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4" r:id="rId3"/>
    <p:sldId id="265" r:id="rId4"/>
    <p:sldId id="266" r:id="rId5"/>
    <p:sldId id="267" r:id="rId6"/>
    <p:sldId id="268" r:id="rId7"/>
    <p:sldId id="269" r:id="rId8"/>
    <p:sldId id="270" r:id="rId9"/>
    <p:sldId id="271" r:id="rId10"/>
    <p:sldId id="272" r:id="rId11"/>
    <p:sldId id="273" r:id="rId12"/>
    <p:sldId id="274" r:id="rId13"/>
    <p:sldId id="275" r:id="rId14"/>
    <p:sldId id="276" r:id="rId15"/>
    <p:sldId id="277" r:id="rId16"/>
    <p:sldId id="279" r:id="rId17"/>
    <p:sldId id="344" r:id="rId18"/>
    <p:sldId id="280" r:id="rId19"/>
    <p:sldId id="278" r:id="rId20"/>
    <p:sldId id="281" r:id="rId21"/>
    <p:sldId id="282" r:id="rId22"/>
    <p:sldId id="283" r:id="rId23"/>
    <p:sldId id="284" r:id="rId24"/>
    <p:sldId id="285" r:id="rId25"/>
    <p:sldId id="345" r:id="rId26"/>
    <p:sldId id="286" r:id="rId27"/>
    <p:sldId id="287" r:id="rId28"/>
    <p:sldId id="288" r:id="rId29"/>
    <p:sldId id="289" r:id="rId30"/>
    <p:sldId id="290" r:id="rId31"/>
    <p:sldId id="291" r:id="rId32"/>
    <p:sldId id="292" r:id="rId33"/>
    <p:sldId id="294" r:id="rId34"/>
    <p:sldId id="296" r:id="rId35"/>
    <p:sldId id="346" r:id="rId36"/>
    <p:sldId id="297" r:id="rId37"/>
    <p:sldId id="293"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32" r:id="rId67"/>
    <p:sldId id="333" r:id="rId68"/>
    <p:sldId id="326" r:id="rId69"/>
    <p:sldId id="327" r:id="rId70"/>
    <p:sldId id="328" r:id="rId71"/>
    <p:sldId id="329" r:id="rId72"/>
    <p:sldId id="330" r:id="rId73"/>
    <p:sldId id="331" r:id="rId74"/>
    <p:sldId id="334" r:id="rId75"/>
    <p:sldId id="335" r:id="rId76"/>
    <p:sldId id="336" r:id="rId77"/>
    <p:sldId id="337" r:id="rId78"/>
    <p:sldId id="338" r:id="rId79"/>
    <p:sldId id="339" r:id="rId80"/>
    <p:sldId id="340" r:id="rId81"/>
    <p:sldId id="341" r:id="rId82"/>
    <p:sldId id="342" r:id="rId83"/>
    <p:sldId id="343"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00"/>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6" autoAdjust="0"/>
    <p:restoredTop sz="94660"/>
  </p:normalViewPr>
  <p:slideViewPr>
    <p:cSldViewPr snapToGrid="0">
      <p:cViewPr varScale="1">
        <p:scale>
          <a:sx n="61" d="100"/>
          <a:sy n="61" d="100"/>
        </p:scale>
        <p:origin x="978"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153B568F-A61C-4158-8215-F651F7962B5A}" type="datetimeFigureOut">
              <a:rPr lang="it-IT" smtClean="0"/>
              <a:t>23/06/2018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60C846-8F44-4A48-A583-C34F2905EB20}" type="slidenum">
              <a:rPr lang="it-IT" smtClean="0"/>
              <a:t>‹N›</a:t>
            </a:fld>
            <a:endParaRPr lang="it-IT"/>
          </a:p>
        </p:txBody>
      </p:sp>
    </p:spTree>
    <p:extLst>
      <p:ext uri="{BB962C8B-B14F-4D97-AF65-F5344CB8AC3E}">
        <p14:creationId xmlns:p14="http://schemas.microsoft.com/office/powerpoint/2010/main" val="1811102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53B568F-A61C-4158-8215-F651F7962B5A}" type="datetimeFigureOut">
              <a:rPr lang="it-IT" smtClean="0"/>
              <a:t>23/06/2018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60C846-8F44-4A48-A583-C34F2905EB20}" type="slidenum">
              <a:rPr lang="it-IT" smtClean="0"/>
              <a:t>‹N›</a:t>
            </a:fld>
            <a:endParaRPr lang="it-IT"/>
          </a:p>
        </p:txBody>
      </p:sp>
    </p:spTree>
    <p:extLst>
      <p:ext uri="{BB962C8B-B14F-4D97-AF65-F5344CB8AC3E}">
        <p14:creationId xmlns:p14="http://schemas.microsoft.com/office/powerpoint/2010/main" val="3943052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53B568F-A61C-4158-8215-F651F7962B5A}" type="datetimeFigureOut">
              <a:rPr lang="it-IT" smtClean="0"/>
              <a:t>23/06/2018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60C846-8F44-4A48-A583-C34F2905EB20}" type="slidenum">
              <a:rPr lang="it-IT" smtClean="0"/>
              <a:t>‹N›</a:t>
            </a:fld>
            <a:endParaRPr lang="it-IT"/>
          </a:p>
        </p:txBody>
      </p:sp>
    </p:spTree>
    <p:extLst>
      <p:ext uri="{BB962C8B-B14F-4D97-AF65-F5344CB8AC3E}">
        <p14:creationId xmlns:p14="http://schemas.microsoft.com/office/powerpoint/2010/main" val="1457384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153B568F-A61C-4158-8215-F651F7962B5A}" type="datetimeFigureOut">
              <a:rPr lang="it-IT" smtClean="0"/>
              <a:t>23/06/2018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60C846-8F44-4A48-A583-C34F2905EB20}" type="slidenum">
              <a:rPr lang="it-IT" smtClean="0"/>
              <a:t>‹N›</a:t>
            </a:fld>
            <a:endParaRPr lang="it-IT"/>
          </a:p>
        </p:txBody>
      </p:sp>
    </p:spTree>
    <p:extLst>
      <p:ext uri="{BB962C8B-B14F-4D97-AF65-F5344CB8AC3E}">
        <p14:creationId xmlns:p14="http://schemas.microsoft.com/office/powerpoint/2010/main" val="3778009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153B568F-A61C-4158-8215-F651F7962B5A}" type="datetimeFigureOut">
              <a:rPr lang="it-IT" smtClean="0"/>
              <a:t>23/06/2018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9160C846-8F44-4A48-A583-C34F2905EB20}" type="slidenum">
              <a:rPr lang="it-IT" smtClean="0"/>
              <a:t>‹N›</a:t>
            </a:fld>
            <a:endParaRPr lang="it-IT"/>
          </a:p>
        </p:txBody>
      </p:sp>
    </p:spTree>
    <p:extLst>
      <p:ext uri="{BB962C8B-B14F-4D97-AF65-F5344CB8AC3E}">
        <p14:creationId xmlns:p14="http://schemas.microsoft.com/office/powerpoint/2010/main" val="2236388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153B568F-A61C-4158-8215-F651F7962B5A}" type="datetimeFigureOut">
              <a:rPr lang="it-IT" smtClean="0"/>
              <a:t>23/06/2018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160C846-8F44-4A48-A583-C34F2905EB20}" type="slidenum">
              <a:rPr lang="it-IT" smtClean="0"/>
              <a:t>‹N›</a:t>
            </a:fld>
            <a:endParaRPr lang="it-IT"/>
          </a:p>
        </p:txBody>
      </p:sp>
    </p:spTree>
    <p:extLst>
      <p:ext uri="{BB962C8B-B14F-4D97-AF65-F5344CB8AC3E}">
        <p14:creationId xmlns:p14="http://schemas.microsoft.com/office/powerpoint/2010/main" val="3096017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153B568F-A61C-4158-8215-F651F7962B5A}" type="datetimeFigureOut">
              <a:rPr lang="it-IT" smtClean="0"/>
              <a:t>23/06/2018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9160C846-8F44-4A48-A583-C34F2905EB20}" type="slidenum">
              <a:rPr lang="it-IT" smtClean="0"/>
              <a:t>‹N›</a:t>
            </a:fld>
            <a:endParaRPr lang="it-IT"/>
          </a:p>
        </p:txBody>
      </p:sp>
    </p:spTree>
    <p:extLst>
      <p:ext uri="{BB962C8B-B14F-4D97-AF65-F5344CB8AC3E}">
        <p14:creationId xmlns:p14="http://schemas.microsoft.com/office/powerpoint/2010/main" val="389653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153B568F-A61C-4158-8215-F651F7962B5A}" type="datetimeFigureOut">
              <a:rPr lang="it-IT" smtClean="0"/>
              <a:t>23/06/2018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9160C846-8F44-4A48-A583-C34F2905EB20}" type="slidenum">
              <a:rPr lang="it-IT" smtClean="0"/>
              <a:t>‹N›</a:t>
            </a:fld>
            <a:endParaRPr lang="it-IT"/>
          </a:p>
        </p:txBody>
      </p:sp>
    </p:spTree>
    <p:extLst>
      <p:ext uri="{BB962C8B-B14F-4D97-AF65-F5344CB8AC3E}">
        <p14:creationId xmlns:p14="http://schemas.microsoft.com/office/powerpoint/2010/main" val="853769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3B568F-A61C-4158-8215-F651F7962B5A}" type="datetimeFigureOut">
              <a:rPr lang="it-IT" smtClean="0"/>
              <a:t>23/06/2018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9160C846-8F44-4A48-A583-C34F2905EB20}" type="slidenum">
              <a:rPr lang="it-IT" smtClean="0"/>
              <a:t>‹N›</a:t>
            </a:fld>
            <a:endParaRPr lang="it-IT"/>
          </a:p>
        </p:txBody>
      </p:sp>
    </p:spTree>
    <p:extLst>
      <p:ext uri="{BB962C8B-B14F-4D97-AF65-F5344CB8AC3E}">
        <p14:creationId xmlns:p14="http://schemas.microsoft.com/office/powerpoint/2010/main" val="2884095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153B568F-A61C-4158-8215-F651F7962B5A}" type="datetimeFigureOut">
              <a:rPr lang="it-IT" smtClean="0"/>
              <a:t>23/06/2018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160C846-8F44-4A48-A583-C34F2905EB20}" type="slidenum">
              <a:rPr lang="it-IT" smtClean="0"/>
              <a:t>‹N›</a:t>
            </a:fld>
            <a:endParaRPr lang="it-IT"/>
          </a:p>
        </p:txBody>
      </p:sp>
    </p:spTree>
    <p:extLst>
      <p:ext uri="{BB962C8B-B14F-4D97-AF65-F5344CB8AC3E}">
        <p14:creationId xmlns:p14="http://schemas.microsoft.com/office/powerpoint/2010/main" val="1023551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153B568F-A61C-4158-8215-F651F7962B5A}" type="datetimeFigureOut">
              <a:rPr lang="it-IT" smtClean="0"/>
              <a:t>23/06/2018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9160C846-8F44-4A48-A583-C34F2905EB20}" type="slidenum">
              <a:rPr lang="it-IT" smtClean="0"/>
              <a:t>‹N›</a:t>
            </a:fld>
            <a:endParaRPr lang="it-IT"/>
          </a:p>
        </p:txBody>
      </p:sp>
    </p:spTree>
    <p:extLst>
      <p:ext uri="{BB962C8B-B14F-4D97-AF65-F5344CB8AC3E}">
        <p14:creationId xmlns:p14="http://schemas.microsoft.com/office/powerpoint/2010/main" val="2626043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3B568F-A61C-4158-8215-F651F7962B5A}" type="datetimeFigureOut">
              <a:rPr lang="it-IT" smtClean="0"/>
              <a:t>23/06/2018</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0C846-8F44-4A48-A583-C34F2905EB20}" type="slidenum">
              <a:rPr lang="it-IT" smtClean="0"/>
              <a:t>‹N›</a:t>
            </a:fld>
            <a:endParaRPr lang="it-IT"/>
          </a:p>
        </p:txBody>
      </p:sp>
    </p:spTree>
    <p:extLst>
      <p:ext uri="{BB962C8B-B14F-4D97-AF65-F5344CB8AC3E}">
        <p14:creationId xmlns:p14="http://schemas.microsoft.com/office/powerpoint/2010/main" val="348960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libreriauniversitaria.it/libri-autore_abbri+ferdinando-ferdinando_abbri.htm"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6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libreriauniversitaria.it/libri-autore_abbri+ferdinando-ferdinando_abbri.htm"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hyperlink" Target="https://it.wikipedia.org/wiki/Millilitro" TargetMode="External"/><Relationship Id="rId4" Type="http://schemas.openxmlformats.org/officeDocument/2006/relationships/image" Target="../media/image112.jpeg"/></Relationships>
</file>

<file path=ppt/slides/_rels/slide8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DE2234F3-88F9-4238-AB32-F5594DDD743A}"/>
              </a:ext>
            </a:extLst>
          </p:cNvPr>
          <p:cNvSpPr/>
          <p:nvPr/>
        </p:nvSpPr>
        <p:spPr>
          <a:xfrm>
            <a:off x="236482" y="415266"/>
            <a:ext cx="8513379" cy="5727081"/>
          </a:xfrm>
          <a:prstGeom prst="rect">
            <a:avLst/>
          </a:prstGeom>
        </p:spPr>
        <p:txBody>
          <a:bodyPr wrap="square">
            <a:spAutoFit/>
          </a:bodyPr>
          <a:lstStyle/>
          <a:p>
            <a:pPr marR="45720" algn="just">
              <a:lnSpc>
                <a:spcPts val="2100"/>
              </a:lnSpc>
            </a:pPr>
            <a:endParaRPr lang="it-IT" sz="1600" b="1" spc="15"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45720" algn="ctr">
              <a:lnSpc>
                <a:spcPts val="2100"/>
              </a:lnSpc>
            </a:pPr>
            <a:r>
              <a:rPr lang="it-IT" sz="2400" b="1" spc="15" dirty="0">
                <a:solidFill>
                  <a:srgbClr val="FF0000"/>
                </a:solidFill>
                <a:latin typeface="Arial" panose="020B0604020202020204" pitchFamily="34" charset="0"/>
                <a:ea typeface="Calibri" panose="020F0502020204030204" pitchFamily="34" charset="0"/>
                <a:cs typeface="Arial" panose="020B0604020202020204" pitchFamily="34" charset="0"/>
              </a:rPr>
              <a:t>ACIDI</a:t>
            </a:r>
            <a:r>
              <a:rPr lang="it-IT" sz="2400" b="1" spc="15" dirty="0">
                <a:solidFill>
                  <a:srgbClr val="000000"/>
                </a:solidFill>
                <a:latin typeface="Arial" panose="020B0604020202020204" pitchFamily="34" charset="0"/>
                <a:ea typeface="Calibri" panose="020F0502020204030204" pitchFamily="34" charset="0"/>
                <a:cs typeface="Arial" panose="020B0604020202020204" pitchFamily="34" charset="0"/>
              </a:rPr>
              <a:t> e </a:t>
            </a:r>
            <a:r>
              <a:rPr lang="it-IT" sz="2400" b="1" spc="15" dirty="0">
                <a:solidFill>
                  <a:schemeClr val="accent1"/>
                </a:solidFill>
                <a:latin typeface="Arial" panose="020B0604020202020204" pitchFamily="34" charset="0"/>
                <a:ea typeface="Calibri" panose="020F0502020204030204" pitchFamily="34" charset="0"/>
                <a:cs typeface="Arial" panose="020B0604020202020204" pitchFamily="34" charset="0"/>
              </a:rPr>
              <a:t>BASI</a:t>
            </a:r>
            <a:r>
              <a:rPr lang="it-IT" sz="2400" b="1" spc="15" dirty="0">
                <a:solidFill>
                  <a:srgbClr val="000000"/>
                </a:solidFill>
                <a:latin typeface="Arial" panose="020B0604020202020204" pitchFamily="34" charset="0"/>
                <a:ea typeface="Calibri" panose="020F0502020204030204" pitchFamily="34" charset="0"/>
                <a:cs typeface="Arial" panose="020B0604020202020204" pitchFamily="34" charset="0"/>
              </a:rPr>
              <a:t> nella storia e nella realtà quotidiana</a:t>
            </a:r>
          </a:p>
          <a:p>
            <a:pPr marR="45720" algn="just">
              <a:lnSpc>
                <a:spcPts val="2100"/>
              </a:lnSpc>
            </a:pPr>
            <a:endParaRPr lang="it-IT" sz="1600" b="1" spc="15"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45720" algn="just">
              <a:lnSpc>
                <a:spcPts val="2100"/>
              </a:lnSpc>
            </a:pPr>
            <a:endParaRPr lang="it-IT" sz="1600" b="1" spc="15"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45720" algn="just">
              <a:lnSpc>
                <a:spcPts val="2100"/>
              </a:lnSpc>
            </a:pPr>
            <a:r>
              <a:rPr lang="it-IT" sz="1600" b="1" spc="15" dirty="0">
                <a:solidFill>
                  <a:srgbClr val="000000"/>
                </a:solidFill>
                <a:latin typeface="Arial" panose="020B0604020202020204" pitchFamily="34" charset="0"/>
                <a:ea typeface="Calibri" panose="020F0502020204030204" pitchFamily="34" charset="0"/>
                <a:cs typeface="Arial" panose="020B0604020202020204" pitchFamily="34" charset="0"/>
              </a:rPr>
              <a:t>Gli acidi e le basi (o alcali) sono classi di composti chimici con un comportamento </a:t>
            </a:r>
            <a:r>
              <a:rPr lang="it-IT" sz="1600" b="1" spc="10" dirty="0">
                <a:solidFill>
                  <a:srgbClr val="000000"/>
                </a:solidFill>
                <a:latin typeface="Arial" panose="020B0604020202020204" pitchFamily="34" charset="0"/>
                <a:ea typeface="Calibri" panose="020F0502020204030204" pitchFamily="34" charset="0"/>
                <a:cs typeface="Arial" panose="020B0604020202020204" pitchFamily="34" charset="0"/>
              </a:rPr>
              <a:t>caratteristico, noti sin dall'antichità. </a:t>
            </a:r>
            <a:r>
              <a:rPr lang="it-IT" sz="1600" b="1" spc="85" dirty="0">
                <a:solidFill>
                  <a:srgbClr val="000000"/>
                </a:solidFill>
                <a:latin typeface="Arial" panose="020B0604020202020204" pitchFamily="34" charset="0"/>
                <a:ea typeface="Calibri" panose="020F0502020204030204" pitchFamily="34" charset="0"/>
                <a:cs typeface="Arial" panose="020B0604020202020204" pitchFamily="34" charset="0"/>
              </a:rPr>
              <a:t>Sebbene non ne conoscessero ovviamente né la composizione chimica, né le cause del loro </a:t>
            </a:r>
            <a:r>
              <a:rPr lang="it-IT" sz="1600" b="1" spc="-15" dirty="0">
                <a:solidFill>
                  <a:srgbClr val="000000"/>
                </a:solidFill>
                <a:latin typeface="Arial" panose="020B0604020202020204" pitchFamily="34" charset="0"/>
                <a:ea typeface="Calibri" panose="020F0502020204030204" pitchFamily="34" charset="0"/>
                <a:cs typeface="Arial" panose="020B0604020202020204" pitchFamily="34" charset="0"/>
              </a:rPr>
              <a:t>comportamento, Egizi, Greci e Romani impiegavano sostanze acide e alcaline. </a:t>
            </a:r>
          </a:p>
          <a:p>
            <a:pPr marR="45720" algn="just">
              <a:lnSpc>
                <a:spcPts val="2100"/>
              </a:lnSpc>
            </a:pPr>
            <a:endParaRPr lang="it-IT" sz="1600" b="1" spc="-15"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45720" algn="just">
              <a:lnSpc>
                <a:spcPts val="2100"/>
              </a:lnSpc>
            </a:pPr>
            <a:r>
              <a:rPr lang="it-IT" sz="1600" b="1" spc="-15" dirty="0">
                <a:solidFill>
                  <a:srgbClr val="000000"/>
                </a:solidFill>
                <a:latin typeface="Arial" panose="020B0604020202020204" pitchFamily="34" charset="0"/>
                <a:ea typeface="Calibri" panose="020F0502020204030204" pitchFamily="34" charset="0"/>
                <a:cs typeface="Arial" panose="020B0604020202020204" pitchFamily="34" charset="0"/>
              </a:rPr>
              <a:t>L’esperienza mostrava come </a:t>
            </a:r>
            <a:r>
              <a:rPr lang="it-IT" sz="1600" b="1" spc="10" dirty="0">
                <a:solidFill>
                  <a:srgbClr val="000000"/>
                </a:solidFill>
                <a:latin typeface="Arial" panose="020B0604020202020204" pitchFamily="34" charset="0"/>
                <a:ea typeface="Calibri" panose="020F0502020204030204" pitchFamily="34" charset="0"/>
                <a:cs typeface="Arial" panose="020B0604020202020204" pitchFamily="34" charset="0"/>
              </a:rPr>
              <a:t> alcuni alimenti </a:t>
            </a:r>
            <a:r>
              <a:rPr lang="it-IT" sz="1600" b="1" spc="5" dirty="0">
                <a:solidFill>
                  <a:srgbClr val="000000"/>
                </a:solidFill>
                <a:latin typeface="Arial" panose="020B0604020202020204" pitchFamily="34" charset="0"/>
                <a:ea typeface="Calibri" panose="020F0502020204030204" pitchFamily="34" charset="0"/>
                <a:cs typeface="Arial" panose="020B0604020202020204" pitchFamily="34" charset="0"/>
              </a:rPr>
              <a:t>come l'aceto, il succo di limone e la frutta acerba presentassero sapore aspro e pungente </a:t>
            </a:r>
            <a:r>
              <a:rPr lang="it-IT" sz="1600" b="1" spc="20" dirty="0">
                <a:solidFill>
                  <a:srgbClr val="000000"/>
                </a:solidFill>
                <a:latin typeface="Arial" panose="020B0604020202020204" pitchFamily="34" charset="0"/>
                <a:ea typeface="Calibri" panose="020F0502020204030204" pitchFamily="34" charset="0"/>
                <a:cs typeface="Arial" panose="020B0604020202020204" pitchFamily="34" charset="0"/>
              </a:rPr>
              <a:t>(in latino </a:t>
            </a:r>
            <a:r>
              <a:rPr lang="it-IT" sz="1600" b="1" i="1" spc="20" dirty="0" err="1">
                <a:solidFill>
                  <a:srgbClr val="000000"/>
                </a:solidFill>
                <a:latin typeface="Arial" panose="020B0604020202020204" pitchFamily="34" charset="0"/>
                <a:ea typeface="Calibri" panose="020F0502020204030204" pitchFamily="34" charset="0"/>
                <a:cs typeface="Arial" panose="020B0604020202020204" pitchFamily="34" charset="0"/>
              </a:rPr>
              <a:t>acidus</a:t>
            </a:r>
            <a:r>
              <a:rPr lang="it-IT" sz="1600" b="1" spc="20" dirty="0">
                <a:solidFill>
                  <a:srgbClr val="000000"/>
                </a:solidFill>
                <a:latin typeface="Arial" panose="020B0604020202020204" pitchFamily="34" charset="0"/>
                <a:ea typeface="Calibri" panose="020F0502020204030204" pitchFamily="34" charset="0"/>
                <a:cs typeface="Arial" panose="020B0604020202020204" pitchFamily="34" charset="0"/>
              </a:rPr>
              <a:t>; la radice </a:t>
            </a:r>
            <a:r>
              <a:rPr lang="it-IT" sz="1600" b="1" i="1" spc="20" dirty="0" err="1">
                <a:solidFill>
                  <a:srgbClr val="000000"/>
                </a:solidFill>
                <a:latin typeface="Arial" panose="020B0604020202020204" pitchFamily="34" charset="0"/>
                <a:ea typeface="Calibri" panose="020F0502020204030204" pitchFamily="34" charset="0"/>
                <a:cs typeface="Arial" panose="020B0604020202020204" pitchFamily="34" charset="0"/>
              </a:rPr>
              <a:t>ac</a:t>
            </a:r>
            <a:r>
              <a:rPr lang="it-IT" sz="1600" b="1" spc="20" dirty="0">
                <a:solidFill>
                  <a:srgbClr val="000000"/>
                </a:solidFill>
                <a:latin typeface="Arial" panose="020B0604020202020204" pitchFamily="34" charset="0"/>
                <a:ea typeface="Calibri" panose="020F0502020204030204" pitchFamily="34" charset="0"/>
                <a:cs typeface="Arial" panose="020B0604020202020204" pitchFamily="34" charset="0"/>
              </a:rPr>
              <a:t> di questo termine è la stessa da cui derivano termini come ago e acuire (rendere aguzzo).  </a:t>
            </a:r>
            <a:r>
              <a:rPr lang="it-IT" sz="1600" b="1" spc="75" dirty="0">
                <a:solidFill>
                  <a:srgbClr val="000000"/>
                </a:solidFill>
                <a:latin typeface="Arial" panose="020B0604020202020204" pitchFamily="34" charset="0"/>
                <a:ea typeface="Calibri" panose="020F0502020204030204" pitchFamily="34" charset="0"/>
                <a:cs typeface="Arial" panose="020B0604020202020204" pitchFamily="34" charset="0"/>
              </a:rPr>
              <a:t>Altre sostanze, trovate in natura o ottenute come residuo dopo la </a:t>
            </a:r>
            <a:r>
              <a:rPr lang="it-IT" sz="1600" b="1" spc="5" dirty="0">
                <a:solidFill>
                  <a:srgbClr val="000000"/>
                </a:solidFill>
                <a:latin typeface="Arial" panose="020B0604020202020204" pitchFamily="34" charset="0"/>
                <a:ea typeface="Calibri" panose="020F0502020204030204" pitchFamily="34" charset="0"/>
                <a:cs typeface="Arial" panose="020B0604020202020204" pitchFamily="34" charset="0"/>
              </a:rPr>
              <a:t>combustione di certi materiali, mostravano un sapore amaro e una consistenza scivolosa </a:t>
            </a:r>
            <a:r>
              <a:rPr lang="it-IT" sz="1600" b="1" spc="15" dirty="0">
                <a:solidFill>
                  <a:srgbClr val="000000"/>
                </a:solidFill>
                <a:latin typeface="Arial" panose="020B0604020202020204" pitchFamily="34" charset="0"/>
                <a:ea typeface="Calibri" panose="020F0502020204030204" pitchFamily="34" charset="0"/>
                <a:cs typeface="Arial" panose="020B0604020202020204" pitchFamily="34" charset="0"/>
              </a:rPr>
              <a:t>al tatto (la parola alcali deriva dall'arabo </a:t>
            </a:r>
            <a:r>
              <a:rPr lang="it-IT" sz="1600" b="1" i="1" spc="15" dirty="0">
                <a:solidFill>
                  <a:srgbClr val="000000"/>
                </a:solidFill>
                <a:latin typeface="Arial" panose="020B0604020202020204" pitchFamily="34" charset="0"/>
                <a:ea typeface="Calibri" panose="020F0502020204030204" pitchFamily="34" charset="0"/>
                <a:cs typeface="Arial" panose="020B0604020202020204" pitchFamily="34" charset="0"/>
              </a:rPr>
              <a:t>al-</a:t>
            </a:r>
            <a:r>
              <a:rPr lang="it-IT" sz="1600" b="1" i="1" spc="15" dirty="0" err="1">
                <a:solidFill>
                  <a:srgbClr val="000000"/>
                </a:solidFill>
                <a:latin typeface="Arial" panose="020B0604020202020204" pitchFamily="34" charset="0"/>
                <a:ea typeface="Calibri" panose="020F0502020204030204" pitchFamily="34" charset="0"/>
                <a:cs typeface="Arial" panose="020B0604020202020204" pitchFamily="34" charset="0"/>
              </a:rPr>
              <a:t>qali</a:t>
            </a:r>
            <a:r>
              <a:rPr lang="it-IT" sz="1600" b="1" spc="15" dirty="0">
                <a:solidFill>
                  <a:srgbClr val="000000"/>
                </a:solidFill>
                <a:latin typeface="Arial" panose="020B0604020202020204" pitchFamily="34" charset="0"/>
                <a:ea typeface="Calibri" panose="020F0502020204030204" pitchFamily="34" charset="0"/>
                <a:cs typeface="Arial" panose="020B0604020202020204" pitchFamily="34" charset="0"/>
              </a:rPr>
              <a:t> = potassa).</a:t>
            </a:r>
            <a:endParaRPr lang="it-IT" sz="1600" b="1" dirty="0">
              <a:latin typeface="Arial" panose="020B0604020202020204" pitchFamily="34" charset="0"/>
              <a:ea typeface="Calibri" panose="020F0502020204030204" pitchFamily="34" charset="0"/>
              <a:cs typeface="Arial" panose="020B0604020202020204" pitchFamily="34" charset="0"/>
            </a:endParaRPr>
          </a:p>
          <a:p>
            <a:pPr marR="45720" algn="just">
              <a:lnSpc>
                <a:spcPts val="2100"/>
              </a:lnSpc>
            </a:pPr>
            <a:endParaRPr lang="it-IT" sz="1600" b="1" spc="-15"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45720" algn="just">
              <a:lnSpc>
                <a:spcPts val="2100"/>
              </a:lnSpc>
            </a:pPr>
            <a:r>
              <a:rPr lang="it-IT" sz="1600" b="1" spc="-15" dirty="0">
                <a:solidFill>
                  <a:srgbClr val="000000"/>
                </a:solidFill>
                <a:latin typeface="Arial" panose="020B0604020202020204" pitchFamily="34" charset="0"/>
                <a:ea typeface="Calibri" panose="020F0502020204030204" pitchFamily="34" charset="0"/>
                <a:cs typeface="Arial" panose="020B0604020202020204" pitchFamily="34" charset="0"/>
              </a:rPr>
              <a:t>Gli impieghi degli acidi e delle basi iniziano molto presto. Uno dei sistemi, adottati già in passato per conservare il cibo, è l’acidificazione – come il classico sottaceto – processo che riduce la possibilità di crescita di agenti patogeni. E, a proposito di conservazione, gli Egizi trattavano i cadaveri per l’imbalsamazione con una base, il </a:t>
            </a:r>
            <a:r>
              <a:rPr lang="it-IT" sz="1600" b="1" i="1" spc="-15" dirty="0">
                <a:solidFill>
                  <a:srgbClr val="000000"/>
                </a:solidFill>
                <a:latin typeface="Arial" panose="020B0604020202020204" pitchFamily="34" charset="0"/>
                <a:ea typeface="Calibri" panose="020F0502020204030204" pitchFamily="34" charset="0"/>
                <a:cs typeface="Arial" panose="020B0604020202020204" pitchFamily="34" charset="0"/>
              </a:rPr>
              <a:t>natron</a:t>
            </a:r>
            <a:r>
              <a:rPr lang="it-IT" sz="1600" b="1" spc="-15" dirty="0">
                <a:solidFill>
                  <a:srgbClr val="000000"/>
                </a:solidFill>
                <a:latin typeface="Arial" panose="020B0604020202020204" pitchFamily="34" charset="0"/>
                <a:ea typeface="Calibri" panose="020F0502020204030204" pitchFamily="34" charset="0"/>
                <a:cs typeface="Arial" panose="020B0604020202020204" pitchFamily="34" charset="0"/>
              </a:rPr>
              <a:t> (carbonato di sodio), per le sue proprietà disidratanti.</a:t>
            </a:r>
            <a:endParaRPr lang="it-IT"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9206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299467D-0A00-4A71-8869-E3BB2C46A293}"/>
              </a:ext>
            </a:extLst>
          </p:cNvPr>
          <p:cNvSpPr/>
          <p:nvPr/>
        </p:nvSpPr>
        <p:spPr>
          <a:xfrm>
            <a:off x="520262" y="859337"/>
            <a:ext cx="8103476" cy="5457776"/>
          </a:xfrm>
          <a:prstGeom prst="rect">
            <a:avLst/>
          </a:prstGeom>
        </p:spPr>
        <p:txBody>
          <a:bodyPr wrap="square">
            <a:spAutoFit/>
          </a:bodyPr>
          <a:lstStyle/>
          <a:p>
            <a:pPr algn="just">
              <a:lnSpc>
                <a:spcPts val="2100"/>
              </a:lnSpc>
            </a:pPr>
            <a:r>
              <a:rPr lang="it-IT" sz="1600" b="1" i="1" dirty="0">
                <a:latin typeface="Arial" panose="020B0604020202020204" pitchFamily="34" charset="0"/>
                <a:ea typeface="Calibri" panose="020F0502020204030204" pitchFamily="34" charset="0"/>
                <a:cs typeface="Arial" panose="020B0604020202020204" pitchFamily="34" charset="0"/>
              </a:rPr>
              <a:t>«Quando il corpo da analizzare muta il colore dello sciroppo verso il rosso o verso un colore purpureo è una prova che questo corpo abbonda di sale acido. Ma se lo sciroppo diviene verde, allora il sale dominante nel corpo è di natura opposta a quella della famiglia degli acidi. Ho trovato infatti che lo spirito di sale </a:t>
            </a:r>
            <a:r>
              <a:rPr lang="it-IT" sz="1600" b="1" dirty="0">
                <a:latin typeface="Arial" panose="020B0604020202020204" pitchFamily="34" charset="0"/>
                <a:ea typeface="Calibri" panose="020F0502020204030204" pitchFamily="34" charset="0"/>
                <a:cs typeface="Arial" panose="020B0604020202020204" pitchFamily="34" charset="0"/>
              </a:rPr>
              <a:t>[acido cloridrico], </a:t>
            </a:r>
            <a:r>
              <a:rPr lang="it-IT" sz="1600" b="1" i="1" dirty="0">
                <a:latin typeface="Arial" panose="020B0604020202020204" pitchFamily="34" charset="0"/>
                <a:ea typeface="Calibri" panose="020F0502020204030204" pitchFamily="34" charset="0"/>
                <a:cs typeface="Arial" panose="020B0604020202020204" pitchFamily="34" charset="0"/>
              </a:rPr>
              <a:t>l'olio di </a:t>
            </a:r>
            <a:r>
              <a:rPr lang="it-IT" sz="1600" b="1" i="1" dirty="0" err="1">
                <a:latin typeface="Arial" panose="020B0604020202020204" pitchFamily="34" charset="0"/>
                <a:ea typeface="Calibri" panose="020F0502020204030204" pitchFamily="34" charset="0"/>
                <a:cs typeface="Arial" panose="020B0604020202020204" pitchFamily="34" charset="0"/>
              </a:rPr>
              <a:t>vitriolo</a:t>
            </a:r>
            <a:r>
              <a:rPr lang="it-IT" sz="1600" b="1" i="1" dirty="0">
                <a:latin typeface="Arial" panose="020B0604020202020204" pitchFamily="34" charset="0"/>
                <a:ea typeface="Calibri" panose="020F0502020204030204" pitchFamily="34" charset="0"/>
                <a:cs typeface="Arial" panose="020B0604020202020204" pitchFamily="34" charset="0"/>
              </a:rPr>
              <a:t> </a:t>
            </a:r>
            <a:r>
              <a:rPr lang="it-IT" sz="1600" b="1" dirty="0">
                <a:latin typeface="Arial" panose="020B0604020202020204" pitchFamily="34" charset="0"/>
                <a:ea typeface="Calibri" panose="020F0502020204030204" pitchFamily="34" charset="0"/>
                <a:cs typeface="Arial" panose="020B0604020202020204" pitchFamily="34" charset="0"/>
              </a:rPr>
              <a:t>[acido solforico], </a:t>
            </a:r>
            <a:r>
              <a:rPr lang="it-IT" sz="1600" b="1" i="1" dirty="0">
                <a:latin typeface="Arial" panose="020B0604020202020204" pitchFamily="34" charset="0"/>
                <a:ea typeface="Calibri" panose="020F0502020204030204" pitchFamily="34" charset="0"/>
                <a:cs typeface="Arial" panose="020B0604020202020204" pitchFamily="34" charset="0"/>
              </a:rPr>
              <a:t>l'acqua forte </a:t>
            </a:r>
            <a:r>
              <a:rPr lang="it-IT" sz="1600" b="1" dirty="0">
                <a:latin typeface="Arial" panose="020B0604020202020204" pitchFamily="34" charset="0"/>
                <a:ea typeface="Calibri" panose="020F0502020204030204" pitchFamily="34" charset="0"/>
                <a:cs typeface="Arial" panose="020B0604020202020204" pitchFamily="34" charset="0"/>
              </a:rPr>
              <a:t>[acido nitrico], </a:t>
            </a:r>
            <a:r>
              <a:rPr lang="it-IT" sz="1600" b="1" i="1" dirty="0">
                <a:latin typeface="Arial" panose="020B0604020202020204" pitchFamily="34" charset="0"/>
                <a:ea typeface="Calibri" panose="020F0502020204030204" pitchFamily="34" charset="0"/>
                <a:cs typeface="Arial" panose="020B0604020202020204" pitchFamily="34" charset="0"/>
              </a:rPr>
              <a:t>lo spirito di aceto</a:t>
            </a:r>
            <a:r>
              <a:rPr lang="it-IT" sz="1600" b="1" dirty="0">
                <a:latin typeface="Arial" panose="020B0604020202020204" pitchFamily="34" charset="0"/>
                <a:ea typeface="Calibri" panose="020F0502020204030204" pitchFamily="34" charset="0"/>
                <a:cs typeface="Arial" panose="020B0604020202020204" pitchFamily="34" charset="0"/>
              </a:rPr>
              <a:t> [acido acetico], </a:t>
            </a:r>
            <a:r>
              <a:rPr lang="it-IT" sz="1600" b="1" i="1" dirty="0">
                <a:latin typeface="Arial" panose="020B0604020202020204" pitchFamily="34" charset="0"/>
                <a:ea typeface="Calibri" panose="020F0502020204030204" pitchFamily="34" charset="0"/>
                <a:cs typeface="Arial" panose="020B0604020202020204" pitchFamily="34" charset="0"/>
              </a:rPr>
              <a:t>il succo di limone e tutti gli altri liquori acidi che ho avuto l'opportunità di analizzare modificano il colore blu dello sciroppo di violette verso il rosso o il rossiccio. Ho trovato che, non solo i sali volatili di sostanze animali come lo spirito di corna di cervo </a:t>
            </a:r>
            <a:r>
              <a:rPr lang="it-IT" sz="1600" b="1" dirty="0">
                <a:latin typeface="Arial" panose="020B0604020202020204" pitchFamily="34" charset="0"/>
                <a:ea typeface="Calibri" panose="020F0502020204030204" pitchFamily="34" charset="0"/>
                <a:cs typeface="Arial" panose="020B0604020202020204" pitchFamily="34" charset="0"/>
              </a:rPr>
              <a:t>[soluzione di idrossido di ammonio], </a:t>
            </a:r>
            <a:r>
              <a:rPr lang="it-IT" sz="1600" b="1" i="1" dirty="0">
                <a:latin typeface="Arial" panose="020B0604020202020204" pitchFamily="34" charset="0"/>
                <a:ea typeface="Calibri" panose="020F0502020204030204" pitchFamily="34" charset="0"/>
                <a:cs typeface="Arial" panose="020B0604020202020204" pitchFamily="34" charset="0"/>
              </a:rPr>
              <a:t>di urina, di sale ammoniaco, di sangue, ma anche i sali alcalini impiegati prima, come la soluzione di sale di tartaro</a:t>
            </a:r>
            <a:r>
              <a:rPr lang="it-IT" sz="1600" b="1" dirty="0">
                <a:latin typeface="Arial" panose="020B0604020202020204" pitchFamily="34" charset="0"/>
                <a:ea typeface="Calibri" panose="020F0502020204030204" pitchFamily="34" charset="0"/>
                <a:cs typeface="Arial" panose="020B0604020202020204" pitchFamily="34" charset="0"/>
              </a:rPr>
              <a:t> [carbonato di potassio], </a:t>
            </a:r>
            <a:r>
              <a:rPr lang="it-IT" sz="1600" b="1" i="1" dirty="0">
                <a:latin typeface="Arial" panose="020B0604020202020204" pitchFamily="34" charset="0"/>
                <a:ea typeface="Calibri" panose="020F0502020204030204" pitchFamily="34" charset="0"/>
                <a:cs typeface="Arial" panose="020B0604020202020204" pitchFamily="34" charset="0"/>
              </a:rPr>
              <a:t>di ceneri, di ceneri comuni, l'acqua di calce ecc., modificano il colore blu dello sciroppo in un perfetto verde». </a:t>
            </a:r>
          </a:p>
          <a:p>
            <a:pPr algn="just">
              <a:lnSpc>
                <a:spcPts val="2100"/>
              </a:lnSpc>
            </a:pPr>
            <a:endParaRPr lang="it-IT" sz="1600" b="1" dirty="0">
              <a:latin typeface="Arial" panose="020B0604020202020204" pitchFamily="34" charset="0"/>
              <a:ea typeface="Calibri" panose="020F0502020204030204" pitchFamily="34" charset="0"/>
              <a:cs typeface="Arial" panose="020B0604020202020204" pitchFamily="34" charset="0"/>
            </a:endParaRPr>
          </a:p>
          <a:p>
            <a:pPr algn="just">
              <a:lnSpc>
                <a:spcPts val="2100"/>
              </a:lnSpc>
            </a:pPr>
            <a:endParaRPr lang="it-IT" sz="1600" b="1" dirty="0">
              <a:latin typeface="Arial" panose="020B0604020202020204" pitchFamily="34" charset="0"/>
              <a:ea typeface="Calibri" panose="020F0502020204030204" pitchFamily="34" charset="0"/>
              <a:cs typeface="Arial" panose="020B0604020202020204" pitchFamily="34" charset="0"/>
            </a:endParaRPr>
          </a:p>
          <a:p>
            <a:pPr algn="just">
              <a:lnSpc>
                <a:spcPts val="2100"/>
              </a:lnSpc>
            </a:pPr>
            <a:r>
              <a:rPr lang="en-US" sz="1600" b="1" dirty="0">
                <a:latin typeface="Arial" panose="020B0604020202020204" pitchFamily="34" charset="0"/>
                <a:cs typeface="Arial" panose="020B0604020202020204" pitchFamily="34" charset="0"/>
              </a:rPr>
              <a:t>(R. Boyle, Experiments and Considerations Touching </a:t>
            </a:r>
            <a:r>
              <a:rPr lang="en-US" sz="1600" b="1" dirty="0" err="1">
                <a:latin typeface="Arial" panose="020B0604020202020204" pitchFamily="34" charset="0"/>
                <a:cs typeface="Arial" panose="020B0604020202020204" pitchFamily="34" charset="0"/>
              </a:rPr>
              <a:t>Colours</a:t>
            </a:r>
            <a:r>
              <a:rPr lang="en-US" sz="1600" b="1" dirty="0">
                <a:latin typeface="Arial" panose="020B0604020202020204" pitchFamily="34" charset="0"/>
                <a:cs typeface="Arial" panose="020B0604020202020204" pitchFamily="34" charset="0"/>
              </a:rPr>
              <a:t>. First occasionally Written, among some other Essays, to a Friend, and now Suffered to come Abroad as the Beginning of an Experimental History o/ </a:t>
            </a:r>
            <a:r>
              <a:rPr lang="en-US" sz="1600" b="1" dirty="0" err="1">
                <a:latin typeface="Arial" panose="020B0604020202020204" pitchFamily="34" charset="0"/>
                <a:cs typeface="Arial" panose="020B0604020202020204" pitchFamily="34" charset="0"/>
              </a:rPr>
              <a:t>Colours</a:t>
            </a:r>
            <a:r>
              <a:rPr lang="en-US" sz="1600" b="1" dirty="0">
                <a:latin typeface="Arial" panose="020B0604020202020204" pitchFamily="34" charset="0"/>
                <a:cs typeface="Arial" panose="020B0604020202020204" pitchFamily="34" charset="0"/>
              </a:rPr>
              <a:t>, in The Works, I, pp. 729-30, 733-34, 743-44)</a:t>
            </a: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31166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9F4D36B-AB70-4639-8092-C3618007AE02}"/>
              </a:ext>
            </a:extLst>
          </p:cNvPr>
          <p:cNvSpPr txBox="1"/>
          <p:nvPr/>
        </p:nvSpPr>
        <p:spPr>
          <a:xfrm>
            <a:off x="488731" y="567559"/>
            <a:ext cx="8182303" cy="340991"/>
          </a:xfrm>
          <a:prstGeom prst="rect">
            <a:avLst/>
          </a:prstGeom>
          <a:noFill/>
        </p:spPr>
        <p:txBody>
          <a:bodyPr wrap="square" rtlCol="0">
            <a:spAutoFit/>
          </a:bodyPr>
          <a:lstStyle/>
          <a:p>
            <a:pPr algn="ctr">
              <a:lnSpc>
                <a:spcPts val="2100"/>
              </a:lnSpc>
            </a:pPr>
            <a:r>
              <a:rPr lang="it-IT" sz="1600" b="1" dirty="0">
                <a:latin typeface="Arial" panose="020B0604020202020204" pitchFamily="34" charset="0"/>
                <a:cs typeface="Arial" panose="020B0604020202020204" pitchFamily="34" charset="0"/>
              </a:rPr>
              <a:t>Qualche informazione in più sulle antocianine</a:t>
            </a:r>
          </a:p>
        </p:txBody>
      </p:sp>
      <p:sp>
        <p:nvSpPr>
          <p:cNvPr id="3" name="Rectangle 2">
            <a:extLst>
              <a:ext uri="{FF2B5EF4-FFF2-40B4-BE49-F238E27FC236}">
                <a16:creationId xmlns:a16="http://schemas.microsoft.com/office/drawing/2014/main" id="{44B7B7DC-55EC-42F1-9655-E607E057ADA8}"/>
              </a:ext>
            </a:extLst>
          </p:cNvPr>
          <p:cNvSpPr>
            <a:spLocks noChangeArrowheads="1"/>
          </p:cNvSpPr>
          <p:nvPr/>
        </p:nvSpPr>
        <p:spPr bwMode="auto">
          <a:xfrm>
            <a:off x="222503" y="1373373"/>
            <a:ext cx="8670470" cy="411125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ts val="2100"/>
              </a:lnSpc>
              <a:buClrTx/>
              <a:buSzTx/>
              <a:buFontTx/>
              <a:buNone/>
              <a:tabLst/>
            </a:pPr>
            <a:r>
              <a:rPr kumimoji="0" lang="it-IT" altLang="it-IT" sz="16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Come sono fatte le antocianine? Sebbene ne siano note centinaia, le loro molecole sono tutte costituite dallo stesso struttura centrale (in rosso nella figura ). </a:t>
            </a:r>
          </a:p>
          <a:p>
            <a:pPr marL="0" marR="0" lvl="0" indent="0" algn="just" defTabSz="914400" rtl="0" eaLnBrk="0" fontAlgn="base" latinLnBrk="0" hangingPunct="0">
              <a:lnSpc>
                <a:spcPts val="2100"/>
              </a:lnSpc>
              <a:buClrTx/>
              <a:buSzTx/>
              <a:buFontTx/>
              <a:buNone/>
              <a:tabLst/>
            </a:pPr>
            <a:endParaRPr lang="it-IT" altLang="it-IT" sz="16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ts val="2100"/>
              </a:lnSpc>
              <a:buClrTx/>
              <a:buSzTx/>
              <a:buFontTx/>
              <a:buNone/>
              <a:tabLst/>
            </a:pPr>
            <a:endParaRPr kumimoji="0" lang="it-IT" altLang="it-IT" sz="16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ts val="2100"/>
              </a:lnSpc>
              <a:buClrTx/>
              <a:buSzTx/>
              <a:buFontTx/>
              <a:buNone/>
              <a:tabLst/>
            </a:pPr>
            <a:endParaRPr lang="it-IT" altLang="it-IT" sz="16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ts val="2100"/>
              </a:lnSpc>
              <a:buClrTx/>
              <a:buSzTx/>
              <a:buFontTx/>
              <a:buNone/>
              <a:tabLst/>
            </a:pPr>
            <a:endParaRPr kumimoji="0" lang="it-IT" altLang="it-IT" sz="16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ts val="2100"/>
              </a:lnSpc>
              <a:buClrTx/>
              <a:buSzTx/>
              <a:buFontTx/>
              <a:buNone/>
              <a:tabLst/>
            </a:pPr>
            <a:endParaRPr kumimoji="0" lang="it-IT" altLang="it-IT" sz="16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ts val="2100"/>
              </a:lnSpc>
              <a:buClrTx/>
              <a:buSzTx/>
              <a:buFontTx/>
              <a:buNone/>
              <a:tabLst/>
            </a:pPr>
            <a:endParaRPr lang="it-IT" altLang="it-IT" sz="16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ts val="2100"/>
              </a:lnSpc>
              <a:buClrTx/>
              <a:buSzTx/>
              <a:buFontTx/>
              <a:buNone/>
              <a:tabLst/>
            </a:pPr>
            <a:endParaRPr kumimoji="0" lang="it-IT" altLang="it-IT" sz="16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ts val="2100"/>
              </a:lnSpc>
              <a:buClrTx/>
              <a:buSzTx/>
              <a:buFontTx/>
              <a:buNone/>
              <a:tabLst/>
            </a:pPr>
            <a:endParaRPr kumimoji="0" lang="it-IT" altLang="it-IT" sz="16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ts val="2100"/>
              </a:lnSpc>
              <a:buClrTx/>
              <a:buSzTx/>
              <a:buFontTx/>
              <a:buNone/>
              <a:tabLst/>
            </a:pPr>
            <a:endParaRPr lang="it-IT" altLang="it-IT" sz="16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ts val="2100"/>
              </a:lnSpc>
              <a:buClrTx/>
              <a:buSzTx/>
              <a:buFontTx/>
              <a:buNone/>
              <a:tabLst/>
            </a:pPr>
            <a:endParaRPr kumimoji="0" lang="it-IT" altLang="it-IT" sz="16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0" fontAlgn="base" latinLnBrk="0" hangingPunct="0">
              <a:lnSpc>
                <a:spcPts val="2100"/>
              </a:lnSpc>
              <a:buClrTx/>
              <a:buSzTx/>
              <a:buFontTx/>
              <a:buNone/>
              <a:tabLst/>
            </a:pPr>
            <a:r>
              <a:rPr kumimoji="0" lang="it-IT" altLang="it-IT" sz="16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Ad esso possono essere legati residui di zuccheri e, talvolta, di acidi carbossilici. Anche qualcuno degli atomi di idrogeno legati agli atomi di carbonio può essere sostituito da altri gruppi di atomi diversi.</a:t>
            </a:r>
            <a:endParaRPr kumimoji="0" lang="it-IT" altLang="it-IT"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1025" name="Immagine 7" descr="http://www.didascienze.it/images/antociani.jpg">
            <a:extLst>
              <a:ext uri="{FF2B5EF4-FFF2-40B4-BE49-F238E27FC236}">
                <a16:creationId xmlns:a16="http://schemas.microsoft.com/office/drawing/2014/main" id="{064441EF-F787-47F7-B0E9-62E2F0889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574" y="1986149"/>
            <a:ext cx="3520199" cy="23651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74BFD06-DE82-48A2-9465-B8F382E374EB}"/>
              </a:ext>
            </a:extLst>
          </p:cNvPr>
          <p:cNvSpPr>
            <a:spLocks noChangeArrowheads="1"/>
          </p:cNvSpPr>
          <p:nvPr/>
        </p:nvSpPr>
        <p:spPr bwMode="auto">
          <a:xfrm>
            <a:off x="222503" y="5521200"/>
            <a:ext cx="8698994" cy="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ts val="2100"/>
              </a:lnSpc>
              <a:buClrTx/>
              <a:buSzTx/>
              <a:buFontTx/>
              <a:buNone/>
              <a:tabLst/>
            </a:pPr>
            <a:r>
              <a:rPr kumimoji="0" lang="it-IT" altLang="it-IT" sz="1600" b="1"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Il nocciolo è formato da tre anelli di atomi di carbonio. È l’alternanza regolare di legami singoli e doppi estesa su tutti gli anelli a produrre il colore di queste sostanze quando esse sono illuminate dalla luce solare.</a:t>
            </a:r>
            <a:endParaRPr kumimoji="0" lang="it-IT" altLang="it-IT"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9858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ttp://www.didascienze.it/images/cavolo_rosso_1.JPG">
            <a:extLst>
              <a:ext uri="{FF2B5EF4-FFF2-40B4-BE49-F238E27FC236}">
                <a16:creationId xmlns:a16="http://schemas.microsoft.com/office/drawing/2014/main" id="{C39FE0E5-E10A-49A2-B791-5676E20CD6D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3271" y="393831"/>
            <a:ext cx="3852289" cy="2764731"/>
          </a:xfrm>
          <a:prstGeom prst="rect">
            <a:avLst/>
          </a:prstGeom>
          <a:noFill/>
          <a:ln>
            <a:noFill/>
          </a:ln>
        </p:spPr>
      </p:pic>
      <p:sp>
        <p:nvSpPr>
          <p:cNvPr id="3" name="Rettangolo 2">
            <a:extLst>
              <a:ext uri="{FF2B5EF4-FFF2-40B4-BE49-F238E27FC236}">
                <a16:creationId xmlns:a16="http://schemas.microsoft.com/office/drawing/2014/main" id="{288893E3-E1A2-416A-8170-EEF9D590E8AD}"/>
              </a:ext>
            </a:extLst>
          </p:cNvPr>
          <p:cNvSpPr/>
          <p:nvPr/>
        </p:nvSpPr>
        <p:spPr>
          <a:xfrm>
            <a:off x="304307" y="3342290"/>
            <a:ext cx="8535385" cy="3303340"/>
          </a:xfrm>
          <a:prstGeom prst="rect">
            <a:avLst/>
          </a:prstGeom>
        </p:spPr>
        <p:txBody>
          <a:bodyPr wrap="square">
            <a:spAutoFit/>
          </a:bodyPr>
          <a:lstStyle/>
          <a:p>
            <a:pPr algn="just" fontAlgn="base">
              <a:lnSpc>
                <a:spcPts val="2100"/>
              </a:lnSpc>
            </a:pPr>
            <a:r>
              <a:rPr lang="it-IT" sz="1600" b="1" dirty="0">
                <a:solidFill>
                  <a:srgbClr val="000000"/>
                </a:solidFill>
                <a:latin typeface="Arial" panose="020B0604020202020204" pitchFamily="34" charset="0"/>
                <a:ea typeface="Calibri" panose="020F0502020204030204" pitchFamily="34" charset="0"/>
                <a:cs typeface="Arial" panose="020B0604020202020204" pitchFamily="34" charset="0"/>
              </a:rPr>
              <a:t>Il cavolo rosso  (</a:t>
            </a:r>
            <a:r>
              <a:rPr lang="it-IT" sz="1600" b="1" i="1" dirty="0">
                <a:solidFill>
                  <a:srgbClr val="000000"/>
                </a:solidFill>
                <a:latin typeface="Arial" panose="020B0604020202020204" pitchFamily="34" charset="0"/>
                <a:ea typeface="Calibri" panose="020F0502020204030204" pitchFamily="34" charset="0"/>
                <a:cs typeface="Arial" panose="020B0604020202020204" pitchFamily="34" charset="0"/>
              </a:rPr>
              <a:t>Brassica </a:t>
            </a:r>
            <a:r>
              <a:rPr lang="it-IT" sz="1600" b="1" i="1" dirty="0" err="1">
                <a:solidFill>
                  <a:srgbClr val="000000"/>
                </a:solidFill>
                <a:latin typeface="Arial" panose="020B0604020202020204" pitchFamily="34" charset="0"/>
                <a:ea typeface="Calibri" panose="020F0502020204030204" pitchFamily="34" charset="0"/>
                <a:cs typeface="Arial" panose="020B0604020202020204" pitchFamily="34" charset="0"/>
              </a:rPr>
              <a:t>oleracea</a:t>
            </a:r>
            <a:r>
              <a:rPr lang="it-IT" sz="1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it-IT" sz="1600" b="1" dirty="0" err="1">
                <a:solidFill>
                  <a:srgbClr val="000000"/>
                </a:solidFill>
                <a:latin typeface="Arial" panose="020B0604020202020204" pitchFamily="34" charset="0"/>
                <a:ea typeface="Calibri" panose="020F0502020204030204" pitchFamily="34" charset="0"/>
                <a:cs typeface="Arial" panose="020B0604020202020204" pitchFamily="34" charset="0"/>
              </a:rPr>
              <a:t>var</a:t>
            </a:r>
            <a:r>
              <a:rPr lang="it-IT" sz="1600" b="1"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it-IT" sz="1600" b="1" i="1" dirty="0">
                <a:solidFill>
                  <a:srgbClr val="000000"/>
                </a:solidFill>
                <a:latin typeface="Arial" panose="020B0604020202020204" pitchFamily="34" charset="0"/>
                <a:ea typeface="Calibri" panose="020F0502020204030204" pitchFamily="34" charset="0"/>
                <a:cs typeface="Arial" panose="020B0604020202020204" pitchFamily="34" charset="0"/>
              </a:rPr>
              <a:t>capitata rubra</a:t>
            </a:r>
            <a:r>
              <a:rPr lang="it-IT" sz="1600" b="1" dirty="0">
                <a:solidFill>
                  <a:srgbClr val="000000"/>
                </a:solidFill>
                <a:latin typeface="Arial" panose="020B0604020202020204" pitchFamily="34" charset="0"/>
                <a:ea typeface="Calibri" panose="020F0502020204030204" pitchFamily="34" charset="0"/>
                <a:cs typeface="Arial" panose="020B0604020202020204" pitchFamily="34" charset="0"/>
              </a:rPr>
              <a:t>), è una varietà di </a:t>
            </a:r>
            <a:r>
              <a:rPr lang="it-IT" sz="1600" b="1" i="1" dirty="0">
                <a:solidFill>
                  <a:srgbClr val="000000"/>
                </a:solidFill>
                <a:latin typeface="Arial" panose="020B0604020202020204" pitchFamily="34" charset="0"/>
                <a:ea typeface="Calibri" panose="020F0502020204030204" pitchFamily="34" charset="0"/>
                <a:cs typeface="Arial" panose="020B0604020202020204" pitchFamily="34" charset="0"/>
              </a:rPr>
              <a:t>Brassica </a:t>
            </a:r>
            <a:r>
              <a:rPr lang="it-IT" sz="1600" b="1" i="1" dirty="0" err="1">
                <a:solidFill>
                  <a:srgbClr val="000000"/>
                </a:solidFill>
                <a:latin typeface="Arial" panose="020B0604020202020204" pitchFamily="34" charset="0"/>
                <a:ea typeface="Calibri" panose="020F0502020204030204" pitchFamily="34" charset="0"/>
                <a:cs typeface="Arial" panose="020B0604020202020204" pitchFamily="34" charset="0"/>
              </a:rPr>
              <a:t>oleracea</a:t>
            </a:r>
            <a:r>
              <a:rPr lang="it-IT" sz="1600" b="1" dirty="0">
                <a:solidFill>
                  <a:srgbClr val="000000"/>
                </a:solidFill>
                <a:latin typeface="Arial" panose="020B0604020202020204" pitchFamily="34" charset="0"/>
                <a:ea typeface="Calibri" panose="020F0502020204030204" pitchFamily="34" charset="0"/>
                <a:cs typeface="Arial" panose="020B0604020202020204" pitchFamily="34" charset="0"/>
              </a:rPr>
              <a:t> simile al cavolo cappuccio ma a differenza di questo presenta colorazione fortemente rossa dovuta alla notevole presenza di sostanze idrosolubili chiamate antocianine appartenenti al gruppo dei flavonoidi. Le antocianine sono una famiglia di molte centinaia di molecole e sono responsabili di gran parte della colorazione rossa, rosa, blu, malva, violetto e magenta che possiamo osservare nei vegetali, oltre che nel cavolo rosso, nei petali dei fiori, come le petunie o le violette, nella frutta come l’uva, i mirtilli o le fragole e nella verdura, come nella cipolla rossa. A differenza di altri pigmenti vegetali liposolubili (clorofille e carotenoidi) gli antociani sono idrosolubili e si trovano nei vacuoli vegetali. Data la particolare abbondanza di antocianine nel cavolo rosso, utilizzeremo il suo estratto colorato per ripetere le esperienze indicate da Boyle.</a:t>
            </a:r>
            <a:endParaRPr lang="it-IT" sz="16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Immagine 6">
            <a:extLst>
              <a:ext uri="{FF2B5EF4-FFF2-40B4-BE49-F238E27FC236}">
                <a16:creationId xmlns:a16="http://schemas.microsoft.com/office/drawing/2014/main" id="{FA532314-4316-4791-A16D-7BE161258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8442" y="393832"/>
            <a:ext cx="3852289" cy="2764730"/>
          </a:xfrm>
          <a:prstGeom prst="rect">
            <a:avLst/>
          </a:prstGeom>
        </p:spPr>
      </p:pic>
    </p:spTree>
    <p:extLst>
      <p:ext uri="{BB962C8B-B14F-4D97-AF65-F5344CB8AC3E}">
        <p14:creationId xmlns:p14="http://schemas.microsoft.com/office/powerpoint/2010/main" val="574508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ttp://www.didascienze.it/images/Cavolo_rosso_2--1-.JPG">
            <a:extLst>
              <a:ext uri="{FF2B5EF4-FFF2-40B4-BE49-F238E27FC236}">
                <a16:creationId xmlns:a16="http://schemas.microsoft.com/office/drawing/2014/main" id="{57893D02-9F69-4156-B866-8CF86117B9F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070782" y="424977"/>
            <a:ext cx="3310758" cy="2359193"/>
          </a:xfrm>
          <a:prstGeom prst="rect">
            <a:avLst/>
          </a:prstGeom>
          <a:noFill/>
          <a:ln>
            <a:noFill/>
          </a:ln>
        </p:spPr>
      </p:pic>
      <p:sp>
        <p:nvSpPr>
          <p:cNvPr id="3" name="Rettangolo 2">
            <a:extLst>
              <a:ext uri="{FF2B5EF4-FFF2-40B4-BE49-F238E27FC236}">
                <a16:creationId xmlns:a16="http://schemas.microsoft.com/office/drawing/2014/main" id="{76FA2FF9-C86C-4F0C-BD72-761950382428}"/>
              </a:ext>
            </a:extLst>
          </p:cNvPr>
          <p:cNvSpPr/>
          <p:nvPr/>
        </p:nvSpPr>
        <p:spPr>
          <a:xfrm>
            <a:off x="220717" y="2940381"/>
            <a:ext cx="8576442" cy="3331681"/>
          </a:xfrm>
          <a:prstGeom prst="rect">
            <a:avLst/>
          </a:prstGeom>
        </p:spPr>
        <p:txBody>
          <a:bodyPr wrap="square">
            <a:spAutoFit/>
          </a:bodyPr>
          <a:lstStyle/>
          <a:p>
            <a:pPr algn="just" fontAlgn="base">
              <a:lnSpc>
                <a:spcPts val="2100"/>
              </a:lnSpc>
            </a:pPr>
            <a:r>
              <a:rPr lang="it-IT" b="1" dirty="0">
                <a:solidFill>
                  <a:srgbClr val="000000"/>
                </a:solidFill>
                <a:latin typeface="Arial" panose="020B0604020202020204" pitchFamily="34" charset="0"/>
                <a:ea typeface="Times New Roman" panose="02020603050405020304" pitchFamily="18" charset="0"/>
                <a:cs typeface="Arial" panose="020B0604020202020204" pitchFamily="34" charset="0"/>
              </a:rPr>
              <a:t>Preparazione</a:t>
            </a:r>
            <a:endParaRPr lang="it-IT" b="1" dirty="0">
              <a:latin typeface="Arial" panose="020B0604020202020204" pitchFamily="34" charset="0"/>
              <a:ea typeface="Times New Roman" panose="02020603050405020304" pitchFamily="18" charset="0"/>
              <a:cs typeface="Arial" panose="020B0604020202020204" pitchFamily="34" charset="0"/>
            </a:endParaRPr>
          </a:p>
          <a:p>
            <a:pPr algn="just">
              <a:lnSpc>
                <a:spcPts val="2100"/>
              </a:lnSpc>
            </a:pPr>
            <a:endParaRPr lang="it-IT" sz="16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ts val="2100"/>
              </a:lnSpc>
            </a:pPr>
            <a:r>
              <a:rPr lang="it-IT" sz="1600" b="1" dirty="0">
                <a:solidFill>
                  <a:srgbClr val="000000"/>
                </a:solidFill>
                <a:latin typeface="Arial" panose="020B0604020202020204" pitchFamily="34" charset="0"/>
                <a:ea typeface="Calibri" panose="020F0502020204030204" pitchFamily="34" charset="0"/>
                <a:cs typeface="Arial" panose="020B0604020202020204" pitchFamily="34" charset="0"/>
              </a:rPr>
              <a:t>Per estrarre mezzo litro di liquido colorato è sufficiente usare uno spicchio da un quarto. Tagliatelo a listarelle e fatele bollire in acqua distillata per dieci o quindici minuti. Una volta raffreddato filtrate il liquido e conservatelo in una bottiglietta con il tappo. Il colore del vostro estratto dovrebbe essere rosso-porpora molto intenso.  Se il succo viene aggiunto a soluzioni acquose più o meno acide o basiche tale colorazione cambierà.</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Useremo questo liquido per indagare l’acidità o l’alcalinità  di alcune sostanze comunemente presenti in cucina o utilizzate per la pulizia della casa.</a:t>
            </a:r>
          </a:p>
          <a:p>
            <a:endParaRPr lang="it-IT" dirty="0"/>
          </a:p>
        </p:txBody>
      </p:sp>
      <p:pic>
        <p:nvPicPr>
          <p:cNvPr id="6" name="Immagine 5">
            <a:extLst>
              <a:ext uri="{FF2B5EF4-FFF2-40B4-BE49-F238E27FC236}">
                <a16:creationId xmlns:a16="http://schemas.microsoft.com/office/drawing/2014/main" id="{42785BBA-272D-4A13-B02D-7BA7C18755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460" y="424977"/>
            <a:ext cx="3399636" cy="2359193"/>
          </a:xfrm>
          <a:prstGeom prst="rect">
            <a:avLst/>
          </a:prstGeom>
        </p:spPr>
      </p:pic>
    </p:spTree>
    <p:extLst>
      <p:ext uri="{BB962C8B-B14F-4D97-AF65-F5344CB8AC3E}">
        <p14:creationId xmlns:p14="http://schemas.microsoft.com/office/powerpoint/2010/main" val="1797913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ABC8C1E-1815-4682-A014-01FC2B1482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00706"/>
            <a:ext cx="8229600" cy="3417452"/>
          </a:xfrm>
          <a:prstGeom prst="rect">
            <a:avLst/>
          </a:prstGeom>
        </p:spPr>
      </p:pic>
      <p:sp>
        <p:nvSpPr>
          <p:cNvPr id="4" name="CasellaDiTesto 3">
            <a:extLst>
              <a:ext uri="{FF2B5EF4-FFF2-40B4-BE49-F238E27FC236}">
                <a16:creationId xmlns:a16="http://schemas.microsoft.com/office/drawing/2014/main" id="{B3C0C98E-2266-48AF-9793-A15E33B6B5DB}"/>
              </a:ext>
            </a:extLst>
          </p:cNvPr>
          <p:cNvSpPr txBox="1"/>
          <p:nvPr/>
        </p:nvSpPr>
        <p:spPr>
          <a:xfrm>
            <a:off x="457201" y="4335517"/>
            <a:ext cx="8229600" cy="2062103"/>
          </a:xfrm>
          <a:prstGeom prst="rect">
            <a:avLst/>
          </a:prstGeom>
          <a:noFill/>
        </p:spPr>
        <p:txBody>
          <a:bodyPr wrap="square" rtlCol="0">
            <a:spAutoFit/>
          </a:bodyPr>
          <a:lstStyle/>
          <a:p>
            <a:pPr algn="just"/>
            <a:r>
              <a:rPr lang="it-IT" sz="1600" b="1" dirty="0">
                <a:latin typeface="Arial" panose="020B0604020202020204" pitchFamily="34" charset="0"/>
                <a:cs typeface="Arial" panose="020B0604020202020204" pitchFamily="34" charset="0"/>
              </a:rPr>
              <a:t>Abbiamo scelto i seguenti prodotti:</a:t>
            </a:r>
          </a:p>
          <a:p>
            <a:pPr algn="just"/>
            <a:r>
              <a:rPr lang="it-IT" sz="1600" b="1" dirty="0">
                <a:latin typeface="Arial" panose="020B0604020202020204" pitchFamily="34" charset="0"/>
                <a:cs typeface="Arial" panose="020B0604020202020204" pitchFamily="34" charset="0"/>
              </a:rPr>
              <a:t>1) Acqua demineralizzata; 2) Aceto bianco di vino; 3) Ammoniaca; 4) Acido muriatico; 5) Soda  Solvay; 6) Bicarbonato di sodio; 7) Succo di limone; 8) Saponetta; 9) Detergente igiene intima; 10) Disgorgante per WC in gel; 11) Gassosa; 12) Polvere di marmo</a:t>
            </a:r>
          </a:p>
          <a:p>
            <a:pPr algn="just"/>
            <a:endParaRPr lang="it-IT" sz="1600" b="1" dirty="0">
              <a:latin typeface="Arial" panose="020B0604020202020204" pitchFamily="34" charset="0"/>
              <a:cs typeface="Arial" panose="020B0604020202020204" pitchFamily="34" charset="0"/>
            </a:endParaRPr>
          </a:p>
          <a:p>
            <a:pPr algn="just"/>
            <a:r>
              <a:rPr lang="it-IT" sz="1600" b="1" dirty="0">
                <a:latin typeface="Arial" panose="020B0604020202020204" pitchFamily="34" charset="0"/>
                <a:cs typeface="Arial" panose="020B0604020202020204" pitchFamily="34" charset="0"/>
              </a:rPr>
              <a:t>N.B. La scelta avrebbe potuto essere diversa; su ognuno dei prodotti scelti faremo qualche osservazione e riflessione</a:t>
            </a:r>
          </a:p>
        </p:txBody>
      </p:sp>
    </p:spTree>
    <p:extLst>
      <p:ext uri="{BB962C8B-B14F-4D97-AF65-F5344CB8AC3E}">
        <p14:creationId xmlns:p14="http://schemas.microsoft.com/office/powerpoint/2010/main" val="4119685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4E222919-5C35-4645-949B-4A3FEB7E07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310" y="816933"/>
            <a:ext cx="4367049" cy="5505836"/>
          </a:xfrm>
          <a:prstGeom prst="rect">
            <a:avLst/>
          </a:prstGeom>
        </p:spPr>
      </p:pic>
      <p:sp>
        <p:nvSpPr>
          <p:cNvPr id="9" name="CasellaDiTesto 8">
            <a:extLst>
              <a:ext uri="{FF2B5EF4-FFF2-40B4-BE49-F238E27FC236}">
                <a16:creationId xmlns:a16="http://schemas.microsoft.com/office/drawing/2014/main" id="{5B297016-75A1-41DF-B08A-7599866D266F}"/>
              </a:ext>
            </a:extLst>
          </p:cNvPr>
          <p:cNvSpPr txBox="1"/>
          <p:nvPr/>
        </p:nvSpPr>
        <p:spPr>
          <a:xfrm>
            <a:off x="4950372" y="662152"/>
            <a:ext cx="3878318" cy="4380558"/>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Visto che abbiamo estratto a caldo il succo di cavolo con acqua demineralizzata, è ovvio che mettendo qualche goccia dell’estratto  nella stessa acqua non cambierà la colorazione ma solo l’intensità del colore a seguito della diluizione. Sarà questa colorazione viola il riferimento rispetto a cui classificheremo le soluzioni degli altri prodotti come acide o basiche. Vedremo però che la cosa risulterà un poco più articolata.</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Prima però, riflettiamo su casa si intende con  i termini «acqua demineralizzata» e «acqua distillata»</a:t>
            </a:r>
          </a:p>
        </p:txBody>
      </p:sp>
    </p:spTree>
    <p:extLst>
      <p:ext uri="{BB962C8B-B14F-4D97-AF65-F5344CB8AC3E}">
        <p14:creationId xmlns:p14="http://schemas.microsoft.com/office/powerpoint/2010/main" val="3914820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80F222F-380E-487B-9CD7-4EACDF474ED1}"/>
              </a:ext>
            </a:extLst>
          </p:cNvPr>
          <p:cNvSpPr/>
          <p:nvPr/>
        </p:nvSpPr>
        <p:spPr>
          <a:xfrm>
            <a:off x="204951" y="197346"/>
            <a:ext cx="8655269" cy="6294031"/>
          </a:xfrm>
          <a:prstGeom prst="rect">
            <a:avLst/>
          </a:prstGeom>
          <a:solidFill>
            <a:schemeClr val="bg1"/>
          </a:solidFill>
        </p:spPr>
        <p:txBody>
          <a:bodyPr wrap="square">
            <a:spAutoFit/>
          </a:bodyPr>
          <a:lstStyle/>
          <a:p>
            <a:pPr algn="just" fontAlgn="base">
              <a:lnSpc>
                <a:spcPts val="2100"/>
              </a:lnSpc>
            </a:pPr>
            <a:endParaRPr lang="it-IT" sz="1600" b="1" dirty="0">
              <a:solidFill>
                <a:srgbClr val="333333"/>
              </a:solidFill>
              <a:latin typeface="Arial" panose="020B0604020202020204" pitchFamily="34" charset="0"/>
              <a:cs typeface="Arial" panose="020B0604020202020204" pitchFamily="34" charset="0"/>
            </a:endParaRPr>
          </a:p>
          <a:p>
            <a:pPr algn="ctr" fontAlgn="base">
              <a:lnSpc>
                <a:spcPts val="2100"/>
              </a:lnSpc>
            </a:pPr>
            <a:r>
              <a:rPr lang="it-IT" sz="2400" b="1" dirty="0">
                <a:solidFill>
                  <a:srgbClr val="333333"/>
                </a:solidFill>
                <a:latin typeface="Arial" panose="020B0604020202020204" pitchFamily="34" charset="0"/>
                <a:cs typeface="Arial" panose="020B0604020202020204" pitchFamily="34" charset="0"/>
              </a:rPr>
              <a:t>Acque</a:t>
            </a:r>
          </a:p>
          <a:p>
            <a:pPr algn="just" fontAlgn="base">
              <a:lnSpc>
                <a:spcPts val="2100"/>
              </a:lnSpc>
            </a:pPr>
            <a:endParaRPr lang="it-IT" sz="1600" b="1" dirty="0">
              <a:solidFill>
                <a:srgbClr val="333333"/>
              </a:solidFill>
              <a:latin typeface="Arial" panose="020B0604020202020204" pitchFamily="34" charset="0"/>
              <a:cs typeface="Arial" panose="020B0604020202020204" pitchFamily="34" charset="0"/>
            </a:endParaRPr>
          </a:p>
          <a:p>
            <a:pPr algn="just" fontAlgn="base">
              <a:lnSpc>
                <a:spcPts val="2100"/>
              </a:lnSpc>
            </a:pPr>
            <a:endParaRPr lang="it-IT" sz="1600" b="1" dirty="0">
              <a:solidFill>
                <a:srgbClr val="333333"/>
              </a:solidFill>
              <a:latin typeface="Arial" panose="020B0604020202020204" pitchFamily="34" charset="0"/>
              <a:cs typeface="Arial" panose="020B0604020202020204" pitchFamily="34" charset="0"/>
            </a:endParaRPr>
          </a:p>
          <a:p>
            <a:pPr algn="just" fontAlgn="base">
              <a:lnSpc>
                <a:spcPts val="2100"/>
              </a:lnSpc>
            </a:pPr>
            <a:r>
              <a:rPr lang="it-IT" sz="1600" b="1" dirty="0">
                <a:solidFill>
                  <a:srgbClr val="333333"/>
                </a:solidFill>
                <a:latin typeface="Arial" panose="020B0604020202020204" pitchFamily="34" charset="0"/>
                <a:cs typeface="Arial" panose="020B0604020202020204" pitchFamily="34" charset="0"/>
              </a:rPr>
              <a:t>L’acqua demineralizzata (anche chiamata “acqua deionizzata”) è un’acqua dolce da cui sono stati estratti i sali in essa disciolti Il metodo di produzione tipico è composto da fasi distinte:</a:t>
            </a:r>
          </a:p>
          <a:p>
            <a:pPr algn="just" fontAlgn="base">
              <a:lnSpc>
                <a:spcPts val="2100"/>
              </a:lnSpc>
              <a:buFont typeface="Arial" panose="020B0604020202020204" pitchFamily="34" charset="0"/>
              <a:buChar char="•"/>
            </a:pPr>
            <a:r>
              <a:rPr lang="it-IT" sz="1600" b="1" dirty="0">
                <a:solidFill>
                  <a:srgbClr val="333333"/>
                </a:solidFill>
                <a:latin typeface="Arial" panose="020B0604020202020204" pitchFamily="34" charset="0"/>
                <a:cs typeface="Arial" panose="020B0604020202020204" pitchFamily="34" charset="0"/>
              </a:rPr>
              <a:t>l’acqua prima di essere demineralizzata è pretrattata con un’unità di osmosi inversa, che riduce il contenuto salino totale di più del 90%;</a:t>
            </a:r>
          </a:p>
          <a:p>
            <a:pPr algn="just" fontAlgn="base">
              <a:lnSpc>
                <a:spcPts val="2100"/>
              </a:lnSpc>
              <a:buFont typeface="Arial" panose="020B0604020202020204" pitchFamily="34" charset="0"/>
              <a:buChar char="•"/>
            </a:pPr>
            <a:r>
              <a:rPr lang="it-IT" sz="1600" b="1" dirty="0">
                <a:solidFill>
                  <a:srgbClr val="333333"/>
                </a:solidFill>
                <a:latin typeface="Arial" panose="020B0604020202020204" pitchFamily="34" charset="0"/>
                <a:cs typeface="Arial" panose="020B0604020202020204" pitchFamily="34" charset="0"/>
              </a:rPr>
              <a:t>l’acqua viene fatta passare attraverso gli scambiatori anionici e cationici;</a:t>
            </a:r>
          </a:p>
          <a:p>
            <a:pPr algn="just" fontAlgn="base">
              <a:lnSpc>
                <a:spcPts val="2100"/>
              </a:lnSpc>
            </a:pPr>
            <a:endParaRPr lang="it-IT" sz="1600" b="1" dirty="0">
              <a:solidFill>
                <a:srgbClr val="333333"/>
              </a:solidFill>
              <a:latin typeface="Arial" panose="020B0604020202020204" pitchFamily="34" charset="0"/>
              <a:cs typeface="Arial" panose="020B0604020202020204" pitchFamily="34" charset="0"/>
            </a:endParaRPr>
          </a:p>
          <a:p>
            <a:pPr algn="just" fontAlgn="base">
              <a:lnSpc>
                <a:spcPts val="2100"/>
              </a:lnSpc>
            </a:pPr>
            <a:r>
              <a:rPr lang="it-IT" sz="1600" b="1" dirty="0">
                <a:solidFill>
                  <a:srgbClr val="333333"/>
                </a:solidFill>
                <a:latin typeface="Arial" panose="020B0604020202020204" pitchFamily="34" charset="0"/>
                <a:cs typeface="Arial" panose="020B0604020202020204" pitchFamily="34" charset="0"/>
              </a:rPr>
              <a:t>È impiegata tipicamente nei ferri da stiro (perché evita il formarsi delle incrostazioni), nelle batterie, negli acquari e nei casi in cui sia consigliato l’uso di acque prive di durezza. L’acqua demineralizzata è economica e non è microbiologicamente pura, ciò significa che può contenere perciò batteri ed altri microorganismi.</a:t>
            </a:r>
          </a:p>
          <a:p>
            <a:pPr algn="just" fontAlgn="base">
              <a:lnSpc>
                <a:spcPts val="2100"/>
              </a:lnSpc>
            </a:pPr>
            <a:endParaRPr lang="it-IT" sz="1600" b="1" dirty="0">
              <a:solidFill>
                <a:srgbClr val="333333"/>
              </a:solidFill>
              <a:latin typeface="Arial" panose="020B0604020202020204" pitchFamily="34" charset="0"/>
              <a:cs typeface="Arial" panose="020B0604020202020204" pitchFamily="34" charset="0"/>
            </a:endParaRPr>
          </a:p>
          <a:p>
            <a:pPr algn="just" fontAlgn="base">
              <a:lnSpc>
                <a:spcPts val="2100"/>
              </a:lnSpc>
            </a:pPr>
            <a:r>
              <a:rPr lang="it-IT" sz="1600" b="1" dirty="0">
                <a:latin typeface="Arial" panose="020B0604020202020204" pitchFamily="34" charset="0"/>
                <a:cs typeface="Arial" panose="020B0604020202020204" pitchFamily="34" charset="0"/>
              </a:rPr>
              <a:t>L'osmosi inversa è il processo in cui si forza il passaggio delle molecole di solvente dalla soluzione più concentrata alla soluzione meno concentrata ottenuto applicando alla soluzione più concentrata una pressione maggiore della pressione osmotica. In pratica, l'osmosi inversa viene realizzata con una membrana che trattiene il soluto da una parte impedendone il passaggio e permette di ricavare il solvente puro dall'altra.</a:t>
            </a:r>
            <a:endParaRPr lang="it-IT" dirty="0">
              <a:solidFill>
                <a:srgbClr val="333333"/>
              </a:solidFill>
              <a:latin typeface="Georgia" panose="02040502050405020303" pitchFamily="18" charset="0"/>
            </a:endParaRPr>
          </a:p>
          <a:p>
            <a:pPr fontAlgn="base"/>
            <a:endParaRPr lang="it-IT" dirty="0">
              <a:solidFill>
                <a:srgbClr val="333333"/>
              </a:solidFill>
              <a:latin typeface="Georgia" panose="02040502050405020303" pitchFamily="18" charset="0"/>
            </a:endParaRPr>
          </a:p>
        </p:txBody>
      </p:sp>
    </p:spTree>
    <p:extLst>
      <p:ext uri="{BB962C8B-B14F-4D97-AF65-F5344CB8AC3E}">
        <p14:creationId xmlns:p14="http://schemas.microsoft.com/office/powerpoint/2010/main" val="28695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eb.tiscali.it/tecneco/schema4.jpg">
            <a:extLst>
              <a:ext uri="{FF2B5EF4-FFF2-40B4-BE49-F238E27FC236}">
                <a16:creationId xmlns:a16="http://schemas.microsoft.com/office/drawing/2014/main" id="{43301FF6-B8D7-47F8-A6F6-7DC204EAB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11" y="208708"/>
            <a:ext cx="8371490" cy="6440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920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C07DBE69-A292-444F-A0B4-6C8BCB87EC7C}"/>
              </a:ext>
            </a:extLst>
          </p:cNvPr>
          <p:cNvSpPr/>
          <p:nvPr/>
        </p:nvSpPr>
        <p:spPr>
          <a:xfrm>
            <a:off x="236483" y="689789"/>
            <a:ext cx="8529145" cy="5727081"/>
          </a:xfrm>
          <a:prstGeom prst="rect">
            <a:avLst/>
          </a:prstGeom>
        </p:spPr>
        <p:txBody>
          <a:bodyPr wrap="square">
            <a:spAutoFit/>
          </a:bodyPr>
          <a:lstStyle/>
          <a:p>
            <a:pPr algn="just" fontAlgn="base">
              <a:lnSpc>
                <a:spcPts val="2100"/>
              </a:lnSpc>
            </a:pPr>
            <a:r>
              <a:rPr lang="it-IT" sz="1600" b="1" dirty="0">
                <a:solidFill>
                  <a:srgbClr val="333333"/>
                </a:solidFill>
                <a:latin typeface="Arial" panose="020B0604020202020204" pitchFamily="34" charset="0"/>
                <a:cs typeface="Arial" panose="020B0604020202020204" pitchFamily="34" charset="0"/>
              </a:rPr>
              <a:t>Una resina a scambio ionico è composta da una matrice polimerica in cui sono inglobati ioni, disponibili per lo scambio ionico. Esistono numerosissime resine per lo scambio ionico. </a:t>
            </a:r>
          </a:p>
          <a:p>
            <a:pPr algn="just" fontAlgn="base">
              <a:lnSpc>
                <a:spcPts val="2100"/>
              </a:lnSpc>
            </a:pPr>
            <a:r>
              <a:rPr lang="it-IT" sz="1600" b="1" dirty="0">
                <a:solidFill>
                  <a:srgbClr val="333333"/>
                </a:solidFill>
                <a:latin typeface="Arial" panose="020B0604020202020204" pitchFamily="34" charset="0"/>
                <a:cs typeface="Arial" panose="020B0604020202020204" pitchFamily="34" charset="0"/>
              </a:rPr>
              <a:t>Le resine possono essere cationiche (in grado di scambiare cationi) o anioniche (in grado di scambiare anioni). Dapprima vengono usate quelle cationiche, con le quali si abbatte la durezza scambiando gli ioni Ca2+ e Mg2+ presenti nell'acqua con gli ioni Na+ della resina tramite le reazioni</a:t>
            </a:r>
          </a:p>
          <a:p>
            <a:pPr algn="just" fontAlgn="base">
              <a:lnSpc>
                <a:spcPts val="2100"/>
              </a:lnSpc>
            </a:pPr>
            <a:endParaRPr lang="it-IT" sz="1600" b="1" dirty="0">
              <a:solidFill>
                <a:srgbClr val="333333"/>
              </a:solidFill>
              <a:latin typeface="Arial" panose="020B0604020202020204" pitchFamily="34" charset="0"/>
              <a:cs typeface="Arial" panose="020B0604020202020204" pitchFamily="34" charset="0"/>
            </a:endParaRPr>
          </a:p>
          <a:p>
            <a:pPr algn="just" fontAlgn="base">
              <a:lnSpc>
                <a:spcPts val="2100"/>
              </a:lnSpc>
            </a:pPr>
            <a:r>
              <a:rPr lang="it-IT" sz="1600" b="1" dirty="0">
                <a:solidFill>
                  <a:srgbClr val="333333"/>
                </a:solidFill>
                <a:latin typeface="Arial" panose="020B0604020202020204" pitchFamily="34" charset="0"/>
                <a:cs typeface="Arial" panose="020B0604020202020204" pitchFamily="34" charset="0"/>
              </a:rPr>
              <a:t>Ca</a:t>
            </a:r>
            <a:r>
              <a:rPr lang="it-IT" sz="1600" b="1" baseline="30000" dirty="0">
                <a:solidFill>
                  <a:srgbClr val="333333"/>
                </a:solidFill>
                <a:latin typeface="Arial" panose="020B0604020202020204" pitchFamily="34" charset="0"/>
                <a:cs typeface="Arial" panose="020B0604020202020204" pitchFamily="34" charset="0"/>
              </a:rPr>
              <a:t>2+ </a:t>
            </a:r>
            <a:r>
              <a:rPr lang="it-IT" sz="1600" b="1" dirty="0">
                <a:solidFill>
                  <a:srgbClr val="333333"/>
                </a:solidFill>
                <a:latin typeface="Arial" panose="020B0604020202020204" pitchFamily="34" charset="0"/>
                <a:cs typeface="Arial" panose="020B0604020202020204" pitchFamily="34" charset="0"/>
              </a:rPr>
              <a:t>+ 2NaR → CaR</a:t>
            </a:r>
            <a:r>
              <a:rPr lang="it-IT" sz="1600" b="1" baseline="-25000" dirty="0">
                <a:solidFill>
                  <a:srgbClr val="333333"/>
                </a:solidFill>
                <a:latin typeface="Arial" panose="020B0604020202020204" pitchFamily="34" charset="0"/>
                <a:cs typeface="Arial" panose="020B0604020202020204" pitchFamily="34" charset="0"/>
              </a:rPr>
              <a:t>2</a:t>
            </a:r>
            <a:r>
              <a:rPr lang="it-IT" sz="1600" b="1" dirty="0">
                <a:solidFill>
                  <a:srgbClr val="333333"/>
                </a:solidFill>
                <a:latin typeface="Arial" panose="020B0604020202020204" pitchFamily="34" charset="0"/>
                <a:cs typeface="Arial" panose="020B0604020202020204" pitchFamily="34" charset="0"/>
              </a:rPr>
              <a:t> + 2Na</a:t>
            </a:r>
            <a:r>
              <a:rPr lang="it-IT" sz="1600" b="1" baseline="30000" dirty="0">
                <a:solidFill>
                  <a:srgbClr val="333333"/>
                </a:solidFill>
                <a:latin typeface="Arial" panose="020B0604020202020204" pitchFamily="34" charset="0"/>
                <a:cs typeface="Arial" panose="020B0604020202020204" pitchFamily="34" charset="0"/>
              </a:rPr>
              <a:t>+</a:t>
            </a:r>
            <a:r>
              <a:rPr lang="it-IT" sz="1600" b="1" dirty="0">
                <a:solidFill>
                  <a:srgbClr val="333333"/>
                </a:solidFill>
                <a:latin typeface="Arial" panose="020B0604020202020204" pitchFamily="34" charset="0"/>
                <a:cs typeface="Arial" panose="020B0604020202020204" pitchFamily="34" charset="0"/>
              </a:rPr>
              <a:t> [dove R=resina]</a:t>
            </a:r>
          </a:p>
          <a:p>
            <a:pPr algn="just" fontAlgn="base">
              <a:lnSpc>
                <a:spcPts val="2100"/>
              </a:lnSpc>
            </a:pPr>
            <a:r>
              <a:rPr lang="it-IT" sz="1600" b="1" dirty="0">
                <a:solidFill>
                  <a:srgbClr val="333333"/>
                </a:solidFill>
                <a:latin typeface="Arial" panose="020B0604020202020204" pitchFamily="34" charset="0"/>
                <a:cs typeface="Arial" panose="020B0604020202020204" pitchFamily="34" charset="0"/>
              </a:rPr>
              <a:t>RH + Na+ → </a:t>
            </a:r>
            <a:r>
              <a:rPr lang="it-IT" sz="1600" b="1" dirty="0" err="1">
                <a:solidFill>
                  <a:srgbClr val="333333"/>
                </a:solidFill>
                <a:latin typeface="Arial" panose="020B0604020202020204" pitchFamily="34" charset="0"/>
                <a:cs typeface="Arial" panose="020B0604020202020204" pitchFamily="34" charset="0"/>
              </a:rPr>
              <a:t>RNa</a:t>
            </a:r>
            <a:r>
              <a:rPr lang="it-IT" sz="1600" b="1" dirty="0">
                <a:solidFill>
                  <a:srgbClr val="333333"/>
                </a:solidFill>
                <a:latin typeface="Arial" panose="020B0604020202020204" pitchFamily="34" charset="0"/>
                <a:cs typeface="Arial" panose="020B0604020202020204" pitchFamily="34" charset="0"/>
              </a:rPr>
              <a:t> + H</a:t>
            </a:r>
            <a:r>
              <a:rPr lang="it-IT" sz="1600" b="1" baseline="30000" dirty="0">
                <a:solidFill>
                  <a:srgbClr val="333333"/>
                </a:solidFill>
                <a:latin typeface="Arial" panose="020B0604020202020204" pitchFamily="34" charset="0"/>
                <a:cs typeface="Arial" panose="020B0604020202020204" pitchFamily="34" charset="0"/>
              </a:rPr>
              <a:t>+</a:t>
            </a:r>
          </a:p>
          <a:p>
            <a:pPr algn="just" fontAlgn="base">
              <a:lnSpc>
                <a:spcPts val="2100"/>
              </a:lnSpc>
            </a:pPr>
            <a:endParaRPr lang="it-IT" sz="1600" b="1" dirty="0">
              <a:solidFill>
                <a:srgbClr val="333333"/>
              </a:solidFill>
              <a:latin typeface="Arial" panose="020B0604020202020204" pitchFamily="34" charset="0"/>
              <a:cs typeface="Arial" panose="020B0604020202020204" pitchFamily="34" charset="0"/>
            </a:endParaRPr>
          </a:p>
          <a:p>
            <a:pPr algn="just" fontAlgn="base">
              <a:lnSpc>
                <a:spcPts val="2100"/>
              </a:lnSpc>
            </a:pPr>
            <a:r>
              <a:rPr lang="it-IT" sz="1600" b="1" dirty="0">
                <a:solidFill>
                  <a:srgbClr val="333333"/>
                </a:solidFill>
                <a:latin typeface="Arial" panose="020B0604020202020204" pitchFamily="34" charset="0"/>
                <a:cs typeface="Arial" panose="020B0604020202020204" pitchFamily="34" charset="0"/>
              </a:rPr>
              <a:t>In maniera complementare funzionano le resine anioniche. </a:t>
            </a:r>
          </a:p>
          <a:p>
            <a:pPr algn="just" fontAlgn="base">
              <a:lnSpc>
                <a:spcPts val="2100"/>
              </a:lnSpc>
            </a:pPr>
            <a:r>
              <a:rPr lang="it-IT" sz="1600" b="1" dirty="0">
                <a:solidFill>
                  <a:srgbClr val="333333"/>
                </a:solidFill>
                <a:latin typeface="Arial" panose="020B0604020202020204" pitchFamily="34" charset="0"/>
                <a:cs typeface="Arial" panose="020B0604020202020204" pitchFamily="34" charset="0"/>
              </a:rPr>
              <a:t>ROH + Cl</a:t>
            </a:r>
            <a:r>
              <a:rPr lang="it-IT" sz="1600" b="1" baseline="30000" dirty="0">
                <a:solidFill>
                  <a:srgbClr val="333333"/>
                </a:solidFill>
                <a:latin typeface="Arial" panose="020B0604020202020204" pitchFamily="34" charset="0"/>
                <a:cs typeface="Arial" panose="020B0604020202020204" pitchFamily="34" charset="0"/>
              </a:rPr>
              <a:t>-</a:t>
            </a:r>
            <a:r>
              <a:rPr lang="it-IT" sz="1600" b="1" dirty="0">
                <a:solidFill>
                  <a:srgbClr val="333333"/>
                </a:solidFill>
                <a:latin typeface="Arial" panose="020B0604020202020204" pitchFamily="34" charset="0"/>
                <a:cs typeface="Arial" panose="020B0604020202020204" pitchFamily="34" charset="0"/>
              </a:rPr>
              <a:t> → </a:t>
            </a:r>
            <a:r>
              <a:rPr lang="it-IT" sz="1600" b="1" dirty="0" err="1">
                <a:solidFill>
                  <a:srgbClr val="333333"/>
                </a:solidFill>
                <a:latin typeface="Arial" panose="020B0604020202020204" pitchFamily="34" charset="0"/>
                <a:cs typeface="Arial" panose="020B0604020202020204" pitchFamily="34" charset="0"/>
              </a:rPr>
              <a:t>RCl</a:t>
            </a:r>
            <a:r>
              <a:rPr lang="it-IT" sz="1600" b="1" dirty="0">
                <a:solidFill>
                  <a:srgbClr val="333333"/>
                </a:solidFill>
                <a:latin typeface="Arial" panose="020B0604020202020204" pitchFamily="34" charset="0"/>
                <a:cs typeface="Arial" panose="020B0604020202020204" pitchFamily="34" charset="0"/>
              </a:rPr>
              <a:t> + OH</a:t>
            </a:r>
            <a:r>
              <a:rPr lang="it-IT" sz="1600" b="1" baseline="30000" dirty="0">
                <a:solidFill>
                  <a:srgbClr val="333333"/>
                </a:solidFill>
                <a:latin typeface="Arial" panose="020B0604020202020204" pitchFamily="34" charset="0"/>
                <a:cs typeface="Arial" panose="020B0604020202020204" pitchFamily="34" charset="0"/>
              </a:rPr>
              <a:t>-</a:t>
            </a:r>
          </a:p>
          <a:p>
            <a:pPr algn="just" fontAlgn="base">
              <a:lnSpc>
                <a:spcPts val="2100"/>
              </a:lnSpc>
            </a:pPr>
            <a:endParaRPr lang="it-IT" sz="1600" b="1" baseline="30000" dirty="0">
              <a:solidFill>
                <a:srgbClr val="333333"/>
              </a:solidFill>
              <a:latin typeface="Arial" panose="020B0604020202020204" pitchFamily="34" charset="0"/>
              <a:cs typeface="Arial" panose="020B0604020202020204" pitchFamily="34" charset="0"/>
            </a:endParaRPr>
          </a:p>
          <a:p>
            <a:pPr algn="just" fontAlgn="base">
              <a:lnSpc>
                <a:spcPts val="2100"/>
              </a:lnSpc>
            </a:pPr>
            <a:r>
              <a:rPr lang="it-IT" sz="1600" b="1" dirty="0">
                <a:solidFill>
                  <a:srgbClr val="333333"/>
                </a:solidFill>
                <a:latin typeface="Arial" panose="020B0604020202020204" pitchFamily="34" charset="0"/>
                <a:cs typeface="Arial" panose="020B0604020202020204" pitchFamily="34" charset="0"/>
              </a:rPr>
              <a:t>Quando le resine si saturano devono essere rigenerate. Vengono perciò rimosse dall'impianto, immerse nel reattivo adatto e macinate (con l'uso tendono ad unirsi e formare dei blocchi). Nella rigenerazione avvengono queste reazioni</a:t>
            </a:r>
          </a:p>
          <a:p>
            <a:pPr algn="just" fontAlgn="base">
              <a:lnSpc>
                <a:spcPts val="2100"/>
              </a:lnSpc>
            </a:pPr>
            <a:endParaRPr lang="it-IT" sz="1600" b="1" dirty="0">
              <a:solidFill>
                <a:srgbClr val="333333"/>
              </a:solidFill>
              <a:latin typeface="Arial" panose="020B0604020202020204" pitchFamily="34" charset="0"/>
              <a:cs typeface="Arial" panose="020B0604020202020204" pitchFamily="34" charset="0"/>
            </a:endParaRPr>
          </a:p>
          <a:p>
            <a:pPr algn="just" fontAlgn="base">
              <a:lnSpc>
                <a:spcPts val="2100"/>
              </a:lnSpc>
            </a:pPr>
            <a:r>
              <a:rPr lang="it-IT" sz="1600" b="1" dirty="0">
                <a:solidFill>
                  <a:srgbClr val="333333"/>
                </a:solidFill>
                <a:latin typeface="Arial" panose="020B0604020202020204" pitchFamily="34" charset="0"/>
                <a:cs typeface="Arial" panose="020B0604020202020204" pitchFamily="34" charset="0"/>
              </a:rPr>
              <a:t>2Na+ + CaR</a:t>
            </a:r>
            <a:r>
              <a:rPr lang="it-IT" sz="1600" b="1" baseline="-25000" dirty="0">
                <a:solidFill>
                  <a:srgbClr val="333333"/>
                </a:solidFill>
                <a:latin typeface="Arial" panose="020B0604020202020204" pitchFamily="34" charset="0"/>
                <a:cs typeface="Arial" panose="020B0604020202020204" pitchFamily="34" charset="0"/>
              </a:rPr>
              <a:t>2</a:t>
            </a:r>
            <a:r>
              <a:rPr lang="it-IT" sz="1600" b="1" dirty="0">
                <a:solidFill>
                  <a:srgbClr val="333333"/>
                </a:solidFill>
                <a:latin typeface="Arial" panose="020B0604020202020204" pitchFamily="34" charset="0"/>
                <a:cs typeface="Arial" panose="020B0604020202020204" pitchFamily="34" charset="0"/>
              </a:rPr>
              <a:t> → 2NaR + Ca</a:t>
            </a:r>
            <a:r>
              <a:rPr lang="it-IT" sz="1600" b="1" baseline="30000" dirty="0">
                <a:solidFill>
                  <a:srgbClr val="333333"/>
                </a:solidFill>
                <a:latin typeface="Arial" panose="020B0604020202020204" pitchFamily="34" charset="0"/>
                <a:cs typeface="Arial" panose="020B0604020202020204" pitchFamily="34" charset="0"/>
              </a:rPr>
              <a:t>2+</a:t>
            </a:r>
          </a:p>
          <a:p>
            <a:pPr algn="just" fontAlgn="base">
              <a:lnSpc>
                <a:spcPts val="2100"/>
              </a:lnSpc>
            </a:pPr>
            <a:r>
              <a:rPr lang="it-IT" sz="1600" b="1" dirty="0" err="1">
                <a:solidFill>
                  <a:srgbClr val="333333"/>
                </a:solidFill>
                <a:latin typeface="Arial" panose="020B0604020202020204" pitchFamily="34" charset="0"/>
                <a:cs typeface="Arial" panose="020B0604020202020204" pitchFamily="34" charset="0"/>
              </a:rPr>
              <a:t>HCl</a:t>
            </a:r>
            <a:r>
              <a:rPr lang="it-IT" sz="1600" b="1" dirty="0">
                <a:solidFill>
                  <a:srgbClr val="333333"/>
                </a:solidFill>
                <a:latin typeface="Arial" panose="020B0604020202020204" pitchFamily="34" charset="0"/>
                <a:cs typeface="Arial" panose="020B0604020202020204" pitchFamily="34" charset="0"/>
              </a:rPr>
              <a:t> + </a:t>
            </a:r>
            <a:r>
              <a:rPr lang="it-IT" sz="1600" b="1" dirty="0" err="1">
                <a:solidFill>
                  <a:srgbClr val="333333"/>
                </a:solidFill>
                <a:latin typeface="Arial" panose="020B0604020202020204" pitchFamily="34" charset="0"/>
                <a:cs typeface="Arial" panose="020B0604020202020204" pitchFamily="34" charset="0"/>
              </a:rPr>
              <a:t>RNa</a:t>
            </a:r>
            <a:r>
              <a:rPr lang="it-IT" sz="1600" b="1" dirty="0">
                <a:solidFill>
                  <a:srgbClr val="333333"/>
                </a:solidFill>
                <a:latin typeface="Arial" panose="020B0604020202020204" pitchFamily="34" charset="0"/>
                <a:cs typeface="Arial" panose="020B0604020202020204" pitchFamily="34" charset="0"/>
              </a:rPr>
              <a:t> → RH + NaCl</a:t>
            </a:r>
          </a:p>
          <a:p>
            <a:pPr algn="just" fontAlgn="base">
              <a:lnSpc>
                <a:spcPts val="2100"/>
              </a:lnSpc>
            </a:pPr>
            <a:r>
              <a:rPr lang="it-IT" sz="1600" b="1" dirty="0" err="1">
                <a:solidFill>
                  <a:srgbClr val="333333"/>
                </a:solidFill>
                <a:latin typeface="Arial" panose="020B0604020202020204" pitchFamily="34" charset="0"/>
                <a:cs typeface="Arial" panose="020B0604020202020204" pitchFamily="34" charset="0"/>
              </a:rPr>
              <a:t>NaOH</a:t>
            </a:r>
            <a:r>
              <a:rPr lang="it-IT" sz="1600" b="1" dirty="0">
                <a:solidFill>
                  <a:srgbClr val="333333"/>
                </a:solidFill>
                <a:latin typeface="Arial" panose="020B0604020202020204" pitchFamily="34" charset="0"/>
                <a:cs typeface="Arial" panose="020B0604020202020204" pitchFamily="34" charset="0"/>
              </a:rPr>
              <a:t> + </a:t>
            </a:r>
            <a:r>
              <a:rPr lang="it-IT" sz="1600" b="1" dirty="0" err="1">
                <a:solidFill>
                  <a:srgbClr val="333333"/>
                </a:solidFill>
                <a:latin typeface="Arial" panose="020B0604020202020204" pitchFamily="34" charset="0"/>
                <a:cs typeface="Arial" panose="020B0604020202020204" pitchFamily="34" charset="0"/>
              </a:rPr>
              <a:t>RCl</a:t>
            </a:r>
            <a:r>
              <a:rPr lang="it-IT" sz="1600" b="1" dirty="0">
                <a:solidFill>
                  <a:srgbClr val="333333"/>
                </a:solidFill>
                <a:latin typeface="Arial" panose="020B0604020202020204" pitchFamily="34" charset="0"/>
                <a:cs typeface="Arial" panose="020B0604020202020204" pitchFamily="34" charset="0"/>
              </a:rPr>
              <a:t> → ROH + NaCl</a:t>
            </a:r>
          </a:p>
        </p:txBody>
      </p:sp>
      <p:pic>
        <p:nvPicPr>
          <p:cNvPr id="2050" name="Picture 2" descr="https://upload.wikimedia.org/wikipedia/commons/0/08/Ion_exchange_resin_beads.jpg">
            <a:extLst>
              <a:ext uri="{FF2B5EF4-FFF2-40B4-BE49-F238E27FC236}">
                <a16:creationId xmlns:a16="http://schemas.microsoft.com/office/drawing/2014/main" id="{B134BE78-55B3-459E-82E9-CCB8F3F89F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3052" y="5309203"/>
            <a:ext cx="2293389" cy="1320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405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F1AAA69-6482-454C-8F69-7DDE731E68B4}"/>
              </a:ext>
            </a:extLst>
          </p:cNvPr>
          <p:cNvSpPr/>
          <p:nvPr/>
        </p:nvSpPr>
        <p:spPr>
          <a:xfrm>
            <a:off x="307427" y="360242"/>
            <a:ext cx="8529145" cy="6265690"/>
          </a:xfrm>
          <a:prstGeom prst="rect">
            <a:avLst/>
          </a:prstGeom>
        </p:spPr>
        <p:txBody>
          <a:bodyPr wrap="square">
            <a:spAutoFit/>
          </a:bodyPr>
          <a:lstStyle/>
          <a:p>
            <a:pPr algn="just" fontAlgn="base">
              <a:lnSpc>
                <a:spcPts val="2100"/>
              </a:lnSpc>
            </a:pPr>
            <a:r>
              <a:rPr lang="it-IT" sz="1600" b="1" dirty="0">
                <a:solidFill>
                  <a:srgbClr val="333333"/>
                </a:solidFill>
                <a:latin typeface="Arial" panose="020B0604020202020204" pitchFamily="34" charset="0"/>
                <a:cs typeface="Arial" panose="020B0604020202020204" pitchFamily="34" charset="0"/>
              </a:rPr>
              <a:t>L’acqua distillata è invece un’acqua più costosa rispetto alla demineralizzata, priva non solo dei sali minerali, bensì quasi totalmente priva di impurità come gas disciolti, batteri ed altri microorganismi. L’acqua distillata si ottiene tramite un procedimento di distillazione, che consiste nel far bollire l’acqua, raccogliendo successivamente l’acqua condensata dal vapore acqueo per raffreddamento. I sali contenuti nell’acqua non evaporano per cui dalla raccolta del condensato si ottiene acqua con un contenuto di sali estremamente basso. Scartando la frazione iniziale di acqua evaporata, si ottiene inoltre un’acqua con un basso contenuto di gas volatili.</a:t>
            </a:r>
          </a:p>
          <a:p>
            <a:pPr algn="just" fontAlgn="base">
              <a:lnSpc>
                <a:spcPts val="2100"/>
              </a:lnSpc>
            </a:pPr>
            <a:endParaRPr lang="it-IT" sz="1600" b="1" dirty="0">
              <a:solidFill>
                <a:srgbClr val="333333"/>
              </a:solidFill>
              <a:latin typeface="Arial" panose="020B0604020202020204" pitchFamily="34" charset="0"/>
              <a:cs typeface="Arial" panose="020B0604020202020204" pitchFamily="34" charset="0"/>
            </a:endParaRPr>
          </a:p>
          <a:p>
            <a:pPr algn="just" fontAlgn="base">
              <a:lnSpc>
                <a:spcPts val="2100"/>
              </a:lnSpc>
            </a:pPr>
            <a:r>
              <a:rPr lang="it-IT" sz="1600" b="1" dirty="0">
                <a:solidFill>
                  <a:srgbClr val="333333"/>
                </a:solidFill>
                <a:latin typeface="Arial" panose="020B0604020202020204" pitchFamily="34" charset="0"/>
                <a:cs typeface="Arial" panose="020B0604020202020204" pitchFamily="34" charset="0"/>
              </a:rPr>
              <a:t>L’acqua distillata è utilizzata in laboratorio come reagente e per preparare soluzioni; in campo medico viene usata per le iniezioni e per la somministrazione di farmaci per via parenterale. Un requisito fondamentale per l’acqua distillata destinata a questi scopi è la completa sterilità, cioè la totale assenza di organismi viventi (batteri, protozoi, virus, spore). Tale sterilità è spesso ottenuta per esposizione dell’acqua già distillata ad una fonte di luce ultravioletta.</a:t>
            </a:r>
          </a:p>
          <a:p>
            <a:pPr algn="just" fontAlgn="base">
              <a:lnSpc>
                <a:spcPts val="2100"/>
              </a:lnSpc>
            </a:pPr>
            <a:endParaRPr lang="it-IT" sz="1600" b="1" dirty="0">
              <a:solidFill>
                <a:srgbClr val="333333"/>
              </a:solidFill>
              <a:latin typeface="Arial" panose="020B0604020202020204" pitchFamily="34" charset="0"/>
              <a:cs typeface="Arial" panose="020B0604020202020204" pitchFamily="34" charset="0"/>
            </a:endParaRPr>
          </a:p>
          <a:p>
            <a:pPr algn="just" fontAlgn="base">
              <a:lnSpc>
                <a:spcPts val="2100"/>
              </a:lnSpc>
            </a:pPr>
            <a:r>
              <a:rPr lang="it-IT" sz="1600" b="1" dirty="0">
                <a:solidFill>
                  <a:srgbClr val="333333"/>
                </a:solidFill>
                <a:latin typeface="Arial" panose="020B0604020202020204" pitchFamily="34" charset="0"/>
                <a:cs typeface="Arial" panose="020B0604020202020204" pitchFamily="34" charset="0"/>
              </a:rPr>
              <a:t>N.B. Da queste considerazioni sull’acqua e le sue varie forme di purezza, si comprende come definire una sostanza come costituita da molecole tutte uguali è un’astrazione. </a:t>
            </a:r>
            <a:r>
              <a:rPr lang="it-IT" sz="1600" b="1" dirty="0">
                <a:latin typeface="Arial" panose="020B0604020202020204" pitchFamily="34" charset="0"/>
                <a:cs typeface="Arial" panose="020B0604020202020204" pitchFamily="34" charset="0"/>
              </a:rPr>
              <a:t>Una sostanza non è mai pura al 100% e contiene normalmente delle impurezze, talvolta in tracce o </a:t>
            </a:r>
            <a:r>
              <a:rPr lang="it-IT" sz="1600" b="1" dirty="0" err="1">
                <a:latin typeface="Arial" panose="020B0604020202020204" pitchFamily="34" charset="0"/>
                <a:cs typeface="Arial" panose="020B0604020202020204" pitchFamily="34" charset="0"/>
              </a:rPr>
              <a:t>ultratracce</a:t>
            </a:r>
            <a:r>
              <a:rPr lang="it-IT" sz="1600" b="1" dirty="0">
                <a:latin typeface="Arial" panose="020B0604020202020204" pitchFamily="34" charset="0"/>
                <a:cs typeface="Arial" panose="020B0604020202020204" pitchFamily="34" charset="0"/>
              </a:rPr>
              <a:t>.  Per indicare prodotti naturali formati da miscele di sostanze si preferisce in chimica utilizzare i termini </a:t>
            </a:r>
            <a:r>
              <a:rPr lang="it-IT" sz="1600" b="1" dirty="0">
                <a:solidFill>
                  <a:srgbClr val="FF0000"/>
                </a:solidFill>
                <a:latin typeface="Arial" panose="020B0604020202020204" pitchFamily="34" charset="0"/>
                <a:cs typeface="Arial" panose="020B0604020202020204" pitchFamily="34" charset="0"/>
              </a:rPr>
              <a:t>materiale</a:t>
            </a:r>
            <a:r>
              <a:rPr lang="it-IT" sz="1600" b="1" dirty="0">
                <a:latin typeface="Arial" panose="020B0604020202020204" pitchFamily="34" charset="0"/>
                <a:cs typeface="Arial" panose="020B0604020202020204" pitchFamily="34" charset="0"/>
              </a:rPr>
              <a:t> oppure </a:t>
            </a:r>
            <a:r>
              <a:rPr lang="it-IT" sz="1600" b="1" dirty="0">
                <a:solidFill>
                  <a:srgbClr val="FF0000"/>
                </a:solidFill>
                <a:latin typeface="Arial" panose="020B0604020202020204" pitchFamily="34" charset="0"/>
                <a:cs typeface="Arial" panose="020B0604020202020204" pitchFamily="34" charset="0"/>
              </a:rPr>
              <a:t>prodotto</a:t>
            </a:r>
            <a:r>
              <a:rPr lang="it-IT" sz="1600" b="1" dirty="0">
                <a:latin typeface="Arial" panose="020B0604020202020204" pitchFamily="34" charset="0"/>
                <a:cs typeface="Arial" panose="020B0604020202020204" pitchFamily="34" charset="0"/>
              </a:rPr>
              <a:t>, utilizzando la parola sostanza solo per le sostanze pure (coi limiti appena indicati).</a:t>
            </a:r>
            <a:endParaRPr lang="it-IT" sz="1600" b="1"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2918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a:extLst>
              <a:ext uri="{FF2B5EF4-FFF2-40B4-BE49-F238E27FC236}">
                <a16:creationId xmlns:a16="http://schemas.microsoft.com/office/drawing/2014/main" id="{1A7E5BFF-135D-4DF6-B983-7CB2E10D1F3A}"/>
              </a:ext>
            </a:extLst>
          </p:cNvPr>
          <p:cNvSpPr txBox="1">
            <a:spLocks noChangeArrowheads="1"/>
          </p:cNvSpPr>
          <p:nvPr/>
        </p:nvSpPr>
        <p:spPr bwMode="auto">
          <a:xfrm>
            <a:off x="498584" y="430230"/>
            <a:ext cx="8146831" cy="599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lnSpc>
                <a:spcPts val="2100"/>
              </a:lnSpc>
            </a:pPr>
            <a:r>
              <a:rPr lang="it-IT" altLang="it-IT" sz="2000" b="1" dirty="0">
                <a:latin typeface="Arial" panose="020B0604020202020204" pitchFamily="34" charset="0"/>
                <a:cs typeface="Arial" panose="020B0604020202020204" pitchFamily="34" charset="0"/>
              </a:rPr>
              <a:t>La scoperta degli acidi minerali forti</a:t>
            </a:r>
          </a:p>
          <a:p>
            <a:pPr algn="just" eaLnBrk="1" hangingPunct="1">
              <a:lnSpc>
                <a:spcPts val="2100"/>
              </a:lnSpc>
            </a:pPr>
            <a:endParaRPr lang="it-IT" altLang="it-IT" b="1" dirty="0">
              <a:latin typeface="Arial" panose="020B0604020202020204" pitchFamily="34" charset="0"/>
              <a:cs typeface="Arial" panose="020B0604020202020204" pitchFamily="34" charset="0"/>
            </a:endParaRPr>
          </a:p>
          <a:p>
            <a:pPr algn="just" eaLnBrk="1" hangingPunct="1">
              <a:lnSpc>
                <a:spcPts val="2100"/>
              </a:lnSpc>
            </a:pPr>
            <a:r>
              <a:rPr lang="it-IT" altLang="it-IT" b="1" dirty="0">
                <a:latin typeface="Arial" panose="020B0604020202020204" pitchFamily="34" charset="0"/>
                <a:cs typeface="Arial" panose="020B0604020202020204" pitchFamily="34" charset="0"/>
              </a:rPr>
              <a:t>La novità più importante  del medioevo rispetto all'antichità fu la scoperta degli </a:t>
            </a:r>
            <a:r>
              <a:rPr lang="it-IT" altLang="it-IT" b="1" dirty="0">
                <a:solidFill>
                  <a:srgbClr val="990033"/>
                </a:solidFill>
                <a:latin typeface="Arial" panose="020B0604020202020204" pitchFamily="34" charset="0"/>
                <a:cs typeface="Arial" panose="020B0604020202020204" pitchFamily="34" charset="0"/>
              </a:rPr>
              <a:t>acidi minerali forti. </a:t>
            </a:r>
            <a:r>
              <a:rPr lang="it-IT" altLang="it-IT" b="1" dirty="0">
                <a:latin typeface="Arial" panose="020B0604020202020204" pitchFamily="34" charset="0"/>
                <a:cs typeface="Arial" panose="020B0604020202020204" pitchFamily="34" charset="0"/>
              </a:rPr>
              <a:t>In occidente notizie certe su acido solforico e acido nitrico si hanno solo con il XIII secolo. </a:t>
            </a:r>
            <a:r>
              <a:rPr lang="it-IT" altLang="it-IT" b="1" u="sng" dirty="0">
                <a:latin typeface="Arial" panose="020B0604020202020204" pitchFamily="34" charset="0"/>
                <a:cs typeface="Arial" panose="020B0604020202020204" pitchFamily="34" charset="0"/>
              </a:rPr>
              <a:t>Alberto Magno</a:t>
            </a:r>
            <a:r>
              <a:rPr lang="it-IT" altLang="it-IT" b="1" dirty="0">
                <a:latin typeface="Arial" panose="020B0604020202020204" pitchFamily="34" charset="0"/>
                <a:cs typeface="Arial" panose="020B0604020202020204" pitchFamily="34" charset="0"/>
              </a:rPr>
              <a:t> (1193-1280), un monaco domenicano che insegnò a Parigi e fu tra l'altro maestro di Tommaso d'Aquino, descrive le proprietà dell'acqua di separazione, che è il nome più antico dell'</a:t>
            </a:r>
            <a:r>
              <a:rPr lang="it-IT" altLang="it-IT" b="1" dirty="0">
                <a:solidFill>
                  <a:srgbClr val="990033"/>
                </a:solidFill>
                <a:latin typeface="Arial" panose="020B0604020202020204" pitchFamily="34" charset="0"/>
                <a:cs typeface="Arial" panose="020B0604020202020204" pitchFamily="34" charset="0"/>
              </a:rPr>
              <a:t>acido</a:t>
            </a:r>
            <a:r>
              <a:rPr lang="it-IT" altLang="it-IT" b="1" dirty="0">
                <a:latin typeface="Arial" panose="020B0604020202020204" pitchFamily="34" charset="0"/>
                <a:cs typeface="Arial" panose="020B0604020202020204" pitchFamily="34" charset="0"/>
              </a:rPr>
              <a:t> </a:t>
            </a:r>
            <a:r>
              <a:rPr lang="it-IT" altLang="it-IT" b="1" dirty="0">
                <a:solidFill>
                  <a:srgbClr val="990033"/>
                </a:solidFill>
                <a:latin typeface="Arial" panose="020B0604020202020204" pitchFamily="34" charset="0"/>
                <a:cs typeface="Arial" panose="020B0604020202020204" pitchFamily="34" charset="0"/>
              </a:rPr>
              <a:t>nitrico</a:t>
            </a:r>
            <a:r>
              <a:rPr lang="it-IT" altLang="it-IT" b="1" dirty="0">
                <a:latin typeface="Arial" panose="020B0604020202020204" pitchFamily="34" charset="0"/>
                <a:cs typeface="Arial" panose="020B0604020202020204" pitchFamily="34" charset="0"/>
              </a:rPr>
              <a:t>, detto così per la sua proprietà di separare l'argento dall'oro, in quanto in grado di </a:t>
            </a:r>
            <a:r>
              <a:rPr lang="it-IT" altLang="it-IT" b="1" i="1" dirty="0">
                <a:latin typeface="Arial" panose="020B0604020202020204" pitchFamily="34" charset="0"/>
                <a:cs typeface="Arial" panose="020B0604020202020204" pitchFamily="34" charset="0"/>
              </a:rPr>
              <a:t>«disciogliere» </a:t>
            </a:r>
            <a:r>
              <a:rPr lang="it-IT" altLang="it-IT" b="1" dirty="0">
                <a:latin typeface="Arial" panose="020B0604020202020204" pitchFamily="34" charset="0"/>
                <a:cs typeface="Arial" panose="020B0604020202020204" pitchFamily="34" charset="0"/>
              </a:rPr>
              <a:t>(reagire con) l'argento. Egli raccomanda l'uso di recipienti di vetro o terracotta, data la capacità dell'acido di attaccare i metalli. In un'opera latina, tramandata come traduzione di un opera di </a:t>
            </a:r>
            <a:r>
              <a:rPr lang="it-IT" altLang="it-IT" b="1" u="sng" dirty="0">
                <a:latin typeface="Arial" panose="020B0604020202020204" pitchFamily="34" charset="0"/>
                <a:cs typeface="Arial" panose="020B0604020202020204" pitchFamily="34" charset="0"/>
              </a:rPr>
              <a:t>Jabir </a:t>
            </a:r>
            <a:r>
              <a:rPr lang="it-IT" altLang="it-IT" b="1" u="sng" dirty="0" err="1">
                <a:latin typeface="Arial" panose="020B0604020202020204" pitchFamily="34" charset="0"/>
                <a:cs typeface="Arial" panose="020B0604020202020204" pitchFamily="34" charset="0"/>
              </a:rPr>
              <a:t>Ibn</a:t>
            </a:r>
            <a:r>
              <a:rPr lang="it-IT" altLang="it-IT" b="1" u="sng" dirty="0">
                <a:latin typeface="Arial" panose="020B0604020202020204" pitchFamily="34" charset="0"/>
                <a:cs typeface="Arial" panose="020B0604020202020204" pitchFamily="34" charset="0"/>
              </a:rPr>
              <a:t> </a:t>
            </a:r>
            <a:r>
              <a:rPr lang="it-IT" altLang="it-IT" b="1" u="sng" dirty="0" err="1">
                <a:latin typeface="Arial" panose="020B0604020202020204" pitchFamily="34" charset="0"/>
                <a:cs typeface="Arial" panose="020B0604020202020204" pitchFamily="34" charset="0"/>
              </a:rPr>
              <a:t>Hayyan</a:t>
            </a:r>
            <a:r>
              <a:rPr lang="it-IT" altLang="it-IT" b="1" dirty="0">
                <a:latin typeface="Arial" panose="020B0604020202020204" pitchFamily="34" charset="0"/>
                <a:cs typeface="Arial" panose="020B0604020202020204" pitchFamily="34" charset="0"/>
              </a:rPr>
              <a:t> (alchimista arabo del IX secolo, di cui si conosce assai poco) ma che invece è quasi sicuramente di un alchimista cristiano del XIII secolo, che ha voluto mantenere nascosta la propria vera identità (l'alchimia fu condannata come eretica dalla Chiesa), si trovano la ricetta per la preparazione dell'acido nitrico (HNO</a:t>
            </a:r>
            <a:r>
              <a:rPr lang="it-IT" altLang="it-IT" b="1" baseline="-25000" dirty="0">
                <a:latin typeface="Arial" panose="020B0604020202020204" pitchFamily="34" charset="0"/>
                <a:cs typeface="Arial" panose="020B0604020202020204" pitchFamily="34" charset="0"/>
              </a:rPr>
              <a:t>3</a:t>
            </a:r>
            <a:r>
              <a:rPr lang="it-IT" altLang="it-IT" b="1" dirty="0">
                <a:latin typeface="Arial" panose="020B0604020202020204" pitchFamily="34" charset="0"/>
                <a:cs typeface="Arial" panose="020B0604020202020204" pitchFamily="34" charset="0"/>
              </a:rPr>
              <a:t>), per </a:t>
            </a:r>
            <a:r>
              <a:rPr lang="it-IT" altLang="it-IT" b="1" dirty="0">
                <a:solidFill>
                  <a:srgbClr val="0000CC"/>
                </a:solidFill>
                <a:latin typeface="Arial" panose="020B0604020202020204" pitchFamily="34" charset="0"/>
                <a:cs typeface="Arial" panose="020B0604020202020204" pitchFamily="34" charset="0"/>
              </a:rPr>
              <a:t>distillazione secca</a:t>
            </a:r>
            <a:r>
              <a:rPr lang="it-IT" altLang="it-IT" b="1" dirty="0">
                <a:latin typeface="Arial" panose="020B0604020202020204" pitchFamily="34" charset="0"/>
                <a:cs typeface="Arial" panose="020B0604020202020204" pitchFamily="34" charset="0"/>
              </a:rPr>
              <a:t> di </a:t>
            </a:r>
            <a:r>
              <a:rPr lang="it-IT" altLang="it-IT" b="1" dirty="0">
                <a:solidFill>
                  <a:srgbClr val="990033"/>
                </a:solidFill>
                <a:latin typeface="Arial" panose="020B0604020202020204" pitchFamily="34" charset="0"/>
                <a:cs typeface="Arial" panose="020B0604020202020204" pitchFamily="34" charset="0"/>
              </a:rPr>
              <a:t>salnitro</a:t>
            </a:r>
            <a:r>
              <a:rPr lang="it-IT" altLang="it-IT" b="1" dirty="0">
                <a:latin typeface="Arial" panose="020B0604020202020204" pitchFamily="34" charset="0"/>
                <a:cs typeface="Arial" panose="020B0604020202020204" pitchFamily="34" charset="0"/>
              </a:rPr>
              <a:t> (KNO</a:t>
            </a:r>
            <a:r>
              <a:rPr lang="it-IT" altLang="it-IT" b="1" baseline="-25000" dirty="0">
                <a:latin typeface="Arial" panose="020B0604020202020204" pitchFamily="34" charset="0"/>
                <a:cs typeface="Arial" panose="020B0604020202020204" pitchFamily="34" charset="0"/>
              </a:rPr>
              <a:t>3</a:t>
            </a:r>
            <a:r>
              <a:rPr lang="it-IT" altLang="it-IT" b="1" dirty="0">
                <a:latin typeface="Arial" panose="020B0604020202020204" pitchFamily="34" charset="0"/>
                <a:cs typeface="Arial" panose="020B0604020202020204" pitchFamily="34" charset="0"/>
              </a:rPr>
              <a:t>) misto ad </a:t>
            </a:r>
            <a:r>
              <a:rPr lang="it-IT" altLang="it-IT" b="1" dirty="0">
                <a:solidFill>
                  <a:srgbClr val="990033"/>
                </a:solidFill>
                <a:latin typeface="Arial" panose="020B0604020202020204" pitchFamily="34" charset="0"/>
                <a:cs typeface="Arial" panose="020B0604020202020204" pitchFamily="34" charset="0"/>
              </a:rPr>
              <a:t>allume </a:t>
            </a:r>
            <a:r>
              <a:rPr lang="it-IT" altLang="it-IT" b="1" dirty="0" err="1">
                <a:latin typeface="Arial" panose="020B0604020202020204" pitchFamily="34" charset="0"/>
                <a:cs typeface="Arial" panose="020B0604020202020204" pitchFamily="34" charset="0"/>
              </a:rPr>
              <a:t>KAl</a:t>
            </a:r>
            <a:r>
              <a:rPr lang="it-IT" altLang="it-IT" b="1" dirty="0">
                <a:latin typeface="Arial" panose="020B0604020202020204" pitchFamily="34" charset="0"/>
                <a:cs typeface="Arial" panose="020B0604020202020204" pitchFamily="34" charset="0"/>
              </a:rPr>
              <a:t>(SO</a:t>
            </a:r>
            <a:r>
              <a:rPr lang="it-IT" altLang="it-IT" b="1" baseline="-25000" dirty="0">
                <a:latin typeface="Arial" panose="020B0604020202020204" pitchFamily="34" charset="0"/>
                <a:cs typeface="Arial" panose="020B0604020202020204" pitchFamily="34" charset="0"/>
              </a:rPr>
              <a:t>4</a:t>
            </a:r>
            <a:r>
              <a:rPr lang="it-IT" altLang="it-IT" b="1" dirty="0">
                <a:latin typeface="Arial" panose="020B0604020202020204" pitchFamily="34" charset="0"/>
                <a:cs typeface="Arial" panose="020B0604020202020204" pitchFamily="34" charset="0"/>
              </a:rPr>
              <a:t>)</a:t>
            </a:r>
            <a:r>
              <a:rPr lang="it-IT" altLang="it-IT" b="1" baseline="-25000" dirty="0">
                <a:latin typeface="Arial" panose="020B0604020202020204" pitchFamily="34" charset="0"/>
                <a:cs typeface="Arial" panose="020B0604020202020204" pitchFamily="34" charset="0"/>
              </a:rPr>
              <a:t>2</a:t>
            </a:r>
            <a:r>
              <a:rPr lang="it-IT" altLang="it-IT" b="1" dirty="0">
                <a:latin typeface="Arial" panose="020B0604020202020204" pitchFamily="34" charset="0"/>
                <a:cs typeface="Arial" panose="020B0604020202020204" pitchFamily="34" charset="0"/>
              </a:rPr>
              <a:t>·12 H</a:t>
            </a:r>
            <a:r>
              <a:rPr lang="it-IT" altLang="it-IT" b="1" baseline="-25000" dirty="0">
                <a:latin typeface="Arial" panose="020B0604020202020204" pitchFamily="34" charset="0"/>
                <a:cs typeface="Arial" panose="020B0604020202020204" pitchFamily="34" charset="0"/>
              </a:rPr>
              <a:t>2</a:t>
            </a:r>
            <a:r>
              <a:rPr lang="it-IT" altLang="it-IT" b="1" dirty="0">
                <a:latin typeface="Arial" panose="020B0604020202020204" pitchFamily="34" charset="0"/>
                <a:cs typeface="Arial" panose="020B0604020202020204" pitchFamily="34" charset="0"/>
              </a:rPr>
              <a:t>O.</a:t>
            </a:r>
          </a:p>
          <a:p>
            <a:pPr algn="just" eaLnBrk="1" hangingPunct="1">
              <a:lnSpc>
                <a:spcPts val="2100"/>
              </a:lnSpc>
            </a:pPr>
            <a:endParaRPr lang="it-IT" altLang="it-IT" b="1" dirty="0">
              <a:latin typeface="Arial" panose="020B0604020202020204" pitchFamily="34" charset="0"/>
              <a:cs typeface="Arial" panose="020B0604020202020204" pitchFamily="34" charset="0"/>
            </a:endParaRPr>
          </a:p>
          <a:p>
            <a:pPr algn="just" eaLnBrk="1" hangingPunct="1">
              <a:lnSpc>
                <a:spcPts val="2100"/>
              </a:lnSpc>
            </a:pPr>
            <a:r>
              <a:rPr lang="it-IT" altLang="it-IT" b="1" dirty="0">
                <a:latin typeface="Arial" panose="020B0604020202020204" pitchFamily="34" charset="0"/>
                <a:cs typeface="Arial" panose="020B0604020202020204" pitchFamily="34" charset="0"/>
              </a:rPr>
              <a:t>N.B.  Per far riferimento alle pregresse nostre conoscenze ogni tanto scriveremo le moderne formule chimiche delle sostanze contenute nei prodotti noti e usati da secoli. Dal punto di vista storico appare in realtà non del tutto utile indicarle, anche perché spesso si tratta di materiali in cui la sostanza in esame è presente insieme ad altre impurezze, spesso abbondanti.</a:t>
            </a:r>
            <a:endParaRPr lang="it-IT" altLang="it-IT" sz="1200" b="1" dirty="0"/>
          </a:p>
        </p:txBody>
      </p:sp>
    </p:spTree>
    <p:extLst>
      <p:ext uri="{BB962C8B-B14F-4D97-AF65-F5344CB8AC3E}">
        <p14:creationId xmlns:p14="http://schemas.microsoft.com/office/powerpoint/2010/main" val="3923956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41CE0F6-AB36-4974-8BD6-3A7155091003}"/>
              </a:ext>
            </a:extLst>
          </p:cNvPr>
          <p:cNvSpPr txBox="1"/>
          <p:nvPr/>
        </p:nvSpPr>
        <p:spPr>
          <a:xfrm>
            <a:off x="3680199" y="217980"/>
            <a:ext cx="5265681" cy="6265690"/>
          </a:xfrm>
          <a:prstGeom prst="rect">
            <a:avLst/>
          </a:prstGeom>
          <a:noFill/>
        </p:spPr>
        <p:txBody>
          <a:bodyPr wrap="square" rtlCol="0">
            <a:spAutoFit/>
          </a:bodyPr>
          <a:lstStyle/>
          <a:p>
            <a:pPr algn="ctr">
              <a:lnSpc>
                <a:spcPts val="2100"/>
              </a:lnSpc>
            </a:pPr>
            <a:r>
              <a:rPr lang="it-IT" sz="2400" b="1" dirty="0">
                <a:latin typeface="Arial" panose="020B0604020202020204" pitchFamily="34" charset="0"/>
                <a:cs typeface="Arial" panose="020B0604020202020204" pitchFamily="34" charset="0"/>
              </a:rPr>
              <a:t>SOLUZIONI</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Torniamo agli altri 11 prodotti che vogliamo classificare come acidi o basi tramite l’estratto di cavolo rosso. Tra essi alcuni sono in realtà delle soluzioni acquose di sostanze.</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Per l’aceto di vino bianco  2)  è indicata sulla bottiglia un’acidità del 6% il ché significa che su 100 grammi di SOLUZIONE sono presenti 6 grammi di SOLUTO, cioè in questo caso dell’acido acetico, la sostanza a cui è dovuta l’acidità del prodotto.</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ea typeface="Calibri" panose="020F0502020204030204" pitchFamily="34" charset="0"/>
                <a:cs typeface="Arial" panose="020B0604020202020204" pitchFamily="34" charset="0"/>
              </a:rPr>
              <a:t>L'aceto è composto di acqua (80%), di acido acetico  e di un gran numero di altri composti (amminoacidi, sali minerali, alcoli, vitamine, coloranti e tannini, nonché alcuni eteri, esteri e acetali) che gli conferiscono le caratteristiche proprietà.</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La percentuale in peso è una delle maniere con cui si esprime in una soluzione la </a:t>
            </a:r>
            <a:r>
              <a:rPr lang="it-IT" sz="1600" b="1" dirty="0">
                <a:solidFill>
                  <a:srgbClr val="FF0000"/>
                </a:solidFill>
                <a:latin typeface="Arial" panose="020B0604020202020204" pitchFamily="34" charset="0"/>
                <a:cs typeface="Arial" panose="020B0604020202020204" pitchFamily="34" charset="0"/>
              </a:rPr>
              <a:t>concentrazione</a:t>
            </a:r>
            <a:r>
              <a:rPr lang="it-IT" sz="1600" b="1" dirty="0">
                <a:latin typeface="Arial" panose="020B0604020202020204" pitchFamily="34" charset="0"/>
                <a:cs typeface="Arial" panose="020B0604020202020204" pitchFamily="34" charset="0"/>
              </a:rPr>
              <a:t> di un determinato soluto cioè il </a:t>
            </a:r>
            <a:r>
              <a:rPr lang="it-IT" sz="1600" b="1" dirty="0">
                <a:solidFill>
                  <a:srgbClr val="FF0000"/>
                </a:solidFill>
                <a:latin typeface="Arial" panose="020B0604020202020204" pitchFamily="34" charset="0"/>
                <a:cs typeface="Arial" panose="020B0604020202020204" pitchFamily="34" charset="0"/>
              </a:rPr>
              <a:t>rapporto</a:t>
            </a:r>
            <a:r>
              <a:rPr lang="it-IT" sz="1600" b="1" dirty="0">
                <a:latin typeface="Arial" panose="020B0604020202020204" pitchFamily="34" charset="0"/>
                <a:cs typeface="Arial" panose="020B0604020202020204" pitchFamily="34" charset="0"/>
              </a:rPr>
              <a:t> tra la quantità del soluto rispetto alla quantità totale di soluzione</a:t>
            </a:r>
          </a:p>
        </p:txBody>
      </p:sp>
      <p:pic>
        <p:nvPicPr>
          <p:cNvPr id="4" name="Immagine 3">
            <a:extLst>
              <a:ext uri="{FF2B5EF4-FFF2-40B4-BE49-F238E27FC236}">
                <a16:creationId xmlns:a16="http://schemas.microsoft.com/office/drawing/2014/main" id="{D1BABEED-4927-4765-9D90-AAD5A2E297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339" y="452153"/>
            <a:ext cx="3097807" cy="5507213"/>
          </a:xfrm>
          <a:prstGeom prst="rect">
            <a:avLst/>
          </a:prstGeom>
        </p:spPr>
      </p:pic>
    </p:spTree>
    <p:extLst>
      <p:ext uri="{BB962C8B-B14F-4D97-AF65-F5344CB8AC3E}">
        <p14:creationId xmlns:p14="http://schemas.microsoft.com/office/powerpoint/2010/main" val="3230698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ttangolo 1">
                <a:extLst>
                  <a:ext uri="{FF2B5EF4-FFF2-40B4-BE49-F238E27FC236}">
                    <a16:creationId xmlns:a16="http://schemas.microsoft.com/office/drawing/2014/main" id="{CEB843A9-13D9-4439-868A-64C01FA2675E}"/>
                  </a:ext>
                </a:extLst>
              </p:cNvPr>
              <p:cNvSpPr/>
              <p:nvPr/>
            </p:nvSpPr>
            <p:spPr>
              <a:xfrm>
                <a:off x="169216" y="315158"/>
                <a:ext cx="8639504" cy="6017032"/>
              </a:xfrm>
              <a:prstGeom prst="rect">
                <a:avLst/>
              </a:prstGeom>
            </p:spPr>
            <p:txBody>
              <a:bodyPr wrap="square">
                <a:spAutoFit/>
              </a:bodyPr>
              <a:lstStyle/>
              <a:p>
                <a:pPr algn="just">
                  <a:lnSpc>
                    <a:spcPts val="2100"/>
                  </a:lnSpc>
                </a:pPr>
                <a:r>
                  <a:rPr lang="it-IT" b="1" dirty="0">
                    <a:latin typeface="Arial" panose="020B0604020202020204" pitchFamily="34" charset="0"/>
                    <a:cs typeface="Arial" panose="020B0604020202020204" pitchFamily="34" charset="0"/>
                  </a:rPr>
                  <a:t>Un’altra maniera di esprimere la concentrazione in chimica è la Molarità (indicata con il simbolo M. </a:t>
                </a:r>
              </a:p>
              <a:p>
                <a:pPr algn="just">
                  <a:lnSpc>
                    <a:spcPts val="2100"/>
                  </a:lnSpc>
                </a:pPr>
                <a:r>
                  <a:rPr lang="it-IT" b="1" dirty="0">
                    <a:latin typeface="Arial" panose="020B0604020202020204" pitchFamily="34" charset="0"/>
                    <a:cs typeface="Arial" panose="020B0604020202020204" pitchFamily="34" charset="0"/>
                  </a:rPr>
                  <a:t>La molarità (o concentrazione molare) si indica in genere con M e si definisce come il rapporto del numero di moli del soluto e il volume della soluzione V espresso in litri:</a:t>
                </a:r>
              </a:p>
              <a:p>
                <a:pPr algn="just">
                  <a:lnSpc>
                    <a:spcPts val="2100"/>
                  </a:lnSpc>
                </a:pPr>
                <a:endParaRPr lang="it-IT" b="1" dirty="0">
                  <a:latin typeface="Arial" panose="020B0604020202020204" pitchFamily="34" charset="0"/>
                  <a:cs typeface="Arial" panose="020B0604020202020204" pitchFamily="34" charset="0"/>
                </a:endParaRPr>
              </a:p>
              <a:p>
                <a:pPr algn="just">
                  <a:lnSpc>
                    <a:spcPts val="2100"/>
                  </a:lnSpc>
                </a:pPr>
                <a:r>
                  <a:rPr lang="it-IT" b="1" dirty="0">
                    <a:latin typeface="Arial" panose="020B0604020202020204" pitchFamily="34" charset="0"/>
                    <a:cs typeface="Arial" panose="020B0604020202020204" pitchFamily="34" charset="0"/>
                  </a:rPr>
                  <a:t>M = </a:t>
                </a:r>
                <a14:m>
                  <m:oMath xmlns:m="http://schemas.openxmlformats.org/officeDocument/2006/math">
                    <m:f>
                      <m:fPr>
                        <m:ctrlPr>
                          <a:rPr lang="it-IT" sz="2400" b="1" i="1" smtClean="0">
                            <a:latin typeface="Cambria Math" panose="02040503050406030204" pitchFamily="18" charset="0"/>
                            <a:cs typeface="Arial" panose="020B0604020202020204" pitchFamily="34" charset="0"/>
                          </a:rPr>
                        </m:ctrlPr>
                      </m:fPr>
                      <m:num>
                        <m:r>
                          <a:rPr lang="it-IT" sz="2400" b="1" i="1" smtClean="0">
                            <a:latin typeface="Cambria Math" panose="02040503050406030204" pitchFamily="18" charset="0"/>
                            <a:cs typeface="Arial" panose="020B0604020202020204" pitchFamily="34" charset="0"/>
                          </a:rPr>
                          <m:t>𝒏</m:t>
                        </m:r>
                      </m:num>
                      <m:den>
                        <m:r>
                          <a:rPr lang="it-IT" sz="2400" b="1" i="1" smtClean="0">
                            <a:latin typeface="Cambria Math" panose="02040503050406030204" pitchFamily="18" charset="0"/>
                            <a:cs typeface="Arial" panose="020B0604020202020204" pitchFamily="34" charset="0"/>
                          </a:rPr>
                          <m:t>𝑽</m:t>
                        </m:r>
                        <m:r>
                          <a:rPr lang="it-IT" sz="2400" b="1" i="1" smtClean="0">
                            <a:latin typeface="Cambria Math" panose="02040503050406030204" pitchFamily="18" charset="0"/>
                            <a:cs typeface="Arial" panose="020B0604020202020204" pitchFamily="34" charset="0"/>
                          </a:rPr>
                          <m:t>(</m:t>
                        </m:r>
                        <m:r>
                          <a:rPr lang="it-IT" sz="2400" b="1" i="1" smtClean="0">
                            <a:latin typeface="Cambria Math" panose="02040503050406030204" pitchFamily="18" charset="0"/>
                            <a:cs typeface="Arial" panose="020B0604020202020204" pitchFamily="34" charset="0"/>
                          </a:rPr>
                          <m:t>𝑳</m:t>
                        </m:r>
                        <m:r>
                          <a:rPr lang="it-IT" sz="2400" b="1" i="1" smtClean="0">
                            <a:latin typeface="Cambria Math" panose="02040503050406030204" pitchFamily="18" charset="0"/>
                            <a:cs typeface="Arial" panose="020B0604020202020204" pitchFamily="34" charset="0"/>
                          </a:rPr>
                          <m:t>)</m:t>
                        </m:r>
                      </m:den>
                    </m:f>
                  </m:oMath>
                </a14:m>
                <a:endParaRPr lang="it-IT" sz="2400" b="1" dirty="0">
                  <a:latin typeface="Arial" panose="020B0604020202020204" pitchFamily="34" charset="0"/>
                  <a:cs typeface="Arial" panose="020B0604020202020204" pitchFamily="34" charset="0"/>
                </a:endParaRPr>
              </a:p>
              <a:p>
                <a:pPr algn="just">
                  <a:lnSpc>
                    <a:spcPts val="2100"/>
                  </a:lnSpc>
                </a:pPr>
                <a:endParaRPr lang="it-IT" b="1" dirty="0">
                  <a:latin typeface="Arial" panose="020B0604020202020204" pitchFamily="34" charset="0"/>
                  <a:cs typeface="Arial" panose="020B0604020202020204" pitchFamily="34" charset="0"/>
                </a:endParaRPr>
              </a:p>
              <a:p>
                <a:pPr algn="just">
                  <a:lnSpc>
                    <a:spcPts val="2100"/>
                  </a:lnSpc>
                </a:pPr>
                <a:r>
                  <a:rPr lang="it-IT" b="1" dirty="0">
                    <a:latin typeface="Arial" panose="020B0604020202020204" pitchFamily="34" charset="0"/>
                    <a:cs typeface="Arial" panose="020B0604020202020204" pitchFamily="34" charset="0"/>
                  </a:rPr>
                  <a:t>La molarità è quindi espressa in </a:t>
                </a:r>
                <a:r>
                  <a:rPr lang="it-IT" b="1" dirty="0" err="1">
                    <a:latin typeface="Arial" panose="020B0604020202020204" pitchFamily="34" charset="0"/>
                    <a:cs typeface="Arial" panose="020B0604020202020204" pitchFamily="34" charset="0"/>
                  </a:rPr>
                  <a:t>mol</a:t>
                </a:r>
                <a:r>
                  <a:rPr lang="it-IT" b="1" dirty="0">
                    <a:latin typeface="Arial" panose="020B0604020202020204" pitchFamily="34" charset="0"/>
                    <a:cs typeface="Arial" panose="020B0604020202020204" pitchFamily="34" charset="0"/>
                  </a:rPr>
                  <a:t>/L, a loro volta pari a </a:t>
                </a:r>
                <a:r>
                  <a:rPr lang="it-IT" b="1" dirty="0" err="1">
                    <a:latin typeface="Arial" panose="020B0604020202020204" pitchFamily="34" charset="0"/>
                    <a:cs typeface="Arial" panose="020B0604020202020204" pitchFamily="34" charset="0"/>
                  </a:rPr>
                  <a:t>mol</a:t>
                </a:r>
                <a:r>
                  <a:rPr lang="it-IT" b="1" dirty="0">
                    <a:latin typeface="Arial" panose="020B0604020202020204" pitchFamily="34" charset="0"/>
                    <a:cs typeface="Arial" panose="020B0604020202020204" pitchFamily="34" charset="0"/>
                  </a:rPr>
                  <a:t>/dm</a:t>
                </a:r>
                <a:r>
                  <a:rPr lang="it-IT" b="1" baseline="30000" dirty="0">
                    <a:latin typeface="Arial" panose="020B0604020202020204" pitchFamily="34" charset="0"/>
                    <a:cs typeface="Arial" panose="020B0604020202020204" pitchFamily="34" charset="0"/>
                  </a:rPr>
                  <a:t>3</a:t>
                </a:r>
              </a:p>
              <a:p>
                <a:pPr algn="just">
                  <a:lnSpc>
                    <a:spcPts val="2100"/>
                  </a:lnSpc>
                </a:pPr>
                <a:endParaRPr lang="it-IT" b="1" baseline="30000" dirty="0">
                  <a:latin typeface="Arial" panose="020B0604020202020204" pitchFamily="34" charset="0"/>
                  <a:cs typeface="Arial" panose="020B0604020202020204" pitchFamily="34" charset="0"/>
                </a:endParaRPr>
              </a:p>
              <a:p>
                <a:pPr algn="just">
                  <a:lnSpc>
                    <a:spcPts val="2100"/>
                  </a:lnSpc>
                </a:pPr>
                <a:r>
                  <a:rPr lang="it-IT" b="1" dirty="0">
                    <a:latin typeface="Arial" panose="020B0604020202020204" pitchFamily="34" charset="0"/>
                    <a:cs typeface="Arial" panose="020B0604020202020204" pitchFamily="34" charset="0"/>
                  </a:rPr>
                  <a:t>E’ necessario provare a dare sin d’ora una prima definizione di mole. La mole (simbolo </a:t>
                </a:r>
                <a:r>
                  <a:rPr lang="it-IT" b="1" dirty="0" err="1">
                    <a:latin typeface="Arial" panose="020B0604020202020204" pitchFamily="34" charset="0"/>
                    <a:cs typeface="Arial" panose="020B0604020202020204" pitchFamily="34" charset="0"/>
                  </a:rPr>
                  <a:t>mol</a:t>
                </a:r>
                <a:r>
                  <a:rPr lang="it-IT" b="1" dirty="0">
                    <a:latin typeface="Arial" panose="020B0604020202020204" pitchFamily="34" charset="0"/>
                    <a:cs typeface="Arial" panose="020B0604020202020204" pitchFamily="34" charset="0"/>
                  </a:rPr>
                  <a:t>) è l'unità di misura della quantità di sostanza. È una delle sette unità di misura fondamentali del Sistema internazionale.</a:t>
                </a:r>
              </a:p>
              <a:p>
                <a:pPr algn="just">
                  <a:lnSpc>
                    <a:spcPts val="2100"/>
                  </a:lnSpc>
                </a:pPr>
                <a:endParaRPr lang="it-IT" b="1" dirty="0">
                  <a:latin typeface="Arial" panose="020B0604020202020204" pitchFamily="34" charset="0"/>
                  <a:cs typeface="Arial" panose="020B0604020202020204" pitchFamily="34" charset="0"/>
                </a:endParaRPr>
              </a:p>
              <a:p>
                <a:pPr algn="just">
                  <a:lnSpc>
                    <a:spcPts val="2100"/>
                  </a:lnSpc>
                </a:pPr>
                <a:r>
                  <a:rPr lang="it-IT" b="1" dirty="0">
                    <a:latin typeface="Arial" panose="020B0604020202020204" pitchFamily="34" charset="0"/>
                    <a:cs typeface="Arial" panose="020B0604020202020204" pitchFamily="34" charset="0"/>
                  </a:rPr>
                  <a:t>La mole è definita come la quantità di sostanza di un sistema che contiene un numero di entità pari al numero degli atomi presenti in 12 grammi di dell’isotopo 12 del Carbonio. Tale numero è noto come costante di Avogadro, dal chimico e fisico italiano Amedeo Avogadro, ed è pari a 6,02214179 × 10</a:t>
                </a:r>
                <a:r>
                  <a:rPr lang="it-IT" b="1" baseline="30000" dirty="0">
                    <a:latin typeface="Arial" panose="020B0604020202020204" pitchFamily="34" charset="0"/>
                    <a:cs typeface="Arial" panose="020B0604020202020204" pitchFamily="34" charset="0"/>
                  </a:rPr>
                  <a:t>23</a:t>
                </a:r>
                <a:r>
                  <a:rPr lang="it-IT" b="1" dirty="0">
                    <a:latin typeface="Arial" panose="020B0604020202020204" pitchFamily="34" charset="0"/>
                    <a:cs typeface="Arial" panose="020B0604020202020204" pitchFamily="34" charset="0"/>
                  </a:rPr>
                  <a:t>.</a:t>
                </a:r>
              </a:p>
              <a:p>
                <a:pPr algn="just">
                  <a:lnSpc>
                    <a:spcPts val="2100"/>
                  </a:lnSpc>
                </a:pPr>
                <a:r>
                  <a:rPr lang="it-IT" b="1" dirty="0">
                    <a:latin typeface="Arial" panose="020B0604020202020204" pitchFamily="34" charset="0"/>
                    <a:cs typeface="Arial" panose="020B0604020202020204" pitchFamily="34" charset="0"/>
                  </a:rPr>
                  <a:t>Tra qualche lezione ricorderemo dal punto di vista storico come sono state determinate la masse atomiche degli atomi dei vari elementi. Queste sono espresse sulla tavola periodica in u (unità di massa atomica, detta anche Dalton). </a:t>
                </a:r>
              </a:p>
            </p:txBody>
          </p:sp>
        </mc:Choice>
        <mc:Fallback xmlns="">
          <p:sp>
            <p:nvSpPr>
              <p:cNvPr id="2" name="Rettangolo 1">
                <a:extLst>
                  <a:ext uri="{FF2B5EF4-FFF2-40B4-BE49-F238E27FC236}">
                    <a16:creationId xmlns:a16="http://schemas.microsoft.com/office/drawing/2014/main" xmlns:a14="http://schemas.microsoft.com/office/drawing/2010/main" xmlns="" id="{CEB843A9-13D9-4439-868A-64C01FA2675E}"/>
                  </a:ext>
                </a:extLst>
              </p:cNvPr>
              <p:cNvSpPr>
                <a:spLocks noRot="1" noChangeAspect="1" noMove="1" noResize="1" noEditPoints="1" noAdjustHandles="1" noChangeArrowheads="1" noChangeShapeType="1" noTextEdit="1"/>
              </p:cNvSpPr>
              <p:nvPr/>
            </p:nvSpPr>
            <p:spPr>
              <a:xfrm>
                <a:off x="169216" y="315158"/>
                <a:ext cx="8639504" cy="6017032"/>
              </a:xfrm>
              <a:prstGeom prst="rect">
                <a:avLst/>
              </a:prstGeom>
              <a:blipFill rotWithShape="1">
                <a:blip r:embed="rId2"/>
                <a:stretch>
                  <a:fillRect l="-635" t="-608" r="-565" b="-709"/>
                </a:stretch>
              </a:blipFill>
            </p:spPr>
            <p:txBody>
              <a:bodyPr/>
              <a:lstStyle/>
              <a:p>
                <a:r>
                  <a:rPr lang="it-IT">
                    <a:noFill/>
                  </a:rPr>
                  <a:t> </a:t>
                </a:r>
              </a:p>
            </p:txBody>
          </p:sp>
        </mc:Fallback>
      </mc:AlternateContent>
    </p:spTree>
    <p:extLst>
      <p:ext uri="{BB962C8B-B14F-4D97-AF65-F5344CB8AC3E}">
        <p14:creationId xmlns:p14="http://schemas.microsoft.com/office/powerpoint/2010/main" val="1576984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ttangolo 1">
                <a:extLst>
                  <a:ext uri="{FF2B5EF4-FFF2-40B4-BE49-F238E27FC236}">
                    <a16:creationId xmlns:a16="http://schemas.microsoft.com/office/drawing/2014/main" id="{7C46A410-03A8-4126-9A79-D08A6A464CD3}"/>
                  </a:ext>
                </a:extLst>
              </p:cNvPr>
              <p:cNvSpPr/>
              <p:nvPr/>
            </p:nvSpPr>
            <p:spPr>
              <a:xfrm>
                <a:off x="362607" y="217047"/>
                <a:ext cx="8418786" cy="6400150"/>
              </a:xfrm>
              <a:prstGeom prst="rect">
                <a:avLst/>
              </a:prstGeom>
            </p:spPr>
            <p:txBody>
              <a:bodyPr wrap="square">
                <a:spAutoFit/>
              </a:bodyPr>
              <a:lstStyle/>
              <a:p>
                <a:r>
                  <a:rPr lang="it-IT" b="1" dirty="0">
                    <a:latin typeface="Arial" panose="020B0604020202020204" pitchFamily="34" charset="0"/>
                    <a:cs typeface="Arial" panose="020B0604020202020204" pitchFamily="34" charset="0"/>
                  </a:rPr>
                  <a:t>Le masse molecolari sono pari alla somma delle masse atomiche degli atomi che costituiscono la molecola. Quindi ad esempio l’acqua che ha formula H</a:t>
                </a:r>
                <a:r>
                  <a:rPr lang="it-IT" b="1" baseline="-25000" dirty="0">
                    <a:latin typeface="Arial" panose="020B0604020202020204" pitchFamily="34" charset="0"/>
                    <a:cs typeface="Arial" panose="020B0604020202020204" pitchFamily="34" charset="0"/>
                  </a:rPr>
                  <a:t>2</a:t>
                </a:r>
                <a:r>
                  <a:rPr lang="it-IT" b="1" dirty="0">
                    <a:latin typeface="Arial" panose="020B0604020202020204" pitchFamily="34" charset="0"/>
                    <a:cs typeface="Arial" panose="020B0604020202020204" pitchFamily="34" charset="0"/>
                  </a:rPr>
                  <a:t>O ha massa molecolare di (1.0 + 1.0 + 16.0) = 18.0 u.  </a:t>
                </a:r>
              </a:p>
              <a:p>
                <a:r>
                  <a:rPr lang="it-IT" b="1" dirty="0">
                    <a:latin typeface="Arial" panose="020B0604020202020204" pitchFamily="34" charset="0"/>
                    <a:cs typeface="Arial" panose="020B0604020202020204" pitchFamily="34" charset="0"/>
                  </a:rPr>
                  <a:t>18,0 grammi di acqua che contengono un numero di Avogadro di molecole di acqua sono definite 1 mole. </a:t>
                </a:r>
              </a:p>
              <a:p>
                <a:endParaRPr lang="it-IT" b="1" dirty="0">
                  <a:latin typeface="Arial" panose="020B0604020202020204" pitchFamily="34" charset="0"/>
                  <a:cs typeface="Arial" panose="020B0604020202020204" pitchFamily="34" charset="0"/>
                </a:endParaRPr>
              </a:p>
              <a:p>
                <a:r>
                  <a:rPr lang="it-IT" b="1" dirty="0">
                    <a:latin typeface="Arial" panose="020B0604020202020204" pitchFamily="34" charset="0"/>
                    <a:cs typeface="Arial" panose="020B0604020202020204" pitchFamily="34" charset="0"/>
                  </a:rPr>
                  <a:t>Potremmo per il momento accettare quindi per la mole la seguente definizione: </a:t>
                </a:r>
                <a:r>
                  <a:rPr lang="it-IT" b="1" dirty="0">
                    <a:solidFill>
                      <a:srgbClr val="FF0000"/>
                    </a:solidFill>
                    <a:latin typeface="Arial" panose="020B0604020202020204" pitchFamily="34" charset="0"/>
                    <a:cs typeface="Arial" panose="020B0604020202020204" pitchFamily="34" charset="0"/>
                  </a:rPr>
                  <a:t>una quantità di una sostanza in grammi numericamente uguale alla sua massa molecolare</a:t>
                </a:r>
                <a:r>
                  <a:rPr lang="it-IT" b="1" dirty="0">
                    <a:latin typeface="Arial" panose="020B0604020202020204" pitchFamily="34" charset="0"/>
                    <a:cs typeface="Arial" panose="020B0604020202020204" pitchFamily="34" charset="0"/>
                  </a:rPr>
                  <a:t>. </a:t>
                </a:r>
              </a:p>
              <a:p>
                <a:r>
                  <a:rPr lang="it-IT" b="1" dirty="0">
                    <a:latin typeface="Arial" panose="020B0604020202020204" pitchFamily="34" charset="0"/>
                    <a:cs typeface="Arial" panose="020B0604020202020204" pitchFamily="34" charset="0"/>
                  </a:rPr>
                  <a:t>Ne consegue la relazione    n = </a:t>
                </a:r>
                <a14:m>
                  <m:oMath xmlns:m="http://schemas.openxmlformats.org/officeDocument/2006/math">
                    <m:f>
                      <m:fPr>
                        <m:ctrlPr>
                          <a:rPr lang="it-IT" sz="2400" b="1" i="1">
                            <a:latin typeface="Cambria Math" panose="02040503050406030204" pitchFamily="18" charset="0"/>
                            <a:cs typeface="Arial" panose="020B0604020202020204" pitchFamily="34" charset="0"/>
                          </a:rPr>
                        </m:ctrlPr>
                      </m:fPr>
                      <m:num>
                        <m:r>
                          <a:rPr lang="it-IT" sz="2400" b="1" i="1">
                            <a:latin typeface="Cambria Math" panose="02040503050406030204" pitchFamily="18" charset="0"/>
                            <a:cs typeface="Arial" panose="020B0604020202020204" pitchFamily="34" charset="0"/>
                          </a:rPr>
                          <m:t>𝒈</m:t>
                        </m:r>
                      </m:num>
                      <m:den>
                        <m:r>
                          <a:rPr lang="it-IT" sz="2400" b="1" i="1">
                            <a:latin typeface="Cambria Math" panose="02040503050406030204" pitchFamily="18" charset="0"/>
                            <a:cs typeface="Arial" panose="020B0604020202020204" pitchFamily="34" charset="0"/>
                          </a:rPr>
                          <m:t>𝑴𝑴</m:t>
                        </m:r>
                      </m:den>
                    </m:f>
                  </m:oMath>
                </a14:m>
                <a:endParaRPr lang="it-IT" sz="2400" b="1" dirty="0">
                  <a:latin typeface="Arial" panose="020B0604020202020204" pitchFamily="34" charset="0"/>
                  <a:cs typeface="Arial" panose="020B0604020202020204" pitchFamily="34" charset="0"/>
                </a:endParaRPr>
              </a:p>
              <a:p>
                <a:endParaRPr lang="it-IT" b="1" dirty="0">
                  <a:latin typeface="Arial" panose="020B0604020202020204" pitchFamily="34" charset="0"/>
                  <a:cs typeface="Arial" panose="020B0604020202020204" pitchFamily="34" charset="0"/>
                </a:endParaRPr>
              </a:p>
              <a:p>
                <a:r>
                  <a:rPr lang="it-IT" b="1" dirty="0">
                    <a:latin typeface="Arial" panose="020B0604020202020204" pitchFamily="34" charset="0"/>
                    <a:cs typeface="Arial" panose="020B0604020202020204" pitchFamily="34" charset="0"/>
                  </a:rPr>
                  <a:t>Con n = numero di moli, g = massa in grammi e MM = massa molare in g/</a:t>
                </a:r>
                <a:r>
                  <a:rPr lang="it-IT" b="1" dirty="0" err="1">
                    <a:latin typeface="Arial" panose="020B0604020202020204" pitchFamily="34" charset="0"/>
                    <a:cs typeface="Arial" panose="020B0604020202020204" pitchFamily="34" charset="0"/>
                  </a:rPr>
                  <a:t>mol</a:t>
                </a:r>
                <a:r>
                  <a:rPr lang="it-IT" b="1" dirty="0">
                    <a:latin typeface="Arial" panose="020B0604020202020204" pitchFamily="34" charset="0"/>
                    <a:cs typeface="Arial" panose="020B0604020202020204" pitchFamily="34" charset="0"/>
                  </a:rPr>
                  <a:t>.</a:t>
                </a:r>
              </a:p>
              <a:p>
                <a:endParaRPr lang="it-IT" b="1" dirty="0">
                  <a:latin typeface="Arial" panose="020B0604020202020204" pitchFamily="34" charset="0"/>
                  <a:cs typeface="Arial" panose="020B0604020202020204" pitchFamily="34" charset="0"/>
                </a:endParaRPr>
              </a:p>
              <a:p>
                <a:r>
                  <a:rPr lang="it-IT" b="1" dirty="0">
                    <a:latin typeface="Arial" panose="020B0604020202020204" pitchFamily="34" charset="0"/>
                    <a:cs typeface="Arial" panose="020B0604020202020204" pitchFamily="34" charset="0"/>
                  </a:rPr>
                  <a:t>Quindi ad esempio se l’aceto di vino bianco contiene 6 grammi di acido acetico in 100 grammi di soluzione, poiché la formula molecolare dell’acido acetico è CH</a:t>
                </a:r>
                <a:r>
                  <a:rPr lang="it-IT" b="1" baseline="-25000" dirty="0">
                    <a:latin typeface="Arial" panose="020B0604020202020204" pitchFamily="34" charset="0"/>
                    <a:cs typeface="Arial" panose="020B0604020202020204" pitchFamily="34" charset="0"/>
                  </a:rPr>
                  <a:t>3</a:t>
                </a:r>
                <a:r>
                  <a:rPr lang="it-IT" b="1" dirty="0">
                    <a:latin typeface="Arial" panose="020B0604020202020204" pitchFamily="34" charset="0"/>
                    <a:cs typeface="Arial" panose="020B0604020202020204" pitchFamily="34" charset="0"/>
                  </a:rPr>
                  <a:t>COOH e MM vale perciò (12.0 + 1.0x3  + 12.0 + 16.0x2 + 1.0) = 60.0 g/</a:t>
                </a:r>
                <a:r>
                  <a:rPr lang="it-IT" b="1" dirty="0" err="1">
                    <a:latin typeface="Arial" panose="020B0604020202020204" pitchFamily="34" charset="0"/>
                    <a:cs typeface="Arial" panose="020B0604020202020204" pitchFamily="34" charset="0"/>
                  </a:rPr>
                  <a:t>mol</a:t>
                </a:r>
                <a:r>
                  <a:rPr lang="it-IT" b="1" dirty="0">
                    <a:latin typeface="Arial" panose="020B0604020202020204" pitchFamily="34" charset="0"/>
                    <a:cs typeface="Arial" panose="020B0604020202020204" pitchFamily="34" charset="0"/>
                  </a:rPr>
                  <a:t>, potremo dire che in 100 grammi di aceto ci sono (6/60) = 0.10 moli di acido acetico. In 1000 grammi di aceto le moli di acido acetico saranno perciò 1.0. Se assumiamo (con un po’ di approssimazione) che la densità dell’aceto sia 1 Kg/L potremo concludere che la concentrazione molare dell’acido acetico nell’aceto è all’incirca 1.0 M. </a:t>
                </a:r>
                <a:endParaRPr lang="it-IT" dirty="0"/>
              </a:p>
            </p:txBody>
          </p:sp>
        </mc:Choice>
        <mc:Fallback xmlns="">
          <p:sp>
            <p:nvSpPr>
              <p:cNvPr id="2" name="Rettangolo 1">
                <a:extLst>
                  <a:ext uri="{FF2B5EF4-FFF2-40B4-BE49-F238E27FC236}">
                    <a16:creationId xmlns:a16="http://schemas.microsoft.com/office/drawing/2014/main" xmlns:a14="http://schemas.microsoft.com/office/drawing/2010/main" xmlns="" id="{7C46A410-03A8-4126-9A79-D08A6A464CD3}"/>
                  </a:ext>
                </a:extLst>
              </p:cNvPr>
              <p:cNvSpPr>
                <a:spLocks noRot="1" noChangeAspect="1" noMove="1" noResize="1" noEditPoints="1" noAdjustHandles="1" noChangeArrowheads="1" noChangeShapeType="1" noTextEdit="1"/>
              </p:cNvSpPr>
              <p:nvPr/>
            </p:nvSpPr>
            <p:spPr>
              <a:xfrm>
                <a:off x="362607" y="217047"/>
                <a:ext cx="8418786" cy="6400150"/>
              </a:xfrm>
              <a:prstGeom prst="rect">
                <a:avLst/>
              </a:prstGeom>
              <a:blipFill rotWithShape="1">
                <a:blip r:embed="rId2"/>
                <a:stretch>
                  <a:fillRect l="-579" t="-477" r="-651" b="-572"/>
                </a:stretch>
              </a:blipFill>
            </p:spPr>
            <p:txBody>
              <a:bodyPr/>
              <a:lstStyle/>
              <a:p>
                <a:r>
                  <a:rPr lang="it-IT">
                    <a:noFill/>
                  </a:rPr>
                  <a:t> </a:t>
                </a:r>
              </a:p>
            </p:txBody>
          </p:sp>
        </mc:Fallback>
      </mc:AlternateContent>
    </p:spTree>
    <p:extLst>
      <p:ext uri="{BB962C8B-B14F-4D97-AF65-F5344CB8AC3E}">
        <p14:creationId xmlns:p14="http://schemas.microsoft.com/office/powerpoint/2010/main" val="2859328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EFA93D6-E999-4219-BB65-4D4B758F583D}"/>
              </a:ext>
            </a:extLst>
          </p:cNvPr>
          <p:cNvSpPr txBox="1"/>
          <p:nvPr/>
        </p:nvSpPr>
        <p:spPr>
          <a:xfrm>
            <a:off x="4067503" y="567559"/>
            <a:ext cx="4792718" cy="5996385"/>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Tornando alle considerazioni sui prodotti da classificare, oltre all’aceto (2), anche l’ammoniaca (3), l’acido muriatico (4), il succo di limone (7), la gassosa  (11) sono delle soluzioni in cui la sostanza acida o basica è sciolta in una certa concentrazione in acqua (per 7 e 11  insieme ad altri soluti imprecisati).</a:t>
            </a:r>
          </a:p>
          <a:p>
            <a:pPr algn="just">
              <a:lnSpc>
                <a:spcPts val="2100"/>
              </a:lnSpc>
            </a:pPr>
            <a:r>
              <a:rPr lang="it-IT" sz="1600" b="1" dirty="0">
                <a:latin typeface="Arial" panose="020B0604020202020204" pitchFamily="34" charset="0"/>
                <a:cs typeface="Arial" panose="020B0604020202020204" pitchFamily="34" charset="0"/>
              </a:rPr>
              <a:t> </a:t>
            </a:r>
          </a:p>
          <a:p>
            <a:pPr algn="just">
              <a:lnSpc>
                <a:spcPts val="2100"/>
              </a:lnSpc>
            </a:pPr>
            <a:r>
              <a:rPr lang="it-IT" sz="1600" b="1" dirty="0">
                <a:latin typeface="Arial" panose="020B0604020202020204" pitchFamily="34" charset="0"/>
                <a:cs typeface="Arial" panose="020B0604020202020204" pitchFamily="34" charset="0"/>
              </a:rPr>
              <a:t>L’acido muriatico è chimicamente acido cloridrico </a:t>
            </a:r>
            <a:r>
              <a:rPr lang="it-IT" sz="1600" b="1" dirty="0" err="1">
                <a:latin typeface="Arial" panose="020B0604020202020204" pitchFamily="34" charset="0"/>
                <a:cs typeface="Arial" panose="020B0604020202020204" pitchFamily="34" charset="0"/>
              </a:rPr>
              <a:t>HCl</a:t>
            </a:r>
            <a:r>
              <a:rPr lang="it-IT" sz="1600" b="1" dirty="0">
                <a:latin typeface="Arial" panose="020B0604020202020204" pitchFamily="34" charset="0"/>
                <a:cs typeface="Arial" panose="020B0604020202020204" pitchFamily="34" charset="0"/>
              </a:rPr>
              <a:t> in questo caso in soluzione acquosa al 10%. Con conti simili a quelli fatti per l’aceto ricaveremmo una concentrazione molare pari circa a 3 M. Tenere presente che </a:t>
            </a:r>
            <a:r>
              <a:rPr lang="it-IT" sz="1600" b="1" dirty="0" err="1">
                <a:latin typeface="Arial" panose="020B0604020202020204" pitchFamily="34" charset="0"/>
                <a:cs typeface="Arial" panose="020B0604020202020204" pitchFamily="34" charset="0"/>
              </a:rPr>
              <a:t>HCl</a:t>
            </a:r>
            <a:r>
              <a:rPr lang="it-IT" sz="1600" b="1" dirty="0">
                <a:latin typeface="Arial" panose="020B0604020202020204" pitchFamily="34" charset="0"/>
                <a:cs typeface="Arial" panose="020B0604020202020204" pitchFamily="34" charset="0"/>
              </a:rPr>
              <a:t> in condizioni ambiente è un gas (per questo in grado di irritare le vie respiratorie). Esso è pero molto solubile in acqua e quindi si possono avere soluzioni concentrate che vanno maneggiate con attenzione (come evidenziato anche con la prescritta simbologia può provocare ustioni cutanee). Ai nostri fini potrà, se si vuole, essere preventivamente diluito  anche 5 o 10 volte</a:t>
            </a:r>
          </a:p>
        </p:txBody>
      </p:sp>
      <p:pic>
        <p:nvPicPr>
          <p:cNvPr id="4" name="Immagine 3">
            <a:extLst>
              <a:ext uri="{FF2B5EF4-FFF2-40B4-BE49-F238E27FC236}">
                <a16:creationId xmlns:a16="http://schemas.microsoft.com/office/drawing/2014/main" id="{73F87482-2071-4929-A160-924D30C593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779" y="175171"/>
            <a:ext cx="3610304" cy="6418319"/>
          </a:xfrm>
          <a:prstGeom prst="rect">
            <a:avLst/>
          </a:prstGeom>
        </p:spPr>
      </p:pic>
    </p:spTree>
    <p:extLst>
      <p:ext uri="{BB962C8B-B14F-4D97-AF65-F5344CB8AC3E}">
        <p14:creationId xmlns:p14="http://schemas.microsoft.com/office/powerpoint/2010/main" val="763632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600E6B9-FACE-443F-806C-5953052981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464" y="362606"/>
            <a:ext cx="3801460" cy="6211616"/>
          </a:xfrm>
          <a:prstGeom prst="rect">
            <a:avLst/>
          </a:prstGeom>
        </p:spPr>
      </p:pic>
      <p:sp>
        <p:nvSpPr>
          <p:cNvPr id="5" name="CasellaDiTesto 4">
            <a:extLst>
              <a:ext uri="{FF2B5EF4-FFF2-40B4-BE49-F238E27FC236}">
                <a16:creationId xmlns:a16="http://schemas.microsoft.com/office/drawing/2014/main" id="{12E4C118-EC32-4AFA-8F47-648E402C0379}"/>
              </a:ext>
            </a:extLst>
          </p:cNvPr>
          <p:cNvSpPr txBox="1"/>
          <p:nvPr/>
        </p:nvSpPr>
        <p:spPr>
          <a:xfrm>
            <a:off x="4572000" y="583324"/>
            <a:ext cx="4335517" cy="6265690"/>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Discorso analogo può essere fatto per la soluzione di ammoniaca (3). Anche NH</a:t>
            </a:r>
            <a:r>
              <a:rPr lang="it-IT" sz="1600" b="1" baseline="-25000" dirty="0">
                <a:latin typeface="Arial" panose="020B0604020202020204" pitchFamily="34" charset="0"/>
                <a:cs typeface="Arial" panose="020B0604020202020204" pitchFamily="34" charset="0"/>
              </a:rPr>
              <a:t>3</a:t>
            </a:r>
            <a:r>
              <a:rPr lang="it-IT" sz="1600" b="1" dirty="0">
                <a:latin typeface="Arial" panose="020B0604020202020204" pitchFamily="34" charset="0"/>
                <a:cs typeface="Arial" panose="020B0604020202020204" pitchFamily="34" charset="0"/>
              </a:rPr>
              <a:t> in condizioni ambiente è un gas (anticamente era definita </a:t>
            </a:r>
            <a:r>
              <a:rPr lang="it-IT" sz="1600" b="1" i="1" dirty="0">
                <a:latin typeface="Arial" panose="020B0604020202020204" pitchFamily="34" charset="0"/>
                <a:cs typeface="Arial" panose="020B0604020202020204" pitchFamily="34" charset="0"/>
              </a:rPr>
              <a:t>alcali volatile</a:t>
            </a:r>
            <a:r>
              <a:rPr lang="it-IT" sz="1600" b="1" dirty="0">
                <a:latin typeface="Arial" panose="020B0604020202020204" pitchFamily="34" charset="0"/>
                <a:cs typeface="Arial" panose="020B0604020202020204" pitchFamily="34" charset="0"/>
              </a:rPr>
              <a:t>), </a:t>
            </a:r>
          </a:p>
          <a:p>
            <a:pPr algn="just">
              <a:lnSpc>
                <a:spcPts val="2100"/>
              </a:lnSpc>
            </a:pPr>
            <a:r>
              <a:rPr lang="it-IT" sz="1600" b="1" dirty="0">
                <a:latin typeface="Arial" panose="020B0604020202020204" pitchFamily="34" charset="0"/>
                <a:cs typeface="Arial" panose="020B0604020202020204" pitchFamily="34" charset="0"/>
              </a:rPr>
              <a:t>Anche questa sostanza è molto solubile in acqua (possono aversi soluzioni acquose fino al 27% e oltre). Qui la concentrazione appare non molto precisamente determinata (1-2%, comunque inferiore al 5%). Anch’essa va maneggiata (anche negli usi domestici) seguendo normali regole di prudenza (senza allarmismi esagerati ma senza superficialità).</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N.B. Nei supermercati a volte si trovano prodotti modificati come «ammoniaca profumata» o «acido tamponato». Se volete utilizzare ammoniaca e acido muriatico nel ripetere questa esperienza vi consiglio comunque i prodotti base, anche perché non sempre è scritto cosa è stato modificato in altri prodotti (comunque più costosi). </a:t>
            </a:r>
          </a:p>
        </p:txBody>
      </p:sp>
    </p:spTree>
    <p:extLst>
      <p:ext uri="{BB962C8B-B14F-4D97-AF65-F5344CB8AC3E}">
        <p14:creationId xmlns:p14="http://schemas.microsoft.com/office/powerpoint/2010/main" val="2621485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5F4DBFE-0C8B-4B51-A41B-26F0E3B8302D}"/>
              </a:ext>
            </a:extLst>
          </p:cNvPr>
          <p:cNvSpPr/>
          <p:nvPr/>
        </p:nvSpPr>
        <p:spPr>
          <a:xfrm>
            <a:off x="183055" y="228877"/>
            <a:ext cx="6700345" cy="5188472"/>
          </a:xfrm>
          <a:prstGeom prst="rect">
            <a:avLst/>
          </a:prstGeom>
        </p:spPr>
        <p:txBody>
          <a:bodyPr wrap="square">
            <a:spAutoFit/>
          </a:bodyPr>
          <a:lstStyle/>
          <a:p>
            <a:pPr algn="just">
              <a:lnSpc>
                <a:spcPts val="2100"/>
              </a:lnSpc>
            </a:pPr>
            <a:r>
              <a:rPr lang="it-IT" sz="1600" b="1" dirty="0">
                <a:solidFill>
                  <a:srgbClr val="111111"/>
                </a:solidFill>
                <a:latin typeface="Arial" panose="020B0604020202020204" pitchFamily="34" charset="0"/>
                <a:cs typeface="Arial" panose="020B0604020202020204" pitchFamily="34" charset="0"/>
              </a:rPr>
              <a:t>Acido tamponato e Ammoniaca profumata</a:t>
            </a:r>
          </a:p>
          <a:p>
            <a:pPr algn="just">
              <a:lnSpc>
                <a:spcPts val="2100"/>
              </a:lnSpc>
            </a:pPr>
            <a:endParaRPr lang="it-IT" sz="1600" b="1" dirty="0">
              <a:solidFill>
                <a:srgbClr val="222222"/>
              </a:solidFill>
              <a:latin typeface="Arial" panose="020B0604020202020204" pitchFamily="34" charset="0"/>
              <a:cs typeface="Arial" panose="020B0604020202020204" pitchFamily="34" charset="0"/>
            </a:endParaRPr>
          </a:p>
          <a:p>
            <a:pPr algn="just">
              <a:lnSpc>
                <a:spcPts val="2100"/>
              </a:lnSpc>
            </a:pPr>
            <a:r>
              <a:rPr lang="it-IT" sz="1600" b="1" dirty="0">
                <a:solidFill>
                  <a:srgbClr val="222222"/>
                </a:solidFill>
                <a:latin typeface="Arial" panose="020B0604020202020204" pitchFamily="34" charset="0"/>
                <a:cs typeface="Arial" panose="020B0604020202020204" pitchFamily="34" charset="0"/>
              </a:rPr>
              <a:t>L’acido tamponato è un acido ad azione controllata, che al suo interno ha semplicemente acido </a:t>
            </a:r>
            <a:r>
              <a:rPr lang="it-IT" sz="1600" b="1" dirty="0" err="1">
                <a:solidFill>
                  <a:srgbClr val="222222"/>
                </a:solidFill>
                <a:latin typeface="Arial" panose="020B0604020202020204" pitchFamily="34" charset="0"/>
                <a:cs typeface="Arial" panose="020B0604020202020204" pitchFamily="34" charset="0"/>
              </a:rPr>
              <a:t>solfammico</a:t>
            </a:r>
            <a:r>
              <a:rPr lang="it-IT" sz="1600" b="1" dirty="0">
                <a:solidFill>
                  <a:srgbClr val="222222"/>
                </a:solidFill>
                <a:latin typeface="Arial" panose="020B0604020202020204" pitchFamily="34" charset="0"/>
                <a:cs typeface="Arial" panose="020B0604020202020204" pitchFamily="34" charset="0"/>
              </a:rPr>
              <a:t> e altri prodotti che svolgono la funzione di tensioattivi emulsionanti.</a:t>
            </a:r>
          </a:p>
          <a:p>
            <a:pPr algn="just">
              <a:lnSpc>
                <a:spcPts val="2100"/>
              </a:lnSpc>
            </a:pPr>
            <a:r>
              <a:rPr lang="it-IT" sz="1600" b="1" dirty="0">
                <a:solidFill>
                  <a:srgbClr val="222222"/>
                </a:solidFill>
                <a:latin typeface="Arial" panose="020B0604020202020204" pitchFamily="34" charset="0"/>
                <a:cs typeface="Arial" panose="020B0604020202020204" pitchFamily="34" charset="0"/>
              </a:rPr>
              <a:t>Viene utilizzato tipicamente sulla pavimentazione in quanto è capace di rimuovere anche in profondità i residui di sporco, di calce e di altri tipi di prodotti che avrebbero potuto macchiare il pavimento durante delle operazioni di restauro o anche durante dei semplici lavori.</a:t>
            </a:r>
          </a:p>
          <a:p>
            <a:pPr algn="just">
              <a:lnSpc>
                <a:spcPts val="2100"/>
              </a:lnSpc>
            </a:pPr>
            <a:r>
              <a:rPr lang="it-IT" sz="1600" b="1" dirty="0">
                <a:solidFill>
                  <a:srgbClr val="222222"/>
                </a:solidFill>
                <a:latin typeface="Arial" panose="020B0604020202020204" pitchFamily="34" charset="0"/>
                <a:cs typeface="Arial" panose="020B0604020202020204" pitchFamily="34" charset="0"/>
              </a:rPr>
              <a:t>Il prodotto è particolarmente apprezzato in quanto, al contrario dell’acido muriatico, non emette vapori tossici ed è dunque più sicuro per l’utilizzo, sia per chi dovrà applicarlo, sia per chi si troverà negli ambienti.</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L’ammoniaca profumata è un liquido incolore, con l'odore del pino. È una soluzione diluita di ammoniaca in acqua (2%), aggiunta con essenze aromatiche, che migliorano le caratteristiche del prodotto secondo l'uso raccomandato.</a:t>
            </a:r>
            <a:endParaRPr lang="it-IT" sz="1600" b="1" i="0" dirty="0">
              <a:solidFill>
                <a:srgbClr val="222222"/>
              </a:solidFill>
              <a:effectLst/>
              <a:latin typeface="Arial" panose="020B0604020202020204" pitchFamily="34" charset="0"/>
              <a:cs typeface="Arial" panose="020B0604020202020204" pitchFamily="34" charset="0"/>
            </a:endParaRPr>
          </a:p>
        </p:txBody>
      </p:sp>
      <p:pic>
        <p:nvPicPr>
          <p:cNvPr id="3074" name="Picture 2" descr="Zwitterion Structural Formulae V.1.svg">
            <a:extLst>
              <a:ext uri="{FF2B5EF4-FFF2-40B4-BE49-F238E27FC236}">
                <a16:creationId xmlns:a16="http://schemas.microsoft.com/office/drawing/2014/main" id="{13AEC0E2-82C5-4C16-88C0-9BCBB5B39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417349"/>
            <a:ext cx="3405816" cy="111962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ACIDO TAMPONATO PROFUMATO LT.1 Confezione da 12PZ">
            <a:extLst>
              <a:ext uri="{FF2B5EF4-FFF2-40B4-BE49-F238E27FC236}">
                <a16:creationId xmlns:a16="http://schemas.microsoft.com/office/drawing/2014/main" id="{DB9EE856-2C10-4344-8889-54FA6FDFCF3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6" name="Immagine 5">
            <a:extLst>
              <a:ext uri="{FF2B5EF4-FFF2-40B4-BE49-F238E27FC236}">
                <a16:creationId xmlns:a16="http://schemas.microsoft.com/office/drawing/2014/main" id="{0434CF34-FAB8-4524-A985-342C33DCC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747" y="228877"/>
            <a:ext cx="1126635" cy="3200123"/>
          </a:xfrm>
          <a:prstGeom prst="rect">
            <a:avLst/>
          </a:prstGeom>
        </p:spPr>
      </p:pic>
      <p:pic>
        <p:nvPicPr>
          <p:cNvPr id="8" name="Immagine 7">
            <a:extLst>
              <a:ext uri="{FF2B5EF4-FFF2-40B4-BE49-F238E27FC236}">
                <a16:creationId xmlns:a16="http://schemas.microsoft.com/office/drawing/2014/main" id="{0EE6F257-369A-4EB8-B880-2D430D7A17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1459" y="3825309"/>
            <a:ext cx="1205450" cy="2711669"/>
          </a:xfrm>
          <a:prstGeom prst="rect">
            <a:avLst/>
          </a:prstGeom>
        </p:spPr>
      </p:pic>
    </p:spTree>
    <p:extLst>
      <p:ext uri="{BB962C8B-B14F-4D97-AF65-F5344CB8AC3E}">
        <p14:creationId xmlns:p14="http://schemas.microsoft.com/office/powerpoint/2010/main" val="938013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56EB899-CF81-48FE-BA5F-C381E73F3109}"/>
              </a:ext>
            </a:extLst>
          </p:cNvPr>
          <p:cNvSpPr txBox="1"/>
          <p:nvPr/>
        </p:nvSpPr>
        <p:spPr>
          <a:xfrm>
            <a:off x="3434912" y="152254"/>
            <a:ext cx="5393778" cy="2764731"/>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Infine anche altri due prodotti presi in esame  il succo di limone (7)  e la gassosa (11) sono delle soluzioni. Nel primo non è indicata nemmeno la composizione. Da altre informazioni in rete si ricava che nel succo di limone l’acqua è circa il 90% e che in esso si trovano acido ascorbico, acido citrico, </a:t>
            </a:r>
            <a:r>
              <a:rPr lang="it-IT" sz="1600" b="1" dirty="0" err="1">
                <a:latin typeface="Arial" panose="020B0604020202020204" pitchFamily="34" charset="0"/>
                <a:cs typeface="Arial" panose="020B0604020202020204" pitchFamily="34" charset="0"/>
              </a:rPr>
              <a:t>limonene</a:t>
            </a:r>
            <a:r>
              <a:rPr lang="it-IT" sz="1600" b="1" dirty="0">
                <a:latin typeface="Arial" panose="020B0604020202020204" pitchFamily="34" charset="0"/>
                <a:cs typeface="Arial" panose="020B0604020202020204" pitchFamily="34" charset="0"/>
              </a:rPr>
              <a:t>, pectina ed altre sostanze. La gassosa (o almeno la bibita presa in considerazione) nell’etichetta riporta tra i costituenti acqua, zucchero, acido citrico, anidride carbonica ed altre sostanze, senza dare percentuali.</a:t>
            </a:r>
          </a:p>
        </p:txBody>
      </p:sp>
      <p:pic>
        <p:nvPicPr>
          <p:cNvPr id="4" name="Immagine 3">
            <a:extLst>
              <a:ext uri="{FF2B5EF4-FFF2-40B4-BE49-F238E27FC236}">
                <a16:creationId xmlns:a16="http://schemas.microsoft.com/office/drawing/2014/main" id="{2B6DC999-B182-44B7-AF96-E1F7BB88B3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07" y="152254"/>
            <a:ext cx="3278405" cy="6390435"/>
          </a:xfrm>
          <a:prstGeom prst="rect">
            <a:avLst/>
          </a:prstGeom>
        </p:spPr>
      </p:pic>
      <p:pic>
        <p:nvPicPr>
          <p:cNvPr id="6" name="Immagine 5">
            <a:extLst>
              <a:ext uri="{FF2B5EF4-FFF2-40B4-BE49-F238E27FC236}">
                <a16:creationId xmlns:a16="http://schemas.microsoft.com/office/drawing/2014/main" id="{F62E23B6-4148-4A49-8231-C5D3386669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5753" y="2942958"/>
            <a:ext cx="2222938" cy="3599731"/>
          </a:xfrm>
          <a:prstGeom prst="rect">
            <a:avLst/>
          </a:prstGeom>
        </p:spPr>
      </p:pic>
      <p:pic>
        <p:nvPicPr>
          <p:cNvPr id="5" name="Immagine 4">
            <a:extLst>
              <a:ext uri="{FF2B5EF4-FFF2-40B4-BE49-F238E27FC236}">
                <a16:creationId xmlns:a16="http://schemas.microsoft.com/office/drawing/2014/main" id="{421BED8D-03AC-4012-861C-FF5F8DC30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8591" y="2942958"/>
            <a:ext cx="2419408" cy="2133088"/>
          </a:xfrm>
          <a:prstGeom prst="rect">
            <a:avLst/>
          </a:prstGeom>
        </p:spPr>
      </p:pic>
    </p:spTree>
    <p:extLst>
      <p:ext uri="{BB962C8B-B14F-4D97-AF65-F5344CB8AC3E}">
        <p14:creationId xmlns:p14="http://schemas.microsoft.com/office/powerpoint/2010/main" val="517771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8EC9D8A-0603-4FEC-B7D4-54009BEBDACA}"/>
              </a:ext>
            </a:extLst>
          </p:cNvPr>
          <p:cNvSpPr txBox="1"/>
          <p:nvPr/>
        </p:nvSpPr>
        <p:spPr>
          <a:xfrm>
            <a:off x="3121572" y="181304"/>
            <a:ext cx="5741168" cy="6555641"/>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Dei prodotti presi in esame due si presentano sotto forma di gel.  Essi sono stati preventivamente diluiti con acqua demineralizzata </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Il primo  è un detergente per l’igiene intima. In esso compare l’indicazione scientifica per esprimere il grado di acidità di una soluzione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 indicazione che ci anticipa un concetto di cui parleremo più avanti appunto la scala del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a:t>
            </a:r>
          </a:p>
          <a:p>
            <a:pPr algn="just">
              <a:lnSpc>
                <a:spcPts val="2100"/>
              </a:lnSpc>
            </a:pPr>
            <a:r>
              <a:rPr lang="it-IT" sz="1600" b="1" dirty="0">
                <a:latin typeface="Arial" panose="020B0604020202020204" pitchFamily="34" charset="0"/>
                <a:cs typeface="Arial" panose="020B0604020202020204" pitchFamily="34" charset="0"/>
              </a:rPr>
              <a:t>Notiamo comunque che questo tipo di detergente non è un sapone (che per sua natura è basico) ma un prodotto di sintesi. Il componente principale è il </a:t>
            </a:r>
            <a:r>
              <a:rPr lang="it-IT" sz="1600" b="1" dirty="0" err="1">
                <a:latin typeface="Arial" panose="020B0604020202020204" pitchFamily="34" charset="0"/>
                <a:cs typeface="Arial" panose="020B0604020202020204" pitchFamily="34" charset="0"/>
              </a:rPr>
              <a:t>laurilsolfato</a:t>
            </a:r>
            <a:r>
              <a:rPr lang="it-IT" sz="1600" b="1" dirty="0">
                <a:latin typeface="Arial" panose="020B0604020202020204" pitchFamily="34" charset="0"/>
                <a:cs typeface="Arial" panose="020B0604020202020204" pitchFamily="34" charset="0"/>
              </a:rPr>
              <a:t> di sodio (</a:t>
            </a:r>
            <a:r>
              <a:rPr lang="it-IT" sz="1600" b="1" dirty="0" err="1">
                <a:latin typeface="Arial" panose="020B0604020202020204" pitchFamily="34" charset="0"/>
                <a:cs typeface="Arial" panose="020B0604020202020204" pitchFamily="34" charset="0"/>
              </a:rPr>
              <a:t>dodecilsolfato</a:t>
            </a:r>
            <a:r>
              <a:rPr lang="it-IT" sz="1600" b="1" dirty="0">
                <a:latin typeface="Arial" panose="020B0604020202020204" pitchFamily="34" charset="0"/>
                <a:cs typeface="Arial" panose="020B0604020202020204" pitchFamily="34" charset="0"/>
              </a:rPr>
              <a:t> di sodio) un tensioattivo usato in molte famiglie di prodotti come dentifrici, shampoo, schiuma da barba grazie al suo effetto schiumogeno.</a:t>
            </a:r>
          </a:p>
          <a:p>
            <a:pPr algn="just">
              <a:lnSpc>
                <a:spcPts val="2100"/>
              </a:lnSpc>
            </a:pPr>
            <a:r>
              <a:rPr lang="it-IT" sz="1600" b="1" dirty="0">
                <a:latin typeface="Arial" panose="020B0604020202020204" pitchFamily="34" charset="0"/>
                <a:cs typeface="Arial" panose="020B0604020202020204" pitchFamily="34" charset="0"/>
              </a:rPr>
              <a:t>La molecola è costituita da una coda idrofoba di 12 atomi di carbonio attaccata ad un gruppo idrofilo solfato, da cui le proprietà anfifiliche necessarie ad un detergente.</a:t>
            </a:r>
          </a:p>
          <a:p>
            <a:pPr algn="just">
              <a:lnSpc>
                <a:spcPts val="2100"/>
              </a:lnSpc>
            </a:pPr>
            <a:r>
              <a:rPr lang="it-IT" sz="1600" b="1" dirty="0">
                <a:latin typeface="Arial" panose="020B0604020202020204" pitchFamily="34" charset="0"/>
                <a:cs typeface="Arial" panose="020B0604020202020204" pitchFamily="34" charset="0"/>
              </a:rPr>
              <a:t>Tale tipo di detergente dà al contrario dei saponi una soluzione leggermente acida, che si adatta all’acidità della pelle. Questa ha diverse funzioni: mantiene la durezza della cheratina; inibisce la crescita di funghi e di batteri patogeni; contrasta i processi di ossidazione. Questo è particolarmente importante nell’igiene intima</a:t>
            </a:r>
            <a:r>
              <a:rPr lang="it-IT" dirty="0"/>
              <a:t>.</a:t>
            </a:r>
          </a:p>
        </p:txBody>
      </p:sp>
      <p:pic>
        <p:nvPicPr>
          <p:cNvPr id="4" name="Immagine 3">
            <a:extLst>
              <a:ext uri="{FF2B5EF4-FFF2-40B4-BE49-F238E27FC236}">
                <a16:creationId xmlns:a16="http://schemas.microsoft.com/office/drawing/2014/main" id="{4033C06D-F899-4477-94A9-EA3A8AB5C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904" y="181304"/>
            <a:ext cx="2207172" cy="4097482"/>
          </a:xfrm>
          <a:prstGeom prst="rect">
            <a:avLst/>
          </a:prstGeom>
        </p:spPr>
      </p:pic>
      <p:pic>
        <p:nvPicPr>
          <p:cNvPr id="1026" name="Picture 2" descr="modello molecolare tipo space-filling">
            <a:extLst>
              <a:ext uri="{FF2B5EF4-FFF2-40B4-BE49-F238E27FC236}">
                <a16:creationId xmlns:a16="http://schemas.microsoft.com/office/drawing/2014/main" id="{674178D0-4711-40E2-A8FF-A7DC9B567F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79" y="4883437"/>
            <a:ext cx="2916621" cy="925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988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A023948-B153-4851-B223-8AB258509877}"/>
              </a:ext>
            </a:extLst>
          </p:cNvPr>
          <p:cNvSpPr txBox="1"/>
          <p:nvPr/>
        </p:nvSpPr>
        <p:spPr>
          <a:xfrm>
            <a:off x="4272455" y="414697"/>
            <a:ext cx="4666593" cy="3303340"/>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L’altro prodotto in forma di gel è il cosiddetto idraulico liquido, usato come disgorgante di lavandini e WC (10).</a:t>
            </a:r>
          </a:p>
          <a:p>
            <a:pPr algn="just">
              <a:lnSpc>
                <a:spcPts val="2100"/>
              </a:lnSpc>
            </a:pPr>
            <a:r>
              <a:rPr lang="it-IT" sz="1600" b="1" dirty="0">
                <a:latin typeface="Arial" panose="020B0604020202020204" pitchFamily="34" charset="0"/>
                <a:cs typeface="Arial" panose="020B0604020202020204" pitchFamily="34" charset="0"/>
              </a:rPr>
              <a:t>Anche stavolta si tratta di un prodotto per la pulizia che può causare ustioni contenendo idrossido di sodio. L’ho preferito alla versione più comune solida che è proprio l’idrossido di sodio in scaglie, comunemente conosciuto come soda caustica (vedi dopo) perché mi sembrava ancora meno consigliabile prelevare il solido dal flacone con un cucchiaio per poi scioglierlo in acqua</a:t>
            </a:r>
          </a:p>
        </p:txBody>
      </p:sp>
      <p:pic>
        <p:nvPicPr>
          <p:cNvPr id="4" name="Immagine 3">
            <a:extLst>
              <a:ext uri="{FF2B5EF4-FFF2-40B4-BE49-F238E27FC236}">
                <a16:creationId xmlns:a16="http://schemas.microsoft.com/office/drawing/2014/main" id="{8C652760-3695-4282-A5C6-0F9BA0275D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371" y="307428"/>
            <a:ext cx="3578773" cy="6362264"/>
          </a:xfrm>
          <a:prstGeom prst="rect">
            <a:avLst/>
          </a:prstGeom>
        </p:spPr>
      </p:pic>
      <p:pic>
        <p:nvPicPr>
          <p:cNvPr id="6" name="Immagine 5">
            <a:extLst>
              <a:ext uri="{FF2B5EF4-FFF2-40B4-BE49-F238E27FC236}">
                <a16:creationId xmlns:a16="http://schemas.microsoft.com/office/drawing/2014/main" id="{A2C3F220-90BE-4835-A800-8BA7CF7D1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4842" y="3831017"/>
            <a:ext cx="1560787" cy="2774735"/>
          </a:xfrm>
          <a:prstGeom prst="rect">
            <a:avLst/>
          </a:prstGeom>
        </p:spPr>
      </p:pic>
    </p:spTree>
    <p:extLst>
      <p:ext uri="{BB962C8B-B14F-4D97-AF65-F5344CB8AC3E}">
        <p14:creationId xmlns:p14="http://schemas.microsoft.com/office/powerpoint/2010/main" val="3807879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E2D5DFE-1D3A-4B70-8FCC-131990163B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511" y="126124"/>
            <a:ext cx="1857869" cy="3302877"/>
          </a:xfrm>
          <a:prstGeom prst="rect">
            <a:avLst/>
          </a:prstGeom>
        </p:spPr>
      </p:pic>
      <p:pic>
        <p:nvPicPr>
          <p:cNvPr id="5" name="Immagine 4">
            <a:extLst>
              <a:ext uri="{FF2B5EF4-FFF2-40B4-BE49-F238E27FC236}">
                <a16:creationId xmlns:a16="http://schemas.microsoft.com/office/drawing/2014/main" id="{901456E7-A5CC-4E6C-9466-673DA27D4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3066" y="126124"/>
            <a:ext cx="1857868" cy="3302876"/>
          </a:xfrm>
          <a:prstGeom prst="rect">
            <a:avLst/>
          </a:prstGeom>
        </p:spPr>
      </p:pic>
      <p:pic>
        <p:nvPicPr>
          <p:cNvPr id="7" name="Immagine 6">
            <a:extLst>
              <a:ext uri="{FF2B5EF4-FFF2-40B4-BE49-F238E27FC236}">
                <a16:creationId xmlns:a16="http://schemas.microsoft.com/office/drawing/2014/main" id="{F885F189-7CCF-4E5E-B177-88D47B9E36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5621" y="126124"/>
            <a:ext cx="1857868" cy="3302876"/>
          </a:xfrm>
          <a:prstGeom prst="rect">
            <a:avLst/>
          </a:prstGeom>
        </p:spPr>
      </p:pic>
      <p:sp>
        <p:nvSpPr>
          <p:cNvPr id="8" name="CasellaDiTesto 7">
            <a:extLst>
              <a:ext uri="{FF2B5EF4-FFF2-40B4-BE49-F238E27FC236}">
                <a16:creationId xmlns:a16="http://schemas.microsoft.com/office/drawing/2014/main" id="{754A2D96-7081-4802-9C4D-A220FDB7FC00}"/>
              </a:ext>
            </a:extLst>
          </p:cNvPr>
          <p:cNvSpPr txBox="1"/>
          <p:nvPr/>
        </p:nvSpPr>
        <p:spPr>
          <a:xfrm>
            <a:off x="141888" y="3681249"/>
            <a:ext cx="8639505" cy="2764731"/>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Tra i prodotti scelti altri tre sono solidi che vanno innanzi tutto sciolti in acqua. Da quanto detto prima, nascerebbe qui il problema di quanto scioglierne in quanta acqua, cioè di fissarne la concentrazione. Poiché per molti degli altri prodotti le concentrazioni erano quelle delle confezioni prese in esame e data la natura di queste esperienze non avrebbe senso preparare soluzioni di concentrazione fissata. Ci si può limitare a versarne un cucchiaino da caffè in mezzo bicchiere d’acqua e poi agitare. Si noterà che la Soda Solvay  Na</a:t>
            </a:r>
            <a:r>
              <a:rPr lang="it-IT" sz="1600" b="1" baseline="-25000" dirty="0">
                <a:latin typeface="Arial" panose="020B0604020202020204" pitchFamily="34" charset="0"/>
                <a:cs typeface="Arial" panose="020B0604020202020204" pitchFamily="34" charset="0"/>
              </a:rPr>
              <a:t>2</a:t>
            </a:r>
            <a:r>
              <a:rPr lang="it-IT" sz="1600" b="1" dirty="0">
                <a:latin typeface="Arial" panose="020B0604020202020204" pitchFamily="34" charset="0"/>
                <a:cs typeface="Arial" panose="020B0604020202020204" pitchFamily="34" charset="0"/>
              </a:rPr>
              <a:t>CO</a:t>
            </a:r>
            <a:r>
              <a:rPr lang="it-IT" sz="1600" b="1" baseline="-25000" dirty="0">
                <a:latin typeface="Arial" panose="020B0604020202020204" pitchFamily="34" charset="0"/>
                <a:cs typeface="Arial" panose="020B0604020202020204" pitchFamily="34" charset="0"/>
              </a:rPr>
              <a:t>3</a:t>
            </a:r>
            <a:r>
              <a:rPr lang="it-IT" sz="1600" b="1" dirty="0">
                <a:latin typeface="Arial" panose="020B0604020202020204" pitchFamily="34" charset="0"/>
                <a:cs typeface="Arial" panose="020B0604020202020204" pitchFamily="34" charset="0"/>
              </a:rPr>
              <a:t> (5) ed il Bicarbonato di Sodio NaHCO</a:t>
            </a:r>
            <a:r>
              <a:rPr lang="it-IT" sz="1600" b="1" baseline="-25000" dirty="0">
                <a:latin typeface="Arial" panose="020B0604020202020204" pitchFamily="34" charset="0"/>
                <a:cs typeface="Arial" panose="020B0604020202020204" pitchFamily="34" charset="0"/>
              </a:rPr>
              <a:t>3 </a:t>
            </a:r>
            <a:r>
              <a:rPr lang="it-IT" sz="1600" b="1" dirty="0">
                <a:latin typeface="Arial" panose="020B0604020202020204" pitchFamily="34" charset="0"/>
                <a:cs typeface="Arial" panose="020B0604020202020204" pitchFamily="34" charset="0"/>
              </a:rPr>
              <a:t>(6) in queste concentrazioni si sciolgono rapidamente senza problemi, mentre la polvere di marmo resterà all’apparenza praticamente </a:t>
            </a:r>
            <a:r>
              <a:rPr lang="it-IT" sz="1600" b="1" dirty="0" err="1">
                <a:latin typeface="Arial" panose="020B0604020202020204" pitchFamily="34" charset="0"/>
                <a:cs typeface="Arial" panose="020B0604020202020204" pitchFamily="34" charset="0"/>
              </a:rPr>
              <a:t>indisciolta</a:t>
            </a:r>
            <a:r>
              <a:rPr lang="it-IT" sz="1600" b="1" dirty="0">
                <a:latin typeface="Arial" panose="020B0604020202020204" pitchFamily="34" charset="0"/>
                <a:cs typeface="Arial" panose="020B0604020202020204" pitchFamily="34" charset="0"/>
              </a:rPr>
              <a:t>.  N.B. Il marmo è una roccia metamorfica costituita in prevalenza da CaCO</a:t>
            </a:r>
            <a:r>
              <a:rPr lang="it-IT" sz="1600" b="1" baseline="-25000" dirty="0">
                <a:latin typeface="Arial" panose="020B0604020202020204" pitchFamily="34" charset="0"/>
                <a:cs typeface="Arial" panose="020B0604020202020204" pitchFamily="34" charset="0"/>
              </a:rPr>
              <a:t>3</a:t>
            </a:r>
            <a:endParaRPr lang="it-IT"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2217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9276EC3-B42C-4C97-846E-0F44C2E45CFB}"/>
              </a:ext>
            </a:extLst>
          </p:cNvPr>
          <p:cNvSpPr/>
          <p:nvPr/>
        </p:nvSpPr>
        <p:spPr>
          <a:xfrm>
            <a:off x="472965" y="612845"/>
            <a:ext cx="8182303" cy="5457776"/>
          </a:xfrm>
          <a:prstGeom prst="rect">
            <a:avLst/>
          </a:prstGeom>
        </p:spPr>
        <p:txBody>
          <a:bodyPr wrap="square">
            <a:spAutoFit/>
          </a:bodyPr>
          <a:lstStyle/>
          <a:p>
            <a:pPr algn="just">
              <a:lnSpc>
                <a:spcPts val="2100"/>
              </a:lnSpc>
            </a:pPr>
            <a:r>
              <a:rPr lang="it-IT" altLang="it-IT" sz="1600" b="1" dirty="0">
                <a:latin typeface="Arial" panose="020B0604020202020204" pitchFamily="34" charset="0"/>
                <a:cs typeface="Arial" panose="020B0604020202020204" pitchFamily="34" charset="0"/>
              </a:rPr>
              <a:t>Analogamente l'acido  solforico H</a:t>
            </a:r>
            <a:r>
              <a:rPr lang="it-IT" altLang="it-IT" sz="1600" b="1" baseline="-25000" dirty="0">
                <a:latin typeface="Arial" panose="020B0604020202020204" pitchFamily="34" charset="0"/>
                <a:cs typeface="Arial" panose="020B0604020202020204" pitchFamily="34" charset="0"/>
              </a:rPr>
              <a:t>2</a:t>
            </a:r>
            <a:r>
              <a:rPr lang="it-IT" altLang="it-IT" sz="1600" b="1" dirty="0">
                <a:latin typeface="Arial" panose="020B0604020202020204" pitchFamily="34" charset="0"/>
                <a:cs typeface="Arial" panose="020B0604020202020204" pitchFamily="34" charset="0"/>
              </a:rPr>
              <a:t>SO</a:t>
            </a:r>
            <a:r>
              <a:rPr lang="it-IT" altLang="it-IT" sz="1600" b="1" baseline="-25000" dirty="0">
                <a:latin typeface="Arial" panose="020B0604020202020204" pitchFamily="34" charset="0"/>
                <a:cs typeface="Arial" panose="020B0604020202020204" pitchFamily="34" charset="0"/>
              </a:rPr>
              <a:t>4</a:t>
            </a:r>
            <a:r>
              <a:rPr lang="it-IT" altLang="it-IT" sz="1600" b="1" dirty="0">
                <a:latin typeface="Arial" panose="020B0604020202020204" pitchFamily="34" charset="0"/>
                <a:cs typeface="Arial" panose="020B0604020202020204" pitchFamily="34" charset="0"/>
              </a:rPr>
              <a:t>  si preparava per distillazione secca dell'allume. Distillazioni secche se ne facevano anche più anticamente: la novità che consente la scoperta degli acidi che volatilizzano dai solfati o dai nitrati è la </a:t>
            </a:r>
            <a:r>
              <a:rPr lang="it-IT" altLang="it-IT" sz="1600" b="1" dirty="0">
                <a:solidFill>
                  <a:srgbClr val="006600"/>
                </a:solidFill>
                <a:latin typeface="Arial" panose="020B0604020202020204" pitchFamily="34" charset="0"/>
                <a:cs typeface="Arial" panose="020B0604020202020204" pitchFamily="34" charset="0"/>
              </a:rPr>
              <a:t>condensazione dei vapori</a:t>
            </a:r>
            <a:r>
              <a:rPr lang="it-IT" altLang="it-IT" sz="1600" b="1" dirty="0">
                <a:latin typeface="Arial" panose="020B0604020202020204" pitchFamily="34" charset="0"/>
                <a:cs typeface="Arial" panose="020B0604020202020204" pitchFamily="34" charset="0"/>
              </a:rPr>
              <a:t> della distillazione. </a:t>
            </a:r>
          </a:p>
          <a:p>
            <a:pPr algn="just">
              <a:lnSpc>
                <a:spcPts val="2100"/>
              </a:lnSpc>
            </a:pPr>
            <a:endParaRPr lang="it-IT" altLang="it-IT" sz="1600" b="1" dirty="0">
              <a:latin typeface="Arial" panose="020B0604020202020204" pitchFamily="34" charset="0"/>
              <a:cs typeface="Arial" panose="020B0604020202020204" pitchFamily="34" charset="0"/>
            </a:endParaRPr>
          </a:p>
          <a:p>
            <a:pPr algn="just">
              <a:lnSpc>
                <a:spcPts val="2100"/>
              </a:lnSpc>
            </a:pPr>
            <a:endParaRPr lang="it-IT" altLang="it-IT" sz="1600" b="1" dirty="0">
              <a:latin typeface="Arial" panose="020B0604020202020204" pitchFamily="34" charset="0"/>
              <a:cs typeface="Arial" panose="020B0604020202020204" pitchFamily="34" charset="0"/>
            </a:endParaRPr>
          </a:p>
          <a:p>
            <a:pPr algn="just">
              <a:lnSpc>
                <a:spcPts val="2100"/>
              </a:lnSpc>
            </a:pPr>
            <a:endParaRPr lang="it-IT" altLang="it-IT" sz="1600" b="1" dirty="0">
              <a:latin typeface="Arial" panose="020B0604020202020204" pitchFamily="34" charset="0"/>
              <a:cs typeface="Arial" panose="020B0604020202020204" pitchFamily="34" charset="0"/>
            </a:endParaRPr>
          </a:p>
          <a:p>
            <a:pPr algn="just">
              <a:lnSpc>
                <a:spcPts val="2100"/>
              </a:lnSpc>
            </a:pPr>
            <a:endParaRPr lang="it-IT" altLang="it-IT" sz="1600" b="1" dirty="0">
              <a:latin typeface="Arial" panose="020B0604020202020204" pitchFamily="34" charset="0"/>
              <a:cs typeface="Arial" panose="020B0604020202020204" pitchFamily="34" charset="0"/>
            </a:endParaRPr>
          </a:p>
          <a:p>
            <a:pPr algn="just">
              <a:lnSpc>
                <a:spcPts val="2100"/>
              </a:lnSpc>
            </a:pPr>
            <a:endParaRPr lang="it-IT" altLang="it-IT" sz="1600" b="1" dirty="0">
              <a:latin typeface="Arial" panose="020B0604020202020204" pitchFamily="34" charset="0"/>
              <a:cs typeface="Arial" panose="020B0604020202020204" pitchFamily="34" charset="0"/>
            </a:endParaRPr>
          </a:p>
          <a:p>
            <a:pPr algn="just">
              <a:lnSpc>
                <a:spcPts val="2100"/>
              </a:lnSpc>
            </a:pPr>
            <a:endParaRPr lang="it-IT" altLang="it-IT" sz="1600" b="1" dirty="0">
              <a:latin typeface="Arial" panose="020B0604020202020204" pitchFamily="34" charset="0"/>
              <a:cs typeface="Arial" panose="020B0604020202020204" pitchFamily="34" charset="0"/>
            </a:endParaRPr>
          </a:p>
          <a:p>
            <a:pPr algn="just">
              <a:lnSpc>
                <a:spcPts val="2100"/>
              </a:lnSpc>
            </a:pPr>
            <a:endParaRPr lang="it-IT" altLang="it-IT" sz="1600" b="1" dirty="0">
              <a:latin typeface="Arial" panose="020B0604020202020204" pitchFamily="34" charset="0"/>
              <a:cs typeface="Arial" panose="020B0604020202020204" pitchFamily="34" charset="0"/>
            </a:endParaRPr>
          </a:p>
          <a:p>
            <a:pPr algn="just">
              <a:lnSpc>
                <a:spcPts val="2100"/>
              </a:lnSpc>
            </a:pPr>
            <a:endParaRPr lang="it-IT" altLang="it-IT" sz="1600" b="1" dirty="0">
              <a:latin typeface="Arial" panose="020B0604020202020204" pitchFamily="34" charset="0"/>
              <a:cs typeface="Arial" panose="020B0604020202020204" pitchFamily="34" charset="0"/>
            </a:endParaRPr>
          </a:p>
          <a:p>
            <a:pPr algn="just">
              <a:lnSpc>
                <a:spcPts val="2100"/>
              </a:lnSpc>
            </a:pPr>
            <a:endParaRPr lang="it-IT" altLang="it-IT" sz="1600" b="1" dirty="0">
              <a:latin typeface="Arial" panose="020B0604020202020204" pitchFamily="34" charset="0"/>
              <a:cs typeface="Arial" panose="020B0604020202020204" pitchFamily="34" charset="0"/>
            </a:endParaRPr>
          </a:p>
          <a:p>
            <a:pPr algn="just">
              <a:lnSpc>
                <a:spcPts val="2100"/>
              </a:lnSpc>
            </a:pPr>
            <a:r>
              <a:rPr lang="it-IT" altLang="it-IT" sz="1600" b="1" dirty="0">
                <a:latin typeface="Arial" panose="020B0604020202020204" pitchFamily="34" charset="0"/>
                <a:cs typeface="Arial" panose="020B0604020202020204" pitchFamily="34" charset="0"/>
              </a:rPr>
              <a:t>La raccolta dei vapori acidi consente di scoprire altre sostanze dalle proprietà acide, quali </a:t>
            </a:r>
            <a:r>
              <a:rPr lang="it-IT" altLang="it-IT" sz="1600" b="1" dirty="0">
                <a:solidFill>
                  <a:srgbClr val="990033"/>
                </a:solidFill>
                <a:latin typeface="Arial" panose="020B0604020202020204" pitchFamily="34" charset="0"/>
                <a:cs typeface="Arial" panose="020B0604020202020204" pitchFamily="34" charset="0"/>
              </a:rPr>
              <a:t>l'acido cloridrico</a:t>
            </a:r>
            <a:r>
              <a:rPr lang="it-IT" altLang="it-IT" sz="1600" b="1" dirty="0">
                <a:latin typeface="Arial" panose="020B0604020202020204" pitchFamily="34" charset="0"/>
                <a:cs typeface="Arial" panose="020B0604020202020204" pitchFamily="34" charset="0"/>
              </a:rPr>
              <a:t> (distillazione secca del sale comune insieme ad allume o vetriolo FeSO</a:t>
            </a:r>
            <a:r>
              <a:rPr lang="it-IT" altLang="it-IT" sz="1600" b="1" baseline="-25000" dirty="0">
                <a:latin typeface="Arial" panose="020B0604020202020204" pitchFamily="34" charset="0"/>
                <a:cs typeface="Arial" panose="020B0604020202020204" pitchFamily="34" charset="0"/>
              </a:rPr>
              <a:t>4</a:t>
            </a:r>
            <a:r>
              <a:rPr lang="it-IT" altLang="it-IT" sz="1600" b="1" dirty="0">
                <a:latin typeface="Arial" panose="020B0604020202020204" pitchFamily="34" charset="0"/>
                <a:cs typeface="Arial" panose="020B0604020202020204" pitchFamily="34" charset="0"/>
              </a:rPr>
              <a:t>) o il </a:t>
            </a:r>
            <a:r>
              <a:rPr lang="it-IT" altLang="it-IT" sz="1600" b="1" dirty="0">
                <a:solidFill>
                  <a:srgbClr val="990033"/>
                </a:solidFill>
                <a:latin typeface="Arial" panose="020B0604020202020204" pitchFamily="34" charset="0"/>
                <a:cs typeface="Arial" panose="020B0604020202020204" pitchFamily="34" charset="0"/>
              </a:rPr>
              <a:t>cloruro mercurico</a:t>
            </a:r>
            <a:r>
              <a:rPr lang="it-IT" altLang="it-IT" sz="1600" b="1" dirty="0">
                <a:latin typeface="Arial" panose="020B0604020202020204" pitchFamily="34" charset="0"/>
                <a:cs typeface="Arial" panose="020B0604020202020204" pitchFamily="34" charset="0"/>
              </a:rPr>
              <a:t>, il sublimato corrosivo (distillazione secca del sale comune in presenza di mercurio). Tra queste soluzioni acide, importante per la sua inimmaginabile proprietà di sciogliere l'oro è l'acqua regia, miscela di acido cloridrico e nitrico, ottenibile probabilmente distillando insieme salnitro e salgemma.</a:t>
            </a:r>
          </a:p>
        </p:txBody>
      </p:sp>
      <p:pic>
        <p:nvPicPr>
          <p:cNvPr id="1027" name="Picture 3" descr="distillazione1">
            <a:extLst>
              <a:ext uri="{FF2B5EF4-FFF2-40B4-BE49-F238E27FC236}">
                <a16:creationId xmlns:a16="http://schemas.microsoft.com/office/drawing/2014/main" id="{F2F130D4-BF77-4815-9C90-8EB3591BF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105" y="1943921"/>
            <a:ext cx="19462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825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95D57EB-B133-4A70-ADCA-6D6E76CB2FDC}"/>
              </a:ext>
            </a:extLst>
          </p:cNvPr>
          <p:cNvSpPr/>
          <p:nvPr/>
        </p:nvSpPr>
        <p:spPr>
          <a:xfrm>
            <a:off x="283779" y="233096"/>
            <a:ext cx="8576442" cy="879600"/>
          </a:xfrm>
          <a:prstGeom prst="rect">
            <a:avLst/>
          </a:prstGeom>
        </p:spPr>
        <p:txBody>
          <a:bodyPr wrap="square">
            <a:spAutoFit/>
          </a:bodyPr>
          <a:lstStyle/>
          <a:p>
            <a:pPr algn="just">
              <a:lnSpc>
                <a:spcPts val="2100"/>
              </a:lnSpc>
            </a:pPr>
            <a:r>
              <a:rPr lang="it-IT" sz="1600" b="1" dirty="0">
                <a:latin typeface="Arial" panose="020B0604020202020204" pitchFamily="34" charset="0"/>
                <a:cs typeface="Arial" panose="020B0604020202020204" pitchFamily="34" charset="0"/>
              </a:rPr>
              <a:t>Mentre infatti alcuni liquidi (acqua e alcool etilico, gli idrocarburi costituenti la benzina) sono tra loro miscibili in qualsiasi rapporto, i gas e i solidi in un solvente (ad esempio l’acqua) hanno una solubilità differente e comunque non infinita.</a:t>
            </a:r>
          </a:p>
        </p:txBody>
      </p:sp>
      <p:graphicFrame>
        <p:nvGraphicFramePr>
          <p:cNvPr id="3" name="Tabella 2">
            <a:extLst>
              <a:ext uri="{FF2B5EF4-FFF2-40B4-BE49-F238E27FC236}">
                <a16:creationId xmlns:a16="http://schemas.microsoft.com/office/drawing/2014/main" id="{5AFB6D2D-A16C-4A50-A8EE-B362007F9567}"/>
              </a:ext>
            </a:extLst>
          </p:cNvPr>
          <p:cNvGraphicFramePr>
            <a:graphicFrameLocks noGrp="1"/>
          </p:cNvGraphicFramePr>
          <p:nvPr>
            <p:extLst>
              <p:ext uri="{D42A27DB-BD31-4B8C-83A1-F6EECF244321}">
                <p14:modId xmlns:p14="http://schemas.microsoft.com/office/powerpoint/2010/main" val="1287323462"/>
              </p:ext>
            </p:extLst>
          </p:nvPr>
        </p:nvGraphicFramePr>
        <p:xfrm>
          <a:off x="456926" y="1253333"/>
          <a:ext cx="6024050" cy="4470730"/>
        </p:xfrm>
        <a:graphic>
          <a:graphicData uri="http://schemas.openxmlformats.org/drawingml/2006/table">
            <a:tbl>
              <a:tblPr firstRow="1" firstCol="1" bandRow="1">
                <a:tableStyleId>{5C22544A-7EE6-4342-B048-85BDC9FD1C3A}</a:tableStyleId>
              </a:tblPr>
              <a:tblGrid>
                <a:gridCol w="3012025">
                  <a:extLst>
                    <a:ext uri="{9D8B030D-6E8A-4147-A177-3AD203B41FA5}">
                      <a16:colId xmlns:a16="http://schemas.microsoft.com/office/drawing/2014/main" val="3173497592"/>
                    </a:ext>
                  </a:extLst>
                </a:gridCol>
                <a:gridCol w="3012025">
                  <a:extLst>
                    <a:ext uri="{9D8B030D-6E8A-4147-A177-3AD203B41FA5}">
                      <a16:colId xmlns:a16="http://schemas.microsoft.com/office/drawing/2014/main" val="2808407892"/>
                    </a:ext>
                  </a:extLst>
                </a:gridCol>
              </a:tblGrid>
              <a:tr h="334718">
                <a:tc>
                  <a:txBody>
                    <a:bodyPr/>
                    <a:lstStyle/>
                    <a:p>
                      <a:pPr>
                        <a:lnSpc>
                          <a:spcPct val="107000"/>
                        </a:lnSpc>
                        <a:spcAft>
                          <a:spcPts val="0"/>
                        </a:spcAft>
                      </a:pPr>
                      <a:r>
                        <a:rPr lang="it-IT" sz="1600" b="1" dirty="0">
                          <a:effectLst/>
                          <a:latin typeface="Arial" panose="020B0604020202020204" pitchFamily="34" charset="0"/>
                          <a:cs typeface="Arial" panose="020B0604020202020204" pitchFamily="34" charset="0"/>
                        </a:rPr>
                        <a:t>Gas</a:t>
                      </a:r>
                      <a:endParaRPr lang="it-IT" sz="1600" b="1" dirty="0">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tc>
                  <a:txBody>
                    <a:bodyPr/>
                    <a:lstStyle/>
                    <a:p>
                      <a:pPr>
                        <a:lnSpc>
                          <a:spcPct val="107000"/>
                        </a:lnSpc>
                        <a:spcAft>
                          <a:spcPts val="0"/>
                        </a:spcAft>
                      </a:pPr>
                      <a:r>
                        <a:rPr lang="it-IT" sz="1600" b="1" dirty="0" err="1">
                          <a:effectLst/>
                          <a:latin typeface="Arial" panose="020B0604020202020204" pitchFamily="34" charset="0"/>
                          <a:cs typeface="Arial" panose="020B0604020202020204" pitchFamily="34" charset="0"/>
                        </a:rPr>
                        <a:t>Solubility</a:t>
                      </a:r>
                      <a:r>
                        <a:rPr lang="it-IT" sz="1600" b="1" dirty="0">
                          <a:effectLst/>
                          <a:latin typeface="Arial" panose="020B0604020202020204" pitchFamily="34" charset="0"/>
                          <a:cs typeface="Arial" panose="020B0604020202020204" pitchFamily="34" charset="0"/>
                        </a:rPr>
                        <a:t>*</a:t>
                      </a:r>
                      <a:endParaRPr lang="it-IT" sz="1600" b="1" dirty="0">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extLst>
                  <a:ext uri="{0D108BD9-81ED-4DB2-BD59-A6C34878D82A}">
                    <a16:rowId xmlns:a16="http://schemas.microsoft.com/office/drawing/2014/main" val="3436403188"/>
                  </a:ext>
                </a:extLst>
              </a:tr>
              <a:tr h="334718">
                <a:tc>
                  <a:txBody>
                    <a:bodyPr/>
                    <a:lstStyle/>
                    <a:p>
                      <a:pPr>
                        <a:lnSpc>
                          <a:spcPct val="107000"/>
                        </a:lnSpc>
                        <a:spcAft>
                          <a:spcPts val="0"/>
                        </a:spcAft>
                      </a:pPr>
                      <a:r>
                        <a:rPr lang="it-IT" sz="1600" b="1" dirty="0" err="1">
                          <a:effectLst/>
                          <a:latin typeface="Arial" panose="020B0604020202020204" pitchFamily="34" charset="0"/>
                          <a:cs typeface="Arial" panose="020B0604020202020204" pitchFamily="34" charset="0"/>
                        </a:rPr>
                        <a:t>Ammonia</a:t>
                      </a:r>
                      <a:endParaRPr lang="it-IT" sz="1600" b="1" dirty="0">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tc>
                  <a:txBody>
                    <a:bodyPr/>
                    <a:lstStyle/>
                    <a:p>
                      <a:pPr>
                        <a:lnSpc>
                          <a:spcPct val="107000"/>
                        </a:lnSpc>
                        <a:spcAft>
                          <a:spcPts val="0"/>
                        </a:spcAft>
                      </a:pPr>
                      <a:r>
                        <a:rPr lang="it-IT" sz="1600" b="1">
                          <a:effectLst/>
                          <a:latin typeface="Arial" panose="020B0604020202020204" pitchFamily="34" charset="0"/>
                          <a:cs typeface="Arial" panose="020B0604020202020204" pitchFamily="34" charset="0"/>
                        </a:rPr>
                        <a:t>52.9</a:t>
                      </a:r>
                      <a:endParaRPr lang="it-IT" sz="1600" b="1">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extLst>
                  <a:ext uri="{0D108BD9-81ED-4DB2-BD59-A6C34878D82A}">
                    <a16:rowId xmlns:a16="http://schemas.microsoft.com/office/drawing/2014/main" val="3636761483"/>
                  </a:ext>
                </a:extLst>
              </a:tr>
              <a:tr h="334718">
                <a:tc>
                  <a:txBody>
                    <a:bodyPr/>
                    <a:lstStyle/>
                    <a:p>
                      <a:pPr>
                        <a:lnSpc>
                          <a:spcPct val="107000"/>
                        </a:lnSpc>
                        <a:spcAft>
                          <a:spcPts val="0"/>
                        </a:spcAft>
                      </a:pPr>
                      <a:r>
                        <a:rPr lang="it-IT" sz="1600" b="1" dirty="0" err="1">
                          <a:effectLst/>
                          <a:latin typeface="Arial" panose="020B0604020202020204" pitchFamily="34" charset="0"/>
                          <a:cs typeface="Arial" panose="020B0604020202020204" pitchFamily="34" charset="0"/>
                        </a:rPr>
                        <a:t>Bromine</a:t>
                      </a:r>
                      <a:endParaRPr lang="it-IT" sz="1600" b="1" dirty="0">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tc>
                  <a:txBody>
                    <a:bodyPr/>
                    <a:lstStyle/>
                    <a:p>
                      <a:pPr>
                        <a:lnSpc>
                          <a:spcPct val="107000"/>
                        </a:lnSpc>
                        <a:spcAft>
                          <a:spcPts val="0"/>
                        </a:spcAft>
                      </a:pPr>
                      <a:r>
                        <a:rPr lang="it-IT" sz="1600" b="1">
                          <a:effectLst/>
                          <a:latin typeface="Arial" panose="020B0604020202020204" pitchFamily="34" charset="0"/>
                          <a:cs typeface="Arial" panose="020B0604020202020204" pitchFamily="34" charset="0"/>
                        </a:rPr>
                        <a:t>14.9</a:t>
                      </a:r>
                      <a:endParaRPr lang="it-IT" sz="1600" b="1">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extLst>
                  <a:ext uri="{0D108BD9-81ED-4DB2-BD59-A6C34878D82A}">
                    <a16:rowId xmlns:a16="http://schemas.microsoft.com/office/drawing/2014/main" val="2844588404"/>
                  </a:ext>
                </a:extLst>
              </a:tr>
              <a:tr h="334718">
                <a:tc>
                  <a:txBody>
                    <a:bodyPr/>
                    <a:lstStyle/>
                    <a:p>
                      <a:pPr>
                        <a:lnSpc>
                          <a:spcPct val="107000"/>
                        </a:lnSpc>
                        <a:spcAft>
                          <a:spcPts val="0"/>
                        </a:spcAft>
                      </a:pPr>
                      <a:r>
                        <a:rPr lang="it-IT" sz="1600" b="1">
                          <a:effectLst/>
                          <a:latin typeface="Arial" panose="020B0604020202020204" pitchFamily="34" charset="0"/>
                          <a:cs typeface="Arial" panose="020B0604020202020204" pitchFamily="34" charset="0"/>
                        </a:rPr>
                        <a:t>Carbon dioxide</a:t>
                      </a:r>
                      <a:endParaRPr lang="it-IT" sz="1600" b="1">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tc>
                  <a:txBody>
                    <a:bodyPr/>
                    <a:lstStyle/>
                    <a:p>
                      <a:pPr>
                        <a:lnSpc>
                          <a:spcPct val="107000"/>
                        </a:lnSpc>
                        <a:spcAft>
                          <a:spcPts val="0"/>
                        </a:spcAft>
                      </a:pPr>
                      <a:r>
                        <a:rPr lang="it-IT" sz="1600" b="1">
                          <a:effectLst/>
                          <a:latin typeface="Arial" panose="020B0604020202020204" pitchFamily="34" charset="0"/>
                          <a:cs typeface="Arial" panose="020B0604020202020204" pitchFamily="34" charset="0"/>
                        </a:rPr>
                        <a:t>0.169</a:t>
                      </a:r>
                      <a:endParaRPr lang="it-IT" sz="1600" b="1">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extLst>
                  <a:ext uri="{0D108BD9-81ED-4DB2-BD59-A6C34878D82A}">
                    <a16:rowId xmlns:a16="http://schemas.microsoft.com/office/drawing/2014/main" val="1341664656"/>
                  </a:ext>
                </a:extLst>
              </a:tr>
              <a:tr h="334718">
                <a:tc>
                  <a:txBody>
                    <a:bodyPr/>
                    <a:lstStyle/>
                    <a:p>
                      <a:pPr>
                        <a:lnSpc>
                          <a:spcPct val="107000"/>
                        </a:lnSpc>
                        <a:spcAft>
                          <a:spcPts val="0"/>
                        </a:spcAft>
                      </a:pPr>
                      <a:r>
                        <a:rPr lang="it-IT" sz="1600" b="1">
                          <a:effectLst/>
                          <a:latin typeface="Arial" panose="020B0604020202020204" pitchFamily="34" charset="0"/>
                          <a:cs typeface="Arial" panose="020B0604020202020204" pitchFamily="34" charset="0"/>
                        </a:rPr>
                        <a:t>Carbon monoxide</a:t>
                      </a:r>
                      <a:endParaRPr lang="it-IT" sz="1600" b="1">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tc>
                  <a:txBody>
                    <a:bodyPr/>
                    <a:lstStyle/>
                    <a:p>
                      <a:pPr>
                        <a:lnSpc>
                          <a:spcPct val="107000"/>
                        </a:lnSpc>
                        <a:spcAft>
                          <a:spcPts val="0"/>
                        </a:spcAft>
                      </a:pPr>
                      <a:r>
                        <a:rPr lang="it-IT" sz="1600" b="1">
                          <a:effectLst/>
                          <a:latin typeface="Arial" panose="020B0604020202020204" pitchFamily="34" charset="0"/>
                          <a:cs typeface="Arial" panose="020B0604020202020204" pitchFamily="34" charset="0"/>
                        </a:rPr>
                        <a:t>0.0028</a:t>
                      </a:r>
                      <a:endParaRPr lang="it-IT" sz="1600" b="1">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extLst>
                  <a:ext uri="{0D108BD9-81ED-4DB2-BD59-A6C34878D82A}">
                    <a16:rowId xmlns:a16="http://schemas.microsoft.com/office/drawing/2014/main" val="646657035"/>
                  </a:ext>
                </a:extLst>
              </a:tr>
              <a:tr h="334718">
                <a:tc>
                  <a:txBody>
                    <a:bodyPr/>
                    <a:lstStyle/>
                    <a:p>
                      <a:pPr>
                        <a:lnSpc>
                          <a:spcPct val="107000"/>
                        </a:lnSpc>
                        <a:spcAft>
                          <a:spcPts val="0"/>
                        </a:spcAft>
                      </a:pPr>
                      <a:r>
                        <a:rPr lang="it-IT" sz="1600" b="1">
                          <a:effectLst/>
                          <a:latin typeface="Arial" panose="020B0604020202020204" pitchFamily="34" charset="0"/>
                          <a:cs typeface="Arial" panose="020B0604020202020204" pitchFamily="34" charset="0"/>
                        </a:rPr>
                        <a:t>Chlorine</a:t>
                      </a:r>
                      <a:endParaRPr lang="it-IT" sz="1600" b="1">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tc>
                  <a:txBody>
                    <a:bodyPr/>
                    <a:lstStyle/>
                    <a:p>
                      <a:pPr>
                        <a:lnSpc>
                          <a:spcPct val="107000"/>
                        </a:lnSpc>
                        <a:spcAft>
                          <a:spcPts val="0"/>
                        </a:spcAft>
                      </a:pPr>
                      <a:r>
                        <a:rPr lang="it-IT" sz="1600" b="1">
                          <a:effectLst/>
                          <a:latin typeface="Arial" panose="020B0604020202020204" pitchFamily="34" charset="0"/>
                          <a:cs typeface="Arial" panose="020B0604020202020204" pitchFamily="34" charset="0"/>
                        </a:rPr>
                        <a:t>0.729</a:t>
                      </a:r>
                      <a:endParaRPr lang="it-IT" sz="1600" b="1">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extLst>
                  <a:ext uri="{0D108BD9-81ED-4DB2-BD59-A6C34878D82A}">
                    <a16:rowId xmlns:a16="http://schemas.microsoft.com/office/drawing/2014/main" val="371545451"/>
                  </a:ext>
                </a:extLst>
              </a:tr>
              <a:tr h="334718">
                <a:tc>
                  <a:txBody>
                    <a:bodyPr/>
                    <a:lstStyle/>
                    <a:p>
                      <a:pPr>
                        <a:lnSpc>
                          <a:spcPct val="107000"/>
                        </a:lnSpc>
                        <a:spcAft>
                          <a:spcPts val="0"/>
                        </a:spcAft>
                      </a:pPr>
                      <a:r>
                        <a:rPr lang="it-IT" sz="1600" b="1">
                          <a:effectLst/>
                          <a:latin typeface="Arial" panose="020B0604020202020204" pitchFamily="34" charset="0"/>
                          <a:cs typeface="Arial" panose="020B0604020202020204" pitchFamily="34" charset="0"/>
                        </a:rPr>
                        <a:t>Hydrogen</a:t>
                      </a:r>
                      <a:endParaRPr lang="it-IT" sz="1600" b="1">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tc>
                  <a:txBody>
                    <a:bodyPr/>
                    <a:lstStyle/>
                    <a:p>
                      <a:pPr>
                        <a:lnSpc>
                          <a:spcPct val="107000"/>
                        </a:lnSpc>
                        <a:spcAft>
                          <a:spcPts val="0"/>
                        </a:spcAft>
                      </a:pPr>
                      <a:r>
                        <a:rPr lang="it-IT" sz="1600" b="1">
                          <a:effectLst/>
                          <a:latin typeface="Arial" panose="020B0604020202020204" pitchFamily="34" charset="0"/>
                          <a:cs typeface="Arial" panose="020B0604020202020204" pitchFamily="34" charset="0"/>
                        </a:rPr>
                        <a:t>0.00016</a:t>
                      </a:r>
                      <a:endParaRPr lang="it-IT" sz="1600" b="1">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extLst>
                  <a:ext uri="{0D108BD9-81ED-4DB2-BD59-A6C34878D82A}">
                    <a16:rowId xmlns:a16="http://schemas.microsoft.com/office/drawing/2014/main" val="64981398"/>
                  </a:ext>
                </a:extLst>
              </a:tr>
              <a:tr h="334718">
                <a:tc>
                  <a:txBody>
                    <a:bodyPr/>
                    <a:lstStyle/>
                    <a:p>
                      <a:pPr>
                        <a:lnSpc>
                          <a:spcPct val="107000"/>
                        </a:lnSpc>
                        <a:spcAft>
                          <a:spcPts val="0"/>
                        </a:spcAft>
                      </a:pPr>
                      <a:r>
                        <a:rPr lang="it-IT" sz="1600" b="1">
                          <a:effectLst/>
                          <a:latin typeface="Arial" panose="020B0604020202020204" pitchFamily="34" charset="0"/>
                          <a:cs typeface="Arial" panose="020B0604020202020204" pitchFamily="34" charset="0"/>
                        </a:rPr>
                        <a:t>Hydrogen sulfide</a:t>
                      </a:r>
                      <a:endParaRPr lang="it-IT" sz="1600" b="1">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tc>
                  <a:txBody>
                    <a:bodyPr/>
                    <a:lstStyle/>
                    <a:p>
                      <a:pPr>
                        <a:lnSpc>
                          <a:spcPct val="107000"/>
                        </a:lnSpc>
                        <a:spcAft>
                          <a:spcPts val="0"/>
                        </a:spcAft>
                      </a:pPr>
                      <a:r>
                        <a:rPr lang="it-IT" sz="1600" b="1" dirty="0">
                          <a:effectLst/>
                          <a:latin typeface="Arial" panose="020B0604020202020204" pitchFamily="34" charset="0"/>
                          <a:cs typeface="Arial" panose="020B0604020202020204" pitchFamily="34" charset="0"/>
                        </a:rPr>
                        <a:t>0.385</a:t>
                      </a:r>
                      <a:endParaRPr lang="it-IT" sz="1600" b="1" dirty="0">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extLst>
                  <a:ext uri="{0D108BD9-81ED-4DB2-BD59-A6C34878D82A}">
                    <a16:rowId xmlns:a16="http://schemas.microsoft.com/office/drawing/2014/main" val="2587296368"/>
                  </a:ext>
                </a:extLst>
              </a:tr>
              <a:tr h="334718">
                <a:tc>
                  <a:txBody>
                    <a:bodyPr/>
                    <a:lstStyle/>
                    <a:p>
                      <a:pPr>
                        <a:lnSpc>
                          <a:spcPct val="107000"/>
                        </a:lnSpc>
                        <a:spcAft>
                          <a:spcPts val="0"/>
                        </a:spcAft>
                      </a:pPr>
                      <a:r>
                        <a:rPr lang="it-IT" sz="1600" b="1" dirty="0" err="1">
                          <a:effectLst/>
                          <a:latin typeface="Arial" panose="020B0604020202020204" pitchFamily="34" charset="0"/>
                          <a:cs typeface="Arial" panose="020B0604020202020204" pitchFamily="34" charset="0"/>
                        </a:rPr>
                        <a:t>Nitrogen</a:t>
                      </a:r>
                      <a:endParaRPr lang="it-IT" sz="1600" b="1" dirty="0">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tc>
                  <a:txBody>
                    <a:bodyPr/>
                    <a:lstStyle/>
                    <a:p>
                      <a:pPr>
                        <a:lnSpc>
                          <a:spcPct val="107000"/>
                        </a:lnSpc>
                        <a:spcAft>
                          <a:spcPts val="0"/>
                        </a:spcAft>
                      </a:pPr>
                      <a:r>
                        <a:rPr lang="it-IT" sz="1600" b="1">
                          <a:effectLst/>
                          <a:latin typeface="Arial" panose="020B0604020202020204" pitchFamily="34" charset="0"/>
                          <a:cs typeface="Arial" panose="020B0604020202020204" pitchFamily="34" charset="0"/>
                        </a:rPr>
                        <a:t>0.0019</a:t>
                      </a:r>
                      <a:endParaRPr lang="it-IT" sz="1600" b="1">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extLst>
                  <a:ext uri="{0D108BD9-81ED-4DB2-BD59-A6C34878D82A}">
                    <a16:rowId xmlns:a16="http://schemas.microsoft.com/office/drawing/2014/main" val="510221678"/>
                  </a:ext>
                </a:extLst>
              </a:tr>
              <a:tr h="334718">
                <a:tc>
                  <a:txBody>
                    <a:bodyPr/>
                    <a:lstStyle/>
                    <a:p>
                      <a:pPr>
                        <a:lnSpc>
                          <a:spcPct val="107000"/>
                        </a:lnSpc>
                        <a:spcAft>
                          <a:spcPts val="0"/>
                        </a:spcAft>
                      </a:pPr>
                      <a:r>
                        <a:rPr lang="it-IT" sz="1600" b="1">
                          <a:effectLst/>
                          <a:latin typeface="Arial" panose="020B0604020202020204" pitchFamily="34" charset="0"/>
                          <a:cs typeface="Arial" panose="020B0604020202020204" pitchFamily="34" charset="0"/>
                        </a:rPr>
                        <a:t>Oxygen</a:t>
                      </a:r>
                      <a:endParaRPr lang="it-IT" sz="1600" b="1">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tc>
                  <a:txBody>
                    <a:bodyPr/>
                    <a:lstStyle/>
                    <a:p>
                      <a:pPr>
                        <a:lnSpc>
                          <a:spcPct val="107000"/>
                        </a:lnSpc>
                        <a:spcAft>
                          <a:spcPts val="0"/>
                        </a:spcAft>
                      </a:pPr>
                      <a:r>
                        <a:rPr lang="it-IT" sz="1600" b="1">
                          <a:effectLst/>
                          <a:latin typeface="Arial" panose="020B0604020202020204" pitchFamily="34" charset="0"/>
                          <a:cs typeface="Arial" panose="020B0604020202020204" pitchFamily="34" charset="0"/>
                        </a:rPr>
                        <a:t>0.0043</a:t>
                      </a:r>
                      <a:endParaRPr lang="it-IT" sz="1600" b="1">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extLst>
                  <a:ext uri="{0D108BD9-81ED-4DB2-BD59-A6C34878D82A}">
                    <a16:rowId xmlns:a16="http://schemas.microsoft.com/office/drawing/2014/main" val="2585575769"/>
                  </a:ext>
                </a:extLst>
              </a:tr>
              <a:tr h="334718">
                <a:tc>
                  <a:txBody>
                    <a:bodyPr/>
                    <a:lstStyle/>
                    <a:p>
                      <a:pPr>
                        <a:lnSpc>
                          <a:spcPct val="107000"/>
                        </a:lnSpc>
                        <a:spcAft>
                          <a:spcPts val="0"/>
                        </a:spcAft>
                      </a:pPr>
                      <a:r>
                        <a:rPr lang="it-IT" sz="1600" b="1">
                          <a:effectLst/>
                          <a:latin typeface="Arial" panose="020B0604020202020204" pitchFamily="34" charset="0"/>
                          <a:cs typeface="Arial" panose="020B0604020202020204" pitchFamily="34" charset="0"/>
                        </a:rPr>
                        <a:t>Sulfur dioxide</a:t>
                      </a:r>
                      <a:endParaRPr lang="it-IT" sz="1600" b="1">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tc>
                  <a:txBody>
                    <a:bodyPr/>
                    <a:lstStyle/>
                    <a:p>
                      <a:pPr>
                        <a:lnSpc>
                          <a:spcPct val="107000"/>
                        </a:lnSpc>
                        <a:spcAft>
                          <a:spcPts val="0"/>
                        </a:spcAft>
                      </a:pPr>
                      <a:r>
                        <a:rPr lang="it-IT" sz="1600" b="1" dirty="0">
                          <a:effectLst/>
                          <a:latin typeface="Arial" panose="020B0604020202020204" pitchFamily="34" charset="0"/>
                          <a:cs typeface="Arial" panose="020B0604020202020204" pitchFamily="34" charset="0"/>
                        </a:rPr>
                        <a:t>11.28</a:t>
                      </a:r>
                      <a:endParaRPr lang="it-IT" sz="1600" b="1" dirty="0">
                        <a:effectLst/>
                        <a:latin typeface="Arial" panose="020B0604020202020204" pitchFamily="34" charset="0"/>
                        <a:ea typeface="Calibri" panose="020F0502020204030204" pitchFamily="34" charset="0"/>
                        <a:cs typeface="Arial" panose="020B0604020202020204" pitchFamily="34" charset="0"/>
                      </a:endParaRPr>
                    </a:p>
                  </a:txBody>
                  <a:tcPr marL="72754" marR="72754" marT="72754" marB="72754"/>
                </a:tc>
                <a:extLst>
                  <a:ext uri="{0D108BD9-81ED-4DB2-BD59-A6C34878D82A}">
                    <a16:rowId xmlns:a16="http://schemas.microsoft.com/office/drawing/2014/main" val="520702581"/>
                  </a:ext>
                </a:extLst>
              </a:tr>
            </a:tbl>
          </a:graphicData>
        </a:graphic>
      </p:graphicFrame>
      <p:sp>
        <p:nvSpPr>
          <p:cNvPr id="5" name="Rettangolo 4">
            <a:extLst>
              <a:ext uri="{FF2B5EF4-FFF2-40B4-BE49-F238E27FC236}">
                <a16:creationId xmlns:a16="http://schemas.microsoft.com/office/drawing/2014/main" id="{1E8B5A65-6267-4A7B-B5A4-1CDD81B3F0E8}"/>
              </a:ext>
            </a:extLst>
          </p:cNvPr>
          <p:cNvSpPr/>
          <p:nvPr/>
        </p:nvSpPr>
        <p:spPr>
          <a:xfrm>
            <a:off x="370353" y="5745304"/>
            <a:ext cx="8403294" cy="1074781"/>
          </a:xfrm>
          <a:prstGeom prst="rect">
            <a:avLst/>
          </a:prstGeom>
        </p:spPr>
        <p:txBody>
          <a:bodyPr wrap="square">
            <a:spAutoFit/>
          </a:bodyPr>
          <a:lstStyle/>
          <a:p>
            <a:pPr algn="just">
              <a:lnSpc>
                <a:spcPts val="1620"/>
              </a:lnSpc>
              <a:spcAft>
                <a:spcPts val="1200"/>
              </a:spcAft>
            </a:pPr>
            <a:r>
              <a:rPr lang="en-US"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*Grams of gas dissolved in 100 g of water when the total pressure above the solution is 1 atm.</a:t>
            </a:r>
            <a:endParaRPr lang="it-IT" sz="1600" b="1" dirty="0">
              <a:latin typeface="Arial" panose="020B0604020202020204" pitchFamily="34" charset="0"/>
              <a:ea typeface="Calibri" panose="020F0502020204030204" pitchFamily="34" charset="0"/>
              <a:cs typeface="Arial" panose="020B0604020202020204" pitchFamily="34" charset="0"/>
            </a:endParaRPr>
          </a:p>
          <a:p>
            <a:pPr algn="just">
              <a:lnSpc>
                <a:spcPts val="1620"/>
              </a:lnSpc>
              <a:spcAft>
                <a:spcPts val="1200"/>
              </a:spcAft>
            </a:pPr>
            <a:r>
              <a:rPr lang="en-US"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Reference: G.W.C. Kaye and T.H. </a:t>
            </a:r>
            <a:r>
              <a:rPr lang="en-US" sz="16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Laby</a:t>
            </a:r>
            <a:r>
              <a:rPr lang="en-US" sz="1600" b="1" dirty="0">
                <a:solidFill>
                  <a:srgbClr val="000000"/>
                </a:solidFill>
                <a:latin typeface="Arial" panose="020B0604020202020204" pitchFamily="34" charset="0"/>
                <a:ea typeface="Times New Roman" panose="02020603050405020304" pitchFamily="18" charset="0"/>
                <a:cs typeface="Arial" panose="020B0604020202020204" pitchFamily="34" charset="0"/>
              </a:rPr>
              <a:t>, "Tables of Physical and Chemical Constants," 15th ed., Longman, NY, 1986, p. 219.</a:t>
            </a:r>
            <a:endParaRPr lang="it-IT" sz="16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ttangolo 5">
            <a:extLst>
              <a:ext uri="{FF2B5EF4-FFF2-40B4-BE49-F238E27FC236}">
                <a16:creationId xmlns:a16="http://schemas.microsoft.com/office/drawing/2014/main" id="{0D47312D-A1EA-480D-ADEC-EFEA24690B7E}"/>
              </a:ext>
            </a:extLst>
          </p:cNvPr>
          <p:cNvSpPr/>
          <p:nvPr/>
        </p:nvSpPr>
        <p:spPr>
          <a:xfrm>
            <a:off x="6480976" y="3068798"/>
            <a:ext cx="2550698" cy="630942"/>
          </a:xfrm>
          <a:prstGeom prst="rect">
            <a:avLst/>
          </a:prstGeom>
        </p:spPr>
        <p:txBody>
          <a:bodyPr wrap="none">
            <a:spAutoFit/>
          </a:bodyPr>
          <a:lstStyle/>
          <a:p>
            <a:pPr marL="95250">
              <a:lnSpc>
                <a:spcPts val="2100"/>
              </a:lnSpc>
            </a:pPr>
            <a:r>
              <a:rPr lang="en-US" b="1" dirty="0">
                <a:solidFill>
                  <a:srgbClr val="1F3653"/>
                </a:solidFill>
                <a:latin typeface="Arial" panose="020B0604020202020204" pitchFamily="34" charset="0"/>
                <a:ea typeface="Times New Roman" panose="02020603050405020304" pitchFamily="18" charset="0"/>
                <a:cs typeface="Times New Roman" panose="02020603050405020304" pitchFamily="18" charset="0"/>
              </a:rPr>
              <a:t>Solubilities of Gases</a:t>
            </a:r>
          </a:p>
          <a:p>
            <a:pPr marL="95250">
              <a:lnSpc>
                <a:spcPts val="2100"/>
              </a:lnSpc>
            </a:pPr>
            <a:r>
              <a:rPr lang="en-US" b="1" dirty="0">
                <a:solidFill>
                  <a:srgbClr val="1F3653"/>
                </a:solidFill>
                <a:latin typeface="Arial" panose="020B0604020202020204" pitchFamily="34" charset="0"/>
                <a:ea typeface="Times New Roman" panose="02020603050405020304" pitchFamily="18" charset="0"/>
                <a:cs typeface="Times New Roman" panose="02020603050405020304" pitchFamily="18" charset="0"/>
              </a:rPr>
              <a:t> in Water at 293 K</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1452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5B5EE93E-08D1-4A67-8E08-024CDA5C8143}"/>
              </a:ext>
            </a:extLst>
          </p:cNvPr>
          <p:cNvGraphicFramePr>
            <a:graphicFrameLocks noGrp="1"/>
          </p:cNvGraphicFramePr>
          <p:nvPr>
            <p:extLst>
              <p:ext uri="{D42A27DB-BD31-4B8C-83A1-F6EECF244321}">
                <p14:modId xmlns:p14="http://schemas.microsoft.com/office/powerpoint/2010/main" val="1886227609"/>
              </p:ext>
            </p:extLst>
          </p:nvPr>
        </p:nvGraphicFramePr>
        <p:xfrm>
          <a:off x="315309" y="1700335"/>
          <a:ext cx="8513378" cy="4996173"/>
        </p:xfrm>
        <a:graphic>
          <a:graphicData uri="http://schemas.openxmlformats.org/drawingml/2006/table">
            <a:tbl>
              <a:tblPr firstRow="1" firstCol="1" bandRow="1">
                <a:tableStyleId>{5C22544A-7EE6-4342-B048-85BDC9FD1C3A}</a:tableStyleId>
              </a:tblPr>
              <a:tblGrid>
                <a:gridCol w="1576551">
                  <a:extLst>
                    <a:ext uri="{9D8B030D-6E8A-4147-A177-3AD203B41FA5}">
                      <a16:colId xmlns:a16="http://schemas.microsoft.com/office/drawing/2014/main" val="1659946511"/>
                    </a:ext>
                  </a:extLst>
                </a:gridCol>
                <a:gridCol w="1087821">
                  <a:extLst>
                    <a:ext uri="{9D8B030D-6E8A-4147-A177-3AD203B41FA5}">
                      <a16:colId xmlns:a16="http://schemas.microsoft.com/office/drawing/2014/main" val="3810320284"/>
                    </a:ext>
                  </a:extLst>
                </a:gridCol>
                <a:gridCol w="457200">
                  <a:extLst>
                    <a:ext uri="{9D8B030D-6E8A-4147-A177-3AD203B41FA5}">
                      <a16:colId xmlns:a16="http://schemas.microsoft.com/office/drawing/2014/main" val="495738749"/>
                    </a:ext>
                  </a:extLst>
                </a:gridCol>
                <a:gridCol w="504497">
                  <a:extLst>
                    <a:ext uri="{9D8B030D-6E8A-4147-A177-3AD203B41FA5}">
                      <a16:colId xmlns:a16="http://schemas.microsoft.com/office/drawing/2014/main" val="746883609"/>
                    </a:ext>
                  </a:extLst>
                </a:gridCol>
                <a:gridCol w="767876">
                  <a:extLst>
                    <a:ext uri="{9D8B030D-6E8A-4147-A177-3AD203B41FA5}">
                      <a16:colId xmlns:a16="http://schemas.microsoft.com/office/drawing/2014/main" val="4069169400"/>
                    </a:ext>
                  </a:extLst>
                </a:gridCol>
                <a:gridCol w="455454">
                  <a:extLst>
                    <a:ext uri="{9D8B030D-6E8A-4147-A177-3AD203B41FA5}">
                      <a16:colId xmlns:a16="http://schemas.microsoft.com/office/drawing/2014/main" val="2670039598"/>
                    </a:ext>
                  </a:extLst>
                </a:gridCol>
                <a:gridCol w="589704">
                  <a:extLst>
                    <a:ext uri="{9D8B030D-6E8A-4147-A177-3AD203B41FA5}">
                      <a16:colId xmlns:a16="http://schemas.microsoft.com/office/drawing/2014/main" val="2709736227"/>
                    </a:ext>
                  </a:extLst>
                </a:gridCol>
                <a:gridCol w="457200">
                  <a:extLst>
                    <a:ext uri="{9D8B030D-6E8A-4147-A177-3AD203B41FA5}">
                      <a16:colId xmlns:a16="http://schemas.microsoft.com/office/drawing/2014/main" val="2602258090"/>
                    </a:ext>
                  </a:extLst>
                </a:gridCol>
                <a:gridCol w="536028">
                  <a:extLst>
                    <a:ext uri="{9D8B030D-6E8A-4147-A177-3AD203B41FA5}">
                      <a16:colId xmlns:a16="http://schemas.microsoft.com/office/drawing/2014/main" val="2470981229"/>
                    </a:ext>
                  </a:extLst>
                </a:gridCol>
                <a:gridCol w="520262">
                  <a:extLst>
                    <a:ext uri="{9D8B030D-6E8A-4147-A177-3AD203B41FA5}">
                      <a16:colId xmlns:a16="http://schemas.microsoft.com/office/drawing/2014/main" val="4111104626"/>
                    </a:ext>
                  </a:extLst>
                </a:gridCol>
                <a:gridCol w="583324">
                  <a:extLst>
                    <a:ext uri="{9D8B030D-6E8A-4147-A177-3AD203B41FA5}">
                      <a16:colId xmlns:a16="http://schemas.microsoft.com/office/drawing/2014/main" val="3388104276"/>
                    </a:ext>
                  </a:extLst>
                </a:gridCol>
                <a:gridCol w="457200">
                  <a:extLst>
                    <a:ext uri="{9D8B030D-6E8A-4147-A177-3AD203B41FA5}">
                      <a16:colId xmlns:a16="http://schemas.microsoft.com/office/drawing/2014/main" val="1829000507"/>
                    </a:ext>
                  </a:extLst>
                </a:gridCol>
                <a:gridCol w="520261">
                  <a:extLst>
                    <a:ext uri="{9D8B030D-6E8A-4147-A177-3AD203B41FA5}">
                      <a16:colId xmlns:a16="http://schemas.microsoft.com/office/drawing/2014/main" val="2765044895"/>
                    </a:ext>
                  </a:extLst>
                </a:gridCol>
              </a:tblGrid>
              <a:tr h="0">
                <a:tc>
                  <a:txBody>
                    <a:bodyPr/>
                    <a:lstStyle/>
                    <a:p>
                      <a:pPr algn="ctr">
                        <a:lnSpc>
                          <a:spcPct val="107000"/>
                        </a:lnSpc>
                        <a:spcAft>
                          <a:spcPts val="0"/>
                        </a:spcAft>
                      </a:pPr>
                      <a:r>
                        <a:rPr lang="it-IT" sz="1400" b="1" dirty="0" err="1">
                          <a:solidFill>
                            <a:srgbClr val="C00000"/>
                          </a:solidFill>
                          <a:effectLst/>
                        </a:rPr>
                        <a:t>Substance</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Formula</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0 °C</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10 °C</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20 °C</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30 °C</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40 °C</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50 °C</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60 °C</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70 °C</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80 °C</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90 °C</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100 °C</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extLst>
                  <a:ext uri="{0D108BD9-81ED-4DB2-BD59-A6C34878D82A}">
                    <a16:rowId xmlns:a16="http://schemas.microsoft.com/office/drawing/2014/main" val="2613694194"/>
                  </a:ext>
                </a:extLst>
              </a:tr>
              <a:tr h="468000">
                <a:tc>
                  <a:txBody>
                    <a:bodyPr/>
                    <a:lstStyle/>
                    <a:p>
                      <a:pPr algn="ctr">
                        <a:lnSpc>
                          <a:spcPct val="107000"/>
                        </a:lnSpc>
                        <a:spcAft>
                          <a:spcPts val="0"/>
                        </a:spcAft>
                      </a:pPr>
                      <a:r>
                        <a:rPr lang="it-IT" sz="1400" b="1" u="none" dirty="0" err="1">
                          <a:solidFill>
                            <a:srgbClr val="C00000"/>
                          </a:solidFill>
                          <a:effectLst/>
                        </a:rPr>
                        <a:t>Calcium</a:t>
                      </a:r>
                      <a:r>
                        <a:rPr lang="it-IT" sz="1400" b="1" u="none" dirty="0">
                          <a:solidFill>
                            <a:srgbClr val="C00000"/>
                          </a:solidFill>
                          <a:effectLst/>
                        </a:rPr>
                        <a:t> carbonate </a:t>
                      </a:r>
                      <a:endParaRPr lang="it-IT" sz="14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6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CaCO</a:t>
                      </a:r>
                      <a:r>
                        <a:rPr lang="it-IT" sz="1600" b="1" u="none" baseline="-25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3</a:t>
                      </a:r>
                    </a:p>
                    <a:p>
                      <a:pPr algn="ctr">
                        <a:lnSpc>
                          <a:spcPct val="107000"/>
                        </a:lnSpc>
                        <a:spcAft>
                          <a:spcPts val="0"/>
                        </a:spcAft>
                      </a:pPr>
                      <a:endParaRPr lang="it-IT" sz="1600" b="1"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0" marR="36000" marT="36000" marB="36000">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 </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 </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6.2×10</a:t>
                      </a:r>
                      <a:r>
                        <a:rPr lang="it-IT" sz="1400" b="1" baseline="30000" dirty="0">
                          <a:solidFill>
                            <a:srgbClr val="C00000"/>
                          </a:solidFill>
                          <a:effectLst/>
                        </a:rPr>
                        <a:t>−4</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 </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 </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 </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 </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extLst>
                  <a:ext uri="{0D108BD9-81ED-4DB2-BD59-A6C34878D82A}">
                    <a16:rowId xmlns:a16="http://schemas.microsoft.com/office/drawing/2014/main" val="3677212688"/>
                  </a:ext>
                </a:extLst>
              </a:tr>
              <a:tr h="468000">
                <a:tc>
                  <a:txBody>
                    <a:bodyPr/>
                    <a:lstStyle/>
                    <a:p>
                      <a:pPr algn="ctr">
                        <a:lnSpc>
                          <a:spcPct val="107000"/>
                        </a:lnSpc>
                        <a:spcAft>
                          <a:spcPts val="0"/>
                        </a:spcAft>
                      </a:pPr>
                      <a:r>
                        <a:rPr lang="it-IT" sz="1600" b="1" u="none" dirty="0" err="1">
                          <a:solidFill>
                            <a:srgbClr val="C00000"/>
                          </a:solidFill>
                          <a:effectLst/>
                        </a:rPr>
                        <a:t>Calcium</a:t>
                      </a:r>
                      <a:r>
                        <a:rPr lang="it-IT" sz="1600" b="1" u="none" dirty="0">
                          <a:solidFill>
                            <a:srgbClr val="C00000"/>
                          </a:solidFill>
                          <a:effectLst/>
                        </a:rPr>
                        <a:t> </a:t>
                      </a:r>
                      <a:r>
                        <a:rPr lang="it-IT" sz="1600" b="1" u="none" dirty="0" err="1">
                          <a:solidFill>
                            <a:srgbClr val="C00000"/>
                          </a:solidFill>
                          <a:effectLst/>
                        </a:rPr>
                        <a:t>sulfate</a:t>
                      </a:r>
                      <a:endParaRPr lang="it-IT" sz="16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6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CaSO</a:t>
                      </a:r>
                      <a:r>
                        <a:rPr lang="it-IT" sz="1600" b="1" u="none" baseline="-25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4.</a:t>
                      </a:r>
                      <a:r>
                        <a:rPr lang="it-IT" sz="16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2H</a:t>
                      </a:r>
                      <a:r>
                        <a:rPr lang="it-IT" sz="1600" b="1" u="none" baseline="-25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2</a:t>
                      </a:r>
                      <a:r>
                        <a:rPr lang="it-IT" sz="16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a:t>
                      </a:r>
                    </a:p>
                    <a:p>
                      <a:pPr algn="ctr">
                        <a:lnSpc>
                          <a:spcPct val="107000"/>
                        </a:lnSpc>
                        <a:spcAft>
                          <a:spcPts val="0"/>
                        </a:spcAft>
                      </a:pPr>
                      <a:endParaRPr lang="it-IT" sz="1600" b="1"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0" marR="36000" marT="36000" marB="36000">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0.22</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0.24</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0.26</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0.26</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0.27</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0.24</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0.23</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 </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0.20</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extLst>
                  <a:ext uri="{0D108BD9-81ED-4DB2-BD59-A6C34878D82A}">
                    <a16:rowId xmlns:a16="http://schemas.microsoft.com/office/drawing/2014/main" val="3329778639"/>
                  </a:ext>
                </a:extLst>
              </a:tr>
              <a:tr h="468000">
                <a:tc>
                  <a:txBody>
                    <a:bodyPr/>
                    <a:lstStyle/>
                    <a:p>
                      <a:pPr algn="ctr">
                        <a:lnSpc>
                          <a:spcPct val="107000"/>
                        </a:lnSpc>
                        <a:spcAft>
                          <a:spcPts val="0"/>
                        </a:spcAft>
                      </a:pPr>
                      <a:r>
                        <a:rPr lang="it-IT" sz="1600" b="1" u="none" dirty="0" err="1">
                          <a:solidFill>
                            <a:srgbClr val="C00000"/>
                          </a:solidFill>
                          <a:effectLst/>
                        </a:rPr>
                        <a:t>Calcium</a:t>
                      </a:r>
                      <a:r>
                        <a:rPr lang="it-IT" sz="1600" b="1" u="none" dirty="0">
                          <a:solidFill>
                            <a:srgbClr val="C00000"/>
                          </a:solidFill>
                          <a:effectLst/>
                        </a:rPr>
                        <a:t> nitrate</a:t>
                      </a:r>
                      <a:endParaRPr lang="it-IT" sz="16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600" b="1" u="none" dirty="0">
                          <a:solidFill>
                            <a:srgbClr val="C00000"/>
                          </a:solidFill>
                          <a:effectLst/>
                        </a:rPr>
                        <a:t>Ca(NO</a:t>
                      </a:r>
                      <a:r>
                        <a:rPr lang="it-IT" sz="1600" b="1" u="none" baseline="-25000" dirty="0">
                          <a:solidFill>
                            <a:srgbClr val="C00000"/>
                          </a:solidFill>
                          <a:effectLst/>
                        </a:rPr>
                        <a:t>3</a:t>
                      </a:r>
                      <a:r>
                        <a:rPr lang="it-IT" sz="1600" b="1" u="none" dirty="0">
                          <a:solidFill>
                            <a:srgbClr val="C00000"/>
                          </a:solidFill>
                          <a:effectLst/>
                        </a:rPr>
                        <a:t>)</a:t>
                      </a:r>
                      <a:r>
                        <a:rPr lang="it-IT" sz="1600" b="1" u="none" baseline="-25000" dirty="0">
                          <a:solidFill>
                            <a:srgbClr val="C00000"/>
                          </a:solidFill>
                          <a:effectLst/>
                        </a:rPr>
                        <a:t>2</a:t>
                      </a:r>
                      <a:endParaRPr lang="it-IT" sz="16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0" marR="36000" marT="36000" marB="36000">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 </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121.2</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 </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 </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 </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extLst>
                  <a:ext uri="{0D108BD9-81ED-4DB2-BD59-A6C34878D82A}">
                    <a16:rowId xmlns:a16="http://schemas.microsoft.com/office/drawing/2014/main" val="2254977907"/>
                  </a:ext>
                </a:extLst>
              </a:tr>
              <a:tr h="468000">
                <a:tc>
                  <a:txBody>
                    <a:bodyPr/>
                    <a:lstStyle/>
                    <a:p>
                      <a:pPr algn="ctr">
                        <a:lnSpc>
                          <a:spcPct val="107000"/>
                        </a:lnSpc>
                        <a:spcAft>
                          <a:spcPts val="0"/>
                        </a:spcAft>
                      </a:pPr>
                      <a:r>
                        <a:rPr lang="it-IT" sz="1600" b="1" u="none" dirty="0" err="1">
                          <a:solidFill>
                            <a:srgbClr val="C00000"/>
                          </a:solidFill>
                          <a:effectLst/>
                        </a:rPr>
                        <a:t>Sodium</a:t>
                      </a:r>
                      <a:r>
                        <a:rPr lang="it-IT" sz="1600" b="1" u="none" dirty="0">
                          <a:solidFill>
                            <a:srgbClr val="C00000"/>
                          </a:solidFill>
                          <a:effectLst/>
                        </a:rPr>
                        <a:t> carbonate</a:t>
                      </a:r>
                      <a:endParaRPr lang="it-IT" sz="16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600" b="1" u="none" dirty="0">
                          <a:solidFill>
                            <a:srgbClr val="C00000"/>
                          </a:solidFill>
                          <a:effectLst/>
                        </a:rPr>
                        <a:t>Na</a:t>
                      </a:r>
                      <a:r>
                        <a:rPr lang="it-IT" sz="1600" b="1" u="none" baseline="-25000" dirty="0">
                          <a:solidFill>
                            <a:srgbClr val="C00000"/>
                          </a:solidFill>
                          <a:effectLst/>
                        </a:rPr>
                        <a:t>2</a:t>
                      </a:r>
                      <a:r>
                        <a:rPr lang="it-IT" sz="1600" b="1" u="none" dirty="0">
                          <a:solidFill>
                            <a:srgbClr val="C00000"/>
                          </a:solidFill>
                          <a:effectLst/>
                        </a:rPr>
                        <a:t>CO</a:t>
                      </a:r>
                      <a:r>
                        <a:rPr lang="it-IT" sz="1600" b="1" u="none" baseline="-25000" dirty="0">
                          <a:solidFill>
                            <a:srgbClr val="C00000"/>
                          </a:solidFill>
                          <a:effectLst/>
                        </a:rPr>
                        <a:t>3</a:t>
                      </a:r>
                      <a:endParaRPr lang="it-IT" sz="16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0" marR="36000" marT="36000" marB="36000">
                    <a:solidFill>
                      <a:schemeClr val="bg1">
                        <a:lumMod val="85000"/>
                      </a:schemeClr>
                    </a:solidFill>
                  </a:tcPr>
                </a:tc>
                <a:tc>
                  <a:txBody>
                    <a:bodyPr/>
                    <a:lstStyle/>
                    <a:p>
                      <a:pPr algn="ctr">
                        <a:lnSpc>
                          <a:spcPct val="107000"/>
                        </a:lnSpc>
                        <a:spcAft>
                          <a:spcPts val="0"/>
                        </a:spcAft>
                      </a:pPr>
                      <a:r>
                        <a:rPr lang="it-IT" sz="1400" b="1">
                          <a:solidFill>
                            <a:srgbClr val="C00000"/>
                          </a:solidFill>
                          <a:effectLst/>
                        </a:rPr>
                        <a:t>7</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12.5</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21.5</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39.7</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49</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46</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43.9</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43.9</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45.5</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extLst>
                  <a:ext uri="{0D108BD9-81ED-4DB2-BD59-A6C34878D82A}">
                    <a16:rowId xmlns:a16="http://schemas.microsoft.com/office/drawing/2014/main" val="2331397602"/>
                  </a:ext>
                </a:extLst>
              </a:tr>
              <a:tr h="468000">
                <a:tc>
                  <a:txBody>
                    <a:bodyPr/>
                    <a:lstStyle/>
                    <a:p>
                      <a:pPr algn="ctr">
                        <a:lnSpc>
                          <a:spcPct val="107000"/>
                        </a:lnSpc>
                        <a:spcAft>
                          <a:spcPts val="0"/>
                        </a:spcAft>
                      </a:pPr>
                      <a:r>
                        <a:rPr lang="it-IT" sz="1600" b="1" u="none" dirty="0" err="1">
                          <a:solidFill>
                            <a:srgbClr val="C00000"/>
                          </a:solidFill>
                          <a:effectLst/>
                        </a:rPr>
                        <a:t>Sodium</a:t>
                      </a:r>
                      <a:r>
                        <a:rPr lang="it-IT" sz="1600" b="1" u="none" dirty="0">
                          <a:solidFill>
                            <a:srgbClr val="C00000"/>
                          </a:solidFill>
                          <a:effectLst/>
                        </a:rPr>
                        <a:t> </a:t>
                      </a:r>
                      <a:r>
                        <a:rPr lang="it-IT" sz="1600" b="1" u="none" dirty="0" err="1">
                          <a:solidFill>
                            <a:srgbClr val="C00000"/>
                          </a:solidFill>
                          <a:effectLst/>
                        </a:rPr>
                        <a:t>chloride</a:t>
                      </a:r>
                      <a:endParaRPr lang="it-IT" sz="16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600" b="1" u="none" dirty="0">
                          <a:solidFill>
                            <a:srgbClr val="C00000"/>
                          </a:solidFill>
                          <a:effectLst/>
                        </a:rPr>
                        <a:t>NaCl</a:t>
                      </a:r>
                      <a:endParaRPr lang="it-IT" sz="16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0" marR="36000" marT="36000" marB="36000">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35.7</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35.7</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35.9</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36.1</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36.4</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36.7</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37.0</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37.5</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37.9</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38.5</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39.0</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extLst>
                  <a:ext uri="{0D108BD9-81ED-4DB2-BD59-A6C34878D82A}">
                    <a16:rowId xmlns:a16="http://schemas.microsoft.com/office/drawing/2014/main" val="466446567"/>
                  </a:ext>
                </a:extLst>
              </a:tr>
              <a:tr h="468000">
                <a:tc>
                  <a:txBody>
                    <a:bodyPr/>
                    <a:lstStyle/>
                    <a:p>
                      <a:pPr algn="ctr">
                        <a:lnSpc>
                          <a:spcPct val="107000"/>
                        </a:lnSpc>
                        <a:spcAft>
                          <a:spcPts val="0"/>
                        </a:spcAft>
                      </a:pPr>
                      <a:r>
                        <a:rPr lang="it-IT" sz="1600" b="1" u="none" dirty="0" err="1">
                          <a:solidFill>
                            <a:srgbClr val="C00000"/>
                          </a:solidFill>
                          <a:effectLst/>
                        </a:rPr>
                        <a:t>Sodium</a:t>
                      </a:r>
                      <a:r>
                        <a:rPr lang="it-IT" sz="1600" b="1" u="none" dirty="0">
                          <a:solidFill>
                            <a:srgbClr val="C00000"/>
                          </a:solidFill>
                          <a:effectLst/>
                        </a:rPr>
                        <a:t> </a:t>
                      </a:r>
                      <a:r>
                        <a:rPr lang="it-IT" sz="1600" b="1" u="none" dirty="0" err="1">
                          <a:solidFill>
                            <a:srgbClr val="C00000"/>
                          </a:solidFill>
                          <a:effectLst/>
                        </a:rPr>
                        <a:t>hydrogen</a:t>
                      </a:r>
                      <a:r>
                        <a:rPr lang="it-IT" sz="1600" b="1" u="none" dirty="0">
                          <a:solidFill>
                            <a:srgbClr val="C00000"/>
                          </a:solidFill>
                          <a:effectLst/>
                        </a:rPr>
                        <a:t> carbonate</a:t>
                      </a:r>
                      <a:endParaRPr lang="it-IT" sz="16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600" b="1" u="none" dirty="0">
                          <a:solidFill>
                            <a:srgbClr val="C00000"/>
                          </a:solidFill>
                          <a:effectLst/>
                        </a:rPr>
                        <a:t>NaHCO</a:t>
                      </a:r>
                      <a:r>
                        <a:rPr lang="it-IT" sz="1600" b="1" u="none" baseline="-25000" dirty="0">
                          <a:solidFill>
                            <a:srgbClr val="C00000"/>
                          </a:solidFill>
                          <a:effectLst/>
                        </a:rPr>
                        <a:t>3</a:t>
                      </a:r>
                      <a:endParaRPr lang="it-IT" sz="16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0" marR="36000" marT="36000" marB="36000">
                    <a:solidFill>
                      <a:schemeClr val="bg1">
                        <a:lumMod val="85000"/>
                      </a:schemeClr>
                    </a:solidFill>
                  </a:tcPr>
                </a:tc>
                <a:tc>
                  <a:txBody>
                    <a:bodyPr/>
                    <a:lstStyle/>
                    <a:p>
                      <a:pPr algn="ctr">
                        <a:lnSpc>
                          <a:spcPct val="107000"/>
                        </a:lnSpc>
                        <a:spcAft>
                          <a:spcPts val="0"/>
                        </a:spcAft>
                      </a:pPr>
                      <a:r>
                        <a:rPr lang="it-IT" sz="1400" b="1">
                          <a:solidFill>
                            <a:srgbClr val="C00000"/>
                          </a:solidFill>
                          <a:effectLst/>
                        </a:rPr>
                        <a:t>7</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8.1</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9.6</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11.1</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12.7</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16</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 </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extLst>
                  <a:ext uri="{0D108BD9-81ED-4DB2-BD59-A6C34878D82A}">
                    <a16:rowId xmlns:a16="http://schemas.microsoft.com/office/drawing/2014/main" val="154368297"/>
                  </a:ext>
                </a:extLst>
              </a:tr>
              <a:tr h="468000">
                <a:tc>
                  <a:txBody>
                    <a:bodyPr/>
                    <a:lstStyle/>
                    <a:p>
                      <a:pPr algn="ctr">
                        <a:lnSpc>
                          <a:spcPct val="107000"/>
                        </a:lnSpc>
                        <a:spcAft>
                          <a:spcPts val="0"/>
                        </a:spcAft>
                      </a:pPr>
                      <a:r>
                        <a:rPr lang="it-IT" sz="1600" b="1" u="none" dirty="0" err="1">
                          <a:solidFill>
                            <a:srgbClr val="C00000"/>
                          </a:solidFill>
                          <a:effectLst/>
                        </a:rPr>
                        <a:t>Sodium</a:t>
                      </a:r>
                      <a:r>
                        <a:rPr lang="it-IT" sz="1600" b="1" u="none" dirty="0">
                          <a:solidFill>
                            <a:srgbClr val="C00000"/>
                          </a:solidFill>
                          <a:effectLst/>
                        </a:rPr>
                        <a:t> </a:t>
                      </a:r>
                      <a:r>
                        <a:rPr lang="it-IT" sz="1600" b="1" u="none" dirty="0" err="1">
                          <a:solidFill>
                            <a:srgbClr val="C00000"/>
                          </a:solidFill>
                          <a:effectLst/>
                        </a:rPr>
                        <a:t>sulfate</a:t>
                      </a:r>
                      <a:endParaRPr lang="it-IT" sz="16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600" b="1" u="none" dirty="0">
                          <a:solidFill>
                            <a:srgbClr val="C00000"/>
                          </a:solidFill>
                          <a:effectLst/>
                        </a:rPr>
                        <a:t>Na</a:t>
                      </a:r>
                      <a:r>
                        <a:rPr lang="it-IT" sz="1600" b="1" u="none" baseline="-25000" dirty="0">
                          <a:solidFill>
                            <a:srgbClr val="C00000"/>
                          </a:solidFill>
                          <a:effectLst/>
                        </a:rPr>
                        <a:t>2</a:t>
                      </a:r>
                      <a:r>
                        <a:rPr lang="it-IT" sz="1600" b="1" u="none" dirty="0">
                          <a:solidFill>
                            <a:srgbClr val="C00000"/>
                          </a:solidFill>
                          <a:effectLst/>
                        </a:rPr>
                        <a:t>SO</a:t>
                      </a:r>
                      <a:r>
                        <a:rPr lang="it-IT" sz="1600" b="1" u="none" baseline="-25000" dirty="0">
                          <a:solidFill>
                            <a:srgbClr val="C00000"/>
                          </a:solidFill>
                          <a:effectLst/>
                        </a:rPr>
                        <a:t>4</a:t>
                      </a:r>
                      <a:endParaRPr lang="it-IT" sz="16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0" marR="36000" marT="36000" marB="36000">
                    <a:solidFill>
                      <a:schemeClr val="bg1">
                        <a:lumMod val="85000"/>
                      </a:schemeClr>
                    </a:solidFill>
                  </a:tcPr>
                </a:tc>
                <a:tc>
                  <a:txBody>
                    <a:bodyPr/>
                    <a:lstStyle/>
                    <a:p>
                      <a:pPr algn="ctr">
                        <a:lnSpc>
                          <a:spcPct val="107000"/>
                        </a:lnSpc>
                        <a:spcAft>
                          <a:spcPts val="0"/>
                        </a:spcAft>
                      </a:pPr>
                      <a:r>
                        <a:rPr lang="it-IT" sz="1400" b="1">
                          <a:solidFill>
                            <a:srgbClr val="C00000"/>
                          </a:solidFill>
                          <a:effectLst/>
                        </a:rPr>
                        <a:t>4.9</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9.1</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19.5</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40.8</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48.8</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45.3</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 </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43.7</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a:solidFill>
                            <a:srgbClr val="C00000"/>
                          </a:solidFill>
                          <a:effectLst/>
                        </a:rPr>
                        <a:t>42.7</a:t>
                      </a:r>
                      <a:endParaRPr lang="it-IT" sz="14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42.5</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extLst>
                  <a:ext uri="{0D108BD9-81ED-4DB2-BD59-A6C34878D82A}">
                    <a16:rowId xmlns:a16="http://schemas.microsoft.com/office/drawing/2014/main" val="3850940902"/>
                  </a:ext>
                </a:extLst>
              </a:tr>
              <a:tr h="468000">
                <a:tc>
                  <a:txBody>
                    <a:bodyPr/>
                    <a:lstStyle/>
                    <a:p>
                      <a:pPr algn="ctr">
                        <a:lnSpc>
                          <a:spcPct val="107000"/>
                        </a:lnSpc>
                        <a:spcAft>
                          <a:spcPts val="0"/>
                        </a:spcAft>
                      </a:pPr>
                      <a:r>
                        <a:rPr lang="it-IT" sz="1600" b="1" u="none" dirty="0" err="1">
                          <a:solidFill>
                            <a:srgbClr val="C00000"/>
                          </a:solidFill>
                          <a:effectLst/>
                        </a:rPr>
                        <a:t>Sodium</a:t>
                      </a:r>
                      <a:r>
                        <a:rPr lang="it-IT" sz="1600" b="1" u="none" dirty="0">
                          <a:solidFill>
                            <a:srgbClr val="C00000"/>
                          </a:solidFill>
                          <a:effectLst/>
                        </a:rPr>
                        <a:t> nitrate</a:t>
                      </a:r>
                      <a:endParaRPr lang="it-IT" sz="1600" b="1" u="none"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600" b="1" u="none" dirty="0">
                          <a:solidFill>
                            <a:srgbClr val="C00000"/>
                          </a:solidFill>
                          <a:effectLst/>
                        </a:rPr>
                        <a:t>NaNO</a:t>
                      </a:r>
                      <a:r>
                        <a:rPr lang="it-IT" sz="1600" b="1" u="none" baseline="-25000" dirty="0">
                          <a:solidFill>
                            <a:srgbClr val="C00000"/>
                          </a:solidFill>
                          <a:effectLst/>
                        </a:rPr>
                        <a:t>3</a:t>
                      </a:r>
                      <a:endParaRPr lang="it-IT" sz="1600" b="1" u="none" baseline="-250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6000" marR="36000" marT="36000" marB="36000">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73</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80.8</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87.6</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94.9</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102</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 </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122</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 </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148</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 </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tc>
                  <a:txBody>
                    <a:bodyPr/>
                    <a:lstStyle/>
                    <a:p>
                      <a:pPr algn="ctr">
                        <a:lnSpc>
                          <a:spcPct val="107000"/>
                        </a:lnSpc>
                        <a:spcAft>
                          <a:spcPts val="0"/>
                        </a:spcAft>
                      </a:pPr>
                      <a:r>
                        <a:rPr lang="it-IT" sz="1400" b="1" dirty="0">
                          <a:solidFill>
                            <a:srgbClr val="C00000"/>
                          </a:solidFill>
                          <a:effectLst/>
                        </a:rPr>
                        <a:t>180</a:t>
                      </a:r>
                      <a:endParaRPr lang="it-IT"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8438" marR="58438" marT="29219" marB="29219">
                    <a:solidFill>
                      <a:schemeClr val="bg1">
                        <a:lumMod val="85000"/>
                      </a:schemeClr>
                    </a:solidFill>
                  </a:tcPr>
                </a:tc>
                <a:extLst>
                  <a:ext uri="{0D108BD9-81ED-4DB2-BD59-A6C34878D82A}">
                    <a16:rowId xmlns:a16="http://schemas.microsoft.com/office/drawing/2014/main" val="2382401323"/>
                  </a:ext>
                </a:extLst>
              </a:tr>
            </a:tbl>
          </a:graphicData>
        </a:graphic>
      </p:graphicFrame>
      <p:sp>
        <p:nvSpPr>
          <p:cNvPr id="3" name="Rectangle 1">
            <a:extLst>
              <a:ext uri="{FF2B5EF4-FFF2-40B4-BE49-F238E27FC236}">
                <a16:creationId xmlns:a16="http://schemas.microsoft.com/office/drawing/2014/main" id="{A99F45DC-C3C9-4546-B0A9-FE0C3F9937F8}"/>
              </a:ext>
            </a:extLst>
          </p:cNvPr>
          <p:cNvSpPr>
            <a:spLocks noChangeArrowheads="1"/>
          </p:cNvSpPr>
          <p:nvPr/>
        </p:nvSpPr>
        <p:spPr bwMode="auto">
          <a:xfrm>
            <a:off x="212833" y="505380"/>
            <a:ext cx="871833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it-IT" sz="1600" b="1"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The table below provides information on the variation of </a:t>
            </a:r>
            <a:r>
              <a:rPr lang="en-US" altLang="it-IT" sz="1600" b="1" dirty="0">
                <a:solidFill>
                  <a:srgbClr val="0B0080"/>
                </a:solidFill>
                <a:latin typeface="Arial" panose="020B0604020202020204" pitchFamily="34" charset="0"/>
                <a:ea typeface="Calibri" panose="020F0502020204030204" pitchFamily="34" charset="0"/>
                <a:cs typeface="Arial" panose="020B0604020202020204" pitchFamily="34" charset="0"/>
              </a:rPr>
              <a:t>solubility</a:t>
            </a:r>
            <a:r>
              <a:rPr kumimoji="0" lang="en-US" altLang="it-IT" sz="1600" b="1"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 of different substances (mostly </a:t>
            </a:r>
            <a:r>
              <a:rPr lang="en-US" altLang="it-IT" sz="1600" b="1" dirty="0">
                <a:solidFill>
                  <a:srgbClr val="0B0080"/>
                </a:solidFill>
                <a:latin typeface="Arial" panose="020B0604020202020204" pitchFamily="34" charset="0"/>
                <a:ea typeface="Calibri" panose="020F0502020204030204" pitchFamily="34" charset="0"/>
                <a:cs typeface="Arial" panose="020B0604020202020204" pitchFamily="34" charset="0"/>
              </a:rPr>
              <a:t>inorganic compounds</a:t>
            </a:r>
            <a:r>
              <a:rPr kumimoji="0" lang="en-US" altLang="it-IT" sz="1600" b="1"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 in water with </a:t>
            </a:r>
            <a:r>
              <a:rPr lang="en-US" altLang="it-IT" sz="1600" b="1" dirty="0">
                <a:solidFill>
                  <a:srgbClr val="0B0080"/>
                </a:solidFill>
                <a:latin typeface="Arial" panose="020B0604020202020204" pitchFamily="34" charset="0"/>
                <a:ea typeface="Calibri" panose="020F0502020204030204" pitchFamily="34" charset="0"/>
                <a:cs typeface="Arial" panose="020B0604020202020204" pitchFamily="34" charset="0"/>
              </a:rPr>
              <a:t>temperature</a:t>
            </a:r>
            <a:r>
              <a:rPr kumimoji="0" lang="en-US" altLang="it-IT" sz="1600" b="1"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 at 1 </a:t>
            </a:r>
            <a:r>
              <a:rPr lang="en-US" altLang="it-IT" sz="1600" b="1" dirty="0">
                <a:solidFill>
                  <a:srgbClr val="0B0080"/>
                </a:solidFill>
                <a:latin typeface="Arial" panose="020B0604020202020204" pitchFamily="34" charset="0"/>
                <a:ea typeface="Calibri" panose="020F0502020204030204" pitchFamily="34" charset="0"/>
                <a:cs typeface="Arial" panose="020B0604020202020204" pitchFamily="34" charset="0"/>
              </a:rPr>
              <a:t>atmosphere</a:t>
            </a:r>
            <a:r>
              <a:rPr kumimoji="0" lang="en-US" altLang="it-IT" sz="1600" b="1"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 </a:t>
            </a:r>
            <a:r>
              <a:rPr lang="en-US" altLang="it-IT" sz="1600" b="1" dirty="0">
                <a:solidFill>
                  <a:srgbClr val="0B0080"/>
                </a:solidFill>
                <a:latin typeface="Arial" panose="020B0604020202020204" pitchFamily="34" charset="0"/>
                <a:ea typeface="Calibri" panose="020F0502020204030204" pitchFamily="34" charset="0"/>
                <a:cs typeface="Arial" panose="020B0604020202020204" pitchFamily="34" charset="0"/>
              </a:rPr>
              <a:t>pressure</a:t>
            </a:r>
            <a:r>
              <a:rPr kumimoji="0" lang="en-US" altLang="it-IT" sz="1600" b="1"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 Units of solubility are given in </a:t>
            </a:r>
            <a:r>
              <a:rPr lang="en-US" altLang="it-IT" sz="1600" b="1" dirty="0">
                <a:solidFill>
                  <a:srgbClr val="0B0080"/>
                </a:solidFill>
                <a:latin typeface="Arial" panose="020B0604020202020204" pitchFamily="34" charset="0"/>
                <a:ea typeface="Calibri" panose="020F0502020204030204" pitchFamily="34" charset="0"/>
                <a:cs typeface="Arial" panose="020B0604020202020204" pitchFamily="34" charset="0"/>
              </a:rPr>
              <a:t>grams</a:t>
            </a:r>
            <a:r>
              <a:rPr kumimoji="0" lang="en-US" altLang="it-IT" sz="1600" b="1"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 per 100 </a:t>
            </a:r>
            <a:r>
              <a:rPr kumimoji="0" lang="en-US" altLang="it-IT" sz="1600" b="1" i="0" u="none" strike="noStrike" cap="none" normalizeH="0" baseline="0" dirty="0" err="1">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millilitres</a:t>
            </a:r>
            <a:r>
              <a:rPr kumimoji="0" lang="en-US" altLang="it-IT" sz="1600" b="1"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 of water (g/100 ml)</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67078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E7242EA-88EB-4D36-9F3F-E749DD451C08}"/>
              </a:ext>
            </a:extLst>
          </p:cNvPr>
          <p:cNvSpPr txBox="1"/>
          <p:nvPr/>
        </p:nvSpPr>
        <p:spPr>
          <a:xfrm>
            <a:off x="307427" y="204951"/>
            <a:ext cx="8529145" cy="6002221"/>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Quindi da un lato abbiamo trasformato una «qualità» (solubile/insolubile) in una quantità (la solubilità di fatto diviene definibile come la concentrazione di saturazione). D’altro canto però se le solubilità di due sostanze alla stessa temperatura sono rispettivamente</a:t>
            </a:r>
            <a:r>
              <a:rPr lang="it-IT" sz="1600" b="1" dirty="0">
                <a:solidFill>
                  <a:srgbClr val="C00000"/>
                </a:solidFill>
                <a:latin typeface="Arial" panose="020B0604020202020204" pitchFamily="34" charset="0"/>
                <a:cs typeface="Arial" panose="020B0604020202020204" pitchFamily="34" charset="0"/>
              </a:rPr>
              <a:t> 21.5</a:t>
            </a:r>
            <a:r>
              <a:rPr lang="it-IT" sz="1600" b="1" dirty="0">
                <a:latin typeface="Arial" panose="020B0604020202020204" pitchFamily="34" charset="0"/>
                <a:cs typeface="Arial" panose="020B0604020202020204" pitchFamily="34" charset="0"/>
              </a:rPr>
              <a:t> e </a:t>
            </a:r>
            <a:r>
              <a:rPr lang="it-IT" sz="1600" b="1" dirty="0">
                <a:solidFill>
                  <a:srgbClr val="C00000"/>
                </a:solidFill>
                <a:latin typeface="Arial" panose="020B0604020202020204" pitchFamily="34" charset="0"/>
                <a:cs typeface="Arial" panose="020B0604020202020204" pitchFamily="34" charset="0"/>
              </a:rPr>
              <a:t>6.2×10</a:t>
            </a:r>
            <a:r>
              <a:rPr lang="it-IT" sz="1600" b="1" baseline="30000" dirty="0">
                <a:solidFill>
                  <a:srgbClr val="C00000"/>
                </a:solidFill>
                <a:latin typeface="Arial" panose="020B0604020202020204" pitchFamily="34" charset="0"/>
                <a:cs typeface="Arial" panose="020B0604020202020204" pitchFamily="34" charset="0"/>
              </a:rPr>
              <a:t>−4</a:t>
            </a:r>
            <a:r>
              <a:rPr lang="it-IT" sz="1600" b="1" dirty="0">
                <a:solidFill>
                  <a:srgbClr val="C00000"/>
                </a:solidFill>
                <a:latin typeface="Arial" panose="020B0604020202020204" pitchFamily="34" charset="0"/>
                <a:cs typeface="Arial" panose="020B0604020202020204" pitchFamily="34" charset="0"/>
              </a:rPr>
              <a:t> </a:t>
            </a:r>
            <a:r>
              <a:rPr lang="en-US"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(g/100 ml) è </a:t>
            </a:r>
            <a:r>
              <a:rPr lang="en-US" altLang="it-IT" sz="1600" b="1" dirty="0" err="1">
                <a:solidFill>
                  <a:srgbClr val="222222"/>
                </a:solidFill>
                <a:latin typeface="Arial" panose="020B0604020202020204" pitchFamily="34" charset="0"/>
                <a:ea typeface="Calibri" panose="020F0502020204030204" pitchFamily="34" charset="0"/>
                <a:cs typeface="Arial" panose="020B0604020202020204" pitchFamily="34" charset="0"/>
              </a:rPr>
              <a:t>ragionevole</a:t>
            </a:r>
            <a:r>
              <a:rPr lang="en-US"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 dal punto di vista </a:t>
            </a:r>
            <a:r>
              <a:rPr lang="en-US" altLang="it-IT" sz="1600" b="1" dirty="0" err="1">
                <a:solidFill>
                  <a:srgbClr val="222222"/>
                </a:solidFill>
                <a:latin typeface="Arial" panose="020B0604020202020204" pitchFamily="34" charset="0"/>
                <a:ea typeface="Calibri" panose="020F0502020204030204" pitchFamily="34" charset="0"/>
                <a:cs typeface="Arial" panose="020B0604020202020204" pitchFamily="34" charset="0"/>
              </a:rPr>
              <a:t>pratico</a:t>
            </a:r>
            <a:r>
              <a:rPr lang="en-US"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altLang="it-IT" sz="1600" b="1" dirty="0" err="1">
                <a:solidFill>
                  <a:srgbClr val="222222"/>
                </a:solidFill>
                <a:latin typeface="Arial" panose="020B0604020202020204" pitchFamily="34" charset="0"/>
                <a:ea typeface="Calibri" panose="020F0502020204030204" pitchFamily="34" charset="0"/>
                <a:cs typeface="Arial" panose="020B0604020202020204" pitchFamily="34" charset="0"/>
              </a:rPr>
              <a:t>considerare</a:t>
            </a:r>
            <a:r>
              <a:rPr lang="en-US"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 la prima </a:t>
            </a:r>
            <a:r>
              <a:rPr lang="en-US" altLang="it-IT" sz="1600" b="1" dirty="0" err="1">
                <a:solidFill>
                  <a:srgbClr val="222222"/>
                </a:solidFill>
                <a:latin typeface="Arial" panose="020B0604020202020204" pitchFamily="34" charset="0"/>
                <a:ea typeface="Calibri" panose="020F0502020204030204" pitchFamily="34" charset="0"/>
                <a:cs typeface="Arial" panose="020B0604020202020204" pitchFamily="34" charset="0"/>
              </a:rPr>
              <a:t>solubile</a:t>
            </a:r>
            <a:r>
              <a:rPr lang="en-US"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 in </a:t>
            </a:r>
            <a:r>
              <a:rPr lang="en-US" altLang="it-IT" sz="1600" b="1" dirty="0" err="1">
                <a:solidFill>
                  <a:srgbClr val="222222"/>
                </a:solidFill>
                <a:latin typeface="Arial" panose="020B0604020202020204" pitchFamily="34" charset="0"/>
                <a:ea typeface="Calibri" panose="020F0502020204030204" pitchFamily="34" charset="0"/>
                <a:cs typeface="Arial" panose="020B0604020202020204" pitchFamily="34" charset="0"/>
              </a:rPr>
              <a:t>acqua</a:t>
            </a:r>
            <a:r>
              <a:rPr lang="en-US"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 e </a:t>
            </a:r>
            <a:r>
              <a:rPr lang="en-US" altLang="it-IT" sz="1600" b="1" dirty="0" err="1">
                <a:solidFill>
                  <a:srgbClr val="222222"/>
                </a:solidFill>
                <a:latin typeface="Arial" panose="020B0604020202020204" pitchFamily="34" charset="0"/>
                <a:ea typeface="Calibri" panose="020F0502020204030204" pitchFamily="34" charset="0"/>
                <a:cs typeface="Arial" panose="020B0604020202020204" pitchFamily="34" charset="0"/>
              </a:rPr>
              <a:t>l’altra</a:t>
            </a:r>
            <a:r>
              <a:rPr lang="en-US"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altLang="it-IT" sz="1600" b="1" dirty="0" err="1">
                <a:solidFill>
                  <a:srgbClr val="222222"/>
                </a:solidFill>
                <a:latin typeface="Arial" panose="020B0604020202020204" pitchFamily="34" charset="0"/>
                <a:ea typeface="Calibri" panose="020F0502020204030204" pitchFamily="34" charset="0"/>
                <a:cs typeface="Arial" panose="020B0604020202020204" pitchFamily="34" charset="0"/>
              </a:rPr>
              <a:t>praticamente</a:t>
            </a:r>
            <a:r>
              <a:rPr lang="en-US"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en-US" altLang="it-IT" sz="1600" b="1" dirty="0" err="1">
                <a:solidFill>
                  <a:srgbClr val="222222"/>
                </a:solidFill>
                <a:latin typeface="Arial" panose="020B0604020202020204" pitchFamily="34" charset="0"/>
                <a:ea typeface="Calibri" panose="020F0502020204030204" pitchFamily="34" charset="0"/>
                <a:cs typeface="Arial" panose="020B0604020202020204" pitchFamily="34" charset="0"/>
              </a:rPr>
              <a:t>insolubile</a:t>
            </a: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 Vedremo però che il fatto che il carbonato di calcio abbia una sia pur piccola capacità di sciogliersi darà alla soluzione satura sovrastante un carattere debolmente basico.</a:t>
            </a:r>
          </a:p>
          <a:p>
            <a:pPr algn="just">
              <a:lnSpc>
                <a:spcPts val="2100"/>
              </a:lnSpc>
            </a:pPr>
            <a:endPar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endParaRPr>
          </a:p>
          <a:p>
            <a:pPr algn="just">
              <a:lnSpc>
                <a:spcPts val="2100"/>
              </a:lnSpc>
            </a:pPr>
            <a:endPar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endParaRPr>
          </a:p>
          <a:p>
            <a:pPr algn="just">
              <a:lnSpc>
                <a:spcPts val="2100"/>
              </a:lnSpc>
            </a:pPr>
            <a:endPar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endParaRPr>
          </a:p>
          <a:p>
            <a:pPr algn="just">
              <a:lnSpc>
                <a:spcPts val="2100"/>
              </a:lnSpc>
            </a:pPr>
            <a:endPar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endParaRPr>
          </a:p>
          <a:p>
            <a:pPr algn="just">
              <a:lnSpc>
                <a:spcPts val="2100"/>
              </a:lnSpc>
            </a:pPr>
            <a:endPar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endParaRPr>
          </a:p>
          <a:p>
            <a:pPr algn="just">
              <a:lnSpc>
                <a:spcPts val="2100"/>
              </a:lnSpc>
            </a:pP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Abbiamo parlato sopra di Soda Solvay e di Soda caustica. Distinguiamo meglio i due diversi prodotti.</a:t>
            </a:r>
          </a:p>
          <a:p>
            <a:pPr algn="just">
              <a:lnSpc>
                <a:spcPts val="2100"/>
              </a:lnSpc>
            </a:pP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Anticamente miscugli di carbonato di sodio e di potassio venivano tratti dalla combustione di vegetali. Le ceneri risultavano più ricche dell’uno o dell’altro a seconda del tipo di pianta (N.B. il nome dell’elemento potassio deriva da due termini anglosassoni </a:t>
            </a:r>
            <a:r>
              <a:rPr lang="it-IT" altLang="it-IT" sz="1600" b="1" i="1" dirty="0" err="1">
                <a:solidFill>
                  <a:srgbClr val="222222"/>
                </a:solidFill>
                <a:latin typeface="Arial" panose="020B0604020202020204" pitchFamily="34" charset="0"/>
                <a:ea typeface="Calibri" panose="020F0502020204030204" pitchFamily="34" charset="0"/>
                <a:cs typeface="Arial" panose="020B0604020202020204" pitchFamily="34" charset="0"/>
              </a:rPr>
              <a:t>pot</a:t>
            </a: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 (vaso) ed</a:t>
            </a:r>
            <a:r>
              <a:rPr lang="it-IT" altLang="it-IT" sz="1600" b="1" i="1"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it-IT" altLang="it-IT" sz="1600" b="1" i="1" dirty="0" err="1">
                <a:solidFill>
                  <a:srgbClr val="222222"/>
                </a:solidFill>
                <a:latin typeface="Arial" panose="020B0604020202020204" pitchFamily="34" charset="0"/>
                <a:ea typeface="Calibri" panose="020F0502020204030204" pitchFamily="34" charset="0"/>
                <a:cs typeface="Arial" panose="020B0604020202020204" pitchFamily="34" charset="0"/>
              </a:rPr>
              <a:t>ash</a:t>
            </a:r>
            <a:r>
              <a:rPr lang="it-IT" altLang="it-IT" sz="1600" b="1" i="1" dirty="0">
                <a:solidFill>
                  <a:srgbClr val="222222"/>
                </a:solidFill>
                <a:latin typeface="Arial" panose="020B0604020202020204" pitchFamily="34" charset="0"/>
                <a:ea typeface="Calibri" panose="020F0502020204030204" pitchFamily="34" charset="0"/>
                <a:cs typeface="Arial" panose="020B0604020202020204" pitchFamily="34" charset="0"/>
              </a:rPr>
              <a:t> </a:t>
            </a: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(cenere). </a:t>
            </a:r>
          </a:p>
          <a:p>
            <a:pPr algn="just">
              <a:lnSpc>
                <a:spcPts val="2100"/>
              </a:lnSpc>
            </a:pP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Le piante marine erano invece più ricche in soda e fino al XIX secolo Na</a:t>
            </a:r>
            <a:r>
              <a:rPr lang="it-IT" altLang="it-IT" sz="1600" b="1" baseline="-25000" dirty="0">
                <a:solidFill>
                  <a:srgbClr val="222222"/>
                </a:solidFill>
                <a:latin typeface="Arial" panose="020B0604020202020204" pitchFamily="34" charset="0"/>
                <a:ea typeface="Calibri" panose="020F0502020204030204" pitchFamily="34" charset="0"/>
                <a:cs typeface="Arial" panose="020B0604020202020204" pitchFamily="34" charset="0"/>
              </a:rPr>
              <a:t>2</a:t>
            </a: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CO</a:t>
            </a:r>
            <a:r>
              <a:rPr lang="it-IT" altLang="it-IT" sz="1600" b="1" baseline="-25000" dirty="0">
                <a:solidFill>
                  <a:srgbClr val="222222"/>
                </a:solidFill>
                <a:latin typeface="Arial" panose="020B0604020202020204" pitchFamily="34" charset="0"/>
                <a:ea typeface="Calibri" panose="020F0502020204030204" pitchFamily="34" charset="0"/>
                <a:cs typeface="Arial" panose="020B0604020202020204" pitchFamily="34" charset="0"/>
              </a:rPr>
              <a:t>3</a:t>
            </a: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 utilizzato, fra l'altro, per la lavorazione del vetro, per la produzione del sapone e per altri vari scopi, veniva ottenuto dalla combustione di una pianta alofita la </a:t>
            </a:r>
            <a:r>
              <a:rPr lang="it-IT" altLang="it-IT" sz="1600" b="1" i="1" dirty="0" err="1">
                <a:solidFill>
                  <a:srgbClr val="222222"/>
                </a:solidFill>
                <a:latin typeface="Arial" panose="020B0604020202020204" pitchFamily="34" charset="0"/>
                <a:ea typeface="Calibri" panose="020F0502020204030204" pitchFamily="34" charset="0"/>
                <a:cs typeface="Arial" panose="020B0604020202020204" pitchFamily="34" charset="0"/>
              </a:rPr>
              <a:t>Salsola</a:t>
            </a:r>
            <a:r>
              <a:rPr lang="it-IT" altLang="it-IT" sz="1600" b="1" i="1" dirty="0">
                <a:solidFill>
                  <a:srgbClr val="222222"/>
                </a:solidFill>
                <a:latin typeface="Arial" panose="020B0604020202020204" pitchFamily="34" charset="0"/>
                <a:ea typeface="Calibri" panose="020F0502020204030204" pitchFamily="34" charset="0"/>
                <a:cs typeface="Arial" panose="020B0604020202020204" pitchFamily="34" charset="0"/>
              </a:rPr>
              <a:t> soda. </a:t>
            </a:r>
            <a:endParaRPr lang="it-IT" i="1" dirty="0"/>
          </a:p>
        </p:txBody>
      </p:sp>
    </p:spTree>
    <p:extLst>
      <p:ext uri="{BB962C8B-B14F-4D97-AF65-F5344CB8AC3E}">
        <p14:creationId xmlns:p14="http://schemas.microsoft.com/office/powerpoint/2010/main" val="4006371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A20D9539-2123-4484-B3F8-6C6F414820F2}"/>
              </a:ext>
            </a:extLst>
          </p:cNvPr>
          <p:cNvSpPr/>
          <p:nvPr/>
        </p:nvSpPr>
        <p:spPr>
          <a:xfrm>
            <a:off x="173421" y="377060"/>
            <a:ext cx="8647386" cy="5457776"/>
          </a:xfrm>
          <a:prstGeom prst="rect">
            <a:avLst/>
          </a:prstGeom>
        </p:spPr>
        <p:txBody>
          <a:bodyPr wrap="square">
            <a:spAutoFit/>
          </a:bodyPr>
          <a:lstStyle/>
          <a:p>
            <a:pPr algn="just">
              <a:lnSpc>
                <a:spcPts val="2100"/>
              </a:lnSpc>
            </a:pP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Il fatto che </a:t>
            </a:r>
            <a:r>
              <a:rPr lang="it-IT" altLang="it-IT" sz="1600" b="1" i="1" dirty="0">
                <a:solidFill>
                  <a:srgbClr val="222222"/>
                </a:solidFill>
                <a:latin typeface="Arial" panose="020B0604020202020204" pitchFamily="34" charset="0"/>
                <a:ea typeface="Calibri" panose="020F0502020204030204" pitchFamily="34" charset="0"/>
                <a:cs typeface="Arial" panose="020B0604020202020204" pitchFamily="34" charset="0"/>
              </a:rPr>
              <a:t>S. soda </a:t>
            </a: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accumuli sodio è una prerogativa che questa pianta condivide con le altre piante alofite; per la stragrande maggioranza delle piante, infatti, il sodio è nocivo e viene ritenuto nei tessuti in maniera minima, in confronto ad altri elementi quali, ad esempio, il potassio. Le piante alofite, invece, possiedono appositi meccanismi cellulari che immagazzinano il sodio in una struttura apposita, il vacuolo, impedendogli così di circolare liberamente per i tessuti, neutralizzandone la tossicità. La quasi totalità del sodio presente in una pianta alofita è infatti contenuto nel vacuolo.</a:t>
            </a:r>
          </a:p>
          <a:p>
            <a:pPr algn="just">
              <a:lnSpc>
                <a:spcPts val="2100"/>
              </a:lnSpc>
            </a:pPr>
            <a:endPar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endParaRPr>
          </a:p>
          <a:p>
            <a:pPr algn="just">
              <a:lnSpc>
                <a:spcPts val="2100"/>
              </a:lnSpc>
            </a:pP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Le foglie e i fusti di </a:t>
            </a:r>
            <a:r>
              <a:rPr lang="it-IT" altLang="it-IT" sz="1600" b="1" i="1" dirty="0">
                <a:solidFill>
                  <a:srgbClr val="222222"/>
                </a:solidFill>
                <a:latin typeface="Arial" panose="020B0604020202020204" pitchFamily="34" charset="0"/>
                <a:ea typeface="Calibri" panose="020F0502020204030204" pitchFamily="34" charset="0"/>
                <a:cs typeface="Arial" panose="020B0604020202020204" pitchFamily="34" charset="0"/>
              </a:rPr>
              <a:t>S. soda </a:t>
            </a: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sono commestibili e, principalmente le piantine giovani e i germogli, largamente usate in cucina. La pianta è utilizzata soprattutto nella dieta mediterranea, e in particolare in Italia dove è nota con il nome di  </a:t>
            </a:r>
            <a:r>
              <a:rPr lang="it-IT" altLang="it-IT" sz="2000" b="1" dirty="0">
                <a:solidFill>
                  <a:srgbClr val="C00000"/>
                </a:solidFill>
                <a:latin typeface="Arial" panose="020B0604020202020204" pitchFamily="34" charset="0"/>
                <a:ea typeface="Calibri" panose="020F0502020204030204" pitchFamily="34" charset="0"/>
                <a:cs typeface="Arial" panose="020B0604020202020204" pitchFamily="34" charset="0"/>
              </a:rPr>
              <a:t>agretti</a:t>
            </a: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 </a:t>
            </a:r>
          </a:p>
          <a:p>
            <a:pPr algn="just">
              <a:lnSpc>
                <a:spcPts val="2100"/>
              </a:lnSpc>
            </a:pPr>
            <a:endPar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endParaRPr>
          </a:p>
          <a:p>
            <a:pPr algn="just">
              <a:lnSpc>
                <a:spcPts val="2100"/>
              </a:lnSpc>
            </a:pPr>
            <a:endPar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endParaRPr>
          </a:p>
          <a:p>
            <a:pPr algn="just">
              <a:lnSpc>
                <a:spcPts val="2100"/>
              </a:lnSpc>
            </a:pP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Dalla  cenere  la  miscela  di  sostanze  basiche  veniva </a:t>
            </a:r>
          </a:p>
          <a:p>
            <a:pPr algn="just">
              <a:lnSpc>
                <a:spcPts val="2100"/>
              </a:lnSpc>
            </a:pP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ottenuta,   setacciandola  per eliminare  grumi  o   parti</a:t>
            </a:r>
          </a:p>
          <a:p>
            <a:pPr algn="just">
              <a:lnSpc>
                <a:spcPts val="2100"/>
              </a:lnSpc>
            </a:pP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parzialmente  incombuste. Mettendola  in un recipiente</a:t>
            </a:r>
          </a:p>
          <a:p>
            <a:pPr algn="just">
              <a:lnSpc>
                <a:spcPts val="2100"/>
              </a:lnSpc>
            </a:pP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con acqua e portando all’ebollizione. Si lasciava quindi</a:t>
            </a:r>
          </a:p>
          <a:p>
            <a:pPr algn="just">
              <a:lnSpc>
                <a:spcPts val="2100"/>
              </a:lnSpc>
            </a:pP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decantare e raffreddare, poi si filtrava con un panno  di</a:t>
            </a:r>
          </a:p>
          <a:p>
            <a:pPr algn="just">
              <a:lnSpc>
                <a:spcPts val="2100"/>
              </a:lnSpc>
            </a:pP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cotone.  Si  otteneva  un  liquido  limpido,  usato  come</a:t>
            </a:r>
          </a:p>
          <a:p>
            <a:pPr algn="just">
              <a:lnSpc>
                <a:spcPts val="2100"/>
              </a:lnSpc>
            </a:pP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detergente e chiamato </a:t>
            </a:r>
            <a:r>
              <a:rPr lang="it-IT" altLang="it-IT" sz="2000" b="1" dirty="0">
                <a:solidFill>
                  <a:srgbClr val="C00000"/>
                </a:solidFill>
                <a:latin typeface="Arial" panose="020B0604020202020204" pitchFamily="34" charset="0"/>
                <a:ea typeface="Calibri" panose="020F0502020204030204" pitchFamily="34" charset="0"/>
                <a:cs typeface="Arial" panose="020B0604020202020204" pitchFamily="34" charset="0"/>
              </a:rPr>
              <a:t>liscivia</a:t>
            </a: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 </a:t>
            </a:r>
          </a:p>
        </p:txBody>
      </p:sp>
      <p:pic>
        <p:nvPicPr>
          <p:cNvPr id="4" name="Picture 2" descr="https://upload.wikimedia.org/wikipedia/commons/c/ce/Salsola_soda.jpg">
            <a:extLst>
              <a:ext uri="{FF2B5EF4-FFF2-40B4-BE49-F238E27FC236}">
                <a16:creationId xmlns:a16="http://schemas.microsoft.com/office/drawing/2014/main" id="{4A14BDCC-380F-4866-984A-13B8B6A989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7476" y="3429000"/>
            <a:ext cx="3003331" cy="2669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853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24491758-E477-417C-AB7D-93A40C08E7A4}"/>
              </a:ext>
            </a:extLst>
          </p:cNvPr>
          <p:cNvSpPr/>
          <p:nvPr/>
        </p:nvSpPr>
        <p:spPr>
          <a:xfrm>
            <a:off x="173422" y="161503"/>
            <a:ext cx="8765626" cy="6534994"/>
          </a:xfrm>
          <a:prstGeom prst="rect">
            <a:avLst/>
          </a:prstGeom>
        </p:spPr>
        <p:txBody>
          <a:bodyPr wrap="square">
            <a:spAutoFit/>
          </a:bodyPr>
          <a:lstStyle/>
          <a:p>
            <a:pPr algn="just">
              <a:lnSpc>
                <a:spcPts val="2100"/>
              </a:lnSpc>
            </a:pPr>
            <a:r>
              <a:rPr lang="it-IT" sz="1600" b="1" dirty="0">
                <a:latin typeface="Arial" panose="020B0604020202020204" pitchFamily="34" charset="0"/>
                <a:cs typeface="Arial" panose="020B0604020202020204" pitchFamily="34" charset="0"/>
              </a:rPr>
              <a:t>Dal XIX secolo  il carbonato di sodio è preparato industrialmente con altri metodi. In particolare dalla seconda metà dell’ottocento è stato utilizzato il cosiddetto metodo Solvay, messo a punto da  Ernest Gaston Joseph Solvay (</a:t>
            </a:r>
            <a:r>
              <a:rPr lang="it-IT" sz="1600" b="1" dirty="0" err="1">
                <a:latin typeface="Arial" panose="020B0604020202020204" pitchFamily="34" charset="0"/>
                <a:cs typeface="Arial" panose="020B0604020202020204" pitchFamily="34" charset="0"/>
              </a:rPr>
              <a:t>Rebecq</a:t>
            </a:r>
            <a:r>
              <a:rPr lang="it-IT" sz="1600" b="1" dirty="0">
                <a:latin typeface="Arial" panose="020B0604020202020204" pitchFamily="34" charset="0"/>
                <a:cs typeface="Arial" panose="020B0604020202020204" pitchFamily="34" charset="0"/>
              </a:rPr>
              <a:t>, 16 aprile 1838 – </a:t>
            </a:r>
            <a:r>
              <a:rPr lang="it-IT" sz="1600" b="1" dirty="0" err="1">
                <a:latin typeface="Arial" panose="020B0604020202020204" pitchFamily="34" charset="0"/>
                <a:cs typeface="Arial" panose="020B0604020202020204" pitchFamily="34" charset="0"/>
              </a:rPr>
              <a:t>Ixelles</a:t>
            </a:r>
            <a:r>
              <a:rPr lang="it-IT" sz="1600" b="1" dirty="0">
                <a:latin typeface="Arial" panose="020B0604020202020204" pitchFamily="34" charset="0"/>
                <a:cs typeface="Arial" panose="020B0604020202020204" pitchFamily="34" charset="0"/>
              </a:rPr>
              <a:t>, 26 maggio 1922) chimico, imprenditore, politico e filantropo belga.</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Il processo SOLVAY è il seguente:</a:t>
            </a:r>
          </a:p>
          <a:p>
            <a:pPr lvl="0" algn="just" defTabSz="914400" eaLnBrk="0" fontAlgn="base" hangingPunct="0">
              <a:lnSpc>
                <a:spcPts val="2100"/>
              </a:lnSpc>
            </a:pPr>
            <a:r>
              <a:rPr lang="it-IT" altLang="it-IT" sz="1600" b="1" dirty="0">
                <a:solidFill>
                  <a:srgbClr val="222222"/>
                </a:solidFill>
                <a:latin typeface="Arial" panose="020B0604020202020204" pitchFamily="34" charset="0"/>
                <a:cs typeface="Arial" panose="020B0604020202020204" pitchFamily="34" charset="0"/>
              </a:rPr>
              <a:t>Sul fondo del reattore viene scaldato il carbonato di calcio, che si decompone liberando </a:t>
            </a:r>
            <a:r>
              <a:rPr lang="it-IT" altLang="it-IT" sz="1600" b="1" dirty="0">
                <a:solidFill>
                  <a:srgbClr val="0B0080"/>
                </a:solidFill>
                <a:latin typeface="Arial" panose="020B0604020202020204" pitchFamily="34" charset="0"/>
                <a:cs typeface="Arial" panose="020B0604020202020204" pitchFamily="34" charset="0"/>
              </a:rPr>
              <a:t>biossido di carbonio</a:t>
            </a:r>
            <a:endParaRPr lang="it-IT" altLang="it-IT" sz="1600" b="1" dirty="0">
              <a:latin typeface="Arial" panose="020B0604020202020204" pitchFamily="34" charset="0"/>
              <a:cs typeface="Arial" panose="020B0604020202020204" pitchFamily="34" charset="0"/>
            </a:endParaRPr>
          </a:p>
          <a:p>
            <a:pPr lvl="1" indent="-457200" algn="just" defTabSz="914400" eaLnBrk="0" fontAlgn="base" hangingPunct="0">
              <a:lnSpc>
                <a:spcPts val="2100"/>
              </a:lnSpc>
            </a:pPr>
            <a:r>
              <a:rPr lang="it-IT" altLang="it-IT" sz="1600" b="1" dirty="0">
                <a:solidFill>
                  <a:srgbClr val="000000"/>
                </a:solidFill>
                <a:latin typeface="Arial" panose="020B0604020202020204" pitchFamily="34" charset="0"/>
                <a:cs typeface="Arial" panose="020B0604020202020204" pitchFamily="34" charset="0"/>
              </a:rPr>
              <a:t>CaCO</a:t>
            </a:r>
            <a:r>
              <a:rPr lang="it-IT" altLang="it-IT" sz="1600" b="1" baseline="-30000" dirty="0">
                <a:solidFill>
                  <a:srgbClr val="000000"/>
                </a:solidFill>
                <a:latin typeface="Arial" panose="020B0604020202020204" pitchFamily="34" charset="0"/>
                <a:cs typeface="Arial" panose="020B0604020202020204" pitchFamily="34" charset="0"/>
              </a:rPr>
              <a:t>3</a:t>
            </a:r>
            <a:r>
              <a:rPr lang="it-IT" altLang="it-IT" sz="1600" b="1" dirty="0">
                <a:solidFill>
                  <a:srgbClr val="000000"/>
                </a:solidFill>
                <a:latin typeface="Arial" panose="020B0604020202020204" pitchFamily="34" charset="0"/>
                <a:cs typeface="Arial" panose="020B0604020202020204" pitchFamily="34" charset="0"/>
              </a:rPr>
              <a:t> → </a:t>
            </a:r>
            <a:r>
              <a:rPr lang="it-IT" altLang="it-IT" sz="1600" b="1" dirty="0" err="1">
                <a:solidFill>
                  <a:srgbClr val="000000"/>
                </a:solidFill>
                <a:latin typeface="Arial" panose="020B0604020202020204" pitchFamily="34" charset="0"/>
                <a:cs typeface="Arial" panose="020B0604020202020204" pitchFamily="34" charset="0"/>
              </a:rPr>
              <a:t>CaO</a:t>
            </a:r>
            <a:r>
              <a:rPr lang="it-IT" altLang="it-IT" sz="1600" b="1" dirty="0">
                <a:solidFill>
                  <a:srgbClr val="000000"/>
                </a:solidFill>
                <a:latin typeface="Arial" panose="020B0604020202020204" pitchFamily="34" charset="0"/>
                <a:cs typeface="Arial" panose="020B0604020202020204" pitchFamily="34" charset="0"/>
              </a:rPr>
              <a:t> + CO</a:t>
            </a:r>
            <a:r>
              <a:rPr lang="it-IT" altLang="it-IT" sz="1600" b="1" baseline="-30000" dirty="0">
                <a:solidFill>
                  <a:srgbClr val="000000"/>
                </a:solidFill>
                <a:latin typeface="Arial" panose="020B0604020202020204" pitchFamily="34" charset="0"/>
                <a:cs typeface="Arial" panose="020B0604020202020204" pitchFamily="34" charset="0"/>
              </a:rPr>
              <a:t>2</a:t>
            </a:r>
            <a:endParaRPr lang="it-IT" altLang="it-IT" sz="1600" b="1" dirty="0">
              <a:solidFill>
                <a:srgbClr val="222222"/>
              </a:solidFill>
              <a:latin typeface="Arial" panose="020B0604020202020204" pitchFamily="34" charset="0"/>
              <a:cs typeface="Arial" panose="020B0604020202020204" pitchFamily="34" charset="0"/>
            </a:endParaRPr>
          </a:p>
          <a:p>
            <a:pPr lvl="0" algn="just" defTabSz="914400" eaLnBrk="0" fontAlgn="base" hangingPunct="0">
              <a:lnSpc>
                <a:spcPts val="2100"/>
              </a:lnSpc>
            </a:pPr>
            <a:r>
              <a:rPr lang="it-IT" altLang="it-IT" sz="1600" b="1" dirty="0">
                <a:solidFill>
                  <a:srgbClr val="222222"/>
                </a:solidFill>
                <a:latin typeface="Arial" panose="020B0604020202020204" pitchFamily="34" charset="0"/>
                <a:cs typeface="Arial" panose="020B0604020202020204" pitchFamily="34" charset="0"/>
              </a:rPr>
              <a:t>Dall'alto viene immessa nel reattore una soluzione concentrata di cloruro di sodio e ammoniaca; il </a:t>
            </a:r>
            <a:r>
              <a:rPr lang="it-IT" altLang="it-IT" sz="1600" b="1" dirty="0">
                <a:solidFill>
                  <a:srgbClr val="0B0080"/>
                </a:solidFill>
                <a:latin typeface="Arial" panose="020B0604020202020204" pitchFamily="34" charset="0"/>
                <a:cs typeface="Arial" panose="020B0604020202020204" pitchFamily="34" charset="0"/>
              </a:rPr>
              <a:t>biossido di carbonio</a:t>
            </a:r>
            <a:r>
              <a:rPr lang="it-IT" altLang="it-IT" sz="1600" b="1" dirty="0">
                <a:solidFill>
                  <a:srgbClr val="222222"/>
                </a:solidFill>
                <a:latin typeface="Arial" panose="020B0604020202020204" pitchFamily="34" charset="0"/>
                <a:cs typeface="Arial" panose="020B0604020202020204" pitchFamily="34" charset="0"/>
              </a:rPr>
              <a:t>, gorgogliando, fa </a:t>
            </a:r>
            <a:r>
              <a:rPr lang="it-IT" altLang="it-IT" sz="1600" b="1" dirty="0">
                <a:solidFill>
                  <a:srgbClr val="0B0080"/>
                </a:solidFill>
                <a:latin typeface="Arial" panose="020B0604020202020204" pitchFamily="34" charset="0"/>
                <a:cs typeface="Arial" panose="020B0604020202020204" pitchFamily="34" charset="0"/>
              </a:rPr>
              <a:t>precipitare</a:t>
            </a:r>
            <a:r>
              <a:rPr lang="it-IT" altLang="it-IT" sz="1600" b="1" dirty="0">
                <a:solidFill>
                  <a:srgbClr val="222222"/>
                </a:solidFill>
                <a:latin typeface="Arial" panose="020B0604020202020204" pitchFamily="34" charset="0"/>
                <a:cs typeface="Arial" panose="020B0604020202020204" pitchFamily="34" charset="0"/>
              </a:rPr>
              <a:t> l'</a:t>
            </a:r>
            <a:r>
              <a:rPr lang="it-IT" altLang="it-IT" sz="1600" b="1" dirty="0" err="1">
                <a:solidFill>
                  <a:srgbClr val="0B0080"/>
                </a:solidFill>
                <a:latin typeface="Arial" panose="020B0604020202020204" pitchFamily="34" charset="0"/>
                <a:cs typeface="Arial" panose="020B0604020202020204" pitchFamily="34" charset="0"/>
              </a:rPr>
              <a:t>idrogenocarbonato</a:t>
            </a:r>
            <a:r>
              <a:rPr lang="it-IT" altLang="it-IT" sz="1600" b="1" dirty="0">
                <a:solidFill>
                  <a:srgbClr val="0B0080"/>
                </a:solidFill>
                <a:latin typeface="Arial" panose="020B0604020202020204" pitchFamily="34" charset="0"/>
                <a:cs typeface="Arial" panose="020B0604020202020204" pitchFamily="34" charset="0"/>
              </a:rPr>
              <a:t> di sodio</a:t>
            </a:r>
            <a:endParaRPr lang="it-IT" altLang="it-IT" sz="1600" b="1" dirty="0">
              <a:latin typeface="Arial" panose="020B0604020202020204" pitchFamily="34" charset="0"/>
              <a:cs typeface="Arial" panose="020B0604020202020204" pitchFamily="34" charset="0"/>
            </a:endParaRPr>
          </a:p>
          <a:p>
            <a:pPr lvl="1" indent="-457200" algn="just" defTabSz="914400" eaLnBrk="0" fontAlgn="base" hangingPunct="0">
              <a:lnSpc>
                <a:spcPts val="2100"/>
              </a:lnSpc>
            </a:pPr>
            <a:r>
              <a:rPr lang="it-IT" altLang="it-IT" sz="1600" b="1" dirty="0">
                <a:solidFill>
                  <a:srgbClr val="000000"/>
                </a:solidFill>
                <a:latin typeface="Arial" panose="020B0604020202020204" pitchFamily="34" charset="0"/>
                <a:cs typeface="Arial" panose="020B0604020202020204" pitchFamily="34" charset="0"/>
              </a:rPr>
              <a:t>NaCl + NH</a:t>
            </a:r>
            <a:r>
              <a:rPr lang="it-IT" altLang="it-IT" sz="1600" b="1" baseline="-30000" dirty="0">
                <a:solidFill>
                  <a:srgbClr val="000000"/>
                </a:solidFill>
                <a:latin typeface="Arial" panose="020B0604020202020204" pitchFamily="34" charset="0"/>
                <a:cs typeface="Arial" panose="020B0604020202020204" pitchFamily="34" charset="0"/>
              </a:rPr>
              <a:t>3</a:t>
            </a:r>
            <a:r>
              <a:rPr lang="it-IT" altLang="it-IT" sz="1600" b="1" dirty="0">
                <a:solidFill>
                  <a:srgbClr val="000000"/>
                </a:solidFill>
                <a:latin typeface="Arial" panose="020B0604020202020204" pitchFamily="34" charset="0"/>
                <a:cs typeface="Arial" panose="020B0604020202020204" pitchFamily="34" charset="0"/>
              </a:rPr>
              <a:t> + CO</a:t>
            </a:r>
            <a:r>
              <a:rPr lang="it-IT" altLang="it-IT" sz="1600" b="1" baseline="-30000" dirty="0">
                <a:solidFill>
                  <a:srgbClr val="000000"/>
                </a:solidFill>
                <a:latin typeface="Arial" panose="020B0604020202020204" pitchFamily="34" charset="0"/>
                <a:cs typeface="Arial" panose="020B0604020202020204" pitchFamily="34" charset="0"/>
              </a:rPr>
              <a:t>2</a:t>
            </a:r>
            <a:r>
              <a:rPr lang="it-IT" altLang="it-IT" sz="1600" b="1" dirty="0">
                <a:solidFill>
                  <a:srgbClr val="000000"/>
                </a:solidFill>
                <a:latin typeface="Arial" panose="020B0604020202020204" pitchFamily="34" charset="0"/>
                <a:cs typeface="Arial" panose="020B0604020202020204" pitchFamily="34" charset="0"/>
              </a:rPr>
              <a:t> + H</a:t>
            </a:r>
            <a:r>
              <a:rPr lang="it-IT" altLang="it-IT" sz="1600" b="1" baseline="-30000" dirty="0">
                <a:solidFill>
                  <a:srgbClr val="000000"/>
                </a:solidFill>
                <a:latin typeface="Arial" panose="020B0604020202020204" pitchFamily="34" charset="0"/>
                <a:cs typeface="Arial" panose="020B0604020202020204" pitchFamily="34" charset="0"/>
              </a:rPr>
              <a:t>2</a:t>
            </a:r>
            <a:r>
              <a:rPr lang="it-IT" altLang="it-IT" sz="1600" b="1" dirty="0">
                <a:solidFill>
                  <a:srgbClr val="000000"/>
                </a:solidFill>
                <a:latin typeface="Arial" panose="020B0604020202020204" pitchFamily="34" charset="0"/>
                <a:cs typeface="Arial" panose="020B0604020202020204" pitchFamily="34" charset="0"/>
              </a:rPr>
              <a:t>O → NaHCO</a:t>
            </a:r>
            <a:r>
              <a:rPr lang="it-IT" altLang="it-IT" sz="1600" b="1" baseline="-30000" dirty="0">
                <a:solidFill>
                  <a:srgbClr val="000000"/>
                </a:solidFill>
                <a:latin typeface="Arial" panose="020B0604020202020204" pitchFamily="34" charset="0"/>
                <a:cs typeface="Arial" panose="020B0604020202020204" pitchFamily="34" charset="0"/>
              </a:rPr>
              <a:t>3</a:t>
            </a:r>
            <a:r>
              <a:rPr lang="it-IT" altLang="it-IT" sz="1600" b="1" dirty="0">
                <a:solidFill>
                  <a:srgbClr val="000000"/>
                </a:solidFill>
                <a:latin typeface="Arial" panose="020B0604020202020204" pitchFamily="34" charset="0"/>
                <a:cs typeface="Arial" panose="020B0604020202020204" pitchFamily="34" charset="0"/>
              </a:rPr>
              <a:t>↓ + NH</a:t>
            </a:r>
            <a:r>
              <a:rPr lang="it-IT" altLang="it-IT" sz="1600" b="1" baseline="-30000" dirty="0">
                <a:solidFill>
                  <a:srgbClr val="000000"/>
                </a:solidFill>
                <a:latin typeface="Arial" panose="020B0604020202020204" pitchFamily="34" charset="0"/>
                <a:cs typeface="Arial" panose="020B0604020202020204" pitchFamily="34" charset="0"/>
              </a:rPr>
              <a:t>4</a:t>
            </a:r>
            <a:r>
              <a:rPr lang="it-IT" altLang="it-IT" sz="1600" b="1" dirty="0">
                <a:solidFill>
                  <a:srgbClr val="000000"/>
                </a:solidFill>
                <a:latin typeface="Arial" panose="020B0604020202020204" pitchFamily="34" charset="0"/>
                <a:cs typeface="Arial" panose="020B0604020202020204" pitchFamily="34" charset="0"/>
              </a:rPr>
              <a:t>Cl (data la non elevata solubilità di NaHCO</a:t>
            </a:r>
            <a:r>
              <a:rPr lang="it-IT" altLang="it-IT" sz="1600" b="1" baseline="-25000" dirty="0">
                <a:solidFill>
                  <a:srgbClr val="000000"/>
                </a:solidFill>
                <a:latin typeface="Arial" panose="020B0604020202020204" pitchFamily="34" charset="0"/>
                <a:cs typeface="Arial" panose="020B0604020202020204" pitchFamily="34" charset="0"/>
              </a:rPr>
              <a:t>3</a:t>
            </a:r>
            <a:r>
              <a:rPr lang="it-IT" altLang="it-IT" sz="1600" b="1" dirty="0">
                <a:solidFill>
                  <a:srgbClr val="000000"/>
                </a:solidFill>
                <a:latin typeface="Arial" panose="020B0604020202020204" pitchFamily="34" charset="0"/>
                <a:cs typeface="Arial" panose="020B0604020202020204" pitchFamily="34" charset="0"/>
              </a:rPr>
              <a:t>)</a:t>
            </a:r>
            <a:endParaRPr lang="it-IT" altLang="it-IT" sz="1600" b="1" baseline="-25000" dirty="0">
              <a:solidFill>
                <a:srgbClr val="222222"/>
              </a:solidFill>
              <a:latin typeface="Arial" panose="020B0604020202020204" pitchFamily="34" charset="0"/>
              <a:cs typeface="Arial" panose="020B0604020202020204" pitchFamily="34" charset="0"/>
            </a:endParaRPr>
          </a:p>
          <a:p>
            <a:pPr lvl="0" algn="just" defTabSz="914400" eaLnBrk="0" fontAlgn="base" hangingPunct="0">
              <a:lnSpc>
                <a:spcPts val="2100"/>
              </a:lnSpc>
            </a:pPr>
            <a:r>
              <a:rPr lang="it-IT" altLang="it-IT" sz="1600" b="1" dirty="0">
                <a:solidFill>
                  <a:srgbClr val="222222"/>
                </a:solidFill>
                <a:latin typeface="Arial" panose="020B0604020202020204" pitchFamily="34" charset="0"/>
                <a:cs typeface="Arial" panose="020B0604020202020204" pitchFamily="34" charset="0"/>
              </a:rPr>
              <a:t>L'</a:t>
            </a:r>
            <a:r>
              <a:rPr lang="it-IT" altLang="it-IT" sz="1600" b="1" dirty="0" err="1">
                <a:solidFill>
                  <a:srgbClr val="222222"/>
                </a:solidFill>
                <a:latin typeface="Arial" panose="020B0604020202020204" pitchFamily="34" charset="0"/>
                <a:cs typeface="Arial" panose="020B0604020202020204" pitchFamily="34" charset="0"/>
              </a:rPr>
              <a:t>idrogenocarbonato</a:t>
            </a:r>
            <a:r>
              <a:rPr lang="it-IT" altLang="it-IT" sz="1600" b="1" dirty="0">
                <a:solidFill>
                  <a:srgbClr val="222222"/>
                </a:solidFill>
                <a:latin typeface="Arial" panose="020B0604020202020204" pitchFamily="34" charset="0"/>
                <a:cs typeface="Arial" panose="020B0604020202020204" pitchFamily="34" charset="0"/>
              </a:rPr>
              <a:t> di sodio viene quindi convertito in carbonato di sodio per riscaldamento, liberando acqua e diossido di carbonio</a:t>
            </a:r>
            <a:endParaRPr lang="it-IT" altLang="it-IT" sz="1600" b="1" dirty="0">
              <a:latin typeface="Arial" panose="020B0604020202020204" pitchFamily="34" charset="0"/>
              <a:cs typeface="Arial" panose="020B0604020202020204" pitchFamily="34" charset="0"/>
            </a:endParaRPr>
          </a:p>
          <a:p>
            <a:pPr lvl="1" indent="-457200" algn="just" defTabSz="914400" eaLnBrk="0" fontAlgn="base" hangingPunct="0">
              <a:lnSpc>
                <a:spcPts val="2100"/>
              </a:lnSpc>
            </a:pPr>
            <a:r>
              <a:rPr lang="it-IT" altLang="it-IT" sz="1600" b="1" dirty="0">
                <a:solidFill>
                  <a:srgbClr val="000000"/>
                </a:solidFill>
                <a:latin typeface="Arial" panose="020B0604020202020204" pitchFamily="34" charset="0"/>
                <a:cs typeface="Arial" panose="020B0604020202020204" pitchFamily="34" charset="0"/>
              </a:rPr>
              <a:t>2 NaHCO</a:t>
            </a:r>
            <a:r>
              <a:rPr lang="it-IT" altLang="it-IT" sz="1600" b="1" baseline="-30000" dirty="0">
                <a:solidFill>
                  <a:srgbClr val="000000"/>
                </a:solidFill>
                <a:latin typeface="Arial" panose="020B0604020202020204" pitchFamily="34" charset="0"/>
                <a:cs typeface="Arial" panose="020B0604020202020204" pitchFamily="34" charset="0"/>
              </a:rPr>
              <a:t>3</a:t>
            </a:r>
            <a:r>
              <a:rPr lang="it-IT" altLang="it-IT" sz="1600" b="1" dirty="0">
                <a:solidFill>
                  <a:srgbClr val="000000"/>
                </a:solidFill>
                <a:latin typeface="Arial" panose="020B0604020202020204" pitchFamily="34" charset="0"/>
                <a:cs typeface="Arial" panose="020B0604020202020204" pitchFamily="34" charset="0"/>
              </a:rPr>
              <a:t> → Na</a:t>
            </a:r>
            <a:r>
              <a:rPr lang="it-IT" altLang="it-IT" sz="1600" b="1" baseline="-30000" dirty="0">
                <a:solidFill>
                  <a:srgbClr val="000000"/>
                </a:solidFill>
                <a:latin typeface="Arial" panose="020B0604020202020204" pitchFamily="34" charset="0"/>
                <a:cs typeface="Arial" panose="020B0604020202020204" pitchFamily="34" charset="0"/>
              </a:rPr>
              <a:t>2</a:t>
            </a:r>
            <a:r>
              <a:rPr lang="it-IT" altLang="it-IT" sz="1600" b="1" dirty="0">
                <a:solidFill>
                  <a:srgbClr val="000000"/>
                </a:solidFill>
                <a:latin typeface="Arial" panose="020B0604020202020204" pitchFamily="34" charset="0"/>
                <a:cs typeface="Arial" panose="020B0604020202020204" pitchFamily="34" charset="0"/>
              </a:rPr>
              <a:t>CO</a:t>
            </a:r>
            <a:r>
              <a:rPr lang="it-IT" altLang="it-IT" sz="1600" b="1" baseline="-30000" dirty="0">
                <a:solidFill>
                  <a:srgbClr val="000000"/>
                </a:solidFill>
                <a:latin typeface="Arial" panose="020B0604020202020204" pitchFamily="34" charset="0"/>
                <a:cs typeface="Arial" panose="020B0604020202020204" pitchFamily="34" charset="0"/>
              </a:rPr>
              <a:t>3</a:t>
            </a:r>
            <a:r>
              <a:rPr lang="it-IT" altLang="it-IT" sz="1600" b="1" dirty="0">
                <a:solidFill>
                  <a:srgbClr val="000000"/>
                </a:solidFill>
                <a:latin typeface="Arial" panose="020B0604020202020204" pitchFamily="34" charset="0"/>
                <a:cs typeface="Arial" panose="020B0604020202020204" pitchFamily="34" charset="0"/>
              </a:rPr>
              <a:t> + H</a:t>
            </a:r>
            <a:r>
              <a:rPr lang="it-IT" altLang="it-IT" sz="1600" b="1" baseline="-30000" dirty="0">
                <a:solidFill>
                  <a:srgbClr val="000000"/>
                </a:solidFill>
                <a:latin typeface="Arial" panose="020B0604020202020204" pitchFamily="34" charset="0"/>
                <a:cs typeface="Arial" panose="020B0604020202020204" pitchFamily="34" charset="0"/>
              </a:rPr>
              <a:t>2</a:t>
            </a:r>
            <a:r>
              <a:rPr lang="it-IT" altLang="it-IT" sz="1600" b="1" dirty="0">
                <a:solidFill>
                  <a:srgbClr val="000000"/>
                </a:solidFill>
                <a:latin typeface="Arial" panose="020B0604020202020204" pitchFamily="34" charset="0"/>
                <a:cs typeface="Arial" panose="020B0604020202020204" pitchFamily="34" charset="0"/>
              </a:rPr>
              <a:t>O + CO</a:t>
            </a:r>
            <a:r>
              <a:rPr lang="it-IT" altLang="it-IT" sz="1600" b="1" baseline="-30000" dirty="0">
                <a:solidFill>
                  <a:srgbClr val="000000"/>
                </a:solidFill>
                <a:latin typeface="Arial" panose="020B0604020202020204" pitchFamily="34" charset="0"/>
                <a:cs typeface="Arial" panose="020B0604020202020204" pitchFamily="34" charset="0"/>
              </a:rPr>
              <a:t>2</a:t>
            </a:r>
            <a:endParaRPr lang="it-IT" altLang="it-IT" sz="1600" b="1" dirty="0">
              <a:solidFill>
                <a:srgbClr val="222222"/>
              </a:solidFill>
              <a:latin typeface="Arial" panose="020B0604020202020204" pitchFamily="34" charset="0"/>
              <a:cs typeface="Arial" panose="020B0604020202020204" pitchFamily="34" charset="0"/>
            </a:endParaRPr>
          </a:p>
          <a:p>
            <a:pPr lvl="0" algn="just" defTabSz="914400" eaLnBrk="0" fontAlgn="base" hangingPunct="0">
              <a:lnSpc>
                <a:spcPts val="2100"/>
              </a:lnSpc>
            </a:pPr>
            <a:r>
              <a:rPr lang="it-IT" altLang="it-IT" sz="1600" b="1" dirty="0">
                <a:solidFill>
                  <a:srgbClr val="222222"/>
                </a:solidFill>
                <a:latin typeface="Arial" panose="020B0604020202020204" pitchFamily="34" charset="0"/>
                <a:cs typeface="Arial" panose="020B0604020202020204" pitchFamily="34" charset="0"/>
              </a:rPr>
              <a:t>mentre l'ammoniaca viene rigenerata per trattamento del </a:t>
            </a:r>
            <a:r>
              <a:rPr lang="it-IT" altLang="it-IT" sz="1600" b="1" dirty="0">
                <a:solidFill>
                  <a:srgbClr val="0B0080"/>
                </a:solidFill>
                <a:latin typeface="Arial" panose="020B0604020202020204" pitchFamily="34" charset="0"/>
                <a:cs typeface="Arial" panose="020B0604020202020204" pitchFamily="34" charset="0"/>
              </a:rPr>
              <a:t>cloruro d'ammonio</a:t>
            </a:r>
            <a:r>
              <a:rPr lang="it-IT" altLang="it-IT" sz="1600" b="1" dirty="0">
                <a:solidFill>
                  <a:srgbClr val="222222"/>
                </a:solidFill>
                <a:latin typeface="Arial" panose="020B0604020202020204" pitchFamily="34" charset="0"/>
                <a:cs typeface="Arial" panose="020B0604020202020204" pitchFamily="34" charset="0"/>
              </a:rPr>
              <a:t> formatosi con la calce viva (l'</a:t>
            </a:r>
            <a:r>
              <a:rPr lang="it-IT" altLang="it-IT" sz="1600" b="1" dirty="0">
                <a:solidFill>
                  <a:srgbClr val="0B0080"/>
                </a:solidFill>
                <a:latin typeface="Arial" panose="020B0604020202020204" pitchFamily="34" charset="0"/>
                <a:cs typeface="Arial" panose="020B0604020202020204" pitchFamily="34" charset="0"/>
              </a:rPr>
              <a:t>ossido di calcio</a:t>
            </a:r>
            <a:r>
              <a:rPr lang="it-IT" altLang="it-IT" sz="1600" b="1" dirty="0">
                <a:solidFill>
                  <a:srgbClr val="222222"/>
                </a:solidFill>
                <a:latin typeface="Arial" panose="020B0604020202020204" pitchFamily="34" charset="0"/>
                <a:cs typeface="Arial" panose="020B0604020202020204" pitchFamily="34" charset="0"/>
              </a:rPr>
              <a:t>) residua della decomposizione del carbonato di calcio</a:t>
            </a:r>
            <a:endParaRPr lang="it-IT" altLang="it-IT" sz="1600" b="1" dirty="0">
              <a:latin typeface="Arial" panose="020B0604020202020204" pitchFamily="34" charset="0"/>
              <a:cs typeface="Arial" panose="020B0604020202020204" pitchFamily="34" charset="0"/>
            </a:endParaRPr>
          </a:p>
          <a:p>
            <a:pPr lvl="1" indent="-457200" algn="just" defTabSz="914400" eaLnBrk="0" fontAlgn="base" hangingPunct="0">
              <a:lnSpc>
                <a:spcPts val="2100"/>
              </a:lnSpc>
            </a:pPr>
            <a:r>
              <a:rPr lang="it-IT" altLang="it-IT" sz="1600" b="1" dirty="0" err="1">
                <a:solidFill>
                  <a:srgbClr val="000000"/>
                </a:solidFill>
                <a:latin typeface="Arial" panose="020B0604020202020204" pitchFamily="34" charset="0"/>
                <a:cs typeface="Arial" panose="020B0604020202020204" pitchFamily="34" charset="0"/>
              </a:rPr>
              <a:t>CaO</a:t>
            </a:r>
            <a:r>
              <a:rPr lang="it-IT" altLang="it-IT" sz="1600" b="1" dirty="0">
                <a:solidFill>
                  <a:srgbClr val="000000"/>
                </a:solidFill>
                <a:latin typeface="Arial" panose="020B0604020202020204" pitchFamily="34" charset="0"/>
                <a:cs typeface="Arial" panose="020B0604020202020204" pitchFamily="34" charset="0"/>
              </a:rPr>
              <a:t> + H</a:t>
            </a:r>
            <a:r>
              <a:rPr lang="it-IT" altLang="it-IT" sz="1600" b="1" baseline="-30000" dirty="0">
                <a:solidFill>
                  <a:srgbClr val="000000"/>
                </a:solidFill>
                <a:latin typeface="Arial" panose="020B0604020202020204" pitchFamily="34" charset="0"/>
                <a:cs typeface="Arial" panose="020B0604020202020204" pitchFamily="34" charset="0"/>
              </a:rPr>
              <a:t>2</a:t>
            </a:r>
            <a:r>
              <a:rPr lang="it-IT" altLang="it-IT" sz="1600" b="1" dirty="0">
                <a:solidFill>
                  <a:srgbClr val="000000"/>
                </a:solidFill>
                <a:latin typeface="Arial" panose="020B0604020202020204" pitchFamily="34" charset="0"/>
                <a:cs typeface="Arial" panose="020B0604020202020204" pitchFamily="34" charset="0"/>
              </a:rPr>
              <a:t>O → Ca(OH)</a:t>
            </a:r>
            <a:r>
              <a:rPr lang="it-IT" altLang="it-IT" sz="1600" b="1" baseline="-30000" dirty="0">
                <a:solidFill>
                  <a:srgbClr val="000000"/>
                </a:solidFill>
                <a:latin typeface="Arial" panose="020B0604020202020204" pitchFamily="34" charset="0"/>
                <a:cs typeface="Arial" panose="020B0604020202020204" pitchFamily="34" charset="0"/>
              </a:rPr>
              <a:t>2</a:t>
            </a:r>
            <a:endParaRPr lang="it-IT" altLang="it-IT" sz="1600" b="1" dirty="0">
              <a:solidFill>
                <a:srgbClr val="222222"/>
              </a:solidFill>
              <a:latin typeface="Arial" panose="020B0604020202020204" pitchFamily="34" charset="0"/>
              <a:cs typeface="Arial" panose="020B0604020202020204" pitchFamily="34" charset="0"/>
            </a:endParaRPr>
          </a:p>
          <a:p>
            <a:pPr lvl="1" indent="-457200" algn="just" defTabSz="914400" eaLnBrk="0" fontAlgn="base" hangingPunct="0">
              <a:lnSpc>
                <a:spcPts val="2100"/>
              </a:lnSpc>
            </a:pPr>
            <a:r>
              <a:rPr lang="it-IT" altLang="it-IT" sz="1600" b="1" dirty="0">
                <a:solidFill>
                  <a:srgbClr val="000000"/>
                </a:solidFill>
                <a:latin typeface="Arial" panose="020B0604020202020204" pitchFamily="34" charset="0"/>
                <a:cs typeface="Arial" panose="020B0604020202020204" pitchFamily="34" charset="0"/>
              </a:rPr>
              <a:t>Ca(OH)</a:t>
            </a:r>
            <a:r>
              <a:rPr lang="it-IT" altLang="it-IT" sz="1600" b="1" baseline="-30000" dirty="0">
                <a:solidFill>
                  <a:srgbClr val="000000"/>
                </a:solidFill>
                <a:latin typeface="Arial" panose="020B0604020202020204" pitchFamily="34" charset="0"/>
                <a:cs typeface="Arial" panose="020B0604020202020204" pitchFamily="34" charset="0"/>
              </a:rPr>
              <a:t>2</a:t>
            </a:r>
            <a:r>
              <a:rPr lang="it-IT" altLang="it-IT" sz="1600" b="1" dirty="0">
                <a:solidFill>
                  <a:srgbClr val="000000"/>
                </a:solidFill>
                <a:latin typeface="Arial" panose="020B0604020202020204" pitchFamily="34" charset="0"/>
                <a:cs typeface="Arial" panose="020B0604020202020204" pitchFamily="34" charset="0"/>
              </a:rPr>
              <a:t> + 2 NH</a:t>
            </a:r>
            <a:r>
              <a:rPr lang="it-IT" altLang="it-IT" sz="1600" b="1" baseline="-30000" dirty="0">
                <a:solidFill>
                  <a:srgbClr val="000000"/>
                </a:solidFill>
                <a:latin typeface="Arial" panose="020B0604020202020204" pitchFamily="34" charset="0"/>
                <a:cs typeface="Arial" panose="020B0604020202020204" pitchFamily="34" charset="0"/>
              </a:rPr>
              <a:t>4</a:t>
            </a:r>
            <a:r>
              <a:rPr lang="it-IT" altLang="it-IT" sz="1600" b="1" dirty="0">
                <a:solidFill>
                  <a:srgbClr val="000000"/>
                </a:solidFill>
                <a:latin typeface="Arial" panose="020B0604020202020204" pitchFamily="34" charset="0"/>
                <a:cs typeface="Arial" panose="020B0604020202020204" pitchFamily="34" charset="0"/>
              </a:rPr>
              <a:t>Cl → CaCl</a:t>
            </a:r>
            <a:r>
              <a:rPr lang="it-IT" altLang="it-IT" sz="1600" b="1" baseline="-30000" dirty="0">
                <a:solidFill>
                  <a:srgbClr val="000000"/>
                </a:solidFill>
                <a:latin typeface="Arial" panose="020B0604020202020204" pitchFamily="34" charset="0"/>
                <a:cs typeface="Arial" panose="020B0604020202020204" pitchFamily="34" charset="0"/>
              </a:rPr>
              <a:t>2</a:t>
            </a:r>
            <a:r>
              <a:rPr lang="it-IT" altLang="it-IT" sz="1600" b="1" dirty="0">
                <a:solidFill>
                  <a:srgbClr val="000000"/>
                </a:solidFill>
                <a:latin typeface="Arial" panose="020B0604020202020204" pitchFamily="34" charset="0"/>
                <a:cs typeface="Arial" panose="020B0604020202020204" pitchFamily="34" charset="0"/>
              </a:rPr>
              <a:t> + 2 NH</a:t>
            </a:r>
            <a:r>
              <a:rPr lang="it-IT" altLang="it-IT" sz="1600" b="1" baseline="-30000" dirty="0">
                <a:solidFill>
                  <a:srgbClr val="000000"/>
                </a:solidFill>
                <a:latin typeface="Arial" panose="020B0604020202020204" pitchFamily="34" charset="0"/>
                <a:cs typeface="Arial" panose="020B0604020202020204" pitchFamily="34" charset="0"/>
              </a:rPr>
              <a:t>3</a:t>
            </a:r>
            <a:r>
              <a:rPr lang="it-IT" altLang="it-IT" sz="1600" b="1" dirty="0">
                <a:solidFill>
                  <a:srgbClr val="000000"/>
                </a:solidFill>
                <a:latin typeface="Arial" panose="020B0604020202020204" pitchFamily="34" charset="0"/>
                <a:cs typeface="Arial" panose="020B0604020202020204" pitchFamily="34" charset="0"/>
              </a:rPr>
              <a:t> + 2 H</a:t>
            </a:r>
            <a:r>
              <a:rPr lang="it-IT" altLang="it-IT" sz="1600" b="1" baseline="-30000" dirty="0">
                <a:solidFill>
                  <a:srgbClr val="000000"/>
                </a:solidFill>
                <a:latin typeface="Arial" panose="020B0604020202020204" pitchFamily="34" charset="0"/>
                <a:cs typeface="Arial" panose="020B0604020202020204" pitchFamily="34" charset="0"/>
              </a:rPr>
              <a:t>2</a:t>
            </a:r>
            <a:r>
              <a:rPr lang="it-IT" altLang="it-IT" sz="1600" b="1" dirty="0">
                <a:solidFill>
                  <a:srgbClr val="000000"/>
                </a:solidFill>
                <a:latin typeface="Arial" panose="020B0604020202020204" pitchFamily="34" charset="0"/>
                <a:cs typeface="Arial" panose="020B0604020202020204" pitchFamily="34" charset="0"/>
              </a:rPr>
              <a:t>O</a:t>
            </a:r>
            <a:endParaRPr lang="it-IT" altLang="it-IT" sz="1600" b="1" dirty="0">
              <a:solidFill>
                <a:srgbClr val="222222"/>
              </a:solidFill>
              <a:latin typeface="Arial" panose="020B0604020202020204" pitchFamily="34" charset="0"/>
              <a:cs typeface="Arial" panose="020B0604020202020204" pitchFamily="34" charset="0"/>
            </a:endParaRPr>
          </a:p>
          <a:p>
            <a:pPr lvl="0" algn="just" defTabSz="914400" eaLnBrk="0" fontAlgn="base" hangingPunct="0">
              <a:lnSpc>
                <a:spcPts val="2100"/>
              </a:lnSpc>
            </a:pPr>
            <a:r>
              <a:rPr lang="it-IT" altLang="it-IT" sz="1600" b="1" dirty="0">
                <a:solidFill>
                  <a:srgbClr val="222222"/>
                </a:solidFill>
                <a:latin typeface="Arial" panose="020B0604020202020204" pitchFamily="34" charset="0"/>
                <a:cs typeface="Arial" panose="020B0604020202020204" pitchFamily="34" charset="0"/>
              </a:rPr>
              <a:t>Dato che l'ammoniaca viene completamente riciclata, solo la salamoia (il cloruro di sodio) ed il calcare (il carbonato di calcio) vengono consumati e l'unico prodotto di scarto (?)  è il </a:t>
            </a:r>
            <a:r>
              <a:rPr lang="it-IT" altLang="it-IT" sz="1600" b="1" dirty="0">
                <a:solidFill>
                  <a:srgbClr val="0B0080"/>
                </a:solidFill>
                <a:latin typeface="Arial" panose="020B0604020202020204" pitchFamily="34" charset="0"/>
                <a:cs typeface="Arial" panose="020B0604020202020204" pitchFamily="34" charset="0"/>
              </a:rPr>
              <a:t>cloruro di calcio</a:t>
            </a:r>
            <a:r>
              <a:rPr lang="it-IT" altLang="it-IT" sz="1600" b="1" dirty="0">
                <a:solidFill>
                  <a:srgbClr val="222222"/>
                </a:solidFill>
                <a:latin typeface="Arial" panose="020B0604020202020204" pitchFamily="34" charset="0"/>
                <a:cs typeface="Arial" panose="020B0604020202020204" pitchFamily="34" charset="0"/>
              </a:rPr>
              <a:t>.</a:t>
            </a:r>
            <a:endParaRPr lang="it-IT" altLang="it-IT"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153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1F1F778-4FA6-4D63-95CC-A4DEA7A5A19B}"/>
              </a:ext>
            </a:extLst>
          </p:cNvPr>
          <p:cNvSpPr/>
          <p:nvPr/>
        </p:nvSpPr>
        <p:spPr>
          <a:xfrm>
            <a:off x="228600" y="161503"/>
            <a:ext cx="8686799" cy="6534994"/>
          </a:xfrm>
          <a:prstGeom prst="rect">
            <a:avLst/>
          </a:prstGeom>
        </p:spPr>
        <p:txBody>
          <a:bodyPr wrap="square">
            <a:spAutoFit/>
          </a:bodyPr>
          <a:lstStyle/>
          <a:p>
            <a:pPr algn="just" defTabSz="914400" eaLnBrk="0" fontAlgn="base" hangingPunct="0">
              <a:lnSpc>
                <a:spcPts val="2100"/>
              </a:lnSpc>
              <a:spcBef>
                <a:spcPct val="0"/>
              </a:spcBef>
              <a:spcAft>
                <a:spcPct val="0"/>
              </a:spcAft>
            </a:pPr>
            <a:r>
              <a:rPr lang="it-IT" altLang="it-IT" sz="1600" b="1" dirty="0">
                <a:latin typeface="Arial" panose="020B0604020202020204" pitchFamily="34" charset="0"/>
                <a:cs typeface="Arial" panose="020B0604020202020204" pitchFamily="34" charset="0"/>
              </a:rPr>
              <a:t>Il cloruro di calcio è un sottoprodotto del processo per la produzione del carbonato di sodio. </a:t>
            </a:r>
          </a:p>
          <a:p>
            <a:pPr algn="just" defTabSz="914400" eaLnBrk="0" fontAlgn="base" hangingPunct="0">
              <a:lnSpc>
                <a:spcPts val="2100"/>
              </a:lnSpc>
              <a:spcBef>
                <a:spcPct val="0"/>
              </a:spcBef>
              <a:spcAft>
                <a:spcPct val="0"/>
              </a:spcAft>
            </a:pPr>
            <a:endParaRPr lang="it-IT" altLang="it-IT" sz="1600" b="1" dirty="0">
              <a:latin typeface="Arial" panose="020B0604020202020204" pitchFamily="34" charset="0"/>
              <a:cs typeface="Arial" panose="020B0604020202020204" pitchFamily="34" charset="0"/>
            </a:endParaRPr>
          </a:p>
          <a:p>
            <a:pPr lvl="0" algn="just" defTabSz="914400" eaLnBrk="0" fontAlgn="base" hangingPunct="0">
              <a:lnSpc>
                <a:spcPts val="2100"/>
              </a:lnSpc>
              <a:spcBef>
                <a:spcPct val="0"/>
              </a:spcBef>
              <a:spcAft>
                <a:spcPct val="0"/>
              </a:spcAft>
            </a:pPr>
            <a:r>
              <a:rPr lang="it-IT" altLang="it-IT" sz="1600" b="1" dirty="0">
                <a:latin typeface="Arial" panose="020B0604020202020204" pitchFamily="34" charset="0"/>
                <a:cs typeface="Arial" panose="020B0604020202020204" pitchFamily="34" charset="0"/>
              </a:rPr>
              <a:t>Uno degli impieghi del cloruro di calcio è, in soluzione acquosa, quello di liquido non congelante, di largo impiego nelle salamoie degli impianti frigoriferi: il punto di congelamento della sua soluzione acquosa concentrata al 29,85% è di −54,23 °C. Per queste sue proprietà è anche usato come antigelo superficiale, ad esempio sulle strade: sparso in forma solida, a contatto col ghiaccio scambia acqua, fonde e crea una salamoia a basso punto di congelamento. Viene anche utilizzato come essiccante per liquidi e per gas nei laboratori chimici e nelle industrie data la sua forte igroscopicità:</a:t>
            </a:r>
          </a:p>
          <a:p>
            <a:pPr lvl="0" algn="ctr" defTabSz="914400" eaLnBrk="0" fontAlgn="base" hangingPunct="0">
              <a:lnSpc>
                <a:spcPts val="2100"/>
              </a:lnSpc>
              <a:spcBef>
                <a:spcPct val="0"/>
              </a:spcBef>
              <a:spcAft>
                <a:spcPct val="0"/>
              </a:spcAft>
            </a:pPr>
            <a:r>
              <a:rPr lang="it-IT" altLang="it-IT" sz="1600" b="1" dirty="0">
                <a:latin typeface="Arial" panose="020B0604020202020204" pitchFamily="34" charset="0"/>
                <a:cs typeface="Arial" panose="020B0604020202020204" pitchFamily="34" charset="0"/>
              </a:rPr>
              <a:t>CaCl</a:t>
            </a:r>
            <a:r>
              <a:rPr lang="it-IT" altLang="it-IT" sz="1600" b="1" baseline="-25000" dirty="0">
                <a:latin typeface="Arial" panose="020B0604020202020204" pitchFamily="34" charset="0"/>
                <a:cs typeface="Arial" panose="020B0604020202020204" pitchFamily="34" charset="0"/>
              </a:rPr>
              <a:t>2</a:t>
            </a:r>
            <a:r>
              <a:rPr lang="it-IT" altLang="it-IT" sz="1600" b="1" dirty="0">
                <a:latin typeface="Arial" panose="020B0604020202020204" pitchFamily="34" charset="0"/>
                <a:cs typeface="Arial" panose="020B0604020202020204" pitchFamily="34" charset="0"/>
              </a:rPr>
              <a:t> + 6H</a:t>
            </a:r>
            <a:r>
              <a:rPr lang="it-IT" altLang="it-IT" sz="1600" b="1" baseline="-25000" dirty="0">
                <a:latin typeface="Arial" panose="020B0604020202020204" pitchFamily="34" charset="0"/>
                <a:cs typeface="Arial" panose="020B0604020202020204" pitchFamily="34" charset="0"/>
              </a:rPr>
              <a:t>2</a:t>
            </a:r>
            <a:r>
              <a:rPr lang="it-IT" altLang="it-IT" sz="1600" b="1" dirty="0">
                <a:latin typeface="Arial" panose="020B0604020202020204" pitchFamily="34" charset="0"/>
                <a:cs typeface="Arial" panose="020B0604020202020204" pitchFamily="34" charset="0"/>
              </a:rPr>
              <a:t>O → CaCl</a:t>
            </a:r>
            <a:r>
              <a:rPr lang="it-IT" altLang="it-IT" sz="1600" b="1" baseline="-25000" dirty="0">
                <a:latin typeface="Arial" panose="020B0604020202020204" pitchFamily="34" charset="0"/>
                <a:cs typeface="Arial" panose="020B0604020202020204" pitchFamily="34" charset="0"/>
              </a:rPr>
              <a:t>2</a:t>
            </a:r>
            <a:r>
              <a:rPr lang="it-IT" altLang="it-IT" sz="1600" b="1" dirty="0">
                <a:latin typeface="Arial" panose="020B0604020202020204" pitchFamily="34" charset="0"/>
                <a:cs typeface="Arial" panose="020B0604020202020204" pitchFamily="34" charset="0"/>
              </a:rPr>
              <a:t>·6H</a:t>
            </a:r>
            <a:r>
              <a:rPr lang="it-IT" altLang="it-IT" sz="1600" b="1" baseline="-25000" dirty="0">
                <a:latin typeface="Arial" panose="020B0604020202020204" pitchFamily="34" charset="0"/>
                <a:cs typeface="Arial" panose="020B0604020202020204" pitchFamily="34" charset="0"/>
              </a:rPr>
              <a:t>2</a:t>
            </a:r>
            <a:r>
              <a:rPr lang="it-IT" altLang="it-IT" sz="1600" b="1" dirty="0">
                <a:latin typeface="Arial" panose="020B0604020202020204" pitchFamily="34" charset="0"/>
                <a:cs typeface="Arial" panose="020B0604020202020204" pitchFamily="34" charset="0"/>
              </a:rPr>
              <a:t>O</a:t>
            </a:r>
          </a:p>
          <a:p>
            <a:pPr lvl="0" algn="just" defTabSz="914400" eaLnBrk="0" fontAlgn="base" hangingPunct="0">
              <a:lnSpc>
                <a:spcPts val="2100"/>
              </a:lnSpc>
              <a:spcBef>
                <a:spcPct val="0"/>
              </a:spcBef>
              <a:spcAft>
                <a:spcPct val="0"/>
              </a:spcAft>
            </a:pPr>
            <a:endParaRPr lang="it-IT" altLang="it-IT" sz="1600" b="1" dirty="0">
              <a:latin typeface="Arial" panose="020B0604020202020204" pitchFamily="34" charset="0"/>
              <a:cs typeface="Arial" panose="020B0604020202020204" pitchFamily="34" charset="0"/>
            </a:endParaRPr>
          </a:p>
          <a:p>
            <a:pPr lvl="0" algn="just" defTabSz="914400" eaLnBrk="0" fontAlgn="base" hangingPunct="0">
              <a:lnSpc>
                <a:spcPts val="2100"/>
              </a:lnSpc>
              <a:spcBef>
                <a:spcPct val="0"/>
              </a:spcBef>
              <a:spcAft>
                <a:spcPct val="0"/>
              </a:spcAft>
            </a:pPr>
            <a:r>
              <a:rPr lang="it-IT" altLang="it-IT" sz="1600" b="1" dirty="0">
                <a:latin typeface="Arial" panose="020B0604020202020204" pitchFamily="34" charset="0"/>
                <a:cs typeface="Arial" panose="020B0604020202020204" pitchFamily="34" charset="0"/>
              </a:rPr>
              <a:t>Anche a causa della sua igroscopicità il cloruro di calcio è fortemente corrosivo e richiede l'uso di materiali speciali a temperature superiori a quella ambiente come mascherine e guanti</a:t>
            </a:r>
          </a:p>
          <a:p>
            <a:pPr lvl="0" algn="just" defTabSz="914400" eaLnBrk="0" fontAlgn="base" hangingPunct="0">
              <a:lnSpc>
                <a:spcPts val="2100"/>
              </a:lnSpc>
              <a:spcBef>
                <a:spcPct val="0"/>
              </a:spcBef>
              <a:spcAft>
                <a:spcPct val="0"/>
              </a:spcAft>
            </a:pPr>
            <a:endParaRPr lang="it-IT" altLang="it-IT" sz="1600" b="1" dirty="0">
              <a:latin typeface="Arial" panose="020B0604020202020204" pitchFamily="34" charset="0"/>
              <a:cs typeface="Arial" panose="020B0604020202020204" pitchFamily="34" charset="0"/>
            </a:endParaRPr>
          </a:p>
          <a:p>
            <a:pPr lvl="0" algn="just" defTabSz="914400" eaLnBrk="0" fontAlgn="base" hangingPunct="0">
              <a:lnSpc>
                <a:spcPts val="2100"/>
              </a:lnSpc>
              <a:spcBef>
                <a:spcPct val="0"/>
              </a:spcBef>
              <a:spcAft>
                <a:spcPct val="0"/>
              </a:spcAft>
            </a:pPr>
            <a:r>
              <a:rPr lang="it-IT" altLang="it-IT" sz="1600" b="1" dirty="0">
                <a:latin typeface="Arial" panose="020B0604020202020204" pitchFamily="34" charset="0"/>
                <a:cs typeface="Arial" panose="020B0604020202020204" pitchFamily="34" charset="0"/>
              </a:rPr>
              <a:t>La sua inalazione è lesiva delle vie respiratorie; segnalato l'uso del composto come mezzo di tortura (tramite inalazione) da parte dell'esercito federale russo durante la seconda guerra cecena in "Proibito parlare" di Anna </a:t>
            </a:r>
            <a:r>
              <a:rPr lang="it-IT" altLang="it-IT" sz="1600" b="1" dirty="0" err="1">
                <a:latin typeface="Arial" panose="020B0604020202020204" pitchFamily="34" charset="0"/>
                <a:cs typeface="Arial" panose="020B0604020202020204" pitchFamily="34" charset="0"/>
              </a:rPr>
              <a:t>Politkovskaja</a:t>
            </a:r>
            <a:r>
              <a:rPr lang="it-IT" altLang="it-IT" sz="1600" b="1" dirty="0">
                <a:latin typeface="Arial" panose="020B0604020202020204" pitchFamily="34" charset="0"/>
                <a:cs typeface="Arial" panose="020B0604020202020204" pitchFamily="34" charset="0"/>
              </a:rPr>
              <a:t>.</a:t>
            </a:r>
          </a:p>
          <a:p>
            <a:pPr lvl="0" algn="just" defTabSz="914400" eaLnBrk="0" fontAlgn="base" hangingPunct="0">
              <a:lnSpc>
                <a:spcPts val="2100"/>
              </a:lnSpc>
              <a:spcBef>
                <a:spcPct val="0"/>
              </a:spcBef>
              <a:spcAft>
                <a:spcPct val="0"/>
              </a:spcAft>
            </a:pPr>
            <a:endParaRPr lang="it-IT" altLang="it-IT" sz="1600" b="1" dirty="0">
              <a:latin typeface="Arial" panose="020B0604020202020204" pitchFamily="34" charset="0"/>
              <a:cs typeface="Arial" panose="020B0604020202020204" pitchFamily="34" charset="0"/>
            </a:endParaRPr>
          </a:p>
          <a:p>
            <a:pPr lvl="0" algn="just" defTabSz="914400" eaLnBrk="0" fontAlgn="base" hangingPunct="0">
              <a:lnSpc>
                <a:spcPts val="2100"/>
              </a:lnSpc>
              <a:spcBef>
                <a:spcPct val="0"/>
              </a:spcBef>
              <a:spcAft>
                <a:spcPct val="0"/>
              </a:spcAft>
            </a:pPr>
            <a:r>
              <a:rPr lang="it-IT" altLang="it-IT" sz="1600" b="1" dirty="0">
                <a:latin typeface="Arial" panose="020B0604020202020204" pitchFamily="34" charset="0"/>
                <a:cs typeface="Arial" panose="020B0604020202020204" pitchFamily="34" charset="0"/>
              </a:rPr>
              <a:t>N.B. Ricordiamo che una soluzione di un soluto non volatile congela ad una temperatura più bassa di quella del solvente puro. Questa proprietà è detta </a:t>
            </a:r>
            <a:r>
              <a:rPr lang="it-IT" altLang="it-IT" sz="1600" b="1" dirty="0">
                <a:solidFill>
                  <a:srgbClr val="FF0000"/>
                </a:solidFill>
                <a:latin typeface="Arial" panose="020B0604020202020204" pitchFamily="34" charset="0"/>
                <a:cs typeface="Arial" panose="020B0604020202020204" pitchFamily="34" charset="0"/>
              </a:rPr>
              <a:t>abbassamento crioscopico</a:t>
            </a:r>
            <a:r>
              <a:rPr lang="it-IT" altLang="it-IT" sz="1600" b="1" dirty="0">
                <a:latin typeface="Arial" panose="020B0604020202020204" pitchFamily="34" charset="0"/>
                <a:cs typeface="Arial" panose="020B0604020202020204" pitchFamily="34" charset="0"/>
              </a:rPr>
              <a:t>. Tale abbassamento è tanto più consistente tanto più e concentrata la soluzione.</a:t>
            </a:r>
          </a:p>
        </p:txBody>
      </p:sp>
    </p:spTree>
    <p:extLst>
      <p:ext uri="{BB962C8B-B14F-4D97-AF65-F5344CB8AC3E}">
        <p14:creationId xmlns:p14="http://schemas.microsoft.com/office/powerpoint/2010/main" val="642456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99917B7-5CFC-4879-85AC-3C4F8FD105C7}"/>
              </a:ext>
            </a:extLst>
          </p:cNvPr>
          <p:cNvSpPr txBox="1"/>
          <p:nvPr/>
        </p:nvSpPr>
        <p:spPr>
          <a:xfrm>
            <a:off x="268014" y="472966"/>
            <a:ext cx="8639503" cy="6571030"/>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Soda caustica è invece come detto il nome comune con cui commercialmente è ancora</a:t>
            </a:r>
          </a:p>
          <a:p>
            <a:pPr algn="just">
              <a:lnSpc>
                <a:spcPts val="2100"/>
              </a:lnSpc>
            </a:pPr>
            <a:r>
              <a:rPr lang="it-IT" sz="1600" b="1" dirty="0">
                <a:latin typeface="Arial" panose="020B0604020202020204" pitchFamily="34" charset="0"/>
                <a:cs typeface="Arial" panose="020B0604020202020204" pitchFamily="34" charset="0"/>
              </a:rPr>
              <a:t>indicato l’idrossido di sodio </a:t>
            </a:r>
            <a:r>
              <a:rPr lang="it-IT" sz="1600" b="1" dirty="0" err="1">
                <a:latin typeface="Arial" panose="020B0604020202020204" pitchFamily="34" charset="0"/>
                <a:cs typeface="Arial" panose="020B0604020202020204" pitchFamily="34" charset="0"/>
              </a:rPr>
              <a:t>NaOH</a:t>
            </a:r>
            <a:r>
              <a:rPr lang="it-IT" sz="1600" b="1" dirty="0">
                <a:latin typeface="Arial" panose="020B0604020202020204" pitchFamily="34" charset="0"/>
                <a:cs typeface="Arial" panose="020B0604020202020204" pitchFamily="34" charset="0"/>
              </a:rPr>
              <a:t>. E’ più aggressivo del carbonato di sodio (</a:t>
            </a:r>
            <a:r>
              <a:rPr lang="el-GR" sz="1600" b="1" dirty="0">
                <a:latin typeface="Arial" panose="020B0604020202020204" pitchFamily="34" charset="0"/>
                <a:cs typeface="Arial" panose="020B0604020202020204" pitchFamily="34" charset="0"/>
              </a:rPr>
              <a:t>καυστικός</a:t>
            </a:r>
            <a:r>
              <a:rPr lang="it-IT" sz="1600" b="1" dirty="0">
                <a:latin typeface="Arial" panose="020B0604020202020204" pitchFamily="34" charset="0"/>
                <a:cs typeface="Arial" panose="020B0604020202020204" pitchFamily="34" charset="0"/>
              </a:rPr>
              <a:t>, in greco vuol dire bruciante). </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Il processo con cui l’idrossido di sodio era in passato ottenuto veniva chiamato appunto caustificazione e consisteva nel trattare  il carbonato di sodio con l’idrossido di calcio, secondo la seguente equazione</a:t>
            </a:r>
          </a:p>
          <a:p>
            <a:pPr algn="just">
              <a:lnSpc>
                <a:spcPts val="2100"/>
              </a:lnSpc>
            </a:pPr>
            <a:r>
              <a:rPr lang="it-IT" sz="1600" b="1" dirty="0">
                <a:latin typeface="Arial" panose="020B0604020202020204" pitchFamily="34" charset="0"/>
                <a:cs typeface="Arial" panose="020B0604020202020204" pitchFamily="34" charset="0"/>
              </a:rPr>
              <a:t>Na</a:t>
            </a:r>
            <a:r>
              <a:rPr lang="it-IT" sz="1600" b="1" baseline="-25000" dirty="0">
                <a:latin typeface="Arial" panose="020B0604020202020204" pitchFamily="34" charset="0"/>
                <a:cs typeface="Arial" panose="020B0604020202020204" pitchFamily="34" charset="0"/>
              </a:rPr>
              <a:t>2</a:t>
            </a:r>
            <a:r>
              <a:rPr lang="it-IT" sz="1600" b="1" dirty="0">
                <a:latin typeface="Arial" panose="020B0604020202020204" pitchFamily="34" charset="0"/>
                <a:cs typeface="Arial" panose="020B0604020202020204" pitchFamily="34" charset="0"/>
              </a:rPr>
              <a:t>CO</a:t>
            </a:r>
            <a:r>
              <a:rPr lang="it-IT" sz="1600" b="1" baseline="-25000" dirty="0">
                <a:latin typeface="Arial" panose="020B0604020202020204" pitchFamily="34" charset="0"/>
                <a:cs typeface="Arial" panose="020B0604020202020204" pitchFamily="34" charset="0"/>
              </a:rPr>
              <a:t>3(</a:t>
            </a:r>
            <a:r>
              <a:rPr lang="it-IT" sz="1600" b="1" baseline="-25000" dirty="0" err="1">
                <a:latin typeface="Arial" panose="020B0604020202020204" pitchFamily="34" charset="0"/>
                <a:cs typeface="Arial" panose="020B0604020202020204" pitchFamily="34" charset="0"/>
              </a:rPr>
              <a:t>aq</a:t>
            </a:r>
            <a:r>
              <a:rPr lang="it-IT" sz="1600" b="1" baseline="-25000" dirty="0">
                <a:latin typeface="Arial" panose="020B0604020202020204" pitchFamily="34" charset="0"/>
                <a:cs typeface="Arial" panose="020B0604020202020204" pitchFamily="34" charset="0"/>
              </a:rPr>
              <a:t>)</a:t>
            </a:r>
            <a:r>
              <a:rPr lang="it-IT" sz="1600" b="1" dirty="0">
                <a:latin typeface="Arial" panose="020B0604020202020204" pitchFamily="34" charset="0"/>
                <a:cs typeface="Arial" panose="020B0604020202020204" pitchFamily="34" charset="0"/>
              </a:rPr>
              <a:t> + Ca(OH)</a:t>
            </a:r>
            <a:r>
              <a:rPr lang="it-IT" sz="1600" b="1" baseline="-25000" dirty="0">
                <a:latin typeface="Arial" panose="020B0604020202020204" pitchFamily="34" charset="0"/>
                <a:cs typeface="Arial" panose="020B0604020202020204" pitchFamily="34" charset="0"/>
              </a:rPr>
              <a:t>2(</a:t>
            </a:r>
            <a:r>
              <a:rPr lang="it-IT" sz="1600" b="1" baseline="-25000" dirty="0" err="1">
                <a:latin typeface="Arial" panose="020B0604020202020204" pitchFamily="34" charset="0"/>
                <a:cs typeface="Arial" panose="020B0604020202020204" pitchFamily="34" charset="0"/>
              </a:rPr>
              <a:t>aq</a:t>
            </a:r>
            <a:r>
              <a:rPr lang="it-IT" sz="1600" b="1" baseline="-25000" dirty="0">
                <a:latin typeface="Arial" panose="020B0604020202020204" pitchFamily="34" charset="0"/>
                <a:cs typeface="Arial" panose="020B0604020202020204" pitchFamily="34" charset="0"/>
              </a:rPr>
              <a:t>)</a:t>
            </a:r>
            <a:r>
              <a:rPr lang="it-IT" sz="1600" b="1" dirty="0">
                <a:latin typeface="Arial" panose="020B0604020202020204" pitchFamily="34" charset="0"/>
                <a:cs typeface="Arial" panose="020B0604020202020204" pitchFamily="34" charset="0"/>
              </a:rPr>
              <a:t> → 2NaOH</a:t>
            </a:r>
            <a:r>
              <a:rPr lang="it-IT" sz="1600" b="1" baseline="-25000" dirty="0">
                <a:latin typeface="Arial" panose="020B0604020202020204" pitchFamily="34" charset="0"/>
                <a:cs typeface="Arial" panose="020B0604020202020204" pitchFamily="34" charset="0"/>
              </a:rPr>
              <a:t> (</a:t>
            </a:r>
            <a:r>
              <a:rPr lang="it-IT" sz="1600" b="1" baseline="-25000" dirty="0" err="1">
                <a:latin typeface="Arial" panose="020B0604020202020204" pitchFamily="34" charset="0"/>
                <a:cs typeface="Arial" panose="020B0604020202020204" pitchFamily="34" charset="0"/>
              </a:rPr>
              <a:t>aq</a:t>
            </a:r>
            <a:r>
              <a:rPr lang="it-IT" sz="1600" b="1" baseline="-25000" dirty="0">
                <a:latin typeface="Arial" panose="020B0604020202020204" pitchFamily="34" charset="0"/>
                <a:cs typeface="Arial" panose="020B0604020202020204" pitchFamily="34" charset="0"/>
              </a:rPr>
              <a:t>)</a:t>
            </a:r>
            <a:r>
              <a:rPr lang="it-IT" sz="1600" b="1" dirty="0">
                <a:latin typeface="Arial" panose="020B0604020202020204" pitchFamily="34" charset="0"/>
                <a:cs typeface="Arial" panose="020B0604020202020204" pitchFamily="34" charset="0"/>
              </a:rPr>
              <a:t> + CaCO</a:t>
            </a:r>
            <a:r>
              <a:rPr lang="it-IT" sz="1600" b="1" baseline="-25000" dirty="0">
                <a:latin typeface="Arial" panose="020B0604020202020204" pitchFamily="34" charset="0"/>
                <a:cs typeface="Arial" panose="020B0604020202020204" pitchFamily="34" charset="0"/>
              </a:rPr>
              <a:t>3</a:t>
            </a:r>
            <a:r>
              <a:rPr lang="it-IT" sz="1600" b="1" dirty="0">
                <a:latin typeface="Arial" panose="020B0604020202020204" pitchFamily="34" charset="0"/>
                <a:cs typeface="Arial" panose="020B0604020202020204" pitchFamily="34" charset="0"/>
              </a:rPr>
              <a:t>↓</a:t>
            </a:r>
          </a:p>
          <a:p>
            <a:pPr algn="just">
              <a:lnSpc>
                <a:spcPts val="2100"/>
              </a:lnSpc>
            </a:pPr>
            <a:r>
              <a:rPr lang="it-IT" sz="1600" b="1" dirty="0">
                <a:latin typeface="Arial" panose="020B0604020202020204" pitchFamily="34" charset="0"/>
                <a:cs typeface="Arial" panose="020B0604020202020204" pitchFamily="34" charset="0"/>
              </a:rPr>
              <a:t>In cui la reazione è spostata verso destra dal fatto che il carbonato di calcio che si forma è pochissimo solubile in acqua (come abbiamo visto) e quindi precipita sottraendosi all’ambiente di reazione. </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Questa è un’applicazione spessissimo usata in chimica (anche nel processo Solvay incontrato prima) del cosiddetto principio dell’equilibrio mobile:  ogni sistema tende a reagire ad una modifica impostagli dall'esterno minimizzandone gli effetti. In questo caso la precipitazione di uno dei prodotti che si allontana così dalla soluzione ha come effetto lo spostamento a destra della reazione per formare il prodotto che si è sottratto all’ambiente di reazione .</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N.B. Il processo di caustificazione per la produzione di </a:t>
            </a:r>
            <a:r>
              <a:rPr lang="it-IT" sz="1600" b="1" dirty="0" err="1">
                <a:latin typeface="Arial" panose="020B0604020202020204" pitchFamily="34" charset="0"/>
                <a:cs typeface="Arial" panose="020B0604020202020204" pitchFamily="34" charset="0"/>
              </a:rPr>
              <a:t>NaOH</a:t>
            </a:r>
            <a:r>
              <a:rPr lang="it-IT" sz="1600" b="1" dirty="0">
                <a:latin typeface="Arial" panose="020B0604020202020204" pitchFamily="34" charset="0"/>
                <a:cs typeface="Arial" panose="020B0604020202020204" pitchFamily="34" charset="0"/>
              </a:rPr>
              <a:t> non è più industrialmente usato. </a:t>
            </a:r>
            <a:r>
              <a:rPr lang="it-IT" sz="1600" b="1" dirty="0" err="1">
                <a:latin typeface="Arial" panose="020B0604020202020204" pitchFamily="34" charset="0"/>
                <a:cs typeface="Arial" panose="020B0604020202020204" pitchFamily="34" charset="0"/>
              </a:rPr>
              <a:t>NaOH</a:t>
            </a:r>
            <a:r>
              <a:rPr lang="it-IT" sz="1600" b="1" dirty="0">
                <a:latin typeface="Arial" panose="020B0604020202020204" pitchFamily="34" charset="0"/>
                <a:cs typeface="Arial" panose="020B0604020202020204" pitchFamily="34" charset="0"/>
              </a:rPr>
              <a:t> viene prodotto oggi tramite elettrolisi di NaCl in soluzione acquosa (come vedremo nelle ultime lezioni del corso)</a:t>
            </a:r>
          </a:p>
          <a:p>
            <a:endParaRPr lang="it-IT" dirty="0"/>
          </a:p>
          <a:p>
            <a:endParaRPr lang="it-IT" dirty="0"/>
          </a:p>
        </p:txBody>
      </p:sp>
    </p:spTree>
    <p:extLst>
      <p:ext uri="{BB962C8B-B14F-4D97-AF65-F5344CB8AC3E}">
        <p14:creationId xmlns:p14="http://schemas.microsoft.com/office/powerpoint/2010/main" val="24967707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06905069-0C79-4AD1-901D-CF331153DC47}"/>
              </a:ext>
            </a:extLst>
          </p:cNvPr>
          <p:cNvSpPr/>
          <p:nvPr/>
        </p:nvSpPr>
        <p:spPr>
          <a:xfrm>
            <a:off x="204952" y="208321"/>
            <a:ext cx="3389586" cy="6540830"/>
          </a:xfrm>
          <a:prstGeom prst="rect">
            <a:avLst/>
          </a:prstGeom>
        </p:spPr>
        <p:txBody>
          <a:bodyPr wrap="square">
            <a:spAutoFit/>
          </a:bodyPr>
          <a:lstStyle/>
          <a:p>
            <a:pPr algn="just">
              <a:lnSpc>
                <a:spcPts val="2100"/>
              </a:lnSpc>
            </a:pP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L’ultimo prodotto da noi utilizzato è una saponetta (8). Concretamente anche in questo caso la metteremo in contatto con l’acqua e preleveremo un po’ dell’acqua saponata che se ne ricava.</a:t>
            </a:r>
          </a:p>
          <a:p>
            <a:pPr algn="just">
              <a:lnSpc>
                <a:spcPts val="2100"/>
              </a:lnSpc>
            </a:pPr>
            <a:r>
              <a:rPr lang="it-IT" alt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N.B. Nella scelta del sapone solido o della saponetta ho preferito quelli nella cui composizione non fosse indicata la presenza di tensioattivi di sintesi ma fossero più vicini ai tradizionali saponi.</a:t>
            </a:r>
          </a:p>
          <a:p>
            <a:pPr algn="just">
              <a:lnSpc>
                <a:spcPts val="2100"/>
              </a:lnSpc>
            </a:pPr>
            <a:endParaRPr lang="it-IT" sz="1600" b="1" dirty="0">
              <a:solidFill>
                <a:srgbClr val="222222"/>
              </a:solidFill>
              <a:latin typeface="Arial" panose="020B0604020202020204" pitchFamily="34" charset="0"/>
              <a:ea typeface="Calibri" panose="020F0502020204030204" pitchFamily="34" charset="0"/>
              <a:cs typeface="Arial" panose="020B0604020202020204" pitchFamily="34" charset="0"/>
            </a:endParaRPr>
          </a:p>
          <a:p>
            <a:pPr algn="just">
              <a:lnSpc>
                <a:spcPts val="2100"/>
              </a:lnSpc>
            </a:pPr>
            <a:r>
              <a:rPr lang="it-IT" sz="1600" b="1" dirty="0">
                <a:solidFill>
                  <a:srgbClr val="222222"/>
                </a:solidFill>
                <a:latin typeface="Arial" panose="020B0604020202020204" pitchFamily="34" charset="0"/>
                <a:ea typeface="Calibri" panose="020F0502020204030204" pitchFamily="34" charset="0"/>
                <a:cs typeface="Arial" panose="020B0604020202020204" pitchFamily="34" charset="0"/>
              </a:rPr>
              <a:t>Il sapone è generalmente un sale di sodio o di potassio di un acido carbossilico alifatico a lunga catena. Il sapone si prepara sin dalla antichità trattando grassi animali o vegetali con sostanze basiche in un processo chiamato appunto saponificazione.</a:t>
            </a:r>
            <a:endParaRPr lang="it-IT" dirty="0"/>
          </a:p>
        </p:txBody>
      </p:sp>
      <p:pic>
        <p:nvPicPr>
          <p:cNvPr id="3074" name="Picture 2" descr="Risultati immagini per saponificazione">
            <a:extLst>
              <a:ext uri="{FF2B5EF4-FFF2-40B4-BE49-F238E27FC236}">
                <a16:creationId xmlns:a16="http://schemas.microsoft.com/office/drawing/2014/main" id="{381E9EFA-A844-4ACC-993F-92C4C3C44E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118" y="208321"/>
            <a:ext cx="4893620" cy="4924302"/>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15324669-94E6-4EC8-AFFD-A013713A7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241" y="5567142"/>
            <a:ext cx="5068745" cy="865189"/>
          </a:xfrm>
          <a:prstGeom prst="rect">
            <a:avLst/>
          </a:prstGeom>
        </p:spPr>
      </p:pic>
    </p:spTree>
    <p:extLst>
      <p:ext uri="{BB962C8B-B14F-4D97-AF65-F5344CB8AC3E}">
        <p14:creationId xmlns:p14="http://schemas.microsoft.com/office/powerpoint/2010/main" val="3445243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DB08E59-F109-4875-ADA7-5E8FD0EA9572}"/>
              </a:ext>
            </a:extLst>
          </p:cNvPr>
          <p:cNvSpPr txBox="1"/>
          <p:nvPr/>
        </p:nvSpPr>
        <p:spPr>
          <a:xfrm>
            <a:off x="126124" y="472966"/>
            <a:ext cx="8875986" cy="830997"/>
          </a:xfrm>
          <a:prstGeom prst="rect">
            <a:avLst/>
          </a:prstGeom>
          <a:noFill/>
        </p:spPr>
        <p:txBody>
          <a:bodyPr wrap="square" rtlCol="0">
            <a:spAutoFit/>
          </a:bodyPr>
          <a:lstStyle/>
          <a:p>
            <a:pPr algn="just"/>
            <a:r>
              <a:rPr lang="it-IT" sz="1600" b="1" dirty="0">
                <a:latin typeface="Arial" panose="020B0604020202020204" pitchFamily="34" charset="0"/>
                <a:cs typeface="Arial" panose="020B0604020202020204" pitchFamily="34" charset="0"/>
              </a:rPr>
              <a:t>Dopo questa lunga premessa (che aveva lo scopo di darvi informazioni sulla storia ed il ruolo di alcuni prodotti di uso quotidiano) passiamo finalmente ai saggi con l’estratto di cavolo rosso dei dodici prodotti da me scelti.</a:t>
            </a:r>
            <a:endParaRPr lang="it-IT" dirty="0"/>
          </a:p>
        </p:txBody>
      </p:sp>
      <p:pic>
        <p:nvPicPr>
          <p:cNvPr id="4" name="Immagine 3">
            <a:extLst>
              <a:ext uri="{FF2B5EF4-FFF2-40B4-BE49-F238E27FC236}">
                <a16:creationId xmlns:a16="http://schemas.microsoft.com/office/drawing/2014/main" id="{558D0D8C-74E5-4565-A7E9-DEDD04BCA8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124" y="1434663"/>
            <a:ext cx="2784584" cy="4950371"/>
          </a:xfrm>
          <a:prstGeom prst="rect">
            <a:avLst/>
          </a:prstGeom>
        </p:spPr>
      </p:pic>
      <p:pic>
        <p:nvPicPr>
          <p:cNvPr id="6" name="Immagine 5">
            <a:extLst>
              <a:ext uri="{FF2B5EF4-FFF2-40B4-BE49-F238E27FC236}">
                <a16:creationId xmlns:a16="http://schemas.microsoft.com/office/drawing/2014/main" id="{C38F6947-A9EF-43FB-A9FC-CFA6210898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5010" y="1434663"/>
            <a:ext cx="2784584" cy="4950371"/>
          </a:xfrm>
          <a:prstGeom prst="rect">
            <a:avLst/>
          </a:prstGeom>
        </p:spPr>
      </p:pic>
      <p:pic>
        <p:nvPicPr>
          <p:cNvPr id="8" name="Immagine 7">
            <a:extLst>
              <a:ext uri="{FF2B5EF4-FFF2-40B4-BE49-F238E27FC236}">
                <a16:creationId xmlns:a16="http://schemas.microsoft.com/office/drawing/2014/main" id="{CF183CFB-C5E6-4639-8972-128C06311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3896" y="1434663"/>
            <a:ext cx="2952090" cy="4950372"/>
          </a:xfrm>
          <a:prstGeom prst="rect">
            <a:avLst/>
          </a:prstGeom>
        </p:spPr>
      </p:pic>
    </p:spTree>
    <p:extLst>
      <p:ext uri="{BB962C8B-B14F-4D97-AF65-F5344CB8AC3E}">
        <p14:creationId xmlns:p14="http://schemas.microsoft.com/office/powerpoint/2010/main" val="944683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18F1E7A-905F-46DA-AE7A-367E51F1C7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53" y="993226"/>
            <a:ext cx="2846662" cy="5060733"/>
          </a:xfrm>
          <a:prstGeom prst="rect">
            <a:avLst/>
          </a:prstGeom>
        </p:spPr>
      </p:pic>
      <p:pic>
        <p:nvPicPr>
          <p:cNvPr id="5" name="Immagine 4">
            <a:extLst>
              <a:ext uri="{FF2B5EF4-FFF2-40B4-BE49-F238E27FC236}">
                <a16:creationId xmlns:a16="http://schemas.microsoft.com/office/drawing/2014/main" id="{51B816EB-0104-4B8A-9174-791976488F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8431" y="993225"/>
            <a:ext cx="2846662" cy="5060733"/>
          </a:xfrm>
          <a:prstGeom prst="rect">
            <a:avLst/>
          </a:prstGeom>
        </p:spPr>
      </p:pic>
      <p:pic>
        <p:nvPicPr>
          <p:cNvPr id="7" name="Immagine 6">
            <a:extLst>
              <a:ext uri="{FF2B5EF4-FFF2-40B4-BE49-F238E27FC236}">
                <a16:creationId xmlns:a16="http://schemas.microsoft.com/office/drawing/2014/main" id="{E73364E8-32D9-4887-B912-C5E9E61E5F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1909" y="993224"/>
            <a:ext cx="2846663" cy="5060734"/>
          </a:xfrm>
          <a:prstGeom prst="rect">
            <a:avLst/>
          </a:prstGeom>
        </p:spPr>
      </p:pic>
    </p:spTree>
    <p:extLst>
      <p:ext uri="{BB962C8B-B14F-4D97-AF65-F5344CB8AC3E}">
        <p14:creationId xmlns:p14="http://schemas.microsoft.com/office/powerpoint/2010/main" val="102063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BF806D2B-9D02-4005-9B81-D30BF77CCF1F}"/>
              </a:ext>
            </a:extLst>
          </p:cNvPr>
          <p:cNvSpPr/>
          <p:nvPr/>
        </p:nvSpPr>
        <p:spPr>
          <a:xfrm>
            <a:off x="551794" y="516866"/>
            <a:ext cx="7898524" cy="4649863"/>
          </a:xfrm>
          <a:prstGeom prst="rect">
            <a:avLst/>
          </a:prstGeom>
        </p:spPr>
        <p:txBody>
          <a:bodyPr wrap="square">
            <a:spAutoFit/>
          </a:bodyPr>
          <a:lstStyle/>
          <a:p>
            <a:pPr marR="45720" algn="just">
              <a:lnSpc>
                <a:spcPts val="2100"/>
              </a:lnSpc>
              <a:spcAft>
                <a:spcPts val="0"/>
              </a:spcAft>
            </a:pPr>
            <a:endParaRPr lang="it-IT" sz="1600" b="1" spc="2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R="45720" algn="ctr">
              <a:lnSpc>
                <a:spcPts val="2100"/>
              </a:lnSpc>
              <a:spcAft>
                <a:spcPts val="0"/>
              </a:spcAft>
            </a:pPr>
            <a:r>
              <a:rPr lang="it-IT" sz="2400" b="1" spc="20" dirty="0">
                <a:solidFill>
                  <a:srgbClr val="000000"/>
                </a:solidFill>
                <a:latin typeface="Arial" panose="020B0604020202020204" pitchFamily="34" charset="0"/>
                <a:ea typeface="Calibri" panose="020F0502020204030204" pitchFamily="34" charset="0"/>
                <a:cs typeface="Times New Roman" panose="02020603050405020304" pitchFamily="18" charset="0"/>
              </a:rPr>
              <a:t>Reazioni tra acidi e basi</a:t>
            </a:r>
          </a:p>
          <a:p>
            <a:pPr marR="45720" algn="just">
              <a:lnSpc>
                <a:spcPts val="2100"/>
              </a:lnSpc>
              <a:spcAft>
                <a:spcPts val="0"/>
              </a:spcAft>
            </a:pPr>
            <a:endParaRPr lang="it-IT" sz="1600" b="1" spc="2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R="45720" algn="just">
              <a:lnSpc>
                <a:spcPts val="2100"/>
              </a:lnSpc>
              <a:spcAft>
                <a:spcPts val="0"/>
              </a:spcAft>
            </a:pPr>
            <a:endParaRPr lang="it-IT" sz="1600" b="1" spc="2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R="45720" algn="just">
              <a:lnSpc>
                <a:spcPts val="2100"/>
              </a:lnSpc>
              <a:spcAft>
                <a:spcPts val="0"/>
              </a:spcAft>
            </a:pPr>
            <a:r>
              <a:rPr lang="it-IT" sz="1600" b="1" spc="20" dirty="0">
                <a:solidFill>
                  <a:srgbClr val="000000"/>
                </a:solidFill>
                <a:latin typeface="Arial" panose="020B0604020202020204" pitchFamily="34" charset="0"/>
                <a:ea typeface="Calibri" panose="020F0502020204030204" pitchFamily="34" charset="0"/>
                <a:cs typeface="Times New Roman" panose="02020603050405020304" pitchFamily="18" charset="0"/>
              </a:rPr>
              <a:t>Nel ‘600 J. R. Glauber (1604-1670), una delle più importanti figure nella pratica </a:t>
            </a:r>
            <a:r>
              <a:rPr lang="it-IT" sz="1600" b="1" spc="45" dirty="0">
                <a:solidFill>
                  <a:srgbClr val="000000"/>
                </a:solidFill>
                <a:latin typeface="Arial" panose="020B0604020202020204" pitchFamily="34" charset="0"/>
                <a:ea typeface="Calibri" panose="020F0502020204030204" pitchFamily="34" charset="0"/>
                <a:cs typeface="Times New Roman" panose="02020603050405020304" pitchFamily="18" charset="0"/>
              </a:rPr>
              <a:t>chimica dell'epoca, nel </a:t>
            </a:r>
            <a:r>
              <a:rPr lang="it-IT" sz="1600" b="1" i="1" spc="45"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Tractatus</a:t>
            </a:r>
            <a:r>
              <a:rPr lang="it-IT" sz="1600" b="1" i="1" spc="45" dirty="0">
                <a:solidFill>
                  <a:srgbClr val="000000"/>
                </a:solidFill>
                <a:latin typeface="Arial" panose="020B0604020202020204" pitchFamily="34" charset="0"/>
                <a:ea typeface="Calibri" panose="020F0502020204030204" pitchFamily="34" charset="0"/>
                <a:cs typeface="Times New Roman" panose="02020603050405020304" pitchFamily="18" charset="0"/>
              </a:rPr>
              <a:t> de natura </a:t>
            </a:r>
            <a:r>
              <a:rPr lang="it-IT" sz="1600" b="1" i="1" spc="45"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salium</a:t>
            </a:r>
            <a:r>
              <a:rPr lang="it-IT" sz="1600" b="1" i="1" spc="45"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it-IT" sz="1600" b="1" spc="45" dirty="0">
                <a:solidFill>
                  <a:srgbClr val="000000"/>
                </a:solidFill>
                <a:latin typeface="Arial" panose="020B0604020202020204" pitchFamily="34" charset="0"/>
                <a:ea typeface="Calibri" panose="020F0502020204030204" pitchFamily="34" charset="0"/>
                <a:cs typeface="Times New Roman" panose="02020603050405020304" pitchFamily="18" charset="0"/>
              </a:rPr>
              <a:t>(1658),osserva come alcune </a:t>
            </a:r>
            <a:r>
              <a:rPr lang="it-IT" sz="1600" b="1"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sostanze acide e basiche reagiscono violentemente tra loro producendo una notevole </a:t>
            </a:r>
            <a:r>
              <a:rPr lang="it-IT" sz="1600" b="1" spc="25" dirty="0">
                <a:solidFill>
                  <a:srgbClr val="000000"/>
                </a:solidFill>
                <a:latin typeface="Arial" panose="020B0604020202020204" pitchFamily="34" charset="0"/>
                <a:ea typeface="Calibri" panose="020F0502020204030204" pitchFamily="34" charset="0"/>
                <a:cs typeface="Times New Roman" panose="02020603050405020304" pitchFamily="18" charset="0"/>
              </a:rPr>
              <a:t>effervescenza e descrive queste violente reazioni come una specie di "battaglia": </a:t>
            </a:r>
            <a:r>
              <a:rPr lang="it-IT" sz="1600" b="1" i="1" spc="25" dirty="0">
                <a:solidFill>
                  <a:srgbClr val="000000"/>
                </a:solidFill>
                <a:latin typeface="Arial" panose="020B0604020202020204" pitchFamily="34" charset="0"/>
                <a:ea typeface="Calibri" panose="020F0502020204030204" pitchFamily="34" charset="0"/>
                <a:cs typeface="Times New Roman" panose="02020603050405020304" pitchFamily="18" charset="0"/>
              </a:rPr>
              <a:t>«quando il nitri </a:t>
            </a:r>
            <a:r>
              <a:rPr lang="it-IT" sz="1600" b="1" i="1" spc="25"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fixi</a:t>
            </a:r>
            <a:r>
              <a:rPr lang="it-IT" sz="1600" b="1" i="1" spc="25"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it-IT" sz="1600" b="1" spc="25" dirty="0">
                <a:solidFill>
                  <a:srgbClr val="000000"/>
                </a:solidFill>
                <a:latin typeface="Arial" panose="020B0604020202020204" pitchFamily="34" charset="0"/>
                <a:ea typeface="Calibri" panose="020F0502020204030204" pitchFamily="34" charset="0"/>
                <a:cs typeface="Times New Roman" panose="02020603050405020304" pitchFamily="18" charset="0"/>
              </a:rPr>
              <a:t>(carbonato di potassio)</a:t>
            </a:r>
            <a:r>
              <a:rPr lang="it-IT" sz="1600" b="1" i="1" spc="25" dirty="0">
                <a:solidFill>
                  <a:srgbClr val="000000"/>
                </a:solidFill>
                <a:latin typeface="Arial" panose="020B0604020202020204" pitchFamily="34" charset="0"/>
                <a:ea typeface="Calibri" panose="020F0502020204030204" pitchFamily="34" charset="0"/>
                <a:cs typeface="Times New Roman" panose="02020603050405020304" pitchFamily="18" charset="0"/>
              </a:rPr>
              <a:t> è addizionato allo </a:t>
            </a:r>
            <a:r>
              <a:rPr lang="it-IT" sz="1600" b="1" i="1" spc="25"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spiritus</a:t>
            </a:r>
            <a:r>
              <a:rPr lang="it-IT" sz="1600" b="1" i="1" spc="25" dirty="0">
                <a:solidFill>
                  <a:srgbClr val="000000"/>
                </a:solidFill>
                <a:latin typeface="Arial" panose="020B0604020202020204" pitchFamily="34" charset="0"/>
                <a:ea typeface="Calibri" panose="020F0502020204030204" pitchFamily="34" charset="0"/>
                <a:cs typeface="Times New Roman" panose="02020603050405020304" pitchFamily="18" charset="0"/>
              </a:rPr>
              <a:t> nitri </a:t>
            </a:r>
            <a:r>
              <a:rPr lang="it-IT" sz="1600" b="1" spc="25" dirty="0">
                <a:solidFill>
                  <a:srgbClr val="000000"/>
                </a:solidFill>
                <a:latin typeface="Arial" panose="020B0604020202020204" pitchFamily="34" charset="0"/>
                <a:ea typeface="Calibri" panose="020F0502020204030204" pitchFamily="34" charset="0"/>
                <a:cs typeface="Times New Roman" panose="02020603050405020304" pitchFamily="18" charset="0"/>
              </a:rPr>
              <a:t>(acido </a:t>
            </a:r>
            <a:r>
              <a:rPr lang="it-IT" sz="1600" b="1" spc="5" dirty="0">
                <a:solidFill>
                  <a:srgbClr val="000000"/>
                </a:solidFill>
                <a:latin typeface="Arial" panose="020B0604020202020204" pitchFamily="34" charset="0"/>
                <a:ea typeface="Calibri" panose="020F0502020204030204" pitchFamily="34" charset="0"/>
                <a:cs typeface="Times New Roman" panose="02020603050405020304" pitchFamily="18" charset="0"/>
              </a:rPr>
              <a:t>nitrico) </a:t>
            </a:r>
            <a:r>
              <a:rPr lang="it-IT" sz="1600" b="1" i="1" spc="5" dirty="0">
                <a:solidFill>
                  <a:srgbClr val="000000"/>
                </a:solidFill>
                <a:latin typeface="Arial" panose="020B0604020202020204" pitchFamily="34" charset="0"/>
                <a:ea typeface="Calibri" panose="020F0502020204030204" pitchFamily="34" charset="0"/>
                <a:cs typeface="Times New Roman" panose="02020603050405020304" pitchFamily="18" charset="0"/>
              </a:rPr>
              <a:t>... lo spirito </a:t>
            </a:r>
            <a:r>
              <a:rPr lang="it-IT" sz="1600" b="1" i="1" spc="5"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acidus</a:t>
            </a:r>
            <a:r>
              <a:rPr lang="it-IT" sz="1600" b="1" i="1" spc="5" dirty="0">
                <a:solidFill>
                  <a:srgbClr val="000000"/>
                </a:solidFill>
                <a:latin typeface="Arial" panose="020B0604020202020204" pitchFamily="34" charset="0"/>
                <a:ea typeface="Calibri" panose="020F0502020204030204" pitchFamily="34" charset="0"/>
                <a:cs typeface="Times New Roman" panose="02020603050405020304" pitchFamily="18" charset="0"/>
              </a:rPr>
              <a:t> e il liquor </a:t>
            </a:r>
            <a:r>
              <a:rPr lang="it-IT" sz="1600" b="1" i="1" spc="5"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fixus</a:t>
            </a:r>
            <a:r>
              <a:rPr lang="it-IT" sz="1600" b="1" i="1" spc="5" dirty="0">
                <a:solidFill>
                  <a:srgbClr val="000000"/>
                </a:solidFill>
                <a:latin typeface="Arial" panose="020B0604020202020204" pitchFamily="34" charset="0"/>
                <a:ea typeface="Calibri" panose="020F0502020204030204" pitchFamily="34" charset="0"/>
                <a:cs typeface="Times New Roman" panose="02020603050405020304" pitchFamily="18" charset="0"/>
              </a:rPr>
              <a:t> si uccidono l'un l'altro».</a:t>
            </a:r>
          </a:p>
          <a:p>
            <a:pPr marR="45720" algn="just">
              <a:lnSpc>
                <a:spcPts val="2100"/>
              </a:lnSpc>
              <a:spcAft>
                <a:spcPts val="0"/>
              </a:spcAft>
            </a:pPr>
            <a:endParaRPr lang="it-IT" sz="1600" b="1" i="1"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R="45720" algn="just">
              <a:lnSpc>
                <a:spcPts val="2100"/>
              </a:lnSpc>
              <a:spcAft>
                <a:spcPts val="0"/>
              </a:spcAft>
            </a:pPr>
            <a:r>
              <a:rPr lang="it-IT" sz="1600" b="1" spc="5" dirty="0">
                <a:solidFill>
                  <a:srgbClr val="000000"/>
                </a:solidFill>
                <a:latin typeface="Arial" panose="020B0604020202020204" pitchFamily="34" charset="0"/>
                <a:ea typeface="Calibri" panose="020F0502020204030204" pitchFamily="34" charset="0"/>
                <a:cs typeface="Times New Roman" panose="02020603050405020304" pitchFamily="18" charset="0"/>
              </a:rPr>
              <a:t>L’effetto pungente delle soluzioni acide sulla lingua e il fatto che nella reazione acido/base le proprietà di entrambi i reagenti venissero reciprocamente annullate fecero nascere considerazioni come quelle che riportiamo qui di seguito</a:t>
            </a:r>
          </a:p>
          <a:p>
            <a:pPr marR="45720" algn="just">
              <a:lnSpc>
                <a:spcPts val="2100"/>
              </a:lnSpc>
              <a:spcAft>
                <a:spcPts val="0"/>
              </a:spcAft>
            </a:pPr>
            <a:endParaRPr lang="it-IT" sz="1600" b="1"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2838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3497768-03C2-453D-92CA-22448C1789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675" y="867103"/>
            <a:ext cx="2882134" cy="5123793"/>
          </a:xfrm>
          <a:prstGeom prst="rect">
            <a:avLst/>
          </a:prstGeom>
        </p:spPr>
      </p:pic>
      <p:pic>
        <p:nvPicPr>
          <p:cNvPr id="5" name="Immagine 4">
            <a:extLst>
              <a:ext uri="{FF2B5EF4-FFF2-40B4-BE49-F238E27FC236}">
                <a16:creationId xmlns:a16="http://schemas.microsoft.com/office/drawing/2014/main" id="{526BE8ED-ACE4-493A-968D-EC78FF525E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0933" y="867103"/>
            <a:ext cx="2882133" cy="5123793"/>
          </a:xfrm>
          <a:prstGeom prst="rect">
            <a:avLst/>
          </a:prstGeom>
        </p:spPr>
      </p:pic>
      <p:pic>
        <p:nvPicPr>
          <p:cNvPr id="7" name="Immagine 6">
            <a:extLst>
              <a:ext uri="{FF2B5EF4-FFF2-40B4-BE49-F238E27FC236}">
                <a16:creationId xmlns:a16="http://schemas.microsoft.com/office/drawing/2014/main" id="{2A34DC7E-AD31-495B-AAF0-49730AEEF1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9191" y="867103"/>
            <a:ext cx="2882134" cy="5123793"/>
          </a:xfrm>
          <a:prstGeom prst="rect">
            <a:avLst/>
          </a:prstGeom>
        </p:spPr>
      </p:pic>
    </p:spTree>
    <p:extLst>
      <p:ext uri="{BB962C8B-B14F-4D97-AF65-F5344CB8AC3E}">
        <p14:creationId xmlns:p14="http://schemas.microsoft.com/office/powerpoint/2010/main" val="1470157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DAC1982-4BF7-4441-A683-05A9B15635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153" y="850845"/>
            <a:ext cx="2900425" cy="5156310"/>
          </a:xfrm>
          <a:prstGeom prst="rect">
            <a:avLst/>
          </a:prstGeom>
        </p:spPr>
      </p:pic>
      <p:pic>
        <p:nvPicPr>
          <p:cNvPr id="5" name="Immagine 4">
            <a:extLst>
              <a:ext uri="{FF2B5EF4-FFF2-40B4-BE49-F238E27FC236}">
                <a16:creationId xmlns:a16="http://schemas.microsoft.com/office/drawing/2014/main" id="{FF0DEDA6-318F-4380-BD64-A240E21658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1788" y="850845"/>
            <a:ext cx="2900424" cy="5156310"/>
          </a:xfrm>
          <a:prstGeom prst="rect">
            <a:avLst/>
          </a:prstGeom>
        </p:spPr>
      </p:pic>
      <p:pic>
        <p:nvPicPr>
          <p:cNvPr id="7" name="Immagine 6">
            <a:extLst>
              <a:ext uri="{FF2B5EF4-FFF2-40B4-BE49-F238E27FC236}">
                <a16:creationId xmlns:a16="http://schemas.microsoft.com/office/drawing/2014/main" id="{DA8BD6B0-C524-47C4-A4AA-BAC12D9D6C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9423" y="850845"/>
            <a:ext cx="2900424" cy="5156310"/>
          </a:xfrm>
          <a:prstGeom prst="rect">
            <a:avLst/>
          </a:prstGeom>
        </p:spPr>
      </p:pic>
    </p:spTree>
    <p:extLst>
      <p:ext uri="{BB962C8B-B14F-4D97-AF65-F5344CB8AC3E}">
        <p14:creationId xmlns:p14="http://schemas.microsoft.com/office/powerpoint/2010/main" val="2789578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4150B38-59EF-49AE-9B97-96F53562E9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365" y="520575"/>
            <a:ext cx="8655269" cy="2033126"/>
          </a:xfrm>
          <a:prstGeom prst="rect">
            <a:avLst/>
          </a:prstGeom>
        </p:spPr>
      </p:pic>
      <p:pic>
        <p:nvPicPr>
          <p:cNvPr id="5" name="Immagine 4">
            <a:extLst>
              <a:ext uri="{FF2B5EF4-FFF2-40B4-BE49-F238E27FC236}">
                <a16:creationId xmlns:a16="http://schemas.microsoft.com/office/drawing/2014/main" id="{0A92AA71-DFBA-45F1-8E0A-2521466DAC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842" y="3255080"/>
            <a:ext cx="8655269" cy="3240000"/>
          </a:xfrm>
          <a:prstGeom prst="rect">
            <a:avLst/>
          </a:prstGeom>
        </p:spPr>
      </p:pic>
    </p:spTree>
    <p:extLst>
      <p:ext uri="{BB962C8B-B14F-4D97-AF65-F5344CB8AC3E}">
        <p14:creationId xmlns:p14="http://schemas.microsoft.com/office/powerpoint/2010/main" val="2776957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D63EBF2-AAD6-406A-BF63-CAA17142F211}"/>
              </a:ext>
            </a:extLst>
          </p:cNvPr>
          <p:cNvSpPr txBox="1"/>
          <p:nvPr/>
        </p:nvSpPr>
        <p:spPr>
          <a:xfrm>
            <a:off x="271785" y="693682"/>
            <a:ext cx="8541140" cy="5878532"/>
          </a:xfrm>
          <a:prstGeom prst="rect">
            <a:avLst/>
          </a:prstGeom>
          <a:noFill/>
        </p:spPr>
        <p:txBody>
          <a:bodyPr wrap="square" rtlCol="0">
            <a:spAutoFit/>
          </a:bodyPr>
          <a:lstStyle/>
          <a:p>
            <a:pPr algn="just"/>
            <a:r>
              <a:rPr lang="it-IT" sz="1600" b="1" dirty="0">
                <a:latin typeface="Arial" panose="020B0604020202020204" pitchFamily="34" charset="0"/>
                <a:cs typeface="Arial" panose="020B0604020202020204" pitchFamily="34" charset="0"/>
              </a:rPr>
              <a:t>Commentando in conclusione i risultati ottenuti saggiando le dodici soluzioni dei prodotti da noi analizzati con l’estratti di cavolo rosso contenente antocianine, vediamo che la semplici distinzione in due classi: soluzioni acide/soluzioni basiche non appare completamente corretta. </a:t>
            </a:r>
          </a:p>
          <a:p>
            <a:pPr algn="just"/>
            <a:r>
              <a:rPr lang="it-IT" sz="1600" b="1" dirty="0">
                <a:latin typeface="Arial" panose="020B0604020202020204" pitchFamily="34" charset="0"/>
                <a:cs typeface="Arial" panose="020B0604020202020204" pitchFamily="34" charset="0"/>
              </a:rPr>
              <a:t>Pur tenendo conto dei colori di fondo delle soluzioni di alcuni prodotti (il succo di limone e l’aceto bianco appaiono di per sé gialli ed il primo è anche torbido, il detergente intimo </a:t>
            </a:r>
            <a:r>
              <a:rPr lang="it-IT" sz="1600" b="1" dirty="0" err="1">
                <a:latin typeface="Arial" panose="020B0604020202020204" pitchFamily="34" charset="0"/>
                <a:cs typeface="Arial" panose="020B0604020202020204" pitchFamily="34" charset="0"/>
              </a:rPr>
              <a:t>Chilly</a:t>
            </a:r>
            <a:r>
              <a:rPr lang="it-IT" sz="1600" b="1" dirty="0">
                <a:latin typeface="Arial" panose="020B0604020202020204" pitchFamily="34" charset="0"/>
                <a:cs typeface="Arial" panose="020B0604020202020204" pitchFamily="34" charset="0"/>
              </a:rPr>
              <a:t> anche se diluito è di partenza colorato in un pallido verde etc.) e pur considerando che non avendo dato peso alla concentrazione effettiva delle soluzioni esse possono ad esempio essere, se acide, di un rosso più o meno intenso, appare tuttavia evidente che di colorazioni se ne vedono almeno cinque diverse: </a:t>
            </a:r>
            <a:r>
              <a:rPr lang="it-IT" sz="2000" b="1" dirty="0">
                <a:solidFill>
                  <a:srgbClr val="C00000"/>
                </a:solidFill>
                <a:latin typeface="Arial" panose="020B0604020202020204" pitchFamily="34" charset="0"/>
                <a:cs typeface="Arial" panose="020B0604020202020204" pitchFamily="34" charset="0"/>
              </a:rPr>
              <a:t>rosso</a:t>
            </a:r>
            <a:r>
              <a:rPr lang="it-IT" sz="1600" b="1" dirty="0">
                <a:latin typeface="Arial" panose="020B0604020202020204" pitchFamily="34" charset="0"/>
                <a:cs typeface="Arial" panose="020B0604020202020204" pitchFamily="34" charset="0"/>
              </a:rPr>
              <a:t> (aceto, acido muriatico, succo di limone, detergente intimo, gassosa), </a:t>
            </a:r>
          </a:p>
          <a:p>
            <a:pPr algn="just"/>
            <a:r>
              <a:rPr lang="it-IT" sz="2000" b="1" dirty="0">
                <a:solidFill>
                  <a:srgbClr val="6600FF"/>
                </a:solidFill>
                <a:latin typeface="Arial" panose="020B0604020202020204" pitchFamily="34" charset="0"/>
                <a:cs typeface="Arial" panose="020B0604020202020204" pitchFamily="34" charset="0"/>
              </a:rPr>
              <a:t>viola</a:t>
            </a:r>
            <a:r>
              <a:rPr lang="it-IT" sz="1600" b="1" dirty="0">
                <a:latin typeface="Arial" panose="020B0604020202020204" pitchFamily="34" charset="0"/>
                <a:cs typeface="Arial" panose="020B0604020202020204" pitchFamily="34" charset="0"/>
              </a:rPr>
              <a:t> (acqua demineralizzata) </a:t>
            </a:r>
          </a:p>
          <a:p>
            <a:pPr algn="just"/>
            <a:r>
              <a:rPr lang="it-IT" sz="2000" b="1" dirty="0">
                <a:solidFill>
                  <a:schemeClr val="accent1"/>
                </a:solidFill>
                <a:latin typeface="Arial" panose="020B0604020202020204" pitchFamily="34" charset="0"/>
                <a:cs typeface="Arial" panose="020B0604020202020204" pitchFamily="34" charset="0"/>
              </a:rPr>
              <a:t>azzurro</a:t>
            </a:r>
            <a:r>
              <a:rPr lang="it-IT" sz="1600" b="1" dirty="0">
                <a:latin typeface="Arial" panose="020B0604020202020204" pitchFamily="34" charset="0"/>
                <a:cs typeface="Arial" panose="020B0604020202020204" pitchFamily="34" charset="0"/>
              </a:rPr>
              <a:t> (bicarbonato di sodio, soluzione satura di carbonato di calcio e acqua saponata) </a:t>
            </a:r>
          </a:p>
          <a:p>
            <a:pPr algn="just"/>
            <a:r>
              <a:rPr lang="it-IT" sz="2000" b="1" dirty="0">
                <a:solidFill>
                  <a:schemeClr val="accent6"/>
                </a:solidFill>
                <a:latin typeface="Arial" panose="020B0604020202020204" pitchFamily="34" charset="0"/>
                <a:cs typeface="Arial" panose="020B0604020202020204" pitchFamily="34" charset="0"/>
              </a:rPr>
              <a:t>verde</a:t>
            </a:r>
            <a:r>
              <a:rPr lang="it-IT" sz="1600" b="1" dirty="0">
                <a:latin typeface="Arial" panose="020B0604020202020204" pitchFamily="34" charset="0"/>
                <a:cs typeface="Arial" panose="020B0604020202020204" pitchFamily="34" charset="0"/>
              </a:rPr>
              <a:t> (carbonato di sodio e ammoniaca, questa tendente al giallo)  </a:t>
            </a:r>
          </a:p>
          <a:p>
            <a:pPr algn="just"/>
            <a:r>
              <a:rPr lang="it-IT" sz="2000" b="1" dirty="0">
                <a:solidFill>
                  <a:srgbClr val="FF9900"/>
                </a:solidFill>
                <a:latin typeface="Arial" panose="020B0604020202020204" pitchFamily="34" charset="0"/>
                <a:cs typeface="Arial" panose="020B0604020202020204" pitchFamily="34" charset="0"/>
              </a:rPr>
              <a:t>giallo</a:t>
            </a:r>
            <a:r>
              <a:rPr lang="it-IT" sz="1600" b="1" dirty="0">
                <a:solidFill>
                  <a:srgbClr val="FF9900"/>
                </a:solidFill>
                <a:latin typeface="Arial" panose="020B0604020202020204" pitchFamily="34" charset="0"/>
                <a:cs typeface="Arial" panose="020B0604020202020204" pitchFamily="34" charset="0"/>
              </a:rPr>
              <a:t> </a:t>
            </a:r>
            <a:r>
              <a:rPr lang="it-IT" sz="1600" b="1" dirty="0">
                <a:latin typeface="Arial" panose="020B0604020202020204" pitchFamily="34" charset="0"/>
                <a:cs typeface="Arial" panose="020B0604020202020204" pitchFamily="34" charset="0"/>
              </a:rPr>
              <a:t>(disgorgante WC).</a:t>
            </a:r>
          </a:p>
          <a:p>
            <a:pPr algn="just"/>
            <a:r>
              <a:rPr lang="it-IT" sz="1600" b="1" dirty="0">
                <a:latin typeface="Arial" panose="020B0604020202020204" pitchFamily="34" charset="0"/>
                <a:cs typeface="Arial" panose="020B0604020202020204" pitchFamily="34" charset="0"/>
              </a:rPr>
              <a:t>Questa ricchezza cromatica del colorante naturale sembra creare non una divisione in due classi ma piuttosto forse una scala di comportamento.</a:t>
            </a:r>
          </a:p>
          <a:p>
            <a:pPr algn="just"/>
            <a:r>
              <a:rPr lang="it-IT" sz="1600" b="1" dirty="0">
                <a:latin typeface="Arial" panose="020B0604020202020204" pitchFamily="34" charset="0"/>
                <a:cs typeface="Arial" panose="020B0604020202020204" pitchFamily="34" charset="0"/>
              </a:rPr>
              <a:t>Prima di riprendere questo discorso converrà scegliere un diverso colorante, stavolta non naturale ma di sintesi, che ha anch’esso la proprietà di cambiare colore a seconda dell’ambiente più o meno acido o basico ma in grado di assumere solo due colorazioni </a:t>
            </a:r>
            <a:r>
              <a:rPr lang="it-IT" sz="2000" b="1" dirty="0">
                <a:solidFill>
                  <a:srgbClr val="C00000"/>
                </a:solidFill>
                <a:latin typeface="Arial" panose="020B0604020202020204" pitchFamily="34" charset="0"/>
                <a:cs typeface="Arial" panose="020B0604020202020204" pitchFamily="34" charset="0"/>
              </a:rPr>
              <a:t>rosso</a:t>
            </a:r>
            <a:r>
              <a:rPr lang="it-IT" sz="2000" b="1" dirty="0">
                <a:latin typeface="Arial" panose="020B0604020202020204" pitchFamily="34" charset="0"/>
                <a:cs typeface="Arial" panose="020B0604020202020204" pitchFamily="34" charset="0"/>
              </a:rPr>
              <a:t>  e </a:t>
            </a:r>
            <a:r>
              <a:rPr lang="it-IT" sz="2000" b="1" dirty="0">
                <a:solidFill>
                  <a:srgbClr val="FF9900"/>
                </a:solidFill>
                <a:latin typeface="Arial" panose="020B0604020202020204" pitchFamily="34" charset="0"/>
                <a:cs typeface="Arial" panose="020B0604020202020204" pitchFamily="34" charset="0"/>
              </a:rPr>
              <a:t>giallo</a:t>
            </a:r>
            <a:endParaRPr lang="it-IT"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8725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3A78C68-E393-4B91-92F5-2C234D22833C}"/>
              </a:ext>
            </a:extLst>
          </p:cNvPr>
          <p:cNvSpPr txBox="1"/>
          <p:nvPr/>
        </p:nvSpPr>
        <p:spPr>
          <a:xfrm>
            <a:off x="247730" y="614855"/>
            <a:ext cx="8417173" cy="5457776"/>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Una sostanza con tali proprietà è ad esempio il metilarancio che a secondo dell’acidità o basicità della soluzione assume una colorazione differente a causa del </a:t>
            </a:r>
            <a:r>
              <a:rPr lang="it-IT" sz="1600" b="1" dirty="0" err="1">
                <a:latin typeface="Arial" panose="020B0604020202020204" pitchFamily="34" charset="0"/>
                <a:cs typeface="Arial" panose="020B0604020202020204" pitchFamily="34" charset="0"/>
              </a:rPr>
              <a:t>riarrangiamento</a:t>
            </a:r>
            <a:r>
              <a:rPr lang="it-IT" sz="1600" b="1" dirty="0">
                <a:latin typeface="Arial" panose="020B0604020202020204" pitchFamily="34" charset="0"/>
                <a:cs typeface="Arial" panose="020B0604020202020204" pitchFamily="34" charset="0"/>
              </a:rPr>
              <a:t> complessivo dei doppi legami nella struttura</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Sostanze come il metilarancio sono definite indicatori acido base. Aggiungendo alla soluzione da saggiare alcune gocce di metilarancio (sciolto in alcool data la sua scarsa solubilità in acqua) se a livello microscopico tutte le molecole dell’indicatore  assumono la struttura indicata a sinistra,  la soluzione si colorerà in giallo, se invece i legami tra gli atomi si disporranno come nella struttura di destra, la soluzione apparirà rossa. Se infine le due forme saranno presenti in soluzione in concentrazione uguale o simile la soluzione che viene saggiata assumerà ai nostri occhi una colorazione intermedia (N.B. Tenere però conto che la sensibilità ai colori può cambiare da individuo ad individuo).</a:t>
            </a:r>
          </a:p>
          <a:p>
            <a:pPr algn="just">
              <a:lnSpc>
                <a:spcPts val="2100"/>
              </a:lnSpc>
            </a:pPr>
            <a:r>
              <a:rPr lang="it-IT" sz="1600" b="1" dirty="0">
                <a:latin typeface="Arial" panose="020B0604020202020204" pitchFamily="34" charset="0"/>
                <a:cs typeface="Arial" panose="020B0604020202020204" pitchFamily="34" charset="0"/>
              </a:rPr>
              <a:t>Vediamo cosa succede alle soluzioni dei dodici prodotti da classificare aggiungendo ad esse 1-2  gocce di metilarancio</a:t>
            </a:r>
          </a:p>
        </p:txBody>
      </p:sp>
      <p:pic>
        <p:nvPicPr>
          <p:cNvPr id="4" name="Immagine 3">
            <a:extLst>
              <a:ext uri="{FF2B5EF4-FFF2-40B4-BE49-F238E27FC236}">
                <a16:creationId xmlns:a16="http://schemas.microsoft.com/office/drawing/2014/main" id="{CFE71167-CB62-4703-A81D-B74DD2E74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29" y="1707509"/>
            <a:ext cx="8417174" cy="1073947"/>
          </a:xfrm>
          <a:prstGeom prst="rect">
            <a:avLst/>
          </a:prstGeom>
        </p:spPr>
      </p:pic>
    </p:spTree>
    <p:extLst>
      <p:ext uri="{BB962C8B-B14F-4D97-AF65-F5344CB8AC3E}">
        <p14:creationId xmlns:p14="http://schemas.microsoft.com/office/powerpoint/2010/main" val="41099517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711AA9B-4E7E-4F3E-8638-921BA05163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989" y="921844"/>
            <a:ext cx="2820550" cy="5014310"/>
          </a:xfrm>
          <a:prstGeom prst="rect">
            <a:avLst/>
          </a:prstGeom>
        </p:spPr>
      </p:pic>
      <p:pic>
        <p:nvPicPr>
          <p:cNvPr id="5" name="Immagine 4">
            <a:extLst>
              <a:ext uri="{FF2B5EF4-FFF2-40B4-BE49-F238E27FC236}">
                <a16:creationId xmlns:a16="http://schemas.microsoft.com/office/drawing/2014/main" id="{CCB10795-496A-4512-ABB0-5315E64B39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9912" y="921844"/>
            <a:ext cx="2820551" cy="5014313"/>
          </a:xfrm>
          <a:prstGeom prst="rect">
            <a:avLst/>
          </a:prstGeom>
        </p:spPr>
      </p:pic>
      <p:pic>
        <p:nvPicPr>
          <p:cNvPr id="7" name="Immagine 6">
            <a:extLst>
              <a:ext uri="{FF2B5EF4-FFF2-40B4-BE49-F238E27FC236}">
                <a16:creationId xmlns:a16="http://schemas.microsoft.com/office/drawing/2014/main" id="{B59F5CD6-9998-4173-9BB7-1689F91AEB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6836" y="921841"/>
            <a:ext cx="2820551" cy="5014313"/>
          </a:xfrm>
          <a:prstGeom prst="rect">
            <a:avLst/>
          </a:prstGeom>
        </p:spPr>
      </p:pic>
    </p:spTree>
    <p:extLst>
      <p:ext uri="{BB962C8B-B14F-4D97-AF65-F5344CB8AC3E}">
        <p14:creationId xmlns:p14="http://schemas.microsoft.com/office/powerpoint/2010/main" val="3281943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A5A9BE2-4EEA-443C-A0A1-8F8C786A75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919" y="932792"/>
            <a:ext cx="2808233" cy="4992415"/>
          </a:xfrm>
          <a:prstGeom prst="rect">
            <a:avLst/>
          </a:prstGeom>
        </p:spPr>
      </p:pic>
      <p:pic>
        <p:nvPicPr>
          <p:cNvPr id="5" name="Immagine 4">
            <a:extLst>
              <a:ext uri="{FF2B5EF4-FFF2-40B4-BE49-F238E27FC236}">
                <a16:creationId xmlns:a16="http://schemas.microsoft.com/office/drawing/2014/main" id="{7AD80E23-6053-4D91-8A12-D59A19593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7883" y="932792"/>
            <a:ext cx="2808233" cy="4992414"/>
          </a:xfrm>
          <a:prstGeom prst="rect">
            <a:avLst/>
          </a:prstGeom>
        </p:spPr>
      </p:pic>
      <p:pic>
        <p:nvPicPr>
          <p:cNvPr id="7" name="Immagine 6">
            <a:extLst>
              <a:ext uri="{FF2B5EF4-FFF2-40B4-BE49-F238E27FC236}">
                <a16:creationId xmlns:a16="http://schemas.microsoft.com/office/drawing/2014/main" id="{8A097B9D-C0B2-47AF-B5EC-41E98E3C61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5847" y="956442"/>
            <a:ext cx="2808232" cy="4992412"/>
          </a:xfrm>
          <a:prstGeom prst="rect">
            <a:avLst/>
          </a:prstGeom>
        </p:spPr>
      </p:pic>
    </p:spTree>
    <p:extLst>
      <p:ext uri="{BB962C8B-B14F-4D97-AF65-F5344CB8AC3E}">
        <p14:creationId xmlns:p14="http://schemas.microsoft.com/office/powerpoint/2010/main" val="15162546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EA8E042-2780-4AA5-A58B-D205E02365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1" y="896007"/>
            <a:ext cx="2849616" cy="5065985"/>
          </a:xfrm>
          <a:prstGeom prst="rect">
            <a:avLst/>
          </a:prstGeom>
        </p:spPr>
      </p:pic>
      <p:pic>
        <p:nvPicPr>
          <p:cNvPr id="5" name="Immagine 4">
            <a:extLst>
              <a:ext uri="{FF2B5EF4-FFF2-40B4-BE49-F238E27FC236}">
                <a16:creationId xmlns:a16="http://schemas.microsoft.com/office/drawing/2014/main" id="{A95B7A64-3C88-49D7-B9F7-50FE8CA0C8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7191" y="896006"/>
            <a:ext cx="2849617" cy="5065986"/>
          </a:xfrm>
          <a:prstGeom prst="rect">
            <a:avLst/>
          </a:prstGeom>
        </p:spPr>
      </p:pic>
      <p:pic>
        <p:nvPicPr>
          <p:cNvPr id="7" name="Immagine 6">
            <a:extLst>
              <a:ext uri="{FF2B5EF4-FFF2-40B4-BE49-F238E27FC236}">
                <a16:creationId xmlns:a16="http://schemas.microsoft.com/office/drawing/2014/main" id="{DAE4D0AF-E308-4479-BF9F-2E8A440F70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2933" y="896008"/>
            <a:ext cx="2849616" cy="5065984"/>
          </a:xfrm>
          <a:prstGeom prst="rect">
            <a:avLst/>
          </a:prstGeom>
        </p:spPr>
      </p:pic>
    </p:spTree>
    <p:extLst>
      <p:ext uri="{BB962C8B-B14F-4D97-AF65-F5344CB8AC3E}">
        <p14:creationId xmlns:p14="http://schemas.microsoft.com/office/powerpoint/2010/main" val="2035835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BCF948D-1B77-4AF8-B8E4-68FCF65BA4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982" y="946808"/>
            <a:ext cx="2792466" cy="4964383"/>
          </a:xfrm>
          <a:prstGeom prst="rect">
            <a:avLst/>
          </a:prstGeom>
        </p:spPr>
      </p:pic>
      <p:pic>
        <p:nvPicPr>
          <p:cNvPr id="5" name="Immagine 4">
            <a:extLst>
              <a:ext uri="{FF2B5EF4-FFF2-40B4-BE49-F238E27FC236}">
                <a16:creationId xmlns:a16="http://schemas.microsoft.com/office/drawing/2014/main" id="{FFFB1D73-6B8F-458C-BA78-C7E16B8248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5767" y="946807"/>
            <a:ext cx="2792465" cy="4964383"/>
          </a:xfrm>
          <a:prstGeom prst="rect">
            <a:avLst/>
          </a:prstGeom>
        </p:spPr>
      </p:pic>
      <p:pic>
        <p:nvPicPr>
          <p:cNvPr id="7" name="Immagine 6">
            <a:extLst>
              <a:ext uri="{FF2B5EF4-FFF2-40B4-BE49-F238E27FC236}">
                <a16:creationId xmlns:a16="http://schemas.microsoft.com/office/drawing/2014/main" id="{6D4207A9-D73F-4538-A1B4-0006DC33CB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8553" y="946808"/>
            <a:ext cx="2792465" cy="4964383"/>
          </a:xfrm>
          <a:prstGeom prst="rect">
            <a:avLst/>
          </a:prstGeom>
        </p:spPr>
      </p:pic>
    </p:spTree>
    <p:extLst>
      <p:ext uri="{BB962C8B-B14F-4D97-AF65-F5344CB8AC3E}">
        <p14:creationId xmlns:p14="http://schemas.microsoft.com/office/powerpoint/2010/main" val="238500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9339CF6-2687-4357-B341-A9C72DA191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239814"/>
            <a:ext cx="8686800" cy="3217334"/>
          </a:xfrm>
          <a:prstGeom prst="rect">
            <a:avLst/>
          </a:prstGeom>
        </p:spPr>
      </p:pic>
      <p:pic>
        <p:nvPicPr>
          <p:cNvPr id="5" name="Immagine 4">
            <a:extLst>
              <a:ext uri="{FF2B5EF4-FFF2-40B4-BE49-F238E27FC236}">
                <a16:creationId xmlns:a16="http://schemas.microsoft.com/office/drawing/2014/main" id="{F7D14722-6042-4470-A320-4FE479347F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68867"/>
            <a:ext cx="8686800" cy="2079329"/>
          </a:xfrm>
          <a:prstGeom prst="rect">
            <a:avLst/>
          </a:prstGeom>
        </p:spPr>
      </p:pic>
    </p:spTree>
    <p:extLst>
      <p:ext uri="{BB962C8B-B14F-4D97-AF65-F5344CB8AC3E}">
        <p14:creationId xmlns:p14="http://schemas.microsoft.com/office/powerpoint/2010/main" val="1524551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3EC84ED-B392-4C6D-8C5D-D9E742F2C5DF}"/>
              </a:ext>
            </a:extLst>
          </p:cNvPr>
          <p:cNvSpPr/>
          <p:nvPr/>
        </p:nvSpPr>
        <p:spPr>
          <a:xfrm>
            <a:off x="362607" y="433927"/>
            <a:ext cx="8497614" cy="5996385"/>
          </a:xfrm>
          <a:prstGeom prst="rect">
            <a:avLst/>
          </a:prstGeom>
        </p:spPr>
        <p:txBody>
          <a:bodyPr wrap="square">
            <a:spAutoFit/>
          </a:bodyPr>
          <a:lstStyle/>
          <a:p>
            <a:pPr algn="just">
              <a:lnSpc>
                <a:spcPts val="2100"/>
              </a:lnSpc>
            </a:pPr>
            <a:r>
              <a:rPr lang="it-IT" b="1" dirty="0">
                <a:latin typeface="Arial" panose="020B0604020202020204" pitchFamily="34" charset="0"/>
                <a:cs typeface="Arial" panose="020B0604020202020204" pitchFamily="34" charset="0"/>
              </a:rPr>
              <a:t>da La chimica del '700</a:t>
            </a:r>
          </a:p>
          <a:p>
            <a:pPr algn="just">
              <a:lnSpc>
                <a:spcPts val="2100"/>
              </a:lnSpc>
            </a:pPr>
            <a:r>
              <a:rPr lang="it-IT" b="1" dirty="0">
                <a:latin typeface="Arial" panose="020B0604020202020204" pitchFamily="34" charset="0"/>
                <a:cs typeface="Arial" panose="020B0604020202020204" pitchFamily="34" charset="0"/>
              </a:rPr>
              <a:t>di </a:t>
            </a:r>
            <a:r>
              <a:rPr lang="it-IT" b="1" dirty="0">
                <a:latin typeface="Arial" panose="020B0604020202020204" pitchFamily="34" charset="0"/>
                <a:cs typeface="Arial" panose="020B0604020202020204" pitchFamily="34" charset="0"/>
                <a:hlinkClick r:id="rId2" tooltip="Ferdinando Abbri"/>
              </a:rPr>
              <a:t>Ferdinando </a:t>
            </a:r>
            <a:r>
              <a:rPr lang="it-IT" b="1" dirty="0" err="1">
                <a:latin typeface="Arial" panose="020B0604020202020204" pitchFamily="34" charset="0"/>
                <a:cs typeface="Arial" panose="020B0604020202020204" pitchFamily="34" charset="0"/>
                <a:hlinkClick r:id="rId2" tooltip="Ferdinando Abbri"/>
              </a:rPr>
              <a:t>Abbri</a:t>
            </a:r>
            <a:r>
              <a:rPr lang="it-IT" b="1" dirty="0">
                <a:latin typeface="Arial" panose="020B0604020202020204" pitchFamily="34" charset="0"/>
                <a:cs typeface="Arial" panose="020B0604020202020204" pitchFamily="34" charset="0"/>
              </a:rPr>
              <a:t> – Cap. I § 3 e 4 </a:t>
            </a:r>
          </a:p>
          <a:p>
            <a:pPr algn="just">
              <a:lnSpc>
                <a:spcPts val="2100"/>
              </a:lnSpc>
            </a:pPr>
            <a:r>
              <a:rPr lang="it-IT" b="1" dirty="0">
                <a:latin typeface="Arial" panose="020B0604020202020204" pitchFamily="34" charset="0"/>
                <a:cs typeface="Arial" panose="020B0604020202020204" pitchFamily="34" charset="0"/>
              </a:rPr>
              <a:t> </a:t>
            </a:r>
          </a:p>
          <a:p>
            <a:pPr algn="just">
              <a:lnSpc>
                <a:spcPts val="2100"/>
              </a:lnSpc>
            </a:pPr>
            <a:r>
              <a:rPr lang="it-IT" sz="1600" b="1" dirty="0" err="1">
                <a:latin typeface="Arial" panose="020B0604020202020204" pitchFamily="34" charset="0"/>
                <a:cs typeface="Arial" panose="020B0604020202020204" pitchFamily="34" charset="0"/>
              </a:rPr>
              <a:t>Nicolaas</a:t>
            </a:r>
            <a:r>
              <a:rPr lang="it-IT" sz="1600" b="1" dirty="0">
                <a:latin typeface="Arial" panose="020B0604020202020204" pitchFamily="34" charset="0"/>
                <a:cs typeface="Arial" panose="020B0604020202020204" pitchFamily="34" charset="0"/>
              </a:rPr>
              <a:t> </a:t>
            </a:r>
            <a:r>
              <a:rPr lang="it-IT" sz="1600" b="1" dirty="0" err="1">
                <a:latin typeface="Arial" panose="020B0604020202020204" pitchFamily="34" charset="0"/>
                <a:cs typeface="Arial" panose="020B0604020202020204" pitchFamily="34" charset="0"/>
              </a:rPr>
              <a:t>Hartsoeker</a:t>
            </a:r>
            <a:r>
              <a:rPr lang="it-IT" sz="1600" b="1" dirty="0">
                <a:latin typeface="Arial" panose="020B0604020202020204" pitchFamily="34" charset="0"/>
                <a:cs typeface="Arial" panose="020B0604020202020204" pitchFamily="34" charset="0"/>
              </a:rPr>
              <a:t> </a:t>
            </a:r>
          </a:p>
          <a:p>
            <a:pPr algn="just">
              <a:lnSpc>
                <a:spcPts val="2100"/>
              </a:lnSpc>
            </a:pPr>
            <a:r>
              <a:rPr lang="it-IT" sz="1600" b="1" dirty="0">
                <a:latin typeface="Arial" panose="020B0604020202020204" pitchFamily="34" charset="0"/>
                <a:cs typeface="Arial" panose="020B0604020202020204" pitchFamily="34" charset="0"/>
              </a:rPr>
              <a:t>(Gouda, 26 marzo 1656 – Utrecht, 10 dicembre 1725) </a:t>
            </a:r>
          </a:p>
          <a:p>
            <a:pPr algn="just">
              <a:lnSpc>
                <a:spcPts val="2100"/>
              </a:lnSpc>
            </a:pPr>
            <a:r>
              <a:rPr lang="it-IT" sz="1600" b="1" dirty="0">
                <a:latin typeface="Arial" panose="020B0604020202020204" pitchFamily="34" charset="0"/>
                <a:cs typeface="Arial" panose="020B0604020202020204" pitchFamily="34" charset="0"/>
              </a:rPr>
              <a:t>Matematico e fisico olandese, inventore tra l’altro di un tipo </a:t>
            </a:r>
          </a:p>
          <a:p>
            <a:pPr algn="just">
              <a:lnSpc>
                <a:spcPts val="2100"/>
              </a:lnSpc>
            </a:pPr>
            <a:r>
              <a:rPr lang="it-IT" sz="1600" b="1" dirty="0">
                <a:latin typeface="Arial" panose="020B0604020202020204" pitchFamily="34" charset="0"/>
                <a:cs typeface="Arial" panose="020B0604020202020204" pitchFamily="34" charset="0"/>
              </a:rPr>
              <a:t>di microscopio ottico. </a:t>
            </a:r>
          </a:p>
          <a:p>
            <a:pPr algn="just">
              <a:lnSpc>
                <a:spcPts val="2100"/>
              </a:lnSpc>
            </a:pPr>
            <a:endParaRPr lang="it-IT" b="1" dirty="0">
              <a:latin typeface="Arial" panose="020B0604020202020204" pitchFamily="34" charset="0"/>
              <a:cs typeface="Arial" panose="020B0604020202020204" pitchFamily="34" charset="0"/>
            </a:endParaRPr>
          </a:p>
          <a:p>
            <a:pPr algn="just">
              <a:lnSpc>
                <a:spcPts val="2100"/>
              </a:lnSpc>
            </a:pPr>
            <a:endParaRPr lang="it-IT" b="1" dirty="0">
              <a:latin typeface="Arial" panose="020B0604020202020204" pitchFamily="34" charset="0"/>
              <a:cs typeface="Arial" panose="020B0604020202020204" pitchFamily="34" charset="0"/>
            </a:endParaRPr>
          </a:p>
          <a:p>
            <a:pPr algn="just">
              <a:lnSpc>
                <a:spcPts val="2100"/>
              </a:lnSpc>
            </a:pPr>
            <a:endParaRPr lang="it-IT"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Necessità dell'ipotesi particellare. </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i="1" dirty="0">
                <a:latin typeface="Arial" panose="020B0604020202020204" pitchFamily="34" charset="0"/>
                <a:cs typeface="Arial" panose="020B0604020202020204" pitchFamily="34" charset="0"/>
              </a:rPr>
              <a:t>È vero che è impossibile determinare quale sia la grandezza, la figura e la sistemazione delle particelle o corpuscoli che compongono l'Acqua, l'Aria, i Sali ecc. Ma poiché è necessario che essi abbiano una grandezza e una figura determinate e che essi siano organizzati in un certo modo, sembra del tutto lecito che un Fisico immagini tutte queste cose a seconda delle sue esigenze, per dedurre poi con facilità tutti gli effetti che egli vede produrre dai corpi, e che conservi queste immagini fino a che non gli vengano mostrati dei mezzi più semplici per spiegare questi effetti.</a:t>
            </a:r>
          </a:p>
          <a:p>
            <a:pPr algn="just">
              <a:lnSpc>
                <a:spcPts val="2100"/>
              </a:lnSpc>
            </a:pPr>
            <a:endParaRPr lang="en-US" i="1" dirty="0"/>
          </a:p>
          <a:p>
            <a:pPr algn="just">
              <a:lnSpc>
                <a:spcPts val="2100"/>
              </a:lnSpc>
            </a:pPr>
            <a:r>
              <a:rPr lang="en-US" b="1" dirty="0"/>
              <a:t>(N. </a:t>
            </a:r>
            <a:r>
              <a:rPr lang="en-US" b="1" dirty="0" err="1"/>
              <a:t>Hartsoeker</a:t>
            </a:r>
            <a:r>
              <a:rPr lang="en-US" b="1" dirty="0"/>
              <a:t>, Conjectures Physiques, </a:t>
            </a:r>
            <a:r>
              <a:rPr lang="en-US" b="1" dirty="0" err="1"/>
              <a:t>Avertissement</a:t>
            </a:r>
            <a:r>
              <a:rPr lang="en-US" b="1" dirty="0"/>
              <a:t>) </a:t>
            </a:r>
            <a:endParaRPr lang="it-IT" b="1" dirty="0"/>
          </a:p>
          <a:p>
            <a:pPr algn="just">
              <a:lnSpc>
                <a:spcPts val="2100"/>
              </a:lnSpc>
            </a:pPr>
            <a:endParaRPr lang="it-IT" sz="1600" b="1" dirty="0">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Risultati immagini">
            <a:extLst>
              <a:ext uri="{FF2B5EF4-FFF2-40B4-BE49-F238E27FC236}">
                <a16:creationId xmlns:a16="http://schemas.microsoft.com/office/drawing/2014/main" id="{48E6CAE4-C278-4BB1-9441-3201191426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4189" y="1079550"/>
            <a:ext cx="1667204" cy="1852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8789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33903E1-7151-4464-910A-EB087C5F02DC}"/>
              </a:ext>
            </a:extLst>
          </p:cNvPr>
          <p:cNvSpPr txBox="1"/>
          <p:nvPr/>
        </p:nvSpPr>
        <p:spPr>
          <a:xfrm>
            <a:off x="236483" y="220718"/>
            <a:ext cx="8671034" cy="6471002"/>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Trascurando eventuali piccole sfumature diverse (magari addebitabili alle colorazione intrinseche di alcune soluzioni o al diverso numero di gocce di indicatore aggiunte (ne basterebbe in realtà una) possiamo in conclusione affermare che rispetto al metilarancio cinque soluzioni dei nostri prodotti appaiono rosse. Le altre si colorano di giallo. Precisamente:</a:t>
            </a:r>
            <a:endParaRPr lang="it-IT" sz="1600" b="1" dirty="0">
              <a:solidFill>
                <a:srgbClr val="C00000"/>
              </a:solidFill>
              <a:latin typeface="Arial" panose="020B0604020202020204" pitchFamily="34" charset="0"/>
              <a:cs typeface="Arial" panose="020B0604020202020204" pitchFamily="34" charset="0"/>
            </a:endParaRPr>
          </a:p>
          <a:p>
            <a:pPr algn="just">
              <a:lnSpc>
                <a:spcPts val="2100"/>
              </a:lnSpc>
            </a:pPr>
            <a:r>
              <a:rPr lang="it-IT" sz="2000" b="1" dirty="0">
                <a:solidFill>
                  <a:srgbClr val="C00000"/>
                </a:solidFill>
                <a:latin typeface="Arial" panose="020B0604020202020204" pitchFamily="34" charset="0"/>
                <a:cs typeface="Arial" panose="020B0604020202020204" pitchFamily="34" charset="0"/>
              </a:rPr>
              <a:t>rosso</a:t>
            </a:r>
            <a:r>
              <a:rPr lang="it-IT" sz="1600" b="1" dirty="0">
                <a:latin typeface="Arial" panose="020B0604020202020204" pitchFamily="34" charset="0"/>
                <a:cs typeface="Arial" panose="020B0604020202020204" pitchFamily="34" charset="0"/>
              </a:rPr>
              <a:t> (aceto, acido muriatico, succo di limone, detergente intimo, gassosa)</a:t>
            </a:r>
          </a:p>
          <a:p>
            <a:pPr algn="just">
              <a:lnSpc>
                <a:spcPts val="2100"/>
              </a:lnSpc>
            </a:pPr>
            <a:r>
              <a:rPr lang="it-IT" sz="2000" b="1" dirty="0">
                <a:solidFill>
                  <a:srgbClr val="FF9900"/>
                </a:solidFill>
                <a:latin typeface="Arial" panose="020B0604020202020204" pitchFamily="34" charset="0"/>
                <a:cs typeface="Arial" panose="020B0604020202020204" pitchFamily="34" charset="0"/>
              </a:rPr>
              <a:t>giallo</a:t>
            </a:r>
            <a:r>
              <a:rPr lang="it-IT" sz="1600" b="1" dirty="0">
                <a:solidFill>
                  <a:srgbClr val="FF9900"/>
                </a:solidFill>
                <a:latin typeface="Arial" panose="020B0604020202020204" pitchFamily="34" charset="0"/>
                <a:cs typeface="Arial" panose="020B0604020202020204" pitchFamily="34" charset="0"/>
              </a:rPr>
              <a:t> </a:t>
            </a:r>
            <a:r>
              <a:rPr lang="it-IT" sz="1600" b="1" dirty="0">
                <a:latin typeface="Arial" panose="020B0604020202020204" pitchFamily="34" charset="0"/>
                <a:cs typeface="Arial" panose="020B0604020202020204" pitchFamily="34" charset="0"/>
              </a:rPr>
              <a:t>(acqua demineralizzata, ammoniaca, carbonato di sodio, bicarbonato di sodio, acqua saponata, disgorgante WC, soluzione satura di carbonato di calcio).</a:t>
            </a:r>
          </a:p>
          <a:p>
            <a:pPr algn="just">
              <a:lnSpc>
                <a:spcPts val="2100"/>
              </a:lnSpc>
            </a:pPr>
            <a:r>
              <a:rPr lang="it-IT" sz="1600" b="1" dirty="0">
                <a:latin typeface="Arial" panose="020B0604020202020204" pitchFamily="34" charset="0"/>
                <a:cs typeface="Arial" panose="020B0604020202020204" pitchFamily="34" charset="0"/>
              </a:rPr>
              <a:t>Il metilarancio sembra effettivamente aver diviso in due classi le dodici soluzioni assumendo colore</a:t>
            </a:r>
            <a:r>
              <a:rPr lang="it-IT" sz="2000" b="1" dirty="0">
                <a:latin typeface="Arial" panose="020B0604020202020204" pitchFamily="34" charset="0"/>
                <a:cs typeface="Arial" panose="020B0604020202020204" pitchFamily="34" charset="0"/>
              </a:rPr>
              <a:t> </a:t>
            </a:r>
            <a:r>
              <a:rPr lang="it-IT" sz="2000" b="1" dirty="0">
                <a:solidFill>
                  <a:srgbClr val="C00000"/>
                </a:solidFill>
                <a:latin typeface="Arial" panose="020B0604020202020204" pitchFamily="34" charset="0"/>
                <a:cs typeface="Arial" panose="020B0604020202020204" pitchFamily="34" charset="0"/>
              </a:rPr>
              <a:t>rosso </a:t>
            </a:r>
            <a:r>
              <a:rPr lang="it-IT" sz="1600" b="1" dirty="0">
                <a:latin typeface="Arial" panose="020B0604020202020204" pitchFamily="34" charset="0"/>
                <a:cs typeface="Arial" panose="020B0604020202020204" pitchFamily="34" charset="0"/>
              </a:rPr>
              <a:t>nelle soluzioni acide e </a:t>
            </a:r>
            <a:r>
              <a:rPr lang="it-IT" sz="2000" b="1" dirty="0">
                <a:solidFill>
                  <a:srgbClr val="FF9900"/>
                </a:solidFill>
                <a:latin typeface="Arial" panose="020B0604020202020204" pitchFamily="34" charset="0"/>
                <a:cs typeface="Arial" panose="020B0604020202020204" pitchFamily="34" charset="0"/>
              </a:rPr>
              <a:t>giallo</a:t>
            </a:r>
            <a:r>
              <a:rPr lang="it-IT" sz="1600" b="1" dirty="0">
                <a:solidFill>
                  <a:srgbClr val="FF9900"/>
                </a:solidFill>
                <a:latin typeface="Arial" panose="020B0604020202020204" pitchFamily="34" charset="0"/>
                <a:cs typeface="Arial" panose="020B0604020202020204" pitchFamily="34" charset="0"/>
              </a:rPr>
              <a:t> </a:t>
            </a:r>
            <a:r>
              <a:rPr lang="it-IT" sz="1600" b="1" dirty="0">
                <a:latin typeface="Arial" panose="020B0604020202020204" pitchFamily="34" charset="0"/>
                <a:cs typeface="Arial" panose="020B0604020202020204" pitchFamily="34" charset="0"/>
              </a:rPr>
              <a:t>in tutte le altre.</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Indicatori di sintesi analoghi al metilarancio ne esistono molti. Noi ora ne utilizzeremo un altro la fenolftaleina. </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cs typeface="Arial" panose="020B0604020202020204" pitchFamily="34" charset="0"/>
            </a:endParaRPr>
          </a:p>
          <a:p>
            <a:endParaRPr lang="it-IT" b="1" dirty="0">
              <a:latin typeface="Arial" panose="020B0604020202020204" pitchFamily="34" charset="0"/>
              <a:cs typeface="Arial" panose="020B0604020202020204" pitchFamily="34" charset="0"/>
            </a:endParaRPr>
          </a:p>
          <a:p>
            <a:pPr algn="just"/>
            <a:endParaRPr lang="it-IT" sz="1600" b="1" dirty="0">
              <a:latin typeface="Arial" panose="020B0604020202020204" pitchFamily="34" charset="0"/>
              <a:cs typeface="Arial" panose="020B0604020202020204" pitchFamily="34" charset="0"/>
            </a:endParaRPr>
          </a:p>
          <a:p>
            <a:pPr algn="just"/>
            <a:endParaRPr lang="it-IT" sz="1600" b="1" dirty="0">
              <a:latin typeface="Arial" panose="020B0604020202020204" pitchFamily="34" charset="0"/>
              <a:cs typeface="Arial" panose="020B0604020202020204" pitchFamily="34" charset="0"/>
            </a:endParaRPr>
          </a:p>
          <a:p>
            <a:pPr algn="just"/>
            <a:r>
              <a:rPr lang="it-IT" sz="1600" b="1" dirty="0">
                <a:latin typeface="Arial" panose="020B0604020202020204" pitchFamily="34" charset="0"/>
                <a:cs typeface="Arial" panose="020B0604020202020204" pitchFamily="34" charset="0"/>
              </a:rPr>
              <a:t>Questo indicatore resta incolore in ambienti più acidi e si colora in porpora in quelli basici</a:t>
            </a:r>
            <a:endParaRPr lang="it-IT" dirty="0"/>
          </a:p>
        </p:txBody>
      </p:sp>
      <p:pic>
        <p:nvPicPr>
          <p:cNvPr id="1028" name="Picture 4" descr="cambiamento strutturale della fenolftaleina">
            <a:extLst>
              <a:ext uri="{FF2B5EF4-FFF2-40B4-BE49-F238E27FC236}">
                <a16:creationId xmlns:a16="http://schemas.microsoft.com/office/drawing/2014/main" id="{50822246-ABF8-42A2-BD85-0F9FF6D17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979" y="3783724"/>
            <a:ext cx="7471787" cy="206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826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2B0E0F6-BC79-4F2F-84C6-010A4C9B0499}"/>
              </a:ext>
            </a:extLst>
          </p:cNvPr>
          <p:cNvSpPr txBox="1"/>
          <p:nvPr/>
        </p:nvSpPr>
        <p:spPr>
          <a:xfrm>
            <a:off x="472966" y="583324"/>
            <a:ext cx="5123390" cy="338554"/>
          </a:xfrm>
          <a:prstGeom prst="rect">
            <a:avLst/>
          </a:prstGeom>
          <a:noFill/>
        </p:spPr>
        <p:txBody>
          <a:bodyPr wrap="none" rtlCol="0">
            <a:spAutoFit/>
          </a:bodyPr>
          <a:lstStyle/>
          <a:p>
            <a:pPr algn="just"/>
            <a:r>
              <a:rPr lang="it-IT" sz="1600" b="1" dirty="0">
                <a:latin typeface="Arial" panose="020B0604020202020204" pitchFamily="34" charset="0"/>
                <a:cs typeface="Arial" panose="020B0604020202020204" pitchFamily="34" charset="0"/>
              </a:rPr>
              <a:t>Vediamo cosa accade nelle nostre dodici soluzioni</a:t>
            </a:r>
          </a:p>
        </p:txBody>
      </p:sp>
      <p:pic>
        <p:nvPicPr>
          <p:cNvPr id="4" name="Immagine 3">
            <a:extLst>
              <a:ext uri="{FF2B5EF4-FFF2-40B4-BE49-F238E27FC236}">
                <a16:creationId xmlns:a16="http://schemas.microsoft.com/office/drawing/2014/main" id="{C54A288E-EBCD-448D-B970-D670744045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52" y="1213945"/>
            <a:ext cx="2789019" cy="4958255"/>
          </a:xfrm>
          <a:prstGeom prst="rect">
            <a:avLst/>
          </a:prstGeom>
        </p:spPr>
      </p:pic>
      <p:pic>
        <p:nvPicPr>
          <p:cNvPr id="6" name="Immagine 5">
            <a:extLst>
              <a:ext uri="{FF2B5EF4-FFF2-40B4-BE49-F238E27FC236}">
                <a16:creationId xmlns:a16="http://schemas.microsoft.com/office/drawing/2014/main" id="{2E845C31-4C3A-4431-99BD-D55DAD0B3C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7490" y="1213945"/>
            <a:ext cx="2789019" cy="4958257"/>
          </a:xfrm>
          <a:prstGeom prst="rect">
            <a:avLst/>
          </a:prstGeom>
        </p:spPr>
      </p:pic>
      <p:pic>
        <p:nvPicPr>
          <p:cNvPr id="8" name="Immagine 7">
            <a:extLst>
              <a:ext uri="{FF2B5EF4-FFF2-40B4-BE49-F238E27FC236}">
                <a16:creationId xmlns:a16="http://schemas.microsoft.com/office/drawing/2014/main" id="{66FCCE18-9846-4330-94FD-B91368A4CA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028" y="1213945"/>
            <a:ext cx="2789019" cy="4958257"/>
          </a:xfrm>
          <a:prstGeom prst="rect">
            <a:avLst/>
          </a:prstGeom>
        </p:spPr>
      </p:pic>
    </p:spTree>
    <p:extLst>
      <p:ext uri="{BB962C8B-B14F-4D97-AF65-F5344CB8AC3E}">
        <p14:creationId xmlns:p14="http://schemas.microsoft.com/office/powerpoint/2010/main" val="20164345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9EB66DC-77AB-47EE-A036-4E3B8D6584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125" y="867104"/>
            <a:ext cx="2882133" cy="5123792"/>
          </a:xfrm>
          <a:prstGeom prst="rect">
            <a:avLst/>
          </a:prstGeom>
        </p:spPr>
      </p:pic>
      <p:pic>
        <p:nvPicPr>
          <p:cNvPr id="5" name="Immagine 4">
            <a:extLst>
              <a:ext uri="{FF2B5EF4-FFF2-40B4-BE49-F238E27FC236}">
                <a16:creationId xmlns:a16="http://schemas.microsoft.com/office/drawing/2014/main" id="{CE2C49A1-3686-477D-8C9A-FB57118208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3197" y="835573"/>
            <a:ext cx="2917606" cy="5186854"/>
          </a:xfrm>
          <a:prstGeom prst="rect">
            <a:avLst/>
          </a:prstGeom>
        </p:spPr>
      </p:pic>
      <p:pic>
        <p:nvPicPr>
          <p:cNvPr id="7" name="Immagine 6">
            <a:extLst>
              <a:ext uri="{FF2B5EF4-FFF2-40B4-BE49-F238E27FC236}">
                <a16:creationId xmlns:a16="http://schemas.microsoft.com/office/drawing/2014/main" id="{FBD5DD37-3699-4FA9-9BFB-2EEEDD3C48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5742" y="835572"/>
            <a:ext cx="2899870" cy="5155323"/>
          </a:xfrm>
          <a:prstGeom prst="rect">
            <a:avLst/>
          </a:prstGeom>
        </p:spPr>
      </p:pic>
    </p:spTree>
    <p:extLst>
      <p:ext uri="{BB962C8B-B14F-4D97-AF65-F5344CB8AC3E}">
        <p14:creationId xmlns:p14="http://schemas.microsoft.com/office/powerpoint/2010/main" val="2880009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A741E83-2583-4AC3-A3D8-04F4A30872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919" y="1087819"/>
            <a:ext cx="2740245" cy="4871547"/>
          </a:xfrm>
          <a:prstGeom prst="rect">
            <a:avLst/>
          </a:prstGeom>
        </p:spPr>
      </p:pic>
      <p:pic>
        <p:nvPicPr>
          <p:cNvPr id="5" name="Immagine 4">
            <a:extLst>
              <a:ext uri="{FF2B5EF4-FFF2-40B4-BE49-F238E27FC236}">
                <a16:creationId xmlns:a16="http://schemas.microsoft.com/office/drawing/2014/main" id="{F5887A42-9EDD-4F2F-8055-BFD8262C2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8071" y="1087818"/>
            <a:ext cx="2740246" cy="4871548"/>
          </a:xfrm>
          <a:prstGeom prst="rect">
            <a:avLst/>
          </a:prstGeom>
        </p:spPr>
      </p:pic>
      <p:pic>
        <p:nvPicPr>
          <p:cNvPr id="7" name="Immagine 6">
            <a:extLst>
              <a:ext uri="{FF2B5EF4-FFF2-40B4-BE49-F238E27FC236}">
                <a16:creationId xmlns:a16="http://schemas.microsoft.com/office/drawing/2014/main" id="{D5C5C1D8-7D19-4188-AB46-E05E0E7CF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225" y="1087818"/>
            <a:ext cx="2740246" cy="4871548"/>
          </a:xfrm>
          <a:prstGeom prst="rect">
            <a:avLst/>
          </a:prstGeom>
        </p:spPr>
      </p:pic>
    </p:spTree>
    <p:extLst>
      <p:ext uri="{BB962C8B-B14F-4D97-AF65-F5344CB8AC3E}">
        <p14:creationId xmlns:p14="http://schemas.microsoft.com/office/powerpoint/2010/main" val="1235716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D5E5D50-C07E-48D0-9040-3BD732A229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685" y="922282"/>
            <a:ext cx="2820057" cy="5013435"/>
          </a:xfrm>
          <a:prstGeom prst="rect">
            <a:avLst/>
          </a:prstGeom>
        </p:spPr>
      </p:pic>
      <p:pic>
        <p:nvPicPr>
          <p:cNvPr id="5" name="Immagine 4">
            <a:extLst>
              <a:ext uri="{FF2B5EF4-FFF2-40B4-BE49-F238E27FC236}">
                <a16:creationId xmlns:a16="http://schemas.microsoft.com/office/drawing/2014/main" id="{F92B02C8-1EC2-475B-A949-935CEB9F90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1972" y="922282"/>
            <a:ext cx="2820057" cy="5013435"/>
          </a:xfrm>
          <a:prstGeom prst="rect">
            <a:avLst/>
          </a:prstGeom>
        </p:spPr>
      </p:pic>
      <p:pic>
        <p:nvPicPr>
          <p:cNvPr id="7" name="Immagine 6">
            <a:extLst>
              <a:ext uri="{FF2B5EF4-FFF2-40B4-BE49-F238E27FC236}">
                <a16:creationId xmlns:a16="http://schemas.microsoft.com/office/drawing/2014/main" id="{807F2BC8-87D3-4A7E-824A-4EAB48BBC1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259" y="922282"/>
            <a:ext cx="2820057" cy="5013435"/>
          </a:xfrm>
          <a:prstGeom prst="rect">
            <a:avLst/>
          </a:prstGeom>
        </p:spPr>
      </p:pic>
    </p:spTree>
    <p:extLst>
      <p:ext uri="{BB962C8B-B14F-4D97-AF65-F5344CB8AC3E}">
        <p14:creationId xmlns:p14="http://schemas.microsoft.com/office/powerpoint/2010/main" val="3236244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2DF1BDF-F52F-436D-A0C7-6701A15F4D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90" y="431703"/>
            <a:ext cx="8718331" cy="2739277"/>
          </a:xfrm>
          <a:prstGeom prst="rect">
            <a:avLst/>
          </a:prstGeom>
        </p:spPr>
      </p:pic>
      <p:pic>
        <p:nvPicPr>
          <p:cNvPr id="5" name="Immagine 4">
            <a:extLst>
              <a:ext uri="{FF2B5EF4-FFF2-40B4-BE49-F238E27FC236}">
                <a16:creationId xmlns:a16="http://schemas.microsoft.com/office/drawing/2014/main" id="{1B906EDF-6A5D-4419-A233-0180BB61F7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890" y="3610304"/>
            <a:ext cx="8718331" cy="2942073"/>
          </a:xfrm>
          <a:prstGeom prst="rect">
            <a:avLst/>
          </a:prstGeom>
        </p:spPr>
      </p:pic>
    </p:spTree>
    <p:extLst>
      <p:ext uri="{BB962C8B-B14F-4D97-AF65-F5344CB8AC3E}">
        <p14:creationId xmlns:p14="http://schemas.microsoft.com/office/powerpoint/2010/main" val="33661931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1150769157"/>
              </p:ext>
            </p:extLst>
          </p:nvPr>
        </p:nvGraphicFramePr>
        <p:xfrm>
          <a:off x="126609" y="1056290"/>
          <a:ext cx="8890781" cy="5580991"/>
        </p:xfrm>
        <a:graphic>
          <a:graphicData uri="http://schemas.openxmlformats.org/drawingml/2006/table">
            <a:tbl>
              <a:tblPr firstRow="1" firstCol="1" bandRow="1">
                <a:tableStyleId>{5C22544A-7EE6-4342-B048-85BDC9FD1C3A}</a:tableStyleId>
              </a:tblPr>
              <a:tblGrid>
                <a:gridCol w="350587">
                  <a:extLst>
                    <a:ext uri="{9D8B030D-6E8A-4147-A177-3AD203B41FA5}">
                      <a16:colId xmlns:a16="http://schemas.microsoft.com/office/drawing/2014/main" val="20000"/>
                    </a:ext>
                  </a:extLst>
                </a:gridCol>
                <a:gridCol w="2444887">
                  <a:extLst>
                    <a:ext uri="{9D8B030D-6E8A-4147-A177-3AD203B41FA5}">
                      <a16:colId xmlns:a16="http://schemas.microsoft.com/office/drawing/2014/main" val="20001"/>
                    </a:ext>
                  </a:extLst>
                </a:gridCol>
                <a:gridCol w="1393125">
                  <a:extLst>
                    <a:ext uri="{9D8B030D-6E8A-4147-A177-3AD203B41FA5}">
                      <a16:colId xmlns:a16="http://schemas.microsoft.com/office/drawing/2014/main" val="20002"/>
                    </a:ext>
                  </a:extLst>
                </a:gridCol>
                <a:gridCol w="1393125">
                  <a:extLst>
                    <a:ext uri="{9D8B030D-6E8A-4147-A177-3AD203B41FA5}">
                      <a16:colId xmlns:a16="http://schemas.microsoft.com/office/drawing/2014/main" val="20003"/>
                    </a:ext>
                  </a:extLst>
                </a:gridCol>
                <a:gridCol w="1393125">
                  <a:extLst>
                    <a:ext uri="{9D8B030D-6E8A-4147-A177-3AD203B41FA5}">
                      <a16:colId xmlns:a16="http://schemas.microsoft.com/office/drawing/2014/main" val="20004"/>
                    </a:ext>
                  </a:extLst>
                </a:gridCol>
                <a:gridCol w="1393125">
                  <a:extLst>
                    <a:ext uri="{9D8B030D-6E8A-4147-A177-3AD203B41FA5}">
                      <a16:colId xmlns:a16="http://schemas.microsoft.com/office/drawing/2014/main" val="20005"/>
                    </a:ext>
                  </a:extLst>
                </a:gridCol>
                <a:gridCol w="522807">
                  <a:extLst>
                    <a:ext uri="{9D8B030D-6E8A-4147-A177-3AD203B41FA5}">
                      <a16:colId xmlns:a16="http://schemas.microsoft.com/office/drawing/2014/main" val="20006"/>
                    </a:ext>
                  </a:extLst>
                </a:gridCol>
              </a:tblGrid>
              <a:tr h="429307">
                <a:tc>
                  <a:txBody>
                    <a:bodyPr/>
                    <a:lstStyle/>
                    <a:p>
                      <a:pPr>
                        <a:lnSpc>
                          <a:spcPct val="115000"/>
                        </a:lnSpc>
                        <a:spcAft>
                          <a:spcPts val="0"/>
                        </a:spcAft>
                      </a:pPr>
                      <a:r>
                        <a:rPr lang="it-IT" sz="1400">
                          <a:effectLst/>
                        </a:rPr>
                        <a:t> N°</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400">
                          <a:effectLst/>
                        </a:rPr>
                        <a:t>Prodotto</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400">
                          <a:effectLst/>
                        </a:rPr>
                        <a:t>Cavolo rosso</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400">
                          <a:effectLst/>
                        </a:rPr>
                        <a:t>Metilarancio </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400">
                          <a:effectLst/>
                        </a:rPr>
                        <a:t>Fenolftaleina</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400">
                          <a:effectLst/>
                        </a:rPr>
                        <a:t> </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400">
                          <a:effectLst/>
                        </a:rPr>
                        <a:t>pH</a:t>
                      </a:r>
                      <a:endParaRPr lang="it-IT" sz="900">
                        <a:effectLst/>
                        <a:latin typeface="Calibri"/>
                        <a:ea typeface="Calibri"/>
                        <a:cs typeface="Times New Roman"/>
                      </a:endParaRPr>
                    </a:p>
                  </a:txBody>
                  <a:tcPr marL="15277" marR="15277" marT="0" marB="0"/>
                </a:tc>
                <a:extLst>
                  <a:ext uri="{0D108BD9-81ED-4DB2-BD59-A6C34878D82A}">
                    <a16:rowId xmlns:a16="http://schemas.microsoft.com/office/drawing/2014/main" val="10000"/>
                  </a:ext>
                </a:extLst>
              </a:tr>
              <a:tr h="429307">
                <a:tc>
                  <a:txBody>
                    <a:bodyPr/>
                    <a:lstStyle/>
                    <a:p>
                      <a:pPr>
                        <a:lnSpc>
                          <a:spcPct val="115000"/>
                        </a:lnSpc>
                        <a:spcAft>
                          <a:spcPts val="0"/>
                        </a:spcAft>
                      </a:pPr>
                      <a:r>
                        <a:rPr lang="it-IT" sz="1400">
                          <a:effectLst/>
                        </a:rPr>
                        <a:t>1</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Acqua demineralizzata</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Viola</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Giallo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Incolore</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 </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 </a:t>
                      </a:r>
                      <a:endParaRPr lang="it-IT" sz="1600" b="1">
                        <a:effectLst/>
                        <a:latin typeface="Calibri"/>
                        <a:ea typeface="Calibri"/>
                        <a:cs typeface="Times New Roman"/>
                      </a:endParaRPr>
                    </a:p>
                  </a:txBody>
                  <a:tcPr marL="15277" marR="15277" marT="0" marB="0"/>
                </a:tc>
                <a:extLst>
                  <a:ext uri="{0D108BD9-81ED-4DB2-BD59-A6C34878D82A}">
                    <a16:rowId xmlns:a16="http://schemas.microsoft.com/office/drawing/2014/main" val="10001"/>
                  </a:ext>
                </a:extLst>
              </a:tr>
              <a:tr h="429307">
                <a:tc>
                  <a:txBody>
                    <a:bodyPr/>
                    <a:lstStyle/>
                    <a:p>
                      <a:pPr>
                        <a:lnSpc>
                          <a:spcPct val="115000"/>
                        </a:lnSpc>
                        <a:spcAft>
                          <a:spcPts val="0"/>
                        </a:spcAft>
                      </a:pPr>
                      <a:r>
                        <a:rPr lang="it-IT" sz="1400">
                          <a:effectLst/>
                        </a:rPr>
                        <a:t>2</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Aceto di vino bianco</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Rosso</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Rosso</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Incolore</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 </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 </a:t>
                      </a:r>
                      <a:endParaRPr lang="it-IT" sz="1600" b="1">
                        <a:effectLst/>
                        <a:latin typeface="Calibri"/>
                        <a:ea typeface="Calibri"/>
                        <a:cs typeface="Times New Roman"/>
                      </a:endParaRPr>
                    </a:p>
                  </a:txBody>
                  <a:tcPr marL="15277" marR="15277" marT="0" marB="0"/>
                </a:tc>
                <a:extLst>
                  <a:ext uri="{0D108BD9-81ED-4DB2-BD59-A6C34878D82A}">
                    <a16:rowId xmlns:a16="http://schemas.microsoft.com/office/drawing/2014/main" val="10002"/>
                  </a:ext>
                </a:extLst>
              </a:tr>
              <a:tr h="429307">
                <a:tc>
                  <a:txBody>
                    <a:bodyPr/>
                    <a:lstStyle/>
                    <a:p>
                      <a:pPr>
                        <a:lnSpc>
                          <a:spcPct val="115000"/>
                        </a:lnSpc>
                        <a:spcAft>
                          <a:spcPts val="0"/>
                        </a:spcAft>
                      </a:pPr>
                      <a:r>
                        <a:rPr lang="it-IT" sz="1400">
                          <a:effectLst/>
                        </a:rPr>
                        <a:t>3</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Ammoniaca</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Verde</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Giallo</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Porpora</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 </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 </a:t>
                      </a:r>
                      <a:endParaRPr lang="it-IT" sz="1600" b="1">
                        <a:effectLst/>
                        <a:latin typeface="Calibri"/>
                        <a:ea typeface="Calibri"/>
                        <a:cs typeface="Times New Roman"/>
                      </a:endParaRPr>
                    </a:p>
                  </a:txBody>
                  <a:tcPr marL="15277" marR="15277" marT="0" marB="0"/>
                </a:tc>
                <a:extLst>
                  <a:ext uri="{0D108BD9-81ED-4DB2-BD59-A6C34878D82A}">
                    <a16:rowId xmlns:a16="http://schemas.microsoft.com/office/drawing/2014/main" val="10003"/>
                  </a:ext>
                </a:extLst>
              </a:tr>
              <a:tr h="429307">
                <a:tc>
                  <a:txBody>
                    <a:bodyPr/>
                    <a:lstStyle/>
                    <a:p>
                      <a:pPr>
                        <a:lnSpc>
                          <a:spcPct val="115000"/>
                        </a:lnSpc>
                        <a:spcAft>
                          <a:spcPts val="0"/>
                        </a:spcAft>
                      </a:pPr>
                      <a:r>
                        <a:rPr lang="it-IT" sz="1400">
                          <a:effectLst/>
                        </a:rPr>
                        <a:t>4</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Acido muriatico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Rosso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Rosso</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Incolore</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 </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 </a:t>
                      </a:r>
                      <a:endParaRPr lang="it-IT" sz="1600" b="1">
                        <a:effectLst/>
                        <a:latin typeface="Calibri"/>
                        <a:ea typeface="Calibri"/>
                        <a:cs typeface="Times New Roman"/>
                      </a:endParaRPr>
                    </a:p>
                  </a:txBody>
                  <a:tcPr marL="15277" marR="15277" marT="0" marB="0"/>
                </a:tc>
                <a:extLst>
                  <a:ext uri="{0D108BD9-81ED-4DB2-BD59-A6C34878D82A}">
                    <a16:rowId xmlns:a16="http://schemas.microsoft.com/office/drawing/2014/main" val="10004"/>
                  </a:ext>
                </a:extLst>
              </a:tr>
              <a:tr h="429307">
                <a:tc>
                  <a:txBody>
                    <a:bodyPr/>
                    <a:lstStyle/>
                    <a:p>
                      <a:pPr>
                        <a:lnSpc>
                          <a:spcPct val="115000"/>
                        </a:lnSpc>
                        <a:spcAft>
                          <a:spcPts val="0"/>
                        </a:spcAft>
                      </a:pPr>
                      <a:r>
                        <a:rPr lang="it-IT" sz="1400">
                          <a:effectLst/>
                        </a:rPr>
                        <a:t>5</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Soda Solvay</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Verde</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Giallo</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Porpora</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 </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 </a:t>
                      </a:r>
                      <a:endParaRPr lang="it-IT" sz="1600" b="1">
                        <a:effectLst/>
                        <a:latin typeface="Calibri"/>
                        <a:ea typeface="Calibri"/>
                        <a:cs typeface="Times New Roman"/>
                      </a:endParaRPr>
                    </a:p>
                  </a:txBody>
                  <a:tcPr marL="15277" marR="15277" marT="0" marB="0"/>
                </a:tc>
                <a:extLst>
                  <a:ext uri="{0D108BD9-81ED-4DB2-BD59-A6C34878D82A}">
                    <a16:rowId xmlns:a16="http://schemas.microsoft.com/office/drawing/2014/main" val="10005"/>
                  </a:ext>
                </a:extLst>
              </a:tr>
              <a:tr h="429307">
                <a:tc>
                  <a:txBody>
                    <a:bodyPr/>
                    <a:lstStyle/>
                    <a:p>
                      <a:pPr>
                        <a:lnSpc>
                          <a:spcPct val="115000"/>
                        </a:lnSpc>
                        <a:spcAft>
                          <a:spcPts val="0"/>
                        </a:spcAft>
                      </a:pPr>
                      <a:r>
                        <a:rPr lang="it-IT" sz="1400">
                          <a:effectLst/>
                        </a:rPr>
                        <a:t>6</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Bicarbonato di sodio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Azzurro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Giallo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Incolore</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 </a:t>
                      </a:r>
                      <a:endParaRPr lang="it-IT" sz="1600" b="1">
                        <a:effectLst/>
                        <a:latin typeface="Calibri"/>
                        <a:ea typeface="Calibri"/>
                        <a:cs typeface="Times New Roman"/>
                      </a:endParaRPr>
                    </a:p>
                  </a:txBody>
                  <a:tcPr marL="15277" marR="15277" marT="0" marB="0"/>
                </a:tc>
                <a:extLst>
                  <a:ext uri="{0D108BD9-81ED-4DB2-BD59-A6C34878D82A}">
                    <a16:rowId xmlns:a16="http://schemas.microsoft.com/office/drawing/2014/main" val="10006"/>
                  </a:ext>
                </a:extLst>
              </a:tr>
              <a:tr h="429307">
                <a:tc>
                  <a:txBody>
                    <a:bodyPr/>
                    <a:lstStyle/>
                    <a:p>
                      <a:pPr>
                        <a:lnSpc>
                          <a:spcPct val="115000"/>
                        </a:lnSpc>
                        <a:spcAft>
                          <a:spcPts val="0"/>
                        </a:spcAft>
                      </a:pPr>
                      <a:r>
                        <a:rPr lang="it-IT" sz="1400">
                          <a:effectLst/>
                        </a:rPr>
                        <a:t>7</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Succo di limone</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Rosso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Rosso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Incolore</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 </a:t>
                      </a:r>
                      <a:endParaRPr lang="it-IT" sz="1600" b="1">
                        <a:effectLst/>
                        <a:latin typeface="Calibri"/>
                        <a:ea typeface="Calibri"/>
                        <a:cs typeface="Times New Roman"/>
                      </a:endParaRPr>
                    </a:p>
                  </a:txBody>
                  <a:tcPr marL="15277" marR="15277" marT="0" marB="0"/>
                </a:tc>
                <a:extLst>
                  <a:ext uri="{0D108BD9-81ED-4DB2-BD59-A6C34878D82A}">
                    <a16:rowId xmlns:a16="http://schemas.microsoft.com/office/drawing/2014/main" val="10007"/>
                  </a:ext>
                </a:extLst>
              </a:tr>
              <a:tr h="429307">
                <a:tc>
                  <a:txBody>
                    <a:bodyPr/>
                    <a:lstStyle/>
                    <a:p>
                      <a:pPr>
                        <a:lnSpc>
                          <a:spcPct val="115000"/>
                        </a:lnSpc>
                        <a:spcAft>
                          <a:spcPts val="0"/>
                        </a:spcAft>
                      </a:pPr>
                      <a:r>
                        <a:rPr lang="it-IT" sz="1400">
                          <a:effectLst/>
                        </a:rPr>
                        <a:t>8</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Saponetta</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Azzurro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Giallo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Porpora</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 </a:t>
                      </a:r>
                      <a:endParaRPr lang="it-IT" sz="1600" b="1">
                        <a:effectLst/>
                        <a:latin typeface="Calibri"/>
                        <a:ea typeface="Calibri"/>
                        <a:cs typeface="Times New Roman"/>
                      </a:endParaRPr>
                    </a:p>
                  </a:txBody>
                  <a:tcPr marL="15277" marR="15277" marT="0" marB="0"/>
                </a:tc>
                <a:extLst>
                  <a:ext uri="{0D108BD9-81ED-4DB2-BD59-A6C34878D82A}">
                    <a16:rowId xmlns:a16="http://schemas.microsoft.com/office/drawing/2014/main" val="10008"/>
                  </a:ext>
                </a:extLst>
              </a:tr>
              <a:tr h="429307">
                <a:tc>
                  <a:txBody>
                    <a:bodyPr/>
                    <a:lstStyle/>
                    <a:p>
                      <a:pPr>
                        <a:lnSpc>
                          <a:spcPct val="115000"/>
                        </a:lnSpc>
                        <a:spcAft>
                          <a:spcPts val="0"/>
                        </a:spcAft>
                      </a:pPr>
                      <a:r>
                        <a:rPr lang="it-IT" sz="1400">
                          <a:effectLst/>
                        </a:rPr>
                        <a:t>9</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Detergente intimo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Rosso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Rosso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Incolore</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 </a:t>
                      </a:r>
                      <a:endParaRPr lang="it-IT" sz="1600" b="1">
                        <a:effectLst/>
                        <a:latin typeface="Calibri"/>
                        <a:ea typeface="Calibri"/>
                        <a:cs typeface="Times New Roman"/>
                      </a:endParaRPr>
                    </a:p>
                  </a:txBody>
                  <a:tcPr marL="15277" marR="15277" marT="0" marB="0"/>
                </a:tc>
                <a:extLst>
                  <a:ext uri="{0D108BD9-81ED-4DB2-BD59-A6C34878D82A}">
                    <a16:rowId xmlns:a16="http://schemas.microsoft.com/office/drawing/2014/main" val="10009"/>
                  </a:ext>
                </a:extLst>
              </a:tr>
              <a:tr h="429307">
                <a:tc>
                  <a:txBody>
                    <a:bodyPr/>
                    <a:lstStyle/>
                    <a:p>
                      <a:pPr>
                        <a:lnSpc>
                          <a:spcPct val="115000"/>
                        </a:lnSpc>
                        <a:spcAft>
                          <a:spcPts val="0"/>
                        </a:spcAft>
                      </a:pPr>
                      <a:r>
                        <a:rPr lang="it-IT" sz="1400">
                          <a:effectLst/>
                        </a:rPr>
                        <a:t>10</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Disgorgante WC</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Giallo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Giallo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Porpora</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a:t>
                      </a:r>
                      <a:endParaRPr lang="it-IT" sz="1600" b="1" dirty="0">
                        <a:effectLst/>
                        <a:latin typeface="Calibri"/>
                        <a:ea typeface="Calibri"/>
                        <a:cs typeface="Times New Roman"/>
                      </a:endParaRPr>
                    </a:p>
                  </a:txBody>
                  <a:tcPr marL="15277" marR="15277" marT="0" marB="0"/>
                </a:tc>
                <a:extLst>
                  <a:ext uri="{0D108BD9-81ED-4DB2-BD59-A6C34878D82A}">
                    <a16:rowId xmlns:a16="http://schemas.microsoft.com/office/drawing/2014/main" val="10010"/>
                  </a:ext>
                </a:extLst>
              </a:tr>
              <a:tr h="429307">
                <a:tc>
                  <a:txBody>
                    <a:bodyPr/>
                    <a:lstStyle/>
                    <a:p>
                      <a:pPr>
                        <a:lnSpc>
                          <a:spcPct val="115000"/>
                        </a:lnSpc>
                        <a:spcAft>
                          <a:spcPts val="0"/>
                        </a:spcAft>
                      </a:pPr>
                      <a:r>
                        <a:rPr lang="it-IT" sz="1400">
                          <a:effectLst/>
                        </a:rPr>
                        <a:t>11</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Gassosa</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Rosso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Rosso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Incolore</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 </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a:t>
                      </a:r>
                      <a:endParaRPr lang="it-IT" sz="1600" b="1" dirty="0">
                        <a:effectLst/>
                        <a:latin typeface="Calibri"/>
                        <a:ea typeface="Calibri"/>
                        <a:cs typeface="Times New Roman"/>
                      </a:endParaRPr>
                    </a:p>
                  </a:txBody>
                  <a:tcPr marL="15277" marR="15277" marT="0" marB="0"/>
                </a:tc>
                <a:extLst>
                  <a:ext uri="{0D108BD9-81ED-4DB2-BD59-A6C34878D82A}">
                    <a16:rowId xmlns:a16="http://schemas.microsoft.com/office/drawing/2014/main" val="10011"/>
                  </a:ext>
                </a:extLst>
              </a:tr>
              <a:tr h="429307">
                <a:tc>
                  <a:txBody>
                    <a:bodyPr/>
                    <a:lstStyle/>
                    <a:p>
                      <a:pPr>
                        <a:lnSpc>
                          <a:spcPct val="115000"/>
                        </a:lnSpc>
                        <a:spcAft>
                          <a:spcPts val="0"/>
                        </a:spcAft>
                      </a:pPr>
                      <a:r>
                        <a:rPr lang="it-IT" sz="1400">
                          <a:effectLst/>
                        </a:rPr>
                        <a:t>12</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Polvere di marmo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Azzurro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Giallo</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Rosa</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 </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a:t>
                      </a:r>
                      <a:endParaRPr lang="it-IT" sz="1600" b="1" dirty="0">
                        <a:effectLst/>
                        <a:latin typeface="Calibri"/>
                        <a:ea typeface="Calibri"/>
                        <a:cs typeface="Times New Roman"/>
                      </a:endParaRPr>
                    </a:p>
                  </a:txBody>
                  <a:tcPr marL="15277" marR="15277" marT="0" marB="0"/>
                </a:tc>
                <a:extLst>
                  <a:ext uri="{0D108BD9-81ED-4DB2-BD59-A6C34878D82A}">
                    <a16:rowId xmlns:a16="http://schemas.microsoft.com/office/drawing/2014/main" val="10012"/>
                  </a:ext>
                </a:extLst>
              </a:tr>
            </a:tbl>
          </a:graphicData>
        </a:graphic>
      </p:graphicFrame>
      <p:sp>
        <p:nvSpPr>
          <p:cNvPr id="3" name="Rectangle 1"/>
          <p:cNvSpPr>
            <a:spLocks noChangeArrowheads="1"/>
          </p:cNvSpPr>
          <p:nvPr/>
        </p:nvSpPr>
        <p:spPr bwMode="auto">
          <a:xfrm>
            <a:off x="126609" y="692324"/>
            <a:ext cx="870790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dirty="0">
                <a:ln>
                  <a:noFill/>
                </a:ln>
                <a:solidFill>
                  <a:schemeClr val="tx1"/>
                </a:solidFill>
                <a:effectLst/>
                <a:latin typeface="Arial" pitchFamily="34" charset="0"/>
                <a:ea typeface="Calibri" pitchFamily="34" charset="0"/>
                <a:cs typeface="Arial" pitchFamily="34" charset="0"/>
              </a:rPr>
              <a:t>E</a:t>
            </a:r>
            <a:r>
              <a:rPr kumimoji="0" lang="it-IT" altLang="it-IT" sz="1600" b="1" i="0" u="none" strike="noStrike" cap="none" normalizeH="0" baseline="0" dirty="0">
                <a:ln>
                  <a:noFill/>
                </a:ln>
                <a:solidFill>
                  <a:schemeClr val="tx1"/>
                </a:solidFill>
                <a:effectLst/>
                <a:latin typeface="Calibri"/>
                <a:ea typeface="Calibri" pitchFamily="34" charset="0"/>
                <a:cs typeface="Arial" pitchFamily="34" charset="0"/>
              </a:rPr>
              <a:t>’</a:t>
            </a:r>
            <a:r>
              <a:rPr kumimoji="0" lang="it-IT" altLang="it-IT" sz="1600" b="1" i="0" u="none" strike="noStrike" cap="none" normalizeH="0" baseline="0" dirty="0">
                <a:ln>
                  <a:noFill/>
                </a:ln>
                <a:solidFill>
                  <a:schemeClr val="tx1"/>
                </a:solidFill>
                <a:effectLst/>
                <a:latin typeface="Arial" pitchFamily="34" charset="0"/>
                <a:ea typeface="Calibri" pitchFamily="34" charset="0"/>
                <a:cs typeface="Arial" pitchFamily="34" charset="0"/>
              </a:rPr>
              <a:t> opportuno ora mettere  in una tabella le osservazioni raccolte finora</a:t>
            </a:r>
            <a:endParaRPr kumimoji="0" lang="it-IT" altLang="it-IT" sz="11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0701835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54744" y="690489"/>
            <a:ext cx="8764171" cy="5478423"/>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Ponendo per ora attenzione alle colonne del metilarancio e della fenolftaleina, notiamo come le soluzioni 2 (aceto di vino), 4 (acido muriatico), 7 (succo di limone), 9 (detergente intimo) e 11 (gassosa) possano essere classificate con entrambi gli indicatori come acide, mentre le soluzioni 3 (ammoniaca), 5 (soda Solvay), 8 (saponetta) 10 (disgorgante WC) appaiono concordemente classificabili come basi, dal colore assunto rispettivamente dai due indicatori. </a:t>
            </a:r>
          </a:p>
          <a:p>
            <a:pPr algn="just">
              <a:lnSpc>
                <a:spcPts val="2100"/>
              </a:lnSpc>
            </a:pPr>
            <a:r>
              <a:rPr lang="it-IT" sz="1600" b="1" dirty="0">
                <a:latin typeface="Arial" panose="020B0604020202020204" pitchFamily="34" charset="0"/>
                <a:cs typeface="Arial" panose="020B0604020202020204" pitchFamily="34" charset="0"/>
              </a:rPr>
              <a:t>Discordanti risultano i dati relativi all’acqua demineralizzata (1) e bicarbonato di sodio (6) che dovrebbero essere classificate tra le basi col metilarancio e tra gli acidi con la fenolftaleina. Infine nella soluzione satura di polvere di marmo (12) il metilarancio assume la colorazione basica (giallo) mentre la fenolftaleina dà una colorazione intermedia, segno della presenza in soluzione di entrambe le forme (incolore e porpora). </a:t>
            </a:r>
          </a:p>
          <a:p>
            <a:pPr algn="just">
              <a:lnSpc>
                <a:spcPts val="2100"/>
              </a:lnSpc>
            </a:pPr>
            <a:r>
              <a:rPr lang="it-IT" sz="1600" b="1" dirty="0">
                <a:latin typeface="Arial" panose="020B0604020202020204" pitchFamily="34" charset="0"/>
                <a:cs typeface="Arial" panose="020B0604020202020204" pitchFamily="34" charset="0"/>
              </a:rPr>
              <a:t>Queste osservazioni, unite con la varietà cromatica assunta dall’estratto di cavolo rosso, ci portano a pensare che piuttosto che una classificazione in due classi, per le soluzioni acquose si passi gradualmente da un comportamento acido ad un comportamento basico. </a:t>
            </a:r>
          </a:p>
          <a:p>
            <a:pPr algn="just">
              <a:lnSpc>
                <a:spcPts val="2100"/>
              </a:lnSpc>
            </a:pPr>
            <a:r>
              <a:rPr lang="it-IT" sz="1600" b="1" dirty="0">
                <a:latin typeface="Arial" panose="020B0604020202020204" pitchFamily="34" charset="0"/>
                <a:cs typeface="Arial" panose="020B0604020202020204" pitchFamily="34" charset="0"/>
              </a:rPr>
              <a:t>In altri termini l’acqua demineralizzata, la soluzione di bicarbonato di sodio e quella satura di povere di marmo hanno un comportamento basico meno accentuato rispetto all’ammoniaca, alla soda Solvay, all’acqua saponata e al disgorgante WC per cui non appaiono certo basiche rispetto ad un criterio di classificazione più selettivo quale quello della colorazione della fenolftaleina.</a:t>
            </a:r>
            <a:endParaRPr lang="it-IT" dirty="0"/>
          </a:p>
        </p:txBody>
      </p:sp>
    </p:spTree>
    <p:extLst>
      <p:ext uri="{BB962C8B-B14F-4D97-AF65-F5344CB8AC3E}">
        <p14:creationId xmlns:p14="http://schemas.microsoft.com/office/powerpoint/2010/main" val="4156930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25083" y="323557"/>
            <a:ext cx="8609428" cy="6286336"/>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In base al confronto del comportamento con entrambi gli indicatori potremmo quindi classificare le nostre soluzione nel seguente modo</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Soluzioni basiche: 3 (ammoniaca), 5 (soda Solvay), 8 (saponetta) 10 (disgorgante WC)</a:t>
            </a:r>
          </a:p>
          <a:p>
            <a:pPr algn="just">
              <a:lnSpc>
                <a:spcPts val="2100"/>
              </a:lnSpc>
            </a:pPr>
            <a:r>
              <a:rPr lang="it-IT" sz="1600" b="1" dirty="0">
                <a:latin typeface="Arial" panose="020B0604020202020204" pitchFamily="34" charset="0"/>
                <a:cs typeface="Arial" panose="020B0604020202020204" pitchFamily="34" charset="0"/>
              </a:rPr>
              <a:t>Soluzioni a comportamento intermedio: acqua demineralizzata (1), bicarbonato di sodio (6), polvere di marmo (12)</a:t>
            </a:r>
          </a:p>
          <a:p>
            <a:pPr algn="just">
              <a:lnSpc>
                <a:spcPts val="2100"/>
              </a:lnSpc>
            </a:pPr>
            <a:r>
              <a:rPr lang="it-IT" sz="1600" b="1" dirty="0">
                <a:latin typeface="Arial" panose="020B0604020202020204" pitchFamily="34" charset="0"/>
                <a:cs typeface="Arial" panose="020B0604020202020204" pitchFamily="34" charset="0"/>
              </a:rPr>
              <a:t>Soluzioni acide: 2 (aceto di vino), 4 (acido muriatico), 7 (succo di limone), 9 (detergente intimo) e 11 (gassosa) </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Come abbiamo già notato l’estratto di cavolo rosso dà ancora più colorazioni (ne avevamo individuate cinque) e  le informazioni che dà appaiono quindi alla luce di queste riflessioni un arricchimento più che un limite. Prima però di riesaminarlo è il caso didatticamente di ricordare come in effetti è  in uso nella chimica una scala numerica che esprime questa gradualità di comportamento acido o basico delle soluzioni: il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a:t>
            </a:r>
          </a:p>
          <a:p>
            <a:pPr algn="just">
              <a:lnSpc>
                <a:spcPts val="2100"/>
              </a:lnSpc>
            </a:pPr>
            <a:r>
              <a:rPr lang="it-IT" sz="1600" b="1" dirty="0">
                <a:latin typeface="Arial" panose="020B0604020202020204" pitchFamily="34" charset="0"/>
                <a:cs typeface="Arial" panose="020B0604020202020204" pitchFamily="34" charset="0"/>
              </a:rPr>
              <a:t>A seconda del contesto scolare questa introduzione  può fare o non fare riferimento alla definizione formale della funzione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 = -log[H</a:t>
            </a:r>
            <a:r>
              <a:rPr lang="it-IT" sz="1600" b="1" baseline="30000" dirty="0">
                <a:latin typeface="Arial" panose="020B0604020202020204" pitchFamily="34" charset="0"/>
                <a:cs typeface="Arial" panose="020B0604020202020204" pitchFamily="34" charset="0"/>
              </a:rPr>
              <a:t>+</a:t>
            </a:r>
            <a:r>
              <a:rPr lang="it-IT" sz="1600" b="1" dirty="0">
                <a:latin typeface="Arial" panose="020B0604020202020204" pitchFamily="34" charset="0"/>
                <a:cs typeface="Arial" panose="020B0604020202020204" pitchFamily="34" charset="0"/>
              </a:rPr>
              <a:t>]). Questa però avrebbe bisogno per essere introdotta anche della presentazione di una definizione di acido che in questo momento non abbiamo assolutamente preso in considerazione, quanto meno quella attribuita a S. </a:t>
            </a:r>
            <a:r>
              <a:rPr lang="it-IT" sz="1600" b="1" dirty="0" err="1">
                <a:latin typeface="Arial" panose="020B0604020202020204" pitchFamily="34" charset="0"/>
                <a:cs typeface="Arial" panose="020B0604020202020204" pitchFamily="34" charset="0"/>
              </a:rPr>
              <a:t>Arrhenius</a:t>
            </a:r>
            <a:r>
              <a:rPr lang="it-IT" sz="1600" b="1" dirty="0">
                <a:latin typeface="Arial" panose="020B0604020202020204" pitchFamily="34" charset="0"/>
                <a:cs typeface="Arial" panose="020B0604020202020204" pitchFamily="34" charset="0"/>
              </a:rPr>
              <a:t>, secondo cui un acido è un specie chimica che in soluzione acquosa è in grado di fornire ioni H</a:t>
            </a:r>
            <a:r>
              <a:rPr lang="it-IT" sz="1600" b="1" baseline="30000" dirty="0">
                <a:latin typeface="Arial" panose="020B0604020202020204" pitchFamily="34" charset="0"/>
                <a:cs typeface="Arial" panose="020B0604020202020204" pitchFamily="34" charset="0"/>
              </a:rPr>
              <a:t>+</a:t>
            </a:r>
            <a:r>
              <a:rPr lang="it-IT" sz="1600" b="1" dirty="0">
                <a:latin typeface="Arial" panose="020B0604020202020204" pitchFamily="34" charset="0"/>
                <a:cs typeface="Arial" panose="020B0604020202020204" pitchFamily="34" charset="0"/>
              </a:rPr>
              <a:t> (definizione che nel nostro contesto apparirebbe altrettanto astratta e non giustificata quale quella di </a:t>
            </a:r>
            <a:r>
              <a:rPr lang="it-IT" sz="1600" b="1" dirty="0" err="1">
                <a:latin typeface="Arial" panose="020B0604020202020204" pitchFamily="34" charset="0"/>
                <a:cs typeface="Arial" panose="020B0604020202020204" pitchFamily="34" charset="0"/>
              </a:rPr>
              <a:t>Lemery</a:t>
            </a:r>
            <a:r>
              <a:rPr lang="it-IT" sz="1600" b="1" dirty="0">
                <a:latin typeface="Arial" panose="020B0604020202020204" pitchFamily="34" charset="0"/>
                <a:cs typeface="Arial" panose="020B0604020202020204" pitchFamily="34" charset="0"/>
              </a:rPr>
              <a:t>, che attribuiva l’acidità alla presenza di punte nelle  loro particelle!)</a:t>
            </a:r>
          </a:p>
        </p:txBody>
      </p:sp>
    </p:spTree>
    <p:extLst>
      <p:ext uri="{BB962C8B-B14F-4D97-AF65-F5344CB8AC3E}">
        <p14:creationId xmlns:p14="http://schemas.microsoft.com/office/powerpoint/2010/main" val="1845138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89207" y="308032"/>
            <a:ext cx="8727459" cy="5747727"/>
          </a:xfrm>
          <a:prstGeom prst="rect">
            <a:avLst/>
          </a:prstGeom>
        </p:spPr>
        <p:txBody>
          <a:bodyPr wrap="square">
            <a:spAutoFit/>
          </a:bodyPr>
          <a:lstStyle/>
          <a:p>
            <a:pPr algn="just">
              <a:lnSpc>
                <a:spcPts val="2100"/>
              </a:lnSpc>
            </a:pPr>
            <a:r>
              <a:rPr lang="it-IT" sz="1600" b="1" dirty="0">
                <a:latin typeface="Arial" panose="020B0604020202020204" pitchFamily="34" charset="0"/>
                <a:cs typeface="Arial" panose="020B0604020202020204" pitchFamily="34" charset="0"/>
              </a:rPr>
              <a:t>Si può in alternativa almeno inizialmente limitarsi a parlare del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 come una scala numerica (compresa da 0 a 14) che denota col suo valore il passaggio da soluzioni fortemente acide via via verso soluzioni di elevata basicità.  Per dare almeno una stima del valore di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 esiste una soluzione definita indicatore universale. Tale soluzione è costituita principalmente da alcune sostanze sensibili al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 il rosso metile, la fenolftaleina, il blu di </a:t>
            </a:r>
            <a:r>
              <a:rPr lang="it-IT" sz="1600" b="1" dirty="0" err="1">
                <a:latin typeface="Arial" panose="020B0604020202020204" pitchFamily="34" charset="0"/>
                <a:cs typeface="Arial" panose="020B0604020202020204" pitchFamily="34" charset="0"/>
              </a:rPr>
              <a:t>bromotimolo</a:t>
            </a:r>
            <a:r>
              <a:rPr lang="it-IT" sz="1600" b="1" dirty="0">
                <a:latin typeface="Arial" panose="020B0604020202020204" pitchFamily="34" charset="0"/>
                <a:cs typeface="Arial" panose="020B0604020202020204" pitchFamily="34" charset="0"/>
              </a:rPr>
              <a:t> ed il blu timolo. L'indicatore universale può essere usato come soluzione o applicato a strisce di cellulosa come cartina indicatrice. </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A volte la cartina imbevuta di indicatore universale viene chiamata impropriamente cartina al tornasole. Il tornasole è un colorante di origine vegetale ottenuto in genere dai licheni del genere </a:t>
            </a:r>
            <a:r>
              <a:rPr lang="it-IT" sz="1600" b="1" i="1" dirty="0">
                <a:latin typeface="Arial" panose="020B0604020202020204" pitchFamily="34" charset="0"/>
                <a:cs typeface="Arial" panose="020B0604020202020204" pitchFamily="34" charset="0"/>
              </a:rPr>
              <a:t>Roccella</a:t>
            </a:r>
            <a:r>
              <a:rPr lang="it-IT" sz="1600" b="1" dirty="0">
                <a:latin typeface="Arial" panose="020B0604020202020204" pitchFamily="34" charset="0"/>
                <a:cs typeface="Arial" panose="020B0604020202020204" pitchFamily="34" charset="0"/>
              </a:rPr>
              <a:t>. Dal punto di vista chimico è una miscela complessa di varie sostanze, la principale è il 7-idrossi-2-fenazinone, diverse da quelle presenti nell’indicatore universale. L’uso di tali cartine è comunque simile. </a:t>
            </a:r>
          </a:p>
          <a:p>
            <a:pPr algn="just">
              <a:lnSpc>
                <a:spcPts val="2100"/>
              </a:lnSpc>
            </a:pPr>
            <a:r>
              <a:rPr lang="it-IT" sz="1600" b="1" dirty="0">
                <a:latin typeface="Arial" panose="020B0604020202020204" pitchFamily="34" charset="0"/>
                <a:cs typeface="Arial" panose="020B0604020202020204" pitchFamily="34" charset="0"/>
              </a:rPr>
              <a:t>Vediamo ora la colorazione che assume l’indicatore universale nelle nostre dodici soluzioni</a:t>
            </a:r>
          </a:p>
        </p:txBody>
      </p:sp>
      <p:graphicFrame>
        <p:nvGraphicFramePr>
          <p:cNvPr id="5" name="Tabella 4">
            <a:extLst>
              <a:ext uri="{FF2B5EF4-FFF2-40B4-BE49-F238E27FC236}">
                <a16:creationId xmlns:a16="http://schemas.microsoft.com/office/drawing/2014/main" id="{17722465-359A-48AA-94CD-9DA4A8152C23}"/>
              </a:ext>
            </a:extLst>
          </p:cNvPr>
          <p:cNvGraphicFramePr>
            <a:graphicFrameLocks noGrp="1"/>
          </p:cNvGraphicFramePr>
          <p:nvPr>
            <p:extLst>
              <p:ext uri="{D42A27DB-BD31-4B8C-83A1-F6EECF244321}">
                <p14:modId xmlns:p14="http://schemas.microsoft.com/office/powerpoint/2010/main" val="2337745914"/>
              </p:ext>
            </p:extLst>
          </p:nvPr>
        </p:nvGraphicFramePr>
        <p:xfrm>
          <a:off x="193169" y="2533278"/>
          <a:ext cx="8519537" cy="1294004"/>
        </p:xfrm>
        <a:graphic>
          <a:graphicData uri="http://schemas.openxmlformats.org/drawingml/2006/table">
            <a:tbl>
              <a:tblPr/>
              <a:tblGrid>
                <a:gridCol w="655349">
                  <a:extLst>
                    <a:ext uri="{9D8B030D-6E8A-4147-A177-3AD203B41FA5}">
                      <a16:colId xmlns:a16="http://schemas.microsoft.com/office/drawing/2014/main" val="20000"/>
                    </a:ext>
                  </a:extLst>
                </a:gridCol>
                <a:gridCol w="655349">
                  <a:extLst>
                    <a:ext uri="{9D8B030D-6E8A-4147-A177-3AD203B41FA5}">
                      <a16:colId xmlns:a16="http://schemas.microsoft.com/office/drawing/2014/main" val="20001"/>
                    </a:ext>
                  </a:extLst>
                </a:gridCol>
                <a:gridCol w="655349">
                  <a:extLst>
                    <a:ext uri="{9D8B030D-6E8A-4147-A177-3AD203B41FA5}">
                      <a16:colId xmlns:a16="http://schemas.microsoft.com/office/drawing/2014/main" val="20002"/>
                    </a:ext>
                  </a:extLst>
                </a:gridCol>
                <a:gridCol w="655349">
                  <a:extLst>
                    <a:ext uri="{9D8B030D-6E8A-4147-A177-3AD203B41FA5}">
                      <a16:colId xmlns:a16="http://schemas.microsoft.com/office/drawing/2014/main" val="20003"/>
                    </a:ext>
                  </a:extLst>
                </a:gridCol>
                <a:gridCol w="655349">
                  <a:extLst>
                    <a:ext uri="{9D8B030D-6E8A-4147-A177-3AD203B41FA5}">
                      <a16:colId xmlns:a16="http://schemas.microsoft.com/office/drawing/2014/main" val="20004"/>
                    </a:ext>
                  </a:extLst>
                </a:gridCol>
                <a:gridCol w="655349">
                  <a:extLst>
                    <a:ext uri="{9D8B030D-6E8A-4147-A177-3AD203B41FA5}">
                      <a16:colId xmlns:a16="http://schemas.microsoft.com/office/drawing/2014/main" val="20005"/>
                    </a:ext>
                  </a:extLst>
                </a:gridCol>
                <a:gridCol w="655349">
                  <a:extLst>
                    <a:ext uri="{9D8B030D-6E8A-4147-A177-3AD203B41FA5}">
                      <a16:colId xmlns:a16="http://schemas.microsoft.com/office/drawing/2014/main" val="20006"/>
                    </a:ext>
                  </a:extLst>
                </a:gridCol>
                <a:gridCol w="655349">
                  <a:extLst>
                    <a:ext uri="{9D8B030D-6E8A-4147-A177-3AD203B41FA5}">
                      <a16:colId xmlns:a16="http://schemas.microsoft.com/office/drawing/2014/main" val="20007"/>
                    </a:ext>
                  </a:extLst>
                </a:gridCol>
                <a:gridCol w="655349">
                  <a:extLst>
                    <a:ext uri="{9D8B030D-6E8A-4147-A177-3AD203B41FA5}">
                      <a16:colId xmlns:a16="http://schemas.microsoft.com/office/drawing/2014/main" val="20008"/>
                    </a:ext>
                  </a:extLst>
                </a:gridCol>
                <a:gridCol w="655349">
                  <a:extLst>
                    <a:ext uri="{9D8B030D-6E8A-4147-A177-3AD203B41FA5}">
                      <a16:colId xmlns:a16="http://schemas.microsoft.com/office/drawing/2014/main" val="20009"/>
                    </a:ext>
                  </a:extLst>
                </a:gridCol>
                <a:gridCol w="655349">
                  <a:extLst>
                    <a:ext uri="{9D8B030D-6E8A-4147-A177-3AD203B41FA5}">
                      <a16:colId xmlns:a16="http://schemas.microsoft.com/office/drawing/2014/main" val="20010"/>
                    </a:ext>
                  </a:extLst>
                </a:gridCol>
                <a:gridCol w="655349">
                  <a:extLst>
                    <a:ext uri="{9D8B030D-6E8A-4147-A177-3AD203B41FA5}">
                      <a16:colId xmlns:a16="http://schemas.microsoft.com/office/drawing/2014/main" val="20011"/>
                    </a:ext>
                  </a:extLst>
                </a:gridCol>
                <a:gridCol w="655349">
                  <a:extLst>
                    <a:ext uri="{9D8B030D-6E8A-4147-A177-3AD203B41FA5}">
                      <a16:colId xmlns:a16="http://schemas.microsoft.com/office/drawing/2014/main" val="20012"/>
                    </a:ext>
                  </a:extLst>
                </a:gridCol>
              </a:tblGrid>
              <a:tr h="470547">
                <a:tc>
                  <a:txBody>
                    <a:bodyPr/>
                    <a:lstStyle/>
                    <a:p>
                      <a:pPr algn="ctr"/>
                      <a:r>
                        <a:rPr lang="it-IT" dirty="0" err="1">
                          <a:effectLst/>
                        </a:rPr>
                        <a:t>pH</a:t>
                      </a:r>
                      <a:endParaRPr lang="it-IT" dirty="0">
                        <a:effectLst/>
                      </a:endParaRP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it-IT">
                          <a:effectLst/>
                        </a:rPr>
                        <a:t>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2</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3</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dirty="0">
                          <a:effectLst/>
                        </a:rPr>
                        <a:t>4</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dirty="0">
                          <a:effectLst/>
                        </a:rPr>
                        <a:t>5</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6</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7</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8</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9</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10</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11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&gt;11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0"/>
                  </a:ext>
                </a:extLst>
              </a:tr>
              <a:tr h="823457">
                <a:tc>
                  <a:txBody>
                    <a:bodyPr/>
                    <a:lstStyle/>
                    <a:p>
                      <a:pPr algn="ctr"/>
                      <a:r>
                        <a:rPr lang="it-IT" dirty="0">
                          <a:effectLst/>
                        </a:rPr>
                        <a:t>colore</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C80815"/>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CC550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36122"/>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F7518"/>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9B0F"/>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DAA52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80800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355E3B"/>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21421E"/>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03153"/>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82567"/>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4B008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8816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7BB69FF-CCA0-4DF7-A092-99FBEF4682D1}"/>
              </a:ext>
            </a:extLst>
          </p:cNvPr>
          <p:cNvSpPr/>
          <p:nvPr/>
        </p:nvSpPr>
        <p:spPr>
          <a:xfrm>
            <a:off x="378373" y="699373"/>
            <a:ext cx="8387254" cy="5188472"/>
          </a:xfrm>
          <a:prstGeom prst="rect">
            <a:avLst/>
          </a:prstGeom>
        </p:spPr>
        <p:txBody>
          <a:bodyPr wrap="square">
            <a:spAutoFit/>
          </a:bodyPr>
          <a:lstStyle/>
          <a:p>
            <a:pPr algn="just">
              <a:lnSpc>
                <a:spcPts val="2100"/>
              </a:lnSpc>
            </a:pPr>
            <a:r>
              <a:rPr lang="it-IT" sz="1600" b="1" i="1" dirty="0">
                <a:latin typeface="Arial" panose="020B0604020202020204" pitchFamily="34" charset="0"/>
                <a:ea typeface="Calibri" panose="020F0502020204030204" pitchFamily="34" charset="0"/>
                <a:cs typeface="Arial" panose="020B0604020202020204" pitchFamily="34" charset="0"/>
              </a:rPr>
              <a:t>«I chimici dividono il sale in acido e in </a:t>
            </a:r>
            <a:r>
              <a:rPr lang="it-IT" sz="1600" b="1" i="1" dirty="0" err="1">
                <a:latin typeface="Arial" panose="020B0604020202020204" pitchFamily="34" charset="0"/>
                <a:ea typeface="Calibri" panose="020F0502020204030204" pitchFamily="34" charset="0"/>
                <a:cs typeface="Arial" panose="020B0604020202020204" pitchFamily="34" charset="0"/>
              </a:rPr>
              <a:t>alcale</a:t>
            </a:r>
            <a:r>
              <a:rPr lang="it-IT" sz="1600" b="1" i="1" dirty="0">
                <a:latin typeface="Arial" panose="020B0604020202020204" pitchFamily="34" charset="0"/>
                <a:ea typeface="Calibri" panose="020F0502020204030204" pitchFamily="34" charset="0"/>
                <a:cs typeface="Arial" panose="020B0604020202020204" pitchFamily="34" charset="0"/>
              </a:rPr>
              <a:t> ed entrambi in fisso e volatile. Per quanto riguarda il Sale acido, quest'ultimo è senza dubbio costituito da corpuscoli puntuti e piuttosto lunghi come aghi sempre uguali, immutabili e indivisibili. </a:t>
            </a:r>
          </a:p>
          <a:p>
            <a:pPr algn="just">
              <a:lnSpc>
                <a:spcPts val="2100"/>
              </a:lnSpc>
            </a:pPr>
            <a:endParaRPr lang="it-IT" sz="1600" b="1" i="1" dirty="0">
              <a:latin typeface="Arial" panose="020B0604020202020204" pitchFamily="34" charset="0"/>
              <a:ea typeface="Calibri" panose="020F0502020204030204" pitchFamily="34" charset="0"/>
              <a:cs typeface="Arial" panose="020B0604020202020204" pitchFamily="34" charset="0"/>
            </a:endParaRPr>
          </a:p>
          <a:p>
            <a:pPr algn="just">
              <a:lnSpc>
                <a:spcPts val="2100"/>
              </a:lnSpc>
            </a:pPr>
            <a:r>
              <a:rPr lang="it-IT" sz="1600" b="1" i="1" dirty="0">
                <a:latin typeface="Arial" panose="020B0604020202020204" pitchFamily="34" charset="0"/>
                <a:ea typeface="Calibri" panose="020F0502020204030204" pitchFamily="34" charset="0"/>
                <a:cs typeface="Arial" panose="020B0604020202020204" pitchFamily="34" charset="0"/>
              </a:rPr>
              <a:t>Secondo che le particelle di questo Sale siano più o meno puntute, più o meno lunghe, più o meno grosse, più o meno affilate ecc. questo Sale è più o meno volatile, più o meno fisso, più o meno penetrante ecc. Ciò che ho affermato sulla figura dei Sali acidi si trova confermato dagli effetti che essi producono quando sono soli o stemperati in un po' di acqua, quando sono cioè nello stato di spiriti acidi e pungendo la lingua eccitano in noi una sensazione che si chiama gusto acido.</a:t>
            </a:r>
          </a:p>
          <a:p>
            <a:pPr algn="just">
              <a:lnSpc>
                <a:spcPts val="2100"/>
              </a:lnSpc>
            </a:pPr>
            <a:endParaRPr lang="it-IT" sz="1600" b="1" i="1" dirty="0">
              <a:latin typeface="Arial" panose="020B0604020202020204" pitchFamily="34" charset="0"/>
              <a:ea typeface="Calibri" panose="020F0502020204030204" pitchFamily="34" charset="0"/>
              <a:cs typeface="Arial" panose="020B0604020202020204" pitchFamily="34" charset="0"/>
            </a:endParaRPr>
          </a:p>
          <a:p>
            <a:pPr algn="just">
              <a:lnSpc>
                <a:spcPts val="2100"/>
              </a:lnSpc>
            </a:pPr>
            <a:r>
              <a:rPr lang="it-IT" sz="1600" b="1" i="1" dirty="0">
                <a:latin typeface="Arial" panose="020B0604020202020204" pitchFamily="34" charset="0"/>
                <a:ea typeface="Calibri" panose="020F0502020204030204" pitchFamily="34" charset="0"/>
                <a:cs typeface="Arial" panose="020B0604020202020204" pitchFamily="34" charset="0"/>
              </a:rPr>
              <a:t>Il sale </a:t>
            </a:r>
            <a:r>
              <a:rPr lang="it-IT" sz="1600" b="1" i="1" dirty="0" err="1">
                <a:latin typeface="Arial" panose="020B0604020202020204" pitchFamily="34" charset="0"/>
                <a:ea typeface="Calibri" panose="020F0502020204030204" pitchFamily="34" charset="0"/>
                <a:cs typeface="Arial" panose="020B0604020202020204" pitchFamily="34" charset="0"/>
              </a:rPr>
              <a:t>Alcale</a:t>
            </a:r>
            <a:r>
              <a:rPr lang="it-IT" sz="1600" b="1" i="1" dirty="0">
                <a:latin typeface="Arial" panose="020B0604020202020204" pitchFamily="34" charset="0"/>
                <a:ea typeface="Calibri" panose="020F0502020204030204" pitchFamily="34" charset="0"/>
                <a:cs typeface="Arial" panose="020B0604020202020204" pitchFamily="34" charset="0"/>
              </a:rPr>
              <a:t>, sia fisso che volatile, non può essere costituito che da cilindri o altri corpuscoli simili, dotati di una cavità che va da una estremità all'altra e in cui i sali Acidi si possono sistemare, in modo che le loro punte appaiono fuori da questo corpo da una estremità all'altra».</a:t>
            </a:r>
          </a:p>
          <a:p>
            <a:pPr algn="just">
              <a:lnSpc>
                <a:spcPts val="2100"/>
              </a:lnSpc>
            </a:pPr>
            <a:endParaRPr lang="it-IT" sz="1600" b="1" dirty="0">
              <a:latin typeface="Arial" panose="020B0604020202020204" pitchFamily="34" charset="0"/>
              <a:ea typeface="Calibri" panose="020F0502020204030204" pitchFamily="34" charset="0"/>
              <a:cs typeface="Arial" panose="020B0604020202020204" pitchFamily="34" charset="0"/>
            </a:endParaRPr>
          </a:p>
          <a:p>
            <a:pPr algn="just">
              <a:lnSpc>
                <a:spcPts val="2100"/>
              </a:lnSpc>
            </a:pPr>
            <a:r>
              <a:rPr lang="it-IT" sz="1600" b="1" dirty="0">
                <a:latin typeface="Arial" panose="020B0604020202020204" pitchFamily="34" charset="0"/>
                <a:ea typeface="Calibri" panose="020F0502020204030204" pitchFamily="34" charset="0"/>
                <a:cs typeface="Arial" panose="020B0604020202020204" pitchFamily="34" charset="0"/>
              </a:rPr>
              <a:t> </a:t>
            </a:r>
          </a:p>
          <a:p>
            <a:pPr algn="just">
              <a:lnSpc>
                <a:spcPts val="2100"/>
              </a:lnSpc>
            </a:pPr>
            <a:r>
              <a:rPr lang="en-US" sz="1600" b="1" dirty="0">
                <a:latin typeface="Arial" panose="020B0604020202020204" pitchFamily="34" charset="0"/>
                <a:ea typeface="Calibri" panose="020F0502020204030204" pitchFamily="34" charset="0"/>
                <a:cs typeface="Arial" panose="020B0604020202020204" pitchFamily="34" charset="0"/>
              </a:rPr>
              <a:t>(N. </a:t>
            </a:r>
            <a:r>
              <a:rPr lang="en-US" sz="1600" b="1" dirty="0" err="1">
                <a:latin typeface="Arial" panose="020B0604020202020204" pitchFamily="34" charset="0"/>
                <a:ea typeface="Calibri" panose="020F0502020204030204" pitchFamily="34" charset="0"/>
                <a:cs typeface="Arial" panose="020B0604020202020204" pitchFamily="34" charset="0"/>
              </a:rPr>
              <a:t>Hartsoeker</a:t>
            </a:r>
            <a:r>
              <a:rPr lang="en-US" sz="1600" b="1" dirty="0">
                <a:latin typeface="Arial" panose="020B0604020202020204" pitchFamily="34" charset="0"/>
                <a:ea typeface="Calibri" panose="020F0502020204030204" pitchFamily="34" charset="0"/>
                <a:cs typeface="Arial" panose="020B0604020202020204" pitchFamily="34" charset="0"/>
              </a:rPr>
              <a:t>, Conjectures physiques, pp. 101-02)</a:t>
            </a:r>
            <a:endParaRPr lang="it-IT" sz="16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045831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463" y="144464"/>
            <a:ext cx="2668533" cy="4744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065" y="144464"/>
            <a:ext cx="2668534" cy="4744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4450" y="144464"/>
            <a:ext cx="2668534" cy="4744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ella 5"/>
          <p:cNvGraphicFramePr>
            <a:graphicFrameLocks noGrp="1"/>
          </p:cNvGraphicFramePr>
          <p:nvPr>
            <p:extLst>
              <p:ext uri="{D42A27DB-BD31-4B8C-83A1-F6EECF244321}">
                <p14:modId xmlns:p14="http://schemas.microsoft.com/office/powerpoint/2010/main" val="2024836090"/>
              </p:ext>
            </p:extLst>
          </p:nvPr>
        </p:nvGraphicFramePr>
        <p:xfrm>
          <a:off x="144463" y="5419532"/>
          <a:ext cx="8519537" cy="1294004"/>
        </p:xfrm>
        <a:graphic>
          <a:graphicData uri="http://schemas.openxmlformats.org/drawingml/2006/table">
            <a:tbl>
              <a:tblPr/>
              <a:tblGrid>
                <a:gridCol w="655349">
                  <a:extLst>
                    <a:ext uri="{9D8B030D-6E8A-4147-A177-3AD203B41FA5}">
                      <a16:colId xmlns:a16="http://schemas.microsoft.com/office/drawing/2014/main" val="20000"/>
                    </a:ext>
                  </a:extLst>
                </a:gridCol>
                <a:gridCol w="655349">
                  <a:extLst>
                    <a:ext uri="{9D8B030D-6E8A-4147-A177-3AD203B41FA5}">
                      <a16:colId xmlns:a16="http://schemas.microsoft.com/office/drawing/2014/main" val="20001"/>
                    </a:ext>
                  </a:extLst>
                </a:gridCol>
                <a:gridCol w="655349">
                  <a:extLst>
                    <a:ext uri="{9D8B030D-6E8A-4147-A177-3AD203B41FA5}">
                      <a16:colId xmlns:a16="http://schemas.microsoft.com/office/drawing/2014/main" val="20002"/>
                    </a:ext>
                  </a:extLst>
                </a:gridCol>
                <a:gridCol w="655349">
                  <a:extLst>
                    <a:ext uri="{9D8B030D-6E8A-4147-A177-3AD203B41FA5}">
                      <a16:colId xmlns:a16="http://schemas.microsoft.com/office/drawing/2014/main" val="20003"/>
                    </a:ext>
                  </a:extLst>
                </a:gridCol>
                <a:gridCol w="655349">
                  <a:extLst>
                    <a:ext uri="{9D8B030D-6E8A-4147-A177-3AD203B41FA5}">
                      <a16:colId xmlns:a16="http://schemas.microsoft.com/office/drawing/2014/main" val="20004"/>
                    </a:ext>
                  </a:extLst>
                </a:gridCol>
                <a:gridCol w="655349">
                  <a:extLst>
                    <a:ext uri="{9D8B030D-6E8A-4147-A177-3AD203B41FA5}">
                      <a16:colId xmlns:a16="http://schemas.microsoft.com/office/drawing/2014/main" val="20005"/>
                    </a:ext>
                  </a:extLst>
                </a:gridCol>
                <a:gridCol w="655349">
                  <a:extLst>
                    <a:ext uri="{9D8B030D-6E8A-4147-A177-3AD203B41FA5}">
                      <a16:colId xmlns:a16="http://schemas.microsoft.com/office/drawing/2014/main" val="20006"/>
                    </a:ext>
                  </a:extLst>
                </a:gridCol>
                <a:gridCol w="655349">
                  <a:extLst>
                    <a:ext uri="{9D8B030D-6E8A-4147-A177-3AD203B41FA5}">
                      <a16:colId xmlns:a16="http://schemas.microsoft.com/office/drawing/2014/main" val="20007"/>
                    </a:ext>
                  </a:extLst>
                </a:gridCol>
                <a:gridCol w="655349">
                  <a:extLst>
                    <a:ext uri="{9D8B030D-6E8A-4147-A177-3AD203B41FA5}">
                      <a16:colId xmlns:a16="http://schemas.microsoft.com/office/drawing/2014/main" val="20008"/>
                    </a:ext>
                  </a:extLst>
                </a:gridCol>
                <a:gridCol w="655349">
                  <a:extLst>
                    <a:ext uri="{9D8B030D-6E8A-4147-A177-3AD203B41FA5}">
                      <a16:colId xmlns:a16="http://schemas.microsoft.com/office/drawing/2014/main" val="20009"/>
                    </a:ext>
                  </a:extLst>
                </a:gridCol>
                <a:gridCol w="655349">
                  <a:extLst>
                    <a:ext uri="{9D8B030D-6E8A-4147-A177-3AD203B41FA5}">
                      <a16:colId xmlns:a16="http://schemas.microsoft.com/office/drawing/2014/main" val="20010"/>
                    </a:ext>
                  </a:extLst>
                </a:gridCol>
                <a:gridCol w="655349">
                  <a:extLst>
                    <a:ext uri="{9D8B030D-6E8A-4147-A177-3AD203B41FA5}">
                      <a16:colId xmlns:a16="http://schemas.microsoft.com/office/drawing/2014/main" val="20011"/>
                    </a:ext>
                  </a:extLst>
                </a:gridCol>
                <a:gridCol w="655349">
                  <a:extLst>
                    <a:ext uri="{9D8B030D-6E8A-4147-A177-3AD203B41FA5}">
                      <a16:colId xmlns:a16="http://schemas.microsoft.com/office/drawing/2014/main" val="20012"/>
                    </a:ext>
                  </a:extLst>
                </a:gridCol>
              </a:tblGrid>
              <a:tr h="470547">
                <a:tc>
                  <a:txBody>
                    <a:bodyPr/>
                    <a:lstStyle/>
                    <a:p>
                      <a:pPr algn="ctr"/>
                      <a:r>
                        <a:rPr lang="it-IT" dirty="0" err="1">
                          <a:effectLst/>
                        </a:rPr>
                        <a:t>pH</a:t>
                      </a:r>
                      <a:endParaRPr lang="it-IT" dirty="0">
                        <a:effectLst/>
                      </a:endParaRP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it-IT">
                          <a:effectLst/>
                        </a:rPr>
                        <a:t>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2</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3</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dirty="0">
                          <a:effectLst/>
                        </a:rPr>
                        <a:t>4</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dirty="0">
                          <a:effectLst/>
                        </a:rPr>
                        <a:t>5</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6</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7</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8</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9</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10</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11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&gt;11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0"/>
                  </a:ext>
                </a:extLst>
              </a:tr>
              <a:tr h="823457">
                <a:tc>
                  <a:txBody>
                    <a:bodyPr/>
                    <a:lstStyle/>
                    <a:p>
                      <a:pPr algn="ctr"/>
                      <a:r>
                        <a:rPr lang="it-IT" dirty="0">
                          <a:effectLst/>
                        </a:rPr>
                        <a:t>colore</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C80815"/>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CC550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36122"/>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F7518"/>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9B0F"/>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DAA52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80800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355E3B"/>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21421E"/>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03153"/>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82567"/>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4B008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68350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104" y="228600"/>
            <a:ext cx="2769577" cy="492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8204" y="228600"/>
            <a:ext cx="2769576" cy="492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1454" y="228601"/>
            <a:ext cx="2769578" cy="4923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ella 4"/>
          <p:cNvGraphicFramePr>
            <a:graphicFrameLocks noGrp="1"/>
          </p:cNvGraphicFramePr>
          <p:nvPr>
            <p:extLst>
              <p:ext uri="{D42A27DB-BD31-4B8C-83A1-F6EECF244321}">
                <p14:modId xmlns:p14="http://schemas.microsoft.com/office/powerpoint/2010/main" val="1837325486"/>
              </p:ext>
            </p:extLst>
          </p:nvPr>
        </p:nvGraphicFramePr>
        <p:xfrm>
          <a:off x="223104" y="5335396"/>
          <a:ext cx="8519537" cy="1294004"/>
        </p:xfrm>
        <a:graphic>
          <a:graphicData uri="http://schemas.openxmlformats.org/drawingml/2006/table">
            <a:tbl>
              <a:tblPr/>
              <a:tblGrid>
                <a:gridCol w="655349">
                  <a:extLst>
                    <a:ext uri="{9D8B030D-6E8A-4147-A177-3AD203B41FA5}">
                      <a16:colId xmlns:a16="http://schemas.microsoft.com/office/drawing/2014/main" val="20000"/>
                    </a:ext>
                  </a:extLst>
                </a:gridCol>
                <a:gridCol w="655349">
                  <a:extLst>
                    <a:ext uri="{9D8B030D-6E8A-4147-A177-3AD203B41FA5}">
                      <a16:colId xmlns:a16="http://schemas.microsoft.com/office/drawing/2014/main" val="20001"/>
                    </a:ext>
                  </a:extLst>
                </a:gridCol>
                <a:gridCol w="655349">
                  <a:extLst>
                    <a:ext uri="{9D8B030D-6E8A-4147-A177-3AD203B41FA5}">
                      <a16:colId xmlns:a16="http://schemas.microsoft.com/office/drawing/2014/main" val="20002"/>
                    </a:ext>
                  </a:extLst>
                </a:gridCol>
                <a:gridCol w="655349">
                  <a:extLst>
                    <a:ext uri="{9D8B030D-6E8A-4147-A177-3AD203B41FA5}">
                      <a16:colId xmlns:a16="http://schemas.microsoft.com/office/drawing/2014/main" val="20003"/>
                    </a:ext>
                  </a:extLst>
                </a:gridCol>
                <a:gridCol w="655349">
                  <a:extLst>
                    <a:ext uri="{9D8B030D-6E8A-4147-A177-3AD203B41FA5}">
                      <a16:colId xmlns:a16="http://schemas.microsoft.com/office/drawing/2014/main" val="20004"/>
                    </a:ext>
                  </a:extLst>
                </a:gridCol>
                <a:gridCol w="655349">
                  <a:extLst>
                    <a:ext uri="{9D8B030D-6E8A-4147-A177-3AD203B41FA5}">
                      <a16:colId xmlns:a16="http://schemas.microsoft.com/office/drawing/2014/main" val="20005"/>
                    </a:ext>
                  </a:extLst>
                </a:gridCol>
                <a:gridCol w="655349">
                  <a:extLst>
                    <a:ext uri="{9D8B030D-6E8A-4147-A177-3AD203B41FA5}">
                      <a16:colId xmlns:a16="http://schemas.microsoft.com/office/drawing/2014/main" val="20006"/>
                    </a:ext>
                  </a:extLst>
                </a:gridCol>
                <a:gridCol w="655349">
                  <a:extLst>
                    <a:ext uri="{9D8B030D-6E8A-4147-A177-3AD203B41FA5}">
                      <a16:colId xmlns:a16="http://schemas.microsoft.com/office/drawing/2014/main" val="20007"/>
                    </a:ext>
                  </a:extLst>
                </a:gridCol>
                <a:gridCol w="655349">
                  <a:extLst>
                    <a:ext uri="{9D8B030D-6E8A-4147-A177-3AD203B41FA5}">
                      <a16:colId xmlns:a16="http://schemas.microsoft.com/office/drawing/2014/main" val="20008"/>
                    </a:ext>
                  </a:extLst>
                </a:gridCol>
                <a:gridCol w="655349">
                  <a:extLst>
                    <a:ext uri="{9D8B030D-6E8A-4147-A177-3AD203B41FA5}">
                      <a16:colId xmlns:a16="http://schemas.microsoft.com/office/drawing/2014/main" val="20009"/>
                    </a:ext>
                  </a:extLst>
                </a:gridCol>
                <a:gridCol w="655349">
                  <a:extLst>
                    <a:ext uri="{9D8B030D-6E8A-4147-A177-3AD203B41FA5}">
                      <a16:colId xmlns:a16="http://schemas.microsoft.com/office/drawing/2014/main" val="20010"/>
                    </a:ext>
                  </a:extLst>
                </a:gridCol>
                <a:gridCol w="655349">
                  <a:extLst>
                    <a:ext uri="{9D8B030D-6E8A-4147-A177-3AD203B41FA5}">
                      <a16:colId xmlns:a16="http://schemas.microsoft.com/office/drawing/2014/main" val="20011"/>
                    </a:ext>
                  </a:extLst>
                </a:gridCol>
                <a:gridCol w="655349">
                  <a:extLst>
                    <a:ext uri="{9D8B030D-6E8A-4147-A177-3AD203B41FA5}">
                      <a16:colId xmlns:a16="http://schemas.microsoft.com/office/drawing/2014/main" val="20012"/>
                    </a:ext>
                  </a:extLst>
                </a:gridCol>
              </a:tblGrid>
              <a:tr h="470547">
                <a:tc>
                  <a:txBody>
                    <a:bodyPr/>
                    <a:lstStyle/>
                    <a:p>
                      <a:pPr algn="ctr"/>
                      <a:r>
                        <a:rPr lang="it-IT" dirty="0" err="1">
                          <a:effectLst/>
                        </a:rPr>
                        <a:t>pH</a:t>
                      </a:r>
                      <a:endParaRPr lang="it-IT" dirty="0">
                        <a:effectLst/>
                      </a:endParaRP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r>
                        <a:rPr lang="it-IT">
                          <a:effectLst/>
                        </a:rPr>
                        <a:t>1</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it-IT">
                          <a:effectLst/>
                        </a:rPr>
                        <a:t>2</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it-IT" dirty="0">
                          <a:effectLst/>
                        </a:rPr>
                        <a:t>3</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it-IT" dirty="0">
                          <a:effectLst/>
                        </a:rPr>
                        <a:t>4</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it-IT" dirty="0">
                          <a:effectLst/>
                        </a:rPr>
                        <a:t>5</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it-IT">
                          <a:effectLst/>
                        </a:rPr>
                        <a:t>6</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it-IT">
                          <a:effectLst/>
                        </a:rPr>
                        <a:t>7</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it-IT">
                          <a:effectLst/>
                        </a:rPr>
                        <a:t>8</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it-IT">
                          <a:effectLst/>
                        </a:rPr>
                        <a:t>9</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it-IT">
                          <a:effectLst/>
                        </a:rPr>
                        <a:t>10</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it-IT">
                          <a:effectLst/>
                        </a:rPr>
                        <a:t>11</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it-IT">
                          <a:effectLst/>
                        </a:rPr>
                        <a:t>&gt;11</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0"/>
                  </a:ext>
                </a:extLst>
              </a:tr>
              <a:tr h="823457">
                <a:tc>
                  <a:txBody>
                    <a:bodyPr/>
                    <a:lstStyle/>
                    <a:p>
                      <a:pPr algn="ctr"/>
                      <a:r>
                        <a:rPr lang="it-IT">
                          <a:effectLst/>
                        </a:rPr>
                        <a:t>colore</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r>
                        <a:rPr lang="it-IT">
                          <a:effectLst/>
                        </a:rPr>
                        <a:t>‌‌ ‌‌ ‌‌ ‌‌ ‌‌ ‌‌</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C80815"/>
                    </a:solidFill>
                  </a:tcPr>
                </a:tc>
                <a:tc>
                  <a:txBody>
                    <a:bodyPr/>
                    <a:lstStyle/>
                    <a:p>
                      <a:r>
                        <a:rPr lang="it-IT">
                          <a:effectLst/>
                        </a:rPr>
                        <a:t>‌‌ ‌‌ ‌‌ ‌‌ ‌‌ ‌‌</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CC5500"/>
                    </a:solidFill>
                  </a:tcPr>
                </a:tc>
                <a:tc>
                  <a:txBody>
                    <a:bodyPr/>
                    <a:lstStyle/>
                    <a:p>
                      <a:r>
                        <a:rPr lang="it-IT">
                          <a:effectLst/>
                        </a:rPr>
                        <a:t>‌‌ ‌‌ ‌‌ ‌‌ ‌‌ ‌‌</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36122"/>
                    </a:solidFill>
                  </a:tcPr>
                </a:tc>
                <a:tc>
                  <a:txBody>
                    <a:bodyPr/>
                    <a:lstStyle/>
                    <a:p>
                      <a:r>
                        <a:rPr lang="it-IT">
                          <a:effectLst/>
                        </a:rPr>
                        <a:t>‌‌ ‌‌ ‌‌ ‌‌ ‌‌ ‌‌</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F7518"/>
                    </a:solidFill>
                  </a:tcPr>
                </a:tc>
                <a:tc>
                  <a:txBody>
                    <a:bodyPr/>
                    <a:lstStyle/>
                    <a:p>
                      <a:r>
                        <a:rPr lang="it-IT" dirty="0">
                          <a:effectLst/>
                        </a:rPr>
                        <a:t>‌‌ ‌‌ ‌‌ ‌‌ ‌‌ ‌‌</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9B0F"/>
                    </a:solidFill>
                  </a:tcPr>
                </a:tc>
                <a:tc>
                  <a:txBody>
                    <a:bodyPr/>
                    <a:lstStyle/>
                    <a:p>
                      <a:r>
                        <a:rPr lang="it-IT" dirty="0">
                          <a:effectLst/>
                        </a:rPr>
                        <a:t>‌‌ ‌‌ ‌‌ ‌‌ ‌‌ ‌‌</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DAA520"/>
                    </a:solidFill>
                  </a:tcPr>
                </a:tc>
                <a:tc>
                  <a:txBody>
                    <a:bodyPr/>
                    <a:lstStyle/>
                    <a:p>
                      <a:r>
                        <a:rPr lang="it-IT">
                          <a:effectLst/>
                        </a:rPr>
                        <a:t>‌‌ ‌‌ ‌‌ ‌‌ ‌‌ ‌‌</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808000"/>
                    </a:solidFill>
                  </a:tcPr>
                </a:tc>
                <a:tc>
                  <a:txBody>
                    <a:bodyPr/>
                    <a:lstStyle/>
                    <a:p>
                      <a:r>
                        <a:rPr lang="it-IT">
                          <a:effectLst/>
                        </a:rPr>
                        <a:t>‌‌ ‌‌ ‌‌ ‌‌ ‌‌ ‌‌</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355E3B"/>
                    </a:solidFill>
                  </a:tcPr>
                </a:tc>
                <a:tc>
                  <a:txBody>
                    <a:bodyPr/>
                    <a:lstStyle/>
                    <a:p>
                      <a:r>
                        <a:rPr lang="it-IT">
                          <a:effectLst/>
                        </a:rPr>
                        <a:t>‌‌ ‌‌ ‌‌ ‌‌ ‌‌ ‌‌</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21421E"/>
                    </a:solidFill>
                  </a:tcPr>
                </a:tc>
                <a:tc>
                  <a:txBody>
                    <a:bodyPr/>
                    <a:lstStyle/>
                    <a:p>
                      <a:r>
                        <a:rPr lang="it-IT">
                          <a:effectLst/>
                        </a:rPr>
                        <a:t>‌‌ ‌‌ ‌‌ ‌‌ ‌‌ ‌‌</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03153"/>
                    </a:solidFill>
                  </a:tcPr>
                </a:tc>
                <a:tc>
                  <a:txBody>
                    <a:bodyPr/>
                    <a:lstStyle/>
                    <a:p>
                      <a:r>
                        <a:rPr lang="it-IT">
                          <a:effectLst/>
                        </a:rPr>
                        <a:t>‌‌ ‌‌ ‌‌ ‌‌ ‌‌ ‌‌</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82567"/>
                    </a:solidFill>
                  </a:tcPr>
                </a:tc>
                <a:tc>
                  <a:txBody>
                    <a:bodyPr/>
                    <a:lstStyle/>
                    <a:p>
                      <a:r>
                        <a:rPr lang="it-IT" dirty="0">
                          <a:effectLst/>
                        </a:rPr>
                        <a:t>‌‌ ‌‌ ‌‌ ‌‌ ‌‌ ‌‌</a:t>
                      </a:r>
                    </a:p>
                  </a:txBody>
                  <a:tcPr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4B008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962567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767" y="131885"/>
            <a:ext cx="2814088" cy="5002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3569" y="131887"/>
            <a:ext cx="2814088" cy="500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6492" y="131888"/>
            <a:ext cx="2814087" cy="5002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ella 6">
            <a:extLst>
              <a:ext uri="{FF2B5EF4-FFF2-40B4-BE49-F238E27FC236}">
                <a16:creationId xmlns:a16="http://schemas.microsoft.com/office/drawing/2014/main" id="{8446159D-630E-4C17-9563-DF406E9D9D1C}"/>
              </a:ext>
            </a:extLst>
          </p:cNvPr>
          <p:cNvGraphicFramePr>
            <a:graphicFrameLocks noGrp="1"/>
          </p:cNvGraphicFramePr>
          <p:nvPr>
            <p:extLst>
              <p:ext uri="{D42A27DB-BD31-4B8C-83A1-F6EECF244321}">
                <p14:modId xmlns:p14="http://schemas.microsoft.com/office/powerpoint/2010/main" val="2980882648"/>
              </p:ext>
            </p:extLst>
          </p:nvPr>
        </p:nvGraphicFramePr>
        <p:xfrm>
          <a:off x="152767" y="5291132"/>
          <a:ext cx="8519537" cy="1294004"/>
        </p:xfrm>
        <a:graphic>
          <a:graphicData uri="http://schemas.openxmlformats.org/drawingml/2006/table">
            <a:tbl>
              <a:tblPr/>
              <a:tblGrid>
                <a:gridCol w="655349">
                  <a:extLst>
                    <a:ext uri="{9D8B030D-6E8A-4147-A177-3AD203B41FA5}">
                      <a16:colId xmlns:a16="http://schemas.microsoft.com/office/drawing/2014/main" val="20000"/>
                    </a:ext>
                  </a:extLst>
                </a:gridCol>
                <a:gridCol w="655349">
                  <a:extLst>
                    <a:ext uri="{9D8B030D-6E8A-4147-A177-3AD203B41FA5}">
                      <a16:colId xmlns:a16="http://schemas.microsoft.com/office/drawing/2014/main" val="20001"/>
                    </a:ext>
                  </a:extLst>
                </a:gridCol>
                <a:gridCol w="655349">
                  <a:extLst>
                    <a:ext uri="{9D8B030D-6E8A-4147-A177-3AD203B41FA5}">
                      <a16:colId xmlns:a16="http://schemas.microsoft.com/office/drawing/2014/main" val="20002"/>
                    </a:ext>
                  </a:extLst>
                </a:gridCol>
                <a:gridCol w="655349">
                  <a:extLst>
                    <a:ext uri="{9D8B030D-6E8A-4147-A177-3AD203B41FA5}">
                      <a16:colId xmlns:a16="http://schemas.microsoft.com/office/drawing/2014/main" val="20003"/>
                    </a:ext>
                  </a:extLst>
                </a:gridCol>
                <a:gridCol w="655349">
                  <a:extLst>
                    <a:ext uri="{9D8B030D-6E8A-4147-A177-3AD203B41FA5}">
                      <a16:colId xmlns:a16="http://schemas.microsoft.com/office/drawing/2014/main" val="20004"/>
                    </a:ext>
                  </a:extLst>
                </a:gridCol>
                <a:gridCol w="655349">
                  <a:extLst>
                    <a:ext uri="{9D8B030D-6E8A-4147-A177-3AD203B41FA5}">
                      <a16:colId xmlns:a16="http://schemas.microsoft.com/office/drawing/2014/main" val="20005"/>
                    </a:ext>
                  </a:extLst>
                </a:gridCol>
                <a:gridCol w="655349">
                  <a:extLst>
                    <a:ext uri="{9D8B030D-6E8A-4147-A177-3AD203B41FA5}">
                      <a16:colId xmlns:a16="http://schemas.microsoft.com/office/drawing/2014/main" val="20006"/>
                    </a:ext>
                  </a:extLst>
                </a:gridCol>
                <a:gridCol w="655349">
                  <a:extLst>
                    <a:ext uri="{9D8B030D-6E8A-4147-A177-3AD203B41FA5}">
                      <a16:colId xmlns:a16="http://schemas.microsoft.com/office/drawing/2014/main" val="20007"/>
                    </a:ext>
                  </a:extLst>
                </a:gridCol>
                <a:gridCol w="655349">
                  <a:extLst>
                    <a:ext uri="{9D8B030D-6E8A-4147-A177-3AD203B41FA5}">
                      <a16:colId xmlns:a16="http://schemas.microsoft.com/office/drawing/2014/main" val="20008"/>
                    </a:ext>
                  </a:extLst>
                </a:gridCol>
                <a:gridCol w="655349">
                  <a:extLst>
                    <a:ext uri="{9D8B030D-6E8A-4147-A177-3AD203B41FA5}">
                      <a16:colId xmlns:a16="http://schemas.microsoft.com/office/drawing/2014/main" val="20009"/>
                    </a:ext>
                  </a:extLst>
                </a:gridCol>
                <a:gridCol w="655349">
                  <a:extLst>
                    <a:ext uri="{9D8B030D-6E8A-4147-A177-3AD203B41FA5}">
                      <a16:colId xmlns:a16="http://schemas.microsoft.com/office/drawing/2014/main" val="20010"/>
                    </a:ext>
                  </a:extLst>
                </a:gridCol>
                <a:gridCol w="655349">
                  <a:extLst>
                    <a:ext uri="{9D8B030D-6E8A-4147-A177-3AD203B41FA5}">
                      <a16:colId xmlns:a16="http://schemas.microsoft.com/office/drawing/2014/main" val="20011"/>
                    </a:ext>
                  </a:extLst>
                </a:gridCol>
                <a:gridCol w="655349">
                  <a:extLst>
                    <a:ext uri="{9D8B030D-6E8A-4147-A177-3AD203B41FA5}">
                      <a16:colId xmlns:a16="http://schemas.microsoft.com/office/drawing/2014/main" val="20012"/>
                    </a:ext>
                  </a:extLst>
                </a:gridCol>
              </a:tblGrid>
              <a:tr h="470547">
                <a:tc>
                  <a:txBody>
                    <a:bodyPr/>
                    <a:lstStyle/>
                    <a:p>
                      <a:pPr algn="ctr"/>
                      <a:r>
                        <a:rPr lang="it-IT" dirty="0" err="1">
                          <a:effectLst/>
                        </a:rPr>
                        <a:t>pH</a:t>
                      </a:r>
                      <a:endParaRPr lang="it-IT" dirty="0">
                        <a:effectLst/>
                      </a:endParaRP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it-IT">
                          <a:effectLst/>
                        </a:rPr>
                        <a:t>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2</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3</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dirty="0">
                          <a:effectLst/>
                        </a:rPr>
                        <a:t>4</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dirty="0">
                          <a:effectLst/>
                        </a:rPr>
                        <a:t>5</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6</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7</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8</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9</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10</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11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&gt;11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0"/>
                  </a:ext>
                </a:extLst>
              </a:tr>
              <a:tr h="823457">
                <a:tc>
                  <a:txBody>
                    <a:bodyPr/>
                    <a:lstStyle/>
                    <a:p>
                      <a:pPr algn="ctr"/>
                      <a:r>
                        <a:rPr lang="it-IT" dirty="0">
                          <a:effectLst/>
                        </a:rPr>
                        <a:t>colore</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C80815"/>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CC550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36122"/>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F7518"/>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9B0F"/>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DAA52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80800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355E3B"/>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21421E"/>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03153"/>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82567"/>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4B008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47100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104" y="228600"/>
            <a:ext cx="2814087" cy="5002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3373" y="228600"/>
            <a:ext cx="2814087" cy="5002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5813" y="228600"/>
            <a:ext cx="2814086" cy="500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ella 5">
            <a:extLst>
              <a:ext uri="{FF2B5EF4-FFF2-40B4-BE49-F238E27FC236}">
                <a16:creationId xmlns:a16="http://schemas.microsoft.com/office/drawing/2014/main" id="{B8FFBC61-E6CB-4156-A8B2-049800C1593C}"/>
              </a:ext>
            </a:extLst>
          </p:cNvPr>
          <p:cNvGraphicFramePr>
            <a:graphicFrameLocks noGrp="1"/>
          </p:cNvGraphicFramePr>
          <p:nvPr>
            <p:extLst>
              <p:ext uri="{D42A27DB-BD31-4B8C-83A1-F6EECF244321}">
                <p14:modId xmlns:p14="http://schemas.microsoft.com/office/powerpoint/2010/main" val="3571748382"/>
              </p:ext>
            </p:extLst>
          </p:nvPr>
        </p:nvGraphicFramePr>
        <p:xfrm>
          <a:off x="223105" y="5335396"/>
          <a:ext cx="8796788" cy="1294004"/>
        </p:xfrm>
        <a:graphic>
          <a:graphicData uri="http://schemas.openxmlformats.org/drawingml/2006/table">
            <a:tbl>
              <a:tblPr/>
              <a:tblGrid>
                <a:gridCol w="676676">
                  <a:extLst>
                    <a:ext uri="{9D8B030D-6E8A-4147-A177-3AD203B41FA5}">
                      <a16:colId xmlns:a16="http://schemas.microsoft.com/office/drawing/2014/main" val="20000"/>
                    </a:ext>
                  </a:extLst>
                </a:gridCol>
                <a:gridCol w="676676">
                  <a:extLst>
                    <a:ext uri="{9D8B030D-6E8A-4147-A177-3AD203B41FA5}">
                      <a16:colId xmlns:a16="http://schemas.microsoft.com/office/drawing/2014/main" val="20001"/>
                    </a:ext>
                  </a:extLst>
                </a:gridCol>
                <a:gridCol w="676676">
                  <a:extLst>
                    <a:ext uri="{9D8B030D-6E8A-4147-A177-3AD203B41FA5}">
                      <a16:colId xmlns:a16="http://schemas.microsoft.com/office/drawing/2014/main" val="20002"/>
                    </a:ext>
                  </a:extLst>
                </a:gridCol>
                <a:gridCol w="676676">
                  <a:extLst>
                    <a:ext uri="{9D8B030D-6E8A-4147-A177-3AD203B41FA5}">
                      <a16:colId xmlns:a16="http://schemas.microsoft.com/office/drawing/2014/main" val="20003"/>
                    </a:ext>
                  </a:extLst>
                </a:gridCol>
                <a:gridCol w="676676">
                  <a:extLst>
                    <a:ext uri="{9D8B030D-6E8A-4147-A177-3AD203B41FA5}">
                      <a16:colId xmlns:a16="http://schemas.microsoft.com/office/drawing/2014/main" val="20004"/>
                    </a:ext>
                  </a:extLst>
                </a:gridCol>
                <a:gridCol w="676676">
                  <a:extLst>
                    <a:ext uri="{9D8B030D-6E8A-4147-A177-3AD203B41FA5}">
                      <a16:colId xmlns:a16="http://schemas.microsoft.com/office/drawing/2014/main" val="20005"/>
                    </a:ext>
                  </a:extLst>
                </a:gridCol>
                <a:gridCol w="676676">
                  <a:extLst>
                    <a:ext uri="{9D8B030D-6E8A-4147-A177-3AD203B41FA5}">
                      <a16:colId xmlns:a16="http://schemas.microsoft.com/office/drawing/2014/main" val="20006"/>
                    </a:ext>
                  </a:extLst>
                </a:gridCol>
                <a:gridCol w="676676">
                  <a:extLst>
                    <a:ext uri="{9D8B030D-6E8A-4147-A177-3AD203B41FA5}">
                      <a16:colId xmlns:a16="http://schemas.microsoft.com/office/drawing/2014/main" val="20007"/>
                    </a:ext>
                  </a:extLst>
                </a:gridCol>
                <a:gridCol w="676676">
                  <a:extLst>
                    <a:ext uri="{9D8B030D-6E8A-4147-A177-3AD203B41FA5}">
                      <a16:colId xmlns:a16="http://schemas.microsoft.com/office/drawing/2014/main" val="20008"/>
                    </a:ext>
                  </a:extLst>
                </a:gridCol>
                <a:gridCol w="676676">
                  <a:extLst>
                    <a:ext uri="{9D8B030D-6E8A-4147-A177-3AD203B41FA5}">
                      <a16:colId xmlns:a16="http://schemas.microsoft.com/office/drawing/2014/main" val="20009"/>
                    </a:ext>
                  </a:extLst>
                </a:gridCol>
                <a:gridCol w="676676">
                  <a:extLst>
                    <a:ext uri="{9D8B030D-6E8A-4147-A177-3AD203B41FA5}">
                      <a16:colId xmlns:a16="http://schemas.microsoft.com/office/drawing/2014/main" val="20010"/>
                    </a:ext>
                  </a:extLst>
                </a:gridCol>
                <a:gridCol w="676676">
                  <a:extLst>
                    <a:ext uri="{9D8B030D-6E8A-4147-A177-3AD203B41FA5}">
                      <a16:colId xmlns:a16="http://schemas.microsoft.com/office/drawing/2014/main" val="20011"/>
                    </a:ext>
                  </a:extLst>
                </a:gridCol>
                <a:gridCol w="676676">
                  <a:extLst>
                    <a:ext uri="{9D8B030D-6E8A-4147-A177-3AD203B41FA5}">
                      <a16:colId xmlns:a16="http://schemas.microsoft.com/office/drawing/2014/main" val="20012"/>
                    </a:ext>
                  </a:extLst>
                </a:gridCol>
              </a:tblGrid>
              <a:tr h="470547">
                <a:tc>
                  <a:txBody>
                    <a:bodyPr/>
                    <a:lstStyle/>
                    <a:p>
                      <a:pPr algn="ctr"/>
                      <a:r>
                        <a:rPr lang="it-IT" dirty="0" err="1">
                          <a:effectLst/>
                        </a:rPr>
                        <a:t>pH</a:t>
                      </a:r>
                      <a:endParaRPr lang="it-IT" dirty="0">
                        <a:effectLst/>
                      </a:endParaRP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it-IT">
                          <a:effectLst/>
                        </a:rPr>
                        <a:t>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2</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3</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dirty="0">
                          <a:effectLst/>
                        </a:rPr>
                        <a:t>4</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dirty="0">
                          <a:effectLst/>
                        </a:rPr>
                        <a:t>5</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6</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7</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8</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9</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10</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11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&gt;11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0"/>
                  </a:ext>
                </a:extLst>
              </a:tr>
              <a:tr h="823457">
                <a:tc>
                  <a:txBody>
                    <a:bodyPr/>
                    <a:lstStyle/>
                    <a:p>
                      <a:pPr algn="ctr"/>
                      <a:r>
                        <a:rPr lang="it-IT" dirty="0">
                          <a:effectLst/>
                        </a:rPr>
                        <a:t>colore</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C80815"/>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CC550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36122"/>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F7518"/>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9B0F"/>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DAA52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80800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355E3B"/>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21421E"/>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03153"/>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82567"/>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4B008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43489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9D14BF30-60BE-481D-BD75-8AD0E835104E}"/>
              </a:ext>
            </a:extLst>
          </p:cNvPr>
          <p:cNvGraphicFramePr>
            <a:graphicFrameLocks noGrp="1"/>
          </p:cNvGraphicFramePr>
          <p:nvPr>
            <p:extLst>
              <p:ext uri="{D42A27DB-BD31-4B8C-83A1-F6EECF244321}">
                <p14:modId xmlns:p14="http://schemas.microsoft.com/office/powerpoint/2010/main" val="1380600706"/>
              </p:ext>
            </p:extLst>
          </p:nvPr>
        </p:nvGraphicFramePr>
        <p:xfrm>
          <a:off x="126609" y="961697"/>
          <a:ext cx="8890781" cy="5533697"/>
        </p:xfrm>
        <a:graphic>
          <a:graphicData uri="http://schemas.openxmlformats.org/drawingml/2006/table">
            <a:tbl>
              <a:tblPr firstRow="1" firstCol="1" bandRow="1">
                <a:tableStyleId>{5C22544A-7EE6-4342-B048-85BDC9FD1C3A}</a:tableStyleId>
              </a:tblPr>
              <a:tblGrid>
                <a:gridCol w="350587">
                  <a:extLst>
                    <a:ext uri="{9D8B030D-6E8A-4147-A177-3AD203B41FA5}">
                      <a16:colId xmlns:a16="http://schemas.microsoft.com/office/drawing/2014/main" val="20000"/>
                    </a:ext>
                  </a:extLst>
                </a:gridCol>
                <a:gridCol w="2444887">
                  <a:extLst>
                    <a:ext uri="{9D8B030D-6E8A-4147-A177-3AD203B41FA5}">
                      <a16:colId xmlns:a16="http://schemas.microsoft.com/office/drawing/2014/main" val="20001"/>
                    </a:ext>
                  </a:extLst>
                </a:gridCol>
                <a:gridCol w="1393125">
                  <a:extLst>
                    <a:ext uri="{9D8B030D-6E8A-4147-A177-3AD203B41FA5}">
                      <a16:colId xmlns:a16="http://schemas.microsoft.com/office/drawing/2014/main" val="20002"/>
                    </a:ext>
                  </a:extLst>
                </a:gridCol>
                <a:gridCol w="1393125">
                  <a:extLst>
                    <a:ext uri="{9D8B030D-6E8A-4147-A177-3AD203B41FA5}">
                      <a16:colId xmlns:a16="http://schemas.microsoft.com/office/drawing/2014/main" val="20003"/>
                    </a:ext>
                  </a:extLst>
                </a:gridCol>
                <a:gridCol w="1393125">
                  <a:extLst>
                    <a:ext uri="{9D8B030D-6E8A-4147-A177-3AD203B41FA5}">
                      <a16:colId xmlns:a16="http://schemas.microsoft.com/office/drawing/2014/main" val="20004"/>
                    </a:ext>
                  </a:extLst>
                </a:gridCol>
                <a:gridCol w="1393125">
                  <a:extLst>
                    <a:ext uri="{9D8B030D-6E8A-4147-A177-3AD203B41FA5}">
                      <a16:colId xmlns:a16="http://schemas.microsoft.com/office/drawing/2014/main" val="20005"/>
                    </a:ext>
                  </a:extLst>
                </a:gridCol>
                <a:gridCol w="522807">
                  <a:extLst>
                    <a:ext uri="{9D8B030D-6E8A-4147-A177-3AD203B41FA5}">
                      <a16:colId xmlns:a16="http://schemas.microsoft.com/office/drawing/2014/main" val="20006"/>
                    </a:ext>
                  </a:extLst>
                </a:gridCol>
              </a:tblGrid>
              <a:tr h="425669">
                <a:tc>
                  <a:txBody>
                    <a:bodyPr/>
                    <a:lstStyle/>
                    <a:p>
                      <a:pPr>
                        <a:lnSpc>
                          <a:spcPct val="115000"/>
                        </a:lnSpc>
                        <a:spcAft>
                          <a:spcPts val="0"/>
                        </a:spcAft>
                      </a:pPr>
                      <a:r>
                        <a:rPr lang="it-IT" sz="1400">
                          <a:effectLst/>
                        </a:rPr>
                        <a:t> N°</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400">
                          <a:effectLst/>
                        </a:rPr>
                        <a:t>Prodotto</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400">
                          <a:effectLst/>
                        </a:rPr>
                        <a:t>Cavolo rosso</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400">
                          <a:effectLst/>
                        </a:rPr>
                        <a:t>Metilarancio </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400">
                          <a:effectLst/>
                        </a:rPr>
                        <a:t>Fenolftaleina</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400" dirty="0">
                          <a:effectLst/>
                        </a:rPr>
                        <a:t> </a:t>
                      </a:r>
                      <a:r>
                        <a:rPr lang="it-IT" sz="1400" dirty="0" err="1">
                          <a:effectLst/>
                        </a:rPr>
                        <a:t>Indic</a:t>
                      </a:r>
                      <a:r>
                        <a:rPr lang="it-IT" sz="1400" dirty="0">
                          <a:effectLst/>
                        </a:rPr>
                        <a:t>. universale</a:t>
                      </a:r>
                      <a:endParaRPr lang="it-IT" sz="900" dirty="0">
                        <a:effectLst/>
                        <a:latin typeface="Calibri"/>
                        <a:ea typeface="Calibri"/>
                        <a:cs typeface="Times New Roman"/>
                      </a:endParaRPr>
                    </a:p>
                  </a:txBody>
                  <a:tcPr marL="15277" marR="15277" marT="0" marB="0"/>
                </a:tc>
                <a:tc>
                  <a:txBody>
                    <a:bodyPr/>
                    <a:lstStyle/>
                    <a:p>
                      <a:pPr>
                        <a:lnSpc>
                          <a:spcPct val="115000"/>
                        </a:lnSpc>
                        <a:spcAft>
                          <a:spcPts val="0"/>
                        </a:spcAft>
                      </a:pPr>
                      <a:r>
                        <a:rPr lang="it-IT" sz="1400">
                          <a:effectLst/>
                        </a:rPr>
                        <a:t>pH</a:t>
                      </a:r>
                      <a:endParaRPr lang="it-IT" sz="900">
                        <a:effectLst/>
                        <a:latin typeface="Calibri"/>
                        <a:ea typeface="Calibri"/>
                        <a:cs typeface="Times New Roman"/>
                      </a:endParaRPr>
                    </a:p>
                  </a:txBody>
                  <a:tcPr marL="15277" marR="15277" marT="0" marB="0"/>
                </a:tc>
                <a:extLst>
                  <a:ext uri="{0D108BD9-81ED-4DB2-BD59-A6C34878D82A}">
                    <a16:rowId xmlns:a16="http://schemas.microsoft.com/office/drawing/2014/main" val="10000"/>
                  </a:ext>
                </a:extLst>
              </a:tr>
              <a:tr h="425669">
                <a:tc>
                  <a:txBody>
                    <a:bodyPr/>
                    <a:lstStyle/>
                    <a:p>
                      <a:pPr>
                        <a:lnSpc>
                          <a:spcPct val="115000"/>
                        </a:lnSpc>
                        <a:spcAft>
                          <a:spcPts val="0"/>
                        </a:spcAft>
                      </a:pPr>
                      <a:r>
                        <a:rPr lang="it-IT" sz="1400">
                          <a:effectLst/>
                        </a:rPr>
                        <a:t>1</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Acqua demineralizzata</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Viola</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Giallo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Incolore</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Giallo</a:t>
                      </a:r>
                      <a:endParaRPr lang="it-IT" sz="1600" b="1" dirty="0">
                        <a:effectLst/>
                        <a:latin typeface="Calibri"/>
                        <a:ea typeface="Calibri"/>
                        <a:cs typeface="Times New Roman"/>
                      </a:endParaRPr>
                    </a:p>
                  </a:txBody>
                  <a:tcPr marL="15277" marR="15277" marT="0" marB="0"/>
                </a:tc>
                <a:tc>
                  <a:txBody>
                    <a:bodyPr/>
                    <a:lstStyle/>
                    <a:p>
                      <a:pPr algn="ctr">
                        <a:lnSpc>
                          <a:spcPct val="115000"/>
                        </a:lnSpc>
                        <a:spcAft>
                          <a:spcPts val="0"/>
                        </a:spcAft>
                      </a:pPr>
                      <a:r>
                        <a:rPr lang="it-IT" sz="1600" b="1" dirty="0">
                          <a:effectLst/>
                        </a:rPr>
                        <a:t> 5-6</a:t>
                      </a:r>
                      <a:endParaRPr lang="it-IT" sz="1600" b="1" dirty="0">
                        <a:effectLst/>
                        <a:latin typeface="Calibri"/>
                        <a:ea typeface="Calibri"/>
                        <a:cs typeface="Times New Roman"/>
                      </a:endParaRPr>
                    </a:p>
                  </a:txBody>
                  <a:tcPr marL="15277" marR="15277" marT="0" marB="0"/>
                </a:tc>
                <a:extLst>
                  <a:ext uri="{0D108BD9-81ED-4DB2-BD59-A6C34878D82A}">
                    <a16:rowId xmlns:a16="http://schemas.microsoft.com/office/drawing/2014/main" val="10001"/>
                  </a:ext>
                </a:extLst>
              </a:tr>
              <a:tr h="425669">
                <a:tc>
                  <a:txBody>
                    <a:bodyPr/>
                    <a:lstStyle/>
                    <a:p>
                      <a:pPr>
                        <a:lnSpc>
                          <a:spcPct val="115000"/>
                        </a:lnSpc>
                        <a:spcAft>
                          <a:spcPts val="0"/>
                        </a:spcAft>
                      </a:pPr>
                      <a:r>
                        <a:rPr lang="it-IT" sz="1400">
                          <a:effectLst/>
                        </a:rPr>
                        <a:t>2</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Aceto di vino bianco</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Rosso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Rosso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Incolore</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Rosso-arancio</a:t>
                      </a:r>
                      <a:endParaRPr lang="it-IT" sz="1600" b="1" dirty="0">
                        <a:effectLst/>
                        <a:latin typeface="Calibri"/>
                        <a:ea typeface="Calibri"/>
                        <a:cs typeface="Times New Roman"/>
                      </a:endParaRPr>
                    </a:p>
                  </a:txBody>
                  <a:tcPr marL="15277" marR="15277" marT="0" marB="0"/>
                </a:tc>
                <a:tc>
                  <a:txBody>
                    <a:bodyPr/>
                    <a:lstStyle/>
                    <a:p>
                      <a:pPr algn="ctr">
                        <a:lnSpc>
                          <a:spcPct val="115000"/>
                        </a:lnSpc>
                        <a:spcAft>
                          <a:spcPts val="0"/>
                        </a:spcAft>
                      </a:pPr>
                      <a:r>
                        <a:rPr lang="it-IT" sz="1600" b="1" dirty="0">
                          <a:effectLst/>
                        </a:rPr>
                        <a:t> 2-3</a:t>
                      </a:r>
                      <a:endParaRPr lang="it-IT" sz="1600" b="1" dirty="0">
                        <a:effectLst/>
                        <a:latin typeface="Calibri"/>
                        <a:ea typeface="Calibri"/>
                        <a:cs typeface="Times New Roman"/>
                      </a:endParaRPr>
                    </a:p>
                  </a:txBody>
                  <a:tcPr marL="15277" marR="15277" marT="0" marB="0"/>
                </a:tc>
                <a:extLst>
                  <a:ext uri="{0D108BD9-81ED-4DB2-BD59-A6C34878D82A}">
                    <a16:rowId xmlns:a16="http://schemas.microsoft.com/office/drawing/2014/main" val="10002"/>
                  </a:ext>
                </a:extLst>
              </a:tr>
              <a:tr h="425669">
                <a:tc>
                  <a:txBody>
                    <a:bodyPr/>
                    <a:lstStyle/>
                    <a:p>
                      <a:pPr>
                        <a:lnSpc>
                          <a:spcPct val="115000"/>
                        </a:lnSpc>
                        <a:spcAft>
                          <a:spcPts val="0"/>
                        </a:spcAft>
                      </a:pPr>
                      <a:r>
                        <a:rPr lang="it-IT" sz="1400">
                          <a:effectLst/>
                        </a:rPr>
                        <a:t>3</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Ammoniaca</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Verde</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Giallo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Porpora</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Blu</a:t>
                      </a:r>
                      <a:endParaRPr lang="it-IT" sz="1600" b="1" dirty="0">
                        <a:effectLst/>
                        <a:latin typeface="Calibri"/>
                        <a:ea typeface="Calibri"/>
                        <a:cs typeface="Times New Roman"/>
                      </a:endParaRPr>
                    </a:p>
                  </a:txBody>
                  <a:tcPr marL="15277" marR="15277" marT="0" marB="0"/>
                </a:tc>
                <a:tc>
                  <a:txBody>
                    <a:bodyPr/>
                    <a:lstStyle/>
                    <a:p>
                      <a:pPr algn="ctr">
                        <a:lnSpc>
                          <a:spcPct val="115000"/>
                        </a:lnSpc>
                        <a:spcAft>
                          <a:spcPts val="0"/>
                        </a:spcAft>
                      </a:pPr>
                      <a:r>
                        <a:rPr lang="it-IT" sz="1600" b="1" dirty="0">
                          <a:effectLst/>
                        </a:rPr>
                        <a:t> 10</a:t>
                      </a:r>
                      <a:endParaRPr lang="it-IT" sz="1600" b="1" dirty="0">
                        <a:effectLst/>
                        <a:latin typeface="Calibri"/>
                        <a:ea typeface="Calibri"/>
                        <a:cs typeface="Times New Roman"/>
                      </a:endParaRPr>
                    </a:p>
                  </a:txBody>
                  <a:tcPr marL="15277" marR="15277" marT="0" marB="0"/>
                </a:tc>
                <a:extLst>
                  <a:ext uri="{0D108BD9-81ED-4DB2-BD59-A6C34878D82A}">
                    <a16:rowId xmlns:a16="http://schemas.microsoft.com/office/drawing/2014/main" val="10003"/>
                  </a:ext>
                </a:extLst>
              </a:tr>
              <a:tr h="425669">
                <a:tc>
                  <a:txBody>
                    <a:bodyPr/>
                    <a:lstStyle/>
                    <a:p>
                      <a:pPr>
                        <a:lnSpc>
                          <a:spcPct val="115000"/>
                        </a:lnSpc>
                        <a:spcAft>
                          <a:spcPts val="0"/>
                        </a:spcAft>
                      </a:pPr>
                      <a:r>
                        <a:rPr lang="it-IT" sz="1400">
                          <a:effectLst/>
                        </a:rPr>
                        <a:t>4</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Acido muriatico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Rosso</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Rosso</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Incolore</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Rosso</a:t>
                      </a:r>
                      <a:endParaRPr lang="it-IT" sz="1600" b="1" dirty="0">
                        <a:effectLst/>
                        <a:latin typeface="Calibri"/>
                        <a:ea typeface="Calibri"/>
                        <a:cs typeface="Times New Roman"/>
                      </a:endParaRPr>
                    </a:p>
                  </a:txBody>
                  <a:tcPr marL="15277" marR="15277" marT="0" marB="0"/>
                </a:tc>
                <a:tc>
                  <a:txBody>
                    <a:bodyPr/>
                    <a:lstStyle/>
                    <a:p>
                      <a:pPr algn="ctr">
                        <a:lnSpc>
                          <a:spcPct val="115000"/>
                        </a:lnSpc>
                        <a:spcAft>
                          <a:spcPts val="0"/>
                        </a:spcAft>
                      </a:pPr>
                      <a:r>
                        <a:rPr lang="it-IT" sz="1600" b="1" dirty="0">
                          <a:effectLst/>
                        </a:rPr>
                        <a:t> 1</a:t>
                      </a:r>
                      <a:endParaRPr lang="it-IT" sz="1600" b="1" dirty="0">
                        <a:effectLst/>
                        <a:latin typeface="Calibri"/>
                        <a:ea typeface="Calibri"/>
                        <a:cs typeface="Times New Roman"/>
                      </a:endParaRPr>
                    </a:p>
                  </a:txBody>
                  <a:tcPr marL="15277" marR="15277" marT="0" marB="0"/>
                </a:tc>
                <a:extLst>
                  <a:ext uri="{0D108BD9-81ED-4DB2-BD59-A6C34878D82A}">
                    <a16:rowId xmlns:a16="http://schemas.microsoft.com/office/drawing/2014/main" val="10004"/>
                  </a:ext>
                </a:extLst>
              </a:tr>
              <a:tr h="425669">
                <a:tc>
                  <a:txBody>
                    <a:bodyPr/>
                    <a:lstStyle/>
                    <a:p>
                      <a:pPr>
                        <a:lnSpc>
                          <a:spcPct val="115000"/>
                        </a:lnSpc>
                        <a:spcAft>
                          <a:spcPts val="0"/>
                        </a:spcAft>
                      </a:pPr>
                      <a:r>
                        <a:rPr lang="it-IT" sz="1400">
                          <a:effectLst/>
                        </a:rPr>
                        <a:t>5</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Soda Solvay</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Verde</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Giallo</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Porpora</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Blu</a:t>
                      </a:r>
                      <a:endParaRPr lang="it-IT" sz="1600" b="1" dirty="0">
                        <a:effectLst/>
                        <a:latin typeface="Calibri"/>
                        <a:ea typeface="Calibri"/>
                        <a:cs typeface="Times New Roman"/>
                      </a:endParaRPr>
                    </a:p>
                  </a:txBody>
                  <a:tcPr marL="15277" marR="15277" marT="0" marB="0"/>
                </a:tc>
                <a:tc>
                  <a:txBody>
                    <a:bodyPr/>
                    <a:lstStyle/>
                    <a:p>
                      <a:pPr algn="ctr">
                        <a:lnSpc>
                          <a:spcPct val="115000"/>
                        </a:lnSpc>
                        <a:spcAft>
                          <a:spcPts val="0"/>
                        </a:spcAft>
                      </a:pPr>
                      <a:r>
                        <a:rPr lang="it-IT" sz="1600" b="1" dirty="0">
                          <a:effectLst/>
                        </a:rPr>
                        <a:t> 10</a:t>
                      </a:r>
                      <a:endParaRPr lang="it-IT" sz="1600" b="1" dirty="0">
                        <a:effectLst/>
                        <a:latin typeface="Calibri"/>
                        <a:ea typeface="Calibri"/>
                        <a:cs typeface="Times New Roman"/>
                      </a:endParaRPr>
                    </a:p>
                  </a:txBody>
                  <a:tcPr marL="15277" marR="15277" marT="0" marB="0"/>
                </a:tc>
                <a:extLst>
                  <a:ext uri="{0D108BD9-81ED-4DB2-BD59-A6C34878D82A}">
                    <a16:rowId xmlns:a16="http://schemas.microsoft.com/office/drawing/2014/main" val="10005"/>
                  </a:ext>
                </a:extLst>
              </a:tr>
              <a:tr h="425669">
                <a:tc>
                  <a:txBody>
                    <a:bodyPr/>
                    <a:lstStyle/>
                    <a:p>
                      <a:pPr>
                        <a:lnSpc>
                          <a:spcPct val="115000"/>
                        </a:lnSpc>
                        <a:spcAft>
                          <a:spcPts val="0"/>
                        </a:spcAft>
                      </a:pPr>
                      <a:r>
                        <a:rPr lang="it-IT" sz="1400">
                          <a:effectLst/>
                        </a:rPr>
                        <a:t>6</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Bicarbonato di sodio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Azzurro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Giallo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Incolore</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Verde</a:t>
                      </a:r>
                      <a:endParaRPr lang="it-IT" sz="1600" b="1" dirty="0">
                        <a:effectLst/>
                        <a:latin typeface="Calibri"/>
                        <a:ea typeface="Calibri"/>
                        <a:cs typeface="Times New Roman"/>
                      </a:endParaRPr>
                    </a:p>
                  </a:txBody>
                  <a:tcPr marL="15277" marR="15277" marT="0" marB="0"/>
                </a:tc>
                <a:tc>
                  <a:txBody>
                    <a:bodyPr/>
                    <a:lstStyle/>
                    <a:p>
                      <a:pPr algn="ctr">
                        <a:lnSpc>
                          <a:spcPct val="115000"/>
                        </a:lnSpc>
                        <a:spcAft>
                          <a:spcPts val="0"/>
                        </a:spcAft>
                      </a:pPr>
                      <a:r>
                        <a:rPr lang="it-IT" sz="1600" b="1" dirty="0">
                          <a:effectLst/>
                        </a:rPr>
                        <a:t> 8-9</a:t>
                      </a:r>
                      <a:endParaRPr lang="it-IT" sz="1600" b="1" dirty="0">
                        <a:effectLst/>
                        <a:latin typeface="Calibri"/>
                        <a:ea typeface="Calibri"/>
                        <a:cs typeface="Times New Roman"/>
                      </a:endParaRPr>
                    </a:p>
                  </a:txBody>
                  <a:tcPr marL="15277" marR="15277" marT="0" marB="0"/>
                </a:tc>
                <a:extLst>
                  <a:ext uri="{0D108BD9-81ED-4DB2-BD59-A6C34878D82A}">
                    <a16:rowId xmlns:a16="http://schemas.microsoft.com/office/drawing/2014/main" val="10006"/>
                  </a:ext>
                </a:extLst>
              </a:tr>
              <a:tr h="425669">
                <a:tc>
                  <a:txBody>
                    <a:bodyPr/>
                    <a:lstStyle/>
                    <a:p>
                      <a:pPr>
                        <a:lnSpc>
                          <a:spcPct val="115000"/>
                        </a:lnSpc>
                        <a:spcAft>
                          <a:spcPts val="0"/>
                        </a:spcAft>
                      </a:pPr>
                      <a:r>
                        <a:rPr lang="it-IT" sz="1400">
                          <a:effectLst/>
                        </a:rPr>
                        <a:t>7</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Succo di limone</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Rosso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Rosso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Incolore</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Arancio</a:t>
                      </a:r>
                      <a:endParaRPr lang="it-IT" sz="1600" b="1" dirty="0">
                        <a:effectLst/>
                        <a:latin typeface="Calibri"/>
                        <a:ea typeface="Calibri"/>
                        <a:cs typeface="Times New Roman"/>
                      </a:endParaRPr>
                    </a:p>
                  </a:txBody>
                  <a:tcPr marL="15277" marR="15277" marT="0" marB="0"/>
                </a:tc>
                <a:tc>
                  <a:txBody>
                    <a:bodyPr/>
                    <a:lstStyle/>
                    <a:p>
                      <a:pPr algn="ctr">
                        <a:lnSpc>
                          <a:spcPct val="115000"/>
                        </a:lnSpc>
                        <a:spcAft>
                          <a:spcPts val="0"/>
                        </a:spcAft>
                      </a:pPr>
                      <a:r>
                        <a:rPr lang="it-IT" sz="1600" b="1" dirty="0">
                          <a:effectLst/>
                        </a:rPr>
                        <a:t> 2-3</a:t>
                      </a:r>
                      <a:endParaRPr lang="it-IT" sz="1600" b="1" dirty="0">
                        <a:effectLst/>
                        <a:latin typeface="Calibri"/>
                        <a:ea typeface="Calibri"/>
                        <a:cs typeface="Times New Roman"/>
                      </a:endParaRPr>
                    </a:p>
                  </a:txBody>
                  <a:tcPr marL="15277" marR="15277" marT="0" marB="0"/>
                </a:tc>
                <a:extLst>
                  <a:ext uri="{0D108BD9-81ED-4DB2-BD59-A6C34878D82A}">
                    <a16:rowId xmlns:a16="http://schemas.microsoft.com/office/drawing/2014/main" val="10007"/>
                  </a:ext>
                </a:extLst>
              </a:tr>
              <a:tr h="425669">
                <a:tc>
                  <a:txBody>
                    <a:bodyPr/>
                    <a:lstStyle/>
                    <a:p>
                      <a:pPr>
                        <a:lnSpc>
                          <a:spcPct val="115000"/>
                        </a:lnSpc>
                        <a:spcAft>
                          <a:spcPts val="0"/>
                        </a:spcAft>
                      </a:pPr>
                      <a:r>
                        <a:rPr lang="it-IT" sz="1400">
                          <a:effectLst/>
                        </a:rPr>
                        <a:t>8</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Saponetta</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Azzurro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Giallo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Porpora</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Blu</a:t>
                      </a:r>
                      <a:endParaRPr lang="it-IT" sz="1600" b="1" dirty="0">
                        <a:effectLst/>
                        <a:latin typeface="Calibri"/>
                        <a:ea typeface="Calibri"/>
                        <a:cs typeface="Times New Roman"/>
                      </a:endParaRPr>
                    </a:p>
                  </a:txBody>
                  <a:tcPr marL="15277" marR="15277" marT="0" marB="0"/>
                </a:tc>
                <a:tc>
                  <a:txBody>
                    <a:bodyPr/>
                    <a:lstStyle/>
                    <a:p>
                      <a:pPr algn="ctr">
                        <a:lnSpc>
                          <a:spcPct val="115000"/>
                        </a:lnSpc>
                        <a:spcAft>
                          <a:spcPts val="0"/>
                        </a:spcAft>
                      </a:pPr>
                      <a:r>
                        <a:rPr lang="it-IT" sz="1600" b="1" dirty="0">
                          <a:effectLst/>
                        </a:rPr>
                        <a:t> 10</a:t>
                      </a:r>
                      <a:endParaRPr lang="it-IT" sz="1600" b="1" dirty="0">
                        <a:effectLst/>
                        <a:latin typeface="Calibri"/>
                        <a:ea typeface="Calibri"/>
                        <a:cs typeface="Times New Roman"/>
                      </a:endParaRPr>
                    </a:p>
                  </a:txBody>
                  <a:tcPr marL="15277" marR="15277" marT="0" marB="0"/>
                </a:tc>
                <a:extLst>
                  <a:ext uri="{0D108BD9-81ED-4DB2-BD59-A6C34878D82A}">
                    <a16:rowId xmlns:a16="http://schemas.microsoft.com/office/drawing/2014/main" val="10008"/>
                  </a:ext>
                </a:extLst>
              </a:tr>
              <a:tr h="425669">
                <a:tc>
                  <a:txBody>
                    <a:bodyPr/>
                    <a:lstStyle/>
                    <a:p>
                      <a:pPr>
                        <a:lnSpc>
                          <a:spcPct val="115000"/>
                        </a:lnSpc>
                        <a:spcAft>
                          <a:spcPts val="0"/>
                        </a:spcAft>
                      </a:pPr>
                      <a:r>
                        <a:rPr lang="it-IT" sz="1400">
                          <a:effectLst/>
                        </a:rPr>
                        <a:t>9</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Detergente intimo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Rosso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Rosso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Incolore</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Arancio</a:t>
                      </a:r>
                      <a:endParaRPr lang="it-IT" sz="1600" b="1" dirty="0">
                        <a:effectLst/>
                        <a:latin typeface="Calibri"/>
                        <a:ea typeface="Calibri"/>
                        <a:cs typeface="Times New Roman"/>
                      </a:endParaRPr>
                    </a:p>
                  </a:txBody>
                  <a:tcPr marL="15277" marR="15277" marT="0" marB="0"/>
                </a:tc>
                <a:tc>
                  <a:txBody>
                    <a:bodyPr/>
                    <a:lstStyle/>
                    <a:p>
                      <a:pPr algn="ctr">
                        <a:lnSpc>
                          <a:spcPct val="115000"/>
                        </a:lnSpc>
                        <a:spcAft>
                          <a:spcPts val="0"/>
                        </a:spcAft>
                      </a:pPr>
                      <a:r>
                        <a:rPr lang="it-IT" sz="1600" b="1" dirty="0">
                          <a:effectLst/>
                        </a:rPr>
                        <a:t> 3</a:t>
                      </a:r>
                      <a:endParaRPr lang="it-IT" sz="1600" b="1" dirty="0">
                        <a:effectLst/>
                        <a:latin typeface="Calibri"/>
                        <a:ea typeface="Calibri"/>
                        <a:cs typeface="Times New Roman"/>
                      </a:endParaRPr>
                    </a:p>
                  </a:txBody>
                  <a:tcPr marL="15277" marR="15277" marT="0" marB="0"/>
                </a:tc>
                <a:extLst>
                  <a:ext uri="{0D108BD9-81ED-4DB2-BD59-A6C34878D82A}">
                    <a16:rowId xmlns:a16="http://schemas.microsoft.com/office/drawing/2014/main" val="10009"/>
                  </a:ext>
                </a:extLst>
              </a:tr>
              <a:tr h="425669">
                <a:tc>
                  <a:txBody>
                    <a:bodyPr/>
                    <a:lstStyle/>
                    <a:p>
                      <a:pPr>
                        <a:lnSpc>
                          <a:spcPct val="115000"/>
                        </a:lnSpc>
                        <a:spcAft>
                          <a:spcPts val="0"/>
                        </a:spcAft>
                      </a:pPr>
                      <a:r>
                        <a:rPr lang="it-IT" sz="1400">
                          <a:effectLst/>
                        </a:rPr>
                        <a:t>10</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Disgorgante WC</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Giallo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Giallo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Porpora</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Blu</a:t>
                      </a:r>
                      <a:endParaRPr lang="it-IT" sz="1600" b="1" dirty="0">
                        <a:effectLst/>
                        <a:latin typeface="Calibri"/>
                        <a:ea typeface="Calibri"/>
                        <a:cs typeface="Times New Roman"/>
                      </a:endParaRPr>
                    </a:p>
                  </a:txBody>
                  <a:tcPr marL="15277" marR="15277" marT="0" marB="0"/>
                </a:tc>
                <a:tc>
                  <a:txBody>
                    <a:bodyPr/>
                    <a:lstStyle/>
                    <a:p>
                      <a:pPr algn="ctr">
                        <a:lnSpc>
                          <a:spcPct val="115000"/>
                        </a:lnSpc>
                        <a:spcAft>
                          <a:spcPts val="0"/>
                        </a:spcAft>
                      </a:pPr>
                      <a:r>
                        <a:rPr lang="it-IT" sz="1600" b="1" dirty="0">
                          <a:effectLst/>
                        </a:rPr>
                        <a:t> 10</a:t>
                      </a:r>
                      <a:endParaRPr lang="it-IT" sz="1600" b="1" dirty="0">
                        <a:effectLst/>
                        <a:latin typeface="Calibri"/>
                        <a:ea typeface="Calibri"/>
                        <a:cs typeface="Times New Roman"/>
                      </a:endParaRPr>
                    </a:p>
                  </a:txBody>
                  <a:tcPr marL="15277" marR="15277" marT="0" marB="0"/>
                </a:tc>
                <a:extLst>
                  <a:ext uri="{0D108BD9-81ED-4DB2-BD59-A6C34878D82A}">
                    <a16:rowId xmlns:a16="http://schemas.microsoft.com/office/drawing/2014/main" val="10010"/>
                  </a:ext>
                </a:extLst>
              </a:tr>
              <a:tr h="425669">
                <a:tc>
                  <a:txBody>
                    <a:bodyPr/>
                    <a:lstStyle/>
                    <a:p>
                      <a:pPr>
                        <a:lnSpc>
                          <a:spcPct val="115000"/>
                        </a:lnSpc>
                        <a:spcAft>
                          <a:spcPts val="0"/>
                        </a:spcAft>
                      </a:pPr>
                      <a:r>
                        <a:rPr lang="it-IT" sz="1400">
                          <a:effectLst/>
                        </a:rPr>
                        <a:t>11</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Gassosa</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Rosso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Rosso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Incolore</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Arancio</a:t>
                      </a:r>
                      <a:endParaRPr lang="it-IT" sz="1600" b="1" dirty="0">
                        <a:effectLst/>
                        <a:latin typeface="Calibri"/>
                        <a:ea typeface="Calibri"/>
                        <a:cs typeface="Times New Roman"/>
                      </a:endParaRPr>
                    </a:p>
                  </a:txBody>
                  <a:tcPr marL="15277" marR="15277" marT="0" marB="0"/>
                </a:tc>
                <a:tc>
                  <a:txBody>
                    <a:bodyPr/>
                    <a:lstStyle/>
                    <a:p>
                      <a:pPr algn="ctr">
                        <a:lnSpc>
                          <a:spcPct val="115000"/>
                        </a:lnSpc>
                        <a:spcAft>
                          <a:spcPts val="0"/>
                        </a:spcAft>
                      </a:pPr>
                      <a:r>
                        <a:rPr lang="it-IT" sz="1600" b="1" dirty="0">
                          <a:effectLst/>
                        </a:rPr>
                        <a:t> 3</a:t>
                      </a:r>
                      <a:endParaRPr lang="it-IT" sz="1600" b="1" dirty="0">
                        <a:effectLst/>
                        <a:latin typeface="Calibri"/>
                        <a:ea typeface="Calibri"/>
                        <a:cs typeface="Times New Roman"/>
                      </a:endParaRPr>
                    </a:p>
                  </a:txBody>
                  <a:tcPr marL="15277" marR="15277" marT="0" marB="0"/>
                </a:tc>
                <a:extLst>
                  <a:ext uri="{0D108BD9-81ED-4DB2-BD59-A6C34878D82A}">
                    <a16:rowId xmlns:a16="http://schemas.microsoft.com/office/drawing/2014/main" val="10011"/>
                  </a:ext>
                </a:extLst>
              </a:tr>
              <a:tr h="425669">
                <a:tc>
                  <a:txBody>
                    <a:bodyPr/>
                    <a:lstStyle/>
                    <a:p>
                      <a:pPr>
                        <a:lnSpc>
                          <a:spcPct val="115000"/>
                        </a:lnSpc>
                        <a:spcAft>
                          <a:spcPts val="0"/>
                        </a:spcAft>
                      </a:pPr>
                      <a:r>
                        <a:rPr lang="it-IT" sz="1400">
                          <a:effectLst/>
                        </a:rPr>
                        <a:t>12</a:t>
                      </a:r>
                      <a:endParaRPr lang="it-IT" sz="90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Polvere di marmo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Azzurro</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Giallo</a:t>
                      </a:r>
                      <a:endParaRPr lang="it-IT" sz="1600" b="1" dirty="0">
                        <a:effectLst/>
                        <a:latin typeface="Calibri"/>
                        <a:ea typeface="Calibri"/>
                        <a:cs typeface="Times New Roman"/>
                      </a:endParaRPr>
                    </a:p>
                  </a:txBody>
                  <a:tcPr marL="15277" marR="15277" marT="0" marB="0"/>
                </a:tc>
                <a:tc>
                  <a:txBody>
                    <a:bodyPr/>
                    <a:lstStyle/>
                    <a:p>
                      <a:pPr>
                        <a:lnSpc>
                          <a:spcPct val="115000"/>
                        </a:lnSpc>
                        <a:spcAft>
                          <a:spcPts val="0"/>
                        </a:spcAft>
                      </a:pPr>
                      <a:r>
                        <a:rPr lang="it-IT" sz="1600" b="1">
                          <a:effectLst/>
                        </a:rPr>
                        <a:t>Rosa</a:t>
                      </a:r>
                      <a:endParaRPr lang="it-IT" sz="1600" b="1">
                        <a:effectLst/>
                        <a:latin typeface="Calibri"/>
                        <a:ea typeface="Calibri"/>
                        <a:cs typeface="Times New Roman"/>
                      </a:endParaRPr>
                    </a:p>
                  </a:txBody>
                  <a:tcPr marL="15277" marR="15277" marT="0" marB="0"/>
                </a:tc>
                <a:tc>
                  <a:txBody>
                    <a:bodyPr/>
                    <a:lstStyle/>
                    <a:p>
                      <a:pPr>
                        <a:lnSpc>
                          <a:spcPct val="115000"/>
                        </a:lnSpc>
                        <a:spcAft>
                          <a:spcPts val="0"/>
                        </a:spcAft>
                      </a:pPr>
                      <a:r>
                        <a:rPr lang="it-IT" sz="1600" b="1" dirty="0">
                          <a:effectLst/>
                        </a:rPr>
                        <a:t> Verde</a:t>
                      </a:r>
                      <a:endParaRPr lang="it-IT" sz="1600" b="1" dirty="0">
                        <a:effectLst/>
                        <a:latin typeface="Calibri"/>
                        <a:ea typeface="Calibri"/>
                        <a:cs typeface="Times New Roman"/>
                      </a:endParaRPr>
                    </a:p>
                  </a:txBody>
                  <a:tcPr marL="15277" marR="15277" marT="0" marB="0"/>
                </a:tc>
                <a:tc>
                  <a:txBody>
                    <a:bodyPr/>
                    <a:lstStyle/>
                    <a:p>
                      <a:pPr algn="ctr">
                        <a:lnSpc>
                          <a:spcPct val="115000"/>
                        </a:lnSpc>
                        <a:spcAft>
                          <a:spcPts val="0"/>
                        </a:spcAft>
                      </a:pPr>
                      <a:r>
                        <a:rPr lang="it-IT" sz="1600" b="1" dirty="0">
                          <a:effectLst/>
                        </a:rPr>
                        <a:t> 9</a:t>
                      </a:r>
                      <a:endParaRPr lang="it-IT" sz="1600" b="1" dirty="0">
                        <a:effectLst/>
                        <a:latin typeface="Calibri"/>
                        <a:ea typeface="Calibri"/>
                        <a:cs typeface="Times New Roman"/>
                      </a:endParaRPr>
                    </a:p>
                  </a:txBody>
                  <a:tcPr marL="15277" marR="15277" marT="0" marB="0"/>
                </a:tc>
                <a:extLst>
                  <a:ext uri="{0D108BD9-81ED-4DB2-BD59-A6C34878D82A}">
                    <a16:rowId xmlns:a16="http://schemas.microsoft.com/office/drawing/2014/main" val="10012"/>
                  </a:ext>
                </a:extLst>
              </a:tr>
            </a:tbl>
          </a:graphicData>
        </a:graphic>
      </p:graphicFrame>
      <p:sp>
        <p:nvSpPr>
          <p:cNvPr id="3" name="CasellaDiTesto 2">
            <a:extLst>
              <a:ext uri="{FF2B5EF4-FFF2-40B4-BE49-F238E27FC236}">
                <a16:creationId xmlns:a16="http://schemas.microsoft.com/office/drawing/2014/main" id="{CBC75554-9D5B-4B15-B310-CFA61D0E6C71}"/>
              </a:ext>
            </a:extLst>
          </p:cNvPr>
          <p:cNvSpPr txBox="1"/>
          <p:nvPr/>
        </p:nvSpPr>
        <p:spPr>
          <a:xfrm>
            <a:off x="331076" y="504497"/>
            <a:ext cx="4397358" cy="338554"/>
          </a:xfrm>
          <a:prstGeom prst="rect">
            <a:avLst/>
          </a:prstGeom>
          <a:noFill/>
        </p:spPr>
        <p:txBody>
          <a:bodyPr wrap="none" rtlCol="0">
            <a:spAutoFit/>
          </a:bodyPr>
          <a:lstStyle/>
          <a:p>
            <a:r>
              <a:rPr lang="it-IT" sz="1600" b="1" dirty="0">
                <a:latin typeface="Arial" panose="020B0604020202020204" pitchFamily="34" charset="0"/>
                <a:cs typeface="Arial" panose="020B0604020202020204" pitchFamily="34" charset="0"/>
              </a:rPr>
              <a:t>Riassumiamo il tutto nella seguente tabella</a:t>
            </a:r>
          </a:p>
        </p:txBody>
      </p:sp>
    </p:spTree>
    <p:extLst>
      <p:ext uri="{BB962C8B-B14F-4D97-AF65-F5344CB8AC3E}">
        <p14:creationId xmlns:p14="http://schemas.microsoft.com/office/powerpoint/2010/main" val="3719276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2AFBD2B-C921-4D4F-B51E-90219973C1DE}"/>
              </a:ext>
            </a:extLst>
          </p:cNvPr>
          <p:cNvSpPr txBox="1"/>
          <p:nvPr/>
        </p:nvSpPr>
        <p:spPr>
          <a:xfrm>
            <a:off x="425669" y="567559"/>
            <a:ext cx="8119241" cy="5727081"/>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Come abbiamo già detto qualche valutazione cromatica, oltre ad essere affetta da  valutazioni soggettive, può anche essere incerta per il numero di gocce messe di soluzione indicatrice e/o per il colore di base che la soluzione da saggiare.</a:t>
            </a:r>
          </a:p>
          <a:p>
            <a:pPr algn="just">
              <a:lnSpc>
                <a:spcPts val="2100"/>
              </a:lnSpc>
            </a:pPr>
            <a:r>
              <a:rPr lang="it-IT" sz="1600" b="1" dirty="0">
                <a:latin typeface="Arial" panose="020B0604020202020204" pitchFamily="34" charset="0"/>
                <a:cs typeface="Arial" panose="020B0604020202020204" pitchFamily="34" charset="0"/>
              </a:rPr>
              <a:t>Poiché abbiamo adesso più chiaro che anche la ricchezza cromatica assunta nella dodici soluzioni dall’estratto di cavolo rosso permetteva di graduare le soluzioni a seconda del loro grado di acidità e cioè del loro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 mettiamo in confronto i colori assunti dalle soluzioni con l’estratto di cavolo rosso e con l’indicatore universale.</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Prima però è il caso di  fare ancora un paio di considerazioni che scaturiscono dalle nostre osservazioni (o che possono essere a questo punto aggiunte).</a:t>
            </a:r>
          </a:p>
          <a:p>
            <a:pPr algn="just">
              <a:lnSpc>
                <a:spcPts val="2100"/>
              </a:lnSpc>
            </a:pPr>
            <a:r>
              <a:rPr lang="it-IT" sz="1600" b="1" dirty="0">
                <a:latin typeface="Arial" panose="020B0604020202020204" pitchFamily="34" charset="0"/>
                <a:cs typeface="Arial" panose="020B0604020202020204" pitchFamily="34" charset="0"/>
              </a:rPr>
              <a:t>La prima parte dalla osservazione del fatto che l’acqua demineralizzata non appaia di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 7 (corrispondente alla neutralità) ma sia leggermente acida. Ciò è dovuto al fatto che nell’aria c’è una sostanza di natura acida che è in grado di sciogliersi nell’acqua stessa e di impartirle quindi un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 di poco inferiore a 7. Essa è come sappiamo l’anidride carbonica o diossido di carbonio. Il nome classico di anidride indicava appunto un composto binario tra un elemento e l’ossigeno in grado in acqua di formare un acido (in questo caso l’acido carbonico H</a:t>
            </a:r>
            <a:r>
              <a:rPr lang="it-IT" sz="1600" b="1" baseline="-25000" dirty="0">
                <a:latin typeface="Arial" panose="020B0604020202020204" pitchFamily="34" charset="0"/>
                <a:cs typeface="Arial" panose="020B0604020202020204" pitchFamily="34" charset="0"/>
              </a:rPr>
              <a:t>2</a:t>
            </a:r>
            <a:r>
              <a:rPr lang="it-IT" sz="1600" b="1" dirty="0">
                <a:latin typeface="Arial" panose="020B0604020202020204" pitchFamily="34" charset="0"/>
                <a:cs typeface="Arial" panose="020B0604020202020204" pitchFamily="34" charset="0"/>
              </a:rPr>
              <a:t>CO</a:t>
            </a:r>
            <a:r>
              <a:rPr lang="it-IT" sz="1600" b="1" baseline="-25000" dirty="0">
                <a:latin typeface="Arial" panose="020B0604020202020204" pitchFamily="34" charset="0"/>
                <a:cs typeface="Arial" panose="020B0604020202020204" pitchFamily="34" charset="0"/>
              </a:rPr>
              <a:t>3</a:t>
            </a:r>
            <a:r>
              <a:rPr lang="it-IT" sz="1600" b="1" dirty="0">
                <a:latin typeface="Arial" panose="020B0604020202020204" pitchFamily="34" charset="0"/>
                <a:cs typeface="Arial" panose="020B0604020202020204" pitchFamily="34" charset="0"/>
              </a:rPr>
              <a:t>).  Vedremo anzi che a partire da </a:t>
            </a:r>
            <a:r>
              <a:rPr lang="it-IT" sz="1600" b="1" dirty="0" err="1">
                <a:latin typeface="Arial" panose="020B0604020202020204" pitchFamily="34" charset="0"/>
                <a:cs typeface="Arial" panose="020B0604020202020204" pitchFamily="34" charset="0"/>
              </a:rPr>
              <a:t>Lavoisier</a:t>
            </a:r>
            <a:r>
              <a:rPr lang="it-IT" sz="1600" b="1" dirty="0">
                <a:latin typeface="Arial" panose="020B0604020202020204" pitchFamily="34" charset="0"/>
                <a:cs typeface="Arial" panose="020B0604020202020204" pitchFamily="34" charset="0"/>
              </a:rPr>
              <a:t> e per buona parte dell’inizio dell’ottocento le anidridi venivano chiamate acidi e si riteneva che quello che noi chiamiamo acido fosse solo la soluzione in acqua della sostanza</a:t>
            </a:r>
          </a:p>
        </p:txBody>
      </p:sp>
    </p:spTree>
    <p:extLst>
      <p:ext uri="{BB962C8B-B14F-4D97-AF65-F5344CB8AC3E}">
        <p14:creationId xmlns:p14="http://schemas.microsoft.com/office/powerpoint/2010/main" val="28101124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9998254-3549-4364-AE91-4EA4CACF49B4}"/>
              </a:ext>
            </a:extLst>
          </p:cNvPr>
          <p:cNvSpPr txBox="1"/>
          <p:nvPr/>
        </p:nvSpPr>
        <p:spPr>
          <a:xfrm>
            <a:off x="252249" y="583324"/>
            <a:ext cx="8292662" cy="5457776"/>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L’altra osservazione che possiamo fare a questo punto è sulla non veridicità dell’idea secondo cui un indicatore possa misurare il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 di una soluzione. Innanzitutto anche per la miscela di più indicatori che chiamiamo indicatore universale la scala cromatica associata ci permette, nella migliore delle ipotesi, di fare  solo una stima dell’acidità o basicità della soluzione con l’incertezza di un’unità di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 (almeno). Lo stesso, vedremo fra poco  può dirsi per l’estratto di cavolo rosso.</a:t>
            </a:r>
          </a:p>
          <a:p>
            <a:pPr algn="just">
              <a:lnSpc>
                <a:spcPts val="2100"/>
              </a:lnSpc>
            </a:pPr>
            <a:r>
              <a:rPr lang="it-IT" sz="1600" b="1" dirty="0">
                <a:latin typeface="Arial" panose="020B0604020202020204" pitchFamily="34" charset="0"/>
                <a:cs typeface="Arial" panose="020B0604020202020204" pitchFamily="34" charset="0"/>
              </a:rPr>
              <a:t>Al contrario indicatori singoli come il metilarancio o la fenolftaleina ci dicono solo se una soluzione è molto acida (metilarancio) o decisamente basica (fenolftaleina). Riguardando i dati della tabella precedente vediamo che soluzioni che per l’indicatore universale appaiono avere un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 oscillante da 1 a 3 appaiono tutte ugualmente rosso col metilarancio. Peggio ancora per le basi, visto che il metilarancio assume colore giallo indistintamente per soluzioni pur debolmente acide come l’acqua demineralizzata o debolmente basiche come il bicarbonato di sodio o più decisamente basiche dall’ammoniaca fino al disgorgante per WC. Analogamente la fenolftaleina diviene porpora per soluzioni che dovrebbero avere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 da 9 a 14 mentre appare incolore per soluzioni neutre o comunque acide.</a:t>
            </a:r>
          </a:p>
          <a:p>
            <a:pPr algn="just">
              <a:lnSpc>
                <a:spcPts val="2100"/>
              </a:lnSpc>
            </a:pPr>
            <a:r>
              <a:rPr lang="it-IT" sz="1600" b="1" dirty="0">
                <a:latin typeface="Arial" panose="020B0604020202020204" pitchFamily="34" charset="0"/>
                <a:cs typeface="Arial" panose="020B0604020202020204" pitchFamily="34" charset="0"/>
              </a:rPr>
              <a:t>Questa è una caratteristica comune a quasi tutti gli indicatori acido base che assumono solo due colorazioni estreme con un punto di viraggio caratteristico per ognuno di essi ad un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 che è diverso caso per caso</a:t>
            </a:r>
          </a:p>
        </p:txBody>
      </p:sp>
    </p:spTree>
    <p:extLst>
      <p:ext uri="{BB962C8B-B14F-4D97-AF65-F5344CB8AC3E}">
        <p14:creationId xmlns:p14="http://schemas.microsoft.com/office/powerpoint/2010/main" val="38862346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isultati immagini per pka indicators table">
            <a:extLst>
              <a:ext uri="{FF2B5EF4-FFF2-40B4-BE49-F238E27FC236}">
                <a16:creationId xmlns:a16="http://schemas.microsoft.com/office/drawing/2014/main" id="{932D6613-5217-4B58-942C-B6C5D8B25F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38" y="843051"/>
            <a:ext cx="8812924" cy="5328743"/>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3FAB8104-E2B0-4B55-93C9-5D7B04AB2BE6}"/>
              </a:ext>
            </a:extLst>
          </p:cNvPr>
          <p:cNvSpPr txBox="1"/>
          <p:nvPr/>
        </p:nvSpPr>
        <p:spPr>
          <a:xfrm>
            <a:off x="1090983" y="504497"/>
            <a:ext cx="6962034" cy="338554"/>
          </a:xfrm>
          <a:prstGeom prst="rect">
            <a:avLst/>
          </a:prstGeom>
          <a:noFill/>
        </p:spPr>
        <p:txBody>
          <a:bodyPr wrap="none" rtlCol="0">
            <a:spAutoFit/>
          </a:bodyPr>
          <a:lstStyle/>
          <a:p>
            <a:pPr algn="ctr"/>
            <a:r>
              <a:rPr lang="it-IT" sz="1600" b="1" dirty="0">
                <a:latin typeface="Arial" panose="020B0604020202020204" pitchFamily="34" charset="0"/>
                <a:cs typeface="Arial" panose="020B0604020202020204" pitchFamily="34" charset="0"/>
              </a:rPr>
              <a:t>Variazione cromatica di alcuni indicatori acido/base a seconda del </a:t>
            </a:r>
            <a:r>
              <a:rPr lang="it-IT" sz="1600" b="1" dirty="0" err="1">
                <a:latin typeface="Arial" panose="020B0604020202020204" pitchFamily="34" charset="0"/>
                <a:cs typeface="Arial" panose="020B0604020202020204" pitchFamily="34" charset="0"/>
              </a:rPr>
              <a:t>pH</a:t>
            </a:r>
            <a:endParaRPr lang="it-IT" sz="1600" b="1" dirty="0">
              <a:latin typeface="Arial" panose="020B0604020202020204" pitchFamily="34" charset="0"/>
              <a:cs typeface="Arial" panose="020B0604020202020204" pitchFamily="34" charset="0"/>
            </a:endParaRPr>
          </a:p>
        </p:txBody>
      </p:sp>
      <p:sp>
        <p:nvSpPr>
          <p:cNvPr id="3" name="CasellaDiTesto 2">
            <a:extLst>
              <a:ext uri="{FF2B5EF4-FFF2-40B4-BE49-F238E27FC236}">
                <a16:creationId xmlns:a16="http://schemas.microsoft.com/office/drawing/2014/main" id="{1011C5D8-4400-40F7-9F41-983295480E57}"/>
              </a:ext>
            </a:extLst>
          </p:cNvPr>
          <p:cNvSpPr txBox="1"/>
          <p:nvPr/>
        </p:nvSpPr>
        <p:spPr>
          <a:xfrm>
            <a:off x="165538" y="6187182"/>
            <a:ext cx="8812924" cy="584775"/>
          </a:xfrm>
          <a:prstGeom prst="rect">
            <a:avLst/>
          </a:prstGeom>
          <a:noFill/>
        </p:spPr>
        <p:txBody>
          <a:bodyPr wrap="square" rtlCol="0">
            <a:spAutoFit/>
          </a:bodyPr>
          <a:lstStyle/>
          <a:p>
            <a:pPr algn="just"/>
            <a:r>
              <a:rPr lang="it-IT" sz="1600" b="1" dirty="0">
                <a:latin typeface="Arial" panose="020B0604020202020204" pitchFamily="34" charset="0"/>
                <a:cs typeface="Arial" panose="020B0604020202020204" pitchFamily="34" charset="0"/>
              </a:rPr>
              <a:t>Osserviamo come per il metilarancio il viraggio tra il rosso e il giallo cade ad un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 di circa 3,5 - 4</a:t>
            </a:r>
          </a:p>
        </p:txBody>
      </p:sp>
    </p:spTree>
    <p:extLst>
      <p:ext uri="{BB962C8B-B14F-4D97-AF65-F5344CB8AC3E}">
        <p14:creationId xmlns:p14="http://schemas.microsoft.com/office/powerpoint/2010/main" val="5896098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5A47E9D-4268-4056-8351-6197F259E7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3876" y="120211"/>
            <a:ext cx="2800103" cy="4977962"/>
          </a:xfrm>
          <a:prstGeom prst="rect">
            <a:avLst/>
          </a:prstGeom>
        </p:spPr>
      </p:pic>
      <p:pic>
        <p:nvPicPr>
          <p:cNvPr id="5" name="Immagine 4">
            <a:extLst>
              <a:ext uri="{FF2B5EF4-FFF2-40B4-BE49-F238E27FC236}">
                <a16:creationId xmlns:a16="http://schemas.microsoft.com/office/drawing/2014/main" id="{688BF712-8F51-4B20-857F-BBF2B831E9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021" y="120211"/>
            <a:ext cx="2800104" cy="4977962"/>
          </a:xfrm>
          <a:prstGeom prst="rect">
            <a:avLst/>
          </a:prstGeom>
        </p:spPr>
      </p:pic>
      <p:pic>
        <p:nvPicPr>
          <p:cNvPr id="7" name="Immagine 6">
            <a:extLst>
              <a:ext uri="{FF2B5EF4-FFF2-40B4-BE49-F238E27FC236}">
                <a16:creationId xmlns:a16="http://schemas.microsoft.com/office/drawing/2014/main" id="{AF1771B4-171C-47B7-9E50-043F8ADAB1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417" y="120211"/>
            <a:ext cx="2800104" cy="4977962"/>
          </a:xfrm>
          <a:prstGeom prst="rect">
            <a:avLst/>
          </a:prstGeom>
        </p:spPr>
      </p:pic>
      <p:graphicFrame>
        <p:nvGraphicFramePr>
          <p:cNvPr id="8" name="Tabella 7">
            <a:extLst>
              <a:ext uri="{FF2B5EF4-FFF2-40B4-BE49-F238E27FC236}">
                <a16:creationId xmlns:a16="http://schemas.microsoft.com/office/drawing/2014/main" id="{1DF194C7-0A31-48AA-8D06-7C98268E11F1}"/>
              </a:ext>
            </a:extLst>
          </p:cNvPr>
          <p:cNvGraphicFramePr>
            <a:graphicFrameLocks noGrp="1"/>
          </p:cNvGraphicFramePr>
          <p:nvPr>
            <p:extLst>
              <p:ext uri="{D42A27DB-BD31-4B8C-83A1-F6EECF244321}">
                <p14:modId xmlns:p14="http://schemas.microsoft.com/office/powerpoint/2010/main" val="731606585"/>
              </p:ext>
            </p:extLst>
          </p:nvPr>
        </p:nvGraphicFramePr>
        <p:xfrm>
          <a:off x="312231" y="5318276"/>
          <a:ext cx="8519537" cy="1294004"/>
        </p:xfrm>
        <a:graphic>
          <a:graphicData uri="http://schemas.openxmlformats.org/drawingml/2006/table">
            <a:tbl>
              <a:tblPr/>
              <a:tblGrid>
                <a:gridCol w="655349">
                  <a:extLst>
                    <a:ext uri="{9D8B030D-6E8A-4147-A177-3AD203B41FA5}">
                      <a16:colId xmlns:a16="http://schemas.microsoft.com/office/drawing/2014/main" val="20000"/>
                    </a:ext>
                  </a:extLst>
                </a:gridCol>
                <a:gridCol w="655349">
                  <a:extLst>
                    <a:ext uri="{9D8B030D-6E8A-4147-A177-3AD203B41FA5}">
                      <a16:colId xmlns:a16="http://schemas.microsoft.com/office/drawing/2014/main" val="20001"/>
                    </a:ext>
                  </a:extLst>
                </a:gridCol>
                <a:gridCol w="655349">
                  <a:extLst>
                    <a:ext uri="{9D8B030D-6E8A-4147-A177-3AD203B41FA5}">
                      <a16:colId xmlns:a16="http://schemas.microsoft.com/office/drawing/2014/main" val="20002"/>
                    </a:ext>
                  </a:extLst>
                </a:gridCol>
                <a:gridCol w="655349">
                  <a:extLst>
                    <a:ext uri="{9D8B030D-6E8A-4147-A177-3AD203B41FA5}">
                      <a16:colId xmlns:a16="http://schemas.microsoft.com/office/drawing/2014/main" val="20003"/>
                    </a:ext>
                  </a:extLst>
                </a:gridCol>
                <a:gridCol w="655349">
                  <a:extLst>
                    <a:ext uri="{9D8B030D-6E8A-4147-A177-3AD203B41FA5}">
                      <a16:colId xmlns:a16="http://schemas.microsoft.com/office/drawing/2014/main" val="20004"/>
                    </a:ext>
                  </a:extLst>
                </a:gridCol>
                <a:gridCol w="655349">
                  <a:extLst>
                    <a:ext uri="{9D8B030D-6E8A-4147-A177-3AD203B41FA5}">
                      <a16:colId xmlns:a16="http://schemas.microsoft.com/office/drawing/2014/main" val="20005"/>
                    </a:ext>
                  </a:extLst>
                </a:gridCol>
                <a:gridCol w="655349">
                  <a:extLst>
                    <a:ext uri="{9D8B030D-6E8A-4147-A177-3AD203B41FA5}">
                      <a16:colId xmlns:a16="http://schemas.microsoft.com/office/drawing/2014/main" val="20006"/>
                    </a:ext>
                  </a:extLst>
                </a:gridCol>
                <a:gridCol w="655349">
                  <a:extLst>
                    <a:ext uri="{9D8B030D-6E8A-4147-A177-3AD203B41FA5}">
                      <a16:colId xmlns:a16="http://schemas.microsoft.com/office/drawing/2014/main" val="20007"/>
                    </a:ext>
                  </a:extLst>
                </a:gridCol>
                <a:gridCol w="655349">
                  <a:extLst>
                    <a:ext uri="{9D8B030D-6E8A-4147-A177-3AD203B41FA5}">
                      <a16:colId xmlns:a16="http://schemas.microsoft.com/office/drawing/2014/main" val="20008"/>
                    </a:ext>
                  </a:extLst>
                </a:gridCol>
                <a:gridCol w="655349">
                  <a:extLst>
                    <a:ext uri="{9D8B030D-6E8A-4147-A177-3AD203B41FA5}">
                      <a16:colId xmlns:a16="http://schemas.microsoft.com/office/drawing/2014/main" val="20009"/>
                    </a:ext>
                  </a:extLst>
                </a:gridCol>
                <a:gridCol w="655349">
                  <a:extLst>
                    <a:ext uri="{9D8B030D-6E8A-4147-A177-3AD203B41FA5}">
                      <a16:colId xmlns:a16="http://schemas.microsoft.com/office/drawing/2014/main" val="20010"/>
                    </a:ext>
                  </a:extLst>
                </a:gridCol>
                <a:gridCol w="655349">
                  <a:extLst>
                    <a:ext uri="{9D8B030D-6E8A-4147-A177-3AD203B41FA5}">
                      <a16:colId xmlns:a16="http://schemas.microsoft.com/office/drawing/2014/main" val="20011"/>
                    </a:ext>
                  </a:extLst>
                </a:gridCol>
                <a:gridCol w="655349">
                  <a:extLst>
                    <a:ext uri="{9D8B030D-6E8A-4147-A177-3AD203B41FA5}">
                      <a16:colId xmlns:a16="http://schemas.microsoft.com/office/drawing/2014/main" val="20012"/>
                    </a:ext>
                  </a:extLst>
                </a:gridCol>
              </a:tblGrid>
              <a:tr h="470547">
                <a:tc>
                  <a:txBody>
                    <a:bodyPr/>
                    <a:lstStyle/>
                    <a:p>
                      <a:pPr algn="ctr"/>
                      <a:r>
                        <a:rPr lang="it-IT" dirty="0" err="1">
                          <a:effectLst/>
                        </a:rPr>
                        <a:t>pH</a:t>
                      </a:r>
                      <a:endParaRPr lang="it-IT" dirty="0">
                        <a:effectLst/>
                      </a:endParaRP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it-IT">
                          <a:effectLst/>
                        </a:rPr>
                        <a:t>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2</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3</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dirty="0">
                          <a:effectLst/>
                        </a:rPr>
                        <a:t>4</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dirty="0">
                          <a:effectLst/>
                        </a:rPr>
                        <a:t>5</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6</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7</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8</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9</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10</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11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&gt;11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0"/>
                  </a:ext>
                </a:extLst>
              </a:tr>
              <a:tr h="823457">
                <a:tc>
                  <a:txBody>
                    <a:bodyPr/>
                    <a:lstStyle/>
                    <a:p>
                      <a:pPr algn="ctr"/>
                      <a:r>
                        <a:rPr lang="it-IT" dirty="0">
                          <a:effectLst/>
                        </a:rPr>
                        <a:t>colore</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C80815"/>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CC550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36122"/>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F7518"/>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9B0F"/>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DAA52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80800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355E3B"/>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21421E"/>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03153"/>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82567"/>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4B008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155083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C645E60-DC15-4EA4-A299-E202233696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684" y="157655"/>
            <a:ext cx="2855530" cy="5076497"/>
          </a:xfrm>
          <a:prstGeom prst="rect">
            <a:avLst/>
          </a:prstGeom>
        </p:spPr>
      </p:pic>
      <p:pic>
        <p:nvPicPr>
          <p:cNvPr id="5" name="Immagine 4">
            <a:extLst>
              <a:ext uri="{FF2B5EF4-FFF2-40B4-BE49-F238E27FC236}">
                <a16:creationId xmlns:a16="http://schemas.microsoft.com/office/drawing/2014/main" id="{399D6C90-A3E4-4D07-8032-9425ECD6A3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4235" y="157655"/>
            <a:ext cx="2855530" cy="5076498"/>
          </a:xfrm>
          <a:prstGeom prst="rect">
            <a:avLst/>
          </a:prstGeom>
        </p:spPr>
      </p:pic>
      <p:pic>
        <p:nvPicPr>
          <p:cNvPr id="7" name="Immagine 6">
            <a:extLst>
              <a:ext uri="{FF2B5EF4-FFF2-40B4-BE49-F238E27FC236}">
                <a16:creationId xmlns:a16="http://schemas.microsoft.com/office/drawing/2014/main" id="{86583CDA-6901-49C7-8AB6-7B4BE54FD6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2786" y="157655"/>
            <a:ext cx="2855530" cy="5076498"/>
          </a:xfrm>
          <a:prstGeom prst="rect">
            <a:avLst/>
          </a:prstGeom>
        </p:spPr>
      </p:pic>
      <p:graphicFrame>
        <p:nvGraphicFramePr>
          <p:cNvPr id="8" name="Tabella 7">
            <a:extLst>
              <a:ext uri="{FF2B5EF4-FFF2-40B4-BE49-F238E27FC236}">
                <a16:creationId xmlns:a16="http://schemas.microsoft.com/office/drawing/2014/main" id="{C2771F47-4E09-40CF-A2AD-D5E723EA41A6}"/>
              </a:ext>
            </a:extLst>
          </p:cNvPr>
          <p:cNvGraphicFramePr>
            <a:graphicFrameLocks noGrp="1"/>
          </p:cNvGraphicFramePr>
          <p:nvPr>
            <p:extLst>
              <p:ext uri="{D42A27DB-BD31-4B8C-83A1-F6EECF244321}">
                <p14:modId xmlns:p14="http://schemas.microsoft.com/office/powerpoint/2010/main" val="1429520633"/>
              </p:ext>
            </p:extLst>
          </p:nvPr>
        </p:nvGraphicFramePr>
        <p:xfrm>
          <a:off x="312231" y="5318276"/>
          <a:ext cx="8519537" cy="1294004"/>
        </p:xfrm>
        <a:graphic>
          <a:graphicData uri="http://schemas.openxmlformats.org/drawingml/2006/table">
            <a:tbl>
              <a:tblPr/>
              <a:tblGrid>
                <a:gridCol w="655349">
                  <a:extLst>
                    <a:ext uri="{9D8B030D-6E8A-4147-A177-3AD203B41FA5}">
                      <a16:colId xmlns:a16="http://schemas.microsoft.com/office/drawing/2014/main" val="20000"/>
                    </a:ext>
                  </a:extLst>
                </a:gridCol>
                <a:gridCol w="655349">
                  <a:extLst>
                    <a:ext uri="{9D8B030D-6E8A-4147-A177-3AD203B41FA5}">
                      <a16:colId xmlns:a16="http://schemas.microsoft.com/office/drawing/2014/main" val="20001"/>
                    </a:ext>
                  </a:extLst>
                </a:gridCol>
                <a:gridCol w="655349">
                  <a:extLst>
                    <a:ext uri="{9D8B030D-6E8A-4147-A177-3AD203B41FA5}">
                      <a16:colId xmlns:a16="http://schemas.microsoft.com/office/drawing/2014/main" val="20002"/>
                    </a:ext>
                  </a:extLst>
                </a:gridCol>
                <a:gridCol w="655349">
                  <a:extLst>
                    <a:ext uri="{9D8B030D-6E8A-4147-A177-3AD203B41FA5}">
                      <a16:colId xmlns:a16="http://schemas.microsoft.com/office/drawing/2014/main" val="20003"/>
                    </a:ext>
                  </a:extLst>
                </a:gridCol>
                <a:gridCol w="655349">
                  <a:extLst>
                    <a:ext uri="{9D8B030D-6E8A-4147-A177-3AD203B41FA5}">
                      <a16:colId xmlns:a16="http://schemas.microsoft.com/office/drawing/2014/main" val="20004"/>
                    </a:ext>
                  </a:extLst>
                </a:gridCol>
                <a:gridCol w="655349">
                  <a:extLst>
                    <a:ext uri="{9D8B030D-6E8A-4147-A177-3AD203B41FA5}">
                      <a16:colId xmlns:a16="http://schemas.microsoft.com/office/drawing/2014/main" val="20005"/>
                    </a:ext>
                  </a:extLst>
                </a:gridCol>
                <a:gridCol w="655349">
                  <a:extLst>
                    <a:ext uri="{9D8B030D-6E8A-4147-A177-3AD203B41FA5}">
                      <a16:colId xmlns:a16="http://schemas.microsoft.com/office/drawing/2014/main" val="20006"/>
                    </a:ext>
                  </a:extLst>
                </a:gridCol>
                <a:gridCol w="655349">
                  <a:extLst>
                    <a:ext uri="{9D8B030D-6E8A-4147-A177-3AD203B41FA5}">
                      <a16:colId xmlns:a16="http://schemas.microsoft.com/office/drawing/2014/main" val="20007"/>
                    </a:ext>
                  </a:extLst>
                </a:gridCol>
                <a:gridCol w="655349">
                  <a:extLst>
                    <a:ext uri="{9D8B030D-6E8A-4147-A177-3AD203B41FA5}">
                      <a16:colId xmlns:a16="http://schemas.microsoft.com/office/drawing/2014/main" val="20008"/>
                    </a:ext>
                  </a:extLst>
                </a:gridCol>
                <a:gridCol w="655349">
                  <a:extLst>
                    <a:ext uri="{9D8B030D-6E8A-4147-A177-3AD203B41FA5}">
                      <a16:colId xmlns:a16="http://schemas.microsoft.com/office/drawing/2014/main" val="20009"/>
                    </a:ext>
                  </a:extLst>
                </a:gridCol>
                <a:gridCol w="655349">
                  <a:extLst>
                    <a:ext uri="{9D8B030D-6E8A-4147-A177-3AD203B41FA5}">
                      <a16:colId xmlns:a16="http://schemas.microsoft.com/office/drawing/2014/main" val="20010"/>
                    </a:ext>
                  </a:extLst>
                </a:gridCol>
                <a:gridCol w="655349">
                  <a:extLst>
                    <a:ext uri="{9D8B030D-6E8A-4147-A177-3AD203B41FA5}">
                      <a16:colId xmlns:a16="http://schemas.microsoft.com/office/drawing/2014/main" val="20011"/>
                    </a:ext>
                  </a:extLst>
                </a:gridCol>
                <a:gridCol w="655349">
                  <a:extLst>
                    <a:ext uri="{9D8B030D-6E8A-4147-A177-3AD203B41FA5}">
                      <a16:colId xmlns:a16="http://schemas.microsoft.com/office/drawing/2014/main" val="20012"/>
                    </a:ext>
                  </a:extLst>
                </a:gridCol>
              </a:tblGrid>
              <a:tr h="470547">
                <a:tc>
                  <a:txBody>
                    <a:bodyPr/>
                    <a:lstStyle/>
                    <a:p>
                      <a:pPr algn="ctr"/>
                      <a:r>
                        <a:rPr lang="it-IT" dirty="0" err="1">
                          <a:effectLst/>
                        </a:rPr>
                        <a:t>pH</a:t>
                      </a:r>
                      <a:endParaRPr lang="it-IT" dirty="0">
                        <a:effectLst/>
                      </a:endParaRP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it-IT">
                          <a:effectLst/>
                        </a:rPr>
                        <a:t>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2</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3</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dirty="0">
                          <a:effectLst/>
                        </a:rPr>
                        <a:t>4</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dirty="0">
                          <a:effectLst/>
                        </a:rPr>
                        <a:t>5</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6</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7</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8</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9</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10</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11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pPr algn="ctr"/>
                      <a:r>
                        <a:rPr lang="it-IT">
                          <a:effectLst/>
                        </a:rPr>
                        <a:t>&gt;11</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0000"/>
                  </a:ext>
                </a:extLst>
              </a:tr>
              <a:tr h="823457">
                <a:tc>
                  <a:txBody>
                    <a:bodyPr/>
                    <a:lstStyle/>
                    <a:p>
                      <a:pPr algn="ctr"/>
                      <a:r>
                        <a:rPr lang="it-IT" dirty="0">
                          <a:effectLst/>
                        </a:rPr>
                        <a:t>colore</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C80815"/>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CC550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36122"/>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F7518"/>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F9B0F"/>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DAA52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808000"/>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355E3B"/>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21421E"/>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03153"/>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082567"/>
                    </a:solidFill>
                  </a:tcPr>
                </a:tc>
                <a:tc>
                  <a:txBody>
                    <a:bodyPr/>
                    <a:lstStyle/>
                    <a:p>
                      <a:pPr algn="ctr"/>
                      <a:r>
                        <a:rPr lang="it-IT" dirty="0">
                          <a:effectLst/>
                        </a:rPr>
                        <a:t>‌‌ ‌‌ ‌‌ ‌‌ ‌‌ ‌‌</a:t>
                      </a:r>
                    </a:p>
                  </a:txBody>
                  <a:tcPr marL="36000" marR="36000" marT="36000" marB="36000"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4B008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44512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53F64F4F-0806-455E-B050-D9B071B00102}"/>
              </a:ext>
            </a:extLst>
          </p:cNvPr>
          <p:cNvSpPr/>
          <p:nvPr/>
        </p:nvSpPr>
        <p:spPr>
          <a:xfrm>
            <a:off x="236483" y="379586"/>
            <a:ext cx="6794938" cy="1148904"/>
          </a:xfrm>
          <a:prstGeom prst="rect">
            <a:avLst/>
          </a:prstGeom>
        </p:spPr>
        <p:txBody>
          <a:bodyPr wrap="square">
            <a:spAutoFit/>
          </a:bodyPr>
          <a:lstStyle/>
          <a:p>
            <a:pPr algn="just">
              <a:lnSpc>
                <a:spcPts val="2100"/>
              </a:lnSpc>
            </a:pPr>
            <a:r>
              <a:rPr lang="it-IT" sz="1600" b="1" dirty="0">
                <a:latin typeface="Arial" panose="020B0604020202020204" pitchFamily="34" charset="0"/>
                <a:cs typeface="Arial" panose="020B0604020202020204" pitchFamily="34" charset="0"/>
              </a:rPr>
              <a:t>Nicolas </a:t>
            </a:r>
            <a:r>
              <a:rPr lang="it-IT" sz="1600" b="1" dirty="0" err="1">
                <a:latin typeface="Arial" panose="020B0604020202020204" pitchFamily="34" charset="0"/>
                <a:cs typeface="Arial" panose="020B0604020202020204" pitchFamily="34" charset="0"/>
              </a:rPr>
              <a:t>Lémery</a:t>
            </a:r>
            <a:r>
              <a:rPr lang="it-IT" sz="1600" b="1" dirty="0">
                <a:latin typeface="Arial" panose="020B0604020202020204" pitchFamily="34" charset="0"/>
                <a:cs typeface="Arial" panose="020B0604020202020204" pitchFamily="34" charset="0"/>
              </a:rPr>
              <a:t> (Rouen, 17 novembre 1645 – Parigi, 19 giugno 1715) </a:t>
            </a:r>
          </a:p>
          <a:p>
            <a:pPr algn="just">
              <a:lnSpc>
                <a:spcPts val="2100"/>
              </a:lnSpc>
            </a:pPr>
            <a:r>
              <a:rPr lang="it-IT" sz="1600" b="1" dirty="0">
                <a:latin typeface="Arial" panose="020B0604020202020204" pitchFamily="34" charset="0"/>
                <a:cs typeface="Arial" panose="020B0604020202020204" pitchFamily="34" charset="0"/>
              </a:rPr>
              <a:t>Chimico e medico francese. Autore di diversi libri e trattati </a:t>
            </a:r>
          </a:p>
          <a:p>
            <a:pPr algn="just">
              <a:lnSpc>
                <a:spcPts val="2100"/>
              </a:lnSpc>
            </a:pPr>
            <a:r>
              <a:rPr lang="it-IT" sz="1600" b="1" dirty="0">
                <a:latin typeface="Arial" panose="020B0604020202020204" pitchFamily="34" charset="0"/>
                <a:cs typeface="Arial" panose="020B0604020202020204" pitchFamily="34" charset="0"/>
              </a:rPr>
              <a:t>che contribuirono alla diffusione della chimica, </a:t>
            </a:r>
          </a:p>
          <a:p>
            <a:pPr algn="just">
              <a:lnSpc>
                <a:spcPts val="2100"/>
              </a:lnSpc>
            </a:pPr>
            <a:r>
              <a:rPr lang="it-IT" sz="1600" b="1" dirty="0">
                <a:latin typeface="Arial" panose="020B0604020202020204" pitchFamily="34" charset="0"/>
                <a:cs typeface="Arial" panose="020B0604020202020204" pitchFamily="34" charset="0"/>
              </a:rPr>
              <a:t>interpretando le reazioni chimiche con teorie corpuscolari.</a:t>
            </a:r>
          </a:p>
        </p:txBody>
      </p:sp>
      <p:pic>
        <p:nvPicPr>
          <p:cNvPr id="4098" name="Picture 2" descr="https://upload.wikimedia.org/wikipedia/commons/thumb/7/76/Nicolas_L%C3%A9mery.jpg/800px-Nicolas_L%C3%A9mery.jpg">
            <a:extLst>
              <a:ext uri="{FF2B5EF4-FFF2-40B4-BE49-F238E27FC236}">
                <a16:creationId xmlns:a16="http://schemas.microsoft.com/office/drawing/2014/main" id="{73BA8BED-9055-4B5E-B4B1-E9FDA81F0D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4654" y="232081"/>
            <a:ext cx="1389555" cy="1830704"/>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a:extLst>
              <a:ext uri="{FF2B5EF4-FFF2-40B4-BE49-F238E27FC236}">
                <a16:creationId xmlns:a16="http://schemas.microsoft.com/office/drawing/2014/main" id="{F3970E28-D668-4E1B-AFD3-0637FC8938C3}"/>
              </a:ext>
            </a:extLst>
          </p:cNvPr>
          <p:cNvSpPr/>
          <p:nvPr/>
        </p:nvSpPr>
        <p:spPr>
          <a:xfrm>
            <a:off x="329790" y="2175645"/>
            <a:ext cx="8484419" cy="4598695"/>
          </a:xfrm>
          <a:prstGeom prst="rect">
            <a:avLst/>
          </a:prstGeom>
        </p:spPr>
        <p:txBody>
          <a:bodyPr wrap="square">
            <a:spAutoFit/>
          </a:bodyPr>
          <a:lstStyle/>
          <a:p>
            <a:pPr algn="just">
              <a:lnSpc>
                <a:spcPct val="115000"/>
              </a:lnSpc>
              <a:spcAft>
                <a:spcPts val="1000"/>
              </a:spcAft>
            </a:pPr>
            <a:r>
              <a:rPr lang="it-IT" sz="1600" b="1" i="1" dirty="0">
                <a:latin typeface="Arial" panose="020B0604020202020204" pitchFamily="34" charset="0"/>
                <a:ea typeface="Calibri" panose="020F0502020204030204" pitchFamily="34" charset="0"/>
                <a:cs typeface="Arial" panose="020B0604020202020204" pitchFamily="34" charset="0"/>
              </a:rPr>
              <a:t>«Se mescolate uno spirito acido con il sale di tartaro, o con qualche altro </a:t>
            </a:r>
            <a:r>
              <a:rPr lang="it-IT" sz="1600" b="1" i="1" dirty="0" err="1">
                <a:latin typeface="Arial" panose="020B0604020202020204" pitchFamily="34" charset="0"/>
                <a:ea typeface="Calibri" panose="020F0502020204030204" pitchFamily="34" charset="0"/>
                <a:cs typeface="Arial" panose="020B0604020202020204" pitchFamily="34" charset="0"/>
              </a:rPr>
              <a:t>alcale</a:t>
            </a:r>
            <a:r>
              <a:rPr lang="it-IT" sz="1600" b="1" i="1" dirty="0">
                <a:latin typeface="Arial" panose="020B0604020202020204" pitchFamily="34" charset="0"/>
                <a:ea typeface="Calibri" panose="020F0502020204030204" pitchFamily="34" charset="0"/>
                <a:cs typeface="Arial" panose="020B0604020202020204" pitchFamily="34" charset="0"/>
              </a:rPr>
              <a:t>, le punte dell'acido si imbrigliano in modo tale nei pori dell’</a:t>
            </a:r>
            <a:r>
              <a:rPr lang="it-IT" sz="1600" b="1" i="1" dirty="0" err="1">
                <a:latin typeface="Arial" panose="020B0604020202020204" pitchFamily="34" charset="0"/>
                <a:ea typeface="Calibri" panose="020F0502020204030204" pitchFamily="34" charset="0"/>
                <a:cs typeface="Arial" panose="020B0604020202020204" pitchFamily="34" charset="0"/>
              </a:rPr>
              <a:t>alcale</a:t>
            </a:r>
            <a:r>
              <a:rPr lang="it-IT" sz="1600" b="1" i="1" dirty="0">
                <a:latin typeface="Arial" panose="020B0604020202020204" pitchFamily="34" charset="0"/>
                <a:ea typeface="Calibri" panose="020F0502020204030204" pitchFamily="34" charset="0"/>
                <a:cs typeface="Arial" panose="020B0604020202020204" pitchFamily="34" charset="0"/>
              </a:rPr>
              <a:t> che, se mediante la distillazione, voi voleste ottenere lo Spirito come era prima, non ci riuscireste mai. Esso avrà perduto quasi tutta la sua forza poiché le sue punte si sono rotte nello sforzo prodotto e non hanno perciò potuto conservare la figura penetrante che avevano precedentemente. [ ...] L'acidità di un liquore consiste nelle particelle saline puntute che sono in agitazione e non credo che qualcuno voglia contestarmi che l'acido sia dotato di punte, poiché tutte le esperienze lo dimostrano. E’ sufficiente infatti gustare quest'acido per essere di questo avviso, esso produce infatti delle punture sulla lingua, simili o molto simili, a quelle che si riceverebbero da un qualche oggetto dotato di punte finissime. Una prova dimostrativa e convincente che l'acido è composto di parti puntute è data dal fatto che tutti i sali acidi cristallizzano con punte. Questi cristalli sono composti di punte diverse le une dalle altre in lunghezza e grandezza, e bisogna attribuire questa diversità alle punte più o meno aguzze dei diversi tipi di acido. Questa differenza nella sottigliezza delle punte consente a un acido di penetrare e dissolvere un misto che un altro acido non può rarefare».</a:t>
            </a:r>
          </a:p>
        </p:txBody>
      </p:sp>
      <p:sp>
        <p:nvSpPr>
          <p:cNvPr id="5" name="Rettangolo 4">
            <a:extLst>
              <a:ext uri="{FF2B5EF4-FFF2-40B4-BE49-F238E27FC236}">
                <a16:creationId xmlns:a16="http://schemas.microsoft.com/office/drawing/2014/main" id="{C493B090-31A4-4610-BDE9-75A54042ADE8}"/>
              </a:ext>
            </a:extLst>
          </p:cNvPr>
          <p:cNvSpPr/>
          <p:nvPr/>
        </p:nvSpPr>
        <p:spPr>
          <a:xfrm>
            <a:off x="329790" y="1670381"/>
            <a:ext cx="4666086" cy="361637"/>
          </a:xfrm>
          <a:prstGeom prst="rect">
            <a:avLst/>
          </a:prstGeom>
        </p:spPr>
        <p:txBody>
          <a:bodyPr wrap="none">
            <a:spAutoFit/>
          </a:bodyPr>
          <a:lstStyle/>
          <a:p>
            <a:pPr algn="just">
              <a:lnSpc>
                <a:spcPts val="2100"/>
              </a:lnSpc>
            </a:pPr>
            <a:r>
              <a:rPr lang="en-US" i="1" dirty="0"/>
              <a:t>(</a:t>
            </a:r>
            <a:r>
              <a:rPr lang="en-US" b="1" dirty="0"/>
              <a:t>N. </a:t>
            </a:r>
            <a:r>
              <a:rPr lang="en-US" b="1" dirty="0" err="1"/>
              <a:t>Lémery</a:t>
            </a:r>
            <a:r>
              <a:rPr lang="en-US" b="1" dirty="0"/>
              <a:t>, </a:t>
            </a:r>
            <a:r>
              <a:rPr lang="en-US" b="1" dirty="0" err="1"/>
              <a:t>Cours</a:t>
            </a:r>
            <a:r>
              <a:rPr lang="en-US" b="1" dirty="0"/>
              <a:t> de </a:t>
            </a:r>
            <a:r>
              <a:rPr lang="en-US" b="1" dirty="0" err="1"/>
              <a:t>chymie</a:t>
            </a:r>
            <a:r>
              <a:rPr lang="en-US" b="1" dirty="0"/>
              <a:t>, pp. 12-13, 36-37) </a:t>
            </a:r>
            <a:endParaRPr lang="it-IT"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2237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6A6F079-C4FD-490A-81D3-BF1CB691DE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12" y="1030917"/>
            <a:ext cx="8526517" cy="4796166"/>
          </a:xfrm>
          <a:prstGeom prst="rect">
            <a:avLst/>
          </a:prstGeom>
        </p:spPr>
      </p:pic>
    </p:spTree>
    <p:extLst>
      <p:ext uri="{BB962C8B-B14F-4D97-AF65-F5344CB8AC3E}">
        <p14:creationId xmlns:p14="http://schemas.microsoft.com/office/powerpoint/2010/main" val="31212613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labdidachem07.xoom.it/attivita/files/Ph%20cavolo.jpg">
            <a:extLst>
              <a:ext uri="{FF2B5EF4-FFF2-40B4-BE49-F238E27FC236}">
                <a16:creationId xmlns:a16="http://schemas.microsoft.com/office/drawing/2014/main" id="{3764411E-29B1-4689-AFC5-7098B419B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883" y="236482"/>
            <a:ext cx="8126233" cy="5659821"/>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5FBECF9C-38B5-4BF4-A0DB-3B65464B85BD}"/>
              </a:ext>
            </a:extLst>
          </p:cNvPr>
          <p:cNvSpPr/>
          <p:nvPr/>
        </p:nvSpPr>
        <p:spPr>
          <a:xfrm>
            <a:off x="508883" y="6076560"/>
            <a:ext cx="8126233" cy="584775"/>
          </a:xfrm>
          <a:prstGeom prst="rect">
            <a:avLst/>
          </a:prstGeom>
        </p:spPr>
        <p:txBody>
          <a:bodyPr wrap="square">
            <a:spAutoFit/>
          </a:bodyPr>
          <a:lstStyle/>
          <a:p>
            <a:r>
              <a:rPr lang="it-IT" sz="1600" b="1" dirty="0">
                <a:solidFill>
                  <a:srgbClr val="000000"/>
                </a:solidFill>
                <a:latin typeface="Arial" panose="020B0604020202020204" pitchFamily="34" charset="0"/>
                <a:cs typeface="Arial" panose="020B0604020202020204" pitchFamily="34" charset="0"/>
              </a:rPr>
              <a:t>SCALA DI </a:t>
            </a:r>
            <a:r>
              <a:rPr lang="it-IT" sz="1600" b="1" dirty="0" err="1">
                <a:solidFill>
                  <a:srgbClr val="000000"/>
                </a:solidFill>
                <a:latin typeface="Arial" panose="020B0604020202020204" pitchFamily="34" charset="0"/>
                <a:cs typeface="Arial" panose="020B0604020202020204" pitchFamily="34" charset="0"/>
              </a:rPr>
              <a:t>pH</a:t>
            </a:r>
            <a:r>
              <a:rPr lang="it-IT" sz="1600" b="1" dirty="0">
                <a:solidFill>
                  <a:srgbClr val="000000"/>
                </a:solidFill>
                <a:latin typeface="Arial" panose="020B0604020202020204" pitchFamily="34" charset="0"/>
                <a:cs typeface="Arial" panose="020B0604020202020204" pitchFamily="34" charset="0"/>
              </a:rPr>
              <a:t> CON L'ESTRATTO DI CAVOLO ROSSO (PH 0,1,2,4,7, 9,10, 12, 13, 14)</a:t>
            </a:r>
          </a:p>
          <a:p>
            <a:pPr algn="ctr"/>
            <a:r>
              <a:rPr lang="it-IT" sz="1600" b="1" dirty="0">
                <a:solidFill>
                  <a:srgbClr val="000000"/>
                </a:solidFill>
                <a:latin typeface="Arial" panose="020B0604020202020204" pitchFamily="34" charset="0"/>
                <a:cs typeface="Arial" panose="020B0604020202020204" pitchFamily="34" charset="0"/>
              </a:rPr>
              <a:t>??</a:t>
            </a:r>
            <a:endParaRPr lang="it-IT"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58928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DADD1CC-C3E9-4DF7-A642-AD02D331C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545" y="346840"/>
            <a:ext cx="8245365" cy="5722883"/>
          </a:xfrm>
          <a:prstGeom prst="rect">
            <a:avLst/>
          </a:prstGeom>
        </p:spPr>
      </p:pic>
      <p:sp>
        <p:nvSpPr>
          <p:cNvPr id="4" name="Rettangolo 3">
            <a:extLst>
              <a:ext uri="{FF2B5EF4-FFF2-40B4-BE49-F238E27FC236}">
                <a16:creationId xmlns:a16="http://schemas.microsoft.com/office/drawing/2014/main" id="{FC4A709C-66BB-4BA4-8046-062D29A4B3A4}"/>
              </a:ext>
            </a:extLst>
          </p:cNvPr>
          <p:cNvSpPr/>
          <p:nvPr/>
        </p:nvSpPr>
        <p:spPr>
          <a:xfrm>
            <a:off x="299545" y="6049495"/>
            <a:ext cx="8245365" cy="646331"/>
          </a:xfrm>
          <a:prstGeom prst="rect">
            <a:avLst/>
          </a:prstGeom>
        </p:spPr>
        <p:txBody>
          <a:bodyPr wrap="square">
            <a:spAutoFit/>
          </a:bodyPr>
          <a:lstStyle/>
          <a:p>
            <a:r>
              <a:rPr lang="it-IT" b="1" dirty="0">
                <a:solidFill>
                  <a:srgbClr val="000000"/>
                </a:solidFill>
                <a:latin typeface="Arial" panose="020B0604020202020204" pitchFamily="34" charset="0"/>
                <a:cs typeface="Arial" panose="020B0604020202020204" pitchFamily="34" charset="0"/>
              </a:rPr>
              <a:t>SCALA DI </a:t>
            </a:r>
            <a:r>
              <a:rPr lang="it-IT" b="1" dirty="0" err="1">
                <a:solidFill>
                  <a:srgbClr val="000000"/>
                </a:solidFill>
                <a:latin typeface="Arial" panose="020B0604020202020204" pitchFamily="34" charset="0"/>
                <a:cs typeface="Arial" panose="020B0604020202020204" pitchFamily="34" charset="0"/>
              </a:rPr>
              <a:t>pH</a:t>
            </a:r>
            <a:r>
              <a:rPr lang="it-IT" b="1" dirty="0">
                <a:solidFill>
                  <a:srgbClr val="000000"/>
                </a:solidFill>
                <a:latin typeface="Arial" panose="020B0604020202020204" pitchFamily="34" charset="0"/>
                <a:cs typeface="Arial" panose="020B0604020202020204" pitchFamily="34" charset="0"/>
              </a:rPr>
              <a:t> CON L'ESTRATTO DI FIORI DI CICLAMINO (</a:t>
            </a:r>
            <a:r>
              <a:rPr lang="it-IT" b="1" dirty="0" err="1">
                <a:solidFill>
                  <a:srgbClr val="000000"/>
                </a:solidFill>
                <a:latin typeface="Arial" panose="020B0604020202020204" pitchFamily="34" charset="0"/>
                <a:cs typeface="Arial" panose="020B0604020202020204" pitchFamily="34" charset="0"/>
              </a:rPr>
              <a:t>pH</a:t>
            </a:r>
            <a:r>
              <a:rPr lang="it-IT" b="1" dirty="0">
                <a:solidFill>
                  <a:srgbClr val="000000"/>
                </a:solidFill>
                <a:latin typeface="Arial" panose="020B0604020202020204" pitchFamily="34" charset="0"/>
                <a:cs typeface="Arial" panose="020B0604020202020204" pitchFamily="34" charset="0"/>
              </a:rPr>
              <a:t> 0,1,2,4,7, 9,10, 12, 13, 14)</a:t>
            </a:r>
          </a:p>
        </p:txBody>
      </p:sp>
    </p:spTree>
    <p:extLst>
      <p:ext uri="{BB962C8B-B14F-4D97-AF65-F5344CB8AC3E}">
        <p14:creationId xmlns:p14="http://schemas.microsoft.com/office/powerpoint/2010/main" val="11661336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67E50BD-22F9-4F65-BF43-69E283DD0FC5}"/>
              </a:ext>
            </a:extLst>
          </p:cNvPr>
          <p:cNvSpPr/>
          <p:nvPr/>
        </p:nvSpPr>
        <p:spPr>
          <a:xfrm>
            <a:off x="260131" y="354836"/>
            <a:ext cx="8623738" cy="6001643"/>
          </a:xfrm>
          <a:prstGeom prst="rect">
            <a:avLst/>
          </a:prstGeom>
        </p:spPr>
        <p:txBody>
          <a:bodyPr wrap="square">
            <a:spAutoFit/>
          </a:bodyPr>
          <a:lstStyle/>
          <a:p>
            <a:pPr algn="just"/>
            <a:r>
              <a:rPr lang="it-IT" sz="1600" b="1" spc="20" dirty="0">
                <a:solidFill>
                  <a:srgbClr val="000000"/>
                </a:solidFill>
                <a:latin typeface="Arial" panose="020B0604020202020204" pitchFamily="34" charset="0"/>
                <a:ea typeface="Calibri" panose="020F0502020204030204" pitchFamily="34" charset="0"/>
                <a:cs typeface="Times New Roman" panose="02020603050405020304" pitchFamily="18" charset="0"/>
              </a:rPr>
              <a:t>All’inizio di questa presentazione abbiamo ricordato come il fatto che acidi e basi reagissero tra loro e annullassero i loro reciproci effetti era osservazione conosciuta almeno fin dal seicento. Abbiamo già citato le parole di   J. R. Glauber </a:t>
            </a:r>
            <a:r>
              <a:rPr lang="it-IT" sz="1600" b="1" spc="45" dirty="0">
                <a:solidFill>
                  <a:srgbClr val="000000"/>
                </a:solidFill>
                <a:latin typeface="Arial" panose="020B0604020202020204" pitchFamily="34" charset="0"/>
                <a:ea typeface="Calibri" panose="020F0502020204030204" pitchFamily="34" charset="0"/>
                <a:cs typeface="Times New Roman" panose="02020603050405020304" pitchFamily="18" charset="0"/>
              </a:rPr>
              <a:t>nel sua </a:t>
            </a:r>
            <a:r>
              <a:rPr lang="it-IT" sz="1600" b="1" i="1" spc="45"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Tractatus</a:t>
            </a:r>
            <a:r>
              <a:rPr lang="it-IT" sz="1600" b="1" i="1" spc="45" dirty="0">
                <a:solidFill>
                  <a:srgbClr val="000000"/>
                </a:solidFill>
                <a:latin typeface="Arial" panose="020B0604020202020204" pitchFamily="34" charset="0"/>
                <a:ea typeface="Calibri" panose="020F0502020204030204" pitchFamily="34" charset="0"/>
                <a:cs typeface="Times New Roman" panose="02020603050405020304" pitchFamily="18" charset="0"/>
              </a:rPr>
              <a:t> de natura </a:t>
            </a:r>
            <a:r>
              <a:rPr lang="it-IT" sz="1600" b="1" i="1" spc="45"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salium</a:t>
            </a:r>
            <a:r>
              <a:rPr lang="it-IT" sz="1600" b="1" i="1" spc="45"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it-IT" sz="1600" b="1" spc="45" dirty="0">
                <a:solidFill>
                  <a:srgbClr val="000000"/>
                </a:solidFill>
                <a:latin typeface="Arial" panose="020B0604020202020204" pitchFamily="34" charset="0"/>
                <a:ea typeface="Calibri" panose="020F0502020204030204" pitchFamily="34" charset="0"/>
                <a:cs typeface="Times New Roman" panose="02020603050405020304" pitchFamily="18" charset="0"/>
              </a:rPr>
              <a:t>(1658). Egli osservava come alcune </a:t>
            </a:r>
            <a:r>
              <a:rPr lang="it-IT" sz="1600" b="1" spc="-10" dirty="0">
                <a:solidFill>
                  <a:srgbClr val="000000"/>
                </a:solidFill>
                <a:latin typeface="Arial" panose="020B0604020202020204" pitchFamily="34" charset="0"/>
                <a:ea typeface="Calibri" panose="020F0502020204030204" pitchFamily="34" charset="0"/>
                <a:cs typeface="Times New Roman" panose="02020603050405020304" pitchFamily="18" charset="0"/>
              </a:rPr>
              <a:t>sostanze acide e basiche fossero in grado di reagire violentemente producendo una notevole </a:t>
            </a:r>
            <a:r>
              <a:rPr lang="it-IT" sz="1600" b="1" spc="25" dirty="0">
                <a:solidFill>
                  <a:srgbClr val="000000"/>
                </a:solidFill>
                <a:latin typeface="Arial" panose="020B0604020202020204" pitchFamily="34" charset="0"/>
                <a:ea typeface="Calibri" panose="020F0502020204030204" pitchFamily="34" charset="0"/>
                <a:cs typeface="Times New Roman" panose="02020603050405020304" pitchFamily="18" charset="0"/>
              </a:rPr>
              <a:t>effervescenza e descrive queste violente reazioni come una specie di "battaglia": </a:t>
            </a:r>
          </a:p>
          <a:p>
            <a:pPr algn="just"/>
            <a:r>
              <a:rPr lang="it-IT" sz="1600" b="1" i="1" spc="25" dirty="0">
                <a:solidFill>
                  <a:srgbClr val="000000"/>
                </a:solidFill>
                <a:latin typeface="Arial" panose="020B0604020202020204" pitchFamily="34" charset="0"/>
                <a:ea typeface="Calibri" panose="020F0502020204030204" pitchFamily="34" charset="0"/>
                <a:cs typeface="Times New Roman" panose="02020603050405020304" pitchFamily="18" charset="0"/>
              </a:rPr>
              <a:t>«quando il nitri </a:t>
            </a:r>
            <a:r>
              <a:rPr lang="it-IT" sz="1600" b="1" i="1" spc="25"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fixi</a:t>
            </a:r>
            <a:r>
              <a:rPr lang="it-IT" sz="1600" b="1" i="1" spc="25" dirty="0">
                <a:solidFill>
                  <a:srgbClr val="000000"/>
                </a:solidFill>
                <a:latin typeface="Arial" panose="020B0604020202020204" pitchFamily="34" charset="0"/>
                <a:ea typeface="Calibri" panose="020F0502020204030204" pitchFamily="34" charset="0"/>
                <a:cs typeface="Times New Roman" panose="02020603050405020304" pitchFamily="18" charset="0"/>
              </a:rPr>
              <a:t> (carbonato di potassio) è addizionato allo </a:t>
            </a:r>
            <a:r>
              <a:rPr lang="it-IT" sz="1600" b="1" i="1" spc="25"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spiritus</a:t>
            </a:r>
            <a:r>
              <a:rPr lang="it-IT" sz="1600" b="1" i="1" spc="25" dirty="0">
                <a:solidFill>
                  <a:srgbClr val="000000"/>
                </a:solidFill>
                <a:latin typeface="Arial" panose="020B0604020202020204" pitchFamily="34" charset="0"/>
                <a:ea typeface="Calibri" panose="020F0502020204030204" pitchFamily="34" charset="0"/>
                <a:cs typeface="Times New Roman" panose="02020603050405020304" pitchFamily="18" charset="0"/>
              </a:rPr>
              <a:t> nitri (acido </a:t>
            </a:r>
            <a:r>
              <a:rPr lang="it-IT" sz="1600" b="1" i="1" spc="5" dirty="0">
                <a:solidFill>
                  <a:srgbClr val="000000"/>
                </a:solidFill>
                <a:latin typeface="Arial" panose="020B0604020202020204" pitchFamily="34" charset="0"/>
                <a:ea typeface="Calibri" panose="020F0502020204030204" pitchFamily="34" charset="0"/>
                <a:cs typeface="Times New Roman" panose="02020603050405020304" pitchFamily="18" charset="0"/>
              </a:rPr>
              <a:t>nitrico) ... lo spirito </a:t>
            </a:r>
            <a:r>
              <a:rPr lang="it-IT" sz="1600" b="1" i="1" spc="5"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acidus</a:t>
            </a:r>
            <a:r>
              <a:rPr lang="it-IT" sz="1600" b="1" i="1" spc="5" dirty="0">
                <a:solidFill>
                  <a:srgbClr val="000000"/>
                </a:solidFill>
                <a:latin typeface="Arial" panose="020B0604020202020204" pitchFamily="34" charset="0"/>
                <a:ea typeface="Calibri" panose="020F0502020204030204" pitchFamily="34" charset="0"/>
                <a:cs typeface="Times New Roman" panose="02020603050405020304" pitchFamily="18" charset="0"/>
              </a:rPr>
              <a:t> e il liquor </a:t>
            </a:r>
            <a:r>
              <a:rPr lang="it-IT" sz="1600" b="1" i="1" spc="5"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fixus</a:t>
            </a:r>
            <a:r>
              <a:rPr lang="it-IT" sz="1600" b="1" i="1" spc="5" dirty="0">
                <a:solidFill>
                  <a:srgbClr val="000000"/>
                </a:solidFill>
                <a:latin typeface="Arial" panose="020B0604020202020204" pitchFamily="34" charset="0"/>
                <a:ea typeface="Calibri" panose="020F0502020204030204" pitchFamily="34" charset="0"/>
                <a:cs typeface="Times New Roman" panose="02020603050405020304" pitchFamily="18" charset="0"/>
              </a:rPr>
              <a:t> si uccidono l'un l'altro».</a:t>
            </a:r>
          </a:p>
          <a:p>
            <a:pPr algn="just"/>
            <a:r>
              <a:rPr lang="it-IT" sz="1600" b="1" spc="5" dirty="0">
                <a:solidFill>
                  <a:srgbClr val="000000"/>
                </a:solidFill>
                <a:latin typeface="Arial" panose="020B0604020202020204" pitchFamily="34" charset="0"/>
                <a:cs typeface="Times New Roman" panose="02020603050405020304" pitchFamily="18" charset="0"/>
              </a:rPr>
              <a:t>Nei passi citati nelle prima diapositive invece Boyle non descrive cosa succede alla colorazione dello sciroppo di violette, da lui indicato come rosso in ambiente acido e verde in ambiente alcalino, quando ad una soluzione acida si aggiunge una soluzione basica (o viceversa).</a:t>
            </a:r>
          </a:p>
          <a:p>
            <a:pPr algn="just"/>
            <a:r>
              <a:rPr lang="it-IT" sz="1600" b="1" spc="5" dirty="0">
                <a:solidFill>
                  <a:srgbClr val="000000"/>
                </a:solidFill>
                <a:latin typeface="Arial" panose="020B0604020202020204" pitchFamily="34" charset="0"/>
                <a:cs typeface="Times New Roman" panose="02020603050405020304" pitchFamily="18" charset="0"/>
              </a:rPr>
              <a:t>Dopo aver ripetuto (con altri indicatori naturali o di sintesi) le esperienze di Boyle ed aver riflettuto su di esse, proviamo a fare noi questo passaggio: seguire la reazione di un acido con una base mettendo nell’ambiente di reazione un indicatore.</a:t>
            </a:r>
          </a:p>
          <a:p>
            <a:pPr algn="just"/>
            <a:r>
              <a:rPr lang="it-IT" sz="1600" b="1" spc="5" dirty="0">
                <a:solidFill>
                  <a:srgbClr val="000000"/>
                </a:solidFill>
                <a:latin typeface="Arial" panose="020B0604020202020204" pitchFamily="34" charset="0"/>
                <a:cs typeface="Times New Roman" panose="02020603050405020304" pitchFamily="18" charset="0"/>
              </a:rPr>
              <a:t>In questo caso sarà opportuno utilizzare un indicatore che assume solo due colorazioni in maniera che, aggiungendo ad esempio l’acido alla base si possa osservare la mutazione di colore a seconda di quale dei due costituenti sarà in eccesso.</a:t>
            </a:r>
          </a:p>
          <a:p>
            <a:pPr algn="just"/>
            <a:r>
              <a:rPr lang="it-IT" sz="1600" b="1" spc="5" dirty="0">
                <a:solidFill>
                  <a:srgbClr val="000000"/>
                </a:solidFill>
                <a:latin typeface="Arial" panose="020B0604020202020204" pitchFamily="34" charset="0"/>
                <a:cs typeface="Times New Roman" panose="02020603050405020304" pitchFamily="18" charset="0"/>
              </a:rPr>
              <a:t>Come soluzioni prenderemo l’ammoniaca e l’acido muriatico e come indicatore il metilarancio. Partiremo da un </a:t>
            </a:r>
            <a:r>
              <a:rPr lang="it-IT" sz="1600" b="1" spc="5" dirty="0" err="1">
                <a:solidFill>
                  <a:srgbClr val="000000"/>
                </a:solidFill>
                <a:latin typeface="Arial" panose="020B0604020202020204" pitchFamily="34" charset="0"/>
                <a:cs typeface="Times New Roman" panose="02020603050405020304" pitchFamily="18" charset="0"/>
              </a:rPr>
              <a:t>becherino</a:t>
            </a:r>
            <a:r>
              <a:rPr lang="it-IT" sz="1600" b="1" spc="5" dirty="0">
                <a:solidFill>
                  <a:srgbClr val="000000"/>
                </a:solidFill>
                <a:latin typeface="Arial" panose="020B0604020202020204" pitchFamily="34" charset="0"/>
                <a:cs typeface="Times New Roman" panose="02020603050405020304" pitchFamily="18" charset="0"/>
              </a:rPr>
              <a:t> graduato contenente ammoniaca (30 </a:t>
            </a:r>
            <a:r>
              <a:rPr lang="it-IT" sz="1600" b="1" spc="5" dirty="0" err="1">
                <a:solidFill>
                  <a:srgbClr val="000000"/>
                </a:solidFill>
                <a:latin typeface="Arial" panose="020B0604020202020204" pitchFamily="34" charset="0"/>
                <a:cs typeface="Times New Roman" panose="02020603050405020304" pitchFamily="18" charset="0"/>
              </a:rPr>
              <a:t>mL</a:t>
            </a:r>
            <a:r>
              <a:rPr lang="it-IT" sz="1600" b="1" spc="5" dirty="0">
                <a:solidFill>
                  <a:srgbClr val="000000"/>
                </a:solidFill>
                <a:latin typeface="Arial" panose="020B0604020202020204" pitchFamily="34" charset="0"/>
                <a:cs typeface="Times New Roman" panose="02020603050405020304" pitchFamily="18" charset="0"/>
              </a:rPr>
              <a:t>) + una goccia metilarancio  e ad esso aggiungeremo l’acido gradatamente. Tutte queste scelte le commenteremo alla fine. Per ora riportiamo al solito le foto dei vari momenti dell’esperienza</a:t>
            </a:r>
            <a:endParaRPr lang="it-IT" sz="1600" dirty="0"/>
          </a:p>
        </p:txBody>
      </p:sp>
    </p:spTree>
    <p:extLst>
      <p:ext uri="{BB962C8B-B14F-4D97-AF65-F5344CB8AC3E}">
        <p14:creationId xmlns:p14="http://schemas.microsoft.com/office/powerpoint/2010/main" val="16978457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A85804-3BCA-41FB-8C20-B1F7B2CFFB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831" y="302813"/>
            <a:ext cx="2981653" cy="5300716"/>
          </a:xfrm>
          <a:prstGeom prst="rect">
            <a:avLst/>
          </a:prstGeom>
        </p:spPr>
      </p:pic>
      <p:sp>
        <p:nvSpPr>
          <p:cNvPr id="4" name="CasellaDiTesto 3">
            <a:extLst>
              <a:ext uri="{FF2B5EF4-FFF2-40B4-BE49-F238E27FC236}">
                <a16:creationId xmlns:a16="http://schemas.microsoft.com/office/drawing/2014/main" id="{B58878F6-E16F-4804-82FB-E9A48BC0BD47}"/>
              </a:ext>
            </a:extLst>
          </p:cNvPr>
          <p:cNvSpPr txBox="1"/>
          <p:nvPr/>
        </p:nvSpPr>
        <p:spPr>
          <a:xfrm>
            <a:off x="187216" y="5675586"/>
            <a:ext cx="8695527" cy="879600"/>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Prendiamo in un </a:t>
            </a:r>
            <a:r>
              <a:rPr lang="it-IT" sz="1600" b="1" dirty="0" err="1">
                <a:latin typeface="Arial" panose="020B0604020202020204" pitchFamily="34" charset="0"/>
                <a:cs typeface="Arial" panose="020B0604020202020204" pitchFamily="34" charset="0"/>
              </a:rPr>
              <a:t>becherino</a:t>
            </a:r>
            <a:r>
              <a:rPr lang="it-IT" sz="1600" b="1" dirty="0">
                <a:latin typeface="Arial" panose="020B0604020202020204" pitchFamily="34" charset="0"/>
                <a:cs typeface="Arial" panose="020B0604020202020204" pitchFamily="34" charset="0"/>
              </a:rPr>
              <a:t> 30 </a:t>
            </a:r>
            <a:r>
              <a:rPr lang="it-IT" sz="1600" b="1" dirty="0" err="1">
                <a:latin typeface="Arial" panose="020B0604020202020204" pitchFamily="34" charset="0"/>
                <a:cs typeface="Arial" panose="020B0604020202020204" pitchFamily="34" charset="0"/>
              </a:rPr>
              <a:t>mL</a:t>
            </a:r>
            <a:r>
              <a:rPr lang="it-IT" sz="1600" b="1" dirty="0">
                <a:latin typeface="Arial" panose="020B0604020202020204" pitchFamily="34" charset="0"/>
                <a:cs typeface="Arial" panose="020B0604020202020204" pitchFamily="34" charset="0"/>
              </a:rPr>
              <a:t> di soluzione di ammoniaca e vi mettiamo una goccia di metilarancio; in un altro </a:t>
            </a:r>
            <a:r>
              <a:rPr lang="it-IT" sz="1600" b="1" dirty="0" err="1">
                <a:latin typeface="Arial" panose="020B0604020202020204" pitchFamily="34" charset="0"/>
                <a:cs typeface="Arial" panose="020B0604020202020204" pitchFamily="34" charset="0"/>
              </a:rPr>
              <a:t>becherino</a:t>
            </a:r>
            <a:r>
              <a:rPr lang="it-IT" sz="1600" b="1" dirty="0">
                <a:latin typeface="Arial" panose="020B0604020202020204" pitchFamily="34" charset="0"/>
                <a:cs typeface="Arial" panose="020B0604020202020204" pitchFamily="34" charset="0"/>
              </a:rPr>
              <a:t> mettiamo 40 </a:t>
            </a:r>
            <a:r>
              <a:rPr lang="it-IT" sz="1600" b="1" dirty="0" err="1">
                <a:latin typeface="Arial" panose="020B0604020202020204" pitchFamily="34" charset="0"/>
                <a:cs typeface="Arial" panose="020B0604020202020204" pitchFamily="34" charset="0"/>
              </a:rPr>
              <a:t>mL</a:t>
            </a:r>
            <a:r>
              <a:rPr lang="it-IT" sz="1600" b="1" dirty="0">
                <a:latin typeface="Arial" panose="020B0604020202020204" pitchFamily="34" charset="0"/>
                <a:cs typeface="Arial" panose="020B0604020202020204" pitchFamily="34" charset="0"/>
              </a:rPr>
              <a:t> di acido muriatico che aggiungeremo goccia a goccia all’ammoniaca</a:t>
            </a:r>
          </a:p>
        </p:txBody>
      </p:sp>
      <p:pic>
        <p:nvPicPr>
          <p:cNvPr id="6" name="Immagine 5">
            <a:extLst>
              <a:ext uri="{FF2B5EF4-FFF2-40B4-BE49-F238E27FC236}">
                <a16:creationId xmlns:a16="http://schemas.microsoft.com/office/drawing/2014/main" id="{A5ABD793-AA75-4652-8AC2-CB32324CEB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2861" y="302813"/>
            <a:ext cx="2981653" cy="5300716"/>
          </a:xfrm>
          <a:prstGeom prst="rect">
            <a:avLst/>
          </a:prstGeom>
        </p:spPr>
      </p:pic>
    </p:spTree>
    <p:extLst>
      <p:ext uri="{BB962C8B-B14F-4D97-AF65-F5344CB8AC3E}">
        <p14:creationId xmlns:p14="http://schemas.microsoft.com/office/powerpoint/2010/main" val="3586725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8DBD4A1-4262-4490-99F9-B78AC402C1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915" y="141890"/>
            <a:ext cx="2953079" cy="5249918"/>
          </a:xfrm>
          <a:prstGeom prst="rect">
            <a:avLst/>
          </a:prstGeom>
        </p:spPr>
      </p:pic>
      <p:pic>
        <p:nvPicPr>
          <p:cNvPr id="5" name="Immagine 4">
            <a:extLst>
              <a:ext uri="{FF2B5EF4-FFF2-40B4-BE49-F238E27FC236}">
                <a16:creationId xmlns:a16="http://schemas.microsoft.com/office/drawing/2014/main" id="{DB6DADEA-B4EC-4FFF-BFB3-BD93C50F6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7132" y="141890"/>
            <a:ext cx="2953079" cy="5249918"/>
          </a:xfrm>
          <a:prstGeom prst="rect">
            <a:avLst/>
          </a:prstGeom>
        </p:spPr>
      </p:pic>
      <p:sp>
        <p:nvSpPr>
          <p:cNvPr id="6" name="CasellaDiTesto 5">
            <a:extLst>
              <a:ext uri="{FF2B5EF4-FFF2-40B4-BE49-F238E27FC236}">
                <a16:creationId xmlns:a16="http://schemas.microsoft.com/office/drawing/2014/main" id="{1A07194C-4539-4E68-B5A8-B753CB52543A}"/>
              </a:ext>
            </a:extLst>
          </p:cNvPr>
          <p:cNvSpPr txBox="1"/>
          <p:nvPr/>
        </p:nvSpPr>
        <p:spPr>
          <a:xfrm>
            <a:off x="195617" y="5515781"/>
            <a:ext cx="8752766" cy="1200329"/>
          </a:xfrm>
          <a:prstGeom prst="rect">
            <a:avLst/>
          </a:prstGeom>
          <a:noFill/>
        </p:spPr>
        <p:txBody>
          <a:bodyPr wrap="square" rtlCol="0">
            <a:spAutoFit/>
          </a:bodyPr>
          <a:lstStyle/>
          <a:p>
            <a:pPr algn="just"/>
            <a:r>
              <a:rPr lang="it-IT" b="1" dirty="0"/>
              <a:t>In queste due foto vediamo il </a:t>
            </a:r>
            <a:r>
              <a:rPr lang="it-IT" b="1" dirty="0" err="1"/>
              <a:t>becherino</a:t>
            </a:r>
            <a:r>
              <a:rPr lang="it-IT" b="1" dirty="0"/>
              <a:t> di ammoniaca dopo che in esso è stata aggiunto qualche </a:t>
            </a:r>
            <a:r>
              <a:rPr lang="it-IT" b="1" dirty="0" err="1"/>
              <a:t>mL</a:t>
            </a:r>
            <a:r>
              <a:rPr lang="it-IT" b="1" dirty="0"/>
              <a:t> di acido muriatico (nel </a:t>
            </a:r>
            <a:r>
              <a:rPr lang="it-IT" b="1" dirty="0" err="1"/>
              <a:t>becherino</a:t>
            </a:r>
            <a:r>
              <a:rPr lang="it-IT" b="1" dirty="0"/>
              <a:t> di destra adesso gli ml di acido residui sono meno dei 40 </a:t>
            </a:r>
            <a:r>
              <a:rPr lang="it-IT" b="1" dirty="0" err="1"/>
              <a:t>mL</a:t>
            </a:r>
            <a:r>
              <a:rPr lang="it-IT" b="1" dirty="0"/>
              <a:t> iniziali).  Il </a:t>
            </a:r>
            <a:r>
              <a:rPr lang="it-IT" b="1" dirty="0" err="1"/>
              <a:t>becherino</a:t>
            </a:r>
            <a:r>
              <a:rPr lang="it-IT" b="1" dirty="0"/>
              <a:t> a sinistra ha comunque ancora colore giallo indice che nella soluzione c’è ancora un eccesso di ammoniaca.</a:t>
            </a:r>
          </a:p>
        </p:txBody>
      </p:sp>
    </p:spTree>
    <p:extLst>
      <p:ext uri="{BB962C8B-B14F-4D97-AF65-F5344CB8AC3E}">
        <p14:creationId xmlns:p14="http://schemas.microsoft.com/office/powerpoint/2010/main" val="14482038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69C2211-17ED-47FB-8BE1-EE7790C0F5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1822" y="338959"/>
            <a:ext cx="2806755" cy="4989786"/>
          </a:xfrm>
          <a:prstGeom prst="rect">
            <a:avLst/>
          </a:prstGeom>
        </p:spPr>
      </p:pic>
      <p:pic>
        <p:nvPicPr>
          <p:cNvPr id="5" name="Immagine 4">
            <a:extLst>
              <a:ext uri="{FF2B5EF4-FFF2-40B4-BE49-F238E27FC236}">
                <a16:creationId xmlns:a16="http://schemas.microsoft.com/office/drawing/2014/main" id="{DC5F5029-A3A8-443C-BE7B-493AA8063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99" y="338959"/>
            <a:ext cx="2806755" cy="4989786"/>
          </a:xfrm>
          <a:prstGeom prst="rect">
            <a:avLst/>
          </a:prstGeom>
        </p:spPr>
      </p:pic>
      <p:sp>
        <p:nvSpPr>
          <p:cNvPr id="6" name="CasellaDiTesto 5">
            <a:extLst>
              <a:ext uri="{FF2B5EF4-FFF2-40B4-BE49-F238E27FC236}">
                <a16:creationId xmlns:a16="http://schemas.microsoft.com/office/drawing/2014/main" id="{E42D962F-EDDD-4B8E-922F-C959B937284B}"/>
              </a:ext>
            </a:extLst>
          </p:cNvPr>
          <p:cNvSpPr txBox="1"/>
          <p:nvPr/>
        </p:nvSpPr>
        <p:spPr>
          <a:xfrm>
            <a:off x="315311" y="5659820"/>
            <a:ext cx="8213834" cy="879600"/>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Abbiamo proseguito con le aggiunte di ammoniaca fino al momento in cui il colore dell’indicatore da giallo è diventato arancio. Ricordiamo che per il metilarancio questo avviene quando il </a:t>
            </a:r>
            <a:r>
              <a:rPr lang="it-IT" sz="1600" b="1" dirty="0" err="1">
                <a:latin typeface="Arial" panose="020B0604020202020204" pitchFamily="34" charset="0"/>
                <a:cs typeface="Arial" panose="020B0604020202020204" pitchFamily="34" charset="0"/>
              </a:rPr>
              <a:t>pH</a:t>
            </a:r>
            <a:r>
              <a:rPr lang="it-IT" sz="1600" b="1" dirty="0">
                <a:latin typeface="Arial" panose="020B0604020202020204" pitchFamily="34" charset="0"/>
                <a:cs typeface="Arial" panose="020B0604020202020204" pitchFamily="34" charset="0"/>
              </a:rPr>
              <a:t> raggiunge un valore di circa 3,5 – 4. </a:t>
            </a:r>
          </a:p>
        </p:txBody>
      </p:sp>
    </p:spTree>
    <p:extLst>
      <p:ext uri="{BB962C8B-B14F-4D97-AF65-F5344CB8AC3E}">
        <p14:creationId xmlns:p14="http://schemas.microsoft.com/office/powerpoint/2010/main" val="534829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CCF6916-829E-4F15-BAE7-DCF6850AA2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708" y="538490"/>
            <a:ext cx="8441561" cy="4748378"/>
          </a:xfrm>
          <a:prstGeom prst="rect">
            <a:avLst/>
          </a:prstGeom>
        </p:spPr>
      </p:pic>
      <p:sp>
        <p:nvSpPr>
          <p:cNvPr id="4" name="CasellaDiTesto 3">
            <a:extLst>
              <a:ext uri="{FF2B5EF4-FFF2-40B4-BE49-F238E27FC236}">
                <a16:creationId xmlns:a16="http://schemas.microsoft.com/office/drawing/2014/main" id="{F5483262-FAF5-419E-A7EA-2F9DA1208600}"/>
              </a:ext>
            </a:extLst>
          </p:cNvPr>
          <p:cNvSpPr txBox="1"/>
          <p:nvPr/>
        </p:nvSpPr>
        <p:spPr>
          <a:xfrm>
            <a:off x="213708" y="5707117"/>
            <a:ext cx="8700819" cy="879600"/>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A destra l’acido muriatico residuo a sinistra la soluzione di ammoniaca a cui è stato aggiunto acido muriatico fino alla prima  goccia che ha fatto virare il colore dell’indicatore</a:t>
            </a:r>
          </a:p>
        </p:txBody>
      </p:sp>
    </p:spTree>
    <p:extLst>
      <p:ext uri="{BB962C8B-B14F-4D97-AF65-F5344CB8AC3E}">
        <p14:creationId xmlns:p14="http://schemas.microsoft.com/office/powerpoint/2010/main" val="25920724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F99146A-66C3-4B2D-B56F-06936D688F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096" y="725215"/>
            <a:ext cx="8235730" cy="4632598"/>
          </a:xfrm>
          <a:prstGeom prst="rect">
            <a:avLst/>
          </a:prstGeom>
        </p:spPr>
      </p:pic>
      <p:sp>
        <p:nvSpPr>
          <p:cNvPr id="4" name="CasellaDiTesto 3">
            <a:extLst>
              <a:ext uri="{FF2B5EF4-FFF2-40B4-BE49-F238E27FC236}">
                <a16:creationId xmlns:a16="http://schemas.microsoft.com/office/drawing/2014/main" id="{88FCC136-63A4-476D-8C72-E558849C3EC4}"/>
              </a:ext>
            </a:extLst>
          </p:cNvPr>
          <p:cNvSpPr txBox="1"/>
          <p:nvPr/>
        </p:nvSpPr>
        <p:spPr>
          <a:xfrm>
            <a:off x="252248" y="5675586"/>
            <a:ext cx="8466083" cy="830997"/>
          </a:xfrm>
          <a:prstGeom prst="rect">
            <a:avLst/>
          </a:prstGeom>
          <a:noFill/>
        </p:spPr>
        <p:txBody>
          <a:bodyPr wrap="square" rtlCol="0">
            <a:spAutoFit/>
          </a:bodyPr>
          <a:lstStyle/>
          <a:p>
            <a:pPr algn="just"/>
            <a:r>
              <a:rPr lang="it-IT" sz="1600" b="1" dirty="0">
                <a:latin typeface="Arial" panose="020B0604020202020204" pitchFamily="34" charset="0"/>
                <a:cs typeface="Arial" panose="020B0604020202020204" pitchFamily="34" charset="0"/>
              </a:rPr>
              <a:t>A sinistra è stata nuovamente aggiunta qualche altra goccia di ammoniaca alla soluzione che aveva raggiunto il punto di viraggio. La soluzione è tornata di colore giallo</a:t>
            </a:r>
          </a:p>
        </p:txBody>
      </p:sp>
    </p:spTree>
    <p:extLst>
      <p:ext uri="{BB962C8B-B14F-4D97-AF65-F5344CB8AC3E}">
        <p14:creationId xmlns:p14="http://schemas.microsoft.com/office/powerpoint/2010/main" val="22324046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1DD62E-3E46-4FC7-BF90-84CE8E430F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821" y="567558"/>
            <a:ext cx="8492358" cy="4776951"/>
          </a:xfrm>
          <a:prstGeom prst="rect">
            <a:avLst/>
          </a:prstGeom>
        </p:spPr>
      </p:pic>
      <p:sp>
        <p:nvSpPr>
          <p:cNvPr id="4" name="CasellaDiTesto 3">
            <a:extLst>
              <a:ext uri="{FF2B5EF4-FFF2-40B4-BE49-F238E27FC236}">
                <a16:creationId xmlns:a16="http://schemas.microsoft.com/office/drawing/2014/main" id="{C2DC41F3-89A9-413A-85E5-47B4CB191C22}"/>
              </a:ext>
            </a:extLst>
          </p:cNvPr>
          <p:cNvSpPr txBox="1"/>
          <p:nvPr/>
        </p:nvSpPr>
        <p:spPr>
          <a:xfrm>
            <a:off x="265386" y="5495736"/>
            <a:ext cx="8613227" cy="1148904"/>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Ma se adesso aggiungiamo nuovamente qualche goccia di acido muriatico l’indicatore vira di nuovo all’arancio. Molto grossolanamente questo si ha nel nostro caso quando a 30 </a:t>
            </a:r>
            <a:r>
              <a:rPr lang="it-IT" sz="1600" b="1" dirty="0" err="1">
                <a:latin typeface="Arial" panose="020B0604020202020204" pitchFamily="34" charset="0"/>
                <a:cs typeface="Arial" panose="020B0604020202020204" pitchFamily="34" charset="0"/>
              </a:rPr>
              <a:t>mL</a:t>
            </a:r>
            <a:r>
              <a:rPr lang="it-IT" sz="1600" b="1" dirty="0">
                <a:latin typeface="Arial" panose="020B0604020202020204" pitchFamily="34" charset="0"/>
                <a:cs typeface="Arial" panose="020B0604020202020204" pitchFamily="34" charset="0"/>
              </a:rPr>
              <a:t> della nostra ammoniaca abbiamo aggiunto 10 ml di acido muriatico (a dar credito alla taratura dei due </a:t>
            </a:r>
            <a:r>
              <a:rPr lang="it-IT" sz="1600" b="1" dirty="0" err="1">
                <a:latin typeface="Arial" panose="020B0604020202020204" pitchFamily="34" charset="0"/>
                <a:cs typeface="Arial" panose="020B0604020202020204" pitchFamily="34" charset="0"/>
              </a:rPr>
              <a:t>becherini</a:t>
            </a:r>
            <a:r>
              <a:rPr lang="it-IT" sz="16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51564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F403FF4-EBE3-457A-B6BC-042E8D9DDC66}"/>
              </a:ext>
            </a:extLst>
          </p:cNvPr>
          <p:cNvSpPr/>
          <p:nvPr/>
        </p:nvSpPr>
        <p:spPr>
          <a:xfrm>
            <a:off x="488731" y="266616"/>
            <a:ext cx="8166538" cy="6433621"/>
          </a:xfrm>
          <a:prstGeom prst="rect">
            <a:avLst/>
          </a:prstGeom>
        </p:spPr>
        <p:txBody>
          <a:bodyPr wrap="square">
            <a:spAutoFit/>
          </a:bodyPr>
          <a:lstStyle/>
          <a:p>
            <a:pPr>
              <a:lnSpc>
                <a:spcPct val="115000"/>
              </a:lnSpc>
              <a:spcAft>
                <a:spcPts val="0"/>
              </a:spcAft>
            </a:pPr>
            <a:r>
              <a:rPr lang="it-IT" sz="1600" b="1" kern="1800" dirty="0">
                <a:solidFill>
                  <a:srgbClr val="000000"/>
                </a:solidFill>
                <a:latin typeface="Arial" panose="020B0604020202020204" pitchFamily="34" charset="0"/>
                <a:ea typeface="Times New Roman" panose="02020603050405020304" pitchFamily="18" charset="0"/>
                <a:cs typeface="Arial" panose="020B0604020202020204" pitchFamily="34" charset="0"/>
              </a:rPr>
              <a:t>Riconoscimento di acidi e basi secondo R. Boyle</a:t>
            </a:r>
          </a:p>
          <a:p>
            <a:pPr>
              <a:lnSpc>
                <a:spcPct val="115000"/>
              </a:lnSpc>
              <a:spcAft>
                <a:spcPts val="0"/>
              </a:spcAft>
            </a:pPr>
            <a:r>
              <a:rPr lang="it-IT" sz="1600" dirty="0">
                <a:latin typeface="Arial" panose="020B0604020202020204" pitchFamily="34" charset="0"/>
                <a:cs typeface="Arial" panose="020B0604020202020204" pitchFamily="34" charset="0"/>
              </a:rPr>
              <a:t>(</a:t>
            </a:r>
            <a:r>
              <a:rPr lang="it-IT" sz="1600" dirty="0" err="1">
                <a:latin typeface="Arial" panose="020B0604020202020204" pitchFamily="34" charset="0"/>
                <a:cs typeface="Arial" panose="020B0604020202020204" pitchFamily="34" charset="0"/>
              </a:rPr>
              <a:t>Lismore</a:t>
            </a:r>
            <a:r>
              <a:rPr lang="it-IT" sz="1600" dirty="0">
                <a:latin typeface="Arial" panose="020B0604020202020204" pitchFamily="34" charset="0"/>
                <a:cs typeface="Arial" panose="020B0604020202020204" pitchFamily="34" charset="0"/>
              </a:rPr>
              <a:t>, 25 gennaio 1627 – Londra, 30 dicembre 1691) </a:t>
            </a:r>
            <a:endParaRPr lang="it-IT" sz="1600" b="1" kern="1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0"/>
              </a:spcAft>
            </a:pPr>
            <a:endParaRPr lang="it-IT" b="1" kern="18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it-IT" sz="1600" kern="1800" dirty="0">
                <a:solidFill>
                  <a:srgbClr val="000000"/>
                </a:solidFill>
                <a:latin typeface="Arial" panose="020B0604020202020204" pitchFamily="34" charset="0"/>
                <a:ea typeface="Times New Roman" panose="02020603050405020304" pitchFamily="18" charset="0"/>
                <a:cs typeface="Arial" panose="020B0604020202020204" pitchFamily="34" charset="0"/>
              </a:rPr>
              <a:t>da Elementi, principi e particelle. Le teorie chimiche da Paracelso </a:t>
            </a:r>
          </a:p>
          <a:p>
            <a:pPr>
              <a:lnSpc>
                <a:spcPct val="115000"/>
              </a:lnSpc>
              <a:spcAft>
                <a:spcPts val="0"/>
              </a:spcAft>
            </a:pPr>
            <a:r>
              <a:rPr lang="it-IT" sz="1600" kern="18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it-IT" sz="1600" kern="18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Stahl</a:t>
            </a:r>
            <a:r>
              <a:rPr lang="it-IT" sz="1600" kern="1800" dirty="0">
                <a:latin typeface="Arial" panose="020B0604020202020204" pitchFamily="34" charset="0"/>
                <a:ea typeface="Times New Roman" panose="02020603050405020304" pitchFamily="18" charset="0"/>
                <a:cs typeface="Arial" panose="020B0604020202020204" pitchFamily="34" charset="0"/>
              </a:rPr>
              <a:t> </a:t>
            </a:r>
            <a:r>
              <a:rPr lang="it-IT"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di </a:t>
            </a:r>
            <a:r>
              <a:rPr lang="it-IT" sz="1600" dirty="0">
                <a:solidFill>
                  <a:srgbClr val="000000"/>
                </a:solidFill>
                <a:latin typeface="Arial" panose="020B0604020202020204" pitchFamily="34" charset="0"/>
                <a:ea typeface="Times New Roman" panose="02020603050405020304" pitchFamily="18" charset="0"/>
                <a:cs typeface="Arial" panose="020B0604020202020204" pitchFamily="34" charset="0"/>
                <a:hlinkClick r:id="rId2" tooltip="Ferdinando Abbri"/>
              </a:rPr>
              <a:t>Ferdinando </a:t>
            </a:r>
            <a:r>
              <a:rPr lang="it-IT" sz="1600" dirty="0" err="1">
                <a:solidFill>
                  <a:srgbClr val="000000"/>
                </a:solidFill>
                <a:latin typeface="Arial" panose="020B0604020202020204" pitchFamily="34" charset="0"/>
                <a:ea typeface="Times New Roman" panose="02020603050405020304" pitchFamily="18" charset="0"/>
                <a:cs typeface="Arial" panose="020B0604020202020204" pitchFamily="34" charset="0"/>
                <a:hlinkClick r:id="rId2" tooltip="Ferdinando Abbri"/>
              </a:rPr>
              <a:t>Abbri</a:t>
            </a:r>
            <a:r>
              <a:rPr lang="it-IT"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 Cap. III - </a:t>
            </a:r>
            <a:r>
              <a:rPr lang="it-IT" sz="1600" dirty="0">
                <a:solidFill>
                  <a:srgbClr val="222222"/>
                </a:solidFill>
                <a:latin typeface="Arial" panose="020B0604020202020204" pitchFamily="34" charset="0"/>
                <a:ea typeface="Calibri" panose="020F0502020204030204" pitchFamily="34" charset="0"/>
                <a:cs typeface="Arial" panose="020B0604020202020204" pitchFamily="34" charset="0"/>
              </a:rPr>
              <a:t> § 5</a:t>
            </a:r>
            <a:endParaRPr lang="it-IT" sz="16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000"/>
              </a:spcAft>
            </a:pPr>
            <a:endParaRPr lang="it-IT" dirty="0">
              <a:latin typeface="Calibri" panose="020F0502020204030204" pitchFamily="34" charset="0"/>
              <a:ea typeface="Calibri" panose="020F0502020204030204" pitchFamily="34" charset="0"/>
              <a:cs typeface="Times New Roman" panose="02020603050405020304" pitchFamily="18" charset="0"/>
            </a:endParaRPr>
          </a:p>
          <a:p>
            <a:pPr algn="just">
              <a:lnSpc>
                <a:spcPts val="2100"/>
              </a:lnSpc>
              <a:spcAft>
                <a:spcPts val="1000"/>
              </a:spcAft>
            </a:pPr>
            <a:r>
              <a:rPr lang="it-IT" sz="1600" b="1" i="1" dirty="0">
                <a:latin typeface="Arial" panose="020B0604020202020204" pitchFamily="34" charset="0"/>
                <a:ea typeface="Calibri" panose="020F0502020204030204" pitchFamily="34" charset="0"/>
                <a:cs typeface="Arial" panose="020B0604020202020204" pitchFamily="34" charset="0"/>
              </a:rPr>
              <a:t>«Prendi del buon sciroppo di violette</a:t>
            </a:r>
            <a:r>
              <a:rPr lang="it-IT" sz="1600" b="1" i="1" baseline="30000" dirty="0">
                <a:latin typeface="Arial" panose="020B0604020202020204" pitchFamily="34" charset="0"/>
                <a:ea typeface="Calibri" panose="020F0502020204030204" pitchFamily="34" charset="0"/>
                <a:cs typeface="Arial" panose="020B0604020202020204" pitchFamily="34" charset="0"/>
              </a:rPr>
              <a:t>1</a:t>
            </a:r>
            <a:r>
              <a:rPr lang="it-IT" sz="1600" b="1" i="1" dirty="0">
                <a:latin typeface="Arial" panose="020B0604020202020204" pitchFamily="34" charset="0"/>
                <a:ea typeface="Calibri" panose="020F0502020204030204" pitchFamily="34" charset="0"/>
                <a:cs typeface="Arial" panose="020B0604020202020204" pitchFamily="34" charset="0"/>
              </a:rPr>
              <a:t>, impregnato della tintura dei fiori, lasciane cadere qualche goccia sopra un foglio di carta bianca (in questo modo il cambiamento di colore è facilmente percepibile e l'esperimento può essere fatto con piccole quantità). Sullo sciroppo fai cadere due o tre gocce di spirito di sale </a:t>
            </a:r>
            <a:r>
              <a:rPr lang="it-IT" sz="1600" b="1" dirty="0">
                <a:latin typeface="Arial" panose="020B0604020202020204" pitchFamily="34" charset="0"/>
                <a:ea typeface="Calibri" panose="020F0502020204030204" pitchFamily="34" charset="0"/>
                <a:cs typeface="Arial" panose="020B0604020202020204" pitchFamily="34" charset="0"/>
              </a:rPr>
              <a:t>[acido cloridrico] </a:t>
            </a:r>
            <a:r>
              <a:rPr lang="it-IT" sz="1600" b="1" i="1" dirty="0">
                <a:latin typeface="Arial" panose="020B0604020202020204" pitchFamily="34" charset="0"/>
                <a:ea typeface="Calibri" panose="020F0502020204030204" pitchFamily="34" charset="0"/>
                <a:cs typeface="Arial" panose="020B0604020202020204" pitchFamily="34" charset="0"/>
              </a:rPr>
              <a:t>e di aceto o di qualche liquido eminentemente acido e, osservando la mistura, puoi vedere che lo sciroppo da blu diviene immediatamente rosso. Questo processo di cambiamento di colore è noto a molte persone, che hanno utilizzato lo spirito di </a:t>
            </a:r>
            <a:r>
              <a:rPr lang="it-IT" sz="1600" b="1" i="1" dirty="0" err="1">
                <a:latin typeface="Arial" panose="020B0604020202020204" pitchFamily="34" charset="0"/>
                <a:ea typeface="Calibri" panose="020F0502020204030204" pitchFamily="34" charset="0"/>
                <a:cs typeface="Arial" panose="020B0604020202020204" pitchFamily="34" charset="0"/>
              </a:rPr>
              <a:t>vitriolo</a:t>
            </a:r>
            <a:r>
              <a:rPr lang="it-IT" sz="1600" b="1" dirty="0">
                <a:latin typeface="Arial" panose="020B0604020202020204" pitchFamily="34" charset="0"/>
                <a:ea typeface="Calibri" panose="020F0502020204030204" pitchFamily="34" charset="0"/>
                <a:cs typeface="Arial" panose="020B0604020202020204" pitchFamily="34" charset="0"/>
              </a:rPr>
              <a:t> [acido solforico] </a:t>
            </a:r>
            <a:r>
              <a:rPr lang="it-IT" sz="1600" b="1" i="1" dirty="0">
                <a:latin typeface="Arial" panose="020B0604020202020204" pitchFamily="34" charset="0"/>
                <a:ea typeface="Calibri" panose="020F0502020204030204" pitchFamily="34" charset="0"/>
                <a:cs typeface="Arial" panose="020B0604020202020204" pitchFamily="34" charset="0"/>
              </a:rPr>
              <a:t>o il succo di limone, ma queste persone hanno erroneamente ascritto l'effetto a qualche qualità specifica dei due liquidi posti in reazione, mentre in realtà quasi tutti i sali acidi rendono rosso lo sciroppo di violette». </a:t>
            </a:r>
          </a:p>
          <a:p>
            <a:pPr>
              <a:spcAft>
                <a:spcPts val="0"/>
              </a:spcAft>
            </a:pPr>
            <a:endParaRPr lang="it-IT"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ts val="1800"/>
              </a:lnSpc>
              <a:spcAft>
                <a:spcPts val="0"/>
              </a:spcAft>
            </a:pPr>
            <a:r>
              <a:rPr lang="it-IT" sz="1400" b="1" dirty="0">
                <a:latin typeface="Arial" panose="020B0604020202020204" pitchFamily="34" charset="0"/>
                <a:ea typeface="Calibri" panose="020F0502020204030204" pitchFamily="34" charset="0"/>
                <a:cs typeface="Arial" panose="020B0604020202020204" pitchFamily="34" charset="0"/>
              </a:rPr>
              <a:t>1. Le soluzioni vegetali blu, ottenute da fiori di colore blu, mutano questo colore perché contengono una mistione di antocianine e di flavoni. Il colore fondamentale dell'antocianina è blu o violetto in soluzione neutra. In soluzione acida diventa rosso a causa della formazione di sale di </a:t>
            </a:r>
            <a:r>
              <a:rPr lang="it-IT" sz="1400" b="1" dirty="0" err="1">
                <a:latin typeface="Arial" panose="020B0604020202020204" pitchFamily="34" charset="0"/>
                <a:ea typeface="Calibri" panose="020F0502020204030204" pitchFamily="34" charset="0"/>
                <a:cs typeface="Arial" panose="020B0604020202020204" pitchFamily="34" charset="0"/>
              </a:rPr>
              <a:t>ossonio</a:t>
            </a:r>
            <a:r>
              <a:rPr lang="it-IT" sz="1400" b="1" dirty="0">
                <a:latin typeface="Arial" panose="020B0604020202020204" pitchFamily="34" charset="0"/>
                <a:ea typeface="Calibri" panose="020F0502020204030204" pitchFamily="34" charset="0"/>
                <a:cs typeface="Arial" panose="020B0604020202020204" pitchFamily="34" charset="0"/>
              </a:rPr>
              <a:t>; in soluzione alcalina si forma una base blu che appare verde a causa della presenza dei flavoni gialli.</a:t>
            </a:r>
            <a:endParaRPr lang="it-IT" sz="1400" b="1" dirty="0">
              <a:effectLst/>
              <a:latin typeface="Arial" panose="020B0604020202020204" pitchFamily="34" charset="0"/>
              <a:ea typeface="Calibri" panose="020F0502020204030204" pitchFamily="34" charset="0"/>
              <a:cs typeface="Arial" panose="020B0604020202020204" pitchFamily="34" charset="0"/>
            </a:endParaRPr>
          </a:p>
        </p:txBody>
      </p:sp>
      <p:pic>
        <p:nvPicPr>
          <p:cNvPr id="5122" name="Picture 2" descr="https://upload.wikimedia.org/wikipedia/commons/b/b3/Robert_Boyle_0001.jpg">
            <a:extLst>
              <a:ext uri="{FF2B5EF4-FFF2-40B4-BE49-F238E27FC236}">
                <a16:creationId xmlns:a16="http://schemas.microsoft.com/office/drawing/2014/main" id="{A4A7E024-4FD8-4E4F-AAFD-3BA7A7FC03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6156" y="266616"/>
            <a:ext cx="1369113" cy="173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6744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43F201E-C76B-4C41-B267-2EB34D140986}"/>
              </a:ext>
            </a:extLst>
          </p:cNvPr>
          <p:cNvSpPr txBox="1"/>
          <p:nvPr/>
        </p:nvSpPr>
        <p:spPr>
          <a:xfrm>
            <a:off x="283780" y="335845"/>
            <a:ext cx="8324192" cy="6186309"/>
          </a:xfrm>
          <a:prstGeom prst="rect">
            <a:avLst/>
          </a:prstGeom>
          <a:noFill/>
        </p:spPr>
        <p:txBody>
          <a:bodyPr wrap="square" rtlCol="0">
            <a:spAutoFit/>
          </a:bodyPr>
          <a:lstStyle/>
          <a:p>
            <a:pPr algn="just"/>
            <a:r>
              <a:rPr lang="it-IT" b="1" dirty="0">
                <a:latin typeface="Arial" panose="020B0604020202020204" pitchFamily="34" charset="0"/>
                <a:cs typeface="Arial" panose="020B0604020202020204" pitchFamily="34" charset="0"/>
              </a:rPr>
              <a:t>Se conoscessimo con maggiore precisione le concentrazioni delle due soluzioni (che per queste due soluzioni erano almeno indicate nelle etichette) e se avessimo utilizzato recipienti tarati con più precisione avremmo potuto calcolare le quantità di acido e di base che avevano reciprocamente neutralizzato i propri effetti fino al punto di viraggio.</a:t>
            </a:r>
          </a:p>
          <a:p>
            <a:pPr algn="just"/>
            <a:r>
              <a:rPr lang="it-IT" b="1" dirty="0">
                <a:latin typeface="Arial" panose="020B0604020202020204" pitchFamily="34" charset="0"/>
                <a:cs typeface="Arial" panose="020B0604020202020204" pitchFamily="34" charset="0"/>
              </a:rPr>
              <a:t>Vediamo come avremmo potuto fare,</a:t>
            </a:r>
          </a:p>
          <a:p>
            <a:pPr algn="just"/>
            <a:r>
              <a:rPr lang="it-IT" b="1" dirty="0">
                <a:latin typeface="Arial" panose="020B0604020202020204" pitchFamily="34" charset="0"/>
                <a:cs typeface="Arial" panose="020B0604020202020204" pitchFamily="34" charset="0"/>
              </a:rPr>
              <a:t>30 </a:t>
            </a:r>
            <a:r>
              <a:rPr lang="it-IT" b="1" dirty="0" err="1">
                <a:latin typeface="Arial" panose="020B0604020202020204" pitchFamily="34" charset="0"/>
                <a:cs typeface="Arial" panose="020B0604020202020204" pitchFamily="34" charset="0"/>
              </a:rPr>
              <a:t>mL</a:t>
            </a:r>
            <a:r>
              <a:rPr lang="it-IT" b="1" dirty="0">
                <a:latin typeface="Arial" panose="020B0604020202020204" pitchFamily="34" charset="0"/>
                <a:cs typeface="Arial" panose="020B0604020202020204" pitchFamily="34" charset="0"/>
              </a:rPr>
              <a:t> di ammoniaca al 2% corrisponderebbero ad aver preso i 2/100 di 30 grammi </a:t>
            </a:r>
            <a:r>
              <a:rPr lang="it-IT" b="1" dirty="0">
                <a:latin typeface="Arial" panose="020B0604020202020204" pitchFamily="34" charset="0"/>
                <a:cs typeface="Arial" panose="020B0604020202020204" pitchFamily="34" charset="0"/>
                <a:sym typeface="Wingdings" panose="05000000000000000000" pitchFamily="2" charset="2"/>
              </a:rPr>
              <a:t> 600 mg (assumendo al solito che 1 </a:t>
            </a:r>
            <a:r>
              <a:rPr lang="it-IT" b="1" dirty="0" err="1">
                <a:latin typeface="Arial" panose="020B0604020202020204" pitchFamily="34" charset="0"/>
                <a:cs typeface="Arial" panose="020B0604020202020204" pitchFamily="34" charset="0"/>
                <a:sym typeface="Wingdings" panose="05000000000000000000" pitchFamily="2" charset="2"/>
              </a:rPr>
              <a:t>mL</a:t>
            </a:r>
            <a:r>
              <a:rPr lang="it-IT" b="1" dirty="0">
                <a:latin typeface="Arial" panose="020B0604020202020204" pitchFamily="34" charset="0"/>
                <a:cs typeface="Arial" panose="020B0604020202020204" pitchFamily="34" charset="0"/>
                <a:sym typeface="Wingdings" panose="05000000000000000000" pitchFamily="2" charset="2"/>
              </a:rPr>
              <a:t> di soluzione pesi un grammo)</a:t>
            </a:r>
          </a:p>
          <a:p>
            <a:pPr algn="just"/>
            <a:r>
              <a:rPr lang="it-IT" b="1" dirty="0">
                <a:latin typeface="Arial" panose="020B0604020202020204" pitchFamily="34" charset="0"/>
                <a:cs typeface="Arial" panose="020B0604020202020204" pitchFamily="34" charset="0"/>
                <a:sym typeface="Wingdings" panose="05000000000000000000" pitchFamily="2" charset="2"/>
              </a:rPr>
              <a:t>10 </a:t>
            </a:r>
            <a:r>
              <a:rPr lang="it-IT" b="1" dirty="0" err="1">
                <a:latin typeface="Arial" panose="020B0604020202020204" pitchFamily="34" charset="0"/>
                <a:cs typeface="Arial" panose="020B0604020202020204" pitchFamily="34" charset="0"/>
                <a:sym typeface="Wingdings" panose="05000000000000000000" pitchFamily="2" charset="2"/>
              </a:rPr>
              <a:t>mL</a:t>
            </a:r>
            <a:r>
              <a:rPr lang="it-IT" b="1" dirty="0">
                <a:latin typeface="Arial" panose="020B0604020202020204" pitchFamily="34" charset="0"/>
                <a:cs typeface="Arial" panose="020B0604020202020204" pitchFamily="34" charset="0"/>
                <a:sym typeface="Wingdings" panose="05000000000000000000" pitchFamily="2" charset="2"/>
              </a:rPr>
              <a:t> di acido muriatico al 10% in </a:t>
            </a:r>
            <a:r>
              <a:rPr lang="it-IT" b="1" dirty="0" err="1">
                <a:latin typeface="Arial" panose="020B0604020202020204" pitchFamily="34" charset="0"/>
                <a:cs typeface="Arial" panose="020B0604020202020204" pitchFamily="34" charset="0"/>
                <a:sym typeface="Wingdings" panose="05000000000000000000" pitchFamily="2" charset="2"/>
              </a:rPr>
              <a:t>HCl</a:t>
            </a:r>
            <a:r>
              <a:rPr lang="it-IT" b="1" dirty="0">
                <a:latin typeface="Arial" panose="020B0604020202020204" pitchFamily="34" charset="0"/>
                <a:cs typeface="Arial" panose="020B0604020202020204" pitchFamily="34" charset="0"/>
                <a:sym typeface="Wingdings" panose="05000000000000000000" pitchFamily="2" charset="2"/>
              </a:rPr>
              <a:t> vorrebbe dire che sono stati necessari 1 grammo (cioè 1000 milligrammi) di </a:t>
            </a:r>
            <a:r>
              <a:rPr lang="it-IT" b="1" dirty="0" err="1">
                <a:latin typeface="Arial" panose="020B0604020202020204" pitchFamily="34" charset="0"/>
                <a:cs typeface="Arial" panose="020B0604020202020204" pitchFamily="34" charset="0"/>
                <a:sym typeface="Wingdings" panose="05000000000000000000" pitchFamily="2" charset="2"/>
              </a:rPr>
              <a:t>HCl</a:t>
            </a:r>
            <a:r>
              <a:rPr lang="it-IT" b="1" dirty="0">
                <a:latin typeface="Arial" panose="020B0604020202020204" pitchFamily="34" charset="0"/>
                <a:cs typeface="Arial" panose="020B0604020202020204" pitchFamily="34" charset="0"/>
                <a:sym typeface="Wingdings" panose="05000000000000000000" pitchFamily="2" charset="2"/>
              </a:rPr>
              <a:t> per reagire esattamente con i 600 mg di ammoniaca</a:t>
            </a:r>
          </a:p>
          <a:p>
            <a:pPr algn="just"/>
            <a:endParaRPr lang="it-IT" b="1" dirty="0">
              <a:latin typeface="Arial" panose="020B0604020202020204" pitchFamily="34" charset="0"/>
              <a:cs typeface="Arial" panose="020B0604020202020204" pitchFamily="34" charset="0"/>
              <a:sym typeface="Wingdings" panose="05000000000000000000" pitchFamily="2" charset="2"/>
            </a:endParaRPr>
          </a:p>
          <a:p>
            <a:pPr algn="just"/>
            <a:r>
              <a:rPr lang="it-IT" b="1" dirty="0">
                <a:latin typeface="Arial" panose="020B0604020202020204" pitchFamily="34" charset="0"/>
                <a:cs typeface="Arial" panose="020B0604020202020204" pitchFamily="34" charset="0"/>
                <a:sym typeface="Wingdings" panose="05000000000000000000" pitchFamily="2" charset="2"/>
              </a:rPr>
              <a:t>600 mg di ammoniaca sono chimicamente la massa equivalente  ai 1000 mg di </a:t>
            </a:r>
            <a:r>
              <a:rPr lang="it-IT" b="1" dirty="0" err="1">
                <a:latin typeface="Arial" panose="020B0604020202020204" pitchFamily="34" charset="0"/>
                <a:cs typeface="Arial" panose="020B0604020202020204" pitchFamily="34" charset="0"/>
                <a:sym typeface="Wingdings" panose="05000000000000000000" pitchFamily="2" charset="2"/>
              </a:rPr>
              <a:t>HCl</a:t>
            </a:r>
            <a:r>
              <a:rPr lang="it-IT" b="1" dirty="0">
                <a:latin typeface="Arial" panose="020B0604020202020204" pitchFamily="34" charset="0"/>
                <a:cs typeface="Arial" panose="020B0604020202020204" pitchFamily="34" charset="0"/>
                <a:sym typeface="Wingdings" panose="05000000000000000000" pitchFamily="2" charset="2"/>
              </a:rPr>
              <a:t>.</a:t>
            </a:r>
          </a:p>
          <a:p>
            <a:pPr algn="just"/>
            <a:endParaRPr lang="it-IT" b="1" dirty="0">
              <a:latin typeface="Arial" panose="020B0604020202020204" pitchFamily="34" charset="0"/>
              <a:cs typeface="Arial" panose="020B0604020202020204" pitchFamily="34" charset="0"/>
              <a:sym typeface="Wingdings" panose="05000000000000000000" pitchFamily="2" charset="2"/>
            </a:endParaRPr>
          </a:p>
          <a:p>
            <a:pPr algn="just"/>
            <a:r>
              <a:rPr lang="it-IT" b="1" dirty="0">
                <a:latin typeface="Arial" panose="020B0604020202020204" pitchFamily="34" charset="0"/>
                <a:cs typeface="Arial" panose="020B0604020202020204" pitchFamily="34" charset="0"/>
                <a:sym typeface="Wingdings" panose="05000000000000000000" pitchFamily="2" charset="2"/>
              </a:rPr>
              <a:t>Questo conto non ha molto senso data l’imprecisione nella concentrazione scritta sulle etichette e la scarsissima attendibilità della lettura dei volumi utilizzati a partire dalle tacche dei </a:t>
            </a:r>
            <a:r>
              <a:rPr lang="it-IT" b="1" dirty="0" err="1">
                <a:latin typeface="Arial" panose="020B0604020202020204" pitchFamily="34" charset="0"/>
                <a:cs typeface="Arial" panose="020B0604020202020204" pitchFamily="34" charset="0"/>
                <a:sym typeface="Wingdings" panose="05000000000000000000" pitchFamily="2" charset="2"/>
              </a:rPr>
              <a:t>becherini</a:t>
            </a:r>
            <a:r>
              <a:rPr lang="it-IT" b="1" dirty="0">
                <a:latin typeface="Arial" panose="020B0604020202020204" pitchFamily="34" charset="0"/>
                <a:cs typeface="Arial" panose="020B0604020202020204" pitchFamily="34" charset="0"/>
                <a:sym typeface="Wingdings" panose="05000000000000000000" pitchFamily="2" charset="2"/>
              </a:rPr>
              <a:t>.</a:t>
            </a:r>
          </a:p>
          <a:p>
            <a:pPr algn="just"/>
            <a:r>
              <a:rPr lang="it-IT" b="1" dirty="0">
                <a:latin typeface="Arial" panose="020B0604020202020204" pitchFamily="34" charset="0"/>
                <a:cs typeface="Arial" panose="020B0604020202020204" pitchFamily="34" charset="0"/>
                <a:sym typeface="Wingdings" panose="05000000000000000000" pitchFamily="2" charset="2"/>
              </a:rPr>
              <a:t>Per il primo problema basterebbe utilizzare soluzioni di concentrazione nota con più precisione (ad esempio sostanze pure solide pesate su una bilancia prima di essere sciolte in volumi noti di soluzione)</a:t>
            </a:r>
            <a:endParaRPr lang="it-IT"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82724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048EF42-FA8B-4227-911F-C1197DC6F59D}"/>
              </a:ext>
            </a:extLst>
          </p:cNvPr>
          <p:cNvSpPr txBox="1"/>
          <p:nvPr/>
        </p:nvSpPr>
        <p:spPr>
          <a:xfrm>
            <a:off x="268864" y="416267"/>
            <a:ext cx="7881908" cy="616131"/>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Per il secondo problema basterà utilizzare strumenti per il prelievo dei volumi più precisi. Certamente più precisi dei becher tarati risultano i cilindri graduati.</a:t>
            </a:r>
            <a:endParaRPr lang="it-IT" dirty="0"/>
          </a:p>
        </p:txBody>
      </p:sp>
      <p:pic>
        <p:nvPicPr>
          <p:cNvPr id="4" name="Immagine 3">
            <a:extLst>
              <a:ext uri="{FF2B5EF4-FFF2-40B4-BE49-F238E27FC236}">
                <a16:creationId xmlns:a16="http://schemas.microsoft.com/office/drawing/2014/main" id="{ABAA28E1-CF35-4A71-9A55-C69E2BD859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607" y="1324303"/>
            <a:ext cx="2878555" cy="5117430"/>
          </a:xfrm>
          <a:prstGeom prst="rect">
            <a:avLst/>
          </a:prstGeom>
        </p:spPr>
      </p:pic>
      <p:pic>
        <p:nvPicPr>
          <p:cNvPr id="6" name="Immagine 5">
            <a:extLst>
              <a:ext uri="{FF2B5EF4-FFF2-40B4-BE49-F238E27FC236}">
                <a16:creationId xmlns:a16="http://schemas.microsoft.com/office/drawing/2014/main" id="{09981679-ABF0-4DC7-9A9B-9035285E6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405" y="1324303"/>
            <a:ext cx="3070458" cy="5117430"/>
          </a:xfrm>
          <a:prstGeom prst="rect">
            <a:avLst/>
          </a:prstGeom>
        </p:spPr>
      </p:pic>
      <p:sp>
        <p:nvSpPr>
          <p:cNvPr id="7" name="CasellaDiTesto 6">
            <a:extLst>
              <a:ext uri="{FF2B5EF4-FFF2-40B4-BE49-F238E27FC236}">
                <a16:creationId xmlns:a16="http://schemas.microsoft.com/office/drawing/2014/main" id="{86B42CA3-0376-4209-B72D-4C078DAFDE93}"/>
              </a:ext>
            </a:extLst>
          </p:cNvPr>
          <p:cNvSpPr txBox="1"/>
          <p:nvPr/>
        </p:nvSpPr>
        <p:spPr>
          <a:xfrm>
            <a:off x="6288071" y="1731837"/>
            <a:ext cx="2668322" cy="879600"/>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Ne esistono di diverse dimensioni ed in genere sono tarati al millilitro</a:t>
            </a:r>
          </a:p>
        </p:txBody>
      </p:sp>
    </p:spTree>
    <p:extLst>
      <p:ext uri="{BB962C8B-B14F-4D97-AF65-F5344CB8AC3E}">
        <p14:creationId xmlns:p14="http://schemas.microsoft.com/office/powerpoint/2010/main" val="39509683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C42C148-5D09-457D-900F-92051C026414}"/>
              </a:ext>
            </a:extLst>
          </p:cNvPr>
          <p:cNvSpPr txBox="1"/>
          <p:nvPr/>
        </p:nvSpPr>
        <p:spPr>
          <a:xfrm>
            <a:off x="307427" y="180427"/>
            <a:ext cx="8529145" cy="610295"/>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Per misure di volume ancora più precise i chimici utilizzano un altro strumento che prende il nome di buretta</a:t>
            </a:r>
          </a:p>
        </p:txBody>
      </p:sp>
      <p:pic>
        <p:nvPicPr>
          <p:cNvPr id="4" name="Immagine 3">
            <a:extLst>
              <a:ext uri="{FF2B5EF4-FFF2-40B4-BE49-F238E27FC236}">
                <a16:creationId xmlns:a16="http://schemas.microsoft.com/office/drawing/2014/main" id="{EC621BA9-4626-4E08-85C0-DCED26CC80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379" y="848525"/>
            <a:ext cx="2448582" cy="4353036"/>
          </a:xfrm>
          <a:prstGeom prst="rect">
            <a:avLst/>
          </a:prstGeom>
        </p:spPr>
      </p:pic>
      <p:pic>
        <p:nvPicPr>
          <p:cNvPr id="6" name="Immagine 5">
            <a:extLst>
              <a:ext uri="{FF2B5EF4-FFF2-40B4-BE49-F238E27FC236}">
                <a16:creationId xmlns:a16="http://schemas.microsoft.com/office/drawing/2014/main" id="{D7C5E8C9-5424-4FDF-9384-1C4641021C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708" y="848525"/>
            <a:ext cx="2448582" cy="4353036"/>
          </a:xfrm>
          <a:prstGeom prst="rect">
            <a:avLst/>
          </a:prstGeom>
        </p:spPr>
      </p:pic>
      <p:pic>
        <p:nvPicPr>
          <p:cNvPr id="8" name="Immagine 7">
            <a:extLst>
              <a:ext uri="{FF2B5EF4-FFF2-40B4-BE49-F238E27FC236}">
                <a16:creationId xmlns:a16="http://schemas.microsoft.com/office/drawing/2014/main" id="{30138731-C31A-4E8D-9DAD-2AFF4C9B31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7181" y="848525"/>
            <a:ext cx="2436158" cy="4330949"/>
          </a:xfrm>
          <a:prstGeom prst="rect">
            <a:avLst/>
          </a:prstGeom>
        </p:spPr>
      </p:pic>
      <p:sp>
        <p:nvSpPr>
          <p:cNvPr id="9" name="Rettangolo 8">
            <a:extLst>
              <a:ext uri="{FF2B5EF4-FFF2-40B4-BE49-F238E27FC236}">
                <a16:creationId xmlns:a16="http://schemas.microsoft.com/office/drawing/2014/main" id="{C79B06F5-E36B-4331-A6BC-858254361F0C}"/>
              </a:ext>
            </a:extLst>
          </p:cNvPr>
          <p:cNvSpPr/>
          <p:nvPr/>
        </p:nvSpPr>
        <p:spPr>
          <a:xfrm>
            <a:off x="200476" y="5259364"/>
            <a:ext cx="8529145" cy="1418209"/>
          </a:xfrm>
          <a:prstGeom prst="rect">
            <a:avLst/>
          </a:prstGeom>
        </p:spPr>
        <p:txBody>
          <a:bodyPr wrap="square">
            <a:spAutoFit/>
          </a:bodyPr>
          <a:lstStyle/>
          <a:p>
            <a:pPr algn="just">
              <a:lnSpc>
                <a:spcPts val="2100"/>
              </a:lnSpc>
            </a:pPr>
            <a:r>
              <a:rPr lang="it-IT" sz="1600" b="1" dirty="0">
                <a:solidFill>
                  <a:srgbClr val="222222"/>
                </a:solidFill>
                <a:latin typeface="Arial" panose="020B0604020202020204" pitchFamily="34" charset="0"/>
                <a:cs typeface="Arial" panose="020B0604020202020204" pitchFamily="34" charset="0"/>
              </a:rPr>
              <a:t>È formata da un tubo di vetro graduato a diametro costante, ad una estremità è presente un'apertura dall'altra un rubinetto. Da una parte è presente la gradazione, dall'altra una banda di colore bianco con una striscia verticale scura. Una buretta di è in genere accurata fino al 1/10 di millilitro in alcuni casi anche ad 1/20 di </a:t>
            </a:r>
            <a:r>
              <a:rPr lang="it-IT" sz="1600" b="1" dirty="0">
                <a:solidFill>
                  <a:srgbClr val="0B0080"/>
                </a:solidFill>
                <a:latin typeface="Arial" panose="020B0604020202020204" pitchFamily="34" charset="0"/>
                <a:cs typeface="Arial" panose="020B0604020202020204" pitchFamily="34" charset="0"/>
                <a:hlinkClick r:id="rId5" tooltip="Millilitro"/>
              </a:rPr>
              <a:t>millilitro</a:t>
            </a:r>
            <a:r>
              <a:rPr lang="it-IT" sz="1600" b="1" dirty="0">
                <a:solidFill>
                  <a:srgbClr val="222222"/>
                </a:solidFill>
                <a:latin typeface="Arial" panose="020B0604020202020204" pitchFamily="34" charset="0"/>
                <a:cs typeface="Arial" panose="020B0604020202020204" pitchFamily="34" charset="0"/>
              </a:rPr>
              <a:t> (±0,05 </a:t>
            </a:r>
            <a:r>
              <a:rPr lang="it-IT" sz="1600" b="1" dirty="0" err="1">
                <a:solidFill>
                  <a:srgbClr val="222222"/>
                </a:solidFill>
                <a:latin typeface="Arial" panose="020B0604020202020204" pitchFamily="34" charset="0"/>
                <a:cs typeface="Arial" panose="020B0604020202020204" pitchFamily="34" charset="0"/>
              </a:rPr>
              <a:t>mL</a:t>
            </a:r>
            <a:r>
              <a:rPr lang="it-IT" sz="1600" b="1" dirty="0">
                <a:solidFill>
                  <a:srgbClr val="222222"/>
                </a:solidFill>
                <a:latin typeface="Arial" panose="020B0604020202020204" pitchFamily="34" charset="0"/>
                <a:cs typeface="Arial" panose="020B0604020202020204" pitchFamily="34" charset="0"/>
              </a:rPr>
              <a:t>). </a:t>
            </a:r>
            <a:endParaRPr lang="it-IT" sz="1600" b="1" i="0" dirty="0">
              <a:solidFill>
                <a:srgbClr val="22222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58280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AF8FED4-388B-40BE-AE47-D513E0C529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033" y="212834"/>
            <a:ext cx="3484062" cy="6432332"/>
          </a:xfrm>
          <a:prstGeom prst="rect">
            <a:avLst/>
          </a:prstGeom>
        </p:spPr>
      </p:pic>
      <p:sp>
        <p:nvSpPr>
          <p:cNvPr id="4" name="CasellaDiTesto 3">
            <a:extLst>
              <a:ext uri="{FF2B5EF4-FFF2-40B4-BE49-F238E27FC236}">
                <a16:creationId xmlns:a16="http://schemas.microsoft.com/office/drawing/2014/main" id="{9562719F-5B32-4937-91CB-312EDE8A4D02}"/>
              </a:ext>
            </a:extLst>
          </p:cNvPr>
          <p:cNvSpPr txBox="1"/>
          <p:nvPr/>
        </p:nvSpPr>
        <p:spPr>
          <a:xfrm>
            <a:off x="3878317" y="212834"/>
            <a:ext cx="4994650" cy="3034036"/>
          </a:xfrm>
          <a:prstGeom prst="rect">
            <a:avLst/>
          </a:prstGeom>
          <a:noFill/>
        </p:spPr>
        <p:txBody>
          <a:bodyPr wrap="square" rtlCol="0">
            <a:spAutoFit/>
          </a:bodyPr>
          <a:lstStyle/>
          <a:p>
            <a:pPr algn="just">
              <a:lnSpc>
                <a:spcPts val="2100"/>
              </a:lnSpc>
            </a:pPr>
            <a:r>
              <a:rPr lang="it-IT" sz="1600" b="1" dirty="0">
                <a:latin typeface="Arial" panose="020B0604020202020204" pitchFamily="34" charset="0"/>
                <a:cs typeface="Arial" panose="020B0604020202020204" pitchFamily="34" charset="0"/>
              </a:rPr>
              <a:t>In rete sono reperibili moltissimi filmati in cui viene effettuata tramite burette la reazione tra un acido e una base. Andremo ora a visionare e commentare uno di essi</a:t>
            </a:r>
          </a:p>
          <a:p>
            <a:pPr algn="just">
              <a:lnSpc>
                <a:spcPts val="2100"/>
              </a:lnSpc>
            </a:pPr>
            <a:r>
              <a:rPr lang="it-IT" dirty="0"/>
              <a:t>https://www.youtube.com/watch?v=5BZ0MPIgeEE</a:t>
            </a:r>
          </a:p>
          <a:p>
            <a:pPr algn="just">
              <a:lnSpc>
                <a:spcPts val="2100"/>
              </a:lnSpc>
            </a:pPr>
            <a:endParaRPr lang="it-IT" sz="1600" b="1" dirty="0">
              <a:latin typeface="Arial" panose="020B0604020202020204" pitchFamily="34" charset="0"/>
              <a:cs typeface="Arial" panose="020B0604020202020204" pitchFamily="34" charset="0"/>
            </a:endParaRPr>
          </a:p>
          <a:p>
            <a:pPr algn="just">
              <a:lnSpc>
                <a:spcPts val="2100"/>
              </a:lnSpc>
            </a:pPr>
            <a:r>
              <a:rPr lang="it-IT" sz="1600" b="1" dirty="0">
                <a:latin typeface="Arial" panose="020B0604020202020204" pitchFamily="34" charset="0"/>
                <a:cs typeface="Arial" panose="020B0604020202020204" pitchFamily="34" charset="0"/>
              </a:rPr>
              <a:t>Più oltre utilizzeremo e svilupperemo meglio il concetto che abbiamo appena introdotto di masse equivalenti di acidi e basi in una lezione che legherà di nuovo didattica ed evoluzione storica della chimica.</a:t>
            </a:r>
          </a:p>
        </p:txBody>
      </p:sp>
      <p:pic>
        <p:nvPicPr>
          <p:cNvPr id="2050" name="Picture 2" descr="Risultati immagini per acid base titration">
            <a:extLst>
              <a:ext uri="{FF2B5EF4-FFF2-40B4-BE49-F238E27FC236}">
                <a16:creationId xmlns:a16="http://schemas.microsoft.com/office/drawing/2014/main" id="{8C94FD07-BA17-4F6D-BC45-FDF92681A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111" y="3650990"/>
            <a:ext cx="4814856" cy="2850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537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74B42912-3F0C-402A-A5ED-E8006A7E2641}"/>
              </a:ext>
            </a:extLst>
          </p:cNvPr>
          <p:cNvSpPr/>
          <p:nvPr/>
        </p:nvSpPr>
        <p:spPr>
          <a:xfrm>
            <a:off x="457200" y="945779"/>
            <a:ext cx="7914290" cy="5189177"/>
          </a:xfrm>
          <a:prstGeom prst="rect">
            <a:avLst/>
          </a:prstGeom>
        </p:spPr>
        <p:txBody>
          <a:bodyPr wrap="square">
            <a:spAutoFit/>
          </a:bodyPr>
          <a:lstStyle/>
          <a:p>
            <a:pPr algn="just">
              <a:lnSpc>
                <a:spcPts val="2100"/>
              </a:lnSpc>
            </a:pPr>
            <a:r>
              <a:rPr lang="it-IT" sz="1600" b="1" i="1" dirty="0">
                <a:latin typeface="Arial" panose="020B0604020202020204" pitchFamily="34" charset="0"/>
                <a:ea typeface="Calibri" panose="020F0502020204030204" pitchFamily="34" charset="0"/>
                <a:cs typeface="Arial" panose="020B0604020202020204" pitchFamily="34" charset="0"/>
              </a:rPr>
              <a:t>«Ma per ampliare il significato di questo esperimento, lasciami aggiungere qualcosa che non è stato finora osservato e che è apparso alquanto strano, quando l'ho mostrato per la prima volta a molte persone che si sono intensamente occupate della natura dei colori. Se al posto dello spirito di sale o di aceto tu lasci cadere sullo sciroppo di violette un po' di olio di tartaro per </a:t>
            </a:r>
            <a:r>
              <a:rPr lang="it-IT" sz="1600" b="1" i="1" dirty="0" err="1">
                <a:latin typeface="Arial" panose="020B0604020202020204" pitchFamily="34" charset="0"/>
                <a:ea typeface="Calibri" panose="020F0502020204030204" pitchFamily="34" charset="0"/>
                <a:cs typeface="Arial" panose="020B0604020202020204" pitchFamily="34" charset="0"/>
              </a:rPr>
              <a:t>deliquium</a:t>
            </a:r>
            <a:r>
              <a:rPr lang="it-IT" sz="1600" b="1" i="1" dirty="0">
                <a:latin typeface="Arial" panose="020B0604020202020204" pitchFamily="34" charset="0"/>
                <a:ea typeface="Calibri" panose="020F0502020204030204" pitchFamily="34" charset="0"/>
                <a:cs typeface="Arial" panose="020B0604020202020204" pitchFamily="34" charset="0"/>
              </a:rPr>
              <a:t> [carbonato di potassio in soluzione concentrata] o una identica quantità di una soluzione di ceneri e strofini con un dito, vedrai il colore blu dello sciroppo virare verso il verde. Esperimenti simili possono essere fatti con diversi altri liquidi, come avrò occasione di mostrarti altrove. </a:t>
            </a:r>
          </a:p>
          <a:p>
            <a:pPr algn="just">
              <a:lnSpc>
                <a:spcPts val="2100"/>
              </a:lnSpc>
            </a:pPr>
            <a:r>
              <a:rPr lang="it-IT" sz="1600" b="1" i="1" dirty="0">
                <a:latin typeface="Arial" panose="020B0604020202020204" pitchFamily="34" charset="0"/>
                <a:ea typeface="Calibri" panose="020F0502020204030204" pitchFamily="34" charset="0"/>
                <a:cs typeface="Arial" panose="020B0604020202020204" pitchFamily="34" charset="0"/>
              </a:rPr>
              <a:t>L'uso chimico del processo di mutamento del colore blu dello sciroppo di violette in verde o rosso può essere il seguente. Quando intendiamo esaminare se il sale, che è predominante in un liquido o in un altro corpo nel quale è libero e in grossa quantità, appartiene alla famiglia dei sali acidi o a quella dei sali basici</a:t>
            </a:r>
            <a:r>
              <a:rPr lang="it-IT" sz="1600" b="1" i="1" baseline="30000" dirty="0">
                <a:latin typeface="Arial" panose="020B0604020202020204" pitchFamily="34" charset="0"/>
                <a:ea typeface="Calibri" panose="020F0502020204030204" pitchFamily="34" charset="0"/>
                <a:cs typeface="Arial" panose="020B0604020202020204" pitchFamily="34" charset="0"/>
              </a:rPr>
              <a:t>2</a:t>
            </a:r>
            <a:r>
              <a:rPr lang="it-IT" sz="1600" b="1" i="1" dirty="0">
                <a:latin typeface="Arial" panose="020B0604020202020204" pitchFamily="34" charset="0"/>
                <a:ea typeface="Calibri" panose="020F0502020204030204" pitchFamily="34" charset="0"/>
                <a:cs typeface="Arial" panose="020B0604020202020204" pitchFamily="34" charset="0"/>
              </a:rPr>
              <a:t>, possiamo utilizzare lo sciroppo di violette che è un liquido comune e facilmente ottenibile». </a:t>
            </a:r>
          </a:p>
          <a:p>
            <a:pPr algn="just">
              <a:lnSpc>
                <a:spcPts val="2100"/>
              </a:lnSpc>
            </a:pPr>
            <a:endParaRPr lang="it-IT" sz="1600" b="1" dirty="0">
              <a:latin typeface="Arial" panose="020B0604020202020204" pitchFamily="34" charset="0"/>
              <a:ea typeface="Calibri" panose="020F0502020204030204" pitchFamily="34" charset="0"/>
              <a:cs typeface="Arial" panose="020B0604020202020204" pitchFamily="34" charset="0"/>
            </a:endParaRPr>
          </a:p>
          <a:p>
            <a:pPr algn="just">
              <a:lnSpc>
                <a:spcPts val="2100"/>
              </a:lnSpc>
            </a:pPr>
            <a:endParaRPr lang="it-IT" sz="1600" b="1" dirty="0">
              <a:latin typeface="Arial" panose="020B0604020202020204" pitchFamily="34" charset="0"/>
              <a:ea typeface="Calibri" panose="020F0502020204030204" pitchFamily="34" charset="0"/>
              <a:cs typeface="Arial" panose="020B0604020202020204" pitchFamily="34" charset="0"/>
            </a:endParaRPr>
          </a:p>
          <a:p>
            <a:pPr algn="just">
              <a:lnSpc>
                <a:spcPts val="1800"/>
              </a:lnSpc>
            </a:pPr>
            <a:r>
              <a:rPr lang="it-IT" sz="1400" b="1" dirty="0">
                <a:latin typeface="Arial" panose="020B0604020202020204" pitchFamily="34" charset="0"/>
                <a:ea typeface="Calibri" panose="020F0502020204030204" pitchFamily="34" charset="0"/>
                <a:cs typeface="Arial" panose="020B0604020202020204" pitchFamily="34" charset="0"/>
              </a:rPr>
              <a:t>2. Nel Seicento con il termine « sale » venivano indicati indifferentemente gli acidi, gli alcali e i sali veri e propri.</a:t>
            </a:r>
            <a:endParaRPr lang="it-IT" sz="14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10704833"/>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2608</TotalTime>
  <Words>8357</Words>
  <Application>Microsoft Office PowerPoint</Application>
  <PresentationFormat>Presentazione su schermo (4:3)</PresentationFormat>
  <Paragraphs>857</Paragraphs>
  <Slides>83</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83</vt:i4>
      </vt:variant>
    </vt:vector>
  </HeadingPairs>
  <TitlesOfParts>
    <vt:vector size="91" baseType="lpstr">
      <vt:lpstr>Arial</vt:lpstr>
      <vt:lpstr>Calibri</vt:lpstr>
      <vt:lpstr>Calibri Light</vt:lpstr>
      <vt:lpstr>Cambria Math</vt:lpstr>
      <vt:lpstr>Georgia</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Leda Bressanello</dc:creator>
  <cp:lastModifiedBy>Leda Bressanello</cp:lastModifiedBy>
  <cp:revision>190</cp:revision>
  <dcterms:created xsi:type="dcterms:W3CDTF">2018-04-28T15:45:59Z</dcterms:created>
  <dcterms:modified xsi:type="dcterms:W3CDTF">2018-06-23T15:48:20Z</dcterms:modified>
</cp:coreProperties>
</file>