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3" r:id="rId5"/>
    <p:sldId id="264" r:id="rId6"/>
    <p:sldId id="265" r:id="rId7"/>
    <p:sldId id="266" r:id="rId8"/>
    <p:sldId id="282" r:id="rId9"/>
    <p:sldId id="275" r:id="rId10"/>
    <p:sldId id="276" r:id="rId11"/>
    <p:sldId id="277" r:id="rId12"/>
    <p:sldId id="280" r:id="rId13"/>
    <p:sldId id="267" r:id="rId14"/>
    <p:sldId id="278" r:id="rId15"/>
    <p:sldId id="268" r:id="rId16"/>
    <p:sldId id="258" r:id="rId17"/>
    <p:sldId id="259" r:id="rId18"/>
    <p:sldId id="269" r:id="rId19"/>
    <p:sldId id="281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31" d="100"/>
          <a:sy n="131" d="100"/>
        </p:scale>
        <p:origin x="13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44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1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40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06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04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0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99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1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6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9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8589-2C10-4BF9-8117-51A036ED6B7C}" type="datetimeFigureOut">
              <a:rPr lang="it-IT" smtClean="0"/>
              <a:pPr/>
              <a:t>12/10/2019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4AB8-BF2A-4248-AF94-57EB8857E3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27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\\all&#8217;intern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480720" cy="384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03848" y="188640"/>
            <a:ext cx="310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Organuli citoplasmatici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544522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</a:t>
            </a:r>
            <a:r>
              <a:rPr lang="it-IT" dirty="0"/>
              <a:t>, granuli di </a:t>
            </a:r>
            <a:r>
              <a:rPr lang="it-IT" dirty="0" err="1"/>
              <a:t>cianoficina</a:t>
            </a:r>
            <a:r>
              <a:rPr lang="it-IT" dirty="0"/>
              <a:t>, </a:t>
            </a:r>
            <a:r>
              <a:rPr lang="it-IT" b="1" dirty="0"/>
              <a:t>g</a:t>
            </a:r>
            <a:r>
              <a:rPr lang="it-IT" dirty="0"/>
              <a:t>, granuli di glicogeno; </a:t>
            </a:r>
            <a:r>
              <a:rPr lang="it-IT" b="1" dirty="0"/>
              <a:t>i,</a:t>
            </a:r>
            <a:r>
              <a:rPr lang="it-IT" dirty="0"/>
              <a:t> </a:t>
            </a:r>
            <a:r>
              <a:rPr lang="it-IT" dirty="0" err="1"/>
              <a:t>carbossisomi</a:t>
            </a:r>
            <a:r>
              <a:rPr lang="it-IT" dirty="0"/>
              <a:t>;</a:t>
            </a:r>
            <a:r>
              <a:rPr lang="it-IT"/>
              <a:t> </a:t>
            </a:r>
            <a:r>
              <a:rPr lang="it-IT" b="1" dirty="0"/>
              <a:t>k</a:t>
            </a:r>
            <a:r>
              <a:rPr lang="it-IT" dirty="0"/>
              <a:t>, granuli </a:t>
            </a:r>
            <a:r>
              <a:rPr lang="it-IT"/>
              <a:t>di polifosfati; </a:t>
            </a:r>
            <a:r>
              <a:rPr lang="it-IT" b="1" dirty="0"/>
              <a:t>l,</a:t>
            </a:r>
            <a:r>
              <a:rPr lang="it-IT" dirty="0"/>
              <a:t> </a:t>
            </a:r>
            <a:r>
              <a:rPr lang="it-IT"/>
              <a:t>vescicole gassose; </a:t>
            </a:r>
            <a:r>
              <a:rPr lang="it-IT" b="1" dirty="0"/>
              <a:t>m</a:t>
            </a:r>
            <a:r>
              <a:rPr lang="it-IT" dirty="0"/>
              <a:t>, membrane </a:t>
            </a:r>
            <a:r>
              <a:rPr lang="it-IT" dirty="0" err="1"/>
              <a:t>tilacoidi</a:t>
            </a:r>
            <a:r>
              <a:rPr lang="it-IT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43350"/>
            <a:ext cx="472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4102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638800" y="1066800"/>
            <a:ext cx="375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>
                <a:latin typeface="Comic Sans MS" pitchFamily="66" charset="0"/>
              </a:rPr>
              <a:t>hanno un diametro di 100 nm e sono circondati da una sottile membrana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3810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dirty="0">
                <a:latin typeface="Comic Sans MS" pitchFamily="66" charset="0"/>
              </a:rPr>
              <a:t>Sono presenti nei solfobatteri obbligati, nei batteri nitrificanti, nei cianobatteri. Non sono presenti negli autotrofi facoltativi e quindi potrebbero rappresentare un adattamento evolutivo alla vita strettamente autotrofa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775325" y="301625"/>
            <a:ext cx="2890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>
                <a:solidFill>
                  <a:srgbClr val="CC0000"/>
                </a:solidFill>
                <a:latin typeface="Comic Sans MS" pitchFamily="66" charset="0"/>
              </a:rPr>
              <a:t>I carbossisomi :</a:t>
            </a:r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640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3820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>
                <a:solidFill>
                  <a:srgbClr val="CC0000"/>
                </a:solidFill>
                <a:latin typeface="Comic Sans MS" pitchFamily="66" charset="0"/>
              </a:rPr>
              <a:t>Fissazione autotrofa di CO</a:t>
            </a:r>
            <a:r>
              <a:rPr lang="it-IT" altLang="it-IT" b="1">
                <a:solidFill>
                  <a:srgbClr val="CC0000"/>
                </a:solidFill>
                <a:latin typeface="Comic Sans MS" pitchFamily="66" charset="0"/>
              </a:rPr>
              <a:t>2 </a:t>
            </a:r>
            <a:r>
              <a:rPr lang="it-IT" altLang="it-IT" sz="2800" b="1">
                <a:solidFill>
                  <a:srgbClr val="CC0000"/>
                </a:solidFill>
                <a:latin typeface="Comic Sans MS" pitchFamily="66" charset="0"/>
              </a:rPr>
              <a:t>il Ciclo di Calvin</a:t>
            </a:r>
          </a:p>
          <a:p>
            <a:endParaRPr lang="it-IT" altLang="it-IT" sz="2000" b="1">
              <a:solidFill>
                <a:srgbClr val="CC0000"/>
              </a:solidFill>
              <a:latin typeface="Comic Sans MS" pitchFamily="66" charset="0"/>
            </a:endParaRPr>
          </a:p>
          <a:p>
            <a:r>
              <a:rPr lang="it-IT" altLang="it-IT" sz="2000">
                <a:latin typeface="Comic Sans MS" pitchFamily="66" charset="0"/>
              </a:rPr>
              <a:t>Per la prima tappa della riduzione di CO2 nel ciclo di Calvin è  necessaria la </a:t>
            </a:r>
            <a:r>
              <a:rPr lang="it-IT" altLang="it-IT" sz="2000" b="1">
                <a:latin typeface="Comic Sans MS" pitchFamily="66" charset="0"/>
              </a:rPr>
              <a:t>RIBULOSIO DIFOSFATO CARBOSSILASI ( RubisCO</a:t>
            </a:r>
            <a:r>
              <a:rPr lang="it-IT" altLang="it-IT" sz="2000">
                <a:latin typeface="Comic Sans MS" pitchFamily="66" charset="0"/>
              </a:rPr>
              <a:t>) , un enzima estremamente diffuso nei Batteri negli Archea e nelle Alghe. Molto abbondante nei cloroplasti (50% prot.tot.)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>
                <a:latin typeface="Comic Sans MS" pitchFamily="66" charset="0"/>
              </a:rPr>
              <a:t>La </a:t>
            </a:r>
            <a:r>
              <a:rPr lang="it-IT" altLang="it-IT" sz="2000" b="1">
                <a:latin typeface="Comic Sans MS" pitchFamily="66" charset="0"/>
              </a:rPr>
              <a:t>RIBULOSIO DIFOSFATO CARBOSSILASI </a:t>
            </a:r>
            <a:r>
              <a:rPr lang="it-IT" altLang="it-IT" sz="2000">
                <a:latin typeface="Comic Sans MS" pitchFamily="66" charset="0"/>
              </a:rPr>
              <a:t>catalizza la formazione di 12 molecole di Acido 3-fosfoglicerico a partire da 6 di CO</a:t>
            </a:r>
            <a:r>
              <a:rPr lang="it-IT" altLang="it-IT" sz="1600">
                <a:latin typeface="Comic Sans MS" pitchFamily="66" charset="0"/>
              </a:rPr>
              <a:t>2</a:t>
            </a:r>
            <a:r>
              <a:rPr lang="it-IT" altLang="it-IT" sz="2000">
                <a:latin typeface="Comic Sans MS" pitchFamily="66" charset="0"/>
              </a:rPr>
              <a:t> e 6 di ribulosio difosfato</a:t>
            </a:r>
            <a:r>
              <a:rPr lang="it-IT" altLang="it-IT"/>
              <a:t> 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2838"/>
            <a:ext cx="86106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79"/>
            <a:ext cx="3723854" cy="382633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36096" y="54867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Comic Sans MS" panose="030F0702030302020204" pitchFamily="66" charset="0"/>
              </a:rPr>
              <a:t>Enterosomi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39952" y="1093641"/>
            <a:ext cx="4896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Enterosomi</a:t>
            </a:r>
            <a:r>
              <a:rPr lang="it-IT" dirty="0">
                <a:latin typeface="Comic Sans MS" panose="030F0702030302020204" pitchFamily="66" charset="0"/>
              </a:rPr>
              <a:t> sono stati identificati in batteri enterici come Salmonella. </a:t>
            </a:r>
          </a:p>
          <a:p>
            <a:r>
              <a:rPr lang="it-IT" dirty="0">
                <a:latin typeface="Comic Sans MS" panose="030F0702030302020204" pitchFamily="66" charset="0"/>
              </a:rPr>
              <a:t>Non contengono </a:t>
            </a:r>
            <a:r>
              <a:rPr lang="it-IT" dirty="0" err="1">
                <a:latin typeface="Comic Sans MS" panose="030F0702030302020204" pitchFamily="66" charset="0"/>
              </a:rPr>
              <a:t>RuBisCO</a:t>
            </a:r>
            <a:r>
              <a:rPr lang="it-IT" dirty="0">
                <a:latin typeface="Comic Sans MS" panose="030F0702030302020204" pitchFamily="66" charset="0"/>
              </a:rPr>
              <a:t> ma enzimi indispensabili per il metabolismo di alcuni substrati come </a:t>
            </a:r>
            <a:r>
              <a:rPr lang="it-IT" dirty="0" err="1">
                <a:latin typeface="Comic Sans MS" panose="030F0702030302020204" pitchFamily="66" charset="0"/>
              </a:rPr>
              <a:t>propandiolo</a:t>
            </a:r>
            <a:r>
              <a:rPr lang="it-IT" dirty="0">
                <a:latin typeface="Comic Sans MS" panose="030F0702030302020204" pitchFamily="66" charset="0"/>
              </a:rPr>
              <a:t> e l’</a:t>
            </a:r>
            <a:r>
              <a:rPr lang="it-IT" dirty="0" err="1">
                <a:latin typeface="Comic Sans MS" panose="030F0702030302020204" pitchFamily="66" charset="0"/>
              </a:rPr>
              <a:t>etanolamina</a:t>
            </a:r>
            <a:r>
              <a:rPr lang="it-IT" dirty="0">
                <a:latin typeface="Comic Sans MS" panose="030F0702030302020204" pitchFamily="66" charset="0"/>
              </a:rPr>
              <a:t> e vengono prodotti quando questi substrati sono presenti.</a:t>
            </a: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>
                <a:latin typeface="Comic Sans MS" panose="030F0702030302020204" pitchFamily="66" charset="0"/>
              </a:rPr>
              <a:t>Il </a:t>
            </a:r>
            <a:r>
              <a:rPr lang="it-IT" dirty="0" err="1">
                <a:latin typeface="Comic Sans MS" panose="030F0702030302020204" pitchFamily="66" charset="0"/>
              </a:rPr>
              <a:t>propandiolo</a:t>
            </a:r>
            <a:r>
              <a:rPr lang="it-IT" dirty="0">
                <a:latin typeface="Comic Sans MS" panose="030F0702030302020204" pitchFamily="66" charset="0"/>
              </a:rPr>
              <a:t> è un metabolita del </a:t>
            </a:r>
            <a:r>
              <a:rPr lang="it-IT" dirty="0" err="1">
                <a:latin typeface="Comic Sans MS" panose="030F0702030302020204" pitchFamily="66" charset="0"/>
              </a:rPr>
              <a:t>fucosio</a:t>
            </a:r>
            <a:r>
              <a:rPr lang="it-IT" dirty="0">
                <a:latin typeface="Comic Sans MS" panose="030F0702030302020204" pitchFamily="66" charset="0"/>
              </a:rPr>
              <a:t> uno zucchero presente nella parete intestinale dei mammiferi.</a:t>
            </a:r>
          </a:p>
          <a:p>
            <a:endParaRPr lang="it-IT" dirty="0">
              <a:latin typeface="Comic Sans MS" panose="030F0702030302020204" pitchFamily="66" charset="0"/>
            </a:endParaRPr>
          </a:p>
          <a:p>
            <a:r>
              <a:rPr lang="it-IT" dirty="0">
                <a:latin typeface="Comic Sans MS" panose="030F0702030302020204" pitchFamily="66" charset="0"/>
              </a:rPr>
              <a:t>La capacità di metabolizzare il </a:t>
            </a:r>
            <a:r>
              <a:rPr lang="it-IT" dirty="0" err="1">
                <a:latin typeface="Comic Sans MS" panose="030F0702030302020204" pitchFamily="66" charset="0"/>
              </a:rPr>
              <a:t>propandiolo</a:t>
            </a:r>
            <a:r>
              <a:rPr lang="it-IT" dirty="0">
                <a:latin typeface="Comic Sans MS" panose="030F0702030302020204" pitchFamily="66" charset="0"/>
              </a:rPr>
              <a:t> costituisce un fattore di virulenza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5340958"/>
            <a:ext cx="8943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Comic Sans MS" panose="030F0702030302020204" pitchFamily="66" charset="0"/>
              </a:rPr>
              <a:t>Perchè</a:t>
            </a:r>
            <a:r>
              <a:rPr lang="it-IT" dirty="0">
                <a:latin typeface="Comic Sans MS" panose="030F0702030302020204" pitchFamily="66" charset="0"/>
              </a:rPr>
              <a:t> potrebbe essere utile compartimentalizzare in un organulo questo enzima?</a:t>
            </a:r>
          </a:p>
          <a:p>
            <a:r>
              <a:rPr lang="it-IT" dirty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Comic Sans MS" panose="030F0702030302020204" pitchFamily="66" charset="0"/>
              </a:rPr>
              <a:t>Garantire una maggiore efficienza dell’enzima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Comic Sans MS" panose="030F0702030302020204" pitchFamily="66" charset="0"/>
              </a:rPr>
              <a:t>Contrastare la diffusione nel citoplasma di intermedi tossici </a:t>
            </a:r>
          </a:p>
        </p:txBody>
      </p:sp>
    </p:spTree>
    <p:extLst>
      <p:ext uri="{BB962C8B-B14F-4D97-AF65-F5344CB8AC3E}">
        <p14:creationId xmlns:p14="http://schemas.microsoft.com/office/powerpoint/2010/main" val="60005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latin typeface="Comic Sans MS" pitchFamily="66" charset="0"/>
              </a:rPr>
              <a:t>CLOROSOMI sistema di membrane cellulari per la fotosintesi</a:t>
            </a:r>
            <a:endParaRPr lang="it-IT" altLang="it-IT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1722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5"/>
          <p:cNvSpPr>
            <a:spLocks noChangeArrowheads="1"/>
          </p:cNvSpPr>
          <p:nvPr/>
        </p:nvSpPr>
        <p:spPr bwMode="auto">
          <a:xfrm rot="-1113492">
            <a:off x="3352800" y="2895600"/>
            <a:ext cx="976313" cy="257175"/>
          </a:xfrm>
          <a:prstGeom prst="leftArrow">
            <a:avLst>
              <a:gd name="adj1" fmla="val 50000"/>
              <a:gd name="adj2" fmla="val 949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613525" y="1260475"/>
            <a:ext cx="25304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b="1">
                <a:latin typeface="Comic Sans MS" pitchFamily="66" charset="0"/>
              </a:rPr>
              <a:t>Il clorosoma ha una struttura a forma  di sigaro e si ritrova in prossimità della M.I., contiene i pigmenti ed è il centro di fotoreazione.</a:t>
            </a:r>
          </a:p>
          <a:p>
            <a:endParaRPr lang="it-IT" altLang="it-IT" sz="2000" b="1">
              <a:latin typeface="Comic Sans MS" pitchFamily="66" charset="0"/>
            </a:endParaRP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6461125" y="4648200"/>
            <a:ext cx="2682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b="1">
                <a:latin typeface="Comic Sans MS" pitchFamily="66" charset="0"/>
              </a:rPr>
              <a:t>Presente nei Batteri verdi sulfurei (Chlorobi) e nei batteri verdi filamentosi </a:t>
            </a:r>
          </a:p>
          <a:p>
            <a:r>
              <a:rPr lang="it-IT" altLang="it-IT" sz="2000" b="1">
                <a:latin typeface="Comic Sans MS" pitchFamily="66" charset="0"/>
              </a:rPr>
              <a:t>(Chloroflexi)</a:t>
            </a:r>
            <a:endParaRPr lang="it-IT" altLang="it-IT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4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8475"/>
            <a:ext cx="5715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1027"/>
          <p:cNvSpPr txBox="1">
            <a:spLocks noChangeArrowheads="1"/>
          </p:cNvSpPr>
          <p:nvPr/>
        </p:nvSpPr>
        <p:spPr bwMode="auto">
          <a:xfrm>
            <a:off x="6461125" y="655638"/>
            <a:ext cx="222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latin typeface="Comic Sans MS" pitchFamily="66" charset="0"/>
              </a:rPr>
              <a:t>Ciclo di Calvin</a:t>
            </a:r>
          </a:p>
        </p:txBody>
      </p:sp>
      <p:sp>
        <p:nvSpPr>
          <p:cNvPr id="50180" name="Text Box 1028"/>
          <p:cNvSpPr txBox="1">
            <a:spLocks noChangeArrowheads="1"/>
          </p:cNvSpPr>
          <p:nvPr/>
        </p:nvSpPr>
        <p:spPr bwMode="auto">
          <a:xfrm>
            <a:off x="6096000" y="1704975"/>
            <a:ext cx="281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>
                <a:latin typeface="Comic Sans MS" pitchFamily="66" charset="0"/>
              </a:rPr>
              <a:t>Dall’incorporazione di 6 molecole di CO2 viene prodotta una molecola di </a:t>
            </a:r>
          </a:p>
          <a:p>
            <a:r>
              <a:rPr lang="it-IT" altLang="it-IT" sz="1800">
                <a:latin typeface="Comic Sans MS" pitchFamily="66" charset="0"/>
              </a:rPr>
              <a:t>Fruttosio 6-fosfato</a:t>
            </a:r>
          </a:p>
        </p:txBody>
      </p:sp>
    </p:spTree>
    <p:extLst>
      <p:ext uri="{BB962C8B-B14F-4D97-AF65-F5344CB8AC3E}">
        <p14:creationId xmlns:p14="http://schemas.microsoft.com/office/powerpoint/2010/main" val="130371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28600" y="233363"/>
            <a:ext cx="605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latin typeface="Comic Sans MS" pitchFamily="66" charset="0"/>
              </a:rPr>
              <a:t>Organizzazione strutturale del clorosoma</a:t>
            </a:r>
            <a:endParaRPr lang="it-IT" altLang="it-IT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6096000" y="609600"/>
            <a:ext cx="30480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dirty="0">
                <a:latin typeface="Comic Sans MS" pitchFamily="66" charset="0"/>
              </a:rPr>
              <a:t>Le molecole di </a:t>
            </a:r>
            <a:r>
              <a:rPr lang="it-IT" altLang="it-IT" sz="2000" dirty="0" err="1">
                <a:latin typeface="Comic Sans MS" pitchFamily="66" charset="0"/>
              </a:rPr>
              <a:t>batterioclorofilla</a:t>
            </a:r>
            <a:r>
              <a:rPr lang="it-IT" altLang="it-IT" sz="2000" dirty="0">
                <a:latin typeface="Comic Sans MS" pitchFamily="66" charset="0"/>
              </a:rPr>
              <a:t>(</a:t>
            </a:r>
            <a:r>
              <a:rPr lang="it-IT" altLang="it-IT" sz="2000" dirty="0" err="1">
                <a:latin typeface="Comic Sans MS" pitchFamily="66" charset="0"/>
              </a:rPr>
              <a:t>c,d,e</a:t>
            </a:r>
            <a:r>
              <a:rPr lang="it-IT" altLang="it-IT" sz="2000" dirty="0">
                <a:latin typeface="Comic Sans MS" pitchFamily="66" charset="0"/>
              </a:rPr>
              <a:t>) nel </a:t>
            </a:r>
            <a:r>
              <a:rPr lang="it-IT" altLang="it-IT" sz="2000" dirty="0" err="1">
                <a:latin typeface="Comic Sans MS" pitchFamily="66" charset="0"/>
              </a:rPr>
              <a:t>clorosoma</a:t>
            </a:r>
            <a:r>
              <a:rPr lang="it-IT" altLang="it-IT" sz="2000" dirty="0">
                <a:latin typeface="Comic Sans MS" pitchFamily="66" charset="0"/>
              </a:rPr>
              <a:t> non sono associati a proteine  ed hanno il compito di raccogliere la luce e di convogliarne l’energia  nei centri di reazione localizzati nella M.I.</a:t>
            </a:r>
          </a:p>
          <a:p>
            <a:r>
              <a:rPr lang="it-IT" altLang="it-IT" sz="2000" dirty="0">
                <a:latin typeface="Comic Sans MS" pitchFamily="66" charset="0"/>
              </a:rPr>
              <a:t>Il trasferimento avviene  attraverso molecole di </a:t>
            </a:r>
            <a:r>
              <a:rPr lang="it-IT" altLang="it-IT" sz="2000" dirty="0" err="1">
                <a:latin typeface="Comic Sans MS" pitchFamily="66" charset="0"/>
              </a:rPr>
              <a:t>batterioclorofilla</a:t>
            </a:r>
            <a:r>
              <a:rPr lang="it-IT" altLang="it-IT" sz="2000" dirty="0">
                <a:latin typeface="Comic Sans MS" pitchFamily="66" charset="0"/>
              </a:rPr>
              <a:t> a associate alla membrane. Questa organizzazione è altamente efficiente nell’assorbimento di luce a bassa intensità</a:t>
            </a:r>
            <a:endParaRPr lang="it-IT" altLang="it-IT" dirty="0"/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912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152400" y="5715000"/>
            <a:ext cx="9144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2000">
                <a:latin typeface="Comic Sans MS" pitchFamily="66" charset="0"/>
              </a:rPr>
              <a:t>ATPasi</a:t>
            </a:r>
            <a:endParaRPr lang="it-IT" altLang="it-IT"/>
          </a:p>
        </p:txBody>
      </p:sp>
      <p:sp>
        <p:nvSpPr>
          <p:cNvPr id="39942" name="Line 10"/>
          <p:cNvSpPr>
            <a:spLocks noChangeShapeType="1"/>
          </p:cNvSpPr>
          <p:nvPr/>
        </p:nvSpPr>
        <p:spPr bwMode="auto">
          <a:xfrm>
            <a:off x="685800" y="53340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3" name="Line 11"/>
          <p:cNvSpPr>
            <a:spLocks noChangeShapeType="1"/>
          </p:cNvSpPr>
          <p:nvPr/>
        </p:nvSpPr>
        <p:spPr bwMode="auto">
          <a:xfrm>
            <a:off x="2438400" y="4648200"/>
            <a:ext cx="228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4" name="Line 12"/>
          <p:cNvSpPr>
            <a:spLocks noChangeShapeType="1"/>
          </p:cNvSpPr>
          <p:nvPr/>
        </p:nvSpPr>
        <p:spPr bwMode="auto">
          <a:xfrm flipH="1">
            <a:off x="3124200" y="51816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1600200" y="5715000"/>
            <a:ext cx="22098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>
                <a:latin typeface="Comic Sans MS" pitchFamily="66" charset="0"/>
              </a:rPr>
              <a:t>Bcha associata a LH</a:t>
            </a:r>
            <a:endParaRPr lang="it-IT" altLang="it-IT"/>
          </a:p>
        </p:txBody>
      </p:sp>
      <p:sp>
        <p:nvSpPr>
          <p:cNvPr id="39946" name="Line 15"/>
          <p:cNvSpPr>
            <a:spLocks noChangeShapeType="1"/>
          </p:cNvSpPr>
          <p:nvPr/>
        </p:nvSpPr>
        <p:spPr bwMode="auto">
          <a:xfrm>
            <a:off x="4343400" y="4800600"/>
            <a:ext cx="228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7" name="Rectangle 16"/>
          <p:cNvSpPr>
            <a:spLocks noChangeArrowheads="1"/>
          </p:cNvSpPr>
          <p:nvPr/>
        </p:nvSpPr>
        <p:spPr bwMode="auto">
          <a:xfrm>
            <a:off x="3962400" y="5715000"/>
            <a:ext cx="2057400" cy="533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>
                <a:latin typeface="Comic Sans MS" pitchFamily="66" charset="0"/>
              </a:rPr>
              <a:t>Centri di reazione</a:t>
            </a:r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85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7815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864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latin typeface="Comic Sans MS" pitchFamily="66" charset="0"/>
              </a:rPr>
              <a:t>I MAGNETOSOMI particelle di MAGNETITE avvolte da un involucro membranoso</a:t>
            </a:r>
            <a:endParaRPr lang="it-IT" altLang="it-IT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029200" y="1219200"/>
            <a:ext cx="38258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b="1">
                <a:latin typeface="Comic Sans MS" pitchFamily="66" charset="0"/>
              </a:rPr>
              <a:t>I cristalli di magnetite creano nella cellula un dipolo magnetico rendendo il batterio capace di rispondere a fenomeni magnetotoattici. </a:t>
            </a:r>
          </a:p>
          <a:p>
            <a:endParaRPr lang="it-IT" altLang="it-IT" sz="2000" b="1">
              <a:latin typeface="Comic Sans MS" pitchFamily="66" charset="0"/>
            </a:endParaRPr>
          </a:p>
          <a:p>
            <a:r>
              <a:rPr lang="it-IT" altLang="it-IT" sz="2000" b="1">
                <a:latin typeface="Comic Sans MS" pitchFamily="66" charset="0"/>
              </a:rPr>
              <a:t>Molti batteri magnetotattici crescono a basse concentrazioni di O</a:t>
            </a:r>
            <a:r>
              <a:rPr lang="it-IT" altLang="it-IT" sz="2000" b="1" baseline="-25000">
                <a:latin typeface="Comic Sans MS" pitchFamily="66" charset="0"/>
              </a:rPr>
              <a:t>2</a:t>
            </a:r>
            <a:r>
              <a:rPr lang="it-IT" altLang="it-IT" sz="2000" b="1">
                <a:latin typeface="Comic Sans MS" pitchFamily="66" charset="0"/>
              </a:rPr>
              <a:t> e sembra che la funzione sia quella di guidare i batteri che si muovono tramite flagello verso sedimenti in cui la concentrazione di O</a:t>
            </a:r>
            <a:r>
              <a:rPr lang="it-IT" altLang="it-IT" sz="2000" b="1" baseline="-25000">
                <a:latin typeface="Comic Sans MS" pitchFamily="66" charset="0"/>
              </a:rPr>
              <a:t>2</a:t>
            </a:r>
            <a:r>
              <a:rPr lang="it-IT" altLang="it-IT" sz="2000" b="1">
                <a:latin typeface="Comic Sans MS" pitchFamily="66" charset="0"/>
              </a:rPr>
              <a:t> è più bassa</a:t>
            </a:r>
            <a:r>
              <a:rPr lang="it-IT" alt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593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613275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953000" y="152400"/>
            <a:ext cx="4191000" cy="11874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latin typeface="Comic Sans MS" pitchFamily="66" charset="0"/>
              </a:rPr>
              <a:t>Magnetosomi isolati da Magnetospirillum. Ogni particella e di circa 50nm</a:t>
            </a:r>
            <a:endParaRPr lang="it-IT" altLang="it-IT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05400" y="1654175"/>
            <a:ext cx="4038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latin typeface="Comic Sans MS" pitchFamily="66" charset="0"/>
              </a:rPr>
              <a:t>Sono circondati da una membrana costituita da fosfolipidi , proteine e glicoproteine che costituisce un </a:t>
            </a:r>
            <a:r>
              <a:rPr lang="it-IT" altLang="it-IT" b="1" u="sng">
                <a:latin typeface="Comic Sans MS" pitchFamily="66" charset="0"/>
              </a:rPr>
              <a:t>monostrato</a:t>
            </a:r>
            <a:r>
              <a:rPr lang="it-IT" altLang="it-IT" b="1">
                <a:latin typeface="Comic Sans MS" pitchFamily="66" charset="0"/>
              </a:rPr>
              <a:t> fosfolipidico. Le proteine svolgono un ruolo nel precipitare il Fe </a:t>
            </a:r>
            <a:r>
              <a:rPr lang="it-IT" altLang="it-IT" sz="3200" b="1" baseline="-25000">
                <a:latin typeface="Comic Sans MS" pitchFamily="66" charset="0"/>
              </a:rPr>
              <a:t>3+</a:t>
            </a:r>
            <a:r>
              <a:rPr lang="it-IT" altLang="it-IT" b="1">
                <a:latin typeface="Comic Sans MS" pitchFamily="66" charset="0"/>
              </a:rPr>
              <a:t> ( trasportato da agenti chelanti ) a Fe</a:t>
            </a:r>
            <a:r>
              <a:rPr lang="it-IT" altLang="it-IT" sz="2800" b="1" baseline="-25000">
                <a:latin typeface="Comic Sans MS" pitchFamily="66" charset="0"/>
              </a:rPr>
              <a:t>3</a:t>
            </a:r>
            <a:r>
              <a:rPr lang="it-IT" altLang="it-IT" b="1">
                <a:latin typeface="Comic Sans MS" pitchFamily="66" charset="0"/>
              </a:rPr>
              <a:t>O</a:t>
            </a:r>
            <a:r>
              <a:rPr lang="it-IT" altLang="it-IT" b="1" baseline="-25000">
                <a:latin typeface="Comic Sans MS" pitchFamily="66" charset="0"/>
              </a:rPr>
              <a:t>4</a:t>
            </a:r>
            <a:r>
              <a:rPr lang="it-IT" altLang="it-IT" b="1">
                <a:latin typeface="Comic Sans MS" pitchFamily="66" charset="0"/>
              </a:rPr>
              <a:t> ( magnetite). La morfologia dei magnetosomi è specie specifica</a:t>
            </a:r>
            <a:endParaRPr lang="it-IT" altLang="it-IT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352800"/>
            <a:ext cx="45720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22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1880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61722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1028"/>
          <p:cNvSpPr txBox="1">
            <a:spLocks noChangeArrowheads="1"/>
          </p:cNvSpPr>
          <p:nvPr/>
        </p:nvSpPr>
        <p:spPr bwMode="auto">
          <a:xfrm>
            <a:off x="212725" y="422275"/>
            <a:ext cx="2454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>
                <a:latin typeface="Comic Sans MS" pitchFamily="66" charset="0"/>
              </a:rPr>
              <a:t>La clorofilla a è la principale clorofilla delle piante superiori di molte alghe e cianobatteri</a:t>
            </a:r>
            <a:r>
              <a:rPr lang="it-IT" altLang="it-IT"/>
              <a:t>.</a:t>
            </a:r>
          </a:p>
        </p:txBody>
      </p:sp>
      <p:sp>
        <p:nvSpPr>
          <p:cNvPr id="40965" name="Text Box 1029"/>
          <p:cNvSpPr txBox="1">
            <a:spLocks noChangeArrowheads="1"/>
          </p:cNvSpPr>
          <p:nvPr/>
        </p:nvSpPr>
        <p:spPr bwMode="auto">
          <a:xfrm>
            <a:off x="228600" y="2819400"/>
            <a:ext cx="26066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>
                <a:latin typeface="Comic Sans MS" pitchFamily="66" charset="0"/>
              </a:rPr>
              <a:t>Le batterioclorofille sono presenti nei batteri anossigenici </a:t>
            </a:r>
          </a:p>
          <a:p>
            <a:r>
              <a:rPr lang="it-IT" altLang="it-IT" sz="1800">
                <a:latin typeface="Comic Sans MS" pitchFamily="66" charset="0"/>
              </a:rPr>
              <a:t>Le batterioclorofille hanno in gnere un massimo di assorbimento intorno a 800-925 nm invece di 680 ( clorofilla a) </a:t>
            </a:r>
          </a:p>
        </p:txBody>
      </p:sp>
      <p:sp>
        <p:nvSpPr>
          <p:cNvPr id="40966" name="Text Box 1030"/>
          <p:cNvSpPr txBox="1">
            <a:spLocks noChangeArrowheads="1"/>
          </p:cNvSpPr>
          <p:nvPr/>
        </p:nvSpPr>
        <p:spPr bwMode="auto">
          <a:xfrm>
            <a:off x="288925" y="552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245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052736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omic Sans MS" panose="030F0702030302020204" pitchFamily="66" charset="0"/>
                <a:hlinkClick r:id="rId2" action="ppaction://hlinkfile"/>
              </a:rPr>
              <a:t>all’interno</a:t>
            </a:r>
            <a:r>
              <a:rPr lang="it-IT" sz="2400" dirty="0">
                <a:latin typeface="Comic Sans MS" panose="030F0702030302020204" pitchFamily="66" charset="0"/>
              </a:rPr>
              <a:t> dei </a:t>
            </a:r>
            <a:r>
              <a:rPr lang="it-IT" sz="2400" dirty="0" err="1">
                <a:latin typeface="Comic Sans MS" panose="030F0702030302020204" pitchFamily="66" charset="0"/>
              </a:rPr>
              <a:t>clorosomi</a:t>
            </a:r>
            <a:r>
              <a:rPr lang="it-IT" sz="2400" dirty="0">
                <a:latin typeface="Comic Sans MS" panose="030F0702030302020204" pitchFamily="66" charset="0"/>
              </a:rPr>
              <a:t> sono impacchettate le molecole di clorofilla </a:t>
            </a:r>
            <a:r>
              <a:rPr lang="it-IT" sz="2400" dirty="0" err="1">
                <a:latin typeface="Comic Sans MS" panose="030F0702030302020204" pitchFamily="66" charset="0"/>
              </a:rPr>
              <a:t>c,d,e</a:t>
            </a:r>
            <a:r>
              <a:rPr lang="it-IT" sz="2400" dirty="0">
                <a:latin typeface="Comic Sans MS" panose="030F0702030302020204" pitchFamily="66" charset="0"/>
              </a:rPr>
              <a:t> che fungono da antenna trasferendo l’energia al centro di reazione (RC) localizzato nella membrana citoplasmatica e circondato da altre molecole di </a:t>
            </a:r>
            <a:r>
              <a:rPr lang="it-IT" sz="2400" dirty="0" err="1">
                <a:latin typeface="Comic Sans MS" panose="030F0702030302020204" pitchFamily="66" charset="0"/>
              </a:rPr>
              <a:t>batteriocorofilla</a:t>
            </a:r>
            <a:r>
              <a:rPr lang="it-IT" sz="2400" dirty="0">
                <a:latin typeface="Comic Sans MS" panose="030F0702030302020204" pitchFamily="66" charset="0"/>
              </a:rPr>
              <a:t> a (</a:t>
            </a:r>
            <a:r>
              <a:rPr lang="it-IT" sz="2400" dirty="0" err="1">
                <a:latin typeface="Comic Sans MS" panose="030F0702030302020204" pitchFamily="66" charset="0"/>
              </a:rPr>
              <a:t>chla</a:t>
            </a:r>
            <a:r>
              <a:rPr lang="it-IT" sz="2400" dirty="0">
                <a:latin typeface="Comic Sans MS" panose="030F0702030302020204" pitchFamily="66" charset="0"/>
              </a:rPr>
              <a:t>) che hanno un ruolo di antenne accessorie. Il </a:t>
            </a:r>
            <a:r>
              <a:rPr lang="it-IT" sz="2400" dirty="0" err="1">
                <a:latin typeface="Comic Sans MS" panose="030F0702030302020204" pitchFamily="66" charset="0"/>
              </a:rPr>
              <a:t>clorosoma</a:t>
            </a:r>
            <a:r>
              <a:rPr lang="it-IT" sz="2400" dirty="0">
                <a:latin typeface="Comic Sans MS" panose="030F0702030302020204" pitchFamily="66" charset="0"/>
              </a:rPr>
              <a:t> è connesso alla membrana tramite altre proteine che formano la struttura </a:t>
            </a:r>
            <a:r>
              <a:rPr lang="it-IT" sz="2400" dirty="0" err="1">
                <a:latin typeface="Comic Sans MS" panose="030F0702030302020204" pitchFamily="66" charset="0"/>
              </a:rPr>
              <a:t>paracristallina</a:t>
            </a:r>
            <a:r>
              <a:rPr lang="it-IT" sz="2400" dirty="0">
                <a:latin typeface="Comic Sans MS" panose="030F0702030302020204" pitchFamily="66" charset="0"/>
              </a:rPr>
              <a:t> denomina base </a:t>
            </a:r>
            <a:r>
              <a:rPr lang="it-IT" sz="2400" dirty="0" err="1">
                <a:latin typeface="Comic Sans MS" panose="030F0702030302020204" pitchFamily="66" charset="0"/>
              </a:rPr>
              <a:t>plate</a:t>
            </a:r>
            <a:r>
              <a:rPr lang="it-IT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33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193675"/>
            <a:ext cx="8763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 dirty="0">
                <a:solidFill>
                  <a:srgbClr val="CC0000"/>
                </a:solidFill>
                <a:latin typeface="Comic Sans MS" panose="030F0702030302020204" pitchFamily="66" charset="0"/>
              </a:rPr>
              <a:t>GRANULI DI RISERVA </a:t>
            </a:r>
          </a:p>
          <a:p>
            <a:r>
              <a:rPr lang="it-IT" altLang="it-IT" dirty="0">
                <a:latin typeface="Comic Sans MS" pitchFamily="66" charset="0"/>
              </a:rPr>
              <a:t>I procarioti accumulano nel citoplasma un ampia varietà di materia organica ed inorganica come nutrienti di riserva.</a:t>
            </a:r>
          </a:p>
          <a:p>
            <a:r>
              <a:rPr lang="it-IT" altLang="it-IT" dirty="0">
                <a:latin typeface="Comic Sans MS" pitchFamily="66" charset="0"/>
              </a:rPr>
              <a:t>Quasi tutte le sostanze sono presenti come </a:t>
            </a:r>
            <a:r>
              <a:rPr lang="it-IT" altLang="it-IT" b="1" dirty="0">
                <a:solidFill>
                  <a:srgbClr val="CC0000"/>
                </a:solidFill>
                <a:latin typeface="Comic Sans MS" pitchFamily="66" charset="0"/>
              </a:rPr>
              <a:t>GRANULI</a:t>
            </a:r>
            <a:r>
              <a:rPr lang="it-IT" altLang="it-IT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it-IT" altLang="it-IT" dirty="0">
                <a:latin typeface="Comic Sans MS" pitchFamily="66" charset="0"/>
              </a:rPr>
              <a:t>o </a:t>
            </a:r>
            <a:r>
              <a:rPr lang="it-IT" altLang="it-IT" b="1" dirty="0">
                <a:solidFill>
                  <a:srgbClr val="CC0000"/>
                </a:solidFill>
                <a:latin typeface="Comic Sans MS" pitchFamily="66" charset="0"/>
              </a:rPr>
              <a:t>INCLUSIONI</a:t>
            </a:r>
            <a:r>
              <a:rPr lang="it-IT" altLang="it-IT" dirty="0">
                <a:latin typeface="Comic Sans MS" pitchFamily="66" charset="0"/>
              </a:rPr>
              <a:t> e sono conservate sotto forma di polimeri (per mantenere più bassa la pressione osmotica intracellulare). La maggior parte delle inclusioni sono circondate da una sottile </a:t>
            </a:r>
            <a:r>
              <a:rPr lang="it-IT" altLang="it-IT" b="1" dirty="0">
                <a:latin typeface="Comic Sans MS" pitchFamily="66" charset="0"/>
              </a:rPr>
              <a:t>membrana </a:t>
            </a:r>
            <a:r>
              <a:rPr lang="it-IT" altLang="it-IT" b="1" dirty="0">
                <a:solidFill>
                  <a:srgbClr val="CC0000"/>
                </a:solidFill>
                <a:latin typeface="Comic Sans MS" pitchFamily="66" charset="0"/>
              </a:rPr>
              <a:t>NON UNITARIA</a:t>
            </a:r>
            <a:r>
              <a:rPr lang="it-IT" altLang="it-IT" dirty="0">
                <a:latin typeface="Comic Sans MS" pitchFamily="66" charset="0"/>
              </a:rPr>
              <a:t> costituita da un monostrato di lipidi</a:t>
            </a:r>
          </a:p>
          <a:p>
            <a:endParaRPr lang="it-IT" altLang="it-IT" dirty="0">
              <a:latin typeface="Comic Sans MS" pitchFamily="66" charset="0"/>
            </a:endParaRPr>
          </a:p>
          <a:p>
            <a:r>
              <a:rPr lang="it-IT" altLang="it-IT" dirty="0">
                <a:latin typeface="Comic Sans MS" pitchFamily="66" charset="0"/>
              </a:rPr>
              <a:t>I principali composti organici accumulati sono </a:t>
            </a:r>
          </a:p>
          <a:p>
            <a:pPr>
              <a:buFontTx/>
              <a:buChar char="•"/>
            </a:pPr>
            <a:r>
              <a:rPr lang="it-IT" altLang="it-IT" b="1" dirty="0">
                <a:solidFill>
                  <a:srgbClr val="CC0000"/>
                </a:solidFill>
                <a:latin typeface="Comic Sans MS" pitchFamily="66" charset="0"/>
              </a:rPr>
              <a:t>GLICOGENO</a:t>
            </a:r>
          </a:p>
          <a:p>
            <a:pPr>
              <a:buFontTx/>
              <a:buChar char="•"/>
            </a:pPr>
            <a:r>
              <a:rPr lang="it-IT" altLang="it-IT" b="1" dirty="0">
                <a:solidFill>
                  <a:srgbClr val="CC0000"/>
                </a:solidFill>
                <a:latin typeface="Comic Sans MS" pitchFamily="66" charset="0"/>
              </a:rPr>
              <a:t>AMIDO</a:t>
            </a:r>
          </a:p>
          <a:p>
            <a:pPr>
              <a:buFontTx/>
              <a:buChar char="•"/>
            </a:pPr>
            <a:r>
              <a:rPr lang="it-IT" altLang="it-IT" b="1" dirty="0">
                <a:solidFill>
                  <a:srgbClr val="CC0000"/>
                </a:solidFill>
                <a:latin typeface="Comic Sans MS" pitchFamily="66" charset="0"/>
              </a:rPr>
              <a:t>POLIALCANOATI</a:t>
            </a:r>
          </a:p>
          <a:p>
            <a:pPr>
              <a:buFontTx/>
              <a:buChar char="•"/>
            </a:pPr>
            <a:r>
              <a:rPr lang="it-IT" altLang="it-IT" b="1" dirty="0">
                <a:solidFill>
                  <a:srgbClr val="CC0000"/>
                </a:solidFill>
                <a:latin typeface="Comic Sans MS" pitchFamily="66" charset="0"/>
              </a:rPr>
              <a:t>POLIFOSFATI</a:t>
            </a:r>
          </a:p>
          <a:p>
            <a:pPr>
              <a:buFontTx/>
              <a:buChar char="•"/>
            </a:pPr>
            <a:r>
              <a:rPr lang="it-IT" altLang="it-IT" b="1" dirty="0">
                <a:solidFill>
                  <a:srgbClr val="CC0000"/>
                </a:solidFill>
                <a:latin typeface="Comic Sans MS" pitchFamily="66" charset="0"/>
              </a:rPr>
              <a:t>CIANOFICINA</a:t>
            </a:r>
            <a:endParaRPr lang="it-IT" altLang="it-IT" b="1" dirty="0">
              <a:solidFill>
                <a:srgbClr val="CC0000"/>
              </a:solidFill>
            </a:endParaRPr>
          </a:p>
          <a:p>
            <a:endParaRPr lang="it-IT" altLang="it-IT" b="1" dirty="0">
              <a:solidFill>
                <a:srgbClr val="CC0000"/>
              </a:solidFill>
            </a:endParaRPr>
          </a:p>
          <a:p>
            <a:endParaRPr lang="it-IT" altLang="it-IT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2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7912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68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>
                <a:latin typeface="Comic Sans MS" pitchFamily="66" charset="0"/>
              </a:rPr>
              <a:t>                Le vescicole gassose</a:t>
            </a:r>
            <a:endParaRPr lang="it-IT" altLang="it-IT"/>
          </a:p>
          <a:p>
            <a:pPr>
              <a:buFontTx/>
              <a:buChar char="•"/>
            </a:pPr>
            <a:r>
              <a:rPr lang="it-IT" altLang="it-IT"/>
              <a:t> </a:t>
            </a:r>
            <a:r>
              <a:rPr lang="it-IT" altLang="it-IT" sz="2000" b="1">
                <a:latin typeface="Comic Sans MS" pitchFamily="66" charset="0"/>
              </a:rPr>
              <a:t>conferiscono alle cellule la capacità di galleggiare</a:t>
            </a:r>
            <a:r>
              <a:rPr lang="it-IT" altLang="it-IT">
                <a:latin typeface="Comic Sans MS" pitchFamily="66" charset="0"/>
              </a:rPr>
              <a:t> :</a:t>
            </a:r>
          </a:p>
          <a:p>
            <a:pPr>
              <a:buFontTx/>
              <a:buChar char="•"/>
            </a:pPr>
            <a:r>
              <a:rPr lang="it-IT" altLang="it-IT">
                <a:latin typeface="Comic Sans MS" pitchFamily="66" charset="0"/>
              </a:rPr>
              <a:t> </a:t>
            </a:r>
            <a:r>
              <a:rPr lang="it-IT" altLang="it-IT" sz="2000" b="1">
                <a:latin typeface="Comic Sans MS" pitchFamily="66" charset="0"/>
              </a:rPr>
              <a:t>sono presenti nei cianobatteri ed in altri batteri acquatici ( batteri fototrofi purpurei e verdi) e in alcuni Archea.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it-IT" altLang="it-IT" sz="2000" b="1">
                <a:latin typeface="Comic Sans MS" pitchFamily="66" charset="0"/>
              </a:rPr>
              <a:t>Sono strutture di natura proteica a forma di capside  vuote ma rigide.</a:t>
            </a:r>
          </a:p>
          <a:p>
            <a:pPr>
              <a:buFontTx/>
              <a:buChar char="•"/>
            </a:pPr>
            <a:r>
              <a:rPr lang="it-IT" altLang="it-IT" sz="2000" b="1">
                <a:latin typeface="Comic Sans MS" pitchFamily="66" charset="0"/>
              </a:rPr>
              <a:t> Hanno una lunghezza compresa tra 300 -1000nm e uno spessore da 45 a 120nm.</a:t>
            </a:r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35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9013"/>
            <a:ext cx="7239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610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latin typeface="Comic Sans MS" pitchFamily="66" charset="0"/>
              </a:rPr>
              <a:t>Vescicole gassose </a:t>
            </a:r>
          </a:p>
          <a:p>
            <a:pPr>
              <a:buFontTx/>
              <a:buChar char="•"/>
            </a:pPr>
            <a:r>
              <a:rPr lang="it-IT" altLang="it-IT">
                <a:latin typeface="Comic Sans MS" pitchFamily="66" charset="0"/>
              </a:rPr>
              <a:t>sono presenti in numero variabile (da 3-4 a 3-400)</a:t>
            </a:r>
          </a:p>
          <a:p>
            <a:pPr>
              <a:buFontTx/>
              <a:buChar char="•"/>
            </a:pPr>
            <a:r>
              <a:rPr lang="it-IT" altLang="it-IT">
                <a:latin typeface="Comic Sans MS" pitchFamily="66" charset="0"/>
              </a:rPr>
              <a:t>sono raggruppate a costituire strutture visibili al microscopio a contrasto di fase come strutture più chiare </a:t>
            </a:r>
          </a:p>
          <a:p>
            <a:pPr>
              <a:buFontTx/>
              <a:buChar char="•"/>
            </a:pPr>
            <a:r>
              <a:rPr lang="it-IT" altLang="it-IT">
                <a:latin typeface="Comic Sans MS" pitchFamily="66" charset="0"/>
              </a:rPr>
              <a:t>la membrana costituita solo da proteine ( spessore di 2nm) è impermeabile all’H20 e ai soluti e permeabile ai gas</a:t>
            </a:r>
          </a:p>
          <a:p>
            <a:pPr>
              <a:buFontTx/>
              <a:buChar char="•"/>
            </a:pPr>
            <a:r>
              <a:rPr lang="it-IT" altLang="it-IT">
                <a:latin typeface="Comic Sans MS" pitchFamily="66" charset="0"/>
              </a:rPr>
              <a:t>le proteine sono GvpA (molto abbondante) e GvpC</a:t>
            </a:r>
          </a:p>
        </p:txBody>
      </p:sp>
    </p:spTree>
    <p:extLst>
      <p:ext uri="{BB962C8B-B14F-4D97-AF65-F5344CB8AC3E}">
        <p14:creationId xmlns:p14="http://schemas.microsoft.com/office/powerpoint/2010/main" val="5396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5535613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91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Vescicole gassose sono strutture riempite di </a:t>
            </a:r>
            <a:r>
              <a:rPr lang="it-IT" altLang="it-IT" sz="2000" b="1">
                <a:solidFill>
                  <a:srgbClr val="FF0000"/>
                </a:solidFill>
                <a:latin typeface="Comic Sans MS" pitchFamily="66" charset="0"/>
              </a:rPr>
              <a:t>GAS</a:t>
            </a:r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, sistemate in fasci e circondate dai costituenti del citoplasma</a:t>
            </a:r>
            <a:r>
              <a:rPr lang="it-IT" altLang="it-IT">
                <a:solidFill>
                  <a:srgbClr val="003300"/>
                </a:solidFill>
              </a:rPr>
              <a:t>. </a:t>
            </a:r>
          </a:p>
          <a:p>
            <a:endParaRPr lang="it-IT" altLang="it-IT" sz="2000" b="1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Membrana delle vescicole gassose è </a:t>
            </a:r>
            <a:r>
              <a:rPr lang="it-IT" altLang="it-IT" sz="2000" b="1">
                <a:solidFill>
                  <a:srgbClr val="FF0000"/>
                </a:solidFill>
                <a:latin typeface="Comic Sans MS" pitchFamily="66" charset="0"/>
              </a:rPr>
              <a:t>permeabile ai gas</a:t>
            </a:r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 , la composizione e la pressione dei gas all’interno la vescicola è la stessa di quella che si ritrova nell’ambiente dove vive il microrganismo</a:t>
            </a:r>
            <a:endParaRPr lang="it-IT" altLang="it-IT"/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6096000" y="2438400"/>
            <a:ext cx="28352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b="1">
                <a:latin typeface="Comic Sans MS" pitchFamily="66" charset="0"/>
              </a:rPr>
              <a:t>La vescicola presenta una densità pari al  </a:t>
            </a:r>
            <a:r>
              <a:rPr lang="it-IT" altLang="it-IT" sz="2000" b="1">
                <a:solidFill>
                  <a:srgbClr val="FF0000"/>
                </a:solidFill>
                <a:latin typeface="Comic Sans MS" pitchFamily="66" charset="0"/>
              </a:rPr>
              <a:t>5-20%</a:t>
            </a:r>
            <a:r>
              <a:rPr lang="it-IT" altLang="it-IT" sz="2000" b="1">
                <a:latin typeface="Comic Sans MS" pitchFamily="66" charset="0"/>
              </a:rPr>
              <a:t> della cellula che  favorisce la capacità di galleggiamento .</a:t>
            </a:r>
          </a:p>
          <a:p>
            <a:endParaRPr lang="it-IT" altLang="it-IT" sz="2000" b="1">
              <a:latin typeface="Comic Sans MS" pitchFamily="66" charset="0"/>
            </a:endParaRPr>
          </a:p>
          <a:p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I batteri si possono cosi posizionare lungo una colonna d’H</a:t>
            </a:r>
            <a:r>
              <a:rPr lang="it-IT" altLang="it-IT" sz="1600" b="1">
                <a:solidFill>
                  <a:srgbClr val="003300"/>
                </a:solidFill>
                <a:latin typeface="Comic Sans MS" pitchFamily="66" charset="0"/>
              </a:rPr>
              <a:t>2</a:t>
            </a:r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O nelle regioni di luce più idonee per la fotosintesi</a:t>
            </a:r>
            <a:endParaRPr lang="it-IT" altLang="it-IT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8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761038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 rot="10800000" flipV="1">
            <a:off x="6084888" y="307975"/>
            <a:ext cx="32067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1600">
                <a:latin typeface="Comic Sans MS" pitchFamily="66" charset="0"/>
              </a:rPr>
              <a:t>Electron micrograph of a lysed Halobacterium salinarum cell containing spindle-shaped gas vesicles. </a:t>
            </a:r>
          </a:p>
          <a:p>
            <a:pPr>
              <a:spcBef>
                <a:spcPct val="20000"/>
              </a:spcBef>
            </a:pPr>
            <a:r>
              <a:rPr lang="it-IT" altLang="it-IT" sz="1600">
                <a:latin typeface="Comic Sans MS" pitchFamily="66" charset="0"/>
              </a:rPr>
              <a:t>b | Isolated cylinder-shaped gas vesicles of Hbt. salinarum</a:t>
            </a:r>
            <a:r>
              <a:rPr lang="it-IT" altLang="it-IT" sz="1800">
                <a:latin typeface="Comic Sans MS" pitchFamily="66" charset="0"/>
              </a:rPr>
              <a:t>. 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5468938"/>
            <a:ext cx="9036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1600">
                <a:latin typeface="Comic Sans MS" pitchFamily="66" charset="0"/>
              </a:rPr>
              <a:t>Morphogenesis of gas vesicles, starting from aggregated proteins that form a bicone, which grows to become a spindle- or cylinder-shaped gas vesicle. The 4.6 nm-wide ribs formed by gas vesicle protein A (GvpA) run nearly perpendicular to the long axis of the gas vesicle. d | Groups of small gas vesicles are produced in cells during the early stages of gas vesicle formation, and later on cells are filled with large gas vesicles. </a:t>
            </a:r>
          </a:p>
        </p:txBody>
      </p:sp>
    </p:spTree>
    <p:extLst>
      <p:ext uri="{BB962C8B-B14F-4D97-AF65-F5344CB8AC3E}">
        <p14:creationId xmlns:p14="http://schemas.microsoft.com/office/powerpoint/2010/main" val="4150480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610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>
                <a:solidFill>
                  <a:srgbClr val="003300"/>
                </a:solidFill>
                <a:latin typeface="Comic Sans MS" pitchFamily="66" charset="0"/>
              </a:rPr>
              <a:t>GvpA </a:t>
            </a:r>
            <a:endParaRPr lang="it-IT" altLang="it-IT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piccola proteina, idrofobica a struttura a </a:t>
            </a:r>
            <a:r>
              <a:rPr lang="it-IT" altLang="it-IT" sz="2000" b="1">
                <a:solidFill>
                  <a:srgbClr val="003300"/>
                </a:solidFill>
                <a:latin typeface="Symbol" pitchFamily="18" charset="2"/>
              </a:rPr>
              <a:t>b</a:t>
            </a:r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 foglietto molto rigida</a:t>
            </a:r>
          </a:p>
          <a:p>
            <a:pPr>
              <a:buFontTx/>
              <a:buChar char="•"/>
            </a:pPr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costituisce la struttra dell’involucro esterno  ( 97% delle proteine)</a:t>
            </a:r>
          </a:p>
          <a:p>
            <a:pPr>
              <a:buFontTx/>
              <a:buChar char="•"/>
            </a:pPr>
            <a:r>
              <a:rPr lang="it-IT" altLang="it-IT" sz="2000" b="1">
                <a:solidFill>
                  <a:srgbClr val="003300"/>
                </a:solidFill>
                <a:latin typeface="Comic Sans MS" pitchFamily="66" charset="0"/>
              </a:rPr>
              <a:t>monomeri allineati a nastri paralleli</a:t>
            </a:r>
            <a:r>
              <a:rPr lang="it-IT" altLang="it-IT" b="1">
                <a:solidFill>
                  <a:srgbClr val="003300"/>
                </a:solidFill>
              </a:rPr>
              <a:t> </a:t>
            </a:r>
          </a:p>
          <a:p>
            <a:endParaRPr lang="it-IT" altLang="it-IT" b="1">
              <a:solidFill>
                <a:srgbClr val="003300"/>
              </a:solidFill>
              <a:latin typeface="Comic Sans MS" pitchFamily="66" charset="0"/>
            </a:endParaRPr>
          </a:p>
          <a:p>
            <a:r>
              <a:rPr lang="it-IT" altLang="it-IT" sz="2800">
                <a:solidFill>
                  <a:srgbClr val="0000CC"/>
                </a:solidFill>
                <a:latin typeface="Comic Sans MS" pitchFamily="66" charset="0"/>
              </a:rPr>
              <a:t>GvpC  </a:t>
            </a:r>
            <a:endParaRPr lang="it-IT" altLang="it-IT" sz="200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sz="2000" b="1">
                <a:solidFill>
                  <a:srgbClr val="0000CC"/>
                </a:solidFill>
                <a:latin typeface="Comic Sans MS" pitchFamily="66" charset="0"/>
              </a:rPr>
              <a:t>presente in quantià minore, struttura ad a elica  </a:t>
            </a:r>
          </a:p>
          <a:p>
            <a:pPr>
              <a:buFontTx/>
              <a:buChar char="•"/>
            </a:pPr>
            <a:r>
              <a:rPr lang="it-IT" altLang="it-IT" sz="2000" b="1">
                <a:solidFill>
                  <a:srgbClr val="0000CC"/>
                </a:solidFill>
                <a:latin typeface="Comic Sans MS" pitchFamily="66" charset="0"/>
              </a:rPr>
              <a:t>rafforza l’involucro proteico, con legami crociati</a:t>
            </a:r>
            <a:r>
              <a:rPr lang="it-IT" altLang="it-IT" sz="200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03220"/>
            <a:ext cx="7416824" cy="35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4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69265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410200" y="333375"/>
            <a:ext cx="3733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latin typeface="Comic Sans MS" pitchFamily="66" charset="0"/>
              </a:rPr>
              <a:t>Granuli di poli </a:t>
            </a:r>
            <a:r>
              <a:rPr lang="it-IT" altLang="it-IT" b="1">
                <a:latin typeface="Symbol" pitchFamily="18" charset="2"/>
              </a:rPr>
              <a:t>b</a:t>
            </a:r>
            <a:r>
              <a:rPr lang="it-IT" altLang="it-IT">
                <a:latin typeface="Comic Sans MS" pitchFamily="66" charset="0"/>
              </a:rPr>
              <a:t> idrossibutirrato , un composto lipidico costituito da unità ripetute di acido poli idrossibutirrico legate da un legame estere e sintetizzato dall’Acetil CoenzimaA .</a:t>
            </a:r>
          </a:p>
          <a:p>
            <a:r>
              <a:rPr lang="it-IT" altLang="it-IT">
                <a:latin typeface="Comic Sans MS" pitchFamily="66" charset="0"/>
              </a:rPr>
              <a:t>La lunghezza dei polimeri può variare  con un numero di atomi di Carbonio tra 4 e 18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94325" y="5334000"/>
            <a:ext cx="3368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>
                <a:latin typeface="Comic Sans MS" pitchFamily="66" charset="0"/>
              </a:rPr>
              <a:t>Prodotti sia dai Batteri che dagli Archea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69925" y="46038"/>
            <a:ext cx="336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latin typeface="Comic Sans MS" pitchFamily="66" charset="0"/>
              </a:rPr>
              <a:t>Poli </a:t>
            </a:r>
            <a:r>
              <a:rPr lang="it-IT" altLang="it-IT" b="1">
                <a:latin typeface="Symbol" pitchFamily="18" charset="2"/>
              </a:rPr>
              <a:t>b</a:t>
            </a:r>
            <a:r>
              <a:rPr lang="it-IT" altLang="it-IT" b="1">
                <a:latin typeface="Comic Sans MS" pitchFamily="66" charset="0"/>
              </a:rPr>
              <a:t> idrossialcanoati</a:t>
            </a:r>
          </a:p>
        </p:txBody>
      </p:sp>
    </p:spTree>
    <p:extLst>
      <p:ext uri="{BB962C8B-B14F-4D97-AF65-F5344CB8AC3E}">
        <p14:creationId xmlns:p14="http://schemas.microsoft.com/office/powerpoint/2010/main" val="128838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30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latin typeface="Comic Sans MS" pitchFamily="66" charset="0"/>
              </a:rPr>
              <a:t>GLICOGENO</a:t>
            </a:r>
            <a:r>
              <a:rPr lang="it-IT" altLang="it-IT">
                <a:latin typeface="Comic Sans MS" pitchFamily="66" charset="0"/>
              </a:rPr>
              <a:t> (presente anche in cellule animali ) e l’</a:t>
            </a:r>
            <a:r>
              <a:rPr lang="it-IT" altLang="it-IT" b="1">
                <a:latin typeface="Comic Sans MS" pitchFamily="66" charset="0"/>
              </a:rPr>
              <a:t>AMIDO</a:t>
            </a:r>
            <a:r>
              <a:rPr lang="it-IT" altLang="it-IT">
                <a:latin typeface="Comic Sans MS" pitchFamily="66" charset="0"/>
              </a:rPr>
              <a:t> (presente anche nelle alghe e cellule vegetali)  possono formare piccoli grani  o grandi strutture sferoidali.</a:t>
            </a:r>
            <a:endParaRPr lang="it-IT" altLang="it-IT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4338"/>
            <a:ext cx="518160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81000" y="5305425"/>
            <a:ext cx="838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b="1">
                <a:latin typeface="Comic Sans MS" pitchFamily="66" charset="0"/>
              </a:rPr>
              <a:t>Costituiscono  come gli polidrossialcanoati una fonte di riserva di carbonio e di energia e vengono prodotti quando i batteri si trovano in periodi di limitata disponibilità di azoto con carbonio organico in eccesso</a:t>
            </a:r>
            <a:endParaRPr lang="it-IT" altLang="it-IT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7010400" y="2895600"/>
            <a:ext cx="457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2286000" y="4724400"/>
            <a:ext cx="1295400" cy="457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sz="1800" b="1">
                <a:latin typeface="Comic Sans MS" pitchFamily="66" charset="0"/>
              </a:rPr>
              <a:t>Glicogeno</a:t>
            </a:r>
            <a:endParaRPr lang="it-IT" altLang="it-IT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1981200" y="2133600"/>
            <a:ext cx="1219200" cy="381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it-IT" b="1">
                <a:latin typeface="Comic Sans MS" pitchFamily="66" charset="0"/>
              </a:rPr>
              <a:t>Amido</a:t>
            </a:r>
          </a:p>
        </p:txBody>
      </p:sp>
    </p:spTree>
    <p:extLst>
      <p:ext uri="{BB962C8B-B14F-4D97-AF65-F5344CB8AC3E}">
        <p14:creationId xmlns:p14="http://schemas.microsoft.com/office/powerpoint/2010/main" val="126442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6"/>
          <p:cNvSpPr txBox="1">
            <a:spLocks noChangeArrowheads="1"/>
          </p:cNvSpPr>
          <p:nvPr/>
        </p:nvSpPr>
        <p:spPr bwMode="auto">
          <a:xfrm>
            <a:off x="517525" y="269875"/>
            <a:ext cx="786447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dirty="0" err="1">
                <a:latin typeface="Comic Sans MS" pitchFamily="66" charset="0"/>
              </a:rPr>
              <a:t>Cianoficina</a:t>
            </a:r>
            <a:r>
              <a:rPr lang="it-IT" altLang="it-IT" dirty="0">
                <a:latin typeface="Comic Sans MS" pitchFamily="66" charset="0"/>
              </a:rPr>
              <a:t> presente unicamente nei cianobatteri .</a:t>
            </a:r>
          </a:p>
          <a:p>
            <a:endParaRPr lang="it-IT" altLang="it-IT" dirty="0">
              <a:latin typeface="Comic Sans MS" pitchFamily="66" charset="0"/>
            </a:endParaRPr>
          </a:p>
          <a:p>
            <a:r>
              <a:rPr lang="it-IT" altLang="it-IT" dirty="0">
                <a:latin typeface="Comic Sans MS" pitchFamily="66" charset="0"/>
              </a:rPr>
              <a:t>È il solo granulo di riserva di azoto : in molti ambienti l’Azoto risulta spesso un elemento limitante :</a:t>
            </a:r>
          </a:p>
          <a:p>
            <a:pPr>
              <a:buFontTx/>
              <a:buChar char="•"/>
            </a:pPr>
            <a:endParaRPr lang="it-IT" altLang="it-IT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dirty="0">
                <a:latin typeface="Comic Sans MS" pitchFamily="66" charset="0"/>
              </a:rPr>
              <a:t> può essere usata come fonte di energia durante i processi di disgregazione  </a:t>
            </a:r>
          </a:p>
          <a:p>
            <a:pPr>
              <a:buFontTx/>
              <a:buChar char="•"/>
            </a:pPr>
            <a:endParaRPr lang="it-IT" altLang="it-IT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dirty="0">
                <a:latin typeface="Comic Sans MS" pitchFamily="66" charset="0"/>
              </a:rPr>
              <a:t>granuli di </a:t>
            </a:r>
            <a:r>
              <a:rPr lang="it-IT" altLang="it-IT" dirty="0" err="1">
                <a:latin typeface="Comic Sans MS" pitchFamily="66" charset="0"/>
              </a:rPr>
              <a:t>cianoficina</a:t>
            </a:r>
            <a:r>
              <a:rPr lang="it-IT" altLang="it-IT" dirty="0">
                <a:latin typeface="Comic Sans MS" pitchFamily="66" charset="0"/>
              </a:rPr>
              <a:t> sono formati da un copolimero di acido aspartico  con ciascun residuo di </a:t>
            </a:r>
            <a:r>
              <a:rPr lang="it-IT" altLang="it-IT" dirty="0" err="1">
                <a:latin typeface="Comic Sans MS" pitchFamily="66" charset="0"/>
              </a:rPr>
              <a:t>ac.aspartico</a:t>
            </a:r>
            <a:r>
              <a:rPr lang="it-IT" altLang="it-IT" dirty="0">
                <a:latin typeface="Comic Sans MS" pitchFamily="66" charset="0"/>
              </a:rPr>
              <a:t> contenete un gruppo laterale di arginina.</a:t>
            </a:r>
          </a:p>
          <a:p>
            <a:pPr>
              <a:buFontTx/>
              <a:buChar char="•"/>
            </a:pPr>
            <a:endParaRPr lang="it-IT" altLang="it-IT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dirty="0">
                <a:latin typeface="Comic Sans MS" pitchFamily="66" charset="0"/>
              </a:rPr>
              <a:t> L’arginina </a:t>
            </a:r>
            <a:r>
              <a:rPr lang="it-IT" altLang="it-IT" dirty="0" err="1">
                <a:latin typeface="Comic Sans MS" pitchFamily="66" charset="0"/>
              </a:rPr>
              <a:t>deidrogenesi</a:t>
            </a:r>
            <a:r>
              <a:rPr lang="it-IT" altLang="it-IT" dirty="0">
                <a:latin typeface="Comic Sans MS" pitchFamily="66" charset="0"/>
              </a:rPr>
              <a:t> determina sintesi di ATP: </a:t>
            </a:r>
          </a:p>
          <a:p>
            <a:endParaRPr lang="it-IT" altLang="it-IT" dirty="0">
              <a:latin typeface="Comic Sans MS" pitchFamily="66" charset="0"/>
            </a:endParaRPr>
          </a:p>
          <a:p>
            <a:r>
              <a:rPr lang="it-IT" altLang="it-IT" b="1" dirty="0">
                <a:latin typeface="Comic Sans MS" pitchFamily="66" charset="0"/>
              </a:rPr>
              <a:t>Arginina + ADP +P+ H</a:t>
            </a:r>
            <a:r>
              <a:rPr lang="it-IT" altLang="it-IT" sz="1800" b="1" dirty="0">
                <a:latin typeface="Comic Sans MS" pitchFamily="66" charset="0"/>
              </a:rPr>
              <a:t>2</a:t>
            </a:r>
            <a:r>
              <a:rPr lang="it-IT" altLang="it-IT" b="1" dirty="0">
                <a:latin typeface="Comic Sans MS" pitchFamily="66" charset="0"/>
              </a:rPr>
              <a:t>0</a:t>
            </a:r>
            <a:endParaRPr lang="it-IT" altLang="it-IT" dirty="0">
              <a:latin typeface="Comic Sans MS" pitchFamily="66" charset="0"/>
            </a:endParaRPr>
          </a:p>
        </p:txBody>
      </p:sp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3946525" y="5761038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b="1">
                <a:latin typeface="Comic Sans MS" pitchFamily="66" charset="0"/>
              </a:rPr>
              <a:t>Ornitina+ ATP+ NH</a:t>
            </a:r>
            <a:r>
              <a:rPr lang="it-IT" altLang="it-IT" sz="1800" b="1">
                <a:latin typeface="Comic Sans MS" pitchFamily="66" charset="0"/>
              </a:rPr>
              <a:t>3</a:t>
            </a:r>
            <a:r>
              <a:rPr lang="it-IT" altLang="it-IT" b="1">
                <a:latin typeface="Comic Sans MS" pitchFamily="66" charset="0"/>
              </a:rPr>
              <a:t> + CO</a:t>
            </a:r>
            <a:r>
              <a:rPr lang="it-IT" altLang="it-IT" sz="2000" b="1">
                <a:latin typeface="Comic Sans MS" pitchFamily="66" charset="0"/>
              </a:rPr>
              <a:t>2</a:t>
            </a:r>
            <a:endParaRPr lang="it-IT" altLang="it-IT">
              <a:latin typeface="Comic Sans MS" pitchFamily="66" charset="0"/>
            </a:endParaRPr>
          </a:p>
          <a:p>
            <a:endParaRPr lang="it-IT" altLang="it-IT"/>
          </a:p>
        </p:txBody>
      </p:sp>
      <p:sp>
        <p:nvSpPr>
          <p:cNvPr id="36868" name="AutoShape 1029"/>
          <p:cNvSpPr>
            <a:spLocks noChangeArrowheads="1"/>
          </p:cNvSpPr>
          <p:nvPr/>
        </p:nvSpPr>
        <p:spPr bwMode="auto">
          <a:xfrm>
            <a:off x="2895600" y="58674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54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392488" cy="272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429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39552" y="4653136"/>
            <a:ext cx="3456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Foto al Microscopio elettronico di granuli di </a:t>
            </a:r>
            <a:r>
              <a:rPr lang="it-IT" sz="1600" dirty="0" err="1"/>
              <a:t>cianoficina</a:t>
            </a:r>
            <a:endParaRPr lang="it-IT" sz="1600" dirty="0"/>
          </a:p>
          <a:p>
            <a:r>
              <a:rPr lang="it-IT" sz="1600" dirty="0"/>
              <a:t>presenti nel </a:t>
            </a:r>
            <a:r>
              <a:rPr lang="it-IT" sz="1600" dirty="0" err="1"/>
              <a:t>cianobatterio</a:t>
            </a:r>
            <a:r>
              <a:rPr lang="it-IT" sz="1600" dirty="0"/>
              <a:t> </a:t>
            </a:r>
            <a:r>
              <a:rPr lang="it-IT" sz="1600" i="1" dirty="0" err="1"/>
              <a:t>Synechoccus</a:t>
            </a:r>
            <a:r>
              <a:rPr lang="it-IT" sz="1600" dirty="0"/>
              <a:t> (a,b). I granuli sono assenti nello stesso ceppo durante fase di crescita esponenziale (c,d). I </a:t>
            </a:r>
            <a:r>
              <a:rPr lang="it-IT" sz="1600" dirty="0" err="1"/>
              <a:t>granul</a:t>
            </a:r>
            <a:r>
              <a:rPr lang="it-IT" sz="1600" dirty="0"/>
              <a:t> i hanno margini irregolari e non sono legati alle membrane.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3068960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</a:t>
            </a:r>
            <a:r>
              <a:rPr lang="it-IT" sz="1600" dirty="0" err="1"/>
              <a:t>cianoficina</a:t>
            </a:r>
            <a:r>
              <a:rPr lang="it-IT" sz="1600" dirty="0"/>
              <a:t> è costituita da uno scheletro di acido aspartico con residui di </a:t>
            </a:r>
            <a:r>
              <a:rPr lang="it-IT" sz="1600" dirty="0" err="1"/>
              <a:t>arginina</a:t>
            </a:r>
            <a:r>
              <a:rPr lang="it-IT" sz="1600" dirty="0"/>
              <a:t> legati a ciascun acido aspartico tramite gruppo </a:t>
            </a:r>
            <a:r>
              <a:rPr lang="it-IT" sz="1600" dirty="0" err="1"/>
              <a:t>aminico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2133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6161088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441325" y="193675"/>
            <a:ext cx="8397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/>
              <a:t>                                    </a:t>
            </a:r>
            <a:r>
              <a:rPr lang="it-IT" altLang="it-IT" b="1">
                <a:latin typeface="Comic Sans MS" pitchFamily="66" charset="0"/>
              </a:rPr>
              <a:t>Globuli solfurei</a:t>
            </a:r>
          </a:p>
          <a:p>
            <a:r>
              <a:rPr lang="it-IT" altLang="it-IT">
                <a:latin typeface="Comic Sans MS" pitchFamily="66" charset="0"/>
              </a:rPr>
              <a:t>Alcuni batteri sono in grado di ossidare composti sulfurei come idrogeno solforato o il tiosolfato in processi biosintetici o di produzione di energia .</a:t>
            </a:r>
            <a:r>
              <a:rPr lang="it-IT" altLang="it-IT"/>
              <a:t> </a:t>
            </a:r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6629400" y="1828800"/>
            <a:ext cx="23018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000" b="1">
                <a:latin typeface="Comic Sans MS" pitchFamily="66" charset="0"/>
              </a:rPr>
              <a:t>All’interno della cellula si accumula zolfo elementare sotto forma di GRANULI</a:t>
            </a:r>
            <a:r>
              <a:rPr lang="it-IT" altLang="it-IT"/>
              <a:t>. </a:t>
            </a:r>
          </a:p>
          <a:p>
            <a:endParaRPr lang="it-IT" altLang="it-IT"/>
          </a:p>
          <a:p>
            <a:r>
              <a:rPr lang="it-IT" altLang="it-IT" sz="2000" b="1">
                <a:latin typeface="Comic Sans MS" pitchFamily="66" charset="0"/>
              </a:rPr>
              <a:t>In assenza di ZOLFO i granuli scompaiono in quanto lo ZOLFO si ossida e viene utilizzato dalla cellula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38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07B5A2-A876-4F84-9B9B-C342ADEB266C}"/>
              </a:ext>
            </a:extLst>
          </p:cNvPr>
          <p:cNvSpPr txBox="1"/>
          <p:nvPr/>
        </p:nvSpPr>
        <p:spPr>
          <a:xfrm>
            <a:off x="611560" y="1196752"/>
            <a:ext cx="808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MICROCOMPARTIMENTI CELLULARI  O ORGANULI </a:t>
            </a:r>
          </a:p>
        </p:txBody>
      </p:sp>
    </p:spTree>
    <p:extLst>
      <p:ext uri="{BB962C8B-B14F-4D97-AF65-F5344CB8AC3E}">
        <p14:creationId xmlns:p14="http://schemas.microsoft.com/office/powerpoint/2010/main" val="104424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915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it-IT" altLang="it-IT" dirty="0">
                <a:latin typeface="Comic Sans MS" pitchFamily="66" charset="0"/>
              </a:rPr>
              <a:t> Inclusioni poliedriche presenti nei microrganismi che utilizzano il Ciclo di Calvin per fissare la CO</a:t>
            </a:r>
            <a:r>
              <a:rPr lang="it-IT" altLang="it-IT" baseline="-25000" dirty="0">
                <a:latin typeface="Comic Sans MS" pitchFamily="66" charset="0"/>
              </a:rPr>
              <a:t>2 .</a:t>
            </a:r>
            <a:endParaRPr lang="it-IT" altLang="it-IT" dirty="0">
              <a:latin typeface="Comic Sans MS" pitchFamily="66" charset="0"/>
            </a:endParaRPr>
          </a:p>
          <a:p>
            <a:endParaRPr lang="it-IT" altLang="it-IT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dirty="0">
                <a:latin typeface="Comic Sans MS" pitchFamily="66" charset="0"/>
              </a:rPr>
              <a:t> Sono costituite da molecole di </a:t>
            </a:r>
            <a:r>
              <a:rPr lang="it-IT" altLang="it-IT" b="1" dirty="0">
                <a:latin typeface="Comic Sans MS" pitchFamily="66" charset="0"/>
              </a:rPr>
              <a:t>RIBULOSIO DIFOSFATO Carbossilasi</a:t>
            </a:r>
            <a:r>
              <a:rPr lang="it-IT" altLang="it-IT" dirty="0">
                <a:latin typeface="Comic Sans MS" pitchFamily="66" charset="0"/>
              </a:rPr>
              <a:t> ( </a:t>
            </a:r>
            <a:r>
              <a:rPr lang="it-IT" altLang="it-IT" dirty="0" err="1">
                <a:latin typeface="Comic Sans MS" pitchFamily="66" charset="0"/>
              </a:rPr>
              <a:t>RubisCO</a:t>
            </a:r>
            <a:r>
              <a:rPr lang="it-IT" altLang="it-IT" dirty="0">
                <a:latin typeface="Comic Sans MS" pitchFamily="66" charset="0"/>
              </a:rPr>
              <a:t>) in forma cristallina</a:t>
            </a:r>
          </a:p>
          <a:p>
            <a:pPr>
              <a:buFontTx/>
              <a:buChar char="•"/>
            </a:pPr>
            <a:endParaRPr lang="it-IT" altLang="it-IT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dirty="0">
                <a:latin typeface="Comic Sans MS" pitchFamily="66" charset="0"/>
              </a:rPr>
              <a:t> Aumentano la quantità di RubisCO2 per una più efficiente fissazione di CO2</a:t>
            </a:r>
          </a:p>
          <a:p>
            <a:pPr>
              <a:buFontTx/>
              <a:buChar char="•"/>
            </a:pPr>
            <a:endParaRPr lang="it-IT" altLang="it-IT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dirty="0">
                <a:latin typeface="Comic Sans MS" pitchFamily="66" charset="0"/>
              </a:rPr>
              <a:t> Enzima è in forma insolubile quindi si concentra senza aumentare l’osmolarità</a:t>
            </a:r>
          </a:p>
          <a:p>
            <a:pPr>
              <a:buFontTx/>
              <a:buChar char="•"/>
            </a:pPr>
            <a:endParaRPr lang="it-IT" altLang="it-IT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altLang="it-IT" dirty="0">
                <a:latin typeface="Comic Sans MS" pitchFamily="66" charset="0"/>
              </a:rPr>
              <a:t>Contengono anche l’enzima </a:t>
            </a:r>
            <a:r>
              <a:rPr lang="it-IT" altLang="it-IT" dirty="0" err="1">
                <a:latin typeface="Comic Sans MS" pitchFamily="66" charset="0"/>
              </a:rPr>
              <a:t>anidrasi</a:t>
            </a:r>
            <a:r>
              <a:rPr lang="it-IT" altLang="it-IT" dirty="0">
                <a:latin typeface="Comic Sans MS" pitchFamily="66" charset="0"/>
              </a:rPr>
              <a:t> carbonica che aumenta la fissazione del carbonio elevando la concentrazione di CO</a:t>
            </a:r>
            <a:r>
              <a:rPr lang="it-IT" altLang="it-IT" baseline="-25000" dirty="0">
                <a:latin typeface="Comic Sans MS" pitchFamily="66" charset="0"/>
              </a:rPr>
              <a:t>2</a:t>
            </a:r>
            <a:r>
              <a:rPr lang="it-IT" altLang="it-IT" dirty="0">
                <a:latin typeface="Comic Sans MS" pitchFamily="66" charset="0"/>
              </a:rPr>
              <a:t> 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295525" y="176213"/>
            <a:ext cx="2508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 dirty="0" err="1">
                <a:latin typeface="Comic Sans MS" pitchFamily="66" charset="0"/>
              </a:rPr>
              <a:t>Carbossisomi</a:t>
            </a:r>
            <a:r>
              <a:rPr lang="it-IT" altLang="it-IT" sz="2800" b="1" dirty="0">
                <a:latin typeface="Comic Sans MS" pitchFamily="66" charset="0"/>
              </a:rPr>
              <a:t>.</a:t>
            </a:r>
            <a:endParaRPr lang="it-IT" altLang="it-IT" b="1" dirty="0"/>
          </a:p>
        </p:txBody>
      </p:sp>
    </p:spTree>
    <p:extLst>
      <p:ext uri="{BB962C8B-B14F-4D97-AF65-F5344CB8AC3E}">
        <p14:creationId xmlns:p14="http://schemas.microsoft.com/office/powerpoint/2010/main" val="2325423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1470</Words>
  <Application>Microsoft Office PowerPoint</Application>
  <PresentationFormat>Presentazione su schermo (4:3)</PresentationFormat>
  <Paragraphs>120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Organuli citoplasmatici</dc:title>
  <dc:creator>G.Micheli</dc:creator>
  <cp:lastModifiedBy>-</cp:lastModifiedBy>
  <cp:revision>13</cp:revision>
  <dcterms:created xsi:type="dcterms:W3CDTF">2016-10-14T08:58:05Z</dcterms:created>
  <dcterms:modified xsi:type="dcterms:W3CDTF">2019-10-12T19:41:45Z</dcterms:modified>
</cp:coreProperties>
</file>