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5"/>
  </p:notesMasterIdLst>
  <p:sldIdLst>
    <p:sldId id="301" r:id="rId3"/>
    <p:sldId id="302" r:id="rId4"/>
    <p:sldId id="303" r:id="rId5"/>
    <p:sldId id="304" r:id="rId6"/>
    <p:sldId id="305" r:id="rId7"/>
    <p:sldId id="257" r:id="rId8"/>
    <p:sldId id="297" r:id="rId9"/>
    <p:sldId id="298" r:id="rId10"/>
    <p:sldId id="299" r:id="rId11"/>
    <p:sldId id="283" r:id="rId12"/>
    <p:sldId id="284" r:id="rId13"/>
    <p:sldId id="285" r:id="rId14"/>
    <p:sldId id="289" r:id="rId15"/>
    <p:sldId id="277" r:id="rId16"/>
    <p:sldId id="291" r:id="rId17"/>
    <p:sldId id="258" r:id="rId18"/>
    <p:sldId id="295" r:id="rId19"/>
    <p:sldId id="262" r:id="rId20"/>
    <p:sldId id="260" r:id="rId21"/>
    <p:sldId id="264" r:id="rId22"/>
    <p:sldId id="271" r:id="rId23"/>
    <p:sldId id="261" r:id="rId24"/>
    <p:sldId id="270" r:id="rId25"/>
    <p:sldId id="272" r:id="rId26"/>
    <p:sldId id="306" r:id="rId27"/>
    <p:sldId id="307" r:id="rId28"/>
    <p:sldId id="308" r:id="rId29"/>
    <p:sldId id="309" r:id="rId30"/>
    <p:sldId id="312" r:id="rId31"/>
    <p:sldId id="313" r:id="rId32"/>
    <p:sldId id="314" r:id="rId33"/>
    <p:sldId id="315" r:id="rId34"/>
    <p:sldId id="316" r:id="rId35"/>
    <p:sldId id="317" r:id="rId36"/>
    <p:sldId id="318" r:id="rId37"/>
    <p:sldId id="319" r:id="rId38"/>
    <p:sldId id="325" r:id="rId39"/>
    <p:sldId id="320" r:id="rId40"/>
    <p:sldId id="321" r:id="rId41"/>
    <p:sldId id="322" r:id="rId42"/>
    <p:sldId id="323" r:id="rId43"/>
    <p:sldId id="324" r:id="rId4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44" autoAdjust="0"/>
    <p:restoredTop sz="94660"/>
  </p:normalViewPr>
  <p:slideViewPr>
    <p:cSldViewPr>
      <p:cViewPr varScale="1">
        <p:scale>
          <a:sx n="116" d="100"/>
          <a:sy n="116" d="100"/>
        </p:scale>
        <p:origin x="7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E0490-8F42-4770-B06B-A17A7ECA8D56}" type="doc">
      <dgm:prSet loTypeId="urn:microsoft.com/office/officeart/2005/8/layout/cycle1" loCatId="cycle" qsTypeId="urn:microsoft.com/office/officeart/2005/8/quickstyle/simple1" qsCatId="simple" csTypeId="urn:microsoft.com/office/officeart/2005/8/colors/accent1_2" csCatId="accent1"/>
      <dgm:spPr/>
    </dgm:pt>
    <dgm:pt modelId="{8656AC33-B7C8-4AE1-A6A2-207912CEEA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Comic Sans MS" panose="030F0702030302020204" pitchFamily="66" charset="0"/>
            </a:rPr>
            <a:t>HOST PLANT</a:t>
          </a:r>
        </a:p>
      </dgm:t>
    </dgm:pt>
    <dgm:pt modelId="{3816F5E0-BD7F-43F1-BE0A-B1AF15020496}" type="parTrans" cxnId="{85B6D863-7AC9-48CC-BA58-A54FC14E6F28}">
      <dgm:prSet/>
      <dgm:spPr/>
    </dgm:pt>
    <dgm:pt modelId="{75CF696A-375B-4F9F-8D02-BAC923555432}" type="sibTrans" cxnId="{85B6D863-7AC9-48CC-BA58-A54FC14E6F28}">
      <dgm:prSet/>
      <dgm:spPr/>
    </dgm:pt>
    <dgm:pt modelId="{FBA04DA9-80D0-4AC1-A3EA-A8E32FB38D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Comic Sans MS" panose="030F0702030302020204" pitchFamily="66" charset="0"/>
            </a:rPr>
            <a:t>VECTOR</a:t>
          </a:r>
        </a:p>
      </dgm:t>
    </dgm:pt>
    <dgm:pt modelId="{E5BF679E-2B91-4681-97BC-52902E05424A}" type="parTrans" cxnId="{FE43CD08-5809-4AB4-8863-B083D3F5BA63}">
      <dgm:prSet/>
      <dgm:spPr/>
    </dgm:pt>
    <dgm:pt modelId="{FB8D1387-C406-4F67-AF46-610ED2C06D25}" type="sibTrans" cxnId="{FE43CD08-5809-4AB4-8863-B083D3F5BA63}">
      <dgm:prSet/>
      <dgm:spPr/>
    </dgm:pt>
    <dgm:pt modelId="{49DAFD6B-2D63-47F8-8971-57A0204A3C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Comic Sans MS" panose="030F0702030302020204" pitchFamily="66" charset="0"/>
            </a:rPr>
            <a:t>PATHOGEN</a:t>
          </a:r>
        </a:p>
      </dgm:t>
    </dgm:pt>
    <dgm:pt modelId="{4C52473F-3884-4083-BC3D-21AE8A5AC55A}" type="parTrans" cxnId="{9540FB6B-3A42-4C17-81E8-3BA4DA147223}">
      <dgm:prSet/>
      <dgm:spPr/>
    </dgm:pt>
    <dgm:pt modelId="{05F10094-9C02-4902-821D-3BBDE155095A}" type="sibTrans" cxnId="{9540FB6B-3A42-4C17-81E8-3BA4DA147223}">
      <dgm:prSet/>
      <dgm:spPr/>
    </dgm:pt>
    <dgm:pt modelId="{2EC3B555-ECE2-4DE4-9557-6C4F0850B824}" type="pres">
      <dgm:prSet presAssocID="{1B5E0490-8F42-4770-B06B-A17A7ECA8D56}" presName="cycle" presStyleCnt="0">
        <dgm:presLayoutVars>
          <dgm:dir/>
          <dgm:resizeHandles val="exact"/>
        </dgm:presLayoutVars>
      </dgm:prSet>
      <dgm:spPr/>
    </dgm:pt>
    <dgm:pt modelId="{6D1C643C-5D75-46ED-9B0D-BDEF68C52A29}" type="pres">
      <dgm:prSet presAssocID="{8656AC33-B7C8-4AE1-A6A2-207912CEEA2C}" presName="dummy" presStyleCnt="0"/>
      <dgm:spPr/>
    </dgm:pt>
    <dgm:pt modelId="{6832A6DA-5F26-4E92-AE23-9126C27FE127}" type="pres">
      <dgm:prSet presAssocID="{8656AC33-B7C8-4AE1-A6A2-207912CEEA2C}" presName="node" presStyleLbl="revTx" presStyleIdx="0" presStyleCnt="3">
        <dgm:presLayoutVars>
          <dgm:bulletEnabled val="1"/>
        </dgm:presLayoutVars>
      </dgm:prSet>
      <dgm:spPr/>
      <dgm:t>
        <a:bodyPr/>
        <a:lstStyle/>
        <a:p>
          <a:endParaRPr lang="it-IT"/>
        </a:p>
      </dgm:t>
    </dgm:pt>
    <dgm:pt modelId="{E1FE7E00-F54C-4FB4-A2FF-9FE9750A2BEB}" type="pres">
      <dgm:prSet presAssocID="{75CF696A-375B-4F9F-8D02-BAC923555432}" presName="sibTrans" presStyleLbl="node1" presStyleIdx="0" presStyleCnt="3"/>
      <dgm:spPr/>
    </dgm:pt>
    <dgm:pt modelId="{D8A3075F-BD75-45E9-9CAB-447C52F2901D}" type="pres">
      <dgm:prSet presAssocID="{FBA04DA9-80D0-4AC1-A3EA-A8E32FB38D25}" presName="dummy" presStyleCnt="0"/>
      <dgm:spPr/>
    </dgm:pt>
    <dgm:pt modelId="{E19D502F-B8FB-4DDB-981B-33B277FA113B}" type="pres">
      <dgm:prSet presAssocID="{FBA04DA9-80D0-4AC1-A3EA-A8E32FB38D25}" presName="node" presStyleLbl="revTx" presStyleIdx="1" presStyleCnt="3">
        <dgm:presLayoutVars>
          <dgm:bulletEnabled val="1"/>
        </dgm:presLayoutVars>
      </dgm:prSet>
      <dgm:spPr/>
      <dgm:t>
        <a:bodyPr/>
        <a:lstStyle/>
        <a:p>
          <a:endParaRPr lang="it-IT"/>
        </a:p>
      </dgm:t>
    </dgm:pt>
    <dgm:pt modelId="{78824E7F-F5FC-43C1-9B7D-67EC16E0B9DD}" type="pres">
      <dgm:prSet presAssocID="{FB8D1387-C406-4F67-AF46-610ED2C06D25}" presName="sibTrans" presStyleLbl="node1" presStyleIdx="1" presStyleCnt="3"/>
      <dgm:spPr/>
    </dgm:pt>
    <dgm:pt modelId="{67003B0F-CDE6-465C-AD63-65B60D8577D6}" type="pres">
      <dgm:prSet presAssocID="{49DAFD6B-2D63-47F8-8971-57A0204A3C39}" presName="dummy" presStyleCnt="0"/>
      <dgm:spPr/>
    </dgm:pt>
    <dgm:pt modelId="{9F270898-52E9-4053-ADDF-7B65C6506EB2}" type="pres">
      <dgm:prSet presAssocID="{49DAFD6B-2D63-47F8-8971-57A0204A3C39}" presName="node" presStyleLbl="revTx" presStyleIdx="2" presStyleCnt="3">
        <dgm:presLayoutVars>
          <dgm:bulletEnabled val="1"/>
        </dgm:presLayoutVars>
      </dgm:prSet>
      <dgm:spPr/>
      <dgm:t>
        <a:bodyPr/>
        <a:lstStyle/>
        <a:p>
          <a:endParaRPr lang="it-IT"/>
        </a:p>
      </dgm:t>
    </dgm:pt>
    <dgm:pt modelId="{6338B634-CD2D-4181-8A55-AB1DFD4CEEDA}" type="pres">
      <dgm:prSet presAssocID="{05F10094-9C02-4902-821D-3BBDE155095A}" presName="sibTrans" presStyleLbl="node1" presStyleIdx="2" presStyleCnt="3"/>
      <dgm:spPr/>
    </dgm:pt>
  </dgm:ptLst>
  <dgm:cxnLst>
    <dgm:cxn modelId="{75FAB6AC-FB18-4C02-B433-3D73CF7485E6}" type="presOf" srcId="{49DAFD6B-2D63-47F8-8971-57A0204A3C39}" destId="{9F270898-52E9-4053-ADDF-7B65C6506EB2}" srcOrd="0" destOrd="0" presId="urn:microsoft.com/office/officeart/2005/8/layout/cycle1"/>
    <dgm:cxn modelId="{9540FB6B-3A42-4C17-81E8-3BA4DA147223}" srcId="{1B5E0490-8F42-4770-B06B-A17A7ECA8D56}" destId="{49DAFD6B-2D63-47F8-8971-57A0204A3C39}" srcOrd="2" destOrd="0" parTransId="{4C52473F-3884-4083-BC3D-21AE8A5AC55A}" sibTransId="{05F10094-9C02-4902-821D-3BBDE155095A}"/>
    <dgm:cxn modelId="{C360C59E-F81A-4C9A-B6E2-2330959A1FDE}" type="presOf" srcId="{75CF696A-375B-4F9F-8D02-BAC923555432}" destId="{E1FE7E00-F54C-4FB4-A2FF-9FE9750A2BEB}" srcOrd="0" destOrd="0" presId="urn:microsoft.com/office/officeart/2005/8/layout/cycle1"/>
    <dgm:cxn modelId="{596F5292-359F-476A-89FF-7AF8A3E74F4E}" type="presOf" srcId="{8656AC33-B7C8-4AE1-A6A2-207912CEEA2C}" destId="{6832A6DA-5F26-4E92-AE23-9126C27FE127}" srcOrd="0" destOrd="0" presId="urn:microsoft.com/office/officeart/2005/8/layout/cycle1"/>
    <dgm:cxn modelId="{2584FBF3-DF86-4574-BC19-966BC0F51011}" type="presOf" srcId="{1B5E0490-8F42-4770-B06B-A17A7ECA8D56}" destId="{2EC3B555-ECE2-4DE4-9557-6C4F0850B824}" srcOrd="0" destOrd="0" presId="urn:microsoft.com/office/officeart/2005/8/layout/cycle1"/>
    <dgm:cxn modelId="{85B6D863-7AC9-48CC-BA58-A54FC14E6F28}" srcId="{1B5E0490-8F42-4770-B06B-A17A7ECA8D56}" destId="{8656AC33-B7C8-4AE1-A6A2-207912CEEA2C}" srcOrd="0" destOrd="0" parTransId="{3816F5E0-BD7F-43F1-BE0A-B1AF15020496}" sibTransId="{75CF696A-375B-4F9F-8D02-BAC923555432}"/>
    <dgm:cxn modelId="{995D66DB-6B3A-4B80-B812-F99BD41C1512}" type="presOf" srcId="{FB8D1387-C406-4F67-AF46-610ED2C06D25}" destId="{78824E7F-F5FC-43C1-9B7D-67EC16E0B9DD}" srcOrd="0" destOrd="0" presId="urn:microsoft.com/office/officeart/2005/8/layout/cycle1"/>
    <dgm:cxn modelId="{FE43CD08-5809-4AB4-8863-B083D3F5BA63}" srcId="{1B5E0490-8F42-4770-B06B-A17A7ECA8D56}" destId="{FBA04DA9-80D0-4AC1-A3EA-A8E32FB38D25}" srcOrd="1" destOrd="0" parTransId="{E5BF679E-2B91-4681-97BC-52902E05424A}" sibTransId="{FB8D1387-C406-4F67-AF46-610ED2C06D25}"/>
    <dgm:cxn modelId="{D382A54A-8782-4BD9-BE5B-12E8D96A4EB8}" type="presOf" srcId="{05F10094-9C02-4902-821D-3BBDE155095A}" destId="{6338B634-CD2D-4181-8A55-AB1DFD4CEEDA}" srcOrd="0" destOrd="0" presId="urn:microsoft.com/office/officeart/2005/8/layout/cycle1"/>
    <dgm:cxn modelId="{C9D0C382-3ED2-4BC7-93C3-BD15BF469A54}" type="presOf" srcId="{FBA04DA9-80D0-4AC1-A3EA-A8E32FB38D25}" destId="{E19D502F-B8FB-4DDB-981B-33B277FA113B}" srcOrd="0" destOrd="0" presId="urn:microsoft.com/office/officeart/2005/8/layout/cycle1"/>
    <dgm:cxn modelId="{D76E828A-496A-403F-A493-510E963E084B}" type="presParOf" srcId="{2EC3B555-ECE2-4DE4-9557-6C4F0850B824}" destId="{6D1C643C-5D75-46ED-9B0D-BDEF68C52A29}" srcOrd="0" destOrd="0" presId="urn:microsoft.com/office/officeart/2005/8/layout/cycle1"/>
    <dgm:cxn modelId="{AE44F206-4230-4F0F-83FA-BA64FD3A5257}" type="presParOf" srcId="{2EC3B555-ECE2-4DE4-9557-6C4F0850B824}" destId="{6832A6DA-5F26-4E92-AE23-9126C27FE127}" srcOrd="1" destOrd="0" presId="urn:microsoft.com/office/officeart/2005/8/layout/cycle1"/>
    <dgm:cxn modelId="{7A0626E4-9379-482C-9317-60BCBA6561F5}" type="presParOf" srcId="{2EC3B555-ECE2-4DE4-9557-6C4F0850B824}" destId="{E1FE7E00-F54C-4FB4-A2FF-9FE9750A2BEB}" srcOrd="2" destOrd="0" presId="urn:microsoft.com/office/officeart/2005/8/layout/cycle1"/>
    <dgm:cxn modelId="{830135D3-768C-4E63-9D18-A78BB36BD179}" type="presParOf" srcId="{2EC3B555-ECE2-4DE4-9557-6C4F0850B824}" destId="{D8A3075F-BD75-45E9-9CAB-447C52F2901D}" srcOrd="3" destOrd="0" presId="urn:microsoft.com/office/officeart/2005/8/layout/cycle1"/>
    <dgm:cxn modelId="{4BF26A4E-3AF5-461D-8F9B-DE4743F50BF9}" type="presParOf" srcId="{2EC3B555-ECE2-4DE4-9557-6C4F0850B824}" destId="{E19D502F-B8FB-4DDB-981B-33B277FA113B}" srcOrd="4" destOrd="0" presId="urn:microsoft.com/office/officeart/2005/8/layout/cycle1"/>
    <dgm:cxn modelId="{AB41D598-8D3E-4A80-87E3-B0CDFBBFBCA9}" type="presParOf" srcId="{2EC3B555-ECE2-4DE4-9557-6C4F0850B824}" destId="{78824E7F-F5FC-43C1-9B7D-67EC16E0B9DD}" srcOrd="5" destOrd="0" presId="urn:microsoft.com/office/officeart/2005/8/layout/cycle1"/>
    <dgm:cxn modelId="{B2D9DD99-0DB5-4EF8-B22B-AE4BAA67FB7B}" type="presParOf" srcId="{2EC3B555-ECE2-4DE4-9557-6C4F0850B824}" destId="{67003B0F-CDE6-465C-AD63-65B60D8577D6}" srcOrd="6" destOrd="0" presId="urn:microsoft.com/office/officeart/2005/8/layout/cycle1"/>
    <dgm:cxn modelId="{ED3AE3FB-30D6-47B1-B4EF-3475EBCC5A3D}" type="presParOf" srcId="{2EC3B555-ECE2-4DE4-9557-6C4F0850B824}" destId="{9F270898-52E9-4053-ADDF-7B65C6506EB2}" srcOrd="7" destOrd="0" presId="urn:microsoft.com/office/officeart/2005/8/layout/cycle1"/>
    <dgm:cxn modelId="{8108A801-A6CD-4FE4-9A9A-BFFFF39FF4E0}" type="presParOf" srcId="{2EC3B555-ECE2-4DE4-9557-6C4F0850B824}" destId="{6338B634-CD2D-4181-8A55-AB1DFD4CEED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2A6DA-5F26-4E92-AE23-9126C27FE127}">
      <dsp:nvSpPr>
        <dsp:cNvPr id="0" name=""/>
        <dsp:cNvSpPr/>
      </dsp:nvSpPr>
      <dsp:spPr>
        <a:xfrm>
          <a:off x="2152233" y="202379"/>
          <a:ext cx="1033267" cy="103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kern="1200" cap="none" normalizeH="0" baseline="0" smtClean="0">
              <a:ln>
                <a:noFill/>
              </a:ln>
              <a:solidFill>
                <a:schemeClr val="tx1"/>
              </a:solidFill>
              <a:effectLst/>
              <a:latin typeface="Comic Sans MS" panose="030F0702030302020204" pitchFamily="66" charset="0"/>
            </a:rPr>
            <a:t>HOST PLANT</a:t>
          </a:r>
        </a:p>
      </dsp:txBody>
      <dsp:txXfrm>
        <a:off x="2152233" y="202379"/>
        <a:ext cx="1033267" cy="1033267"/>
      </dsp:txXfrm>
    </dsp:sp>
    <dsp:sp modelId="{E1FE7E00-F54C-4FB4-A2FF-9FE9750A2BEB}">
      <dsp:nvSpPr>
        <dsp:cNvPr id="0" name=""/>
        <dsp:cNvSpPr/>
      </dsp:nvSpPr>
      <dsp:spPr>
        <a:xfrm>
          <a:off x="577214" y="-1233"/>
          <a:ext cx="2444432" cy="2444432"/>
        </a:xfrm>
        <a:prstGeom prst="circularArrow">
          <a:avLst>
            <a:gd name="adj1" fmla="val 8243"/>
            <a:gd name="adj2" fmla="val 575626"/>
            <a:gd name="adj3" fmla="val 2966104"/>
            <a:gd name="adj4" fmla="val 50216"/>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D502F-B8FB-4DDB-981B-33B277FA113B}">
      <dsp:nvSpPr>
        <dsp:cNvPr id="0" name=""/>
        <dsp:cNvSpPr/>
      </dsp:nvSpPr>
      <dsp:spPr>
        <a:xfrm>
          <a:off x="1282797" y="1708287"/>
          <a:ext cx="1033267" cy="103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kern="1200" cap="none" normalizeH="0" baseline="0" smtClean="0">
              <a:ln>
                <a:noFill/>
              </a:ln>
              <a:solidFill>
                <a:schemeClr val="tx1"/>
              </a:solidFill>
              <a:effectLst/>
              <a:latin typeface="Comic Sans MS" panose="030F0702030302020204" pitchFamily="66" charset="0"/>
            </a:rPr>
            <a:t>VECTOR</a:t>
          </a:r>
        </a:p>
      </dsp:txBody>
      <dsp:txXfrm>
        <a:off x="1282797" y="1708287"/>
        <a:ext cx="1033267" cy="1033267"/>
      </dsp:txXfrm>
    </dsp:sp>
    <dsp:sp modelId="{78824E7F-F5FC-43C1-9B7D-67EC16E0B9DD}">
      <dsp:nvSpPr>
        <dsp:cNvPr id="0" name=""/>
        <dsp:cNvSpPr/>
      </dsp:nvSpPr>
      <dsp:spPr>
        <a:xfrm>
          <a:off x="577214" y="-1233"/>
          <a:ext cx="2444432" cy="2444432"/>
        </a:xfrm>
        <a:prstGeom prst="circularArrow">
          <a:avLst>
            <a:gd name="adj1" fmla="val 8243"/>
            <a:gd name="adj2" fmla="val 575626"/>
            <a:gd name="adj3" fmla="val 10174158"/>
            <a:gd name="adj4" fmla="val 7258270"/>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270898-52E9-4053-ADDF-7B65C6506EB2}">
      <dsp:nvSpPr>
        <dsp:cNvPr id="0" name=""/>
        <dsp:cNvSpPr/>
      </dsp:nvSpPr>
      <dsp:spPr>
        <a:xfrm>
          <a:off x="413361" y="202379"/>
          <a:ext cx="1033267" cy="103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kern="1200" cap="none" normalizeH="0" baseline="0" smtClean="0">
              <a:ln>
                <a:noFill/>
              </a:ln>
              <a:solidFill>
                <a:schemeClr val="tx1"/>
              </a:solidFill>
              <a:effectLst/>
              <a:latin typeface="Comic Sans MS" panose="030F0702030302020204" pitchFamily="66" charset="0"/>
            </a:rPr>
            <a:t>PATHOGEN</a:t>
          </a:r>
        </a:p>
      </dsp:txBody>
      <dsp:txXfrm>
        <a:off x="413361" y="202379"/>
        <a:ext cx="1033267" cy="1033267"/>
      </dsp:txXfrm>
    </dsp:sp>
    <dsp:sp modelId="{6338B634-CD2D-4181-8A55-AB1DFD4CEEDA}">
      <dsp:nvSpPr>
        <dsp:cNvPr id="0" name=""/>
        <dsp:cNvSpPr/>
      </dsp:nvSpPr>
      <dsp:spPr>
        <a:xfrm>
          <a:off x="577214" y="-1233"/>
          <a:ext cx="2444432" cy="2444432"/>
        </a:xfrm>
        <a:prstGeom prst="circularArrow">
          <a:avLst>
            <a:gd name="adj1" fmla="val 8243"/>
            <a:gd name="adj2" fmla="val 575626"/>
            <a:gd name="adj3" fmla="val 16858821"/>
            <a:gd name="adj4" fmla="val 14965553"/>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7ECB4-1542-4D42-B973-118A3E88C01F}" type="datetimeFigureOut">
              <a:rPr lang="it-IT" smtClean="0"/>
              <a:t>03/10/2017</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A1C11-001D-4382-8AB1-299578F612E0}" type="slidenum">
              <a:rPr lang="it-IT" smtClean="0"/>
              <a:t>‹N›</a:t>
            </a:fld>
            <a:endParaRPr lang="it-IT"/>
          </a:p>
        </p:txBody>
      </p:sp>
    </p:spTree>
    <p:extLst>
      <p:ext uri="{BB962C8B-B14F-4D97-AF65-F5344CB8AC3E}">
        <p14:creationId xmlns:p14="http://schemas.microsoft.com/office/powerpoint/2010/main" val="106823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7F584-0A8C-46D6-AD00-35529E5F5225}" type="slidenum">
              <a:rPr lang="it-IT" altLang="it-IT">
                <a:solidFill>
                  <a:srgbClr val="000000"/>
                </a:solidFill>
              </a:rPr>
              <a:pPr/>
              <a:t>7</a:t>
            </a:fld>
            <a:endParaRPr lang="it-IT" altLang="it-IT">
              <a:solidFill>
                <a:srgbClr val="000000"/>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2199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7F584-0A8C-46D6-AD00-35529E5F5225}" type="slidenum">
              <a:rPr lang="it-IT" altLang="it-IT">
                <a:solidFill>
                  <a:srgbClr val="000000"/>
                </a:solidFill>
              </a:rPr>
              <a:pPr/>
              <a:t>8</a:t>
            </a:fld>
            <a:endParaRPr lang="it-IT" altLang="it-IT">
              <a:solidFill>
                <a:srgbClr val="000000"/>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4781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4497F-9C74-4331-B15F-53925E718CDB}" type="slidenum">
              <a:rPr lang="it-IT" altLang="it-IT">
                <a:solidFill>
                  <a:srgbClr val="000000"/>
                </a:solidFill>
              </a:rPr>
              <a:pPr/>
              <a:t>9</a:t>
            </a:fld>
            <a:endParaRPr lang="it-IT" altLang="it-IT">
              <a:solidFill>
                <a:srgbClr val="000000"/>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2406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B49A87B3-A9F3-48E9-8994-07BAC51B9939}" type="slidenum">
              <a:rPr lang="it-IT" altLang="it-IT"/>
              <a:pPr/>
              <a:t>‹N›</a:t>
            </a:fld>
            <a:endParaRPr lang="it-IT" altLang="it-IT"/>
          </a:p>
        </p:txBody>
      </p:sp>
    </p:spTree>
    <p:extLst>
      <p:ext uri="{BB962C8B-B14F-4D97-AF65-F5344CB8AC3E}">
        <p14:creationId xmlns:p14="http://schemas.microsoft.com/office/powerpoint/2010/main" val="310201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45BC08B0-B24C-4D99-9C8D-4CE1ECC188B3}" type="slidenum">
              <a:rPr lang="it-IT" altLang="it-IT"/>
              <a:pPr/>
              <a:t>‹N›</a:t>
            </a:fld>
            <a:endParaRPr lang="it-IT" altLang="it-IT"/>
          </a:p>
        </p:txBody>
      </p:sp>
    </p:spTree>
    <p:extLst>
      <p:ext uri="{BB962C8B-B14F-4D97-AF65-F5344CB8AC3E}">
        <p14:creationId xmlns:p14="http://schemas.microsoft.com/office/powerpoint/2010/main" val="337245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DEFF7C01-D620-419C-A292-7C166DD1C178}" type="slidenum">
              <a:rPr lang="it-IT" altLang="it-IT"/>
              <a:pPr/>
              <a:t>‹N›</a:t>
            </a:fld>
            <a:endParaRPr lang="it-IT" altLang="it-IT"/>
          </a:p>
        </p:txBody>
      </p:sp>
    </p:spTree>
    <p:extLst>
      <p:ext uri="{BB962C8B-B14F-4D97-AF65-F5344CB8AC3E}">
        <p14:creationId xmlns:p14="http://schemas.microsoft.com/office/powerpoint/2010/main" val="334368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4E4A6AAF-2F3A-4DAB-B462-FB37ED92489F}" type="slidenum">
              <a:rPr lang="it-IT" altLang="it-IT"/>
              <a:pPr/>
              <a:t>‹N›</a:t>
            </a:fld>
            <a:endParaRPr lang="it-IT" altLang="it-IT"/>
          </a:p>
        </p:txBody>
      </p:sp>
    </p:spTree>
    <p:extLst>
      <p:ext uri="{BB962C8B-B14F-4D97-AF65-F5344CB8AC3E}">
        <p14:creationId xmlns:p14="http://schemas.microsoft.com/office/powerpoint/2010/main" val="528266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C892B7CC-6468-44FA-9D05-A68FB8EF0124}" type="slidenum">
              <a:rPr lang="it-IT" altLang="it-IT"/>
              <a:pPr/>
              <a:t>‹N›</a:t>
            </a:fld>
            <a:endParaRPr lang="it-IT" altLang="it-IT"/>
          </a:p>
        </p:txBody>
      </p:sp>
    </p:spTree>
    <p:extLst>
      <p:ext uri="{BB962C8B-B14F-4D97-AF65-F5344CB8AC3E}">
        <p14:creationId xmlns:p14="http://schemas.microsoft.com/office/powerpoint/2010/main" val="341316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lvl1pPr>
              <a:defRPr/>
            </a:lvl1pPr>
          </a:lstStyle>
          <a:p>
            <a:fld id="{B66CFB62-C832-49C5-8BB4-B73996E5C417}" type="datetime1">
              <a:rPr lang="it-IT" altLang="it-IT">
                <a:solidFill>
                  <a:srgbClr val="FFFFFF"/>
                </a:solidFill>
              </a:rPr>
              <a:pPr/>
              <a:t>03/10/2017</a:t>
            </a:fld>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6" name="Segnaposto numero diapositiva 5"/>
          <p:cNvSpPr>
            <a:spLocks noGrp="1"/>
          </p:cNvSpPr>
          <p:nvPr>
            <p:ph type="sldNum" sz="quarter" idx="12"/>
          </p:nvPr>
        </p:nvSpPr>
        <p:spPr/>
        <p:txBody>
          <a:bodyPr/>
          <a:lstStyle>
            <a:lvl1pPr>
              <a:defRPr/>
            </a:lvl1pPr>
          </a:lstStyle>
          <a:p>
            <a:r>
              <a:rPr lang="it-IT" altLang="it-IT">
                <a:solidFill>
                  <a:srgbClr val="FFFFFF"/>
                </a:solidFill>
              </a:rPr>
              <a:t>Pagina </a:t>
            </a:r>
            <a:fld id="{BDE94C00-5E14-48AA-9461-9278569443BE}"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29081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27EAA327-ADF1-4ABE-9C69-B7DCF7826589}" type="datetime1">
              <a:rPr lang="it-IT" altLang="it-IT">
                <a:solidFill>
                  <a:srgbClr val="FFFFFF"/>
                </a:solidFill>
              </a:rPr>
              <a:pPr/>
              <a:t>03/10/2017</a:t>
            </a:fld>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6" name="Segnaposto numero diapositiva 5"/>
          <p:cNvSpPr>
            <a:spLocks noGrp="1"/>
          </p:cNvSpPr>
          <p:nvPr>
            <p:ph type="sldNum" sz="quarter" idx="12"/>
          </p:nvPr>
        </p:nvSpPr>
        <p:spPr/>
        <p:txBody>
          <a:bodyPr/>
          <a:lstStyle>
            <a:lvl1pPr>
              <a:defRPr/>
            </a:lvl1pPr>
          </a:lstStyle>
          <a:p>
            <a:r>
              <a:rPr lang="it-IT" altLang="it-IT">
                <a:solidFill>
                  <a:srgbClr val="FFFFFF"/>
                </a:solidFill>
              </a:rPr>
              <a:t>Pagina </a:t>
            </a:r>
            <a:fld id="{C556AC4D-0725-4665-96AD-76301D4E14D2}"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743696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0A42903D-1BDB-4B83-B44D-D08C38D0A706}" type="datetime1">
              <a:rPr lang="it-IT" altLang="it-IT">
                <a:solidFill>
                  <a:srgbClr val="FFFFFF"/>
                </a:solidFill>
              </a:rPr>
              <a:pPr/>
              <a:t>03/10/2017</a:t>
            </a:fld>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6" name="Segnaposto numero diapositiva 5"/>
          <p:cNvSpPr>
            <a:spLocks noGrp="1"/>
          </p:cNvSpPr>
          <p:nvPr>
            <p:ph type="sldNum" sz="quarter" idx="12"/>
          </p:nvPr>
        </p:nvSpPr>
        <p:spPr/>
        <p:txBody>
          <a:bodyPr/>
          <a:lstStyle>
            <a:lvl1pPr>
              <a:defRPr/>
            </a:lvl1pPr>
          </a:lstStyle>
          <a:p>
            <a:r>
              <a:rPr lang="it-IT" altLang="it-IT">
                <a:solidFill>
                  <a:srgbClr val="FFFFFF"/>
                </a:solidFill>
              </a:rPr>
              <a:t>Pagina </a:t>
            </a:r>
            <a:fld id="{0ABD87B8-BE4F-4ECB-86A9-753B35AA26E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40983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1116013" y="1752600"/>
            <a:ext cx="3703637"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972050" y="1752600"/>
            <a:ext cx="3703638"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lvl1pPr>
              <a:defRPr/>
            </a:lvl1pPr>
          </a:lstStyle>
          <a:p>
            <a:fld id="{F2F4AC7F-A3B5-4210-8ACA-94D1CD6CDB88}" type="datetime1">
              <a:rPr lang="it-IT" altLang="it-IT">
                <a:solidFill>
                  <a:srgbClr val="FFFFFF"/>
                </a:solidFill>
              </a:rPr>
              <a:pPr/>
              <a:t>03/10/2017</a:t>
            </a:fld>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7" name="Segnaposto numero diapositiva 6"/>
          <p:cNvSpPr>
            <a:spLocks noGrp="1"/>
          </p:cNvSpPr>
          <p:nvPr>
            <p:ph type="sldNum" sz="quarter" idx="12"/>
          </p:nvPr>
        </p:nvSpPr>
        <p:spPr/>
        <p:txBody>
          <a:bodyPr/>
          <a:lstStyle>
            <a:lvl1pPr>
              <a:defRPr/>
            </a:lvl1pPr>
          </a:lstStyle>
          <a:p>
            <a:r>
              <a:rPr lang="it-IT" altLang="it-IT">
                <a:solidFill>
                  <a:srgbClr val="FFFFFF"/>
                </a:solidFill>
              </a:rPr>
              <a:t>Pagina </a:t>
            </a:r>
            <a:fld id="{F17A9518-18D7-451A-8B4F-766F9E7567F9}"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91226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lvl1pPr>
              <a:defRPr/>
            </a:lvl1pPr>
          </a:lstStyle>
          <a:p>
            <a:fld id="{52304238-8F09-4026-8A30-A47439902027}" type="datetime1">
              <a:rPr lang="it-IT" altLang="it-IT">
                <a:solidFill>
                  <a:srgbClr val="FFFFFF"/>
                </a:solidFill>
              </a:rPr>
              <a:pPr/>
              <a:t>03/10/2017</a:t>
            </a:fld>
            <a:endParaRPr lang="it-IT" alt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9" name="Segnaposto numero diapositiva 8"/>
          <p:cNvSpPr>
            <a:spLocks noGrp="1"/>
          </p:cNvSpPr>
          <p:nvPr>
            <p:ph type="sldNum" sz="quarter" idx="12"/>
          </p:nvPr>
        </p:nvSpPr>
        <p:spPr/>
        <p:txBody>
          <a:bodyPr/>
          <a:lstStyle>
            <a:lvl1pPr>
              <a:defRPr/>
            </a:lvl1pPr>
          </a:lstStyle>
          <a:p>
            <a:r>
              <a:rPr lang="it-IT" altLang="it-IT">
                <a:solidFill>
                  <a:srgbClr val="FFFFFF"/>
                </a:solidFill>
              </a:rPr>
              <a:t>Pagina </a:t>
            </a:r>
            <a:fld id="{5E3E31C1-194D-4A25-96F9-A5A51B2A80F5}"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238779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lvl1pPr>
              <a:defRPr/>
            </a:lvl1pPr>
          </a:lstStyle>
          <a:p>
            <a:fld id="{87C6D465-2898-4F52-BD64-99919CCA0982}" type="datetime1">
              <a:rPr lang="it-IT" altLang="it-IT">
                <a:solidFill>
                  <a:srgbClr val="FFFFFF"/>
                </a:solidFill>
              </a:rPr>
              <a:pPr/>
              <a:t>03/10/2017</a:t>
            </a:fld>
            <a:endParaRPr lang="it-IT" alt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5" name="Segnaposto numero diapositiva 4"/>
          <p:cNvSpPr>
            <a:spLocks noGrp="1"/>
          </p:cNvSpPr>
          <p:nvPr>
            <p:ph type="sldNum" sz="quarter" idx="12"/>
          </p:nvPr>
        </p:nvSpPr>
        <p:spPr/>
        <p:txBody>
          <a:bodyPr/>
          <a:lstStyle>
            <a:lvl1pPr>
              <a:defRPr/>
            </a:lvl1pPr>
          </a:lstStyle>
          <a:p>
            <a:r>
              <a:rPr lang="it-IT" altLang="it-IT">
                <a:solidFill>
                  <a:srgbClr val="FFFFFF"/>
                </a:solidFill>
              </a:rPr>
              <a:t>Pagina </a:t>
            </a:r>
            <a:fld id="{1583D618-086B-4675-874F-8DAD64FABFDC}"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52769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22A43F0B-4043-486E-942D-C61CC8D8AA59}" type="slidenum">
              <a:rPr lang="it-IT" altLang="it-IT"/>
              <a:pPr/>
              <a:t>‹N›</a:t>
            </a:fld>
            <a:endParaRPr lang="it-IT" altLang="it-IT"/>
          </a:p>
        </p:txBody>
      </p:sp>
    </p:spTree>
    <p:extLst>
      <p:ext uri="{BB962C8B-B14F-4D97-AF65-F5344CB8AC3E}">
        <p14:creationId xmlns:p14="http://schemas.microsoft.com/office/powerpoint/2010/main" val="4087930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EA01BBDA-475C-4BDA-AEC7-5B3A934F2F2E}" type="datetime1">
              <a:rPr lang="it-IT" altLang="it-IT">
                <a:solidFill>
                  <a:srgbClr val="FFFFFF"/>
                </a:solidFill>
              </a:rPr>
              <a:pPr/>
              <a:t>03/10/2017</a:t>
            </a:fld>
            <a:endParaRPr lang="it-IT" alt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4" name="Segnaposto numero diapositiva 3"/>
          <p:cNvSpPr>
            <a:spLocks noGrp="1"/>
          </p:cNvSpPr>
          <p:nvPr>
            <p:ph type="sldNum" sz="quarter" idx="12"/>
          </p:nvPr>
        </p:nvSpPr>
        <p:spPr/>
        <p:txBody>
          <a:bodyPr/>
          <a:lstStyle>
            <a:lvl1pPr>
              <a:defRPr/>
            </a:lvl1pPr>
          </a:lstStyle>
          <a:p>
            <a:r>
              <a:rPr lang="it-IT" altLang="it-IT">
                <a:solidFill>
                  <a:srgbClr val="FFFFFF"/>
                </a:solidFill>
              </a:rPr>
              <a:t>Pagina </a:t>
            </a:r>
            <a:fld id="{580C1812-D7D1-4C5E-A74B-157B322E5710}"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453702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F3D2852C-A1D3-4A6A-B587-554EA7B4E68C}" type="datetime1">
              <a:rPr lang="it-IT" altLang="it-IT">
                <a:solidFill>
                  <a:srgbClr val="FFFFFF"/>
                </a:solidFill>
              </a:rPr>
              <a:pPr/>
              <a:t>03/10/2017</a:t>
            </a:fld>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7" name="Segnaposto numero diapositiva 6"/>
          <p:cNvSpPr>
            <a:spLocks noGrp="1"/>
          </p:cNvSpPr>
          <p:nvPr>
            <p:ph type="sldNum" sz="quarter" idx="12"/>
          </p:nvPr>
        </p:nvSpPr>
        <p:spPr/>
        <p:txBody>
          <a:bodyPr/>
          <a:lstStyle>
            <a:lvl1pPr>
              <a:defRPr/>
            </a:lvl1pPr>
          </a:lstStyle>
          <a:p>
            <a:r>
              <a:rPr lang="it-IT" altLang="it-IT">
                <a:solidFill>
                  <a:srgbClr val="FFFFFF"/>
                </a:solidFill>
              </a:rPr>
              <a:t>Pagina </a:t>
            </a:r>
            <a:fld id="{5A16A561-70C0-4E84-A961-190A4E58409D}"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918987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85BC14AA-AF3D-4FAB-BD85-28FAE9638591}" type="datetime1">
              <a:rPr lang="it-IT" altLang="it-IT">
                <a:solidFill>
                  <a:srgbClr val="FFFFFF"/>
                </a:solidFill>
              </a:rPr>
              <a:pPr/>
              <a:t>03/10/2017</a:t>
            </a:fld>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7" name="Segnaposto numero diapositiva 6"/>
          <p:cNvSpPr>
            <a:spLocks noGrp="1"/>
          </p:cNvSpPr>
          <p:nvPr>
            <p:ph type="sldNum" sz="quarter" idx="12"/>
          </p:nvPr>
        </p:nvSpPr>
        <p:spPr/>
        <p:txBody>
          <a:bodyPr/>
          <a:lstStyle>
            <a:lvl1pPr>
              <a:defRPr/>
            </a:lvl1pPr>
          </a:lstStyle>
          <a:p>
            <a:r>
              <a:rPr lang="it-IT" altLang="it-IT">
                <a:solidFill>
                  <a:srgbClr val="FFFFFF"/>
                </a:solidFill>
              </a:rPr>
              <a:t>Pagina </a:t>
            </a:r>
            <a:fld id="{D82823BB-44B3-4DB7-8B31-BB662AFA3F78}"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4060841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FC93BF8A-D53F-4850-A402-B6E1D034E93E}" type="datetime1">
              <a:rPr lang="it-IT" altLang="it-IT">
                <a:solidFill>
                  <a:srgbClr val="FFFFFF"/>
                </a:solidFill>
              </a:rPr>
              <a:pPr/>
              <a:t>03/10/2017</a:t>
            </a:fld>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6" name="Segnaposto numero diapositiva 5"/>
          <p:cNvSpPr>
            <a:spLocks noGrp="1"/>
          </p:cNvSpPr>
          <p:nvPr>
            <p:ph type="sldNum" sz="quarter" idx="12"/>
          </p:nvPr>
        </p:nvSpPr>
        <p:spPr/>
        <p:txBody>
          <a:bodyPr/>
          <a:lstStyle>
            <a:lvl1pPr>
              <a:defRPr/>
            </a:lvl1pPr>
          </a:lstStyle>
          <a:p>
            <a:r>
              <a:rPr lang="it-IT" altLang="it-IT">
                <a:solidFill>
                  <a:srgbClr val="FFFFFF"/>
                </a:solidFill>
              </a:rPr>
              <a:t>Pagina </a:t>
            </a:r>
            <a:fld id="{1586E366-3A2D-4B91-AFD2-E399C5C8EC93}"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562550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1116013" y="409575"/>
            <a:ext cx="5518150" cy="54578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8DF59FE6-AE64-4F06-AC68-EDF4A05960DE}" type="datetime1">
              <a:rPr lang="it-IT" altLang="it-IT">
                <a:solidFill>
                  <a:srgbClr val="FFFFFF"/>
                </a:solidFill>
              </a:rPr>
              <a:pPr/>
              <a:t>03/10/2017</a:t>
            </a:fld>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a:solidFill>
                  <a:srgbClr val="FFFFFF"/>
                </a:solidFill>
              </a:rPr>
              <a:t>Titolo Presentazione</a:t>
            </a:r>
          </a:p>
        </p:txBody>
      </p:sp>
      <p:sp>
        <p:nvSpPr>
          <p:cNvPr id="6" name="Segnaposto numero diapositiva 5"/>
          <p:cNvSpPr>
            <a:spLocks noGrp="1"/>
          </p:cNvSpPr>
          <p:nvPr>
            <p:ph type="sldNum" sz="quarter" idx="12"/>
          </p:nvPr>
        </p:nvSpPr>
        <p:spPr/>
        <p:txBody>
          <a:bodyPr/>
          <a:lstStyle>
            <a:lvl1pPr>
              <a:defRPr/>
            </a:lvl1pPr>
          </a:lstStyle>
          <a:p>
            <a:r>
              <a:rPr lang="it-IT" altLang="it-IT">
                <a:solidFill>
                  <a:srgbClr val="FFFFFF"/>
                </a:solidFill>
              </a:rPr>
              <a:t>Pagina </a:t>
            </a:r>
            <a:fld id="{48D04C93-0457-4527-B003-27F51A90EE0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567597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smtClean="0"/>
              <a:t>Fare clic per modificare lo stile del titolo</a:t>
            </a:r>
            <a:endParaRPr lang="en-GB"/>
          </a:p>
        </p:txBody>
      </p:sp>
      <p:sp>
        <p:nvSpPr>
          <p:cNvPr id="3" name="Segnaposto testo 2"/>
          <p:cNvSpPr>
            <a:spLocks noGrp="1"/>
          </p:cNvSpPr>
          <p:nvPr>
            <p:ph type="body" sz="half" idx="1"/>
          </p:nvPr>
        </p:nvSpPr>
        <p:spPr>
          <a:xfrm>
            <a:off x="1116013" y="1752600"/>
            <a:ext cx="3703637"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972050" y="1752600"/>
            <a:ext cx="3703638"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a:xfrm>
            <a:off x="4343400" y="6146800"/>
            <a:ext cx="1905000" cy="457200"/>
          </a:xfrm>
        </p:spPr>
        <p:txBody>
          <a:bodyPr/>
          <a:lstStyle>
            <a:lvl1pPr>
              <a:defRPr/>
            </a:lvl1pPr>
          </a:lstStyle>
          <a:p>
            <a:fld id="{CF8116FB-3C61-443F-A36A-099AF1964A5D}" type="datetime1">
              <a:rPr lang="it-IT" altLang="it-IT">
                <a:solidFill>
                  <a:srgbClr val="FFFFFF"/>
                </a:solidFill>
              </a:rPr>
              <a:pPr/>
              <a:t>03/10/2017</a:t>
            </a:fld>
            <a:endParaRPr lang="it-IT" altLang="it-IT">
              <a:solidFill>
                <a:srgbClr val="FFFFFF"/>
              </a:solidFill>
            </a:endParaRPr>
          </a:p>
        </p:txBody>
      </p:sp>
      <p:sp>
        <p:nvSpPr>
          <p:cNvPr id="6" name="Segnaposto piè di pagina 5"/>
          <p:cNvSpPr>
            <a:spLocks noGrp="1"/>
          </p:cNvSpPr>
          <p:nvPr>
            <p:ph type="ftr" sz="quarter" idx="11"/>
          </p:nvPr>
        </p:nvSpPr>
        <p:spPr>
          <a:xfrm>
            <a:off x="1219200" y="6146800"/>
            <a:ext cx="2895600" cy="457200"/>
          </a:xfrm>
        </p:spPr>
        <p:txBody>
          <a:bodyPr/>
          <a:lstStyle>
            <a:lvl1pPr>
              <a:defRPr/>
            </a:lvl1pPr>
          </a:lstStyle>
          <a:p>
            <a:r>
              <a:rPr lang="it-IT" altLang="it-IT">
                <a:solidFill>
                  <a:srgbClr val="FFFFFF"/>
                </a:solidFill>
              </a:rPr>
              <a:t>Titolo Presentazione</a:t>
            </a:r>
          </a:p>
        </p:txBody>
      </p:sp>
      <p:sp>
        <p:nvSpPr>
          <p:cNvPr id="7" name="Segnaposto numero diapositiva 6"/>
          <p:cNvSpPr>
            <a:spLocks noGrp="1"/>
          </p:cNvSpPr>
          <p:nvPr>
            <p:ph type="sldNum" sz="quarter" idx="12"/>
          </p:nvPr>
        </p:nvSpPr>
        <p:spPr>
          <a:xfrm>
            <a:off x="6553200" y="6146800"/>
            <a:ext cx="1905000" cy="457200"/>
          </a:xfrm>
        </p:spPr>
        <p:txBody>
          <a:bodyPr/>
          <a:lstStyle>
            <a:lvl1pPr>
              <a:defRPr/>
            </a:lvl1pPr>
          </a:lstStyle>
          <a:p>
            <a:r>
              <a:rPr lang="it-IT" altLang="it-IT">
                <a:solidFill>
                  <a:srgbClr val="FFFFFF"/>
                </a:solidFill>
              </a:rPr>
              <a:t>Pagina </a:t>
            </a:r>
            <a:fld id="{10304BAB-895C-4AD2-BAB8-BB9883722E2C}"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329984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smtClean="0"/>
              <a:t>Fare clic per modificare lo stile del titolo</a:t>
            </a:r>
            <a:endParaRPr lang="en-GB"/>
          </a:p>
        </p:txBody>
      </p:sp>
      <p:sp>
        <p:nvSpPr>
          <p:cNvPr id="3" name="Segnaposto tabella 2"/>
          <p:cNvSpPr>
            <a:spLocks noGrp="1"/>
          </p:cNvSpPr>
          <p:nvPr>
            <p:ph type="tbl" idx="1"/>
          </p:nvPr>
        </p:nvSpPr>
        <p:spPr>
          <a:xfrm>
            <a:off x="1116013" y="1752600"/>
            <a:ext cx="7559675" cy="4114800"/>
          </a:xfrm>
        </p:spPr>
        <p:txBody>
          <a:bodyPr/>
          <a:lstStyle/>
          <a:p>
            <a:endParaRPr lang="en-GB"/>
          </a:p>
        </p:txBody>
      </p:sp>
      <p:sp>
        <p:nvSpPr>
          <p:cNvPr id="4" name="Segnaposto data 3"/>
          <p:cNvSpPr>
            <a:spLocks noGrp="1"/>
          </p:cNvSpPr>
          <p:nvPr>
            <p:ph type="dt" sz="half" idx="10"/>
          </p:nvPr>
        </p:nvSpPr>
        <p:spPr>
          <a:xfrm>
            <a:off x="4343400" y="6146800"/>
            <a:ext cx="1905000" cy="457200"/>
          </a:xfrm>
        </p:spPr>
        <p:txBody>
          <a:bodyPr/>
          <a:lstStyle>
            <a:lvl1pPr>
              <a:defRPr/>
            </a:lvl1pPr>
          </a:lstStyle>
          <a:p>
            <a:fld id="{EF00C869-264C-4C79-BDD2-82D54F86F5D6}" type="datetime1">
              <a:rPr lang="it-IT" altLang="it-IT">
                <a:solidFill>
                  <a:srgbClr val="FFFFFF"/>
                </a:solidFill>
              </a:rPr>
              <a:pPr/>
              <a:t>03/10/2017</a:t>
            </a:fld>
            <a:endParaRPr lang="it-IT" altLang="it-IT">
              <a:solidFill>
                <a:srgbClr val="FFFFFF"/>
              </a:solidFill>
            </a:endParaRPr>
          </a:p>
        </p:txBody>
      </p:sp>
      <p:sp>
        <p:nvSpPr>
          <p:cNvPr id="5" name="Segnaposto piè di pagina 4"/>
          <p:cNvSpPr>
            <a:spLocks noGrp="1"/>
          </p:cNvSpPr>
          <p:nvPr>
            <p:ph type="ftr" sz="quarter" idx="11"/>
          </p:nvPr>
        </p:nvSpPr>
        <p:spPr>
          <a:xfrm>
            <a:off x="1219200" y="6146800"/>
            <a:ext cx="2895600" cy="457200"/>
          </a:xfrm>
        </p:spPr>
        <p:txBody>
          <a:bodyPr/>
          <a:lstStyle>
            <a:lvl1pPr>
              <a:defRPr/>
            </a:lvl1pPr>
          </a:lstStyle>
          <a:p>
            <a:r>
              <a:rPr lang="it-IT" altLang="it-IT">
                <a:solidFill>
                  <a:srgbClr val="FFFFFF"/>
                </a:solidFill>
              </a:rPr>
              <a:t>Titolo Presentazione</a:t>
            </a:r>
          </a:p>
        </p:txBody>
      </p:sp>
      <p:sp>
        <p:nvSpPr>
          <p:cNvPr id="6" name="Segnaposto numero diapositiva 5"/>
          <p:cNvSpPr>
            <a:spLocks noGrp="1"/>
          </p:cNvSpPr>
          <p:nvPr>
            <p:ph type="sldNum" sz="quarter" idx="12"/>
          </p:nvPr>
        </p:nvSpPr>
        <p:spPr>
          <a:xfrm>
            <a:off x="6553200" y="6146800"/>
            <a:ext cx="1905000" cy="457200"/>
          </a:xfrm>
        </p:spPr>
        <p:txBody>
          <a:bodyPr/>
          <a:lstStyle>
            <a:lvl1pPr>
              <a:defRPr/>
            </a:lvl1pPr>
          </a:lstStyle>
          <a:p>
            <a:r>
              <a:rPr lang="it-IT" altLang="it-IT">
                <a:solidFill>
                  <a:srgbClr val="FFFFFF"/>
                </a:solidFill>
              </a:rPr>
              <a:t>Pagina </a:t>
            </a:r>
            <a:fld id="{12955D01-6595-4E19-987D-F422C39C3EA5}"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516975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smtClean="0"/>
              <a:t>Fare clic per modificare lo stile del titolo</a:t>
            </a:r>
            <a:endParaRPr lang="en-GB"/>
          </a:p>
        </p:txBody>
      </p:sp>
      <p:sp>
        <p:nvSpPr>
          <p:cNvPr id="3" name="Segnaposto grafico 2"/>
          <p:cNvSpPr>
            <a:spLocks noGrp="1"/>
          </p:cNvSpPr>
          <p:nvPr>
            <p:ph type="chart" idx="1"/>
          </p:nvPr>
        </p:nvSpPr>
        <p:spPr>
          <a:xfrm>
            <a:off x="1116013" y="1752600"/>
            <a:ext cx="7559675" cy="4114800"/>
          </a:xfrm>
        </p:spPr>
        <p:txBody>
          <a:bodyPr/>
          <a:lstStyle/>
          <a:p>
            <a:endParaRPr lang="en-GB"/>
          </a:p>
        </p:txBody>
      </p:sp>
      <p:sp>
        <p:nvSpPr>
          <p:cNvPr id="4" name="Segnaposto data 3"/>
          <p:cNvSpPr>
            <a:spLocks noGrp="1"/>
          </p:cNvSpPr>
          <p:nvPr>
            <p:ph type="dt" sz="half" idx="10"/>
          </p:nvPr>
        </p:nvSpPr>
        <p:spPr>
          <a:xfrm>
            <a:off x="4343400" y="6146800"/>
            <a:ext cx="1905000" cy="457200"/>
          </a:xfrm>
        </p:spPr>
        <p:txBody>
          <a:bodyPr/>
          <a:lstStyle>
            <a:lvl1pPr>
              <a:defRPr/>
            </a:lvl1pPr>
          </a:lstStyle>
          <a:p>
            <a:fld id="{3A6736D6-9F90-42EC-B619-4ECC52E1F768}" type="datetime1">
              <a:rPr lang="it-IT" altLang="it-IT">
                <a:solidFill>
                  <a:srgbClr val="FFFFFF"/>
                </a:solidFill>
              </a:rPr>
              <a:pPr/>
              <a:t>03/10/2017</a:t>
            </a:fld>
            <a:endParaRPr lang="it-IT" altLang="it-IT">
              <a:solidFill>
                <a:srgbClr val="FFFFFF"/>
              </a:solidFill>
            </a:endParaRPr>
          </a:p>
        </p:txBody>
      </p:sp>
      <p:sp>
        <p:nvSpPr>
          <p:cNvPr id="5" name="Segnaposto piè di pagina 4"/>
          <p:cNvSpPr>
            <a:spLocks noGrp="1"/>
          </p:cNvSpPr>
          <p:nvPr>
            <p:ph type="ftr" sz="quarter" idx="11"/>
          </p:nvPr>
        </p:nvSpPr>
        <p:spPr>
          <a:xfrm>
            <a:off x="1219200" y="6146800"/>
            <a:ext cx="2895600" cy="457200"/>
          </a:xfrm>
        </p:spPr>
        <p:txBody>
          <a:bodyPr/>
          <a:lstStyle>
            <a:lvl1pPr>
              <a:defRPr/>
            </a:lvl1pPr>
          </a:lstStyle>
          <a:p>
            <a:r>
              <a:rPr lang="it-IT" altLang="it-IT">
                <a:solidFill>
                  <a:srgbClr val="FFFFFF"/>
                </a:solidFill>
              </a:rPr>
              <a:t>Titolo Presentazione</a:t>
            </a:r>
          </a:p>
        </p:txBody>
      </p:sp>
      <p:sp>
        <p:nvSpPr>
          <p:cNvPr id="6" name="Segnaposto numero diapositiva 5"/>
          <p:cNvSpPr>
            <a:spLocks noGrp="1"/>
          </p:cNvSpPr>
          <p:nvPr>
            <p:ph type="sldNum" sz="quarter" idx="12"/>
          </p:nvPr>
        </p:nvSpPr>
        <p:spPr>
          <a:xfrm>
            <a:off x="6553200" y="6146800"/>
            <a:ext cx="1905000" cy="457200"/>
          </a:xfrm>
        </p:spPr>
        <p:txBody>
          <a:bodyPr/>
          <a:lstStyle>
            <a:lvl1pPr>
              <a:defRPr/>
            </a:lvl1pPr>
          </a:lstStyle>
          <a:p>
            <a:r>
              <a:rPr lang="it-IT" altLang="it-IT">
                <a:solidFill>
                  <a:srgbClr val="FFFFFF"/>
                </a:solidFill>
              </a:rPr>
              <a:t>Pagina </a:t>
            </a:r>
            <a:fld id="{A35BCB17-FDB5-4152-9222-22775B0D638C}"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80167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9465438D-3921-4C51-8D3A-6EC4DCB081DE}" type="slidenum">
              <a:rPr lang="it-IT" altLang="it-IT"/>
              <a:pPr/>
              <a:t>‹N›</a:t>
            </a:fld>
            <a:endParaRPr lang="it-IT" altLang="it-IT"/>
          </a:p>
        </p:txBody>
      </p:sp>
    </p:spTree>
    <p:extLst>
      <p:ext uri="{BB962C8B-B14F-4D97-AF65-F5344CB8AC3E}">
        <p14:creationId xmlns:p14="http://schemas.microsoft.com/office/powerpoint/2010/main" val="368721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9479F777-C0BA-4B4C-83BC-794B74E8A18A}" type="slidenum">
              <a:rPr lang="it-IT" altLang="it-IT"/>
              <a:pPr/>
              <a:t>‹N›</a:t>
            </a:fld>
            <a:endParaRPr lang="it-IT" altLang="it-IT"/>
          </a:p>
        </p:txBody>
      </p:sp>
    </p:spTree>
    <p:extLst>
      <p:ext uri="{BB962C8B-B14F-4D97-AF65-F5344CB8AC3E}">
        <p14:creationId xmlns:p14="http://schemas.microsoft.com/office/powerpoint/2010/main" val="353821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71689C77-73FE-42C8-95E5-7746E8B3E7AE}" type="slidenum">
              <a:rPr lang="it-IT" altLang="it-IT"/>
              <a:pPr/>
              <a:t>‹N›</a:t>
            </a:fld>
            <a:endParaRPr lang="it-IT" altLang="it-IT"/>
          </a:p>
        </p:txBody>
      </p:sp>
    </p:spTree>
    <p:extLst>
      <p:ext uri="{BB962C8B-B14F-4D97-AF65-F5344CB8AC3E}">
        <p14:creationId xmlns:p14="http://schemas.microsoft.com/office/powerpoint/2010/main" val="22126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E4A5177E-AB1D-4F4C-9CBC-F8A9F5851D80}" type="slidenum">
              <a:rPr lang="it-IT" altLang="it-IT"/>
              <a:pPr/>
              <a:t>‹N›</a:t>
            </a:fld>
            <a:endParaRPr lang="it-IT" altLang="it-IT"/>
          </a:p>
        </p:txBody>
      </p:sp>
    </p:spTree>
    <p:extLst>
      <p:ext uri="{BB962C8B-B14F-4D97-AF65-F5344CB8AC3E}">
        <p14:creationId xmlns:p14="http://schemas.microsoft.com/office/powerpoint/2010/main" val="304328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65840BD8-37FC-4765-8764-E291B413DACF}" type="slidenum">
              <a:rPr lang="it-IT" altLang="it-IT"/>
              <a:pPr/>
              <a:t>‹N›</a:t>
            </a:fld>
            <a:endParaRPr lang="it-IT" altLang="it-IT"/>
          </a:p>
        </p:txBody>
      </p:sp>
    </p:spTree>
    <p:extLst>
      <p:ext uri="{BB962C8B-B14F-4D97-AF65-F5344CB8AC3E}">
        <p14:creationId xmlns:p14="http://schemas.microsoft.com/office/powerpoint/2010/main" val="271402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45BA7084-71FA-466E-BA44-8750F03F3A4F}" type="slidenum">
              <a:rPr lang="it-IT" altLang="it-IT"/>
              <a:pPr/>
              <a:t>‹N›</a:t>
            </a:fld>
            <a:endParaRPr lang="it-IT" altLang="it-IT"/>
          </a:p>
        </p:txBody>
      </p:sp>
    </p:spTree>
    <p:extLst>
      <p:ext uri="{BB962C8B-B14F-4D97-AF65-F5344CB8AC3E}">
        <p14:creationId xmlns:p14="http://schemas.microsoft.com/office/powerpoint/2010/main" val="207849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6994745B-8C55-4977-BCED-03DB675307EA}" type="slidenum">
              <a:rPr lang="it-IT" altLang="it-IT"/>
              <a:pPr/>
              <a:t>‹N›</a:t>
            </a:fld>
            <a:endParaRPr lang="it-IT" altLang="it-IT"/>
          </a:p>
        </p:txBody>
      </p:sp>
    </p:spTree>
    <p:extLst>
      <p:ext uri="{BB962C8B-B14F-4D97-AF65-F5344CB8AC3E}">
        <p14:creationId xmlns:p14="http://schemas.microsoft.com/office/powerpoint/2010/main" val="160731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F716CA2-B336-47D8-A792-7D6841971C0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9" name="Group 15"/>
          <p:cNvGrpSpPr>
            <a:grpSpLocks/>
          </p:cNvGrpSpPr>
          <p:nvPr/>
        </p:nvGrpSpPr>
        <p:grpSpPr bwMode="auto">
          <a:xfrm>
            <a:off x="0" y="6096000"/>
            <a:ext cx="9144000" cy="762000"/>
            <a:chOff x="0" y="3840"/>
            <a:chExt cx="5760" cy="480"/>
          </a:xfrm>
        </p:grpSpPr>
        <p:sp>
          <p:nvSpPr>
            <p:cNvPr id="1037" name="Rectangle 13"/>
            <p:cNvSpPr>
              <a:spLocks noChangeArrowheads="1"/>
            </p:cNvSpPr>
            <p:nvPr userDrawn="1"/>
          </p:nvSpPr>
          <p:spPr bwMode="auto">
            <a:xfrm>
              <a:off x="0" y="3984"/>
              <a:ext cx="5760" cy="336"/>
            </a:xfrm>
            <a:prstGeom prst="rect">
              <a:avLst/>
            </a:prstGeom>
            <a:solidFill>
              <a:srgbClr val="82243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hangingPunct="0"/>
              <a:endParaRPr lang="en-GB" sz="900">
                <a:solidFill>
                  <a:srgbClr val="FFFFFF"/>
                </a:solidFill>
              </a:endParaRPr>
            </a:p>
          </p:txBody>
        </p:sp>
        <p:sp>
          <p:nvSpPr>
            <p:cNvPr id="1038" name="Rectangle 14"/>
            <p:cNvSpPr>
              <a:spLocks noChangeArrowheads="1"/>
            </p:cNvSpPr>
            <p:nvPr userDrawn="1"/>
          </p:nvSpPr>
          <p:spPr bwMode="auto">
            <a:xfrm>
              <a:off x="768" y="3840"/>
              <a:ext cx="4992" cy="480"/>
            </a:xfrm>
            <a:prstGeom prst="rect">
              <a:avLst/>
            </a:prstGeom>
            <a:solidFill>
              <a:srgbClr val="82243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hangingPunct="0"/>
              <a:endParaRPr lang="en-GB" sz="900">
                <a:solidFill>
                  <a:srgbClr val="FFFFFF"/>
                </a:solidFill>
              </a:endParaRPr>
            </a:p>
          </p:txBody>
        </p:sp>
      </p:grpSp>
      <p:sp>
        <p:nvSpPr>
          <p:cNvPr id="1026" name="Rectangle 2"/>
          <p:cNvSpPr>
            <a:spLocks noGrp="1" noChangeArrowheads="1"/>
          </p:cNvSpPr>
          <p:nvPr>
            <p:ph type="title"/>
          </p:nvPr>
        </p:nvSpPr>
        <p:spPr bwMode="auto">
          <a:xfrm>
            <a:off x="1116013" y="409575"/>
            <a:ext cx="7559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stile</a:t>
            </a:r>
          </a:p>
        </p:txBody>
      </p:sp>
      <p:sp>
        <p:nvSpPr>
          <p:cNvPr id="1027" name="Rectangle 3"/>
          <p:cNvSpPr>
            <a:spLocks noGrp="1" noChangeArrowheads="1"/>
          </p:cNvSpPr>
          <p:nvPr>
            <p:ph type="body" idx="1"/>
          </p:nvPr>
        </p:nvSpPr>
        <p:spPr bwMode="auto">
          <a:xfrm>
            <a:off x="1116013" y="1752600"/>
            <a:ext cx="75596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343400" y="6146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100"/>
            </a:lvl1pPr>
          </a:lstStyle>
          <a:p>
            <a:pPr eaLnBrk="0" hangingPunct="0"/>
            <a:fld id="{A1977103-82A1-421A-B064-467A2BB41F6C}" type="datetime1">
              <a:rPr lang="it-IT" altLang="it-IT">
                <a:solidFill>
                  <a:srgbClr val="FFFFFF"/>
                </a:solidFill>
              </a:rPr>
              <a:pPr eaLnBrk="0" hangingPunct="0"/>
              <a:t>03/10/2017</a:t>
            </a:fld>
            <a:endParaRPr lang="it-IT" altLang="it-IT">
              <a:solidFill>
                <a:srgbClr val="FFFFFF"/>
              </a:solidFill>
            </a:endParaRPr>
          </a:p>
        </p:txBody>
      </p:sp>
      <p:sp>
        <p:nvSpPr>
          <p:cNvPr id="1029" name="Rectangle 5"/>
          <p:cNvSpPr>
            <a:spLocks noGrp="1" noChangeArrowheads="1"/>
          </p:cNvSpPr>
          <p:nvPr>
            <p:ph type="ftr" sz="quarter" idx="3"/>
          </p:nvPr>
        </p:nvSpPr>
        <p:spPr bwMode="auto">
          <a:xfrm>
            <a:off x="1219200" y="6146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100"/>
            </a:lvl1pPr>
          </a:lstStyle>
          <a:p>
            <a:pPr eaLnBrk="0" hangingPunct="0"/>
            <a:r>
              <a:rPr lang="it-IT" altLang="it-IT">
                <a:solidFill>
                  <a:srgbClr val="FFFFFF"/>
                </a:solidFill>
              </a:rPr>
              <a:t>Titolo Presentazione</a:t>
            </a:r>
          </a:p>
        </p:txBody>
      </p:sp>
      <p:sp>
        <p:nvSpPr>
          <p:cNvPr id="1030" name="Rectangle 6"/>
          <p:cNvSpPr>
            <a:spLocks noGrp="1" noChangeArrowheads="1"/>
          </p:cNvSpPr>
          <p:nvPr>
            <p:ph type="sldNum" sz="quarter" idx="4"/>
          </p:nvPr>
        </p:nvSpPr>
        <p:spPr bwMode="auto">
          <a:xfrm>
            <a:off x="6553200" y="6146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100"/>
            </a:lvl1pPr>
          </a:lstStyle>
          <a:p>
            <a:pPr eaLnBrk="0" hangingPunct="0"/>
            <a:r>
              <a:rPr lang="it-IT" altLang="it-IT">
                <a:solidFill>
                  <a:srgbClr val="FFFFFF"/>
                </a:solidFill>
              </a:rPr>
              <a:t>Pagina </a:t>
            </a:r>
            <a:fld id="{BF794A0B-3008-4FB5-BC65-D38B5FAA2ECC}" type="slidenum">
              <a:rPr lang="it-IT" altLang="it-IT">
                <a:solidFill>
                  <a:srgbClr val="FFFFFF"/>
                </a:solidFill>
              </a:rPr>
              <a:pPr eaLnBrk="0" hangingPunct="0"/>
              <a:t>‹N›</a:t>
            </a:fld>
            <a:endParaRPr lang="it-IT" altLang="it-IT">
              <a:solidFill>
                <a:srgbClr val="FFFFFF"/>
              </a:solidFill>
            </a:endParaRPr>
          </a:p>
        </p:txBody>
      </p:sp>
    </p:spTree>
    <p:extLst>
      <p:ext uri="{BB962C8B-B14F-4D97-AF65-F5344CB8AC3E}">
        <p14:creationId xmlns:p14="http://schemas.microsoft.com/office/powerpoint/2010/main" val="11531657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p:txStyles>
    <p:titleStyle>
      <a:lvl1pPr algn="l" rtl="0" fontAlgn="base">
        <a:spcBef>
          <a:spcPct val="0"/>
        </a:spcBef>
        <a:spcAft>
          <a:spcPct val="0"/>
        </a:spcAft>
        <a:defRPr sz="2400" b="1" kern="1200">
          <a:solidFill>
            <a:srgbClr val="822433"/>
          </a:solidFill>
          <a:latin typeface="+mj-lt"/>
          <a:ea typeface="+mj-ea"/>
          <a:cs typeface="+mj-cs"/>
        </a:defRPr>
      </a:lvl1pPr>
      <a:lvl2pPr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fontAlgn="base">
        <a:spcBef>
          <a:spcPct val="20000"/>
        </a:spcBef>
        <a:spcAft>
          <a:spcPct val="0"/>
        </a:spcAft>
        <a:buChar char="–"/>
        <a:defRPr sz="2000" kern="1200">
          <a:solidFill>
            <a:srgbClr val="000000"/>
          </a:solidFill>
          <a:latin typeface="+mn-lt"/>
          <a:ea typeface="+mn-ea"/>
          <a:cs typeface="+mn-cs"/>
        </a:defRPr>
      </a:lvl2pPr>
      <a:lvl3pPr marL="1143000" indent="-228600" algn="l" rtl="0" fontAlgn="base">
        <a:spcBef>
          <a:spcPct val="20000"/>
        </a:spcBef>
        <a:spcAft>
          <a:spcPct val="0"/>
        </a:spcAft>
        <a:buChar char="•"/>
        <a:defRPr sz="1600" kern="1200">
          <a:solidFill>
            <a:srgbClr val="000000"/>
          </a:solidFill>
          <a:latin typeface="+mn-lt"/>
          <a:ea typeface="+mn-ea"/>
          <a:cs typeface="+mn-cs"/>
        </a:defRPr>
      </a:lvl3pPr>
      <a:lvl4pPr marL="1562100" indent="-228600" algn="l" rtl="0" fontAlgn="base">
        <a:spcBef>
          <a:spcPct val="20000"/>
        </a:spcBef>
        <a:spcAft>
          <a:spcPct val="0"/>
        </a:spcAft>
        <a:buChar char="–"/>
        <a:defRPr sz="1400" kern="1200">
          <a:solidFill>
            <a:srgbClr val="000000"/>
          </a:solidFill>
          <a:latin typeface="+mn-lt"/>
          <a:ea typeface="+mn-ea"/>
          <a:cs typeface="+mn-cs"/>
        </a:defRPr>
      </a:lvl4pPr>
      <a:lvl5pPr marL="1981200" indent="-228600" algn="l" rtl="0" fontAlgn="base">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learning2.uniroma1.it/course/view.php?id=158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hyperlink" Target="http://ec.europa.eu/research/bioeconomy/index.cfm?pg=poli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p:txBody>
          <a:bodyPr/>
          <a:lstStyle/>
          <a:p>
            <a:r>
              <a:rPr lang="it-IT" altLang="it-IT" smtClean="0"/>
              <a:t>Corso di Patologia Vegetale Molecolare</a:t>
            </a:r>
          </a:p>
        </p:txBody>
      </p:sp>
      <p:sp>
        <p:nvSpPr>
          <p:cNvPr id="3075" name="Sottotitolo 2"/>
          <p:cNvSpPr>
            <a:spLocks noGrp="1"/>
          </p:cNvSpPr>
          <p:nvPr>
            <p:ph type="subTitle" idx="1"/>
          </p:nvPr>
        </p:nvSpPr>
        <p:spPr/>
        <p:txBody>
          <a:bodyPr/>
          <a:lstStyle/>
          <a:p>
            <a:r>
              <a:rPr lang="it-IT" altLang="it-IT" smtClean="0"/>
              <a:t>Massimo Reverberi</a:t>
            </a:r>
          </a:p>
        </p:txBody>
      </p:sp>
    </p:spTree>
    <p:extLst>
      <p:ext uri="{BB962C8B-B14F-4D97-AF65-F5344CB8AC3E}">
        <p14:creationId xmlns:p14="http://schemas.microsoft.com/office/powerpoint/2010/main" val="424399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it-IT" altLang="it-IT">
                <a:latin typeface="Comic Sans MS" panose="030F0702030302020204" pitchFamily="66" charset="0"/>
              </a:rPr>
              <a:t>Agroecosistema</a:t>
            </a:r>
          </a:p>
        </p:txBody>
      </p:sp>
      <p:sp>
        <p:nvSpPr>
          <p:cNvPr id="54275" name="Rectangle 3"/>
          <p:cNvSpPr>
            <a:spLocks noGrp="1" noChangeArrowheads="1"/>
          </p:cNvSpPr>
          <p:nvPr>
            <p:ph type="body" idx="1"/>
          </p:nvPr>
        </p:nvSpPr>
        <p:spPr/>
        <p:txBody>
          <a:bodyPr/>
          <a:lstStyle/>
          <a:p>
            <a:pPr>
              <a:lnSpc>
                <a:spcPct val="80000"/>
              </a:lnSpc>
            </a:pPr>
            <a:r>
              <a:rPr lang="it-IT" altLang="it-IT" sz="2400" dirty="0">
                <a:latin typeface="Comic Sans MS" panose="030F0702030302020204" pitchFamily="66" charset="0"/>
              </a:rPr>
              <a:t>Un agroecosistema può essere concettualizzato come una serie di funzioni </a:t>
            </a:r>
            <a:r>
              <a:rPr lang="it-IT" altLang="it-IT" sz="2400" b="1" dirty="0">
                <a:latin typeface="Comic Sans MS" panose="030F0702030302020204" pitchFamily="66" charset="0"/>
              </a:rPr>
              <a:t>fisiche, biologiche e gesti</a:t>
            </a:r>
            <a:r>
              <a:rPr lang="it-IT" altLang="it-IT" sz="2400" dirty="0">
                <a:latin typeface="Comic Sans MS" panose="030F0702030302020204" pitchFamily="66" charset="0"/>
              </a:rPr>
              <a:t>onali, collegate tra loro nel determinare la produzione di </a:t>
            </a:r>
            <a:r>
              <a:rPr lang="it-IT" altLang="it-IT" sz="2400" dirty="0" smtClean="0">
                <a:latin typeface="Comic Sans MS" panose="030F0702030302020204" pitchFamily="66" charset="0"/>
              </a:rPr>
              <a:t>piante coltivate </a:t>
            </a:r>
            <a:r>
              <a:rPr lang="it-IT" altLang="it-IT" sz="2400" b="1" i="1" dirty="0" err="1" smtClean="0">
                <a:latin typeface="Comic Sans MS" panose="030F0702030302020204" pitchFamily="66" charset="0"/>
              </a:rPr>
              <a:t>crops</a:t>
            </a:r>
            <a:endParaRPr lang="it-IT" altLang="it-IT" sz="2400" b="1" dirty="0">
              <a:latin typeface="Comic Sans MS" panose="030F0702030302020204" pitchFamily="66" charset="0"/>
            </a:endParaRPr>
          </a:p>
          <a:p>
            <a:pPr>
              <a:lnSpc>
                <a:spcPct val="80000"/>
              </a:lnSpc>
            </a:pPr>
            <a:r>
              <a:rPr lang="it-IT" altLang="it-IT" sz="2400" dirty="0">
                <a:latin typeface="Comic Sans MS" panose="030F0702030302020204" pitchFamily="66" charset="0"/>
              </a:rPr>
              <a:t>Gli agenti dannosi </a:t>
            </a:r>
            <a:r>
              <a:rPr lang="it-IT" altLang="it-IT" sz="2400" dirty="0" smtClean="0">
                <a:latin typeface="Comic Sans MS" panose="030F0702030302020204" pitchFamily="66" charset="0"/>
              </a:rPr>
              <a:t>(</a:t>
            </a:r>
            <a:r>
              <a:rPr lang="it-IT" altLang="it-IT" sz="2400" b="1" i="1" dirty="0" err="1" smtClean="0">
                <a:latin typeface="Comic Sans MS" panose="030F0702030302020204" pitchFamily="66" charset="0"/>
              </a:rPr>
              <a:t>microbials</a:t>
            </a:r>
            <a:r>
              <a:rPr lang="it-IT" altLang="it-IT" sz="2400" b="1" dirty="0" smtClean="0">
                <a:latin typeface="Comic Sans MS" panose="030F0702030302020204" pitchFamily="66" charset="0"/>
              </a:rPr>
              <a:t>, </a:t>
            </a:r>
            <a:r>
              <a:rPr lang="it-IT" altLang="it-IT" sz="2400" b="1" dirty="0">
                <a:latin typeface="Comic Sans MS" panose="030F0702030302020204" pitchFamily="66" charset="0"/>
              </a:rPr>
              <a:t>insetti, erbe infestanti</a:t>
            </a:r>
            <a:r>
              <a:rPr lang="it-IT" altLang="it-IT" sz="2400" dirty="0">
                <a:latin typeface="Comic Sans MS" panose="030F0702030302020204" pitchFamily="66" charset="0"/>
              </a:rPr>
              <a:t>) sono importanti elementi del sistema che interagiscono sia tra di loro che con gli altri componenti del sistema. </a:t>
            </a:r>
            <a:endParaRPr lang="it-IT" altLang="it-IT" sz="2400" dirty="0" smtClean="0">
              <a:latin typeface="Comic Sans MS" panose="030F0702030302020204" pitchFamily="66" charset="0"/>
            </a:endParaRPr>
          </a:p>
          <a:p>
            <a:pPr>
              <a:lnSpc>
                <a:spcPct val="80000"/>
              </a:lnSpc>
            </a:pPr>
            <a:r>
              <a:rPr lang="it-IT" altLang="it-IT" sz="2400" dirty="0" smtClean="0">
                <a:latin typeface="Comic Sans MS" panose="030F0702030302020204" pitchFamily="66" charset="0"/>
              </a:rPr>
              <a:t>Gli </a:t>
            </a:r>
            <a:r>
              <a:rPr lang="it-IT" altLang="it-IT" sz="2400" dirty="0">
                <a:latin typeface="Comic Sans MS" panose="030F0702030302020204" pitchFamily="66" charset="0"/>
              </a:rPr>
              <a:t>agenti dannosi non sono elementi isolati dell’agroecosistema per cui la lotta a questi agenti va considerata non come un obiettivo primario da perseguire sempre e comunque </a:t>
            </a:r>
            <a:r>
              <a:rPr lang="it-IT" altLang="it-IT" sz="2400" u="sng" dirty="0">
                <a:latin typeface="Comic Sans MS" panose="030F0702030302020204" pitchFamily="66" charset="0"/>
              </a:rPr>
              <a:t>ma solo quando essi provocano una riduzione della produttività della coltura di valore maggiore rispetto al costo dell’intervento (soglia economica)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00013"/>
            <a:ext cx="8229600" cy="1143001"/>
          </a:xfrm>
        </p:spPr>
        <p:txBody>
          <a:bodyPr/>
          <a:lstStyle/>
          <a:p>
            <a:r>
              <a:rPr lang="it-IT" altLang="it-IT">
                <a:latin typeface="Comic Sans MS" panose="030F0702030302020204" pitchFamily="66" charset="0"/>
              </a:rPr>
              <a:t>Perdite di produzione</a:t>
            </a:r>
          </a:p>
        </p:txBody>
      </p:sp>
      <p:sp>
        <p:nvSpPr>
          <p:cNvPr id="55299" name="Rectangle 3"/>
          <p:cNvSpPr>
            <a:spLocks noGrp="1" noChangeArrowheads="1"/>
          </p:cNvSpPr>
          <p:nvPr>
            <p:ph type="body" idx="1"/>
          </p:nvPr>
        </p:nvSpPr>
        <p:spPr>
          <a:xfrm>
            <a:off x="457200" y="1135063"/>
            <a:ext cx="8229600" cy="4525962"/>
          </a:xfrm>
        </p:spPr>
        <p:txBody>
          <a:bodyPr/>
          <a:lstStyle/>
          <a:p>
            <a:pPr>
              <a:lnSpc>
                <a:spcPct val="80000"/>
              </a:lnSpc>
            </a:pPr>
            <a:r>
              <a:rPr lang="it-IT" altLang="it-IT" sz="1800" b="1" dirty="0">
                <a:latin typeface="Comic Sans MS" panose="030F0702030302020204" pitchFamily="66" charset="0"/>
              </a:rPr>
              <a:t>Produzione massima ottenibile</a:t>
            </a:r>
          </a:p>
          <a:p>
            <a:pPr lvl="1">
              <a:lnSpc>
                <a:spcPct val="80000"/>
              </a:lnSpc>
            </a:pPr>
            <a:r>
              <a:rPr lang="it-IT" altLang="it-IT" sz="1800" dirty="0">
                <a:latin typeface="Comic Sans MS" panose="030F0702030302020204" pitchFamily="66" charset="0"/>
              </a:rPr>
              <a:t>È la produzione teorica che potrebbe essere ottenuta se la coltivazione fosse eseguita in condizioni ambientali ottimali unitamente alle strategie di controllo delle malattie biotiche. Il fattore limitante è solo la costituzione genetica della specie</a:t>
            </a:r>
          </a:p>
          <a:p>
            <a:pPr>
              <a:lnSpc>
                <a:spcPct val="80000"/>
              </a:lnSpc>
            </a:pPr>
            <a:r>
              <a:rPr lang="it-IT" altLang="it-IT" sz="1800" b="1" dirty="0">
                <a:latin typeface="Comic Sans MS" panose="030F0702030302020204" pitchFamily="66" charset="0"/>
              </a:rPr>
              <a:t>Produzione ottenibile</a:t>
            </a:r>
          </a:p>
          <a:p>
            <a:pPr lvl="1">
              <a:lnSpc>
                <a:spcPct val="80000"/>
              </a:lnSpc>
            </a:pPr>
            <a:r>
              <a:rPr lang="it-IT" altLang="it-IT" sz="1800" dirty="0">
                <a:latin typeface="Comic Sans MS" panose="030F0702030302020204" pitchFamily="66" charset="0"/>
              </a:rPr>
              <a:t>È la produzione conseguibile in una determinata località quando tutte le strategie di controllo delle malattie biotiche vengono praticate. Fattori ambientali abiotici quali la fertilità del suolo, la disponibilità idrica, la luce…possono essere fattori limitanti</a:t>
            </a:r>
          </a:p>
          <a:p>
            <a:pPr>
              <a:lnSpc>
                <a:spcPct val="80000"/>
              </a:lnSpc>
            </a:pPr>
            <a:r>
              <a:rPr lang="it-IT" altLang="it-IT" sz="1800" b="1" dirty="0">
                <a:latin typeface="Comic Sans MS" panose="030F0702030302020204" pitchFamily="66" charset="0"/>
              </a:rPr>
              <a:t>Produzione economica</a:t>
            </a:r>
          </a:p>
          <a:p>
            <a:pPr lvl="1">
              <a:lnSpc>
                <a:spcPct val="80000"/>
              </a:lnSpc>
            </a:pPr>
            <a:r>
              <a:rPr lang="it-IT" altLang="it-IT" sz="1800" dirty="0">
                <a:latin typeface="Comic Sans MS" panose="030F0702030302020204" pitchFamily="66" charset="0"/>
              </a:rPr>
              <a:t>È la produzione conseguibile che assicura la massima convenienza economica delle spese effettuate per il controllo delle malattie biotiche</a:t>
            </a:r>
          </a:p>
          <a:p>
            <a:pPr>
              <a:lnSpc>
                <a:spcPct val="80000"/>
              </a:lnSpc>
            </a:pPr>
            <a:r>
              <a:rPr lang="it-IT" altLang="it-IT" sz="1800" b="1" dirty="0">
                <a:latin typeface="Comic Sans MS" panose="030F0702030302020204" pitchFamily="66" charset="0"/>
              </a:rPr>
              <a:t>Produzione attuale</a:t>
            </a:r>
          </a:p>
          <a:p>
            <a:pPr lvl="1">
              <a:lnSpc>
                <a:spcPct val="80000"/>
              </a:lnSpc>
            </a:pPr>
            <a:r>
              <a:rPr lang="it-IT" altLang="it-IT" sz="1800" dirty="0">
                <a:latin typeface="Comic Sans MS" panose="030F0702030302020204" pitchFamily="66" charset="0"/>
              </a:rPr>
              <a:t>È la produzione conseguibile dall’agricoltore impiegando le normali tecniche di controllo delle malattie, per cui altri fattori ambientali, erbe infestanti, malattie ed insetti possono costituire fattori limitanti della produzione</a:t>
            </a:r>
          </a:p>
          <a:p>
            <a:pPr>
              <a:lnSpc>
                <a:spcPct val="80000"/>
              </a:lnSpc>
            </a:pPr>
            <a:r>
              <a:rPr lang="it-IT" altLang="it-IT" sz="1800" b="1" dirty="0">
                <a:latin typeface="Comic Sans MS" panose="030F0702030302020204" pitchFamily="66" charset="0"/>
              </a:rPr>
              <a:t>Produzione primitiva</a:t>
            </a:r>
          </a:p>
          <a:p>
            <a:pPr lvl="1">
              <a:lnSpc>
                <a:spcPct val="80000"/>
              </a:lnSpc>
            </a:pPr>
            <a:r>
              <a:rPr lang="it-IT" altLang="it-IT" sz="1800" dirty="0">
                <a:latin typeface="Comic Sans MS" panose="030F0702030302020204" pitchFamily="66" charset="0"/>
              </a:rPr>
              <a:t>È la produzione conseguibile senza l’impiego di alcun metodo di lotta alle malattie e agli insetti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it-IT" altLang="it-IT" sz="3600">
                <a:latin typeface="Comic Sans MS" panose="030F0702030302020204" pitchFamily="66" charset="0"/>
              </a:rPr>
              <a:t>Principali cause di perdita di raccolto</a:t>
            </a:r>
          </a:p>
        </p:txBody>
      </p:sp>
      <p:pic>
        <p:nvPicPr>
          <p:cNvPr id="56326" name="Picture 6"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173163"/>
            <a:ext cx="5832475" cy="558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Grp="1" noChangeArrowheads="1"/>
          </p:cNvSpPr>
          <p:nvPr>
            <p:ph type="title"/>
          </p:nvPr>
        </p:nvSpPr>
        <p:spPr/>
        <p:txBody>
          <a:bodyPr/>
          <a:lstStyle/>
          <a:p>
            <a:r>
              <a:rPr lang="it-IT" altLang="it-IT" sz="3600">
                <a:latin typeface="Comic Sans MS" panose="030F0702030302020204" pitchFamily="66" charset="0"/>
              </a:rPr>
              <a:t>Esempi di malattie che limitano lo sfruttamento economico di alcune piante </a:t>
            </a:r>
          </a:p>
        </p:txBody>
      </p:sp>
      <p:sp>
        <p:nvSpPr>
          <p:cNvPr id="63495" name="Rectangle 7"/>
          <p:cNvSpPr>
            <a:spLocks noGrp="1" noChangeArrowheads="1"/>
          </p:cNvSpPr>
          <p:nvPr>
            <p:ph type="body" idx="1"/>
          </p:nvPr>
        </p:nvSpPr>
        <p:spPr/>
        <p:txBody>
          <a:bodyPr/>
          <a:lstStyle/>
          <a:p>
            <a:pPr>
              <a:lnSpc>
                <a:spcPct val="90000"/>
              </a:lnSpc>
            </a:pPr>
            <a:r>
              <a:rPr lang="it-IT" altLang="it-IT" sz="2400" i="1" dirty="0" err="1">
                <a:latin typeface="Comic Sans MS" panose="030F0702030302020204" pitchFamily="66" charset="0"/>
              </a:rPr>
              <a:t>Plasmopara</a:t>
            </a:r>
            <a:r>
              <a:rPr lang="it-IT" altLang="it-IT" sz="2400" i="1" dirty="0">
                <a:latin typeface="Comic Sans MS" panose="030F0702030302020204" pitchFamily="66" charset="0"/>
              </a:rPr>
              <a:t> viticola</a:t>
            </a:r>
          </a:p>
          <a:p>
            <a:pPr lvl="1">
              <a:lnSpc>
                <a:spcPct val="90000"/>
              </a:lnSpc>
            </a:pPr>
            <a:r>
              <a:rPr lang="it-IT" altLang="it-IT" sz="2000" dirty="0">
                <a:latin typeface="Comic Sans MS" panose="030F0702030302020204" pitchFamily="66" charset="0"/>
              </a:rPr>
              <a:t>Agente causale della muffa della vite, riduce la produttività di un vitigno e la qualità dell’uva, uccide le piante più giovani</a:t>
            </a:r>
          </a:p>
          <a:p>
            <a:pPr>
              <a:lnSpc>
                <a:spcPct val="90000"/>
              </a:lnSpc>
            </a:pPr>
            <a:r>
              <a:rPr lang="it-IT" altLang="it-IT" sz="2400" i="1" dirty="0" err="1">
                <a:latin typeface="Comic Sans MS" panose="030F0702030302020204" pitchFamily="66" charset="0"/>
              </a:rPr>
              <a:t>Cryphonectria</a:t>
            </a:r>
            <a:r>
              <a:rPr lang="it-IT" altLang="it-IT" sz="2400" i="1" dirty="0">
                <a:latin typeface="Comic Sans MS" panose="030F0702030302020204" pitchFamily="66" charset="0"/>
              </a:rPr>
              <a:t> </a:t>
            </a:r>
            <a:r>
              <a:rPr lang="it-IT" altLang="it-IT" sz="2400" i="1" dirty="0" err="1">
                <a:latin typeface="Comic Sans MS" panose="030F0702030302020204" pitchFamily="66" charset="0"/>
              </a:rPr>
              <a:t>parasitica</a:t>
            </a:r>
            <a:endParaRPr lang="it-IT" altLang="it-IT" sz="2400" i="1" dirty="0">
              <a:latin typeface="Comic Sans MS" panose="030F0702030302020204" pitchFamily="66" charset="0"/>
            </a:endParaRPr>
          </a:p>
          <a:p>
            <a:pPr lvl="1">
              <a:lnSpc>
                <a:spcPct val="90000"/>
              </a:lnSpc>
            </a:pPr>
            <a:r>
              <a:rPr lang="it-IT" altLang="it-IT" sz="2000" dirty="0">
                <a:latin typeface="Comic Sans MS" panose="030F0702030302020204" pitchFamily="66" charset="0"/>
              </a:rPr>
              <a:t>Agente causale del disseccamento del castagno, attacca e uccide la corteccia dei rami e dei fusti creando dei cancri lungo tutto il fusto causando l’appassimento di tutte le foglie al di sopra delle lesioni</a:t>
            </a:r>
          </a:p>
          <a:p>
            <a:pPr>
              <a:lnSpc>
                <a:spcPct val="90000"/>
              </a:lnSpc>
            </a:pPr>
            <a:r>
              <a:rPr lang="it-IT" altLang="it-IT" sz="2400" i="1" dirty="0" err="1">
                <a:latin typeface="Comic Sans MS" panose="030F0702030302020204" pitchFamily="66" charset="0"/>
              </a:rPr>
              <a:t>Ophiostoma</a:t>
            </a:r>
            <a:r>
              <a:rPr lang="it-IT" altLang="it-IT" sz="2400" i="1" dirty="0">
                <a:latin typeface="Comic Sans MS" panose="030F0702030302020204" pitchFamily="66" charset="0"/>
              </a:rPr>
              <a:t> </a:t>
            </a:r>
            <a:r>
              <a:rPr lang="it-IT" altLang="it-IT" sz="2400" i="1" dirty="0" err="1">
                <a:latin typeface="Comic Sans MS" panose="030F0702030302020204" pitchFamily="66" charset="0"/>
              </a:rPr>
              <a:t>ulmi</a:t>
            </a:r>
            <a:endParaRPr lang="it-IT" altLang="it-IT" sz="2400" dirty="0">
              <a:latin typeface="Comic Sans MS" panose="030F0702030302020204" pitchFamily="66" charset="0"/>
            </a:endParaRPr>
          </a:p>
          <a:p>
            <a:pPr lvl="1">
              <a:lnSpc>
                <a:spcPct val="90000"/>
              </a:lnSpc>
            </a:pPr>
            <a:r>
              <a:rPr lang="it-IT" altLang="it-IT" sz="2000" dirty="0">
                <a:latin typeface="Comic Sans MS" panose="030F0702030302020204" pitchFamily="66" charset="0"/>
              </a:rPr>
              <a:t>Agente causale della malattia dell’olmo si riproduce nel sistema vascolare dell’olmo e ostruisce i vasi, portando a morte prima parti della pinta e poi l’intero albero</a:t>
            </a:r>
            <a:r>
              <a:rPr lang="it-IT" altLang="it-IT" sz="2000" dirty="0" smtClean="0">
                <a:latin typeface="Comic Sans MS" panose="030F0702030302020204" pitchFamily="66" charset="0"/>
              </a:rPr>
              <a:t>.</a:t>
            </a:r>
          </a:p>
          <a:p>
            <a:pPr>
              <a:lnSpc>
                <a:spcPct val="90000"/>
              </a:lnSpc>
            </a:pPr>
            <a:r>
              <a:rPr lang="it-IT" altLang="it-IT" sz="2400" dirty="0" err="1" smtClean="0">
                <a:latin typeface="Comic Sans MS" panose="030F0702030302020204" pitchFamily="66" charset="0"/>
              </a:rPr>
              <a:t>Xylella</a:t>
            </a:r>
            <a:r>
              <a:rPr lang="it-IT" altLang="it-IT" sz="2400" dirty="0" smtClean="0">
                <a:latin typeface="Comic Sans MS" panose="030F0702030302020204" pitchFamily="66" charset="0"/>
              </a:rPr>
              <a:t> fastidiosa</a:t>
            </a:r>
          </a:p>
          <a:p>
            <a:pPr lvl="1">
              <a:lnSpc>
                <a:spcPct val="90000"/>
              </a:lnSpc>
            </a:pPr>
            <a:r>
              <a:rPr lang="it-IT" altLang="it-IT" sz="2000" dirty="0">
                <a:latin typeface="Comic Sans MS" panose="030F0702030302020204" pitchFamily="66" charset="0"/>
              </a:rPr>
              <a:t>Agente del </a:t>
            </a:r>
            <a:r>
              <a:rPr lang="it-IT" altLang="it-IT" sz="2000" dirty="0" smtClean="0">
                <a:latin typeface="Comic Sans MS" panose="030F0702030302020204" pitchFamily="66" charset="0"/>
              </a:rPr>
              <a:t>Complesso del </a:t>
            </a:r>
            <a:r>
              <a:rPr lang="it-IT" altLang="it-IT" sz="2000" dirty="0">
                <a:latin typeface="Comic Sans MS" panose="030F0702030302020204" pitchFamily="66" charset="0"/>
              </a:rPr>
              <a:t>disseccamento </a:t>
            </a:r>
            <a:r>
              <a:rPr lang="it-IT" altLang="it-IT" sz="2000" dirty="0" smtClean="0">
                <a:latin typeface="Comic Sans MS" panose="030F0702030302020204" pitchFamily="66" charset="0"/>
              </a:rPr>
              <a:t>rapido dell’olivo </a:t>
            </a:r>
            <a:r>
              <a:rPr lang="it-IT" altLang="it-IT" sz="2000" dirty="0">
                <a:latin typeface="Comic Sans MS" panose="030F0702030302020204" pitchFamily="66" charset="0"/>
              </a:rPr>
              <a:t>(</a:t>
            </a:r>
            <a:r>
              <a:rPr lang="it-IT" altLang="it-IT" sz="2000" dirty="0" err="1">
                <a:latin typeface="Comic Sans MS" panose="030F0702030302020204" pitchFamily="66" charset="0"/>
              </a:rPr>
              <a:t>CoDiRO</a:t>
            </a:r>
            <a:r>
              <a:rPr lang="it-IT" altLang="it-IT" sz="2000" dirty="0">
                <a:latin typeface="Comic Sans MS" panose="030F0702030302020204" pitchFamily="66" charset="0"/>
              </a:rPr>
              <a:t>)</a:t>
            </a:r>
            <a:endParaRPr lang="it-IT" altLang="it-IT" sz="2000" dirty="0" smtClean="0">
              <a:latin typeface="Comic Sans MS" panose="030F0702030302020204" pitchFamily="66" charset="0"/>
            </a:endParaRPr>
          </a:p>
          <a:p>
            <a:pPr lvl="1">
              <a:lnSpc>
                <a:spcPct val="90000"/>
              </a:lnSpc>
            </a:pPr>
            <a:endParaRPr lang="it-IT" altLang="it-IT" sz="2000" dirty="0">
              <a:latin typeface="Comic Sans MS" panose="030F0702030302020204" pitchFamily="66" charset="0"/>
            </a:endParaRPr>
          </a:p>
          <a:p>
            <a:pPr>
              <a:lnSpc>
                <a:spcPct val="90000"/>
              </a:lnSpc>
            </a:pPr>
            <a:endParaRPr lang="it-IT" altLang="it-IT" sz="2400" dirty="0">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it-IT" altLang="it-IT">
                <a:latin typeface="Comic Sans MS" panose="030F0702030302020204" pitchFamily="66" charset="0"/>
              </a:rPr>
              <a:t>Potato late blight disease</a:t>
            </a:r>
          </a:p>
        </p:txBody>
      </p:sp>
      <p:sp>
        <p:nvSpPr>
          <p:cNvPr id="44037" name="Rectangle 5"/>
          <p:cNvSpPr>
            <a:spLocks noGrp="1" noChangeArrowheads="1"/>
          </p:cNvSpPr>
          <p:nvPr>
            <p:ph type="body" sz="half" idx="1"/>
          </p:nvPr>
        </p:nvSpPr>
        <p:spPr/>
        <p:txBody>
          <a:bodyPr/>
          <a:lstStyle/>
          <a:p>
            <a:pPr>
              <a:lnSpc>
                <a:spcPct val="90000"/>
              </a:lnSpc>
            </a:pPr>
            <a:r>
              <a:rPr lang="it-IT" altLang="it-IT" sz="2000">
                <a:latin typeface="Comic Sans MS" panose="030F0702030302020204" pitchFamily="66" charset="0"/>
              </a:rPr>
              <a:t>In Irlanda, nel 1800 la coltivazione della patata sostituì quasi completamente le altre colture</a:t>
            </a:r>
          </a:p>
          <a:p>
            <a:pPr>
              <a:lnSpc>
                <a:spcPct val="90000"/>
              </a:lnSpc>
            </a:pPr>
            <a:r>
              <a:rPr lang="it-IT" altLang="it-IT" sz="2000">
                <a:latin typeface="Comic Sans MS" panose="030F0702030302020204" pitchFamily="66" charset="0"/>
              </a:rPr>
              <a:t>Dal 1845-1846 i raccolti di patate furono completamente distrutti sia in campo che in magazzino dal cromista </a:t>
            </a:r>
            <a:r>
              <a:rPr lang="it-IT" altLang="it-IT" sz="2000" i="1">
                <a:latin typeface="Comic Sans MS" panose="030F0702030302020204" pitchFamily="66" charset="0"/>
              </a:rPr>
              <a:t>Phytophthora infestans</a:t>
            </a:r>
          </a:p>
          <a:p>
            <a:pPr>
              <a:lnSpc>
                <a:spcPct val="90000"/>
              </a:lnSpc>
            </a:pPr>
            <a:r>
              <a:rPr lang="it-IT" altLang="it-IT" sz="2000">
                <a:latin typeface="Comic Sans MS" panose="030F0702030302020204" pitchFamily="66" charset="0"/>
              </a:rPr>
              <a:t>Morirono 1.5 milioni di irlandesi e altrettanti migrarono in america</a:t>
            </a:r>
          </a:p>
          <a:p>
            <a:pPr>
              <a:lnSpc>
                <a:spcPct val="90000"/>
              </a:lnSpc>
            </a:pPr>
            <a:r>
              <a:rPr lang="it-IT" altLang="it-IT" sz="2000">
                <a:latin typeface="Comic Sans MS" panose="030F0702030302020204" pitchFamily="66" charset="0"/>
              </a:rPr>
              <a:t>Solo nel 1861 deBary trovo che questo cromista era la causa della malattia. </a:t>
            </a:r>
          </a:p>
          <a:p>
            <a:pPr>
              <a:lnSpc>
                <a:spcPct val="90000"/>
              </a:lnSpc>
            </a:pPr>
            <a:endParaRPr lang="it-IT" altLang="it-IT" sz="2000">
              <a:latin typeface="Comic Sans MS" panose="030F0702030302020204" pitchFamily="66" charset="0"/>
            </a:endParaRPr>
          </a:p>
        </p:txBody>
      </p:sp>
      <p:pic>
        <p:nvPicPr>
          <p:cNvPr id="44039" name="Picture 7" descr="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47938"/>
            <a:ext cx="4038600" cy="2630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it-IT" altLang="it-IT" sz="3600">
                <a:latin typeface="Comic Sans MS" panose="030F0702030302020204" pitchFamily="66" charset="0"/>
              </a:rPr>
              <a:t>Esempi di malattie che rendono le piante dannose per gli animali e per l’uomo</a:t>
            </a:r>
          </a:p>
        </p:txBody>
      </p:sp>
      <p:sp>
        <p:nvSpPr>
          <p:cNvPr id="69635" name="Rectangle 3"/>
          <p:cNvSpPr>
            <a:spLocks noGrp="1" noChangeArrowheads="1"/>
          </p:cNvSpPr>
          <p:nvPr>
            <p:ph type="body" sz="half" idx="1"/>
          </p:nvPr>
        </p:nvSpPr>
        <p:spPr/>
        <p:txBody>
          <a:bodyPr/>
          <a:lstStyle/>
          <a:p>
            <a:pPr>
              <a:lnSpc>
                <a:spcPct val="90000"/>
              </a:lnSpc>
            </a:pPr>
            <a:r>
              <a:rPr lang="it-IT" altLang="it-IT" sz="2000">
                <a:latin typeface="Comic Sans MS" panose="030F0702030302020204" pitchFamily="66" charset="0"/>
              </a:rPr>
              <a:t>Le micotossine:sono metaboliti secondari prodotti da molti funghi di diversi generi (tra cui </a:t>
            </a:r>
            <a:r>
              <a:rPr lang="it-IT" altLang="it-IT" sz="2000" i="1">
                <a:latin typeface="Comic Sans MS" panose="030F0702030302020204" pitchFamily="66" charset="0"/>
              </a:rPr>
              <a:t>Aspergillus, Penicillium </a:t>
            </a:r>
            <a:r>
              <a:rPr lang="it-IT" altLang="it-IT" sz="2000">
                <a:latin typeface="Comic Sans MS" panose="030F0702030302020204" pitchFamily="66" charset="0"/>
              </a:rPr>
              <a:t>e </a:t>
            </a:r>
            <a:r>
              <a:rPr lang="it-IT" altLang="it-IT" sz="2000" i="1">
                <a:latin typeface="Comic Sans MS" panose="030F0702030302020204" pitchFamily="66" charset="0"/>
              </a:rPr>
              <a:t>Fusarium</a:t>
            </a:r>
            <a:r>
              <a:rPr lang="it-IT" altLang="it-IT" sz="2000">
                <a:latin typeface="Comic Sans MS" panose="030F0702030302020204" pitchFamily="66" charset="0"/>
              </a:rPr>
              <a:t>) durante l’infezione di piante sia in campo che durante lo stoccaggio</a:t>
            </a:r>
          </a:p>
          <a:p>
            <a:pPr>
              <a:lnSpc>
                <a:spcPct val="90000"/>
              </a:lnSpc>
            </a:pPr>
            <a:r>
              <a:rPr lang="it-IT" altLang="it-IT" sz="2000">
                <a:latin typeface="Comic Sans MS" panose="030F0702030302020204" pitchFamily="66" charset="0"/>
              </a:rPr>
              <a:t>Sono capaci di alterare il funzionamento di enzimi, di indurre mutazioni puntiformi nel DNA e di indurre reazioni allergiche negli animali e nell’uomo.</a:t>
            </a:r>
          </a:p>
        </p:txBody>
      </p:sp>
      <p:pic>
        <p:nvPicPr>
          <p:cNvPr id="69638" name="Picture 6" descr="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92663" y="1600200"/>
            <a:ext cx="3748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4450"/>
            <a:ext cx="8229600" cy="1143000"/>
          </a:xfrm>
        </p:spPr>
        <p:txBody>
          <a:bodyPr/>
          <a:lstStyle/>
          <a:p>
            <a:r>
              <a:rPr lang="it-IT" altLang="it-IT">
                <a:latin typeface="Comic Sans MS" panose="030F0702030302020204" pitchFamily="66" charset="0"/>
              </a:rPr>
              <a:t>Il concetto di malattia</a:t>
            </a:r>
          </a:p>
        </p:txBody>
      </p:sp>
      <p:sp>
        <p:nvSpPr>
          <p:cNvPr id="8195" name="Rectangle 3"/>
          <p:cNvSpPr>
            <a:spLocks noGrp="1" noChangeArrowheads="1"/>
          </p:cNvSpPr>
          <p:nvPr>
            <p:ph type="body" idx="1"/>
          </p:nvPr>
        </p:nvSpPr>
        <p:spPr>
          <a:xfrm>
            <a:off x="34925" y="981075"/>
            <a:ext cx="8964613" cy="5616575"/>
          </a:xfrm>
        </p:spPr>
        <p:txBody>
          <a:bodyPr/>
          <a:lstStyle/>
          <a:p>
            <a:pPr marL="609600" indent="-609600" algn="ctr">
              <a:lnSpc>
                <a:spcPct val="80000"/>
              </a:lnSpc>
              <a:buFontTx/>
              <a:buNone/>
            </a:pPr>
            <a:r>
              <a:rPr lang="it-IT" altLang="it-IT" sz="2400" b="1">
                <a:latin typeface="Comic Sans MS" panose="030F0702030302020204" pitchFamily="66" charset="0"/>
              </a:rPr>
              <a:t>Una pianta viene considerata sana quando espleta le sue funzioni fisiologiche al meglio delle sue potenzialità genetiche (Agrios)</a:t>
            </a:r>
          </a:p>
          <a:p>
            <a:pPr marL="609600" indent="-609600">
              <a:lnSpc>
                <a:spcPct val="80000"/>
              </a:lnSpc>
              <a:buFontTx/>
              <a:buNone/>
            </a:pPr>
            <a:endParaRPr lang="it-IT" altLang="it-IT" sz="1800">
              <a:latin typeface="Comic Sans MS" panose="030F0702030302020204" pitchFamily="66" charset="0"/>
            </a:endParaRPr>
          </a:p>
          <a:p>
            <a:pPr marL="609600" indent="-609600">
              <a:lnSpc>
                <a:spcPct val="80000"/>
              </a:lnSpc>
              <a:buFontTx/>
              <a:buAutoNum type="arabicPeriod"/>
            </a:pPr>
            <a:r>
              <a:rPr lang="it-IT" altLang="it-IT" sz="1800" b="1">
                <a:latin typeface="Comic Sans MS" panose="030F0702030302020204" pitchFamily="66" charset="0"/>
              </a:rPr>
              <a:t>Owens</a:t>
            </a:r>
            <a:r>
              <a:rPr lang="it-IT" altLang="it-IT" sz="1800">
                <a:latin typeface="Comic Sans MS" panose="030F0702030302020204" pitchFamily="66" charset="0"/>
              </a:rPr>
              <a:t>: la malattia è un disturbo od una deviazione dalla struttura normale o dalla normale fisiologia della pianta, localizzata o generalizzata, riconoscibile da qualche sintomo o segno e che produce un qualche danno alla pianta</a:t>
            </a:r>
          </a:p>
          <a:p>
            <a:pPr marL="609600" indent="-609600">
              <a:lnSpc>
                <a:spcPct val="80000"/>
              </a:lnSpc>
              <a:buFontTx/>
              <a:buAutoNum type="arabicPeriod"/>
            </a:pPr>
            <a:r>
              <a:rPr lang="it-IT" altLang="it-IT" sz="1800" b="1">
                <a:latin typeface="Comic Sans MS" panose="030F0702030302020204" pitchFamily="66" charset="0"/>
              </a:rPr>
              <a:t>Wilson</a:t>
            </a:r>
            <a:r>
              <a:rPr lang="it-IT" altLang="it-IT" sz="1800">
                <a:latin typeface="Comic Sans MS" panose="030F0702030302020204" pitchFamily="66" charset="0"/>
              </a:rPr>
              <a:t>: la malattia è un’interazione dinamica tra un patogeno ed un ospite che avviene nelle cellule dell’ospite e del patogeno</a:t>
            </a:r>
          </a:p>
          <a:p>
            <a:pPr marL="609600" indent="-609600">
              <a:lnSpc>
                <a:spcPct val="80000"/>
              </a:lnSpc>
              <a:buFontTx/>
              <a:buAutoNum type="arabicPeriod"/>
            </a:pPr>
            <a:r>
              <a:rPr lang="it-IT" altLang="it-IT" sz="1800" b="1">
                <a:latin typeface="Comic Sans MS" panose="030F0702030302020204" pitchFamily="66" charset="0"/>
              </a:rPr>
              <a:t>Goidanich</a:t>
            </a:r>
            <a:r>
              <a:rPr lang="it-IT" altLang="it-IT" sz="1800">
                <a:latin typeface="Comic Sans MS" panose="030F0702030302020204" pitchFamily="66" charset="0"/>
              </a:rPr>
              <a:t>: la malattia è una deviazione operata da fattori animati od inanimati, dallo stato di armonia nello svolgimento delle funzioni vitali di un organismo</a:t>
            </a:r>
          </a:p>
          <a:p>
            <a:pPr marL="609600" indent="-609600">
              <a:lnSpc>
                <a:spcPct val="80000"/>
              </a:lnSpc>
              <a:buFontTx/>
              <a:buAutoNum type="arabicPeriod"/>
            </a:pPr>
            <a:r>
              <a:rPr lang="it-IT" altLang="it-IT" sz="1800" b="1">
                <a:latin typeface="Comic Sans MS" panose="030F0702030302020204" pitchFamily="66" charset="0"/>
              </a:rPr>
              <a:t>Bateman</a:t>
            </a:r>
            <a:r>
              <a:rPr lang="it-IT" altLang="it-IT" sz="1800">
                <a:latin typeface="Comic Sans MS" panose="030F0702030302020204" pitchFamily="66" charset="0"/>
              </a:rPr>
              <a:t>: la malattia è un’alterazione nociva di uno o più coordinati e concatenati processi di utilizzazione o liberazione di energia in un sistema vivente, causata dalla continua irritazione da parte di uno o più fattori eziologici primari</a:t>
            </a:r>
          </a:p>
          <a:p>
            <a:pPr marL="609600" indent="-609600">
              <a:lnSpc>
                <a:spcPct val="80000"/>
              </a:lnSpc>
              <a:buFontTx/>
              <a:buAutoNum type="arabicPeriod"/>
            </a:pPr>
            <a:r>
              <a:rPr lang="it-IT" altLang="it-IT" sz="1800" b="1">
                <a:latin typeface="Comic Sans MS" panose="030F0702030302020204" pitchFamily="66" charset="0"/>
              </a:rPr>
              <a:t>Bos e Parlevliet</a:t>
            </a:r>
            <a:r>
              <a:rPr lang="it-IT" altLang="it-IT" sz="1800">
                <a:latin typeface="Comic Sans MS" panose="030F0702030302020204" pitchFamily="66" charset="0"/>
              </a:rPr>
              <a:t>: la malattia è una deviazione dal normale funzionamento dei processi fisiologici, di sufficiente durata da causare disturbo o cessazione dell’attività vitale oppure è un processo dinamico comportante una serie di sintomi che occorrono simultaneamente o in sequenza e costituiscono la sindrome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r>
              <a:rPr lang="it-IT" altLang="it-IT" sz="4000">
                <a:latin typeface="Comic Sans MS" panose="030F0702030302020204" pitchFamily="66" charset="0"/>
              </a:rPr>
              <a:t>La patologia vegetale nel XX secolo</a:t>
            </a:r>
          </a:p>
        </p:txBody>
      </p:sp>
      <p:sp>
        <p:nvSpPr>
          <p:cNvPr id="74755" name="Rectangle 1027"/>
          <p:cNvSpPr>
            <a:spLocks noGrp="1" noChangeArrowheads="1"/>
          </p:cNvSpPr>
          <p:nvPr>
            <p:ph type="body" idx="1"/>
          </p:nvPr>
        </p:nvSpPr>
        <p:spPr/>
        <p:txBody>
          <a:bodyPr/>
          <a:lstStyle/>
          <a:p>
            <a:r>
              <a:rPr lang="it-IT" altLang="it-IT">
                <a:latin typeface="Comic Sans MS" panose="030F0702030302020204" pitchFamily="66" charset="0"/>
              </a:rPr>
              <a:t>Fase descrittiva (Koch, Petri..)</a:t>
            </a:r>
          </a:p>
          <a:p>
            <a:r>
              <a:rPr lang="it-IT" altLang="it-IT">
                <a:latin typeface="Comic Sans MS" panose="030F0702030302020204" pitchFamily="66" charset="0"/>
              </a:rPr>
              <a:t>Fase sperimentale</a:t>
            </a:r>
          </a:p>
          <a:p>
            <a:r>
              <a:rPr lang="it-IT" altLang="it-IT">
                <a:latin typeface="Comic Sans MS" panose="030F0702030302020204" pitchFamily="66" charset="0"/>
              </a:rPr>
              <a:t>Fase eziologica</a:t>
            </a:r>
          </a:p>
          <a:p>
            <a:r>
              <a:rPr lang="it-IT" altLang="it-IT">
                <a:latin typeface="Comic Sans MS" panose="030F0702030302020204" pitchFamily="66" charset="0"/>
              </a:rPr>
              <a:t>Fase di controllo della malattia</a:t>
            </a:r>
          </a:p>
          <a:p>
            <a:pPr lvl="1"/>
            <a:r>
              <a:rPr lang="it-IT" altLang="it-IT">
                <a:latin typeface="Comic Sans MS" panose="030F0702030302020204" pitchFamily="66" charset="0"/>
              </a:rPr>
              <a:t>Controllo chimico (mistura bordolese, mercurio organico, fungicidi di contatto e sistemici)</a:t>
            </a:r>
          </a:p>
          <a:p>
            <a:pPr lvl="1"/>
            <a:r>
              <a:rPr lang="it-IT" altLang="it-IT">
                <a:latin typeface="Comic Sans MS" panose="030F0702030302020204" pitchFamily="66" charset="0"/>
              </a:rPr>
              <a:t>Strategie alternative di controllo…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altLang="it-IT">
                <a:latin typeface="Comic Sans MS" panose="030F0702030302020204" pitchFamily="66" charset="0"/>
              </a:rPr>
              <a:t>Postulati di Koch</a:t>
            </a:r>
          </a:p>
        </p:txBody>
      </p:sp>
      <p:sp>
        <p:nvSpPr>
          <p:cNvPr id="12291" name="Rectangle 3"/>
          <p:cNvSpPr>
            <a:spLocks noGrp="1" noChangeArrowheads="1"/>
          </p:cNvSpPr>
          <p:nvPr>
            <p:ph type="body" idx="1"/>
          </p:nvPr>
        </p:nvSpPr>
        <p:spPr/>
        <p:txBody>
          <a:bodyPr/>
          <a:lstStyle/>
          <a:p>
            <a:pPr marL="609600" indent="-609600">
              <a:buFontTx/>
              <a:buAutoNum type="arabicPeriod"/>
            </a:pPr>
            <a:r>
              <a:rPr lang="it-IT" altLang="it-IT" sz="2800">
                <a:latin typeface="Comic Sans MS" panose="030F0702030302020204" pitchFamily="66" charset="0"/>
              </a:rPr>
              <a:t>Il sospetto patogeno deve trovarsi costantemente associato con l’organismo sul quale viene rilevata la sindrome </a:t>
            </a:r>
          </a:p>
          <a:p>
            <a:pPr marL="609600" indent="-609600">
              <a:buFontTx/>
              <a:buAutoNum type="arabicPeriod"/>
            </a:pPr>
            <a:r>
              <a:rPr lang="it-IT" altLang="it-IT" sz="2800">
                <a:latin typeface="Comic Sans MS" panose="030F0702030302020204" pitchFamily="66" charset="0"/>
              </a:rPr>
              <a:t>Il patogeno deve venire isolato in coltura axenica e caratterizzato</a:t>
            </a:r>
          </a:p>
          <a:p>
            <a:pPr marL="609600" indent="-609600">
              <a:buFontTx/>
              <a:buAutoNum type="arabicPeriod"/>
            </a:pPr>
            <a:r>
              <a:rPr lang="it-IT" altLang="it-IT" sz="2800">
                <a:latin typeface="Comic Sans MS" panose="030F0702030302020204" pitchFamily="66" charset="0"/>
              </a:rPr>
              <a:t>Il patogeno, reinoculato su un ospite sano deve riprodurre su quest’ultimo la sindrome</a:t>
            </a:r>
          </a:p>
          <a:p>
            <a:pPr marL="609600" indent="-609600">
              <a:buFontTx/>
              <a:buAutoNum type="arabicPeriod"/>
            </a:pPr>
            <a:r>
              <a:rPr lang="it-IT" altLang="it-IT" sz="2800">
                <a:latin typeface="Comic Sans MS" panose="030F0702030302020204" pitchFamily="66" charset="0"/>
              </a:rPr>
              <a:t>Il patogeno deve venire reisolato dal nuovo ospite e di nuovo caratterizzato</a:t>
            </a:r>
          </a:p>
          <a:p>
            <a:pPr marL="609600" indent="-609600">
              <a:buFontTx/>
              <a:buAutoNum type="arabicPeriod"/>
            </a:pPr>
            <a:endParaRPr lang="it-IT" altLang="it-IT" sz="2800">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altLang="it-IT">
                <a:latin typeface="Comic Sans MS" panose="030F0702030302020204" pitchFamily="66" charset="0"/>
              </a:rPr>
              <a:t>Sintomi di malattia</a:t>
            </a:r>
          </a:p>
        </p:txBody>
      </p:sp>
      <p:sp>
        <p:nvSpPr>
          <p:cNvPr id="10243" name="Rectangle 3"/>
          <p:cNvSpPr>
            <a:spLocks noGrp="1" noChangeArrowheads="1"/>
          </p:cNvSpPr>
          <p:nvPr>
            <p:ph type="body" idx="1"/>
          </p:nvPr>
        </p:nvSpPr>
        <p:spPr/>
        <p:txBody>
          <a:bodyPr/>
          <a:lstStyle/>
          <a:p>
            <a:pPr>
              <a:lnSpc>
                <a:spcPct val="80000"/>
              </a:lnSpc>
            </a:pPr>
            <a:r>
              <a:rPr lang="it-IT" altLang="it-IT" sz="2400">
                <a:latin typeface="Comic Sans MS" panose="030F0702030302020204" pitchFamily="66" charset="0"/>
              </a:rPr>
              <a:t>Le cause primarie della malattia sono i patogeni (funghi, virus, batteri…) o i fattori fisici ambientali. All’inizio la reazione della pianta all’agente patogeno è nel sito di penetrazione, è di natura chimica ed è invisibile</a:t>
            </a:r>
          </a:p>
          <a:p>
            <a:pPr>
              <a:lnSpc>
                <a:spcPct val="80000"/>
              </a:lnSpc>
            </a:pPr>
            <a:r>
              <a:rPr lang="it-IT" altLang="it-IT" sz="2400">
                <a:latin typeface="Comic Sans MS" panose="030F0702030302020204" pitchFamily="66" charset="0"/>
              </a:rPr>
              <a:t>Presto comunque la reazione diventa più diffusa ed interessa cambiamenti istologici che si manifestano a livello macroscopico e costituiscono i </a:t>
            </a:r>
            <a:r>
              <a:rPr lang="it-IT" altLang="it-IT" sz="2400" b="1">
                <a:latin typeface="Comic Sans MS" panose="030F0702030302020204" pitchFamily="66" charset="0"/>
              </a:rPr>
              <a:t>sintomi della malattia</a:t>
            </a:r>
          </a:p>
          <a:p>
            <a:pPr>
              <a:lnSpc>
                <a:spcPct val="80000"/>
              </a:lnSpc>
            </a:pPr>
            <a:r>
              <a:rPr lang="it-IT" altLang="it-IT" sz="2400">
                <a:latin typeface="Comic Sans MS" panose="030F0702030302020204" pitchFamily="66" charset="0"/>
              </a:rPr>
              <a:t>Tali sintomi possono manifestarsi a livello macroscopico in diversi momenti del ciclo vitale della pianta e l’esito della malattia dipende anche molto da questo. </a:t>
            </a:r>
          </a:p>
          <a:p>
            <a:pPr>
              <a:lnSpc>
                <a:spcPct val="80000"/>
              </a:lnSpc>
            </a:pPr>
            <a:r>
              <a:rPr lang="it-IT" altLang="it-IT" sz="2400">
                <a:latin typeface="Comic Sans MS" panose="030F0702030302020204" pitchFamily="66" charset="0"/>
              </a:rPr>
              <a:t>Non sempre però un fenomeno macroscopico di malattia è facilmente riconducibile ad un’unica causa.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it-IT" altLang="it-IT" smtClean="0"/>
              <a:t>Organizzazione del corso</a:t>
            </a:r>
          </a:p>
        </p:txBody>
      </p:sp>
      <p:sp>
        <p:nvSpPr>
          <p:cNvPr id="3" name="Segnaposto contenuto 2"/>
          <p:cNvSpPr>
            <a:spLocks noGrp="1"/>
          </p:cNvSpPr>
          <p:nvPr>
            <p:ph idx="1"/>
          </p:nvPr>
        </p:nvSpPr>
        <p:spPr/>
        <p:txBody>
          <a:bodyPr>
            <a:normAutofit fontScale="92500" lnSpcReduction="20000"/>
          </a:bodyPr>
          <a:lstStyle/>
          <a:p>
            <a:pPr>
              <a:buFont typeface="Arial" charset="0"/>
              <a:buChar char="•"/>
              <a:defRPr/>
            </a:pPr>
            <a:r>
              <a:rPr lang="it-IT" dirty="0" smtClean="0"/>
              <a:t>Periodo 03 </a:t>
            </a:r>
            <a:r>
              <a:rPr lang="it-IT" dirty="0" err="1" smtClean="0"/>
              <a:t>Ott</a:t>
            </a:r>
            <a:r>
              <a:rPr lang="it-IT" dirty="0" smtClean="0"/>
              <a:t>– 21 </a:t>
            </a:r>
            <a:r>
              <a:rPr lang="it-IT" dirty="0" err="1" smtClean="0"/>
              <a:t>Dic</a:t>
            </a:r>
            <a:endParaRPr lang="it-IT" dirty="0" smtClean="0"/>
          </a:p>
          <a:p>
            <a:pPr>
              <a:buFont typeface="Arial" charset="0"/>
              <a:buChar char="•"/>
              <a:defRPr/>
            </a:pPr>
            <a:r>
              <a:rPr lang="it-IT" dirty="0" smtClean="0"/>
              <a:t>5 crediti lezioni frontali e seminari </a:t>
            </a:r>
          </a:p>
          <a:p>
            <a:pPr>
              <a:buFont typeface="Arial" charset="0"/>
              <a:buChar char="•"/>
              <a:defRPr/>
            </a:pPr>
            <a:r>
              <a:rPr lang="it-IT" dirty="0" smtClean="0"/>
              <a:t>1 credito esercitazioni pratiche (4 giorni in laboratorio)</a:t>
            </a:r>
          </a:p>
          <a:p>
            <a:pPr>
              <a:buFont typeface="Arial" charset="0"/>
              <a:buChar char="•"/>
              <a:defRPr/>
            </a:pPr>
            <a:r>
              <a:rPr lang="it-IT" dirty="0" smtClean="0"/>
              <a:t>Esame unico orale (date già online fino al </a:t>
            </a:r>
            <a:r>
              <a:rPr lang="it-IT" dirty="0" smtClean="0"/>
              <a:t>2018)</a:t>
            </a:r>
            <a:endParaRPr lang="it-IT" dirty="0" smtClean="0"/>
          </a:p>
          <a:p>
            <a:pPr>
              <a:buFont typeface="Arial" charset="0"/>
              <a:buChar char="•"/>
              <a:defRPr/>
            </a:pPr>
            <a:r>
              <a:rPr lang="it-IT" dirty="0" smtClean="0"/>
              <a:t>Materiale didattico – tutto il materiale è caricato sulla piattaforma </a:t>
            </a:r>
            <a:r>
              <a:rPr lang="it-IT" dirty="0"/>
              <a:t>elearning2 </a:t>
            </a:r>
            <a:r>
              <a:rPr lang="it-IT" dirty="0">
                <a:hlinkClick r:id="rId2"/>
              </a:rPr>
              <a:t>https://elearning2.uniroma1.it/course/view.php?id=1589</a:t>
            </a:r>
            <a:endParaRPr lang="it-IT" dirty="0" smtClean="0"/>
          </a:p>
        </p:txBody>
      </p:sp>
    </p:spTree>
    <p:extLst>
      <p:ext uri="{BB962C8B-B14F-4D97-AF65-F5344CB8AC3E}">
        <p14:creationId xmlns:p14="http://schemas.microsoft.com/office/powerpoint/2010/main" val="3488074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388" y="468313"/>
            <a:ext cx="4559300" cy="6376987"/>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7"/>
          <p:cNvSpPr>
            <a:spLocks noGrp="1" noChangeArrowheads="1"/>
          </p:cNvSpPr>
          <p:nvPr>
            <p:ph type="body" sz="half" idx="1"/>
          </p:nvPr>
        </p:nvSpPr>
        <p:spPr>
          <a:xfrm>
            <a:off x="250825" y="1600200"/>
            <a:ext cx="4038600" cy="4525963"/>
          </a:xfrm>
        </p:spPr>
        <p:txBody>
          <a:bodyPr/>
          <a:lstStyle/>
          <a:p>
            <a:r>
              <a:rPr lang="it-IT" altLang="it-IT" sz="2800">
                <a:latin typeface="Comic Sans MS" panose="030F0702030302020204" pitchFamily="66" charset="0"/>
              </a:rPr>
              <a:t>Shoot-Leaf Blight: Avvizzimento senza marciume</a:t>
            </a:r>
          </a:p>
          <a:p>
            <a:r>
              <a:rPr lang="it-IT" altLang="it-IT" sz="2800">
                <a:latin typeface="Comic Sans MS" panose="030F0702030302020204" pitchFamily="66" charset="0"/>
              </a:rPr>
              <a:t>Fruit Rot: marciume</a:t>
            </a:r>
          </a:p>
          <a:p>
            <a:r>
              <a:rPr lang="it-IT" altLang="it-IT" sz="2800">
                <a:latin typeface="Comic Sans MS" panose="030F0702030302020204" pitchFamily="66" charset="0"/>
              </a:rPr>
              <a:t>Fruit Spot: macchie</a:t>
            </a:r>
          </a:p>
          <a:p>
            <a:r>
              <a:rPr lang="it-IT" altLang="it-IT" sz="2800">
                <a:latin typeface="Comic Sans MS" panose="030F0702030302020204" pitchFamily="66" charset="0"/>
              </a:rPr>
              <a:t>Wilt: appassimento</a:t>
            </a:r>
          </a:p>
          <a:p>
            <a:r>
              <a:rPr lang="it-IT" altLang="it-IT" sz="2800">
                <a:latin typeface="Comic Sans MS" panose="030F0702030302020204" pitchFamily="66" charset="0"/>
              </a:rPr>
              <a:t>Crown gall: tumore del colletto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3975"/>
            <a:ext cx="8229600" cy="1143000"/>
          </a:xfrm>
        </p:spPr>
        <p:txBody>
          <a:bodyPr/>
          <a:lstStyle/>
          <a:p>
            <a:r>
              <a:rPr lang="it-IT" altLang="it-IT">
                <a:latin typeface="Comic Sans MS" panose="030F0702030302020204" pitchFamily="66" charset="0"/>
              </a:rPr>
              <a:t>Classificazione delle malattie</a:t>
            </a:r>
          </a:p>
        </p:txBody>
      </p:sp>
      <p:sp>
        <p:nvSpPr>
          <p:cNvPr id="25603" name="Rectangle 3"/>
          <p:cNvSpPr>
            <a:spLocks noGrp="1" noChangeArrowheads="1"/>
          </p:cNvSpPr>
          <p:nvPr>
            <p:ph type="body" idx="1"/>
          </p:nvPr>
        </p:nvSpPr>
        <p:spPr>
          <a:xfrm>
            <a:off x="457200" y="1279525"/>
            <a:ext cx="8229600" cy="4525963"/>
          </a:xfrm>
        </p:spPr>
        <p:txBody>
          <a:bodyPr/>
          <a:lstStyle/>
          <a:p>
            <a:pPr>
              <a:lnSpc>
                <a:spcPct val="80000"/>
              </a:lnSpc>
            </a:pPr>
            <a:r>
              <a:rPr lang="it-IT" altLang="it-IT" sz="2400">
                <a:latin typeface="Comic Sans MS" panose="030F0702030302020204" pitchFamily="66" charset="0"/>
              </a:rPr>
              <a:t>Decine di migliaia di malattie colpiscono sia le piante coltivate che non. Ogni tipo di pianta coltivata può essere colpita da centinaia di malattia. Alcuni patogeni infettano solo 1 varietà di pianta (pathovar). Altri patogeni sono in grado di colpire centinaia di piante diverse</a:t>
            </a:r>
          </a:p>
          <a:p>
            <a:pPr>
              <a:lnSpc>
                <a:spcPct val="80000"/>
              </a:lnSpc>
            </a:pPr>
            <a:r>
              <a:rPr lang="it-IT" altLang="it-IT" sz="2400">
                <a:latin typeface="Comic Sans MS" panose="030F0702030302020204" pitchFamily="66" charset="0"/>
              </a:rPr>
              <a:t>Le malattie possono essere raggruppate per </a:t>
            </a:r>
          </a:p>
          <a:p>
            <a:pPr lvl="1">
              <a:lnSpc>
                <a:spcPct val="80000"/>
              </a:lnSpc>
            </a:pPr>
            <a:r>
              <a:rPr lang="it-IT" altLang="it-IT" sz="2400">
                <a:latin typeface="Comic Sans MS" panose="030F0702030302020204" pitchFamily="66" charset="0"/>
              </a:rPr>
              <a:t>Sintomi: marciume, appassimento, avvizzimento</a:t>
            </a:r>
          </a:p>
          <a:p>
            <a:pPr lvl="1">
              <a:lnSpc>
                <a:spcPct val="80000"/>
              </a:lnSpc>
            </a:pPr>
            <a:r>
              <a:rPr lang="it-IT" altLang="it-IT" sz="2400">
                <a:latin typeface="Comic Sans MS" panose="030F0702030302020204" pitchFamily="66" charset="0"/>
              </a:rPr>
              <a:t>Organo della pianta colpito: malattie dell’apparato radicale…</a:t>
            </a:r>
          </a:p>
          <a:p>
            <a:pPr lvl="1">
              <a:lnSpc>
                <a:spcPct val="80000"/>
              </a:lnSpc>
            </a:pPr>
            <a:r>
              <a:rPr lang="it-IT" altLang="it-IT" sz="2400">
                <a:latin typeface="Comic Sans MS" panose="030F0702030302020204" pitchFamily="66" charset="0"/>
              </a:rPr>
              <a:t>Tipo di pianta infettata: alberi da frutto, piante da seme. </a:t>
            </a:r>
          </a:p>
          <a:p>
            <a:pPr>
              <a:lnSpc>
                <a:spcPct val="80000"/>
              </a:lnSpc>
            </a:pPr>
            <a:r>
              <a:rPr lang="it-IT" altLang="it-IT" sz="2400">
                <a:latin typeface="Comic Sans MS" panose="030F0702030302020204" pitchFamily="66" charset="0"/>
              </a:rPr>
              <a:t>Un criterio utile per raggruppare le malattie è indicare il tipi di patogeno che causa la malattia. Il vantaggio di questo metodo consiste nell’immediata “contromossa” che può essere operata per evitare lo sviluppo della malattia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altLang="it-IT">
                <a:latin typeface="Comic Sans MS" panose="030F0702030302020204" pitchFamily="66" charset="0"/>
              </a:rPr>
              <a:t>Cause di malattia</a:t>
            </a:r>
          </a:p>
        </p:txBody>
      </p:sp>
      <p:sp>
        <p:nvSpPr>
          <p:cNvPr id="11267" name="Rectangle 3"/>
          <p:cNvSpPr>
            <a:spLocks noGrp="1" noChangeArrowheads="1"/>
          </p:cNvSpPr>
          <p:nvPr>
            <p:ph type="body" sz="half" idx="1"/>
          </p:nvPr>
        </p:nvSpPr>
        <p:spPr/>
        <p:txBody>
          <a:bodyPr/>
          <a:lstStyle/>
          <a:p>
            <a:pPr marL="609600" indent="-609600">
              <a:lnSpc>
                <a:spcPct val="80000"/>
              </a:lnSpc>
              <a:buFontTx/>
              <a:buAutoNum type="arabicPeriod"/>
            </a:pPr>
            <a:r>
              <a:rPr lang="it-IT" altLang="it-IT" sz="2000" b="1">
                <a:latin typeface="Comic Sans MS" panose="030F0702030302020204" pitchFamily="66" charset="0"/>
              </a:rPr>
              <a:t>Agenti Biotici</a:t>
            </a:r>
            <a:r>
              <a:rPr lang="it-IT" altLang="it-IT" sz="2000">
                <a:latin typeface="Comic Sans MS" panose="030F0702030302020204" pitchFamily="66" charset="0"/>
              </a:rPr>
              <a:t>: microrganismi patogeni che possono causare malattie nelle piante disturbando il metabolismo delle cellule vegetale attraverso enzimi, tossine, regolatori della crescita e altre sostanze da loro secrete e assorbendo nutrienti dall’ospite. Altri patogeni possono causare la malattie anche crescendo e moltiplicandosi nei tessuti vascolari dell’ospite, impedendo quindi il normale flusso di acqua e nutrienti</a:t>
            </a:r>
          </a:p>
          <a:p>
            <a:pPr marL="609600" indent="-609600">
              <a:lnSpc>
                <a:spcPct val="80000"/>
              </a:lnSpc>
              <a:buFontTx/>
              <a:buNone/>
            </a:pPr>
            <a:endParaRPr lang="it-IT" altLang="it-IT" sz="2000">
              <a:latin typeface="Comic Sans MS" panose="030F0702030302020204" pitchFamily="66" charset="0"/>
            </a:endParaRPr>
          </a:p>
          <a:p>
            <a:pPr marL="609600" indent="-609600">
              <a:lnSpc>
                <a:spcPct val="80000"/>
              </a:lnSpc>
              <a:buFontTx/>
              <a:buAutoNum type="arabicPeriod"/>
            </a:pPr>
            <a:endParaRPr lang="it-IT" altLang="it-IT" sz="2000">
              <a:latin typeface="Comic Sans MS" panose="030F0702030302020204" pitchFamily="66" charset="0"/>
            </a:endParaRPr>
          </a:p>
        </p:txBody>
      </p:sp>
      <p:pic>
        <p:nvPicPr>
          <p:cNvPr id="11270" name="Picture 6" descr="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94263" y="1600200"/>
            <a:ext cx="35448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15888"/>
            <a:ext cx="8229600" cy="1143000"/>
          </a:xfrm>
        </p:spPr>
        <p:txBody>
          <a:bodyPr/>
          <a:lstStyle/>
          <a:p>
            <a:r>
              <a:rPr lang="it-IT" altLang="it-IT">
                <a:latin typeface="Comic Sans MS" panose="030F0702030302020204" pitchFamily="66" charset="0"/>
              </a:rPr>
              <a:t>Agenti patogeni biotici</a:t>
            </a:r>
          </a:p>
        </p:txBody>
      </p:sp>
      <p:sp>
        <p:nvSpPr>
          <p:cNvPr id="23557" name="Rectangle 5"/>
          <p:cNvSpPr>
            <a:spLocks noGrp="1" noChangeArrowheads="1"/>
          </p:cNvSpPr>
          <p:nvPr>
            <p:ph type="body" sz="half" idx="1"/>
          </p:nvPr>
        </p:nvSpPr>
        <p:spPr/>
        <p:txBody>
          <a:bodyPr/>
          <a:lstStyle/>
          <a:p>
            <a:r>
              <a:rPr lang="it-IT" altLang="it-IT" sz="2800">
                <a:latin typeface="Comic Sans MS" panose="030F0702030302020204" pitchFamily="66" charset="0"/>
              </a:rPr>
              <a:t>Malattie causate da funghi (Botrytis cinerea)</a:t>
            </a:r>
          </a:p>
          <a:p>
            <a:r>
              <a:rPr lang="it-IT" altLang="it-IT" sz="2800">
                <a:latin typeface="Comic Sans MS" panose="030F0702030302020204" pitchFamily="66" charset="0"/>
              </a:rPr>
              <a:t>Malattie causate da procarioti (batteri, fitoplasmi)</a:t>
            </a:r>
          </a:p>
          <a:p>
            <a:endParaRPr lang="it-IT" altLang="it-IT" sz="2800">
              <a:latin typeface="Comic Sans MS" panose="030F0702030302020204" pitchFamily="66" charset="0"/>
            </a:endParaRPr>
          </a:p>
        </p:txBody>
      </p:sp>
      <p:pic>
        <p:nvPicPr>
          <p:cNvPr id="23559" name="Picture 7" descr="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508625" y="1125538"/>
            <a:ext cx="2879725" cy="2751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1" name="Picture 9" descr="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521325" y="3938588"/>
            <a:ext cx="2879725" cy="2749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028"/>
          <p:cNvSpPr>
            <a:spLocks noGrp="1" noChangeArrowheads="1"/>
          </p:cNvSpPr>
          <p:nvPr>
            <p:ph type="title"/>
          </p:nvPr>
        </p:nvSpPr>
        <p:spPr/>
        <p:txBody>
          <a:bodyPr/>
          <a:lstStyle/>
          <a:p>
            <a:r>
              <a:rPr lang="it-IT" altLang="it-IT">
                <a:latin typeface="Comic Sans MS" panose="030F0702030302020204" pitchFamily="66" charset="0"/>
              </a:rPr>
              <a:t>Agenti patogeni biotici</a:t>
            </a:r>
          </a:p>
        </p:txBody>
      </p:sp>
      <p:sp>
        <p:nvSpPr>
          <p:cNvPr id="29701" name="Rectangle 1029"/>
          <p:cNvSpPr>
            <a:spLocks noGrp="1" noChangeArrowheads="1"/>
          </p:cNvSpPr>
          <p:nvPr>
            <p:ph type="body" sz="half" idx="1"/>
          </p:nvPr>
        </p:nvSpPr>
        <p:spPr/>
        <p:txBody>
          <a:bodyPr/>
          <a:lstStyle/>
          <a:p>
            <a:r>
              <a:rPr lang="it-IT" altLang="it-IT" sz="2400">
                <a:latin typeface="Comic Sans MS" panose="030F0702030302020204" pitchFamily="66" charset="0"/>
              </a:rPr>
              <a:t>Malattie causate da piante parassite (Cuscuta)</a:t>
            </a:r>
          </a:p>
          <a:p>
            <a:r>
              <a:rPr lang="it-IT" altLang="it-IT" sz="2400">
                <a:latin typeface="Comic Sans MS" panose="030F0702030302020204" pitchFamily="66" charset="0"/>
              </a:rPr>
              <a:t>Malattie causate da virus e viroidi (Tobacco ringspot virus)</a:t>
            </a:r>
          </a:p>
          <a:p>
            <a:r>
              <a:rPr lang="it-IT" altLang="it-IT" sz="2400">
                <a:latin typeface="Comic Sans MS" panose="030F0702030302020204" pitchFamily="66" charset="0"/>
              </a:rPr>
              <a:t>Malattie causate da nematodi (Ditylenchus)</a:t>
            </a:r>
          </a:p>
          <a:p>
            <a:r>
              <a:rPr lang="it-IT" altLang="it-IT" sz="2400">
                <a:latin typeface="Comic Sans MS" panose="030F0702030302020204" pitchFamily="66" charset="0"/>
              </a:rPr>
              <a:t>Malattie causate da protozoi (Phytomonas)</a:t>
            </a:r>
          </a:p>
        </p:txBody>
      </p:sp>
      <p:pic>
        <p:nvPicPr>
          <p:cNvPr id="29703" name="Picture 1031" descr="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060575"/>
            <a:ext cx="4038600" cy="3603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it-IT" altLang="it-IT">
                <a:latin typeface="Comic Sans MS" panose="030F0702030302020204" pitchFamily="66" charset="0"/>
              </a:rPr>
              <a:t>Rapporti tra organismi viventi</a:t>
            </a:r>
          </a:p>
        </p:txBody>
      </p:sp>
      <p:sp>
        <p:nvSpPr>
          <p:cNvPr id="3075" name="Rectangle 3"/>
          <p:cNvSpPr>
            <a:spLocks noGrp="1" noChangeArrowheads="1"/>
          </p:cNvSpPr>
          <p:nvPr>
            <p:ph type="body" idx="1"/>
          </p:nvPr>
        </p:nvSpPr>
        <p:spPr/>
        <p:txBody>
          <a:bodyPr/>
          <a:lstStyle/>
          <a:p>
            <a:pPr>
              <a:lnSpc>
                <a:spcPct val="90000"/>
              </a:lnSpc>
            </a:pPr>
            <a:r>
              <a:rPr lang="it-IT" altLang="it-IT" dirty="0">
                <a:latin typeface="Comic Sans MS" panose="030F0702030302020204" pitchFamily="66" charset="0"/>
              </a:rPr>
              <a:t>Tra 2 organismi viventi possiamo avere una relazione di tipo ecologico od una relazione di tipo simbiotico</a:t>
            </a:r>
          </a:p>
          <a:p>
            <a:pPr>
              <a:lnSpc>
                <a:spcPct val="90000"/>
              </a:lnSpc>
            </a:pPr>
            <a:r>
              <a:rPr lang="it-IT" altLang="it-IT" dirty="0">
                <a:latin typeface="Comic Sans MS" panose="030F0702030302020204" pitchFamily="66" charset="0"/>
              </a:rPr>
              <a:t>Si ha una relazione di tipo ecologico quando i 2 organismi non sono in contatto fisico</a:t>
            </a:r>
          </a:p>
          <a:p>
            <a:pPr>
              <a:lnSpc>
                <a:spcPct val="90000"/>
              </a:lnSpc>
            </a:pPr>
            <a:r>
              <a:rPr lang="it-IT" altLang="it-IT" dirty="0">
                <a:latin typeface="Comic Sans MS" panose="030F0702030302020204" pitchFamily="66" charset="0"/>
              </a:rPr>
              <a:t>Al contrario quando tra i 2 c’è un contatto fisico diciamo che la relazione è di tipo simbiotico</a:t>
            </a:r>
          </a:p>
        </p:txBody>
      </p:sp>
    </p:spTree>
    <p:extLst>
      <p:ext uri="{BB962C8B-B14F-4D97-AF65-F5344CB8AC3E}">
        <p14:creationId xmlns:p14="http://schemas.microsoft.com/office/powerpoint/2010/main" val="77139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404813"/>
            <a:ext cx="8229600" cy="5721350"/>
          </a:xfrm>
        </p:spPr>
        <p:txBody>
          <a:bodyPr/>
          <a:lstStyle/>
          <a:p>
            <a:r>
              <a:rPr lang="it-IT" altLang="it-IT" sz="2800" dirty="0">
                <a:latin typeface="Comic Sans MS" panose="030F0702030302020204" pitchFamily="66" charset="0"/>
              </a:rPr>
              <a:t>Nelle </a:t>
            </a:r>
            <a:r>
              <a:rPr lang="it-IT" altLang="it-IT" sz="2800" b="1" dirty="0">
                <a:latin typeface="Comic Sans MS" panose="030F0702030302020204" pitchFamily="66" charset="0"/>
              </a:rPr>
              <a:t>relazioni ecologiche </a:t>
            </a:r>
            <a:r>
              <a:rPr lang="it-IT" altLang="it-IT" sz="2800" dirty="0">
                <a:latin typeface="Comic Sans MS" panose="030F0702030302020204" pitchFamily="66" charset="0"/>
              </a:rPr>
              <a:t>le conseguenze dell’interazione possono essere </a:t>
            </a:r>
            <a:r>
              <a:rPr lang="it-IT" altLang="it-IT" sz="2800" b="1" dirty="0">
                <a:latin typeface="Comic Sans MS" panose="030F0702030302020204" pitchFamily="66" charset="0"/>
              </a:rPr>
              <a:t>neutre</a:t>
            </a:r>
            <a:r>
              <a:rPr lang="it-IT" altLang="it-IT" sz="2800" dirty="0">
                <a:latin typeface="Comic Sans MS" panose="030F0702030302020204" pitchFamily="66" charset="0"/>
              </a:rPr>
              <a:t>, </a:t>
            </a:r>
            <a:r>
              <a:rPr lang="it-IT" altLang="it-IT" sz="2800" b="1" dirty="0">
                <a:latin typeface="Comic Sans MS" panose="030F0702030302020204" pitchFamily="66" charset="0"/>
              </a:rPr>
              <a:t>antibiotiche</a:t>
            </a:r>
            <a:r>
              <a:rPr lang="it-IT" altLang="it-IT" sz="2800" dirty="0">
                <a:latin typeface="Comic Sans MS" panose="030F0702030302020204" pitchFamily="66" charset="0"/>
              </a:rPr>
              <a:t>, </a:t>
            </a:r>
            <a:r>
              <a:rPr lang="it-IT" altLang="it-IT" sz="2800" b="1" dirty="0">
                <a:latin typeface="Comic Sans MS" panose="030F0702030302020204" pitchFamily="66" charset="0"/>
              </a:rPr>
              <a:t>metabiotiche</a:t>
            </a:r>
            <a:r>
              <a:rPr lang="it-IT" altLang="it-IT" sz="2800" dirty="0">
                <a:latin typeface="Comic Sans MS" panose="030F0702030302020204" pitchFamily="66" charset="0"/>
              </a:rPr>
              <a:t> o </a:t>
            </a:r>
            <a:r>
              <a:rPr lang="it-IT" altLang="it-IT" sz="2800" b="1" dirty="0">
                <a:latin typeface="Comic Sans MS" panose="030F0702030302020204" pitchFamily="66" charset="0"/>
              </a:rPr>
              <a:t>sinergistiche</a:t>
            </a:r>
          </a:p>
          <a:p>
            <a:pPr lvl="1"/>
            <a:r>
              <a:rPr lang="it-IT" altLang="it-IT" sz="2400" dirty="0">
                <a:latin typeface="Comic Sans MS" panose="030F0702030302020204" pitchFamily="66" charset="0"/>
              </a:rPr>
              <a:t>Le relazioni </a:t>
            </a:r>
            <a:r>
              <a:rPr lang="it-IT" altLang="it-IT" sz="2400" b="1" dirty="0">
                <a:latin typeface="Comic Sans MS" panose="030F0702030302020204" pitchFamily="66" charset="0"/>
              </a:rPr>
              <a:t>antibiotiche</a:t>
            </a:r>
            <a:r>
              <a:rPr lang="it-IT" altLang="it-IT" sz="2400" dirty="0">
                <a:latin typeface="Comic Sans MS" panose="030F0702030302020204" pitchFamily="66" charset="0"/>
              </a:rPr>
              <a:t> o, più correttamente antagonistiche, sono delle relazioni nelle quali un organismo ostacola lo sviluppo di un altro organismo</a:t>
            </a:r>
          </a:p>
          <a:p>
            <a:pPr lvl="1"/>
            <a:r>
              <a:rPr lang="it-IT" altLang="it-IT" sz="2400" dirty="0">
                <a:latin typeface="Comic Sans MS" panose="030F0702030302020204" pitchFamily="66" charset="0"/>
              </a:rPr>
              <a:t>Si ha una relazione </a:t>
            </a:r>
            <a:r>
              <a:rPr lang="it-IT" altLang="it-IT" sz="2400" b="1" dirty="0">
                <a:latin typeface="Comic Sans MS" panose="030F0702030302020204" pitchFamily="66" charset="0"/>
              </a:rPr>
              <a:t>metabiotica</a:t>
            </a:r>
            <a:r>
              <a:rPr lang="it-IT" altLang="it-IT" sz="2400" dirty="0">
                <a:latin typeface="Comic Sans MS" panose="030F0702030302020204" pitchFamily="66" charset="0"/>
              </a:rPr>
              <a:t> quando un organismo ha la capacità di creare le condizioni favorevoli allo sviluppo di un altro organismo</a:t>
            </a:r>
          </a:p>
          <a:p>
            <a:pPr lvl="1"/>
            <a:r>
              <a:rPr lang="it-IT" altLang="it-IT" sz="2400" dirty="0">
                <a:latin typeface="Comic Sans MS" panose="030F0702030302020204" pitchFamily="66" charset="0"/>
              </a:rPr>
              <a:t>Le relazioni </a:t>
            </a:r>
            <a:r>
              <a:rPr lang="it-IT" altLang="it-IT" sz="2400" b="1" dirty="0">
                <a:latin typeface="Comic Sans MS" panose="030F0702030302020204" pitchFamily="66" charset="0"/>
              </a:rPr>
              <a:t>sinergistiche</a:t>
            </a:r>
            <a:r>
              <a:rPr lang="it-IT" altLang="it-IT" sz="2400" dirty="0">
                <a:latin typeface="Comic Sans MS" panose="030F0702030302020204" pitchFamily="66" charset="0"/>
              </a:rPr>
              <a:t> si hanno quando due organismi si sviluppano meglio insieme e danno effetti superiori quando stanno insieme che quando stanno separati</a:t>
            </a:r>
          </a:p>
        </p:txBody>
      </p:sp>
    </p:spTree>
    <p:extLst>
      <p:ext uri="{BB962C8B-B14F-4D97-AF65-F5344CB8AC3E}">
        <p14:creationId xmlns:p14="http://schemas.microsoft.com/office/powerpoint/2010/main" val="132847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404813"/>
            <a:ext cx="8229600" cy="5721350"/>
          </a:xfrm>
        </p:spPr>
        <p:txBody>
          <a:bodyPr/>
          <a:lstStyle/>
          <a:p>
            <a:pPr>
              <a:lnSpc>
                <a:spcPct val="90000"/>
              </a:lnSpc>
            </a:pPr>
            <a:r>
              <a:rPr lang="it-IT" altLang="it-IT" sz="2200" dirty="0">
                <a:latin typeface="Comic Sans MS" panose="030F0702030302020204" pitchFamily="66" charset="0"/>
              </a:rPr>
              <a:t>Le </a:t>
            </a:r>
            <a:r>
              <a:rPr lang="it-IT" altLang="it-IT" sz="2200" b="1" dirty="0">
                <a:latin typeface="Comic Sans MS" panose="030F0702030302020204" pitchFamily="66" charset="0"/>
              </a:rPr>
              <a:t>relazioni simbiotiche </a:t>
            </a:r>
            <a:r>
              <a:rPr lang="it-IT" altLang="it-IT" sz="2200" dirty="0">
                <a:latin typeface="Comic Sans MS" panose="030F0702030302020204" pitchFamily="66" charset="0"/>
              </a:rPr>
              <a:t>e cioè quelle che presuppongono un contatto fisico tra due organismi, possono essere neutre, mutualistiche o antagonistiche</a:t>
            </a:r>
          </a:p>
          <a:p>
            <a:pPr lvl="1">
              <a:lnSpc>
                <a:spcPct val="90000"/>
              </a:lnSpc>
            </a:pPr>
            <a:r>
              <a:rPr lang="it-IT" altLang="it-IT" sz="2200" dirty="0">
                <a:latin typeface="Comic Sans MS" panose="030F0702030302020204" pitchFamily="66" charset="0"/>
              </a:rPr>
              <a:t>Le relazioni </a:t>
            </a:r>
            <a:r>
              <a:rPr lang="it-IT" altLang="it-IT" sz="2200" b="1" dirty="0">
                <a:latin typeface="Comic Sans MS" panose="030F0702030302020204" pitchFamily="66" charset="0"/>
              </a:rPr>
              <a:t>simbiotiche neutre </a:t>
            </a:r>
            <a:r>
              <a:rPr lang="it-IT" altLang="it-IT" sz="2200" dirty="0">
                <a:latin typeface="Comic Sans MS" panose="030F0702030302020204" pitchFamily="66" charset="0"/>
              </a:rPr>
              <a:t>sono quelle che non producono effetti sui partner, </a:t>
            </a:r>
            <a:endParaRPr lang="it-IT" altLang="it-IT" sz="2200" dirty="0" smtClean="0">
              <a:latin typeface="Comic Sans MS" panose="030F0702030302020204" pitchFamily="66" charset="0"/>
            </a:endParaRPr>
          </a:p>
          <a:p>
            <a:pPr lvl="1">
              <a:lnSpc>
                <a:spcPct val="90000"/>
              </a:lnSpc>
            </a:pPr>
            <a:r>
              <a:rPr lang="it-IT" altLang="it-IT" sz="2200" dirty="0" smtClean="0">
                <a:latin typeface="Comic Sans MS" panose="030F0702030302020204" pitchFamily="66" charset="0"/>
              </a:rPr>
              <a:t>in </a:t>
            </a:r>
            <a:r>
              <a:rPr lang="it-IT" altLang="it-IT" sz="2200" dirty="0">
                <a:latin typeface="Comic Sans MS" panose="030F0702030302020204" pitchFamily="66" charset="0"/>
              </a:rPr>
              <a:t>quelle </a:t>
            </a:r>
            <a:r>
              <a:rPr lang="it-IT" altLang="it-IT" sz="2200" b="1" dirty="0">
                <a:latin typeface="Comic Sans MS" panose="030F0702030302020204" pitchFamily="66" charset="0"/>
              </a:rPr>
              <a:t>mutualistiche</a:t>
            </a:r>
            <a:r>
              <a:rPr lang="it-IT" altLang="it-IT" sz="2200" dirty="0">
                <a:latin typeface="Comic Sans MS" panose="030F0702030302020204" pitchFamily="66" charset="0"/>
              </a:rPr>
              <a:t> si ha un vantaggio reciproco dalla simbiosi, come nel caso delle micorrize, dei licheni e dei tubercoli radicali delle leguminose</a:t>
            </a:r>
          </a:p>
          <a:p>
            <a:pPr lvl="1">
              <a:lnSpc>
                <a:spcPct val="90000"/>
              </a:lnSpc>
            </a:pPr>
            <a:r>
              <a:rPr lang="it-IT" altLang="it-IT" sz="2200" dirty="0">
                <a:latin typeface="Comic Sans MS" panose="030F0702030302020204" pitchFamily="66" charset="0"/>
              </a:rPr>
              <a:t>Nelle relazioni simbiotiche </a:t>
            </a:r>
            <a:r>
              <a:rPr lang="it-IT" altLang="it-IT" sz="2200" b="1" dirty="0">
                <a:latin typeface="Comic Sans MS" panose="030F0702030302020204" pitchFamily="66" charset="0"/>
              </a:rPr>
              <a:t>antagonistiche</a:t>
            </a:r>
            <a:r>
              <a:rPr lang="it-IT" altLang="it-IT" sz="2200" dirty="0">
                <a:latin typeface="Comic Sans MS" panose="030F0702030302020204" pitchFamily="66" charset="0"/>
              </a:rPr>
              <a:t> si osserva un effetto parassitario di un simbionte sull’altro</a:t>
            </a:r>
          </a:p>
          <a:p>
            <a:pPr lvl="2">
              <a:lnSpc>
                <a:spcPct val="90000"/>
              </a:lnSpc>
            </a:pPr>
            <a:r>
              <a:rPr lang="it-IT" altLang="it-IT" sz="2200" b="1" dirty="0">
                <a:latin typeface="Comic Sans MS" panose="030F0702030302020204" pitchFamily="66" charset="0"/>
              </a:rPr>
              <a:t>Parassiti</a:t>
            </a:r>
            <a:r>
              <a:rPr lang="it-IT" altLang="it-IT" sz="2200" dirty="0">
                <a:latin typeface="Comic Sans MS" panose="030F0702030302020204" pitchFamily="66" charset="0"/>
              </a:rPr>
              <a:t> (obbligati, ecologicamente obbligati, facoltativi)</a:t>
            </a:r>
          </a:p>
          <a:p>
            <a:pPr lvl="2">
              <a:lnSpc>
                <a:spcPct val="90000"/>
              </a:lnSpc>
            </a:pPr>
            <a:r>
              <a:rPr lang="it-IT" altLang="it-IT" sz="2200" b="1" dirty="0" smtClean="0">
                <a:latin typeface="Comic Sans MS" panose="030F0702030302020204" pitchFamily="66" charset="0"/>
              </a:rPr>
              <a:t>Ectofiti</a:t>
            </a:r>
            <a:r>
              <a:rPr lang="it-IT" altLang="it-IT" sz="2200" b="1" dirty="0">
                <a:latin typeface="Comic Sans MS" panose="030F0702030302020204" pitchFamily="66" charset="0"/>
              </a:rPr>
              <a:t>, endofiti, </a:t>
            </a:r>
            <a:r>
              <a:rPr lang="it-IT" altLang="it-IT" sz="2200" b="1" dirty="0" err="1">
                <a:latin typeface="Comic Sans MS" panose="030F0702030302020204" pitchFamily="66" charset="0"/>
              </a:rPr>
              <a:t>semiendofiti</a:t>
            </a:r>
            <a:endParaRPr lang="it-IT" altLang="it-IT" sz="2200" b="1" dirty="0">
              <a:latin typeface="Comic Sans MS" panose="030F0702030302020204" pitchFamily="66" charset="0"/>
            </a:endParaRPr>
          </a:p>
          <a:p>
            <a:pPr lvl="2">
              <a:lnSpc>
                <a:spcPct val="90000"/>
              </a:lnSpc>
            </a:pPr>
            <a:r>
              <a:rPr lang="it-IT" altLang="it-IT" sz="2200" b="1" dirty="0">
                <a:latin typeface="Comic Sans MS" panose="030F0702030302020204" pitchFamily="66" charset="0"/>
              </a:rPr>
              <a:t>Monoici, eteroici</a:t>
            </a:r>
          </a:p>
          <a:p>
            <a:pPr lvl="2">
              <a:lnSpc>
                <a:spcPct val="90000"/>
              </a:lnSpc>
            </a:pPr>
            <a:r>
              <a:rPr lang="it-IT" altLang="it-IT" sz="2200" b="1" dirty="0">
                <a:latin typeface="Comic Sans MS" panose="030F0702030302020204" pitchFamily="66" charset="0"/>
              </a:rPr>
              <a:t>Monofagi, oligofagi, polifagi</a:t>
            </a:r>
          </a:p>
          <a:p>
            <a:pPr>
              <a:lnSpc>
                <a:spcPct val="90000"/>
              </a:lnSpc>
            </a:pPr>
            <a:r>
              <a:rPr lang="it-IT" altLang="it-IT" sz="2200" dirty="0">
                <a:latin typeface="Comic Sans MS" panose="030F0702030302020204" pitchFamily="66" charset="0"/>
              </a:rPr>
              <a:t>Non c’è relazione tra tipo di parassitismo ed entità del danno per la pianta</a:t>
            </a:r>
          </a:p>
        </p:txBody>
      </p:sp>
    </p:spTree>
    <p:extLst>
      <p:ext uri="{BB962C8B-B14F-4D97-AF65-F5344CB8AC3E}">
        <p14:creationId xmlns:p14="http://schemas.microsoft.com/office/powerpoint/2010/main" val="353797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altLang="it-IT">
                <a:latin typeface="Comic Sans MS" panose="030F0702030302020204" pitchFamily="66" charset="0"/>
              </a:rPr>
              <a:t>I patogeni microbici</a:t>
            </a:r>
          </a:p>
        </p:txBody>
      </p:sp>
      <p:sp>
        <p:nvSpPr>
          <p:cNvPr id="6147" name="Rectangle 3"/>
          <p:cNvSpPr>
            <a:spLocks noGrp="1" noChangeArrowheads="1"/>
          </p:cNvSpPr>
          <p:nvPr>
            <p:ph type="body" idx="1"/>
          </p:nvPr>
        </p:nvSpPr>
        <p:spPr/>
        <p:txBody>
          <a:bodyPr/>
          <a:lstStyle/>
          <a:p>
            <a:r>
              <a:rPr lang="it-IT" altLang="it-IT" sz="2800">
                <a:latin typeface="Comic Sans MS" panose="030F0702030302020204" pitchFamily="66" charset="0"/>
              </a:rPr>
              <a:t>Gli organismi eterotrofi, al contrario degli autotrofi, sono totalmente dipendenti da composti organicati, La sorgente finale della maggior parte dei composti carboniosi sono le piante verdi (la cellulosa è il polimero più abbondante in natura)</a:t>
            </a:r>
          </a:p>
          <a:p>
            <a:r>
              <a:rPr lang="it-IT" altLang="it-IT" sz="2800">
                <a:latin typeface="Comic Sans MS" panose="030F0702030302020204" pitchFamily="66" charset="0"/>
              </a:rPr>
              <a:t>Per realizzare queste esigenze nutritive, cioè per ottenere dalle piante verdi questi composti, i microrganismi adottano varie strategie</a:t>
            </a:r>
          </a:p>
        </p:txBody>
      </p:sp>
    </p:spTree>
    <p:extLst>
      <p:ext uri="{BB962C8B-B14F-4D97-AF65-F5344CB8AC3E}">
        <p14:creationId xmlns:p14="http://schemas.microsoft.com/office/powerpoint/2010/main" val="225848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altLang="it-IT">
                <a:latin typeface="Comic Sans MS" panose="030F0702030302020204" pitchFamily="66" charset="0"/>
              </a:rPr>
              <a:t>Patogeni e patogenesi</a:t>
            </a:r>
          </a:p>
        </p:txBody>
      </p:sp>
      <p:sp>
        <p:nvSpPr>
          <p:cNvPr id="10243" name="Rectangle 3"/>
          <p:cNvSpPr>
            <a:spLocks noGrp="1" noChangeArrowheads="1"/>
          </p:cNvSpPr>
          <p:nvPr>
            <p:ph type="body" idx="1"/>
          </p:nvPr>
        </p:nvSpPr>
        <p:spPr/>
        <p:txBody>
          <a:bodyPr/>
          <a:lstStyle/>
          <a:p>
            <a:pPr>
              <a:lnSpc>
                <a:spcPct val="80000"/>
              </a:lnSpc>
            </a:pPr>
            <a:r>
              <a:rPr lang="it-IT" altLang="it-IT" sz="2200" dirty="0">
                <a:latin typeface="Comic Sans MS" panose="030F0702030302020204" pitchFamily="66" charset="0"/>
              </a:rPr>
              <a:t>Riguardo i termini patogeno e parassita si ha una notevole confusione. In genere sono considerati come agenti microbici di malattia, ma questi 2 termini non sono sinonimi e possono essere così definiti:</a:t>
            </a:r>
          </a:p>
          <a:p>
            <a:pPr lvl="1">
              <a:lnSpc>
                <a:spcPct val="80000"/>
              </a:lnSpc>
            </a:pPr>
            <a:r>
              <a:rPr lang="it-IT" altLang="it-IT" sz="2200" b="1" dirty="0">
                <a:latin typeface="Comic Sans MS" panose="030F0702030302020204" pitchFamily="66" charset="0"/>
              </a:rPr>
              <a:t>Parassita</a:t>
            </a:r>
            <a:r>
              <a:rPr lang="it-IT" altLang="it-IT" sz="2200" dirty="0">
                <a:latin typeface="Comic Sans MS" panose="030F0702030302020204" pitchFamily="66" charset="0"/>
              </a:rPr>
              <a:t>: un organismo o virus che esiste in intima associazione con un altro organismo vivente (ospite) dal quale trae alcuni o tutti i nutrienti, senza dare in cambio nessun beneficio. Quindi il parassita è un organismo che ha un particolare tipo di relazione nutritiva con l’ospite</a:t>
            </a:r>
          </a:p>
          <a:p>
            <a:pPr lvl="1">
              <a:lnSpc>
                <a:spcPct val="80000"/>
              </a:lnSpc>
            </a:pPr>
            <a:r>
              <a:rPr lang="it-IT" altLang="it-IT" sz="2200" b="1" dirty="0">
                <a:latin typeface="Comic Sans MS" panose="030F0702030302020204" pitchFamily="66" charset="0"/>
              </a:rPr>
              <a:t>Patogeno</a:t>
            </a:r>
            <a:r>
              <a:rPr lang="it-IT" altLang="it-IT" sz="2200" dirty="0">
                <a:latin typeface="Comic Sans MS" panose="030F0702030302020204" pitchFamily="66" charset="0"/>
              </a:rPr>
              <a:t>: un organismo o virus capace di causare la malattia in un particolare ospite. Quindi il termine patogeno si riferisce alla capacità di causare la malattia</a:t>
            </a:r>
            <a:endParaRPr lang="it-IT" altLang="it-IT" sz="2000" dirty="0">
              <a:latin typeface="Comic Sans MS" panose="030F0702030302020204" pitchFamily="66" charset="0"/>
            </a:endParaRPr>
          </a:p>
        </p:txBody>
      </p:sp>
    </p:spTree>
    <p:extLst>
      <p:ext uri="{BB962C8B-B14F-4D97-AF65-F5344CB8AC3E}">
        <p14:creationId xmlns:p14="http://schemas.microsoft.com/office/powerpoint/2010/main" val="150628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it-IT" smtClean="0"/>
              <a:t>Organizzazione del corso</a:t>
            </a:r>
          </a:p>
        </p:txBody>
      </p:sp>
      <p:sp>
        <p:nvSpPr>
          <p:cNvPr id="3" name="Segnaposto contenuto 2"/>
          <p:cNvSpPr>
            <a:spLocks noGrp="1"/>
          </p:cNvSpPr>
          <p:nvPr>
            <p:ph idx="1"/>
          </p:nvPr>
        </p:nvSpPr>
        <p:spPr>
          <a:xfrm>
            <a:off x="250825" y="1268413"/>
            <a:ext cx="8569325" cy="5329237"/>
          </a:xfrm>
        </p:spPr>
        <p:txBody>
          <a:bodyPr>
            <a:normAutofit fontScale="92500" lnSpcReduction="10000"/>
          </a:bodyPr>
          <a:lstStyle/>
          <a:p>
            <a:pPr>
              <a:buFont typeface="Arial" charset="0"/>
              <a:buChar char="•"/>
              <a:defRPr/>
            </a:pPr>
            <a:r>
              <a:rPr lang="it-IT" dirty="0" smtClean="0"/>
              <a:t>Il programma prevede:</a:t>
            </a:r>
          </a:p>
          <a:p>
            <a:pPr lvl="1">
              <a:defRPr/>
            </a:pPr>
            <a:r>
              <a:rPr lang="it-IT" dirty="0" smtClean="0"/>
              <a:t>Studio dei </a:t>
            </a:r>
            <a:r>
              <a:rPr lang="it-IT" dirty="0" smtClean="0"/>
              <a:t>fitopatogeni principali </a:t>
            </a:r>
            <a:endParaRPr lang="it-IT" dirty="0" smtClean="0"/>
          </a:p>
          <a:p>
            <a:pPr lvl="2">
              <a:defRPr/>
            </a:pPr>
            <a:r>
              <a:rPr lang="it-IT" dirty="0" smtClean="0"/>
              <a:t>Virus</a:t>
            </a:r>
          </a:p>
          <a:p>
            <a:pPr lvl="2">
              <a:defRPr/>
            </a:pPr>
            <a:r>
              <a:rPr lang="it-IT" dirty="0" smtClean="0"/>
              <a:t>Batteri</a:t>
            </a:r>
          </a:p>
          <a:p>
            <a:pPr lvl="2">
              <a:defRPr/>
            </a:pPr>
            <a:r>
              <a:rPr lang="it-IT" dirty="0" smtClean="0"/>
              <a:t>Funghi</a:t>
            </a:r>
          </a:p>
          <a:p>
            <a:pPr lvl="1">
              <a:defRPr/>
            </a:pPr>
            <a:r>
              <a:rPr lang="it-IT" dirty="0"/>
              <a:t>Studio delle reazioni della pianta all’interazione con patogeni</a:t>
            </a:r>
          </a:p>
          <a:p>
            <a:pPr lvl="2">
              <a:defRPr/>
            </a:pPr>
            <a:r>
              <a:rPr lang="it-IT" dirty="0"/>
              <a:t>Riconoscimento</a:t>
            </a:r>
          </a:p>
          <a:p>
            <a:pPr lvl="2">
              <a:defRPr/>
            </a:pPr>
            <a:r>
              <a:rPr lang="it-IT" dirty="0"/>
              <a:t>Modulazione ormonale della difesa</a:t>
            </a:r>
          </a:p>
          <a:p>
            <a:pPr lvl="2">
              <a:defRPr/>
            </a:pPr>
            <a:r>
              <a:rPr lang="it-IT" dirty="0"/>
              <a:t>Risposte sistemiche</a:t>
            </a:r>
          </a:p>
          <a:p>
            <a:pPr lvl="1">
              <a:defRPr/>
            </a:pPr>
            <a:r>
              <a:rPr lang="it-IT" dirty="0" smtClean="0"/>
              <a:t>Strategie </a:t>
            </a:r>
            <a:r>
              <a:rPr lang="it-IT" dirty="0" smtClean="0"/>
              <a:t>di lotta integrata</a:t>
            </a:r>
          </a:p>
          <a:p>
            <a:pPr lvl="1">
              <a:buFont typeface="Arial" charset="0"/>
              <a:buChar char="–"/>
              <a:defRPr/>
            </a:pPr>
            <a:r>
              <a:rPr lang="it-IT" dirty="0" smtClean="0"/>
              <a:t>Seminari </a:t>
            </a:r>
            <a:r>
              <a:rPr lang="it-IT" dirty="0" smtClean="0"/>
              <a:t>a tema su diversi argomenti «</a:t>
            </a:r>
            <a:r>
              <a:rPr lang="it-IT" i="1" dirty="0" smtClean="0"/>
              <a:t>hot</a:t>
            </a:r>
            <a:r>
              <a:rPr lang="it-IT" dirty="0" smtClean="0"/>
              <a:t>» della patologia vegetale</a:t>
            </a:r>
          </a:p>
        </p:txBody>
      </p:sp>
    </p:spTree>
    <p:extLst>
      <p:ext uri="{BB962C8B-B14F-4D97-AF65-F5344CB8AC3E}">
        <p14:creationId xmlns:p14="http://schemas.microsoft.com/office/powerpoint/2010/main" val="2038225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68313" y="300038"/>
            <a:ext cx="8229600" cy="5792787"/>
          </a:xfrm>
        </p:spPr>
        <p:txBody>
          <a:bodyPr/>
          <a:lstStyle/>
          <a:p>
            <a:pPr>
              <a:lnSpc>
                <a:spcPct val="80000"/>
              </a:lnSpc>
            </a:pPr>
            <a:r>
              <a:rPr lang="it-IT" altLang="it-IT" sz="2200" b="1" dirty="0">
                <a:latin typeface="Comic Sans MS" panose="030F0702030302020204" pitchFamily="66" charset="0"/>
              </a:rPr>
              <a:t>Patogenesi</a:t>
            </a:r>
            <a:r>
              <a:rPr lang="it-IT" altLang="it-IT" sz="2200" dirty="0">
                <a:latin typeface="Comic Sans MS" panose="030F0702030302020204" pitchFamily="66" charset="0"/>
              </a:rPr>
              <a:t> è il termine che descrive l’intero processo di causa di malattia, la sequenza di eventi dall’infezione iniziale alla produzione dei sintomi.</a:t>
            </a:r>
          </a:p>
          <a:p>
            <a:pPr>
              <a:lnSpc>
                <a:spcPct val="80000"/>
              </a:lnSpc>
            </a:pPr>
            <a:r>
              <a:rPr lang="it-IT" altLang="it-IT" sz="2200" dirty="0">
                <a:latin typeface="Comic Sans MS" panose="030F0702030302020204" pitchFamily="66" charset="0"/>
              </a:rPr>
              <a:t>Considerando i 2 termini, </a:t>
            </a:r>
            <a:r>
              <a:rPr lang="it-IT" altLang="it-IT" sz="2200" b="1" dirty="0">
                <a:latin typeface="Comic Sans MS" panose="030F0702030302020204" pitchFamily="66" charset="0"/>
              </a:rPr>
              <a:t>patogeno e parassita</a:t>
            </a:r>
            <a:r>
              <a:rPr lang="it-IT" altLang="it-IT" sz="2200" dirty="0">
                <a:latin typeface="Comic Sans MS" panose="030F0702030302020204" pitchFamily="66" charset="0"/>
              </a:rPr>
              <a:t>, da una altro punto di vista (non quello trofico), cioè l’abilità di un organismo di causare malattia, la differenza tra i 2 diventa più ovvia</a:t>
            </a:r>
          </a:p>
          <a:p>
            <a:pPr>
              <a:lnSpc>
                <a:spcPct val="80000"/>
              </a:lnSpc>
            </a:pPr>
            <a:r>
              <a:rPr lang="it-IT" altLang="it-IT" sz="2200" dirty="0">
                <a:latin typeface="Comic Sans MS" panose="030F0702030302020204" pitchFamily="66" charset="0"/>
              </a:rPr>
              <a:t>Tutti i </a:t>
            </a:r>
            <a:r>
              <a:rPr lang="it-IT" altLang="it-IT" sz="2200" b="1" dirty="0">
                <a:latin typeface="Comic Sans MS" panose="030F0702030302020204" pitchFamily="66" charset="0"/>
              </a:rPr>
              <a:t>parassiti</a:t>
            </a:r>
            <a:r>
              <a:rPr lang="it-IT" altLang="it-IT" sz="2200" dirty="0">
                <a:latin typeface="Comic Sans MS" panose="030F0702030302020204" pitchFamily="66" charset="0"/>
              </a:rPr>
              <a:t> in qualche modo sono </a:t>
            </a:r>
            <a:r>
              <a:rPr lang="it-IT" altLang="it-IT" sz="2200" b="1" dirty="0">
                <a:latin typeface="Comic Sans MS" panose="030F0702030302020204" pitchFamily="66" charset="0"/>
              </a:rPr>
              <a:t>patogenici</a:t>
            </a:r>
            <a:r>
              <a:rPr lang="it-IT" altLang="it-IT" sz="2200" dirty="0">
                <a:latin typeface="Comic Sans MS" panose="030F0702030302020204" pitchFamily="66" charset="0"/>
              </a:rPr>
              <a:t> a causa della deviazione dei nutrienti dell’ospite.</a:t>
            </a:r>
          </a:p>
          <a:p>
            <a:pPr>
              <a:lnSpc>
                <a:spcPct val="80000"/>
              </a:lnSpc>
            </a:pPr>
            <a:r>
              <a:rPr lang="it-IT" altLang="it-IT" sz="2200" dirty="0" smtClean="0">
                <a:latin typeface="Comic Sans MS" panose="030F0702030302020204" pitchFamily="66" charset="0"/>
              </a:rPr>
              <a:t>Infatti </a:t>
            </a:r>
            <a:r>
              <a:rPr lang="it-IT" altLang="it-IT" sz="2200" dirty="0">
                <a:latin typeface="Comic Sans MS" panose="030F0702030302020204" pitchFamily="66" charset="0"/>
              </a:rPr>
              <a:t>ogni organismo che è dipendente da un altro per il proprio rifornimento di nutrienti ci si può aspettare che restringa i suoi effetti patogenici al minimo</a:t>
            </a:r>
          </a:p>
          <a:p>
            <a:pPr>
              <a:lnSpc>
                <a:spcPct val="80000"/>
              </a:lnSpc>
            </a:pPr>
            <a:endParaRPr lang="it-IT" altLang="it-IT" sz="2200" dirty="0">
              <a:latin typeface="Comic Sans MS" panose="030F0702030302020204" pitchFamily="66" charset="0"/>
            </a:endParaRPr>
          </a:p>
        </p:txBody>
      </p:sp>
    </p:spTree>
    <p:extLst>
      <p:ext uri="{BB962C8B-B14F-4D97-AF65-F5344CB8AC3E}">
        <p14:creationId xmlns:p14="http://schemas.microsoft.com/office/powerpoint/2010/main" val="303694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altLang="it-IT">
                <a:latin typeface="Comic Sans MS" panose="030F0702030302020204" pitchFamily="66" charset="0"/>
              </a:rPr>
              <a:t>Patogeni necrotrofi, biotrofi</a:t>
            </a:r>
          </a:p>
        </p:txBody>
      </p:sp>
      <p:sp>
        <p:nvSpPr>
          <p:cNvPr id="12291" name="Rectangle 3"/>
          <p:cNvSpPr>
            <a:spLocks noGrp="1" noChangeArrowheads="1"/>
          </p:cNvSpPr>
          <p:nvPr>
            <p:ph type="body" idx="1"/>
          </p:nvPr>
        </p:nvSpPr>
        <p:spPr/>
        <p:txBody>
          <a:bodyPr/>
          <a:lstStyle/>
          <a:p>
            <a:r>
              <a:rPr lang="it-IT" altLang="it-IT" dirty="0">
                <a:latin typeface="Comic Sans MS" panose="030F0702030302020204" pitchFamily="66" charset="0"/>
              </a:rPr>
              <a:t>Sebbene esista una enorme varietà di patogeni, una importante distinzione può essere fatta fra coloro che </a:t>
            </a:r>
            <a:r>
              <a:rPr lang="it-IT" altLang="it-IT" b="1" dirty="0">
                <a:latin typeface="Comic Sans MS" panose="030F0702030302020204" pitchFamily="66" charset="0"/>
              </a:rPr>
              <a:t>uccidono rapidamente</a:t>
            </a:r>
            <a:r>
              <a:rPr lang="it-IT" altLang="it-IT" dirty="0">
                <a:latin typeface="Comic Sans MS" panose="030F0702030302020204" pitchFamily="66" charset="0"/>
              </a:rPr>
              <a:t> l’ospite o parte di esso, i </a:t>
            </a:r>
            <a:r>
              <a:rPr lang="it-IT" altLang="it-IT" b="1" dirty="0">
                <a:latin typeface="Comic Sans MS" panose="030F0702030302020204" pitchFamily="66" charset="0"/>
              </a:rPr>
              <a:t>necrotrofi</a:t>
            </a:r>
            <a:r>
              <a:rPr lang="it-IT" altLang="it-IT" dirty="0">
                <a:latin typeface="Comic Sans MS" panose="030F0702030302020204" pitchFamily="66" charset="0"/>
              </a:rPr>
              <a:t>, e altri che </a:t>
            </a:r>
            <a:r>
              <a:rPr lang="it-IT" altLang="it-IT" b="1" dirty="0">
                <a:latin typeface="Comic Sans MS" panose="030F0702030302020204" pitchFamily="66" charset="0"/>
              </a:rPr>
              <a:t>coesistono</a:t>
            </a:r>
            <a:r>
              <a:rPr lang="it-IT" altLang="it-IT" dirty="0">
                <a:latin typeface="Comic Sans MS" panose="030F0702030302020204" pitchFamily="66" charset="0"/>
              </a:rPr>
              <a:t> con i tessuti dell’ospite per un periodo lungo senza provocare danni pesanti, i </a:t>
            </a:r>
            <a:r>
              <a:rPr lang="it-IT" altLang="it-IT" b="1" dirty="0" err="1">
                <a:latin typeface="Comic Sans MS" panose="030F0702030302020204" pitchFamily="66" charset="0"/>
              </a:rPr>
              <a:t>biotrofi</a:t>
            </a:r>
            <a:r>
              <a:rPr lang="it-IT" altLang="it-IT" dirty="0">
                <a:latin typeface="Comic Sans MS" panose="030F0702030302020204" pitchFamily="66" charset="0"/>
              </a:rPr>
              <a:t>.</a:t>
            </a:r>
          </a:p>
        </p:txBody>
      </p:sp>
    </p:spTree>
    <p:extLst>
      <p:ext uri="{BB962C8B-B14F-4D97-AF65-F5344CB8AC3E}">
        <p14:creationId xmlns:p14="http://schemas.microsoft.com/office/powerpoint/2010/main" val="4166274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altLang="it-IT">
                <a:latin typeface="Comic Sans MS" panose="030F0702030302020204" pitchFamily="66" charset="0"/>
              </a:rPr>
              <a:t>I necrotrofi</a:t>
            </a:r>
          </a:p>
        </p:txBody>
      </p:sp>
      <p:sp>
        <p:nvSpPr>
          <p:cNvPr id="13315" name="Rectangle 3"/>
          <p:cNvSpPr>
            <a:spLocks noGrp="1" noChangeArrowheads="1"/>
          </p:cNvSpPr>
          <p:nvPr>
            <p:ph type="body" idx="1"/>
          </p:nvPr>
        </p:nvSpPr>
        <p:spPr/>
        <p:txBody>
          <a:bodyPr/>
          <a:lstStyle/>
          <a:p>
            <a:pPr marL="609600" indent="-609600">
              <a:lnSpc>
                <a:spcPct val="90000"/>
              </a:lnSpc>
            </a:pPr>
            <a:r>
              <a:rPr lang="it-IT" altLang="it-IT" sz="2400" b="1">
                <a:latin typeface="Comic Sans MS" panose="030F0702030302020204" pitchFamily="66" charset="0"/>
              </a:rPr>
              <a:t>Caratteristiche biochimiche e morfologiche:</a:t>
            </a:r>
          </a:p>
          <a:p>
            <a:pPr marL="990600" lvl="1" indent="-533400">
              <a:lnSpc>
                <a:spcPct val="90000"/>
              </a:lnSpc>
              <a:buFontTx/>
              <a:buAutoNum type="arabicPeriod"/>
            </a:pPr>
            <a:r>
              <a:rPr lang="it-IT" altLang="it-IT" sz="2400">
                <a:latin typeface="Comic Sans MS" panose="030F0702030302020204" pitchFamily="66" charset="0"/>
              </a:rPr>
              <a:t>Morte rapida delle cellule ospite</a:t>
            </a:r>
          </a:p>
          <a:p>
            <a:pPr marL="990600" lvl="1" indent="-533400">
              <a:lnSpc>
                <a:spcPct val="90000"/>
              </a:lnSpc>
              <a:buFontTx/>
              <a:buAutoNum type="arabicPeriod"/>
            </a:pPr>
            <a:r>
              <a:rPr lang="it-IT" altLang="it-IT" sz="2400">
                <a:latin typeface="Comic Sans MS" panose="030F0702030302020204" pitchFamily="66" charset="0"/>
              </a:rPr>
              <a:t>Produzione di tossine ed enzimi citolitici (crescita intercellulare)</a:t>
            </a:r>
          </a:p>
          <a:p>
            <a:pPr marL="990600" lvl="1" indent="-533400">
              <a:lnSpc>
                <a:spcPct val="90000"/>
              </a:lnSpc>
              <a:buFontTx/>
              <a:buAutoNum type="arabicPeriod"/>
            </a:pPr>
            <a:r>
              <a:rPr lang="it-IT" altLang="it-IT" sz="2400">
                <a:latin typeface="Comic Sans MS" panose="030F0702030302020204" pitchFamily="66" charset="0"/>
              </a:rPr>
              <a:t>Nessuna formazione di strutture morfologiche speciali</a:t>
            </a:r>
          </a:p>
          <a:p>
            <a:pPr marL="990600" lvl="1" indent="-533400">
              <a:lnSpc>
                <a:spcPct val="90000"/>
              </a:lnSpc>
              <a:buFontTx/>
              <a:buAutoNum type="arabicPeriod"/>
            </a:pPr>
            <a:r>
              <a:rPr lang="it-IT" altLang="it-IT" sz="2400">
                <a:latin typeface="Comic Sans MS" panose="030F0702030302020204" pitchFamily="66" charset="0"/>
              </a:rPr>
              <a:t>Penetrazione dell’ospite attraverso ferite o aperture naturali</a:t>
            </a:r>
          </a:p>
          <a:p>
            <a:pPr marL="609600" indent="-609600">
              <a:lnSpc>
                <a:spcPct val="90000"/>
              </a:lnSpc>
            </a:pPr>
            <a:r>
              <a:rPr lang="it-IT" altLang="it-IT" sz="2400" b="1">
                <a:latin typeface="Comic Sans MS" panose="030F0702030302020204" pitchFamily="66" charset="0"/>
              </a:rPr>
              <a:t>Caratteristiche ecologiche</a:t>
            </a:r>
          </a:p>
          <a:p>
            <a:pPr marL="990600" lvl="1" indent="-533400">
              <a:lnSpc>
                <a:spcPct val="90000"/>
              </a:lnSpc>
              <a:buFontTx/>
              <a:buAutoNum type="arabicPeriod"/>
            </a:pPr>
            <a:r>
              <a:rPr lang="it-IT" altLang="it-IT" sz="2400">
                <a:latin typeface="Comic Sans MS" panose="030F0702030302020204" pitchFamily="66" charset="0"/>
              </a:rPr>
              <a:t>Largo range di ospiti</a:t>
            </a:r>
          </a:p>
          <a:p>
            <a:pPr marL="990600" lvl="1" indent="-533400">
              <a:lnSpc>
                <a:spcPct val="90000"/>
              </a:lnSpc>
              <a:buFontTx/>
              <a:buAutoNum type="arabicPeriod"/>
            </a:pPr>
            <a:r>
              <a:rPr lang="it-IT" altLang="it-IT" sz="2400">
                <a:latin typeface="Comic Sans MS" panose="030F0702030302020204" pitchFamily="66" charset="0"/>
              </a:rPr>
              <a:t>Capacità di vivere saprofiticamente fuori dall’ospite</a:t>
            </a:r>
          </a:p>
          <a:p>
            <a:pPr marL="990600" lvl="1" indent="-533400">
              <a:lnSpc>
                <a:spcPct val="90000"/>
              </a:lnSpc>
              <a:buFontTx/>
              <a:buAutoNum type="arabicPeriod"/>
            </a:pPr>
            <a:r>
              <a:rPr lang="it-IT" altLang="it-IT" sz="2400">
                <a:latin typeface="Comic Sans MS" panose="030F0702030302020204" pitchFamily="66" charset="0"/>
              </a:rPr>
              <a:t>Attaccano tessuti giovani, debilitati o senescenti</a:t>
            </a:r>
          </a:p>
        </p:txBody>
      </p:sp>
    </p:spTree>
    <p:extLst>
      <p:ext uri="{BB962C8B-B14F-4D97-AF65-F5344CB8AC3E}">
        <p14:creationId xmlns:p14="http://schemas.microsoft.com/office/powerpoint/2010/main" val="374341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it-IT" altLang="it-IT">
                <a:latin typeface="Comic Sans MS" panose="030F0702030302020204" pitchFamily="66" charset="0"/>
              </a:rPr>
              <a:t>Botrytis cinerea</a:t>
            </a:r>
          </a:p>
        </p:txBody>
      </p:sp>
      <p:sp>
        <p:nvSpPr>
          <p:cNvPr id="15365" name="Rectangle 5"/>
          <p:cNvSpPr>
            <a:spLocks noGrp="1" noChangeArrowheads="1"/>
          </p:cNvSpPr>
          <p:nvPr>
            <p:ph type="body" sz="half" idx="1"/>
          </p:nvPr>
        </p:nvSpPr>
        <p:spPr>
          <a:xfrm>
            <a:off x="457200" y="1196975"/>
            <a:ext cx="4038600" cy="4525963"/>
          </a:xfrm>
        </p:spPr>
        <p:txBody>
          <a:bodyPr/>
          <a:lstStyle/>
          <a:p>
            <a:pPr>
              <a:lnSpc>
                <a:spcPct val="80000"/>
              </a:lnSpc>
            </a:pPr>
            <a:r>
              <a:rPr lang="it-IT" altLang="it-IT" sz="2200" dirty="0">
                <a:latin typeface="Comic Sans MS" panose="030F0702030302020204" pitchFamily="66" charset="0"/>
              </a:rPr>
              <a:t>Il fungo ascomicete </a:t>
            </a:r>
            <a:r>
              <a:rPr lang="it-IT" altLang="it-IT" sz="2200" i="1" dirty="0" err="1">
                <a:latin typeface="Comic Sans MS" panose="030F0702030302020204" pitchFamily="66" charset="0"/>
              </a:rPr>
              <a:t>Botrytis</a:t>
            </a:r>
            <a:r>
              <a:rPr lang="it-IT" altLang="it-IT" sz="2200" i="1" dirty="0">
                <a:latin typeface="Comic Sans MS" panose="030F0702030302020204" pitchFamily="66" charset="0"/>
              </a:rPr>
              <a:t> cinerea</a:t>
            </a:r>
            <a:r>
              <a:rPr lang="it-IT" altLang="it-IT" sz="2200" dirty="0">
                <a:latin typeface="Comic Sans MS" panose="030F0702030302020204" pitchFamily="66" charset="0"/>
              </a:rPr>
              <a:t>, o muffa grigia della vite è un tipico necrotrofo.</a:t>
            </a:r>
          </a:p>
          <a:p>
            <a:pPr>
              <a:lnSpc>
                <a:spcPct val="80000"/>
              </a:lnSpc>
            </a:pPr>
            <a:r>
              <a:rPr lang="it-IT" altLang="it-IT" sz="2200" dirty="0">
                <a:latin typeface="Comic Sans MS" panose="030F0702030302020204" pitchFamily="66" charset="0"/>
              </a:rPr>
              <a:t>È un patogeno capace di colonizzare praticamente quasi tutte le piante in virtù delle sue estreme capacità di resistenza alle difese </a:t>
            </a:r>
            <a:r>
              <a:rPr lang="it-IT" altLang="it-IT" sz="2200" dirty="0" smtClean="0">
                <a:latin typeface="Comic Sans MS" panose="030F0702030302020204" pitchFamily="66" charset="0"/>
              </a:rPr>
              <a:t>dell’ospite</a:t>
            </a:r>
          </a:p>
          <a:p>
            <a:pPr>
              <a:lnSpc>
                <a:spcPct val="80000"/>
              </a:lnSpc>
            </a:pPr>
            <a:r>
              <a:rPr lang="it-IT" altLang="it-IT" sz="2200" dirty="0" smtClean="0">
                <a:latin typeface="Comic Sans MS" panose="030F0702030302020204" pitchFamily="66" charset="0"/>
              </a:rPr>
              <a:t>È infatti in grado di resistere al </a:t>
            </a:r>
            <a:r>
              <a:rPr lang="it-IT" altLang="it-IT" sz="2200" dirty="0" err="1" smtClean="0">
                <a:latin typeface="Comic Sans MS" panose="030F0702030302020204" pitchFamily="66" charset="0"/>
              </a:rPr>
              <a:t>burst</a:t>
            </a:r>
            <a:r>
              <a:rPr lang="it-IT" altLang="it-IT" sz="2200" dirty="0" smtClean="0">
                <a:latin typeface="Comic Sans MS" panose="030F0702030302020204" pitchFamily="66" charset="0"/>
              </a:rPr>
              <a:t> ossidativo generato dall’ospite in conseguenza dell’attacco…ma non solo sfrutta i ROS che si formano durante la risposta di difesa per attivare i geni di patogenesi.</a:t>
            </a:r>
            <a:endParaRPr lang="it-IT" altLang="it-IT" sz="2200" dirty="0">
              <a:latin typeface="Comic Sans MS" panose="030F0702030302020204" pitchFamily="66" charset="0"/>
            </a:endParaRPr>
          </a:p>
        </p:txBody>
      </p:sp>
      <p:pic>
        <p:nvPicPr>
          <p:cNvPr id="15368" name="Picture 8" descr="Bc"/>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67300" y="1606550"/>
            <a:ext cx="3200400"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9" name="Picture 9" descr="Bc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6025" y="3938588"/>
            <a:ext cx="3281363"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5159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altLang="it-IT">
                <a:latin typeface="Comic Sans MS" panose="030F0702030302020204" pitchFamily="66" charset="0"/>
              </a:rPr>
              <a:t>I biotrofi</a:t>
            </a:r>
          </a:p>
        </p:txBody>
      </p:sp>
      <p:sp>
        <p:nvSpPr>
          <p:cNvPr id="18435" name="Rectangle 3"/>
          <p:cNvSpPr>
            <a:spLocks noGrp="1" noChangeArrowheads="1"/>
          </p:cNvSpPr>
          <p:nvPr>
            <p:ph type="body" idx="1"/>
          </p:nvPr>
        </p:nvSpPr>
        <p:spPr/>
        <p:txBody>
          <a:bodyPr/>
          <a:lstStyle/>
          <a:p>
            <a:pPr marL="609600" indent="-609600">
              <a:lnSpc>
                <a:spcPct val="90000"/>
              </a:lnSpc>
            </a:pPr>
            <a:r>
              <a:rPr lang="it-IT" altLang="it-IT" sz="2400" b="1">
                <a:latin typeface="Comic Sans MS" panose="030F0702030302020204" pitchFamily="66" charset="0"/>
              </a:rPr>
              <a:t>Caratteristiche biochimiche e morfologiche:</a:t>
            </a:r>
          </a:p>
          <a:p>
            <a:pPr marL="990600" lvl="1" indent="-533400">
              <a:lnSpc>
                <a:spcPct val="90000"/>
              </a:lnSpc>
              <a:buFontTx/>
              <a:buAutoNum type="arabicPeriod"/>
            </a:pPr>
            <a:r>
              <a:rPr lang="it-IT" altLang="it-IT" sz="2400">
                <a:latin typeface="Comic Sans MS" panose="030F0702030302020204" pitchFamily="66" charset="0"/>
              </a:rPr>
              <a:t>Non portano a morte rapida l’ospite</a:t>
            </a:r>
          </a:p>
          <a:p>
            <a:pPr marL="990600" lvl="1" indent="-533400">
              <a:lnSpc>
                <a:spcPct val="90000"/>
              </a:lnSpc>
              <a:buFontTx/>
              <a:buAutoNum type="arabicPeriod"/>
            </a:pPr>
            <a:r>
              <a:rPr lang="it-IT" altLang="it-IT" sz="2400">
                <a:latin typeface="Comic Sans MS" panose="030F0702030302020204" pitchFamily="66" charset="0"/>
              </a:rPr>
              <a:t>Nessuna (o poche) tossine ed enzimi citolitici prodotti</a:t>
            </a:r>
          </a:p>
          <a:p>
            <a:pPr marL="990600" lvl="1" indent="-533400">
              <a:lnSpc>
                <a:spcPct val="90000"/>
              </a:lnSpc>
              <a:buFontTx/>
              <a:buAutoNum type="arabicPeriod"/>
            </a:pPr>
            <a:r>
              <a:rPr lang="it-IT" altLang="it-IT" sz="2400">
                <a:latin typeface="Comic Sans MS" panose="030F0702030302020204" pitchFamily="66" charset="0"/>
              </a:rPr>
              <a:t>Formazione di struttre parassitiche speciali (es. austori)</a:t>
            </a:r>
          </a:p>
          <a:p>
            <a:pPr marL="990600" lvl="1" indent="-533400">
              <a:lnSpc>
                <a:spcPct val="90000"/>
              </a:lnSpc>
              <a:buFontTx/>
              <a:buAutoNum type="arabicPeriod"/>
            </a:pPr>
            <a:r>
              <a:rPr lang="it-IT" altLang="it-IT" sz="2400">
                <a:latin typeface="Comic Sans MS" panose="030F0702030302020204" pitchFamily="66" charset="0"/>
              </a:rPr>
              <a:t>Penetrazione dell’ospite diretta o via aperture naturali</a:t>
            </a:r>
          </a:p>
          <a:p>
            <a:pPr marL="609600" indent="-609600">
              <a:lnSpc>
                <a:spcPct val="90000"/>
              </a:lnSpc>
            </a:pPr>
            <a:r>
              <a:rPr lang="it-IT" altLang="it-IT" sz="2400" b="1">
                <a:latin typeface="Comic Sans MS" panose="030F0702030302020204" pitchFamily="66" charset="0"/>
              </a:rPr>
              <a:t>Caratteristiche ecologiche</a:t>
            </a:r>
          </a:p>
          <a:p>
            <a:pPr marL="990600" lvl="1" indent="-533400">
              <a:lnSpc>
                <a:spcPct val="90000"/>
              </a:lnSpc>
              <a:buFontTx/>
              <a:buAutoNum type="arabicPeriod"/>
            </a:pPr>
            <a:r>
              <a:rPr lang="it-IT" altLang="it-IT" sz="2400">
                <a:latin typeface="Comic Sans MS" panose="030F0702030302020204" pitchFamily="66" charset="0"/>
              </a:rPr>
              <a:t>Stretto range di ospiti</a:t>
            </a:r>
          </a:p>
          <a:p>
            <a:pPr marL="990600" lvl="1" indent="-533400">
              <a:lnSpc>
                <a:spcPct val="90000"/>
              </a:lnSpc>
              <a:buFontTx/>
              <a:buAutoNum type="arabicPeriod"/>
            </a:pPr>
            <a:r>
              <a:rPr lang="it-IT" altLang="it-IT" sz="2400">
                <a:latin typeface="Comic Sans MS" panose="030F0702030302020204" pitchFamily="66" charset="0"/>
              </a:rPr>
              <a:t>Incapacità di vivere saprofiticamente fuori dall’ospite</a:t>
            </a:r>
          </a:p>
          <a:p>
            <a:pPr marL="990600" lvl="1" indent="-533400">
              <a:lnSpc>
                <a:spcPct val="90000"/>
              </a:lnSpc>
              <a:buFontTx/>
              <a:buAutoNum type="arabicPeriod"/>
            </a:pPr>
            <a:r>
              <a:rPr lang="it-IT" altLang="it-IT" sz="2400">
                <a:latin typeface="Comic Sans MS" panose="030F0702030302020204" pitchFamily="66" charset="0"/>
              </a:rPr>
              <a:t>Attaccano ospiti sani a tutti gli stadi di sviluppo</a:t>
            </a:r>
          </a:p>
        </p:txBody>
      </p:sp>
    </p:spTree>
    <p:extLst>
      <p:ext uri="{BB962C8B-B14F-4D97-AF65-F5344CB8AC3E}">
        <p14:creationId xmlns:p14="http://schemas.microsoft.com/office/powerpoint/2010/main" val="2801454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00013"/>
            <a:ext cx="8229600" cy="1143001"/>
          </a:xfrm>
        </p:spPr>
        <p:txBody>
          <a:bodyPr/>
          <a:lstStyle/>
          <a:p>
            <a:r>
              <a:rPr lang="it-IT" altLang="it-IT">
                <a:latin typeface="Comic Sans MS" panose="030F0702030302020204" pitchFamily="66" charset="0"/>
              </a:rPr>
              <a:t>Cladosporium fulvum</a:t>
            </a:r>
          </a:p>
        </p:txBody>
      </p:sp>
      <p:sp>
        <p:nvSpPr>
          <p:cNvPr id="19459" name="Rectangle 3"/>
          <p:cNvSpPr>
            <a:spLocks noGrp="1" noChangeArrowheads="1"/>
          </p:cNvSpPr>
          <p:nvPr>
            <p:ph type="body" sz="half" idx="1"/>
          </p:nvPr>
        </p:nvSpPr>
        <p:spPr>
          <a:xfrm>
            <a:off x="457200" y="908050"/>
            <a:ext cx="4038600" cy="4525963"/>
          </a:xfrm>
        </p:spPr>
        <p:txBody>
          <a:bodyPr/>
          <a:lstStyle/>
          <a:p>
            <a:pPr>
              <a:lnSpc>
                <a:spcPct val="80000"/>
              </a:lnSpc>
            </a:pPr>
            <a:r>
              <a:rPr lang="it-IT" altLang="it-IT" sz="2200">
                <a:latin typeface="Comic Sans MS" panose="030F0702030302020204" pitchFamily="66" charset="0"/>
              </a:rPr>
              <a:t>Il fungo ascomicete </a:t>
            </a:r>
            <a:r>
              <a:rPr lang="it-IT" altLang="it-IT" sz="2200" i="1">
                <a:latin typeface="Comic Sans MS" panose="030F0702030302020204" pitchFamily="66" charset="0"/>
              </a:rPr>
              <a:t>Cladosporium fulvum</a:t>
            </a:r>
            <a:r>
              <a:rPr lang="it-IT" altLang="it-IT" sz="2200">
                <a:latin typeface="Comic Sans MS" panose="030F0702030302020204" pitchFamily="66" charset="0"/>
              </a:rPr>
              <a:t>, o agente della cladosporiosi del pomodoro.</a:t>
            </a:r>
          </a:p>
          <a:p>
            <a:pPr>
              <a:lnSpc>
                <a:spcPct val="80000"/>
              </a:lnSpc>
            </a:pPr>
            <a:r>
              <a:rPr lang="it-IT" altLang="it-IT" sz="2200">
                <a:latin typeface="Comic Sans MS" panose="030F0702030302020204" pitchFamily="66" charset="0"/>
              </a:rPr>
              <a:t>È un patogeno biotrofo che utilizza strutture specializzate per penetrare la foglia di pomodoro</a:t>
            </a:r>
          </a:p>
          <a:p>
            <a:pPr>
              <a:lnSpc>
                <a:spcPct val="80000"/>
              </a:lnSpc>
            </a:pPr>
            <a:r>
              <a:rPr lang="it-IT" altLang="it-IT" sz="2200">
                <a:latin typeface="Comic Sans MS" panose="030F0702030302020204" pitchFamily="66" charset="0"/>
              </a:rPr>
              <a:t>Rimane confinato nell’apoplasto (spazio intercellulare) dove produce proteine specifiche per la nutrizione (idrolasi) ma anche una serie di composti varietà specifici che possono essere riconosciuti dall’ospite e dare il via ad una risposta difensiva </a:t>
            </a:r>
          </a:p>
        </p:txBody>
      </p:sp>
      <p:pic>
        <p:nvPicPr>
          <p:cNvPr id="19464" name="Picture 8" descr="Cf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00750" y="1600200"/>
            <a:ext cx="133350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5" name="Picture 9" descr="Cf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157788" y="3938588"/>
            <a:ext cx="301942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2081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it-IT" altLang="it-IT">
                <a:latin typeface="Comic Sans MS" panose="030F0702030302020204" pitchFamily="66" charset="0"/>
              </a:rPr>
              <a:t>Osservazioni</a:t>
            </a:r>
          </a:p>
        </p:txBody>
      </p:sp>
      <p:sp>
        <p:nvSpPr>
          <p:cNvPr id="20483" name="Rectangle 3"/>
          <p:cNvSpPr>
            <a:spLocks noGrp="1" noChangeArrowheads="1"/>
          </p:cNvSpPr>
          <p:nvPr>
            <p:ph type="body" idx="1"/>
          </p:nvPr>
        </p:nvSpPr>
        <p:spPr>
          <a:xfrm>
            <a:off x="457200" y="1341438"/>
            <a:ext cx="8229600" cy="4525962"/>
          </a:xfrm>
        </p:spPr>
        <p:txBody>
          <a:bodyPr/>
          <a:lstStyle/>
          <a:p>
            <a:pPr>
              <a:lnSpc>
                <a:spcPct val="80000"/>
              </a:lnSpc>
            </a:pPr>
            <a:r>
              <a:rPr lang="it-IT" altLang="it-IT" sz="2400">
                <a:latin typeface="Comic Sans MS" panose="030F0702030302020204" pitchFamily="66" charset="0"/>
              </a:rPr>
              <a:t>I biotrofi durante la loro coevoluzione con l’ospite sono stati repressi nella capacità di esprimere e sintetizzare enzimi degradativi quando non è in stretto contatto con l’ospite e questa capacità può essere persa del tutto.</a:t>
            </a:r>
          </a:p>
          <a:p>
            <a:pPr>
              <a:lnSpc>
                <a:spcPct val="80000"/>
              </a:lnSpc>
            </a:pPr>
            <a:r>
              <a:rPr lang="it-IT" altLang="it-IT" sz="2400">
                <a:latin typeface="Comic Sans MS" panose="030F0702030302020204" pitchFamily="66" charset="0"/>
              </a:rPr>
              <a:t>Da un punto di vista alternativo i necrotrofi potrebbero essersi evoluti dai biotrofi aumentando l’abilità a produrre enzimi capaci di degradare substrati complessi</a:t>
            </a:r>
          </a:p>
          <a:p>
            <a:pPr>
              <a:lnSpc>
                <a:spcPct val="80000"/>
              </a:lnSpc>
            </a:pPr>
            <a:r>
              <a:rPr lang="it-IT" altLang="it-IT" sz="2400">
                <a:latin typeface="Comic Sans MS" panose="030F0702030302020204" pitchFamily="66" charset="0"/>
              </a:rPr>
              <a:t>D’altronde potrebbe essere avvenuto l’esatto contrario, infatti molto spesso in natura la estrema specializzazione può essere sintomo di “radiazione” evolutiva da un “common ancestor” non specializzato</a:t>
            </a:r>
          </a:p>
          <a:p>
            <a:pPr>
              <a:lnSpc>
                <a:spcPct val="80000"/>
              </a:lnSpc>
            </a:pPr>
            <a:r>
              <a:rPr lang="it-IT" altLang="it-IT" sz="2400">
                <a:latin typeface="Comic Sans MS" panose="030F0702030302020204" pitchFamily="66" charset="0"/>
              </a:rPr>
              <a:t>È chiaro che tra i due estremi, biotrofi – necrotrofi, esistono molte forme intermedie come ad es. gli emibiotrofi o i pertotrofi come </a:t>
            </a:r>
            <a:r>
              <a:rPr lang="it-IT" altLang="it-IT" sz="2400" i="1">
                <a:latin typeface="Comic Sans MS" panose="030F0702030302020204" pitchFamily="66" charset="0"/>
              </a:rPr>
              <a:t>Phytophthora infenstans o Venturia inaequalis</a:t>
            </a:r>
            <a:endParaRPr lang="it-IT" altLang="it-IT" sz="2400">
              <a:latin typeface="Comic Sans MS" panose="030F0702030302020204" pitchFamily="66" charset="0"/>
            </a:endParaRPr>
          </a:p>
        </p:txBody>
      </p:sp>
    </p:spTree>
    <p:extLst>
      <p:ext uri="{BB962C8B-B14F-4D97-AF65-F5344CB8AC3E}">
        <p14:creationId xmlns:p14="http://schemas.microsoft.com/office/powerpoint/2010/main" val="3524838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altLang="it-IT" dirty="0" smtClean="0">
                <a:latin typeface="Comic Sans MS" panose="030F0702030302020204" pitchFamily="66" charset="0"/>
              </a:rPr>
              <a:t>Gli </a:t>
            </a:r>
            <a:r>
              <a:rPr lang="it-IT" altLang="it-IT" dirty="0" err="1" smtClean="0">
                <a:latin typeface="Comic Sans MS" panose="030F0702030302020204" pitchFamily="66" charset="0"/>
              </a:rPr>
              <a:t>emibiotrofi</a:t>
            </a:r>
            <a:endParaRPr lang="it-IT" altLang="it-IT" dirty="0">
              <a:latin typeface="Comic Sans MS" panose="030F0702030302020204" pitchFamily="66" charset="0"/>
            </a:endParaRPr>
          </a:p>
        </p:txBody>
      </p:sp>
      <p:sp>
        <p:nvSpPr>
          <p:cNvPr id="18435" name="Rectangle 3"/>
          <p:cNvSpPr>
            <a:spLocks noGrp="1" noChangeArrowheads="1"/>
          </p:cNvSpPr>
          <p:nvPr>
            <p:ph sz="half" idx="1"/>
          </p:nvPr>
        </p:nvSpPr>
        <p:spPr/>
        <p:txBody>
          <a:bodyPr>
            <a:normAutofit fontScale="70000" lnSpcReduction="20000"/>
          </a:bodyPr>
          <a:lstStyle/>
          <a:p>
            <a:pPr marL="609600" indent="-609600">
              <a:lnSpc>
                <a:spcPct val="90000"/>
              </a:lnSpc>
            </a:pPr>
            <a:r>
              <a:rPr lang="it-IT" altLang="it-IT" sz="2400" b="1" dirty="0">
                <a:latin typeface="Comic Sans MS" panose="030F0702030302020204" pitchFamily="66" charset="0"/>
              </a:rPr>
              <a:t>Caratteristiche biochimiche e morfologiche:</a:t>
            </a:r>
          </a:p>
          <a:p>
            <a:pPr marL="990600" lvl="1" indent="-533400">
              <a:lnSpc>
                <a:spcPct val="90000"/>
              </a:lnSpc>
              <a:buFontTx/>
              <a:buAutoNum type="arabicPeriod"/>
            </a:pPr>
            <a:r>
              <a:rPr lang="it-IT" altLang="it-IT" sz="2400" dirty="0" smtClean="0">
                <a:latin typeface="Comic Sans MS" panose="030F0702030302020204" pitchFamily="66" charset="0"/>
              </a:rPr>
              <a:t>Prima fase del ciclo la svolgono come </a:t>
            </a:r>
            <a:r>
              <a:rPr lang="it-IT" altLang="it-IT" sz="2400" dirty="0" err="1" smtClean="0">
                <a:latin typeface="Comic Sans MS" panose="030F0702030302020204" pitchFamily="66" charset="0"/>
              </a:rPr>
              <a:t>biotrofi</a:t>
            </a:r>
            <a:r>
              <a:rPr lang="it-IT" altLang="it-IT" sz="2400" dirty="0" smtClean="0">
                <a:latin typeface="Comic Sans MS" panose="030F0702030302020204" pitchFamily="66" charset="0"/>
              </a:rPr>
              <a:t>, sono in grado quindi di impedire transitoriamente le difese della pianta</a:t>
            </a:r>
          </a:p>
          <a:p>
            <a:pPr marL="990600" lvl="1" indent="-533400">
              <a:lnSpc>
                <a:spcPct val="90000"/>
              </a:lnSpc>
              <a:buFontTx/>
              <a:buAutoNum type="arabicPeriod"/>
            </a:pPr>
            <a:r>
              <a:rPr lang="it-IT" altLang="it-IT" sz="2400" dirty="0" smtClean="0">
                <a:latin typeface="Comic Sans MS" panose="030F0702030302020204" pitchFamily="66" charset="0"/>
              </a:rPr>
              <a:t>Quando la pianta mette in atto l’HR o anche prima sono i  grado di resistere al </a:t>
            </a:r>
            <a:r>
              <a:rPr lang="it-IT" altLang="it-IT" sz="2400" dirty="0" err="1" smtClean="0">
                <a:latin typeface="Comic Sans MS" panose="030F0702030302020204" pitchFamily="66" charset="0"/>
              </a:rPr>
              <a:t>burst</a:t>
            </a:r>
            <a:r>
              <a:rPr lang="it-IT" altLang="it-IT" sz="2400" dirty="0" smtClean="0">
                <a:latin typeface="Comic Sans MS" panose="030F0702030302020204" pitchFamily="66" charset="0"/>
              </a:rPr>
              <a:t> ossidativo e di causare necrosi mediante enzimi e tossine</a:t>
            </a:r>
            <a:endParaRPr lang="it-IT" altLang="it-IT" sz="2400" dirty="0">
              <a:latin typeface="Comic Sans MS" panose="030F0702030302020204" pitchFamily="66" charset="0"/>
            </a:endParaRPr>
          </a:p>
          <a:p>
            <a:pPr marL="609600" indent="-609600">
              <a:lnSpc>
                <a:spcPct val="90000"/>
              </a:lnSpc>
            </a:pPr>
            <a:r>
              <a:rPr lang="it-IT" altLang="it-IT" sz="2400" b="1" dirty="0">
                <a:latin typeface="Comic Sans MS" panose="030F0702030302020204" pitchFamily="66" charset="0"/>
              </a:rPr>
              <a:t>Caratteristiche ecologiche</a:t>
            </a:r>
          </a:p>
          <a:p>
            <a:pPr marL="990600" lvl="1" indent="-533400">
              <a:lnSpc>
                <a:spcPct val="90000"/>
              </a:lnSpc>
              <a:buFontTx/>
              <a:buAutoNum type="arabicPeriod"/>
            </a:pPr>
            <a:r>
              <a:rPr lang="it-IT" altLang="it-IT" sz="2400" dirty="0" smtClean="0">
                <a:latin typeface="Comic Sans MS" panose="030F0702030302020204" pitchFamily="66" charset="0"/>
              </a:rPr>
              <a:t>Medio-grande </a:t>
            </a:r>
            <a:r>
              <a:rPr lang="it-IT" altLang="it-IT" sz="2400" dirty="0" err="1" smtClean="0">
                <a:latin typeface="Comic Sans MS" panose="030F0702030302020204" pitchFamily="66" charset="0"/>
              </a:rPr>
              <a:t>range</a:t>
            </a:r>
            <a:r>
              <a:rPr lang="it-IT" altLang="it-IT" sz="2400" dirty="0" smtClean="0">
                <a:latin typeface="Comic Sans MS" panose="030F0702030302020204" pitchFamily="66" charset="0"/>
              </a:rPr>
              <a:t> </a:t>
            </a:r>
            <a:r>
              <a:rPr lang="it-IT" altLang="it-IT" sz="2400" dirty="0">
                <a:latin typeface="Comic Sans MS" panose="030F0702030302020204" pitchFamily="66" charset="0"/>
              </a:rPr>
              <a:t>di ospiti</a:t>
            </a:r>
          </a:p>
          <a:p>
            <a:pPr marL="990600" lvl="1" indent="-533400">
              <a:lnSpc>
                <a:spcPct val="90000"/>
              </a:lnSpc>
              <a:buFontTx/>
              <a:buAutoNum type="arabicPeriod"/>
            </a:pPr>
            <a:r>
              <a:rPr lang="it-IT" altLang="it-IT" sz="2400" dirty="0" smtClean="0">
                <a:latin typeface="Comic Sans MS" panose="030F0702030302020204" pitchFamily="66" charset="0"/>
              </a:rPr>
              <a:t>Discreta capacità </a:t>
            </a:r>
            <a:r>
              <a:rPr lang="it-IT" altLang="it-IT" sz="2400" dirty="0">
                <a:latin typeface="Comic Sans MS" panose="030F0702030302020204" pitchFamily="66" charset="0"/>
              </a:rPr>
              <a:t>di vivere </a:t>
            </a:r>
            <a:r>
              <a:rPr lang="it-IT" altLang="it-IT" sz="2400" dirty="0" err="1">
                <a:latin typeface="Comic Sans MS" panose="030F0702030302020204" pitchFamily="66" charset="0"/>
              </a:rPr>
              <a:t>saprofiticamente</a:t>
            </a:r>
            <a:r>
              <a:rPr lang="it-IT" altLang="it-IT" sz="2400" dirty="0">
                <a:latin typeface="Comic Sans MS" panose="030F0702030302020204" pitchFamily="66" charset="0"/>
              </a:rPr>
              <a:t> fuori dall’ospite</a:t>
            </a:r>
          </a:p>
          <a:p>
            <a:pPr marL="990600" lvl="1" indent="-533400">
              <a:lnSpc>
                <a:spcPct val="90000"/>
              </a:lnSpc>
              <a:buFontTx/>
              <a:buAutoNum type="arabicPeriod"/>
            </a:pPr>
            <a:r>
              <a:rPr lang="it-IT" altLang="it-IT" sz="2400" dirty="0">
                <a:latin typeface="Comic Sans MS" panose="030F0702030302020204" pitchFamily="66" charset="0"/>
              </a:rPr>
              <a:t>Attaccano ospiti sani a tutti gli stadi di sviluppo</a:t>
            </a:r>
          </a:p>
        </p:txBody>
      </p:sp>
      <p:pic>
        <p:nvPicPr>
          <p:cNvPr id="3" name="Segnaposto contenuto 2"/>
          <p:cNvPicPr>
            <a:picLocks noGrp="1" noChangeAspect="1"/>
          </p:cNvPicPr>
          <p:nvPr>
            <p:ph sz="half" idx="2"/>
          </p:nvPr>
        </p:nvPicPr>
        <p:blipFill>
          <a:blip r:embed="rId2"/>
          <a:stretch>
            <a:fillRect/>
          </a:stretch>
        </p:blipFill>
        <p:spPr>
          <a:xfrm>
            <a:off x="5292080" y="1601967"/>
            <a:ext cx="2466975" cy="1847850"/>
          </a:xfrm>
          <a:prstGeom prst="rect">
            <a:avLst/>
          </a:prstGeom>
        </p:spPr>
      </p:pic>
      <p:pic>
        <p:nvPicPr>
          <p:cNvPr id="4" name="Immagine 3"/>
          <p:cNvPicPr>
            <a:picLocks noChangeAspect="1"/>
          </p:cNvPicPr>
          <p:nvPr/>
        </p:nvPicPr>
        <p:blipFill>
          <a:blip r:embed="rId3"/>
          <a:stretch>
            <a:fillRect/>
          </a:stretch>
        </p:blipFill>
        <p:spPr>
          <a:xfrm>
            <a:off x="4932040" y="3634146"/>
            <a:ext cx="3305175" cy="1381125"/>
          </a:xfrm>
          <a:prstGeom prst="rect">
            <a:avLst/>
          </a:prstGeom>
        </p:spPr>
      </p:pic>
      <p:sp>
        <p:nvSpPr>
          <p:cNvPr id="5" name="CasellaDiTesto 4"/>
          <p:cNvSpPr txBox="1"/>
          <p:nvPr/>
        </p:nvSpPr>
        <p:spPr>
          <a:xfrm>
            <a:off x="4932040" y="5589240"/>
            <a:ext cx="2159566" cy="369332"/>
          </a:xfrm>
          <a:prstGeom prst="rect">
            <a:avLst/>
          </a:prstGeom>
          <a:noFill/>
        </p:spPr>
        <p:txBody>
          <a:bodyPr wrap="none" rtlCol="0">
            <a:spAutoFit/>
          </a:bodyPr>
          <a:lstStyle/>
          <a:p>
            <a:r>
              <a:rPr lang="it-IT" i="1" dirty="0" err="1" smtClean="0"/>
              <a:t>Colletotrichum</a:t>
            </a:r>
            <a:r>
              <a:rPr lang="it-IT" i="1" dirty="0" smtClean="0"/>
              <a:t> </a:t>
            </a:r>
            <a:r>
              <a:rPr lang="it-IT" dirty="0" err="1" smtClean="0"/>
              <a:t>spp</a:t>
            </a:r>
            <a:r>
              <a:rPr lang="it-IT" dirty="0" smtClean="0"/>
              <a:t>.</a:t>
            </a:r>
            <a:endParaRPr lang="it-IT" i="1" dirty="0"/>
          </a:p>
        </p:txBody>
      </p:sp>
    </p:spTree>
    <p:extLst>
      <p:ext uri="{BB962C8B-B14F-4D97-AF65-F5344CB8AC3E}">
        <p14:creationId xmlns:p14="http://schemas.microsoft.com/office/powerpoint/2010/main" val="311020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4450"/>
            <a:ext cx="8229600" cy="1143000"/>
          </a:xfrm>
        </p:spPr>
        <p:txBody>
          <a:bodyPr/>
          <a:lstStyle/>
          <a:p>
            <a:r>
              <a:rPr lang="it-IT" altLang="it-IT">
                <a:latin typeface="Comic Sans MS" panose="030F0702030302020204" pitchFamily="66" charset="0"/>
              </a:rPr>
              <a:t>Piramide della malattia</a:t>
            </a:r>
          </a:p>
        </p:txBody>
      </p:sp>
      <p:sp>
        <p:nvSpPr>
          <p:cNvPr id="21510" name="Rectangle 6"/>
          <p:cNvSpPr>
            <a:spLocks noGrp="1" noChangeArrowheads="1"/>
          </p:cNvSpPr>
          <p:nvPr>
            <p:ph type="body" sz="half" idx="1"/>
          </p:nvPr>
        </p:nvSpPr>
        <p:spPr>
          <a:xfrm>
            <a:off x="457200" y="1063625"/>
            <a:ext cx="4038600" cy="4525963"/>
          </a:xfrm>
        </p:spPr>
        <p:txBody>
          <a:bodyPr/>
          <a:lstStyle/>
          <a:p>
            <a:pPr>
              <a:lnSpc>
                <a:spcPct val="80000"/>
              </a:lnSpc>
            </a:pPr>
            <a:r>
              <a:rPr lang="it-IT" altLang="it-IT" sz="2000" dirty="0">
                <a:latin typeface="Comic Sans MS" panose="030F0702030302020204" pitchFamily="66" charset="0"/>
              </a:rPr>
              <a:t>Perché un evento patologico di natura parassitaria si verifichi è necessario il concorso di almeno 3 elementi</a:t>
            </a:r>
          </a:p>
          <a:p>
            <a:pPr lvl="1">
              <a:lnSpc>
                <a:spcPct val="80000"/>
              </a:lnSpc>
            </a:pPr>
            <a:r>
              <a:rPr lang="it-IT" altLang="it-IT" sz="2000" dirty="0">
                <a:latin typeface="Comic Sans MS" panose="030F0702030302020204" pitchFamily="66" charset="0"/>
              </a:rPr>
              <a:t>Il patogeno deve essere </a:t>
            </a:r>
            <a:r>
              <a:rPr lang="it-IT" altLang="it-IT" sz="2000" dirty="0" smtClean="0">
                <a:latin typeface="Comic Sans MS" panose="030F0702030302020204" pitchFamily="66" charset="0"/>
              </a:rPr>
              <a:t>virulento</a:t>
            </a:r>
            <a:endParaRPr lang="it-IT" altLang="it-IT" sz="2000" dirty="0">
              <a:latin typeface="Comic Sans MS" panose="030F0702030302020204" pitchFamily="66" charset="0"/>
            </a:endParaRPr>
          </a:p>
          <a:p>
            <a:pPr lvl="1">
              <a:lnSpc>
                <a:spcPct val="80000"/>
              </a:lnSpc>
            </a:pPr>
            <a:r>
              <a:rPr lang="it-IT" altLang="it-IT" sz="2000" dirty="0">
                <a:latin typeface="Comic Sans MS" panose="030F0702030302020204" pitchFamily="66" charset="0"/>
              </a:rPr>
              <a:t>La pianta ospite deve essere suscettibile</a:t>
            </a:r>
          </a:p>
          <a:p>
            <a:pPr lvl="1">
              <a:lnSpc>
                <a:spcPct val="80000"/>
              </a:lnSpc>
            </a:pPr>
            <a:r>
              <a:rPr lang="it-IT" altLang="it-IT" sz="2000" dirty="0">
                <a:latin typeface="Comic Sans MS" panose="030F0702030302020204" pitchFamily="66" charset="0"/>
              </a:rPr>
              <a:t>Le condizioni ambientali devono essere favorevoli allo sviluppo del patogeno</a:t>
            </a:r>
          </a:p>
          <a:p>
            <a:pPr>
              <a:lnSpc>
                <a:spcPct val="80000"/>
              </a:lnSpc>
            </a:pPr>
            <a:r>
              <a:rPr lang="it-IT" altLang="it-IT" sz="2000" dirty="0">
                <a:latin typeface="Comic Sans MS" panose="030F0702030302020204" pitchFamily="66" charset="0"/>
              </a:rPr>
              <a:t>A questi va aggiunto il fattore tempo, inteso come persistenza delle condizioni ambientali favorevoli all’attacco</a:t>
            </a:r>
          </a:p>
          <a:p>
            <a:pPr>
              <a:lnSpc>
                <a:spcPct val="80000"/>
              </a:lnSpc>
            </a:pPr>
            <a:r>
              <a:rPr lang="it-IT" altLang="it-IT" sz="2000" dirty="0">
                <a:latin typeface="Comic Sans MS" panose="030F0702030302020204" pitchFamily="66" charset="0"/>
              </a:rPr>
              <a:t>Infatti questo fattore contribuisce a determinare la severità dell’attacco stesso e l’entità del danno a livello di popolazione di piante ospiti</a:t>
            </a:r>
          </a:p>
        </p:txBody>
      </p:sp>
      <p:pic>
        <p:nvPicPr>
          <p:cNvPr id="21513" name="Picture 9" descr="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03788" y="1600200"/>
            <a:ext cx="4048125" cy="4492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5453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it-IT" altLang="it-IT" sz="4000">
                <a:latin typeface="Comic Sans MS" panose="030F0702030302020204" pitchFamily="66" charset="0"/>
              </a:rPr>
              <a:t>Influenze ambientali sulle malattie </a:t>
            </a:r>
          </a:p>
        </p:txBody>
      </p:sp>
      <p:graphicFrame>
        <p:nvGraphicFramePr>
          <p:cNvPr id="2" name="Diagramma 1"/>
          <p:cNvGraphicFramePr/>
          <p:nvPr/>
        </p:nvGraphicFramePr>
        <p:xfrm>
          <a:off x="2773363" y="2312988"/>
          <a:ext cx="3598862" cy="2741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90" name="Rectangle 14"/>
          <p:cNvSpPr>
            <a:spLocks noChangeArrowheads="1"/>
          </p:cNvSpPr>
          <p:nvPr/>
        </p:nvSpPr>
        <p:spPr bwMode="auto">
          <a:xfrm>
            <a:off x="2555875" y="4724400"/>
            <a:ext cx="43211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000">
                <a:latin typeface="Comic Sans MS" panose="030F0702030302020204" pitchFamily="66" charset="0"/>
              </a:rPr>
              <a:t>ENVIRONMENT</a:t>
            </a:r>
          </a:p>
        </p:txBody>
      </p:sp>
      <p:sp>
        <p:nvSpPr>
          <p:cNvPr id="24592" name="AutoShape 16"/>
          <p:cNvSpPr>
            <a:spLocks noChangeArrowheads="1"/>
          </p:cNvSpPr>
          <p:nvPr/>
        </p:nvSpPr>
        <p:spPr bwMode="auto">
          <a:xfrm>
            <a:off x="179388" y="1484313"/>
            <a:ext cx="8637587" cy="295275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it-IT" altLang="it-IT"/>
              <a:t>TEMPERATURE MOISTURE pH FERTILITY ANTAGONISTS SYNERGISTS TEXTURE STRUCTURE TYPE AERATION CROP</a:t>
            </a:r>
          </a:p>
        </p:txBody>
      </p:sp>
      <p:sp>
        <p:nvSpPr>
          <p:cNvPr id="24594" name="AutoShape 18"/>
          <p:cNvSpPr>
            <a:spLocks noChangeArrowheads="1"/>
          </p:cNvSpPr>
          <p:nvPr/>
        </p:nvSpPr>
        <p:spPr bwMode="auto">
          <a:xfrm rot="10800000">
            <a:off x="182563" y="3357563"/>
            <a:ext cx="8637587" cy="295116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b"/>
          <a:lstStyle/>
          <a:p>
            <a:pPr algn="ctr"/>
            <a:r>
              <a:rPr lang="it-IT" altLang="it-IT"/>
              <a:t>POLLUTANTS HUMIDITY TEMPERATURE DIRECTION VELOCITY</a:t>
            </a:r>
          </a:p>
        </p:txBody>
      </p:sp>
      <p:sp>
        <p:nvSpPr>
          <p:cNvPr id="24595" name="Rectangle 19"/>
          <p:cNvSpPr>
            <a:spLocks noChangeArrowheads="1"/>
          </p:cNvSpPr>
          <p:nvPr/>
        </p:nvSpPr>
        <p:spPr bwMode="auto">
          <a:xfrm>
            <a:off x="165100" y="2995613"/>
            <a:ext cx="2160588" cy="1800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it-IT" altLang="it-IT"/>
              <a:t>AMOUNT INTENSITY DURATION</a:t>
            </a:r>
          </a:p>
        </p:txBody>
      </p:sp>
      <p:sp>
        <p:nvSpPr>
          <p:cNvPr id="24599" name="Rectangle 23"/>
          <p:cNvSpPr>
            <a:spLocks noChangeArrowheads="1"/>
          </p:cNvSpPr>
          <p:nvPr/>
        </p:nvSpPr>
        <p:spPr bwMode="auto">
          <a:xfrm>
            <a:off x="6659563" y="2952750"/>
            <a:ext cx="2160587" cy="1873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it-IT" altLang="it-IT"/>
              <a:t>INTENSITY DAY LENGTH QUALITY OTHER FACTORS</a:t>
            </a:r>
          </a:p>
        </p:txBody>
      </p:sp>
      <p:sp>
        <p:nvSpPr>
          <p:cNvPr id="24600" name="Text Box 24"/>
          <p:cNvSpPr txBox="1">
            <a:spLocks noChangeArrowheads="1"/>
          </p:cNvSpPr>
          <p:nvPr/>
        </p:nvSpPr>
        <p:spPr bwMode="auto">
          <a:xfrm>
            <a:off x="1692275" y="35734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b="1"/>
              <a:t>RAINFALL</a:t>
            </a:r>
          </a:p>
        </p:txBody>
      </p:sp>
      <p:sp>
        <p:nvSpPr>
          <p:cNvPr id="24601" name="Text Box 25"/>
          <p:cNvSpPr txBox="1">
            <a:spLocks noChangeArrowheads="1"/>
          </p:cNvSpPr>
          <p:nvPr/>
        </p:nvSpPr>
        <p:spPr bwMode="auto">
          <a:xfrm>
            <a:off x="4356100" y="529431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b="1"/>
              <a:t>AIR</a:t>
            </a:r>
          </a:p>
        </p:txBody>
      </p:sp>
      <p:sp>
        <p:nvSpPr>
          <p:cNvPr id="24604" name="Text Box 28"/>
          <p:cNvSpPr txBox="1">
            <a:spLocks noChangeArrowheads="1"/>
          </p:cNvSpPr>
          <p:nvPr/>
        </p:nvSpPr>
        <p:spPr bwMode="auto">
          <a:xfrm>
            <a:off x="6235700" y="36655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b="1"/>
              <a:t>LIGHT</a:t>
            </a:r>
          </a:p>
        </p:txBody>
      </p:sp>
      <p:sp>
        <p:nvSpPr>
          <p:cNvPr id="24605" name="Text Box 29"/>
          <p:cNvSpPr txBox="1">
            <a:spLocks noChangeArrowheads="1"/>
          </p:cNvSpPr>
          <p:nvPr/>
        </p:nvSpPr>
        <p:spPr bwMode="auto">
          <a:xfrm>
            <a:off x="4067175" y="1982788"/>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b="1"/>
              <a:t>SOIL</a:t>
            </a:r>
          </a:p>
        </p:txBody>
      </p:sp>
    </p:spTree>
    <p:extLst>
      <p:ext uri="{BB962C8B-B14F-4D97-AF65-F5344CB8AC3E}">
        <p14:creationId xmlns:p14="http://schemas.microsoft.com/office/powerpoint/2010/main" val="324689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it-IT" altLang="it-IT" sz="3600">
                <a:latin typeface="Comic Sans MS" panose="030F0702030302020204" pitchFamily="66" charset="0"/>
              </a:rPr>
              <a:t>La Patologia Vegetale è lo studio di</a:t>
            </a:r>
          </a:p>
        </p:txBody>
      </p:sp>
      <p:sp>
        <p:nvSpPr>
          <p:cNvPr id="16387" name="Rectangle 3"/>
          <p:cNvSpPr>
            <a:spLocks noGrp="1" noChangeArrowheads="1"/>
          </p:cNvSpPr>
          <p:nvPr>
            <p:ph type="body" idx="1"/>
          </p:nvPr>
        </p:nvSpPr>
        <p:spPr/>
        <p:txBody>
          <a:bodyPr/>
          <a:lstStyle/>
          <a:p>
            <a:pPr marL="609600" indent="-609600">
              <a:lnSpc>
                <a:spcPct val="80000"/>
              </a:lnSpc>
              <a:buFontTx/>
              <a:buAutoNum type="arabicPeriod"/>
            </a:pPr>
            <a:r>
              <a:rPr lang="it-IT" altLang="it-IT" sz="2800" dirty="0">
                <a:latin typeface="Comic Sans MS" panose="030F0702030302020204" pitchFamily="66" charset="0"/>
              </a:rPr>
              <a:t>Entità viventi e condizioni ambientali che causano malattia nelle piante (quindi sia agenti biotici che abiotici)</a:t>
            </a:r>
          </a:p>
          <a:p>
            <a:pPr marL="609600" indent="-609600">
              <a:lnSpc>
                <a:spcPct val="80000"/>
              </a:lnSpc>
              <a:buFontTx/>
              <a:buAutoNum type="arabicPeriod"/>
            </a:pPr>
            <a:r>
              <a:rPr lang="it-IT" altLang="it-IT" sz="2800" b="1" dirty="0">
                <a:latin typeface="Comic Sans MS" panose="030F0702030302020204" pitchFamily="66" charset="0"/>
              </a:rPr>
              <a:t>Meccanismi</a:t>
            </a:r>
            <a:r>
              <a:rPr lang="it-IT" altLang="it-IT" sz="2800" dirty="0">
                <a:latin typeface="Comic Sans MS" panose="030F0702030302020204" pitchFamily="66" charset="0"/>
              </a:rPr>
              <a:t> attraverso i quali questi fattori producono malattia nelle piante</a:t>
            </a:r>
          </a:p>
          <a:p>
            <a:pPr marL="609600" indent="-609600">
              <a:lnSpc>
                <a:spcPct val="80000"/>
              </a:lnSpc>
              <a:buFontTx/>
              <a:buAutoNum type="arabicPeriod"/>
            </a:pPr>
            <a:r>
              <a:rPr lang="it-IT" altLang="it-IT" sz="2800" b="1" dirty="0">
                <a:latin typeface="Comic Sans MS" panose="030F0702030302020204" pitchFamily="66" charset="0"/>
              </a:rPr>
              <a:t>Interazioni</a:t>
            </a:r>
            <a:r>
              <a:rPr lang="it-IT" altLang="it-IT" sz="2800" dirty="0">
                <a:latin typeface="Comic Sans MS" panose="030F0702030302020204" pitchFamily="66" charset="0"/>
              </a:rPr>
              <a:t> tra gli agenti che causano la malattia e la pianta malata</a:t>
            </a:r>
          </a:p>
          <a:p>
            <a:pPr marL="609600" indent="-609600">
              <a:lnSpc>
                <a:spcPct val="80000"/>
              </a:lnSpc>
              <a:buFontTx/>
              <a:buAutoNum type="arabicPeriod"/>
            </a:pPr>
            <a:r>
              <a:rPr lang="it-IT" altLang="it-IT" sz="2800" b="1" dirty="0">
                <a:latin typeface="Comic Sans MS" panose="030F0702030302020204" pitchFamily="66" charset="0"/>
              </a:rPr>
              <a:t>Metodi</a:t>
            </a:r>
            <a:r>
              <a:rPr lang="it-IT" altLang="it-IT" sz="2800" dirty="0">
                <a:latin typeface="Comic Sans MS" panose="030F0702030302020204" pitchFamily="66" charset="0"/>
              </a:rPr>
              <a:t> per prevenire la malattia, alleviando il danno che essa causa o controllando una malattia prima o dopo che questa si sviluppi in una pianta</a:t>
            </a:r>
          </a:p>
        </p:txBody>
      </p:sp>
    </p:spTree>
    <p:extLst>
      <p:ext uri="{BB962C8B-B14F-4D97-AF65-F5344CB8AC3E}">
        <p14:creationId xmlns:p14="http://schemas.microsoft.com/office/powerpoint/2010/main" val="433227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1143000"/>
          </a:xfrm>
        </p:spPr>
        <p:txBody>
          <a:bodyPr/>
          <a:lstStyle/>
          <a:p>
            <a:r>
              <a:rPr lang="it-IT" altLang="it-IT">
                <a:latin typeface="Comic Sans MS" panose="030F0702030302020204" pitchFamily="66" charset="0"/>
              </a:rPr>
              <a:t>Resistenza dell’ospite e virulenza del patogeno</a:t>
            </a:r>
          </a:p>
        </p:txBody>
      </p:sp>
      <p:sp>
        <p:nvSpPr>
          <p:cNvPr id="28675" name="Rectangle 3"/>
          <p:cNvSpPr>
            <a:spLocks noGrp="1" noChangeArrowheads="1"/>
          </p:cNvSpPr>
          <p:nvPr>
            <p:ph type="body" idx="1"/>
          </p:nvPr>
        </p:nvSpPr>
        <p:spPr/>
        <p:txBody>
          <a:bodyPr/>
          <a:lstStyle/>
          <a:p>
            <a:pPr>
              <a:lnSpc>
                <a:spcPct val="90000"/>
              </a:lnSpc>
            </a:pPr>
            <a:r>
              <a:rPr lang="it-IT" altLang="it-IT" sz="2200">
                <a:latin typeface="Comic Sans MS" panose="030F0702030302020204" pitchFamily="66" charset="0"/>
              </a:rPr>
              <a:t>La patogenesi nel mondo vegetale non e’ un evento generalizzato: cioe’ non sempre e non tutte le piante “si ammalano” per un attacco di microrganismi</a:t>
            </a:r>
          </a:p>
          <a:p>
            <a:pPr>
              <a:lnSpc>
                <a:spcPct val="90000"/>
              </a:lnSpc>
            </a:pPr>
            <a:r>
              <a:rPr lang="it-IT" altLang="it-IT" sz="2200">
                <a:latin typeface="Comic Sans MS" panose="030F0702030302020204" pitchFamily="66" charset="0"/>
              </a:rPr>
              <a:t>Alcune piante sono particolarmente disposte alla malattia (pomodori, patate, fragole e tabacco) e possono essere attaccate con successo da centinaia di patogeni. </a:t>
            </a:r>
          </a:p>
          <a:p>
            <a:pPr>
              <a:lnSpc>
                <a:spcPct val="90000"/>
              </a:lnSpc>
            </a:pPr>
            <a:r>
              <a:rPr lang="it-IT" altLang="it-IT" sz="2200">
                <a:latin typeface="Comic Sans MS" panose="030F0702030302020204" pitchFamily="66" charset="0"/>
              </a:rPr>
              <a:t>Altre piante (cavoli, orzo, canna da zucchero, alberi di pino) sono infettati da relativamente pochi micro-organismi</a:t>
            </a:r>
          </a:p>
          <a:p>
            <a:pPr>
              <a:lnSpc>
                <a:spcPct val="90000"/>
              </a:lnSpc>
            </a:pPr>
            <a:r>
              <a:rPr lang="it-IT" altLang="it-IT" sz="2200">
                <a:latin typeface="Comic Sans MS" panose="030F0702030302020204" pitchFamily="66" charset="0"/>
              </a:rPr>
              <a:t>Questa variabilita’ non e’ dovuta solo alla distribuzione e frequenza dei patogeni</a:t>
            </a:r>
            <a:r>
              <a:rPr lang="en-GB" altLang="it-IT" sz="2200">
                <a:latin typeface="Comic Sans MS" panose="030F0702030302020204" pitchFamily="66" charset="0"/>
              </a:rPr>
              <a:t>, infatti s</a:t>
            </a:r>
            <a:r>
              <a:rPr lang="it-IT" altLang="it-IT" sz="2200">
                <a:latin typeface="Comic Sans MS" panose="030F0702030302020204" pitchFamily="66" charset="0"/>
              </a:rPr>
              <a:t>pesso le piante crescono in presenza di patogeni senza esserne attaccate</a:t>
            </a:r>
          </a:p>
          <a:p>
            <a:pPr>
              <a:lnSpc>
                <a:spcPct val="90000"/>
              </a:lnSpc>
            </a:pPr>
            <a:r>
              <a:rPr lang="it-IT" altLang="it-IT" sz="2200">
                <a:latin typeface="Comic Sans MS" panose="030F0702030302020204" pitchFamily="66" charset="0"/>
              </a:rPr>
              <a:t>Inoltre quando </a:t>
            </a:r>
            <a:r>
              <a:rPr lang="en-GB" altLang="it-IT" sz="2200">
                <a:latin typeface="Comic Sans MS" panose="030F0702030302020204" pitchFamily="66" charset="0"/>
              </a:rPr>
              <a:t>una cultivar e’ attaccata da un patogeno specifico, ciascuna pianta individualmente risponde con una sintomatologia che varia nella gravita’</a:t>
            </a:r>
            <a:endParaRPr lang="it-IT" altLang="it-IT" sz="2200">
              <a:latin typeface="Comic Sans MS" panose="030F0702030302020204" pitchFamily="66" charset="0"/>
            </a:endParaRPr>
          </a:p>
        </p:txBody>
      </p:sp>
    </p:spTree>
    <p:extLst>
      <p:ext uri="{BB962C8B-B14F-4D97-AF65-F5344CB8AC3E}">
        <p14:creationId xmlns:p14="http://schemas.microsoft.com/office/powerpoint/2010/main" val="1544115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533400"/>
            <a:ext cx="8229600" cy="5592763"/>
          </a:xfrm>
        </p:spPr>
        <p:txBody>
          <a:bodyPr/>
          <a:lstStyle/>
          <a:p>
            <a:r>
              <a:rPr lang="en-GB" altLang="it-IT" sz="2800">
                <a:latin typeface="Comic Sans MS" panose="030F0702030302020204" pitchFamily="66" charset="0"/>
              </a:rPr>
              <a:t>Allora perche’ una pianta puo essere attaccata da un patogeno e un patogeno e’ specifico per indurre malattia in quella pianta?</a:t>
            </a:r>
          </a:p>
          <a:p>
            <a:r>
              <a:rPr lang="en-GB" altLang="it-IT" sz="2800">
                <a:latin typeface="Comic Sans MS" panose="030F0702030302020204" pitchFamily="66" charset="0"/>
              </a:rPr>
              <a:t>Tutte queste variazioni riflettono differenze nella costituzione genetica sia dell’ospite che del patogeno</a:t>
            </a:r>
          </a:p>
          <a:p>
            <a:r>
              <a:rPr lang="en-GB" altLang="it-IT" sz="2800">
                <a:latin typeface="Comic Sans MS" panose="030F0702030302020204" pitchFamily="66" charset="0"/>
              </a:rPr>
              <a:t>Cioe’ la risposta dell’ospite all’invasione del patogeno e l’abilita’ del patogeno a causare la malattia sono stati mostrati essere determinati da geni specifici</a:t>
            </a:r>
          </a:p>
          <a:p>
            <a:pPr lvl="1"/>
            <a:r>
              <a:rPr lang="en-GB" altLang="it-IT" sz="2400">
                <a:latin typeface="Comic Sans MS" panose="030F0702030302020204" pitchFamily="66" charset="0"/>
              </a:rPr>
              <a:t>Concetto di resistenza e suscettibilita’</a:t>
            </a:r>
          </a:p>
          <a:p>
            <a:pPr lvl="1"/>
            <a:r>
              <a:rPr lang="en-GB" altLang="it-IT" sz="2400">
                <a:latin typeface="Comic Sans MS" panose="030F0702030302020204" pitchFamily="66" charset="0"/>
              </a:rPr>
              <a:t>Concetto di avirulenza e virulenza</a:t>
            </a:r>
            <a:endParaRPr lang="it-IT" altLang="it-IT" sz="2400">
              <a:latin typeface="Comic Sans MS" panose="030F0702030302020204" pitchFamily="66" charset="0"/>
            </a:endParaRPr>
          </a:p>
        </p:txBody>
      </p:sp>
    </p:spTree>
    <p:extLst>
      <p:ext uri="{BB962C8B-B14F-4D97-AF65-F5344CB8AC3E}">
        <p14:creationId xmlns:p14="http://schemas.microsoft.com/office/powerpoint/2010/main" val="1754975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ltLang="it-IT">
                <a:latin typeface="Comic Sans MS" panose="030F0702030302020204" pitchFamily="66" charset="0"/>
              </a:rPr>
              <a:t>Struttura e funzione del patogeno</a:t>
            </a:r>
            <a:endParaRPr lang="it-IT" altLang="it-IT">
              <a:latin typeface="Comic Sans MS" panose="030F0702030302020204" pitchFamily="66" charset="0"/>
            </a:endParaRPr>
          </a:p>
        </p:txBody>
      </p:sp>
      <p:sp>
        <p:nvSpPr>
          <p:cNvPr id="30723" name="Rectangle 3"/>
          <p:cNvSpPr>
            <a:spLocks noGrp="1" noChangeArrowheads="1"/>
          </p:cNvSpPr>
          <p:nvPr>
            <p:ph type="body" idx="1"/>
          </p:nvPr>
        </p:nvSpPr>
        <p:spPr/>
        <p:txBody>
          <a:bodyPr/>
          <a:lstStyle/>
          <a:p>
            <a:pPr marL="533400" indent="-533400">
              <a:lnSpc>
                <a:spcPct val="90000"/>
              </a:lnSpc>
            </a:pPr>
            <a:r>
              <a:rPr lang="it-IT" altLang="it-IT" sz="2000">
                <a:latin typeface="Comic Sans MS" panose="030F0702030302020204" pitchFamily="66" charset="0"/>
              </a:rPr>
              <a:t>In virtu’ del loro “stile di vita” i parassiti si scontrano e devono fronteggiare problemi che sono anche piu’ difficile di quelli degli organismi che vivono “liberi” senza necessita’ di parassitare</a:t>
            </a:r>
          </a:p>
          <a:p>
            <a:pPr marL="533400" indent="-533400">
              <a:lnSpc>
                <a:spcPct val="90000"/>
              </a:lnSpc>
            </a:pPr>
            <a:r>
              <a:rPr lang="it-IT" altLang="it-IT" sz="2000">
                <a:latin typeface="Comic Sans MS" panose="030F0702030302020204" pitchFamily="66" charset="0"/>
              </a:rPr>
              <a:t>Basti pensare ai patogeni biotrofi che a causa della loro specificita’ rispetto all’ospite hanno dovuto sviluppare una efficiente colonizzazione, riproduzione, dispersione e sopravvivenza</a:t>
            </a:r>
          </a:p>
          <a:p>
            <a:pPr marL="533400" indent="-533400">
              <a:lnSpc>
                <a:spcPct val="90000"/>
              </a:lnSpc>
            </a:pPr>
            <a:r>
              <a:rPr lang="it-IT" altLang="it-IT" sz="2000">
                <a:latin typeface="Comic Sans MS" panose="030F0702030302020204" pitchFamily="66" charset="0"/>
              </a:rPr>
              <a:t>Quindi i patogeni hanno dovuto sviluppare un notevole range di meccanismi che garantiscono loro una buona dispersione e sopravvivenza </a:t>
            </a:r>
            <a:endParaRPr lang="en-GB" altLang="it-IT" sz="2000">
              <a:latin typeface="Comic Sans MS" panose="030F0702030302020204" pitchFamily="66" charset="0"/>
            </a:endParaRPr>
          </a:p>
          <a:p>
            <a:pPr marL="533400" indent="-533400">
              <a:lnSpc>
                <a:spcPct val="90000"/>
              </a:lnSpc>
            </a:pPr>
            <a:r>
              <a:rPr lang="en-GB" altLang="it-IT" sz="2000">
                <a:latin typeface="Comic Sans MS" panose="030F0702030302020204" pitchFamily="66" charset="0"/>
              </a:rPr>
              <a:t>Due caratteristiche rendono i microrganismi particolarmente abili nella colonizzazione dell’ospite</a:t>
            </a:r>
          </a:p>
          <a:p>
            <a:pPr marL="914400" lvl="1" indent="-457200">
              <a:lnSpc>
                <a:spcPct val="90000"/>
              </a:lnSpc>
              <a:buFontTx/>
              <a:buAutoNum type="arabicPeriod"/>
            </a:pPr>
            <a:r>
              <a:rPr lang="en-GB" altLang="it-IT" sz="1800">
                <a:latin typeface="Comic Sans MS" panose="030F0702030302020204" pitchFamily="66" charset="0"/>
              </a:rPr>
              <a:t>Flessibilita’ genetica</a:t>
            </a:r>
          </a:p>
          <a:p>
            <a:pPr marL="914400" lvl="1" indent="-457200">
              <a:lnSpc>
                <a:spcPct val="90000"/>
              </a:lnSpc>
              <a:buFontTx/>
              <a:buAutoNum type="arabicPeriod"/>
            </a:pPr>
            <a:r>
              <a:rPr lang="en-GB" altLang="it-IT" sz="1800">
                <a:latin typeface="Comic Sans MS" panose="030F0702030302020204" pitchFamily="66" charset="0"/>
              </a:rPr>
              <a:t>Capacita’ di riproduzione prolifica</a:t>
            </a:r>
          </a:p>
          <a:p>
            <a:pPr marL="533400" indent="-533400">
              <a:lnSpc>
                <a:spcPct val="90000"/>
              </a:lnSpc>
            </a:pPr>
            <a:r>
              <a:rPr lang="en-GB" altLang="it-IT" sz="2000">
                <a:latin typeface="Comic Sans MS" panose="030F0702030302020204" pitchFamily="66" charset="0"/>
              </a:rPr>
              <a:t>Queste caratterisitiche permettono al patogeno di mantenere come habitat un organismo vivente quindi variabile</a:t>
            </a:r>
            <a:endParaRPr lang="it-IT" altLang="it-IT" sz="2000">
              <a:latin typeface="Comic Sans MS" panose="030F0702030302020204" pitchFamily="66" charset="0"/>
            </a:endParaRPr>
          </a:p>
          <a:p>
            <a:pPr marL="533400" indent="-533400">
              <a:lnSpc>
                <a:spcPct val="90000"/>
              </a:lnSpc>
            </a:pPr>
            <a:endParaRPr lang="it-IT" altLang="it-IT" sz="2000">
              <a:latin typeface="Comic Sans MS" panose="030F0702030302020204" pitchFamily="66" charset="0"/>
            </a:endParaRPr>
          </a:p>
        </p:txBody>
      </p:sp>
    </p:spTree>
    <p:extLst>
      <p:ext uri="{BB962C8B-B14F-4D97-AF65-F5344CB8AC3E}">
        <p14:creationId xmlns:p14="http://schemas.microsoft.com/office/powerpoint/2010/main" val="319037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27"/>
          <p:cNvSpPr>
            <a:spLocks noGrp="1" noChangeArrowheads="1"/>
          </p:cNvSpPr>
          <p:nvPr>
            <p:ph type="body" idx="1"/>
          </p:nvPr>
        </p:nvSpPr>
        <p:spPr>
          <a:xfrm>
            <a:off x="457200" y="333375"/>
            <a:ext cx="8229600" cy="5649913"/>
          </a:xfrm>
        </p:spPr>
        <p:txBody>
          <a:bodyPr/>
          <a:lstStyle/>
          <a:p>
            <a:pPr>
              <a:lnSpc>
                <a:spcPct val="90000"/>
              </a:lnSpc>
            </a:pPr>
            <a:r>
              <a:rPr lang="it-IT" altLang="it-IT" sz="2800" dirty="0" smtClean="0">
                <a:latin typeface="Comic Sans MS" panose="030F0702030302020204" pitchFamily="66" charset="0"/>
              </a:rPr>
              <a:t>cosa </a:t>
            </a:r>
            <a:r>
              <a:rPr lang="it-IT" altLang="it-IT" sz="2800" dirty="0">
                <a:latin typeface="Comic Sans MS" panose="030F0702030302020204" pitchFamily="66" charset="0"/>
              </a:rPr>
              <a:t>succede ai 2 organismi quando interagiscono tra </a:t>
            </a:r>
            <a:r>
              <a:rPr lang="it-IT" altLang="it-IT" sz="2800" dirty="0" smtClean="0">
                <a:latin typeface="Comic Sans MS" panose="030F0702030302020204" pitchFamily="66" charset="0"/>
              </a:rPr>
              <a:t>loro?</a:t>
            </a:r>
            <a:endParaRPr lang="it-IT" altLang="it-IT" sz="2800" dirty="0">
              <a:latin typeface="Comic Sans MS" panose="030F0702030302020204" pitchFamily="66" charset="0"/>
            </a:endParaRPr>
          </a:p>
          <a:p>
            <a:pPr>
              <a:lnSpc>
                <a:spcPct val="90000"/>
              </a:lnSpc>
            </a:pPr>
            <a:r>
              <a:rPr lang="it-IT" altLang="it-IT" sz="2800" dirty="0">
                <a:latin typeface="Comic Sans MS" panose="030F0702030302020204" pitchFamily="66" charset="0"/>
              </a:rPr>
              <a:t>Ovviamente la </a:t>
            </a:r>
            <a:r>
              <a:rPr lang="it-IT" altLang="it-IT" sz="2800" dirty="0" smtClean="0">
                <a:latin typeface="Comic Sans MS" panose="030F0702030302020204" pitchFamily="66" charset="0"/>
              </a:rPr>
              <a:t>Patologia Vegetale </a:t>
            </a:r>
            <a:r>
              <a:rPr lang="it-IT" altLang="it-IT" sz="2800" dirty="0">
                <a:latin typeface="Comic Sans MS" panose="030F0702030302020204" pitchFamily="66" charset="0"/>
              </a:rPr>
              <a:t>studia un tipo di interazione che </a:t>
            </a:r>
            <a:r>
              <a:rPr lang="it-IT" altLang="it-IT" sz="2800" dirty="0" smtClean="0">
                <a:latin typeface="Comic Sans MS" panose="030F0702030302020204" pitchFamily="66" charset="0"/>
              </a:rPr>
              <a:t>causa </a:t>
            </a:r>
            <a:r>
              <a:rPr lang="it-IT" altLang="it-IT" sz="2800" dirty="0">
                <a:latin typeface="Comic Sans MS" panose="030F0702030302020204" pitchFamily="66" charset="0"/>
              </a:rPr>
              <a:t>una deviazione dalla normale </a:t>
            </a:r>
            <a:r>
              <a:rPr lang="it-IT" altLang="it-IT" sz="2800" b="1" dirty="0">
                <a:latin typeface="Comic Sans MS" panose="030F0702030302020204" pitchFamily="66" charset="0"/>
              </a:rPr>
              <a:t>fisiologia </a:t>
            </a:r>
            <a:r>
              <a:rPr lang="it-IT" altLang="it-IT" sz="2800" b="1" dirty="0" smtClean="0">
                <a:latin typeface="Comic Sans MS" panose="030F0702030302020204" pitchFamily="66" charset="0"/>
              </a:rPr>
              <a:t>cellulare </a:t>
            </a:r>
            <a:r>
              <a:rPr lang="it-IT" altLang="it-IT" sz="2800" dirty="0" smtClean="0">
                <a:latin typeface="Comic Sans MS" panose="030F0702030302020204" pitchFamily="66" charset="0"/>
              </a:rPr>
              <a:t>della pianta</a:t>
            </a:r>
            <a:r>
              <a:rPr lang="it-IT" altLang="it-IT" sz="2800" dirty="0" smtClean="0">
                <a:latin typeface="Comic Sans MS" panose="030F0702030302020204" pitchFamily="66" charset="0"/>
              </a:rPr>
              <a:t>.</a:t>
            </a:r>
            <a:endParaRPr lang="it-IT" altLang="it-IT" sz="2800" dirty="0">
              <a:latin typeface="Comic Sans MS" panose="030F0702030302020204" pitchFamily="66" charset="0"/>
            </a:endParaRPr>
          </a:p>
          <a:p>
            <a:pPr>
              <a:lnSpc>
                <a:spcPct val="90000"/>
              </a:lnSpc>
            </a:pPr>
            <a:r>
              <a:rPr lang="it-IT" altLang="it-IT" sz="2800" b="1" dirty="0">
                <a:latin typeface="Comic Sans MS" panose="030F0702030302020204" pitchFamily="66" charset="0"/>
              </a:rPr>
              <a:t>L’interazione tra ospite e patogeno è più di una semplice somma tra i due </a:t>
            </a:r>
            <a:r>
              <a:rPr lang="it-IT" altLang="it-IT" sz="2800" b="1" dirty="0" err="1">
                <a:latin typeface="Comic Sans MS" panose="030F0702030302020204" pitchFamily="66" charset="0"/>
              </a:rPr>
              <a:t>partners</a:t>
            </a:r>
            <a:r>
              <a:rPr lang="it-IT" altLang="it-IT" sz="2800" b="1" dirty="0">
                <a:latin typeface="Comic Sans MS" panose="030F0702030302020204" pitchFamily="66" charset="0"/>
              </a:rPr>
              <a:t> in quanto le proprietà di ciascuno sono modificate dalla presenza dell’altro</a:t>
            </a:r>
          </a:p>
        </p:txBody>
      </p:sp>
    </p:spTree>
    <p:extLst>
      <p:ext uri="{BB962C8B-B14F-4D97-AF65-F5344CB8AC3E}">
        <p14:creationId xmlns:p14="http://schemas.microsoft.com/office/powerpoint/2010/main" val="149751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altLang="it-IT">
                <a:latin typeface="Comic Sans MS" panose="030F0702030302020204" pitchFamily="66" charset="0"/>
              </a:rPr>
              <a:t>Introduzione</a:t>
            </a:r>
          </a:p>
        </p:txBody>
      </p:sp>
      <p:sp>
        <p:nvSpPr>
          <p:cNvPr id="7172" name="Rectangle 4"/>
          <p:cNvSpPr>
            <a:spLocks noGrp="1" noChangeArrowheads="1"/>
          </p:cNvSpPr>
          <p:nvPr>
            <p:ph type="body" sz="half" idx="1"/>
          </p:nvPr>
        </p:nvSpPr>
        <p:spPr/>
        <p:txBody>
          <a:bodyPr/>
          <a:lstStyle/>
          <a:p>
            <a:r>
              <a:rPr lang="it-IT" altLang="it-IT" sz="2000">
                <a:latin typeface="Comic Sans MS" panose="030F0702030302020204" pitchFamily="66" charset="0"/>
              </a:rPr>
              <a:t>La Patologia Vegetale è la scienza che studia le malattie delle piante e tenta di migliorarne le possibilità di sopravvivenza.</a:t>
            </a:r>
          </a:p>
          <a:p>
            <a:r>
              <a:rPr lang="it-IT" altLang="it-IT" sz="2000">
                <a:latin typeface="Comic Sans MS" panose="030F0702030302020204" pitchFamily="66" charset="0"/>
              </a:rPr>
              <a:t>Le malattie causate da insetti e microbi insieme causa una perdita della produzione mondiale compresa tra il 31-42%</a:t>
            </a:r>
          </a:p>
          <a:p>
            <a:r>
              <a:rPr lang="it-IT" altLang="it-IT" sz="2000">
                <a:latin typeface="Comic Sans MS" panose="030F0702030302020204" pitchFamily="66" charset="0"/>
              </a:rPr>
              <a:t>Le piante costituiscono la base alimentare per gli uomini e gli animali</a:t>
            </a:r>
          </a:p>
        </p:txBody>
      </p:sp>
      <p:graphicFrame>
        <p:nvGraphicFramePr>
          <p:cNvPr id="7212" name="Group 44"/>
          <p:cNvGraphicFramePr>
            <a:graphicFrameLocks noGrp="1"/>
          </p:cNvGraphicFramePr>
          <p:nvPr>
            <p:ph sz="half" idx="2"/>
          </p:nvPr>
        </p:nvGraphicFramePr>
        <p:xfrm>
          <a:off x="4648200" y="1412875"/>
          <a:ext cx="4171950" cy="5166171"/>
        </p:xfrm>
        <a:graphic>
          <a:graphicData uri="http://schemas.openxmlformats.org/drawingml/2006/table">
            <a:tbl>
              <a:tblPr/>
              <a:tblGrid>
                <a:gridCol w="2019300"/>
                <a:gridCol w="2152650"/>
              </a:tblGrid>
              <a:tr h="64611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800" b="1" i="0" u="none" strike="noStrike" cap="none" normalizeH="0" baseline="0" smtClean="0">
                          <a:ln>
                            <a:noFill/>
                          </a:ln>
                          <a:solidFill>
                            <a:schemeClr val="tx1"/>
                          </a:solidFill>
                          <a:effectLst/>
                          <a:latin typeface="Arial" panose="020B0604020202020204" pitchFamily="34" charset="0"/>
                        </a:rPr>
                        <a:t>Perdite (stimate) a causa delle malattie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647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Produzione agricola raggiungibile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1.5 trillioni </a:t>
                      </a:r>
                      <a:r>
                        <a:rPr kumimoji="0" lang="en-US"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Produzione agricola attuale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950 bilioni </a:t>
                      </a:r>
                      <a:r>
                        <a:rPr kumimoji="0" lang="en-US"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it-IT"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Produzione senza protezione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455 bilioni </a:t>
                      </a:r>
                      <a:r>
                        <a:rPr kumimoji="0" lang="en-US"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it-IT"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Perdite evitate dalla protezione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415 bilioni </a:t>
                      </a:r>
                      <a:r>
                        <a:rPr kumimoji="0" lang="en-US"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it-IT"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Perdite annuali nella produzione agricola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550 bilioni </a:t>
                      </a:r>
                      <a:r>
                        <a:rPr kumimoji="0" lang="en-US"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it-IT"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Perdite annuali dovute solo alle malattie (14.1%)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panose="020B0604020202020204" pitchFamily="34" charset="0"/>
                        </a:rPr>
                        <a:t>220 bilioni </a:t>
                      </a:r>
                      <a:r>
                        <a:rPr kumimoji="0" lang="en-US"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it-IT" altLang="it-I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2" name="Rectangle 14"/>
          <p:cNvSpPr>
            <a:spLocks noGrp="1" noChangeArrowheads="1"/>
          </p:cNvSpPr>
          <p:nvPr>
            <p:ph type="title"/>
          </p:nvPr>
        </p:nvSpPr>
        <p:spPr>
          <a:xfrm>
            <a:off x="268813" y="222336"/>
            <a:ext cx="7559675" cy="504825"/>
          </a:xfrm>
          <a:ln/>
        </p:spPr>
        <p:txBody>
          <a:bodyPr/>
          <a:lstStyle/>
          <a:p>
            <a:r>
              <a:rPr lang="it-IT" altLang="it-IT" dirty="0" smtClean="0"/>
              <a:t>Perdite di produzione dovute ai </a:t>
            </a:r>
            <a:r>
              <a:rPr lang="it-IT" altLang="it-IT" i="1" dirty="0" err="1" smtClean="0"/>
              <a:t>plant</a:t>
            </a:r>
            <a:r>
              <a:rPr lang="it-IT" altLang="it-IT" i="1" dirty="0" smtClean="0"/>
              <a:t> </a:t>
            </a:r>
            <a:r>
              <a:rPr lang="it-IT" altLang="it-IT" i="1" dirty="0" err="1" smtClean="0"/>
              <a:t>diseases</a:t>
            </a:r>
            <a:endParaRPr lang="it-IT" altLang="it-IT" dirty="0"/>
          </a:p>
        </p:txBody>
      </p:sp>
      <p:pic>
        <p:nvPicPr>
          <p:cNvPr id="45060" name="Picture 4" descr="http://www.nature.com/nature/journal/v484/n7393/images_article/nature10947-f1.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37329" y="1985014"/>
            <a:ext cx="4659341"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 name="Segnaposto contenuto 4"/>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b="74783"/>
          <a:stretch/>
        </p:blipFill>
        <p:spPr>
          <a:xfrm>
            <a:off x="4726262" y="1340768"/>
            <a:ext cx="4296426" cy="1440159"/>
          </a:xfrm>
        </p:spPr>
      </p:pic>
      <p:sp>
        <p:nvSpPr>
          <p:cNvPr id="6" name="Segnaposto data 3"/>
          <p:cNvSpPr>
            <a:spLocks noGrp="1"/>
          </p:cNvSpPr>
          <p:nvPr>
            <p:ph type="dt" sz="half" idx="10"/>
          </p:nvPr>
        </p:nvSpPr>
        <p:spPr/>
        <p:txBody>
          <a:bodyPr/>
          <a:lstStyle/>
          <a:p>
            <a:fld id="{93939246-F424-4AD1-B7EA-AE33149E4058}" type="datetime1">
              <a:rPr lang="it-IT" altLang="it-IT">
                <a:solidFill>
                  <a:srgbClr val="FFFFFF"/>
                </a:solidFill>
              </a:rPr>
              <a:pPr/>
              <a:t>03/10/2017</a:t>
            </a:fld>
            <a:endParaRPr lang="it-IT" altLang="it-IT">
              <a:solidFill>
                <a:srgbClr val="FFFFFF"/>
              </a:solidFill>
            </a:endParaRPr>
          </a:p>
        </p:txBody>
      </p:sp>
      <p:sp>
        <p:nvSpPr>
          <p:cNvPr id="7" name="Segnaposto piè di pagina 4"/>
          <p:cNvSpPr>
            <a:spLocks noGrp="1"/>
          </p:cNvSpPr>
          <p:nvPr>
            <p:ph type="ftr" sz="quarter" idx="11"/>
          </p:nvPr>
        </p:nvSpPr>
        <p:spPr/>
        <p:txBody>
          <a:bodyPr/>
          <a:lstStyle/>
          <a:p>
            <a:r>
              <a:rPr lang="it-IT" altLang="it-IT" dirty="0" smtClean="0">
                <a:solidFill>
                  <a:srgbClr val="FFFFFF"/>
                </a:solidFill>
              </a:rPr>
              <a:t>Seminario</a:t>
            </a:r>
            <a:endParaRPr lang="it-IT" altLang="it-IT" dirty="0">
              <a:solidFill>
                <a:srgbClr val="FFFFFF"/>
              </a:solidFill>
            </a:endParaRPr>
          </a:p>
        </p:txBody>
      </p:sp>
      <p:sp>
        <p:nvSpPr>
          <p:cNvPr id="8" name="Segnaposto numero diapositiva 5"/>
          <p:cNvSpPr>
            <a:spLocks noGrp="1"/>
          </p:cNvSpPr>
          <p:nvPr>
            <p:ph type="sldNum" sz="quarter" idx="12"/>
          </p:nvPr>
        </p:nvSpPr>
        <p:spPr/>
        <p:txBody>
          <a:bodyPr/>
          <a:lstStyle/>
          <a:p>
            <a:r>
              <a:rPr lang="it-IT" altLang="it-IT" dirty="0">
                <a:solidFill>
                  <a:srgbClr val="FFFFFF"/>
                </a:solidFill>
              </a:rPr>
              <a:t>Pagina </a:t>
            </a:r>
            <a:fld id="{ECE18DCE-38DC-4428-A4F2-4700703A0A4D}" type="slidenum">
              <a:rPr lang="it-IT" altLang="it-IT">
                <a:solidFill>
                  <a:srgbClr val="FFFFFF"/>
                </a:solidFill>
              </a:rPr>
              <a:pPr/>
              <a:t>7</a:t>
            </a:fld>
            <a:endParaRPr lang="it-IT" altLang="it-IT" dirty="0">
              <a:solidFill>
                <a:srgbClr val="FFFFFF"/>
              </a:solidFill>
            </a:endParaRPr>
          </a:p>
        </p:txBody>
      </p:sp>
      <p:sp>
        <p:nvSpPr>
          <p:cNvPr id="12306" name="Rectangle 18"/>
          <p:cNvSpPr>
            <a:spLocks noChangeArrowheads="1"/>
          </p:cNvSpPr>
          <p:nvPr/>
        </p:nvSpPr>
        <p:spPr bwMode="auto">
          <a:xfrm>
            <a:off x="2382838" y="-349250"/>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endParaRPr lang="it-IT" altLang="it-IT" sz="900">
              <a:solidFill>
                <a:srgbClr val="FFFFFF"/>
              </a:solidFill>
            </a:endParaRPr>
          </a:p>
        </p:txBody>
      </p:sp>
      <p:sp>
        <p:nvSpPr>
          <p:cNvPr id="12307" name="Text Box 19"/>
          <p:cNvSpPr txBox="1">
            <a:spLocks noChangeArrowheads="1"/>
          </p:cNvSpPr>
          <p:nvPr/>
        </p:nvSpPr>
        <p:spPr bwMode="auto">
          <a:xfrm>
            <a:off x="267990" y="606927"/>
            <a:ext cx="74041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it-IT" altLang="it-IT" sz="2200" dirty="0" smtClean="0">
                <a:solidFill>
                  <a:srgbClr val="000000"/>
                </a:solidFill>
              </a:rPr>
              <a:t>Scenario attuale e proiezione</a:t>
            </a:r>
            <a:endParaRPr lang="it-IT" altLang="it-IT" sz="2200" dirty="0">
              <a:solidFill>
                <a:srgbClr val="822433"/>
              </a:solidFill>
            </a:endParaRPr>
          </a:p>
        </p:txBody>
      </p:sp>
      <p:sp>
        <p:nvSpPr>
          <p:cNvPr id="9" name="CasellaDiTesto 8"/>
          <p:cNvSpPr txBox="1"/>
          <p:nvPr/>
        </p:nvSpPr>
        <p:spPr>
          <a:xfrm>
            <a:off x="4948997" y="2879180"/>
            <a:ext cx="2954655" cy="923330"/>
          </a:xfrm>
          <a:prstGeom prst="rect">
            <a:avLst/>
          </a:prstGeom>
          <a:noFill/>
        </p:spPr>
        <p:txBody>
          <a:bodyPr wrap="none" rtlCol="0">
            <a:spAutoFit/>
          </a:bodyPr>
          <a:lstStyle/>
          <a:p>
            <a:pPr eaLnBrk="0" hangingPunct="0"/>
            <a:r>
              <a:rPr lang="en-GB" sz="5400" dirty="0" smtClean="0">
                <a:solidFill>
                  <a:srgbClr val="FF0000"/>
                </a:solidFill>
              </a:rPr>
              <a:t>-20/40% </a:t>
            </a:r>
            <a:endParaRPr lang="en-GB" sz="5400" dirty="0">
              <a:solidFill>
                <a:srgbClr val="FF0000"/>
              </a:solidFill>
            </a:endParaRPr>
          </a:p>
        </p:txBody>
      </p:sp>
      <p:pic>
        <p:nvPicPr>
          <p:cNvPr id="10" name="Immagine 9"/>
          <p:cNvPicPr>
            <a:picLocks noChangeAspect="1"/>
          </p:cNvPicPr>
          <p:nvPr/>
        </p:nvPicPr>
        <p:blipFill>
          <a:blip r:embed="rId5"/>
          <a:stretch>
            <a:fillRect/>
          </a:stretch>
        </p:blipFill>
        <p:spPr>
          <a:xfrm>
            <a:off x="4939457" y="4086879"/>
            <a:ext cx="3580656" cy="1961668"/>
          </a:xfrm>
          <a:prstGeom prst="rect">
            <a:avLst/>
          </a:prstGeom>
        </p:spPr>
      </p:pic>
    </p:spTree>
    <p:extLst>
      <p:ext uri="{BB962C8B-B14F-4D97-AF65-F5344CB8AC3E}">
        <p14:creationId xmlns:p14="http://schemas.microsoft.com/office/powerpoint/2010/main" val="36440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p:cNvPicPr/>
          <p:nvPr/>
        </p:nvPicPr>
        <p:blipFill rotWithShape="1">
          <a:blip r:embed="rId3" cstate="print"/>
          <a:srcRect r="70245"/>
          <a:stretch/>
        </p:blipFill>
        <p:spPr>
          <a:xfrm>
            <a:off x="5276346" y="1549390"/>
            <a:ext cx="2330481" cy="3682439"/>
          </a:xfrm>
          <a:prstGeom prst="rect">
            <a:avLst/>
          </a:prstGeom>
        </p:spPr>
      </p:pic>
      <p:sp>
        <p:nvSpPr>
          <p:cNvPr id="12302" name="Rectangle 14"/>
          <p:cNvSpPr>
            <a:spLocks noGrp="1" noChangeArrowheads="1"/>
          </p:cNvSpPr>
          <p:nvPr>
            <p:ph type="title"/>
          </p:nvPr>
        </p:nvSpPr>
        <p:spPr>
          <a:xfrm>
            <a:off x="268813" y="222336"/>
            <a:ext cx="7559675" cy="504825"/>
          </a:xfrm>
          <a:ln/>
        </p:spPr>
        <p:txBody>
          <a:bodyPr/>
          <a:lstStyle/>
          <a:p>
            <a:r>
              <a:rPr lang="it-IT" altLang="it-IT" dirty="0" smtClean="0"/>
              <a:t>Perdite di produzione dovute alle micotossine</a:t>
            </a:r>
            <a:endParaRPr lang="it-IT" altLang="it-IT" dirty="0"/>
          </a:p>
        </p:txBody>
      </p:sp>
      <p:sp>
        <p:nvSpPr>
          <p:cNvPr id="6" name="Segnaposto data 3"/>
          <p:cNvSpPr>
            <a:spLocks noGrp="1"/>
          </p:cNvSpPr>
          <p:nvPr>
            <p:ph type="dt" sz="half" idx="10"/>
          </p:nvPr>
        </p:nvSpPr>
        <p:spPr>
          <a:xfrm>
            <a:off x="4836768" y="4583988"/>
            <a:ext cx="1905000" cy="457200"/>
          </a:xfrm>
        </p:spPr>
        <p:txBody>
          <a:bodyPr/>
          <a:lstStyle/>
          <a:p>
            <a:fld id="{93939246-F424-4AD1-B7EA-AE33149E4058}" type="datetime1">
              <a:rPr lang="it-IT" altLang="it-IT">
                <a:solidFill>
                  <a:srgbClr val="FFFFFF"/>
                </a:solidFill>
              </a:rPr>
              <a:pPr/>
              <a:t>03/10/2017</a:t>
            </a:fld>
            <a:endParaRPr lang="it-IT" altLang="it-IT">
              <a:solidFill>
                <a:srgbClr val="FFFFFF"/>
              </a:solidFill>
            </a:endParaRPr>
          </a:p>
        </p:txBody>
      </p:sp>
      <p:sp>
        <p:nvSpPr>
          <p:cNvPr id="8" name="Segnaposto numero diapositiva 5"/>
          <p:cNvSpPr>
            <a:spLocks noGrp="1"/>
          </p:cNvSpPr>
          <p:nvPr>
            <p:ph type="sldNum" sz="quarter" idx="12"/>
          </p:nvPr>
        </p:nvSpPr>
        <p:spPr>
          <a:xfrm>
            <a:off x="7046568" y="4583988"/>
            <a:ext cx="1905000" cy="457200"/>
          </a:xfrm>
        </p:spPr>
        <p:txBody>
          <a:bodyPr/>
          <a:lstStyle/>
          <a:p>
            <a:r>
              <a:rPr lang="it-IT" altLang="it-IT" dirty="0">
                <a:solidFill>
                  <a:srgbClr val="FFFFFF"/>
                </a:solidFill>
              </a:rPr>
              <a:t>Pagina </a:t>
            </a:r>
            <a:fld id="{ECE18DCE-38DC-4428-A4F2-4700703A0A4D}" type="slidenum">
              <a:rPr lang="it-IT" altLang="it-IT">
                <a:solidFill>
                  <a:srgbClr val="FFFFFF"/>
                </a:solidFill>
              </a:rPr>
              <a:pPr/>
              <a:t>8</a:t>
            </a:fld>
            <a:endParaRPr lang="it-IT" altLang="it-IT" dirty="0">
              <a:solidFill>
                <a:srgbClr val="FFFFFF"/>
              </a:solidFill>
            </a:endParaRPr>
          </a:p>
        </p:txBody>
      </p:sp>
      <p:sp>
        <p:nvSpPr>
          <p:cNvPr id="12306" name="Rectangle 18"/>
          <p:cNvSpPr>
            <a:spLocks noChangeArrowheads="1"/>
          </p:cNvSpPr>
          <p:nvPr/>
        </p:nvSpPr>
        <p:spPr bwMode="auto">
          <a:xfrm>
            <a:off x="2382838" y="-349250"/>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endParaRPr lang="it-IT" altLang="it-IT" sz="900">
              <a:solidFill>
                <a:srgbClr val="FFFFFF"/>
              </a:solidFill>
            </a:endParaRPr>
          </a:p>
        </p:txBody>
      </p:sp>
      <p:sp>
        <p:nvSpPr>
          <p:cNvPr id="12307" name="Text Box 19"/>
          <p:cNvSpPr txBox="1">
            <a:spLocks noChangeArrowheads="1"/>
          </p:cNvSpPr>
          <p:nvPr/>
        </p:nvSpPr>
        <p:spPr bwMode="auto">
          <a:xfrm>
            <a:off x="267990" y="606927"/>
            <a:ext cx="74041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it-IT" altLang="it-IT" sz="2200" dirty="0" smtClean="0">
                <a:solidFill>
                  <a:srgbClr val="000000"/>
                </a:solidFill>
              </a:rPr>
              <a:t>Scenario attuale e proiezione</a:t>
            </a:r>
            <a:endParaRPr lang="it-IT" altLang="it-IT" sz="2200" dirty="0">
              <a:solidFill>
                <a:srgbClr val="822433"/>
              </a:solidFill>
            </a:endParaRPr>
          </a:p>
        </p:txBody>
      </p:sp>
      <p:pic>
        <p:nvPicPr>
          <p:cNvPr id="12" name="Segnaposto contenuto 11"/>
          <p:cNvPicPr>
            <a:picLocks noGrp="1" noChangeAspect="1"/>
          </p:cNvPicPr>
          <p:nvPr>
            <p:ph sz="half" idx="2"/>
          </p:nvPr>
        </p:nvPicPr>
        <p:blipFill>
          <a:blip r:embed="rId4"/>
          <a:stretch>
            <a:fillRect/>
          </a:stretch>
        </p:blipFill>
        <p:spPr>
          <a:xfrm>
            <a:off x="395536" y="2399395"/>
            <a:ext cx="4714472" cy="3117837"/>
          </a:xfrm>
          <a:prstGeom prst="rect">
            <a:avLst/>
          </a:prstGeom>
        </p:spPr>
      </p:pic>
      <p:sp>
        <p:nvSpPr>
          <p:cNvPr id="17" name="CasellaDiTesto 16"/>
          <p:cNvSpPr txBox="1"/>
          <p:nvPr/>
        </p:nvSpPr>
        <p:spPr>
          <a:xfrm>
            <a:off x="1936082" y="1389634"/>
            <a:ext cx="1992853" cy="923330"/>
          </a:xfrm>
          <a:prstGeom prst="rect">
            <a:avLst/>
          </a:prstGeom>
          <a:noFill/>
        </p:spPr>
        <p:txBody>
          <a:bodyPr wrap="none" rtlCol="0">
            <a:spAutoFit/>
          </a:bodyPr>
          <a:lstStyle/>
          <a:p>
            <a:pPr eaLnBrk="0" hangingPunct="0"/>
            <a:r>
              <a:rPr lang="en-GB" sz="5400" dirty="0" smtClean="0">
                <a:solidFill>
                  <a:srgbClr val="FF0000"/>
                </a:solidFill>
              </a:rPr>
              <a:t>-25% </a:t>
            </a:r>
            <a:endParaRPr lang="en-GB" sz="5400" dirty="0">
              <a:solidFill>
                <a:srgbClr val="FF0000"/>
              </a:solidFill>
            </a:endParaRPr>
          </a:p>
        </p:txBody>
      </p:sp>
      <p:sp>
        <p:nvSpPr>
          <p:cNvPr id="19" name="Espace réservé du numéro de diapositive 5"/>
          <p:cNvSpPr txBox="1">
            <a:spLocks/>
          </p:cNvSpPr>
          <p:nvPr/>
        </p:nvSpPr>
        <p:spPr bwMode="auto">
          <a:xfrm>
            <a:off x="7046568" y="4793538"/>
            <a:ext cx="2122488"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algn="ctr" rtl="0" eaLnBrk="0" fontAlgn="base" hangingPunct="0">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a:lstStyle>
          <a:p>
            <a:pPr>
              <a:defRPr/>
            </a:pPr>
            <a:fld id="{E0413DB2-E98D-4DB9-AA65-7AF6C7041214}" type="slidenum">
              <a:rPr lang="en-US" smtClean="0">
                <a:solidFill>
                  <a:srgbClr val="FFFFFF"/>
                </a:solidFill>
              </a:rPr>
              <a:pPr>
                <a:defRPr/>
              </a:pPr>
              <a:t>8</a:t>
            </a:fld>
            <a:endParaRPr lang="en-US" dirty="0">
              <a:solidFill>
                <a:srgbClr val="FFFFFF"/>
              </a:solidFill>
            </a:endParaRPr>
          </a:p>
        </p:txBody>
      </p:sp>
      <p:sp>
        <p:nvSpPr>
          <p:cNvPr id="20" name="Rectangle 7"/>
          <p:cNvSpPr/>
          <p:nvPr/>
        </p:nvSpPr>
        <p:spPr>
          <a:xfrm>
            <a:off x="7165834" y="5261597"/>
            <a:ext cx="1632178" cy="276999"/>
          </a:xfrm>
          <a:prstGeom prst="rect">
            <a:avLst/>
          </a:prstGeom>
        </p:spPr>
        <p:txBody>
          <a:bodyPr wrap="none">
            <a:spAutoFit/>
          </a:bodyPr>
          <a:lstStyle/>
          <a:p>
            <a:pPr algn="just" eaLnBrk="0" hangingPunct="0">
              <a:spcAft>
                <a:spcPts val="600"/>
              </a:spcAft>
            </a:pPr>
            <a:r>
              <a:rPr lang="en-US" sz="1200" b="1" dirty="0">
                <a:solidFill>
                  <a:srgbClr val="822433"/>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1200" b="1" dirty="0" err="1">
                <a:solidFill>
                  <a:srgbClr val="822433"/>
                </a:solidFill>
                <a:latin typeface="Times New Roman" panose="02020603050405020304" pitchFamily="18" charset="0"/>
                <a:ea typeface="Times New Roman" panose="02020603050405020304" pitchFamily="18" charset="0"/>
                <a:cs typeface="Times New Roman" panose="02020603050405020304" pitchFamily="18" charset="0"/>
              </a:rPr>
              <a:t>Battilani</a:t>
            </a:r>
            <a:r>
              <a:rPr lang="en-GB" sz="1200" b="1" dirty="0">
                <a:solidFill>
                  <a:srgbClr val="8224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200" b="1" i="1" dirty="0">
                <a:solidFill>
                  <a:srgbClr val="822433"/>
                </a:solidFill>
                <a:latin typeface="Times New Roman" panose="02020603050405020304" pitchFamily="18" charset="0"/>
                <a:ea typeface="Times New Roman" panose="02020603050405020304" pitchFamily="18" charset="0"/>
                <a:cs typeface="Times New Roman" panose="02020603050405020304" pitchFamily="18" charset="0"/>
              </a:rPr>
              <a:t>et al.,</a:t>
            </a:r>
            <a:r>
              <a:rPr lang="en-GB" sz="1200" b="1" dirty="0">
                <a:solidFill>
                  <a:srgbClr val="822433"/>
                </a:solidFill>
                <a:latin typeface="Times New Roman" panose="02020603050405020304" pitchFamily="18" charset="0"/>
                <a:ea typeface="Times New Roman" panose="02020603050405020304" pitchFamily="18" charset="0"/>
                <a:cs typeface="Times New Roman" panose="02020603050405020304" pitchFamily="18" charset="0"/>
              </a:rPr>
              <a:t> 2012).</a:t>
            </a:r>
            <a:endParaRPr lang="fr-FR" sz="1200" b="1" dirty="0">
              <a:solidFill>
                <a:srgbClr val="822433"/>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1" name="Groupe 9"/>
          <p:cNvGrpSpPr/>
          <p:nvPr/>
        </p:nvGrpSpPr>
        <p:grpSpPr>
          <a:xfrm>
            <a:off x="5263467" y="1593307"/>
            <a:ext cx="3392488" cy="3599885"/>
            <a:chOff x="4782978" y="2670342"/>
            <a:chExt cx="3392488" cy="3599885"/>
          </a:xfrm>
        </p:grpSpPr>
        <p:pic>
          <p:nvPicPr>
            <p:cNvPr id="22" name="Picture 1"/>
            <p:cNvPicPr/>
            <p:nvPr/>
          </p:nvPicPr>
          <p:blipFill rotWithShape="1">
            <a:blip r:embed="rId3" cstate="print"/>
            <a:srcRect l="58033"/>
            <a:stretch/>
          </p:blipFill>
          <p:spPr>
            <a:xfrm>
              <a:off x="4782978" y="2670342"/>
              <a:ext cx="3392488" cy="3599885"/>
            </a:xfrm>
            <a:prstGeom prst="rect">
              <a:avLst/>
            </a:prstGeom>
          </p:spPr>
        </p:pic>
        <p:sp>
          <p:nvSpPr>
            <p:cNvPr id="23" name="ZoneTexte 10"/>
            <p:cNvSpPr txBox="1"/>
            <p:nvPr/>
          </p:nvSpPr>
          <p:spPr>
            <a:xfrm>
              <a:off x="4937212" y="2836205"/>
              <a:ext cx="720000" cy="338554"/>
            </a:xfrm>
            <a:prstGeom prst="rect">
              <a:avLst/>
            </a:prstGeom>
            <a:solidFill>
              <a:schemeClr val="bg1"/>
            </a:solidFill>
          </p:spPr>
          <p:txBody>
            <a:bodyPr wrap="square" rtlCol="0">
              <a:spAutoFit/>
            </a:bodyPr>
            <a:lstStyle/>
            <a:p>
              <a:pPr eaLnBrk="0" hangingPunct="0"/>
              <a:r>
                <a:rPr lang="fr-FR" sz="1600" dirty="0" smtClean="0">
                  <a:ln>
                    <a:solidFill>
                      <a:sysClr val="windowText" lastClr="000000"/>
                    </a:solidFill>
                  </a:ln>
                  <a:solidFill>
                    <a:srgbClr val="FFFFFF"/>
                  </a:solidFill>
                  <a:latin typeface="Times New Roman" panose="02020603050405020304" pitchFamily="18" charset="0"/>
                  <a:cs typeface="Times New Roman" panose="02020603050405020304" pitchFamily="18" charset="0"/>
                </a:rPr>
                <a:t>+5°C</a:t>
              </a:r>
              <a:endParaRPr lang="fr-FR" sz="1600" dirty="0">
                <a:ln>
                  <a:solidFill>
                    <a:sysClr val="windowText" lastClr="000000"/>
                  </a:solidFill>
                </a:ln>
                <a:solidFill>
                  <a:srgbClr val="FFFFFF"/>
                </a:solidFill>
                <a:latin typeface="Times New Roman" panose="02020603050405020304" pitchFamily="18" charset="0"/>
                <a:cs typeface="Times New Roman" panose="02020603050405020304" pitchFamily="18" charset="0"/>
              </a:endParaRPr>
            </a:p>
          </p:txBody>
        </p:sp>
      </p:grpSp>
      <p:sp>
        <p:nvSpPr>
          <p:cNvPr id="25" name="Segnaposto data 4"/>
          <p:cNvSpPr txBox="1">
            <a:spLocks/>
          </p:cNvSpPr>
          <p:nvPr/>
        </p:nvSpPr>
        <p:spPr bwMode="auto">
          <a:xfrm>
            <a:off x="4343400" y="6146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algn="ctr" rtl="0" eaLnBrk="0" fontAlgn="base" hangingPunct="0">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a:lstStyle>
          <a:p>
            <a:fld id="{5AE7693F-F390-457C-ACC9-4A5F39A15BE0}" type="datetime1">
              <a:rPr lang="it-IT" altLang="it-IT" smtClean="0">
                <a:solidFill>
                  <a:srgbClr val="FFFFFF"/>
                </a:solidFill>
              </a:rPr>
              <a:pPr/>
              <a:t>03/10/2017</a:t>
            </a:fld>
            <a:endParaRPr lang="it-IT" altLang="it-IT" dirty="0">
              <a:solidFill>
                <a:srgbClr val="FFFFFF"/>
              </a:solidFill>
            </a:endParaRPr>
          </a:p>
        </p:txBody>
      </p:sp>
      <p:sp>
        <p:nvSpPr>
          <p:cNvPr id="26" name="Segnaposto piè di pagina 5"/>
          <p:cNvSpPr>
            <a:spLocks noGrp="1"/>
          </p:cNvSpPr>
          <p:nvPr>
            <p:ph type="ftr" sz="quarter" idx="11"/>
          </p:nvPr>
        </p:nvSpPr>
        <p:spPr>
          <a:xfrm>
            <a:off x="1219200" y="6146800"/>
            <a:ext cx="2895600" cy="457200"/>
          </a:xfrm>
        </p:spPr>
        <p:txBody>
          <a:bodyPr/>
          <a:lstStyle/>
          <a:p>
            <a:r>
              <a:rPr lang="it-IT" altLang="it-IT" dirty="0" smtClean="0">
                <a:solidFill>
                  <a:srgbClr val="FFFFFF"/>
                </a:solidFill>
              </a:rPr>
              <a:t>Seminario - Reverberi</a:t>
            </a:r>
            <a:endParaRPr lang="it-IT" altLang="it-IT" dirty="0">
              <a:solidFill>
                <a:srgbClr val="FFFFFF"/>
              </a:solidFill>
            </a:endParaRPr>
          </a:p>
        </p:txBody>
      </p:sp>
      <p:sp>
        <p:nvSpPr>
          <p:cNvPr id="27" name="Segnaposto numero diapositiva 6"/>
          <p:cNvSpPr txBox="1">
            <a:spLocks/>
          </p:cNvSpPr>
          <p:nvPr/>
        </p:nvSpPr>
        <p:spPr bwMode="auto">
          <a:xfrm>
            <a:off x="6553200" y="6146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algn="r" rtl="0" eaLnBrk="0" fontAlgn="base" hangingPunct="0">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a:lstStyle>
          <a:p>
            <a:r>
              <a:rPr lang="it-IT" altLang="it-IT" dirty="0" smtClean="0">
                <a:solidFill>
                  <a:srgbClr val="FFFFFF"/>
                </a:solidFill>
              </a:rPr>
              <a:t>Pagina 3</a:t>
            </a:r>
            <a:endParaRPr lang="it-IT" altLang="it-IT" dirty="0">
              <a:solidFill>
                <a:srgbClr val="FFFFFF"/>
              </a:solidFill>
            </a:endParaRPr>
          </a:p>
        </p:txBody>
      </p:sp>
    </p:spTree>
    <p:extLst>
      <p:ext uri="{BB962C8B-B14F-4D97-AF65-F5344CB8AC3E}">
        <p14:creationId xmlns:p14="http://schemas.microsoft.com/office/powerpoint/2010/main" val="12281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egnaposto data 4"/>
          <p:cNvSpPr>
            <a:spLocks noGrp="1"/>
          </p:cNvSpPr>
          <p:nvPr>
            <p:ph type="dt" sz="half" idx="10"/>
          </p:nvPr>
        </p:nvSpPr>
        <p:spPr/>
        <p:txBody>
          <a:bodyPr/>
          <a:lstStyle/>
          <a:p>
            <a:fld id="{5AE7693F-F390-457C-ACC9-4A5F39A15BE0}" type="datetime1">
              <a:rPr lang="it-IT" altLang="it-IT">
                <a:solidFill>
                  <a:srgbClr val="FFFFFF"/>
                </a:solidFill>
              </a:rPr>
              <a:pPr/>
              <a:t>03/10/2017</a:t>
            </a:fld>
            <a:endParaRPr lang="it-IT" altLang="it-IT" dirty="0">
              <a:solidFill>
                <a:srgbClr val="FFFFFF"/>
              </a:solidFill>
            </a:endParaRPr>
          </a:p>
        </p:txBody>
      </p:sp>
      <p:sp>
        <p:nvSpPr>
          <p:cNvPr id="8" name="Segnaposto piè di pagina 5"/>
          <p:cNvSpPr>
            <a:spLocks noGrp="1"/>
          </p:cNvSpPr>
          <p:nvPr>
            <p:ph type="ftr" sz="quarter" idx="11"/>
          </p:nvPr>
        </p:nvSpPr>
        <p:spPr/>
        <p:txBody>
          <a:bodyPr/>
          <a:lstStyle/>
          <a:p>
            <a:r>
              <a:rPr lang="it-IT" altLang="it-IT" dirty="0" smtClean="0">
                <a:solidFill>
                  <a:srgbClr val="FFFFFF"/>
                </a:solidFill>
              </a:rPr>
              <a:t>Seminario - Reverberi</a:t>
            </a:r>
            <a:endParaRPr lang="it-IT" altLang="it-IT" dirty="0">
              <a:solidFill>
                <a:srgbClr val="FFFFFF"/>
              </a:solidFill>
            </a:endParaRPr>
          </a:p>
        </p:txBody>
      </p:sp>
      <p:sp>
        <p:nvSpPr>
          <p:cNvPr id="9" name="Segnaposto numero diapositiva 6"/>
          <p:cNvSpPr>
            <a:spLocks noGrp="1"/>
          </p:cNvSpPr>
          <p:nvPr>
            <p:ph type="sldNum" sz="quarter" idx="12"/>
          </p:nvPr>
        </p:nvSpPr>
        <p:spPr/>
        <p:txBody>
          <a:bodyPr/>
          <a:lstStyle/>
          <a:p>
            <a:r>
              <a:rPr lang="it-IT" altLang="it-IT">
                <a:solidFill>
                  <a:srgbClr val="FFFFFF"/>
                </a:solidFill>
              </a:rPr>
              <a:t>Pagina </a:t>
            </a:r>
            <a:fld id="{2C0E7247-240F-45E4-B1AD-F159D60FC10D}" type="slidenum">
              <a:rPr lang="it-IT" altLang="it-IT">
                <a:solidFill>
                  <a:srgbClr val="FFFFFF"/>
                </a:solidFill>
              </a:rPr>
              <a:pPr/>
              <a:t>9</a:t>
            </a:fld>
            <a:endParaRPr lang="it-IT" altLang="it-IT">
              <a:solidFill>
                <a:srgbClr val="FFFFFF"/>
              </a:solidFill>
            </a:endParaRPr>
          </a:p>
        </p:txBody>
      </p:sp>
      <p:sp>
        <p:nvSpPr>
          <p:cNvPr id="7170" name="Rectangle 2"/>
          <p:cNvSpPr>
            <a:spLocks noGrp="1" noChangeArrowheads="1"/>
          </p:cNvSpPr>
          <p:nvPr>
            <p:ph type="title"/>
          </p:nvPr>
        </p:nvSpPr>
        <p:spPr>
          <a:xfrm>
            <a:off x="1062038" y="375444"/>
            <a:ext cx="7416800" cy="509587"/>
          </a:xfrm>
        </p:spPr>
        <p:txBody>
          <a:bodyPr/>
          <a:lstStyle/>
          <a:p>
            <a:r>
              <a:rPr lang="it-IT" altLang="it-IT" dirty="0" smtClean="0"/>
              <a:t>Cosa ci è richiesto dalla comunità oggi</a:t>
            </a:r>
            <a:endParaRPr lang="it-IT" altLang="it-IT" dirty="0"/>
          </a:p>
        </p:txBody>
      </p:sp>
      <p:sp>
        <p:nvSpPr>
          <p:cNvPr id="7171" name="Rectangle 3"/>
          <p:cNvSpPr>
            <a:spLocks noGrp="1" noChangeArrowheads="1"/>
          </p:cNvSpPr>
          <p:nvPr>
            <p:ph type="body" sz="half" idx="1"/>
          </p:nvPr>
        </p:nvSpPr>
        <p:spPr>
          <a:xfrm>
            <a:off x="1219200" y="1786910"/>
            <a:ext cx="3213100" cy="4038600"/>
          </a:xfrm>
        </p:spPr>
        <p:txBody>
          <a:bodyPr/>
          <a:lstStyle/>
          <a:p>
            <a:pPr marL="187325" indent="-187325">
              <a:lnSpc>
                <a:spcPct val="140000"/>
              </a:lnSpc>
              <a:buFont typeface="Times" panose="02020603050405020304" pitchFamily="18" charset="0"/>
              <a:buChar char="•"/>
            </a:pPr>
            <a:r>
              <a:rPr lang="en-US" sz="1400" b="0" i="0" dirty="0" smtClean="0">
                <a:solidFill>
                  <a:srgbClr val="333333"/>
                </a:solidFill>
                <a:effectLst/>
                <a:latin typeface="Calibri" panose="020F0502020204030204" pitchFamily="34" charset="0"/>
              </a:rPr>
              <a:t>“</a:t>
            </a:r>
            <a:r>
              <a:rPr lang="en-US" sz="1400" b="0" i="1" dirty="0" smtClean="0">
                <a:solidFill>
                  <a:srgbClr val="333333"/>
                </a:solidFill>
                <a:effectLst/>
                <a:latin typeface="Calibri" panose="020F0502020204030204" pitchFamily="34" charset="0"/>
              </a:rPr>
              <a:t>Europe is setting course for a resource-efficient and sustainable economy. The goal is a more innovative and low-emissions economy, </a:t>
            </a:r>
            <a:r>
              <a:rPr lang="en-US" sz="1400" b="1" i="1" dirty="0" smtClean="0">
                <a:solidFill>
                  <a:srgbClr val="333333"/>
                </a:solidFill>
                <a:effectLst/>
                <a:latin typeface="Calibri" panose="020F0502020204030204" pitchFamily="34" charset="0"/>
              </a:rPr>
              <a:t>reconciling demands for sustainable agriculture </a:t>
            </a:r>
            <a:r>
              <a:rPr lang="en-US" sz="1400" b="0" i="1" dirty="0" smtClean="0">
                <a:solidFill>
                  <a:srgbClr val="333333"/>
                </a:solidFill>
                <a:effectLst/>
                <a:latin typeface="Calibri" panose="020F0502020204030204" pitchFamily="34" charset="0"/>
              </a:rPr>
              <a:t>and fisheries</a:t>
            </a:r>
            <a:r>
              <a:rPr lang="en-US" sz="1400" b="1" i="1" dirty="0" smtClean="0">
                <a:solidFill>
                  <a:srgbClr val="333333"/>
                </a:solidFill>
                <a:effectLst/>
                <a:latin typeface="Calibri" panose="020F0502020204030204" pitchFamily="34" charset="0"/>
              </a:rPr>
              <a:t>, food security</a:t>
            </a:r>
            <a:r>
              <a:rPr lang="en-US" sz="1400" b="0" i="1" dirty="0" smtClean="0">
                <a:solidFill>
                  <a:srgbClr val="333333"/>
                </a:solidFill>
                <a:effectLst/>
                <a:latin typeface="Calibri" panose="020F0502020204030204" pitchFamily="34" charset="0"/>
              </a:rPr>
              <a:t>, and the sustainable use of renewable biological resources for industrial purposes, while </a:t>
            </a:r>
            <a:r>
              <a:rPr lang="en-US" sz="1400" b="1" i="1" dirty="0" smtClean="0">
                <a:solidFill>
                  <a:srgbClr val="333333"/>
                </a:solidFill>
                <a:effectLst/>
                <a:latin typeface="Calibri" panose="020F0502020204030204" pitchFamily="34" charset="0"/>
              </a:rPr>
              <a:t>ensuring biodiversity and environmental protection</a:t>
            </a:r>
            <a:r>
              <a:rPr lang="en-US" sz="1400" b="0" i="0" dirty="0" smtClean="0">
                <a:solidFill>
                  <a:srgbClr val="333333"/>
                </a:solidFill>
                <a:effectLst/>
                <a:latin typeface="Calibri" panose="020F0502020204030204" pitchFamily="34" charset="0"/>
              </a:rPr>
              <a:t>.”</a:t>
            </a:r>
            <a:endParaRPr lang="it-IT" altLang="it-IT" sz="1400" dirty="0"/>
          </a:p>
        </p:txBody>
      </p:sp>
      <p:pic>
        <p:nvPicPr>
          <p:cNvPr id="2" name="Segnaposto contenuto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1363" y="1808162"/>
            <a:ext cx="3927475" cy="3927475"/>
          </a:xfrm>
        </p:spPr>
      </p:pic>
      <p:sp>
        <p:nvSpPr>
          <p:cNvPr id="7176" name="Rectangle 8"/>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endParaRPr lang="it-IT" altLang="it-IT" sz="900">
              <a:solidFill>
                <a:srgbClr val="FFFFFF"/>
              </a:solidFill>
            </a:endParaRPr>
          </a:p>
        </p:txBody>
      </p:sp>
      <p:sp>
        <p:nvSpPr>
          <p:cNvPr id="7178" name="Text Box 10"/>
          <p:cNvSpPr txBox="1">
            <a:spLocks noChangeArrowheads="1"/>
          </p:cNvSpPr>
          <p:nvPr/>
        </p:nvSpPr>
        <p:spPr bwMode="auto">
          <a:xfrm>
            <a:off x="1116013" y="793586"/>
            <a:ext cx="799288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spcBef>
                <a:spcPct val="50000"/>
              </a:spcBef>
            </a:pPr>
            <a:r>
              <a:rPr lang="it-IT" altLang="it-IT" sz="2200" dirty="0" smtClean="0">
                <a:solidFill>
                  <a:srgbClr val="000000"/>
                </a:solidFill>
              </a:rPr>
              <a:t>The </a:t>
            </a:r>
            <a:r>
              <a:rPr lang="it-IT" altLang="it-IT" sz="2200" dirty="0" err="1" smtClean="0">
                <a:solidFill>
                  <a:srgbClr val="000000"/>
                </a:solidFill>
              </a:rPr>
              <a:t>bioeconomy</a:t>
            </a:r>
            <a:r>
              <a:rPr lang="it-IT" altLang="it-IT" sz="2200" dirty="0" smtClean="0">
                <a:solidFill>
                  <a:srgbClr val="000000"/>
                </a:solidFill>
              </a:rPr>
              <a:t> </a:t>
            </a:r>
            <a:r>
              <a:rPr lang="it-IT" altLang="it-IT" sz="2200" dirty="0" err="1" smtClean="0">
                <a:solidFill>
                  <a:srgbClr val="000000"/>
                </a:solidFill>
              </a:rPr>
              <a:t>strategy</a:t>
            </a:r>
            <a:r>
              <a:rPr lang="it-IT" altLang="it-IT" sz="2200" dirty="0" smtClean="0">
                <a:solidFill>
                  <a:srgbClr val="000000"/>
                </a:solidFill>
              </a:rPr>
              <a:t> - - - &gt; </a:t>
            </a:r>
            <a:r>
              <a:rPr lang="it-IT" altLang="it-IT" sz="2200" dirty="0" err="1" smtClean="0">
                <a:solidFill>
                  <a:srgbClr val="000000"/>
                </a:solidFill>
              </a:rPr>
              <a:t>today</a:t>
            </a:r>
            <a:r>
              <a:rPr lang="it-IT" altLang="it-IT" sz="2200" dirty="0" smtClean="0">
                <a:solidFill>
                  <a:srgbClr val="000000"/>
                </a:solidFill>
              </a:rPr>
              <a:t> up to </a:t>
            </a:r>
            <a:r>
              <a:rPr lang="it-IT" altLang="it-IT" sz="2200" b="1" dirty="0" smtClean="0">
                <a:solidFill>
                  <a:srgbClr val="000000"/>
                </a:solidFill>
              </a:rPr>
              <a:t>2030</a:t>
            </a:r>
          </a:p>
          <a:p>
            <a:pPr eaLnBrk="0" hangingPunct="0">
              <a:spcBef>
                <a:spcPct val="50000"/>
              </a:spcBef>
            </a:pPr>
            <a:r>
              <a:rPr lang="it-IT" altLang="it-IT" sz="2200" dirty="0" smtClean="0">
                <a:solidFill>
                  <a:srgbClr val="000000"/>
                </a:solidFill>
                <a:hlinkClick r:id="rId4"/>
              </a:rPr>
              <a:t>http://ec.europa.eu/research/bioeconomy/index.cfm?pg=policy  </a:t>
            </a:r>
            <a:endParaRPr lang="it-IT" altLang="it-IT" sz="2200" dirty="0">
              <a:solidFill>
                <a:srgbClr val="822433"/>
              </a:solidFill>
            </a:endParaRPr>
          </a:p>
        </p:txBody>
      </p:sp>
    </p:spTree>
    <p:extLst>
      <p:ext uri="{BB962C8B-B14F-4D97-AF65-F5344CB8AC3E}">
        <p14:creationId xmlns:p14="http://schemas.microsoft.com/office/powerpoint/2010/main" val="2626827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 sapienza">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3131</Words>
  <Application>Microsoft Office PowerPoint</Application>
  <PresentationFormat>Presentazione su schermo (4:3)</PresentationFormat>
  <Paragraphs>263</Paragraphs>
  <Slides>42</Slides>
  <Notes>3</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42</vt:i4>
      </vt:variant>
    </vt:vector>
  </HeadingPairs>
  <TitlesOfParts>
    <vt:vector size="50" baseType="lpstr">
      <vt:lpstr>MS PGothic</vt:lpstr>
      <vt:lpstr>Arial</vt:lpstr>
      <vt:lpstr>Calibri</vt:lpstr>
      <vt:lpstr>Comic Sans MS</vt:lpstr>
      <vt:lpstr>Times</vt:lpstr>
      <vt:lpstr>Times New Roman</vt:lpstr>
      <vt:lpstr>Struttura predefinita</vt:lpstr>
      <vt:lpstr>la sapienza</vt:lpstr>
      <vt:lpstr>Corso di Patologia Vegetale Molecolare</vt:lpstr>
      <vt:lpstr>Organizzazione del corso</vt:lpstr>
      <vt:lpstr>Organizzazione del corso</vt:lpstr>
      <vt:lpstr>La Patologia Vegetale è lo studio di</vt:lpstr>
      <vt:lpstr>Presentazione standard di PowerPoint</vt:lpstr>
      <vt:lpstr>Introduzione</vt:lpstr>
      <vt:lpstr>Perdite di produzione dovute ai plant diseases</vt:lpstr>
      <vt:lpstr>Perdite di produzione dovute alle micotossine</vt:lpstr>
      <vt:lpstr>Cosa ci è richiesto dalla comunità oggi</vt:lpstr>
      <vt:lpstr>Agroecosistema</vt:lpstr>
      <vt:lpstr>Perdite di produzione</vt:lpstr>
      <vt:lpstr>Principali cause di perdita di raccolto</vt:lpstr>
      <vt:lpstr>Esempi di malattie che limitano lo sfruttamento economico di alcune piante </vt:lpstr>
      <vt:lpstr>Potato late blight disease</vt:lpstr>
      <vt:lpstr>Esempi di malattie che rendono le piante dannose per gli animali e per l’uomo</vt:lpstr>
      <vt:lpstr>Il concetto di malattia</vt:lpstr>
      <vt:lpstr>La patologia vegetale nel XX secolo</vt:lpstr>
      <vt:lpstr>Postulati di Koch</vt:lpstr>
      <vt:lpstr>Sintomi di malattia</vt:lpstr>
      <vt:lpstr>Presentazione standard di PowerPoint</vt:lpstr>
      <vt:lpstr>Classificazione delle malattie</vt:lpstr>
      <vt:lpstr>Cause di malattia</vt:lpstr>
      <vt:lpstr>Agenti patogeni biotici</vt:lpstr>
      <vt:lpstr>Agenti patogeni biotici</vt:lpstr>
      <vt:lpstr>Rapporti tra organismi viventi</vt:lpstr>
      <vt:lpstr>Presentazione standard di PowerPoint</vt:lpstr>
      <vt:lpstr>Presentazione standard di PowerPoint</vt:lpstr>
      <vt:lpstr>I patogeni microbici</vt:lpstr>
      <vt:lpstr>Patogeni e patogenesi</vt:lpstr>
      <vt:lpstr>Presentazione standard di PowerPoint</vt:lpstr>
      <vt:lpstr>Patogeni necrotrofi, biotrofi</vt:lpstr>
      <vt:lpstr>I necrotrofi</vt:lpstr>
      <vt:lpstr>Botrytis cinerea</vt:lpstr>
      <vt:lpstr>I biotrofi</vt:lpstr>
      <vt:lpstr>Cladosporium fulvum</vt:lpstr>
      <vt:lpstr>Osservazioni</vt:lpstr>
      <vt:lpstr>Gli emibiotrofi</vt:lpstr>
      <vt:lpstr>Piramide della malattia</vt:lpstr>
      <vt:lpstr>Influenze ambientali sulle malattie </vt:lpstr>
      <vt:lpstr>Resistenza dell’ospite e virulenza del patogeno</vt:lpstr>
      <vt:lpstr>Presentazione standard di PowerPoint</vt:lpstr>
      <vt:lpstr>Struttura e funzione del patogeno</vt:lpstr>
    </vt:vector>
  </TitlesOfParts>
  <Company>La Sapienza Dip.Bio.Veg. Orto Botanico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Prof.re Fanelli</dc:creator>
  <cp:lastModifiedBy>massimo reverberi</cp:lastModifiedBy>
  <cp:revision>81</cp:revision>
  <dcterms:created xsi:type="dcterms:W3CDTF">2006-03-02T15:06:31Z</dcterms:created>
  <dcterms:modified xsi:type="dcterms:W3CDTF">2017-10-03T11:32:26Z</dcterms:modified>
</cp:coreProperties>
</file>