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embeddedFontLst>
    <p:embeddedFont>
      <p:font typeface="PT Sans Narrow"/>
      <p:regular r:id="rId30"/>
      <p:bold r:id="rId31"/>
    </p:embeddedFont>
    <p:embeddedFont>
      <p:font typeface="Open Sans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PTSansNarrow-bold.fntdata"/><Relationship Id="rId30" Type="http://schemas.openxmlformats.org/officeDocument/2006/relationships/font" Target="fonts/PTSansNarrow-regular.fntdata"/><Relationship Id="rId11" Type="http://schemas.openxmlformats.org/officeDocument/2006/relationships/slide" Target="slides/slide7.xml"/><Relationship Id="rId33" Type="http://schemas.openxmlformats.org/officeDocument/2006/relationships/font" Target="fonts/OpenSans-bold.fntdata"/><Relationship Id="rId10" Type="http://schemas.openxmlformats.org/officeDocument/2006/relationships/slide" Target="slides/slide6.xml"/><Relationship Id="rId32" Type="http://schemas.openxmlformats.org/officeDocument/2006/relationships/font" Target="fonts/OpenSans-regular.fntdata"/><Relationship Id="rId13" Type="http://schemas.openxmlformats.org/officeDocument/2006/relationships/slide" Target="slides/slide9.xml"/><Relationship Id="rId35" Type="http://schemas.openxmlformats.org/officeDocument/2006/relationships/font" Target="fonts/OpenSans-boldItalic.fntdata"/><Relationship Id="rId12" Type="http://schemas.openxmlformats.org/officeDocument/2006/relationships/slide" Target="slides/slide8.xml"/><Relationship Id="rId34" Type="http://schemas.openxmlformats.org/officeDocument/2006/relationships/font" Target="fonts/OpenSans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381171" y="685791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381171" y="685791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381171" y="685791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381171" y="685791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784" y="434339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381171" y="685791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npr.org/" TargetMode="External"/><Relationship Id="rId4" Type="http://schemas.openxmlformats.org/officeDocument/2006/relationships/hyperlink" Target="http://sky27.ddns.net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thefreedictionary.com/news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oo.gl/forms/PSRleppOdSNsdyE63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English Language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50" y="2773805"/>
            <a:ext cx="4870500" cy="120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 sz="1800"/>
              <a:t>Laura Di Ferrante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it" sz="1800"/>
              <a:t>9 March 2017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What title for this news?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“Anti-mafia police in Naples, Italy, recovered two priceless Van Gogh paintings stolen from a museum in Amsterdam in 2002. The museum reported the find on its website and says the paintings are in "relatively good condition."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Italian Police Recover Stolen Van Gogh Paintings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Anti-mafia police in Naples, Italy, recovered two priceless Van Gogh paintings stolen from a museum in Amsterdam in 2002. The museum reported the find on its website and says the paintings are in "relatively good condition."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44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Italian Police </a:t>
            </a:r>
            <a:r>
              <a:rPr lang="it" sz="4800">
                <a:solidFill>
                  <a:srgbClr val="000000"/>
                </a:solidFill>
              </a:rPr>
              <a:t>Recover</a:t>
            </a:r>
            <a:r>
              <a:rPr lang="it"/>
              <a:t> Stolen Van Gogh Paintings</a:t>
            </a:r>
          </a:p>
          <a:p>
            <a:pPr lvl="0">
              <a:spcBef>
                <a:spcPts val="0"/>
              </a:spcBef>
              <a:buNone/>
            </a:pPr>
            <a:r>
              <a:rPr b="0" lang="it" sz="18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b="0" lang="it" sz="18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/>
              </a:rPr>
              <a:t>http://www.npr.org/</a:t>
            </a:r>
            <a:r>
              <a:rPr b="0" lang="it" sz="18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it"/>
              <a:t>Anti-Mafia police </a:t>
            </a:r>
            <a:r>
              <a:rPr lang="it" sz="4800">
                <a:solidFill>
                  <a:srgbClr val="000000"/>
                </a:solidFill>
              </a:rPr>
              <a:t>find</a:t>
            </a:r>
            <a:r>
              <a:rPr lang="it"/>
              <a:t> two priceless stolen Van Gogh paintings </a:t>
            </a:r>
            <a:r>
              <a:rPr b="0" lang="it" sz="18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(http://metro.co.uk/)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Stolen Van Gogh Paintings </a:t>
            </a:r>
            <a:r>
              <a:rPr lang="it" sz="4800">
                <a:solidFill>
                  <a:srgbClr val="000000"/>
                </a:solidFill>
              </a:rPr>
              <a:t>Recovered</a:t>
            </a:r>
            <a:r>
              <a:rPr lang="it"/>
              <a:t> </a:t>
            </a:r>
            <a:r>
              <a:rPr b="0" lang="it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b="0" lang="it" sz="18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4"/>
              </a:rPr>
              <a:t>sky27.ddns.net</a:t>
            </a:r>
            <a:r>
              <a:rPr b="0" lang="it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Consider these other sentences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266325"/>
            <a:ext cx="8520600" cy="360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9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The police are blocking off the street where the accident occurred</a:t>
            </a:r>
          </a:p>
          <a:p>
            <a:pPr indent="-355600" lvl="0" marL="457200">
              <a:lnSpc>
                <a:spcPct val="200000"/>
              </a:lnSpc>
              <a:spcBef>
                <a:spcPts val="600"/>
              </a:spcBef>
              <a:spcAft>
                <a:spcPts val="29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A police officer is getting information from the neighbors.</a:t>
            </a:r>
          </a:p>
          <a:p>
            <a:pPr indent="-355600" lvl="0" marL="457200">
              <a:lnSpc>
                <a:spcPct val="200000"/>
              </a:lnSpc>
              <a:spcBef>
                <a:spcPts val="600"/>
              </a:spcBef>
              <a:spcAft>
                <a:spcPts val="29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The police department is at the corner of First and Main streets.</a:t>
            </a:r>
          </a:p>
          <a:p>
            <a:pPr indent="-355600" lvl="0" marL="457200">
              <a:lnSpc>
                <a:spcPct val="200000"/>
              </a:lnSpc>
              <a:spcBef>
                <a:spcPts val="600"/>
              </a:spcBef>
              <a:spcAft>
                <a:spcPts val="29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The New York police force has a special counter-terrorism squad</a:t>
            </a:r>
          </a:p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The police force is responsible for catching criminals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from the freedictionary.com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266325"/>
            <a:ext cx="8520600" cy="359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rPr lang="it" sz="24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po·lice 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(pə-lēs′)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n.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pl.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police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40404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i="1" lang="it" sz="2000">
                <a:solidFill>
                  <a:srgbClr val="40404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(used with a pl. verb)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a. 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body of government employees trained in methods of law enforcement and crime prevention and detection and authorized to maintain the peace, safety, and order of the community.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b. 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body of persons with a similar organization and function: </a:t>
            </a:r>
            <a:r>
              <a:rPr i="1" lang="it" sz="2000">
                <a:solidFill>
                  <a:srgbClr val="966A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campus police.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Also called </a:t>
            </a:r>
            <a:r>
              <a:rPr i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police force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it"/>
              <a:t>Do these sentences sound right?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266325"/>
            <a:ext cx="8520600" cy="360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Whatever he did was news</a:t>
            </a:r>
          </a:p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News contain much that is new</a:t>
            </a:r>
          </a:p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“News is mostly about what does not usually happen”</a:t>
            </a:r>
          </a:p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There are many news in this magazine</a:t>
            </a:r>
          </a:p>
          <a:p>
            <a:pPr indent="-355600" lvl="0" marL="45720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Clr>
                <a:srgbClr val="242729"/>
              </a:buClr>
              <a:buSzPct val="100000"/>
              <a:buFont typeface="Arial"/>
            </a:pPr>
            <a:r>
              <a:rPr lang="it" sz="2000">
                <a:solidFill>
                  <a:srgbClr val="242729"/>
                </a:solidFill>
                <a:latin typeface="Arial"/>
                <a:ea typeface="Arial"/>
                <a:cs typeface="Arial"/>
                <a:sym typeface="Arial"/>
              </a:rPr>
              <a:t>The are no news. Good news!</a:t>
            </a:r>
          </a:p>
          <a:p>
            <a:pPr lvl="0" rtl="0">
              <a:lnSpc>
                <a:spcPct val="200000"/>
              </a:lnSpc>
              <a:spcBef>
                <a:spcPts val="600"/>
              </a:spcBef>
              <a:spcAft>
                <a:spcPts val="2300"/>
              </a:spcAft>
              <a:buNone/>
            </a:pPr>
            <a:r>
              <a:t/>
            </a:r>
            <a:endParaRPr sz="2000">
              <a:solidFill>
                <a:srgbClr val="2427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it"/>
              <a:t>from the freedictionary.com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266325"/>
            <a:ext cx="8520600" cy="356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rPr b="1" lang="it" sz="24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news (no͞oz, nyo͞oz)</a:t>
            </a:r>
            <a:r>
              <a:rPr b="1" lang="it" sz="24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000">
                <a:solidFill>
                  <a:srgbClr val="40404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pl.n.</a:t>
            </a:r>
            <a:r>
              <a:rPr lang="it" sz="2000">
                <a:solidFill>
                  <a:srgbClr val="40404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it" sz="2000">
                <a:solidFill>
                  <a:srgbClr val="40404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(used with a sing. verb)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a. 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Information about recent events or happenings, especially as reported by means of newspapers, websites, radio, television, and other forms of media.</a:t>
            </a:r>
          </a:p>
          <a:p>
            <a:pPr lv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b. </a:t>
            </a:r>
            <a:r>
              <a:rPr lang="it" sz="2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presentation of such information, as in a newspaper or on a newscast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 sz="3000"/>
              <a:t>These are all correct sentences: how is “information” used?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I don’t have enough information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That’s an interesting piece of information.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That’s interesting information. 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The information is not correct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I asked for information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Do you have any information about the presidential debate?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457200" y="206010"/>
            <a:ext cx="8229300" cy="5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Introduction 1</a:t>
            </a:r>
            <a:r>
              <a:rPr b="0" lang="it" sz="4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57200" y="857250"/>
            <a:ext cx="8229300" cy="3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2280" lvl="0" marL="34308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name is </a:t>
            </a:r>
            <a:r>
              <a:rPr lang="it" sz="2400"/>
              <a:t>Laura Di Ferrante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lang="it" sz="2400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graduated</a:t>
            </a: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it" sz="2400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b="1" lang="it" sz="2400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</a:t>
            </a: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Communication Sciences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i="0" lang="it" sz="24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With a </a:t>
            </a:r>
            <a:r>
              <a:rPr b="1" lang="it" sz="2400">
                <a:solidFill>
                  <a:srgbClr val="C00000"/>
                </a:solidFill>
              </a:rPr>
              <a:t>major </a:t>
            </a:r>
            <a:r>
              <a:rPr b="1" i="0" lang="it" sz="24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Corporate Communication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defended a thesis about the language of </a:t>
            </a:r>
            <a:r>
              <a:rPr lang="it" sz="2400"/>
              <a:t>TV advertising targeted to children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457200" y="206010"/>
            <a:ext cx="8229300" cy="5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r">
              <a:spcBef>
                <a:spcPts val="0"/>
              </a:spcBef>
              <a:buSzPct val="25000"/>
              <a:buNone/>
            </a:pP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Introduction 2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57200" y="857250"/>
            <a:ext cx="8229300" cy="42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9580" lvl="0" marL="343080" marR="0" rtl="0" algn="l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it" sz="2000"/>
              <a:t>I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it" sz="2000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earned</a:t>
            </a:r>
            <a:r>
              <a:rPr b="1" lang="it" sz="2000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0" i="1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dottorato di ricerca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Linguistics and </a:t>
            </a:r>
            <a:r>
              <a:rPr lang="it" sz="2000"/>
              <a:t>Teching Italian to Speakers of Other Languages 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the University for Foreigners of Siena</a:t>
            </a:r>
          </a:p>
          <a:p>
            <a:pPr indent="-247740" lvl="1" marL="743040" marR="0" rtl="0" algn="l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–"/>
            </a:pPr>
            <a:r>
              <a:rPr b="0" i="0" lang="it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defended a dissertation about the language</a:t>
            </a:r>
            <a:r>
              <a:rPr lang="it" sz="2000"/>
              <a:t> </a:t>
            </a:r>
            <a:r>
              <a:rPr b="0" i="0" lang="it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it" sz="2000"/>
              <a:t>attitudes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-279580" lvl="0" marL="343080" marR="0" rtl="0" algn="l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it" sz="2000"/>
              <a:t>Then, 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lang="it" sz="2000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completed</a:t>
            </a:r>
            <a:r>
              <a:rPr b="1" lang="it" sz="2000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Ph.D. in </a:t>
            </a:r>
            <a:r>
              <a:rPr b="1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English</a:t>
            </a:r>
            <a:r>
              <a:rPr b="0" lang="it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at Texas A&amp;M University-Commerce, in the USA</a:t>
            </a:r>
          </a:p>
          <a:p>
            <a:pPr indent="-209640" lvl="1" marL="743040" marR="0" rtl="0" algn="l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–"/>
            </a:pPr>
            <a:r>
              <a:rPr b="1" i="0" lang="it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 emphasis in </a:t>
            </a:r>
            <a:r>
              <a:rPr b="0" i="0" lang="it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Rhetoric &amp; Composition and TESOL (Teaching English to Speakers of Other Languages)</a:t>
            </a:r>
          </a:p>
          <a:p>
            <a:pPr indent="-235040" lvl="1" marL="743040" marR="0" rt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–"/>
            </a:pPr>
            <a:r>
              <a:rPr b="0" i="0" lang="it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defended a dissertation in Applied Linguistics </a:t>
            </a:r>
            <a:r>
              <a:rPr lang="it" sz="2000"/>
              <a:t>on Small Talk in the Workplace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Today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The program &amp; the exam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Attendance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The textbook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The survey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A few rules</a:t>
            </a:r>
          </a:p>
          <a:p>
            <a:pPr indent="-381000" lvl="0" marL="457200">
              <a:spcBef>
                <a:spcPts val="0"/>
              </a:spcBef>
              <a:buSzPct val="100000"/>
              <a:buChar char="-"/>
            </a:pPr>
            <a:r>
              <a:rPr lang="it" sz="2400"/>
              <a:t>Intro to grammar and variation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457200" y="206010"/>
            <a:ext cx="8229300" cy="5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r">
              <a:spcBef>
                <a:spcPts val="0"/>
              </a:spcBef>
              <a:buSzPct val="25000"/>
              <a:buNone/>
            </a:pP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Introduction 3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57200" y="857250"/>
            <a:ext cx="8229300" cy="3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b="0" lang="it" sz="2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taught classes both in Italy </a:t>
            </a:r>
            <a:r>
              <a:rPr b="1" lang="it" sz="2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0" lang="it" sz="2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the United States, </a:t>
            </a:r>
            <a:r>
              <a:rPr b="1" lang="it" sz="2200"/>
              <a:t>both</a:t>
            </a:r>
            <a:r>
              <a:rPr lang="it" sz="2200"/>
              <a:t> at the </a:t>
            </a:r>
            <a:r>
              <a:rPr b="1" i="0" lang="it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undergraduate</a:t>
            </a:r>
            <a:r>
              <a:rPr lang="it" sz="2200"/>
              <a:t> level </a:t>
            </a:r>
            <a:r>
              <a:rPr b="1" lang="it" sz="2200"/>
              <a:t>and</a:t>
            </a:r>
            <a:r>
              <a:rPr lang="it" sz="2200"/>
              <a:t> at the</a:t>
            </a: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it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graduate</a:t>
            </a:r>
            <a:r>
              <a:rPr b="1" i="0" lang="it" sz="2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" sz="2200"/>
              <a:t>level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b="1" lang="it" sz="2200"/>
              <a:t>A weird thing about me:</a:t>
            </a:r>
            <a:r>
              <a:rPr lang="it" sz="2200"/>
              <a:t> I can remember up to 300 students’ names and faces in one semester… and I engage in conversations with other people… even when they are not there...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2200"/>
              <a:t>SYNONYMS OF </a:t>
            </a:r>
            <a:r>
              <a:rPr b="1" lang="it" sz="2200"/>
              <a:t>WEIRD</a:t>
            </a:r>
            <a:r>
              <a:rPr lang="it" sz="2200"/>
              <a:t>: </a:t>
            </a:r>
            <a:r>
              <a:rPr i="1" lang="it" sz="2200"/>
              <a:t>strange; unusual; peculiar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457200" y="205997"/>
            <a:ext cx="8229300" cy="108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Introduce</a:t>
            </a:r>
            <a:r>
              <a:rPr b="0" lang="it" sz="3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yourself in speaking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457375" y="1397475"/>
            <a:ext cx="82293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b="0" lang="it" sz="3200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Choose one of the class fellows close to you.</a:t>
            </a:r>
          </a:p>
          <a:p>
            <a:pPr indent="-180" lvl="0" marL="34308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lang="it" sz="3200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Someone you </a:t>
            </a:r>
            <a:r>
              <a:rPr b="1" lang="it" sz="3200" u="sng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do not know</a:t>
            </a:r>
            <a:r>
              <a:rPr b="0" lang="it" sz="3200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already. </a:t>
            </a:r>
          </a:p>
          <a:p>
            <a:pPr indent="-180" lvl="0" marL="34308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lang="it" sz="3200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Introduce yourselves to each other.</a:t>
            </a:r>
          </a:p>
          <a:p>
            <a:pPr indent="-180" lvl="0" marL="34308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it" sz="3200">
                <a:latin typeface="Open Sans"/>
                <a:ea typeface="Open Sans"/>
                <a:cs typeface="Open Sans"/>
                <a:sym typeface="Open Sans"/>
              </a:rPr>
              <a:t>Remember to tell something weird about you.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580600" y="206000"/>
            <a:ext cx="82584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r">
              <a:spcBef>
                <a:spcPts val="0"/>
              </a:spcBef>
              <a:buSzPct val="25000"/>
              <a:buNone/>
            </a:pP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Introduce</a:t>
            </a:r>
            <a:r>
              <a:rPr lang="it" sz="3600"/>
              <a:t> </a:t>
            </a:r>
            <a:r>
              <a:rPr b="1" lang="it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yourself </a:t>
            </a:r>
            <a:r>
              <a:rPr b="1" lang="it" sz="3600" u="sng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in speaking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457200" y="800009"/>
            <a:ext cx="8686500" cy="4114500"/>
          </a:xfrm>
          <a:prstGeom prst="rect">
            <a:avLst/>
          </a:prstGeom>
          <a:noFill/>
          <a:ln cap="flat" cmpd="sng" w="9525">
            <a:solidFill>
              <a:srgbClr val="FF99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17680" lvl="0" marL="34308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1" lang="it" sz="2400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Start a worksheet</a:t>
            </a:r>
            <a:r>
              <a:rPr b="0" lang="it" sz="2400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write First Name, Last Name, Date, Student ID#</a:t>
            </a:r>
          </a:p>
          <a:p>
            <a:pPr indent="-317680" lvl="0" marL="34308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 </a:t>
            </a:r>
            <a:r>
              <a:rPr b="1" lang="it" sz="2400">
                <a:solidFill>
                  <a:schemeClr val="accent1"/>
                </a:solidFill>
              </a:rPr>
              <a:t>five to ten lines</a:t>
            </a: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introduce yourself</a:t>
            </a:r>
          </a:p>
          <a:p>
            <a:pPr indent="-317680" lvl="0" marL="34308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b="0" lang="it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few more lines, make certain you specify the following </a:t>
            </a:r>
            <a:r>
              <a:rPr b="1" lang="it" sz="2400">
                <a:solidFill>
                  <a:schemeClr val="accent1"/>
                </a:solidFill>
              </a:rPr>
              <a:t>pieces of information</a:t>
            </a:r>
            <a:r>
              <a:rPr b="0" lang="it" sz="2400" u="sng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-349650" lvl="1" marL="86400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Noto Sans Symbols"/>
              <a:buChar char="−"/>
            </a:pP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English language </a:t>
            </a:r>
            <a:r>
              <a:rPr b="1" i="0" lang="it" sz="24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curriculum</a:t>
            </a: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competence (beginner, intermediate, advanced)</a:t>
            </a:r>
          </a:p>
          <a:p>
            <a:pPr indent="-349650" lvl="1" marL="86400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Noto Sans Symbols"/>
              <a:buChar char="−"/>
            </a:pP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it" sz="2400">
                <a:solidFill>
                  <a:schemeClr val="accent1"/>
                </a:solidFill>
              </a:rPr>
              <a:t>One or two things</a:t>
            </a: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 really want to make clear about English</a:t>
            </a:r>
          </a:p>
          <a:p>
            <a:pPr indent="-349650" lvl="1" marL="864000" marR="0" rtl="0" algn="l">
              <a:spcBef>
                <a:spcPts val="0"/>
              </a:spcBef>
              <a:buClr>
                <a:srgbClr val="000000"/>
              </a:buClr>
              <a:buSzPct val="100000"/>
              <a:buFont typeface="Noto Sans Symbols"/>
              <a:buChar char="−"/>
            </a:pPr>
            <a:r>
              <a:rPr lang="it" sz="2400"/>
              <a:t>Something weird about you</a:t>
            </a:r>
            <a:r>
              <a:rPr b="0" i="0" lang="it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17680" lvl="0" marL="343080" marR="0" rtl="0" algn="l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•"/>
            </a:pPr>
            <a:r>
              <a:rPr b="1" lang="it" sz="2400">
                <a:solidFill>
                  <a:schemeClr val="accent1"/>
                </a:solidFill>
              </a:rPr>
              <a:t>You will have to submit this text at the end of class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457950" y="977000"/>
            <a:ext cx="7730400" cy="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it" sz="4400">
                <a:solidFill>
                  <a:srgbClr val="EF6C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Do you have any question?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457950" y="977000"/>
            <a:ext cx="7730400" cy="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it" sz="4400">
                <a:solidFill>
                  <a:srgbClr val="EF6C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Recap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697125" y="1878800"/>
            <a:ext cx="7342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complete the survey linked in the Facebook group; if you do not have facebook, write me an email and put “survey” as the subject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it" sz="2400"/>
              <a:t>get accostume with google drive</a:t>
            </a:r>
          </a:p>
          <a:p>
            <a:pPr indent="-381000" lvl="0" marL="457200">
              <a:spcBef>
                <a:spcPts val="0"/>
              </a:spcBef>
              <a:buSzPct val="100000"/>
              <a:buChar char="-"/>
            </a:pPr>
            <a:r>
              <a:rPr lang="it" sz="2400"/>
              <a:t>buy the book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English Language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7746000" cy="330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>
                <a:solidFill>
                  <a:srgbClr val="000000"/>
                </a:solidFill>
              </a:rPr>
              <a:t>You are in the English Language class.</a:t>
            </a:r>
          </a:p>
          <a:p>
            <a:pPr lvl="0">
              <a:spcBef>
                <a:spcPts val="0"/>
              </a:spcBef>
              <a:buNone/>
            </a:pPr>
            <a:r>
              <a:rPr lang="it" sz="2400">
                <a:solidFill>
                  <a:srgbClr val="000000"/>
                </a:solidFill>
              </a:rPr>
              <a:t>This class meets on </a:t>
            </a:r>
          </a:p>
          <a:p>
            <a:pPr lvl="0">
              <a:spcBef>
                <a:spcPts val="0"/>
              </a:spcBef>
              <a:buNone/>
            </a:pPr>
            <a:r>
              <a:rPr b="1" lang="it" sz="2400">
                <a:solidFill>
                  <a:srgbClr val="000000"/>
                </a:solidFill>
              </a:rPr>
              <a:t>Mondays 9-11 a.m.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and </a:t>
            </a:r>
          </a:p>
          <a:p>
            <a:pPr lvl="0">
              <a:spcBef>
                <a:spcPts val="0"/>
              </a:spcBef>
              <a:buNone/>
            </a:pPr>
            <a:r>
              <a:rPr b="1" lang="it" sz="2400">
                <a:solidFill>
                  <a:srgbClr val="000000"/>
                </a:solidFill>
              </a:rPr>
              <a:t>Thursday 4-6 p.m.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Contact information &amp; Google Drive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t">
                <a:solidFill>
                  <a:srgbClr val="FFFFFF"/>
                </a:solidFill>
              </a:rPr>
              <a:t>Material and details about the course are available for you in the Google Drive folder which is linked in the </a:t>
            </a:r>
          </a:p>
          <a:p>
            <a:pPr lvl="0">
              <a:spcBef>
                <a:spcPts val="0"/>
              </a:spcBef>
              <a:buNone/>
            </a:pPr>
            <a:r>
              <a:rPr b="1" lang="it" u="sng">
                <a:solidFill>
                  <a:srgbClr val="FFFFFF"/>
                </a:solidFill>
              </a:rPr>
              <a:t>Facebook page</a:t>
            </a:r>
            <a:r>
              <a:rPr b="1" lang="it">
                <a:solidFill>
                  <a:srgbClr val="FFFFFF"/>
                </a:solidFill>
              </a:rPr>
              <a:t>: </a:t>
            </a:r>
            <a:r>
              <a:rPr b="1" lang="it" sz="2400">
                <a:solidFill>
                  <a:srgbClr val="FFFFFF"/>
                </a:solidFill>
              </a:rPr>
              <a:t>Fixin' to learn English, y'all</a:t>
            </a:r>
          </a:p>
          <a:p>
            <a:pPr lvl="0">
              <a:spcBef>
                <a:spcPts val="0"/>
              </a:spcBef>
              <a:buNone/>
            </a:pPr>
            <a:r>
              <a:rPr b="1" lang="it">
                <a:solidFill>
                  <a:srgbClr val="FFFFFF"/>
                </a:solidFill>
              </a:rPr>
              <a:t>Drive page: https://drive.google.com/drive/folders/0B6tg3omfBXrbX0NRc2pVUVVPck0?usp=sharing</a:t>
            </a:r>
          </a:p>
          <a:p>
            <a:pPr lvl="0">
              <a:spcBef>
                <a:spcPts val="0"/>
              </a:spcBef>
              <a:buNone/>
            </a:pPr>
            <a:r>
              <a:rPr b="1" lang="it">
                <a:solidFill>
                  <a:srgbClr val="FFFFFF"/>
                </a:solidFill>
              </a:rPr>
              <a:t>My email is: </a:t>
            </a:r>
            <a:r>
              <a:rPr b="1" lang="it" sz="3000">
                <a:solidFill>
                  <a:srgbClr val="FFFFFF"/>
                </a:solidFill>
              </a:rPr>
              <a:t>laura.diferrante@uniroma3.it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The</a:t>
            </a:r>
            <a:r>
              <a:rPr b="1" lang="it" sz="2400">
                <a:solidFill>
                  <a:schemeClr val="dk2"/>
                </a:solidFill>
              </a:rPr>
              <a:t> </a:t>
            </a:r>
            <a:r>
              <a:rPr lang="it"/>
              <a:t>program</a:t>
            </a:r>
            <a:r>
              <a:rPr b="1" lang="it" sz="2400">
                <a:solidFill>
                  <a:schemeClr val="dk2"/>
                </a:solidFill>
              </a:rPr>
              <a:t> </a:t>
            </a:r>
            <a:r>
              <a:rPr lang="it"/>
              <a:t>&amp; the exam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84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it"/>
              <a:t>The program is available for you in the </a:t>
            </a:r>
            <a:r>
              <a:rPr b="1" lang="it"/>
              <a:t>drive folder.</a:t>
            </a:r>
            <a:r>
              <a:rPr lang="it"/>
              <a:t> Soon also on </a:t>
            </a:r>
            <a:r>
              <a:rPr b="1" lang="it"/>
              <a:t>e-learning Sapienza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it"/>
              <a:t>Any additional material will be available in the drive folder.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it"/>
              <a:t>There is no difference between attending students and non-attending students in terms of syllabus or material to study.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it"/>
              <a:t>Attending students will have the possibility to take the exam in four different sections.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Attendance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spcBef>
                <a:spcPts val="0"/>
              </a:spcBef>
              <a:buChar char="-"/>
            </a:pPr>
            <a:r>
              <a:rPr lang="it"/>
              <a:t>Attendance is not mandatory, although it is strongly recommended.</a:t>
            </a:r>
          </a:p>
          <a:p>
            <a:pPr indent="-228600" lvl="0" marL="457200" rtl="0" algn="just">
              <a:spcBef>
                <a:spcPts val="0"/>
              </a:spcBef>
              <a:buChar char="-"/>
            </a:pPr>
            <a:r>
              <a:rPr lang="it"/>
              <a:t>I will verify that you attended the course through signatures, in-class activities and pictures (smiling might help!)</a:t>
            </a:r>
          </a:p>
          <a:p>
            <a:pPr indent="-228600" lvl="0" marL="457200" algn="just">
              <a:spcBef>
                <a:spcPts val="0"/>
              </a:spcBef>
              <a:buChar char="-"/>
            </a:pPr>
            <a:r>
              <a:rPr lang="it"/>
              <a:t>In order to be considered an attending student, you cannot miss more than </a:t>
            </a:r>
            <a:r>
              <a:rPr b="1" lang="it"/>
              <a:t>3</a:t>
            </a:r>
            <a:r>
              <a:rPr b="1" lang="it"/>
              <a:t> classes. No exception.</a:t>
            </a:r>
            <a:r>
              <a:rPr lang="it"/>
              <a:t> Regardless of the reason why you missed class, you still missed the class. If you are absent because you got a fever (let’s hope not!) or because you decided you needed to go to the beach and relax, to me it counts as one absence.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The textbook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666250"/>
            <a:ext cx="5751300" cy="408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it" sz="2000">
                <a:solidFill>
                  <a:srgbClr val="000000"/>
                </a:solidFill>
              </a:rPr>
              <a:t>Pizziconi S. and Di Ferrante L., </a:t>
            </a:r>
            <a:r>
              <a:rPr i="1" lang="it" sz="2000">
                <a:solidFill>
                  <a:srgbClr val="000000"/>
                </a:solidFill>
              </a:rPr>
              <a:t>Fixin' to learn English, y'all</a:t>
            </a:r>
            <a:r>
              <a:rPr lang="it" sz="2000">
                <a:solidFill>
                  <a:srgbClr val="000000"/>
                </a:solidFill>
              </a:rPr>
              <a:t>.</a:t>
            </a:r>
            <a:r>
              <a:rPr i="1" lang="it" sz="2000">
                <a:solidFill>
                  <a:srgbClr val="000000"/>
                </a:solidFill>
              </a:rPr>
              <a:t> Grammar/variation in English</a:t>
            </a:r>
            <a:r>
              <a:rPr lang="it" sz="2000">
                <a:solidFill>
                  <a:srgbClr val="000000"/>
                </a:solidFill>
              </a:rPr>
              <a:t>. </a:t>
            </a:r>
            <a:r>
              <a:rPr b="1" lang="it" sz="2000" u="sng">
                <a:solidFill>
                  <a:srgbClr val="000000"/>
                </a:solidFill>
              </a:rPr>
              <a:t>Second Edition</a:t>
            </a:r>
            <a:r>
              <a:rPr lang="it" sz="2000">
                <a:solidFill>
                  <a:srgbClr val="000000"/>
                </a:solidFill>
              </a:rPr>
              <a:t>. Rome: CopyNet, 2017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lvl="0" marL="34308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it" sz="2000">
                <a:solidFill>
                  <a:srgbClr val="000000"/>
                </a:solidFill>
              </a:rPr>
              <a:t>Where to find the book:</a:t>
            </a:r>
          </a:p>
          <a:p>
            <a:pPr lvl="0" marL="34308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it" sz="2000">
                <a:solidFill>
                  <a:srgbClr val="000000"/>
                </a:solidFill>
              </a:rPr>
              <a:t>via degli Irpini 10</a:t>
            </a:r>
          </a:p>
          <a:p>
            <a:pPr lvl="0" marL="34308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1" i="1" sz="2000"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1" i="1" sz="2000">
              <a:solidFill>
                <a:srgbClr val="000000"/>
              </a:solidFill>
            </a:endParaRPr>
          </a:p>
          <a:p>
            <a:pPr lvl="0" marL="3430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1" lang="it" sz="2000">
                <a:solidFill>
                  <a:srgbClr val="000000"/>
                </a:solidFill>
              </a:rPr>
              <a:t>Digital packet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additional article will be uploaded in the drive folder</a:t>
            </a:r>
          </a:p>
        </p:txBody>
      </p:sp>
      <p:pic>
        <p:nvPicPr>
          <p:cNvPr descr="Sergio Pizziconi     Laura Di Ferrante_100%.jpeg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7524" y="1063275"/>
            <a:ext cx="2606823" cy="36862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it"/>
              <a:t>The survey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>
                <a:solidFill>
                  <a:srgbClr val="000000"/>
                </a:solidFill>
              </a:rPr>
              <a:t>In the “STUDENTI” folder, you will find a file named “</a:t>
            </a:r>
            <a:r>
              <a:rPr b="1" lang="it" sz="2400">
                <a:solidFill>
                  <a:srgbClr val="000000"/>
                </a:solidFill>
              </a:rPr>
              <a:t>Cosa fare prima dell'inizio del corso</a:t>
            </a:r>
            <a:r>
              <a:rPr lang="it" sz="2400">
                <a:solidFill>
                  <a:srgbClr val="000000"/>
                </a:solidFill>
              </a:rPr>
              <a:t>”; in this file, you will find the link to a survey you need to complete.</a:t>
            </a:r>
          </a:p>
          <a:p>
            <a:pPr lvl="0">
              <a:spcBef>
                <a:spcPts val="0"/>
              </a:spcBef>
              <a:buNone/>
            </a:pPr>
            <a:r>
              <a:rPr lang="it" sz="2400" u="sng">
                <a:solidFill>
                  <a:schemeClr val="hlink"/>
                </a:solidFill>
                <a:hlinkClick r:id="rId3"/>
              </a:rPr>
              <a:t>https://goo.gl/forms/PSRleppOdSNsdyE63</a:t>
            </a:r>
          </a:p>
          <a:p>
            <a:pPr lvl="0">
              <a:spcBef>
                <a:spcPts val="0"/>
              </a:spcBef>
              <a:buNone/>
            </a:pPr>
            <a:r>
              <a:rPr lang="it" sz="2400">
                <a:solidFill>
                  <a:srgbClr val="000000"/>
                </a:solidFill>
              </a:rPr>
              <a:t>In this week, your access to Drive is free, </a:t>
            </a:r>
            <a:r>
              <a:rPr lang="it" sz="2400" u="sng">
                <a:solidFill>
                  <a:srgbClr val="000000"/>
                </a:solidFill>
              </a:rPr>
              <a:t>from next week on, you will only be able to access the folder by using the email address you indicated in the survey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it" sz="3000"/>
              <a:t>A few rules to be happy, pass the exam, and learn effectively</a:t>
            </a:r>
          </a:p>
          <a:p>
            <a:pPr lv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chemeClr val="dk2"/>
              </a:solidFill>
            </a:endParaRP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76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spcBef>
                <a:spcPts val="0"/>
              </a:spcBef>
              <a:buAutoNum type="arabicPeriod"/>
            </a:pPr>
            <a:r>
              <a:rPr lang="it"/>
              <a:t>Let’s try to have most of our conversations in English. It does not matter if your English is not very good: the more you use it, the better you’ll learn it.</a:t>
            </a:r>
          </a:p>
          <a:p>
            <a:pPr lvl="0" rtl="0" algn="just">
              <a:spcBef>
                <a:spcPts val="0"/>
              </a:spcBef>
              <a:buNone/>
            </a:pPr>
            <a:r>
              <a:rPr lang="it"/>
              <a:t>	1. a. When you write an email to me, do it in English. Always.</a:t>
            </a:r>
          </a:p>
          <a:p>
            <a:pPr indent="-228600" lvl="0" marL="457200" rtl="0" algn="just">
              <a:spcBef>
                <a:spcPts val="0"/>
              </a:spcBef>
              <a:buAutoNum type="arabicPeriod" startAt="2"/>
            </a:pPr>
            <a:r>
              <a:rPr lang="it"/>
              <a:t>Ask questions in class: if you have a question, chances are that also some of your classmates have the same question.</a:t>
            </a:r>
          </a:p>
          <a:p>
            <a:pPr indent="-228600" lvl="0" marL="457200" algn="just">
              <a:spcBef>
                <a:spcPts val="0"/>
              </a:spcBef>
              <a:buAutoNum type="arabicPeriod" startAt="2"/>
            </a:pPr>
            <a:r>
              <a:rPr lang="it"/>
              <a:t>BE WRONG! I do not expect you to form perfectly grammatical sentence, I expect you to form ungrammatical and nonsensical sentences which are a fantastic starting point to work on and become proficient in English.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