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240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8489154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Let’s go back and look for the verbs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0FE8-1D08-F943-997D-2A0FDB9EFABA}" type="datetimeFigureOut">
              <a:rPr lang="it-IT" smtClean="0"/>
              <a:t>12/03/17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 smtClean="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‹n.›</a:t>
            </a:fld>
            <a:endParaRPr lang="it" sz="1000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404243220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0FE8-1D08-F943-997D-2A0FDB9EFABA}" type="datetimeFigureOut">
              <a:rPr lang="it-IT" smtClean="0"/>
              <a:t>12/03/17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 smtClean="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‹n.›</a:t>
            </a:fld>
            <a:endParaRPr lang="it" sz="1000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410088506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0FE8-1D08-F943-997D-2A0FDB9EFABA}" type="datetimeFigureOut">
              <a:rPr lang="it-IT" smtClean="0"/>
              <a:t>12/03/17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 smtClean="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‹n.›</a:t>
            </a:fld>
            <a:endParaRPr lang="it" sz="1000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45890874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‹n.›</a:t>
            </a:fld>
            <a:endParaRPr lang="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0FE8-1D08-F943-997D-2A0FDB9EFABA}" type="datetimeFigureOut">
              <a:rPr lang="it-IT" smtClean="0"/>
              <a:t>12/03/17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 smtClean="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‹n.›</a:t>
            </a:fld>
            <a:endParaRPr lang="it" sz="1000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91511067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0FE8-1D08-F943-997D-2A0FDB9EFABA}" type="datetimeFigureOut">
              <a:rPr lang="it-IT" smtClean="0"/>
              <a:t>12/03/17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 smtClean="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‹n.›</a:t>
            </a:fld>
            <a:endParaRPr lang="it" sz="1000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73044368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0FE8-1D08-F943-997D-2A0FDB9EFABA}" type="datetimeFigureOut">
              <a:rPr lang="it-IT" smtClean="0"/>
              <a:t>12/03/17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 smtClean="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‹n.›</a:t>
            </a:fld>
            <a:endParaRPr lang="it" sz="1000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5193497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0FE8-1D08-F943-997D-2A0FDB9EFABA}" type="datetimeFigureOut">
              <a:rPr lang="it-IT" smtClean="0"/>
              <a:t>12/03/17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 smtClean="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‹n.›</a:t>
            </a:fld>
            <a:endParaRPr lang="it" sz="1000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425708287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0FE8-1D08-F943-997D-2A0FDB9EFABA}" type="datetimeFigureOut">
              <a:rPr lang="it-IT" smtClean="0"/>
              <a:t>12/03/17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 smtClean="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‹n.›</a:t>
            </a:fld>
            <a:endParaRPr lang="it" sz="1000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414328503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0FE8-1D08-F943-997D-2A0FDB9EFABA}" type="datetimeFigureOut">
              <a:rPr lang="it-IT" smtClean="0"/>
              <a:t>12/03/17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 smtClean="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‹n.›</a:t>
            </a:fld>
            <a:endParaRPr lang="it" sz="1000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45174432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0FE8-1D08-F943-997D-2A0FDB9EFABA}" type="datetimeFigureOut">
              <a:rPr lang="it-IT" smtClean="0"/>
              <a:t>12/03/17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 smtClean="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‹n.›</a:t>
            </a:fld>
            <a:endParaRPr lang="it" sz="1000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86978232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0FE8-1D08-F943-997D-2A0FDB9EFABA}" type="datetimeFigureOut">
              <a:rPr lang="it-IT" smtClean="0"/>
              <a:t>12/03/17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 smtClean="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‹n.›</a:t>
            </a:fld>
            <a:endParaRPr lang="it" sz="1000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68710518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50FE8-1D08-F943-997D-2A0FDB9EFABA}" type="datetimeFigureOut">
              <a:rPr lang="it-IT" smtClean="0"/>
              <a:t>12/03/17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 smtClean="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‹n.›</a:t>
            </a:fld>
            <a:endParaRPr lang="it" sz="1000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340239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/>
        </p:nvSpPr>
        <p:spPr>
          <a:xfrm>
            <a:off x="1004150" y="894833"/>
            <a:ext cx="7136700" cy="102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it" sz="5400" b="1" dirty="0">
                <a:latin typeface="PT Sans Narrow"/>
                <a:ea typeface="PT Sans Narrow"/>
                <a:cs typeface="PT Sans Narrow"/>
                <a:sym typeface="PT Sans Narrow"/>
              </a:rPr>
              <a:t>English Language</a:t>
            </a:r>
          </a:p>
        </p:txBody>
      </p:sp>
      <p:sp>
        <p:nvSpPr>
          <p:cNvPr id="59" name="Shape 59"/>
          <p:cNvSpPr txBox="1"/>
          <p:nvPr/>
        </p:nvSpPr>
        <p:spPr>
          <a:xfrm>
            <a:off x="2137250" y="2406549"/>
            <a:ext cx="4870500" cy="120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2400" dirty="0">
              <a:solidFill>
                <a:srgbClr val="695D4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it" sz="2400" b="1" dirty="0">
                <a:solidFill>
                  <a:schemeClr val="tx1"/>
                </a:solidFill>
                <a:latin typeface="Open Sans"/>
                <a:ea typeface="Open Sans"/>
                <a:cs typeface="Open Sans"/>
                <a:sym typeface="Open Sans"/>
              </a:rPr>
              <a:t>Laura Di Ferrante</a:t>
            </a:r>
          </a:p>
          <a:p>
            <a:pPr lvl="0" algn="ctr" rtl="0">
              <a:spcBef>
                <a:spcPts val="0"/>
              </a:spcBef>
              <a:buNone/>
            </a:pPr>
            <a:endParaRPr sz="2400" b="1" dirty="0">
              <a:solidFill>
                <a:schemeClr val="tx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it" sz="2400" b="1" dirty="0">
                <a:solidFill>
                  <a:schemeClr val="tx1"/>
                </a:solidFill>
                <a:latin typeface="Open Sans"/>
                <a:ea typeface="Open Sans"/>
                <a:cs typeface="Open Sans"/>
                <a:sym typeface="Open Sans"/>
              </a:rPr>
              <a:t>13 March 2017</a:t>
            </a:r>
          </a:p>
          <a:p>
            <a:pPr lvl="0" algn="ctr" rtl="0">
              <a:spcBef>
                <a:spcPts val="0"/>
              </a:spcBef>
              <a:buNone/>
            </a:pPr>
            <a:endParaRPr sz="2400" b="1" dirty="0">
              <a:solidFill>
                <a:schemeClr val="tx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it" sz="2400" dirty="0">
                <a:solidFill>
                  <a:schemeClr val="tx1"/>
                </a:solidFill>
                <a:latin typeface="Open Sans"/>
                <a:ea typeface="Open Sans"/>
                <a:cs typeface="Open Sans"/>
                <a:sym typeface="Open Sans"/>
              </a:rPr>
              <a:t>laura.diferrante@uniroma3.it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Write a grammar rule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726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 sz="3000">
                <a:solidFill>
                  <a:srgbClr val="000000"/>
                </a:solidFill>
              </a:rPr>
              <a:t>Write a grammar rule that you know and try to offer a clear definition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>
                <a:latin typeface="Times New Roman"/>
                <a:ea typeface="Times New Roman"/>
                <a:cs typeface="Times New Roman"/>
                <a:sym typeface="Times New Roman"/>
              </a:rPr>
              <a:t>Ungrammaticality</a:t>
            </a:r>
            <a:r>
              <a:rPr lang="it" b="0"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311700" y="1068425"/>
            <a:ext cx="8520600" cy="3831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10000"/>
              <a:buFont typeface="Arial"/>
              <a:buNone/>
            </a:pPr>
            <a:r>
              <a:rPr lang="it" sz="10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457200" lvl="0" indent="-69850" algn="just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45833"/>
              <a:buFont typeface="Arial"/>
              <a:buNone/>
            </a:pPr>
            <a:r>
              <a:rPr lang="it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(1) </a:t>
            </a:r>
            <a:r>
              <a:rPr lang="it" sz="24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r>
              <a:rPr lang="it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 have go there</a:t>
            </a:r>
          </a:p>
          <a:p>
            <a:pPr marL="4572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69850" algn="just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45833"/>
              <a:buFont typeface="Arial"/>
              <a:buNone/>
            </a:pPr>
            <a:r>
              <a:rPr lang="it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After "have" we can put the past participle, and it would be</a:t>
            </a:r>
          </a:p>
          <a:p>
            <a:pPr marL="457200" lvl="0" indent="-69850" algn="just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45833"/>
              <a:buFont typeface="Arial"/>
              <a:buNone/>
            </a:pPr>
            <a:r>
              <a:rPr lang="it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(2) I have </a:t>
            </a:r>
            <a:r>
              <a:rPr lang="it" sz="24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gone</a:t>
            </a:r>
            <a:r>
              <a:rPr lang="it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there</a:t>
            </a:r>
          </a:p>
          <a:p>
            <a:pPr marL="457200" lvl="0" indent="-69850" algn="just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45833"/>
              <a:buFont typeface="Arial"/>
              <a:buNone/>
            </a:pPr>
            <a:r>
              <a:rPr lang="it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or a particle </a:t>
            </a:r>
          </a:p>
          <a:p>
            <a:pPr marL="457200" lvl="0" indent="-69850" algn="just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45833"/>
              <a:buFont typeface="Arial"/>
              <a:buNone/>
            </a:pPr>
            <a:r>
              <a:rPr lang="it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(3) I have</a:t>
            </a:r>
            <a:r>
              <a:rPr lang="it" sz="24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to</a:t>
            </a:r>
            <a:r>
              <a:rPr lang="it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go there</a:t>
            </a:r>
          </a:p>
          <a:p>
            <a:pPr marL="457200" lvl="0" indent="-69850" algn="just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45833"/>
              <a:buFont typeface="Arial"/>
              <a:buNone/>
            </a:pPr>
            <a:r>
              <a:rPr lang="it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or a noun/a pronoun/an article and a noun</a:t>
            </a:r>
          </a:p>
          <a:p>
            <a:pPr marL="457200" lvl="0" indent="-69850" algn="just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45833"/>
              <a:buFont typeface="Arial"/>
              <a:buNone/>
            </a:pPr>
            <a:r>
              <a:rPr lang="it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(4) I have choices/it/a dream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Prescriptivism 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88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Consider two of the most prescriptive rules in English:</a:t>
            </a:r>
          </a:p>
          <a:p>
            <a:pPr marL="457200" lvl="0" indent="-355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-"/>
            </a:pPr>
            <a:r>
              <a:rPr lang="it" sz="2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It is ungrammatical to end a sentence with a preposition</a:t>
            </a:r>
          </a:p>
          <a:p>
            <a:pPr marL="457200" lvl="0" indent="-355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-"/>
            </a:pPr>
            <a:r>
              <a:rPr lang="it" sz="2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It is ungrammatical to split an infinitive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But consider these two sentences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-"/>
            </a:pPr>
            <a:r>
              <a:rPr lang="it" sz="2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Happiness is something worth living for</a:t>
            </a:r>
          </a:p>
          <a:p>
            <a:pPr marL="457200" lvl="0" indent="-355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-"/>
            </a:pPr>
            <a:r>
              <a:rPr lang="it" sz="2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Captain Kirk wants to boldly go where no one has been before</a:t>
            </a:r>
          </a:p>
          <a:p>
            <a:pPr lvl="0">
              <a:spcBef>
                <a:spcPts val="0"/>
              </a:spcBef>
              <a:buNone/>
            </a:pP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it"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PRESCRIPTIVISM IGNORES REALITY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/>
              <a:t>Descriptivism 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5434500" cy="3888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-"/>
            </a:pPr>
            <a:r>
              <a:rPr lang="it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</a:t>
            </a:r>
            <a:r>
              <a:rPr lang="it"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how people use language</a:t>
            </a:r>
            <a:r>
              <a:rPr lang="it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not to </a:t>
            </a:r>
            <a:r>
              <a:rPr lang="it" sz="2400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prescribe </a:t>
            </a:r>
            <a:r>
              <a:rPr lang="it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you should speak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-"/>
            </a:pPr>
            <a:r>
              <a:rPr lang="it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 go there</a:t>
            </a:r>
          </a:p>
          <a:p>
            <a:pPr marL="457200" lvl="0" indent="-381000" rtl="0">
              <a:spcBef>
                <a:spcPts val="0"/>
              </a:spcBef>
              <a:buClr>
                <a:srgbClr val="9900FF"/>
              </a:buClr>
              <a:buSzPct val="100000"/>
              <a:buFont typeface="Arial"/>
              <a:buChar char="-"/>
            </a:pPr>
            <a:r>
              <a:rPr lang="it" sz="2400" b="1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  <a:t>*I goes there</a:t>
            </a:r>
          </a:p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-"/>
            </a:pPr>
            <a:r>
              <a:rPr lang="it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I were  you</a:t>
            </a:r>
          </a:p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-"/>
            </a:pPr>
            <a:r>
              <a:rPr lang="it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I was you</a:t>
            </a:r>
          </a:p>
        </p:txBody>
      </p:sp>
      <p:sp>
        <p:nvSpPr>
          <p:cNvPr id="144" name="Shape 144"/>
          <p:cNvSpPr txBox="1"/>
          <p:nvPr/>
        </p:nvSpPr>
        <p:spPr>
          <a:xfrm>
            <a:off x="6137350" y="1300925"/>
            <a:ext cx="2616900" cy="1699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 sz="2400" b="1">
                <a:solidFill>
                  <a:srgbClr val="9900FF"/>
                </a:solidFill>
              </a:rPr>
              <a:t>no native speaker of English would say this</a:t>
            </a:r>
          </a:p>
        </p:txBody>
      </p:sp>
      <p:cxnSp>
        <p:nvCxnSpPr>
          <p:cNvPr id="145" name="Shape 145"/>
          <p:cNvCxnSpPr/>
          <p:nvPr/>
        </p:nvCxnSpPr>
        <p:spPr>
          <a:xfrm rot="10800000" flipH="1">
            <a:off x="2708350" y="2413875"/>
            <a:ext cx="3248400" cy="1503900"/>
          </a:xfrm>
          <a:prstGeom prst="straightConnector1">
            <a:avLst/>
          </a:prstGeom>
          <a:noFill/>
          <a:ln w="38100" cap="flat" cmpd="sng">
            <a:solidFill>
              <a:srgbClr val="9900FF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46" name="Shape 146"/>
          <p:cNvSpPr txBox="1"/>
          <p:nvPr/>
        </p:nvSpPr>
        <p:spPr>
          <a:xfrm>
            <a:off x="6212550" y="3271075"/>
            <a:ext cx="2616900" cy="1624200"/>
          </a:xfrm>
          <a:prstGeom prst="rect">
            <a:avLst/>
          </a:pr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 sz="2400" b="1">
                <a:solidFill>
                  <a:srgbClr val="0000FF"/>
                </a:solidFill>
              </a:rPr>
              <a:t>some native speakers would use the first, some the seconf</a:t>
            </a:r>
          </a:p>
        </p:txBody>
      </p:sp>
      <p:cxnSp>
        <p:nvCxnSpPr>
          <p:cNvPr id="147" name="Shape 147"/>
          <p:cNvCxnSpPr/>
          <p:nvPr/>
        </p:nvCxnSpPr>
        <p:spPr>
          <a:xfrm rot="10800000" flipH="1">
            <a:off x="2452675" y="4248650"/>
            <a:ext cx="3579300" cy="345900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 sz="2800" dirty="0">
                <a:latin typeface="Arial"/>
                <a:cs typeface="Arial"/>
              </a:rPr>
              <a:t>Given this rule, look for its exeption in a text, a song, an ad, a newspaper article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311700" y="1703785"/>
            <a:ext cx="8520600" cy="329209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 b="1" dirty="0">
                <a:solidFill>
                  <a:srgbClr val="000000"/>
                </a:solidFill>
              </a:rPr>
              <a:t>The personal pronoun “me” is an object pronoun, whereas “I” is a subject pronoun</a:t>
            </a:r>
          </a:p>
          <a:p>
            <a:pPr lvl="0">
              <a:spcBef>
                <a:spcPts val="0"/>
              </a:spcBef>
              <a:buNone/>
            </a:pPr>
            <a:r>
              <a:rPr lang="it" dirty="0">
                <a:solidFill>
                  <a:srgbClr val="000000"/>
                </a:solidFill>
              </a:rPr>
              <a:t>Give it to </a:t>
            </a:r>
            <a:r>
              <a:rPr lang="it" b="1" dirty="0">
                <a:solidFill>
                  <a:srgbClr val="000000"/>
                </a:solidFill>
              </a:rPr>
              <a:t>me</a:t>
            </a:r>
          </a:p>
          <a:p>
            <a:pPr lvl="0">
              <a:spcBef>
                <a:spcPts val="0"/>
              </a:spcBef>
              <a:buNone/>
            </a:pPr>
            <a:r>
              <a:rPr lang="it" dirty="0">
                <a:solidFill>
                  <a:srgbClr val="000000"/>
                </a:solidFill>
              </a:rPr>
              <a:t>Mary told </a:t>
            </a:r>
            <a:r>
              <a:rPr lang="it" b="1" dirty="0">
                <a:solidFill>
                  <a:srgbClr val="000000"/>
                </a:solidFill>
              </a:rPr>
              <a:t>me</a:t>
            </a:r>
            <a:r>
              <a:rPr lang="it" dirty="0">
                <a:solidFill>
                  <a:srgbClr val="000000"/>
                </a:solidFill>
              </a:rPr>
              <a:t> about your situation</a:t>
            </a:r>
          </a:p>
          <a:p>
            <a:pPr lvl="0">
              <a:spcBef>
                <a:spcPts val="0"/>
              </a:spcBef>
              <a:buNone/>
            </a:pPr>
            <a:r>
              <a:rPr lang="it" dirty="0">
                <a:solidFill>
                  <a:srgbClr val="000000"/>
                </a:solidFill>
              </a:rPr>
              <a:t>My sister’s fiancé and </a:t>
            </a:r>
            <a:r>
              <a:rPr lang="it" b="1" dirty="0">
                <a:solidFill>
                  <a:srgbClr val="000000"/>
                </a:solidFill>
              </a:rPr>
              <a:t>I</a:t>
            </a:r>
            <a:r>
              <a:rPr lang="it" dirty="0">
                <a:solidFill>
                  <a:srgbClr val="000000"/>
                </a:solidFill>
              </a:rPr>
              <a:t> went to the mall</a:t>
            </a:r>
          </a:p>
          <a:p>
            <a:pPr lvl="0">
              <a:spcBef>
                <a:spcPts val="0"/>
              </a:spcBef>
              <a:buNone/>
            </a:pPr>
            <a:r>
              <a:rPr lang="it" dirty="0">
                <a:solidFill>
                  <a:srgbClr val="000000"/>
                </a:solidFill>
              </a:rPr>
              <a:t>You and I live close to each other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ctrTitle"/>
          </p:nvPr>
        </p:nvSpPr>
        <p:spPr>
          <a:xfrm>
            <a:off x="604200" y="1529325"/>
            <a:ext cx="8183700" cy="540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 sz="1800" dirty="0"/>
              <a:t>the Textbook is now available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ctrTitle" idx="4294967295"/>
          </p:nvPr>
        </p:nvSpPr>
        <p:spPr>
          <a:xfrm>
            <a:off x="0" y="876300"/>
            <a:ext cx="8922936" cy="541338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 sz="2400" dirty="0">
                <a:latin typeface="Arial"/>
                <a:cs typeface="Arial"/>
              </a:rPr>
              <a:t>Today we will deal with topics from Chapter 1 of the textbook</a:t>
            </a:r>
            <a:r>
              <a:rPr lang="it" sz="1800" dirty="0"/>
              <a:t>.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604200" y="197825"/>
            <a:ext cx="7935600" cy="92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 sz="2400" b="1"/>
              <a:t>Chapter 1</a:t>
            </a:r>
          </a:p>
        </p:txBody>
      </p:sp>
      <p:pic>
        <p:nvPicPr>
          <p:cNvPr id="67" name="Shape 67" descr="Schermata 2017-03-12 alle 21.31.24.png"/>
          <p:cNvPicPr preferRelativeResize="0"/>
          <p:nvPr/>
        </p:nvPicPr>
        <p:blipFill rotWithShape="1">
          <a:blip r:embed="rId4">
            <a:alphaModFix/>
          </a:blip>
          <a:srcRect l="23038" t="24181" r="16045" b="21464"/>
          <a:stretch/>
        </p:blipFill>
        <p:spPr>
          <a:xfrm>
            <a:off x="3694624" y="2257225"/>
            <a:ext cx="4617371" cy="2742699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/>
          <p:nvPr/>
        </p:nvSpPr>
        <p:spPr>
          <a:xfrm>
            <a:off x="73217" y="4459024"/>
            <a:ext cx="3267925" cy="540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 sz="2400" b="1" dirty="0"/>
              <a:t>via degli Irpini 10</a:t>
            </a:r>
          </a:p>
        </p:txBody>
      </p:sp>
      <p:cxnSp>
        <p:nvCxnSpPr>
          <p:cNvPr id="69" name="Shape 69"/>
          <p:cNvCxnSpPr/>
          <p:nvPr/>
        </p:nvCxnSpPr>
        <p:spPr>
          <a:xfrm>
            <a:off x="4845425" y="1928813"/>
            <a:ext cx="1617675" cy="1977032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it" sz="2400" b="1">
                <a:solidFill>
                  <a:schemeClr val="dk2"/>
                </a:solidFill>
              </a:rPr>
              <a:t> </a:t>
            </a:r>
            <a:r>
              <a:rPr lang="it" sz="2400" b="1">
                <a:latin typeface="Cambria"/>
                <a:ea typeface="Cambria"/>
                <a:cs typeface="Cambria"/>
                <a:sym typeface="Cambria"/>
              </a:rPr>
              <a:t>Consider the following anecdote (1)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ln w="28575" cap="flat" cmpd="sng">
            <a:solidFill>
              <a:srgbClr val="99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it" sz="2100" dirty="0">
                <a:solidFill>
                  <a:schemeClr val="dk1"/>
                </a:solidFill>
                <a:latin typeface="Arial"/>
                <a:cs typeface="Arial"/>
              </a:rPr>
              <a:t>“On a fine spring day in late 1970s in Allentown, Pennsylvania, I was called by a principal to observe one of his veteran teachers teaching “grammar” to a</a:t>
            </a:r>
            <a:r>
              <a:rPr lang="it" sz="2100" b="1" dirty="0">
                <a:solidFill>
                  <a:schemeClr val="dk1"/>
                </a:solidFill>
                <a:latin typeface="Arial"/>
                <a:cs typeface="Arial"/>
              </a:rPr>
              <a:t> </a:t>
            </a:r>
            <a:r>
              <a:rPr lang="it" sz="2100" dirty="0">
                <a:solidFill>
                  <a:schemeClr val="dk1"/>
                </a:solidFill>
                <a:latin typeface="Arial"/>
                <a:cs typeface="Arial"/>
              </a:rPr>
              <a:t>first grade class. The school was an inner-city school, a large percentage of its students qualifying for the government-sponsored lunch.</a:t>
            </a:r>
          </a:p>
          <a:p>
            <a:pPr marL="0" lvl="0" indent="-6985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it" sz="2100" dirty="0">
                <a:solidFill>
                  <a:schemeClr val="dk1"/>
                </a:solidFill>
                <a:latin typeface="Arial"/>
                <a:cs typeface="Arial"/>
              </a:rPr>
              <a:t>The teacher—we’ll call her Ms. Abbot—began the lesson by giving three children cards marked, respectively, </a:t>
            </a:r>
            <a:r>
              <a:rPr lang="it" sz="2100" i="1" dirty="0">
                <a:solidFill>
                  <a:schemeClr val="dk1"/>
                </a:solidFill>
                <a:latin typeface="Arial"/>
                <a:cs typeface="Arial"/>
              </a:rPr>
              <a:t>Noun</a:t>
            </a:r>
            <a:r>
              <a:rPr lang="it" sz="2100" dirty="0">
                <a:solidFill>
                  <a:schemeClr val="dk1"/>
                </a:solidFill>
                <a:latin typeface="Arial"/>
                <a:cs typeface="Arial"/>
              </a:rPr>
              <a:t>, </a:t>
            </a:r>
            <a:r>
              <a:rPr lang="it" sz="2100" i="1" dirty="0">
                <a:solidFill>
                  <a:schemeClr val="dk1"/>
                </a:solidFill>
                <a:latin typeface="Arial"/>
                <a:cs typeface="Arial"/>
              </a:rPr>
              <a:t>Verb</a:t>
            </a:r>
            <a:r>
              <a:rPr lang="it" sz="2100" dirty="0">
                <a:solidFill>
                  <a:schemeClr val="dk1"/>
                </a:solidFill>
                <a:latin typeface="Arial"/>
                <a:cs typeface="Arial"/>
              </a:rPr>
              <a:t>, and </a:t>
            </a:r>
            <a:r>
              <a:rPr lang="it" sz="2100" i="1" dirty="0">
                <a:solidFill>
                  <a:schemeClr val="dk1"/>
                </a:solidFill>
                <a:latin typeface="Arial"/>
                <a:cs typeface="Arial"/>
              </a:rPr>
              <a:t>Adjective</a:t>
            </a:r>
            <a:r>
              <a:rPr lang="it" sz="2100" dirty="0">
                <a:solidFill>
                  <a:schemeClr val="dk1"/>
                </a:solidFill>
                <a:latin typeface="Arial"/>
                <a:cs typeface="Arial"/>
              </a:rPr>
              <a:t> and sending each child to a separate corner. In the fourth corner, the other students took turns picking word cards out of a pile, after which they were expected to march their word to the correct corner.”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endParaRPr sz="21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it" sz="2400" b="1">
                <a:solidFill>
                  <a:schemeClr val="dk2"/>
                </a:solidFill>
              </a:rPr>
              <a:t> </a:t>
            </a:r>
            <a:r>
              <a:rPr lang="it" sz="2400" b="1">
                <a:latin typeface="Cambria"/>
                <a:ea typeface="Cambria"/>
                <a:cs typeface="Cambria"/>
                <a:sym typeface="Cambria"/>
              </a:rPr>
              <a:t>Consider the following anecdote (2)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ln w="28575" cap="flat" cmpd="sng">
            <a:solidFill>
              <a:srgbClr val="99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it" sz="2800" dirty="0">
                <a:solidFill>
                  <a:schemeClr val="dk1"/>
                </a:solidFill>
                <a:latin typeface="Arial"/>
                <a:cs typeface="Arial"/>
              </a:rPr>
              <a:t>“Amy was the third; her word was ‘wet.’ I can see her still: a pretty frail waif with a blonde pony tail, frozen in doubt. Finally, she drifted to the Verb corner. “Amy!” Ms. Abbot thundered. “Think! Isn’t ‘wet’ a picture word?”</a:t>
            </a:r>
          </a:p>
          <a:p>
            <a:pPr marL="0" lvl="0" indent="-6985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it" sz="2800" dirty="0">
                <a:solidFill>
                  <a:schemeClr val="dk1"/>
                </a:solidFill>
                <a:latin typeface="Arial"/>
                <a:cs typeface="Arial"/>
              </a:rPr>
              <a:t>By this time Amy was shaking and in tears. I have never forgotten her, nor quite forgiven her teacher.  (Schuster, 2003, pp. 1-2)</a:t>
            </a:r>
          </a:p>
          <a:p>
            <a:pPr lvl="0">
              <a:spcBef>
                <a:spcPts val="0"/>
              </a:spcBef>
              <a:buNone/>
            </a:pP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it" sz="2400" b="1">
                <a:solidFill>
                  <a:schemeClr val="dk2"/>
                </a:solidFill>
              </a:rPr>
              <a:t> </a:t>
            </a:r>
            <a:r>
              <a:rPr lang="it" sz="2400" b="1">
                <a:latin typeface="Cambria"/>
                <a:ea typeface="Cambria"/>
                <a:cs typeface="Cambria"/>
                <a:sym typeface="Cambria"/>
              </a:rPr>
              <a:t>Consider the following anecdote (1)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027783"/>
            <a:ext cx="8520600" cy="3765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chemeClr val="dk1"/>
                </a:solidFill>
              </a:rPr>
              <a:t>“On a fine spring day in late 1970s in Allentown, Pennsylvania, I </a:t>
            </a:r>
            <a:r>
              <a:rPr lang="it" sz="2400" b="1" dirty="0">
                <a:solidFill>
                  <a:schemeClr val="dk1"/>
                </a:solidFill>
              </a:rPr>
              <a:t>was called </a:t>
            </a:r>
            <a:r>
              <a:rPr lang="it" sz="2400" dirty="0">
                <a:solidFill>
                  <a:schemeClr val="dk1"/>
                </a:solidFill>
              </a:rPr>
              <a:t>by a principal </a:t>
            </a:r>
            <a:r>
              <a:rPr lang="it" sz="2400" b="1" dirty="0">
                <a:solidFill>
                  <a:schemeClr val="dk1"/>
                </a:solidFill>
              </a:rPr>
              <a:t>to observe</a:t>
            </a:r>
            <a:r>
              <a:rPr lang="it" sz="2400" dirty="0">
                <a:solidFill>
                  <a:schemeClr val="dk1"/>
                </a:solidFill>
              </a:rPr>
              <a:t> one of his veteran teachers </a:t>
            </a:r>
            <a:r>
              <a:rPr lang="it" sz="2400" b="1" dirty="0">
                <a:solidFill>
                  <a:schemeClr val="dk1"/>
                </a:solidFill>
              </a:rPr>
              <a:t>teaching</a:t>
            </a:r>
            <a:r>
              <a:rPr lang="it" sz="2400" dirty="0">
                <a:solidFill>
                  <a:schemeClr val="dk1"/>
                </a:solidFill>
              </a:rPr>
              <a:t> “grammar” to a</a:t>
            </a:r>
            <a:r>
              <a:rPr lang="it" sz="2400" b="1" dirty="0">
                <a:solidFill>
                  <a:schemeClr val="dk1"/>
                </a:solidFill>
              </a:rPr>
              <a:t> </a:t>
            </a:r>
            <a:r>
              <a:rPr lang="it" sz="2400" dirty="0">
                <a:solidFill>
                  <a:schemeClr val="dk1"/>
                </a:solidFill>
              </a:rPr>
              <a:t>first grade class. The school </a:t>
            </a:r>
            <a:r>
              <a:rPr lang="it" sz="2400" b="1" dirty="0">
                <a:solidFill>
                  <a:schemeClr val="dk1"/>
                </a:solidFill>
              </a:rPr>
              <a:t>was</a:t>
            </a:r>
            <a:r>
              <a:rPr lang="it" sz="2400" dirty="0">
                <a:solidFill>
                  <a:schemeClr val="dk1"/>
                </a:solidFill>
              </a:rPr>
              <a:t> an inner-city school, a large percentage of its students </a:t>
            </a:r>
            <a:r>
              <a:rPr lang="it" sz="2400" b="1" dirty="0">
                <a:solidFill>
                  <a:schemeClr val="dk1"/>
                </a:solidFill>
              </a:rPr>
              <a:t>qualifying</a:t>
            </a:r>
            <a:r>
              <a:rPr lang="it" sz="2400" dirty="0">
                <a:solidFill>
                  <a:schemeClr val="dk1"/>
                </a:solidFill>
              </a:rPr>
              <a:t> for the government-sponsored lunch.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chemeClr val="dk1"/>
                </a:solidFill>
              </a:rPr>
              <a:t>The teacher—we’</a:t>
            </a:r>
            <a:r>
              <a:rPr lang="it" sz="2400" b="1" dirty="0">
                <a:solidFill>
                  <a:schemeClr val="dk1"/>
                </a:solidFill>
              </a:rPr>
              <a:t>ll call</a:t>
            </a:r>
            <a:r>
              <a:rPr lang="it" sz="2400" dirty="0">
                <a:solidFill>
                  <a:schemeClr val="dk1"/>
                </a:solidFill>
              </a:rPr>
              <a:t> her Ms. Abbot—</a:t>
            </a:r>
            <a:r>
              <a:rPr lang="it" sz="2400" b="1" dirty="0">
                <a:solidFill>
                  <a:schemeClr val="dk1"/>
                </a:solidFill>
              </a:rPr>
              <a:t>began</a:t>
            </a:r>
            <a:r>
              <a:rPr lang="it" sz="2400" dirty="0">
                <a:solidFill>
                  <a:schemeClr val="dk1"/>
                </a:solidFill>
              </a:rPr>
              <a:t> the lesson by </a:t>
            </a:r>
            <a:r>
              <a:rPr lang="it" sz="2400" b="1" dirty="0">
                <a:solidFill>
                  <a:schemeClr val="dk1"/>
                </a:solidFill>
              </a:rPr>
              <a:t>giving</a:t>
            </a:r>
            <a:r>
              <a:rPr lang="it" sz="2400" dirty="0">
                <a:solidFill>
                  <a:schemeClr val="dk1"/>
                </a:solidFill>
              </a:rPr>
              <a:t> three children cards </a:t>
            </a:r>
            <a:r>
              <a:rPr lang="it" sz="2400" b="1" dirty="0">
                <a:solidFill>
                  <a:schemeClr val="dk1"/>
                </a:solidFill>
              </a:rPr>
              <a:t>marked</a:t>
            </a:r>
            <a:r>
              <a:rPr lang="it" sz="2400" dirty="0">
                <a:solidFill>
                  <a:schemeClr val="dk1"/>
                </a:solidFill>
              </a:rPr>
              <a:t>, respectively, </a:t>
            </a:r>
            <a:r>
              <a:rPr lang="it" sz="2400" i="1" dirty="0">
                <a:solidFill>
                  <a:schemeClr val="dk1"/>
                </a:solidFill>
              </a:rPr>
              <a:t>Noun</a:t>
            </a:r>
            <a:r>
              <a:rPr lang="it" sz="2400" dirty="0">
                <a:solidFill>
                  <a:schemeClr val="dk1"/>
                </a:solidFill>
              </a:rPr>
              <a:t>, </a:t>
            </a:r>
            <a:r>
              <a:rPr lang="it" sz="2400" i="1" dirty="0">
                <a:solidFill>
                  <a:schemeClr val="dk1"/>
                </a:solidFill>
              </a:rPr>
              <a:t>Verb</a:t>
            </a:r>
            <a:r>
              <a:rPr lang="it" sz="2400" dirty="0">
                <a:solidFill>
                  <a:schemeClr val="dk1"/>
                </a:solidFill>
              </a:rPr>
              <a:t>, and </a:t>
            </a:r>
            <a:r>
              <a:rPr lang="it" sz="2400" i="1" dirty="0">
                <a:solidFill>
                  <a:schemeClr val="dk1"/>
                </a:solidFill>
              </a:rPr>
              <a:t>Adjective</a:t>
            </a:r>
            <a:r>
              <a:rPr lang="it" sz="2400" dirty="0">
                <a:solidFill>
                  <a:schemeClr val="dk1"/>
                </a:solidFill>
              </a:rPr>
              <a:t> and </a:t>
            </a:r>
            <a:r>
              <a:rPr lang="it" sz="2400" b="1" dirty="0">
                <a:solidFill>
                  <a:schemeClr val="dk1"/>
                </a:solidFill>
              </a:rPr>
              <a:t>sending</a:t>
            </a:r>
            <a:r>
              <a:rPr lang="it" sz="2400" dirty="0">
                <a:solidFill>
                  <a:schemeClr val="dk1"/>
                </a:solidFill>
              </a:rPr>
              <a:t> each child to a separate corner. In the fourth corner, the other students </a:t>
            </a:r>
            <a:r>
              <a:rPr lang="it" sz="2400" b="1" dirty="0">
                <a:solidFill>
                  <a:schemeClr val="dk1"/>
                </a:solidFill>
              </a:rPr>
              <a:t>took</a:t>
            </a:r>
            <a:r>
              <a:rPr lang="it" sz="2400" dirty="0">
                <a:solidFill>
                  <a:schemeClr val="dk1"/>
                </a:solidFill>
              </a:rPr>
              <a:t> turns </a:t>
            </a:r>
            <a:r>
              <a:rPr lang="it" sz="2400" b="1" dirty="0">
                <a:solidFill>
                  <a:schemeClr val="dk1"/>
                </a:solidFill>
              </a:rPr>
              <a:t>picking</a:t>
            </a:r>
            <a:r>
              <a:rPr lang="it" sz="2400" dirty="0">
                <a:solidFill>
                  <a:schemeClr val="dk1"/>
                </a:solidFill>
              </a:rPr>
              <a:t> word cards out of a pile, after which they </a:t>
            </a:r>
            <a:r>
              <a:rPr lang="it" sz="2400" b="1" dirty="0">
                <a:solidFill>
                  <a:schemeClr val="dk1"/>
                </a:solidFill>
              </a:rPr>
              <a:t>were expected</a:t>
            </a:r>
            <a:r>
              <a:rPr lang="it" sz="2400" dirty="0">
                <a:solidFill>
                  <a:schemeClr val="dk1"/>
                </a:solidFill>
              </a:rPr>
              <a:t> to </a:t>
            </a:r>
            <a:r>
              <a:rPr lang="it" sz="2400" b="1" dirty="0">
                <a:solidFill>
                  <a:schemeClr val="dk1"/>
                </a:solidFill>
              </a:rPr>
              <a:t>march</a:t>
            </a:r>
            <a:r>
              <a:rPr lang="it" sz="2400" dirty="0">
                <a:solidFill>
                  <a:schemeClr val="dk1"/>
                </a:solidFill>
              </a:rPr>
              <a:t> their word to the correct corner.”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it" sz="2400" b="1">
                <a:solidFill>
                  <a:schemeClr val="dk2"/>
                </a:solidFill>
              </a:rPr>
              <a:t> </a:t>
            </a:r>
            <a:r>
              <a:rPr lang="it" sz="2400" b="1">
                <a:latin typeface="Cambria"/>
                <a:ea typeface="Cambria"/>
                <a:cs typeface="Cambria"/>
                <a:sym typeface="Cambria"/>
              </a:rPr>
              <a:t>Consider the following anecdote (2)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chemeClr val="dk1"/>
                </a:solidFill>
              </a:rPr>
              <a:t>“Amy </a:t>
            </a:r>
            <a:r>
              <a:rPr lang="it" sz="2400" b="1" dirty="0">
                <a:solidFill>
                  <a:schemeClr val="dk1"/>
                </a:solidFill>
              </a:rPr>
              <a:t>was</a:t>
            </a:r>
            <a:r>
              <a:rPr lang="it" sz="2400" dirty="0">
                <a:solidFill>
                  <a:schemeClr val="dk1"/>
                </a:solidFill>
              </a:rPr>
              <a:t> the third; her word </a:t>
            </a:r>
            <a:r>
              <a:rPr lang="it" sz="2400" b="1" dirty="0">
                <a:solidFill>
                  <a:schemeClr val="dk1"/>
                </a:solidFill>
              </a:rPr>
              <a:t>was</a:t>
            </a:r>
            <a:r>
              <a:rPr lang="it" sz="2400" dirty="0">
                <a:solidFill>
                  <a:schemeClr val="dk1"/>
                </a:solidFill>
              </a:rPr>
              <a:t> ‘wet.’ I can </a:t>
            </a:r>
            <a:r>
              <a:rPr lang="it" sz="2400" b="1" dirty="0">
                <a:solidFill>
                  <a:schemeClr val="dk1"/>
                </a:solidFill>
              </a:rPr>
              <a:t>see</a:t>
            </a:r>
            <a:r>
              <a:rPr lang="it" sz="2400" dirty="0">
                <a:solidFill>
                  <a:schemeClr val="dk1"/>
                </a:solidFill>
              </a:rPr>
              <a:t> her still: a pretty frail waif with a blonde pony tail, frozen in doubt. Finally, she </a:t>
            </a:r>
            <a:r>
              <a:rPr lang="it" sz="2400" b="1" dirty="0">
                <a:solidFill>
                  <a:schemeClr val="dk1"/>
                </a:solidFill>
              </a:rPr>
              <a:t>drifted</a:t>
            </a:r>
            <a:r>
              <a:rPr lang="it" sz="2400" dirty="0">
                <a:solidFill>
                  <a:schemeClr val="dk1"/>
                </a:solidFill>
              </a:rPr>
              <a:t> to the Verb corner. “Amy!” Ms. Abbot </a:t>
            </a:r>
            <a:r>
              <a:rPr lang="it" sz="2400" b="1" dirty="0">
                <a:solidFill>
                  <a:schemeClr val="dk1"/>
                </a:solidFill>
              </a:rPr>
              <a:t>thundered</a:t>
            </a:r>
            <a:r>
              <a:rPr lang="it" sz="2400" dirty="0">
                <a:solidFill>
                  <a:schemeClr val="dk1"/>
                </a:solidFill>
              </a:rPr>
              <a:t>. “</a:t>
            </a:r>
            <a:r>
              <a:rPr lang="it" sz="2400" b="1" dirty="0">
                <a:solidFill>
                  <a:schemeClr val="dk1"/>
                </a:solidFill>
              </a:rPr>
              <a:t>Think</a:t>
            </a:r>
            <a:r>
              <a:rPr lang="it" sz="2400" dirty="0">
                <a:solidFill>
                  <a:schemeClr val="dk1"/>
                </a:solidFill>
              </a:rPr>
              <a:t>! </a:t>
            </a:r>
            <a:r>
              <a:rPr lang="it" sz="2400" b="1" dirty="0">
                <a:solidFill>
                  <a:schemeClr val="dk1"/>
                </a:solidFill>
              </a:rPr>
              <a:t>Isn’t</a:t>
            </a:r>
            <a:r>
              <a:rPr lang="it" sz="2400" dirty="0">
                <a:solidFill>
                  <a:schemeClr val="dk1"/>
                </a:solidFill>
              </a:rPr>
              <a:t> ‘wet’ a picture word?”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chemeClr val="dk1"/>
                </a:solidFill>
              </a:rPr>
              <a:t>By this time Amy was shaking and in tears. I have never forgotten her, nor quite forgiven her teacher.”  (Schuster, 2003, pp. 1-2)</a:t>
            </a:r>
          </a:p>
          <a:p>
            <a:pPr lvl="0" rtl="0">
              <a:spcBef>
                <a:spcPts val="0"/>
              </a:spcBef>
              <a:buNone/>
            </a:pPr>
            <a:endParaRPr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On Amy’s side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311700" y="1526977"/>
            <a:ext cx="8520600" cy="304189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There is no right answer to the question the teacher is asking.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50000"/>
              <a:buFont typeface="Arial"/>
              <a:buNone/>
            </a:pPr>
            <a:r>
              <a:rPr lang="it" sz="2400" i="1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Wet</a:t>
            </a:r>
            <a:r>
              <a:rPr lang="it" sz="2400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can be</a:t>
            </a:r>
          </a:p>
          <a:p>
            <a:pPr marL="457200" lvl="0" indent="-298450" algn="just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50000"/>
              <a:buFont typeface="Arial"/>
              <a:buNone/>
            </a:pPr>
            <a:r>
              <a:rPr lang="it" sz="2400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-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it" sz="2400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an adjective, as in “You better dry those </a:t>
            </a:r>
            <a:r>
              <a:rPr lang="it" sz="2400" u="sng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wet</a:t>
            </a:r>
            <a:r>
              <a:rPr lang="it" sz="2400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clothes”;</a:t>
            </a:r>
          </a:p>
          <a:p>
            <a:pPr marL="457200" lvl="0" indent="-298450" algn="just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50000"/>
              <a:buFont typeface="Arial"/>
              <a:buNone/>
            </a:pPr>
            <a:r>
              <a:rPr lang="it" sz="2400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-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it" sz="2400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a verb, as in “Make sure to </a:t>
            </a:r>
            <a:r>
              <a:rPr lang="it" sz="2400" u="sng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wet</a:t>
            </a:r>
            <a:r>
              <a:rPr lang="it" sz="2400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the paper before painting with watercolors”;</a:t>
            </a:r>
          </a:p>
          <a:p>
            <a:pPr marL="457200" lvl="0" indent="-298450" algn="just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50000"/>
              <a:buFont typeface="Arial"/>
              <a:buNone/>
            </a:pPr>
            <a:r>
              <a:rPr lang="it" sz="2400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-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it" sz="2400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a noun, as in “The wet will soak through cloth that’s not waterproof”. </a:t>
            </a:r>
          </a:p>
          <a:p>
            <a:pPr lvl="0">
              <a:spcBef>
                <a:spcPts val="0"/>
              </a:spcBef>
              <a:buNone/>
            </a:pPr>
            <a:endParaRPr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Pick one of the following words 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2979300" y="1919517"/>
            <a:ext cx="2316600" cy="1497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AutoNum type="arabicPeriod" startAt="4"/>
            </a:pPr>
            <a:r>
              <a:rPr lang="it" sz="3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close</a:t>
            </a:r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AutoNum type="arabicPeriod" startAt="4"/>
            </a:pPr>
            <a:r>
              <a:rPr lang="it" sz="3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double</a:t>
            </a:r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AutoNum type="arabicPeriod" startAt="4"/>
            </a:pPr>
            <a:r>
              <a:rPr lang="it" sz="3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express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Shape 107"/>
          <p:cNvSpPr txBox="1">
            <a:spLocks noGrp="1"/>
          </p:cNvSpPr>
          <p:nvPr>
            <p:ph type="body" idx="4294967295"/>
          </p:nvPr>
        </p:nvSpPr>
        <p:spPr>
          <a:xfrm>
            <a:off x="6827838" y="1997075"/>
            <a:ext cx="2316162" cy="141922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AutoNum type="arabicPeriod" startAt="7"/>
            </a:pPr>
            <a:r>
              <a:rPr lang="it" sz="3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fast</a:t>
            </a:r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AutoNum type="arabicPeriod" startAt="7"/>
            </a:pPr>
            <a:r>
              <a:rPr lang="it" sz="3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second</a:t>
            </a:r>
            <a:br>
              <a:rPr lang="it" sz="3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it" sz="3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Shape 105"/>
          <p:cNvSpPr txBox="1">
            <a:spLocks noGrp="1"/>
          </p:cNvSpPr>
          <p:nvPr>
            <p:ph type="body" idx="4294967295"/>
          </p:nvPr>
        </p:nvSpPr>
        <p:spPr>
          <a:xfrm>
            <a:off x="0" y="1881188"/>
            <a:ext cx="2316163" cy="16319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it" sz="3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back</a:t>
            </a:r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it" sz="3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clean</a:t>
            </a:r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it" sz="3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clear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Shape 108"/>
          <p:cNvSpPr txBox="1"/>
          <p:nvPr/>
        </p:nvSpPr>
        <p:spPr>
          <a:xfrm>
            <a:off x="410600" y="1158700"/>
            <a:ext cx="8421600" cy="960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it" sz="2000"/>
              <a:t>The following words can be used as a </a:t>
            </a:r>
            <a:r>
              <a:rPr lang="it" sz="2000" b="1"/>
              <a:t>noun</a:t>
            </a:r>
            <a:r>
              <a:rPr lang="it" sz="2000"/>
              <a:t>, a </a:t>
            </a:r>
            <a:r>
              <a:rPr lang="it" sz="2000" b="1"/>
              <a:t>verb</a:t>
            </a:r>
            <a:r>
              <a:rPr lang="it" sz="2000"/>
              <a:t>, and an </a:t>
            </a:r>
            <a:r>
              <a:rPr lang="it" sz="2000" b="1"/>
              <a:t>adjective</a:t>
            </a:r>
            <a:r>
              <a:rPr lang="it" sz="2000"/>
              <a:t>.</a:t>
            </a:r>
          </a:p>
          <a:p>
            <a:pPr lvl="0" algn="ctr">
              <a:spcBef>
                <a:spcPts val="0"/>
              </a:spcBef>
              <a:buNone/>
            </a:pPr>
            <a:r>
              <a:rPr lang="it" sz="2000"/>
              <a:t>Make 3 sentences using your word in the three different ways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410600" y="3733475"/>
            <a:ext cx="8245500" cy="128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98450" algn="just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55000"/>
              <a:buFont typeface="Arial"/>
              <a:buNone/>
            </a:pPr>
            <a:r>
              <a:rPr lang="it" sz="2000" b="1">
                <a:solidFill>
                  <a:schemeClr val="dk2"/>
                </a:solidFill>
              </a:rPr>
              <a:t>adjective</a:t>
            </a:r>
            <a:r>
              <a:rPr lang="it" sz="20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it" sz="2000">
                <a:solidFill>
                  <a:schemeClr val="dk2"/>
                </a:solidFill>
              </a:rPr>
              <a:t>“You better dry those </a:t>
            </a:r>
            <a:r>
              <a:rPr lang="it" sz="2000" u="sng">
                <a:solidFill>
                  <a:schemeClr val="dk2"/>
                </a:solidFill>
              </a:rPr>
              <a:t>wet</a:t>
            </a:r>
            <a:r>
              <a:rPr lang="it" sz="2000">
                <a:solidFill>
                  <a:schemeClr val="dk2"/>
                </a:solidFill>
              </a:rPr>
              <a:t> clothes”;</a:t>
            </a:r>
          </a:p>
          <a:p>
            <a:pPr marL="457200" lvl="0" indent="-298450" algn="just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55000"/>
              <a:buFont typeface="Arial"/>
              <a:buNone/>
            </a:pPr>
            <a:r>
              <a:rPr lang="it" sz="2000" b="1">
                <a:solidFill>
                  <a:schemeClr val="dk2"/>
                </a:solidFill>
              </a:rPr>
              <a:t>verb</a:t>
            </a:r>
            <a:r>
              <a:rPr lang="it" sz="2000">
                <a:solidFill>
                  <a:schemeClr val="dk2"/>
                </a:solidFill>
              </a:rPr>
              <a:t> “Make sure to </a:t>
            </a:r>
            <a:r>
              <a:rPr lang="it" sz="2000" u="sng">
                <a:solidFill>
                  <a:schemeClr val="dk2"/>
                </a:solidFill>
              </a:rPr>
              <a:t>wet</a:t>
            </a:r>
            <a:r>
              <a:rPr lang="it" sz="2000">
                <a:solidFill>
                  <a:schemeClr val="dk2"/>
                </a:solidFill>
              </a:rPr>
              <a:t> the paper before painting with watercolors”;</a:t>
            </a:r>
          </a:p>
          <a:p>
            <a:pPr marL="457200" lvl="0" indent="-298450" algn="just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55000"/>
              <a:buFont typeface="Arial"/>
              <a:buNone/>
            </a:pPr>
            <a:r>
              <a:rPr lang="it" sz="2000" b="1">
                <a:solidFill>
                  <a:schemeClr val="dk2"/>
                </a:solidFill>
              </a:rPr>
              <a:t>noun</a:t>
            </a:r>
            <a:r>
              <a:rPr lang="it" sz="2000">
                <a:solidFill>
                  <a:schemeClr val="dk2"/>
                </a:solidFill>
              </a:rPr>
              <a:t> “The wet will soak through cloth that’s not waterproof”. </a:t>
            </a:r>
          </a:p>
          <a:p>
            <a:pPr lvl="0">
              <a:spcBef>
                <a:spcPts val="0"/>
              </a:spcBef>
              <a:buNone/>
            </a:pPr>
            <a:endParaRPr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>
                <a:latin typeface="Times New Roman"/>
                <a:ea typeface="Times New Roman"/>
                <a:cs typeface="Times New Roman"/>
                <a:sym typeface="Times New Roman"/>
              </a:rPr>
              <a:t>Ungrammaticality</a:t>
            </a:r>
            <a:r>
              <a:rPr lang="it" b="0"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61328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b="1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Grammaticality</a:t>
            </a:r>
            <a:r>
              <a:rPr lang="it" sz="24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 is the </a:t>
            </a:r>
            <a:r>
              <a:rPr lang="it" sz="2400" u="sng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conformity </a:t>
            </a:r>
            <a:r>
              <a:rPr lang="it" sz="24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- at a morphological, syntactical, and "logic" level -  of a sentence or an utterance </a:t>
            </a:r>
            <a:r>
              <a:rPr lang="it" sz="2400" u="sng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to commonly accepted </a:t>
            </a:r>
            <a:r>
              <a:rPr lang="it" sz="2400" b="1" u="sng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grammar rules</a:t>
            </a:r>
            <a:r>
              <a:rPr lang="it" sz="2400" u="sng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r>
              <a:rPr lang="it" sz="24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Those rules in real-conversation-contexts, are in "contrast" with “grammaticality" 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6513775" y="1068425"/>
            <a:ext cx="2094300" cy="623400"/>
          </a:xfrm>
          <a:prstGeom prst="rect">
            <a:avLst/>
          </a:prstGeom>
          <a:noFill/>
          <a:ln w="76200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 sz="3000"/>
              <a:t>ideal rules</a:t>
            </a:r>
          </a:p>
        </p:txBody>
      </p:sp>
      <p:cxnSp>
        <p:nvCxnSpPr>
          <p:cNvPr id="117" name="Shape 117"/>
          <p:cNvCxnSpPr/>
          <p:nvPr/>
        </p:nvCxnSpPr>
        <p:spPr>
          <a:xfrm rot="10800000" flipH="1">
            <a:off x="5639250" y="1817150"/>
            <a:ext cx="1150800" cy="747900"/>
          </a:xfrm>
          <a:prstGeom prst="straightConnector1">
            <a:avLst/>
          </a:prstGeom>
          <a:noFill/>
          <a:ln w="28575" cap="flat" cmpd="sng">
            <a:solidFill>
              <a:srgbClr val="FF00FF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18" name="Shape 118"/>
          <p:cNvSpPr txBox="1"/>
          <p:nvPr/>
        </p:nvSpPr>
        <p:spPr>
          <a:xfrm>
            <a:off x="6487925" y="2060875"/>
            <a:ext cx="2324400" cy="3030000"/>
          </a:xfrm>
          <a:prstGeom prst="rect">
            <a:avLst/>
          </a:prstGeom>
          <a:noFill/>
          <a:ln w="762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it" sz="24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Those rules are </a:t>
            </a:r>
            <a:r>
              <a:rPr lang="it" sz="2400" b="1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not</a:t>
            </a:r>
            <a:r>
              <a:rPr lang="it" sz="24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 used in an </a:t>
            </a:r>
            <a:r>
              <a:rPr lang="it" sz="2400" b="1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ideal world </a:t>
            </a:r>
            <a:r>
              <a:rPr lang="it" sz="24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with a mathematical-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it" sz="24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like language.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19" name="Shape 119"/>
          <p:cNvCxnSpPr/>
          <p:nvPr/>
        </p:nvCxnSpPr>
        <p:spPr>
          <a:xfrm>
            <a:off x="2279300" y="4170225"/>
            <a:ext cx="4084800" cy="437400"/>
          </a:xfrm>
          <a:prstGeom prst="straightConnector1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948</Words>
  <Application>Microsoft Macintosh PowerPoint</Application>
  <PresentationFormat>Presentazione su schermo (16:9)</PresentationFormat>
  <Paragraphs>89</Paragraphs>
  <Slides>14</Slides>
  <Notes>14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9" baseType="lpstr">
      <vt:lpstr>Raleway</vt:lpstr>
      <vt:lpstr>PT Sans Narrow</vt:lpstr>
      <vt:lpstr>Source Sans Pro</vt:lpstr>
      <vt:lpstr>Open Sans</vt:lpstr>
      <vt:lpstr>Tema di Office</vt:lpstr>
      <vt:lpstr>Presentazione di PowerPoint</vt:lpstr>
      <vt:lpstr>Today we will deal with topics from Chapter 1 of the textbook.</vt:lpstr>
      <vt:lpstr> Consider the following anecdote (1)</vt:lpstr>
      <vt:lpstr> Consider the following anecdote (2) </vt:lpstr>
      <vt:lpstr> Consider the following anecdote (1)</vt:lpstr>
      <vt:lpstr> Consider the following anecdote (2) </vt:lpstr>
      <vt:lpstr>On Amy’s side</vt:lpstr>
      <vt:lpstr>Pick one of the following words </vt:lpstr>
      <vt:lpstr>Ungrammaticality </vt:lpstr>
      <vt:lpstr>Write a grammar rule</vt:lpstr>
      <vt:lpstr>Ungrammaticality </vt:lpstr>
      <vt:lpstr>Prescriptivism </vt:lpstr>
      <vt:lpstr>Descriptivism </vt:lpstr>
      <vt:lpstr>Given this rule, look for its exeption in a text, a song, an ad, a newspaper article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cp:lastModifiedBy>Reviewer</cp:lastModifiedBy>
  <cp:revision>1</cp:revision>
  <dcterms:modified xsi:type="dcterms:W3CDTF">2017-03-12T22:25:32Z</dcterms:modified>
</cp:coreProperties>
</file>