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2"/>
  </p:notesMasterIdLst>
  <p:sldIdLst>
    <p:sldId id="283" r:id="rId2"/>
    <p:sldId id="284" r:id="rId3"/>
    <p:sldId id="298" r:id="rId4"/>
    <p:sldId id="276" r:id="rId5"/>
    <p:sldId id="383" r:id="rId6"/>
    <p:sldId id="384" r:id="rId7"/>
    <p:sldId id="385" r:id="rId8"/>
    <p:sldId id="299" r:id="rId9"/>
    <p:sldId id="285" r:id="rId10"/>
    <p:sldId id="357" r:id="rId11"/>
    <p:sldId id="358" r:id="rId12"/>
    <p:sldId id="301" r:id="rId13"/>
    <p:sldId id="302" r:id="rId14"/>
    <p:sldId id="303" r:id="rId15"/>
    <p:sldId id="304" r:id="rId16"/>
    <p:sldId id="308" r:id="rId17"/>
    <p:sldId id="312" r:id="rId18"/>
    <p:sldId id="313" r:id="rId19"/>
    <p:sldId id="314" r:id="rId20"/>
    <p:sldId id="315" r:id="rId21"/>
    <p:sldId id="316" r:id="rId22"/>
    <p:sldId id="317" r:id="rId23"/>
    <p:sldId id="321" r:id="rId24"/>
    <p:sldId id="324" r:id="rId25"/>
    <p:sldId id="325" r:id="rId26"/>
    <p:sldId id="256" r:id="rId27"/>
    <p:sldId id="257" r:id="rId28"/>
    <p:sldId id="260" r:id="rId29"/>
    <p:sldId id="261" r:id="rId30"/>
    <p:sldId id="269" r:id="rId31"/>
    <p:sldId id="272" r:id="rId32"/>
    <p:sldId id="273" r:id="rId33"/>
    <p:sldId id="274" r:id="rId34"/>
    <p:sldId id="359" r:id="rId35"/>
    <p:sldId id="360" r:id="rId36"/>
    <p:sldId id="365" r:id="rId37"/>
    <p:sldId id="366" r:id="rId38"/>
    <p:sldId id="367" r:id="rId39"/>
    <p:sldId id="368" r:id="rId40"/>
    <p:sldId id="369" r:id="rId41"/>
    <p:sldId id="373" r:id="rId42"/>
    <p:sldId id="376" r:id="rId43"/>
    <p:sldId id="377" r:id="rId44"/>
    <p:sldId id="378" r:id="rId45"/>
    <p:sldId id="380" r:id="rId46"/>
    <p:sldId id="382" r:id="rId47"/>
    <p:sldId id="288" r:id="rId48"/>
    <p:sldId id="293" r:id="rId49"/>
    <p:sldId id="290" r:id="rId50"/>
    <p:sldId id="291" r:id="rId51"/>
  </p:sldIdLst>
  <p:sldSz cx="12192000" cy="6858000"/>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Gothic" panose="020B0609070205080204" pitchFamily="49" charset="-128"/>
        <a:cs typeface="+mn-cs"/>
      </a:defRPr>
    </a:lvl1pPr>
    <a:lvl2pPr marL="4572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Gothic" panose="020B0609070205080204" pitchFamily="49" charset="-128"/>
        <a:cs typeface="+mn-cs"/>
      </a:defRPr>
    </a:lvl2pPr>
    <a:lvl3pPr marL="9144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Gothic" panose="020B0609070205080204" pitchFamily="49" charset="-128"/>
        <a:cs typeface="+mn-cs"/>
      </a:defRPr>
    </a:lvl3pPr>
    <a:lvl4pPr marL="1371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Gothic" panose="020B0609070205080204" pitchFamily="49" charset="-128"/>
        <a:cs typeface="+mn-cs"/>
      </a:defRPr>
    </a:lvl4pPr>
    <a:lvl5pPr marL="18288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Gothic" panose="020B0609070205080204" pitchFamily="49"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Gothic" panose="020B0609070205080204" pitchFamily="49"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Gothic" panose="020B0609070205080204" pitchFamily="49"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Gothic" panose="020B0609070205080204" pitchFamily="49"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Gothic" panose="020B0609070205080204" pitchFamily="49"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7" autoAdjust="0"/>
    <p:restoredTop sz="94660"/>
  </p:normalViewPr>
  <p:slideViewPr>
    <p:cSldViewPr>
      <p:cViewPr varScale="1">
        <p:scale>
          <a:sx n="96" d="100"/>
          <a:sy n="96" d="100"/>
        </p:scale>
        <p:origin x="102" y="402"/>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70" d="100"/>
        <a:sy n="70" d="100"/>
      </p:scale>
      <p:origin x="0" y="-776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22531" name="Rectangle 2"/>
          <p:cNvSpPr>
            <a:spLocks noGrp="1" noRot="1" noChangeAspect="1" noChangeArrowheads="1"/>
          </p:cNvSpPr>
          <p:nvPr>
            <p:ph type="sldImg"/>
          </p:nvPr>
        </p:nvSpPr>
        <p:spPr bwMode="auto">
          <a:xfrm>
            <a:off x="-17002125" y="-11796713"/>
            <a:ext cx="22204363" cy="12490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p:cNvSpPr>
            <a:spLocks noGrp="1" noChangeArrowheads="1"/>
          </p:cNvSpPr>
          <p:nvPr>
            <p:ph type="body"/>
          </p:nvPr>
        </p:nvSpPr>
        <p:spPr bwMode="auto">
          <a:xfrm>
            <a:off x="685800" y="4343400"/>
            <a:ext cx="5483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noProof="0" smtClean="0"/>
          </a:p>
        </p:txBody>
      </p:sp>
    </p:spTree>
    <p:extLst>
      <p:ext uri="{BB962C8B-B14F-4D97-AF65-F5344CB8AC3E}">
        <p14:creationId xmlns:p14="http://schemas.microsoft.com/office/powerpoint/2010/main" val="20864231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23555"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39456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56323"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240552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58371"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411208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60419"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359628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fld id="{19C613FC-8354-4E3C-83CF-1032CA5429B5}" type="slidenum">
              <a:rPr lang="en-US" altLang="it-IT" sz="1200">
                <a:solidFill>
                  <a:schemeClr val="bg1"/>
                </a:solidFill>
                <a:latin typeface="Arial" panose="020B0604020202020204" pitchFamily="34" charset="0"/>
                <a:ea typeface="MS Gothic" panose="020B0609070205080204" pitchFamily="49" charset="-128"/>
              </a:rPr>
              <a:pPr eaLnBrk="1" hangingPunct="1">
                <a:buClr>
                  <a:srgbClr val="000000"/>
                </a:buClr>
                <a:buSzPct val="100000"/>
                <a:buFont typeface="Arial" panose="020B0604020202020204" pitchFamily="34" charset="0"/>
                <a:buNone/>
              </a:pPr>
              <a:t>39</a:t>
            </a:fld>
            <a:endParaRPr lang="en-US" altLang="it-IT" sz="1200">
              <a:solidFill>
                <a:schemeClr val="bg1"/>
              </a:solidFill>
              <a:latin typeface="Arial" panose="020B0604020202020204" pitchFamily="34" charset="0"/>
              <a:ea typeface="MS Gothic" panose="020B0609070205080204" pitchFamily="49" charset="-128"/>
            </a:endParaRPr>
          </a:p>
        </p:txBody>
      </p:sp>
      <p:sp>
        <p:nvSpPr>
          <p:cNvPr id="62467" name="Rectangle 2"/>
          <p:cNvSpPr>
            <a:spLocks noGrp="1" noRot="1" noChangeAspect="1" noChangeArrowheads="1" noTextEdit="1"/>
          </p:cNvSpPr>
          <p:nvPr>
            <p:ph type="sldImg"/>
          </p:nvPr>
        </p:nvSpPr>
        <p:spPr bwMode="auto">
          <a:xfrm>
            <a:off x="-17002125" y="-11796713"/>
            <a:ext cx="22204363" cy="12490451"/>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3998307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64515"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287674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fld id="{55A39F53-C14B-4023-8797-E73A93E7DA4A}" type="slidenum">
              <a:rPr lang="en-US" altLang="it-IT" sz="1200">
                <a:solidFill>
                  <a:srgbClr val="000000"/>
                </a:solidFill>
                <a:latin typeface="Arial" panose="020B0604020202020204" pitchFamily="34" charset="0"/>
                <a:ea typeface="MS Gothic" panose="020B0609070205080204" pitchFamily="49" charset="-128"/>
              </a:rPr>
              <a:pPr eaLnBrk="1" hangingPunct="1">
                <a:buClr>
                  <a:srgbClr val="000000"/>
                </a:buClr>
                <a:buSzPct val="100000"/>
                <a:buFont typeface="Arial" panose="020B0604020202020204" pitchFamily="34" charset="0"/>
                <a:buNone/>
              </a:pPr>
              <a:t>41</a:t>
            </a:fld>
            <a:endParaRPr lang="en-US" altLang="it-IT" sz="1200">
              <a:solidFill>
                <a:srgbClr val="000000"/>
              </a:solidFill>
              <a:latin typeface="Arial" panose="020B0604020202020204" pitchFamily="34" charset="0"/>
              <a:ea typeface="MS Gothic" panose="020B0609070205080204" pitchFamily="49" charset="-128"/>
            </a:endParaRPr>
          </a:p>
        </p:txBody>
      </p:sp>
      <p:sp>
        <p:nvSpPr>
          <p:cNvPr id="72707" name="Rectangle 2"/>
          <p:cNvSpPr>
            <a:spLocks noGrp="1" noRot="1" noChangeAspect="1" noChangeArrowheads="1" noTextEdit="1"/>
          </p:cNvSpPr>
          <p:nvPr>
            <p:ph type="sldImg"/>
          </p:nvPr>
        </p:nvSpPr>
        <p:spPr bwMode="auto">
          <a:xfrm>
            <a:off x="642938" y="914400"/>
            <a:ext cx="5572125" cy="31353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2708" name="Text Box 3"/>
          <p:cNvSpPr>
            <a:spLocks noGrp="1" noChangeArrowheads="1"/>
          </p:cNvSpPr>
          <p:nvPr>
            <p:ph type="body" idx="1"/>
          </p:nvPr>
        </p:nvSpPr>
        <p:spPr bwMode="auto">
          <a:xfrm>
            <a:off x="1046163" y="4352925"/>
            <a:ext cx="4770437" cy="347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marL="85725" indent="-85725" defTabSz="457200">
              <a:lnSpc>
                <a:spcPct val="94000"/>
              </a:lnSpc>
              <a:spcBef>
                <a:spcPct val="0"/>
              </a:spcBef>
              <a:buSzPct val="45000"/>
              <a:buFont typeface="StarSymbol"/>
              <a:buNone/>
              <a:tabLst>
                <a:tab pos="723900" algn="l"/>
                <a:tab pos="1447800" algn="l"/>
                <a:tab pos="2171700" algn="l"/>
                <a:tab pos="2895600" algn="l"/>
                <a:tab pos="3619500" algn="l"/>
                <a:tab pos="4343400" algn="l"/>
                <a:tab pos="5067300" algn="l"/>
              </a:tabLst>
            </a:pPr>
            <a:r>
              <a:rPr lang="en-GB" altLang="it-IT" smtClean="0">
                <a:latin typeface="Arial" panose="020B0604020202020204" pitchFamily="34" charset="0"/>
                <a:ea typeface="Gothic"/>
                <a:cs typeface="Gothic"/>
              </a:rPr>
              <a:t>De novo sphingolipid synthesis in plants. This scheme has been adapted from a recent report (3) in which enzyme activities and sphingolipid composition in plants were summarized. The conversion of sphinganine to ceramide is inhibited by FB1 and AAL toxins. Variations in plant ceramides exist by the presence of hydroxylated or (poly)unsaturated sphinganine as the sphingoid base moiety or by 2-hydroxylated fatty acyl groups. Predominant complex sphingolipids are glycosylceramides and inositolphosphorylceramides. No plant genes involved in this process have been characterized yet.</a:t>
            </a:r>
          </a:p>
        </p:txBody>
      </p:sp>
    </p:spTree>
    <p:extLst>
      <p:ext uri="{BB962C8B-B14F-4D97-AF65-F5344CB8AC3E}">
        <p14:creationId xmlns:p14="http://schemas.microsoft.com/office/powerpoint/2010/main" val="391831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78851"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1969614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80899"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321299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82947"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2417658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87043"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67488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24579"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3019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27651"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06607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28675"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67613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36867"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16024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39939"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166827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40963"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305647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bg1"/>
                </a:solidFill>
                <a:latin typeface="Times New Roman" panose="02020603050405020304" pitchFamily="18" charset="0"/>
                <a:ea typeface="MS Gothic" panose="020B0609070205080204" pitchFamily="49" charset="-128"/>
              </a:defRPr>
            </a:lvl1pPr>
            <a:lvl2pPr marL="742950" indent="-285750" eaLnBrk="0" hangingPunct="0">
              <a:defRPr sz="2400">
                <a:solidFill>
                  <a:schemeClr val="bg1"/>
                </a:solidFill>
                <a:latin typeface="Times New Roman" panose="02020603050405020304" pitchFamily="18" charset="0"/>
                <a:ea typeface="MS Gothic" panose="020B0609070205080204" pitchFamily="49" charset="-128"/>
              </a:defRPr>
            </a:lvl2pPr>
            <a:lvl3pPr marL="1143000" indent="-228600" eaLnBrk="0" hangingPunct="0">
              <a:defRPr sz="2400">
                <a:solidFill>
                  <a:schemeClr val="bg1"/>
                </a:solidFill>
                <a:latin typeface="Times New Roman" panose="02020603050405020304" pitchFamily="18" charset="0"/>
                <a:ea typeface="MS Gothic" panose="020B0609070205080204" pitchFamily="49" charset="-128"/>
              </a:defRPr>
            </a:lvl3pPr>
            <a:lvl4pPr marL="1600200" indent="-228600" eaLnBrk="0" hangingPunct="0">
              <a:defRPr sz="2400">
                <a:solidFill>
                  <a:schemeClr val="bg1"/>
                </a:solidFill>
                <a:latin typeface="Times New Roman" panose="02020603050405020304" pitchFamily="18" charset="0"/>
                <a:ea typeface="MS Gothic" panose="020B0609070205080204" pitchFamily="49" charset="-128"/>
              </a:defRPr>
            </a:lvl4pPr>
            <a:lvl5pPr marL="2057400" indent="-228600" eaLnBrk="0" hangingPunct="0">
              <a:defRPr sz="2400">
                <a:solidFill>
                  <a:schemeClr val="bg1"/>
                </a:solidFill>
                <a:latin typeface="Times New Roman" panose="02020603050405020304" pitchFamily="18" charset="0"/>
                <a:ea typeface="MS Gothic" panose="020B0609070205080204" pitchFamily="49"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Gothic" panose="020B0609070205080204" pitchFamily="49" charset="-128"/>
              </a:defRPr>
            </a:lvl9pPr>
          </a:lstStyle>
          <a:p>
            <a:pPr eaLnBrk="1" hangingPunct="1"/>
            <a:endParaRPr lang="it-IT" altLang="it-IT"/>
          </a:p>
        </p:txBody>
      </p:sp>
      <p:sp>
        <p:nvSpPr>
          <p:cNvPr id="41987" name="Rectangle 2"/>
          <p:cNvSpPr txBox="1">
            <a:spLocks noGrp="1" noChangeArrowheads="1"/>
          </p:cNvSpPr>
          <p:nvPr>
            <p:ph type="body"/>
          </p:nvPr>
        </p:nvSpPr>
        <p:spPr>
          <a:xfrm>
            <a:off x="685800" y="4343400"/>
            <a:ext cx="5484813"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smtClean="0"/>
          </a:p>
        </p:txBody>
      </p:sp>
    </p:spTree>
    <p:extLst>
      <p:ext uri="{BB962C8B-B14F-4D97-AF65-F5344CB8AC3E}">
        <p14:creationId xmlns:p14="http://schemas.microsoft.com/office/powerpoint/2010/main" val="331629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Arial" panose="020B0604020202020204" pitchFamily="34" charset="0"/>
              <a:buNone/>
            </a:pPr>
            <a:endParaRPr lang="it-IT" altLang="it-IT">
              <a:solidFill>
                <a:schemeClr val="bg1"/>
              </a:solidFill>
              <a:latin typeface="Arial" panose="020B0604020202020204" pitchFamily="34" charset="0"/>
              <a:ea typeface="MS Gothic" panose="020B0609070205080204" pitchFamily="49" charset="-128"/>
            </a:endParaRPr>
          </a:p>
        </p:txBody>
      </p:sp>
      <p:sp>
        <p:nvSpPr>
          <p:cNvPr id="46083"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a:spcBef>
                <a:spcPct val="0"/>
              </a:spcBef>
            </a:pPr>
            <a:endParaRPr lang="it-IT" altLang="it-IT" smtClean="0"/>
          </a:p>
        </p:txBody>
      </p:sp>
    </p:spTree>
    <p:extLst>
      <p:ext uri="{BB962C8B-B14F-4D97-AF65-F5344CB8AC3E}">
        <p14:creationId xmlns:p14="http://schemas.microsoft.com/office/powerpoint/2010/main" val="116130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3E3E105B-E73B-430B-B22A-04193B580CB7}" type="slidenum">
              <a:rPr lang="it-IT" altLang="it-IT"/>
              <a:pPr/>
              <a:t>‹N›</a:t>
            </a:fld>
            <a:endParaRPr lang="it-IT" altLang="it-IT"/>
          </a:p>
        </p:txBody>
      </p:sp>
    </p:spTree>
    <p:extLst>
      <p:ext uri="{BB962C8B-B14F-4D97-AF65-F5344CB8AC3E}">
        <p14:creationId xmlns:p14="http://schemas.microsoft.com/office/powerpoint/2010/main" val="169465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A79B6753-FCF1-4A45-A7FB-0080CA68B9FD}" type="slidenum">
              <a:rPr lang="it-IT" altLang="it-IT"/>
              <a:pPr/>
              <a:t>‹N›</a:t>
            </a:fld>
            <a:endParaRPr lang="it-IT" altLang="it-IT"/>
          </a:p>
        </p:txBody>
      </p:sp>
    </p:spTree>
    <p:extLst>
      <p:ext uri="{BB962C8B-B14F-4D97-AF65-F5344CB8AC3E}">
        <p14:creationId xmlns:p14="http://schemas.microsoft.com/office/powerpoint/2010/main" val="12371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4684" y="463551"/>
            <a:ext cx="2588683" cy="57515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1" y="463551"/>
            <a:ext cx="7567084" cy="57515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BAE39755-E3A9-49E0-AC93-875ED667C3B6}" type="slidenum">
              <a:rPr lang="it-IT" altLang="it-IT"/>
              <a:pPr/>
              <a:t>‹N›</a:t>
            </a:fld>
            <a:endParaRPr lang="it-IT" altLang="it-IT"/>
          </a:p>
        </p:txBody>
      </p:sp>
    </p:spTree>
    <p:extLst>
      <p:ext uri="{BB962C8B-B14F-4D97-AF65-F5344CB8AC3E}">
        <p14:creationId xmlns:p14="http://schemas.microsoft.com/office/powerpoint/2010/main" val="120480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914401" y="463551"/>
            <a:ext cx="10358967" cy="143351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914401" y="1981201"/>
            <a:ext cx="5077884" cy="42338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6195484" y="1981201"/>
            <a:ext cx="5077883" cy="4233863"/>
          </a:xfrm>
        </p:spPr>
        <p:txBody>
          <a:bodyPr/>
          <a:lstStyle/>
          <a:p>
            <a:pPr lvl="0"/>
            <a:endParaRPr lang="it-IT" noProof="0" smtClean="0"/>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75BEA392-616A-4A14-A382-011AE5E98476}" type="slidenum">
              <a:rPr lang="it-IT" altLang="it-IT"/>
              <a:pPr/>
              <a:t>‹N›</a:t>
            </a:fld>
            <a:endParaRPr lang="it-IT" altLang="it-IT"/>
          </a:p>
        </p:txBody>
      </p:sp>
    </p:spTree>
    <p:extLst>
      <p:ext uri="{BB962C8B-B14F-4D97-AF65-F5344CB8AC3E}">
        <p14:creationId xmlns:p14="http://schemas.microsoft.com/office/powerpoint/2010/main" val="402832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14401" y="463551"/>
            <a:ext cx="10358967" cy="143351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914401" y="1981200"/>
            <a:ext cx="10358967" cy="20399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914401" y="4173539"/>
            <a:ext cx="10358967" cy="204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2554DF19-0FB1-41FC-AC1B-56DFB6395C20}" type="slidenum">
              <a:rPr lang="it-IT" altLang="it-IT"/>
              <a:pPr/>
              <a:t>‹N›</a:t>
            </a:fld>
            <a:endParaRPr lang="it-IT" altLang="it-IT"/>
          </a:p>
        </p:txBody>
      </p:sp>
    </p:spTree>
    <p:extLst>
      <p:ext uri="{BB962C8B-B14F-4D97-AF65-F5344CB8AC3E}">
        <p14:creationId xmlns:p14="http://schemas.microsoft.com/office/powerpoint/2010/main" val="2881701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609600" y="6245225"/>
            <a:ext cx="2844800" cy="476250"/>
          </a:xfrm>
        </p:spPr>
        <p:txBody>
          <a:bodyPr/>
          <a:lstStyle>
            <a:lvl1pPr>
              <a:defRPr smtClean="0"/>
            </a:lvl1pPr>
          </a:lstStyle>
          <a:p>
            <a:pPr>
              <a:defRPr/>
            </a:pPr>
            <a:endParaRPr lang="it-IT" altLang="it-IT"/>
          </a:p>
        </p:txBody>
      </p:sp>
      <p:sp>
        <p:nvSpPr>
          <p:cNvPr id="4" name="Segnaposto piè di pagina 3"/>
          <p:cNvSpPr>
            <a:spLocks noGrp="1"/>
          </p:cNvSpPr>
          <p:nvPr>
            <p:ph type="ftr" sz="quarter" idx="11"/>
          </p:nvPr>
        </p:nvSpPr>
        <p:spPr>
          <a:xfrm>
            <a:off x="4165600" y="6245225"/>
            <a:ext cx="3860800" cy="476250"/>
          </a:xfrm>
        </p:spPr>
        <p:txBody>
          <a:bodyPr/>
          <a:lstStyle>
            <a:lvl1pPr>
              <a:defRPr smtClean="0"/>
            </a:lvl1pPr>
          </a:lstStyle>
          <a:p>
            <a:pPr>
              <a:defRPr/>
            </a:pPr>
            <a:endParaRPr lang="it-IT" altLang="it-IT"/>
          </a:p>
        </p:txBody>
      </p:sp>
      <p:sp>
        <p:nvSpPr>
          <p:cNvPr id="5" name="Segnaposto numero diapositiva 4"/>
          <p:cNvSpPr>
            <a:spLocks noGrp="1"/>
          </p:cNvSpPr>
          <p:nvPr>
            <p:ph type="sldNum" sz="quarter" idx="12"/>
          </p:nvPr>
        </p:nvSpPr>
        <p:spPr>
          <a:xfrm>
            <a:off x="8737600" y="6245225"/>
            <a:ext cx="2844800" cy="476250"/>
          </a:xfrm>
        </p:spPr>
        <p:txBody>
          <a:bodyPr/>
          <a:lstStyle>
            <a:lvl1pPr>
              <a:defRPr smtClean="0"/>
            </a:lvl1pPr>
          </a:lstStyle>
          <a:p>
            <a:pPr>
              <a:defRPr/>
            </a:pPr>
            <a:fld id="{074DDBEE-3155-4F9D-B59E-11CB886C730B}" type="slidenum">
              <a:rPr lang="it-IT" altLang="it-IT"/>
              <a:pPr>
                <a:defRPr/>
              </a:pPr>
              <a:t>‹N›</a:t>
            </a:fld>
            <a:endParaRPr lang="it-IT" altLang="it-IT"/>
          </a:p>
        </p:txBody>
      </p:sp>
    </p:spTree>
    <p:extLst>
      <p:ext uri="{BB962C8B-B14F-4D97-AF65-F5344CB8AC3E}">
        <p14:creationId xmlns:p14="http://schemas.microsoft.com/office/powerpoint/2010/main" val="2539654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A2283BCB-C794-4122-9DDC-09D05F985126}" type="slidenum">
              <a:rPr lang="it-IT" altLang="it-IT"/>
              <a:pPr/>
              <a:t>‹N›</a:t>
            </a:fld>
            <a:endParaRPr lang="it-IT" altLang="it-IT"/>
          </a:p>
        </p:txBody>
      </p:sp>
    </p:spTree>
    <p:extLst>
      <p:ext uri="{BB962C8B-B14F-4D97-AF65-F5344CB8AC3E}">
        <p14:creationId xmlns:p14="http://schemas.microsoft.com/office/powerpoint/2010/main" val="135076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it-IT"/>
          </a:p>
        </p:txBody>
      </p:sp>
      <p:sp>
        <p:nvSpPr>
          <p:cNvPr id="5" name="Rectangle 4"/>
          <p:cNvSpPr>
            <a:spLocks noGrp="1" noChangeArrowheads="1"/>
          </p:cNvSpPr>
          <p:nvPr>
            <p:ph type="ftr" idx="11"/>
          </p:nvPr>
        </p:nvSpPr>
        <p:spPr>
          <a:ln/>
        </p:spPr>
        <p:txBody>
          <a:bodyPr/>
          <a:lstStyle>
            <a:lvl1pPr>
              <a:defRPr/>
            </a:lvl1pPr>
          </a:lstStyle>
          <a:p>
            <a:pPr>
              <a:defRPr/>
            </a:pPr>
            <a:endParaRPr lang="it-IT"/>
          </a:p>
        </p:txBody>
      </p:sp>
      <p:sp>
        <p:nvSpPr>
          <p:cNvPr id="6" name="Rectangle 5"/>
          <p:cNvSpPr>
            <a:spLocks noGrp="1" noChangeArrowheads="1"/>
          </p:cNvSpPr>
          <p:nvPr>
            <p:ph type="sldNum" idx="12"/>
          </p:nvPr>
        </p:nvSpPr>
        <p:spPr>
          <a:ln/>
        </p:spPr>
        <p:txBody>
          <a:bodyPr/>
          <a:lstStyle>
            <a:lvl1pPr>
              <a:defRPr/>
            </a:lvl1pPr>
          </a:lstStyle>
          <a:p>
            <a:fld id="{B7848353-5D98-450A-9FF0-6780E749DB32}" type="slidenum">
              <a:rPr lang="it-IT" altLang="it-IT"/>
              <a:pPr/>
              <a:t>‹N›</a:t>
            </a:fld>
            <a:endParaRPr lang="it-IT" altLang="it-IT"/>
          </a:p>
        </p:txBody>
      </p:sp>
    </p:spTree>
    <p:extLst>
      <p:ext uri="{BB962C8B-B14F-4D97-AF65-F5344CB8AC3E}">
        <p14:creationId xmlns:p14="http://schemas.microsoft.com/office/powerpoint/2010/main" val="9134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1" y="1981201"/>
            <a:ext cx="5077884"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5484" y="1981201"/>
            <a:ext cx="507788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5F2B7713-3ED1-447E-9832-9A6ACF99708F}" type="slidenum">
              <a:rPr lang="it-IT" altLang="it-IT"/>
              <a:pPr/>
              <a:t>‹N›</a:t>
            </a:fld>
            <a:endParaRPr lang="it-IT" altLang="it-IT"/>
          </a:p>
        </p:txBody>
      </p:sp>
    </p:spTree>
    <p:extLst>
      <p:ext uri="{BB962C8B-B14F-4D97-AF65-F5344CB8AC3E}">
        <p14:creationId xmlns:p14="http://schemas.microsoft.com/office/powerpoint/2010/main" val="205718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3"/>
          <p:cNvSpPr>
            <a:spLocks noGrp="1" noChangeArrowheads="1"/>
          </p:cNvSpPr>
          <p:nvPr>
            <p:ph type="dt" idx="10"/>
          </p:nvPr>
        </p:nvSpPr>
        <p:spPr>
          <a:ln/>
        </p:spPr>
        <p:txBody>
          <a:bodyPr/>
          <a:lstStyle>
            <a:lvl1pPr>
              <a:defRPr/>
            </a:lvl1pPr>
          </a:lstStyle>
          <a:p>
            <a:pPr>
              <a:defRPr/>
            </a:pPr>
            <a:endParaRPr lang="it-IT"/>
          </a:p>
        </p:txBody>
      </p:sp>
      <p:sp>
        <p:nvSpPr>
          <p:cNvPr id="8" name="Rectangle 4"/>
          <p:cNvSpPr>
            <a:spLocks noGrp="1" noChangeArrowheads="1"/>
          </p:cNvSpPr>
          <p:nvPr>
            <p:ph type="ftr" idx="11"/>
          </p:nvPr>
        </p:nvSpPr>
        <p:spPr>
          <a:ln/>
        </p:spPr>
        <p:txBody>
          <a:bodyPr/>
          <a:lstStyle>
            <a:lvl1pPr>
              <a:defRPr/>
            </a:lvl1pPr>
          </a:lstStyle>
          <a:p>
            <a:pPr>
              <a:defRPr/>
            </a:pPr>
            <a:endParaRPr lang="it-IT"/>
          </a:p>
        </p:txBody>
      </p:sp>
      <p:sp>
        <p:nvSpPr>
          <p:cNvPr id="9" name="Rectangle 5"/>
          <p:cNvSpPr>
            <a:spLocks noGrp="1" noChangeArrowheads="1"/>
          </p:cNvSpPr>
          <p:nvPr>
            <p:ph type="sldNum" idx="12"/>
          </p:nvPr>
        </p:nvSpPr>
        <p:spPr>
          <a:ln/>
        </p:spPr>
        <p:txBody>
          <a:bodyPr/>
          <a:lstStyle>
            <a:lvl1pPr>
              <a:defRPr/>
            </a:lvl1pPr>
          </a:lstStyle>
          <a:p>
            <a:fld id="{FFD014CD-6310-4299-8F79-17C33EEDC0A8}" type="slidenum">
              <a:rPr lang="it-IT" altLang="it-IT"/>
              <a:pPr/>
              <a:t>‹N›</a:t>
            </a:fld>
            <a:endParaRPr lang="it-IT" altLang="it-IT"/>
          </a:p>
        </p:txBody>
      </p:sp>
    </p:spTree>
    <p:extLst>
      <p:ext uri="{BB962C8B-B14F-4D97-AF65-F5344CB8AC3E}">
        <p14:creationId xmlns:p14="http://schemas.microsoft.com/office/powerpoint/2010/main" val="208446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it-IT"/>
          </a:p>
        </p:txBody>
      </p:sp>
      <p:sp>
        <p:nvSpPr>
          <p:cNvPr id="4" name="Rectangle 4"/>
          <p:cNvSpPr>
            <a:spLocks noGrp="1" noChangeArrowheads="1"/>
          </p:cNvSpPr>
          <p:nvPr>
            <p:ph type="ftr" idx="11"/>
          </p:nvPr>
        </p:nvSpPr>
        <p:spPr>
          <a:ln/>
        </p:spPr>
        <p:txBody>
          <a:bodyPr/>
          <a:lstStyle>
            <a:lvl1pPr>
              <a:defRPr/>
            </a:lvl1pPr>
          </a:lstStyle>
          <a:p>
            <a:pPr>
              <a:defRPr/>
            </a:pPr>
            <a:endParaRPr lang="it-IT"/>
          </a:p>
        </p:txBody>
      </p:sp>
      <p:sp>
        <p:nvSpPr>
          <p:cNvPr id="5" name="Rectangle 5"/>
          <p:cNvSpPr>
            <a:spLocks noGrp="1" noChangeArrowheads="1"/>
          </p:cNvSpPr>
          <p:nvPr>
            <p:ph type="sldNum" idx="12"/>
          </p:nvPr>
        </p:nvSpPr>
        <p:spPr>
          <a:ln/>
        </p:spPr>
        <p:txBody>
          <a:bodyPr/>
          <a:lstStyle>
            <a:lvl1pPr>
              <a:defRPr/>
            </a:lvl1pPr>
          </a:lstStyle>
          <a:p>
            <a:fld id="{BE66A480-F542-4B98-A26D-94C8C0C12D26}" type="slidenum">
              <a:rPr lang="it-IT" altLang="it-IT"/>
              <a:pPr/>
              <a:t>‹N›</a:t>
            </a:fld>
            <a:endParaRPr lang="it-IT" altLang="it-IT"/>
          </a:p>
        </p:txBody>
      </p:sp>
    </p:spTree>
    <p:extLst>
      <p:ext uri="{BB962C8B-B14F-4D97-AF65-F5344CB8AC3E}">
        <p14:creationId xmlns:p14="http://schemas.microsoft.com/office/powerpoint/2010/main" val="127890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t-IT"/>
          </a:p>
        </p:txBody>
      </p:sp>
      <p:sp>
        <p:nvSpPr>
          <p:cNvPr id="3" name="Rectangle 4"/>
          <p:cNvSpPr>
            <a:spLocks noGrp="1" noChangeArrowheads="1"/>
          </p:cNvSpPr>
          <p:nvPr>
            <p:ph type="ftr" idx="11"/>
          </p:nvPr>
        </p:nvSpPr>
        <p:spPr>
          <a:ln/>
        </p:spPr>
        <p:txBody>
          <a:bodyPr/>
          <a:lstStyle>
            <a:lvl1pPr>
              <a:defRPr/>
            </a:lvl1pPr>
          </a:lstStyle>
          <a:p>
            <a:pPr>
              <a:defRPr/>
            </a:pPr>
            <a:endParaRPr lang="it-IT"/>
          </a:p>
        </p:txBody>
      </p:sp>
      <p:sp>
        <p:nvSpPr>
          <p:cNvPr id="4" name="Rectangle 5"/>
          <p:cNvSpPr>
            <a:spLocks noGrp="1" noChangeArrowheads="1"/>
          </p:cNvSpPr>
          <p:nvPr>
            <p:ph type="sldNum" idx="12"/>
          </p:nvPr>
        </p:nvSpPr>
        <p:spPr>
          <a:ln/>
        </p:spPr>
        <p:txBody>
          <a:bodyPr/>
          <a:lstStyle>
            <a:lvl1pPr>
              <a:defRPr/>
            </a:lvl1pPr>
          </a:lstStyle>
          <a:p>
            <a:fld id="{40678F32-4FC4-4BEC-A15F-70379C1427A7}" type="slidenum">
              <a:rPr lang="it-IT" altLang="it-IT"/>
              <a:pPr/>
              <a:t>‹N›</a:t>
            </a:fld>
            <a:endParaRPr lang="it-IT" altLang="it-IT"/>
          </a:p>
        </p:txBody>
      </p:sp>
    </p:spTree>
    <p:extLst>
      <p:ext uri="{BB962C8B-B14F-4D97-AF65-F5344CB8AC3E}">
        <p14:creationId xmlns:p14="http://schemas.microsoft.com/office/powerpoint/2010/main" val="319399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F3C53FB9-0920-4AE5-AC4F-5A23302864BE}" type="slidenum">
              <a:rPr lang="it-IT" altLang="it-IT"/>
              <a:pPr/>
              <a:t>‹N›</a:t>
            </a:fld>
            <a:endParaRPr lang="it-IT" altLang="it-IT"/>
          </a:p>
        </p:txBody>
      </p:sp>
    </p:spTree>
    <p:extLst>
      <p:ext uri="{BB962C8B-B14F-4D97-AF65-F5344CB8AC3E}">
        <p14:creationId xmlns:p14="http://schemas.microsoft.com/office/powerpoint/2010/main" val="215171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it-IT"/>
          </a:p>
        </p:txBody>
      </p:sp>
      <p:sp>
        <p:nvSpPr>
          <p:cNvPr id="6" name="Rectangle 4"/>
          <p:cNvSpPr>
            <a:spLocks noGrp="1" noChangeArrowheads="1"/>
          </p:cNvSpPr>
          <p:nvPr>
            <p:ph type="ftr" idx="11"/>
          </p:nvPr>
        </p:nvSpPr>
        <p:spPr>
          <a:ln/>
        </p:spPr>
        <p:txBody>
          <a:bodyPr/>
          <a:lstStyle>
            <a:lvl1pPr>
              <a:defRPr/>
            </a:lvl1pPr>
          </a:lstStyle>
          <a:p>
            <a:pPr>
              <a:defRPr/>
            </a:pPr>
            <a:endParaRPr lang="it-IT"/>
          </a:p>
        </p:txBody>
      </p:sp>
      <p:sp>
        <p:nvSpPr>
          <p:cNvPr id="7" name="Rectangle 5"/>
          <p:cNvSpPr>
            <a:spLocks noGrp="1" noChangeArrowheads="1"/>
          </p:cNvSpPr>
          <p:nvPr>
            <p:ph type="sldNum" idx="12"/>
          </p:nvPr>
        </p:nvSpPr>
        <p:spPr>
          <a:ln/>
        </p:spPr>
        <p:txBody>
          <a:bodyPr/>
          <a:lstStyle>
            <a:lvl1pPr>
              <a:defRPr/>
            </a:lvl1pPr>
          </a:lstStyle>
          <a:p>
            <a:fld id="{B0957F65-8A33-4D15-800F-67BB6ED4D2E6}" type="slidenum">
              <a:rPr lang="it-IT" altLang="it-IT"/>
              <a:pPr/>
              <a:t>‹N›</a:t>
            </a:fld>
            <a:endParaRPr lang="it-IT" altLang="it-IT"/>
          </a:p>
        </p:txBody>
      </p:sp>
    </p:spTree>
    <p:extLst>
      <p:ext uri="{BB962C8B-B14F-4D97-AF65-F5344CB8AC3E}">
        <p14:creationId xmlns:p14="http://schemas.microsoft.com/office/powerpoint/2010/main" val="2671769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14401" y="463551"/>
            <a:ext cx="10358967"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smtClean="0"/>
              <a:t>Cliccate per modificare il formato del testo del titolo</a:t>
            </a:r>
          </a:p>
        </p:txBody>
      </p:sp>
      <p:sp>
        <p:nvSpPr>
          <p:cNvPr id="1027" name="Rectangle 2"/>
          <p:cNvSpPr>
            <a:spLocks noGrp="1" noChangeArrowheads="1"/>
          </p:cNvSpPr>
          <p:nvPr>
            <p:ph type="body" idx="1"/>
          </p:nvPr>
        </p:nvSpPr>
        <p:spPr bwMode="auto">
          <a:xfrm>
            <a:off x="914401" y="1981201"/>
            <a:ext cx="10358967" cy="423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smtClean="0"/>
              <a:t>Cliccate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4"/>
            <a:r>
              <a:rPr lang="en-GB" altLang="it-IT" smtClean="0"/>
              <a:t>Nono livello struttura</a:t>
            </a:r>
          </a:p>
        </p:txBody>
      </p:sp>
      <p:sp>
        <p:nvSpPr>
          <p:cNvPr id="2" name="Rectangle 3"/>
          <p:cNvSpPr>
            <a:spLocks noGrp="1" noChangeArrowheads="1"/>
          </p:cNvSpPr>
          <p:nvPr>
            <p:ph type="dt"/>
          </p:nvPr>
        </p:nvSpPr>
        <p:spPr bwMode="auto">
          <a:xfrm>
            <a:off x="914401" y="6248401"/>
            <a:ext cx="25357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
                <a:srgbClr val="006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ea typeface="MS Gothic" charset="-128"/>
              </a:defRPr>
            </a:lvl1pPr>
          </a:lstStyle>
          <a:p>
            <a:pPr>
              <a:defRPr/>
            </a:pPr>
            <a:endParaRPr lang="it-IT"/>
          </a:p>
        </p:txBody>
      </p:sp>
      <p:sp>
        <p:nvSpPr>
          <p:cNvPr id="1028" name="Rectangle 4"/>
          <p:cNvSpPr>
            <a:spLocks noGrp="1" noChangeArrowheads="1"/>
          </p:cNvSpPr>
          <p:nvPr>
            <p:ph type="ftr"/>
          </p:nvPr>
        </p:nvSpPr>
        <p:spPr bwMode="auto">
          <a:xfrm>
            <a:off x="4165601" y="6248401"/>
            <a:ext cx="38565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
                <a:srgbClr val="006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ea typeface="MS Gothic" charset="-128"/>
              </a:defRPr>
            </a:lvl1pPr>
          </a:lstStyle>
          <a:p>
            <a:pPr>
              <a:defRPr/>
            </a:pPr>
            <a:endParaRPr lang="it-IT"/>
          </a:p>
        </p:txBody>
      </p:sp>
      <p:sp>
        <p:nvSpPr>
          <p:cNvPr id="1029" name="Rectangle 5"/>
          <p:cNvSpPr>
            <a:spLocks noGrp="1" noChangeArrowheads="1"/>
          </p:cNvSpPr>
          <p:nvPr>
            <p:ph type="sldNum"/>
          </p:nvPr>
        </p:nvSpPr>
        <p:spPr bwMode="auto">
          <a:xfrm>
            <a:off x="8737601" y="6248401"/>
            <a:ext cx="25357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
                <a:srgbClr val="0063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BE7B8846-5FC8-4908-AFCD-BD2020F53352}"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5pPr>
      <a:lvl6pPr marL="4572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6pPr>
      <a:lvl7pPr marL="9144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7pPr>
      <a:lvl8pPr marL="1371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8pPr>
      <a:lvl9pPr marL="18288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9pPr>
    </p:titleStyle>
    <p:bodyStyle>
      <a:lvl1pPr marL="339725" indent="-339725"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39775" indent="-282575"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video" Target="../media/media4.avi"/><Relationship Id="rId13" Type="http://schemas.openxmlformats.org/officeDocument/2006/relationships/image" Target="../media/image7.png"/><Relationship Id="rId3" Type="http://schemas.microsoft.com/office/2007/relationships/media" Target="../media/media2.avi"/><Relationship Id="rId7" Type="http://schemas.microsoft.com/office/2007/relationships/media" Target="../media/media4.avi"/><Relationship Id="rId12" Type="http://schemas.openxmlformats.org/officeDocument/2006/relationships/image" Target="../media/image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5.png"/><Relationship Id="rId5" Type="http://schemas.microsoft.com/office/2007/relationships/media" Target="../media/media3.avi"/><Relationship Id="rId10" Type="http://schemas.openxmlformats.org/officeDocument/2006/relationships/image" Target="../media/image4.png"/><Relationship Id="rId4" Type="http://schemas.openxmlformats.org/officeDocument/2006/relationships/video" Target="../media/media2.avi"/><Relationship Id="rId9"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xml"/><Relationship Id="rId4" Type="http://schemas.openxmlformats.org/officeDocument/2006/relationships/image" Target="../media/image41.emf"/></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19336" y="116632"/>
            <a:ext cx="11881320" cy="1433513"/>
          </a:xfrm>
        </p:spPr>
        <p:txBody>
          <a:bodyPr/>
          <a:lstStyle/>
          <a:p>
            <a:r>
              <a:rPr lang="it-IT" dirty="0" smtClean="0"/>
              <a:t>Dinamiche di secrezione nell’interfaccia </a:t>
            </a:r>
            <a:r>
              <a:rPr lang="it-IT" dirty="0" err="1" smtClean="0"/>
              <a:t>biotrofica</a:t>
            </a:r>
            <a:endParaRPr lang="it-IT" dirty="0"/>
          </a:p>
        </p:txBody>
      </p:sp>
      <p:sp>
        <p:nvSpPr>
          <p:cNvPr id="6" name="Segnaposto contenuto 5"/>
          <p:cNvSpPr>
            <a:spLocks noGrp="1"/>
          </p:cNvSpPr>
          <p:nvPr>
            <p:ph sz="half" idx="1"/>
          </p:nvPr>
        </p:nvSpPr>
        <p:spPr>
          <a:xfrm>
            <a:off x="191344" y="1550145"/>
            <a:ext cx="7056783" cy="5119215"/>
          </a:xfrm>
        </p:spPr>
        <p:txBody>
          <a:bodyPr>
            <a:normAutofit fontScale="92500" lnSpcReduction="10000"/>
          </a:bodyPr>
          <a:lstStyle/>
          <a:p>
            <a:r>
              <a:rPr lang="it-IT" dirty="0" smtClean="0"/>
              <a:t>Gli austori di </a:t>
            </a:r>
            <a:r>
              <a:rPr lang="it-IT" i="1" dirty="0" err="1" smtClean="0"/>
              <a:t>Blumeria</a:t>
            </a:r>
            <a:r>
              <a:rPr lang="it-IT" i="1" dirty="0" smtClean="0"/>
              <a:t> </a:t>
            </a:r>
            <a:r>
              <a:rPr lang="it-IT" i="1" dirty="0" err="1" smtClean="0"/>
              <a:t>graminis</a:t>
            </a:r>
            <a:r>
              <a:rPr lang="it-IT" i="1" dirty="0" smtClean="0"/>
              <a:t> </a:t>
            </a:r>
            <a:r>
              <a:rPr lang="it-IT" dirty="0" smtClean="0"/>
              <a:t>in </a:t>
            </a:r>
            <a:r>
              <a:rPr lang="it-IT" dirty="0"/>
              <a:t>cellule epidermiche sono sigillati </a:t>
            </a:r>
            <a:r>
              <a:rPr lang="it-IT" dirty="0" smtClean="0"/>
              <a:t>nella membrana extra-austoriale (</a:t>
            </a:r>
            <a:r>
              <a:rPr lang="it-IT" b="1" dirty="0" smtClean="0"/>
              <a:t>EHM</a:t>
            </a:r>
            <a:r>
              <a:rPr lang="it-IT" dirty="0"/>
              <a:t>) da uno o più </a:t>
            </a:r>
            <a:r>
              <a:rPr lang="it-IT" dirty="0" smtClean="0"/>
              <a:t>«collari».</a:t>
            </a:r>
          </a:p>
          <a:p>
            <a:r>
              <a:rPr lang="it-IT" dirty="0" smtClean="0"/>
              <a:t>L'EHM </a:t>
            </a:r>
            <a:r>
              <a:rPr lang="it-IT" dirty="0"/>
              <a:t>è differenziata in contenuto proteico </a:t>
            </a:r>
            <a:r>
              <a:rPr lang="it-IT" dirty="0" smtClean="0"/>
              <a:t>dalla </a:t>
            </a:r>
            <a:r>
              <a:rPr lang="it-IT" dirty="0"/>
              <a:t>membrana plasmatica </a:t>
            </a:r>
            <a:r>
              <a:rPr lang="it-IT" dirty="0" smtClean="0"/>
              <a:t>(</a:t>
            </a:r>
            <a:r>
              <a:rPr lang="it-IT" dirty="0"/>
              <a:t>PM) e si </a:t>
            </a:r>
            <a:r>
              <a:rPr lang="it-IT" dirty="0" smtClean="0"/>
              <a:t>differenzia in </a:t>
            </a:r>
            <a:r>
              <a:rPr lang="it-IT" dirty="0"/>
              <a:t>prossimità </a:t>
            </a:r>
            <a:r>
              <a:rPr lang="it-IT" dirty="0" smtClean="0"/>
              <a:t>del </a:t>
            </a:r>
            <a:r>
              <a:rPr lang="it-IT" dirty="0"/>
              <a:t>reticolo </a:t>
            </a:r>
            <a:r>
              <a:rPr lang="it-IT" dirty="0" smtClean="0"/>
              <a:t>endoplasmatico (</a:t>
            </a:r>
            <a:r>
              <a:rPr lang="it-IT" dirty="0"/>
              <a:t>ER) e </a:t>
            </a:r>
            <a:r>
              <a:rPr lang="it-IT" dirty="0" smtClean="0"/>
              <a:t>dei vacuoli</a:t>
            </a:r>
            <a:r>
              <a:rPr lang="it-IT" dirty="0"/>
              <a:t>. </a:t>
            </a:r>
            <a:endParaRPr lang="it-IT" dirty="0" smtClean="0"/>
          </a:p>
          <a:p>
            <a:r>
              <a:rPr lang="it-IT" dirty="0" smtClean="0"/>
              <a:t>L'abbondanza </a:t>
            </a:r>
            <a:r>
              <a:rPr lang="it-IT" dirty="0"/>
              <a:t>di corpi </a:t>
            </a:r>
            <a:r>
              <a:rPr lang="it-IT" dirty="0" err="1"/>
              <a:t>multivescicolari</a:t>
            </a:r>
            <a:r>
              <a:rPr lang="it-IT" dirty="0"/>
              <a:t> (</a:t>
            </a:r>
            <a:r>
              <a:rPr lang="it-IT" b="1" dirty="0"/>
              <a:t>MVB</a:t>
            </a:r>
            <a:r>
              <a:rPr lang="it-IT" dirty="0"/>
              <a:t>) </a:t>
            </a:r>
            <a:r>
              <a:rPr lang="it-IT" dirty="0" smtClean="0"/>
              <a:t>nei citoplasmi austoriali e dell’ospite </a:t>
            </a:r>
            <a:r>
              <a:rPr lang="it-IT" dirty="0"/>
              <a:t>e </a:t>
            </a:r>
            <a:r>
              <a:rPr lang="it-IT" dirty="0" smtClean="0"/>
              <a:t>di vescicole </a:t>
            </a:r>
            <a:r>
              <a:rPr lang="it-IT" dirty="0"/>
              <a:t>nello spazio </a:t>
            </a:r>
            <a:r>
              <a:rPr lang="it-IT" dirty="0" smtClean="0"/>
              <a:t>fungino di parete e nella matrice </a:t>
            </a:r>
            <a:r>
              <a:rPr lang="it-IT" dirty="0"/>
              <a:t>extracellulare </a:t>
            </a:r>
            <a:r>
              <a:rPr lang="it-IT" dirty="0" smtClean="0"/>
              <a:t>austoriale </a:t>
            </a:r>
            <a:r>
              <a:rPr lang="it-IT" dirty="0"/>
              <a:t>(</a:t>
            </a:r>
            <a:r>
              <a:rPr lang="it-IT" b="1" dirty="0"/>
              <a:t>HMX</a:t>
            </a:r>
            <a:r>
              <a:rPr lang="it-IT" dirty="0"/>
              <a:t>) suggeriscono un ruolo per la secrezione </a:t>
            </a:r>
            <a:r>
              <a:rPr lang="it-IT" dirty="0" smtClean="0"/>
              <a:t>tramite </a:t>
            </a:r>
            <a:r>
              <a:rPr lang="it-IT" dirty="0" err="1" smtClean="0"/>
              <a:t>esosomi</a:t>
            </a:r>
            <a:r>
              <a:rPr lang="it-IT" dirty="0" smtClean="0"/>
              <a:t> </a:t>
            </a:r>
            <a:r>
              <a:rPr lang="it-IT" dirty="0"/>
              <a:t>dal </a:t>
            </a:r>
            <a:r>
              <a:rPr lang="it-IT" dirty="0" smtClean="0"/>
              <a:t>fungo e dalla pianta.</a:t>
            </a:r>
            <a:endParaRPr lang="it-IT" dirty="0"/>
          </a:p>
        </p:txBody>
      </p:sp>
      <p:pic>
        <p:nvPicPr>
          <p:cNvPr id="3" name="Segnaposto contenuto 2"/>
          <p:cNvPicPr>
            <a:picLocks noGrp="1" noChangeAspect="1"/>
          </p:cNvPicPr>
          <p:nvPr>
            <p:ph sz="half" idx="2"/>
          </p:nvPr>
        </p:nvPicPr>
        <p:blipFill>
          <a:blip r:embed="rId2"/>
          <a:stretch>
            <a:fillRect/>
          </a:stretch>
        </p:blipFill>
        <p:spPr>
          <a:xfrm>
            <a:off x="7132094" y="1473466"/>
            <a:ext cx="4724546" cy="4547822"/>
          </a:xfrm>
          <a:prstGeom prst="rect">
            <a:avLst/>
          </a:prstGeom>
        </p:spPr>
      </p:pic>
    </p:spTree>
    <p:extLst>
      <p:ext uri="{BB962C8B-B14F-4D97-AF65-F5344CB8AC3E}">
        <p14:creationId xmlns:p14="http://schemas.microsoft.com/office/powerpoint/2010/main" val="3282968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r>
              <a:rPr lang="it-IT" i="1" dirty="0" smtClean="0"/>
              <a:t>Cell </a:t>
            </a:r>
            <a:r>
              <a:rPr lang="it-IT" i="1" dirty="0" err="1" smtClean="0"/>
              <a:t>wall</a:t>
            </a:r>
            <a:r>
              <a:rPr lang="it-IT" i="1" dirty="0" smtClean="0"/>
              <a:t> </a:t>
            </a:r>
            <a:r>
              <a:rPr lang="it-IT" i="1" dirty="0" err="1" smtClean="0"/>
              <a:t>degrading</a:t>
            </a:r>
            <a:r>
              <a:rPr lang="it-IT" i="1" dirty="0" smtClean="0"/>
              <a:t> </a:t>
            </a:r>
            <a:r>
              <a:rPr lang="it-IT" i="1" dirty="0" err="1" smtClean="0"/>
              <a:t>enzymes</a:t>
            </a:r>
            <a:endParaRPr lang="it-IT" i="1" dirty="0"/>
          </a:p>
        </p:txBody>
      </p:sp>
    </p:spTree>
    <p:extLst>
      <p:ext uri="{BB962C8B-B14F-4D97-AF65-F5344CB8AC3E}">
        <p14:creationId xmlns:p14="http://schemas.microsoft.com/office/powerpoint/2010/main" val="2213018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it-IT" altLang="it-IT" smtClean="0"/>
              <a:t>Struttura della Parete vegetale</a:t>
            </a:r>
          </a:p>
        </p:txBody>
      </p:sp>
      <p:sp>
        <p:nvSpPr>
          <p:cNvPr id="6147" name="Rectangle 3"/>
          <p:cNvSpPr>
            <a:spLocks noGrp="1" noChangeArrowheads="1"/>
          </p:cNvSpPr>
          <p:nvPr>
            <p:ph type="body" sz="half" idx="1"/>
          </p:nvPr>
        </p:nvSpPr>
        <p:spPr>
          <a:xfrm>
            <a:off x="1981200" y="1665288"/>
            <a:ext cx="3810000" cy="4114800"/>
          </a:xfrm>
        </p:spPr>
        <p:txBody>
          <a:bodyPr/>
          <a:lstStyle/>
          <a:p>
            <a:pPr eaLnBrk="1" hangingPunct="1"/>
            <a:r>
              <a:rPr lang="it-IT" altLang="it-IT" sz="2800"/>
              <a:t>Lamella mediana: pectina</a:t>
            </a:r>
          </a:p>
          <a:p>
            <a:pPr eaLnBrk="1" hangingPunct="1"/>
            <a:r>
              <a:rPr lang="it-IT" altLang="it-IT" sz="2800"/>
              <a:t>Parete Primaria: emicellulose</a:t>
            </a:r>
          </a:p>
          <a:p>
            <a:pPr eaLnBrk="1" hangingPunct="1"/>
            <a:r>
              <a:rPr lang="it-IT" altLang="it-IT" sz="2800"/>
              <a:t>Parte Secondaria: cellulosa  e lignina</a:t>
            </a:r>
          </a:p>
        </p:txBody>
      </p:sp>
      <p:sp>
        <p:nvSpPr>
          <p:cNvPr id="6148" name="Rectangle 4"/>
          <p:cNvSpPr>
            <a:spLocks noGrp="1" noChangeArrowheads="1" noTextEdit="1"/>
          </p:cNvSpPr>
          <p:nvPr>
            <p:ph type="clipArt" sz="half" idx="2"/>
          </p:nvPr>
        </p:nvSpPr>
        <p:spPr/>
      </p:sp>
      <p:pic>
        <p:nvPicPr>
          <p:cNvPr id="6149" name="Picture 5" descr="parete vegetal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938" y="1828800"/>
            <a:ext cx="4248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020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362200" y="0"/>
            <a:ext cx="7793038" cy="1143000"/>
          </a:xfrm>
        </p:spPr>
        <p:txBody>
          <a:bodyPr/>
          <a:lstStyle/>
          <a:p>
            <a:pPr eaLnBrk="1" hangingPunct="1"/>
            <a:r>
              <a:rPr lang="it-IT" altLang="it-IT" smtClean="0"/>
              <a:t>Degradazione della cellulosa</a:t>
            </a:r>
          </a:p>
        </p:txBody>
      </p:sp>
      <p:sp>
        <p:nvSpPr>
          <p:cNvPr id="12291" name="Rectangle 3"/>
          <p:cNvSpPr>
            <a:spLocks noGrp="1" noChangeArrowheads="1"/>
          </p:cNvSpPr>
          <p:nvPr>
            <p:ph type="body" idx="1"/>
          </p:nvPr>
        </p:nvSpPr>
        <p:spPr>
          <a:xfrm>
            <a:off x="1524000" y="1447800"/>
            <a:ext cx="8955088" cy="4800600"/>
          </a:xfrm>
        </p:spPr>
        <p:txBody>
          <a:bodyPr/>
          <a:lstStyle/>
          <a:p>
            <a:pPr eaLnBrk="1" hangingPunct="1">
              <a:lnSpc>
                <a:spcPct val="90000"/>
              </a:lnSpc>
            </a:pPr>
            <a:r>
              <a:rPr lang="it-IT" altLang="it-IT" smtClean="0"/>
              <a:t>La cellulosolisi è un processo  complesso che richiede la cooperazione di più enzimi </a:t>
            </a:r>
          </a:p>
          <a:p>
            <a:pPr eaLnBrk="1" hangingPunct="1">
              <a:lnSpc>
                <a:spcPct val="90000"/>
              </a:lnSpc>
            </a:pPr>
            <a:r>
              <a:rPr lang="it-IT" altLang="it-IT" smtClean="0"/>
              <a:t>Tali enzimi sono secreti all’esterno (enzimi esocellulari) della cellula essendo la cellulosa un polimero insolubile.</a:t>
            </a:r>
          </a:p>
          <a:p>
            <a:pPr eaLnBrk="1" hangingPunct="1">
              <a:lnSpc>
                <a:spcPct val="90000"/>
              </a:lnSpc>
            </a:pPr>
            <a:r>
              <a:rPr lang="it-IT" altLang="it-IT" smtClean="0"/>
              <a:t>I microrganismi applicano diverse strategie di degradazione e, di conseguenza, producono tipi di enzimi con diversi meccanismi d’azione.</a:t>
            </a:r>
          </a:p>
          <a:p>
            <a:pPr eaLnBrk="1" hangingPunct="1">
              <a:lnSpc>
                <a:spcPct val="90000"/>
              </a:lnSpc>
            </a:pPr>
            <a:r>
              <a:rPr lang="it-IT" altLang="it-IT" smtClean="0"/>
              <a:t>La cellulosa amorfa è degradata più facilmente della cellulosa cristallina </a:t>
            </a:r>
          </a:p>
          <a:p>
            <a:pPr algn="ctr" eaLnBrk="1" hangingPunct="1">
              <a:lnSpc>
                <a:spcPct val="90000"/>
              </a:lnSpc>
            </a:pPr>
            <a:endParaRPr lang="it-IT" altLang="it-IT" smtClean="0"/>
          </a:p>
        </p:txBody>
      </p:sp>
    </p:spTree>
    <p:extLst>
      <p:ext uri="{BB962C8B-B14F-4D97-AF65-F5344CB8AC3E}">
        <p14:creationId xmlns:p14="http://schemas.microsoft.com/office/powerpoint/2010/main" val="638105006"/>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0" y="685801"/>
            <a:ext cx="8955088" cy="5446713"/>
          </a:xfrm>
        </p:spPr>
        <p:txBody>
          <a:bodyPr/>
          <a:lstStyle/>
          <a:p>
            <a:pPr eaLnBrk="1" hangingPunct="1"/>
            <a:r>
              <a:rPr lang="it-IT" altLang="it-IT" smtClean="0"/>
              <a:t>Gli enzimi coinvolti nella degradazione della lignina e della cellulosa sono enzimi </a:t>
            </a:r>
            <a:r>
              <a:rPr lang="it-IT" altLang="it-IT" b="1" smtClean="0"/>
              <a:t>extracellulari</a:t>
            </a:r>
            <a:r>
              <a:rPr lang="it-IT" altLang="it-IT" smtClean="0"/>
              <a:t> ed in prevalenza </a:t>
            </a:r>
            <a:r>
              <a:rPr lang="it-IT" altLang="it-IT" b="1" smtClean="0"/>
              <a:t>enzimi inducibili, </a:t>
            </a:r>
            <a:r>
              <a:rPr lang="it-IT" altLang="it-IT" smtClean="0"/>
              <a:t>cioè  espressi solo in presenza del loro substrato. </a:t>
            </a:r>
          </a:p>
          <a:p>
            <a:pPr eaLnBrk="1" hangingPunct="1"/>
            <a:r>
              <a:rPr lang="it-IT" altLang="it-IT" smtClean="0"/>
              <a:t>Alcuni di questi enzimi sono espressi </a:t>
            </a:r>
            <a:r>
              <a:rPr lang="it-IT" altLang="it-IT" b="1" smtClean="0"/>
              <a:t>costitutivamente </a:t>
            </a:r>
            <a:r>
              <a:rPr lang="it-IT" altLang="it-IT" smtClean="0"/>
              <a:t>(anche in assenza del loro substrato) ma in genere in basse quantità e solo in presenza del substrato la loro produzione aumenta </a:t>
            </a:r>
          </a:p>
        </p:txBody>
      </p:sp>
    </p:spTree>
    <p:extLst>
      <p:ext uri="{BB962C8B-B14F-4D97-AF65-F5344CB8AC3E}">
        <p14:creationId xmlns:p14="http://schemas.microsoft.com/office/powerpoint/2010/main" val="2881573500"/>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1" y="0"/>
            <a:ext cx="8943975" cy="1447800"/>
          </a:xfrm>
        </p:spPr>
        <p:txBody>
          <a:bodyPr/>
          <a:lstStyle/>
          <a:p>
            <a:pPr eaLnBrk="1" hangingPunct="1"/>
            <a:r>
              <a:rPr lang="it-IT" altLang="it-IT" smtClean="0"/>
              <a:t>Classificazione degli enzimi cellulosolitici</a:t>
            </a:r>
          </a:p>
        </p:txBody>
      </p:sp>
      <p:sp>
        <p:nvSpPr>
          <p:cNvPr id="14339" name="Rectangle 3"/>
          <p:cNvSpPr>
            <a:spLocks noGrp="1" noChangeArrowheads="1"/>
          </p:cNvSpPr>
          <p:nvPr>
            <p:ph type="body" idx="1"/>
          </p:nvPr>
        </p:nvSpPr>
        <p:spPr>
          <a:xfrm>
            <a:off x="1524000" y="1524000"/>
            <a:ext cx="9144000" cy="5334000"/>
          </a:xfrm>
        </p:spPr>
        <p:txBody>
          <a:bodyPr/>
          <a:lstStyle/>
          <a:p>
            <a:pPr eaLnBrk="1" hangingPunct="1"/>
            <a:r>
              <a:rPr lang="it-IT" altLang="it-IT" smtClean="0"/>
              <a:t>Gli enzimi cellulosolitici sono rappresentati da un complesso enzimatico a più componenti.</a:t>
            </a:r>
          </a:p>
          <a:p>
            <a:pPr eaLnBrk="1" hangingPunct="1"/>
            <a:r>
              <a:rPr lang="it-IT" altLang="it-IT" smtClean="0"/>
              <a:t>La classificazione degli enzimi cellulosolitici non è semplice.</a:t>
            </a:r>
          </a:p>
          <a:p>
            <a:pPr eaLnBrk="1" hangingPunct="1"/>
            <a:r>
              <a:rPr lang="it-IT" altLang="it-IT" smtClean="0"/>
              <a:t>Secondo il</a:t>
            </a:r>
            <a:r>
              <a:rPr lang="it-IT" altLang="it-IT" b="1" smtClean="0"/>
              <a:t> meccanismo</a:t>
            </a:r>
            <a:r>
              <a:rPr lang="it-IT" altLang="it-IT" smtClean="0"/>
              <a:t> </a:t>
            </a:r>
            <a:r>
              <a:rPr lang="it-IT" altLang="it-IT" b="1" smtClean="0"/>
              <a:t>d’azione</a:t>
            </a:r>
            <a:r>
              <a:rPr lang="it-IT" altLang="it-IT" smtClean="0"/>
              <a:t>, gli enzimi cellulosolitici possono essere suddivisi in tre grandi gruppi:</a:t>
            </a:r>
          </a:p>
          <a:p>
            <a:pPr eaLnBrk="1" hangingPunct="1"/>
            <a:endParaRPr lang="it-IT" altLang="it-IT" b="1" smtClean="0"/>
          </a:p>
        </p:txBody>
      </p:sp>
    </p:spTree>
    <p:extLst>
      <p:ext uri="{BB962C8B-B14F-4D97-AF65-F5344CB8AC3E}">
        <p14:creationId xmlns:p14="http://schemas.microsoft.com/office/powerpoint/2010/main" val="2535061961"/>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12914" y="762000"/>
            <a:ext cx="8955087" cy="6705600"/>
          </a:xfrm>
        </p:spPr>
        <p:txBody>
          <a:bodyPr/>
          <a:lstStyle/>
          <a:p>
            <a:pPr eaLnBrk="1" hangingPunct="1">
              <a:lnSpc>
                <a:spcPct val="90000"/>
              </a:lnSpc>
            </a:pPr>
            <a:r>
              <a:rPr lang="it-IT" altLang="it-IT" b="1" smtClean="0"/>
              <a:t>Esoglucanasi </a:t>
            </a:r>
            <a:r>
              <a:rPr lang="it-IT" altLang="it-IT" smtClean="0"/>
              <a:t>(cellobioidrolasi)</a:t>
            </a:r>
            <a:r>
              <a:rPr lang="it-IT" altLang="it-IT" b="1" smtClean="0"/>
              <a:t>: </a:t>
            </a:r>
            <a:r>
              <a:rPr lang="it-IT" altLang="it-IT" smtClean="0"/>
              <a:t>degradano la molecola attaccando le estremità della catena della cellulosa staccando un dimero di </a:t>
            </a:r>
            <a:r>
              <a:rPr lang="it-IT" altLang="it-IT" b="1" smtClean="0"/>
              <a:t>cellobiosio</a:t>
            </a:r>
          </a:p>
          <a:p>
            <a:pPr eaLnBrk="1" hangingPunct="1">
              <a:lnSpc>
                <a:spcPct val="90000"/>
              </a:lnSpc>
            </a:pPr>
            <a:r>
              <a:rPr lang="it-IT" altLang="it-IT" b="1" smtClean="0"/>
              <a:t>Endoglucanasi: </a:t>
            </a:r>
            <a:r>
              <a:rPr lang="it-IT" altLang="it-IT" smtClean="0"/>
              <a:t>degradano attaccando i legami in mezzo alla catena di cellulosa diminuendone in questo modo il grado di polimerizzazione.Sono poco efficaci nella degradazione della cellulosa cristallina (dove sono presenti molti legami H tra le catene).</a:t>
            </a:r>
          </a:p>
          <a:p>
            <a:pPr eaLnBrk="1" hangingPunct="1">
              <a:lnSpc>
                <a:spcPct val="90000"/>
              </a:lnSpc>
            </a:pPr>
            <a:r>
              <a:rPr lang="it-IT" altLang="it-IT" smtClean="0"/>
              <a:t> </a:t>
            </a:r>
            <a:r>
              <a:rPr lang="it-IT" altLang="it-IT" b="1" smtClean="0">
                <a:latin typeface="Symbol" panose="05050102010706020507" pitchFamily="18" charset="2"/>
              </a:rPr>
              <a:t>b</a:t>
            </a:r>
            <a:r>
              <a:rPr lang="it-IT" altLang="it-IT" b="1" smtClean="0"/>
              <a:t>-glucosidasi</a:t>
            </a:r>
            <a:r>
              <a:rPr lang="it-IT" altLang="it-IT" smtClean="0"/>
              <a:t> degradano i dimeri che si originano dalla cellulosa per azione degli altri enzimi.</a:t>
            </a:r>
          </a:p>
          <a:p>
            <a:pPr eaLnBrk="1" hangingPunct="1">
              <a:lnSpc>
                <a:spcPct val="90000"/>
              </a:lnSpc>
            </a:pPr>
            <a:endParaRPr lang="it-IT" altLang="it-IT" smtClean="0"/>
          </a:p>
          <a:p>
            <a:pPr eaLnBrk="1" hangingPunct="1">
              <a:lnSpc>
                <a:spcPct val="90000"/>
              </a:lnSpc>
              <a:buFontTx/>
              <a:buNone/>
            </a:pPr>
            <a:r>
              <a:rPr lang="it-IT" altLang="it-IT" sz="2800"/>
              <a:t> </a:t>
            </a:r>
          </a:p>
        </p:txBody>
      </p:sp>
    </p:spTree>
    <p:extLst>
      <p:ext uri="{BB962C8B-B14F-4D97-AF65-F5344CB8AC3E}">
        <p14:creationId xmlns:p14="http://schemas.microsoft.com/office/powerpoint/2010/main" val="4071656658"/>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2">
            <a:extLst>
              <a:ext uri="{28A0092B-C50C-407E-A947-70E740481C1C}">
                <a14:useLocalDpi xmlns:a14="http://schemas.microsoft.com/office/drawing/2010/main" val="0"/>
              </a:ext>
            </a:extLst>
          </a:blip>
          <a:srcRect t="1161" b="1161"/>
          <a:stretch>
            <a:fillRect/>
          </a:stretch>
        </p:blipFill>
        <p:spPr bwMode="auto">
          <a:xfrm>
            <a:off x="1524001" y="0"/>
            <a:ext cx="8207375"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7"/>
          <p:cNvSpPr txBox="1">
            <a:spLocks noChangeArrowheads="1"/>
          </p:cNvSpPr>
          <p:nvPr/>
        </p:nvSpPr>
        <p:spPr bwMode="auto">
          <a:xfrm>
            <a:off x="8256240" y="3501008"/>
            <a:ext cx="2520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it-IT" altLang="it-IT" dirty="0"/>
              <a:t>Schema della degradazione della cellulosa ad opera degli enzimi fungini</a:t>
            </a:r>
          </a:p>
        </p:txBody>
      </p:sp>
    </p:spTree>
    <p:extLst>
      <p:ext uri="{BB962C8B-B14F-4D97-AF65-F5344CB8AC3E}">
        <p14:creationId xmlns:p14="http://schemas.microsoft.com/office/powerpoint/2010/main" val="1795372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it-IT" altLang="it-IT" smtClean="0"/>
              <a:t>Degradazione Cellulosa</a:t>
            </a:r>
          </a:p>
        </p:txBody>
      </p:sp>
      <p:sp>
        <p:nvSpPr>
          <p:cNvPr id="23555" name="Rectangle 3"/>
          <p:cNvSpPr>
            <a:spLocks noGrp="1" noChangeArrowheads="1"/>
          </p:cNvSpPr>
          <p:nvPr>
            <p:ph type="body" sz="half" idx="1"/>
          </p:nvPr>
        </p:nvSpPr>
        <p:spPr>
          <a:xfrm>
            <a:off x="1752600" y="1665288"/>
            <a:ext cx="3810000" cy="4114800"/>
          </a:xfrm>
        </p:spPr>
        <p:txBody>
          <a:bodyPr/>
          <a:lstStyle/>
          <a:p>
            <a:pPr eaLnBrk="1" hangingPunct="1"/>
            <a:r>
              <a:rPr lang="it-IT" altLang="it-IT" sz="2800"/>
              <a:t>La cellulosa è il polimero naturale più abbondante</a:t>
            </a:r>
          </a:p>
          <a:p>
            <a:pPr eaLnBrk="1" hangingPunct="1"/>
            <a:r>
              <a:rPr lang="it-IT" altLang="it-IT" sz="2800"/>
              <a:t>Catene lineari di glucosio</a:t>
            </a:r>
          </a:p>
          <a:p>
            <a:pPr eaLnBrk="1" hangingPunct="1"/>
            <a:r>
              <a:rPr lang="it-IT" altLang="it-IT" sz="2800"/>
              <a:t>Tre tipi di enzimi fungini che la degradano: le CELLULASI</a:t>
            </a:r>
          </a:p>
        </p:txBody>
      </p:sp>
      <p:pic>
        <p:nvPicPr>
          <p:cNvPr id="23556" name="Picture 4" descr="cellulos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10200" y="1757363"/>
            <a:ext cx="5181600"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4851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it-IT" altLang="it-IT" smtClean="0"/>
              <a:t>Cellulasi</a:t>
            </a:r>
          </a:p>
        </p:txBody>
      </p:sp>
      <p:sp>
        <p:nvSpPr>
          <p:cNvPr id="24579" name="Rectangle 3"/>
          <p:cNvSpPr>
            <a:spLocks noGrp="1" noChangeArrowheads="1"/>
          </p:cNvSpPr>
          <p:nvPr>
            <p:ph type="body" idx="1"/>
          </p:nvPr>
        </p:nvSpPr>
        <p:spPr/>
        <p:txBody>
          <a:bodyPr/>
          <a:lstStyle/>
          <a:p>
            <a:pPr eaLnBrk="1" hangingPunct="1"/>
            <a:r>
              <a:rPr lang="en-GB" altLang="it-IT" sz="2800" b="1">
                <a:cs typeface="Times New Roman" panose="02020603050405020304" pitchFamily="18" charset="0"/>
              </a:rPr>
              <a:t>endo-</a:t>
            </a:r>
            <a:r>
              <a:rPr lang="en-GB" altLang="it-IT" sz="2800" b="1">
                <a:cs typeface="Times New Roman" panose="02020603050405020304" pitchFamily="18" charset="0"/>
                <a:sym typeface="Symbol" panose="05050102010706020507" pitchFamily="18" charset="2"/>
              </a:rPr>
              <a:t></a:t>
            </a:r>
            <a:r>
              <a:rPr lang="en-GB" altLang="it-IT" sz="2800" b="1">
                <a:cs typeface="Times New Roman" panose="02020603050405020304" pitchFamily="18" charset="0"/>
              </a:rPr>
              <a:t>-1,4-glucanasi</a:t>
            </a:r>
            <a:r>
              <a:rPr lang="en-GB" altLang="it-IT" sz="2800">
                <a:cs typeface="Times New Roman" panose="02020603050405020304" pitchFamily="18" charset="0"/>
              </a:rPr>
              <a:t>: agisce all’interno della catena polisaccaridica, frammentandola in unità più piccole ed esponendo le terminazioni all’azione dell’enzima </a:t>
            </a:r>
            <a:r>
              <a:rPr lang="en-GB" altLang="it-IT" sz="2800" i="1">
                <a:cs typeface="Times New Roman" panose="02020603050405020304" pitchFamily="18" charset="0"/>
              </a:rPr>
              <a:t>CBH</a:t>
            </a:r>
            <a:r>
              <a:rPr lang="it-IT" altLang="it-IT" sz="2800"/>
              <a:t> </a:t>
            </a:r>
          </a:p>
          <a:p>
            <a:pPr eaLnBrk="1" hangingPunct="1"/>
            <a:r>
              <a:rPr lang="en-GB" altLang="it-IT" sz="2800" b="1">
                <a:cs typeface="Times New Roman" panose="02020603050405020304" pitchFamily="18" charset="0"/>
              </a:rPr>
              <a:t>cellobioidrolasi (</a:t>
            </a:r>
            <a:r>
              <a:rPr lang="en-GB" altLang="it-IT" sz="2800" b="1" i="1">
                <a:cs typeface="Times New Roman" panose="02020603050405020304" pitchFamily="18" charset="0"/>
              </a:rPr>
              <a:t>CBH</a:t>
            </a:r>
            <a:r>
              <a:rPr lang="en-GB" altLang="it-IT" sz="2800" b="1">
                <a:cs typeface="Times New Roman" panose="02020603050405020304" pitchFamily="18" charset="0"/>
              </a:rPr>
              <a:t>):</a:t>
            </a:r>
            <a:r>
              <a:rPr lang="en-GB" altLang="it-IT" sz="2800">
                <a:cs typeface="Times New Roman" panose="02020603050405020304" pitchFamily="18" charset="0"/>
              </a:rPr>
              <a:t> agisce aggredendo il polimero alle estremità, scindendo successivamente il disaccaride cellobiosio</a:t>
            </a:r>
            <a:r>
              <a:rPr lang="it-IT" altLang="it-IT" sz="2800"/>
              <a:t> </a:t>
            </a:r>
          </a:p>
          <a:p>
            <a:pPr eaLnBrk="1" hangingPunct="1"/>
            <a:r>
              <a:rPr lang="it-IT" altLang="it-IT" sz="2800" b="1">
                <a:cs typeface="Times New Roman" panose="02020603050405020304" pitchFamily="18" charset="0"/>
                <a:sym typeface="Symbol" panose="05050102010706020507" pitchFamily="18" charset="2"/>
              </a:rPr>
              <a:t></a:t>
            </a:r>
            <a:r>
              <a:rPr lang="it-IT" altLang="it-IT" sz="2800" b="1">
                <a:cs typeface="Times New Roman" panose="02020603050405020304" pitchFamily="18" charset="0"/>
              </a:rPr>
              <a:t>-glucosidasi (o cellobiasi):</a:t>
            </a:r>
            <a:r>
              <a:rPr lang="it-IT" altLang="it-IT" sz="2800">
                <a:cs typeface="Times New Roman" panose="02020603050405020304" pitchFamily="18" charset="0"/>
              </a:rPr>
              <a:t> scinde il cellobiosio in due unità di glucosio.</a:t>
            </a:r>
            <a:endParaRPr lang="it-IT" altLang="it-IT" sz="2800"/>
          </a:p>
          <a:p>
            <a:pPr algn="just" eaLnBrk="1" hangingPunct="1"/>
            <a:endParaRPr lang="it-IT" altLang="it-IT" sz="2800">
              <a:cs typeface="Times New Roman" panose="02020603050405020304" pitchFamily="18" charset="0"/>
            </a:endParaRPr>
          </a:p>
          <a:p>
            <a:pPr eaLnBrk="1" hangingPunct="1"/>
            <a:endParaRPr lang="it-IT" altLang="it-IT" sz="2800"/>
          </a:p>
          <a:p>
            <a:pPr eaLnBrk="1" hangingPunct="1"/>
            <a:endParaRPr lang="it-IT" altLang="it-IT" sz="2800"/>
          </a:p>
        </p:txBody>
      </p:sp>
    </p:spTree>
    <p:extLst>
      <p:ext uri="{BB962C8B-B14F-4D97-AF65-F5344CB8AC3E}">
        <p14:creationId xmlns:p14="http://schemas.microsoft.com/office/powerpoint/2010/main" val="445773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it-IT" altLang="it-IT" smtClean="0"/>
              <a:t>Degradazione Pectina</a:t>
            </a:r>
          </a:p>
        </p:txBody>
      </p:sp>
      <p:sp>
        <p:nvSpPr>
          <p:cNvPr id="25603" name="Rectangle 3"/>
          <p:cNvSpPr>
            <a:spLocks noGrp="1" noChangeArrowheads="1"/>
          </p:cNvSpPr>
          <p:nvPr>
            <p:ph type="body" sz="half" idx="1"/>
          </p:nvPr>
        </p:nvSpPr>
        <p:spPr>
          <a:xfrm>
            <a:off x="1828800" y="1665288"/>
            <a:ext cx="3810000" cy="4114800"/>
          </a:xfrm>
        </p:spPr>
        <p:txBody>
          <a:bodyPr/>
          <a:lstStyle/>
          <a:p>
            <a:pPr eaLnBrk="1" hangingPunct="1"/>
            <a:r>
              <a:rPr lang="it-IT" altLang="it-IT" sz="2800"/>
              <a:t>E’ il principale costituente della lamella mediana</a:t>
            </a:r>
          </a:p>
          <a:p>
            <a:pPr eaLnBrk="1" hangingPunct="1"/>
            <a:r>
              <a:rPr lang="it-IT" altLang="it-IT" sz="2800"/>
              <a:t>Catene lineari di un altro zucchero: l’acido galatturonico</a:t>
            </a:r>
          </a:p>
          <a:p>
            <a:pPr eaLnBrk="1" hangingPunct="1"/>
            <a:r>
              <a:rPr lang="it-IT" altLang="it-IT" sz="2800"/>
              <a:t>Gli enzimi degradanti prendono il nome di PECTINASI</a:t>
            </a:r>
          </a:p>
        </p:txBody>
      </p:sp>
      <p:pic>
        <p:nvPicPr>
          <p:cNvPr id="25604" name="Picture 4" descr="pectin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792288"/>
            <a:ext cx="4800600" cy="4075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Line 5"/>
          <p:cNvSpPr>
            <a:spLocks noChangeShapeType="1"/>
          </p:cNvSpPr>
          <p:nvPr/>
        </p:nvSpPr>
        <p:spPr bwMode="auto">
          <a:xfrm flipV="1">
            <a:off x="4114800" y="5257800"/>
            <a:ext cx="1828800" cy="228600"/>
          </a:xfrm>
          <a:prstGeom prst="line">
            <a:avLst/>
          </a:prstGeom>
          <a:noFill/>
          <a:ln w="190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Tree>
    <p:extLst>
      <p:ext uri="{BB962C8B-B14F-4D97-AF65-F5344CB8AC3E}">
        <p14:creationId xmlns:p14="http://schemas.microsoft.com/office/powerpoint/2010/main" val="2831548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91344" y="116632"/>
            <a:ext cx="11809312" cy="1433513"/>
          </a:xfrm>
        </p:spPr>
        <p:txBody>
          <a:bodyPr/>
          <a:lstStyle/>
          <a:p>
            <a:r>
              <a:rPr lang="it-IT" dirty="0" smtClean="0"/>
              <a:t>Dinamiche di secrezione nell’interfaccia </a:t>
            </a:r>
            <a:r>
              <a:rPr lang="it-IT" dirty="0" err="1" smtClean="0"/>
              <a:t>biotrofica</a:t>
            </a:r>
            <a:endParaRPr lang="it-IT" dirty="0"/>
          </a:p>
        </p:txBody>
      </p:sp>
      <p:sp>
        <p:nvSpPr>
          <p:cNvPr id="6" name="Segnaposto contenuto 5"/>
          <p:cNvSpPr>
            <a:spLocks noGrp="1"/>
          </p:cNvSpPr>
          <p:nvPr>
            <p:ph sz="half" idx="1"/>
          </p:nvPr>
        </p:nvSpPr>
        <p:spPr>
          <a:xfrm>
            <a:off x="191344" y="1412776"/>
            <a:ext cx="6336704" cy="5244456"/>
          </a:xfrm>
        </p:spPr>
        <p:txBody>
          <a:bodyPr>
            <a:normAutofit fontScale="77500" lnSpcReduction="20000"/>
          </a:bodyPr>
          <a:lstStyle/>
          <a:p>
            <a:r>
              <a:rPr lang="it-IT" dirty="0" smtClean="0"/>
              <a:t>La secrezione nell’ospite è mirata alla </a:t>
            </a:r>
            <a:r>
              <a:rPr lang="it-IT" dirty="0"/>
              <a:t>formazione delle </a:t>
            </a:r>
            <a:r>
              <a:rPr lang="it-IT" b="1" dirty="0"/>
              <a:t>papille</a:t>
            </a:r>
            <a:r>
              <a:rPr lang="it-IT" dirty="0"/>
              <a:t> </a:t>
            </a:r>
            <a:r>
              <a:rPr lang="it-IT" dirty="0" smtClean="0"/>
              <a:t>e a resistere alla </a:t>
            </a:r>
            <a:r>
              <a:rPr lang="it-IT" b="1" dirty="0"/>
              <a:t>penetrazione</a:t>
            </a:r>
            <a:r>
              <a:rPr lang="it-IT" dirty="0"/>
              <a:t>. </a:t>
            </a:r>
            <a:endParaRPr lang="it-IT" dirty="0" smtClean="0"/>
          </a:p>
          <a:p>
            <a:r>
              <a:rPr lang="it-IT" dirty="0" smtClean="0"/>
              <a:t>Quali proteine controllano la </a:t>
            </a:r>
            <a:r>
              <a:rPr lang="it-IT" dirty="0" err="1" smtClean="0"/>
              <a:t>pathway</a:t>
            </a:r>
            <a:r>
              <a:rPr lang="it-IT" dirty="0" smtClean="0"/>
              <a:t> di secrezione dell’ospite all’interfaccia?</a:t>
            </a:r>
          </a:p>
          <a:p>
            <a:pPr lvl="1"/>
            <a:r>
              <a:rPr lang="it-IT" b="1" dirty="0" smtClean="0"/>
              <a:t>PEN1</a:t>
            </a:r>
            <a:r>
              <a:rPr lang="it-IT" dirty="0" smtClean="0"/>
              <a:t> </a:t>
            </a:r>
            <a:r>
              <a:rPr lang="it-IT" dirty="0"/>
              <a:t>codifica </a:t>
            </a:r>
            <a:r>
              <a:rPr lang="it-IT" dirty="0" smtClean="0"/>
              <a:t>per una t-SNARE </a:t>
            </a:r>
            <a:r>
              <a:rPr lang="it-IT" dirty="0"/>
              <a:t>che funziona con </a:t>
            </a:r>
            <a:r>
              <a:rPr lang="it-IT" dirty="0" smtClean="0"/>
              <a:t>una v-SNARE per mediare la </a:t>
            </a:r>
            <a:r>
              <a:rPr lang="it-IT" dirty="0"/>
              <a:t>fusione delle </a:t>
            </a:r>
            <a:r>
              <a:rPr lang="it-IT" dirty="0" smtClean="0"/>
              <a:t>vescicole e </a:t>
            </a:r>
            <a:r>
              <a:rPr lang="it-IT" dirty="0"/>
              <a:t>la secrezione nel sito di penetrazione. </a:t>
            </a:r>
            <a:endParaRPr lang="it-IT" dirty="0" smtClean="0"/>
          </a:p>
          <a:p>
            <a:pPr lvl="1"/>
            <a:r>
              <a:rPr lang="it-IT" b="1" dirty="0" smtClean="0"/>
              <a:t>PEN2</a:t>
            </a:r>
            <a:r>
              <a:rPr lang="it-IT" dirty="0" smtClean="0"/>
              <a:t> </a:t>
            </a:r>
            <a:r>
              <a:rPr lang="it-IT" dirty="0"/>
              <a:t>codifica </a:t>
            </a:r>
            <a:r>
              <a:rPr lang="it-IT" dirty="0" smtClean="0"/>
              <a:t>per un </a:t>
            </a:r>
            <a:r>
              <a:rPr lang="it-IT" dirty="0"/>
              <a:t>enzima </a:t>
            </a:r>
            <a:r>
              <a:rPr lang="it-IT" dirty="0" err="1" smtClean="0"/>
              <a:t>perossisomiale</a:t>
            </a:r>
            <a:r>
              <a:rPr lang="it-IT" dirty="0" smtClean="0"/>
              <a:t> coinvolto </a:t>
            </a:r>
            <a:r>
              <a:rPr lang="it-IT" dirty="0"/>
              <a:t>nella biosintesi </a:t>
            </a:r>
            <a:r>
              <a:rPr lang="it-IT" dirty="0" smtClean="0"/>
              <a:t>di indolo-</a:t>
            </a:r>
            <a:r>
              <a:rPr lang="it-IT" dirty="0" err="1" smtClean="0"/>
              <a:t>glucosinolati</a:t>
            </a:r>
            <a:r>
              <a:rPr lang="it-IT" dirty="0" smtClean="0"/>
              <a:t> tossici (anche i </a:t>
            </a:r>
            <a:r>
              <a:rPr lang="it-IT" dirty="0" err="1" smtClean="0"/>
              <a:t>perossisomi</a:t>
            </a:r>
            <a:r>
              <a:rPr lang="it-IT" dirty="0" smtClean="0"/>
              <a:t> si accumulano presso il sito </a:t>
            </a:r>
            <a:r>
              <a:rPr lang="it-IT" dirty="0"/>
              <a:t>di penetrazione</a:t>
            </a:r>
            <a:r>
              <a:rPr lang="it-IT" dirty="0" smtClean="0"/>
              <a:t>).</a:t>
            </a:r>
          </a:p>
          <a:p>
            <a:pPr lvl="1"/>
            <a:r>
              <a:rPr lang="it-IT" b="1" dirty="0" smtClean="0"/>
              <a:t>PEN3</a:t>
            </a:r>
            <a:r>
              <a:rPr lang="it-IT" dirty="0" smtClean="0"/>
              <a:t> </a:t>
            </a:r>
            <a:r>
              <a:rPr lang="it-IT" dirty="0"/>
              <a:t>codifica </a:t>
            </a:r>
            <a:r>
              <a:rPr lang="it-IT" dirty="0" smtClean="0"/>
              <a:t>per un </a:t>
            </a:r>
            <a:r>
              <a:rPr lang="it-IT" dirty="0"/>
              <a:t>trasportatore </a:t>
            </a:r>
            <a:r>
              <a:rPr lang="it-IT" dirty="0" smtClean="0"/>
              <a:t>ATP </a:t>
            </a:r>
            <a:r>
              <a:rPr lang="it-IT" dirty="0" err="1" smtClean="0"/>
              <a:t>binding</a:t>
            </a:r>
            <a:r>
              <a:rPr lang="it-IT" dirty="0" smtClean="0"/>
              <a:t> cassette </a:t>
            </a:r>
            <a:r>
              <a:rPr lang="it-IT" dirty="0"/>
              <a:t>(ABC) </a:t>
            </a:r>
            <a:r>
              <a:rPr lang="it-IT" dirty="0" smtClean="0"/>
              <a:t>che può essere coinvolto nell’estrusione di metaboliti </a:t>
            </a:r>
            <a:r>
              <a:rPr lang="it-IT" dirty="0"/>
              <a:t>tossici </a:t>
            </a:r>
            <a:r>
              <a:rPr lang="it-IT" dirty="0" smtClean="0"/>
              <a:t>nell’</a:t>
            </a:r>
            <a:r>
              <a:rPr lang="it-IT" dirty="0" err="1" smtClean="0"/>
              <a:t>apoplasto</a:t>
            </a:r>
            <a:r>
              <a:rPr lang="it-IT" dirty="0" smtClean="0"/>
              <a:t>. </a:t>
            </a:r>
          </a:p>
          <a:p>
            <a:r>
              <a:rPr lang="it-IT" dirty="0" smtClean="0"/>
              <a:t>Inoltre</a:t>
            </a:r>
            <a:r>
              <a:rPr lang="it-IT" dirty="0"/>
              <a:t>, </a:t>
            </a:r>
            <a:r>
              <a:rPr lang="it-IT" dirty="0" smtClean="0"/>
              <a:t>le </a:t>
            </a:r>
            <a:r>
              <a:rPr lang="it-IT" b="1" dirty="0" smtClean="0"/>
              <a:t>MVB</a:t>
            </a:r>
            <a:r>
              <a:rPr lang="it-IT" dirty="0" smtClean="0"/>
              <a:t> </a:t>
            </a:r>
            <a:r>
              <a:rPr lang="it-IT" dirty="0"/>
              <a:t>vegetali </a:t>
            </a:r>
            <a:r>
              <a:rPr lang="it-IT" dirty="0" smtClean="0"/>
              <a:t>sono potenziali </a:t>
            </a:r>
            <a:r>
              <a:rPr lang="it-IT" dirty="0"/>
              <a:t>fonti di membrane e vescicole osservati in papille, </a:t>
            </a:r>
            <a:r>
              <a:rPr lang="it-IT" dirty="0" smtClean="0"/>
              <a:t>negli </a:t>
            </a:r>
            <a:r>
              <a:rPr lang="it-IT" dirty="0" err="1" smtClean="0"/>
              <a:t>encasements</a:t>
            </a:r>
            <a:r>
              <a:rPr lang="it-IT" dirty="0" smtClean="0"/>
              <a:t> austoriali </a:t>
            </a:r>
            <a:r>
              <a:rPr lang="it-IT" dirty="0"/>
              <a:t>e </a:t>
            </a:r>
            <a:r>
              <a:rPr lang="it-IT" dirty="0" smtClean="0"/>
              <a:t>in </a:t>
            </a:r>
            <a:r>
              <a:rPr lang="it-IT" dirty="0" err="1" smtClean="0"/>
              <a:t>EHMx</a:t>
            </a:r>
            <a:r>
              <a:rPr lang="it-IT" dirty="0" smtClean="0"/>
              <a:t>.</a:t>
            </a:r>
            <a:endParaRPr lang="it-IT" dirty="0"/>
          </a:p>
        </p:txBody>
      </p:sp>
      <p:pic>
        <p:nvPicPr>
          <p:cNvPr id="3" name="Segnaposto contenuto 2"/>
          <p:cNvPicPr>
            <a:picLocks noGrp="1" noChangeAspect="1"/>
          </p:cNvPicPr>
          <p:nvPr>
            <p:ph sz="half" idx="2"/>
          </p:nvPr>
        </p:nvPicPr>
        <p:blipFill>
          <a:blip r:embed="rId2"/>
          <a:stretch>
            <a:fillRect/>
          </a:stretch>
        </p:blipFill>
        <p:spPr>
          <a:xfrm>
            <a:off x="7608168" y="1268760"/>
            <a:ext cx="3808412" cy="2444258"/>
          </a:xfrm>
          <a:prstGeom prst="rect">
            <a:avLst/>
          </a:prstGeom>
        </p:spPr>
      </p:pic>
      <p:pic>
        <p:nvPicPr>
          <p:cNvPr id="4" name="Immagine 3"/>
          <p:cNvPicPr>
            <a:picLocks noChangeAspect="1"/>
          </p:cNvPicPr>
          <p:nvPr/>
        </p:nvPicPr>
        <p:blipFill>
          <a:blip r:embed="rId3"/>
          <a:stretch>
            <a:fillRect/>
          </a:stretch>
        </p:blipFill>
        <p:spPr>
          <a:xfrm>
            <a:off x="7608169" y="3793085"/>
            <a:ext cx="3808413" cy="2260514"/>
          </a:xfrm>
          <a:prstGeom prst="rect">
            <a:avLst/>
          </a:prstGeom>
        </p:spPr>
      </p:pic>
    </p:spTree>
    <p:extLst>
      <p:ext uri="{BB962C8B-B14F-4D97-AF65-F5344CB8AC3E}">
        <p14:creationId xmlns:p14="http://schemas.microsoft.com/office/powerpoint/2010/main" val="1804873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228600"/>
            <a:ext cx="7772400" cy="1143000"/>
          </a:xfrm>
        </p:spPr>
        <p:txBody>
          <a:bodyPr/>
          <a:lstStyle/>
          <a:p>
            <a:pPr eaLnBrk="1" hangingPunct="1"/>
            <a:r>
              <a:rPr lang="it-IT" altLang="it-IT" smtClean="0"/>
              <a:t>Pectinasi</a:t>
            </a:r>
          </a:p>
        </p:txBody>
      </p:sp>
      <p:sp>
        <p:nvSpPr>
          <p:cNvPr id="26627" name="Rectangle 3"/>
          <p:cNvSpPr>
            <a:spLocks noGrp="1" noChangeArrowheads="1"/>
          </p:cNvSpPr>
          <p:nvPr>
            <p:ph type="body" idx="1"/>
          </p:nvPr>
        </p:nvSpPr>
        <p:spPr>
          <a:xfrm>
            <a:off x="2209800" y="1295400"/>
            <a:ext cx="7772400" cy="4114800"/>
          </a:xfrm>
        </p:spPr>
        <p:txBody>
          <a:bodyPr/>
          <a:lstStyle/>
          <a:p>
            <a:pPr eaLnBrk="1" hangingPunct="1">
              <a:lnSpc>
                <a:spcPct val="90000"/>
              </a:lnSpc>
            </a:pPr>
            <a:r>
              <a:rPr lang="it-IT" altLang="it-IT" sz="2800" b="1">
                <a:cs typeface="Times New Roman" panose="02020603050405020304" pitchFamily="18" charset="0"/>
              </a:rPr>
              <a:t>pectinametilesterasi</a:t>
            </a:r>
            <a:r>
              <a:rPr lang="it-IT" altLang="it-IT" sz="2800">
                <a:cs typeface="Times New Roman" panose="02020603050405020304" pitchFamily="18" charset="0"/>
              </a:rPr>
              <a:t>: deesterifica la pectina a pectato e metanolo</a:t>
            </a:r>
          </a:p>
          <a:p>
            <a:pPr eaLnBrk="1" hangingPunct="1">
              <a:lnSpc>
                <a:spcPct val="90000"/>
              </a:lnSpc>
            </a:pPr>
            <a:r>
              <a:rPr lang="it-IT" altLang="it-IT" sz="2800" b="1">
                <a:cs typeface="Times New Roman" panose="02020603050405020304" pitchFamily="18" charset="0"/>
              </a:rPr>
              <a:t>pectina liasi</a:t>
            </a:r>
            <a:r>
              <a:rPr lang="it-IT" altLang="it-IT" sz="2800">
                <a:cs typeface="Times New Roman" panose="02020603050405020304" pitchFamily="18" charset="0"/>
              </a:rPr>
              <a:t>: attacca direttamente la pectina, tagliando i legami glicosidici interni </a:t>
            </a:r>
          </a:p>
          <a:p>
            <a:pPr eaLnBrk="1" hangingPunct="1">
              <a:lnSpc>
                <a:spcPct val="90000"/>
              </a:lnSpc>
            </a:pPr>
            <a:r>
              <a:rPr lang="it-IT" altLang="it-IT" sz="2800" b="1">
                <a:cs typeface="Times New Roman" panose="02020603050405020304" pitchFamily="18" charset="0"/>
              </a:rPr>
              <a:t>pectato liasi</a:t>
            </a:r>
            <a:r>
              <a:rPr lang="it-IT" altLang="it-IT" sz="2800">
                <a:cs typeface="Times New Roman" panose="02020603050405020304" pitchFamily="18" charset="0"/>
              </a:rPr>
              <a:t>: svolge la stessa azione della pectina liasi ma attacca i pectati </a:t>
            </a:r>
          </a:p>
          <a:p>
            <a:pPr eaLnBrk="1" hangingPunct="1">
              <a:lnSpc>
                <a:spcPct val="90000"/>
              </a:lnSpc>
            </a:pPr>
            <a:r>
              <a:rPr lang="it-IT" altLang="it-IT" sz="2800" b="1">
                <a:cs typeface="Times New Roman" panose="02020603050405020304" pitchFamily="18" charset="0"/>
              </a:rPr>
              <a:t>esopoligalatturonato liasi</a:t>
            </a:r>
            <a:r>
              <a:rPr lang="it-IT" altLang="it-IT" sz="2800">
                <a:cs typeface="Times New Roman" panose="02020603050405020304" pitchFamily="18" charset="0"/>
              </a:rPr>
              <a:t>: attacca le estremità del polimero (polipectato), rilasciando solo digalatturonati </a:t>
            </a:r>
          </a:p>
          <a:p>
            <a:pPr eaLnBrk="1" hangingPunct="1">
              <a:lnSpc>
                <a:spcPct val="90000"/>
              </a:lnSpc>
            </a:pPr>
            <a:r>
              <a:rPr lang="it-IT" altLang="it-IT" sz="2800" b="1">
                <a:cs typeface="Times New Roman" panose="02020603050405020304" pitchFamily="18" charset="0"/>
              </a:rPr>
              <a:t>poligalatturonasi</a:t>
            </a:r>
            <a:r>
              <a:rPr lang="it-IT" altLang="it-IT" sz="2800">
                <a:cs typeface="Times New Roman" panose="02020603050405020304" pitchFamily="18" charset="0"/>
              </a:rPr>
              <a:t>: la reazione di taglio del poligalatturonato avviene per idrolisi dei legami glicosidici all’interno del polimero e produce oligomeri </a:t>
            </a:r>
          </a:p>
          <a:p>
            <a:pPr eaLnBrk="1" hangingPunct="1">
              <a:lnSpc>
                <a:spcPct val="90000"/>
              </a:lnSpc>
            </a:pPr>
            <a:endParaRPr lang="it-IT" altLang="it-IT" sz="2800">
              <a:cs typeface="Times New Roman" panose="02020603050405020304" pitchFamily="18" charset="0"/>
            </a:endParaRPr>
          </a:p>
        </p:txBody>
      </p:sp>
    </p:spTree>
    <p:extLst>
      <p:ext uri="{BB962C8B-B14F-4D97-AF65-F5344CB8AC3E}">
        <p14:creationId xmlns:p14="http://schemas.microsoft.com/office/powerpoint/2010/main" val="1979969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it-IT" altLang="it-IT" smtClean="0"/>
              <a:t>Degradazione Lignina</a:t>
            </a:r>
          </a:p>
        </p:txBody>
      </p:sp>
      <p:sp>
        <p:nvSpPr>
          <p:cNvPr id="27651" name="Rectangle 3"/>
          <p:cNvSpPr>
            <a:spLocks noGrp="1" noChangeArrowheads="1"/>
          </p:cNvSpPr>
          <p:nvPr>
            <p:ph type="body" sz="half" idx="1"/>
          </p:nvPr>
        </p:nvSpPr>
        <p:spPr/>
        <p:txBody>
          <a:bodyPr/>
          <a:lstStyle/>
          <a:p>
            <a:pPr eaLnBrk="1" hangingPunct="1">
              <a:lnSpc>
                <a:spcPct val="90000"/>
              </a:lnSpc>
            </a:pPr>
            <a:r>
              <a:rPr lang="it-IT" altLang="it-IT" sz="2800"/>
              <a:t>Contiene 3 tipi di composti fenolici uniti tra loro a formare una fitta trama</a:t>
            </a:r>
          </a:p>
          <a:p>
            <a:pPr eaLnBrk="1" hangingPunct="1">
              <a:lnSpc>
                <a:spcPct val="90000"/>
              </a:lnSpc>
            </a:pPr>
            <a:r>
              <a:rPr lang="it-IT" altLang="it-IT" sz="2800"/>
              <a:t>Gli enzimi Ligninolitici sono di due tipi:</a:t>
            </a:r>
          </a:p>
          <a:p>
            <a:pPr eaLnBrk="1" hangingPunct="1">
              <a:lnSpc>
                <a:spcPct val="90000"/>
              </a:lnSpc>
            </a:pPr>
            <a:r>
              <a:rPr lang="it-IT" altLang="it-IT" sz="2800"/>
              <a:t>Rottura anello fenolico</a:t>
            </a:r>
          </a:p>
          <a:p>
            <a:pPr eaLnBrk="1" hangingPunct="1">
              <a:lnSpc>
                <a:spcPct val="90000"/>
              </a:lnSpc>
            </a:pPr>
            <a:r>
              <a:rPr lang="it-IT" altLang="it-IT" sz="2800"/>
              <a:t>Rottura della trama</a:t>
            </a:r>
          </a:p>
        </p:txBody>
      </p:sp>
      <p:pic>
        <p:nvPicPr>
          <p:cNvPr id="27652" name="Picture 4" descr="lignin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943600" y="1885950"/>
            <a:ext cx="4343400" cy="405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Line 5"/>
          <p:cNvSpPr>
            <a:spLocks noChangeShapeType="1"/>
          </p:cNvSpPr>
          <p:nvPr/>
        </p:nvSpPr>
        <p:spPr bwMode="auto">
          <a:xfrm flipV="1">
            <a:off x="5943600" y="4038600"/>
            <a:ext cx="1066800" cy="685800"/>
          </a:xfrm>
          <a:prstGeom prst="line">
            <a:avLst/>
          </a:prstGeom>
          <a:noFill/>
          <a:ln w="190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
        <p:nvSpPr>
          <p:cNvPr id="27654" name="Line 6"/>
          <p:cNvSpPr>
            <a:spLocks noChangeShapeType="1"/>
          </p:cNvSpPr>
          <p:nvPr/>
        </p:nvSpPr>
        <p:spPr bwMode="auto">
          <a:xfrm flipV="1">
            <a:off x="5410200" y="5105400"/>
            <a:ext cx="3200400" cy="152400"/>
          </a:xfrm>
          <a:prstGeom prst="line">
            <a:avLst/>
          </a:prstGeom>
          <a:noFill/>
          <a:ln w="190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t-IT"/>
          </a:p>
        </p:txBody>
      </p:sp>
    </p:spTree>
    <p:extLst>
      <p:ext uri="{BB962C8B-B14F-4D97-AF65-F5344CB8AC3E}">
        <p14:creationId xmlns:p14="http://schemas.microsoft.com/office/powerpoint/2010/main" val="2623467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it-IT" altLang="it-IT" smtClean="0"/>
              <a:t>Ligninasi</a:t>
            </a:r>
          </a:p>
        </p:txBody>
      </p:sp>
      <p:sp>
        <p:nvSpPr>
          <p:cNvPr id="28675" name="Rectangle 3"/>
          <p:cNvSpPr>
            <a:spLocks noGrp="1" noChangeArrowheads="1"/>
          </p:cNvSpPr>
          <p:nvPr>
            <p:ph type="body" idx="1"/>
          </p:nvPr>
        </p:nvSpPr>
        <p:spPr/>
        <p:txBody>
          <a:bodyPr/>
          <a:lstStyle/>
          <a:p>
            <a:pPr eaLnBrk="1" hangingPunct="1">
              <a:lnSpc>
                <a:spcPct val="80000"/>
              </a:lnSpc>
            </a:pPr>
            <a:r>
              <a:rPr lang="it-IT" altLang="it-IT" sz="2800">
                <a:cs typeface="Times New Roman" panose="02020603050405020304" pitchFamily="18" charset="0"/>
              </a:rPr>
              <a:t>Lignina - perossidasi (conosciuta anche come ligninasi), contenente ferro </a:t>
            </a:r>
            <a:r>
              <a:rPr lang="it-IT" altLang="it-IT" sz="2800">
                <a:cs typeface="Times New Roman" panose="02020603050405020304" pitchFamily="18" charset="0"/>
                <a:sym typeface="Symbol" panose="05050102010706020507" pitchFamily="18" charset="2"/>
              </a:rPr>
              <a:t></a:t>
            </a:r>
            <a:r>
              <a:rPr lang="it-IT" altLang="it-IT" sz="2800">
                <a:cs typeface="Times New Roman" panose="02020603050405020304" pitchFamily="18" charset="0"/>
              </a:rPr>
              <a:t>Fe(III)</a:t>
            </a:r>
            <a:r>
              <a:rPr lang="it-IT" altLang="it-IT" sz="2800">
                <a:cs typeface="Times New Roman" panose="02020603050405020304" pitchFamily="18" charset="0"/>
                <a:sym typeface="Symbol" panose="05050102010706020507" pitchFamily="18" charset="2"/>
              </a:rPr>
              <a:t></a:t>
            </a:r>
            <a:r>
              <a:rPr lang="it-IT" altLang="it-IT" sz="2800">
                <a:cs typeface="Times New Roman" panose="02020603050405020304" pitchFamily="18" charset="0"/>
              </a:rPr>
              <a:t>, catalizza la perossidazione delle unità non aromatiche della lignina</a:t>
            </a:r>
            <a:r>
              <a:rPr lang="it-IT" altLang="it-IT" sz="2800"/>
              <a:t> </a:t>
            </a:r>
          </a:p>
          <a:p>
            <a:pPr eaLnBrk="1" hangingPunct="1">
              <a:lnSpc>
                <a:spcPct val="80000"/>
              </a:lnSpc>
            </a:pPr>
            <a:r>
              <a:rPr lang="it-IT" altLang="it-IT" sz="2800">
                <a:cs typeface="Times New Roman" panose="02020603050405020304" pitchFamily="18" charset="0"/>
              </a:rPr>
              <a:t>Manganese - perossidasi, che agisce similmente alla lignino - perossidasi, ma ossida il manganese </a:t>
            </a:r>
            <a:r>
              <a:rPr lang="it-IT" altLang="it-IT" sz="2800">
                <a:cs typeface="Times New Roman" panose="02020603050405020304" pitchFamily="18" charset="0"/>
                <a:sym typeface="Symbol" panose="05050102010706020507" pitchFamily="18" charset="2"/>
              </a:rPr>
              <a:t></a:t>
            </a:r>
            <a:r>
              <a:rPr lang="it-IT" altLang="it-IT" sz="2800">
                <a:cs typeface="Times New Roman" panose="02020603050405020304" pitchFamily="18" charset="0"/>
              </a:rPr>
              <a:t>Mn(II)</a:t>
            </a:r>
            <a:r>
              <a:rPr lang="it-IT" altLang="it-IT" sz="2800">
                <a:cs typeface="Times New Roman" panose="02020603050405020304" pitchFamily="18" charset="0"/>
                <a:sym typeface="Wingdings" panose="05000000000000000000" pitchFamily="2" charset="2"/>
              </a:rPr>
              <a:t></a:t>
            </a:r>
            <a:r>
              <a:rPr lang="it-IT" altLang="it-IT" sz="2800">
                <a:cs typeface="Times New Roman" panose="02020603050405020304" pitchFamily="18" charset="0"/>
              </a:rPr>
              <a:t>Mn(III)</a:t>
            </a:r>
            <a:r>
              <a:rPr lang="it-IT" altLang="it-IT" sz="2800">
                <a:cs typeface="Times New Roman" panose="02020603050405020304" pitchFamily="18" charset="0"/>
                <a:sym typeface="Symbol" panose="05050102010706020507" pitchFamily="18" charset="2"/>
              </a:rPr>
              <a:t></a:t>
            </a:r>
            <a:r>
              <a:rPr lang="it-IT" altLang="it-IT" sz="2800">
                <a:cs typeface="Times New Roman" panose="02020603050405020304" pitchFamily="18" charset="0"/>
              </a:rPr>
              <a:t>, come elemento mediatore nel trasferimento degli elettroni </a:t>
            </a:r>
          </a:p>
          <a:p>
            <a:pPr eaLnBrk="1" hangingPunct="1">
              <a:lnSpc>
                <a:spcPct val="80000"/>
              </a:lnSpc>
            </a:pPr>
            <a:r>
              <a:rPr lang="it-IT" altLang="it-IT" sz="2800">
                <a:cs typeface="Times New Roman" panose="02020603050405020304" pitchFamily="18" charset="0"/>
              </a:rPr>
              <a:t>laccasi (una fenolo - ossidasi), che ossida direttamente la molecola di lignina (in generale ossida i composti fenolici a fenossi - radicali)</a:t>
            </a:r>
          </a:p>
        </p:txBody>
      </p:sp>
    </p:spTree>
    <p:extLst>
      <p:ext uri="{BB962C8B-B14F-4D97-AF65-F5344CB8AC3E}">
        <p14:creationId xmlns:p14="http://schemas.microsoft.com/office/powerpoint/2010/main" val="190136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0"/>
            <a:ext cx="7793038" cy="1143000"/>
          </a:xfrm>
        </p:spPr>
        <p:txBody>
          <a:bodyPr/>
          <a:lstStyle/>
          <a:p>
            <a:pPr eaLnBrk="1" hangingPunct="1"/>
            <a:r>
              <a:rPr lang="it-IT" altLang="it-IT" smtClean="0"/>
              <a:t>Degradazione della lignina</a:t>
            </a:r>
          </a:p>
        </p:txBody>
      </p:sp>
      <p:sp>
        <p:nvSpPr>
          <p:cNvPr id="32771" name="Rectangle 3"/>
          <p:cNvSpPr>
            <a:spLocks noGrp="1" noChangeArrowheads="1"/>
          </p:cNvSpPr>
          <p:nvPr>
            <p:ph type="body" idx="1"/>
          </p:nvPr>
        </p:nvSpPr>
        <p:spPr>
          <a:xfrm>
            <a:off x="1712914" y="1752600"/>
            <a:ext cx="8955087" cy="4840288"/>
          </a:xfrm>
        </p:spPr>
        <p:txBody>
          <a:bodyPr/>
          <a:lstStyle/>
          <a:p>
            <a:pPr eaLnBrk="1" hangingPunct="1"/>
            <a:r>
              <a:rPr lang="it-IT" altLang="it-IT" smtClean="0"/>
              <a:t>La lignina è un polimero complesso ed insolubile.</a:t>
            </a:r>
          </a:p>
          <a:p>
            <a:pPr eaLnBrk="1" hangingPunct="1"/>
            <a:r>
              <a:rPr lang="it-IT" altLang="it-IT" smtClean="0"/>
              <a:t>I “mattoni” costituenti la lignina sono alcool aromatici (</a:t>
            </a:r>
            <a:r>
              <a:rPr lang="it-IT" altLang="it-IT" b="1" smtClean="0"/>
              <a:t>alcool cumarilico, coniferilico, sinapilico</a:t>
            </a:r>
            <a:r>
              <a:rPr lang="it-IT" altLang="it-IT" smtClean="0"/>
              <a:t>)</a:t>
            </a:r>
          </a:p>
          <a:p>
            <a:pPr eaLnBrk="1" hangingPunct="1"/>
            <a:r>
              <a:rPr lang="it-IT" altLang="it-IT" b="1" smtClean="0"/>
              <a:t>La composizione della lignina varia a seconda dei tipi di legno </a:t>
            </a:r>
            <a:endParaRPr lang="it-IT" altLang="it-IT" smtClean="0"/>
          </a:p>
        </p:txBody>
      </p:sp>
    </p:spTree>
    <p:extLst>
      <p:ext uri="{BB962C8B-B14F-4D97-AF65-F5344CB8AC3E}">
        <p14:creationId xmlns:p14="http://schemas.microsoft.com/office/powerpoint/2010/main" val="3784252805"/>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524000" y="0"/>
            <a:ext cx="9144000" cy="7315200"/>
          </a:xfrm>
        </p:spPr>
        <p:txBody>
          <a:bodyPr/>
          <a:lstStyle/>
          <a:p>
            <a:pPr eaLnBrk="1" hangingPunct="1"/>
            <a:r>
              <a:rPr lang="it-IT" altLang="it-IT" sz="2600"/>
              <a:t>Gli </a:t>
            </a:r>
            <a:r>
              <a:rPr lang="it-IT" altLang="it-IT" sz="2600" b="1"/>
              <a:t>enzimi ligninolitici fungini</a:t>
            </a:r>
            <a:r>
              <a:rPr lang="it-IT" altLang="it-IT" sz="2600"/>
              <a:t> sono simili per struttura a quelli delle </a:t>
            </a:r>
            <a:r>
              <a:rPr lang="it-IT" altLang="it-IT" sz="2600" b="1"/>
              <a:t>piante coinvolti nella sintesi della lignina:</a:t>
            </a:r>
          </a:p>
          <a:p>
            <a:pPr eaLnBrk="1" hangingPunct="1">
              <a:buFontTx/>
              <a:buNone/>
            </a:pPr>
            <a:r>
              <a:rPr lang="it-IT" altLang="it-IT" sz="2600"/>
              <a:t>   - Appartengono alle stesse classi</a:t>
            </a:r>
          </a:p>
          <a:p>
            <a:pPr eaLnBrk="1" hangingPunct="1">
              <a:buFontTx/>
              <a:buNone/>
            </a:pPr>
            <a:r>
              <a:rPr lang="it-IT" altLang="it-IT" sz="2600"/>
              <a:t>     enzimatiche (per esempio </a:t>
            </a:r>
            <a:r>
              <a:rPr lang="it-IT" altLang="it-IT" sz="2600" b="1"/>
              <a:t>perossidasi</a:t>
            </a:r>
            <a:r>
              <a:rPr lang="it-IT" altLang="it-IT" sz="2600"/>
              <a:t>)</a:t>
            </a:r>
          </a:p>
          <a:p>
            <a:pPr eaLnBrk="1" hangingPunct="1">
              <a:buFontTx/>
              <a:buNone/>
            </a:pPr>
            <a:r>
              <a:rPr lang="it-IT" altLang="it-IT" sz="2600"/>
              <a:t>   - Le </a:t>
            </a:r>
            <a:r>
              <a:rPr lang="it-IT" altLang="it-IT" sz="2600" b="1">
                <a:solidFill>
                  <a:schemeClr val="tx2"/>
                </a:solidFill>
              </a:rPr>
              <a:t>catene peptidiche</a:t>
            </a:r>
            <a:r>
              <a:rPr lang="it-IT" altLang="it-IT" sz="2600"/>
              <a:t> negli enzimi</a:t>
            </a:r>
          </a:p>
          <a:p>
            <a:pPr eaLnBrk="1" hangingPunct="1">
              <a:buFontTx/>
              <a:buNone/>
            </a:pPr>
            <a:r>
              <a:rPr lang="it-IT" altLang="it-IT" sz="2600"/>
              <a:t>     fungini sono più lunghe, ma presentano</a:t>
            </a:r>
          </a:p>
          <a:p>
            <a:pPr eaLnBrk="1" hangingPunct="1">
              <a:buFontTx/>
              <a:buNone/>
            </a:pPr>
            <a:r>
              <a:rPr lang="it-IT" altLang="it-IT" sz="2600"/>
              <a:t>     molte </a:t>
            </a:r>
            <a:r>
              <a:rPr lang="it-IT" altLang="it-IT" sz="2600" b="1"/>
              <a:t>zone di omologia</a:t>
            </a:r>
            <a:r>
              <a:rPr lang="it-IT" altLang="it-IT" sz="2600"/>
              <a:t> con quelle delle</a:t>
            </a:r>
          </a:p>
          <a:p>
            <a:pPr eaLnBrk="1" hangingPunct="1">
              <a:buFontTx/>
              <a:buNone/>
            </a:pPr>
            <a:r>
              <a:rPr lang="it-IT" altLang="it-IT" sz="2600"/>
              <a:t>     piante</a:t>
            </a:r>
          </a:p>
          <a:p>
            <a:pPr eaLnBrk="1" hangingPunct="1">
              <a:buFontTx/>
              <a:buNone/>
            </a:pPr>
            <a:r>
              <a:rPr lang="it-IT" altLang="it-IT" sz="2600"/>
              <a:t>   - Il sito attivo contiene un </a:t>
            </a:r>
            <a:r>
              <a:rPr lang="it-IT" altLang="it-IT" sz="2600" b="1">
                <a:solidFill>
                  <a:schemeClr val="tx2"/>
                </a:solidFill>
              </a:rPr>
              <a:t>metallo</a:t>
            </a:r>
            <a:r>
              <a:rPr lang="it-IT" altLang="it-IT" sz="2600"/>
              <a:t> (</a:t>
            </a:r>
            <a:r>
              <a:rPr lang="it-IT" altLang="it-IT" sz="2600" b="1">
                <a:solidFill>
                  <a:srgbClr val="FF3300"/>
                </a:solidFill>
              </a:rPr>
              <a:t>Fe</a:t>
            </a:r>
            <a:r>
              <a:rPr lang="it-IT" altLang="it-IT" sz="2600"/>
              <a:t> nelle</a:t>
            </a:r>
          </a:p>
          <a:p>
            <a:pPr eaLnBrk="1" hangingPunct="1">
              <a:buFontTx/>
              <a:buNone/>
            </a:pPr>
            <a:r>
              <a:rPr lang="it-IT" altLang="it-IT" sz="2600"/>
              <a:t>     perossidasi e </a:t>
            </a:r>
            <a:r>
              <a:rPr lang="it-IT" altLang="it-IT" sz="2600" b="1">
                <a:solidFill>
                  <a:srgbClr val="FF3300"/>
                </a:solidFill>
              </a:rPr>
              <a:t>Cu</a:t>
            </a:r>
            <a:r>
              <a:rPr lang="it-IT" altLang="it-IT" sz="2600"/>
              <a:t> nella laccasi)</a:t>
            </a:r>
          </a:p>
          <a:p>
            <a:pPr eaLnBrk="1" hangingPunct="1">
              <a:buFontTx/>
              <a:buNone/>
            </a:pPr>
            <a:r>
              <a:rPr lang="it-IT" altLang="it-IT" sz="2600"/>
              <a:t>   - Gli enzimi di diverse specie</a:t>
            </a:r>
          </a:p>
          <a:p>
            <a:pPr eaLnBrk="1" hangingPunct="1">
              <a:buFontTx/>
              <a:buNone/>
            </a:pPr>
            <a:r>
              <a:rPr lang="it-IT" altLang="it-IT" sz="2600"/>
              <a:t>     fungine differiscono tra di loro principalmente per le</a:t>
            </a:r>
          </a:p>
          <a:p>
            <a:pPr eaLnBrk="1" hangingPunct="1">
              <a:buFontTx/>
              <a:buNone/>
            </a:pPr>
            <a:r>
              <a:rPr lang="it-IT" altLang="it-IT" sz="2600" b="1">
                <a:solidFill>
                  <a:schemeClr val="folHlink"/>
                </a:solidFill>
              </a:rPr>
              <a:t>     </a:t>
            </a:r>
            <a:r>
              <a:rPr lang="it-IT" altLang="it-IT" sz="2600" b="1">
                <a:solidFill>
                  <a:srgbClr val="FF3300"/>
                </a:solidFill>
              </a:rPr>
              <a:t>catene laterali glucidiche</a:t>
            </a:r>
          </a:p>
          <a:p>
            <a:pPr eaLnBrk="1" hangingPunct="1">
              <a:buFontTx/>
              <a:buNone/>
            </a:pPr>
            <a:r>
              <a:rPr lang="it-IT" altLang="it-IT" sz="2800"/>
              <a:t>      </a:t>
            </a:r>
          </a:p>
        </p:txBody>
      </p:sp>
    </p:spTree>
    <p:extLst>
      <p:ext uri="{BB962C8B-B14F-4D97-AF65-F5344CB8AC3E}">
        <p14:creationId xmlns:p14="http://schemas.microsoft.com/office/powerpoint/2010/main" val="366064739"/>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407368" y="332656"/>
            <a:ext cx="6192688" cy="6192688"/>
          </a:xfrm>
        </p:spPr>
        <p:txBody>
          <a:bodyPr>
            <a:normAutofit lnSpcReduction="10000"/>
          </a:bodyPr>
          <a:lstStyle/>
          <a:p>
            <a:pPr eaLnBrk="1" hangingPunct="1"/>
            <a:r>
              <a:rPr lang="it-IT" altLang="it-IT" dirty="0" smtClean="0"/>
              <a:t>Tutti gli enzimi coinvolti nella </a:t>
            </a:r>
            <a:r>
              <a:rPr lang="it-IT" altLang="it-IT" b="1" dirty="0" smtClean="0"/>
              <a:t>degradazione della lignina</a:t>
            </a:r>
            <a:r>
              <a:rPr lang="it-IT" altLang="it-IT" dirty="0" smtClean="0"/>
              <a:t>, fino ad ora studiati, sono extracellulari ed inducibili</a:t>
            </a:r>
          </a:p>
          <a:p>
            <a:pPr eaLnBrk="1" hangingPunct="1"/>
            <a:r>
              <a:rPr lang="it-IT" altLang="it-IT" dirty="0" smtClean="0"/>
              <a:t>Il substrato di questi enzimi</a:t>
            </a:r>
            <a:r>
              <a:rPr lang="it-IT" altLang="it-IT" b="1" dirty="0" smtClean="0"/>
              <a:t> </a:t>
            </a:r>
            <a:r>
              <a:rPr lang="it-IT" altLang="it-IT" b="1" dirty="0" smtClean="0">
                <a:solidFill>
                  <a:schemeClr val="accent2"/>
                </a:solidFill>
              </a:rPr>
              <a:t>NON E</a:t>
            </a:r>
            <a:r>
              <a:rPr lang="it-IT" altLang="it-IT" b="1" dirty="0" smtClean="0"/>
              <a:t>’ </a:t>
            </a:r>
            <a:r>
              <a:rPr lang="it-IT" altLang="it-IT" dirty="0" smtClean="0"/>
              <a:t>la lignina, ma altre molecole (ad esempio H</a:t>
            </a:r>
            <a:r>
              <a:rPr lang="it-IT" altLang="it-IT" baseline="-25000" dirty="0" smtClean="0"/>
              <a:t>2</a:t>
            </a:r>
            <a:r>
              <a:rPr lang="it-IT" altLang="it-IT" dirty="0" smtClean="0"/>
              <a:t>O</a:t>
            </a:r>
            <a:r>
              <a:rPr lang="it-IT" altLang="it-IT" baseline="-25000" dirty="0" smtClean="0"/>
              <a:t>2</a:t>
            </a:r>
            <a:r>
              <a:rPr lang="it-IT" altLang="it-IT" dirty="0" smtClean="0"/>
              <a:t>, </a:t>
            </a:r>
            <a:r>
              <a:rPr lang="it-IT" altLang="it-IT" dirty="0" err="1" smtClean="0"/>
              <a:t>veratril</a:t>
            </a:r>
            <a:r>
              <a:rPr lang="it-IT" altLang="it-IT" dirty="0" smtClean="0"/>
              <a:t> alcool) dalle quali si formano radicali liberi, i veri </a:t>
            </a:r>
            <a:r>
              <a:rPr lang="it-IT" altLang="it-IT" dirty="0" err="1" smtClean="0"/>
              <a:t>degradatori</a:t>
            </a:r>
            <a:r>
              <a:rPr lang="it-IT" altLang="it-IT" dirty="0" smtClean="0"/>
              <a:t> della lignina.</a:t>
            </a:r>
          </a:p>
          <a:p>
            <a:pPr eaLnBrk="1" hangingPunct="1"/>
            <a:r>
              <a:rPr lang="it-IT" altLang="it-IT" dirty="0" smtClean="0"/>
              <a:t>Questo sistema è molto simile a quello utilizzato dalle piante per </a:t>
            </a:r>
            <a:r>
              <a:rPr lang="it-IT" altLang="it-IT" b="1" dirty="0" smtClean="0"/>
              <a:t>costruire la lignina</a:t>
            </a:r>
          </a:p>
          <a:p>
            <a:pPr eaLnBrk="1" hangingPunct="1"/>
            <a:endParaRPr lang="it-IT" altLang="it-IT" dirty="0" smtClean="0"/>
          </a:p>
        </p:txBody>
      </p:sp>
      <p:pic>
        <p:nvPicPr>
          <p:cNvPr id="2" name="Immagine 1"/>
          <p:cNvPicPr>
            <a:picLocks noChangeAspect="1"/>
          </p:cNvPicPr>
          <p:nvPr/>
        </p:nvPicPr>
        <p:blipFill>
          <a:blip r:embed="rId2"/>
          <a:stretch>
            <a:fillRect/>
          </a:stretch>
        </p:blipFill>
        <p:spPr>
          <a:xfrm>
            <a:off x="7320135" y="341581"/>
            <a:ext cx="3672409" cy="2839926"/>
          </a:xfrm>
          <a:prstGeom prst="rect">
            <a:avLst/>
          </a:prstGeom>
        </p:spPr>
      </p:pic>
      <p:pic>
        <p:nvPicPr>
          <p:cNvPr id="5" name="Picture 5" descr="deg lign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3277440"/>
            <a:ext cx="3672408" cy="316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280949"/>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19336" y="188640"/>
            <a:ext cx="11953328" cy="1008112"/>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smtClean="0"/>
              <a:t>Interazioni enzimi-inibitori nell’interfaccia </a:t>
            </a:r>
            <a:br>
              <a:rPr lang="it-IT" altLang="it-IT" dirty="0" smtClean="0"/>
            </a:br>
            <a:r>
              <a:rPr lang="it-IT" altLang="it-IT" dirty="0" smtClean="0"/>
              <a:t>pianta-patogeno</a:t>
            </a:r>
          </a:p>
        </p:txBody>
      </p:sp>
      <p:sp>
        <p:nvSpPr>
          <p:cNvPr id="2051" name="Rectangle 2"/>
          <p:cNvSpPr>
            <a:spLocks noGrp="1" noChangeArrowheads="1"/>
          </p:cNvSpPr>
          <p:nvPr>
            <p:ph type="body" idx="1"/>
          </p:nvPr>
        </p:nvSpPr>
        <p:spPr>
          <a:xfrm>
            <a:off x="335360" y="1371600"/>
            <a:ext cx="5713471" cy="5334000"/>
          </a:xfrm>
        </p:spPr>
        <p:txBody>
          <a:bodyPr>
            <a:normAutofit lnSpcReduction="10000"/>
          </a:bodyPr>
          <a:lstStyle/>
          <a:p>
            <a:pPr eaLnBrk="1" hangingPunct="1">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u="sng" dirty="0"/>
              <a:t>L’</a:t>
            </a:r>
            <a:r>
              <a:rPr lang="it-IT" altLang="it-IT" sz="2800" u="sng" dirty="0" err="1"/>
              <a:t>apoplasto</a:t>
            </a:r>
            <a:r>
              <a:rPr lang="it-IT" altLang="it-IT" sz="2800" u="sng" dirty="0"/>
              <a:t> delle piante </a:t>
            </a:r>
            <a:r>
              <a:rPr lang="it-IT" altLang="it-IT" sz="2800" dirty="0"/>
              <a:t>è, durante l’interazione con il patogeno, un vero e proprio </a:t>
            </a:r>
            <a:r>
              <a:rPr lang="it-IT" altLang="it-IT" sz="2800" u="sng" dirty="0"/>
              <a:t>campo di battaglia </a:t>
            </a:r>
            <a:r>
              <a:rPr lang="it-IT" altLang="it-IT" sz="2800" dirty="0"/>
              <a:t>in cui sono presenti numerosi enzimi e i loro inibitori</a:t>
            </a:r>
          </a:p>
          <a:p>
            <a:pPr eaLnBrk="1" hangingPunct="1">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Esempi sono dati dalle </a:t>
            </a:r>
            <a:r>
              <a:rPr lang="it-IT" altLang="it-IT" sz="2800" u="sng" dirty="0" err="1"/>
              <a:t>xilanasi</a:t>
            </a:r>
            <a:r>
              <a:rPr lang="it-IT" altLang="it-IT" sz="2800" dirty="0"/>
              <a:t> o dalle </a:t>
            </a:r>
            <a:r>
              <a:rPr lang="it-IT" altLang="it-IT" sz="2800" u="sng" dirty="0" err="1"/>
              <a:t>poligalatturonasi</a:t>
            </a:r>
            <a:r>
              <a:rPr lang="it-IT" altLang="it-IT" sz="2800" dirty="0"/>
              <a:t> del patogeno che sono inibite da proteine dell’ospite come </a:t>
            </a:r>
            <a:r>
              <a:rPr lang="it-IT" altLang="it-IT" sz="2800" u="sng" dirty="0"/>
              <a:t>TAXI, XIP </a:t>
            </a:r>
            <a:r>
              <a:rPr lang="it-IT" altLang="it-IT" sz="2800" dirty="0"/>
              <a:t>e </a:t>
            </a:r>
            <a:r>
              <a:rPr lang="it-IT" altLang="it-IT" sz="2800" u="sng" dirty="0"/>
              <a:t>PGIP</a:t>
            </a:r>
          </a:p>
          <a:p>
            <a:pPr eaLnBrk="1" hangingPunct="1">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A loro volta le </a:t>
            </a:r>
            <a:r>
              <a:rPr lang="it-IT" altLang="it-IT" sz="2800" u="sng" dirty="0"/>
              <a:t>PR </a:t>
            </a:r>
            <a:r>
              <a:rPr lang="it-IT" altLang="it-IT" sz="2800" u="sng" dirty="0" err="1"/>
              <a:t>proteins</a:t>
            </a:r>
            <a:r>
              <a:rPr lang="it-IT" altLang="it-IT" sz="2800" u="sng" dirty="0"/>
              <a:t> </a:t>
            </a:r>
            <a:r>
              <a:rPr lang="it-IT" altLang="it-IT" sz="2800" dirty="0"/>
              <a:t>ad azione idrolitica prodotte dalla pianta, come </a:t>
            </a:r>
            <a:r>
              <a:rPr lang="it-IT" altLang="it-IT" sz="2800" dirty="0" err="1"/>
              <a:t>glucanasi</a:t>
            </a:r>
            <a:r>
              <a:rPr lang="it-IT" altLang="it-IT" sz="2800" dirty="0"/>
              <a:t> e proteasi sono bersaglio di inibitori fungini come </a:t>
            </a:r>
            <a:r>
              <a:rPr lang="it-IT" altLang="it-IT" sz="2800" u="sng" dirty="0"/>
              <a:t>GIP1, EPI1, EPIC2B</a:t>
            </a:r>
            <a:r>
              <a:rPr lang="it-IT" altLang="it-IT" sz="2800" dirty="0"/>
              <a:t> e </a:t>
            </a:r>
            <a:r>
              <a:rPr lang="it-IT" altLang="it-IT" sz="2800" u="sng" dirty="0"/>
              <a:t>AVR2</a:t>
            </a:r>
          </a:p>
        </p:txBody>
      </p:sp>
      <p:pic>
        <p:nvPicPr>
          <p:cNvPr id="2" name="Immagine 1"/>
          <p:cNvPicPr>
            <a:picLocks noChangeAspect="1"/>
          </p:cNvPicPr>
          <p:nvPr/>
        </p:nvPicPr>
        <p:blipFill>
          <a:blip r:embed="rId3"/>
          <a:stretch>
            <a:fillRect/>
          </a:stretch>
        </p:blipFill>
        <p:spPr>
          <a:xfrm>
            <a:off x="6028209" y="1371600"/>
            <a:ext cx="6143169" cy="2917304"/>
          </a:xfrm>
          <a:prstGeom prst="rect">
            <a:avLst/>
          </a:prstGeom>
        </p:spPr>
      </p:pic>
      <p:pic>
        <p:nvPicPr>
          <p:cNvPr id="3" name="Immagine 2"/>
          <p:cNvPicPr>
            <a:picLocks noChangeAspect="1"/>
          </p:cNvPicPr>
          <p:nvPr/>
        </p:nvPicPr>
        <p:blipFill>
          <a:blip r:embed="rId4"/>
          <a:stretch>
            <a:fillRect/>
          </a:stretch>
        </p:blipFill>
        <p:spPr>
          <a:xfrm>
            <a:off x="7387095" y="4288904"/>
            <a:ext cx="3425395" cy="25147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551384" y="116632"/>
            <a:ext cx="11161240" cy="117241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smtClean="0"/>
              <a:t>Interazioni enzimi-inibitori nell’interfaccia pianta-patogeno</a:t>
            </a:r>
          </a:p>
        </p:txBody>
      </p:sp>
      <p:sp>
        <p:nvSpPr>
          <p:cNvPr id="3075" name="Rectangle 2"/>
          <p:cNvSpPr>
            <a:spLocks noGrp="1" noChangeArrowheads="1"/>
          </p:cNvSpPr>
          <p:nvPr>
            <p:ph type="body" idx="1"/>
          </p:nvPr>
        </p:nvSpPr>
        <p:spPr>
          <a:xfrm>
            <a:off x="191343" y="1412776"/>
            <a:ext cx="6480719" cy="5184576"/>
          </a:xfrm>
        </p:spPr>
        <p:txBody>
          <a:bodyPr>
            <a:normAutofit fontScale="92500" lnSpcReduction="20000"/>
          </a:bodyPr>
          <a:lstStyle/>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All’inizio i microrganismi </a:t>
            </a:r>
            <a:r>
              <a:rPr lang="it-IT" altLang="it-IT" sz="2400" dirty="0" smtClean="0"/>
              <a:t>patogeni attaccano </a:t>
            </a:r>
            <a:r>
              <a:rPr lang="it-IT" altLang="it-IT" sz="2400" dirty="0"/>
              <a:t>le piante usando i </a:t>
            </a:r>
            <a:r>
              <a:rPr lang="it-IT" altLang="it-IT" sz="2400" u="sng" dirty="0"/>
              <a:t>CWDE</a:t>
            </a:r>
            <a:r>
              <a:rPr lang="it-IT" altLang="it-IT" sz="2400" dirty="0"/>
              <a:t> e altre </a:t>
            </a:r>
            <a:r>
              <a:rPr lang="it-IT" altLang="it-IT" sz="2400" u="sng" dirty="0"/>
              <a:t>idrolasi</a:t>
            </a:r>
            <a:r>
              <a:rPr lang="it-IT" altLang="it-IT" sz="2400" dirty="0"/>
              <a:t> (A)</a:t>
            </a:r>
            <a:r>
              <a:rPr lang="ar-SA" altLang="it-IT" sz="2400" dirty="0" smtClean="0">
                <a:cs typeface="Times New Roman" panose="02020603050405020304" pitchFamily="18" charset="0"/>
              </a:rPr>
              <a:t>‏</a:t>
            </a:r>
            <a:endParaRPr lang="it-IT" altLang="it-IT" sz="2400" dirty="0" smtClean="0">
              <a:cs typeface="Times New Roman" panose="02020603050405020304" pitchFamily="18" charset="0"/>
            </a:endParaRPr>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smtClean="0"/>
              <a:t>In </a:t>
            </a:r>
            <a:r>
              <a:rPr lang="it-IT" altLang="it-IT" sz="2400" dirty="0"/>
              <a:t>risposta a questo attacco le piante secernono degli </a:t>
            </a:r>
            <a:r>
              <a:rPr lang="it-IT" altLang="it-IT" sz="2400" u="sng" dirty="0"/>
              <a:t>inibitori</a:t>
            </a:r>
            <a:r>
              <a:rPr lang="it-IT" altLang="it-IT" sz="2400" dirty="0"/>
              <a:t> che sopprimono l’attività di queste </a:t>
            </a:r>
            <a:r>
              <a:rPr lang="it-IT" altLang="it-IT" sz="2400" u="sng" dirty="0"/>
              <a:t>idrolasi</a:t>
            </a:r>
            <a:r>
              <a:rPr lang="it-IT" altLang="it-IT" sz="2400" dirty="0"/>
              <a:t> (B)</a:t>
            </a:r>
            <a:r>
              <a:rPr lang="ar-SA" altLang="it-IT" sz="2400" dirty="0" smtClean="0">
                <a:cs typeface="Times New Roman" panose="02020603050405020304" pitchFamily="18" charset="0"/>
              </a:rPr>
              <a:t>‏</a:t>
            </a:r>
            <a:endParaRPr lang="it-IT" altLang="it-IT" sz="2400" dirty="0" smtClean="0">
              <a:cs typeface="Times New Roman" panose="02020603050405020304" pitchFamily="18" charset="0"/>
            </a:endParaRPr>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smtClean="0"/>
              <a:t>Inoltre, </a:t>
            </a:r>
            <a:r>
              <a:rPr lang="it-IT" altLang="it-IT" sz="2400" dirty="0"/>
              <a:t>le piante iniziano a produrre a loro volta </a:t>
            </a:r>
            <a:r>
              <a:rPr lang="it-IT" altLang="it-IT" sz="2400" u="sng" dirty="0"/>
              <a:t>enzimi idrolitici </a:t>
            </a:r>
            <a:r>
              <a:rPr lang="it-IT" altLang="it-IT" sz="2400" dirty="0"/>
              <a:t>(C). Es. di queste sono le endo-</a:t>
            </a:r>
            <a:r>
              <a:rPr lang="it-IT" altLang="it-IT" sz="2400" dirty="0">
                <a:latin typeface="Symbol" panose="05050102010706020507" pitchFamily="18" charset="2"/>
              </a:rPr>
              <a:t>b</a:t>
            </a:r>
            <a:r>
              <a:rPr lang="it-IT" altLang="it-IT" sz="2400" dirty="0"/>
              <a:t>-1,3-glucanasi (</a:t>
            </a:r>
            <a:r>
              <a:rPr lang="it-IT" altLang="it-IT" sz="2400" u="sng" dirty="0"/>
              <a:t>PR2</a:t>
            </a:r>
            <a:r>
              <a:rPr lang="it-IT" altLang="it-IT" sz="2400" dirty="0"/>
              <a:t>), le </a:t>
            </a:r>
            <a:r>
              <a:rPr lang="it-IT" altLang="it-IT" sz="2400" dirty="0" err="1"/>
              <a:t>chitinasi</a:t>
            </a:r>
            <a:r>
              <a:rPr lang="it-IT" altLang="it-IT" sz="2400" dirty="0"/>
              <a:t> (</a:t>
            </a:r>
            <a:r>
              <a:rPr lang="it-IT" altLang="it-IT" sz="2400" u="sng" dirty="0"/>
              <a:t>PR3</a:t>
            </a:r>
            <a:r>
              <a:rPr lang="it-IT" altLang="it-IT" sz="2400" dirty="0"/>
              <a:t>) e le proteasi (</a:t>
            </a:r>
            <a:r>
              <a:rPr lang="it-IT" altLang="it-IT" sz="2400" u="sng" dirty="0"/>
              <a:t>PR7</a:t>
            </a:r>
            <a:r>
              <a:rPr lang="it-IT" altLang="it-IT" sz="2400" dirty="0" smtClean="0"/>
              <a:t>)</a:t>
            </a:r>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I patogeni a loro volta rispondono a questo </a:t>
            </a:r>
            <a:r>
              <a:rPr lang="it-IT" altLang="it-IT" sz="2400" dirty="0" smtClean="0"/>
              <a:t>contro-attacco </a:t>
            </a:r>
            <a:r>
              <a:rPr lang="it-IT" altLang="it-IT" sz="2400" dirty="0"/>
              <a:t>producendo degli </a:t>
            </a:r>
            <a:r>
              <a:rPr lang="it-IT" altLang="it-IT" sz="2400" u="sng" dirty="0"/>
              <a:t>inibitori</a:t>
            </a:r>
            <a:r>
              <a:rPr lang="it-IT" altLang="it-IT" sz="2400" dirty="0"/>
              <a:t> che sopprimono l’attività di questi </a:t>
            </a:r>
            <a:r>
              <a:rPr lang="it-IT" altLang="it-IT" sz="2400" u="sng" dirty="0"/>
              <a:t>enzimi</a:t>
            </a:r>
            <a:r>
              <a:rPr lang="it-IT" altLang="it-IT" sz="2400" dirty="0"/>
              <a:t> (D)</a:t>
            </a:r>
            <a:r>
              <a:rPr lang="ar-SA" altLang="it-IT" sz="2400" dirty="0">
                <a:cs typeface="Times New Roman" panose="02020603050405020304" pitchFamily="18" charset="0"/>
              </a:rPr>
              <a:t>‏</a:t>
            </a:r>
            <a:endParaRPr lang="it-IT" altLang="it-IT" sz="2400" dirty="0"/>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smtClean="0"/>
              <a:t>Il </a:t>
            </a:r>
            <a:r>
              <a:rPr lang="it-IT" altLang="it-IT" sz="2400" dirty="0"/>
              <a:t>quinto e ultimo </a:t>
            </a:r>
            <a:r>
              <a:rPr lang="it-IT" altLang="it-IT" sz="2400" dirty="0" err="1"/>
              <a:t>step</a:t>
            </a:r>
            <a:r>
              <a:rPr lang="it-IT" altLang="it-IT" sz="2400" dirty="0"/>
              <a:t> è rappresentato dall’evoluzione del sofisticato sistema di riconoscimento </a:t>
            </a:r>
            <a:r>
              <a:rPr lang="it-IT" altLang="it-IT" sz="2400" u="sng" dirty="0" smtClean="0"/>
              <a:t>R/</a:t>
            </a:r>
            <a:r>
              <a:rPr lang="it-IT" altLang="it-IT" sz="2400" u="sng" dirty="0" err="1" smtClean="0"/>
              <a:t>Avr</a:t>
            </a:r>
            <a:r>
              <a:rPr lang="it-IT" altLang="it-IT" sz="2400" dirty="0" smtClean="0"/>
              <a:t> (E) e quindi dallo scatenamento dell’ETI</a:t>
            </a:r>
            <a:endParaRPr lang="it-IT" altLang="it-IT" sz="2400" dirty="0"/>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dirty="0"/>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dirty="0"/>
          </a:p>
          <a:p>
            <a:pPr eaLnBrk="1" hangingPunct="1">
              <a:spcBef>
                <a:spcPts val="600"/>
              </a:spcBef>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dirty="0"/>
          </a:p>
        </p:txBody>
      </p:sp>
      <p:pic>
        <p:nvPicPr>
          <p:cNvPr id="30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063" y="1412776"/>
            <a:ext cx="5385207" cy="38164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Freccia in giù 1"/>
          <p:cNvSpPr/>
          <p:nvPr/>
        </p:nvSpPr>
        <p:spPr bwMode="auto">
          <a:xfrm rot="20429785">
            <a:off x="9332199" y="4782056"/>
            <a:ext cx="576064" cy="1368152"/>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r>
              <a:rPr lang="it-IT" dirty="0" smtClean="0">
                <a:ea typeface="MS Gothic" charset="-128"/>
              </a:rPr>
              <a:t>ETI</a:t>
            </a:r>
            <a:endParaRPr kumimoji="0" lang="it-IT" sz="2400" b="0" i="0" u="none" strike="noStrike" cap="none" normalizeH="0" baseline="0" dirty="0" smtClean="0">
              <a:ln>
                <a:noFill/>
              </a:ln>
              <a:solidFill>
                <a:schemeClr val="bg1"/>
              </a:solidFill>
              <a:effectLst/>
              <a:latin typeface="Times New Roman" pitchFamily="18" charset="0"/>
              <a:ea typeface="MS Gothic"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983432" y="76200"/>
            <a:ext cx="9608368" cy="9144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err="1" smtClean="0"/>
              <a:t>Plant</a:t>
            </a:r>
            <a:r>
              <a:rPr lang="it-IT" altLang="it-IT" sz="4000" i="1" dirty="0" smtClean="0"/>
              <a:t> </a:t>
            </a:r>
            <a:r>
              <a:rPr lang="it-IT" altLang="it-IT" sz="4000" i="1" dirty="0" err="1" smtClean="0"/>
              <a:t>inhibitor</a:t>
            </a:r>
            <a:r>
              <a:rPr lang="it-IT" altLang="it-IT" sz="4000" i="1" dirty="0" smtClean="0"/>
              <a:t> </a:t>
            </a:r>
            <a:r>
              <a:rPr lang="it-IT" altLang="it-IT" sz="4000" dirty="0" smtClean="0"/>
              <a:t>di CWDE</a:t>
            </a:r>
            <a:endParaRPr lang="it-IT" altLang="it-IT" sz="4000" dirty="0"/>
          </a:p>
        </p:txBody>
      </p:sp>
      <p:sp>
        <p:nvSpPr>
          <p:cNvPr id="6147" name="Rectangle 2"/>
          <p:cNvSpPr>
            <a:spLocks noGrp="1" noChangeArrowheads="1"/>
          </p:cNvSpPr>
          <p:nvPr>
            <p:ph type="body" idx="1"/>
          </p:nvPr>
        </p:nvSpPr>
        <p:spPr>
          <a:xfrm>
            <a:off x="263352" y="908720"/>
            <a:ext cx="9793088" cy="5432648"/>
          </a:xfrm>
        </p:spPr>
        <p:txBody>
          <a:bodyPr>
            <a:normAutofit fontScale="92500" lnSpcReduction="20000"/>
          </a:bodyPr>
          <a:lstStyle/>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I </a:t>
            </a:r>
            <a:r>
              <a:rPr lang="it-IT" altLang="it-IT" sz="2400" i="1" dirty="0" err="1" smtClean="0"/>
              <a:t>cell</a:t>
            </a:r>
            <a:r>
              <a:rPr lang="it-IT" altLang="it-IT" sz="2400" i="1" dirty="0" smtClean="0"/>
              <a:t> </a:t>
            </a:r>
            <a:r>
              <a:rPr lang="it-IT" altLang="it-IT" sz="2400" i="1" dirty="0" err="1" smtClean="0"/>
              <a:t>wall</a:t>
            </a:r>
            <a:r>
              <a:rPr lang="it-IT" altLang="it-IT" sz="2400" i="1" dirty="0" smtClean="0"/>
              <a:t> </a:t>
            </a:r>
            <a:r>
              <a:rPr lang="it-IT" altLang="it-IT" sz="2400" i="1" dirty="0" err="1" smtClean="0"/>
              <a:t>degrading</a:t>
            </a:r>
            <a:r>
              <a:rPr lang="it-IT" altLang="it-IT" sz="2400" i="1" dirty="0" smtClean="0"/>
              <a:t> </a:t>
            </a:r>
            <a:r>
              <a:rPr lang="it-IT" altLang="it-IT" sz="2400" i="1" dirty="0" err="1" smtClean="0"/>
              <a:t>enzymes</a:t>
            </a:r>
            <a:r>
              <a:rPr lang="it-IT" altLang="it-IT" sz="2400" i="1" dirty="0" smtClean="0"/>
              <a:t> - </a:t>
            </a:r>
            <a:r>
              <a:rPr lang="it-IT" altLang="it-IT" sz="2400" dirty="0" smtClean="0"/>
              <a:t>CWDE - sono </a:t>
            </a:r>
            <a:r>
              <a:rPr lang="it-IT" altLang="it-IT" sz="2400" dirty="0"/>
              <a:t>importanti componenti del sistema offensivo del patogeno che vengono </a:t>
            </a:r>
            <a:r>
              <a:rPr lang="it-IT" altLang="it-IT" sz="2400" dirty="0" smtClean="0"/>
              <a:t>rilasciati nell’</a:t>
            </a:r>
            <a:r>
              <a:rPr lang="it-IT" altLang="it-IT" sz="2400" dirty="0" err="1" smtClean="0"/>
              <a:t>apoplasto</a:t>
            </a:r>
            <a:endParaRPr lang="it-IT" altLang="it-IT" sz="2400" dirty="0" smtClean="0"/>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err="1" smtClean="0"/>
              <a:t>Pectinasi</a:t>
            </a:r>
            <a:r>
              <a:rPr lang="it-IT" altLang="it-IT" sz="2000" dirty="0" smtClean="0"/>
              <a:t> </a:t>
            </a:r>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err="1" smtClean="0"/>
              <a:t>Cellulasi</a:t>
            </a:r>
            <a:endParaRPr lang="it-IT" altLang="it-IT" sz="2000" dirty="0" smtClean="0"/>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err="1" smtClean="0"/>
              <a:t>Emicellulasi</a:t>
            </a:r>
            <a:endParaRPr lang="it-IT" altLang="it-IT" sz="2000" dirty="0" smtClean="0"/>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err="1" smtClean="0"/>
              <a:t>Ligninasi</a:t>
            </a:r>
            <a:endParaRPr lang="it-IT" altLang="it-IT" sz="2000" dirty="0" smtClean="0"/>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smtClean="0"/>
              <a:t>Proteasi </a:t>
            </a:r>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000" dirty="0"/>
          </a:p>
          <a:p>
            <a:pPr lvl="1"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000" dirty="0"/>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smtClean="0"/>
              <a:t>Le </a:t>
            </a:r>
            <a:r>
              <a:rPr lang="it-IT" altLang="it-IT" sz="2400" u="sng" dirty="0" err="1"/>
              <a:t>endo</a:t>
            </a:r>
            <a:r>
              <a:rPr lang="it-IT" altLang="it-IT" sz="2400" u="sng" dirty="0"/>
              <a:t>-</a:t>
            </a:r>
            <a:r>
              <a:rPr lang="it-IT" altLang="it-IT" sz="2400" u="sng" dirty="0">
                <a:latin typeface="Symbol" panose="05050102010706020507" pitchFamily="18" charset="2"/>
              </a:rPr>
              <a:t></a:t>
            </a:r>
            <a:r>
              <a:rPr lang="it-IT" altLang="it-IT" sz="2400" u="sng" dirty="0"/>
              <a:t>-1,4-xilanasi </a:t>
            </a:r>
            <a:r>
              <a:rPr lang="it-IT" altLang="it-IT" sz="2400" dirty="0"/>
              <a:t>(classe GH10 e 11) degradano lo xilano una emicellulosa predominante in molte monocotiledoni, mentre le </a:t>
            </a:r>
            <a:r>
              <a:rPr lang="it-IT" altLang="it-IT" sz="2400" dirty="0" err="1"/>
              <a:t>poligalatturonasi</a:t>
            </a:r>
            <a:r>
              <a:rPr lang="it-IT" altLang="it-IT" sz="2400" dirty="0"/>
              <a:t> (classe GH28) idrolizzano l’</a:t>
            </a:r>
            <a:r>
              <a:rPr lang="it-IT" altLang="it-IT" sz="2400" dirty="0" err="1"/>
              <a:t>omogalatturonano</a:t>
            </a:r>
            <a:r>
              <a:rPr lang="it-IT" altLang="it-IT" sz="2400" dirty="0"/>
              <a:t> il principale della pectina</a:t>
            </a:r>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Le piante producono degli </a:t>
            </a:r>
            <a:r>
              <a:rPr lang="it-IT" altLang="it-IT" sz="2400" dirty="0" smtClean="0"/>
              <a:t>inibitori </a:t>
            </a:r>
            <a:r>
              <a:rPr lang="it-IT" altLang="it-IT" sz="2400" dirty="0"/>
              <a:t>di questi enzimi come i </a:t>
            </a:r>
            <a:r>
              <a:rPr lang="it-IT" altLang="it-IT" sz="2400" i="1" u="sng" dirty="0"/>
              <a:t>Triticum aestivum</a:t>
            </a:r>
            <a:r>
              <a:rPr lang="it-IT" altLang="it-IT" sz="2400" u="sng" dirty="0"/>
              <a:t> </a:t>
            </a:r>
            <a:r>
              <a:rPr lang="it-IT" altLang="it-IT" sz="2400" u="sng" dirty="0" err="1"/>
              <a:t>xylanase</a:t>
            </a:r>
            <a:r>
              <a:rPr lang="it-IT" altLang="it-IT" sz="2400" u="sng" dirty="0"/>
              <a:t> </a:t>
            </a:r>
            <a:r>
              <a:rPr lang="it-IT" altLang="it-IT" sz="2400" u="sng" dirty="0" err="1"/>
              <a:t>inhibitor</a:t>
            </a:r>
            <a:r>
              <a:rPr lang="it-IT" altLang="it-IT" sz="2400" u="sng" dirty="0"/>
              <a:t> (TAXI)</a:t>
            </a:r>
            <a:r>
              <a:rPr lang="it-IT" altLang="it-IT" sz="2400" dirty="0"/>
              <a:t>, </a:t>
            </a:r>
            <a:r>
              <a:rPr lang="it-IT" altLang="it-IT" sz="2400" dirty="0" err="1"/>
              <a:t>xylanase</a:t>
            </a:r>
            <a:r>
              <a:rPr lang="it-IT" altLang="it-IT" sz="2400" dirty="0"/>
              <a:t> </a:t>
            </a:r>
            <a:r>
              <a:rPr lang="it-IT" altLang="it-IT" sz="2400" dirty="0" err="1"/>
              <a:t>inhibitor</a:t>
            </a:r>
            <a:r>
              <a:rPr lang="it-IT" altLang="it-IT" sz="2400" dirty="0"/>
              <a:t> </a:t>
            </a:r>
            <a:r>
              <a:rPr lang="it-IT" altLang="it-IT" sz="2400" dirty="0" err="1"/>
              <a:t>protein</a:t>
            </a:r>
            <a:r>
              <a:rPr lang="it-IT" altLang="it-IT" sz="2400" dirty="0"/>
              <a:t> (XIP) e </a:t>
            </a:r>
            <a:r>
              <a:rPr lang="it-IT" altLang="it-IT" sz="2400" dirty="0" err="1"/>
              <a:t>thaumatin-like</a:t>
            </a:r>
            <a:r>
              <a:rPr lang="it-IT" altLang="it-IT" sz="2400" dirty="0"/>
              <a:t> </a:t>
            </a:r>
            <a:r>
              <a:rPr lang="it-IT" altLang="it-IT" sz="2400" dirty="0" err="1"/>
              <a:t>xylanase</a:t>
            </a:r>
            <a:r>
              <a:rPr lang="it-IT" altLang="it-IT" sz="2400" dirty="0"/>
              <a:t> </a:t>
            </a:r>
            <a:r>
              <a:rPr lang="it-IT" altLang="it-IT" sz="2400" dirty="0" err="1"/>
              <a:t>inhibitor</a:t>
            </a:r>
            <a:r>
              <a:rPr lang="it-IT" altLang="it-IT" sz="2400" dirty="0"/>
              <a:t> (TLXI) e le </a:t>
            </a:r>
            <a:r>
              <a:rPr lang="it-IT" altLang="it-IT" sz="2400" dirty="0" err="1"/>
              <a:t>polygalacturonase</a:t>
            </a:r>
            <a:r>
              <a:rPr lang="it-IT" altLang="it-IT" sz="2400" dirty="0"/>
              <a:t> </a:t>
            </a:r>
            <a:r>
              <a:rPr lang="it-IT" altLang="it-IT" sz="2400" dirty="0" err="1"/>
              <a:t>inhibiting</a:t>
            </a:r>
            <a:r>
              <a:rPr lang="it-IT" altLang="it-IT" sz="2400" dirty="0"/>
              <a:t> </a:t>
            </a:r>
            <a:r>
              <a:rPr lang="it-IT" altLang="it-IT" sz="2400" dirty="0" err="1"/>
              <a:t>proteins</a:t>
            </a:r>
            <a:r>
              <a:rPr lang="it-IT" altLang="it-IT" sz="2400" dirty="0"/>
              <a:t> (PGIP)</a:t>
            </a:r>
            <a:r>
              <a:rPr lang="ar-SA" altLang="it-IT" sz="2400" dirty="0">
                <a:cs typeface="Times New Roman" panose="02020603050405020304" pitchFamily="18" charset="0"/>
              </a:rPr>
              <a:t>‏</a:t>
            </a:r>
            <a:endParaRPr lang="it-IT" altLang="it-IT" sz="2400" dirty="0"/>
          </a:p>
          <a:p>
            <a:pPr eaLnBrk="1" hangingPunct="1">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Tutti questi inibitori vengono </a:t>
            </a:r>
            <a:r>
              <a:rPr lang="it-IT" altLang="it-IT" sz="2400" u="sng" dirty="0"/>
              <a:t>secreti e localizzati nella parete cellulare </a:t>
            </a:r>
            <a:r>
              <a:rPr lang="it-IT" altLang="it-IT" sz="2400" dirty="0"/>
              <a:t>a causa della loro affinità di legame con i polisaccaridi</a:t>
            </a:r>
          </a:p>
        </p:txBody>
      </p:sp>
      <p:pic>
        <p:nvPicPr>
          <p:cNvPr id="2" name="Immagine 1"/>
          <p:cNvPicPr>
            <a:picLocks noChangeAspect="1"/>
          </p:cNvPicPr>
          <p:nvPr/>
        </p:nvPicPr>
        <p:blipFill>
          <a:blip r:embed="rId3"/>
          <a:stretch>
            <a:fillRect/>
          </a:stretch>
        </p:blipFill>
        <p:spPr>
          <a:xfrm>
            <a:off x="8040216" y="1335414"/>
            <a:ext cx="3960440" cy="228963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191344" y="188640"/>
            <a:ext cx="6261719" cy="445169"/>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Inibitori </a:t>
            </a:r>
            <a:r>
              <a:rPr lang="it-IT" altLang="it-IT" sz="4000" dirty="0" smtClean="0"/>
              <a:t>di </a:t>
            </a:r>
            <a:r>
              <a:rPr lang="it-IT" altLang="it-IT" sz="4000" dirty="0" err="1" smtClean="0"/>
              <a:t>Xilanasi</a:t>
            </a:r>
            <a:endParaRPr lang="it-IT" altLang="it-IT" sz="4000" dirty="0"/>
          </a:p>
        </p:txBody>
      </p:sp>
      <p:sp>
        <p:nvSpPr>
          <p:cNvPr id="7171" name="Rectangle 2"/>
          <p:cNvSpPr>
            <a:spLocks noGrp="1" noChangeArrowheads="1"/>
          </p:cNvSpPr>
          <p:nvPr>
            <p:ph sz="half" idx="1"/>
          </p:nvPr>
        </p:nvSpPr>
        <p:spPr>
          <a:xfrm>
            <a:off x="202769" y="836712"/>
            <a:ext cx="6250293" cy="5904656"/>
          </a:xfrm>
        </p:spPr>
        <p:txBody>
          <a:bodyPr>
            <a:normAutofit fontScale="92500" lnSpcReduction="20000"/>
          </a:bodyPr>
          <a:lstStyle/>
          <a:p>
            <a:pPr eaLnBrk="1" hangingPunct="1">
              <a:lnSpc>
                <a:spcPct val="9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smtClean="0"/>
              <a:t>Sia </a:t>
            </a:r>
            <a:r>
              <a:rPr lang="it-IT" altLang="it-IT" sz="2800" dirty="0"/>
              <a:t>TAXI che XIP sono codificati da </a:t>
            </a:r>
            <a:r>
              <a:rPr lang="it-IT" altLang="it-IT" sz="2800" u="sng" dirty="0"/>
              <a:t>famiglie geniche </a:t>
            </a:r>
            <a:r>
              <a:rPr lang="it-IT" altLang="it-IT" sz="2800" dirty="0"/>
              <a:t>che sono </a:t>
            </a:r>
            <a:r>
              <a:rPr lang="it-IT" altLang="it-IT" sz="2800" dirty="0" err="1"/>
              <a:t>differenzialmente</a:t>
            </a:r>
            <a:r>
              <a:rPr lang="it-IT" altLang="it-IT" sz="2800" dirty="0"/>
              <a:t> regolati da diverse forme di stress come il </a:t>
            </a:r>
            <a:r>
              <a:rPr lang="it-IT" altLang="it-IT" sz="2800" dirty="0" err="1" smtClean="0"/>
              <a:t>wounding</a:t>
            </a:r>
            <a:r>
              <a:rPr lang="it-IT" altLang="it-IT" sz="2800" dirty="0" smtClean="0"/>
              <a:t> </a:t>
            </a:r>
            <a:r>
              <a:rPr lang="it-IT" altLang="it-IT" sz="2800" dirty="0"/>
              <a:t>o l’infezione con patogeni come </a:t>
            </a:r>
            <a:r>
              <a:rPr lang="it-IT" altLang="it-IT" sz="2800" i="1" dirty="0" err="1"/>
              <a:t>Fusarium</a:t>
            </a:r>
            <a:r>
              <a:rPr lang="it-IT" altLang="it-IT" sz="2800" i="1" dirty="0"/>
              <a:t> </a:t>
            </a:r>
            <a:r>
              <a:rPr lang="it-IT" altLang="it-IT" sz="2800" i="1" dirty="0" err="1"/>
              <a:t>graminearum</a:t>
            </a:r>
            <a:r>
              <a:rPr lang="it-IT" altLang="it-IT" sz="2800" i="1" dirty="0"/>
              <a:t> </a:t>
            </a:r>
            <a:r>
              <a:rPr lang="it-IT" altLang="it-IT" sz="2800" dirty="0"/>
              <a:t>e </a:t>
            </a:r>
            <a:r>
              <a:rPr lang="it-IT" altLang="it-IT" sz="2800" i="1" dirty="0" err="1"/>
              <a:t>Erysiphe</a:t>
            </a:r>
            <a:r>
              <a:rPr lang="it-IT" altLang="it-IT" sz="2800" i="1" dirty="0"/>
              <a:t> </a:t>
            </a:r>
            <a:r>
              <a:rPr lang="it-IT" altLang="it-IT" sz="2800" i="1" dirty="0" err="1"/>
              <a:t>graminis</a:t>
            </a:r>
            <a:r>
              <a:rPr lang="it-IT" altLang="it-IT" sz="2800" dirty="0"/>
              <a:t> </a:t>
            </a:r>
          </a:p>
          <a:p>
            <a:pPr eaLnBrk="1" hangingPunct="1">
              <a:lnSpc>
                <a:spcPct val="9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TAXI può inibire solo le </a:t>
            </a:r>
            <a:r>
              <a:rPr lang="it-IT" altLang="it-IT" sz="2800" dirty="0" err="1"/>
              <a:t>xilanasi</a:t>
            </a:r>
            <a:r>
              <a:rPr lang="it-IT" altLang="it-IT" sz="2800" dirty="0"/>
              <a:t> di classe </a:t>
            </a:r>
            <a:r>
              <a:rPr lang="it-IT" altLang="it-IT" sz="2800" dirty="0" smtClean="0"/>
              <a:t>GH11 </a:t>
            </a:r>
            <a:r>
              <a:rPr lang="it-IT" altLang="it-IT" sz="2800" dirty="0"/>
              <a:t>che sono proteine </a:t>
            </a:r>
            <a:r>
              <a:rPr lang="it-IT" altLang="it-IT" sz="2800" dirty="0">
                <a:latin typeface="Symbol" panose="05050102010706020507" pitchFamily="18" charset="2"/>
              </a:rPr>
              <a:t></a:t>
            </a:r>
            <a:r>
              <a:rPr lang="it-IT" altLang="it-IT" sz="2800" dirty="0"/>
              <a:t>-</a:t>
            </a:r>
            <a:r>
              <a:rPr lang="it-IT" altLang="it-IT" sz="2800" dirty="0" err="1"/>
              <a:t>jelly</a:t>
            </a:r>
            <a:r>
              <a:rPr lang="it-IT" altLang="it-IT" sz="2800" dirty="0"/>
              <a:t> </a:t>
            </a:r>
            <a:r>
              <a:rPr lang="it-IT" altLang="it-IT" sz="2800" dirty="0" err="1"/>
              <a:t>roll</a:t>
            </a:r>
            <a:r>
              <a:rPr lang="it-IT" altLang="it-IT" sz="2800" dirty="0"/>
              <a:t> (4 foglietti beta disposti a formare una struttura bidimensionale) che hanno un </a:t>
            </a:r>
            <a:r>
              <a:rPr lang="it-IT" altLang="it-IT" sz="2800" i="1" dirty="0" err="1"/>
              <a:t>folding</a:t>
            </a:r>
            <a:r>
              <a:rPr lang="it-IT" altLang="it-IT" sz="2800" dirty="0"/>
              <a:t> simile ad una mano con dei residui catalitici di </a:t>
            </a:r>
            <a:r>
              <a:rPr lang="it-IT" altLang="it-IT" sz="2800" dirty="0" err="1"/>
              <a:t>glutamina</a:t>
            </a:r>
            <a:r>
              <a:rPr lang="it-IT" altLang="it-IT" sz="2800" dirty="0"/>
              <a:t> nel “palmo” coperti da un “pollice” </a:t>
            </a:r>
            <a:endParaRPr lang="it-IT" altLang="it-IT" sz="2800" dirty="0" smtClean="0"/>
          </a:p>
          <a:p>
            <a:pPr eaLnBrk="1" hangingPunct="1">
              <a:lnSpc>
                <a:spcPct val="9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dirty="0"/>
              <a:t>La struttura terziaria del complesso TAXI-1 che inibisce la </a:t>
            </a:r>
            <a:r>
              <a:rPr lang="it-IT" altLang="it-IT" dirty="0" err="1"/>
              <a:t>xilanasi</a:t>
            </a:r>
            <a:r>
              <a:rPr lang="it-IT" altLang="it-IT" dirty="0"/>
              <a:t> di </a:t>
            </a:r>
            <a:r>
              <a:rPr lang="it-IT" altLang="it-IT" i="1" dirty="0" err="1"/>
              <a:t>Aspergillus</a:t>
            </a:r>
            <a:r>
              <a:rPr lang="it-IT" altLang="it-IT" i="1" dirty="0"/>
              <a:t> </a:t>
            </a:r>
            <a:r>
              <a:rPr lang="it-IT" altLang="it-IT" i="1" dirty="0" err="1"/>
              <a:t>niger</a:t>
            </a:r>
            <a:r>
              <a:rPr lang="it-IT" altLang="it-IT" dirty="0"/>
              <a:t> (ANX1) rivela dei punti di imitazione del substrato nella regione di legame all’enzima </a:t>
            </a:r>
            <a:endParaRPr lang="it-IT" altLang="it-IT" dirty="0" smtClean="0"/>
          </a:p>
          <a:p>
            <a:pPr eaLnBrk="1" hangingPunct="1">
              <a:lnSpc>
                <a:spcPct val="9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dirty="0"/>
          </a:p>
        </p:txBody>
      </p:sp>
      <p:pic>
        <p:nvPicPr>
          <p:cNvPr id="3" name="Segnaposto contenuto 2"/>
          <p:cNvPicPr>
            <a:picLocks noGrp="1" noChangeAspect="1"/>
          </p:cNvPicPr>
          <p:nvPr>
            <p:ph sz="half" idx="2"/>
          </p:nvPr>
        </p:nvPicPr>
        <p:blipFill>
          <a:blip r:embed="rId3"/>
          <a:stretch>
            <a:fillRect/>
          </a:stretch>
        </p:blipFill>
        <p:spPr>
          <a:xfrm>
            <a:off x="9110317" y="446181"/>
            <a:ext cx="3053421" cy="3343670"/>
          </a:xfrm>
          <a:prstGeom prst="rect">
            <a:avLst/>
          </a:prstGeom>
        </p:spPr>
      </p:pic>
      <p:pic>
        <p:nvPicPr>
          <p:cNvPr id="4" name="Immagine 3"/>
          <p:cNvPicPr>
            <a:picLocks noChangeAspect="1"/>
          </p:cNvPicPr>
          <p:nvPr/>
        </p:nvPicPr>
        <p:blipFill>
          <a:blip r:embed="rId4"/>
          <a:stretch>
            <a:fillRect/>
          </a:stretch>
        </p:blipFill>
        <p:spPr>
          <a:xfrm>
            <a:off x="6627277" y="3893707"/>
            <a:ext cx="5559719" cy="2847661"/>
          </a:xfrm>
          <a:prstGeom prst="rect">
            <a:avLst/>
          </a:prstGeom>
        </p:spPr>
      </p:pic>
      <p:sp>
        <p:nvSpPr>
          <p:cNvPr id="2" name="Rettangolo 1"/>
          <p:cNvSpPr/>
          <p:nvPr/>
        </p:nvSpPr>
        <p:spPr>
          <a:xfrm>
            <a:off x="6627276" y="446182"/>
            <a:ext cx="2483041" cy="3343670"/>
          </a:xfrm>
          <a:prstGeom prst="rect">
            <a:avLst/>
          </a:prstGeom>
        </p:spPr>
        <p:txBody>
          <a:bodyPr wrap="square">
            <a:normAutofit fontScale="77500" lnSpcReduction="20000"/>
          </a:bodyPr>
          <a:lstStyle/>
          <a:p>
            <a:r>
              <a:rPr lang="it-IT" dirty="0">
                <a:solidFill>
                  <a:srgbClr val="FF0000"/>
                </a:solidFill>
              </a:rPr>
              <a:t>Frequenti variazioni AA nel “pollice” del sito catalitico della XIP impediscono che il legame dell’inibitore all’enzima non avvenga, indicando che le strategie di adattamento in questa regione sono frequenti per prevenire l’inibizione da parte di XIP1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337" y="195287"/>
            <a:ext cx="12025335" cy="1433513"/>
          </a:xfrm>
        </p:spPr>
        <p:txBody>
          <a:bodyPr/>
          <a:lstStyle/>
          <a:p>
            <a:r>
              <a:rPr lang="it-IT" dirty="0"/>
              <a:t>Dinamiche di secrezione nell’interfaccia </a:t>
            </a:r>
            <a:r>
              <a:rPr lang="it-IT" dirty="0" err="1"/>
              <a:t>biotrofica</a:t>
            </a:r>
            <a:endParaRPr lang="it-IT" dirty="0"/>
          </a:p>
        </p:txBody>
      </p:sp>
      <p:pic>
        <p:nvPicPr>
          <p:cNvPr id="6" name="pnas.1405292111.sm16">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10"/>
          <a:stretch>
            <a:fillRect/>
          </a:stretch>
        </p:blipFill>
        <p:spPr>
          <a:xfrm>
            <a:off x="8576525" y="1940136"/>
            <a:ext cx="2311896" cy="2311896"/>
          </a:xfrm>
        </p:spPr>
      </p:pic>
      <p:pic>
        <p:nvPicPr>
          <p:cNvPr id="5" name="pnas.1405292111.sm12">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11"/>
          <a:stretch>
            <a:fillRect/>
          </a:stretch>
        </p:blipFill>
        <p:spPr>
          <a:xfrm>
            <a:off x="6240016" y="1940135"/>
            <a:ext cx="2311896" cy="2311896"/>
          </a:xfrm>
        </p:spPr>
      </p:pic>
      <p:pic>
        <p:nvPicPr>
          <p:cNvPr id="7" name="pnas.1405292111.sm20 (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240016" y="4295102"/>
            <a:ext cx="2321386" cy="2321386"/>
          </a:xfrm>
          <a:prstGeom prst="rect">
            <a:avLst/>
          </a:prstGeom>
        </p:spPr>
      </p:pic>
      <p:sp>
        <p:nvSpPr>
          <p:cNvPr id="8" name="CasellaDiTesto 7"/>
          <p:cNvSpPr txBox="1"/>
          <p:nvPr/>
        </p:nvSpPr>
        <p:spPr>
          <a:xfrm>
            <a:off x="247294" y="1700808"/>
            <a:ext cx="5776697" cy="5040560"/>
          </a:xfrm>
          <a:prstGeom prst="rect">
            <a:avLst/>
          </a:prstGeom>
          <a:noFill/>
        </p:spPr>
        <p:txBody>
          <a:bodyPr wrap="square" rtlCol="0">
            <a:normAutofit fontScale="85000" lnSpcReduction="10000"/>
          </a:bodyPr>
          <a:lstStyle/>
          <a:p>
            <a:r>
              <a:rPr lang="it-IT" dirty="0">
                <a:solidFill>
                  <a:srgbClr val="333333"/>
                </a:solidFill>
                <a:latin typeface="Verdana" panose="020B0604030504040204" pitchFamily="34" charset="0"/>
              </a:rPr>
              <a:t>At 16 </a:t>
            </a:r>
            <a:r>
              <a:rPr lang="it-IT" dirty="0" err="1">
                <a:solidFill>
                  <a:srgbClr val="333333"/>
                </a:solidFill>
                <a:latin typeface="Verdana" panose="020B0604030504040204" pitchFamily="34" charset="0"/>
              </a:rPr>
              <a:t>hpi</a:t>
            </a:r>
            <a:r>
              <a:rPr lang="it-IT" dirty="0">
                <a:solidFill>
                  <a:srgbClr val="333333"/>
                </a:solidFill>
                <a:latin typeface="Verdana" panose="020B0604030504040204" pitchFamily="34" charset="0"/>
              </a:rPr>
              <a:t>, the </a:t>
            </a:r>
            <a:r>
              <a:rPr lang="it-IT" dirty="0" err="1">
                <a:solidFill>
                  <a:srgbClr val="333333"/>
                </a:solidFill>
                <a:latin typeface="Verdana" panose="020B0604030504040204" pitchFamily="34" charset="0"/>
              </a:rPr>
              <a:t>infection</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sites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were</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viewed</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using</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confocal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microscopy</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Asterisks</a:t>
            </a:r>
            <a:r>
              <a:rPr lang="it-IT" dirty="0">
                <a:solidFill>
                  <a:srgbClr val="333333"/>
                </a:solidFill>
                <a:latin typeface="Verdana" panose="020B0604030504040204" pitchFamily="34" charset="0"/>
              </a:rPr>
              <a:t> indicate the </a:t>
            </a:r>
            <a:r>
              <a:rPr lang="it-IT" dirty="0" err="1">
                <a:solidFill>
                  <a:srgbClr val="333333"/>
                </a:solidFill>
                <a:latin typeface="Verdana" panose="020B0604030504040204" pitchFamily="34" charset="0"/>
              </a:rPr>
              <a:t>Bgh</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penetration</a:t>
            </a:r>
            <a:r>
              <a:rPr lang="it-IT" dirty="0">
                <a:solidFill>
                  <a:srgbClr val="333333"/>
                </a:solidFill>
                <a:latin typeface="Verdana" panose="020B0604030504040204" pitchFamily="34" charset="0"/>
              </a:rPr>
              <a:t> site in </a:t>
            </a:r>
            <a:r>
              <a:rPr lang="it-IT" dirty="0" err="1">
                <a:solidFill>
                  <a:srgbClr val="333333"/>
                </a:solidFill>
                <a:latin typeface="Verdana" panose="020B0604030504040204" pitchFamily="34" charset="0"/>
              </a:rPr>
              <a:t>epidermal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cells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app</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fungal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appressorium</a:t>
            </a:r>
            <a:r>
              <a:rPr lang="it-IT" dirty="0" smtClean="0">
                <a:solidFill>
                  <a:srgbClr val="333333"/>
                </a:solidFill>
                <a:latin typeface="Verdana" panose="020B0604030504040204" pitchFamily="34" charset="0"/>
              </a:rPr>
              <a:t>.</a:t>
            </a:r>
          </a:p>
          <a:p>
            <a:endParaRPr lang="it-IT" dirty="0">
              <a:solidFill>
                <a:srgbClr val="333333"/>
              </a:solidFill>
              <a:latin typeface="Verdana" panose="020B0604030504040204" pitchFamily="34" charset="0"/>
            </a:endParaRPr>
          </a:p>
          <a:p>
            <a:pPr marL="457200" indent="-457200">
              <a:buFont typeface="+mj-lt"/>
              <a:buAutoNum type="arabicPeriod"/>
            </a:pPr>
            <a:r>
              <a:rPr lang="it-IT" dirty="0" smtClean="0">
                <a:solidFill>
                  <a:srgbClr val="333333"/>
                </a:solidFill>
                <a:latin typeface="Verdana" panose="020B0604030504040204" pitchFamily="34" charset="0"/>
              </a:rPr>
              <a:t>Dynamics </a:t>
            </a:r>
            <a:r>
              <a:rPr lang="it-IT" dirty="0">
                <a:solidFill>
                  <a:srgbClr val="333333"/>
                </a:solidFill>
                <a:latin typeface="Verdana" panose="020B0604030504040204" pitchFamily="34" charset="0"/>
              </a:rPr>
              <a:t>of </a:t>
            </a:r>
            <a:r>
              <a:rPr lang="it-IT" b="1" dirty="0">
                <a:solidFill>
                  <a:srgbClr val="333333"/>
                </a:solidFill>
                <a:latin typeface="Verdana" panose="020B0604030504040204" pitchFamily="34" charset="0"/>
              </a:rPr>
              <a:t>ARA6 </a:t>
            </a:r>
            <a:r>
              <a:rPr lang="it-IT" b="1" dirty="0" err="1">
                <a:solidFill>
                  <a:srgbClr val="333333"/>
                </a:solidFill>
                <a:latin typeface="Verdana" panose="020B0604030504040204" pitchFamily="34" charset="0"/>
              </a:rPr>
              <a:t>endosomes</a:t>
            </a:r>
            <a:r>
              <a:rPr lang="it-IT" b="1" dirty="0">
                <a:solidFill>
                  <a:srgbClr val="333333"/>
                </a:solidFill>
                <a:latin typeface="Verdana" panose="020B0604030504040204" pitchFamily="34" charset="0"/>
              </a:rPr>
              <a:t> </a:t>
            </a:r>
            <a:r>
              <a:rPr lang="it-IT" dirty="0">
                <a:solidFill>
                  <a:srgbClr val="333333"/>
                </a:solidFill>
                <a:latin typeface="Verdana" panose="020B0604030504040204" pitchFamily="34" charset="0"/>
              </a:rPr>
              <a:t>in the </a:t>
            </a:r>
            <a:r>
              <a:rPr lang="it-IT" dirty="0" err="1">
                <a:solidFill>
                  <a:srgbClr val="333333"/>
                </a:solidFill>
                <a:latin typeface="Verdana" panose="020B0604030504040204" pitchFamily="34" charset="0"/>
              </a:rPr>
              <a:t>epidermal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cell</a:t>
            </a:r>
            <a:r>
              <a:rPr lang="it-IT" dirty="0">
                <a:solidFill>
                  <a:srgbClr val="333333"/>
                </a:solidFill>
                <a:latin typeface="Verdana" panose="020B0604030504040204" pitchFamily="34" charset="0"/>
              </a:rPr>
              <a:t> of </a:t>
            </a:r>
            <a:r>
              <a:rPr lang="it-IT" dirty="0" err="1">
                <a:solidFill>
                  <a:srgbClr val="333333"/>
                </a:solidFill>
                <a:latin typeface="Verdana" panose="020B0604030504040204" pitchFamily="34" charset="0"/>
              </a:rPr>
              <a:t>Arabidopsis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leaves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attacked</a:t>
            </a:r>
            <a:r>
              <a:rPr lang="it-IT" dirty="0">
                <a:solidFill>
                  <a:srgbClr val="333333"/>
                </a:solidFill>
                <a:latin typeface="Verdana" panose="020B0604030504040204" pitchFamily="34" charset="0"/>
              </a:rPr>
              <a:t> by </a:t>
            </a:r>
            <a:r>
              <a:rPr lang="it-IT" dirty="0" err="1">
                <a:solidFill>
                  <a:srgbClr val="333333"/>
                </a:solidFill>
                <a:latin typeface="Verdana" panose="020B0604030504040204" pitchFamily="34" charset="0"/>
              </a:rPr>
              <a:t>Bgh</a:t>
            </a:r>
            <a:r>
              <a:rPr lang="it-IT" dirty="0">
                <a:solidFill>
                  <a:srgbClr val="333333"/>
                </a:solidFill>
                <a:latin typeface="Verdana" panose="020B0604030504040204" pitchFamily="34" charset="0"/>
              </a:rPr>
              <a:t>. </a:t>
            </a:r>
            <a:endParaRPr lang="it-IT" dirty="0" smtClean="0">
              <a:solidFill>
                <a:srgbClr val="333333"/>
              </a:solidFill>
              <a:latin typeface="Verdana" panose="020B0604030504040204" pitchFamily="34" charset="0"/>
            </a:endParaRPr>
          </a:p>
          <a:p>
            <a:pPr marL="457200" indent="-457200">
              <a:buFont typeface="+mj-lt"/>
              <a:buAutoNum type="arabicPeriod"/>
            </a:pPr>
            <a:r>
              <a:rPr lang="it-IT" dirty="0" smtClean="0">
                <a:solidFill>
                  <a:srgbClr val="333333"/>
                </a:solidFill>
                <a:latin typeface="Verdana" panose="020B0604030504040204" pitchFamily="34" charset="0"/>
              </a:rPr>
              <a:t>Dynamics </a:t>
            </a:r>
            <a:r>
              <a:rPr lang="it-IT" dirty="0">
                <a:solidFill>
                  <a:srgbClr val="333333"/>
                </a:solidFill>
                <a:latin typeface="Verdana" panose="020B0604030504040204" pitchFamily="34" charset="0"/>
              </a:rPr>
              <a:t>of </a:t>
            </a:r>
            <a:r>
              <a:rPr lang="it-IT" b="1" dirty="0">
                <a:solidFill>
                  <a:srgbClr val="333333"/>
                </a:solidFill>
                <a:latin typeface="Verdana" panose="020B0604030504040204" pitchFamily="34" charset="0"/>
              </a:rPr>
              <a:t>VAMP727-labeled </a:t>
            </a:r>
            <a:r>
              <a:rPr lang="it-IT" b="1" dirty="0" err="1">
                <a:solidFill>
                  <a:srgbClr val="333333"/>
                </a:solidFill>
                <a:latin typeface="Verdana" panose="020B0604030504040204" pitchFamily="34" charset="0"/>
              </a:rPr>
              <a:t>vesicles</a:t>
            </a:r>
            <a:r>
              <a:rPr lang="it-IT" b="1" dirty="0">
                <a:solidFill>
                  <a:srgbClr val="333333"/>
                </a:solidFill>
                <a:latin typeface="Verdana" panose="020B0604030504040204" pitchFamily="34" charset="0"/>
              </a:rPr>
              <a:t> </a:t>
            </a:r>
            <a:r>
              <a:rPr lang="it-IT" dirty="0">
                <a:solidFill>
                  <a:srgbClr val="333333"/>
                </a:solidFill>
                <a:latin typeface="Verdana" panose="020B0604030504040204" pitchFamily="34" charset="0"/>
              </a:rPr>
              <a:t>in the </a:t>
            </a:r>
            <a:r>
              <a:rPr lang="it-IT" dirty="0" err="1">
                <a:solidFill>
                  <a:srgbClr val="333333"/>
                </a:solidFill>
                <a:latin typeface="Verdana" panose="020B0604030504040204" pitchFamily="34" charset="0"/>
              </a:rPr>
              <a:t>epidermal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cell</a:t>
            </a:r>
            <a:r>
              <a:rPr lang="it-IT" dirty="0">
                <a:solidFill>
                  <a:srgbClr val="333333"/>
                </a:solidFill>
                <a:latin typeface="Verdana" panose="020B0604030504040204" pitchFamily="34" charset="0"/>
              </a:rPr>
              <a:t> of </a:t>
            </a:r>
            <a:r>
              <a:rPr lang="it-IT" dirty="0" err="1">
                <a:solidFill>
                  <a:srgbClr val="333333"/>
                </a:solidFill>
                <a:latin typeface="Verdana" panose="020B0604030504040204" pitchFamily="34" charset="0"/>
              </a:rPr>
              <a:t>Arabidopsis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leaves</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attacked</a:t>
            </a:r>
            <a:r>
              <a:rPr lang="it-IT" dirty="0">
                <a:solidFill>
                  <a:srgbClr val="333333"/>
                </a:solidFill>
                <a:latin typeface="Verdana" panose="020B0604030504040204" pitchFamily="34" charset="0"/>
              </a:rPr>
              <a:t> by </a:t>
            </a:r>
            <a:r>
              <a:rPr lang="it-IT" dirty="0" err="1">
                <a:solidFill>
                  <a:srgbClr val="333333"/>
                </a:solidFill>
                <a:latin typeface="Verdana" panose="020B0604030504040204" pitchFamily="34" charset="0"/>
              </a:rPr>
              <a:t>Bgh</a:t>
            </a:r>
            <a:r>
              <a:rPr lang="it-IT" dirty="0">
                <a:solidFill>
                  <a:srgbClr val="333333"/>
                </a:solidFill>
                <a:latin typeface="Verdana" panose="020B0604030504040204" pitchFamily="34" charset="0"/>
              </a:rPr>
              <a:t>. </a:t>
            </a:r>
            <a:endParaRPr lang="it-IT" dirty="0" smtClean="0">
              <a:solidFill>
                <a:srgbClr val="333333"/>
              </a:solidFill>
              <a:latin typeface="Verdana" panose="020B0604030504040204" pitchFamily="34" charset="0"/>
            </a:endParaRPr>
          </a:p>
          <a:p>
            <a:pPr marL="457200" indent="-457200">
              <a:buFont typeface="+mj-lt"/>
              <a:buAutoNum type="arabicPeriod"/>
            </a:pPr>
            <a:r>
              <a:rPr lang="it-IT" dirty="0" err="1" smtClean="0">
                <a:solidFill>
                  <a:srgbClr val="333333"/>
                </a:solidFill>
                <a:latin typeface="Verdana" panose="020B0604030504040204" pitchFamily="34" charset="0"/>
              </a:rPr>
              <a:t>Internalization</a:t>
            </a:r>
            <a:r>
              <a:rPr lang="it-IT" dirty="0" smtClean="0">
                <a:solidFill>
                  <a:srgbClr val="333333"/>
                </a:solidFill>
                <a:latin typeface="Verdana" panose="020B0604030504040204" pitchFamily="34" charset="0"/>
              </a:rPr>
              <a:t> </a:t>
            </a:r>
            <a:r>
              <a:rPr lang="it-IT" dirty="0">
                <a:solidFill>
                  <a:srgbClr val="333333"/>
                </a:solidFill>
                <a:latin typeface="Verdana" panose="020B0604030504040204" pitchFamily="34" charset="0"/>
              </a:rPr>
              <a:t>and </a:t>
            </a:r>
            <a:r>
              <a:rPr lang="it-IT" dirty="0" err="1">
                <a:solidFill>
                  <a:srgbClr val="333333"/>
                </a:solidFill>
                <a:latin typeface="Verdana" panose="020B0604030504040204" pitchFamily="34" charset="0"/>
              </a:rPr>
              <a:t>dynamics</a:t>
            </a:r>
            <a:r>
              <a:rPr lang="it-IT" dirty="0">
                <a:solidFill>
                  <a:srgbClr val="333333"/>
                </a:solidFill>
                <a:latin typeface="Verdana" panose="020B0604030504040204" pitchFamily="34" charset="0"/>
              </a:rPr>
              <a:t> of </a:t>
            </a:r>
            <a:r>
              <a:rPr lang="it-IT" b="1" dirty="0">
                <a:solidFill>
                  <a:srgbClr val="333333"/>
                </a:solidFill>
                <a:latin typeface="Verdana" panose="020B0604030504040204" pitchFamily="34" charset="0"/>
              </a:rPr>
              <a:t>GFP–PEN1</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signal</a:t>
            </a:r>
            <a:r>
              <a:rPr lang="it-IT" dirty="0">
                <a:solidFill>
                  <a:srgbClr val="333333"/>
                </a:solidFill>
                <a:latin typeface="Verdana" panose="020B0604030504040204" pitchFamily="34" charset="0"/>
              </a:rPr>
              <a:t> in </a:t>
            </a:r>
            <a:r>
              <a:rPr lang="it-IT" dirty="0" err="1">
                <a:solidFill>
                  <a:srgbClr val="333333"/>
                </a:solidFill>
                <a:latin typeface="Verdana" panose="020B0604030504040204" pitchFamily="34" charset="0"/>
              </a:rPr>
              <a:t>leaf</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epidermal</a:t>
            </a:r>
            <a:r>
              <a:rPr lang="it-IT" dirty="0">
                <a:solidFill>
                  <a:srgbClr val="333333"/>
                </a:solidFill>
                <a:latin typeface="Verdana" panose="020B0604030504040204" pitchFamily="34" charset="0"/>
              </a:rPr>
              <a:t> </a:t>
            </a:r>
            <a:r>
              <a:rPr lang="it-IT" dirty="0" smtClean="0">
                <a:solidFill>
                  <a:srgbClr val="333333"/>
                </a:solidFill>
                <a:latin typeface="Verdana" panose="020B0604030504040204" pitchFamily="34" charset="0"/>
              </a:rPr>
              <a:t>of </a:t>
            </a:r>
            <a:r>
              <a:rPr lang="it-IT" b="1" dirty="0" smtClean="0">
                <a:solidFill>
                  <a:srgbClr val="333333"/>
                </a:solidFill>
                <a:latin typeface="Verdana" panose="020B0604030504040204" pitchFamily="34" charset="0"/>
              </a:rPr>
              <a:t>Col-0</a:t>
            </a:r>
            <a:r>
              <a:rPr lang="it-IT" dirty="0" smtClean="0">
                <a:solidFill>
                  <a:srgbClr val="333333"/>
                </a:solidFill>
                <a:latin typeface="Verdana" panose="020B0604030504040204" pitchFamily="34" charset="0"/>
              </a:rPr>
              <a:t> </a:t>
            </a:r>
            <a:r>
              <a:rPr lang="it-IT" dirty="0" err="1" smtClean="0">
                <a:solidFill>
                  <a:srgbClr val="333333"/>
                </a:solidFill>
                <a:latin typeface="Verdana" panose="020B0604030504040204" pitchFamily="34" charset="0"/>
              </a:rPr>
              <a:t>expressing</a:t>
            </a:r>
            <a:r>
              <a:rPr lang="it-IT" dirty="0" smtClean="0">
                <a:solidFill>
                  <a:srgbClr val="333333"/>
                </a:solidFill>
                <a:latin typeface="Verdana" panose="020B0604030504040204" pitchFamily="34" charset="0"/>
              </a:rPr>
              <a:t> GFP–PEN1.</a:t>
            </a:r>
          </a:p>
          <a:p>
            <a:pPr marL="457200" indent="-457200">
              <a:buFont typeface="+mj-lt"/>
              <a:buAutoNum type="arabicPeriod"/>
            </a:pPr>
            <a:r>
              <a:rPr lang="it-IT" dirty="0" err="1">
                <a:solidFill>
                  <a:srgbClr val="333333"/>
                </a:solidFill>
                <a:latin typeface="Verdana" panose="020B0604030504040204" pitchFamily="34" charset="0"/>
              </a:rPr>
              <a:t>Internalization</a:t>
            </a:r>
            <a:r>
              <a:rPr lang="it-IT" dirty="0">
                <a:solidFill>
                  <a:srgbClr val="333333"/>
                </a:solidFill>
                <a:latin typeface="Verdana" panose="020B0604030504040204" pitchFamily="34" charset="0"/>
              </a:rPr>
              <a:t> and </a:t>
            </a:r>
            <a:r>
              <a:rPr lang="it-IT" dirty="0" err="1">
                <a:solidFill>
                  <a:srgbClr val="333333"/>
                </a:solidFill>
                <a:latin typeface="Verdana" panose="020B0604030504040204" pitchFamily="34" charset="0"/>
              </a:rPr>
              <a:t>dynamics</a:t>
            </a:r>
            <a:r>
              <a:rPr lang="it-IT" dirty="0">
                <a:solidFill>
                  <a:srgbClr val="333333"/>
                </a:solidFill>
                <a:latin typeface="Verdana" panose="020B0604030504040204" pitchFamily="34" charset="0"/>
              </a:rPr>
              <a:t> of </a:t>
            </a:r>
            <a:r>
              <a:rPr lang="it-IT" b="1" dirty="0">
                <a:solidFill>
                  <a:srgbClr val="333333"/>
                </a:solidFill>
                <a:latin typeface="Verdana" panose="020B0604030504040204" pitchFamily="34" charset="0"/>
              </a:rPr>
              <a:t>GFP–PEN1</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signal</a:t>
            </a:r>
            <a:r>
              <a:rPr lang="it-IT" dirty="0">
                <a:solidFill>
                  <a:srgbClr val="333333"/>
                </a:solidFill>
                <a:latin typeface="Verdana" panose="020B0604030504040204" pitchFamily="34" charset="0"/>
              </a:rPr>
              <a:t> in </a:t>
            </a:r>
            <a:r>
              <a:rPr lang="it-IT" dirty="0" err="1">
                <a:solidFill>
                  <a:srgbClr val="333333"/>
                </a:solidFill>
                <a:latin typeface="Verdana" panose="020B0604030504040204" pitchFamily="34" charset="0"/>
              </a:rPr>
              <a:t>leaf</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epidermal</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cells</a:t>
            </a:r>
            <a:r>
              <a:rPr lang="it-IT" dirty="0">
                <a:solidFill>
                  <a:srgbClr val="333333"/>
                </a:solidFill>
                <a:latin typeface="Verdana" panose="020B0604030504040204" pitchFamily="34" charset="0"/>
              </a:rPr>
              <a:t> </a:t>
            </a:r>
            <a:r>
              <a:rPr lang="it-IT" dirty="0" smtClean="0">
                <a:solidFill>
                  <a:srgbClr val="333333"/>
                </a:solidFill>
                <a:latin typeface="Verdana" panose="020B0604030504040204" pitchFamily="34" charset="0"/>
              </a:rPr>
              <a:t>of </a:t>
            </a:r>
            <a:r>
              <a:rPr lang="it-IT" dirty="0" err="1">
                <a:solidFill>
                  <a:srgbClr val="333333"/>
                </a:solidFill>
                <a:latin typeface="Verdana" panose="020B0604030504040204" pitchFamily="34" charset="0"/>
              </a:rPr>
              <a:t>myosin</a:t>
            </a:r>
            <a:r>
              <a:rPr lang="it-IT" dirty="0">
                <a:solidFill>
                  <a:srgbClr val="333333"/>
                </a:solidFill>
                <a:latin typeface="Verdana" panose="020B0604030504040204" pitchFamily="34" charset="0"/>
              </a:rPr>
              <a:t> </a:t>
            </a:r>
            <a:r>
              <a:rPr lang="it-IT" b="1" dirty="0">
                <a:solidFill>
                  <a:srgbClr val="333333"/>
                </a:solidFill>
                <a:latin typeface="Verdana" panose="020B0604030504040204" pitchFamily="34" charset="0"/>
              </a:rPr>
              <a:t>4KO</a:t>
            </a:r>
            <a:r>
              <a:rPr lang="it-IT" dirty="0">
                <a:solidFill>
                  <a:srgbClr val="333333"/>
                </a:solidFill>
                <a:latin typeface="Verdana" panose="020B0604030504040204" pitchFamily="34" charset="0"/>
              </a:rPr>
              <a:t> </a:t>
            </a:r>
            <a:r>
              <a:rPr lang="it-IT" dirty="0" err="1">
                <a:solidFill>
                  <a:srgbClr val="333333"/>
                </a:solidFill>
                <a:latin typeface="Verdana" panose="020B0604030504040204" pitchFamily="34" charset="0"/>
              </a:rPr>
              <a:t>expressing</a:t>
            </a:r>
            <a:r>
              <a:rPr lang="it-IT" dirty="0">
                <a:solidFill>
                  <a:srgbClr val="333333"/>
                </a:solidFill>
                <a:latin typeface="Verdana" panose="020B0604030504040204" pitchFamily="34" charset="0"/>
              </a:rPr>
              <a:t> </a:t>
            </a:r>
            <a:r>
              <a:rPr lang="it-IT" dirty="0" smtClean="0">
                <a:solidFill>
                  <a:srgbClr val="333333"/>
                </a:solidFill>
                <a:latin typeface="Verdana" panose="020B0604030504040204" pitchFamily="34" charset="0"/>
              </a:rPr>
              <a:t>GFP–PEN1.</a:t>
            </a:r>
            <a:endParaRPr lang="it-IT" dirty="0"/>
          </a:p>
        </p:txBody>
      </p:sp>
      <p:pic>
        <p:nvPicPr>
          <p:cNvPr id="9" name="pnas.1405292111.sm2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8589057" y="4295102"/>
            <a:ext cx="2299364" cy="2321386"/>
          </a:xfrm>
          <a:prstGeom prst="rect">
            <a:avLst/>
          </a:prstGeom>
        </p:spPr>
      </p:pic>
    </p:spTree>
    <p:extLst>
      <p:ext uri="{BB962C8B-B14F-4D97-AF65-F5344CB8AC3E}">
        <p14:creationId xmlns:p14="http://schemas.microsoft.com/office/powerpoint/2010/main" val="273119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210682" y="119454"/>
            <a:ext cx="7253470" cy="900261"/>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err="1"/>
              <a:t>Fungal</a:t>
            </a:r>
            <a:r>
              <a:rPr lang="it-IT" altLang="it-IT" sz="4000" i="1" dirty="0"/>
              <a:t> </a:t>
            </a:r>
            <a:r>
              <a:rPr lang="it-IT" altLang="it-IT" sz="4000" i="1" dirty="0" err="1"/>
              <a:t>inhibitor</a:t>
            </a:r>
            <a:r>
              <a:rPr lang="it-IT" altLang="it-IT" sz="4000" i="1" dirty="0"/>
              <a:t> </a:t>
            </a:r>
            <a:r>
              <a:rPr lang="it-IT" altLang="it-IT" sz="4000" dirty="0" smtClean="0"/>
              <a:t>of PR </a:t>
            </a:r>
            <a:r>
              <a:rPr lang="it-IT" altLang="it-IT" sz="4000" dirty="0" err="1"/>
              <a:t>proteins</a:t>
            </a:r>
            <a:endParaRPr lang="it-IT" altLang="it-IT" sz="4000" dirty="0"/>
          </a:p>
        </p:txBody>
      </p:sp>
      <p:sp>
        <p:nvSpPr>
          <p:cNvPr id="15363" name="Rectangle 2"/>
          <p:cNvSpPr>
            <a:spLocks noGrp="1" noChangeArrowheads="1"/>
          </p:cNvSpPr>
          <p:nvPr>
            <p:ph type="body" idx="1"/>
          </p:nvPr>
        </p:nvSpPr>
        <p:spPr>
          <a:xfrm>
            <a:off x="191344" y="1157460"/>
            <a:ext cx="6264696" cy="5373960"/>
          </a:xfrm>
        </p:spPr>
        <p:txBody>
          <a:bodyPr/>
          <a:lstStyle/>
          <a:p>
            <a:pPr eaLnBrk="1" hangingPunct="1">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b="1" dirty="0" smtClean="0"/>
              <a:t>GIP1</a:t>
            </a:r>
            <a:r>
              <a:rPr lang="it-IT" altLang="it-IT" sz="2000" dirty="0" smtClean="0"/>
              <a:t> </a:t>
            </a:r>
            <a:r>
              <a:rPr lang="it-IT" altLang="it-IT" sz="2000" dirty="0"/>
              <a:t>di </a:t>
            </a:r>
            <a:r>
              <a:rPr lang="it-IT" altLang="it-IT" sz="2000" i="1" dirty="0"/>
              <a:t>P. </a:t>
            </a:r>
            <a:r>
              <a:rPr lang="it-IT" altLang="it-IT" sz="2000" i="1" dirty="0" err="1"/>
              <a:t>sojae</a:t>
            </a:r>
            <a:r>
              <a:rPr lang="it-IT" altLang="it-IT" sz="2000" dirty="0"/>
              <a:t> </a:t>
            </a:r>
            <a:r>
              <a:rPr lang="it-IT" altLang="it-IT" sz="2000" dirty="0" smtClean="0"/>
              <a:t>inibisce </a:t>
            </a:r>
            <a:r>
              <a:rPr lang="it-IT" altLang="it-IT" sz="2000" dirty="0"/>
              <a:t>la endo-</a:t>
            </a:r>
            <a:r>
              <a:rPr lang="it-IT" altLang="it-IT" sz="2000" dirty="0">
                <a:latin typeface="Symbol" panose="05050102010706020507" pitchFamily="18" charset="2"/>
              </a:rPr>
              <a:t>b</a:t>
            </a:r>
            <a:r>
              <a:rPr lang="it-IT" altLang="it-IT" sz="2000" dirty="0"/>
              <a:t>-1,3-glucanasi (</a:t>
            </a:r>
            <a:r>
              <a:rPr lang="it-IT" altLang="it-IT" sz="2000" b="1" dirty="0" err="1"/>
              <a:t>EGaseA</a:t>
            </a:r>
            <a:r>
              <a:rPr lang="it-IT" altLang="it-IT" sz="2000" dirty="0" smtClean="0"/>
              <a:t>) </a:t>
            </a:r>
            <a:r>
              <a:rPr lang="it-IT" altLang="it-IT" sz="2000" dirty="0" smtClean="0"/>
              <a:t>di soia ma </a:t>
            </a:r>
            <a:r>
              <a:rPr lang="it-IT" altLang="it-IT" sz="2000" b="1" dirty="0" smtClean="0"/>
              <a:t>non</a:t>
            </a:r>
            <a:r>
              <a:rPr lang="it-IT" altLang="it-IT" sz="2000" dirty="0" smtClean="0"/>
              <a:t> la sua PR2-like relativa </a:t>
            </a:r>
            <a:r>
              <a:rPr lang="it-IT" altLang="it-IT" sz="2000" b="1" dirty="0" err="1" smtClean="0"/>
              <a:t>EGaseB</a:t>
            </a:r>
            <a:r>
              <a:rPr lang="it-IT" altLang="it-IT" sz="2000" b="1" dirty="0" smtClean="0"/>
              <a:t>. </a:t>
            </a:r>
            <a:r>
              <a:rPr lang="it-IT" altLang="it-IT" sz="2000" b="1" dirty="0" err="1" smtClean="0"/>
              <a:t>EGAseA</a:t>
            </a:r>
            <a:r>
              <a:rPr lang="it-IT" altLang="it-IT" sz="2000" dirty="0" smtClean="0"/>
              <a:t> </a:t>
            </a:r>
            <a:r>
              <a:rPr lang="it-IT" altLang="it-IT" sz="2000" dirty="0"/>
              <a:t>è </a:t>
            </a:r>
            <a:r>
              <a:rPr lang="it-IT" altLang="it-IT" sz="2000" dirty="0" err="1"/>
              <a:t>costitutivamente</a:t>
            </a:r>
            <a:r>
              <a:rPr lang="it-IT" altLang="it-IT" sz="2000" dirty="0"/>
              <a:t> prodotta in soia e </a:t>
            </a:r>
            <a:r>
              <a:rPr lang="it-IT" altLang="it-IT" sz="2000" b="1" dirty="0"/>
              <a:t>rilascia </a:t>
            </a:r>
            <a:r>
              <a:rPr lang="it-IT" altLang="it-IT" sz="2000" b="1" dirty="0" err="1"/>
              <a:t>elicitori</a:t>
            </a:r>
            <a:r>
              <a:rPr lang="it-IT" altLang="it-IT" sz="2000" b="1" dirty="0"/>
              <a:t> </a:t>
            </a:r>
            <a:r>
              <a:rPr lang="it-IT" altLang="it-IT" sz="2000" dirty="0"/>
              <a:t>mentre </a:t>
            </a:r>
            <a:r>
              <a:rPr lang="it-IT" altLang="it-IT" sz="2000" b="1" dirty="0" err="1"/>
              <a:t>EGaseB</a:t>
            </a:r>
            <a:r>
              <a:rPr lang="it-IT" altLang="it-IT" sz="2000" dirty="0"/>
              <a:t> si accumula solamente </a:t>
            </a:r>
            <a:r>
              <a:rPr lang="it-IT" altLang="it-IT" sz="2000" b="1" dirty="0"/>
              <a:t>durante l’infezione </a:t>
            </a:r>
            <a:r>
              <a:rPr lang="it-IT" altLang="it-IT" sz="2000" dirty="0"/>
              <a:t>è non si ritiene che contribuisca alla formazione degli </a:t>
            </a:r>
            <a:r>
              <a:rPr lang="it-IT" altLang="it-IT" sz="2000" dirty="0" err="1"/>
              <a:t>elicitori</a:t>
            </a:r>
            <a:r>
              <a:rPr lang="it-IT" altLang="it-IT" sz="2000" dirty="0"/>
              <a:t> (</a:t>
            </a:r>
            <a:r>
              <a:rPr lang="it-IT" altLang="it-IT" sz="2000" b="1" dirty="0" err="1"/>
              <a:t>eptaglucosidi</a:t>
            </a:r>
            <a:r>
              <a:rPr lang="it-IT" altLang="it-IT" sz="2000" dirty="0"/>
              <a:t>)</a:t>
            </a:r>
            <a:r>
              <a:rPr lang="ar-SA" altLang="it-IT" sz="2000" dirty="0" smtClean="0">
                <a:cs typeface="Times New Roman" panose="02020603050405020304" pitchFamily="18" charset="0"/>
              </a:rPr>
              <a:t>‏</a:t>
            </a:r>
            <a:endParaRPr lang="it-IT" altLang="it-IT" sz="2000" dirty="0" smtClean="0">
              <a:cs typeface="Times New Roman" panose="02020603050405020304" pitchFamily="18" charset="0"/>
            </a:endParaRPr>
          </a:p>
          <a:p>
            <a:pPr eaLnBrk="1" hangingPunct="1">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a:t>Lo studio dell’interazione EGase-GIP1 indica che ci sono dei residui in particolare </a:t>
            </a:r>
            <a:r>
              <a:rPr lang="it-IT" altLang="it-IT" sz="2000" dirty="0" smtClean="0"/>
              <a:t>intorno </a:t>
            </a:r>
            <a:r>
              <a:rPr lang="it-IT" altLang="it-IT" sz="2000" dirty="0"/>
              <a:t>al sito attivo che sono controllati dalla selezione</a:t>
            </a:r>
          </a:p>
          <a:p>
            <a:pPr eaLnBrk="1" hangingPunct="1">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000" dirty="0"/>
              <a:t>Anche </a:t>
            </a:r>
            <a:r>
              <a:rPr lang="it-IT" altLang="it-IT" sz="2000" b="1" dirty="0"/>
              <a:t>GIP1</a:t>
            </a:r>
            <a:r>
              <a:rPr lang="it-IT" altLang="it-IT" sz="2000" dirty="0"/>
              <a:t> si trova sotto il controllo di una selezione diversificante e che i residui di GIP1 che si stanno rapidamente evolvendo sono in prossimità di quelli delle </a:t>
            </a:r>
            <a:r>
              <a:rPr lang="it-IT" altLang="it-IT" sz="2000" dirty="0" err="1"/>
              <a:t>Egase</a:t>
            </a:r>
            <a:r>
              <a:rPr lang="it-IT" altLang="it-IT" sz="2000" dirty="0"/>
              <a:t> che sono a loro volta sotto pressione selettiva (</a:t>
            </a:r>
            <a:r>
              <a:rPr lang="it-IT" altLang="it-IT" sz="2000" b="1" dirty="0" err="1"/>
              <a:t>arms</a:t>
            </a:r>
            <a:r>
              <a:rPr lang="it-IT" altLang="it-IT" sz="2000" b="1" dirty="0"/>
              <a:t> race</a:t>
            </a:r>
            <a:r>
              <a:rPr lang="it-IT" altLang="it-IT" sz="2000" dirty="0"/>
              <a:t>)</a:t>
            </a:r>
            <a:r>
              <a:rPr lang="ar-SA" altLang="it-IT" sz="2000" dirty="0">
                <a:cs typeface="Times New Roman" panose="02020603050405020304" pitchFamily="18" charset="0"/>
              </a:rPr>
              <a:t>‏</a:t>
            </a:r>
            <a:endParaRPr lang="it-IT" altLang="it-IT" sz="2000" dirty="0"/>
          </a:p>
          <a:p>
            <a:pPr eaLnBrk="1" hangingPunct="1">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000" dirty="0"/>
          </a:p>
          <a:p>
            <a:pPr eaLnBrk="1" hangingPunct="1">
              <a:spcBef>
                <a:spcPts val="500"/>
              </a:spcBef>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000" dirty="0"/>
          </a:p>
        </p:txBody>
      </p:sp>
      <p:pic>
        <p:nvPicPr>
          <p:cNvPr id="1536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3429000"/>
            <a:ext cx="3810000" cy="3270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p:cNvPicPr>
            <a:picLocks noChangeAspect="1"/>
          </p:cNvPicPr>
          <p:nvPr/>
        </p:nvPicPr>
        <p:blipFill>
          <a:blip r:embed="rId4"/>
          <a:stretch>
            <a:fillRect/>
          </a:stretch>
        </p:blipFill>
        <p:spPr>
          <a:xfrm>
            <a:off x="7680176" y="264599"/>
            <a:ext cx="3810000" cy="3061607"/>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body" idx="1"/>
          </p:nvPr>
        </p:nvSpPr>
        <p:spPr>
          <a:xfrm>
            <a:off x="551384" y="1019715"/>
            <a:ext cx="6696744" cy="5685885"/>
          </a:xfrm>
        </p:spPr>
        <p:txBody>
          <a:bodyPr>
            <a:normAutofit fontScale="92500" lnSpcReduction="10000"/>
          </a:bodyPr>
          <a:lstStyle/>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t>PIP1</a:t>
            </a:r>
            <a:r>
              <a:rPr lang="it-IT" altLang="it-IT" sz="2600" dirty="0"/>
              <a:t> è </a:t>
            </a:r>
            <a:r>
              <a:rPr lang="it-IT" altLang="it-IT" sz="2600" dirty="0" smtClean="0"/>
              <a:t>una proteasi vegetale strettamente </a:t>
            </a:r>
            <a:r>
              <a:rPr lang="it-IT" altLang="it-IT" sz="2600" dirty="0"/>
              <a:t>correlata a </a:t>
            </a:r>
            <a:r>
              <a:rPr lang="it-IT" altLang="it-IT" sz="2600" b="1" dirty="0"/>
              <a:t>Rcr3</a:t>
            </a:r>
            <a:r>
              <a:rPr lang="it-IT" altLang="it-IT" sz="2600" dirty="0"/>
              <a:t>, </a:t>
            </a:r>
            <a:r>
              <a:rPr lang="it-IT" altLang="it-IT" sz="2600" dirty="0" smtClean="0"/>
              <a:t>una proteina proteasi-</a:t>
            </a:r>
            <a:r>
              <a:rPr lang="it-IT" altLang="it-IT" sz="2600" dirty="0" err="1" smtClean="0"/>
              <a:t>like</a:t>
            </a:r>
            <a:r>
              <a:rPr lang="it-IT" altLang="it-IT" sz="2600" dirty="0" smtClean="0"/>
              <a:t> up-regolata </a:t>
            </a:r>
            <a:r>
              <a:rPr lang="it-IT" altLang="it-IT" sz="2600" dirty="0"/>
              <a:t>e secreta durante </a:t>
            </a:r>
            <a:r>
              <a:rPr lang="it-IT" altLang="it-IT" sz="2600" dirty="0" smtClean="0"/>
              <a:t>l’infezione. </a:t>
            </a:r>
          </a:p>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smtClean="0"/>
              <a:t>Rcr3</a:t>
            </a:r>
            <a:r>
              <a:rPr lang="it-IT" altLang="it-IT" sz="2600" dirty="0" smtClean="0"/>
              <a:t> </a:t>
            </a:r>
            <a:r>
              <a:rPr lang="it-IT" altLang="it-IT" sz="2600" dirty="0"/>
              <a:t>però è anche necessaria per la funzione del gene di resistenza </a:t>
            </a:r>
            <a:r>
              <a:rPr lang="it-IT" altLang="it-IT" sz="2600" b="1" dirty="0"/>
              <a:t>Cf2</a:t>
            </a:r>
            <a:r>
              <a:rPr lang="it-IT" altLang="it-IT" sz="2600" dirty="0"/>
              <a:t> che conferisce riconoscimento del patogeno fungino </a:t>
            </a:r>
            <a:r>
              <a:rPr lang="it-IT" altLang="it-IT" sz="2600" i="1" dirty="0" err="1"/>
              <a:t>Cladosporium</a:t>
            </a:r>
            <a:r>
              <a:rPr lang="it-IT" altLang="it-IT" sz="2600" i="1" dirty="0"/>
              <a:t> </a:t>
            </a:r>
            <a:r>
              <a:rPr lang="it-IT" altLang="it-IT" sz="2600" i="1" dirty="0" err="1"/>
              <a:t>fulvum</a:t>
            </a:r>
            <a:r>
              <a:rPr lang="it-IT" altLang="it-IT" sz="2600" dirty="0"/>
              <a:t> che porta il gene di </a:t>
            </a:r>
            <a:r>
              <a:rPr lang="it-IT" altLang="it-IT" sz="2600" dirty="0" err="1"/>
              <a:t>avirulenza</a:t>
            </a:r>
            <a:r>
              <a:rPr lang="it-IT" altLang="it-IT" sz="2600" dirty="0"/>
              <a:t> </a:t>
            </a:r>
            <a:r>
              <a:rPr lang="it-IT" altLang="it-IT" sz="2600" b="1" i="1" dirty="0"/>
              <a:t>Avr2</a:t>
            </a:r>
          </a:p>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b="1" dirty="0"/>
              <a:t>AVR2</a:t>
            </a:r>
            <a:r>
              <a:rPr lang="it-IT" altLang="it-IT" sz="2600" dirty="0"/>
              <a:t> è una piccola proteina basica ricca in cisteina che è secreta durante l’infezione è non ha alcuna omologia con proteine note. </a:t>
            </a:r>
            <a:r>
              <a:rPr lang="it-IT" altLang="it-IT" sz="2600" b="1" dirty="0"/>
              <a:t>AVR2 inibisce l’attività </a:t>
            </a:r>
            <a:r>
              <a:rPr lang="it-IT" altLang="it-IT" sz="2600" b="1" dirty="0" err="1"/>
              <a:t>proteasica</a:t>
            </a:r>
            <a:r>
              <a:rPr lang="it-IT" altLang="it-IT" sz="2600" b="1" dirty="0"/>
              <a:t> di Rcr3</a:t>
            </a:r>
            <a:r>
              <a:rPr lang="it-IT" altLang="it-IT" sz="2600" dirty="0"/>
              <a:t>.</a:t>
            </a:r>
          </a:p>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dirty="0"/>
              <a:t>Il complesso </a:t>
            </a:r>
            <a:r>
              <a:rPr lang="it-IT" altLang="it-IT" sz="2600" b="1" dirty="0"/>
              <a:t>Rcr3-AVR2,</a:t>
            </a:r>
            <a:r>
              <a:rPr lang="it-IT" altLang="it-IT" sz="2600" dirty="0"/>
              <a:t> ma non l’inibizione di Rcr3 stessa, attiva le risposte di difesa dipendenti da </a:t>
            </a:r>
            <a:r>
              <a:rPr lang="it-IT" altLang="it-IT" sz="2600" b="1" dirty="0"/>
              <a:t>Cf2</a:t>
            </a:r>
            <a:r>
              <a:rPr lang="it-IT" altLang="it-IT" sz="2600" dirty="0"/>
              <a:t>, probabilmente perché, questo complesso, si lega al dominio LRR di Cf2</a:t>
            </a:r>
          </a:p>
        </p:txBody>
      </p:sp>
      <p:sp>
        <p:nvSpPr>
          <p:cNvPr id="4" name="Rectangle 1"/>
          <p:cNvSpPr txBox="1">
            <a:spLocks noChangeArrowheads="1"/>
          </p:cNvSpPr>
          <p:nvPr/>
        </p:nvSpPr>
        <p:spPr bwMode="auto">
          <a:xfrm>
            <a:off x="210682" y="119454"/>
            <a:ext cx="7253470" cy="900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charset="-128"/>
              </a:defRPr>
            </a:lvl5pPr>
            <a:lvl6pPr marL="4572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6pPr>
            <a:lvl7pPr marL="9144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7pPr>
            <a:lvl8pPr marL="1371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8pPr>
            <a:lvl9pPr marL="18288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charset="-128"/>
              </a:defRPr>
            </a:lvl9p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kern="0" dirty="0" err="1" smtClean="0"/>
              <a:t>Fungal</a:t>
            </a:r>
            <a:r>
              <a:rPr lang="it-IT" altLang="it-IT" sz="4000" i="1" kern="0" dirty="0" smtClean="0"/>
              <a:t> </a:t>
            </a:r>
            <a:r>
              <a:rPr lang="it-IT" altLang="it-IT" sz="4000" i="1" kern="0" dirty="0" err="1" smtClean="0"/>
              <a:t>inhibitor</a:t>
            </a:r>
            <a:r>
              <a:rPr lang="it-IT" altLang="it-IT" sz="4000" i="1" kern="0" dirty="0" smtClean="0"/>
              <a:t> </a:t>
            </a:r>
            <a:r>
              <a:rPr lang="it-IT" altLang="it-IT" sz="4000" kern="0" dirty="0" smtClean="0"/>
              <a:t>of PR </a:t>
            </a:r>
            <a:r>
              <a:rPr lang="it-IT" altLang="it-IT" sz="4000" kern="0" dirty="0" err="1" smtClean="0"/>
              <a:t>proteins</a:t>
            </a:r>
            <a:endParaRPr lang="it-IT" altLang="it-IT" sz="4000" kern="0" dirty="0"/>
          </a:p>
        </p:txBody>
      </p:sp>
      <p:pic>
        <p:nvPicPr>
          <p:cNvPr id="3" name="Immagine 2"/>
          <p:cNvPicPr>
            <a:picLocks noChangeAspect="1"/>
          </p:cNvPicPr>
          <p:nvPr/>
        </p:nvPicPr>
        <p:blipFill>
          <a:blip r:embed="rId3"/>
          <a:stretch>
            <a:fillRect/>
          </a:stretch>
        </p:blipFill>
        <p:spPr>
          <a:xfrm>
            <a:off x="7968208" y="1019715"/>
            <a:ext cx="3960440" cy="538959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2209800" y="220663"/>
            <a:ext cx="7772400" cy="1312862"/>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a:t>Proteine del patogeno che inibiscono enzimi dell’ospite</a:t>
            </a:r>
          </a:p>
        </p:txBody>
      </p:sp>
      <p:sp>
        <p:nvSpPr>
          <p:cNvPr id="19459" name="Rectangle 2"/>
          <p:cNvSpPr>
            <a:spLocks noGrp="1" noChangeArrowheads="1"/>
          </p:cNvSpPr>
          <p:nvPr>
            <p:ph type="body" idx="1"/>
          </p:nvPr>
        </p:nvSpPr>
        <p:spPr>
          <a:xfrm>
            <a:off x="1752600" y="1676400"/>
            <a:ext cx="8763000" cy="5029200"/>
          </a:xfrm>
        </p:spPr>
        <p:txBody>
          <a:bodyPr/>
          <a:lstStyle/>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dirty="0"/>
              <a:t>In realtà </a:t>
            </a:r>
            <a:r>
              <a:rPr lang="it-IT" altLang="it-IT" sz="2600" b="1" dirty="0"/>
              <a:t>PIP1</a:t>
            </a:r>
            <a:r>
              <a:rPr lang="it-IT" altLang="it-IT" sz="2600" dirty="0"/>
              <a:t> “domina” l’attività proteolitica indotta nell’</a:t>
            </a:r>
            <a:r>
              <a:rPr lang="it-IT" altLang="it-IT" sz="2600" dirty="0" err="1"/>
              <a:t>apoplasto</a:t>
            </a:r>
            <a:r>
              <a:rPr lang="it-IT" altLang="it-IT" sz="2600" dirty="0"/>
              <a:t> di pomodoro in seguito all’infezione di </a:t>
            </a:r>
            <a:r>
              <a:rPr lang="it-IT" altLang="it-IT" sz="2600" i="1" dirty="0"/>
              <a:t>C. </a:t>
            </a:r>
            <a:r>
              <a:rPr lang="it-IT" altLang="it-IT" sz="2600" i="1" dirty="0" err="1"/>
              <a:t>fulvum</a:t>
            </a:r>
            <a:r>
              <a:rPr lang="it-IT" altLang="it-IT" sz="2600" dirty="0"/>
              <a:t> e AVR2 è capace di inibire PIP1</a:t>
            </a:r>
          </a:p>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dirty="0"/>
              <a:t>Questo fatto suggerisce </a:t>
            </a:r>
            <a:r>
              <a:rPr lang="it-IT" altLang="it-IT" sz="2600" dirty="0" smtClean="0"/>
              <a:t>che sia  </a:t>
            </a:r>
            <a:r>
              <a:rPr lang="it-IT" altLang="it-IT" sz="2600" b="1" dirty="0"/>
              <a:t>PIP1</a:t>
            </a:r>
            <a:r>
              <a:rPr lang="it-IT" altLang="it-IT" sz="2600" dirty="0"/>
              <a:t> e non </a:t>
            </a:r>
            <a:r>
              <a:rPr lang="it-IT" altLang="it-IT" sz="2600" b="1" dirty="0"/>
              <a:t>Rcr3</a:t>
            </a:r>
            <a:r>
              <a:rPr lang="it-IT" altLang="it-IT" sz="2600" dirty="0"/>
              <a:t> </a:t>
            </a:r>
            <a:r>
              <a:rPr lang="it-IT" altLang="it-IT" sz="2600" dirty="0" smtClean="0"/>
              <a:t>il </a:t>
            </a:r>
            <a:r>
              <a:rPr lang="it-IT" altLang="it-IT" sz="2600" dirty="0"/>
              <a:t>reale target di Avr2 e </a:t>
            </a:r>
            <a:r>
              <a:rPr lang="it-IT" altLang="it-IT" sz="2600" dirty="0" smtClean="0"/>
              <a:t>che, </a:t>
            </a:r>
            <a:r>
              <a:rPr lang="it-IT" altLang="it-IT" sz="2600" dirty="0"/>
              <a:t>in tal senso, </a:t>
            </a:r>
            <a:r>
              <a:rPr lang="it-IT" altLang="it-IT" sz="2600" b="1" dirty="0"/>
              <a:t>Rcr3</a:t>
            </a:r>
            <a:r>
              <a:rPr lang="it-IT" altLang="it-IT" sz="2600" dirty="0"/>
              <a:t> agisca come “specchietto per le allodole” (</a:t>
            </a:r>
            <a:r>
              <a:rPr lang="it-IT" altLang="it-IT" sz="2600" b="1" i="1" dirty="0" err="1"/>
              <a:t>decoy</a:t>
            </a:r>
            <a:r>
              <a:rPr lang="it-IT" altLang="it-IT" sz="2600" dirty="0"/>
              <a:t>) per intrappolare il fungo in un evento di riconoscimento</a:t>
            </a:r>
          </a:p>
          <a:p>
            <a:pPr eaLnBrk="1" hangingPunct="1">
              <a:spcBef>
                <a:spcPts val="6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600" dirty="0"/>
              <a:t>Una </a:t>
            </a:r>
            <a:r>
              <a:rPr lang="it-IT" altLang="it-IT" sz="2600" b="1" dirty="0"/>
              <a:t>singola mutazione </a:t>
            </a:r>
            <a:r>
              <a:rPr lang="it-IT" altLang="it-IT" sz="2600" dirty="0"/>
              <a:t>nel sito attivo di Rcr3 previene l’inibizione da parte di AVR2 confermando che le variazioni dei singoli residui sono in grado di influenzare le interazioni con gli inibitori del patogeno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2133600" y="66676"/>
            <a:ext cx="7772400" cy="703263"/>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a:t>Enzyme-inhibitor arms race</a:t>
            </a:r>
          </a:p>
        </p:txBody>
      </p:sp>
      <p:sp>
        <p:nvSpPr>
          <p:cNvPr id="20483" name="Rectangle 2"/>
          <p:cNvSpPr>
            <a:spLocks noGrp="1" noChangeArrowheads="1"/>
          </p:cNvSpPr>
          <p:nvPr>
            <p:ph type="body" idx="1"/>
          </p:nvPr>
        </p:nvSpPr>
        <p:spPr>
          <a:xfrm>
            <a:off x="119336" y="766598"/>
            <a:ext cx="6923692" cy="6046778"/>
          </a:xfrm>
        </p:spPr>
        <p:txBody>
          <a:bodyPr>
            <a:normAutofit fontScale="92500" lnSpcReduction="10000"/>
          </a:bodyPr>
          <a:lstStyle/>
          <a:p>
            <a:pPr eaLnBrk="1" hangingPunct="1">
              <a:spcBef>
                <a:spcPts val="5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La competizione molecolare per l’adattamento dell’inibitore e il </a:t>
            </a:r>
            <a:r>
              <a:rPr lang="it-IT" altLang="it-IT" sz="2200" dirty="0" err="1"/>
              <a:t>controadattamento</a:t>
            </a:r>
            <a:r>
              <a:rPr lang="it-IT" altLang="it-IT" sz="2200" dirty="0"/>
              <a:t> dell’enzima genera una selezione positiva per la </a:t>
            </a:r>
            <a:r>
              <a:rPr lang="it-IT" altLang="it-IT" sz="2200" b="1" dirty="0"/>
              <a:t>variazione di residui “critici” </a:t>
            </a:r>
            <a:r>
              <a:rPr lang="it-IT" altLang="it-IT" sz="2200" dirty="0"/>
              <a:t>nelle superficie di interazione tra enzimi ed inibitori</a:t>
            </a:r>
          </a:p>
          <a:p>
            <a:pPr eaLnBrk="1" hangingPunct="1">
              <a:spcBef>
                <a:spcPts val="55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smtClean="0"/>
              <a:t>la </a:t>
            </a:r>
            <a:r>
              <a:rPr lang="it-IT" altLang="it-IT" sz="2200" b="1" dirty="0"/>
              <a:t>pressione selettiva da anche origine a larghe famiglie geniche sia per gli enzimi che per gli inibitori</a:t>
            </a:r>
            <a:r>
              <a:rPr lang="it-IT" altLang="it-IT" sz="2200" dirty="0"/>
              <a:t>. I membri di queste famiglie sono, di norma, </a:t>
            </a:r>
            <a:r>
              <a:rPr lang="it-IT" altLang="it-IT" sz="2200" dirty="0" err="1"/>
              <a:t>differenzialmente</a:t>
            </a:r>
            <a:r>
              <a:rPr lang="it-IT" altLang="it-IT" sz="2200" dirty="0"/>
              <a:t> espressi e hanno diverse specificità. </a:t>
            </a:r>
          </a:p>
          <a:p>
            <a:pPr eaLnBrk="1" hangingPunct="1">
              <a:lnSpc>
                <a:spcPct val="9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200" dirty="0"/>
              <a:t>Molti inibitori si sono evoluti da enzimi </a:t>
            </a:r>
            <a:r>
              <a:rPr lang="it-IT" altLang="it-IT" sz="2200" dirty="0" err="1"/>
              <a:t>pre</a:t>
            </a:r>
            <a:r>
              <a:rPr lang="it-IT" altLang="it-IT" sz="2200" dirty="0"/>
              <a:t>-esistenti. Le strutture stabili di questi enzimi nell’</a:t>
            </a:r>
            <a:r>
              <a:rPr lang="it-IT" altLang="it-IT" sz="2200" dirty="0" err="1"/>
              <a:t>apoplasto</a:t>
            </a:r>
            <a:r>
              <a:rPr lang="it-IT" altLang="it-IT" sz="2200" dirty="0"/>
              <a:t> apparentemente ha fornito una base per l’interazione proteina-proteina che </a:t>
            </a:r>
            <a:r>
              <a:rPr lang="it-IT" altLang="it-IT" sz="2200" b="1" dirty="0"/>
              <a:t>ha convertito un enzima in un inibitore semplicemente attraverso la perdita del sito attivo e l’ottimizzazione delle superfici di interazione (TAXI, XIP1</a:t>
            </a:r>
            <a:r>
              <a:rPr lang="it-IT" altLang="it-IT" sz="2200" b="1" dirty="0" smtClean="0"/>
              <a:t>)</a:t>
            </a:r>
          </a:p>
          <a:p>
            <a:pPr eaLnBrk="1" hangingPunct="1">
              <a:lnSpc>
                <a:spcPct val="9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ar-SA" altLang="it-IT" sz="2200" b="1" dirty="0" smtClean="0">
                <a:cs typeface="Times New Roman" panose="02020603050405020304" pitchFamily="18" charset="0"/>
              </a:rPr>
              <a:t>‏</a:t>
            </a:r>
            <a:r>
              <a:rPr lang="it-IT" sz="2400" b="1" dirty="0"/>
              <a:t>Gli inibitori si legano agli enzimi in diversi modi</a:t>
            </a:r>
            <a:r>
              <a:rPr lang="it-IT" sz="2400" dirty="0"/>
              <a:t>. Ognuno di questi esercita un diverso tipo di pressione selettiva. </a:t>
            </a:r>
            <a:r>
              <a:rPr lang="it-IT" sz="2400" b="1" dirty="0"/>
              <a:t>XIP-1</a:t>
            </a:r>
            <a:r>
              <a:rPr lang="it-IT" sz="2400" dirty="0"/>
              <a:t> ad esempio è un inibitore che </a:t>
            </a:r>
            <a:r>
              <a:rPr lang="it-IT" sz="2400" b="1" dirty="0"/>
              <a:t>mima</a:t>
            </a:r>
            <a:r>
              <a:rPr lang="it-IT" sz="2400" dirty="0"/>
              <a:t> il </a:t>
            </a:r>
            <a:r>
              <a:rPr lang="it-IT" sz="2400" b="1" dirty="0"/>
              <a:t>substrato</a:t>
            </a:r>
            <a:r>
              <a:rPr lang="it-IT" sz="2400" dirty="0"/>
              <a:t> e quindi pone una </a:t>
            </a:r>
            <a:r>
              <a:rPr lang="it-IT" sz="2400" b="1" dirty="0"/>
              <a:t>pressione selettiva sull’enzima per indurre </a:t>
            </a:r>
            <a:r>
              <a:rPr lang="it-IT" sz="2400" dirty="0"/>
              <a:t>adattamenti nelle </a:t>
            </a:r>
            <a:r>
              <a:rPr lang="it-IT" sz="2400" b="1" dirty="0"/>
              <a:t>superfici di interazione</a:t>
            </a:r>
            <a:r>
              <a:rPr lang="it-IT" sz="2400" dirty="0"/>
              <a:t> (A e C)</a:t>
            </a:r>
            <a:r>
              <a:rPr lang="ar-SA" sz="2400" dirty="0" smtClean="0">
                <a:cs typeface="Times New Roman" pitchFamily="18" charset="0"/>
              </a:rPr>
              <a:t>‏</a:t>
            </a:r>
            <a:endParaRPr lang="it-IT" sz="2400" dirty="0"/>
          </a:p>
        </p:txBody>
      </p:sp>
      <p:pic>
        <p:nvPicPr>
          <p:cNvPr id="2" name="Immagine 1"/>
          <p:cNvPicPr>
            <a:picLocks noChangeAspect="1"/>
          </p:cNvPicPr>
          <p:nvPr/>
        </p:nvPicPr>
        <p:blipFill>
          <a:blip r:embed="rId3"/>
          <a:stretch>
            <a:fillRect/>
          </a:stretch>
        </p:blipFill>
        <p:spPr>
          <a:xfrm>
            <a:off x="7043028" y="756456"/>
            <a:ext cx="5029636" cy="2591025"/>
          </a:xfrm>
          <a:prstGeom prst="rect">
            <a:avLst/>
          </a:prstGeom>
        </p:spPr>
      </p:pic>
      <p:sp>
        <p:nvSpPr>
          <p:cNvPr id="3" name="Rettangolo 2"/>
          <p:cNvSpPr/>
          <p:nvPr/>
        </p:nvSpPr>
        <p:spPr>
          <a:xfrm>
            <a:off x="7043028" y="3501009"/>
            <a:ext cx="5029636" cy="3240359"/>
          </a:xfrm>
          <a:prstGeom prst="rect">
            <a:avLst/>
          </a:prstGeom>
        </p:spPr>
        <p:txBody>
          <a:bodyPr wrap="square">
            <a:normAutofit lnSpcReduction="10000"/>
          </a:bodyPr>
          <a:lstStyle/>
          <a:p>
            <a:pPr eaLnBrk="1" hangingPunct="1">
              <a:lnSpc>
                <a:spcPct val="9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dirty="0" smtClean="0">
                <a:solidFill>
                  <a:schemeClr val="tx1"/>
                </a:solidFill>
              </a:rPr>
              <a:t>Una </a:t>
            </a:r>
            <a:r>
              <a:rPr lang="it-IT" dirty="0">
                <a:solidFill>
                  <a:schemeClr val="tx1"/>
                </a:solidFill>
              </a:rPr>
              <a:t>modifica per estensione (</a:t>
            </a:r>
            <a:r>
              <a:rPr lang="it-IT" b="1" dirty="0">
                <a:solidFill>
                  <a:schemeClr val="tx1"/>
                </a:solidFill>
              </a:rPr>
              <a:t>più AA</a:t>
            </a:r>
            <a:r>
              <a:rPr lang="it-IT" dirty="0">
                <a:solidFill>
                  <a:schemeClr val="tx1"/>
                </a:solidFill>
              </a:rPr>
              <a:t>) della superficie del “pollice” potrebbe andare aldilà delle possibilità di adattamento degli inibitori che mimano il substrato (B)</a:t>
            </a:r>
            <a:r>
              <a:rPr lang="ar-SA" dirty="0">
                <a:solidFill>
                  <a:schemeClr val="tx1"/>
                </a:solidFill>
                <a:cs typeface="Times New Roman" pitchFamily="18" charset="0"/>
              </a:rPr>
              <a:t>‏</a:t>
            </a:r>
            <a:endParaRPr lang="it-IT" dirty="0">
              <a:solidFill>
                <a:schemeClr val="tx1"/>
              </a:solidFill>
            </a:endParaRPr>
          </a:p>
          <a:p>
            <a:pPr eaLnBrk="1" hangingPunct="1">
              <a:lnSpc>
                <a:spcPct val="90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dirty="0" smtClean="0">
                <a:solidFill>
                  <a:schemeClr val="tx1"/>
                </a:solidFill>
              </a:rPr>
              <a:t>In </a:t>
            </a:r>
            <a:r>
              <a:rPr lang="it-IT" dirty="0">
                <a:solidFill>
                  <a:schemeClr val="tx1"/>
                </a:solidFill>
              </a:rPr>
              <a:t>questo caso </a:t>
            </a:r>
            <a:r>
              <a:rPr lang="it-IT" dirty="0" smtClean="0">
                <a:solidFill>
                  <a:schemeClr val="tx1"/>
                </a:solidFill>
              </a:rPr>
              <a:t>la struttura </a:t>
            </a:r>
            <a:r>
              <a:rPr lang="it-IT" dirty="0">
                <a:solidFill>
                  <a:schemeClr val="tx1"/>
                </a:solidFill>
              </a:rPr>
              <a:t>estesa può diventare a sua volta una superficie d’interazione mettendo una pressione selettiva al </a:t>
            </a:r>
            <a:r>
              <a:rPr lang="it-IT" b="1" dirty="0">
                <a:solidFill>
                  <a:schemeClr val="tx1"/>
                </a:solidFill>
              </a:rPr>
              <a:t>contro-adattamento</a:t>
            </a:r>
            <a:r>
              <a:rPr lang="it-IT" dirty="0">
                <a:solidFill>
                  <a:schemeClr val="tx1"/>
                </a:solidFill>
              </a:rPr>
              <a:t> del “coperchio” (C e D)</a:t>
            </a:r>
            <a:r>
              <a:rPr lang="ar-SA" dirty="0">
                <a:solidFill>
                  <a:schemeClr val="tx1"/>
                </a:solidFill>
                <a:cs typeface="Times New Roman" pitchFamily="18" charset="0"/>
              </a:rPr>
              <a:t>‏</a:t>
            </a:r>
            <a:endParaRPr lang="it-IT" altLang="it-IT" sz="2200" b="1" dirty="0">
              <a:solidFill>
                <a:schemeClr val="tx1"/>
              </a:solidFill>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i="1" dirty="0" smtClean="0"/>
              <a:t>Host </a:t>
            </a:r>
            <a:r>
              <a:rPr lang="it-IT" i="1" dirty="0" err="1" smtClean="0"/>
              <a:t>selective</a:t>
            </a:r>
            <a:r>
              <a:rPr lang="it-IT" i="1" dirty="0" smtClean="0"/>
              <a:t> </a:t>
            </a:r>
            <a:r>
              <a:rPr lang="it-IT" i="1" dirty="0" err="1" smtClean="0"/>
              <a:t>toxins</a:t>
            </a:r>
            <a:endParaRPr lang="it-IT" i="1" dirty="0"/>
          </a:p>
        </p:txBody>
      </p:sp>
      <p:sp>
        <p:nvSpPr>
          <p:cNvPr id="5" name="Sottotitolo 4"/>
          <p:cNvSpPr>
            <a:spLocks noGrp="1"/>
          </p:cNvSpPr>
          <p:nvPr>
            <p:ph type="subTitle" idx="1"/>
          </p:nvPr>
        </p:nvSpPr>
        <p:spPr/>
        <p:txBody>
          <a:bodyPr/>
          <a:lstStyle/>
          <a:p>
            <a:endParaRPr lang="it-IT"/>
          </a:p>
        </p:txBody>
      </p:sp>
    </p:spTree>
    <p:extLst>
      <p:ext uri="{BB962C8B-B14F-4D97-AF65-F5344CB8AC3E}">
        <p14:creationId xmlns:p14="http://schemas.microsoft.com/office/powerpoint/2010/main" val="812977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263352" y="190501"/>
            <a:ext cx="11737304" cy="790227"/>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Tossine </a:t>
            </a:r>
            <a:r>
              <a:rPr lang="it-IT" altLang="it-IT" sz="4000" dirty="0" err="1"/>
              <a:t>host-selective</a:t>
            </a:r>
            <a:r>
              <a:rPr lang="it-IT" altLang="it-IT" sz="4000" dirty="0"/>
              <a:t> e fattori di </a:t>
            </a:r>
            <a:r>
              <a:rPr lang="it-IT" altLang="it-IT" sz="4000" dirty="0" err="1"/>
              <a:t>avirulenza</a:t>
            </a:r>
            <a:endParaRPr lang="it-IT" altLang="it-IT" sz="4000" dirty="0"/>
          </a:p>
        </p:txBody>
      </p:sp>
      <p:sp>
        <p:nvSpPr>
          <p:cNvPr id="45059" name="Rectangle 2"/>
          <p:cNvSpPr>
            <a:spLocks noGrp="1" noChangeArrowheads="1"/>
          </p:cNvSpPr>
          <p:nvPr>
            <p:ph type="body" idx="1"/>
          </p:nvPr>
        </p:nvSpPr>
        <p:spPr>
          <a:xfrm>
            <a:off x="407368" y="980728"/>
            <a:ext cx="11593288" cy="5688632"/>
          </a:xfrm>
        </p:spPr>
        <p:txBody>
          <a:bodyPr>
            <a:normAutofit/>
          </a:bodyPr>
          <a:lstStyle/>
          <a:p>
            <a:pPr eaLnBrk="1" hangingPunct="1">
              <a:lnSpc>
                <a:spcPct val="8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Le tossine </a:t>
            </a:r>
            <a:r>
              <a:rPr lang="it-IT" altLang="it-IT" sz="2800" dirty="0" err="1"/>
              <a:t>host-selective</a:t>
            </a:r>
            <a:r>
              <a:rPr lang="it-IT" altLang="it-IT" sz="2800" dirty="0"/>
              <a:t> un gruppo di metaboliti strutturalmente complessi e chimicamente diversi prodotte dai fitopatogeni di alcune specie fungine funzionano come </a:t>
            </a:r>
            <a:r>
              <a:rPr lang="it-IT" altLang="it-IT" sz="2800" b="1" dirty="0"/>
              <a:t>determinanti di patogenicità o </a:t>
            </a:r>
            <a:r>
              <a:rPr lang="it-IT" altLang="it-IT" sz="2800" b="1" dirty="0" err="1" smtClean="0"/>
              <a:t>avirulenza</a:t>
            </a:r>
            <a:endParaRPr lang="it-IT" altLang="it-IT" sz="2800" b="1" dirty="0" smtClean="0"/>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Le HST sono riportate come “</a:t>
            </a:r>
            <a:r>
              <a:rPr lang="it-IT" altLang="it-IT" sz="2800" b="1" dirty="0" err="1"/>
              <a:t>host</a:t>
            </a:r>
            <a:r>
              <a:rPr lang="it-IT" altLang="it-IT" sz="2800" b="1" dirty="0"/>
              <a:t> </a:t>
            </a:r>
            <a:r>
              <a:rPr lang="it-IT" altLang="it-IT" sz="2800" b="1" dirty="0" err="1"/>
              <a:t>selective</a:t>
            </a:r>
            <a:r>
              <a:rPr lang="it-IT" altLang="it-IT" sz="2800" dirty="0"/>
              <a:t>” in quanto sono attive solo contro le piante che sono ospite per quei patogeni che le producono </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smtClean="0"/>
              <a:t>Le </a:t>
            </a:r>
            <a:r>
              <a:rPr lang="it-IT" altLang="it-IT" sz="2800" dirty="0"/>
              <a:t>HST sono molecole che variano da </a:t>
            </a:r>
            <a:r>
              <a:rPr lang="it-IT" altLang="it-IT" sz="2800" b="1" dirty="0"/>
              <a:t>metaboliti a basso peso molecolare a macromolecole</a:t>
            </a:r>
            <a:r>
              <a:rPr lang="it-IT" altLang="it-IT" sz="2800" dirty="0"/>
              <a:t>; </a:t>
            </a:r>
            <a:endParaRPr lang="it-IT" altLang="it-IT" sz="2800" dirty="0" smtClean="0"/>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b="1" dirty="0" smtClean="0"/>
              <a:t>tutte </a:t>
            </a:r>
            <a:r>
              <a:rPr lang="it-IT" altLang="it-IT" sz="2800" b="1" dirty="0"/>
              <a:t>le HST note </a:t>
            </a:r>
            <a:r>
              <a:rPr lang="it-IT" altLang="it-IT" sz="2800" dirty="0"/>
              <a:t>sono prodotte da funghi e sono richieste per la patogenicità, infatti la malattia non avviene in assenza della produzione di tossina</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a:t>Nella maggior parte dei casi la sensibilità dell’ospite ad un dato HST è condizionata, generalmente, </a:t>
            </a:r>
            <a:r>
              <a:rPr lang="it-IT" altLang="it-IT" sz="2800" b="1" dirty="0"/>
              <a:t>da un singolo gene </a:t>
            </a:r>
            <a:r>
              <a:rPr lang="it-IT" altLang="it-IT" sz="2800" dirty="0"/>
              <a:t>e la malattia non avviene in assenza della sensibilità alla tossina</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800" dirty="0" smtClean="0"/>
              <a:t>Quindi </a:t>
            </a:r>
            <a:r>
              <a:rPr lang="it-IT" altLang="it-IT" sz="2800" dirty="0"/>
              <a:t>le </a:t>
            </a:r>
            <a:r>
              <a:rPr lang="it-IT" altLang="it-IT" sz="2800" b="1" dirty="0"/>
              <a:t>HST sono dei veri e propri agenti di compatibilità </a:t>
            </a:r>
            <a:r>
              <a:rPr lang="it-IT" altLang="it-IT" sz="2800" dirty="0"/>
              <a:t>e mediano questo evento </a:t>
            </a:r>
            <a:r>
              <a:rPr lang="it-IT" altLang="it-IT" sz="2800" u="sng" dirty="0"/>
              <a:t>inducendo la morte della cellula ospite</a:t>
            </a:r>
          </a:p>
          <a:p>
            <a:pPr eaLnBrk="1" hangingPunct="1">
              <a:lnSpc>
                <a:spcPct val="8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800" b="1" dirty="0"/>
          </a:p>
        </p:txBody>
      </p:sp>
    </p:spTree>
    <p:extLst>
      <p:ext uri="{BB962C8B-B14F-4D97-AF65-F5344CB8AC3E}">
        <p14:creationId xmlns:p14="http://schemas.microsoft.com/office/powerpoint/2010/main" val="39137571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1981200" y="274638"/>
            <a:ext cx="8229600" cy="1143000"/>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vittorina</a:t>
            </a:r>
          </a:p>
        </p:txBody>
      </p:sp>
      <p:sp>
        <p:nvSpPr>
          <p:cNvPr id="55299" name="Rectangle 2"/>
          <p:cNvSpPr>
            <a:spLocks noGrp="1" noChangeArrowheads="1"/>
          </p:cNvSpPr>
          <p:nvPr>
            <p:ph type="body" idx="1"/>
          </p:nvPr>
        </p:nvSpPr>
        <p:spPr>
          <a:xfrm>
            <a:off x="1631951" y="1412875"/>
            <a:ext cx="8893175" cy="5659438"/>
          </a:xfrm>
        </p:spPr>
        <p:txBody>
          <a:bodyPr/>
          <a:lstStyle/>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Le similarità nelle risposte indotte dalle HST e dai fattori di avirulenza sono chiaramente illustrati nel </a:t>
            </a:r>
            <a:r>
              <a:rPr lang="it-IT" altLang="it-IT" sz="2400" b="1"/>
              <a:t>Victoria blight </a:t>
            </a:r>
            <a:r>
              <a:rPr lang="it-IT" altLang="it-IT" sz="2400"/>
              <a:t>(</a:t>
            </a:r>
            <a:r>
              <a:rPr lang="it-IT" altLang="it-IT" sz="2400" i="1"/>
              <a:t>Cochliobolus victoriae</a:t>
            </a:r>
            <a:r>
              <a:rPr lang="it-IT" altLang="it-IT" sz="2400"/>
              <a:t>) dell’avena a causa della associazione genetica della suscettibilità a questa malattia con la resistenza ad altri patogeni (</a:t>
            </a:r>
            <a:r>
              <a:rPr lang="it-IT" altLang="it-IT" sz="2400" i="1"/>
              <a:t>Puccinia</a:t>
            </a:r>
            <a:r>
              <a:rPr lang="it-IT" altLang="it-IT" sz="2400"/>
              <a:t>)</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Il </a:t>
            </a:r>
            <a:r>
              <a:rPr lang="it-IT" altLang="it-IT" sz="2400" i="1"/>
              <a:t>C. victoriae</a:t>
            </a:r>
            <a:r>
              <a:rPr lang="it-IT" altLang="it-IT" sz="2400"/>
              <a:t> è patogenico grazie alla sua capacità di produrre l’HST </a:t>
            </a:r>
            <a:r>
              <a:rPr lang="it-IT" altLang="it-IT" sz="2400" b="1"/>
              <a:t>vittorina</a:t>
            </a:r>
            <a:r>
              <a:rPr lang="it-IT" altLang="it-IT" sz="2400"/>
              <a:t>. Tutti gli isolati che producono questa tossina sono patogenici. </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La sensibilità dell’avena alla vittorina e quindi la suscettibilità al patogeno è condizionata dalla presenza </a:t>
            </a:r>
            <a:r>
              <a:rPr lang="it-IT" altLang="it-IT" sz="2400" b="1"/>
              <a:t>dell’allele dominante </a:t>
            </a:r>
            <a:r>
              <a:rPr lang="it-IT" altLang="it-IT" sz="2400" b="1" i="1"/>
              <a:t>Vb</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Tutti i genotipi che presentano </a:t>
            </a:r>
            <a:r>
              <a:rPr lang="it-IT" altLang="it-IT" sz="2400" b="1" i="1"/>
              <a:t>Vb</a:t>
            </a:r>
            <a:r>
              <a:rPr lang="it-IT" altLang="it-IT" sz="2400" b="1"/>
              <a:t> in dominanza sono sia sensibili alla vittorina che suscettibili al patogeno </a:t>
            </a:r>
            <a:r>
              <a:rPr lang="it-IT" altLang="it-IT" sz="2400"/>
              <a:t>mentre tutti i genotipi omozigoti recessivi sono resistenti a tossina e patogeno </a:t>
            </a:r>
          </a:p>
          <a:p>
            <a:pPr eaLnBrk="1" hangingPunct="1">
              <a:lnSpc>
                <a:spcPct val="8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Quindi il blight indotto da questo patogeno si ha solo quando un ceppo che produce vittorina attacca una pianta d’avena che porta un allele dominante nel locus </a:t>
            </a:r>
            <a:r>
              <a:rPr lang="it-IT" altLang="it-IT" sz="2400" i="1"/>
              <a:t>Vb</a:t>
            </a:r>
          </a:p>
          <a:p>
            <a:pPr eaLnBrk="1" hangingPunct="1">
              <a:lnSpc>
                <a:spcPct val="80000"/>
              </a:lnSpc>
              <a:spcBef>
                <a:spcPts val="600"/>
              </a:spcBef>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400" i="1"/>
          </a:p>
        </p:txBody>
      </p:sp>
    </p:spTree>
    <p:extLst>
      <p:ext uri="{BB962C8B-B14F-4D97-AF65-F5344CB8AC3E}">
        <p14:creationId xmlns:p14="http://schemas.microsoft.com/office/powerpoint/2010/main" val="24754286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1981200" y="-26988"/>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vittorina</a:t>
            </a:r>
          </a:p>
        </p:txBody>
      </p:sp>
      <p:sp>
        <p:nvSpPr>
          <p:cNvPr id="10243" name="Rectangle 2"/>
          <p:cNvSpPr>
            <a:spLocks noGrp="1" noChangeArrowheads="1"/>
          </p:cNvSpPr>
          <p:nvPr>
            <p:ph type="body" idx="1"/>
          </p:nvPr>
        </p:nvSpPr>
        <p:spPr>
          <a:xfrm>
            <a:off x="1631951" y="692151"/>
            <a:ext cx="8893175" cy="6194425"/>
          </a:xfrm>
        </p:spPr>
        <p:txBody>
          <a:bodyPr>
            <a:normAutofit/>
          </a:bodyPr>
          <a:lstStyle/>
          <a:p>
            <a:pPr eaLnBrk="1" hangingPunct="1">
              <a:lnSpc>
                <a:spcPct val="80000"/>
              </a:lnSpc>
              <a:spcBef>
                <a:spcPts val="575"/>
              </a:spcBef>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sz="2300" dirty="0"/>
              <a:t>Le </a:t>
            </a:r>
            <a:r>
              <a:rPr lang="it-IT" sz="2300" b="1" dirty="0"/>
              <a:t>piante suscettibili al </a:t>
            </a:r>
            <a:r>
              <a:rPr lang="it-IT" sz="2300" b="1" dirty="0" err="1"/>
              <a:t>blight</a:t>
            </a:r>
            <a:r>
              <a:rPr lang="it-IT" sz="2300" b="1" dirty="0"/>
              <a:t> sono resistenti alla </a:t>
            </a:r>
            <a:r>
              <a:rPr lang="it-IT" sz="2300" b="1" i="1" dirty="0" err="1"/>
              <a:t>Puccinia</a:t>
            </a:r>
            <a:r>
              <a:rPr lang="it-IT" sz="2300" b="1" i="1" dirty="0"/>
              <a:t> </a:t>
            </a:r>
            <a:r>
              <a:rPr lang="it-IT" sz="2300" dirty="0"/>
              <a:t>(crown </a:t>
            </a:r>
            <a:r>
              <a:rPr lang="it-IT" sz="2300" dirty="0" err="1"/>
              <a:t>rust</a:t>
            </a:r>
            <a:r>
              <a:rPr lang="it-IT" sz="2300" dirty="0"/>
              <a:t>)</a:t>
            </a:r>
            <a:r>
              <a:rPr lang="it-IT" sz="2300" i="1" dirty="0"/>
              <a:t>.</a:t>
            </a:r>
            <a:r>
              <a:rPr lang="it-IT" sz="2300" dirty="0"/>
              <a:t> Questa resistenza è conferita dal gene dominante </a:t>
            </a:r>
            <a:r>
              <a:rPr lang="it-IT" sz="2300" b="1" i="1" dirty="0"/>
              <a:t>Pc2</a:t>
            </a:r>
            <a:r>
              <a:rPr lang="it-IT" sz="2300" dirty="0"/>
              <a:t> e l’interazione tra avena e crown </a:t>
            </a:r>
            <a:r>
              <a:rPr lang="it-IT" sz="2300" dirty="0" err="1"/>
              <a:t>rust</a:t>
            </a:r>
            <a:r>
              <a:rPr lang="it-IT" sz="2300" dirty="0"/>
              <a:t> sembra essere la tipica interazione gene-per-gene</a:t>
            </a:r>
          </a:p>
          <a:p>
            <a:pPr eaLnBrk="1" hangingPunct="1">
              <a:lnSpc>
                <a:spcPct val="80000"/>
              </a:lnSpc>
              <a:spcBef>
                <a:spcPts val="575"/>
              </a:spcBef>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sz="2300" dirty="0"/>
              <a:t>Il gene </a:t>
            </a:r>
            <a:r>
              <a:rPr lang="it-IT" sz="2300" b="1" i="1" dirty="0"/>
              <a:t>Pc2</a:t>
            </a:r>
            <a:r>
              <a:rPr lang="it-IT" sz="2300" i="1" dirty="0"/>
              <a:t> </a:t>
            </a:r>
            <a:r>
              <a:rPr lang="it-IT" sz="2300" dirty="0"/>
              <a:t>e il </a:t>
            </a:r>
            <a:r>
              <a:rPr lang="it-IT" sz="2300" b="1" i="1" dirty="0" err="1"/>
              <a:t>Vb</a:t>
            </a:r>
            <a:r>
              <a:rPr lang="it-IT" sz="2300" i="1" dirty="0"/>
              <a:t> </a:t>
            </a:r>
            <a:r>
              <a:rPr lang="it-IT" sz="2300" dirty="0"/>
              <a:t>sono probabilmente o “</a:t>
            </a:r>
            <a:r>
              <a:rPr lang="it-IT" sz="2300" dirty="0" err="1"/>
              <a:t>linked</a:t>
            </a:r>
            <a:r>
              <a:rPr lang="it-IT" sz="2300" dirty="0"/>
              <a:t>” o identici. Questo risultato è derivato da una analisi dei varianti </a:t>
            </a:r>
            <a:r>
              <a:rPr lang="it-IT" sz="2300" dirty="0" err="1"/>
              <a:t>somaclonali</a:t>
            </a:r>
            <a:r>
              <a:rPr lang="it-IT" sz="2300" dirty="0"/>
              <a:t> generati in presenza della </a:t>
            </a:r>
            <a:r>
              <a:rPr lang="it-IT" sz="2300" dirty="0" err="1"/>
              <a:t>vittorina</a:t>
            </a:r>
            <a:r>
              <a:rPr lang="it-IT" sz="2300" dirty="0"/>
              <a:t> e indicava, inoltre, che tutti i varianti che diventavano </a:t>
            </a:r>
            <a:r>
              <a:rPr lang="it-IT" sz="2300" dirty="0" err="1"/>
              <a:t>vittorina</a:t>
            </a:r>
            <a:r>
              <a:rPr lang="it-IT" sz="2300" dirty="0"/>
              <a:t>-insensibili perdevano anche la resistenza al crown </a:t>
            </a:r>
            <a:r>
              <a:rPr lang="it-IT" sz="2300" dirty="0" err="1"/>
              <a:t>rust</a:t>
            </a:r>
            <a:endParaRPr lang="it-IT" sz="2300" dirty="0"/>
          </a:p>
          <a:p>
            <a:pPr eaLnBrk="1" hangingPunct="1">
              <a:lnSpc>
                <a:spcPct val="80000"/>
              </a:lnSpc>
              <a:spcBef>
                <a:spcPts val="575"/>
              </a:spcBef>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sz="2300" dirty="0"/>
              <a:t>Quindi la </a:t>
            </a:r>
            <a:r>
              <a:rPr lang="it-IT" sz="2300" b="1" dirty="0" err="1"/>
              <a:t>vittorina</a:t>
            </a:r>
            <a:r>
              <a:rPr lang="it-IT" sz="2300" dirty="0"/>
              <a:t> funzionerebbe come un </a:t>
            </a:r>
            <a:r>
              <a:rPr lang="it-IT" sz="2300" b="1" dirty="0" err="1"/>
              <a:t>elicitore</a:t>
            </a:r>
            <a:r>
              <a:rPr lang="it-IT" sz="2300" dirty="0"/>
              <a:t> per indurre una risposta di resistenza in modo simile a come fa un fattore di </a:t>
            </a:r>
            <a:r>
              <a:rPr lang="it-IT" sz="2300" dirty="0" err="1"/>
              <a:t>avirulenza</a:t>
            </a:r>
            <a:r>
              <a:rPr lang="it-IT" sz="2300" dirty="0"/>
              <a:t>. Ma perché è percepita come tossina e induce la necrosi per facilitare la patogenesi da parte di un fungo </a:t>
            </a:r>
            <a:r>
              <a:rPr lang="it-IT" sz="2300" dirty="0" err="1"/>
              <a:t>necrotrofico</a:t>
            </a:r>
            <a:r>
              <a:rPr lang="it-IT" sz="2300" dirty="0"/>
              <a:t>?</a:t>
            </a:r>
          </a:p>
          <a:p>
            <a:pPr eaLnBrk="1" hangingPunct="1">
              <a:lnSpc>
                <a:spcPct val="80000"/>
              </a:lnSpc>
              <a:spcBef>
                <a:spcPts val="575"/>
              </a:spcBef>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sz="2300" dirty="0"/>
              <a:t>La </a:t>
            </a:r>
            <a:r>
              <a:rPr lang="it-IT" sz="2300" b="1" dirty="0" err="1"/>
              <a:t>vittorina</a:t>
            </a:r>
            <a:r>
              <a:rPr lang="it-IT" sz="2300" b="1" dirty="0"/>
              <a:t> induce una forma di PCD </a:t>
            </a:r>
            <a:r>
              <a:rPr lang="it-IT" sz="2300" dirty="0"/>
              <a:t>che condivide molte delle caratteristiche morfologiche e biochimiche dell'apoptosi, come il DNA </a:t>
            </a:r>
            <a:r>
              <a:rPr lang="it-IT" sz="2300" dirty="0" err="1"/>
              <a:t>laddering</a:t>
            </a:r>
            <a:r>
              <a:rPr lang="it-IT" sz="2300" dirty="0"/>
              <a:t>, la condensazione dell'</a:t>
            </a:r>
            <a:r>
              <a:rPr lang="it-IT" sz="2300" dirty="0" err="1"/>
              <a:t>eterocromatina</a:t>
            </a:r>
            <a:r>
              <a:rPr lang="it-IT" sz="2300" dirty="0"/>
              <a:t>, il disseccamento cellulare e l'attivazione delle proteasi</a:t>
            </a:r>
          </a:p>
          <a:p>
            <a:pPr marL="0" indent="0" eaLnBrk="1" hangingPunct="1">
              <a:lnSpc>
                <a:spcPct val="80000"/>
              </a:lnSpc>
              <a:spcBef>
                <a:spcPts val="575"/>
              </a:spcBef>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sz="2300" dirty="0"/>
          </a:p>
        </p:txBody>
      </p:sp>
    </p:spTree>
    <p:extLst>
      <p:ext uri="{BB962C8B-B14F-4D97-AF65-F5344CB8AC3E}">
        <p14:creationId xmlns:p14="http://schemas.microsoft.com/office/powerpoint/2010/main" val="3287633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vittorina</a:t>
            </a:r>
          </a:p>
        </p:txBody>
      </p:sp>
      <p:sp>
        <p:nvSpPr>
          <p:cNvPr id="59395" name="Rectangle 2"/>
          <p:cNvSpPr>
            <a:spLocks noGrp="1" noChangeArrowheads="1"/>
          </p:cNvSpPr>
          <p:nvPr>
            <p:ph type="body" idx="1"/>
          </p:nvPr>
        </p:nvSpPr>
        <p:spPr>
          <a:xfrm>
            <a:off x="1631951" y="663576"/>
            <a:ext cx="8893175" cy="6276975"/>
          </a:xfrm>
        </p:spPr>
        <p:txBody>
          <a:bodyPr/>
          <a:lstStyle/>
          <a:p>
            <a:pPr algn="just"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Risultati preliminari indicano che l'attivazione delle proteasi in cellule vegetali inoculate con vittorina avviene attraverso una cascata che coinvolge la partecipazione di enzimi tipo </a:t>
            </a:r>
            <a:r>
              <a:rPr lang="it-IT" altLang="it-IT" sz="2200" b="1"/>
              <a:t>caspasi</a:t>
            </a:r>
          </a:p>
          <a:p>
            <a:pPr algn="just"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La vittorina inoltre contribuisce al </a:t>
            </a:r>
            <a:r>
              <a:rPr lang="it-IT" altLang="it-IT" sz="2200" b="1"/>
              <a:t>malfunzionamento dei mitocondri </a:t>
            </a:r>
            <a:r>
              <a:rPr lang="it-IT" altLang="it-IT" sz="2200"/>
              <a:t>che è un processo comunemente associato con l'induzione della PCD dato che questa tossina si lega ad alcune proteine del complesso mitocondriale della glicina decarbossilasi (GDC-ciclo dell'azoto)</a:t>
            </a:r>
            <a:r>
              <a:rPr lang="ar-SA" altLang="it-IT" sz="2200">
                <a:cs typeface="Arial" panose="020B0604020202020204" pitchFamily="34" charset="0"/>
              </a:rPr>
              <a:t>‏</a:t>
            </a:r>
            <a:endParaRPr lang="it-IT" altLang="it-IT" sz="2200"/>
          </a:p>
          <a:p>
            <a:pPr algn="just"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Nelle cellule animali l'alterazione della funzione mitocondriale associata con l'apoptosi è evidenziata da una perdita del potenziale transmembranoso dei mitocondri dovuto ad una </a:t>
            </a:r>
            <a:r>
              <a:rPr lang="it-IT" altLang="it-IT" sz="2200" b="1"/>
              <a:t>transizione di permeabilità (MPT)</a:t>
            </a:r>
            <a:r>
              <a:rPr lang="it-IT" altLang="it-IT" sz="2200"/>
              <a:t> probabilmente facilitata dall'apertura delle membrane ai soluti con MW&lt;1500 Da</a:t>
            </a:r>
          </a:p>
          <a:p>
            <a:pPr algn="just"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Quando i mitocondri dell'avena vanno incontro ad una MPT, la </a:t>
            </a:r>
            <a:r>
              <a:rPr lang="it-IT" altLang="it-IT" sz="2200" b="1"/>
              <a:t>vittorina</a:t>
            </a:r>
            <a:r>
              <a:rPr lang="it-IT" altLang="it-IT" sz="2200"/>
              <a:t> ha accesso alla matrice mitocondriale dove si lega alla </a:t>
            </a:r>
            <a:r>
              <a:rPr lang="it-IT" altLang="it-IT" sz="2200" b="1"/>
              <a:t>GDC</a:t>
            </a:r>
            <a:r>
              <a:rPr lang="it-IT" altLang="it-IT" sz="2200"/>
              <a:t> anche se probabilmente questa non è il target primario della tossina per indurre la PCD, che probabilmente si trova a monte della GDC (probabilmente il prodotto del gene </a:t>
            </a:r>
            <a:r>
              <a:rPr lang="it-IT" altLang="it-IT" sz="2200" i="1"/>
              <a:t>Vb</a:t>
            </a:r>
            <a:r>
              <a:rPr lang="it-IT" altLang="it-IT" sz="2200"/>
              <a:t>)</a:t>
            </a:r>
            <a:r>
              <a:rPr lang="ar-SA" altLang="it-IT" sz="2200">
                <a:cs typeface="Arial" panose="020B0604020202020204" pitchFamily="34" charset="0"/>
              </a:rPr>
              <a:t>‏</a:t>
            </a:r>
            <a:endParaRPr lang="it-IT" altLang="it-IT" sz="2200"/>
          </a:p>
        </p:txBody>
      </p:sp>
    </p:spTree>
    <p:extLst>
      <p:ext uri="{BB962C8B-B14F-4D97-AF65-F5344CB8AC3E}">
        <p14:creationId xmlns:p14="http://schemas.microsoft.com/office/powerpoint/2010/main" val="313822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191344" y="457200"/>
            <a:ext cx="4609256" cy="624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50000"/>
              </a:spcBef>
              <a:buClr>
                <a:schemeClr val="bg1"/>
              </a:buClr>
              <a:buFont typeface="Times" panose="02020603050405020304" pitchFamily="18" charset="0"/>
              <a:buChar char="•"/>
            </a:pPr>
            <a:r>
              <a:rPr lang="en-US" altLang="it-IT" sz="2400" dirty="0">
                <a:latin typeface="Verdana" panose="020B0604030504040204" pitchFamily="34" charset="0"/>
              </a:rPr>
              <a:t> toxin is bound by 100 </a:t>
            </a:r>
            <a:r>
              <a:rPr lang="en-US" altLang="it-IT" sz="2400" dirty="0" err="1">
                <a:latin typeface="Verdana" panose="020B0604030504040204" pitchFamily="34" charset="0"/>
              </a:rPr>
              <a:t>kD</a:t>
            </a:r>
            <a:r>
              <a:rPr lang="en-US" altLang="it-IT" sz="2400" dirty="0">
                <a:latin typeface="Verdana" panose="020B0604030504040204" pitchFamily="34" charset="0"/>
              </a:rPr>
              <a:t> protein in susceptible plants</a:t>
            </a:r>
          </a:p>
          <a:p>
            <a:pPr eaLnBrk="1" hangingPunct="1">
              <a:lnSpc>
                <a:spcPct val="90000"/>
              </a:lnSpc>
              <a:spcBef>
                <a:spcPct val="50000"/>
              </a:spcBef>
              <a:buClr>
                <a:schemeClr val="bg1"/>
              </a:buClr>
              <a:buFont typeface="Times" panose="02020603050405020304" pitchFamily="18" charset="0"/>
              <a:buChar char="•"/>
            </a:pPr>
            <a:r>
              <a:rPr lang="en-US" altLang="it-IT" sz="2400" dirty="0">
                <a:latin typeface="Verdana" panose="020B0604030504040204" pitchFamily="34" charset="0"/>
              </a:rPr>
              <a:t> protein is the P protein component of the glycine decarboxylase complex (GDC) </a:t>
            </a:r>
          </a:p>
          <a:p>
            <a:pPr eaLnBrk="1" hangingPunct="1">
              <a:lnSpc>
                <a:spcPct val="90000"/>
              </a:lnSpc>
              <a:spcBef>
                <a:spcPct val="50000"/>
              </a:spcBef>
              <a:buClr>
                <a:schemeClr val="bg1"/>
              </a:buClr>
              <a:buFont typeface="Times" panose="02020603050405020304" pitchFamily="18" charset="0"/>
              <a:buChar char="•"/>
            </a:pPr>
            <a:r>
              <a:rPr lang="en-US" altLang="it-IT" sz="2400" dirty="0">
                <a:latin typeface="Verdana" panose="020B0604030504040204" pitchFamily="34" charset="0"/>
              </a:rPr>
              <a:t> part of an enzyme complex in the mitochondrion involved in the </a:t>
            </a:r>
            <a:r>
              <a:rPr lang="en-US" altLang="it-IT" sz="2400" dirty="0" err="1">
                <a:latin typeface="Verdana" panose="020B0604030504040204" pitchFamily="34" charset="0"/>
              </a:rPr>
              <a:t>photorespiratory</a:t>
            </a:r>
            <a:r>
              <a:rPr lang="en-US" altLang="it-IT" sz="2400" dirty="0">
                <a:latin typeface="Verdana" panose="020B0604030504040204" pitchFamily="34" charset="0"/>
              </a:rPr>
              <a:t> cycle </a:t>
            </a:r>
          </a:p>
          <a:p>
            <a:pPr eaLnBrk="1" hangingPunct="1">
              <a:lnSpc>
                <a:spcPct val="90000"/>
              </a:lnSpc>
              <a:spcBef>
                <a:spcPct val="50000"/>
              </a:spcBef>
              <a:buClr>
                <a:schemeClr val="bg1"/>
              </a:buClr>
              <a:buFont typeface="Times" panose="02020603050405020304" pitchFamily="18" charset="0"/>
              <a:buChar char="•"/>
            </a:pPr>
            <a:r>
              <a:rPr lang="en-US" altLang="it-IT" sz="2400" dirty="0">
                <a:latin typeface="Verdana" panose="020B0604030504040204" pitchFamily="34" charset="0"/>
              </a:rPr>
              <a:t> </a:t>
            </a:r>
            <a:r>
              <a:rPr lang="en-US" altLang="it-IT" sz="2400" dirty="0" err="1">
                <a:latin typeface="Verdana" panose="020B0604030504040204" pitchFamily="34" charset="0"/>
              </a:rPr>
              <a:t>victorin</a:t>
            </a:r>
            <a:r>
              <a:rPr lang="en-US" altLang="it-IT" sz="2400" dirty="0">
                <a:latin typeface="Verdana" panose="020B0604030504040204" pitchFamily="34" charset="0"/>
              </a:rPr>
              <a:t> sensitivity gene (</a:t>
            </a:r>
            <a:r>
              <a:rPr lang="en-US" altLang="it-IT" sz="2400" i="1" dirty="0">
                <a:latin typeface="Verdana" panose="020B0604030504040204" pitchFamily="34" charset="0"/>
              </a:rPr>
              <a:t>LOV1</a:t>
            </a:r>
            <a:r>
              <a:rPr lang="en-US" altLang="it-IT" sz="2400" dirty="0">
                <a:latin typeface="Verdana" panose="020B0604030504040204" pitchFamily="34" charset="0"/>
              </a:rPr>
              <a:t>) has been identified in </a:t>
            </a:r>
            <a:r>
              <a:rPr lang="en-US" altLang="it-IT" sz="2400" i="1" dirty="0">
                <a:latin typeface="Verdana" panose="020B0604030504040204" pitchFamily="34" charset="0"/>
              </a:rPr>
              <a:t>Arabidopsis</a:t>
            </a:r>
            <a:r>
              <a:rPr lang="en-US" altLang="it-IT" sz="2400" dirty="0">
                <a:latin typeface="Verdana" panose="020B0604030504040204" pitchFamily="34" charset="0"/>
              </a:rPr>
              <a:t> - typical NBS-LRR </a:t>
            </a:r>
            <a:r>
              <a:rPr lang="en-US" altLang="it-IT" sz="2400" dirty="0" smtClean="0">
                <a:latin typeface="Verdana" panose="020B0604030504040204" pitchFamily="34" charset="0"/>
              </a:rPr>
              <a:t>gene</a:t>
            </a:r>
            <a:endParaRPr lang="en-US" altLang="it-IT" sz="2400" dirty="0">
              <a:latin typeface="Verdana" panose="020B0604030504040204" pitchFamily="34" charset="0"/>
            </a:endParaRPr>
          </a:p>
        </p:txBody>
      </p:sp>
      <p:sp>
        <p:nvSpPr>
          <p:cNvPr id="61443" name="Text Box 6"/>
          <p:cNvSpPr txBox="1">
            <a:spLocks noChangeArrowheads="1"/>
          </p:cNvSpPr>
          <p:nvPr/>
        </p:nvSpPr>
        <p:spPr bwMode="auto">
          <a:xfrm>
            <a:off x="1703388" y="100014"/>
            <a:ext cx="533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rgbClr val="000000"/>
              </a:buClr>
              <a:buFontTx/>
              <a:buNone/>
            </a:pPr>
            <a:r>
              <a:rPr lang="en-US" altLang="it-IT" sz="2400" b="1">
                <a:latin typeface="Verdana" panose="020B0604030504040204" pitchFamily="34" charset="0"/>
              </a:rPr>
              <a:t>Victorin</a:t>
            </a:r>
            <a:endParaRPr lang="en-US" altLang="it-IT" sz="2400" b="1" i="1">
              <a:latin typeface="Verdana" panose="020B0604030504040204" pitchFamily="34" charset="0"/>
            </a:endParaRPr>
          </a:p>
        </p:txBody>
      </p:sp>
      <p:pic>
        <p:nvPicPr>
          <p:cNvPr id="61444"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5960" y="260648"/>
            <a:ext cx="52657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CasellaDiTesto 8"/>
          <p:cNvSpPr txBox="1">
            <a:spLocks noChangeArrowheads="1"/>
          </p:cNvSpPr>
          <p:nvPr/>
        </p:nvSpPr>
        <p:spPr bwMode="auto">
          <a:xfrm>
            <a:off x="5303838" y="4114801"/>
            <a:ext cx="6768826" cy="258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2500"/>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
                <a:srgbClr val="000000"/>
              </a:buClr>
              <a:buFontTx/>
              <a:buNone/>
            </a:pPr>
            <a:r>
              <a:rPr lang="en-US" altLang="it-IT" sz="2400" dirty="0">
                <a:latin typeface="Arial" panose="020B0604020202020204" pitchFamily="34" charset="0"/>
              </a:rPr>
              <a:t>The </a:t>
            </a:r>
            <a:r>
              <a:rPr lang="en-US" altLang="it-IT" sz="2400" b="1" dirty="0">
                <a:latin typeface="Arial" panose="020B0604020202020204" pitchFamily="34" charset="0"/>
              </a:rPr>
              <a:t>glycine cleavage system</a:t>
            </a:r>
            <a:r>
              <a:rPr lang="en-US" altLang="it-IT" sz="2400" dirty="0">
                <a:latin typeface="Arial" panose="020B0604020202020204" pitchFamily="34" charset="0"/>
              </a:rPr>
              <a:t> is also known as the </a:t>
            </a:r>
            <a:r>
              <a:rPr lang="en-US" altLang="it-IT" sz="2400" b="1" dirty="0">
                <a:latin typeface="Arial" panose="020B0604020202020204" pitchFamily="34" charset="0"/>
              </a:rPr>
              <a:t>glycine decarboxylase complex</a:t>
            </a:r>
            <a:r>
              <a:rPr lang="en-US" altLang="it-IT" sz="2400" dirty="0">
                <a:latin typeface="Arial" panose="020B0604020202020204" pitchFamily="34" charset="0"/>
              </a:rPr>
              <a:t> or </a:t>
            </a:r>
            <a:r>
              <a:rPr lang="en-US" altLang="it-IT" sz="2400" b="1" dirty="0">
                <a:latin typeface="Arial" panose="020B0604020202020204" pitchFamily="34" charset="0"/>
              </a:rPr>
              <a:t>GCS</a:t>
            </a:r>
            <a:r>
              <a:rPr lang="en-US" altLang="it-IT" sz="2400" dirty="0">
                <a:latin typeface="Arial" panose="020B0604020202020204" pitchFamily="34" charset="0"/>
              </a:rPr>
              <a:t>. The system is a series of enzymes that are triggered in response to high concentrations of the amino acid glycine. The glycine cleavage system is composed of four proteins: the T-protein, P-protein, L-protein, and H-protein. They do not form </a:t>
            </a:r>
            <a:endParaRPr lang="it-IT" altLang="it-IT" sz="2400" dirty="0">
              <a:latin typeface="Arial" panose="020B0604020202020204" pitchFamily="34" charset="0"/>
            </a:endParaRPr>
          </a:p>
        </p:txBody>
      </p:sp>
    </p:spTree>
    <p:extLst>
      <p:ext uri="{BB962C8B-B14F-4D97-AF65-F5344CB8AC3E}">
        <p14:creationId xmlns:p14="http://schemas.microsoft.com/office/powerpoint/2010/main" val="2855371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12801" y="45791"/>
            <a:ext cx="10358967" cy="805209"/>
          </a:xfrm>
        </p:spPr>
        <p:txBody>
          <a:bodyPr/>
          <a:lstStyle/>
          <a:p>
            <a:r>
              <a:rPr lang="it-IT" dirty="0" smtClean="0"/>
              <a:t>Sistemi di secrezione di effettori fungini</a:t>
            </a:r>
            <a:endParaRPr lang="it-IT" dirty="0"/>
          </a:p>
        </p:txBody>
      </p:sp>
      <p:sp>
        <p:nvSpPr>
          <p:cNvPr id="6" name="Segnaposto contenuto 5"/>
          <p:cNvSpPr>
            <a:spLocks noGrp="1"/>
          </p:cNvSpPr>
          <p:nvPr>
            <p:ph sz="half" idx="1"/>
          </p:nvPr>
        </p:nvSpPr>
        <p:spPr>
          <a:xfrm>
            <a:off x="119336" y="1196752"/>
            <a:ext cx="6192688" cy="5328591"/>
          </a:xfrm>
        </p:spPr>
        <p:txBody>
          <a:bodyPr>
            <a:normAutofit fontScale="85000" lnSpcReduction="10000"/>
          </a:bodyPr>
          <a:lstStyle/>
          <a:p>
            <a:r>
              <a:rPr lang="it-IT" i="1" dirty="0" smtClean="0"/>
              <a:t>I funghi </a:t>
            </a:r>
            <a:r>
              <a:rPr lang="it-IT" i="1" dirty="0" err="1" smtClean="0"/>
              <a:t>biotrofici</a:t>
            </a:r>
            <a:r>
              <a:rPr lang="it-IT" i="1" dirty="0" smtClean="0"/>
              <a:t> ed </a:t>
            </a:r>
            <a:r>
              <a:rPr lang="it-IT" i="1" dirty="0" err="1" smtClean="0"/>
              <a:t>emibiotrofici</a:t>
            </a:r>
            <a:r>
              <a:rPr lang="it-IT" i="1" dirty="0" smtClean="0"/>
              <a:t> </a:t>
            </a:r>
            <a:r>
              <a:rPr lang="it-IT" dirty="0" smtClean="0"/>
              <a:t>posseggono </a:t>
            </a:r>
            <a:r>
              <a:rPr lang="it-IT" b="1" dirty="0" smtClean="0"/>
              <a:t>due distinti sistemi </a:t>
            </a:r>
            <a:r>
              <a:rPr lang="it-IT" b="1" dirty="0"/>
              <a:t>di secrezione</a:t>
            </a:r>
            <a:r>
              <a:rPr lang="it-IT" dirty="0"/>
              <a:t> </a:t>
            </a:r>
            <a:r>
              <a:rPr lang="it-IT" dirty="0" smtClean="0"/>
              <a:t>per indirizzare gli effettori nella cellula ospite durante l'infezione:</a:t>
            </a:r>
          </a:p>
          <a:p>
            <a:pPr lvl="1"/>
            <a:r>
              <a:rPr lang="it-IT" dirty="0" smtClean="0"/>
              <a:t>Uno per gli effettori citoplasmatici</a:t>
            </a:r>
          </a:p>
          <a:p>
            <a:pPr lvl="1"/>
            <a:r>
              <a:rPr lang="it-IT" dirty="0" smtClean="0"/>
              <a:t>Uno per gli effettori </a:t>
            </a:r>
            <a:r>
              <a:rPr lang="it-IT" dirty="0" err="1" smtClean="0"/>
              <a:t>apoplastici</a:t>
            </a:r>
            <a:endParaRPr lang="it-IT" dirty="0" smtClean="0"/>
          </a:p>
          <a:p>
            <a:r>
              <a:rPr lang="it-IT" dirty="0" smtClean="0"/>
              <a:t>Gli </a:t>
            </a:r>
            <a:r>
              <a:rPr lang="it-IT" b="1" dirty="0"/>
              <a:t>effettori</a:t>
            </a:r>
            <a:r>
              <a:rPr lang="it-IT" dirty="0"/>
              <a:t> </a:t>
            </a:r>
            <a:r>
              <a:rPr lang="it-IT" b="1" dirty="0" err="1"/>
              <a:t>apoplastici</a:t>
            </a:r>
            <a:r>
              <a:rPr lang="it-IT" dirty="0"/>
              <a:t> sono secreti dalle ife invasive nel compartimento extracellulare </a:t>
            </a:r>
            <a:r>
              <a:rPr lang="it-IT" dirty="0" err="1"/>
              <a:t>seguondo</a:t>
            </a:r>
            <a:r>
              <a:rPr lang="it-IT" dirty="0"/>
              <a:t> il percorso secretorio </a:t>
            </a:r>
            <a:r>
              <a:rPr lang="it-IT" b="1" dirty="0"/>
              <a:t>tradizionale </a:t>
            </a:r>
            <a:r>
              <a:rPr lang="it-IT" b="1" dirty="0" err="1"/>
              <a:t>ER</a:t>
            </a:r>
            <a:r>
              <a:rPr lang="it-IT" b="1" dirty="0" err="1">
                <a:sym typeface="Wingdings" panose="05000000000000000000" pitchFamily="2" charset="2"/>
              </a:rPr>
              <a:t>golgiMVBesocitosi</a:t>
            </a:r>
            <a:r>
              <a:rPr lang="it-IT" dirty="0"/>
              <a:t>.</a:t>
            </a:r>
          </a:p>
          <a:p>
            <a:r>
              <a:rPr lang="it-IT" dirty="0" smtClean="0"/>
              <a:t>Gli </a:t>
            </a:r>
            <a:r>
              <a:rPr lang="it-IT" b="1" dirty="0" smtClean="0"/>
              <a:t>effettori </a:t>
            </a:r>
            <a:r>
              <a:rPr lang="it-IT" b="1" dirty="0"/>
              <a:t>citoplasmatici</a:t>
            </a:r>
            <a:r>
              <a:rPr lang="it-IT" dirty="0"/>
              <a:t>, </a:t>
            </a:r>
            <a:r>
              <a:rPr lang="it-IT" dirty="0" smtClean="0"/>
              <a:t>rilasciati nelle </a:t>
            </a:r>
            <a:r>
              <a:rPr lang="it-IT" dirty="0"/>
              <a:t>cellule ospiti, </a:t>
            </a:r>
            <a:r>
              <a:rPr lang="it-IT" dirty="0" smtClean="0"/>
              <a:t>si accumulano nel </a:t>
            </a:r>
            <a:r>
              <a:rPr lang="it-IT" b="1" dirty="0" smtClean="0"/>
              <a:t>complesso interfacciale </a:t>
            </a:r>
            <a:r>
              <a:rPr lang="it-IT" b="1" dirty="0" err="1" smtClean="0"/>
              <a:t>biotrofico</a:t>
            </a:r>
            <a:r>
              <a:rPr lang="it-IT" b="1" dirty="0" smtClean="0"/>
              <a:t> </a:t>
            </a:r>
            <a:r>
              <a:rPr lang="it-IT" dirty="0" smtClean="0"/>
              <a:t>(</a:t>
            </a:r>
            <a:r>
              <a:rPr lang="it-IT" b="1" dirty="0" smtClean="0"/>
              <a:t>BIC</a:t>
            </a:r>
            <a:r>
              <a:rPr lang="it-IT" dirty="0" smtClean="0"/>
              <a:t>), una </a:t>
            </a:r>
            <a:r>
              <a:rPr lang="it-IT" b="1" dirty="0" smtClean="0"/>
              <a:t>struttura membranosa dell’ospite </a:t>
            </a:r>
            <a:r>
              <a:rPr lang="it-IT" dirty="0" smtClean="0"/>
              <a:t>associata </a:t>
            </a:r>
            <a:r>
              <a:rPr lang="it-IT" dirty="0"/>
              <a:t>con </a:t>
            </a:r>
            <a:r>
              <a:rPr lang="it-IT" dirty="0" smtClean="0"/>
              <a:t>le ife </a:t>
            </a:r>
            <a:r>
              <a:rPr lang="it-IT" dirty="0"/>
              <a:t>invasive. </a:t>
            </a:r>
            <a:endParaRPr lang="it-IT" dirty="0" smtClean="0"/>
          </a:p>
        </p:txBody>
      </p:sp>
      <p:pic>
        <p:nvPicPr>
          <p:cNvPr id="3" name="Segnaposto contenuto 2"/>
          <p:cNvPicPr>
            <a:picLocks noGrp="1" noChangeAspect="1"/>
          </p:cNvPicPr>
          <p:nvPr>
            <p:ph sz="half" idx="2"/>
          </p:nvPr>
        </p:nvPicPr>
        <p:blipFill>
          <a:blip r:embed="rId4"/>
          <a:stretch>
            <a:fillRect/>
          </a:stretch>
        </p:blipFill>
        <p:spPr>
          <a:xfrm>
            <a:off x="6312024" y="886270"/>
            <a:ext cx="3170950" cy="2754762"/>
          </a:xfrm>
          <a:prstGeom prst="rect">
            <a:avLst/>
          </a:prstGeom>
        </p:spPr>
      </p:pic>
      <p:pic>
        <p:nvPicPr>
          <p:cNvPr id="2" name="Immagine 1"/>
          <p:cNvPicPr>
            <a:picLocks noChangeAspect="1"/>
          </p:cNvPicPr>
          <p:nvPr/>
        </p:nvPicPr>
        <p:blipFill>
          <a:blip r:embed="rId5"/>
          <a:stretch>
            <a:fillRect/>
          </a:stretch>
        </p:blipFill>
        <p:spPr>
          <a:xfrm>
            <a:off x="9478377" y="886270"/>
            <a:ext cx="2080935" cy="2754762"/>
          </a:xfrm>
          <a:prstGeom prst="rect">
            <a:avLst/>
          </a:prstGeom>
        </p:spPr>
      </p:pic>
      <p:pic>
        <p:nvPicPr>
          <p:cNvPr id="4" name="K0040359-Fungal_plant_infection%2C_animation-SP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12024" y="3667401"/>
            <a:ext cx="5247288" cy="2951600"/>
          </a:xfrm>
          <a:prstGeom prst="rect">
            <a:avLst/>
          </a:prstGeom>
        </p:spPr>
      </p:pic>
    </p:spTree>
    <p:extLst>
      <p:ext uri="{BB962C8B-B14F-4D97-AF65-F5344CB8AC3E}">
        <p14:creationId xmlns:p14="http://schemas.microsoft.com/office/powerpoint/2010/main" val="2462955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Le tossine AAL</a:t>
            </a:r>
          </a:p>
        </p:txBody>
      </p:sp>
      <p:sp>
        <p:nvSpPr>
          <p:cNvPr id="63491" name="Rectangle 2"/>
          <p:cNvSpPr>
            <a:spLocks noGrp="1" noChangeArrowheads="1"/>
          </p:cNvSpPr>
          <p:nvPr>
            <p:ph type="body" idx="1"/>
          </p:nvPr>
        </p:nvSpPr>
        <p:spPr>
          <a:xfrm>
            <a:off x="407368" y="663575"/>
            <a:ext cx="11593287" cy="5717753"/>
          </a:xfrm>
        </p:spPr>
        <p:txBody>
          <a:bodyPr>
            <a:normAutofit/>
          </a:bodyPr>
          <a:lstStyle/>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Le tossine </a:t>
            </a:r>
            <a:r>
              <a:rPr lang="it-IT" altLang="it-IT" sz="2200" b="1" dirty="0"/>
              <a:t>AAL</a:t>
            </a:r>
            <a:r>
              <a:rPr lang="it-IT" altLang="it-IT" sz="2200" dirty="0"/>
              <a:t> sono un gruppo di HST strutturalmente correlate prodotte da </a:t>
            </a:r>
            <a:r>
              <a:rPr lang="it-IT" altLang="it-IT" sz="2200" b="1" i="1" dirty="0" err="1"/>
              <a:t>Alternaria</a:t>
            </a:r>
            <a:r>
              <a:rPr lang="it-IT" altLang="it-IT" sz="2200" b="1" i="1" dirty="0"/>
              <a:t> alternata</a:t>
            </a:r>
            <a:r>
              <a:rPr lang="it-IT" altLang="it-IT" sz="2200" b="1" dirty="0"/>
              <a:t> </a:t>
            </a:r>
            <a:r>
              <a:rPr lang="it-IT" altLang="it-IT" sz="2200" dirty="0"/>
              <a:t>con le forme prevalenti TA e TB. Il patogeno causa il cancro dello stelo del </a:t>
            </a:r>
            <a:r>
              <a:rPr lang="it-IT" altLang="it-IT" sz="2200" b="1" dirty="0"/>
              <a:t>pomodoro</a:t>
            </a:r>
            <a:r>
              <a:rPr lang="it-IT" altLang="it-IT" sz="2200" dirty="0"/>
              <a:t> e la resistenza alla malattia e la sensibilità alle tossine sono condizionate dal locus </a:t>
            </a:r>
            <a:r>
              <a:rPr lang="it-IT" altLang="it-IT" sz="2200" b="1" i="1" dirty="0" err="1" smtClean="0"/>
              <a:t>Asc</a:t>
            </a:r>
            <a:r>
              <a:rPr lang="it-IT" altLang="it-IT" sz="2200" b="1" i="1" dirty="0" smtClean="0"/>
              <a:t>. </a:t>
            </a:r>
            <a:r>
              <a:rPr lang="it-IT" altLang="it-IT" sz="2200" dirty="0" smtClean="0"/>
              <a:t>La </a:t>
            </a:r>
            <a:r>
              <a:rPr lang="it-IT" altLang="it-IT" sz="2200" b="1" dirty="0"/>
              <a:t>resistenza è normalmente </a:t>
            </a:r>
            <a:r>
              <a:rPr lang="it-IT" altLang="it-IT" sz="2200" b="1" dirty="0" smtClean="0"/>
              <a:t>dominante</a:t>
            </a:r>
            <a:r>
              <a:rPr lang="it-IT" altLang="it-IT" sz="2200" dirty="0" smtClean="0"/>
              <a:t>. </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smtClean="0"/>
              <a:t>Le </a:t>
            </a:r>
            <a:r>
              <a:rPr lang="it-IT" altLang="it-IT" sz="2200" dirty="0"/>
              <a:t>tossine AAL sono delle </a:t>
            </a:r>
            <a:r>
              <a:rPr lang="it-IT" altLang="it-IT" sz="2200" b="1" dirty="0" err="1"/>
              <a:t>sfinganine</a:t>
            </a:r>
            <a:r>
              <a:rPr lang="it-IT" altLang="it-IT" sz="2200" dirty="0"/>
              <a:t> (</a:t>
            </a:r>
            <a:r>
              <a:rPr lang="it-IT" altLang="it-IT" sz="2200" dirty="0" err="1"/>
              <a:t>sphinganine</a:t>
            </a:r>
            <a:r>
              <a:rPr lang="it-IT" altLang="it-IT" sz="2200" dirty="0"/>
              <a:t> </a:t>
            </a:r>
            <a:r>
              <a:rPr lang="it-IT" altLang="it-IT" sz="2200" dirty="0" err="1"/>
              <a:t>analog</a:t>
            </a:r>
            <a:r>
              <a:rPr lang="it-IT" altLang="it-IT" sz="2200" dirty="0"/>
              <a:t> </a:t>
            </a:r>
            <a:r>
              <a:rPr lang="it-IT" altLang="it-IT" sz="2200" dirty="0" err="1"/>
              <a:t>mycotoxins</a:t>
            </a:r>
            <a:r>
              <a:rPr lang="it-IT" altLang="it-IT" sz="2200" dirty="0"/>
              <a:t> – SAM). Altre SAM, note come </a:t>
            </a:r>
            <a:r>
              <a:rPr lang="it-IT" altLang="it-IT" sz="2200" dirty="0" err="1"/>
              <a:t>fumonisine</a:t>
            </a:r>
            <a:r>
              <a:rPr lang="it-IT" altLang="it-IT" sz="2200" dirty="0"/>
              <a:t>, sono prodotte da </a:t>
            </a:r>
            <a:r>
              <a:rPr lang="it-IT" altLang="it-IT" sz="2200" i="1" dirty="0" err="1"/>
              <a:t>Fusarium</a:t>
            </a:r>
            <a:r>
              <a:rPr lang="it-IT" altLang="it-IT" sz="2200" i="1" dirty="0"/>
              <a:t>. </a:t>
            </a:r>
            <a:r>
              <a:rPr lang="it-IT" altLang="it-IT" sz="2200" dirty="0"/>
              <a:t>Sia le AAL </a:t>
            </a:r>
            <a:r>
              <a:rPr lang="it-IT" altLang="it-IT" sz="2200" dirty="0" err="1"/>
              <a:t>toxins</a:t>
            </a:r>
            <a:r>
              <a:rPr lang="it-IT" altLang="it-IT" sz="2200" dirty="0"/>
              <a:t> che le </a:t>
            </a:r>
            <a:r>
              <a:rPr lang="it-IT" altLang="it-IT" sz="2200" dirty="0" err="1"/>
              <a:t>fumonisine</a:t>
            </a:r>
            <a:r>
              <a:rPr lang="it-IT" altLang="it-IT" sz="2200" dirty="0"/>
              <a:t> inducono apoptosi in cellule animali. La </a:t>
            </a:r>
            <a:r>
              <a:rPr lang="it-IT" altLang="it-IT" sz="2200" dirty="0" err="1"/>
              <a:t>fumonisina</a:t>
            </a:r>
            <a:r>
              <a:rPr lang="it-IT" altLang="it-IT" sz="2200" dirty="0"/>
              <a:t> B1 è selettivamente tossica nei genotipi di pomodoro sensibili come le AAL. </a:t>
            </a:r>
            <a:endParaRPr lang="it-IT" altLang="it-IT" sz="2200" dirty="0" smtClean="0"/>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smtClean="0"/>
              <a:t>Questa </a:t>
            </a:r>
            <a:r>
              <a:rPr lang="it-IT" altLang="it-IT" sz="2400" dirty="0"/>
              <a:t>similarità di risposta tra le </a:t>
            </a:r>
            <a:r>
              <a:rPr lang="it-IT" altLang="it-IT" sz="2400" dirty="0" err="1"/>
              <a:t>fumonisine</a:t>
            </a:r>
            <a:r>
              <a:rPr lang="it-IT" altLang="it-IT" sz="2400" dirty="0"/>
              <a:t> e le tossine AAL fa ipotizzare che la </a:t>
            </a:r>
            <a:r>
              <a:rPr lang="it-IT" altLang="it-IT" sz="2400" b="1" dirty="0"/>
              <a:t>PCD indotta da queste coinvolge il </a:t>
            </a:r>
            <a:r>
              <a:rPr lang="it-IT" altLang="it-IT" sz="2400" b="1" dirty="0" err="1"/>
              <a:t>signaling</a:t>
            </a:r>
            <a:r>
              <a:rPr lang="it-IT" altLang="it-IT" sz="2400" b="1" dirty="0"/>
              <a:t> delle </a:t>
            </a:r>
            <a:r>
              <a:rPr lang="it-IT" altLang="it-IT" sz="2400" b="1" dirty="0" err="1"/>
              <a:t>ceramidi</a:t>
            </a:r>
            <a:r>
              <a:rPr lang="it-IT" altLang="it-IT" sz="2400" b="1" dirty="0"/>
              <a:t> e la distruzione del ciclo cellulare</a:t>
            </a:r>
            <a:r>
              <a:rPr lang="it-IT" altLang="it-IT" sz="2400" dirty="0"/>
              <a:t>, infatti ambedue le tossine inibiscono la </a:t>
            </a:r>
            <a:r>
              <a:rPr lang="it-IT" altLang="it-IT" sz="2400" dirty="0" err="1"/>
              <a:t>ceramide</a:t>
            </a:r>
            <a:r>
              <a:rPr lang="it-IT" altLang="it-IT" sz="2400" dirty="0"/>
              <a:t> </a:t>
            </a:r>
            <a:r>
              <a:rPr lang="it-IT" altLang="it-IT" sz="2400" dirty="0" err="1"/>
              <a:t>sintasi</a:t>
            </a:r>
            <a:r>
              <a:rPr lang="it-IT" altLang="it-IT" sz="2400" dirty="0"/>
              <a:t> con una conseguente alterazione della concentrazione e delle basi </a:t>
            </a:r>
            <a:r>
              <a:rPr lang="it-IT" altLang="it-IT" sz="2400" dirty="0" err="1"/>
              <a:t>sfingoidi</a:t>
            </a:r>
            <a:r>
              <a:rPr lang="it-IT" altLang="it-IT" sz="2400" dirty="0"/>
              <a:t> nei </a:t>
            </a:r>
            <a:r>
              <a:rPr lang="it-IT" altLang="it-IT" sz="2400" dirty="0" err="1"/>
              <a:t>microcorpi</a:t>
            </a:r>
            <a:endParaRPr lang="it-IT" altLang="it-IT" sz="2400" dirty="0"/>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dirty="0"/>
              <a:t>La recente caratterizzazione del locus </a:t>
            </a:r>
            <a:r>
              <a:rPr lang="it-IT" altLang="it-IT" sz="2400" i="1" dirty="0" err="1"/>
              <a:t>Asc</a:t>
            </a:r>
            <a:r>
              <a:rPr lang="it-IT" altLang="it-IT" sz="2400" i="1" dirty="0"/>
              <a:t> </a:t>
            </a:r>
            <a:r>
              <a:rPr lang="it-IT" altLang="it-IT" sz="2400" dirty="0"/>
              <a:t>in pomodoro  supporta questa ipotesi, infatti questo gene è omologo al gene di lievito </a:t>
            </a:r>
            <a:r>
              <a:rPr lang="it-IT" altLang="it-IT" sz="2400" b="1" i="1" dirty="0"/>
              <a:t>LAG1</a:t>
            </a:r>
            <a:r>
              <a:rPr lang="it-IT" altLang="it-IT" sz="2400" b="1" dirty="0"/>
              <a:t> (</a:t>
            </a:r>
            <a:r>
              <a:rPr lang="it-IT" altLang="it-IT" sz="2400" b="1" dirty="0" err="1"/>
              <a:t>longevity</a:t>
            </a:r>
            <a:r>
              <a:rPr lang="it-IT" altLang="it-IT" sz="2400" b="1" dirty="0"/>
              <a:t> </a:t>
            </a:r>
            <a:r>
              <a:rPr lang="it-IT" altLang="it-IT" sz="2400" b="1" dirty="0" err="1"/>
              <a:t>assurance</a:t>
            </a:r>
            <a:r>
              <a:rPr lang="it-IT" altLang="it-IT" sz="2400" b="1" dirty="0"/>
              <a:t> gene) e il suo prodotto compensa la deplezione delle </a:t>
            </a:r>
            <a:r>
              <a:rPr lang="it-IT" altLang="it-IT" sz="2400" b="1" dirty="0" err="1"/>
              <a:t>ceramidi</a:t>
            </a:r>
            <a:r>
              <a:rPr lang="it-IT" altLang="it-IT" sz="2400" b="1" dirty="0"/>
              <a:t> facilitando un meccanismo di trasporto </a:t>
            </a:r>
            <a:r>
              <a:rPr lang="it-IT" altLang="it-IT" sz="2400" b="1" dirty="0" err="1"/>
              <a:t>sfingolipide</a:t>
            </a:r>
            <a:r>
              <a:rPr lang="it-IT" altLang="it-IT" sz="2400" b="1" dirty="0"/>
              <a:t>-dipendente </a:t>
            </a:r>
            <a:r>
              <a:rPr lang="it-IT" altLang="it-IT" sz="2400" dirty="0"/>
              <a:t>sia attraverso la produzione di </a:t>
            </a:r>
            <a:r>
              <a:rPr lang="it-IT" altLang="it-IT" sz="2400" dirty="0" err="1"/>
              <a:t>ceramide</a:t>
            </a:r>
            <a:r>
              <a:rPr lang="it-IT" altLang="it-IT" sz="2400" dirty="0"/>
              <a:t> alternativa oppure codificando una SAM-insensitive </a:t>
            </a:r>
            <a:r>
              <a:rPr lang="it-IT" altLang="it-IT" sz="2400" dirty="0" err="1"/>
              <a:t>sfinganina</a:t>
            </a:r>
            <a:r>
              <a:rPr lang="it-IT" altLang="it-IT" sz="2400" dirty="0"/>
              <a:t>-N-</a:t>
            </a:r>
            <a:r>
              <a:rPr lang="it-IT" altLang="it-IT" sz="2400" dirty="0" err="1"/>
              <a:t>acetiltrasferasi</a:t>
            </a:r>
            <a:endParaRPr lang="it-IT" altLang="it-IT" sz="2400" dirty="0"/>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dirty="0"/>
          </a:p>
        </p:txBody>
      </p:sp>
    </p:spTree>
    <p:extLst>
      <p:ext uri="{BB962C8B-B14F-4D97-AF65-F5344CB8AC3E}">
        <p14:creationId xmlns:p14="http://schemas.microsoft.com/office/powerpoint/2010/main" val="15465457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868488" y="381001"/>
            <a:ext cx="8494712"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9pPr>
          </a:lstStyle>
          <a:p>
            <a:pPr algn="ctr">
              <a:lnSpc>
                <a:spcPct val="97000"/>
              </a:lnSpc>
              <a:buClr>
                <a:srgbClr val="000000"/>
              </a:buClr>
              <a:buSzPct val="45000"/>
              <a:buFont typeface="StarSymbol"/>
              <a:buNone/>
            </a:pPr>
            <a:r>
              <a:rPr lang="en-GB" altLang="it-IT" sz="2000" b="1">
                <a:solidFill>
                  <a:srgbClr val="3333CC"/>
                </a:solidFill>
                <a:latin typeface="Arial" panose="020B0604020202020204" pitchFamily="34" charset="0"/>
              </a:rPr>
              <a:t>De novo sphingolipid synthesis in plants</a:t>
            </a:r>
          </a:p>
        </p:txBody>
      </p:sp>
      <p:pic>
        <p:nvPicPr>
          <p:cNvPr id="716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175" y="5943601"/>
            <a:ext cx="9107488" cy="942975"/>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1" y="979488"/>
            <a:ext cx="5110163" cy="48942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p:cNvSpPr txBox="1">
            <a:spLocks noChangeArrowheads="1"/>
          </p:cNvSpPr>
          <p:nvPr/>
        </p:nvSpPr>
        <p:spPr bwMode="auto">
          <a:xfrm>
            <a:off x="1676400" y="6248400"/>
            <a:ext cx="3917950" cy="20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9pPr>
          </a:lstStyle>
          <a:p>
            <a:pPr>
              <a:lnSpc>
                <a:spcPct val="97000"/>
              </a:lnSpc>
              <a:buClr>
                <a:srgbClr val="000000"/>
              </a:buClr>
              <a:buSzPct val="45000"/>
              <a:buFont typeface="StarSymbol"/>
              <a:buNone/>
            </a:pPr>
            <a:r>
              <a:rPr lang="en-GB" altLang="it-IT" sz="1400" b="1">
                <a:solidFill>
                  <a:srgbClr val="3333CC"/>
                </a:solidFill>
                <a:latin typeface="Arial" panose="020B0604020202020204" pitchFamily="34" charset="0"/>
              </a:rPr>
              <a:t>Brandwagt et al. PNAS 2000;97:4961-4966</a:t>
            </a:r>
          </a:p>
        </p:txBody>
      </p:sp>
      <p:sp>
        <p:nvSpPr>
          <p:cNvPr id="71686" name="Text Box 6"/>
          <p:cNvSpPr txBox="1">
            <a:spLocks noChangeArrowheads="1"/>
          </p:cNvSpPr>
          <p:nvPr/>
        </p:nvSpPr>
        <p:spPr bwMode="auto">
          <a:xfrm>
            <a:off x="1622426" y="6613525"/>
            <a:ext cx="4930775" cy="10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77788" indent="-77788" defTabSz="828675">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1pPr>
            <a:lvl2pPr marL="742950" indent="-285750" defTabSz="828675">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2pPr>
            <a:lvl3pPr marL="1143000" indent="-228600" defTabSz="828675">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3pPr>
            <a:lvl4pPr marL="1600200" indent="-228600" defTabSz="828675">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4pPr>
            <a:lvl5pPr marL="2057400" indent="-228600" defTabSz="828675">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9pPr>
          </a:lstStyle>
          <a:p>
            <a:pPr>
              <a:lnSpc>
                <a:spcPct val="94000"/>
              </a:lnSpc>
              <a:buClr>
                <a:srgbClr val="000000"/>
              </a:buClr>
              <a:buSzPct val="45000"/>
              <a:buFont typeface="StarSymbol"/>
              <a:buNone/>
            </a:pPr>
            <a:r>
              <a:rPr lang="en-GB" altLang="it-IT" sz="700">
                <a:solidFill>
                  <a:srgbClr val="000000"/>
                </a:solidFill>
                <a:latin typeface="Arial" panose="020B0604020202020204" pitchFamily="34" charset="0"/>
              </a:rPr>
              <a:t>©2000 by The National Academy of Sciences</a:t>
            </a:r>
          </a:p>
        </p:txBody>
      </p:sp>
      <p:sp>
        <p:nvSpPr>
          <p:cNvPr id="71687" name="Text Box 7"/>
          <p:cNvSpPr txBox="1">
            <a:spLocks noChangeArrowheads="1"/>
          </p:cNvSpPr>
          <p:nvPr/>
        </p:nvSpPr>
        <p:spPr bwMode="auto">
          <a:xfrm>
            <a:off x="8915400" y="2955925"/>
            <a:ext cx="24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it-IT" sz="2000" b="1">
                <a:solidFill>
                  <a:srgbClr val="FF0000"/>
                </a:solidFill>
              </a:rPr>
              <a:t>ceramide synthase</a:t>
            </a:r>
            <a:endParaRPr lang="en-US" altLang="it-IT">
              <a:solidFill>
                <a:srgbClr val="000000"/>
              </a:solidFill>
            </a:endParaRPr>
          </a:p>
        </p:txBody>
      </p:sp>
    </p:spTree>
    <p:extLst>
      <p:ext uri="{BB962C8B-B14F-4D97-AF65-F5344CB8AC3E}">
        <p14:creationId xmlns:p14="http://schemas.microsoft.com/office/powerpoint/2010/main" val="352381950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tossina T</a:t>
            </a:r>
          </a:p>
        </p:txBody>
      </p:sp>
      <p:sp>
        <p:nvSpPr>
          <p:cNvPr id="77827" name="Rectangle 2"/>
          <p:cNvSpPr>
            <a:spLocks noGrp="1" noChangeArrowheads="1"/>
          </p:cNvSpPr>
          <p:nvPr>
            <p:ph type="body" idx="1"/>
          </p:nvPr>
        </p:nvSpPr>
        <p:spPr>
          <a:xfrm>
            <a:off x="1631950" y="868363"/>
            <a:ext cx="9036050" cy="5688012"/>
          </a:xfrm>
        </p:spPr>
        <p:txBody>
          <a:bodyPr/>
          <a:lstStyle/>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a:t>La tossina T</a:t>
            </a:r>
            <a:r>
              <a:rPr lang="it-IT" altLang="it-IT" sz="2100"/>
              <a:t> è l'HST prodotta da </a:t>
            </a:r>
            <a:r>
              <a:rPr lang="it-IT" altLang="it-IT" sz="2100" b="1" i="1"/>
              <a:t>Cochliobolus heterostrophus</a:t>
            </a:r>
            <a:r>
              <a:rPr lang="it-IT" altLang="it-IT" sz="2100" b="1"/>
              <a:t> </a:t>
            </a:r>
            <a:r>
              <a:rPr lang="it-IT" altLang="it-IT" sz="2100"/>
              <a:t>razza T e da </a:t>
            </a:r>
            <a:r>
              <a:rPr lang="it-IT" altLang="it-IT" sz="2100" i="1"/>
              <a:t>Mycospaerella maydis</a:t>
            </a:r>
            <a:r>
              <a:rPr lang="it-IT" altLang="it-IT" sz="2100"/>
              <a:t> è un polichetide tossico per il mais. Gli isolati che producono tossina sono notevolmente più virulenti dei non produttori. </a:t>
            </a:r>
            <a:r>
              <a:rPr lang="it-IT" altLang="it-IT" sz="2100" i="1"/>
              <a:t>C. heterostrophus</a:t>
            </a:r>
            <a:r>
              <a:rPr lang="it-IT" altLang="it-IT" sz="2100"/>
              <a:t> causa il </a:t>
            </a:r>
            <a:r>
              <a:rPr lang="it-IT" altLang="it-IT" sz="2100" i="1"/>
              <a:t>southern corn leaf blight </a:t>
            </a:r>
            <a:r>
              <a:rPr lang="it-IT" altLang="it-IT" sz="2100"/>
              <a:t>una malattia dei genotipi di mais che presentano </a:t>
            </a:r>
            <a:r>
              <a:rPr lang="it-IT" altLang="it-IT" sz="2100" b="1"/>
              <a:t>l'allele </a:t>
            </a:r>
            <a:r>
              <a:rPr lang="it-IT" altLang="it-IT" sz="2100" b="1" i="1"/>
              <a:t>cms-T</a:t>
            </a:r>
            <a:r>
              <a:rPr lang="it-IT" altLang="it-IT" sz="2100" b="1"/>
              <a:t> </a:t>
            </a:r>
            <a:r>
              <a:rPr lang="it-IT" altLang="it-IT" sz="2100"/>
              <a:t>(texas cytoplasm for male sterility), infatti la T-toxin è selettivamente tossica per il mais </a:t>
            </a:r>
            <a:r>
              <a:rPr lang="it-IT" altLang="it-IT" sz="2100" i="1"/>
              <a:t>cms-T</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b="1"/>
              <a:t>I mitocondri sono il target della T-toxin</a:t>
            </a:r>
            <a:r>
              <a:rPr lang="it-IT" altLang="it-IT" sz="2100"/>
              <a:t>, dove induce il </a:t>
            </a:r>
            <a:r>
              <a:rPr lang="it-IT" altLang="it-IT" sz="2100" b="1"/>
              <a:t>disaccoppiamento della fosforilazione </a:t>
            </a:r>
            <a:r>
              <a:rPr lang="it-IT" altLang="it-IT" sz="2100"/>
              <a:t>ossidativa, la stimolazione del 4 step della respirazione guidato dal succinato o dal NADH , l'inibizione del 3 step della respirazione guidato dal malato, la perdita di ioni calcio e NAD</a:t>
            </a:r>
            <a:r>
              <a:rPr lang="it-IT" altLang="it-IT" sz="2100" baseline="33000"/>
              <a:t>+</a:t>
            </a:r>
            <a:r>
              <a:rPr lang="it-IT" altLang="it-IT" sz="2100"/>
              <a:t> e il rigonfiamento dei mitocondri</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a:t>L'analisi del genoma del mitocondrio ha portato alla scoperta di un unico gene (</a:t>
            </a:r>
            <a:r>
              <a:rPr lang="it-IT" altLang="it-IT" sz="2100" i="1"/>
              <a:t>T</a:t>
            </a:r>
            <a:r>
              <a:rPr lang="it-IT" altLang="it-IT" sz="2100" b="1" i="1"/>
              <a:t>-urf3</a:t>
            </a:r>
            <a:r>
              <a:rPr lang="it-IT" altLang="it-IT" sz="2100"/>
              <a:t>) nei mitocondri di mais </a:t>
            </a:r>
            <a:r>
              <a:rPr lang="it-IT" altLang="it-IT" sz="2100" i="1"/>
              <a:t>cms-T</a:t>
            </a:r>
            <a:r>
              <a:rPr lang="it-IT" altLang="it-IT" sz="2100"/>
              <a:t> che codifica una proteina di </a:t>
            </a:r>
            <a:r>
              <a:rPr lang="it-IT" altLang="it-IT" sz="2100" b="1"/>
              <a:t>13KDa</a:t>
            </a:r>
            <a:r>
              <a:rPr lang="it-IT" altLang="it-IT" sz="2100"/>
              <a:t> localizzata nella membrana mitocondriale. L'espressione di </a:t>
            </a:r>
            <a:r>
              <a:rPr lang="it-IT" altLang="it-IT" sz="2100" b="1"/>
              <a:t>URF13</a:t>
            </a:r>
            <a:r>
              <a:rPr lang="it-IT" altLang="it-IT" sz="2100"/>
              <a:t> in coli ha reso le cellule </a:t>
            </a:r>
            <a:r>
              <a:rPr lang="it-IT" altLang="it-IT" sz="2100" b="1"/>
              <a:t>sensibili alla T- toxin</a:t>
            </a:r>
            <a:r>
              <a:rPr lang="it-IT" altLang="it-IT" sz="2100"/>
              <a:t>. </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100"/>
              <a:t>URF13 forma un </a:t>
            </a:r>
            <a:r>
              <a:rPr lang="it-IT" altLang="it-IT" sz="2100" b="1"/>
              <a:t>tetramero</a:t>
            </a:r>
            <a:r>
              <a:rPr lang="it-IT" altLang="it-IT" sz="2100"/>
              <a:t> nelle membrane del mitocondrio e legandosi direttamente alla T- toxin va incontro ad un cambiamento conformazionale che porta alla </a:t>
            </a:r>
            <a:r>
              <a:rPr lang="it-IT" altLang="it-IT" sz="2100" b="1"/>
              <a:t>formazione di un poro </a:t>
            </a:r>
            <a:r>
              <a:rPr lang="it-IT" altLang="it-IT" sz="2100"/>
              <a:t>in membrana. Questo induce gli effetti tipici della somministrazione della T-toxin</a:t>
            </a:r>
          </a:p>
        </p:txBody>
      </p:sp>
    </p:spTree>
    <p:extLst>
      <p:ext uri="{BB962C8B-B14F-4D97-AF65-F5344CB8AC3E}">
        <p14:creationId xmlns:p14="http://schemas.microsoft.com/office/powerpoint/2010/main" val="6462707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tossina T</a:t>
            </a:r>
          </a:p>
        </p:txBody>
      </p:sp>
      <p:sp>
        <p:nvSpPr>
          <p:cNvPr id="79875" name="Rectangle 2"/>
          <p:cNvSpPr>
            <a:spLocks noGrp="1" noChangeArrowheads="1"/>
          </p:cNvSpPr>
          <p:nvPr>
            <p:ph type="body" idx="1"/>
          </p:nvPr>
        </p:nvSpPr>
        <p:spPr>
          <a:xfrm>
            <a:off x="1631950" y="976313"/>
            <a:ext cx="8891588" cy="5688012"/>
          </a:xfrm>
        </p:spPr>
        <p:txBody>
          <a:bodyPr/>
          <a:lstStyle/>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Il ruolo della T-toxin nel formare un poro di membrana è particolarmente importante nel </a:t>
            </a:r>
            <a:r>
              <a:rPr lang="it-IT" altLang="it-IT" sz="2400" b="1"/>
              <a:t>contesto della PCD</a:t>
            </a:r>
            <a:r>
              <a:rPr lang="it-IT" altLang="it-IT" sz="2400"/>
              <a:t>. Infatti i mitocondri sono dei regolatori chiave della PCD sia negli animali che nelle piante. Negli animali la risposta apoptotica è spesso associata con la </a:t>
            </a:r>
            <a:r>
              <a:rPr lang="it-IT" altLang="it-IT" sz="2400" b="1"/>
              <a:t>permeabilizzazione</a:t>
            </a:r>
            <a:r>
              <a:rPr lang="it-IT" altLang="it-IT" sz="2400"/>
              <a:t> delle membrane mitocondriali attraverso la formazione di pori. </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Un certo numero di proteine pro-apoptotiche come </a:t>
            </a:r>
            <a:r>
              <a:rPr lang="it-IT" altLang="it-IT" sz="2400" b="1"/>
              <a:t>Bax</a:t>
            </a:r>
            <a:r>
              <a:rPr lang="it-IT" altLang="it-IT" sz="2400"/>
              <a:t> portano alla formazione di questi </a:t>
            </a:r>
            <a:r>
              <a:rPr lang="it-IT" altLang="it-IT" sz="2400" b="1"/>
              <a:t>pori</a:t>
            </a:r>
            <a:r>
              <a:rPr lang="it-IT" altLang="it-IT" sz="2400"/>
              <a:t> sia direttamente (come URF13) o indirettamente attraverso l'interazione con un meccanismo interno di formazione dei pori. </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L'espressione di </a:t>
            </a:r>
            <a:r>
              <a:rPr lang="it-IT" altLang="it-IT" sz="2400" b="1"/>
              <a:t>Bax in tabacco </a:t>
            </a:r>
            <a:r>
              <a:rPr lang="it-IT" altLang="it-IT" sz="2400"/>
              <a:t>porta a risposte il cui fenotipo ha delle somiglianze con l'HR, tra cui anche </a:t>
            </a:r>
            <a:r>
              <a:rPr lang="it-IT" altLang="it-IT" sz="2400" b="1"/>
              <a:t>l'induzione dell'HR</a:t>
            </a:r>
            <a:r>
              <a:rPr lang="it-IT" altLang="it-IT" sz="2400"/>
              <a:t>. Dato che la T-toxin induce la formazione di un poro interagendo con URF13 è possibile che questa tossina produca risposte simili all'espressione di Bax</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400"/>
              <a:t>Questa ipotesi è stata confermata dall'associazione tra il genotipo </a:t>
            </a:r>
            <a:r>
              <a:rPr lang="it-IT" altLang="it-IT" sz="2400" b="1" i="1"/>
              <a:t>cms-T</a:t>
            </a:r>
            <a:r>
              <a:rPr lang="it-IT" altLang="it-IT" sz="2400" b="1"/>
              <a:t> e la PCD</a:t>
            </a:r>
          </a:p>
        </p:txBody>
      </p:sp>
    </p:spTree>
    <p:extLst>
      <p:ext uri="{BB962C8B-B14F-4D97-AF65-F5344CB8AC3E}">
        <p14:creationId xmlns:p14="http://schemas.microsoft.com/office/powerpoint/2010/main" val="2775214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tossina HC</a:t>
            </a:r>
          </a:p>
        </p:txBody>
      </p:sp>
      <p:sp>
        <p:nvSpPr>
          <p:cNvPr id="81923" name="Rectangle 2"/>
          <p:cNvSpPr>
            <a:spLocks noGrp="1" noChangeArrowheads="1"/>
          </p:cNvSpPr>
          <p:nvPr>
            <p:ph type="body" idx="1"/>
          </p:nvPr>
        </p:nvSpPr>
        <p:spPr>
          <a:xfrm>
            <a:off x="1631950" y="976314"/>
            <a:ext cx="8891588" cy="5741987"/>
          </a:xfrm>
        </p:spPr>
        <p:txBody>
          <a:bodyPr/>
          <a:lstStyle/>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Il </a:t>
            </a:r>
            <a:r>
              <a:rPr lang="it-IT" altLang="it-IT" sz="2200" b="1" i="1"/>
              <a:t>Cochliobolus carbonum </a:t>
            </a:r>
            <a:r>
              <a:rPr lang="it-IT" altLang="it-IT" sz="2200"/>
              <a:t>causa il </a:t>
            </a:r>
            <a:r>
              <a:rPr lang="it-IT" altLang="it-IT" sz="2200" i="1"/>
              <a:t>northern leaf spot</a:t>
            </a:r>
            <a:r>
              <a:rPr lang="it-IT" altLang="it-IT" sz="2200"/>
              <a:t> e l'</a:t>
            </a:r>
            <a:r>
              <a:rPr lang="it-IT" altLang="it-IT" sz="2200" i="1"/>
              <a:t>ear rot</a:t>
            </a:r>
            <a:r>
              <a:rPr lang="it-IT" altLang="it-IT" sz="2200"/>
              <a:t> del mais, la </a:t>
            </a:r>
            <a:r>
              <a:rPr lang="it-IT" altLang="it-IT" sz="2200" b="1"/>
              <a:t>razza 1</a:t>
            </a:r>
            <a:r>
              <a:rPr lang="it-IT" altLang="it-IT" sz="2200"/>
              <a:t> di questo patogeno produce </a:t>
            </a:r>
            <a:r>
              <a:rPr lang="it-IT" altLang="it-IT" sz="2200" b="1"/>
              <a:t>l'HC</a:t>
            </a:r>
            <a:r>
              <a:rPr lang="it-IT" altLang="it-IT" sz="2200"/>
              <a:t> toxin, un </a:t>
            </a:r>
            <a:r>
              <a:rPr lang="it-IT" altLang="it-IT" sz="2200" b="1"/>
              <a:t>tetrapeptide ciclico </a:t>
            </a:r>
            <a:r>
              <a:rPr lang="it-IT" altLang="it-IT" sz="2200"/>
              <a:t>con un'attività HS contro i genotipi suscettibili del mais</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Le razze (</a:t>
            </a:r>
            <a:r>
              <a:rPr lang="it-IT" altLang="it-IT" sz="2200" b="1"/>
              <a:t>2 e 3</a:t>
            </a:r>
            <a:r>
              <a:rPr lang="it-IT" altLang="it-IT" sz="2200"/>
              <a:t>) non produttrici sono comuni e prevalenti in tutto il mondo ma </a:t>
            </a:r>
            <a:r>
              <a:rPr lang="it-IT" altLang="it-IT" sz="2200" b="1"/>
              <a:t>causano lesioni di dimensione inferiore </a:t>
            </a:r>
            <a:r>
              <a:rPr lang="it-IT" altLang="it-IT" sz="2200"/>
              <a:t>e minor danno su differenti genotipi di mais</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Quindi la </a:t>
            </a:r>
            <a:r>
              <a:rPr lang="it-IT" altLang="it-IT" sz="2200" b="1"/>
              <a:t>HC-toxin è considerata un fattore di virulenza </a:t>
            </a:r>
            <a:r>
              <a:rPr lang="it-IT" altLang="it-IT" sz="2200"/>
              <a:t>dato che la razza 1 induce la formazione di </a:t>
            </a:r>
            <a:r>
              <a:rPr lang="it-IT" altLang="it-IT" sz="2200" b="1"/>
              <a:t>lesioni fogliari estese </a:t>
            </a:r>
            <a:r>
              <a:rPr lang="it-IT" altLang="it-IT" sz="2200"/>
              <a:t>su mais suscettibili ma la tossina non è richiesta per la patogenicità della specie</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La </a:t>
            </a:r>
            <a:r>
              <a:rPr lang="it-IT" altLang="it-IT" sz="2200" b="1"/>
              <a:t>resistenza</a:t>
            </a:r>
            <a:r>
              <a:rPr lang="it-IT" altLang="it-IT" sz="2200"/>
              <a:t> al </a:t>
            </a:r>
            <a:r>
              <a:rPr lang="it-IT" altLang="it-IT" sz="2200" i="1"/>
              <a:t>C. carbonum </a:t>
            </a:r>
            <a:r>
              <a:rPr lang="it-IT" altLang="it-IT" sz="2200"/>
              <a:t>e l'insensibilità alla HC-toxin sono determinate dall'allele </a:t>
            </a:r>
            <a:r>
              <a:rPr lang="it-IT" altLang="it-IT" sz="2200" b="1"/>
              <a:t>dominante</a:t>
            </a:r>
            <a:r>
              <a:rPr lang="it-IT" altLang="it-IT" sz="2200"/>
              <a:t> nel </a:t>
            </a:r>
            <a:r>
              <a:rPr lang="it-IT" altLang="it-IT" sz="2200" b="1"/>
              <a:t>locus </a:t>
            </a:r>
            <a:r>
              <a:rPr lang="it-IT" altLang="it-IT" sz="2200" b="1" i="1"/>
              <a:t>Hm1</a:t>
            </a:r>
            <a:r>
              <a:rPr lang="it-IT" altLang="it-IT" sz="2200"/>
              <a:t>. Questo gene codifica per una </a:t>
            </a:r>
            <a:r>
              <a:rPr lang="it-IT" altLang="it-IT" sz="2200" b="1"/>
              <a:t>carbonil reduttasi</a:t>
            </a:r>
            <a:r>
              <a:rPr lang="it-IT" altLang="it-IT" sz="2200"/>
              <a:t>, l'HC-toxin reduttasi, che </a:t>
            </a:r>
            <a:r>
              <a:rPr lang="it-IT" altLang="it-IT" sz="2200" b="1"/>
              <a:t>inattiva la tossina </a:t>
            </a:r>
            <a:r>
              <a:rPr lang="it-IT" altLang="it-IT" sz="2200"/>
              <a:t>riducendo la funzione chetonica sulla catena laterale dell'acido 2-amino-8-oxo-9,10-epossioctadecanoico che in aggiunta all'epossido è essenziale per la sua attività tossica</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a:t>I genotipi omozigoti per </a:t>
            </a:r>
            <a:r>
              <a:rPr lang="it-IT" altLang="it-IT" sz="2200" i="1"/>
              <a:t>hm1 hm1 </a:t>
            </a:r>
            <a:r>
              <a:rPr lang="it-IT" altLang="it-IT" sz="2200"/>
              <a:t>(</a:t>
            </a:r>
            <a:r>
              <a:rPr lang="it-IT" altLang="it-IT" sz="2200" b="1"/>
              <a:t>trasnposon disrupted Hm1</a:t>
            </a:r>
            <a:r>
              <a:rPr lang="it-IT" altLang="it-IT" sz="2200"/>
              <a:t>) mancano dell'attività HCTR e </a:t>
            </a:r>
            <a:r>
              <a:rPr lang="it-IT" altLang="it-IT" sz="2200" b="1"/>
              <a:t>sono completamente suscettibili </a:t>
            </a:r>
            <a:r>
              <a:rPr lang="it-IT" altLang="it-IT" sz="2200"/>
              <a:t>alla razza1 di </a:t>
            </a:r>
            <a:r>
              <a:rPr lang="it-IT" altLang="it-IT" sz="2200" i="1"/>
              <a:t>C. carbonum</a:t>
            </a:r>
          </a:p>
        </p:txBody>
      </p:sp>
    </p:spTree>
    <p:extLst>
      <p:ext uri="{BB962C8B-B14F-4D97-AF65-F5344CB8AC3E}">
        <p14:creationId xmlns:p14="http://schemas.microsoft.com/office/powerpoint/2010/main" val="12817789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ChangeArrowheads="1"/>
          </p:cNvSpPr>
          <p:nvPr>
            <p:ph type="title"/>
          </p:nvPr>
        </p:nvSpPr>
        <p:spPr>
          <a:xfrm>
            <a:off x="1981200" y="0"/>
            <a:ext cx="8229600" cy="78263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mtClean="0"/>
              <a:t>La tossina HC</a:t>
            </a:r>
          </a:p>
        </p:txBody>
      </p:sp>
      <p:sp>
        <p:nvSpPr>
          <p:cNvPr id="86019" name="Rectangle 2"/>
          <p:cNvSpPr>
            <a:spLocks noGrp="1" noChangeArrowheads="1"/>
          </p:cNvSpPr>
          <p:nvPr>
            <p:ph type="body" idx="1"/>
          </p:nvPr>
        </p:nvSpPr>
        <p:spPr>
          <a:xfrm>
            <a:off x="263352" y="868365"/>
            <a:ext cx="11737304" cy="5656980"/>
          </a:xfrm>
        </p:spPr>
        <p:txBody>
          <a:bodyPr>
            <a:normAutofit/>
          </a:bodyPr>
          <a:lstStyle/>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Tra le risposte genotipo-specifiche elicitate dall'HC è presente </a:t>
            </a:r>
            <a:r>
              <a:rPr lang="it-IT" altLang="it-IT" sz="2200" b="1" dirty="0"/>
              <a:t>un'alterazione della sintesi proteica</a:t>
            </a:r>
            <a:r>
              <a:rPr lang="it-IT" altLang="it-IT" sz="2200" dirty="0"/>
              <a:t>, che risulta nell'espressione di poche nuove proteine e nella soppressione della sintesi di altre </a:t>
            </a:r>
            <a:r>
              <a:rPr lang="it-IT" altLang="it-IT" sz="2200" b="1" dirty="0"/>
              <a:t>normalmente espresse da genotipi resistenti</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L'HC non inibisce direttamente la traduzione di nuove proteine indicando che potrebbe avere effetto o sulla trascrizione o sul turnover proteico. Questa </a:t>
            </a:r>
            <a:r>
              <a:rPr lang="it-IT" altLang="it-IT" sz="2200" b="1" dirty="0"/>
              <a:t>tossina</a:t>
            </a:r>
            <a:r>
              <a:rPr lang="it-IT" altLang="it-IT" sz="2200" dirty="0"/>
              <a:t>, come molti </a:t>
            </a:r>
            <a:r>
              <a:rPr lang="it-IT" altLang="it-IT" sz="2200" dirty="0" err="1"/>
              <a:t>tetrapeptidi</a:t>
            </a:r>
            <a:r>
              <a:rPr lang="it-IT" altLang="it-IT" sz="2200" dirty="0"/>
              <a:t> ciclici,  </a:t>
            </a:r>
            <a:r>
              <a:rPr lang="it-IT" altLang="it-IT" sz="2200" b="1" dirty="0"/>
              <a:t>inibisce l'attività HDAC </a:t>
            </a:r>
            <a:r>
              <a:rPr lang="it-IT" altLang="it-IT" sz="2200" dirty="0"/>
              <a:t>(istone </a:t>
            </a:r>
            <a:r>
              <a:rPr lang="it-IT" altLang="it-IT" sz="2200" dirty="0" err="1"/>
              <a:t>deacetilasica</a:t>
            </a:r>
            <a:r>
              <a:rPr lang="it-IT" altLang="it-IT" sz="2200" dirty="0"/>
              <a:t>) che svolge un ruolo fondamentale nel passaggio da etero ad </a:t>
            </a:r>
            <a:r>
              <a:rPr lang="it-IT" altLang="it-IT" sz="2200" dirty="0" err="1"/>
              <a:t>eucromatina</a:t>
            </a:r>
            <a:endParaRPr lang="it-IT" altLang="it-IT" sz="2200" dirty="0"/>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L'esame della modalità d'azione dell'HC </a:t>
            </a:r>
            <a:r>
              <a:rPr lang="it-IT" altLang="it-IT" sz="2200" dirty="0" err="1"/>
              <a:t>toxin</a:t>
            </a:r>
            <a:r>
              <a:rPr lang="it-IT" altLang="it-IT" sz="2200" dirty="0"/>
              <a:t> indica chiaramente che non induce risposte simili a quelle difensive dell'ospite. Quindi non mostra similarità con i fattori di </a:t>
            </a:r>
            <a:r>
              <a:rPr lang="it-IT" altLang="it-IT" sz="2200" dirty="0" err="1"/>
              <a:t>avirulenza</a:t>
            </a:r>
            <a:r>
              <a:rPr lang="it-IT" altLang="it-IT" sz="2200" dirty="0"/>
              <a:t>, a questo riguardo, però pur avendo una bassa tossicità si comporta in modo evidente </a:t>
            </a:r>
            <a:r>
              <a:rPr lang="it-IT" altLang="it-IT" sz="2200" b="1" dirty="0"/>
              <a:t>come fattore di virulenza</a:t>
            </a:r>
          </a:p>
          <a:p>
            <a:pPr eaLnBrk="1" hangingPunct="1">
              <a:lnSpc>
                <a:spcPct val="80000"/>
              </a:lnSpc>
              <a:spcBef>
                <a:spcPts val="575"/>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dirty="0"/>
              <a:t>L'attività di </a:t>
            </a:r>
            <a:r>
              <a:rPr lang="it-IT" altLang="it-IT" sz="2200" b="1" dirty="0"/>
              <a:t>inibizione della trascrizione di geni di difesa </a:t>
            </a:r>
            <a:r>
              <a:rPr lang="it-IT" altLang="it-IT" sz="2200" dirty="0"/>
              <a:t>svolta da questa tossina è molto simile a quella svolta da alcuni fattori di </a:t>
            </a:r>
            <a:r>
              <a:rPr lang="it-IT" altLang="it-IT" sz="2200" dirty="0" err="1"/>
              <a:t>avirulenza</a:t>
            </a:r>
            <a:r>
              <a:rPr lang="it-IT" altLang="it-IT" sz="2200" dirty="0"/>
              <a:t>, come quelli prodotti da </a:t>
            </a:r>
            <a:r>
              <a:rPr lang="it-IT" altLang="it-IT" sz="2200" b="1" i="1" dirty="0" err="1"/>
              <a:t>Yersinia</a:t>
            </a:r>
            <a:r>
              <a:rPr lang="it-IT" altLang="it-IT" sz="2200" b="1" i="1" dirty="0"/>
              <a:t> </a:t>
            </a:r>
            <a:r>
              <a:rPr lang="it-IT" altLang="it-IT" sz="2200" b="1" dirty="0" err="1"/>
              <a:t>sp</a:t>
            </a:r>
            <a:r>
              <a:rPr lang="it-IT" altLang="it-IT" sz="2200" b="1" dirty="0"/>
              <a:t>. (T3Es) </a:t>
            </a:r>
            <a:r>
              <a:rPr lang="it-IT" altLang="it-IT" sz="2200" dirty="0"/>
              <a:t>capaci di interferire con il </a:t>
            </a:r>
            <a:r>
              <a:rPr lang="it-IT" altLang="it-IT" sz="2200" dirty="0" err="1"/>
              <a:t>signaling</a:t>
            </a:r>
            <a:r>
              <a:rPr lang="it-IT" altLang="it-IT" sz="2200" dirty="0"/>
              <a:t> di </a:t>
            </a:r>
            <a:r>
              <a:rPr lang="it-IT" altLang="it-IT" sz="2200" dirty="0" err="1"/>
              <a:t>pathways</a:t>
            </a:r>
            <a:r>
              <a:rPr lang="it-IT" altLang="it-IT" sz="2200" dirty="0"/>
              <a:t> strutturali coinvolti con i processi di difesa dell'ospite </a:t>
            </a:r>
          </a:p>
        </p:txBody>
      </p:sp>
    </p:spTree>
    <p:extLst>
      <p:ext uri="{BB962C8B-B14F-4D97-AF65-F5344CB8AC3E}">
        <p14:creationId xmlns:p14="http://schemas.microsoft.com/office/powerpoint/2010/main" val="40051438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3352" y="188640"/>
            <a:ext cx="11377264" cy="589185"/>
          </a:xfrm>
        </p:spPr>
        <p:txBody>
          <a:bodyPr/>
          <a:lstStyle/>
          <a:p>
            <a:r>
              <a:rPr lang="it-IT" dirty="0" err="1" smtClean="0"/>
              <a:t>Toxin</a:t>
            </a:r>
            <a:r>
              <a:rPr lang="it-IT" dirty="0" smtClean="0"/>
              <a:t> </a:t>
            </a:r>
            <a:r>
              <a:rPr lang="it-IT" dirty="0" err="1" smtClean="0"/>
              <a:t>secretion</a:t>
            </a:r>
            <a:r>
              <a:rPr lang="it-IT" dirty="0" smtClean="0"/>
              <a:t> and ..</a:t>
            </a:r>
            <a:r>
              <a:rPr lang="it-IT" dirty="0" err="1" smtClean="0"/>
              <a:t>Aflatoxisomes</a:t>
            </a:r>
            <a:endParaRPr lang="it-IT" dirty="0"/>
          </a:p>
        </p:txBody>
      </p:sp>
      <p:sp>
        <p:nvSpPr>
          <p:cNvPr id="3" name="Segnaposto contenuto 2"/>
          <p:cNvSpPr>
            <a:spLocks noGrp="1"/>
          </p:cNvSpPr>
          <p:nvPr>
            <p:ph sz="half" idx="1"/>
          </p:nvPr>
        </p:nvSpPr>
        <p:spPr>
          <a:xfrm>
            <a:off x="263352" y="1052737"/>
            <a:ext cx="5728933" cy="5162328"/>
          </a:xfrm>
        </p:spPr>
        <p:txBody>
          <a:bodyPr>
            <a:normAutofit fontScale="62500" lnSpcReduction="20000"/>
          </a:bodyPr>
          <a:lstStyle/>
          <a:p>
            <a:r>
              <a:rPr lang="it-IT" dirty="0"/>
              <a:t>Up </a:t>
            </a:r>
            <a:r>
              <a:rPr lang="it-IT" dirty="0" err="1"/>
              <a:t>today</a:t>
            </a:r>
            <a:r>
              <a:rPr lang="it-IT" dirty="0"/>
              <a:t> the </a:t>
            </a:r>
            <a:r>
              <a:rPr lang="it-IT" dirty="0" err="1"/>
              <a:t>main</a:t>
            </a:r>
            <a:r>
              <a:rPr lang="it-IT" dirty="0"/>
              <a:t> </a:t>
            </a:r>
            <a:r>
              <a:rPr lang="it-IT" dirty="0" err="1"/>
              <a:t>hypothesis</a:t>
            </a:r>
            <a:r>
              <a:rPr lang="it-IT" dirty="0"/>
              <a:t> </a:t>
            </a:r>
            <a:r>
              <a:rPr lang="it-IT" dirty="0" err="1"/>
              <a:t>is</a:t>
            </a:r>
            <a:r>
              <a:rPr lang="it-IT" dirty="0"/>
              <a:t> </a:t>
            </a:r>
            <a:r>
              <a:rPr lang="it-IT" dirty="0" err="1" smtClean="0"/>
              <a:t>that</a:t>
            </a:r>
            <a:r>
              <a:rPr lang="it-IT" dirty="0" smtClean="0"/>
              <a:t> </a:t>
            </a:r>
            <a:r>
              <a:rPr lang="it-IT" dirty="0" err="1" smtClean="0"/>
              <a:t>toxins</a:t>
            </a:r>
            <a:r>
              <a:rPr lang="it-IT" dirty="0" smtClean="0"/>
              <a:t> </a:t>
            </a:r>
            <a:r>
              <a:rPr lang="it-IT" dirty="0"/>
              <a:t>are </a:t>
            </a:r>
            <a:r>
              <a:rPr lang="it-IT" dirty="0" err="1"/>
              <a:t>released</a:t>
            </a:r>
            <a:r>
              <a:rPr lang="it-IT" dirty="0"/>
              <a:t> </a:t>
            </a:r>
            <a:r>
              <a:rPr lang="it-IT" dirty="0" err="1"/>
              <a:t>into</a:t>
            </a:r>
            <a:r>
              <a:rPr lang="it-IT" dirty="0"/>
              <a:t> </a:t>
            </a:r>
            <a:r>
              <a:rPr lang="it-IT" dirty="0" err="1"/>
              <a:t>apoplastic</a:t>
            </a:r>
            <a:r>
              <a:rPr lang="it-IT" dirty="0"/>
              <a:t> </a:t>
            </a:r>
            <a:r>
              <a:rPr lang="it-IT" dirty="0" err="1"/>
              <a:t>space</a:t>
            </a:r>
            <a:r>
              <a:rPr lang="it-IT" dirty="0"/>
              <a:t> by </a:t>
            </a:r>
            <a:r>
              <a:rPr lang="it-IT" dirty="0" err="1"/>
              <a:t>necrothophic</a:t>
            </a:r>
            <a:r>
              <a:rPr lang="it-IT" dirty="0"/>
              <a:t> fungi and </a:t>
            </a:r>
            <a:r>
              <a:rPr lang="it-IT" dirty="0" err="1"/>
              <a:t>then</a:t>
            </a:r>
            <a:r>
              <a:rPr lang="it-IT" dirty="0"/>
              <a:t> </a:t>
            </a:r>
            <a:r>
              <a:rPr lang="it-IT" dirty="0" err="1"/>
              <a:t>pumped</a:t>
            </a:r>
            <a:r>
              <a:rPr lang="it-IT" dirty="0"/>
              <a:t> </a:t>
            </a:r>
            <a:r>
              <a:rPr lang="it-IT" dirty="0" err="1"/>
              <a:t>into</a:t>
            </a:r>
            <a:r>
              <a:rPr lang="it-IT" dirty="0"/>
              <a:t> living </a:t>
            </a:r>
            <a:r>
              <a:rPr lang="it-IT" dirty="0" err="1"/>
              <a:t>cells</a:t>
            </a:r>
            <a:r>
              <a:rPr lang="it-IT" dirty="0"/>
              <a:t>. </a:t>
            </a:r>
            <a:endParaRPr lang="it-IT" dirty="0" smtClean="0"/>
          </a:p>
          <a:p>
            <a:r>
              <a:rPr lang="en-US" dirty="0" smtClean="0"/>
              <a:t>Vesicle-mediated </a:t>
            </a:r>
            <a:r>
              <a:rPr lang="en-US" dirty="0"/>
              <a:t>export could theoretically occur by one (</a:t>
            </a:r>
            <a:r>
              <a:rPr lang="en-US" dirty="0" smtClean="0"/>
              <a:t>or more</a:t>
            </a:r>
            <a:r>
              <a:rPr lang="en-US" dirty="0"/>
              <a:t>) of at least three </a:t>
            </a:r>
            <a:r>
              <a:rPr lang="en-US" dirty="0" smtClean="0"/>
              <a:t>mechanisms:</a:t>
            </a:r>
          </a:p>
          <a:p>
            <a:r>
              <a:rPr lang="en-US" dirty="0" smtClean="0"/>
              <a:t>(</a:t>
            </a:r>
            <a:r>
              <a:rPr lang="en-US" dirty="0" err="1"/>
              <a:t>i</a:t>
            </a:r>
            <a:r>
              <a:rPr lang="en-US" dirty="0"/>
              <a:t>) Vesicles </a:t>
            </a:r>
            <a:r>
              <a:rPr lang="en-US" dirty="0" smtClean="0"/>
              <a:t>pass across </a:t>
            </a:r>
            <a:r>
              <a:rPr lang="en-US" dirty="0"/>
              <a:t>the cytoplasmic membrane intact and “shuttle” </a:t>
            </a:r>
            <a:r>
              <a:rPr lang="en-US" dirty="0" smtClean="0"/>
              <a:t>their contents </a:t>
            </a:r>
            <a:r>
              <a:rPr lang="en-US" dirty="0"/>
              <a:t>into the external environment. This proposed </a:t>
            </a:r>
            <a:r>
              <a:rPr lang="en-US" dirty="0" smtClean="0"/>
              <a:t>mechanism mediates </a:t>
            </a:r>
            <a:r>
              <a:rPr lang="en-US" dirty="0"/>
              <a:t>virulence factor release in Cryptococcus </a:t>
            </a:r>
            <a:r>
              <a:rPr lang="en-US" dirty="0" err="1" smtClean="0"/>
              <a:t>neoformans</a:t>
            </a:r>
            <a:r>
              <a:rPr lang="en-US" dirty="0" smtClean="0"/>
              <a:t> and </a:t>
            </a:r>
            <a:r>
              <a:rPr lang="en-US" dirty="0"/>
              <a:t>Histoplasma </a:t>
            </a:r>
            <a:r>
              <a:rPr lang="en-US" dirty="0" err="1"/>
              <a:t>capsulatum</a:t>
            </a:r>
            <a:r>
              <a:rPr lang="en-US" dirty="0"/>
              <a:t> </a:t>
            </a:r>
            <a:r>
              <a:rPr lang="en-US" dirty="0" smtClean="0"/>
              <a:t>during </a:t>
            </a:r>
            <a:r>
              <a:rPr lang="en-US" dirty="0"/>
              <a:t>pathogenesis.</a:t>
            </a:r>
          </a:p>
          <a:p>
            <a:r>
              <a:rPr lang="en-US" dirty="0"/>
              <a:t>(ii) Vesicles fuse to the cytoplasmic membrane and “</a:t>
            </a:r>
            <a:r>
              <a:rPr lang="en-US" dirty="0" smtClean="0"/>
              <a:t>pump” vesicle </a:t>
            </a:r>
            <a:r>
              <a:rPr lang="en-US" dirty="0"/>
              <a:t>contents to the exterior using transporter proteins </a:t>
            </a:r>
            <a:r>
              <a:rPr lang="en-US" dirty="0" smtClean="0"/>
              <a:t>similar to </a:t>
            </a:r>
            <a:r>
              <a:rPr lang="en-US" dirty="0"/>
              <a:t>those that mediate resistance to antifungal </a:t>
            </a:r>
            <a:r>
              <a:rPr lang="en-US" dirty="0" smtClean="0"/>
              <a:t>agents.</a:t>
            </a:r>
            <a:endParaRPr lang="en-US" dirty="0"/>
          </a:p>
          <a:p>
            <a:r>
              <a:rPr lang="en-US" b="1" dirty="0"/>
              <a:t>(iii) Vesicles fuse with the cytoplasmic membrane, which </a:t>
            </a:r>
            <a:r>
              <a:rPr lang="en-US" b="1" dirty="0" err="1" smtClean="0"/>
              <a:t>evaginates</a:t>
            </a:r>
            <a:r>
              <a:rPr lang="en-US" b="1" dirty="0" smtClean="0"/>
              <a:t>, bursts</a:t>
            </a:r>
            <a:r>
              <a:rPr lang="en-US" b="1" dirty="0"/>
              <a:t>, and “blasts” vesicle contents to the exterior. </a:t>
            </a:r>
            <a:r>
              <a:rPr lang="en-US" b="1" dirty="0" smtClean="0"/>
              <a:t>This process </a:t>
            </a:r>
            <a:r>
              <a:rPr lang="en-US" b="1" dirty="0"/>
              <a:t>is similar to exocytosis, a proposed secretory </a:t>
            </a:r>
            <a:r>
              <a:rPr lang="en-US" b="1" dirty="0" smtClean="0"/>
              <a:t>mechanism for </a:t>
            </a:r>
            <a:r>
              <a:rPr lang="en-US" b="1" dirty="0"/>
              <a:t>specific proteins in filamentous fungi</a:t>
            </a:r>
            <a:endParaRPr lang="it-IT" b="1" dirty="0"/>
          </a:p>
        </p:txBody>
      </p:sp>
      <p:pic>
        <p:nvPicPr>
          <p:cNvPr id="5" name="Segnaposto contenuto 4"/>
          <p:cNvPicPr>
            <a:picLocks noGrp="1" noChangeAspect="1"/>
          </p:cNvPicPr>
          <p:nvPr>
            <p:ph sz="half" idx="2"/>
          </p:nvPr>
        </p:nvPicPr>
        <p:blipFill>
          <a:blip r:embed="rId2"/>
          <a:stretch>
            <a:fillRect/>
          </a:stretch>
        </p:blipFill>
        <p:spPr>
          <a:xfrm>
            <a:off x="6196013" y="1575047"/>
            <a:ext cx="5300662" cy="4117482"/>
          </a:xfrm>
          <a:prstGeom prst="rect">
            <a:avLst/>
          </a:prstGeom>
        </p:spPr>
      </p:pic>
    </p:spTree>
    <p:extLst>
      <p:ext uri="{BB962C8B-B14F-4D97-AF65-F5344CB8AC3E}">
        <p14:creationId xmlns:p14="http://schemas.microsoft.com/office/powerpoint/2010/main" val="2892968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7408" y="188640"/>
            <a:ext cx="10358967" cy="805209"/>
          </a:xfrm>
        </p:spPr>
        <p:txBody>
          <a:bodyPr/>
          <a:lstStyle/>
          <a:p>
            <a:r>
              <a:rPr lang="it-IT" dirty="0" smtClean="0"/>
              <a:t>Il sistema di secrezione citoplasmatico</a:t>
            </a:r>
            <a:endParaRPr lang="it-IT" dirty="0"/>
          </a:p>
        </p:txBody>
      </p:sp>
      <p:pic>
        <p:nvPicPr>
          <p:cNvPr id="4" name="Segnaposto contenuto 3"/>
          <p:cNvPicPr>
            <a:picLocks noGrp="1" noChangeAspect="1"/>
          </p:cNvPicPr>
          <p:nvPr>
            <p:ph sz="half" idx="1"/>
          </p:nvPr>
        </p:nvPicPr>
        <p:blipFill>
          <a:blip r:embed="rId2"/>
          <a:stretch>
            <a:fillRect/>
          </a:stretch>
        </p:blipFill>
        <p:spPr>
          <a:xfrm>
            <a:off x="5977588" y="3474778"/>
            <a:ext cx="3277489" cy="2407768"/>
          </a:xfrm>
          <a:prstGeom prst="rect">
            <a:avLst/>
          </a:prstGeom>
        </p:spPr>
      </p:pic>
      <p:sp>
        <p:nvSpPr>
          <p:cNvPr id="10" name="Segnaposto contenuto 9"/>
          <p:cNvSpPr>
            <a:spLocks noGrp="1"/>
          </p:cNvSpPr>
          <p:nvPr>
            <p:ph sz="half" idx="2"/>
          </p:nvPr>
        </p:nvSpPr>
        <p:spPr>
          <a:xfrm>
            <a:off x="119336" y="1050441"/>
            <a:ext cx="5760640" cy="5692486"/>
          </a:xfrm>
        </p:spPr>
        <p:txBody>
          <a:bodyPr>
            <a:normAutofit fontScale="85000" lnSpcReduction="20000"/>
          </a:bodyPr>
          <a:lstStyle/>
          <a:p>
            <a:r>
              <a:rPr lang="en-US" sz="2000" dirty="0" smtClean="0">
                <a:latin typeface="Calibri" panose="020F0502020204030204" pitchFamily="34" charset="0"/>
                <a:cs typeface="Calibri" panose="020F0502020204030204" pitchFamily="34" charset="0"/>
              </a:rPr>
              <a:t>Cytoplasmic effectors, which are delivered into host cells, preferentially accumulate in the </a:t>
            </a:r>
            <a:r>
              <a:rPr lang="en-US" sz="2000" b="1" dirty="0" err="1" smtClean="0">
                <a:latin typeface="Calibri" panose="020F0502020204030204" pitchFamily="34" charset="0"/>
                <a:cs typeface="Calibri" panose="020F0502020204030204" pitchFamily="34" charset="0"/>
              </a:rPr>
              <a:t>biotrophic</a:t>
            </a:r>
            <a:r>
              <a:rPr lang="en-US" sz="2000" b="1" dirty="0" smtClean="0">
                <a:latin typeface="Calibri" panose="020F0502020204030204" pitchFamily="34" charset="0"/>
                <a:cs typeface="Calibri" panose="020F0502020204030204" pitchFamily="34" charset="0"/>
              </a:rPr>
              <a:t> interfacial complex (BIC)</a:t>
            </a:r>
            <a:r>
              <a:rPr lang="en-US" sz="2000" dirty="0" smtClean="0">
                <a:latin typeface="Calibri" panose="020F0502020204030204" pitchFamily="34" charset="0"/>
                <a:cs typeface="Calibri" panose="020F0502020204030204" pitchFamily="34" charset="0"/>
              </a:rPr>
              <a:t>, a novel plant membrane-rich structure associated with invasive hyphae </a:t>
            </a:r>
            <a:r>
              <a:rPr lang="en-US" sz="2000" dirty="0">
                <a:latin typeface="Calibri" panose="020F0502020204030204" pitchFamily="34" charset="0"/>
                <a:cs typeface="Calibri" panose="020F0502020204030204" pitchFamily="34" charset="0"/>
              </a:rPr>
              <a:t>that initially appears adjacent to primary hyphal </a:t>
            </a:r>
            <a:r>
              <a:rPr lang="en-US" sz="2000" dirty="0" smtClean="0">
                <a:latin typeface="Calibri" panose="020F0502020204030204" pitchFamily="34" charset="0"/>
                <a:cs typeface="Calibri" panose="020F0502020204030204" pitchFamily="34" charset="0"/>
              </a:rPr>
              <a:t>tips, but </a:t>
            </a:r>
            <a:r>
              <a:rPr lang="en-US" sz="2000" dirty="0">
                <a:latin typeface="Calibri" panose="020F0502020204030204" pitchFamily="34" charset="0"/>
                <a:cs typeface="Calibri" panose="020F0502020204030204" pitchFamily="34" charset="0"/>
              </a:rPr>
              <a:t>is later positioned subapically as IH develop within rice </a:t>
            </a:r>
            <a:r>
              <a:rPr lang="en-US" sz="2000" dirty="0" smtClean="0">
                <a:latin typeface="Calibri" panose="020F0502020204030204" pitchFamily="34" charset="0"/>
                <a:cs typeface="Calibri" panose="020F0502020204030204" pitchFamily="34" charset="0"/>
              </a:rPr>
              <a:t>cells</a:t>
            </a:r>
          </a:p>
          <a:p>
            <a:r>
              <a:rPr lang="en-US" sz="2000" dirty="0" smtClean="0">
                <a:latin typeface="Calibri" panose="020F0502020204030204" pitchFamily="34" charset="0"/>
                <a:cs typeface="Calibri" panose="020F0502020204030204" pitchFamily="34" charset="0"/>
              </a:rPr>
              <a:t>Effectors are released into host cytoplasm through:</a:t>
            </a:r>
          </a:p>
          <a:p>
            <a:pPr lvl="1"/>
            <a:r>
              <a:rPr lang="en-US" sz="1600" dirty="0" smtClean="0">
                <a:latin typeface="Calibri" panose="020F0502020204030204" pitchFamily="34" charset="0"/>
                <a:cs typeface="Calibri" panose="020F0502020204030204" pitchFamily="34" charset="0"/>
              </a:rPr>
              <a:t>The </a:t>
            </a:r>
            <a:r>
              <a:rPr lang="en-US" sz="1600" b="1" dirty="0" smtClean="0">
                <a:latin typeface="Calibri" panose="020F0502020204030204" pitchFamily="34" charset="0"/>
                <a:cs typeface="Calibri" panose="020F0502020204030204" pitchFamily="34" charset="0"/>
              </a:rPr>
              <a:t>BIC</a:t>
            </a:r>
            <a:r>
              <a:rPr lang="en-US" sz="1600" dirty="0" smtClean="0">
                <a:latin typeface="Calibri" panose="020F0502020204030204" pitchFamily="34" charset="0"/>
                <a:cs typeface="Calibri" panose="020F0502020204030204" pitchFamily="34" charset="0"/>
              </a:rPr>
              <a:t> system requiring the interaction between the t-SNARE protein </a:t>
            </a:r>
            <a:r>
              <a:rPr lang="en-US" sz="1600" b="1" dirty="0" smtClean="0">
                <a:latin typeface="Calibri" panose="020F0502020204030204" pitchFamily="34" charset="0"/>
                <a:cs typeface="Calibri" panose="020F0502020204030204" pitchFamily="34" charset="0"/>
              </a:rPr>
              <a:t>SSO1</a:t>
            </a:r>
            <a:r>
              <a:rPr lang="en-US" sz="1600" dirty="0" smtClean="0">
                <a:latin typeface="Calibri" panose="020F0502020204030204" pitchFamily="34" charset="0"/>
                <a:cs typeface="Calibri" panose="020F0502020204030204" pitchFamily="34" charset="0"/>
              </a:rPr>
              <a:t> and the </a:t>
            </a:r>
            <a:r>
              <a:rPr lang="en-US" sz="1600" dirty="0" err="1" smtClean="0">
                <a:latin typeface="Calibri" panose="020F0502020204030204" pitchFamily="34" charset="0"/>
                <a:cs typeface="Calibri" panose="020F0502020204030204" pitchFamily="34" charset="0"/>
              </a:rPr>
              <a:t>exocyst</a:t>
            </a:r>
            <a:r>
              <a:rPr lang="en-US" sz="1600" dirty="0" smtClean="0">
                <a:latin typeface="Calibri" panose="020F0502020204030204" pitchFamily="34" charset="0"/>
                <a:cs typeface="Calibri" panose="020F0502020204030204" pitchFamily="34" charset="0"/>
              </a:rPr>
              <a:t> complex markers </a:t>
            </a:r>
            <a:r>
              <a:rPr lang="en-US" sz="1600" b="1" dirty="0" smtClean="0">
                <a:latin typeface="Calibri" panose="020F0502020204030204" pitchFamily="34" charset="0"/>
                <a:cs typeface="Calibri" panose="020F0502020204030204" pitchFamily="34" charset="0"/>
              </a:rPr>
              <a:t>SEC5</a:t>
            </a:r>
            <a:r>
              <a:rPr lang="en-US" sz="1600" dirty="0" smtClean="0">
                <a:latin typeface="Calibri" panose="020F0502020204030204" pitchFamily="34" charset="0"/>
                <a:cs typeface="Calibri" panose="020F0502020204030204" pitchFamily="34" charset="0"/>
              </a:rPr>
              <a:t> and </a:t>
            </a:r>
            <a:r>
              <a:rPr lang="en-US" sz="1600" b="1" dirty="0" smtClean="0">
                <a:latin typeface="Calibri" panose="020F0502020204030204" pitchFamily="34" charset="0"/>
                <a:cs typeface="Calibri" panose="020F0502020204030204" pitchFamily="34" charset="0"/>
              </a:rPr>
              <a:t>EXO70</a:t>
            </a:r>
          </a:p>
          <a:p>
            <a:pPr lvl="1"/>
            <a:r>
              <a:rPr lang="en-US" sz="1600" dirty="0" smtClean="0">
                <a:latin typeface="Calibri" panose="020F0502020204030204" pitchFamily="34" charset="0"/>
                <a:cs typeface="Calibri" panose="020F0502020204030204" pitchFamily="34" charset="0"/>
              </a:rPr>
              <a:t>The </a:t>
            </a:r>
            <a:r>
              <a:rPr lang="en-US" sz="1600" b="1" dirty="0" err="1" smtClean="0">
                <a:latin typeface="Calibri" panose="020F0502020204030204" pitchFamily="34" charset="0"/>
                <a:cs typeface="Calibri" panose="020F0502020204030204" pitchFamily="34" charset="0"/>
              </a:rPr>
              <a:t>polarisome</a:t>
            </a:r>
            <a:r>
              <a:rPr lang="en-US" sz="1600" dirty="0" smtClean="0">
                <a:latin typeface="Calibri" panose="020F0502020204030204" pitchFamily="34" charset="0"/>
                <a:cs typeface="Calibri" panose="020F0502020204030204" pitchFamily="34" charset="0"/>
              </a:rPr>
              <a:t> constituted mainly by the protein </a:t>
            </a:r>
            <a:r>
              <a:rPr lang="en-US" sz="1600" b="1" dirty="0" smtClean="0">
                <a:latin typeface="Calibri" panose="020F0502020204030204" pitchFamily="34" charset="0"/>
                <a:cs typeface="Calibri" panose="020F0502020204030204" pitchFamily="34" charset="0"/>
              </a:rPr>
              <a:t>Spa-2</a:t>
            </a:r>
            <a:r>
              <a:rPr lang="en-US" sz="1600" dirty="0" smtClean="0">
                <a:latin typeface="Calibri" panose="020F0502020204030204" pitchFamily="34" charset="0"/>
                <a:cs typeface="Calibri" panose="020F0502020204030204" pitchFamily="34" charset="0"/>
              </a:rPr>
              <a:t> interacting with the </a:t>
            </a:r>
            <a:r>
              <a:rPr lang="en-US" sz="1600" b="1" dirty="0" smtClean="0">
                <a:latin typeface="Calibri" panose="020F0502020204030204" pitchFamily="34" charset="0"/>
                <a:cs typeface="Calibri" panose="020F0502020204030204" pitchFamily="34" charset="0"/>
              </a:rPr>
              <a:t>exo70-</a:t>
            </a:r>
            <a:r>
              <a:rPr lang="en-US" sz="1600" dirty="0" smtClean="0">
                <a:latin typeface="Calibri" panose="020F0502020204030204" pitchFamily="34" charset="0"/>
                <a:cs typeface="Calibri" panose="020F0502020204030204" pitchFamily="34" charset="0"/>
              </a:rPr>
              <a:t>marked </a:t>
            </a:r>
            <a:r>
              <a:rPr lang="en-US" sz="1600" dirty="0" err="1" smtClean="0">
                <a:latin typeface="Calibri" panose="020F0502020204030204" pitchFamily="34" charset="0"/>
                <a:cs typeface="Calibri" panose="020F0502020204030204" pitchFamily="34" charset="0"/>
              </a:rPr>
              <a:t>exocyst</a:t>
            </a:r>
            <a:r>
              <a:rPr lang="en-US" sz="1600" dirty="0" smtClean="0">
                <a:latin typeface="Calibri" panose="020F0502020204030204" pitchFamily="34" charset="0"/>
                <a:cs typeface="Calibri" panose="020F0502020204030204" pitchFamily="34" charset="0"/>
              </a:rPr>
              <a:t> transported by assembling on actin cable through  myosin</a:t>
            </a:r>
          </a:p>
          <a:p>
            <a:r>
              <a:rPr lang="en-US" sz="2000" dirty="0">
                <a:latin typeface="Calibri" panose="020F0502020204030204" pitchFamily="34" charset="0"/>
                <a:cs typeface="Calibri" panose="020F0502020204030204" pitchFamily="34" charset="0"/>
              </a:rPr>
              <a:t>Filamentous pathogen effector proteins that translocate </a:t>
            </a:r>
            <a:r>
              <a:rPr lang="en-US" sz="2000" dirty="0" smtClean="0">
                <a:latin typeface="Calibri" panose="020F0502020204030204" pitchFamily="34" charset="0"/>
                <a:cs typeface="Calibri" panose="020F0502020204030204" pitchFamily="34" charset="0"/>
              </a:rPr>
              <a:t>into plant </a:t>
            </a:r>
            <a:r>
              <a:rPr lang="en-US" sz="2000" dirty="0">
                <a:latin typeface="Calibri" panose="020F0502020204030204" pitchFamily="34" charset="0"/>
                <a:cs typeface="Calibri" panose="020F0502020204030204" pitchFamily="34" charset="0"/>
              </a:rPr>
              <a:t>cells are highly diverse in sequence and structure and </a:t>
            </a:r>
            <a:r>
              <a:rPr lang="en-US" sz="2000" dirty="0" smtClean="0">
                <a:latin typeface="Calibri" panose="020F0502020204030204" pitchFamily="34" charset="0"/>
                <a:cs typeface="Calibri" panose="020F0502020204030204" pitchFamily="34" charset="0"/>
              </a:rPr>
              <a:t>have most </a:t>
            </a:r>
            <a:r>
              <a:rPr lang="en-US" sz="2000" dirty="0">
                <a:latin typeface="Calibri" panose="020F0502020204030204" pitchFamily="34" charset="0"/>
                <a:cs typeface="Calibri" panose="020F0502020204030204" pitchFamily="34" charset="0"/>
              </a:rPr>
              <a:t>likely evolved a variety of mechanisms to traffic to the </a:t>
            </a:r>
            <a:r>
              <a:rPr lang="en-US" sz="2000" dirty="0" smtClean="0">
                <a:latin typeface="Calibri" panose="020F0502020204030204" pitchFamily="34" charset="0"/>
                <a:cs typeface="Calibri" panose="020F0502020204030204" pitchFamily="34" charset="0"/>
              </a:rPr>
              <a:t>host cytoplasm</a:t>
            </a:r>
            <a:r>
              <a:rPr lang="en-US" sz="2000" dirty="0">
                <a:latin typeface="Calibri" panose="020F0502020204030204" pitchFamily="34" charset="0"/>
                <a:cs typeface="Calibri" panose="020F0502020204030204" pitchFamily="34" charset="0"/>
              </a:rPr>
              <a:t>. </a:t>
            </a:r>
            <a:endParaRPr lang="en-US" sz="2000" dirty="0" smtClean="0">
              <a:latin typeface="Calibri" panose="020F0502020204030204" pitchFamily="34" charset="0"/>
              <a:cs typeface="Calibri" panose="020F0502020204030204" pitchFamily="34" charset="0"/>
            </a:endParaRPr>
          </a:p>
          <a:p>
            <a:r>
              <a:rPr lang="en-US" sz="2000" dirty="0" smtClean="0">
                <a:latin typeface="Calibri" panose="020F0502020204030204" pitchFamily="34" charset="0"/>
                <a:cs typeface="Calibri" panose="020F0502020204030204" pitchFamily="34" charset="0"/>
              </a:rPr>
              <a:t>However</a:t>
            </a:r>
            <a:r>
              <a:rPr lang="en-US" sz="2000" dirty="0">
                <a:latin typeface="Calibri" panose="020F0502020204030204" pitchFamily="34" charset="0"/>
                <a:cs typeface="Calibri" panose="020F0502020204030204" pitchFamily="34" charset="0"/>
              </a:rPr>
              <a:t>, a common theme is that host-targeting </a:t>
            </a:r>
            <a:r>
              <a:rPr lang="en-US" sz="2000" dirty="0" smtClean="0">
                <a:latin typeface="Calibri" panose="020F0502020204030204" pitchFamily="34" charset="0"/>
                <a:cs typeface="Calibri" panose="020F0502020204030204" pitchFamily="34" charset="0"/>
              </a:rPr>
              <a:t>relies on </a:t>
            </a:r>
            <a:r>
              <a:rPr lang="en-US" sz="2000" dirty="0">
                <a:latin typeface="Calibri" panose="020F0502020204030204" pitchFamily="34" charset="0"/>
                <a:cs typeface="Calibri" panose="020F0502020204030204" pitchFamily="34" charset="0"/>
              </a:rPr>
              <a:t>N-terminal translocation domains that are located after </a:t>
            </a:r>
            <a:r>
              <a:rPr lang="en-US" sz="2000" dirty="0" smtClean="0">
                <a:latin typeface="Calibri" panose="020F0502020204030204" pitchFamily="34" charset="0"/>
                <a:cs typeface="Calibri" panose="020F0502020204030204" pitchFamily="34" charset="0"/>
              </a:rPr>
              <a:t>a general </a:t>
            </a:r>
            <a:r>
              <a:rPr lang="en-US" sz="2000" dirty="0">
                <a:latin typeface="Calibri" panose="020F0502020204030204" pitchFamily="34" charset="0"/>
                <a:cs typeface="Calibri" panose="020F0502020204030204" pitchFamily="34" charset="0"/>
              </a:rPr>
              <a:t>secretory </a:t>
            </a:r>
            <a:r>
              <a:rPr lang="en-US" sz="2000" dirty="0" smtClean="0">
                <a:latin typeface="Calibri" panose="020F0502020204030204" pitchFamily="34" charset="0"/>
                <a:cs typeface="Calibri" panose="020F0502020204030204" pitchFamily="34" charset="0"/>
              </a:rPr>
              <a:t>signal.</a:t>
            </a:r>
          </a:p>
          <a:p>
            <a:r>
              <a:rPr lang="en-US" sz="2000" dirty="0" smtClean="0">
                <a:latin typeface="Calibri" panose="020F0502020204030204" pitchFamily="34" charset="0"/>
                <a:cs typeface="Calibri" panose="020F0502020204030204" pitchFamily="34" charset="0"/>
              </a:rPr>
              <a:t>In </a:t>
            </a:r>
            <a:r>
              <a:rPr lang="en-US" sz="2000" dirty="0">
                <a:latin typeface="Calibri" panose="020F0502020204030204" pitchFamily="34" charset="0"/>
                <a:cs typeface="Calibri" panose="020F0502020204030204" pitchFamily="34" charset="0"/>
              </a:rPr>
              <a:t>the oomycetes, </a:t>
            </a:r>
            <a:r>
              <a:rPr lang="en-US" sz="2000" dirty="0" smtClean="0">
                <a:latin typeface="Calibri" panose="020F0502020204030204" pitchFamily="34" charset="0"/>
                <a:cs typeface="Calibri" panose="020F0502020204030204" pitchFamily="34" charset="0"/>
              </a:rPr>
              <a:t>host targeting domains </a:t>
            </a:r>
            <a:r>
              <a:rPr lang="en-US" sz="2000" dirty="0">
                <a:latin typeface="Calibri" panose="020F0502020204030204" pitchFamily="34" charset="0"/>
                <a:cs typeface="Calibri" panose="020F0502020204030204" pitchFamily="34" charset="0"/>
              </a:rPr>
              <a:t>contain overrepresented motifs, such as </a:t>
            </a:r>
            <a:r>
              <a:rPr lang="en-US" sz="2000" dirty="0" smtClean="0">
                <a:latin typeface="Calibri" panose="020F0502020204030204" pitchFamily="34" charset="0"/>
                <a:cs typeface="Calibri" panose="020F0502020204030204" pitchFamily="34" charset="0"/>
              </a:rPr>
              <a:t>the RXLR</a:t>
            </a:r>
            <a:r>
              <a:rPr lang="en-US" sz="2000" dirty="0">
                <a:latin typeface="Calibri" panose="020F0502020204030204" pitchFamily="34" charset="0"/>
                <a:cs typeface="Calibri" panose="020F0502020204030204" pitchFamily="34" charset="0"/>
              </a:rPr>
              <a:t>, LFLAK, and CHXC amino acid sequences, which </a:t>
            </a:r>
            <a:r>
              <a:rPr lang="en-US" sz="2000" dirty="0" smtClean="0">
                <a:latin typeface="Calibri" panose="020F0502020204030204" pitchFamily="34" charset="0"/>
                <a:cs typeface="Calibri" panose="020F0502020204030204" pitchFamily="34" charset="0"/>
              </a:rPr>
              <a:t>define many </a:t>
            </a:r>
            <a:r>
              <a:rPr lang="en-US" sz="2000" dirty="0">
                <a:latin typeface="Calibri" panose="020F0502020204030204" pitchFamily="34" charset="0"/>
                <a:cs typeface="Calibri" panose="020F0502020204030204" pitchFamily="34" charset="0"/>
              </a:rPr>
              <a:t>predicted effector repertoires in different species</a:t>
            </a:r>
            <a:endParaRPr lang="en-US" sz="2000" dirty="0" smtClean="0">
              <a:latin typeface="Calibri" panose="020F0502020204030204" pitchFamily="34" charset="0"/>
              <a:cs typeface="Calibri" panose="020F0502020204030204" pitchFamily="34" charset="0"/>
            </a:endParaRPr>
          </a:p>
          <a:p>
            <a:endParaRPr lang="en-US" sz="2000" dirty="0" smtClean="0">
              <a:latin typeface="ffc"/>
            </a:endParaRPr>
          </a:p>
          <a:p>
            <a:pPr lvl="1"/>
            <a:endParaRPr lang="en-US" sz="1200" dirty="0" smtClean="0">
              <a:latin typeface="ffc"/>
            </a:endParaRPr>
          </a:p>
          <a:p>
            <a:endParaRPr lang="en-US" sz="1600" dirty="0">
              <a:latin typeface="ffc"/>
            </a:endParaRPr>
          </a:p>
          <a:p>
            <a:endParaRPr lang="en-US" sz="1600" dirty="0" smtClean="0">
              <a:latin typeface="ff1"/>
            </a:endParaRPr>
          </a:p>
          <a:p>
            <a:endParaRPr lang="it-IT" sz="1600" dirty="0"/>
          </a:p>
        </p:txBody>
      </p:sp>
      <p:pic>
        <p:nvPicPr>
          <p:cNvPr id="5" name="Segnaposto contenuto 3"/>
          <p:cNvPicPr>
            <a:picLocks noChangeAspect="1"/>
          </p:cNvPicPr>
          <p:nvPr/>
        </p:nvPicPr>
        <p:blipFill>
          <a:blip r:embed="rId3"/>
          <a:stretch>
            <a:fillRect/>
          </a:stretch>
        </p:blipFill>
        <p:spPr bwMode="auto">
          <a:xfrm>
            <a:off x="5977588" y="1026506"/>
            <a:ext cx="6159733"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egnaposto contenuto 4"/>
          <p:cNvPicPr>
            <a:picLocks noChangeAspect="1"/>
          </p:cNvPicPr>
          <p:nvPr/>
        </p:nvPicPr>
        <p:blipFill>
          <a:blip r:embed="rId4"/>
          <a:stretch>
            <a:fillRect/>
          </a:stretch>
        </p:blipFill>
        <p:spPr bwMode="auto">
          <a:xfrm>
            <a:off x="9255077" y="3474778"/>
            <a:ext cx="2872034" cy="1952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061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0640" y="119743"/>
            <a:ext cx="8640960" cy="445170"/>
          </a:xfrm>
        </p:spPr>
        <p:txBody>
          <a:bodyPr/>
          <a:lstStyle/>
          <a:p>
            <a:r>
              <a:rPr lang="it-IT" dirty="0" smtClean="0"/>
              <a:t>Effettori citoplasmatici – </a:t>
            </a:r>
            <a:r>
              <a:rPr lang="it-IT" i="1" dirty="0" smtClean="0"/>
              <a:t>P. </a:t>
            </a:r>
            <a:r>
              <a:rPr lang="it-IT" i="1" dirty="0" err="1" smtClean="0"/>
              <a:t>infestans</a:t>
            </a:r>
            <a:endParaRPr lang="it-IT" i="1" dirty="0"/>
          </a:p>
        </p:txBody>
      </p:sp>
      <p:sp>
        <p:nvSpPr>
          <p:cNvPr id="10" name="Segnaposto contenuto 9"/>
          <p:cNvSpPr>
            <a:spLocks noGrp="1"/>
          </p:cNvSpPr>
          <p:nvPr>
            <p:ph sz="half" idx="2"/>
          </p:nvPr>
        </p:nvSpPr>
        <p:spPr>
          <a:xfrm>
            <a:off x="5087888" y="781328"/>
            <a:ext cx="6984776" cy="5888032"/>
          </a:xfrm>
        </p:spPr>
        <p:txBody>
          <a:bodyPr>
            <a:normAutofit/>
          </a:bodyPr>
          <a:lstStyle/>
          <a:p>
            <a:r>
              <a:rPr lang="it-IT" sz="2000" i="1" dirty="0"/>
              <a:t>Phytophthora </a:t>
            </a:r>
            <a:r>
              <a:rPr lang="it-IT" sz="2000" i="1" dirty="0" err="1"/>
              <a:t>infestans</a:t>
            </a:r>
            <a:r>
              <a:rPr lang="it-IT" sz="2000" i="1" dirty="0"/>
              <a:t>, </a:t>
            </a:r>
            <a:r>
              <a:rPr lang="it-IT" sz="2000" dirty="0"/>
              <a:t>un oomicete </a:t>
            </a:r>
            <a:r>
              <a:rPr lang="it-IT" sz="2000" dirty="0" err="1"/>
              <a:t>emibiotropico</a:t>
            </a:r>
            <a:r>
              <a:rPr lang="it-IT" sz="2000" dirty="0"/>
              <a:t>, entra nel tessuto ospite con </a:t>
            </a:r>
            <a:r>
              <a:rPr lang="it-IT" sz="2000" dirty="0" err="1"/>
              <a:t>appressori</a:t>
            </a:r>
            <a:r>
              <a:rPr lang="it-IT" sz="2000" dirty="0"/>
              <a:t> non </a:t>
            </a:r>
            <a:r>
              <a:rPr lang="it-IT" sz="2000" dirty="0" err="1"/>
              <a:t>melanizzati</a:t>
            </a:r>
            <a:r>
              <a:rPr lang="it-IT" sz="2000" dirty="0"/>
              <a:t> e produce austori simili a dita, circondate da </a:t>
            </a:r>
            <a:r>
              <a:rPr lang="it-IT" sz="2000" dirty="0" err="1"/>
              <a:t>EHMx</a:t>
            </a:r>
            <a:r>
              <a:rPr lang="it-IT" sz="2000" dirty="0"/>
              <a:t> che è in continuità con l'</a:t>
            </a:r>
            <a:r>
              <a:rPr lang="it-IT" sz="2000" dirty="0" err="1"/>
              <a:t>apoplasto</a:t>
            </a:r>
            <a:r>
              <a:rPr lang="it-IT" sz="2000" dirty="0"/>
              <a:t>.</a:t>
            </a:r>
          </a:p>
          <a:p>
            <a:r>
              <a:rPr lang="it-IT" sz="2000" dirty="0"/>
              <a:t>L’effettore </a:t>
            </a:r>
            <a:r>
              <a:rPr lang="it-IT" sz="2000" b="1" dirty="0"/>
              <a:t>Avr3a</a:t>
            </a:r>
            <a:r>
              <a:rPr lang="it-IT" sz="2000" dirty="0"/>
              <a:t> di </a:t>
            </a:r>
            <a:r>
              <a:rPr lang="it-IT" sz="2000" i="1" dirty="0"/>
              <a:t>P. </a:t>
            </a:r>
            <a:r>
              <a:rPr lang="it-IT" sz="2000" i="1" dirty="0" err="1"/>
              <a:t>infestans</a:t>
            </a:r>
            <a:r>
              <a:rPr lang="it-IT" sz="2000" i="1" dirty="0"/>
              <a:t> </a:t>
            </a:r>
            <a:r>
              <a:rPr lang="it-IT" sz="2000" dirty="0"/>
              <a:t>ha dimostrato di legarsi e stabilizzare la U-box E3 </a:t>
            </a:r>
            <a:r>
              <a:rPr lang="it-IT" sz="2000" dirty="0" err="1"/>
              <a:t>ubiquitina</a:t>
            </a:r>
            <a:r>
              <a:rPr lang="it-IT" sz="2000" dirty="0"/>
              <a:t> </a:t>
            </a:r>
            <a:r>
              <a:rPr lang="it-IT" sz="2000" dirty="0" err="1"/>
              <a:t>ligasi</a:t>
            </a:r>
            <a:r>
              <a:rPr lang="it-IT" sz="2000" dirty="0"/>
              <a:t> </a:t>
            </a:r>
            <a:r>
              <a:rPr lang="it-IT" sz="2000" b="1" dirty="0"/>
              <a:t>CMPG1</a:t>
            </a:r>
            <a:r>
              <a:rPr lang="it-IT" sz="2000" dirty="0"/>
              <a:t> e per bloccare morte indotta da </a:t>
            </a:r>
            <a:r>
              <a:rPr lang="it-IT" sz="2000" b="1" dirty="0"/>
              <a:t>INF1</a:t>
            </a:r>
            <a:r>
              <a:rPr lang="it-IT" sz="2000" dirty="0"/>
              <a:t> in cellule di patata. </a:t>
            </a:r>
            <a:r>
              <a:rPr lang="it-IT" sz="2000" dirty="0" smtClean="0"/>
              <a:t>La </a:t>
            </a:r>
            <a:r>
              <a:rPr lang="it-IT" sz="2000" dirty="0"/>
              <a:t>morte cellulare INF1-indotta ha un ruolo durante la crescita </a:t>
            </a:r>
            <a:r>
              <a:rPr lang="it-IT" sz="2000" dirty="0" err="1"/>
              <a:t>necrotrofica</a:t>
            </a:r>
            <a:r>
              <a:rPr lang="it-IT" sz="2000" dirty="0"/>
              <a:t> dell'agente patogeno, e un effettore che blocca questa morte promuove la crescita </a:t>
            </a:r>
            <a:r>
              <a:rPr lang="it-IT" sz="2000" dirty="0" err="1"/>
              <a:t>biotrofica</a:t>
            </a:r>
            <a:r>
              <a:rPr lang="it-IT" sz="2000" dirty="0"/>
              <a:t>.</a:t>
            </a:r>
          </a:p>
          <a:p>
            <a:r>
              <a:rPr lang="it-IT" sz="2000" b="1" dirty="0" smtClean="0"/>
              <a:t>Avr1b</a:t>
            </a:r>
            <a:r>
              <a:rPr lang="it-IT" sz="2000" dirty="0" smtClean="0"/>
              <a:t> </a:t>
            </a:r>
            <a:r>
              <a:rPr lang="it-IT" sz="2000" dirty="0"/>
              <a:t>(noto anche come </a:t>
            </a:r>
            <a:r>
              <a:rPr lang="it-IT" sz="2000" dirty="0" err="1" smtClean="0"/>
              <a:t>IpiO</a:t>
            </a:r>
            <a:r>
              <a:rPr lang="it-IT" sz="2000" dirty="0" smtClean="0"/>
              <a:t>) </a:t>
            </a:r>
            <a:r>
              <a:rPr lang="it-IT" sz="2000" dirty="0"/>
              <a:t>lega </a:t>
            </a:r>
            <a:r>
              <a:rPr lang="it-IT" sz="2000" i="1" dirty="0"/>
              <a:t>in vitro </a:t>
            </a:r>
            <a:r>
              <a:rPr lang="it-IT" sz="2000" dirty="0"/>
              <a:t>i  recettori </a:t>
            </a:r>
            <a:r>
              <a:rPr lang="it-IT" sz="2000" dirty="0" err="1"/>
              <a:t>lectina</a:t>
            </a:r>
            <a:r>
              <a:rPr lang="it-IT" sz="2000" dirty="0"/>
              <a:t> </a:t>
            </a:r>
            <a:r>
              <a:rPr lang="it-IT" sz="2000" dirty="0" err="1"/>
              <a:t>chinasi</a:t>
            </a:r>
            <a:r>
              <a:rPr lang="it-IT" sz="2000" dirty="0"/>
              <a:t> </a:t>
            </a:r>
            <a:r>
              <a:rPr lang="it-IT" sz="2000" b="1" dirty="0" smtClean="0"/>
              <a:t>LECRK-1.9</a:t>
            </a:r>
            <a:r>
              <a:rPr lang="it-IT" sz="2000" dirty="0" smtClean="0"/>
              <a:t>. </a:t>
            </a:r>
            <a:r>
              <a:rPr lang="it-IT" sz="2000" dirty="0"/>
              <a:t>Pertanto, potrebbe Avrblb1 diminuire la resistenza basale interrompendo il collegamento tra la membrana plasmatica </a:t>
            </a:r>
            <a:r>
              <a:rPr lang="it-IT" sz="2000" dirty="0" smtClean="0"/>
              <a:t>dell’ospite e la parete </a:t>
            </a:r>
            <a:r>
              <a:rPr lang="it-IT" sz="2000" dirty="0"/>
              <a:t>cellulare</a:t>
            </a:r>
          </a:p>
        </p:txBody>
      </p:sp>
      <p:pic>
        <p:nvPicPr>
          <p:cNvPr id="7" name="Immagine 6"/>
          <p:cNvPicPr>
            <a:picLocks noChangeAspect="1"/>
          </p:cNvPicPr>
          <p:nvPr/>
        </p:nvPicPr>
        <p:blipFill>
          <a:blip r:embed="rId2"/>
          <a:stretch>
            <a:fillRect/>
          </a:stretch>
        </p:blipFill>
        <p:spPr>
          <a:xfrm>
            <a:off x="335021" y="4074578"/>
            <a:ext cx="4615884" cy="503075"/>
          </a:xfrm>
          <a:prstGeom prst="rect">
            <a:avLst/>
          </a:prstGeom>
        </p:spPr>
      </p:pic>
      <p:pic>
        <p:nvPicPr>
          <p:cNvPr id="4" name="Segnaposto contenuto 3"/>
          <p:cNvPicPr>
            <a:picLocks noGrp="1" noChangeAspect="1"/>
          </p:cNvPicPr>
          <p:nvPr>
            <p:ph sz="half" idx="1"/>
          </p:nvPr>
        </p:nvPicPr>
        <p:blipFill>
          <a:blip r:embed="rId3"/>
          <a:stretch>
            <a:fillRect/>
          </a:stretch>
        </p:blipFill>
        <p:spPr>
          <a:xfrm>
            <a:off x="345569" y="781328"/>
            <a:ext cx="4605336" cy="3245607"/>
          </a:xfrm>
          <a:prstGeom prst="rect">
            <a:avLst/>
          </a:prstGeom>
        </p:spPr>
      </p:pic>
      <p:pic>
        <p:nvPicPr>
          <p:cNvPr id="3" name="Immagine 2"/>
          <p:cNvPicPr>
            <a:picLocks noChangeAspect="1"/>
          </p:cNvPicPr>
          <p:nvPr/>
        </p:nvPicPr>
        <p:blipFill>
          <a:blip r:embed="rId4"/>
          <a:stretch>
            <a:fillRect/>
          </a:stretch>
        </p:blipFill>
        <p:spPr>
          <a:xfrm>
            <a:off x="345569" y="4625297"/>
            <a:ext cx="3518183" cy="2181948"/>
          </a:xfrm>
          <a:prstGeom prst="rect">
            <a:avLst/>
          </a:prstGeom>
        </p:spPr>
      </p:pic>
    </p:spTree>
    <p:extLst>
      <p:ext uri="{BB962C8B-B14F-4D97-AF65-F5344CB8AC3E}">
        <p14:creationId xmlns:p14="http://schemas.microsoft.com/office/powerpoint/2010/main" val="2546759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512" y="116632"/>
            <a:ext cx="8640960" cy="445170"/>
          </a:xfrm>
        </p:spPr>
        <p:txBody>
          <a:bodyPr/>
          <a:lstStyle/>
          <a:p>
            <a:r>
              <a:rPr lang="it-IT" dirty="0" smtClean="0"/>
              <a:t>Effettori citoplasmatici – </a:t>
            </a:r>
            <a:r>
              <a:rPr lang="it-IT" i="1" dirty="0" smtClean="0"/>
              <a:t>M. </a:t>
            </a:r>
            <a:r>
              <a:rPr lang="it-IT" i="1" dirty="0" err="1" smtClean="0"/>
              <a:t>oryzae</a:t>
            </a:r>
            <a:endParaRPr lang="it-IT" i="1" dirty="0"/>
          </a:p>
        </p:txBody>
      </p:sp>
      <p:sp>
        <p:nvSpPr>
          <p:cNvPr id="10" name="Segnaposto contenuto 9"/>
          <p:cNvSpPr>
            <a:spLocks noGrp="1"/>
          </p:cNvSpPr>
          <p:nvPr>
            <p:ph sz="half" idx="2"/>
          </p:nvPr>
        </p:nvSpPr>
        <p:spPr>
          <a:xfrm>
            <a:off x="4037805" y="639998"/>
            <a:ext cx="7962852" cy="5628119"/>
          </a:xfrm>
        </p:spPr>
        <p:txBody>
          <a:bodyPr>
            <a:normAutofit/>
          </a:bodyPr>
          <a:lstStyle/>
          <a:p>
            <a:r>
              <a:rPr lang="it-IT" sz="2000" i="1" dirty="0" err="1"/>
              <a:t>Magnaporthe</a:t>
            </a:r>
            <a:r>
              <a:rPr lang="it-IT" sz="2000" i="1" dirty="0"/>
              <a:t> </a:t>
            </a:r>
            <a:r>
              <a:rPr lang="it-IT" sz="2000" i="1" dirty="0" err="1" smtClean="0"/>
              <a:t>oryzae</a:t>
            </a:r>
            <a:r>
              <a:rPr lang="it-IT" sz="2000" dirty="0"/>
              <a:t> </a:t>
            </a:r>
            <a:r>
              <a:rPr lang="it-IT" sz="2000" dirty="0" smtClean="0"/>
              <a:t>è </a:t>
            </a:r>
            <a:r>
              <a:rPr lang="it-IT" sz="2000" dirty="0"/>
              <a:t>un fungo ascomicete </a:t>
            </a:r>
            <a:r>
              <a:rPr lang="it-IT" sz="2000" dirty="0" err="1" smtClean="0"/>
              <a:t>emibiotrofico</a:t>
            </a:r>
            <a:r>
              <a:rPr lang="it-IT" sz="2000" dirty="0"/>
              <a:t>, entra nel tessuto ospite usando </a:t>
            </a:r>
            <a:r>
              <a:rPr lang="it-IT" sz="2000" dirty="0" err="1"/>
              <a:t>appressori</a:t>
            </a:r>
            <a:r>
              <a:rPr lang="it-IT" sz="2000" dirty="0"/>
              <a:t> </a:t>
            </a:r>
            <a:r>
              <a:rPr lang="it-IT" sz="2000" dirty="0" err="1"/>
              <a:t>melanizzati</a:t>
            </a:r>
            <a:r>
              <a:rPr lang="it-IT" sz="2000" dirty="0"/>
              <a:t> (pressione). Un </a:t>
            </a:r>
            <a:r>
              <a:rPr lang="it-IT" sz="2000" dirty="0" err="1" smtClean="0"/>
              <a:t>neckband</a:t>
            </a:r>
            <a:r>
              <a:rPr lang="it-IT" sz="2000" dirty="0" smtClean="0"/>
              <a:t> </a:t>
            </a:r>
            <a:r>
              <a:rPr lang="it-IT" sz="2000" dirty="0"/>
              <a:t>chiude la matrice extracellulare invasiva ifale (</a:t>
            </a:r>
            <a:r>
              <a:rPr lang="it-IT" sz="2000" dirty="0" err="1"/>
              <a:t>EISMx</a:t>
            </a:r>
            <a:r>
              <a:rPr lang="it-IT" sz="2000" dirty="0"/>
              <a:t>) che circonda l’ifa invasiva intracellulare nelle cellule ospiti.</a:t>
            </a:r>
          </a:p>
          <a:p>
            <a:r>
              <a:rPr lang="it-IT" sz="2000" dirty="0"/>
              <a:t>L’effettore AVR </a:t>
            </a:r>
            <a:r>
              <a:rPr lang="it-IT" sz="2000" b="1" dirty="0" err="1"/>
              <a:t>Avr</a:t>
            </a:r>
            <a:r>
              <a:rPr lang="it-IT" sz="2000" b="1" dirty="0"/>
              <a:t> </a:t>
            </a:r>
            <a:r>
              <a:rPr lang="it-IT" sz="2000" b="1" dirty="0" err="1"/>
              <a:t>Pizt</a:t>
            </a:r>
            <a:r>
              <a:rPr lang="it-IT" sz="2000" b="1" dirty="0"/>
              <a:t> </a:t>
            </a:r>
            <a:r>
              <a:rPr lang="it-IT" sz="2000" dirty="0"/>
              <a:t>di </a:t>
            </a:r>
            <a:r>
              <a:rPr lang="it-IT" sz="2000" i="1" dirty="0"/>
              <a:t>M. </a:t>
            </a:r>
            <a:r>
              <a:rPr lang="it-IT" sz="2000" i="1" dirty="0" err="1"/>
              <a:t>oryzae</a:t>
            </a:r>
            <a:r>
              <a:rPr lang="it-IT" sz="2000" i="1" dirty="0"/>
              <a:t> </a:t>
            </a:r>
            <a:r>
              <a:rPr lang="it-IT" sz="2000" dirty="0"/>
              <a:t>lega e destabilizza la E3 </a:t>
            </a:r>
            <a:r>
              <a:rPr lang="it-IT" sz="2000" dirty="0" err="1"/>
              <a:t>ubiquitina</a:t>
            </a:r>
            <a:r>
              <a:rPr lang="it-IT" sz="2000" dirty="0"/>
              <a:t> </a:t>
            </a:r>
            <a:r>
              <a:rPr lang="it-IT" sz="2000" dirty="0" err="1"/>
              <a:t>ligasi</a:t>
            </a:r>
            <a:r>
              <a:rPr lang="it-IT" sz="2000" dirty="0"/>
              <a:t> </a:t>
            </a:r>
            <a:r>
              <a:rPr lang="it-IT" sz="2000" b="1" dirty="0"/>
              <a:t>APIP6</a:t>
            </a:r>
            <a:r>
              <a:rPr lang="it-IT" sz="2000" dirty="0"/>
              <a:t> di riso per sopprimere la PAMP </a:t>
            </a:r>
            <a:r>
              <a:rPr lang="it-IT" sz="2000" dirty="0" err="1"/>
              <a:t>immunity</a:t>
            </a:r>
            <a:r>
              <a:rPr lang="it-IT" sz="2000" dirty="0"/>
              <a:t> chitina-indotta</a:t>
            </a:r>
            <a:r>
              <a:rPr lang="it-IT" sz="2000" dirty="0" smtClean="0"/>
              <a:t>. </a:t>
            </a:r>
            <a:r>
              <a:rPr lang="it-IT" sz="2000" dirty="0" err="1"/>
              <a:t>Avr</a:t>
            </a:r>
            <a:r>
              <a:rPr lang="it-IT" sz="2000" dirty="0"/>
              <a:t> </a:t>
            </a:r>
            <a:r>
              <a:rPr lang="it-IT" sz="2000" dirty="0" err="1"/>
              <a:t>Pizt</a:t>
            </a:r>
            <a:r>
              <a:rPr lang="it-IT" sz="2000" dirty="0"/>
              <a:t> è una proteina BIC-localizzata che viene </a:t>
            </a:r>
            <a:r>
              <a:rPr lang="it-IT" sz="2000" dirty="0" smtClean="0"/>
              <a:t>traslocata nel citoplasma.</a:t>
            </a:r>
            <a:endParaRPr lang="it-IT" sz="2000" dirty="0"/>
          </a:p>
          <a:p>
            <a:r>
              <a:rPr lang="it-IT" sz="2000" b="1" dirty="0"/>
              <a:t>Pi-ta</a:t>
            </a:r>
            <a:r>
              <a:rPr lang="it-IT" sz="2000" dirty="0"/>
              <a:t> codifica un recettore citoplasmatico putativo con un sito </a:t>
            </a:r>
            <a:r>
              <a:rPr lang="it-IT" sz="2000" i="1" dirty="0"/>
              <a:t>nucleotide-</a:t>
            </a:r>
            <a:r>
              <a:rPr lang="it-IT" sz="2000" i="1" dirty="0" err="1"/>
              <a:t>binding</a:t>
            </a:r>
            <a:r>
              <a:rPr lang="it-IT" sz="2000" dirty="0"/>
              <a:t> </a:t>
            </a:r>
            <a:r>
              <a:rPr lang="it-IT" sz="2000" dirty="0" smtClean="0"/>
              <a:t>ed un </a:t>
            </a:r>
            <a:r>
              <a:rPr lang="it-IT" sz="2000" dirty="0"/>
              <a:t>dominio ricco di </a:t>
            </a:r>
            <a:r>
              <a:rPr lang="it-IT" sz="2000" dirty="0" smtClean="0"/>
              <a:t>leucina. </a:t>
            </a:r>
            <a:r>
              <a:rPr lang="it-IT" sz="2000" b="1" dirty="0"/>
              <a:t>AVR-Pita</a:t>
            </a:r>
            <a:r>
              <a:rPr lang="it-IT" sz="2000" dirty="0"/>
              <a:t> </a:t>
            </a:r>
            <a:r>
              <a:rPr lang="it-IT" sz="2000" dirty="0" smtClean="0"/>
              <a:t>codifica per </a:t>
            </a:r>
            <a:r>
              <a:rPr lang="it-IT" sz="2000" dirty="0"/>
              <a:t>una </a:t>
            </a:r>
            <a:r>
              <a:rPr lang="it-IT" sz="2000" dirty="0" err="1" smtClean="0"/>
              <a:t>metalloproteasi</a:t>
            </a:r>
            <a:r>
              <a:rPr lang="it-IT" sz="2000" dirty="0" smtClean="0"/>
              <a:t>.</a:t>
            </a:r>
            <a:endParaRPr lang="it-IT" sz="2000" dirty="0"/>
          </a:p>
        </p:txBody>
      </p:sp>
      <p:pic>
        <p:nvPicPr>
          <p:cNvPr id="5" name="Segnaposto contenuto 4"/>
          <p:cNvPicPr>
            <a:picLocks noGrp="1" noChangeAspect="1"/>
          </p:cNvPicPr>
          <p:nvPr>
            <p:ph sz="half" idx="1"/>
          </p:nvPr>
        </p:nvPicPr>
        <p:blipFill>
          <a:blip r:embed="rId2"/>
          <a:stretch>
            <a:fillRect/>
          </a:stretch>
        </p:blipFill>
        <p:spPr>
          <a:xfrm>
            <a:off x="229391" y="4034154"/>
            <a:ext cx="3808413" cy="2767850"/>
          </a:xfrm>
          <a:prstGeom prst="rect">
            <a:avLst/>
          </a:prstGeom>
        </p:spPr>
      </p:pic>
      <p:pic>
        <p:nvPicPr>
          <p:cNvPr id="6" name="Immagine 5"/>
          <p:cNvPicPr>
            <a:picLocks noChangeAspect="1"/>
          </p:cNvPicPr>
          <p:nvPr/>
        </p:nvPicPr>
        <p:blipFill>
          <a:blip r:embed="rId3"/>
          <a:stretch>
            <a:fillRect/>
          </a:stretch>
        </p:blipFill>
        <p:spPr>
          <a:xfrm>
            <a:off x="229391" y="589561"/>
            <a:ext cx="3808413" cy="3416834"/>
          </a:xfrm>
          <a:prstGeom prst="rect">
            <a:avLst/>
          </a:prstGeom>
        </p:spPr>
      </p:pic>
      <p:pic>
        <p:nvPicPr>
          <p:cNvPr id="7" name="Immagine 6"/>
          <p:cNvPicPr>
            <a:picLocks noChangeAspect="1"/>
          </p:cNvPicPr>
          <p:nvPr/>
        </p:nvPicPr>
        <p:blipFill>
          <a:blip r:embed="rId4"/>
          <a:stretch>
            <a:fillRect/>
          </a:stretch>
        </p:blipFill>
        <p:spPr>
          <a:xfrm>
            <a:off x="4037804" y="6299985"/>
            <a:ext cx="4606195" cy="502019"/>
          </a:xfrm>
          <a:prstGeom prst="rect">
            <a:avLst/>
          </a:prstGeom>
        </p:spPr>
      </p:pic>
    </p:spTree>
    <p:extLst>
      <p:ext uri="{BB962C8B-B14F-4D97-AF65-F5344CB8AC3E}">
        <p14:creationId xmlns:p14="http://schemas.microsoft.com/office/powerpoint/2010/main" val="282882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44" y="188640"/>
            <a:ext cx="9070031" cy="589185"/>
          </a:xfrm>
        </p:spPr>
        <p:txBody>
          <a:bodyPr/>
          <a:lstStyle/>
          <a:p>
            <a:r>
              <a:rPr lang="it-IT" dirty="0" err="1" smtClean="0"/>
              <a:t>Overview</a:t>
            </a:r>
            <a:r>
              <a:rPr lang="it-IT" dirty="0" smtClean="0"/>
              <a:t> of </a:t>
            </a:r>
            <a:r>
              <a:rPr lang="it-IT" dirty="0" err="1" smtClean="0"/>
              <a:t>protein</a:t>
            </a:r>
            <a:r>
              <a:rPr lang="it-IT" dirty="0" smtClean="0"/>
              <a:t> </a:t>
            </a:r>
            <a:r>
              <a:rPr lang="it-IT" dirty="0" err="1" smtClean="0"/>
              <a:t>secretion</a:t>
            </a:r>
            <a:r>
              <a:rPr lang="it-IT" dirty="0" smtClean="0"/>
              <a:t> in fungi</a:t>
            </a:r>
            <a:endParaRPr lang="it-IT" dirty="0"/>
          </a:p>
        </p:txBody>
      </p:sp>
      <p:sp>
        <p:nvSpPr>
          <p:cNvPr id="3" name="Segnaposto contenuto 2"/>
          <p:cNvSpPr>
            <a:spLocks noGrp="1"/>
          </p:cNvSpPr>
          <p:nvPr>
            <p:ph sz="half" idx="1"/>
          </p:nvPr>
        </p:nvSpPr>
        <p:spPr>
          <a:xfrm>
            <a:off x="191344" y="908720"/>
            <a:ext cx="5800941" cy="5760639"/>
          </a:xfrm>
        </p:spPr>
        <p:txBody>
          <a:bodyPr>
            <a:normAutofit fontScale="77500" lnSpcReduction="20000"/>
          </a:bodyPr>
          <a:lstStyle/>
          <a:p>
            <a:r>
              <a:rPr lang="en-US" dirty="0"/>
              <a:t>Proteins are targeted to the secretory pathway by the </a:t>
            </a:r>
            <a:r>
              <a:rPr lang="en-US" dirty="0" smtClean="0"/>
              <a:t>signal sequence </a:t>
            </a:r>
            <a:r>
              <a:rPr lang="en-US" dirty="0"/>
              <a:t>at their N terminus. In co-translational </a:t>
            </a:r>
            <a:r>
              <a:rPr lang="en-US" dirty="0" smtClean="0"/>
              <a:t>translocation, the </a:t>
            </a:r>
            <a:r>
              <a:rPr lang="en-US" dirty="0"/>
              <a:t>newly translated signal sequence is </a:t>
            </a:r>
            <a:r>
              <a:rPr lang="en-US" dirty="0" smtClean="0"/>
              <a:t>recognized by </a:t>
            </a:r>
            <a:r>
              <a:rPr lang="en-US" dirty="0"/>
              <a:t>the signal recognition particle (</a:t>
            </a:r>
            <a:r>
              <a:rPr lang="en-US" b="1" dirty="0"/>
              <a:t>SRP</a:t>
            </a:r>
            <a:r>
              <a:rPr lang="en-US" dirty="0"/>
              <a:t>), and translation </a:t>
            </a:r>
            <a:r>
              <a:rPr lang="en-US" dirty="0" smtClean="0"/>
              <a:t>is paused</a:t>
            </a:r>
            <a:r>
              <a:rPr lang="en-US" dirty="0"/>
              <a:t>. </a:t>
            </a:r>
            <a:endParaRPr lang="en-US" dirty="0" smtClean="0"/>
          </a:p>
          <a:p>
            <a:r>
              <a:rPr lang="en-US" dirty="0" smtClean="0"/>
              <a:t>The </a:t>
            </a:r>
            <a:r>
              <a:rPr lang="en-US" b="1" dirty="0"/>
              <a:t>SRP</a:t>
            </a:r>
            <a:r>
              <a:rPr lang="en-US" dirty="0"/>
              <a:t> directs the docking of the </a:t>
            </a:r>
            <a:r>
              <a:rPr lang="en-US" dirty="0" smtClean="0"/>
              <a:t>ribosome–mRNA–peptide </a:t>
            </a:r>
            <a:r>
              <a:rPr lang="en-US" dirty="0"/>
              <a:t>ternary complex to the </a:t>
            </a:r>
            <a:r>
              <a:rPr lang="en-US" dirty="0" smtClean="0"/>
              <a:t>translocation complex </a:t>
            </a:r>
            <a:r>
              <a:rPr lang="en-US" dirty="0"/>
              <a:t>on the membrane of the endoplasmic </a:t>
            </a:r>
            <a:r>
              <a:rPr lang="en-US" dirty="0" smtClean="0"/>
              <a:t>reticulum (ER). </a:t>
            </a:r>
            <a:r>
              <a:rPr lang="en-US" dirty="0"/>
              <a:t>This complex is formed by multiple </a:t>
            </a:r>
            <a:r>
              <a:rPr lang="en-US" dirty="0" smtClean="0"/>
              <a:t>proteins </a:t>
            </a:r>
            <a:r>
              <a:rPr lang="en-US" b="1" dirty="0" smtClean="0"/>
              <a:t>SEC62–SEC72–SEC73</a:t>
            </a:r>
            <a:r>
              <a:rPr lang="en-US" dirty="0" smtClean="0"/>
              <a:t> including </a:t>
            </a:r>
            <a:r>
              <a:rPr lang="en-US" b="1" dirty="0"/>
              <a:t>SEC61</a:t>
            </a:r>
            <a:r>
              <a:rPr lang="en-US" dirty="0"/>
              <a:t> that forms a channel through the </a:t>
            </a:r>
            <a:r>
              <a:rPr lang="en-US" dirty="0" smtClean="0"/>
              <a:t>ER </a:t>
            </a:r>
            <a:r>
              <a:rPr lang="it-IT" dirty="0" smtClean="0"/>
              <a:t>membrane.</a:t>
            </a:r>
          </a:p>
          <a:p>
            <a:r>
              <a:rPr lang="en-US" dirty="0" smtClean="0"/>
              <a:t>After this interaction, the polypeptide is translocated through the SEC61 channel into the ER lumen.</a:t>
            </a:r>
            <a:r>
              <a:rPr lang="en-US" dirty="0"/>
              <a:t> The most important function of the ER in the secretory process is the folding of the proteins into their final conformation.</a:t>
            </a:r>
          </a:p>
          <a:p>
            <a:endParaRPr lang="it-IT" dirty="0"/>
          </a:p>
        </p:txBody>
      </p:sp>
      <p:pic>
        <p:nvPicPr>
          <p:cNvPr id="5" name="Segnaposto contenuto 4"/>
          <p:cNvPicPr>
            <a:picLocks noGrp="1" noChangeAspect="1"/>
          </p:cNvPicPr>
          <p:nvPr>
            <p:ph sz="half" idx="2"/>
          </p:nvPr>
        </p:nvPicPr>
        <p:blipFill>
          <a:blip r:embed="rId2"/>
          <a:stretch>
            <a:fillRect/>
          </a:stretch>
        </p:blipFill>
        <p:spPr>
          <a:xfrm>
            <a:off x="6096000" y="908720"/>
            <a:ext cx="5972734" cy="1584176"/>
          </a:xfrm>
          <a:prstGeom prst="rect">
            <a:avLst/>
          </a:prstGeom>
        </p:spPr>
      </p:pic>
      <p:sp>
        <p:nvSpPr>
          <p:cNvPr id="6" name="Segnaposto contenuto 2"/>
          <p:cNvSpPr txBox="1">
            <a:spLocks/>
          </p:cNvSpPr>
          <p:nvPr/>
        </p:nvSpPr>
        <p:spPr bwMode="auto">
          <a:xfrm>
            <a:off x="6115336" y="2623791"/>
            <a:ext cx="5953398" cy="4117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77500" lnSpcReduction="20000"/>
          </a:bodyPr>
          <a:lstStyle>
            <a:lvl1pPr marL="339725" indent="-339725"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1pPr>
            <a:lvl2pPr marL="739775" indent="-282575"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9pPr>
          </a:lstStyle>
          <a:p>
            <a:r>
              <a:rPr lang="en-US" kern="0" dirty="0" smtClean="0"/>
              <a:t>ER chaperones </a:t>
            </a:r>
            <a:r>
              <a:rPr lang="en-US" kern="0" dirty="0"/>
              <a:t>include members of the HSP70 family, and </a:t>
            </a:r>
            <a:r>
              <a:rPr lang="en-US" kern="0" dirty="0" smtClean="0"/>
              <a:t>the most </a:t>
            </a:r>
            <a:r>
              <a:rPr lang="en-US" kern="0" dirty="0"/>
              <a:t>important one of these is </a:t>
            </a:r>
            <a:r>
              <a:rPr lang="en-US" b="1" kern="0" dirty="0" err="1"/>
              <a:t>BiP</a:t>
            </a:r>
            <a:r>
              <a:rPr lang="en-US" kern="0" dirty="0"/>
              <a:t> (binding protein</a:t>
            </a:r>
            <a:r>
              <a:rPr lang="en-US" kern="0" dirty="0" smtClean="0"/>
              <a:t>). Many </a:t>
            </a:r>
            <a:r>
              <a:rPr lang="en-US" kern="0" dirty="0" err="1"/>
              <a:t>secereted</a:t>
            </a:r>
            <a:r>
              <a:rPr lang="en-US" kern="0" dirty="0"/>
              <a:t> proteins have </a:t>
            </a:r>
            <a:r>
              <a:rPr lang="en-US" kern="0" dirty="0" err="1"/>
              <a:t>disulphide</a:t>
            </a:r>
            <a:r>
              <a:rPr lang="en-US" kern="0" dirty="0"/>
              <a:t> bridges, and </a:t>
            </a:r>
            <a:r>
              <a:rPr lang="en-US" kern="0" dirty="0" smtClean="0"/>
              <a:t>their formation </a:t>
            </a:r>
            <a:r>
              <a:rPr lang="en-US" kern="0" dirty="0"/>
              <a:t>is </a:t>
            </a:r>
            <a:r>
              <a:rPr lang="en-US" kern="0" dirty="0" err="1"/>
              <a:t>catalysed</a:t>
            </a:r>
            <a:r>
              <a:rPr lang="en-US" kern="0" dirty="0"/>
              <a:t> by </a:t>
            </a:r>
            <a:r>
              <a:rPr lang="en-US" kern="0" dirty="0" smtClean="0"/>
              <a:t>the protein </a:t>
            </a:r>
            <a:r>
              <a:rPr lang="en-US" kern="0" dirty="0" err="1"/>
              <a:t>disulphide</a:t>
            </a:r>
            <a:r>
              <a:rPr lang="en-US" kern="0" dirty="0"/>
              <a:t> isomerase (</a:t>
            </a:r>
            <a:r>
              <a:rPr lang="en-US" b="1" kern="0" dirty="0"/>
              <a:t>PDI</a:t>
            </a:r>
            <a:r>
              <a:rPr lang="en-US" kern="0" dirty="0"/>
              <a:t>) family or </a:t>
            </a:r>
            <a:r>
              <a:rPr lang="en-US" kern="0" dirty="0" smtClean="0"/>
              <a:t>by the prolyl-peptidyl cis/trans </a:t>
            </a:r>
            <a:r>
              <a:rPr lang="en-US" kern="0" dirty="0"/>
              <a:t>isomerases (</a:t>
            </a:r>
            <a:r>
              <a:rPr lang="en-US" b="1" kern="0" dirty="0"/>
              <a:t>PPI</a:t>
            </a:r>
            <a:r>
              <a:rPr lang="en-US" kern="0" dirty="0" smtClean="0"/>
              <a:t>).</a:t>
            </a:r>
          </a:p>
          <a:p>
            <a:r>
              <a:rPr lang="en-US" dirty="0"/>
              <a:t>Simultaneously with the translocation and folding, many </a:t>
            </a:r>
            <a:r>
              <a:rPr lang="en-US" dirty="0" smtClean="0"/>
              <a:t>of the </a:t>
            </a:r>
            <a:r>
              <a:rPr lang="en-US" dirty="0"/>
              <a:t>newly synthesized secreted proteins also </a:t>
            </a:r>
            <a:r>
              <a:rPr lang="en-US" dirty="0" smtClean="0"/>
              <a:t>become </a:t>
            </a:r>
            <a:r>
              <a:rPr lang="en-US" b="1" dirty="0" smtClean="0"/>
              <a:t>glycosylated</a:t>
            </a:r>
            <a:r>
              <a:rPr lang="en-US" dirty="0"/>
              <a:t>. The core </a:t>
            </a:r>
            <a:r>
              <a:rPr lang="en-US" b="1" dirty="0"/>
              <a:t>N-glycan</a:t>
            </a:r>
            <a:r>
              <a:rPr lang="en-US" dirty="0"/>
              <a:t> is attached to an </a:t>
            </a:r>
            <a:r>
              <a:rPr lang="en-US" b="1" dirty="0" err="1"/>
              <a:t>Asn</a:t>
            </a:r>
            <a:r>
              <a:rPr lang="en-US" dirty="0"/>
              <a:t> </a:t>
            </a:r>
            <a:r>
              <a:rPr lang="en-US" dirty="0" smtClean="0"/>
              <a:t>residue (O-</a:t>
            </a:r>
            <a:r>
              <a:rPr lang="en-US" dirty="0" err="1" smtClean="0"/>
              <a:t>glycans</a:t>
            </a:r>
            <a:r>
              <a:rPr lang="en-US" dirty="0" smtClean="0"/>
              <a:t> in lower </a:t>
            </a:r>
            <a:r>
              <a:rPr lang="en-US" dirty="0" err="1" smtClean="0"/>
              <a:t>eukariotes</a:t>
            </a:r>
            <a:r>
              <a:rPr lang="en-US" dirty="0" smtClean="0"/>
              <a:t>) by </a:t>
            </a:r>
            <a:r>
              <a:rPr lang="en-US" dirty="0"/>
              <a:t>the </a:t>
            </a:r>
            <a:r>
              <a:rPr lang="en-US" dirty="0" err="1"/>
              <a:t>oligosaccharyltransferase</a:t>
            </a:r>
            <a:r>
              <a:rPr lang="en-US" dirty="0"/>
              <a:t> complex residing in the </a:t>
            </a:r>
            <a:r>
              <a:rPr lang="en-US" dirty="0" smtClean="0"/>
              <a:t>ER </a:t>
            </a:r>
            <a:r>
              <a:rPr lang="it-IT" dirty="0" smtClean="0"/>
              <a:t>membrane</a:t>
            </a:r>
            <a:r>
              <a:rPr lang="it-IT" dirty="0"/>
              <a:t>.</a:t>
            </a:r>
            <a:endParaRPr lang="it-IT" kern="0" dirty="0" smtClean="0"/>
          </a:p>
          <a:p>
            <a:endParaRPr lang="it-IT" kern="0" dirty="0"/>
          </a:p>
        </p:txBody>
      </p:sp>
      <p:sp>
        <p:nvSpPr>
          <p:cNvPr id="7" name="Rettangolo 6"/>
          <p:cNvSpPr/>
          <p:nvPr/>
        </p:nvSpPr>
        <p:spPr bwMode="auto">
          <a:xfrm>
            <a:off x="8184232" y="1196752"/>
            <a:ext cx="1296144" cy="1080120"/>
          </a:xfrm>
          <a:prstGeom prst="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MS Gothic" charset="-128"/>
            </a:endParaRPr>
          </a:p>
        </p:txBody>
      </p:sp>
    </p:spTree>
    <p:extLst>
      <p:ext uri="{BB962C8B-B14F-4D97-AF65-F5344CB8AC3E}">
        <p14:creationId xmlns:p14="http://schemas.microsoft.com/office/powerpoint/2010/main" val="2415267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512" y="116632"/>
            <a:ext cx="8640960" cy="445170"/>
          </a:xfrm>
        </p:spPr>
        <p:txBody>
          <a:bodyPr/>
          <a:lstStyle/>
          <a:p>
            <a:r>
              <a:rPr lang="it-IT" dirty="0" smtClean="0"/>
              <a:t>Effettori citoplasmatici – </a:t>
            </a:r>
            <a:r>
              <a:rPr lang="it-IT" i="1" dirty="0" smtClean="0"/>
              <a:t>U. </a:t>
            </a:r>
            <a:r>
              <a:rPr lang="it-IT" i="1" dirty="0" err="1" smtClean="0"/>
              <a:t>maydis</a:t>
            </a:r>
            <a:endParaRPr lang="it-IT" i="1" dirty="0"/>
          </a:p>
        </p:txBody>
      </p:sp>
      <p:sp>
        <p:nvSpPr>
          <p:cNvPr id="10" name="Segnaposto contenuto 9"/>
          <p:cNvSpPr>
            <a:spLocks noGrp="1"/>
          </p:cNvSpPr>
          <p:nvPr>
            <p:ph sz="half" idx="2"/>
          </p:nvPr>
        </p:nvSpPr>
        <p:spPr>
          <a:xfrm>
            <a:off x="4951244" y="887267"/>
            <a:ext cx="6977404" cy="5566069"/>
          </a:xfrm>
        </p:spPr>
        <p:txBody>
          <a:bodyPr>
            <a:normAutofit/>
          </a:bodyPr>
          <a:lstStyle/>
          <a:p>
            <a:r>
              <a:rPr lang="it-IT" sz="2400" i="1" dirty="0" err="1"/>
              <a:t>Ustilago</a:t>
            </a:r>
            <a:r>
              <a:rPr lang="it-IT" sz="2400" i="1" dirty="0"/>
              <a:t> </a:t>
            </a:r>
            <a:r>
              <a:rPr lang="it-IT" sz="2400" i="1" dirty="0" err="1"/>
              <a:t>maydis</a:t>
            </a:r>
            <a:r>
              <a:rPr lang="it-IT" sz="2400" i="1" dirty="0"/>
              <a:t>, </a:t>
            </a:r>
            <a:r>
              <a:rPr lang="it-IT" sz="2400" dirty="0"/>
              <a:t>che è un basidiomicete </a:t>
            </a:r>
            <a:r>
              <a:rPr lang="it-IT" sz="2400" dirty="0" err="1"/>
              <a:t>biotrofico</a:t>
            </a:r>
            <a:r>
              <a:rPr lang="it-IT" sz="2400" dirty="0"/>
              <a:t>, entra nei tessuti dell’ospite utilizzando </a:t>
            </a:r>
            <a:r>
              <a:rPr lang="it-IT" sz="2400" dirty="0" err="1"/>
              <a:t>appressori</a:t>
            </a:r>
            <a:r>
              <a:rPr lang="it-IT" sz="2400" dirty="0"/>
              <a:t> non </a:t>
            </a:r>
            <a:r>
              <a:rPr lang="it-IT" sz="2400" dirty="0" err="1"/>
              <a:t>melanizzati</a:t>
            </a:r>
            <a:r>
              <a:rPr lang="it-IT" sz="2400" dirty="0"/>
              <a:t>. </a:t>
            </a:r>
            <a:r>
              <a:rPr lang="it-IT" sz="2400" dirty="0" smtClean="0"/>
              <a:t>La matrice </a:t>
            </a:r>
            <a:r>
              <a:rPr lang="it-IT" sz="2400" dirty="0"/>
              <a:t>circostante le ife intracellulari è in continuità con l’</a:t>
            </a:r>
            <a:r>
              <a:rPr lang="it-IT" sz="2400" dirty="0" err="1"/>
              <a:t>apoplasto</a:t>
            </a:r>
            <a:r>
              <a:rPr lang="it-IT" sz="2400" dirty="0"/>
              <a:t>.</a:t>
            </a:r>
          </a:p>
          <a:p>
            <a:r>
              <a:rPr lang="it-IT" sz="2400" dirty="0"/>
              <a:t>L’effettore </a:t>
            </a:r>
            <a:r>
              <a:rPr lang="it-IT" sz="2400" b="1" dirty="0"/>
              <a:t>Cmu1</a:t>
            </a:r>
            <a:r>
              <a:rPr lang="it-IT" sz="2400" dirty="0"/>
              <a:t> è una </a:t>
            </a:r>
            <a:r>
              <a:rPr lang="it-IT" sz="2400" dirty="0" err="1"/>
              <a:t>corismato</a:t>
            </a:r>
            <a:r>
              <a:rPr lang="it-IT" sz="2400" dirty="0"/>
              <a:t>-mutasi  secreta  altamente espressa durante l'invasione </a:t>
            </a:r>
            <a:r>
              <a:rPr lang="it-IT" sz="2400" dirty="0" err="1"/>
              <a:t>biotrofica</a:t>
            </a:r>
            <a:r>
              <a:rPr lang="it-IT" sz="2400" dirty="0"/>
              <a:t> e cioè necessaria per la piena virulenza in mais</a:t>
            </a:r>
            <a:r>
              <a:rPr lang="it-IT" sz="2400" dirty="0" smtClean="0"/>
              <a:t>.</a:t>
            </a:r>
          </a:p>
          <a:p>
            <a:r>
              <a:rPr lang="it-IT" sz="2400" dirty="0" smtClean="0"/>
              <a:t>Questo </a:t>
            </a:r>
            <a:r>
              <a:rPr lang="it-IT" sz="2400" dirty="0"/>
              <a:t>enzima fungino catalizza la conversione di </a:t>
            </a:r>
            <a:r>
              <a:rPr lang="it-IT" sz="2400" dirty="0" err="1"/>
              <a:t>corismato</a:t>
            </a:r>
            <a:r>
              <a:rPr lang="it-IT" sz="2400" dirty="0"/>
              <a:t> a </a:t>
            </a:r>
            <a:r>
              <a:rPr lang="it-IT" sz="2400" dirty="0" err="1"/>
              <a:t>prephenate</a:t>
            </a:r>
            <a:r>
              <a:rPr lang="it-IT" sz="2400" dirty="0"/>
              <a:t> </a:t>
            </a:r>
            <a:r>
              <a:rPr lang="it-IT" sz="2400" dirty="0" smtClean="0"/>
              <a:t>nello </a:t>
            </a:r>
            <a:r>
              <a:rPr lang="it-IT" sz="2400" dirty="0" err="1"/>
              <a:t>shikimate-pathway</a:t>
            </a:r>
            <a:r>
              <a:rPr lang="it-IT" sz="2400" dirty="0"/>
              <a:t>, che sposta la produzione verso amminoacidi aromatici e la </a:t>
            </a:r>
            <a:r>
              <a:rPr lang="it-IT" sz="2400" b="1" dirty="0"/>
              <a:t>devia dalla produzione di salicilico</a:t>
            </a:r>
            <a:r>
              <a:rPr lang="it-IT" sz="2400" dirty="0"/>
              <a:t>. </a:t>
            </a:r>
          </a:p>
        </p:txBody>
      </p:sp>
      <p:pic>
        <p:nvPicPr>
          <p:cNvPr id="7" name="Immagine 6"/>
          <p:cNvPicPr>
            <a:picLocks noChangeAspect="1"/>
          </p:cNvPicPr>
          <p:nvPr/>
        </p:nvPicPr>
        <p:blipFill>
          <a:blip r:embed="rId2"/>
          <a:stretch>
            <a:fillRect/>
          </a:stretch>
        </p:blipFill>
        <p:spPr>
          <a:xfrm>
            <a:off x="335360" y="4311627"/>
            <a:ext cx="4615884" cy="503075"/>
          </a:xfrm>
          <a:prstGeom prst="rect">
            <a:avLst/>
          </a:prstGeom>
        </p:spPr>
      </p:pic>
      <p:pic>
        <p:nvPicPr>
          <p:cNvPr id="4" name="Segnaposto contenuto 3"/>
          <p:cNvPicPr>
            <a:picLocks noGrp="1" noChangeAspect="1"/>
          </p:cNvPicPr>
          <p:nvPr>
            <p:ph sz="half" idx="1"/>
          </p:nvPr>
        </p:nvPicPr>
        <p:blipFill>
          <a:blip r:embed="rId3"/>
          <a:stretch>
            <a:fillRect/>
          </a:stretch>
        </p:blipFill>
        <p:spPr>
          <a:xfrm>
            <a:off x="335360" y="887267"/>
            <a:ext cx="4605336" cy="3365943"/>
          </a:xfrm>
          <a:prstGeom prst="rect">
            <a:avLst/>
          </a:prstGeom>
        </p:spPr>
      </p:pic>
    </p:spTree>
    <p:extLst>
      <p:ext uri="{BB962C8B-B14F-4D97-AF65-F5344CB8AC3E}">
        <p14:creationId xmlns:p14="http://schemas.microsoft.com/office/powerpoint/2010/main" val="1372910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44" y="188640"/>
            <a:ext cx="9070031" cy="589185"/>
          </a:xfrm>
        </p:spPr>
        <p:txBody>
          <a:bodyPr/>
          <a:lstStyle/>
          <a:p>
            <a:r>
              <a:rPr lang="it-IT" dirty="0" err="1" smtClean="0"/>
              <a:t>Overview</a:t>
            </a:r>
            <a:r>
              <a:rPr lang="it-IT" dirty="0" smtClean="0"/>
              <a:t> of </a:t>
            </a:r>
            <a:r>
              <a:rPr lang="it-IT" dirty="0" err="1" smtClean="0"/>
              <a:t>protein</a:t>
            </a:r>
            <a:r>
              <a:rPr lang="it-IT" dirty="0" smtClean="0"/>
              <a:t> </a:t>
            </a:r>
            <a:r>
              <a:rPr lang="it-IT" dirty="0" err="1" smtClean="0"/>
              <a:t>secretion</a:t>
            </a:r>
            <a:r>
              <a:rPr lang="it-IT" dirty="0" smtClean="0"/>
              <a:t> in fungi</a:t>
            </a:r>
            <a:endParaRPr lang="it-IT" dirty="0"/>
          </a:p>
        </p:txBody>
      </p:sp>
      <p:sp>
        <p:nvSpPr>
          <p:cNvPr id="3" name="Segnaposto contenuto 2"/>
          <p:cNvSpPr>
            <a:spLocks noGrp="1"/>
          </p:cNvSpPr>
          <p:nvPr>
            <p:ph sz="half" idx="1"/>
          </p:nvPr>
        </p:nvSpPr>
        <p:spPr>
          <a:xfrm>
            <a:off x="191344" y="908720"/>
            <a:ext cx="5760640" cy="5760640"/>
          </a:xfrm>
        </p:spPr>
        <p:txBody>
          <a:bodyPr>
            <a:normAutofit/>
          </a:bodyPr>
          <a:lstStyle/>
          <a:p>
            <a:r>
              <a:rPr lang="en-US" sz="1800" dirty="0"/>
              <a:t>After </a:t>
            </a:r>
            <a:r>
              <a:rPr lang="en-US" sz="1800" b="1" dirty="0"/>
              <a:t>folding</a:t>
            </a:r>
            <a:r>
              <a:rPr lang="en-US" sz="1800" dirty="0"/>
              <a:t> and </a:t>
            </a:r>
            <a:r>
              <a:rPr lang="en-US" sz="1800" b="1" dirty="0"/>
              <a:t>core glycosylation</a:t>
            </a:r>
            <a:r>
              <a:rPr lang="en-US" sz="1800" dirty="0"/>
              <a:t> of the secreted </a:t>
            </a:r>
            <a:r>
              <a:rPr lang="en-US" sz="1800" dirty="0" smtClean="0"/>
              <a:t>protein, its </a:t>
            </a:r>
            <a:r>
              <a:rPr lang="en-US" sz="1800" dirty="0"/>
              <a:t>trafficking towards the cell exterior begins</a:t>
            </a:r>
            <a:r>
              <a:rPr lang="en-US" sz="1800" dirty="0" smtClean="0"/>
              <a:t>.</a:t>
            </a:r>
          </a:p>
          <a:p>
            <a:r>
              <a:rPr lang="en-US" sz="1800" dirty="0" smtClean="0"/>
              <a:t>This trafficking </a:t>
            </a:r>
            <a:r>
              <a:rPr lang="en-US" sz="1800" dirty="0"/>
              <a:t>occurs via </a:t>
            </a:r>
            <a:r>
              <a:rPr lang="en-US" sz="1800" b="1" dirty="0"/>
              <a:t>two vesicle transport </a:t>
            </a:r>
            <a:r>
              <a:rPr lang="en-US" sz="1800" dirty="0" smtClean="0"/>
              <a:t>steps:</a:t>
            </a:r>
          </a:p>
          <a:p>
            <a:pPr lvl="1"/>
            <a:r>
              <a:rPr lang="en-US" sz="1800" dirty="0" smtClean="0"/>
              <a:t>in the </a:t>
            </a:r>
            <a:r>
              <a:rPr lang="en-US" sz="1800" b="1" dirty="0" smtClean="0"/>
              <a:t>first </a:t>
            </a:r>
            <a:r>
              <a:rPr lang="en-US" sz="1800" b="1" dirty="0"/>
              <a:t>one </a:t>
            </a:r>
            <a:r>
              <a:rPr lang="en-US" sz="1800" dirty="0"/>
              <a:t>the protein is transferred from the ER to the </a:t>
            </a:r>
            <a:r>
              <a:rPr lang="en-US" sz="1800" dirty="0" smtClean="0"/>
              <a:t>Golgi complex </a:t>
            </a:r>
            <a:r>
              <a:rPr lang="en-US" sz="1800" dirty="0"/>
              <a:t>and </a:t>
            </a:r>
            <a:endParaRPr lang="en-US" sz="1800" dirty="0" smtClean="0"/>
          </a:p>
          <a:p>
            <a:pPr lvl="1"/>
            <a:r>
              <a:rPr lang="en-US" sz="1800" dirty="0" smtClean="0"/>
              <a:t>in </a:t>
            </a:r>
            <a:r>
              <a:rPr lang="en-US" sz="1800" dirty="0"/>
              <a:t>the </a:t>
            </a:r>
            <a:r>
              <a:rPr lang="en-US" sz="1800" b="1" dirty="0"/>
              <a:t>second one </a:t>
            </a:r>
            <a:r>
              <a:rPr lang="en-US" sz="1800" dirty="0"/>
              <a:t>from the Golgi to </a:t>
            </a:r>
            <a:r>
              <a:rPr lang="en-US" sz="1800" dirty="0" smtClean="0"/>
              <a:t>the </a:t>
            </a:r>
            <a:r>
              <a:rPr lang="it-IT" sz="1800" dirty="0" smtClean="0"/>
              <a:t>plasma </a:t>
            </a:r>
            <a:r>
              <a:rPr lang="it-IT" sz="1800" dirty="0"/>
              <a:t>membrane</a:t>
            </a:r>
            <a:r>
              <a:rPr lang="it-IT" sz="1800" dirty="0" smtClean="0"/>
              <a:t>.</a:t>
            </a:r>
          </a:p>
          <a:p>
            <a:r>
              <a:rPr lang="en-US" sz="1800" dirty="0"/>
              <a:t>In both of the transport steps the </a:t>
            </a:r>
            <a:r>
              <a:rPr lang="en-US" sz="1800" b="1" dirty="0" smtClean="0"/>
              <a:t>cargo protein </a:t>
            </a:r>
            <a:r>
              <a:rPr lang="en-US" sz="1800" dirty="0"/>
              <a:t>is packaged inside </a:t>
            </a:r>
            <a:r>
              <a:rPr lang="en-US" sz="1800" b="1" dirty="0"/>
              <a:t>membrane vesicles </a:t>
            </a:r>
            <a:r>
              <a:rPr lang="en-US" sz="1800" dirty="0"/>
              <a:t>coated </a:t>
            </a:r>
            <a:r>
              <a:rPr lang="en-US" sz="1800" dirty="0" smtClean="0"/>
              <a:t>by specific </a:t>
            </a:r>
            <a:r>
              <a:rPr lang="en-US" sz="1800" dirty="0"/>
              <a:t>protein coats. These vesicles are then </a:t>
            </a:r>
            <a:r>
              <a:rPr lang="en-US" sz="1800" dirty="0" smtClean="0"/>
              <a:t>transported to </a:t>
            </a:r>
            <a:r>
              <a:rPr lang="en-US" sz="1800" dirty="0"/>
              <a:t>their destinations in a </a:t>
            </a:r>
            <a:r>
              <a:rPr lang="en-US" sz="1800" b="1" dirty="0"/>
              <a:t>cytoskeleton-assisted</a:t>
            </a:r>
            <a:r>
              <a:rPr lang="en-US" sz="1800" dirty="0"/>
              <a:t> process, </a:t>
            </a:r>
            <a:r>
              <a:rPr lang="en-US" sz="1800" dirty="0" smtClean="0"/>
              <a:t>and eventually </a:t>
            </a:r>
            <a:r>
              <a:rPr lang="en-US" sz="1800" dirty="0"/>
              <a:t>the vesicles dock and fuse with the </a:t>
            </a:r>
            <a:r>
              <a:rPr lang="en-US" sz="1800" dirty="0" smtClean="0"/>
              <a:t>target membrane </a:t>
            </a:r>
            <a:r>
              <a:rPr lang="en-US" sz="1800" dirty="0"/>
              <a:t>and release their contents to the Golgi matrix </a:t>
            </a:r>
            <a:r>
              <a:rPr lang="en-US" sz="1800" dirty="0" smtClean="0"/>
              <a:t>or outside </a:t>
            </a:r>
            <a:r>
              <a:rPr lang="en-US" sz="1800" dirty="0"/>
              <a:t>the plasma </a:t>
            </a:r>
            <a:r>
              <a:rPr lang="en-US" sz="1800" dirty="0" smtClean="0"/>
              <a:t>membrane</a:t>
            </a:r>
          </a:p>
          <a:p>
            <a:r>
              <a:rPr lang="en-US" sz="1800" dirty="0" smtClean="0"/>
              <a:t>The </a:t>
            </a:r>
            <a:r>
              <a:rPr lang="en-US" sz="1800" dirty="0"/>
              <a:t>trafficking-step-specific ones </a:t>
            </a:r>
            <a:r>
              <a:rPr lang="en-US" sz="1800" dirty="0" smtClean="0"/>
              <a:t>include </a:t>
            </a:r>
            <a:r>
              <a:rPr lang="en-US" sz="1800" b="1" dirty="0" smtClean="0"/>
              <a:t>SAR1</a:t>
            </a:r>
            <a:r>
              <a:rPr lang="en-US" sz="1800" dirty="0" smtClean="0"/>
              <a:t> a </a:t>
            </a:r>
            <a:r>
              <a:rPr lang="en-US" sz="1800" dirty="0"/>
              <a:t>small GTP-binding protein involved in </a:t>
            </a:r>
            <a:r>
              <a:rPr lang="en-US" sz="1800" dirty="0" smtClean="0"/>
              <a:t>budding of </a:t>
            </a:r>
            <a:r>
              <a:rPr lang="en-US" sz="1800" dirty="0"/>
              <a:t>transport vesicles from the ER </a:t>
            </a:r>
            <a:r>
              <a:rPr lang="en-US" sz="1800" dirty="0" smtClean="0"/>
              <a:t>membrane and </a:t>
            </a:r>
            <a:r>
              <a:rPr lang="en-US" sz="1800" b="1" dirty="0" smtClean="0"/>
              <a:t>YPT1</a:t>
            </a:r>
            <a:r>
              <a:rPr lang="en-US" sz="1800" dirty="0" smtClean="0"/>
              <a:t> </a:t>
            </a:r>
            <a:r>
              <a:rPr lang="en-US" sz="1800" dirty="0"/>
              <a:t>a small GTP-binding protein belonging to the </a:t>
            </a:r>
            <a:r>
              <a:rPr lang="en-US" sz="1800" dirty="0" err="1"/>
              <a:t>Rab</a:t>
            </a:r>
            <a:r>
              <a:rPr lang="en-US" sz="1800" dirty="0"/>
              <a:t> family</a:t>
            </a:r>
            <a:r>
              <a:rPr lang="en-US" sz="1800" dirty="0" smtClean="0"/>
              <a:t>.</a:t>
            </a:r>
            <a:endParaRPr lang="it-IT" sz="1800" dirty="0"/>
          </a:p>
        </p:txBody>
      </p:sp>
      <p:pic>
        <p:nvPicPr>
          <p:cNvPr id="5" name="Segnaposto contenuto 4"/>
          <p:cNvPicPr>
            <a:picLocks noGrp="1" noChangeAspect="1"/>
          </p:cNvPicPr>
          <p:nvPr>
            <p:ph sz="half" idx="2"/>
          </p:nvPr>
        </p:nvPicPr>
        <p:blipFill>
          <a:blip r:embed="rId2"/>
          <a:stretch>
            <a:fillRect/>
          </a:stretch>
        </p:blipFill>
        <p:spPr>
          <a:xfrm>
            <a:off x="6096000" y="908720"/>
            <a:ext cx="5972734" cy="1584176"/>
          </a:xfrm>
          <a:prstGeom prst="rect">
            <a:avLst/>
          </a:prstGeom>
        </p:spPr>
      </p:pic>
      <p:sp>
        <p:nvSpPr>
          <p:cNvPr id="6" name="Segnaposto contenuto 2"/>
          <p:cNvSpPr txBox="1">
            <a:spLocks/>
          </p:cNvSpPr>
          <p:nvPr/>
        </p:nvSpPr>
        <p:spPr bwMode="auto">
          <a:xfrm>
            <a:off x="6115336" y="2623791"/>
            <a:ext cx="5953398" cy="4117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85000" lnSpcReduction="20000"/>
          </a:bodyPr>
          <a:lstStyle>
            <a:lvl1pPr marL="339725" indent="-339725"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1pPr>
            <a:lvl2pPr marL="739775" indent="-282575"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9pPr>
          </a:lstStyle>
          <a:p>
            <a:r>
              <a:rPr lang="en-US" b="1" kern="0" dirty="0" smtClean="0"/>
              <a:t>YPT1</a:t>
            </a:r>
            <a:r>
              <a:rPr lang="en-US" kern="0" dirty="0" smtClean="0"/>
              <a:t> functions in the fusion step of ER-derived transport vesicles with the Golgi membrane. It promotes the formation of a large protein complex including the v-SNARE and t-SNARE proteins that provides specificity to the fusion of the vesicles with the correct target membrane. </a:t>
            </a:r>
          </a:p>
          <a:p>
            <a:r>
              <a:rPr lang="en-US" b="1" kern="0" dirty="0" smtClean="0"/>
              <a:t>Nsf1/A</a:t>
            </a:r>
            <a:r>
              <a:rPr lang="en-US" kern="0" dirty="0" smtClean="0"/>
              <a:t> encode </a:t>
            </a:r>
            <a:r>
              <a:rPr lang="en-US" kern="0" dirty="0"/>
              <a:t>a general membrane fusion factor acting </a:t>
            </a:r>
            <a:r>
              <a:rPr lang="en-US" kern="0" dirty="0" smtClean="0"/>
              <a:t>in all </a:t>
            </a:r>
            <a:r>
              <a:rPr lang="en-US" kern="0" dirty="0"/>
              <a:t>vesicle fusion steps in the </a:t>
            </a:r>
            <a:r>
              <a:rPr lang="en-US" kern="0" dirty="0" smtClean="0"/>
              <a:t>cell. </a:t>
            </a:r>
            <a:r>
              <a:rPr lang="en-US" kern="0" dirty="0"/>
              <a:t>It </a:t>
            </a:r>
            <a:r>
              <a:rPr lang="en-US" kern="0" dirty="0" smtClean="0"/>
              <a:t>is an </a:t>
            </a:r>
            <a:r>
              <a:rPr lang="en-US" kern="0" dirty="0"/>
              <a:t>ATPase that promotes the fusion of the vesicle </a:t>
            </a:r>
            <a:r>
              <a:rPr lang="en-US" kern="0" dirty="0" smtClean="0"/>
              <a:t>and target </a:t>
            </a:r>
            <a:r>
              <a:rPr lang="en-US" kern="0" dirty="0"/>
              <a:t>membranes after the recognition step where the </a:t>
            </a:r>
            <a:r>
              <a:rPr lang="en-US" kern="0" dirty="0" err="1" smtClean="0"/>
              <a:t>Rab</a:t>
            </a:r>
            <a:r>
              <a:rPr lang="en-US" kern="0" dirty="0" smtClean="0"/>
              <a:t> proteins </a:t>
            </a:r>
            <a:r>
              <a:rPr lang="en-US" kern="0" dirty="0"/>
              <a:t>are active</a:t>
            </a:r>
            <a:endParaRPr lang="en-US" kern="0" dirty="0" smtClean="0"/>
          </a:p>
          <a:p>
            <a:endParaRPr lang="it-IT" kern="0" dirty="0"/>
          </a:p>
        </p:txBody>
      </p:sp>
      <p:sp>
        <p:nvSpPr>
          <p:cNvPr id="7" name="Rettangolo 6"/>
          <p:cNvSpPr/>
          <p:nvPr/>
        </p:nvSpPr>
        <p:spPr bwMode="auto">
          <a:xfrm>
            <a:off x="7176120" y="1052736"/>
            <a:ext cx="1296144" cy="1080120"/>
          </a:xfrm>
          <a:prstGeom prst="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MS Gothic" charset="-128"/>
            </a:endParaRPr>
          </a:p>
        </p:txBody>
      </p:sp>
    </p:spTree>
    <p:extLst>
      <p:ext uri="{BB962C8B-B14F-4D97-AF65-F5344CB8AC3E}">
        <p14:creationId xmlns:p14="http://schemas.microsoft.com/office/powerpoint/2010/main" val="53837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344" y="188640"/>
            <a:ext cx="9070031" cy="589185"/>
          </a:xfrm>
        </p:spPr>
        <p:txBody>
          <a:bodyPr/>
          <a:lstStyle/>
          <a:p>
            <a:r>
              <a:rPr lang="it-IT" smtClean="0"/>
              <a:t>Overview of protein secretion in fungi</a:t>
            </a:r>
            <a:endParaRPr lang="it-IT" dirty="0"/>
          </a:p>
        </p:txBody>
      </p:sp>
      <p:sp>
        <p:nvSpPr>
          <p:cNvPr id="3" name="Segnaposto contenuto 2"/>
          <p:cNvSpPr>
            <a:spLocks noGrp="1"/>
          </p:cNvSpPr>
          <p:nvPr>
            <p:ph sz="half" idx="1"/>
          </p:nvPr>
        </p:nvSpPr>
        <p:spPr>
          <a:xfrm>
            <a:off x="139536" y="1196752"/>
            <a:ext cx="5868652" cy="5262264"/>
          </a:xfrm>
        </p:spPr>
        <p:txBody>
          <a:bodyPr>
            <a:noAutofit/>
          </a:bodyPr>
          <a:lstStyle/>
          <a:p>
            <a:r>
              <a:rPr lang="en-US" sz="1800" dirty="0" smtClean="0"/>
              <a:t>the t-SNARE proteins </a:t>
            </a:r>
            <a:r>
              <a:rPr lang="en-US" sz="1800" b="1" dirty="0" smtClean="0"/>
              <a:t>SSO1</a:t>
            </a:r>
            <a:r>
              <a:rPr lang="en-US" sz="1800" dirty="0" smtClean="0"/>
              <a:t> and </a:t>
            </a:r>
            <a:r>
              <a:rPr lang="en-US" sz="1800" b="1" dirty="0" smtClean="0"/>
              <a:t>SSO2</a:t>
            </a:r>
            <a:r>
              <a:rPr lang="en-US" sz="1800" dirty="0" smtClean="0"/>
              <a:t> and the v-SNARE protein </a:t>
            </a:r>
            <a:r>
              <a:rPr lang="en-US" sz="1800" b="1" dirty="0" smtClean="0"/>
              <a:t>SNC1</a:t>
            </a:r>
            <a:r>
              <a:rPr lang="en-US" sz="1800" dirty="0" smtClean="0"/>
              <a:t> co-localized and formed a complex on the plasma membrane in subapical but not in apical cells, and SNC1 was also found in vesicle clusters of the </a:t>
            </a:r>
            <a:r>
              <a:rPr lang="en-US" sz="1800" dirty="0" err="1" smtClean="0"/>
              <a:t>Spitzenkorper</a:t>
            </a:r>
            <a:endParaRPr lang="en-US" sz="1800" dirty="0" smtClean="0"/>
          </a:p>
          <a:p>
            <a:r>
              <a:rPr lang="en-US" sz="1800" dirty="0"/>
              <a:t>The system maintaining cell polarity is closely </a:t>
            </a:r>
            <a:r>
              <a:rPr lang="en-US" sz="1800" dirty="0" smtClean="0"/>
              <a:t>connected with </a:t>
            </a:r>
            <a:r>
              <a:rPr lang="en-US" sz="1800" dirty="0"/>
              <a:t>the secretory pathway and with the localization </a:t>
            </a:r>
            <a:r>
              <a:rPr lang="en-US" sz="1800" dirty="0" smtClean="0"/>
              <a:t>of secretion </a:t>
            </a:r>
            <a:r>
              <a:rPr lang="en-US" sz="1800" dirty="0"/>
              <a:t>on the plasma membrane. </a:t>
            </a:r>
            <a:endParaRPr lang="en-US" sz="1800" dirty="0" smtClean="0"/>
          </a:p>
          <a:p>
            <a:r>
              <a:rPr lang="en-US" sz="1800" dirty="0" smtClean="0"/>
              <a:t>The </a:t>
            </a:r>
            <a:r>
              <a:rPr lang="en-US" sz="1800" dirty="0"/>
              <a:t>site of secretion </a:t>
            </a:r>
            <a:r>
              <a:rPr lang="en-US" sz="1800" dirty="0" smtClean="0"/>
              <a:t>is regulated </a:t>
            </a:r>
            <a:r>
              <a:rPr lang="en-US" sz="1800" dirty="0"/>
              <a:t>in </a:t>
            </a:r>
            <a:r>
              <a:rPr lang="en-US" sz="1800" i="1" dirty="0"/>
              <a:t>S. cerevisiae </a:t>
            </a:r>
            <a:r>
              <a:rPr lang="en-US" sz="1800" dirty="0"/>
              <a:t>by the </a:t>
            </a:r>
            <a:r>
              <a:rPr lang="en-US" sz="1800" dirty="0" err="1"/>
              <a:t>exocyst</a:t>
            </a:r>
            <a:r>
              <a:rPr lang="en-US" sz="1800" dirty="0"/>
              <a:t> complex which </a:t>
            </a:r>
            <a:r>
              <a:rPr lang="en-US" sz="1800" dirty="0" smtClean="0"/>
              <a:t>has </a:t>
            </a:r>
            <a:r>
              <a:rPr lang="it-IT" sz="1800" dirty="0" err="1" smtClean="0"/>
              <a:t>many</a:t>
            </a:r>
            <a:r>
              <a:rPr lang="it-IT" sz="1800" dirty="0" smtClean="0"/>
              <a:t> </a:t>
            </a:r>
            <a:r>
              <a:rPr lang="it-IT" sz="1800" dirty="0" err="1"/>
              <a:t>components</a:t>
            </a:r>
            <a:r>
              <a:rPr lang="it-IT" sz="1800" dirty="0"/>
              <a:t>, </a:t>
            </a:r>
            <a:r>
              <a:rPr lang="it-IT" sz="1800" dirty="0" err="1"/>
              <a:t>including</a:t>
            </a:r>
            <a:r>
              <a:rPr lang="it-IT" sz="1800" dirty="0"/>
              <a:t> </a:t>
            </a:r>
            <a:r>
              <a:rPr lang="it-IT" sz="1800" b="1" dirty="0" smtClean="0"/>
              <a:t>Rho3</a:t>
            </a:r>
            <a:r>
              <a:rPr lang="it-IT" sz="1800" dirty="0" smtClean="0"/>
              <a:t> - </a:t>
            </a:r>
            <a:r>
              <a:rPr lang="it-IT" sz="1800" dirty="0"/>
              <a:t>Ras </a:t>
            </a:r>
            <a:r>
              <a:rPr lang="it-IT" sz="1800" dirty="0" err="1" smtClean="0"/>
              <a:t>superfamily</a:t>
            </a:r>
            <a:r>
              <a:rPr lang="it-IT" sz="1800" dirty="0" smtClean="0"/>
              <a:t> </a:t>
            </a:r>
            <a:r>
              <a:rPr lang="en-US" sz="1800" dirty="0" smtClean="0"/>
              <a:t>small </a:t>
            </a:r>
            <a:r>
              <a:rPr lang="en-US" sz="1800" dirty="0"/>
              <a:t>GTP-binding protein involved in regulation of </a:t>
            </a:r>
            <a:r>
              <a:rPr lang="en-US" sz="1800" dirty="0" smtClean="0"/>
              <a:t>actin cytoskeleton </a:t>
            </a:r>
            <a:r>
              <a:rPr lang="en-US" sz="1800" dirty="0"/>
              <a:t>functions and is associated with the </a:t>
            </a:r>
            <a:r>
              <a:rPr lang="en-US" sz="1800" dirty="0" err="1" smtClean="0"/>
              <a:t>exocyst</a:t>
            </a:r>
            <a:r>
              <a:rPr lang="en-US" sz="1800" dirty="0" smtClean="0"/>
              <a:t> </a:t>
            </a:r>
            <a:r>
              <a:rPr lang="it-IT" sz="1800" dirty="0" err="1" smtClean="0"/>
              <a:t>complex</a:t>
            </a:r>
            <a:r>
              <a:rPr lang="it-IT" sz="1800" dirty="0" smtClean="0"/>
              <a:t> – and </a:t>
            </a:r>
            <a:r>
              <a:rPr lang="en-US" sz="1800" b="1" dirty="0" smtClean="0"/>
              <a:t>ftt1</a:t>
            </a:r>
            <a:r>
              <a:rPr lang="en-US" sz="1800" dirty="0" smtClean="0"/>
              <a:t>, a </a:t>
            </a:r>
            <a:r>
              <a:rPr lang="en-US" sz="1800" dirty="0"/>
              <a:t>member of </a:t>
            </a:r>
            <a:r>
              <a:rPr lang="en-US" sz="1800" dirty="0" smtClean="0"/>
              <a:t>the 14-3-3 </a:t>
            </a:r>
            <a:r>
              <a:rPr lang="en-US" sz="1800" dirty="0"/>
              <a:t>family of proteins that have been implicated </a:t>
            </a:r>
            <a:r>
              <a:rPr lang="en-US" sz="1800" dirty="0" smtClean="0"/>
              <a:t>in many </a:t>
            </a:r>
            <a:r>
              <a:rPr lang="en-US" sz="1800" dirty="0"/>
              <a:t>cellular functions including secretion.</a:t>
            </a:r>
            <a:endParaRPr lang="en-US" sz="1800" dirty="0" smtClean="0"/>
          </a:p>
          <a:p>
            <a:r>
              <a:rPr lang="en-US" sz="1800" b="1" dirty="0" smtClean="0"/>
              <a:t>FTT1/2</a:t>
            </a:r>
            <a:r>
              <a:rPr lang="en-US" sz="1800" dirty="0"/>
              <a:t> </a:t>
            </a:r>
            <a:r>
              <a:rPr lang="en-US" sz="1800" dirty="0" smtClean="0"/>
              <a:t>proteins are involved </a:t>
            </a:r>
            <a:r>
              <a:rPr lang="en-US" sz="1800" dirty="0"/>
              <a:t>in the last step of </a:t>
            </a:r>
            <a:r>
              <a:rPr lang="en-US" sz="1800" dirty="0" smtClean="0"/>
              <a:t>the secretory pathway whilst </a:t>
            </a:r>
            <a:r>
              <a:rPr lang="en-US" sz="1800" b="1" dirty="0" smtClean="0"/>
              <a:t>RHO3</a:t>
            </a:r>
            <a:r>
              <a:rPr lang="en-US" sz="1800" dirty="0"/>
              <a:t>, </a:t>
            </a:r>
            <a:r>
              <a:rPr lang="en-US" sz="1800" dirty="0" err="1"/>
              <a:t>ras</a:t>
            </a:r>
            <a:r>
              <a:rPr lang="en-US" sz="1800" dirty="0"/>
              <a:t>-type small </a:t>
            </a:r>
            <a:r>
              <a:rPr lang="en-US" sz="1800" dirty="0" err="1"/>
              <a:t>GTPase</a:t>
            </a:r>
            <a:r>
              <a:rPr lang="en-US" sz="1800" dirty="0"/>
              <a:t> involved in cell polarity and vesicle fusion with the plasma membrane.</a:t>
            </a:r>
            <a:endParaRPr lang="en-US" sz="1800" dirty="0" smtClean="0"/>
          </a:p>
          <a:p>
            <a:endParaRPr lang="it-IT" sz="1800" dirty="0"/>
          </a:p>
        </p:txBody>
      </p:sp>
      <p:pic>
        <p:nvPicPr>
          <p:cNvPr id="5" name="Segnaposto contenuto 4"/>
          <p:cNvPicPr>
            <a:picLocks noGrp="1" noChangeAspect="1"/>
          </p:cNvPicPr>
          <p:nvPr>
            <p:ph sz="half" idx="2"/>
          </p:nvPr>
        </p:nvPicPr>
        <p:blipFill>
          <a:blip r:embed="rId2"/>
          <a:stretch>
            <a:fillRect/>
          </a:stretch>
        </p:blipFill>
        <p:spPr>
          <a:xfrm>
            <a:off x="6062194" y="4473015"/>
            <a:ext cx="5972734" cy="1584176"/>
          </a:xfrm>
          <a:prstGeom prst="rect">
            <a:avLst/>
          </a:prstGeom>
        </p:spPr>
      </p:pic>
      <p:sp>
        <p:nvSpPr>
          <p:cNvPr id="7" name="Rettangolo 6"/>
          <p:cNvSpPr/>
          <p:nvPr/>
        </p:nvSpPr>
        <p:spPr bwMode="auto">
          <a:xfrm>
            <a:off x="5990186" y="4905063"/>
            <a:ext cx="1296144" cy="1080120"/>
          </a:xfrm>
          <a:prstGeom prst="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MS Gothic" charset="-128"/>
            </a:endParaRPr>
          </a:p>
        </p:txBody>
      </p:sp>
      <p:sp>
        <p:nvSpPr>
          <p:cNvPr id="8" name="Rettangolo 7"/>
          <p:cNvSpPr/>
          <p:nvPr/>
        </p:nvSpPr>
        <p:spPr bwMode="auto">
          <a:xfrm>
            <a:off x="10598698" y="5265103"/>
            <a:ext cx="792088" cy="792088"/>
          </a:xfrm>
          <a:prstGeom prst="rect">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it-IT" sz="2400" b="0" i="0" u="none" strike="noStrike" cap="none" normalizeH="0" baseline="0" smtClean="0">
              <a:ln>
                <a:noFill/>
              </a:ln>
              <a:solidFill>
                <a:schemeClr val="bg1"/>
              </a:solidFill>
              <a:effectLst/>
              <a:latin typeface="Times New Roman" pitchFamily="18" charset="0"/>
              <a:ea typeface="MS Gothic" charset="-128"/>
            </a:endParaRPr>
          </a:p>
        </p:txBody>
      </p:sp>
      <p:pic>
        <p:nvPicPr>
          <p:cNvPr id="11" name="Immagine 10"/>
          <p:cNvPicPr>
            <a:picLocks noChangeAspect="1"/>
          </p:cNvPicPr>
          <p:nvPr/>
        </p:nvPicPr>
        <p:blipFill>
          <a:blip r:embed="rId3"/>
          <a:stretch>
            <a:fillRect/>
          </a:stretch>
        </p:blipFill>
        <p:spPr>
          <a:xfrm>
            <a:off x="5975957" y="1383707"/>
            <a:ext cx="2799111" cy="1658584"/>
          </a:xfrm>
          <a:prstGeom prst="rect">
            <a:avLst/>
          </a:prstGeom>
        </p:spPr>
      </p:pic>
      <p:sp>
        <p:nvSpPr>
          <p:cNvPr id="12" name="Segnaposto contenuto 11"/>
          <p:cNvSpPr txBox="1">
            <a:spLocks/>
          </p:cNvSpPr>
          <p:nvPr/>
        </p:nvSpPr>
        <p:spPr bwMode="auto">
          <a:xfrm>
            <a:off x="8775203" y="1335088"/>
            <a:ext cx="3285283" cy="3102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normAutofit fontScale="47500" lnSpcReduction="20000"/>
          </a:bodyPr>
          <a:lstStyle>
            <a:lvl1pPr marL="339725" indent="-339725"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1pPr>
            <a:lvl2pPr marL="739775" indent="-282575"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18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buChar char="»"/>
              <a:defRPr sz="1800">
                <a:solidFill>
                  <a:srgbClr val="000000"/>
                </a:solidFill>
                <a:latin typeface="+mn-lt"/>
                <a:ea typeface="+mn-ea"/>
              </a:defRPr>
            </a:lvl9pPr>
          </a:lstStyle>
          <a:p>
            <a:pPr marL="0" indent="0">
              <a:buNone/>
            </a:pPr>
            <a:r>
              <a:rPr lang="it-IT" kern="0" dirty="0" smtClean="0">
                <a:solidFill>
                  <a:srgbClr val="252525"/>
                </a:solidFill>
                <a:latin typeface="Arial" panose="020B0604020202020204" pitchFamily="34" charset="0"/>
              </a:rPr>
              <a:t>Le </a:t>
            </a:r>
            <a:r>
              <a:rPr lang="it-IT" b="1" kern="0" dirty="0" smtClean="0">
                <a:solidFill>
                  <a:srgbClr val="252525"/>
                </a:solidFill>
                <a:latin typeface="Arial" panose="020B0604020202020204" pitchFamily="34" charset="0"/>
              </a:rPr>
              <a:t>proteine SNARE</a:t>
            </a:r>
            <a:r>
              <a:rPr lang="it-IT" kern="0" dirty="0" smtClean="0">
                <a:solidFill>
                  <a:srgbClr val="252525"/>
                </a:solidFill>
                <a:latin typeface="Arial" panose="020B0604020202020204" pitchFamily="34" charset="0"/>
              </a:rPr>
              <a:t> costituiscono una famiglia di </a:t>
            </a:r>
            <a:r>
              <a:rPr lang="it-IT" kern="0" dirty="0" smtClean="0">
                <a:solidFill>
                  <a:srgbClr val="0B0080"/>
                </a:solidFill>
                <a:latin typeface="Arial" panose="020B0604020202020204" pitchFamily="34" charset="0"/>
              </a:rPr>
              <a:t>proteine integrali di membrana</a:t>
            </a:r>
            <a:r>
              <a:rPr lang="it-IT" kern="0" dirty="0" smtClean="0">
                <a:solidFill>
                  <a:srgbClr val="252525"/>
                </a:solidFill>
                <a:latin typeface="Arial" panose="020B0604020202020204" pitchFamily="34" charset="0"/>
              </a:rPr>
              <a:t> con più di 35 membri, localizzati in specifici comparti sub-cellulari. Sono dei recettori di SNAP (SNAP= </a:t>
            </a:r>
            <a:r>
              <a:rPr lang="it-IT" kern="0" dirty="0" err="1" smtClean="0">
                <a:solidFill>
                  <a:srgbClr val="252525"/>
                </a:solidFill>
                <a:latin typeface="Arial" panose="020B0604020202020204" pitchFamily="34" charset="0"/>
              </a:rPr>
              <a:t>Soluble</a:t>
            </a:r>
            <a:r>
              <a:rPr lang="it-IT" kern="0" dirty="0" smtClean="0">
                <a:solidFill>
                  <a:srgbClr val="252525"/>
                </a:solidFill>
                <a:latin typeface="Arial" panose="020B0604020202020204" pitchFamily="34" charset="0"/>
              </a:rPr>
              <a:t> NSF Attachment </a:t>
            </a:r>
            <a:r>
              <a:rPr lang="it-IT" kern="0" dirty="0" err="1" smtClean="0">
                <a:solidFill>
                  <a:srgbClr val="252525"/>
                </a:solidFill>
                <a:latin typeface="Arial" panose="020B0604020202020204" pitchFamily="34" charset="0"/>
              </a:rPr>
              <a:t>Protein</a:t>
            </a:r>
            <a:r>
              <a:rPr lang="it-IT" kern="0" dirty="0" smtClean="0">
                <a:solidFill>
                  <a:srgbClr val="252525"/>
                </a:solidFill>
                <a:latin typeface="Arial" panose="020B0604020202020204" pitchFamily="34" charset="0"/>
              </a:rPr>
              <a:t> dove la sigla NSF indica una </a:t>
            </a:r>
            <a:r>
              <a:rPr lang="it-IT" kern="0" dirty="0" err="1" smtClean="0">
                <a:solidFill>
                  <a:srgbClr val="0B0080"/>
                </a:solidFill>
                <a:latin typeface="Arial" panose="020B0604020202020204" pitchFamily="34" charset="0"/>
              </a:rPr>
              <a:t>ATPasi</a:t>
            </a:r>
            <a:r>
              <a:rPr lang="it-IT" kern="0" dirty="0" smtClean="0">
                <a:solidFill>
                  <a:srgbClr val="0B0080"/>
                </a:solidFill>
                <a:latin typeface="Arial" panose="020B0604020202020204" pitchFamily="34" charset="0"/>
              </a:rPr>
              <a:t>)</a:t>
            </a:r>
          </a:p>
          <a:p>
            <a:pPr marL="0" indent="0">
              <a:buNone/>
            </a:pPr>
            <a:r>
              <a:rPr lang="it-IT" kern="0" dirty="0" smtClean="0"/>
              <a:t>Le </a:t>
            </a:r>
            <a:r>
              <a:rPr lang="it-IT" b="1" kern="0" dirty="0" smtClean="0"/>
              <a:t>SNARE</a:t>
            </a:r>
            <a:r>
              <a:rPr lang="it-IT" kern="0" dirty="0" smtClean="0"/>
              <a:t> sono coinvolte nei processi di trasporto vescicolare e possono essere divise in due categorie: </a:t>
            </a:r>
            <a:r>
              <a:rPr lang="it-IT" b="1" kern="0" dirty="0" smtClean="0"/>
              <a:t>v-SNARE</a:t>
            </a:r>
            <a:r>
              <a:rPr lang="it-IT" kern="0" dirty="0" smtClean="0"/>
              <a:t>, incorporate nelle membrane delle vescicole di trasporto durante il processo di gemmazione, e </a:t>
            </a:r>
            <a:r>
              <a:rPr lang="it-IT" b="1" kern="0" dirty="0" smtClean="0"/>
              <a:t>t-SNARE</a:t>
            </a:r>
            <a:r>
              <a:rPr lang="it-IT" kern="0" dirty="0" smtClean="0"/>
              <a:t>, situate nella membrana del compartimento bersaglio</a:t>
            </a:r>
          </a:p>
          <a:p>
            <a:endParaRPr lang="it-IT" kern="0" dirty="0"/>
          </a:p>
        </p:txBody>
      </p:sp>
    </p:spTree>
    <p:extLst>
      <p:ext uri="{BB962C8B-B14F-4D97-AF65-F5344CB8AC3E}">
        <p14:creationId xmlns:p14="http://schemas.microsoft.com/office/powerpoint/2010/main" val="288910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5360" y="260648"/>
            <a:ext cx="8781999" cy="445169"/>
          </a:xfrm>
        </p:spPr>
        <p:txBody>
          <a:bodyPr/>
          <a:lstStyle/>
          <a:p>
            <a:r>
              <a:rPr lang="it-IT" dirty="0" smtClean="0"/>
              <a:t>Il sistema di secrezione </a:t>
            </a:r>
            <a:r>
              <a:rPr lang="it-IT" dirty="0" err="1" smtClean="0"/>
              <a:t>apoplastico</a:t>
            </a:r>
            <a:endParaRPr lang="it-IT" dirty="0"/>
          </a:p>
        </p:txBody>
      </p:sp>
      <p:sp>
        <p:nvSpPr>
          <p:cNvPr id="10" name="Segnaposto contenuto 9"/>
          <p:cNvSpPr>
            <a:spLocks noGrp="1"/>
          </p:cNvSpPr>
          <p:nvPr>
            <p:ph sz="half" idx="1"/>
          </p:nvPr>
        </p:nvSpPr>
        <p:spPr>
          <a:xfrm>
            <a:off x="6093884" y="1981200"/>
            <a:ext cx="5077884" cy="4233863"/>
          </a:xfrm>
        </p:spPr>
        <p:txBody>
          <a:bodyPr>
            <a:normAutofit/>
          </a:bodyPr>
          <a:lstStyle/>
          <a:p>
            <a:endParaRPr lang="en-US" sz="1600" dirty="0">
              <a:latin typeface="ffc"/>
            </a:endParaRPr>
          </a:p>
          <a:p>
            <a:endParaRPr lang="en-US" sz="1600" dirty="0" smtClean="0">
              <a:latin typeface="ff1"/>
            </a:endParaRPr>
          </a:p>
          <a:p>
            <a:endParaRPr lang="it-IT" sz="1600" dirty="0"/>
          </a:p>
        </p:txBody>
      </p:sp>
      <p:pic>
        <p:nvPicPr>
          <p:cNvPr id="17" name="Segnaposto contenuto 16"/>
          <p:cNvPicPr>
            <a:picLocks noGrp="1" noChangeAspect="1"/>
          </p:cNvPicPr>
          <p:nvPr>
            <p:ph sz="half" idx="2"/>
          </p:nvPr>
        </p:nvPicPr>
        <p:blipFill>
          <a:blip r:embed="rId2"/>
          <a:stretch>
            <a:fillRect/>
          </a:stretch>
        </p:blipFill>
        <p:spPr>
          <a:xfrm>
            <a:off x="6817879" y="1484784"/>
            <a:ext cx="4598959" cy="4233863"/>
          </a:xfrm>
          <a:prstGeom prst="rect">
            <a:avLst/>
          </a:prstGeom>
        </p:spPr>
      </p:pic>
      <p:sp>
        <p:nvSpPr>
          <p:cNvPr id="18" name="CasellaDiTesto 17"/>
          <p:cNvSpPr txBox="1"/>
          <p:nvPr/>
        </p:nvSpPr>
        <p:spPr>
          <a:xfrm>
            <a:off x="479376" y="1340768"/>
            <a:ext cx="6177746" cy="2664296"/>
          </a:xfrm>
          <a:prstGeom prst="rect">
            <a:avLst/>
          </a:prstGeom>
          <a:noFill/>
        </p:spPr>
        <p:txBody>
          <a:bodyPr wrap="square" rtlCol="0">
            <a:normAutofit fontScale="92500" lnSpcReduction="10000"/>
          </a:bodyPr>
          <a:lstStyle/>
          <a:p>
            <a:pPr marL="342900" indent="-342900">
              <a:buFont typeface="Arial" panose="020B0604020202020204" pitchFamily="34" charset="0"/>
              <a:buChar char="•"/>
            </a:pPr>
            <a:r>
              <a:rPr lang="en-US" dirty="0" smtClean="0">
                <a:solidFill>
                  <a:schemeClr val="tx1"/>
                </a:solidFill>
              </a:rPr>
              <a:t>Fungal </a:t>
            </a:r>
            <a:r>
              <a:rPr lang="en-US" dirty="0">
                <a:solidFill>
                  <a:schemeClr val="tx1"/>
                </a:solidFill>
              </a:rPr>
              <a:t>vesicles are released to the extracellular milieu carrying a complex panel of proteins and lipids and, in the case of C. </a:t>
            </a:r>
            <a:r>
              <a:rPr lang="en-US" dirty="0" err="1">
                <a:solidFill>
                  <a:schemeClr val="tx1"/>
                </a:solidFill>
              </a:rPr>
              <a:t>neoformans</a:t>
            </a:r>
            <a:r>
              <a:rPr lang="en-US" dirty="0">
                <a:solidFill>
                  <a:schemeClr val="tx1"/>
                </a:solidFill>
              </a:rPr>
              <a:t>, polysaccharides </a:t>
            </a:r>
            <a:endParaRPr lang="en-US" dirty="0" smtClean="0">
              <a:solidFill>
                <a:schemeClr val="tx1"/>
              </a:solidFill>
            </a:endParaRPr>
          </a:p>
          <a:p>
            <a:pPr marL="342900" indent="-342900">
              <a:buFont typeface="Arial" panose="020B0604020202020204" pitchFamily="34" charset="0"/>
              <a:buChar char="•"/>
            </a:pPr>
            <a:r>
              <a:rPr lang="en-US" dirty="0" smtClean="0">
                <a:solidFill>
                  <a:schemeClr val="tx1"/>
                </a:solidFill>
              </a:rPr>
              <a:t>Some lipids play a </a:t>
            </a:r>
            <a:r>
              <a:rPr lang="en-US" dirty="0" smtClean="0">
                <a:solidFill>
                  <a:schemeClr val="tx1"/>
                </a:solidFill>
              </a:rPr>
              <a:t>major </a:t>
            </a:r>
            <a:r>
              <a:rPr lang="en-US" dirty="0" smtClean="0">
                <a:solidFill>
                  <a:schemeClr val="tx1"/>
                </a:solidFill>
              </a:rPr>
              <a:t>role in </a:t>
            </a:r>
            <a:r>
              <a:rPr lang="en-US" dirty="0" smtClean="0">
                <a:solidFill>
                  <a:schemeClr val="tx1"/>
                </a:solidFill>
              </a:rPr>
              <a:t>vesicle </a:t>
            </a:r>
            <a:r>
              <a:rPr lang="en-US" dirty="0" smtClean="0">
                <a:solidFill>
                  <a:schemeClr val="tx1"/>
                </a:solidFill>
              </a:rPr>
              <a:t>trafficking and assembly at host-pathogen interface: namely </a:t>
            </a:r>
            <a:r>
              <a:rPr lang="en-US" b="1" dirty="0" err="1" smtClean="0">
                <a:solidFill>
                  <a:schemeClr val="tx1"/>
                </a:solidFill>
              </a:rPr>
              <a:t>glucosyl</a:t>
            </a:r>
            <a:r>
              <a:rPr lang="en-US" b="1" dirty="0" smtClean="0">
                <a:solidFill>
                  <a:schemeClr val="tx1"/>
                </a:solidFill>
              </a:rPr>
              <a:t>-Ceramide</a:t>
            </a:r>
            <a:r>
              <a:rPr lang="en-US" dirty="0" smtClean="0">
                <a:solidFill>
                  <a:schemeClr val="tx1"/>
                </a:solidFill>
              </a:rPr>
              <a:t> and </a:t>
            </a:r>
            <a:r>
              <a:rPr lang="en-US" b="1" dirty="0" smtClean="0">
                <a:solidFill>
                  <a:schemeClr val="tx1"/>
                </a:solidFill>
              </a:rPr>
              <a:t>phospholipids</a:t>
            </a:r>
          </a:p>
          <a:p>
            <a:pPr marL="342900" indent="-342900">
              <a:buFont typeface="Arial" panose="020B0604020202020204" pitchFamily="34" charset="0"/>
              <a:buChar char="•"/>
            </a:pPr>
            <a:endParaRPr lang="it-IT" dirty="0">
              <a:solidFill>
                <a:schemeClr val="tx1"/>
              </a:solidFill>
            </a:endParaRPr>
          </a:p>
        </p:txBody>
      </p:sp>
    </p:spTree>
    <p:extLst>
      <p:ext uri="{BB962C8B-B14F-4D97-AF65-F5344CB8AC3E}">
        <p14:creationId xmlns:p14="http://schemas.microsoft.com/office/powerpoint/2010/main" val="4125100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929" y="260648"/>
            <a:ext cx="10358967" cy="445169"/>
          </a:xfrm>
        </p:spPr>
        <p:txBody>
          <a:bodyPr/>
          <a:lstStyle/>
          <a:p>
            <a:r>
              <a:rPr lang="it-IT" dirty="0" smtClean="0"/>
              <a:t>Effettori </a:t>
            </a:r>
            <a:r>
              <a:rPr lang="it-IT" dirty="0" err="1" smtClean="0"/>
              <a:t>apoplastici</a:t>
            </a:r>
            <a:endParaRPr lang="it-IT" dirty="0"/>
          </a:p>
        </p:txBody>
      </p:sp>
      <p:sp>
        <p:nvSpPr>
          <p:cNvPr id="3" name="Segnaposto contenuto 2"/>
          <p:cNvSpPr>
            <a:spLocks noGrp="1"/>
          </p:cNvSpPr>
          <p:nvPr>
            <p:ph sz="half" idx="1"/>
          </p:nvPr>
        </p:nvSpPr>
        <p:spPr>
          <a:xfrm>
            <a:off x="47329" y="980728"/>
            <a:ext cx="6480719" cy="5746872"/>
          </a:xfrm>
        </p:spPr>
        <p:txBody>
          <a:bodyPr>
            <a:normAutofit/>
          </a:bodyPr>
          <a:lstStyle/>
          <a:p>
            <a:pPr algn="just"/>
            <a:r>
              <a:rPr lang="it-IT" sz="1800" b="1" dirty="0"/>
              <a:t>Cell </a:t>
            </a:r>
            <a:r>
              <a:rPr lang="it-IT" sz="1800" b="1" dirty="0" err="1"/>
              <a:t>wall</a:t>
            </a:r>
            <a:r>
              <a:rPr lang="it-IT" sz="1800" b="1" dirty="0"/>
              <a:t> </a:t>
            </a:r>
            <a:r>
              <a:rPr lang="it-IT" sz="1800" b="1" dirty="0" err="1"/>
              <a:t>degrading</a:t>
            </a:r>
            <a:r>
              <a:rPr lang="it-IT" sz="1800" b="1" dirty="0"/>
              <a:t> </a:t>
            </a:r>
            <a:r>
              <a:rPr lang="it-IT" sz="1800" b="1" dirty="0" err="1"/>
              <a:t>enzymes</a:t>
            </a:r>
            <a:endParaRPr lang="it-IT" sz="1800" b="1" dirty="0"/>
          </a:p>
          <a:p>
            <a:pPr algn="just"/>
            <a:r>
              <a:rPr lang="it-IT" sz="1800" b="1" dirty="0" err="1"/>
              <a:t>Antioxidant</a:t>
            </a:r>
            <a:r>
              <a:rPr lang="it-IT" sz="1800" b="1" dirty="0"/>
              <a:t> </a:t>
            </a:r>
            <a:r>
              <a:rPr lang="it-IT" sz="1800" b="1" dirty="0" err="1"/>
              <a:t>enzymes</a:t>
            </a:r>
            <a:endParaRPr lang="it-IT" sz="1800" b="1" dirty="0"/>
          </a:p>
          <a:p>
            <a:pPr algn="just"/>
            <a:r>
              <a:rPr lang="it-IT" sz="1800" b="1" dirty="0"/>
              <a:t>Effettori </a:t>
            </a:r>
            <a:r>
              <a:rPr lang="it-IT" sz="1800" b="1" dirty="0" err="1"/>
              <a:t>chitin-binding</a:t>
            </a:r>
            <a:r>
              <a:rPr lang="it-IT" sz="1800" dirty="0"/>
              <a:t>. Frammenti di chitina funzionano come PAMP per l'attivazione della risposta immunitaria della pianta e i funghi secernono effettori per bloccare l'immunità chitina-indotta. </a:t>
            </a:r>
          </a:p>
          <a:p>
            <a:pPr algn="just"/>
            <a:r>
              <a:rPr lang="it-IT" sz="1800" b="1" dirty="0"/>
              <a:t>Effettori che contengono domini </a:t>
            </a:r>
            <a:r>
              <a:rPr lang="it-IT" sz="1800" b="1" dirty="0" err="1"/>
              <a:t>aminoacidici</a:t>
            </a:r>
            <a:r>
              <a:rPr lang="it-IT" sz="1800" b="1" dirty="0"/>
              <a:t> </a:t>
            </a:r>
            <a:r>
              <a:rPr lang="it-IT" sz="1800" b="1" dirty="0" err="1"/>
              <a:t>LysM</a:t>
            </a:r>
            <a:r>
              <a:rPr lang="it-IT" sz="1800" b="1" dirty="0"/>
              <a:t> </a:t>
            </a:r>
            <a:r>
              <a:rPr lang="it-IT" sz="1800" dirty="0"/>
              <a:t>(moduli che generalmente legano carboidrati: </a:t>
            </a:r>
            <a:r>
              <a:rPr lang="it-IT" sz="1800" dirty="0" err="1"/>
              <a:t>GlcNAc</a:t>
            </a:r>
            <a:r>
              <a:rPr lang="it-IT" sz="1800" dirty="0"/>
              <a:t>) o che impediscono il rilascio di oligosaccaridi di chitina dalle pareti delle cellule fungine o che sequestrano questi oligosaccaridi per impedire il riconoscimento</a:t>
            </a:r>
          </a:p>
          <a:p>
            <a:pPr algn="just"/>
            <a:r>
              <a:rPr lang="it-IT" sz="1800" b="1" dirty="0" smtClean="0"/>
              <a:t>Inibitori </a:t>
            </a:r>
            <a:r>
              <a:rPr lang="it-IT" sz="1800" b="1" dirty="0" smtClean="0"/>
              <a:t>di enzimi </a:t>
            </a:r>
          </a:p>
          <a:p>
            <a:pPr lvl="1" algn="just"/>
            <a:r>
              <a:rPr lang="it-IT" sz="1400" b="1" dirty="0" smtClean="0"/>
              <a:t>proteasi</a:t>
            </a:r>
            <a:r>
              <a:rPr lang="it-IT" sz="1400" dirty="0"/>
              <a:t>. Proteasi cisteina papaina-</a:t>
            </a:r>
            <a:r>
              <a:rPr lang="it-IT" sz="1400" dirty="0" err="1"/>
              <a:t>like</a:t>
            </a:r>
            <a:r>
              <a:rPr lang="it-IT" sz="1400" dirty="0"/>
              <a:t> (</a:t>
            </a:r>
            <a:r>
              <a:rPr lang="it-IT" sz="1400" dirty="0" err="1"/>
              <a:t>PLCPs</a:t>
            </a:r>
            <a:r>
              <a:rPr lang="it-IT" sz="1400" dirty="0"/>
              <a:t>) sono parte integrante della risposta immunitaria della pianta nell'</a:t>
            </a:r>
            <a:r>
              <a:rPr lang="it-IT" sz="1400" dirty="0" err="1"/>
              <a:t>apoplasto</a:t>
            </a:r>
            <a:r>
              <a:rPr lang="it-IT" sz="1400" dirty="0"/>
              <a:t>, e diversi agenti patogeni possono secernere inibitori PLCP.</a:t>
            </a:r>
          </a:p>
          <a:p>
            <a:pPr lvl="1" algn="just"/>
            <a:r>
              <a:rPr lang="it-IT" sz="1400" b="1" dirty="0" err="1" smtClean="0"/>
              <a:t>perossidasi</a:t>
            </a:r>
            <a:r>
              <a:rPr lang="it-IT" sz="1400" dirty="0"/>
              <a:t>. Pep1 è un effettore </a:t>
            </a:r>
            <a:r>
              <a:rPr lang="it-IT" sz="1400" dirty="0" err="1"/>
              <a:t>apoplastico</a:t>
            </a:r>
            <a:r>
              <a:rPr lang="it-IT" sz="1400" dirty="0"/>
              <a:t> di </a:t>
            </a:r>
            <a:r>
              <a:rPr lang="it-IT" sz="1400" i="1" dirty="0"/>
              <a:t>U. </a:t>
            </a:r>
            <a:r>
              <a:rPr lang="it-IT" sz="1400" i="1" dirty="0" err="1"/>
              <a:t>maydis</a:t>
            </a:r>
            <a:r>
              <a:rPr lang="it-IT" sz="1400" i="1" dirty="0"/>
              <a:t> </a:t>
            </a:r>
            <a:r>
              <a:rPr lang="it-IT" sz="1400" dirty="0"/>
              <a:t>che funziona per proteggere le ife dai ROS, che sono una componente importante della risposta immunitaria della pianta</a:t>
            </a:r>
          </a:p>
          <a:p>
            <a:pPr algn="just"/>
            <a:endParaRPr lang="it-IT" sz="1800" dirty="0"/>
          </a:p>
        </p:txBody>
      </p:sp>
      <p:pic>
        <p:nvPicPr>
          <p:cNvPr id="5" name="Segnaposto contenuto 4"/>
          <p:cNvPicPr>
            <a:picLocks noGrp="1" noChangeAspect="1"/>
          </p:cNvPicPr>
          <p:nvPr>
            <p:ph sz="half" idx="2"/>
          </p:nvPr>
        </p:nvPicPr>
        <p:blipFill>
          <a:blip r:embed="rId2"/>
          <a:stretch>
            <a:fillRect/>
          </a:stretch>
        </p:blipFill>
        <p:spPr>
          <a:xfrm>
            <a:off x="6528048" y="980728"/>
            <a:ext cx="5452424" cy="5764722"/>
          </a:xfrm>
          <a:prstGeom prst="rect">
            <a:avLst/>
          </a:prstGeom>
        </p:spPr>
      </p:pic>
    </p:spTree>
    <p:extLst>
      <p:ext uri="{BB962C8B-B14F-4D97-AF65-F5344CB8AC3E}">
        <p14:creationId xmlns:p14="http://schemas.microsoft.com/office/powerpoint/2010/main" val="2418230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ea typeface="MS Gothic" charset="-128"/>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TotalTime>
  <Words>5481</Words>
  <Application>Microsoft Office PowerPoint</Application>
  <PresentationFormat>Widescreen</PresentationFormat>
  <Paragraphs>269</Paragraphs>
  <Slides>50</Slides>
  <Notes>19</Notes>
  <HiddenSlides>0</HiddenSlides>
  <MMClips>5</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50</vt:i4>
      </vt:variant>
    </vt:vector>
  </HeadingPairs>
  <TitlesOfParts>
    <vt:vector size="63" baseType="lpstr">
      <vt:lpstr>MS Gothic</vt:lpstr>
      <vt:lpstr>Arial</vt:lpstr>
      <vt:lpstr>Calibri</vt:lpstr>
      <vt:lpstr>ff1</vt:lpstr>
      <vt:lpstr>ffc</vt:lpstr>
      <vt:lpstr>Gothic</vt:lpstr>
      <vt:lpstr>StarSymbol</vt:lpstr>
      <vt:lpstr>Symbol</vt:lpstr>
      <vt:lpstr>Times</vt:lpstr>
      <vt:lpstr>Times New Roman</vt:lpstr>
      <vt:lpstr>Verdana</vt:lpstr>
      <vt:lpstr>Wingdings</vt:lpstr>
      <vt:lpstr>Tema di Office</vt:lpstr>
      <vt:lpstr>Dinamiche di secrezione nell’interfaccia biotrofica</vt:lpstr>
      <vt:lpstr>Dinamiche di secrezione nell’interfaccia biotrofica</vt:lpstr>
      <vt:lpstr>Dinamiche di secrezione nell’interfaccia biotrofica</vt:lpstr>
      <vt:lpstr>Sistemi di secrezione di effettori fungini</vt:lpstr>
      <vt:lpstr>Overview of protein secretion in fungi</vt:lpstr>
      <vt:lpstr>Overview of protein secretion in fungi</vt:lpstr>
      <vt:lpstr>Overview of protein secretion in fungi</vt:lpstr>
      <vt:lpstr>Il sistema di secrezione apoplastico</vt:lpstr>
      <vt:lpstr>Effettori apoplastici</vt:lpstr>
      <vt:lpstr>Cell wall degrading enzymes</vt:lpstr>
      <vt:lpstr>Struttura della Parete vegetale</vt:lpstr>
      <vt:lpstr>Degradazione della cellulosa</vt:lpstr>
      <vt:lpstr>Presentazione standard di PowerPoint</vt:lpstr>
      <vt:lpstr>Classificazione degli enzimi cellulosolitici</vt:lpstr>
      <vt:lpstr>Presentazione standard di PowerPoint</vt:lpstr>
      <vt:lpstr>Presentazione standard di PowerPoint</vt:lpstr>
      <vt:lpstr>Degradazione Cellulosa</vt:lpstr>
      <vt:lpstr>Cellulasi</vt:lpstr>
      <vt:lpstr>Degradazione Pectina</vt:lpstr>
      <vt:lpstr>Pectinasi</vt:lpstr>
      <vt:lpstr>Degradazione Lignina</vt:lpstr>
      <vt:lpstr>Ligninasi</vt:lpstr>
      <vt:lpstr>Degradazione della lignina</vt:lpstr>
      <vt:lpstr>Presentazione standard di PowerPoint</vt:lpstr>
      <vt:lpstr>Presentazione standard di PowerPoint</vt:lpstr>
      <vt:lpstr>Interazioni enzimi-inibitori nell’interfaccia  pianta-patogeno</vt:lpstr>
      <vt:lpstr>Interazioni enzimi-inibitori nell’interfaccia pianta-patogeno</vt:lpstr>
      <vt:lpstr>Plant inhibitor di CWDE</vt:lpstr>
      <vt:lpstr>Inibitori di Xilanasi</vt:lpstr>
      <vt:lpstr>Fungal inhibitor of PR proteins</vt:lpstr>
      <vt:lpstr>Presentazione standard di PowerPoint</vt:lpstr>
      <vt:lpstr>Proteine del patogeno che inibiscono enzimi dell’ospite</vt:lpstr>
      <vt:lpstr>Enzyme-inhibitor arms race</vt:lpstr>
      <vt:lpstr>Host selective toxins</vt:lpstr>
      <vt:lpstr>Tossine host-selective e fattori di avirulenza</vt:lpstr>
      <vt:lpstr>La vittorina</vt:lpstr>
      <vt:lpstr>La vittorina</vt:lpstr>
      <vt:lpstr>La vittorina</vt:lpstr>
      <vt:lpstr>Presentazione standard di PowerPoint</vt:lpstr>
      <vt:lpstr>Le tossine AAL</vt:lpstr>
      <vt:lpstr>Presentazione standard di PowerPoint</vt:lpstr>
      <vt:lpstr>La tossina T</vt:lpstr>
      <vt:lpstr>La tossina T</vt:lpstr>
      <vt:lpstr>La tossina HC</vt:lpstr>
      <vt:lpstr>La tossina HC</vt:lpstr>
      <vt:lpstr>Toxin secretion and ..Aflatoxisomes</vt:lpstr>
      <vt:lpstr>Il sistema di secrezione citoplasmatico</vt:lpstr>
      <vt:lpstr>Effettori citoplasmatici – P. infestans</vt:lpstr>
      <vt:lpstr>Effettori citoplasmatici – M. oryzae</vt:lpstr>
      <vt:lpstr>Effettori citoplasmatici – U. maydis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Interazioni enzimi-inibitori nell’interfaccia pianta-patogeno</dc:title>
  <dc:creator>massimo reverberi</dc:creator>
  <cp:lastModifiedBy>massimo reverberi</cp:lastModifiedBy>
  <cp:revision>183</cp:revision>
  <dcterms:modified xsi:type="dcterms:W3CDTF">2016-11-23T11:56:34Z</dcterms:modified>
</cp:coreProperties>
</file>