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1" r:id="rId16"/>
    <p:sldId id="28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0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8E1EC-41BE-49CC-BA3F-6D7FBBF2DF70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7517-DAE9-4FE0-84E8-ECF849D92D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68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3F33C-64A8-438E-AFE7-DEA075CF609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CFD5-AA8F-4D75-AACA-CBCD2783E1B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29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CFD5-AA8F-4D75-AACA-CBCD2783E1B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35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FUNGO:</a:t>
            </a:r>
          </a:p>
          <a:p>
            <a:r>
              <a:rPr lang="it-IT" dirty="0" err="1" smtClean="0"/>
              <a:t>Ppo</a:t>
            </a:r>
            <a:r>
              <a:rPr lang="it-IT" dirty="0" smtClean="0"/>
              <a:t>:</a:t>
            </a:r>
            <a:r>
              <a:rPr lang="it-IT" baseline="0" dirty="0" smtClean="0"/>
              <a:t> </a:t>
            </a:r>
            <a:r>
              <a:rPr lang="it-IT" b="1" baseline="0" dirty="0" smtClean="0"/>
              <a:t>psi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precocius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sexual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inducer</a:t>
            </a:r>
            <a:r>
              <a:rPr lang="it-IT" baseline="0" dirty="0" smtClean="0"/>
              <a:t> agiscono come segnale extracellulare nella regolazione dello sviluppo delle spore asessuali e sessuali, </a:t>
            </a:r>
            <a:r>
              <a:rPr lang="it-IT" b="1" baseline="0" dirty="0" err="1" smtClean="0"/>
              <a:t>producing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oxygenase</a:t>
            </a:r>
            <a:r>
              <a:rPr lang="it-IT" b="0" baseline="0" dirty="0" smtClean="0"/>
              <a:t>. Sono enzimi, sono delle ossigenasi.</a:t>
            </a:r>
            <a:endParaRPr lang="it-IT" baseline="0" dirty="0" smtClean="0"/>
          </a:p>
          <a:p>
            <a:r>
              <a:rPr lang="it-IT" baseline="0" dirty="0" smtClean="0"/>
              <a:t>Le </a:t>
            </a:r>
            <a:r>
              <a:rPr lang="it-IT" baseline="0" dirty="0" err="1" smtClean="0"/>
              <a:t>ossilipine</a:t>
            </a:r>
            <a:r>
              <a:rPr lang="it-IT" baseline="0" dirty="0" smtClean="0"/>
              <a:t> fungine derivano da: 18:1 acido oleico, 18:2 acido linoleico, 18:3 acido linolenico, 20:4 acido </a:t>
            </a:r>
            <a:r>
              <a:rPr lang="it-IT" baseline="0" dirty="0" err="1" smtClean="0"/>
              <a:t>arachidonico</a:t>
            </a:r>
            <a:r>
              <a:rPr lang="it-IT" baseline="0" dirty="0" smtClean="0"/>
              <a:t>.</a:t>
            </a:r>
          </a:p>
          <a:p>
            <a:r>
              <a:rPr lang="it-IT" dirty="0" smtClean="0"/>
              <a:t>PIANTA:</a:t>
            </a:r>
          </a:p>
          <a:p>
            <a:r>
              <a:rPr lang="it-IT" dirty="0" smtClean="0"/>
              <a:t>La</a:t>
            </a:r>
            <a:r>
              <a:rPr lang="it-IT" baseline="0" dirty="0" smtClean="0"/>
              <a:t> formazione di idroperossidi avviene grazie alla presenza di tre gruppi di enzimi: LOX </a:t>
            </a:r>
            <a:r>
              <a:rPr lang="it-IT" baseline="0" dirty="0" err="1" smtClean="0"/>
              <a:t>lipossigenasi</a:t>
            </a:r>
            <a:r>
              <a:rPr lang="it-IT" baseline="0" dirty="0" smtClean="0"/>
              <a:t>, </a:t>
            </a:r>
            <a:r>
              <a:rPr lang="el-GR" baseline="0" dirty="0" smtClean="0"/>
              <a:t>α</a:t>
            </a:r>
            <a:r>
              <a:rPr lang="it-IT" baseline="0" dirty="0" smtClean="0"/>
              <a:t>-DOX </a:t>
            </a:r>
            <a:r>
              <a:rPr lang="it-IT" baseline="0" dirty="0" err="1" smtClean="0"/>
              <a:t>diossigenasi</a:t>
            </a:r>
            <a:r>
              <a:rPr lang="it-IT" baseline="0" dirty="0" smtClean="0"/>
              <a:t>, FAO ossigenasi </a:t>
            </a:r>
            <a:r>
              <a:rPr lang="it-IT" baseline="0" dirty="0" err="1" smtClean="0"/>
              <a:t>fatty</a:t>
            </a:r>
            <a:r>
              <a:rPr lang="it-IT" baseline="0" dirty="0" smtClean="0"/>
              <a:t> acid.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2416-EE89-41CF-B1DA-1277627DD64B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801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PIANTA:</a:t>
            </a:r>
          </a:p>
          <a:p>
            <a:r>
              <a:rPr lang="it-IT" dirty="0" smtClean="0"/>
              <a:t>9-oxy:</a:t>
            </a:r>
            <a:r>
              <a:rPr lang="it-IT" baseline="0" dirty="0" smtClean="0"/>
              <a:t> fattore di suscettibilità</a:t>
            </a:r>
          </a:p>
          <a:p>
            <a:r>
              <a:rPr lang="it-IT" dirty="0" smtClean="0"/>
              <a:t>13-oxy: fattore di resistenza</a:t>
            </a:r>
          </a:p>
          <a:p>
            <a:r>
              <a:rPr lang="it-IT" dirty="0" smtClean="0"/>
              <a:t>MAIS</a:t>
            </a:r>
          </a:p>
          <a:p>
            <a:r>
              <a:rPr lang="it-IT" dirty="0" smtClean="0"/>
              <a:t>9-HPODE:</a:t>
            </a:r>
            <a:r>
              <a:rPr lang="it-IT" baseline="0" dirty="0" smtClean="0"/>
              <a:t> scatena la sintesi di FB1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2416-EE89-41CF-B1DA-1277627DD64B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836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Enzimi coinvolti nei processi di acetilazione e </a:t>
            </a:r>
          </a:p>
          <a:p>
            <a:r>
              <a:rPr lang="it-IT" dirty="0" err="1" smtClean="0"/>
              <a:t>Carbonilazione</a:t>
            </a:r>
            <a:r>
              <a:rPr lang="it-IT" dirty="0" smtClean="0"/>
              <a:t> inibisce l’attività enzimatica</a:t>
            </a:r>
          </a:p>
          <a:p>
            <a:r>
              <a:rPr lang="it-IT" dirty="0" smtClean="0"/>
              <a:t>Le </a:t>
            </a:r>
            <a:r>
              <a:rPr lang="it-IT" dirty="0" err="1" smtClean="0"/>
              <a:t>ossilipine</a:t>
            </a:r>
            <a:r>
              <a:rPr lang="it-IT" dirty="0" smtClean="0"/>
              <a:t> hanno la capacità di alterare l’acetilazione degli</a:t>
            </a:r>
            <a:r>
              <a:rPr lang="it-IT" baseline="0" dirty="0" smtClean="0"/>
              <a:t> istoni</a:t>
            </a:r>
            <a:endParaRPr lang="it-IT" dirty="0" smtClean="0"/>
          </a:p>
          <a:p>
            <a:r>
              <a:rPr lang="it-IT" dirty="0" smtClean="0"/>
              <a:t>Istone H4si trova a livello del promotore di fum1 se </a:t>
            </a:r>
            <a:r>
              <a:rPr lang="it-IT" dirty="0" err="1" smtClean="0"/>
              <a:t>iperacetilato</a:t>
            </a:r>
            <a:r>
              <a:rPr lang="it-IT" baseline="0" dirty="0" smtClean="0"/>
              <a:t> (più accessibile)</a:t>
            </a:r>
            <a:r>
              <a:rPr lang="it-IT" dirty="0" smtClean="0"/>
              <a:t> induce la sintesi di FB</a:t>
            </a:r>
          </a:p>
          <a:p>
            <a:r>
              <a:rPr lang="it-IT" dirty="0" smtClean="0"/>
              <a:t>FB aumenta nei mutanti in cui è compromessa la sintesi di alcune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ossilipine</a:t>
            </a:r>
            <a:endParaRPr lang="it-IT" baseline="0" dirty="0" smtClean="0"/>
          </a:p>
          <a:p>
            <a:r>
              <a:rPr lang="it-IT" baseline="0" dirty="0" smtClean="0"/>
              <a:t>L’aumento della sintesi di FB può derivare dall’alterazione dei livelli di acetilazione di H4pfum1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2416-EE89-41CF-B1DA-1277627DD64B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993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68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10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67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11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73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06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1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32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26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71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4716-FAB9-4C4B-8630-A0125129695B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5FAF-BEA6-4747-A2C0-A4BFC8ECC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7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043"/>
          </a:xfrm>
        </p:spPr>
        <p:txBody>
          <a:bodyPr/>
          <a:lstStyle/>
          <a:p>
            <a:pPr algn="ctr"/>
            <a:r>
              <a:rPr lang="it-IT" i="1" dirty="0" smtClean="0"/>
              <a:t>Fusarium verticillioides</a:t>
            </a:r>
            <a:endParaRPr lang="it-IT" i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987" y="1274168"/>
            <a:ext cx="5416732" cy="54193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553" y="1518014"/>
            <a:ext cx="1798476" cy="17558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614" y="4614934"/>
            <a:ext cx="1813415" cy="182941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508" y="3273814"/>
            <a:ext cx="1806567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 preliminari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91544" y="1124744"/>
            <a:ext cx="8208144" cy="3087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Crescita di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Fusarium verticillioides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condizioni inducenti (CDYM) e non inducenti (CDY) la biosintesi di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fumonisine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Sintesi di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fumonisina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condizioni inducenti a 15 giorni dall’inoculo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lipidomico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condizioni inducenti: identificazione di 1224 composti</a:t>
            </a: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Studio del genoma mediante software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ricerca di geni codificanti per LOX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lipossigenasi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DOX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diossigenasi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ppo-like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lds1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lds2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lds3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lox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dell’espressione dei geni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lds1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lds2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lds3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lox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condizioni inducenti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lds1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risulta il più espresso</a:t>
            </a: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dirty="0" smtClean="0"/>
              <a:t>21/10/2014</a:t>
            </a:r>
            <a:endParaRPr lang="it-IT" alt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delle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modellare le attitudini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patogeniche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patogeno fungino del mais</a:t>
            </a:r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 smtClean="0"/>
              <a:t>Pagina </a:t>
            </a:r>
            <a:fld id="{3ABB585C-A922-4149-8ACB-0BF8B8CE01F8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2" y="4337264"/>
            <a:ext cx="3960000" cy="168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847528" y="4581128"/>
            <a:ext cx="439248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22433"/>
              </a:buClr>
            </a:pPr>
            <a:r>
              <a:rPr lang="it-IT" sz="1600" i="1" dirty="0">
                <a:solidFill>
                  <a:srgbClr val="830022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LDS1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linoleato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diolo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sintasi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r>
              <a:rPr lang="it-IT" sz="16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</a:p>
          <a:p>
            <a:pPr lvl="0" eaLnBrk="1" hangingPunct="1">
              <a:spcBef>
                <a:spcPct val="20000"/>
              </a:spcBef>
              <a:buClr>
                <a:srgbClr val="822433"/>
              </a:buClr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trasforma il 18:2 (acido linoleico) in ossilipine come 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8R-HPODE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e 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di-HODE</a:t>
            </a:r>
            <a:endParaRPr lang="it-IT" sz="1600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11824" y="2590423"/>
          <a:ext cx="6023766" cy="929458"/>
        </p:xfrm>
        <a:graphic>
          <a:graphicData uri="http://schemas.openxmlformats.org/drawingml/2006/table">
            <a:tbl>
              <a:tblPr/>
              <a:tblGrid>
                <a:gridCol w="1403021"/>
                <a:gridCol w="1559750"/>
                <a:gridCol w="3060995"/>
              </a:tblGrid>
              <a:tr h="311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8.4*10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 1.1*10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6.4*10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± 5.6*10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Conidi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/mL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740 ± 82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 ± 45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Crescita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mg/mL (15 dpi)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Germinazione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delle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spore (%)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808" marR="77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39181" y="1240741"/>
            <a:ext cx="8005291" cy="710208"/>
          </a:xfrm>
        </p:spPr>
        <p:txBody>
          <a:bodyPr/>
          <a:lstStyle/>
          <a:p>
            <a:pPr marL="0" indent="0">
              <a:buNone/>
            </a:pP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cresciuto su PDB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ΔFvlds1 produce più conidi e le spore germinano più velocement</a:t>
            </a:r>
            <a:r>
              <a:rPr lang="it-IT" sz="1600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it-IT" sz="1600" i="1" dirty="0">
              <a:solidFill>
                <a:srgbClr val="830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dirty="0" smtClean="0"/>
              <a:t>21/10/2014</a:t>
            </a:r>
            <a:endParaRPr lang="it-IT" alt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delle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modellare le attitudini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patogeniche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patogeno fungino del mais</a:t>
            </a:r>
            <a:endParaRPr lang="it-IT" altLang="it-IT" dirty="0"/>
          </a:p>
          <a:p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 dirty="0" smtClean="0"/>
              <a:t>Pagina </a:t>
            </a:r>
            <a:fld id="{3ABB585C-A922-4149-8ACB-0BF8B8CE01F8}" type="slidenum">
              <a:rPr lang="it-IT" altLang="it-IT" smtClean="0"/>
              <a:pPr/>
              <a:t>11</a:t>
            </a:fld>
            <a:endParaRPr lang="it-IT" alt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113211" y="365126"/>
            <a:ext cx="12061371" cy="117064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Creazione del mutante </a:t>
            </a:r>
            <a:r>
              <a:rPr lang="el-GR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i="1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lds1 </a:t>
            </a:r>
            <a:r>
              <a:rPr lang="it-IT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i="1" dirty="0" err="1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it-IT" i="1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i="1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i="1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="0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rofilo fenotipico</a:t>
            </a:r>
            <a:r>
              <a:rPr lang="it-IT" i="1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i="1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830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/>
          <a:stretch>
            <a:fillRect/>
          </a:stretch>
        </p:blipFill>
        <p:spPr bwMode="auto">
          <a:xfrm>
            <a:off x="2162944" y="2049016"/>
            <a:ext cx="218694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22"/>
          <a:stretch>
            <a:fillRect/>
          </a:stretch>
        </p:blipFill>
        <p:spPr bwMode="auto">
          <a:xfrm>
            <a:off x="2258695" y="4797272"/>
            <a:ext cx="1188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9"/>
          <a:stretch>
            <a:fillRect/>
          </a:stretch>
        </p:blipFill>
        <p:spPr bwMode="auto">
          <a:xfrm>
            <a:off x="3431704" y="4797152"/>
            <a:ext cx="1152000" cy="1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ella 14"/>
          <p:cNvGraphicFramePr>
            <a:graphicFrameLocks noGrp="1"/>
          </p:cNvGraphicFramePr>
          <p:nvPr>
            <p:extLst/>
          </p:nvPr>
        </p:nvGraphicFramePr>
        <p:xfrm>
          <a:off x="4943872" y="5294176"/>
          <a:ext cx="4608000" cy="295065"/>
        </p:xfrm>
        <a:graphic>
          <a:graphicData uri="http://schemas.openxmlformats.org/drawingml/2006/table">
            <a:tbl>
              <a:tblPr/>
              <a:tblGrid>
                <a:gridCol w="932903"/>
                <a:gridCol w="899927"/>
                <a:gridCol w="2775170"/>
              </a:tblGrid>
              <a:tr h="295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6/6 (100%)</a:t>
                      </a:r>
                    </a:p>
                  </a:txBody>
                  <a:tcPr marL="73891" marR="7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5/6 (83%)</a:t>
                      </a:r>
                    </a:p>
                  </a:txBody>
                  <a:tcPr marL="73891" marR="7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80790" algn="l"/>
                        </a:tabLs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Formazione di periteci in sei incroci</a:t>
                      </a:r>
                    </a:p>
                  </a:txBody>
                  <a:tcPr marL="73891" marR="7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2339180" y="4086265"/>
            <a:ext cx="7749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Esperimenti di incrocio sessuale: MAT-1 (il nostro ceppo)/ MAT-2</a:t>
            </a:r>
          </a:p>
          <a:p>
            <a:pPr marL="285750" indent="-285750">
              <a:buClr>
                <a:srgbClr val="830022"/>
              </a:buCl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Formazione periteci dopo 8 settimane di incubazione</a:t>
            </a:r>
          </a:p>
          <a:p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95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Crescita e virulenza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vivo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88194" y="3662579"/>
            <a:ext cx="7611495" cy="1350597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Pin-bar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inoculation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Spighe inoculate con WT e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 dai  il mutante genera un’area lesiva più estesa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dirty="0" smtClean="0"/>
              <a:t>21/10/2014</a:t>
            </a:r>
            <a:endParaRPr lang="it-IT" alt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delle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modellare le attitudini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patogeniche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patogeno fungino del mais</a:t>
            </a:r>
            <a:endParaRPr lang="it-IT" altLang="it-IT" dirty="0"/>
          </a:p>
          <a:p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 dirty="0" smtClean="0"/>
              <a:t>Pagina </a:t>
            </a:r>
            <a:fld id="{3ABB585C-A922-4149-8ACB-0BF8B8CE01F8}" type="slidenum">
              <a:rPr lang="it-IT" altLang="it-IT" smtClean="0"/>
              <a:pPr/>
              <a:t>12</a:t>
            </a:fld>
            <a:endParaRPr lang="it-IT" alt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2" y="914401"/>
            <a:ext cx="3600000" cy="25016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418" y="957075"/>
            <a:ext cx="3600000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delle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fumonisine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totali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75721" y="5027399"/>
            <a:ext cx="3703637" cy="742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b="1" dirty="0" err="1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Sovraregolazione</a:t>
            </a:r>
            <a:r>
              <a:rPr lang="it-IT" sz="1600" b="1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9-HPODE (promotore della sintesi delle micotossine)</a:t>
            </a: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27006" y="2112304"/>
            <a:ext cx="3703638" cy="6938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mutante produce una maggiore quantità di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fumonisine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dirty="0" smtClean="0"/>
              <a:t>21/10/2014</a:t>
            </a:r>
            <a:endParaRPr lang="it-IT" alt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delle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modellare le attitudini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patogeniche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patogeno fungino del mais</a:t>
            </a:r>
            <a:endParaRPr lang="it-IT" altLang="it-IT" dirty="0"/>
          </a:p>
          <a:p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 smtClean="0"/>
              <a:t>Pagina </a:t>
            </a:r>
            <a:fld id="{3ABB585C-A922-4149-8ACB-0BF8B8CE01F8}" type="slidenum">
              <a:rPr lang="it-IT" altLang="it-IT" smtClean="0"/>
              <a:pPr/>
              <a:t>13</a:t>
            </a:fld>
            <a:endParaRPr lang="it-IT" alt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50" y="1052736"/>
            <a:ext cx="4320000" cy="2813024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 bwMode="auto">
          <a:xfrm>
            <a:off x="5325546" y="4077081"/>
            <a:ext cx="3703637" cy="7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 err="1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Sottoregolazione</a:t>
            </a:r>
            <a:r>
              <a:rPr lang="it-IT" sz="1600" b="1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dei prodotti di LDS1 </a:t>
            </a: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/>
          </p:nvPr>
        </p:nvGraphicFramePr>
        <p:xfrm>
          <a:off x="1703513" y="4869161"/>
          <a:ext cx="17430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5" imgW="1743008" imgH="962043" progId="Excel.Sheet.12">
                  <p:embed/>
                </p:oleObj>
              </mc:Choice>
              <mc:Fallback>
                <p:oleObj name="Worksheet" r:id="rId5" imgW="1743008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513" y="4869161"/>
                        <a:ext cx="17430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/>
          </p:nvPr>
        </p:nvGraphicFramePr>
        <p:xfrm>
          <a:off x="1683272" y="3873647"/>
          <a:ext cx="34766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8" imgW="3476568" imgH="962043" progId="Excel.Sheet.12">
                  <p:embed/>
                </p:oleObj>
              </mc:Choice>
              <mc:Fallback>
                <p:oleObj name="Worksheet" r:id="rId8" imgW="3476568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3272" y="3873647"/>
                        <a:ext cx="34766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ccia in giù 11"/>
          <p:cNvSpPr/>
          <p:nvPr/>
        </p:nvSpPr>
        <p:spPr bwMode="auto">
          <a:xfrm>
            <a:off x="7464152" y="4448271"/>
            <a:ext cx="144016" cy="387400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Freccia a destra 15"/>
          <p:cNvSpPr/>
          <p:nvPr/>
        </p:nvSpPr>
        <p:spPr bwMode="auto">
          <a:xfrm>
            <a:off x="6456040" y="5301208"/>
            <a:ext cx="432048" cy="144016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888088" y="501317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Promozione della patogenesi</a:t>
            </a:r>
          </a:p>
          <a:p>
            <a:pPr algn="ctr"/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it-IT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ZmLOX3/12</a:t>
            </a:r>
            <a:endParaRPr lang="it-IT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3513" y="409576"/>
            <a:ext cx="8640959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fanno le </a:t>
            </a:r>
            <a:r>
              <a:rPr lang="it-IT" dirty="0" err="1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alterare la sintesi delle </a:t>
            </a:r>
            <a:r>
              <a:rPr lang="it-IT" dirty="0" err="1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fumonisine</a:t>
            </a:r>
            <a:r>
              <a:rPr lang="it-IT" dirty="0" smtClean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t-IT" dirty="0">
              <a:solidFill>
                <a:srgbClr val="830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56655" y="4951040"/>
            <a:ext cx="8387816" cy="1010810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b="1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grado di </a:t>
            </a:r>
            <a:r>
              <a:rPr lang="it-IT" sz="1600" b="1" dirty="0" err="1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iperacetilazione</a:t>
            </a:r>
            <a:r>
              <a:rPr lang="it-IT" sz="1600" b="1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degli istoni H4 di </a:t>
            </a:r>
            <a:r>
              <a:rPr lang="it-IT" sz="1600" b="1" i="1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pfum1</a:t>
            </a:r>
            <a:r>
              <a:rPr lang="it-IT" sz="1600" b="1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maggiore nel mutante</a:t>
            </a:r>
          </a:p>
          <a:p>
            <a:pPr marL="0" indent="0" algn="ctr">
              <a:buNone/>
            </a:pPr>
            <a:endParaRPr lang="it-IT" sz="1600" b="1" dirty="0">
              <a:solidFill>
                <a:srgbClr val="830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600" b="1" dirty="0">
                <a:solidFill>
                  <a:srgbClr val="83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della sintesi di FB1 nel mutante </a:t>
            </a:r>
          </a:p>
          <a:p>
            <a:pPr marL="0" indent="0" algn="ctr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956656" y="1244600"/>
            <a:ext cx="3882145" cy="3120504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ossilipine sono in grado di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carbonilare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(inattivare) gli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enzimi che catalizzano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deacetilazione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degli istoni </a:t>
            </a:r>
          </a:p>
          <a:p>
            <a:pPr marL="0" indent="0" algn="ctr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maggior grado di acetilazione degli istoni corrisponde a una maggiore accessibilità della cromatina</a:t>
            </a:r>
          </a:p>
          <a:p>
            <a:pPr marL="0" indent="0" algn="ctr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dirty="0" smtClean="0"/>
              <a:t>21/10/2014</a:t>
            </a:r>
            <a:endParaRPr lang="it-IT" alt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delle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modellare le attitudini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patogeniche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patogeno fungino del mais</a:t>
            </a:r>
            <a:endParaRPr lang="it-IT" altLang="it-IT" dirty="0"/>
          </a:p>
          <a:p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 smtClean="0"/>
              <a:t>Pagina </a:t>
            </a:r>
            <a:fld id="{3ABB585C-A922-4149-8ACB-0BF8B8CE01F8}" type="slidenum">
              <a:rPr lang="it-IT" altLang="it-IT" smtClean="0"/>
              <a:pPr/>
              <a:t>14</a:t>
            </a:fld>
            <a:endParaRPr lang="it-IT" alt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9" y="1184549"/>
            <a:ext cx="4322439" cy="2822693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 bwMode="auto">
          <a:xfrm>
            <a:off x="3731741" y="2180676"/>
            <a:ext cx="255240" cy="391030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72295" y="4211500"/>
            <a:ext cx="395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ChIP: immunoprecipitazione della cromatina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 bwMode="auto">
          <a:xfrm>
            <a:off x="6023992" y="5281485"/>
            <a:ext cx="216024" cy="307755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4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 smtClean="0"/>
              <a:t>Immunoprecipitation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ChIP</a:t>
            </a:r>
            <a:r>
              <a:rPr lang="it-IT" dirty="0"/>
              <a:t>) procedure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 smtClean="0"/>
              <a:t>Come si individuano i geni</a:t>
            </a:r>
            <a:r>
              <a:rPr lang="it-IT" dirty="0" smtClean="0"/>
              <a:t> la cui espressione è controllata a livello di </a:t>
            </a:r>
            <a:r>
              <a:rPr lang="it-IT" b="1" dirty="0" smtClean="0"/>
              <a:t>modificazioni cromatiniche</a:t>
            </a:r>
            <a:r>
              <a:rPr lang="it-IT" dirty="0" smtClean="0"/>
              <a:t>?</a:t>
            </a:r>
          </a:p>
          <a:p>
            <a:r>
              <a:rPr lang="it-IT" dirty="0" smtClean="0"/>
              <a:t>(1) DNA e proteine ​​che interagiscono sono </a:t>
            </a:r>
            <a:r>
              <a:rPr lang="it-IT" i="1" dirty="0" smtClean="0"/>
              <a:t>cross-linkati </a:t>
            </a:r>
            <a:r>
              <a:rPr lang="it-IT" dirty="0" smtClean="0"/>
              <a:t>con la formaldeide. </a:t>
            </a:r>
          </a:p>
          <a:p>
            <a:r>
              <a:rPr lang="it-IT" dirty="0" smtClean="0"/>
              <a:t>(2) la cromatina è divisa in frammenti di dimensioni approssimativamente uguali e precipitata con un anticorpo coniugato a </a:t>
            </a:r>
            <a:r>
              <a:rPr lang="it-IT" i="1" dirty="0" err="1" smtClean="0"/>
              <a:t>beads</a:t>
            </a:r>
            <a:r>
              <a:rPr lang="it-IT" i="1" dirty="0" smtClean="0"/>
              <a:t> </a:t>
            </a:r>
            <a:r>
              <a:rPr lang="it-IT" dirty="0" smtClean="0"/>
              <a:t>magnetiche e specifico per la modifica in questione </a:t>
            </a:r>
          </a:p>
          <a:p>
            <a:r>
              <a:rPr lang="it-IT" dirty="0" smtClean="0"/>
              <a:t>(3) dopo diversi fasi di lavaggio, il complesso precipitato anticorpo-proteina -DNA è </a:t>
            </a:r>
            <a:r>
              <a:rPr lang="it-IT" i="1" dirty="0" smtClean="0"/>
              <a:t>de-cross-linkato</a:t>
            </a:r>
            <a:r>
              <a:rPr lang="it-IT" dirty="0" smtClean="0"/>
              <a:t> mediante incubazione a temperatura elevata con </a:t>
            </a:r>
            <a:r>
              <a:rPr lang="it-IT" dirty="0" err="1" smtClean="0"/>
              <a:t>NaCl</a:t>
            </a:r>
            <a:r>
              <a:rPr lang="it-IT" dirty="0" smtClean="0"/>
              <a:t> </a:t>
            </a:r>
          </a:p>
          <a:p>
            <a:r>
              <a:rPr lang="it-IT" dirty="0" smtClean="0"/>
              <a:t>(4). Il DNA purificato è quantificato da </a:t>
            </a:r>
            <a:r>
              <a:rPr lang="it-IT" dirty="0" err="1" smtClean="0"/>
              <a:t>qPCR</a:t>
            </a:r>
            <a:r>
              <a:rPr lang="it-IT" dirty="0" smtClean="0"/>
              <a:t> utilizzando </a:t>
            </a:r>
            <a:r>
              <a:rPr lang="it-IT" dirty="0" err="1" smtClean="0"/>
              <a:t>primer</a:t>
            </a:r>
            <a:r>
              <a:rPr lang="it-IT" dirty="0" smtClean="0"/>
              <a:t> specifici o analizzato mediante sequenziamento (</a:t>
            </a:r>
            <a:r>
              <a:rPr lang="it-IT" dirty="0" err="1" smtClean="0"/>
              <a:t>ChiP-Seq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79" y="1600201"/>
            <a:ext cx="33132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4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812324" y="1416908"/>
            <a:ext cx="10247871" cy="47697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9" y="216163"/>
            <a:ext cx="4414200" cy="4458789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>
            <a:off x="2265405" y="1524000"/>
            <a:ext cx="1589903" cy="108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12475" y="1047576"/>
            <a:ext cx="117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Fungal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20065" y="247135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9-HODE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7710616" y="3492843"/>
            <a:ext cx="3122141" cy="14333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4943716" y="2840683"/>
            <a:ext cx="3664825" cy="1237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8550876" y="3991999"/>
            <a:ext cx="90616" cy="168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8596184" y="3891387"/>
            <a:ext cx="7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HDAC</a:t>
            </a:r>
            <a:endParaRPr lang="it-IT" dirty="0"/>
          </a:p>
        </p:txBody>
      </p:sp>
      <p:cxnSp>
        <p:nvCxnSpPr>
          <p:cNvPr id="20" name="Connettore 2 19"/>
          <p:cNvCxnSpPr/>
          <p:nvPr/>
        </p:nvCxnSpPr>
        <p:spPr>
          <a:xfrm>
            <a:off x="9271686" y="4209535"/>
            <a:ext cx="424249" cy="14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9756763" y="42795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FB</a:t>
            </a:r>
            <a:endParaRPr lang="it-IT" dirty="0"/>
          </a:p>
        </p:txBody>
      </p:sp>
      <p:cxnSp>
        <p:nvCxnSpPr>
          <p:cNvPr id="23" name="Connettore 4 22"/>
          <p:cNvCxnSpPr/>
          <p:nvPr/>
        </p:nvCxnSpPr>
        <p:spPr>
          <a:xfrm rot="10800000">
            <a:off x="2561967" y="1795464"/>
            <a:ext cx="7842421" cy="3029464"/>
          </a:xfrm>
          <a:prstGeom prst="bentConnector3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033278" y="16107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cerS</a:t>
            </a:r>
            <a:endParaRPr lang="it-IT" dirty="0"/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2341984" y="2067697"/>
            <a:ext cx="9330" cy="650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070251" y="275586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PCD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721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000" y="872524"/>
            <a:ext cx="10030046" cy="53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ciclo di infezione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5605">
            <a:off x="6414306" y="4153271"/>
            <a:ext cx="4320000" cy="2858907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565" y="1960910"/>
            <a:ext cx="5936495" cy="435133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331131" y="3361517"/>
            <a:ext cx="4757461" cy="155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596339" y="6588042"/>
            <a:ext cx="4757461" cy="155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737668" y="4302042"/>
            <a:ext cx="759823" cy="398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71" y="609600"/>
            <a:ext cx="3296111" cy="43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38282" y="571480"/>
            <a:ext cx="3312492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1250"/>
              </a:spcBef>
            </a:pPr>
            <a:r>
              <a:rPr lang="it-IT" sz="2000" dirty="0">
                <a:latin typeface="Garamond" pitchFamily="18" charset="0"/>
              </a:rPr>
              <a:t>28 metaboliti tossici con struttura chimica analoga </a:t>
            </a:r>
          </a:p>
          <a:p>
            <a:pPr algn="just">
              <a:spcBef>
                <a:spcPts val="1250"/>
              </a:spcBef>
            </a:pPr>
            <a:r>
              <a:rPr lang="it-IT" sz="2000" dirty="0">
                <a:solidFill>
                  <a:srgbClr val="C00000"/>
                </a:solidFill>
                <a:latin typeface="Garamond" pitchFamily="18" charset="0"/>
              </a:rPr>
              <a:t>Struttura simile alla sfingosina precursore chimico degli sfingolipidi (sfingomieline, </a:t>
            </a:r>
            <a:r>
              <a:rPr lang="it-IT" sz="2000" dirty="0" err="1">
                <a:solidFill>
                  <a:srgbClr val="C00000"/>
                </a:solidFill>
                <a:latin typeface="Garamond" pitchFamily="18" charset="0"/>
              </a:rPr>
              <a:t>ceramidi</a:t>
            </a:r>
            <a:r>
              <a:rPr lang="it-IT" sz="2000" dirty="0">
                <a:solidFill>
                  <a:srgbClr val="C00000"/>
                </a:solidFill>
                <a:latin typeface="Garamond" pitchFamily="18" charset="0"/>
              </a:rPr>
              <a:t> e gangliosidi) </a:t>
            </a:r>
          </a:p>
          <a:p>
            <a:pPr algn="just">
              <a:spcBef>
                <a:spcPts val="1250"/>
              </a:spcBef>
            </a:pPr>
            <a:r>
              <a:rPr lang="it-IT" sz="2000" dirty="0">
                <a:latin typeface="Garamond" pitchFamily="18" charset="0"/>
              </a:rPr>
              <a:t>La micotossina più abbondante e tossica è la</a:t>
            </a:r>
            <a:r>
              <a:rPr lang="it-IT" sz="2000" b="1" dirty="0">
                <a:latin typeface="Garamond" pitchFamily="18" charset="0"/>
              </a:rPr>
              <a:t> FB</a:t>
            </a:r>
            <a:r>
              <a:rPr lang="it-IT" sz="2000" b="1" baseline="-25000" dirty="0">
                <a:latin typeface="Garamond" pitchFamily="18" charset="0"/>
              </a:rPr>
              <a:t>1</a:t>
            </a:r>
          </a:p>
          <a:p>
            <a:pPr algn="just">
              <a:spcBef>
                <a:spcPts val="1250"/>
              </a:spcBef>
            </a:pPr>
            <a:r>
              <a:rPr lang="it-IT" sz="2000" b="1" dirty="0">
                <a:solidFill>
                  <a:srgbClr val="C00000"/>
                </a:solidFill>
                <a:latin typeface="Garamond" pitchFamily="18" charset="0"/>
              </a:rPr>
              <a:t>La pianta forma composti mascherati come difesa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03512" y="4250002"/>
            <a:ext cx="8731572" cy="26080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1250"/>
              </a:spcBef>
            </a:pPr>
            <a:r>
              <a:rPr lang="it-IT" sz="2000" dirty="0" err="1">
                <a:latin typeface="Garamond" pitchFamily="18" charset="0"/>
              </a:rPr>
              <a:t>FBs</a:t>
            </a:r>
            <a:r>
              <a:rPr lang="it-IT" sz="2000" dirty="0">
                <a:latin typeface="Garamond" pitchFamily="18" charset="0"/>
              </a:rPr>
              <a:t> sono associate a patologie animali di tipo </a:t>
            </a:r>
            <a:r>
              <a:rPr lang="it-IT" sz="2000" b="1" dirty="0">
                <a:latin typeface="Garamond" pitchFamily="18" charset="0"/>
              </a:rPr>
              <a:t>nefrotossico, epatotossico </a:t>
            </a:r>
            <a:r>
              <a:rPr lang="it-IT" sz="2000" dirty="0">
                <a:latin typeface="Garamond" pitchFamily="18" charset="0"/>
              </a:rPr>
              <a:t>e </a:t>
            </a:r>
            <a:r>
              <a:rPr lang="it-IT" sz="2000" b="1" dirty="0">
                <a:latin typeface="Garamond" pitchFamily="18" charset="0"/>
              </a:rPr>
              <a:t>carcinomi intestinali ed difetti nella formazione del tubo neurale </a:t>
            </a:r>
            <a:r>
              <a:rPr lang="it-IT" sz="2000" dirty="0">
                <a:latin typeface="Garamond" pitchFamily="18" charset="0"/>
              </a:rPr>
              <a:t>nell’uomo</a:t>
            </a:r>
          </a:p>
          <a:p>
            <a:pPr algn="just">
              <a:spcBef>
                <a:spcPts val="1250"/>
              </a:spcBef>
            </a:pPr>
            <a:r>
              <a:rPr lang="it-IT" sz="2000" dirty="0">
                <a:latin typeface="Garamond" pitchFamily="18" charset="0"/>
              </a:rPr>
              <a:t>1993 lo IARC inserisce la FB</a:t>
            </a:r>
            <a:r>
              <a:rPr lang="it-IT" sz="2000" baseline="-25000" dirty="0">
                <a:latin typeface="Garamond" pitchFamily="18" charset="0"/>
              </a:rPr>
              <a:t>1</a:t>
            </a:r>
            <a:r>
              <a:rPr lang="it-IT" sz="2000" dirty="0">
                <a:latin typeface="Garamond" pitchFamily="18" charset="0"/>
              </a:rPr>
              <a:t> nel </a:t>
            </a:r>
            <a:r>
              <a:rPr lang="it-IT" sz="2000" b="1" dirty="0">
                <a:solidFill>
                  <a:schemeClr val="tx1"/>
                </a:solidFill>
                <a:latin typeface="Garamond" pitchFamily="18" charset="0"/>
              </a:rPr>
              <a:t>gruppo 2B		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Garamond" pitchFamily="18" charset="0"/>
              </a:rPr>
              <a:t>possibile agente cancerogeno</a:t>
            </a:r>
          </a:p>
          <a:p>
            <a:pPr algn="just">
              <a:spcBef>
                <a:spcPts val="1250"/>
              </a:spcBef>
            </a:pPr>
            <a:r>
              <a:rPr lang="it-IT" sz="2000" b="1" dirty="0">
                <a:latin typeface="Garamond" pitchFamily="18" charset="0"/>
              </a:rPr>
              <a:t>(CE) Limiti legali 1126/2007 : </a:t>
            </a:r>
            <a:r>
              <a:rPr lang="it-IT" sz="2000" dirty="0">
                <a:solidFill>
                  <a:srgbClr val="C00000"/>
                </a:solidFill>
                <a:latin typeface="Garamond" pitchFamily="18" charset="0"/>
              </a:rPr>
              <a:t>400 µg/kg per gli alimenti a base di mais </a:t>
            </a:r>
          </a:p>
          <a:p>
            <a:pPr algn="just">
              <a:spcBef>
                <a:spcPts val="1250"/>
              </a:spcBef>
            </a:pPr>
            <a:r>
              <a:rPr lang="it-IT" sz="2000" dirty="0">
                <a:solidFill>
                  <a:srgbClr val="C00000"/>
                </a:solidFill>
                <a:latin typeface="Garamond" pitchFamily="18" charset="0"/>
              </a:rPr>
              <a:t>							   	 200 µg/kg per gli alimenti per l’infanzia</a:t>
            </a:r>
          </a:p>
          <a:p>
            <a:pPr algn="just">
              <a:spcBef>
                <a:spcPts val="1250"/>
              </a:spcBef>
            </a:pPr>
            <a:endParaRPr lang="it-IT" sz="2000" dirty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28496" y="4286256"/>
            <a:ext cx="8725223" cy="2071702"/>
          </a:xfrm>
          <a:prstGeom prst="foldedCorner">
            <a:avLst>
              <a:gd name="adj" fmla="val 24120"/>
            </a:avLst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54" y="263022"/>
            <a:ext cx="2414269" cy="38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4" y="428603"/>
            <a:ext cx="3132470" cy="207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135560" y="7141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latin typeface="Garamond" pitchFamily="18" charset="0"/>
              </a:rPr>
              <a:t>Fumonisine</a:t>
            </a:r>
            <a:endParaRPr lang="it-IT" sz="3200" b="1" dirty="0">
              <a:latin typeface="Garamon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6381329"/>
            <a:ext cx="1328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608168" y="6462636"/>
            <a:ext cx="255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latin typeface="Garamond" pitchFamily="18" charset="0"/>
              </a:rPr>
              <a:t>Frisvad</a:t>
            </a:r>
            <a:r>
              <a:rPr lang="it-IT" sz="1200" dirty="0">
                <a:latin typeface="Garamond" pitchFamily="18" charset="0"/>
              </a:rPr>
              <a:t> </a:t>
            </a:r>
            <a:r>
              <a:rPr lang="it-IT" sz="1200" dirty="0" err="1">
                <a:latin typeface="Garamond" pitchFamily="18" charset="0"/>
              </a:rPr>
              <a:t>e</a:t>
            </a:r>
            <a:r>
              <a:rPr lang="it-IT" sz="1200" i="1" dirty="0" err="1">
                <a:latin typeface="Garamond" pitchFamily="18" charset="0"/>
              </a:rPr>
              <a:t>t</a:t>
            </a:r>
            <a:r>
              <a:rPr lang="it-IT" sz="1200" i="1" dirty="0">
                <a:latin typeface="Garamond" pitchFamily="18" charset="0"/>
              </a:rPr>
              <a:t> al</a:t>
            </a:r>
            <a:r>
              <a:rPr lang="it-IT" sz="1200" dirty="0">
                <a:latin typeface="Garamond" pitchFamily="18" charset="0"/>
              </a:rPr>
              <a:t> . 2011, </a:t>
            </a:r>
            <a:r>
              <a:rPr lang="it-IT" sz="1200" dirty="0" err="1">
                <a:latin typeface="Garamond" pitchFamily="18" charset="0"/>
              </a:rPr>
              <a:t>Logrieco</a:t>
            </a:r>
            <a:r>
              <a:rPr lang="it-IT" sz="1200" dirty="0">
                <a:latin typeface="Garamond" pitchFamily="18" charset="0"/>
              </a:rPr>
              <a:t> </a:t>
            </a:r>
            <a:r>
              <a:rPr lang="it-IT" sz="1200" i="1" dirty="0" err="1">
                <a:latin typeface="Garamond" pitchFamily="18" charset="0"/>
              </a:rPr>
              <a:t>et</a:t>
            </a:r>
            <a:r>
              <a:rPr lang="it-IT" sz="1200" i="1" dirty="0">
                <a:latin typeface="Garamond" pitchFamily="18" charset="0"/>
              </a:rPr>
              <a:t> al</a:t>
            </a:r>
            <a:r>
              <a:rPr lang="it-IT" sz="1200" dirty="0">
                <a:latin typeface="Garamond" pitchFamily="18" charset="0"/>
              </a:rPr>
              <a:t> . 2009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6381752" y="5256515"/>
            <a:ext cx="785818" cy="15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7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015880" y="764704"/>
            <a:ext cx="1152128" cy="5400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703510" y="548680"/>
          <a:ext cx="8784981" cy="5563314"/>
        </p:xfrm>
        <a:graphic>
          <a:graphicData uri="http://schemas.openxmlformats.org/drawingml/2006/table">
            <a:tbl>
              <a:tblPr/>
              <a:tblGrid>
                <a:gridCol w="1008115"/>
                <a:gridCol w="1008112"/>
                <a:gridCol w="1368152"/>
                <a:gridCol w="1080120"/>
                <a:gridCol w="1224136"/>
                <a:gridCol w="1584176"/>
                <a:gridCol w="1512170"/>
              </a:tblGrid>
              <a:tr h="54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Code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FAO</a:t>
                      </a:r>
                      <a:endParaRPr lang="it-IT" sz="16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Total fungi*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>
                          <a:latin typeface="Calibri"/>
                          <a:ea typeface="Calibri"/>
                          <a:cs typeface="Times New Roman"/>
                        </a:rPr>
                        <a:t>Fusarium</a:t>
                      </a: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 †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 dirty="0">
                          <a:latin typeface="Calibri"/>
                          <a:ea typeface="Calibri"/>
                          <a:cs typeface="Times New Roman"/>
                        </a:rPr>
                        <a:t>Aspergillus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 †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Free FBs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Total FBs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Incidence of infected kernels (%)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µg/Kg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H1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300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46±8.8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87±26.1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9±6.9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495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25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934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47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H3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600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90±28.8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8839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442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18815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941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H8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600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58±16.2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2388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120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5580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279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H9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500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82±5.7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5±1.6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61±18.6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3623 ± 182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3636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181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H11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500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78±7.7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&lt; LOQ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709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35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H12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500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72±4.0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53±15.4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3±2.3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18819 ± 941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22019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1101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H13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700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80±5.5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80±24.8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1333 ± 67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3140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157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H14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700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88±6.5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64±19.2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2±1.5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&lt; LOQ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202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10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H15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700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92±29.4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3523 ± 176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8678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434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H16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/>
                        <a:t>700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36" marR="53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74±7.3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78±24.2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8±6.1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859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43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1714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± 86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6373640"/>
            <a:ext cx="1328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15680" y="6144979"/>
            <a:ext cx="7452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400" dirty="0"/>
              <a:t>* calcolato come % di semi infetti su quelli osservati</a:t>
            </a:r>
          </a:p>
          <a:p>
            <a:r>
              <a:rPr lang="it-IT" sz="1400" dirty="0"/>
              <a:t>† calcolato come % di semi infettati da </a:t>
            </a:r>
            <a:r>
              <a:rPr lang="it-IT" sz="1400" i="1" dirty="0" err="1"/>
              <a:t>Fusarium</a:t>
            </a:r>
            <a:r>
              <a:rPr lang="it-IT" sz="1400" dirty="0"/>
              <a:t> o </a:t>
            </a:r>
            <a:r>
              <a:rPr lang="it-IT" sz="1400" i="1" dirty="0" err="1"/>
              <a:t>Aspergillus</a:t>
            </a:r>
            <a:r>
              <a:rPr lang="it-IT" sz="1400" dirty="0"/>
              <a:t> su semi infetti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80178" y="1"/>
            <a:ext cx="7660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Incidenza dei semi infetti e </a:t>
            </a:r>
            <a:r>
              <a:rPr lang="it-IT" sz="2400" dirty="0" err="1"/>
              <a:t>fumonisine</a:t>
            </a:r>
            <a:r>
              <a:rPr lang="it-IT" sz="2400" dirty="0"/>
              <a:t> nella fase di raccolta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12024" y="2924944"/>
            <a:ext cx="40324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00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800" dirty="0">
                <a:ea typeface="+mj-ea"/>
                <a:cs typeface="+mj-cs"/>
              </a:rPr>
              <a:t>PCA (</a:t>
            </a:r>
            <a:r>
              <a:rPr lang="it-IT" sz="2800" dirty="0" err="1">
                <a:ea typeface="+mj-ea"/>
                <a:cs typeface="+mj-cs"/>
              </a:rPr>
              <a:t>principal</a:t>
            </a:r>
            <a:r>
              <a:rPr lang="it-IT" sz="2800" dirty="0">
                <a:ea typeface="+mj-ea"/>
                <a:cs typeface="+mj-cs"/>
              </a:rPr>
              <a:t> Component </a:t>
            </a:r>
            <a:r>
              <a:rPr lang="it-IT" sz="2800" dirty="0" err="1">
                <a:ea typeface="+mj-ea"/>
                <a:cs typeface="+mj-cs"/>
              </a:rPr>
              <a:t>Analisys</a:t>
            </a:r>
            <a:r>
              <a:rPr lang="it-IT" sz="2800" dirty="0">
                <a:ea typeface="+mj-ea"/>
                <a:cs typeface="+mj-cs"/>
              </a:rPr>
              <a:t>)</a:t>
            </a:r>
          </a:p>
        </p:txBody>
      </p:sp>
      <p:pic>
        <p:nvPicPr>
          <p:cNvPr id="8" name="Immagin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7"/>
          <a:stretch/>
        </p:blipFill>
        <p:spPr bwMode="auto">
          <a:xfrm>
            <a:off x="2135560" y="1124744"/>
            <a:ext cx="4752528" cy="4715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320137" y="1628800"/>
            <a:ext cx="3085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PCA score plot  degli ibridi di mais </a:t>
            </a:r>
            <a:r>
              <a:rPr lang="it-IT" b="1" u="sng" dirty="0"/>
              <a:t>in tutte la fasi di crescita </a:t>
            </a:r>
            <a:r>
              <a:rPr lang="it-IT" dirty="0"/>
              <a:t>raggruppati in base   all’</a:t>
            </a:r>
            <a:r>
              <a:rPr lang="it-IT" dirty="0">
                <a:solidFill>
                  <a:srgbClr val="FF0000"/>
                </a:solidFill>
              </a:rPr>
              <a:t>alto (</a:t>
            </a:r>
            <a:r>
              <a:rPr lang="it-IT" dirty="0" err="1">
                <a:solidFill>
                  <a:srgbClr val="FF0000"/>
                </a:solidFill>
              </a:rPr>
              <a:t>Hfb</a:t>
            </a:r>
            <a:r>
              <a:rPr lang="it-IT" dirty="0">
                <a:solidFill>
                  <a:srgbClr val="FF0000"/>
                </a:solidFill>
              </a:rPr>
              <a:t>)</a:t>
            </a:r>
            <a:r>
              <a:rPr lang="it-IT" dirty="0"/>
              <a:t> e </a:t>
            </a:r>
            <a:r>
              <a:rPr lang="it-IT" dirty="0">
                <a:solidFill>
                  <a:srgbClr val="0070C0"/>
                </a:solidFill>
              </a:rPr>
              <a:t>basso  (</a:t>
            </a:r>
            <a:r>
              <a:rPr lang="it-IT" dirty="0" err="1">
                <a:solidFill>
                  <a:srgbClr val="0070C0"/>
                </a:solidFill>
              </a:rPr>
              <a:t>Lfb</a:t>
            </a:r>
            <a:r>
              <a:rPr lang="it-IT" dirty="0">
                <a:solidFill>
                  <a:srgbClr val="0070C0"/>
                </a:solidFill>
              </a:rPr>
              <a:t>) </a:t>
            </a:r>
            <a:r>
              <a:rPr lang="it-IT" dirty="0"/>
              <a:t>contenuto </a:t>
            </a:r>
            <a:r>
              <a:rPr lang="it-IT" dirty="0" err="1"/>
              <a:t>fumonisine</a:t>
            </a:r>
            <a:r>
              <a:rPr lang="it-IT" dirty="0"/>
              <a:t> (</a:t>
            </a:r>
            <a:r>
              <a:rPr lang="it-IT" dirty="0" err="1"/>
              <a:t>fb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6373640"/>
            <a:ext cx="1328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791744" y="5877272"/>
            <a:ext cx="237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82 composti  modificati</a:t>
            </a:r>
          </a:p>
        </p:txBody>
      </p:sp>
    </p:spTree>
    <p:extLst>
      <p:ext uri="{BB962C8B-B14F-4D97-AF65-F5344CB8AC3E}">
        <p14:creationId xmlns:p14="http://schemas.microsoft.com/office/powerpoint/2010/main" val="344124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000" y="18864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800" dirty="0">
                <a:ea typeface="+mj-ea"/>
                <a:cs typeface="+mj-cs"/>
              </a:rPr>
              <a:t>Volcano plot associato a </a:t>
            </a:r>
            <a:r>
              <a:rPr lang="it-IT" sz="2800" dirty="0" err="1">
                <a:ea typeface="+mj-ea"/>
                <a:cs typeface="+mj-cs"/>
              </a:rPr>
              <a:t>Student</a:t>
            </a:r>
            <a:r>
              <a:rPr lang="it-IT" sz="2800" dirty="0">
                <a:ea typeface="+mj-ea"/>
                <a:cs typeface="+mj-cs"/>
              </a:rPr>
              <a:t>’s t test</a:t>
            </a:r>
          </a:p>
        </p:txBody>
      </p:sp>
      <p:pic>
        <p:nvPicPr>
          <p:cNvPr id="8" name="Immagin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0"/>
          <a:stretch/>
        </p:blipFill>
        <p:spPr bwMode="auto">
          <a:xfrm>
            <a:off x="1847528" y="1318438"/>
            <a:ext cx="4286162" cy="4342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819454" y="1318437"/>
            <a:ext cx="3385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Up </a:t>
            </a:r>
            <a:r>
              <a:rPr lang="en-GB" dirty="0" err="1"/>
              <a:t>regolata</a:t>
            </a:r>
            <a:r>
              <a:rPr lang="en-GB" dirty="0"/>
              <a:t>: 9-HODE e </a:t>
            </a:r>
            <a:r>
              <a:rPr lang="it-IT" dirty="0" err="1"/>
              <a:t>Sfingolipidi</a:t>
            </a:r>
            <a:endParaRPr lang="en-US" dirty="0"/>
          </a:p>
        </p:txBody>
      </p:sp>
      <p:cxnSp>
        <p:nvCxnSpPr>
          <p:cNvPr id="11" name="Connettore 2 10"/>
          <p:cNvCxnSpPr>
            <a:stCxn id="2" idx="1"/>
          </p:cNvCxnSpPr>
          <p:nvPr/>
        </p:nvCxnSpPr>
        <p:spPr>
          <a:xfrm flipH="1">
            <a:off x="5447929" y="1503103"/>
            <a:ext cx="1371524" cy="75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943872" y="1390446"/>
            <a:ext cx="504056" cy="2099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6734830" y="2012514"/>
            <a:ext cx="3085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Volcano plot degli ibridi di mais </a:t>
            </a:r>
            <a:r>
              <a:rPr lang="it-IT" b="1" u="sng" dirty="0"/>
              <a:t>in tutte la fasi di crescita </a:t>
            </a:r>
            <a:r>
              <a:rPr lang="it-IT" dirty="0"/>
              <a:t>raggruppati in base   all’alto (</a:t>
            </a:r>
            <a:r>
              <a:rPr lang="it-IT" dirty="0" err="1"/>
              <a:t>Hfb</a:t>
            </a:r>
            <a:r>
              <a:rPr lang="it-IT" dirty="0"/>
              <a:t>) e basso  (</a:t>
            </a:r>
            <a:r>
              <a:rPr lang="it-IT" dirty="0" err="1"/>
              <a:t>Lfb</a:t>
            </a:r>
            <a:r>
              <a:rPr lang="it-IT" dirty="0"/>
              <a:t>) contenuto </a:t>
            </a:r>
            <a:r>
              <a:rPr lang="it-IT" dirty="0" err="1"/>
              <a:t>fumonisine</a:t>
            </a:r>
            <a:r>
              <a:rPr lang="it-IT" dirty="0"/>
              <a:t> (</a:t>
            </a:r>
            <a:r>
              <a:rPr lang="it-IT" dirty="0" err="1"/>
              <a:t>fb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6373640"/>
            <a:ext cx="1328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816080" y="4005064"/>
            <a:ext cx="237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82 composti  modificati</a:t>
            </a:r>
          </a:p>
        </p:txBody>
      </p:sp>
    </p:spTree>
    <p:extLst>
      <p:ext uri="{BB962C8B-B14F-4D97-AF65-F5344CB8AC3E}">
        <p14:creationId xmlns:p14="http://schemas.microsoft.com/office/powerpoint/2010/main" val="224759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669" y="0"/>
            <a:ext cx="12000411" cy="1100955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segnale di comunicazione tra ospite e </a:t>
            </a:r>
            <a:r>
              <a:rPr lang="it-IT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patogeno </a:t>
            </a:r>
            <a:br>
              <a:rPr lang="it-IT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grassi polinsaturi ossigenati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91545" y="4259957"/>
            <a:ext cx="4392488" cy="16074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oxygenase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Segnalazione di tipo ormonale</a:t>
            </a: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 della riproduzione fungina</a:t>
            </a: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Differenziazione sessuale e asessuale delle spore</a:t>
            </a: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 di patogenicità</a:t>
            </a: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96050" y="4259956"/>
            <a:ext cx="3703638" cy="16074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LOX: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lipossigenasi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Perossidazione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enzimatica</a:t>
            </a: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Segnalazione di tipo ormonale</a:t>
            </a: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 della crescita della pianta</a:t>
            </a:r>
          </a:p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Difesa contro i patogeni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dirty="0" smtClean="0"/>
              <a:t>21/10/2014</a:t>
            </a:r>
            <a:endParaRPr lang="it-IT" alt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delle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modellare le attitudini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patogeniche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patogeno fungino del mais</a:t>
            </a:r>
            <a:endParaRPr lang="it-IT" altLang="it-IT" dirty="0"/>
          </a:p>
          <a:p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 smtClean="0"/>
              <a:t>Pagina </a:t>
            </a:r>
            <a:fld id="{3ABB585C-A922-4149-8ACB-0BF8B8CE01F8}" type="slidenum">
              <a:rPr lang="it-IT" altLang="it-IT" smtClean="0"/>
              <a:pPr/>
              <a:t>8</a:t>
            </a:fld>
            <a:endParaRPr lang="it-IT" altLang="it-IT"/>
          </a:p>
        </p:txBody>
      </p:sp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74" y="1164332"/>
            <a:ext cx="6311895" cy="28407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4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 ospite-patogeno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03513" y="1193800"/>
            <a:ext cx="4163888" cy="4673600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latin typeface="Garamond" pitchFamily="18" charset="0"/>
              </a:rPr>
              <a:t>Le </a:t>
            </a:r>
            <a:r>
              <a:rPr lang="it-IT" sz="1600" b="1" dirty="0" err="1">
                <a:latin typeface="Garamond" pitchFamily="18" charset="0"/>
              </a:rPr>
              <a:t>ossilipine</a:t>
            </a:r>
            <a:r>
              <a:rPr lang="it-IT" sz="1600" b="1" dirty="0">
                <a:latin typeface="Garamond" pitchFamily="18" charset="0"/>
              </a:rPr>
              <a:t> sono una nuova classe di molecole segnale coinvolte nell’interazione tra pianta e fungo</a:t>
            </a:r>
          </a:p>
          <a:p>
            <a:pPr marL="0" indent="0" algn="ctr">
              <a:buNone/>
            </a:pPr>
            <a:r>
              <a:rPr lang="it-IT" sz="1600" dirty="0">
                <a:latin typeface="Garamond" pitchFamily="18" charset="0"/>
              </a:rPr>
              <a:t>Le </a:t>
            </a:r>
            <a:r>
              <a:rPr lang="it-IT" sz="1600" dirty="0" err="1">
                <a:latin typeface="Garamond" pitchFamily="18" charset="0"/>
              </a:rPr>
              <a:t>ossilipine</a:t>
            </a:r>
            <a:r>
              <a:rPr lang="it-IT" sz="1600" dirty="0">
                <a:latin typeface="Garamond" pitchFamily="18" charset="0"/>
              </a:rPr>
              <a:t> fungine sono riconosciute dalle cellule vegetali</a:t>
            </a:r>
          </a:p>
          <a:p>
            <a:pPr marL="0" indent="0">
              <a:buNone/>
            </a:pPr>
            <a:endParaRPr lang="it-IT" sz="1600" dirty="0">
              <a:latin typeface="Garamond" pitchFamily="18" charset="0"/>
            </a:endParaRPr>
          </a:p>
          <a:p>
            <a:pPr marL="0" indent="0">
              <a:buNone/>
            </a:pPr>
            <a:endParaRPr lang="it-IT" sz="1600" dirty="0"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it-IT" sz="1600" dirty="0">
                <a:latin typeface="Garamond" pitchFamily="18" charset="0"/>
              </a:rPr>
              <a:t>Alterazioni nella produzione di </a:t>
            </a:r>
            <a:r>
              <a:rPr lang="it-IT" sz="1600" dirty="0" err="1">
                <a:latin typeface="Garamond" pitchFamily="18" charset="0"/>
              </a:rPr>
              <a:t>ossilipine</a:t>
            </a:r>
            <a:r>
              <a:rPr lang="it-IT" sz="1600" dirty="0">
                <a:latin typeface="Garamond" pitchFamily="18" charset="0"/>
              </a:rPr>
              <a:t> di pianta</a:t>
            </a:r>
          </a:p>
          <a:p>
            <a:pPr marL="0" indent="0" algn="ctr">
              <a:buNone/>
            </a:pPr>
            <a:endParaRPr lang="it-IT" sz="1600" dirty="0">
              <a:latin typeface="Garamond" pitchFamily="18" charset="0"/>
            </a:endParaRPr>
          </a:p>
          <a:p>
            <a:pPr marL="0" indent="0" algn="ctr">
              <a:buNone/>
            </a:pPr>
            <a:endParaRPr lang="it-IT" sz="1600" dirty="0"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it-IT" sz="1600" dirty="0">
                <a:latin typeface="Garamond" pitchFamily="18" charset="0"/>
              </a:rPr>
              <a:t>Ossilipine di pianta percepite dal fungo che altera:</a:t>
            </a:r>
          </a:p>
          <a:p>
            <a:pPr>
              <a:buFontTx/>
              <a:buChar char="-"/>
            </a:pPr>
            <a:r>
              <a:rPr lang="it-IT" sz="1600" dirty="0">
                <a:latin typeface="Garamond" pitchFamily="18" charset="0"/>
              </a:rPr>
              <a:t>Crescita</a:t>
            </a:r>
          </a:p>
          <a:p>
            <a:pPr>
              <a:buFontTx/>
              <a:buChar char="-"/>
            </a:pPr>
            <a:r>
              <a:rPr lang="it-IT" sz="1600" dirty="0">
                <a:latin typeface="Garamond" pitchFamily="18" charset="0"/>
              </a:rPr>
              <a:t>Sporogenesi</a:t>
            </a:r>
          </a:p>
          <a:p>
            <a:pPr>
              <a:buFontTx/>
              <a:buChar char="-"/>
            </a:pPr>
            <a:r>
              <a:rPr lang="it-IT" sz="1600" dirty="0">
                <a:latin typeface="Garamond" pitchFamily="18" charset="0"/>
              </a:rPr>
              <a:t>Produzione di MICOTOSSINE</a:t>
            </a:r>
            <a:endParaRPr lang="en-US" sz="1600" dirty="0">
              <a:latin typeface="Garamond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600" b="1" dirty="0">
              <a:latin typeface="Garamond" pitchFamily="18" charset="0"/>
            </a:endParaRP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23992" y="4653136"/>
            <a:ext cx="4320480" cy="360040"/>
          </a:xfrm>
        </p:spPr>
        <p:txBody>
          <a:bodyPr/>
          <a:lstStyle/>
          <a:p>
            <a:pPr marL="0" indent="0">
              <a:buNone/>
            </a:pP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S.A. Christensen, M.V.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Kolomiets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Fungal Genetics and Biology 48 (2011) 4–14</a:t>
            </a:r>
            <a:endParaRPr lang="it-IT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dirty="0" smtClean="0"/>
              <a:t>21/10/2014</a:t>
            </a:r>
            <a:endParaRPr lang="it-IT" alt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delle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ossilipine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modellare le attitudini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patogeniche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verticillioides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patogeno fungino del mais</a:t>
            </a:r>
            <a:endParaRPr lang="it-IT" altLang="it-IT" dirty="0"/>
          </a:p>
          <a:p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 dirty="0" smtClean="0"/>
              <a:t>Pagina </a:t>
            </a:r>
            <a:fld id="{3ABB585C-A922-4149-8ACB-0BF8B8CE01F8}" type="slidenum">
              <a:rPr lang="it-IT" altLang="it-IT" smtClean="0"/>
              <a:pPr/>
              <a:t>9</a:t>
            </a:fld>
            <a:endParaRPr lang="it-IT" alt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384469"/>
            <a:ext cx="4666667" cy="3628707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 bwMode="auto">
          <a:xfrm>
            <a:off x="3791744" y="2564904"/>
            <a:ext cx="288032" cy="432048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Freccia in giù 10"/>
          <p:cNvSpPr/>
          <p:nvPr/>
        </p:nvSpPr>
        <p:spPr bwMode="auto">
          <a:xfrm>
            <a:off x="3791744" y="3501008"/>
            <a:ext cx="288032" cy="432048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3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1181</Words>
  <Application>Microsoft Office PowerPoint</Application>
  <PresentationFormat>Widescreen</PresentationFormat>
  <Paragraphs>234</Paragraphs>
  <Slides>16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Garamond</vt:lpstr>
      <vt:lpstr>Times New Roman</vt:lpstr>
      <vt:lpstr>Wingdings</vt:lpstr>
      <vt:lpstr>Tema di Office</vt:lpstr>
      <vt:lpstr>Worksheet</vt:lpstr>
      <vt:lpstr>Fusarium verticillioides</vt:lpstr>
      <vt:lpstr>Presentazione standard di PowerPoint</vt:lpstr>
      <vt:lpstr>Il ciclo di infezione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Le ossilipine: segnale di comunicazione tra ospite e patogeno  acidi grassi polinsaturi ossigenati  </vt:lpstr>
      <vt:lpstr>Comunicazione ospite-patogeno</vt:lpstr>
      <vt:lpstr>Studi preliminari</vt:lpstr>
      <vt:lpstr>Creazione del mutante Δlds1 di Fusarium verticillioides Profilo fenotipico </vt:lpstr>
      <vt:lpstr>Crescita e virulenza  in vivo</vt:lpstr>
      <vt:lpstr>Analisi delle fumonisine totali in planta</vt:lpstr>
      <vt:lpstr>Come fanno le ossilipine ad alterare la sintesi delle fumonisine?</vt:lpstr>
      <vt:lpstr>Chromatin Immunoprecipitation (ChIP) procedure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Fusarium verticillioides</dc:title>
  <dc:creator>massimo reverberi</dc:creator>
  <cp:lastModifiedBy>massimo reverberi</cp:lastModifiedBy>
  <cp:revision>28</cp:revision>
  <dcterms:created xsi:type="dcterms:W3CDTF">2015-01-07T14:57:25Z</dcterms:created>
  <dcterms:modified xsi:type="dcterms:W3CDTF">2015-04-29T15:06:29Z</dcterms:modified>
</cp:coreProperties>
</file>