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327" r:id="rId3"/>
    <p:sldId id="283" r:id="rId4"/>
    <p:sldId id="284"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32" r:id="rId22"/>
    <p:sldId id="333" r:id="rId23"/>
    <p:sldId id="334" r:id="rId24"/>
    <p:sldId id="335" r:id="rId25"/>
    <p:sldId id="285" r:id="rId26"/>
    <p:sldId id="336" r:id="rId27"/>
    <p:sldId id="286" r:id="rId28"/>
    <p:sldId id="337" r:id="rId29"/>
    <p:sldId id="338" r:id="rId30"/>
    <p:sldId id="339" r:id="rId31"/>
    <p:sldId id="340"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41" r:id="rId55"/>
    <p:sldId id="342" r:id="rId56"/>
    <p:sldId id="343" r:id="rId57"/>
    <p:sldId id="344" r:id="rId58"/>
    <p:sldId id="345" r:id="rId59"/>
    <p:sldId id="348" r:id="rId60"/>
    <p:sldId id="349" r:id="rId61"/>
    <p:sldId id="346" r:id="rId62"/>
    <p:sldId id="347" r:id="rId63"/>
    <p:sldId id="350" r:id="rId64"/>
    <p:sldId id="351" r:id="rId65"/>
    <p:sldId id="352" r:id="rId66"/>
    <p:sldId id="353" r:id="rId67"/>
    <p:sldId id="354" r:id="rId68"/>
    <p:sldId id="355" r:id="rId69"/>
    <p:sldId id="356" r:id="rId70"/>
    <p:sldId id="357" r:id="rId71"/>
    <p:sldId id="358" r:id="rId72"/>
    <p:sldId id="359" r:id="rId73"/>
    <p:sldId id="360" r:id="rId74"/>
    <p:sldId id="361" r:id="rId75"/>
    <p:sldId id="362" r:id="rId76"/>
    <p:sldId id="363" r:id="rId77"/>
    <p:sldId id="364" r:id="rId78"/>
    <p:sldId id="365" r:id="rId79"/>
    <p:sldId id="366" r:id="rId80"/>
    <p:sldId id="367" r:id="rId81"/>
    <p:sldId id="368" r:id="rId82"/>
    <p:sldId id="369" r:id="rId83"/>
    <p:sldId id="370" r:id="rId84"/>
    <p:sldId id="371" r:id="rId85"/>
    <p:sldId id="372" r:id="rId86"/>
    <p:sldId id="373" r:id="rId87"/>
    <p:sldId id="374" r:id="rId88"/>
    <p:sldId id="375" r:id="rId89"/>
    <p:sldId id="376" r:id="rId90"/>
    <p:sldId id="377" r:id="rId91"/>
    <p:sldId id="378" r:id="rId92"/>
    <p:sldId id="379" r:id="rId93"/>
    <p:sldId id="380" r:id="rId94"/>
    <p:sldId id="381" r:id="rId95"/>
    <p:sldId id="382" r:id="rId96"/>
    <p:sldId id="383" r:id="rId97"/>
    <p:sldId id="384" r:id="rId98"/>
    <p:sldId id="385" r:id="rId99"/>
    <p:sldId id="386" r:id="rId100"/>
    <p:sldId id="387" r:id="rId101"/>
    <p:sldId id="388" r:id="rId10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5" d="100"/>
          <a:sy n="95" d="100"/>
        </p:scale>
        <p:origin x="114" y="558"/>
      </p:cViewPr>
      <p:guideLst/>
    </p:cSldViewPr>
  </p:slideViewPr>
  <p:notesTextViewPr>
    <p:cViewPr>
      <p:scale>
        <a:sx n="1" d="1"/>
        <a:sy n="1" d="1"/>
      </p:scale>
      <p:origin x="0" y="0"/>
    </p:cViewPr>
  </p:notesTextViewPr>
  <p:sorterViewPr>
    <p:cViewPr varScale="1">
      <p:scale>
        <a:sx n="100" d="100"/>
        <a:sy n="100" d="100"/>
      </p:scale>
      <p:origin x="0" y="-130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hlebrun\Desktop\nbre%20genomes%20kinetics.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mhlebrun\Documents\Projets-Recherches\Metab-II%20new\M2%20asco%20comp\M2%20fungal%20genomes%201-2012+14.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mhlebrun\Documents\Projets-Recherches\Metab-II%20new\M2%20asco%20comp\M2%20fungal%20genomes%201-2012+14.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mhlebrun\Documents\Projets-Recherches\Metab-II%20new\M2%20asco%20comp\M2%20fungal%20genomes%201-2012+14.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mhlebrun\Documents\Projets-Recherches\Metab-II%20new\M2%20asco%20comp\M2%20fungal%20genomes%201-2012+14.xlsx" TargetMode="External"/><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oleObject" Target="file:///C:\Users\mhlebrun\Documents\Projets-Recherches\Metab-II%20new\M2%20asco%20comp\M2%20fungal%20genomes%201-2012.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mhlebrun\Documents\Projets-Recherches\Metab-II%20new\M2%20asco%20comp\M2%20fungal%20genomes%201-2012+14.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mhlebrun\Documents\Projets-Recherches\Metab-II%20new\M2%20asco%20comp\M2%20fungal%20genomes%201-2012+14.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hlebrun\Documents\Projets-Recherches\Metab-II%20new\M2%20asco%20comp\M2%20fungal%20genomes%201-2012+14.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mhlebrun\Documents\Projets-Recherches\Metab-II%20new\M2%20asco%20comp\M2%20fungal%20genomes%201-2012+14.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mhlebrun\Documents\Projets-Recherches\Metab-II%20new\M2%20asco%20comp\M2%20fungal%20genomes%201-2012+14.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mhlebrun\Documents\Projets-Recherches\Metab-II%20new\M2%20asco%20comp\M2%20fungal%20genomes%201-2012.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mhlebrun\Documents\Projets-Recherches\Metab-II%20new\M2%20asco%20comp\M2%20fungal%20genomes%201-2012+14.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861520664541041E-2"/>
          <c:y val="1.8961441339890431E-2"/>
          <c:w val="0.91561592321127017"/>
          <c:h val="0.89474217793291"/>
        </c:manualLayout>
      </c:layout>
      <c:barChart>
        <c:barDir val="col"/>
        <c:grouping val="clustered"/>
        <c:varyColors val="0"/>
        <c:ser>
          <c:idx val="0"/>
          <c:order val="0"/>
          <c:tx>
            <c:strRef>
              <c:f>Feuil1!$A$3:$A$6</c:f>
              <c:strCache>
                <c:ptCount val="1"/>
                <c:pt idx="0">
                  <c:v>4 20 175 550</c:v>
                </c:pt>
              </c:strCache>
            </c:strRef>
          </c:tx>
          <c:spPr>
            <a:solidFill>
              <a:srgbClr val="0070C0"/>
            </a:solidFill>
            <a:effectLst>
              <a:outerShdw blurRad="50800" dist="50800" dir="5400000" algn="ctr" rotWithShape="0">
                <a:srgbClr val="0070C0"/>
              </a:outerShdw>
            </a:effectLst>
          </c:spPr>
          <c:invertIfNegative val="0"/>
          <c:cat>
            <c:numRef>
              <c:f>Feuil1!$B$3:$B$6</c:f>
              <c:numCache>
                <c:formatCode>General</c:formatCode>
                <c:ptCount val="4"/>
                <c:pt idx="0">
                  <c:v>2004</c:v>
                </c:pt>
                <c:pt idx="1">
                  <c:v>2008</c:v>
                </c:pt>
                <c:pt idx="2">
                  <c:v>2012</c:v>
                </c:pt>
                <c:pt idx="3">
                  <c:v>2015</c:v>
                </c:pt>
              </c:numCache>
            </c:numRef>
          </c:cat>
          <c:val>
            <c:numRef>
              <c:f>Feuil1!$A$3:$A$6</c:f>
              <c:numCache>
                <c:formatCode>General</c:formatCode>
                <c:ptCount val="4"/>
                <c:pt idx="0">
                  <c:v>4</c:v>
                </c:pt>
                <c:pt idx="1">
                  <c:v>20</c:v>
                </c:pt>
                <c:pt idx="2">
                  <c:v>175</c:v>
                </c:pt>
                <c:pt idx="3">
                  <c:v>550</c:v>
                </c:pt>
              </c:numCache>
            </c:numRef>
          </c:val>
        </c:ser>
        <c:dLbls>
          <c:showLegendKey val="0"/>
          <c:showVal val="0"/>
          <c:showCatName val="0"/>
          <c:showSerName val="0"/>
          <c:showPercent val="0"/>
          <c:showBubbleSize val="0"/>
        </c:dLbls>
        <c:gapWidth val="150"/>
        <c:axId val="484593080"/>
        <c:axId val="484590336"/>
      </c:barChart>
      <c:catAx>
        <c:axId val="484593080"/>
        <c:scaling>
          <c:orientation val="minMax"/>
        </c:scaling>
        <c:delete val="0"/>
        <c:axPos val="b"/>
        <c:numFmt formatCode="General" sourceLinked="1"/>
        <c:majorTickMark val="out"/>
        <c:minorTickMark val="none"/>
        <c:tickLblPos val="nextTo"/>
        <c:txPr>
          <a:bodyPr/>
          <a:lstStyle/>
          <a:p>
            <a:pPr>
              <a:defRPr sz="1600" b="1"/>
            </a:pPr>
            <a:endParaRPr lang="it-IT"/>
          </a:p>
        </c:txPr>
        <c:crossAx val="484590336"/>
        <c:crosses val="autoZero"/>
        <c:auto val="1"/>
        <c:lblAlgn val="ctr"/>
        <c:lblOffset val="100"/>
        <c:noMultiLvlLbl val="0"/>
      </c:catAx>
      <c:valAx>
        <c:axId val="484590336"/>
        <c:scaling>
          <c:orientation val="minMax"/>
        </c:scaling>
        <c:delete val="0"/>
        <c:axPos val="l"/>
        <c:majorGridlines/>
        <c:numFmt formatCode="General" sourceLinked="0"/>
        <c:majorTickMark val="out"/>
        <c:minorTickMark val="none"/>
        <c:tickLblPos val="nextTo"/>
        <c:txPr>
          <a:bodyPr/>
          <a:lstStyle/>
          <a:p>
            <a:pPr>
              <a:defRPr sz="1400" b="1"/>
            </a:pPr>
            <a:endParaRPr lang="it-IT"/>
          </a:p>
        </c:txPr>
        <c:crossAx val="484593080"/>
        <c:crosses val="autoZero"/>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Feuil2!$A$5</c:f>
              <c:strCache>
                <c:ptCount val="1"/>
                <c:pt idx="0">
                  <c:v>Botrytis cinerea</c:v>
                </c:pt>
              </c:strCache>
            </c:strRef>
          </c:tx>
          <c:spPr>
            <a:ln>
              <a:solidFill>
                <a:schemeClr val="bg1">
                  <a:lumMod val="50000"/>
                </a:schemeClr>
              </a:solidFill>
            </a:ln>
          </c:spPr>
          <c:dPt>
            <c:idx val="0"/>
            <c:bubble3D val="0"/>
            <c:spPr>
              <a:solidFill>
                <a:srgbClr val="FF0000"/>
              </a:solidFill>
              <a:ln>
                <a:solidFill>
                  <a:schemeClr val="bg1">
                    <a:lumMod val="50000"/>
                  </a:schemeClr>
                </a:solidFill>
              </a:ln>
            </c:spPr>
          </c:dPt>
          <c:dPt>
            <c:idx val="1"/>
            <c:bubble3D val="0"/>
            <c:spPr>
              <a:solidFill>
                <a:srgbClr val="00FF00"/>
              </a:solidFill>
              <a:ln>
                <a:solidFill>
                  <a:schemeClr val="bg1">
                    <a:lumMod val="50000"/>
                  </a:schemeClr>
                </a:solidFill>
              </a:ln>
            </c:spPr>
          </c:dPt>
          <c:dPt>
            <c:idx val="2"/>
            <c:bubble3D val="0"/>
            <c:spPr>
              <a:solidFill>
                <a:srgbClr val="FFC000"/>
              </a:solidFill>
              <a:ln>
                <a:solidFill>
                  <a:schemeClr val="bg1">
                    <a:lumMod val="50000"/>
                  </a:schemeClr>
                </a:solidFill>
              </a:ln>
            </c:spPr>
          </c:dPt>
          <c:dPt>
            <c:idx val="3"/>
            <c:bubble3D val="0"/>
            <c:spPr>
              <a:solidFill>
                <a:srgbClr val="FF66CC"/>
              </a:solidFill>
              <a:ln>
                <a:solidFill>
                  <a:schemeClr val="bg1">
                    <a:lumMod val="50000"/>
                  </a:schemeClr>
                </a:solidFill>
              </a:ln>
            </c:spPr>
          </c:dPt>
          <c:dPt>
            <c:idx val="4"/>
            <c:bubble3D val="0"/>
            <c:spPr>
              <a:solidFill>
                <a:srgbClr val="00B0F0"/>
              </a:solidFill>
              <a:ln>
                <a:solidFill>
                  <a:schemeClr val="bg1">
                    <a:lumMod val="50000"/>
                  </a:schemeClr>
                </a:solidFill>
              </a:ln>
            </c:spPr>
          </c:dPt>
          <c:dPt>
            <c:idx val="5"/>
            <c:bubble3D val="0"/>
            <c:spPr>
              <a:solidFill>
                <a:schemeClr val="bg1"/>
              </a:solidFill>
              <a:ln>
                <a:solidFill>
                  <a:schemeClr val="bg1">
                    <a:lumMod val="50000"/>
                  </a:schemeClr>
                </a:solidFill>
              </a:ln>
            </c:spPr>
          </c:dPt>
          <c:val>
            <c:numRef>
              <c:f>Feuil2!$B$5:$G$5</c:f>
              <c:numCache>
                <c:formatCode>General</c:formatCode>
                <c:ptCount val="6"/>
                <c:pt idx="0">
                  <c:v>17</c:v>
                </c:pt>
                <c:pt idx="1">
                  <c:v>8</c:v>
                </c:pt>
                <c:pt idx="2">
                  <c:v>5</c:v>
                </c:pt>
                <c:pt idx="3" formatCode="0">
                  <c:v>7</c:v>
                </c:pt>
                <c:pt idx="4">
                  <c:v>1</c:v>
                </c:pt>
                <c:pt idx="5">
                  <c:v>36</c:v>
                </c:pt>
              </c:numCache>
            </c:numRef>
          </c:val>
        </c:ser>
        <c:dLbls>
          <c:showLegendKey val="0"/>
          <c:showVal val="0"/>
          <c:showCatName val="0"/>
          <c:showSerName val="0"/>
          <c:showPercent val="0"/>
          <c:showBubbleSize val="0"/>
          <c:showLeaderLines val="1"/>
        </c:dLbls>
        <c:firstSliceAng val="287"/>
      </c:pieChart>
    </c:plotArea>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Feuil2!$A$7</c:f>
              <c:strCache>
                <c:ptCount val="1"/>
                <c:pt idx="0">
                  <c:v>Tuber melanosporum</c:v>
                </c:pt>
              </c:strCache>
            </c:strRef>
          </c:tx>
          <c:spPr>
            <a:ln>
              <a:solidFill>
                <a:schemeClr val="tx1"/>
              </a:solidFill>
            </a:ln>
          </c:spPr>
          <c:dPt>
            <c:idx val="0"/>
            <c:bubble3D val="0"/>
            <c:spPr>
              <a:solidFill>
                <a:srgbClr val="FF0000"/>
              </a:solidFill>
              <a:ln>
                <a:solidFill>
                  <a:schemeClr val="tx1"/>
                </a:solidFill>
              </a:ln>
            </c:spPr>
          </c:dPt>
          <c:dPt>
            <c:idx val="1"/>
            <c:bubble3D val="0"/>
            <c:spPr>
              <a:solidFill>
                <a:srgbClr val="00FF00"/>
              </a:solidFill>
              <a:ln>
                <a:solidFill>
                  <a:schemeClr val="tx1"/>
                </a:solidFill>
              </a:ln>
            </c:spPr>
          </c:dPt>
          <c:dPt>
            <c:idx val="5"/>
            <c:bubble3D val="0"/>
            <c:spPr>
              <a:solidFill>
                <a:schemeClr val="bg1"/>
              </a:solidFill>
              <a:ln>
                <a:solidFill>
                  <a:schemeClr val="bg1">
                    <a:lumMod val="50000"/>
                  </a:schemeClr>
                </a:solidFill>
              </a:ln>
            </c:spPr>
          </c:dPt>
          <c:val>
            <c:numRef>
              <c:f>Feuil2!$B$7:$G$7</c:f>
              <c:numCache>
                <c:formatCode>General</c:formatCode>
                <c:ptCount val="6"/>
                <c:pt idx="0">
                  <c:v>2</c:v>
                </c:pt>
                <c:pt idx="1">
                  <c:v>1</c:v>
                </c:pt>
                <c:pt idx="2">
                  <c:v>0</c:v>
                </c:pt>
                <c:pt idx="3" formatCode="0">
                  <c:v>0</c:v>
                </c:pt>
                <c:pt idx="4">
                  <c:v>0</c:v>
                </c:pt>
                <c:pt idx="5">
                  <c:v>71</c:v>
                </c:pt>
              </c:numCache>
            </c:numRef>
          </c:val>
        </c:ser>
        <c:dLbls>
          <c:showLegendKey val="0"/>
          <c:showVal val="0"/>
          <c:showCatName val="0"/>
          <c:showSerName val="0"/>
          <c:showPercent val="0"/>
          <c:showBubbleSize val="0"/>
          <c:showLeaderLines val="1"/>
        </c:dLbls>
        <c:firstSliceAng val="81"/>
      </c:pieChart>
    </c:plotArea>
    <c:plotVisOnly val="1"/>
    <c:dispBlanksAs val="gap"/>
    <c:showDLblsOverMax val="0"/>
  </c:chart>
  <c:spPr>
    <a:noFill/>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Feuil2!$A$8</c:f>
              <c:strCache>
                <c:ptCount val="1"/>
                <c:pt idx="0">
                  <c:v>Blumeria graminis</c:v>
                </c:pt>
              </c:strCache>
            </c:strRef>
          </c:tx>
          <c:spPr>
            <a:ln>
              <a:solidFill>
                <a:schemeClr val="bg1">
                  <a:lumMod val="50000"/>
                </a:schemeClr>
              </a:solidFill>
            </a:ln>
          </c:spPr>
          <c:dPt>
            <c:idx val="0"/>
            <c:bubble3D val="0"/>
            <c:spPr>
              <a:solidFill>
                <a:srgbClr val="FF0000"/>
              </a:solidFill>
              <a:ln>
                <a:solidFill>
                  <a:schemeClr val="bg1">
                    <a:lumMod val="50000"/>
                  </a:schemeClr>
                </a:solidFill>
              </a:ln>
            </c:spPr>
          </c:dPt>
          <c:dPt>
            <c:idx val="1"/>
            <c:bubble3D val="0"/>
            <c:spPr>
              <a:solidFill>
                <a:srgbClr val="00FF00"/>
              </a:solidFill>
              <a:ln>
                <a:solidFill>
                  <a:schemeClr val="bg1">
                    <a:lumMod val="50000"/>
                  </a:schemeClr>
                </a:solidFill>
              </a:ln>
            </c:spPr>
          </c:dPt>
          <c:dPt>
            <c:idx val="5"/>
            <c:bubble3D val="0"/>
            <c:spPr>
              <a:solidFill>
                <a:schemeClr val="bg1"/>
              </a:solidFill>
              <a:ln>
                <a:solidFill>
                  <a:schemeClr val="bg1">
                    <a:lumMod val="50000"/>
                  </a:schemeClr>
                </a:solidFill>
              </a:ln>
            </c:spPr>
          </c:dPt>
          <c:val>
            <c:numRef>
              <c:f>Feuil2!$B$8:$G$8</c:f>
              <c:numCache>
                <c:formatCode>General</c:formatCode>
                <c:ptCount val="6"/>
                <c:pt idx="0">
                  <c:v>1</c:v>
                </c:pt>
                <c:pt idx="1">
                  <c:v>1</c:v>
                </c:pt>
                <c:pt idx="2">
                  <c:v>0</c:v>
                </c:pt>
                <c:pt idx="3" formatCode="0">
                  <c:v>0</c:v>
                </c:pt>
                <c:pt idx="4">
                  <c:v>0</c:v>
                </c:pt>
                <c:pt idx="5">
                  <c:v>72</c:v>
                </c:pt>
              </c:numCache>
            </c:numRef>
          </c:val>
        </c:ser>
        <c:dLbls>
          <c:showLegendKey val="0"/>
          <c:showVal val="0"/>
          <c:showCatName val="0"/>
          <c:showSerName val="0"/>
          <c:showPercent val="0"/>
          <c:showBubbleSize val="0"/>
          <c:showLeaderLines val="1"/>
        </c:dLbls>
        <c:firstSliceAng val="82"/>
      </c:pieChart>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Feuil2!$A$3</c:f>
              <c:strCache>
                <c:ptCount val="1"/>
                <c:pt idx="0">
                  <c:v>Colletotrichum graminicola</c:v>
                </c:pt>
              </c:strCache>
            </c:strRef>
          </c:tx>
          <c:spPr>
            <a:ln>
              <a:solidFill>
                <a:schemeClr val="bg1">
                  <a:lumMod val="50000"/>
                </a:schemeClr>
              </a:solidFill>
            </a:ln>
          </c:spPr>
          <c:dPt>
            <c:idx val="0"/>
            <c:bubble3D val="0"/>
            <c:spPr>
              <a:solidFill>
                <a:srgbClr val="FF0000"/>
              </a:solidFill>
              <a:ln>
                <a:solidFill>
                  <a:schemeClr val="bg1">
                    <a:lumMod val="50000"/>
                  </a:schemeClr>
                </a:solidFill>
              </a:ln>
            </c:spPr>
          </c:dPt>
          <c:dPt>
            <c:idx val="1"/>
            <c:bubble3D val="0"/>
            <c:spPr>
              <a:solidFill>
                <a:srgbClr val="00FF00"/>
              </a:solidFill>
              <a:ln>
                <a:solidFill>
                  <a:schemeClr val="bg1">
                    <a:lumMod val="50000"/>
                  </a:schemeClr>
                </a:solidFill>
              </a:ln>
            </c:spPr>
          </c:dPt>
          <c:dPt>
            <c:idx val="2"/>
            <c:bubble3D val="0"/>
            <c:spPr>
              <a:solidFill>
                <a:srgbClr val="FFC000"/>
              </a:solidFill>
              <a:ln>
                <a:solidFill>
                  <a:schemeClr val="bg1">
                    <a:lumMod val="50000"/>
                  </a:schemeClr>
                </a:solidFill>
              </a:ln>
            </c:spPr>
          </c:dPt>
          <c:dPt>
            <c:idx val="3"/>
            <c:bubble3D val="0"/>
            <c:spPr>
              <a:solidFill>
                <a:srgbClr val="FF66CC"/>
              </a:solidFill>
              <a:ln>
                <a:solidFill>
                  <a:schemeClr val="bg1">
                    <a:lumMod val="50000"/>
                  </a:schemeClr>
                </a:solidFill>
              </a:ln>
            </c:spPr>
          </c:dPt>
          <c:dPt>
            <c:idx val="4"/>
            <c:bubble3D val="0"/>
            <c:spPr>
              <a:solidFill>
                <a:srgbClr val="00B0F0"/>
              </a:solidFill>
              <a:ln>
                <a:solidFill>
                  <a:schemeClr val="bg1">
                    <a:lumMod val="50000"/>
                  </a:schemeClr>
                </a:solidFill>
              </a:ln>
            </c:spPr>
          </c:dPt>
          <c:cat>
            <c:strRef>
              <c:f>Feuil2!$B$2:$G$2</c:f>
              <c:strCache>
                <c:ptCount val="6"/>
                <c:pt idx="0">
                  <c:v>PKS</c:v>
                </c:pt>
                <c:pt idx="1">
                  <c:v>NRPS</c:v>
                </c:pt>
                <c:pt idx="2">
                  <c:v>PKS-NRPS</c:v>
                </c:pt>
                <c:pt idx="3">
                  <c:v>terpene synthase</c:v>
                </c:pt>
                <c:pt idx="4">
                  <c:v>DMATS</c:v>
                </c:pt>
                <c:pt idx="5">
                  <c:v>Missing</c:v>
                </c:pt>
              </c:strCache>
            </c:strRef>
          </c:cat>
          <c:val>
            <c:numRef>
              <c:f>Feuil2!$B$3:$G$3</c:f>
              <c:numCache>
                <c:formatCode>General</c:formatCode>
                <c:ptCount val="6"/>
                <c:pt idx="0">
                  <c:v>39</c:v>
                </c:pt>
                <c:pt idx="1">
                  <c:v>7</c:v>
                </c:pt>
                <c:pt idx="2">
                  <c:v>7</c:v>
                </c:pt>
                <c:pt idx="3">
                  <c:v>14</c:v>
                </c:pt>
                <c:pt idx="4">
                  <c:v>7</c:v>
                </c:pt>
                <c:pt idx="5">
                  <c:v>0</c:v>
                </c:pt>
              </c:numCache>
            </c:numRef>
          </c:val>
        </c:ser>
        <c:ser>
          <c:idx val="1"/>
          <c:order val="1"/>
          <c:tx>
            <c:strRef>
              <c:f>Feuil2!$A$4</c:f>
              <c:strCache>
                <c:ptCount val="1"/>
                <c:pt idx="0">
                  <c:v>Magnaporthe grisea</c:v>
                </c:pt>
              </c:strCache>
            </c:strRef>
          </c:tx>
          <c:cat>
            <c:strRef>
              <c:f>Feuil2!$B$2:$G$2</c:f>
              <c:strCache>
                <c:ptCount val="6"/>
                <c:pt idx="0">
                  <c:v>PKS</c:v>
                </c:pt>
                <c:pt idx="1">
                  <c:v>NRPS</c:v>
                </c:pt>
                <c:pt idx="2">
                  <c:v>PKS-NRPS</c:v>
                </c:pt>
                <c:pt idx="3">
                  <c:v>terpene synthase</c:v>
                </c:pt>
                <c:pt idx="4">
                  <c:v>DMATS</c:v>
                </c:pt>
                <c:pt idx="5">
                  <c:v>Missing</c:v>
                </c:pt>
              </c:strCache>
            </c:strRef>
          </c:cat>
          <c:val>
            <c:numRef>
              <c:f>Feuil2!$B$4:$G$4</c:f>
              <c:numCache>
                <c:formatCode>General</c:formatCode>
                <c:ptCount val="6"/>
                <c:pt idx="0">
                  <c:v>22</c:v>
                </c:pt>
                <c:pt idx="1">
                  <c:v>8</c:v>
                </c:pt>
                <c:pt idx="2">
                  <c:v>10</c:v>
                </c:pt>
                <c:pt idx="3" formatCode="0">
                  <c:v>6</c:v>
                </c:pt>
                <c:pt idx="4">
                  <c:v>3</c:v>
                </c:pt>
                <c:pt idx="5">
                  <c:v>25</c:v>
                </c:pt>
              </c:numCache>
            </c:numRef>
          </c:val>
        </c:ser>
        <c:ser>
          <c:idx val="2"/>
          <c:order val="2"/>
          <c:tx>
            <c:strRef>
              <c:f>Feuil2!$A$5</c:f>
              <c:strCache>
                <c:ptCount val="1"/>
                <c:pt idx="0">
                  <c:v>Botrytis cinerea</c:v>
                </c:pt>
              </c:strCache>
            </c:strRef>
          </c:tx>
          <c:cat>
            <c:strRef>
              <c:f>Feuil2!$B$2:$G$2</c:f>
              <c:strCache>
                <c:ptCount val="6"/>
                <c:pt idx="0">
                  <c:v>PKS</c:v>
                </c:pt>
                <c:pt idx="1">
                  <c:v>NRPS</c:v>
                </c:pt>
                <c:pt idx="2">
                  <c:v>PKS-NRPS</c:v>
                </c:pt>
                <c:pt idx="3">
                  <c:v>terpene synthase</c:v>
                </c:pt>
                <c:pt idx="4">
                  <c:v>DMATS</c:v>
                </c:pt>
                <c:pt idx="5">
                  <c:v>Missing</c:v>
                </c:pt>
              </c:strCache>
            </c:strRef>
          </c:cat>
          <c:val>
            <c:numRef>
              <c:f>Feuil2!$B$5:$G$5</c:f>
              <c:numCache>
                <c:formatCode>General</c:formatCode>
                <c:ptCount val="6"/>
                <c:pt idx="0">
                  <c:v>17</c:v>
                </c:pt>
                <c:pt idx="1">
                  <c:v>8</c:v>
                </c:pt>
                <c:pt idx="2">
                  <c:v>5</c:v>
                </c:pt>
                <c:pt idx="3" formatCode="0">
                  <c:v>7</c:v>
                </c:pt>
                <c:pt idx="4">
                  <c:v>1</c:v>
                </c:pt>
                <c:pt idx="5">
                  <c:v>36</c:v>
                </c:pt>
              </c:numCache>
            </c:numRef>
          </c:val>
        </c:ser>
        <c:ser>
          <c:idx val="3"/>
          <c:order val="3"/>
          <c:tx>
            <c:strRef>
              <c:f>Feuil2!$A$7</c:f>
              <c:strCache>
                <c:ptCount val="1"/>
                <c:pt idx="0">
                  <c:v>Tuber melanosporum</c:v>
                </c:pt>
              </c:strCache>
            </c:strRef>
          </c:tx>
          <c:cat>
            <c:strRef>
              <c:f>Feuil2!$B$2:$G$2</c:f>
              <c:strCache>
                <c:ptCount val="6"/>
                <c:pt idx="0">
                  <c:v>PKS</c:v>
                </c:pt>
                <c:pt idx="1">
                  <c:v>NRPS</c:v>
                </c:pt>
                <c:pt idx="2">
                  <c:v>PKS-NRPS</c:v>
                </c:pt>
                <c:pt idx="3">
                  <c:v>terpene synthase</c:v>
                </c:pt>
                <c:pt idx="4">
                  <c:v>DMATS</c:v>
                </c:pt>
                <c:pt idx="5">
                  <c:v>Missing</c:v>
                </c:pt>
              </c:strCache>
            </c:strRef>
          </c:cat>
          <c:val>
            <c:numRef>
              <c:f>Feuil2!$B$7:$G$7</c:f>
              <c:numCache>
                <c:formatCode>General</c:formatCode>
                <c:ptCount val="6"/>
                <c:pt idx="0">
                  <c:v>2</c:v>
                </c:pt>
                <c:pt idx="1">
                  <c:v>1</c:v>
                </c:pt>
                <c:pt idx="2">
                  <c:v>0</c:v>
                </c:pt>
                <c:pt idx="3" formatCode="0">
                  <c:v>0</c:v>
                </c:pt>
                <c:pt idx="4">
                  <c:v>0</c:v>
                </c:pt>
                <c:pt idx="5">
                  <c:v>71</c:v>
                </c:pt>
              </c:numCache>
            </c:numRef>
          </c:val>
        </c:ser>
        <c:ser>
          <c:idx val="4"/>
          <c:order val="4"/>
          <c:tx>
            <c:strRef>
              <c:f>Feuil2!$A$8</c:f>
              <c:strCache>
                <c:ptCount val="1"/>
                <c:pt idx="0">
                  <c:v>Blumeria graminis</c:v>
                </c:pt>
              </c:strCache>
            </c:strRef>
          </c:tx>
          <c:cat>
            <c:strRef>
              <c:f>Feuil2!$B$2:$G$2</c:f>
              <c:strCache>
                <c:ptCount val="6"/>
                <c:pt idx="0">
                  <c:v>PKS</c:v>
                </c:pt>
                <c:pt idx="1">
                  <c:v>NRPS</c:v>
                </c:pt>
                <c:pt idx="2">
                  <c:v>PKS-NRPS</c:v>
                </c:pt>
                <c:pt idx="3">
                  <c:v>terpene synthase</c:v>
                </c:pt>
                <c:pt idx="4">
                  <c:v>DMATS</c:v>
                </c:pt>
                <c:pt idx="5">
                  <c:v>Missing</c:v>
                </c:pt>
              </c:strCache>
            </c:strRef>
          </c:cat>
          <c:val>
            <c:numRef>
              <c:f>Feuil2!$B$8:$G$8</c:f>
              <c:numCache>
                <c:formatCode>General</c:formatCode>
                <c:ptCount val="6"/>
                <c:pt idx="0">
                  <c:v>1</c:v>
                </c:pt>
                <c:pt idx="1">
                  <c:v>1</c:v>
                </c:pt>
                <c:pt idx="2">
                  <c:v>0</c:v>
                </c:pt>
                <c:pt idx="3" formatCode="0">
                  <c:v>0</c:v>
                </c:pt>
                <c:pt idx="4">
                  <c:v>0</c:v>
                </c:pt>
                <c:pt idx="5">
                  <c:v>72</c:v>
                </c:pt>
              </c:numCache>
            </c:numRef>
          </c:val>
        </c:ser>
        <c:dLbls>
          <c:showLegendKey val="0"/>
          <c:showVal val="0"/>
          <c:showCatName val="0"/>
          <c:showSerName val="0"/>
          <c:showPercent val="0"/>
          <c:showBubbleSize val="0"/>
          <c:showLeaderLines val="1"/>
        </c:dLbls>
        <c:firstSliceAng val="233"/>
      </c:pieChart>
    </c:plotArea>
    <c:plotVisOnly val="1"/>
    <c:dispBlanksAs val="gap"/>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Feuil2!$A$4</c:f>
              <c:strCache>
                <c:ptCount val="1"/>
                <c:pt idx="0">
                  <c:v>Magnaporthe grisea</c:v>
                </c:pt>
              </c:strCache>
            </c:strRef>
          </c:tx>
          <c:dPt>
            <c:idx val="0"/>
            <c:bubble3D val="0"/>
            <c:spPr>
              <a:solidFill>
                <a:srgbClr val="FF0000"/>
              </a:solidFill>
            </c:spPr>
          </c:dPt>
          <c:dPt>
            <c:idx val="1"/>
            <c:bubble3D val="0"/>
            <c:spPr>
              <a:solidFill>
                <a:srgbClr val="00FF00"/>
              </a:solidFill>
            </c:spPr>
          </c:dPt>
          <c:dPt>
            <c:idx val="2"/>
            <c:bubble3D val="0"/>
            <c:spPr>
              <a:solidFill>
                <a:srgbClr val="FFC000"/>
              </a:solidFill>
            </c:spPr>
          </c:dPt>
          <c:dPt>
            <c:idx val="3"/>
            <c:bubble3D val="0"/>
            <c:spPr>
              <a:solidFill>
                <a:srgbClr val="FF66CC"/>
              </a:solidFill>
            </c:spPr>
          </c:dPt>
          <c:dPt>
            <c:idx val="4"/>
            <c:bubble3D val="0"/>
            <c:spPr>
              <a:solidFill>
                <a:srgbClr val="00B0F0"/>
              </a:solidFill>
            </c:spPr>
          </c:dPt>
          <c:dPt>
            <c:idx val="5"/>
            <c:bubble3D val="0"/>
            <c:spPr>
              <a:solidFill>
                <a:schemeClr val="bg1"/>
              </a:solidFill>
              <a:ln>
                <a:solidFill>
                  <a:schemeClr val="bg1">
                    <a:lumMod val="50000"/>
                  </a:schemeClr>
                </a:solidFill>
              </a:ln>
            </c:spPr>
          </c:dPt>
          <c:val>
            <c:numRef>
              <c:f>Feuil2!$B$4:$G$4</c:f>
              <c:numCache>
                <c:formatCode>General</c:formatCode>
                <c:ptCount val="6"/>
                <c:pt idx="0">
                  <c:v>22</c:v>
                </c:pt>
                <c:pt idx="1">
                  <c:v>8</c:v>
                </c:pt>
                <c:pt idx="2">
                  <c:v>10</c:v>
                </c:pt>
                <c:pt idx="3" formatCode="0">
                  <c:v>6</c:v>
                </c:pt>
                <c:pt idx="4">
                  <c:v>3</c:v>
                </c:pt>
                <c:pt idx="5">
                  <c:v>25</c:v>
                </c:pt>
              </c:numCache>
            </c:numRef>
          </c:val>
        </c:ser>
        <c:dLbls>
          <c:showLegendKey val="0"/>
          <c:showVal val="0"/>
          <c:showCatName val="0"/>
          <c:showSerName val="0"/>
          <c:showPercent val="0"/>
          <c:showBubbleSize val="0"/>
          <c:showLeaderLines val="1"/>
        </c:dLbls>
        <c:firstSliceAng val="273"/>
      </c:pieChart>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Feuil2!$A$5</c:f>
              <c:strCache>
                <c:ptCount val="1"/>
                <c:pt idx="0">
                  <c:v>Botrytis cinerea</c:v>
                </c:pt>
              </c:strCache>
            </c:strRef>
          </c:tx>
          <c:spPr>
            <a:ln>
              <a:solidFill>
                <a:schemeClr val="bg1">
                  <a:lumMod val="50000"/>
                </a:schemeClr>
              </a:solidFill>
            </a:ln>
          </c:spPr>
          <c:dPt>
            <c:idx val="0"/>
            <c:bubble3D val="0"/>
            <c:spPr>
              <a:solidFill>
                <a:srgbClr val="FF0000"/>
              </a:solidFill>
              <a:ln>
                <a:solidFill>
                  <a:schemeClr val="bg1">
                    <a:lumMod val="50000"/>
                  </a:schemeClr>
                </a:solidFill>
              </a:ln>
            </c:spPr>
          </c:dPt>
          <c:dPt>
            <c:idx val="1"/>
            <c:bubble3D val="0"/>
            <c:spPr>
              <a:solidFill>
                <a:srgbClr val="00FF00"/>
              </a:solidFill>
              <a:ln>
                <a:solidFill>
                  <a:schemeClr val="bg1">
                    <a:lumMod val="50000"/>
                  </a:schemeClr>
                </a:solidFill>
              </a:ln>
            </c:spPr>
          </c:dPt>
          <c:dPt>
            <c:idx val="2"/>
            <c:bubble3D val="0"/>
            <c:spPr>
              <a:solidFill>
                <a:srgbClr val="FFC000"/>
              </a:solidFill>
              <a:ln>
                <a:solidFill>
                  <a:schemeClr val="bg1">
                    <a:lumMod val="50000"/>
                  </a:schemeClr>
                </a:solidFill>
              </a:ln>
            </c:spPr>
          </c:dPt>
          <c:dPt>
            <c:idx val="3"/>
            <c:bubble3D val="0"/>
            <c:spPr>
              <a:solidFill>
                <a:srgbClr val="FF66CC"/>
              </a:solidFill>
              <a:ln>
                <a:solidFill>
                  <a:schemeClr val="bg1">
                    <a:lumMod val="50000"/>
                  </a:schemeClr>
                </a:solidFill>
              </a:ln>
            </c:spPr>
          </c:dPt>
          <c:dPt>
            <c:idx val="4"/>
            <c:bubble3D val="0"/>
            <c:spPr>
              <a:solidFill>
                <a:srgbClr val="00B0F0"/>
              </a:solidFill>
              <a:ln>
                <a:solidFill>
                  <a:schemeClr val="bg1">
                    <a:lumMod val="50000"/>
                  </a:schemeClr>
                </a:solidFill>
              </a:ln>
            </c:spPr>
          </c:dPt>
          <c:dPt>
            <c:idx val="5"/>
            <c:bubble3D val="0"/>
            <c:spPr>
              <a:solidFill>
                <a:schemeClr val="bg1"/>
              </a:solidFill>
              <a:ln>
                <a:solidFill>
                  <a:schemeClr val="bg1">
                    <a:lumMod val="50000"/>
                  </a:schemeClr>
                </a:solidFill>
              </a:ln>
            </c:spPr>
          </c:dPt>
          <c:val>
            <c:numRef>
              <c:f>Feuil2!$B$5:$G$5</c:f>
              <c:numCache>
                <c:formatCode>General</c:formatCode>
                <c:ptCount val="6"/>
                <c:pt idx="0">
                  <c:v>17</c:v>
                </c:pt>
                <c:pt idx="1">
                  <c:v>8</c:v>
                </c:pt>
                <c:pt idx="2">
                  <c:v>5</c:v>
                </c:pt>
                <c:pt idx="3" formatCode="0">
                  <c:v>7</c:v>
                </c:pt>
                <c:pt idx="4">
                  <c:v>1</c:v>
                </c:pt>
                <c:pt idx="5">
                  <c:v>36</c:v>
                </c:pt>
              </c:numCache>
            </c:numRef>
          </c:val>
        </c:ser>
        <c:dLbls>
          <c:showLegendKey val="0"/>
          <c:showVal val="0"/>
          <c:showCatName val="0"/>
          <c:showSerName val="0"/>
          <c:showPercent val="0"/>
          <c:showBubbleSize val="0"/>
          <c:showLeaderLines val="1"/>
        </c:dLbls>
        <c:firstSliceAng val="287"/>
      </c:pieChart>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Feuil2!$A$7</c:f>
              <c:strCache>
                <c:ptCount val="1"/>
                <c:pt idx="0">
                  <c:v>Tuber melanosporum</c:v>
                </c:pt>
              </c:strCache>
            </c:strRef>
          </c:tx>
          <c:spPr>
            <a:ln>
              <a:solidFill>
                <a:schemeClr val="tx1"/>
              </a:solidFill>
            </a:ln>
          </c:spPr>
          <c:dPt>
            <c:idx val="0"/>
            <c:bubble3D val="0"/>
            <c:spPr>
              <a:solidFill>
                <a:srgbClr val="FF0000"/>
              </a:solidFill>
              <a:ln>
                <a:solidFill>
                  <a:schemeClr val="tx1"/>
                </a:solidFill>
              </a:ln>
            </c:spPr>
          </c:dPt>
          <c:dPt>
            <c:idx val="1"/>
            <c:bubble3D val="0"/>
            <c:spPr>
              <a:solidFill>
                <a:srgbClr val="00FF00"/>
              </a:solidFill>
              <a:ln>
                <a:solidFill>
                  <a:schemeClr val="tx1"/>
                </a:solidFill>
              </a:ln>
            </c:spPr>
          </c:dPt>
          <c:dPt>
            <c:idx val="5"/>
            <c:bubble3D val="0"/>
            <c:spPr>
              <a:solidFill>
                <a:schemeClr val="bg1"/>
              </a:solidFill>
              <a:ln>
                <a:solidFill>
                  <a:schemeClr val="bg1">
                    <a:lumMod val="50000"/>
                  </a:schemeClr>
                </a:solidFill>
              </a:ln>
            </c:spPr>
          </c:dPt>
          <c:val>
            <c:numRef>
              <c:f>Feuil2!$B$7:$G$7</c:f>
              <c:numCache>
                <c:formatCode>General</c:formatCode>
                <c:ptCount val="6"/>
                <c:pt idx="0">
                  <c:v>2</c:v>
                </c:pt>
                <c:pt idx="1">
                  <c:v>1</c:v>
                </c:pt>
                <c:pt idx="2">
                  <c:v>0</c:v>
                </c:pt>
                <c:pt idx="3" formatCode="0">
                  <c:v>0</c:v>
                </c:pt>
                <c:pt idx="4">
                  <c:v>0</c:v>
                </c:pt>
                <c:pt idx="5">
                  <c:v>71</c:v>
                </c:pt>
              </c:numCache>
            </c:numRef>
          </c:val>
        </c:ser>
        <c:dLbls>
          <c:showLegendKey val="0"/>
          <c:showVal val="0"/>
          <c:showCatName val="0"/>
          <c:showSerName val="0"/>
          <c:showPercent val="0"/>
          <c:showBubbleSize val="0"/>
          <c:showLeaderLines val="1"/>
        </c:dLbls>
        <c:firstSliceAng val="81"/>
      </c:pieChart>
    </c:plotArea>
    <c:plotVisOnly val="1"/>
    <c:dispBlanksAs val="gap"/>
    <c:showDLblsOverMax val="0"/>
  </c:chart>
  <c:spPr>
    <a:noFill/>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Feuil2!$A$8</c:f>
              <c:strCache>
                <c:ptCount val="1"/>
                <c:pt idx="0">
                  <c:v>Blumeria graminis</c:v>
                </c:pt>
              </c:strCache>
            </c:strRef>
          </c:tx>
          <c:spPr>
            <a:ln>
              <a:solidFill>
                <a:schemeClr val="bg1">
                  <a:lumMod val="50000"/>
                </a:schemeClr>
              </a:solidFill>
            </a:ln>
          </c:spPr>
          <c:dPt>
            <c:idx val="0"/>
            <c:bubble3D val="0"/>
            <c:spPr>
              <a:solidFill>
                <a:srgbClr val="FF0000"/>
              </a:solidFill>
              <a:ln>
                <a:solidFill>
                  <a:schemeClr val="bg1">
                    <a:lumMod val="50000"/>
                  </a:schemeClr>
                </a:solidFill>
              </a:ln>
            </c:spPr>
          </c:dPt>
          <c:dPt>
            <c:idx val="1"/>
            <c:bubble3D val="0"/>
            <c:spPr>
              <a:solidFill>
                <a:srgbClr val="00FF00"/>
              </a:solidFill>
              <a:ln>
                <a:solidFill>
                  <a:schemeClr val="bg1">
                    <a:lumMod val="50000"/>
                  </a:schemeClr>
                </a:solidFill>
              </a:ln>
            </c:spPr>
          </c:dPt>
          <c:dPt>
            <c:idx val="5"/>
            <c:bubble3D val="0"/>
            <c:spPr>
              <a:solidFill>
                <a:schemeClr val="bg1"/>
              </a:solidFill>
              <a:ln>
                <a:solidFill>
                  <a:schemeClr val="bg1">
                    <a:lumMod val="50000"/>
                  </a:schemeClr>
                </a:solidFill>
              </a:ln>
            </c:spPr>
          </c:dPt>
          <c:val>
            <c:numRef>
              <c:f>Feuil2!$B$8:$G$8</c:f>
              <c:numCache>
                <c:formatCode>General</c:formatCode>
                <c:ptCount val="6"/>
                <c:pt idx="0">
                  <c:v>1</c:v>
                </c:pt>
                <c:pt idx="1">
                  <c:v>1</c:v>
                </c:pt>
                <c:pt idx="2">
                  <c:v>0</c:v>
                </c:pt>
                <c:pt idx="3" formatCode="0">
                  <c:v>0</c:v>
                </c:pt>
                <c:pt idx="4">
                  <c:v>0</c:v>
                </c:pt>
                <c:pt idx="5">
                  <c:v>72</c:v>
                </c:pt>
              </c:numCache>
            </c:numRef>
          </c:val>
        </c:ser>
        <c:dLbls>
          <c:showLegendKey val="0"/>
          <c:showVal val="0"/>
          <c:showCatName val="0"/>
          <c:showSerName val="0"/>
          <c:showPercent val="0"/>
          <c:showBubbleSize val="0"/>
          <c:showLeaderLines val="1"/>
        </c:dLbls>
        <c:firstSliceAng val="82"/>
      </c:pieChart>
    </c:plotArea>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Feuil2!$A$3</c:f>
              <c:strCache>
                <c:ptCount val="1"/>
                <c:pt idx="0">
                  <c:v>Colletotrichum graminicola</c:v>
                </c:pt>
              </c:strCache>
            </c:strRef>
          </c:tx>
          <c:spPr>
            <a:ln>
              <a:solidFill>
                <a:schemeClr val="bg1">
                  <a:lumMod val="50000"/>
                </a:schemeClr>
              </a:solidFill>
            </a:ln>
          </c:spPr>
          <c:dPt>
            <c:idx val="0"/>
            <c:bubble3D val="0"/>
            <c:spPr>
              <a:solidFill>
                <a:srgbClr val="FF0000"/>
              </a:solidFill>
              <a:ln>
                <a:solidFill>
                  <a:schemeClr val="bg1">
                    <a:lumMod val="50000"/>
                  </a:schemeClr>
                </a:solidFill>
              </a:ln>
            </c:spPr>
          </c:dPt>
          <c:dPt>
            <c:idx val="1"/>
            <c:bubble3D val="0"/>
            <c:spPr>
              <a:solidFill>
                <a:srgbClr val="00FF00"/>
              </a:solidFill>
              <a:ln>
                <a:solidFill>
                  <a:schemeClr val="bg1">
                    <a:lumMod val="50000"/>
                  </a:schemeClr>
                </a:solidFill>
              </a:ln>
            </c:spPr>
          </c:dPt>
          <c:dPt>
            <c:idx val="2"/>
            <c:bubble3D val="0"/>
            <c:spPr>
              <a:solidFill>
                <a:srgbClr val="FFC000"/>
              </a:solidFill>
              <a:ln>
                <a:solidFill>
                  <a:schemeClr val="bg1">
                    <a:lumMod val="50000"/>
                  </a:schemeClr>
                </a:solidFill>
              </a:ln>
            </c:spPr>
          </c:dPt>
          <c:dPt>
            <c:idx val="3"/>
            <c:bubble3D val="0"/>
            <c:spPr>
              <a:solidFill>
                <a:srgbClr val="FF66CC"/>
              </a:solidFill>
              <a:ln>
                <a:solidFill>
                  <a:schemeClr val="bg1">
                    <a:lumMod val="50000"/>
                  </a:schemeClr>
                </a:solidFill>
              </a:ln>
            </c:spPr>
          </c:dPt>
          <c:dPt>
            <c:idx val="4"/>
            <c:bubble3D val="0"/>
            <c:spPr>
              <a:solidFill>
                <a:srgbClr val="00B0F0"/>
              </a:solidFill>
              <a:ln>
                <a:solidFill>
                  <a:schemeClr val="bg1">
                    <a:lumMod val="50000"/>
                  </a:schemeClr>
                </a:solidFill>
              </a:ln>
            </c:spPr>
          </c:dPt>
          <c:cat>
            <c:strRef>
              <c:f>Feuil2!$B$2:$G$2</c:f>
              <c:strCache>
                <c:ptCount val="6"/>
                <c:pt idx="0">
                  <c:v>PKS</c:v>
                </c:pt>
                <c:pt idx="1">
                  <c:v>NRPS</c:v>
                </c:pt>
                <c:pt idx="2">
                  <c:v>PKS-NRPS</c:v>
                </c:pt>
                <c:pt idx="3">
                  <c:v>terpene synthase</c:v>
                </c:pt>
                <c:pt idx="4">
                  <c:v>DMATS</c:v>
                </c:pt>
                <c:pt idx="5">
                  <c:v>Missing</c:v>
                </c:pt>
              </c:strCache>
            </c:strRef>
          </c:cat>
          <c:val>
            <c:numRef>
              <c:f>Feuil2!$B$3:$G$3</c:f>
              <c:numCache>
                <c:formatCode>General</c:formatCode>
                <c:ptCount val="6"/>
                <c:pt idx="0">
                  <c:v>39</c:v>
                </c:pt>
                <c:pt idx="1">
                  <c:v>7</c:v>
                </c:pt>
                <c:pt idx="2">
                  <c:v>7</c:v>
                </c:pt>
                <c:pt idx="3">
                  <c:v>14</c:v>
                </c:pt>
                <c:pt idx="4">
                  <c:v>7</c:v>
                </c:pt>
                <c:pt idx="5">
                  <c:v>0</c:v>
                </c:pt>
              </c:numCache>
            </c:numRef>
          </c:val>
        </c:ser>
        <c:ser>
          <c:idx val="1"/>
          <c:order val="1"/>
          <c:tx>
            <c:strRef>
              <c:f>Feuil2!$A$4</c:f>
              <c:strCache>
                <c:ptCount val="1"/>
                <c:pt idx="0">
                  <c:v>Magnaporthe grisea</c:v>
                </c:pt>
              </c:strCache>
            </c:strRef>
          </c:tx>
          <c:cat>
            <c:strRef>
              <c:f>Feuil2!$B$2:$G$2</c:f>
              <c:strCache>
                <c:ptCount val="6"/>
                <c:pt idx="0">
                  <c:v>PKS</c:v>
                </c:pt>
                <c:pt idx="1">
                  <c:v>NRPS</c:v>
                </c:pt>
                <c:pt idx="2">
                  <c:v>PKS-NRPS</c:v>
                </c:pt>
                <c:pt idx="3">
                  <c:v>terpene synthase</c:v>
                </c:pt>
                <c:pt idx="4">
                  <c:v>DMATS</c:v>
                </c:pt>
                <c:pt idx="5">
                  <c:v>Missing</c:v>
                </c:pt>
              </c:strCache>
            </c:strRef>
          </c:cat>
          <c:val>
            <c:numRef>
              <c:f>Feuil2!$B$4:$G$4</c:f>
              <c:numCache>
                <c:formatCode>General</c:formatCode>
                <c:ptCount val="6"/>
                <c:pt idx="0">
                  <c:v>22</c:v>
                </c:pt>
                <c:pt idx="1">
                  <c:v>8</c:v>
                </c:pt>
                <c:pt idx="2">
                  <c:v>10</c:v>
                </c:pt>
                <c:pt idx="3" formatCode="0">
                  <c:v>6</c:v>
                </c:pt>
                <c:pt idx="4">
                  <c:v>3</c:v>
                </c:pt>
                <c:pt idx="5">
                  <c:v>25</c:v>
                </c:pt>
              </c:numCache>
            </c:numRef>
          </c:val>
        </c:ser>
        <c:ser>
          <c:idx val="2"/>
          <c:order val="2"/>
          <c:tx>
            <c:strRef>
              <c:f>Feuil2!$A$5</c:f>
              <c:strCache>
                <c:ptCount val="1"/>
                <c:pt idx="0">
                  <c:v>Botrytis cinerea</c:v>
                </c:pt>
              </c:strCache>
            </c:strRef>
          </c:tx>
          <c:cat>
            <c:strRef>
              <c:f>Feuil2!$B$2:$G$2</c:f>
              <c:strCache>
                <c:ptCount val="6"/>
                <c:pt idx="0">
                  <c:v>PKS</c:v>
                </c:pt>
                <c:pt idx="1">
                  <c:v>NRPS</c:v>
                </c:pt>
                <c:pt idx="2">
                  <c:v>PKS-NRPS</c:v>
                </c:pt>
                <c:pt idx="3">
                  <c:v>terpene synthase</c:v>
                </c:pt>
                <c:pt idx="4">
                  <c:v>DMATS</c:v>
                </c:pt>
                <c:pt idx="5">
                  <c:v>Missing</c:v>
                </c:pt>
              </c:strCache>
            </c:strRef>
          </c:cat>
          <c:val>
            <c:numRef>
              <c:f>Feuil2!$B$5:$G$5</c:f>
              <c:numCache>
                <c:formatCode>General</c:formatCode>
                <c:ptCount val="6"/>
                <c:pt idx="0">
                  <c:v>17</c:v>
                </c:pt>
                <c:pt idx="1">
                  <c:v>8</c:v>
                </c:pt>
                <c:pt idx="2">
                  <c:v>5</c:v>
                </c:pt>
                <c:pt idx="3" formatCode="0">
                  <c:v>7</c:v>
                </c:pt>
                <c:pt idx="4">
                  <c:v>1</c:v>
                </c:pt>
                <c:pt idx="5">
                  <c:v>36</c:v>
                </c:pt>
              </c:numCache>
            </c:numRef>
          </c:val>
        </c:ser>
        <c:ser>
          <c:idx val="3"/>
          <c:order val="3"/>
          <c:tx>
            <c:strRef>
              <c:f>Feuil2!$A$7</c:f>
              <c:strCache>
                <c:ptCount val="1"/>
                <c:pt idx="0">
                  <c:v>Tuber melanosporum</c:v>
                </c:pt>
              </c:strCache>
            </c:strRef>
          </c:tx>
          <c:cat>
            <c:strRef>
              <c:f>Feuil2!$B$2:$G$2</c:f>
              <c:strCache>
                <c:ptCount val="6"/>
                <c:pt idx="0">
                  <c:v>PKS</c:v>
                </c:pt>
                <c:pt idx="1">
                  <c:v>NRPS</c:v>
                </c:pt>
                <c:pt idx="2">
                  <c:v>PKS-NRPS</c:v>
                </c:pt>
                <c:pt idx="3">
                  <c:v>terpene synthase</c:v>
                </c:pt>
                <c:pt idx="4">
                  <c:v>DMATS</c:v>
                </c:pt>
                <c:pt idx="5">
                  <c:v>Missing</c:v>
                </c:pt>
              </c:strCache>
            </c:strRef>
          </c:cat>
          <c:val>
            <c:numRef>
              <c:f>Feuil2!$B$7:$G$7</c:f>
              <c:numCache>
                <c:formatCode>General</c:formatCode>
                <c:ptCount val="6"/>
                <c:pt idx="0">
                  <c:v>2</c:v>
                </c:pt>
                <c:pt idx="1">
                  <c:v>1</c:v>
                </c:pt>
                <c:pt idx="2">
                  <c:v>0</c:v>
                </c:pt>
                <c:pt idx="3" formatCode="0">
                  <c:v>0</c:v>
                </c:pt>
                <c:pt idx="4">
                  <c:v>0</c:v>
                </c:pt>
                <c:pt idx="5">
                  <c:v>71</c:v>
                </c:pt>
              </c:numCache>
            </c:numRef>
          </c:val>
        </c:ser>
        <c:ser>
          <c:idx val="4"/>
          <c:order val="4"/>
          <c:tx>
            <c:strRef>
              <c:f>Feuil2!$A$8</c:f>
              <c:strCache>
                <c:ptCount val="1"/>
                <c:pt idx="0">
                  <c:v>Blumeria graminis</c:v>
                </c:pt>
              </c:strCache>
            </c:strRef>
          </c:tx>
          <c:cat>
            <c:strRef>
              <c:f>Feuil2!$B$2:$G$2</c:f>
              <c:strCache>
                <c:ptCount val="6"/>
                <c:pt idx="0">
                  <c:v>PKS</c:v>
                </c:pt>
                <c:pt idx="1">
                  <c:v>NRPS</c:v>
                </c:pt>
                <c:pt idx="2">
                  <c:v>PKS-NRPS</c:v>
                </c:pt>
                <c:pt idx="3">
                  <c:v>terpene synthase</c:v>
                </c:pt>
                <c:pt idx="4">
                  <c:v>DMATS</c:v>
                </c:pt>
                <c:pt idx="5">
                  <c:v>Missing</c:v>
                </c:pt>
              </c:strCache>
            </c:strRef>
          </c:cat>
          <c:val>
            <c:numRef>
              <c:f>Feuil2!$B$8:$G$8</c:f>
              <c:numCache>
                <c:formatCode>General</c:formatCode>
                <c:ptCount val="6"/>
                <c:pt idx="0">
                  <c:v>1</c:v>
                </c:pt>
                <c:pt idx="1">
                  <c:v>1</c:v>
                </c:pt>
                <c:pt idx="2">
                  <c:v>0</c:v>
                </c:pt>
                <c:pt idx="3" formatCode="0">
                  <c:v>0</c:v>
                </c:pt>
                <c:pt idx="4">
                  <c:v>0</c:v>
                </c:pt>
                <c:pt idx="5">
                  <c:v>72</c:v>
                </c:pt>
              </c:numCache>
            </c:numRef>
          </c:val>
        </c:ser>
        <c:dLbls>
          <c:showLegendKey val="0"/>
          <c:showVal val="0"/>
          <c:showCatName val="0"/>
          <c:showSerName val="0"/>
          <c:showPercent val="0"/>
          <c:showBubbleSize val="0"/>
          <c:showLeaderLines val="1"/>
        </c:dLbls>
        <c:firstSliceAng val="233"/>
      </c:pieChart>
    </c:plotArea>
    <c:plotVisOnly val="1"/>
    <c:dispBlanksAs val="gap"/>
    <c:showDLblsOverMax val="0"/>
  </c:chart>
  <c:spPr>
    <a:noFill/>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Feuil2!$A$4</c:f>
              <c:strCache>
                <c:ptCount val="1"/>
                <c:pt idx="0">
                  <c:v>Magnaporthe grisea</c:v>
                </c:pt>
              </c:strCache>
            </c:strRef>
          </c:tx>
          <c:dPt>
            <c:idx val="0"/>
            <c:bubble3D val="0"/>
            <c:spPr>
              <a:solidFill>
                <a:srgbClr val="FF0000"/>
              </a:solidFill>
            </c:spPr>
          </c:dPt>
          <c:dPt>
            <c:idx val="1"/>
            <c:bubble3D val="0"/>
            <c:spPr>
              <a:solidFill>
                <a:srgbClr val="00FF00"/>
              </a:solidFill>
            </c:spPr>
          </c:dPt>
          <c:dPt>
            <c:idx val="2"/>
            <c:bubble3D val="0"/>
            <c:spPr>
              <a:solidFill>
                <a:srgbClr val="FFC000"/>
              </a:solidFill>
            </c:spPr>
          </c:dPt>
          <c:dPt>
            <c:idx val="3"/>
            <c:bubble3D val="0"/>
            <c:spPr>
              <a:solidFill>
                <a:srgbClr val="FF66CC"/>
              </a:solidFill>
            </c:spPr>
          </c:dPt>
          <c:dPt>
            <c:idx val="4"/>
            <c:bubble3D val="0"/>
            <c:spPr>
              <a:solidFill>
                <a:srgbClr val="00B0F0"/>
              </a:solidFill>
            </c:spPr>
          </c:dPt>
          <c:dPt>
            <c:idx val="5"/>
            <c:bubble3D val="0"/>
            <c:spPr>
              <a:solidFill>
                <a:schemeClr val="bg1"/>
              </a:solidFill>
              <a:ln>
                <a:solidFill>
                  <a:schemeClr val="bg1">
                    <a:lumMod val="50000"/>
                  </a:schemeClr>
                </a:solidFill>
              </a:ln>
            </c:spPr>
          </c:dPt>
          <c:val>
            <c:numRef>
              <c:f>Feuil2!$B$4:$G$4</c:f>
              <c:numCache>
                <c:formatCode>General</c:formatCode>
                <c:ptCount val="6"/>
                <c:pt idx="0">
                  <c:v>22</c:v>
                </c:pt>
                <c:pt idx="1">
                  <c:v>8</c:v>
                </c:pt>
                <c:pt idx="2">
                  <c:v>10</c:v>
                </c:pt>
                <c:pt idx="3" formatCode="0">
                  <c:v>6</c:v>
                </c:pt>
                <c:pt idx="4">
                  <c:v>3</c:v>
                </c:pt>
                <c:pt idx="5">
                  <c:v>25</c:v>
                </c:pt>
              </c:numCache>
            </c:numRef>
          </c:val>
        </c:ser>
        <c:dLbls>
          <c:showLegendKey val="0"/>
          <c:showVal val="0"/>
          <c:showCatName val="0"/>
          <c:showSerName val="0"/>
          <c:showPercent val="0"/>
          <c:showBubbleSize val="0"/>
          <c:showLeaderLines val="1"/>
        </c:dLbls>
        <c:firstSliceAng val="273"/>
      </c:pieChart>
    </c:plotArea>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image" Target="../media/image87.emf"/><Relationship Id="rId4" Type="http://schemas.openxmlformats.org/officeDocument/2006/relationships/image" Target="../media/image9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87AB44F-9020-4EE7-8484-1DA22E09F8CF}" type="datetimeFigureOut">
              <a:rPr lang="it-IT" smtClean="0"/>
              <a:t>22/11/2016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94415F2-0C36-4C53-ACB7-23E8D6104BA1}" type="slidenum">
              <a:rPr lang="it-IT" smtClean="0"/>
              <a:t>‹N›</a:t>
            </a:fld>
            <a:endParaRPr lang="it-IT"/>
          </a:p>
        </p:txBody>
      </p:sp>
    </p:spTree>
    <p:extLst>
      <p:ext uri="{BB962C8B-B14F-4D97-AF65-F5344CB8AC3E}">
        <p14:creationId xmlns:p14="http://schemas.microsoft.com/office/powerpoint/2010/main" val="4438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87AB44F-9020-4EE7-8484-1DA22E09F8CF}" type="datetimeFigureOut">
              <a:rPr lang="it-IT" smtClean="0"/>
              <a:t>22/11/2016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94415F2-0C36-4C53-ACB7-23E8D6104BA1}" type="slidenum">
              <a:rPr lang="it-IT" smtClean="0"/>
              <a:t>‹N›</a:t>
            </a:fld>
            <a:endParaRPr lang="it-IT"/>
          </a:p>
        </p:txBody>
      </p:sp>
    </p:spTree>
    <p:extLst>
      <p:ext uri="{BB962C8B-B14F-4D97-AF65-F5344CB8AC3E}">
        <p14:creationId xmlns:p14="http://schemas.microsoft.com/office/powerpoint/2010/main" val="333085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87AB44F-9020-4EE7-8484-1DA22E09F8CF}" type="datetimeFigureOut">
              <a:rPr lang="it-IT" smtClean="0"/>
              <a:t>22/11/2016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94415F2-0C36-4C53-ACB7-23E8D6104BA1}" type="slidenum">
              <a:rPr lang="it-IT" smtClean="0"/>
              <a:t>‹N›</a:t>
            </a:fld>
            <a:endParaRPr lang="it-IT"/>
          </a:p>
        </p:txBody>
      </p:sp>
    </p:spTree>
    <p:extLst>
      <p:ext uri="{BB962C8B-B14F-4D97-AF65-F5344CB8AC3E}">
        <p14:creationId xmlns:p14="http://schemas.microsoft.com/office/powerpoint/2010/main" val="1793401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smtClean="0"/>
              <a:t>Fare clic per modificare lo stile del titolo</a:t>
            </a:r>
            <a:endParaRPr lang="it-IT"/>
          </a:p>
        </p:txBody>
      </p:sp>
      <p:sp>
        <p:nvSpPr>
          <p:cNvPr id="3" name="Segnaposto immagine online 2"/>
          <p:cNvSpPr>
            <a:spLocks noGrp="1"/>
          </p:cNvSpPr>
          <p:nvPr>
            <p:ph type="clipArt" sz="half" idx="1"/>
          </p:nvPr>
        </p:nvSpPr>
        <p:spPr>
          <a:xfrm>
            <a:off x="609600" y="1600201"/>
            <a:ext cx="5384800" cy="4525963"/>
          </a:xfrm>
        </p:spPr>
        <p:txBody>
          <a:bodyPr/>
          <a:lstStyle/>
          <a:p>
            <a:endParaRPr lang="it-IT"/>
          </a:p>
        </p:txBody>
      </p:sp>
      <p:sp>
        <p:nvSpPr>
          <p:cNvPr id="4" name="Segnaposto testo 3"/>
          <p:cNvSpPr>
            <a:spLocks noGrp="1"/>
          </p:cNvSpPr>
          <p:nvPr>
            <p:ph type="body" sz="half" idx="2"/>
          </p:nvPr>
        </p:nvSpPr>
        <p:spPr>
          <a:xfrm>
            <a:off x="6197600" y="1600201"/>
            <a:ext cx="53848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609600" y="6245225"/>
            <a:ext cx="2844800" cy="476250"/>
          </a:xfrm>
        </p:spPr>
        <p:txBody>
          <a:bodyPr/>
          <a:lstStyle>
            <a:lvl1pPr>
              <a:defRPr/>
            </a:lvl1pPr>
          </a:lstStyle>
          <a:p>
            <a:endParaRPr lang="it-IT" altLang="it-IT"/>
          </a:p>
        </p:txBody>
      </p:sp>
      <p:sp>
        <p:nvSpPr>
          <p:cNvPr id="6" name="Segnaposto piè di pagina 5"/>
          <p:cNvSpPr>
            <a:spLocks noGrp="1"/>
          </p:cNvSpPr>
          <p:nvPr>
            <p:ph type="ftr" sz="quarter" idx="11"/>
          </p:nvPr>
        </p:nvSpPr>
        <p:spPr>
          <a:xfrm>
            <a:off x="4165600" y="6245225"/>
            <a:ext cx="3860800" cy="476250"/>
          </a:xfrm>
        </p:spPr>
        <p:txBody>
          <a:bodyPr/>
          <a:lstStyle>
            <a:lvl1pPr>
              <a:defRPr/>
            </a:lvl1pPr>
          </a:lstStyle>
          <a:p>
            <a:endParaRPr lang="it-IT" altLang="it-IT"/>
          </a:p>
        </p:txBody>
      </p:sp>
      <p:sp>
        <p:nvSpPr>
          <p:cNvPr id="7" name="Segnaposto numero diapositiva 6"/>
          <p:cNvSpPr>
            <a:spLocks noGrp="1"/>
          </p:cNvSpPr>
          <p:nvPr>
            <p:ph type="sldNum" sz="quarter" idx="12"/>
          </p:nvPr>
        </p:nvSpPr>
        <p:spPr>
          <a:xfrm>
            <a:off x="8737600" y="6245225"/>
            <a:ext cx="2844800" cy="476250"/>
          </a:xfrm>
        </p:spPr>
        <p:txBody>
          <a:bodyPr/>
          <a:lstStyle>
            <a:lvl1pPr>
              <a:defRPr/>
            </a:lvl1pPr>
          </a:lstStyle>
          <a:p>
            <a:fld id="{5088411F-1C0A-4ADC-88A7-4BF70C07C93C}" type="slidenum">
              <a:rPr lang="it-IT" altLang="it-IT"/>
              <a:pPr/>
              <a:t>‹N›</a:t>
            </a:fld>
            <a:endParaRPr lang="it-IT" altLang="it-IT"/>
          </a:p>
        </p:txBody>
      </p:sp>
    </p:spTree>
    <p:extLst>
      <p:ext uri="{BB962C8B-B14F-4D97-AF65-F5344CB8AC3E}">
        <p14:creationId xmlns:p14="http://schemas.microsoft.com/office/powerpoint/2010/main" val="338896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09600" y="1600201"/>
            <a:ext cx="53848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609600" y="6245225"/>
            <a:ext cx="2844800" cy="476250"/>
          </a:xfrm>
        </p:spPr>
        <p:txBody>
          <a:bodyPr/>
          <a:lstStyle>
            <a:lvl1pPr>
              <a:defRPr/>
            </a:lvl1pPr>
          </a:lstStyle>
          <a:p>
            <a:endParaRPr lang="it-IT" altLang="it-IT"/>
          </a:p>
        </p:txBody>
      </p:sp>
      <p:sp>
        <p:nvSpPr>
          <p:cNvPr id="6" name="Segnaposto piè di pagina 5"/>
          <p:cNvSpPr>
            <a:spLocks noGrp="1"/>
          </p:cNvSpPr>
          <p:nvPr>
            <p:ph type="ftr" sz="quarter" idx="11"/>
          </p:nvPr>
        </p:nvSpPr>
        <p:spPr>
          <a:xfrm>
            <a:off x="4165600" y="6245225"/>
            <a:ext cx="3860800" cy="476250"/>
          </a:xfrm>
        </p:spPr>
        <p:txBody>
          <a:bodyPr/>
          <a:lstStyle>
            <a:lvl1pPr>
              <a:defRPr/>
            </a:lvl1pPr>
          </a:lstStyle>
          <a:p>
            <a:endParaRPr lang="it-IT" altLang="it-IT"/>
          </a:p>
        </p:txBody>
      </p:sp>
      <p:sp>
        <p:nvSpPr>
          <p:cNvPr id="7" name="Segnaposto numero diapositiva 6"/>
          <p:cNvSpPr>
            <a:spLocks noGrp="1"/>
          </p:cNvSpPr>
          <p:nvPr>
            <p:ph type="sldNum" sz="quarter" idx="12"/>
          </p:nvPr>
        </p:nvSpPr>
        <p:spPr>
          <a:xfrm>
            <a:off x="8737600" y="6245225"/>
            <a:ext cx="2844800" cy="476250"/>
          </a:xfrm>
        </p:spPr>
        <p:txBody>
          <a:bodyPr/>
          <a:lstStyle>
            <a:lvl1pPr>
              <a:defRPr/>
            </a:lvl1pPr>
          </a:lstStyle>
          <a:p>
            <a:fld id="{46120F4A-3996-4AF9-90C4-5C21EE374220}" type="slidenum">
              <a:rPr lang="it-IT" altLang="it-IT"/>
              <a:pPr/>
              <a:t>‹N›</a:t>
            </a:fld>
            <a:endParaRPr lang="it-IT" altLang="it-IT"/>
          </a:p>
        </p:txBody>
      </p:sp>
    </p:spTree>
    <p:extLst>
      <p:ext uri="{BB962C8B-B14F-4D97-AF65-F5344CB8AC3E}">
        <p14:creationId xmlns:p14="http://schemas.microsoft.com/office/powerpoint/2010/main" val="2056113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09600" y="1600201"/>
            <a:ext cx="53848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immagine online 3"/>
          <p:cNvSpPr>
            <a:spLocks noGrp="1"/>
          </p:cNvSpPr>
          <p:nvPr>
            <p:ph type="clipArt" sz="half" idx="2"/>
          </p:nvPr>
        </p:nvSpPr>
        <p:spPr>
          <a:xfrm>
            <a:off x="6197600" y="1600201"/>
            <a:ext cx="5384800" cy="4525963"/>
          </a:xfrm>
        </p:spPr>
        <p:txBody>
          <a:bodyPr/>
          <a:lstStyle/>
          <a:p>
            <a:endParaRPr lang="it-IT"/>
          </a:p>
        </p:txBody>
      </p:sp>
      <p:sp>
        <p:nvSpPr>
          <p:cNvPr id="5" name="Segnaposto data 4"/>
          <p:cNvSpPr>
            <a:spLocks noGrp="1"/>
          </p:cNvSpPr>
          <p:nvPr>
            <p:ph type="dt" sz="half" idx="10"/>
          </p:nvPr>
        </p:nvSpPr>
        <p:spPr>
          <a:xfrm>
            <a:off x="609600" y="6245225"/>
            <a:ext cx="2844800" cy="476250"/>
          </a:xfrm>
        </p:spPr>
        <p:txBody>
          <a:bodyPr/>
          <a:lstStyle>
            <a:lvl1pPr>
              <a:defRPr/>
            </a:lvl1pPr>
          </a:lstStyle>
          <a:p>
            <a:endParaRPr lang="it-IT" altLang="it-IT"/>
          </a:p>
        </p:txBody>
      </p:sp>
      <p:sp>
        <p:nvSpPr>
          <p:cNvPr id="6" name="Segnaposto piè di pagina 5"/>
          <p:cNvSpPr>
            <a:spLocks noGrp="1"/>
          </p:cNvSpPr>
          <p:nvPr>
            <p:ph type="ftr" sz="quarter" idx="11"/>
          </p:nvPr>
        </p:nvSpPr>
        <p:spPr>
          <a:xfrm>
            <a:off x="4165600" y="6245225"/>
            <a:ext cx="3860800" cy="476250"/>
          </a:xfrm>
        </p:spPr>
        <p:txBody>
          <a:bodyPr/>
          <a:lstStyle>
            <a:lvl1pPr>
              <a:defRPr/>
            </a:lvl1pPr>
          </a:lstStyle>
          <a:p>
            <a:endParaRPr lang="it-IT" altLang="it-IT"/>
          </a:p>
        </p:txBody>
      </p:sp>
      <p:sp>
        <p:nvSpPr>
          <p:cNvPr id="7" name="Segnaposto numero diapositiva 6"/>
          <p:cNvSpPr>
            <a:spLocks noGrp="1"/>
          </p:cNvSpPr>
          <p:nvPr>
            <p:ph type="sldNum" sz="quarter" idx="12"/>
          </p:nvPr>
        </p:nvSpPr>
        <p:spPr>
          <a:xfrm>
            <a:off x="8737600" y="6245225"/>
            <a:ext cx="2844800" cy="476250"/>
          </a:xfrm>
        </p:spPr>
        <p:txBody>
          <a:bodyPr/>
          <a:lstStyle>
            <a:lvl1pPr>
              <a:defRPr/>
            </a:lvl1pPr>
          </a:lstStyle>
          <a:p>
            <a:fld id="{F8D2EFE2-2E03-4155-A4A0-453673B5D869}" type="slidenum">
              <a:rPr lang="it-IT" altLang="it-IT"/>
              <a:pPr/>
              <a:t>‹N›</a:t>
            </a:fld>
            <a:endParaRPr lang="it-IT" altLang="it-IT"/>
          </a:p>
        </p:txBody>
      </p:sp>
    </p:spTree>
    <p:extLst>
      <p:ext uri="{BB962C8B-B14F-4D97-AF65-F5344CB8AC3E}">
        <p14:creationId xmlns:p14="http://schemas.microsoft.com/office/powerpoint/2010/main" val="3842484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914400" y="609600"/>
            <a:ext cx="103632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914400" y="1981200"/>
            <a:ext cx="10363200" cy="4114800"/>
          </a:xfrm>
        </p:spPr>
        <p:txBody>
          <a:bodyPr/>
          <a:lstStyle/>
          <a:p>
            <a:pPr lvl="0"/>
            <a:endParaRPr lang="it-IT" noProof="0"/>
          </a:p>
        </p:txBody>
      </p:sp>
      <p:sp>
        <p:nvSpPr>
          <p:cNvPr id="4" name="Segnaposto data 3"/>
          <p:cNvSpPr>
            <a:spLocks noGrp="1"/>
          </p:cNvSpPr>
          <p:nvPr>
            <p:ph type="dt" sz="half" idx="10"/>
          </p:nvPr>
        </p:nvSpPr>
        <p:spPr>
          <a:xfrm>
            <a:off x="914400" y="6248400"/>
            <a:ext cx="2540000" cy="457200"/>
          </a:xfrm>
        </p:spPr>
        <p:txBody>
          <a:bodyPr/>
          <a:lstStyle>
            <a:lvl1pPr>
              <a:defRPr/>
            </a:lvl1pPr>
          </a:lstStyle>
          <a:p>
            <a:pPr>
              <a:defRPr/>
            </a:pPr>
            <a:endParaRPr lang="it-IT"/>
          </a:p>
        </p:txBody>
      </p:sp>
      <p:sp>
        <p:nvSpPr>
          <p:cNvPr id="5" name="Segnaposto piè di pagina 4"/>
          <p:cNvSpPr>
            <a:spLocks noGrp="1"/>
          </p:cNvSpPr>
          <p:nvPr>
            <p:ph type="ftr" sz="quarter" idx="11"/>
          </p:nvPr>
        </p:nvSpPr>
        <p:spPr>
          <a:xfrm>
            <a:off x="4165600" y="6248400"/>
            <a:ext cx="3860800" cy="457200"/>
          </a:xfr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8737600" y="6248400"/>
            <a:ext cx="2540000" cy="457200"/>
          </a:xfrm>
        </p:spPr>
        <p:txBody>
          <a:bodyPr/>
          <a:lstStyle>
            <a:lvl1pPr>
              <a:defRPr/>
            </a:lvl1pPr>
          </a:lstStyle>
          <a:p>
            <a:fld id="{3E423E3D-98B5-4497-864E-50080FBB75A1}" type="slidenum">
              <a:rPr lang="it-IT" altLang="it-IT"/>
              <a:pPr/>
              <a:t>‹N›</a:t>
            </a:fld>
            <a:endParaRPr lang="it-IT" altLang="it-IT"/>
          </a:p>
        </p:txBody>
      </p:sp>
    </p:spTree>
    <p:extLst>
      <p:ext uri="{BB962C8B-B14F-4D97-AF65-F5344CB8AC3E}">
        <p14:creationId xmlns:p14="http://schemas.microsoft.com/office/powerpoint/2010/main" val="42884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09600" y="1600201"/>
            <a:ext cx="53848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6197600" y="1600200"/>
            <a:ext cx="53848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6197600" y="3938589"/>
            <a:ext cx="53848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609600" y="6245225"/>
            <a:ext cx="2844800" cy="476250"/>
          </a:xfrm>
        </p:spPr>
        <p:txBody>
          <a:bodyPr/>
          <a:lstStyle>
            <a:lvl1pPr>
              <a:defRPr/>
            </a:lvl1pPr>
          </a:lstStyle>
          <a:p>
            <a:endParaRPr lang="it-IT" altLang="it-IT"/>
          </a:p>
        </p:txBody>
      </p:sp>
      <p:sp>
        <p:nvSpPr>
          <p:cNvPr id="7" name="Segnaposto piè di pagina 6"/>
          <p:cNvSpPr>
            <a:spLocks noGrp="1"/>
          </p:cNvSpPr>
          <p:nvPr>
            <p:ph type="ftr" sz="quarter" idx="11"/>
          </p:nvPr>
        </p:nvSpPr>
        <p:spPr>
          <a:xfrm>
            <a:off x="4165600" y="6245225"/>
            <a:ext cx="3860800" cy="476250"/>
          </a:xfrm>
        </p:spPr>
        <p:txBody>
          <a:bodyPr/>
          <a:lstStyle>
            <a:lvl1pPr>
              <a:defRPr/>
            </a:lvl1pPr>
          </a:lstStyle>
          <a:p>
            <a:endParaRPr lang="it-IT" altLang="it-IT"/>
          </a:p>
        </p:txBody>
      </p:sp>
      <p:sp>
        <p:nvSpPr>
          <p:cNvPr id="8" name="Segnaposto numero diapositiva 7"/>
          <p:cNvSpPr>
            <a:spLocks noGrp="1"/>
          </p:cNvSpPr>
          <p:nvPr>
            <p:ph type="sldNum" sz="quarter" idx="12"/>
          </p:nvPr>
        </p:nvSpPr>
        <p:spPr>
          <a:xfrm>
            <a:off x="8737600" y="6245225"/>
            <a:ext cx="2844800" cy="476250"/>
          </a:xfrm>
        </p:spPr>
        <p:txBody>
          <a:bodyPr/>
          <a:lstStyle>
            <a:lvl1pPr>
              <a:defRPr/>
            </a:lvl1pPr>
          </a:lstStyle>
          <a:p>
            <a:fld id="{E0E7188F-1303-4063-97C7-96F62562174E}" type="slidenum">
              <a:rPr lang="it-IT" altLang="it-IT"/>
              <a:pPr/>
              <a:t>‹N›</a:t>
            </a:fld>
            <a:endParaRPr lang="it-IT" altLang="it-IT"/>
          </a:p>
        </p:txBody>
      </p:sp>
    </p:spTree>
    <p:extLst>
      <p:ext uri="{BB962C8B-B14F-4D97-AF65-F5344CB8AC3E}">
        <p14:creationId xmlns:p14="http://schemas.microsoft.com/office/powerpoint/2010/main" val="162660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87AB44F-9020-4EE7-8484-1DA22E09F8CF}" type="datetimeFigureOut">
              <a:rPr lang="it-IT" smtClean="0"/>
              <a:t>22/11/2016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94415F2-0C36-4C53-ACB7-23E8D6104BA1}" type="slidenum">
              <a:rPr lang="it-IT" smtClean="0"/>
              <a:t>‹N›</a:t>
            </a:fld>
            <a:endParaRPr lang="it-IT"/>
          </a:p>
        </p:txBody>
      </p:sp>
    </p:spTree>
    <p:extLst>
      <p:ext uri="{BB962C8B-B14F-4D97-AF65-F5344CB8AC3E}">
        <p14:creationId xmlns:p14="http://schemas.microsoft.com/office/powerpoint/2010/main" val="423833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87AB44F-9020-4EE7-8484-1DA22E09F8CF}" type="datetimeFigureOut">
              <a:rPr lang="it-IT" smtClean="0"/>
              <a:t>22/11/2016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94415F2-0C36-4C53-ACB7-23E8D6104BA1}" type="slidenum">
              <a:rPr lang="it-IT" smtClean="0"/>
              <a:t>‹N›</a:t>
            </a:fld>
            <a:endParaRPr lang="it-IT"/>
          </a:p>
        </p:txBody>
      </p:sp>
    </p:spTree>
    <p:extLst>
      <p:ext uri="{BB962C8B-B14F-4D97-AF65-F5344CB8AC3E}">
        <p14:creationId xmlns:p14="http://schemas.microsoft.com/office/powerpoint/2010/main" val="222715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87AB44F-9020-4EE7-8484-1DA22E09F8CF}" type="datetimeFigureOut">
              <a:rPr lang="it-IT" smtClean="0"/>
              <a:t>22/11/2016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94415F2-0C36-4C53-ACB7-23E8D6104BA1}" type="slidenum">
              <a:rPr lang="it-IT" smtClean="0"/>
              <a:t>‹N›</a:t>
            </a:fld>
            <a:endParaRPr lang="it-IT"/>
          </a:p>
        </p:txBody>
      </p:sp>
    </p:spTree>
    <p:extLst>
      <p:ext uri="{BB962C8B-B14F-4D97-AF65-F5344CB8AC3E}">
        <p14:creationId xmlns:p14="http://schemas.microsoft.com/office/powerpoint/2010/main" val="4041433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87AB44F-9020-4EE7-8484-1DA22E09F8CF}" type="datetimeFigureOut">
              <a:rPr lang="it-IT" smtClean="0"/>
              <a:t>22/11/2016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94415F2-0C36-4C53-ACB7-23E8D6104BA1}" type="slidenum">
              <a:rPr lang="it-IT" smtClean="0"/>
              <a:t>‹N›</a:t>
            </a:fld>
            <a:endParaRPr lang="it-IT"/>
          </a:p>
        </p:txBody>
      </p:sp>
    </p:spTree>
    <p:extLst>
      <p:ext uri="{BB962C8B-B14F-4D97-AF65-F5344CB8AC3E}">
        <p14:creationId xmlns:p14="http://schemas.microsoft.com/office/powerpoint/2010/main" val="520477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87AB44F-9020-4EE7-8484-1DA22E09F8CF}" type="datetimeFigureOut">
              <a:rPr lang="it-IT" smtClean="0"/>
              <a:t>22/11/2016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94415F2-0C36-4C53-ACB7-23E8D6104BA1}" type="slidenum">
              <a:rPr lang="it-IT" smtClean="0"/>
              <a:t>‹N›</a:t>
            </a:fld>
            <a:endParaRPr lang="it-IT"/>
          </a:p>
        </p:txBody>
      </p:sp>
    </p:spTree>
    <p:extLst>
      <p:ext uri="{BB962C8B-B14F-4D97-AF65-F5344CB8AC3E}">
        <p14:creationId xmlns:p14="http://schemas.microsoft.com/office/powerpoint/2010/main" val="341597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87AB44F-9020-4EE7-8484-1DA22E09F8CF}" type="datetimeFigureOut">
              <a:rPr lang="it-IT" smtClean="0"/>
              <a:t>22/11/2016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94415F2-0C36-4C53-ACB7-23E8D6104BA1}" type="slidenum">
              <a:rPr lang="it-IT" smtClean="0"/>
              <a:t>‹N›</a:t>
            </a:fld>
            <a:endParaRPr lang="it-IT"/>
          </a:p>
        </p:txBody>
      </p:sp>
    </p:spTree>
    <p:extLst>
      <p:ext uri="{BB962C8B-B14F-4D97-AF65-F5344CB8AC3E}">
        <p14:creationId xmlns:p14="http://schemas.microsoft.com/office/powerpoint/2010/main" val="23040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87AB44F-9020-4EE7-8484-1DA22E09F8CF}" type="datetimeFigureOut">
              <a:rPr lang="it-IT" smtClean="0"/>
              <a:t>22/11/2016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94415F2-0C36-4C53-ACB7-23E8D6104BA1}" type="slidenum">
              <a:rPr lang="it-IT" smtClean="0"/>
              <a:t>‹N›</a:t>
            </a:fld>
            <a:endParaRPr lang="it-IT"/>
          </a:p>
        </p:txBody>
      </p:sp>
    </p:spTree>
    <p:extLst>
      <p:ext uri="{BB962C8B-B14F-4D97-AF65-F5344CB8AC3E}">
        <p14:creationId xmlns:p14="http://schemas.microsoft.com/office/powerpoint/2010/main" val="2174063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87AB44F-9020-4EE7-8484-1DA22E09F8CF}" type="datetimeFigureOut">
              <a:rPr lang="it-IT" smtClean="0"/>
              <a:t>22/11/2016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94415F2-0C36-4C53-ACB7-23E8D6104BA1}" type="slidenum">
              <a:rPr lang="it-IT" smtClean="0"/>
              <a:t>‹N›</a:t>
            </a:fld>
            <a:endParaRPr lang="it-IT"/>
          </a:p>
        </p:txBody>
      </p:sp>
    </p:spTree>
    <p:extLst>
      <p:ext uri="{BB962C8B-B14F-4D97-AF65-F5344CB8AC3E}">
        <p14:creationId xmlns:p14="http://schemas.microsoft.com/office/powerpoint/2010/main" val="3375019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AB44F-9020-4EE7-8484-1DA22E09F8CF}" type="datetimeFigureOut">
              <a:rPr lang="it-IT" smtClean="0"/>
              <a:t>22/11/2016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415F2-0C36-4C53-ACB7-23E8D6104BA1}" type="slidenum">
              <a:rPr lang="it-IT" smtClean="0"/>
              <a:t>‹N›</a:t>
            </a:fld>
            <a:endParaRPr lang="it-IT"/>
          </a:p>
        </p:txBody>
      </p:sp>
    </p:spTree>
    <p:extLst>
      <p:ext uri="{BB962C8B-B14F-4D97-AF65-F5344CB8AC3E}">
        <p14:creationId xmlns:p14="http://schemas.microsoft.com/office/powerpoint/2010/main" val="1171452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88.emf"/><Relationship Id="rId5" Type="http://schemas.openxmlformats.org/officeDocument/2006/relationships/oleObject" Target="../embeddings/oleObject6.bin"/><Relationship Id="rId10" Type="http://schemas.openxmlformats.org/officeDocument/2006/relationships/image" Target="../media/image90.emf"/><Relationship Id="rId4" Type="http://schemas.openxmlformats.org/officeDocument/2006/relationships/image" Target="../media/image87.emf"/><Relationship Id="rId9" Type="http://schemas.openxmlformats.org/officeDocument/2006/relationships/oleObject" Target="../embeddings/oleObject8.bin"/></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 Id="rId4" Type="http://schemas.openxmlformats.org/officeDocument/2006/relationships/image" Target="../media/image49.emf"/></Relationships>
</file>

<file path=ppt/slides/_rels/slide5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png"/></Relationships>
</file>

<file path=ppt/slides/_rels/slide6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1.emf"/><Relationship Id="rId4" Type="http://schemas.openxmlformats.org/officeDocument/2006/relationships/package" Target="../embeddings/Microsoft_Excel_Worksheet1.xlsx"/></Relationships>
</file>

<file path=ppt/slides/_rels/slide76.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oleObject" Target="../embeddings/oleObject2.bin"/><Relationship Id="rId7" Type="http://schemas.openxmlformats.org/officeDocument/2006/relationships/package" Target="../embeddings/Microsoft_Excel_Worksheet3.xlsx"/><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1.emf"/><Relationship Id="rId4" Type="http://schemas.openxmlformats.org/officeDocument/2006/relationships/package" Target="../embeddings/Microsoft_Excel_Worksheet2.xlsx"/></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8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chart" Target="../charts/chart8.xml"/><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9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 Id="rId9" Type="http://schemas.openxmlformats.org/officeDocument/2006/relationships/image" Target="../media/image75.png"/></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6.emf"/><Relationship Id="rId4" Type="http://schemas.openxmlformats.org/officeDocument/2006/relationships/oleObject" Target="../embeddings/Microsoft_Excel_97-2003_Worksheet1.xls"/></Relationships>
</file>

<file path=ppt/slides/_rels/slide9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9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9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70.jpe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71.jpeg"/></Relationships>
</file>

<file path=ppt/slides/_rels/slide9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0.png"/><Relationship Id="rId4" Type="http://schemas.openxmlformats.org/officeDocument/2006/relationships/image" Target="../media/image79.png"/></Relationships>
</file>

<file path=ppt/slides/_rels/slide9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0.png"/><Relationship Id="rId4" Type="http://schemas.openxmlformats.org/officeDocument/2006/relationships/image" Target="../media/image79.png"/></Relationships>
</file>

<file path=ppt/slides/_rels/slide9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0.png"/><Relationship Id="rId4" Type="http://schemas.openxmlformats.org/officeDocument/2006/relationships/image" Target="../media/image7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09800" y="1"/>
            <a:ext cx="7793038" cy="754063"/>
          </a:xfrm>
        </p:spPr>
        <p:txBody>
          <a:bodyPr/>
          <a:lstStyle/>
          <a:p>
            <a:r>
              <a:rPr lang="it-IT" altLang="it-IT" sz="3600" b="1">
                <a:effectLst>
                  <a:outerShdw blurRad="38100" dist="38100" dir="2700000" algn="tl">
                    <a:srgbClr val="FFFFFF"/>
                  </a:outerShdw>
                </a:effectLst>
              </a:rPr>
              <a:t>Funghi</a:t>
            </a:r>
          </a:p>
        </p:txBody>
      </p:sp>
      <p:sp>
        <p:nvSpPr>
          <p:cNvPr id="17411" name="Rectangle 3"/>
          <p:cNvSpPr>
            <a:spLocks noGrp="1" noChangeArrowheads="1"/>
          </p:cNvSpPr>
          <p:nvPr>
            <p:ph type="body" idx="1"/>
          </p:nvPr>
        </p:nvSpPr>
        <p:spPr>
          <a:xfrm>
            <a:off x="1524000" y="1066800"/>
            <a:ext cx="8955088" cy="5334000"/>
          </a:xfrm>
        </p:spPr>
        <p:txBody>
          <a:bodyPr/>
          <a:lstStyle/>
          <a:p>
            <a:pPr>
              <a:lnSpc>
                <a:spcPct val="90000"/>
              </a:lnSpc>
            </a:pPr>
            <a:r>
              <a:rPr lang="it-IT" altLang="it-IT"/>
              <a:t>I funghi sono organismi </a:t>
            </a:r>
            <a:r>
              <a:rPr lang="it-IT" altLang="it-IT" b="1">
                <a:solidFill>
                  <a:srgbClr val="FF3300"/>
                </a:solidFill>
              </a:rPr>
              <a:t>eucarioti</a:t>
            </a:r>
            <a:r>
              <a:rPr lang="it-IT" altLang="it-IT" b="1"/>
              <a:t> :</a:t>
            </a:r>
            <a:r>
              <a:rPr lang="it-IT" altLang="it-IT"/>
              <a:t> possiedono un nucleo che contiene materiale genetico, il </a:t>
            </a:r>
            <a:r>
              <a:rPr lang="it-IT" altLang="it-IT" b="1">
                <a:solidFill>
                  <a:srgbClr val="FF3300"/>
                </a:solidFill>
              </a:rPr>
              <a:t>DNA</a:t>
            </a:r>
            <a:r>
              <a:rPr lang="it-IT" altLang="it-IT"/>
              <a:t>, racchiuso da una membrana che lo separa dal resto della cellula</a:t>
            </a:r>
          </a:p>
          <a:p>
            <a:pPr>
              <a:lnSpc>
                <a:spcPct val="90000"/>
              </a:lnSpc>
            </a:pPr>
            <a:r>
              <a:rPr lang="it-IT" altLang="it-IT"/>
              <a:t>Sono </a:t>
            </a:r>
            <a:r>
              <a:rPr lang="it-IT" altLang="it-IT" b="1">
                <a:solidFill>
                  <a:srgbClr val="FF3300"/>
                </a:solidFill>
              </a:rPr>
              <a:t>eterotrofi</a:t>
            </a:r>
            <a:r>
              <a:rPr lang="it-IT" altLang="it-IT" b="1"/>
              <a:t> :</a:t>
            </a:r>
            <a:r>
              <a:rPr lang="it-IT" altLang="it-IT"/>
              <a:t> non sono capaci di fotosintesi, v</a:t>
            </a:r>
            <a:r>
              <a:rPr lang="it-IT" altLang="it-IT">
                <a:cs typeface="Times New Roman" panose="02020603050405020304" pitchFamily="18" charset="0"/>
              </a:rPr>
              <a:t>ivono di sostanza organica prodotta dagli altri organismi</a:t>
            </a:r>
          </a:p>
          <a:p>
            <a:pPr>
              <a:lnSpc>
                <a:spcPct val="90000"/>
              </a:lnSpc>
            </a:pPr>
            <a:r>
              <a:rPr lang="it-IT" altLang="it-IT"/>
              <a:t>Possiedono un’organizzazione molto semplice, </a:t>
            </a:r>
            <a:r>
              <a:rPr lang="it-IT" altLang="it-IT" b="1">
                <a:solidFill>
                  <a:srgbClr val="FF3300"/>
                </a:solidFill>
              </a:rPr>
              <a:t>non presentano tessuti o organi</a:t>
            </a:r>
          </a:p>
          <a:p>
            <a:pPr>
              <a:lnSpc>
                <a:spcPct val="90000"/>
              </a:lnSpc>
            </a:pPr>
            <a:r>
              <a:rPr lang="it-IT" altLang="it-IT"/>
              <a:t>Le cellule fungine, </a:t>
            </a:r>
            <a:r>
              <a:rPr lang="it-IT" altLang="it-IT" b="1">
                <a:solidFill>
                  <a:srgbClr val="FF3300"/>
                </a:solidFill>
              </a:rPr>
              <a:t>ife</a:t>
            </a:r>
            <a:r>
              <a:rPr lang="it-IT" altLang="it-IT"/>
              <a:t>, intrecciandosi tra loro formano </a:t>
            </a:r>
            <a:r>
              <a:rPr lang="it-IT" altLang="it-IT" b="1">
                <a:solidFill>
                  <a:srgbClr val="FF3300"/>
                </a:solidFill>
              </a:rPr>
              <a:t>il micelio</a:t>
            </a:r>
            <a:r>
              <a:rPr lang="it-IT" altLang="it-IT"/>
              <a:t> </a:t>
            </a:r>
          </a:p>
        </p:txBody>
      </p:sp>
    </p:spTree>
    <p:extLst>
      <p:ext uri="{BB962C8B-B14F-4D97-AF65-F5344CB8AC3E}">
        <p14:creationId xmlns:p14="http://schemas.microsoft.com/office/powerpoint/2010/main" val="1885745194"/>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0" y="304800"/>
            <a:ext cx="8839200" cy="1143000"/>
          </a:xfrm>
        </p:spPr>
        <p:txBody>
          <a:bodyPr/>
          <a:lstStyle/>
          <a:p>
            <a:pPr algn="l"/>
            <a:r>
              <a:rPr lang="it-IT" altLang="it-IT" sz="3200"/>
              <a:t>Basidi e basidiospore visti al microscopio elettronico</a:t>
            </a:r>
          </a:p>
        </p:txBody>
      </p:sp>
      <p:sp>
        <p:nvSpPr>
          <p:cNvPr id="51203" name="Rectangle 3"/>
          <p:cNvSpPr>
            <a:spLocks noGrp="1" noChangeArrowheads="1"/>
          </p:cNvSpPr>
          <p:nvPr>
            <p:ph type="body" sz="half" idx="2"/>
          </p:nvPr>
        </p:nvSpPr>
        <p:spPr>
          <a:xfrm>
            <a:off x="6176964" y="1600201"/>
            <a:ext cx="4033837" cy="4525963"/>
          </a:xfrm>
        </p:spPr>
        <p:txBody>
          <a:bodyPr/>
          <a:lstStyle/>
          <a:p>
            <a:pPr>
              <a:buFontTx/>
              <a:buNone/>
            </a:pPr>
            <a:r>
              <a:rPr lang="it-IT" altLang="it-IT"/>
              <a:t> </a:t>
            </a:r>
          </a:p>
        </p:txBody>
      </p:sp>
      <p:pic>
        <p:nvPicPr>
          <p:cNvPr id="51204" name="Picture 4" descr="basidi"/>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209800" y="1447800"/>
            <a:ext cx="381000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5" name="Picture 5" descr="basidi da vic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1447800"/>
            <a:ext cx="3959225" cy="3810000"/>
          </a:xfrm>
          <a:prstGeom prst="rect">
            <a:avLst/>
          </a:prstGeom>
          <a:noFill/>
          <a:extLst>
            <a:ext uri="{909E8E84-426E-40DD-AFC4-6F175D3DCCD1}">
              <a14:hiddenFill xmlns:a14="http://schemas.microsoft.com/office/drawing/2010/main">
                <a:solidFill>
                  <a:srgbClr val="FFFFFF"/>
                </a:solidFill>
              </a14:hiddenFill>
            </a:ext>
          </a:extLst>
        </p:spPr>
      </p:pic>
      <p:sp>
        <p:nvSpPr>
          <p:cNvPr id="51206" name="Text Box 6"/>
          <p:cNvSpPr txBox="1">
            <a:spLocks noChangeArrowheads="1"/>
          </p:cNvSpPr>
          <p:nvPr/>
        </p:nvSpPr>
        <p:spPr bwMode="auto">
          <a:xfrm>
            <a:off x="2209800" y="57150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400">
                <a:latin typeface="Times New Roman" panose="02020603050405020304" pitchFamily="18" charset="0"/>
              </a:rPr>
              <a:t>Basidi con 4 basidiospore</a:t>
            </a:r>
          </a:p>
        </p:txBody>
      </p:sp>
      <p:sp>
        <p:nvSpPr>
          <p:cNvPr id="51207" name="Text Box 7"/>
          <p:cNvSpPr txBox="1">
            <a:spLocks noChangeArrowheads="1"/>
          </p:cNvSpPr>
          <p:nvPr/>
        </p:nvSpPr>
        <p:spPr bwMode="auto">
          <a:xfrm>
            <a:off x="6324600" y="57150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ltLang="it-IT" sz="2400">
              <a:latin typeface="Times New Roman" panose="02020603050405020304" pitchFamily="18" charset="0"/>
            </a:endParaRPr>
          </a:p>
        </p:txBody>
      </p:sp>
    </p:spTree>
    <p:extLst>
      <p:ext uri="{BB962C8B-B14F-4D97-AF65-F5344CB8AC3E}">
        <p14:creationId xmlns:p14="http://schemas.microsoft.com/office/powerpoint/2010/main" val="101620004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17"/>
          <p:cNvGrpSpPr>
            <a:grpSpLocks/>
          </p:cNvGrpSpPr>
          <p:nvPr/>
        </p:nvGrpSpPr>
        <p:grpSpPr bwMode="auto">
          <a:xfrm>
            <a:off x="2576514" y="1373189"/>
            <a:ext cx="6950075" cy="4802187"/>
            <a:chOff x="349" y="786"/>
            <a:chExt cx="5166" cy="3291"/>
          </a:xfrm>
        </p:grpSpPr>
        <p:graphicFrame>
          <p:nvGraphicFramePr>
            <p:cNvPr id="39956" name="Object 4"/>
            <p:cNvGraphicFramePr>
              <a:graphicFrameLocks/>
            </p:cNvGraphicFramePr>
            <p:nvPr/>
          </p:nvGraphicFramePr>
          <p:xfrm>
            <a:off x="468" y="2432"/>
            <a:ext cx="2403" cy="1632"/>
          </p:xfrm>
          <a:graphic>
            <a:graphicData uri="http://schemas.openxmlformats.org/presentationml/2006/ole">
              <mc:AlternateContent xmlns:mc="http://schemas.openxmlformats.org/markup-compatibility/2006">
                <mc:Choice xmlns:v="urn:schemas-microsoft-com:vml" Requires="v">
                  <p:oleObj spid="_x0000_s4098" name="Graphique" r:id="rId3" imgW="5972175" imgH="4333875" progId="Excel.Chart.8">
                    <p:embed/>
                  </p:oleObj>
                </mc:Choice>
                <mc:Fallback>
                  <p:oleObj name="Graphique" r:id="rId3" imgW="5972175" imgH="433387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 y="2432"/>
                          <a:ext cx="2403" cy="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57" name="Object 5"/>
            <p:cNvGraphicFramePr>
              <a:graphicFrameLocks/>
            </p:cNvGraphicFramePr>
            <p:nvPr/>
          </p:nvGraphicFramePr>
          <p:xfrm>
            <a:off x="474" y="786"/>
            <a:ext cx="2418" cy="1608"/>
          </p:xfrm>
          <a:graphic>
            <a:graphicData uri="http://schemas.openxmlformats.org/presentationml/2006/ole">
              <mc:AlternateContent xmlns:mc="http://schemas.openxmlformats.org/markup-compatibility/2006">
                <mc:Choice xmlns:v="urn:schemas-microsoft-com:vml" Requires="v">
                  <p:oleObj spid="_x0000_s4099" name="Graphique" r:id="rId5" imgW="5257800" imgH="3495675" progId="Excel.Chart.8">
                    <p:embed/>
                  </p:oleObj>
                </mc:Choice>
                <mc:Fallback>
                  <p:oleObj name="Graphique" r:id="rId5" imgW="5257800" imgH="3495675"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 y="786"/>
                          <a:ext cx="2418" cy="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58" name="Object 8"/>
            <p:cNvGraphicFramePr>
              <a:graphicFrameLocks/>
            </p:cNvGraphicFramePr>
            <p:nvPr/>
          </p:nvGraphicFramePr>
          <p:xfrm>
            <a:off x="2891" y="791"/>
            <a:ext cx="2403" cy="1596"/>
          </p:xfrm>
          <a:graphic>
            <a:graphicData uri="http://schemas.openxmlformats.org/presentationml/2006/ole">
              <mc:AlternateContent xmlns:mc="http://schemas.openxmlformats.org/markup-compatibility/2006">
                <mc:Choice xmlns:v="urn:schemas-microsoft-com:vml" Requires="v">
                  <p:oleObj spid="_x0000_s4100" name="Graphique" r:id="rId7" imgW="6896100" imgH="3724275" progId="Excel.Chart.8">
                    <p:embed/>
                  </p:oleObj>
                </mc:Choice>
                <mc:Fallback>
                  <p:oleObj name="Graphique" r:id="rId7" imgW="6896100" imgH="3724275"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1" y="791"/>
                          <a:ext cx="2403" cy="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59" name="Object 10"/>
            <p:cNvGraphicFramePr>
              <a:graphicFrameLocks/>
            </p:cNvGraphicFramePr>
            <p:nvPr/>
          </p:nvGraphicFramePr>
          <p:xfrm>
            <a:off x="2891" y="2432"/>
            <a:ext cx="2403" cy="1632"/>
          </p:xfrm>
          <a:graphic>
            <a:graphicData uri="http://schemas.openxmlformats.org/presentationml/2006/ole">
              <mc:AlternateContent xmlns:mc="http://schemas.openxmlformats.org/markup-compatibility/2006">
                <mc:Choice xmlns:v="urn:schemas-microsoft-com:vml" Requires="v">
                  <p:oleObj spid="_x0000_s4101" name="Graphique" r:id="rId9" imgW="6810375" imgH="4143375" progId="Excel.Chart.8">
                    <p:embed/>
                  </p:oleObj>
                </mc:Choice>
                <mc:Fallback>
                  <p:oleObj name="Graphique" r:id="rId9" imgW="6810375" imgH="4143375"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1" y="2432"/>
                          <a:ext cx="2403" cy="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60" name="Text Box 14"/>
            <p:cNvSpPr txBox="1">
              <a:spLocks noChangeArrowheads="1"/>
            </p:cNvSpPr>
            <p:nvPr/>
          </p:nvSpPr>
          <p:spPr bwMode="auto">
            <a:xfrm>
              <a:off x="3136" y="3895"/>
              <a:ext cx="2379" cy="1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t> Myc            Spo            App             3 dpi            5 dpi          7 dpi</a:t>
              </a:r>
              <a:endParaRPr lang="en-US" altLang="fr-FR" sz="800"/>
            </a:p>
          </p:txBody>
        </p:sp>
        <p:sp>
          <p:nvSpPr>
            <p:cNvPr id="39961" name="Text Box 15"/>
            <p:cNvSpPr txBox="1">
              <a:spLocks noChangeArrowheads="1"/>
            </p:cNvSpPr>
            <p:nvPr/>
          </p:nvSpPr>
          <p:spPr bwMode="auto">
            <a:xfrm>
              <a:off x="349" y="3929"/>
              <a:ext cx="2650" cy="1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t> Myc            Spo            App             3 dpi            5 dpi          7 dpi</a:t>
              </a:r>
              <a:endParaRPr lang="en-US" altLang="fr-FR" sz="800"/>
            </a:p>
          </p:txBody>
        </p:sp>
      </p:grpSp>
      <p:sp>
        <p:nvSpPr>
          <p:cNvPr id="39939" name="Text Box 16"/>
          <p:cNvSpPr txBox="1">
            <a:spLocks noChangeArrowheads="1"/>
          </p:cNvSpPr>
          <p:nvPr/>
        </p:nvSpPr>
        <p:spPr bwMode="auto">
          <a:xfrm>
            <a:off x="3017839" y="1049339"/>
            <a:ext cx="56594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t>Expression patterns of xylanases during infection</a:t>
            </a:r>
          </a:p>
        </p:txBody>
      </p:sp>
      <p:sp>
        <p:nvSpPr>
          <p:cNvPr id="39940" name="Text Box 18"/>
          <p:cNvSpPr txBox="1">
            <a:spLocks noChangeArrowheads="1"/>
          </p:cNvSpPr>
          <p:nvPr/>
        </p:nvSpPr>
        <p:spPr bwMode="auto">
          <a:xfrm>
            <a:off x="3213101" y="6303963"/>
            <a:ext cx="5686425" cy="368300"/>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800" b="1"/>
              <a:t>Over-expression at  onset of </a:t>
            </a:r>
            <a:r>
              <a:rPr lang="fr-FR" altLang="fr-FR" sz="1800" b="1">
                <a:solidFill>
                  <a:srgbClr val="FF0000"/>
                </a:solidFill>
              </a:rPr>
              <a:t>necrotrophy</a:t>
            </a:r>
            <a:r>
              <a:rPr lang="fr-FR" altLang="fr-FR" sz="1800" b="1"/>
              <a:t> (4-5 dpi)</a:t>
            </a:r>
          </a:p>
        </p:txBody>
      </p:sp>
      <p:sp>
        <p:nvSpPr>
          <p:cNvPr id="39941" name="Rectangle 5"/>
          <p:cNvSpPr>
            <a:spLocks noChangeArrowheads="1"/>
          </p:cNvSpPr>
          <p:nvPr/>
        </p:nvSpPr>
        <p:spPr bwMode="auto">
          <a:xfrm>
            <a:off x="2541589" y="176214"/>
            <a:ext cx="7172325" cy="708025"/>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2000" b="1" i="1"/>
              <a:t>Magnaporthe  </a:t>
            </a:r>
            <a:r>
              <a:rPr lang="fr-FR" altLang="fr-FR" sz="2000" b="1"/>
              <a:t>plant  cell  wall  degrading  enzymes :</a:t>
            </a:r>
          </a:p>
          <a:p>
            <a:pPr algn="ctr">
              <a:spcBef>
                <a:spcPct val="0"/>
              </a:spcBef>
              <a:buFontTx/>
              <a:buNone/>
            </a:pPr>
            <a:r>
              <a:rPr lang="fr-FR" altLang="fr-FR" sz="2000" b="1"/>
              <a:t>Expression during  </a:t>
            </a:r>
            <a:r>
              <a:rPr lang="fr-FR" altLang="fr-FR" sz="2000" b="1">
                <a:solidFill>
                  <a:srgbClr val="FF0000"/>
                </a:solidFill>
              </a:rPr>
              <a:t>late  stages  </a:t>
            </a:r>
            <a:r>
              <a:rPr lang="fr-FR" altLang="fr-FR" sz="2000" b="1"/>
              <a:t>of  infection </a:t>
            </a:r>
          </a:p>
        </p:txBody>
      </p:sp>
      <p:sp>
        <p:nvSpPr>
          <p:cNvPr id="39942" name="Text Box 12"/>
          <p:cNvSpPr txBox="1">
            <a:spLocks noChangeArrowheads="1"/>
          </p:cNvSpPr>
          <p:nvPr/>
        </p:nvSpPr>
        <p:spPr bwMode="auto">
          <a:xfrm>
            <a:off x="6272213" y="3436938"/>
            <a:ext cx="2908300" cy="2460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b="1"/>
              <a:t>Myc     Spo       App     3 dpi     5 dpi     7 dpi</a:t>
            </a:r>
            <a:endParaRPr lang="en-US" altLang="fr-FR" sz="1000" b="1"/>
          </a:p>
        </p:txBody>
      </p:sp>
      <p:sp>
        <p:nvSpPr>
          <p:cNvPr id="39943" name="Text Box 12"/>
          <p:cNvSpPr txBox="1">
            <a:spLocks noChangeArrowheads="1"/>
          </p:cNvSpPr>
          <p:nvPr/>
        </p:nvSpPr>
        <p:spPr bwMode="auto">
          <a:xfrm>
            <a:off x="2971800" y="3452813"/>
            <a:ext cx="2908300" cy="2460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b="1"/>
              <a:t>  Myc      Spo       App     3 dpi     5 dpi     7 dpi</a:t>
            </a:r>
            <a:endParaRPr lang="en-US" altLang="fr-FR" sz="1000" b="1"/>
          </a:p>
        </p:txBody>
      </p:sp>
      <p:sp>
        <p:nvSpPr>
          <p:cNvPr id="39944" name="Text Box 12"/>
          <p:cNvSpPr txBox="1">
            <a:spLocks noChangeArrowheads="1"/>
          </p:cNvSpPr>
          <p:nvPr/>
        </p:nvSpPr>
        <p:spPr bwMode="auto">
          <a:xfrm>
            <a:off x="3081338" y="5949951"/>
            <a:ext cx="2906712" cy="2460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b="1"/>
              <a:t>Myc     Spo       App      3 dpi     5 dpi     7 dpi</a:t>
            </a:r>
            <a:endParaRPr lang="en-US" altLang="fr-FR" sz="1000" b="1"/>
          </a:p>
        </p:txBody>
      </p:sp>
      <p:sp>
        <p:nvSpPr>
          <p:cNvPr id="39945" name="Text Box 12"/>
          <p:cNvSpPr txBox="1">
            <a:spLocks noChangeArrowheads="1"/>
          </p:cNvSpPr>
          <p:nvPr/>
        </p:nvSpPr>
        <p:spPr bwMode="auto">
          <a:xfrm>
            <a:off x="6302376" y="5881688"/>
            <a:ext cx="2906713" cy="2460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b="1"/>
              <a:t>Myc     Spo       App      3 dpi      5 dpi     7 dpi</a:t>
            </a:r>
            <a:endParaRPr lang="en-US" altLang="fr-FR" sz="1000" b="1"/>
          </a:p>
        </p:txBody>
      </p:sp>
      <p:sp>
        <p:nvSpPr>
          <p:cNvPr id="39946" name="Rectangle 1"/>
          <p:cNvSpPr>
            <a:spLocks noChangeArrowheads="1"/>
          </p:cNvSpPr>
          <p:nvPr/>
        </p:nvSpPr>
        <p:spPr bwMode="auto">
          <a:xfrm>
            <a:off x="9180514" y="5881689"/>
            <a:ext cx="490537" cy="300037"/>
          </a:xfrm>
          <a:prstGeom prst="rect">
            <a:avLst/>
          </a:prstGeom>
          <a:solidFill>
            <a:schemeClr val="bg1"/>
          </a:solidFill>
          <a:ln w="28575" algn="ctr">
            <a:solidFill>
              <a:schemeClr val="bg1"/>
            </a:solidFill>
            <a:round/>
            <a:headEnd/>
            <a:tailEnd/>
          </a:ln>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39947" name="Rectangle 21"/>
          <p:cNvSpPr>
            <a:spLocks noChangeArrowheads="1"/>
          </p:cNvSpPr>
          <p:nvPr/>
        </p:nvSpPr>
        <p:spPr bwMode="auto">
          <a:xfrm>
            <a:off x="2400300" y="5980114"/>
            <a:ext cx="490538" cy="300037"/>
          </a:xfrm>
          <a:prstGeom prst="rect">
            <a:avLst/>
          </a:prstGeom>
          <a:solidFill>
            <a:schemeClr val="bg1"/>
          </a:solidFill>
          <a:ln w="28575" algn="ctr">
            <a:solidFill>
              <a:schemeClr val="bg1"/>
            </a:solidFill>
            <a:round/>
            <a:headEnd/>
            <a:tailEnd/>
          </a:ln>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39948" name="Rectangle 22"/>
          <p:cNvSpPr>
            <a:spLocks noChangeArrowheads="1"/>
          </p:cNvSpPr>
          <p:nvPr/>
        </p:nvSpPr>
        <p:spPr bwMode="auto">
          <a:xfrm>
            <a:off x="2660651" y="3643314"/>
            <a:ext cx="392113" cy="136525"/>
          </a:xfrm>
          <a:prstGeom prst="rect">
            <a:avLst/>
          </a:prstGeom>
          <a:solidFill>
            <a:schemeClr val="bg1"/>
          </a:solidFill>
          <a:ln w="28575" algn="ctr">
            <a:solidFill>
              <a:schemeClr val="bg1"/>
            </a:solidFill>
            <a:round/>
            <a:headEnd/>
            <a:tailEnd/>
          </a:ln>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39949" name="Rectangle 23"/>
          <p:cNvSpPr>
            <a:spLocks noChangeArrowheads="1"/>
          </p:cNvSpPr>
          <p:nvPr/>
        </p:nvSpPr>
        <p:spPr bwMode="auto">
          <a:xfrm>
            <a:off x="5884864" y="3632201"/>
            <a:ext cx="390525" cy="136525"/>
          </a:xfrm>
          <a:prstGeom prst="rect">
            <a:avLst/>
          </a:prstGeom>
          <a:solidFill>
            <a:schemeClr val="bg1"/>
          </a:solidFill>
          <a:ln w="28575" algn="ctr">
            <a:solidFill>
              <a:schemeClr val="bg1"/>
            </a:solidFill>
            <a:round/>
            <a:headEnd/>
            <a:tailEnd/>
          </a:ln>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39950" name="Rectangle 24"/>
          <p:cNvSpPr>
            <a:spLocks noChangeArrowheads="1"/>
          </p:cNvSpPr>
          <p:nvPr/>
        </p:nvSpPr>
        <p:spPr bwMode="auto">
          <a:xfrm>
            <a:off x="6048376" y="6021388"/>
            <a:ext cx="252413" cy="133350"/>
          </a:xfrm>
          <a:prstGeom prst="rect">
            <a:avLst/>
          </a:prstGeom>
          <a:solidFill>
            <a:schemeClr val="bg1"/>
          </a:solidFill>
          <a:ln w="28575" algn="ctr">
            <a:solidFill>
              <a:schemeClr val="bg1"/>
            </a:solidFill>
            <a:round/>
            <a:headEnd/>
            <a:tailEnd/>
          </a:ln>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39951" name="Rectangle 25"/>
          <p:cNvSpPr>
            <a:spLocks noChangeArrowheads="1"/>
          </p:cNvSpPr>
          <p:nvPr/>
        </p:nvSpPr>
        <p:spPr bwMode="auto">
          <a:xfrm>
            <a:off x="9132889" y="3619501"/>
            <a:ext cx="390525" cy="136525"/>
          </a:xfrm>
          <a:prstGeom prst="rect">
            <a:avLst/>
          </a:prstGeom>
          <a:solidFill>
            <a:schemeClr val="bg1"/>
          </a:solidFill>
          <a:ln w="28575" algn="ctr">
            <a:solidFill>
              <a:schemeClr val="bg1"/>
            </a:solidFill>
            <a:round/>
            <a:headEnd/>
            <a:tailEnd/>
          </a:ln>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cxnSp>
        <p:nvCxnSpPr>
          <p:cNvPr id="39952" name="Connecteur droit avec flèche 3"/>
          <p:cNvCxnSpPr>
            <a:cxnSpLocks noChangeShapeType="1"/>
          </p:cNvCxnSpPr>
          <p:nvPr/>
        </p:nvCxnSpPr>
        <p:spPr bwMode="auto">
          <a:xfrm>
            <a:off x="4894264" y="2292350"/>
            <a:ext cx="14287" cy="1282700"/>
          </a:xfrm>
          <a:prstGeom prst="straightConnector1">
            <a:avLst/>
          </a:prstGeom>
          <a:noFill/>
          <a:ln w="28575" algn="ctr">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53" name="Connecteur droit avec flèche 29"/>
          <p:cNvCxnSpPr>
            <a:cxnSpLocks noChangeShapeType="1"/>
          </p:cNvCxnSpPr>
          <p:nvPr/>
        </p:nvCxnSpPr>
        <p:spPr bwMode="auto">
          <a:xfrm>
            <a:off x="8091488" y="2295525"/>
            <a:ext cx="12700" cy="1282700"/>
          </a:xfrm>
          <a:prstGeom prst="straightConnector1">
            <a:avLst/>
          </a:prstGeom>
          <a:noFill/>
          <a:ln w="28575" algn="ctr">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54" name="Connecteur droit avec flèche 30"/>
          <p:cNvCxnSpPr>
            <a:cxnSpLocks noChangeShapeType="1"/>
          </p:cNvCxnSpPr>
          <p:nvPr/>
        </p:nvCxnSpPr>
        <p:spPr bwMode="auto">
          <a:xfrm>
            <a:off x="4924425" y="4806950"/>
            <a:ext cx="14288" cy="1282700"/>
          </a:xfrm>
          <a:prstGeom prst="straightConnector1">
            <a:avLst/>
          </a:prstGeom>
          <a:noFill/>
          <a:ln w="28575" algn="ctr">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55" name="Connecteur droit avec flèche 31"/>
          <p:cNvCxnSpPr>
            <a:cxnSpLocks noChangeShapeType="1"/>
          </p:cNvCxnSpPr>
          <p:nvPr/>
        </p:nvCxnSpPr>
        <p:spPr bwMode="auto">
          <a:xfrm>
            <a:off x="8145464" y="4765675"/>
            <a:ext cx="14287" cy="1282700"/>
          </a:xfrm>
          <a:prstGeom prst="straightConnector1">
            <a:avLst/>
          </a:prstGeom>
          <a:noFill/>
          <a:ln w="28575" algn="ctr">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988152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460750" y="255588"/>
            <a:ext cx="5170488" cy="46196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400" b="1"/>
              <a:t>Evolution towards hemi-biotrophy</a:t>
            </a:r>
          </a:p>
        </p:txBody>
      </p:sp>
      <p:sp>
        <p:nvSpPr>
          <p:cNvPr id="40963" name="Text Box 3"/>
          <p:cNvSpPr txBox="1">
            <a:spLocks noChangeArrowheads="1"/>
          </p:cNvSpPr>
          <p:nvPr/>
        </p:nvSpPr>
        <p:spPr bwMode="auto">
          <a:xfrm>
            <a:off x="2589213" y="1265239"/>
            <a:ext cx="6932612" cy="4524375"/>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2000" b="1"/>
              <a:t>Complex  behavior</a:t>
            </a:r>
          </a:p>
          <a:p>
            <a:pPr eaLnBrk="1" hangingPunct="1">
              <a:spcBef>
                <a:spcPct val="0"/>
              </a:spcBef>
              <a:buFontTx/>
              <a:buNone/>
            </a:pPr>
            <a:r>
              <a:rPr lang="en-US" altLang="fr-FR" sz="1600" b="1">
                <a:solidFill>
                  <a:srgbClr val="FF0000"/>
                </a:solidFill>
              </a:rPr>
              <a:t>							</a:t>
            </a:r>
            <a:r>
              <a:rPr lang="en-US" altLang="fr-FR" sz="1600" b="1"/>
              <a:t>	</a:t>
            </a:r>
          </a:p>
          <a:p>
            <a:pPr eaLnBrk="1" hangingPunct="1">
              <a:spcBef>
                <a:spcPct val="0"/>
              </a:spcBef>
              <a:buFontTx/>
              <a:buNone/>
            </a:pPr>
            <a:r>
              <a:rPr lang="en-US" altLang="fr-FR" sz="2000" b="1">
                <a:solidFill>
                  <a:srgbClr val="009900"/>
                </a:solidFill>
              </a:rPr>
              <a:t>Regulatory networks controlling gene expression </a:t>
            </a:r>
          </a:p>
          <a:p>
            <a:pPr eaLnBrk="1" hangingPunct="1">
              <a:spcBef>
                <a:spcPct val="0"/>
              </a:spcBef>
              <a:buFontTx/>
              <a:buNone/>
            </a:pPr>
            <a:r>
              <a:rPr lang="en-US" altLang="fr-FR" sz="2000" b="1">
                <a:solidFill>
                  <a:srgbClr val="009900"/>
                </a:solidFill>
              </a:rPr>
              <a:t>at each stage of infection</a:t>
            </a:r>
          </a:p>
          <a:p>
            <a:pPr eaLnBrk="1" hangingPunct="1">
              <a:spcBef>
                <a:spcPct val="0"/>
              </a:spcBef>
              <a:buFontTx/>
              <a:buNone/>
            </a:pPr>
            <a:endParaRPr lang="en-US" altLang="fr-FR" sz="1600" b="1">
              <a:solidFill>
                <a:srgbClr val="006600"/>
              </a:solidFill>
            </a:endParaRPr>
          </a:p>
          <a:p>
            <a:pPr eaLnBrk="1" hangingPunct="1">
              <a:spcBef>
                <a:spcPct val="0"/>
              </a:spcBef>
              <a:buFontTx/>
              <a:buNone/>
            </a:pPr>
            <a:r>
              <a:rPr lang="en-US" altLang="fr-FR" sz="1600" b="1">
                <a:solidFill>
                  <a:srgbClr val="006600"/>
                </a:solidFill>
              </a:rPr>
              <a:t>          </a:t>
            </a:r>
            <a:r>
              <a:rPr lang="en-US" altLang="fr-FR" sz="1800" b="1">
                <a:solidFill>
                  <a:srgbClr val="008000"/>
                </a:solidFill>
              </a:rPr>
              <a:t>Penetration</a:t>
            </a:r>
            <a:r>
              <a:rPr lang="en-US" altLang="fr-FR" sz="1800" b="1"/>
              <a:t> </a:t>
            </a:r>
            <a:r>
              <a:rPr lang="en-US" altLang="fr-FR" sz="1600" b="1"/>
              <a:t>effectors and secondary metabolites targeting </a:t>
            </a:r>
          </a:p>
          <a:p>
            <a:pPr eaLnBrk="1" hangingPunct="1">
              <a:spcBef>
                <a:spcPct val="0"/>
              </a:spcBef>
              <a:buFontTx/>
              <a:buNone/>
            </a:pPr>
            <a:r>
              <a:rPr lang="en-US" altLang="fr-FR" sz="1600" b="1"/>
              <a:t>          plant defense: successful primary infection</a:t>
            </a:r>
          </a:p>
          <a:p>
            <a:pPr eaLnBrk="1" hangingPunct="1">
              <a:spcBef>
                <a:spcPct val="0"/>
              </a:spcBef>
              <a:buFontTx/>
              <a:buNone/>
            </a:pPr>
            <a:endParaRPr lang="en-US" altLang="fr-FR" sz="1800" b="1"/>
          </a:p>
          <a:p>
            <a:pPr eaLnBrk="1" hangingPunct="1">
              <a:spcBef>
                <a:spcPct val="0"/>
              </a:spcBef>
              <a:buFontTx/>
              <a:buNone/>
            </a:pPr>
            <a:r>
              <a:rPr lang="en-US" altLang="fr-FR" sz="1600" b="1"/>
              <a:t>         </a:t>
            </a:r>
            <a:r>
              <a:rPr lang="en-US" altLang="fr-FR" sz="1800" b="1"/>
              <a:t> </a:t>
            </a:r>
            <a:r>
              <a:rPr lang="en-US" altLang="fr-FR" sz="1800" b="1">
                <a:solidFill>
                  <a:srgbClr val="008000"/>
                </a:solidFill>
              </a:rPr>
              <a:t>Biotrophy</a:t>
            </a:r>
            <a:r>
              <a:rPr lang="en-US" altLang="fr-FR" sz="1800" b="1"/>
              <a:t> </a:t>
            </a:r>
            <a:r>
              <a:rPr lang="en-US" altLang="fr-FR" sz="1600" b="1"/>
              <a:t>effectors and secondary metabolites targeting</a:t>
            </a:r>
          </a:p>
          <a:p>
            <a:pPr eaLnBrk="1" hangingPunct="1">
              <a:spcBef>
                <a:spcPct val="0"/>
              </a:spcBef>
              <a:buFontTx/>
              <a:buNone/>
            </a:pPr>
            <a:r>
              <a:rPr lang="en-US" altLang="fr-FR" sz="1600" b="1"/>
              <a:t>          plant defenses and metabolism: controlling the plant</a:t>
            </a:r>
          </a:p>
          <a:p>
            <a:pPr eaLnBrk="1" hangingPunct="1">
              <a:spcBef>
                <a:spcPct val="0"/>
              </a:spcBef>
              <a:buFontTx/>
              <a:buNone/>
            </a:pPr>
            <a:endParaRPr lang="en-US" altLang="fr-FR" sz="1600" b="1"/>
          </a:p>
          <a:p>
            <a:pPr eaLnBrk="1" hangingPunct="1">
              <a:spcBef>
                <a:spcPct val="0"/>
              </a:spcBef>
              <a:buFontTx/>
              <a:buNone/>
            </a:pPr>
            <a:r>
              <a:rPr lang="en-US" altLang="fr-FR" sz="1600" b="1"/>
              <a:t>          </a:t>
            </a:r>
            <a:r>
              <a:rPr lang="en-US" altLang="fr-FR" sz="1800" b="1">
                <a:solidFill>
                  <a:srgbClr val="008000"/>
                </a:solidFill>
              </a:rPr>
              <a:t>Necrotrophy</a:t>
            </a:r>
            <a:r>
              <a:rPr lang="en-US" altLang="fr-FR" sz="1800" b="1"/>
              <a:t> </a:t>
            </a:r>
            <a:r>
              <a:rPr lang="en-US" altLang="fr-FR" sz="1600" b="1"/>
              <a:t>effectors, secondary metabolites and </a:t>
            </a:r>
          </a:p>
          <a:p>
            <a:pPr eaLnBrk="1" hangingPunct="1">
              <a:spcBef>
                <a:spcPct val="0"/>
              </a:spcBef>
              <a:buFontTx/>
              <a:buNone/>
            </a:pPr>
            <a:r>
              <a:rPr lang="en-US" altLang="fr-FR" sz="1600" b="1"/>
              <a:t>          plant cell wall degrading enzymes: destroying the plant </a:t>
            </a:r>
          </a:p>
          <a:p>
            <a:pPr eaLnBrk="1" hangingPunct="1">
              <a:spcBef>
                <a:spcPct val="0"/>
              </a:spcBef>
              <a:buFontTx/>
              <a:buNone/>
            </a:pPr>
            <a:r>
              <a:rPr lang="en-US" altLang="fr-FR" sz="1600" b="1"/>
              <a:t>          massive access to nutrients for sporulation</a:t>
            </a:r>
          </a:p>
          <a:p>
            <a:pPr eaLnBrk="1" hangingPunct="1">
              <a:spcBef>
                <a:spcPct val="0"/>
              </a:spcBef>
              <a:buFontTx/>
              <a:buNone/>
            </a:pPr>
            <a:endParaRPr lang="en-US" altLang="fr-FR" sz="1600" b="1"/>
          </a:p>
          <a:p>
            <a:pPr eaLnBrk="1" hangingPunct="1">
              <a:spcBef>
                <a:spcPct val="0"/>
              </a:spcBef>
              <a:buFontTx/>
              <a:buNone/>
            </a:pPr>
            <a:r>
              <a:rPr lang="en-US" altLang="fr-FR" sz="1400" b="1"/>
              <a:t>		</a:t>
            </a:r>
          </a:p>
        </p:txBody>
      </p:sp>
    </p:spTree>
    <p:extLst>
      <p:ext uri="{BB962C8B-B14F-4D97-AF65-F5344CB8AC3E}">
        <p14:creationId xmlns:p14="http://schemas.microsoft.com/office/powerpoint/2010/main" val="115743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133600" y="304800"/>
            <a:ext cx="7772400" cy="1143000"/>
          </a:xfrm>
        </p:spPr>
        <p:txBody>
          <a:bodyPr/>
          <a:lstStyle/>
          <a:p>
            <a:pPr algn="l"/>
            <a:r>
              <a:rPr lang="it-IT" altLang="it-IT" sz="3200"/>
              <a:t>Ciclo vitale di un basidiomicete</a:t>
            </a:r>
          </a:p>
        </p:txBody>
      </p:sp>
      <p:sp>
        <p:nvSpPr>
          <p:cNvPr id="52228" name="Rectangle 4"/>
          <p:cNvSpPr>
            <a:spLocks noChangeArrowheads="1"/>
          </p:cNvSpPr>
          <p:nvPr/>
        </p:nvSpPr>
        <p:spPr bwMode="auto">
          <a:xfrm>
            <a:off x="2170113" y="11430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52232" name="Picture 8" descr="basidiomycota%20life%20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268414"/>
            <a:ext cx="5410200" cy="506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409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0" y="0"/>
            <a:ext cx="7772400" cy="838200"/>
          </a:xfrm>
        </p:spPr>
        <p:txBody>
          <a:bodyPr/>
          <a:lstStyle/>
          <a:p>
            <a:pPr algn="l"/>
            <a:r>
              <a:rPr lang="it-IT" altLang="it-IT" sz="3600" b="1"/>
              <a:t>Ascomiceti</a:t>
            </a:r>
          </a:p>
        </p:txBody>
      </p:sp>
      <p:sp>
        <p:nvSpPr>
          <p:cNvPr id="53251" name="Rectangle 3"/>
          <p:cNvSpPr>
            <a:spLocks noGrp="1" noChangeArrowheads="1"/>
          </p:cNvSpPr>
          <p:nvPr>
            <p:ph type="body" idx="1"/>
          </p:nvPr>
        </p:nvSpPr>
        <p:spPr>
          <a:xfrm>
            <a:off x="1524000" y="692150"/>
            <a:ext cx="8839200" cy="5410200"/>
          </a:xfrm>
        </p:spPr>
        <p:txBody>
          <a:bodyPr/>
          <a:lstStyle/>
          <a:p>
            <a:pPr>
              <a:lnSpc>
                <a:spcPct val="90000"/>
              </a:lnSpc>
            </a:pPr>
            <a:r>
              <a:rPr lang="it-IT" altLang="it-IT"/>
              <a:t>Nelle ife i setti sono meno pronunciati che nei basidiomiceti</a:t>
            </a:r>
          </a:p>
          <a:p>
            <a:pPr>
              <a:lnSpc>
                <a:spcPct val="90000"/>
              </a:lnSpc>
            </a:pPr>
            <a:r>
              <a:rPr lang="it-IT" altLang="it-IT"/>
              <a:t>I carpofori possono essere di dimensioni microscopiche o macroscopiche</a:t>
            </a:r>
          </a:p>
          <a:p>
            <a:pPr>
              <a:lnSpc>
                <a:spcPct val="90000"/>
              </a:lnSpc>
            </a:pPr>
            <a:r>
              <a:rPr lang="it-IT" altLang="it-IT"/>
              <a:t>Il corpo fruttifero macroscopico, meno complesso di quello dei basidiomiceti, in genere è a forma di coppa, strutture riproduttive sono situate sulla parte superiore del carpoforo</a:t>
            </a:r>
          </a:p>
          <a:p>
            <a:pPr>
              <a:lnSpc>
                <a:spcPct val="90000"/>
              </a:lnSpc>
            </a:pPr>
            <a:r>
              <a:rPr lang="it-IT" altLang="it-IT"/>
              <a:t>Il nome della divisione è dovuto alla struttura riproduttiva – </a:t>
            </a:r>
            <a:r>
              <a:rPr lang="it-IT" altLang="it-IT">
                <a:solidFill>
                  <a:srgbClr val="FF3300"/>
                </a:solidFill>
              </a:rPr>
              <a:t>ASCO</a:t>
            </a:r>
          </a:p>
          <a:p>
            <a:pPr>
              <a:lnSpc>
                <a:spcPct val="90000"/>
              </a:lnSpc>
            </a:pPr>
            <a:r>
              <a:rPr lang="it-IT" altLang="it-IT"/>
              <a:t>Ogni asco contiene 4 o 8 ascospore, generalmente</a:t>
            </a:r>
          </a:p>
        </p:txBody>
      </p:sp>
    </p:spTree>
    <p:extLst>
      <p:ext uri="{BB962C8B-B14F-4D97-AF65-F5344CB8AC3E}">
        <p14:creationId xmlns:p14="http://schemas.microsoft.com/office/powerpoint/2010/main" val="3063386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endParaRPr lang="it-IT" altLang="it-IT"/>
          </a:p>
        </p:txBody>
      </p:sp>
      <p:sp>
        <p:nvSpPr>
          <p:cNvPr id="54275" name="Rectangle 3"/>
          <p:cNvSpPr>
            <a:spLocks noGrp="1" noChangeArrowheads="1"/>
          </p:cNvSpPr>
          <p:nvPr>
            <p:ph type="body" sz="half" idx="2"/>
          </p:nvPr>
        </p:nvSpPr>
        <p:spPr>
          <a:xfrm>
            <a:off x="6176964" y="1600201"/>
            <a:ext cx="4033837" cy="4525963"/>
          </a:xfrm>
        </p:spPr>
        <p:txBody>
          <a:bodyPr/>
          <a:lstStyle/>
          <a:p>
            <a:pPr>
              <a:buFontTx/>
              <a:buNone/>
            </a:pPr>
            <a:r>
              <a:rPr lang="it-IT" altLang="it-IT"/>
              <a:t> </a:t>
            </a:r>
          </a:p>
        </p:txBody>
      </p:sp>
      <p:pic>
        <p:nvPicPr>
          <p:cNvPr id="54276" name="Picture 4" descr="cPeziza arvenensis La Mola 17-10-01"/>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1981200" y="2436813"/>
            <a:ext cx="4033838" cy="285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7" name="Rectangle 5"/>
          <p:cNvSpPr>
            <a:spLocks noChangeArrowheads="1"/>
          </p:cNvSpPr>
          <p:nvPr/>
        </p:nvSpPr>
        <p:spPr bwMode="auto">
          <a:xfrm>
            <a:off x="5181600" y="4267200"/>
            <a:ext cx="3048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278" name="Line 6"/>
          <p:cNvSpPr>
            <a:spLocks noChangeShapeType="1"/>
          </p:cNvSpPr>
          <p:nvPr/>
        </p:nvSpPr>
        <p:spPr bwMode="auto">
          <a:xfrm flipH="1">
            <a:off x="3200400" y="4495800"/>
            <a:ext cx="21336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4279" name="Text Box 7"/>
          <p:cNvSpPr txBox="1">
            <a:spLocks noChangeArrowheads="1"/>
          </p:cNvSpPr>
          <p:nvPr/>
        </p:nvSpPr>
        <p:spPr bwMode="auto">
          <a:xfrm>
            <a:off x="2133600" y="5715001"/>
            <a:ext cx="2971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400">
                <a:latin typeface="Times New Roman" panose="02020603050405020304" pitchFamily="18" charset="0"/>
              </a:rPr>
              <a:t>Imenio con aschi portanti ascospore</a:t>
            </a:r>
          </a:p>
        </p:txBody>
      </p:sp>
      <p:pic>
        <p:nvPicPr>
          <p:cNvPr id="54280" name="Picture 8" descr="caschi c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1" y="381000"/>
            <a:ext cx="1927225" cy="2895600"/>
          </a:xfrm>
          <a:prstGeom prst="rect">
            <a:avLst/>
          </a:prstGeom>
          <a:noFill/>
          <a:extLst>
            <a:ext uri="{909E8E84-426E-40DD-AFC4-6F175D3DCCD1}">
              <a14:hiddenFill xmlns:a14="http://schemas.microsoft.com/office/drawing/2010/main">
                <a:solidFill>
                  <a:srgbClr val="FFFFFF"/>
                </a:solidFill>
              </a14:hiddenFill>
            </a:ext>
          </a:extLst>
        </p:spPr>
      </p:pic>
      <p:sp>
        <p:nvSpPr>
          <p:cNvPr id="54281" name="Line 9"/>
          <p:cNvSpPr>
            <a:spLocks noChangeShapeType="1"/>
          </p:cNvSpPr>
          <p:nvPr/>
        </p:nvSpPr>
        <p:spPr bwMode="auto">
          <a:xfrm flipV="1">
            <a:off x="5486400" y="3048000"/>
            <a:ext cx="20574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54282" name="Picture 10" descr="aschi, foto r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343401"/>
            <a:ext cx="3162300" cy="2068513"/>
          </a:xfrm>
          <a:prstGeom prst="rect">
            <a:avLst/>
          </a:prstGeom>
          <a:noFill/>
          <a:extLst>
            <a:ext uri="{909E8E84-426E-40DD-AFC4-6F175D3DCCD1}">
              <a14:hiddenFill xmlns:a14="http://schemas.microsoft.com/office/drawing/2010/main">
                <a:solidFill>
                  <a:srgbClr val="FFFFFF"/>
                </a:solidFill>
              </a14:hiddenFill>
            </a:ext>
          </a:extLst>
        </p:spPr>
      </p:pic>
      <p:sp>
        <p:nvSpPr>
          <p:cNvPr id="54283" name="Line 11"/>
          <p:cNvSpPr>
            <a:spLocks noChangeShapeType="1"/>
          </p:cNvSpPr>
          <p:nvPr/>
        </p:nvSpPr>
        <p:spPr bwMode="auto">
          <a:xfrm>
            <a:off x="5486400" y="4495800"/>
            <a:ext cx="1676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4284" name="Text Box 12"/>
          <p:cNvSpPr txBox="1">
            <a:spLocks noChangeArrowheads="1"/>
          </p:cNvSpPr>
          <p:nvPr/>
        </p:nvSpPr>
        <p:spPr bwMode="auto">
          <a:xfrm>
            <a:off x="7391400" y="3581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400">
                <a:latin typeface="Times New Roman" panose="02020603050405020304" pitchFamily="18" charset="0"/>
              </a:rPr>
              <a:t>Aschi con ascospore</a:t>
            </a:r>
          </a:p>
        </p:txBody>
      </p:sp>
      <p:sp>
        <p:nvSpPr>
          <p:cNvPr id="54285" name="Text Box 13"/>
          <p:cNvSpPr txBox="1">
            <a:spLocks noChangeArrowheads="1"/>
          </p:cNvSpPr>
          <p:nvPr/>
        </p:nvSpPr>
        <p:spPr bwMode="auto">
          <a:xfrm>
            <a:off x="2209800" y="24384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400">
                <a:latin typeface="Times New Roman" panose="02020603050405020304" pitchFamily="18" charset="0"/>
              </a:rPr>
              <a:t>Foto D. Lunghini</a:t>
            </a:r>
          </a:p>
        </p:txBody>
      </p:sp>
      <p:sp>
        <p:nvSpPr>
          <p:cNvPr id="54286" name="Text Box 14"/>
          <p:cNvSpPr txBox="1">
            <a:spLocks noChangeArrowheads="1"/>
          </p:cNvSpPr>
          <p:nvPr/>
        </p:nvSpPr>
        <p:spPr bwMode="auto">
          <a:xfrm>
            <a:off x="7620000" y="0"/>
            <a:ext cx="1371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200">
                <a:latin typeface="Times New Roman" panose="02020603050405020304" pitchFamily="18" charset="0"/>
              </a:rPr>
              <a:t>Foto D. Lunghini</a:t>
            </a:r>
          </a:p>
        </p:txBody>
      </p:sp>
      <p:sp>
        <p:nvSpPr>
          <p:cNvPr id="54287" name="Text Box 15"/>
          <p:cNvSpPr txBox="1">
            <a:spLocks noChangeArrowheads="1"/>
          </p:cNvSpPr>
          <p:nvPr/>
        </p:nvSpPr>
        <p:spPr bwMode="auto">
          <a:xfrm>
            <a:off x="7239000" y="6545264"/>
            <a:ext cx="3124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200">
                <a:latin typeface="Times New Roman" panose="02020603050405020304" pitchFamily="18" charset="0"/>
              </a:rPr>
              <a:t>Foto N.B. Rajus, www.Stanford.edu</a:t>
            </a:r>
          </a:p>
        </p:txBody>
      </p:sp>
    </p:spTree>
    <p:extLst>
      <p:ext uri="{BB962C8B-B14F-4D97-AF65-F5344CB8AC3E}">
        <p14:creationId xmlns:p14="http://schemas.microsoft.com/office/powerpoint/2010/main" val="3903518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p:txBody>
          <a:bodyPr/>
          <a:lstStyle/>
          <a:p>
            <a:r>
              <a:rPr lang="it-IT" altLang="it-IT" sz="3200"/>
              <a:t>Ascocarpo, aschi ed ascospore</a:t>
            </a:r>
          </a:p>
        </p:txBody>
      </p:sp>
      <p:sp>
        <p:nvSpPr>
          <p:cNvPr id="72709" name="Rectangle 5"/>
          <p:cNvSpPr>
            <a:spLocks noGrp="1" noChangeArrowheads="1"/>
          </p:cNvSpPr>
          <p:nvPr>
            <p:ph sz="half" idx="1"/>
          </p:nvPr>
        </p:nvSpPr>
        <p:spPr/>
        <p:txBody>
          <a:bodyPr/>
          <a:lstStyle/>
          <a:p>
            <a:endParaRPr lang="it-IT" altLang="it-IT"/>
          </a:p>
        </p:txBody>
      </p:sp>
      <p:sp>
        <p:nvSpPr>
          <p:cNvPr id="72710" name="Rectangle 6"/>
          <p:cNvSpPr>
            <a:spLocks noGrp="1" noChangeArrowheads="1"/>
          </p:cNvSpPr>
          <p:nvPr>
            <p:ph sz="half" idx="2"/>
          </p:nvPr>
        </p:nvSpPr>
        <p:spPr/>
        <p:txBody>
          <a:bodyPr/>
          <a:lstStyle/>
          <a:p>
            <a:endParaRPr lang="it-IT" altLang="it-IT"/>
          </a:p>
        </p:txBody>
      </p:sp>
      <p:pic>
        <p:nvPicPr>
          <p:cNvPr id="72711" name="Picture 7" descr="Ascoma_lutea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989138"/>
            <a:ext cx="3295650" cy="3414712"/>
          </a:xfrm>
          <a:prstGeom prst="rect">
            <a:avLst/>
          </a:prstGeom>
          <a:noFill/>
          <a:extLst>
            <a:ext uri="{909E8E84-426E-40DD-AFC4-6F175D3DCCD1}">
              <a14:hiddenFill xmlns:a14="http://schemas.microsoft.com/office/drawing/2010/main">
                <a:solidFill>
                  <a:srgbClr val="FFFFFF"/>
                </a:solidFill>
              </a14:hiddenFill>
            </a:ext>
          </a:extLst>
        </p:spPr>
      </p:pic>
      <p:pic>
        <p:nvPicPr>
          <p:cNvPr id="72712" name="Picture 8" descr="lutea_asc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9" y="1773238"/>
            <a:ext cx="3933825" cy="3484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228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057400" y="0"/>
            <a:ext cx="7772400" cy="1143000"/>
          </a:xfrm>
        </p:spPr>
        <p:txBody>
          <a:bodyPr/>
          <a:lstStyle/>
          <a:p>
            <a:pPr algn="l"/>
            <a:r>
              <a:rPr lang="it-IT" altLang="it-IT" sz="3200"/>
              <a:t>Ciclo vitale di un ascomicete</a:t>
            </a:r>
          </a:p>
        </p:txBody>
      </p:sp>
      <p:sp>
        <p:nvSpPr>
          <p:cNvPr id="55299" name="Rectangle 3"/>
          <p:cNvSpPr>
            <a:spLocks noGrp="1" noChangeArrowheads="1"/>
          </p:cNvSpPr>
          <p:nvPr>
            <p:ph type="body" sz="half" idx="1"/>
          </p:nvPr>
        </p:nvSpPr>
        <p:spPr>
          <a:xfrm>
            <a:off x="1981200" y="1600201"/>
            <a:ext cx="4033838" cy="4525963"/>
          </a:xfrm>
        </p:spPr>
        <p:txBody>
          <a:bodyPr/>
          <a:lstStyle/>
          <a:p>
            <a:endParaRPr lang="it-IT" altLang="it-IT"/>
          </a:p>
        </p:txBody>
      </p:sp>
      <p:sp>
        <p:nvSpPr>
          <p:cNvPr id="55300" name="Rectangle 4"/>
          <p:cNvSpPr>
            <a:spLocks noGrp="1" noChangeArrowheads="1" noTextEdit="1"/>
          </p:cNvSpPr>
          <p:nvPr>
            <p:ph type="clipArt" sz="half" idx="2"/>
          </p:nvPr>
        </p:nvSpPr>
        <p:spPr>
          <a:xfrm>
            <a:off x="6176964" y="1600201"/>
            <a:ext cx="4033837" cy="4525963"/>
          </a:xfrm>
        </p:spPr>
      </p:sp>
      <p:pic>
        <p:nvPicPr>
          <p:cNvPr id="55301" name="Picture 5"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217614"/>
            <a:ext cx="8001000" cy="4422775"/>
          </a:xfrm>
          <a:prstGeom prst="rect">
            <a:avLst/>
          </a:prstGeom>
          <a:noFill/>
          <a:extLst>
            <a:ext uri="{909E8E84-426E-40DD-AFC4-6F175D3DCCD1}">
              <a14:hiddenFill xmlns:a14="http://schemas.microsoft.com/office/drawing/2010/main">
                <a:solidFill>
                  <a:srgbClr val="FFFFFF"/>
                </a:solidFill>
              </a14:hiddenFill>
            </a:ext>
          </a:extLst>
        </p:spPr>
      </p:pic>
      <p:sp>
        <p:nvSpPr>
          <p:cNvPr id="55302" name="Rectangle 6"/>
          <p:cNvSpPr>
            <a:spLocks noChangeArrowheads="1"/>
          </p:cNvSpPr>
          <p:nvPr/>
        </p:nvSpPr>
        <p:spPr bwMode="auto">
          <a:xfrm>
            <a:off x="2095500" y="1217613"/>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extLst>
      <p:ext uri="{BB962C8B-B14F-4D97-AF65-F5344CB8AC3E}">
        <p14:creationId xmlns:p14="http://schemas.microsoft.com/office/powerpoint/2010/main" val="1300108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0" y="228600"/>
            <a:ext cx="7772400" cy="1143000"/>
          </a:xfrm>
        </p:spPr>
        <p:txBody>
          <a:bodyPr/>
          <a:lstStyle/>
          <a:p>
            <a:pPr algn="l"/>
            <a:r>
              <a:rPr lang="it-IT" altLang="it-IT" sz="3600" b="1"/>
              <a:t>Funghi mitosporici (deuteromiceti</a:t>
            </a:r>
            <a:r>
              <a:rPr lang="it-IT" altLang="it-IT" sz="3200" b="1"/>
              <a:t>)</a:t>
            </a:r>
          </a:p>
        </p:txBody>
      </p:sp>
      <p:sp>
        <p:nvSpPr>
          <p:cNvPr id="58371" name="Rectangle 3"/>
          <p:cNvSpPr>
            <a:spLocks noGrp="1" noChangeArrowheads="1"/>
          </p:cNvSpPr>
          <p:nvPr>
            <p:ph type="body" idx="1"/>
          </p:nvPr>
        </p:nvSpPr>
        <p:spPr>
          <a:xfrm>
            <a:off x="1524000" y="1447800"/>
            <a:ext cx="9144000" cy="5410200"/>
          </a:xfrm>
        </p:spPr>
        <p:txBody>
          <a:bodyPr/>
          <a:lstStyle/>
          <a:p>
            <a:pPr>
              <a:lnSpc>
                <a:spcPct val="90000"/>
              </a:lnSpc>
            </a:pPr>
            <a:r>
              <a:rPr lang="it-IT" altLang="it-IT"/>
              <a:t>In questi funghi non è stata mai riscontrata la riproduzione sessuale</a:t>
            </a:r>
          </a:p>
          <a:p>
            <a:pPr>
              <a:lnSpc>
                <a:spcPct val="90000"/>
              </a:lnSpc>
            </a:pPr>
            <a:r>
              <a:rPr lang="it-IT" altLang="it-IT"/>
              <a:t>La biologia molecolare ha dimostrato che alcuni dei deuteromiceti si riproducono anche sessualmente</a:t>
            </a:r>
          </a:p>
          <a:p>
            <a:pPr>
              <a:lnSpc>
                <a:spcPct val="90000"/>
              </a:lnSpc>
            </a:pPr>
            <a:r>
              <a:rPr lang="it-IT" altLang="it-IT"/>
              <a:t>L’organismo derivante dalla riproduzione sessuale viene chiamato </a:t>
            </a:r>
            <a:r>
              <a:rPr lang="it-IT" altLang="it-IT" b="1"/>
              <a:t>teleomorfo</a:t>
            </a:r>
            <a:r>
              <a:rPr lang="it-IT" altLang="it-IT"/>
              <a:t> mentre quello derivante dalla riproduzione asessuale </a:t>
            </a:r>
            <a:r>
              <a:rPr lang="it-IT" altLang="it-IT" b="1"/>
              <a:t>anamorfo</a:t>
            </a:r>
          </a:p>
          <a:p>
            <a:pPr>
              <a:lnSpc>
                <a:spcPct val="90000"/>
              </a:lnSpc>
            </a:pPr>
            <a:r>
              <a:rPr lang="it-IT" altLang="it-IT"/>
              <a:t>Teleomorfo e anamorfo hanno nomi diversi (es. </a:t>
            </a:r>
            <a:r>
              <a:rPr lang="it-IT" altLang="it-IT" i="1"/>
              <a:t>Aspergillus</a:t>
            </a:r>
            <a:r>
              <a:rPr lang="it-IT" altLang="it-IT"/>
              <a:t> e </a:t>
            </a:r>
            <a:r>
              <a:rPr lang="it-IT" altLang="it-IT" i="1"/>
              <a:t>Eurotium</a:t>
            </a:r>
            <a:r>
              <a:rPr lang="it-IT" altLang="it-IT"/>
              <a:t>)</a:t>
            </a:r>
          </a:p>
        </p:txBody>
      </p:sp>
    </p:spTree>
    <p:extLst>
      <p:ext uri="{BB962C8B-B14F-4D97-AF65-F5344CB8AC3E}">
        <p14:creationId xmlns:p14="http://schemas.microsoft.com/office/powerpoint/2010/main" val="110497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p:txBody>
          <a:bodyPr/>
          <a:lstStyle/>
          <a:p>
            <a:r>
              <a:rPr lang="it-IT" altLang="it-IT"/>
              <a:t>Alcune ife si differenziano in </a:t>
            </a:r>
            <a:r>
              <a:rPr lang="it-IT" altLang="it-IT" b="1">
                <a:solidFill>
                  <a:srgbClr val="FF3300"/>
                </a:solidFill>
              </a:rPr>
              <a:t>conidiofori</a:t>
            </a:r>
            <a:r>
              <a:rPr lang="it-IT" altLang="it-IT"/>
              <a:t>, strutture che portano i conidi</a:t>
            </a:r>
          </a:p>
          <a:p>
            <a:r>
              <a:rPr lang="it-IT" altLang="it-IT"/>
              <a:t>La forma del conidioforo è un carattere tassonomico</a:t>
            </a:r>
          </a:p>
          <a:p>
            <a:r>
              <a:rPr lang="it-IT" altLang="it-IT"/>
              <a:t>I funghi mitosporici possono essere produttori di metaboliti secondari tossici per l’uomo e gli animali, le MICOTOSSINE </a:t>
            </a:r>
          </a:p>
          <a:p>
            <a:endParaRPr lang="it-IT" altLang="it-IT"/>
          </a:p>
        </p:txBody>
      </p:sp>
    </p:spTree>
    <p:extLst>
      <p:ext uri="{BB962C8B-B14F-4D97-AF65-F5344CB8AC3E}">
        <p14:creationId xmlns:p14="http://schemas.microsoft.com/office/powerpoint/2010/main" val="752742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it-IT" altLang="it-IT"/>
          </a:p>
        </p:txBody>
      </p:sp>
      <p:sp>
        <p:nvSpPr>
          <p:cNvPr id="59395" name="Rectangle 3"/>
          <p:cNvSpPr>
            <a:spLocks noGrp="1" noChangeArrowheads="1"/>
          </p:cNvSpPr>
          <p:nvPr>
            <p:ph type="body" sz="half" idx="2"/>
          </p:nvPr>
        </p:nvSpPr>
        <p:spPr>
          <a:xfrm>
            <a:off x="6176964" y="1600201"/>
            <a:ext cx="4033837" cy="4525963"/>
          </a:xfrm>
        </p:spPr>
        <p:txBody>
          <a:bodyPr/>
          <a:lstStyle/>
          <a:p>
            <a:r>
              <a:rPr lang="it-IT" altLang="it-IT"/>
              <a:t> </a:t>
            </a:r>
          </a:p>
        </p:txBody>
      </p:sp>
      <p:pic>
        <p:nvPicPr>
          <p:cNvPr id="59396" name="Picture 4" descr="aspergillus"/>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057400" y="1219201"/>
            <a:ext cx="3810000" cy="2855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397" name="Picture 5" descr="penicill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1066801"/>
            <a:ext cx="3394075" cy="2422525"/>
          </a:xfrm>
          <a:prstGeom prst="rect">
            <a:avLst/>
          </a:prstGeom>
          <a:noFill/>
          <a:extLst>
            <a:ext uri="{909E8E84-426E-40DD-AFC4-6F175D3DCCD1}">
              <a14:hiddenFill xmlns:a14="http://schemas.microsoft.com/office/drawing/2010/main">
                <a:solidFill>
                  <a:srgbClr val="FFFFFF"/>
                </a:solidFill>
              </a14:hiddenFill>
            </a:ext>
          </a:extLst>
        </p:spPr>
      </p:pic>
      <p:pic>
        <p:nvPicPr>
          <p:cNvPr id="59398" name="Picture 6" descr="penicillium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505200"/>
            <a:ext cx="3581400" cy="2387600"/>
          </a:xfrm>
          <a:prstGeom prst="rect">
            <a:avLst/>
          </a:prstGeom>
          <a:noFill/>
          <a:extLst>
            <a:ext uri="{909E8E84-426E-40DD-AFC4-6F175D3DCCD1}">
              <a14:hiddenFill xmlns:a14="http://schemas.microsoft.com/office/drawing/2010/main">
                <a:solidFill>
                  <a:srgbClr val="FFFFFF"/>
                </a:solidFill>
              </a14:hiddenFill>
            </a:ext>
          </a:extLst>
        </p:spPr>
      </p:pic>
      <p:sp>
        <p:nvSpPr>
          <p:cNvPr id="59399" name="Text Box 7"/>
          <p:cNvSpPr txBox="1">
            <a:spLocks noChangeArrowheads="1"/>
          </p:cNvSpPr>
          <p:nvPr/>
        </p:nvSpPr>
        <p:spPr bwMode="auto">
          <a:xfrm>
            <a:off x="1828800" y="4343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400">
                <a:latin typeface="Times New Roman" panose="02020603050405020304" pitchFamily="18" charset="0"/>
              </a:rPr>
              <a:t> Conidioforo di </a:t>
            </a:r>
            <a:r>
              <a:rPr lang="it-IT" altLang="it-IT" sz="2400" i="1">
                <a:latin typeface="Times New Roman" panose="02020603050405020304" pitchFamily="18" charset="0"/>
              </a:rPr>
              <a:t>Aspergillus sp</a:t>
            </a:r>
          </a:p>
        </p:txBody>
      </p:sp>
      <p:sp>
        <p:nvSpPr>
          <p:cNvPr id="59400" name="Text Box 8"/>
          <p:cNvSpPr txBox="1">
            <a:spLocks noChangeArrowheads="1"/>
          </p:cNvSpPr>
          <p:nvPr/>
        </p:nvSpPr>
        <p:spPr bwMode="auto">
          <a:xfrm>
            <a:off x="6248400" y="60960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400">
                <a:latin typeface="Times New Roman" panose="02020603050405020304" pitchFamily="18" charset="0"/>
              </a:rPr>
              <a:t>Conidiofori di </a:t>
            </a:r>
            <a:r>
              <a:rPr lang="it-IT" altLang="it-IT" sz="2400" i="1">
                <a:latin typeface="Times New Roman" panose="02020603050405020304" pitchFamily="18" charset="0"/>
              </a:rPr>
              <a:t>Penicillium sp</a:t>
            </a:r>
            <a:endParaRPr lang="it-IT" altLang="it-IT" sz="2400">
              <a:latin typeface="Times New Roman" panose="02020603050405020304" pitchFamily="18" charset="0"/>
            </a:endParaRPr>
          </a:p>
        </p:txBody>
      </p:sp>
    </p:spTree>
    <p:extLst>
      <p:ext uri="{BB962C8B-B14F-4D97-AF65-F5344CB8AC3E}">
        <p14:creationId xmlns:p14="http://schemas.microsoft.com/office/powerpoint/2010/main" val="3772828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09800" y="381000"/>
            <a:ext cx="7772400" cy="1143000"/>
          </a:xfrm>
        </p:spPr>
        <p:txBody>
          <a:bodyPr/>
          <a:lstStyle/>
          <a:p>
            <a:pPr algn="l"/>
            <a:r>
              <a:rPr lang="it-IT" altLang="it-IT" sz="3200"/>
              <a:t>Colonia di </a:t>
            </a:r>
            <a:r>
              <a:rPr lang="it-IT" altLang="it-IT" sz="3200" i="1"/>
              <a:t>Penicillium </a:t>
            </a:r>
            <a:r>
              <a:rPr lang="it-IT" altLang="it-IT" sz="3200"/>
              <a:t>spp vista a diversi ingrandimenti</a:t>
            </a:r>
          </a:p>
        </p:txBody>
      </p:sp>
      <p:sp>
        <p:nvSpPr>
          <p:cNvPr id="60419" name="Rectangle 3"/>
          <p:cNvSpPr>
            <a:spLocks noGrp="1" noChangeArrowheads="1" noTextEdit="1"/>
          </p:cNvSpPr>
          <p:nvPr>
            <p:ph type="clipArt" sz="half" idx="1"/>
          </p:nvPr>
        </p:nvSpPr>
        <p:spPr>
          <a:xfrm>
            <a:off x="1981200" y="1600201"/>
            <a:ext cx="4033838" cy="4525963"/>
          </a:xfrm>
        </p:spPr>
      </p:sp>
      <p:sp>
        <p:nvSpPr>
          <p:cNvPr id="60420" name="Rectangle 4"/>
          <p:cNvSpPr>
            <a:spLocks noGrp="1" noChangeArrowheads="1"/>
          </p:cNvSpPr>
          <p:nvPr>
            <p:ph type="body" sz="half" idx="2"/>
          </p:nvPr>
        </p:nvSpPr>
        <p:spPr>
          <a:xfrm>
            <a:off x="6176964" y="1600201"/>
            <a:ext cx="4033837" cy="4525963"/>
          </a:xfrm>
        </p:spPr>
        <p:txBody>
          <a:bodyPr/>
          <a:lstStyle/>
          <a:p>
            <a:endParaRPr lang="it-IT" altLang="it-IT"/>
          </a:p>
        </p:txBody>
      </p:sp>
      <p:pic>
        <p:nvPicPr>
          <p:cNvPr id="60421" name="Picture 5" descr="Penicillium_coni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752601"/>
            <a:ext cx="7620000" cy="467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97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09800" y="-152400"/>
            <a:ext cx="7772400" cy="1143000"/>
          </a:xfrm>
        </p:spPr>
        <p:txBody>
          <a:bodyPr/>
          <a:lstStyle/>
          <a:p>
            <a:r>
              <a:rPr lang="en-GB" altLang="it-IT" sz="3600">
                <a:latin typeface="Comic Sans MS" panose="030F0702030302020204" pitchFamily="66" charset="0"/>
              </a:rPr>
              <a:t>I funghi</a:t>
            </a:r>
            <a:endParaRPr lang="it-IT" altLang="it-IT" sz="3600">
              <a:latin typeface="Comic Sans MS" panose="030F0702030302020204" pitchFamily="66" charset="0"/>
            </a:endParaRPr>
          </a:p>
        </p:txBody>
      </p:sp>
      <p:sp>
        <p:nvSpPr>
          <p:cNvPr id="15363" name="Rectangle 3"/>
          <p:cNvSpPr>
            <a:spLocks noGrp="1" noChangeArrowheads="1"/>
          </p:cNvSpPr>
          <p:nvPr>
            <p:ph type="body" idx="1"/>
          </p:nvPr>
        </p:nvSpPr>
        <p:spPr>
          <a:xfrm>
            <a:off x="1905000" y="990600"/>
            <a:ext cx="8534400" cy="5562600"/>
          </a:xfrm>
        </p:spPr>
        <p:txBody>
          <a:bodyPr/>
          <a:lstStyle/>
          <a:p>
            <a:r>
              <a:rPr lang="en-GB" altLang="it-IT" sz="2000">
                <a:latin typeface="Comic Sans MS" panose="030F0702030302020204" pitchFamily="66" charset="0"/>
              </a:rPr>
              <a:t>La maggior parte delle 100.000 specie fungine note sono strettamente saprofitarie, cioe vivono su materiale organico morto che aiutano a decomporre</a:t>
            </a:r>
          </a:p>
          <a:p>
            <a:r>
              <a:rPr lang="en-GB" altLang="it-IT" sz="2000">
                <a:latin typeface="Comic Sans MS" panose="030F0702030302020204" pitchFamily="66" charset="0"/>
              </a:rPr>
              <a:t>Alcuni funghi sono invece conosciuti come </a:t>
            </a:r>
            <a:r>
              <a:rPr lang="en-GB" altLang="it-IT" sz="2000" b="1">
                <a:latin typeface="Comic Sans MS" panose="030F0702030302020204" pitchFamily="66" charset="0"/>
              </a:rPr>
              <a:t>parassiti obbligati</a:t>
            </a:r>
            <a:r>
              <a:rPr lang="en-GB" altLang="it-IT" sz="2000">
                <a:latin typeface="Comic Sans MS" panose="030F0702030302020204" pitchFamily="66" charset="0"/>
              </a:rPr>
              <a:t> e possono crescere e moltiplicarsi soltanto rimanendo per la loro intera vita in associazione con le loro piante ospite</a:t>
            </a:r>
          </a:p>
          <a:p>
            <a:pPr lvl="1"/>
            <a:r>
              <a:rPr lang="en-GB" altLang="it-IT" sz="1800">
                <a:latin typeface="Comic Sans MS" panose="030F0702030302020204" pitchFamily="66" charset="0"/>
              </a:rPr>
              <a:t>Ad esempio nei carboni e nelle carie gli effetti distruttivi si hanno solo dopo che il patogeno ha trascorso l’intero ciclo vitale a contatto con questo</a:t>
            </a:r>
          </a:p>
          <a:p>
            <a:r>
              <a:rPr lang="en-GB" altLang="it-IT" sz="2000">
                <a:latin typeface="Comic Sans MS" panose="030F0702030302020204" pitchFamily="66" charset="0"/>
              </a:rPr>
              <a:t>I </a:t>
            </a:r>
            <a:r>
              <a:rPr lang="en-GB" altLang="it-IT" sz="2000" b="1">
                <a:latin typeface="Comic Sans MS" panose="030F0702030302020204" pitchFamily="66" charset="0"/>
              </a:rPr>
              <a:t>parassiti non obbligati</a:t>
            </a:r>
            <a:r>
              <a:rPr lang="en-GB" altLang="it-IT" sz="2000">
                <a:latin typeface="Comic Sans MS" panose="030F0702030302020204" pitchFamily="66" charset="0"/>
              </a:rPr>
              <a:t> richiedono una pianta ospite per parte del loro ciclo vitale ma possono completarlo su materiale organico morto. Si distinguono in</a:t>
            </a:r>
          </a:p>
          <a:p>
            <a:pPr lvl="1"/>
            <a:r>
              <a:rPr lang="en-GB" altLang="it-IT" sz="1800" b="1">
                <a:latin typeface="Comic Sans MS" panose="030F0702030302020204" pitchFamily="66" charset="0"/>
              </a:rPr>
              <a:t>Saprofiti facoltativi</a:t>
            </a:r>
            <a:r>
              <a:rPr lang="en-GB" altLang="it-IT" sz="1800">
                <a:latin typeface="Comic Sans MS" panose="030F0702030302020204" pitchFamily="66" charset="0"/>
              </a:rPr>
              <a:t>: parassiti che siano in grado di svolgere come saprofiti almeno una parte del loro ciclo vitale</a:t>
            </a:r>
          </a:p>
          <a:p>
            <a:pPr lvl="1"/>
            <a:r>
              <a:rPr lang="en-GB" altLang="it-IT" sz="1800" b="1">
                <a:latin typeface="Comic Sans MS" panose="030F0702030302020204" pitchFamily="66" charset="0"/>
              </a:rPr>
              <a:t>Parassiti facoltativi</a:t>
            </a:r>
            <a:r>
              <a:rPr lang="en-GB" altLang="it-IT" sz="1800">
                <a:latin typeface="Comic Sans MS" panose="030F0702030302020204" pitchFamily="66" charset="0"/>
              </a:rPr>
              <a:t>: funghi viventi normalmente allo stato di saprofiti e capaci in determinate circostanze di divenire patogeni</a:t>
            </a:r>
            <a:endParaRPr lang="it-IT" altLang="it-IT" sz="1800">
              <a:latin typeface="Comic Sans MS" panose="030F0702030302020204" pitchFamily="66" charset="0"/>
            </a:endParaRPr>
          </a:p>
        </p:txBody>
      </p:sp>
    </p:spTree>
    <p:extLst>
      <p:ext uri="{BB962C8B-B14F-4D97-AF65-F5344CB8AC3E}">
        <p14:creationId xmlns:p14="http://schemas.microsoft.com/office/powerpoint/2010/main" val="1927853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endParaRPr lang="it-IT" altLang="it-IT"/>
          </a:p>
        </p:txBody>
      </p:sp>
      <p:sp>
        <p:nvSpPr>
          <p:cNvPr id="61443" name="Rectangle 3"/>
          <p:cNvSpPr>
            <a:spLocks noGrp="1" noChangeArrowheads="1" noTextEdit="1"/>
          </p:cNvSpPr>
          <p:nvPr>
            <p:ph type="clipArt" sz="half" idx="1"/>
          </p:nvPr>
        </p:nvSpPr>
        <p:spPr>
          <a:xfrm>
            <a:off x="1981201" y="1600201"/>
            <a:ext cx="4518025" cy="4525963"/>
          </a:xfrm>
        </p:spPr>
      </p:sp>
      <p:sp>
        <p:nvSpPr>
          <p:cNvPr id="61444" name="Rectangle 4"/>
          <p:cNvSpPr>
            <a:spLocks noGrp="1" noChangeArrowheads="1"/>
          </p:cNvSpPr>
          <p:nvPr>
            <p:ph type="body" sz="half" idx="2"/>
          </p:nvPr>
        </p:nvSpPr>
        <p:spPr>
          <a:xfrm>
            <a:off x="6176964" y="1600201"/>
            <a:ext cx="4033837" cy="4525963"/>
          </a:xfrm>
        </p:spPr>
        <p:txBody>
          <a:bodyPr/>
          <a:lstStyle/>
          <a:p>
            <a:endParaRPr lang="it-IT" altLang="it-IT"/>
          </a:p>
        </p:txBody>
      </p:sp>
      <p:grpSp>
        <p:nvGrpSpPr>
          <p:cNvPr id="61445" name="Group 5"/>
          <p:cNvGrpSpPr>
            <a:grpSpLocks/>
          </p:cNvGrpSpPr>
          <p:nvPr/>
        </p:nvGrpSpPr>
        <p:grpSpPr bwMode="auto">
          <a:xfrm>
            <a:off x="1981200" y="1931989"/>
            <a:ext cx="8231188" cy="2911475"/>
            <a:chOff x="0" y="0"/>
            <a:chExt cx="5185" cy="1834"/>
          </a:xfrm>
        </p:grpSpPr>
        <p:sp>
          <p:nvSpPr>
            <p:cNvPr id="61446" name="Rectangle 6"/>
            <p:cNvSpPr>
              <a:spLocks noChangeArrowheads="1"/>
            </p:cNvSpPr>
            <p:nvPr/>
          </p:nvSpPr>
          <p:spPr bwMode="auto">
            <a:xfrm>
              <a:off x="0" y="0"/>
              <a:ext cx="5185" cy="183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1447" name="Rectangle 7"/>
            <p:cNvSpPr>
              <a:spLocks noChangeArrowheads="1"/>
            </p:cNvSpPr>
            <p:nvPr/>
          </p:nvSpPr>
          <p:spPr bwMode="auto">
            <a:xfrm>
              <a:off x="0" y="0"/>
              <a:ext cx="5185" cy="183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ltLang="it-IT" sz="2400">
                  <a:latin typeface="Times New Roman" panose="02020603050405020304" pitchFamily="18" charset="0"/>
                </a:rPr>
                <a:t>  </a:t>
              </a:r>
              <a:r>
                <a:rPr lang="it-IT" altLang="it-IT" sz="18500">
                  <a:latin typeface="Times New Roman" panose="02020603050405020304" pitchFamily="18" charset="0"/>
                </a:rPr>
                <a:t> </a:t>
              </a:r>
              <a:r>
                <a:rPr lang="it-IT" altLang="it-IT" sz="2400">
                  <a:latin typeface="Times New Roman" panose="02020603050405020304" pitchFamily="18" charset="0"/>
                </a:rPr>
                <a:t>                                                       </a:t>
              </a:r>
            </a:p>
          </p:txBody>
        </p:sp>
      </p:grpSp>
      <p:pic>
        <p:nvPicPr>
          <p:cNvPr id="61448" name="Picture 8" descr="infection cycle of M. anisopli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38200"/>
            <a:ext cx="8229600" cy="560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327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09800" y="-304800"/>
            <a:ext cx="7772400" cy="1143000"/>
          </a:xfrm>
        </p:spPr>
        <p:txBody>
          <a:bodyPr/>
          <a:lstStyle/>
          <a:p>
            <a:r>
              <a:rPr lang="en-GB" altLang="it-IT" sz="3600">
                <a:latin typeface="Comic Sans MS" panose="030F0702030302020204" pitchFamily="66" charset="0"/>
              </a:rPr>
              <a:t>Struttura e ultrastruttura</a:t>
            </a:r>
            <a:endParaRPr lang="it-IT" altLang="it-IT" sz="3600">
              <a:latin typeface="Comic Sans MS" panose="030F0702030302020204" pitchFamily="66" charset="0"/>
            </a:endParaRPr>
          </a:p>
        </p:txBody>
      </p:sp>
      <p:sp>
        <p:nvSpPr>
          <p:cNvPr id="26627" name="Rectangle 3"/>
          <p:cNvSpPr>
            <a:spLocks noGrp="1" noChangeArrowheads="1"/>
          </p:cNvSpPr>
          <p:nvPr>
            <p:ph type="body" idx="1"/>
          </p:nvPr>
        </p:nvSpPr>
        <p:spPr>
          <a:xfrm>
            <a:off x="1905000" y="609600"/>
            <a:ext cx="8610600" cy="6324600"/>
          </a:xfrm>
        </p:spPr>
        <p:txBody>
          <a:bodyPr>
            <a:normAutofit lnSpcReduction="10000"/>
          </a:bodyPr>
          <a:lstStyle/>
          <a:p>
            <a:pPr>
              <a:lnSpc>
                <a:spcPct val="90000"/>
              </a:lnSpc>
            </a:pPr>
            <a:r>
              <a:rPr lang="en-GB" altLang="it-IT" sz="2000">
                <a:latin typeface="Comic Sans MS" panose="030F0702030302020204" pitchFamily="66" charset="0"/>
              </a:rPr>
              <a:t>L’ifa essenzialmente e’ un tubo dotato di parete rigida  contenente una massa di protoplasma in movimento</a:t>
            </a:r>
          </a:p>
          <a:p>
            <a:pPr>
              <a:lnSpc>
                <a:spcPct val="90000"/>
              </a:lnSpc>
            </a:pPr>
            <a:r>
              <a:rPr lang="en-GB" altLang="it-IT" sz="2000">
                <a:latin typeface="Comic Sans MS" panose="030F0702030302020204" pitchFamily="66" charset="0"/>
              </a:rPr>
              <a:t>Le ife crescono unicamente all’apice, nella cosidetta zona di estensione</a:t>
            </a:r>
          </a:p>
          <a:p>
            <a:pPr>
              <a:lnSpc>
                <a:spcPct val="90000"/>
              </a:lnSpc>
            </a:pPr>
            <a:r>
              <a:rPr lang="en-GB" altLang="it-IT" sz="2000">
                <a:latin typeface="Comic Sans MS" panose="030F0702030302020204" pitchFamily="66" charset="0"/>
              </a:rPr>
              <a:t>Posteriormente all’apice l’ifa invecchia progressivamente e nelle regioni adulte puo’ disintegrarsi per autolisi. Con l’allungamento dell’apice, il protoplasma si muove continuamente dalle porzioni piu’ vecchie delle if per apportare  verso l’apice stesso materiale necessario per la crescita</a:t>
            </a:r>
          </a:p>
          <a:p>
            <a:pPr>
              <a:lnSpc>
                <a:spcPct val="90000"/>
              </a:lnSpc>
            </a:pPr>
            <a:r>
              <a:rPr lang="en-GB" altLang="it-IT" sz="2000">
                <a:latin typeface="Comic Sans MS" panose="030F0702030302020204" pitchFamily="66" charset="0"/>
              </a:rPr>
              <a:t>Le ife degli ascomiceti, funghi mitosporici e basidiomicei presentano dei setti trasversali a intervalli regolari, mentre tali setti sono solitamente asenti nelle ife della maggior parte degli zigomiceti</a:t>
            </a:r>
          </a:p>
          <a:p>
            <a:pPr>
              <a:lnSpc>
                <a:spcPct val="90000"/>
              </a:lnSpc>
            </a:pPr>
            <a:r>
              <a:rPr lang="en-GB" altLang="it-IT" sz="2000">
                <a:latin typeface="Comic Sans MS" panose="030F0702030302020204" pitchFamily="66" charset="0"/>
              </a:rPr>
              <a:t>I </a:t>
            </a:r>
            <a:r>
              <a:rPr lang="en-GB" altLang="it-IT" sz="2000" b="1">
                <a:latin typeface="Comic Sans MS" panose="030F0702030302020204" pitchFamily="66" charset="0"/>
              </a:rPr>
              <a:t>setti</a:t>
            </a:r>
            <a:r>
              <a:rPr lang="en-GB" altLang="it-IT" sz="2000">
                <a:latin typeface="Comic Sans MS" panose="030F0702030302020204" pitchFamily="66" charset="0"/>
              </a:rPr>
              <a:t> presentano pori attraverso I quali possono migrare, verso l’apice ifale in crescita il citoplasma e I nuclei. Si parla quindi piu’ che di cellule di compartimenti interconnessi</a:t>
            </a:r>
          </a:p>
          <a:p>
            <a:pPr>
              <a:lnSpc>
                <a:spcPct val="90000"/>
              </a:lnSpc>
            </a:pPr>
            <a:r>
              <a:rPr lang="en-GB" altLang="it-IT" sz="2000">
                <a:latin typeface="Comic Sans MS" panose="030F0702030302020204" pitchFamily="66" charset="0"/>
              </a:rPr>
              <a:t>I funghi sono organizzati in generale come gli eucarioti, in particolare I mitocondri sono piu’ simili a quelli animali presentando delle creste alemellare anziche tubolari come quelle dei vegetali. Mentre l’apparato del golgi non ha la classica struttura a cisterne membranose ma piuttosto appare come un anello di cisterne arrotondate</a:t>
            </a:r>
          </a:p>
          <a:p>
            <a:pPr>
              <a:lnSpc>
                <a:spcPct val="90000"/>
              </a:lnSpc>
            </a:pPr>
            <a:endParaRPr lang="en-GB" altLang="it-IT" sz="2000">
              <a:latin typeface="Comic Sans MS" panose="030F0702030302020204" pitchFamily="66" charset="0"/>
            </a:endParaRPr>
          </a:p>
        </p:txBody>
      </p:sp>
    </p:spTree>
    <p:extLst>
      <p:ext uri="{BB962C8B-B14F-4D97-AF65-F5344CB8AC3E}">
        <p14:creationId xmlns:p14="http://schemas.microsoft.com/office/powerpoint/2010/main" val="3983256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09800" y="-304800"/>
            <a:ext cx="7772400" cy="1143000"/>
          </a:xfrm>
        </p:spPr>
        <p:txBody>
          <a:bodyPr/>
          <a:lstStyle/>
          <a:p>
            <a:r>
              <a:rPr lang="en-GB" altLang="it-IT" sz="3600">
                <a:latin typeface="Comic Sans MS" panose="030F0702030302020204" pitchFamily="66" charset="0"/>
              </a:rPr>
              <a:t>Struttura e ultrastruttura</a:t>
            </a:r>
            <a:endParaRPr lang="it-IT" altLang="it-IT" sz="3600">
              <a:latin typeface="Comic Sans MS" panose="030F0702030302020204" pitchFamily="66" charset="0"/>
            </a:endParaRPr>
          </a:p>
        </p:txBody>
      </p:sp>
      <p:sp>
        <p:nvSpPr>
          <p:cNvPr id="27651" name="Rectangle 3"/>
          <p:cNvSpPr>
            <a:spLocks noGrp="1" noChangeArrowheads="1"/>
          </p:cNvSpPr>
          <p:nvPr>
            <p:ph type="body" idx="1"/>
          </p:nvPr>
        </p:nvSpPr>
        <p:spPr>
          <a:xfrm>
            <a:off x="1905000" y="609600"/>
            <a:ext cx="8610600" cy="6324600"/>
          </a:xfrm>
        </p:spPr>
        <p:txBody>
          <a:bodyPr/>
          <a:lstStyle/>
          <a:p>
            <a:r>
              <a:rPr lang="en-GB" altLang="it-IT" sz="2000">
                <a:latin typeface="Comic Sans MS" panose="030F0702030302020204" pitchFamily="66" charset="0"/>
              </a:rPr>
              <a:t>I funghi asettati presentano molti nuclei in un citoplasma comune e quindi questi funghi sono detti cenocitici</a:t>
            </a:r>
          </a:p>
          <a:p>
            <a:r>
              <a:rPr lang="en-GB" altLang="it-IT" sz="2000">
                <a:latin typeface="Comic Sans MS" panose="030F0702030302020204" pitchFamily="66" charset="0"/>
              </a:rPr>
              <a:t>I funghi settati mostrano di solito diversi nuclei nel compartimento apicale, ma solo uno o due in ciascuno degli altri</a:t>
            </a:r>
          </a:p>
          <a:p>
            <a:r>
              <a:rPr lang="en-GB" altLang="it-IT" sz="2000">
                <a:latin typeface="Comic Sans MS" panose="030F0702030302020204" pitchFamily="66" charset="0"/>
              </a:rPr>
              <a:t>Alcuni funghi settati presentano regolarmente un singolo nucleo in ciascun compartimento</a:t>
            </a:r>
          </a:p>
          <a:p>
            <a:r>
              <a:rPr lang="en-GB" altLang="it-IT" sz="2000">
                <a:latin typeface="Comic Sans MS" panose="030F0702030302020204" pitchFamily="66" charset="0"/>
              </a:rPr>
              <a:t>Anche in molti basidiomiceti c’e una disposizione regolare di un solo nucleo per compartimento nel’omocarion e di due nel dicarion</a:t>
            </a:r>
          </a:p>
          <a:p>
            <a:r>
              <a:rPr lang="en-GB" altLang="it-IT" sz="2000">
                <a:latin typeface="Comic Sans MS" panose="030F0702030302020204" pitchFamily="66" charset="0"/>
              </a:rPr>
              <a:t>Questa condizione e’ assicurata da una particolare tipo di setto detto doliporo che presenta dei pori troppo stretti per permettere il passaggio dei nuclei ed inoltre da una modalita’ particolare di ramificazione, che porta alla formazione delle connessioni a fibbia</a:t>
            </a:r>
          </a:p>
          <a:p>
            <a:r>
              <a:rPr lang="en-GB" altLang="it-IT" sz="2000">
                <a:latin typeface="Comic Sans MS" panose="030F0702030302020204" pitchFamily="66" charset="0"/>
              </a:rPr>
              <a:t>Queste connessioni caratterizzano I basidiomiceti, possono quindi essere utilizzate come elemento distintivo quando si osserva la microscopio un micelio ignoto</a:t>
            </a:r>
          </a:p>
          <a:p>
            <a:endParaRPr lang="en-GB" altLang="it-IT" sz="2000">
              <a:latin typeface="Comic Sans MS" panose="030F0702030302020204" pitchFamily="66" charset="0"/>
            </a:endParaRPr>
          </a:p>
        </p:txBody>
      </p:sp>
    </p:spTree>
    <p:extLst>
      <p:ext uri="{BB962C8B-B14F-4D97-AF65-F5344CB8AC3E}">
        <p14:creationId xmlns:p14="http://schemas.microsoft.com/office/powerpoint/2010/main" val="2772871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09800" y="-342900"/>
            <a:ext cx="7772400" cy="1143000"/>
          </a:xfrm>
        </p:spPr>
        <p:txBody>
          <a:bodyPr/>
          <a:lstStyle/>
          <a:p>
            <a:r>
              <a:rPr lang="en-GB" altLang="it-IT" sz="3600">
                <a:latin typeface="Comic Sans MS" panose="030F0702030302020204" pitchFamily="66" charset="0"/>
              </a:rPr>
              <a:t>Ultrastruttura dell’ifa</a:t>
            </a:r>
            <a:endParaRPr lang="it-IT" altLang="it-IT" sz="3600">
              <a:latin typeface="Comic Sans MS" panose="030F0702030302020204" pitchFamily="66" charset="0"/>
            </a:endParaRPr>
          </a:p>
        </p:txBody>
      </p:sp>
      <p:sp>
        <p:nvSpPr>
          <p:cNvPr id="28675" name="Rectangle 3"/>
          <p:cNvSpPr>
            <a:spLocks noGrp="1" noChangeArrowheads="1"/>
          </p:cNvSpPr>
          <p:nvPr>
            <p:ph type="body" idx="1"/>
          </p:nvPr>
        </p:nvSpPr>
        <p:spPr>
          <a:xfrm>
            <a:off x="1524000" y="381000"/>
            <a:ext cx="4495800" cy="6324600"/>
          </a:xfrm>
        </p:spPr>
        <p:txBody>
          <a:bodyPr>
            <a:normAutofit lnSpcReduction="10000"/>
          </a:bodyPr>
          <a:lstStyle/>
          <a:p>
            <a:pPr>
              <a:lnSpc>
                <a:spcPct val="90000"/>
              </a:lnSpc>
            </a:pPr>
            <a:r>
              <a:rPr lang="en-GB" altLang="it-IT" sz="1800">
                <a:latin typeface="Comic Sans MS" panose="030F0702030302020204" pitchFamily="66" charset="0"/>
              </a:rPr>
              <a:t>L’apice e’ riempito da un gruppo di vescicole apicali (AVC) che giocano un ruolo importante nella crescita apicale</a:t>
            </a:r>
          </a:p>
          <a:p>
            <a:pPr>
              <a:lnSpc>
                <a:spcPct val="90000"/>
              </a:lnSpc>
            </a:pPr>
            <a:r>
              <a:rPr lang="en-GB" altLang="it-IT" sz="1800">
                <a:latin typeface="Comic Sans MS" panose="030F0702030302020204" pitchFamily="66" charset="0"/>
              </a:rPr>
              <a:t>Questa massa densa di vescicole prende il nome di spitzenkorper</a:t>
            </a:r>
          </a:p>
          <a:p>
            <a:pPr>
              <a:lnSpc>
                <a:spcPct val="90000"/>
              </a:lnSpc>
            </a:pPr>
            <a:r>
              <a:rPr lang="en-GB" altLang="it-IT" sz="1800">
                <a:latin typeface="Comic Sans MS" panose="030F0702030302020204" pitchFamily="66" charset="0"/>
              </a:rPr>
              <a:t>Le microvescicole porebbero rappresentare dei chitosomi – aggregati di chitna sintetasi</a:t>
            </a:r>
          </a:p>
          <a:p>
            <a:pPr>
              <a:lnSpc>
                <a:spcPct val="90000"/>
              </a:lnSpc>
            </a:pPr>
            <a:r>
              <a:rPr lang="en-GB" altLang="it-IT" sz="1800">
                <a:latin typeface="Comic Sans MS" panose="030F0702030302020204" pitchFamily="66" charset="0"/>
              </a:rPr>
              <a:t>In c) si nota un microtubulo in stretta associazione con un corpo multivescicolare</a:t>
            </a:r>
          </a:p>
          <a:p>
            <a:pPr>
              <a:lnSpc>
                <a:spcPct val="90000"/>
              </a:lnSpc>
            </a:pPr>
            <a:r>
              <a:rPr lang="en-GB" altLang="it-IT" sz="1800">
                <a:latin typeface="Comic Sans MS" panose="030F0702030302020204" pitchFamily="66" charset="0"/>
              </a:rPr>
              <a:t>Nelle regioni piu’ adulte puo’ essere presente anche un numero notevole di corpi lipidici, che rappresentano riserve energetiche</a:t>
            </a:r>
          </a:p>
          <a:p>
            <a:pPr>
              <a:lnSpc>
                <a:spcPct val="90000"/>
              </a:lnSpc>
            </a:pPr>
            <a:r>
              <a:rPr lang="en-GB" altLang="it-IT" sz="1800">
                <a:latin typeface="Comic Sans MS" panose="030F0702030302020204" pitchFamily="66" charset="0"/>
              </a:rPr>
              <a:t>In questi compartimenti sono presenti anche diverse inclusioni cristalline e in corrispondenza di ciascun setto strutture denominate corpi di woronin, che servono ad otturare I pori quando le ife vengono lesionate a seguito dell’invecchiamento dei compartimenti</a:t>
            </a:r>
          </a:p>
        </p:txBody>
      </p:sp>
      <p:pic>
        <p:nvPicPr>
          <p:cNvPr id="28676" name="Picture 4" descr="C:\WINDOWS\Desktop\max\Patologia L'Aquila\lezione 02-05-06\foto\spitzenkor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914400"/>
            <a:ext cx="46482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590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09800" y="-152400"/>
            <a:ext cx="7772400" cy="1143000"/>
          </a:xfrm>
        </p:spPr>
        <p:txBody>
          <a:bodyPr/>
          <a:lstStyle/>
          <a:p>
            <a:r>
              <a:rPr lang="en-GB" altLang="it-IT" sz="3600">
                <a:latin typeface="Comic Sans MS" panose="030F0702030302020204" pitchFamily="66" charset="0"/>
              </a:rPr>
              <a:t>Il micelio</a:t>
            </a:r>
            <a:endParaRPr lang="it-IT" altLang="it-IT" sz="3600">
              <a:latin typeface="Comic Sans MS" panose="030F0702030302020204" pitchFamily="66" charset="0"/>
            </a:endParaRPr>
          </a:p>
        </p:txBody>
      </p:sp>
      <p:sp>
        <p:nvSpPr>
          <p:cNvPr id="29699" name="Rectangle 3"/>
          <p:cNvSpPr>
            <a:spLocks noGrp="1" noChangeArrowheads="1"/>
          </p:cNvSpPr>
          <p:nvPr>
            <p:ph type="body" idx="1"/>
          </p:nvPr>
        </p:nvSpPr>
        <p:spPr>
          <a:xfrm>
            <a:off x="1524000" y="609600"/>
            <a:ext cx="4343400" cy="6324600"/>
          </a:xfrm>
        </p:spPr>
        <p:txBody>
          <a:bodyPr>
            <a:normAutofit lnSpcReduction="10000"/>
          </a:bodyPr>
          <a:lstStyle/>
          <a:p>
            <a:pPr>
              <a:lnSpc>
                <a:spcPct val="90000"/>
              </a:lnSpc>
            </a:pPr>
            <a:r>
              <a:rPr lang="en-GB" altLang="it-IT" sz="2000">
                <a:latin typeface="Comic Sans MS" panose="030F0702030302020204" pitchFamily="66" charset="0"/>
              </a:rPr>
              <a:t>In quasi qualsiasi punto dell’ifa dietro l’apice si puo’ avere una ramificazione. Le ife divergono le une dalle altre conferendo ala colonia il tipico contorno circolare. </a:t>
            </a:r>
          </a:p>
          <a:p>
            <a:pPr>
              <a:lnSpc>
                <a:spcPct val="90000"/>
              </a:lnSpc>
            </a:pPr>
            <a:r>
              <a:rPr lang="en-GB" altLang="it-IT" sz="2000">
                <a:latin typeface="Comic Sans MS" panose="030F0702030302020204" pitchFamily="66" charset="0"/>
              </a:rPr>
              <a:t>Nelle parti piu’ vecchie della colonia, dove le sostanze nutritive dell’ambiente sono state esaurite, possono sorgere delle ramificazione di diametro inferiore, le quali anziche divergere tendono a svilupparsi le une verso le altre e fondersi (anastomosi ifale)</a:t>
            </a:r>
          </a:p>
          <a:p>
            <a:pPr>
              <a:lnSpc>
                <a:spcPct val="90000"/>
              </a:lnSpc>
            </a:pPr>
            <a:r>
              <a:rPr lang="en-GB" altLang="it-IT" sz="2000">
                <a:latin typeface="Comic Sans MS" panose="030F0702030302020204" pitchFamily="66" charset="0"/>
              </a:rPr>
              <a:t>La colonia risulta spesso colorata, oltre l’estremo margine che e’ ialino. Questo puo’ essere dovuto alla pigementazione dele ife stesse, ad esempio a seguito di deposito di melanina sulle pareti ifali </a:t>
            </a:r>
          </a:p>
        </p:txBody>
      </p:sp>
      <p:pic>
        <p:nvPicPr>
          <p:cNvPr id="29700" name="Picture 5" descr="C:\WINDOWS\Desktop\max\Patologia L'Aquila\lezione 02-05-06\foto\micel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2414" y="762001"/>
            <a:ext cx="3303587"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descr="C:\WINDOWS\Desktop\max\Patologia L'Aquila\lezione 02-05-06\foto\fusione if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564" y="3478214"/>
            <a:ext cx="4821237"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254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09800" y="260350"/>
            <a:ext cx="7772400" cy="1492250"/>
          </a:xfrm>
        </p:spPr>
        <p:txBody>
          <a:bodyPr/>
          <a:lstStyle/>
          <a:p>
            <a:r>
              <a:rPr lang="it-IT" altLang="it-IT"/>
              <a:t>Funzioni della parete fungina</a:t>
            </a:r>
          </a:p>
        </p:txBody>
      </p:sp>
      <p:sp>
        <p:nvSpPr>
          <p:cNvPr id="20483" name="Rectangle 3"/>
          <p:cNvSpPr>
            <a:spLocks noGrp="1" noChangeArrowheads="1"/>
          </p:cNvSpPr>
          <p:nvPr>
            <p:ph type="body" idx="1"/>
          </p:nvPr>
        </p:nvSpPr>
        <p:spPr/>
        <p:txBody>
          <a:bodyPr/>
          <a:lstStyle/>
          <a:p>
            <a:pPr>
              <a:lnSpc>
                <a:spcPct val="80000"/>
              </a:lnSpc>
            </a:pPr>
            <a:r>
              <a:rPr lang="it-IT" altLang="it-IT"/>
              <a:t>Mantenere la </a:t>
            </a:r>
            <a:r>
              <a:rPr lang="it-IT" altLang="it-IT" b="1"/>
              <a:t>forma </a:t>
            </a:r>
            <a:r>
              <a:rPr lang="it-IT" altLang="it-IT"/>
              <a:t>del fungo</a:t>
            </a:r>
          </a:p>
          <a:p>
            <a:pPr>
              <a:lnSpc>
                <a:spcPct val="80000"/>
              </a:lnSpc>
            </a:pPr>
            <a:r>
              <a:rPr lang="it-IT" altLang="it-IT" b="1"/>
              <a:t>Protezione</a:t>
            </a:r>
            <a:r>
              <a:rPr lang="it-IT" altLang="it-IT"/>
              <a:t> contro la lisi, radiazioni ultraviolette (quando sono presenti </a:t>
            </a:r>
            <a:r>
              <a:rPr lang="it-IT" altLang="it-IT" b="1"/>
              <a:t>pigmenti</a:t>
            </a:r>
            <a:r>
              <a:rPr lang="it-IT" altLang="it-IT"/>
              <a:t>, tipo melanina)</a:t>
            </a:r>
          </a:p>
          <a:p>
            <a:pPr>
              <a:lnSpc>
                <a:spcPct val="80000"/>
              </a:lnSpc>
            </a:pPr>
            <a:r>
              <a:rPr lang="it-IT" altLang="it-IT" b="1"/>
              <a:t>Barriera strutturale</a:t>
            </a:r>
            <a:r>
              <a:rPr lang="it-IT" altLang="it-IT"/>
              <a:t> tra l’ambiente endo ed eso cellulare (regolazione del passaggio di molecole attraverso i pori), sito di </a:t>
            </a:r>
            <a:r>
              <a:rPr lang="it-IT" altLang="it-IT" b="1"/>
              <a:t>riserva </a:t>
            </a:r>
            <a:r>
              <a:rPr lang="it-IT" altLang="it-IT"/>
              <a:t>di alcuni composti, sede di </a:t>
            </a:r>
            <a:r>
              <a:rPr lang="it-IT" altLang="it-IT" b="1"/>
              <a:t>attività di alcuni enzimi</a:t>
            </a:r>
            <a:r>
              <a:rPr lang="it-IT" altLang="it-IT"/>
              <a:t> (es.</a:t>
            </a:r>
            <a:r>
              <a:rPr lang="it-IT" altLang="it-IT">
                <a:latin typeface="Symbol" panose="05050102010706020507" pitchFamily="18" charset="2"/>
              </a:rPr>
              <a:t>b</a:t>
            </a:r>
            <a:r>
              <a:rPr lang="it-IT" altLang="it-IT"/>
              <a:t>-glucosidasi: cellobiosio   glucosio)</a:t>
            </a:r>
          </a:p>
          <a:p>
            <a:pPr>
              <a:lnSpc>
                <a:spcPct val="80000"/>
              </a:lnSpc>
            </a:pPr>
            <a:r>
              <a:rPr lang="it-IT" altLang="it-IT"/>
              <a:t>La parete è una </a:t>
            </a:r>
            <a:r>
              <a:rPr lang="it-IT" altLang="it-IT" b="1"/>
              <a:t>struttura dinamica</a:t>
            </a:r>
            <a:r>
              <a:rPr lang="it-IT" altLang="it-IT"/>
              <a:t> (</a:t>
            </a:r>
            <a:r>
              <a:rPr lang="it-IT" altLang="it-IT" b="1"/>
              <a:t>adattamento</a:t>
            </a:r>
            <a:r>
              <a:rPr lang="it-IT" altLang="it-IT"/>
              <a:t> a differenti esigenze del fungo)</a:t>
            </a:r>
          </a:p>
        </p:txBody>
      </p:sp>
      <p:sp>
        <p:nvSpPr>
          <p:cNvPr id="20484" name="Line 4"/>
          <p:cNvSpPr>
            <a:spLocks noChangeShapeType="1"/>
          </p:cNvSpPr>
          <p:nvPr/>
        </p:nvSpPr>
        <p:spPr bwMode="auto">
          <a:xfrm>
            <a:off x="6167438" y="5373688"/>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485" name="Line 5"/>
          <p:cNvSpPr>
            <a:spLocks noChangeShapeType="1"/>
          </p:cNvSpPr>
          <p:nvPr/>
        </p:nvSpPr>
        <p:spPr bwMode="auto">
          <a:xfrm>
            <a:off x="6024563" y="47974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val="3589467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304800"/>
            <a:ext cx="7772400" cy="1143000"/>
          </a:xfrm>
        </p:spPr>
        <p:txBody>
          <a:bodyPr/>
          <a:lstStyle/>
          <a:p>
            <a:r>
              <a:rPr lang="en-GB" altLang="it-IT" sz="3600">
                <a:latin typeface="Comic Sans MS" panose="030F0702030302020204" pitchFamily="66" charset="0"/>
              </a:rPr>
              <a:t>Parete fungina</a:t>
            </a:r>
            <a:endParaRPr lang="it-IT" altLang="it-IT" sz="3600">
              <a:latin typeface="Comic Sans MS" panose="030F0702030302020204" pitchFamily="66" charset="0"/>
            </a:endParaRPr>
          </a:p>
        </p:txBody>
      </p:sp>
      <p:sp>
        <p:nvSpPr>
          <p:cNvPr id="30723" name="Rectangle 3"/>
          <p:cNvSpPr>
            <a:spLocks noGrp="1" noChangeArrowheads="1"/>
          </p:cNvSpPr>
          <p:nvPr>
            <p:ph type="body" idx="4294967295"/>
          </p:nvPr>
        </p:nvSpPr>
        <p:spPr>
          <a:xfrm>
            <a:off x="1600200" y="457200"/>
            <a:ext cx="8991600" cy="1676400"/>
          </a:xfrm>
        </p:spPr>
        <p:txBody>
          <a:bodyPr>
            <a:normAutofit fontScale="70000" lnSpcReduction="20000"/>
          </a:bodyPr>
          <a:lstStyle/>
          <a:p>
            <a:pPr>
              <a:lnSpc>
                <a:spcPct val="90000"/>
              </a:lnSpc>
            </a:pPr>
            <a:r>
              <a:rPr lang="en-GB" altLang="it-IT" sz="1600">
                <a:latin typeface="Comic Sans MS" panose="030F0702030302020204" pitchFamily="66" charset="0"/>
              </a:rPr>
              <a:t>La parete determina la forma dei funghi dato che la rimozione della parete, mediante trattamenti enzimatci comporta la formazione di protoplasti sferici</a:t>
            </a:r>
          </a:p>
          <a:p>
            <a:pPr>
              <a:lnSpc>
                <a:spcPct val="90000"/>
              </a:lnSpc>
            </a:pPr>
            <a:r>
              <a:rPr lang="en-GB" altLang="it-IT" sz="1600">
                <a:latin typeface="Comic Sans MS" panose="030F0702030302020204" pitchFamily="66" charset="0"/>
              </a:rPr>
              <a:t>La parete protegge I funghi dalla lisi osmotica, agisce come setaccio molecolare e nel caso in cui contenga pigmenti melaninici lo protegge dai raggi UV</a:t>
            </a:r>
          </a:p>
          <a:p>
            <a:pPr>
              <a:lnSpc>
                <a:spcPct val="90000"/>
              </a:lnSpc>
            </a:pPr>
            <a:r>
              <a:rPr lang="en-GB" altLang="it-IT" sz="1600">
                <a:latin typeface="Comic Sans MS" panose="030F0702030302020204" pitchFamily="66" charset="0"/>
              </a:rPr>
              <a:t>Puo’ presentare sit adatti per l’adesione  di enzimi quali invertasi e </a:t>
            </a:r>
            <a:r>
              <a:rPr lang="en-GB" altLang="it-IT" sz="1800">
                <a:latin typeface="Symbol" panose="05050102010706020507" pitchFamily="18" charset="2"/>
              </a:rPr>
              <a:t>b</a:t>
            </a:r>
            <a:r>
              <a:rPr lang="en-GB" altLang="it-IT" sz="1800"/>
              <a:t>-</a:t>
            </a:r>
            <a:r>
              <a:rPr lang="en-GB" altLang="it-IT" sz="1800">
                <a:latin typeface="Comic Sans MS" panose="030F0702030302020204" pitchFamily="66" charset="0"/>
              </a:rPr>
              <a:t>glucosidasi necessarie per acquisire risorse nutritive dalle pareti degli ospiti vegetali</a:t>
            </a:r>
          </a:p>
          <a:p>
            <a:pPr>
              <a:lnSpc>
                <a:spcPct val="90000"/>
              </a:lnSpc>
            </a:pPr>
            <a:r>
              <a:rPr lang="en-GB" altLang="it-IT" sz="1800">
                <a:latin typeface="Comic Sans MS" panose="030F0702030302020204" pitchFamily="66" charset="0"/>
              </a:rPr>
              <a:t>La composizione della parete non e’ fissa. Al contrario cambia sostanzialmente nelle varie fasi del ciclo vitale. Ad esempio rispetto alle ife, I conidi posseggono maggiori concentrazioni di glucani e di melanina ma inferiori di chitina, chitosano e polimeri dell’ac, glucuronico</a:t>
            </a:r>
          </a:p>
          <a:p>
            <a:pPr>
              <a:lnSpc>
                <a:spcPct val="90000"/>
              </a:lnSpc>
            </a:pPr>
            <a:endParaRPr lang="en-GB" altLang="it-IT" sz="1600">
              <a:latin typeface="Comic Sans MS" panose="030F0702030302020204" pitchFamily="66" charset="0"/>
            </a:endParaRPr>
          </a:p>
          <a:p>
            <a:pPr>
              <a:lnSpc>
                <a:spcPct val="90000"/>
              </a:lnSpc>
            </a:pPr>
            <a:endParaRPr lang="en-GB" altLang="it-IT" sz="1600">
              <a:latin typeface="Comic Sans MS" panose="030F0702030302020204" pitchFamily="66" charset="0"/>
            </a:endParaRPr>
          </a:p>
        </p:txBody>
      </p:sp>
      <p:graphicFrame>
        <p:nvGraphicFramePr>
          <p:cNvPr id="18488" name="Group 56"/>
          <p:cNvGraphicFramePr>
            <a:graphicFrameLocks noGrp="1"/>
          </p:cNvGraphicFramePr>
          <p:nvPr>
            <p:ph type="tbl" idx="1"/>
          </p:nvPr>
        </p:nvGraphicFramePr>
        <p:xfrm>
          <a:off x="2338388" y="3148014"/>
          <a:ext cx="7948612" cy="3556001"/>
        </p:xfrm>
        <a:graphic>
          <a:graphicData uri="http://schemas.openxmlformats.org/drawingml/2006/table">
            <a:tbl>
              <a:tblPr/>
              <a:tblGrid>
                <a:gridCol w="1581150"/>
                <a:gridCol w="2819400"/>
                <a:gridCol w="3548062"/>
              </a:tblGrid>
              <a:tr h="527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1" u="none" strike="noStrike" cap="none" normalizeH="0" baseline="0" smtClean="0">
                          <a:ln>
                            <a:noFill/>
                          </a:ln>
                          <a:solidFill>
                            <a:schemeClr val="tx1"/>
                          </a:solidFill>
                          <a:effectLst/>
                          <a:latin typeface="Times New Roman" charset="0"/>
                        </a:rPr>
                        <a:t>Phylum</a:t>
                      </a:r>
                      <a:endParaRPr kumimoji="0" lang="it-IT" sz="1600" b="1" i="1" u="none" strike="noStrike" cap="none" normalizeH="0" baseline="0" smtClean="0">
                        <a:ln>
                          <a:noFill/>
                        </a:ln>
                        <a:solidFill>
                          <a:schemeClr val="tx1"/>
                        </a:solidFill>
                        <a:effectLst/>
                        <a:latin typeface="Times New Roman"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1" u="none" strike="noStrike" cap="none" normalizeH="0" baseline="0" smtClean="0">
                          <a:ln>
                            <a:noFill/>
                          </a:ln>
                          <a:solidFill>
                            <a:schemeClr val="tx1"/>
                          </a:solidFill>
                          <a:effectLst/>
                          <a:latin typeface="Times New Roman" charset="0"/>
                        </a:rPr>
                        <a:t>Componenti fibrillari</a:t>
                      </a:r>
                      <a:endParaRPr kumimoji="0" lang="it-IT" sz="1600" b="1" i="1" u="none" strike="noStrike" cap="none" normalizeH="0" baseline="0" smtClean="0">
                        <a:ln>
                          <a:noFill/>
                        </a:ln>
                        <a:solidFill>
                          <a:schemeClr val="tx1"/>
                        </a:solidFill>
                        <a:effectLst/>
                        <a:latin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1" u="none" strike="noStrike" cap="none" normalizeH="0" baseline="0" smtClean="0">
                          <a:ln>
                            <a:noFill/>
                          </a:ln>
                          <a:solidFill>
                            <a:schemeClr val="tx1"/>
                          </a:solidFill>
                          <a:effectLst/>
                          <a:latin typeface="Times New Roman" charset="0"/>
                        </a:rPr>
                        <a:t>Componenti matriciali</a:t>
                      </a:r>
                      <a:endParaRPr kumimoji="0" lang="it-IT" sz="1600" b="1" i="1" u="none" strike="noStrike" cap="none" normalizeH="0" baseline="0" smtClean="0">
                        <a:ln>
                          <a:noFill/>
                        </a:ln>
                        <a:solidFill>
                          <a:schemeClr val="tx1"/>
                        </a:solidFill>
                        <a:effectLst/>
                        <a:latin typeface="Times New Roman"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charset="0"/>
                        </a:rPr>
                        <a:t>Oomiceti</a:t>
                      </a:r>
                      <a:endParaRPr kumimoji="0" lang="it-IT" sz="1600" b="0" i="0" u="none" strike="noStrike" cap="none" normalizeH="0" baseline="0" smtClean="0">
                        <a:ln>
                          <a:noFill/>
                        </a:ln>
                        <a:solidFill>
                          <a:schemeClr val="tx1"/>
                        </a:solidFill>
                        <a:effectLst/>
                        <a:latin typeface="Times New Roman"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charset="0"/>
                        </a:rPr>
                        <a:t>Cellulosa, </a:t>
                      </a:r>
                      <a:r>
                        <a:rPr kumimoji="0" lang="en-GB" sz="1600" b="0" i="0" u="none" strike="noStrike" cap="none" normalizeH="0" baseline="0" smtClean="0">
                          <a:ln>
                            <a:noFill/>
                          </a:ln>
                          <a:solidFill>
                            <a:schemeClr val="tx1"/>
                          </a:solidFill>
                          <a:effectLst/>
                          <a:latin typeface="Symbol" pitchFamily="18" charset="2"/>
                        </a:rPr>
                        <a:t>b</a:t>
                      </a:r>
                      <a:r>
                        <a:rPr kumimoji="0" lang="en-GB" sz="1600" b="0" i="0" u="none" strike="noStrike" cap="none" normalizeH="0" baseline="0" smtClean="0">
                          <a:ln>
                            <a:noFill/>
                          </a:ln>
                          <a:solidFill>
                            <a:schemeClr val="tx1"/>
                          </a:solidFill>
                          <a:effectLst/>
                          <a:latin typeface="Times New Roman" charset="0"/>
                        </a:rPr>
                        <a:t>-1,3-glucani</a:t>
                      </a:r>
                      <a:endParaRPr kumimoji="0" lang="it-IT" sz="1600" b="0" i="0" u="none" strike="noStrike" cap="none" normalizeH="0" baseline="0" smtClean="0">
                        <a:ln>
                          <a:noFill/>
                        </a:ln>
                        <a:solidFill>
                          <a:schemeClr val="tx1"/>
                        </a:solidFill>
                        <a:effectLst/>
                        <a:latin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charset="0"/>
                        </a:rPr>
                        <a:t>Glucano </a:t>
                      </a:r>
                      <a:endParaRPr kumimoji="0" lang="it-IT" sz="1600" b="0" i="0" u="none" strike="noStrike" cap="none" normalizeH="0" baseline="0" smtClean="0">
                        <a:ln>
                          <a:noFill/>
                        </a:ln>
                        <a:solidFill>
                          <a:schemeClr val="tx1"/>
                        </a:solidFill>
                        <a:effectLst/>
                        <a:latin typeface="Times New Roman"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charset="0"/>
                        </a:rPr>
                        <a:t>Chitidriomiceti</a:t>
                      </a:r>
                      <a:endParaRPr kumimoji="0" lang="it-IT" sz="1600" b="0" i="0" u="none" strike="noStrike" cap="none" normalizeH="0" baseline="0" smtClean="0">
                        <a:ln>
                          <a:noFill/>
                        </a:ln>
                        <a:solidFill>
                          <a:schemeClr val="tx1"/>
                        </a:solidFill>
                        <a:effectLst/>
                        <a:latin typeface="Times New Roman"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charset="0"/>
                        </a:rPr>
                        <a:t>Chitina, glucano</a:t>
                      </a:r>
                      <a:endParaRPr kumimoji="0" lang="it-IT" sz="1600" b="0" i="0" u="none" strike="noStrike" cap="none" normalizeH="0" baseline="0" smtClean="0">
                        <a:ln>
                          <a:noFill/>
                        </a:ln>
                        <a:solidFill>
                          <a:schemeClr val="tx1"/>
                        </a:solidFill>
                        <a:effectLst/>
                        <a:latin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charset="0"/>
                        </a:rPr>
                        <a:t>Glucano </a:t>
                      </a:r>
                      <a:endParaRPr kumimoji="0" lang="it-IT" sz="1600" b="0" i="0" u="none" strike="noStrike" cap="none" normalizeH="0" baseline="0" smtClean="0">
                        <a:ln>
                          <a:noFill/>
                        </a:ln>
                        <a:solidFill>
                          <a:schemeClr val="tx1"/>
                        </a:solidFill>
                        <a:effectLst/>
                        <a:latin typeface="Times New Roman"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5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charset="0"/>
                        </a:rPr>
                        <a:t>Zigomiceti </a:t>
                      </a:r>
                      <a:endParaRPr kumimoji="0" lang="it-IT" sz="1600" b="0" i="0" u="none" strike="noStrike" cap="none" normalizeH="0" baseline="0" smtClean="0">
                        <a:ln>
                          <a:noFill/>
                        </a:ln>
                        <a:solidFill>
                          <a:schemeClr val="tx1"/>
                        </a:solidFill>
                        <a:effectLst/>
                        <a:latin typeface="Times New Roman"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charset="0"/>
                        </a:rPr>
                        <a:t>Chitina, chitosano</a:t>
                      </a:r>
                      <a:endParaRPr kumimoji="0" lang="it-IT" sz="1600" b="0" i="0" u="none" strike="noStrike" cap="none" normalizeH="0" baseline="0" smtClean="0">
                        <a:ln>
                          <a:noFill/>
                        </a:ln>
                        <a:solidFill>
                          <a:schemeClr val="tx1"/>
                        </a:solidFill>
                        <a:effectLst/>
                        <a:latin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charset="0"/>
                        </a:rPr>
                        <a:t>Acido poliglucuronico,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charset="0"/>
                        </a:rPr>
                        <a:t>glucuromanno proteine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smtClean="0">
                        <a:ln>
                          <a:noFill/>
                        </a:ln>
                        <a:solidFill>
                          <a:schemeClr val="tx1"/>
                        </a:solidFill>
                        <a:effectLst/>
                        <a:latin typeface="Times New Roman"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charset="0"/>
                        </a:rPr>
                        <a:t>Ascomiceti </a:t>
                      </a:r>
                      <a:endParaRPr kumimoji="0" lang="it-IT" sz="1600" b="0" i="0" u="none" strike="noStrike" cap="none" normalizeH="0" baseline="0" smtClean="0">
                        <a:ln>
                          <a:noFill/>
                        </a:ln>
                        <a:solidFill>
                          <a:schemeClr val="tx1"/>
                        </a:solidFill>
                        <a:effectLst/>
                        <a:latin typeface="Times New Roman"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charset="0"/>
                        </a:rPr>
                        <a:t>Chitina, </a:t>
                      </a:r>
                      <a:r>
                        <a:rPr kumimoji="0" lang="en-GB" sz="1600" b="0" i="0" u="none" strike="noStrike" cap="none" normalizeH="0" baseline="0" smtClean="0">
                          <a:ln>
                            <a:noFill/>
                          </a:ln>
                          <a:solidFill>
                            <a:schemeClr val="tx1"/>
                          </a:solidFill>
                          <a:effectLst/>
                          <a:latin typeface="Symbol" pitchFamily="18" charset="2"/>
                        </a:rPr>
                        <a:t>b</a:t>
                      </a:r>
                      <a:r>
                        <a:rPr kumimoji="0" lang="en-GB" sz="1600" b="0" i="0" u="none" strike="noStrike" cap="none" normalizeH="0" baseline="0" smtClean="0">
                          <a:ln>
                            <a:noFill/>
                          </a:ln>
                          <a:solidFill>
                            <a:schemeClr val="tx1"/>
                          </a:solidFill>
                          <a:effectLst/>
                          <a:latin typeface="Times New Roman" charset="0"/>
                        </a:rPr>
                        <a:t>-1,3-glucani</a:t>
                      </a:r>
                      <a:endParaRPr kumimoji="0" lang="it-IT" sz="1600" b="0" i="0" u="none" strike="noStrike" cap="none" normalizeH="0" baseline="0" smtClean="0">
                        <a:ln>
                          <a:noFill/>
                        </a:ln>
                        <a:solidFill>
                          <a:schemeClr val="tx1"/>
                        </a:solidFill>
                        <a:effectLst/>
                        <a:latin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Symbol" pitchFamily="18" charset="2"/>
                        </a:rPr>
                        <a:t>a</a:t>
                      </a:r>
                      <a:r>
                        <a:rPr kumimoji="0" lang="en-GB" sz="1600" b="0" i="0" u="none" strike="noStrike" cap="none" normalizeH="0" baseline="0" smtClean="0">
                          <a:ln>
                            <a:noFill/>
                          </a:ln>
                          <a:solidFill>
                            <a:schemeClr val="tx1"/>
                          </a:solidFill>
                          <a:effectLst/>
                          <a:latin typeface="Times New Roman" charset="0"/>
                        </a:rPr>
                        <a:t>-1,3-glucani, galattomannoproteine</a:t>
                      </a:r>
                      <a:endParaRPr kumimoji="0" lang="it-IT" sz="1600" b="0" i="0" u="none" strike="noStrike" cap="none" normalizeH="0" baseline="0" smtClean="0">
                        <a:ln>
                          <a:noFill/>
                        </a:ln>
                        <a:solidFill>
                          <a:schemeClr val="tx1"/>
                        </a:solidFill>
                        <a:effectLst/>
                        <a:latin typeface="Times New Roman"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charset="0"/>
                        </a:rPr>
                        <a:t>Basidiomiceti </a:t>
                      </a:r>
                      <a:endParaRPr kumimoji="0" lang="it-IT" sz="1600" b="0" i="0" u="none" strike="noStrike" cap="none" normalizeH="0" baseline="0" smtClean="0">
                        <a:ln>
                          <a:noFill/>
                        </a:ln>
                        <a:solidFill>
                          <a:schemeClr val="tx1"/>
                        </a:solidFill>
                        <a:effectLst/>
                        <a:latin typeface="Times New Roman"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charset="0"/>
                        </a:rPr>
                        <a:t>Chitina, </a:t>
                      </a:r>
                      <a:r>
                        <a:rPr kumimoji="0" lang="en-GB" sz="1600" b="0" i="0" u="none" strike="noStrike" cap="none" normalizeH="0" baseline="0" smtClean="0">
                          <a:ln>
                            <a:noFill/>
                          </a:ln>
                          <a:solidFill>
                            <a:schemeClr val="tx1"/>
                          </a:solidFill>
                          <a:effectLst/>
                          <a:latin typeface="Symbol" pitchFamily="18" charset="2"/>
                        </a:rPr>
                        <a:t>b</a:t>
                      </a:r>
                      <a:r>
                        <a:rPr kumimoji="0" lang="en-GB" sz="1600" b="0" i="0" u="none" strike="noStrike" cap="none" normalizeH="0" baseline="0" smtClean="0">
                          <a:ln>
                            <a:noFill/>
                          </a:ln>
                          <a:solidFill>
                            <a:schemeClr val="tx1"/>
                          </a:solidFill>
                          <a:effectLst/>
                          <a:latin typeface="Times New Roman" charset="0"/>
                        </a:rPr>
                        <a:t>-1,3-glucani</a:t>
                      </a:r>
                      <a:endParaRPr kumimoji="0" lang="it-IT" sz="1600" b="0" i="0" u="none" strike="noStrike" cap="none" normalizeH="0" baseline="0" smtClean="0">
                        <a:ln>
                          <a:noFill/>
                        </a:ln>
                        <a:solidFill>
                          <a:schemeClr val="tx1"/>
                        </a:solidFill>
                        <a:effectLst/>
                        <a:latin typeface="Times New Roman"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Symbol" pitchFamily="18" charset="2"/>
                        </a:rPr>
                        <a:t>a</a:t>
                      </a:r>
                      <a:r>
                        <a:rPr kumimoji="0" lang="en-GB" sz="1600" b="0" i="0" u="none" strike="noStrike" cap="none" normalizeH="0" baseline="0" smtClean="0">
                          <a:ln>
                            <a:noFill/>
                          </a:ln>
                          <a:solidFill>
                            <a:schemeClr val="tx1"/>
                          </a:solidFill>
                          <a:effectLst/>
                          <a:latin typeface="Times New Roman" charset="0"/>
                        </a:rPr>
                        <a:t>-1,3-glucani, xilomannoproteine</a:t>
                      </a:r>
                      <a:endParaRPr kumimoji="0" lang="it-IT" sz="1600" b="0" i="0" u="none" strike="noStrike" cap="none" normalizeH="0" baseline="0" smtClean="0">
                        <a:ln>
                          <a:noFill/>
                        </a:ln>
                        <a:solidFill>
                          <a:schemeClr val="tx1"/>
                        </a:solidFill>
                        <a:effectLst/>
                        <a:latin typeface="Times New Roman"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28486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half" idx="1"/>
          </p:nvPr>
        </p:nvSpPr>
        <p:spPr>
          <a:xfrm>
            <a:off x="1919289" y="1125538"/>
            <a:ext cx="4681537" cy="5111750"/>
          </a:xfrm>
        </p:spPr>
        <p:txBody>
          <a:bodyPr/>
          <a:lstStyle/>
          <a:p>
            <a:r>
              <a:rPr lang="it-IT" altLang="it-IT" sz="2400"/>
              <a:t>I componenti prevalenti della parete fungina sono </a:t>
            </a:r>
            <a:r>
              <a:rPr lang="it-IT" altLang="it-IT" sz="2400">
                <a:solidFill>
                  <a:srgbClr val="FF3300"/>
                </a:solidFill>
              </a:rPr>
              <a:t>polisaccaridi</a:t>
            </a:r>
            <a:endParaRPr lang="it-IT" altLang="it-IT" sz="2400"/>
          </a:p>
          <a:p>
            <a:r>
              <a:rPr lang="it-IT" altLang="it-IT" sz="2400" b="1">
                <a:solidFill>
                  <a:srgbClr val="FF3300"/>
                </a:solidFill>
              </a:rPr>
              <a:t>CHITINA,</a:t>
            </a:r>
            <a:r>
              <a:rPr lang="it-IT" altLang="it-IT" sz="2400"/>
              <a:t> un polimero costituito da monomeri di N-acetilglucosammina con legami </a:t>
            </a:r>
            <a:r>
              <a:rPr lang="it-IT" altLang="it-IT" sz="2400">
                <a:latin typeface="Symbol" panose="05050102010706020507" pitchFamily="18" charset="2"/>
              </a:rPr>
              <a:t>b</a:t>
            </a:r>
            <a:r>
              <a:rPr lang="it-IT" altLang="it-IT" sz="2400"/>
              <a:t>-1-4, assente nelle cellule vegetali.</a:t>
            </a:r>
          </a:p>
          <a:p>
            <a:r>
              <a:rPr lang="it-IT" altLang="it-IT" sz="2400" b="1">
                <a:solidFill>
                  <a:srgbClr val="FF3300"/>
                </a:solidFill>
              </a:rPr>
              <a:t>GLUCANI,</a:t>
            </a:r>
            <a:r>
              <a:rPr lang="it-IT" altLang="it-IT" sz="2400"/>
              <a:t> polimeri di glucosio </a:t>
            </a:r>
            <a:r>
              <a:rPr lang="it-IT" altLang="it-IT" sz="2400">
                <a:latin typeface="Symbol" panose="05050102010706020507" pitchFamily="18" charset="2"/>
              </a:rPr>
              <a:t>b</a:t>
            </a:r>
            <a:r>
              <a:rPr lang="it-IT" altLang="it-IT" sz="2400"/>
              <a:t>-1-3 e  </a:t>
            </a:r>
            <a:r>
              <a:rPr lang="it-IT" altLang="it-IT" sz="2400">
                <a:latin typeface="Symbol" panose="05050102010706020507" pitchFamily="18" charset="2"/>
              </a:rPr>
              <a:t>b</a:t>
            </a:r>
            <a:r>
              <a:rPr lang="it-IT" altLang="it-IT" sz="2400"/>
              <a:t>-1-4 ramificati </a:t>
            </a:r>
            <a:r>
              <a:rPr lang="it-IT" altLang="it-IT" sz="2400">
                <a:latin typeface="Symbol" panose="05050102010706020507" pitchFamily="18" charset="2"/>
              </a:rPr>
              <a:t>b</a:t>
            </a:r>
            <a:r>
              <a:rPr lang="it-IT" altLang="it-IT" sz="2400"/>
              <a:t>-1-6 </a:t>
            </a:r>
          </a:p>
          <a:p>
            <a:endParaRPr lang="it-IT" altLang="it-IT" sz="2400"/>
          </a:p>
          <a:p>
            <a:r>
              <a:rPr lang="it-IT" altLang="it-IT" sz="2400"/>
              <a:t>La chitina permette la </a:t>
            </a:r>
            <a:r>
              <a:rPr lang="it-IT" altLang="it-IT" sz="2400" b="1"/>
              <a:t>chelazione</a:t>
            </a:r>
            <a:r>
              <a:rPr lang="it-IT" altLang="it-IT" sz="2400"/>
              <a:t> di piccole molecole</a:t>
            </a:r>
          </a:p>
          <a:p>
            <a:endParaRPr lang="it-IT" altLang="it-IT" sz="2400"/>
          </a:p>
        </p:txBody>
      </p:sp>
      <p:pic>
        <p:nvPicPr>
          <p:cNvPr id="21508" name="Picture 4" descr="jaic41-03-003-ch3fg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05600" y="1676400"/>
            <a:ext cx="3657600" cy="3067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65791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09800" y="-304800"/>
            <a:ext cx="7772400" cy="1143000"/>
          </a:xfrm>
        </p:spPr>
        <p:txBody>
          <a:bodyPr/>
          <a:lstStyle/>
          <a:p>
            <a:r>
              <a:rPr lang="en-GB" altLang="it-IT" sz="3600">
                <a:latin typeface="Comic Sans MS" panose="030F0702030302020204" pitchFamily="66" charset="0"/>
              </a:rPr>
              <a:t>Parete fungina</a:t>
            </a:r>
            <a:endParaRPr lang="it-IT" altLang="it-IT" sz="3600">
              <a:latin typeface="Comic Sans MS" panose="030F0702030302020204" pitchFamily="66" charset="0"/>
            </a:endParaRPr>
          </a:p>
        </p:txBody>
      </p:sp>
      <p:sp>
        <p:nvSpPr>
          <p:cNvPr id="31747" name="Rectangle 3"/>
          <p:cNvSpPr>
            <a:spLocks noGrp="1" noChangeArrowheads="1"/>
          </p:cNvSpPr>
          <p:nvPr>
            <p:ph type="body" idx="4294967295"/>
          </p:nvPr>
        </p:nvSpPr>
        <p:spPr>
          <a:xfrm>
            <a:off x="1600200" y="457200"/>
            <a:ext cx="8991600" cy="1676400"/>
          </a:xfrm>
        </p:spPr>
        <p:txBody>
          <a:bodyPr>
            <a:normAutofit fontScale="62500" lnSpcReduction="20000"/>
          </a:bodyPr>
          <a:lstStyle/>
          <a:p>
            <a:pPr marL="609600" indent="-609600"/>
            <a:r>
              <a:rPr lang="en-GB" altLang="it-IT" sz="2000">
                <a:latin typeface="Comic Sans MS" panose="030F0702030302020204" pitchFamily="66" charset="0"/>
              </a:rPr>
              <a:t>Nelle regioni mature delle ife di </a:t>
            </a:r>
            <a:r>
              <a:rPr lang="en-GB" altLang="it-IT" sz="2000" i="1">
                <a:latin typeface="Comic Sans MS" panose="030F0702030302020204" pitchFamily="66" charset="0"/>
              </a:rPr>
              <a:t>Neurospora crassa</a:t>
            </a:r>
            <a:r>
              <a:rPr lang="en-GB" altLang="it-IT" sz="2000">
                <a:latin typeface="Comic Sans MS" panose="030F0702030302020204" pitchFamily="66" charset="0"/>
              </a:rPr>
              <a:t> (fungo modello) esistono 4 zone concentriche di parete che non sono distinti nettamente ma si fondono l’uno nell’altro</a:t>
            </a:r>
          </a:p>
          <a:p>
            <a:pPr marL="990600" lvl="1" indent="-533400">
              <a:buFontTx/>
              <a:buAutoNum type="alphaLcPeriod"/>
            </a:pPr>
            <a:r>
              <a:rPr lang="en-GB" altLang="it-IT" sz="1600">
                <a:latin typeface="Comic Sans MS" panose="030F0702030302020204" pitchFamily="66" charset="0"/>
              </a:rPr>
              <a:t>La zona piu’ esterna e’ costituita da glucan amorfi con legami prevalentemente </a:t>
            </a:r>
            <a:r>
              <a:rPr lang="en-GB" altLang="it-IT" sz="1800">
                <a:latin typeface="Symbol" panose="05050102010706020507" pitchFamily="18" charset="2"/>
              </a:rPr>
              <a:t>b</a:t>
            </a:r>
            <a:r>
              <a:rPr lang="en-GB" altLang="it-IT" sz="1800">
                <a:latin typeface="Comic Sans MS" panose="030F0702030302020204" pitchFamily="66" charset="0"/>
              </a:rPr>
              <a:t>-1,3 e ramificati </a:t>
            </a:r>
            <a:r>
              <a:rPr lang="en-GB" altLang="it-IT" sz="1800">
                <a:latin typeface="Symbol" panose="05050102010706020507" pitchFamily="18" charset="2"/>
              </a:rPr>
              <a:t>b</a:t>
            </a:r>
            <a:r>
              <a:rPr lang="en-GB" altLang="it-IT" sz="1800">
                <a:latin typeface="Comic Sans MS" panose="030F0702030302020204" pitchFamily="66" charset="0"/>
              </a:rPr>
              <a:t>-1,6 </a:t>
            </a:r>
          </a:p>
          <a:p>
            <a:pPr marL="990600" lvl="1" indent="-533400">
              <a:buFontTx/>
              <a:buAutoNum type="alphaLcPeriod"/>
            </a:pPr>
            <a:r>
              <a:rPr lang="en-GB" altLang="it-IT" sz="1800">
                <a:latin typeface="Comic Sans MS" panose="030F0702030302020204" pitchFamily="66" charset="0"/>
              </a:rPr>
              <a:t>Reticolo di glicoproteine immerso in una matrice proteica</a:t>
            </a:r>
          </a:p>
          <a:p>
            <a:pPr marL="990600" lvl="1" indent="-533400">
              <a:buFontTx/>
              <a:buAutoNum type="alphaLcPeriod"/>
            </a:pPr>
            <a:r>
              <a:rPr lang="en-GB" altLang="it-IT" sz="1800">
                <a:latin typeface="Comic Sans MS" panose="030F0702030302020204" pitchFamily="66" charset="0"/>
              </a:rPr>
              <a:t>Strato piu’ o meno distinto di proteine</a:t>
            </a:r>
          </a:p>
          <a:p>
            <a:pPr marL="990600" lvl="1" indent="-533400">
              <a:buFontTx/>
              <a:buAutoNum type="alphaLcPeriod"/>
            </a:pPr>
            <a:r>
              <a:rPr lang="en-GB" altLang="it-IT" sz="1800">
                <a:latin typeface="Comic Sans MS" panose="030F0702030302020204" pitchFamily="66" charset="0"/>
              </a:rPr>
              <a:t>Microfibrille di chitina (e chitosano) immerso in proteine</a:t>
            </a:r>
          </a:p>
          <a:p>
            <a:pPr marL="609600" indent="-609600"/>
            <a:r>
              <a:rPr lang="en-GB" altLang="it-IT" sz="2000">
                <a:latin typeface="Comic Sans MS" panose="030F0702030302020204" pitchFamily="66" charset="0"/>
              </a:rPr>
              <a:t>Lo spessore totale puo’ raggiungere I 125 nm</a:t>
            </a:r>
          </a:p>
          <a:p>
            <a:pPr marL="609600" indent="-609600"/>
            <a:r>
              <a:rPr lang="en-GB" altLang="it-IT" sz="2000">
                <a:latin typeface="Comic Sans MS" panose="030F0702030302020204" pitchFamily="66" charset="0"/>
              </a:rPr>
              <a:t>In aggiunta a questi componenti alcuni lieviti possono presentare una capsula di polisaccaridi distinta.</a:t>
            </a:r>
            <a:endParaRPr lang="en-GB" altLang="it-IT" sz="1800">
              <a:latin typeface="Comic Sans MS" panose="030F0702030302020204" pitchFamily="66" charset="0"/>
            </a:endParaRPr>
          </a:p>
          <a:p>
            <a:pPr marL="609600" indent="-609600"/>
            <a:endParaRPr lang="en-GB" altLang="it-IT" sz="1600">
              <a:latin typeface="Comic Sans MS" panose="030F0702030302020204" pitchFamily="66" charset="0"/>
            </a:endParaRPr>
          </a:p>
          <a:p>
            <a:pPr marL="609600" indent="-609600"/>
            <a:endParaRPr lang="en-GB" altLang="it-IT" sz="1600">
              <a:latin typeface="Comic Sans MS" panose="030F0702030302020204" pitchFamily="66" charset="0"/>
            </a:endParaRPr>
          </a:p>
        </p:txBody>
      </p:sp>
      <p:pic>
        <p:nvPicPr>
          <p:cNvPr id="31748" name="Picture 36" descr="C:\WINDOWS\Desktop\max\Patologia L'Aquila\lezione 02-05-06\foto\parete fung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814" y="3876676"/>
            <a:ext cx="6656387"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303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09800" y="-304800"/>
            <a:ext cx="7772400" cy="1143000"/>
          </a:xfrm>
        </p:spPr>
        <p:txBody>
          <a:bodyPr/>
          <a:lstStyle/>
          <a:p>
            <a:r>
              <a:rPr lang="en-GB" altLang="it-IT" sz="3600">
                <a:latin typeface="Comic Sans MS" panose="030F0702030302020204" pitchFamily="66" charset="0"/>
              </a:rPr>
              <a:t>I setti</a:t>
            </a:r>
            <a:endParaRPr lang="it-IT" altLang="it-IT" sz="3600">
              <a:latin typeface="Comic Sans MS" panose="030F0702030302020204" pitchFamily="66" charset="0"/>
            </a:endParaRPr>
          </a:p>
        </p:txBody>
      </p:sp>
      <p:sp>
        <p:nvSpPr>
          <p:cNvPr id="32771" name="Rectangle 3"/>
          <p:cNvSpPr>
            <a:spLocks noGrp="1" noChangeArrowheads="1"/>
          </p:cNvSpPr>
          <p:nvPr>
            <p:ph type="body" idx="4294967295"/>
          </p:nvPr>
        </p:nvSpPr>
        <p:spPr>
          <a:xfrm>
            <a:off x="1600200" y="457200"/>
            <a:ext cx="8991600" cy="3276600"/>
          </a:xfrm>
        </p:spPr>
        <p:txBody>
          <a:bodyPr>
            <a:normAutofit lnSpcReduction="10000"/>
          </a:bodyPr>
          <a:lstStyle/>
          <a:p>
            <a:pPr marL="609600" indent="-609600"/>
            <a:r>
              <a:rPr lang="en-GB" altLang="it-IT" sz="1800">
                <a:latin typeface="Comic Sans MS" panose="030F0702030302020204" pitchFamily="66" charset="0"/>
              </a:rPr>
              <a:t>I setti possono contribuire a rafforzare strutturalmente le ife, particolarmente in condizioni relativamente asciutte. Infatti I funghi settati sono di norma piu’ tolleranti allo stress idrico rispetto ai non settati</a:t>
            </a:r>
          </a:p>
          <a:p>
            <a:pPr marL="609600" indent="-609600"/>
            <a:r>
              <a:rPr lang="en-GB" altLang="it-IT" sz="1800">
                <a:latin typeface="Comic Sans MS" panose="030F0702030302020204" pitchFamily="66" charset="0"/>
              </a:rPr>
              <a:t>Sono distinguibili diversi tipi di setti</a:t>
            </a:r>
          </a:p>
          <a:p>
            <a:pPr marL="990600" lvl="1" indent="-533400">
              <a:buFontTx/>
              <a:buAutoNum type="alphaLcPeriod"/>
            </a:pPr>
            <a:r>
              <a:rPr lang="en-GB" altLang="it-IT" sz="1600">
                <a:latin typeface="Comic Sans MS" panose="030F0702030302020204" pitchFamily="66" charset="0"/>
              </a:rPr>
              <a:t>Ascomiceti e mitosporici presentano setti semplici con un grosso poro cenrale di 0.5-0.05 </a:t>
            </a:r>
            <a:r>
              <a:rPr lang="en-GB" altLang="it-IT" sz="1600">
                <a:latin typeface="Symbol" panose="05050102010706020507" pitchFamily="18" charset="2"/>
              </a:rPr>
              <a:t>m</a:t>
            </a:r>
            <a:r>
              <a:rPr lang="en-GB" altLang="it-IT" sz="1600">
                <a:latin typeface="Comic Sans MS" panose="030F0702030302020204" pitchFamily="66" charset="0"/>
              </a:rPr>
              <a:t>m di diametro che permette il passaggio di diversi oragnelli tra cui I nuclei</a:t>
            </a:r>
          </a:p>
          <a:p>
            <a:pPr marL="990600" lvl="1" indent="-533400">
              <a:buFontTx/>
              <a:buAutoNum type="alphaLcPeriod"/>
            </a:pPr>
            <a:r>
              <a:rPr lang="en-GB" altLang="it-IT" sz="1600">
                <a:latin typeface="Comic Sans MS" panose="030F0702030302020204" pitchFamily="66" charset="0"/>
              </a:rPr>
              <a:t>I basidiomiceti presentano un setto doliporo piu’ complesso, con un canale centrale angusto (100-150 nm) delimitato da due flange di materiale parietale amorfo (glucano). Su entrambi I lati del poro sono presenti strutture membranose dette parentosomi a loro volta forate, in modo da assicurare la continuita’ citoplasmatica ma anche di impedire il passaggio di organneli di dimensioni maggiori. Questo aiuta ad assicurare la distribuzione regolare dei nuclei nella fase dicarionte del micelio</a:t>
            </a:r>
          </a:p>
          <a:p>
            <a:pPr marL="609600" indent="-609600"/>
            <a:endParaRPr lang="en-GB" altLang="it-IT" sz="1800">
              <a:latin typeface="Comic Sans MS" panose="030F0702030302020204" pitchFamily="66" charset="0"/>
            </a:endParaRPr>
          </a:p>
          <a:p>
            <a:pPr marL="609600" indent="-609600"/>
            <a:endParaRPr lang="en-GB" altLang="it-IT" sz="1800">
              <a:latin typeface="Comic Sans MS" panose="030F0702030302020204" pitchFamily="66" charset="0"/>
            </a:endParaRPr>
          </a:p>
        </p:txBody>
      </p:sp>
      <p:pic>
        <p:nvPicPr>
          <p:cNvPr id="32772" name="Picture 5" descr="C:\WINDOWS\Desktop\max\Patologia L'Aquila\lezione 02-05-06\foto\set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864" y="3844926"/>
            <a:ext cx="6129337"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249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it-IT" altLang="it-IT"/>
          </a:p>
        </p:txBody>
      </p:sp>
      <p:sp>
        <p:nvSpPr>
          <p:cNvPr id="18435" name="Rectangle 3"/>
          <p:cNvSpPr>
            <a:spLocks noGrp="1" noChangeArrowheads="1" noTextEdit="1"/>
          </p:cNvSpPr>
          <p:nvPr>
            <p:ph type="clipArt" sz="half" idx="1"/>
          </p:nvPr>
        </p:nvSpPr>
        <p:spPr>
          <a:xfrm>
            <a:off x="1981200" y="1600201"/>
            <a:ext cx="4033838" cy="4525963"/>
          </a:xfrm>
        </p:spPr>
      </p:sp>
      <p:sp>
        <p:nvSpPr>
          <p:cNvPr id="18436" name="Rectangle 4"/>
          <p:cNvSpPr>
            <a:spLocks noGrp="1" noChangeArrowheads="1"/>
          </p:cNvSpPr>
          <p:nvPr>
            <p:ph type="body" sz="half" idx="2"/>
          </p:nvPr>
        </p:nvSpPr>
        <p:spPr>
          <a:xfrm>
            <a:off x="6176964" y="1600201"/>
            <a:ext cx="4033837" cy="4525963"/>
          </a:xfrm>
        </p:spPr>
        <p:txBody>
          <a:bodyPr/>
          <a:lstStyle/>
          <a:p>
            <a:r>
              <a:rPr lang="it-IT" altLang="it-IT"/>
              <a:t> </a:t>
            </a:r>
          </a:p>
        </p:txBody>
      </p:sp>
      <p:pic>
        <p:nvPicPr>
          <p:cNvPr id="18437" name="Picture 5" descr="ife fun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685801"/>
            <a:ext cx="3717925" cy="2473325"/>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fungalhyph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85800"/>
            <a:ext cx="4038600" cy="2478088"/>
          </a:xfrm>
          <a:prstGeom prst="rect">
            <a:avLst/>
          </a:prstGeom>
          <a:noFill/>
          <a:extLst>
            <a:ext uri="{909E8E84-426E-40DD-AFC4-6F175D3DCCD1}">
              <a14:hiddenFill xmlns:a14="http://schemas.microsoft.com/office/drawing/2010/main">
                <a:solidFill>
                  <a:srgbClr val="FFFFFF"/>
                </a:solidFill>
              </a14:hiddenFill>
            </a:ext>
          </a:extLst>
        </p:spPr>
      </p:pic>
      <p:sp>
        <p:nvSpPr>
          <p:cNvPr id="18439" name="Text Box 7"/>
          <p:cNvSpPr txBox="1">
            <a:spLocks noChangeArrowheads="1"/>
          </p:cNvSpPr>
          <p:nvPr/>
        </p:nvSpPr>
        <p:spPr bwMode="auto">
          <a:xfrm>
            <a:off x="2895600" y="32004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2400" b="1">
                <a:latin typeface="Times New Roman" panose="02020603050405020304" pitchFamily="18" charset="0"/>
              </a:rPr>
              <a:t>Ife fungine</a:t>
            </a:r>
          </a:p>
        </p:txBody>
      </p:sp>
      <p:pic>
        <p:nvPicPr>
          <p:cNvPr id="18440" name="Picture 8" descr="hyphamycel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810000"/>
            <a:ext cx="3048000" cy="2647950"/>
          </a:xfrm>
          <a:prstGeom prst="rect">
            <a:avLst/>
          </a:prstGeom>
          <a:noFill/>
          <a:extLst>
            <a:ext uri="{909E8E84-426E-40DD-AFC4-6F175D3DCCD1}">
              <a14:hiddenFill xmlns:a14="http://schemas.microsoft.com/office/drawing/2010/main">
                <a:solidFill>
                  <a:srgbClr val="FFFFFF"/>
                </a:solidFill>
              </a14:hiddenFill>
            </a:ext>
          </a:extLst>
        </p:spPr>
      </p:pic>
      <p:sp>
        <p:nvSpPr>
          <p:cNvPr id="18441" name="Text Box 9"/>
          <p:cNvSpPr txBox="1">
            <a:spLocks noChangeArrowheads="1"/>
          </p:cNvSpPr>
          <p:nvPr/>
        </p:nvSpPr>
        <p:spPr bwMode="auto">
          <a:xfrm>
            <a:off x="5791200" y="45720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400" b="1">
                <a:latin typeface="Times New Roman" panose="02020603050405020304" pitchFamily="18" charset="0"/>
              </a:rPr>
              <a:t>Intreccio di ife - micelio</a:t>
            </a:r>
          </a:p>
        </p:txBody>
      </p:sp>
    </p:spTree>
    <p:extLst>
      <p:ext uri="{BB962C8B-B14F-4D97-AF65-F5344CB8AC3E}">
        <p14:creationId xmlns:p14="http://schemas.microsoft.com/office/powerpoint/2010/main" val="3538086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09800" y="-304800"/>
            <a:ext cx="7772400" cy="1143000"/>
          </a:xfrm>
        </p:spPr>
        <p:txBody>
          <a:bodyPr/>
          <a:lstStyle/>
          <a:p>
            <a:r>
              <a:rPr lang="en-GB" altLang="it-IT" sz="3600">
                <a:latin typeface="Comic Sans MS" panose="030F0702030302020204" pitchFamily="66" charset="0"/>
              </a:rPr>
              <a:t>Assemblaggio della parete</a:t>
            </a:r>
            <a:endParaRPr lang="it-IT" altLang="it-IT" sz="3600">
              <a:latin typeface="Comic Sans MS" panose="030F0702030302020204" pitchFamily="66" charset="0"/>
            </a:endParaRPr>
          </a:p>
        </p:txBody>
      </p:sp>
      <p:sp>
        <p:nvSpPr>
          <p:cNvPr id="33795" name="Rectangle 3"/>
          <p:cNvSpPr>
            <a:spLocks noGrp="1" noChangeArrowheads="1"/>
          </p:cNvSpPr>
          <p:nvPr>
            <p:ph type="body" idx="4294967295"/>
          </p:nvPr>
        </p:nvSpPr>
        <p:spPr>
          <a:xfrm>
            <a:off x="1600200" y="457200"/>
            <a:ext cx="8991600" cy="3276600"/>
          </a:xfrm>
        </p:spPr>
        <p:txBody>
          <a:bodyPr/>
          <a:lstStyle/>
          <a:p>
            <a:pPr marL="609600" indent="-609600"/>
            <a:r>
              <a:rPr lang="en-GB" altLang="it-IT" sz="1800">
                <a:latin typeface="Comic Sans MS" panose="030F0702030302020204" pitchFamily="66" charset="0"/>
              </a:rPr>
              <a:t>Le vescicole presnti nello spitzenkorper si pensa che siano formate a partire dal Golgi nelle zone subapicali e che vengano trasportate verso l’apice dove si fondono con la membrana plasmatica dove cedono I contenuti necessari alla crescita parietale</a:t>
            </a:r>
          </a:p>
          <a:p>
            <a:pPr marL="609600" indent="-609600"/>
            <a:r>
              <a:rPr lang="en-GB" altLang="it-IT" sz="1800">
                <a:latin typeface="Comic Sans MS" panose="030F0702030302020204" pitchFamily="66" charset="0"/>
              </a:rPr>
              <a:t>La chitina sintasi forma catene di chitna che vengono formate </a:t>
            </a:r>
            <a:r>
              <a:rPr lang="en-GB" altLang="it-IT" sz="1800" i="1">
                <a:latin typeface="Comic Sans MS" panose="030F0702030302020204" pitchFamily="66" charset="0"/>
              </a:rPr>
              <a:t>in situ</a:t>
            </a:r>
            <a:r>
              <a:rPr lang="en-GB" altLang="it-IT" sz="1800">
                <a:latin typeface="Comic Sans MS" panose="030F0702030302020204" pitchFamily="66" charset="0"/>
              </a:rPr>
              <a:t>. Questo enzima e’ presente in 2 forme</a:t>
            </a:r>
          </a:p>
          <a:p>
            <a:pPr marL="990600" lvl="1" indent="-533400"/>
            <a:r>
              <a:rPr lang="en-GB" altLang="it-IT" sz="1600">
                <a:latin typeface="Comic Sans MS" panose="030F0702030302020204" pitchFamily="66" charset="0"/>
              </a:rPr>
              <a:t>Una forma inattiva (zimogeno) nei chitosomi e talora nelle membrane</a:t>
            </a:r>
          </a:p>
          <a:p>
            <a:pPr marL="990600" lvl="1" indent="-533400"/>
            <a:r>
              <a:rPr lang="en-GB" altLang="it-IT" sz="1600">
                <a:latin typeface="Comic Sans MS" panose="030F0702030302020204" pitchFamily="66" charset="0"/>
              </a:rPr>
              <a:t>Una forma attiva strettamente associate alle membrane</a:t>
            </a:r>
          </a:p>
          <a:p>
            <a:pPr marL="609600" indent="-609600"/>
            <a:r>
              <a:rPr lang="en-GB" altLang="it-IT" sz="1800">
                <a:latin typeface="Comic Sans MS" panose="030F0702030302020204" pitchFamily="66" charset="0"/>
              </a:rPr>
              <a:t>La forma inattiva del CHS viene attivata da una proteasi. Una volta attiva prende UDP-NAG dall’interno e inizia a sintetizzare catene di chitina verso l’esterno</a:t>
            </a:r>
          </a:p>
          <a:p>
            <a:pPr marL="609600" indent="-609600"/>
            <a:endParaRPr lang="en-GB" altLang="it-IT" sz="1800">
              <a:latin typeface="Comic Sans MS" panose="030F0702030302020204" pitchFamily="66" charset="0"/>
            </a:endParaRPr>
          </a:p>
          <a:p>
            <a:pPr marL="609600" indent="-609600"/>
            <a:endParaRPr lang="en-GB" altLang="it-IT" sz="1800">
              <a:latin typeface="Comic Sans MS" panose="030F0702030302020204" pitchFamily="66" charset="0"/>
            </a:endParaRPr>
          </a:p>
          <a:p>
            <a:pPr marL="609600" indent="-609600"/>
            <a:endParaRPr lang="en-GB" altLang="it-IT" sz="1800">
              <a:latin typeface="Comic Sans MS" panose="030F0702030302020204" pitchFamily="66" charset="0"/>
            </a:endParaRPr>
          </a:p>
        </p:txBody>
      </p:sp>
      <p:pic>
        <p:nvPicPr>
          <p:cNvPr id="33796" name="Picture 5" descr="C:\WINDOWS\Desktop\max\Patologia L'Aquila\lezione 02-05-06\foto\allungamento if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5715000"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937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09800" y="-304800"/>
            <a:ext cx="7772400" cy="1143000"/>
          </a:xfrm>
        </p:spPr>
        <p:txBody>
          <a:bodyPr/>
          <a:lstStyle/>
          <a:p>
            <a:r>
              <a:rPr lang="en-GB" altLang="it-IT" sz="3600">
                <a:latin typeface="Comic Sans MS" panose="030F0702030302020204" pitchFamily="66" charset="0"/>
              </a:rPr>
              <a:t>Assemblaggio della parete</a:t>
            </a:r>
            <a:endParaRPr lang="it-IT" altLang="it-IT" sz="3600">
              <a:latin typeface="Comic Sans MS" panose="030F0702030302020204" pitchFamily="66" charset="0"/>
            </a:endParaRPr>
          </a:p>
        </p:txBody>
      </p:sp>
      <p:sp>
        <p:nvSpPr>
          <p:cNvPr id="34819" name="Rectangle 3"/>
          <p:cNvSpPr>
            <a:spLocks noGrp="1" noChangeArrowheads="1"/>
          </p:cNvSpPr>
          <p:nvPr>
            <p:ph type="body" sz="half" idx="1"/>
          </p:nvPr>
        </p:nvSpPr>
        <p:spPr>
          <a:xfrm>
            <a:off x="1524000" y="457200"/>
            <a:ext cx="4343400" cy="4114800"/>
          </a:xfrm>
        </p:spPr>
        <p:txBody>
          <a:bodyPr>
            <a:normAutofit fontScale="85000" lnSpcReduction="10000"/>
          </a:bodyPr>
          <a:lstStyle/>
          <a:p>
            <a:pPr marL="609600" indent="-609600"/>
            <a:r>
              <a:rPr lang="en-GB" altLang="it-IT" sz="1800">
                <a:latin typeface="Comic Sans MS" panose="030F0702030302020204" pitchFamily="66" charset="0"/>
              </a:rPr>
              <a:t>Un secondo enzima importante coinvolto nella crescita della parete e’ la </a:t>
            </a:r>
            <a:r>
              <a:rPr lang="en-GB" altLang="it-IT" sz="1800">
                <a:latin typeface="Symbol" panose="05050102010706020507" pitchFamily="18" charset="2"/>
              </a:rPr>
              <a:t>b</a:t>
            </a:r>
            <a:r>
              <a:rPr lang="en-GB" altLang="it-IT" sz="1800">
                <a:latin typeface="Comic Sans MS" panose="030F0702030302020204" pitchFamily="66" charset="0"/>
              </a:rPr>
              <a:t>-glucan sintasi</a:t>
            </a:r>
          </a:p>
          <a:p>
            <a:pPr marL="609600" indent="-609600"/>
            <a:r>
              <a:rPr lang="en-GB" altLang="it-IT" sz="1800">
                <a:latin typeface="Comic Sans MS" panose="030F0702030302020204" pitchFamily="66" charset="0"/>
              </a:rPr>
              <a:t>Il substrato e’ rappresentato da UDP-glucosio</a:t>
            </a:r>
          </a:p>
          <a:p>
            <a:pPr marL="609600" indent="-609600"/>
            <a:r>
              <a:rPr lang="en-GB" altLang="it-IT" sz="1800">
                <a:latin typeface="Comic Sans MS" panose="030F0702030302020204" pitchFamily="66" charset="0"/>
              </a:rPr>
              <a:t>L’enzima e’ composto da due subunita’ </a:t>
            </a:r>
          </a:p>
          <a:p>
            <a:pPr marL="990600" lvl="1" indent="-533400"/>
            <a:r>
              <a:rPr lang="en-GB" altLang="it-IT" sz="1800">
                <a:latin typeface="Comic Sans MS" panose="030F0702030302020204" pitchFamily="66" charset="0"/>
              </a:rPr>
              <a:t>Il sito catalitico (FKS) che si trova sul lato esterno della membrana</a:t>
            </a:r>
          </a:p>
          <a:p>
            <a:pPr marL="990600" lvl="1" indent="-533400"/>
            <a:r>
              <a:rPr lang="en-GB" altLang="it-IT" sz="1800">
                <a:latin typeface="Comic Sans MS" panose="030F0702030302020204" pitchFamily="66" charset="0"/>
              </a:rPr>
              <a:t>Il sito regolativo (RHO GTPase), una proteina che lega il GTP che a sua volta attiva la reazione enzimatica</a:t>
            </a:r>
          </a:p>
          <a:p>
            <a:pPr marL="609600" indent="-609600"/>
            <a:r>
              <a:rPr lang="en-GB" altLang="it-IT" sz="1800">
                <a:latin typeface="Comic Sans MS" panose="030F0702030302020204" pitchFamily="66" charset="0"/>
              </a:rPr>
              <a:t>La FKS e’ presente in 2 isoforme la FKS1 e 2. La prima e’ attiva durante il normale metabolismo cellulare, la seconda sembra che venga regolata da una cascata fosforilativa che implica l’attivazione di un fattore di trascrizione legato allo stress (SKN7)</a:t>
            </a:r>
          </a:p>
          <a:p>
            <a:pPr marL="609600" indent="-609600"/>
            <a:endParaRPr lang="en-GB" altLang="it-IT" sz="1800">
              <a:latin typeface="Comic Sans MS" panose="030F0702030302020204" pitchFamily="66" charset="0"/>
            </a:endParaRPr>
          </a:p>
          <a:p>
            <a:pPr marL="609600" indent="-609600"/>
            <a:endParaRPr lang="en-GB" altLang="it-IT" sz="1800">
              <a:latin typeface="Comic Sans MS" panose="030F0702030302020204" pitchFamily="66" charset="0"/>
            </a:endParaRPr>
          </a:p>
          <a:p>
            <a:pPr marL="609600" indent="-609600"/>
            <a:endParaRPr lang="en-GB" altLang="it-IT" sz="1800">
              <a:latin typeface="Comic Sans MS" panose="030F0702030302020204" pitchFamily="66" charset="0"/>
            </a:endParaRPr>
          </a:p>
        </p:txBody>
      </p:sp>
      <p:sp>
        <p:nvSpPr>
          <p:cNvPr id="34820" name="Rectangle 6"/>
          <p:cNvSpPr>
            <a:spLocks noGrp="1" noChangeArrowheads="1"/>
          </p:cNvSpPr>
          <p:nvPr>
            <p:ph type="body" sz="half" idx="2"/>
          </p:nvPr>
        </p:nvSpPr>
        <p:spPr>
          <a:xfrm>
            <a:off x="6172200" y="4267200"/>
            <a:ext cx="3810000" cy="2438400"/>
          </a:xfrm>
        </p:spPr>
        <p:txBody>
          <a:bodyPr/>
          <a:lstStyle/>
          <a:p>
            <a:r>
              <a:rPr lang="en-GB" altLang="it-IT" sz="1800">
                <a:latin typeface="Comic Sans MS" panose="030F0702030302020204" pitchFamily="66" charset="0"/>
              </a:rPr>
              <a:t>Tra i principali polimeri parietali si instaurano vari tipi di legami incrociati, dopo l’inserimento degli stessi nella parete</a:t>
            </a:r>
          </a:p>
          <a:p>
            <a:r>
              <a:rPr lang="en-GB" altLang="it-IT" sz="1800">
                <a:latin typeface="Comic Sans MS" panose="030F0702030302020204" pitchFamily="66" charset="0"/>
              </a:rPr>
              <a:t>Chitina e glucani sono collegati da legami covalenti </a:t>
            </a:r>
            <a:endParaRPr lang="it-IT" altLang="it-IT" sz="1800">
              <a:latin typeface="Comic Sans MS" panose="030F0702030302020204" pitchFamily="66" charset="0"/>
            </a:endParaRPr>
          </a:p>
        </p:txBody>
      </p:sp>
      <p:pic>
        <p:nvPicPr>
          <p:cNvPr id="34821" name="Picture 5" descr="C:\WINDOWS\Desktop\max\Patologia L'Aquila\lezione 02-05-06\foto\allungamento ifal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176" y="609601"/>
            <a:ext cx="4937125"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298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1828800" y="381000"/>
            <a:ext cx="8534400" cy="6096000"/>
          </a:xfrm>
        </p:spPr>
        <p:txBody>
          <a:bodyPr/>
          <a:lstStyle/>
          <a:p>
            <a:r>
              <a:rPr lang="it-IT" altLang="it-IT"/>
              <a:t>La riproduzione sessuale nei funghi porta alla formazione di </a:t>
            </a:r>
            <a:r>
              <a:rPr lang="it-IT" altLang="it-IT" b="1">
                <a:solidFill>
                  <a:srgbClr val="FF3300"/>
                </a:solidFill>
              </a:rPr>
              <a:t>SPORE</a:t>
            </a:r>
          </a:p>
          <a:p>
            <a:endParaRPr lang="it-IT" altLang="it-IT" b="1">
              <a:solidFill>
                <a:srgbClr val="FF3300"/>
              </a:solidFill>
            </a:endParaRPr>
          </a:p>
          <a:p>
            <a:r>
              <a:rPr lang="it-IT" altLang="it-IT"/>
              <a:t>Per alcuni funghi non è nota la fase di riproduzione sessuale, sono detti </a:t>
            </a:r>
            <a:r>
              <a:rPr lang="it-IT" altLang="it-IT">
                <a:solidFill>
                  <a:srgbClr val="FF3300"/>
                </a:solidFill>
              </a:rPr>
              <a:t>funghi mitosporici</a:t>
            </a:r>
            <a:r>
              <a:rPr lang="it-IT" altLang="it-IT"/>
              <a:t>, una volta erano classificati come </a:t>
            </a:r>
            <a:r>
              <a:rPr lang="it-IT" altLang="it-IT" i="1">
                <a:solidFill>
                  <a:srgbClr val="CC00FF"/>
                </a:solidFill>
              </a:rPr>
              <a:t>deuteromiceti</a:t>
            </a:r>
          </a:p>
          <a:p>
            <a:endParaRPr lang="it-IT" altLang="it-IT" i="1">
              <a:solidFill>
                <a:srgbClr val="CC00FF"/>
              </a:solidFill>
            </a:endParaRPr>
          </a:p>
          <a:p>
            <a:r>
              <a:rPr lang="it-IT" altLang="it-IT"/>
              <a:t>I funghi mitosporici si riproducono tramite speciali cellule NON derivate dalla ricombinazione sessuale - </a:t>
            </a:r>
            <a:r>
              <a:rPr lang="it-IT" altLang="it-IT" b="1">
                <a:solidFill>
                  <a:srgbClr val="FF3300"/>
                </a:solidFill>
              </a:rPr>
              <a:t>CONIDI</a:t>
            </a:r>
            <a:r>
              <a:rPr lang="it-IT" altLang="it-IT">
                <a:solidFill>
                  <a:srgbClr val="FF3300"/>
                </a:solidFill>
              </a:rPr>
              <a:t> </a:t>
            </a:r>
          </a:p>
          <a:p>
            <a:endParaRPr lang="it-IT" altLang="it-IT" i="1"/>
          </a:p>
          <a:p>
            <a:endParaRPr lang="it-IT" altLang="it-IT" i="1"/>
          </a:p>
        </p:txBody>
      </p:sp>
    </p:spTree>
    <p:extLst>
      <p:ext uri="{BB962C8B-B14F-4D97-AF65-F5344CB8AC3E}">
        <p14:creationId xmlns:p14="http://schemas.microsoft.com/office/powerpoint/2010/main" val="954755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08213" y="404813"/>
            <a:ext cx="7772400" cy="1143000"/>
          </a:xfrm>
        </p:spPr>
        <p:txBody>
          <a:bodyPr/>
          <a:lstStyle/>
          <a:p>
            <a:r>
              <a:rPr lang="it-IT" altLang="it-IT"/>
              <a:t>I funghi e l’ambiente</a:t>
            </a:r>
          </a:p>
        </p:txBody>
      </p:sp>
      <p:sp>
        <p:nvSpPr>
          <p:cNvPr id="23555" name="Rectangle 3"/>
          <p:cNvSpPr>
            <a:spLocks noGrp="1" noChangeArrowheads="1"/>
          </p:cNvSpPr>
          <p:nvPr>
            <p:ph type="body" idx="1"/>
          </p:nvPr>
        </p:nvSpPr>
        <p:spPr/>
        <p:txBody>
          <a:bodyPr/>
          <a:lstStyle/>
          <a:p>
            <a:pPr>
              <a:lnSpc>
                <a:spcPct val="90000"/>
              </a:lnSpc>
            </a:pPr>
            <a:r>
              <a:rPr lang="it-IT" altLang="it-IT"/>
              <a:t>Per sopravvivere in condizioni ambientali sfavorevoli, molti organismi (piante, animali, microbi) hanno sviluppato strategie che comprendono la formazione di strutture disidratate e dormienti come “safe houses”</a:t>
            </a:r>
          </a:p>
          <a:p>
            <a:pPr>
              <a:lnSpc>
                <a:spcPct val="90000"/>
              </a:lnSpc>
            </a:pPr>
            <a:endParaRPr lang="it-IT" altLang="it-IT"/>
          </a:p>
          <a:p>
            <a:pPr>
              <a:lnSpc>
                <a:spcPct val="90000"/>
              </a:lnSpc>
            </a:pPr>
            <a:r>
              <a:rPr lang="it-IT" altLang="it-IT"/>
              <a:t>L’ambiente disidratato può proteggere sia dalla degradazione biotica che da quella abiotica</a:t>
            </a:r>
          </a:p>
          <a:p>
            <a:pPr>
              <a:lnSpc>
                <a:spcPct val="90000"/>
              </a:lnSpc>
            </a:pPr>
            <a:endParaRPr lang="it-IT" altLang="it-IT" b="1"/>
          </a:p>
        </p:txBody>
      </p:sp>
    </p:spTree>
    <p:extLst>
      <p:ext uri="{BB962C8B-B14F-4D97-AF65-F5344CB8AC3E}">
        <p14:creationId xmlns:p14="http://schemas.microsoft.com/office/powerpoint/2010/main" val="2619075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08213" y="404813"/>
            <a:ext cx="7772400" cy="1143000"/>
          </a:xfrm>
        </p:spPr>
        <p:txBody>
          <a:bodyPr/>
          <a:lstStyle/>
          <a:p>
            <a:pPr algn="l"/>
            <a:r>
              <a:rPr lang="it-IT" altLang="it-IT" sz="3200" b="1"/>
              <a:t>                               CONIDI</a:t>
            </a:r>
          </a:p>
        </p:txBody>
      </p:sp>
      <p:sp>
        <p:nvSpPr>
          <p:cNvPr id="24579" name="Rectangle 3"/>
          <p:cNvSpPr>
            <a:spLocks noGrp="1" noChangeArrowheads="1"/>
          </p:cNvSpPr>
          <p:nvPr>
            <p:ph type="body" idx="1"/>
          </p:nvPr>
        </p:nvSpPr>
        <p:spPr/>
        <p:txBody>
          <a:bodyPr/>
          <a:lstStyle/>
          <a:p>
            <a:r>
              <a:rPr lang="it-IT" altLang="it-IT"/>
              <a:t>Una delle strutture di resistenza formate dai funghi sono i </a:t>
            </a:r>
            <a:r>
              <a:rPr lang="it-IT" altLang="it-IT" b="1"/>
              <a:t>conidi </a:t>
            </a:r>
          </a:p>
          <a:p>
            <a:r>
              <a:rPr lang="it-IT" altLang="it-IT"/>
              <a:t>Dai</a:t>
            </a:r>
            <a:r>
              <a:rPr lang="it-IT" altLang="it-IT" b="1"/>
              <a:t> conidi </a:t>
            </a:r>
            <a:r>
              <a:rPr lang="it-IT" altLang="it-IT"/>
              <a:t>si sviluppa, per germinazione, un nuovo individuo </a:t>
            </a:r>
            <a:r>
              <a:rPr lang="it-IT" altLang="it-IT">
                <a:solidFill>
                  <a:srgbClr val="FF3300"/>
                </a:solidFill>
              </a:rPr>
              <a:t>geneticamente uguale </a:t>
            </a:r>
            <a:r>
              <a:rPr lang="it-IT" altLang="it-IT"/>
              <a:t>all’ifa che ha prodotto il conidio (</a:t>
            </a:r>
            <a:r>
              <a:rPr lang="it-IT" altLang="it-IT" b="1"/>
              <a:t>riproduzione asessuata</a:t>
            </a:r>
            <a:r>
              <a:rPr lang="it-IT" altLang="it-IT"/>
              <a:t>)</a:t>
            </a:r>
          </a:p>
          <a:p>
            <a:endParaRPr lang="it-IT" altLang="it-IT"/>
          </a:p>
        </p:txBody>
      </p:sp>
    </p:spTree>
    <p:extLst>
      <p:ext uri="{BB962C8B-B14F-4D97-AF65-F5344CB8AC3E}">
        <p14:creationId xmlns:p14="http://schemas.microsoft.com/office/powerpoint/2010/main" val="2415687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09800" y="0"/>
            <a:ext cx="7772400" cy="1341438"/>
          </a:xfrm>
        </p:spPr>
        <p:txBody>
          <a:bodyPr/>
          <a:lstStyle/>
          <a:p>
            <a:r>
              <a:rPr lang="it-IT" altLang="it-IT"/>
              <a:t>DISPERSIONE DEI CONIDI</a:t>
            </a:r>
          </a:p>
        </p:txBody>
      </p:sp>
      <p:sp>
        <p:nvSpPr>
          <p:cNvPr id="25603" name="Rectangle 3"/>
          <p:cNvSpPr>
            <a:spLocks noGrp="1" noChangeArrowheads="1"/>
          </p:cNvSpPr>
          <p:nvPr>
            <p:ph type="body" idx="1"/>
          </p:nvPr>
        </p:nvSpPr>
        <p:spPr>
          <a:xfrm>
            <a:off x="2209800" y="1125538"/>
            <a:ext cx="7772400" cy="4970462"/>
          </a:xfrm>
        </p:spPr>
        <p:txBody>
          <a:bodyPr/>
          <a:lstStyle/>
          <a:p>
            <a:pPr>
              <a:lnSpc>
                <a:spcPct val="80000"/>
              </a:lnSpc>
            </a:pPr>
            <a:r>
              <a:rPr lang="it-IT" altLang="it-IT" b="1"/>
              <a:t>Vie di dispersione e diffusione</a:t>
            </a:r>
            <a:r>
              <a:rPr lang="it-IT" altLang="it-IT"/>
              <a:t>:</a:t>
            </a:r>
          </a:p>
          <a:p>
            <a:pPr>
              <a:lnSpc>
                <a:spcPct val="80000"/>
              </a:lnSpc>
              <a:buFont typeface="Wingdings" panose="05000000000000000000" pitchFamily="2" charset="2"/>
              <a:buChar char="Ø"/>
            </a:pPr>
            <a:r>
              <a:rPr lang="it-IT" altLang="it-IT" b="1"/>
              <a:t>vento</a:t>
            </a:r>
          </a:p>
          <a:p>
            <a:pPr>
              <a:lnSpc>
                <a:spcPct val="80000"/>
              </a:lnSpc>
              <a:buFont typeface="Wingdings" panose="05000000000000000000" pitchFamily="2" charset="2"/>
              <a:buChar char="Ø"/>
            </a:pPr>
            <a:r>
              <a:rPr lang="it-IT" altLang="it-IT" b="1"/>
              <a:t>acqua </a:t>
            </a:r>
            <a:r>
              <a:rPr lang="it-IT" altLang="it-IT"/>
              <a:t>(pioggia, brina, condensa, umidità)</a:t>
            </a:r>
          </a:p>
          <a:p>
            <a:pPr>
              <a:lnSpc>
                <a:spcPct val="80000"/>
              </a:lnSpc>
              <a:buFont typeface="Wingdings" panose="05000000000000000000" pitchFamily="2" charset="2"/>
              <a:buChar char="Ø"/>
            </a:pPr>
            <a:r>
              <a:rPr lang="it-IT" altLang="it-IT" b="1"/>
              <a:t>animali</a:t>
            </a:r>
            <a:r>
              <a:rPr lang="it-IT" altLang="it-IT"/>
              <a:t> (insetti, uccelli….)</a:t>
            </a:r>
            <a:endParaRPr lang="it-IT" altLang="it-IT" b="1"/>
          </a:p>
          <a:p>
            <a:pPr>
              <a:lnSpc>
                <a:spcPct val="80000"/>
              </a:lnSpc>
              <a:buFont typeface="Wingdings" panose="05000000000000000000" pitchFamily="2" charset="2"/>
              <a:buChar char="Ø"/>
            </a:pPr>
            <a:r>
              <a:rPr lang="it-IT" altLang="it-IT" b="1"/>
              <a:t>uomo</a:t>
            </a:r>
          </a:p>
          <a:p>
            <a:pPr>
              <a:lnSpc>
                <a:spcPct val="80000"/>
              </a:lnSpc>
              <a:buFont typeface="Wingdings" panose="05000000000000000000" pitchFamily="2" charset="2"/>
              <a:buNone/>
            </a:pPr>
            <a:endParaRPr lang="it-IT" altLang="it-IT" b="1"/>
          </a:p>
          <a:p>
            <a:pPr>
              <a:lnSpc>
                <a:spcPct val="80000"/>
              </a:lnSpc>
              <a:buFont typeface="Wingdings" panose="05000000000000000000" pitchFamily="2" charset="2"/>
              <a:buNone/>
            </a:pPr>
            <a:endParaRPr lang="it-IT" altLang="it-IT" b="1"/>
          </a:p>
          <a:p>
            <a:pPr>
              <a:lnSpc>
                <a:spcPct val="80000"/>
              </a:lnSpc>
              <a:buFont typeface="Wingdings" panose="05000000000000000000" pitchFamily="2" charset="2"/>
              <a:buNone/>
            </a:pPr>
            <a:r>
              <a:rPr lang="it-IT" altLang="it-IT"/>
              <a:t>Negli </a:t>
            </a:r>
            <a:r>
              <a:rPr lang="it-IT" altLang="it-IT" b="1"/>
              <a:t>ambienti museali</a:t>
            </a:r>
            <a:r>
              <a:rPr lang="it-IT" altLang="it-IT"/>
              <a:t> i movimenti dell’aria (condizionatori, apertura porte e finestre, pratiche di pulizia…) provocano movimento di polveri e conidi</a:t>
            </a:r>
          </a:p>
          <a:p>
            <a:pPr>
              <a:lnSpc>
                <a:spcPct val="80000"/>
              </a:lnSpc>
              <a:buFont typeface="Wingdings" panose="05000000000000000000" pitchFamily="2" charset="2"/>
              <a:buNone/>
            </a:pPr>
            <a:endParaRPr lang="it-IT" altLang="it-IT"/>
          </a:p>
        </p:txBody>
      </p:sp>
    </p:spTree>
    <p:extLst>
      <p:ext uri="{BB962C8B-B14F-4D97-AF65-F5344CB8AC3E}">
        <p14:creationId xmlns:p14="http://schemas.microsoft.com/office/powerpoint/2010/main" val="3216542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it-IT" altLang="it-IT" sz="2800" b="1">
                <a:latin typeface="Comic Sans MS" panose="030F0702030302020204" pitchFamily="66" charset="0"/>
              </a:rPr>
              <a:t>PRINCIPALI FATTORI CHE CONDIZIONANO LA GERMINAZIONE DEI CONIDI NELLA GRAN PARTE DEI FUNGHI FILAMENTOSI</a:t>
            </a:r>
          </a:p>
        </p:txBody>
      </p:sp>
      <p:sp>
        <p:nvSpPr>
          <p:cNvPr id="26627" name="Rectangle 3"/>
          <p:cNvSpPr>
            <a:spLocks noGrp="1" noChangeArrowheads="1"/>
          </p:cNvSpPr>
          <p:nvPr>
            <p:ph type="body" idx="1"/>
          </p:nvPr>
        </p:nvSpPr>
        <p:spPr>
          <a:xfrm>
            <a:off x="2209800" y="1981200"/>
            <a:ext cx="7772400" cy="4616450"/>
          </a:xfrm>
        </p:spPr>
        <p:txBody>
          <a:bodyPr/>
          <a:lstStyle/>
          <a:p>
            <a:endParaRPr lang="it-IT" altLang="it-IT" b="1"/>
          </a:p>
          <a:p>
            <a:endParaRPr lang="it-IT" altLang="it-IT" b="1"/>
          </a:p>
          <a:p>
            <a:r>
              <a:rPr lang="it-IT" altLang="it-IT" b="1"/>
              <a:t>Presenza di nutrienti</a:t>
            </a:r>
            <a:r>
              <a:rPr lang="it-IT" altLang="it-IT"/>
              <a:t> di basso peso molecolare (zuccheri, aminoacidi, sali inorganici)</a:t>
            </a:r>
          </a:p>
          <a:p>
            <a:r>
              <a:rPr lang="it-IT" altLang="it-IT" b="1"/>
              <a:t>Aria</a:t>
            </a:r>
          </a:p>
          <a:p>
            <a:r>
              <a:rPr lang="it-IT" altLang="it-IT" b="1"/>
              <a:t>Acqua</a:t>
            </a:r>
          </a:p>
        </p:txBody>
      </p:sp>
    </p:spTree>
    <p:extLst>
      <p:ext uri="{BB962C8B-B14F-4D97-AF65-F5344CB8AC3E}">
        <p14:creationId xmlns:p14="http://schemas.microsoft.com/office/powerpoint/2010/main" val="1826522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a:r>
              <a:rPr lang="it-IT" altLang="it-IT" sz="3600">
                <a:latin typeface="Comic Sans MS" panose="030F0702030302020204" pitchFamily="66" charset="0"/>
              </a:rPr>
              <a:t>Germinazione dei conidi</a:t>
            </a:r>
          </a:p>
        </p:txBody>
      </p:sp>
      <p:sp>
        <p:nvSpPr>
          <p:cNvPr id="27651" name="Rectangle 3"/>
          <p:cNvSpPr>
            <a:spLocks noGrp="1" noChangeArrowheads="1"/>
          </p:cNvSpPr>
          <p:nvPr>
            <p:ph type="body" idx="1"/>
          </p:nvPr>
        </p:nvSpPr>
        <p:spPr/>
        <p:txBody>
          <a:bodyPr/>
          <a:lstStyle/>
          <a:p>
            <a:r>
              <a:rPr lang="it-IT" altLang="it-IT" b="1"/>
              <a:t>Processo regolato:</a:t>
            </a:r>
          </a:p>
          <a:p>
            <a:r>
              <a:rPr lang="it-IT" altLang="it-IT" b="1"/>
              <a:t>Eventi precoci</a:t>
            </a:r>
            <a:r>
              <a:rPr lang="it-IT" altLang="it-IT"/>
              <a:t>: percezione dello stimolo ambientale (nutrienti, ossigeno, acqua, luce) e trasmissione del segnale per la germinazione</a:t>
            </a:r>
          </a:p>
          <a:p>
            <a:r>
              <a:rPr lang="it-IT" altLang="it-IT" b="1"/>
              <a:t>Risposte successive</a:t>
            </a:r>
            <a:r>
              <a:rPr lang="it-IT" altLang="it-IT"/>
              <a:t>: divisione nucleare, sviluppo ifale</a:t>
            </a:r>
          </a:p>
        </p:txBody>
      </p:sp>
    </p:spTree>
    <p:extLst>
      <p:ext uri="{BB962C8B-B14F-4D97-AF65-F5344CB8AC3E}">
        <p14:creationId xmlns:p14="http://schemas.microsoft.com/office/powerpoint/2010/main" val="3979343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4294967295"/>
          </p:nvPr>
        </p:nvSpPr>
        <p:spPr>
          <a:xfrm>
            <a:off x="1524000" y="0"/>
            <a:ext cx="9144000" cy="6858000"/>
          </a:xfrm>
        </p:spPr>
        <p:txBody>
          <a:bodyPr/>
          <a:lstStyle/>
          <a:p>
            <a:endParaRPr lang="it-IT" altLang="it-IT"/>
          </a:p>
          <a:p>
            <a:pPr>
              <a:buFontTx/>
              <a:buNone/>
            </a:pPr>
            <a:r>
              <a:rPr lang="it-IT" altLang="it-IT"/>
              <a:t>Durante la </a:t>
            </a:r>
            <a:r>
              <a:rPr lang="it-IT" altLang="it-IT">
                <a:solidFill>
                  <a:srgbClr val="FF3300"/>
                </a:solidFill>
              </a:rPr>
              <a:t>GERMINAZIONE </a:t>
            </a:r>
            <a:r>
              <a:rPr lang="it-IT" altLang="it-IT" b="1">
                <a:solidFill>
                  <a:srgbClr val="FF3300"/>
                </a:solidFill>
              </a:rPr>
              <a:t>del conidio</a:t>
            </a:r>
            <a:r>
              <a:rPr lang="it-IT" altLang="it-IT"/>
              <a:t>  avviene:</a:t>
            </a:r>
            <a:r>
              <a:rPr lang="it-IT" altLang="it-IT" b="1"/>
              <a:t> </a:t>
            </a:r>
          </a:p>
          <a:p>
            <a:r>
              <a:rPr lang="it-IT" altLang="it-IT" b="1"/>
              <a:t>idratazione</a:t>
            </a:r>
            <a:endParaRPr lang="it-IT" altLang="it-IT"/>
          </a:p>
          <a:p>
            <a:r>
              <a:rPr lang="it-IT" altLang="it-IT" b="1"/>
              <a:t>rigonfiamento</a:t>
            </a:r>
            <a:r>
              <a:rPr lang="it-IT" altLang="it-IT"/>
              <a:t> rapido e cambiamenti sulla superficie del conidio (</a:t>
            </a:r>
            <a:r>
              <a:rPr lang="it-IT" altLang="it-IT" b="1"/>
              <a:t>aumentata capacità di adesione al substrato</a:t>
            </a:r>
            <a:r>
              <a:rPr lang="it-IT" altLang="it-IT"/>
              <a:t>): il processo di</a:t>
            </a:r>
            <a:r>
              <a:rPr lang="it-IT" altLang="it-IT" b="1"/>
              <a:t> </a:t>
            </a:r>
            <a:r>
              <a:rPr lang="it-IT" altLang="it-IT" b="1">
                <a:solidFill>
                  <a:srgbClr val="000099"/>
                </a:solidFill>
              </a:rPr>
              <a:t>ADESIONE avviene con l’intervento di proteine pre-esistenti e di nuova sintesi </a:t>
            </a:r>
          </a:p>
          <a:p>
            <a:r>
              <a:rPr lang="it-IT" altLang="it-IT"/>
              <a:t>incremento della </a:t>
            </a:r>
            <a:r>
              <a:rPr lang="it-IT" altLang="it-IT" b="1"/>
              <a:t>respirazione</a:t>
            </a:r>
            <a:r>
              <a:rPr lang="it-IT" altLang="it-IT"/>
              <a:t>  </a:t>
            </a:r>
          </a:p>
          <a:p>
            <a:r>
              <a:rPr lang="it-IT" altLang="it-IT"/>
              <a:t>incremento di </a:t>
            </a:r>
            <a:r>
              <a:rPr lang="it-IT" altLang="it-IT" b="1"/>
              <a:t>sintesi di proteine</a:t>
            </a:r>
            <a:r>
              <a:rPr lang="it-IT" altLang="it-IT"/>
              <a:t> e di </a:t>
            </a:r>
            <a:r>
              <a:rPr lang="it-IT" altLang="it-IT" b="1"/>
              <a:t>acidi nucleici</a:t>
            </a:r>
            <a:r>
              <a:rPr lang="it-IT" altLang="it-IT"/>
              <a:t>.</a:t>
            </a:r>
          </a:p>
          <a:p>
            <a:endParaRPr lang="it-IT" altLang="it-IT" b="1"/>
          </a:p>
        </p:txBody>
      </p:sp>
    </p:spTree>
    <p:extLst>
      <p:ext uri="{BB962C8B-B14F-4D97-AF65-F5344CB8AC3E}">
        <p14:creationId xmlns:p14="http://schemas.microsoft.com/office/powerpoint/2010/main" val="30496629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2209800" y="549276"/>
            <a:ext cx="7772400" cy="5546725"/>
          </a:xfrm>
        </p:spPr>
        <p:txBody>
          <a:bodyPr/>
          <a:lstStyle/>
          <a:p>
            <a:pPr>
              <a:buFontTx/>
              <a:buNone/>
            </a:pPr>
            <a:r>
              <a:rPr lang="it-IT" altLang="it-IT" dirty="0"/>
              <a:t>   La </a:t>
            </a:r>
            <a:r>
              <a:rPr lang="it-IT" altLang="it-IT" b="1" dirty="0"/>
              <a:t>germinazione dei conidi</a:t>
            </a:r>
            <a:r>
              <a:rPr lang="it-IT" altLang="it-IT" dirty="0"/>
              <a:t> avviene con diversi meccanismi a seconda delle specie</a:t>
            </a:r>
          </a:p>
          <a:p>
            <a:r>
              <a:rPr lang="it-IT" altLang="it-IT" dirty="0"/>
              <a:t>Conoscere i meccanismi di GERMINAZIONE ha ricadute applicative: </a:t>
            </a:r>
            <a:r>
              <a:rPr lang="it-IT" altLang="it-IT" b="1" dirty="0"/>
              <a:t>riuscire ad inibire la germinazione dei conidi potrebbe permettere di controllare </a:t>
            </a:r>
            <a:r>
              <a:rPr lang="it-IT" altLang="it-IT" b="1" dirty="0" smtClean="0"/>
              <a:t>le malattie</a:t>
            </a:r>
            <a:endParaRPr lang="it-IT" altLang="it-IT" b="1" dirty="0"/>
          </a:p>
        </p:txBody>
      </p:sp>
    </p:spTree>
    <p:extLst>
      <p:ext uri="{BB962C8B-B14F-4D97-AF65-F5344CB8AC3E}">
        <p14:creationId xmlns:p14="http://schemas.microsoft.com/office/powerpoint/2010/main" val="374080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752600" y="381000"/>
            <a:ext cx="8229600" cy="6019800"/>
          </a:xfrm>
        </p:spPr>
        <p:txBody>
          <a:bodyPr/>
          <a:lstStyle/>
          <a:p>
            <a:endParaRPr lang="it-IT" altLang="it-IT"/>
          </a:p>
          <a:p>
            <a:endParaRPr lang="it-IT" altLang="it-IT"/>
          </a:p>
          <a:p>
            <a:r>
              <a:rPr lang="it-IT" altLang="it-IT"/>
              <a:t>I </a:t>
            </a:r>
            <a:r>
              <a:rPr lang="it-IT" altLang="it-IT" b="1"/>
              <a:t>funghi</a:t>
            </a:r>
            <a:r>
              <a:rPr lang="it-IT" altLang="it-IT"/>
              <a:t> sono diversi sia dalle piante che dagli animali. </a:t>
            </a:r>
          </a:p>
          <a:p>
            <a:endParaRPr lang="it-IT" altLang="it-IT"/>
          </a:p>
          <a:p>
            <a:r>
              <a:rPr lang="it-IT" altLang="it-IT"/>
              <a:t>Possiedono una parete cellulare di natura polisaccaridica, ma di composizione chimica diversa rispetto ai vegetali. </a:t>
            </a:r>
            <a:endParaRPr lang="it-IT" altLang="it-IT" b="1">
              <a:solidFill>
                <a:srgbClr val="FF3300"/>
              </a:solidFill>
            </a:endParaRPr>
          </a:p>
        </p:txBody>
      </p:sp>
    </p:spTree>
    <p:extLst>
      <p:ext uri="{BB962C8B-B14F-4D97-AF65-F5344CB8AC3E}">
        <p14:creationId xmlns:p14="http://schemas.microsoft.com/office/powerpoint/2010/main" val="8894363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p:txBody>
          <a:bodyPr/>
          <a:lstStyle/>
          <a:p>
            <a:r>
              <a:rPr lang="it-IT" altLang="it-IT" sz="3200"/>
              <a:t>Conidi e conidi germinanti</a:t>
            </a:r>
          </a:p>
        </p:txBody>
      </p:sp>
      <p:sp>
        <p:nvSpPr>
          <p:cNvPr id="64517" name="Rectangle 5"/>
          <p:cNvSpPr>
            <a:spLocks noGrp="1" noChangeArrowheads="1"/>
          </p:cNvSpPr>
          <p:nvPr>
            <p:ph sz="half" idx="1"/>
          </p:nvPr>
        </p:nvSpPr>
        <p:spPr/>
        <p:txBody>
          <a:bodyPr/>
          <a:lstStyle/>
          <a:p>
            <a:endParaRPr lang="it-IT" altLang="it-IT"/>
          </a:p>
        </p:txBody>
      </p:sp>
      <p:sp>
        <p:nvSpPr>
          <p:cNvPr id="64518" name="Rectangle 6"/>
          <p:cNvSpPr>
            <a:spLocks noGrp="1" noChangeArrowheads="1"/>
          </p:cNvSpPr>
          <p:nvPr>
            <p:ph sz="half" idx="2"/>
          </p:nvPr>
        </p:nvSpPr>
        <p:spPr/>
        <p:txBody>
          <a:bodyPr/>
          <a:lstStyle/>
          <a:p>
            <a:endParaRPr lang="it-IT" altLang="it-IT"/>
          </a:p>
        </p:txBody>
      </p:sp>
      <p:pic>
        <p:nvPicPr>
          <p:cNvPr id="64519" name="Picture 7" descr="lutea_coni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1916114"/>
            <a:ext cx="3894138" cy="3629025"/>
          </a:xfrm>
          <a:prstGeom prst="rect">
            <a:avLst/>
          </a:prstGeom>
          <a:noFill/>
          <a:extLst>
            <a:ext uri="{909E8E84-426E-40DD-AFC4-6F175D3DCCD1}">
              <a14:hiddenFill xmlns:a14="http://schemas.microsoft.com/office/drawing/2010/main">
                <a:solidFill>
                  <a:srgbClr val="FFFFFF"/>
                </a:solidFill>
              </a14:hiddenFill>
            </a:ext>
          </a:extLst>
        </p:spPr>
      </p:pic>
      <p:pic>
        <p:nvPicPr>
          <p:cNvPr id="64520" name="Picture 8" descr="conidi germinazi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4" y="1916113"/>
            <a:ext cx="3959225"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160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p:txBody>
          <a:bodyPr/>
          <a:lstStyle/>
          <a:p>
            <a:r>
              <a:rPr lang="it-IT" altLang="it-IT" sz="3200"/>
              <a:t>Conidi di altre specie in germinazione</a:t>
            </a:r>
          </a:p>
        </p:txBody>
      </p:sp>
      <p:sp>
        <p:nvSpPr>
          <p:cNvPr id="66565" name="Rectangle 5"/>
          <p:cNvSpPr>
            <a:spLocks noGrp="1" noChangeArrowheads="1"/>
          </p:cNvSpPr>
          <p:nvPr>
            <p:ph sz="half" idx="1"/>
          </p:nvPr>
        </p:nvSpPr>
        <p:spPr/>
        <p:txBody>
          <a:bodyPr/>
          <a:lstStyle/>
          <a:p>
            <a:endParaRPr lang="it-IT" altLang="it-IT"/>
          </a:p>
        </p:txBody>
      </p:sp>
      <p:sp>
        <p:nvSpPr>
          <p:cNvPr id="66566" name="Rectangle 6"/>
          <p:cNvSpPr>
            <a:spLocks noGrp="1" noChangeArrowheads="1"/>
          </p:cNvSpPr>
          <p:nvPr>
            <p:ph sz="half" idx="2"/>
          </p:nvPr>
        </p:nvSpPr>
        <p:spPr/>
        <p:txBody>
          <a:bodyPr/>
          <a:lstStyle/>
          <a:p>
            <a:endParaRPr lang="it-IT" altLang="it-IT"/>
          </a:p>
        </p:txBody>
      </p:sp>
      <p:pic>
        <p:nvPicPr>
          <p:cNvPr id="66567" name="Picture 7" descr="conger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1989138"/>
            <a:ext cx="3602038" cy="3402012"/>
          </a:xfrm>
          <a:prstGeom prst="rect">
            <a:avLst/>
          </a:prstGeom>
          <a:noFill/>
          <a:extLst>
            <a:ext uri="{909E8E84-426E-40DD-AFC4-6F175D3DCCD1}">
              <a14:hiddenFill xmlns:a14="http://schemas.microsoft.com/office/drawing/2010/main">
                <a:solidFill>
                  <a:srgbClr val="FFFFFF"/>
                </a:solidFill>
              </a14:hiddenFill>
            </a:ext>
          </a:extLst>
        </p:spPr>
      </p:pic>
      <p:pic>
        <p:nvPicPr>
          <p:cNvPr id="66568" name="Picture 8" descr="Conge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725" y="1700213"/>
            <a:ext cx="2840038"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128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4294967295"/>
          </p:nvPr>
        </p:nvSpPr>
        <p:spPr>
          <a:xfrm>
            <a:off x="1524000" y="260351"/>
            <a:ext cx="9144000" cy="6264275"/>
          </a:xfrm>
        </p:spPr>
        <p:txBody>
          <a:bodyPr/>
          <a:lstStyle/>
          <a:p>
            <a:endParaRPr lang="it-IT" altLang="it-IT"/>
          </a:p>
          <a:p>
            <a:r>
              <a:rPr lang="it-IT" altLang="it-IT"/>
              <a:t>I </a:t>
            </a:r>
            <a:r>
              <a:rPr lang="it-IT" altLang="it-IT" b="1"/>
              <a:t>funghi</a:t>
            </a:r>
            <a:r>
              <a:rPr lang="it-IT" altLang="it-IT"/>
              <a:t> possono  produrre altre strutture che garantiscono sopravvivenza e dispersione della specie, ad esempio:</a:t>
            </a:r>
          </a:p>
          <a:p>
            <a:pPr>
              <a:buFontTx/>
              <a:buNone/>
            </a:pPr>
            <a:r>
              <a:rPr lang="it-IT" altLang="it-IT" b="1"/>
              <a:t>   </a:t>
            </a:r>
            <a:r>
              <a:rPr lang="it-IT" altLang="it-IT" b="1">
                <a:solidFill>
                  <a:srgbClr val="FF3300"/>
                </a:solidFill>
              </a:rPr>
              <a:t>SCLEROZI</a:t>
            </a:r>
            <a:r>
              <a:rPr lang="it-IT" altLang="it-IT" b="1"/>
              <a:t> – </a:t>
            </a:r>
            <a:r>
              <a:rPr lang="it-IT" altLang="it-IT"/>
              <a:t>aggregazioni di ife, ricche di nutrienti, dormienti o quiescenti in condizioni ambientali avverse, germinano in condizioni favorevoli</a:t>
            </a:r>
          </a:p>
          <a:p>
            <a:pPr>
              <a:buFontTx/>
              <a:buNone/>
            </a:pPr>
            <a:r>
              <a:rPr lang="it-IT" altLang="it-IT"/>
              <a:t>    </a:t>
            </a:r>
            <a:r>
              <a:rPr lang="it-IT" altLang="it-IT" b="1">
                <a:solidFill>
                  <a:srgbClr val="FF3300"/>
                </a:solidFill>
              </a:rPr>
              <a:t>RIZOMORFE </a:t>
            </a:r>
            <a:r>
              <a:rPr lang="it-IT" altLang="it-IT" b="1"/>
              <a:t>–</a:t>
            </a:r>
            <a:r>
              <a:rPr lang="it-IT" altLang="it-IT"/>
              <a:t> cordoni miceliari, strutture aggressive di colonizzazione, penetrano nel substrato  </a:t>
            </a:r>
          </a:p>
          <a:p>
            <a:endParaRPr lang="it-IT" altLang="it-IT"/>
          </a:p>
        </p:txBody>
      </p:sp>
    </p:spTree>
    <p:extLst>
      <p:ext uri="{BB962C8B-B14F-4D97-AF65-F5344CB8AC3E}">
        <p14:creationId xmlns:p14="http://schemas.microsoft.com/office/powerpoint/2010/main" val="39262523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p:txBody>
          <a:bodyPr/>
          <a:lstStyle/>
          <a:p>
            <a:r>
              <a:rPr lang="it-IT" altLang="it-IT" sz="3200"/>
              <a:t>Sclerozi</a:t>
            </a:r>
          </a:p>
        </p:txBody>
      </p:sp>
      <p:sp>
        <p:nvSpPr>
          <p:cNvPr id="68613" name="Rectangle 5"/>
          <p:cNvSpPr>
            <a:spLocks noGrp="1" noChangeArrowheads="1"/>
          </p:cNvSpPr>
          <p:nvPr>
            <p:ph sz="half" idx="1"/>
          </p:nvPr>
        </p:nvSpPr>
        <p:spPr/>
        <p:txBody>
          <a:bodyPr/>
          <a:lstStyle/>
          <a:p>
            <a:endParaRPr lang="it-IT" altLang="it-IT"/>
          </a:p>
        </p:txBody>
      </p:sp>
      <p:sp>
        <p:nvSpPr>
          <p:cNvPr id="68614" name="Rectangle 6"/>
          <p:cNvSpPr>
            <a:spLocks noGrp="1" noChangeArrowheads="1"/>
          </p:cNvSpPr>
          <p:nvPr>
            <p:ph sz="half" idx="2"/>
          </p:nvPr>
        </p:nvSpPr>
        <p:spPr>
          <a:xfrm>
            <a:off x="6240463" y="1700213"/>
            <a:ext cx="4038600" cy="4525962"/>
          </a:xfrm>
        </p:spPr>
        <p:txBody>
          <a:bodyPr/>
          <a:lstStyle/>
          <a:p>
            <a:endParaRPr lang="it-IT" altLang="it-IT"/>
          </a:p>
        </p:txBody>
      </p:sp>
      <p:pic>
        <p:nvPicPr>
          <p:cNvPr id="68615" name="Picture 7" descr="scleroz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1989138"/>
            <a:ext cx="2735262" cy="1871662"/>
          </a:xfrm>
          <a:prstGeom prst="rect">
            <a:avLst/>
          </a:prstGeom>
          <a:noFill/>
          <a:extLst>
            <a:ext uri="{909E8E84-426E-40DD-AFC4-6F175D3DCCD1}">
              <a14:hiddenFill xmlns:a14="http://schemas.microsoft.com/office/drawing/2010/main">
                <a:solidFill>
                  <a:srgbClr val="FFFFFF"/>
                </a:solidFill>
              </a14:hiddenFill>
            </a:ext>
          </a:extLst>
        </p:spPr>
      </p:pic>
      <p:pic>
        <p:nvPicPr>
          <p:cNvPr id="68616" name="Picture 8" descr="sclerozio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450" y="4005264"/>
            <a:ext cx="2736850" cy="1868487"/>
          </a:xfrm>
          <a:prstGeom prst="rect">
            <a:avLst/>
          </a:prstGeom>
          <a:noFill/>
          <a:extLst>
            <a:ext uri="{909E8E84-426E-40DD-AFC4-6F175D3DCCD1}">
              <a14:hiddenFill xmlns:a14="http://schemas.microsoft.com/office/drawing/2010/main">
                <a:solidFill>
                  <a:srgbClr val="FFFFFF"/>
                </a:solidFill>
              </a14:hiddenFill>
            </a:ext>
          </a:extLst>
        </p:spPr>
      </p:pic>
      <p:pic>
        <p:nvPicPr>
          <p:cNvPr id="68617" name="Picture 9" descr="SCLEROZIO AG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900" y="25654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519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p:txBody>
          <a:bodyPr/>
          <a:lstStyle/>
          <a:p>
            <a:r>
              <a:rPr lang="it-IT" altLang="it-IT" sz="3200"/>
              <a:t>Rizomorfe, in piastra e su substrati naturali (legno)</a:t>
            </a:r>
          </a:p>
        </p:txBody>
      </p:sp>
      <p:sp>
        <p:nvSpPr>
          <p:cNvPr id="70661" name="Rectangle 5"/>
          <p:cNvSpPr>
            <a:spLocks noGrp="1" noChangeArrowheads="1"/>
          </p:cNvSpPr>
          <p:nvPr>
            <p:ph sz="half" idx="1"/>
          </p:nvPr>
        </p:nvSpPr>
        <p:spPr/>
        <p:txBody>
          <a:bodyPr/>
          <a:lstStyle/>
          <a:p>
            <a:endParaRPr lang="it-IT" altLang="it-IT"/>
          </a:p>
        </p:txBody>
      </p:sp>
      <p:sp>
        <p:nvSpPr>
          <p:cNvPr id="70662" name="Rectangle 6"/>
          <p:cNvSpPr>
            <a:spLocks noGrp="1" noChangeArrowheads="1"/>
          </p:cNvSpPr>
          <p:nvPr>
            <p:ph sz="half" idx="2"/>
          </p:nvPr>
        </p:nvSpPr>
        <p:spPr/>
        <p:txBody>
          <a:bodyPr/>
          <a:lstStyle/>
          <a:p>
            <a:endParaRPr lang="it-IT" altLang="it-IT"/>
          </a:p>
        </p:txBody>
      </p:sp>
      <p:pic>
        <p:nvPicPr>
          <p:cNvPr id="70663" name="Picture 7" descr="rizomorf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2349500"/>
            <a:ext cx="38766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0664" name="Picture 8" descr="rizomorf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776" y="1557339"/>
            <a:ext cx="3457575" cy="2016125"/>
          </a:xfrm>
          <a:prstGeom prst="rect">
            <a:avLst/>
          </a:prstGeom>
          <a:noFill/>
          <a:extLst>
            <a:ext uri="{909E8E84-426E-40DD-AFC4-6F175D3DCCD1}">
              <a14:hiddenFill xmlns:a14="http://schemas.microsoft.com/office/drawing/2010/main">
                <a:solidFill>
                  <a:srgbClr val="FFFFFF"/>
                </a:solidFill>
              </a14:hiddenFill>
            </a:ext>
          </a:extLst>
        </p:spPr>
      </p:pic>
      <p:pic>
        <p:nvPicPr>
          <p:cNvPr id="70665" name="Picture 9" descr="rizomorf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364" y="3644900"/>
            <a:ext cx="3449637" cy="231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7224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81200" y="274638"/>
            <a:ext cx="8229600" cy="298450"/>
          </a:xfrm>
        </p:spPr>
        <p:txBody>
          <a:bodyPr>
            <a:normAutofit fontScale="90000"/>
          </a:bodyPr>
          <a:lstStyle/>
          <a:p>
            <a:endParaRPr lang="it-IT" altLang="it-IT" sz="2400"/>
          </a:p>
        </p:txBody>
      </p:sp>
      <p:sp>
        <p:nvSpPr>
          <p:cNvPr id="31747" name="Rectangle 3"/>
          <p:cNvSpPr>
            <a:spLocks noGrp="1" noChangeArrowheads="1"/>
          </p:cNvSpPr>
          <p:nvPr>
            <p:ph type="body" idx="1"/>
          </p:nvPr>
        </p:nvSpPr>
        <p:spPr>
          <a:xfrm>
            <a:off x="2351088" y="476250"/>
            <a:ext cx="7772400" cy="5905500"/>
          </a:xfrm>
        </p:spPr>
        <p:txBody>
          <a:bodyPr/>
          <a:lstStyle/>
          <a:p>
            <a:endParaRPr lang="it-IT" altLang="it-IT" sz="2000"/>
          </a:p>
          <a:p>
            <a:r>
              <a:rPr lang="it-IT" altLang="it-IT" b="1">
                <a:solidFill>
                  <a:srgbClr val="FF3300"/>
                </a:solidFill>
              </a:rPr>
              <a:t>LE SPORE</a:t>
            </a:r>
            <a:r>
              <a:rPr lang="it-IT" altLang="it-IT"/>
              <a:t>, strutture originate dalla riproduzione sessuale, </a:t>
            </a:r>
            <a:r>
              <a:rPr lang="it-IT" altLang="it-IT">
                <a:solidFill>
                  <a:srgbClr val="FF3300"/>
                </a:solidFill>
              </a:rPr>
              <a:t>presentano meccanismi di germinazione molto simili a quelli dei conidi</a:t>
            </a:r>
          </a:p>
          <a:p>
            <a:r>
              <a:rPr lang="it-IT" altLang="it-IT"/>
              <a:t>Sia le spore che i conidi danno origine per germinazione, nella gran parte dei casi, ad un organismo </a:t>
            </a:r>
            <a:r>
              <a:rPr lang="it-IT" altLang="it-IT" b="1">
                <a:solidFill>
                  <a:srgbClr val="008080"/>
                </a:solidFill>
              </a:rPr>
              <a:t>aploide</a:t>
            </a:r>
            <a:r>
              <a:rPr lang="it-IT" altLang="it-IT">
                <a:solidFill>
                  <a:srgbClr val="008080"/>
                </a:solidFill>
              </a:rPr>
              <a:t>.</a:t>
            </a:r>
            <a:r>
              <a:rPr lang="it-IT" altLang="it-IT"/>
              <a:t> </a:t>
            </a:r>
          </a:p>
          <a:p>
            <a:r>
              <a:rPr lang="it-IT" altLang="it-IT"/>
              <a:t>L’organismo generato dai conidi è </a:t>
            </a:r>
            <a:r>
              <a:rPr lang="it-IT" altLang="it-IT">
                <a:solidFill>
                  <a:srgbClr val="FF3300"/>
                </a:solidFill>
              </a:rPr>
              <a:t>geneticamente uguale </a:t>
            </a:r>
            <a:r>
              <a:rPr lang="it-IT" altLang="it-IT"/>
              <a:t>all’organismo che ha prodotto il conidio. </a:t>
            </a:r>
          </a:p>
          <a:p>
            <a:r>
              <a:rPr lang="it-IT" altLang="it-IT"/>
              <a:t>L’organismo sviluppatosi da una spora è </a:t>
            </a:r>
            <a:r>
              <a:rPr lang="it-IT" altLang="it-IT">
                <a:solidFill>
                  <a:srgbClr val="FF3300"/>
                </a:solidFill>
              </a:rPr>
              <a:t>geneticamente diverso</a:t>
            </a:r>
            <a:r>
              <a:rPr lang="it-IT" altLang="it-IT" b="1"/>
              <a:t> </a:t>
            </a:r>
            <a:r>
              <a:rPr lang="it-IT" altLang="it-IT"/>
              <a:t>da tutte e due le ife che hanno concorso alla sua formazione</a:t>
            </a:r>
          </a:p>
        </p:txBody>
      </p:sp>
    </p:spTree>
    <p:extLst>
      <p:ext uri="{BB962C8B-B14F-4D97-AF65-F5344CB8AC3E}">
        <p14:creationId xmlns:p14="http://schemas.microsoft.com/office/powerpoint/2010/main" val="9319830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it-IT" altLang="it-IT" sz="4000">
                <a:latin typeface="Comic Sans MS" panose="030F0702030302020204" pitchFamily="66" charset="0"/>
              </a:rPr>
              <a:t>Dalla germinazione del conidio al micelio</a:t>
            </a:r>
          </a:p>
        </p:txBody>
      </p:sp>
      <p:sp>
        <p:nvSpPr>
          <p:cNvPr id="32771" name="Rectangle 3"/>
          <p:cNvSpPr>
            <a:spLocks noGrp="1" noChangeArrowheads="1"/>
          </p:cNvSpPr>
          <p:nvPr>
            <p:ph type="body" idx="1"/>
          </p:nvPr>
        </p:nvSpPr>
        <p:spPr>
          <a:xfrm>
            <a:off x="2209800" y="1773238"/>
            <a:ext cx="7772400" cy="4824412"/>
          </a:xfrm>
        </p:spPr>
        <p:txBody>
          <a:bodyPr/>
          <a:lstStyle/>
          <a:p>
            <a:pPr>
              <a:lnSpc>
                <a:spcPct val="80000"/>
              </a:lnSpc>
            </a:pPr>
            <a:endParaRPr lang="it-IT" altLang="it-IT"/>
          </a:p>
          <a:p>
            <a:pPr>
              <a:lnSpc>
                <a:spcPct val="80000"/>
              </a:lnSpc>
            </a:pPr>
            <a:endParaRPr lang="it-IT" altLang="it-IT"/>
          </a:p>
          <a:p>
            <a:pPr>
              <a:lnSpc>
                <a:spcPct val="80000"/>
              </a:lnSpc>
            </a:pPr>
            <a:r>
              <a:rPr lang="it-IT" altLang="it-IT"/>
              <a:t>Lo sviluppo fungino avviene </a:t>
            </a:r>
            <a:r>
              <a:rPr lang="it-IT" altLang="it-IT" b="1">
                <a:solidFill>
                  <a:schemeClr val="accent2"/>
                </a:solidFill>
              </a:rPr>
              <a:t>apicalmente</a:t>
            </a:r>
            <a:r>
              <a:rPr lang="it-IT" altLang="it-IT">
                <a:solidFill>
                  <a:srgbClr val="008080"/>
                </a:solidFill>
              </a:rPr>
              <a:t>,</a:t>
            </a:r>
            <a:r>
              <a:rPr lang="it-IT" altLang="it-IT"/>
              <a:t> se non ci sono impedimenti il micelio si diffonde radialmente</a:t>
            </a:r>
          </a:p>
          <a:p>
            <a:pPr>
              <a:lnSpc>
                <a:spcPct val="80000"/>
              </a:lnSpc>
            </a:pPr>
            <a:r>
              <a:rPr lang="it-IT" altLang="it-IT"/>
              <a:t>L’ifa può presentare </a:t>
            </a:r>
            <a:r>
              <a:rPr lang="it-IT" altLang="it-IT" b="1">
                <a:solidFill>
                  <a:srgbClr val="000099"/>
                </a:solidFill>
              </a:rPr>
              <a:t>setti</a:t>
            </a:r>
            <a:r>
              <a:rPr lang="it-IT" altLang="it-IT"/>
              <a:t> con un’apertura(Basidiomiceti, Ascomiceti), o può esserne priva (Zigomiceti) </a:t>
            </a:r>
          </a:p>
          <a:p>
            <a:pPr>
              <a:lnSpc>
                <a:spcPct val="80000"/>
              </a:lnSpc>
            </a:pPr>
            <a:r>
              <a:rPr lang="it-IT" altLang="it-IT"/>
              <a:t>In una colonia la parte più giovane è quella più lontana dal centro</a:t>
            </a:r>
          </a:p>
          <a:p>
            <a:pPr>
              <a:lnSpc>
                <a:spcPct val="80000"/>
              </a:lnSpc>
            </a:pPr>
            <a:r>
              <a:rPr lang="it-IT" altLang="it-IT"/>
              <a:t>Il flusso di nutrienti si diffonde lungo l’ifa attraverso i setti </a:t>
            </a:r>
          </a:p>
        </p:txBody>
      </p:sp>
    </p:spTree>
    <p:extLst>
      <p:ext uri="{BB962C8B-B14F-4D97-AF65-F5344CB8AC3E}">
        <p14:creationId xmlns:p14="http://schemas.microsoft.com/office/powerpoint/2010/main" val="1471261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cellula fungina"/>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828800" y="1752600"/>
            <a:ext cx="3810000" cy="1919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7" name="Picture 5" descr="corpi di woron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81001"/>
            <a:ext cx="3581400" cy="3165475"/>
          </a:xfrm>
          <a:prstGeom prst="rect">
            <a:avLst/>
          </a:prstGeom>
          <a:noFill/>
          <a:extLst>
            <a:ext uri="{909E8E84-426E-40DD-AFC4-6F175D3DCCD1}">
              <a14:hiddenFill xmlns:a14="http://schemas.microsoft.com/office/drawing/2010/main">
                <a:solidFill>
                  <a:srgbClr val="FFFFFF"/>
                </a:solidFill>
              </a14:hiddenFill>
            </a:ext>
          </a:extLst>
        </p:spPr>
      </p:pic>
      <p:sp>
        <p:nvSpPr>
          <p:cNvPr id="33798" name="Text Box 6"/>
          <p:cNvSpPr txBox="1">
            <a:spLocks noChangeArrowheads="1"/>
          </p:cNvSpPr>
          <p:nvPr/>
        </p:nvSpPr>
        <p:spPr bwMode="auto">
          <a:xfrm>
            <a:off x="6311900" y="4343401"/>
            <a:ext cx="43561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400">
                <a:latin typeface="Times New Roman" panose="02020603050405020304" pitchFamily="18" charset="0"/>
              </a:rPr>
              <a:t>Setto tra due cellule in un’ifa di </a:t>
            </a:r>
            <a:r>
              <a:rPr lang="it-IT" altLang="it-IT" sz="2400" i="1">
                <a:latin typeface="Times New Roman" panose="02020603050405020304" pitchFamily="18" charset="0"/>
              </a:rPr>
              <a:t>Ascomicete </a:t>
            </a:r>
            <a:r>
              <a:rPr lang="it-IT" altLang="it-IT" sz="2400">
                <a:latin typeface="Times New Roman" panose="02020603050405020304" pitchFamily="18" charset="0"/>
              </a:rPr>
              <a:t>visto al microscopio</a:t>
            </a:r>
            <a:r>
              <a:rPr lang="it-IT" altLang="it-IT" sz="2400" i="1">
                <a:latin typeface="Times New Roman" panose="02020603050405020304" pitchFamily="18" charset="0"/>
              </a:rPr>
              <a:t>. </a:t>
            </a:r>
            <a:r>
              <a:rPr lang="it-IT" altLang="it-IT" sz="2400">
                <a:latin typeface="Times New Roman" panose="02020603050405020304" pitchFamily="18" charset="0"/>
              </a:rPr>
              <a:t>Si noti la non continuità del setto</a:t>
            </a:r>
            <a:endParaRPr lang="it-IT" altLang="it-IT" sz="2400" i="1">
              <a:latin typeface="Times New Roman" panose="02020603050405020304" pitchFamily="18" charset="0"/>
            </a:endParaRPr>
          </a:p>
        </p:txBody>
      </p:sp>
      <p:sp>
        <p:nvSpPr>
          <p:cNvPr id="33799" name="Line 7"/>
          <p:cNvSpPr>
            <a:spLocks noChangeShapeType="1"/>
          </p:cNvSpPr>
          <p:nvPr/>
        </p:nvSpPr>
        <p:spPr bwMode="auto">
          <a:xfrm flipH="1">
            <a:off x="8305800" y="1905000"/>
            <a:ext cx="2286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800" name="Text Box 8"/>
          <p:cNvSpPr txBox="1">
            <a:spLocks noChangeArrowheads="1"/>
          </p:cNvSpPr>
          <p:nvPr/>
        </p:nvSpPr>
        <p:spPr bwMode="auto">
          <a:xfrm>
            <a:off x="1524000" y="457201"/>
            <a:ext cx="3810000" cy="83099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400">
                <a:latin typeface="Times New Roman" panose="02020603050405020304" pitchFamily="18" charset="0"/>
              </a:rPr>
              <a:t>Setti tra due cellule di un’ifa, schema</a:t>
            </a:r>
          </a:p>
        </p:txBody>
      </p:sp>
      <p:sp>
        <p:nvSpPr>
          <p:cNvPr id="33801" name="Line 9"/>
          <p:cNvSpPr>
            <a:spLocks noChangeShapeType="1"/>
          </p:cNvSpPr>
          <p:nvPr/>
        </p:nvSpPr>
        <p:spPr bwMode="auto">
          <a:xfrm flipV="1">
            <a:off x="3200400" y="13716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802" name="Text Box 10"/>
          <p:cNvSpPr txBox="1">
            <a:spLocks noChangeArrowheads="1"/>
          </p:cNvSpPr>
          <p:nvPr/>
        </p:nvSpPr>
        <p:spPr bwMode="auto">
          <a:xfrm>
            <a:off x="1524000" y="4114800"/>
            <a:ext cx="4953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400" b="1">
                <a:latin typeface="Times New Roman" panose="02020603050405020304" pitchFamily="18" charset="0"/>
              </a:rPr>
              <a:t>Le cellule dell’ifa fungina possono presentare dei setti divisori tra una cellula e l’altra (Ascomiceti e Basidiomiceti) o esserne completamente privi (Zigomiceti) formando una cellula cenocitica (multinucleata).</a:t>
            </a:r>
          </a:p>
        </p:txBody>
      </p:sp>
    </p:spTree>
    <p:extLst>
      <p:ext uri="{BB962C8B-B14F-4D97-AF65-F5344CB8AC3E}">
        <p14:creationId xmlns:p14="http://schemas.microsoft.com/office/powerpoint/2010/main" val="10873391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half" idx="1"/>
          </p:nvPr>
        </p:nvSpPr>
        <p:spPr>
          <a:xfrm>
            <a:off x="1524000" y="381000"/>
            <a:ext cx="9144000" cy="2819400"/>
          </a:xfrm>
        </p:spPr>
        <p:txBody>
          <a:bodyPr/>
          <a:lstStyle/>
          <a:p>
            <a:pPr>
              <a:lnSpc>
                <a:spcPct val="90000"/>
              </a:lnSpc>
            </a:pPr>
            <a:r>
              <a:rPr lang="it-IT" altLang="it-IT" dirty="0"/>
              <a:t>Si nutrono per </a:t>
            </a:r>
            <a:r>
              <a:rPr lang="it-IT" altLang="it-IT" b="1" dirty="0">
                <a:solidFill>
                  <a:srgbClr val="FF3300"/>
                </a:solidFill>
              </a:rPr>
              <a:t>assorbimento lungo l’ifa</a:t>
            </a:r>
            <a:r>
              <a:rPr lang="it-IT" altLang="it-IT" b="1" dirty="0"/>
              <a:t>,</a:t>
            </a:r>
            <a:r>
              <a:rPr lang="it-IT" altLang="it-IT" b="1" dirty="0">
                <a:solidFill>
                  <a:srgbClr val="008080"/>
                </a:solidFill>
              </a:rPr>
              <a:t> </a:t>
            </a:r>
            <a:r>
              <a:rPr lang="it-IT" altLang="it-IT" b="1" dirty="0">
                <a:solidFill>
                  <a:srgbClr val="FF3300"/>
                </a:solidFill>
              </a:rPr>
              <a:t>particolarmente nella zona apicale</a:t>
            </a:r>
            <a:r>
              <a:rPr lang="it-IT" altLang="it-IT" b="1" dirty="0"/>
              <a:t>. </a:t>
            </a:r>
          </a:p>
          <a:p>
            <a:pPr>
              <a:lnSpc>
                <a:spcPct val="90000"/>
              </a:lnSpc>
            </a:pPr>
            <a:r>
              <a:rPr lang="it-IT" altLang="it-IT" dirty="0"/>
              <a:t>I</a:t>
            </a:r>
            <a:r>
              <a:rPr lang="it-IT" altLang="it-IT" b="1" dirty="0"/>
              <a:t> </a:t>
            </a:r>
            <a:r>
              <a:rPr lang="it-IT" altLang="it-IT" dirty="0"/>
              <a:t>funghi sono capaci di assorbire solo composti di piccole dimensioni</a:t>
            </a:r>
          </a:p>
          <a:p>
            <a:pPr>
              <a:lnSpc>
                <a:spcPct val="90000"/>
              </a:lnSpc>
            </a:pPr>
            <a:r>
              <a:rPr lang="it-IT" altLang="it-IT" dirty="0"/>
              <a:t>La digestione è </a:t>
            </a:r>
            <a:r>
              <a:rPr lang="it-IT" altLang="it-IT" b="1" dirty="0">
                <a:solidFill>
                  <a:srgbClr val="FF3300"/>
                </a:solidFill>
              </a:rPr>
              <a:t>extracellulare</a:t>
            </a:r>
            <a:r>
              <a:rPr lang="it-IT" altLang="it-IT" dirty="0"/>
              <a:t>: enzimi litici sono secreti all’ esterno della cellula dove degradano composti complessi </a:t>
            </a:r>
          </a:p>
          <a:p>
            <a:pPr>
              <a:lnSpc>
                <a:spcPct val="90000"/>
              </a:lnSpc>
            </a:pPr>
            <a:endParaRPr lang="it-IT" altLang="it-IT" dirty="0"/>
          </a:p>
          <a:p>
            <a:pPr>
              <a:lnSpc>
                <a:spcPct val="90000"/>
              </a:lnSpc>
            </a:pPr>
            <a:endParaRPr lang="it-IT" altLang="it-IT" dirty="0"/>
          </a:p>
        </p:txBody>
      </p:sp>
      <p:pic>
        <p:nvPicPr>
          <p:cNvPr id="34820" name="Picture 4" descr="ifa in crescita"/>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3143251" y="3284538"/>
            <a:ext cx="5946775" cy="3008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1" name="Text Box 5"/>
          <p:cNvSpPr txBox="1">
            <a:spLocks noChangeArrowheads="1"/>
          </p:cNvSpPr>
          <p:nvPr/>
        </p:nvSpPr>
        <p:spPr bwMode="auto">
          <a:xfrm>
            <a:off x="1828800" y="6477000"/>
            <a:ext cx="632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latin typeface="Times New Roman" panose="02020603050405020304" pitchFamily="18" charset="0"/>
              </a:rPr>
              <a:t>Da Deacon J.W. </a:t>
            </a:r>
            <a:r>
              <a:rPr lang="it-IT" altLang="it-IT" sz="1600" i="1">
                <a:latin typeface="Times New Roman" panose="02020603050405020304" pitchFamily="18" charset="0"/>
              </a:rPr>
              <a:t>Micologia moderna</a:t>
            </a:r>
            <a:r>
              <a:rPr lang="it-IT" altLang="it-IT" sz="1600">
                <a:latin typeface="Times New Roman" panose="02020603050405020304" pitchFamily="18" charset="0"/>
              </a:rPr>
              <a:t> Calderini Edagricole, 2000</a:t>
            </a:r>
          </a:p>
        </p:txBody>
      </p:sp>
    </p:spTree>
    <p:extLst>
      <p:ext uri="{BB962C8B-B14F-4D97-AF65-F5344CB8AC3E}">
        <p14:creationId xmlns:p14="http://schemas.microsoft.com/office/powerpoint/2010/main" val="1466882614"/>
      </p:ext>
    </p:extLst>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it-IT" altLang="it-IT"/>
          </a:p>
        </p:txBody>
      </p:sp>
      <p:sp>
        <p:nvSpPr>
          <p:cNvPr id="35843" name="Rectangle 3"/>
          <p:cNvSpPr>
            <a:spLocks noGrp="1" noChangeArrowheads="1"/>
          </p:cNvSpPr>
          <p:nvPr>
            <p:ph type="body" sz="half" idx="2"/>
          </p:nvPr>
        </p:nvSpPr>
        <p:spPr>
          <a:xfrm>
            <a:off x="7464425" y="1916113"/>
            <a:ext cx="2743200" cy="4114800"/>
          </a:xfrm>
        </p:spPr>
        <p:txBody>
          <a:bodyPr/>
          <a:lstStyle/>
          <a:p>
            <a:pPr>
              <a:buFontTx/>
              <a:buNone/>
            </a:pPr>
            <a:r>
              <a:rPr lang="it-IT" altLang="it-IT"/>
              <a:t>   </a:t>
            </a:r>
            <a:r>
              <a:rPr lang="it-IT" altLang="it-IT" sz="2400"/>
              <a:t>Schema di degradazione di una macromolecola</a:t>
            </a:r>
          </a:p>
        </p:txBody>
      </p:sp>
      <p:pic>
        <p:nvPicPr>
          <p:cNvPr id="35844" name="Picture 4" descr="fig73_2a"/>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209800" y="1825625"/>
            <a:ext cx="5257800" cy="4364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30381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209800" y="2286000"/>
            <a:ext cx="7772400" cy="1143000"/>
          </a:xfrm>
        </p:spPr>
        <p:txBody>
          <a:bodyPr anchor="ctr"/>
          <a:lstStyle/>
          <a:p>
            <a:r>
              <a:rPr lang="it-IT" altLang="it-IT" sz="4400"/>
              <a:t>FUNGHI</a:t>
            </a:r>
          </a:p>
        </p:txBody>
      </p:sp>
      <p:sp>
        <p:nvSpPr>
          <p:cNvPr id="16387" name="Rectangle 3"/>
          <p:cNvSpPr>
            <a:spLocks noGrp="1" noChangeArrowheads="1"/>
          </p:cNvSpPr>
          <p:nvPr>
            <p:ph type="subTitle" idx="1"/>
          </p:nvPr>
        </p:nvSpPr>
        <p:spPr>
          <a:xfrm>
            <a:off x="2895600" y="3886200"/>
            <a:ext cx="6400800" cy="1752600"/>
          </a:xfrm>
        </p:spPr>
        <p:txBody>
          <a:bodyPr/>
          <a:lstStyle/>
          <a:p>
            <a:endParaRPr lang="it-IT" altLang="it-IT" sz="3200"/>
          </a:p>
        </p:txBody>
      </p:sp>
    </p:spTree>
    <p:extLst>
      <p:ext uri="{BB962C8B-B14F-4D97-AF65-F5344CB8AC3E}">
        <p14:creationId xmlns:p14="http://schemas.microsoft.com/office/powerpoint/2010/main" val="584939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524000" y="685800"/>
            <a:ext cx="9144000" cy="5715000"/>
          </a:xfrm>
        </p:spPr>
        <p:txBody>
          <a:bodyPr/>
          <a:lstStyle/>
          <a:p>
            <a:r>
              <a:rPr lang="it-IT" altLang="it-IT"/>
              <a:t>Gli organismi appartenenti al regno dei</a:t>
            </a:r>
            <a:r>
              <a:rPr lang="it-IT" altLang="it-IT" b="1" i="1"/>
              <a:t> </a:t>
            </a:r>
            <a:r>
              <a:rPr lang="it-IT" altLang="it-IT" b="1"/>
              <a:t>FUNGHI </a:t>
            </a:r>
            <a:r>
              <a:rPr lang="it-IT" altLang="it-IT"/>
              <a:t>possono svilupparsi in un ampio range di </a:t>
            </a:r>
            <a:r>
              <a:rPr lang="it-IT" altLang="it-IT">
                <a:solidFill>
                  <a:srgbClr val="FF3300"/>
                </a:solidFill>
              </a:rPr>
              <a:t>temperatura, pH, umidità</a:t>
            </a:r>
            <a:r>
              <a:rPr lang="it-IT" altLang="it-IT"/>
              <a:t> e </a:t>
            </a:r>
            <a:r>
              <a:rPr lang="it-IT" altLang="it-IT">
                <a:solidFill>
                  <a:srgbClr val="FF3300"/>
                </a:solidFill>
              </a:rPr>
              <a:t>tensione di ossigeno</a:t>
            </a:r>
          </a:p>
          <a:p>
            <a:r>
              <a:rPr lang="it-IT" altLang="it-IT"/>
              <a:t>Secondo il range di </a:t>
            </a:r>
            <a:r>
              <a:rPr lang="it-IT" altLang="it-IT" b="1"/>
              <a:t>temperatura </a:t>
            </a:r>
            <a:r>
              <a:rPr lang="it-IT" altLang="it-IT"/>
              <a:t>a cui si sviluppano gli organismi viventi sono suddivisi in:</a:t>
            </a:r>
          </a:p>
          <a:p>
            <a:pPr>
              <a:buFontTx/>
              <a:buNone/>
            </a:pPr>
            <a:r>
              <a:rPr lang="it-IT" altLang="it-IT"/>
              <a:t>           </a:t>
            </a:r>
            <a:r>
              <a:rPr lang="it-IT" altLang="it-IT" b="1">
                <a:solidFill>
                  <a:srgbClr val="000099"/>
                </a:solidFill>
              </a:rPr>
              <a:t>psicrofili</a:t>
            </a:r>
            <a:r>
              <a:rPr lang="it-IT" altLang="it-IT"/>
              <a:t>- basse temperature (0°-20°C), </a:t>
            </a:r>
          </a:p>
          <a:p>
            <a:pPr>
              <a:buFontTx/>
              <a:buNone/>
            </a:pPr>
            <a:r>
              <a:rPr lang="it-IT" altLang="it-IT" b="1"/>
              <a:t>           </a:t>
            </a:r>
            <a:r>
              <a:rPr lang="it-IT" altLang="it-IT" b="1">
                <a:solidFill>
                  <a:srgbClr val="000099"/>
                </a:solidFill>
              </a:rPr>
              <a:t>mesofili</a:t>
            </a:r>
            <a:r>
              <a:rPr lang="it-IT" altLang="it-IT"/>
              <a:t>- temperature moderate (ottimali 20°-30°)</a:t>
            </a:r>
          </a:p>
          <a:p>
            <a:pPr>
              <a:buFontTx/>
              <a:buNone/>
            </a:pPr>
            <a:r>
              <a:rPr lang="it-IT" altLang="it-IT"/>
              <a:t>           </a:t>
            </a:r>
            <a:r>
              <a:rPr lang="it-IT" altLang="it-IT" b="1">
                <a:solidFill>
                  <a:srgbClr val="000099"/>
                </a:solidFill>
              </a:rPr>
              <a:t>termofili</a:t>
            </a:r>
            <a:r>
              <a:rPr lang="it-IT" altLang="it-IT"/>
              <a:t>- alte temperature (optimum 40°C, 50°-        60°C massimo).</a:t>
            </a:r>
          </a:p>
          <a:p>
            <a:pPr>
              <a:buFontTx/>
              <a:buNone/>
            </a:pPr>
            <a:endParaRPr lang="it-IT" altLang="it-IT"/>
          </a:p>
          <a:p>
            <a:r>
              <a:rPr lang="it-IT" altLang="it-IT" b="1">
                <a:solidFill>
                  <a:srgbClr val="FF3300"/>
                </a:solidFill>
              </a:rPr>
              <a:t>I funghi nella gran parte sono mesofili</a:t>
            </a:r>
          </a:p>
          <a:p>
            <a:pPr>
              <a:buFontTx/>
              <a:buNone/>
            </a:pPr>
            <a:endParaRPr lang="it-IT" altLang="it-IT">
              <a:solidFill>
                <a:srgbClr val="FF3300"/>
              </a:solidFill>
            </a:endParaRPr>
          </a:p>
        </p:txBody>
      </p:sp>
      <p:sp>
        <p:nvSpPr>
          <p:cNvPr id="40963" name="Rectangle 3"/>
          <p:cNvSpPr>
            <a:spLocks noGrp="1" noChangeArrowheads="1"/>
          </p:cNvSpPr>
          <p:nvPr>
            <p:ph type="title"/>
          </p:nvPr>
        </p:nvSpPr>
        <p:spPr>
          <a:xfrm flipH="1">
            <a:off x="9982200" y="609600"/>
            <a:ext cx="76200" cy="76200"/>
          </a:xfrm>
        </p:spPr>
        <p:txBody>
          <a:bodyPr>
            <a:normAutofit fontScale="90000"/>
          </a:bodyPr>
          <a:lstStyle/>
          <a:p>
            <a:endParaRPr lang="it-IT" altLang="it-IT"/>
          </a:p>
        </p:txBody>
      </p:sp>
    </p:spTree>
    <p:extLst>
      <p:ext uri="{BB962C8B-B14F-4D97-AF65-F5344CB8AC3E}">
        <p14:creationId xmlns:p14="http://schemas.microsoft.com/office/powerpoint/2010/main" val="29601042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l"/>
            <a:r>
              <a:rPr lang="it-IT" altLang="it-IT" sz="3200">
                <a:latin typeface="Comic Sans MS" panose="030F0702030302020204" pitchFamily="66" charset="0"/>
              </a:rPr>
              <a:t>TOLLERANZA AL pH E ALLA QUANTITA’ DI O</a:t>
            </a:r>
            <a:r>
              <a:rPr lang="it-IT" altLang="it-IT" sz="3200" baseline="-25000">
                <a:latin typeface="Comic Sans MS" panose="030F0702030302020204" pitchFamily="66" charset="0"/>
              </a:rPr>
              <a:t>2</a:t>
            </a:r>
          </a:p>
        </p:txBody>
      </p:sp>
      <p:sp>
        <p:nvSpPr>
          <p:cNvPr id="41987" name="Rectangle 3"/>
          <p:cNvSpPr>
            <a:spLocks noGrp="1" noChangeArrowheads="1"/>
          </p:cNvSpPr>
          <p:nvPr>
            <p:ph type="body" idx="1"/>
          </p:nvPr>
        </p:nvSpPr>
        <p:spPr/>
        <p:txBody>
          <a:bodyPr/>
          <a:lstStyle/>
          <a:p>
            <a:pPr>
              <a:lnSpc>
                <a:spcPct val="90000"/>
              </a:lnSpc>
            </a:pPr>
            <a:r>
              <a:rPr lang="it-IT" altLang="it-IT"/>
              <a:t>I funghi spesso abbassano il pH del substrato su cui si sviluppano</a:t>
            </a:r>
          </a:p>
          <a:p>
            <a:pPr>
              <a:lnSpc>
                <a:spcPct val="90000"/>
              </a:lnSpc>
            </a:pPr>
            <a:r>
              <a:rPr lang="it-IT" altLang="it-IT"/>
              <a:t>Producono acidi che partecipano al danno ad esempio, di materiali cartacei (lacerazioni, macchie, foxing)</a:t>
            </a:r>
          </a:p>
          <a:p>
            <a:pPr>
              <a:lnSpc>
                <a:spcPct val="90000"/>
              </a:lnSpc>
            </a:pPr>
            <a:r>
              <a:rPr lang="it-IT" altLang="it-IT"/>
              <a:t>Possono svilupparsi a differenti valori di pH: le carte “</a:t>
            </a:r>
            <a:r>
              <a:rPr lang="it-IT" altLang="it-IT">
                <a:solidFill>
                  <a:srgbClr val="FF0000"/>
                </a:solidFill>
              </a:rPr>
              <a:t>acide</a:t>
            </a:r>
            <a:r>
              <a:rPr lang="it-IT" altLang="it-IT"/>
              <a:t>”non sempre sono tutelate dall’attacco di funghi</a:t>
            </a:r>
          </a:p>
        </p:txBody>
      </p:sp>
    </p:spTree>
    <p:extLst>
      <p:ext uri="{BB962C8B-B14F-4D97-AF65-F5344CB8AC3E}">
        <p14:creationId xmlns:p14="http://schemas.microsoft.com/office/powerpoint/2010/main" val="2197474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it-IT" altLang="it-IT"/>
          </a:p>
        </p:txBody>
      </p:sp>
      <p:sp>
        <p:nvSpPr>
          <p:cNvPr id="43011" name="Rectangle 3"/>
          <p:cNvSpPr>
            <a:spLocks noGrp="1" noChangeArrowheads="1"/>
          </p:cNvSpPr>
          <p:nvPr>
            <p:ph type="body" idx="1"/>
          </p:nvPr>
        </p:nvSpPr>
        <p:spPr/>
        <p:txBody>
          <a:bodyPr/>
          <a:lstStyle/>
          <a:p>
            <a:r>
              <a:rPr lang="it-IT" altLang="it-IT"/>
              <a:t>I funghi sono aerobi quindi necessitano di O</a:t>
            </a:r>
            <a:r>
              <a:rPr lang="it-IT" altLang="it-IT" baseline="-25000"/>
              <a:t>2</a:t>
            </a:r>
            <a:r>
              <a:rPr lang="it-IT" altLang="it-IT"/>
              <a:t> per svilupparsi</a:t>
            </a:r>
          </a:p>
          <a:p>
            <a:r>
              <a:rPr lang="it-IT" altLang="it-IT"/>
              <a:t>Alcuni possono però svilupparsi anche in ambienti con tensioni di O</a:t>
            </a:r>
            <a:r>
              <a:rPr lang="it-IT" altLang="it-IT" baseline="-25000"/>
              <a:t>2</a:t>
            </a:r>
            <a:r>
              <a:rPr lang="it-IT" altLang="it-IT"/>
              <a:t> basse (microaerofili)</a:t>
            </a:r>
          </a:p>
          <a:p>
            <a:r>
              <a:rPr lang="it-IT" altLang="it-IT"/>
              <a:t>Le spore e i conidi resistono meglio a fattori ambientali di stress</a:t>
            </a:r>
          </a:p>
        </p:txBody>
      </p:sp>
    </p:spTree>
    <p:extLst>
      <p:ext uri="{BB962C8B-B14F-4D97-AF65-F5344CB8AC3E}">
        <p14:creationId xmlns:p14="http://schemas.microsoft.com/office/powerpoint/2010/main" val="1189789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2209800" y="685801"/>
            <a:ext cx="8269288" cy="5446713"/>
          </a:xfrm>
        </p:spPr>
        <p:txBody>
          <a:bodyPr/>
          <a:lstStyle/>
          <a:p>
            <a:pPr>
              <a:lnSpc>
                <a:spcPct val="90000"/>
              </a:lnSpc>
            </a:pPr>
            <a:r>
              <a:rPr lang="it-IT" altLang="it-IT" dirty="0"/>
              <a:t>I funghi dal punto di vista trofico possono essere:</a:t>
            </a:r>
          </a:p>
          <a:p>
            <a:pPr>
              <a:lnSpc>
                <a:spcPct val="90000"/>
              </a:lnSpc>
              <a:buFontTx/>
              <a:buNone/>
            </a:pPr>
            <a:r>
              <a:rPr lang="it-IT" altLang="it-IT" dirty="0"/>
              <a:t>    - </a:t>
            </a:r>
            <a:r>
              <a:rPr lang="it-IT" altLang="it-IT" b="1" dirty="0">
                <a:solidFill>
                  <a:srgbClr val="006600"/>
                </a:solidFill>
              </a:rPr>
              <a:t>parassiti</a:t>
            </a:r>
          </a:p>
          <a:p>
            <a:pPr>
              <a:lnSpc>
                <a:spcPct val="90000"/>
              </a:lnSpc>
              <a:buFontTx/>
              <a:buNone/>
            </a:pPr>
            <a:r>
              <a:rPr lang="it-IT" altLang="it-IT" dirty="0">
                <a:solidFill>
                  <a:srgbClr val="006600"/>
                </a:solidFill>
              </a:rPr>
              <a:t>    - </a:t>
            </a:r>
            <a:r>
              <a:rPr lang="it-IT" altLang="it-IT" b="1" dirty="0">
                <a:solidFill>
                  <a:srgbClr val="006600"/>
                </a:solidFill>
              </a:rPr>
              <a:t>simbionti</a:t>
            </a:r>
          </a:p>
          <a:p>
            <a:pPr>
              <a:lnSpc>
                <a:spcPct val="90000"/>
              </a:lnSpc>
              <a:buFontTx/>
              <a:buNone/>
            </a:pPr>
            <a:r>
              <a:rPr lang="it-IT" altLang="it-IT" dirty="0">
                <a:solidFill>
                  <a:srgbClr val="006600"/>
                </a:solidFill>
              </a:rPr>
              <a:t>    - </a:t>
            </a:r>
            <a:r>
              <a:rPr lang="it-IT" altLang="it-IT" b="1" u="sng" dirty="0">
                <a:solidFill>
                  <a:srgbClr val="006600"/>
                </a:solidFill>
              </a:rPr>
              <a:t>saprofiti</a:t>
            </a:r>
          </a:p>
          <a:p>
            <a:pPr>
              <a:lnSpc>
                <a:spcPct val="90000"/>
              </a:lnSpc>
              <a:buFontTx/>
              <a:buNone/>
            </a:pPr>
            <a:r>
              <a:rPr lang="it-IT" altLang="it-IT" b="1" dirty="0"/>
              <a:t> </a:t>
            </a:r>
            <a:r>
              <a:rPr lang="it-IT" altLang="it-IT" dirty="0"/>
              <a:t>I funghi saprofiti degradano materiale proveniente da </a:t>
            </a:r>
            <a:r>
              <a:rPr lang="it-IT" altLang="it-IT" b="1" dirty="0"/>
              <a:t>organismi morti</a:t>
            </a:r>
            <a:r>
              <a:rPr lang="it-IT" altLang="it-IT" dirty="0"/>
              <a:t>.</a:t>
            </a:r>
          </a:p>
          <a:p>
            <a:pPr>
              <a:lnSpc>
                <a:spcPct val="90000"/>
              </a:lnSpc>
              <a:buFontTx/>
              <a:buNone/>
            </a:pPr>
            <a:endParaRPr lang="it-IT" altLang="it-IT" dirty="0"/>
          </a:p>
          <a:p>
            <a:pPr>
              <a:lnSpc>
                <a:spcPct val="90000"/>
              </a:lnSpc>
              <a:buFontTx/>
              <a:buNone/>
            </a:pPr>
            <a:endParaRPr lang="it-IT" altLang="it-IT" dirty="0"/>
          </a:p>
        </p:txBody>
      </p:sp>
    </p:spTree>
    <p:extLst>
      <p:ext uri="{BB962C8B-B14F-4D97-AF65-F5344CB8AC3E}">
        <p14:creationId xmlns:p14="http://schemas.microsoft.com/office/powerpoint/2010/main" val="578529814"/>
      </p:ext>
    </p:extLst>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365125"/>
            <a:ext cx="6225791" cy="1460500"/>
          </a:xfrm>
        </p:spPr>
        <p:txBody>
          <a:bodyPr/>
          <a:lstStyle/>
          <a:p>
            <a:r>
              <a:rPr lang="it-IT" altLang="it-IT" dirty="0">
                <a:latin typeface="Comic Sans MS" panose="030F0702030302020204" pitchFamily="66" charset="0"/>
              </a:rPr>
              <a:t>Patogeni necrotrofi, </a:t>
            </a:r>
            <a:r>
              <a:rPr lang="it-IT" altLang="it-IT" dirty="0" err="1" smtClean="0">
                <a:latin typeface="Comic Sans MS" panose="030F0702030302020204" pitchFamily="66" charset="0"/>
              </a:rPr>
              <a:t>biotrofi</a:t>
            </a:r>
            <a:r>
              <a:rPr lang="it-IT" altLang="it-IT" dirty="0" smtClean="0">
                <a:latin typeface="Comic Sans MS" panose="030F0702030302020204" pitchFamily="66" charset="0"/>
              </a:rPr>
              <a:t>, </a:t>
            </a:r>
            <a:r>
              <a:rPr lang="it-IT" altLang="it-IT" dirty="0" err="1" smtClean="0">
                <a:latin typeface="Comic Sans MS" panose="030F0702030302020204" pitchFamily="66" charset="0"/>
              </a:rPr>
              <a:t>emibiotrofici</a:t>
            </a:r>
            <a:endParaRPr lang="it-IT" altLang="it-IT" dirty="0">
              <a:latin typeface="Comic Sans MS" panose="030F0702030302020204" pitchFamily="66" charset="0"/>
            </a:endParaRPr>
          </a:p>
        </p:txBody>
      </p:sp>
      <p:sp>
        <p:nvSpPr>
          <p:cNvPr id="12291" name="Rectangle 3"/>
          <p:cNvSpPr>
            <a:spLocks noGrp="1" noChangeArrowheads="1"/>
          </p:cNvSpPr>
          <p:nvPr>
            <p:ph sz="half" idx="1"/>
          </p:nvPr>
        </p:nvSpPr>
        <p:spPr>
          <a:xfrm>
            <a:off x="838199" y="1825625"/>
            <a:ext cx="5924341" cy="4786190"/>
          </a:xfrm>
        </p:spPr>
        <p:txBody>
          <a:bodyPr/>
          <a:lstStyle/>
          <a:p>
            <a:r>
              <a:rPr lang="it-IT" altLang="it-IT" dirty="0">
                <a:latin typeface="Comic Sans MS" panose="030F0702030302020204" pitchFamily="66" charset="0"/>
              </a:rPr>
              <a:t>Sebbene esista una enorme varietà di patogeni, una importante distinzione può essere fatta fra coloro che uccidono rapidamente l’ospite o parte di esso, i necrotrofi, e altri che coesistono con i tessuti dell’ospite per un periodo lungo senza provocare danni pesanti, i </a:t>
            </a:r>
            <a:r>
              <a:rPr lang="it-IT" altLang="it-IT" dirty="0" err="1">
                <a:latin typeface="Comic Sans MS" panose="030F0702030302020204" pitchFamily="66" charset="0"/>
              </a:rPr>
              <a:t>biotrofi</a:t>
            </a:r>
            <a:r>
              <a:rPr lang="it-IT" altLang="it-IT" dirty="0">
                <a:latin typeface="Comic Sans MS" panose="030F0702030302020204" pitchFamily="66" charset="0"/>
              </a:rPr>
              <a:t>.</a:t>
            </a:r>
          </a:p>
        </p:txBody>
      </p:sp>
      <p:pic>
        <p:nvPicPr>
          <p:cNvPr id="4" name="Segnaposto contenuto 3"/>
          <p:cNvPicPr>
            <a:picLocks noGrp="1" noChangeAspect="1"/>
          </p:cNvPicPr>
          <p:nvPr>
            <p:ph sz="half" idx="2"/>
          </p:nvPr>
        </p:nvPicPr>
        <p:blipFill>
          <a:blip r:embed="rId2"/>
          <a:stretch>
            <a:fillRect/>
          </a:stretch>
        </p:blipFill>
        <p:spPr>
          <a:xfrm>
            <a:off x="7193672" y="255087"/>
            <a:ext cx="4271497" cy="5921876"/>
          </a:xfrm>
          <a:prstGeom prst="rect">
            <a:avLst/>
          </a:prstGeom>
        </p:spPr>
      </p:pic>
    </p:spTree>
    <p:extLst>
      <p:ext uri="{BB962C8B-B14F-4D97-AF65-F5344CB8AC3E}">
        <p14:creationId xmlns:p14="http://schemas.microsoft.com/office/powerpoint/2010/main" val="35178989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it-IT" altLang="it-IT">
                <a:latin typeface="Comic Sans MS" panose="030F0702030302020204" pitchFamily="66" charset="0"/>
              </a:rPr>
              <a:t>I necrotrofi</a:t>
            </a:r>
          </a:p>
        </p:txBody>
      </p:sp>
      <p:sp>
        <p:nvSpPr>
          <p:cNvPr id="13315" name="Rectangle 3"/>
          <p:cNvSpPr>
            <a:spLocks noGrp="1" noChangeArrowheads="1"/>
          </p:cNvSpPr>
          <p:nvPr>
            <p:ph type="body" idx="1"/>
          </p:nvPr>
        </p:nvSpPr>
        <p:spPr/>
        <p:txBody>
          <a:bodyPr/>
          <a:lstStyle/>
          <a:p>
            <a:pPr marL="609600" indent="-609600"/>
            <a:r>
              <a:rPr lang="it-IT" altLang="it-IT" sz="2400" b="1">
                <a:latin typeface="Comic Sans MS" panose="030F0702030302020204" pitchFamily="66" charset="0"/>
              </a:rPr>
              <a:t>Caratteristiche biochimiche e morfologiche:</a:t>
            </a:r>
          </a:p>
          <a:p>
            <a:pPr marL="990600" lvl="1" indent="-533400">
              <a:buFontTx/>
              <a:buAutoNum type="arabicPeriod"/>
            </a:pPr>
            <a:r>
              <a:rPr lang="it-IT" altLang="it-IT">
                <a:latin typeface="Comic Sans MS" panose="030F0702030302020204" pitchFamily="66" charset="0"/>
              </a:rPr>
              <a:t>Morte rapida delle cellule ospite</a:t>
            </a:r>
          </a:p>
          <a:p>
            <a:pPr marL="990600" lvl="1" indent="-533400">
              <a:buFontTx/>
              <a:buAutoNum type="arabicPeriod"/>
            </a:pPr>
            <a:r>
              <a:rPr lang="it-IT" altLang="it-IT">
                <a:latin typeface="Comic Sans MS" panose="030F0702030302020204" pitchFamily="66" charset="0"/>
              </a:rPr>
              <a:t>Produzione di tossine ed enzimi citolitici (crescita intercellulare)</a:t>
            </a:r>
          </a:p>
          <a:p>
            <a:pPr marL="990600" lvl="1" indent="-533400">
              <a:buFontTx/>
              <a:buAutoNum type="arabicPeriod"/>
            </a:pPr>
            <a:r>
              <a:rPr lang="it-IT" altLang="it-IT">
                <a:latin typeface="Comic Sans MS" panose="030F0702030302020204" pitchFamily="66" charset="0"/>
              </a:rPr>
              <a:t>Nessuna formazione di strutture morfologiche speciali</a:t>
            </a:r>
          </a:p>
          <a:p>
            <a:pPr marL="990600" lvl="1" indent="-533400">
              <a:buFontTx/>
              <a:buAutoNum type="arabicPeriod"/>
            </a:pPr>
            <a:r>
              <a:rPr lang="it-IT" altLang="it-IT">
                <a:latin typeface="Comic Sans MS" panose="030F0702030302020204" pitchFamily="66" charset="0"/>
              </a:rPr>
              <a:t>Penetrazione dell’ospite attraverso ferite o aperture naturali</a:t>
            </a:r>
          </a:p>
          <a:p>
            <a:pPr marL="609600" indent="-609600"/>
            <a:r>
              <a:rPr lang="it-IT" altLang="it-IT" sz="2400" b="1">
                <a:latin typeface="Comic Sans MS" panose="030F0702030302020204" pitchFamily="66" charset="0"/>
              </a:rPr>
              <a:t>Caratteristiche ecologiche</a:t>
            </a:r>
          </a:p>
          <a:p>
            <a:pPr marL="990600" lvl="1" indent="-533400">
              <a:buFontTx/>
              <a:buAutoNum type="arabicPeriod"/>
            </a:pPr>
            <a:r>
              <a:rPr lang="it-IT" altLang="it-IT">
                <a:latin typeface="Comic Sans MS" panose="030F0702030302020204" pitchFamily="66" charset="0"/>
              </a:rPr>
              <a:t>Largo range di ospiti</a:t>
            </a:r>
          </a:p>
          <a:p>
            <a:pPr marL="990600" lvl="1" indent="-533400">
              <a:buFontTx/>
              <a:buAutoNum type="arabicPeriod"/>
            </a:pPr>
            <a:r>
              <a:rPr lang="it-IT" altLang="it-IT">
                <a:latin typeface="Comic Sans MS" panose="030F0702030302020204" pitchFamily="66" charset="0"/>
              </a:rPr>
              <a:t>Capacità di vivere saprofiticamente fuori dall’ospite</a:t>
            </a:r>
          </a:p>
          <a:p>
            <a:pPr marL="990600" lvl="1" indent="-533400">
              <a:buFontTx/>
              <a:buAutoNum type="arabicPeriod"/>
            </a:pPr>
            <a:r>
              <a:rPr lang="it-IT" altLang="it-IT">
                <a:latin typeface="Comic Sans MS" panose="030F0702030302020204" pitchFamily="66" charset="0"/>
              </a:rPr>
              <a:t>Attaccano tessuti giovani, debilitati o senescenti</a:t>
            </a:r>
          </a:p>
        </p:txBody>
      </p:sp>
    </p:spTree>
    <p:extLst>
      <p:ext uri="{BB962C8B-B14F-4D97-AF65-F5344CB8AC3E}">
        <p14:creationId xmlns:p14="http://schemas.microsoft.com/office/powerpoint/2010/main" val="12257437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609600" y="274638"/>
            <a:ext cx="8976527" cy="850777"/>
          </a:xfrm>
        </p:spPr>
        <p:txBody>
          <a:bodyPr/>
          <a:lstStyle/>
          <a:p>
            <a:r>
              <a:rPr lang="it-IT" altLang="it-IT" dirty="0" err="1">
                <a:latin typeface="Comic Sans MS" panose="030F0702030302020204" pitchFamily="66" charset="0"/>
              </a:rPr>
              <a:t>Botrytis</a:t>
            </a:r>
            <a:r>
              <a:rPr lang="it-IT" altLang="it-IT" dirty="0">
                <a:latin typeface="Comic Sans MS" panose="030F0702030302020204" pitchFamily="66" charset="0"/>
              </a:rPr>
              <a:t> cinerea</a:t>
            </a:r>
          </a:p>
        </p:txBody>
      </p:sp>
      <p:sp>
        <p:nvSpPr>
          <p:cNvPr id="15365" name="Rectangle 5"/>
          <p:cNvSpPr>
            <a:spLocks noGrp="1" noChangeArrowheads="1"/>
          </p:cNvSpPr>
          <p:nvPr>
            <p:ph type="body" sz="half" idx="1"/>
          </p:nvPr>
        </p:nvSpPr>
        <p:spPr>
          <a:xfrm>
            <a:off x="301451" y="1196976"/>
            <a:ext cx="5718349" cy="4929188"/>
          </a:xfrm>
        </p:spPr>
        <p:txBody>
          <a:bodyPr>
            <a:normAutofit/>
          </a:bodyPr>
          <a:lstStyle/>
          <a:p>
            <a:pPr>
              <a:lnSpc>
                <a:spcPct val="80000"/>
              </a:lnSpc>
            </a:pPr>
            <a:r>
              <a:rPr lang="it-IT" altLang="it-IT" sz="2200" dirty="0">
                <a:latin typeface="Comic Sans MS" panose="030F0702030302020204" pitchFamily="66" charset="0"/>
              </a:rPr>
              <a:t>Il fungo ascomicete </a:t>
            </a:r>
            <a:r>
              <a:rPr lang="it-IT" altLang="it-IT" sz="2200" i="1" dirty="0" err="1">
                <a:latin typeface="Comic Sans MS" panose="030F0702030302020204" pitchFamily="66" charset="0"/>
              </a:rPr>
              <a:t>Botrytis</a:t>
            </a:r>
            <a:r>
              <a:rPr lang="it-IT" altLang="it-IT" sz="2200" i="1" dirty="0">
                <a:latin typeface="Comic Sans MS" panose="030F0702030302020204" pitchFamily="66" charset="0"/>
              </a:rPr>
              <a:t> cinerea</a:t>
            </a:r>
            <a:r>
              <a:rPr lang="it-IT" altLang="it-IT" sz="2200" dirty="0">
                <a:latin typeface="Comic Sans MS" panose="030F0702030302020204" pitchFamily="66" charset="0"/>
              </a:rPr>
              <a:t>, o muffa grigia della vite è un tipico necrotrofo.</a:t>
            </a:r>
          </a:p>
          <a:p>
            <a:pPr>
              <a:lnSpc>
                <a:spcPct val="80000"/>
              </a:lnSpc>
            </a:pPr>
            <a:r>
              <a:rPr lang="it-IT" altLang="it-IT" sz="2200" dirty="0">
                <a:latin typeface="Comic Sans MS" panose="030F0702030302020204" pitchFamily="66" charset="0"/>
              </a:rPr>
              <a:t>È un patogeno capace di colonizzare praticamente quasi tutte le piante in virtù delle sue estreme capacità di resistenza alle difese dell’ospite</a:t>
            </a:r>
          </a:p>
          <a:p>
            <a:pPr>
              <a:lnSpc>
                <a:spcPct val="80000"/>
              </a:lnSpc>
            </a:pPr>
            <a:r>
              <a:rPr lang="it-IT" altLang="it-IT" sz="2200" dirty="0">
                <a:latin typeface="Comic Sans MS" panose="030F0702030302020204" pitchFamily="66" charset="0"/>
              </a:rPr>
              <a:t>È infatti in grado di resistere al </a:t>
            </a:r>
            <a:r>
              <a:rPr lang="it-IT" altLang="it-IT" sz="2200" dirty="0" err="1">
                <a:latin typeface="Comic Sans MS" panose="030F0702030302020204" pitchFamily="66" charset="0"/>
              </a:rPr>
              <a:t>burst</a:t>
            </a:r>
            <a:r>
              <a:rPr lang="it-IT" altLang="it-IT" sz="2200" dirty="0">
                <a:latin typeface="Comic Sans MS" panose="030F0702030302020204" pitchFamily="66" charset="0"/>
              </a:rPr>
              <a:t> ossidativo generato dall’ospite in conseguenza dell’attacco…ma non solo sfrutta i ROS che si formano durante la risposta di difesa per attivare i geni di patogenesi.</a:t>
            </a:r>
          </a:p>
        </p:txBody>
      </p:sp>
      <p:pic>
        <p:nvPicPr>
          <p:cNvPr id="15368" name="Picture 8" descr="Bc"/>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591300" y="1606550"/>
            <a:ext cx="3200400" cy="2171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9" name="Picture 9" descr="Bc1"/>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550026" y="3938589"/>
            <a:ext cx="3281363"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349572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it-IT" altLang="it-IT">
                <a:latin typeface="Comic Sans MS" panose="030F0702030302020204" pitchFamily="66" charset="0"/>
              </a:rPr>
              <a:t>I biotrofi</a:t>
            </a:r>
          </a:p>
        </p:txBody>
      </p:sp>
      <p:sp>
        <p:nvSpPr>
          <p:cNvPr id="18435" name="Rectangle 3"/>
          <p:cNvSpPr>
            <a:spLocks noGrp="1" noChangeArrowheads="1"/>
          </p:cNvSpPr>
          <p:nvPr>
            <p:ph type="body" idx="1"/>
          </p:nvPr>
        </p:nvSpPr>
        <p:spPr/>
        <p:txBody>
          <a:bodyPr/>
          <a:lstStyle/>
          <a:p>
            <a:pPr marL="609600" indent="-609600"/>
            <a:r>
              <a:rPr lang="it-IT" altLang="it-IT" sz="2400" b="1">
                <a:latin typeface="Comic Sans MS" panose="030F0702030302020204" pitchFamily="66" charset="0"/>
              </a:rPr>
              <a:t>Caratteristiche biochimiche e morfologiche:</a:t>
            </a:r>
          </a:p>
          <a:p>
            <a:pPr marL="990600" lvl="1" indent="-533400">
              <a:buFontTx/>
              <a:buAutoNum type="arabicPeriod"/>
            </a:pPr>
            <a:r>
              <a:rPr lang="it-IT" altLang="it-IT">
                <a:latin typeface="Comic Sans MS" panose="030F0702030302020204" pitchFamily="66" charset="0"/>
              </a:rPr>
              <a:t>Non portano a morte rapida l’ospite</a:t>
            </a:r>
          </a:p>
          <a:p>
            <a:pPr marL="990600" lvl="1" indent="-533400">
              <a:buFontTx/>
              <a:buAutoNum type="arabicPeriod"/>
            </a:pPr>
            <a:r>
              <a:rPr lang="it-IT" altLang="it-IT">
                <a:latin typeface="Comic Sans MS" panose="030F0702030302020204" pitchFamily="66" charset="0"/>
              </a:rPr>
              <a:t>Nessuna (o poche) tossine ed enzimi citolitici prodotti</a:t>
            </a:r>
          </a:p>
          <a:p>
            <a:pPr marL="990600" lvl="1" indent="-533400">
              <a:buFontTx/>
              <a:buAutoNum type="arabicPeriod"/>
            </a:pPr>
            <a:r>
              <a:rPr lang="it-IT" altLang="it-IT">
                <a:latin typeface="Comic Sans MS" panose="030F0702030302020204" pitchFamily="66" charset="0"/>
              </a:rPr>
              <a:t>Formazione di struttre parassitiche speciali (es. austori)</a:t>
            </a:r>
          </a:p>
          <a:p>
            <a:pPr marL="990600" lvl="1" indent="-533400">
              <a:buFontTx/>
              <a:buAutoNum type="arabicPeriod"/>
            </a:pPr>
            <a:r>
              <a:rPr lang="it-IT" altLang="it-IT">
                <a:latin typeface="Comic Sans MS" panose="030F0702030302020204" pitchFamily="66" charset="0"/>
              </a:rPr>
              <a:t>Penetrazione dell’ospite diretta o via aperture naturali</a:t>
            </a:r>
          </a:p>
          <a:p>
            <a:pPr marL="609600" indent="-609600"/>
            <a:r>
              <a:rPr lang="it-IT" altLang="it-IT" sz="2400" b="1">
                <a:latin typeface="Comic Sans MS" panose="030F0702030302020204" pitchFamily="66" charset="0"/>
              </a:rPr>
              <a:t>Caratteristiche ecologiche</a:t>
            </a:r>
          </a:p>
          <a:p>
            <a:pPr marL="990600" lvl="1" indent="-533400">
              <a:buFontTx/>
              <a:buAutoNum type="arabicPeriod"/>
            </a:pPr>
            <a:r>
              <a:rPr lang="it-IT" altLang="it-IT">
                <a:latin typeface="Comic Sans MS" panose="030F0702030302020204" pitchFamily="66" charset="0"/>
              </a:rPr>
              <a:t>Stretto range di ospiti</a:t>
            </a:r>
          </a:p>
          <a:p>
            <a:pPr marL="990600" lvl="1" indent="-533400">
              <a:buFontTx/>
              <a:buAutoNum type="arabicPeriod"/>
            </a:pPr>
            <a:r>
              <a:rPr lang="it-IT" altLang="it-IT">
                <a:latin typeface="Comic Sans MS" panose="030F0702030302020204" pitchFamily="66" charset="0"/>
              </a:rPr>
              <a:t>Incapacità di vivere saprofiticamente fuori dall’ospite</a:t>
            </a:r>
          </a:p>
          <a:p>
            <a:pPr marL="990600" lvl="1" indent="-533400">
              <a:buFontTx/>
              <a:buAutoNum type="arabicPeriod"/>
            </a:pPr>
            <a:r>
              <a:rPr lang="it-IT" altLang="it-IT">
                <a:latin typeface="Comic Sans MS" panose="030F0702030302020204" pitchFamily="66" charset="0"/>
              </a:rPr>
              <a:t>Attaccano ospiti sani a tutti gli stadi di sviluppo</a:t>
            </a:r>
          </a:p>
        </p:txBody>
      </p:sp>
    </p:spTree>
    <p:extLst>
      <p:ext uri="{BB962C8B-B14F-4D97-AF65-F5344CB8AC3E}">
        <p14:creationId xmlns:p14="http://schemas.microsoft.com/office/powerpoint/2010/main" val="2041639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23706" y="0"/>
            <a:ext cx="8229600" cy="1143001"/>
          </a:xfrm>
        </p:spPr>
        <p:txBody>
          <a:bodyPr/>
          <a:lstStyle/>
          <a:p>
            <a:r>
              <a:rPr lang="it-IT" altLang="it-IT" dirty="0" err="1" smtClean="0">
                <a:latin typeface="Comic Sans MS" panose="030F0702030302020204" pitchFamily="66" charset="0"/>
              </a:rPr>
              <a:t>Blumeria</a:t>
            </a:r>
            <a:r>
              <a:rPr lang="it-IT" altLang="it-IT" dirty="0" smtClean="0">
                <a:latin typeface="Comic Sans MS" panose="030F0702030302020204" pitchFamily="66" charset="0"/>
              </a:rPr>
              <a:t> </a:t>
            </a:r>
            <a:r>
              <a:rPr lang="it-IT" altLang="it-IT" dirty="0" err="1" smtClean="0">
                <a:latin typeface="Comic Sans MS" panose="030F0702030302020204" pitchFamily="66" charset="0"/>
              </a:rPr>
              <a:t>graminis</a:t>
            </a:r>
            <a:endParaRPr lang="it-IT" altLang="it-IT" dirty="0">
              <a:latin typeface="Comic Sans MS" panose="030F0702030302020204" pitchFamily="66" charset="0"/>
            </a:endParaRPr>
          </a:p>
        </p:txBody>
      </p:sp>
      <p:sp>
        <p:nvSpPr>
          <p:cNvPr id="19459" name="Rectangle 3"/>
          <p:cNvSpPr>
            <a:spLocks noGrp="1" noChangeArrowheads="1"/>
          </p:cNvSpPr>
          <p:nvPr>
            <p:ph type="body" sz="half" idx="1"/>
          </p:nvPr>
        </p:nvSpPr>
        <p:spPr>
          <a:xfrm>
            <a:off x="423706" y="1360227"/>
            <a:ext cx="5688204" cy="5352072"/>
          </a:xfrm>
        </p:spPr>
        <p:txBody>
          <a:bodyPr>
            <a:normAutofit fontScale="92500" lnSpcReduction="20000"/>
          </a:bodyPr>
          <a:lstStyle/>
          <a:p>
            <a:pPr>
              <a:lnSpc>
                <a:spcPct val="80000"/>
              </a:lnSpc>
            </a:pPr>
            <a:r>
              <a:rPr lang="en-US" altLang="it-IT" sz="2200" dirty="0" err="1">
                <a:latin typeface="Comic Sans MS" panose="030F0702030302020204" pitchFamily="66" charset="0"/>
              </a:rPr>
              <a:t>Blumeria</a:t>
            </a:r>
            <a:r>
              <a:rPr lang="en-US" altLang="it-IT" sz="2200" dirty="0">
                <a:latin typeface="Comic Sans MS" panose="030F0702030302020204" pitchFamily="66" charset="0"/>
              </a:rPr>
              <a:t> </a:t>
            </a:r>
            <a:r>
              <a:rPr lang="en-US" altLang="it-IT" sz="2200" dirty="0" err="1">
                <a:latin typeface="Comic Sans MS" panose="030F0702030302020204" pitchFamily="66" charset="0"/>
              </a:rPr>
              <a:t>graminis</a:t>
            </a:r>
            <a:r>
              <a:rPr lang="en-US" altLang="it-IT" sz="2200" dirty="0">
                <a:latin typeface="Comic Sans MS" panose="030F0702030302020204" pitchFamily="66" charset="0"/>
              </a:rPr>
              <a:t> </a:t>
            </a:r>
            <a:r>
              <a:rPr lang="en-US" altLang="it-IT" sz="2200" dirty="0" err="1">
                <a:latin typeface="Comic Sans MS" panose="030F0702030302020204" pitchFamily="66" charset="0"/>
              </a:rPr>
              <a:t>f.sp</a:t>
            </a:r>
            <a:r>
              <a:rPr lang="en-US" altLang="it-IT" sz="2200" dirty="0">
                <a:latin typeface="Comic Sans MS" panose="030F0702030302020204" pitchFamily="66" charset="0"/>
              </a:rPr>
              <a:t>. </a:t>
            </a:r>
            <a:r>
              <a:rPr lang="en-US" altLang="it-IT" sz="2200" dirty="0" err="1">
                <a:latin typeface="Comic Sans MS" panose="030F0702030302020204" pitchFamily="66" charset="0"/>
              </a:rPr>
              <a:t>hordei</a:t>
            </a:r>
            <a:r>
              <a:rPr lang="en-US" altLang="it-IT" sz="2200" dirty="0">
                <a:latin typeface="Comic Sans MS" panose="030F0702030302020204" pitchFamily="66" charset="0"/>
              </a:rPr>
              <a:t> (</a:t>
            </a:r>
            <a:r>
              <a:rPr lang="en-US" altLang="it-IT" sz="2200" dirty="0" err="1">
                <a:latin typeface="Comic Sans MS" panose="030F0702030302020204" pitchFamily="66" charset="0"/>
              </a:rPr>
              <a:t>Bgh</a:t>
            </a:r>
            <a:r>
              <a:rPr lang="en-US" altLang="it-IT" sz="2200" dirty="0">
                <a:latin typeface="Comic Sans MS" panose="030F0702030302020204" pitchFamily="66" charset="0"/>
              </a:rPr>
              <a:t>) is the causal agent of powdery mildew in barley (Collins et al., 2002). It is one of the major diseases affecting this monocotyledonous plant species, leading to a decrease in yield and quality in barley </a:t>
            </a:r>
            <a:r>
              <a:rPr lang="en-US" altLang="it-IT" sz="2200" dirty="0" smtClean="0">
                <a:latin typeface="Comic Sans MS" panose="030F0702030302020204" pitchFamily="66" charset="0"/>
              </a:rPr>
              <a:t>agriculture</a:t>
            </a:r>
          </a:p>
          <a:p>
            <a:pPr>
              <a:lnSpc>
                <a:spcPct val="80000"/>
              </a:lnSpc>
            </a:pPr>
            <a:r>
              <a:rPr lang="en-US" altLang="it-IT" sz="2200" dirty="0" err="1">
                <a:latin typeface="Comic Sans MS" panose="030F0702030302020204" pitchFamily="66" charset="0"/>
              </a:rPr>
              <a:t>Bgh</a:t>
            </a:r>
            <a:r>
              <a:rPr lang="en-US" altLang="it-IT" sz="2200" dirty="0">
                <a:latin typeface="Comic Sans MS" panose="030F0702030302020204" pitchFamily="66" charset="0"/>
              </a:rPr>
              <a:t> </a:t>
            </a:r>
            <a:r>
              <a:rPr lang="en-US" altLang="it-IT" sz="2200" dirty="0" smtClean="0">
                <a:latin typeface="Comic Sans MS" panose="030F0702030302020204" pitchFamily="66" charset="0"/>
              </a:rPr>
              <a:t>is </a:t>
            </a:r>
            <a:r>
              <a:rPr lang="en-US" altLang="it-IT" sz="2200" dirty="0">
                <a:latin typeface="Comic Sans MS" panose="030F0702030302020204" pitchFamily="66" charset="0"/>
              </a:rPr>
              <a:t>one of the most intensively studied powdery mildew </a:t>
            </a:r>
            <a:r>
              <a:rPr lang="en-US" altLang="it-IT" sz="2200" dirty="0" smtClean="0">
                <a:latin typeface="Comic Sans MS" panose="030F0702030302020204" pitchFamily="66" charset="0"/>
              </a:rPr>
              <a:t>fungi and</a:t>
            </a:r>
            <a:r>
              <a:rPr lang="en-US" altLang="it-IT" sz="2200" dirty="0">
                <a:latin typeface="Comic Sans MS" panose="030F0702030302020204" pitchFamily="66" charset="0"/>
              </a:rPr>
              <a:t>, like all species of the </a:t>
            </a:r>
            <a:r>
              <a:rPr lang="en-US" altLang="it-IT" sz="2200" dirty="0" err="1">
                <a:latin typeface="Comic Sans MS" panose="030F0702030302020204" pitchFamily="66" charset="0"/>
              </a:rPr>
              <a:t>Erysiphales</a:t>
            </a:r>
            <a:r>
              <a:rPr lang="en-US" altLang="it-IT" sz="2200" dirty="0">
                <a:latin typeface="Comic Sans MS" panose="030F0702030302020204" pitchFamily="66" charset="0"/>
              </a:rPr>
              <a:t> (powdery mildews), it is </a:t>
            </a:r>
            <a:r>
              <a:rPr lang="en-US" altLang="it-IT" sz="2200" dirty="0" smtClean="0">
                <a:latin typeface="Comic Sans MS" panose="030F0702030302020204" pitchFamily="66" charset="0"/>
              </a:rPr>
              <a:t>an obligate </a:t>
            </a:r>
            <a:r>
              <a:rPr lang="en-US" altLang="it-IT" sz="2200" dirty="0" err="1">
                <a:latin typeface="Comic Sans MS" panose="030F0702030302020204" pitchFamily="66" charset="0"/>
              </a:rPr>
              <a:t>biotrophic</a:t>
            </a:r>
            <a:r>
              <a:rPr lang="en-US" altLang="it-IT" sz="2200" dirty="0">
                <a:latin typeface="Comic Sans MS" panose="030F0702030302020204" pitchFamily="66" charset="0"/>
              </a:rPr>
              <a:t> pathogen, requiring a living plant host </a:t>
            </a:r>
            <a:r>
              <a:rPr lang="en-US" altLang="it-IT" sz="2200" dirty="0" smtClean="0">
                <a:latin typeface="Comic Sans MS" panose="030F0702030302020204" pitchFamily="66" charset="0"/>
              </a:rPr>
              <a:t>for growth </a:t>
            </a:r>
            <a:r>
              <a:rPr lang="en-US" altLang="it-IT" sz="2200" dirty="0">
                <a:latin typeface="Comic Sans MS" panose="030F0702030302020204" pitchFamily="66" charset="0"/>
              </a:rPr>
              <a:t>and propagation </a:t>
            </a:r>
            <a:endParaRPr lang="en-US" altLang="it-IT" sz="2200" dirty="0" smtClean="0">
              <a:latin typeface="Comic Sans MS" panose="030F0702030302020204" pitchFamily="66" charset="0"/>
            </a:endParaRPr>
          </a:p>
          <a:p>
            <a:pPr>
              <a:lnSpc>
                <a:spcPct val="80000"/>
              </a:lnSpc>
            </a:pPr>
            <a:r>
              <a:rPr lang="en-US" altLang="it-IT" sz="2200" dirty="0">
                <a:latin typeface="Comic Sans MS" panose="030F0702030302020204" pitchFamily="66" charset="0"/>
              </a:rPr>
              <a:t>Initial events </a:t>
            </a:r>
            <a:r>
              <a:rPr lang="en-US" altLang="it-IT" sz="2200" dirty="0" err="1">
                <a:latin typeface="Comic Sans MS" panose="030F0702030302020204" pitchFamily="66" charset="0"/>
              </a:rPr>
              <a:t>inthe</a:t>
            </a:r>
            <a:r>
              <a:rPr lang="en-US" altLang="it-IT" sz="2200" dirty="0">
                <a:latin typeface="Comic Sans MS" panose="030F0702030302020204" pitchFamily="66" charset="0"/>
              </a:rPr>
              <a:t> asexual life cycle of the fungus comprise spore germination</a:t>
            </a:r>
            <a:r>
              <a:rPr lang="en-US" altLang="it-IT" sz="2200" dirty="0" smtClean="0">
                <a:latin typeface="Comic Sans MS" panose="030F0702030302020204" pitchFamily="66" charset="0"/>
              </a:rPr>
              <a:t>, </a:t>
            </a:r>
            <a:r>
              <a:rPr lang="en-US" altLang="it-IT" sz="2200" dirty="0" err="1" smtClean="0">
                <a:latin typeface="Comic Sans MS" panose="030F0702030302020204" pitchFamily="66" charset="0"/>
              </a:rPr>
              <a:t>appressorium</a:t>
            </a:r>
            <a:r>
              <a:rPr lang="en-US" altLang="it-IT" sz="2200" dirty="0" smtClean="0">
                <a:latin typeface="Comic Sans MS" panose="030F0702030302020204" pitchFamily="66" charset="0"/>
              </a:rPr>
              <a:t> </a:t>
            </a:r>
            <a:r>
              <a:rPr lang="en-US" altLang="it-IT" sz="2200" dirty="0">
                <a:latin typeface="Comic Sans MS" panose="030F0702030302020204" pitchFamily="66" charset="0"/>
              </a:rPr>
              <a:t>formation (Fig. 1A), host cell penetration and </a:t>
            </a:r>
            <a:r>
              <a:rPr lang="en-US" altLang="it-IT" sz="2200" dirty="0" smtClean="0">
                <a:latin typeface="Comic Sans MS" panose="030F0702030302020204" pitchFamily="66" charset="0"/>
              </a:rPr>
              <a:t>the intracellular </a:t>
            </a:r>
            <a:r>
              <a:rPr lang="en-US" altLang="it-IT" sz="2200" dirty="0">
                <a:latin typeface="Comic Sans MS" panose="030F0702030302020204" pitchFamily="66" charset="0"/>
              </a:rPr>
              <a:t>establishment of its feeding organ, the </a:t>
            </a:r>
            <a:r>
              <a:rPr lang="en-US" altLang="it-IT" sz="2200" dirty="0" smtClean="0">
                <a:latin typeface="Comic Sans MS" panose="030F0702030302020204" pitchFamily="66" charset="0"/>
              </a:rPr>
              <a:t>so-called </a:t>
            </a:r>
            <a:r>
              <a:rPr lang="en-US" altLang="it-IT" sz="2200" dirty="0" err="1" smtClean="0">
                <a:latin typeface="Comic Sans MS" panose="030F0702030302020204" pitchFamily="66" charset="0"/>
              </a:rPr>
              <a:t>haustorium</a:t>
            </a:r>
            <a:r>
              <a:rPr lang="en-US" altLang="it-IT" sz="2200" dirty="0" smtClean="0">
                <a:latin typeface="Comic Sans MS" panose="030F0702030302020204" pitchFamily="66" charset="0"/>
              </a:rPr>
              <a:t> </a:t>
            </a:r>
            <a:r>
              <a:rPr lang="en-US" altLang="it-IT" sz="2200" dirty="0">
                <a:latin typeface="Comic Sans MS" panose="030F0702030302020204" pitchFamily="66" charset="0"/>
              </a:rPr>
              <a:t>(Green  et al ., 2002</a:t>
            </a:r>
            <a:r>
              <a:rPr lang="en-US" altLang="it-IT" sz="2200" dirty="0" smtClean="0">
                <a:latin typeface="Comic Sans MS" panose="030F0702030302020204" pitchFamily="66" charset="0"/>
              </a:rPr>
              <a:t>).</a:t>
            </a:r>
          </a:p>
          <a:p>
            <a:pPr>
              <a:lnSpc>
                <a:spcPct val="80000"/>
              </a:lnSpc>
            </a:pPr>
            <a:r>
              <a:rPr lang="en-US" altLang="it-IT" sz="2200" dirty="0" smtClean="0">
                <a:latin typeface="Comic Sans MS" panose="030F0702030302020204" pitchFamily="66" charset="0"/>
              </a:rPr>
              <a:t>Following </a:t>
            </a:r>
            <a:r>
              <a:rPr lang="en-US" altLang="it-IT" sz="2200" dirty="0">
                <a:latin typeface="Comic Sans MS" panose="030F0702030302020204" pitchFamily="66" charset="0"/>
              </a:rPr>
              <a:t>successful host </a:t>
            </a:r>
            <a:r>
              <a:rPr lang="en-US" altLang="it-IT" sz="2200" dirty="0" smtClean="0">
                <a:latin typeface="Comic Sans MS" panose="030F0702030302020204" pitchFamily="66" charset="0"/>
              </a:rPr>
              <a:t>cell entry</a:t>
            </a:r>
            <a:r>
              <a:rPr lang="en-US" altLang="it-IT" sz="2200" dirty="0">
                <a:latin typeface="Comic Sans MS" panose="030F0702030302020204" pitchFamily="66" charset="0"/>
              </a:rPr>
              <a:t>, the fungal mycelium proliferates on the leaf surface and</a:t>
            </a:r>
            <a:r>
              <a:rPr lang="en-US" altLang="it-IT" sz="2200" dirty="0" smtClean="0">
                <a:latin typeface="Comic Sans MS" panose="030F0702030302020204" pitchFamily="66" charset="0"/>
              </a:rPr>
              <a:t>, from </a:t>
            </a:r>
            <a:r>
              <a:rPr lang="en-US" altLang="it-IT" sz="2200" dirty="0">
                <a:latin typeface="Comic Sans MS" panose="030F0702030302020204" pitchFamily="66" charset="0"/>
              </a:rPr>
              <a:t>about 5 days </a:t>
            </a:r>
            <a:r>
              <a:rPr lang="en-US" altLang="it-IT" sz="2200" dirty="0" smtClean="0">
                <a:latin typeface="Comic Sans MS" panose="030F0702030302020204" pitchFamily="66" charset="0"/>
              </a:rPr>
              <a:t>post -</a:t>
            </a:r>
            <a:r>
              <a:rPr lang="en-US" altLang="it-IT" sz="2200" dirty="0">
                <a:latin typeface="Comic Sans MS" panose="030F0702030302020204" pitchFamily="66" charset="0"/>
              </a:rPr>
              <a:t>inoculation onwards, numerous </a:t>
            </a:r>
            <a:r>
              <a:rPr lang="en-US" altLang="it-IT" sz="2200" dirty="0" smtClean="0">
                <a:latin typeface="Comic Sans MS" panose="030F0702030302020204" pitchFamily="66" charset="0"/>
              </a:rPr>
              <a:t>spore carriers </a:t>
            </a:r>
            <a:r>
              <a:rPr lang="en-US" altLang="it-IT" sz="2200" dirty="0">
                <a:latin typeface="Comic Sans MS" panose="030F0702030302020204" pitchFamily="66" charset="0"/>
              </a:rPr>
              <a:t>(conidiophores) emerge to produce large quantities </a:t>
            </a:r>
            <a:r>
              <a:rPr lang="en-US" altLang="it-IT" sz="2200" dirty="0" smtClean="0">
                <a:latin typeface="Comic Sans MS" panose="030F0702030302020204" pitchFamily="66" charset="0"/>
              </a:rPr>
              <a:t>of asexual </a:t>
            </a:r>
            <a:r>
              <a:rPr lang="en-US" altLang="it-IT" sz="2200" dirty="0">
                <a:latin typeface="Comic Sans MS" panose="030F0702030302020204" pitchFamily="66" charset="0"/>
              </a:rPr>
              <a:t>conidia that are spread to other host plants via the wind</a:t>
            </a:r>
            <a:endParaRPr lang="en-US" altLang="it-IT" sz="2200" dirty="0" smtClean="0">
              <a:latin typeface="Comic Sans MS" panose="030F0702030302020204" pitchFamily="66" charset="0"/>
            </a:endParaRPr>
          </a:p>
          <a:p>
            <a:pPr>
              <a:lnSpc>
                <a:spcPct val="80000"/>
              </a:lnSpc>
            </a:pPr>
            <a:endParaRPr lang="it-IT" altLang="it-IT" sz="2200" dirty="0">
              <a:latin typeface="Comic Sans MS" panose="030F0702030302020204" pitchFamily="66" charset="0"/>
            </a:endParaRPr>
          </a:p>
        </p:txBody>
      </p:sp>
      <p:pic>
        <p:nvPicPr>
          <p:cNvPr id="4" name="Segnaposto contenuto 3"/>
          <p:cNvPicPr>
            <a:picLocks noGrp="1" noChangeAspect="1"/>
          </p:cNvPicPr>
          <p:nvPr>
            <p:ph sz="quarter" idx="2"/>
          </p:nvPr>
        </p:nvPicPr>
        <p:blipFill>
          <a:blip r:embed="rId2"/>
          <a:stretch>
            <a:fillRect/>
          </a:stretch>
        </p:blipFill>
        <p:spPr>
          <a:xfrm>
            <a:off x="6197600" y="1360227"/>
            <a:ext cx="5329787" cy="1499396"/>
          </a:xfrm>
          <a:prstGeom prst="rect">
            <a:avLst/>
          </a:prstGeom>
        </p:spPr>
      </p:pic>
      <p:pic>
        <p:nvPicPr>
          <p:cNvPr id="5" name="Segnaposto contenuto 4"/>
          <p:cNvPicPr>
            <a:picLocks noGrp="1" noChangeAspect="1"/>
          </p:cNvPicPr>
          <p:nvPr>
            <p:ph sz="quarter" idx="3"/>
          </p:nvPr>
        </p:nvPicPr>
        <p:blipFill>
          <a:blip r:embed="rId3"/>
          <a:stretch>
            <a:fillRect/>
          </a:stretch>
        </p:blipFill>
        <p:spPr>
          <a:xfrm>
            <a:off x="6197600" y="2939498"/>
            <a:ext cx="2654998" cy="2403302"/>
          </a:xfrm>
          <a:prstGeom prst="rect">
            <a:avLst/>
          </a:prstGeom>
        </p:spPr>
      </p:pic>
      <p:pic>
        <p:nvPicPr>
          <p:cNvPr id="6" name="Immagine 5"/>
          <p:cNvPicPr>
            <a:picLocks noChangeAspect="1"/>
          </p:cNvPicPr>
          <p:nvPr/>
        </p:nvPicPr>
        <p:blipFill>
          <a:blip r:embed="rId4"/>
          <a:stretch>
            <a:fillRect/>
          </a:stretch>
        </p:blipFill>
        <p:spPr>
          <a:xfrm>
            <a:off x="8862494" y="2939498"/>
            <a:ext cx="2661790" cy="1763131"/>
          </a:xfrm>
          <a:prstGeom prst="rect">
            <a:avLst/>
          </a:prstGeom>
        </p:spPr>
      </p:pic>
    </p:spTree>
    <p:extLst>
      <p:ext uri="{BB962C8B-B14F-4D97-AF65-F5344CB8AC3E}">
        <p14:creationId xmlns:p14="http://schemas.microsoft.com/office/powerpoint/2010/main" val="20442126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a:t>
            </a:r>
            <a:r>
              <a:rPr lang="it-IT" dirty="0" err="1" smtClean="0"/>
              <a:t>emibiotrofi</a:t>
            </a:r>
            <a:endParaRPr lang="it-IT" dirty="0"/>
          </a:p>
        </p:txBody>
      </p:sp>
      <p:sp>
        <p:nvSpPr>
          <p:cNvPr id="3" name="Segnaposto testo 2"/>
          <p:cNvSpPr>
            <a:spLocks noGrp="1"/>
          </p:cNvSpPr>
          <p:nvPr>
            <p:ph sz="half" idx="1"/>
          </p:nvPr>
        </p:nvSpPr>
        <p:spPr/>
        <p:txBody>
          <a:bodyPr>
            <a:normAutofit/>
          </a:bodyPr>
          <a:lstStyle/>
          <a:p>
            <a:r>
              <a:rPr lang="en-US" dirty="0" err="1"/>
              <a:t>Hemibiotrophic</a:t>
            </a:r>
            <a:r>
              <a:rPr lang="en-US" dirty="0"/>
              <a:t> fungi combine both </a:t>
            </a:r>
            <a:r>
              <a:rPr lang="en-US" dirty="0" smtClean="0"/>
              <a:t>strategies: </a:t>
            </a:r>
          </a:p>
          <a:p>
            <a:pPr lvl="1"/>
            <a:r>
              <a:rPr lang="en-US" dirty="0" smtClean="0"/>
              <a:t>an </a:t>
            </a:r>
            <a:r>
              <a:rPr lang="en-US" dirty="0"/>
              <a:t>initial </a:t>
            </a:r>
            <a:r>
              <a:rPr lang="en-US" dirty="0" err="1"/>
              <a:t>biotrophic</a:t>
            </a:r>
            <a:r>
              <a:rPr lang="en-US" dirty="0"/>
              <a:t> phase, during </a:t>
            </a:r>
            <a:r>
              <a:rPr lang="en-US" dirty="0" smtClean="0"/>
              <a:t>which the host’s </a:t>
            </a:r>
            <a:r>
              <a:rPr lang="en-US" dirty="0"/>
              <a:t>immune system and cell death is actively </a:t>
            </a:r>
            <a:r>
              <a:rPr lang="en-US" dirty="0" smtClean="0"/>
              <a:t>suppressed, allows </a:t>
            </a:r>
            <a:r>
              <a:rPr lang="en-US" dirty="0"/>
              <a:t>invasive hyphae to spread throughout </a:t>
            </a:r>
            <a:r>
              <a:rPr lang="en-US" dirty="0" smtClean="0"/>
              <a:t>the infected </a:t>
            </a:r>
            <a:r>
              <a:rPr lang="en-US" dirty="0"/>
              <a:t>plant tissue. </a:t>
            </a:r>
            <a:endParaRPr lang="en-US" dirty="0" smtClean="0"/>
          </a:p>
          <a:p>
            <a:pPr lvl="1"/>
            <a:r>
              <a:rPr lang="en-US" dirty="0" smtClean="0"/>
              <a:t>This </a:t>
            </a:r>
            <a:r>
              <a:rPr lang="en-US" dirty="0"/>
              <a:t>is followed by a </a:t>
            </a:r>
            <a:r>
              <a:rPr lang="en-US" dirty="0" smtClean="0"/>
              <a:t>necrotrophic phase </a:t>
            </a:r>
            <a:r>
              <a:rPr lang="en-US" dirty="0"/>
              <a:t>during which toxins are secreted by the </a:t>
            </a:r>
            <a:r>
              <a:rPr lang="en-US" dirty="0" smtClean="0"/>
              <a:t>pathogen to </a:t>
            </a:r>
            <a:r>
              <a:rPr lang="en-US" dirty="0"/>
              <a:t>induce host cell death.</a:t>
            </a:r>
            <a:endParaRPr lang="it-IT" dirty="0"/>
          </a:p>
        </p:txBody>
      </p:sp>
      <p:pic>
        <p:nvPicPr>
          <p:cNvPr id="7" name="Segnaposto contenuto 6"/>
          <p:cNvPicPr>
            <a:picLocks noGrp="1" noChangeAspect="1"/>
          </p:cNvPicPr>
          <p:nvPr>
            <p:ph sz="half" idx="2"/>
          </p:nvPr>
        </p:nvPicPr>
        <p:blipFill>
          <a:blip r:embed="rId2"/>
          <a:stretch>
            <a:fillRect/>
          </a:stretch>
        </p:blipFill>
        <p:spPr>
          <a:xfrm>
            <a:off x="6172200" y="1962972"/>
            <a:ext cx="5181600" cy="4076643"/>
          </a:xfrm>
          <a:prstGeom prst="rect">
            <a:avLst/>
          </a:prstGeom>
        </p:spPr>
      </p:pic>
    </p:spTree>
    <p:extLst>
      <p:ext uri="{BB962C8B-B14F-4D97-AF65-F5344CB8AC3E}">
        <p14:creationId xmlns:p14="http://schemas.microsoft.com/office/powerpoint/2010/main" val="2822370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0" y="381000"/>
            <a:ext cx="3124200" cy="304800"/>
          </a:xfrm>
        </p:spPr>
        <p:txBody>
          <a:bodyPr>
            <a:normAutofit fontScale="90000"/>
          </a:bodyPr>
          <a:lstStyle/>
          <a:p>
            <a:r>
              <a:rPr lang="it-IT" altLang="it-IT"/>
              <a:t>  </a:t>
            </a:r>
          </a:p>
        </p:txBody>
      </p:sp>
      <p:sp>
        <p:nvSpPr>
          <p:cNvPr id="47107" name="Rectangle 3"/>
          <p:cNvSpPr>
            <a:spLocks noGrp="1" noChangeArrowheads="1"/>
          </p:cNvSpPr>
          <p:nvPr>
            <p:ph type="body" idx="1"/>
          </p:nvPr>
        </p:nvSpPr>
        <p:spPr>
          <a:xfrm>
            <a:off x="1524000" y="2133600"/>
            <a:ext cx="9144000" cy="4343400"/>
          </a:xfrm>
        </p:spPr>
        <p:txBody>
          <a:bodyPr/>
          <a:lstStyle/>
          <a:p>
            <a:pPr>
              <a:buFontTx/>
              <a:buNone/>
            </a:pPr>
            <a:r>
              <a:rPr lang="it-IT" altLang="it-IT"/>
              <a:t> </a:t>
            </a:r>
          </a:p>
        </p:txBody>
      </p:sp>
      <p:sp>
        <p:nvSpPr>
          <p:cNvPr id="47108" name="Text Box 4"/>
          <p:cNvSpPr txBox="1">
            <a:spLocks noChangeArrowheads="1"/>
          </p:cNvSpPr>
          <p:nvPr/>
        </p:nvSpPr>
        <p:spPr bwMode="auto">
          <a:xfrm>
            <a:off x="1981200" y="2819400"/>
            <a:ext cx="1905000" cy="457200"/>
          </a:xfrm>
          <a:prstGeom prst="rect">
            <a:avLst/>
          </a:prstGeom>
          <a:solidFill>
            <a:srgbClr val="CC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400">
                <a:latin typeface="Times New Roman" panose="02020603050405020304" pitchFamily="18" charset="0"/>
              </a:rPr>
              <a:t>Zygomycota</a:t>
            </a:r>
          </a:p>
        </p:txBody>
      </p:sp>
      <p:sp>
        <p:nvSpPr>
          <p:cNvPr id="47109" name="Text Box 5"/>
          <p:cNvSpPr txBox="1">
            <a:spLocks noChangeArrowheads="1"/>
          </p:cNvSpPr>
          <p:nvPr/>
        </p:nvSpPr>
        <p:spPr bwMode="auto">
          <a:xfrm>
            <a:off x="5105400" y="3733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ltLang="it-IT" sz="2400">
              <a:latin typeface="Times New Roman" panose="02020603050405020304" pitchFamily="18" charset="0"/>
            </a:endParaRPr>
          </a:p>
        </p:txBody>
      </p:sp>
      <p:sp>
        <p:nvSpPr>
          <p:cNvPr id="47110" name="Text Box 6"/>
          <p:cNvSpPr txBox="1">
            <a:spLocks noChangeArrowheads="1"/>
          </p:cNvSpPr>
          <p:nvPr/>
        </p:nvSpPr>
        <p:spPr bwMode="auto">
          <a:xfrm>
            <a:off x="1600200" y="3733800"/>
            <a:ext cx="2286000" cy="457200"/>
          </a:xfrm>
          <a:prstGeom prst="rect">
            <a:avLst/>
          </a:prstGeom>
          <a:solidFill>
            <a:srgbClr val="CC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400">
                <a:latin typeface="Times New Roman" panose="02020603050405020304" pitchFamily="18" charset="0"/>
              </a:rPr>
              <a:t>Chytridiomycota</a:t>
            </a:r>
          </a:p>
        </p:txBody>
      </p:sp>
      <p:sp>
        <p:nvSpPr>
          <p:cNvPr id="47111" name="Text Box 7"/>
          <p:cNvSpPr txBox="1">
            <a:spLocks noChangeArrowheads="1"/>
          </p:cNvSpPr>
          <p:nvPr/>
        </p:nvSpPr>
        <p:spPr bwMode="auto">
          <a:xfrm>
            <a:off x="4876800" y="3976688"/>
            <a:ext cx="2133600" cy="5191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800" b="1">
                <a:solidFill>
                  <a:srgbClr val="FF3300"/>
                </a:solidFill>
                <a:latin typeface="Times New Roman" panose="02020603050405020304" pitchFamily="18" charset="0"/>
              </a:rPr>
              <a:t>Ascomycota</a:t>
            </a:r>
          </a:p>
        </p:txBody>
      </p:sp>
      <p:sp>
        <p:nvSpPr>
          <p:cNvPr id="47112" name="Text Box 8"/>
          <p:cNvSpPr txBox="1">
            <a:spLocks noChangeArrowheads="1"/>
          </p:cNvSpPr>
          <p:nvPr/>
        </p:nvSpPr>
        <p:spPr bwMode="auto">
          <a:xfrm>
            <a:off x="7467600" y="3657601"/>
            <a:ext cx="2743200" cy="51911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800" b="1">
                <a:solidFill>
                  <a:srgbClr val="FF3300"/>
                </a:solidFill>
                <a:latin typeface="Times New Roman" panose="02020603050405020304" pitchFamily="18" charset="0"/>
              </a:rPr>
              <a:t>Basidiomycota</a:t>
            </a:r>
          </a:p>
        </p:txBody>
      </p:sp>
      <p:sp>
        <p:nvSpPr>
          <p:cNvPr id="47113" name="Line 9"/>
          <p:cNvSpPr>
            <a:spLocks noChangeShapeType="1"/>
          </p:cNvSpPr>
          <p:nvPr/>
        </p:nvSpPr>
        <p:spPr bwMode="auto">
          <a:xfrm flipH="1">
            <a:off x="4114800" y="2438400"/>
            <a:ext cx="1676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7114" name="Line 10"/>
          <p:cNvSpPr>
            <a:spLocks noChangeShapeType="1"/>
          </p:cNvSpPr>
          <p:nvPr/>
        </p:nvSpPr>
        <p:spPr bwMode="auto">
          <a:xfrm flipH="1">
            <a:off x="4038600" y="2514600"/>
            <a:ext cx="17526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7115" name="Line 11"/>
          <p:cNvSpPr>
            <a:spLocks noChangeShapeType="1"/>
          </p:cNvSpPr>
          <p:nvPr/>
        </p:nvSpPr>
        <p:spPr bwMode="auto">
          <a:xfrm>
            <a:off x="5867400" y="2438400"/>
            <a:ext cx="0" cy="914400"/>
          </a:xfrm>
          <a:prstGeom prst="line">
            <a:avLst/>
          </a:prstGeom>
          <a:noFill/>
          <a:ln w="412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7116" name="Line 12"/>
          <p:cNvSpPr>
            <a:spLocks noChangeShapeType="1"/>
          </p:cNvSpPr>
          <p:nvPr/>
        </p:nvSpPr>
        <p:spPr bwMode="auto">
          <a:xfrm>
            <a:off x="5867400" y="2438400"/>
            <a:ext cx="2438400" cy="1066800"/>
          </a:xfrm>
          <a:prstGeom prst="line">
            <a:avLst/>
          </a:prstGeom>
          <a:noFill/>
          <a:ln w="412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7117" name="Text Box 13"/>
          <p:cNvSpPr txBox="1">
            <a:spLocks noChangeArrowheads="1"/>
          </p:cNvSpPr>
          <p:nvPr/>
        </p:nvSpPr>
        <p:spPr bwMode="auto">
          <a:xfrm>
            <a:off x="4038600" y="1524000"/>
            <a:ext cx="3581400" cy="579438"/>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3200" b="1">
                <a:solidFill>
                  <a:srgbClr val="000099"/>
                </a:solidFill>
                <a:latin typeface="Times New Roman" panose="02020603050405020304" pitchFamily="18" charset="0"/>
              </a:rPr>
              <a:t>Regno dei funghi</a:t>
            </a:r>
          </a:p>
        </p:txBody>
      </p:sp>
    </p:spTree>
    <p:extLst>
      <p:ext uri="{BB962C8B-B14F-4D97-AF65-F5344CB8AC3E}">
        <p14:creationId xmlns:p14="http://schemas.microsoft.com/office/powerpoint/2010/main" val="23151121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9679" y="531079"/>
            <a:ext cx="8673402" cy="458839"/>
          </a:xfrm>
        </p:spPr>
        <p:txBody>
          <a:bodyPr>
            <a:normAutofit fontScale="90000"/>
          </a:bodyPr>
          <a:lstStyle/>
          <a:p>
            <a:r>
              <a:rPr lang="it-IT" dirty="0" err="1" smtClean="0"/>
              <a:t>Colletotrichum</a:t>
            </a:r>
            <a:r>
              <a:rPr lang="it-IT" dirty="0" smtClean="0"/>
              <a:t> </a:t>
            </a:r>
            <a:r>
              <a:rPr lang="it-IT" dirty="0" err="1" smtClean="0"/>
              <a:t>spp</a:t>
            </a:r>
            <a:r>
              <a:rPr lang="it-IT" dirty="0" smtClean="0"/>
              <a:t>. (</a:t>
            </a:r>
            <a:r>
              <a:rPr lang="it-IT" dirty="0" err="1" smtClean="0"/>
              <a:t>higginsianum</a:t>
            </a:r>
            <a:r>
              <a:rPr lang="it-IT" dirty="0" smtClean="0"/>
              <a:t>)</a:t>
            </a:r>
            <a:endParaRPr lang="it-IT" dirty="0"/>
          </a:p>
        </p:txBody>
      </p:sp>
      <p:sp>
        <p:nvSpPr>
          <p:cNvPr id="3" name="Segnaposto contenuto 2"/>
          <p:cNvSpPr>
            <a:spLocks noGrp="1"/>
          </p:cNvSpPr>
          <p:nvPr>
            <p:ph sz="half" idx="1"/>
          </p:nvPr>
        </p:nvSpPr>
        <p:spPr>
          <a:xfrm>
            <a:off x="279679" y="1105320"/>
            <a:ext cx="6368376" cy="3265714"/>
          </a:xfrm>
        </p:spPr>
        <p:txBody>
          <a:bodyPr>
            <a:normAutofit/>
          </a:bodyPr>
          <a:lstStyle/>
          <a:p>
            <a:r>
              <a:rPr lang="en-US" dirty="0" err="1"/>
              <a:t>Colletotrichum</a:t>
            </a:r>
            <a:r>
              <a:rPr lang="en-US" dirty="0"/>
              <a:t> species are fungal pathogens that devastate </a:t>
            </a:r>
            <a:r>
              <a:rPr lang="en-US" dirty="0" smtClean="0"/>
              <a:t>crop plants </a:t>
            </a:r>
            <a:r>
              <a:rPr lang="en-US" dirty="0"/>
              <a:t>worldwide. Host infection involves the </a:t>
            </a:r>
            <a:r>
              <a:rPr lang="en-US" dirty="0" smtClean="0"/>
              <a:t>differentiation of </a:t>
            </a:r>
            <a:r>
              <a:rPr lang="en-US" dirty="0"/>
              <a:t>specialized cell types that are associated with </a:t>
            </a:r>
            <a:r>
              <a:rPr lang="en-US" dirty="0" smtClean="0"/>
              <a:t>penetration, growth </a:t>
            </a:r>
            <a:r>
              <a:rPr lang="en-US" dirty="0"/>
              <a:t>inside living host cells (</a:t>
            </a:r>
            <a:r>
              <a:rPr lang="en-US" dirty="0" err="1"/>
              <a:t>biotrophy</a:t>
            </a:r>
            <a:r>
              <a:rPr lang="en-US" dirty="0"/>
              <a:t>) and tissue </a:t>
            </a:r>
            <a:r>
              <a:rPr lang="en-US" dirty="0" smtClean="0"/>
              <a:t>destruction (</a:t>
            </a:r>
            <a:r>
              <a:rPr lang="en-US" dirty="0" err="1" smtClean="0"/>
              <a:t>necrotrophy</a:t>
            </a:r>
            <a:r>
              <a:rPr lang="en-US" dirty="0"/>
              <a:t>).</a:t>
            </a:r>
            <a:endParaRPr lang="it-IT" dirty="0"/>
          </a:p>
        </p:txBody>
      </p:sp>
      <p:pic>
        <p:nvPicPr>
          <p:cNvPr id="5" name="Segnaposto contenuto 4"/>
          <p:cNvPicPr>
            <a:picLocks noGrp="1" noChangeAspect="1"/>
          </p:cNvPicPr>
          <p:nvPr>
            <p:ph sz="half" idx="2"/>
          </p:nvPr>
        </p:nvPicPr>
        <p:blipFill>
          <a:blip r:embed="rId2"/>
          <a:stretch>
            <a:fillRect/>
          </a:stretch>
        </p:blipFill>
        <p:spPr>
          <a:xfrm>
            <a:off x="749484" y="3855424"/>
            <a:ext cx="5174064" cy="2630787"/>
          </a:xfrm>
          <a:prstGeom prst="rect">
            <a:avLst/>
          </a:prstGeom>
        </p:spPr>
      </p:pic>
      <p:pic>
        <p:nvPicPr>
          <p:cNvPr id="6" name="Immagine 5"/>
          <p:cNvPicPr>
            <a:picLocks noChangeAspect="1"/>
          </p:cNvPicPr>
          <p:nvPr/>
        </p:nvPicPr>
        <p:blipFill>
          <a:blip r:embed="rId3"/>
          <a:stretch>
            <a:fillRect/>
          </a:stretch>
        </p:blipFill>
        <p:spPr>
          <a:xfrm>
            <a:off x="6648055" y="1250230"/>
            <a:ext cx="3882617" cy="5005617"/>
          </a:xfrm>
          <a:prstGeom prst="rect">
            <a:avLst/>
          </a:prstGeom>
        </p:spPr>
      </p:pic>
    </p:spTree>
    <p:extLst>
      <p:ext uri="{BB962C8B-B14F-4D97-AF65-F5344CB8AC3E}">
        <p14:creationId xmlns:p14="http://schemas.microsoft.com/office/powerpoint/2010/main" val="7840344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it-IT" altLang="it-IT">
                <a:latin typeface="Comic Sans MS" panose="030F0702030302020204" pitchFamily="66" charset="0"/>
              </a:rPr>
              <a:t>Osservazioni</a:t>
            </a:r>
          </a:p>
        </p:txBody>
      </p:sp>
      <p:sp>
        <p:nvSpPr>
          <p:cNvPr id="20483" name="Rectangle 3"/>
          <p:cNvSpPr>
            <a:spLocks noGrp="1" noChangeArrowheads="1"/>
          </p:cNvSpPr>
          <p:nvPr>
            <p:ph type="body" idx="1"/>
          </p:nvPr>
        </p:nvSpPr>
        <p:spPr>
          <a:xfrm>
            <a:off x="1981200" y="1341438"/>
            <a:ext cx="8229600" cy="4525962"/>
          </a:xfrm>
        </p:spPr>
        <p:txBody>
          <a:bodyPr>
            <a:normAutofit fontScale="92500"/>
          </a:bodyPr>
          <a:lstStyle/>
          <a:p>
            <a:pPr>
              <a:lnSpc>
                <a:spcPct val="80000"/>
              </a:lnSpc>
            </a:pPr>
            <a:r>
              <a:rPr lang="it-IT" altLang="it-IT" sz="2400">
                <a:latin typeface="Comic Sans MS" panose="030F0702030302020204" pitchFamily="66" charset="0"/>
              </a:rPr>
              <a:t>I biotrofi durante la loro coevoluzione con l’ospite sono stati repressi nella capacità di esprimere e sintetizzare enzimi degradativi quando non è in stretto contatto con l’ospite e questa capacità può essere persa del tutto.</a:t>
            </a:r>
          </a:p>
          <a:p>
            <a:pPr>
              <a:lnSpc>
                <a:spcPct val="80000"/>
              </a:lnSpc>
            </a:pPr>
            <a:r>
              <a:rPr lang="it-IT" altLang="it-IT" sz="2400">
                <a:latin typeface="Comic Sans MS" panose="030F0702030302020204" pitchFamily="66" charset="0"/>
              </a:rPr>
              <a:t>Da un punto di vista alternativo i necrotrofi potrebbero essersi evoluti dai biotrofi aumentando l’abilità a produrre enzimi capaci di degradare substrati complessi</a:t>
            </a:r>
          </a:p>
          <a:p>
            <a:pPr>
              <a:lnSpc>
                <a:spcPct val="80000"/>
              </a:lnSpc>
            </a:pPr>
            <a:r>
              <a:rPr lang="it-IT" altLang="it-IT" sz="2400">
                <a:latin typeface="Comic Sans MS" panose="030F0702030302020204" pitchFamily="66" charset="0"/>
              </a:rPr>
              <a:t>D’altronde potrebbe essere avvenuto l’esatto contrario, infatti molto spesso in natura la estrema specializzazione può essere sintomo di “radiazione” evolutiva da un “common ancestor” non specializzato</a:t>
            </a:r>
          </a:p>
          <a:p>
            <a:pPr>
              <a:lnSpc>
                <a:spcPct val="80000"/>
              </a:lnSpc>
            </a:pPr>
            <a:r>
              <a:rPr lang="it-IT" altLang="it-IT" sz="2400">
                <a:latin typeface="Comic Sans MS" panose="030F0702030302020204" pitchFamily="66" charset="0"/>
              </a:rPr>
              <a:t>È chiaro che tra i due estremi, biotrofi – necrotrofi, esistono molte forme intermedie come ad es. gli emibiotrofi o i pertotrofi come </a:t>
            </a:r>
            <a:r>
              <a:rPr lang="it-IT" altLang="it-IT" sz="2400" i="1">
                <a:latin typeface="Comic Sans MS" panose="030F0702030302020204" pitchFamily="66" charset="0"/>
              </a:rPr>
              <a:t>Phytophthora infenstans o Venturia inaequalis</a:t>
            </a:r>
            <a:endParaRPr lang="it-IT" altLang="it-IT" sz="2400">
              <a:latin typeface="Comic Sans MS" panose="030F0702030302020204" pitchFamily="66" charset="0"/>
            </a:endParaRPr>
          </a:p>
        </p:txBody>
      </p:sp>
    </p:spTree>
    <p:extLst>
      <p:ext uri="{BB962C8B-B14F-4D97-AF65-F5344CB8AC3E}">
        <p14:creationId xmlns:p14="http://schemas.microsoft.com/office/powerpoint/2010/main" val="14152862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81200" y="44450"/>
            <a:ext cx="8229600" cy="1143000"/>
          </a:xfrm>
        </p:spPr>
        <p:txBody>
          <a:bodyPr/>
          <a:lstStyle/>
          <a:p>
            <a:r>
              <a:rPr lang="it-IT" altLang="it-IT">
                <a:latin typeface="Comic Sans MS" panose="030F0702030302020204" pitchFamily="66" charset="0"/>
              </a:rPr>
              <a:t>Piramide della malattia</a:t>
            </a:r>
          </a:p>
        </p:txBody>
      </p:sp>
      <p:sp>
        <p:nvSpPr>
          <p:cNvPr id="21510" name="Rectangle 6"/>
          <p:cNvSpPr>
            <a:spLocks noGrp="1" noChangeArrowheads="1"/>
          </p:cNvSpPr>
          <p:nvPr>
            <p:ph type="body" sz="half" idx="1"/>
          </p:nvPr>
        </p:nvSpPr>
        <p:spPr>
          <a:xfrm>
            <a:off x="76200" y="1505753"/>
            <a:ext cx="6019800" cy="5136207"/>
          </a:xfrm>
        </p:spPr>
        <p:txBody>
          <a:bodyPr>
            <a:normAutofit/>
          </a:bodyPr>
          <a:lstStyle/>
          <a:p>
            <a:pPr>
              <a:lnSpc>
                <a:spcPct val="80000"/>
              </a:lnSpc>
            </a:pPr>
            <a:r>
              <a:rPr lang="it-IT" altLang="it-IT" sz="2000" dirty="0">
                <a:latin typeface="Comic Sans MS" panose="030F0702030302020204" pitchFamily="66" charset="0"/>
              </a:rPr>
              <a:t>Perché un evento patologico di natura parassitaria si verifichi è necessario il concorso di almeno 3 elementi</a:t>
            </a:r>
          </a:p>
          <a:p>
            <a:pPr lvl="1">
              <a:lnSpc>
                <a:spcPct val="80000"/>
              </a:lnSpc>
            </a:pPr>
            <a:r>
              <a:rPr lang="it-IT" altLang="it-IT" sz="2000" dirty="0">
                <a:latin typeface="Comic Sans MS" panose="030F0702030302020204" pitchFamily="66" charset="0"/>
              </a:rPr>
              <a:t>Il patogeno deve essere </a:t>
            </a:r>
            <a:r>
              <a:rPr lang="it-IT" altLang="it-IT" sz="2000" dirty="0" err="1">
                <a:latin typeface="Comic Sans MS" panose="030F0702030302020204" pitchFamily="66" charset="0"/>
              </a:rPr>
              <a:t>viruleneto</a:t>
            </a:r>
            <a:endParaRPr lang="it-IT" altLang="it-IT" sz="2000" dirty="0">
              <a:latin typeface="Comic Sans MS" panose="030F0702030302020204" pitchFamily="66" charset="0"/>
            </a:endParaRPr>
          </a:p>
          <a:p>
            <a:pPr lvl="1">
              <a:lnSpc>
                <a:spcPct val="80000"/>
              </a:lnSpc>
            </a:pPr>
            <a:r>
              <a:rPr lang="it-IT" altLang="it-IT" sz="2000" dirty="0">
                <a:latin typeface="Comic Sans MS" panose="030F0702030302020204" pitchFamily="66" charset="0"/>
              </a:rPr>
              <a:t>La pianta ospite deve essere suscettibile</a:t>
            </a:r>
          </a:p>
          <a:p>
            <a:pPr lvl="1">
              <a:lnSpc>
                <a:spcPct val="80000"/>
              </a:lnSpc>
            </a:pPr>
            <a:r>
              <a:rPr lang="it-IT" altLang="it-IT" sz="2000" dirty="0">
                <a:latin typeface="Comic Sans MS" panose="030F0702030302020204" pitchFamily="66" charset="0"/>
              </a:rPr>
              <a:t>Le condizioni ambientali devono essere favorevoli allo sviluppo del patogeno</a:t>
            </a:r>
          </a:p>
          <a:p>
            <a:pPr>
              <a:lnSpc>
                <a:spcPct val="80000"/>
              </a:lnSpc>
            </a:pPr>
            <a:r>
              <a:rPr lang="it-IT" altLang="it-IT" sz="2000" dirty="0">
                <a:latin typeface="Comic Sans MS" panose="030F0702030302020204" pitchFamily="66" charset="0"/>
              </a:rPr>
              <a:t>A questi va aggiunto il </a:t>
            </a:r>
            <a:r>
              <a:rPr lang="it-IT" altLang="it-IT" sz="2000" b="1" dirty="0">
                <a:latin typeface="Comic Sans MS" panose="030F0702030302020204" pitchFamily="66" charset="0"/>
              </a:rPr>
              <a:t>fattore tempo</a:t>
            </a:r>
            <a:r>
              <a:rPr lang="it-IT" altLang="it-IT" sz="2000" dirty="0">
                <a:latin typeface="Comic Sans MS" panose="030F0702030302020204" pitchFamily="66" charset="0"/>
              </a:rPr>
              <a:t>, inteso come persistenza delle condizioni ambientali favorevoli all’attacco</a:t>
            </a:r>
          </a:p>
          <a:p>
            <a:pPr>
              <a:lnSpc>
                <a:spcPct val="80000"/>
              </a:lnSpc>
            </a:pPr>
            <a:r>
              <a:rPr lang="it-IT" altLang="it-IT" sz="2000" dirty="0">
                <a:latin typeface="Comic Sans MS" panose="030F0702030302020204" pitchFamily="66" charset="0"/>
              </a:rPr>
              <a:t>Infatti questo fattore contribuisce a determinare la severità dell’attacco stesso e l’entità del danno a livello di popolazione di piante ospiti</a:t>
            </a:r>
          </a:p>
        </p:txBody>
      </p:sp>
      <p:pic>
        <p:nvPicPr>
          <p:cNvPr id="21513" name="Picture 9" descr="2"/>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427789" y="825721"/>
            <a:ext cx="4745978" cy="52671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172804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2274889" y="1270001"/>
            <a:ext cx="7532687" cy="2632075"/>
          </a:xfrm>
          <a:prstGeom prst="rect">
            <a:avLst/>
          </a:prstGeom>
          <a:solidFill>
            <a:srgbClr val="CCFFCC"/>
          </a:solidFill>
          <a:ln w="38100">
            <a:solidFill>
              <a:srgbClr val="99FF66"/>
            </a:solidFill>
            <a:miter lim="800000"/>
            <a:headEnd/>
            <a:tailEnd/>
          </a:ln>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fr-FR"/>
              <a:t>Plant - Fungal  Interplay</a:t>
            </a:r>
          </a:p>
          <a:p>
            <a:pPr algn="ctr" eaLnBrk="1" hangingPunct="1">
              <a:lnSpc>
                <a:spcPct val="150000"/>
              </a:lnSpc>
              <a:spcBef>
                <a:spcPct val="0"/>
              </a:spcBef>
              <a:buFontTx/>
              <a:buNone/>
            </a:pPr>
            <a:r>
              <a:rPr lang="en-US" altLang="fr-FR"/>
              <a:t>Some insights from </a:t>
            </a:r>
          </a:p>
          <a:p>
            <a:pPr algn="ctr" eaLnBrk="1" hangingPunct="1">
              <a:lnSpc>
                <a:spcPct val="150000"/>
              </a:lnSpc>
              <a:spcBef>
                <a:spcPct val="0"/>
              </a:spcBef>
              <a:buFontTx/>
              <a:buNone/>
            </a:pPr>
            <a:r>
              <a:rPr lang="en-GB" altLang="fr-FR"/>
              <a:t>fungal genomes</a:t>
            </a:r>
          </a:p>
          <a:p>
            <a:pPr algn="ctr" eaLnBrk="1" hangingPunct="1">
              <a:lnSpc>
                <a:spcPct val="200000"/>
              </a:lnSpc>
              <a:spcBef>
                <a:spcPts val="600"/>
              </a:spcBef>
              <a:spcAft>
                <a:spcPts val="600"/>
              </a:spcAft>
              <a:buNone/>
            </a:pPr>
            <a:endParaRPr lang="en-GB" altLang="fr-FR" sz="800"/>
          </a:p>
        </p:txBody>
      </p:sp>
      <p:sp>
        <p:nvSpPr>
          <p:cNvPr id="2051" name="Rectangle 4"/>
          <p:cNvSpPr>
            <a:spLocks noChangeArrowheads="1"/>
          </p:cNvSpPr>
          <p:nvPr/>
        </p:nvSpPr>
        <p:spPr bwMode="auto">
          <a:xfrm>
            <a:off x="1666876" y="5937250"/>
            <a:ext cx="595312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a:t>Marc-Henri LEBRUN, </a:t>
            </a:r>
          </a:p>
          <a:p>
            <a:pPr eaLnBrk="1" hangingPunct="1">
              <a:spcBef>
                <a:spcPct val="0"/>
              </a:spcBef>
              <a:buFontTx/>
              <a:buNone/>
            </a:pPr>
            <a:r>
              <a:rPr lang="fr-FR" altLang="fr-FR" sz="1400" b="1"/>
              <a:t>UMR 1290 INRA AgroParisTech,  BIOGER, Campus AgroParisTech, </a:t>
            </a:r>
          </a:p>
          <a:p>
            <a:pPr eaLnBrk="1" hangingPunct="1">
              <a:spcBef>
                <a:spcPct val="0"/>
              </a:spcBef>
              <a:buFontTx/>
              <a:buNone/>
            </a:pPr>
            <a:r>
              <a:rPr lang="fr-FR" altLang="fr-FR" sz="1400" b="1"/>
              <a:t>Thiverval-Grignon, France</a:t>
            </a:r>
          </a:p>
        </p:txBody>
      </p:sp>
      <p:pic>
        <p:nvPicPr>
          <p:cNvPr id="2052" name="Picture 6" descr="Logo BIOGER entê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5801" y="5842001"/>
            <a:ext cx="874713"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9456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a:graphicFrameLocks/>
          </p:cNvGraphicFramePr>
          <p:nvPr/>
        </p:nvGraphicFramePr>
        <p:xfrm>
          <a:off x="2154621" y="1229713"/>
          <a:ext cx="7961585" cy="5237682"/>
        </p:xfrm>
        <a:graphic>
          <a:graphicData uri="http://schemas.openxmlformats.org/drawingml/2006/chart">
            <c:chart xmlns:c="http://schemas.openxmlformats.org/drawingml/2006/chart" xmlns:r="http://schemas.openxmlformats.org/officeDocument/2006/relationships" r:id="rId2"/>
          </a:graphicData>
        </a:graphic>
      </p:graphicFrame>
      <p:sp>
        <p:nvSpPr>
          <p:cNvPr id="3075" name="Text Box 5"/>
          <p:cNvSpPr txBox="1">
            <a:spLocks noChangeArrowheads="1"/>
          </p:cNvSpPr>
          <p:nvPr/>
        </p:nvSpPr>
        <p:spPr bwMode="auto">
          <a:xfrm>
            <a:off x="2470150" y="347663"/>
            <a:ext cx="7158038"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t>Fungal Genomics, a growing field</a:t>
            </a:r>
            <a:endParaRPr lang="fr-FR" altLang="fr-FR" sz="2000"/>
          </a:p>
        </p:txBody>
      </p:sp>
      <p:grpSp>
        <p:nvGrpSpPr>
          <p:cNvPr id="3076" name="Groupe 4"/>
          <p:cNvGrpSpPr>
            <a:grpSpLocks/>
          </p:cNvGrpSpPr>
          <p:nvPr/>
        </p:nvGrpSpPr>
        <p:grpSpPr bwMode="auto">
          <a:xfrm>
            <a:off x="2706688" y="3263900"/>
            <a:ext cx="1574800" cy="2326063"/>
            <a:chOff x="1069975" y="3092450"/>
            <a:chExt cx="1549400" cy="2218390"/>
          </a:xfrm>
        </p:grpSpPr>
        <p:sp>
          <p:nvSpPr>
            <p:cNvPr id="3141" name="Line 3"/>
            <p:cNvSpPr>
              <a:spLocks noChangeShapeType="1"/>
            </p:cNvSpPr>
            <p:nvPr/>
          </p:nvSpPr>
          <p:spPr bwMode="auto">
            <a:xfrm flipH="1">
              <a:off x="1233787" y="3476098"/>
              <a:ext cx="7035" cy="834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42" name="Line 4"/>
            <p:cNvSpPr>
              <a:spLocks noChangeShapeType="1"/>
            </p:cNvSpPr>
            <p:nvPr/>
          </p:nvSpPr>
          <p:spPr bwMode="auto">
            <a:xfrm>
              <a:off x="1129269" y="3952718"/>
              <a:ext cx="1005" cy="12588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43" name="Line 7"/>
            <p:cNvSpPr>
              <a:spLocks noChangeShapeType="1"/>
            </p:cNvSpPr>
            <p:nvPr/>
          </p:nvSpPr>
          <p:spPr bwMode="auto">
            <a:xfrm>
              <a:off x="1127260" y="3952718"/>
              <a:ext cx="96478" cy="10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44" name="Line 8"/>
            <p:cNvSpPr>
              <a:spLocks noChangeShapeType="1"/>
            </p:cNvSpPr>
            <p:nvPr/>
          </p:nvSpPr>
          <p:spPr bwMode="auto">
            <a:xfrm>
              <a:off x="1069975" y="4521244"/>
              <a:ext cx="48239" cy="10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45" name="Line 10"/>
            <p:cNvSpPr>
              <a:spLocks noChangeShapeType="1"/>
            </p:cNvSpPr>
            <p:nvPr/>
          </p:nvSpPr>
          <p:spPr bwMode="auto">
            <a:xfrm>
              <a:off x="1240821" y="3467549"/>
              <a:ext cx="257274" cy="10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46" name="Line 11"/>
            <p:cNvSpPr>
              <a:spLocks noChangeShapeType="1"/>
            </p:cNvSpPr>
            <p:nvPr/>
          </p:nvSpPr>
          <p:spPr bwMode="auto">
            <a:xfrm>
              <a:off x="1498096" y="3314731"/>
              <a:ext cx="1005" cy="3067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47" name="Line 12"/>
            <p:cNvSpPr>
              <a:spLocks noChangeShapeType="1"/>
            </p:cNvSpPr>
            <p:nvPr/>
          </p:nvSpPr>
          <p:spPr bwMode="auto">
            <a:xfrm>
              <a:off x="1498096" y="3314731"/>
              <a:ext cx="242200" cy="10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48" name="Line 13"/>
            <p:cNvSpPr>
              <a:spLocks noChangeShapeType="1"/>
            </p:cNvSpPr>
            <p:nvPr/>
          </p:nvSpPr>
          <p:spPr bwMode="auto">
            <a:xfrm>
              <a:off x="1498096" y="3621435"/>
              <a:ext cx="240190" cy="10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49" name="Rectangle 13"/>
            <p:cNvSpPr>
              <a:spLocks noChangeArrowheads="1"/>
            </p:cNvSpPr>
            <p:nvPr/>
          </p:nvSpPr>
          <p:spPr bwMode="auto">
            <a:xfrm>
              <a:off x="1755376" y="3554110"/>
              <a:ext cx="761763" cy="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i="1">
                  <a:solidFill>
                    <a:srgbClr val="000000"/>
                  </a:solidFill>
                  <a:ea typeface="MS PGothic" pitchFamily="34" charset="-128"/>
                </a:rPr>
                <a:t>Mycosphaerella</a:t>
              </a:r>
              <a:endParaRPr lang="en-US" altLang="fr-FR" sz="800" b="1">
                <a:ea typeface="MS PGothic" pitchFamily="34" charset="-128"/>
              </a:endParaRPr>
            </a:p>
          </p:txBody>
        </p:sp>
        <p:sp>
          <p:nvSpPr>
            <p:cNvPr id="3150" name="Rectangle 14"/>
            <p:cNvSpPr>
              <a:spLocks noChangeArrowheads="1"/>
            </p:cNvSpPr>
            <p:nvPr/>
          </p:nvSpPr>
          <p:spPr bwMode="auto">
            <a:xfrm>
              <a:off x="2328451" y="3564796"/>
              <a:ext cx="28389" cy="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a:solidFill>
                    <a:srgbClr val="000000"/>
                  </a:solidFill>
                  <a:ea typeface="MS PGothic" pitchFamily="34" charset="-128"/>
                </a:rPr>
                <a:t> </a:t>
              </a:r>
              <a:endParaRPr lang="en-US" altLang="fr-FR" sz="800" b="1">
                <a:ea typeface="MS PGothic" pitchFamily="34" charset="-128"/>
              </a:endParaRPr>
            </a:p>
          </p:txBody>
        </p:sp>
        <p:sp>
          <p:nvSpPr>
            <p:cNvPr id="3151" name="Rectangle 15"/>
            <p:cNvSpPr>
              <a:spLocks noChangeArrowheads="1"/>
            </p:cNvSpPr>
            <p:nvPr/>
          </p:nvSpPr>
          <p:spPr bwMode="auto">
            <a:xfrm>
              <a:off x="2271167" y="3186492"/>
              <a:ext cx="28389" cy="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a:solidFill>
                    <a:srgbClr val="000000"/>
                  </a:solidFill>
                  <a:ea typeface="MS PGothic" pitchFamily="34" charset="-128"/>
                </a:rPr>
                <a:t> </a:t>
              </a:r>
              <a:endParaRPr lang="en-US" altLang="fr-FR" sz="800" b="1">
                <a:ea typeface="MS PGothic" pitchFamily="34" charset="-128"/>
              </a:endParaRPr>
            </a:p>
          </p:txBody>
        </p:sp>
        <p:sp>
          <p:nvSpPr>
            <p:cNvPr id="3152" name="Rectangle 16"/>
            <p:cNvSpPr>
              <a:spLocks noChangeArrowheads="1"/>
            </p:cNvSpPr>
            <p:nvPr/>
          </p:nvSpPr>
          <p:spPr bwMode="auto">
            <a:xfrm>
              <a:off x="1780092" y="3092450"/>
              <a:ext cx="473146" cy="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i="1">
                  <a:solidFill>
                    <a:srgbClr val="000000"/>
                  </a:solidFill>
                  <a:ea typeface="MS PGothic" pitchFamily="34" charset="-128"/>
                </a:rPr>
                <a:t>Alternaria</a:t>
              </a:r>
              <a:endParaRPr lang="en-US" altLang="fr-FR" sz="800" b="1">
                <a:ea typeface="MS PGothic" pitchFamily="34" charset="-128"/>
              </a:endParaRPr>
            </a:p>
          </p:txBody>
        </p:sp>
        <p:sp>
          <p:nvSpPr>
            <p:cNvPr id="3153" name="Rectangle 17"/>
            <p:cNvSpPr>
              <a:spLocks noChangeArrowheads="1"/>
            </p:cNvSpPr>
            <p:nvPr/>
          </p:nvSpPr>
          <p:spPr bwMode="auto">
            <a:xfrm>
              <a:off x="2155595" y="3258093"/>
              <a:ext cx="28389" cy="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a:solidFill>
                    <a:srgbClr val="000000"/>
                  </a:solidFill>
                  <a:ea typeface="MS PGothic" pitchFamily="34" charset="-128"/>
                </a:rPr>
                <a:t> </a:t>
              </a:r>
              <a:endParaRPr lang="en-US" altLang="fr-FR" sz="800" b="1">
                <a:ea typeface="MS PGothic" pitchFamily="34" charset="-128"/>
              </a:endParaRPr>
            </a:p>
          </p:txBody>
        </p:sp>
        <p:sp>
          <p:nvSpPr>
            <p:cNvPr id="3154" name="Rectangle 18"/>
            <p:cNvSpPr>
              <a:spLocks noChangeArrowheads="1"/>
            </p:cNvSpPr>
            <p:nvPr/>
          </p:nvSpPr>
          <p:spPr bwMode="auto">
            <a:xfrm>
              <a:off x="1770977" y="3232445"/>
              <a:ext cx="692369" cy="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i="1">
                  <a:solidFill>
                    <a:srgbClr val="000000"/>
                  </a:solidFill>
                  <a:ea typeface="MS PGothic" pitchFamily="34" charset="-128"/>
                </a:rPr>
                <a:t>Leptosphaeria</a:t>
              </a:r>
            </a:p>
          </p:txBody>
        </p:sp>
        <p:sp>
          <p:nvSpPr>
            <p:cNvPr id="3155" name="Rectangle 19"/>
            <p:cNvSpPr>
              <a:spLocks noChangeArrowheads="1"/>
            </p:cNvSpPr>
            <p:nvPr/>
          </p:nvSpPr>
          <p:spPr bwMode="auto">
            <a:xfrm>
              <a:off x="2319406" y="3329692"/>
              <a:ext cx="28389" cy="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a:solidFill>
                    <a:srgbClr val="000000"/>
                  </a:solidFill>
                  <a:ea typeface="MS PGothic" pitchFamily="34" charset="-128"/>
                </a:rPr>
                <a:t> </a:t>
              </a:r>
              <a:endParaRPr lang="en-US" altLang="fr-FR" sz="800" b="1">
                <a:ea typeface="MS PGothic" pitchFamily="34" charset="-128"/>
              </a:endParaRPr>
            </a:p>
          </p:txBody>
        </p:sp>
        <p:sp>
          <p:nvSpPr>
            <p:cNvPr id="3156" name="Rectangle 20"/>
            <p:cNvSpPr>
              <a:spLocks noChangeArrowheads="1"/>
            </p:cNvSpPr>
            <p:nvPr/>
          </p:nvSpPr>
          <p:spPr bwMode="auto">
            <a:xfrm>
              <a:off x="2291267" y="3684486"/>
              <a:ext cx="28389" cy="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a:solidFill>
                    <a:srgbClr val="000000"/>
                  </a:solidFill>
                  <a:ea typeface="MS PGothic" pitchFamily="34" charset="-128"/>
                </a:rPr>
                <a:t> </a:t>
              </a:r>
              <a:endParaRPr lang="en-US" altLang="fr-FR" sz="800" b="1">
                <a:ea typeface="MS PGothic" pitchFamily="34" charset="-128"/>
              </a:endParaRPr>
            </a:p>
          </p:txBody>
        </p:sp>
        <p:sp>
          <p:nvSpPr>
            <p:cNvPr id="3157" name="Line 25"/>
            <p:cNvSpPr>
              <a:spLocks noChangeShapeType="1"/>
            </p:cNvSpPr>
            <p:nvPr/>
          </p:nvSpPr>
          <p:spPr bwMode="auto">
            <a:xfrm>
              <a:off x="1232781" y="4310718"/>
              <a:ext cx="122607" cy="10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58" name="Line 26"/>
            <p:cNvSpPr>
              <a:spLocks noChangeShapeType="1"/>
            </p:cNvSpPr>
            <p:nvPr/>
          </p:nvSpPr>
          <p:spPr bwMode="auto">
            <a:xfrm>
              <a:off x="1359409" y="3949512"/>
              <a:ext cx="1005" cy="7854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59" name="Line 27"/>
            <p:cNvSpPr>
              <a:spLocks noChangeShapeType="1"/>
            </p:cNvSpPr>
            <p:nvPr/>
          </p:nvSpPr>
          <p:spPr bwMode="auto">
            <a:xfrm>
              <a:off x="1359409" y="3952718"/>
              <a:ext cx="248229" cy="10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60" name="Rectangle 24"/>
            <p:cNvSpPr>
              <a:spLocks noChangeArrowheads="1"/>
            </p:cNvSpPr>
            <p:nvPr/>
          </p:nvSpPr>
          <p:spPr bwMode="auto">
            <a:xfrm>
              <a:off x="1647837" y="3776390"/>
              <a:ext cx="751723" cy="117412"/>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i="1">
                  <a:solidFill>
                    <a:srgbClr val="000000"/>
                  </a:solidFill>
                  <a:ea typeface="MS PGothic" pitchFamily="34" charset="-128"/>
                </a:rPr>
                <a:t>Aspergillus</a:t>
              </a:r>
            </a:p>
          </p:txBody>
        </p:sp>
        <p:sp>
          <p:nvSpPr>
            <p:cNvPr id="3161" name="Rectangle 25"/>
            <p:cNvSpPr>
              <a:spLocks noChangeArrowheads="1"/>
            </p:cNvSpPr>
            <p:nvPr/>
          </p:nvSpPr>
          <p:spPr bwMode="auto">
            <a:xfrm>
              <a:off x="2064142" y="3901423"/>
              <a:ext cx="28389" cy="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a:solidFill>
                    <a:srgbClr val="000000"/>
                  </a:solidFill>
                  <a:ea typeface="MS PGothic" pitchFamily="34" charset="-128"/>
                </a:rPr>
                <a:t> </a:t>
              </a:r>
              <a:endParaRPr lang="en-US" altLang="fr-FR" sz="800" b="1">
                <a:ea typeface="MS PGothic" pitchFamily="34" charset="-128"/>
              </a:endParaRPr>
            </a:p>
          </p:txBody>
        </p:sp>
        <p:sp>
          <p:nvSpPr>
            <p:cNvPr id="3162" name="Line 30"/>
            <p:cNvSpPr>
              <a:spLocks noChangeShapeType="1"/>
            </p:cNvSpPr>
            <p:nvPr/>
          </p:nvSpPr>
          <p:spPr bwMode="auto">
            <a:xfrm>
              <a:off x="1359409" y="4740318"/>
              <a:ext cx="64318" cy="10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63" name="Line 31"/>
            <p:cNvSpPr>
              <a:spLocks noChangeShapeType="1"/>
            </p:cNvSpPr>
            <p:nvPr/>
          </p:nvSpPr>
          <p:spPr bwMode="auto">
            <a:xfrm>
              <a:off x="1430763" y="4464605"/>
              <a:ext cx="1005" cy="4947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64" name="Line 32"/>
            <p:cNvSpPr>
              <a:spLocks noChangeShapeType="1"/>
            </p:cNvSpPr>
            <p:nvPr/>
          </p:nvSpPr>
          <p:spPr bwMode="auto">
            <a:xfrm>
              <a:off x="1430763" y="4966873"/>
              <a:ext cx="295464" cy="10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65" name="Line 33"/>
            <p:cNvSpPr>
              <a:spLocks noChangeShapeType="1"/>
            </p:cNvSpPr>
            <p:nvPr/>
          </p:nvSpPr>
          <p:spPr bwMode="auto">
            <a:xfrm>
              <a:off x="1430763" y="4464605"/>
              <a:ext cx="200995" cy="10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66" name="Line 34"/>
            <p:cNvSpPr>
              <a:spLocks noChangeShapeType="1"/>
            </p:cNvSpPr>
            <p:nvPr/>
          </p:nvSpPr>
          <p:spPr bwMode="auto">
            <a:xfrm>
              <a:off x="1692057" y="4198510"/>
              <a:ext cx="152757" cy="10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67" name="Line 35"/>
            <p:cNvSpPr>
              <a:spLocks noChangeShapeType="1"/>
            </p:cNvSpPr>
            <p:nvPr/>
          </p:nvSpPr>
          <p:spPr bwMode="auto">
            <a:xfrm>
              <a:off x="1640803" y="4752074"/>
              <a:ext cx="208031" cy="10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68" name="Line 36"/>
            <p:cNvSpPr>
              <a:spLocks noChangeShapeType="1"/>
            </p:cNvSpPr>
            <p:nvPr/>
          </p:nvSpPr>
          <p:spPr bwMode="auto">
            <a:xfrm>
              <a:off x="1640803" y="4356671"/>
              <a:ext cx="1005" cy="397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69" name="Line 37"/>
            <p:cNvSpPr>
              <a:spLocks noChangeShapeType="1"/>
            </p:cNvSpPr>
            <p:nvPr/>
          </p:nvSpPr>
          <p:spPr bwMode="auto">
            <a:xfrm>
              <a:off x="1698086" y="4200647"/>
              <a:ext cx="1005" cy="2885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0" name="Line 38"/>
            <p:cNvSpPr>
              <a:spLocks noChangeShapeType="1"/>
            </p:cNvSpPr>
            <p:nvPr/>
          </p:nvSpPr>
          <p:spPr bwMode="auto">
            <a:xfrm>
              <a:off x="1692057" y="4489184"/>
              <a:ext cx="152757" cy="10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1" name="Line 39"/>
            <p:cNvSpPr>
              <a:spLocks noChangeShapeType="1"/>
            </p:cNvSpPr>
            <p:nvPr/>
          </p:nvSpPr>
          <p:spPr bwMode="auto">
            <a:xfrm>
              <a:off x="1640803" y="4348122"/>
              <a:ext cx="55274" cy="10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2" name="Rectangle 36"/>
            <p:cNvSpPr>
              <a:spLocks noChangeArrowheads="1"/>
            </p:cNvSpPr>
            <p:nvPr/>
          </p:nvSpPr>
          <p:spPr bwMode="auto">
            <a:xfrm>
              <a:off x="2331466" y="4119429"/>
              <a:ext cx="28389" cy="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a:solidFill>
                    <a:srgbClr val="000000"/>
                  </a:solidFill>
                  <a:ea typeface="MS PGothic" pitchFamily="34" charset="-128"/>
                </a:rPr>
                <a:t> </a:t>
              </a:r>
              <a:endParaRPr lang="en-US" altLang="fr-FR" sz="800" b="1">
                <a:ea typeface="MS PGothic" pitchFamily="34" charset="-128"/>
              </a:endParaRPr>
            </a:p>
          </p:txBody>
        </p:sp>
        <p:sp>
          <p:nvSpPr>
            <p:cNvPr id="3173" name="Rectangle 37"/>
            <p:cNvSpPr>
              <a:spLocks noChangeArrowheads="1"/>
            </p:cNvSpPr>
            <p:nvPr/>
          </p:nvSpPr>
          <p:spPr bwMode="auto">
            <a:xfrm>
              <a:off x="1908127" y="4181411"/>
              <a:ext cx="711248" cy="23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i="1">
                  <a:solidFill>
                    <a:srgbClr val="000000"/>
                  </a:solidFill>
                  <a:ea typeface="MS PGothic" pitchFamily="34" charset="-128"/>
                </a:rPr>
                <a:t>Podospora</a:t>
              </a:r>
            </a:p>
            <a:p>
              <a:pPr algn="ctr" eaLnBrk="1" hangingPunct="1">
                <a:spcBef>
                  <a:spcPct val="0"/>
                </a:spcBef>
                <a:buFontTx/>
                <a:buNone/>
              </a:pPr>
              <a:r>
                <a:rPr lang="en-US" altLang="fr-FR" sz="800" b="1" i="1">
                  <a:solidFill>
                    <a:srgbClr val="000000"/>
                  </a:solidFill>
                  <a:ea typeface="MS PGothic" pitchFamily="34" charset="-128"/>
                </a:rPr>
                <a:t>Chaetomium</a:t>
              </a:r>
              <a:endParaRPr lang="en-US" altLang="fr-FR" sz="800" b="1">
                <a:ea typeface="MS PGothic" pitchFamily="34" charset="-128"/>
              </a:endParaRPr>
            </a:p>
          </p:txBody>
        </p:sp>
        <p:sp>
          <p:nvSpPr>
            <p:cNvPr id="3174" name="Rectangle 38"/>
            <p:cNvSpPr>
              <a:spLocks noChangeArrowheads="1"/>
            </p:cNvSpPr>
            <p:nvPr/>
          </p:nvSpPr>
          <p:spPr bwMode="auto">
            <a:xfrm>
              <a:off x="1908127" y="4443232"/>
              <a:ext cx="609016" cy="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i="1">
                  <a:solidFill>
                    <a:srgbClr val="000000"/>
                  </a:solidFill>
                  <a:ea typeface="MS PGothic" pitchFamily="34" charset="-128"/>
                </a:rPr>
                <a:t>Fusarium</a:t>
              </a:r>
              <a:endParaRPr lang="en-US" altLang="fr-FR" sz="800" b="1">
                <a:ea typeface="MS PGothic" pitchFamily="34" charset="-128"/>
              </a:endParaRPr>
            </a:p>
          </p:txBody>
        </p:sp>
        <p:sp>
          <p:nvSpPr>
            <p:cNvPr id="3175" name="Rectangle 39"/>
            <p:cNvSpPr>
              <a:spLocks noChangeArrowheads="1"/>
            </p:cNvSpPr>
            <p:nvPr/>
          </p:nvSpPr>
          <p:spPr bwMode="auto">
            <a:xfrm>
              <a:off x="2247048" y="4426133"/>
              <a:ext cx="28389" cy="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a:solidFill>
                    <a:srgbClr val="000000"/>
                  </a:solidFill>
                  <a:ea typeface="MS PGothic" pitchFamily="34" charset="-128"/>
                </a:rPr>
                <a:t> </a:t>
              </a:r>
              <a:endParaRPr lang="en-US" altLang="fr-FR" sz="800" b="1">
                <a:ea typeface="MS PGothic" pitchFamily="34" charset="-128"/>
              </a:endParaRPr>
            </a:p>
          </p:txBody>
        </p:sp>
        <p:sp>
          <p:nvSpPr>
            <p:cNvPr id="3176" name="Rectangle 40"/>
            <p:cNvSpPr>
              <a:spLocks noChangeArrowheads="1"/>
            </p:cNvSpPr>
            <p:nvPr/>
          </p:nvSpPr>
          <p:spPr bwMode="auto">
            <a:xfrm>
              <a:off x="1908127" y="4719160"/>
              <a:ext cx="650252" cy="117412"/>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i="1">
                  <a:solidFill>
                    <a:srgbClr val="000000"/>
                  </a:solidFill>
                  <a:ea typeface="MS PGothic" pitchFamily="34" charset="-128"/>
                </a:rPr>
                <a:t>Magnaporthe</a:t>
              </a:r>
              <a:endParaRPr lang="en-US" altLang="fr-FR" sz="800" b="1">
                <a:ea typeface="MS PGothic" pitchFamily="34" charset="-128"/>
              </a:endParaRPr>
            </a:p>
          </p:txBody>
        </p:sp>
        <p:sp>
          <p:nvSpPr>
            <p:cNvPr id="3177" name="Line 50"/>
            <p:cNvSpPr>
              <a:spLocks noChangeShapeType="1"/>
            </p:cNvSpPr>
            <p:nvPr/>
          </p:nvSpPr>
          <p:spPr bwMode="auto">
            <a:xfrm>
              <a:off x="1738286" y="4933745"/>
              <a:ext cx="1005" cy="67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8" name="Line 51"/>
            <p:cNvSpPr>
              <a:spLocks noChangeShapeType="1"/>
            </p:cNvSpPr>
            <p:nvPr/>
          </p:nvSpPr>
          <p:spPr bwMode="auto">
            <a:xfrm>
              <a:off x="1735270" y="5001070"/>
              <a:ext cx="48239" cy="10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79" name="Line 52"/>
            <p:cNvSpPr>
              <a:spLocks noChangeShapeType="1"/>
            </p:cNvSpPr>
            <p:nvPr/>
          </p:nvSpPr>
          <p:spPr bwMode="auto">
            <a:xfrm>
              <a:off x="1735270" y="4930538"/>
              <a:ext cx="48239" cy="10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80" name="Rectangle 44"/>
            <p:cNvSpPr>
              <a:spLocks noChangeArrowheads="1"/>
            </p:cNvSpPr>
            <p:nvPr/>
          </p:nvSpPr>
          <p:spPr bwMode="auto">
            <a:xfrm>
              <a:off x="1768357" y="4839703"/>
              <a:ext cx="381671" cy="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i="1">
                  <a:solidFill>
                    <a:srgbClr val="000000"/>
                  </a:solidFill>
                  <a:ea typeface="MS PGothic" pitchFamily="34" charset="-128"/>
                </a:rPr>
                <a:t>Botrytis</a:t>
              </a:r>
              <a:endParaRPr lang="en-US" altLang="fr-FR" sz="800" b="1">
                <a:ea typeface="MS PGothic" pitchFamily="34" charset="-128"/>
              </a:endParaRPr>
            </a:p>
          </p:txBody>
        </p:sp>
        <p:sp>
          <p:nvSpPr>
            <p:cNvPr id="3181" name="Rectangle 45"/>
            <p:cNvSpPr>
              <a:spLocks noChangeArrowheads="1"/>
            </p:cNvSpPr>
            <p:nvPr/>
          </p:nvSpPr>
          <p:spPr bwMode="auto">
            <a:xfrm>
              <a:off x="2165645" y="4855733"/>
              <a:ext cx="28389" cy="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a:solidFill>
                    <a:srgbClr val="000000"/>
                  </a:solidFill>
                  <a:ea typeface="MS PGothic" pitchFamily="34" charset="-128"/>
                </a:rPr>
                <a:t> </a:t>
              </a:r>
              <a:endParaRPr lang="en-US" altLang="fr-FR" sz="800" b="1">
                <a:ea typeface="MS PGothic" pitchFamily="34" charset="-128"/>
              </a:endParaRPr>
            </a:p>
          </p:txBody>
        </p:sp>
        <p:sp>
          <p:nvSpPr>
            <p:cNvPr id="3182" name="Rectangle 46"/>
            <p:cNvSpPr>
              <a:spLocks noChangeArrowheads="1"/>
            </p:cNvSpPr>
            <p:nvPr/>
          </p:nvSpPr>
          <p:spPr bwMode="auto">
            <a:xfrm>
              <a:off x="1773303" y="4979697"/>
              <a:ext cx="518882" cy="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i="1">
                  <a:solidFill>
                    <a:srgbClr val="000000"/>
                  </a:solidFill>
                  <a:ea typeface="MS PGothic" pitchFamily="34" charset="-128"/>
                </a:rPr>
                <a:t>Sclerotinia</a:t>
              </a:r>
              <a:endParaRPr lang="en-US" altLang="fr-FR" sz="800" b="1">
                <a:ea typeface="MS PGothic" pitchFamily="34" charset="-128"/>
              </a:endParaRPr>
            </a:p>
          </p:txBody>
        </p:sp>
        <p:sp>
          <p:nvSpPr>
            <p:cNvPr id="3183" name="Rectangle 47"/>
            <p:cNvSpPr>
              <a:spLocks noChangeArrowheads="1"/>
            </p:cNvSpPr>
            <p:nvPr/>
          </p:nvSpPr>
          <p:spPr bwMode="auto">
            <a:xfrm>
              <a:off x="2168660" y="4962598"/>
              <a:ext cx="28389" cy="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a:solidFill>
                    <a:srgbClr val="000000"/>
                  </a:solidFill>
                  <a:ea typeface="MS PGothic" pitchFamily="34" charset="-128"/>
                </a:rPr>
                <a:t> </a:t>
              </a:r>
              <a:endParaRPr lang="en-US" altLang="fr-FR" sz="800" b="1">
                <a:ea typeface="MS PGothic" pitchFamily="34" charset="-128"/>
              </a:endParaRPr>
            </a:p>
          </p:txBody>
        </p:sp>
        <p:sp>
          <p:nvSpPr>
            <p:cNvPr id="3184" name="Line 59"/>
            <p:cNvSpPr>
              <a:spLocks noChangeShapeType="1"/>
            </p:cNvSpPr>
            <p:nvPr/>
          </p:nvSpPr>
          <p:spPr bwMode="auto">
            <a:xfrm>
              <a:off x="1136304" y="5209459"/>
              <a:ext cx="704490" cy="10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85" name="Rectangle 49"/>
            <p:cNvSpPr>
              <a:spLocks noChangeArrowheads="1"/>
            </p:cNvSpPr>
            <p:nvPr/>
          </p:nvSpPr>
          <p:spPr bwMode="auto">
            <a:xfrm>
              <a:off x="1874432" y="5150682"/>
              <a:ext cx="310699" cy="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i="1">
                  <a:solidFill>
                    <a:srgbClr val="000000"/>
                  </a:solidFill>
                  <a:ea typeface="MS PGothic" pitchFamily="34" charset="-128"/>
                </a:rPr>
                <a:t>Peziza</a:t>
              </a:r>
              <a:endParaRPr lang="en-US" altLang="fr-FR" sz="800" b="1">
                <a:ea typeface="MS PGothic" pitchFamily="34" charset="-128"/>
              </a:endParaRPr>
            </a:p>
          </p:txBody>
        </p:sp>
        <p:sp>
          <p:nvSpPr>
            <p:cNvPr id="3186" name="Rectangle 50"/>
            <p:cNvSpPr>
              <a:spLocks noChangeArrowheads="1"/>
            </p:cNvSpPr>
            <p:nvPr/>
          </p:nvSpPr>
          <p:spPr bwMode="auto">
            <a:xfrm>
              <a:off x="2115396" y="5193428"/>
              <a:ext cx="28389" cy="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a:solidFill>
                    <a:srgbClr val="000000"/>
                  </a:solidFill>
                  <a:ea typeface="MS PGothic" pitchFamily="34" charset="-128"/>
                </a:rPr>
                <a:t> </a:t>
              </a:r>
              <a:endParaRPr lang="en-US" altLang="fr-FR" sz="800" b="1">
                <a:ea typeface="MS PGothic" pitchFamily="34" charset="-128"/>
              </a:endParaRPr>
            </a:p>
          </p:txBody>
        </p:sp>
        <p:sp>
          <p:nvSpPr>
            <p:cNvPr id="3187" name="Rectangle 51"/>
            <p:cNvSpPr>
              <a:spLocks noChangeArrowheads="1"/>
            </p:cNvSpPr>
            <p:nvPr/>
          </p:nvSpPr>
          <p:spPr bwMode="auto">
            <a:xfrm>
              <a:off x="1769852" y="3351065"/>
              <a:ext cx="618242" cy="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i="1">
                  <a:solidFill>
                    <a:srgbClr val="000000"/>
                  </a:solidFill>
                  <a:ea typeface="MS PGothic" pitchFamily="34" charset="-128"/>
                </a:rPr>
                <a:t>Stagnospora</a:t>
              </a:r>
              <a:endParaRPr lang="en-US" altLang="fr-FR" sz="800" b="1">
                <a:ea typeface="MS PGothic" pitchFamily="34" charset="-128"/>
              </a:endParaRPr>
            </a:p>
          </p:txBody>
        </p:sp>
        <p:sp>
          <p:nvSpPr>
            <p:cNvPr id="3188" name="Rectangle 52"/>
            <p:cNvSpPr>
              <a:spLocks noChangeArrowheads="1"/>
            </p:cNvSpPr>
            <p:nvPr/>
          </p:nvSpPr>
          <p:spPr bwMode="auto">
            <a:xfrm>
              <a:off x="1894825" y="4552235"/>
              <a:ext cx="613511" cy="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i="1">
                  <a:solidFill>
                    <a:srgbClr val="000000"/>
                  </a:solidFill>
                  <a:ea typeface="MS PGothic" pitchFamily="34" charset="-128"/>
                </a:rPr>
                <a:t>Trichoderma</a:t>
              </a:r>
              <a:endParaRPr lang="en-US" altLang="fr-FR" sz="800" b="1">
                <a:ea typeface="MS PGothic" pitchFamily="34" charset="-128"/>
              </a:endParaRPr>
            </a:p>
          </p:txBody>
        </p:sp>
        <p:sp>
          <p:nvSpPr>
            <p:cNvPr id="3189" name="Rectangle 53"/>
            <p:cNvSpPr>
              <a:spLocks noChangeArrowheads="1"/>
            </p:cNvSpPr>
            <p:nvPr/>
          </p:nvSpPr>
          <p:spPr bwMode="auto">
            <a:xfrm>
              <a:off x="1645828" y="3912110"/>
              <a:ext cx="751723" cy="1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i="1">
                  <a:ea typeface="MS PGothic" pitchFamily="34" charset="-128"/>
                </a:rPr>
                <a:t>Coccidioides</a:t>
              </a:r>
            </a:p>
          </p:txBody>
        </p:sp>
        <p:sp>
          <p:nvSpPr>
            <p:cNvPr id="3190" name="Rectangle 54"/>
            <p:cNvSpPr>
              <a:spLocks noChangeArrowheads="1"/>
            </p:cNvSpPr>
            <p:nvPr/>
          </p:nvSpPr>
          <p:spPr bwMode="auto">
            <a:xfrm>
              <a:off x="1908127" y="4058515"/>
              <a:ext cx="609648" cy="117412"/>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800" b="1" i="1">
                  <a:ea typeface="MS PGothic" pitchFamily="34" charset="-128"/>
                </a:rPr>
                <a:t>Neurospora</a:t>
              </a:r>
            </a:p>
          </p:txBody>
        </p:sp>
        <p:sp>
          <p:nvSpPr>
            <p:cNvPr id="3191" name="Line 104"/>
            <p:cNvSpPr>
              <a:spLocks noChangeShapeType="1"/>
            </p:cNvSpPr>
            <p:nvPr/>
          </p:nvSpPr>
          <p:spPr bwMode="auto">
            <a:xfrm>
              <a:off x="1856873" y="4151488"/>
              <a:ext cx="0" cy="19556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3192" name="Line 105"/>
            <p:cNvSpPr>
              <a:spLocks noChangeShapeType="1"/>
            </p:cNvSpPr>
            <p:nvPr/>
          </p:nvSpPr>
          <p:spPr bwMode="auto">
            <a:xfrm>
              <a:off x="1857878" y="4450713"/>
              <a:ext cx="0" cy="19556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3193" name="Line 107"/>
            <p:cNvSpPr>
              <a:spLocks noChangeShapeType="1"/>
            </p:cNvSpPr>
            <p:nvPr/>
          </p:nvSpPr>
          <p:spPr bwMode="auto">
            <a:xfrm>
              <a:off x="1745320" y="3222826"/>
              <a:ext cx="0" cy="19556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grpSp>
      <p:grpSp>
        <p:nvGrpSpPr>
          <p:cNvPr id="3077" name="Groupe 2053"/>
          <p:cNvGrpSpPr>
            <a:grpSpLocks/>
          </p:cNvGrpSpPr>
          <p:nvPr/>
        </p:nvGrpSpPr>
        <p:grpSpPr bwMode="auto">
          <a:xfrm>
            <a:off x="4613276" y="2901950"/>
            <a:ext cx="1482725" cy="2252582"/>
            <a:chOff x="3252222" y="2292823"/>
            <a:chExt cx="1619489" cy="2222462"/>
          </a:xfrm>
        </p:grpSpPr>
        <p:sp>
          <p:nvSpPr>
            <p:cNvPr id="3089" name="Line 3"/>
            <p:cNvSpPr>
              <a:spLocks noChangeShapeType="1"/>
            </p:cNvSpPr>
            <p:nvPr/>
          </p:nvSpPr>
          <p:spPr bwMode="auto">
            <a:xfrm flipH="1">
              <a:off x="3415898" y="2676474"/>
              <a:ext cx="7029" cy="8346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90" name="Line 4"/>
            <p:cNvSpPr>
              <a:spLocks noChangeShapeType="1"/>
            </p:cNvSpPr>
            <p:nvPr/>
          </p:nvSpPr>
          <p:spPr bwMode="auto">
            <a:xfrm>
              <a:off x="3311467" y="3153099"/>
              <a:ext cx="1004" cy="1258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91" name="Line 7"/>
            <p:cNvSpPr>
              <a:spLocks noChangeShapeType="1"/>
            </p:cNvSpPr>
            <p:nvPr/>
          </p:nvSpPr>
          <p:spPr bwMode="auto">
            <a:xfrm>
              <a:off x="3309459" y="3153099"/>
              <a:ext cx="96398" cy="10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92" name="Line 8"/>
            <p:cNvSpPr>
              <a:spLocks noChangeShapeType="1"/>
            </p:cNvSpPr>
            <p:nvPr/>
          </p:nvSpPr>
          <p:spPr bwMode="auto">
            <a:xfrm>
              <a:off x="3252222" y="3721630"/>
              <a:ext cx="48199" cy="10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93" name="Line 10"/>
            <p:cNvSpPr>
              <a:spLocks noChangeShapeType="1"/>
            </p:cNvSpPr>
            <p:nvPr/>
          </p:nvSpPr>
          <p:spPr bwMode="auto">
            <a:xfrm>
              <a:off x="3422926" y="2667925"/>
              <a:ext cx="257060" cy="10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94" name="Line 11"/>
            <p:cNvSpPr>
              <a:spLocks noChangeShapeType="1"/>
            </p:cNvSpPr>
            <p:nvPr/>
          </p:nvSpPr>
          <p:spPr bwMode="auto">
            <a:xfrm>
              <a:off x="3679987" y="2515106"/>
              <a:ext cx="1004" cy="3067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95" name="Line 12"/>
            <p:cNvSpPr>
              <a:spLocks noChangeShapeType="1"/>
            </p:cNvSpPr>
            <p:nvPr/>
          </p:nvSpPr>
          <p:spPr bwMode="auto">
            <a:xfrm>
              <a:off x="3679987" y="2515106"/>
              <a:ext cx="241999" cy="10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96" name="Line 13"/>
            <p:cNvSpPr>
              <a:spLocks noChangeShapeType="1"/>
            </p:cNvSpPr>
            <p:nvPr/>
          </p:nvSpPr>
          <p:spPr bwMode="auto">
            <a:xfrm>
              <a:off x="3679987" y="2821813"/>
              <a:ext cx="239990" cy="10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97" name="Rectangle 14"/>
            <p:cNvSpPr>
              <a:spLocks noChangeArrowheads="1"/>
            </p:cNvSpPr>
            <p:nvPr/>
          </p:nvSpPr>
          <p:spPr bwMode="auto">
            <a:xfrm>
              <a:off x="3948092" y="2755950"/>
              <a:ext cx="897564" cy="121435"/>
            </a:xfrm>
            <a:prstGeom prst="rect">
              <a:avLst/>
            </a:prstGeom>
            <a:solidFill>
              <a:srgbClr val="66FF33"/>
            </a:solidFill>
            <a:ln>
              <a:noFill/>
            </a:ln>
            <a:extLst>
              <a:ext uri="{91240B29-F687-4F45-9708-019B960494DF}">
                <a14:hiddenLine xmlns:a14="http://schemas.microsoft.com/office/drawing/2010/main" w="9525">
                  <a:solidFill>
                    <a:srgbClr val="FF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i="1">
                  <a:solidFill>
                    <a:srgbClr val="000000"/>
                  </a:solidFill>
                  <a:ea typeface="MS PGothic" pitchFamily="34" charset="-128"/>
                </a:rPr>
                <a:t>Mycosphaerella</a:t>
              </a:r>
              <a:endParaRPr lang="en-US" altLang="fr-FR" sz="800" b="1">
                <a:ea typeface="MS PGothic" pitchFamily="34" charset="-128"/>
              </a:endParaRPr>
            </a:p>
          </p:txBody>
        </p:sp>
        <p:sp>
          <p:nvSpPr>
            <p:cNvPr id="3098" name="Rectangle 15"/>
            <p:cNvSpPr>
              <a:spLocks noChangeArrowheads="1"/>
            </p:cNvSpPr>
            <p:nvPr/>
          </p:nvSpPr>
          <p:spPr bwMode="auto">
            <a:xfrm>
              <a:off x="4509408" y="2765173"/>
              <a:ext cx="31515" cy="1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solidFill>
                    <a:srgbClr val="000000"/>
                  </a:solidFill>
                  <a:ea typeface="MS PGothic" pitchFamily="34" charset="-128"/>
                </a:rPr>
                <a:t> </a:t>
              </a:r>
              <a:endParaRPr lang="en-US" altLang="fr-FR" sz="800" b="1">
                <a:ea typeface="MS PGothic" pitchFamily="34" charset="-128"/>
              </a:endParaRPr>
            </a:p>
          </p:txBody>
        </p:sp>
        <p:sp>
          <p:nvSpPr>
            <p:cNvPr id="3099" name="Rectangle 16"/>
            <p:cNvSpPr>
              <a:spLocks noChangeArrowheads="1"/>
            </p:cNvSpPr>
            <p:nvPr/>
          </p:nvSpPr>
          <p:spPr bwMode="auto">
            <a:xfrm>
              <a:off x="4452172" y="2386866"/>
              <a:ext cx="31515" cy="1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solidFill>
                    <a:srgbClr val="000000"/>
                  </a:solidFill>
                  <a:ea typeface="MS PGothic" pitchFamily="34" charset="-128"/>
                </a:rPr>
                <a:t> </a:t>
              </a:r>
              <a:endParaRPr lang="en-US" altLang="fr-FR" sz="800" b="1">
                <a:ea typeface="MS PGothic" pitchFamily="34" charset="-128"/>
              </a:endParaRPr>
            </a:p>
          </p:txBody>
        </p:sp>
        <p:sp>
          <p:nvSpPr>
            <p:cNvPr id="3100" name="Rectangle 17"/>
            <p:cNvSpPr>
              <a:spLocks noChangeArrowheads="1"/>
            </p:cNvSpPr>
            <p:nvPr/>
          </p:nvSpPr>
          <p:spPr bwMode="auto">
            <a:xfrm>
              <a:off x="3969180" y="2292823"/>
              <a:ext cx="525258" cy="1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i="1">
                  <a:solidFill>
                    <a:srgbClr val="000000"/>
                  </a:solidFill>
                  <a:ea typeface="MS PGothic" pitchFamily="34" charset="-128"/>
                </a:rPr>
                <a:t>Alternaria</a:t>
              </a:r>
              <a:endParaRPr lang="en-US" altLang="fr-FR" sz="800" b="1">
                <a:ea typeface="MS PGothic" pitchFamily="34" charset="-128"/>
              </a:endParaRPr>
            </a:p>
          </p:txBody>
        </p:sp>
        <p:sp>
          <p:nvSpPr>
            <p:cNvPr id="3101" name="Rectangle 18"/>
            <p:cNvSpPr>
              <a:spLocks noChangeArrowheads="1"/>
            </p:cNvSpPr>
            <p:nvPr/>
          </p:nvSpPr>
          <p:spPr bwMode="auto">
            <a:xfrm>
              <a:off x="4336696" y="2458467"/>
              <a:ext cx="31515" cy="1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solidFill>
                    <a:srgbClr val="000000"/>
                  </a:solidFill>
                  <a:ea typeface="MS PGothic" pitchFamily="34" charset="-128"/>
                </a:rPr>
                <a:t> </a:t>
              </a:r>
              <a:endParaRPr lang="en-US" altLang="fr-FR" sz="800" b="1">
                <a:ea typeface="MS PGothic" pitchFamily="34" charset="-128"/>
              </a:endParaRPr>
            </a:p>
          </p:txBody>
        </p:sp>
        <p:sp>
          <p:nvSpPr>
            <p:cNvPr id="3102" name="Rectangle 19"/>
            <p:cNvSpPr>
              <a:spLocks noChangeArrowheads="1"/>
            </p:cNvSpPr>
            <p:nvPr/>
          </p:nvSpPr>
          <p:spPr bwMode="auto">
            <a:xfrm>
              <a:off x="3969180" y="2432819"/>
              <a:ext cx="768629" cy="1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i="1">
                  <a:solidFill>
                    <a:srgbClr val="000000"/>
                  </a:solidFill>
                  <a:ea typeface="MS PGothic" pitchFamily="34" charset="-128"/>
                </a:rPr>
                <a:t>Leptosphaeria</a:t>
              </a:r>
            </a:p>
          </p:txBody>
        </p:sp>
        <p:sp>
          <p:nvSpPr>
            <p:cNvPr id="3103" name="Rectangle 20"/>
            <p:cNvSpPr>
              <a:spLocks noChangeArrowheads="1"/>
            </p:cNvSpPr>
            <p:nvPr/>
          </p:nvSpPr>
          <p:spPr bwMode="auto">
            <a:xfrm>
              <a:off x="4500371" y="2530067"/>
              <a:ext cx="31515" cy="1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solidFill>
                    <a:srgbClr val="000000"/>
                  </a:solidFill>
                  <a:ea typeface="MS PGothic" pitchFamily="34" charset="-128"/>
                </a:rPr>
                <a:t> </a:t>
              </a:r>
              <a:endParaRPr lang="en-US" altLang="fr-FR" sz="800" b="1">
                <a:ea typeface="MS PGothic" pitchFamily="34" charset="-128"/>
              </a:endParaRPr>
            </a:p>
          </p:txBody>
        </p:sp>
        <p:sp>
          <p:nvSpPr>
            <p:cNvPr id="3104" name="Rectangle 21"/>
            <p:cNvSpPr>
              <a:spLocks noChangeArrowheads="1"/>
            </p:cNvSpPr>
            <p:nvPr/>
          </p:nvSpPr>
          <p:spPr bwMode="auto">
            <a:xfrm>
              <a:off x="4472255" y="2884864"/>
              <a:ext cx="31515" cy="1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solidFill>
                    <a:srgbClr val="000000"/>
                  </a:solidFill>
                  <a:ea typeface="MS PGothic" pitchFamily="34" charset="-128"/>
                </a:rPr>
                <a:t> </a:t>
              </a:r>
              <a:endParaRPr lang="en-US" altLang="fr-FR" sz="800" b="1">
                <a:ea typeface="MS PGothic" pitchFamily="34" charset="-128"/>
              </a:endParaRPr>
            </a:p>
          </p:txBody>
        </p:sp>
        <p:sp>
          <p:nvSpPr>
            <p:cNvPr id="3105" name="Line 25"/>
            <p:cNvSpPr>
              <a:spLocks noChangeShapeType="1"/>
            </p:cNvSpPr>
            <p:nvPr/>
          </p:nvSpPr>
          <p:spPr bwMode="auto">
            <a:xfrm>
              <a:off x="3414893" y="3511102"/>
              <a:ext cx="122505" cy="10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06" name="Line 26"/>
            <p:cNvSpPr>
              <a:spLocks noChangeShapeType="1"/>
            </p:cNvSpPr>
            <p:nvPr/>
          </p:nvSpPr>
          <p:spPr bwMode="auto">
            <a:xfrm>
              <a:off x="3541415" y="3149893"/>
              <a:ext cx="1004" cy="7854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07" name="Line 27"/>
            <p:cNvSpPr>
              <a:spLocks noChangeShapeType="1"/>
            </p:cNvSpPr>
            <p:nvPr/>
          </p:nvSpPr>
          <p:spPr bwMode="auto">
            <a:xfrm>
              <a:off x="3541415" y="3153099"/>
              <a:ext cx="248023" cy="10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08" name="Rectangle 28"/>
            <p:cNvSpPr>
              <a:spLocks noChangeArrowheads="1"/>
            </p:cNvSpPr>
            <p:nvPr/>
          </p:nvSpPr>
          <p:spPr bwMode="auto">
            <a:xfrm>
              <a:off x="3829604" y="2976769"/>
              <a:ext cx="751098" cy="12289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i="1">
                  <a:solidFill>
                    <a:srgbClr val="000000"/>
                  </a:solidFill>
                  <a:ea typeface="MS PGothic" pitchFamily="34" charset="-128"/>
                </a:rPr>
                <a:t>Aspergillus</a:t>
              </a:r>
            </a:p>
          </p:txBody>
        </p:sp>
        <p:sp>
          <p:nvSpPr>
            <p:cNvPr id="3109" name="Rectangle 29"/>
            <p:cNvSpPr>
              <a:spLocks noChangeArrowheads="1"/>
            </p:cNvSpPr>
            <p:nvPr/>
          </p:nvSpPr>
          <p:spPr bwMode="auto">
            <a:xfrm>
              <a:off x="4245319" y="3101803"/>
              <a:ext cx="31515" cy="1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solidFill>
                    <a:srgbClr val="000000"/>
                  </a:solidFill>
                  <a:ea typeface="MS PGothic" pitchFamily="34" charset="-128"/>
                </a:rPr>
                <a:t> </a:t>
              </a:r>
              <a:endParaRPr lang="en-US" altLang="fr-FR" sz="800" b="1">
                <a:ea typeface="MS PGothic" pitchFamily="34" charset="-128"/>
              </a:endParaRPr>
            </a:p>
          </p:txBody>
        </p:sp>
        <p:sp>
          <p:nvSpPr>
            <p:cNvPr id="3110" name="Line 30"/>
            <p:cNvSpPr>
              <a:spLocks noChangeShapeType="1"/>
            </p:cNvSpPr>
            <p:nvPr/>
          </p:nvSpPr>
          <p:spPr bwMode="auto">
            <a:xfrm>
              <a:off x="3541415" y="3940706"/>
              <a:ext cx="64265" cy="10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11" name="Line 31"/>
            <p:cNvSpPr>
              <a:spLocks noChangeShapeType="1"/>
            </p:cNvSpPr>
            <p:nvPr/>
          </p:nvSpPr>
          <p:spPr bwMode="auto">
            <a:xfrm>
              <a:off x="3612710" y="3664990"/>
              <a:ext cx="1004" cy="4947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12" name="Line 32"/>
            <p:cNvSpPr>
              <a:spLocks noChangeShapeType="1"/>
            </p:cNvSpPr>
            <p:nvPr/>
          </p:nvSpPr>
          <p:spPr bwMode="auto">
            <a:xfrm>
              <a:off x="3612710" y="4167263"/>
              <a:ext cx="295218" cy="10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13" name="Line 33"/>
            <p:cNvSpPr>
              <a:spLocks noChangeShapeType="1"/>
            </p:cNvSpPr>
            <p:nvPr/>
          </p:nvSpPr>
          <p:spPr bwMode="auto">
            <a:xfrm>
              <a:off x="3612710" y="3664990"/>
              <a:ext cx="200828" cy="10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14" name="Line 34"/>
            <p:cNvSpPr>
              <a:spLocks noChangeShapeType="1"/>
            </p:cNvSpPr>
            <p:nvPr/>
          </p:nvSpPr>
          <p:spPr bwMode="auto">
            <a:xfrm>
              <a:off x="3873787" y="3398893"/>
              <a:ext cx="152630" cy="10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15" name="Line 35"/>
            <p:cNvSpPr>
              <a:spLocks noChangeShapeType="1"/>
            </p:cNvSpPr>
            <p:nvPr/>
          </p:nvSpPr>
          <p:spPr bwMode="auto">
            <a:xfrm>
              <a:off x="3822575" y="3952462"/>
              <a:ext cx="207858" cy="10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16" name="Line 36"/>
            <p:cNvSpPr>
              <a:spLocks noChangeShapeType="1"/>
            </p:cNvSpPr>
            <p:nvPr/>
          </p:nvSpPr>
          <p:spPr bwMode="auto">
            <a:xfrm>
              <a:off x="3822575" y="3557055"/>
              <a:ext cx="1004" cy="3975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17" name="Line 37"/>
            <p:cNvSpPr>
              <a:spLocks noChangeShapeType="1"/>
            </p:cNvSpPr>
            <p:nvPr/>
          </p:nvSpPr>
          <p:spPr bwMode="auto">
            <a:xfrm>
              <a:off x="3879811" y="3401030"/>
              <a:ext cx="1004" cy="288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18" name="Line 38"/>
            <p:cNvSpPr>
              <a:spLocks noChangeShapeType="1"/>
            </p:cNvSpPr>
            <p:nvPr/>
          </p:nvSpPr>
          <p:spPr bwMode="auto">
            <a:xfrm>
              <a:off x="3873787" y="3689570"/>
              <a:ext cx="152630" cy="10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19" name="Line 39"/>
            <p:cNvSpPr>
              <a:spLocks noChangeShapeType="1"/>
            </p:cNvSpPr>
            <p:nvPr/>
          </p:nvSpPr>
          <p:spPr bwMode="auto">
            <a:xfrm>
              <a:off x="3822575" y="3548506"/>
              <a:ext cx="55228" cy="10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20" name="Rectangle 40"/>
            <p:cNvSpPr>
              <a:spLocks noChangeArrowheads="1"/>
            </p:cNvSpPr>
            <p:nvPr/>
          </p:nvSpPr>
          <p:spPr bwMode="auto">
            <a:xfrm>
              <a:off x="4512421" y="3319811"/>
              <a:ext cx="31515" cy="1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solidFill>
                    <a:srgbClr val="000000"/>
                  </a:solidFill>
                  <a:ea typeface="MS PGothic" pitchFamily="34" charset="-128"/>
                </a:rPr>
                <a:t> </a:t>
              </a:r>
              <a:endParaRPr lang="en-US" altLang="fr-FR" sz="800" b="1">
                <a:ea typeface="MS PGothic" pitchFamily="34" charset="-128"/>
              </a:endParaRPr>
            </a:p>
          </p:txBody>
        </p:sp>
        <p:sp>
          <p:nvSpPr>
            <p:cNvPr id="3121" name="Rectangle 41"/>
            <p:cNvSpPr>
              <a:spLocks noChangeArrowheads="1"/>
            </p:cNvSpPr>
            <p:nvPr/>
          </p:nvSpPr>
          <p:spPr bwMode="auto">
            <a:xfrm>
              <a:off x="4089677" y="3381794"/>
              <a:ext cx="782034" cy="246223"/>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i="1">
                  <a:solidFill>
                    <a:srgbClr val="000000"/>
                  </a:solidFill>
                  <a:ea typeface="MS PGothic" pitchFamily="34" charset="-128"/>
                </a:rPr>
                <a:t>Podospora</a:t>
              </a:r>
            </a:p>
            <a:p>
              <a:pPr eaLnBrk="1" hangingPunct="1">
                <a:spcBef>
                  <a:spcPct val="0"/>
                </a:spcBef>
                <a:buFontTx/>
                <a:buNone/>
              </a:pPr>
              <a:r>
                <a:rPr lang="en-US" altLang="fr-FR" sz="800" b="1" i="1">
                  <a:solidFill>
                    <a:srgbClr val="000000"/>
                  </a:solidFill>
                  <a:ea typeface="MS PGothic" pitchFamily="34" charset="-128"/>
                </a:rPr>
                <a:t>Chaetomium</a:t>
              </a:r>
              <a:endParaRPr lang="en-US" altLang="fr-FR" sz="800" b="1">
                <a:ea typeface="MS PGothic" pitchFamily="34" charset="-128"/>
              </a:endParaRPr>
            </a:p>
          </p:txBody>
        </p:sp>
        <p:sp>
          <p:nvSpPr>
            <p:cNvPr id="3122" name="Rectangle 42"/>
            <p:cNvSpPr>
              <a:spLocks noChangeArrowheads="1"/>
            </p:cNvSpPr>
            <p:nvPr/>
          </p:nvSpPr>
          <p:spPr bwMode="auto">
            <a:xfrm>
              <a:off x="4089677" y="3643617"/>
              <a:ext cx="608510" cy="122897"/>
            </a:xfrm>
            <a:prstGeom prst="rect">
              <a:avLst/>
            </a:prstGeom>
            <a:solidFill>
              <a:srgbClr val="66FF33"/>
            </a:solidFill>
            <a:ln>
              <a:noFill/>
            </a:ln>
            <a:extLst>
              <a:ext uri="{91240B29-F687-4F45-9708-019B960494DF}">
                <a14:hiddenLine xmlns:a14="http://schemas.microsoft.com/office/drawing/2010/main" w="9525">
                  <a:solidFill>
                    <a:srgbClr val="FF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i="1">
                  <a:solidFill>
                    <a:srgbClr val="000000"/>
                  </a:solidFill>
                  <a:ea typeface="MS PGothic" pitchFamily="34" charset="-128"/>
                </a:rPr>
                <a:t>Fusarium</a:t>
              </a:r>
              <a:endParaRPr lang="en-US" altLang="fr-FR" sz="800" b="1">
                <a:ea typeface="MS PGothic" pitchFamily="34" charset="-128"/>
              </a:endParaRPr>
            </a:p>
          </p:txBody>
        </p:sp>
        <p:sp>
          <p:nvSpPr>
            <p:cNvPr id="3123" name="Rectangle 43"/>
            <p:cNvSpPr>
              <a:spLocks noChangeArrowheads="1"/>
            </p:cNvSpPr>
            <p:nvPr/>
          </p:nvSpPr>
          <p:spPr bwMode="auto">
            <a:xfrm>
              <a:off x="4428073" y="3626518"/>
              <a:ext cx="31515" cy="1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solidFill>
                    <a:srgbClr val="000000"/>
                  </a:solidFill>
                  <a:ea typeface="MS PGothic" pitchFamily="34" charset="-128"/>
                </a:rPr>
                <a:t> </a:t>
              </a:r>
              <a:endParaRPr lang="en-US" altLang="fr-FR" sz="800" b="1">
                <a:ea typeface="MS PGothic" pitchFamily="34" charset="-128"/>
              </a:endParaRPr>
            </a:p>
          </p:txBody>
        </p:sp>
        <p:sp>
          <p:nvSpPr>
            <p:cNvPr id="3124" name="Rectangle 44"/>
            <p:cNvSpPr>
              <a:spLocks noChangeArrowheads="1"/>
            </p:cNvSpPr>
            <p:nvPr/>
          </p:nvSpPr>
          <p:spPr bwMode="auto">
            <a:xfrm>
              <a:off x="4089677" y="3917007"/>
              <a:ext cx="729925" cy="121465"/>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i="1">
                  <a:solidFill>
                    <a:srgbClr val="000000"/>
                  </a:solidFill>
                  <a:ea typeface="MS PGothic" pitchFamily="34" charset="-128"/>
                </a:rPr>
                <a:t>Magnaporthe</a:t>
              </a:r>
              <a:endParaRPr lang="en-US" altLang="fr-FR" sz="800" b="1">
                <a:ea typeface="MS PGothic" pitchFamily="34" charset="-128"/>
              </a:endParaRPr>
            </a:p>
          </p:txBody>
        </p:sp>
        <p:sp>
          <p:nvSpPr>
            <p:cNvPr id="3125" name="Line 50"/>
            <p:cNvSpPr>
              <a:spLocks noChangeShapeType="1"/>
            </p:cNvSpPr>
            <p:nvPr/>
          </p:nvSpPr>
          <p:spPr bwMode="auto">
            <a:xfrm>
              <a:off x="3919977" y="4134135"/>
              <a:ext cx="1004" cy="673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26" name="Line 51"/>
            <p:cNvSpPr>
              <a:spLocks noChangeShapeType="1"/>
            </p:cNvSpPr>
            <p:nvPr/>
          </p:nvSpPr>
          <p:spPr bwMode="auto">
            <a:xfrm>
              <a:off x="3916964" y="4201460"/>
              <a:ext cx="48199" cy="10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27" name="Line 52"/>
            <p:cNvSpPr>
              <a:spLocks noChangeShapeType="1"/>
            </p:cNvSpPr>
            <p:nvPr/>
          </p:nvSpPr>
          <p:spPr bwMode="auto">
            <a:xfrm>
              <a:off x="3916964" y="4130928"/>
              <a:ext cx="48199" cy="10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28" name="Rectangle 53"/>
            <p:cNvSpPr>
              <a:spLocks noChangeArrowheads="1"/>
            </p:cNvSpPr>
            <p:nvPr/>
          </p:nvSpPr>
          <p:spPr bwMode="auto">
            <a:xfrm>
              <a:off x="3969180" y="4058218"/>
              <a:ext cx="450925" cy="121465"/>
            </a:xfrm>
            <a:prstGeom prst="rect">
              <a:avLst/>
            </a:prstGeom>
            <a:solidFill>
              <a:srgbClr val="66FF33"/>
            </a:solidFill>
            <a:ln>
              <a:noFill/>
            </a:ln>
            <a:extLst>
              <a:ext uri="{91240B29-F687-4F45-9708-019B960494DF}">
                <a14:hiddenLine xmlns:a14="http://schemas.microsoft.com/office/drawing/2010/main" w="9525">
                  <a:solidFill>
                    <a:srgbClr val="FF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i="1">
                  <a:solidFill>
                    <a:srgbClr val="000000"/>
                  </a:solidFill>
                  <a:ea typeface="MS PGothic" pitchFamily="34" charset="-128"/>
                </a:rPr>
                <a:t>Botrytis</a:t>
              </a:r>
              <a:endParaRPr lang="en-US" altLang="fr-FR" sz="800" b="1">
                <a:ea typeface="MS PGothic" pitchFamily="34" charset="-128"/>
              </a:endParaRPr>
            </a:p>
          </p:txBody>
        </p:sp>
        <p:sp>
          <p:nvSpPr>
            <p:cNvPr id="3129" name="Rectangle 54"/>
            <p:cNvSpPr>
              <a:spLocks noChangeArrowheads="1"/>
            </p:cNvSpPr>
            <p:nvPr/>
          </p:nvSpPr>
          <p:spPr bwMode="auto">
            <a:xfrm>
              <a:off x="4346737" y="4056122"/>
              <a:ext cx="31515" cy="1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solidFill>
                    <a:srgbClr val="000000"/>
                  </a:solidFill>
                  <a:ea typeface="MS PGothic" pitchFamily="34" charset="-128"/>
                </a:rPr>
                <a:t> </a:t>
              </a:r>
              <a:endParaRPr lang="en-US" altLang="fr-FR" sz="800" b="1">
                <a:ea typeface="MS PGothic" pitchFamily="34" charset="-128"/>
              </a:endParaRPr>
            </a:p>
          </p:txBody>
        </p:sp>
        <p:sp>
          <p:nvSpPr>
            <p:cNvPr id="3130" name="Rectangle 55"/>
            <p:cNvSpPr>
              <a:spLocks noChangeArrowheads="1"/>
            </p:cNvSpPr>
            <p:nvPr/>
          </p:nvSpPr>
          <p:spPr bwMode="auto">
            <a:xfrm>
              <a:off x="3969180" y="4183737"/>
              <a:ext cx="607251" cy="121465"/>
            </a:xfrm>
            <a:prstGeom prst="rect">
              <a:avLst/>
            </a:prstGeom>
            <a:solidFill>
              <a:srgbClr val="66FF33"/>
            </a:solidFill>
            <a:ln>
              <a:noFill/>
            </a:ln>
            <a:extLst>
              <a:ext uri="{91240B29-F687-4F45-9708-019B960494DF}">
                <a14:hiddenLine xmlns:a14="http://schemas.microsoft.com/office/drawing/2010/main" w="9525">
                  <a:solidFill>
                    <a:srgbClr val="FF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i="1">
                  <a:solidFill>
                    <a:srgbClr val="000000"/>
                  </a:solidFill>
                  <a:ea typeface="MS PGothic" pitchFamily="34" charset="-128"/>
                </a:rPr>
                <a:t>Sclerotinia</a:t>
              </a:r>
              <a:endParaRPr lang="en-US" altLang="fr-FR" sz="800" b="1">
                <a:ea typeface="MS PGothic" pitchFamily="34" charset="-128"/>
              </a:endParaRPr>
            </a:p>
          </p:txBody>
        </p:sp>
        <p:sp>
          <p:nvSpPr>
            <p:cNvPr id="3131" name="Line 59"/>
            <p:cNvSpPr>
              <a:spLocks noChangeShapeType="1"/>
            </p:cNvSpPr>
            <p:nvPr/>
          </p:nvSpPr>
          <p:spPr bwMode="auto">
            <a:xfrm>
              <a:off x="3318496" y="4409851"/>
              <a:ext cx="703904" cy="10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32" name="Rectangle 60"/>
            <p:cNvSpPr>
              <a:spLocks noChangeArrowheads="1"/>
            </p:cNvSpPr>
            <p:nvPr/>
          </p:nvSpPr>
          <p:spPr bwMode="auto">
            <a:xfrm>
              <a:off x="4056540" y="4351074"/>
              <a:ext cx="344920" cy="1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i="1">
                  <a:solidFill>
                    <a:srgbClr val="000000"/>
                  </a:solidFill>
                  <a:ea typeface="MS PGothic" pitchFamily="34" charset="-128"/>
                </a:rPr>
                <a:t>Peziza</a:t>
              </a:r>
              <a:endParaRPr lang="en-US" altLang="fr-FR" sz="800" b="1">
                <a:ea typeface="MS PGothic" pitchFamily="34" charset="-128"/>
              </a:endParaRPr>
            </a:p>
          </p:txBody>
        </p:sp>
        <p:sp>
          <p:nvSpPr>
            <p:cNvPr id="3133" name="Rectangle 61"/>
            <p:cNvSpPr>
              <a:spLocks noChangeArrowheads="1"/>
            </p:cNvSpPr>
            <p:nvPr/>
          </p:nvSpPr>
          <p:spPr bwMode="auto">
            <a:xfrm>
              <a:off x="4296530" y="4393820"/>
              <a:ext cx="31515" cy="1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solidFill>
                    <a:srgbClr val="000000"/>
                  </a:solidFill>
                  <a:ea typeface="MS PGothic" pitchFamily="34" charset="-128"/>
                </a:rPr>
                <a:t> </a:t>
              </a:r>
              <a:endParaRPr lang="en-US" altLang="fr-FR" sz="800" b="1">
                <a:ea typeface="MS PGothic" pitchFamily="34" charset="-128"/>
              </a:endParaRPr>
            </a:p>
          </p:txBody>
        </p:sp>
        <p:sp>
          <p:nvSpPr>
            <p:cNvPr id="3134" name="Rectangle 97"/>
            <p:cNvSpPr>
              <a:spLocks noChangeArrowheads="1"/>
            </p:cNvSpPr>
            <p:nvPr/>
          </p:nvSpPr>
          <p:spPr bwMode="auto">
            <a:xfrm>
              <a:off x="3967171" y="2583360"/>
              <a:ext cx="756900" cy="121465"/>
            </a:xfrm>
            <a:prstGeom prst="rect">
              <a:avLst/>
            </a:prstGeom>
            <a:solidFill>
              <a:srgbClr val="66FF33"/>
            </a:solidFill>
            <a:ln>
              <a:noFill/>
            </a:ln>
            <a:extLst>
              <a:ext uri="{91240B29-F687-4F45-9708-019B960494DF}">
                <a14:hiddenLine xmlns:a14="http://schemas.microsoft.com/office/drawing/2010/main" w="9525">
                  <a:solidFill>
                    <a:srgbClr val="FF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i="1">
                  <a:solidFill>
                    <a:srgbClr val="000000"/>
                  </a:solidFill>
                  <a:ea typeface="MS PGothic" pitchFamily="34" charset="-128"/>
                </a:rPr>
                <a:t>Stagnospora</a:t>
              </a:r>
              <a:endParaRPr lang="en-US" altLang="fr-FR" sz="800" b="1">
                <a:ea typeface="MS PGothic" pitchFamily="34" charset="-128"/>
              </a:endParaRPr>
            </a:p>
          </p:txBody>
        </p:sp>
        <p:sp>
          <p:nvSpPr>
            <p:cNvPr id="3135" name="Rectangle 100"/>
            <p:cNvSpPr>
              <a:spLocks noChangeArrowheads="1"/>
            </p:cNvSpPr>
            <p:nvPr/>
          </p:nvSpPr>
          <p:spPr bwMode="auto">
            <a:xfrm>
              <a:off x="4089677" y="3760108"/>
              <a:ext cx="703871" cy="121465"/>
            </a:xfrm>
            <a:prstGeom prst="rect">
              <a:avLst/>
            </a:prstGeom>
            <a:solidFill>
              <a:srgbClr val="FF66FF"/>
            </a:solidFill>
            <a:ln>
              <a:noFill/>
            </a:ln>
            <a:extLst>
              <a:ext uri="{91240B29-F687-4F45-9708-019B960494DF}">
                <a14:hiddenLine xmlns:a14="http://schemas.microsoft.com/office/drawing/2010/main" w="9525">
                  <a:solidFill>
                    <a:srgbClr val="FF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i="1">
                  <a:solidFill>
                    <a:srgbClr val="000000"/>
                  </a:solidFill>
                  <a:ea typeface="MS PGothic" pitchFamily="34" charset="-128"/>
                </a:rPr>
                <a:t>Trichoderma</a:t>
              </a:r>
              <a:endParaRPr lang="en-US" altLang="fr-FR" sz="800" b="1">
                <a:ea typeface="MS PGothic" pitchFamily="34" charset="-128"/>
              </a:endParaRPr>
            </a:p>
          </p:txBody>
        </p:sp>
        <p:sp>
          <p:nvSpPr>
            <p:cNvPr id="3136" name="Rectangle 101"/>
            <p:cNvSpPr>
              <a:spLocks noChangeArrowheads="1"/>
            </p:cNvSpPr>
            <p:nvPr/>
          </p:nvSpPr>
          <p:spPr bwMode="auto">
            <a:xfrm>
              <a:off x="3827596" y="3112490"/>
              <a:ext cx="751098" cy="1228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i="1">
                  <a:ea typeface="MS PGothic" pitchFamily="34" charset="-128"/>
                </a:rPr>
                <a:t>Coccidioides</a:t>
              </a:r>
            </a:p>
          </p:txBody>
        </p:sp>
        <p:sp>
          <p:nvSpPr>
            <p:cNvPr id="3137" name="Rectangle 103"/>
            <p:cNvSpPr>
              <a:spLocks noChangeArrowheads="1"/>
            </p:cNvSpPr>
            <p:nvPr/>
          </p:nvSpPr>
          <p:spPr bwMode="auto">
            <a:xfrm>
              <a:off x="4089676" y="3265874"/>
              <a:ext cx="747295" cy="121465"/>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i="1">
                  <a:ea typeface="MS PGothic" pitchFamily="34" charset="-128"/>
                </a:rPr>
                <a:t>Neurospora</a:t>
              </a:r>
            </a:p>
          </p:txBody>
        </p:sp>
        <p:sp>
          <p:nvSpPr>
            <p:cNvPr id="3138" name="Line 104"/>
            <p:cNvSpPr>
              <a:spLocks noChangeShapeType="1"/>
            </p:cNvSpPr>
            <p:nvPr/>
          </p:nvSpPr>
          <p:spPr bwMode="auto">
            <a:xfrm>
              <a:off x="4038466" y="3351871"/>
              <a:ext cx="0" cy="19556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3139" name="Line 105"/>
            <p:cNvSpPr>
              <a:spLocks noChangeShapeType="1"/>
            </p:cNvSpPr>
            <p:nvPr/>
          </p:nvSpPr>
          <p:spPr bwMode="auto">
            <a:xfrm>
              <a:off x="4039470" y="3651098"/>
              <a:ext cx="0" cy="19556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3140" name="Line 107"/>
            <p:cNvSpPr>
              <a:spLocks noChangeShapeType="1"/>
            </p:cNvSpPr>
            <p:nvPr/>
          </p:nvSpPr>
          <p:spPr bwMode="auto">
            <a:xfrm>
              <a:off x="3927006" y="2423200"/>
              <a:ext cx="0" cy="19556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grpSp>
      <p:sp>
        <p:nvSpPr>
          <p:cNvPr id="3078" name="ZoneTexte 2"/>
          <p:cNvSpPr txBox="1">
            <a:spLocks noChangeArrowheads="1"/>
          </p:cNvSpPr>
          <p:nvPr/>
        </p:nvSpPr>
        <p:spPr bwMode="auto">
          <a:xfrm>
            <a:off x="6496050" y="3173414"/>
            <a:ext cx="1397000" cy="954087"/>
          </a:xfrm>
          <a:prstGeom prst="rect">
            <a:avLst/>
          </a:prstGeom>
          <a:solidFill>
            <a:schemeClr val="bg1"/>
          </a:solidFill>
          <a:ln w="9525">
            <a:solidFill>
              <a:srgbClr val="0070C0"/>
            </a:solidFill>
            <a:miter lim="800000"/>
            <a:headEnd/>
            <a:tailEnd/>
          </a:ln>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t>+ symbionts</a:t>
            </a:r>
          </a:p>
          <a:p>
            <a:pPr algn="ctr" eaLnBrk="1" hangingPunct="1">
              <a:spcBef>
                <a:spcPct val="0"/>
              </a:spcBef>
              <a:buFontTx/>
              <a:buNone/>
            </a:pPr>
            <a:r>
              <a:rPr lang="fr-FR" altLang="fr-FR" sz="1400" b="1"/>
              <a:t>endophytes</a:t>
            </a:r>
          </a:p>
          <a:p>
            <a:pPr algn="ctr" eaLnBrk="1" hangingPunct="1">
              <a:spcBef>
                <a:spcPct val="0"/>
              </a:spcBef>
              <a:buFontTx/>
              <a:buNone/>
            </a:pPr>
            <a:r>
              <a:rPr lang="fr-FR" altLang="fr-FR" sz="1400" b="1"/>
              <a:t>epiphytes</a:t>
            </a:r>
          </a:p>
          <a:p>
            <a:pPr algn="ctr" eaLnBrk="1" hangingPunct="1">
              <a:spcBef>
                <a:spcPct val="0"/>
              </a:spcBef>
              <a:buFontTx/>
              <a:buNone/>
            </a:pPr>
            <a:r>
              <a:rPr lang="fr-FR" altLang="fr-FR" sz="1400" b="1"/>
              <a:t>animal related</a:t>
            </a:r>
          </a:p>
        </p:txBody>
      </p:sp>
      <p:sp>
        <p:nvSpPr>
          <p:cNvPr id="3079" name="Rectangle 113"/>
          <p:cNvSpPr>
            <a:spLocks noChangeArrowheads="1"/>
          </p:cNvSpPr>
          <p:nvPr/>
        </p:nvSpPr>
        <p:spPr bwMode="auto">
          <a:xfrm>
            <a:off x="8670926" y="1747838"/>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solidFill>
                  <a:schemeClr val="bg1"/>
                </a:solidFill>
              </a:rPr>
              <a:t>550 </a:t>
            </a:r>
            <a:endParaRPr lang="fr-FR" altLang="fr-FR" sz="2000">
              <a:solidFill>
                <a:schemeClr val="bg1"/>
              </a:solidFill>
            </a:endParaRPr>
          </a:p>
        </p:txBody>
      </p:sp>
      <p:sp>
        <p:nvSpPr>
          <p:cNvPr id="3080" name="Rectangle 114"/>
          <p:cNvSpPr>
            <a:spLocks noChangeArrowheads="1"/>
          </p:cNvSpPr>
          <p:nvPr/>
        </p:nvSpPr>
        <p:spPr bwMode="auto">
          <a:xfrm>
            <a:off x="6837364" y="4705350"/>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solidFill>
                  <a:schemeClr val="bg1"/>
                </a:solidFill>
              </a:rPr>
              <a:t>175 </a:t>
            </a:r>
            <a:endParaRPr lang="fr-FR" altLang="fr-FR" sz="2000">
              <a:solidFill>
                <a:schemeClr val="bg1"/>
              </a:solidFill>
            </a:endParaRPr>
          </a:p>
        </p:txBody>
      </p:sp>
      <p:sp>
        <p:nvSpPr>
          <p:cNvPr id="3081" name="Rectangle 115"/>
          <p:cNvSpPr>
            <a:spLocks noChangeArrowheads="1"/>
          </p:cNvSpPr>
          <p:nvPr/>
        </p:nvSpPr>
        <p:spPr bwMode="auto">
          <a:xfrm>
            <a:off x="5110164" y="5526088"/>
            <a:ext cx="541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t>20 </a:t>
            </a:r>
            <a:endParaRPr lang="fr-FR" altLang="fr-FR" sz="2000"/>
          </a:p>
        </p:txBody>
      </p:sp>
      <p:sp>
        <p:nvSpPr>
          <p:cNvPr id="3082" name="Rectangle 116"/>
          <p:cNvSpPr>
            <a:spLocks noChangeArrowheads="1"/>
          </p:cNvSpPr>
          <p:nvPr/>
        </p:nvSpPr>
        <p:spPr bwMode="auto">
          <a:xfrm>
            <a:off x="3316288" y="5630863"/>
            <a:ext cx="398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t>4 </a:t>
            </a:r>
            <a:endParaRPr lang="fr-FR" altLang="fr-FR" sz="2000"/>
          </a:p>
        </p:txBody>
      </p:sp>
      <p:sp>
        <p:nvSpPr>
          <p:cNvPr id="3083" name="ZoneTexte 2"/>
          <p:cNvSpPr txBox="1">
            <a:spLocks noChangeArrowheads="1"/>
          </p:cNvSpPr>
          <p:nvPr/>
        </p:nvSpPr>
        <p:spPr bwMode="auto">
          <a:xfrm>
            <a:off x="8272463" y="1181101"/>
            <a:ext cx="1397000" cy="307975"/>
          </a:xfrm>
          <a:prstGeom prst="rect">
            <a:avLst/>
          </a:prstGeom>
          <a:solidFill>
            <a:schemeClr val="bg1"/>
          </a:solidFill>
          <a:ln w="9525">
            <a:solidFill>
              <a:srgbClr val="0070C0"/>
            </a:solidFill>
            <a:miter lim="800000"/>
            <a:headEnd/>
            <a:tailEnd/>
          </a:ln>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t>All taxa</a:t>
            </a:r>
          </a:p>
        </p:txBody>
      </p:sp>
      <p:sp>
        <p:nvSpPr>
          <p:cNvPr id="3084" name="Text Box 108"/>
          <p:cNvSpPr txBox="1">
            <a:spLocks noChangeArrowheads="1"/>
          </p:cNvSpPr>
          <p:nvPr/>
        </p:nvSpPr>
        <p:spPr bwMode="auto">
          <a:xfrm>
            <a:off x="2986088" y="1690688"/>
            <a:ext cx="1181100" cy="246062"/>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000" b="1">
                <a:ea typeface="MS PGothic" pitchFamily="34" charset="-128"/>
              </a:rPr>
              <a:t>Plant pathogens</a:t>
            </a:r>
          </a:p>
        </p:txBody>
      </p:sp>
      <p:sp>
        <p:nvSpPr>
          <p:cNvPr id="3085" name="Text Box 109"/>
          <p:cNvSpPr txBox="1">
            <a:spLocks noChangeArrowheads="1"/>
          </p:cNvSpPr>
          <p:nvPr/>
        </p:nvSpPr>
        <p:spPr bwMode="auto">
          <a:xfrm>
            <a:off x="2986088" y="1982788"/>
            <a:ext cx="958850" cy="246062"/>
          </a:xfrm>
          <a:prstGeom prst="rect">
            <a:avLst/>
          </a:prstGeom>
          <a:solidFill>
            <a:srgbClr val="FF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000" b="1">
                <a:ea typeface="MS PGothic" pitchFamily="34" charset="-128"/>
              </a:rPr>
              <a:t>Saprophytes</a:t>
            </a:r>
          </a:p>
        </p:txBody>
      </p:sp>
      <p:sp>
        <p:nvSpPr>
          <p:cNvPr id="3086" name="Text Box 111"/>
          <p:cNvSpPr txBox="1">
            <a:spLocks noChangeArrowheads="1"/>
          </p:cNvSpPr>
          <p:nvPr/>
        </p:nvSpPr>
        <p:spPr bwMode="auto">
          <a:xfrm>
            <a:off x="2986088" y="1406526"/>
            <a:ext cx="1187450" cy="2460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000" b="1">
                <a:ea typeface="MS PGothic" pitchFamily="34" charset="-128"/>
              </a:rPr>
              <a:t>Plant Symbionts</a:t>
            </a:r>
          </a:p>
        </p:txBody>
      </p:sp>
      <p:sp>
        <p:nvSpPr>
          <p:cNvPr id="3087" name="Text Box 112"/>
          <p:cNvSpPr txBox="1">
            <a:spLocks noChangeArrowheads="1"/>
          </p:cNvSpPr>
          <p:nvPr/>
        </p:nvSpPr>
        <p:spPr bwMode="auto">
          <a:xfrm>
            <a:off x="2986088" y="2276476"/>
            <a:ext cx="1293812" cy="24606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000" b="1">
                <a:ea typeface="MS PGothic" pitchFamily="34" charset="-128"/>
              </a:rPr>
              <a:t>Animal pathogens</a:t>
            </a:r>
          </a:p>
        </p:txBody>
      </p:sp>
      <p:sp>
        <p:nvSpPr>
          <p:cNvPr id="3088" name="ZoneTexte 1"/>
          <p:cNvSpPr txBox="1">
            <a:spLocks noChangeArrowheads="1"/>
          </p:cNvSpPr>
          <p:nvPr/>
        </p:nvSpPr>
        <p:spPr bwMode="auto">
          <a:xfrm>
            <a:off x="2060576" y="941388"/>
            <a:ext cx="2957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b="1"/>
              <a:t>Number of annotated fungal genomes</a:t>
            </a:r>
          </a:p>
        </p:txBody>
      </p:sp>
    </p:spTree>
    <p:extLst>
      <p:ext uri="{BB962C8B-B14F-4D97-AF65-F5344CB8AC3E}">
        <p14:creationId xmlns:p14="http://schemas.microsoft.com/office/powerpoint/2010/main" val="15368092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1747839" y="315913"/>
            <a:ext cx="8770937"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i="1"/>
              <a:t>Blumeria  </a:t>
            </a:r>
            <a:r>
              <a:rPr lang="fr-FR" altLang="fr-FR" sz="2000" b="1"/>
              <a:t>and</a:t>
            </a:r>
            <a:r>
              <a:rPr lang="fr-FR" altLang="fr-FR" sz="2000" b="1" i="1"/>
              <a:t>  Botrytis  </a:t>
            </a:r>
            <a:r>
              <a:rPr lang="fr-FR" altLang="fr-FR" sz="2000" b="1"/>
              <a:t>are  related  species  with  different  life  styles </a:t>
            </a:r>
            <a:endParaRPr lang="fr-FR" altLang="fr-FR" sz="2000"/>
          </a:p>
        </p:txBody>
      </p:sp>
      <p:pic>
        <p:nvPicPr>
          <p:cNvPr id="4099" name="Image 21" descr="genome siz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0239" y="1162051"/>
            <a:ext cx="6027737"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9"/>
          <p:cNvSpPr>
            <a:spLocks noChangeArrowheads="1"/>
          </p:cNvSpPr>
          <p:nvPr/>
        </p:nvSpPr>
        <p:spPr bwMode="auto">
          <a:xfrm>
            <a:off x="6858000" y="1206500"/>
            <a:ext cx="3340100" cy="5080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400" b="1"/>
          </a:p>
        </p:txBody>
      </p:sp>
      <p:grpSp>
        <p:nvGrpSpPr>
          <p:cNvPr id="4101" name="Group 33"/>
          <p:cNvGrpSpPr>
            <a:grpSpLocks/>
          </p:cNvGrpSpPr>
          <p:nvPr/>
        </p:nvGrpSpPr>
        <p:grpSpPr bwMode="auto">
          <a:xfrm>
            <a:off x="7289800" y="1217614"/>
            <a:ext cx="2679700" cy="2363787"/>
            <a:chOff x="3672" y="767"/>
            <a:chExt cx="1688" cy="1489"/>
          </a:xfrm>
        </p:grpSpPr>
        <p:sp>
          <p:nvSpPr>
            <p:cNvPr id="4123" name="Line 21"/>
            <p:cNvSpPr>
              <a:spLocks noChangeShapeType="1"/>
            </p:cNvSpPr>
            <p:nvPr/>
          </p:nvSpPr>
          <p:spPr bwMode="auto">
            <a:xfrm flipV="1">
              <a:off x="3672" y="1640"/>
              <a:ext cx="248" cy="328"/>
            </a:xfrm>
            <a:prstGeom prst="line">
              <a:avLst/>
            </a:prstGeom>
            <a:noFill/>
            <a:ln w="28575">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4124"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 y="944"/>
              <a:ext cx="1144" cy="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25" name="Text Box 23"/>
            <p:cNvSpPr txBox="1">
              <a:spLocks noChangeArrowheads="1"/>
            </p:cNvSpPr>
            <p:nvPr/>
          </p:nvSpPr>
          <p:spPr bwMode="auto">
            <a:xfrm>
              <a:off x="3934" y="1767"/>
              <a:ext cx="817"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a:t>Biotrophic</a:t>
              </a:r>
            </a:p>
            <a:p>
              <a:pPr eaLnBrk="1" hangingPunct="1">
                <a:spcBef>
                  <a:spcPct val="0"/>
                </a:spcBef>
                <a:buFontTx/>
                <a:buNone/>
              </a:pPr>
              <a:r>
                <a:rPr lang="fr-FR" altLang="fr-FR" sz="1400" b="1"/>
                <a:t>Obligatory</a:t>
              </a:r>
            </a:p>
            <a:p>
              <a:pPr eaLnBrk="1" hangingPunct="1">
                <a:spcBef>
                  <a:spcPct val="0"/>
                </a:spcBef>
                <a:buFontTx/>
                <a:buNone/>
              </a:pPr>
              <a:r>
                <a:rPr lang="fr-FR" altLang="fr-FR" sz="1400" b="1"/>
                <a:t>Host specific</a:t>
              </a:r>
            </a:p>
          </p:txBody>
        </p:sp>
        <p:sp>
          <p:nvSpPr>
            <p:cNvPr id="4126" name="Text Box 24"/>
            <p:cNvSpPr txBox="1">
              <a:spLocks noChangeArrowheads="1"/>
            </p:cNvSpPr>
            <p:nvPr/>
          </p:nvSpPr>
          <p:spPr bwMode="auto">
            <a:xfrm>
              <a:off x="3942" y="767"/>
              <a:ext cx="5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i="1"/>
                <a:t>Blumeria</a:t>
              </a:r>
            </a:p>
          </p:txBody>
        </p:sp>
        <p:sp>
          <p:nvSpPr>
            <p:cNvPr id="4127" name="Rectangle 25"/>
            <p:cNvSpPr>
              <a:spLocks noChangeArrowheads="1"/>
            </p:cNvSpPr>
            <p:nvPr/>
          </p:nvSpPr>
          <p:spPr bwMode="auto">
            <a:xfrm>
              <a:off x="3952" y="768"/>
              <a:ext cx="1408" cy="1488"/>
            </a:xfrm>
            <a:prstGeom prst="rect">
              <a:avLst/>
            </a:prstGeom>
            <a:noFill/>
            <a:ln w="2857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grpSp>
      <p:sp>
        <p:nvSpPr>
          <p:cNvPr id="4102" name="Rectangle 34"/>
          <p:cNvSpPr>
            <a:spLocks noChangeArrowheads="1"/>
          </p:cNvSpPr>
          <p:nvPr/>
        </p:nvSpPr>
        <p:spPr bwMode="auto">
          <a:xfrm>
            <a:off x="8636000" y="4279900"/>
            <a:ext cx="190500" cy="4953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grpSp>
        <p:nvGrpSpPr>
          <p:cNvPr id="4103" name="Group 36"/>
          <p:cNvGrpSpPr>
            <a:grpSpLocks/>
          </p:cNvGrpSpPr>
          <p:nvPr/>
        </p:nvGrpSpPr>
        <p:grpSpPr bwMode="auto">
          <a:xfrm>
            <a:off x="7137400" y="3441700"/>
            <a:ext cx="2806700" cy="3086100"/>
            <a:chOff x="3584" y="2176"/>
            <a:chExt cx="1768" cy="1944"/>
          </a:xfrm>
        </p:grpSpPr>
        <p:grpSp>
          <p:nvGrpSpPr>
            <p:cNvPr id="4114" name="Group 32"/>
            <p:cNvGrpSpPr>
              <a:grpSpLocks/>
            </p:cNvGrpSpPr>
            <p:nvPr/>
          </p:nvGrpSpPr>
          <p:grpSpPr bwMode="auto">
            <a:xfrm>
              <a:off x="3584" y="2176"/>
              <a:ext cx="1768" cy="1944"/>
              <a:chOff x="3584" y="2176"/>
              <a:chExt cx="1768" cy="1944"/>
            </a:xfrm>
          </p:grpSpPr>
          <p:sp>
            <p:nvSpPr>
              <p:cNvPr id="4116" name="Line 20"/>
              <p:cNvSpPr>
                <a:spLocks noChangeShapeType="1"/>
              </p:cNvSpPr>
              <p:nvPr/>
            </p:nvSpPr>
            <p:spPr bwMode="auto">
              <a:xfrm>
                <a:off x="3584" y="2176"/>
                <a:ext cx="328" cy="680"/>
              </a:xfrm>
              <a:prstGeom prst="line">
                <a:avLst/>
              </a:prstGeom>
              <a:noFill/>
              <a:ln w="28575">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4117" name="Group 31"/>
              <p:cNvGrpSpPr>
                <a:grpSpLocks/>
              </p:cNvGrpSpPr>
              <p:nvPr/>
            </p:nvGrpSpPr>
            <p:grpSpPr bwMode="auto">
              <a:xfrm>
                <a:off x="3952" y="2456"/>
                <a:ext cx="1400" cy="1664"/>
                <a:chOff x="3952" y="2408"/>
                <a:chExt cx="1400" cy="1696"/>
              </a:xfrm>
            </p:grpSpPr>
            <p:pic>
              <p:nvPicPr>
                <p:cNvPr id="4118"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 y="2666"/>
                  <a:ext cx="1080" cy="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9" name="Rectangle 27"/>
                <p:cNvSpPr>
                  <a:spLocks noChangeArrowheads="1"/>
                </p:cNvSpPr>
                <p:nvPr/>
              </p:nvSpPr>
              <p:spPr bwMode="auto">
                <a:xfrm>
                  <a:off x="4416" y="2408"/>
                  <a:ext cx="128" cy="29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4120" name="Text Box 28"/>
                <p:cNvSpPr txBox="1">
                  <a:spLocks noChangeArrowheads="1"/>
                </p:cNvSpPr>
                <p:nvPr/>
              </p:nvSpPr>
              <p:spPr bwMode="auto">
                <a:xfrm>
                  <a:off x="3966" y="3447"/>
                  <a:ext cx="1043" cy="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400" b="1"/>
                </a:p>
                <a:p>
                  <a:pPr eaLnBrk="1" hangingPunct="1">
                    <a:spcBef>
                      <a:spcPct val="0"/>
                    </a:spcBef>
                    <a:buFontTx/>
                    <a:buNone/>
                  </a:pPr>
                  <a:endParaRPr lang="fr-FR" altLang="fr-FR" sz="1400" b="1"/>
                </a:p>
                <a:p>
                  <a:pPr eaLnBrk="1" hangingPunct="1">
                    <a:spcBef>
                      <a:spcPct val="0"/>
                    </a:spcBef>
                    <a:buFontTx/>
                    <a:buNone/>
                  </a:pPr>
                  <a:r>
                    <a:rPr lang="fr-FR" altLang="fr-FR" sz="1400" b="1"/>
                    <a:t>Necrotrophic</a:t>
                  </a:r>
                </a:p>
                <a:p>
                  <a:pPr eaLnBrk="1" hangingPunct="1">
                    <a:spcBef>
                      <a:spcPct val="0"/>
                    </a:spcBef>
                    <a:buFontTx/>
                    <a:buNone/>
                  </a:pPr>
                  <a:r>
                    <a:rPr lang="fr-FR" altLang="fr-FR" sz="1400" b="1"/>
                    <a:t>Large Host range</a:t>
                  </a:r>
                </a:p>
              </p:txBody>
            </p:sp>
            <p:sp>
              <p:nvSpPr>
                <p:cNvPr id="4121" name="Text Box 29"/>
                <p:cNvSpPr txBox="1">
                  <a:spLocks noChangeArrowheads="1"/>
                </p:cNvSpPr>
                <p:nvPr/>
              </p:nvSpPr>
              <p:spPr bwMode="auto">
                <a:xfrm>
                  <a:off x="3974" y="2447"/>
                  <a:ext cx="542"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i="1"/>
                    <a:t>Botrytis</a:t>
                  </a:r>
                </a:p>
              </p:txBody>
            </p:sp>
            <p:sp>
              <p:nvSpPr>
                <p:cNvPr id="4122" name="Rectangle 30"/>
                <p:cNvSpPr>
                  <a:spLocks noChangeArrowheads="1"/>
                </p:cNvSpPr>
                <p:nvPr/>
              </p:nvSpPr>
              <p:spPr bwMode="auto">
                <a:xfrm>
                  <a:off x="3952" y="2424"/>
                  <a:ext cx="1400" cy="1680"/>
                </a:xfrm>
                <a:prstGeom prst="rect">
                  <a:avLst/>
                </a:prstGeom>
                <a:noFill/>
                <a:ln w="2857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grpSp>
        </p:grpSp>
        <p:pic>
          <p:nvPicPr>
            <p:cNvPr id="4115" name="Picture 35" descr="Boty_rais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6" y="2522"/>
              <a:ext cx="456"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4" name="Group 44"/>
          <p:cNvGrpSpPr>
            <a:grpSpLocks/>
          </p:cNvGrpSpPr>
          <p:nvPr/>
        </p:nvGrpSpPr>
        <p:grpSpPr bwMode="auto">
          <a:xfrm>
            <a:off x="4254500" y="2995613"/>
            <a:ext cx="3124200" cy="576262"/>
            <a:chOff x="1720" y="1887"/>
            <a:chExt cx="1968" cy="363"/>
          </a:xfrm>
        </p:grpSpPr>
        <p:sp>
          <p:nvSpPr>
            <p:cNvPr id="4107" name="Rectangle 11"/>
            <p:cNvSpPr>
              <a:spLocks noChangeArrowheads="1"/>
            </p:cNvSpPr>
            <p:nvPr/>
          </p:nvSpPr>
          <p:spPr bwMode="auto">
            <a:xfrm>
              <a:off x="1720" y="1912"/>
              <a:ext cx="1968" cy="32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grpSp>
          <p:nvGrpSpPr>
            <p:cNvPr id="4108" name="Group 37"/>
            <p:cNvGrpSpPr>
              <a:grpSpLocks/>
            </p:cNvGrpSpPr>
            <p:nvPr/>
          </p:nvGrpSpPr>
          <p:grpSpPr bwMode="auto">
            <a:xfrm>
              <a:off x="1728" y="1887"/>
              <a:ext cx="1960" cy="363"/>
              <a:chOff x="1784" y="1887"/>
              <a:chExt cx="1960" cy="363"/>
            </a:xfrm>
          </p:grpSpPr>
          <p:sp>
            <p:nvSpPr>
              <p:cNvPr id="4109" name="Text Box 38"/>
              <p:cNvSpPr txBox="1">
                <a:spLocks noChangeArrowheads="1"/>
              </p:cNvSpPr>
              <p:nvPr/>
            </p:nvSpPr>
            <p:spPr bwMode="auto">
              <a:xfrm>
                <a:off x="2974" y="1887"/>
                <a:ext cx="74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a:t>Erysiphales</a:t>
                </a:r>
              </a:p>
              <a:p>
                <a:pPr eaLnBrk="1" hangingPunct="1">
                  <a:spcBef>
                    <a:spcPct val="0"/>
                  </a:spcBef>
                  <a:buFontTx/>
                  <a:buNone/>
                </a:pPr>
                <a:endParaRPr lang="fr-FR" altLang="fr-FR" sz="1400" b="1"/>
              </a:p>
            </p:txBody>
          </p:sp>
          <p:sp>
            <p:nvSpPr>
              <p:cNvPr id="4110" name="AutoShape 39"/>
              <p:cNvSpPr>
                <a:spLocks/>
              </p:cNvSpPr>
              <p:nvPr/>
            </p:nvSpPr>
            <p:spPr bwMode="auto">
              <a:xfrm>
                <a:off x="2944" y="1936"/>
                <a:ext cx="64" cy="152"/>
              </a:xfrm>
              <a:prstGeom prst="rightBrace">
                <a:avLst>
                  <a:gd name="adj1" fmla="val 1979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4111" name="AutoShape 40"/>
              <p:cNvSpPr>
                <a:spLocks/>
              </p:cNvSpPr>
              <p:nvPr/>
            </p:nvSpPr>
            <p:spPr bwMode="auto">
              <a:xfrm>
                <a:off x="2944" y="2120"/>
                <a:ext cx="56" cy="104"/>
              </a:xfrm>
              <a:prstGeom prst="rightBrace">
                <a:avLst>
                  <a:gd name="adj1" fmla="val 1547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4112" name="Line 41"/>
              <p:cNvSpPr>
                <a:spLocks noChangeShapeType="1"/>
              </p:cNvSpPr>
              <p:nvPr/>
            </p:nvSpPr>
            <p:spPr bwMode="auto">
              <a:xfrm>
                <a:off x="1784" y="2104"/>
                <a:ext cx="196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113" name="Rectangle 42"/>
              <p:cNvSpPr>
                <a:spLocks noChangeArrowheads="1"/>
              </p:cNvSpPr>
              <p:nvPr/>
            </p:nvSpPr>
            <p:spPr bwMode="auto">
              <a:xfrm>
                <a:off x="2970" y="2056"/>
                <a:ext cx="60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a:t>Leotiales</a:t>
                </a:r>
              </a:p>
            </p:txBody>
          </p:sp>
        </p:grpSp>
      </p:grpSp>
      <p:sp>
        <p:nvSpPr>
          <p:cNvPr id="4105" name="Rectangle 43"/>
          <p:cNvSpPr>
            <a:spLocks noChangeArrowheads="1"/>
          </p:cNvSpPr>
          <p:nvPr/>
        </p:nvSpPr>
        <p:spPr bwMode="auto">
          <a:xfrm>
            <a:off x="8597900" y="4254500"/>
            <a:ext cx="127000" cy="495300"/>
          </a:xfrm>
          <a:prstGeom prst="rect">
            <a:avLst/>
          </a:prstGeom>
          <a:solidFill>
            <a:schemeClr val="bg1"/>
          </a:solidFill>
          <a:ln w="2857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4106" name="Text Box 24"/>
          <p:cNvSpPr txBox="1">
            <a:spLocks noChangeArrowheads="1"/>
          </p:cNvSpPr>
          <p:nvPr/>
        </p:nvSpPr>
        <p:spPr bwMode="auto">
          <a:xfrm>
            <a:off x="1522413" y="6575426"/>
            <a:ext cx="4768851"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a:t>Spanu et al. 2010, Science;  Amselem et al. 2011 PLOS genetics</a:t>
            </a:r>
          </a:p>
        </p:txBody>
      </p:sp>
    </p:spTree>
    <p:extLst>
      <p:ext uri="{BB962C8B-B14F-4D97-AF65-F5344CB8AC3E}">
        <p14:creationId xmlns:p14="http://schemas.microsoft.com/office/powerpoint/2010/main" val="8545421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 21" descr="genome siz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9839" y="1238251"/>
            <a:ext cx="5495925"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11"/>
          <p:cNvSpPr txBox="1">
            <a:spLocks noChangeArrowheads="1"/>
          </p:cNvSpPr>
          <p:nvPr/>
        </p:nvSpPr>
        <p:spPr bwMode="auto">
          <a:xfrm>
            <a:off x="2711451" y="288925"/>
            <a:ext cx="6550025"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t>Genome  size  of  </a:t>
            </a:r>
            <a:r>
              <a:rPr lang="fr-FR" altLang="fr-FR" sz="2000" b="1" i="1"/>
              <a:t>Blumeria </a:t>
            </a:r>
            <a:r>
              <a:rPr lang="fr-FR" altLang="fr-FR" sz="2000" b="1"/>
              <a:t>           </a:t>
            </a:r>
            <a:endParaRPr lang="fr-FR" altLang="fr-FR" sz="2000" b="1" i="1"/>
          </a:p>
        </p:txBody>
      </p:sp>
      <p:sp>
        <p:nvSpPr>
          <p:cNvPr id="5124" name="Text Box 12"/>
          <p:cNvSpPr txBox="1">
            <a:spLocks noChangeArrowheads="1"/>
          </p:cNvSpPr>
          <p:nvPr/>
        </p:nvSpPr>
        <p:spPr bwMode="auto">
          <a:xfrm>
            <a:off x="5969000" y="5837238"/>
            <a:ext cx="7826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a:solidFill>
                  <a:srgbClr val="006600"/>
                </a:solidFill>
              </a:rPr>
              <a:t>Average</a:t>
            </a:r>
          </a:p>
          <a:p>
            <a:pPr eaLnBrk="1" hangingPunct="1">
              <a:spcBef>
                <a:spcPct val="0"/>
              </a:spcBef>
              <a:buFontTx/>
              <a:buNone/>
            </a:pPr>
            <a:r>
              <a:rPr lang="fr-FR" altLang="fr-FR" sz="1200" b="1">
                <a:solidFill>
                  <a:srgbClr val="006600"/>
                </a:solidFill>
              </a:rPr>
              <a:t>35 Mb</a:t>
            </a:r>
          </a:p>
        </p:txBody>
      </p:sp>
      <p:sp>
        <p:nvSpPr>
          <p:cNvPr id="5125" name="Line 13"/>
          <p:cNvSpPr>
            <a:spLocks noChangeShapeType="1"/>
          </p:cNvSpPr>
          <p:nvPr/>
        </p:nvSpPr>
        <p:spPr bwMode="auto">
          <a:xfrm flipH="1">
            <a:off x="6275388" y="2895600"/>
            <a:ext cx="12700" cy="2971800"/>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26" name="Rectangle 14"/>
          <p:cNvSpPr>
            <a:spLocks noChangeArrowheads="1"/>
          </p:cNvSpPr>
          <p:nvPr/>
        </p:nvSpPr>
        <p:spPr bwMode="auto">
          <a:xfrm>
            <a:off x="6605588" y="5689600"/>
            <a:ext cx="482600" cy="215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grpSp>
        <p:nvGrpSpPr>
          <p:cNvPr id="5127" name="Group 18"/>
          <p:cNvGrpSpPr>
            <a:grpSpLocks/>
          </p:cNvGrpSpPr>
          <p:nvPr/>
        </p:nvGrpSpPr>
        <p:grpSpPr bwMode="auto">
          <a:xfrm>
            <a:off x="7519989" y="2716214"/>
            <a:ext cx="2524125" cy="3125787"/>
            <a:chOff x="3472" y="1967"/>
            <a:chExt cx="1590" cy="1969"/>
          </a:xfrm>
        </p:grpSpPr>
        <p:sp>
          <p:nvSpPr>
            <p:cNvPr id="5131" name="Text Box 7"/>
            <p:cNvSpPr txBox="1">
              <a:spLocks noChangeArrowheads="1"/>
            </p:cNvSpPr>
            <p:nvPr/>
          </p:nvSpPr>
          <p:spPr bwMode="auto">
            <a:xfrm>
              <a:off x="3718" y="1967"/>
              <a:ext cx="1344" cy="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b="1">
                  <a:solidFill>
                    <a:srgbClr val="FF0000"/>
                  </a:solidFill>
                </a:rPr>
                <a:t>Genome expansion </a:t>
              </a:r>
            </a:p>
            <a:p>
              <a:pPr eaLnBrk="1" hangingPunct="1">
                <a:spcBef>
                  <a:spcPct val="0"/>
                </a:spcBef>
                <a:buFontTx/>
                <a:buNone/>
              </a:pPr>
              <a:r>
                <a:rPr lang="fr-FR" altLang="fr-FR" sz="1600" b="1">
                  <a:solidFill>
                    <a:srgbClr val="FF0000"/>
                  </a:solidFill>
                </a:rPr>
                <a:t>in </a:t>
              </a:r>
              <a:r>
                <a:rPr lang="fr-FR" altLang="fr-FR" sz="1600" b="1" i="1">
                  <a:solidFill>
                    <a:srgbClr val="FF0000"/>
                  </a:solidFill>
                </a:rPr>
                <a:t>Blumeria : </a:t>
              </a:r>
              <a:r>
                <a:rPr lang="fr-FR" altLang="fr-FR" sz="1800" b="1">
                  <a:solidFill>
                    <a:srgbClr val="FF0000"/>
                  </a:solidFill>
                </a:rPr>
                <a:t>x 4</a:t>
              </a:r>
              <a:r>
                <a:rPr lang="fr-FR" altLang="fr-FR" sz="1600" b="1">
                  <a:solidFill>
                    <a:srgbClr val="FF0000"/>
                  </a:solidFill>
                </a:rPr>
                <a:t> </a:t>
              </a:r>
            </a:p>
            <a:p>
              <a:pPr eaLnBrk="1" hangingPunct="1">
                <a:spcBef>
                  <a:spcPct val="0"/>
                </a:spcBef>
                <a:buFontTx/>
                <a:buNone/>
              </a:pPr>
              <a:r>
                <a:rPr lang="fr-FR" altLang="fr-FR" sz="1600" b="1">
                  <a:solidFill>
                    <a:srgbClr val="FF0000"/>
                  </a:solidFill>
                </a:rPr>
                <a:t>vs average </a:t>
              </a:r>
            </a:p>
            <a:p>
              <a:pPr eaLnBrk="1" hangingPunct="1">
                <a:spcBef>
                  <a:spcPct val="0"/>
                </a:spcBef>
                <a:buFontTx/>
                <a:buNone/>
              </a:pPr>
              <a:r>
                <a:rPr lang="fr-FR" altLang="fr-FR" sz="1600" b="1">
                  <a:solidFill>
                    <a:srgbClr val="FF0000"/>
                  </a:solidFill>
                </a:rPr>
                <a:t>Ascomycete </a:t>
              </a:r>
            </a:p>
            <a:p>
              <a:pPr eaLnBrk="1" hangingPunct="1">
                <a:spcBef>
                  <a:spcPct val="0"/>
                </a:spcBef>
                <a:buFontTx/>
                <a:buNone/>
              </a:pPr>
              <a:r>
                <a:rPr lang="fr-FR" altLang="fr-FR" sz="1600" b="1">
                  <a:solidFill>
                    <a:srgbClr val="FF0000"/>
                  </a:solidFill>
                </a:rPr>
                <a:t>genome size</a:t>
              </a:r>
            </a:p>
          </p:txBody>
        </p:sp>
        <p:sp>
          <p:nvSpPr>
            <p:cNvPr id="5132" name="Line 15"/>
            <p:cNvSpPr>
              <a:spLocks noChangeShapeType="1"/>
            </p:cNvSpPr>
            <p:nvPr/>
          </p:nvSpPr>
          <p:spPr bwMode="auto">
            <a:xfrm>
              <a:off x="3472" y="2128"/>
              <a:ext cx="0" cy="180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5128" name="Text Box 17"/>
          <p:cNvSpPr txBox="1">
            <a:spLocks noChangeArrowheads="1"/>
          </p:cNvSpPr>
          <p:nvPr/>
        </p:nvSpPr>
        <p:spPr bwMode="auto">
          <a:xfrm>
            <a:off x="7796213" y="5519739"/>
            <a:ext cx="3603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a:t>Mb</a:t>
            </a:r>
          </a:p>
        </p:txBody>
      </p:sp>
      <p:sp>
        <p:nvSpPr>
          <p:cNvPr id="5129" name="Rectangle 12"/>
          <p:cNvSpPr>
            <a:spLocks noChangeArrowheads="1"/>
          </p:cNvSpPr>
          <p:nvPr/>
        </p:nvSpPr>
        <p:spPr bwMode="auto">
          <a:xfrm>
            <a:off x="3708400" y="2957513"/>
            <a:ext cx="2173288" cy="296862"/>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5130" name="Text Box 24"/>
          <p:cNvSpPr txBox="1">
            <a:spLocks noChangeArrowheads="1"/>
          </p:cNvSpPr>
          <p:nvPr/>
        </p:nvSpPr>
        <p:spPr bwMode="auto">
          <a:xfrm>
            <a:off x="1522412" y="6575426"/>
            <a:ext cx="20907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a:t>Spanu et al. 2010, Science</a:t>
            </a:r>
          </a:p>
        </p:txBody>
      </p:sp>
    </p:spTree>
    <p:extLst>
      <p:ext uri="{BB962C8B-B14F-4D97-AF65-F5344CB8AC3E}">
        <p14:creationId xmlns:p14="http://schemas.microsoft.com/office/powerpoint/2010/main" val="21555237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 1" descr="TE-NonTEspace.png"/>
          <p:cNvPicPr>
            <a:picLocks noChangeAspect="1"/>
          </p:cNvPicPr>
          <p:nvPr/>
        </p:nvPicPr>
        <p:blipFill>
          <a:blip r:embed="rId2">
            <a:extLst>
              <a:ext uri="{28A0092B-C50C-407E-A947-70E740481C1C}">
                <a14:useLocalDpi xmlns:a14="http://schemas.microsoft.com/office/drawing/2010/main" val="0"/>
              </a:ext>
            </a:extLst>
          </a:blip>
          <a:srcRect b="62914"/>
          <a:stretch>
            <a:fillRect/>
          </a:stretch>
        </p:blipFill>
        <p:spPr bwMode="auto">
          <a:xfrm>
            <a:off x="3267076" y="1976439"/>
            <a:ext cx="6570663"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age 1" descr="TE-NonTEspace.png"/>
          <p:cNvPicPr>
            <a:picLocks noChangeAspect="1"/>
          </p:cNvPicPr>
          <p:nvPr/>
        </p:nvPicPr>
        <p:blipFill>
          <a:blip r:embed="rId2">
            <a:extLst>
              <a:ext uri="{28A0092B-C50C-407E-A947-70E740481C1C}">
                <a14:useLocalDpi xmlns:a14="http://schemas.microsoft.com/office/drawing/2010/main" val="0"/>
              </a:ext>
            </a:extLst>
          </a:blip>
          <a:srcRect t="76456"/>
          <a:stretch>
            <a:fillRect/>
          </a:stretch>
        </p:blipFill>
        <p:spPr bwMode="auto">
          <a:xfrm>
            <a:off x="3268663" y="3481388"/>
            <a:ext cx="6570662"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ZoneTexte 35"/>
          <p:cNvSpPr txBox="1">
            <a:spLocks noChangeArrowheads="1"/>
          </p:cNvSpPr>
          <p:nvPr/>
        </p:nvSpPr>
        <p:spPr bwMode="auto">
          <a:xfrm>
            <a:off x="2928938" y="2422525"/>
            <a:ext cx="1149350" cy="13311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FR" altLang="fr-FR" sz="1400" b="1"/>
              <a:t>Botrytis</a:t>
            </a:r>
          </a:p>
          <a:p>
            <a:pPr algn="r" eaLnBrk="1" hangingPunct="1">
              <a:lnSpc>
                <a:spcPts val="2000"/>
              </a:lnSpc>
              <a:spcBef>
                <a:spcPct val="0"/>
              </a:spcBef>
              <a:buNone/>
            </a:pPr>
            <a:endParaRPr lang="fr-FR" altLang="fr-FR" sz="1400" b="1"/>
          </a:p>
          <a:p>
            <a:pPr algn="r" eaLnBrk="1" hangingPunct="1">
              <a:spcBef>
                <a:spcPct val="0"/>
              </a:spcBef>
              <a:buFontTx/>
              <a:buNone/>
            </a:pPr>
            <a:r>
              <a:rPr lang="fr-FR" altLang="fr-FR" sz="1400" b="1"/>
              <a:t>Sclerotinia</a:t>
            </a:r>
          </a:p>
          <a:p>
            <a:pPr algn="r" eaLnBrk="1" hangingPunct="1">
              <a:lnSpc>
                <a:spcPts val="2200"/>
              </a:lnSpc>
              <a:spcBef>
                <a:spcPct val="0"/>
              </a:spcBef>
              <a:buNone/>
            </a:pPr>
            <a:r>
              <a:rPr lang="fr-FR" altLang="fr-FR" sz="1400" b="1">
                <a:solidFill>
                  <a:srgbClr val="FF0000"/>
                </a:solidFill>
              </a:rPr>
              <a:t>Blumeria</a:t>
            </a:r>
          </a:p>
          <a:p>
            <a:pPr algn="r" eaLnBrk="1" hangingPunct="1">
              <a:lnSpc>
                <a:spcPts val="2100"/>
              </a:lnSpc>
              <a:spcBef>
                <a:spcPct val="0"/>
              </a:spcBef>
              <a:buNone/>
            </a:pPr>
            <a:endParaRPr lang="fr-FR" altLang="fr-FR" sz="1400" b="1"/>
          </a:p>
        </p:txBody>
      </p:sp>
      <p:grpSp>
        <p:nvGrpSpPr>
          <p:cNvPr id="6149" name="Groupe 1"/>
          <p:cNvGrpSpPr>
            <a:grpSpLocks/>
          </p:cNvGrpSpPr>
          <p:nvPr/>
        </p:nvGrpSpPr>
        <p:grpSpPr bwMode="auto">
          <a:xfrm>
            <a:off x="2270126" y="2484438"/>
            <a:ext cx="1819275" cy="838200"/>
            <a:chOff x="596900" y="1773238"/>
            <a:chExt cx="1819275" cy="838200"/>
          </a:xfrm>
        </p:grpSpPr>
        <p:cxnSp>
          <p:nvCxnSpPr>
            <p:cNvPr id="6156" name="Connecteur droit 44"/>
            <p:cNvCxnSpPr>
              <a:cxnSpLocks noChangeShapeType="1"/>
            </p:cNvCxnSpPr>
            <p:nvPr/>
          </p:nvCxnSpPr>
          <p:spPr bwMode="auto">
            <a:xfrm flipV="1">
              <a:off x="1260475" y="2609850"/>
              <a:ext cx="173038" cy="1588"/>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7" name="Parenthèse ouvrante 36"/>
            <p:cNvSpPr>
              <a:spLocks/>
            </p:cNvSpPr>
            <p:nvPr/>
          </p:nvSpPr>
          <p:spPr bwMode="auto">
            <a:xfrm>
              <a:off x="1193800" y="1862138"/>
              <a:ext cx="139700" cy="508000"/>
            </a:xfrm>
            <a:prstGeom prst="leftBracket">
              <a:avLst>
                <a:gd name="adj" fmla="val 8333"/>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6158" name="Parenthèse ouvrante 37"/>
            <p:cNvSpPr>
              <a:spLocks/>
            </p:cNvSpPr>
            <p:nvPr/>
          </p:nvSpPr>
          <p:spPr bwMode="auto">
            <a:xfrm>
              <a:off x="596900" y="2103438"/>
              <a:ext cx="596900" cy="508000"/>
            </a:xfrm>
            <a:prstGeom prst="leftBracket">
              <a:avLst>
                <a:gd name="adj" fmla="val 8333"/>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cxnSp>
          <p:nvCxnSpPr>
            <p:cNvPr id="6159" name="Connecteur droit 3"/>
            <p:cNvCxnSpPr>
              <a:cxnSpLocks noChangeShapeType="1"/>
              <a:stCxn id="6158" idx="2"/>
            </p:cNvCxnSpPr>
            <p:nvPr/>
          </p:nvCxnSpPr>
          <p:spPr bwMode="auto">
            <a:xfrm flipV="1">
              <a:off x="1193800" y="2606675"/>
              <a:ext cx="239713" cy="4763"/>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0" name="Connecteur droit 15"/>
            <p:cNvCxnSpPr>
              <a:cxnSpLocks noChangeShapeType="1"/>
            </p:cNvCxnSpPr>
            <p:nvPr/>
          </p:nvCxnSpPr>
          <p:spPr bwMode="auto">
            <a:xfrm flipV="1">
              <a:off x="1311275" y="1860550"/>
              <a:ext cx="239713" cy="3175"/>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61" name="Parenthèse ouvrante 36"/>
            <p:cNvSpPr>
              <a:spLocks/>
            </p:cNvSpPr>
            <p:nvPr/>
          </p:nvSpPr>
          <p:spPr bwMode="auto">
            <a:xfrm>
              <a:off x="2339975" y="1773238"/>
              <a:ext cx="76200" cy="271462"/>
            </a:xfrm>
            <a:prstGeom prst="leftBracket">
              <a:avLst>
                <a:gd name="adj" fmla="val 8312"/>
              </a:avLst>
            </a:prstGeom>
            <a:noFill/>
            <a:ln w="127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grpSp>
      <p:sp>
        <p:nvSpPr>
          <p:cNvPr id="6150" name="ZoneTexte 2"/>
          <p:cNvSpPr txBox="1">
            <a:spLocks noChangeArrowheads="1"/>
          </p:cNvSpPr>
          <p:nvPr/>
        </p:nvSpPr>
        <p:spPr bwMode="auto">
          <a:xfrm>
            <a:off x="3182938" y="4640264"/>
            <a:ext cx="3363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b="1">
                <a:solidFill>
                  <a:srgbClr val="FF0000"/>
                </a:solidFill>
              </a:rPr>
              <a:t>TE</a:t>
            </a:r>
            <a:r>
              <a:rPr lang="fr-FR" altLang="fr-FR" sz="1600" b="1"/>
              <a:t>s: &gt; 64 % of </a:t>
            </a:r>
            <a:r>
              <a:rPr lang="fr-FR" altLang="fr-FR" sz="1600" b="1" i="1"/>
              <a:t>Blumeria </a:t>
            </a:r>
            <a:r>
              <a:rPr lang="fr-FR" altLang="fr-FR" sz="1600" b="1"/>
              <a:t>genome</a:t>
            </a:r>
          </a:p>
        </p:txBody>
      </p:sp>
      <p:sp>
        <p:nvSpPr>
          <p:cNvPr id="6151" name="Text Box 24"/>
          <p:cNvSpPr txBox="1">
            <a:spLocks noChangeArrowheads="1"/>
          </p:cNvSpPr>
          <p:nvPr/>
        </p:nvSpPr>
        <p:spPr bwMode="auto">
          <a:xfrm>
            <a:off x="1549400" y="6575426"/>
            <a:ext cx="48133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a:t>Spanu et al. 2010, Science;  Amselem  et al. 2011 PLOS genetics</a:t>
            </a:r>
          </a:p>
        </p:txBody>
      </p:sp>
      <p:sp>
        <p:nvSpPr>
          <p:cNvPr id="6152" name="ZoneTexte 2"/>
          <p:cNvSpPr txBox="1">
            <a:spLocks noChangeArrowheads="1"/>
          </p:cNvSpPr>
          <p:nvPr/>
        </p:nvSpPr>
        <p:spPr bwMode="auto">
          <a:xfrm>
            <a:off x="4270375" y="2049464"/>
            <a:ext cx="1189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solidFill>
                  <a:srgbClr val="0070C0"/>
                </a:solidFill>
              </a:rPr>
              <a:t>Gene space</a:t>
            </a:r>
          </a:p>
        </p:txBody>
      </p:sp>
      <p:sp>
        <p:nvSpPr>
          <p:cNvPr id="6153" name="Rectangle 19"/>
          <p:cNvSpPr>
            <a:spLocks noChangeArrowheads="1"/>
          </p:cNvSpPr>
          <p:nvPr/>
        </p:nvSpPr>
        <p:spPr bwMode="auto">
          <a:xfrm>
            <a:off x="8166100" y="2538413"/>
            <a:ext cx="1377950" cy="546100"/>
          </a:xfrm>
          <a:prstGeom prst="rect">
            <a:avLst/>
          </a:prstGeom>
          <a:solidFill>
            <a:schemeClr val="bg1"/>
          </a:solidFill>
          <a:ln w="2857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70000"/>
              </a:lnSpc>
              <a:spcBef>
                <a:spcPct val="0"/>
              </a:spcBef>
              <a:buFontTx/>
              <a:buNone/>
            </a:pPr>
            <a:r>
              <a:rPr lang="fr-FR" altLang="fr-FR" sz="1000" b="1"/>
              <a:t>Non TE space</a:t>
            </a:r>
          </a:p>
          <a:p>
            <a:pPr eaLnBrk="1" hangingPunct="1">
              <a:lnSpc>
                <a:spcPct val="70000"/>
              </a:lnSpc>
              <a:spcBef>
                <a:spcPct val="0"/>
              </a:spcBef>
              <a:buFontTx/>
              <a:buNone/>
            </a:pPr>
            <a:endParaRPr lang="fr-FR" altLang="fr-FR" sz="1000" b="1"/>
          </a:p>
          <a:p>
            <a:pPr eaLnBrk="1" hangingPunct="1">
              <a:lnSpc>
                <a:spcPct val="70000"/>
              </a:lnSpc>
              <a:spcBef>
                <a:spcPct val="0"/>
              </a:spcBef>
              <a:buFontTx/>
              <a:buNone/>
            </a:pPr>
            <a:r>
              <a:rPr lang="fr-FR" altLang="fr-FR" sz="1000" b="1"/>
              <a:t>Transposons</a:t>
            </a:r>
          </a:p>
        </p:txBody>
      </p:sp>
      <p:sp>
        <p:nvSpPr>
          <p:cNvPr id="6154" name="Rectangle 20"/>
          <p:cNvSpPr>
            <a:spLocks noChangeArrowheads="1"/>
          </p:cNvSpPr>
          <p:nvPr/>
        </p:nvSpPr>
        <p:spPr bwMode="auto">
          <a:xfrm>
            <a:off x="1989139" y="1084264"/>
            <a:ext cx="8277225" cy="4738687"/>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6155" name="Text Box 11"/>
          <p:cNvSpPr txBox="1">
            <a:spLocks noChangeArrowheads="1"/>
          </p:cNvSpPr>
          <p:nvPr/>
        </p:nvSpPr>
        <p:spPr bwMode="auto">
          <a:xfrm>
            <a:off x="3060700" y="303213"/>
            <a:ext cx="6288088"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a:t>Genome size variation  = transposon  expansion</a:t>
            </a:r>
            <a:endParaRPr lang="fr-FR" altLang="fr-FR" sz="2000" b="1" i="1"/>
          </a:p>
        </p:txBody>
      </p:sp>
    </p:spTree>
    <p:extLst>
      <p:ext uri="{BB962C8B-B14F-4D97-AF65-F5344CB8AC3E}">
        <p14:creationId xmlns:p14="http://schemas.microsoft.com/office/powerpoint/2010/main" val="40414790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 1" descr="TE-NonTEspace.png"/>
          <p:cNvPicPr>
            <a:picLocks noChangeAspect="1"/>
          </p:cNvPicPr>
          <p:nvPr/>
        </p:nvPicPr>
        <p:blipFill>
          <a:blip r:embed="rId2">
            <a:extLst>
              <a:ext uri="{28A0092B-C50C-407E-A947-70E740481C1C}">
                <a14:useLocalDpi xmlns:a14="http://schemas.microsoft.com/office/drawing/2010/main" val="0"/>
              </a:ext>
            </a:extLst>
          </a:blip>
          <a:srcRect b="13020"/>
          <a:stretch>
            <a:fillRect/>
          </a:stretch>
        </p:blipFill>
        <p:spPr bwMode="auto">
          <a:xfrm>
            <a:off x="3076576" y="1279526"/>
            <a:ext cx="6570663"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11"/>
          <p:cNvSpPr txBox="1">
            <a:spLocks noChangeArrowheads="1"/>
          </p:cNvSpPr>
          <p:nvPr/>
        </p:nvSpPr>
        <p:spPr bwMode="auto">
          <a:xfrm>
            <a:off x="3438525" y="303213"/>
            <a:ext cx="5238750"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a:t>Other  transposons  expansions  in  fungi</a:t>
            </a:r>
            <a:endParaRPr lang="fr-FR" altLang="fr-FR" sz="2000" b="1" i="1"/>
          </a:p>
        </p:txBody>
      </p:sp>
      <p:sp>
        <p:nvSpPr>
          <p:cNvPr id="7172" name="Text Box 24"/>
          <p:cNvSpPr txBox="1">
            <a:spLocks noChangeArrowheads="1"/>
          </p:cNvSpPr>
          <p:nvPr/>
        </p:nvSpPr>
        <p:spPr bwMode="auto">
          <a:xfrm>
            <a:off x="1535114" y="6575426"/>
            <a:ext cx="33988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a:t>Amselem et al. BIOGER-URGI, INRA, France</a:t>
            </a:r>
          </a:p>
        </p:txBody>
      </p:sp>
      <p:sp>
        <p:nvSpPr>
          <p:cNvPr id="7173" name="ZoneTexte 1"/>
          <p:cNvSpPr txBox="1">
            <a:spLocks noChangeArrowheads="1"/>
          </p:cNvSpPr>
          <p:nvPr/>
        </p:nvSpPr>
        <p:spPr bwMode="auto">
          <a:xfrm>
            <a:off x="2452688" y="5324476"/>
            <a:ext cx="8420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a:t>Other TE expansions are found in  </a:t>
            </a:r>
            <a:r>
              <a:rPr lang="fr-FR" altLang="fr-FR" sz="1400" b="1" i="1"/>
              <a:t>Laccaria</a:t>
            </a:r>
            <a:r>
              <a:rPr lang="fr-FR" altLang="fr-FR" sz="1400" b="1"/>
              <a:t> </a:t>
            </a:r>
            <a:r>
              <a:rPr lang="fr-FR" altLang="fr-FR" sz="1400" b="1" i="1"/>
              <a:t>bicolor </a:t>
            </a:r>
            <a:r>
              <a:rPr lang="fr-FR" altLang="fr-FR" sz="1400" b="1"/>
              <a:t>(20%), </a:t>
            </a:r>
            <a:r>
              <a:rPr lang="fr-FR" altLang="fr-FR" sz="1400" b="1" i="1"/>
              <a:t>Fusarium oxysporum </a:t>
            </a:r>
            <a:r>
              <a:rPr lang="fr-FR" altLang="fr-FR" sz="1400" b="1"/>
              <a:t>(30%), </a:t>
            </a:r>
          </a:p>
          <a:p>
            <a:pPr eaLnBrk="1" hangingPunct="1">
              <a:spcBef>
                <a:spcPct val="0"/>
              </a:spcBef>
              <a:buFontTx/>
              <a:buNone/>
            </a:pPr>
            <a:r>
              <a:rPr lang="fr-FR" altLang="fr-FR" sz="1400" b="1" i="1"/>
              <a:t>Nectria </a:t>
            </a:r>
            <a:r>
              <a:rPr lang="fr-FR" altLang="fr-FR" sz="1400" b="1"/>
              <a:t>(30%), </a:t>
            </a:r>
            <a:r>
              <a:rPr lang="fr-FR" altLang="fr-FR" sz="1400" b="1" i="1"/>
              <a:t>Mycosphaerella fijiensis </a:t>
            </a:r>
            <a:r>
              <a:rPr lang="fr-FR" altLang="fr-FR" sz="1400" b="1"/>
              <a:t>(60%), etc</a:t>
            </a:r>
            <a:endParaRPr lang="fr-FR" altLang="fr-FR" sz="1400" b="1" i="1"/>
          </a:p>
        </p:txBody>
      </p:sp>
      <p:pic>
        <p:nvPicPr>
          <p:cNvPr id="7174" name="Image 1" descr="TE-NonTEspace.png"/>
          <p:cNvPicPr>
            <a:picLocks noChangeAspect="1"/>
          </p:cNvPicPr>
          <p:nvPr/>
        </p:nvPicPr>
        <p:blipFill>
          <a:blip r:embed="rId2">
            <a:extLst>
              <a:ext uri="{28A0092B-C50C-407E-A947-70E740481C1C}">
                <a14:useLocalDpi xmlns:a14="http://schemas.microsoft.com/office/drawing/2010/main" val="0"/>
              </a:ext>
            </a:extLst>
          </a:blip>
          <a:srcRect t="63196"/>
          <a:stretch>
            <a:fillRect/>
          </a:stretch>
        </p:blipFill>
        <p:spPr bwMode="auto">
          <a:xfrm>
            <a:off x="3078163" y="3535363"/>
            <a:ext cx="65706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ZoneTexte 35"/>
          <p:cNvSpPr txBox="1">
            <a:spLocks noChangeArrowheads="1"/>
          </p:cNvSpPr>
          <p:nvPr/>
        </p:nvSpPr>
        <p:spPr bwMode="auto">
          <a:xfrm>
            <a:off x="2481264" y="1774825"/>
            <a:ext cx="1406525" cy="2406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FR" altLang="fr-FR" sz="1400" b="1"/>
              <a:t>Botrytis</a:t>
            </a:r>
          </a:p>
          <a:p>
            <a:pPr algn="r" eaLnBrk="1" hangingPunct="1">
              <a:spcBef>
                <a:spcPct val="0"/>
              </a:spcBef>
              <a:buFontTx/>
              <a:buNone/>
            </a:pPr>
            <a:endParaRPr lang="fr-FR" altLang="fr-FR" sz="1400" b="1"/>
          </a:p>
          <a:p>
            <a:pPr algn="r" eaLnBrk="1" hangingPunct="1">
              <a:spcBef>
                <a:spcPct val="0"/>
              </a:spcBef>
              <a:buFontTx/>
              <a:buNone/>
            </a:pPr>
            <a:r>
              <a:rPr lang="fr-FR" altLang="fr-FR" sz="1400" b="1"/>
              <a:t>Sclerotinia</a:t>
            </a:r>
          </a:p>
          <a:p>
            <a:pPr algn="r" eaLnBrk="1" hangingPunct="1">
              <a:lnSpc>
                <a:spcPts val="2100"/>
              </a:lnSpc>
              <a:spcBef>
                <a:spcPct val="0"/>
              </a:spcBef>
              <a:buNone/>
            </a:pPr>
            <a:r>
              <a:rPr lang="fr-FR" altLang="fr-FR" sz="1400" b="1">
                <a:solidFill>
                  <a:srgbClr val="FF0000"/>
                </a:solidFill>
              </a:rPr>
              <a:t>Blumeria</a:t>
            </a:r>
          </a:p>
          <a:p>
            <a:pPr algn="r" eaLnBrk="1" hangingPunct="1">
              <a:lnSpc>
                <a:spcPts val="2100"/>
              </a:lnSpc>
              <a:spcBef>
                <a:spcPct val="0"/>
              </a:spcBef>
              <a:buNone/>
            </a:pPr>
            <a:r>
              <a:rPr lang="fr-FR" altLang="fr-FR" sz="1400" b="1"/>
              <a:t>Leptosphaeria</a:t>
            </a:r>
          </a:p>
          <a:p>
            <a:pPr algn="r" eaLnBrk="1" hangingPunct="1">
              <a:lnSpc>
                <a:spcPts val="2200"/>
              </a:lnSpc>
              <a:spcBef>
                <a:spcPct val="0"/>
              </a:spcBef>
              <a:buNone/>
            </a:pPr>
            <a:r>
              <a:rPr lang="fr-FR" altLang="fr-FR" sz="1400" b="1"/>
              <a:t>Venturia</a:t>
            </a:r>
          </a:p>
          <a:p>
            <a:pPr algn="r" eaLnBrk="1" hangingPunct="1">
              <a:lnSpc>
                <a:spcPts val="2100"/>
              </a:lnSpc>
              <a:spcBef>
                <a:spcPct val="0"/>
              </a:spcBef>
              <a:buNone/>
            </a:pPr>
            <a:r>
              <a:rPr lang="fr-FR" altLang="fr-FR" sz="1400" b="1"/>
              <a:t>Tuber</a:t>
            </a:r>
          </a:p>
          <a:p>
            <a:pPr algn="r" eaLnBrk="1" hangingPunct="1">
              <a:lnSpc>
                <a:spcPts val="2100"/>
              </a:lnSpc>
              <a:spcBef>
                <a:spcPct val="0"/>
              </a:spcBef>
              <a:buNone/>
            </a:pPr>
            <a:r>
              <a:rPr lang="fr-FR" altLang="fr-FR" sz="1400" b="1"/>
              <a:t>Puccinia</a:t>
            </a:r>
          </a:p>
          <a:p>
            <a:pPr algn="r" eaLnBrk="1" hangingPunct="1">
              <a:lnSpc>
                <a:spcPts val="2100"/>
              </a:lnSpc>
              <a:spcBef>
                <a:spcPct val="0"/>
              </a:spcBef>
              <a:buNone/>
            </a:pPr>
            <a:r>
              <a:rPr lang="fr-FR" altLang="fr-FR" sz="1400" b="1"/>
              <a:t>Melamspora</a:t>
            </a:r>
          </a:p>
        </p:txBody>
      </p:sp>
      <p:grpSp>
        <p:nvGrpSpPr>
          <p:cNvPr id="7176" name="Groupe 11"/>
          <p:cNvGrpSpPr>
            <a:grpSpLocks/>
          </p:cNvGrpSpPr>
          <p:nvPr/>
        </p:nvGrpSpPr>
        <p:grpSpPr bwMode="auto">
          <a:xfrm>
            <a:off x="2079626" y="1787525"/>
            <a:ext cx="1819275" cy="838200"/>
            <a:chOff x="596900" y="1773238"/>
            <a:chExt cx="1819275" cy="838200"/>
          </a:xfrm>
        </p:grpSpPr>
        <p:cxnSp>
          <p:nvCxnSpPr>
            <p:cNvPr id="7181" name="Connecteur droit 44"/>
            <p:cNvCxnSpPr>
              <a:cxnSpLocks noChangeShapeType="1"/>
            </p:cNvCxnSpPr>
            <p:nvPr/>
          </p:nvCxnSpPr>
          <p:spPr bwMode="auto">
            <a:xfrm flipV="1">
              <a:off x="1260475" y="2609850"/>
              <a:ext cx="173038" cy="1588"/>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2" name="Parenthèse ouvrante 36"/>
            <p:cNvSpPr>
              <a:spLocks/>
            </p:cNvSpPr>
            <p:nvPr/>
          </p:nvSpPr>
          <p:spPr bwMode="auto">
            <a:xfrm>
              <a:off x="1193800" y="1862138"/>
              <a:ext cx="139700" cy="508000"/>
            </a:xfrm>
            <a:prstGeom prst="leftBracket">
              <a:avLst>
                <a:gd name="adj" fmla="val 8333"/>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7183" name="Parenthèse ouvrante 37"/>
            <p:cNvSpPr>
              <a:spLocks/>
            </p:cNvSpPr>
            <p:nvPr/>
          </p:nvSpPr>
          <p:spPr bwMode="auto">
            <a:xfrm>
              <a:off x="596900" y="2103438"/>
              <a:ext cx="596900" cy="508000"/>
            </a:xfrm>
            <a:prstGeom prst="leftBracket">
              <a:avLst>
                <a:gd name="adj" fmla="val 8333"/>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cxnSp>
          <p:nvCxnSpPr>
            <p:cNvPr id="7184" name="Connecteur droit 3"/>
            <p:cNvCxnSpPr>
              <a:cxnSpLocks noChangeShapeType="1"/>
              <a:stCxn id="7183" idx="2"/>
            </p:cNvCxnSpPr>
            <p:nvPr/>
          </p:nvCxnSpPr>
          <p:spPr bwMode="auto">
            <a:xfrm flipV="1">
              <a:off x="1193800" y="2606675"/>
              <a:ext cx="239713" cy="4763"/>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5" name="Connecteur droit 15"/>
            <p:cNvCxnSpPr>
              <a:cxnSpLocks noChangeShapeType="1"/>
            </p:cNvCxnSpPr>
            <p:nvPr/>
          </p:nvCxnSpPr>
          <p:spPr bwMode="auto">
            <a:xfrm flipV="1">
              <a:off x="1311275" y="1860550"/>
              <a:ext cx="239713" cy="3175"/>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6" name="Parenthèse ouvrante 36"/>
            <p:cNvSpPr>
              <a:spLocks/>
            </p:cNvSpPr>
            <p:nvPr/>
          </p:nvSpPr>
          <p:spPr bwMode="auto">
            <a:xfrm>
              <a:off x="2339975" y="1773238"/>
              <a:ext cx="76200" cy="271462"/>
            </a:xfrm>
            <a:prstGeom prst="leftBracket">
              <a:avLst>
                <a:gd name="adj" fmla="val 8312"/>
              </a:avLst>
            </a:prstGeom>
            <a:noFill/>
            <a:ln w="127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grpSp>
      <p:sp>
        <p:nvSpPr>
          <p:cNvPr id="7177" name="ZoneTexte 2"/>
          <p:cNvSpPr txBox="1">
            <a:spLocks noChangeArrowheads="1"/>
          </p:cNvSpPr>
          <p:nvPr/>
        </p:nvSpPr>
        <p:spPr bwMode="auto">
          <a:xfrm>
            <a:off x="4189413" y="1358901"/>
            <a:ext cx="1187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solidFill>
                  <a:srgbClr val="0070C0"/>
                </a:solidFill>
              </a:rPr>
              <a:t>Gene space</a:t>
            </a:r>
          </a:p>
        </p:txBody>
      </p:sp>
      <p:sp>
        <p:nvSpPr>
          <p:cNvPr id="7178" name="ZoneTexte 2"/>
          <p:cNvSpPr txBox="1">
            <a:spLocks noChangeArrowheads="1"/>
          </p:cNvSpPr>
          <p:nvPr/>
        </p:nvSpPr>
        <p:spPr bwMode="auto">
          <a:xfrm>
            <a:off x="6407150" y="1358901"/>
            <a:ext cx="175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solidFill>
                  <a:srgbClr val="FF0000"/>
                </a:solidFill>
              </a:rPr>
              <a:t>Transposon space</a:t>
            </a:r>
          </a:p>
        </p:txBody>
      </p:sp>
      <p:sp>
        <p:nvSpPr>
          <p:cNvPr id="7179" name="Rectangle 1"/>
          <p:cNvSpPr>
            <a:spLocks noChangeArrowheads="1"/>
          </p:cNvSpPr>
          <p:nvPr/>
        </p:nvSpPr>
        <p:spPr bwMode="auto">
          <a:xfrm>
            <a:off x="7767639" y="1878014"/>
            <a:ext cx="1081087" cy="441325"/>
          </a:xfrm>
          <a:prstGeom prst="rect">
            <a:avLst/>
          </a:prstGeom>
          <a:solidFill>
            <a:schemeClr val="bg1"/>
          </a:solidFill>
          <a:ln w="28575" algn="ctr">
            <a:solidFill>
              <a:schemeClr val="bg1"/>
            </a:solidFill>
            <a:round/>
            <a:headEnd/>
            <a:tailEnd/>
          </a:ln>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cxnSp>
        <p:nvCxnSpPr>
          <p:cNvPr id="4" name="Connecteur droit 3"/>
          <p:cNvCxnSpPr/>
          <p:nvPr/>
        </p:nvCxnSpPr>
        <p:spPr bwMode="auto">
          <a:xfrm flipH="1">
            <a:off x="8228013" y="1822450"/>
            <a:ext cx="0" cy="603250"/>
          </a:xfrm>
          <a:prstGeom prst="line">
            <a:avLst/>
          </a:prstGeom>
          <a:noFill/>
          <a:ln w="952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52406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1"/>
          <p:cNvSpPr txBox="1">
            <a:spLocks noChangeArrowheads="1"/>
          </p:cNvSpPr>
          <p:nvPr/>
        </p:nvSpPr>
        <p:spPr bwMode="auto">
          <a:xfrm>
            <a:off x="3062289" y="303213"/>
            <a:ext cx="6078537"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a:t>Transposon  expansion  in  fungi :  some  trends</a:t>
            </a:r>
            <a:endParaRPr lang="fr-FR" altLang="fr-FR" sz="2000" b="1" i="1"/>
          </a:p>
        </p:txBody>
      </p:sp>
      <p:sp>
        <p:nvSpPr>
          <p:cNvPr id="8195" name="ZoneTexte 1"/>
          <p:cNvSpPr txBox="1">
            <a:spLocks noChangeArrowheads="1"/>
          </p:cNvSpPr>
          <p:nvPr/>
        </p:nvSpPr>
        <p:spPr bwMode="auto">
          <a:xfrm>
            <a:off x="2439989" y="1541463"/>
            <a:ext cx="867092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800" b="1"/>
              <a:t>Most  major TE  expansions  are  found  in</a:t>
            </a:r>
          </a:p>
          <a:p>
            <a:pPr eaLnBrk="1" hangingPunct="1">
              <a:spcBef>
                <a:spcPct val="0"/>
              </a:spcBef>
              <a:buFontTx/>
              <a:buNone/>
            </a:pPr>
            <a:r>
              <a:rPr lang="en-US" altLang="fr-FR" sz="1800" b="1"/>
              <a:t>	</a:t>
            </a:r>
            <a:r>
              <a:rPr lang="en-US" altLang="fr-FR" sz="1800" b="1">
                <a:solidFill>
                  <a:srgbClr val="FF0000"/>
                </a:solidFill>
              </a:rPr>
              <a:t>plant pathogens and symbionts </a:t>
            </a:r>
          </a:p>
          <a:p>
            <a:pPr eaLnBrk="1" hangingPunct="1">
              <a:spcBef>
                <a:spcPct val="0"/>
              </a:spcBef>
              <a:buFontTx/>
              <a:buNone/>
            </a:pPr>
            <a:endParaRPr lang="en-US" altLang="fr-FR" sz="2400" b="1">
              <a:solidFill>
                <a:srgbClr val="FF0000"/>
              </a:solidFill>
            </a:endParaRPr>
          </a:p>
          <a:p>
            <a:pPr eaLnBrk="1" hangingPunct="1">
              <a:spcBef>
                <a:spcPct val="0"/>
              </a:spcBef>
              <a:buFontTx/>
              <a:buNone/>
            </a:pPr>
            <a:r>
              <a:rPr lang="en-US" altLang="fr-FR" sz="1800" b="1"/>
              <a:t>These events are </a:t>
            </a:r>
            <a:r>
              <a:rPr lang="en-US" altLang="fr-FR" sz="1800" b="1">
                <a:solidFill>
                  <a:srgbClr val="FF0000"/>
                </a:solidFill>
              </a:rPr>
              <a:t>recent  </a:t>
            </a:r>
          </a:p>
          <a:p>
            <a:pPr eaLnBrk="1" hangingPunct="1">
              <a:spcBef>
                <a:spcPct val="0"/>
              </a:spcBef>
              <a:buFontTx/>
              <a:buNone/>
            </a:pPr>
            <a:r>
              <a:rPr lang="en-US" altLang="fr-FR" sz="1800" b="1"/>
              <a:t>	</a:t>
            </a:r>
            <a:r>
              <a:rPr lang="en-US" altLang="fr-FR" sz="1600" b="1" i="1"/>
              <a:t>Leptosphaeria maculans </a:t>
            </a:r>
            <a:r>
              <a:rPr lang="en-US" altLang="fr-FR" sz="1600" b="1"/>
              <a:t>(species specific, 10 Myears &lt;)</a:t>
            </a:r>
          </a:p>
          <a:p>
            <a:pPr eaLnBrk="1" hangingPunct="1">
              <a:spcBef>
                <a:spcPct val="0"/>
              </a:spcBef>
              <a:buFontTx/>
              <a:buNone/>
            </a:pPr>
            <a:r>
              <a:rPr lang="en-US" altLang="fr-FR" sz="1600" b="1"/>
              <a:t>	</a:t>
            </a:r>
            <a:r>
              <a:rPr lang="en-US" altLang="fr-FR" sz="1600" b="1" i="1"/>
              <a:t>Tuber</a:t>
            </a:r>
            <a:r>
              <a:rPr lang="en-US" altLang="fr-FR" sz="1600" b="1"/>
              <a:t> (genus specific, 20 Myears &lt;)</a:t>
            </a:r>
          </a:p>
          <a:p>
            <a:pPr eaLnBrk="1" hangingPunct="1">
              <a:spcBef>
                <a:spcPct val="0"/>
              </a:spcBef>
              <a:buFontTx/>
              <a:buNone/>
            </a:pPr>
            <a:r>
              <a:rPr lang="en-US" altLang="fr-FR" sz="1800" b="1" i="1"/>
              <a:t>               </a:t>
            </a:r>
            <a:r>
              <a:rPr lang="en-US" altLang="fr-FR" sz="1600" b="1" i="1"/>
              <a:t>Blumeria</a:t>
            </a:r>
            <a:r>
              <a:rPr lang="en-US" altLang="fr-FR" sz="1600" b="1"/>
              <a:t>, Erysiphales (family specific, 50 Myears &lt;)</a:t>
            </a:r>
          </a:p>
          <a:p>
            <a:pPr eaLnBrk="1" hangingPunct="1">
              <a:spcBef>
                <a:spcPct val="0"/>
              </a:spcBef>
              <a:buFontTx/>
              <a:buNone/>
            </a:pPr>
            <a:r>
              <a:rPr lang="en-US" altLang="fr-FR" sz="1800" b="1"/>
              <a:t>	</a:t>
            </a:r>
          </a:p>
          <a:p>
            <a:pPr eaLnBrk="1" hangingPunct="1">
              <a:spcBef>
                <a:spcPct val="0"/>
              </a:spcBef>
              <a:buFontTx/>
              <a:buNone/>
            </a:pPr>
            <a:endParaRPr lang="fr-FR" altLang="fr-FR" sz="1800"/>
          </a:p>
        </p:txBody>
      </p:sp>
      <p:sp>
        <p:nvSpPr>
          <p:cNvPr id="8196" name="Rectangle 1"/>
          <p:cNvSpPr>
            <a:spLocks noChangeArrowheads="1"/>
          </p:cNvSpPr>
          <p:nvPr/>
        </p:nvSpPr>
        <p:spPr bwMode="auto">
          <a:xfrm>
            <a:off x="2439989" y="3662363"/>
            <a:ext cx="8085137"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fr-FR" sz="1800" b="1"/>
          </a:p>
          <a:p>
            <a:pPr eaLnBrk="1" hangingPunct="1">
              <a:spcBef>
                <a:spcPct val="0"/>
              </a:spcBef>
              <a:buFontTx/>
              <a:buNone/>
            </a:pPr>
            <a:r>
              <a:rPr lang="en-US" altLang="fr-FR" sz="1800" b="1"/>
              <a:t>Possible role: </a:t>
            </a:r>
            <a:r>
              <a:rPr lang="en-US" altLang="fr-FR" sz="1800" b="1">
                <a:solidFill>
                  <a:srgbClr val="FF0000"/>
                </a:solidFill>
              </a:rPr>
              <a:t>accelerating evolution </a:t>
            </a:r>
            <a:r>
              <a:rPr lang="en-US" altLang="fr-FR" sz="1800" b="1"/>
              <a:t>	</a:t>
            </a:r>
          </a:p>
          <a:p>
            <a:pPr eaLnBrk="1" hangingPunct="1">
              <a:spcBef>
                <a:spcPct val="0"/>
              </a:spcBef>
              <a:buFontTx/>
              <a:buNone/>
            </a:pPr>
            <a:r>
              <a:rPr lang="en-US" altLang="fr-FR" sz="1800" b="1"/>
              <a:t>	</a:t>
            </a:r>
            <a:r>
              <a:rPr lang="en-US" altLang="fr-FR" sz="1600" b="1"/>
              <a:t>Gene expansion: AVR </a:t>
            </a:r>
            <a:r>
              <a:rPr lang="en-US" altLang="fr-FR" sz="1600" b="1" i="1"/>
              <a:t>Blumeria</a:t>
            </a:r>
            <a:r>
              <a:rPr lang="en-US" altLang="fr-FR" sz="1600" b="1"/>
              <a:t> (1000 copies)</a:t>
            </a:r>
          </a:p>
          <a:p>
            <a:pPr eaLnBrk="1" hangingPunct="1">
              <a:spcBef>
                <a:spcPct val="0"/>
              </a:spcBef>
              <a:buFontTx/>
              <a:buNone/>
            </a:pPr>
            <a:r>
              <a:rPr lang="en-US" altLang="fr-FR" sz="1600" b="1"/>
              <a:t>	Diversification of effectors around TEs through RIP: </a:t>
            </a:r>
            <a:r>
              <a:rPr lang="en-US" altLang="fr-FR" sz="1600" b="1" i="1"/>
              <a:t>Leptosphaeria</a:t>
            </a:r>
          </a:p>
          <a:p>
            <a:pPr eaLnBrk="1" hangingPunct="1">
              <a:spcBef>
                <a:spcPct val="0"/>
              </a:spcBef>
              <a:buFontTx/>
              <a:buNone/>
            </a:pPr>
            <a:r>
              <a:rPr lang="en-US" altLang="fr-FR" sz="1600" b="1"/>
              <a:t>	Gene deletion: AVR to VIR mutations</a:t>
            </a:r>
          </a:p>
          <a:p>
            <a:pPr eaLnBrk="1" hangingPunct="1">
              <a:spcBef>
                <a:spcPct val="0"/>
              </a:spcBef>
              <a:buFontTx/>
              <a:buNone/>
            </a:pPr>
            <a:r>
              <a:rPr lang="en-US" altLang="fr-FR" sz="1600" b="1"/>
              <a:t>	Horizontal Gene Transfert between fungi : </a:t>
            </a:r>
            <a:r>
              <a:rPr lang="en-US" altLang="fr-FR" sz="1600" b="1" i="1"/>
              <a:t>Pyrenophora</a:t>
            </a:r>
            <a:r>
              <a:rPr lang="en-US" altLang="fr-FR" sz="1600" b="1"/>
              <a:t>-</a:t>
            </a:r>
            <a:r>
              <a:rPr lang="en-US" altLang="fr-FR" sz="1600" b="1" i="1"/>
              <a:t>Stagonospora</a:t>
            </a:r>
            <a:endParaRPr lang="fr-FR" altLang="fr-FR" sz="1600"/>
          </a:p>
        </p:txBody>
      </p:sp>
    </p:spTree>
    <p:extLst>
      <p:ext uri="{BB962C8B-B14F-4D97-AF65-F5344CB8AC3E}">
        <p14:creationId xmlns:p14="http://schemas.microsoft.com/office/powerpoint/2010/main" val="2047798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133600" y="533400"/>
            <a:ext cx="7848600" cy="838200"/>
          </a:xfrm>
        </p:spPr>
        <p:txBody>
          <a:bodyPr/>
          <a:lstStyle/>
          <a:p>
            <a:pPr algn="l"/>
            <a:r>
              <a:rPr lang="it-IT" altLang="it-IT" sz="3200" b="1"/>
              <a:t>Basidiomiceti</a:t>
            </a:r>
          </a:p>
        </p:txBody>
      </p:sp>
      <p:sp>
        <p:nvSpPr>
          <p:cNvPr id="48131" name="Rectangle 3"/>
          <p:cNvSpPr>
            <a:spLocks noGrp="1" noChangeArrowheads="1"/>
          </p:cNvSpPr>
          <p:nvPr>
            <p:ph type="body" idx="1"/>
          </p:nvPr>
        </p:nvSpPr>
        <p:spPr>
          <a:xfrm>
            <a:off x="1981200" y="1524000"/>
            <a:ext cx="8305800" cy="4572000"/>
          </a:xfrm>
        </p:spPr>
        <p:txBody>
          <a:bodyPr/>
          <a:lstStyle/>
          <a:p>
            <a:pPr>
              <a:lnSpc>
                <a:spcPct val="90000"/>
              </a:lnSpc>
            </a:pPr>
            <a:r>
              <a:rPr lang="it-IT" altLang="it-IT"/>
              <a:t>Funghi più evoluti, le ife presentano un setto quasi completo</a:t>
            </a:r>
          </a:p>
          <a:p>
            <a:pPr>
              <a:lnSpc>
                <a:spcPct val="90000"/>
              </a:lnSpc>
            </a:pPr>
            <a:r>
              <a:rPr lang="it-IT" altLang="it-IT"/>
              <a:t>Il nome della divisione deriva dalla struttura riproduttiva – basidio</a:t>
            </a:r>
          </a:p>
          <a:p>
            <a:pPr>
              <a:lnSpc>
                <a:spcPct val="90000"/>
              </a:lnSpc>
            </a:pPr>
            <a:r>
              <a:rPr lang="it-IT" altLang="it-IT"/>
              <a:t>I carpofori possono essere microscopici o macroscopici, quelli macroscopici sono i classici funghi a cappello</a:t>
            </a:r>
          </a:p>
          <a:p>
            <a:pPr>
              <a:lnSpc>
                <a:spcPct val="90000"/>
              </a:lnSpc>
            </a:pPr>
            <a:r>
              <a:rPr lang="it-IT" altLang="it-IT"/>
              <a:t>Le strutture riproduttive sono situate nella parte inferiore del cappello</a:t>
            </a:r>
          </a:p>
        </p:txBody>
      </p:sp>
    </p:spTree>
    <p:extLst>
      <p:ext uri="{BB962C8B-B14F-4D97-AF65-F5344CB8AC3E}">
        <p14:creationId xmlns:p14="http://schemas.microsoft.com/office/powerpoint/2010/main" val="14705244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 21" descr="genome siz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4351" y="1238251"/>
            <a:ext cx="5495925"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4389439" y="303213"/>
            <a:ext cx="3132137"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i="1"/>
              <a:t>Blumeria</a:t>
            </a:r>
            <a:r>
              <a:rPr lang="fr-FR" altLang="fr-FR" sz="2000" b="1"/>
              <a:t>  Gene  content</a:t>
            </a:r>
            <a:endParaRPr lang="fr-FR" altLang="fr-FR" sz="2000" b="1" i="1"/>
          </a:p>
        </p:txBody>
      </p:sp>
      <p:sp>
        <p:nvSpPr>
          <p:cNvPr id="9220" name="Rectangle 6"/>
          <p:cNvSpPr>
            <a:spLocks noChangeArrowheads="1"/>
          </p:cNvSpPr>
          <p:nvPr/>
        </p:nvSpPr>
        <p:spPr bwMode="auto">
          <a:xfrm>
            <a:off x="5880100" y="5689600"/>
            <a:ext cx="482600" cy="215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9221" name="Text Box 11"/>
          <p:cNvSpPr txBox="1">
            <a:spLocks noChangeArrowheads="1"/>
          </p:cNvSpPr>
          <p:nvPr/>
        </p:nvSpPr>
        <p:spPr bwMode="auto">
          <a:xfrm>
            <a:off x="7070726" y="5519739"/>
            <a:ext cx="360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a:t>Mb</a:t>
            </a:r>
          </a:p>
        </p:txBody>
      </p:sp>
      <p:sp>
        <p:nvSpPr>
          <p:cNvPr id="9222" name="Text Box 18"/>
          <p:cNvSpPr txBox="1">
            <a:spLocks noChangeArrowheads="1"/>
          </p:cNvSpPr>
          <p:nvPr/>
        </p:nvSpPr>
        <p:spPr bwMode="auto">
          <a:xfrm>
            <a:off x="7019925" y="2817814"/>
            <a:ext cx="1697038"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a:t>Number of genes</a:t>
            </a:r>
          </a:p>
          <a:p>
            <a:pPr eaLnBrk="1" hangingPunct="1">
              <a:spcBef>
                <a:spcPct val="0"/>
              </a:spcBef>
              <a:buFontTx/>
              <a:buNone/>
            </a:pPr>
            <a:r>
              <a:rPr lang="fr-FR" altLang="fr-FR" sz="1400" b="1"/>
              <a:t>  5 850 </a:t>
            </a:r>
            <a:r>
              <a:rPr lang="fr-FR" altLang="fr-FR" sz="1400" b="1" i="1"/>
              <a:t>Blumeria</a:t>
            </a:r>
          </a:p>
          <a:p>
            <a:pPr eaLnBrk="1" hangingPunct="1">
              <a:spcBef>
                <a:spcPct val="0"/>
              </a:spcBef>
              <a:buFontTx/>
              <a:buNone/>
            </a:pPr>
            <a:r>
              <a:rPr lang="fr-FR" altLang="fr-FR" sz="1400" b="1"/>
              <a:t>11 860 </a:t>
            </a:r>
            <a:r>
              <a:rPr lang="fr-FR" altLang="fr-FR" sz="1400" b="1" i="1"/>
              <a:t>Botrytis</a:t>
            </a:r>
          </a:p>
          <a:p>
            <a:pPr eaLnBrk="1" hangingPunct="1">
              <a:spcBef>
                <a:spcPct val="0"/>
              </a:spcBef>
              <a:buFontTx/>
              <a:buNone/>
            </a:pPr>
            <a:r>
              <a:rPr lang="fr-FR" altLang="fr-FR" sz="1400" b="1"/>
              <a:t>14 270 </a:t>
            </a:r>
            <a:r>
              <a:rPr lang="fr-FR" altLang="fr-FR" sz="1400" b="1" i="1"/>
              <a:t>Sclerotinia</a:t>
            </a:r>
          </a:p>
          <a:p>
            <a:pPr eaLnBrk="1" hangingPunct="1">
              <a:spcBef>
                <a:spcPct val="0"/>
              </a:spcBef>
              <a:buFontTx/>
              <a:buNone/>
            </a:pPr>
            <a:endParaRPr lang="fr-FR" altLang="fr-FR" sz="1400" b="1"/>
          </a:p>
        </p:txBody>
      </p:sp>
      <p:sp>
        <p:nvSpPr>
          <p:cNvPr id="9223" name="Text Box 19"/>
          <p:cNvSpPr txBox="1">
            <a:spLocks noChangeArrowheads="1"/>
          </p:cNvSpPr>
          <p:nvPr/>
        </p:nvSpPr>
        <p:spPr bwMode="auto">
          <a:xfrm>
            <a:off x="7096125" y="3795713"/>
            <a:ext cx="2992438" cy="5270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a:t>Average number in Ascomycetes</a:t>
            </a:r>
          </a:p>
          <a:p>
            <a:pPr eaLnBrk="1" hangingPunct="1">
              <a:spcBef>
                <a:spcPct val="0"/>
              </a:spcBef>
              <a:buFontTx/>
              <a:buNone/>
            </a:pPr>
            <a:r>
              <a:rPr lang="fr-FR" altLang="fr-FR" sz="1400" b="1"/>
              <a:t>11 500 genes</a:t>
            </a:r>
          </a:p>
        </p:txBody>
      </p:sp>
      <p:grpSp>
        <p:nvGrpSpPr>
          <p:cNvPr id="9224" name="Group 22"/>
          <p:cNvGrpSpPr>
            <a:grpSpLocks/>
          </p:cNvGrpSpPr>
          <p:nvPr/>
        </p:nvGrpSpPr>
        <p:grpSpPr bwMode="auto">
          <a:xfrm>
            <a:off x="7108826" y="4330701"/>
            <a:ext cx="3140075" cy="1027113"/>
            <a:chOff x="3646" y="2816"/>
            <a:chExt cx="1978" cy="647"/>
          </a:xfrm>
        </p:grpSpPr>
        <p:sp>
          <p:nvSpPr>
            <p:cNvPr id="9229" name="Line 20"/>
            <p:cNvSpPr>
              <a:spLocks noChangeShapeType="1"/>
            </p:cNvSpPr>
            <p:nvPr/>
          </p:nvSpPr>
          <p:spPr bwMode="auto">
            <a:xfrm>
              <a:off x="4320" y="2816"/>
              <a:ext cx="0" cy="24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230" name="Text Box 21"/>
            <p:cNvSpPr txBox="1">
              <a:spLocks noChangeArrowheads="1"/>
            </p:cNvSpPr>
            <p:nvPr/>
          </p:nvSpPr>
          <p:spPr bwMode="auto">
            <a:xfrm>
              <a:off x="3646" y="3095"/>
              <a:ext cx="1978" cy="36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b="1"/>
                <a:t>Major gene losses in </a:t>
              </a:r>
              <a:r>
                <a:rPr lang="fr-FR" altLang="fr-FR" sz="1600" b="1" i="1"/>
                <a:t>Blumeria</a:t>
              </a:r>
            </a:p>
            <a:p>
              <a:pPr eaLnBrk="1" hangingPunct="1">
                <a:spcBef>
                  <a:spcPct val="0"/>
                </a:spcBef>
                <a:buFontTx/>
                <a:buNone/>
              </a:pPr>
              <a:r>
                <a:rPr lang="fr-FR" altLang="fr-FR" sz="1600" b="1"/>
                <a:t>(and other</a:t>
              </a:r>
              <a:r>
                <a:rPr lang="fr-FR" altLang="fr-FR" sz="1600" b="1" i="1"/>
                <a:t> Erysiphales) : </a:t>
              </a:r>
              <a:r>
                <a:rPr lang="fr-FR" altLang="fr-FR" sz="1600" b="1"/>
                <a:t>-50%</a:t>
              </a:r>
            </a:p>
          </p:txBody>
        </p:sp>
      </p:grpSp>
      <p:sp>
        <p:nvSpPr>
          <p:cNvPr id="9225" name="Line 25"/>
          <p:cNvSpPr>
            <a:spLocks noChangeShapeType="1"/>
          </p:cNvSpPr>
          <p:nvPr/>
        </p:nvSpPr>
        <p:spPr bwMode="auto">
          <a:xfrm>
            <a:off x="6592888" y="3198813"/>
            <a:ext cx="558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26" name="Rectangle 1"/>
          <p:cNvSpPr>
            <a:spLocks noChangeArrowheads="1"/>
          </p:cNvSpPr>
          <p:nvPr/>
        </p:nvSpPr>
        <p:spPr bwMode="auto">
          <a:xfrm>
            <a:off x="2984500" y="2957513"/>
            <a:ext cx="2173288" cy="296862"/>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cxnSp>
        <p:nvCxnSpPr>
          <p:cNvPr id="9227" name="Connecteur droit avec flèche 3"/>
          <p:cNvCxnSpPr>
            <a:cxnSpLocks noChangeShapeType="1"/>
          </p:cNvCxnSpPr>
          <p:nvPr/>
        </p:nvCxnSpPr>
        <p:spPr bwMode="auto">
          <a:xfrm>
            <a:off x="5608638" y="3336926"/>
            <a:ext cx="1497012" cy="119063"/>
          </a:xfrm>
          <a:prstGeom prst="straightConnector1">
            <a:avLst/>
          </a:prstGeom>
          <a:noFill/>
          <a:ln w="127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8" name="Text Box 24"/>
          <p:cNvSpPr txBox="1">
            <a:spLocks noChangeArrowheads="1"/>
          </p:cNvSpPr>
          <p:nvPr/>
        </p:nvSpPr>
        <p:spPr bwMode="auto">
          <a:xfrm>
            <a:off x="1522412" y="6575426"/>
            <a:ext cx="20907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a:t>Spanu et al. 2010, Science</a:t>
            </a:r>
          </a:p>
        </p:txBody>
      </p:sp>
    </p:spTree>
    <p:extLst>
      <p:ext uri="{BB962C8B-B14F-4D97-AF65-F5344CB8AC3E}">
        <p14:creationId xmlns:p14="http://schemas.microsoft.com/office/powerpoint/2010/main" val="31676340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303463" y="303213"/>
            <a:ext cx="7556500"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a:t>Massive  gene  losses  in  </a:t>
            </a:r>
            <a:r>
              <a:rPr lang="fr-FR" altLang="fr-FR" sz="2000" b="1" i="1"/>
              <a:t>Blumeria</a:t>
            </a:r>
            <a:r>
              <a:rPr lang="fr-FR" altLang="fr-FR" sz="2000" b="1"/>
              <a:t>  compared  to other fungi</a:t>
            </a:r>
            <a:endParaRPr lang="fr-FR" altLang="fr-FR" sz="2000" b="1" i="1"/>
          </a:p>
        </p:txBody>
      </p:sp>
      <p:sp>
        <p:nvSpPr>
          <p:cNvPr id="10243" name="Text Box 3"/>
          <p:cNvSpPr txBox="1">
            <a:spLocks noChangeArrowheads="1"/>
          </p:cNvSpPr>
          <p:nvPr/>
        </p:nvSpPr>
        <p:spPr bwMode="auto">
          <a:xfrm>
            <a:off x="2232025" y="1104901"/>
            <a:ext cx="7766050" cy="23082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2000" b="1"/>
              <a:t>Primary metabolism: all pathways are there, except </a:t>
            </a:r>
            <a:r>
              <a:rPr lang="en-US" altLang="fr-FR" sz="1400" b="1"/>
              <a:t>	</a:t>
            </a:r>
          </a:p>
          <a:p>
            <a:pPr eaLnBrk="1" hangingPunct="1">
              <a:spcBef>
                <a:spcPct val="0"/>
              </a:spcBef>
              <a:buFontTx/>
              <a:buNone/>
            </a:pPr>
            <a:r>
              <a:rPr lang="en-US" altLang="fr-FR" sz="1400" b="1"/>
              <a:t>	</a:t>
            </a:r>
          </a:p>
          <a:p>
            <a:pPr eaLnBrk="1" hangingPunct="1">
              <a:spcBef>
                <a:spcPct val="0"/>
              </a:spcBef>
              <a:buFontTx/>
              <a:buNone/>
            </a:pPr>
            <a:r>
              <a:rPr lang="en-US" altLang="fr-FR" sz="1600" b="1">
                <a:solidFill>
                  <a:srgbClr val="0070C0"/>
                </a:solidFill>
              </a:rPr>
              <a:t>glutamate biosynthesis		</a:t>
            </a:r>
            <a:r>
              <a:rPr lang="en-US" altLang="fr-FR" sz="1600" b="1">
                <a:solidFill>
                  <a:srgbClr val="D60093"/>
                </a:solidFill>
              </a:rPr>
              <a:t>nitrate, sulfate assimilation*</a:t>
            </a:r>
          </a:p>
          <a:p>
            <a:pPr eaLnBrk="1" hangingPunct="1">
              <a:spcBef>
                <a:spcPct val="0"/>
              </a:spcBef>
              <a:buFontTx/>
              <a:buNone/>
            </a:pPr>
            <a:r>
              <a:rPr lang="en-US" altLang="fr-FR" sz="1600" b="1">
                <a:solidFill>
                  <a:srgbClr val="0070C0"/>
                </a:solidFill>
              </a:rPr>
              <a:t>amino acids transminases 		</a:t>
            </a:r>
            <a:r>
              <a:rPr lang="en-US" altLang="fr-FR" sz="1600" b="1">
                <a:solidFill>
                  <a:srgbClr val="D60093"/>
                </a:solidFill>
              </a:rPr>
              <a:t>thiamine biosynthesis* </a:t>
            </a:r>
          </a:p>
          <a:p>
            <a:pPr eaLnBrk="1" hangingPunct="1">
              <a:spcBef>
                <a:spcPct val="0"/>
              </a:spcBef>
              <a:buFontTx/>
              <a:buNone/>
            </a:pPr>
            <a:r>
              <a:rPr lang="en-US" altLang="fr-FR" sz="1600" b="1">
                <a:solidFill>
                  <a:srgbClr val="0070C0"/>
                </a:solidFill>
              </a:rPr>
              <a:t>glycerol biosynthesis 		</a:t>
            </a:r>
          </a:p>
          <a:p>
            <a:pPr eaLnBrk="1" hangingPunct="1">
              <a:spcBef>
                <a:spcPct val="0"/>
              </a:spcBef>
              <a:buFontTx/>
              <a:buNone/>
            </a:pPr>
            <a:r>
              <a:rPr lang="en-US" altLang="fr-FR" sz="1600" b="1">
                <a:solidFill>
                  <a:srgbClr val="0070C0"/>
                </a:solidFill>
              </a:rPr>
              <a:t>uracil transport</a:t>
            </a:r>
          </a:p>
          <a:p>
            <a:pPr eaLnBrk="1" hangingPunct="1">
              <a:spcBef>
                <a:spcPct val="0"/>
              </a:spcBef>
              <a:buFontTx/>
              <a:buNone/>
            </a:pPr>
            <a:r>
              <a:rPr lang="en-US" altLang="fr-FR" sz="1600" b="1">
                <a:solidFill>
                  <a:srgbClr val="0070C0"/>
                </a:solidFill>
              </a:rPr>
              <a:t>invertase (no direct cleavage of sucrose from plants)</a:t>
            </a:r>
          </a:p>
          <a:p>
            <a:pPr eaLnBrk="1" hangingPunct="1">
              <a:spcBef>
                <a:spcPct val="0"/>
              </a:spcBef>
              <a:buFontTx/>
              <a:buNone/>
            </a:pPr>
            <a:r>
              <a:rPr lang="en-US" altLang="fr-FR" sz="1600" b="1">
                <a:solidFill>
                  <a:srgbClr val="0070C0"/>
                </a:solidFill>
              </a:rPr>
              <a:t>alcooholic fermentation</a:t>
            </a:r>
          </a:p>
          <a:p>
            <a:pPr eaLnBrk="1" hangingPunct="1">
              <a:spcBef>
                <a:spcPct val="0"/>
              </a:spcBef>
              <a:buFontTx/>
              <a:buNone/>
            </a:pPr>
            <a:r>
              <a:rPr lang="en-US" altLang="fr-FR" sz="1400" b="1">
                <a:solidFill>
                  <a:srgbClr val="0070C0"/>
                </a:solidFill>
              </a:rPr>
              <a:t>	</a:t>
            </a:r>
            <a:r>
              <a:rPr lang="en-US" altLang="fr-FR" sz="1400" b="1">
                <a:solidFill>
                  <a:srgbClr val="FF0000"/>
                </a:solidFill>
              </a:rPr>
              <a:t>	</a:t>
            </a:r>
            <a:endParaRPr lang="en-US" altLang="fr-FR" sz="1400" b="1">
              <a:solidFill>
                <a:srgbClr val="0070C0"/>
              </a:solidFill>
            </a:endParaRPr>
          </a:p>
        </p:txBody>
      </p:sp>
      <p:sp>
        <p:nvSpPr>
          <p:cNvPr id="10244" name="Text Box 5"/>
          <p:cNvSpPr txBox="1">
            <a:spLocks noChangeArrowheads="1"/>
          </p:cNvSpPr>
          <p:nvPr/>
        </p:nvSpPr>
        <p:spPr bwMode="auto">
          <a:xfrm>
            <a:off x="6145213" y="3443289"/>
            <a:ext cx="38608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solidFill>
                  <a:srgbClr val="D60093"/>
                </a:solidFill>
              </a:rPr>
              <a:t>*also missing in biotrophic basidiomycetes</a:t>
            </a:r>
          </a:p>
        </p:txBody>
      </p:sp>
    </p:spTree>
    <p:extLst>
      <p:ext uri="{BB962C8B-B14F-4D97-AF65-F5344CB8AC3E}">
        <p14:creationId xmlns:p14="http://schemas.microsoft.com/office/powerpoint/2010/main" val="1599174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303463" y="303213"/>
            <a:ext cx="7556500"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a:t>Massive  gene  losses  in  </a:t>
            </a:r>
            <a:r>
              <a:rPr lang="fr-FR" altLang="fr-FR" sz="2000" b="1" i="1"/>
              <a:t>Blumeria</a:t>
            </a:r>
            <a:r>
              <a:rPr lang="fr-FR" altLang="fr-FR" sz="2000" b="1"/>
              <a:t>  compared  to other fungi</a:t>
            </a:r>
            <a:endParaRPr lang="fr-FR" altLang="fr-FR" sz="2000" b="1" i="1"/>
          </a:p>
        </p:txBody>
      </p:sp>
      <p:sp>
        <p:nvSpPr>
          <p:cNvPr id="11267" name="Text Box 3"/>
          <p:cNvSpPr txBox="1">
            <a:spLocks noChangeArrowheads="1"/>
          </p:cNvSpPr>
          <p:nvPr/>
        </p:nvSpPr>
        <p:spPr bwMode="auto">
          <a:xfrm>
            <a:off x="2232025" y="1104900"/>
            <a:ext cx="7766050" cy="2154238"/>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800" b="1"/>
              <a:t>Primary metabolism:  all pathways are there, except </a:t>
            </a:r>
            <a:r>
              <a:rPr lang="en-US" altLang="fr-FR" sz="1400" b="1"/>
              <a:t>	</a:t>
            </a:r>
          </a:p>
          <a:p>
            <a:pPr eaLnBrk="1" hangingPunct="1">
              <a:spcBef>
                <a:spcPct val="0"/>
              </a:spcBef>
              <a:buFontTx/>
              <a:buNone/>
            </a:pPr>
            <a:r>
              <a:rPr lang="en-US" altLang="fr-FR" sz="1400" b="1"/>
              <a:t>	</a:t>
            </a:r>
          </a:p>
          <a:p>
            <a:pPr eaLnBrk="1" hangingPunct="1">
              <a:spcBef>
                <a:spcPct val="0"/>
              </a:spcBef>
              <a:buFontTx/>
              <a:buNone/>
            </a:pPr>
            <a:r>
              <a:rPr lang="en-US" altLang="fr-FR" sz="1400" b="1">
                <a:solidFill>
                  <a:srgbClr val="0070C0"/>
                </a:solidFill>
              </a:rPr>
              <a:t>glutamate biosynthesis		</a:t>
            </a:r>
            <a:r>
              <a:rPr lang="en-US" altLang="fr-FR" sz="1800" b="1">
                <a:solidFill>
                  <a:srgbClr val="D60093"/>
                </a:solidFill>
              </a:rPr>
              <a:t>nitrate, </a:t>
            </a:r>
            <a:r>
              <a:rPr lang="en-US" altLang="fr-FR" sz="1400" b="1">
                <a:solidFill>
                  <a:srgbClr val="D60093"/>
                </a:solidFill>
              </a:rPr>
              <a:t>sulfate assimilation*</a:t>
            </a:r>
          </a:p>
          <a:p>
            <a:pPr eaLnBrk="1" hangingPunct="1">
              <a:spcBef>
                <a:spcPct val="0"/>
              </a:spcBef>
              <a:buFontTx/>
              <a:buNone/>
            </a:pPr>
            <a:r>
              <a:rPr lang="en-US" altLang="fr-FR" sz="1400" b="1">
                <a:solidFill>
                  <a:srgbClr val="0070C0"/>
                </a:solidFill>
              </a:rPr>
              <a:t>amino acids transminases 		</a:t>
            </a:r>
            <a:r>
              <a:rPr lang="en-US" altLang="fr-FR" sz="1400" b="1">
                <a:solidFill>
                  <a:srgbClr val="D60093"/>
                </a:solidFill>
              </a:rPr>
              <a:t>thiamine biosynthesis* </a:t>
            </a:r>
          </a:p>
          <a:p>
            <a:pPr eaLnBrk="1" hangingPunct="1">
              <a:spcBef>
                <a:spcPct val="0"/>
              </a:spcBef>
              <a:buFontTx/>
              <a:buNone/>
            </a:pPr>
            <a:r>
              <a:rPr lang="en-US" altLang="fr-FR" sz="1400" b="1">
                <a:solidFill>
                  <a:srgbClr val="0070C0"/>
                </a:solidFill>
              </a:rPr>
              <a:t>glycerol biosynthesis 		</a:t>
            </a:r>
          </a:p>
          <a:p>
            <a:pPr eaLnBrk="1" hangingPunct="1">
              <a:spcBef>
                <a:spcPct val="0"/>
              </a:spcBef>
              <a:buFontTx/>
              <a:buNone/>
            </a:pPr>
            <a:r>
              <a:rPr lang="en-US" altLang="fr-FR" sz="1400" b="1">
                <a:solidFill>
                  <a:srgbClr val="0070C0"/>
                </a:solidFill>
              </a:rPr>
              <a:t>uracil transport</a:t>
            </a:r>
          </a:p>
          <a:p>
            <a:pPr eaLnBrk="1" hangingPunct="1">
              <a:spcBef>
                <a:spcPct val="0"/>
              </a:spcBef>
              <a:buFontTx/>
              <a:buNone/>
            </a:pPr>
            <a:r>
              <a:rPr lang="en-US" altLang="fr-FR" sz="1400" b="1">
                <a:solidFill>
                  <a:srgbClr val="0070C0"/>
                </a:solidFill>
              </a:rPr>
              <a:t>invertase (no direct clivage of sucrose from plants)</a:t>
            </a:r>
          </a:p>
          <a:p>
            <a:pPr eaLnBrk="1" hangingPunct="1">
              <a:spcBef>
                <a:spcPct val="0"/>
              </a:spcBef>
              <a:buFontTx/>
              <a:buNone/>
            </a:pPr>
            <a:r>
              <a:rPr lang="en-US" altLang="fr-FR" sz="1400" b="1">
                <a:solidFill>
                  <a:srgbClr val="0070C0"/>
                </a:solidFill>
              </a:rPr>
              <a:t>alcooholic fermentation</a:t>
            </a:r>
          </a:p>
          <a:p>
            <a:pPr eaLnBrk="1" hangingPunct="1">
              <a:spcBef>
                <a:spcPct val="0"/>
              </a:spcBef>
              <a:buFontTx/>
              <a:buNone/>
            </a:pPr>
            <a:r>
              <a:rPr lang="en-US" altLang="fr-FR" sz="1400" b="1">
                <a:solidFill>
                  <a:srgbClr val="0070C0"/>
                </a:solidFill>
              </a:rPr>
              <a:t>	</a:t>
            </a:r>
            <a:r>
              <a:rPr lang="en-US" altLang="fr-FR" sz="1400" b="1">
                <a:solidFill>
                  <a:srgbClr val="FF0000"/>
                </a:solidFill>
              </a:rPr>
              <a:t>	</a:t>
            </a:r>
            <a:endParaRPr lang="en-US" altLang="fr-FR" sz="1400" b="1">
              <a:solidFill>
                <a:srgbClr val="0070C0"/>
              </a:solidFill>
            </a:endParaRPr>
          </a:p>
        </p:txBody>
      </p:sp>
      <p:sp>
        <p:nvSpPr>
          <p:cNvPr id="11268" name="Text Box 5"/>
          <p:cNvSpPr txBox="1">
            <a:spLocks noChangeArrowheads="1"/>
          </p:cNvSpPr>
          <p:nvPr/>
        </p:nvSpPr>
        <p:spPr bwMode="auto">
          <a:xfrm>
            <a:off x="6159500" y="3306764"/>
            <a:ext cx="38608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solidFill>
                  <a:srgbClr val="D60093"/>
                </a:solidFill>
              </a:rPr>
              <a:t>*also missing in biotrophic basidiomycetes</a:t>
            </a:r>
          </a:p>
        </p:txBody>
      </p:sp>
      <p:sp>
        <p:nvSpPr>
          <p:cNvPr id="11269" name="Rectangle 1"/>
          <p:cNvSpPr>
            <a:spLocks noChangeArrowheads="1"/>
          </p:cNvSpPr>
          <p:nvPr/>
        </p:nvSpPr>
        <p:spPr bwMode="auto">
          <a:xfrm>
            <a:off x="5781676" y="1606550"/>
            <a:ext cx="2784475" cy="285750"/>
          </a:xfrm>
          <a:prstGeom prst="rect">
            <a:avLst/>
          </a:prstGeom>
          <a:noFill/>
          <a:ln w="28575" algn="ctr">
            <a:solidFill>
              <a:srgbClr val="FF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solidFill>
                <a:srgbClr val="00B0F0"/>
              </a:solidFill>
            </a:endParaRPr>
          </a:p>
        </p:txBody>
      </p:sp>
      <p:sp>
        <p:nvSpPr>
          <p:cNvPr id="11270" name="ZoneTexte 1"/>
          <p:cNvSpPr txBox="1">
            <a:spLocks noChangeArrowheads="1"/>
          </p:cNvSpPr>
          <p:nvPr/>
        </p:nvSpPr>
        <p:spPr bwMode="auto">
          <a:xfrm>
            <a:off x="2295525" y="4230688"/>
            <a:ext cx="4406900" cy="1477962"/>
          </a:xfrm>
          <a:prstGeom prst="rect">
            <a:avLst/>
          </a:prstGeom>
          <a:noFill/>
          <a:ln w="9525">
            <a:solidFill>
              <a:srgbClr val="FF6699"/>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b="1"/>
              <a:t>Nitrate reductase mutants  are  </a:t>
            </a:r>
            <a:r>
              <a:rPr lang="fr-FR" altLang="fr-FR" sz="1600" b="1">
                <a:solidFill>
                  <a:srgbClr val="009900"/>
                </a:solidFill>
              </a:rPr>
              <a:t>pathogenic</a:t>
            </a:r>
            <a:r>
              <a:rPr lang="fr-FR" altLang="fr-FR" sz="1600" b="1"/>
              <a:t> </a:t>
            </a:r>
            <a:endParaRPr lang="fr-FR" altLang="fr-FR" sz="1400" b="1"/>
          </a:p>
          <a:p>
            <a:pPr eaLnBrk="1" hangingPunct="1">
              <a:spcBef>
                <a:spcPct val="0"/>
              </a:spcBef>
              <a:buFontTx/>
              <a:buNone/>
            </a:pPr>
            <a:r>
              <a:rPr lang="fr-FR" altLang="fr-FR" sz="1400" b="1" i="1"/>
              <a:t>      Magnaporthe</a:t>
            </a:r>
          </a:p>
          <a:p>
            <a:pPr eaLnBrk="1" hangingPunct="1">
              <a:spcBef>
                <a:spcPct val="0"/>
              </a:spcBef>
              <a:buFontTx/>
              <a:buNone/>
            </a:pPr>
            <a:r>
              <a:rPr lang="fr-FR" altLang="fr-FR" sz="1400" b="1" i="1"/>
              <a:t>      Stagonospora</a:t>
            </a:r>
          </a:p>
          <a:p>
            <a:pPr eaLnBrk="1" hangingPunct="1">
              <a:spcBef>
                <a:spcPct val="0"/>
              </a:spcBef>
              <a:buFontTx/>
              <a:buNone/>
            </a:pPr>
            <a:r>
              <a:rPr lang="fr-FR" altLang="fr-FR" sz="1400" b="1" i="1"/>
              <a:t>      Fusarium</a:t>
            </a:r>
          </a:p>
          <a:p>
            <a:pPr eaLnBrk="1" hangingPunct="1">
              <a:spcBef>
                <a:spcPct val="0"/>
              </a:spcBef>
              <a:buFontTx/>
              <a:buNone/>
            </a:pPr>
            <a:endParaRPr lang="fr-FR" altLang="fr-FR" sz="1600" b="1"/>
          </a:p>
          <a:p>
            <a:pPr eaLnBrk="1" hangingPunct="1">
              <a:spcBef>
                <a:spcPct val="0"/>
              </a:spcBef>
              <a:buFontTx/>
              <a:buNone/>
            </a:pPr>
            <a:r>
              <a:rPr lang="fr-FR" altLang="fr-FR" sz="1600" b="1"/>
              <a:t>              dispensable for infection</a:t>
            </a:r>
          </a:p>
        </p:txBody>
      </p:sp>
      <p:cxnSp>
        <p:nvCxnSpPr>
          <p:cNvPr id="11271" name="Connecteur droit avec flèche 3"/>
          <p:cNvCxnSpPr>
            <a:cxnSpLocks noChangeShapeType="1"/>
          </p:cNvCxnSpPr>
          <p:nvPr/>
        </p:nvCxnSpPr>
        <p:spPr bwMode="auto">
          <a:xfrm flipH="1">
            <a:off x="3598863" y="1806576"/>
            <a:ext cx="2197100" cy="2341563"/>
          </a:xfrm>
          <a:prstGeom prst="straightConnector1">
            <a:avLst/>
          </a:prstGeom>
          <a:noFill/>
          <a:ln w="28575" algn="ctr">
            <a:solidFill>
              <a:srgbClr val="FF6699"/>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16729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2222500" y="3963988"/>
            <a:ext cx="7785100" cy="1231900"/>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2000" b="1"/>
              <a:t>Pathogenicity factors : Secreted  proteins</a:t>
            </a:r>
          </a:p>
          <a:p>
            <a:pPr eaLnBrk="1" hangingPunct="1">
              <a:spcBef>
                <a:spcPct val="0"/>
              </a:spcBef>
              <a:buFontTx/>
              <a:buNone/>
            </a:pPr>
            <a:endParaRPr lang="en-US" altLang="fr-FR" sz="2000" b="1"/>
          </a:p>
          <a:p>
            <a:pPr eaLnBrk="1" hangingPunct="1">
              <a:spcBef>
                <a:spcPct val="0"/>
              </a:spcBef>
              <a:buFontTx/>
              <a:buNone/>
            </a:pPr>
            <a:r>
              <a:rPr lang="en-US" altLang="fr-FR" sz="2000" b="1">
                <a:solidFill>
                  <a:srgbClr val="FF0000"/>
                </a:solidFill>
              </a:rPr>
              <a:t>Plant Cell  Wall degrading enzymes : PCWDE</a:t>
            </a:r>
          </a:p>
          <a:p>
            <a:pPr eaLnBrk="1" hangingPunct="1">
              <a:spcBef>
                <a:spcPct val="0"/>
              </a:spcBef>
              <a:buFontTx/>
              <a:buNone/>
            </a:pPr>
            <a:r>
              <a:rPr lang="en-US" altLang="fr-FR" sz="1400" b="1">
                <a:solidFill>
                  <a:srgbClr val="FF0000"/>
                </a:solidFill>
              </a:rPr>
              <a:t>		</a:t>
            </a:r>
          </a:p>
        </p:txBody>
      </p:sp>
      <p:sp>
        <p:nvSpPr>
          <p:cNvPr id="12291" name="Text Box 3"/>
          <p:cNvSpPr txBox="1">
            <a:spLocks noChangeArrowheads="1"/>
          </p:cNvSpPr>
          <p:nvPr/>
        </p:nvSpPr>
        <p:spPr bwMode="auto">
          <a:xfrm>
            <a:off x="2232025" y="1104901"/>
            <a:ext cx="7766050" cy="20923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800" b="1"/>
              <a:t>Primary metabolism:  all pathways are there, except </a:t>
            </a:r>
            <a:r>
              <a:rPr lang="en-US" altLang="fr-FR" sz="1400" b="1"/>
              <a:t>	</a:t>
            </a:r>
          </a:p>
          <a:p>
            <a:pPr eaLnBrk="1" hangingPunct="1">
              <a:spcBef>
                <a:spcPct val="0"/>
              </a:spcBef>
              <a:buFontTx/>
              <a:buNone/>
            </a:pPr>
            <a:r>
              <a:rPr lang="en-US" altLang="fr-FR" sz="1400" b="1"/>
              <a:t>	</a:t>
            </a:r>
          </a:p>
          <a:p>
            <a:pPr eaLnBrk="1" hangingPunct="1">
              <a:spcBef>
                <a:spcPct val="0"/>
              </a:spcBef>
              <a:buFontTx/>
              <a:buNone/>
            </a:pPr>
            <a:r>
              <a:rPr lang="en-US" altLang="fr-FR" sz="1400" b="1">
                <a:solidFill>
                  <a:srgbClr val="0070C0"/>
                </a:solidFill>
              </a:rPr>
              <a:t>glutamate biosynthesis		</a:t>
            </a:r>
            <a:r>
              <a:rPr lang="en-US" altLang="fr-FR" sz="1400" b="1">
                <a:solidFill>
                  <a:srgbClr val="D60093"/>
                </a:solidFill>
              </a:rPr>
              <a:t>nitrate, sulfate assimilation*</a:t>
            </a:r>
          </a:p>
          <a:p>
            <a:pPr eaLnBrk="1" hangingPunct="1">
              <a:spcBef>
                <a:spcPct val="0"/>
              </a:spcBef>
              <a:buFontTx/>
              <a:buNone/>
            </a:pPr>
            <a:r>
              <a:rPr lang="en-US" altLang="fr-FR" sz="1400" b="1">
                <a:solidFill>
                  <a:srgbClr val="0070C0"/>
                </a:solidFill>
              </a:rPr>
              <a:t>amino acids transminases 		</a:t>
            </a:r>
            <a:r>
              <a:rPr lang="en-US" altLang="fr-FR" sz="1400" b="1">
                <a:solidFill>
                  <a:srgbClr val="D60093"/>
                </a:solidFill>
              </a:rPr>
              <a:t>thiamine biosynthesis* </a:t>
            </a:r>
          </a:p>
          <a:p>
            <a:pPr eaLnBrk="1" hangingPunct="1">
              <a:spcBef>
                <a:spcPct val="0"/>
              </a:spcBef>
              <a:buFontTx/>
              <a:buNone/>
            </a:pPr>
            <a:r>
              <a:rPr lang="en-US" altLang="fr-FR" sz="1400" b="1">
                <a:solidFill>
                  <a:srgbClr val="0070C0"/>
                </a:solidFill>
              </a:rPr>
              <a:t>glycerol biosynthesis 		</a:t>
            </a:r>
          </a:p>
          <a:p>
            <a:pPr eaLnBrk="1" hangingPunct="1">
              <a:spcBef>
                <a:spcPct val="0"/>
              </a:spcBef>
              <a:buFontTx/>
              <a:buNone/>
            </a:pPr>
            <a:r>
              <a:rPr lang="en-US" altLang="fr-FR" sz="1400" b="1">
                <a:solidFill>
                  <a:srgbClr val="0070C0"/>
                </a:solidFill>
              </a:rPr>
              <a:t>uracil transport</a:t>
            </a:r>
          </a:p>
          <a:p>
            <a:pPr eaLnBrk="1" hangingPunct="1">
              <a:spcBef>
                <a:spcPct val="0"/>
              </a:spcBef>
              <a:buFontTx/>
              <a:buNone/>
            </a:pPr>
            <a:r>
              <a:rPr lang="en-US" altLang="fr-FR" sz="1400" b="1">
                <a:solidFill>
                  <a:srgbClr val="0070C0"/>
                </a:solidFill>
              </a:rPr>
              <a:t>invertase (no direct clivage of sucrose from plants)</a:t>
            </a:r>
          </a:p>
          <a:p>
            <a:pPr eaLnBrk="1" hangingPunct="1">
              <a:spcBef>
                <a:spcPct val="0"/>
              </a:spcBef>
              <a:buFontTx/>
              <a:buNone/>
            </a:pPr>
            <a:r>
              <a:rPr lang="en-US" altLang="fr-FR" sz="1400" b="1">
                <a:solidFill>
                  <a:srgbClr val="0070C0"/>
                </a:solidFill>
              </a:rPr>
              <a:t>alcooholic fermentation</a:t>
            </a:r>
          </a:p>
          <a:p>
            <a:pPr eaLnBrk="1" hangingPunct="1">
              <a:spcBef>
                <a:spcPct val="0"/>
              </a:spcBef>
              <a:buFontTx/>
              <a:buNone/>
            </a:pPr>
            <a:r>
              <a:rPr lang="en-US" altLang="fr-FR" sz="1400" b="1">
                <a:solidFill>
                  <a:srgbClr val="0070C0"/>
                </a:solidFill>
              </a:rPr>
              <a:t>	</a:t>
            </a:r>
            <a:r>
              <a:rPr lang="en-US" altLang="fr-FR" sz="1400" b="1">
                <a:solidFill>
                  <a:srgbClr val="FF0000"/>
                </a:solidFill>
              </a:rPr>
              <a:t>	</a:t>
            </a:r>
            <a:endParaRPr lang="en-US" altLang="fr-FR" sz="1400" b="1">
              <a:solidFill>
                <a:srgbClr val="0070C0"/>
              </a:solidFill>
            </a:endParaRPr>
          </a:p>
        </p:txBody>
      </p:sp>
      <p:sp>
        <p:nvSpPr>
          <p:cNvPr id="12292" name="Text Box 5"/>
          <p:cNvSpPr txBox="1">
            <a:spLocks noChangeArrowheads="1"/>
          </p:cNvSpPr>
          <p:nvPr/>
        </p:nvSpPr>
        <p:spPr bwMode="auto">
          <a:xfrm>
            <a:off x="6099175" y="3214689"/>
            <a:ext cx="39322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solidFill>
                  <a:srgbClr val="D60093"/>
                </a:solidFill>
              </a:rPr>
              <a:t>*also reduced  in biotrophic basidiomycetes</a:t>
            </a:r>
          </a:p>
        </p:txBody>
      </p:sp>
      <p:sp>
        <p:nvSpPr>
          <p:cNvPr id="12293" name="Text Box 2"/>
          <p:cNvSpPr txBox="1">
            <a:spLocks noChangeArrowheads="1"/>
          </p:cNvSpPr>
          <p:nvPr/>
        </p:nvSpPr>
        <p:spPr bwMode="auto">
          <a:xfrm>
            <a:off x="2289175" y="303213"/>
            <a:ext cx="7556500"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a:t>Massive  gene  losses  in  </a:t>
            </a:r>
            <a:r>
              <a:rPr lang="fr-FR" altLang="fr-FR" sz="2000" b="1" i="1"/>
              <a:t>Blumeria</a:t>
            </a:r>
            <a:r>
              <a:rPr lang="fr-FR" altLang="fr-FR" sz="2000" b="1"/>
              <a:t>  compared  to other fungi</a:t>
            </a:r>
            <a:endParaRPr lang="fr-FR" altLang="fr-FR" sz="2000" b="1" i="1"/>
          </a:p>
        </p:txBody>
      </p:sp>
    </p:spTree>
    <p:extLst>
      <p:ext uri="{BB962C8B-B14F-4D97-AF65-F5344CB8AC3E}">
        <p14:creationId xmlns:p14="http://schemas.microsoft.com/office/powerpoint/2010/main" val="41897573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2138364" y="261939"/>
            <a:ext cx="7915275" cy="522287"/>
          </a:xfrm>
          <a:ln>
            <a:solidFill>
              <a:srgbClr val="0070C0"/>
            </a:solidFill>
          </a:ln>
        </p:spPr>
        <p:txBody>
          <a:bodyPr/>
          <a:lstStyle/>
          <a:p>
            <a:pPr>
              <a:defRPr/>
            </a:pPr>
            <a:r>
              <a:rPr lang="fr-FR" sz="2000" b="1" dirty="0">
                <a:latin typeface="+mn-lt"/>
                <a:cs typeface="Calibri" pitchFamily="34" charset="0"/>
              </a:rPr>
              <a:t>Plant  </a:t>
            </a:r>
            <a:r>
              <a:rPr lang="fr-FR" sz="2000" b="1" dirty="0" err="1">
                <a:latin typeface="+mn-lt"/>
                <a:cs typeface="Calibri" pitchFamily="34" charset="0"/>
              </a:rPr>
              <a:t>Cell</a:t>
            </a:r>
            <a:r>
              <a:rPr lang="fr-FR" sz="2000" b="1" dirty="0">
                <a:latin typeface="+mn-lt"/>
                <a:cs typeface="Calibri" pitchFamily="34" charset="0"/>
              </a:rPr>
              <a:t>  Wall  </a:t>
            </a:r>
            <a:r>
              <a:rPr lang="fr-FR" sz="2000" b="1" dirty="0" err="1">
                <a:latin typeface="+mn-lt"/>
                <a:cs typeface="Calibri" pitchFamily="34" charset="0"/>
              </a:rPr>
              <a:t>Degrading</a:t>
            </a:r>
            <a:r>
              <a:rPr lang="fr-FR" sz="2000" b="1" dirty="0">
                <a:latin typeface="+mn-lt"/>
                <a:cs typeface="Calibri" pitchFamily="34" charset="0"/>
              </a:rPr>
              <a:t>  Enzymes</a:t>
            </a:r>
            <a:endParaRPr lang="fr-FR" sz="2000" b="1" dirty="0">
              <a:latin typeface="+mn-lt"/>
              <a:cs typeface="Calibri" pitchFamily="34" charset="0"/>
            </a:endParaRPr>
          </a:p>
        </p:txBody>
      </p:sp>
      <p:sp>
        <p:nvSpPr>
          <p:cNvPr id="221187" name="Rectangle 3"/>
          <p:cNvSpPr>
            <a:spLocks noGrp="1" noChangeArrowheads="1"/>
          </p:cNvSpPr>
          <p:nvPr>
            <p:ph type="body" idx="1"/>
          </p:nvPr>
        </p:nvSpPr>
        <p:spPr>
          <a:xfrm>
            <a:off x="2317751" y="1300163"/>
            <a:ext cx="8543925" cy="4367212"/>
          </a:xfrm>
        </p:spPr>
        <p:txBody>
          <a:bodyPr/>
          <a:lstStyle/>
          <a:p>
            <a:pPr>
              <a:defRPr/>
            </a:pPr>
            <a:r>
              <a:rPr lang="en-US" sz="1600" b="1" dirty="0">
                <a:cs typeface="Calibri" pitchFamily="34" charset="0"/>
              </a:rPr>
              <a:t>Families of CAZY database enzymes that </a:t>
            </a:r>
          </a:p>
          <a:p>
            <a:pPr marL="0" indent="0">
              <a:buNone/>
              <a:defRPr/>
            </a:pPr>
            <a:r>
              <a:rPr lang="en-US" sz="1800" b="1" dirty="0">
                <a:solidFill>
                  <a:srgbClr val="C00000"/>
                </a:solidFill>
                <a:cs typeface="Calibri" pitchFamily="34" charset="0"/>
              </a:rPr>
              <a:t>      cleave</a:t>
            </a:r>
            <a:r>
              <a:rPr lang="en-US" sz="1800" b="1" dirty="0">
                <a:cs typeface="Calibri" pitchFamily="34" charset="0"/>
              </a:rPr>
              <a:t> </a:t>
            </a:r>
            <a:r>
              <a:rPr lang="en-US" sz="1600" b="1" dirty="0" err="1">
                <a:cs typeface="Calibri" pitchFamily="34" charset="0"/>
              </a:rPr>
              <a:t>glycoconjugates</a:t>
            </a:r>
            <a:r>
              <a:rPr lang="en-US" sz="1600" b="1" dirty="0">
                <a:cs typeface="Calibri" pitchFamily="34" charset="0"/>
              </a:rPr>
              <a:t>, </a:t>
            </a:r>
            <a:r>
              <a:rPr lang="en-US" sz="1600" b="1" dirty="0" err="1">
                <a:cs typeface="Calibri" pitchFamily="34" charset="0"/>
              </a:rPr>
              <a:t>oligo</a:t>
            </a:r>
            <a:r>
              <a:rPr lang="en-US" sz="1600" b="1" dirty="0">
                <a:cs typeface="Calibri" pitchFamily="34" charset="0"/>
              </a:rPr>
              <a:t>- and polysaccharides </a:t>
            </a:r>
          </a:p>
          <a:p>
            <a:pPr marL="0" indent="0">
              <a:buNone/>
              <a:defRPr/>
            </a:pPr>
            <a:r>
              <a:rPr lang="en-US" sz="1600" b="1" dirty="0">
                <a:solidFill>
                  <a:srgbClr val="C00000"/>
                </a:solidFill>
                <a:cs typeface="Calibri" pitchFamily="34" charset="0"/>
              </a:rPr>
              <a:t> </a:t>
            </a:r>
            <a:r>
              <a:rPr lang="en-US" sz="1600" b="1" dirty="0">
                <a:solidFill>
                  <a:srgbClr val="C00000"/>
                </a:solidFill>
                <a:cs typeface="Calibri" pitchFamily="34" charset="0"/>
              </a:rPr>
              <a:t>      glycoside hydrolases: GH</a:t>
            </a:r>
            <a:r>
              <a:rPr lang="en-US" sz="1600" b="1" dirty="0">
                <a:solidFill>
                  <a:srgbClr val="FF6600"/>
                </a:solidFill>
                <a:cs typeface="Calibri" pitchFamily="34" charset="0"/>
              </a:rPr>
              <a:t>, </a:t>
            </a:r>
            <a:r>
              <a:rPr lang="en-US" sz="1600" b="1" dirty="0">
                <a:solidFill>
                  <a:srgbClr val="C00000"/>
                </a:solidFill>
                <a:cs typeface="Calibri" pitchFamily="34" charset="0"/>
              </a:rPr>
              <a:t>polysaccharide </a:t>
            </a:r>
            <a:r>
              <a:rPr lang="en-US" sz="1600" b="1" dirty="0" err="1">
                <a:solidFill>
                  <a:srgbClr val="C00000"/>
                </a:solidFill>
                <a:cs typeface="Calibri" pitchFamily="34" charset="0"/>
              </a:rPr>
              <a:t>lyases</a:t>
            </a:r>
            <a:r>
              <a:rPr lang="en-US" sz="1600" b="1" dirty="0">
                <a:solidFill>
                  <a:srgbClr val="C00000"/>
                </a:solidFill>
                <a:cs typeface="Calibri" pitchFamily="34" charset="0"/>
              </a:rPr>
              <a:t>: PL</a:t>
            </a:r>
            <a:endParaRPr lang="en-US" sz="1600" b="1" dirty="0">
              <a:cs typeface="Calibri" pitchFamily="34" charset="0"/>
            </a:endParaRPr>
          </a:p>
          <a:p>
            <a:pPr marL="0" indent="0">
              <a:buNone/>
              <a:defRPr/>
            </a:pPr>
            <a:endParaRPr lang="en-US" sz="1600" b="1" dirty="0">
              <a:cs typeface="Calibri" pitchFamily="34" charset="0"/>
            </a:endParaRPr>
          </a:p>
          <a:p>
            <a:pPr>
              <a:defRPr/>
            </a:pPr>
            <a:r>
              <a:rPr lang="en-US" sz="1600" b="1" dirty="0">
                <a:cs typeface="Calibri" pitchFamily="34" charset="0"/>
              </a:rPr>
              <a:t>Families of </a:t>
            </a:r>
            <a:r>
              <a:rPr lang="en-US" sz="1600" b="1" dirty="0">
                <a:solidFill>
                  <a:srgbClr val="C00000"/>
                </a:solidFill>
                <a:cs typeface="Calibri" pitchFamily="34" charset="0"/>
              </a:rPr>
              <a:t>Carbohydrate-binding modules (CBM)</a:t>
            </a:r>
          </a:p>
          <a:p>
            <a:pPr marL="0" indent="0">
              <a:buNone/>
              <a:defRPr/>
            </a:pPr>
            <a:endParaRPr lang="en-US" sz="1600" b="1" dirty="0">
              <a:cs typeface="Calibri" pitchFamily="34" charset="0"/>
            </a:endParaRPr>
          </a:p>
          <a:p>
            <a:pPr>
              <a:defRPr/>
            </a:pPr>
            <a:r>
              <a:rPr lang="en-US" sz="1600" b="1" dirty="0">
                <a:cs typeface="Calibri" pitchFamily="34" charset="0"/>
              </a:rPr>
              <a:t>Families of </a:t>
            </a:r>
            <a:r>
              <a:rPr lang="en-US" sz="1600" b="1" dirty="0">
                <a:solidFill>
                  <a:srgbClr val="C00000"/>
                </a:solidFill>
                <a:cs typeface="Calibri" pitchFamily="34" charset="0"/>
              </a:rPr>
              <a:t>Carbohydrate esterase modules (CE)</a:t>
            </a:r>
          </a:p>
          <a:p>
            <a:pPr>
              <a:defRPr/>
            </a:pPr>
            <a:endParaRPr lang="en-US" sz="1600" b="1" dirty="0">
              <a:cs typeface="Calibri" pitchFamily="34" charset="0"/>
            </a:endParaRPr>
          </a:p>
          <a:p>
            <a:pPr>
              <a:defRPr/>
            </a:pPr>
            <a:r>
              <a:rPr lang="en-US" sz="1600" b="1" dirty="0">
                <a:solidFill>
                  <a:srgbClr val="C00000"/>
                </a:solidFill>
                <a:cs typeface="Calibri" pitchFamily="34" charset="0"/>
              </a:rPr>
              <a:t>M</a:t>
            </a:r>
            <a:r>
              <a:rPr lang="en-US" sz="1600" b="1" dirty="0">
                <a:solidFill>
                  <a:srgbClr val="C00000"/>
                </a:solidFill>
                <a:cs typeface="Calibri" pitchFamily="34" charset="0"/>
              </a:rPr>
              <a:t>odular </a:t>
            </a:r>
            <a:r>
              <a:rPr lang="en-US" sz="1600" b="1" dirty="0">
                <a:cs typeface="Calibri" pitchFamily="34" charset="0"/>
              </a:rPr>
              <a:t>and</a:t>
            </a:r>
            <a:r>
              <a:rPr lang="en-US" sz="1600" b="1" dirty="0">
                <a:solidFill>
                  <a:srgbClr val="C00000"/>
                </a:solidFill>
                <a:cs typeface="Calibri" pitchFamily="34" charset="0"/>
              </a:rPr>
              <a:t> poly-functional </a:t>
            </a:r>
            <a:r>
              <a:rPr lang="en-US" sz="1600" b="1" dirty="0">
                <a:cs typeface="Calibri" pitchFamily="34" charset="0"/>
              </a:rPr>
              <a:t>Enzymes</a:t>
            </a:r>
          </a:p>
          <a:p>
            <a:pPr>
              <a:defRPr/>
            </a:pPr>
            <a:endParaRPr lang="en-US" sz="1600" b="1" dirty="0">
              <a:solidFill>
                <a:srgbClr val="FF6600"/>
              </a:solidFill>
              <a:cs typeface="Calibri" pitchFamily="34" charset="0"/>
            </a:endParaRPr>
          </a:p>
          <a:p>
            <a:pPr marL="0" indent="0">
              <a:buNone/>
              <a:defRPr/>
            </a:pPr>
            <a:endParaRPr lang="en-US" sz="1600" b="1" dirty="0">
              <a:solidFill>
                <a:srgbClr val="FF6600"/>
              </a:solidFill>
              <a:cs typeface="Calibri" pitchFamily="34" charset="0"/>
            </a:endParaRPr>
          </a:p>
        </p:txBody>
      </p:sp>
      <p:sp>
        <p:nvSpPr>
          <p:cNvPr id="221188" name="Text Box 4"/>
          <p:cNvSpPr txBox="1">
            <a:spLocks noChangeArrowheads="1"/>
          </p:cNvSpPr>
          <p:nvPr/>
        </p:nvSpPr>
        <p:spPr bwMode="auto">
          <a:xfrm>
            <a:off x="9250803" y="6533537"/>
            <a:ext cx="1358898" cy="30777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fr-FR" sz="1400" b="1" dirty="0">
                <a:solidFill>
                  <a:srgbClr val="000000"/>
                </a:solidFill>
                <a:latin typeface="Arial" charset="0"/>
                <a:cs typeface="Arial" pitchFamily="34" charset="0"/>
              </a:rPr>
              <a:t>www.cazy.org</a:t>
            </a:r>
          </a:p>
        </p:txBody>
      </p:sp>
      <p:sp>
        <p:nvSpPr>
          <p:cNvPr id="13319" name="Rectangle 7"/>
          <p:cNvSpPr>
            <a:spLocks noChangeArrowheads="1"/>
          </p:cNvSpPr>
          <p:nvPr/>
        </p:nvSpPr>
        <p:spPr bwMode="auto">
          <a:xfrm>
            <a:off x="1524001" y="6613526"/>
            <a:ext cx="3433763"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fr-FR" sz="1000">
                <a:solidFill>
                  <a:srgbClr val="000000"/>
                </a:solidFill>
              </a:rPr>
              <a:t>Cantarel et al (2009) </a:t>
            </a:r>
            <a:r>
              <a:rPr lang="en-GB" altLang="fr-FR" sz="1000" b="1">
                <a:solidFill>
                  <a:srgbClr val="000000"/>
                </a:solidFill>
              </a:rPr>
              <a:t>Nucleic Acids Res. </a:t>
            </a:r>
            <a:r>
              <a:rPr lang="fr-FR" altLang="fr-FR" sz="1000" b="1">
                <a:solidFill>
                  <a:srgbClr val="000000"/>
                </a:solidFill>
              </a:rPr>
              <a:t>37: D233-D238</a:t>
            </a:r>
            <a:r>
              <a:rPr lang="fr-FR" altLang="fr-FR" sz="1000">
                <a:solidFill>
                  <a:srgbClr val="000000"/>
                </a:solidFill>
              </a:rPr>
              <a:t> </a:t>
            </a:r>
          </a:p>
        </p:txBody>
      </p:sp>
      <p:pic>
        <p:nvPicPr>
          <p:cNvPr id="8" name="Picture 7"/>
          <p:cNvPicPr>
            <a:picLocks noChangeAspect="1" noChangeArrowheads="1"/>
          </p:cNvPicPr>
          <p:nvPr/>
        </p:nvPicPr>
        <p:blipFill>
          <a:blip r:embed="rId2"/>
          <a:srcRect t="49405" r="65356" b="47968"/>
          <a:stretch>
            <a:fillRect/>
          </a:stretch>
        </p:blipFill>
        <p:spPr bwMode="auto">
          <a:xfrm>
            <a:off x="3228976" y="4665664"/>
            <a:ext cx="5294313" cy="401637"/>
          </a:xfrm>
          <a:prstGeom prst="rect">
            <a:avLst/>
          </a:prstGeom>
          <a:noFill/>
          <a:ln w="9525">
            <a:noFill/>
            <a:miter lim="800000"/>
            <a:headEnd/>
            <a:tailEnd/>
          </a:ln>
          <a:effectLst>
            <a:outerShdw blurRad="76200" dist="12700" dir="8100000" sy="-23000" kx="800400" algn="br" rotWithShape="0">
              <a:prstClr val="black">
                <a:alpha val="20000"/>
              </a:prstClr>
            </a:outerShdw>
          </a:effectLst>
        </p:spPr>
      </p:pic>
      <p:sp>
        <p:nvSpPr>
          <p:cNvPr id="13321" name="ZoneTexte 1"/>
          <p:cNvSpPr txBox="1">
            <a:spLocks noChangeArrowheads="1"/>
          </p:cNvSpPr>
          <p:nvPr/>
        </p:nvSpPr>
        <p:spPr bwMode="auto">
          <a:xfrm>
            <a:off x="5159376" y="4216400"/>
            <a:ext cx="1198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b="1"/>
              <a:t>Xylanase :</a:t>
            </a:r>
          </a:p>
        </p:txBody>
      </p:sp>
      <p:sp>
        <p:nvSpPr>
          <p:cNvPr id="13322" name="ZoneTexte 8"/>
          <p:cNvSpPr txBox="1">
            <a:spLocks noChangeArrowheads="1"/>
          </p:cNvSpPr>
          <p:nvPr/>
        </p:nvSpPr>
        <p:spPr bwMode="auto">
          <a:xfrm>
            <a:off x="4727575" y="5173664"/>
            <a:ext cx="1893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b="1">
                <a:solidFill>
                  <a:srgbClr val="009900"/>
                </a:solidFill>
              </a:rPr>
              <a:t>Cellulose binding</a:t>
            </a:r>
          </a:p>
        </p:txBody>
      </p:sp>
      <p:sp>
        <p:nvSpPr>
          <p:cNvPr id="13323" name="ZoneTexte 8"/>
          <p:cNvSpPr txBox="1">
            <a:spLocks noChangeArrowheads="1"/>
          </p:cNvSpPr>
          <p:nvPr/>
        </p:nvSpPr>
        <p:spPr bwMode="auto">
          <a:xfrm>
            <a:off x="7258051" y="5173664"/>
            <a:ext cx="2613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b="1">
                <a:solidFill>
                  <a:srgbClr val="D60093"/>
                </a:solidFill>
              </a:rPr>
              <a:t>Sugar linkage hydrolysis</a:t>
            </a:r>
          </a:p>
        </p:txBody>
      </p:sp>
      <p:sp>
        <p:nvSpPr>
          <p:cNvPr id="13324" name="ZoneTexte 8"/>
          <p:cNvSpPr txBox="1">
            <a:spLocks noChangeArrowheads="1"/>
          </p:cNvSpPr>
          <p:nvPr/>
        </p:nvSpPr>
        <p:spPr bwMode="auto">
          <a:xfrm>
            <a:off x="3384551" y="5173664"/>
            <a:ext cx="1038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b="1">
                <a:solidFill>
                  <a:srgbClr val="663300"/>
                </a:solidFill>
              </a:rPr>
              <a:t>Esterase</a:t>
            </a:r>
          </a:p>
        </p:txBody>
      </p:sp>
    </p:spTree>
    <p:extLst>
      <p:ext uri="{BB962C8B-B14F-4D97-AF65-F5344CB8AC3E}">
        <p14:creationId xmlns:p14="http://schemas.microsoft.com/office/powerpoint/2010/main" val="55076885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2179638" y="422275"/>
            <a:ext cx="7785100" cy="400050"/>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2000" b="1" i="1"/>
              <a:t>Blumeria</a:t>
            </a:r>
            <a:r>
              <a:rPr lang="en-US" altLang="fr-FR" sz="2000" b="1"/>
              <a:t>  plant cell wall degrading enzymes (PCWDE) </a:t>
            </a:r>
          </a:p>
        </p:txBody>
      </p:sp>
      <p:sp>
        <p:nvSpPr>
          <p:cNvPr id="14339" name="Text Box 24"/>
          <p:cNvSpPr txBox="1">
            <a:spLocks noChangeArrowheads="1"/>
          </p:cNvSpPr>
          <p:nvPr/>
        </p:nvSpPr>
        <p:spPr bwMode="auto">
          <a:xfrm>
            <a:off x="1522412" y="6575426"/>
            <a:ext cx="283368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a:t>Henrissat et al. CAZY, CNRS, France</a:t>
            </a:r>
          </a:p>
        </p:txBody>
      </p:sp>
      <p:graphicFrame>
        <p:nvGraphicFramePr>
          <p:cNvPr id="14340" name="Objet 1"/>
          <p:cNvGraphicFramePr>
            <a:graphicFrameLocks noChangeAspect="1"/>
          </p:cNvGraphicFramePr>
          <p:nvPr/>
        </p:nvGraphicFramePr>
        <p:xfrm>
          <a:off x="2193925" y="1358900"/>
          <a:ext cx="7327900" cy="4445000"/>
        </p:xfrm>
        <a:graphic>
          <a:graphicData uri="http://schemas.openxmlformats.org/presentationml/2006/ole">
            <mc:AlternateContent xmlns:mc="http://schemas.openxmlformats.org/markup-compatibility/2006">
              <mc:Choice xmlns:v="urn:schemas-microsoft-com:vml" Requires="v">
                <p:oleObj spid="_x0000_s1026" name="Feuille de calcul" r:id="rId4" imgW="6153032" imgH="3733721" progId="Excel.Sheet.12">
                  <p:embed/>
                </p:oleObj>
              </mc:Choice>
              <mc:Fallback>
                <p:oleObj name="Feuille de calcul" r:id="rId4" imgW="6153032" imgH="3733721"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925" y="1358900"/>
                        <a:ext cx="73279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1" name="ZoneTexte 4"/>
          <p:cNvSpPr txBox="1">
            <a:spLocks noChangeArrowheads="1"/>
          </p:cNvSpPr>
          <p:nvPr/>
        </p:nvSpPr>
        <p:spPr bwMode="auto">
          <a:xfrm>
            <a:off x="8956676" y="1628776"/>
            <a:ext cx="13176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t>Total PCWDE</a:t>
            </a:r>
          </a:p>
        </p:txBody>
      </p:sp>
      <p:sp>
        <p:nvSpPr>
          <p:cNvPr id="14342" name="Rectangle 5"/>
          <p:cNvSpPr>
            <a:spLocks noChangeArrowheads="1"/>
          </p:cNvSpPr>
          <p:nvPr/>
        </p:nvSpPr>
        <p:spPr bwMode="auto">
          <a:xfrm>
            <a:off x="8943975" y="1381125"/>
            <a:ext cx="1030288" cy="268288"/>
          </a:xfrm>
          <a:prstGeom prst="rect">
            <a:avLst/>
          </a:prstGeom>
          <a:solidFill>
            <a:schemeClr val="bg1"/>
          </a:solidFill>
          <a:ln w="28575" algn="ctr">
            <a:solidFill>
              <a:schemeClr val="bg1"/>
            </a:solidFill>
            <a:round/>
            <a:headEnd/>
            <a:tailEnd/>
          </a:ln>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14343" name="Rectangle 7"/>
          <p:cNvSpPr>
            <a:spLocks noChangeArrowheads="1"/>
          </p:cNvSpPr>
          <p:nvPr/>
        </p:nvSpPr>
        <p:spPr bwMode="auto">
          <a:xfrm>
            <a:off x="2217738" y="2940051"/>
            <a:ext cx="7472362" cy="206375"/>
          </a:xfrm>
          <a:prstGeom prst="rect">
            <a:avLst/>
          </a:prstGeom>
          <a:solidFill>
            <a:schemeClr val="bg1"/>
          </a:solidFill>
          <a:ln w="28575" algn="ctr">
            <a:solidFill>
              <a:schemeClr val="bg1"/>
            </a:solidFill>
            <a:round/>
            <a:headEnd/>
            <a:tailEnd/>
          </a:ln>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14344" name="Rectangle 7"/>
          <p:cNvSpPr>
            <a:spLocks noChangeArrowheads="1"/>
          </p:cNvSpPr>
          <p:nvPr/>
        </p:nvSpPr>
        <p:spPr bwMode="auto">
          <a:xfrm>
            <a:off x="2117726" y="4354514"/>
            <a:ext cx="7472363" cy="206375"/>
          </a:xfrm>
          <a:prstGeom prst="rect">
            <a:avLst/>
          </a:prstGeom>
          <a:solidFill>
            <a:schemeClr val="bg1"/>
          </a:solidFill>
          <a:ln w="28575" algn="ctr">
            <a:solidFill>
              <a:schemeClr val="bg1"/>
            </a:solidFill>
            <a:round/>
            <a:headEnd/>
            <a:tailEnd/>
          </a:ln>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14345" name="Rectangle 4"/>
          <p:cNvSpPr>
            <a:spLocks noChangeArrowheads="1"/>
          </p:cNvSpPr>
          <p:nvPr/>
        </p:nvSpPr>
        <p:spPr bwMode="auto">
          <a:xfrm>
            <a:off x="5207000" y="3032125"/>
            <a:ext cx="4610100" cy="1487488"/>
          </a:xfrm>
          <a:prstGeom prst="rect">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14346" name="Rectangle 4"/>
          <p:cNvSpPr>
            <a:spLocks noChangeArrowheads="1"/>
          </p:cNvSpPr>
          <p:nvPr/>
        </p:nvSpPr>
        <p:spPr bwMode="auto">
          <a:xfrm>
            <a:off x="4745039" y="4429125"/>
            <a:ext cx="5087937" cy="1487488"/>
          </a:xfrm>
          <a:prstGeom prst="rect">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14347" name="ZoneTexte 11"/>
          <p:cNvSpPr txBox="1">
            <a:spLocks noChangeArrowheads="1"/>
          </p:cNvSpPr>
          <p:nvPr/>
        </p:nvSpPr>
        <p:spPr bwMode="auto">
          <a:xfrm>
            <a:off x="5748338" y="3479800"/>
            <a:ext cx="3548062" cy="7381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fr-FR" altLang="fr-FR" sz="1400" b="1"/>
              <a:t>Only </a:t>
            </a:r>
            <a:r>
              <a:rPr lang="fr-FR" altLang="fr-FR" sz="1400" b="1">
                <a:solidFill>
                  <a:srgbClr val="FF0000"/>
                </a:solidFill>
              </a:rPr>
              <a:t>one</a:t>
            </a:r>
            <a:r>
              <a:rPr lang="fr-FR" altLang="fr-FR" sz="1400" b="1"/>
              <a:t> gene encoding a PCWDE:  </a:t>
            </a:r>
          </a:p>
          <a:p>
            <a:pPr eaLnBrk="1" hangingPunct="1">
              <a:lnSpc>
                <a:spcPct val="150000"/>
              </a:lnSpc>
              <a:spcBef>
                <a:spcPct val="0"/>
              </a:spcBef>
              <a:buFontTx/>
              <a:buNone/>
            </a:pPr>
            <a:r>
              <a:rPr lang="fr-FR" altLang="fr-FR" sz="1400" b="1">
                <a:solidFill>
                  <a:srgbClr val="FF0000"/>
                </a:solidFill>
              </a:rPr>
              <a:t>GH61, an </a:t>
            </a:r>
            <a:r>
              <a:rPr lang="fr-FR" altLang="fr-FR" sz="1400" b="1"/>
              <a:t>atypical cellulase (oxydative)</a:t>
            </a:r>
          </a:p>
        </p:txBody>
      </p:sp>
      <p:sp>
        <p:nvSpPr>
          <p:cNvPr id="14348" name="Ellipse 2"/>
          <p:cNvSpPr>
            <a:spLocks noChangeArrowheads="1"/>
          </p:cNvSpPr>
          <p:nvPr/>
        </p:nvSpPr>
        <p:spPr bwMode="auto">
          <a:xfrm>
            <a:off x="5172075" y="1885951"/>
            <a:ext cx="355600" cy="409575"/>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cxnSp>
        <p:nvCxnSpPr>
          <p:cNvPr id="14349" name="Connecteur droit avec flèche 9"/>
          <p:cNvCxnSpPr>
            <a:cxnSpLocks noChangeShapeType="1"/>
          </p:cNvCxnSpPr>
          <p:nvPr/>
        </p:nvCxnSpPr>
        <p:spPr bwMode="auto">
          <a:xfrm>
            <a:off x="5462589" y="2287588"/>
            <a:ext cx="287337" cy="1174750"/>
          </a:xfrm>
          <a:prstGeom prst="straightConnector1">
            <a:avLst/>
          </a:prstGeom>
          <a:noFill/>
          <a:ln w="285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54997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4"/>
          <p:cNvSpPr txBox="1">
            <a:spLocks noChangeArrowheads="1"/>
          </p:cNvSpPr>
          <p:nvPr/>
        </p:nvSpPr>
        <p:spPr bwMode="auto">
          <a:xfrm>
            <a:off x="1522412" y="6575426"/>
            <a:ext cx="283368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a:t>Henrissat et al. CAZY, CNRS, France</a:t>
            </a:r>
          </a:p>
        </p:txBody>
      </p:sp>
      <p:graphicFrame>
        <p:nvGraphicFramePr>
          <p:cNvPr id="15363" name="Objet 1"/>
          <p:cNvGraphicFramePr>
            <a:graphicFrameLocks noChangeAspect="1"/>
          </p:cNvGraphicFramePr>
          <p:nvPr/>
        </p:nvGraphicFramePr>
        <p:xfrm>
          <a:off x="2193925" y="1358900"/>
          <a:ext cx="7327900" cy="4445000"/>
        </p:xfrm>
        <a:graphic>
          <a:graphicData uri="http://schemas.openxmlformats.org/presentationml/2006/ole">
            <mc:AlternateContent xmlns:mc="http://schemas.openxmlformats.org/markup-compatibility/2006">
              <mc:Choice xmlns:v="urn:schemas-microsoft-com:vml" Requires="v">
                <p:oleObj spid="_x0000_s2050" name="Feuille de calcul" r:id="rId4" imgW="6153032" imgH="3733721" progId="Excel.Sheet.12">
                  <p:embed/>
                </p:oleObj>
              </mc:Choice>
              <mc:Fallback>
                <p:oleObj name="Feuille de calcul" r:id="rId4" imgW="6153032" imgH="3733721"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925" y="1358900"/>
                        <a:ext cx="73279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4" name="Text Box 24"/>
          <p:cNvSpPr txBox="1">
            <a:spLocks noChangeArrowheads="1"/>
          </p:cNvSpPr>
          <p:nvPr/>
        </p:nvSpPr>
        <p:spPr bwMode="auto">
          <a:xfrm>
            <a:off x="4348164" y="6567489"/>
            <a:ext cx="34702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a:t>Expression: Spanu et al Imperial College, UK</a:t>
            </a:r>
          </a:p>
        </p:txBody>
      </p:sp>
      <p:sp>
        <p:nvSpPr>
          <p:cNvPr id="15365" name="ZoneTexte 4"/>
          <p:cNvSpPr txBox="1">
            <a:spLocks noChangeArrowheads="1"/>
          </p:cNvSpPr>
          <p:nvPr/>
        </p:nvSpPr>
        <p:spPr bwMode="auto">
          <a:xfrm>
            <a:off x="8956676" y="1628776"/>
            <a:ext cx="13176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t>Total PCWDE</a:t>
            </a:r>
          </a:p>
        </p:txBody>
      </p:sp>
      <p:sp>
        <p:nvSpPr>
          <p:cNvPr id="15366" name="Rectangle 5"/>
          <p:cNvSpPr>
            <a:spLocks noChangeArrowheads="1"/>
          </p:cNvSpPr>
          <p:nvPr/>
        </p:nvSpPr>
        <p:spPr bwMode="auto">
          <a:xfrm>
            <a:off x="8943975" y="1381125"/>
            <a:ext cx="1030288" cy="268288"/>
          </a:xfrm>
          <a:prstGeom prst="rect">
            <a:avLst/>
          </a:prstGeom>
          <a:solidFill>
            <a:schemeClr val="bg1"/>
          </a:solidFill>
          <a:ln w="28575" algn="ctr">
            <a:solidFill>
              <a:schemeClr val="bg1"/>
            </a:solidFill>
            <a:round/>
            <a:headEnd/>
            <a:tailEnd/>
          </a:ln>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15367" name="Rectangle 7"/>
          <p:cNvSpPr>
            <a:spLocks noChangeArrowheads="1"/>
          </p:cNvSpPr>
          <p:nvPr/>
        </p:nvSpPr>
        <p:spPr bwMode="auto">
          <a:xfrm>
            <a:off x="2217738" y="2940051"/>
            <a:ext cx="7472362" cy="206375"/>
          </a:xfrm>
          <a:prstGeom prst="rect">
            <a:avLst/>
          </a:prstGeom>
          <a:solidFill>
            <a:schemeClr val="bg1"/>
          </a:solidFill>
          <a:ln w="28575" algn="ctr">
            <a:solidFill>
              <a:schemeClr val="bg1"/>
            </a:solidFill>
            <a:round/>
            <a:headEnd/>
            <a:tailEnd/>
          </a:ln>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15368" name="Rectangle 7"/>
          <p:cNvSpPr>
            <a:spLocks noChangeArrowheads="1"/>
          </p:cNvSpPr>
          <p:nvPr/>
        </p:nvSpPr>
        <p:spPr bwMode="auto">
          <a:xfrm>
            <a:off x="2117726" y="4354514"/>
            <a:ext cx="7472363" cy="206375"/>
          </a:xfrm>
          <a:prstGeom prst="rect">
            <a:avLst/>
          </a:prstGeom>
          <a:solidFill>
            <a:schemeClr val="bg1"/>
          </a:solidFill>
          <a:ln w="28575" algn="ctr">
            <a:solidFill>
              <a:schemeClr val="bg1"/>
            </a:solidFill>
            <a:round/>
            <a:headEnd/>
            <a:tailEnd/>
          </a:ln>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15369" name="Rectangle 4"/>
          <p:cNvSpPr>
            <a:spLocks noChangeArrowheads="1"/>
          </p:cNvSpPr>
          <p:nvPr/>
        </p:nvSpPr>
        <p:spPr bwMode="auto">
          <a:xfrm>
            <a:off x="5207000" y="3032125"/>
            <a:ext cx="4610100" cy="1487488"/>
          </a:xfrm>
          <a:prstGeom prst="rect">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15370" name="Rectangle 4"/>
          <p:cNvSpPr>
            <a:spLocks noChangeArrowheads="1"/>
          </p:cNvSpPr>
          <p:nvPr/>
        </p:nvSpPr>
        <p:spPr bwMode="auto">
          <a:xfrm>
            <a:off x="4745039" y="4429125"/>
            <a:ext cx="5087937" cy="1487488"/>
          </a:xfrm>
          <a:prstGeom prst="rect">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15371" name="ZoneTexte 11"/>
          <p:cNvSpPr txBox="1">
            <a:spLocks noChangeArrowheads="1"/>
          </p:cNvSpPr>
          <p:nvPr/>
        </p:nvSpPr>
        <p:spPr bwMode="auto">
          <a:xfrm>
            <a:off x="5748338" y="3479800"/>
            <a:ext cx="3548062" cy="7381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fr-FR" altLang="fr-FR" sz="1400" b="1"/>
              <a:t>Only </a:t>
            </a:r>
            <a:r>
              <a:rPr lang="fr-FR" altLang="fr-FR" sz="1400" b="1">
                <a:solidFill>
                  <a:srgbClr val="FF0000"/>
                </a:solidFill>
              </a:rPr>
              <a:t>one</a:t>
            </a:r>
            <a:r>
              <a:rPr lang="fr-FR" altLang="fr-FR" sz="1400" b="1"/>
              <a:t> gene encoding a PCWDE:  </a:t>
            </a:r>
          </a:p>
          <a:p>
            <a:pPr eaLnBrk="1" hangingPunct="1">
              <a:lnSpc>
                <a:spcPct val="150000"/>
              </a:lnSpc>
              <a:spcBef>
                <a:spcPct val="0"/>
              </a:spcBef>
              <a:buFontTx/>
              <a:buNone/>
            </a:pPr>
            <a:r>
              <a:rPr lang="fr-FR" altLang="fr-FR" sz="1400" b="1">
                <a:solidFill>
                  <a:srgbClr val="FF0000"/>
                </a:solidFill>
              </a:rPr>
              <a:t>GH61, an </a:t>
            </a:r>
            <a:r>
              <a:rPr lang="fr-FR" altLang="fr-FR" sz="1400" b="1"/>
              <a:t>atypical cellulase (oxydative)</a:t>
            </a:r>
          </a:p>
        </p:txBody>
      </p:sp>
      <p:sp>
        <p:nvSpPr>
          <p:cNvPr id="15372" name="Ellipse 2"/>
          <p:cNvSpPr>
            <a:spLocks noChangeArrowheads="1"/>
          </p:cNvSpPr>
          <p:nvPr/>
        </p:nvSpPr>
        <p:spPr bwMode="auto">
          <a:xfrm>
            <a:off x="5172075" y="1885951"/>
            <a:ext cx="355600" cy="409575"/>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cxnSp>
        <p:nvCxnSpPr>
          <p:cNvPr id="15373" name="Connecteur droit avec flèche 9"/>
          <p:cNvCxnSpPr>
            <a:cxnSpLocks noChangeShapeType="1"/>
          </p:cNvCxnSpPr>
          <p:nvPr/>
        </p:nvCxnSpPr>
        <p:spPr bwMode="auto">
          <a:xfrm>
            <a:off x="5462589" y="2287588"/>
            <a:ext cx="287337" cy="1174750"/>
          </a:xfrm>
          <a:prstGeom prst="straightConnector1">
            <a:avLst/>
          </a:prstGeom>
          <a:noFill/>
          <a:ln w="285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5374" name="Objet 23"/>
          <p:cNvGraphicFramePr>
            <a:graphicFrameLocks noChangeAspect="1"/>
          </p:cNvGraphicFramePr>
          <p:nvPr/>
        </p:nvGraphicFramePr>
        <p:xfrm>
          <a:off x="5759451" y="4398964"/>
          <a:ext cx="4100513" cy="765175"/>
        </p:xfrm>
        <a:graphic>
          <a:graphicData uri="http://schemas.openxmlformats.org/presentationml/2006/ole">
            <mc:AlternateContent xmlns:mc="http://schemas.openxmlformats.org/markup-compatibility/2006">
              <mc:Choice xmlns:v="urn:schemas-microsoft-com:vml" Requires="v">
                <p:oleObj spid="_x0000_s2051" name="Feuille de calcul" r:id="rId7" imgW="3114578" imgH="580897" progId="Excel.Sheet.12">
                  <p:embed/>
                </p:oleObj>
              </mc:Choice>
              <mc:Fallback>
                <p:oleObj name="Feuille de calcul" r:id="rId7" imgW="3114578" imgH="580897" progId="Excel.Shee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9451" y="4398964"/>
                        <a:ext cx="41005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5" name="ZoneTexte 24"/>
          <p:cNvSpPr txBox="1">
            <a:spLocks noChangeArrowheads="1"/>
          </p:cNvSpPr>
          <p:nvPr/>
        </p:nvSpPr>
        <p:spPr bwMode="auto">
          <a:xfrm>
            <a:off x="5702300" y="5122863"/>
            <a:ext cx="106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000" b="1"/>
              <a:t>RNAseq, Solid</a:t>
            </a:r>
          </a:p>
        </p:txBody>
      </p:sp>
      <p:sp>
        <p:nvSpPr>
          <p:cNvPr id="15376" name="ZoneTexte 25"/>
          <p:cNvSpPr txBox="1">
            <a:spLocks noChangeArrowheads="1"/>
          </p:cNvSpPr>
          <p:nvPr/>
        </p:nvSpPr>
        <p:spPr bwMode="auto">
          <a:xfrm>
            <a:off x="5969001" y="5519739"/>
            <a:ext cx="3700463" cy="307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1400" b="1"/>
              <a:t>Constitutively expressed during infection</a:t>
            </a:r>
          </a:p>
        </p:txBody>
      </p:sp>
      <p:sp>
        <p:nvSpPr>
          <p:cNvPr id="15377" name="Rectangle 4"/>
          <p:cNvSpPr>
            <a:spLocks noChangeArrowheads="1"/>
          </p:cNvSpPr>
          <p:nvPr/>
        </p:nvSpPr>
        <p:spPr bwMode="auto">
          <a:xfrm>
            <a:off x="2179638" y="422275"/>
            <a:ext cx="7785100" cy="400050"/>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2000" b="1" i="1"/>
              <a:t>Blumeria</a:t>
            </a:r>
            <a:r>
              <a:rPr lang="en-US" altLang="fr-FR" sz="2000" b="1"/>
              <a:t>  plant cell wall degrading enzymes (PCWDE) </a:t>
            </a:r>
          </a:p>
        </p:txBody>
      </p:sp>
    </p:spTree>
    <p:extLst>
      <p:ext uri="{BB962C8B-B14F-4D97-AF65-F5344CB8AC3E}">
        <p14:creationId xmlns:p14="http://schemas.microsoft.com/office/powerpoint/2010/main" val="39484954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2222500" y="3676650"/>
            <a:ext cx="7785100" cy="2738438"/>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2000" b="1"/>
              <a:t>Pathogenicity factors : Secreted  proteins</a:t>
            </a:r>
          </a:p>
          <a:p>
            <a:pPr eaLnBrk="1" hangingPunct="1">
              <a:spcBef>
                <a:spcPct val="0"/>
              </a:spcBef>
              <a:buFontTx/>
              <a:buNone/>
            </a:pPr>
            <a:endParaRPr lang="en-US" altLang="fr-FR" sz="2000" b="1"/>
          </a:p>
          <a:p>
            <a:pPr eaLnBrk="1" hangingPunct="1">
              <a:spcBef>
                <a:spcPct val="0"/>
              </a:spcBef>
              <a:buFontTx/>
              <a:buNone/>
            </a:pPr>
            <a:r>
              <a:rPr lang="en-US" altLang="fr-FR" sz="2000" b="1">
                <a:solidFill>
                  <a:srgbClr val="FF0000"/>
                </a:solidFill>
              </a:rPr>
              <a:t>Plant Cell  Wall degrading enzymes : PCWDE</a:t>
            </a:r>
          </a:p>
          <a:p>
            <a:pPr eaLnBrk="1" hangingPunct="1">
              <a:spcBef>
                <a:spcPct val="0"/>
              </a:spcBef>
              <a:buFontTx/>
              <a:buNone/>
            </a:pPr>
            <a:r>
              <a:rPr lang="en-US" altLang="fr-FR" sz="1600" b="1"/>
              <a:t>                only </a:t>
            </a:r>
            <a:r>
              <a:rPr lang="en-US" altLang="fr-FR" sz="1600" b="1">
                <a:solidFill>
                  <a:srgbClr val="FF0000"/>
                </a:solidFill>
              </a:rPr>
              <a:t>one plant cell wall degrading enzyme</a:t>
            </a:r>
            <a:r>
              <a:rPr lang="en-US" altLang="fr-FR" sz="1600" b="1"/>
              <a:t>, GH61 </a:t>
            </a:r>
          </a:p>
          <a:p>
            <a:pPr eaLnBrk="1" hangingPunct="1">
              <a:spcBef>
                <a:spcPct val="0"/>
              </a:spcBef>
              <a:buFontTx/>
              <a:buNone/>
            </a:pPr>
            <a:r>
              <a:rPr lang="en-US" altLang="fr-FR" sz="1600" b="1"/>
              <a:t>	expressed during infection</a:t>
            </a:r>
          </a:p>
          <a:p>
            <a:pPr eaLnBrk="1" hangingPunct="1">
              <a:spcBef>
                <a:spcPct val="0"/>
              </a:spcBef>
              <a:buFontTx/>
              <a:buNone/>
            </a:pPr>
            <a:r>
              <a:rPr lang="en-US" altLang="fr-FR" sz="1600" b="1"/>
              <a:t>	</a:t>
            </a:r>
            <a:r>
              <a:rPr lang="en-US" altLang="fr-FR" sz="1600" b="1">
                <a:solidFill>
                  <a:srgbClr val="FF0000"/>
                </a:solidFill>
              </a:rPr>
              <a:t>limited plant cell wall degradation </a:t>
            </a:r>
          </a:p>
          <a:p>
            <a:pPr eaLnBrk="1" hangingPunct="1">
              <a:spcBef>
                <a:spcPct val="0"/>
              </a:spcBef>
              <a:buFontTx/>
              <a:buNone/>
            </a:pPr>
            <a:r>
              <a:rPr lang="en-US" altLang="fr-FR" sz="1600" b="1">
                <a:solidFill>
                  <a:srgbClr val="FF0000"/>
                </a:solidFill>
              </a:rPr>
              <a:t>	</a:t>
            </a:r>
            <a:endParaRPr lang="en-US" altLang="fr-FR" sz="1800" b="1">
              <a:solidFill>
                <a:srgbClr val="FF0000"/>
              </a:solidFill>
            </a:endParaRPr>
          </a:p>
          <a:p>
            <a:pPr eaLnBrk="1" hangingPunct="1">
              <a:spcBef>
                <a:spcPct val="0"/>
              </a:spcBef>
              <a:buFontTx/>
              <a:buNone/>
            </a:pPr>
            <a:r>
              <a:rPr lang="en-US" altLang="fr-FR" sz="1600" b="1"/>
              <a:t>Also reduced number of genes encoding</a:t>
            </a:r>
          </a:p>
          <a:p>
            <a:pPr eaLnBrk="1" hangingPunct="1">
              <a:spcBef>
                <a:spcPct val="0"/>
              </a:spcBef>
              <a:buFontTx/>
              <a:buNone/>
            </a:pPr>
            <a:r>
              <a:rPr lang="en-US" altLang="fr-FR" sz="1600" b="1">
                <a:solidFill>
                  <a:srgbClr val="D60093"/>
                </a:solidFill>
              </a:rPr>
              <a:t>Proteases*</a:t>
            </a:r>
          </a:p>
          <a:p>
            <a:pPr eaLnBrk="1" hangingPunct="1">
              <a:spcBef>
                <a:spcPct val="0"/>
              </a:spcBef>
              <a:buFontTx/>
              <a:buNone/>
            </a:pPr>
            <a:r>
              <a:rPr lang="en-US" altLang="fr-FR" sz="1600" b="1">
                <a:solidFill>
                  <a:srgbClr val="D60093"/>
                </a:solidFill>
              </a:rPr>
              <a:t>Cell wall associated  hydrophobins*</a:t>
            </a:r>
            <a:r>
              <a:rPr lang="en-US" altLang="fr-FR" sz="1600" b="1">
                <a:solidFill>
                  <a:srgbClr val="FF0000"/>
                </a:solidFill>
              </a:rPr>
              <a:t>	</a:t>
            </a:r>
            <a:r>
              <a:rPr lang="en-US" altLang="fr-FR" sz="1400" b="1">
                <a:solidFill>
                  <a:srgbClr val="FF0000"/>
                </a:solidFill>
              </a:rPr>
              <a:t>	</a:t>
            </a:r>
          </a:p>
        </p:txBody>
      </p:sp>
      <p:sp>
        <p:nvSpPr>
          <p:cNvPr id="16387" name="Text Box 3"/>
          <p:cNvSpPr txBox="1">
            <a:spLocks noChangeArrowheads="1"/>
          </p:cNvSpPr>
          <p:nvPr/>
        </p:nvSpPr>
        <p:spPr bwMode="auto">
          <a:xfrm>
            <a:off x="2232025" y="1036639"/>
            <a:ext cx="7766050" cy="20923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800" b="1"/>
              <a:t>Primary metabolism:  all pathways are there, except </a:t>
            </a:r>
            <a:r>
              <a:rPr lang="en-US" altLang="fr-FR" sz="1400" b="1"/>
              <a:t>	</a:t>
            </a:r>
          </a:p>
          <a:p>
            <a:pPr eaLnBrk="1" hangingPunct="1">
              <a:spcBef>
                <a:spcPct val="0"/>
              </a:spcBef>
              <a:buFontTx/>
              <a:buNone/>
            </a:pPr>
            <a:r>
              <a:rPr lang="en-US" altLang="fr-FR" sz="1400" b="1"/>
              <a:t>	</a:t>
            </a:r>
          </a:p>
          <a:p>
            <a:pPr eaLnBrk="1" hangingPunct="1">
              <a:spcBef>
                <a:spcPct val="0"/>
              </a:spcBef>
              <a:buFontTx/>
              <a:buNone/>
            </a:pPr>
            <a:r>
              <a:rPr lang="en-US" altLang="fr-FR" sz="1400" b="1">
                <a:solidFill>
                  <a:srgbClr val="0070C0"/>
                </a:solidFill>
              </a:rPr>
              <a:t>glutamate biosynthesis		</a:t>
            </a:r>
            <a:r>
              <a:rPr lang="en-US" altLang="fr-FR" sz="1400" b="1">
                <a:solidFill>
                  <a:srgbClr val="D60093"/>
                </a:solidFill>
              </a:rPr>
              <a:t>nitrate, sulfate assimilation*</a:t>
            </a:r>
          </a:p>
          <a:p>
            <a:pPr eaLnBrk="1" hangingPunct="1">
              <a:spcBef>
                <a:spcPct val="0"/>
              </a:spcBef>
              <a:buFontTx/>
              <a:buNone/>
            </a:pPr>
            <a:r>
              <a:rPr lang="en-US" altLang="fr-FR" sz="1400" b="1">
                <a:solidFill>
                  <a:srgbClr val="0070C0"/>
                </a:solidFill>
              </a:rPr>
              <a:t>amino acids transminases 		</a:t>
            </a:r>
            <a:r>
              <a:rPr lang="en-US" altLang="fr-FR" sz="1400" b="1">
                <a:solidFill>
                  <a:srgbClr val="D60093"/>
                </a:solidFill>
              </a:rPr>
              <a:t>thiamine biosynthesis* </a:t>
            </a:r>
          </a:p>
          <a:p>
            <a:pPr eaLnBrk="1" hangingPunct="1">
              <a:spcBef>
                <a:spcPct val="0"/>
              </a:spcBef>
              <a:buFontTx/>
              <a:buNone/>
            </a:pPr>
            <a:r>
              <a:rPr lang="en-US" altLang="fr-FR" sz="1400" b="1">
                <a:solidFill>
                  <a:srgbClr val="0070C0"/>
                </a:solidFill>
              </a:rPr>
              <a:t>glycerol biosynthesis 		</a:t>
            </a:r>
          </a:p>
          <a:p>
            <a:pPr eaLnBrk="1" hangingPunct="1">
              <a:spcBef>
                <a:spcPct val="0"/>
              </a:spcBef>
              <a:buFontTx/>
              <a:buNone/>
            </a:pPr>
            <a:r>
              <a:rPr lang="en-US" altLang="fr-FR" sz="1400" b="1">
                <a:solidFill>
                  <a:srgbClr val="0070C0"/>
                </a:solidFill>
              </a:rPr>
              <a:t>uracil transport</a:t>
            </a:r>
          </a:p>
          <a:p>
            <a:pPr eaLnBrk="1" hangingPunct="1">
              <a:spcBef>
                <a:spcPct val="0"/>
              </a:spcBef>
              <a:buFontTx/>
              <a:buNone/>
            </a:pPr>
            <a:r>
              <a:rPr lang="en-US" altLang="fr-FR" sz="1400" b="1">
                <a:solidFill>
                  <a:srgbClr val="0070C0"/>
                </a:solidFill>
              </a:rPr>
              <a:t>invertase (no direct clivage of sucrose from plants)</a:t>
            </a:r>
          </a:p>
          <a:p>
            <a:pPr eaLnBrk="1" hangingPunct="1">
              <a:spcBef>
                <a:spcPct val="0"/>
              </a:spcBef>
              <a:buFontTx/>
              <a:buNone/>
            </a:pPr>
            <a:r>
              <a:rPr lang="en-US" altLang="fr-FR" sz="1400" b="1">
                <a:solidFill>
                  <a:srgbClr val="0070C0"/>
                </a:solidFill>
              </a:rPr>
              <a:t>alcooholic fermentation</a:t>
            </a:r>
          </a:p>
          <a:p>
            <a:pPr eaLnBrk="1" hangingPunct="1">
              <a:spcBef>
                <a:spcPct val="0"/>
              </a:spcBef>
              <a:buFontTx/>
              <a:buNone/>
            </a:pPr>
            <a:r>
              <a:rPr lang="en-US" altLang="fr-FR" sz="1400" b="1">
                <a:solidFill>
                  <a:srgbClr val="0070C0"/>
                </a:solidFill>
              </a:rPr>
              <a:t>	</a:t>
            </a:r>
            <a:r>
              <a:rPr lang="en-US" altLang="fr-FR" sz="1400" b="1">
                <a:solidFill>
                  <a:srgbClr val="FF0000"/>
                </a:solidFill>
              </a:rPr>
              <a:t>	</a:t>
            </a:r>
            <a:endParaRPr lang="en-US" altLang="fr-FR" sz="1400" b="1">
              <a:solidFill>
                <a:srgbClr val="0070C0"/>
              </a:solidFill>
            </a:endParaRPr>
          </a:p>
        </p:txBody>
      </p:sp>
      <p:sp>
        <p:nvSpPr>
          <p:cNvPr id="16388" name="Text Box 5"/>
          <p:cNvSpPr txBox="1">
            <a:spLocks noChangeArrowheads="1"/>
          </p:cNvSpPr>
          <p:nvPr/>
        </p:nvSpPr>
        <p:spPr bwMode="auto">
          <a:xfrm>
            <a:off x="6145214" y="3133726"/>
            <a:ext cx="386238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solidFill>
                  <a:srgbClr val="D60093"/>
                </a:solidFill>
              </a:rPr>
              <a:t>*also missing in biotrophic basidiomycetes</a:t>
            </a:r>
          </a:p>
        </p:txBody>
      </p:sp>
      <p:sp>
        <p:nvSpPr>
          <p:cNvPr id="16389" name="Text Box 2"/>
          <p:cNvSpPr txBox="1">
            <a:spLocks noChangeArrowheads="1"/>
          </p:cNvSpPr>
          <p:nvPr/>
        </p:nvSpPr>
        <p:spPr bwMode="auto">
          <a:xfrm>
            <a:off x="2276475" y="303213"/>
            <a:ext cx="7556500"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a:t>Massive  gene  losses  in  </a:t>
            </a:r>
            <a:r>
              <a:rPr lang="fr-FR" altLang="fr-FR" sz="2000" b="1" i="1"/>
              <a:t>Blumeria</a:t>
            </a:r>
            <a:r>
              <a:rPr lang="fr-FR" altLang="fr-FR" sz="2000" b="1"/>
              <a:t>  compared  to other fungi</a:t>
            </a:r>
            <a:endParaRPr lang="fr-FR" altLang="fr-FR" sz="2000" b="1" i="1"/>
          </a:p>
        </p:txBody>
      </p:sp>
    </p:spTree>
    <p:extLst>
      <p:ext uri="{BB962C8B-B14F-4D97-AF65-F5344CB8AC3E}">
        <p14:creationId xmlns:p14="http://schemas.microsoft.com/office/powerpoint/2010/main" val="42881626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2222500" y="3922714"/>
            <a:ext cx="7785100" cy="2092325"/>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2000" b="1"/>
              <a:t>Pathogenicity factors : Secreted  proteins</a:t>
            </a:r>
          </a:p>
          <a:p>
            <a:pPr eaLnBrk="1" hangingPunct="1">
              <a:spcBef>
                <a:spcPct val="0"/>
              </a:spcBef>
              <a:buFontTx/>
              <a:buNone/>
            </a:pPr>
            <a:endParaRPr lang="en-US" altLang="fr-FR" sz="1400" b="1">
              <a:solidFill>
                <a:srgbClr val="FF0000"/>
              </a:solidFill>
            </a:endParaRPr>
          </a:p>
          <a:p>
            <a:pPr eaLnBrk="1" hangingPunct="1">
              <a:spcBef>
                <a:spcPct val="0"/>
              </a:spcBef>
              <a:buFontTx/>
              <a:buNone/>
            </a:pPr>
            <a:r>
              <a:rPr lang="en-US" altLang="fr-FR" sz="1600" b="1">
                <a:solidFill>
                  <a:srgbClr val="FF0000"/>
                </a:solidFill>
              </a:rPr>
              <a:t>Low number of genes encoding</a:t>
            </a:r>
          </a:p>
          <a:p>
            <a:pPr eaLnBrk="1" hangingPunct="1">
              <a:spcBef>
                <a:spcPct val="0"/>
              </a:spcBef>
              <a:buFontTx/>
              <a:buNone/>
            </a:pPr>
            <a:r>
              <a:rPr lang="en-US" altLang="fr-FR" sz="1400" b="1">
                <a:solidFill>
                  <a:srgbClr val="FF0000"/>
                </a:solidFill>
              </a:rPr>
              <a:t>	Plant Cell  Wall degrading enzymes : PCWDE</a:t>
            </a:r>
          </a:p>
          <a:p>
            <a:pPr eaLnBrk="1" hangingPunct="1">
              <a:spcBef>
                <a:spcPct val="0"/>
              </a:spcBef>
              <a:buFontTx/>
              <a:buNone/>
            </a:pPr>
            <a:r>
              <a:rPr lang="en-US" altLang="fr-FR" sz="1400" b="1">
                <a:solidFill>
                  <a:srgbClr val="FF0000"/>
                </a:solidFill>
              </a:rPr>
              <a:t>	</a:t>
            </a:r>
            <a:r>
              <a:rPr lang="en-US" altLang="fr-FR" sz="1400" b="1">
                <a:solidFill>
                  <a:srgbClr val="D60093"/>
                </a:solidFill>
              </a:rPr>
              <a:t>Proteases</a:t>
            </a:r>
            <a:r>
              <a:rPr lang="en-US" altLang="fr-FR" sz="1400" b="1">
                <a:solidFill>
                  <a:srgbClr val="C00000"/>
                </a:solidFill>
              </a:rPr>
              <a:t>*</a:t>
            </a:r>
          </a:p>
          <a:p>
            <a:pPr eaLnBrk="1" hangingPunct="1">
              <a:spcBef>
                <a:spcPct val="0"/>
              </a:spcBef>
              <a:buFontTx/>
              <a:buNone/>
            </a:pPr>
            <a:r>
              <a:rPr lang="en-US" altLang="fr-FR" sz="1400" b="1">
                <a:solidFill>
                  <a:srgbClr val="FF0000"/>
                </a:solidFill>
              </a:rPr>
              <a:t>	</a:t>
            </a:r>
            <a:r>
              <a:rPr lang="en-US" altLang="fr-FR" sz="1400" b="1">
                <a:solidFill>
                  <a:srgbClr val="D60093"/>
                </a:solidFill>
              </a:rPr>
              <a:t>Cell wall associated  hydrophobins*</a:t>
            </a:r>
          </a:p>
          <a:p>
            <a:pPr eaLnBrk="1" hangingPunct="1">
              <a:spcBef>
                <a:spcPct val="0"/>
              </a:spcBef>
              <a:buFontTx/>
              <a:buNone/>
            </a:pPr>
            <a:endParaRPr lang="en-US" altLang="fr-FR" sz="1800" b="1">
              <a:solidFill>
                <a:srgbClr val="009900"/>
              </a:solidFill>
            </a:endParaRPr>
          </a:p>
          <a:p>
            <a:pPr eaLnBrk="1" hangingPunct="1">
              <a:spcBef>
                <a:spcPct val="0"/>
              </a:spcBef>
              <a:buFontTx/>
              <a:buNone/>
            </a:pPr>
            <a:r>
              <a:rPr lang="en-US" altLang="fr-FR" sz="2000" b="1">
                <a:solidFill>
                  <a:srgbClr val="009900"/>
                </a:solidFill>
              </a:rPr>
              <a:t>Effectors ?</a:t>
            </a:r>
            <a:r>
              <a:rPr lang="en-US" altLang="fr-FR" sz="1800" b="1">
                <a:solidFill>
                  <a:srgbClr val="009900"/>
                </a:solidFill>
              </a:rPr>
              <a:t>	</a:t>
            </a:r>
            <a:r>
              <a:rPr lang="en-US" altLang="fr-FR" sz="1400" b="1">
                <a:solidFill>
                  <a:srgbClr val="FF0000"/>
                </a:solidFill>
              </a:rPr>
              <a:t>	</a:t>
            </a:r>
          </a:p>
        </p:txBody>
      </p:sp>
      <p:sp>
        <p:nvSpPr>
          <p:cNvPr id="17411" name="Text Box 3"/>
          <p:cNvSpPr txBox="1">
            <a:spLocks noChangeArrowheads="1"/>
          </p:cNvSpPr>
          <p:nvPr/>
        </p:nvSpPr>
        <p:spPr bwMode="auto">
          <a:xfrm>
            <a:off x="2232025" y="1104901"/>
            <a:ext cx="7766050" cy="20923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800" b="1"/>
              <a:t>Primary metabolism:  all pathways are there, except </a:t>
            </a:r>
            <a:r>
              <a:rPr lang="en-US" altLang="fr-FR" sz="1400" b="1"/>
              <a:t>	</a:t>
            </a:r>
          </a:p>
          <a:p>
            <a:pPr eaLnBrk="1" hangingPunct="1">
              <a:spcBef>
                <a:spcPct val="0"/>
              </a:spcBef>
              <a:buFontTx/>
              <a:buNone/>
            </a:pPr>
            <a:r>
              <a:rPr lang="en-US" altLang="fr-FR" sz="1400" b="1"/>
              <a:t>	</a:t>
            </a:r>
          </a:p>
          <a:p>
            <a:pPr eaLnBrk="1" hangingPunct="1">
              <a:spcBef>
                <a:spcPct val="0"/>
              </a:spcBef>
              <a:buFontTx/>
              <a:buNone/>
            </a:pPr>
            <a:r>
              <a:rPr lang="en-US" altLang="fr-FR" sz="1400" b="1">
                <a:solidFill>
                  <a:srgbClr val="0070C0"/>
                </a:solidFill>
              </a:rPr>
              <a:t>glutamate biosynthesis		</a:t>
            </a:r>
            <a:r>
              <a:rPr lang="en-US" altLang="fr-FR" sz="1400" b="1">
                <a:solidFill>
                  <a:srgbClr val="D60093"/>
                </a:solidFill>
              </a:rPr>
              <a:t>nitrate, sulfate assimilation*</a:t>
            </a:r>
          </a:p>
          <a:p>
            <a:pPr eaLnBrk="1" hangingPunct="1">
              <a:spcBef>
                <a:spcPct val="0"/>
              </a:spcBef>
              <a:buFontTx/>
              <a:buNone/>
            </a:pPr>
            <a:r>
              <a:rPr lang="en-US" altLang="fr-FR" sz="1400" b="1">
                <a:solidFill>
                  <a:srgbClr val="0070C0"/>
                </a:solidFill>
              </a:rPr>
              <a:t>amino acids transminases 		</a:t>
            </a:r>
            <a:r>
              <a:rPr lang="en-US" altLang="fr-FR" sz="1400" b="1">
                <a:solidFill>
                  <a:srgbClr val="D60093"/>
                </a:solidFill>
              </a:rPr>
              <a:t>thiamine biosynthesis* </a:t>
            </a:r>
          </a:p>
          <a:p>
            <a:pPr eaLnBrk="1" hangingPunct="1">
              <a:spcBef>
                <a:spcPct val="0"/>
              </a:spcBef>
              <a:buFontTx/>
              <a:buNone/>
            </a:pPr>
            <a:r>
              <a:rPr lang="en-US" altLang="fr-FR" sz="1400" b="1">
                <a:solidFill>
                  <a:srgbClr val="0070C0"/>
                </a:solidFill>
              </a:rPr>
              <a:t>glycerol biosynthesis 		</a:t>
            </a:r>
          </a:p>
          <a:p>
            <a:pPr eaLnBrk="1" hangingPunct="1">
              <a:spcBef>
                <a:spcPct val="0"/>
              </a:spcBef>
              <a:buFontTx/>
              <a:buNone/>
            </a:pPr>
            <a:r>
              <a:rPr lang="en-US" altLang="fr-FR" sz="1400" b="1">
                <a:solidFill>
                  <a:srgbClr val="0070C0"/>
                </a:solidFill>
              </a:rPr>
              <a:t>uracil transport</a:t>
            </a:r>
          </a:p>
          <a:p>
            <a:pPr eaLnBrk="1" hangingPunct="1">
              <a:spcBef>
                <a:spcPct val="0"/>
              </a:spcBef>
              <a:buFontTx/>
              <a:buNone/>
            </a:pPr>
            <a:r>
              <a:rPr lang="en-US" altLang="fr-FR" sz="1400" b="1">
                <a:solidFill>
                  <a:srgbClr val="0070C0"/>
                </a:solidFill>
              </a:rPr>
              <a:t>invertase (no direct clivage of sucrose from plants)</a:t>
            </a:r>
          </a:p>
          <a:p>
            <a:pPr eaLnBrk="1" hangingPunct="1">
              <a:spcBef>
                <a:spcPct val="0"/>
              </a:spcBef>
              <a:buFontTx/>
              <a:buNone/>
            </a:pPr>
            <a:r>
              <a:rPr lang="en-US" altLang="fr-FR" sz="1400" b="1">
                <a:solidFill>
                  <a:srgbClr val="0070C0"/>
                </a:solidFill>
              </a:rPr>
              <a:t>alcooholic fermentation</a:t>
            </a:r>
          </a:p>
          <a:p>
            <a:pPr eaLnBrk="1" hangingPunct="1">
              <a:spcBef>
                <a:spcPct val="0"/>
              </a:spcBef>
              <a:buFontTx/>
              <a:buNone/>
            </a:pPr>
            <a:r>
              <a:rPr lang="en-US" altLang="fr-FR" sz="1400" b="1">
                <a:solidFill>
                  <a:srgbClr val="0070C0"/>
                </a:solidFill>
              </a:rPr>
              <a:t>	</a:t>
            </a:r>
            <a:r>
              <a:rPr lang="en-US" altLang="fr-FR" sz="1400" b="1">
                <a:solidFill>
                  <a:srgbClr val="FF0000"/>
                </a:solidFill>
              </a:rPr>
              <a:t>	</a:t>
            </a:r>
            <a:endParaRPr lang="en-US" altLang="fr-FR" sz="1400" b="1">
              <a:solidFill>
                <a:srgbClr val="0070C0"/>
              </a:solidFill>
            </a:endParaRPr>
          </a:p>
        </p:txBody>
      </p:sp>
      <p:sp>
        <p:nvSpPr>
          <p:cNvPr id="17412" name="Text Box 5"/>
          <p:cNvSpPr txBox="1">
            <a:spLocks noChangeArrowheads="1"/>
          </p:cNvSpPr>
          <p:nvPr/>
        </p:nvSpPr>
        <p:spPr bwMode="auto">
          <a:xfrm>
            <a:off x="6083300" y="3201989"/>
            <a:ext cx="39322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solidFill>
                  <a:srgbClr val="D60093"/>
                </a:solidFill>
              </a:rPr>
              <a:t>*also reduced  in biotrophic basidiomycetes</a:t>
            </a:r>
          </a:p>
        </p:txBody>
      </p:sp>
      <p:sp>
        <p:nvSpPr>
          <p:cNvPr id="17413" name="Text Box 2"/>
          <p:cNvSpPr txBox="1">
            <a:spLocks noChangeArrowheads="1"/>
          </p:cNvSpPr>
          <p:nvPr/>
        </p:nvSpPr>
        <p:spPr bwMode="auto">
          <a:xfrm>
            <a:off x="2289175" y="303213"/>
            <a:ext cx="7556500"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a:t>Massive  gene  losses  in  </a:t>
            </a:r>
            <a:r>
              <a:rPr lang="fr-FR" altLang="fr-FR" sz="2000" b="1" i="1"/>
              <a:t>Blumeria</a:t>
            </a:r>
            <a:r>
              <a:rPr lang="fr-FR" altLang="fr-FR" sz="2000" b="1"/>
              <a:t>  compared  to other fungi</a:t>
            </a:r>
            <a:endParaRPr lang="fr-FR" altLang="fr-FR" sz="2000" b="1" i="1"/>
          </a:p>
        </p:txBody>
      </p:sp>
    </p:spTree>
    <p:extLst>
      <p:ext uri="{BB962C8B-B14F-4D97-AF65-F5344CB8AC3E}">
        <p14:creationId xmlns:p14="http://schemas.microsoft.com/office/powerpoint/2010/main" val="21571521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3"/>
          <p:cNvSpPr txBox="1">
            <a:spLocks noChangeArrowheads="1"/>
          </p:cNvSpPr>
          <p:nvPr/>
        </p:nvSpPr>
        <p:spPr bwMode="auto">
          <a:xfrm>
            <a:off x="2106614" y="1787525"/>
            <a:ext cx="7450137"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400" b="1"/>
              <a:t>Effector </a:t>
            </a:r>
            <a:r>
              <a:rPr lang="en-US" altLang="fr-FR" sz="1400" b="1">
                <a:solidFill>
                  <a:srgbClr val="FF0000"/>
                </a:solidFill>
              </a:rPr>
              <a:t>PWL2</a:t>
            </a:r>
            <a:r>
              <a:rPr lang="en-US" altLang="fr-FR" sz="1400" b="1"/>
              <a:t>: </a:t>
            </a:r>
            <a:r>
              <a:rPr lang="en-US" altLang="fr-FR" sz="1800" b="1"/>
              <a:t>protein secreted </a:t>
            </a:r>
            <a:r>
              <a:rPr lang="en-US" altLang="fr-FR" sz="1400" b="1"/>
              <a:t>in infected leaves  </a:t>
            </a:r>
            <a:r>
              <a:rPr lang="en-US" altLang="fr-FR" sz="1800" b="1"/>
              <a:t>transferred </a:t>
            </a:r>
            <a:r>
              <a:rPr lang="en-US" altLang="fr-FR" sz="1400" b="1"/>
              <a:t>into plant cells</a:t>
            </a:r>
          </a:p>
          <a:p>
            <a:pPr eaLnBrk="1" hangingPunct="1">
              <a:spcBef>
                <a:spcPct val="0"/>
              </a:spcBef>
              <a:buFontTx/>
              <a:buNone/>
            </a:pPr>
            <a:r>
              <a:rPr lang="en-US" altLang="fr-FR" sz="1400" b="1">
                <a:solidFill>
                  <a:srgbClr val="FF0000"/>
                </a:solidFill>
              </a:rPr>
              <a:t>PWL2:Histone h1:mCherry</a:t>
            </a:r>
          </a:p>
          <a:p>
            <a:pPr eaLnBrk="1" hangingPunct="1">
              <a:spcBef>
                <a:spcPct val="0"/>
              </a:spcBef>
              <a:buFontTx/>
              <a:buNone/>
            </a:pPr>
            <a:endParaRPr lang="en-US" altLang="fr-FR" sz="1400" b="1"/>
          </a:p>
        </p:txBody>
      </p:sp>
      <p:pic>
        <p:nvPicPr>
          <p:cNvPr id="18435" name="Picture 94" descr="551-O-2_YT-28H-8d_merge"/>
          <p:cNvPicPr>
            <a:picLocks noChangeAspect="1" noChangeArrowheads="1"/>
          </p:cNvPicPr>
          <p:nvPr/>
        </p:nvPicPr>
        <p:blipFill>
          <a:blip r:embed="rId2">
            <a:extLst>
              <a:ext uri="{28A0092B-C50C-407E-A947-70E740481C1C}">
                <a14:useLocalDpi xmlns:a14="http://schemas.microsoft.com/office/drawing/2010/main" val="0"/>
              </a:ext>
            </a:extLst>
          </a:blip>
          <a:srcRect l="40852" b="7500"/>
          <a:stretch>
            <a:fillRect/>
          </a:stretch>
        </p:blipFill>
        <p:spPr bwMode="auto">
          <a:xfrm>
            <a:off x="2147888" y="2360613"/>
            <a:ext cx="7859712"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99"/>
          <p:cNvSpPr txBox="1">
            <a:spLocks noChangeArrowheads="1"/>
          </p:cNvSpPr>
          <p:nvPr/>
        </p:nvSpPr>
        <p:spPr bwMode="auto">
          <a:xfrm>
            <a:off x="1554163" y="6569075"/>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b="1"/>
              <a:t>Khang et al.  2010 Plant Cell</a:t>
            </a:r>
            <a:endParaRPr lang="en-US" altLang="fr-FR" sz="1200"/>
          </a:p>
        </p:txBody>
      </p:sp>
      <p:sp>
        <p:nvSpPr>
          <p:cNvPr id="18437" name="Text Box 100"/>
          <p:cNvSpPr txBox="1">
            <a:spLocks noChangeArrowheads="1"/>
          </p:cNvSpPr>
          <p:nvPr/>
        </p:nvSpPr>
        <p:spPr bwMode="auto">
          <a:xfrm>
            <a:off x="2393950" y="3390900"/>
            <a:ext cx="144938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600" b="1">
                <a:solidFill>
                  <a:schemeClr val="bg1"/>
                </a:solidFill>
              </a:rPr>
              <a:t>Rice nucleus</a:t>
            </a:r>
          </a:p>
        </p:txBody>
      </p:sp>
      <p:sp>
        <p:nvSpPr>
          <p:cNvPr id="18438" name="Rectangle 102"/>
          <p:cNvSpPr>
            <a:spLocks noChangeArrowheads="1"/>
          </p:cNvSpPr>
          <p:nvPr/>
        </p:nvSpPr>
        <p:spPr bwMode="auto">
          <a:xfrm>
            <a:off x="2078039" y="4837114"/>
            <a:ext cx="7850187"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400" b="1">
                <a:solidFill>
                  <a:srgbClr val="009900"/>
                </a:solidFill>
              </a:rPr>
              <a:t>BAS4:EGFP</a:t>
            </a:r>
          </a:p>
          <a:p>
            <a:pPr eaLnBrk="1" hangingPunct="1">
              <a:spcBef>
                <a:spcPct val="0"/>
              </a:spcBef>
              <a:buFontTx/>
              <a:buNone/>
            </a:pPr>
            <a:r>
              <a:rPr lang="en-US" altLang="fr-FR" sz="1400" b="1"/>
              <a:t>Effector </a:t>
            </a:r>
            <a:r>
              <a:rPr lang="en-US" altLang="fr-FR" sz="1400" b="1">
                <a:solidFill>
                  <a:srgbClr val="009900"/>
                </a:solidFill>
              </a:rPr>
              <a:t>BAS4</a:t>
            </a:r>
            <a:r>
              <a:rPr lang="en-US" altLang="fr-FR" sz="1400" b="1"/>
              <a:t>: </a:t>
            </a:r>
            <a:r>
              <a:rPr lang="en-US" altLang="fr-FR" sz="1800" b="1"/>
              <a:t>protein secreted</a:t>
            </a:r>
            <a:r>
              <a:rPr lang="en-US" altLang="fr-FR" sz="1400" b="1"/>
              <a:t> in infected leaves </a:t>
            </a:r>
            <a:r>
              <a:rPr lang="en-US" altLang="fr-FR" sz="1800" b="1"/>
              <a:t>accumulating</a:t>
            </a:r>
            <a:r>
              <a:rPr lang="en-US" altLang="fr-FR" sz="1400" b="1"/>
              <a:t> at the interface between fungal cell wall and rice cell plasma membrane </a:t>
            </a:r>
          </a:p>
        </p:txBody>
      </p:sp>
      <p:sp>
        <p:nvSpPr>
          <p:cNvPr id="18439" name="Rectangle 103"/>
          <p:cNvSpPr>
            <a:spLocks noChangeArrowheads="1"/>
          </p:cNvSpPr>
          <p:nvPr/>
        </p:nvSpPr>
        <p:spPr bwMode="auto">
          <a:xfrm>
            <a:off x="2098675" y="1335088"/>
            <a:ext cx="792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b="1"/>
              <a:t>Infection of rice leaves by </a:t>
            </a:r>
            <a:r>
              <a:rPr lang="fr-FR" altLang="fr-FR" sz="1600" b="1" i="1"/>
              <a:t>Magnaporthe</a:t>
            </a:r>
            <a:r>
              <a:rPr lang="fr-FR" altLang="fr-FR" sz="1600" b="1"/>
              <a:t> transformants expressing</a:t>
            </a:r>
          </a:p>
        </p:txBody>
      </p:sp>
      <p:sp>
        <p:nvSpPr>
          <p:cNvPr id="18440" name="Line 104"/>
          <p:cNvSpPr>
            <a:spLocks noChangeShapeType="1"/>
          </p:cNvSpPr>
          <p:nvPr/>
        </p:nvSpPr>
        <p:spPr bwMode="auto">
          <a:xfrm flipV="1">
            <a:off x="3270251" y="4327525"/>
            <a:ext cx="1292225" cy="660400"/>
          </a:xfrm>
          <a:prstGeom prst="line">
            <a:avLst/>
          </a:prstGeom>
          <a:noFill/>
          <a:ln w="57150">
            <a:solidFill>
              <a:srgbClr val="99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1" name="Line 105"/>
          <p:cNvSpPr>
            <a:spLocks noChangeShapeType="1"/>
          </p:cNvSpPr>
          <p:nvPr/>
        </p:nvSpPr>
        <p:spPr bwMode="auto">
          <a:xfrm>
            <a:off x="2506663" y="2322514"/>
            <a:ext cx="603250" cy="6826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2" name="Rectangle 106"/>
          <p:cNvSpPr>
            <a:spLocks noChangeArrowheads="1"/>
          </p:cNvSpPr>
          <p:nvPr/>
        </p:nvSpPr>
        <p:spPr bwMode="auto">
          <a:xfrm>
            <a:off x="7953376" y="2627314"/>
            <a:ext cx="192881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600" b="1">
                <a:solidFill>
                  <a:srgbClr val="99FF33"/>
                </a:solidFill>
              </a:rPr>
              <a:t>Infectious hyphae</a:t>
            </a:r>
            <a:endParaRPr lang="fr-FR" altLang="fr-FR" sz="1600" b="1">
              <a:solidFill>
                <a:srgbClr val="99FF33"/>
              </a:solidFill>
            </a:endParaRPr>
          </a:p>
        </p:txBody>
      </p:sp>
      <p:sp>
        <p:nvSpPr>
          <p:cNvPr id="18443" name="Rectangle 107"/>
          <p:cNvSpPr>
            <a:spLocks noChangeArrowheads="1"/>
          </p:cNvSpPr>
          <p:nvPr/>
        </p:nvSpPr>
        <p:spPr bwMode="auto">
          <a:xfrm>
            <a:off x="1920876" y="1235075"/>
            <a:ext cx="8277225" cy="456565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18444" name="Text Box 2"/>
          <p:cNvSpPr txBox="1">
            <a:spLocks noChangeArrowheads="1"/>
          </p:cNvSpPr>
          <p:nvPr/>
        </p:nvSpPr>
        <p:spPr bwMode="auto">
          <a:xfrm>
            <a:off x="2282826" y="220663"/>
            <a:ext cx="7572375" cy="4000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2000" b="1"/>
              <a:t>Everything  you  wanted  to  know  about</a:t>
            </a:r>
            <a:r>
              <a:rPr lang="fr-FR" altLang="fr-FR" sz="2000" b="1"/>
              <a:t>  fungal  effectors</a:t>
            </a:r>
          </a:p>
        </p:txBody>
      </p:sp>
    </p:spTree>
    <p:extLst>
      <p:ext uri="{BB962C8B-B14F-4D97-AF65-F5344CB8AC3E}">
        <p14:creationId xmlns:p14="http://schemas.microsoft.com/office/powerpoint/2010/main" val="3868551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162800" y="0"/>
            <a:ext cx="76200" cy="381000"/>
          </a:xfrm>
        </p:spPr>
        <p:txBody>
          <a:bodyPr>
            <a:normAutofit fontScale="90000"/>
          </a:bodyPr>
          <a:lstStyle/>
          <a:p>
            <a:endParaRPr lang="it-IT" altLang="it-IT"/>
          </a:p>
        </p:txBody>
      </p:sp>
      <p:sp>
        <p:nvSpPr>
          <p:cNvPr id="49155" name="Rectangle 3"/>
          <p:cNvSpPr>
            <a:spLocks noGrp="1" noChangeArrowheads="1"/>
          </p:cNvSpPr>
          <p:nvPr>
            <p:ph type="body" sz="half" idx="2"/>
          </p:nvPr>
        </p:nvSpPr>
        <p:spPr>
          <a:xfrm>
            <a:off x="5943600" y="2743200"/>
            <a:ext cx="4419600" cy="4953000"/>
          </a:xfrm>
        </p:spPr>
        <p:txBody>
          <a:bodyPr/>
          <a:lstStyle/>
          <a:p>
            <a:r>
              <a:rPr lang="it-IT" altLang="it-IT"/>
              <a:t>Formazione di “unione a fibbia”, struttura tipica del micelio “dicarion”dei basidiomiceti</a:t>
            </a:r>
          </a:p>
        </p:txBody>
      </p:sp>
      <p:sp>
        <p:nvSpPr>
          <p:cNvPr id="49156" name="Rectangle 4"/>
          <p:cNvSpPr>
            <a:spLocks noChangeArrowheads="1"/>
          </p:cNvSpPr>
          <p:nvPr/>
        </p:nvSpPr>
        <p:spPr bwMode="auto">
          <a:xfrm>
            <a:off x="1524000" y="25542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2400">
                <a:latin typeface="Times New Roman" panose="02020603050405020304" pitchFamily="18" charset="0"/>
              </a:rPr>
              <a:t> </a:t>
            </a:r>
          </a:p>
        </p:txBody>
      </p:sp>
      <p:pic>
        <p:nvPicPr>
          <p:cNvPr id="49157" name="Picture 5" descr="Diagram of clamp cell formation"/>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133600" y="838201"/>
            <a:ext cx="3810000" cy="31670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766272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5"/>
          <p:cNvSpPr>
            <a:spLocks noChangeAspect="1" noChangeShapeType="1"/>
          </p:cNvSpPr>
          <p:nvPr/>
        </p:nvSpPr>
        <p:spPr bwMode="auto">
          <a:xfrm>
            <a:off x="5854700" y="1227139"/>
            <a:ext cx="0" cy="1703387"/>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19459" name="Line 6"/>
          <p:cNvSpPr>
            <a:spLocks noChangeAspect="1" noChangeShapeType="1"/>
          </p:cNvSpPr>
          <p:nvPr/>
        </p:nvSpPr>
        <p:spPr bwMode="auto">
          <a:xfrm>
            <a:off x="6088063" y="1227139"/>
            <a:ext cx="0" cy="1703387"/>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19460" name="Rectangle 9"/>
          <p:cNvSpPr>
            <a:spLocks noChangeAspect="1" noChangeArrowheads="1"/>
          </p:cNvSpPr>
          <p:nvPr/>
        </p:nvSpPr>
        <p:spPr bwMode="auto">
          <a:xfrm>
            <a:off x="5086351" y="2889250"/>
            <a:ext cx="9239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600" b="1">
                <a:solidFill>
                  <a:srgbClr val="FF6600"/>
                </a:solidFill>
              </a:rPr>
              <a:t>Fungus</a:t>
            </a:r>
          </a:p>
        </p:txBody>
      </p:sp>
      <p:sp>
        <p:nvSpPr>
          <p:cNvPr id="19461" name="Rectangle 10"/>
          <p:cNvSpPr>
            <a:spLocks noChangeAspect="1" noChangeArrowheads="1"/>
          </p:cNvSpPr>
          <p:nvPr/>
        </p:nvSpPr>
        <p:spPr bwMode="auto">
          <a:xfrm>
            <a:off x="5948363" y="2889250"/>
            <a:ext cx="6858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600" b="1">
                <a:solidFill>
                  <a:srgbClr val="009900"/>
                </a:solidFill>
              </a:rPr>
              <a:t>Plant</a:t>
            </a:r>
          </a:p>
        </p:txBody>
      </p:sp>
      <p:sp>
        <p:nvSpPr>
          <p:cNvPr id="19462" name="Rectangle 11"/>
          <p:cNvSpPr>
            <a:spLocks noChangeAspect="1" noChangeArrowheads="1"/>
          </p:cNvSpPr>
          <p:nvPr/>
        </p:nvSpPr>
        <p:spPr bwMode="auto">
          <a:xfrm>
            <a:off x="3362325" y="1298576"/>
            <a:ext cx="1974850" cy="10763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fr-FR" sz="1600" b="1">
                <a:solidFill>
                  <a:srgbClr val="009900"/>
                </a:solidFill>
              </a:rPr>
              <a:t>Effector</a:t>
            </a:r>
            <a:r>
              <a:rPr lang="en-US" altLang="fr-FR" sz="1600" b="1"/>
              <a:t> =</a:t>
            </a:r>
          </a:p>
          <a:p>
            <a:pPr algn="r" eaLnBrk="1" hangingPunct="1">
              <a:spcBef>
                <a:spcPct val="0"/>
              </a:spcBef>
              <a:buFontTx/>
              <a:buNone/>
            </a:pPr>
            <a:r>
              <a:rPr lang="en-US" altLang="fr-FR" sz="1600" b="1"/>
              <a:t>Fungal protein secreted in host plant leaves</a:t>
            </a:r>
          </a:p>
        </p:txBody>
      </p:sp>
      <p:sp>
        <p:nvSpPr>
          <p:cNvPr id="19463" name="Rectangle 13"/>
          <p:cNvSpPr>
            <a:spLocks noChangeArrowheads="1"/>
          </p:cNvSpPr>
          <p:nvPr/>
        </p:nvSpPr>
        <p:spPr bwMode="auto">
          <a:xfrm>
            <a:off x="5038726" y="3544889"/>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600" b="1">
                <a:solidFill>
                  <a:srgbClr val="009900"/>
                </a:solidFill>
              </a:rPr>
              <a:t>Role of effectors</a:t>
            </a:r>
          </a:p>
        </p:txBody>
      </p:sp>
      <p:sp>
        <p:nvSpPr>
          <p:cNvPr id="19464" name="Rectangle 14"/>
          <p:cNvSpPr>
            <a:spLocks noChangeArrowheads="1"/>
          </p:cNvSpPr>
          <p:nvPr/>
        </p:nvSpPr>
        <p:spPr bwMode="auto">
          <a:xfrm>
            <a:off x="2220914" y="4462464"/>
            <a:ext cx="186372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600" b="1">
                <a:solidFill>
                  <a:srgbClr val="006600"/>
                </a:solidFill>
              </a:rPr>
              <a:t>      Plant defense</a:t>
            </a:r>
          </a:p>
        </p:txBody>
      </p:sp>
      <p:sp>
        <p:nvSpPr>
          <p:cNvPr id="19465" name="Rectangle 15"/>
          <p:cNvSpPr>
            <a:spLocks noChangeArrowheads="1"/>
          </p:cNvSpPr>
          <p:nvPr/>
        </p:nvSpPr>
        <p:spPr bwMode="auto">
          <a:xfrm>
            <a:off x="4889500" y="4462464"/>
            <a:ext cx="18859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1600" b="1">
                <a:solidFill>
                  <a:srgbClr val="006600"/>
                </a:solidFill>
              </a:rPr>
              <a:t>Plant metabolism</a:t>
            </a:r>
          </a:p>
        </p:txBody>
      </p:sp>
      <p:sp>
        <p:nvSpPr>
          <p:cNvPr id="19466" name="Rectangle 16"/>
          <p:cNvSpPr>
            <a:spLocks noChangeArrowheads="1"/>
          </p:cNvSpPr>
          <p:nvPr/>
        </p:nvSpPr>
        <p:spPr bwMode="auto">
          <a:xfrm>
            <a:off x="7648576" y="4462464"/>
            <a:ext cx="168751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600" b="1">
                <a:solidFill>
                  <a:srgbClr val="FF6600"/>
                </a:solidFill>
              </a:rPr>
              <a:t>Fungal defense</a:t>
            </a:r>
          </a:p>
        </p:txBody>
      </p:sp>
      <p:sp>
        <p:nvSpPr>
          <p:cNvPr id="19467" name="Rectangle 17"/>
          <p:cNvSpPr>
            <a:spLocks noChangeArrowheads="1"/>
          </p:cNvSpPr>
          <p:nvPr/>
        </p:nvSpPr>
        <p:spPr bwMode="auto">
          <a:xfrm>
            <a:off x="2273300" y="4832351"/>
            <a:ext cx="19939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400" b="1">
                <a:solidFill>
                  <a:srgbClr val="006600"/>
                </a:solidFill>
              </a:rPr>
              <a:t>- Inhibition plant </a:t>
            </a:r>
          </a:p>
          <a:p>
            <a:pPr eaLnBrk="1" hangingPunct="1">
              <a:spcBef>
                <a:spcPct val="0"/>
              </a:spcBef>
              <a:buFontTx/>
              <a:buNone/>
            </a:pPr>
            <a:r>
              <a:rPr lang="en-US" altLang="fr-FR" sz="1400" b="1">
                <a:solidFill>
                  <a:srgbClr val="006600"/>
                </a:solidFill>
              </a:rPr>
              <a:t>defense networks</a:t>
            </a:r>
          </a:p>
          <a:p>
            <a:pPr eaLnBrk="1" hangingPunct="1">
              <a:spcBef>
                <a:spcPct val="0"/>
              </a:spcBef>
              <a:buFontTx/>
              <a:buNone/>
            </a:pPr>
            <a:endParaRPr lang="en-US" altLang="fr-FR" sz="800" b="1">
              <a:solidFill>
                <a:srgbClr val="006600"/>
              </a:solidFill>
            </a:endParaRPr>
          </a:p>
          <a:p>
            <a:pPr eaLnBrk="1" hangingPunct="1">
              <a:spcBef>
                <a:spcPct val="0"/>
              </a:spcBef>
              <a:buFontTx/>
              <a:buNone/>
            </a:pPr>
            <a:r>
              <a:rPr lang="en-US" altLang="fr-FR" sz="1400" b="1">
                <a:solidFill>
                  <a:srgbClr val="006600"/>
                </a:solidFill>
              </a:rPr>
              <a:t>- Manipulating plant</a:t>
            </a:r>
          </a:p>
          <a:p>
            <a:pPr eaLnBrk="1" hangingPunct="1">
              <a:spcBef>
                <a:spcPct val="0"/>
              </a:spcBef>
              <a:buFontTx/>
              <a:buNone/>
            </a:pPr>
            <a:r>
              <a:rPr lang="en-US" altLang="fr-FR" sz="1400" b="1">
                <a:solidFill>
                  <a:srgbClr val="006600"/>
                </a:solidFill>
              </a:rPr>
              <a:t>programed cell death</a:t>
            </a:r>
          </a:p>
        </p:txBody>
      </p:sp>
      <p:sp>
        <p:nvSpPr>
          <p:cNvPr id="19468" name="Rectangle 18"/>
          <p:cNvSpPr>
            <a:spLocks noChangeArrowheads="1"/>
          </p:cNvSpPr>
          <p:nvPr/>
        </p:nvSpPr>
        <p:spPr bwMode="auto">
          <a:xfrm>
            <a:off x="7115175" y="4833939"/>
            <a:ext cx="2946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400" b="1">
                <a:solidFill>
                  <a:srgbClr val="FF6600"/>
                </a:solidFill>
              </a:rPr>
              <a:t>- Fungal cell wall modification</a:t>
            </a:r>
          </a:p>
          <a:p>
            <a:pPr eaLnBrk="1" hangingPunct="1">
              <a:spcBef>
                <a:spcPct val="0"/>
              </a:spcBef>
              <a:buFontTx/>
              <a:buNone/>
            </a:pPr>
            <a:r>
              <a:rPr lang="en-US" altLang="fr-FR" sz="1400" b="1">
                <a:solidFill>
                  <a:srgbClr val="FF6600"/>
                </a:solidFill>
              </a:rPr>
              <a:t>- Detoxification, stress response</a:t>
            </a:r>
          </a:p>
        </p:txBody>
      </p:sp>
      <p:grpSp>
        <p:nvGrpSpPr>
          <p:cNvPr id="19469" name="Group 19"/>
          <p:cNvGrpSpPr>
            <a:grpSpLocks/>
          </p:cNvGrpSpPr>
          <p:nvPr/>
        </p:nvGrpSpPr>
        <p:grpSpPr bwMode="auto">
          <a:xfrm>
            <a:off x="3451226" y="3892551"/>
            <a:ext cx="1920875" cy="542925"/>
            <a:chOff x="1126" y="2318"/>
            <a:chExt cx="1210" cy="342"/>
          </a:xfrm>
        </p:grpSpPr>
        <p:sp>
          <p:nvSpPr>
            <p:cNvPr id="19485" name="Line 20"/>
            <p:cNvSpPr>
              <a:spLocks noChangeShapeType="1"/>
            </p:cNvSpPr>
            <p:nvPr/>
          </p:nvSpPr>
          <p:spPr bwMode="auto">
            <a:xfrm flipV="1">
              <a:off x="1156" y="2318"/>
              <a:ext cx="1180" cy="272"/>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19486" name="Line 21"/>
            <p:cNvSpPr>
              <a:spLocks noChangeShapeType="1"/>
            </p:cNvSpPr>
            <p:nvPr/>
          </p:nvSpPr>
          <p:spPr bwMode="auto">
            <a:xfrm flipH="1" flipV="1">
              <a:off x="1126" y="2512"/>
              <a:ext cx="58" cy="148"/>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grpSp>
      <p:sp>
        <p:nvSpPr>
          <p:cNvPr id="19470" name="Line 22"/>
          <p:cNvSpPr>
            <a:spLocks noChangeShapeType="1"/>
          </p:cNvSpPr>
          <p:nvPr/>
        </p:nvSpPr>
        <p:spPr bwMode="auto">
          <a:xfrm>
            <a:off x="5827713" y="3921125"/>
            <a:ext cx="0" cy="47625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19471" name="Line 23"/>
          <p:cNvSpPr>
            <a:spLocks noChangeShapeType="1"/>
          </p:cNvSpPr>
          <p:nvPr/>
        </p:nvSpPr>
        <p:spPr bwMode="auto">
          <a:xfrm>
            <a:off x="6451601" y="3892550"/>
            <a:ext cx="1584325" cy="43180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19472" name="Rectangle 24"/>
          <p:cNvSpPr>
            <a:spLocks noChangeArrowheads="1"/>
          </p:cNvSpPr>
          <p:nvPr/>
        </p:nvSpPr>
        <p:spPr bwMode="auto">
          <a:xfrm>
            <a:off x="4748213" y="4837114"/>
            <a:ext cx="2100262"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400" b="1">
                <a:solidFill>
                  <a:srgbClr val="006600"/>
                </a:solidFill>
              </a:rPr>
              <a:t>- Manipulating  plant</a:t>
            </a:r>
          </a:p>
          <a:p>
            <a:pPr eaLnBrk="1" hangingPunct="1">
              <a:spcBef>
                <a:spcPct val="0"/>
              </a:spcBef>
              <a:buFontTx/>
              <a:buNone/>
            </a:pPr>
            <a:r>
              <a:rPr lang="en-US" altLang="fr-FR" sz="1400" b="1">
                <a:solidFill>
                  <a:srgbClr val="006600"/>
                </a:solidFill>
              </a:rPr>
              <a:t>biosynthetic pathways</a:t>
            </a:r>
          </a:p>
          <a:p>
            <a:pPr eaLnBrk="1" hangingPunct="1">
              <a:spcBef>
                <a:spcPct val="0"/>
              </a:spcBef>
              <a:buFontTx/>
              <a:buNone/>
            </a:pPr>
            <a:endParaRPr lang="en-US" altLang="fr-FR" sz="1400" b="1">
              <a:solidFill>
                <a:srgbClr val="006600"/>
              </a:solidFill>
            </a:endParaRPr>
          </a:p>
        </p:txBody>
      </p:sp>
      <p:sp>
        <p:nvSpPr>
          <p:cNvPr id="19473" name="Rectangle 25"/>
          <p:cNvSpPr>
            <a:spLocks noChangeArrowheads="1"/>
          </p:cNvSpPr>
          <p:nvPr/>
        </p:nvSpPr>
        <p:spPr bwMode="auto">
          <a:xfrm>
            <a:off x="2163764" y="4460875"/>
            <a:ext cx="2433637" cy="14605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fr-FR" sz="1800"/>
          </a:p>
        </p:txBody>
      </p:sp>
      <p:sp>
        <p:nvSpPr>
          <p:cNvPr id="19474" name="Rectangle 26"/>
          <p:cNvSpPr>
            <a:spLocks noChangeArrowheads="1"/>
          </p:cNvSpPr>
          <p:nvPr/>
        </p:nvSpPr>
        <p:spPr bwMode="auto">
          <a:xfrm>
            <a:off x="4694239" y="4464050"/>
            <a:ext cx="2244725" cy="14605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fr-FR" sz="1800"/>
          </a:p>
        </p:txBody>
      </p:sp>
      <p:sp>
        <p:nvSpPr>
          <p:cNvPr id="19475" name="Rectangle 27"/>
          <p:cNvSpPr>
            <a:spLocks noChangeArrowheads="1"/>
          </p:cNvSpPr>
          <p:nvPr/>
        </p:nvSpPr>
        <p:spPr bwMode="auto">
          <a:xfrm>
            <a:off x="7094538" y="4462463"/>
            <a:ext cx="2932112" cy="14605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fr-FR" sz="1800"/>
          </a:p>
        </p:txBody>
      </p:sp>
      <p:sp>
        <p:nvSpPr>
          <p:cNvPr id="19476" name="Rectangle 28"/>
          <p:cNvSpPr>
            <a:spLocks noChangeArrowheads="1"/>
          </p:cNvSpPr>
          <p:nvPr/>
        </p:nvSpPr>
        <p:spPr bwMode="auto">
          <a:xfrm>
            <a:off x="1781176" y="3427414"/>
            <a:ext cx="8632825" cy="2816225"/>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fr-FR" sz="1800"/>
          </a:p>
        </p:txBody>
      </p:sp>
      <p:sp>
        <p:nvSpPr>
          <p:cNvPr id="19477" name="Rectangle 29"/>
          <p:cNvSpPr>
            <a:spLocks noChangeArrowheads="1"/>
          </p:cNvSpPr>
          <p:nvPr/>
        </p:nvSpPr>
        <p:spPr bwMode="auto">
          <a:xfrm>
            <a:off x="1774826" y="1041401"/>
            <a:ext cx="8632825" cy="2246313"/>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fr-FR" sz="1800"/>
          </a:p>
        </p:txBody>
      </p:sp>
      <p:sp>
        <p:nvSpPr>
          <p:cNvPr id="19478" name="Text Box 2"/>
          <p:cNvSpPr txBox="1">
            <a:spLocks noChangeArrowheads="1"/>
          </p:cNvSpPr>
          <p:nvPr/>
        </p:nvSpPr>
        <p:spPr bwMode="auto">
          <a:xfrm>
            <a:off x="2319338" y="220663"/>
            <a:ext cx="7499350"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2000" b="1"/>
              <a:t>Everything  you  wanted  to  know  about  fungal  effectors</a:t>
            </a:r>
          </a:p>
        </p:txBody>
      </p:sp>
      <p:sp>
        <p:nvSpPr>
          <p:cNvPr id="19479" name="Rectangle 1"/>
          <p:cNvSpPr>
            <a:spLocks noChangeArrowheads="1"/>
          </p:cNvSpPr>
          <p:nvPr/>
        </p:nvSpPr>
        <p:spPr bwMode="auto">
          <a:xfrm>
            <a:off x="5521325" y="1227139"/>
            <a:ext cx="306388" cy="1703387"/>
          </a:xfrm>
          <a:prstGeom prst="rect">
            <a:avLst/>
          </a:prstGeom>
          <a:solidFill>
            <a:srgbClr val="FFCC99"/>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19480" name="Line 7"/>
          <p:cNvSpPr>
            <a:spLocks noChangeAspect="1" noChangeShapeType="1"/>
          </p:cNvSpPr>
          <p:nvPr/>
        </p:nvSpPr>
        <p:spPr bwMode="auto">
          <a:xfrm>
            <a:off x="5578475" y="1514475"/>
            <a:ext cx="414338" cy="0"/>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19481" name="Rectangle 2"/>
          <p:cNvSpPr>
            <a:spLocks noChangeArrowheads="1"/>
          </p:cNvSpPr>
          <p:nvPr/>
        </p:nvSpPr>
        <p:spPr bwMode="auto">
          <a:xfrm>
            <a:off x="6103939" y="1227139"/>
            <a:ext cx="339725" cy="1703387"/>
          </a:xfrm>
          <a:prstGeom prst="rect">
            <a:avLst/>
          </a:prstGeom>
          <a:solidFill>
            <a:srgbClr val="CCFF99"/>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19482" name="Rectangle 12"/>
          <p:cNvSpPr>
            <a:spLocks noChangeAspect="1" noChangeArrowheads="1"/>
          </p:cNvSpPr>
          <p:nvPr/>
        </p:nvSpPr>
        <p:spPr bwMode="auto">
          <a:xfrm>
            <a:off x="6459538" y="1924051"/>
            <a:ext cx="2151062" cy="307975"/>
          </a:xfrm>
          <a:prstGeom prst="rect">
            <a:avLst/>
          </a:prstGeom>
          <a:noFill/>
          <a:ln w="9525" algn="ctr">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400" b="1">
                <a:solidFill>
                  <a:srgbClr val="009900"/>
                </a:solidFill>
              </a:rPr>
              <a:t>Transfer into plant cell</a:t>
            </a:r>
          </a:p>
        </p:txBody>
      </p:sp>
      <p:sp>
        <p:nvSpPr>
          <p:cNvPr id="19483" name="Rectangle 12"/>
          <p:cNvSpPr>
            <a:spLocks noChangeAspect="1" noChangeArrowheads="1"/>
          </p:cNvSpPr>
          <p:nvPr/>
        </p:nvSpPr>
        <p:spPr bwMode="auto">
          <a:xfrm>
            <a:off x="6027738" y="1360489"/>
            <a:ext cx="2430462" cy="307975"/>
          </a:xfrm>
          <a:prstGeom prst="rect">
            <a:avLst/>
          </a:prstGeom>
          <a:noFill/>
          <a:ln w="9525" algn="ctr">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400" b="1">
                <a:solidFill>
                  <a:srgbClr val="FF6600"/>
                </a:solidFill>
              </a:rPr>
              <a:t>Accumulating at interface</a:t>
            </a:r>
          </a:p>
        </p:txBody>
      </p:sp>
      <p:sp>
        <p:nvSpPr>
          <p:cNvPr id="19484" name="Line 8"/>
          <p:cNvSpPr>
            <a:spLocks noChangeAspect="1" noChangeShapeType="1"/>
          </p:cNvSpPr>
          <p:nvPr/>
        </p:nvSpPr>
        <p:spPr bwMode="auto">
          <a:xfrm>
            <a:off x="5578476" y="2090738"/>
            <a:ext cx="849313" cy="0"/>
          </a:xfrm>
          <a:prstGeom prst="line">
            <a:avLst/>
          </a:prstGeom>
          <a:noFill/>
          <a:ln w="762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extLst>
      <p:ext uri="{BB962C8B-B14F-4D97-AF65-F5344CB8AC3E}">
        <p14:creationId xmlns:p14="http://schemas.microsoft.com/office/powerpoint/2010/main" val="5490279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676" y="1192214"/>
            <a:ext cx="2447925"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6" y="2374901"/>
            <a:ext cx="2632075"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4" name="ZoneTexte 1"/>
          <p:cNvSpPr txBox="1">
            <a:spLocks noChangeArrowheads="1"/>
          </p:cNvSpPr>
          <p:nvPr/>
        </p:nvSpPr>
        <p:spPr bwMode="auto">
          <a:xfrm>
            <a:off x="3224214" y="1339851"/>
            <a:ext cx="1908175" cy="830263"/>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b="1" i="1"/>
              <a:t>Blumeria </a:t>
            </a:r>
            <a:r>
              <a:rPr lang="fr-FR" altLang="fr-FR" sz="1600" b="1"/>
              <a:t>has </a:t>
            </a:r>
          </a:p>
          <a:p>
            <a:pPr algn="ctr" eaLnBrk="1" hangingPunct="1">
              <a:spcBef>
                <a:spcPct val="0"/>
              </a:spcBef>
              <a:buFontTx/>
              <a:buNone/>
            </a:pPr>
            <a:r>
              <a:rPr lang="fr-FR" altLang="fr-FR" sz="1600" b="1"/>
              <a:t>a large number of</a:t>
            </a:r>
          </a:p>
          <a:p>
            <a:pPr algn="ctr" eaLnBrk="1" hangingPunct="1">
              <a:spcBef>
                <a:spcPct val="0"/>
              </a:spcBef>
              <a:buFontTx/>
              <a:buNone/>
            </a:pPr>
            <a:r>
              <a:rPr lang="fr-FR" altLang="fr-FR" sz="1600" b="1">
                <a:solidFill>
                  <a:srgbClr val="009900"/>
                </a:solidFill>
              </a:rPr>
              <a:t>effectors</a:t>
            </a:r>
          </a:p>
        </p:txBody>
      </p:sp>
      <p:cxnSp>
        <p:nvCxnSpPr>
          <p:cNvPr id="20485" name="Connecteur droit avec flèche 4"/>
          <p:cNvCxnSpPr>
            <a:cxnSpLocks noChangeShapeType="1"/>
          </p:cNvCxnSpPr>
          <p:nvPr/>
        </p:nvCxnSpPr>
        <p:spPr bwMode="auto">
          <a:xfrm flipH="1">
            <a:off x="3884614" y="4545013"/>
            <a:ext cx="192087" cy="627062"/>
          </a:xfrm>
          <a:prstGeom prst="straightConnector1">
            <a:avLst/>
          </a:prstGeom>
          <a:noFill/>
          <a:ln w="28575" algn="ctr">
            <a:solidFill>
              <a:srgbClr val="00B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6" name="ZoneTexte 5"/>
          <p:cNvSpPr txBox="1">
            <a:spLocks noChangeArrowheads="1"/>
          </p:cNvSpPr>
          <p:nvPr/>
        </p:nvSpPr>
        <p:spPr bwMode="auto">
          <a:xfrm>
            <a:off x="3386138" y="5199064"/>
            <a:ext cx="938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solidFill>
                  <a:srgbClr val="009900"/>
                </a:solidFill>
              </a:rPr>
              <a:t>490</a:t>
            </a:r>
          </a:p>
          <a:p>
            <a:pPr algn="ctr" eaLnBrk="1" hangingPunct="1">
              <a:spcBef>
                <a:spcPct val="0"/>
              </a:spcBef>
              <a:buFontTx/>
              <a:buNone/>
            </a:pPr>
            <a:r>
              <a:rPr lang="fr-FR" altLang="fr-FR" sz="1400" b="1">
                <a:solidFill>
                  <a:srgbClr val="009900"/>
                </a:solidFill>
              </a:rPr>
              <a:t>effectors</a:t>
            </a:r>
          </a:p>
        </p:txBody>
      </p:sp>
      <p:sp>
        <p:nvSpPr>
          <p:cNvPr id="20487" name="Text Box 24"/>
          <p:cNvSpPr txBox="1">
            <a:spLocks noChangeArrowheads="1"/>
          </p:cNvSpPr>
          <p:nvPr/>
        </p:nvSpPr>
        <p:spPr bwMode="auto">
          <a:xfrm>
            <a:off x="1522412" y="6575426"/>
            <a:ext cx="8804276"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fr-FR" altLang="fr-FR" sz="1200" b="1"/>
              <a:t>Spanu 2010  Science;  O’Connel  Nature Genetics  2012; Pedersen  BMC genomics 2012;  Pliego  MPMI 2013</a:t>
            </a:r>
          </a:p>
        </p:txBody>
      </p:sp>
      <p:sp>
        <p:nvSpPr>
          <p:cNvPr id="20488" name="Text Box 2"/>
          <p:cNvSpPr txBox="1">
            <a:spLocks noChangeArrowheads="1"/>
          </p:cNvSpPr>
          <p:nvPr/>
        </p:nvSpPr>
        <p:spPr bwMode="auto">
          <a:xfrm>
            <a:off x="2611439" y="220663"/>
            <a:ext cx="6854825"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i="1">
                <a:solidFill>
                  <a:srgbClr val="009900"/>
                </a:solidFill>
              </a:rPr>
              <a:t>Blumeria  </a:t>
            </a:r>
            <a:r>
              <a:rPr lang="fr-FR" altLang="fr-FR" sz="2000" b="1">
                <a:solidFill>
                  <a:srgbClr val="009900"/>
                </a:solidFill>
              </a:rPr>
              <a:t>protein</a:t>
            </a:r>
            <a:r>
              <a:rPr lang="fr-FR" altLang="fr-FR" sz="2000" b="1" i="1">
                <a:solidFill>
                  <a:srgbClr val="009900"/>
                </a:solidFill>
              </a:rPr>
              <a:t>  </a:t>
            </a:r>
            <a:r>
              <a:rPr lang="fr-FR" altLang="fr-FR" sz="2000" b="1">
                <a:solidFill>
                  <a:srgbClr val="009900"/>
                </a:solidFill>
              </a:rPr>
              <a:t>effectors</a:t>
            </a:r>
          </a:p>
        </p:txBody>
      </p:sp>
      <p:sp>
        <p:nvSpPr>
          <p:cNvPr id="20489" name="Rectangle 9"/>
          <p:cNvSpPr>
            <a:spLocks noChangeArrowheads="1"/>
          </p:cNvSpPr>
          <p:nvPr/>
        </p:nvSpPr>
        <p:spPr bwMode="auto">
          <a:xfrm>
            <a:off x="1989139" y="1084264"/>
            <a:ext cx="8277225" cy="4738687"/>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Tree>
    <p:extLst>
      <p:ext uri="{BB962C8B-B14F-4D97-AF65-F5344CB8AC3E}">
        <p14:creationId xmlns:p14="http://schemas.microsoft.com/office/powerpoint/2010/main" val="9007679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2222500" y="3649664"/>
            <a:ext cx="7785100" cy="2770187"/>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2000" b="1"/>
              <a:t>Pathogenicity factors : Secreted  proteins</a:t>
            </a:r>
          </a:p>
          <a:p>
            <a:pPr eaLnBrk="1" hangingPunct="1">
              <a:spcBef>
                <a:spcPct val="0"/>
              </a:spcBef>
              <a:buFontTx/>
              <a:buNone/>
            </a:pPr>
            <a:endParaRPr lang="en-US" altLang="fr-FR" sz="1400" b="1">
              <a:solidFill>
                <a:srgbClr val="FF0000"/>
              </a:solidFill>
            </a:endParaRPr>
          </a:p>
          <a:p>
            <a:pPr eaLnBrk="1" hangingPunct="1">
              <a:spcBef>
                <a:spcPct val="0"/>
              </a:spcBef>
              <a:buFontTx/>
              <a:buNone/>
            </a:pPr>
            <a:r>
              <a:rPr lang="en-US" altLang="fr-FR" sz="1600" b="1">
                <a:solidFill>
                  <a:srgbClr val="FF0000"/>
                </a:solidFill>
              </a:rPr>
              <a:t>Low number of genes encoding</a:t>
            </a:r>
          </a:p>
          <a:p>
            <a:pPr eaLnBrk="1" hangingPunct="1">
              <a:spcBef>
                <a:spcPct val="0"/>
              </a:spcBef>
              <a:buFontTx/>
              <a:buNone/>
            </a:pPr>
            <a:r>
              <a:rPr lang="en-US" altLang="fr-FR" sz="1400" b="1">
                <a:solidFill>
                  <a:srgbClr val="FF0000"/>
                </a:solidFill>
              </a:rPr>
              <a:t>	Plant Cell  Wall degrading enzymes : PCWDE</a:t>
            </a:r>
          </a:p>
          <a:p>
            <a:pPr eaLnBrk="1" hangingPunct="1">
              <a:spcBef>
                <a:spcPct val="0"/>
              </a:spcBef>
              <a:buFontTx/>
              <a:buNone/>
            </a:pPr>
            <a:r>
              <a:rPr lang="en-US" altLang="fr-FR" sz="1400" b="1">
                <a:solidFill>
                  <a:srgbClr val="FF0000"/>
                </a:solidFill>
              </a:rPr>
              <a:t>	</a:t>
            </a:r>
            <a:r>
              <a:rPr lang="en-US" altLang="fr-FR" sz="1400" b="1">
                <a:solidFill>
                  <a:srgbClr val="D60093"/>
                </a:solidFill>
              </a:rPr>
              <a:t>Proteases</a:t>
            </a:r>
            <a:r>
              <a:rPr lang="en-US" altLang="fr-FR" sz="1400" b="1">
                <a:solidFill>
                  <a:srgbClr val="C00000"/>
                </a:solidFill>
              </a:rPr>
              <a:t>*</a:t>
            </a:r>
          </a:p>
          <a:p>
            <a:pPr eaLnBrk="1" hangingPunct="1">
              <a:spcBef>
                <a:spcPct val="0"/>
              </a:spcBef>
              <a:buFontTx/>
              <a:buNone/>
            </a:pPr>
            <a:r>
              <a:rPr lang="en-US" altLang="fr-FR" sz="1400" b="1">
                <a:solidFill>
                  <a:srgbClr val="FF0000"/>
                </a:solidFill>
              </a:rPr>
              <a:t>	</a:t>
            </a:r>
            <a:r>
              <a:rPr lang="en-US" altLang="fr-FR" sz="1400" b="1">
                <a:solidFill>
                  <a:srgbClr val="D60093"/>
                </a:solidFill>
              </a:rPr>
              <a:t>Cell wall associated  hydrophobins*</a:t>
            </a:r>
          </a:p>
          <a:p>
            <a:pPr eaLnBrk="1" hangingPunct="1">
              <a:spcBef>
                <a:spcPct val="0"/>
              </a:spcBef>
              <a:buFontTx/>
              <a:buNone/>
            </a:pPr>
            <a:endParaRPr lang="en-US" altLang="fr-FR" sz="1800" b="1">
              <a:solidFill>
                <a:srgbClr val="009900"/>
              </a:solidFill>
            </a:endParaRPr>
          </a:p>
          <a:p>
            <a:pPr eaLnBrk="1" hangingPunct="1">
              <a:spcBef>
                <a:spcPct val="0"/>
              </a:spcBef>
              <a:buFontTx/>
              <a:buNone/>
            </a:pPr>
            <a:r>
              <a:rPr lang="en-US" altLang="fr-FR" sz="2000" b="1">
                <a:solidFill>
                  <a:srgbClr val="009900"/>
                </a:solidFill>
              </a:rPr>
              <a:t>Effectors </a:t>
            </a:r>
          </a:p>
          <a:p>
            <a:pPr eaLnBrk="1" hangingPunct="1">
              <a:spcBef>
                <a:spcPct val="0"/>
              </a:spcBef>
              <a:buFontTx/>
              <a:buNone/>
            </a:pPr>
            <a:r>
              <a:rPr lang="en-US" altLang="fr-FR" sz="1800" b="1">
                <a:solidFill>
                  <a:srgbClr val="009900"/>
                </a:solidFill>
              </a:rPr>
              <a:t>	High number of genes encoding effectors (490)</a:t>
            </a:r>
          </a:p>
          <a:p>
            <a:pPr eaLnBrk="1" hangingPunct="1">
              <a:spcBef>
                <a:spcPct val="0"/>
              </a:spcBef>
              <a:buFontTx/>
              <a:buNone/>
            </a:pPr>
            <a:r>
              <a:rPr lang="en-US" altLang="fr-FR" sz="1800" b="1"/>
              <a:t>	Most are expressed during infection</a:t>
            </a:r>
          </a:p>
          <a:p>
            <a:pPr eaLnBrk="1" hangingPunct="1">
              <a:spcBef>
                <a:spcPct val="0"/>
              </a:spcBef>
              <a:buFontTx/>
              <a:buNone/>
            </a:pPr>
            <a:r>
              <a:rPr lang="en-US" altLang="fr-FR" sz="800" b="1">
                <a:solidFill>
                  <a:srgbClr val="009900"/>
                </a:solidFill>
              </a:rPr>
              <a:t>	</a:t>
            </a:r>
            <a:r>
              <a:rPr lang="en-US" altLang="fr-FR" sz="800" b="1">
                <a:solidFill>
                  <a:srgbClr val="FF0000"/>
                </a:solidFill>
              </a:rPr>
              <a:t>	</a:t>
            </a:r>
          </a:p>
        </p:txBody>
      </p:sp>
      <p:sp>
        <p:nvSpPr>
          <p:cNvPr id="21507" name="Text Box 3"/>
          <p:cNvSpPr txBox="1">
            <a:spLocks noChangeArrowheads="1"/>
          </p:cNvSpPr>
          <p:nvPr/>
        </p:nvSpPr>
        <p:spPr bwMode="auto">
          <a:xfrm>
            <a:off x="2232025" y="1009651"/>
            <a:ext cx="7766050" cy="20923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800" b="1"/>
              <a:t>Primary metabolism:  all pathways are there, except </a:t>
            </a:r>
            <a:r>
              <a:rPr lang="en-US" altLang="fr-FR" sz="1400" b="1"/>
              <a:t>	</a:t>
            </a:r>
          </a:p>
          <a:p>
            <a:pPr eaLnBrk="1" hangingPunct="1">
              <a:spcBef>
                <a:spcPct val="0"/>
              </a:spcBef>
              <a:buFontTx/>
              <a:buNone/>
            </a:pPr>
            <a:r>
              <a:rPr lang="en-US" altLang="fr-FR" sz="1400" b="1"/>
              <a:t>	</a:t>
            </a:r>
          </a:p>
          <a:p>
            <a:pPr eaLnBrk="1" hangingPunct="1">
              <a:spcBef>
                <a:spcPct val="0"/>
              </a:spcBef>
              <a:buFontTx/>
              <a:buNone/>
            </a:pPr>
            <a:r>
              <a:rPr lang="en-US" altLang="fr-FR" sz="1400" b="1">
                <a:solidFill>
                  <a:srgbClr val="0070C0"/>
                </a:solidFill>
              </a:rPr>
              <a:t>glutamate biosynthesis		</a:t>
            </a:r>
            <a:r>
              <a:rPr lang="en-US" altLang="fr-FR" sz="1400" b="1">
                <a:solidFill>
                  <a:srgbClr val="D60093"/>
                </a:solidFill>
              </a:rPr>
              <a:t>nitrate, sulfate assimilation*</a:t>
            </a:r>
          </a:p>
          <a:p>
            <a:pPr eaLnBrk="1" hangingPunct="1">
              <a:spcBef>
                <a:spcPct val="0"/>
              </a:spcBef>
              <a:buFontTx/>
              <a:buNone/>
            </a:pPr>
            <a:r>
              <a:rPr lang="en-US" altLang="fr-FR" sz="1400" b="1">
                <a:solidFill>
                  <a:srgbClr val="0070C0"/>
                </a:solidFill>
              </a:rPr>
              <a:t>amino acids transminases 		</a:t>
            </a:r>
            <a:r>
              <a:rPr lang="en-US" altLang="fr-FR" sz="1400" b="1">
                <a:solidFill>
                  <a:srgbClr val="D60093"/>
                </a:solidFill>
              </a:rPr>
              <a:t>thiamine biosynthesis* </a:t>
            </a:r>
          </a:p>
          <a:p>
            <a:pPr eaLnBrk="1" hangingPunct="1">
              <a:spcBef>
                <a:spcPct val="0"/>
              </a:spcBef>
              <a:buFontTx/>
              <a:buNone/>
            </a:pPr>
            <a:r>
              <a:rPr lang="en-US" altLang="fr-FR" sz="1400" b="1">
                <a:solidFill>
                  <a:srgbClr val="0070C0"/>
                </a:solidFill>
              </a:rPr>
              <a:t>glycerol biosynthesis 		</a:t>
            </a:r>
          </a:p>
          <a:p>
            <a:pPr eaLnBrk="1" hangingPunct="1">
              <a:spcBef>
                <a:spcPct val="0"/>
              </a:spcBef>
              <a:buFontTx/>
              <a:buNone/>
            </a:pPr>
            <a:r>
              <a:rPr lang="en-US" altLang="fr-FR" sz="1400" b="1">
                <a:solidFill>
                  <a:srgbClr val="0070C0"/>
                </a:solidFill>
              </a:rPr>
              <a:t>uracil transport</a:t>
            </a:r>
          </a:p>
          <a:p>
            <a:pPr eaLnBrk="1" hangingPunct="1">
              <a:spcBef>
                <a:spcPct val="0"/>
              </a:spcBef>
              <a:buFontTx/>
              <a:buNone/>
            </a:pPr>
            <a:r>
              <a:rPr lang="en-US" altLang="fr-FR" sz="1400" b="1">
                <a:solidFill>
                  <a:srgbClr val="0070C0"/>
                </a:solidFill>
              </a:rPr>
              <a:t>invertase (no direct clivage of sucrose from plants)</a:t>
            </a:r>
          </a:p>
          <a:p>
            <a:pPr eaLnBrk="1" hangingPunct="1">
              <a:spcBef>
                <a:spcPct val="0"/>
              </a:spcBef>
              <a:buFontTx/>
              <a:buNone/>
            </a:pPr>
            <a:r>
              <a:rPr lang="en-US" altLang="fr-FR" sz="1400" b="1">
                <a:solidFill>
                  <a:srgbClr val="0070C0"/>
                </a:solidFill>
              </a:rPr>
              <a:t>alcooholic fermentation</a:t>
            </a:r>
          </a:p>
          <a:p>
            <a:pPr eaLnBrk="1" hangingPunct="1">
              <a:spcBef>
                <a:spcPct val="0"/>
              </a:spcBef>
              <a:buFontTx/>
              <a:buNone/>
            </a:pPr>
            <a:r>
              <a:rPr lang="en-US" altLang="fr-FR" sz="1400" b="1">
                <a:solidFill>
                  <a:srgbClr val="0070C0"/>
                </a:solidFill>
              </a:rPr>
              <a:t>	</a:t>
            </a:r>
            <a:r>
              <a:rPr lang="en-US" altLang="fr-FR" sz="1400" b="1">
                <a:solidFill>
                  <a:srgbClr val="FF0000"/>
                </a:solidFill>
              </a:rPr>
              <a:t>	</a:t>
            </a:r>
            <a:endParaRPr lang="en-US" altLang="fr-FR" sz="1400" b="1">
              <a:solidFill>
                <a:srgbClr val="0070C0"/>
              </a:solidFill>
            </a:endParaRPr>
          </a:p>
        </p:txBody>
      </p:sp>
      <p:sp>
        <p:nvSpPr>
          <p:cNvPr id="21508" name="Text Box 5"/>
          <p:cNvSpPr txBox="1">
            <a:spLocks noChangeArrowheads="1"/>
          </p:cNvSpPr>
          <p:nvPr/>
        </p:nvSpPr>
        <p:spPr bwMode="auto">
          <a:xfrm>
            <a:off x="6124575" y="3097214"/>
            <a:ext cx="39322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solidFill>
                  <a:srgbClr val="D60093"/>
                </a:solidFill>
              </a:rPr>
              <a:t>*also reduced  in biotrophic basidiomycetes</a:t>
            </a:r>
          </a:p>
        </p:txBody>
      </p:sp>
      <p:sp>
        <p:nvSpPr>
          <p:cNvPr id="21509" name="Text Box 2"/>
          <p:cNvSpPr txBox="1">
            <a:spLocks noChangeArrowheads="1"/>
          </p:cNvSpPr>
          <p:nvPr/>
        </p:nvSpPr>
        <p:spPr bwMode="auto">
          <a:xfrm>
            <a:off x="2303463" y="303213"/>
            <a:ext cx="7556500"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a:t>Massive  gene  losses  in  </a:t>
            </a:r>
            <a:r>
              <a:rPr lang="fr-FR" altLang="fr-FR" sz="2000" b="1" i="1"/>
              <a:t>Blumeria</a:t>
            </a:r>
            <a:r>
              <a:rPr lang="fr-FR" altLang="fr-FR" sz="2000" b="1"/>
              <a:t>  compared  to other fungi</a:t>
            </a:r>
            <a:endParaRPr lang="fr-FR" altLang="fr-FR" sz="2000" b="1" i="1"/>
          </a:p>
        </p:txBody>
      </p:sp>
    </p:spTree>
    <p:extLst>
      <p:ext uri="{BB962C8B-B14F-4D97-AF65-F5344CB8AC3E}">
        <p14:creationId xmlns:p14="http://schemas.microsoft.com/office/powerpoint/2010/main" val="28131672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2222500" y="4222751"/>
            <a:ext cx="7785100" cy="923925"/>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2000" b="1"/>
              <a:t>Pathogenicity factors : Secondary metabolism</a:t>
            </a:r>
          </a:p>
          <a:p>
            <a:pPr eaLnBrk="1" hangingPunct="1">
              <a:spcBef>
                <a:spcPct val="0"/>
              </a:spcBef>
              <a:buFontTx/>
              <a:buNone/>
            </a:pPr>
            <a:endParaRPr lang="en-US" altLang="fr-FR" sz="2000" b="1">
              <a:solidFill>
                <a:srgbClr val="FF0000"/>
              </a:solidFill>
            </a:endParaRPr>
          </a:p>
          <a:p>
            <a:pPr eaLnBrk="1" hangingPunct="1">
              <a:spcBef>
                <a:spcPct val="0"/>
              </a:spcBef>
              <a:buFontTx/>
              <a:buNone/>
            </a:pPr>
            <a:r>
              <a:rPr lang="en-US" altLang="fr-FR" sz="1400" b="1">
                <a:solidFill>
                  <a:srgbClr val="FF0000"/>
                </a:solidFill>
              </a:rPr>
              <a:t>	</a:t>
            </a:r>
          </a:p>
        </p:txBody>
      </p:sp>
      <p:sp>
        <p:nvSpPr>
          <p:cNvPr id="22531" name="Text Box 3"/>
          <p:cNvSpPr txBox="1">
            <a:spLocks noChangeArrowheads="1"/>
          </p:cNvSpPr>
          <p:nvPr/>
        </p:nvSpPr>
        <p:spPr bwMode="auto">
          <a:xfrm>
            <a:off x="2232025" y="1104901"/>
            <a:ext cx="7766050" cy="20923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800" b="1"/>
              <a:t>Primary metabolism:  all pathways are there, except </a:t>
            </a:r>
            <a:r>
              <a:rPr lang="en-US" altLang="fr-FR" sz="1400" b="1"/>
              <a:t>	</a:t>
            </a:r>
          </a:p>
          <a:p>
            <a:pPr eaLnBrk="1" hangingPunct="1">
              <a:spcBef>
                <a:spcPct val="0"/>
              </a:spcBef>
              <a:buFontTx/>
              <a:buNone/>
            </a:pPr>
            <a:r>
              <a:rPr lang="en-US" altLang="fr-FR" sz="1400" b="1"/>
              <a:t>	</a:t>
            </a:r>
          </a:p>
          <a:p>
            <a:pPr eaLnBrk="1" hangingPunct="1">
              <a:spcBef>
                <a:spcPct val="0"/>
              </a:spcBef>
              <a:buFontTx/>
              <a:buNone/>
            </a:pPr>
            <a:r>
              <a:rPr lang="en-US" altLang="fr-FR" sz="1400" b="1">
                <a:solidFill>
                  <a:srgbClr val="0070C0"/>
                </a:solidFill>
              </a:rPr>
              <a:t>glutamate biosynthesis		</a:t>
            </a:r>
            <a:r>
              <a:rPr lang="en-US" altLang="fr-FR" sz="1400" b="1">
                <a:solidFill>
                  <a:srgbClr val="D60093"/>
                </a:solidFill>
              </a:rPr>
              <a:t>nitrate, sulfate assimilation*</a:t>
            </a:r>
          </a:p>
          <a:p>
            <a:pPr eaLnBrk="1" hangingPunct="1">
              <a:spcBef>
                <a:spcPct val="0"/>
              </a:spcBef>
              <a:buFontTx/>
              <a:buNone/>
            </a:pPr>
            <a:r>
              <a:rPr lang="en-US" altLang="fr-FR" sz="1400" b="1">
                <a:solidFill>
                  <a:srgbClr val="0070C0"/>
                </a:solidFill>
              </a:rPr>
              <a:t>amino acids transminases 		</a:t>
            </a:r>
            <a:r>
              <a:rPr lang="en-US" altLang="fr-FR" sz="1400" b="1">
                <a:solidFill>
                  <a:srgbClr val="D60093"/>
                </a:solidFill>
              </a:rPr>
              <a:t>thiamine biosynthesis* </a:t>
            </a:r>
          </a:p>
          <a:p>
            <a:pPr eaLnBrk="1" hangingPunct="1">
              <a:spcBef>
                <a:spcPct val="0"/>
              </a:spcBef>
              <a:buFontTx/>
              <a:buNone/>
            </a:pPr>
            <a:r>
              <a:rPr lang="en-US" altLang="fr-FR" sz="1400" b="1">
                <a:solidFill>
                  <a:srgbClr val="0070C0"/>
                </a:solidFill>
              </a:rPr>
              <a:t>glycerol biosynthesis 		</a:t>
            </a:r>
          </a:p>
          <a:p>
            <a:pPr eaLnBrk="1" hangingPunct="1">
              <a:spcBef>
                <a:spcPct val="0"/>
              </a:spcBef>
              <a:buFontTx/>
              <a:buNone/>
            </a:pPr>
            <a:r>
              <a:rPr lang="en-US" altLang="fr-FR" sz="1400" b="1">
                <a:solidFill>
                  <a:srgbClr val="0070C0"/>
                </a:solidFill>
              </a:rPr>
              <a:t>uracil transport</a:t>
            </a:r>
          </a:p>
          <a:p>
            <a:pPr eaLnBrk="1" hangingPunct="1">
              <a:spcBef>
                <a:spcPct val="0"/>
              </a:spcBef>
              <a:buFontTx/>
              <a:buNone/>
            </a:pPr>
            <a:r>
              <a:rPr lang="en-US" altLang="fr-FR" sz="1400" b="1">
                <a:solidFill>
                  <a:srgbClr val="0070C0"/>
                </a:solidFill>
              </a:rPr>
              <a:t>invertase (no direct clivage of sucrose from plants)</a:t>
            </a:r>
          </a:p>
          <a:p>
            <a:pPr eaLnBrk="1" hangingPunct="1">
              <a:spcBef>
                <a:spcPct val="0"/>
              </a:spcBef>
              <a:buFontTx/>
              <a:buNone/>
            </a:pPr>
            <a:r>
              <a:rPr lang="en-US" altLang="fr-FR" sz="1400" b="1">
                <a:solidFill>
                  <a:srgbClr val="0070C0"/>
                </a:solidFill>
              </a:rPr>
              <a:t>alcooholic fermentation</a:t>
            </a:r>
          </a:p>
          <a:p>
            <a:pPr eaLnBrk="1" hangingPunct="1">
              <a:spcBef>
                <a:spcPct val="0"/>
              </a:spcBef>
              <a:buFontTx/>
              <a:buNone/>
            </a:pPr>
            <a:r>
              <a:rPr lang="en-US" altLang="fr-FR" sz="1400" b="1">
                <a:solidFill>
                  <a:srgbClr val="0070C0"/>
                </a:solidFill>
              </a:rPr>
              <a:t>	</a:t>
            </a:r>
            <a:r>
              <a:rPr lang="en-US" altLang="fr-FR" sz="1400" b="1">
                <a:solidFill>
                  <a:srgbClr val="FF0000"/>
                </a:solidFill>
              </a:rPr>
              <a:t>	</a:t>
            </a:r>
            <a:endParaRPr lang="en-US" altLang="fr-FR" sz="1400" b="1">
              <a:solidFill>
                <a:srgbClr val="0070C0"/>
              </a:solidFill>
            </a:endParaRPr>
          </a:p>
        </p:txBody>
      </p:sp>
      <p:sp>
        <p:nvSpPr>
          <p:cNvPr id="22532" name="Text Box 5"/>
          <p:cNvSpPr txBox="1">
            <a:spLocks noChangeArrowheads="1"/>
          </p:cNvSpPr>
          <p:nvPr/>
        </p:nvSpPr>
        <p:spPr bwMode="auto">
          <a:xfrm>
            <a:off x="6083300" y="3187701"/>
            <a:ext cx="39322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solidFill>
                  <a:srgbClr val="D60093"/>
                </a:solidFill>
              </a:rPr>
              <a:t>*also reduced  in biotrophic basidiomycetes</a:t>
            </a:r>
          </a:p>
        </p:txBody>
      </p:sp>
      <p:sp>
        <p:nvSpPr>
          <p:cNvPr id="22533" name="Text Box 2"/>
          <p:cNvSpPr txBox="1">
            <a:spLocks noChangeArrowheads="1"/>
          </p:cNvSpPr>
          <p:nvPr/>
        </p:nvSpPr>
        <p:spPr bwMode="auto">
          <a:xfrm>
            <a:off x="2303463" y="303213"/>
            <a:ext cx="7556500"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a:t>Massive  gene  losses  in  </a:t>
            </a:r>
            <a:r>
              <a:rPr lang="fr-FR" altLang="fr-FR" sz="2000" b="1" i="1"/>
              <a:t>Blumeria</a:t>
            </a:r>
            <a:r>
              <a:rPr lang="fr-FR" altLang="fr-FR" sz="2000" b="1"/>
              <a:t>  compared  to other fungi</a:t>
            </a:r>
            <a:endParaRPr lang="fr-FR" altLang="fr-FR" sz="2000" b="1" i="1"/>
          </a:p>
        </p:txBody>
      </p:sp>
    </p:spTree>
    <p:extLst>
      <p:ext uri="{BB962C8B-B14F-4D97-AF65-F5344CB8AC3E}">
        <p14:creationId xmlns:p14="http://schemas.microsoft.com/office/powerpoint/2010/main" val="29610368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3224213" y="2297113"/>
            <a:ext cx="4121150" cy="387350"/>
            <a:chOff x="1655" y="1117"/>
            <a:chExt cx="2595" cy="244"/>
          </a:xfrm>
        </p:grpSpPr>
        <p:sp>
          <p:nvSpPr>
            <p:cNvPr id="46083" name="Rectangle 3"/>
            <p:cNvSpPr>
              <a:spLocks noChangeArrowheads="1"/>
            </p:cNvSpPr>
            <p:nvPr/>
          </p:nvSpPr>
          <p:spPr bwMode="auto">
            <a:xfrm>
              <a:off x="1655" y="1117"/>
              <a:ext cx="2360" cy="107"/>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23609" name="Rectangle 4"/>
            <p:cNvSpPr>
              <a:spLocks noChangeAspect="1" noChangeArrowheads="1"/>
            </p:cNvSpPr>
            <p:nvPr/>
          </p:nvSpPr>
          <p:spPr bwMode="auto">
            <a:xfrm>
              <a:off x="1791" y="1119"/>
              <a:ext cx="298" cy="104"/>
            </a:xfrm>
            <a:prstGeom prst="rect">
              <a:avLst/>
            </a:prstGeom>
            <a:gradFill rotWithShape="1">
              <a:gsLst>
                <a:gs pos="0">
                  <a:srgbClr val="CC3300"/>
                </a:gs>
                <a:gs pos="50000">
                  <a:srgbClr val="FFFFFF"/>
                </a:gs>
                <a:gs pos="100000">
                  <a:srgbClr val="CC33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fr-FR" sz="1000"/>
            </a:p>
          </p:txBody>
        </p:sp>
        <p:sp>
          <p:nvSpPr>
            <p:cNvPr id="23610" name="Rectangle 5"/>
            <p:cNvSpPr>
              <a:spLocks noChangeAspect="1" noChangeArrowheads="1"/>
            </p:cNvSpPr>
            <p:nvPr/>
          </p:nvSpPr>
          <p:spPr bwMode="auto">
            <a:xfrm>
              <a:off x="2174" y="1119"/>
              <a:ext cx="298" cy="104"/>
            </a:xfrm>
            <a:prstGeom prst="rect">
              <a:avLst/>
            </a:prstGeom>
            <a:gradFill rotWithShape="1">
              <a:gsLst>
                <a:gs pos="0">
                  <a:srgbClr val="CC3300"/>
                </a:gs>
                <a:gs pos="50000">
                  <a:srgbClr val="FFFFFF"/>
                </a:gs>
                <a:gs pos="100000">
                  <a:srgbClr val="CC33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fr-FR" sz="1000"/>
            </a:p>
          </p:txBody>
        </p:sp>
        <p:sp>
          <p:nvSpPr>
            <p:cNvPr id="23611" name="Rectangle 6"/>
            <p:cNvSpPr>
              <a:spLocks noChangeAspect="1" noChangeArrowheads="1"/>
            </p:cNvSpPr>
            <p:nvPr/>
          </p:nvSpPr>
          <p:spPr bwMode="auto">
            <a:xfrm>
              <a:off x="2533" y="1119"/>
              <a:ext cx="120" cy="104"/>
            </a:xfrm>
            <a:prstGeom prst="rect">
              <a:avLst/>
            </a:prstGeom>
            <a:gradFill rotWithShape="1">
              <a:gsLst>
                <a:gs pos="0">
                  <a:srgbClr val="669900"/>
                </a:gs>
                <a:gs pos="50000">
                  <a:srgbClr val="FFFFFF"/>
                </a:gs>
                <a:gs pos="100000">
                  <a:srgbClr val="6699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fr-FR" sz="1000"/>
            </a:p>
          </p:txBody>
        </p:sp>
        <p:sp>
          <p:nvSpPr>
            <p:cNvPr id="23612" name="Rectangle 7"/>
            <p:cNvSpPr>
              <a:spLocks noChangeAspect="1" noChangeArrowheads="1"/>
            </p:cNvSpPr>
            <p:nvPr/>
          </p:nvSpPr>
          <p:spPr bwMode="auto">
            <a:xfrm>
              <a:off x="2851" y="1119"/>
              <a:ext cx="120" cy="104"/>
            </a:xfrm>
            <a:prstGeom prst="rect">
              <a:avLst/>
            </a:prstGeom>
            <a:gradFill rotWithShape="1">
              <a:gsLst>
                <a:gs pos="0">
                  <a:srgbClr val="669900"/>
                </a:gs>
                <a:gs pos="50000">
                  <a:srgbClr val="FFFFFF"/>
                </a:gs>
                <a:gs pos="100000">
                  <a:srgbClr val="6699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fr-FR" sz="1000"/>
            </a:p>
          </p:txBody>
        </p:sp>
        <p:sp>
          <p:nvSpPr>
            <p:cNvPr id="23613" name="Rectangle 8"/>
            <p:cNvSpPr>
              <a:spLocks noChangeAspect="1" noChangeArrowheads="1"/>
            </p:cNvSpPr>
            <p:nvPr/>
          </p:nvSpPr>
          <p:spPr bwMode="auto">
            <a:xfrm>
              <a:off x="3032" y="1119"/>
              <a:ext cx="120" cy="104"/>
            </a:xfrm>
            <a:prstGeom prst="rect">
              <a:avLst/>
            </a:prstGeom>
            <a:gradFill rotWithShape="1">
              <a:gsLst>
                <a:gs pos="0">
                  <a:srgbClr val="669900"/>
                </a:gs>
                <a:gs pos="50000">
                  <a:srgbClr val="FFFFFF"/>
                </a:gs>
                <a:gs pos="100000">
                  <a:srgbClr val="6699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fr-FR" sz="1000"/>
            </a:p>
          </p:txBody>
        </p:sp>
        <p:sp>
          <p:nvSpPr>
            <p:cNvPr id="23614" name="Rectangle 9"/>
            <p:cNvSpPr>
              <a:spLocks noChangeAspect="1" noChangeArrowheads="1"/>
            </p:cNvSpPr>
            <p:nvPr/>
          </p:nvSpPr>
          <p:spPr bwMode="auto">
            <a:xfrm>
              <a:off x="3395" y="1119"/>
              <a:ext cx="120" cy="104"/>
            </a:xfrm>
            <a:prstGeom prst="rect">
              <a:avLst/>
            </a:prstGeom>
            <a:gradFill rotWithShape="1">
              <a:gsLst>
                <a:gs pos="0">
                  <a:srgbClr val="669900"/>
                </a:gs>
                <a:gs pos="50000">
                  <a:srgbClr val="FFFFFF"/>
                </a:gs>
                <a:gs pos="100000">
                  <a:srgbClr val="6699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fr-FR" sz="1000"/>
            </a:p>
          </p:txBody>
        </p:sp>
        <p:sp>
          <p:nvSpPr>
            <p:cNvPr id="23615" name="Rectangle 10"/>
            <p:cNvSpPr>
              <a:spLocks noChangeAspect="1" noChangeArrowheads="1"/>
            </p:cNvSpPr>
            <p:nvPr/>
          </p:nvSpPr>
          <p:spPr bwMode="auto">
            <a:xfrm>
              <a:off x="3590" y="1119"/>
              <a:ext cx="61" cy="104"/>
            </a:xfrm>
            <a:prstGeom prst="rect">
              <a:avLst/>
            </a:prstGeom>
            <a:gradFill rotWithShape="1">
              <a:gsLst>
                <a:gs pos="0">
                  <a:srgbClr val="CC3300"/>
                </a:gs>
                <a:gs pos="50000">
                  <a:srgbClr val="FFFFFF"/>
                </a:gs>
                <a:gs pos="100000">
                  <a:srgbClr val="CC33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fr-FR" sz="1000"/>
            </a:p>
          </p:txBody>
        </p:sp>
        <p:sp>
          <p:nvSpPr>
            <p:cNvPr id="23616" name="Rectangle 11"/>
            <p:cNvSpPr>
              <a:spLocks noChangeAspect="1" noChangeArrowheads="1"/>
            </p:cNvSpPr>
            <p:nvPr/>
          </p:nvSpPr>
          <p:spPr bwMode="auto">
            <a:xfrm>
              <a:off x="3832" y="1119"/>
              <a:ext cx="120" cy="104"/>
            </a:xfrm>
            <a:prstGeom prst="rect">
              <a:avLst/>
            </a:prstGeom>
            <a:gradFill rotWithShape="1">
              <a:gsLst>
                <a:gs pos="0">
                  <a:srgbClr val="000099"/>
                </a:gs>
                <a:gs pos="50000">
                  <a:srgbClr val="FFFFFF"/>
                </a:gs>
                <a:gs pos="100000">
                  <a:srgbClr val="00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fr-FR" sz="1000"/>
            </a:p>
          </p:txBody>
        </p:sp>
        <p:sp>
          <p:nvSpPr>
            <p:cNvPr id="23617" name="Text Box 12"/>
            <p:cNvSpPr txBox="1">
              <a:spLocks noChangeArrowheads="1"/>
            </p:cNvSpPr>
            <p:nvPr/>
          </p:nvSpPr>
          <p:spPr bwMode="auto">
            <a:xfrm>
              <a:off x="1836" y="1207"/>
              <a:ext cx="24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000"/>
                <a:t>KS            AT        DH       cMeT  ER           KR ACP      TE</a:t>
              </a:r>
              <a:endParaRPr lang="en-US" altLang="fr-FR" sz="1000"/>
            </a:p>
          </p:txBody>
        </p:sp>
      </p:grpSp>
      <p:grpSp>
        <p:nvGrpSpPr>
          <p:cNvPr id="23555" name="Group 13"/>
          <p:cNvGrpSpPr>
            <a:grpSpLocks/>
          </p:cNvGrpSpPr>
          <p:nvPr/>
        </p:nvGrpSpPr>
        <p:grpSpPr bwMode="auto">
          <a:xfrm>
            <a:off x="3330576" y="4410075"/>
            <a:ext cx="4537075" cy="865188"/>
            <a:chOff x="1519" y="1842"/>
            <a:chExt cx="2858" cy="545"/>
          </a:xfrm>
        </p:grpSpPr>
        <p:sp>
          <p:nvSpPr>
            <p:cNvPr id="23584" name="Oval 14"/>
            <p:cNvSpPr>
              <a:spLocks noChangeArrowheads="1"/>
            </p:cNvSpPr>
            <p:nvPr/>
          </p:nvSpPr>
          <p:spPr bwMode="auto">
            <a:xfrm>
              <a:off x="2699" y="1842"/>
              <a:ext cx="226" cy="228"/>
            </a:xfrm>
            <a:prstGeom prst="ellipse">
              <a:avLst/>
            </a:prstGeom>
            <a:gradFill rotWithShape="1">
              <a:gsLst>
                <a:gs pos="0">
                  <a:schemeClr val="bg1"/>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800" b="1"/>
                <a:t>A</a:t>
              </a:r>
              <a:endParaRPr lang="en-US" altLang="fr-FR" sz="800" b="1"/>
            </a:p>
          </p:txBody>
        </p:sp>
        <p:sp>
          <p:nvSpPr>
            <p:cNvPr id="23585" name="Oval 15"/>
            <p:cNvSpPr>
              <a:spLocks noChangeArrowheads="1"/>
            </p:cNvSpPr>
            <p:nvPr/>
          </p:nvSpPr>
          <p:spPr bwMode="auto">
            <a:xfrm>
              <a:off x="3107" y="1933"/>
              <a:ext cx="136" cy="137"/>
            </a:xfrm>
            <a:prstGeom prst="ellipse">
              <a:avLst/>
            </a:prstGeom>
            <a:gradFill rotWithShape="1">
              <a:gsLst>
                <a:gs pos="0">
                  <a:schemeClr val="bg1"/>
                </a:gs>
                <a:gs pos="100000">
                  <a:srgbClr val="CC33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800" b="1"/>
                <a:t>PCP</a:t>
              </a:r>
              <a:endParaRPr lang="en-US" altLang="fr-FR" sz="800" b="1"/>
            </a:p>
          </p:txBody>
        </p:sp>
        <p:sp>
          <p:nvSpPr>
            <p:cNvPr id="23586" name="Oval 16"/>
            <p:cNvSpPr>
              <a:spLocks noChangeArrowheads="1"/>
            </p:cNvSpPr>
            <p:nvPr/>
          </p:nvSpPr>
          <p:spPr bwMode="auto">
            <a:xfrm>
              <a:off x="2517" y="1888"/>
              <a:ext cx="181" cy="182"/>
            </a:xfrm>
            <a:prstGeom prst="ellipse">
              <a:avLst/>
            </a:prstGeom>
            <a:gradFill rotWithShape="1">
              <a:gsLst>
                <a:gs pos="0">
                  <a:schemeClr val="bg1"/>
                </a:gs>
                <a:gs pos="100000">
                  <a:srgbClr val="76A64A"/>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800" b="1"/>
                <a:t>C</a:t>
              </a:r>
              <a:endParaRPr lang="en-US" altLang="fr-FR" sz="800" b="1"/>
            </a:p>
          </p:txBody>
        </p:sp>
        <p:sp>
          <p:nvSpPr>
            <p:cNvPr id="23587" name="Oval 17"/>
            <p:cNvSpPr>
              <a:spLocks noChangeArrowheads="1"/>
            </p:cNvSpPr>
            <p:nvPr/>
          </p:nvSpPr>
          <p:spPr bwMode="auto">
            <a:xfrm>
              <a:off x="3243" y="1888"/>
              <a:ext cx="181" cy="182"/>
            </a:xfrm>
            <a:prstGeom prst="ellipse">
              <a:avLst/>
            </a:prstGeom>
            <a:gradFill rotWithShape="1">
              <a:gsLst>
                <a:gs pos="0">
                  <a:schemeClr val="bg1"/>
                </a:gs>
                <a:gs pos="100000">
                  <a:srgbClr val="FF99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800" b="1"/>
                <a:t>E</a:t>
              </a:r>
              <a:endParaRPr lang="en-US" altLang="fr-FR" sz="800" b="1"/>
            </a:p>
          </p:txBody>
        </p:sp>
        <p:sp>
          <p:nvSpPr>
            <p:cNvPr id="23588" name="Oval 18"/>
            <p:cNvSpPr>
              <a:spLocks noChangeArrowheads="1"/>
            </p:cNvSpPr>
            <p:nvPr/>
          </p:nvSpPr>
          <p:spPr bwMode="auto">
            <a:xfrm>
              <a:off x="2925" y="1888"/>
              <a:ext cx="181" cy="182"/>
            </a:xfrm>
            <a:prstGeom prst="ellipse">
              <a:avLst/>
            </a:prstGeom>
            <a:gradFill rotWithShape="1">
              <a:gsLst>
                <a:gs pos="0">
                  <a:schemeClr val="bg1"/>
                </a:gs>
                <a:gs pos="100000">
                  <a:srgbClr val="66006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800" b="1"/>
                <a:t>MeT</a:t>
              </a:r>
              <a:endParaRPr lang="en-US" altLang="fr-FR" sz="800" b="1"/>
            </a:p>
          </p:txBody>
        </p:sp>
        <p:sp>
          <p:nvSpPr>
            <p:cNvPr id="23589" name="Oval 19"/>
            <p:cNvSpPr>
              <a:spLocks noChangeArrowheads="1"/>
            </p:cNvSpPr>
            <p:nvPr/>
          </p:nvSpPr>
          <p:spPr bwMode="auto">
            <a:xfrm>
              <a:off x="3968" y="1934"/>
              <a:ext cx="136" cy="137"/>
            </a:xfrm>
            <a:prstGeom prst="ellipse">
              <a:avLst/>
            </a:prstGeom>
            <a:gradFill rotWithShape="1">
              <a:gsLst>
                <a:gs pos="0">
                  <a:schemeClr val="bg1"/>
                </a:gs>
                <a:gs pos="100000">
                  <a:srgbClr val="00CC99"/>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800" b="1"/>
                <a:t>TE</a:t>
              </a:r>
              <a:endParaRPr lang="en-US" altLang="fr-FR" sz="800" b="1"/>
            </a:p>
          </p:txBody>
        </p:sp>
        <p:sp>
          <p:nvSpPr>
            <p:cNvPr id="23590" name="Oval 20"/>
            <p:cNvSpPr>
              <a:spLocks noChangeArrowheads="1"/>
            </p:cNvSpPr>
            <p:nvPr/>
          </p:nvSpPr>
          <p:spPr bwMode="auto">
            <a:xfrm>
              <a:off x="1609" y="1843"/>
              <a:ext cx="226" cy="228"/>
            </a:xfrm>
            <a:prstGeom prst="ellipse">
              <a:avLst/>
            </a:prstGeom>
            <a:gradFill rotWithShape="1">
              <a:gsLst>
                <a:gs pos="0">
                  <a:schemeClr val="bg1"/>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800" b="1"/>
                <a:t>A</a:t>
              </a:r>
              <a:endParaRPr lang="en-US" altLang="fr-FR" sz="800" b="1"/>
            </a:p>
          </p:txBody>
        </p:sp>
        <p:sp>
          <p:nvSpPr>
            <p:cNvPr id="23591" name="Oval 21"/>
            <p:cNvSpPr>
              <a:spLocks noChangeArrowheads="1"/>
            </p:cNvSpPr>
            <p:nvPr/>
          </p:nvSpPr>
          <p:spPr bwMode="auto">
            <a:xfrm>
              <a:off x="1836" y="1934"/>
              <a:ext cx="136" cy="137"/>
            </a:xfrm>
            <a:prstGeom prst="ellipse">
              <a:avLst/>
            </a:prstGeom>
            <a:gradFill rotWithShape="1">
              <a:gsLst>
                <a:gs pos="0">
                  <a:schemeClr val="bg1"/>
                </a:gs>
                <a:gs pos="100000">
                  <a:srgbClr val="CC33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800" b="1"/>
                <a:t>PCP</a:t>
              </a:r>
              <a:endParaRPr lang="en-US" altLang="fr-FR" sz="800" b="1"/>
            </a:p>
          </p:txBody>
        </p:sp>
        <p:sp>
          <p:nvSpPr>
            <p:cNvPr id="23592" name="Oval 22"/>
            <p:cNvSpPr>
              <a:spLocks noChangeArrowheads="1"/>
            </p:cNvSpPr>
            <p:nvPr/>
          </p:nvSpPr>
          <p:spPr bwMode="auto">
            <a:xfrm>
              <a:off x="1972" y="1888"/>
              <a:ext cx="181" cy="182"/>
            </a:xfrm>
            <a:prstGeom prst="ellipse">
              <a:avLst/>
            </a:prstGeom>
            <a:gradFill rotWithShape="1">
              <a:gsLst>
                <a:gs pos="0">
                  <a:schemeClr val="bg1"/>
                </a:gs>
                <a:gs pos="100000">
                  <a:srgbClr val="76A64A"/>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800" b="1"/>
                <a:t>C</a:t>
              </a:r>
              <a:endParaRPr lang="en-US" altLang="fr-FR" sz="800" b="1"/>
            </a:p>
          </p:txBody>
        </p:sp>
        <p:sp>
          <p:nvSpPr>
            <p:cNvPr id="23593" name="Oval 23"/>
            <p:cNvSpPr>
              <a:spLocks noChangeArrowheads="1"/>
            </p:cNvSpPr>
            <p:nvPr/>
          </p:nvSpPr>
          <p:spPr bwMode="auto">
            <a:xfrm>
              <a:off x="2153" y="1843"/>
              <a:ext cx="226" cy="228"/>
            </a:xfrm>
            <a:prstGeom prst="ellipse">
              <a:avLst/>
            </a:prstGeom>
            <a:gradFill rotWithShape="1">
              <a:gsLst>
                <a:gs pos="0">
                  <a:schemeClr val="bg1"/>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800" b="1"/>
                <a:t>A</a:t>
              </a:r>
              <a:endParaRPr lang="en-US" altLang="fr-FR" sz="800" b="1"/>
            </a:p>
          </p:txBody>
        </p:sp>
        <p:sp>
          <p:nvSpPr>
            <p:cNvPr id="23594" name="Oval 24"/>
            <p:cNvSpPr>
              <a:spLocks noChangeArrowheads="1"/>
            </p:cNvSpPr>
            <p:nvPr/>
          </p:nvSpPr>
          <p:spPr bwMode="auto">
            <a:xfrm>
              <a:off x="2380" y="1934"/>
              <a:ext cx="136" cy="137"/>
            </a:xfrm>
            <a:prstGeom prst="ellipse">
              <a:avLst/>
            </a:prstGeom>
            <a:gradFill rotWithShape="1">
              <a:gsLst>
                <a:gs pos="0">
                  <a:schemeClr val="bg1"/>
                </a:gs>
                <a:gs pos="100000">
                  <a:srgbClr val="CC33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800" b="1"/>
                <a:t>PCP</a:t>
              </a:r>
              <a:endParaRPr lang="en-US" altLang="fr-FR" sz="800" b="1"/>
            </a:p>
          </p:txBody>
        </p:sp>
        <p:sp>
          <p:nvSpPr>
            <p:cNvPr id="23595" name="Oval 25"/>
            <p:cNvSpPr>
              <a:spLocks noChangeArrowheads="1"/>
            </p:cNvSpPr>
            <p:nvPr/>
          </p:nvSpPr>
          <p:spPr bwMode="auto">
            <a:xfrm>
              <a:off x="3424" y="1888"/>
              <a:ext cx="181" cy="182"/>
            </a:xfrm>
            <a:prstGeom prst="ellipse">
              <a:avLst/>
            </a:prstGeom>
            <a:gradFill rotWithShape="1">
              <a:gsLst>
                <a:gs pos="0">
                  <a:schemeClr val="bg1"/>
                </a:gs>
                <a:gs pos="100000">
                  <a:srgbClr val="00FF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800" b="1"/>
                <a:t>Cy</a:t>
              </a:r>
              <a:endParaRPr lang="en-US" altLang="fr-FR" sz="800" b="1"/>
            </a:p>
          </p:txBody>
        </p:sp>
        <p:sp>
          <p:nvSpPr>
            <p:cNvPr id="23596" name="Oval 26"/>
            <p:cNvSpPr>
              <a:spLocks noChangeArrowheads="1"/>
            </p:cNvSpPr>
            <p:nvPr/>
          </p:nvSpPr>
          <p:spPr bwMode="auto">
            <a:xfrm>
              <a:off x="3605" y="1843"/>
              <a:ext cx="226" cy="228"/>
            </a:xfrm>
            <a:prstGeom prst="ellipse">
              <a:avLst/>
            </a:prstGeom>
            <a:gradFill rotWithShape="1">
              <a:gsLst>
                <a:gs pos="0">
                  <a:schemeClr val="bg1"/>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800" b="1"/>
                <a:t>A</a:t>
              </a:r>
              <a:endParaRPr lang="en-US" altLang="fr-FR" sz="800" b="1"/>
            </a:p>
          </p:txBody>
        </p:sp>
        <p:sp>
          <p:nvSpPr>
            <p:cNvPr id="23597" name="Oval 27"/>
            <p:cNvSpPr>
              <a:spLocks noChangeArrowheads="1"/>
            </p:cNvSpPr>
            <p:nvPr/>
          </p:nvSpPr>
          <p:spPr bwMode="auto">
            <a:xfrm>
              <a:off x="3832" y="1934"/>
              <a:ext cx="136" cy="137"/>
            </a:xfrm>
            <a:prstGeom prst="ellipse">
              <a:avLst/>
            </a:prstGeom>
            <a:gradFill rotWithShape="1">
              <a:gsLst>
                <a:gs pos="0">
                  <a:schemeClr val="bg1"/>
                </a:gs>
                <a:gs pos="100000">
                  <a:srgbClr val="CC33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800" b="1"/>
                <a:t>PCP</a:t>
              </a:r>
              <a:endParaRPr lang="en-US" altLang="fr-FR" sz="800" b="1"/>
            </a:p>
          </p:txBody>
        </p:sp>
        <p:sp>
          <p:nvSpPr>
            <p:cNvPr id="23598" name="AutoShape 28"/>
            <p:cNvSpPr>
              <a:spLocks/>
            </p:cNvSpPr>
            <p:nvPr/>
          </p:nvSpPr>
          <p:spPr bwMode="auto">
            <a:xfrm rot="5400000">
              <a:off x="1771" y="1979"/>
              <a:ext cx="45" cy="318"/>
            </a:xfrm>
            <a:prstGeom prst="rightBrace">
              <a:avLst>
                <a:gd name="adj1" fmla="val 5888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23599" name="AutoShape 29"/>
            <p:cNvSpPr>
              <a:spLocks/>
            </p:cNvSpPr>
            <p:nvPr/>
          </p:nvSpPr>
          <p:spPr bwMode="auto">
            <a:xfrm rot="5400000">
              <a:off x="2222" y="1865"/>
              <a:ext cx="45" cy="545"/>
            </a:xfrm>
            <a:prstGeom prst="rightBrace">
              <a:avLst>
                <a:gd name="adj1" fmla="val 10092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23600" name="AutoShape 30"/>
            <p:cNvSpPr>
              <a:spLocks/>
            </p:cNvSpPr>
            <p:nvPr/>
          </p:nvSpPr>
          <p:spPr bwMode="auto">
            <a:xfrm rot="5400000">
              <a:off x="2941" y="1715"/>
              <a:ext cx="45" cy="845"/>
            </a:xfrm>
            <a:prstGeom prst="rightBrace">
              <a:avLst>
                <a:gd name="adj1" fmla="val 15648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23601" name="AutoShape 31"/>
            <p:cNvSpPr>
              <a:spLocks/>
            </p:cNvSpPr>
            <p:nvPr/>
          </p:nvSpPr>
          <p:spPr bwMode="auto">
            <a:xfrm rot="5400000">
              <a:off x="3674" y="1865"/>
              <a:ext cx="45" cy="545"/>
            </a:xfrm>
            <a:prstGeom prst="rightBrace">
              <a:avLst>
                <a:gd name="adj1" fmla="val 10092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23602" name="AutoShape 32"/>
            <p:cNvSpPr>
              <a:spLocks/>
            </p:cNvSpPr>
            <p:nvPr/>
          </p:nvSpPr>
          <p:spPr bwMode="auto">
            <a:xfrm rot="5400000">
              <a:off x="4024" y="2080"/>
              <a:ext cx="45" cy="115"/>
            </a:xfrm>
            <a:prstGeom prst="rightBrace">
              <a:avLst>
                <a:gd name="adj1" fmla="val 2129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23603" name="Text Box 33"/>
            <p:cNvSpPr txBox="1">
              <a:spLocks noChangeArrowheads="1"/>
            </p:cNvSpPr>
            <p:nvPr/>
          </p:nvSpPr>
          <p:spPr bwMode="auto">
            <a:xfrm>
              <a:off x="1519" y="2137"/>
              <a:ext cx="5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1000"/>
                <a:t>Module 1</a:t>
              </a:r>
              <a:br>
                <a:rPr lang="fr-FR" altLang="fr-FR" sz="1000"/>
              </a:br>
              <a:r>
                <a:rPr lang="fr-FR" altLang="fr-FR" sz="1000"/>
                <a:t>loading</a:t>
              </a:r>
              <a:endParaRPr lang="en-US" altLang="fr-FR" sz="1000"/>
            </a:p>
          </p:txBody>
        </p:sp>
        <p:sp>
          <p:nvSpPr>
            <p:cNvPr id="23604" name="Text Box 34"/>
            <p:cNvSpPr txBox="1">
              <a:spLocks noChangeArrowheads="1"/>
            </p:cNvSpPr>
            <p:nvPr/>
          </p:nvSpPr>
          <p:spPr bwMode="auto">
            <a:xfrm>
              <a:off x="1972" y="2143"/>
              <a:ext cx="5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1000"/>
                <a:t>Module 2</a:t>
              </a:r>
              <a:endParaRPr lang="en-US" altLang="fr-FR" sz="1000"/>
            </a:p>
          </p:txBody>
        </p:sp>
        <p:sp>
          <p:nvSpPr>
            <p:cNvPr id="23605" name="Text Box 35"/>
            <p:cNvSpPr txBox="1">
              <a:spLocks noChangeArrowheads="1"/>
            </p:cNvSpPr>
            <p:nvPr/>
          </p:nvSpPr>
          <p:spPr bwMode="auto">
            <a:xfrm>
              <a:off x="2698" y="2143"/>
              <a:ext cx="5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1000"/>
                <a:t>Module 3</a:t>
              </a:r>
              <a:endParaRPr lang="en-US" altLang="fr-FR" sz="1000"/>
            </a:p>
          </p:txBody>
        </p:sp>
        <p:sp>
          <p:nvSpPr>
            <p:cNvPr id="23606" name="Text Box 36"/>
            <p:cNvSpPr txBox="1">
              <a:spLocks noChangeArrowheads="1"/>
            </p:cNvSpPr>
            <p:nvPr/>
          </p:nvSpPr>
          <p:spPr bwMode="auto">
            <a:xfrm>
              <a:off x="3424" y="2143"/>
              <a:ext cx="5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1000"/>
                <a:t>Module 4</a:t>
              </a:r>
              <a:endParaRPr lang="en-US" altLang="fr-FR" sz="1000"/>
            </a:p>
          </p:txBody>
        </p:sp>
        <p:sp>
          <p:nvSpPr>
            <p:cNvPr id="23607" name="Text Box 37"/>
            <p:cNvSpPr txBox="1">
              <a:spLocks noChangeArrowheads="1"/>
            </p:cNvSpPr>
            <p:nvPr/>
          </p:nvSpPr>
          <p:spPr bwMode="auto">
            <a:xfrm>
              <a:off x="3833" y="2143"/>
              <a:ext cx="5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1000"/>
                <a:t>Release</a:t>
              </a:r>
              <a:endParaRPr lang="en-US" altLang="fr-FR" sz="1000"/>
            </a:p>
          </p:txBody>
        </p:sp>
      </p:grpSp>
      <p:sp>
        <p:nvSpPr>
          <p:cNvPr id="23556" name="Text Box 38"/>
          <p:cNvSpPr txBox="1">
            <a:spLocks noChangeArrowheads="1"/>
          </p:cNvSpPr>
          <p:nvPr/>
        </p:nvSpPr>
        <p:spPr bwMode="auto">
          <a:xfrm>
            <a:off x="2300288" y="1400175"/>
            <a:ext cx="4322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600" b="1">
                <a:solidFill>
                  <a:srgbClr val="FF0000"/>
                </a:solidFill>
              </a:rPr>
              <a:t>PKS</a:t>
            </a:r>
            <a:r>
              <a:rPr lang="fr-FR" altLang="fr-FR" sz="1600" b="1"/>
              <a:t>: polyketide synthase</a:t>
            </a:r>
            <a:endParaRPr lang="en-US" altLang="fr-FR" sz="1600" b="1"/>
          </a:p>
        </p:txBody>
      </p:sp>
      <p:sp>
        <p:nvSpPr>
          <p:cNvPr id="23557" name="Text Box 39"/>
          <p:cNvSpPr txBox="1">
            <a:spLocks noChangeArrowheads="1"/>
          </p:cNvSpPr>
          <p:nvPr/>
        </p:nvSpPr>
        <p:spPr bwMode="auto">
          <a:xfrm>
            <a:off x="2300288" y="3725863"/>
            <a:ext cx="4259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600" b="1">
                <a:solidFill>
                  <a:srgbClr val="FF0000"/>
                </a:solidFill>
              </a:rPr>
              <a:t>NRPS</a:t>
            </a:r>
            <a:r>
              <a:rPr lang="fr-FR" altLang="fr-FR" sz="1600" b="1"/>
              <a:t>: non ribosomal peptide synthetase</a:t>
            </a:r>
            <a:endParaRPr lang="en-US" altLang="fr-FR" sz="1600" b="1"/>
          </a:p>
        </p:txBody>
      </p:sp>
      <p:sp>
        <p:nvSpPr>
          <p:cNvPr id="23558" name="Rectangle 40"/>
          <p:cNvSpPr>
            <a:spLocks noChangeArrowheads="1"/>
          </p:cNvSpPr>
          <p:nvPr/>
        </p:nvSpPr>
        <p:spPr bwMode="auto">
          <a:xfrm>
            <a:off x="2782889" y="309563"/>
            <a:ext cx="6480175" cy="400050"/>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2000" b="1"/>
              <a:t>Key  enzymes  involved  in  secondary  metabolism  </a:t>
            </a:r>
          </a:p>
        </p:txBody>
      </p:sp>
      <p:sp>
        <p:nvSpPr>
          <p:cNvPr id="23559" name="Rectangle 41"/>
          <p:cNvSpPr>
            <a:spLocks noChangeArrowheads="1"/>
          </p:cNvSpPr>
          <p:nvPr/>
        </p:nvSpPr>
        <p:spPr bwMode="auto">
          <a:xfrm>
            <a:off x="2300288" y="3987800"/>
            <a:ext cx="47609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fr-FR" sz="1400" b="1"/>
              <a:t>Modular organization of a NRPS for peptide synthesis </a:t>
            </a:r>
          </a:p>
        </p:txBody>
      </p:sp>
      <p:sp>
        <p:nvSpPr>
          <p:cNvPr id="23560" name="Line 44"/>
          <p:cNvSpPr>
            <a:spLocks noChangeShapeType="1"/>
          </p:cNvSpPr>
          <p:nvPr/>
        </p:nvSpPr>
        <p:spPr bwMode="auto">
          <a:xfrm>
            <a:off x="7251700" y="2298700"/>
            <a:ext cx="0" cy="850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23561" name="Line 45"/>
          <p:cNvSpPr>
            <a:spLocks noChangeShapeType="1"/>
          </p:cNvSpPr>
          <p:nvPr/>
        </p:nvSpPr>
        <p:spPr bwMode="auto">
          <a:xfrm flipV="1">
            <a:off x="7251701" y="2730500"/>
            <a:ext cx="2254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23562" name="Rectangle 46"/>
          <p:cNvSpPr>
            <a:spLocks noChangeArrowheads="1"/>
          </p:cNvSpPr>
          <p:nvPr/>
        </p:nvSpPr>
        <p:spPr bwMode="auto">
          <a:xfrm>
            <a:off x="2300289" y="1739900"/>
            <a:ext cx="6243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fr-FR" sz="1400" b="1"/>
              <a:t>Functional domains of type I PKS: KS+AT = minimal domains for a PKS </a:t>
            </a:r>
          </a:p>
        </p:txBody>
      </p:sp>
      <p:grpSp>
        <p:nvGrpSpPr>
          <p:cNvPr id="23563" name="Group 47"/>
          <p:cNvGrpSpPr>
            <a:grpSpLocks/>
          </p:cNvGrpSpPr>
          <p:nvPr/>
        </p:nvGrpSpPr>
        <p:grpSpPr bwMode="auto">
          <a:xfrm>
            <a:off x="7874001" y="4597400"/>
            <a:ext cx="1425575" cy="850900"/>
            <a:chOff x="4000" y="2896"/>
            <a:chExt cx="898" cy="536"/>
          </a:xfrm>
        </p:grpSpPr>
        <p:sp>
          <p:nvSpPr>
            <p:cNvPr id="23581" name="Line 48"/>
            <p:cNvSpPr>
              <a:spLocks noChangeShapeType="1"/>
            </p:cNvSpPr>
            <p:nvPr/>
          </p:nvSpPr>
          <p:spPr bwMode="auto">
            <a:xfrm>
              <a:off x="4000" y="2896"/>
              <a:ext cx="0" cy="5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23582" name="Line 49"/>
            <p:cNvSpPr>
              <a:spLocks noChangeShapeType="1"/>
            </p:cNvSpPr>
            <p:nvPr/>
          </p:nvSpPr>
          <p:spPr bwMode="auto">
            <a:xfrm flipV="1">
              <a:off x="4000" y="3168"/>
              <a:ext cx="16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23583" name="Rectangle 50"/>
            <p:cNvSpPr>
              <a:spLocks noChangeArrowheads="1"/>
            </p:cNvSpPr>
            <p:nvPr/>
          </p:nvSpPr>
          <p:spPr bwMode="auto">
            <a:xfrm>
              <a:off x="4144" y="3064"/>
              <a:ext cx="75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fr-FR" sz="1400" b="1"/>
                <a:t>tetrapeptide</a:t>
              </a:r>
            </a:p>
          </p:txBody>
        </p:sp>
      </p:grpSp>
      <p:grpSp>
        <p:nvGrpSpPr>
          <p:cNvPr id="23564" name="Group 51"/>
          <p:cNvGrpSpPr>
            <a:grpSpLocks/>
          </p:cNvGrpSpPr>
          <p:nvPr/>
        </p:nvGrpSpPr>
        <p:grpSpPr bwMode="auto">
          <a:xfrm>
            <a:off x="2424114" y="5176839"/>
            <a:ext cx="1133475" cy="492125"/>
            <a:chOff x="567" y="3261"/>
            <a:chExt cx="714" cy="310"/>
          </a:xfrm>
        </p:grpSpPr>
        <p:sp>
          <p:nvSpPr>
            <p:cNvPr id="23579" name="Line 52"/>
            <p:cNvSpPr>
              <a:spLocks noChangeShapeType="1"/>
            </p:cNvSpPr>
            <p:nvPr/>
          </p:nvSpPr>
          <p:spPr bwMode="auto">
            <a:xfrm flipV="1">
              <a:off x="998" y="3261"/>
              <a:ext cx="155" cy="129"/>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23580" name="Text Box 53"/>
            <p:cNvSpPr txBox="1">
              <a:spLocks noChangeArrowheads="1"/>
            </p:cNvSpPr>
            <p:nvPr/>
          </p:nvSpPr>
          <p:spPr bwMode="auto">
            <a:xfrm>
              <a:off x="567" y="3398"/>
              <a:ext cx="7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200" b="1"/>
                <a:t>Amino acid 1</a:t>
              </a:r>
              <a:endParaRPr lang="en-US" altLang="fr-FR" sz="1200" b="1"/>
            </a:p>
          </p:txBody>
        </p:sp>
      </p:grpSp>
      <p:grpSp>
        <p:nvGrpSpPr>
          <p:cNvPr id="23565" name="Group 54"/>
          <p:cNvGrpSpPr>
            <a:grpSpLocks/>
          </p:cNvGrpSpPr>
          <p:nvPr/>
        </p:nvGrpSpPr>
        <p:grpSpPr bwMode="auto">
          <a:xfrm>
            <a:off x="3557589" y="5133976"/>
            <a:ext cx="1449387" cy="587375"/>
            <a:chOff x="1281" y="3234"/>
            <a:chExt cx="913" cy="370"/>
          </a:xfrm>
        </p:grpSpPr>
        <p:grpSp>
          <p:nvGrpSpPr>
            <p:cNvPr id="23575" name="Group 55"/>
            <p:cNvGrpSpPr>
              <a:grpSpLocks/>
            </p:cNvGrpSpPr>
            <p:nvPr/>
          </p:nvGrpSpPr>
          <p:grpSpPr bwMode="auto">
            <a:xfrm>
              <a:off x="1480" y="3234"/>
              <a:ext cx="714" cy="370"/>
              <a:chOff x="1480" y="3234"/>
              <a:chExt cx="714" cy="370"/>
            </a:xfrm>
          </p:grpSpPr>
          <p:sp>
            <p:nvSpPr>
              <p:cNvPr id="23577" name="Line 56"/>
              <p:cNvSpPr>
                <a:spLocks noChangeShapeType="1"/>
              </p:cNvSpPr>
              <p:nvPr/>
            </p:nvSpPr>
            <p:spPr bwMode="auto">
              <a:xfrm flipV="1">
                <a:off x="1837" y="3234"/>
                <a:ext cx="0" cy="17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23578" name="Text Box 57"/>
              <p:cNvSpPr txBox="1">
                <a:spLocks noChangeArrowheads="1"/>
              </p:cNvSpPr>
              <p:nvPr/>
            </p:nvSpPr>
            <p:spPr bwMode="auto">
              <a:xfrm>
                <a:off x="1480" y="3431"/>
                <a:ext cx="7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200" b="1"/>
                  <a:t>Amino acid 2</a:t>
                </a:r>
                <a:endParaRPr lang="en-US" altLang="fr-FR" sz="1200" b="1"/>
              </a:p>
            </p:txBody>
          </p:sp>
        </p:grpSp>
        <p:cxnSp>
          <p:nvCxnSpPr>
            <p:cNvPr id="23576" name="AutoShape 58"/>
            <p:cNvCxnSpPr>
              <a:cxnSpLocks noChangeShapeType="1"/>
              <a:stCxn id="23580" idx="3"/>
              <a:endCxn id="23578" idx="2"/>
            </p:cNvCxnSpPr>
            <p:nvPr/>
          </p:nvCxnSpPr>
          <p:spPr bwMode="auto">
            <a:xfrm>
              <a:off x="1281" y="3485"/>
              <a:ext cx="556" cy="119"/>
            </a:xfrm>
            <a:prstGeom prst="bentConnector4">
              <a:avLst>
                <a:gd name="adj1" fmla="val 17806"/>
                <a:gd name="adj2" fmla="val 221009"/>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566" name="Group 59"/>
          <p:cNvGrpSpPr>
            <a:grpSpLocks/>
          </p:cNvGrpSpPr>
          <p:nvPr/>
        </p:nvGrpSpPr>
        <p:grpSpPr bwMode="auto">
          <a:xfrm>
            <a:off x="4543426" y="5133976"/>
            <a:ext cx="1535113" cy="671513"/>
            <a:chOff x="1902" y="3234"/>
            <a:chExt cx="967" cy="423"/>
          </a:xfrm>
        </p:grpSpPr>
        <p:sp>
          <p:nvSpPr>
            <p:cNvPr id="23572" name="Line 60"/>
            <p:cNvSpPr>
              <a:spLocks noChangeShapeType="1"/>
            </p:cNvSpPr>
            <p:nvPr/>
          </p:nvSpPr>
          <p:spPr bwMode="auto">
            <a:xfrm flipV="1">
              <a:off x="2521" y="3234"/>
              <a:ext cx="0" cy="17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23573" name="Text Box 61"/>
            <p:cNvSpPr txBox="1">
              <a:spLocks noChangeArrowheads="1"/>
            </p:cNvSpPr>
            <p:nvPr/>
          </p:nvSpPr>
          <p:spPr bwMode="auto">
            <a:xfrm>
              <a:off x="2155" y="3431"/>
              <a:ext cx="7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200" b="1"/>
                <a:t>Amino acid 3</a:t>
              </a:r>
              <a:endParaRPr lang="en-US" altLang="fr-FR" sz="1200" b="1"/>
            </a:p>
          </p:txBody>
        </p:sp>
        <p:cxnSp>
          <p:nvCxnSpPr>
            <p:cNvPr id="23574" name="AutoShape 62"/>
            <p:cNvCxnSpPr>
              <a:cxnSpLocks noChangeShapeType="1"/>
              <a:endCxn id="23573" idx="2"/>
            </p:cNvCxnSpPr>
            <p:nvPr/>
          </p:nvCxnSpPr>
          <p:spPr bwMode="auto">
            <a:xfrm flipV="1">
              <a:off x="1902" y="3604"/>
              <a:ext cx="610" cy="53"/>
            </a:xfrm>
            <a:prstGeom prst="bentConnector2">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567" name="Group 63"/>
          <p:cNvGrpSpPr>
            <a:grpSpLocks/>
          </p:cNvGrpSpPr>
          <p:nvPr/>
        </p:nvGrpSpPr>
        <p:grpSpPr bwMode="auto">
          <a:xfrm>
            <a:off x="5746751" y="5133976"/>
            <a:ext cx="1622425" cy="669925"/>
            <a:chOff x="2660" y="3234"/>
            <a:chExt cx="1022" cy="422"/>
          </a:xfrm>
        </p:grpSpPr>
        <p:sp>
          <p:nvSpPr>
            <p:cNvPr id="23569" name="Line 64"/>
            <p:cNvSpPr>
              <a:spLocks noChangeShapeType="1"/>
            </p:cNvSpPr>
            <p:nvPr/>
          </p:nvSpPr>
          <p:spPr bwMode="auto">
            <a:xfrm flipV="1">
              <a:off x="3334" y="3234"/>
              <a:ext cx="0" cy="17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23570" name="Text Box 65"/>
            <p:cNvSpPr txBox="1">
              <a:spLocks noChangeArrowheads="1"/>
            </p:cNvSpPr>
            <p:nvPr/>
          </p:nvSpPr>
          <p:spPr bwMode="auto">
            <a:xfrm>
              <a:off x="2968" y="3431"/>
              <a:ext cx="7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200" b="1"/>
                <a:t>Amino acid 4</a:t>
              </a:r>
              <a:endParaRPr lang="en-US" altLang="fr-FR" sz="1200" b="1"/>
            </a:p>
          </p:txBody>
        </p:sp>
        <p:cxnSp>
          <p:nvCxnSpPr>
            <p:cNvPr id="23571" name="AutoShape 66"/>
            <p:cNvCxnSpPr>
              <a:cxnSpLocks noChangeShapeType="1"/>
            </p:cNvCxnSpPr>
            <p:nvPr/>
          </p:nvCxnSpPr>
          <p:spPr bwMode="auto">
            <a:xfrm flipV="1">
              <a:off x="2660" y="3603"/>
              <a:ext cx="610" cy="53"/>
            </a:xfrm>
            <a:prstGeom prst="bentConnector2">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356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339" y="2235200"/>
            <a:ext cx="1889125"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08479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4"/>
          <p:cNvSpPr txBox="1">
            <a:spLocks noChangeArrowheads="1"/>
          </p:cNvSpPr>
          <p:nvPr/>
        </p:nvSpPr>
        <p:spPr bwMode="auto">
          <a:xfrm>
            <a:off x="2644775" y="228600"/>
            <a:ext cx="6604000"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a:t>Secondary   metabolism  in  fungal  plant  pathogens</a:t>
            </a:r>
            <a:endParaRPr lang="fr-FR" altLang="fr-FR" sz="2000" b="1" i="1"/>
          </a:p>
        </p:txBody>
      </p:sp>
      <p:sp>
        <p:nvSpPr>
          <p:cNvPr id="24579" name="Rectangle 1"/>
          <p:cNvSpPr>
            <a:spLocks noChangeArrowheads="1"/>
          </p:cNvSpPr>
          <p:nvPr/>
        </p:nvSpPr>
        <p:spPr bwMode="auto">
          <a:xfrm>
            <a:off x="3529013" y="4894263"/>
            <a:ext cx="2271712" cy="1485900"/>
          </a:xfrm>
          <a:prstGeom prst="rect">
            <a:avLst/>
          </a:prstGeom>
          <a:solidFill>
            <a:schemeClr val="bg1"/>
          </a:solidFill>
          <a:ln w="28575" algn="ctr">
            <a:solidFill>
              <a:schemeClr val="bg1"/>
            </a:solidFill>
            <a:round/>
            <a:headEnd/>
            <a:tailEnd/>
          </a:ln>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24580" name="Rectangle 2"/>
          <p:cNvSpPr>
            <a:spLocks noChangeArrowheads="1"/>
          </p:cNvSpPr>
          <p:nvPr/>
        </p:nvSpPr>
        <p:spPr bwMode="auto">
          <a:xfrm>
            <a:off x="5114926" y="5108576"/>
            <a:ext cx="957263" cy="657225"/>
          </a:xfrm>
          <a:prstGeom prst="rect">
            <a:avLst/>
          </a:prstGeom>
          <a:solidFill>
            <a:schemeClr val="bg1"/>
          </a:solidFill>
          <a:ln w="28575" algn="ctr">
            <a:solidFill>
              <a:schemeClr val="bg1"/>
            </a:solidFill>
            <a:round/>
            <a:headEnd/>
            <a:tailEnd/>
          </a:ln>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grpSp>
        <p:nvGrpSpPr>
          <p:cNvPr id="24581" name="Groupe 17"/>
          <p:cNvGrpSpPr>
            <a:grpSpLocks/>
          </p:cNvGrpSpPr>
          <p:nvPr/>
        </p:nvGrpSpPr>
        <p:grpSpPr bwMode="auto">
          <a:xfrm>
            <a:off x="3460750" y="860426"/>
            <a:ext cx="4776788" cy="5160963"/>
            <a:chOff x="852860" y="46175"/>
            <a:chExt cx="6206513" cy="6753339"/>
          </a:xfrm>
        </p:grpSpPr>
        <p:graphicFrame>
          <p:nvGraphicFramePr>
            <p:cNvPr id="19" name="Graphique 18" title="C. graminicola"/>
            <p:cNvGraphicFramePr>
              <a:graphicFrameLocks/>
            </p:cNvGraphicFramePr>
            <p:nvPr/>
          </p:nvGraphicFramePr>
          <p:xfrm>
            <a:off x="1885794" y="641125"/>
            <a:ext cx="1549505" cy="1521352"/>
          </p:xfrm>
          <a:graphic>
            <a:graphicData uri="http://schemas.openxmlformats.org/drawingml/2006/chart">
              <c:chart xmlns:c="http://schemas.openxmlformats.org/drawingml/2006/chart" xmlns:r="http://schemas.openxmlformats.org/officeDocument/2006/relationships" r:id="rId2"/>
            </a:graphicData>
          </a:graphic>
        </p:graphicFrame>
        <p:sp>
          <p:nvSpPr>
            <p:cNvPr id="24586" name="ZoneTexte 17"/>
            <p:cNvSpPr txBox="1">
              <a:spLocks noChangeArrowheads="1"/>
            </p:cNvSpPr>
            <p:nvPr/>
          </p:nvSpPr>
          <p:spPr bwMode="auto">
            <a:xfrm>
              <a:off x="1534354" y="1673888"/>
              <a:ext cx="712732"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DMATS</a:t>
              </a:r>
            </a:p>
          </p:txBody>
        </p:sp>
        <p:sp>
          <p:nvSpPr>
            <p:cNvPr id="24587" name="ZoneTexte 15"/>
            <p:cNvSpPr txBox="1">
              <a:spLocks noChangeArrowheads="1"/>
            </p:cNvSpPr>
            <p:nvPr/>
          </p:nvSpPr>
          <p:spPr bwMode="auto">
            <a:xfrm>
              <a:off x="2997752" y="1474808"/>
              <a:ext cx="929342"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PKS-NRPS</a:t>
              </a:r>
            </a:p>
          </p:txBody>
        </p:sp>
        <p:sp>
          <p:nvSpPr>
            <p:cNvPr id="24588" name="ZoneTexte 16"/>
            <p:cNvSpPr txBox="1">
              <a:spLocks noChangeArrowheads="1"/>
            </p:cNvSpPr>
            <p:nvPr/>
          </p:nvSpPr>
          <p:spPr bwMode="auto">
            <a:xfrm>
              <a:off x="2391899" y="1787376"/>
              <a:ext cx="760636"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Terpene</a:t>
              </a:r>
            </a:p>
          </p:txBody>
        </p:sp>
        <p:sp>
          <p:nvSpPr>
            <p:cNvPr id="24589" name="ZoneTexte 13"/>
            <p:cNvSpPr txBox="1">
              <a:spLocks noChangeArrowheads="1"/>
            </p:cNvSpPr>
            <p:nvPr/>
          </p:nvSpPr>
          <p:spPr bwMode="auto">
            <a:xfrm>
              <a:off x="1510625" y="992218"/>
              <a:ext cx="514866"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PKS</a:t>
              </a:r>
            </a:p>
          </p:txBody>
        </p:sp>
        <p:sp>
          <p:nvSpPr>
            <p:cNvPr id="24590" name="ZoneTexte 14"/>
            <p:cNvSpPr txBox="1">
              <a:spLocks noChangeArrowheads="1"/>
            </p:cNvSpPr>
            <p:nvPr/>
          </p:nvSpPr>
          <p:spPr bwMode="auto">
            <a:xfrm>
              <a:off x="3024235" y="1126593"/>
              <a:ext cx="610674"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NRPS</a:t>
              </a:r>
            </a:p>
          </p:txBody>
        </p:sp>
        <p:sp>
          <p:nvSpPr>
            <p:cNvPr id="24591" name="ZoneTexte 4"/>
            <p:cNvSpPr txBox="1">
              <a:spLocks noChangeArrowheads="1"/>
            </p:cNvSpPr>
            <p:nvPr/>
          </p:nvSpPr>
          <p:spPr bwMode="auto">
            <a:xfrm>
              <a:off x="1619672" y="321464"/>
              <a:ext cx="1618747" cy="36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200" b="1" i="1">
                  <a:cs typeface="Arial" panose="020B0604020202020204" pitchFamily="34" charset="0"/>
                </a:rPr>
                <a:t>C. graminicola</a:t>
              </a:r>
            </a:p>
          </p:txBody>
        </p:sp>
        <p:sp>
          <p:nvSpPr>
            <p:cNvPr id="24592" name="ZoneTexte 20"/>
            <p:cNvSpPr txBox="1">
              <a:spLocks noChangeArrowheads="1"/>
            </p:cNvSpPr>
            <p:nvPr/>
          </p:nvSpPr>
          <p:spPr bwMode="auto">
            <a:xfrm>
              <a:off x="1664213" y="533894"/>
              <a:ext cx="1225025" cy="32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000" b="1">
                  <a:cs typeface="Arial" panose="020B0604020202020204" pitchFamily="34" charset="0"/>
                </a:rPr>
                <a:t>74 pathways</a:t>
              </a:r>
            </a:p>
          </p:txBody>
        </p:sp>
        <p:graphicFrame>
          <p:nvGraphicFramePr>
            <p:cNvPr id="27" name="Graphique 26"/>
            <p:cNvGraphicFramePr>
              <a:graphicFrameLocks/>
            </p:cNvGraphicFramePr>
            <p:nvPr/>
          </p:nvGraphicFramePr>
          <p:xfrm>
            <a:off x="4288973" y="669435"/>
            <a:ext cx="1574165" cy="1536546"/>
          </p:xfrm>
          <a:graphic>
            <a:graphicData uri="http://schemas.openxmlformats.org/drawingml/2006/chart">
              <c:chart xmlns:c="http://schemas.openxmlformats.org/drawingml/2006/chart" xmlns:r="http://schemas.openxmlformats.org/officeDocument/2006/relationships" r:id="rId3"/>
            </a:graphicData>
          </a:graphic>
        </p:graphicFrame>
        <p:sp>
          <p:nvSpPr>
            <p:cNvPr id="24594" name="ZoneTexte 23"/>
            <p:cNvSpPr txBox="1">
              <a:spLocks noChangeArrowheads="1"/>
            </p:cNvSpPr>
            <p:nvPr/>
          </p:nvSpPr>
          <p:spPr bwMode="auto">
            <a:xfrm>
              <a:off x="5158576" y="1916255"/>
              <a:ext cx="712732"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DMATS</a:t>
              </a:r>
            </a:p>
          </p:txBody>
        </p:sp>
        <p:sp>
          <p:nvSpPr>
            <p:cNvPr id="24595" name="ZoneTexte 24"/>
            <p:cNvSpPr txBox="1">
              <a:spLocks noChangeArrowheads="1"/>
            </p:cNvSpPr>
            <p:nvPr/>
          </p:nvSpPr>
          <p:spPr bwMode="auto">
            <a:xfrm>
              <a:off x="5496532" y="1170797"/>
              <a:ext cx="929342"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PKS-NRPS</a:t>
              </a:r>
            </a:p>
          </p:txBody>
        </p:sp>
        <p:sp>
          <p:nvSpPr>
            <p:cNvPr id="24596" name="ZoneTexte 25"/>
            <p:cNvSpPr txBox="1">
              <a:spLocks noChangeArrowheads="1"/>
            </p:cNvSpPr>
            <p:nvPr/>
          </p:nvSpPr>
          <p:spPr bwMode="auto">
            <a:xfrm>
              <a:off x="5397128" y="1699652"/>
              <a:ext cx="760636"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Terpene</a:t>
              </a:r>
            </a:p>
          </p:txBody>
        </p:sp>
        <p:sp>
          <p:nvSpPr>
            <p:cNvPr id="24597" name="ZoneTexte 26"/>
            <p:cNvSpPr txBox="1">
              <a:spLocks noChangeArrowheads="1"/>
            </p:cNvSpPr>
            <p:nvPr/>
          </p:nvSpPr>
          <p:spPr bwMode="auto">
            <a:xfrm>
              <a:off x="3994514" y="999404"/>
              <a:ext cx="514866"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PKS</a:t>
              </a:r>
            </a:p>
          </p:txBody>
        </p:sp>
        <p:sp>
          <p:nvSpPr>
            <p:cNvPr id="24598" name="ZoneTexte 27"/>
            <p:cNvSpPr txBox="1">
              <a:spLocks noChangeArrowheads="1"/>
            </p:cNvSpPr>
            <p:nvPr/>
          </p:nvSpPr>
          <p:spPr bwMode="auto">
            <a:xfrm>
              <a:off x="5283859" y="824281"/>
              <a:ext cx="610674"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NRPS</a:t>
              </a:r>
            </a:p>
          </p:txBody>
        </p:sp>
        <p:sp>
          <p:nvSpPr>
            <p:cNvPr id="24599" name="ZoneTexte 28"/>
            <p:cNvSpPr txBox="1">
              <a:spLocks noChangeArrowheads="1"/>
            </p:cNvSpPr>
            <p:nvPr/>
          </p:nvSpPr>
          <p:spPr bwMode="auto">
            <a:xfrm>
              <a:off x="4188792" y="392898"/>
              <a:ext cx="1106379" cy="36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200" b="1" i="1">
                  <a:cs typeface="Arial" panose="020B0604020202020204" pitchFamily="34" charset="0"/>
                </a:rPr>
                <a:t>M. grisea</a:t>
              </a:r>
            </a:p>
          </p:txBody>
        </p:sp>
        <p:sp>
          <p:nvSpPr>
            <p:cNvPr id="24600" name="ZoneTexte 29"/>
            <p:cNvSpPr txBox="1">
              <a:spLocks noChangeArrowheads="1"/>
            </p:cNvSpPr>
            <p:nvPr/>
          </p:nvSpPr>
          <p:spPr bwMode="auto">
            <a:xfrm>
              <a:off x="5197714" y="426433"/>
              <a:ext cx="1270843" cy="32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000" b="1">
                  <a:cs typeface="Arial" panose="020B0604020202020204" pitchFamily="34" charset="0"/>
                </a:rPr>
                <a:t>49 pathways</a:t>
              </a:r>
            </a:p>
          </p:txBody>
        </p:sp>
        <p:graphicFrame>
          <p:nvGraphicFramePr>
            <p:cNvPr id="35" name="Graphique 34"/>
            <p:cNvGraphicFramePr>
              <a:graphicFrameLocks/>
            </p:cNvGraphicFramePr>
            <p:nvPr/>
          </p:nvGraphicFramePr>
          <p:xfrm>
            <a:off x="3144032" y="2864241"/>
            <a:ext cx="1621374" cy="1488786"/>
          </p:xfrm>
          <a:graphic>
            <a:graphicData uri="http://schemas.openxmlformats.org/drawingml/2006/chart">
              <c:chart xmlns:c="http://schemas.openxmlformats.org/drawingml/2006/chart" xmlns:r="http://schemas.openxmlformats.org/officeDocument/2006/relationships" r:id="rId4"/>
            </a:graphicData>
          </a:graphic>
        </p:graphicFrame>
        <p:sp>
          <p:nvSpPr>
            <p:cNvPr id="24602" name="ZoneTexte 31"/>
            <p:cNvSpPr txBox="1">
              <a:spLocks noChangeArrowheads="1"/>
            </p:cNvSpPr>
            <p:nvPr/>
          </p:nvSpPr>
          <p:spPr bwMode="auto">
            <a:xfrm>
              <a:off x="4427052" y="3696866"/>
              <a:ext cx="712732"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DMATS</a:t>
              </a:r>
            </a:p>
          </p:txBody>
        </p:sp>
        <p:sp>
          <p:nvSpPr>
            <p:cNvPr id="24603" name="ZoneTexte 32"/>
            <p:cNvSpPr txBox="1">
              <a:spLocks noChangeArrowheads="1"/>
            </p:cNvSpPr>
            <p:nvPr/>
          </p:nvSpPr>
          <p:spPr bwMode="auto">
            <a:xfrm>
              <a:off x="4490807" y="3137265"/>
              <a:ext cx="929342"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PKS-NRPS</a:t>
              </a:r>
            </a:p>
          </p:txBody>
        </p:sp>
        <p:sp>
          <p:nvSpPr>
            <p:cNvPr id="24604" name="ZoneTexte 33"/>
            <p:cNvSpPr txBox="1">
              <a:spLocks noChangeArrowheads="1"/>
            </p:cNvSpPr>
            <p:nvPr/>
          </p:nvSpPr>
          <p:spPr bwMode="auto">
            <a:xfrm>
              <a:off x="4472048" y="3368669"/>
              <a:ext cx="760636"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Terpene</a:t>
              </a:r>
            </a:p>
          </p:txBody>
        </p:sp>
        <p:sp>
          <p:nvSpPr>
            <p:cNvPr id="24605" name="ZoneTexte 34"/>
            <p:cNvSpPr txBox="1">
              <a:spLocks noChangeArrowheads="1"/>
            </p:cNvSpPr>
            <p:nvPr/>
          </p:nvSpPr>
          <p:spPr bwMode="auto">
            <a:xfrm>
              <a:off x="3034284" y="2954957"/>
              <a:ext cx="514866"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PKS</a:t>
              </a:r>
            </a:p>
          </p:txBody>
        </p:sp>
        <p:sp>
          <p:nvSpPr>
            <p:cNvPr id="24606" name="ZoneTexte 35"/>
            <p:cNvSpPr txBox="1">
              <a:spLocks noChangeArrowheads="1"/>
            </p:cNvSpPr>
            <p:nvPr/>
          </p:nvSpPr>
          <p:spPr bwMode="auto">
            <a:xfrm>
              <a:off x="4207794" y="2875159"/>
              <a:ext cx="610674"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NRPS</a:t>
              </a:r>
            </a:p>
          </p:txBody>
        </p:sp>
        <p:sp>
          <p:nvSpPr>
            <p:cNvPr id="24607" name="ZoneTexte 36"/>
            <p:cNvSpPr txBox="1">
              <a:spLocks noChangeArrowheads="1"/>
            </p:cNvSpPr>
            <p:nvPr/>
          </p:nvSpPr>
          <p:spPr bwMode="auto">
            <a:xfrm>
              <a:off x="3104917" y="2464810"/>
              <a:ext cx="1193856" cy="36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200" b="1" i="1">
                  <a:cs typeface="Arial" panose="020B0604020202020204" pitchFamily="34" charset="0"/>
                </a:rPr>
                <a:t>B. cinerea</a:t>
              </a:r>
            </a:p>
          </p:txBody>
        </p:sp>
        <p:sp>
          <p:nvSpPr>
            <p:cNvPr id="24608" name="ZoneTexte 37"/>
            <p:cNvSpPr txBox="1">
              <a:spLocks noChangeArrowheads="1"/>
            </p:cNvSpPr>
            <p:nvPr/>
          </p:nvSpPr>
          <p:spPr bwMode="auto">
            <a:xfrm>
              <a:off x="4180098" y="2509330"/>
              <a:ext cx="1225025" cy="32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000" b="1">
                  <a:cs typeface="Arial" panose="020B0604020202020204" pitchFamily="34" charset="0"/>
                </a:rPr>
                <a:t>38 pathways</a:t>
              </a:r>
            </a:p>
          </p:txBody>
        </p:sp>
        <p:graphicFrame>
          <p:nvGraphicFramePr>
            <p:cNvPr id="43" name="Graphique 42"/>
            <p:cNvGraphicFramePr>
              <a:graphicFrameLocks/>
            </p:cNvGraphicFramePr>
            <p:nvPr/>
          </p:nvGraphicFramePr>
          <p:xfrm>
            <a:off x="1871960" y="4928972"/>
            <a:ext cx="1553770" cy="15681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Graphique 43"/>
            <p:cNvGraphicFramePr>
              <a:graphicFrameLocks/>
            </p:cNvGraphicFramePr>
            <p:nvPr/>
          </p:nvGraphicFramePr>
          <p:xfrm>
            <a:off x="1938359" y="5175542"/>
            <a:ext cx="1678947" cy="1623972"/>
          </p:xfrm>
          <a:graphic>
            <a:graphicData uri="http://schemas.openxmlformats.org/drawingml/2006/chart">
              <c:chart xmlns:c="http://schemas.openxmlformats.org/drawingml/2006/chart" xmlns:r="http://schemas.openxmlformats.org/officeDocument/2006/relationships" r:id="rId6"/>
            </a:graphicData>
          </a:graphic>
        </p:graphicFrame>
        <p:sp>
          <p:nvSpPr>
            <p:cNvPr id="24611" name="ZoneTexte 40"/>
            <p:cNvSpPr txBox="1">
              <a:spLocks noChangeArrowheads="1"/>
            </p:cNvSpPr>
            <p:nvPr/>
          </p:nvSpPr>
          <p:spPr bwMode="auto">
            <a:xfrm>
              <a:off x="3199218" y="5643778"/>
              <a:ext cx="514866"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PKS</a:t>
              </a:r>
            </a:p>
          </p:txBody>
        </p:sp>
        <p:sp>
          <p:nvSpPr>
            <p:cNvPr id="24612" name="ZoneTexte 41"/>
            <p:cNvSpPr txBox="1">
              <a:spLocks noChangeArrowheads="1"/>
            </p:cNvSpPr>
            <p:nvPr/>
          </p:nvSpPr>
          <p:spPr bwMode="auto">
            <a:xfrm>
              <a:off x="3192776" y="5861423"/>
              <a:ext cx="610674"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NRPS</a:t>
              </a:r>
            </a:p>
          </p:txBody>
        </p:sp>
        <p:sp>
          <p:nvSpPr>
            <p:cNvPr id="24613" name="ZoneTexte 46"/>
            <p:cNvSpPr txBox="1">
              <a:spLocks noChangeArrowheads="1"/>
            </p:cNvSpPr>
            <p:nvPr/>
          </p:nvSpPr>
          <p:spPr bwMode="auto">
            <a:xfrm>
              <a:off x="1947197" y="4826015"/>
              <a:ext cx="2561792" cy="36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200" b="1" i="1">
                  <a:cs typeface="Arial" panose="020B0604020202020204" pitchFamily="34" charset="0"/>
                </a:rPr>
                <a:t>T.melanosporum</a:t>
              </a:r>
            </a:p>
          </p:txBody>
        </p:sp>
        <p:sp>
          <p:nvSpPr>
            <p:cNvPr id="24614" name="ZoneTexte 47"/>
            <p:cNvSpPr txBox="1">
              <a:spLocks noChangeArrowheads="1"/>
            </p:cNvSpPr>
            <p:nvPr/>
          </p:nvSpPr>
          <p:spPr bwMode="auto">
            <a:xfrm>
              <a:off x="1984850" y="5067019"/>
              <a:ext cx="1133387" cy="32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000" b="1">
                  <a:cs typeface="Arial" panose="020B0604020202020204" pitchFamily="34" charset="0"/>
                </a:rPr>
                <a:t>3 pathways</a:t>
              </a:r>
            </a:p>
          </p:txBody>
        </p:sp>
        <p:sp>
          <p:nvSpPr>
            <p:cNvPr id="24615" name="ZoneTexte 49"/>
            <p:cNvSpPr txBox="1">
              <a:spLocks noChangeArrowheads="1"/>
            </p:cNvSpPr>
            <p:nvPr/>
          </p:nvSpPr>
          <p:spPr bwMode="auto">
            <a:xfrm>
              <a:off x="1296369" y="2952034"/>
              <a:ext cx="240022" cy="32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fr-FR" sz="1000" b="1">
                <a:cs typeface="Arial" panose="020B0604020202020204" pitchFamily="34" charset="0"/>
              </a:endParaRPr>
            </a:p>
          </p:txBody>
        </p:sp>
        <p:graphicFrame>
          <p:nvGraphicFramePr>
            <p:cNvPr id="50" name="Graphique 49"/>
            <p:cNvGraphicFramePr>
              <a:graphicFrameLocks/>
            </p:cNvGraphicFramePr>
            <p:nvPr/>
          </p:nvGraphicFramePr>
          <p:xfrm>
            <a:off x="4288973" y="5175542"/>
            <a:ext cx="1680064" cy="1551300"/>
          </p:xfrm>
          <a:graphic>
            <a:graphicData uri="http://schemas.openxmlformats.org/drawingml/2006/chart">
              <c:chart xmlns:c="http://schemas.openxmlformats.org/drawingml/2006/chart" xmlns:r="http://schemas.openxmlformats.org/officeDocument/2006/relationships" r:id="rId7"/>
            </a:graphicData>
          </a:graphic>
        </p:graphicFrame>
        <p:sp>
          <p:nvSpPr>
            <p:cNvPr id="24617" name="ZoneTexte 51"/>
            <p:cNvSpPr txBox="1">
              <a:spLocks noChangeArrowheads="1"/>
            </p:cNvSpPr>
            <p:nvPr/>
          </p:nvSpPr>
          <p:spPr bwMode="auto">
            <a:xfrm>
              <a:off x="5594014" y="5628469"/>
              <a:ext cx="514866"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PKS</a:t>
              </a:r>
            </a:p>
          </p:txBody>
        </p:sp>
        <p:sp>
          <p:nvSpPr>
            <p:cNvPr id="24618" name="ZoneTexte 52"/>
            <p:cNvSpPr txBox="1">
              <a:spLocks noChangeArrowheads="1"/>
            </p:cNvSpPr>
            <p:nvPr/>
          </p:nvSpPr>
          <p:spPr bwMode="auto">
            <a:xfrm>
              <a:off x="5587573" y="5846114"/>
              <a:ext cx="610674"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NRPS</a:t>
              </a:r>
            </a:p>
          </p:txBody>
        </p:sp>
        <p:sp>
          <p:nvSpPr>
            <p:cNvPr id="24619" name="ZoneTexte 53"/>
            <p:cNvSpPr txBox="1">
              <a:spLocks noChangeArrowheads="1"/>
            </p:cNvSpPr>
            <p:nvPr/>
          </p:nvSpPr>
          <p:spPr bwMode="auto">
            <a:xfrm>
              <a:off x="4395356" y="4810707"/>
              <a:ext cx="1329239" cy="36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200" b="1" i="1">
                  <a:cs typeface="Arial" panose="020B0604020202020204" pitchFamily="34" charset="0"/>
                </a:rPr>
                <a:t>B. graminis</a:t>
              </a:r>
            </a:p>
          </p:txBody>
        </p:sp>
        <p:sp>
          <p:nvSpPr>
            <p:cNvPr id="24620" name="ZoneTexte 54"/>
            <p:cNvSpPr txBox="1">
              <a:spLocks noChangeArrowheads="1"/>
            </p:cNvSpPr>
            <p:nvPr/>
          </p:nvSpPr>
          <p:spPr bwMode="auto">
            <a:xfrm>
              <a:off x="4351069" y="5051710"/>
              <a:ext cx="1133387" cy="32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000" b="1">
                  <a:cs typeface="Arial" panose="020B0604020202020204" pitchFamily="34" charset="0"/>
                </a:rPr>
                <a:t>2 pathways</a:t>
              </a:r>
            </a:p>
          </p:txBody>
        </p:sp>
        <p:sp>
          <p:nvSpPr>
            <p:cNvPr id="24621" name="ZoneTexte 55"/>
            <p:cNvSpPr txBox="1">
              <a:spLocks noChangeArrowheads="1"/>
            </p:cNvSpPr>
            <p:nvPr/>
          </p:nvSpPr>
          <p:spPr bwMode="auto">
            <a:xfrm>
              <a:off x="852860" y="4399777"/>
              <a:ext cx="2087248" cy="36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200" b="1">
                  <a:cs typeface="Arial" panose="020B0604020202020204" pitchFamily="34" charset="0"/>
                </a:rPr>
                <a:t>Biotroph, Symbiote</a:t>
              </a:r>
            </a:p>
          </p:txBody>
        </p:sp>
        <p:sp>
          <p:nvSpPr>
            <p:cNvPr id="24622" name="ZoneTexte 56"/>
            <p:cNvSpPr txBox="1">
              <a:spLocks noChangeArrowheads="1"/>
            </p:cNvSpPr>
            <p:nvPr/>
          </p:nvSpPr>
          <p:spPr bwMode="auto">
            <a:xfrm>
              <a:off x="852860" y="2393650"/>
              <a:ext cx="1316662" cy="36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200" b="1">
                  <a:cs typeface="Arial" panose="020B0604020202020204" pitchFamily="34" charset="0"/>
                </a:rPr>
                <a:t>Necrotroph</a:t>
              </a:r>
            </a:p>
          </p:txBody>
        </p:sp>
        <p:sp>
          <p:nvSpPr>
            <p:cNvPr id="24623" name="ZoneTexte 57"/>
            <p:cNvSpPr txBox="1">
              <a:spLocks noChangeArrowheads="1"/>
            </p:cNvSpPr>
            <p:nvPr/>
          </p:nvSpPr>
          <p:spPr bwMode="auto">
            <a:xfrm>
              <a:off x="885652" y="46175"/>
              <a:ext cx="1651970" cy="36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200" b="1">
                  <a:cs typeface="Arial" panose="020B0604020202020204" pitchFamily="34" charset="0"/>
                </a:rPr>
                <a:t>Hemibiotrophs</a:t>
              </a:r>
            </a:p>
          </p:txBody>
        </p:sp>
        <p:sp>
          <p:nvSpPr>
            <p:cNvPr id="58" name="Rectangle 57"/>
            <p:cNvSpPr/>
            <p:nvPr/>
          </p:nvSpPr>
          <p:spPr>
            <a:xfrm>
              <a:off x="900302" y="89799"/>
              <a:ext cx="6157008" cy="2187408"/>
            </a:xfrm>
            <a:prstGeom prst="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59" name="Rectangle 58"/>
            <p:cNvSpPr/>
            <p:nvPr/>
          </p:nvSpPr>
          <p:spPr>
            <a:xfrm>
              <a:off x="892051" y="2437161"/>
              <a:ext cx="6157008" cy="1834265"/>
            </a:xfrm>
            <a:prstGeom prst="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60" name="Rectangle 59"/>
            <p:cNvSpPr/>
            <p:nvPr/>
          </p:nvSpPr>
          <p:spPr>
            <a:xfrm>
              <a:off x="902364" y="4447998"/>
              <a:ext cx="6157009" cy="2152094"/>
            </a:xfrm>
            <a:prstGeom prst="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grpSp>
      <p:sp>
        <p:nvSpPr>
          <p:cNvPr id="24582" name="Rectangle 1"/>
          <p:cNvSpPr>
            <a:spLocks noChangeArrowheads="1"/>
          </p:cNvSpPr>
          <p:nvPr/>
        </p:nvSpPr>
        <p:spPr bwMode="auto">
          <a:xfrm>
            <a:off x="2076450" y="4130675"/>
            <a:ext cx="7315200" cy="2222500"/>
          </a:xfrm>
          <a:prstGeom prst="rect">
            <a:avLst/>
          </a:prstGeom>
          <a:solidFill>
            <a:schemeClr val="bg1"/>
          </a:solidFill>
          <a:ln w="28575" algn="ctr">
            <a:solidFill>
              <a:schemeClr val="bg1"/>
            </a:solidFill>
            <a:round/>
            <a:headEnd/>
            <a:tailEnd/>
          </a:ln>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24583" name="ZoneTexte 1"/>
          <p:cNvSpPr txBox="1">
            <a:spLocks noChangeArrowheads="1"/>
          </p:cNvSpPr>
          <p:nvPr/>
        </p:nvSpPr>
        <p:spPr bwMode="auto">
          <a:xfrm>
            <a:off x="1927226" y="1350964"/>
            <a:ext cx="1071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t>Key</a:t>
            </a:r>
          </a:p>
          <a:p>
            <a:pPr algn="ctr" eaLnBrk="1" hangingPunct="1">
              <a:spcBef>
                <a:spcPct val="0"/>
              </a:spcBef>
              <a:buFontTx/>
              <a:buNone/>
            </a:pPr>
            <a:r>
              <a:rPr lang="fr-FR" altLang="fr-FR" sz="1400" b="1"/>
              <a:t>Enzymes :</a:t>
            </a:r>
          </a:p>
        </p:txBody>
      </p:sp>
      <p:sp>
        <p:nvSpPr>
          <p:cNvPr id="24584" name="Rectangle 50"/>
          <p:cNvSpPr>
            <a:spLocks noChangeArrowheads="1"/>
          </p:cNvSpPr>
          <p:nvPr/>
        </p:nvSpPr>
        <p:spPr bwMode="auto">
          <a:xfrm>
            <a:off x="1749426" y="1835150"/>
            <a:ext cx="14525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1400" b="1">
                <a:cs typeface="Arial" panose="020B0604020202020204" pitchFamily="34" charset="0"/>
              </a:rPr>
              <a:t>Ascomycota</a:t>
            </a:r>
          </a:p>
          <a:p>
            <a:pPr algn="ctr" eaLnBrk="1" hangingPunct="1">
              <a:spcBef>
                <a:spcPct val="0"/>
              </a:spcBef>
              <a:buFontTx/>
              <a:buNone/>
            </a:pPr>
            <a:r>
              <a:rPr lang="en-US" altLang="fr-FR" sz="1400" b="1">
                <a:cs typeface="Arial" panose="020B0604020202020204" pitchFamily="34" charset="0"/>
              </a:rPr>
              <a:t>Average</a:t>
            </a:r>
          </a:p>
          <a:p>
            <a:pPr algn="ctr" eaLnBrk="1" hangingPunct="1">
              <a:spcBef>
                <a:spcPct val="0"/>
              </a:spcBef>
              <a:buFontTx/>
              <a:buNone/>
            </a:pPr>
            <a:r>
              <a:rPr lang="en-US" altLang="fr-FR" sz="1400" b="1">
                <a:cs typeface="Arial" panose="020B0604020202020204" pitchFamily="34" charset="0"/>
              </a:rPr>
              <a:t>33 pathways</a:t>
            </a:r>
          </a:p>
        </p:txBody>
      </p:sp>
    </p:spTree>
    <p:extLst>
      <p:ext uri="{BB962C8B-B14F-4D97-AF65-F5344CB8AC3E}">
        <p14:creationId xmlns:p14="http://schemas.microsoft.com/office/powerpoint/2010/main" val="210967911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4"/>
          <p:cNvSpPr txBox="1">
            <a:spLocks noChangeArrowheads="1"/>
          </p:cNvSpPr>
          <p:nvPr/>
        </p:nvSpPr>
        <p:spPr bwMode="auto">
          <a:xfrm>
            <a:off x="3089276" y="201613"/>
            <a:ext cx="5927725"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i="1"/>
              <a:t>Blumeria</a:t>
            </a:r>
            <a:r>
              <a:rPr lang="fr-FR" altLang="fr-FR" sz="2000" b="1"/>
              <a:t>  Secondary  Metabolism</a:t>
            </a:r>
            <a:endParaRPr lang="fr-FR" altLang="fr-FR" sz="2000" b="1" i="1"/>
          </a:p>
        </p:txBody>
      </p:sp>
      <p:sp>
        <p:nvSpPr>
          <p:cNvPr id="25603" name="Text Box 9"/>
          <p:cNvSpPr txBox="1">
            <a:spLocks noChangeArrowheads="1"/>
          </p:cNvSpPr>
          <p:nvPr/>
        </p:nvSpPr>
        <p:spPr bwMode="auto">
          <a:xfrm>
            <a:off x="7034213" y="892176"/>
            <a:ext cx="264636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Blumeria  : only </a:t>
            </a:r>
            <a:r>
              <a:rPr lang="fr-FR" altLang="fr-FR" sz="1800" b="1">
                <a:solidFill>
                  <a:srgbClr val="FF0000"/>
                </a:solidFill>
              </a:rPr>
              <a:t>1 PKS</a:t>
            </a:r>
          </a:p>
          <a:p>
            <a:pPr eaLnBrk="1" hangingPunct="1">
              <a:spcBef>
                <a:spcPct val="0"/>
              </a:spcBef>
              <a:buFontTx/>
              <a:buNone/>
            </a:pPr>
            <a:r>
              <a:rPr lang="fr-FR" altLang="fr-FR" sz="1800" b="1"/>
              <a:t>No cluster</a:t>
            </a:r>
          </a:p>
        </p:txBody>
      </p:sp>
      <p:sp>
        <p:nvSpPr>
          <p:cNvPr id="25604" name="Text Box 9"/>
          <p:cNvSpPr txBox="1">
            <a:spLocks noChangeArrowheads="1"/>
          </p:cNvSpPr>
          <p:nvPr/>
        </p:nvSpPr>
        <p:spPr bwMode="auto">
          <a:xfrm>
            <a:off x="6967539" y="3678238"/>
            <a:ext cx="281463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800" b="1"/>
              <a:t>Blumeria  : only </a:t>
            </a:r>
            <a:r>
              <a:rPr lang="fr-FR" altLang="fr-FR" sz="1800" b="1">
                <a:solidFill>
                  <a:srgbClr val="FF0000"/>
                </a:solidFill>
              </a:rPr>
              <a:t>1 NRPS</a:t>
            </a:r>
          </a:p>
          <a:p>
            <a:pPr eaLnBrk="1" hangingPunct="1">
              <a:spcBef>
                <a:spcPct val="0"/>
              </a:spcBef>
              <a:buFontTx/>
              <a:buNone/>
            </a:pPr>
            <a:r>
              <a:rPr lang="fr-FR" altLang="fr-FR" sz="1800" b="1"/>
              <a:t>No cluster</a:t>
            </a:r>
          </a:p>
        </p:txBody>
      </p:sp>
      <p:sp>
        <p:nvSpPr>
          <p:cNvPr id="25605" name="Rectangle 22"/>
          <p:cNvSpPr>
            <a:spLocks noChangeArrowheads="1"/>
          </p:cNvSpPr>
          <p:nvPr/>
        </p:nvSpPr>
        <p:spPr bwMode="auto">
          <a:xfrm>
            <a:off x="2397126" y="3622675"/>
            <a:ext cx="7400925" cy="2763838"/>
          </a:xfrm>
          <a:prstGeom prst="rect">
            <a:avLst/>
          </a:prstGeom>
          <a:noFill/>
          <a:ln w="28575" algn="ctr">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25606" name="Text Box 24"/>
          <p:cNvSpPr txBox="1">
            <a:spLocks noChangeArrowheads="1"/>
          </p:cNvSpPr>
          <p:nvPr/>
        </p:nvSpPr>
        <p:spPr bwMode="auto">
          <a:xfrm>
            <a:off x="1522413" y="6575426"/>
            <a:ext cx="2012951"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a:t>Spanu et al 2010 Science</a:t>
            </a:r>
          </a:p>
        </p:txBody>
      </p:sp>
      <p:pic>
        <p:nvPicPr>
          <p:cNvPr id="25607" name="Picture 8" descr="http://www.phylogeny.fr/version2_cgi/get_result.cgi?task_id=689ab1335b693fefda6f25a6be2405b3&amp;results_in_list=50&amp;raw=1&amp;file=phylo_tree.png"/>
          <p:cNvPicPr>
            <a:picLocks noChangeAspect="1" noChangeArrowheads="1"/>
          </p:cNvPicPr>
          <p:nvPr/>
        </p:nvPicPr>
        <p:blipFill>
          <a:blip r:embed="rId2">
            <a:extLst>
              <a:ext uri="{28A0092B-C50C-407E-A947-70E740481C1C}">
                <a14:useLocalDpi xmlns:a14="http://schemas.microsoft.com/office/drawing/2010/main" val="0"/>
              </a:ext>
            </a:extLst>
          </a:blip>
          <a:srcRect b="9142"/>
          <a:stretch>
            <a:fillRect/>
          </a:stretch>
        </p:blipFill>
        <p:spPr bwMode="auto">
          <a:xfrm>
            <a:off x="2622551" y="914400"/>
            <a:ext cx="416877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10"/>
          <p:cNvSpPr>
            <a:spLocks noChangeArrowheads="1"/>
          </p:cNvSpPr>
          <p:nvPr/>
        </p:nvSpPr>
        <p:spPr bwMode="auto">
          <a:xfrm>
            <a:off x="4478339" y="1936751"/>
            <a:ext cx="1311275" cy="119063"/>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25609" name="AutoShape 12"/>
          <p:cNvSpPr>
            <a:spLocks/>
          </p:cNvSpPr>
          <p:nvPr/>
        </p:nvSpPr>
        <p:spPr bwMode="auto">
          <a:xfrm>
            <a:off x="6172201" y="1111251"/>
            <a:ext cx="163513" cy="434975"/>
          </a:xfrm>
          <a:prstGeom prst="rightBracket">
            <a:avLst>
              <a:gd name="adj" fmla="val 29053"/>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25610" name="Text Box 13"/>
          <p:cNvSpPr txBox="1">
            <a:spLocks noChangeArrowheads="1"/>
          </p:cNvSpPr>
          <p:nvPr/>
        </p:nvSpPr>
        <p:spPr bwMode="auto">
          <a:xfrm>
            <a:off x="6330951" y="1125538"/>
            <a:ext cx="4984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b="1"/>
              <a:t>DHN </a:t>
            </a:r>
          </a:p>
          <a:p>
            <a:pPr eaLnBrk="1" hangingPunct="1">
              <a:spcBef>
                <a:spcPct val="0"/>
              </a:spcBef>
              <a:buFontTx/>
              <a:buNone/>
            </a:pPr>
            <a:r>
              <a:rPr lang="fr-FR" altLang="fr-FR" sz="1000" b="1"/>
              <a:t>PKS</a:t>
            </a:r>
          </a:p>
        </p:txBody>
      </p:sp>
      <p:sp>
        <p:nvSpPr>
          <p:cNvPr id="25611" name="AutoShape 14"/>
          <p:cNvSpPr>
            <a:spLocks/>
          </p:cNvSpPr>
          <p:nvPr/>
        </p:nvSpPr>
        <p:spPr bwMode="auto">
          <a:xfrm>
            <a:off x="6172200" y="1873251"/>
            <a:ext cx="166688" cy="576263"/>
          </a:xfrm>
          <a:prstGeom prst="rightBracket">
            <a:avLst>
              <a:gd name="adj" fmla="val 27161"/>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25612" name="Text Box 15"/>
          <p:cNvSpPr txBox="1">
            <a:spLocks noChangeArrowheads="1"/>
          </p:cNvSpPr>
          <p:nvPr/>
        </p:nvSpPr>
        <p:spPr bwMode="auto">
          <a:xfrm>
            <a:off x="6330950" y="1857375"/>
            <a:ext cx="795338"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b="1">
                <a:solidFill>
                  <a:srgbClr val="FF0000"/>
                </a:solidFill>
              </a:rPr>
              <a:t>BgPKS1</a:t>
            </a:r>
          </a:p>
          <a:p>
            <a:pPr eaLnBrk="1" hangingPunct="1">
              <a:spcBef>
                <a:spcPct val="0"/>
              </a:spcBef>
              <a:buFontTx/>
              <a:buNone/>
            </a:pPr>
            <a:r>
              <a:rPr lang="fr-FR" altLang="fr-FR" sz="1000" b="1"/>
              <a:t>ChPKS20 </a:t>
            </a:r>
          </a:p>
          <a:p>
            <a:pPr eaLnBrk="1" hangingPunct="1">
              <a:spcBef>
                <a:spcPct val="0"/>
              </a:spcBef>
              <a:buFontTx/>
              <a:buNone/>
            </a:pPr>
            <a:r>
              <a:rPr lang="fr-FR" altLang="fr-FR" sz="1000" b="1"/>
              <a:t>clade</a:t>
            </a:r>
          </a:p>
        </p:txBody>
      </p:sp>
      <p:sp>
        <p:nvSpPr>
          <p:cNvPr id="25613" name="Text Box 17"/>
          <p:cNvSpPr txBox="1">
            <a:spLocks noChangeArrowheads="1"/>
          </p:cNvSpPr>
          <p:nvPr/>
        </p:nvSpPr>
        <p:spPr bwMode="auto">
          <a:xfrm>
            <a:off x="6330950" y="2598738"/>
            <a:ext cx="7953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b="1"/>
              <a:t>ChPKS19 </a:t>
            </a:r>
          </a:p>
          <a:p>
            <a:pPr eaLnBrk="1" hangingPunct="1">
              <a:spcBef>
                <a:spcPct val="0"/>
              </a:spcBef>
              <a:buFontTx/>
              <a:buNone/>
            </a:pPr>
            <a:r>
              <a:rPr lang="fr-FR" altLang="fr-FR" sz="1000" b="1"/>
              <a:t>clade</a:t>
            </a:r>
          </a:p>
        </p:txBody>
      </p:sp>
      <p:sp>
        <p:nvSpPr>
          <p:cNvPr id="25614" name="Rectangle 22"/>
          <p:cNvSpPr>
            <a:spLocks noChangeArrowheads="1"/>
          </p:cNvSpPr>
          <p:nvPr/>
        </p:nvSpPr>
        <p:spPr bwMode="auto">
          <a:xfrm>
            <a:off x="2381251" y="822326"/>
            <a:ext cx="7400925" cy="2576513"/>
          </a:xfrm>
          <a:prstGeom prst="rect">
            <a:avLst/>
          </a:prstGeom>
          <a:noFill/>
          <a:ln w="28575" algn="ctr">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cxnSp>
        <p:nvCxnSpPr>
          <p:cNvPr id="25615" name="Connecteur droit avec flèche 2"/>
          <p:cNvCxnSpPr>
            <a:cxnSpLocks noChangeShapeType="1"/>
          </p:cNvCxnSpPr>
          <p:nvPr/>
        </p:nvCxnSpPr>
        <p:spPr bwMode="auto">
          <a:xfrm>
            <a:off x="5789614" y="1985964"/>
            <a:ext cx="530225" cy="1587"/>
          </a:xfrm>
          <a:prstGeom prst="straightConnector1">
            <a:avLst/>
          </a:prstGeom>
          <a:noFill/>
          <a:ln w="1905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616" name="Groupe 20"/>
          <p:cNvGrpSpPr>
            <a:grpSpLocks/>
          </p:cNvGrpSpPr>
          <p:nvPr/>
        </p:nvGrpSpPr>
        <p:grpSpPr bwMode="auto">
          <a:xfrm>
            <a:off x="2955926" y="3757614"/>
            <a:ext cx="2225723" cy="2511451"/>
            <a:chOff x="1190445" y="3671245"/>
            <a:chExt cx="2225266" cy="2511991"/>
          </a:xfrm>
        </p:grpSpPr>
        <p:sp>
          <p:nvSpPr>
            <p:cNvPr id="25623" name="AutoShape 16"/>
            <p:cNvSpPr>
              <a:spLocks/>
            </p:cNvSpPr>
            <p:nvPr/>
          </p:nvSpPr>
          <p:spPr bwMode="auto">
            <a:xfrm>
              <a:off x="3126326" y="3739120"/>
              <a:ext cx="281107" cy="2385637"/>
            </a:xfrm>
            <a:prstGeom prst="rightBracket">
              <a:avLst>
                <a:gd name="adj" fmla="val 30253"/>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25624" name="Text Box 10"/>
            <p:cNvSpPr txBox="1">
              <a:spLocks noChangeArrowheads="1"/>
            </p:cNvSpPr>
            <p:nvPr/>
          </p:nvSpPr>
          <p:spPr bwMode="auto">
            <a:xfrm>
              <a:off x="2570471" y="3842646"/>
              <a:ext cx="845240" cy="24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fr-FR" sz="1000" b="1">
                  <a:solidFill>
                    <a:srgbClr val="FF0000"/>
                  </a:solidFill>
                </a:rPr>
                <a:t>Ferricrocin</a:t>
              </a:r>
            </a:p>
          </p:txBody>
        </p:sp>
        <p:sp>
          <p:nvSpPr>
            <p:cNvPr id="25625" name="Rectangle 24"/>
            <p:cNvSpPr>
              <a:spLocks noChangeArrowheads="1"/>
            </p:cNvSpPr>
            <p:nvPr/>
          </p:nvSpPr>
          <p:spPr bwMode="auto">
            <a:xfrm>
              <a:off x="2163775" y="3671245"/>
              <a:ext cx="649084" cy="1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000000"/>
                  </a:solidFill>
                </a:rPr>
                <a:t> SNOG 02134</a:t>
              </a:r>
              <a:endParaRPr lang="fr-FR" altLang="fr-FR" sz="800"/>
            </a:p>
          </p:txBody>
        </p:sp>
        <p:sp>
          <p:nvSpPr>
            <p:cNvPr id="25626" name="Freeform 25"/>
            <p:cNvSpPr>
              <a:spLocks/>
            </p:cNvSpPr>
            <p:nvPr/>
          </p:nvSpPr>
          <p:spPr bwMode="auto">
            <a:xfrm>
              <a:off x="1779951" y="3712432"/>
              <a:ext cx="380720" cy="60467"/>
            </a:xfrm>
            <a:custGeom>
              <a:avLst/>
              <a:gdLst>
                <a:gd name="T0" fmla="*/ 0 w 368"/>
                <a:gd name="T1" fmla="*/ 2147483647 h 69"/>
                <a:gd name="T2" fmla="*/ 0 w 368"/>
                <a:gd name="T3" fmla="*/ 0 h 69"/>
                <a:gd name="T4" fmla="*/ 2147483647 w 368"/>
                <a:gd name="T5" fmla="*/ 0 h 69"/>
                <a:gd name="T6" fmla="*/ 0 60000 65536"/>
                <a:gd name="T7" fmla="*/ 0 60000 65536"/>
                <a:gd name="T8" fmla="*/ 0 60000 65536"/>
              </a:gdLst>
              <a:ahLst/>
              <a:cxnLst>
                <a:cxn ang="T6">
                  <a:pos x="T0" y="T1"/>
                </a:cxn>
                <a:cxn ang="T7">
                  <a:pos x="T2" y="T3"/>
                </a:cxn>
                <a:cxn ang="T8">
                  <a:pos x="T4" y="T5"/>
                </a:cxn>
              </a:cxnLst>
              <a:rect l="0" t="0" r="r" b="b"/>
              <a:pathLst>
                <a:path w="368" h="69">
                  <a:moveTo>
                    <a:pt x="0" y="69"/>
                  </a:moveTo>
                  <a:lnTo>
                    <a:pt x="0" y="0"/>
                  </a:lnTo>
                  <a:lnTo>
                    <a:pt x="368" y="0"/>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27" name="Rectangle 26"/>
            <p:cNvSpPr>
              <a:spLocks noChangeArrowheads="1"/>
            </p:cNvSpPr>
            <p:nvPr/>
          </p:nvSpPr>
          <p:spPr bwMode="auto">
            <a:xfrm>
              <a:off x="2085148" y="3796559"/>
              <a:ext cx="429517" cy="1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000000"/>
                  </a:solidFill>
                </a:rPr>
                <a:t> ChNPS2</a:t>
              </a:r>
              <a:endParaRPr lang="fr-FR" altLang="fr-FR" sz="800"/>
            </a:p>
          </p:txBody>
        </p:sp>
        <p:sp>
          <p:nvSpPr>
            <p:cNvPr id="25628" name="Freeform 27"/>
            <p:cNvSpPr>
              <a:spLocks/>
            </p:cNvSpPr>
            <p:nvPr/>
          </p:nvSpPr>
          <p:spPr bwMode="auto">
            <a:xfrm>
              <a:off x="1779951" y="3778156"/>
              <a:ext cx="302093" cy="60467"/>
            </a:xfrm>
            <a:custGeom>
              <a:avLst/>
              <a:gdLst>
                <a:gd name="T0" fmla="*/ 0 w 292"/>
                <a:gd name="T1" fmla="*/ 0 h 69"/>
                <a:gd name="T2" fmla="*/ 0 w 292"/>
                <a:gd name="T3" fmla="*/ 2147483647 h 69"/>
                <a:gd name="T4" fmla="*/ 2147483647 w 292"/>
                <a:gd name="T5" fmla="*/ 2147483647 h 69"/>
                <a:gd name="T6" fmla="*/ 0 60000 65536"/>
                <a:gd name="T7" fmla="*/ 0 60000 65536"/>
                <a:gd name="T8" fmla="*/ 0 60000 65536"/>
              </a:gdLst>
              <a:ahLst/>
              <a:cxnLst>
                <a:cxn ang="T6">
                  <a:pos x="T0" y="T1"/>
                </a:cxn>
                <a:cxn ang="T7">
                  <a:pos x="T2" y="T3"/>
                </a:cxn>
                <a:cxn ang="T8">
                  <a:pos x="T4" y="T5"/>
                </a:cxn>
              </a:cxnLst>
              <a:rect l="0" t="0" r="r" b="b"/>
              <a:pathLst>
                <a:path w="292" h="69">
                  <a:moveTo>
                    <a:pt x="0" y="0"/>
                  </a:moveTo>
                  <a:lnTo>
                    <a:pt x="0" y="69"/>
                  </a:lnTo>
                  <a:lnTo>
                    <a:pt x="292" y="69"/>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29" name="Freeform 28"/>
            <p:cNvSpPr>
              <a:spLocks/>
            </p:cNvSpPr>
            <p:nvPr/>
          </p:nvSpPr>
          <p:spPr bwMode="auto">
            <a:xfrm>
              <a:off x="1492342" y="3775528"/>
              <a:ext cx="287609" cy="366303"/>
            </a:xfrm>
            <a:custGeom>
              <a:avLst/>
              <a:gdLst>
                <a:gd name="T0" fmla="*/ 0 w 278"/>
                <a:gd name="T1" fmla="*/ 2147483647 h 418"/>
                <a:gd name="T2" fmla="*/ 0 w 278"/>
                <a:gd name="T3" fmla="*/ 0 h 418"/>
                <a:gd name="T4" fmla="*/ 2147483647 w 278"/>
                <a:gd name="T5" fmla="*/ 0 h 418"/>
                <a:gd name="T6" fmla="*/ 0 60000 65536"/>
                <a:gd name="T7" fmla="*/ 0 60000 65536"/>
                <a:gd name="T8" fmla="*/ 0 60000 65536"/>
              </a:gdLst>
              <a:ahLst/>
              <a:cxnLst>
                <a:cxn ang="T6">
                  <a:pos x="T0" y="T1"/>
                </a:cxn>
                <a:cxn ang="T7">
                  <a:pos x="T2" y="T3"/>
                </a:cxn>
                <a:cxn ang="T8">
                  <a:pos x="T4" y="T5"/>
                </a:cxn>
              </a:cxnLst>
              <a:rect l="0" t="0" r="r" b="b"/>
              <a:pathLst>
                <a:path w="278" h="418">
                  <a:moveTo>
                    <a:pt x="0" y="418"/>
                  </a:moveTo>
                  <a:lnTo>
                    <a:pt x="0" y="0"/>
                  </a:lnTo>
                  <a:lnTo>
                    <a:pt x="278" y="0"/>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30" name="Rectangle 29"/>
            <p:cNvSpPr>
              <a:spLocks noChangeArrowheads="1"/>
            </p:cNvSpPr>
            <p:nvPr/>
          </p:nvSpPr>
          <p:spPr bwMode="auto">
            <a:xfrm>
              <a:off x="2334477" y="3922750"/>
              <a:ext cx="291687" cy="1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000000"/>
                  </a:solidFill>
                </a:rPr>
                <a:t> Ssm1</a:t>
              </a:r>
              <a:endParaRPr lang="fr-FR" altLang="fr-FR" sz="800"/>
            </a:p>
          </p:txBody>
        </p:sp>
        <p:sp>
          <p:nvSpPr>
            <p:cNvPr id="25631" name="Freeform 30"/>
            <p:cNvSpPr>
              <a:spLocks/>
            </p:cNvSpPr>
            <p:nvPr/>
          </p:nvSpPr>
          <p:spPr bwMode="auto">
            <a:xfrm>
              <a:off x="2329305" y="3963937"/>
              <a:ext cx="2069" cy="60467"/>
            </a:xfrm>
            <a:custGeom>
              <a:avLst/>
              <a:gdLst>
                <a:gd name="T0" fmla="*/ 0 w 2"/>
                <a:gd name="T1" fmla="*/ 2147483647 h 69"/>
                <a:gd name="T2" fmla="*/ 0 w 2"/>
                <a:gd name="T3" fmla="*/ 0 h 69"/>
                <a:gd name="T4" fmla="*/ 2147483647 w 2"/>
                <a:gd name="T5" fmla="*/ 0 h 69"/>
                <a:gd name="T6" fmla="*/ 0 60000 65536"/>
                <a:gd name="T7" fmla="*/ 0 60000 65536"/>
                <a:gd name="T8" fmla="*/ 0 60000 65536"/>
              </a:gdLst>
              <a:ahLst/>
              <a:cxnLst>
                <a:cxn ang="T6">
                  <a:pos x="T0" y="T1"/>
                </a:cxn>
                <a:cxn ang="T7">
                  <a:pos x="T2" y="T3"/>
                </a:cxn>
                <a:cxn ang="T8">
                  <a:pos x="T4" y="T5"/>
                </a:cxn>
              </a:cxnLst>
              <a:rect l="0" t="0" r="r" b="b"/>
              <a:pathLst>
                <a:path w="2" h="69">
                  <a:moveTo>
                    <a:pt x="0" y="69"/>
                  </a:moveTo>
                  <a:lnTo>
                    <a:pt x="0" y="0"/>
                  </a:lnTo>
                  <a:lnTo>
                    <a:pt x="2" y="0"/>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32" name="Rectangle 31"/>
            <p:cNvSpPr>
              <a:spLocks noChangeArrowheads="1"/>
            </p:cNvSpPr>
            <p:nvPr/>
          </p:nvSpPr>
          <p:spPr bwMode="auto">
            <a:xfrm>
              <a:off x="2361375" y="4048064"/>
              <a:ext cx="591387" cy="1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000000"/>
                  </a:solidFill>
                </a:rPr>
                <a:t> MGG 12175</a:t>
              </a:r>
              <a:endParaRPr lang="fr-FR" altLang="fr-FR" sz="800"/>
            </a:p>
          </p:txBody>
        </p:sp>
        <p:sp>
          <p:nvSpPr>
            <p:cNvPr id="25633" name="Freeform 32"/>
            <p:cNvSpPr>
              <a:spLocks/>
            </p:cNvSpPr>
            <p:nvPr/>
          </p:nvSpPr>
          <p:spPr bwMode="auto">
            <a:xfrm>
              <a:off x="2329305" y="4029661"/>
              <a:ext cx="28968" cy="60467"/>
            </a:xfrm>
            <a:custGeom>
              <a:avLst/>
              <a:gdLst>
                <a:gd name="T0" fmla="*/ 0 w 28"/>
                <a:gd name="T1" fmla="*/ 0 h 69"/>
                <a:gd name="T2" fmla="*/ 0 w 28"/>
                <a:gd name="T3" fmla="*/ 2147483647 h 69"/>
                <a:gd name="T4" fmla="*/ 2147483647 w 28"/>
                <a:gd name="T5" fmla="*/ 2147483647 h 69"/>
                <a:gd name="T6" fmla="*/ 0 60000 65536"/>
                <a:gd name="T7" fmla="*/ 0 60000 65536"/>
                <a:gd name="T8" fmla="*/ 0 60000 65536"/>
              </a:gdLst>
              <a:ahLst/>
              <a:cxnLst>
                <a:cxn ang="T6">
                  <a:pos x="T0" y="T1"/>
                </a:cxn>
                <a:cxn ang="T7">
                  <a:pos x="T2" y="T3"/>
                </a:cxn>
                <a:cxn ang="T8">
                  <a:pos x="T4" y="T5"/>
                </a:cxn>
              </a:cxnLst>
              <a:rect l="0" t="0" r="r" b="b"/>
              <a:pathLst>
                <a:path w="28" h="69">
                  <a:moveTo>
                    <a:pt x="0" y="0"/>
                  </a:moveTo>
                  <a:lnTo>
                    <a:pt x="0" y="69"/>
                  </a:lnTo>
                  <a:lnTo>
                    <a:pt x="28" y="69"/>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34" name="Freeform 33"/>
            <p:cNvSpPr>
              <a:spLocks/>
            </p:cNvSpPr>
            <p:nvPr/>
          </p:nvSpPr>
          <p:spPr bwMode="auto">
            <a:xfrm>
              <a:off x="1832714" y="4027032"/>
              <a:ext cx="496591" cy="185780"/>
            </a:xfrm>
            <a:custGeom>
              <a:avLst/>
              <a:gdLst>
                <a:gd name="T0" fmla="*/ 0 w 480"/>
                <a:gd name="T1" fmla="*/ 2147483647 h 212"/>
                <a:gd name="T2" fmla="*/ 0 w 480"/>
                <a:gd name="T3" fmla="*/ 0 h 212"/>
                <a:gd name="T4" fmla="*/ 2147483647 w 480"/>
                <a:gd name="T5" fmla="*/ 0 h 212"/>
                <a:gd name="T6" fmla="*/ 0 60000 65536"/>
                <a:gd name="T7" fmla="*/ 0 60000 65536"/>
                <a:gd name="T8" fmla="*/ 0 60000 65536"/>
              </a:gdLst>
              <a:ahLst/>
              <a:cxnLst>
                <a:cxn ang="T6">
                  <a:pos x="T0" y="T1"/>
                </a:cxn>
                <a:cxn ang="T7">
                  <a:pos x="T2" y="T3"/>
                </a:cxn>
                <a:cxn ang="T8">
                  <a:pos x="T4" y="T5"/>
                </a:cxn>
              </a:cxnLst>
              <a:rect l="0" t="0" r="r" b="b"/>
              <a:pathLst>
                <a:path w="480" h="212">
                  <a:moveTo>
                    <a:pt x="0" y="212"/>
                  </a:moveTo>
                  <a:lnTo>
                    <a:pt x="0" y="0"/>
                  </a:lnTo>
                  <a:lnTo>
                    <a:pt x="480" y="0"/>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35" name="Rectangle 34"/>
            <p:cNvSpPr>
              <a:spLocks noChangeArrowheads="1"/>
            </p:cNvSpPr>
            <p:nvPr/>
          </p:nvSpPr>
          <p:spPr bwMode="auto">
            <a:xfrm>
              <a:off x="2383102" y="4174254"/>
              <a:ext cx="538498" cy="1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000000"/>
                  </a:solidFill>
                </a:rPr>
                <a:t> NCU07119</a:t>
              </a:r>
              <a:endParaRPr lang="fr-FR" altLang="fr-FR" sz="800"/>
            </a:p>
          </p:txBody>
        </p:sp>
        <p:sp>
          <p:nvSpPr>
            <p:cNvPr id="25636" name="Freeform 35"/>
            <p:cNvSpPr>
              <a:spLocks/>
            </p:cNvSpPr>
            <p:nvPr/>
          </p:nvSpPr>
          <p:spPr bwMode="auto">
            <a:xfrm>
              <a:off x="2269300" y="4215441"/>
              <a:ext cx="110699" cy="60467"/>
            </a:xfrm>
            <a:custGeom>
              <a:avLst/>
              <a:gdLst>
                <a:gd name="T0" fmla="*/ 0 w 107"/>
                <a:gd name="T1" fmla="*/ 2147483647 h 69"/>
                <a:gd name="T2" fmla="*/ 0 w 107"/>
                <a:gd name="T3" fmla="*/ 0 h 69"/>
                <a:gd name="T4" fmla="*/ 2147483647 w 107"/>
                <a:gd name="T5" fmla="*/ 0 h 69"/>
                <a:gd name="T6" fmla="*/ 0 60000 65536"/>
                <a:gd name="T7" fmla="*/ 0 60000 65536"/>
                <a:gd name="T8" fmla="*/ 0 60000 65536"/>
              </a:gdLst>
              <a:ahLst/>
              <a:cxnLst>
                <a:cxn ang="T6">
                  <a:pos x="T0" y="T1"/>
                </a:cxn>
                <a:cxn ang="T7">
                  <a:pos x="T2" y="T3"/>
                </a:cxn>
                <a:cxn ang="T8">
                  <a:pos x="T4" y="T5"/>
                </a:cxn>
              </a:cxnLst>
              <a:rect l="0" t="0" r="r" b="b"/>
              <a:pathLst>
                <a:path w="107" h="69">
                  <a:moveTo>
                    <a:pt x="0" y="69"/>
                  </a:moveTo>
                  <a:lnTo>
                    <a:pt x="0" y="0"/>
                  </a:lnTo>
                  <a:lnTo>
                    <a:pt x="107" y="0"/>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37" name="Rectangle 36"/>
            <p:cNvSpPr>
              <a:spLocks noChangeArrowheads="1"/>
            </p:cNvSpPr>
            <p:nvPr/>
          </p:nvSpPr>
          <p:spPr bwMode="auto">
            <a:xfrm>
              <a:off x="2367582" y="4299568"/>
              <a:ext cx="642673" cy="1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000000"/>
                  </a:solidFill>
                </a:rPr>
                <a:t> SMAC 07745</a:t>
              </a:r>
              <a:endParaRPr lang="fr-FR" altLang="fr-FR" sz="800"/>
            </a:p>
          </p:txBody>
        </p:sp>
        <p:sp>
          <p:nvSpPr>
            <p:cNvPr id="25638" name="Freeform 37"/>
            <p:cNvSpPr>
              <a:spLocks/>
            </p:cNvSpPr>
            <p:nvPr/>
          </p:nvSpPr>
          <p:spPr bwMode="auto">
            <a:xfrm>
              <a:off x="2269300" y="4281165"/>
              <a:ext cx="95180" cy="60467"/>
            </a:xfrm>
            <a:custGeom>
              <a:avLst/>
              <a:gdLst>
                <a:gd name="T0" fmla="*/ 0 w 92"/>
                <a:gd name="T1" fmla="*/ 0 h 69"/>
                <a:gd name="T2" fmla="*/ 0 w 92"/>
                <a:gd name="T3" fmla="*/ 2147483647 h 69"/>
                <a:gd name="T4" fmla="*/ 2147483647 w 92"/>
                <a:gd name="T5" fmla="*/ 2147483647 h 69"/>
                <a:gd name="T6" fmla="*/ 0 60000 65536"/>
                <a:gd name="T7" fmla="*/ 0 60000 65536"/>
                <a:gd name="T8" fmla="*/ 0 60000 65536"/>
              </a:gdLst>
              <a:ahLst/>
              <a:cxnLst>
                <a:cxn ang="T6">
                  <a:pos x="T0" y="T1"/>
                </a:cxn>
                <a:cxn ang="T7">
                  <a:pos x="T2" y="T3"/>
                </a:cxn>
                <a:cxn ang="T8">
                  <a:pos x="T4" y="T5"/>
                </a:cxn>
              </a:cxnLst>
              <a:rect l="0" t="0" r="r" b="b"/>
              <a:pathLst>
                <a:path w="92" h="69">
                  <a:moveTo>
                    <a:pt x="0" y="0"/>
                  </a:moveTo>
                  <a:lnTo>
                    <a:pt x="0" y="69"/>
                  </a:lnTo>
                  <a:lnTo>
                    <a:pt x="92" y="69"/>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39" name="Freeform 38"/>
            <p:cNvSpPr>
              <a:spLocks/>
            </p:cNvSpPr>
            <p:nvPr/>
          </p:nvSpPr>
          <p:spPr bwMode="auto">
            <a:xfrm>
              <a:off x="1930997" y="4278537"/>
              <a:ext cx="338303" cy="122685"/>
            </a:xfrm>
            <a:custGeom>
              <a:avLst/>
              <a:gdLst>
                <a:gd name="T0" fmla="*/ 0 w 327"/>
                <a:gd name="T1" fmla="*/ 2147483647 h 140"/>
                <a:gd name="T2" fmla="*/ 0 w 327"/>
                <a:gd name="T3" fmla="*/ 0 h 140"/>
                <a:gd name="T4" fmla="*/ 2147483647 w 327"/>
                <a:gd name="T5" fmla="*/ 0 h 140"/>
                <a:gd name="T6" fmla="*/ 0 60000 65536"/>
                <a:gd name="T7" fmla="*/ 0 60000 65536"/>
                <a:gd name="T8" fmla="*/ 0 60000 65536"/>
              </a:gdLst>
              <a:ahLst/>
              <a:cxnLst>
                <a:cxn ang="T6">
                  <a:pos x="T0" y="T1"/>
                </a:cxn>
                <a:cxn ang="T7">
                  <a:pos x="T2" y="T3"/>
                </a:cxn>
                <a:cxn ang="T8">
                  <a:pos x="T4" y="T5"/>
                </a:cxn>
              </a:cxnLst>
              <a:rect l="0" t="0" r="r" b="b"/>
              <a:pathLst>
                <a:path w="327" h="140">
                  <a:moveTo>
                    <a:pt x="0" y="140"/>
                  </a:moveTo>
                  <a:lnTo>
                    <a:pt x="0" y="0"/>
                  </a:lnTo>
                  <a:lnTo>
                    <a:pt x="327" y="0"/>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40" name="Rectangle 39"/>
            <p:cNvSpPr>
              <a:spLocks noChangeArrowheads="1"/>
            </p:cNvSpPr>
            <p:nvPr/>
          </p:nvSpPr>
          <p:spPr bwMode="auto">
            <a:xfrm>
              <a:off x="2398620" y="4425759"/>
              <a:ext cx="693958" cy="1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000000"/>
                  </a:solidFill>
                </a:rPr>
                <a:t> PODANSg344</a:t>
              </a:r>
              <a:endParaRPr lang="fr-FR" altLang="fr-FR" sz="800"/>
            </a:p>
          </p:txBody>
        </p:sp>
        <p:sp>
          <p:nvSpPr>
            <p:cNvPr id="25641" name="Freeform 40"/>
            <p:cNvSpPr>
              <a:spLocks/>
            </p:cNvSpPr>
            <p:nvPr/>
          </p:nvSpPr>
          <p:spPr bwMode="auto">
            <a:xfrm>
              <a:off x="2039627" y="4466946"/>
              <a:ext cx="355890" cy="60467"/>
            </a:xfrm>
            <a:custGeom>
              <a:avLst/>
              <a:gdLst>
                <a:gd name="T0" fmla="*/ 0 w 344"/>
                <a:gd name="T1" fmla="*/ 2147483647 h 69"/>
                <a:gd name="T2" fmla="*/ 0 w 344"/>
                <a:gd name="T3" fmla="*/ 0 h 69"/>
                <a:gd name="T4" fmla="*/ 2147483647 w 344"/>
                <a:gd name="T5" fmla="*/ 0 h 69"/>
                <a:gd name="T6" fmla="*/ 0 60000 65536"/>
                <a:gd name="T7" fmla="*/ 0 60000 65536"/>
                <a:gd name="T8" fmla="*/ 0 60000 65536"/>
              </a:gdLst>
              <a:ahLst/>
              <a:cxnLst>
                <a:cxn ang="T6">
                  <a:pos x="T0" y="T1"/>
                </a:cxn>
                <a:cxn ang="T7">
                  <a:pos x="T2" y="T3"/>
                </a:cxn>
                <a:cxn ang="T8">
                  <a:pos x="T4" y="T5"/>
                </a:cxn>
              </a:cxnLst>
              <a:rect l="0" t="0" r="r" b="b"/>
              <a:pathLst>
                <a:path w="344" h="69">
                  <a:moveTo>
                    <a:pt x="0" y="69"/>
                  </a:moveTo>
                  <a:lnTo>
                    <a:pt x="0" y="0"/>
                  </a:lnTo>
                  <a:lnTo>
                    <a:pt x="344" y="0"/>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42" name="Rectangle 41"/>
            <p:cNvSpPr>
              <a:spLocks noChangeArrowheads="1"/>
            </p:cNvSpPr>
            <p:nvPr/>
          </p:nvSpPr>
          <p:spPr bwMode="auto">
            <a:xfrm>
              <a:off x="2375859" y="4551073"/>
              <a:ext cx="653891" cy="1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000000"/>
                  </a:solidFill>
                </a:rPr>
                <a:t> CHGG 09543</a:t>
              </a:r>
              <a:endParaRPr lang="fr-FR" altLang="fr-FR" sz="800"/>
            </a:p>
          </p:txBody>
        </p:sp>
        <p:sp>
          <p:nvSpPr>
            <p:cNvPr id="25643" name="Freeform 42"/>
            <p:cNvSpPr>
              <a:spLocks/>
            </p:cNvSpPr>
            <p:nvPr/>
          </p:nvSpPr>
          <p:spPr bwMode="auto">
            <a:xfrm>
              <a:off x="2039627" y="4532670"/>
              <a:ext cx="333130" cy="60467"/>
            </a:xfrm>
            <a:custGeom>
              <a:avLst/>
              <a:gdLst>
                <a:gd name="T0" fmla="*/ 0 w 322"/>
                <a:gd name="T1" fmla="*/ 0 h 69"/>
                <a:gd name="T2" fmla="*/ 0 w 322"/>
                <a:gd name="T3" fmla="*/ 2147483647 h 69"/>
                <a:gd name="T4" fmla="*/ 2147483647 w 322"/>
                <a:gd name="T5" fmla="*/ 2147483647 h 69"/>
                <a:gd name="T6" fmla="*/ 0 60000 65536"/>
                <a:gd name="T7" fmla="*/ 0 60000 65536"/>
                <a:gd name="T8" fmla="*/ 0 60000 65536"/>
              </a:gdLst>
              <a:ahLst/>
              <a:cxnLst>
                <a:cxn ang="T6">
                  <a:pos x="T0" y="T1"/>
                </a:cxn>
                <a:cxn ang="T7">
                  <a:pos x="T2" y="T3"/>
                </a:cxn>
                <a:cxn ang="T8">
                  <a:pos x="T4" y="T5"/>
                </a:cxn>
              </a:cxnLst>
              <a:rect l="0" t="0" r="r" b="b"/>
              <a:pathLst>
                <a:path w="322" h="69">
                  <a:moveTo>
                    <a:pt x="0" y="0"/>
                  </a:moveTo>
                  <a:lnTo>
                    <a:pt x="0" y="69"/>
                  </a:lnTo>
                  <a:lnTo>
                    <a:pt x="322" y="69"/>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44" name="Freeform 43"/>
            <p:cNvSpPr>
              <a:spLocks/>
            </p:cNvSpPr>
            <p:nvPr/>
          </p:nvSpPr>
          <p:spPr bwMode="auto">
            <a:xfrm>
              <a:off x="1930997" y="4406480"/>
              <a:ext cx="108630" cy="123562"/>
            </a:xfrm>
            <a:custGeom>
              <a:avLst/>
              <a:gdLst>
                <a:gd name="T0" fmla="*/ 0 w 105"/>
                <a:gd name="T1" fmla="*/ 0 h 141"/>
                <a:gd name="T2" fmla="*/ 0 w 105"/>
                <a:gd name="T3" fmla="*/ 2147483647 h 141"/>
                <a:gd name="T4" fmla="*/ 2147483647 w 105"/>
                <a:gd name="T5" fmla="*/ 2147483647 h 141"/>
                <a:gd name="T6" fmla="*/ 0 60000 65536"/>
                <a:gd name="T7" fmla="*/ 0 60000 65536"/>
                <a:gd name="T8" fmla="*/ 0 60000 65536"/>
              </a:gdLst>
              <a:ahLst/>
              <a:cxnLst>
                <a:cxn ang="T6">
                  <a:pos x="T0" y="T1"/>
                </a:cxn>
                <a:cxn ang="T7">
                  <a:pos x="T2" y="T3"/>
                </a:cxn>
                <a:cxn ang="T8">
                  <a:pos x="T4" y="T5"/>
                </a:cxn>
              </a:cxnLst>
              <a:rect l="0" t="0" r="r" b="b"/>
              <a:pathLst>
                <a:path w="105" h="141">
                  <a:moveTo>
                    <a:pt x="0" y="0"/>
                  </a:moveTo>
                  <a:lnTo>
                    <a:pt x="0" y="141"/>
                  </a:lnTo>
                  <a:lnTo>
                    <a:pt x="105" y="141"/>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45" name="Freeform 44"/>
            <p:cNvSpPr>
              <a:spLocks/>
            </p:cNvSpPr>
            <p:nvPr/>
          </p:nvSpPr>
          <p:spPr bwMode="auto">
            <a:xfrm>
              <a:off x="1832714" y="4218070"/>
              <a:ext cx="98284" cy="185780"/>
            </a:xfrm>
            <a:custGeom>
              <a:avLst/>
              <a:gdLst>
                <a:gd name="T0" fmla="*/ 0 w 95"/>
                <a:gd name="T1" fmla="*/ 0 h 212"/>
                <a:gd name="T2" fmla="*/ 0 w 95"/>
                <a:gd name="T3" fmla="*/ 2147483647 h 212"/>
                <a:gd name="T4" fmla="*/ 2147483647 w 95"/>
                <a:gd name="T5" fmla="*/ 2147483647 h 212"/>
                <a:gd name="T6" fmla="*/ 0 60000 65536"/>
                <a:gd name="T7" fmla="*/ 0 60000 65536"/>
                <a:gd name="T8" fmla="*/ 0 60000 65536"/>
              </a:gdLst>
              <a:ahLst/>
              <a:cxnLst>
                <a:cxn ang="T6">
                  <a:pos x="T0" y="T1"/>
                </a:cxn>
                <a:cxn ang="T7">
                  <a:pos x="T2" y="T3"/>
                </a:cxn>
                <a:cxn ang="T8">
                  <a:pos x="T4" y="T5"/>
                </a:cxn>
              </a:cxnLst>
              <a:rect l="0" t="0" r="r" b="b"/>
              <a:pathLst>
                <a:path w="95" h="212">
                  <a:moveTo>
                    <a:pt x="0" y="0"/>
                  </a:moveTo>
                  <a:lnTo>
                    <a:pt x="0" y="212"/>
                  </a:lnTo>
                  <a:lnTo>
                    <a:pt x="95" y="212"/>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46" name="Freeform 45"/>
            <p:cNvSpPr>
              <a:spLocks/>
            </p:cNvSpPr>
            <p:nvPr/>
          </p:nvSpPr>
          <p:spPr bwMode="auto">
            <a:xfrm>
              <a:off x="1736499" y="4215441"/>
              <a:ext cx="96215" cy="296197"/>
            </a:xfrm>
            <a:custGeom>
              <a:avLst/>
              <a:gdLst>
                <a:gd name="T0" fmla="*/ 0 w 93"/>
                <a:gd name="T1" fmla="*/ 2147483647 h 338"/>
                <a:gd name="T2" fmla="*/ 0 w 93"/>
                <a:gd name="T3" fmla="*/ 0 h 338"/>
                <a:gd name="T4" fmla="*/ 2147483647 w 93"/>
                <a:gd name="T5" fmla="*/ 0 h 338"/>
                <a:gd name="T6" fmla="*/ 0 60000 65536"/>
                <a:gd name="T7" fmla="*/ 0 60000 65536"/>
                <a:gd name="T8" fmla="*/ 0 60000 65536"/>
              </a:gdLst>
              <a:ahLst/>
              <a:cxnLst>
                <a:cxn ang="T6">
                  <a:pos x="T0" y="T1"/>
                </a:cxn>
                <a:cxn ang="T7">
                  <a:pos x="T2" y="T3"/>
                </a:cxn>
                <a:cxn ang="T8">
                  <a:pos x="T4" y="T5"/>
                </a:cxn>
              </a:cxnLst>
              <a:rect l="0" t="0" r="r" b="b"/>
              <a:pathLst>
                <a:path w="93" h="338">
                  <a:moveTo>
                    <a:pt x="0" y="338"/>
                  </a:moveTo>
                  <a:lnTo>
                    <a:pt x="0" y="0"/>
                  </a:lnTo>
                  <a:lnTo>
                    <a:pt x="93" y="0"/>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47" name="Rectangle 46"/>
            <p:cNvSpPr>
              <a:spLocks noChangeArrowheads="1"/>
            </p:cNvSpPr>
            <p:nvPr/>
          </p:nvSpPr>
          <p:spPr bwMode="auto">
            <a:xfrm>
              <a:off x="2340684" y="4677263"/>
              <a:ext cx="637864" cy="1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000000"/>
                  </a:solidFill>
                </a:rPr>
                <a:t> VDBG 10013</a:t>
              </a:r>
              <a:endParaRPr lang="fr-FR" altLang="fr-FR" sz="800"/>
            </a:p>
          </p:txBody>
        </p:sp>
        <p:sp>
          <p:nvSpPr>
            <p:cNvPr id="25648" name="Freeform 47"/>
            <p:cNvSpPr>
              <a:spLocks/>
            </p:cNvSpPr>
            <p:nvPr/>
          </p:nvSpPr>
          <p:spPr bwMode="auto">
            <a:xfrm>
              <a:off x="1850301" y="4718450"/>
              <a:ext cx="487280" cy="92014"/>
            </a:xfrm>
            <a:custGeom>
              <a:avLst/>
              <a:gdLst>
                <a:gd name="T0" fmla="*/ 0 w 471"/>
                <a:gd name="T1" fmla="*/ 2147483647 h 105"/>
                <a:gd name="T2" fmla="*/ 0 w 471"/>
                <a:gd name="T3" fmla="*/ 0 h 105"/>
                <a:gd name="T4" fmla="*/ 2147483647 w 471"/>
                <a:gd name="T5" fmla="*/ 0 h 105"/>
                <a:gd name="T6" fmla="*/ 0 60000 65536"/>
                <a:gd name="T7" fmla="*/ 0 60000 65536"/>
                <a:gd name="T8" fmla="*/ 0 60000 65536"/>
              </a:gdLst>
              <a:ahLst/>
              <a:cxnLst>
                <a:cxn ang="T6">
                  <a:pos x="T0" y="T1"/>
                </a:cxn>
                <a:cxn ang="T7">
                  <a:pos x="T2" y="T3"/>
                </a:cxn>
                <a:cxn ang="T8">
                  <a:pos x="T4" y="T5"/>
                </a:cxn>
              </a:cxnLst>
              <a:rect l="0" t="0" r="r" b="b"/>
              <a:pathLst>
                <a:path w="471" h="105">
                  <a:moveTo>
                    <a:pt x="0" y="105"/>
                  </a:moveTo>
                  <a:lnTo>
                    <a:pt x="0" y="0"/>
                  </a:lnTo>
                  <a:lnTo>
                    <a:pt x="471" y="0"/>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49" name="Rectangle 48"/>
            <p:cNvSpPr>
              <a:spLocks noChangeArrowheads="1"/>
            </p:cNvSpPr>
            <p:nvPr/>
          </p:nvSpPr>
          <p:spPr bwMode="auto">
            <a:xfrm>
              <a:off x="2369652" y="4802577"/>
              <a:ext cx="546513" cy="1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000000"/>
                  </a:solidFill>
                </a:rPr>
                <a:t> FG05372.1</a:t>
              </a:r>
              <a:endParaRPr lang="fr-FR" altLang="fr-FR" sz="800"/>
            </a:p>
          </p:txBody>
        </p:sp>
        <p:sp>
          <p:nvSpPr>
            <p:cNvPr id="25650" name="Freeform 49"/>
            <p:cNvSpPr>
              <a:spLocks/>
            </p:cNvSpPr>
            <p:nvPr/>
          </p:nvSpPr>
          <p:spPr bwMode="auto">
            <a:xfrm>
              <a:off x="2154463" y="4844641"/>
              <a:ext cx="212086" cy="59590"/>
            </a:xfrm>
            <a:custGeom>
              <a:avLst/>
              <a:gdLst>
                <a:gd name="T0" fmla="*/ 0 w 205"/>
                <a:gd name="T1" fmla="*/ 2147483647 h 68"/>
                <a:gd name="T2" fmla="*/ 0 w 205"/>
                <a:gd name="T3" fmla="*/ 0 h 68"/>
                <a:gd name="T4" fmla="*/ 2147483647 w 205"/>
                <a:gd name="T5" fmla="*/ 0 h 68"/>
                <a:gd name="T6" fmla="*/ 0 60000 65536"/>
                <a:gd name="T7" fmla="*/ 0 60000 65536"/>
                <a:gd name="T8" fmla="*/ 0 60000 65536"/>
              </a:gdLst>
              <a:ahLst/>
              <a:cxnLst>
                <a:cxn ang="T6">
                  <a:pos x="T0" y="T1"/>
                </a:cxn>
                <a:cxn ang="T7">
                  <a:pos x="T2" y="T3"/>
                </a:cxn>
                <a:cxn ang="T8">
                  <a:pos x="T4" y="T5"/>
                </a:cxn>
              </a:cxnLst>
              <a:rect l="0" t="0" r="r" b="b"/>
              <a:pathLst>
                <a:path w="205" h="68">
                  <a:moveTo>
                    <a:pt x="0" y="68"/>
                  </a:moveTo>
                  <a:lnTo>
                    <a:pt x="0" y="0"/>
                  </a:lnTo>
                  <a:lnTo>
                    <a:pt x="205" y="0"/>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51" name="Rectangle 50"/>
            <p:cNvSpPr>
              <a:spLocks noChangeArrowheads="1"/>
            </p:cNvSpPr>
            <p:nvPr/>
          </p:nvSpPr>
          <p:spPr bwMode="auto">
            <a:xfrm>
              <a:off x="2363445" y="4928768"/>
              <a:ext cx="729217" cy="1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000000"/>
                  </a:solidFill>
                </a:rPr>
                <a:t> NECHADRAFT</a:t>
              </a:r>
              <a:endParaRPr lang="fr-FR" altLang="fr-FR" sz="800"/>
            </a:p>
          </p:txBody>
        </p:sp>
        <p:sp>
          <p:nvSpPr>
            <p:cNvPr id="25652" name="Freeform 51"/>
            <p:cNvSpPr>
              <a:spLocks/>
            </p:cNvSpPr>
            <p:nvPr/>
          </p:nvSpPr>
          <p:spPr bwMode="auto">
            <a:xfrm>
              <a:off x="2154463" y="4909489"/>
              <a:ext cx="205879" cy="60467"/>
            </a:xfrm>
            <a:custGeom>
              <a:avLst/>
              <a:gdLst>
                <a:gd name="T0" fmla="*/ 0 w 199"/>
                <a:gd name="T1" fmla="*/ 0 h 69"/>
                <a:gd name="T2" fmla="*/ 0 w 199"/>
                <a:gd name="T3" fmla="*/ 2147483647 h 69"/>
                <a:gd name="T4" fmla="*/ 2147483647 w 199"/>
                <a:gd name="T5" fmla="*/ 2147483647 h 69"/>
                <a:gd name="T6" fmla="*/ 0 60000 65536"/>
                <a:gd name="T7" fmla="*/ 0 60000 65536"/>
                <a:gd name="T8" fmla="*/ 0 60000 65536"/>
              </a:gdLst>
              <a:ahLst/>
              <a:cxnLst>
                <a:cxn ang="T6">
                  <a:pos x="T0" y="T1"/>
                </a:cxn>
                <a:cxn ang="T7">
                  <a:pos x="T2" y="T3"/>
                </a:cxn>
                <a:cxn ang="T8">
                  <a:pos x="T4" y="T5"/>
                </a:cxn>
              </a:cxnLst>
              <a:rect l="0" t="0" r="r" b="b"/>
              <a:pathLst>
                <a:path w="199" h="69">
                  <a:moveTo>
                    <a:pt x="0" y="0"/>
                  </a:moveTo>
                  <a:lnTo>
                    <a:pt x="0" y="69"/>
                  </a:lnTo>
                  <a:lnTo>
                    <a:pt x="199" y="69"/>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53" name="Freeform 52"/>
            <p:cNvSpPr>
              <a:spLocks/>
            </p:cNvSpPr>
            <p:nvPr/>
          </p:nvSpPr>
          <p:spPr bwMode="auto">
            <a:xfrm>
              <a:off x="1850301" y="4815722"/>
              <a:ext cx="304162" cy="91138"/>
            </a:xfrm>
            <a:custGeom>
              <a:avLst/>
              <a:gdLst>
                <a:gd name="T0" fmla="*/ 0 w 294"/>
                <a:gd name="T1" fmla="*/ 0 h 104"/>
                <a:gd name="T2" fmla="*/ 0 w 294"/>
                <a:gd name="T3" fmla="*/ 2147483647 h 104"/>
                <a:gd name="T4" fmla="*/ 2147483647 w 294"/>
                <a:gd name="T5" fmla="*/ 2147483647 h 104"/>
                <a:gd name="T6" fmla="*/ 0 60000 65536"/>
                <a:gd name="T7" fmla="*/ 0 60000 65536"/>
                <a:gd name="T8" fmla="*/ 0 60000 65536"/>
              </a:gdLst>
              <a:ahLst/>
              <a:cxnLst>
                <a:cxn ang="T6">
                  <a:pos x="T0" y="T1"/>
                </a:cxn>
                <a:cxn ang="T7">
                  <a:pos x="T2" y="T3"/>
                </a:cxn>
                <a:cxn ang="T8">
                  <a:pos x="T4" y="T5"/>
                </a:cxn>
              </a:cxnLst>
              <a:rect l="0" t="0" r="r" b="b"/>
              <a:pathLst>
                <a:path w="294" h="104">
                  <a:moveTo>
                    <a:pt x="0" y="0"/>
                  </a:moveTo>
                  <a:lnTo>
                    <a:pt x="0" y="104"/>
                  </a:lnTo>
                  <a:lnTo>
                    <a:pt x="294" y="104"/>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54" name="Freeform 53"/>
            <p:cNvSpPr>
              <a:spLocks/>
            </p:cNvSpPr>
            <p:nvPr/>
          </p:nvSpPr>
          <p:spPr bwMode="auto">
            <a:xfrm>
              <a:off x="1736499" y="4516896"/>
              <a:ext cx="113802" cy="296197"/>
            </a:xfrm>
            <a:custGeom>
              <a:avLst/>
              <a:gdLst>
                <a:gd name="T0" fmla="*/ 0 w 110"/>
                <a:gd name="T1" fmla="*/ 0 h 338"/>
                <a:gd name="T2" fmla="*/ 0 w 110"/>
                <a:gd name="T3" fmla="*/ 2147483647 h 338"/>
                <a:gd name="T4" fmla="*/ 2147483647 w 110"/>
                <a:gd name="T5" fmla="*/ 2147483647 h 338"/>
                <a:gd name="T6" fmla="*/ 0 60000 65536"/>
                <a:gd name="T7" fmla="*/ 0 60000 65536"/>
                <a:gd name="T8" fmla="*/ 0 60000 65536"/>
              </a:gdLst>
              <a:ahLst/>
              <a:cxnLst>
                <a:cxn ang="T6">
                  <a:pos x="T0" y="T1"/>
                </a:cxn>
                <a:cxn ang="T7">
                  <a:pos x="T2" y="T3"/>
                </a:cxn>
                <a:cxn ang="T8">
                  <a:pos x="T4" y="T5"/>
                </a:cxn>
              </a:cxnLst>
              <a:rect l="0" t="0" r="r" b="b"/>
              <a:pathLst>
                <a:path w="110" h="338">
                  <a:moveTo>
                    <a:pt x="0" y="0"/>
                  </a:moveTo>
                  <a:lnTo>
                    <a:pt x="0" y="338"/>
                  </a:lnTo>
                  <a:lnTo>
                    <a:pt x="110" y="338"/>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55" name="Freeform 54"/>
            <p:cNvSpPr>
              <a:spLocks/>
            </p:cNvSpPr>
            <p:nvPr/>
          </p:nvSpPr>
          <p:spPr bwMode="auto">
            <a:xfrm>
              <a:off x="1492342" y="4147088"/>
              <a:ext cx="244157" cy="367179"/>
            </a:xfrm>
            <a:custGeom>
              <a:avLst/>
              <a:gdLst>
                <a:gd name="T0" fmla="*/ 0 w 236"/>
                <a:gd name="T1" fmla="*/ 0 h 419"/>
                <a:gd name="T2" fmla="*/ 0 w 236"/>
                <a:gd name="T3" fmla="*/ 2147483647 h 419"/>
                <a:gd name="T4" fmla="*/ 2147483647 w 236"/>
                <a:gd name="T5" fmla="*/ 2147483647 h 419"/>
                <a:gd name="T6" fmla="*/ 0 60000 65536"/>
                <a:gd name="T7" fmla="*/ 0 60000 65536"/>
                <a:gd name="T8" fmla="*/ 0 60000 65536"/>
              </a:gdLst>
              <a:ahLst/>
              <a:cxnLst>
                <a:cxn ang="T6">
                  <a:pos x="T0" y="T1"/>
                </a:cxn>
                <a:cxn ang="T7">
                  <a:pos x="T2" y="T3"/>
                </a:cxn>
                <a:cxn ang="T8">
                  <a:pos x="T4" y="T5"/>
                </a:cxn>
              </a:cxnLst>
              <a:rect l="0" t="0" r="r" b="b"/>
              <a:pathLst>
                <a:path w="236" h="419">
                  <a:moveTo>
                    <a:pt x="0" y="0"/>
                  </a:moveTo>
                  <a:lnTo>
                    <a:pt x="0" y="419"/>
                  </a:lnTo>
                  <a:lnTo>
                    <a:pt x="236" y="419"/>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56" name="Freeform 55"/>
            <p:cNvSpPr>
              <a:spLocks/>
            </p:cNvSpPr>
            <p:nvPr/>
          </p:nvSpPr>
          <p:spPr bwMode="auto">
            <a:xfrm>
              <a:off x="1425096" y="4144459"/>
              <a:ext cx="67247" cy="614302"/>
            </a:xfrm>
            <a:custGeom>
              <a:avLst/>
              <a:gdLst>
                <a:gd name="T0" fmla="*/ 0 w 65"/>
                <a:gd name="T1" fmla="*/ 2147483647 h 701"/>
                <a:gd name="T2" fmla="*/ 0 w 65"/>
                <a:gd name="T3" fmla="*/ 0 h 701"/>
                <a:gd name="T4" fmla="*/ 2147483647 w 65"/>
                <a:gd name="T5" fmla="*/ 0 h 701"/>
                <a:gd name="T6" fmla="*/ 0 60000 65536"/>
                <a:gd name="T7" fmla="*/ 0 60000 65536"/>
                <a:gd name="T8" fmla="*/ 0 60000 65536"/>
              </a:gdLst>
              <a:ahLst/>
              <a:cxnLst>
                <a:cxn ang="T6">
                  <a:pos x="T0" y="T1"/>
                </a:cxn>
                <a:cxn ang="T7">
                  <a:pos x="T2" y="T3"/>
                </a:cxn>
                <a:cxn ang="T8">
                  <a:pos x="T4" y="T5"/>
                </a:cxn>
              </a:cxnLst>
              <a:rect l="0" t="0" r="r" b="b"/>
              <a:pathLst>
                <a:path w="65" h="701">
                  <a:moveTo>
                    <a:pt x="0" y="701"/>
                  </a:moveTo>
                  <a:lnTo>
                    <a:pt x="0" y="0"/>
                  </a:lnTo>
                  <a:lnTo>
                    <a:pt x="65" y="0"/>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57" name="Rectangle 56"/>
            <p:cNvSpPr>
              <a:spLocks noChangeArrowheads="1"/>
            </p:cNvSpPr>
            <p:nvPr/>
          </p:nvSpPr>
          <p:spPr bwMode="auto">
            <a:xfrm>
              <a:off x="2209295" y="5054081"/>
              <a:ext cx="642673" cy="1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000000"/>
                  </a:solidFill>
                </a:rPr>
                <a:t> UREG 00890</a:t>
              </a:r>
              <a:endParaRPr lang="fr-FR" altLang="fr-FR" sz="800"/>
            </a:p>
          </p:txBody>
        </p:sp>
        <p:sp>
          <p:nvSpPr>
            <p:cNvPr id="25658" name="Freeform 57"/>
            <p:cNvSpPr>
              <a:spLocks/>
            </p:cNvSpPr>
            <p:nvPr/>
          </p:nvSpPr>
          <p:spPr bwMode="auto">
            <a:xfrm>
              <a:off x="1978587" y="5096145"/>
              <a:ext cx="227604" cy="91138"/>
            </a:xfrm>
            <a:custGeom>
              <a:avLst/>
              <a:gdLst>
                <a:gd name="T0" fmla="*/ 0 w 220"/>
                <a:gd name="T1" fmla="*/ 2147483647 h 104"/>
                <a:gd name="T2" fmla="*/ 0 w 220"/>
                <a:gd name="T3" fmla="*/ 0 h 104"/>
                <a:gd name="T4" fmla="*/ 2147483647 w 220"/>
                <a:gd name="T5" fmla="*/ 0 h 104"/>
                <a:gd name="T6" fmla="*/ 0 60000 65536"/>
                <a:gd name="T7" fmla="*/ 0 60000 65536"/>
                <a:gd name="T8" fmla="*/ 0 60000 65536"/>
              </a:gdLst>
              <a:ahLst/>
              <a:cxnLst>
                <a:cxn ang="T6">
                  <a:pos x="T0" y="T1"/>
                </a:cxn>
                <a:cxn ang="T7">
                  <a:pos x="T2" y="T3"/>
                </a:cxn>
                <a:cxn ang="T8">
                  <a:pos x="T4" y="T5"/>
                </a:cxn>
              </a:cxnLst>
              <a:rect l="0" t="0" r="r" b="b"/>
              <a:pathLst>
                <a:path w="220" h="104">
                  <a:moveTo>
                    <a:pt x="0" y="104"/>
                  </a:moveTo>
                  <a:lnTo>
                    <a:pt x="0" y="0"/>
                  </a:lnTo>
                  <a:lnTo>
                    <a:pt x="220" y="0"/>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59" name="Rectangle 58"/>
            <p:cNvSpPr>
              <a:spLocks noChangeArrowheads="1"/>
            </p:cNvSpPr>
            <p:nvPr/>
          </p:nvSpPr>
          <p:spPr bwMode="auto">
            <a:xfrm>
              <a:off x="2163775" y="5180272"/>
              <a:ext cx="613825" cy="1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000000"/>
                  </a:solidFill>
                </a:rPr>
                <a:t> CIMG 00941</a:t>
              </a:r>
              <a:endParaRPr lang="fr-FR" altLang="fr-FR" sz="800"/>
            </a:p>
          </p:txBody>
        </p:sp>
        <p:sp>
          <p:nvSpPr>
            <p:cNvPr id="25660" name="Freeform 59"/>
            <p:cNvSpPr>
              <a:spLocks/>
            </p:cNvSpPr>
            <p:nvPr/>
          </p:nvSpPr>
          <p:spPr bwMode="auto">
            <a:xfrm>
              <a:off x="2150325" y="5221459"/>
              <a:ext cx="10346" cy="60467"/>
            </a:xfrm>
            <a:custGeom>
              <a:avLst/>
              <a:gdLst>
                <a:gd name="T0" fmla="*/ 0 w 10"/>
                <a:gd name="T1" fmla="*/ 2147483647 h 69"/>
                <a:gd name="T2" fmla="*/ 0 w 10"/>
                <a:gd name="T3" fmla="*/ 0 h 69"/>
                <a:gd name="T4" fmla="*/ 2147483647 w 10"/>
                <a:gd name="T5" fmla="*/ 0 h 69"/>
                <a:gd name="T6" fmla="*/ 0 60000 65536"/>
                <a:gd name="T7" fmla="*/ 0 60000 65536"/>
                <a:gd name="T8" fmla="*/ 0 60000 65536"/>
              </a:gdLst>
              <a:ahLst/>
              <a:cxnLst>
                <a:cxn ang="T6">
                  <a:pos x="T0" y="T1"/>
                </a:cxn>
                <a:cxn ang="T7">
                  <a:pos x="T2" y="T3"/>
                </a:cxn>
                <a:cxn ang="T8">
                  <a:pos x="T4" y="T5"/>
                </a:cxn>
              </a:cxnLst>
              <a:rect l="0" t="0" r="r" b="b"/>
              <a:pathLst>
                <a:path w="10" h="69">
                  <a:moveTo>
                    <a:pt x="0" y="69"/>
                  </a:moveTo>
                  <a:lnTo>
                    <a:pt x="0" y="0"/>
                  </a:lnTo>
                  <a:lnTo>
                    <a:pt x="10" y="0"/>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61" name="Rectangle 60"/>
            <p:cNvSpPr>
              <a:spLocks noChangeArrowheads="1"/>
            </p:cNvSpPr>
            <p:nvPr/>
          </p:nvSpPr>
          <p:spPr bwMode="auto">
            <a:xfrm>
              <a:off x="2168946" y="5305586"/>
              <a:ext cx="620235" cy="1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000000"/>
                  </a:solidFill>
                </a:rPr>
                <a:t> CPC735 054</a:t>
              </a:r>
              <a:endParaRPr lang="fr-FR" altLang="fr-FR" sz="800"/>
            </a:p>
          </p:txBody>
        </p:sp>
        <p:sp>
          <p:nvSpPr>
            <p:cNvPr id="25662" name="Freeform 61"/>
            <p:cNvSpPr>
              <a:spLocks/>
            </p:cNvSpPr>
            <p:nvPr/>
          </p:nvSpPr>
          <p:spPr bwMode="auto">
            <a:xfrm>
              <a:off x="2150325" y="5287183"/>
              <a:ext cx="15519" cy="60467"/>
            </a:xfrm>
            <a:custGeom>
              <a:avLst/>
              <a:gdLst>
                <a:gd name="T0" fmla="*/ 0 w 15"/>
                <a:gd name="T1" fmla="*/ 0 h 69"/>
                <a:gd name="T2" fmla="*/ 0 w 15"/>
                <a:gd name="T3" fmla="*/ 2147483647 h 69"/>
                <a:gd name="T4" fmla="*/ 2147483647 w 15"/>
                <a:gd name="T5" fmla="*/ 2147483647 h 69"/>
                <a:gd name="T6" fmla="*/ 0 60000 65536"/>
                <a:gd name="T7" fmla="*/ 0 60000 65536"/>
                <a:gd name="T8" fmla="*/ 0 60000 65536"/>
              </a:gdLst>
              <a:ahLst/>
              <a:cxnLst>
                <a:cxn ang="T6">
                  <a:pos x="T0" y="T1"/>
                </a:cxn>
                <a:cxn ang="T7">
                  <a:pos x="T2" y="T3"/>
                </a:cxn>
                <a:cxn ang="T8">
                  <a:pos x="T4" y="T5"/>
                </a:cxn>
              </a:cxnLst>
              <a:rect l="0" t="0" r="r" b="b"/>
              <a:pathLst>
                <a:path w="15" h="69">
                  <a:moveTo>
                    <a:pt x="0" y="0"/>
                  </a:moveTo>
                  <a:lnTo>
                    <a:pt x="0" y="69"/>
                  </a:lnTo>
                  <a:lnTo>
                    <a:pt x="15" y="69"/>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63" name="Freeform 62"/>
            <p:cNvSpPr>
              <a:spLocks/>
            </p:cNvSpPr>
            <p:nvPr/>
          </p:nvSpPr>
          <p:spPr bwMode="auto">
            <a:xfrm>
              <a:off x="1978587" y="5192540"/>
              <a:ext cx="171738" cy="92014"/>
            </a:xfrm>
            <a:custGeom>
              <a:avLst/>
              <a:gdLst>
                <a:gd name="T0" fmla="*/ 0 w 166"/>
                <a:gd name="T1" fmla="*/ 0 h 105"/>
                <a:gd name="T2" fmla="*/ 0 w 166"/>
                <a:gd name="T3" fmla="*/ 2147483647 h 105"/>
                <a:gd name="T4" fmla="*/ 2147483647 w 166"/>
                <a:gd name="T5" fmla="*/ 2147483647 h 105"/>
                <a:gd name="T6" fmla="*/ 0 60000 65536"/>
                <a:gd name="T7" fmla="*/ 0 60000 65536"/>
                <a:gd name="T8" fmla="*/ 0 60000 65536"/>
              </a:gdLst>
              <a:ahLst/>
              <a:cxnLst>
                <a:cxn ang="T6">
                  <a:pos x="T0" y="T1"/>
                </a:cxn>
                <a:cxn ang="T7">
                  <a:pos x="T2" y="T3"/>
                </a:cxn>
                <a:cxn ang="T8">
                  <a:pos x="T4" y="T5"/>
                </a:cxn>
              </a:cxnLst>
              <a:rect l="0" t="0" r="r" b="b"/>
              <a:pathLst>
                <a:path w="166" h="105">
                  <a:moveTo>
                    <a:pt x="0" y="0"/>
                  </a:moveTo>
                  <a:lnTo>
                    <a:pt x="0" y="105"/>
                  </a:lnTo>
                  <a:lnTo>
                    <a:pt x="166" y="105"/>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64" name="Freeform 63"/>
            <p:cNvSpPr>
              <a:spLocks/>
            </p:cNvSpPr>
            <p:nvPr/>
          </p:nvSpPr>
          <p:spPr bwMode="auto">
            <a:xfrm>
              <a:off x="1651665" y="5189912"/>
              <a:ext cx="326922" cy="185780"/>
            </a:xfrm>
            <a:custGeom>
              <a:avLst/>
              <a:gdLst>
                <a:gd name="T0" fmla="*/ 0 w 316"/>
                <a:gd name="T1" fmla="*/ 2147483647 h 212"/>
                <a:gd name="T2" fmla="*/ 0 w 316"/>
                <a:gd name="T3" fmla="*/ 0 h 212"/>
                <a:gd name="T4" fmla="*/ 2147483647 w 316"/>
                <a:gd name="T5" fmla="*/ 0 h 212"/>
                <a:gd name="T6" fmla="*/ 0 60000 65536"/>
                <a:gd name="T7" fmla="*/ 0 60000 65536"/>
                <a:gd name="T8" fmla="*/ 0 60000 65536"/>
              </a:gdLst>
              <a:ahLst/>
              <a:cxnLst>
                <a:cxn ang="T6">
                  <a:pos x="T0" y="T1"/>
                </a:cxn>
                <a:cxn ang="T7">
                  <a:pos x="T2" y="T3"/>
                </a:cxn>
                <a:cxn ang="T8">
                  <a:pos x="T4" y="T5"/>
                </a:cxn>
              </a:cxnLst>
              <a:rect l="0" t="0" r="r" b="b"/>
              <a:pathLst>
                <a:path w="316" h="212">
                  <a:moveTo>
                    <a:pt x="0" y="212"/>
                  </a:moveTo>
                  <a:lnTo>
                    <a:pt x="0" y="0"/>
                  </a:lnTo>
                  <a:lnTo>
                    <a:pt x="316" y="0"/>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65" name="Rectangle 64"/>
            <p:cNvSpPr>
              <a:spLocks noChangeArrowheads="1"/>
            </p:cNvSpPr>
            <p:nvPr/>
          </p:nvSpPr>
          <p:spPr bwMode="auto">
            <a:xfrm>
              <a:off x="2287922" y="5431777"/>
              <a:ext cx="637864" cy="1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000000"/>
                  </a:solidFill>
                </a:rPr>
                <a:t> PMAA 06997</a:t>
              </a:r>
              <a:endParaRPr lang="fr-FR" altLang="fr-FR" sz="800"/>
            </a:p>
          </p:txBody>
        </p:sp>
        <p:sp>
          <p:nvSpPr>
            <p:cNvPr id="25666" name="Freeform 65"/>
            <p:cNvSpPr>
              <a:spLocks/>
            </p:cNvSpPr>
            <p:nvPr/>
          </p:nvSpPr>
          <p:spPr bwMode="auto">
            <a:xfrm>
              <a:off x="1764433" y="5472964"/>
              <a:ext cx="520386" cy="92014"/>
            </a:xfrm>
            <a:custGeom>
              <a:avLst/>
              <a:gdLst>
                <a:gd name="T0" fmla="*/ 0 w 503"/>
                <a:gd name="T1" fmla="*/ 2147483647 h 105"/>
                <a:gd name="T2" fmla="*/ 0 w 503"/>
                <a:gd name="T3" fmla="*/ 0 h 105"/>
                <a:gd name="T4" fmla="*/ 2147483647 w 503"/>
                <a:gd name="T5" fmla="*/ 0 h 105"/>
                <a:gd name="T6" fmla="*/ 0 60000 65536"/>
                <a:gd name="T7" fmla="*/ 0 60000 65536"/>
                <a:gd name="T8" fmla="*/ 0 60000 65536"/>
              </a:gdLst>
              <a:ahLst/>
              <a:cxnLst>
                <a:cxn ang="T6">
                  <a:pos x="T0" y="T1"/>
                </a:cxn>
                <a:cxn ang="T7">
                  <a:pos x="T2" y="T3"/>
                </a:cxn>
                <a:cxn ang="T8">
                  <a:pos x="T4" y="T5"/>
                </a:cxn>
              </a:cxnLst>
              <a:rect l="0" t="0" r="r" b="b"/>
              <a:pathLst>
                <a:path w="503" h="105">
                  <a:moveTo>
                    <a:pt x="0" y="105"/>
                  </a:moveTo>
                  <a:lnTo>
                    <a:pt x="0" y="0"/>
                  </a:lnTo>
                  <a:lnTo>
                    <a:pt x="503" y="0"/>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67" name="Rectangle 66"/>
            <p:cNvSpPr>
              <a:spLocks noChangeArrowheads="1"/>
            </p:cNvSpPr>
            <p:nvPr/>
          </p:nvSpPr>
          <p:spPr bwMode="auto">
            <a:xfrm>
              <a:off x="2216538" y="5557090"/>
              <a:ext cx="610619" cy="1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000000"/>
                  </a:solidFill>
                </a:rPr>
                <a:t> Pc13g05250</a:t>
              </a:r>
              <a:endParaRPr lang="fr-FR" altLang="fr-FR" sz="800"/>
            </a:p>
          </p:txBody>
        </p:sp>
        <p:sp>
          <p:nvSpPr>
            <p:cNvPr id="25668" name="Freeform 67"/>
            <p:cNvSpPr>
              <a:spLocks/>
            </p:cNvSpPr>
            <p:nvPr/>
          </p:nvSpPr>
          <p:spPr bwMode="auto">
            <a:xfrm>
              <a:off x="1920652" y="5599154"/>
              <a:ext cx="292782" cy="59590"/>
            </a:xfrm>
            <a:custGeom>
              <a:avLst/>
              <a:gdLst>
                <a:gd name="T0" fmla="*/ 0 w 283"/>
                <a:gd name="T1" fmla="*/ 2147483647 h 68"/>
                <a:gd name="T2" fmla="*/ 0 w 283"/>
                <a:gd name="T3" fmla="*/ 0 h 68"/>
                <a:gd name="T4" fmla="*/ 2147483647 w 283"/>
                <a:gd name="T5" fmla="*/ 0 h 68"/>
                <a:gd name="T6" fmla="*/ 0 60000 65536"/>
                <a:gd name="T7" fmla="*/ 0 60000 65536"/>
                <a:gd name="T8" fmla="*/ 0 60000 65536"/>
              </a:gdLst>
              <a:ahLst/>
              <a:cxnLst>
                <a:cxn ang="T6">
                  <a:pos x="T0" y="T1"/>
                </a:cxn>
                <a:cxn ang="T7">
                  <a:pos x="T2" y="T3"/>
                </a:cxn>
                <a:cxn ang="T8">
                  <a:pos x="T4" y="T5"/>
                </a:cxn>
              </a:cxnLst>
              <a:rect l="0" t="0" r="r" b="b"/>
              <a:pathLst>
                <a:path w="283" h="68">
                  <a:moveTo>
                    <a:pt x="0" y="68"/>
                  </a:moveTo>
                  <a:lnTo>
                    <a:pt x="0" y="0"/>
                  </a:lnTo>
                  <a:lnTo>
                    <a:pt x="283" y="0"/>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69" name="Rectangle 68"/>
            <p:cNvSpPr>
              <a:spLocks noChangeArrowheads="1"/>
            </p:cNvSpPr>
            <p:nvPr/>
          </p:nvSpPr>
          <p:spPr bwMode="auto">
            <a:xfrm>
              <a:off x="2188603" y="5683281"/>
              <a:ext cx="615426" cy="1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000000"/>
                  </a:solidFill>
                </a:rPr>
                <a:t> ACLA 07969</a:t>
              </a:r>
              <a:endParaRPr lang="fr-FR" altLang="fr-FR" sz="800"/>
            </a:p>
          </p:txBody>
        </p:sp>
        <p:sp>
          <p:nvSpPr>
            <p:cNvPr id="25670" name="Freeform 69"/>
            <p:cNvSpPr>
              <a:spLocks/>
            </p:cNvSpPr>
            <p:nvPr/>
          </p:nvSpPr>
          <p:spPr bwMode="auto">
            <a:xfrm>
              <a:off x="1920652" y="5664002"/>
              <a:ext cx="264849" cy="60467"/>
            </a:xfrm>
            <a:custGeom>
              <a:avLst/>
              <a:gdLst>
                <a:gd name="T0" fmla="*/ 0 w 256"/>
                <a:gd name="T1" fmla="*/ 0 h 69"/>
                <a:gd name="T2" fmla="*/ 0 w 256"/>
                <a:gd name="T3" fmla="*/ 2147483647 h 69"/>
                <a:gd name="T4" fmla="*/ 2147483647 w 256"/>
                <a:gd name="T5" fmla="*/ 2147483647 h 69"/>
                <a:gd name="T6" fmla="*/ 0 60000 65536"/>
                <a:gd name="T7" fmla="*/ 0 60000 65536"/>
                <a:gd name="T8" fmla="*/ 0 60000 65536"/>
              </a:gdLst>
              <a:ahLst/>
              <a:cxnLst>
                <a:cxn ang="T6">
                  <a:pos x="T0" y="T1"/>
                </a:cxn>
                <a:cxn ang="T7">
                  <a:pos x="T2" y="T3"/>
                </a:cxn>
                <a:cxn ang="T8">
                  <a:pos x="T4" y="T5"/>
                </a:cxn>
              </a:cxnLst>
              <a:rect l="0" t="0" r="r" b="b"/>
              <a:pathLst>
                <a:path w="256" h="69">
                  <a:moveTo>
                    <a:pt x="0" y="0"/>
                  </a:moveTo>
                  <a:lnTo>
                    <a:pt x="0" y="69"/>
                  </a:lnTo>
                  <a:lnTo>
                    <a:pt x="256" y="69"/>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71" name="Freeform 70"/>
            <p:cNvSpPr>
              <a:spLocks/>
            </p:cNvSpPr>
            <p:nvPr/>
          </p:nvSpPr>
          <p:spPr bwMode="auto">
            <a:xfrm>
              <a:off x="1764433" y="5570236"/>
              <a:ext cx="156220" cy="91138"/>
            </a:xfrm>
            <a:custGeom>
              <a:avLst/>
              <a:gdLst>
                <a:gd name="T0" fmla="*/ 0 w 151"/>
                <a:gd name="T1" fmla="*/ 0 h 104"/>
                <a:gd name="T2" fmla="*/ 0 w 151"/>
                <a:gd name="T3" fmla="*/ 2147483647 h 104"/>
                <a:gd name="T4" fmla="*/ 2147483647 w 151"/>
                <a:gd name="T5" fmla="*/ 2147483647 h 104"/>
                <a:gd name="T6" fmla="*/ 0 60000 65536"/>
                <a:gd name="T7" fmla="*/ 0 60000 65536"/>
                <a:gd name="T8" fmla="*/ 0 60000 65536"/>
              </a:gdLst>
              <a:ahLst/>
              <a:cxnLst>
                <a:cxn ang="T6">
                  <a:pos x="T0" y="T1"/>
                </a:cxn>
                <a:cxn ang="T7">
                  <a:pos x="T2" y="T3"/>
                </a:cxn>
                <a:cxn ang="T8">
                  <a:pos x="T4" y="T5"/>
                </a:cxn>
              </a:cxnLst>
              <a:rect l="0" t="0" r="r" b="b"/>
              <a:pathLst>
                <a:path w="151" h="104">
                  <a:moveTo>
                    <a:pt x="0" y="0"/>
                  </a:moveTo>
                  <a:lnTo>
                    <a:pt x="0" y="104"/>
                  </a:lnTo>
                  <a:lnTo>
                    <a:pt x="151" y="104"/>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72" name="Freeform 71"/>
            <p:cNvSpPr>
              <a:spLocks/>
            </p:cNvSpPr>
            <p:nvPr/>
          </p:nvSpPr>
          <p:spPr bwMode="auto">
            <a:xfrm>
              <a:off x="1651665" y="5380950"/>
              <a:ext cx="112768" cy="186657"/>
            </a:xfrm>
            <a:custGeom>
              <a:avLst/>
              <a:gdLst>
                <a:gd name="T0" fmla="*/ 0 w 109"/>
                <a:gd name="T1" fmla="*/ 0 h 213"/>
                <a:gd name="T2" fmla="*/ 0 w 109"/>
                <a:gd name="T3" fmla="*/ 2147483647 h 213"/>
                <a:gd name="T4" fmla="*/ 2147483647 w 109"/>
                <a:gd name="T5" fmla="*/ 2147483647 h 213"/>
                <a:gd name="T6" fmla="*/ 0 60000 65536"/>
                <a:gd name="T7" fmla="*/ 0 60000 65536"/>
                <a:gd name="T8" fmla="*/ 0 60000 65536"/>
              </a:gdLst>
              <a:ahLst/>
              <a:cxnLst>
                <a:cxn ang="T6">
                  <a:pos x="T0" y="T1"/>
                </a:cxn>
                <a:cxn ang="T7">
                  <a:pos x="T2" y="T3"/>
                </a:cxn>
                <a:cxn ang="T8">
                  <a:pos x="T4" y="T5"/>
                </a:cxn>
              </a:cxnLst>
              <a:rect l="0" t="0" r="r" b="b"/>
              <a:pathLst>
                <a:path w="109" h="213">
                  <a:moveTo>
                    <a:pt x="0" y="0"/>
                  </a:moveTo>
                  <a:lnTo>
                    <a:pt x="0" y="213"/>
                  </a:lnTo>
                  <a:lnTo>
                    <a:pt x="109" y="213"/>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73" name="Freeform 72"/>
            <p:cNvSpPr>
              <a:spLocks/>
            </p:cNvSpPr>
            <p:nvPr/>
          </p:nvSpPr>
          <p:spPr bwMode="auto">
            <a:xfrm>
              <a:off x="1425096" y="4764019"/>
              <a:ext cx="226570" cy="614302"/>
            </a:xfrm>
            <a:custGeom>
              <a:avLst/>
              <a:gdLst>
                <a:gd name="T0" fmla="*/ 0 w 219"/>
                <a:gd name="T1" fmla="*/ 0 h 701"/>
                <a:gd name="T2" fmla="*/ 0 w 219"/>
                <a:gd name="T3" fmla="*/ 2147483647 h 701"/>
                <a:gd name="T4" fmla="*/ 2147483647 w 219"/>
                <a:gd name="T5" fmla="*/ 2147483647 h 701"/>
                <a:gd name="T6" fmla="*/ 0 60000 65536"/>
                <a:gd name="T7" fmla="*/ 0 60000 65536"/>
                <a:gd name="T8" fmla="*/ 0 60000 65536"/>
              </a:gdLst>
              <a:ahLst/>
              <a:cxnLst>
                <a:cxn ang="T6">
                  <a:pos x="T0" y="T1"/>
                </a:cxn>
                <a:cxn ang="T7">
                  <a:pos x="T2" y="T3"/>
                </a:cxn>
                <a:cxn ang="T8">
                  <a:pos x="T4" y="T5"/>
                </a:cxn>
              </a:cxnLst>
              <a:rect l="0" t="0" r="r" b="b"/>
              <a:pathLst>
                <a:path w="219" h="701">
                  <a:moveTo>
                    <a:pt x="0" y="0"/>
                  </a:moveTo>
                  <a:lnTo>
                    <a:pt x="0" y="701"/>
                  </a:lnTo>
                  <a:lnTo>
                    <a:pt x="219" y="701"/>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74" name="Freeform 73"/>
            <p:cNvSpPr>
              <a:spLocks/>
            </p:cNvSpPr>
            <p:nvPr/>
          </p:nvSpPr>
          <p:spPr bwMode="auto">
            <a:xfrm>
              <a:off x="1369229" y="4761390"/>
              <a:ext cx="55866" cy="588889"/>
            </a:xfrm>
            <a:custGeom>
              <a:avLst/>
              <a:gdLst>
                <a:gd name="T0" fmla="*/ 0 w 54"/>
                <a:gd name="T1" fmla="*/ 2147483647 h 672"/>
                <a:gd name="T2" fmla="*/ 0 w 54"/>
                <a:gd name="T3" fmla="*/ 0 h 672"/>
                <a:gd name="T4" fmla="*/ 2147483647 w 54"/>
                <a:gd name="T5" fmla="*/ 0 h 672"/>
                <a:gd name="T6" fmla="*/ 0 60000 65536"/>
                <a:gd name="T7" fmla="*/ 0 60000 65536"/>
                <a:gd name="T8" fmla="*/ 0 60000 65536"/>
              </a:gdLst>
              <a:ahLst/>
              <a:cxnLst>
                <a:cxn ang="T6">
                  <a:pos x="T0" y="T1"/>
                </a:cxn>
                <a:cxn ang="T7">
                  <a:pos x="T2" y="T3"/>
                </a:cxn>
                <a:cxn ang="T8">
                  <a:pos x="T4" y="T5"/>
                </a:cxn>
              </a:cxnLst>
              <a:rect l="0" t="0" r="r" b="b"/>
              <a:pathLst>
                <a:path w="54" h="672">
                  <a:moveTo>
                    <a:pt x="0" y="672"/>
                  </a:moveTo>
                  <a:lnTo>
                    <a:pt x="0" y="0"/>
                  </a:lnTo>
                  <a:lnTo>
                    <a:pt x="54" y="0"/>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75" name="Rectangle 74"/>
            <p:cNvSpPr>
              <a:spLocks noChangeArrowheads="1"/>
            </p:cNvSpPr>
            <p:nvPr/>
          </p:nvSpPr>
          <p:spPr bwMode="auto">
            <a:xfrm>
              <a:off x="2328252" y="5794947"/>
              <a:ext cx="837642" cy="12311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000000"/>
                  </a:solidFill>
                </a:rPr>
                <a:t> BlgrNRPS1</a:t>
              </a:r>
              <a:endParaRPr lang="fr-FR" altLang="fr-FR" sz="800"/>
            </a:p>
          </p:txBody>
        </p:sp>
        <p:sp>
          <p:nvSpPr>
            <p:cNvPr id="25676" name="Freeform 75"/>
            <p:cNvSpPr>
              <a:spLocks/>
            </p:cNvSpPr>
            <p:nvPr/>
          </p:nvSpPr>
          <p:spPr bwMode="auto">
            <a:xfrm>
              <a:off x="1704428" y="5850659"/>
              <a:ext cx="587633" cy="91138"/>
            </a:xfrm>
            <a:custGeom>
              <a:avLst/>
              <a:gdLst>
                <a:gd name="T0" fmla="*/ 0 w 568"/>
                <a:gd name="T1" fmla="*/ 2147483647 h 104"/>
                <a:gd name="T2" fmla="*/ 0 w 568"/>
                <a:gd name="T3" fmla="*/ 0 h 104"/>
                <a:gd name="T4" fmla="*/ 2147483647 w 568"/>
                <a:gd name="T5" fmla="*/ 0 h 104"/>
                <a:gd name="T6" fmla="*/ 0 60000 65536"/>
                <a:gd name="T7" fmla="*/ 0 60000 65536"/>
                <a:gd name="T8" fmla="*/ 0 60000 65536"/>
              </a:gdLst>
              <a:ahLst/>
              <a:cxnLst>
                <a:cxn ang="T6">
                  <a:pos x="T0" y="T1"/>
                </a:cxn>
                <a:cxn ang="T7">
                  <a:pos x="T2" y="T3"/>
                </a:cxn>
                <a:cxn ang="T8">
                  <a:pos x="T4" y="T5"/>
                </a:cxn>
              </a:cxnLst>
              <a:rect l="0" t="0" r="r" b="b"/>
              <a:pathLst>
                <a:path w="568" h="104">
                  <a:moveTo>
                    <a:pt x="0" y="104"/>
                  </a:moveTo>
                  <a:lnTo>
                    <a:pt x="0" y="0"/>
                  </a:lnTo>
                  <a:lnTo>
                    <a:pt x="568" y="0"/>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77" name="Rectangle 76"/>
            <p:cNvSpPr>
              <a:spLocks noChangeArrowheads="1"/>
            </p:cNvSpPr>
            <p:nvPr/>
          </p:nvSpPr>
          <p:spPr bwMode="auto">
            <a:xfrm>
              <a:off x="2137911" y="5934786"/>
              <a:ext cx="626646" cy="1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000000"/>
                  </a:solidFill>
                </a:rPr>
                <a:t> BC1G 03511</a:t>
              </a:r>
              <a:endParaRPr lang="fr-FR" altLang="fr-FR" sz="800"/>
            </a:p>
          </p:txBody>
        </p:sp>
        <p:sp>
          <p:nvSpPr>
            <p:cNvPr id="25678" name="Freeform 77"/>
            <p:cNvSpPr>
              <a:spLocks/>
            </p:cNvSpPr>
            <p:nvPr/>
          </p:nvSpPr>
          <p:spPr bwMode="auto">
            <a:xfrm>
              <a:off x="1993071" y="5975972"/>
              <a:ext cx="141736" cy="60467"/>
            </a:xfrm>
            <a:custGeom>
              <a:avLst/>
              <a:gdLst>
                <a:gd name="T0" fmla="*/ 0 w 137"/>
                <a:gd name="T1" fmla="*/ 2147483647 h 69"/>
                <a:gd name="T2" fmla="*/ 0 w 137"/>
                <a:gd name="T3" fmla="*/ 0 h 69"/>
                <a:gd name="T4" fmla="*/ 2147483647 w 137"/>
                <a:gd name="T5" fmla="*/ 0 h 69"/>
                <a:gd name="T6" fmla="*/ 0 60000 65536"/>
                <a:gd name="T7" fmla="*/ 0 60000 65536"/>
                <a:gd name="T8" fmla="*/ 0 60000 65536"/>
              </a:gdLst>
              <a:ahLst/>
              <a:cxnLst>
                <a:cxn ang="T6">
                  <a:pos x="T0" y="T1"/>
                </a:cxn>
                <a:cxn ang="T7">
                  <a:pos x="T2" y="T3"/>
                </a:cxn>
                <a:cxn ang="T8">
                  <a:pos x="T4" y="T5"/>
                </a:cxn>
              </a:cxnLst>
              <a:rect l="0" t="0" r="r" b="b"/>
              <a:pathLst>
                <a:path w="137" h="69">
                  <a:moveTo>
                    <a:pt x="0" y="69"/>
                  </a:moveTo>
                  <a:lnTo>
                    <a:pt x="0" y="0"/>
                  </a:lnTo>
                  <a:lnTo>
                    <a:pt x="137" y="0"/>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79" name="Rectangle 78"/>
            <p:cNvSpPr>
              <a:spLocks noChangeArrowheads="1"/>
            </p:cNvSpPr>
            <p:nvPr/>
          </p:nvSpPr>
          <p:spPr bwMode="auto">
            <a:xfrm>
              <a:off x="2182397" y="6060099"/>
              <a:ext cx="621837" cy="12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000000"/>
                  </a:solidFill>
                </a:rPr>
                <a:t> SS1G 03693</a:t>
              </a:r>
              <a:endParaRPr lang="fr-FR" altLang="fr-FR" sz="800"/>
            </a:p>
          </p:txBody>
        </p:sp>
        <p:sp>
          <p:nvSpPr>
            <p:cNvPr id="25680" name="Freeform 79"/>
            <p:cNvSpPr>
              <a:spLocks/>
            </p:cNvSpPr>
            <p:nvPr/>
          </p:nvSpPr>
          <p:spPr bwMode="auto">
            <a:xfrm>
              <a:off x="1993071" y="6041697"/>
              <a:ext cx="186222" cy="60467"/>
            </a:xfrm>
            <a:custGeom>
              <a:avLst/>
              <a:gdLst>
                <a:gd name="T0" fmla="*/ 0 w 180"/>
                <a:gd name="T1" fmla="*/ 0 h 69"/>
                <a:gd name="T2" fmla="*/ 0 w 180"/>
                <a:gd name="T3" fmla="*/ 2147483647 h 69"/>
                <a:gd name="T4" fmla="*/ 2147483647 w 180"/>
                <a:gd name="T5" fmla="*/ 2147483647 h 69"/>
                <a:gd name="T6" fmla="*/ 0 60000 65536"/>
                <a:gd name="T7" fmla="*/ 0 60000 65536"/>
                <a:gd name="T8" fmla="*/ 0 60000 65536"/>
              </a:gdLst>
              <a:ahLst/>
              <a:cxnLst>
                <a:cxn ang="T6">
                  <a:pos x="T0" y="T1"/>
                </a:cxn>
                <a:cxn ang="T7">
                  <a:pos x="T2" y="T3"/>
                </a:cxn>
                <a:cxn ang="T8">
                  <a:pos x="T4" y="T5"/>
                </a:cxn>
              </a:cxnLst>
              <a:rect l="0" t="0" r="r" b="b"/>
              <a:pathLst>
                <a:path w="180" h="69">
                  <a:moveTo>
                    <a:pt x="0" y="0"/>
                  </a:moveTo>
                  <a:lnTo>
                    <a:pt x="0" y="69"/>
                  </a:lnTo>
                  <a:lnTo>
                    <a:pt x="180" y="69"/>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81" name="Freeform 80"/>
            <p:cNvSpPr>
              <a:spLocks/>
            </p:cNvSpPr>
            <p:nvPr/>
          </p:nvSpPr>
          <p:spPr bwMode="auto">
            <a:xfrm>
              <a:off x="1704428" y="5947054"/>
              <a:ext cx="288644" cy="92014"/>
            </a:xfrm>
            <a:custGeom>
              <a:avLst/>
              <a:gdLst>
                <a:gd name="T0" fmla="*/ 0 w 279"/>
                <a:gd name="T1" fmla="*/ 0 h 105"/>
                <a:gd name="T2" fmla="*/ 0 w 279"/>
                <a:gd name="T3" fmla="*/ 2147483647 h 105"/>
                <a:gd name="T4" fmla="*/ 2147483647 w 279"/>
                <a:gd name="T5" fmla="*/ 2147483647 h 105"/>
                <a:gd name="T6" fmla="*/ 0 60000 65536"/>
                <a:gd name="T7" fmla="*/ 0 60000 65536"/>
                <a:gd name="T8" fmla="*/ 0 60000 65536"/>
              </a:gdLst>
              <a:ahLst/>
              <a:cxnLst>
                <a:cxn ang="T6">
                  <a:pos x="T0" y="T1"/>
                </a:cxn>
                <a:cxn ang="T7">
                  <a:pos x="T2" y="T3"/>
                </a:cxn>
                <a:cxn ang="T8">
                  <a:pos x="T4" y="T5"/>
                </a:cxn>
              </a:cxnLst>
              <a:rect l="0" t="0" r="r" b="b"/>
              <a:pathLst>
                <a:path w="279" h="105">
                  <a:moveTo>
                    <a:pt x="0" y="0"/>
                  </a:moveTo>
                  <a:lnTo>
                    <a:pt x="0" y="105"/>
                  </a:lnTo>
                  <a:lnTo>
                    <a:pt x="279" y="105"/>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82" name="Freeform 81"/>
            <p:cNvSpPr>
              <a:spLocks/>
            </p:cNvSpPr>
            <p:nvPr/>
          </p:nvSpPr>
          <p:spPr bwMode="auto">
            <a:xfrm>
              <a:off x="1369229" y="5355536"/>
              <a:ext cx="335199" cy="588889"/>
            </a:xfrm>
            <a:custGeom>
              <a:avLst/>
              <a:gdLst>
                <a:gd name="T0" fmla="*/ 0 w 324"/>
                <a:gd name="T1" fmla="*/ 0 h 672"/>
                <a:gd name="T2" fmla="*/ 0 w 324"/>
                <a:gd name="T3" fmla="*/ 2147483647 h 672"/>
                <a:gd name="T4" fmla="*/ 2147483647 w 324"/>
                <a:gd name="T5" fmla="*/ 2147483647 h 672"/>
                <a:gd name="T6" fmla="*/ 0 60000 65536"/>
                <a:gd name="T7" fmla="*/ 0 60000 65536"/>
                <a:gd name="T8" fmla="*/ 0 60000 65536"/>
              </a:gdLst>
              <a:ahLst/>
              <a:cxnLst>
                <a:cxn ang="T6">
                  <a:pos x="T0" y="T1"/>
                </a:cxn>
                <a:cxn ang="T7">
                  <a:pos x="T2" y="T3"/>
                </a:cxn>
                <a:cxn ang="T8">
                  <a:pos x="T4" y="T5"/>
                </a:cxn>
              </a:cxnLst>
              <a:rect l="0" t="0" r="r" b="b"/>
              <a:pathLst>
                <a:path w="324" h="672">
                  <a:moveTo>
                    <a:pt x="0" y="0"/>
                  </a:moveTo>
                  <a:lnTo>
                    <a:pt x="0" y="672"/>
                  </a:lnTo>
                  <a:lnTo>
                    <a:pt x="324" y="672"/>
                  </a:lnTo>
                </a:path>
              </a:pathLst>
            </a:custGeom>
            <a:noFill/>
            <a:ln w="6"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83" name="Rectangle 94"/>
            <p:cNvSpPr>
              <a:spLocks noChangeArrowheads="1"/>
            </p:cNvSpPr>
            <p:nvPr/>
          </p:nvSpPr>
          <p:spPr bwMode="auto">
            <a:xfrm>
              <a:off x="1637181" y="3689648"/>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600">
                  <a:solidFill>
                    <a:srgbClr val="000000"/>
                  </a:solidFill>
                  <a:latin typeface="MS Sans Serif"/>
                </a:rPr>
                <a:t>100</a:t>
              </a:r>
              <a:endParaRPr lang="fr-FR" altLang="fr-FR" sz="600"/>
            </a:p>
          </p:txBody>
        </p:sp>
        <p:sp>
          <p:nvSpPr>
            <p:cNvPr id="25684" name="Rectangle 95"/>
            <p:cNvSpPr>
              <a:spLocks noChangeArrowheads="1"/>
            </p:cNvSpPr>
            <p:nvPr/>
          </p:nvSpPr>
          <p:spPr bwMode="auto">
            <a:xfrm>
              <a:off x="2187570" y="3941152"/>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600">
                  <a:solidFill>
                    <a:srgbClr val="000000"/>
                  </a:solidFill>
                  <a:latin typeface="MS Sans Serif"/>
                </a:rPr>
                <a:t>100</a:t>
              </a:r>
              <a:endParaRPr lang="fr-FR" altLang="fr-FR" sz="600"/>
            </a:p>
          </p:txBody>
        </p:sp>
        <p:sp>
          <p:nvSpPr>
            <p:cNvPr id="25685" name="Rectangle 96"/>
            <p:cNvSpPr>
              <a:spLocks noChangeArrowheads="1"/>
            </p:cNvSpPr>
            <p:nvPr/>
          </p:nvSpPr>
          <p:spPr bwMode="auto">
            <a:xfrm>
              <a:off x="2127564" y="4192657"/>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600">
                  <a:solidFill>
                    <a:srgbClr val="000000"/>
                  </a:solidFill>
                  <a:latin typeface="MS Sans Serif"/>
                </a:rPr>
                <a:t>100</a:t>
              </a:r>
              <a:endParaRPr lang="fr-FR" altLang="fr-FR" sz="600"/>
            </a:p>
          </p:txBody>
        </p:sp>
        <p:sp>
          <p:nvSpPr>
            <p:cNvPr id="25686" name="Rectangle 97"/>
            <p:cNvSpPr>
              <a:spLocks noChangeArrowheads="1"/>
            </p:cNvSpPr>
            <p:nvPr/>
          </p:nvSpPr>
          <p:spPr bwMode="auto">
            <a:xfrm>
              <a:off x="1934101" y="4547567"/>
              <a:ext cx="865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600">
                  <a:solidFill>
                    <a:srgbClr val="000000"/>
                  </a:solidFill>
                  <a:latin typeface="MS Sans Serif"/>
                </a:rPr>
                <a:t>94</a:t>
              </a:r>
              <a:endParaRPr lang="fr-FR" altLang="fr-FR" sz="600"/>
            </a:p>
          </p:txBody>
        </p:sp>
        <p:sp>
          <p:nvSpPr>
            <p:cNvPr id="25687" name="Rectangle 98"/>
            <p:cNvSpPr>
              <a:spLocks noChangeArrowheads="1"/>
            </p:cNvSpPr>
            <p:nvPr/>
          </p:nvSpPr>
          <p:spPr bwMode="auto">
            <a:xfrm>
              <a:off x="1826507" y="4421377"/>
              <a:ext cx="865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600">
                  <a:solidFill>
                    <a:srgbClr val="000000"/>
                  </a:solidFill>
                  <a:latin typeface="MS Sans Serif"/>
                </a:rPr>
                <a:t>98</a:t>
              </a:r>
              <a:endParaRPr lang="fr-FR" altLang="fr-FR" sz="600"/>
            </a:p>
          </p:txBody>
        </p:sp>
        <p:sp>
          <p:nvSpPr>
            <p:cNvPr id="25688" name="Rectangle 99"/>
            <p:cNvSpPr>
              <a:spLocks noChangeArrowheads="1"/>
            </p:cNvSpPr>
            <p:nvPr/>
          </p:nvSpPr>
          <p:spPr bwMode="auto">
            <a:xfrm>
              <a:off x="1727188" y="4129562"/>
              <a:ext cx="865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600">
                  <a:solidFill>
                    <a:srgbClr val="000000"/>
                  </a:solidFill>
                  <a:latin typeface="MS Sans Serif"/>
                </a:rPr>
                <a:t>96</a:t>
              </a:r>
              <a:endParaRPr lang="fr-FR" altLang="fr-FR" sz="600"/>
            </a:p>
          </p:txBody>
        </p:sp>
        <p:sp>
          <p:nvSpPr>
            <p:cNvPr id="25689" name="Rectangle 100"/>
            <p:cNvSpPr>
              <a:spLocks noChangeArrowheads="1"/>
            </p:cNvSpPr>
            <p:nvPr/>
          </p:nvSpPr>
          <p:spPr bwMode="auto">
            <a:xfrm>
              <a:off x="2012728" y="4924386"/>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600">
                  <a:solidFill>
                    <a:srgbClr val="000000"/>
                  </a:solidFill>
                  <a:latin typeface="MS Sans Serif"/>
                </a:rPr>
                <a:t>100</a:t>
              </a:r>
              <a:endParaRPr lang="fr-FR" altLang="fr-FR" sz="600"/>
            </a:p>
          </p:txBody>
        </p:sp>
        <p:sp>
          <p:nvSpPr>
            <p:cNvPr id="25690" name="Rectangle 101"/>
            <p:cNvSpPr>
              <a:spLocks noChangeArrowheads="1"/>
            </p:cNvSpPr>
            <p:nvPr/>
          </p:nvSpPr>
          <p:spPr bwMode="auto">
            <a:xfrm>
              <a:off x="1745810" y="4830620"/>
              <a:ext cx="865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600">
                  <a:solidFill>
                    <a:srgbClr val="000000"/>
                  </a:solidFill>
                  <a:latin typeface="MS Sans Serif"/>
                </a:rPr>
                <a:t>96</a:t>
              </a:r>
              <a:endParaRPr lang="fr-FR" altLang="fr-FR" sz="600"/>
            </a:p>
          </p:txBody>
        </p:sp>
        <p:sp>
          <p:nvSpPr>
            <p:cNvPr id="25691" name="Rectangle 102"/>
            <p:cNvSpPr>
              <a:spLocks noChangeArrowheads="1"/>
            </p:cNvSpPr>
            <p:nvPr/>
          </p:nvSpPr>
          <p:spPr bwMode="auto">
            <a:xfrm>
              <a:off x="1594765" y="4531793"/>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600">
                  <a:solidFill>
                    <a:srgbClr val="000000"/>
                  </a:solidFill>
                  <a:latin typeface="MS Sans Serif"/>
                </a:rPr>
                <a:t>100</a:t>
              </a:r>
              <a:endParaRPr lang="fr-FR" altLang="fr-FR" sz="600"/>
            </a:p>
          </p:txBody>
        </p:sp>
        <p:sp>
          <p:nvSpPr>
            <p:cNvPr id="25692" name="Rectangle 103"/>
            <p:cNvSpPr>
              <a:spLocks noChangeArrowheads="1"/>
            </p:cNvSpPr>
            <p:nvPr/>
          </p:nvSpPr>
          <p:spPr bwMode="auto">
            <a:xfrm>
              <a:off x="1387852" y="4058579"/>
              <a:ext cx="865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600">
                  <a:solidFill>
                    <a:srgbClr val="000000"/>
                  </a:solidFill>
                  <a:latin typeface="MS Sans Serif"/>
                </a:rPr>
                <a:t>41</a:t>
              </a:r>
              <a:endParaRPr lang="fr-FR" altLang="fr-FR" sz="600"/>
            </a:p>
          </p:txBody>
        </p:sp>
        <p:sp>
          <p:nvSpPr>
            <p:cNvPr id="25693" name="Rectangle 104"/>
            <p:cNvSpPr>
              <a:spLocks noChangeArrowheads="1"/>
            </p:cNvSpPr>
            <p:nvPr/>
          </p:nvSpPr>
          <p:spPr bwMode="auto">
            <a:xfrm>
              <a:off x="2008591" y="5302081"/>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600">
                  <a:solidFill>
                    <a:srgbClr val="000000"/>
                  </a:solidFill>
                  <a:latin typeface="MS Sans Serif"/>
                </a:rPr>
                <a:t>100</a:t>
              </a:r>
              <a:endParaRPr lang="fr-FR" altLang="fr-FR" sz="600"/>
            </a:p>
          </p:txBody>
        </p:sp>
        <p:sp>
          <p:nvSpPr>
            <p:cNvPr id="25694" name="Rectangle 105"/>
            <p:cNvSpPr>
              <a:spLocks noChangeArrowheads="1"/>
            </p:cNvSpPr>
            <p:nvPr/>
          </p:nvSpPr>
          <p:spPr bwMode="auto">
            <a:xfrm>
              <a:off x="1836853" y="5104032"/>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600">
                  <a:solidFill>
                    <a:srgbClr val="000000"/>
                  </a:solidFill>
                  <a:latin typeface="MS Sans Serif"/>
                </a:rPr>
                <a:t>100</a:t>
              </a:r>
              <a:endParaRPr lang="fr-FR" altLang="fr-FR" sz="600"/>
            </a:p>
          </p:txBody>
        </p:sp>
        <p:sp>
          <p:nvSpPr>
            <p:cNvPr id="25695" name="Rectangle 106"/>
            <p:cNvSpPr>
              <a:spLocks noChangeArrowheads="1"/>
            </p:cNvSpPr>
            <p:nvPr/>
          </p:nvSpPr>
          <p:spPr bwMode="auto">
            <a:xfrm>
              <a:off x="1777881" y="5678900"/>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600">
                  <a:solidFill>
                    <a:srgbClr val="000000"/>
                  </a:solidFill>
                  <a:latin typeface="MS Sans Serif"/>
                </a:rPr>
                <a:t>100</a:t>
              </a:r>
              <a:endParaRPr lang="fr-FR" altLang="fr-FR" sz="600"/>
            </a:p>
          </p:txBody>
        </p:sp>
        <p:sp>
          <p:nvSpPr>
            <p:cNvPr id="25696" name="Rectangle 107"/>
            <p:cNvSpPr>
              <a:spLocks noChangeArrowheads="1"/>
            </p:cNvSpPr>
            <p:nvPr/>
          </p:nvSpPr>
          <p:spPr bwMode="auto">
            <a:xfrm>
              <a:off x="1658908" y="5585133"/>
              <a:ext cx="865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600">
                  <a:solidFill>
                    <a:srgbClr val="000000"/>
                  </a:solidFill>
                  <a:latin typeface="MS Sans Serif"/>
                </a:rPr>
                <a:t>98</a:t>
              </a:r>
              <a:endParaRPr lang="fr-FR" altLang="fr-FR" sz="600"/>
            </a:p>
          </p:txBody>
        </p:sp>
        <p:sp>
          <p:nvSpPr>
            <p:cNvPr id="25697" name="Rectangle 108"/>
            <p:cNvSpPr>
              <a:spLocks noChangeArrowheads="1"/>
            </p:cNvSpPr>
            <p:nvPr/>
          </p:nvSpPr>
          <p:spPr bwMode="auto">
            <a:xfrm>
              <a:off x="1509928" y="5396724"/>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600">
                  <a:solidFill>
                    <a:srgbClr val="000000"/>
                  </a:solidFill>
                  <a:latin typeface="MS Sans Serif"/>
                </a:rPr>
                <a:t>100</a:t>
              </a:r>
              <a:endParaRPr lang="fr-FR" altLang="fr-FR" sz="600"/>
            </a:p>
          </p:txBody>
        </p:sp>
        <p:sp>
          <p:nvSpPr>
            <p:cNvPr id="25698" name="Rectangle 109"/>
            <p:cNvSpPr>
              <a:spLocks noChangeArrowheads="1"/>
            </p:cNvSpPr>
            <p:nvPr/>
          </p:nvSpPr>
          <p:spPr bwMode="auto">
            <a:xfrm>
              <a:off x="1319569" y="4675510"/>
              <a:ext cx="865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600">
                  <a:solidFill>
                    <a:srgbClr val="000000"/>
                  </a:solidFill>
                  <a:latin typeface="MS Sans Serif"/>
                </a:rPr>
                <a:t>46</a:t>
              </a:r>
              <a:endParaRPr lang="fr-FR" altLang="fr-FR" sz="600"/>
            </a:p>
          </p:txBody>
        </p:sp>
        <p:sp>
          <p:nvSpPr>
            <p:cNvPr id="25699" name="Rectangle 110"/>
            <p:cNvSpPr>
              <a:spLocks noChangeArrowheads="1"/>
            </p:cNvSpPr>
            <p:nvPr/>
          </p:nvSpPr>
          <p:spPr bwMode="auto">
            <a:xfrm>
              <a:off x="1850301" y="6056594"/>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600">
                  <a:solidFill>
                    <a:srgbClr val="000000"/>
                  </a:solidFill>
                  <a:latin typeface="MS Sans Serif"/>
                </a:rPr>
                <a:t>100</a:t>
              </a:r>
              <a:endParaRPr lang="fr-FR" altLang="fr-FR" sz="600"/>
            </a:p>
          </p:txBody>
        </p:sp>
        <p:sp>
          <p:nvSpPr>
            <p:cNvPr id="25700" name="Rectangle 111"/>
            <p:cNvSpPr>
              <a:spLocks noChangeArrowheads="1"/>
            </p:cNvSpPr>
            <p:nvPr/>
          </p:nvSpPr>
          <p:spPr bwMode="auto">
            <a:xfrm>
              <a:off x="1561657" y="5961951"/>
              <a:ext cx="1298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600">
                  <a:solidFill>
                    <a:srgbClr val="000000"/>
                  </a:solidFill>
                  <a:latin typeface="MS Sans Serif"/>
                </a:rPr>
                <a:t>100</a:t>
              </a:r>
              <a:endParaRPr lang="fr-FR" altLang="fr-FR" sz="600"/>
            </a:p>
          </p:txBody>
        </p:sp>
        <p:sp>
          <p:nvSpPr>
            <p:cNvPr id="25701" name="Rectangle 112"/>
            <p:cNvSpPr>
              <a:spLocks noChangeArrowheads="1"/>
            </p:cNvSpPr>
            <p:nvPr/>
          </p:nvSpPr>
          <p:spPr bwMode="auto">
            <a:xfrm>
              <a:off x="1237825" y="5249776"/>
              <a:ext cx="865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600">
                  <a:solidFill>
                    <a:srgbClr val="000000"/>
                  </a:solidFill>
                  <a:latin typeface="MS Sans Serif"/>
                </a:rPr>
                <a:t>99</a:t>
              </a:r>
              <a:endParaRPr lang="fr-FR" altLang="fr-FR" sz="600"/>
            </a:p>
          </p:txBody>
        </p:sp>
        <p:cxnSp>
          <p:nvCxnSpPr>
            <p:cNvPr id="25702" name="Connecteur droit 19"/>
            <p:cNvCxnSpPr>
              <a:cxnSpLocks noChangeShapeType="1"/>
              <a:stCxn id="25682" idx="0"/>
            </p:cNvCxnSpPr>
            <p:nvPr/>
          </p:nvCxnSpPr>
          <p:spPr bwMode="auto">
            <a:xfrm flipH="1">
              <a:off x="1190445" y="5355536"/>
              <a:ext cx="178784" cy="146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617" name="ZoneTexte 21"/>
          <p:cNvSpPr txBox="1">
            <a:spLocks noChangeArrowheads="1"/>
          </p:cNvSpPr>
          <p:nvPr/>
        </p:nvSpPr>
        <p:spPr bwMode="auto">
          <a:xfrm>
            <a:off x="5226051" y="4735514"/>
            <a:ext cx="9572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000" b="1"/>
              <a:t>BgNRPS1</a:t>
            </a:r>
          </a:p>
          <a:p>
            <a:pPr algn="ctr" eaLnBrk="1" hangingPunct="1">
              <a:spcBef>
                <a:spcPct val="0"/>
              </a:spcBef>
              <a:buFontTx/>
              <a:buNone/>
            </a:pPr>
            <a:r>
              <a:rPr lang="fr-FR" altLang="fr-FR" sz="1000" b="1"/>
              <a:t>Ferricrocine </a:t>
            </a:r>
          </a:p>
          <a:p>
            <a:pPr algn="ctr" eaLnBrk="1" hangingPunct="1">
              <a:spcBef>
                <a:spcPct val="0"/>
              </a:spcBef>
              <a:buFontTx/>
              <a:buNone/>
            </a:pPr>
            <a:r>
              <a:rPr lang="fr-FR" altLang="fr-FR" sz="1000" b="1"/>
              <a:t>clade</a:t>
            </a:r>
          </a:p>
        </p:txBody>
      </p:sp>
      <p:sp>
        <p:nvSpPr>
          <p:cNvPr id="25618" name="AutoShape 12"/>
          <p:cNvSpPr>
            <a:spLocks/>
          </p:cNvSpPr>
          <p:nvPr/>
        </p:nvSpPr>
        <p:spPr bwMode="auto">
          <a:xfrm>
            <a:off x="6172201" y="1616075"/>
            <a:ext cx="163513" cy="171450"/>
          </a:xfrm>
          <a:prstGeom prst="rightBracket">
            <a:avLst>
              <a:gd name="adj" fmla="val 28888"/>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25619" name="Text Box 13"/>
          <p:cNvSpPr txBox="1">
            <a:spLocks noChangeArrowheads="1"/>
          </p:cNvSpPr>
          <p:nvPr/>
        </p:nvSpPr>
        <p:spPr bwMode="auto">
          <a:xfrm>
            <a:off x="6330950" y="1514475"/>
            <a:ext cx="7572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000" b="1"/>
              <a:t>Bikarevin</a:t>
            </a:r>
          </a:p>
          <a:p>
            <a:pPr eaLnBrk="1" hangingPunct="1">
              <a:spcBef>
                <a:spcPct val="0"/>
              </a:spcBef>
              <a:buFontTx/>
              <a:buNone/>
            </a:pPr>
            <a:r>
              <a:rPr lang="fr-FR" altLang="fr-FR" sz="1000" b="1"/>
              <a:t>PKS</a:t>
            </a:r>
          </a:p>
        </p:txBody>
      </p:sp>
      <p:sp>
        <p:nvSpPr>
          <p:cNvPr id="25620" name="AutoShape 14"/>
          <p:cNvSpPr>
            <a:spLocks/>
          </p:cNvSpPr>
          <p:nvPr/>
        </p:nvSpPr>
        <p:spPr bwMode="auto">
          <a:xfrm>
            <a:off x="6172200" y="2530476"/>
            <a:ext cx="166688" cy="576263"/>
          </a:xfrm>
          <a:prstGeom prst="rightBracket">
            <a:avLst>
              <a:gd name="adj" fmla="val 27161"/>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25621" name="Text Box 9"/>
          <p:cNvSpPr txBox="1">
            <a:spLocks noChangeArrowheads="1"/>
          </p:cNvSpPr>
          <p:nvPr/>
        </p:nvSpPr>
        <p:spPr bwMode="auto">
          <a:xfrm>
            <a:off x="7443788" y="1657350"/>
            <a:ext cx="21907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a:solidFill>
                  <a:srgbClr val="FF0000"/>
                </a:solidFill>
              </a:rPr>
              <a:t>Pigment biosynthesis </a:t>
            </a:r>
            <a:r>
              <a:rPr lang="fr-FR" altLang="fr-FR" sz="1400" b="1"/>
              <a:t>?</a:t>
            </a:r>
          </a:p>
          <a:p>
            <a:pPr eaLnBrk="1" hangingPunct="1">
              <a:spcBef>
                <a:spcPct val="0"/>
              </a:spcBef>
              <a:buFontTx/>
              <a:buNone/>
            </a:pPr>
            <a:endParaRPr lang="fr-FR" altLang="fr-FR" sz="1400" b="1">
              <a:solidFill>
                <a:srgbClr val="CC0066"/>
              </a:solidFill>
            </a:endParaRPr>
          </a:p>
          <a:p>
            <a:pPr eaLnBrk="1" hangingPunct="1">
              <a:spcBef>
                <a:spcPct val="0"/>
              </a:spcBef>
              <a:buFontTx/>
              <a:buNone/>
            </a:pPr>
            <a:r>
              <a:rPr lang="fr-FR" altLang="fr-FR" sz="1400" b="1"/>
              <a:t>Mainly expressed </a:t>
            </a:r>
          </a:p>
          <a:p>
            <a:pPr eaLnBrk="1" hangingPunct="1">
              <a:spcBef>
                <a:spcPct val="0"/>
              </a:spcBef>
              <a:buFontTx/>
              <a:buNone/>
            </a:pPr>
            <a:r>
              <a:rPr lang="fr-FR" altLang="fr-FR" sz="1400" b="1"/>
              <a:t>in epiphytic hyphae</a:t>
            </a:r>
          </a:p>
          <a:p>
            <a:pPr eaLnBrk="1" hangingPunct="1">
              <a:spcBef>
                <a:spcPct val="0"/>
              </a:spcBef>
              <a:buFontTx/>
              <a:buNone/>
            </a:pPr>
            <a:endParaRPr lang="fr-FR" altLang="fr-FR" sz="1400" b="1">
              <a:solidFill>
                <a:srgbClr val="0070C0"/>
              </a:solidFill>
            </a:endParaRPr>
          </a:p>
          <a:p>
            <a:pPr eaLnBrk="1" hangingPunct="1">
              <a:spcBef>
                <a:spcPct val="0"/>
              </a:spcBef>
              <a:buFontTx/>
              <a:buNone/>
            </a:pPr>
            <a:r>
              <a:rPr lang="fr-FR" altLang="fr-FR" sz="1400" b="1">
                <a:solidFill>
                  <a:srgbClr val="0070C0"/>
                </a:solidFill>
              </a:rPr>
              <a:t>Cell wall protection ?</a:t>
            </a:r>
          </a:p>
        </p:txBody>
      </p:sp>
      <p:sp>
        <p:nvSpPr>
          <p:cNvPr id="25622" name="Rectangle 1"/>
          <p:cNvSpPr>
            <a:spLocks noChangeArrowheads="1"/>
          </p:cNvSpPr>
          <p:nvPr/>
        </p:nvSpPr>
        <p:spPr bwMode="auto">
          <a:xfrm>
            <a:off x="7443788" y="4606925"/>
            <a:ext cx="45720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400" b="1">
                <a:latin typeface="News Gothic MT"/>
                <a:ea typeface="News Gothic MT"/>
                <a:cs typeface="News Gothic MT"/>
              </a:rPr>
              <a:t>Ferricrocin biosynthesis</a:t>
            </a:r>
          </a:p>
          <a:p>
            <a:pPr eaLnBrk="1" hangingPunct="1">
              <a:spcBef>
                <a:spcPct val="0"/>
              </a:spcBef>
              <a:buFontTx/>
              <a:buNone/>
            </a:pPr>
            <a:r>
              <a:rPr lang="en-GB" altLang="fr-FR" sz="1400" b="1">
                <a:solidFill>
                  <a:srgbClr val="FF0000"/>
                </a:solidFill>
                <a:latin typeface="News Gothic MT"/>
                <a:ea typeface="News Gothic MT"/>
                <a:cs typeface="News Gothic MT"/>
              </a:rPr>
              <a:t>Intracellular siderophore</a:t>
            </a:r>
          </a:p>
          <a:p>
            <a:pPr eaLnBrk="1" hangingPunct="1">
              <a:spcBef>
                <a:spcPct val="0"/>
              </a:spcBef>
              <a:buFontTx/>
              <a:buNone/>
            </a:pPr>
            <a:endParaRPr lang="en-GB" altLang="fr-FR" sz="1400" b="1">
              <a:solidFill>
                <a:srgbClr val="CC0066"/>
              </a:solidFill>
              <a:latin typeface="News Gothic MT"/>
              <a:ea typeface="News Gothic MT"/>
              <a:cs typeface="News Gothic MT"/>
            </a:endParaRPr>
          </a:p>
          <a:p>
            <a:pPr eaLnBrk="1" hangingPunct="1">
              <a:spcBef>
                <a:spcPct val="0"/>
              </a:spcBef>
              <a:buFontTx/>
              <a:buNone/>
            </a:pPr>
            <a:r>
              <a:rPr lang="en-GB" altLang="fr-FR" sz="1400" b="1">
                <a:latin typeface="News Gothic MT"/>
                <a:ea typeface="News Gothic MT"/>
                <a:cs typeface="News Gothic MT"/>
              </a:rPr>
              <a:t>Expressed constitutively</a:t>
            </a:r>
          </a:p>
          <a:p>
            <a:pPr eaLnBrk="1" hangingPunct="1">
              <a:spcBef>
                <a:spcPct val="0"/>
              </a:spcBef>
              <a:buFontTx/>
              <a:buNone/>
            </a:pPr>
            <a:endParaRPr lang="en-GB" altLang="fr-FR" sz="1400" b="1">
              <a:solidFill>
                <a:srgbClr val="0070C0"/>
              </a:solidFill>
              <a:latin typeface="News Gothic MT"/>
              <a:ea typeface="News Gothic MT"/>
              <a:cs typeface="News Gothic MT"/>
            </a:endParaRPr>
          </a:p>
          <a:p>
            <a:pPr eaLnBrk="1" hangingPunct="1">
              <a:spcBef>
                <a:spcPct val="0"/>
              </a:spcBef>
              <a:buFontTx/>
              <a:buNone/>
            </a:pPr>
            <a:r>
              <a:rPr lang="en-GB" altLang="fr-FR" sz="1400" b="1">
                <a:solidFill>
                  <a:srgbClr val="0070C0"/>
                </a:solidFill>
                <a:latin typeface="News Gothic MT"/>
                <a:ea typeface="News Gothic MT"/>
                <a:cs typeface="News Gothic MT"/>
              </a:rPr>
              <a:t>Iron acquisition</a:t>
            </a:r>
            <a:endParaRPr lang="en-US" altLang="fr-FR" sz="1400" b="1">
              <a:solidFill>
                <a:srgbClr val="0070C0"/>
              </a:solidFill>
              <a:latin typeface="News Gothic MT"/>
              <a:ea typeface="News Gothic MT"/>
              <a:cs typeface="News Gothic MT"/>
            </a:endParaRPr>
          </a:p>
        </p:txBody>
      </p:sp>
    </p:spTree>
    <p:extLst>
      <p:ext uri="{BB962C8B-B14F-4D97-AF65-F5344CB8AC3E}">
        <p14:creationId xmlns:p14="http://schemas.microsoft.com/office/powerpoint/2010/main" val="418671064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3529013" y="4894263"/>
            <a:ext cx="2271712" cy="1485900"/>
          </a:xfrm>
          <a:prstGeom prst="rect">
            <a:avLst/>
          </a:prstGeom>
          <a:solidFill>
            <a:schemeClr val="bg1"/>
          </a:solidFill>
          <a:ln w="28575" algn="ctr">
            <a:solidFill>
              <a:schemeClr val="bg1"/>
            </a:solidFill>
            <a:round/>
            <a:headEnd/>
            <a:tailEnd/>
          </a:ln>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26627" name="Rectangle 2"/>
          <p:cNvSpPr>
            <a:spLocks noChangeArrowheads="1"/>
          </p:cNvSpPr>
          <p:nvPr/>
        </p:nvSpPr>
        <p:spPr bwMode="auto">
          <a:xfrm>
            <a:off x="5114926" y="5108576"/>
            <a:ext cx="957263" cy="657225"/>
          </a:xfrm>
          <a:prstGeom prst="rect">
            <a:avLst/>
          </a:prstGeom>
          <a:solidFill>
            <a:schemeClr val="bg1"/>
          </a:solidFill>
          <a:ln w="28575" algn="ctr">
            <a:solidFill>
              <a:schemeClr val="bg1"/>
            </a:solidFill>
            <a:round/>
            <a:headEnd/>
            <a:tailEnd/>
          </a:ln>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26628" name="Text Box 13"/>
          <p:cNvSpPr txBox="1">
            <a:spLocks noChangeArrowheads="1"/>
          </p:cNvSpPr>
          <p:nvPr/>
        </p:nvSpPr>
        <p:spPr bwMode="auto">
          <a:xfrm>
            <a:off x="3125789" y="5738813"/>
            <a:ext cx="560863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b="1">
              <a:solidFill>
                <a:srgbClr val="006600"/>
              </a:solidFill>
            </a:endParaRPr>
          </a:p>
          <a:p>
            <a:pPr eaLnBrk="1" hangingPunct="1">
              <a:spcBef>
                <a:spcPct val="0"/>
              </a:spcBef>
              <a:buFontTx/>
              <a:buNone/>
            </a:pPr>
            <a:r>
              <a:rPr lang="fr-FR" altLang="fr-FR" sz="1800" b="1">
                <a:solidFill>
                  <a:srgbClr val="006600"/>
                </a:solidFill>
              </a:rPr>
              <a:t>Biotroph / Symbiont : </a:t>
            </a:r>
            <a:r>
              <a:rPr lang="fr-FR" altLang="fr-FR" sz="1800" b="1"/>
              <a:t> few secondary metabolites</a:t>
            </a:r>
          </a:p>
        </p:txBody>
      </p:sp>
      <p:grpSp>
        <p:nvGrpSpPr>
          <p:cNvPr id="26629" name="Groupe 17"/>
          <p:cNvGrpSpPr>
            <a:grpSpLocks/>
          </p:cNvGrpSpPr>
          <p:nvPr/>
        </p:nvGrpSpPr>
        <p:grpSpPr bwMode="auto">
          <a:xfrm>
            <a:off x="3460750" y="860426"/>
            <a:ext cx="4776788" cy="5160963"/>
            <a:chOff x="852860" y="46175"/>
            <a:chExt cx="6206513" cy="6753339"/>
          </a:xfrm>
        </p:grpSpPr>
        <p:graphicFrame>
          <p:nvGraphicFramePr>
            <p:cNvPr id="19" name="Graphique 18" title="C. graminicola"/>
            <p:cNvGraphicFramePr>
              <a:graphicFrameLocks/>
            </p:cNvGraphicFramePr>
            <p:nvPr/>
          </p:nvGraphicFramePr>
          <p:xfrm>
            <a:off x="1885794" y="641125"/>
            <a:ext cx="1549505" cy="1521352"/>
          </p:xfrm>
          <a:graphic>
            <a:graphicData uri="http://schemas.openxmlformats.org/drawingml/2006/chart">
              <c:chart xmlns:c="http://schemas.openxmlformats.org/drawingml/2006/chart" xmlns:r="http://schemas.openxmlformats.org/officeDocument/2006/relationships" r:id="rId2"/>
            </a:graphicData>
          </a:graphic>
        </p:graphicFrame>
        <p:sp>
          <p:nvSpPr>
            <p:cNvPr id="26634" name="ZoneTexte 17"/>
            <p:cNvSpPr txBox="1">
              <a:spLocks noChangeArrowheads="1"/>
            </p:cNvSpPr>
            <p:nvPr/>
          </p:nvSpPr>
          <p:spPr bwMode="auto">
            <a:xfrm>
              <a:off x="1534354" y="1673888"/>
              <a:ext cx="712732"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DMATS</a:t>
              </a:r>
            </a:p>
          </p:txBody>
        </p:sp>
        <p:sp>
          <p:nvSpPr>
            <p:cNvPr id="26635" name="ZoneTexte 15"/>
            <p:cNvSpPr txBox="1">
              <a:spLocks noChangeArrowheads="1"/>
            </p:cNvSpPr>
            <p:nvPr/>
          </p:nvSpPr>
          <p:spPr bwMode="auto">
            <a:xfrm>
              <a:off x="2997752" y="1474808"/>
              <a:ext cx="929342"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PKS-NRPS</a:t>
              </a:r>
            </a:p>
          </p:txBody>
        </p:sp>
        <p:sp>
          <p:nvSpPr>
            <p:cNvPr id="26636" name="ZoneTexte 16"/>
            <p:cNvSpPr txBox="1">
              <a:spLocks noChangeArrowheads="1"/>
            </p:cNvSpPr>
            <p:nvPr/>
          </p:nvSpPr>
          <p:spPr bwMode="auto">
            <a:xfrm>
              <a:off x="2391899" y="1787376"/>
              <a:ext cx="760636"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Terpene</a:t>
              </a:r>
            </a:p>
          </p:txBody>
        </p:sp>
        <p:sp>
          <p:nvSpPr>
            <p:cNvPr id="26637" name="ZoneTexte 13"/>
            <p:cNvSpPr txBox="1">
              <a:spLocks noChangeArrowheads="1"/>
            </p:cNvSpPr>
            <p:nvPr/>
          </p:nvSpPr>
          <p:spPr bwMode="auto">
            <a:xfrm>
              <a:off x="1510625" y="992218"/>
              <a:ext cx="514866"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PKS</a:t>
              </a:r>
            </a:p>
          </p:txBody>
        </p:sp>
        <p:sp>
          <p:nvSpPr>
            <p:cNvPr id="26638" name="ZoneTexte 14"/>
            <p:cNvSpPr txBox="1">
              <a:spLocks noChangeArrowheads="1"/>
            </p:cNvSpPr>
            <p:nvPr/>
          </p:nvSpPr>
          <p:spPr bwMode="auto">
            <a:xfrm>
              <a:off x="3024235" y="1126593"/>
              <a:ext cx="610674"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NRPS</a:t>
              </a:r>
            </a:p>
          </p:txBody>
        </p:sp>
        <p:sp>
          <p:nvSpPr>
            <p:cNvPr id="26639" name="ZoneTexte 4"/>
            <p:cNvSpPr txBox="1">
              <a:spLocks noChangeArrowheads="1"/>
            </p:cNvSpPr>
            <p:nvPr/>
          </p:nvSpPr>
          <p:spPr bwMode="auto">
            <a:xfrm>
              <a:off x="1619672" y="392898"/>
              <a:ext cx="1618747" cy="36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200" b="1" i="1">
                  <a:cs typeface="Arial" panose="020B0604020202020204" pitchFamily="34" charset="0"/>
                </a:rPr>
                <a:t>C. graminicola</a:t>
              </a:r>
            </a:p>
          </p:txBody>
        </p:sp>
        <p:sp>
          <p:nvSpPr>
            <p:cNvPr id="26640" name="ZoneTexte 20"/>
            <p:cNvSpPr txBox="1">
              <a:spLocks noChangeArrowheads="1"/>
            </p:cNvSpPr>
            <p:nvPr/>
          </p:nvSpPr>
          <p:spPr bwMode="auto">
            <a:xfrm>
              <a:off x="1628748" y="605328"/>
              <a:ext cx="1225025" cy="32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000" b="1">
                  <a:cs typeface="Arial" panose="020B0604020202020204" pitchFamily="34" charset="0"/>
                </a:rPr>
                <a:t>74 pathways</a:t>
              </a:r>
            </a:p>
          </p:txBody>
        </p:sp>
        <p:graphicFrame>
          <p:nvGraphicFramePr>
            <p:cNvPr id="27" name="Graphique 26"/>
            <p:cNvGraphicFramePr>
              <a:graphicFrameLocks/>
            </p:cNvGraphicFramePr>
            <p:nvPr/>
          </p:nvGraphicFramePr>
          <p:xfrm>
            <a:off x="4288973" y="669435"/>
            <a:ext cx="1574165" cy="1536546"/>
          </p:xfrm>
          <a:graphic>
            <a:graphicData uri="http://schemas.openxmlformats.org/drawingml/2006/chart">
              <c:chart xmlns:c="http://schemas.openxmlformats.org/drawingml/2006/chart" xmlns:r="http://schemas.openxmlformats.org/officeDocument/2006/relationships" r:id="rId3"/>
            </a:graphicData>
          </a:graphic>
        </p:graphicFrame>
        <p:sp>
          <p:nvSpPr>
            <p:cNvPr id="26642" name="ZoneTexte 23"/>
            <p:cNvSpPr txBox="1">
              <a:spLocks noChangeArrowheads="1"/>
            </p:cNvSpPr>
            <p:nvPr/>
          </p:nvSpPr>
          <p:spPr bwMode="auto">
            <a:xfrm>
              <a:off x="5158576" y="1916255"/>
              <a:ext cx="712732"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DMATS</a:t>
              </a:r>
            </a:p>
          </p:txBody>
        </p:sp>
        <p:sp>
          <p:nvSpPr>
            <p:cNvPr id="26643" name="ZoneTexte 24"/>
            <p:cNvSpPr txBox="1">
              <a:spLocks noChangeArrowheads="1"/>
            </p:cNvSpPr>
            <p:nvPr/>
          </p:nvSpPr>
          <p:spPr bwMode="auto">
            <a:xfrm>
              <a:off x="5496532" y="1170797"/>
              <a:ext cx="929342"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PKS-NRPS</a:t>
              </a:r>
            </a:p>
          </p:txBody>
        </p:sp>
        <p:sp>
          <p:nvSpPr>
            <p:cNvPr id="26644" name="ZoneTexte 25"/>
            <p:cNvSpPr txBox="1">
              <a:spLocks noChangeArrowheads="1"/>
            </p:cNvSpPr>
            <p:nvPr/>
          </p:nvSpPr>
          <p:spPr bwMode="auto">
            <a:xfrm>
              <a:off x="5397128" y="1699652"/>
              <a:ext cx="760636"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Terpene</a:t>
              </a:r>
            </a:p>
          </p:txBody>
        </p:sp>
        <p:sp>
          <p:nvSpPr>
            <p:cNvPr id="26645" name="ZoneTexte 26"/>
            <p:cNvSpPr txBox="1">
              <a:spLocks noChangeArrowheads="1"/>
            </p:cNvSpPr>
            <p:nvPr/>
          </p:nvSpPr>
          <p:spPr bwMode="auto">
            <a:xfrm>
              <a:off x="3994514" y="999404"/>
              <a:ext cx="514866"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PKS</a:t>
              </a:r>
            </a:p>
          </p:txBody>
        </p:sp>
        <p:sp>
          <p:nvSpPr>
            <p:cNvPr id="26646" name="ZoneTexte 27"/>
            <p:cNvSpPr txBox="1">
              <a:spLocks noChangeArrowheads="1"/>
            </p:cNvSpPr>
            <p:nvPr/>
          </p:nvSpPr>
          <p:spPr bwMode="auto">
            <a:xfrm>
              <a:off x="5283859" y="824281"/>
              <a:ext cx="610674"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NRPS</a:t>
              </a:r>
            </a:p>
          </p:txBody>
        </p:sp>
        <p:sp>
          <p:nvSpPr>
            <p:cNvPr id="26647" name="ZoneTexte 28"/>
            <p:cNvSpPr txBox="1">
              <a:spLocks noChangeArrowheads="1"/>
            </p:cNvSpPr>
            <p:nvPr/>
          </p:nvSpPr>
          <p:spPr bwMode="auto">
            <a:xfrm>
              <a:off x="4188792" y="392898"/>
              <a:ext cx="1106379" cy="36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200" b="1" i="1">
                  <a:cs typeface="Arial" panose="020B0604020202020204" pitchFamily="34" charset="0"/>
                </a:rPr>
                <a:t>M. grisea</a:t>
              </a:r>
            </a:p>
          </p:txBody>
        </p:sp>
        <p:sp>
          <p:nvSpPr>
            <p:cNvPr id="26648" name="ZoneTexte 29"/>
            <p:cNvSpPr txBox="1">
              <a:spLocks noChangeArrowheads="1"/>
            </p:cNvSpPr>
            <p:nvPr/>
          </p:nvSpPr>
          <p:spPr bwMode="auto">
            <a:xfrm>
              <a:off x="5197714" y="426433"/>
              <a:ext cx="1270843" cy="32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000" b="1">
                  <a:cs typeface="Arial" panose="020B0604020202020204" pitchFamily="34" charset="0"/>
                </a:rPr>
                <a:t>49 pathways</a:t>
              </a:r>
            </a:p>
          </p:txBody>
        </p:sp>
        <p:graphicFrame>
          <p:nvGraphicFramePr>
            <p:cNvPr id="35" name="Graphique 34"/>
            <p:cNvGraphicFramePr>
              <a:graphicFrameLocks/>
            </p:cNvGraphicFramePr>
            <p:nvPr/>
          </p:nvGraphicFramePr>
          <p:xfrm>
            <a:off x="3144032" y="2864241"/>
            <a:ext cx="1621374" cy="1488786"/>
          </p:xfrm>
          <a:graphic>
            <a:graphicData uri="http://schemas.openxmlformats.org/drawingml/2006/chart">
              <c:chart xmlns:c="http://schemas.openxmlformats.org/drawingml/2006/chart" xmlns:r="http://schemas.openxmlformats.org/officeDocument/2006/relationships" r:id="rId4"/>
            </a:graphicData>
          </a:graphic>
        </p:graphicFrame>
        <p:sp>
          <p:nvSpPr>
            <p:cNvPr id="26650" name="ZoneTexte 31"/>
            <p:cNvSpPr txBox="1">
              <a:spLocks noChangeArrowheads="1"/>
            </p:cNvSpPr>
            <p:nvPr/>
          </p:nvSpPr>
          <p:spPr bwMode="auto">
            <a:xfrm>
              <a:off x="4427052" y="3696866"/>
              <a:ext cx="712732"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DMATS</a:t>
              </a:r>
            </a:p>
          </p:txBody>
        </p:sp>
        <p:sp>
          <p:nvSpPr>
            <p:cNvPr id="26651" name="ZoneTexte 32"/>
            <p:cNvSpPr txBox="1">
              <a:spLocks noChangeArrowheads="1"/>
            </p:cNvSpPr>
            <p:nvPr/>
          </p:nvSpPr>
          <p:spPr bwMode="auto">
            <a:xfrm>
              <a:off x="4490807" y="3137265"/>
              <a:ext cx="929342"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PKS-NRPS</a:t>
              </a:r>
            </a:p>
          </p:txBody>
        </p:sp>
        <p:sp>
          <p:nvSpPr>
            <p:cNvPr id="26652" name="ZoneTexte 33"/>
            <p:cNvSpPr txBox="1">
              <a:spLocks noChangeArrowheads="1"/>
            </p:cNvSpPr>
            <p:nvPr/>
          </p:nvSpPr>
          <p:spPr bwMode="auto">
            <a:xfrm>
              <a:off x="4472048" y="3368669"/>
              <a:ext cx="760636"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Terpene</a:t>
              </a:r>
            </a:p>
          </p:txBody>
        </p:sp>
        <p:sp>
          <p:nvSpPr>
            <p:cNvPr id="26653" name="ZoneTexte 34"/>
            <p:cNvSpPr txBox="1">
              <a:spLocks noChangeArrowheads="1"/>
            </p:cNvSpPr>
            <p:nvPr/>
          </p:nvSpPr>
          <p:spPr bwMode="auto">
            <a:xfrm>
              <a:off x="3034284" y="2954957"/>
              <a:ext cx="514866"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PKS</a:t>
              </a:r>
            </a:p>
          </p:txBody>
        </p:sp>
        <p:sp>
          <p:nvSpPr>
            <p:cNvPr id="26654" name="ZoneTexte 35"/>
            <p:cNvSpPr txBox="1">
              <a:spLocks noChangeArrowheads="1"/>
            </p:cNvSpPr>
            <p:nvPr/>
          </p:nvSpPr>
          <p:spPr bwMode="auto">
            <a:xfrm>
              <a:off x="4207794" y="2875159"/>
              <a:ext cx="610674"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NRPS</a:t>
              </a:r>
            </a:p>
          </p:txBody>
        </p:sp>
        <p:sp>
          <p:nvSpPr>
            <p:cNvPr id="26655" name="ZoneTexte 36"/>
            <p:cNvSpPr txBox="1">
              <a:spLocks noChangeArrowheads="1"/>
            </p:cNvSpPr>
            <p:nvPr/>
          </p:nvSpPr>
          <p:spPr bwMode="auto">
            <a:xfrm>
              <a:off x="3104917" y="2464810"/>
              <a:ext cx="1193856" cy="36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200" b="1" i="1">
                  <a:cs typeface="Arial" panose="020B0604020202020204" pitchFamily="34" charset="0"/>
                </a:rPr>
                <a:t>B. cinerea</a:t>
              </a:r>
            </a:p>
          </p:txBody>
        </p:sp>
        <p:sp>
          <p:nvSpPr>
            <p:cNvPr id="26656" name="ZoneTexte 37"/>
            <p:cNvSpPr txBox="1">
              <a:spLocks noChangeArrowheads="1"/>
            </p:cNvSpPr>
            <p:nvPr/>
          </p:nvSpPr>
          <p:spPr bwMode="auto">
            <a:xfrm>
              <a:off x="4180098" y="2509330"/>
              <a:ext cx="1225025" cy="32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000" b="1">
                  <a:cs typeface="Arial" panose="020B0604020202020204" pitchFamily="34" charset="0"/>
                </a:rPr>
                <a:t>38 pathways</a:t>
              </a:r>
            </a:p>
          </p:txBody>
        </p:sp>
        <p:graphicFrame>
          <p:nvGraphicFramePr>
            <p:cNvPr id="43" name="Graphique 42"/>
            <p:cNvGraphicFramePr>
              <a:graphicFrameLocks/>
            </p:cNvGraphicFramePr>
            <p:nvPr/>
          </p:nvGraphicFramePr>
          <p:xfrm>
            <a:off x="1871960" y="4928972"/>
            <a:ext cx="1553770" cy="15681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Graphique 43"/>
            <p:cNvGraphicFramePr>
              <a:graphicFrameLocks/>
            </p:cNvGraphicFramePr>
            <p:nvPr/>
          </p:nvGraphicFramePr>
          <p:xfrm>
            <a:off x="1938359" y="5175542"/>
            <a:ext cx="1678947" cy="1623972"/>
          </p:xfrm>
          <a:graphic>
            <a:graphicData uri="http://schemas.openxmlformats.org/drawingml/2006/chart">
              <c:chart xmlns:c="http://schemas.openxmlformats.org/drawingml/2006/chart" xmlns:r="http://schemas.openxmlformats.org/officeDocument/2006/relationships" r:id="rId6"/>
            </a:graphicData>
          </a:graphic>
        </p:graphicFrame>
        <p:sp>
          <p:nvSpPr>
            <p:cNvPr id="26659" name="ZoneTexte 40"/>
            <p:cNvSpPr txBox="1">
              <a:spLocks noChangeArrowheads="1"/>
            </p:cNvSpPr>
            <p:nvPr/>
          </p:nvSpPr>
          <p:spPr bwMode="auto">
            <a:xfrm>
              <a:off x="3199218" y="5643778"/>
              <a:ext cx="514866"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PKS</a:t>
              </a:r>
            </a:p>
          </p:txBody>
        </p:sp>
        <p:sp>
          <p:nvSpPr>
            <p:cNvPr id="26660" name="ZoneTexte 41"/>
            <p:cNvSpPr txBox="1">
              <a:spLocks noChangeArrowheads="1"/>
            </p:cNvSpPr>
            <p:nvPr/>
          </p:nvSpPr>
          <p:spPr bwMode="auto">
            <a:xfrm>
              <a:off x="3192776" y="5861423"/>
              <a:ext cx="610674"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NRPS</a:t>
              </a:r>
            </a:p>
          </p:txBody>
        </p:sp>
        <p:sp>
          <p:nvSpPr>
            <p:cNvPr id="26661" name="ZoneTexte 46"/>
            <p:cNvSpPr txBox="1">
              <a:spLocks noChangeArrowheads="1"/>
            </p:cNvSpPr>
            <p:nvPr/>
          </p:nvSpPr>
          <p:spPr bwMode="auto">
            <a:xfrm>
              <a:off x="1947197" y="4826015"/>
              <a:ext cx="2561792" cy="36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200" b="1" i="1">
                  <a:cs typeface="Arial" panose="020B0604020202020204" pitchFamily="34" charset="0"/>
                </a:rPr>
                <a:t>T.melanosporum</a:t>
              </a:r>
            </a:p>
          </p:txBody>
        </p:sp>
        <p:sp>
          <p:nvSpPr>
            <p:cNvPr id="26662" name="ZoneTexte 47"/>
            <p:cNvSpPr txBox="1">
              <a:spLocks noChangeArrowheads="1"/>
            </p:cNvSpPr>
            <p:nvPr/>
          </p:nvSpPr>
          <p:spPr bwMode="auto">
            <a:xfrm>
              <a:off x="1984850" y="5067019"/>
              <a:ext cx="1133387" cy="32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000" b="1">
                  <a:cs typeface="Arial" panose="020B0604020202020204" pitchFamily="34" charset="0"/>
                </a:rPr>
                <a:t>3 pathways</a:t>
              </a:r>
            </a:p>
          </p:txBody>
        </p:sp>
        <p:sp>
          <p:nvSpPr>
            <p:cNvPr id="26663" name="ZoneTexte 49"/>
            <p:cNvSpPr txBox="1">
              <a:spLocks noChangeArrowheads="1"/>
            </p:cNvSpPr>
            <p:nvPr/>
          </p:nvSpPr>
          <p:spPr bwMode="auto">
            <a:xfrm>
              <a:off x="1296369" y="2952034"/>
              <a:ext cx="240022" cy="32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fr-FR" sz="1000" b="1">
                <a:cs typeface="Arial" panose="020B0604020202020204" pitchFamily="34" charset="0"/>
              </a:endParaRPr>
            </a:p>
          </p:txBody>
        </p:sp>
        <p:graphicFrame>
          <p:nvGraphicFramePr>
            <p:cNvPr id="50" name="Graphique 49"/>
            <p:cNvGraphicFramePr>
              <a:graphicFrameLocks/>
            </p:cNvGraphicFramePr>
            <p:nvPr/>
          </p:nvGraphicFramePr>
          <p:xfrm>
            <a:off x="4288973" y="5175542"/>
            <a:ext cx="1680064" cy="1551300"/>
          </p:xfrm>
          <a:graphic>
            <a:graphicData uri="http://schemas.openxmlformats.org/drawingml/2006/chart">
              <c:chart xmlns:c="http://schemas.openxmlformats.org/drawingml/2006/chart" xmlns:r="http://schemas.openxmlformats.org/officeDocument/2006/relationships" r:id="rId7"/>
            </a:graphicData>
          </a:graphic>
        </p:graphicFrame>
        <p:sp>
          <p:nvSpPr>
            <p:cNvPr id="26665" name="ZoneTexte 51"/>
            <p:cNvSpPr txBox="1">
              <a:spLocks noChangeArrowheads="1"/>
            </p:cNvSpPr>
            <p:nvPr/>
          </p:nvSpPr>
          <p:spPr bwMode="auto">
            <a:xfrm>
              <a:off x="5594014" y="5628469"/>
              <a:ext cx="514866"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PKS</a:t>
              </a:r>
            </a:p>
          </p:txBody>
        </p:sp>
        <p:sp>
          <p:nvSpPr>
            <p:cNvPr id="26666" name="ZoneTexte 52"/>
            <p:cNvSpPr txBox="1">
              <a:spLocks noChangeArrowheads="1"/>
            </p:cNvSpPr>
            <p:nvPr/>
          </p:nvSpPr>
          <p:spPr bwMode="auto">
            <a:xfrm>
              <a:off x="5587573" y="5846114"/>
              <a:ext cx="610674" cy="2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800" b="1">
                  <a:cs typeface="Arial" panose="020B0604020202020204" pitchFamily="34" charset="0"/>
                </a:rPr>
                <a:t>NRPS</a:t>
              </a:r>
            </a:p>
          </p:txBody>
        </p:sp>
        <p:sp>
          <p:nvSpPr>
            <p:cNvPr id="26667" name="ZoneTexte 53"/>
            <p:cNvSpPr txBox="1">
              <a:spLocks noChangeArrowheads="1"/>
            </p:cNvSpPr>
            <p:nvPr/>
          </p:nvSpPr>
          <p:spPr bwMode="auto">
            <a:xfrm>
              <a:off x="4395356" y="4810707"/>
              <a:ext cx="1329239" cy="36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200" b="1" i="1">
                  <a:cs typeface="Arial" panose="020B0604020202020204" pitchFamily="34" charset="0"/>
                </a:rPr>
                <a:t>B. graminis</a:t>
              </a:r>
            </a:p>
          </p:txBody>
        </p:sp>
        <p:sp>
          <p:nvSpPr>
            <p:cNvPr id="26668" name="ZoneTexte 54"/>
            <p:cNvSpPr txBox="1">
              <a:spLocks noChangeArrowheads="1"/>
            </p:cNvSpPr>
            <p:nvPr/>
          </p:nvSpPr>
          <p:spPr bwMode="auto">
            <a:xfrm>
              <a:off x="4351069" y="5051710"/>
              <a:ext cx="1133387" cy="32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000" b="1">
                  <a:cs typeface="Arial" panose="020B0604020202020204" pitchFamily="34" charset="0"/>
                </a:rPr>
                <a:t>2 pathways</a:t>
              </a:r>
            </a:p>
          </p:txBody>
        </p:sp>
        <p:sp>
          <p:nvSpPr>
            <p:cNvPr id="26669" name="ZoneTexte 55"/>
            <p:cNvSpPr txBox="1">
              <a:spLocks noChangeArrowheads="1"/>
            </p:cNvSpPr>
            <p:nvPr/>
          </p:nvSpPr>
          <p:spPr bwMode="auto">
            <a:xfrm>
              <a:off x="852860" y="4399777"/>
              <a:ext cx="2099872" cy="36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200" b="1">
                  <a:cs typeface="Arial" panose="020B0604020202020204" pitchFamily="34" charset="0"/>
                </a:rPr>
                <a:t>Biotroph, Symbiont</a:t>
              </a:r>
            </a:p>
          </p:txBody>
        </p:sp>
        <p:sp>
          <p:nvSpPr>
            <p:cNvPr id="26670" name="ZoneTexte 56"/>
            <p:cNvSpPr txBox="1">
              <a:spLocks noChangeArrowheads="1"/>
            </p:cNvSpPr>
            <p:nvPr/>
          </p:nvSpPr>
          <p:spPr bwMode="auto">
            <a:xfrm>
              <a:off x="852860" y="2393650"/>
              <a:ext cx="1316662" cy="36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200" b="1">
                  <a:cs typeface="Arial" panose="020B0604020202020204" pitchFamily="34" charset="0"/>
                </a:rPr>
                <a:t>Necrotroph</a:t>
              </a:r>
            </a:p>
          </p:txBody>
        </p:sp>
        <p:sp>
          <p:nvSpPr>
            <p:cNvPr id="26671" name="ZoneTexte 57"/>
            <p:cNvSpPr txBox="1">
              <a:spLocks noChangeArrowheads="1"/>
            </p:cNvSpPr>
            <p:nvPr/>
          </p:nvSpPr>
          <p:spPr bwMode="auto">
            <a:xfrm>
              <a:off x="885652" y="46175"/>
              <a:ext cx="1651970" cy="36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200" b="1">
                  <a:cs typeface="Arial" panose="020B0604020202020204" pitchFamily="34" charset="0"/>
                </a:rPr>
                <a:t>Hemibiotrophs</a:t>
              </a:r>
            </a:p>
          </p:txBody>
        </p:sp>
        <p:sp>
          <p:nvSpPr>
            <p:cNvPr id="58" name="Rectangle 57"/>
            <p:cNvSpPr/>
            <p:nvPr/>
          </p:nvSpPr>
          <p:spPr>
            <a:xfrm>
              <a:off x="900302" y="89799"/>
              <a:ext cx="6157008" cy="2187408"/>
            </a:xfrm>
            <a:prstGeom prst="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59" name="Rectangle 58"/>
            <p:cNvSpPr/>
            <p:nvPr/>
          </p:nvSpPr>
          <p:spPr>
            <a:xfrm>
              <a:off x="892051" y="2437161"/>
              <a:ext cx="6157008" cy="1834265"/>
            </a:xfrm>
            <a:prstGeom prst="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60" name="Rectangle 59"/>
            <p:cNvSpPr/>
            <p:nvPr/>
          </p:nvSpPr>
          <p:spPr>
            <a:xfrm>
              <a:off x="902364" y="4447998"/>
              <a:ext cx="6157009" cy="2152094"/>
            </a:xfrm>
            <a:prstGeom prst="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grpSp>
      <p:sp>
        <p:nvSpPr>
          <p:cNvPr id="26630" name="ZoneTexte 50"/>
          <p:cNvSpPr txBox="1">
            <a:spLocks noChangeArrowheads="1"/>
          </p:cNvSpPr>
          <p:nvPr/>
        </p:nvSpPr>
        <p:spPr bwMode="auto">
          <a:xfrm>
            <a:off x="1981201" y="1350964"/>
            <a:ext cx="96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t>Key</a:t>
            </a:r>
          </a:p>
          <a:p>
            <a:pPr algn="ctr" eaLnBrk="1" hangingPunct="1">
              <a:spcBef>
                <a:spcPct val="0"/>
              </a:spcBef>
              <a:buFontTx/>
              <a:buNone/>
            </a:pPr>
            <a:r>
              <a:rPr lang="fr-FR" altLang="fr-FR" sz="1400" b="1"/>
              <a:t>Enzymes</a:t>
            </a:r>
          </a:p>
        </p:txBody>
      </p:sp>
      <p:sp>
        <p:nvSpPr>
          <p:cNvPr id="26631" name="Rectangle 53"/>
          <p:cNvSpPr>
            <a:spLocks noChangeArrowheads="1"/>
          </p:cNvSpPr>
          <p:nvPr/>
        </p:nvSpPr>
        <p:spPr bwMode="auto">
          <a:xfrm>
            <a:off x="1749426" y="1835150"/>
            <a:ext cx="14525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1400" b="1">
                <a:cs typeface="Arial" panose="020B0604020202020204" pitchFamily="34" charset="0"/>
              </a:rPr>
              <a:t>Ascomycota</a:t>
            </a:r>
          </a:p>
          <a:p>
            <a:pPr algn="ctr" eaLnBrk="1" hangingPunct="1">
              <a:spcBef>
                <a:spcPct val="0"/>
              </a:spcBef>
              <a:buFontTx/>
              <a:buNone/>
            </a:pPr>
            <a:r>
              <a:rPr lang="en-US" altLang="fr-FR" sz="1400" b="1">
                <a:cs typeface="Arial" panose="020B0604020202020204" pitchFamily="34" charset="0"/>
              </a:rPr>
              <a:t>Average</a:t>
            </a:r>
          </a:p>
          <a:p>
            <a:pPr algn="ctr" eaLnBrk="1" hangingPunct="1">
              <a:spcBef>
                <a:spcPct val="0"/>
              </a:spcBef>
              <a:buFontTx/>
              <a:buNone/>
            </a:pPr>
            <a:r>
              <a:rPr lang="en-US" altLang="fr-FR" sz="1400" b="1">
                <a:cs typeface="Arial" panose="020B0604020202020204" pitchFamily="34" charset="0"/>
              </a:rPr>
              <a:t>33 pathways</a:t>
            </a:r>
          </a:p>
        </p:txBody>
      </p:sp>
      <p:sp>
        <p:nvSpPr>
          <p:cNvPr id="26632" name="Text Box 14"/>
          <p:cNvSpPr txBox="1">
            <a:spLocks noChangeArrowheads="1"/>
          </p:cNvSpPr>
          <p:nvPr/>
        </p:nvSpPr>
        <p:spPr bwMode="auto">
          <a:xfrm>
            <a:off x="2644775" y="228600"/>
            <a:ext cx="6604000"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a:t>Secondary   metabolism  in  fungal  plant  pathogens</a:t>
            </a:r>
            <a:endParaRPr lang="fr-FR" altLang="fr-FR" sz="2000" b="1" i="1"/>
          </a:p>
        </p:txBody>
      </p:sp>
    </p:spTree>
    <p:extLst>
      <p:ext uri="{BB962C8B-B14F-4D97-AF65-F5344CB8AC3E}">
        <p14:creationId xmlns:p14="http://schemas.microsoft.com/office/powerpoint/2010/main" val="26560439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2222500" y="3429000"/>
            <a:ext cx="7785100" cy="3232150"/>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800" b="1"/>
              <a:t>Pathogenicity factors : Secondary Metabolism</a:t>
            </a:r>
          </a:p>
          <a:p>
            <a:pPr eaLnBrk="1" hangingPunct="1">
              <a:spcBef>
                <a:spcPct val="0"/>
              </a:spcBef>
              <a:buFontTx/>
              <a:buNone/>
            </a:pPr>
            <a:endParaRPr lang="en-US" altLang="fr-FR" sz="800" b="1">
              <a:solidFill>
                <a:srgbClr val="FF0000"/>
              </a:solidFill>
            </a:endParaRPr>
          </a:p>
          <a:p>
            <a:pPr eaLnBrk="1" hangingPunct="1">
              <a:spcBef>
                <a:spcPct val="0"/>
              </a:spcBef>
              <a:buFontTx/>
              <a:buNone/>
            </a:pPr>
            <a:r>
              <a:rPr lang="en-US" altLang="fr-FR" sz="1600" b="1">
                <a:solidFill>
                  <a:srgbClr val="FF0000"/>
                </a:solidFill>
              </a:rPr>
              <a:t>Low number of genes encoding</a:t>
            </a:r>
          </a:p>
          <a:p>
            <a:pPr eaLnBrk="1" hangingPunct="1">
              <a:spcBef>
                <a:spcPct val="0"/>
              </a:spcBef>
              <a:buFontTx/>
              <a:buNone/>
            </a:pPr>
            <a:r>
              <a:rPr lang="en-US" altLang="fr-FR" sz="1400" b="1">
                <a:solidFill>
                  <a:srgbClr val="FF0000"/>
                </a:solidFill>
              </a:rPr>
              <a:t>	Plant Cell  Wall degrading enzymes : PCWDE</a:t>
            </a:r>
          </a:p>
          <a:p>
            <a:pPr eaLnBrk="1" hangingPunct="1">
              <a:spcBef>
                <a:spcPct val="0"/>
              </a:spcBef>
              <a:buFontTx/>
              <a:buNone/>
            </a:pPr>
            <a:r>
              <a:rPr lang="en-US" altLang="fr-FR" sz="1400" b="1">
                <a:solidFill>
                  <a:srgbClr val="FF0000"/>
                </a:solidFill>
              </a:rPr>
              <a:t>	</a:t>
            </a:r>
            <a:r>
              <a:rPr lang="en-US" altLang="fr-FR" sz="1400" b="1">
                <a:solidFill>
                  <a:srgbClr val="D60093"/>
                </a:solidFill>
              </a:rPr>
              <a:t>Proteases</a:t>
            </a:r>
            <a:r>
              <a:rPr lang="en-US" altLang="fr-FR" sz="1400" b="1">
                <a:solidFill>
                  <a:srgbClr val="C00000"/>
                </a:solidFill>
              </a:rPr>
              <a:t>*</a:t>
            </a:r>
          </a:p>
          <a:p>
            <a:pPr eaLnBrk="1" hangingPunct="1">
              <a:spcBef>
                <a:spcPct val="0"/>
              </a:spcBef>
              <a:buFontTx/>
              <a:buNone/>
            </a:pPr>
            <a:r>
              <a:rPr lang="en-US" altLang="fr-FR" sz="1400" b="1">
                <a:solidFill>
                  <a:srgbClr val="FF0000"/>
                </a:solidFill>
              </a:rPr>
              <a:t>	</a:t>
            </a:r>
            <a:r>
              <a:rPr lang="en-US" altLang="fr-FR" sz="1400" b="1">
                <a:solidFill>
                  <a:srgbClr val="D60093"/>
                </a:solidFill>
              </a:rPr>
              <a:t>Cell wall associated  hydrophobins*</a:t>
            </a:r>
          </a:p>
          <a:p>
            <a:pPr eaLnBrk="1" hangingPunct="1">
              <a:spcBef>
                <a:spcPct val="0"/>
              </a:spcBef>
              <a:buFontTx/>
              <a:buNone/>
            </a:pPr>
            <a:endParaRPr lang="en-US" altLang="fr-FR" sz="1800" b="1">
              <a:solidFill>
                <a:srgbClr val="009900"/>
              </a:solidFill>
            </a:endParaRPr>
          </a:p>
          <a:p>
            <a:pPr eaLnBrk="1" hangingPunct="1">
              <a:spcBef>
                <a:spcPct val="0"/>
              </a:spcBef>
              <a:buFontTx/>
              <a:buNone/>
            </a:pPr>
            <a:r>
              <a:rPr lang="en-US" altLang="fr-FR" sz="1600" b="1">
                <a:solidFill>
                  <a:srgbClr val="009900"/>
                </a:solidFill>
              </a:rPr>
              <a:t>High number of genes encoding effectors</a:t>
            </a:r>
          </a:p>
          <a:p>
            <a:pPr eaLnBrk="1" hangingPunct="1">
              <a:spcBef>
                <a:spcPct val="0"/>
              </a:spcBef>
              <a:buFontTx/>
              <a:buNone/>
            </a:pPr>
            <a:endParaRPr lang="en-US" altLang="fr-FR" sz="1600" b="1">
              <a:solidFill>
                <a:srgbClr val="009900"/>
              </a:solidFill>
            </a:endParaRPr>
          </a:p>
          <a:p>
            <a:pPr eaLnBrk="1" hangingPunct="1">
              <a:spcBef>
                <a:spcPct val="0"/>
              </a:spcBef>
              <a:buFontTx/>
              <a:buNone/>
            </a:pPr>
            <a:r>
              <a:rPr lang="en-US" altLang="fr-FR" sz="2000" b="1">
                <a:solidFill>
                  <a:srgbClr val="D60093"/>
                </a:solidFill>
              </a:rPr>
              <a:t>Low number of  secondary  metabolism  pathways *</a:t>
            </a:r>
            <a:r>
              <a:rPr lang="en-US" altLang="fr-FR" sz="1800" b="1"/>
              <a:t>	</a:t>
            </a:r>
          </a:p>
          <a:p>
            <a:pPr eaLnBrk="1" hangingPunct="1">
              <a:spcBef>
                <a:spcPct val="0"/>
              </a:spcBef>
              <a:buFontTx/>
              <a:buNone/>
            </a:pPr>
            <a:r>
              <a:rPr lang="en-US" altLang="fr-FR" sz="1800" b="1"/>
              <a:t>	</a:t>
            </a:r>
            <a:r>
              <a:rPr lang="fr-FR" altLang="fr-FR" sz="1600" b="1"/>
              <a:t>only 2 secondary metabolites :</a:t>
            </a:r>
          </a:p>
          <a:p>
            <a:pPr eaLnBrk="1" hangingPunct="1">
              <a:spcBef>
                <a:spcPct val="0"/>
              </a:spcBef>
              <a:buFontTx/>
              <a:buNone/>
            </a:pPr>
            <a:r>
              <a:rPr lang="fr-FR" altLang="fr-FR" sz="1600" b="1"/>
              <a:t>                1 pigment (survival),  1 siderophore  (growth)</a:t>
            </a:r>
          </a:p>
          <a:p>
            <a:pPr eaLnBrk="1" hangingPunct="1">
              <a:spcBef>
                <a:spcPct val="0"/>
              </a:spcBef>
              <a:buFontTx/>
              <a:buNone/>
            </a:pPr>
            <a:endParaRPr lang="fr-FR" altLang="fr-FR" sz="1600" b="1"/>
          </a:p>
        </p:txBody>
      </p:sp>
      <p:sp>
        <p:nvSpPr>
          <p:cNvPr id="27651" name="Text Box 3"/>
          <p:cNvSpPr txBox="1">
            <a:spLocks noChangeArrowheads="1"/>
          </p:cNvSpPr>
          <p:nvPr/>
        </p:nvSpPr>
        <p:spPr bwMode="auto">
          <a:xfrm>
            <a:off x="2232025" y="884239"/>
            <a:ext cx="7766050" cy="20923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800" b="1"/>
              <a:t>Primary metabolism:  all pathways are there, except </a:t>
            </a:r>
            <a:r>
              <a:rPr lang="en-US" altLang="fr-FR" sz="1400" b="1"/>
              <a:t>	</a:t>
            </a:r>
          </a:p>
          <a:p>
            <a:pPr eaLnBrk="1" hangingPunct="1">
              <a:spcBef>
                <a:spcPct val="0"/>
              </a:spcBef>
              <a:buFontTx/>
              <a:buNone/>
            </a:pPr>
            <a:r>
              <a:rPr lang="en-US" altLang="fr-FR" sz="1400" b="1"/>
              <a:t>	</a:t>
            </a:r>
          </a:p>
          <a:p>
            <a:pPr eaLnBrk="1" hangingPunct="1">
              <a:spcBef>
                <a:spcPct val="0"/>
              </a:spcBef>
              <a:buFontTx/>
              <a:buNone/>
            </a:pPr>
            <a:r>
              <a:rPr lang="en-US" altLang="fr-FR" sz="1400" b="1">
                <a:solidFill>
                  <a:srgbClr val="0070C0"/>
                </a:solidFill>
              </a:rPr>
              <a:t>glutamate biosynthesis		</a:t>
            </a:r>
            <a:r>
              <a:rPr lang="en-US" altLang="fr-FR" sz="1400" b="1">
                <a:solidFill>
                  <a:srgbClr val="D60093"/>
                </a:solidFill>
              </a:rPr>
              <a:t>nitrate, sulfate assimilation*</a:t>
            </a:r>
          </a:p>
          <a:p>
            <a:pPr eaLnBrk="1" hangingPunct="1">
              <a:spcBef>
                <a:spcPct val="0"/>
              </a:spcBef>
              <a:buFontTx/>
              <a:buNone/>
            </a:pPr>
            <a:r>
              <a:rPr lang="en-US" altLang="fr-FR" sz="1400" b="1">
                <a:solidFill>
                  <a:srgbClr val="0070C0"/>
                </a:solidFill>
              </a:rPr>
              <a:t>amino acids transminases 		</a:t>
            </a:r>
            <a:r>
              <a:rPr lang="en-US" altLang="fr-FR" sz="1400" b="1">
                <a:solidFill>
                  <a:srgbClr val="D60093"/>
                </a:solidFill>
              </a:rPr>
              <a:t>thiamine biosynthesis* </a:t>
            </a:r>
          </a:p>
          <a:p>
            <a:pPr eaLnBrk="1" hangingPunct="1">
              <a:spcBef>
                <a:spcPct val="0"/>
              </a:spcBef>
              <a:buFontTx/>
              <a:buNone/>
            </a:pPr>
            <a:r>
              <a:rPr lang="en-US" altLang="fr-FR" sz="1400" b="1">
                <a:solidFill>
                  <a:srgbClr val="0070C0"/>
                </a:solidFill>
              </a:rPr>
              <a:t>glycerol biosynthesis 		</a:t>
            </a:r>
          </a:p>
          <a:p>
            <a:pPr eaLnBrk="1" hangingPunct="1">
              <a:spcBef>
                <a:spcPct val="0"/>
              </a:spcBef>
              <a:buFontTx/>
              <a:buNone/>
            </a:pPr>
            <a:r>
              <a:rPr lang="en-US" altLang="fr-FR" sz="1400" b="1">
                <a:solidFill>
                  <a:srgbClr val="0070C0"/>
                </a:solidFill>
              </a:rPr>
              <a:t>uracil transport</a:t>
            </a:r>
          </a:p>
          <a:p>
            <a:pPr eaLnBrk="1" hangingPunct="1">
              <a:spcBef>
                <a:spcPct val="0"/>
              </a:spcBef>
              <a:buFontTx/>
              <a:buNone/>
            </a:pPr>
            <a:r>
              <a:rPr lang="en-US" altLang="fr-FR" sz="1400" b="1">
                <a:solidFill>
                  <a:srgbClr val="0070C0"/>
                </a:solidFill>
              </a:rPr>
              <a:t>invertase (no direct clivage of sucrose from plants)</a:t>
            </a:r>
          </a:p>
          <a:p>
            <a:pPr eaLnBrk="1" hangingPunct="1">
              <a:spcBef>
                <a:spcPct val="0"/>
              </a:spcBef>
              <a:buFontTx/>
              <a:buNone/>
            </a:pPr>
            <a:r>
              <a:rPr lang="en-US" altLang="fr-FR" sz="1400" b="1">
                <a:solidFill>
                  <a:srgbClr val="0070C0"/>
                </a:solidFill>
              </a:rPr>
              <a:t>alcooholic fermentation</a:t>
            </a:r>
          </a:p>
          <a:p>
            <a:pPr eaLnBrk="1" hangingPunct="1">
              <a:spcBef>
                <a:spcPct val="0"/>
              </a:spcBef>
              <a:buFontTx/>
              <a:buNone/>
            </a:pPr>
            <a:r>
              <a:rPr lang="en-US" altLang="fr-FR" sz="1400" b="1">
                <a:solidFill>
                  <a:srgbClr val="0070C0"/>
                </a:solidFill>
              </a:rPr>
              <a:t>	</a:t>
            </a:r>
            <a:r>
              <a:rPr lang="en-US" altLang="fr-FR" sz="1400" b="1">
                <a:solidFill>
                  <a:srgbClr val="FF0000"/>
                </a:solidFill>
              </a:rPr>
              <a:t>	</a:t>
            </a:r>
            <a:endParaRPr lang="en-US" altLang="fr-FR" sz="1400" b="1">
              <a:solidFill>
                <a:srgbClr val="0070C0"/>
              </a:solidFill>
            </a:endParaRPr>
          </a:p>
        </p:txBody>
      </p:sp>
      <p:sp>
        <p:nvSpPr>
          <p:cNvPr id="27652" name="Text Box 5"/>
          <p:cNvSpPr txBox="1">
            <a:spLocks noChangeArrowheads="1"/>
          </p:cNvSpPr>
          <p:nvPr/>
        </p:nvSpPr>
        <p:spPr bwMode="auto">
          <a:xfrm>
            <a:off x="6124575" y="2971801"/>
            <a:ext cx="39322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solidFill>
                  <a:srgbClr val="D60093"/>
                </a:solidFill>
              </a:rPr>
              <a:t>*also reduced  in biotrophic basidiomycetes</a:t>
            </a:r>
          </a:p>
        </p:txBody>
      </p:sp>
      <p:sp>
        <p:nvSpPr>
          <p:cNvPr id="27653" name="Text Box 2"/>
          <p:cNvSpPr txBox="1">
            <a:spLocks noChangeArrowheads="1"/>
          </p:cNvSpPr>
          <p:nvPr/>
        </p:nvSpPr>
        <p:spPr bwMode="auto">
          <a:xfrm>
            <a:off x="2303463" y="223838"/>
            <a:ext cx="7556500"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a:t>Massive  gene  losses  in  </a:t>
            </a:r>
            <a:r>
              <a:rPr lang="fr-FR" altLang="fr-FR" sz="2000" b="1" i="1"/>
              <a:t>Blumeria</a:t>
            </a:r>
            <a:r>
              <a:rPr lang="fr-FR" altLang="fr-FR" sz="2000" b="1"/>
              <a:t>  compared  to other fungi</a:t>
            </a:r>
            <a:endParaRPr lang="fr-FR" altLang="fr-FR" sz="2000" b="1" i="1"/>
          </a:p>
        </p:txBody>
      </p:sp>
    </p:spTree>
    <p:extLst>
      <p:ext uri="{BB962C8B-B14F-4D97-AF65-F5344CB8AC3E}">
        <p14:creationId xmlns:p14="http://schemas.microsoft.com/office/powerpoint/2010/main" val="9103929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2222500" y="1538289"/>
            <a:ext cx="7785100" cy="25860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2000" b="1">
                <a:solidFill>
                  <a:srgbClr val="FF0000"/>
                </a:solidFill>
              </a:rPr>
              <a:t>Low number of genes encoding</a:t>
            </a:r>
            <a:endParaRPr lang="en-US" altLang="fr-FR" sz="800" b="1">
              <a:solidFill>
                <a:srgbClr val="FF0000"/>
              </a:solidFill>
            </a:endParaRPr>
          </a:p>
          <a:p>
            <a:pPr eaLnBrk="1" hangingPunct="1">
              <a:spcBef>
                <a:spcPct val="0"/>
              </a:spcBef>
              <a:buFontTx/>
              <a:buNone/>
            </a:pPr>
            <a:r>
              <a:rPr lang="en-US" altLang="fr-FR" sz="1600" b="1">
                <a:solidFill>
                  <a:srgbClr val="FF0000"/>
                </a:solidFill>
              </a:rPr>
              <a:t>	</a:t>
            </a:r>
            <a:r>
              <a:rPr lang="en-US" altLang="fr-FR" sz="1800" b="1">
                <a:solidFill>
                  <a:srgbClr val="FF0000"/>
                </a:solidFill>
              </a:rPr>
              <a:t>Plant Cell  Wall Degrading Enzymes (1)</a:t>
            </a:r>
          </a:p>
          <a:p>
            <a:pPr eaLnBrk="1" hangingPunct="1">
              <a:spcBef>
                <a:spcPct val="0"/>
              </a:spcBef>
              <a:buFontTx/>
              <a:buNone/>
            </a:pPr>
            <a:r>
              <a:rPr lang="en-US" altLang="fr-FR" sz="1800" b="1">
                <a:solidFill>
                  <a:srgbClr val="FF0000"/>
                </a:solidFill>
              </a:rPr>
              <a:t>	Proteases</a:t>
            </a:r>
          </a:p>
          <a:p>
            <a:pPr eaLnBrk="1" hangingPunct="1">
              <a:spcBef>
                <a:spcPct val="0"/>
              </a:spcBef>
              <a:buFontTx/>
              <a:buNone/>
            </a:pPr>
            <a:r>
              <a:rPr lang="en-US" altLang="fr-FR" sz="1800" b="1">
                <a:solidFill>
                  <a:srgbClr val="FF0000"/>
                </a:solidFill>
              </a:rPr>
              <a:t>	Cell wall associated  hydrophobins (0)</a:t>
            </a:r>
          </a:p>
          <a:p>
            <a:pPr eaLnBrk="1" hangingPunct="1">
              <a:spcBef>
                <a:spcPct val="0"/>
              </a:spcBef>
              <a:buFontTx/>
              <a:buNone/>
            </a:pPr>
            <a:r>
              <a:rPr lang="en-US" altLang="fr-FR" sz="1800" b="1">
                <a:solidFill>
                  <a:srgbClr val="FF0000"/>
                </a:solidFill>
              </a:rPr>
              <a:t>	Secondary metabolism (2)</a:t>
            </a:r>
          </a:p>
          <a:p>
            <a:pPr algn="ctr" eaLnBrk="1" hangingPunct="1">
              <a:spcBef>
                <a:spcPct val="0"/>
              </a:spcBef>
              <a:buFontTx/>
              <a:buNone/>
            </a:pPr>
            <a:endParaRPr lang="en-US" altLang="fr-FR" sz="1600" b="1">
              <a:solidFill>
                <a:srgbClr val="009900"/>
              </a:solidFill>
            </a:endParaRPr>
          </a:p>
          <a:p>
            <a:pPr eaLnBrk="1" hangingPunct="1">
              <a:spcBef>
                <a:spcPct val="0"/>
              </a:spcBef>
              <a:buFontTx/>
              <a:buNone/>
            </a:pPr>
            <a:r>
              <a:rPr lang="en-US" altLang="fr-FR" sz="1600" b="1">
                <a:solidFill>
                  <a:srgbClr val="009900"/>
                </a:solidFill>
              </a:rPr>
              <a:t>                </a:t>
            </a:r>
            <a:r>
              <a:rPr lang="en-US" altLang="fr-FR" sz="1800" b="1">
                <a:solidFill>
                  <a:srgbClr val="FF0000"/>
                </a:solidFill>
              </a:rPr>
              <a:t>Loss of genes</a:t>
            </a:r>
            <a:r>
              <a:rPr lang="en-US" altLang="fr-FR" sz="1800" b="1"/>
              <a:t> not required for biotrophic infection</a:t>
            </a:r>
          </a:p>
          <a:p>
            <a:pPr eaLnBrk="1" hangingPunct="1">
              <a:spcBef>
                <a:spcPct val="0"/>
              </a:spcBef>
              <a:buFontTx/>
              <a:buNone/>
            </a:pPr>
            <a:r>
              <a:rPr lang="en-US" altLang="fr-FR" sz="1800" b="1">
                <a:solidFill>
                  <a:srgbClr val="FF0000"/>
                </a:solidFill>
              </a:rPr>
              <a:t>	         ie, harmful for host plant cells</a:t>
            </a:r>
          </a:p>
          <a:p>
            <a:pPr eaLnBrk="1" hangingPunct="1">
              <a:spcBef>
                <a:spcPct val="0"/>
              </a:spcBef>
              <a:buFontTx/>
              <a:buNone/>
            </a:pPr>
            <a:r>
              <a:rPr lang="en-US" altLang="fr-FR" sz="1800" b="1">
                <a:solidFill>
                  <a:srgbClr val="009900"/>
                </a:solidFill>
              </a:rPr>
              <a:t>	</a:t>
            </a:r>
            <a:endParaRPr lang="en-US" altLang="fr-FR" sz="1600" b="1">
              <a:solidFill>
                <a:srgbClr val="009900"/>
              </a:solidFill>
            </a:endParaRPr>
          </a:p>
        </p:txBody>
      </p:sp>
      <p:sp>
        <p:nvSpPr>
          <p:cNvPr id="28675" name="Text Box 2"/>
          <p:cNvSpPr txBox="1">
            <a:spLocks noChangeArrowheads="1"/>
          </p:cNvSpPr>
          <p:nvPr/>
        </p:nvSpPr>
        <p:spPr bwMode="auto">
          <a:xfrm>
            <a:off x="2303463" y="306388"/>
            <a:ext cx="7556500"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000" b="1"/>
              <a:t>Massive  gene  losses  in  </a:t>
            </a:r>
            <a:r>
              <a:rPr lang="fr-FR" altLang="fr-FR" sz="2000" b="1" i="1"/>
              <a:t>Blumeria</a:t>
            </a:r>
            <a:r>
              <a:rPr lang="fr-FR" altLang="fr-FR" sz="2000" b="1"/>
              <a:t>  compared  to other fungi</a:t>
            </a:r>
            <a:endParaRPr lang="fr-FR" altLang="fr-FR" sz="2000" b="1" i="1"/>
          </a:p>
        </p:txBody>
      </p:sp>
      <p:sp>
        <p:nvSpPr>
          <p:cNvPr id="28676" name="Rectangle 1"/>
          <p:cNvSpPr>
            <a:spLocks noChangeArrowheads="1"/>
          </p:cNvSpPr>
          <p:nvPr/>
        </p:nvSpPr>
        <p:spPr bwMode="auto">
          <a:xfrm>
            <a:off x="2200276" y="4275139"/>
            <a:ext cx="7840663" cy="1876425"/>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2000" b="1">
                <a:solidFill>
                  <a:srgbClr val="009900"/>
                </a:solidFill>
              </a:rPr>
              <a:t>High number of genes encoding </a:t>
            </a:r>
            <a:endParaRPr lang="en-US" altLang="fr-FR" sz="800" b="1">
              <a:solidFill>
                <a:srgbClr val="009900"/>
              </a:solidFill>
            </a:endParaRPr>
          </a:p>
          <a:p>
            <a:pPr eaLnBrk="1" hangingPunct="1">
              <a:spcBef>
                <a:spcPct val="0"/>
              </a:spcBef>
              <a:buFontTx/>
              <a:buNone/>
            </a:pPr>
            <a:r>
              <a:rPr lang="en-US" altLang="fr-FR" sz="1600" b="1">
                <a:solidFill>
                  <a:srgbClr val="009900"/>
                </a:solidFill>
              </a:rPr>
              <a:t>	</a:t>
            </a:r>
            <a:r>
              <a:rPr lang="en-US" altLang="fr-FR" sz="1800" b="1">
                <a:solidFill>
                  <a:srgbClr val="009900"/>
                </a:solidFill>
              </a:rPr>
              <a:t>Effectors (490)</a:t>
            </a:r>
          </a:p>
          <a:p>
            <a:pPr eaLnBrk="1" hangingPunct="1">
              <a:spcBef>
                <a:spcPct val="0"/>
              </a:spcBef>
              <a:buFontTx/>
              <a:buNone/>
            </a:pPr>
            <a:r>
              <a:rPr lang="en-US" altLang="fr-FR" sz="1800" b="1">
                <a:solidFill>
                  <a:srgbClr val="009900"/>
                </a:solidFill>
              </a:rPr>
              <a:t>              Transporters</a:t>
            </a:r>
          </a:p>
          <a:p>
            <a:pPr eaLnBrk="1" hangingPunct="1">
              <a:spcBef>
                <a:spcPct val="0"/>
              </a:spcBef>
              <a:buFontTx/>
              <a:buNone/>
            </a:pPr>
            <a:endParaRPr lang="en-US" altLang="fr-FR" sz="1600" b="1">
              <a:solidFill>
                <a:srgbClr val="009900"/>
              </a:solidFill>
            </a:endParaRPr>
          </a:p>
          <a:p>
            <a:pPr eaLnBrk="1" hangingPunct="1">
              <a:spcBef>
                <a:spcPct val="0"/>
              </a:spcBef>
              <a:buFontTx/>
              <a:buNone/>
            </a:pPr>
            <a:r>
              <a:rPr lang="en-US" altLang="fr-FR" sz="1800" b="1">
                <a:solidFill>
                  <a:srgbClr val="009900"/>
                </a:solidFill>
              </a:rPr>
              <a:t>               Expansion of genes</a:t>
            </a:r>
            <a:r>
              <a:rPr lang="en-US" altLang="fr-FR" sz="1800" b="1"/>
              <a:t> required for biotrophic infection</a:t>
            </a:r>
          </a:p>
          <a:p>
            <a:pPr eaLnBrk="1" hangingPunct="1">
              <a:spcBef>
                <a:spcPct val="0"/>
              </a:spcBef>
              <a:buFontTx/>
              <a:buNone/>
            </a:pPr>
            <a:r>
              <a:rPr lang="en-US" altLang="fr-FR" sz="1800" b="1"/>
              <a:t>	        </a:t>
            </a:r>
            <a:r>
              <a:rPr lang="en-US" altLang="fr-FR" sz="1800" b="1">
                <a:solidFill>
                  <a:srgbClr val="009900"/>
                </a:solidFill>
              </a:rPr>
              <a:t>manipulating plant metabolism and defense</a:t>
            </a:r>
          </a:p>
          <a:p>
            <a:pPr eaLnBrk="1" hangingPunct="1">
              <a:spcBef>
                <a:spcPct val="0"/>
              </a:spcBef>
              <a:buFontTx/>
              <a:buNone/>
            </a:pPr>
            <a:endParaRPr lang="en-US" altLang="fr-FR" sz="800" b="1">
              <a:solidFill>
                <a:srgbClr val="009900"/>
              </a:solidFill>
            </a:endParaRPr>
          </a:p>
        </p:txBody>
      </p:sp>
      <p:sp>
        <p:nvSpPr>
          <p:cNvPr id="28677" name="Rectangle 2"/>
          <p:cNvSpPr>
            <a:spLocks noChangeArrowheads="1"/>
          </p:cNvSpPr>
          <p:nvPr/>
        </p:nvSpPr>
        <p:spPr bwMode="auto">
          <a:xfrm>
            <a:off x="2217738" y="1019175"/>
            <a:ext cx="27876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1800" b="1"/>
              <a:t> Pathogenicity  factors  </a:t>
            </a:r>
          </a:p>
        </p:txBody>
      </p:sp>
    </p:spTree>
    <p:extLst>
      <p:ext uri="{BB962C8B-B14F-4D97-AF65-F5344CB8AC3E}">
        <p14:creationId xmlns:p14="http://schemas.microsoft.com/office/powerpoint/2010/main" val="677172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it-IT" altLang="it-IT"/>
          </a:p>
        </p:txBody>
      </p:sp>
      <p:sp>
        <p:nvSpPr>
          <p:cNvPr id="50179" name="Rectangle 3"/>
          <p:cNvSpPr>
            <a:spLocks noGrp="1" noChangeArrowheads="1"/>
          </p:cNvSpPr>
          <p:nvPr>
            <p:ph type="body" sz="half" idx="2"/>
          </p:nvPr>
        </p:nvSpPr>
        <p:spPr>
          <a:xfrm>
            <a:off x="6176964" y="1600201"/>
            <a:ext cx="4033837" cy="4525963"/>
          </a:xfrm>
        </p:spPr>
        <p:txBody>
          <a:bodyPr/>
          <a:lstStyle/>
          <a:p>
            <a:endParaRPr lang="it-IT" altLang="it-IT"/>
          </a:p>
        </p:txBody>
      </p:sp>
      <p:pic>
        <p:nvPicPr>
          <p:cNvPr id="50180" name="Picture 4" descr="cLentinula edodes Orto Botanico"/>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1981200" y="685800"/>
            <a:ext cx="3810000" cy="2628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1" name="Picture 5" descr="Lentinula edodes 7 coltu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762001"/>
            <a:ext cx="3505200" cy="2347913"/>
          </a:xfrm>
          <a:prstGeom prst="rect">
            <a:avLst/>
          </a:prstGeom>
          <a:noFill/>
          <a:extLst>
            <a:ext uri="{909E8E84-426E-40DD-AFC4-6F175D3DCCD1}">
              <a14:hiddenFill xmlns:a14="http://schemas.microsoft.com/office/drawing/2010/main">
                <a:solidFill>
                  <a:srgbClr val="FFFFFF"/>
                </a:solidFill>
              </a14:hiddenFill>
            </a:ext>
          </a:extLst>
        </p:spPr>
      </p:pic>
      <p:sp>
        <p:nvSpPr>
          <p:cNvPr id="50182" name="Text Box 6"/>
          <p:cNvSpPr txBox="1">
            <a:spLocks noChangeArrowheads="1"/>
          </p:cNvSpPr>
          <p:nvPr/>
        </p:nvSpPr>
        <p:spPr bwMode="auto">
          <a:xfrm>
            <a:off x="1905000" y="37338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ltLang="it-IT" sz="2400">
              <a:latin typeface="Times New Roman" panose="02020603050405020304" pitchFamily="18" charset="0"/>
            </a:endParaRPr>
          </a:p>
        </p:txBody>
      </p:sp>
      <p:sp>
        <p:nvSpPr>
          <p:cNvPr id="50183" name="Text Box 7"/>
          <p:cNvSpPr txBox="1">
            <a:spLocks noChangeArrowheads="1"/>
          </p:cNvSpPr>
          <p:nvPr/>
        </p:nvSpPr>
        <p:spPr bwMode="auto">
          <a:xfrm>
            <a:off x="1828800" y="3352801"/>
            <a:ext cx="3962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400" i="1">
                <a:latin typeface="Times New Roman" panose="02020603050405020304" pitchFamily="18" charset="0"/>
              </a:rPr>
              <a:t>Lentinula edodes</a:t>
            </a:r>
            <a:r>
              <a:rPr lang="it-IT" altLang="it-IT" sz="2400">
                <a:latin typeface="Times New Roman" panose="02020603050405020304" pitchFamily="18" charset="0"/>
              </a:rPr>
              <a:t> un basidiomicete, saprofita</a:t>
            </a:r>
            <a:endParaRPr lang="it-IT" altLang="it-IT" sz="2400" i="1">
              <a:latin typeface="Times New Roman" panose="02020603050405020304" pitchFamily="18" charset="0"/>
            </a:endParaRPr>
          </a:p>
        </p:txBody>
      </p:sp>
      <p:sp>
        <p:nvSpPr>
          <p:cNvPr id="50184" name="Rectangle 8"/>
          <p:cNvSpPr>
            <a:spLocks noChangeArrowheads="1"/>
          </p:cNvSpPr>
          <p:nvPr/>
        </p:nvSpPr>
        <p:spPr bwMode="auto">
          <a:xfrm>
            <a:off x="8077200" y="1447800"/>
            <a:ext cx="5334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0185" name="Text Box 9"/>
          <p:cNvSpPr txBox="1">
            <a:spLocks noChangeArrowheads="1"/>
          </p:cNvSpPr>
          <p:nvPr/>
        </p:nvSpPr>
        <p:spPr bwMode="auto">
          <a:xfrm>
            <a:off x="1752600" y="5105401"/>
            <a:ext cx="426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400">
                <a:latin typeface="Times New Roman" panose="02020603050405020304" pitchFamily="18" charset="0"/>
              </a:rPr>
              <a:t>La parte inferiore del cappello con lamelle che portano i basidi</a:t>
            </a:r>
          </a:p>
        </p:txBody>
      </p:sp>
      <p:sp>
        <p:nvSpPr>
          <p:cNvPr id="50186" name="Line 10"/>
          <p:cNvSpPr>
            <a:spLocks noChangeShapeType="1"/>
          </p:cNvSpPr>
          <p:nvPr/>
        </p:nvSpPr>
        <p:spPr bwMode="auto">
          <a:xfrm flipH="1">
            <a:off x="3733800" y="1752600"/>
            <a:ext cx="4343400" cy="3429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50187" name="Picture 11" descr="ccStropharia aurantiaca basidio e crisocistidi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733801"/>
            <a:ext cx="2590800" cy="2036763"/>
          </a:xfrm>
          <a:prstGeom prst="rect">
            <a:avLst/>
          </a:prstGeom>
          <a:noFill/>
          <a:extLst>
            <a:ext uri="{909E8E84-426E-40DD-AFC4-6F175D3DCCD1}">
              <a14:hiddenFill xmlns:a14="http://schemas.microsoft.com/office/drawing/2010/main">
                <a:solidFill>
                  <a:srgbClr val="FFFFFF"/>
                </a:solidFill>
              </a14:hiddenFill>
            </a:ext>
          </a:extLst>
        </p:spPr>
      </p:pic>
      <p:sp>
        <p:nvSpPr>
          <p:cNvPr id="50188" name="Line 12"/>
          <p:cNvSpPr>
            <a:spLocks noChangeShapeType="1"/>
          </p:cNvSpPr>
          <p:nvPr/>
        </p:nvSpPr>
        <p:spPr bwMode="auto">
          <a:xfrm>
            <a:off x="8382000" y="1828800"/>
            <a:ext cx="7620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0189" name="Text Box 13"/>
          <p:cNvSpPr txBox="1">
            <a:spLocks noChangeArrowheads="1"/>
          </p:cNvSpPr>
          <p:nvPr/>
        </p:nvSpPr>
        <p:spPr bwMode="auto">
          <a:xfrm>
            <a:off x="5638800" y="59436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400">
                <a:latin typeface="Times New Roman" panose="02020603050405020304" pitchFamily="18" charset="0"/>
              </a:rPr>
              <a:t>Basidiospore</a:t>
            </a:r>
          </a:p>
        </p:txBody>
      </p:sp>
      <p:sp>
        <p:nvSpPr>
          <p:cNvPr id="50190" name="Rectangle 14"/>
          <p:cNvSpPr>
            <a:spLocks noChangeArrowheads="1"/>
          </p:cNvSpPr>
          <p:nvPr/>
        </p:nvSpPr>
        <p:spPr bwMode="auto">
          <a:xfrm>
            <a:off x="8305800" y="4038600"/>
            <a:ext cx="6858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0191" name="Line 15"/>
          <p:cNvSpPr>
            <a:spLocks noChangeShapeType="1"/>
          </p:cNvSpPr>
          <p:nvPr/>
        </p:nvSpPr>
        <p:spPr bwMode="auto">
          <a:xfrm flipH="1">
            <a:off x="6553200" y="4419600"/>
            <a:ext cx="17526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0192" name="Rectangle 16"/>
          <p:cNvSpPr>
            <a:spLocks noChangeArrowheads="1"/>
          </p:cNvSpPr>
          <p:nvPr/>
        </p:nvSpPr>
        <p:spPr bwMode="auto">
          <a:xfrm>
            <a:off x="8763000" y="4495800"/>
            <a:ext cx="762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0193" name="Line 17"/>
          <p:cNvSpPr>
            <a:spLocks noChangeShapeType="1"/>
          </p:cNvSpPr>
          <p:nvPr/>
        </p:nvSpPr>
        <p:spPr bwMode="auto">
          <a:xfrm>
            <a:off x="8839200" y="4572000"/>
            <a:ext cx="1066800" cy="160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0194" name="Text Box 18"/>
          <p:cNvSpPr txBox="1">
            <a:spLocks noChangeArrowheads="1"/>
          </p:cNvSpPr>
          <p:nvPr/>
        </p:nvSpPr>
        <p:spPr bwMode="auto">
          <a:xfrm>
            <a:off x="9296400" y="64008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ltLang="it-IT" sz="2400">
              <a:latin typeface="Times New Roman" panose="02020603050405020304" pitchFamily="18" charset="0"/>
            </a:endParaRPr>
          </a:p>
        </p:txBody>
      </p:sp>
      <p:sp>
        <p:nvSpPr>
          <p:cNvPr id="50195" name="Text Box 19"/>
          <p:cNvSpPr txBox="1">
            <a:spLocks noChangeArrowheads="1"/>
          </p:cNvSpPr>
          <p:nvPr/>
        </p:nvSpPr>
        <p:spPr bwMode="auto">
          <a:xfrm>
            <a:off x="9144000" y="63246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400">
                <a:latin typeface="Times New Roman" panose="02020603050405020304" pitchFamily="18" charset="0"/>
              </a:rPr>
              <a:t>Basidio</a:t>
            </a:r>
          </a:p>
        </p:txBody>
      </p:sp>
      <p:sp>
        <p:nvSpPr>
          <p:cNvPr id="50196" name="Rectangle 20"/>
          <p:cNvSpPr>
            <a:spLocks noChangeArrowheads="1"/>
          </p:cNvSpPr>
          <p:nvPr/>
        </p:nvSpPr>
        <p:spPr bwMode="auto">
          <a:xfrm>
            <a:off x="8458200" y="4953000"/>
            <a:ext cx="6858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0197" name="Line 21"/>
          <p:cNvSpPr>
            <a:spLocks noChangeShapeType="1"/>
          </p:cNvSpPr>
          <p:nvPr/>
        </p:nvSpPr>
        <p:spPr bwMode="auto">
          <a:xfrm flipH="1">
            <a:off x="6705600" y="5334000"/>
            <a:ext cx="1752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0198" name="Text Box 22"/>
          <p:cNvSpPr txBox="1">
            <a:spLocks noChangeArrowheads="1"/>
          </p:cNvSpPr>
          <p:nvPr/>
        </p:nvSpPr>
        <p:spPr bwMode="auto">
          <a:xfrm>
            <a:off x="1524000" y="228600"/>
            <a:ext cx="2819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200">
                <a:latin typeface="Times New Roman" panose="02020603050405020304" pitchFamily="18" charset="0"/>
              </a:rPr>
              <a:t>Foto D. Lunghini</a:t>
            </a:r>
          </a:p>
        </p:txBody>
      </p:sp>
    </p:spTree>
    <p:extLst>
      <p:ext uri="{BB962C8B-B14F-4D97-AF65-F5344CB8AC3E}">
        <p14:creationId xmlns:p14="http://schemas.microsoft.com/office/powerpoint/2010/main" val="32924296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459163" y="255588"/>
            <a:ext cx="5256212" cy="46196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400" b="1"/>
              <a:t>Evolution towards  hemi-biotrophy</a:t>
            </a:r>
          </a:p>
        </p:txBody>
      </p:sp>
      <p:sp>
        <p:nvSpPr>
          <p:cNvPr id="29699" name="Text Box 188"/>
          <p:cNvSpPr txBox="1">
            <a:spLocks noChangeArrowheads="1"/>
          </p:cNvSpPr>
          <p:nvPr/>
        </p:nvSpPr>
        <p:spPr bwMode="auto">
          <a:xfrm>
            <a:off x="3636963" y="1400175"/>
            <a:ext cx="2178050" cy="338138"/>
          </a:xfrm>
          <a:prstGeom prst="rect">
            <a:avLst/>
          </a:prstGeom>
          <a:noFill/>
          <a:ln w="9525">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1600" b="1" i="1"/>
              <a:t>Magnaporthe oryzae</a:t>
            </a:r>
            <a:endParaRPr lang="en-US" altLang="fr-FR" sz="1600" b="1"/>
          </a:p>
        </p:txBody>
      </p:sp>
      <p:sp>
        <p:nvSpPr>
          <p:cNvPr id="121" name="Rectangle 3"/>
          <p:cNvSpPr>
            <a:spLocks noChangeArrowheads="1"/>
          </p:cNvSpPr>
          <p:nvPr/>
        </p:nvSpPr>
        <p:spPr bwMode="auto">
          <a:xfrm>
            <a:off x="3268663" y="4002089"/>
            <a:ext cx="227012" cy="3175"/>
          </a:xfrm>
          <a:prstGeom prst="rect">
            <a:avLst/>
          </a:prstGeom>
          <a:solidFill>
            <a:srgbClr val="AEAE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122" name="Rectangle 4"/>
          <p:cNvSpPr>
            <a:spLocks noChangeArrowheads="1"/>
          </p:cNvSpPr>
          <p:nvPr/>
        </p:nvSpPr>
        <p:spPr bwMode="auto">
          <a:xfrm>
            <a:off x="3268663" y="4013200"/>
            <a:ext cx="227012" cy="1588"/>
          </a:xfrm>
          <a:prstGeom prst="rect">
            <a:avLst/>
          </a:prstGeom>
          <a:solidFill>
            <a:srgbClr val="B7B7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123" name="Rectangle 5"/>
          <p:cNvSpPr>
            <a:spLocks noChangeArrowheads="1"/>
          </p:cNvSpPr>
          <p:nvPr/>
        </p:nvSpPr>
        <p:spPr bwMode="auto">
          <a:xfrm>
            <a:off x="3268663" y="4017963"/>
            <a:ext cx="227012" cy="4762"/>
          </a:xfrm>
          <a:prstGeom prst="rect">
            <a:avLst/>
          </a:prstGeom>
          <a:solidFill>
            <a:srgbClr val="BCBC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124" name="Rectangle 6"/>
          <p:cNvSpPr>
            <a:spLocks noChangeArrowheads="1"/>
          </p:cNvSpPr>
          <p:nvPr/>
        </p:nvSpPr>
        <p:spPr bwMode="auto">
          <a:xfrm>
            <a:off x="3268663" y="3954464"/>
            <a:ext cx="227012" cy="1587"/>
          </a:xfrm>
          <a:prstGeom prst="rect">
            <a:avLst/>
          </a:prstGeom>
          <a:solidFill>
            <a:srgbClr val="8688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125" name="Rectangle 7"/>
          <p:cNvSpPr>
            <a:spLocks noChangeArrowheads="1"/>
          </p:cNvSpPr>
          <p:nvPr/>
        </p:nvSpPr>
        <p:spPr bwMode="auto">
          <a:xfrm>
            <a:off x="3268663" y="3970339"/>
            <a:ext cx="227012" cy="3175"/>
          </a:xfrm>
          <a:prstGeom prst="rect">
            <a:avLst/>
          </a:prstGeom>
          <a:solidFill>
            <a:srgbClr val="9092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126" name="Rectangle 8"/>
          <p:cNvSpPr>
            <a:spLocks noChangeArrowheads="1"/>
          </p:cNvSpPr>
          <p:nvPr/>
        </p:nvSpPr>
        <p:spPr bwMode="auto">
          <a:xfrm>
            <a:off x="3268663" y="4013200"/>
            <a:ext cx="227012" cy="1588"/>
          </a:xfrm>
          <a:prstGeom prst="rect">
            <a:avLst/>
          </a:prstGeom>
          <a:solidFill>
            <a:srgbClr val="B7B7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127" name="Rectangle 9"/>
          <p:cNvSpPr>
            <a:spLocks noChangeArrowheads="1"/>
          </p:cNvSpPr>
          <p:nvPr/>
        </p:nvSpPr>
        <p:spPr bwMode="auto">
          <a:xfrm>
            <a:off x="3268663" y="4044951"/>
            <a:ext cx="227012" cy="3175"/>
          </a:xfrm>
          <a:prstGeom prst="rect">
            <a:avLst/>
          </a:prstGeom>
          <a:solidFill>
            <a:srgbClr val="D0D1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128" name="Rectangle 10"/>
          <p:cNvSpPr>
            <a:spLocks noChangeArrowheads="1"/>
          </p:cNvSpPr>
          <p:nvPr/>
        </p:nvSpPr>
        <p:spPr bwMode="auto">
          <a:xfrm>
            <a:off x="3268663" y="4062414"/>
            <a:ext cx="227012" cy="1587"/>
          </a:xfrm>
          <a:prstGeom prst="rect">
            <a:avLst/>
          </a:prstGeom>
          <a:solidFill>
            <a:srgbClr val="DCDC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129" name="Rectangle 11"/>
          <p:cNvSpPr>
            <a:spLocks noChangeArrowheads="1"/>
          </p:cNvSpPr>
          <p:nvPr/>
        </p:nvSpPr>
        <p:spPr bwMode="auto">
          <a:xfrm>
            <a:off x="3268663" y="4071939"/>
            <a:ext cx="227012" cy="3175"/>
          </a:xfrm>
          <a:prstGeom prst="rect">
            <a:avLst/>
          </a:prstGeom>
          <a:solidFill>
            <a:srgbClr val="E0E1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130" name="Rectangle 12"/>
          <p:cNvSpPr>
            <a:spLocks noChangeArrowheads="1"/>
          </p:cNvSpPr>
          <p:nvPr/>
        </p:nvSpPr>
        <p:spPr bwMode="auto">
          <a:xfrm>
            <a:off x="3268663" y="4013200"/>
            <a:ext cx="227012" cy="1588"/>
          </a:xfrm>
          <a:prstGeom prst="rect">
            <a:avLst/>
          </a:prstGeom>
          <a:solidFill>
            <a:srgbClr val="B7B7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131" name="Rectangle 13"/>
          <p:cNvSpPr>
            <a:spLocks noChangeArrowheads="1"/>
          </p:cNvSpPr>
          <p:nvPr/>
        </p:nvSpPr>
        <p:spPr bwMode="auto">
          <a:xfrm>
            <a:off x="3268663" y="4044951"/>
            <a:ext cx="227012" cy="3175"/>
          </a:xfrm>
          <a:prstGeom prst="rect">
            <a:avLst/>
          </a:prstGeom>
          <a:solidFill>
            <a:srgbClr val="D0D1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132" name="Rectangle 14"/>
          <p:cNvSpPr>
            <a:spLocks noChangeArrowheads="1"/>
          </p:cNvSpPr>
          <p:nvPr/>
        </p:nvSpPr>
        <p:spPr bwMode="auto">
          <a:xfrm>
            <a:off x="3268663" y="4062414"/>
            <a:ext cx="227012" cy="1587"/>
          </a:xfrm>
          <a:prstGeom prst="rect">
            <a:avLst/>
          </a:prstGeom>
          <a:solidFill>
            <a:srgbClr val="DCDC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133" name="Rectangle 15"/>
          <p:cNvSpPr>
            <a:spLocks noChangeArrowheads="1"/>
          </p:cNvSpPr>
          <p:nvPr/>
        </p:nvSpPr>
        <p:spPr bwMode="auto">
          <a:xfrm>
            <a:off x="3268663" y="4071939"/>
            <a:ext cx="227012" cy="3175"/>
          </a:xfrm>
          <a:prstGeom prst="rect">
            <a:avLst/>
          </a:prstGeom>
          <a:solidFill>
            <a:srgbClr val="E0E1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134" name="Rectangle 16"/>
          <p:cNvSpPr>
            <a:spLocks noChangeArrowheads="1"/>
          </p:cNvSpPr>
          <p:nvPr/>
        </p:nvSpPr>
        <p:spPr bwMode="auto">
          <a:xfrm>
            <a:off x="3268663" y="3954464"/>
            <a:ext cx="227012" cy="1587"/>
          </a:xfrm>
          <a:prstGeom prst="rect">
            <a:avLst/>
          </a:prstGeom>
          <a:solidFill>
            <a:srgbClr val="8688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135" name="Rectangle 17"/>
          <p:cNvSpPr>
            <a:spLocks noChangeArrowheads="1"/>
          </p:cNvSpPr>
          <p:nvPr/>
        </p:nvSpPr>
        <p:spPr bwMode="auto">
          <a:xfrm>
            <a:off x="3268663" y="3970339"/>
            <a:ext cx="227012" cy="3175"/>
          </a:xfrm>
          <a:prstGeom prst="rect">
            <a:avLst/>
          </a:prstGeom>
          <a:solidFill>
            <a:srgbClr val="9092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136" name="Rectangle 18"/>
          <p:cNvSpPr>
            <a:spLocks noChangeArrowheads="1"/>
          </p:cNvSpPr>
          <p:nvPr/>
        </p:nvSpPr>
        <p:spPr bwMode="auto">
          <a:xfrm>
            <a:off x="3268663" y="4013200"/>
            <a:ext cx="227012" cy="1588"/>
          </a:xfrm>
          <a:prstGeom prst="rect">
            <a:avLst/>
          </a:prstGeom>
          <a:solidFill>
            <a:srgbClr val="B7B7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137" name="Rectangle 19"/>
          <p:cNvSpPr>
            <a:spLocks noChangeArrowheads="1"/>
          </p:cNvSpPr>
          <p:nvPr/>
        </p:nvSpPr>
        <p:spPr bwMode="auto">
          <a:xfrm>
            <a:off x="3268663" y="4044951"/>
            <a:ext cx="227012" cy="3175"/>
          </a:xfrm>
          <a:prstGeom prst="rect">
            <a:avLst/>
          </a:prstGeom>
          <a:solidFill>
            <a:srgbClr val="D0D1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138" name="Rectangle 20"/>
          <p:cNvSpPr>
            <a:spLocks noChangeArrowheads="1"/>
          </p:cNvSpPr>
          <p:nvPr/>
        </p:nvSpPr>
        <p:spPr bwMode="auto">
          <a:xfrm>
            <a:off x="3268663" y="4062414"/>
            <a:ext cx="227012" cy="1587"/>
          </a:xfrm>
          <a:prstGeom prst="rect">
            <a:avLst/>
          </a:prstGeom>
          <a:solidFill>
            <a:srgbClr val="DCDC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139" name="Rectangle 21"/>
          <p:cNvSpPr>
            <a:spLocks noChangeArrowheads="1"/>
          </p:cNvSpPr>
          <p:nvPr/>
        </p:nvSpPr>
        <p:spPr bwMode="auto">
          <a:xfrm>
            <a:off x="3268663" y="4071939"/>
            <a:ext cx="227012" cy="3175"/>
          </a:xfrm>
          <a:prstGeom prst="rect">
            <a:avLst/>
          </a:prstGeom>
          <a:solidFill>
            <a:srgbClr val="E0E1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29719" name="AutoShape 186"/>
          <p:cNvSpPr>
            <a:spLocks noChangeAspect="1" noChangeArrowheads="1"/>
          </p:cNvSpPr>
          <p:nvPr/>
        </p:nvSpPr>
        <p:spPr bwMode="auto">
          <a:xfrm rot="3293380">
            <a:off x="2567783" y="2509045"/>
            <a:ext cx="3348037" cy="2867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7313 h 21600"/>
            </a:gdLst>
            <a:ahLst/>
            <a:cxnLst>
              <a:cxn ang="T8">
                <a:pos x="T0" y="T1"/>
              </a:cxn>
              <a:cxn ang="T9">
                <a:pos x="T2" y="T3"/>
              </a:cxn>
              <a:cxn ang="T10">
                <a:pos x="T4" y="T5"/>
              </a:cxn>
              <a:cxn ang="T11">
                <a:pos x="T6" y="T7"/>
              </a:cxn>
            </a:cxnLst>
            <a:rect l="T12" t="T13" r="T14" b="T15"/>
            <a:pathLst>
              <a:path w="21600" h="21600">
                <a:moveTo>
                  <a:pt x="13503" y="12622"/>
                </a:moveTo>
                <a:cubicBezTo>
                  <a:pt x="12897" y="13522"/>
                  <a:pt x="11884" y="14060"/>
                  <a:pt x="10800" y="14061"/>
                </a:cubicBezTo>
                <a:cubicBezTo>
                  <a:pt x="9715" y="14061"/>
                  <a:pt x="8702" y="13522"/>
                  <a:pt x="8096" y="12622"/>
                </a:cubicBezTo>
                <a:lnTo>
                  <a:pt x="1845" y="16837"/>
                </a:lnTo>
                <a:cubicBezTo>
                  <a:pt x="3852" y="19814"/>
                  <a:pt x="7208" y="21600"/>
                  <a:pt x="10800" y="21600"/>
                </a:cubicBezTo>
                <a:cubicBezTo>
                  <a:pt x="14391" y="21599"/>
                  <a:pt x="17747" y="19814"/>
                  <a:pt x="19754" y="16837"/>
                </a:cubicBezTo>
                <a:lnTo>
                  <a:pt x="13503" y="12622"/>
                </a:lnTo>
                <a:close/>
              </a:path>
            </a:pathLst>
          </a:custGeom>
          <a:solidFill>
            <a:srgbClr val="99FF6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29720" name="AutoShape 187"/>
          <p:cNvSpPr>
            <a:spLocks noChangeAspect="1" noChangeArrowheads="1"/>
          </p:cNvSpPr>
          <p:nvPr/>
        </p:nvSpPr>
        <p:spPr bwMode="auto">
          <a:xfrm rot="10017495">
            <a:off x="2732089" y="2212976"/>
            <a:ext cx="3005137" cy="34909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7313 h 21600"/>
            </a:gdLst>
            <a:ahLst/>
            <a:cxnLst>
              <a:cxn ang="T8">
                <a:pos x="T0" y="T1"/>
              </a:cxn>
              <a:cxn ang="T9">
                <a:pos x="T2" y="T3"/>
              </a:cxn>
              <a:cxn ang="T10">
                <a:pos x="T4" y="T5"/>
              </a:cxn>
              <a:cxn ang="T11">
                <a:pos x="T6" y="T7"/>
              </a:cxn>
            </a:cxnLst>
            <a:rect l="T12" t="T13" r="T14" b="T15"/>
            <a:pathLst>
              <a:path w="21600" h="21600">
                <a:moveTo>
                  <a:pt x="13503" y="12622"/>
                </a:moveTo>
                <a:cubicBezTo>
                  <a:pt x="12897" y="13522"/>
                  <a:pt x="11884" y="14060"/>
                  <a:pt x="10800" y="14061"/>
                </a:cubicBezTo>
                <a:cubicBezTo>
                  <a:pt x="9715" y="14061"/>
                  <a:pt x="8702" y="13522"/>
                  <a:pt x="8096" y="12622"/>
                </a:cubicBezTo>
                <a:lnTo>
                  <a:pt x="1845" y="16837"/>
                </a:lnTo>
                <a:cubicBezTo>
                  <a:pt x="3852" y="19814"/>
                  <a:pt x="7208" y="21600"/>
                  <a:pt x="10800" y="21600"/>
                </a:cubicBezTo>
                <a:cubicBezTo>
                  <a:pt x="14391" y="21599"/>
                  <a:pt x="17747" y="19814"/>
                  <a:pt x="19754" y="16837"/>
                </a:cubicBezTo>
                <a:lnTo>
                  <a:pt x="13503" y="12622"/>
                </a:lnTo>
                <a:close/>
              </a:path>
            </a:pathLst>
          </a:cu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43" name="Text Box 189"/>
          <p:cNvSpPr txBox="1">
            <a:spLocks noChangeAspect="1" noChangeArrowheads="1"/>
          </p:cNvSpPr>
          <p:nvPr/>
        </p:nvSpPr>
        <p:spPr bwMode="auto">
          <a:xfrm>
            <a:off x="5907088" y="4440239"/>
            <a:ext cx="1244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hlink"/>
                </a:solidFill>
                <a:latin typeface="Arial" pitchFamily="34" charset="0"/>
              </a:defRPr>
            </a:lvl1pPr>
            <a:lvl2pPr marL="742950" indent="-285750">
              <a:defRPr sz="1200" b="1">
                <a:solidFill>
                  <a:schemeClr val="hlink"/>
                </a:solidFill>
                <a:latin typeface="Arial" pitchFamily="34" charset="0"/>
              </a:defRPr>
            </a:lvl2pPr>
            <a:lvl3pPr marL="1143000" indent="-228600">
              <a:defRPr sz="1200" b="1">
                <a:solidFill>
                  <a:schemeClr val="hlink"/>
                </a:solidFill>
                <a:latin typeface="Arial" pitchFamily="34" charset="0"/>
              </a:defRPr>
            </a:lvl3pPr>
            <a:lvl4pPr marL="1600200" indent="-228600">
              <a:defRPr sz="1200" b="1">
                <a:solidFill>
                  <a:schemeClr val="hlink"/>
                </a:solidFill>
                <a:latin typeface="Arial" pitchFamily="34" charset="0"/>
              </a:defRPr>
            </a:lvl4pPr>
            <a:lvl5pPr marL="2057400" indent="-228600">
              <a:defRPr sz="1200" b="1">
                <a:solidFill>
                  <a:schemeClr val="hlink"/>
                </a:solidFill>
                <a:latin typeface="Arial" pitchFamily="34" charset="0"/>
              </a:defRPr>
            </a:lvl5pPr>
            <a:lvl6pPr marL="2514600" indent="-228600" eaLnBrk="0" fontAlgn="base" hangingPunct="0">
              <a:spcBef>
                <a:spcPct val="0"/>
              </a:spcBef>
              <a:spcAft>
                <a:spcPct val="0"/>
              </a:spcAft>
              <a:defRPr sz="1200" b="1">
                <a:solidFill>
                  <a:schemeClr val="hlink"/>
                </a:solidFill>
                <a:latin typeface="Arial" pitchFamily="34" charset="0"/>
              </a:defRPr>
            </a:lvl6pPr>
            <a:lvl7pPr marL="2971800" indent="-228600" eaLnBrk="0" fontAlgn="base" hangingPunct="0">
              <a:spcBef>
                <a:spcPct val="0"/>
              </a:spcBef>
              <a:spcAft>
                <a:spcPct val="0"/>
              </a:spcAft>
              <a:defRPr sz="1200" b="1">
                <a:solidFill>
                  <a:schemeClr val="hlink"/>
                </a:solidFill>
                <a:latin typeface="Arial" pitchFamily="34" charset="0"/>
              </a:defRPr>
            </a:lvl7pPr>
            <a:lvl8pPr marL="3429000" indent="-228600" eaLnBrk="0" fontAlgn="base" hangingPunct="0">
              <a:spcBef>
                <a:spcPct val="0"/>
              </a:spcBef>
              <a:spcAft>
                <a:spcPct val="0"/>
              </a:spcAft>
              <a:defRPr sz="1200" b="1">
                <a:solidFill>
                  <a:schemeClr val="hlink"/>
                </a:solidFill>
                <a:latin typeface="Arial" pitchFamily="34" charset="0"/>
              </a:defRPr>
            </a:lvl8pPr>
            <a:lvl9pPr marL="3886200" indent="-228600" eaLnBrk="0" fontAlgn="base" hangingPunct="0">
              <a:spcBef>
                <a:spcPct val="0"/>
              </a:spcBef>
              <a:spcAft>
                <a:spcPct val="0"/>
              </a:spcAft>
              <a:defRPr sz="1200" b="1">
                <a:solidFill>
                  <a:schemeClr val="hlink"/>
                </a:solidFill>
                <a:latin typeface="Arial" pitchFamily="34" charset="0"/>
              </a:defRPr>
            </a:lvl9pPr>
          </a:lstStyle>
          <a:p>
            <a:pPr>
              <a:defRPr/>
            </a:pPr>
            <a:endParaRPr lang="en-US" altLang="fr-FR" dirty="0">
              <a:solidFill>
                <a:schemeClr val="tx1"/>
              </a:solidFill>
              <a:latin typeface="+mj-lt"/>
            </a:endParaRPr>
          </a:p>
          <a:p>
            <a:pPr>
              <a:defRPr/>
            </a:pPr>
            <a:r>
              <a:rPr lang="en-US" altLang="fr-FR" dirty="0" err="1">
                <a:solidFill>
                  <a:schemeClr val="tx1"/>
                </a:solidFill>
                <a:latin typeface="+mj-lt"/>
              </a:rPr>
              <a:t>Appressorium</a:t>
            </a:r>
            <a:endParaRPr lang="en-US" altLang="fr-FR" dirty="0">
              <a:solidFill>
                <a:schemeClr val="tx1"/>
              </a:solidFill>
              <a:latin typeface="+mj-lt"/>
            </a:endParaRPr>
          </a:p>
          <a:p>
            <a:pPr>
              <a:defRPr/>
            </a:pPr>
            <a:r>
              <a:rPr lang="en-US" altLang="fr-FR" dirty="0">
                <a:solidFill>
                  <a:schemeClr val="tx1"/>
                </a:solidFill>
                <a:latin typeface="+mj-lt"/>
              </a:rPr>
              <a:t>mediated</a:t>
            </a:r>
          </a:p>
          <a:p>
            <a:pPr>
              <a:defRPr/>
            </a:pPr>
            <a:r>
              <a:rPr lang="en-US" altLang="fr-FR" dirty="0">
                <a:solidFill>
                  <a:schemeClr val="tx1"/>
                </a:solidFill>
                <a:latin typeface="+mj-lt"/>
              </a:rPr>
              <a:t>penetration </a:t>
            </a:r>
            <a:br>
              <a:rPr lang="en-US" altLang="fr-FR" dirty="0">
                <a:solidFill>
                  <a:schemeClr val="tx1"/>
                </a:solidFill>
                <a:latin typeface="+mj-lt"/>
              </a:rPr>
            </a:br>
            <a:endParaRPr lang="en-US" altLang="fr-FR" dirty="0">
              <a:solidFill>
                <a:schemeClr val="tx1"/>
              </a:solidFill>
              <a:latin typeface="+mj-lt"/>
            </a:endParaRPr>
          </a:p>
        </p:txBody>
      </p:sp>
      <p:pic>
        <p:nvPicPr>
          <p:cNvPr id="29722" name="Picture 190" descr="adhé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9925" y="3109914"/>
            <a:ext cx="1066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3" name="Picture 194" descr="inva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1" y="4300538"/>
            <a:ext cx="10207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AutoShape 197"/>
          <p:cNvSpPr>
            <a:spLocks noChangeAspect="1" noChangeArrowheads="1"/>
          </p:cNvSpPr>
          <p:nvPr/>
        </p:nvSpPr>
        <p:spPr bwMode="auto">
          <a:xfrm rot="18261260" flipV="1">
            <a:off x="5387182" y="2882107"/>
            <a:ext cx="315913" cy="285750"/>
          </a:xfrm>
          <a:prstGeom prst="upArrow">
            <a:avLst>
              <a:gd name="adj1" fmla="val 44787"/>
              <a:gd name="adj2" fmla="val 34128"/>
            </a:avLst>
          </a:prstGeom>
          <a:gradFill rotWithShape="0">
            <a:gsLst>
              <a:gs pos="0">
                <a:srgbClr val="000066"/>
              </a:gs>
              <a:gs pos="100000">
                <a:srgbClr val="D3D3E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mj-lt"/>
            </a:endParaRPr>
          </a:p>
        </p:txBody>
      </p:sp>
      <p:sp>
        <p:nvSpPr>
          <p:cNvPr id="149" name="AutoShape 198"/>
          <p:cNvSpPr>
            <a:spLocks noChangeAspect="1" noChangeArrowheads="1"/>
          </p:cNvSpPr>
          <p:nvPr/>
        </p:nvSpPr>
        <p:spPr bwMode="auto">
          <a:xfrm rot="3338740">
            <a:off x="3717926" y="2813051"/>
            <a:ext cx="322262" cy="509587"/>
          </a:xfrm>
          <a:prstGeom prst="upArrow">
            <a:avLst>
              <a:gd name="adj1" fmla="val 44787"/>
              <a:gd name="adj2" fmla="val 34128"/>
            </a:avLst>
          </a:prstGeom>
          <a:gradFill rotWithShape="0">
            <a:gsLst>
              <a:gs pos="0">
                <a:srgbClr val="000066"/>
              </a:gs>
              <a:gs pos="100000">
                <a:srgbClr val="C8C8D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mj-lt"/>
            </a:endParaRPr>
          </a:p>
        </p:txBody>
      </p:sp>
      <p:sp>
        <p:nvSpPr>
          <p:cNvPr id="150" name="AutoShape 199"/>
          <p:cNvSpPr>
            <a:spLocks noChangeAspect="1" noChangeArrowheads="1"/>
          </p:cNvSpPr>
          <p:nvPr/>
        </p:nvSpPr>
        <p:spPr bwMode="auto">
          <a:xfrm rot="1839084" flipH="1" flipV="1">
            <a:off x="5775325" y="4273550"/>
            <a:ext cx="273050" cy="331788"/>
          </a:xfrm>
          <a:prstGeom prst="upArrow">
            <a:avLst>
              <a:gd name="adj1" fmla="val 44787"/>
              <a:gd name="adj2" fmla="val 34128"/>
            </a:avLst>
          </a:prstGeom>
          <a:gradFill rotWithShape="0">
            <a:gsLst>
              <a:gs pos="0">
                <a:srgbClr val="000066"/>
              </a:gs>
              <a:gs pos="100000">
                <a:srgbClr val="C8C8D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mj-lt"/>
            </a:endParaRPr>
          </a:p>
        </p:txBody>
      </p:sp>
      <p:sp>
        <p:nvSpPr>
          <p:cNvPr id="151" name="AutoShape 200"/>
          <p:cNvSpPr>
            <a:spLocks noChangeAspect="1" noChangeArrowheads="1"/>
          </p:cNvSpPr>
          <p:nvPr/>
        </p:nvSpPr>
        <p:spPr bwMode="auto">
          <a:xfrm rot="17604638" flipH="1">
            <a:off x="4306888" y="4873626"/>
            <a:ext cx="333375" cy="501650"/>
          </a:xfrm>
          <a:prstGeom prst="upArrow">
            <a:avLst>
              <a:gd name="adj1" fmla="val 44787"/>
              <a:gd name="adj2" fmla="val 33935"/>
            </a:avLst>
          </a:prstGeom>
          <a:gradFill rotWithShape="0">
            <a:gsLst>
              <a:gs pos="0">
                <a:srgbClr val="000066"/>
              </a:gs>
              <a:gs pos="100000">
                <a:srgbClr val="C8C8D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mj-lt"/>
            </a:endParaRPr>
          </a:p>
        </p:txBody>
      </p:sp>
      <p:pic>
        <p:nvPicPr>
          <p:cNvPr id="29728" name="Picture 201" descr="début du cycle cop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4650" y="2192338"/>
            <a:ext cx="11699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Text Box 202"/>
          <p:cNvSpPr txBox="1">
            <a:spLocks noChangeAspect="1" noChangeArrowheads="1"/>
          </p:cNvSpPr>
          <p:nvPr/>
        </p:nvSpPr>
        <p:spPr bwMode="auto">
          <a:xfrm>
            <a:off x="5514975" y="2303464"/>
            <a:ext cx="750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chemeClr val="hlink"/>
                </a:solidFill>
                <a:latin typeface="Arial" pitchFamily="34" charset="0"/>
              </a:defRPr>
            </a:lvl1pPr>
            <a:lvl2pPr marL="742950" indent="-285750">
              <a:defRPr sz="1200" b="1">
                <a:solidFill>
                  <a:schemeClr val="hlink"/>
                </a:solidFill>
                <a:latin typeface="Arial" pitchFamily="34" charset="0"/>
              </a:defRPr>
            </a:lvl2pPr>
            <a:lvl3pPr marL="1143000" indent="-228600">
              <a:defRPr sz="1200" b="1">
                <a:solidFill>
                  <a:schemeClr val="hlink"/>
                </a:solidFill>
                <a:latin typeface="Arial" pitchFamily="34" charset="0"/>
              </a:defRPr>
            </a:lvl3pPr>
            <a:lvl4pPr marL="1600200" indent="-228600">
              <a:defRPr sz="1200" b="1">
                <a:solidFill>
                  <a:schemeClr val="hlink"/>
                </a:solidFill>
                <a:latin typeface="Arial" pitchFamily="34" charset="0"/>
              </a:defRPr>
            </a:lvl4pPr>
            <a:lvl5pPr marL="2057400" indent="-228600">
              <a:defRPr sz="1200" b="1">
                <a:solidFill>
                  <a:schemeClr val="hlink"/>
                </a:solidFill>
                <a:latin typeface="Arial" pitchFamily="34" charset="0"/>
              </a:defRPr>
            </a:lvl5pPr>
            <a:lvl6pPr marL="2514600" indent="-228600" eaLnBrk="0" fontAlgn="base" hangingPunct="0">
              <a:spcBef>
                <a:spcPct val="0"/>
              </a:spcBef>
              <a:spcAft>
                <a:spcPct val="0"/>
              </a:spcAft>
              <a:defRPr sz="1200" b="1">
                <a:solidFill>
                  <a:schemeClr val="hlink"/>
                </a:solidFill>
                <a:latin typeface="Arial" pitchFamily="34" charset="0"/>
              </a:defRPr>
            </a:lvl6pPr>
            <a:lvl7pPr marL="2971800" indent="-228600" eaLnBrk="0" fontAlgn="base" hangingPunct="0">
              <a:spcBef>
                <a:spcPct val="0"/>
              </a:spcBef>
              <a:spcAft>
                <a:spcPct val="0"/>
              </a:spcAft>
              <a:defRPr sz="1200" b="1">
                <a:solidFill>
                  <a:schemeClr val="hlink"/>
                </a:solidFill>
                <a:latin typeface="Arial" pitchFamily="34" charset="0"/>
              </a:defRPr>
            </a:lvl7pPr>
            <a:lvl8pPr marL="3429000" indent="-228600" eaLnBrk="0" fontAlgn="base" hangingPunct="0">
              <a:spcBef>
                <a:spcPct val="0"/>
              </a:spcBef>
              <a:spcAft>
                <a:spcPct val="0"/>
              </a:spcAft>
              <a:defRPr sz="1200" b="1">
                <a:solidFill>
                  <a:schemeClr val="hlink"/>
                </a:solidFill>
                <a:latin typeface="Arial" pitchFamily="34" charset="0"/>
              </a:defRPr>
            </a:lvl8pPr>
            <a:lvl9pPr marL="3886200" indent="-228600" eaLnBrk="0" fontAlgn="base" hangingPunct="0">
              <a:spcBef>
                <a:spcPct val="0"/>
              </a:spcBef>
              <a:spcAft>
                <a:spcPct val="0"/>
              </a:spcAft>
              <a:defRPr sz="1200" b="1">
                <a:solidFill>
                  <a:schemeClr val="hlink"/>
                </a:solidFill>
                <a:latin typeface="Arial" pitchFamily="34" charset="0"/>
              </a:defRPr>
            </a:lvl9pPr>
          </a:lstStyle>
          <a:p>
            <a:pPr>
              <a:defRPr/>
            </a:pPr>
            <a:r>
              <a:rPr lang="en-US" altLang="fr-FR" dirty="0">
                <a:solidFill>
                  <a:schemeClr val="tx1"/>
                </a:solidFill>
                <a:latin typeface="+mj-lt"/>
              </a:rPr>
              <a:t>Spore</a:t>
            </a:r>
          </a:p>
          <a:p>
            <a:pPr>
              <a:defRPr/>
            </a:pPr>
            <a:r>
              <a:rPr lang="en-US" altLang="fr-FR" dirty="0">
                <a:solidFill>
                  <a:schemeClr val="tx1"/>
                </a:solidFill>
                <a:latin typeface="+mj-lt"/>
              </a:rPr>
              <a:t>Adhesion</a:t>
            </a:r>
            <a:br>
              <a:rPr lang="en-US" altLang="fr-FR" dirty="0">
                <a:solidFill>
                  <a:schemeClr val="tx1"/>
                </a:solidFill>
                <a:latin typeface="+mj-lt"/>
              </a:rPr>
            </a:br>
            <a:endParaRPr lang="en-US" altLang="fr-FR" dirty="0">
              <a:solidFill>
                <a:schemeClr val="tx1"/>
              </a:solidFill>
              <a:latin typeface="+mj-lt"/>
            </a:endParaRPr>
          </a:p>
        </p:txBody>
      </p:sp>
      <p:sp>
        <p:nvSpPr>
          <p:cNvPr id="154" name="Text Box 203"/>
          <p:cNvSpPr txBox="1">
            <a:spLocks noChangeAspect="1" noChangeArrowheads="1"/>
          </p:cNvSpPr>
          <p:nvPr/>
        </p:nvSpPr>
        <p:spPr bwMode="auto">
          <a:xfrm>
            <a:off x="6092825" y="2800351"/>
            <a:ext cx="10272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chemeClr val="hlink"/>
                </a:solidFill>
                <a:latin typeface="Arial" pitchFamily="34" charset="0"/>
              </a:defRPr>
            </a:lvl1pPr>
            <a:lvl2pPr marL="742950" indent="-285750">
              <a:defRPr sz="1200" b="1">
                <a:solidFill>
                  <a:schemeClr val="hlink"/>
                </a:solidFill>
                <a:latin typeface="Arial" pitchFamily="34" charset="0"/>
              </a:defRPr>
            </a:lvl2pPr>
            <a:lvl3pPr marL="1143000" indent="-228600">
              <a:defRPr sz="1200" b="1">
                <a:solidFill>
                  <a:schemeClr val="hlink"/>
                </a:solidFill>
                <a:latin typeface="Arial" pitchFamily="34" charset="0"/>
              </a:defRPr>
            </a:lvl3pPr>
            <a:lvl4pPr marL="1600200" indent="-228600">
              <a:defRPr sz="1200" b="1">
                <a:solidFill>
                  <a:schemeClr val="hlink"/>
                </a:solidFill>
                <a:latin typeface="Arial" pitchFamily="34" charset="0"/>
              </a:defRPr>
            </a:lvl4pPr>
            <a:lvl5pPr marL="2057400" indent="-228600">
              <a:defRPr sz="1200" b="1">
                <a:solidFill>
                  <a:schemeClr val="hlink"/>
                </a:solidFill>
                <a:latin typeface="Arial" pitchFamily="34" charset="0"/>
              </a:defRPr>
            </a:lvl5pPr>
            <a:lvl6pPr marL="2514600" indent="-228600" eaLnBrk="0" fontAlgn="base" hangingPunct="0">
              <a:spcBef>
                <a:spcPct val="0"/>
              </a:spcBef>
              <a:spcAft>
                <a:spcPct val="0"/>
              </a:spcAft>
              <a:defRPr sz="1200" b="1">
                <a:solidFill>
                  <a:schemeClr val="hlink"/>
                </a:solidFill>
                <a:latin typeface="Arial" pitchFamily="34" charset="0"/>
              </a:defRPr>
            </a:lvl6pPr>
            <a:lvl7pPr marL="2971800" indent="-228600" eaLnBrk="0" fontAlgn="base" hangingPunct="0">
              <a:spcBef>
                <a:spcPct val="0"/>
              </a:spcBef>
              <a:spcAft>
                <a:spcPct val="0"/>
              </a:spcAft>
              <a:defRPr sz="1200" b="1">
                <a:solidFill>
                  <a:schemeClr val="hlink"/>
                </a:solidFill>
                <a:latin typeface="Arial" pitchFamily="34" charset="0"/>
              </a:defRPr>
            </a:lvl7pPr>
            <a:lvl8pPr marL="3429000" indent="-228600" eaLnBrk="0" fontAlgn="base" hangingPunct="0">
              <a:spcBef>
                <a:spcPct val="0"/>
              </a:spcBef>
              <a:spcAft>
                <a:spcPct val="0"/>
              </a:spcAft>
              <a:defRPr sz="1200" b="1">
                <a:solidFill>
                  <a:schemeClr val="hlink"/>
                </a:solidFill>
                <a:latin typeface="Arial" pitchFamily="34" charset="0"/>
              </a:defRPr>
            </a:lvl8pPr>
            <a:lvl9pPr marL="3886200" indent="-228600" eaLnBrk="0" fontAlgn="base" hangingPunct="0">
              <a:spcBef>
                <a:spcPct val="0"/>
              </a:spcBef>
              <a:spcAft>
                <a:spcPct val="0"/>
              </a:spcAft>
              <a:defRPr sz="1200" b="1">
                <a:solidFill>
                  <a:schemeClr val="hlink"/>
                </a:solidFill>
                <a:latin typeface="Arial" pitchFamily="34" charset="0"/>
              </a:defRPr>
            </a:lvl9pPr>
          </a:lstStyle>
          <a:p>
            <a:pPr>
              <a:defRPr/>
            </a:pPr>
            <a:r>
              <a:rPr lang="en-US" altLang="fr-FR" dirty="0" err="1">
                <a:solidFill>
                  <a:schemeClr val="tx1"/>
                </a:solidFill>
                <a:latin typeface="+mj-lt"/>
              </a:rPr>
              <a:t>Appressorium</a:t>
            </a:r>
            <a:endParaRPr lang="en-US" altLang="fr-FR" dirty="0">
              <a:solidFill>
                <a:schemeClr val="tx1"/>
              </a:solidFill>
              <a:latin typeface="+mj-lt"/>
            </a:endParaRPr>
          </a:p>
          <a:p>
            <a:pPr>
              <a:defRPr/>
            </a:pPr>
            <a:r>
              <a:rPr lang="en-US" altLang="fr-FR" dirty="0">
                <a:solidFill>
                  <a:schemeClr val="tx1"/>
                </a:solidFill>
                <a:latin typeface="+mj-lt"/>
              </a:rPr>
              <a:t>formation</a:t>
            </a:r>
          </a:p>
        </p:txBody>
      </p:sp>
      <p:sp>
        <p:nvSpPr>
          <p:cNvPr id="156" name="Text Box 205"/>
          <p:cNvSpPr txBox="1">
            <a:spLocks noChangeAspect="1" noChangeArrowheads="1"/>
          </p:cNvSpPr>
          <p:nvPr/>
        </p:nvSpPr>
        <p:spPr bwMode="auto">
          <a:xfrm>
            <a:off x="2125663" y="2668589"/>
            <a:ext cx="11968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chemeClr val="hlink"/>
                </a:solidFill>
                <a:latin typeface="Arial" pitchFamily="34" charset="0"/>
              </a:defRPr>
            </a:lvl1pPr>
            <a:lvl2pPr marL="742950" indent="-285750">
              <a:defRPr sz="1200" b="1">
                <a:solidFill>
                  <a:schemeClr val="hlink"/>
                </a:solidFill>
                <a:latin typeface="Arial" pitchFamily="34" charset="0"/>
              </a:defRPr>
            </a:lvl2pPr>
            <a:lvl3pPr marL="1143000" indent="-228600">
              <a:defRPr sz="1200" b="1">
                <a:solidFill>
                  <a:schemeClr val="hlink"/>
                </a:solidFill>
                <a:latin typeface="Arial" pitchFamily="34" charset="0"/>
              </a:defRPr>
            </a:lvl3pPr>
            <a:lvl4pPr marL="1600200" indent="-228600">
              <a:defRPr sz="1200" b="1">
                <a:solidFill>
                  <a:schemeClr val="hlink"/>
                </a:solidFill>
                <a:latin typeface="Arial" pitchFamily="34" charset="0"/>
              </a:defRPr>
            </a:lvl4pPr>
            <a:lvl5pPr marL="2057400" indent="-228600">
              <a:defRPr sz="1200" b="1">
                <a:solidFill>
                  <a:schemeClr val="hlink"/>
                </a:solidFill>
                <a:latin typeface="Arial" pitchFamily="34" charset="0"/>
              </a:defRPr>
            </a:lvl5pPr>
            <a:lvl6pPr marL="2514600" indent="-228600" eaLnBrk="0" fontAlgn="base" hangingPunct="0">
              <a:spcBef>
                <a:spcPct val="0"/>
              </a:spcBef>
              <a:spcAft>
                <a:spcPct val="0"/>
              </a:spcAft>
              <a:defRPr sz="1200" b="1">
                <a:solidFill>
                  <a:schemeClr val="hlink"/>
                </a:solidFill>
                <a:latin typeface="Arial" pitchFamily="34" charset="0"/>
              </a:defRPr>
            </a:lvl6pPr>
            <a:lvl7pPr marL="2971800" indent="-228600" eaLnBrk="0" fontAlgn="base" hangingPunct="0">
              <a:spcBef>
                <a:spcPct val="0"/>
              </a:spcBef>
              <a:spcAft>
                <a:spcPct val="0"/>
              </a:spcAft>
              <a:defRPr sz="1200" b="1">
                <a:solidFill>
                  <a:schemeClr val="hlink"/>
                </a:solidFill>
                <a:latin typeface="Arial" pitchFamily="34" charset="0"/>
              </a:defRPr>
            </a:lvl7pPr>
            <a:lvl8pPr marL="3429000" indent="-228600" eaLnBrk="0" fontAlgn="base" hangingPunct="0">
              <a:spcBef>
                <a:spcPct val="0"/>
              </a:spcBef>
              <a:spcAft>
                <a:spcPct val="0"/>
              </a:spcAft>
              <a:defRPr sz="1200" b="1">
                <a:solidFill>
                  <a:schemeClr val="hlink"/>
                </a:solidFill>
                <a:latin typeface="Arial" pitchFamily="34" charset="0"/>
              </a:defRPr>
            </a:lvl8pPr>
            <a:lvl9pPr marL="3886200" indent="-228600" eaLnBrk="0" fontAlgn="base" hangingPunct="0">
              <a:spcBef>
                <a:spcPct val="0"/>
              </a:spcBef>
              <a:spcAft>
                <a:spcPct val="0"/>
              </a:spcAft>
              <a:defRPr sz="1200" b="1">
                <a:solidFill>
                  <a:schemeClr val="hlink"/>
                </a:solidFill>
                <a:latin typeface="Arial" pitchFamily="34" charset="0"/>
              </a:defRPr>
            </a:lvl9pPr>
          </a:lstStyle>
          <a:p>
            <a:pPr>
              <a:defRPr/>
            </a:pPr>
            <a:r>
              <a:rPr lang="en-US" altLang="fr-FR" sz="1600" dirty="0" err="1">
                <a:solidFill>
                  <a:srgbClr val="CC3300"/>
                </a:solidFill>
                <a:latin typeface="+mj-lt"/>
              </a:rPr>
              <a:t>Necrotrophy</a:t>
            </a:r>
            <a:endParaRPr lang="en-US" altLang="fr-FR" sz="1600" dirty="0">
              <a:solidFill>
                <a:srgbClr val="CC3300"/>
              </a:solidFill>
              <a:latin typeface="+mj-lt"/>
            </a:endParaRPr>
          </a:p>
          <a:p>
            <a:pPr>
              <a:defRPr/>
            </a:pPr>
            <a:endParaRPr lang="en-US" altLang="fr-FR" sz="1600" dirty="0">
              <a:latin typeface="+mj-lt"/>
            </a:endParaRPr>
          </a:p>
        </p:txBody>
      </p:sp>
      <p:sp>
        <p:nvSpPr>
          <p:cNvPr id="157" name="Text Box 207"/>
          <p:cNvSpPr txBox="1">
            <a:spLocks noChangeAspect="1" noChangeArrowheads="1"/>
          </p:cNvSpPr>
          <p:nvPr/>
        </p:nvSpPr>
        <p:spPr bwMode="auto">
          <a:xfrm>
            <a:off x="2022475" y="3689350"/>
            <a:ext cx="1208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hlink"/>
                </a:solidFill>
                <a:latin typeface="Arial" pitchFamily="34" charset="0"/>
              </a:defRPr>
            </a:lvl1pPr>
            <a:lvl2pPr marL="742950" indent="-285750">
              <a:defRPr sz="1200" b="1">
                <a:solidFill>
                  <a:schemeClr val="hlink"/>
                </a:solidFill>
                <a:latin typeface="Arial" pitchFamily="34" charset="0"/>
              </a:defRPr>
            </a:lvl2pPr>
            <a:lvl3pPr marL="1143000" indent="-228600">
              <a:defRPr sz="1200" b="1">
                <a:solidFill>
                  <a:schemeClr val="hlink"/>
                </a:solidFill>
                <a:latin typeface="Arial" pitchFamily="34" charset="0"/>
              </a:defRPr>
            </a:lvl3pPr>
            <a:lvl4pPr marL="1600200" indent="-228600">
              <a:defRPr sz="1200" b="1">
                <a:solidFill>
                  <a:schemeClr val="hlink"/>
                </a:solidFill>
                <a:latin typeface="Arial" pitchFamily="34" charset="0"/>
              </a:defRPr>
            </a:lvl4pPr>
            <a:lvl5pPr marL="2057400" indent="-228600">
              <a:defRPr sz="1200" b="1">
                <a:solidFill>
                  <a:schemeClr val="hlink"/>
                </a:solidFill>
                <a:latin typeface="Arial" pitchFamily="34" charset="0"/>
              </a:defRPr>
            </a:lvl5pPr>
            <a:lvl6pPr marL="2514600" indent="-228600" eaLnBrk="0" fontAlgn="base" hangingPunct="0">
              <a:spcBef>
                <a:spcPct val="0"/>
              </a:spcBef>
              <a:spcAft>
                <a:spcPct val="0"/>
              </a:spcAft>
              <a:defRPr sz="1200" b="1">
                <a:solidFill>
                  <a:schemeClr val="hlink"/>
                </a:solidFill>
                <a:latin typeface="Arial" pitchFamily="34" charset="0"/>
              </a:defRPr>
            </a:lvl6pPr>
            <a:lvl7pPr marL="2971800" indent="-228600" eaLnBrk="0" fontAlgn="base" hangingPunct="0">
              <a:spcBef>
                <a:spcPct val="0"/>
              </a:spcBef>
              <a:spcAft>
                <a:spcPct val="0"/>
              </a:spcAft>
              <a:defRPr sz="1200" b="1">
                <a:solidFill>
                  <a:schemeClr val="hlink"/>
                </a:solidFill>
                <a:latin typeface="Arial" pitchFamily="34" charset="0"/>
              </a:defRPr>
            </a:lvl7pPr>
            <a:lvl8pPr marL="3429000" indent="-228600" eaLnBrk="0" fontAlgn="base" hangingPunct="0">
              <a:spcBef>
                <a:spcPct val="0"/>
              </a:spcBef>
              <a:spcAft>
                <a:spcPct val="0"/>
              </a:spcAft>
              <a:defRPr sz="1200" b="1">
                <a:solidFill>
                  <a:schemeClr val="hlink"/>
                </a:solidFill>
                <a:latin typeface="Arial" pitchFamily="34" charset="0"/>
              </a:defRPr>
            </a:lvl8pPr>
            <a:lvl9pPr marL="3886200" indent="-228600" eaLnBrk="0" fontAlgn="base" hangingPunct="0">
              <a:spcBef>
                <a:spcPct val="0"/>
              </a:spcBef>
              <a:spcAft>
                <a:spcPct val="0"/>
              </a:spcAft>
              <a:defRPr sz="1200" b="1">
                <a:solidFill>
                  <a:schemeClr val="hlink"/>
                </a:solidFill>
                <a:latin typeface="Arial" pitchFamily="34" charset="0"/>
              </a:defRPr>
            </a:lvl9pPr>
          </a:lstStyle>
          <a:p>
            <a:pPr>
              <a:defRPr/>
            </a:pPr>
            <a:r>
              <a:rPr lang="en-US" altLang="fr-FR" sz="1600" dirty="0" err="1">
                <a:solidFill>
                  <a:srgbClr val="009900"/>
                </a:solidFill>
                <a:latin typeface="+mj-lt"/>
              </a:rPr>
              <a:t>Biotrophy</a:t>
            </a:r>
            <a:r>
              <a:rPr lang="en-US" altLang="fr-FR" sz="1600" dirty="0">
                <a:latin typeface="+mj-lt"/>
              </a:rPr>
              <a:t/>
            </a:r>
            <a:br>
              <a:rPr lang="en-US" altLang="fr-FR" sz="1600" dirty="0">
                <a:latin typeface="+mj-lt"/>
              </a:rPr>
            </a:br>
            <a:endParaRPr lang="en-US" altLang="fr-FR" sz="1600" dirty="0">
              <a:latin typeface="+mj-lt"/>
            </a:endParaRPr>
          </a:p>
        </p:txBody>
      </p:sp>
      <p:sp>
        <p:nvSpPr>
          <p:cNvPr id="158" name="Rectangle 215"/>
          <p:cNvSpPr>
            <a:spLocks noChangeArrowheads="1"/>
          </p:cNvSpPr>
          <p:nvPr/>
        </p:nvSpPr>
        <p:spPr bwMode="auto">
          <a:xfrm>
            <a:off x="4202114" y="1990725"/>
            <a:ext cx="88370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altLang="fr-FR" sz="1200" b="1" dirty="0">
                <a:latin typeface="+mj-lt"/>
              </a:rPr>
              <a:t>Sporulation</a:t>
            </a:r>
            <a:r>
              <a:rPr lang="en-US" altLang="fr-FR" dirty="0">
                <a:latin typeface="+mj-lt"/>
              </a:rPr>
              <a:t/>
            </a:r>
            <a:br>
              <a:rPr lang="en-US" altLang="fr-FR" dirty="0">
                <a:latin typeface="+mj-lt"/>
              </a:rPr>
            </a:br>
            <a:endParaRPr lang="en-US" dirty="0">
              <a:latin typeface="+mj-lt"/>
            </a:endParaRPr>
          </a:p>
        </p:txBody>
      </p:sp>
      <p:sp>
        <p:nvSpPr>
          <p:cNvPr id="159" name="Text Box 216"/>
          <p:cNvSpPr txBox="1">
            <a:spLocks noChangeAspect="1" noChangeArrowheads="1"/>
          </p:cNvSpPr>
          <p:nvPr/>
        </p:nvSpPr>
        <p:spPr bwMode="auto">
          <a:xfrm>
            <a:off x="3106739" y="3313114"/>
            <a:ext cx="647613" cy="307777"/>
          </a:xfrm>
          <a:prstGeom prst="rect">
            <a:avLst/>
          </a:prstGeom>
          <a:solidFill>
            <a:schemeClr val="bg1"/>
          </a:solidFill>
          <a:ln w="9525">
            <a:solidFill>
              <a:srgbClr val="000000"/>
            </a:solidFill>
            <a:miter lim="800000"/>
            <a:headEnd/>
            <a:tailEnd/>
          </a:ln>
          <a:extLst/>
        </p:spPr>
        <p:txBody>
          <a:bodyPr wrap="none">
            <a:spAutoFit/>
          </a:bodyPr>
          <a:lstStyle>
            <a:lvl1pPr>
              <a:defRPr sz="1200" b="1">
                <a:solidFill>
                  <a:schemeClr val="hlink"/>
                </a:solidFill>
                <a:latin typeface="Arial" pitchFamily="34" charset="0"/>
              </a:defRPr>
            </a:lvl1pPr>
            <a:lvl2pPr marL="742950" indent="-285750">
              <a:defRPr sz="1200" b="1">
                <a:solidFill>
                  <a:schemeClr val="hlink"/>
                </a:solidFill>
                <a:latin typeface="Arial" pitchFamily="34" charset="0"/>
              </a:defRPr>
            </a:lvl2pPr>
            <a:lvl3pPr marL="1143000" indent="-228600">
              <a:defRPr sz="1200" b="1">
                <a:solidFill>
                  <a:schemeClr val="hlink"/>
                </a:solidFill>
                <a:latin typeface="Arial" pitchFamily="34" charset="0"/>
              </a:defRPr>
            </a:lvl3pPr>
            <a:lvl4pPr marL="1600200" indent="-228600">
              <a:defRPr sz="1200" b="1">
                <a:solidFill>
                  <a:schemeClr val="hlink"/>
                </a:solidFill>
                <a:latin typeface="Arial" pitchFamily="34" charset="0"/>
              </a:defRPr>
            </a:lvl4pPr>
            <a:lvl5pPr marL="2057400" indent="-228600">
              <a:defRPr sz="1200" b="1">
                <a:solidFill>
                  <a:schemeClr val="hlink"/>
                </a:solidFill>
                <a:latin typeface="Arial" pitchFamily="34" charset="0"/>
              </a:defRPr>
            </a:lvl5pPr>
            <a:lvl6pPr marL="2514600" indent="-228600" eaLnBrk="0" fontAlgn="base" hangingPunct="0">
              <a:spcBef>
                <a:spcPct val="0"/>
              </a:spcBef>
              <a:spcAft>
                <a:spcPct val="0"/>
              </a:spcAft>
              <a:defRPr sz="1200" b="1">
                <a:solidFill>
                  <a:schemeClr val="hlink"/>
                </a:solidFill>
                <a:latin typeface="Arial" pitchFamily="34" charset="0"/>
              </a:defRPr>
            </a:lvl6pPr>
            <a:lvl7pPr marL="2971800" indent="-228600" eaLnBrk="0" fontAlgn="base" hangingPunct="0">
              <a:spcBef>
                <a:spcPct val="0"/>
              </a:spcBef>
              <a:spcAft>
                <a:spcPct val="0"/>
              </a:spcAft>
              <a:defRPr sz="1200" b="1">
                <a:solidFill>
                  <a:schemeClr val="hlink"/>
                </a:solidFill>
                <a:latin typeface="Arial" pitchFamily="34" charset="0"/>
              </a:defRPr>
            </a:lvl7pPr>
            <a:lvl8pPr marL="3429000" indent="-228600" eaLnBrk="0" fontAlgn="base" hangingPunct="0">
              <a:spcBef>
                <a:spcPct val="0"/>
              </a:spcBef>
              <a:spcAft>
                <a:spcPct val="0"/>
              </a:spcAft>
              <a:defRPr sz="1200" b="1">
                <a:solidFill>
                  <a:schemeClr val="hlink"/>
                </a:solidFill>
                <a:latin typeface="Arial" pitchFamily="34" charset="0"/>
              </a:defRPr>
            </a:lvl8pPr>
            <a:lvl9pPr marL="3886200" indent="-228600" eaLnBrk="0" fontAlgn="base" hangingPunct="0">
              <a:spcBef>
                <a:spcPct val="0"/>
              </a:spcBef>
              <a:spcAft>
                <a:spcPct val="0"/>
              </a:spcAft>
              <a:defRPr sz="1200" b="1">
                <a:solidFill>
                  <a:schemeClr val="hlink"/>
                </a:solidFill>
                <a:latin typeface="Arial" pitchFamily="34" charset="0"/>
              </a:defRPr>
            </a:lvl9pPr>
          </a:lstStyle>
          <a:p>
            <a:pPr>
              <a:defRPr/>
            </a:pPr>
            <a:r>
              <a:rPr lang="en-US" altLang="fr-FR" sz="1400" dirty="0">
                <a:solidFill>
                  <a:schemeClr val="tx1"/>
                </a:solidFill>
                <a:latin typeface="+mj-lt"/>
              </a:rPr>
              <a:t>Switch</a:t>
            </a:r>
          </a:p>
        </p:txBody>
      </p:sp>
      <p:sp>
        <p:nvSpPr>
          <p:cNvPr id="160" name="AutoShape 228"/>
          <p:cNvSpPr>
            <a:spLocks noChangeAspect="1" noChangeArrowheads="1"/>
          </p:cNvSpPr>
          <p:nvPr/>
        </p:nvSpPr>
        <p:spPr bwMode="auto">
          <a:xfrm rot="21459305">
            <a:off x="3340100" y="3702051"/>
            <a:ext cx="298450" cy="468313"/>
          </a:xfrm>
          <a:prstGeom prst="upArrow">
            <a:avLst>
              <a:gd name="adj1" fmla="val 44787"/>
              <a:gd name="adj2" fmla="val 34128"/>
            </a:avLst>
          </a:prstGeom>
          <a:gradFill rotWithShape="0">
            <a:gsLst>
              <a:gs pos="0">
                <a:srgbClr val="000066"/>
              </a:gs>
              <a:gs pos="100000">
                <a:srgbClr val="C8C8D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mj-lt"/>
            </a:endParaRPr>
          </a:p>
        </p:txBody>
      </p:sp>
      <p:pic>
        <p:nvPicPr>
          <p:cNvPr id="29736" name="Picture 17" descr="différenci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8064" y="4654550"/>
            <a:ext cx="1150937"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7" name="Picture 18" descr="hyphe pénétration"/>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6876" y="4889500"/>
            <a:ext cx="1063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8" name="Picture 8" descr="hyphe"/>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1864" y="3233738"/>
            <a:ext cx="5429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203"/>
          <p:cNvSpPr txBox="1">
            <a:spLocks noChangeAspect="1" noChangeArrowheads="1"/>
          </p:cNvSpPr>
          <p:nvPr/>
        </p:nvSpPr>
        <p:spPr bwMode="auto">
          <a:xfrm>
            <a:off x="2308225" y="4605339"/>
            <a:ext cx="6799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chemeClr val="hlink"/>
                </a:solidFill>
                <a:latin typeface="Arial" pitchFamily="34" charset="0"/>
              </a:defRPr>
            </a:lvl1pPr>
            <a:lvl2pPr marL="742950" indent="-285750">
              <a:defRPr sz="1200" b="1">
                <a:solidFill>
                  <a:schemeClr val="hlink"/>
                </a:solidFill>
                <a:latin typeface="Arial" pitchFamily="34" charset="0"/>
              </a:defRPr>
            </a:lvl2pPr>
            <a:lvl3pPr marL="1143000" indent="-228600">
              <a:defRPr sz="1200" b="1">
                <a:solidFill>
                  <a:schemeClr val="hlink"/>
                </a:solidFill>
                <a:latin typeface="Arial" pitchFamily="34" charset="0"/>
              </a:defRPr>
            </a:lvl3pPr>
            <a:lvl4pPr marL="1600200" indent="-228600">
              <a:defRPr sz="1200" b="1">
                <a:solidFill>
                  <a:schemeClr val="hlink"/>
                </a:solidFill>
                <a:latin typeface="Arial" pitchFamily="34" charset="0"/>
              </a:defRPr>
            </a:lvl4pPr>
            <a:lvl5pPr marL="2057400" indent="-228600">
              <a:defRPr sz="1200" b="1">
                <a:solidFill>
                  <a:schemeClr val="hlink"/>
                </a:solidFill>
                <a:latin typeface="Arial" pitchFamily="34" charset="0"/>
              </a:defRPr>
            </a:lvl5pPr>
            <a:lvl6pPr marL="2514600" indent="-228600" eaLnBrk="0" fontAlgn="base" hangingPunct="0">
              <a:spcBef>
                <a:spcPct val="0"/>
              </a:spcBef>
              <a:spcAft>
                <a:spcPct val="0"/>
              </a:spcAft>
              <a:defRPr sz="1200" b="1">
                <a:solidFill>
                  <a:schemeClr val="hlink"/>
                </a:solidFill>
                <a:latin typeface="Arial" pitchFamily="34" charset="0"/>
              </a:defRPr>
            </a:lvl6pPr>
            <a:lvl7pPr marL="2971800" indent="-228600" eaLnBrk="0" fontAlgn="base" hangingPunct="0">
              <a:spcBef>
                <a:spcPct val="0"/>
              </a:spcBef>
              <a:spcAft>
                <a:spcPct val="0"/>
              </a:spcAft>
              <a:defRPr sz="1200" b="1">
                <a:solidFill>
                  <a:schemeClr val="hlink"/>
                </a:solidFill>
                <a:latin typeface="Arial" pitchFamily="34" charset="0"/>
              </a:defRPr>
            </a:lvl7pPr>
            <a:lvl8pPr marL="3429000" indent="-228600" eaLnBrk="0" fontAlgn="base" hangingPunct="0">
              <a:spcBef>
                <a:spcPct val="0"/>
              </a:spcBef>
              <a:spcAft>
                <a:spcPct val="0"/>
              </a:spcAft>
              <a:defRPr sz="1200" b="1">
                <a:solidFill>
                  <a:schemeClr val="hlink"/>
                </a:solidFill>
                <a:latin typeface="Arial" pitchFamily="34" charset="0"/>
              </a:defRPr>
            </a:lvl8pPr>
            <a:lvl9pPr marL="3886200" indent="-228600" eaLnBrk="0" fontAlgn="base" hangingPunct="0">
              <a:spcBef>
                <a:spcPct val="0"/>
              </a:spcBef>
              <a:spcAft>
                <a:spcPct val="0"/>
              </a:spcAft>
              <a:defRPr sz="1200" b="1">
                <a:solidFill>
                  <a:schemeClr val="hlink"/>
                </a:solidFill>
                <a:latin typeface="Arial" pitchFamily="34" charset="0"/>
              </a:defRPr>
            </a:lvl9pPr>
          </a:lstStyle>
          <a:p>
            <a:pPr>
              <a:defRPr/>
            </a:pPr>
            <a:r>
              <a:rPr lang="en-US" altLang="fr-FR" dirty="0">
                <a:solidFill>
                  <a:schemeClr val="tx1"/>
                </a:solidFill>
                <a:latin typeface="+mj-lt"/>
              </a:rPr>
              <a:t>I</a:t>
            </a:r>
            <a:r>
              <a:rPr lang="en-US" altLang="fr-FR" dirty="0">
                <a:solidFill>
                  <a:schemeClr val="tx1"/>
                </a:solidFill>
                <a:latin typeface="+mj-lt"/>
              </a:rPr>
              <a:t>nvasion</a:t>
            </a:r>
          </a:p>
        </p:txBody>
      </p:sp>
      <p:sp>
        <p:nvSpPr>
          <p:cNvPr id="29740" name="Rectangle 2"/>
          <p:cNvSpPr>
            <a:spLocks noChangeArrowheads="1"/>
          </p:cNvSpPr>
          <p:nvPr/>
        </p:nvSpPr>
        <p:spPr bwMode="auto">
          <a:xfrm>
            <a:off x="1870075" y="1282701"/>
            <a:ext cx="5537200" cy="4633913"/>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29741" name="Text Box 188"/>
          <p:cNvSpPr txBox="1">
            <a:spLocks noChangeArrowheads="1"/>
          </p:cNvSpPr>
          <p:nvPr/>
        </p:nvSpPr>
        <p:spPr bwMode="auto">
          <a:xfrm>
            <a:off x="8089900" y="1400175"/>
            <a:ext cx="1633538" cy="338138"/>
          </a:xfrm>
          <a:prstGeom prst="rect">
            <a:avLst/>
          </a:prstGeom>
          <a:noFill/>
          <a:ln w="9525">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1600" b="1" i="1"/>
              <a:t>Colletotrichum</a:t>
            </a:r>
          </a:p>
        </p:txBody>
      </p:sp>
      <p:sp>
        <p:nvSpPr>
          <p:cNvPr id="29742" name="Rectangle 2"/>
          <p:cNvSpPr>
            <a:spLocks noChangeArrowheads="1"/>
          </p:cNvSpPr>
          <p:nvPr/>
        </p:nvSpPr>
        <p:spPr bwMode="auto">
          <a:xfrm>
            <a:off x="7513638" y="1285876"/>
            <a:ext cx="2881312" cy="4633913"/>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pic>
        <p:nvPicPr>
          <p:cNvPr id="29743" name="Picture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7000" y="2339975"/>
            <a:ext cx="2414588" cy="119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Lst>
        </p:spPr>
      </p:pic>
      <p:sp>
        <p:nvSpPr>
          <p:cNvPr id="51" name="Text Box 207"/>
          <p:cNvSpPr txBox="1">
            <a:spLocks noChangeAspect="1" noChangeArrowheads="1"/>
          </p:cNvSpPr>
          <p:nvPr/>
        </p:nvSpPr>
        <p:spPr bwMode="auto">
          <a:xfrm>
            <a:off x="8350250" y="1970088"/>
            <a:ext cx="1208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hlink"/>
                </a:solidFill>
                <a:latin typeface="Arial" pitchFamily="34" charset="0"/>
              </a:defRPr>
            </a:lvl1pPr>
            <a:lvl2pPr marL="742950" indent="-285750">
              <a:defRPr sz="1200" b="1">
                <a:solidFill>
                  <a:schemeClr val="hlink"/>
                </a:solidFill>
                <a:latin typeface="Arial" pitchFamily="34" charset="0"/>
              </a:defRPr>
            </a:lvl2pPr>
            <a:lvl3pPr marL="1143000" indent="-228600">
              <a:defRPr sz="1200" b="1">
                <a:solidFill>
                  <a:schemeClr val="hlink"/>
                </a:solidFill>
                <a:latin typeface="Arial" pitchFamily="34" charset="0"/>
              </a:defRPr>
            </a:lvl3pPr>
            <a:lvl4pPr marL="1600200" indent="-228600">
              <a:defRPr sz="1200" b="1">
                <a:solidFill>
                  <a:schemeClr val="hlink"/>
                </a:solidFill>
                <a:latin typeface="Arial" pitchFamily="34" charset="0"/>
              </a:defRPr>
            </a:lvl4pPr>
            <a:lvl5pPr marL="2057400" indent="-228600">
              <a:defRPr sz="1200" b="1">
                <a:solidFill>
                  <a:schemeClr val="hlink"/>
                </a:solidFill>
                <a:latin typeface="Arial" pitchFamily="34" charset="0"/>
              </a:defRPr>
            </a:lvl5pPr>
            <a:lvl6pPr marL="2514600" indent="-228600" eaLnBrk="0" fontAlgn="base" hangingPunct="0">
              <a:spcBef>
                <a:spcPct val="0"/>
              </a:spcBef>
              <a:spcAft>
                <a:spcPct val="0"/>
              </a:spcAft>
              <a:defRPr sz="1200" b="1">
                <a:solidFill>
                  <a:schemeClr val="hlink"/>
                </a:solidFill>
                <a:latin typeface="Arial" pitchFamily="34" charset="0"/>
              </a:defRPr>
            </a:lvl6pPr>
            <a:lvl7pPr marL="2971800" indent="-228600" eaLnBrk="0" fontAlgn="base" hangingPunct="0">
              <a:spcBef>
                <a:spcPct val="0"/>
              </a:spcBef>
              <a:spcAft>
                <a:spcPct val="0"/>
              </a:spcAft>
              <a:defRPr sz="1200" b="1">
                <a:solidFill>
                  <a:schemeClr val="hlink"/>
                </a:solidFill>
                <a:latin typeface="Arial" pitchFamily="34" charset="0"/>
              </a:defRPr>
            </a:lvl7pPr>
            <a:lvl8pPr marL="3429000" indent="-228600" eaLnBrk="0" fontAlgn="base" hangingPunct="0">
              <a:spcBef>
                <a:spcPct val="0"/>
              </a:spcBef>
              <a:spcAft>
                <a:spcPct val="0"/>
              </a:spcAft>
              <a:defRPr sz="1200" b="1">
                <a:solidFill>
                  <a:schemeClr val="hlink"/>
                </a:solidFill>
                <a:latin typeface="Arial" pitchFamily="34" charset="0"/>
              </a:defRPr>
            </a:lvl8pPr>
            <a:lvl9pPr marL="3886200" indent="-228600" eaLnBrk="0" fontAlgn="base" hangingPunct="0">
              <a:spcBef>
                <a:spcPct val="0"/>
              </a:spcBef>
              <a:spcAft>
                <a:spcPct val="0"/>
              </a:spcAft>
              <a:defRPr sz="1200" b="1">
                <a:solidFill>
                  <a:schemeClr val="hlink"/>
                </a:solidFill>
                <a:latin typeface="Arial" pitchFamily="34" charset="0"/>
              </a:defRPr>
            </a:lvl9pPr>
          </a:lstStyle>
          <a:p>
            <a:pPr>
              <a:defRPr/>
            </a:pPr>
            <a:r>
              <a:rPr lang="en-US" altLang="fr-FR" sz="1600" dirty="0" err="1">
                <a:solidFill>
                  <a:srgbClr val="009900"/>
                </a:solidFill>
                <a:latin typeface="+mj-lt"/>
              </a:rPr>
              <a:t>Biotrophy</a:t>
            </a:r>
            <a:r>
              <a:rPr lang="en-US" altLang="fr-FR" sz="1600" dirty="0">
                <a:latin typeface="+mj-lt"/>
              </a:rPr>
              <a:t/>
            </a:r>
            <a:br>
              <a:rPr lang="en-US" altLang="fr-FR" sz="1600" dirty="0">
                <a:latin typeface="+mj-lt"/>
              </a:rPr>
            </a:br>
            <a:endParaRPr lang="en-US" altLang="fr-FR" sz="1600" dirty="0">
              <a:latin typeface="+mj-lt"/>
            </a:endParaRPr>
          </a:p>
        </p:txBody>
      </p:sp>
      <p:sp>
        <p:nvSpPr>
          <p:cNvPr id="52" name="Text Box 205"/>
          <p:cNvSpPr txBox="1">
            <a:spLocks noChangeAspect="1" noChangeArrowheads="1"/>
          </p:cNvSpPr>
          <p:nvPr/>
        </p:nvSpPr>
        <p:spPr bwMode="auto">
          <a:xfrm>
            <a:off x="8328025" y="4179889"/>
            <a:ext cx="11968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chemeClr val="hlink"/>
                </a:solidFill>
                <a:latin typeface="Arial" pitchFamily="34" charset="0"/>
              </a:defRPr>
            </a:lvl1pPr>
            <a:lvl2pPr marL="742950" indent="-285750">
              <a:defRPr sz="1200" b="1">
                <a:solidFill>
                  <a:schemeClr val="hlink"/>
                </a:solidFill>
                <a:latin typeface="Arial" pitchFamily="34" charset="0"/>
              </a:defRPr>
            </a:lvl2pPr>
            <a:lvl3pPr marL="1143000" indent="-228600">
              <a:defRPr sz="1200" b="1">
                <a:solidFill>
                  <a:schemeClr val="hlink"/>
                </a:solidFill>
                <a:latin typeface="Arial" pitchFamily="34" charset="0"/>
              </a:defRPr>
            </a:lvl3pPr>
            <a:lvl4pPr marL="1600200" indent="-228600">
              <a:defRPr sz="1200" b="1">
                <a:solidFill>
                  <a:schemeClr val="hlink"/>
                </a:solidFill>
                <a:latin typeface="Arial" pitchFamily="34" charset="0"/>
              </a:defRPr>
            </a:lvl4pPr>
            <a:lvl5pPr marL="2057400" indent="-228600">
              <a:defRPr sz="1200" b="1">
                <a:solidFill>
                  <a:schemeClr val="hlink"/>
                </a:solidFill>
                <a:latin typeface="Arial" pitchFamily="34" charset="0"/>
              </a:defRPr>
            </a:lvl5pPr>
            <a:lvl6pPr marL="2514600" indent="-228600" eaLnBrk="0" fontAlgn="base" hangingPunct="0">
              <a:spcBef>
                <a:spcPct val="0"/>
              </a:spcBef>
              <a:spcAft>
                <a:spcPct val="0"/>
              </a:spcAft>
              <a:defRPr sz="1200" b="1">
                <a:solidFill>
                  <a:schemeClr val="hlink"/>
                </a:solidFill>
                <a:latin typeface="Arial" pitchFamily="34" charset="0"/>
              </a:defRPr>
            </a:lvl6pPr>
            <a:lvl7pPr marL="2971800" indent="-228600" eaLnBrk="0" fontAlgn="base" hangingPunct="0">
              <a:spcBef>
                <a:spcPct val="0"/>
              </a:spcBef>
              <a:spcAft>
                <a:spcPct val="0"/>
              </a:spcAft>
              <a:defRPr sz="1200" b="1">
                <a:solidFill>
                  <a:schemeClr val="hlink"/>
                </a:solidFill>
                <a:latin typeface="Arial" pitchFamily="34" charset="0"/>
              </a:defRPr>
            </a:lvl7pPr>
            <a:lvl8pPr marL="3429000" indent="-228600" eaLnBrk="0" fontAlgn="base" hangingPunct="0">
              <a:spcBef>
                <a:spcPct val="0"/>
              </a:spcBef>
              <a:spcAft>
                <a:spcPct val="0"/>
              </a:spcAft>
              <a:defRPr sz="1200" b="1">
                <a:solidFill>
                  <a:schemeClr val="hlink"/>
                </a:solidFill>
                <a:latin typeface="Arial" pitchFamily="34" charset="0"/>
              </a:defRPr>
            </a:lvl8pPr>
            <a:lvl9pPr marL="3886200" indent="-228600" eaLnBrk="0" fontAlgn="base" hangingPunct="0">
              <a:spcBef>
                <a:spcPct val="0"/>
              </a:spcBef>
              <a:spcAft>
                <a:spcPct val="0"/>
              </a:spcAft>
              <a:defRPr sz="1200" b="1">
                <a:solidFill>
                  <a:schemeClr val="hlink"/>
                </a:solidFill>
                <a:latin typeface="Arial" pitchFamily="34" charset="0"/>
              </a:defRPr>
            </a:lvl9pPr>
          </a:lstStyle>
          <a:p>
            <a:pPr>
              <a:defRPr/>
            </a:pPr>
            <a:r>
              <a:rPr lang="en-US" altLang="fr-FR" sz="1600" dirty="0" err="1">
                <a:solidFill>
                  <a:srgbClr val="CC3300"/>
                </a:solidFill>
                <a:latin typeface="+mj-lt"/>
              </a:rPr>
              <a:t>Necrotrophy</a:t>
            </a:r>
            <a:endParaRPr lang="en-US" altLang="fr-FR" sz="1600" dirty="0">
              <a:solidFill>
                <a:srgbClr val="CC3300"/>
              </a:solidFill>
              <a:latin typeface="+mj-lt"/>
            </a:endParaRPr>
          </a:p>
          <a:p>
            <a:pPr>
              <a:defRPr/>
            </a:pPr>
            <a:endParaRPr lang="en-US" altLang="fr-FR" sz="1600" dirty="0">
              <a:latin typeface="+mj-lt"/>
            </a:endParaRPr>
          </a:p>
        </p:txBody>
      </p:sp>
      <p:pic>
        <p:nvPicPr>
          <p:cNvPr id="29746" name="Picture 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27963" y="4591050"/>
            <a:ext cx="2343150" cy="116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Lst>
        </p:spPr>
      </p:pic>
      <p:sp>
        <p:nvSpPr>
          <p:cNvPr id="29747" name="Rectangle 1"/>
          <p:cNvSpPr>
            <a:spLocks noChangeArrowheads="1"/>
          </p:cNvSpPr>
          <p:nvPr/>
        </p:nvSpPr>
        <p:spPr bwMode="auto">
          <a:xfrm>
            <a:off x="3208339" y="3940176"/>
            <a:ext cx="192087" cy="85725"/>
          </a:xfrm>
          <a:prstGeom prst="rect">
            <a:avLst/>
          </a:prstGeom>
          <a:solidFill>
            <a:srgbClr val="CCFFCC"/>
          </a:solidFill>
          <a:ln w="28575" algn="ctr">
            <a:solidFill>
              <a:srgbClr val="CCFFCC"/>
            </a:solidFill>
            <a:round/>
            <a:headEnd/>
            <a:tailEnd/>
          </a:ln>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cxnSp>
        <p:nvCxnSpPr>
          <p:cNvPr id="29748" name="Connecteur droit avec flèche 2"/>
          <p:cNvCxnSpPr>
            <a:cxnSpLocks noChangeShapeType="1"/>
          </p:cNvCxnSpPr>
          <p:nvPr/>
        </p:nvCxnSpPr>
        <p:spPr bwMode="auto">
          <a:xfrm flipH="1">
            <a:off x="8955089" y="3384550"/>
            <a:ext cx="3175" cy="865188"/>
          </a:xfrm>
          <a:prstGeom prst="straightConnector1">
            <a:avLst/>
          </a:prstGeom>
          <a:noFill/>
          <a:ln w="762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216"/>
          <p:cNvSpPr txBox="1">
            <a:spLocks noChangeAspect="1" noChangeArrowheads="1"/>
          </p:cNvSpPr>
          <p:nvPr/>
        </p:nvSpPr>
        <p:spPr bwMode="auto">
          <a:xfrm>
            <a:off x="8613776" y="3627439"/>
            <a:ext cx="647613" cy="307777"/>
          </a:xfrm>
          <a:prstGeom prst="rect">
            <a:avLst/>
          </a:prstGeom>
          <a:solidFill>
            <a:schemeClr val="bg1"/>
          </a:solidFill>
          <a:ln w="9525">
            <a:solidFill>
              <a:srgbClr val="000000"/>
            </a:solidFill>
            <a:miter lim="800000"/>
            <a:headEnd/>
            <a:tailEnd/>
          </a:ln>
          <a:extLst/>
        </p:spPr>
        <p:txBody>
          <a:bodyPr wrap="none">
            <a:spAutoFit/>
          </a:bodyPr>
          <a:lstStyle>
            <a:lvl1pPr>
              <a:defRPr sz="1200" b="1">
                <a:solidFill>
                  <a:schemeClr val="hlink"/>
                </a:solidFill>
                <a:latin typeface="Arial" pitchFamily="34" charset="0"/>
              </a:defRPr>
            </a:lvl1pPr>
            <a:lvl2pPr marL="742950" indent="-285750">
              <a:defRPr sz="1200" b="1">
                <a:solidFill>
                  <a:schemeClr val="hlink"/>
                </a:solidFill>
                <a:latin typeface="Arial" pitchFamily="34" charset="0"/>
              </a:defRPr>
            </a:lvl2pPr>
            <a:lvl3pPr marL="1143000" indent="-228600">
              <a:defRPr sz="1200" b="1">
                <a:solidFill>
                  <a:schemeClr val="hlink"/>
                </a:solidFill>
                <a:latin typeface="Arial" pitchFamily="34" charset="0"/>
              </a:defRPr>
            </a:lvl3pPr>
            <a:lvl4pPr marL="1600200" indent="-228600">
              <a:defRPr sz="1200" b="1">
                <a:solidFill>
                  <a:schemeClr val="hlink"/>
                </a:solidFill>
                <a:latin typeface="Arial" pitchFamily="34" charset="0"/>
              </a:defRPr>
            </a:lvl4pPr>
            <a:lvl5pPr marL="2057400" indent="-228600">
              <a:defRPr sz="1200" b="1">
                <a:solidFill>
                  <a:schemeClr val="hlink"/>
                </a:solidFill>
                <a:latin typeface="Arial" pitchFamily="34" charset="0"/>
              </a:defRPr>
            </a:lvl5pPr>
            <a:lvl6pPr marL="2514600" indent="-228600" eaLnBrk="0" fontAlgn="base" hangingPunct="0">
              <a:spcBef>
                <a:spcPct val="0"/>
              </a:spcBef>
              <a:spcAft>
                <a:spcPct val="0"/>
              </a:spcAft>
              <a:defRPr sz="1200" b="1">
                <a:solidFill>
                  <a:schemeClr val="hlink"/>
                </a:solidFill>
                <a:latin typeface="Arial" pitchFamily="34" charset="0"/>
              </a:defRPr>
            </a:lvl6pPr>
            <a:lvl7pPr marL="2971800" indent="-228600" eaLnBrk="0" fontAlgn="base" hangingPunct="0">
              <a:spcBef>
                <a:spcPct val="0"/>
              </a:spcBef>
              <a:spcAft>
                <a:spcPct val="0"/>
              </a:spcAft>
              <a:defRPr sz="1200" b="1">
                <a:solidFill>
                  <a:schemeClr val="hlink"/>
                </a:solidFill>
                <a:latin typeface="Arial" pitchFamily="34" charset="0"/>
              </a:defRPr>
            </a:lvl7pPr>
            <a:lvl8pPr marL="3429000" indent="-228600" eaLnBrk="0" fontAlgn="base" hangingPunct="0">
              <a:spcBef>
                <a:spcPct val="0"/>
              </a:spcBef>
              <a:spcAft>
                <a:spcPct val="0"/>
              </a:spcAft>
              <a:defRPr sz="1200" b="1">
                <a:solidFill>
                  <a:schemeClr val="hlink"/>
                </a:solidFill>
                <a:latin typeface="Arial" pitchFamily="34" charset="0"/>
              </a:defRPr>
            </a:lvl8pPr>
            <a:lvl9pPr marL="3886200" indent="-228600" eaLnBrk="0" fontAlgn="base" hangingPunct="0">
              <a:spcBef>
                <a:spcPct val="0"/>
              </a:spcBef>
              <a:spcAft>
                <a:spcPct val="0"/>
              </a:spcAft>
              <a:defRPr sz="1200" b="1">
                <a:solidFill>
                  <a:schemeClr val="hlink"/>
                </a:solidFill>
                <a:latin typeface="Arial" pitchFamily="34" charset="0"/>
              </a:defRPr>
            </a:lvl9pPr>
          </a:lstStyle>
          <a:p>
            <a:pPr>
              <a:defRPr/>
            </a:pPr>
            <a:r>
              <a:rPr lang="en-US" altLang="fr-FR" sz="1400" dirty="0">
                <a:solidFill>
                  <a:schemeClr val="tx1"/>
                </a:solidFill>
                <a:latin typeface="+mj-lt"/>
              </a:rPr>
              <a:t>Switch</a:t>
            </a:r>
          </a:p>
        </p:txBody>
      </p:sp>
    </p:spTree>
    <p:extLst>
      <p:ext uri="{BB962C8B-B14F-4D97-AF65-F5344CB8AC3E}">
        <p14:creationId xmlns:p14="http://schemas.microsoft.com/office/powerpoint/2010/main" val="169851181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3235326" y="711201"/>
          <a:ext cx="6018213" cy="5940425"/>
        </p:xfrm>
        <a:graphic>
          <a:graphicData uri="http://schemas.openxmlformats.org/presentationml/2006/ole">
            <mc:AlternateContent xmlns:mc="http://schemas.openxmlformats.org/markup-compatibility/2006">
              <mc:Choice xmlns:v="urn:schemas-microsoft-com:vml" Requires="v">
                <p:oleObj spid="_x0000_s3074" name="Feuille de calcul" r:id="rId4" imgW="5867435" imgH="5495848" progId="Excel.Sheet.8">
                  <p:embed/>
                </p:oleObj>
              </mc:Choice>
              <mc:Fallback>
                <p:oleObj name="Feuille de calcul" r:id="rId4" imgW="5867435" imgH="5495848"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326" y="711201"/>
                        <a:ext cx="6018213"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3" name="Text Box 7"/>
          <p:cNvSpPr txBox="1">
            <a:spLocks noChangeArrowheads="1"/>
          </p:cNvSpPr>
          <p:nvPr/>
        </p:nvSpPr>
        <p:spPr bwMode="auto">
          <a:xfrm>
            <a:off x="1795464" y="1281114"/>
            <a:ext cx="1336675" cy="954087"/>
          </a:xfrm>
          <a:prstGeom prst="rect">
            <a:avLst/>
          </a:prstGeom>
          <a:solidFill>
            <a:srgbClr val="99FF66"/>
          </a:solidFill>
          <a:ln w="28575">
            <a:solidFill>
              <a:srgbClr val="33CC33"/>
            </a:solidFill>
            <a:miter lim="800000"/>
            <a:headEnd/>
            <a:tailEnd/>
          </a:ln>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solidFill>
                  <a:schemeClr val="tx2"/>
                </a:solidFill>
              </a:rPr>
              <a:t>Plant</a:t>
            </a:r>
          </a:p>
          <a:p>
            <a:pPr algn="ctr" eaLnBrk="1" hangingPunct="1">
              <a:spcBef>
                <a:spcPct val="0"/>
              </a:spcBef>
              <a:buFontTx/>
              <a:buNone/>
            </a:pPr>
            <a:r>
              <a:rPr lang="fr-FR" altLang="fr-FR" sz="1400" b="1">
                <a:solidFill>
                  <a:schemeClr val="tx2"/>
                </a:solidFill>
              </a:rPr>
              <a:t>Pathogens</a:t>
            </a:r>
          </a:p>
          <a:p>
            <a:pPr algn="ctr" eaLnBrk="1" hangingPunct="1">
              <a:spcBef>
                <a:spcPct val="0"/>
              </a:spcBef>
              <a:buFontTx/>
              <a:buNone/>
            </a:pPr>
            <a:r>
              <a:rPr lang="fr-FR" altLang="fr-FR" sz="1400" b="1">
                <a:solidFill>
                  <a:schemeClr val="tx2"/>
                </a:solidFill>
              </a:rPr>
              <a:t>Hemi</a:t>
            </a:r>
          </a:p>
          <a:p>
            <a:pPr algn="ctr" eaLnBrk="1" hangingPunct="1">
              <a:spcBef>
                <a:spcPct val="0"/>
              </a:spcBef>
              <a:buFontTx/>
              <a:buNone/>
            </a:pPr>
            <a:r>
              <a:rPr lang="fr-FR" altLang="fr-FR" sz="1400" b="1">
                <a:solidFill>
                  <a:schemeClr val="tx2"/>
                </a:solidFill>
              </a:rPr>
              <a:t>biotrophic</a:t>
            </a:r>
          </a:p>
        </p:txBody>
      </p:sp>
      <p:sp>
        <p:nvSpPr>
          <p:cNvPr id="30724" name="Text Box 7"/>
          <p:cNvSpPr txBox="1">
            <a:spLocks noChangeArrowheads="1"/>
          </p:cNvSpPr>
          <p:nvPr/>
        </p:nvSpPr>
        <p:spPr bwMode="auto">
          <a:xfrm>
            <a:off x="1789114" y="5883275"/>
            <a:ext cx="1330325" cy="738188"/>
          </a:xfrm>
          <a:prstGeom prst="rect">
            <a:avLst/>
          </a:prstGeom>
          <a:solidFill>
            <a:srgbClr val="FFCC66"/>
          </a:solidFill>
          <a:ln w="28575">
            <a:solidFill>
              <a:srgbClr val="FF9900"/>
            </a:solidFill>
            <a:miter lim="800000"/>
            <a:headEnd/>
            <a:tailEnd/>
          </a:ln>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solidFill>
                  <a:schemeClr val="tx2"/>
                </a:solidFill>
              </a:rPr>
              <a:t>Plant</a:t>
            </a:r>
          </a:p>
          <a:p>
            <a:pPr algn="ctr" eaLnBrk="1" hangingPunct="1">
              <a:spcBef>
                <a:spcPct val="0"/>
              </a:spcBef>
              <a:buFontTx/>
              <a:buNone/>
            </a:pPr>
            <a:r>
              <a:rPr lang="fr-FR" altLang="fr-FR" sz="1400" b="1">
                <a:solidFill>
                  <a:schemeClr val="tx2"/>
                </a:solidFill>
              </a:rPr>
              <a:t>Pathogens</a:t>
            </a:r>
          </a:p>
          <a:p>
            <a:pPr algn="ctr" eaLnBrk="1" hangingPunct="1">
              <a:spcBef>
                <a:spcPct val="0"/>
              </a:spcBef>
              <a:buFontTx/>
              <a:buNone/>
            </a:pPr>
            <a:r>
              <a:rPr lang="fr-FR" altLang="fr-FR" sz="1400" b="1">
                <a:solidFill>
                  <a:schemeClr val="tx2"/>
                </a:solidFill>
              </a:rPr>
              <a:t>Biotrophic</a:t>
            </a:r>
            <a:endParaRPr lang="en-US" altLang="fr-FR" sz="1400" b="1">
              <a:solidFill>
                <a:schemeClr val="tx2"/>
              </a:solidFill>
            </a:endParaRPr>
          </a:p>
        </p:txBody>
      </p:sp>
      <p:sp>
        <p:nvSpPr>
          <p:cNvPr id="30725" name="Text Box 7"/>
          <p:cNvSpPr txBox="1">
            <a:spLocks noChangeArrowheads="1"/>
          </p:cNvSpPr>
          <p:nvPr/>
        </p:nvSpPr>
        <p:spPr bwMode="auto">
          <a:xfrm>
            <a:off x="9336089" y="6164264"/>
            <a:ext cx="1100137" cy="307975"/>
          </a:xfrm>
          <a:prstGeom prst="rect">
            <a:avLst/>
          </a:prstGeom>
          <a:solidFill>
            <a:srgbClr val="FFFF00"/>
          </a:solidFill>
          <a:ln w="28575">
            <a:solidFill>
              <a:srgbClr val="FFC000"/>
            </a:solidFill>
            <a:miter lim="800000"/>
            <a:headEnd/>
            <a:tailEnd/>
          </a:ln>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t>Symbionts</a:t>
            </a:r>
            <a:endParaRPr lang="en-US" altLang="fr-FR" sz="1400" b="1"/>
          </a:p>
        </p:txBody>
      </p:sp>
      <p:sp>
        <p:nvSpPr>
          <p:cNvPr id="30726" name="Rectangle 5"/>
          <p:cNvSpPr>
            <a:spLocks noChangeArrowheads="1"/>
          </p:cNvSpPr>
          <p:nvPr/>
        </p:nvSpPr>
        <p:spPr bwMode="auto">
          <a:xfrm>
            <a:off x="2541589" y="134938"/>
            <a:ext cx="7172325" cy="400050"/>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2000" b="1"/>
              <a:t>Fungal</a:t>
            </a:r>
            <a:r>
              <a:rPr lang="fr-FR" altLang="fr-FR" sz="2000" b="1" i="1"/>
              <a:t>  </a:t>
            </a:r>
            <a:r>
              <a:rPr lang="fr-FR" altLang="fr-FR" sz="2000" b="1"/>
              <a:t>secondary  metabolism  :  Key Genes</a:t>
            </a:r>
          </a:p>
        </p:txBody>
      </p:sp>
      <p:sp>
        <p:nvSpPr>
          <p:cNvPr id="30727" name="Text Box 7"/>
          <p:cNvSpPr txBox="1">
            <a:spLocks noChangeArrowheads="1"/>
          </p:cNvSpPr>
          <p:nvPr/>
        </p:nvSpPr>
        <p:spPr bwMode="auto">
          <a:xfrm>
            <a:off x="1811338" y="2590800"/>
            <a:ext cx="1320800" cy="738188"/>
          </a:xfrm>
          <a:prstGeom prst="rect">
            <a:avLst/>
          </a:prstGeom>
          <a:solidFill>
            <a:srgbClr val="CCFFCC"/>
          </a:solidFill>
          <a:ln w="28575">
            <a:solidFill>
              <a:srgbClr val="00B0F0"/>
            </a:solidFill>
            <a:miter lim="800000"/>
            <a:headEnd/>
            <a:tailEnd/>
          </a:ln>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solidFill>
                  <a:schemeClr val="tx2"/>
                </a:solidFill>
              </a:rPr>
              <a:t>Plant</a:t>
            </a:r>
          </a:p>
          <a:p>
            <a:pPr algn="ctr" eaLnBrk="1" hangingPunct="1">
              <a:spcBef>
                <a:spcPct val="0"/>
              </a:spcBef>
              <a:buFontTx/>
              <a:buNone/>
            </a:pPr>
            <a:r>
              <a:rPr lang="fr-FR" altLang="fr-FR" sz="1400" b="1">
                <a:solidFill>
                  <a:schemeClr val="tx2"/>
                </a:solidFill>
              </a:rPr>
              <a:t>Pathogens</a:t>
            </a:r>
          </a:p>
          <a:p>
            <a:pPr algn="ctr" eaLnBrk="1" hangingPunct="1">
              <a:spcBef>
                <a:spcPct val="0"/>
              </a:spcBef>
              <a:buFontTx/>
              <a:buNone/>
            </a:pPr>
            <a:r>
              <a:rPr lang="fr-FR" altLang="fr-FR" sz="1400" b="1">
                <a:solidFill>
                  <a:schemeClr val="tx2"/>
                </a:solidFill>
              </a:rPr>
              <a:t>Necrotrophic</a:t>
            </a:r>
          </a:p>
        </p:txBody>
      </p:sp>
      <p:sp>
        <p:nvSpPr>
          <p:cNvPr id="30728" name="Text Box 7"/>
          <p:cNvSpPr txBox="1">
            <a:spLocks noChangeArrowheads="1"/>
          </p:cNvSpPr>
          <p:nvPr/>
        </p:nvSpPr>
        <p:spPr bwMode="auto">
          <a:xfrm>
            <a:off x="1797050" y="3711575"/>
            <a:ext cx="1335088" cy="312738"/>
          </a:xfrm>
          <a:prstGeom prst="rect">
            <a:avLst/>
          </a:prstGeom>
          <a:solidFill>
            <a:srgbClr val="FFFFCC"/>
          </a:solidFill>
          <a:ln w="28575">
            <a:solidFill>
              <a:srgbClr val="FFC000"/>
            </a:solidFill>
            <a:miter lim="800000"/>
            <a:headEnd/>
            <a:tailEnd/>
          </a:ln>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solidFill>
                  <a:schemeClr val="tx2"/>
                </a:solidFill>
              </a:rPr>
              <a:t>Saprophytes</a:t>
            </a:r>
          </a:p>
        </p:txBody>
      </p:sp>
      <p:sp>
        <p:nvSpPr>
          <p:cNvPr id="30729" name="Rectangle 53"/>
          <p:cNvSpPr>
            <a:spLocks noChangeArrowheads="1"/>
          </p:cNvSpPr>
          <p:nvPr/>
        </p:nvSpPr>
        <p:spPr bwMode="auto">
          <a:xfrm>
            <a:off x="9177338" y="3759201"/>
            <a:ext cx="1452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1400" b="1">
                <a:cs typeface="Arial" panose="020B0604020202020204" pitchFamily="34" charset="0"/>
              </a:rPr>
              <a:t>Average</a:t>
            </a:r>
          </a:p>
          <a:p>
            <a:pPr algn="ctr" eaLnBrk="1" hangingPunct="1">
              <a:spcBef>
                <a:spcPct val="0"/>
              </a:spcBef>
              <a:buFontTx/>
              <a:buNone/>
            </a:pPr>
            <a:r>
              <a:rPr lang="en-US" altLang="fr-FR" sz="1400" b="1">
                <a:cs typeface="Arial" panose="020B0604020202020204" pitchFamily="34" charset="0"/>
              </a:rPr>
              <a:t>33 key genes</a:t>
            </a:r>
          </a:p>
        </p:txBody>
      </p:sp>
      <p:sp>
        <p:nvSpPr>
          <p:cNvPr id="30730" name="Text Box 7"/>
          <p:cNvSpPr txBox="1">
            <a:spLocks noChangeArrowheads="1"/>
          </p:cNvSpPr>
          <p:nvPr/>
        </p:nvSpPr>
        <p:spPr bwMode="auto">
          <a:xfrm>
            <a:off x="1800226" y="4402139"/>
            <a:ext cx="1330325" cy="522287"/>
          </a:xfrm>
          <a:prstGeom prst="rect">
            <a:avLst/>
          </a:prstGeom>
          <a:solidFill>
            <a:srgbClr val="FF99FF"/>
          </a:solidFill>
          <a:ln w="28575">
            <a:solidFill>
              <a:srgbClr val="800080"/>
            </a:solidFill>
            <a:miter lim="800000"/>
            <a:headEnd/>
            <a:tailEnd/>
          </a:ln>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1">
                <a:solidFill>
                  <a:schemeClr val="tx2"/>
                </a:solidFill>
              </a:rPr>
              <a:t>Human</a:t>
            </a:r>
          </a:p>
          <a:p>
            <a:pPr algn="ctr" eaLnBrk="1" hangingPunct="1">
              <a:spcBef>
                <a:spcPct val="0"/>
              </a:spcBef>
              <a:buFontTx/>
              <a:buNone/>
            </a:pPr>
            <a:r>
              <a:rPr lang="fr-FR" altLang="fr-FR" sz="1400" b="1">
                <a:solidFill>
                  <a:schemeClr val="tx2"/>
                </a:solidFill>
              </a:rPr>
              <a:t>Pathogens</a:t>
            </a:r>
          </a:p>
        </p:txBody>
      </p:sp>
    </p:spTree>
    <p:extLst>
      <p:ext uri="{BB962C8B-B14F-4D97-AF65-F5344CB8AC3E}">
        <p14:creationId xmlns:p14="http://schemas.microsoft.com/office/powerpoint/2010/main" val="272391967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2541589" y="176214"/>
            <a:ext cx="7172325" cy="708025"/>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2000" b="1" i="1"/>
              <a:t>Colletotrichum  </a:t>
            </a:r>
            <a:r>
              <a:rPr lang="fr-FR" altLang="fr-FR" sz="2000" b="1"/>
              <a:t>secondary  metabolism</a:t>
            </a:r>
          </a:p>
          <a:p>
            <a:pPr algn="ctr">
              <a:spcBef>
                <a:spcPct val="0"/>
              </a:spcBef>
              <a:buFontTx/>
              <a:buNone/>
            </a:pPr>
            <a:r>
              <a:rPr lang="fr-FR" altLang="fr-FR" sz="2000" b="1"/>
              <a:t>Expression  during  </a:t>
            </a:r>
            <a:r>
              <a:rPr lang="fr-FR" altLang="fr-FR" sz="2000" b="1">
                <a:solidFill>
                  <a:srgbClr val="D60093"/>
                </a:solidFill>
              </a:rPr>
              <a:t>early  stages  </a:t>
            </a:r>
            <a:r>
              <a:rPr lang="fr-FR" altLang="fr-FR" sz="2000" b="1"/>
              <a:t>of infection </a:t>
            </a: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3850" y="1509713"/>
            <a:ext cx="7810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6" y="2701926"/>
            <a:ext cx="8286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5114" y="3827464"/>
            <a:ext cx="82867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1" y="5114925"/>
            <a:ext cx="13430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1" y="1046164"/>
            <a:ext cx="1008063" cy="560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752" name="Groupe 6"/>
          <p:cNvGrpSpPr>
            <a:grpSpLocks/>
          </p:cNvGrpSpPr>
          <p:nvPr/>
        </p:nvGrpSpPr>
        <p:grpSpPr bwMode="auto">
          <a:xfrm>
            <a:off x="4905375" y="2463800"/>
            <a:ext cx="4254500" cy="3443288"/>
            <a:chOff x="2945079" y="2422568"/>
            <a:chExt cx="4253036" cy="3443844"/>
          </a:xfrm>
        </p:grpSpPr>
        <p:sp>
          <p:nvSpPr>
            <p:cNvPr id="31756" name="Rectangle 1"/>
            <p:cNvSpPr>
              <a:spLocks noChangeArrowheads="1"/>
            </p:cNvSpPr>
            <p:nvPr/>
          </p:nvSpPr>
          <p:spPr bwMode="auto">
            <a:xfrm>
              <a:off x="2945079" y="2422568"/>
              <a:ext cx="273133" cy="3443844"/>
            </a:xfrm>
            <a:prstGeom prst="rect">
              <a:avLst/>
            </a:prstGeom>
            <a:noFill/>
            <a:ln w="28575" algn="ctr">
              <a:solidFill>
                <a:srgbClr val="66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cxnSp>
          <p:nvCxnSpPr>
            <p:cNvPr id="31757" name="Connecteur droit avec flèche 4"/>
            <p:cNvCxnSpPr>
              <a:cxnSpLocks noChangeShapeType="1"/>
            </p:cNvCxnSpPr>
            <p:nvPr/>
          </p:nvCxnSpPr>
          <p:spPr bwMode="auto">
            <a:xfrm flipV="1">
              <a:off x="3218213" y="3289293"/>
              <a:ext cx="823874" cy="451435"/>
            </a:xfrm>
            <a:prstGeom prst="straightConnector1">
              <a:avLst/>
            </a:prstGeom>
            <a:noFill/>
            <a:ln w="38100" algn="ctr">
              <a:solidFill>
                <a:srgbClr val="80008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58" name="ZoneTexte 5"/>
            <p:cNvSpPr txBox="1">
              <a:spLocks noChangeArrowheads="1"/>
            </p:cNvSpPr>
            <p:nvPr/>
          </p:nvSpPr>
          <p:spPr bwMode="auto">
            <a:xfrm>
              <a:off x="4042087" y="2989909"/>
              <a:ext cx="3156028" cy="203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a:t>Most secondary metabolism genes</a:t>
              </a:r>
            </a:p>
            <a:p>
              <a:pPr eaLnBrk="1" hangingPunct="1">
                <a:spcBef>
                  <a:spcPct val="0"/>
                </a:spcBef>
                <a:buFontTx/>
                <a:buNone/>
              </a:pPr>
              <a:r>
                <a:rPr lang="fr-FR" altLang="fr-FR" sz="1400" b="1"/>
                <a:t>are </a:t>
              </a:r>
              <a:r>
                <a:rPr lang="fr-FR" altLang="fr-FR" sz="1400" b="1">
                  <a:solidFill>
                    <a:srgbClr val="D60093"/>
                  </a:solidFill>
                </a:rPr>
                <a:t>infection specific </a:t>
              </a:r>
              <a:r>
                <a:rPr lang="fr-FR" altLang="fr-FR" sz="1400" b="1"/>
                <a:t>and</a:t>
              </a:r>
            </a:p>
            <a:p>
              <a:pPr eaLnBrk="1" hangingPunct="1">
                <a:spcBef>
                  <a:spcPct val="0"/>
                </a:spcBef>
                <a:buFontTx/>
                <a:buNone/>
              </a:pPr>
              <a:r>
                <a:rPr lang="fr-FR" altLang="fr-FR" sz="1400" b="1"/>
                <a:t>expressed during :</a:t>
              </a:r>
            </a:p>
            <a:p>
              <a:pPr eaLnBrk="1" hangingPunct="1">
                <a:spcBef>
                  <a:spcPct val="0"/>
                </a:spcBef>
                <a:buFontTx/>
                <a:buNone/>
              </a:pPr>
              <a:r>
                <a:rPr lang="fr-FR" altLang="fr-FR" sz="1400" b="1"/>
                <a:t>- </a:t>
              </a:r>
              <a:r>
                <a:rPr lang="fr-FR" altLang="fr-FR" sz="1400" b="1">
                  <a:solidFill>
                    <a:srgbClr val="D60093"/>
                  </a:solidFill>
                </a:rPr>
                <a:t>Penetration</a:t>
              </a:r>
            </a:p>
            <a:p>
              <a:pPr eaLnBrk="1" hangingPunct="1">
                <a:spcBef>
                  <a:spcPct val="0"/>
                </a:spcBef>
                <a:buFontTx/>
                <a:buNone/>
              </a:pPr>
              <a:r>
                <a:rPr lang="fr-FR" altLang="fr-FR" sz="1400" b="1"/>
                <a:t>- </a:t>
              </a:r>
              <a:r>
                <a:rPr lang="fr-FR" altLang="fr-FR" sz="1400" b="1">
                  <a:solidFill>
                    <a:srgbClr val="D60093"/>
                  </a:solidFill>
                </a:rPr>
                <a:t>Biotrophy</a:t>
              </a:r>
            </a:p>
            <a:p>
              <a:pPr eaLnBrk="1" hangingPunct="1">
                <a:spcBef>
                  <a:spcPct val="0"/>
                </a:spcBef>
                <a:buFontTx/>
                <a:buNone/>
              </a:pPr>
              <a:endParaRPr lang="fr-FR" altLang="fr-FR" sz="1400" b="1"/>
            </a:p>
            <a:p>
              <a:pPr eaLnBrk="1" hangingPunct="1">
                <a:spcBef>
                  <a:spcPct val="0"/>
                </a:spcBef>
                <a:buFontTx/>
                <a:buNone/>
              </a:pPr>
              <a:r>
                <a:rPr lang="fr-FR" altLang="fr-FR" sz="1400" b="1"/>
                <a:t>Toxins manipulating host plant </a:t>
              </a:r>
            </a:p>
            <a:p>
              <a:pPr eaLnBrk="1" hangingPunct="1">
                <a:spcBef>
                  <a:spcPct val="0"/>
                </a:spcBef>
                <a:buFontTx/>
                <a:buNone/>
              </a:pPr>
              <a:r>
                <a:rPr lang="fr-FR" altLang="fr-FR" sz="1400" b="1"/>
                <a:t>during early infection </a:t>
              </a:r>
            </a:p>
            <a:p>
              <a:pPr eaLnBrk="1" hangingPunct="1">
                <a:spcBef>
                  <a:spcPct val="0"/>
                </a:spcBef>
                <a:buFontTx/>
                <a:buNone/>
              </a:pPr>
              <a:r>
                <a:rPr lang="fr-FR" altLang="fr-FR" sz="1400" b="1"/>
                <a:t>and biotrophy?</a:t>
              </a:r>
            </a:p>
          </p:txBody>
        </p:sp>
      </p:grpSp>
      <p:sp>
        <p:nvSpPr>
          <p:cNvPr id="31753" name="Text Box 24"/>
          <p:cNvSpPr txBox="1">
            <a:spLocks noChangeArrowheads="1"/>
          </p:cNvSpPr>
          <p:nvPr/>
        </p:nvSpPr>
        <p:spPr bwMode="auto">
          <a:xfrm>
            <a:off x="1468438" y="6643689"/>
            <a:ext cx="24749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a:t>O’Connel Nature Genetics 2012</a:t>
            </a:r>
          </a:p>
        </p:txBody>
      </p:sp>
      <p:sp>
        <p:nvSpPr>
          <p:cNvPr id="31754" name="Rectangle 1"/>
          <p:cNvSpPr>
            <a:spLocks noChangeArrowheads="1"/>
          </p:cNvSpPr>
          <p:nvPr/>
        </p:nvSpPr>
        <p:spPr bwMode="auto">
          <a:xfrm>
            <a:off x="4267200" y="1004889"/>
            <a:ext cx="5449888" cy="5570537"/>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31755" name="Rectangle 2"/>
          <p:cNvSpPr>
            <a:spLocks noChangeArrowheads="1"/>
          </p:cNvSpPr>
          <p:nvPr/>
        </p:nvSpPr>
        <p:spPr bwMode="auto">
          <a:xfrm>
            <a:off x="2506663" y="1004889"/>
            <a:ext cx="1408112" cy="5570537"/>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Tree>
    <p:extLst>
      <p:ext uri="{BB962C8B-B14F-4D97-AF65-F5344CB8AC3E}">
        <p14:creationId xmlns:p14="http://schemas.microsoft.com/office/powerpoint/2010/main" val="29783946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2541589" y="176214"/>
            <a:ext cx="7172325" cy="708025"/>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2000" b="1" i="1"/>
              <a:t>Colletotrichum  </a:t>
            </a:r>
            <a:r>
              <a:rPr lang="fr-FR" altLang="fr-FR" sz="2000" b="1"/>
              <a:t>secondary  metabolism</a:t>
            </a:r>
          </a:p>
          <a:p>
            <a:pPr algn="ctr">
              <a:spcBef>
                <a:spcPct val="0"/>
              </a:spcBef>
              <a:buFontTx/>
              <a:buNone/>
            </a:pPr>
            <a:r>
              <a:rPr lang="fr-FR" altLang="fr-FR" sz="2000" b="1"/>
              <a:t>Expression  during  </a:t>
            </a:r>
            <a:r>
              <a:rPr lang="fr-FR" altLang="fr-FR" sz="2000" b="1">
                <a:solidFill>
                  <a:srgbClr val="FF0000"/>
                </a:solidFill>
              </a:rPr>
              <a:t>late  stages  </a:t>
            </a:r>
            <a:r>
              <a:rPr lang="fr-FR" altLang="fr-FR" sz="2000" b="1"/>
              <a:t>of infection </a:t>
            </a: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3850" y="1509713"/>
            <a:ext cx="7810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6" y="2701926"/>
            <a:ext cx="8286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5114" y="3827464"/>
            <a:ext cx="82867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1" y="5114925"/>
            <a:ext cx="13430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1" y="1046164"/>
            <a:ext cx="1008063" cy="560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776" name="Groupe 6"/>
          <p:cNvGrpSpPr>
            <a:grpSpLocks/>
          </p:cNvGrpSpPr>
          <p:nvPr/>
        </p:nvGrpSpPr>
        <p:grpSpPr bwMode="auto">
          <a:xfrm>
            <a:off x="5041901" y="2922588"/>
            <a:ext cx="4168775" cy="3625850"/>
            <a:chOff x="3081510" y="2880709"/>
            <a:chExt cx="4167896" cy="3627249"/>
          </a:xfrm>
        </p:grpSpPr>
        <p:sp>
          <p:nvSpPr>
            <p:cNvPr id="32780" name="Rectangle 1"/>
            <p:cNvSpPr>
              <a:spLocks noChangeArrowheads="1"/>
            </p:cNvSpPr>
            <p:nvPr/>
          </p:nvSpPr>
          <p:spPr bwMode="auto">
            <a:xfrm>
              <a:off x="3081510" y="5909754"/>
              <a:ext cx="276130" cy="598204"/>
            </a:xfrm>
            <a:prstGeom prst="rect">
              <a:avLst/>
            </a:prstGeom>
            <a:noFill/>
            <a:ln w="28575"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cxnSp>
          <p:nvCxnSpPr>
            <p:cNvPr id="32781" name="Connecteur droit avec flèche 4"/>
            <p:cNvCxnSpPr>
              <a:cxnSpLocks noChangeShapeType="1"/>
            </p:cNvCxnSpPr>
            <p:nvPr/>
          </p:nvCxnSpPr>
          <p:spPr bwMode="auto">
            <a:xfrm flipV="1">
              <a:off x="3354644" y="3193412"/>
              <a:ext cx="985297" cy="2867812"/>
            </a:xfrm>
            <a:prstGeom prst="straightConnector1">
              <a:avLst/>
            </a:prstGeom>
            <a:noFill/>
            <a:ln w="38100" algn="ctr">
              <a:solidFill>
                <a:srgbClr val="FF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782" name="ZoneTexte 5"/>
            <p:cNvSpPr txBox="1">
              <a:spLocks noChangeArrowheads="1"/>
            </p:cNvSpPr>
            <p:nvPr/>
          </p:nvSpPr>
          <p:spPr bwMode="auto">
            <a:xfrm>
              <a:off x="4342236" y="2880709"/>
              <a:ext cx="2907170" cy="150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a:t>Small number</a:t>
              </a:r>
            </a:p>
            <a:p>
              <a:pPr eaLnBrk="1" hangingPunct="1">
                <a:spcBef>
                  <a:spcPct val="0"/>
                </a:spcBef>
                <a:buFontTx/>
                <a:buNone/>
              </a:pPr>
              <a:r>
                <a:rPr lang="fr-FR" altLang="fr-FR" sz="1400" b="1"/>
                <a:t>of secondary metabolism genes</a:t>
              </a:r>
            </a:p>
            <a:p>
              <a:pPr eaLnBrk="1" hangingPunct="1">
                <a:spcBef>
                  <a:spcPct val="0"/>
                </a:spcBef>
                <a:buFontTx/>
                <a:buNone/>
              </a:pPr>
              <a:r>
                <a:rPr lang="fr-FR" altLang="fr-FR" sz="1400" b="1"/>
                <a:t>over-expressed during </a:t>
              </a:r>
            </a:p>
            <a:p>
              <a:pPr eaLnBrk="1" hangingPunct="1">
                <a:spcBef>
                  <a:spcPct val="0"/>
                </a:spcBef>
                <a:buFontTx/>
                <a:buNone/>
              </a:pPr>
              <a:endParaRPr lang="fr-FR" altLang="fr-FR" sz="800" b="1">
                <a:solidFill>
                  <a:srgbClr val="FF0000"/>
                </a:solidFill>
              </a:endParaRPr>
            </a:p>
            <a:p>
              <a:pPr eaLnBrk="1" hangingPunct="1">
                <a:spcBef>
                  <a:spcPct val="0"/>
                </a:spcBef>
                <a:buFontTx/>
                <a:buNone/>
              </a:pPr>
              <a:r>
                <a:rPr lang="fr-FR" altLang="fr-FR" sz="1400" b="1">
                  <a:solidFill>
                    <a:srgbClr val="FF0000"/>
                  </a:solidFill>
                </a:rPr>
                <a:t>Necrotrophy</a:t>
              </a:r>
            </a:p>
            <a:p>
              <a:pPr eaLnBrk="1" hangingPunct="1">
                <a:spcBef>
                  <a:spcPct val="0"/>
                </a:spcBef>
                <a:buFontTx/>
                <a:buNone/>
              </a:pPr>
              <a:endParaRPr lang="fr-FR" altLang="fr-FR" sz="1400" b="1"/>
            </a:p>
            <a:p>
              <a:pPr eaLnBrk="1" hangingPunct="1">
                <a:spcBef>
                  <a:spcPct val="0"/>
                </a:spcBef>
                <a:buFontTx/>
                <a:buNone/>
              </a:pPr>
              <a:r>
                <a:rPr lang="fr-FR" altLang="fr-FR" sz="1400" b="1"/>
                <a:t>Necrosis inducing toxins ?</a:t>
              </a:r>
            </a:p>
          </p:txBody>
        </p:sp>
      </p:grpSp>
      <p:sp>
        <p:nvSpPr>
          <p:cNvPr id="32777" name="Text Box 24"/>
          <p:cNvSpPr txBox="1">
            <a:spLocks noChangeArrowheads="1"/>
          </p:cNvSpPr>
          <p:nvPr/>
        </p:nvSpPr>
        <p:spPr bwMode="auto">
          <a:xfrm>
            <a:off x="1468438" y="6643689"/>
            <a:ext cx="24749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a:t>O’Connel Nature Genetics 2012</a:t>
            </a:r>
          </a:p>
        </p:txBody>
      </p:sp>
      <p:sp>
        <p:nvSpPr>
          <p:cNvPr id="32778" name="Rectangle 1"/>
          <p:cNvSpPr>
            <a:spLocks noChangeArrowheads="1"/>
          </p:cNvSpPr>
          <p:nvPr/>
        </p:nvSpPr>
        <p:spPr bwMode="auto">
          <a:xfrm>
            <a:off x="4267200" y="1004889"/>
            <a:ext cx="5449888" cy="5570537"/>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32779" name="Rectangle 2"/>
          <p:cNvSpPr>
            <a:spLocks noChangeArrowheads="1"/>
          </p:cNvSpPr>
          <p:nvPr/>
        </p:nvSpPr>
        <p:spPr bwMode="auto">
          <a:xfrm>
            <a:off x="2506663" y="1004889"/>
            <a:ext cx="1408112" cy="5570537"/>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Tree>
    <p:extLst>
      <p:ext uri="{BB962C8B-B14F-4D97-AF65-F5344CB8AC3E}">
        <p14:creationId xmlns:p14="http://schemas.microsoft.com/office/powerpoint/2010/main" val="150568247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ChangeArrowheads="1"/>
          </p:cNvSpPr>
          <p:nvPr/>
        </p:nvSpPr>
        <p:spPr bwMode="auto">
          <a:xfrm>
            <a:off x="2541589" y="176214"/>
            <a:ext cx="7172325" cy="708025"/>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2000" b="1" i="1"/>
              <a:t>Magnaporthe  </a:t>
            </a:r>
            <a:r>
              <a:rPr lang="fr-FR" altLang="fr-FR" sz="2000" b="1"/>
              <a:t>secondary  metabolism</a:t>
            </a:r>
          </a:p>
          <a:p>
            <a:pPr algn="ctr">
              <a:spcBef>
                <a:spcPct val="0"/>
              </a:spcBef>
              <a:buFontTx/>
              <a:buNone/>
            </a:pPr>
            <a:r>
              <a:rPr lang="fr-FR" altLang="fr-FR" sz="2000" b="1"/>
              <a:t>Expression  during  infection  : key genes</a:t>
            </a:r>
          </a:p>
        </p:txBody>
      </p:sp>
      <p:sp>
        <p:nvSpPr>
          <p:cNvPr id="33795" name="AutoShape 186"/>
          <p:cNvSpPr>
            <a:spLocks noChangeAspect="1" noChangeArrowheads="1"/>
          </p:cNvSpPr>
          <p:nvPr/>
        </p:nvSpPr>
        <p:spPr bwMode="auto">
          <a:xfrm rot="3293380">
            <a:off x="2069307" y="2358232"/>
            <a:ext cx="3348038" cy="2867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7313 h 21600"/>
            </a:gdLst>
            <a:ahLst/>
            <a:cxnLst>
              <a:cxn ang="T8">
                <a:pos x="T0" y="T1"/>
              </a:cxn>
              <a:cxn ang="T9">
                <a:pos x="T2" y="T3"/>
              </a:cxn>
              <a:cxn ang="T10">
                <a:pos x="T4" y="T5"/>
              </a:cxn>
              <a:cxn ang="T11">
                <a:pos x="T6" y="T7"/>
              </a:cxn>
            </a:cxnLst>
            <a:rect l="T12" t="T13" r="T14" b="T15"/>
            <a:pathLst>
              <a:path w="21600" h="21600">
                <a:moveTo>
                  <a:pt x="13503" y="12622"/>
                </a:moveTo>
                <a:cubicBezTo>
                  <a:pt x="12897" y="13522"/>
                  <a:pt x="11884" y="14060"/>
                  <a:pt x="10800" y="14061"/>
                </a:cubicBezTo>
                <a:cubicBezTo>
                  <a:pt x="9715" y="14061"/>
                  <a:pt x="8702" y="13522"/>
                  <a:pt x="8096" y="12622"/>
                </a:cubicBezTo>
                <a:lnTo>
                  <a:pt x="1845" y="16837"/>
                </a:lnTo>
                <a:cubicBezTo>
                  <a:pt x="3852" y="19814"/>
                  <a:pt x="7208" y="21600"/>
                  <a:pt x="10800" y="21600"/>
                </a:cubicBezTo>
                <a:cubicBezTo>
                  <a:pt x="14391" y="21599"/>
                  <a:pt x="17747" y="19814"/>
                  <a:pt x="19754" y="16837"/>
                </a:cubicBezTo>
                <a:lnTo>
                  <a:pt x="13503" y="12622"/>
                </a:lnTo>
                <a:close/>
              </a:path>
            </a:pathLst>
          </a:custGeom>
          <a:solidFill>
            <a:srgbClr val="99FF6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grpSp>
        <p:nvGrpSpPr>
          <p:cNvPr id="33796" name="Groupe 3"/>
          <p:cNvGrpSpPr>
            <a:grpSpLocks/>
          </p:cNvGrpSpPr>
          <p:nvPr/>
        </p:nvGrpSpPr>
        <p:grpSpPr bwMode="auto">
          <a:xfrm>
            <a:off x="1619250" y="1622425"/>
            <a:ext cx="3125788" cy="3816350"/>
            <a:chOff x="-169600" y="1493183"/>
            <a:chExt cx="3883834" cy="4308866"/>
          </a:xfrm>
        </p:grpSpPr>
        <p:sp>
          <p:nvSpPr>
            <p:cNvPr id="43" name="Rectangle 3"/>
            <p:cNvSpPr>
              <a:spLocks noChangeArrowheads="1"/>
            </p:cNvSpPr>
            <p:nvPr/>
          </p:nvSpPr>
          <p:spPr bwMode="auto">
            <a:xfrm>
              <a:off x="1246648" y="3851947"/>
              <a:ext cx="226837" cy="3585"/>
            </a:xfrm>
            <a:prstGeom prst="rect">
              <a:avLst/>
            </a:prstGeom>
            <a:solidFill>
              <a:srgbClr val="AEAE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44" name="Rectangle 4"/>
            <p:cNvSpPr>
              <a:spLocks noChangeArrowheads="1"/>
            </p:cNvSpPr>
            <p:nvPr/>
          </p:nvSpPr>
          <p:spPr bwMode="auto">
            <a:xfrm>
              <a:off x="1246648" y="3862701"/>
              <a:ext cx="226837" cy="1793"/>
            </a:xfrm>
            <a:prstGeom prst="rect">
              <a:avLst/>
            </a:prstGeom>
            <a:solidFill>
              <a:srgbClr val="B7B7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45" name="Rectangle 5"/>
            <p:cNvSpPr>
              <a:spLocks noChangeArrowheads="1"/>
            </p:cNvSpPr>
            <p:nvPr/>
          </p:nvSpPr>
          <p:spPr bwMode="auto">
            <a:xfrm>
              <a:off x="1246648" y="3868079"/>
              <a:ext cx="226837" cy="3585"/>
            </a:xfrm>
            <a:prstGeom prst="rect">
              <a:avLst/>
            </a:prstGeom>
            <a:solidFill>
              <a:srgbClr val="BCBC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46" name="Rectangle 6"/>
            <p:cNvSpPr>
              <a:spLocks noChangeArrowheads="1"/>
            </p:cNvSpPr>
            <p:nvPr/>
          </p:nvSpPr>
          <p:spPr bwMode="auto">
            <a:xfrm>
              <a:off x="1246648" y="3803553"/>
              <a:ext cx="226837" cy="1792"/>
            </a:xfrm>
            <a:prstGeom prst="rect">
              <a:avLst/>
            </a:prstGeom>
            <a:solidFill>
              <a:srgbClr val="8688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47" name="Rectangle 7"/>
            <p:cNvSpPr>
              <a:spLocks noChangeArrowheads="1"/>
            </p:cNvSpPr>
            <p:nvPr/>
          </p:nvSpPr>
          <p:spPr bwMode="auto">
            <a:xfrm>
              <a:off x="1246648" y="3819684"/>
              <a:ext cx="226837" cy="3585"/>
            </a:xfrm>
            <a:prstGeom prst="rect">
              <a:avLst/>
            </a:prstGeom>
            <a:solidFill>
              <a:srgbClr val="9092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48" name="Rectangle 8"/>
            <p:cNvSpPr>
              <a:spLocks noChangeArrowheads="1"/>
            </p:cNvSpPr>
            <p:nvPr/>
          </p:nvSpPr>
          <p:spPr bwMode="auto">
            <a:xfrm>
              <a:off x="1246648" y="3862701"/>
              <a:ext cx="226837" cy="1793"/>
            </a:xfrm>
            <a:prstGeom prst="rect">
              <a:avLst/>
            </a:prstGeom>
            <a:solidFill>
              <a:srgbClr val="B7B7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49" name="Rectangle 9"/>
            <p:cNvSpPr>
              <a:spLocks noChangeArrowheads="1"/>
            </p:cNvSpPr>
            <p:nvPr/>
          </p:nvSpPr>
          <p:spPr bwMode="auto">
            <a:xfrm>
              <a:off x="1246648" y="3894964"/>
              <a:ext cx="226837" cy="3585"/>
            </a:xfrm>
            <a:prstGeom prst="rect">
              <a:avLst/>
            </a:prstGeom>
            <a:solidFill>
              <a:srgbClr val="D0D1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50" name="Rectangle 10"/>
            <p:cNvSpPr>
              <a:spLocks noChangeArrowheads="1"/>
            </p:cNvSpPr>
            <p:nvPr/>
          </p:nvSpPr>
          <p:spPr bwMode="auto">
            <a:xfrm>
              <a:off x="1246648" y="3912887"/>
              <a:ext cx="226837" cy="1793"/>
            </a:xfrm>
            <a:prstGeom prst="rect">
              <a:avLst/>
            </a:prstGeom>
            <a:solidFill>
              <a:srgbClr val="DCDC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51" name="Rectangle 11"/>
            <p:cNvSpPr>
              <a:spLocks noChangeArrowheads="1"/>
            </p:cNvSpPr>
            <p:nvPr/>
          </p:nvSpPr>
          <p:spPr bwMode="auto">
            <a:xfrm>
              <a:off x="1246648" y="3921850"/>
              <a:ext cx="226837" cy="3585"/>
            </a:xfrm>
            <a:prstGeom prst="rect">
              <a:avLst/>
            </a:prstGeom>
            <a:solidFill>
              <a:srgbClr val="E0E1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52" name="Rectangle 12"/>
            <p:cNvSpPr>
              <a:spLocks noChangeArrowheads="1"/>
            </p:cNvSpPr>
            <p:nvPr/>
          </p:nvSpPr>
          <p:spPr bwMode="auto">
            <a:xfrm>
              <a:off x="1246648" y="3862701"/>
              <a:ext cx="226837" cy="1793"/>
            </a:xfrm>
            <a:prstGeom prst="rect">
              <a:avLst/>
            </a:prstGeom>
            <a:solidFill>
              <a:srgbClr val="B7B7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53" name="Rectangle 13"/>
            <p:cNvSpPr>
              <a:spLocks noChangeArrowheads="1"/>
            </p:cNvSpPr>
            <p:nvPr/>
          </p:nvSpPr>
          <p:spPr bwMode="auto">
            <a:xfrm>
              <a:off x="1246648" y="3894964"/>
              <a:ext cx="226837" cy="3585"/>
            </a:xfrm>
            <a:prstGeom prst="rect">
              <a:avLst/>
            </a:prstGeom>
            <a:solidFill>
              <a:srgbClr val="D0D1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54" name="Rectangle 14"/>
            <p:cNvSpPr>
              <a:spLocks noChangeArrowheads="1"/>
            </p:cNvSpPr>
            <p:nvPr/>
          </p:nvSpPr>
          <p:spPr bwMode="auto">
            <a:xfrm>
              <a:off x="1246648" y="3912887"/>
              <a:ext cx="226837" cy="1793"/>
            </a:xfrm>
            <a:prstGeom prst="rect">
              <a:avLst/>
            </a:prstGeom>
            <a:solidFill>
              <a:srgbClr val="DCDC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55" name="Rectangle 15"/>
            <p:cNvSpPr>
              <a:spLocks noChangeArrowheads="1"/>
            </p:cNvSpPr>
            <p:nvPr/>
          </p:nvSpPr>
          <p:spPr bwMode="auto">
            <a:xfrm>
              <a:off x="1246648" y="3921850"/>
              <a:ext cx="226837" cy="3585"/>
            </a:xfrm>
            <a:prstGeom prst="rect">
              <a:avLst/>
            </a:prstGeom>
            <a:solidFill>
              <a:srgbClr val="E0E1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56" name="Rectangle 16"/>
            <p:cNvSpPr>
              <a:spLocks noChangeArrowheads="1"/>
            </p:cNvSpPr>
            <p:nvPr/>
          </p:nvSpPr>
          <p:spPr bwMode="auto">
            <a:xfrm>
              <a:off x="1246648" y="3803553"/>
              <a:ext cx="226837" cy="1792"/>
            </a:xfrm>
            <a:prstGeom prst="rect">
              <a:avLst/>
            </a:prstGeom>
            <a:solidFill>
              <a:srgbClr val="8688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57" name="Rectangle 17"/>
            <p:cNvSpPr>
              <a:spLocks noChangeArrowheads="1"/>
            </p:cNvSpPr>
            <p:nvPr/>
          </p:nvSpPr>
          <p:spPr bwMode="auto">
            <a:xfrm>
              <a:off x="1246648" y="3819684"/>
              <a:ext cx="226837" cy="3585"/>
            </a:xfrm>
            <a:prstGeom prst="rect">
              <a:avLst/>
            </a:prstGeom>
            <a:solidFill>
              <a:srgbClr val="9092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58" name="Rectangle 18"/>
            <p:cNvSpPr>
              <a:spLocks noChangeArrowheads="1"/>
            </p:cNvSpPr>
            <p:nvPr/>
          </p:nvSpPr>
          <p:spPr bwMode="auto">
            <a:xfrm>
              <a:off x="1246648" y="3862701"/>
              <a:ext cx="226837" cy="1793"/>
            </a:xfrm>
            <a:prstGeom prst="rect">
              <a:avLst/>
            </a:prstGeom>
            <a:solidFill>
              <a:srgbClr val="B7B7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59" name="Rectangle 19"/>
            <p:cNvSpPr>
              <a:spLocks noChangeArrowheads="1"/>
            </p:cNvSpPr>
            <p:nvPr/>
          </p:nvSpPr>
          <p:spPr bwMode="auto">
            <a:xfrm>
              <a:off x="1246648" y="3894964"/>
              <a:ext cx="226837" cy="3585"/>
            </a:xfrm>
            <a:prstGeom prst="rect">
              <a:avLst/>
            </a:prstGeom>
            <a:solidFill>
              <a:srgbClr val="D0D1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60" name="Rectangle 20"/>
            <p:cNvSpPr>
              <a:spLocks noChangeArrowheads="1"/>
            </p:cNvSpPr>
            <p:nvPr/>
          </p:nvSpPr>
          <p:spPr bwMode="auto">
            <a:xfrm>
              <a:off x="1246648" y="3912887"/>
              <a:ext cx="226837" cy="1793"/>
            </a:xfrm>
            <a:prstGeom prst="rect">
              <a:avLst/>
            </a:prstGeom>
            <a:solidFill>
              <a:srgbClr val="DCDC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61" name="Rectangle 21"/>
            <p:cNvSpPr>
              <a:spLocks noChangeArrowheads="1"/>
            </p:cNvSpPr>
            <p:nvPr/>
          </p:nvSpPr>
          <p:spPr bwMode="auto">
            <a:xfrm>
              <a:off x="1246648" y="3921850"/>
              <a:ext cx="226837" cy="3585"/>
            </a:xfrm>
            <a:prstGeom prst="rect">
              <a:avLst/>
            </a:prstGeom>
            <a:solidFill>
              <a:srgbClr val="E0E1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mj-lt"/>
              </a:endParaRPr>
            </a:p>
          </p:txBody>
        </p:sp>
        <p:sp>
          <p:nvSpPr>
            <p:cNvPr id="33830" name="AutoShape 187"/>
            <p:cNvSpPr>
              <a:spLocks noChangeAspect="1" noChangeArrowheads="1"/>
            </p:cNvSpPr>
            <p:nvPr/>
          </p:nvSpPr>
          <p:spPr bwMode="auto">
            <a:xfrm rot="10017495">
              <a:off x="709097" y="2062766"/>
              <a:ext cx="3005137" cy="34909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7313 h 21600"/>
              </a:gdLst>
              <a:ahLst/>
              <a:cxnLst>
                <a:cxn ang="T8">
                  <a:pos x="T0" y="T1"/>
                </a:cxn>
                <a:cxn ang="T9">
                  <a:pos x="T2" y="T3"/>
                </a:cxn>
                <a:cxn ang="T10">
                  <a:pos x="T4" y="T5"/>
                </a:cxn>
                <a:cxn ang="T11">
                  <a:pos x="T6" y="T7"/>
                </a:cxn>
              </a:cxnLst>
              <a:rect l="T12" t="T13" r="T14" b="T15"/>
              <a:pathLst>
                <a:path w="21600" h="21600">
                  <a:moveTo>
                    <a:pt x="13503" y="12622"/>
                  </a:moveTo>
                  <a:cubicBezTo>
                    <a:pt x="12897" y="13522"/>
                    <a:pt x="11884" y="14060"/>
                    <a:pt x="10800" y="14061"/>
                  </a:cubicBezTo>
                  <a:cubicBezTo>
                    <a:pt x="9715" y="14061"/>
                    <a:pt x="8702" y="13522"/>
                    <a:pt x="8096" y="12622"/>
                  </a:cubicBezTo>
                  <a:lnTo>
                    <a:pt x="1845" y="16837"/>
                  </a:lnTo>
                  <a:cubicBezTo>
                    <a:pt x="3852" y="19814"/>
                    <a:pt x="7208" y="21600"/>
                    <a:pt x="10800" y="21600"/>
                  </a:cubicBezTo>
                  <a:cubicBezTo>
                    <a:pt x="14391" y="21599"/>
                    <a:pt x="17747" y="19814"/>
                    <a:pt x="19754" y="16837"/>
                  </a:cubicBezTo>
                  <a:lnTo>
                    <a:pt x="13503" y="12622"/>
                  </a:lnTo>
                  <a:close/>
                </a:path>
              </a:pathLst>
            </a:cu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67" name="Text Box 205"/>
            <p:cNvSpPr txBox="1">
              <a:spLocks noChangeAspect="1" noChangeArrowheads="1"/>
            </p:cNvSpPr>
            <p:nvPr/>
          </p:nvSpPr>
          <p:spPr bwMode="auto">
            <a:xfrm>
              <a:off x="-169600" y="2518421"/>
              <a:ext cx="1832444" cy="66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hlink"/>
                  </a:solidFill>
                  <a:latin typeface="Arial" pitchFamily="34" charset="0"/>
                </a:defRPr>
              </a:lvl1pPr>
              <a:lvl2pPr marL="742950" indent="-285750">
                <a:defRPr sz="1200" b="1">
                  <a:solidFill>
                    <a:schemeClr val="hlink"/>
                  </a:solidFill>
                  <a:latin typeface="Arial" pitchFamily="34" charset="0"/>
                </a:defRPr>
              </a:lvl2pPr>
              <a:lvl3pPr marL="1143000" indent="-228600">
                <a:defRPr sz="1200" b="1">
                  <a:solidFill>
                    <a:schemeClr val="hlink"/>
                  </a:solidFill>
                  <a:latin typeface="Arial" pitchFamily="34" charset="0"/>
                </a:defRPr>
              </a:lvl3pPr>
              <a:lvl4pPr marL="1600200" indent="-228600">
                <a:defRPr sz="1200" b="1">
                  <a:solidFill>
                    <a:schemeClr val="hlink"/>
                  </a:solidFill>
                  <a:latin typeface="Arial" pitchFamily="34" charset="0"/>
                </a:defRPr>
              </a:lvl4pPr>
              <a:lvl5pPr marL="2057400" indent="-228600">
                <a:defRPr sz="1200" b="1">
                  <a:solidFill>
                    <a:schemeClr val="hlink"/>
                  </a:solidFill>
                  <a:latin typeface="Arial" pitchFamily="34" charset="0"/>
                </a:defRPr>
              </a:lvl5pPr>
              <a:lvl6pPr marL="2514600" indent="-228600" eaLnBrk="0" fontAlgn="base" hangingPunct="0">
                <a:spcBef>
                  <a:spcPct val="0"/>
                </a:spcBef>
                <a:spcAft>
                  <a:spcPct val="0"/>
                </a:spcAft>
                <a:defRPr sz="1200" b="1">
                  <a:solidFill>
                    <a:schemeClr val="hlink"/>
                  </a:solidFill>
                  <a:latin typeface="Arial" pitchFamily="34" charset="0"/>
                </a:defRPr>
              </a:lvl6pPr>
              <a:lvl7pPr marL="2971800" indent="-228600" eaLnBrk="0" fontAlgn="base" hangingPunct="0">
                <a:spcBef>
                  <a:spcPct val="0"/>
                </a:spcBef>
                <a:spcAft>
                  <a:spcPct val="0"/>
                </a:spcAft>
                <a:defRPr sz="1200" b="1">
                  <a:solidFill>
                    <a:schemeClr val="hlink"/>
                  </a:solidFill>
                  <a:latin typeface="Arial" pitchFamily="34" charset="0"/>
                </a:defRPr>
              </a:lvl7pPr>
              <a:lvl8pPr marL="3429000" indent="-228600" eaLnBrk="0" fontAlgn="base" hangingPunct="0">
                <a:spcBef>
                  <a:spcPct val="0"/>
                </a:spcBef>
                <a:spcAft>
                  <a:spcPct val="0"/>
                </a:spcAft>
                <a:defRPr sz="1200" b="1">
                  <a:solidFill>
                    <a:schemeClr val="hlink"/>
                  </a:solidFill>
                  <a:latin typeface="Arial" pitchFamily="34" charset="0"/>
                </a:defRPr>
              </a:lvl8pPr>
              <a:lvl9pPr marL="3886200" indent="-228600" eaLnBrk="0" fontAlgn="base" hangingPunct="0">
                <a:spcBef>
                  <a:spcPct val="0"/>
                </a:spcBef>
                <a:spcAft>
                  <a:spcPct val="0"/>
                </a:spcAft>
                <a:defRPr sz="1200" b="1">
                  <a:solidFill>
                    <a:schemeClr val="hlink"/>
                  </a:solidFill>
                  <a:latin typeface="Arial" pitchFamily="34" charset="0"/>
                </a:defRPr>
              </a:lvl9pPr>
            </a:lstStyle>
            <a:p>
              <a:pPr algn="l">
                <a:defRPr/>
              </a:pPr>
              <a:r>
                <a:rPr lang="en-US" altLang="fr-FR" sz="1600" dirty="0" err="1">
                  <a:solidFill>
                    <a:srgbClr val="CC3300"/>
                  </a:solidFill>
                  <a:latin typeface="+mj-lt"/>
                </a:rPr>
                <a:t>Necrotrophy</a:t>
              </a:r>
              <a:endParaRPr lang="en-US" altLang="fr-FR" sz="1600" dirty="0">
                <a:solidFill>
                  <a:srgbClr val="CC3300"/>
                </a:solidFill>
                <a:latin typeface="+mj-lt"/>
              </a:endParaRPr>
            </a:p>
            <a:p>
              <a:pPr>
                <a:defRPr/>
              </a:pPr>
              <a:endParaRPr lang="en-US" altLang="fr-FR" sz="1600" dirty="0">
                <a:latin typeface="+mj-lt"/>
              </a:endParaRPr>
            </a:p>
          </p:txBody>
        </p:sp>
        <p:sp>
          <p:nvSpPr>
            <p:cNvPr id="68" name="Text Box 207"/>
            <p:cNvSpPr txBox="1">
              <a:spLocks noChangeAspect="1" noChangeArrowheads="1"/>
            </p:cNvSpPr>
            <p:nvPr/>
          </p:nvSpPr>
          <p:spPr bwMode="auto">
            <a:xfrm>
              <a:off x="-151847" y="3382345"/>
              <a:ext cx="1424138" cy="65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hlink"/>
                  </a:solidFill>
                  <a:latin typeface="Arial" pitchFamily="34" charset="0"/>
                </a:defRPr>
              </a:lvl1pPr>
              <a:lvl2pPr marL="742950" indent="-285750">
                <a:defRPr sz="1200" b="1">
                  <a:solidFill>
                    <a:schemeClr val="hlink"/>
                  </a:solidFill>
                  <a:latin typeface="Arial" pitchFamily="34" charset="0"/>
                </a:defRPr>
              </a:lvl2pPr>
              <a:lvl3pPr marL="1143000" indent="-228600">
                <a:defRPr sz="1200" b="1">
                  <a:solidFill>
                    <a:schemeClr val="hlink"/>
                  </a:solidFill>
                  <a:latin typeface="Arial" pitchFamily="34" charset="0"/>
                </a:defRPr>
              </a:lvl3pPr>
              <a:lvl4pPr marL="1600200" indent="-228600">
                <a:defRPr sz="1200" b="1">
                  <a:solidFill>
                    <a:schemeClr val="hlink"/>
                  </a:solidFill>
                  <a:latin typeface="Arial" pitchFamily="34" charset="0"/>
                </a:defRPr>
              </a:lvl4pPr>
              <a:lvl5pPr marL="2057400" indent="-228600">
                <a:defRPr sz="1200" b="1">
                  <a:solidFill>
                    <a:schemeClr val="hlink"/>
                  </a:solidFill>
                  <a:latin typeface="Arial" pitchFamily="34" charset="0"/>
                </a:defRPr>
              </a:lvl5pPr>
              <a:lvl6pPr marL="2514600" indent="-228600" eaLnBrk="0" fontAlgn="base" hangingPunct="0">
                <a:spcBef>
                  <a:spcPct val="0"/>
                </a:spcBef>
                <a:spcAft>
                  <a:spcPct val="0"/>
                </a:spcAft>
                <a:defRPr sz="1200" b="1">
                  <a:solidFill>
                    <a:schemeClr val="hlink"/>
                  </a:solidFill>
                  <a:latin typeface="Arial" pitchFamily="34" charset="0"/>
                </a:defRPr>
              </a:lvl6pPr>
              <a:lvl7pPr marL="2971800" indent="-228600" eaLnBrk="0" fontAlgn="base" hangingPunct="0">
                <a:spcBef>
                  <a:spcPct val="0"/>
                </a:spcBef>
                <a:spcAft>
                  <a:spcPct val="0"/>
                </a:spcAft>
                <a:defRPr sz="1200" b="1">
                  <a:solidFill>
                    <a:schemeClr val="hlink"/>
                  </a:solidFill>
                  <a:latin typeface="Arial" pitchFamily="34" charset="0"/>
                </a:defRPr>
              </a:lvl7pPr>
              <a:lvl8pPr marL="3429000" indent="-228600" eaLnBrk="0" fontAlgn="base" hangingPunct="0">
                <a:spcBef>
                  <a:spcPct val="0"/>
                </a:spcBef>
                <a:spcAft>
                  <a:spcPct val="0"/>
                </a:spcAft>
                <a:defRPr sz="1200" b="1">
                  <a:solidFill>
                    <a:schemeClr val="hlink"/>
                  </a:solidFill>
                  <a:latin typeface="Arial" pitchFamily="34" charset="0"/>
                </a:defRPr>
              </a:lvl8pPr>
              <a:lvl9pPr marL="3886200" indent="-228600" eaLnBrk="0" fontAlgn="base" hangingPunct="0">
                <a:spcBef>
                  <a:spcPct val="0"/>
                </a:spcBef>
                <a:spcAft>
                  <a:spcPct val="0"/>
                </a:spcAft>
                <a:defRPr sz="1200" b="1">
                  <a:solidFill>
                    <a:schemeClr val="hlink"/>
                  </a:solidFill>
                  <a:latin typeface="Arial" pitchFamily="34" charset="0"/>
                </a:defRPr>
              </a:lvl9pPr>
            </a:lstStyle>
            <a:p>
              <a:pPr>
                <a:defRPr/>
              </a:pPr>
              <a:r>
                <a:rPr lang="en-US" altLang="fr-FR" sz="1600" dirty="0" err="1">
                  <a:solidFill>
                    <a:srgbClr val="009900"/>
                  </a:solidFill>
                  <a:latin typeface="+mj-lt"/>
                </a:rPr>
                <a:t>Biotrophy</a:t>
              </a:r>
              <a:r>
                <a:rPr lang="en-US" altLang="fr-FR" sz="1600" dirty="0">
                  <a:latin typeface="+mj-lt"/>
                </a:rPr>
                <a:t/>
              </a:r>
              <a:br>
                <a:rPr lang="en-US" altLang="fr-FR" sz="1600" dirty="0">
                  <a:latin typeface="+mj-lt"/>
                </a:rPr>
              </a:br>
              <a:endParaRPr lang="en-US" altLang="fr-FR" sz="1600" dirty="0">
                <a:latin typeface="+mj-lt"/>
              </a:endParaRPr>
            </a:p>
          </p:txBody>
        </p:sp>
        <p:sp>
          <p:nvSpPr>
            <p:cNvPr id="69" name="Text Box 216"/>
            <p:cNvSpPr txBox="1">
              <a:spLocks noChangeAspect="1" noChangeArrowheads="1"/>
            </p:cNvSpPr>
            <p:nvPr/>
          </p:nvSpPr>
          <p:spPr bwMode="auto">
            <a:xfrm>
              <a:off x="1017839" y="3086604"/>
              <a:ext cx="1950794" cy="347720"/>
            </a:xfrm>
            <a:prstGeom prst="rect">
              <a:avLst/>
            </a:prstGeom>
            <a:noFill/>
            <a:ln w="9525">
              <a:noFill/>
              <a:miter lim="800000"/>
              <a:headEnd/>
              <a:tailEnd/>
            </a:ln>
            <a:extLst/>
          </p:spPr>
          <p:txBody>
            <a:bodyPr>
              <a:spAutoFit/>
            </a:bodyPr>
            <a:lstStyle>
              <a:lvl1pPr>
                <a:defRPr sz="1200" b="1">
                  <a:solidFill>
                    <a:schemeClr val="hlink"/>
                  </a:solidFill>
                  <a:latin typeface="Arial" pitchFamily="34" charset="0"/>
                </a:defRPr>
              </a:lvl1pPr>
              <a:lvl2pPr marL="742950" indent="-285750">
                <a:defRPr sz="1200" b="1">
                  <a:solidFill>
                    <a:schemeClr val="hlink"/>
                  </a:solidFill>
                  <a:latin typeface="Arial" pitchFamily="34" charset="0"/>
                </a:defRPr>
              </a:lvl2pPr>
              <a:lvl3pPr marL="1143000" indent="-228600">
                <a:defRPr sz="1200" b="1">
                  <a:solidFill>
                    <a:schemeClr val="hlink"/>
                  </a:solidFill>
                  <a:latin typeface="Arial" pitchFamily="34" charset="0"/>
                </a:defRPr>
              </a:lvl3pPr>
              <a:lvl4pPr marL="1600200" indent="-228600">
                <a:defRPr sz="1200" b="1">
                  <a:solidFill>
                    <a:schemeClr val="hlink"/>
                  </a:solidFill>
                  <a:latin typeface="Arial" pitchFamily="34" charset="0"/>
                </a:defRPr>
              </a:lvl4pPr>
              <a:lvl5pPr marL="2057400" indent="-228600">
                <a:defRPr sz="1200" b="1">
                  <a:solidFill>
                    <a:schemeClr val="hlink"/>
                  </a:solidFill>
                  <a:latin typeface="Arial" pitchFamily="34" charset="0"/>
                </a:defRPr>
              </a:lvl5pPr>
              <a:lvl6pPr marL="2514600" indent="-228600" eaLnBrk="0" fontAlgn="base" hangingPunct="0">
                <a:spcBef>
                  <a:spcPct val="0"/>
                </a:spcBef>
                <a:spcAft>
                  <a:spcPct val="0"/>
                </a:spcAft>
                <a:defRPr sz="1200" b="1">
                  <a:solidFill>
                    <a:schemeClr val="hlink"/>
                  </a:solidFill>
                  <a:latin typeface="Arial" pitchFamily="34" charset="0"/>
                </a:defRPr>
              </a:lvl6pPr>
              <a:lvl7pPr marL="2971800" indent="-228600" eaLnBrk="0" fontAlgn="base" hangingPunct="0">
                <a:spcBef>
                  <a:spcPct val="0"/>
                </a:spcBef>
                <a:spcAft>
                  <a:spcPct val="0"/>
                </a:spcAft>
                <a:defRPr sz="1200" b="1">
                  <a:solidFill>
                    <a:schemeClr val="hlink"/>
                  </a:solidFill>
                  <a:latin typeface="Arial" pitchFamily="34" charset="0"/>
                </a:defRPr>
              </a:lvl7pPr>
              <a:lvl8pPr marL="3429000" indent="-228600" eaLnBrk="0" fontAlgn="base" hangingPunct="0">
                <a:spcBef>
                  <a:spcPct val="0"/>
                </a:spcBef>
                <a:spcAft>
                  <a:spcPct val="0"/>
                </a:spcAft>
                <a:defRPr sz="1200" b="1">
                  <a:solidFill>
                    <a:schemeClr val="hlink"/>
                  </a:solidFill>
                  <a:latin typeface="Arial" pitchFamily="34" charset="0"/>
                </a:defRPr>
              </a:lvl8pPr>
              <a:lvl9pPr marL="3886200" indent="-228600" eaLnBrk="0" fontAlgn="base" hangingPunct="0">
                <a:spcBef>
                  <a:spcPct val="0"/>
                </a:spcBef>
                <a:spcAft>
                  <a:spcPct val="0"/>
                </a:spcAft>
                <a:defRPr sz="1200" b="1">
                  <a:solidFill>
                    <a:schemeClr val="hlink"/>
                  </a:solidFill>
                  <a:latin typeface="Arial" pitchFamily="34" charset="0"/>
                </a:defRPr>
              </a:lvl9pPr>
            </a:lstStyle>
            <a:p>
              <a:pPr>
                <a:defRPr/>
              </a:pPr>
              <a:r>
                <a:rPr lang="en-US" altLang="fr-FR" sz="1400" dirty="0">
                  <a:solidFill>
                    <a:schemeClr val="tx1"/>
                  </a:solidFill>
                  <a:latin typeface="+mj-lt"/>
                </a:rPr>
                <a:t>Switch 5-6 dpi</a:t>
              </a:r>
            </a:p>
          </p:txBody>
        </p:sp>
        <p:sp>
          <p:nvSpPr>
            <p:cNvPr id="70" name="AutoShape 228"/>
            <p:cNvSpPr>
              <a:spLocks noChangeAspect="1" noChangeArrowheads="1"/>
            </p:cNvSpPr>
            <p:nvPr/>
          </p:nvSpPr>
          <p:spPr bwMode="auto">
            <a:xfrm rot="21459305">
              <a:off x="1317658" y="3384138"/>
              <a:ext cx="376746" cy="458848"/>
            </a:xfrm>
            <a:prstGeom prst="upArrow">
              <a:avLst>
                <a:gd name="adj1" fmla="val 44787"/>
                <a:gd name="adj2" fmla="val 34128"/>
              </a:avLst>
            </a:prstGeom>
            <a:gradFill rotWithShape="0">
              <a:gsLst>
                <a:gs pos="0">
                  <a:srgbClr val="000066"/>
                </a:gs>
                <a:gs pos="100000">
                  <a:srgbClr val="C8C8D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mj-lt"/>
              </a:endParaRPr>
            </a:p>
          </p:txBody>
        </p:sp>
        <p:sp>
          <p:nvSpPr>
            <p:cNvPr id="71" name="Text Box 203"/>
            <p:cNvSpPr txBox="1">
              <a:spLocks noChangeAspect="1" noChangeArrowheads="1"/>
            </p:cNvSpPr>
            <p:nvPr/>
          </p:nvSpPr>
          <p:spPr bwMode="auto">
            <a:xfrm>
              <a:off x="840315" y="4619082"/>
              <a:ext cx="844822" cy="52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chemeClr val="hlink"/>
                  </a:solidFill>
                  <a:latin typeface="Arial" pitchFamily="34" charset="0"/>
                </a:defRPr>
              </a:lvl1pPr>
              <a:lvl2pPr marL="742950" indent="-285750">
                <a:defRPr sz="1200" b="1">
                  <a:solidFill>
                    <a:schemeClr val="hlink"/>
                  </a:solidFill>
                  <a:latin typeface="Arial" pitchFamily="34" charset="0"/>
                </a:defRPr>
              </a:lvl2pPr>
              <a:lvl3pPr marL="1143000" indent="-228600">
                <a:defRPr sz="1200" b="1">
                  <a:solidFill>
                    <a:schemeClr val="hlink"/>
                  </a:solidFill>
                  <a:latin typeface="Arial" pitchFamily="34" charset="0"/>
                </a:defRPr>
              </a:lvl3pPr>
              <a:lvl4pPr marL="1600200" indent="-228600">
                <a:defRPr sz="1200" b="1">
                  <a:solidFill>
                    <a:schemeClr val="hlink"/>
                  </a:solidFill>
                  <a:latin typeface="Arial" pitchFamily="34" charset="0"/>
                </a:defRPr>
              </a:lvl4pPr>
              <a:lvl5pPr marL="2057400" indent="-228600">
                <a:defRPr sz="1200" b="1">
                  <a:solidFill>
                    <a:schemeClr val="hlink"/>
                  </a:solidFill>
                  <a:latin typeface="Arial" pitchFamily="34" charset="0"/>
                </a:defRPr>
              </a:lvl5pPr>
              <a:lvl6pPr marL="2514600" indent="-228600" eaLnBrk="0" fontAlgn="base" hangingPunct="0">
                <a:spcBef>
                  <a:spcPct val="0"/>
                </a:spcBef>
                <a:spcAft>
                  <a:spcPct val="0"/>
                </a:spcAft>
                <a:defRPr sz="1200" b="1">
                  <a:solidFill>
                    <a:schemeClr val="hlink"/>
                  </a:solidFill>
                  <a:latin typeface="Arial" pitchFamily="34" charset="0"/>
                </a:defRPr>
              </a:lvl6pPr>
              <a:lvl7pPr marL="2971800" indent="-228600" eaLnBrk="0" fontAlgn="base" hangingPunct="0">
                <a:spcBef>
                  <a:spcPct val="0"/>
                </a:spcBef>
                <a:spcAft>
                  <a:spcPct val="0"/>
                </a:spcAft>
                <a:defRPr sz="1200" b="1">
                  <a:solidFill>
                    <a:schemeClr val="hlink"/>
                  </a:solidFill>
                  <a:latin typeface="Arial" pitchFamily="34" charset="0"/>
                </a:defRPr>
              </a:lvl7pPr>
              <a:lvl8pPr marL="3429000" indent="-228600" eaLnBrk="0" fontAlgn="base" hangingPunct="0">
                <a:spcBef>
                  <a:spcPct val="0"/>
                </a:spcBef>
                <a:spcAft>
                  <a:spcPct val="0"/>
                </a:spcAft>
                <a:defRPr sz="1200" b="1">
                  <a:solidFill>
                    <a:schemeClr val="hlink"/>
                  </a:solidFill>
                  <a:latin typeface="Arial" pitchFamily="34" charset="0"/>
                </a:defRPr>
              </a:lvl8pPr>
              <a:lvl9pPr marL="3886200" indent="-228600" eaLnBrk="0" fontAlgn="base" hangingPunct="0">
                <a:spcBef>
                  <a:spcPct val="0"/>
                </a:spcBef>
                <a:spcAft>
                  <a:spcPct val="0"/>
                </a:spcAft>
                <a:defRPr sz="1200" b="1">
                  <a:solidFill>
                    <a:schemeClr val="hlink"/>
                  </a:solidFill>
                  <a:latin typeface="Arial" pitchFamily="34" charset="0"/>
                </a:defRPr>
              </a:lvl9pPr>
            </a:lstStyle>
            <a:p>
              <a:pPr>
                <a:defRPr/>
              </a:pPr>
              <a:r>
                <a:rPr lang="en-US" altLang="fr-FR" dirty="0">
                  <a:solidFill>
                    <a:schemeClr val="tx1"/>
                  </a:solidFill>
                  <a:latin typeface="+mj-lt"/>
                </a:rPr>
                <a:t>Invasion</a:t>
              </a:r>
            </a:p>
            <a:p>
              <a:pPr>
                <a:defRPr/>
              </a:pPr>
              <a:r>
                <a:rPr lang="en-US" altLang="fr-FR" dirty="0">
                  <a:solidFill>
                    <a:schemeClr val="tx1"/>
                  </a:solidFill>
                  <a:latin typeface="+mj-lt"/>
                </a:rPr>
                <a:t>2-4 dpi</a:t>
              </a:r>
            </a:p>
          </p:txBody>
        </p:sp>
        <p:sp>
          <p:nvSpPr>
            <p:cNvPr id="33836" name="Rectangle 71"/>
            <p:cNvSpPr>
              <a:spLocks noChangeArrowheads="1"/>
            </p:cNvSpPr>
            <p:nvPr/>
          </p:nvSpPr>
          <p:spPr bwMode="auto">
            <a:xfrm>
              <a:off x="1185377" y="3790154"/>
              <a:ext cx="191934" cy="85457"/>
            </a:xfrm>
            <a:prstGeom prst="rect">
              <a:avLst/>
            </a:prstGeom>
            <a:solidFill>
              <a:srgbClr val="CCFFCC"/>
            </a:solidFill>
            <a:ln w="28575" algn="ctr">
              <a:solidFill>
                <a:srgbClr val="CCFFCC"/>
              </a:solidFill>
              <a:round/>
              <a:headEnd/>
              <a:tailEnd/>
            </a:ln>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pic>
          <p:nvPicPr>
            <p:cNvPr id="33837" name="Picture 201" descr="début du cycle cop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886" y="2014833"/>
              <a:ext cx="11699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215"/>
            <p:cNvSpPr>
              <a:spLocks noChangeArrowheads="1"/>
            </p:cNvSpPr>
            <p:nvPr/>
          </p:nvSpPr>
          <p:spPr bwMode="auto">
            <a:xfrm>
              <a:off x="1881790" y="1493183"/>
              <a:ext cx="1357073" cy="52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altLang="fr-FR" sz="1200" b="1" dirty="0">
                  <a:latin typeface="+mj-lt"/>
                </a:rPr>
                <a:t>Sporulation</a:t>
              </a:r>
            </a:p>
            <a:p>
              <a:pPr>
                <a:defRPr/>
              </a:pPr>
              <a:r>
                <a:rPr lang="en-US" altLang="fr-FR" sz="1200" b="1" dirty="0">
                  <a:latin typeface="+mj-lt"/>
                </a:rPr>
                <a:t>6-8 dpi</a:t>
              </a:r>
              <a:endParaRPr lang="en-US" dirty="0">
                <a:latin typeface="+mj-lt"/>
              </a:endParaRPr>
            </a:p>
          </p:txBody>
        </p:sp>
        <p:sp>
          <p:nvSpPr>
            <p:cNvPr id="75" name="Text Box 189"/>
            <p:cNvSpPr txBox="1">
              <a:spLocks noChangeAspect="1" noChangeArrowheads="1"/>
            </p:cNvSpPr>
            <p:nvPr/>
          </p:nvSpPr>
          <p:spPr bwMode="auto">
            <a:xfrm>
              <a:off x="1966608" y="5106608"/>
              <a:ext cx="1366935" cy="69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hlink"/>
                  </a:solidFill>
                  <a:latin typeface="Arial" pitchFamily="34" charset="0"/>
                </a:defRPr>
              </a:lvl1pPr>
              <a:lvl2pPr marL="742950" indent="-285750">
                <a:defRPr sz="1200" b="1">
                  <a:solidFill>
                    <a:schemeClr val="hlink"/>
                  </a:solidFill>
                  <a:latin typeface="Arial" pitchFamily="34" charset="0"/>
                </a:defRPr>
              </a:lvl2pPr>
              <a:lvl3pPr marL="1143000" indent="-228600">
                <a:defRPr sz="1200" b="1">
                  <a:solidFill>
                    <a:schemeClr val="hlink"/>
                  </a:solidFill>
                  <a:latin typeface="Arial" pitchFamily="34" charset="0"/>
                </a:defRPr>
              </a:lvl3pPr>
              <a:lvl4pPr marL="1600200" indent="-228600">
                <a:defRPr sz="1200" b="1">
                  <a:solidFill>
                    <a:schemeClr val="hlink"/>
                  </a:solidFill>
                  <a:latin typeface="Arial" pitchFamily="34" charset="0"/>
                </a:defRPr>
              </a:lvl4pPr>
              <a:lvl5pPr marL="2057400" indent="-228600">
                <a:defRPr sz="1200" b="1">
                  <a:solidFill>
                    <a:schemeClr val="hlink"/>
                  </a:solidFill>
                  <a:latin typeface="Arial" pitchFamily="34" charset="0"/>
                </a:defRPr>
              </a:lvl5pPr>
              <a:lvl6pPr marL="2514600" indent="-228600" eaLnBrk="0" fontAlgn="base" hangingPunct="0">
                <a:spcBef>
                  <a:spcPct val="0"/>
                </a:spcBef>
                <a:spcAft>
                  <a:spcPct val="0"/>
                </a:spcAft>
                <a:defRPr sz="1200" b="1">
                  <a:solidFill>
                    <a:schemeClr val="hlink"/>
                  </a:solidFill>
                  <a:latin typeface="Arial" pitchFamily="34" charset="0"/>
                </a:defRPr>
              </a:lvl6pPr>
              <a:lvl7pPr marL="2971800" indent="-228600" eaLnBrk="0" fontAlgn="base" hangingPunct="0">
                <a:spcBef>
                  <a:spcPct val="0"/>
                </a:spcBef>
                <a:spcAft>
                  <a:spcPct val="0"/>
                </a:spcAft>
                <a:defRPr sz="1200" b="1">
                  <a:solidFill>
                    <a:schemeClr val="hlink"/>
                  </a:solidFill>
                  <a:latin typeface="Arial" pitchFamily="34" charset="0"/>
                </a:defRPr>
              </a:lvl7pPr>
              <a:lvl8pPr marL="3429000" indent="-228600" eaLnBrk="0" fontAlgn="base" hangingPunct="0">
                <a:spcBef>
                  <a:spcPct val="0"/>
                </a:spcBef>
                <a:spcAft>
                  <a:spcPct val="0"/>
                </a:spcAft>
                <a:defRPr sz="1200" b="1">
                  <a:solidFill>
                    <a:schemeClr val="hlink"/>
                  </a:solidFill>
                  <a:latin typeface="Arial" pitchFamily="34" charset="0"/>
                </a:defRPr>
              </a:lvl8pPr>
              <a:lvl9pPr marL="3886200" indent="-228600" eaLnBrk="0" fontAlgn="base" hangingPunct="0">
                <a:spcBef>
                  <a:spcPct val="0"/>
                </a:spcBef>
                <a:spcAft>
                  <a:spcPct val="0"/>
                </a:spcAft>
                <a:defRPr sz="1200" b="1">
                  <a:solidFill>
                    <a:schemeClr val="hlink"/>
                  </a:solidFill>
                  <a:latin typeface="Arial" pitchFamily="34" charset="0"/>
                </a:defRPr>
              </a:lvl9pPr>
            </a:lstStyle>
            <a:p>
              <a:pPr>
                <a:defRPr/>
              </a:pPr>
              <a:endParaRPr lang="en-US" altLang="fr-FR" dirty="0">
                <a:solidFill>
                  <a:schemeClr val="tx1"/>
                </a:solidFill>
                <a:latin typeface="+mj-lt"/>
              </a:endParaRPr>
            </a:p>
            <a:p>
              <a:pPr>
                <a:defRPr/>
              </a:pPr>
              <a:r>
                <a:rPr lang="en-US" altLang="fr-FR" dirty="0">
                  <a:solidFill>
                    <a:schemeClr val="tx1"/>
                  </a:solidFill>
                  <a:latin typeface="+mj-lt"/>
                </a:rPr>
                <a:t>Penetration</a:t>
              </a:r>
            </a:p>
            <a:p>
              <a:pPr>
                <a:defRPr/>
              </a:pPr>
              <a:r>
                <a:rPr lang="en-US" altLang="fr-FR" sz="1000" dirty="0">
                  <a:solidFill>
                    <a:schemeClr val="tx1"/>
                  </a:solidFill>
                  <a:latin typeface="+mj-lt"/>
                </a:rPr>
                <a:t>1 dpi</a:t>
              </a:r>
              <a:endParaRPr lang="en-US" altLang="fr-FR" dirty="0">
                <a:solidFill>
                  <a:schemeClr val="tx1"/>
                </a:solidFill>
                <a:latin typeface="+mj-lt"/>
              </a:endParaRPr>
            </a:p>
          </p:txBody>
        </p:sp>
        <p:sp>
          <p:nvSpPr>
            <p:cNvPr id="80" name="AutoShape 228"/>
            <p:cNvSpPr>
              <a:spLocks noChangeAspect="1" noChangeArrowheads="1"/>
            </p:cNvSpPr>
            <p:nvPr/>
          </p:nvSpPr>
          <p:spPr bwMode="auto">
            <a:xfrm rot="3105225">
              <a:off x="1527812" y="2683304"/>
              <a:ext cx="374606" cy="471426"/>
            </a:xfrm>
            <a:prstGeom prst="upArrow">
              <a:avLst>
                <a:gd name="adj1" fmla="val 44787"/>
                <a:gd name="adj2" fmla="val 34128"/>
              </a:avLst>
            </a:prstGeom>
            <a:gradFill rotWithShape="0">
              <a:gsLst>
                <a:gs pos="0">
                  <a:srgbClr val="000066"/>
                </a:gs>
                <a:gs pos="100000">
                  <a:srgbClr val="C8C8DE"/>
                </a:gs>
              </a:gsLst>
              <a:lin ang="0" scaled="0"/>
            </a:gradFill>
            <a:ln>
              <a:noFill/>
            </a:ln>
            <a:extLst/>
          </p:spPr>
          <p:txBody>
            <a:bodyPr wrap="none" anchor="ctr"/>
            <a:lstStyle/>
            <a:p>
              <a:pPr>
                <a:defRPr/>
              </a:pPr>
              <a:endParaRPr lang="en-US">
                <a:latin typeface="+mj-lt"/>
              </a:endParaRPr>
            </a:p>
          </p:txBody>
        </p:sp>
        <p:pic>
          <p:nvPicPr>
            <p:cNvPr id="33841" name="Picture 194" descr="inva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281" y="3836428"/>
              <a:ext cx="10207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AutoShape 200"/>
            <p:cNvSpPr>
              <a:spLocks noChangeAspect="1" noChangeArrowheads="1"/>
            </p:cNvSpPr>
            <p:nvPr/>
          </p:nvSpPr>
          <p:spPr bwMode="auto">
            <a:xfrm rot="17604638" flipH="1">
              <a:off x="1868774" y="4533655"/>
              <a:ext cx="329797" cy="497068"/>
            </a:xfrm>
            <a:prstGeom prst="upArrow">
              <a:avLst>
                <a:gd name="adj1" fmla="val 44787"/>
                <a:gd name="adj2" fmla="val 33935"/>
              </a:avLst>
            </a:prstGeom>
            <a:gradFill rotWithShape="0">
              <a:gsLst>
                <a:gs pos="0">
                  <a:srgbClr val="000066"/>
                </a:gs>
                <a:gs pos="100000">
                  <a:srgbClr val="C8C8D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mj-lt"/>
              </a:endParaRPr>
            </a:p>
          </p:txBody>
        </p:sp>
        <p:pic>
          <p:nvPicPr>
            <p:cNvPr id="33843" name="Picture 17" descr="différenci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5764" y="4367863"/>
              <a:ext cx="1150937"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797" name="Group 2"/>
          <p:cNvGrpSpPr>
            <a:grpSpLocks/>
          </p:cNvGrpSpPr>
          <p:nvPr/>
        </p:nvGrpSpPr>
        <p:grpSpPr bwMode="auto">
          <a:xfrm>
            <a:off x="5097070" y="1858963"/>
            <a:ext cx="3742131" cy="4032250"/>
            <a:chOff x="320" y="1116"/>
            <a:chExt cx="1889" cy="1998"/>
          </a:xfrm>
        </p:grpSpPr>
        <p:pic>
          <p:nvPicPr>
            <p:cNvPr id="33807" name="Picture 3"/>
            <p:cNvPicPr>
              <a:picLocks noChangeAspect="1" noChangeArrowheads="1"/>
            </p:cNvPicPr>
            <p:nvPr/>
          </p:nvPicPr>
          <p:blipFill>
            <a:blip r:embed="rId5">
              <a:extLst>
                <a:ext uri="{28A0092B-C50C-407E-A947-70E740481C1C}">
                  <a14:useLocalDpi xmlns:a14="http://schemas.microsoft.com/office/drawing/2010/main" val="0"/>
                </a:ext>
              </a:extLst>
            </a:blip>
            <a:srcRect l="27670" t="3149" r="42430" b="27013"/>
            <a:stretch>
              <a:fillRect/>
            </a:stretch>
          </p:blipFill>
          <p:spPr bwMode="auto">
            <a:xfrm>
              <a:off x="681" y="1116"/>
              <a:ext cx="816" cy="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8" name="Picture 4"/>
            <p:cNvPicPr>
              <a:picLocks noChangeAspect="1" noChangeArrowheads="1"/>
            </p:cNvPicPr>
            <p:nvPr/>
          </p:nvPicPr>
          <p:blipFill>
            <a:blip r:embed="rId5">
              <a:extLst>
                <a:ext uri="{28A0092B-C50C-407E-A947-70E740481C1C}">
                  <a14:useLocalDpi xmlns:a14="http://schemas.microsoft.com/office/drawing/2010/main" val="0"/>
                </a:ext>
              </a:extLst>
            </a:blip>
            <a:srcRect l="7272" r="75664"/>
            <a:stretch>
              <a:fillRect/>
            </a:stretch>
          </p:blipFill>
          <p:spPr bwMode="auto">
            <a:xfrm>
              <a:off x="363" y="1117"/>
              <a:ext cx="326" cy="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9" name="Text Box 5"/>
            <p:cNvSpPr txBox="1">
              <a:spLocks noChangeArrowheads="1"/>
            </p:cNvSpPr>
            <p:nvPr/>
          </p:nvSpPr>
          <p:spPr bwMode="auto">
            <a:xfrm rot="16200000">
              <a:off x="241" y="2089"/>
              <a:ext cx="276"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900"/>
                <a:t>valeurs</a:t>
              </a:r>
            </a:p>
          </p:txBody>
        </p:sp>
        <p:pic>
          <p:nvPicPr>
            <p:cNvPr id="33810" name="Picture 6"/>
            <p:cNvPicPr>
              <a:picLocks noChangeAspect="1" noChangeArrowheads="1"/>
            </p:cNvPicPr>
            <p:nvPr/>
          </p:nvPicPr>
          <p:blipFill>
            <a:blip r:embed="rId5">
              <a:lum contrast="12000"/>
              <a:extLst>
                <a:ext uri="{28A0092B-C50C-407E-A947-70E740481C1C}">
                  <a14:useLocalDpi xmlns:a14="http://schemas.microsoft.com/office/drawing/2010/main" val="0"/>
                </a:ext>
              </a:extLst>
            </a:blip>
            <a:srcRect l="70058" t="12059" r="3700" b="27013"/>
            <a:stretch>
              <a:fillRect/>
            </a:stretch>
          </p:blipFill>
          <p:spPr bwMode="auto">
            <a:xfrm>
              <a:off x="1474" y="1326"/>
              <a:ext cx="735" cy="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798" name="ZoneTexte 5"/>
          <p:cNvSpPr txBox="1">
            <a:spLocks noChangeArrowheads="1"/>
          </p:cNvSpPr>
          <p:nvPr/>
        </p:nvSpPr>
        <p:spPr bwMode="auto">
          <a:xfrm rot="-5184852">
            <a:off x="7420769" y="1694657"/>
            <a:ext cx="1030288" cy="276225"/>
          </a:xfrm>
          <a:prstGeom prst="rect">
            <a:avLst/>
          </a:pr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b="1"/>
              <a:t>Penetration</a:t>
            </a:r>
          </a:p>
        </p:txBody>
      </p:sp>
      <p:sp>
        <p:nvSpPr>
          <p:cNvPr id="33799" name="ZoneTexte 76"/>
          <p:cNvSpPr txBox="1">
            <a:spLocks noChangeArrowheads="1"/>
          </p:cNvSpPr>
          <p:nvPr/>
        </p:nvSpPr>
        <p:spPr bwMode="auto">
          <a:xfrm rot="-5184852">
            <a:off x="7943851" y="1746251"/>
            <a:ext cx="912813" cy="277813"/>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b="1"/>
              <a:t>Biotrophy</a:t>
            </a:r>
          </a:p>
        </p:txBody>
      </p:sp>
      <p:sp>
        <p:nvSpPr>
          <p:cNvPr id="33800" name="ZoneTexte 77"/>
          <p:cNvSpPr txBox="1">
            <a:spLocks noChangeArrowheads="1"/>
          </p:cNvSpPr>
          <p:nvPr/>
        </p:nvSpPr>
        <p:spPr bwMode="auto">
          <a:xfrm rot="-5184852">
            <a:off x="8302626" y="1660526"/>
            <a:ext cx="1098550" cy="276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b="1"/>
              <a:t>Necrotrophy</a:t>
            </a:r>
          </a:p>
        </p:txBody>
      </p:sp>
      <p:cxnSp>
        <p:nvCxnSpPr>
          <p:cNvPr id="33801" name="Connecteur droit avec flèche 7"/>
          <p:cNvCxnSpPr>
            <a:cxnSpLocks noChangeShapeType="1"/>
          </p:cNvCxnSpPr>
          <p:nvPr/>
        </p:nvCxnSpPr>
        <p:spPr bwMode="auto">
          <a:xfrm flipV="1">
            <a:off x="5849938" y="4818063"/>
            <a:ext cx="3713162" cy="12700"/>
          </a:xfrm>
          <a:prstGeom prst="straightConnector1">
            <a:avLst/>
          </a:prstGeom>
          <a:noFill/>
          <a:ln w="28575" algn="ctr">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02" name="ZoneTexte 8"/>
          <p:cNvSpPr txBox="1">
            <a:spLocks noChangeArrowheads="1"/>
          </p:cNvSpPr>
          <p:nvPr/>
        </p:nvSpPr>
        <p:spPr bwMode="auto">
          <a:xfrm>
            <a:off x="8823325" y="4545014"/>
            <a:ext cx="68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b="1"/>
              <a:t>Switch</a:t>
            </a:r>
          </a:p>
        </p:txBody>
      </p:sp>
      <p:sp>
        <p:nvSpPr>
          <p:cNvPr id="33803" name="ZoneTexte 78"/>
          <p:cNvSpPr txBox="1">
            <a:spLocks noChangeArrowheads="1"/>
          </p:cNvSpPr>
          <p:nvPr/>
        </p:nvSpPr>
        <p:spPr bwMode="auto">
          <a:xfrm>
            <a:off x="9051926" y="3659188"/>
            <a:ext cx="912813" cy="277812"/>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b="1"/>
              <a:t>Biotrophy</a:t>
            </a:r>
          </a:p>
        </p:txBody>
      </p:sp>
      <p:sp>
        <p:nvSpPr>
          <p:cNvPr id="33804" name="ZoneTexte 80"/>
          <p:cNvSpPr txBox="1">
            <a:spLocks noChangeArrowheads="1"/>
          </p:cNvSpPr>
          <p:nvPr/>
        </p:nvSpPr>
        <p:spPr bwMode="auto">
          <a:xfrm>
            <a:off x="9051925" y="4911726"/>
            <a:ext cx="1098550" cy="276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b="1"/>
              <a:t>Necrotrophy</a:t>
            </a:r>
          </a:p>
        </p:txBody>
      </p:sp>
      <p:cxnSp>
        <p:nvCxnSpPr>
          <p:cNvPr id="33805" name="Connecteur droit avec flèche 81"/>
          <p:cNvCxnSpPr>
            <a:cxnSpLocks noChangeShapeType="1"/>
          </p:cNvCxnSpPr>
          <p:nvPr/>
        </p:nvCxnSpPr>
        <p:spPr bwMode="auto">
          <a:xfrm flipV="1">
            <a:off x="5865813" y="5283200"/>
            <a:ext cx="3713162" cy="14288"/>
          </a:xfrm>
          <a:prstGeom prst="straightConnector1">
            <a:avLst/>
          </a:prstGeom>
          <a:noFill/>
          <a:ln w="2857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06" name="ZoneTexte 83"/>
          <p:cNvSpPr txBox="1">
            <a:spLocks noChangeArrowheads="1"/>
          </p:cNvSpPr>
          <p:nvPr/>
        </p:nvSpPr>
        <p:spPr bwMode="auto">
          <a:xfrm>
            <a:off x="9353550" y="5418138"/>
            <a:ext cx="279400" cy="277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200" b="1"/>
              <a:t>?</a:t>
            </a:r>
          </a:p>
        </p:txBody>
      </p:sp>
    </p:spTree>
    <p:extLst>
      <p:ext uri="{BB962C8B-B14F-4D97-AF65-F5344CB8AC3E}">
        <p14:creationId xmlns:p14="http://schemas.microsoft.com/office/powerpoint/2010/main" val="25583925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2139950" y="1220788"/>
            <a:ext cx="7785100" cy="400050"/>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2000" b="1"/>
              <a:t>Pathogenicity factors : Effectors</a:t>
            </a:r>
          </a:p>
        </p:txBody>
      </p:sp>
      <p:sp>
        <p:nvSpPr>
          <p:cNvPr id="34819" name="Text Box 2"/>
          <p:cNvSpPr txBox="1">
            <a:spLocks noChangeArrowheads="1"/>
          </p:cNvSpPr>
          <p:nvPr/>
        </p:nvSpPr>
        <p:spPr bwMode="auto">
          <a:xfrm>
            <a:off x="2303463" y="303213"/>
            <a:ext cx="7340600"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t>Hemi-biotrophic  fungi :  genome  analysis</a:t>
            </a:r>
            <a:endParaRPr lang="fr-FR" altLang="fr-FR" sz="2000" b="1" i="1"/>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b="50089"/>
          <a:stretch>
            <a:fillRect/>
          </a:stretch>
        </p:blipFill>
        <p:spPr bwMode="auto">
          <a:xfrm>
            <a:off x="6018213" y="1990725"/>
            <a:ext cx="4322762"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2"/>
          <p:cNvPicPr>
            <a:picLocks noChangeAspect="1" noChangeArrowheads="1"/>
          </p:cNvPicPr>
          <p:nvPr/>
        </p:nvPicPr>
        <p:blipFill>
          <a:blip r:embed="rId2">
            <a:extLst>
              <a:ext uri="{28A0092B-C50C-407E-A947-70E740481C1C}">
                <a14:useLocalDpi xmlns:a14="http://schemas.microsoft.com/office/drawing/2010/main" val="0"/>
              </a:ext>
            </a:extLst>
          </a:blip>
          <a:srcRect t="50159"/>
          <a:stretch>
            <a:fillRect/>
          </a:stretch>
        </p:blipFill>
        <p:spPr bwMode="auto">
          <a:xfrm>
            <a:off x="1979613" y="2066925"/>
            <a:ext cx="4335462"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2948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138" y="1509713"/>
            <a:ext cx="7810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4" y="2701926"/>
            <a:ext cx="8286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1" y="3827464"/>
            <a:ext cx="82867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039" y="5114925"/>
            <a:ext cx="13430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6" name="Text Box 24"/>
          <p:cNvSpPr txBox="1">
            <a:spLocks noChangeArrowheads="1"/>
          </p:cNvSpPr>
          <p:nvPr/>
        </p:nvSpPr>
        <p:spPr bwMode="auto">
          <a:xfrm>
            <a:off x="1468438" y="6643689"/>
            <a:ext cx="24749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a:t>O’Connel Nature Genetics 2012</a:t>
            </a:r>
          </a:p>
        </p:txBody>
      </p:sp>
      <p:sp>
        <p:nvSpPr>
          <p:cNvPr id="35847" name="Rectangle 1"/>
          <p:cNvSpPr>
            <a:spLocks noChangeArrowheads="1"/>
          </p:cNvSpPr>
          <p:nvPr/>
        </p:nvSpPr>
        <p:spPr bwMode="auto">
          <a:xfrm>
            <a:off x="4281488" y="1004889"/>
            <a:ext cx="5448300" cy="5570537"/>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35848" name="Rectangle 2"/>
          <p:cNvSpPr>
            <a:spLocks noChangeArrowheads="1"/>
          </p:cNvSpPr>
          <p:nvPr/>
        </p:nvSpPr>
        <p:spPr bwMode="auto">
          <a:xfrm>
            <a:off x="2520951" y="1004889"/>
            <a:ext cx="1408113" cy="5570537"/>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35849" name="Rectangle 5"/>
          <p:cNvSpPr>
            <a:spLocks noChangeArrowheads="1"/>
          </p:cNvSpPr>
          <p:nvPr/>
        </p:nvSpPr>
        <p:spPr bwMode="auto">
          <a:xfrm>
            <a:off x="2541589" y="176214"/>
            <a:ext cx="7172325" cy="708025"/>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2000" b="1" i="1"/>
              <a:t>Colletotrichum  </a:t>
            </a:r>
            <a:r>
              <a:rPr lang="fr-FR" altLang="fr-FR" sz="2000" b="1"/>
              <a:t>protein</a:t>
            </a:r>
            <a:r>
              <a:rPr lang="fr-FR" altLang="fr-FR" sz="2000" b="1" i="1"/>
              <a:t> </a:t>
            </a:r>
            <a:r>
              <a:rPr lang="fr-FR" altLang="fr-FR" sz="2000" b="1"/>
              <a:t>effectors : </a:t>
            </a:r>
          </a:p>
          <a:p>
            <a:pPr algn="ctr">
              <a:spcBef>
                <a:spcPct val="0"/>
              </a:spcBef>
              <a:buFontTx/>
              <a:buNone/>
            </a:pPr>
            <a:r>
              <a:rPr lang="fr-FR" altLang="fr-FR" sz="2000" b="1"/>
              <a:t>Expression  during  </a:t>
            </a:r>
            <a:r>
              <a:rPr lang="fr-FR" altLang="fr-FR" sz="2000" b="1">
                <a:solidFill>
                  <a:srgbClr val="D60093"/>
                </a:solidFill>
              </a:rPr>
              <a:t>early  stages </a:t>
            </a:r>
            <a:r>
              <a:rPr lang="fr-FR" altLang="fr-FR" sz="2000" b="1"/>
              <a:t>of  infection </a:t>
            </a:r>
          </a:p>
        </p:txBody>
      </p:sp>
      <p:sp>
        <p:nvSpPr>
          <p:cNvPr id="35850" name="ZoneTexte 5"/>
          <p:cNvSpPr txBox="1">
            <a:spLocks noChangeArrowheads="1"/>
          </p:cNvSpPr>
          <p:nvPr/>
        </p:nvSpPr>
        <p:spPr bwMode="auto">
          <a:xfrm>
            <a:off x="6086476" y="2928939"/>
            <a:ext cx="232886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a:t>Most effectors </a:t>
            </a:r>
          </a:p>
          <a:p>
            <a:pPr eaLnBrk="1" hangingPunct="1">
              <a:spcBef>
                <a:spcPct val="0"/>
              </a:spcBef>
              <a:buFontTx/>
              <a:buNone/>
            </a:pPr>
            <a:r>
              <a:rPr lang="fr-FR" altLang="fr-FR" sz="1400" b="1"/>
              <a:t>are </a:t>
            </a:r>
            <a:r>
              <a:rPr lang="fr-FR" altLang="fr-FR" sz="1400" b="1">
                <a:solidFill>
                  <a:srgbClr val="D60093"/>
                </a:solidFill>
              </a:rPr>
              <a:t>infection specific </a:t>
            </a:r>
            <a:r>
              <a:rPr lang="fr-FR" altLang="fr-FR" sz="1400" b="1"/>
              <a:t>and</a:t>
            </a:r>
          </a:p>
          <a:p>
            <a:pPr eaLnBrk="1" hangingPunct="1">
              <a:spcBef>
                <a:spcPct val="0"/>
              </a:spcBef>
              <a:buFontTx/>
              <a:buNone/>
            </a:pPr>
            <a:r>
              <a:rPr lang="fr-FR" altLang="fr-FR" sz="1400" b="1"/>
              <a:t>expressed during </a:t>
            </a:r>
          </a:p>
          <a:p>
            <a:pPr eaLnBrk="1" hangingPunct="1">
              <a:spcBef>
                <a:spcPct val="0"/>
              </a:spcBef>
              <a:buFontTx/>
              <a:buNone/>
            </a:pPr>
            <a:endParaRPr lang="fr-FR" altLang="fr-FR" sz="800" b="1"/>
          </a:p>
          <a:p>
            <a:pPr eaLnBrk="1" hangingPunct="1">
              <a:spcBef>
                <a:spcPct val="0"/>
              </a:spcBef>
              <a:buFontTx/>
              <a:buNone/>
            </a:pPr>
            <a:r>
              <a:rPr lang="fr-FR" altLang="fr-FR" sz="1400" b="1">
                <a:solidFill>
                  <a:srgbClr val="D60093"/>
                </a:solidFill>
              </a:rPr>
              <a:t>       - Biotrophy</a:t>
            </a:r>
          </a:p>
          <a:p>
            <a:pPr eaLnBrk="1" hangingPunct="1">
              <a:spcBef>
                <a:spcPct val="0"/>
              </a:spcBef>
              <a:buFontTx/>
              <a:buNone/>
            </a:pPr>
            <a:endParaRPr lang="fr-FR" altLang="fr-FR" sz="800" b="1">
              <a:solidFill>
                <a:srgbClr val="D60093"/>
              </a:solidFill>
            </a:endParaRPr>
          </a:p>
          <a:p>
            <a:pPr eaLnBrk="1" hangingPunct="1">
              <a:spcBef>
                <a:spcPct val="0"/>
              </a:spcBef>
              <a:buFontTx/>
              <a:buNone/>
            </a:pPr>
            <a:r>
              <a:rPr lang="fr-FR" altLang="fr-FR" sz="1400" b="1">
                <a:solidFill>
                  <a:srgbClr val="D60093"/>
                </a:solidFill>
              </a:rPr>
              <a:t>       - Penetration </a:t>
            </a:r>
          </a:p>
          <a:p>
            <a:pPr eaLnBrk="1" hangingPunct="1">
              <a:spcBef>
                <a:spcPct val="0"/>
              </a:spcBef>
              <a:buFontTx/>
              <a:buNone/>
            </a:pPr>
            <a:endParaRPr lang="fr-FR" altLang="fr-FR" sz="1400" b="1"/>
          </a:p>
          <a:p>
            <a:pPr eaLnBrk="1" hangingPunct="1">
              <a:spcBef>
                <a:spcPct val="0"/>
              </a:spcBef>
              <a:buFontTx/>
              <a:buNone/>
            </a:pPr>
            <a:endParaRPr lang="fr-FR" altLang="fr-FR" sz="1400" b="1"/>
          </a:p>
          <a:p>
            <a:pPr eaLnBrk="1" hangingPunct="1">
              <a:spcBef>
                <a:spcPct val="0"/>
              </a:spcBef>
              <a:buFontTx/>
              <a:buNone/>
            </a:pPr>
            <a:r>
              <a:rPr lang="fr-FR" altLang="fr-FR" sz="1400" b="1"/>
              <a:t>manipulating host plant  </a:t>
            </a:r>
          </a:p>
          <a:p>
            <a:pPr eaLnBrk="1" hangingPunct="1">
              <a:spcBef>
                <a:spcPct val="0"/>
              </a:spcBef>
              <a:buFontTx/>
              <a:buNone/>
            </a:pPr>
            <a:r>
              <a:rPr lang="fr-FR" altLang="fr-FR" sz="1400" b="1"/>
              <a:t>during biotrophy?</a:t>
            </a:r>
          </a:p>
        </p:txBody>
      </p:sp>
      <p:pic>
        <p:nvPicPr>
          <p:cNvPr id="3585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7076" y="1042989"/>
            <a:ext cx="904875" cy="553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52" name="Rectangle 1"/>
          <p:cNvSpPr>
            <a:spLocks noChangeArrowheads="1"/>
          </p:cNvSpPr>
          <p:nvPr/>
        </p:nvSpPr>
        <p:spPr bwMode="auto">
          <a:xfrm>
            <a:off x="5127626" y="2728913"/>
            <a:ext cx="149225" cy="1911350"/>
          </a:xfrm>
          <a:prstGeom prst="rect">
            <a:avLst/>
          </a:prstGeom>
          <a:noFill/>
          <a:ln w="38100" algn="ctr">
            <a:solidFill>
              <a:srgbClr val="8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cxnSp>
        <p:nvCxnSpPr>
          <p:cNvPr id="35853" name="Connecteur droit avec flèche 4"/>
          <p:cNvCxnSpPr>
            <a:cxnSpLocks noChangeShapeType="1"/>
          </p:cNvCxnSpPr>
          <p:nvPr/>
        </p:nvCxnSpPr>
        <p:spPr bwMode="auto">
          <a:xfrm>
            <a:off x="5249864" y="3698875"/>
            <a:ext cx="1146175" cy="204788"/>
          </a:xfrm>
          <a:prstGeom prst="straightConnector1">
            <a:avLst/>
          </a:prstGeom>
          <a:noFill/>
          <a:ln w="38100" algn="ctr">
            <a:solidFill>
              <a:srgbClr val="66006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854" name="Rectangle 1"/>
          <p:cNvSpPr>
            <a:spLocks noChangeArrowheads="1"/>
          </p:cNvSpPr>
          <p:nvPr/>
        </p:nvSpPr>
        <p:spPr bwMode="auto">
          <a:xfrm>
            <a:off x="4979988" y="4625976"/>
            <a:ext cx="133350" cy="587375"/>
          </a:xfrm>
          <a:prstGeom prst="rect">
            <a:avLst/>
          </a:prstGeom>
          <a:noFill/>
          <a:ln w="38100" algn="ctr">
            <a:solidFill>
              <a:srgbClr val="8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cxnSp>
        <p:nvCxnSpPr>
          <p:cNvPr id="35855" name="Connecteur droit avec flèche 4"/>
          <p:cNvCxnSpPr>
            <a:cxnSpLocks noChangeShapeType="1"/>
          </p:cNvCxnSpPr>
          <p:nvPr/>
        </p:nvCxnSpPr>
        <p:spPr bwMode="auto">
          <a:xfrm flipV="1">
            <a:off x="5100638" y="4244975"/>
            <a:ext cx="1282700" cy="642938"/>
          </a:xfrm>
          <a:prstGeom prst="straightConnector1">
            <a:avLst/>
          </a:prstGeom>
          <a:noFill/>
          <a:ln w="38100" algn="ctr">
            <a:solidFill>
              <a:srgbClr val="66006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792836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138" y="1509713"/>
            <a:ext cx="7810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4" y="2701926"/>
            <a:ext cx="8286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1" y="3827464"/>
            <a:ext cx="82867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039" y="5114925"/>
            <a:ext cx="13430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0" name="Text Box 24"/>
          <p:cNvSpPr txBox="1">
            <a:spLocks noChangeArrowheads="1"/>
          </p:cNvSpPr>
          <p:nvPr/>
        </p:nvSpPr>
        <p:spPr bwMode="auto">
          <a:xfrm>
            <a:off x="1468438" y="6643689"/>
            <a:ext cx="24749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a:t>O’Connel Nature Genetics 2012</a:t>
            </a:r>
          </a:p>
        </p:txBody>
      </p:sp>
      <p:sp>
        <p:nvSpPr>
          <p:cNvPr id="36871" name="Rectangle 1"/>
          <p:cNvSpPr>
            <a:spLocks noChangeArrowheads="1"/>
          </p:cNvSpPr>
          <p:nvPr/>
        </p:nvSpPr>
        <p:spPr bwMode="auto">
          <a:xfrm>
            <a:off x="4281488" y="1004889"/>
            <a:ext cx="5448300" cy="5570537"/>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36872" name="Rectangle 2"/>
          <p:cNvSpPr>
            <a:spLocks noChangeArrowheads="1"/>
          </p:cNvSpPr>
          <p:nvPr/>
        </p:nvSpPr>
        <p:spPr bwMode="auto">
          <a:xfrm>
            <a:off x="2520951" y="1004889"/>
            <a:ext cx="1408113" cy="5570537"/>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36873" name="Rectangle 5"/>
          <p:cNvSpPr>
            <a:spLocks noChangeArrowheads="1"/>
          </p:cNvSpPr>
          <p:nvPr/>
        </p:nvSpPr>
        <p:spPr bwMode="auto">
          <a:xfrm>
            <a:off x="2541589" y="176214"/>
            <a:ext cx="7172325" cy="708025"/>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2000" b="1" i="1"/>
              <a:t>Colletotrichum  </a:t>
            </a:r>
            <a:r>
              <a:rPr lang="fr-FR" altLang="fr-FR" sz="2000" b="1"/>
              <a:t>protein</a:t>
            </a:r>
            <a:r>
              <a:rPr lang="fr-FR" altLang="fr-FR" sz="2000" b="1" i="1"/>
              <a:t> </a:t>
            </a:r>
            <a:r>
              <a:rPr lang="fr-FR" altLang="fr-FR" sz="2000" b="1"/>
              <a:t>effectors : </a:t>
            </a:r>
          </a:p>
          <a:p>
            <a:pPr algn="ctr">
              <a:spcBef>
                <a:spcPct val="0"/>
              </a:spcBef>
              <a:buFontTx/>
              <a:buNone/>
            </a:pPr>
            <a:r>
              <a:rPr lang="fr-FR" altLang="fr-FR" sz="2000" b="1"/>
              <a:t>Expression  during  </a:t>
            </a:r>
            <a:r>
              <a:rPr lang="fr-FR" altLang="fr-FR" sz="2000" b="1">
                <a:solidFill>
                  <a:srgbClr val="FF0000"/>
                </a:solidFill>
              </a:rPr>
              <a:t>late  stages </a:t>
            </a:r>
            <a:r>
              <a:rPr lang="fr-FR" altLang="fr-FR" sz="2000" b="1"/>
              <a:t>of  infection </a:t>
            </a:r>
          </a:p>
        </p:txBody>
      </p:sp>
      <p:sp>
        <p:nvSpPr>
          <p:cNvPr id="36874" name="ZoneTexte 5"/>
          <p:cNvSpPr txBox="1">
            <a:spLocks noChangeArrowheads="1"/>
          </p:cNvSpPr>
          <p:nvPr/>
        </p:nvSpPr>
        <p:spPr bwMode="auto">
          <a:xfrm>
            <a:off x="6086475" y="2928939"/>
            <a:ext cx="27876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a:t>Some effectors</a:t>
            </a:r>
          </a:p>
          <a:p>
            <a:pPr eaLnBrk="1" hangingPunct="1">
              <a:spcBef>
                <a:spcPct val="0"/>
              </a:spcBef>
              <a:buFontTx/>
              <a:buNone/>
            </a:pPr>
            <a:r>
              <a:rPr lang="fr-FR" altLang="fr-FR" sz="1400" b="1"/>
              <a:t>are over-expressed during </a:t>
            </a:r>
          </a:p>
          <a:p>
            <a:pPr eaLnBrk="1" hangingPunct="1">
              <a:spcBef>
                <a:spcPct val="0"/>
              </a:spcBef>
              <a:buFontTx/>
              <a:buNone/>
            </a:pPr>
            <a:endParaRPr lang="fr-FR" altLang="fr-FR" sz="800" b="1"/>
          </a:p>
          <a:p>
            <a:pPr eaLnBrk="1" hangingPunct="1">
              <a:spcBef>
                <a:spcPct val="0"/>
              </a:spcBef>
              <a:buFontTx/>
              <a:buNone/>
            </a:pPr>
            <a:r>
              <a:rPr lang="fr-FR" altLang="fr-FR" sz="1400" b="1">
                <a:solidFill>
                  <a:srgbClr val="D60093"/>
                </a:solidFill>
              </a:rPr>
              <a:t>       </a:t>
            </a:r>
            <a:r>
              <a:rPr lang="fr-FR" altLang="fr-FR" sz="1400" b="1">
                <a:solidFill>
                  <a:srgbClr val="FF0000"/>
                </a:solidFill>
              </a:rPr>
              <a:t>- Necrotrophy</a:t>
            </a:r>
          </a:p>
          <a:p>
            <a:pPr eaLnBrk="1" hangingPunct="1">
              <a:spcBef>
                <a:spcPct val="0"/>
              </a:spcBef>
              <a:buFontTx/>
              <a:buNone/>
            </a:pPr>
            <a:endParaRPr lang="fr-FR" altLang="fr-FR" sz="1400" b="1"/>
          </a:p>
          <a:p>
            <a:pPr eaLnBrk="1" hangingPunct="1">
              <a:spcBef>
                <a:spcPct val="0"/>
              </a:spcBef>
              <a:buFontTx/>
              <a:buNone/>
            </a:pPr>
            <a:r>
              <a:rPr lang="fr-FR" altLang="fr-FR" sz="1400" b="1"/>
              <a:t>Necrosis inducing  proteins ?</a:t>
            </a:r>
          </a:p>
        </p:txBody>
      </p:sp>
      <p:pic>
        <p:nvPicPr>
          <p:cNvPr id="3687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7076" y="1042989"/>
            <a:ext cx="904875" cy="553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6" name="Rectangle 1"/>
          <p:cNvSpPr>
            <a:spLocks noChangeArrowheads="1"/>
          </p:cNvSpPr>
          <p:nvPr/>
        </p:nvSpPr>
        <p:spPr bwMode="auto">
          <a:xfrm>
            <a:off x="5265739" y="1876426"/>
            <a:ext cx="134937" cy="798513"/>
          </a:xfrm>
          <a:prstGeom prst="rect">
            <a:avLst/>
          </a:prstGeom>
          <a:noFill/>
          <a:ln w="3810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cxnSp>
        <p:nvCxnSpPr>
          <p:cNvPr id="36877" name="Connecteur droit avec flèche 4"/>
          <p:cNvCxnSpPr>
            <a:cxnSpLocks noChangeShapeType="1"/>
          </p:cNvCxnSpPr>
          <p:nvPr/>
        </p:nvCxnSpPr>
        <p:spPr bwMode="auto">
          <a:xfrm>
            <a:off x="5429251" y="2295525"/>
            <a:ext cx="830263" cy="598488"/>
          </a:xfrm>
          <a:prstGeom prst="straightConnector1">
            <a:avLst/>
          </a:prstGeom>
          <a:noFill/>
          <a:ln w="38100" algn="ctr">
            <a:solidFill>
              <a:srgbClr val="FF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2907971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2139950" y="1001713"/>
            <a:ext cx="7785100" cy="400050"/>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fr-FR" sz="2000" b="1"/>
              <a:t>Pathogenicity factors :  Plant Cell Wall Degrading Enzymes</a:t>
            </a:r>
          </a:p>
        </p:txBody>
      </p:sp>
      <p:sp>
        <p:nvSpPr>
          <p:cNvPr id="37891" name="Text Box 2"/>
          <p:cNvSpPr txBox="1">
            <a:spLocks noChangeArrowheads="1"/>
          </p:cNvSpPr>
          <p:nvPr/>
        </p:nvSpPr>
        <p:spPr bwMode="auto">
          <a:xfrm>
            <a:off x="2303463" y="303213"/>
            <a:ext cx="7340600" cy="400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t>Hemi-biotrophic  fungi :  genome  analysis</a:t>
            </a:r>
            <a:endParaRPr lang="fr-FR" altLang="fr-FR" sz="2000" b="1" i="1"/>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l="531" t="12381" r="63029" b="1524"/>
          <a:stretch>
            <a:fillRect/>
          </a:stretch>
        </p:blipFill>
        <p:spPr bwMode="auto">
          <a:xfrm>
            <a:off x="2608263" y="1727201"/>
            <a:ext cx="365125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bwMode="auto">
          <a:xfrm>
            <a:off x="2267229" y="2709312"/>
            <a:ext cx="430887" cy="1868460"/>
          </a:xfrm>
          <a:prstGeom prst="rect">
            <a:avLst/>
          </a:prstGeom>
          <a:noFill/>
        </p:spPr>
        <p:txBody>
          <a:bodyPr vert="vert270" wrap="none">
            <a:spAutoFit/>
          </a:bodyPr>
          <a:lstStyle/>
          <a:p>
            <a:pPr>
              <a:defRPr/>
            </a:pPr>
            <a:r>
              <a:rPr lang="fr-FR" sz="1600" b="1" dirty="0" err="1">
                <a:solidFill>
                  <a:srgbClr val="000000"/>
                </a:solidFill>
              </a:rPr>
              <a:t>Number</a:t>
            </a:r>
            <a:r>
              <a:rPr lang="fr-FR" sz="1600" b="1" dirty="0">
                <a:solidFill>
                  <a:srgbClr val="000000"/>
                </a:solidFill>
              </a:rPr>
              <a:t>  of  </a:t>
            </a:r>
            <a:r>
              <a:rPr lang="fr-FR" sz="1600" b="1" dirty="0" err="1">
                <a:solidFill>
                  <a:srgbClr val="000000"/>
                </a:solidFill>
              </a:rPr>
              <a:t>PCWDEs</a:t>
            </a:r>
            <a:endParaRPr lang="en-GB" sz="1600" b="1" dirty="0">
              <a:solidFill>
                <a:srgbClr val="000000"/>
              </a:solidFill>
            </a:endParaRPr>
          </a:p>
        </p:txBody>
      </p:sp>
      <p:pic>
        <p:nvPicPr>
          <p:cNvPr id="37894" name="Picture 4"/>
          <p:cNvPicPr>
            <a:picLocks noChangeAspect="1" noChangeArrowheads="1"/>
          </p:cNvPicPr>
          <p:nvPr/>
        </p:nvPicPr>
        <p:blipFill>
          <a:blip r:embed="rId2">
            <a:extLst>
              <a:ext uri="{28A0092B-C50C-407E-A947-70E740481C1C}">
                <a14:useLocalDpi xmlns:a14="http://schemas.microsoft.com/office/drawing/2010/main" val="0"/>
              </a:ext>
            </a:extLst>
          </a:blip>
          <a:srcRect l="51796" t="12381" r="15639" b="1524"/>
          <a:stretch>
            <a:fillRect/>
          </a:stretch>
        </p:blipFill>
        <p:spPr bwMode="auto">
          <a:xfrm>
            <a:off x="6149975" y="1730376"/>
            <a:ext cx="326390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3"/>
          <p:cNvPicPr>
            <a:picLocks noChangeAspect="1" noChangeArrowheads="1"/>
          </p:cNvPicPr>
          <p:nvPr/>
        </p:nvPicPr>
        <p:blipFill>
          <a:blip r:embed="rId3">
            <a:extLst>
              <a:ext uri="{28A0092B-C50C-407E-A947-70E740481C1C}">
                <a14:useLocalDpi xmlns:a14="http://schemas.microsoft.com/office/drawing/2010/main" val="0"/>
              </a:ext>
            </a:extLst>
          </a:blip>
          <a:srcRect l="83427" t="30772" r="484" b="43883"/>
          <a:stretch>
            <a:fillRect/>
          </a:stretch>
        </p:blipFill>
        <p:spPr bwMode="auto">
          <a:xfrm>
            <a:off x="7664451" y="1831976"/>
            <a:ext cx="1795463"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896" name="Connecteur droit 2"/>
          <p:cNvCxnSpPr>
            <a:cxnSpLocks noChangeShapeType="1"/>
          </p:cNvCxnSpPr>
          <p:nvPr/>
        </p:nvCxnSpPr>
        <p:spPr bwMode="auto">
          <a:xfrm flipV="1">
            <a:off x="3011488" y="6026150"/>
            <a:ext cx="3835400" cy="12700"/>
          </a:xfrm>
          <a:prstGeom prst="line">
            <a:avLst/>
          </a:prstGeom>
          <a:noFill/>
          <a:ln w="28575" algn="ctr">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97" name="Connecteur droit 15"/>
          <p:cNvCxnSpPr>
            <a:cxnSpLocks noChangeShapeType="1"/>
          </p:cNvCxnSpPr>
          <p:nvPr/>
        </p:nvCxnSpPr>
        <p:spPr bwMode="auto">
          <a:xfrm flipV="1">
            <a:off x="7040563" y="6010276"/>
            <a:ext cx="2303462" cy="15875"/>
          </a:xfrm>
          <a:prstGeom prst="line">
            <a:avLst/>
          </a:prstGeom>
          <a:noFill/>
          <a:ln w="28575"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898" name="ZoneTexte 4"/>
          <p:cNvSpPr txBox="1">
            <a:spLocks noChangeArrowheads="1"/>
          </p:cNvSpPr>
          <p:nvPr/>
        </p:nvSpPr>
        <p:spPr bwMode="auto">
          <a:xfrm>
            <a:off x="4079875" y="6073775"/>
            <a:ext cx="1758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b="1"/>
              <a:t>Hemi-biotrophic</a:t>
            </a:r>
          </a:p>
        </p:txBody>
      </p:sp>
      <p:sp>
        <p:nvSpPr>
          <p:cNvPr id="37899" name="ZoneTexte 18"/>
          <p:cNvSpPr txBox="1">
            <a:spLocks noChangeArrowheads="1"/>
          </p:cNvSpPr>
          <p:nvPr/>
        </p:nvSpPr>
        <p:spPr bwMode="auto">
          <a:xfrm>
            <a:off x="7453313" y="6062664"/>
            <a:ext cx="146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b="1"/>
              <a:t>Necrotrophic</a:t>
            </a:r>
          </a:p>
        </p:txBody>
      </p:sp>
    </p:spTree>
    <p:extLst>
      <p:ext uri="{BB962C8B-B14F-4D97-AF65-F5344CB8AC3E}">
        <p14:creationId xmlns:p14="http://schemas.microsoft.com/office/powerpoint/2010/main" val="67776933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138" y="1509713"/>
            <a:ext cx="7810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4" y="2701926"/>
            <a:ext cx="8286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1" y="3827464"/>
            <a:ext cx="82867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039" y="5114925"/>
            <a:ext cx="13430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8" name="Text Box 24"/>
          <p:cNvSpPr txBox="1">
            <a:spLocks noChangeArrowheads="1"/>
          </p:cNvSpPr>
          <p:nvPr/>
        </p:nvSpPr>
        <p:spPr bwMode="auto">
          <a:xfrm>
            <a:off x="1468438" y="6643689"/>
            <a:ext cx="24749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a:t>O’Connel Nature Genetics 2012</a:t>
            </a:r>
          </a:p>
        </p:txBody>
      </p:sp>
      <p:sp>
        <p:nvSpPr>
          <p:cNvPr id="38919" name="Rectangle 1"/>
          <p:cNvSpPr>
            <a:spLocks noChangeArrowheads="1"/>
          </p:cNvSpPr>
          <p:nvPr/>
        </p:nvSpPr>
        <p:spPr bwMode="auto">
          <a:xfrm>
            <a:off x="4281488" y="1004889"/>
            <a:ext cx="5448300" cy="5570537"/>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38920" name="Rectangle 2"/>
          <p:cNvSpPr>
            <a:spLocks noChangeArrowheads="1"/>
          </p:cNvSpPr>
          <p:nvPr/>
        </p:nvSpPr>
        <p:spPr bwMode="auto">
          <a:xfrm>
            <a:off x="2520951" y="1004889"/>
            <a:ext cx="1408113" cy="5570537"/>
          </a:xfrm>
          <a:prstGeom prst="rect">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
        <p:nvSpPr>
          <p:cNvPr id="38921" name="Rectangle 5"/>
          <p:cNvSpPr>
            <a:spLocks noChangeArrowheads="1"/>
          </p:cNvSpPr>
          <p:nvPr/>
        </p:nvSpPr>
        <p:spPr bwMode="auto">
          <a:xfrm>
            <a:off x="2541589" y="176214"/>
            <a:ext cx="7172325" cy="708025"/>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2000" b="1" i="1"/>
              <a:t>Colletotrichum  </a:t>
            </a:r>
            <a:r>
              <a:rPr lang="fr-FR" altLang="fr-FR" sz="2000" b="1"/>
              <a:t>plant  cell  wall  degrading  enzymes :</a:t>
            </a:r>
          </a:p>
          <a:p>
            <a:pPr algn="ctr">
              <a:spcBef>
                <a:spcPct val="0"/>
              </a:spcBef>
              <a:buFontTx/>
              <a:buNone/>
            </a:pPr>
            <a:r>
              <a:rPr lang="fr-FR" altLang="fr-FR" sz="2000" b="1"/>
              <a:t>Expression during  </a:t>
            </a:r>
            <a:r>
              <a:rPr lang="fr-FR" altLang="fr-FR" sz="2000" b="1">
                <a:solidFill>
                  <a:srgbClr val="FF0000"/>
                </a:solidFill>
              </a:rPr>
              <a:t>late  stages  </a:t>
            </a:r>
            <a:r>
              <a:rPr lang="fr-FR" altLang="fr-FR" sz="2000" b="1"/>
              <a:t>of  infection </a:t>
            </a:r>
          </a:p>
        </p:txBody>
      </p:sp>
      <p:pic>
        <p:nvPicPr>
          <p:cNvPr id="38922"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7263" y="1038226"/>
            <a:ext cx="1096962" cy="55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3" name="ZoneTexte 5"/>
          <p:cNvSpPr txBox="1">
            <a:spLocks noChangeArrowheads="1"/>
          </p:cNvSpPr>
          <p:nvPr/>
        </p:nvSpPr>
        <p:spPr bwMode="auto">
          <a:xfrm>
            <a:off x="6627813" y="2990850"/>
            <a:ext cx="24511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400" b="1"/>
          </a:p>
          <a:p>
            <a:pPr eaLnBrk="1" hangingPunct="1">
              <a:spcBef>
                <a:spcPct val="0"/>
              </a:spcBef>
              <a:buFontTx/>
              <a:buNone/>
            </a:pPr>
            <a:r>
              <a:rPr lang="fr-FR" altLang="fr-FR" sz="1400" b="1"/>
              <a:t>Most </a:t>
            </a:r>
            <a:r>
              <a:rPr lang="fr-FR" altLang="fr-FR" sz="1400" b="1">
                <a:solidFill>
                  <a:srgbClr val="FF0000"/>
                </a:solidFill>
              </a:rPr>
              <a:t>PCWDE </a:t>
            </a:r>
          </a:p>
          <a:p>
            <a:pPr eaLnBrk="1" hangingPunct="1">
              <a:spcBef>
                <a:spcPct val="0"/>
              </a:spcBef>
              <a:buFontTx/>
              <a:buNone/>
            </a:pPr>
            <a:r>
              <a:rPr lang="fr-FR" altLang="fr-FR" sz="1400" b="1"/>
              <a:t>are </a:t>
            </a:r>
            <a:r>
              <a:rPr lang="fr-FR" altLang="fr-FR" sz="1400" b="1">
                <a:solidFill>
                  <a:srgbClr val="FF0000"/>
                </a:solidFill>
              </a:rPr>
              <a:t>specifically </a:t>
            </a:r>
            <a:r>
              <a:rPr lang="fr-FR" altLang="fr-FR" sz="1400" b="1"/>
              <a:t>expressed </a:t>
            </a:r>
          </a:p>
          <a:p>
            <a:pPr eaLnBrk="1" hangingPunct="1">
              <a:spcBef>
                <a:spcPct val="0"/>
              </a:spcBef>
              <a:buFontTx/>
              <a:buNone/>
            </a:pPr>
            <a:r>
              <a:rPr lang="fr-FR" altLang="fr-FR" sz="1400" b="1"/>
              <a:t>during </a:t>
            </a:r>
            <a:r>
              <a:rPr lang="fr-FR" altLang="fr-FR" sz="1400" b="1">
                <a:solidFill>
                  <a:srgbClr val="FF0000"/>
                </a:solidFill>
              </a:rPr>
              <a:t>necrotrophy</a:t>
            </a:r>
          </a:p>
          <a:p>
            <a:pPr eaLnBrk="1" hangingPunct="1">
              <a:spcBef>
                <a:spcPct val="0"/>
              </a:spcBef>
              <a:buFontTx/>
              <a:buNone/>
            </a:pPr>
            <a:endParaRPr lang="fr-FR" altLang="fr-FR" sz="1400" b="1"/>
          </a:p>
        </p:txBody>
      </p:sp>
      <p:cxnSp>
        <p:nvCxnSpPr>
          <p:cNvPr id="38924" name="Connecteur droit avec flèche 4"/>
          <p:cNvCxnSpPr>
            <a:cxnSpLocks noChangeShapeType="1"/>
          </p:cNvCxnSpPr>
          <p:nvPr/>
        </p:nvCxnSpPr>
        <p:spPr bwMode="auto">
          <a:xfrm flipV="1">
            <a:off x="5605463" y="3576638"/>
            <a:ext cx="995362" cy="176212"/>
          </a:xfrm>
          <a:prstGeom prst="straightConnector1">
            <a:avLst/>
          </a:prstGeom>
          <a:noFill/>
          <a:ln w="28575" algn="ctr">
            <a:solidFill>
              <a:srgbClr val="FF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925" name="Rectangle 4"/>
          <p:cNvSpPr>
            <a:spLocks noChangeArrowheads="1"/>
          </p:cNvSpPr>
          <p:nvPr/>
        </p:nvSpPr>
        <p:spPr bwMode="auto">
          <a:xfrm>
            <a:off x="5454650" y="3738563"/>
            <a:ext cx="177800" cy="2374900"/>
          </a:xfrm>
          <a:prstGeom prst="rect">
            <a:avLst/>
          </a:prstGeom>
          <a:noFill/>
          <a:ln w="28575"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fr-FR" altLang="fr-FR" sz="1800"/>
          </a:p>
        </p:txBody>
      </p:sp>
    </p:spTree>
    <p:extLst>
      <p:ext uri="{BB962C8B-B14F-4D97-AF65-F5344CB8AC3E}">
        <p14:creationId xmlns:p14="http://schemas.microsoft.com/office/powerpoint/2010/main" val="1731764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50</TotalTime>
  <Words>5095</Words>
  <Application>Microsoft Office PowerPoint</Application>
  <PresentationFormat>Widescreen</PresentationFormat>
  <Paragraphs>986</Paragraphs>
  <Slides>101</Slides>
  <Notes>0</Notes>
  <HiddenSlides>0</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2</vt:i4>
      </vt:variant>
      <vt:variant>
        <vt:lpstr>Titoli diapositive</vt:lpstr>
      </vt:variant>
      <vt:variant>
        <vt:i4>101</vt:i4>
      </vt:variant>
    </vt:vector>
  </HeadingPairs>
  <TitlesOfParts>
    <vt:vector size="114" baseType="lpstr">
      <vt:lpstr>MS PGothic</vt:lpstr>
      <vt:lpstr>Arial</vt:lpstr>
      <vt:lpstr>Calibri</vt:lpstr>
      <vt:lpstr>Calibri Light</vt:lpstr>
      <vt:lpstr>Comic Sans MS</vt:lpstr>
      <vt:lpstr>MS Sans Serif</vt:lpstr>
      <vt:lpstr>News Gothic MT</vt:lpstr>
      <vt:lpstr>Symbol</vt:lpstr>
      <vt:lpstr>Times New Roman</vt:lpstr>
      <vt:lpstr>Wingdings</vt:lpstr>
      <vt:lpstr>Tema di Office</vt:lpstr>
      <vt:lpstr>Feuille de calcul</vt:lpstr>
      <vt:lpstr>Graphique</vt:lpstr>
      <vt:lpstr>Funghi</vt:lpstr>
      <vt:lpstr>I funghi</vt:lpstr>
      <vt:lpstr>Presentazione standard di PowerPoint</vt:lpstr>
      <vt:lpstr>Presentazione standard di PowerPoint</vt:lpstr>
      <vt:lpstr>FUNGHI</vt:lpstr>
      <vt:lpstr>  </vt:lpstr>
      <vt:lpstr>Basidiomiceti</vt:lpstr>
      <vt:lpstr>Presentazione standard di PowerPoint</vt:lpstr>
      <vt:lpstr>Presentazione standard di PowerPoint</vt:lpstr>
      <vt:lpstr>Basidi e basidiospore visti al microscopio elettronico</vt:lpstr>
      <vt:lpstr>Ciclo vitale di un basidiomicete</vt:lpstr>
      <vt:lpstr>Ascomiceti</vt:lpstr>
      <vt:lpstr>Presentazione standard di PowerPoint</vt:lpstr>
      <vt:lpstr>Ascocarpo, aschi ed ascospore</vt:lpstr>
      <vt:lpstr>Ciclo vitale di un ascomicete</vt:lpstr>
      <vt:lpstr>Funghi mitosporici (deuteromiceti)</vt:lpstr>
      <vt:lpstr>Presentazione standard di PowerPoint</vt:lpstr>
      <vt:lpstr>Presentazione standard di PowerPoint</vt:lpstr>
      <vt:lpstr>Colonia di Penicillium spp vista a diversi ingrandimenti</vt:lpstr>
      <vt:lpstr>Presentazione standard di PowerPoint</vt:lpstr>
      <vt:lpstr>Struttura e ultrastruttura</vt:lpstr>
      <vt:lpstr>Struttura e ultrastruttura</vt:lpstr>
      <vt:lpstr>Ultrastruttura dell’ifa</vt:lpstr>
      <vt:lpstr>Il micelio</vt:lpstr>
      <vt:lpstr>Funzioni della parete fungina</vt:lpstr>
      <vt:lpstr>Parete fungina</vt:lpstr>
      <vt:lpstr>Presentazione standard di PowerPoint</vt:lpstr>
      <vt:lpstr>Parete fungina</vt:lpstr>
      <vt:lpstr>I setti</vt:lpstr>
      <vt:lpstr>Assemblaggio della parete</vt:lpstr>
      <vt:lpstr>Assemblaggio della parete</vt:lpstr>
      <vt:lpstr>Presentazione standard di PowerPoint</vt:lpstr>
      <vt:lpstr>I funghi e l’ambiente</vt:lpstr>
      <vt:lpstr>                               CONIDI</vt:lpstr>
      <vt:lpstr>DISPERSIONE DEI CONIDI</vt:lpstr>
      <vt:lpstr>PRINCIPALI FATTORI CHE CONDIZIONANO LA GERMINAZIONE DEI CONIDI NELLA GRAN PARTE DEI FUNGHI FILAMENTOSI</vt:lpstr>
      <vt:lpstr>Germinazione dei conidi</vt:lpstr>
      <vt:lpstr>Presentazione standard di PowerPoint</vt:lpstr>
      <vt:lpstr>Presentazione standard di PowerPoint</vt:lpstr>
      <vt:lpstr>Conidi e conidi germinanti</vt:lpstr>
      <vt:lpstr>Conidi di altre specie in germinazione</vt:lpstr>
      <vt:lpstr>Presentazione standard di PowerPoint</vt:lpstr>
      <vt:lpstr>Sclerozi</vt:lpstr>
      <vt:lpstr>Rizomorfe, in piastra e su substrati naturali (legno)</vt:lpstr>
      <vt:lpstr>Presentazione standard di PowerPoint</vt:lpstr>
      <vt:lpstr>Dalla germinazione del conidio al micelio</vt:lpstr>
      <vt:lpstr>Presentazione standard di PowerPoint</vt:lpstr>
      <vt:lpstr>Presentazione standard di PowerPoint</vt:lpstr>
      <vt:lpstr>Presentazione standard di PowerPoint</vt:lpstr>
      <vt:lpstr>Presentazione standard di PowerPoint</vt:lpstr>
      <vt:lpstr>TOLLERANZA AL pH E ALLA QUANTITA’ DI O2</vt:lpstr>
      <vt:lpstr>Presentazione standard di PowerPoint</vt:lpstr>
      <vt:lpstr>Presentazione standard di PowerPoint</vt:lpstr>
      <vt:lpstr>Patogeni necrotrofi, biotrofi, emibiotrofici</vt:lpstr>
      <vt:lpstr>I necrotrofi</vt:lpstr>
      <vt:lpstr>Botrytis cinerea</vt:lpstr>
      <vt:lpstr>I biotrofi</vt:lpstr>
      <vt:lpstr>Blumeria graminis</vt:lpstr>
      <vt:lpstr>Gli emibiotrofi</vt:lpstr>
      <vt:lpstr>Colletotrichum spp. (higginsianum)</vt:lpstr>
      <vt:lpstr>Osservazioni</vt:lpstr>
      <vt:lpstr>Piramide della malattia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Plant  Cell  Wall  Degrading  Enzymes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massimo reverberi</dc:creator>
  <cp:lastModifiedBy>massimo reverberi</cp:lastModifiedBy>
  <cp:revision>15</cp:revision>
  <dcterms:created xsi:type="dcterms:W3CDTF">2015-11-02T14:14:43Z</dcterms:created>
  <dcterms:modified xsi:type="dcterms:W3CDTF">2016-11-22T09:06:19Z</dcterms:modified>
</cp:coreProperties>
</file>