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4" r:id="rId5"/>
    <p:sldId id="259" r:id="rId6"/>
    <p:sldId id="260" r:id="rId7"/>
    <p:sldId id="25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approfondimenti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 Virus e l’</a:t>
            </a:r>
            <a:r>
              <a:rPr lang="it-IT" dirty="0" err="1" smtClean="0"/>
              <a:t>RNAi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77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313037" y="142704"/>
            <a:ext cx="11565925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 err="1" smtClean="0"/>
              <a:t>Antiviral</a:t>
            </a:r>
            <a:r>
              <a:rPr lang="it-IT" altLang="it-IT" dirty="0" smtClean="0"/>
              <a:t> RNA-</a:t>
            </a:r>
            <a:r>
              <a:rPr lang="it-IT" altLang="it-IT" dirty="0" err="1" smtClean="0"/>
              <a:t>induced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silencing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complexes</a:t>
            </a:r>
            <a:endParaRPr lang="it-IT" altLang="it-IT" dirty="0" smtClean="0"/>
          </a:p>
        </p:txBody>
      </p:sp>
      <p:sp>
        <p:nvSpPr>
          <p:cNvPr id="20483" name="Segnaposto contenuto 2"/>
          <p:cNvSpPr>
            <a:spLocks noGrp="1"/>
          </p:cNvSpPr>
          <p:nvPr>
            <p:ph sz="half" idx="1"/>
          </p:nvPr>
        </p:nvSpPr>
        <p:spPr>
          <a:xfrm>
            <a:off x="605053" y="1327944"/>
            <a:ext cx="4244975" cy="50688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The Arabidopsis genome contains ten </a:t>
            </a:r>
            <a:r>
              <a:rPr lang="en-US" b="1" dirty="0" smtClean="0"/>
              <a:t>AGO proteins</a:t>
            </a:r>
            <a:r>
              <a:rPr lang="en-US" dirty="0" smtClean="0"/>
              <a:t>, AGO1 to AGO10, and they are the catalytic components of RNA silencing effector complexes.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They interact with small RNAs to effect </a:t>
            </a:r>
            <a:r>
              <a:rPr lang="en-US" b="1" dirty="0" smtClean="0"/>
              <a:t>gene silencing </a:t>
            </a:r>
            <a:r>
              <a:rPr lang="en-US" dirty="0" smtClean="0"/>
              <a:t>in all </a:t>
            </a:r>
            <a:r>
              <a:rPr lang="en-US" dirty="0" err="1" smtClean="0"/>
              <a:t>RNAi</a:t>
            </a:r>
            <a:r>
              <a:rPr lang="en-US" dirty="0" smtClean="0"/>
              <a:t>-related pathways known so far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In fact, </a:t>
            </a:r>
            <a:r>
              <a:rPr lang="en-US" b="1" dirty="0"/>
              <a:t>dicing per se is not sufficient </a:t>
            </a:r>
            <a:r>
              <a:rPr lang="en-US" dirty="0"/>
              <a:t>for defense against </a:t>
            </a:r>
            <a:r>
              <a:rPr lang="en-US" dirty="0" smtClean="0"/>
              <a:t>virus infection</a:t>
            </a:r>
            <a:r>
              <a:rPr lang="en-US" dirty="0"/>
              <a:t>, and additional effector complex action is </a:t>
            </a:r>
            <a:r>
              <a:rPr lang="en-US" dirty="0" smtClean="0"/>
              <a:t>required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/>
              <a:t>AGO1</a:t>
            </a:r>
            <a:r>
              <a:rPr lang="en-US" dirty="0"/>
              <a:t> </a:t>
            </a:r>
            <a:r>
              <a:rPr lang="en-US" dirty="0" smtClean="0"/>
              <a:t>recruits </a:t>
            </a:r>
            <a:r>
              <a:rPr lang="en-US" dirty="0" err="1" smtClean="0"/>
              <a:t>miRNAs</a:t>
            </a:r>
            <a:r>
              <a:rPr lang="en-US" dirty="0"/>
              <a:t>, </a:t>
            </a:r>
            <a:r>
              <a:rPr lang="en-US" dirty="0" err="1"/>
              <a:t>tasiRNAs</a:t>
            </a:r>
            <a:r>
              <a:rPr lang="en-US" dirty="0"/>
              <a:t>, transgene-derived </a:t>
            </a:r>
            <a:r>
              <a:rPr lang="en-US" dirty="0" err="1"/>
              <a:t>siRNAs</a:t>
            </a:r>
            <a:r>
              <a:rPr lang="en-US" dirty="0"/>
              <a:t> and that </a:t>
            </a:r>
            <a:r>
              <a:rPr lang="en-US" dirty="0" smtClean="0"/>
              <a:t>AGO1-sRNA complex </a:t>
            </a:r>
            <a:r>
              <a:rPr lang="en-US" dirty="0"/>
              <a:t>had slicer activity in vitro </a:t>
            </a:r>
            <a:r>
              <a:rPr lang="en-US" dirty="0" smtClean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 smtClean="0"/>
              <a:t>AGO1 also recruits </a:t>
            </a:r>
            <a:r>
              <a:rPr lang="en-US" b="1" dirty="0" err="1"/>
              <a:t>vsiRNAs</a:t>
            </a:r>
            <a:r>
              <a:rPr lang="en-US" b="1" dirty="0"/>
              <a:t> </a:t>
            </a:r>
            <a:r>
              <a:rPr lang="en-US" dirty="0"/>
              <a:t>and the AGO1–</a:t>
            </a:r>
            <a:r>
              <a:rPr lang="en-US" dirty="0" err="1"/>
              <a:t>vsiRNA</a:t>
            </a:r>
            <a:r>
              <a:rPr lang="en-US" dirty="0"/>
              <a:t> complex is a major player </a:t>
            </a:r>
            <a:r>
              <a:rPr lang="en-US" dirty="0" smtClean="0"/>
              <a:t>in antiviral </a:t>
            </a:r>
            <a:r>
              <a:rPr lang="en-US" dirty="0"/>
              <a:t>defense.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it-IT" dirty="0" smtClean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1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Argonauts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Argonaute</a:t>
            </a:r>
            <a:r>
              <a:rPr lang="en-US" dirty="0" smtClean="0"/>
              <a:t> proteins </a:t>
            </a:r>
            <a:r>
              <a:rPr lang="en-US" dirty="0"/>
              <a:t>can be divided into two subclasses.</a:t>
            </a:r>
          </a:p>
          <a:p>
            <a:r>
              <a:rPr lang="en-US" dirty="0"/>
              <a:t>One resembles Arabidopsis AGO1 and </a:t>
            </a:r>
            <a:r>
              <a:rPr lang="en-US" dirty="0" smtClean="0"/>
              <a:t>is referred </a:t>
            </a:r>
            <a:r>
              <a:rPr lang="en-US" dirty="0"/>
              <a:t>to as the Ago subfamily; the </a:t>
            </a:r>
            <a:r>
              <a:rPr lang="en-US" dirty="0" smtClean="0"/>
              <a:t>other is </a:t>
            </a:r>
            <a:r>
              <a:rPr lang="en-US" dirty="0"/>
              <a:t>related to the Drosophila PIWI protein and </a:t>
            </a:r>
            <a:r>
              <a:rPr lang="en-US" dirty="0" smtClean="0"/>
              <a:t>is referred </a:t>
            </a:r>
            <a:r>
              <a:rPr lang="en-US" dirty="0"/>
              <a:t>to as the </a:t>
            </a:r>
            <a:r>
              <a:rPr lang="en-US" dirty="0" err="1"/>
              <a:t>Piwi</a:t>
            </a:r>
            <a:r>
              <a:rPr lang="en-US" dirty="0"/>
              <a:t> subfamily</a:t>
            </a:r>
            <a:r>
              <a:rPr lang="en-US" dirty="0" smtClean="0"/>
              <a:t>.</a:t>
            </a:r>
          </a:p>
          <a:p>
            <a:r>
              <a:rPr lang="en-US" dirty="0" err="1"/>
              <a:t>Argonaute</a:t>
            </a:r>
            <a:r>
              <a:rPr lang="en-US" dirty="0"/>
              <a:t> proteins typically have a molecular weight of ~100 </a:t>
            </a:r>
            <a:r>
              <a:rPr lang="en-US" dirty="0" err="1"/>
              <a:t>kDa</a:t>
            </a:r>
            <a:r>
              <a:rPr lang="en-US" dirty="0"/>
              <a:t> and are characterized by a </a:t>
            </a:r>
            <a:r>
              <a:rPr lang="en-US" dirty="0" err="1"/>
              <a:t>Piwi-Argonaute-Zwille</a:t>
            </a:r>
            <a:r>
              <a:rPr lang="en-US" dirty="0"/>
              <a:t> (PAZ) domain and a PIWI domain</a:t>
            </a:r>
            <a:r>
              <a:rPr lang="en-US" dirty="0" smtClean="0"/>
              <a:t>.</a:t>
            </a:r>
          </a:p>
          <a:p>
            <a:r>
              <a:rPr lang="en-US" dirty="0"/>
              <a:t>PAZ domain, which is also common to Dicer enzymes, forms a specific binding pocket for the </a:t>
            </a:r>
            <a:r>
              <a:rPr lang="en-US" dirty="0" smtClean="0"/>
              <a:t>3’-</a:t>
            </a:r>
            <a:r>
              <a:rPr lang="en-US" dirty="0"/>
              <a:t>protruding end of the small RNA with which it associates (</a:t>
            </a:r>
            <a:r>
              <a:rPr lang="en-US" dirty="0" err="1"/>
              <a:t>Jinek</a:t>
            </a:r>
            <a:r>
              <a:rPr lang="en-US" dirty="0"/>
              <a:t> and </a:t>
            </a:r>
            <a:r>
              <a:rPr lang="en-US" dirty="0" err="1"/>
              <a:t>Doudna</a:t>
            </a:r>
            <a:r>
              <a:rPr lang="en-US" dirty="0"/>
              <a:t>, 2009). The structure of the PIWI domain resembles that of bacterial </a:t>
            </a:r>
            <a:r>
              <a:rPr lang="en-US" dirty="0" err="1"/>
              <a:t>RNAse</a:t>
            </a:r>
            <a:r>
              <a:rPr lang="en-US" dirty="0"/>
              <a:t> H, which has been shown to cleave the RNA strand of an RNA-DNA </a:t>
            </a:r>
            <a:r>
              <a:rPr lang="en-US" dirty="0" smtClean="0"/>
              <a:t>hybrid</a:t>
            </a:r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8066" y="150674"/>
            <a:ext cx="4193058" cy="66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Diverse sources of small RNA molecules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Endogenous siRNAs originate from bidirectional transcription of specific chromosomal regions (centromeres and </a:t>
            </a:r>
            <a:r>
              <a:rPr lang="en-US" dirty="0" smtClean="0"/>
              <a:t>mating type </a:t>
            </a:r>
            <a:r>
              <a:rPr lang="en-US" dirty="0"/>
              <a:t>locus) or aberrant production of dsRNA from repetitive regions once cleaved by Dicer. In plants and nematodes, </a:t>
            </a:r>
            <a:r>
              <a:rPr lang="en-US" dirty="0" smtClean="0"/>
              <a:t>a significant </a:t>
            </a:r>
            <a:r>
              <a:rPr lang="en-US" dirty="0"/>
              <a:t>portion of siRNAs is also produced from the activity of RNA-dependent RNA </a:t>
            </a:r>
            <a:r>
              <a:rPr lang="en-US" dirty="0" smtClean="0"/>
              <a:t>polymerases</a:t>
            </a:r>
          </a:p>
          <a:p>
            <a:r>
              <a:rPr lang="en-US" dirty="0"/>
              <a:t>The Argonaute-3 (AGO3) protein binds mainly to </a:t>
            </a:r>
            <a:r>
              <a:rPr lang="en-US" dirty="0" err="1"/>
              <a:t>piRNAs</a:t>
            </a:r>
            <a:r>
              <a:rPr lang="en-US" dirty="0"/>
              <a:t> that are derived from the sense strand of retrotransposons, whereas </a:t>
            </a:r>
            <a:r>
              <a:rPr lang="en-US" dirty="0" err="1"/>
              <a:t>piRNAs</a:t>
            </a:r>
            <a:r>
              <a:rPr lang="en-US" dirty="0"/>
              <a:t> derived from the antisense strand are associated with </a:t>
            </a:r>
            <a:r>
              <a:rPr lang="en-US" dirty="0" err="1"/>
              <a:t>Aubergine</a:t>
            </a:r>
            <a:r>
              <a:rPr lang="en-US" dirty="0"/>
              <a:t> (AUB) protein.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7265" y="1825625"/>
            <a:ext cx="4639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7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HEN1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biogenesis of </a:t>
            </a:r>
            <a:r>
              <a:rPr lang="en-US" dirty="0" err="1"/>
              <a:t>sRNA</a:t>
            </a:r>
            <a:r>
              <a:rPr lang="en-US" dirty="0"/>
              <a:t> in plants requires an </a:t>
            </a:r>
            <a:r>
              <a:rPr lang="en-US" b="1" dirty="0"/>
              <a:t>additional step </a:t>
            </a:r>
            <a:r>
              <a:rPr lang="en-US" dirty="0"/>
              <a:t>apart </a:t>
            </a:r>
            <a:r>
              <a:rPr lang="en-US" dirty="0" smtClean="0"/>
              <a:t>from DCL-mediated processing. </a:t>
            </a:r>
            <a:r>
              <a:rPr lang="en-US" dirty="0"/>
              <a:t>This is a methylation </a:t>
            </a:r>
            <a:r>
              <a:rPr lang="en-US" dirty="0" smtClean="0"/>
              <a:t>reaction catalyzed </a:t>
            </a:r>
            <a:r>
              <a:rPr lang="en-US" dirty="0"/>
              <a:t>by HUA ENHANCER 1 (HEN1) </a:t>
            </a:r>
            <a:r>
              <a:rPr lang="en-US" dirty="0" err="1"/>
              <a:t>methyltransferase</a:t>
            </a:r>
            <a:r>
              <a:rPr lang="en-US" dirty="0"/>
              <a:t>, </a:t>
            </a:r>
            <a:r>
              <a:rPr lang="en-US" dirty="0" smtClean="0"/>
              <a:t>which links </a:t>
            </a:r>
            <a:r>
              <a:rPr lang="en-US" dirty="0"/>
              <a:t>a methyl group to the ribose of the </a:t>
            </a:r>
            <a:r>
              <a:rPr lang="en-US" dirty="0" smtClean="0"/>
              <a:t>3’ </a:t>
            </a:r>
            <a:r>
              <a:rPr lang="en-US" dirty="0"/>
              <a:t>last nucleotide of the </a:t>
            </a:r>
            <a:r>
              <a:rPr lang="en-US" dirty="0" err="1" smtClean="0"/>
              <a:t>sRNA</a:t>
            </a:r>
            <a:r>
              <a:rPr lang="en-US" dirty="0" smtClean="0"/>
              <a:t> duplex </a:t>
            </a:r>
            <a:r>
              <a:rPr lang="en-US" dirty="0"/>
              <a:t>in a sequence-independent manner </a:t>
            </a: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The 2’-O-methylation of 3’ end </a:t>
            </a:r>
            <a:r>
              <a:rPr lang="en-US" dirty="0"/>
              <a:t>appears to protect </a:t>
            </a:r>
            <a:r>
              <a:rPr lang="en-US" dirty="0" err="1"/>
              <a:t>sRNA</a:t>
            </a:r>
            <a:r>
              <a:rPr lang="en-US" dirty="0"/>
              <a:t> molecules </a:t>
            </a:r>
            <a:r>
              <a:rPr lang="en-US" dirty="0" smtClean="0"/>
              <a:t>against </a:t>
            </a:r>
            <a:r>
              <a:rPr lang="en-US" dirty="0" err="1" smtClean="0"/>
              <a:t>uridylation</a:t>
            </a:r>
            <a:r>
              <a:rPr lang="en-US" dirty="0" smtClean="0"/>
              <a:t> (and </a:t>
            </a:r>
            <a:r>
              <a:rPr lang="en-US" dirty="0"/>
              <a:t>against the </a:t>
            </a:r>
            <a:r>
              <a:rPr lang="en-US" b="1" dirty="0" err="1"/>
              <a:t>exoribonuclease</a:t>
            </a:r>
            <a:r>
              <a:rPr lang="en-US" dirty="0"/>
              <a:t> activity </a:t>
            </a:r>
            <a:r>
              <a:rPr lang="en-US" dirty="0" smtClean="0"/>
              <a:t>of small </a:t>
            </a:r>
            <a:r>
              <a:rPr lang="en-US" dirty="0"/>
              <a:t>RNA degrading nucleases (SDN1-3</a:t>
            </a:r>
            <a:r>
              <a:rPr lang="en-US" dirty="0" smtClean="0"/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Hen1 mutant plants accumulate less </a:t>
            </a:r>
            <a:r>
              <a:rPr lang="en-US" dirty="0" err="1" smtClean="0"/>
              <a:t>vsiRNAs</a:t>
            </a:r>
            <a:r>
              <a:rPr lang="en-US" dirty="0" smtClean="0"/>
              <a:t> from both RNA and DNA viruses and exhibit reduced levels of silencing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710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RDR6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74825" y="1341438"/>
            <a:ext cx="8642350" cy="5256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The third family of proteins involved in silencing in plants is the RDR family. In plants there are six RDR </a:t>
            </a:r>
            <a:r>
              <a:rPr lang="en-US" dirty="0" err="1" smtClean="0"/>
              <a:t>paralogs</a:t>
            </a:r>
            <a:r>
              <a:rPr lang="en-US" dirty="0" smtClean="0"/>
              <a:t>: RDR1, RDR2, RDR3a (RDR3), RDR3b (RDR4), RDR3c (RDR5) and RDR6 (SDE1/SGS-2). The putative catalytic domain is the DLDGD motif, which is highly conserved among all RDRs identified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In the silencing pathways RDRs synthesize </a:t>
            </a:r>
            <a:r>
              <a:rPr lang="en-US" dirty="0" err="1" smtClean="0"/>
              <a:t>cRNA</a:t>
            </a:r>
            <a:r>
              <a:rPr lang="en-US" dirty="0" smtClean="0"/>
              <a:t> from the 3’- terminal nucleotides of the template RNA. Then the template and the </a:t>
            </a:r>
            <a:r>
              <a:rPr lang="en-US" dirty="0" err="1" smtClean="0"/>
              <a:t>cRNA</a:t>
            </a:r>
            <a:r>
              <a:rPr lang="en-US" dirty="0" smtClean="0"/>
              <a:t> remain bound forming a perfectly base-paired </a:t>
            </a:r>
            <a:r>
              <a:rPr lang="en-US" dirty="0" err="1" smtClean="0"/>
              <a:t>dsRNA</a:t>
            </a:r>
            <a:r>
              <a:rPr lang="en-US" dirty="0" smtClean="0"/>
              <a:t> molecule, which is later processed by DCLs into </a:t>
            </a:r>
            <a:r>
              <a:rPr lang="en-US" dirty="0" err="1" smtClean="0"/>
              <a:t>siRNAs</a:t>
            </a:r>
            <a:r>
              <a:rPr lang="en-US" dirty="0" smtClean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In the priming-dependent mechanism, viral or transgene-derived primary </a:t>
            </a:r>
            <a:r>
              <a:rPr lang="en-US" dirty="0" err="1" smtClean="0"/>
              <a:t>siRNAs</a:t>
            </a:r>
            <a:r>
              <a:rPr lang="en-US" dirty="0" smtClean="0"/>
              <a:t> recruit RDRs to the cognate </a:t>
            </a:r>
            <a:r>
              <a:rPr lang="en-US" dirty="0" err="1" smtClean="0"/>
              <a:t>ssRNA</a:t>
            </a:r>
            <a:r>
              <a:rPr lang="en-US" dirty="0" smtClean="0"/>
              <a:t>, which is converted to </a:t>
            </a:r>
            <a:r>
              <a:rPr lang="en-US" dirty="0" err="1" smtClean="0"/>
              <a:t>dsRNA</a:t>
            </a:r>
            <a:r>
              <a:rPr lang="en-US" dirty="0" smtClean="0"/>
              <a:t> through synthesis of complementary RNA. This </a:t>
            </a:r>
            <a:r>
              <a:rPr lang="en-US" dirty="0" err="1" smtClean="0"/>
              <a:t>dsRNA</a:t>
            </a:r>
            <a:r>
              <a:rPr lang="en-US" dirty="0" smtClean="0"/>
              <a:t> is then processed to secondary </a:t>
            </a:r>
            <a:r>
              <a:rPr lang="en-US" dirty="0" err="1" smtClean="0"/>
              <a:t>siRNA</a:t>
            </a:r>
            <a:r>
              <a:rPr lang="en-US" dirty="0" smtClean="0"/>
              <a:t> by DCLs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RDRs</a:t>
            </a:r>
            <a:r>
              <a:rPr lang="it-IT" dirty="0" smtClean="0"/>
              <a:t> can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amplify</a:t>
            </a:r>
            <a:r>
              <a:rPr lang="it-IT" dirty="0" smtClean="0"/>
              <a:t> the </a:t>
            </a:r>
            <a:r>
              <a:rPr lang="it-IT" dirty="0" err="1" smtClean="0"/>
              <a:t>silencing</a:t>
            </a:r>
            <a:r>
              <a:rPr lang="it-IT" dirty="0" smtClean="0"/>
              <a:t> </a:t>
            </a:r>
            <a:r>
              <a:rPr lang="it-IT" dirty="0" err="1" smtClean="0"/>
              <a:t>response</a:t>
            </a:r>
            <a:r>
              <a:rPr lang="it-IT" dirty="0" smtClean="0"/>
              <a:t> in a </a:t>
            </a:r>
            <a:r>
              <a:rPr lang="it-IT" dirty="0" err="1" smtClean="0"/>
              <a:t>primer-independent</a:t>
            </a:r>
            <a:r>
              <a:rPr lang="it-IT" dirty="0" smtClean="0"/>
              <a:t> </a:t>
            </a:r>
            <a:r>
              <a:rPr lang="it-IT" dirty="0" err="1" smtClean="0"/>
              <a:t>manner</a:t>
            </a:r>
            <a:r>
              <a:rPr lang="it-IT" dirty="0" smtClean="0"/>
              <a:t>, in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RDRs</a:t>
            </a:r>
            <a:r>
              <a:rPr lang="it-IT" dirty="0" smtClean="0"/>
              <a:t> </a:t>
            </a:r>
            <a:r>
              <a:rPr lang="it-IT" dirty="0" err="1" smtClean="0"/>
              <a:t>detect</a:t>
            </a:r>
            <a:r>
              <a:rPr lang="it-IT" dirty="0" smtClean="0"/>
              <a:t> the </a:t>
            </a:r>
            <a:r>
              <a:rPr lang="it-IT" dirty="0" err="1" smtClean="0"/>
              <a:t>somehow</a:t>
            </a:r>
            <a:r>
              <a:rPr lang="it-IT" dirty="0" smtClean="0"/>
              <a:t> </a:t>
            </a:r>
            <a:r>
              <a:rPr lang="it-IT" dirty="0" err="1" smtClean="0"/>
              <a:t>aberrant</a:t>
            </a:r>
            <a:r>
              <a:rPr lang="it-IT" dirty="0" smtClean="0"/>
              <a:t> (</a:t>
            </a:r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cellular</a:t>
            </a:r>
            <a:r>
              <a:rPr lang="it-IT" dirty="0" smtClean="0"/>
              <a:t> and </a:t>
            </a:r>
            <a:r>
              <a:rPr lang="it-IT" dirty="0" err="1" smtClean="0"/>
              <a:t>viral</a:t>
            </a:r>
            <a:r>
              <a:rPr lang="it-IT" dirty="0" smtClean="0"/>
              <a:t> </a:t>
            </a:r>
            <a:r>
              <a:rPr lang="it-IT" dirty="0" err="1" smtClean="0"/>
              <a:t>RNAs</a:t>
            </a:r>
            <a:r>
              <a:rPr lang="it-IT" dirty="0" smtClean="0"/>
              <a:t>) RNA </a:t>
            </a:r>
            <a:r>
              <a:rPr lang="it-IT" dirty="0" err="1" smtClean="0"/>
              <a:t>molecules</a:t>
            </a:r>
            <a:r>
              <a:rPr lang="it-IT" dirty="0" smtClean="0"/>
              <a:t> </a:t>
            </a:r>
            <a:r>
              <a:rPr lang="it-IT" dirty="0" err="1" smtClean="0"/>
              <a:t>deriving</a:t>
            </a:r>
            <a:r>
              <a:rPr lang="it-IT" dirty="0" smtClean="0"/>
              <a:t> from </a:t>
            </a:r>
            <a:r>
              <a:rPr lang="it-IT" dirty="0" err="1" smtClean="0"/>
              <a:t>viruses</a:t>
            </a:r>
            <a:r>
              <a:rPr lang="it-IT" dirty="0" smtClean="0"/>
              <a:t>, </a:t>
            </a:r>
            <a:r>
              <a:rPr lang="it-IT" dirty="0" err="1" smtClean="0"/>
              <a:t>transgenes</a:t>
            </a:r>
            <a:r>
              <a:rPr lang="it-IT" dirty="0" smtClean="0"/>
              <a:t> or </a:t>
            </a:r>
            <a:r>
              <a:rPr lang="it-IT" dirty="0" err="1" smtClean="0"/>
              <a:t>transposons</a:t>
            </a:r>
            <a:r>
              <a:rPr lang="it-IT" dirty="0" smtClean="0"/>
              <a:t>, </a:t>
            </a:r>
            <a:r>
              <a:rPr lang="it-IT" dirty="0" err="1" smtClean="0"/>
              <a:t>convert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dsRNA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becomes</a:t>
            </a:r>
            <a:r>
              <a:rPr lang="it-IT" dirty="0" smtClean="0"/>
              <a:t> the </a:t>
            </a:r>
            <a:r>
              <a:rPr lang="it-IT" dirty="0" err="1" smtClean="0"/>
              <a:t>substrate</a:t>
            </a:r>
            <a:r>
              <a:rPr lang="it-IT" dirty="0" smtClean="0"/>
              <a:t> for </a:t>
            </a:r>
            <a:r>
              <a:rPr lang="it-IT" dirty="0" err="1" smtClean="0"/>
              <a:t>DCLs</a:t>
            </a:r>
            <a:r>
              <a:rPr lang="it-IT" dirty="0" smtClean="0"/>
              <a:t>, and produce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siRNAs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RNAi-Mediated Targeting </a:t>
            </a:r>
            <a:r>
              <a:rPr lang="en-US" sz="3200" dirty="0" smtClean="0"/>
              <a:t>of Heterochromatin </a:t>
            </a:r>
            <a:r>
              <a:rPr lang="en-US" sz="3200" dirty="0"/>
              <a:t>by the </a:t>
            </a:r>
            <a:r>
              <a:rPr lang="en-US" sz="3200" dirty="0" smtClean="0"/>
              <a:t>RITS Complex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RNAi effector complex termed RITS (RNA-induced initiation </a:t>
            </a:r>
            <a:r>
              <a:rPr lang="en-US" dirty="0" smtClean="0"/>
              <a:t>of transcriptional </a:t>
            </a:r>
            <a:r>
              <a:rPr lang="en-US" dirty="0"/>
              <a:t>gene silencing) that is required for </a:t>
            </a:r>
            <a:r>
              <a:rPr lang="en-US" u="sng" dirty="0"/>
              <a:t>heterochromatin </a:t>
            </a:r>
            <a:r>
              <a:rPr lang="en-US" u="sng" dirty="0" smtClean="0"/>
              <a:t>assembly</a:t>
            </a:r>
            <a:r>
              <a:rPr lang="en-US" dirty="0" smtClean="0"/>
              <a:t> </a:t>
            </a:r>
            <a:r>
              <a:rPr lang="it-IT" dirty="0" smtClean="0"/>
              <a:t>in </a:t>
            </a:r>
            <a:r>
              <a:rPr lang="it-IT" dirty="0" err="1"/>
              <a:t>fission</a:t>
            </a:r>
            <a:r>
              <a:rPr lang="it-IT" dirty="0"/>
              <a:t> </a:t>
            </a:r>
            <a:r>
              <a:rPr lang="it-IT" dirty="0" err="1" smtClean="0"/>
              <a:t>yeast</a:t>
            </a:r>
            <a:r>
              <a:rPr lang="it-IT" dirty="0"/>
              <a:t> (</a:t>
            </a:r>
            <a:r>
              <a:rPr lang="it-IT" i="1" dirty="0" err="1"/>
              <a:t>Schizosaccharomyces</a:t>
            </a:r>
            <a:r>
              <a:rPr lang="it-IT" i="1" dirty="0"/>
              <a:t> </a:t>
            </a:r>
            <a:r>
              <a:rPr lang="it-IT" i="1" dirty="0" err="1" smtClean="0"/>
              <a:t>pombe</a:t>
            </a:r>
            <a:r>
              <a:rPr lang="it-IT" dirty="0" smtClean="0"/>
              <a:t>)</a:t>
            </a:r>
          </a:p>
          <a:p>
            <a:r>
              <a:rPr lang="en-US" dirty="0"/>
              <a:t>The RITS complex contains </a:t>
            </a:r>
            <a:r>
              <a:rPr lang="en-US" u="sng" dirty="0"/>
              <a:t>Ago1</a:t>
            </a:r>
            <a:r>
              <a:rPr lang="en-US" dirty="0"/>
              <a:t> (the fission yeast </a:t>
            </a:r>
            <a:r>
              <a:rPr lang="en-US" dirty="0" err="1" smtClean="0"/>
              <a:t>Argonaute</a:t>
            </a:r>
            <a:r>
              <a:rPr lang="en-US" dirty="0" smtClean="0"/>
              <a:t> homolog</a:t>
            </a:r>
            <a:r>
              <a:rPr lang="en-US" dirty="0"/>
              <a:t>), </a:t>
            </a:r>
            <a:r>
              <a:rPr lang="en-US" u="sng" dirty="0"/>
              <a:t>Chp1</a:t>
            </a:r>
            <a:r>
              <a:rPr lang="en-US" dirty="0"/>
              <a:t> (a heterochromatin-associated </a:t>
            </a:r>
            <a:r>
              <a:rPr lang="en-US" dirty="0" err="1"/>
              <a:t>chromodomain</a:t>
            </a:r>
            <a:r>
              <a:rPr lang="en-US" dirty="0"/>
              <a:t> protein), </a:t>
            </a:r>
            <a:r>
              <a:rPr lang="en-US" dirty="0" smtClean="0"/>
              <a:t>and </a:t>
            </a:r>
            <a:r>
              <a:rPr lang="en-US" u="sng" dirty="0" smtClean="0"/>
              <a:t>Tas3</a:t>
            </a:r>
            <a:r>
              <a:rPr lang="en-US" dirty="0" smtClean="0"/>
              <a:t> </a:t>
            </a:r>
            <a:r>
              <a:rPr lang="en-US" dirty="0"/>
              <a:t>(a novel protein</a:t>
            </a:r>
            <a:r>
              <a:rPr lang="en-US" dirty="0" smtClean="0"/>
              <a:t>).</a:t>
            </a:r>
          </a:p>
          <a:p>
            <a:r>
              <a:rPr lang="en-US" dirty="0"/>
              <a:t>In addition, the complex contains </a:t>
            </a:r>
            <a:r>
              <a:rPr lang="en-US" u="sng" dirty="0"/>
              <a:t>small RNAs </a:t>
            </a:r>
            <a:r>
              <a:rPr lang="en-US" dirty="0" smtClean="0"/>
              <a:t>that require </a:t>
            </a:r>
            <a:r>
              <a:rPr lang="en-US" dirty="0"/>
              <a:t>the Dicer ribonuclease for their production. These small RNAs </a:t>
            </a:r>
            <a:r>
              <a:rPr lang="en-US" dirty="0" smtClean="0"/>
              <a:t>are </a:t>
            </a:r>
            <a:r>
              <a:rPr lang="en-US" u="sng" dirty="0" smtClean="0"/>
              <a:t>homologous </a:t>
            </a:r>
            <a:r>
              <a:rPr lang="en-US" u="sng" dirty="0"/>
              <a:t>to </a:t>
            </a:r>
            <a:r>
              <a:rPr lang="en-US" u="sng" dirty="0" err="1"/>
              <a:t>centromeric</a:t>
            </a:r>
            <a:r>
              <a:rPr lang="en-US" u="sng" dirty="0"/>
              <a:t> </a:t>
            </a:r>
            <a:r>
              <a:rPr lang="en-US" dirty="0"/>
              <a:t>repeats and are required for the localization of </a:t>
            </a:r>
            <a:r>
              <a:rPr lang="en-US" u="sng" dirty="0" smtClean="0"/>
              <a:t>RITS </a:t>
            </a:r>
            <a:r>
              <a:rPr lang="it-IT" u="sng" dirty="0" smtClean="0"/>
              <a:t>to </a:t>
            </a:r>
            <a:r>
              <a:rPr lang="it-IT" u="sng" dirty="0" err="1"/>
              <a:t>heterochromatic</a:t>
            </a:r>
            <a:r>
              <a:rPr lang="it-IT" u="sng" dirty="0"/>
              <a:t> </a:t>
            </a:r>
            <a:r>
              <a:rPr lang="it-IT" u="sng" dirty="0" err="1"/>
              <a:t>domains</a:t>
            </a:r>
            <a:r>
              <a:rPr lang="it-IT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79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RITS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RITS contains Ago1, the S. </a:t>
            </a:r>
            <a:r>
              <a:rPr lang="en-US" dirty="0" err="1" smtClean="0"/>
              <a:t>pombe</a:t>
            </a:r>
            <a:r>
              <a:rPr lang="en-US" dirty="0" smtClean="0"/>
              <a:t> homolog </a:t>
            </a:r>
            <a:r>
              <a:rPr lang="en-US" dirty="0"/>
              <a:t>of the </a:t>
            </a:r>
            <a:r>
              <a:rPr lang="en-US" dirty="0" err="1"/>
              <a:t>Argonaute</a:t>
            </a:r>
            <a:r>
              <a:rPr lang="en-US" dirty="0"/>
              <a:t> family of </a:t>
            </a:r>
            <a:r>
              <a:rPr lang="en-US" dirty="0" smtClean="0"/>
              <a:t>proteins, which </a:t>
            </a:r>
            <a:r>
              <a:rPr lang="en-US" dirty="0"/>
              <a:t>form the common subunit of </a:t>
            </a:r>
            <a:r>
              <a:rPr lang="en-US" dirty="0" smtClean="0"/>
              <a:t>RISC complexes </a:t>
            </a:r>
            <a:r>
              <a:rPr lang="en-US" dirty="0"/>
              <a:t>purified from different </a:t>
            </a:r>
            <a:r>
              <a:rPr lang="en-US" dirty="0" smtClean="0"/>
              <a:t>organisms and </a:t>
            </a:r>
            <a:r>
              <a:rPr lang="en-US" dirty="0"/>
              <a:t>are thought to be directly responsible </a:t>
            </a:r>
            <a:r>
              <a:rPr lang="en-US" dirty="0" smtClean="0"/>
              <a:t>for target recognition</a:t>
            </a:r>
          </a:p>
          <a:p>
            <a:r>
              <a:rPr lang="en-US" dirty="0"/>
              <a:t>RITS is </a:t>
            </a:r>
            <a:r>
              <a:rPr lang="en-US" dirty="0" smtClean="0"/>
              <a:t>associated with </a:t>
            </a:r>
            <a:r>
              <a:rPr lang="en-US" dirty="0"/>
              <a:t>siRNAs that require Dcr1 </a:t>
            </a:r>
            <a:r>
              <a:rPr lang="en-US" dirty="0" smtClean="0"/>
              <a:t>for their </a:t>
            </a:r>
            <a:r>
              <a:rPr lang="en-US" dirty="0"/>
              <a:t>formation and originate from </a:t>
            </a:r>
            <a:r>
              <a:rPr lang="en-US" dirty="0" smtClean="0"/>
              <a:t>heterochromatin repeat </a:t>
            </a:r>
            <a:r>
              <a:rPr lang="en-US" dirty="0"/>
              <a:t>regions. Thus, this </a:t>
            </a:r>
            <a:r>
              <a:rPr lang="en-US" dirty="0" smtClean="0"/>
              <a:t>complex contains </a:t>
            </a:r>
            <a:r>
              <a:rPr lang="en-US" dirty="0"/>
              <a:t>the expected specificity </a:t>
            </a:r>
            <a:r>
              <a:rPr lang="en-US" dirty="0" smtClean="0"/>
              <a:t>determinants, i.e</a:t>
            </a:r>
            <a:r>
              <a:rPr lang="en-US" dirty="0"/>
              <a:t>., siRNAs, which in other </a:t>
            </a:r>
            <a:r>
              <a:rPr lang="en-US" dirty="0" smtClean="0"/>
              <a:t>systems have </a:t>
            </a:r>
            <a:r>
              <a:rPr lang="en-US" dirty="0"/>
              <a:t>been shown to direct target </a:t>
            </a:r>
            <a:r>
              <a:rPr lang="en-US" dirty="0" smtClean="0"/>
              <a:t>recognition</a:t>
            </a:r>
          </a:p>
          <a:p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 smtClean="0"/>
              <a:t>subunits</a:t>
            </a:r>
            <a:r>
              <a:rPr lang="it-IT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RITS complex, Chp1 and Tas3, </a:t>
            </a:r>
            <a:r>
              <a:rPr lang="en-US" dirty="0" smtClean="0"/>
              <a:t>are specifically </a:t>
            </a:r>
            <a:r>
              <a:rPr lang="en-US" dirty="0"/>
              <a:t>associated with the expected </a:t>
            </a:r>
            <a:r>
              <a:rPr lang="en-US" dirty="0" smtClean="0"/>
              <a:t>heterochromatic </a:t>
            </a:r>
            <a:r>
              <a:rPr lang="it-IT" dirty="0" smtClean="0"/>
              <a:t>DNA </a:t>
            </a:r>
            <a:r>
              <a:rPr lang="it-IT" dirty="0" err="1"/>
              <a:t>regions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 smtClean="0"/>
              <a:t>suggests</a:t>
            </a:r>
            <a:r>
              <a:rPr lang="it-IT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the complex localizes directly to its </a:t>
            </a:r>
            <a:r>
              <a:rPr lang="en-US" dirty="0" smtClean="0"/>
              <a:t>target </a:t>
            </a:r>
            <a:r>
              <a:rPr lang="it-IT" dirty="0" smtClean="0"/>
              <a:t>DNA.</a:t>
            </a:r>
          </a:p>
          <a:p>
            <a:r>
              <a:rPr lang="en-US" dirty="0"/>
              <a:t>in addition to Ago1, </a:t>
            </a:r>
            <a:r>
              <a:rPr lang="en-US" dirty="0" smtClean="0"/>
              <a:t>RITS </a:t>
            </a:r>
            <a:r>
              <a:rPr lang="fr-FR" dirty="0" err="1" smtClean="0"/>
              <a:t>contains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chromodomain</a:t>
            </a:r>
            <a:r>
              <a:rPr lang="fr-FR" dirty="0"/>
              <a:t> </a:t>
            </a:r>
            <a:r>
              <a:rPr lang="fr-FR" dirty="0" err="1"/>
              <a:t>protein</a:t>
            </a:r>
            <a:r>
              <a:rPr lang="fr-FR" dirty="0"/>
              <a:t>, </a:t>
            </a:r>
            <a:r>
              <a:rPr lang="fr-FR" dirty="0" smtClean="0"/>
              <a:t>Chp1, </a:t>
            </a:r>
            <a:r>
              <a:rPr lang="en-US" dirty="0" smtClean="0"/>
              <a:t>which </a:t>
            </a:r>
            <a:r>
              <a:rPr lang="en-US" dirty="0"/>
              <a:t>is localized throughout </a:t>
            </a:r>
            <a:r>
              <a:rPr lang="en-US" dirty="0" smtClean="0"/>
              <a:t>heterochromatic DNA regions </a:t>
            </a:r>
            <a:r>
              <a:rPr lang="en-US" dirty="0"/>
              <a:t>and requires </a:t>
            </a:r>
            <a:r>
              <a:rPr lang="en-US" dirty="0" smtClean="0"/>
              <a:t>the </a:t>
            </a:r>
            <a:r>
              <a:rPr lang="it-IT" dirty="0" err="1" smtClean="0"/>
              <a:t>methyltransferase</a:t>
            </a:r>
            <a:r>
              <a:rPr lang="it-IT" dirty="0" smtClean="0"/>
              <a:t> </a:t>
            </a:r>
            <a:r>
              <a:rPr lang="it-IT" dirty="0"/>
              <a:t>Clr4 and </a:t>
            </a:r>
            <a:r>
              <a:rPr lang="it-IT" dirty="0" err="1"/>
              <a:t>histone</a:t>
            </a:r>
            <a:r>
              <a:rPr lang="it-IT" dirty="0"/>
              <a:t> </a:t>
            </a:r>
            <a:r>
              <a:rPr lang="it-IT" dirty="0" smtClean="0"/>
              <a:t>H3-K9 </a:t>
            </a:r>
            <a:r>
              <a:rPr lang="en-US" dirty="0" smtClean="0"/>
              <a:t>methylation </a:t>
            </a:r>
            <a:r>
              <a:rPr lang="en-US" dirty="0"/>
              <a:t>for localization to chromatin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9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RITS model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The </a:t>
            </a:r>
            <a:r>
              <a:rPr lang="it-IT" dirty="0" smtClean="0"/>
              <a:t>RITS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programmed</a:t>
            </a:r>
            <a:r>
              <a:rPr lang="it-IT" dirty="0"/>
              <a:t> by Dcr1-produced </a:t>
            </a:r>
            <a:r>
              <a:rPr lang="it-IT" dirty="0" err="1" smtClean="0"/>
              <a:t>siRNAs</a:t>
            </a:r>
            <a:r>
              <a:rPr lang="it-IT" dirty="0" smtClean="0"/>
              <a:t> to </a:t>
            </a:r>
            <a:r>
              <a:rPr lang="it-IT" dirty="0"/>
              <a:t>target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chromosome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</a:t>
            </a:r>
            <a:r>
              <a:rPr lang="it-IT" dirty="0" smtClean="0"/>
              <a:t>by </a:t>
            </a:r>
            <a:r>
              <a:rPr lang="it-IT" dirty="0" err="1" smtClean="0"/>
              <a:t>sequence-specific</a:t>
            </a:r>
            <a:r>
              <a:rPr lang="it-IT" dirty="0" smtClean="0"/>
              <a:t> </a:t>
            </a:r>
            <a:r>
              <a:rPr lang="it-IT" dirty="0" err="1"/>
              <a:t>interactions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 smtClean="0"/>
              <a:t>either</a:t>
            </a:r>
            <a:r>
              <a:rPr lang="it-IT" dirty="0" smtClean="0"/>
              <a:t> </a:t>
            </a:r>
            <a:r>
              <a:rPr lang="it-IT" dirty="0" err="1" smtClean="0"/>
              <a:t>siRNA</a:t>
            </a:r>
            <a:r>
              <a:rPr lang="it-IT" dirty="0" smtClean="0"/>
              <a:t>-DNA </a:t>
            </a:r>
            <a:r>
              <a:rPr lang="it-IT" dirty="0"/>
              <a:t>or </a:t>
            </a:r>
            <a:r>
              <a:rPr lang="it-IT" dirty="0" err="1"/>
              <a:t>siRNA-nascent</a:t>
            </a:r>
            <a:r>
              <a:rPr lang="it-IT" dirty="0"/>
              <a:t> </a:t>
            </a:r>
            <a:r>
              <a:rPr lang="it-IT" dirty="0" err="1"/>
              <a:t>transcript</a:t>
            </a:r>
            <a:r>
              <a:rPr lang="it-IT" dirty="0"/>
              <a:t> (</a:t>
            </a:r>
            <a:r>
              <a:rPr lang="it-IT" dirty="0" smtClean="0"/>
              <a:t>blue </a:t>
            </a:r>
            <a:r>
              <a:rPr lang="it-IT" dirty="0" err="1" smtClean="0"/>
              <a:t>arrows</a:t>
            </a:r>
            <a:r>
              <a:rPr lang="it-IT" dirty="0"/>
              <a:t>) base </a:t>
            </a:r>
            <a:r>
              <a:rPr lang="it-IT" dirty="0" err="1"/>
              <a:t>pairing</a:t>
            </a:r>
            <a:r>
              <a:rPr lang="it-IT" dirty="0"/>
              <a:t>. </a:t>
            </a:r>
            <a:r>
              <a:rPr lang="it-IT" dirty="0" err="1"/>
              <a:t>Nuc</a:t>
            </a:r>
            <a:r>
              <a:rPr lang="it-IT" dirty="0"/>
              <a:t>, </a:t>
            </a:r>
            <a:r>
              <a:rPr lang="it-IT" dirty="0" err="1"/>
              <a:t>nucleosome</a:t>
            </a:r>
            <a:r>
              <a:rPr lang="it-IT" dirty="0"/>
              <a:t>; </a:t>
            </a:r>
            <a:r>
              <a:rPr lang="it-IT" dirty="0" err="1"/>
              <a:t>red</a:t>
            </a:r>
            <a:r>
              <a:rPr lang="it-IT" dirty="0"/>
              <a:t> </a:t>
            </a:r>
            <a:r>
              <a:rPr lang="it-IT" dirty="0" err="1" smtClean="0"/>
              <a:t>triangle</a:t>
            </a:r>
            <a:r>
              <a:rPr lang="it-IT" dirty="0" smtClean="0"/>
              <a:t>, K9-methylation </a:t>
            </a:r>
            <a:r>
              <a:rPr lang="it-IT" dirty="0"/>
              <a:t>on the amino </a:t>
            </a:r>
            <a:r>
              <a:rPr lang="it-IT" dirty="0" err="1" smtClean="0"/>
              <a:t>terminus</a:t>
            </a:r>
            <a:r>
              <a:rPr lang="it-IT" dirty="0" smtClean="0"/>
              <a:t> of </a:t>
            </a:r>
            <a:r>
              <a:rPr lang="it-IT" dirty="0" err="1"/>
              <a:t>histone</a:t>
            </a:r>
            <a:r>
              <a:rPr lang="it-IT" dirty="0"/>
              <a:t> H3</a:t>
            </a:r>
            <a:r>
              <a:rPr lang="it-IT" dirty="0" smtClean="0"/>
              <a:t>.</a:t>
            </a:r>
          </a:p>
          <a:p>
            <a:r>
              <a:rPr lang="en-US" dirty="0"/>
              <a:t>RITS contains both a </a:t>
            </a:r>
            <a:r>
              <a:rPr lang="en-US" dirty="0" smtClean="0"/>
              <a:t>subunit (Ago1</a:t>
            </a:r>
            <a:r>
              <a:rPr lang="en-US" dirty="0"/>
              <a:t>) that binds to siRNAs and can </a:t>
            </a:r>
            <a:r>
              <a:rPr lang="en-US" dirty="0" smtClean="0"/>
              <a:t>function in </a:t>
            </a:r>
            <a:r>
              <a:rPr lang="en-US" dirty="0"/>
              <a:t>RNA or DNA targeting by </a:t>
            </a:r>
            <a:r>
              <a:rPr lang="en-US" dirty="0" smtClean="0"/>
              <a:t>sequence-specific pairing </a:t>
            </a:r>
            <a:r>
              <a:rPr lang="en-US" dirty="0"/>
              <a:t>interaction and a subunit (</a:t>
            </a:r>
            <a:r>
              <a:rPr lang="en-US" dirty="0" smtClean="0"/>
              <a:t>Chp1) that </a:t>
            </a:r>
            <a:r>
              <a:rPr lang="en-US" dirty="0"/>
              <a:t>associates with specifically modified </a:t>
            </a:r>
            <a:r>
              <a:rPr lang="en-US" dirty="0" smtClean="0"/>
              <a:t>histones and </a:t>
            </a:r>
            <a:r>
              <a:rPr lang="en-US" dirty="0"/>
              <a:t>may be involved in further </a:t>
            </a:r>
            <a:r>
              <a:rPr lang="en-US" dirty="0" smtClean="0"/>
              <a:t>stabilizing its </a:t>
            </a:r>
            <a:r>
              <a:rPr lang="en-US" dirty="0"/>
              <a:t>association with chromatin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1603" y="1825625"/>
            <a:ext cx="36704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3042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62</TotalTime>
  <Words>965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Corbel</vt:lpstr>
      <vt:lpstr>Profondità</vt:lpstr>
      <vt:lpstr>approfondimenti</vt:lpstr>
      <vt:lpstr>Antiviral RNA-induced silencing complexes</vt:lpstr>
      <vt:lpstr>Argonauts</vt:lpstr>
      <vt:lpstr>Diverse sources of small RNA molecules</vt:lpstr>
      <vt:lpstr>HEN1</vt:lpstr>
      <vt:lpstr>RDR6</vt:lpstr>
      <vt:lpstr>RNAi-Mediated Targeting of Heterochromatin by the RITS Complex</vt:lpstr>
      <vt:lpstr>RITS</vt:lpstr>
      <vt:lpstr>RITS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approfondimenti</dc:title>
  <dc:creator>massimo reverberi</dc:creator>
  <cp:lastModifiedBy>massimo reverberi</cp:lastModifiedBy>
  <cp:revision>10</cp:revision>
  <dcterms:created xsi:type="dcterms:W3CDTF">2016-11-08T08:01:45Z</dcterms:created>
  <dcterms:modified xsi:type="dcterms:W3CDTF">2016-11-08T09:04:06Z</dcterms:modified>
</cp:coreProperties>
</file>