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37F9-BC5F-4DB5-B770-2BDBF583D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4D1-5F42-49F2-A5EC-7178E590F0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401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37F9-BC5F-4DB5-B770-2BDBF583D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4D1-5F42-49F2-A5EC-7178E590F0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5490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37F9-BC5F-4DB5-B770-2BDBF583D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4D1-5F42-49F2-A5EC-7178E590F0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248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37F9-BC5F-4DB5-B770-2BDBF583D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4D1-5F42-49F2-A5EC-7178E590F0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847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37F9-BC5F-4DB5-B770-2BDBF583D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4D1-5F42-49F2-A5EC-7178E590F0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08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37F9-BC5F-4DB5-B770-2BDBF583D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4D1-5F42-49F2-A5EC-7178E590F0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560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37F9-BC5F-4DB5-B770-2BDBF583D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4D1-5F42-49F2-A5EC-7178E590F0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75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37F9-BC5F-4DB5-B770-2BDBF583D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4D1-5F42-49F2-A5EC-7178E590F0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334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37F9-BC5F-4DB5-B770-2BDBF583D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4D1-5F42-49F2-A5EC-7178E590F0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02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37F9-BC5F-4DB5-B770-2BDBF583D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4D1-5F42-49F2-A5EC-7178E590F0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0421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D37F9-BC5F-4DB5-B770-2BDBF583D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BD4D1-5F42-49F2-A5EC-7178E590F0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86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D37F9-BC5F-4DB5-B770-2BDBF583DC39}" type="datetimeFigureOut">
              <a:rPr lang="it-IT" smtClean="0"/>
              <a:t>02/12/2014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BD4D1-5F42-49F2-A5EC-7178E590F0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906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RDR6</a:t>
            </a:r>
          </a:p>
        </p:txBody>
      </p:sp>
      <p:sp>
        <p:nvSpPr>
          <p:cNvPr id="20483" name="Segnaposto contenuto 2"/>
          <p:cNvSpPr>
            <a:spLocks noGrp="1"/>
          </p:cNvSpPr>
          <p:nvPr>
            <p:ph idx="1"/>
          </p:nvPr>
        </p:nvSpPr>
        <p:spPr>
          <a:xfrm>
            <a:off x="1774825" y="1341438"/>
            <a:ext cx="8642350" cy="5256212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The third family of proteins involved in silencing in plants is the RDR family. In plants there are six RDR </a:t>
            </a:r>
            <a:r>
              <a:rPr lang="en-US" dirty="0" err="1" smtClean="0"/>
              <a:t>paralogs</a:t>
            </a:r>
            <a:r>
              <a:rPr lang="en-US" dirty="0" smtClean="0"/>
              <a:t>: RDR1, RDR2, RDR3a (RDR3), RDR3b (RDR4), RDR3c (RDR5) and RDR6 (SDE1/SGS-2). The putative catalytic domain is the DLDGD motif, which is highly conserved among all RDRs identified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In the silencing pathways RDRs synthesize </a:t>
            </a:r>
            <a:r>
              <a:rPr lang="en-US" dirty="0" err="1" smtClean="0"/>
              <a:t>cRNA</a:t>
            </a:r>
            <a:r>
              <a:rPr lang="en-US" dirty="0" smtClean="0"/>
              <a:t> from the 3’- terminal nucleotides of the template RNA. Then the template and the </a:t>
            </a:r>
            <a:r>
              <a:rPr lang="en-US" dirty="0" err="1" smtClean="0"/>
              <a:t>cRNA</a:t>
            </a:r>
            <a:r>
              <a:rPr lang="en-US" dirty="0" smtClean="0"/>
              <a:t> remain bound forming a perfectly base-paired </a:t>
            </a:r>
            <a:r>
              <a:rPr lang="en-US" dirty="0" err="1" smtClean="0"/>
              <a:t>dsRNA</a:t>
            </a:r>
            <a:r>
              <a:rPr lang="en-US" dirty="0" smtClean="0"/>
              <a:t> molecule, which is later processed by DCLs into </a:t>
            </a:r>
            <a:r>
              <a:rPr lang="en-US" dirty="0" err="1" smtClean="0"/>
              <a:t>siRNAs</a:t>
            </a:r>
            <a:r>
              <a:rPr lang="en-US" dirty="0" smtClean="0"/>
              <a:t>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/>
              <a:t>In the priming-dependent mechanism, viral or transgene-derived primary </a:t>
            </a:r>
            <a:r>
              <a:rPr lang="en-US" dirty="0" err="1" smtClean="0"/>
              <a:t>siRNAs</a:t>
            </a:r>
            <a:r>
              <a:rPr lang="en-US" dirty="0" smtClean="0"/>
              <a:t> recruit RDRs to the cognate </a:t>
            </a:r>
            <a:r>
              <a:rPr lang="en-US" dirty="0" err="1" smtClean="0"/>
              <a:t>ssRNA</a:t>
            </a:r>
            <a:r>
              <a:rPr lang="en-US" dirty="0" smtClean="0"/>
              <a:t>, which is converted to </a:t>
            </a:r>
            <a:r>
              <a:rPr lang="en-US" dirty="0" err="1" smtClean="0"/>
              <a:t>dsRNA</a:t>
            </a:r>
            <a:r>
              <a:rPr lang="en-US" dirty="0" smtClean="0"/>
              <a:t> through synthesis of complementary RNA. This </a:t>
            </a:r>
            <a:r>
              <a:rPr lang="en-US" dirty="0" err="1" smtClean="0"/>
              <a:t>dsRNA</a:t>
            </a:r>
            <a:r>
              <a:rPr lang="en-US" dirty="0" smtClean="0"/>
              <a:t> is then processed to secondary </a:t>
            </a:r>
            <a:r>
              <a:rPr lang="en-US" dirty="0" err="1" smtClean="0"/>
              <a:t>siRNA</a:t>
            </a:r>
            <a:r>
              <a:rPr lang="en-US" dirty="0" smtClean="0"/>
              <a:t> by DCLs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it-IT" dirty="0" err="1" smtClean="0"/>
              <a:t>Plant</a:t>
            </a:r>
            <a:r>
              <a:rPr lang="it-IT" dirty="0" smtClean="0"/>
              <a:t> </a:t>
            </a:r>
            <a:r>
              <a:rPr lang="it-IT" dirty="0" err="1" smtClean="0"/>
              <a:t>RDRs</a:t>
            </a:r>
            <a:r>
              <a:rPr lang="it-IT" dirty="0" smtClean="0"/>
              <a:t> can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amplify</a:t>
            </a:r>
            <a:r>
              <a:rPr lang="it-IT" dirty="0" smtClean="0"/>
              <a:t> the </a:t>
            </a:r>
            <a:r>
              <a:rPr lang="it-IT" dirty="0" err="1" smtClean="0"/>
              <a:t>silencing</a:t>
            </a:r>
            <a:r>
              <a:rPr lang="it-IT" dirty="0" smtClean="0"/>
              <a:t> </a:t>
            </a:r>
            <a:r>
              <a:rPr lang="it-IT" dirty="0" err="1" smtClean="0"/>
              <a:t>response</a:t>
            </a:r>
            <a:r>
              <a:rPr lang="it-IT" dirty="0" smtClean="0"/>
              <a:t> in a </a:t>
            </a:r>
            <a:r>
              <a:rPr lang="it-IT" dirty="0" err="1" smtClean="0"/>
              <a:t>primer-independent</a:t>
            </a:r>
            <a:r>
              <a:rPr lang="it-IT" dirty="0" smtClean="0"/>
              <a:t> </a:t>
            </a:r>
            <a:r>
              <a:rPr lang="it-IT" dirty="0" err="1" smtClean="0"/>
              <a:t>manner</a:t>
            </a:r>
            <a:r>
              <a:rPr lang="it-IT" dirty="0" smtClean="0"/>
              <a:t>, in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RDRs</a:t>
            </a:r>
            <a:r>
              <a:rPr lang="it-IT" dirty="0" smtClean="0"/>
              <a:t> </a:t>
            </a:r>
            <a:r>
              <a:rPr lang="it-IT" dirty="0" err="1" smtClean="0"/>
              <a:t>detect</a:t>
            </a:r>
            <a:r>
              <a:rPr lang="it-IT" dirty="0" smtClean="0"/>
              <a:t> the </a:t>
            </a:r>
            <a:r>
              <a:rPr lang="it-IT" dirty="0" err="1" smtClean="0"/>
              <a:t>somehow</a:t>
            </a:r>
            <a:r>
              <a:rPr lang="it-IT" dirty="0" smtClean="0"/>
              <a:t> </a:t>
            </a:r>
            <a:r>
              <a:rPr lang="it-IT" dirty="0" err="1" smtClean="0"/>
              <a:t>aberrant</a:t>
            </a:r>
            <a:r>
              <a:rPr lang="it-IT" dirty="0" smtClean="0"/>
              <a:t> (</a:t>
            </a:r>
            <a:r>
              <a:rPr lang="it-IT" dirty="0" err="1" smtClean="0"/>
              <a:t>different</a:t>
            </a:r>
            <a:r>
              <a:rPr lang="it-IT" dirty="0" smtClean="0"/>
              <a:t> from </a:t>
            </a:r>
            <a:r>
              <a:rPr lang="it-IT" dirty="0" err="1" smtClean="0"/>
              <a:t>normal</a:t>
            </a:r>
            <a:r>
              <a:rPr lang="it-IT" dirty="0" smtClean="0"/>
              <a:t> </a:t>
            </a:r>
            <a:r>
              <a:rPr lang="it-IT" dirty="0" err="1" smtClean="0"/>
              <a:t>cellular</a:t>
            </a:r>
            <a:r>
              <a:rPr lang="it-IT" dirty="0" smtClean="0"/>
              <a:t> and </a:t>
            </a:r>
            <a:r>
              <a:rPr lang="it-IT" dirty="0" err="1" smtClean="0"/>
              <a:t>viral</a:t>
            </a:r>
            <a:r>
              <a:rPr lang="it-IT" dirty="0" smtClean="0"/>
              <a:t> </a:t>
            </a:r>
            <a:r>
              <a:rPr lang="it-IT" dirty="0" err="1" smtClean="0"/>
              <a:t>RNAs</a:t>
            </a:r>
            <a:r>
              <a:rPr lang="it-IT" dirty="0" smtClean="0"/>
              <a:t>) RNA </a:t>
            </a:r>
            <a:r>
              <a:rPr lang="it-IT" dirty="0" err="1" smtClean="0"/>
              <a:t>molecules</a:t>
            </a:r>
            <a:r>
              <a:rPr lang="it-IT" dirty="0" smtClean="0"/>
              <a:t> </a:t>
            </a:r>
            <a:r>
              <a:rPr lang="it-IT" dirty="0" err="1" smtClean="0"/>
              <a:t>deriving</a:t>
            </a:r>
            <a:r>
              <a:rPr lang="it-IT" dirty="0" smtClean="0"/>
              <a:t> from </a:t>
            </a:r>
            <a:r>
              <a:rPr lang="it-IT" dirty="0" err="1" smtClean="0"/>
              <a:t>viruses</a:t>
            </a:r>
            <a:r>
              <a:rPr lang="it-IT" dirty="0" smtClean="0"/>
              <a:t>, </a:t>
            </a:r>
            <a:r>
              <a:rPr lang="it-IT" dirty="0" err="1" smtClean="0"/>
              <a:t>transgenes</a:t>
            </a:r>
            <a:r>
              <a:rPr lang="it-IT" dirty="0" smtClean="0"/>
              <a:t> or </a:t>
            </a:r>
            <a:r>
              <a:rPr lang="it-IT" dirty="0" err="1" smtClean="0"/>
              <a:t>transposons</a:t>
            </a:r>
            <a:r>
              <a:rPr lang="it-IT" dirty="0" smtClean="0"/>
              <a:t>, </a:t>
            </a:r>
            <a:r>
              <a:rPr lang="it-IT" dirty="0" err="1" smtClean="0"/>
              <a:t>convert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</a:t>
            </a:r>
            <a:r>
              <a:rPr lang="it-IT" dirty="0" err="1" smtClean="0"/>
              <a:t>dsRNA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becomes</a:t>
            </a:r>
            <a:r>
              <a:rPr lang="it-IT" dirty="0" smtClean="0"/>
              <a:t> the </a:t>
            </a:r>
            <a:r>
              <a:rPr lang="it-IT" dirty="0" err="1" smtClean="0"/>
              <a:t>substrate</a:t>
            </a:r>
            <a:r>
              <a:rPr lang="it-IT" dirty="0" smtClean="0"/>
              <a:t> for </a:t>
            </a:r>
            <a:r>
              <a:rPr lang="it-IT" dirty="0" err="1" smtClean="0"/>
              <a:t>DCLs</a:t>
            </a:r>
            <a:r>
              <a:rPr lang="it-IT" dirty="0" smtClean="0"/>
              <a:t>, and produce </a:t>
            </a:r>
            <a:r>
              <a:rPr lang="it-IT" dirty="0" err="1" smtClean="0"/>
              <a:t>secondary</a:t>
            </a:r>
            <a:r>
              <a:rPr lang="it-IT" dirty="0" smtClean="0"/>
              <a:t> </a:t>
            </a:r>
            <a:r>
              <a:rPr lang="it-IT" dirty="0" err="1" smtClean="0"/>
              <a:t>siRNAs</a:t>
            </a:r>
            <a:r>
              <a:rPr lang="it-I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5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RDR6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RDR6</dc:title>
  <dc:creator>massimo reverberi</dc:creator>
  <cp:lastModifiedBy>massimo reverberi</cp:lastModifiedBy>
  <cp:revision>1</cp:revision>
  <dcterms:created xsi:type="dcterms:W3CDTF">2014-12-02T10:25:01Z</dcterms:created>
  <dcterms:modified xsi:type="dcterms:W3CDTF">2014-12-02T10:25:16Z</dcterms:modified>
</cp:coreProperties>
</file>