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8"/>
  </p:notesMasterIdLst>
  <p:sldIdLst>
    <p:sldId id="256" r:id="rId2"/>
    <p:sldId id="257" r:id="rId3"/>
    <p:sldId id="273" r:id="rId4"/>
    <p:sldId id="258" r:id="rId5"/>
    <p:sldId id="259" r:id="rId6"/>
    <p:sldId id="274" r:id="rId7"/>
    <p:sldId id="265" r:id="rId8"/>
    <p:sldId id="266" r:id="rId9"/>
    <p:sldId id="267" r:id="rId10"/>
    <p:sldId id="268" r:id="rId11"/>
    <p:sldId id="275" r:id="rId12"/>
    <p:sldId id="276" r:id="rId13"/>
    <p:sldId id="263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02" autoAdjust="0"/>
  </p:normalViewPr>
  <p:slideViewPr>
    <p:cSldViewPr>
      <p:cViewPr>
        <p:scale>
          <a:sx n="70" d="100"/>
          <a:sy n="70" d="100"/>
        </p:scale>
        <p:origin x="-130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AD6D7-6253-4A4F-9B6A-8C505070094A}" type="datetimeFigureOut">
              <a:rPr lang="pt-PT" smtClean="0"/>
              <a:t>25-01-2015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19168-F5F5-4A25-AFDE-1891C570C8C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21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19168-F5F5-4A25-AFDE-1891C570C8CA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5377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The excavation of this sector</a:t>
            </a:r>
            <a:r>
              <a:rPr lang="en-US" baseline="0" noProof="0" dirty="0" smtClean="0"/>
              <a:t> allowed the analysis of the variability of burial structures built and used by the prehistoric inhabitants of </a:t>
            </a:r>
            <a:r>
              <a:rPr lang="en-US" baseline="0" noProof="0" dirty="0" err="1" smtClean="0"/>
              <a:t>Valencina</a:t>
            </a:r>
            <a:r>
              <a:rPr lang="en-US" baseline="0" noProof="0" dirty="0" smtClean="0"/>
              <a:t>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19168-F5F5-4A25-AFDE-1891C570C8CA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524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Objects recovered</a:t>
            </a:r>
            <a:r>
              <a:rPr lang="en-US" baseline="0" noProof="0" dirty="0" smtClean="0"/>
              <a:t> include pottery, beads, lithic objects, such as arrowheads and blades, numerous ivory objects and an ostrich egg.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It is important to note that the second depositional level of the second chamber has been attributed to a single individual, which suggests that this person has a high social position.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19168-F5F5-4A25-AFDE-1891C570C8CA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4524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Twelve</a:t>
            </a:r>
            <a:r>
              <a:rPr lang="en-US" baseline="0" noProof="0" dirty="0" smtClean="0"/>
              <a:t> samples were taken from different elements present in the structure in order to characterize the red pigment covering human bones, grave goods, and even the floor surface.</a:t>
            </a:r>
          </a:p>
          <a:p>
            <a:r>
              <a:rPr lang="en-US" baseline="0" noProof="0" dirty="0" smtClean="0"/>
              <a:t>The analytical techniques used provide elemental and mineralogical (chemical compound) information.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19168-F5F5-4A25-AFDE-1891C570C8CA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422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 1.: Pottery and ivory; presence of cinnabar, </a:t>
            </a:r>
            <a:r>
              <a:rPr lang="en-US" dirty="0" err="1" smtClean="0"/>
              <a:t>qz</a:t>
            </a:r>
            <a:r>
              <a:rPr lang="en-US" dirty="0" smtClean="0"/>
              <a:t> and calcite.</a:t>
            </a:r>
          </a:p>
          <a:p>
            <a:r>
              <a:rPr lang="en-US" dirty="0" smtClean="0"/>
              <a:t>Fig. 2.: Ivory and bone; presence of cinnabar, </a:t>
            </a:r>
            <a:r>
              <a:rPr lang="en-US" dirty="0" err="1" smtClean="0"/>
              <a:t>hydroxylapatite</a:t>
            </a:r>
            <a:r>
              <a:rPr lang="en-US" dirty="0" smtClean="0"/>
              <a:t>, calcite and </a:t>
            </a:r>
            <a:r>
              <a:rPr lang="en-US" dirty="0" err="1" smtClean="0"/>
              <a:t>qz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Qz</a:t>
            </a:r>
            <a:r>
              <a:rPr lang="en-US" dirty="0" smtClean="0"/>
              <a:t> and calcite not explained</a:t>
            </a:r>
            <a:r>
              <a:rPr lang="en-US" baseline="0" dirty="0" smtClean="0"/>
              <a:t> in ivory and bone context. Possible soil encrustations (?).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19168-F5F5-4A25-AFDE-1891C570C8CA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3415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Analysis of sample O1-C1 (pottery) indicated the presence of Al, Si, </a:t>
            </a:r>
            <a:r>
              <a:rPr lang="en-US" dirty="0" err="1" smtClean="0"/>
              <a:t>Ca</a:t>
            </a:r>
            <a:r>
              <a:rPr lang="en-US" dirty="0" smtClean="0"/>
              <a:t>, C, Fe, </a:t>
            </a:r>
            <a:r>
              <a:rPr lang="en-US" dirty="0" err="1" smtClean="0"/>
              <a:t>Mn</a:t>
            </a:r>
            <a:r>
              <a:rPr lang="en-US" dirty="0" smtClean="0"/>
              <a:t>, as well as Hg and S. Al, Si, </a:t>
            </a:r>
            <a:r>
              <a:rPr lang="en-US" dirty="0" err="1" smtClean="0"/>
              <a:t>Ca</a:t>
            </a:r>
            <a:r>
              <a:rPr lang="en-US" dirty="0" smtClean="0"/>
              <a:t>, C and possibly </a:t>
            </a:r>
            <a:r>
              <a:rPr lang="en-US" dirty="0" err="1" smtClean="0"/>
              <a:t>Mn</a:t>
            </a:r>
            <a:r>
              <a:rPr lang="en-US" dirty="0" smtClean="0"/>
              <a:t> said to belong to the clay matrix. Fe sometimes associated with what was interpreted as cinnabar particles.</a:t>
            </a:r>
          </a:p>
          <a:p>
            <a:r>
              <a:rPr lang="en-US" dirty="0" smtClean="0"/>
              <a:t>[Methodology does not indicate that the samples were carbon coated, but given the instrument used, this is very likely and thus C can be explained by this procedure.]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Analysis of sample O1-H2 (ivory) indicated the presence of Si, Al, C, P and </a:t>
            </a:r>
            <a:r>
              <a:rPr lang="en-US" dirty="0" err="1" smtClean="0"/>
              <a:t>Ca</a:t>
            </a:r>
            <a:r>
              <a:rPr lang="en-US" dirty="0" smtClean="0"/>
              <a:t>, as well as Hg and S. Al and Si related to clay sediments, while P and </a:t>
            </a:r>
            <a:r>
              <a:rPr lang="en-US" dirty="0" err="1" smtClean="0"/>
              <a:t>Ca</a:t>
            </a:r>
            <a:r>
              <a:rPr lang="en-US" dirty="0" smtClean="0"/>
              <a:t> are related to the </a:t>
            </a:r>
            <a:r>
              <a:rPr lang="en-US" dirty="0" err="1" smtClean="0"/>
              <a:t>hydroxylapatite</a:t>
            </a:r>
            <a:r>
              <a:rPr lang="en-US" dirty="0" smtClean="0"/>
              <a:t> of ivory. Growth of microorganisms detected. Rutile crystal found (this Ti mineral was attributed to iron oxide impurities</a:t>
            </a:r>
            <a:r>
              <a:rPr lang="en-US" baseline="0" dirty="0" smtClean="0"/>
              <a:t> after </a:t>
            </a:r>
            <a:r>
              <a:rPr lang="pt-PT" baseline="0" dirty="0" smtClean="0"/>
              <a:t>XRD </a:t>
            </a:r>
            <a:r>
              <a:rPr lang="en-US" baseline="0" dirty="0" smtClean="0"/>
              <a:t>analysis of soils found in a pot from the same stratigraphic layer and soil collected directly showed the absence of Ti minerals in the soil – only kaolinite and </a:t>
            </a:r>
            <a:r>
              <a:rPr lang="en-US" baseline="0" dirty="0" err="1" smtClean="0"/>
              <a:t>illite</a:t>
            </a:r>
            <a:r>
              <a:rPr lang="en-US" baseline="0" dirty="0" smtClean="0"/>
              <a:t> were identified).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Micrometric and occasionally nanometric size of cinnabar particles suggests prolonged grounding using hard stones - possibility of use of a red-stained </a:t>
            </a:r>
            <a:r>
              <a:rPr lang="en-US" dirty="0" err="1" smtClean="0"/>
              <a:t>spilite</a:t>
            </a:r>
            <a:r>
              <a:rPr lang="en-US" dirty="0" smtClean="0"/>
              <a:t> tool described by </a:t>
            </a:r>
            <a:r>
              <a:rPr lang="en-US" dirty="0" err="1" smtClean="0"/>
              <a:t>Polvorinos</a:t>
            </a:r>
            <a:r>
              <a:rPr lang="en-US" dirty="0" smtClean="0"/>
              <a:t> del Río et al. (2001).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19168-F5F5-4A25-AFDE-1891C570C8CA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269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Presence of Hg and S, as well as Fe in all the samples suggests that the red pigment is a mix of cinnabar and iron oxides.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19168-F5F5-4A25-AFDE-1891C570C8CA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2716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Circled</a:t>
            </a:r>
            <a:r>
              <a:rPr lang="en-US" baseline="0" noProof="0" dirty="0" smtClean="0"/>
              <a:t> bands not explained in the article.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19168-F5F5-4A25-AFDE-1891C570C8CA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0121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Lead is present as an impurity in cinnabar,</a:t>
            </a:r>
            <a:r>
              <a:rPr lang="en-US" baseline="0" noProof="0" dirty="0" smtClean="0"/>
              <a:t> while sulfur is a main constituent.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Sulfur has 3 stable isotopes but 34S and 32S are the most abundant. All four </a:t>
            </a:r>
            <a:r>
              <a:rPr lang="en-US" baseline="0" noProof="0" dirty="0" err="1" smtClean="0"/>
              <a:t>Pb</a:t>
            </a:r>
            <a:r>
              <a:rPr lang="en-US" baseline="0" noProof="0" dirty="0" smtClean="0"/>
              <a:t> stable isotopes are used.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Isotopic characterization of geological provenances with cinnabar ores, is important to determine </a:t>
            </a:r>
            <a:r>
              <a:rPr lang="en-US" baseline="0" noProof="0" dirty="0" err="1" smtClean="0"/>
              <a:t>aqueological</a:t>
            </a:r>
            <a:r>
              <a:rPr lang="en-US" baseline="0" noProof="0" dirty="0" smtClean="0"/>
              <a:t> cinnabar provenance.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19168-F5F5-4A25-AFDE-1891C570C8CA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020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BB430B2-6619-4FDA-B6E2-9CE8484F42A3}" type="datetimeFigureOut">
              <a:rPr lang="pt-PT" smtClean="0"/>
              <a:t>25-01-2015</a:t>
            </a:fld>
            <a:endParaRPr lang="pt-P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E7C85C-2C7C-439D-A806-BBA2DCEF9966}" type="slidenum">
              <a:rPr lang="pt-PT" smtClean="0"/>
              <a:t>‹#›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30B2-6619-4FDA-B6E2-9CE8484F42A3}" type="datetimeFigureOut">
              <a:rPr lang="pt-PT" smtClean="0"/>
              <a:t>25-01-2015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C85C-2C7C-439D-A806-BBA2DCEF9966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30B2-6619-4FDA-B6E2-9CE8484F42A3}" type="datetimeFigureOut">
              <a:rPr lang="pt-PT" smtClean="0"/>
              <a:t>25-01-2015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C85C-2C7C-439D-A806-BBA2DCEF9966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B430B2-6619-4FDA-B6E2-9CE8484F42A3}" type="datetimeFigureOut">
              <a:rPr lang="pt-PT" smtClean="0"/>
              <a:t>25-01-2015</a:t>
            </a:fld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E7C85C-2C7C-439D-A806-BBA2DCEF9966}" type="slidenum">
              <a:rPr lang="pt-PT" smtClean="0"/>
              <a:t>‹#›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BB430B2-6619-4FDA-B6E2-9CE8484F42A3}" type="datetimeFigureOut">
              <a:rPr lang="pt-PT" smtClean="0"/>
              <a:t>25-01-2015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E7C85C-2C7C-439D-A806-BBA2DCEF9966}" type="slidenum">
              <a:rPr lang="pt-PT" smtClean="0"/>
              <a:t>‹#›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30B2-6619-4FDA-B6E2-9CE8484F42A3}" type="datetimeFigureOut">
              <a:rPr lang="pt-PT" smtClean="0"/>
              <a:t>25-01-2015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C85C-2C7C-439D-A806-BBA2DCEF9966}" type="slidenum">
              <a:rPr lang="pt-PT" smtClean="0"/>
              <a:t>‹#›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30B2-6619-4FDA-B6E2-9CE8484F42A3}" type="datetimeFigureOut">
              <a:rPr lang="pt-PT" smtClean="0"/>
              <a:t>25-01-2015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C85C-2C7C-439D-A806-BBA2DCEF9966}" type="slidenum">
              <a:rPr lang="pt-PT" smtClean="0"/>
              <a:t>‹#›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B430B2-6619-4FDA-B6E2-9CE8484F42A3}" type="datetimeFigureOut">
              <a:rPr lang="pt-PT" smtClean="0"/>
              <a:t>25-01-2015</a:t>
            </a:fld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E7C85C-2C7C-439D-A806-BBA2DCEF9966}" type="slidenum">
              <a:rPr lang="pt-PT" smtClean="0"/>
              <a:t>‹#›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30B2-6619-4FDA-B6E2-9CE8484F42A3}" type="datetimeFigureOut">
              <a:rPr lang="pt-PT" smtClean="0"/>
              <a:t>25-01-2015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C85C-2C7C-439D-A806-BBA2DCEF9966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B430B2-6619-4FDA-B6E2-9CE8484F42A3}" type="datetimeFigureOut">
              <a:rPr lang="pt-PT" smtClean="0"/>
              <a:t>25-01-2015</a:t>
            </a:fld>
            <a:endParaRPr lang="pt-P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E7C85C-2C7C-439D-A806-BBA2DCEF9966}" type="slidenum">
              <a:rPr lang="pt-PT" smtClean="0"/>
              <a:t>‹#›</a:t>
            </a:fld>
            <a:endParaRPr lang="pt-PT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B430B2-6619-4FDA-B6E2-9CE8484F42A3}" type="datetimeFigureOut">
              <a:rPr lang="pt-PT" smtClean="0"/>
              <a:t>25-01-2015</a:t>
            </a:fld>
            <a:endParaRPr lang="pt-P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E7C85C-2C7C-439D-A806-BBA2DCEF9966}" type="slidenum">
              <a:rPr lang="pt-PT" smtClean="0"/>
              <a:t>‹#›</a:t>
            </a:fld>
            <a:endParaRPr lang="pt-P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BB430B2-6619-4FDA-B6E2-9CE8484F42A3}" type="datetimeFigureOut">
              <a:rPr lang="pt-PT" smtClean="0"/>
              <a:t>25-01-2015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E7C85C-2C7C-439D-A806-BBA2DCEF9966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620688"/>
            <a:ext cx="6172200" cy="1894362"/>
          </a:xfrm>
        </p:spPr>
        <p:txBody>
          <a:bodyPr/>
          <a:lstStyle/>
          <a:p>
            <a:pPr algn="ctr"/>
            <a:r>
              <a:rPr lang="pt-PT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Cinnabar</a:t>
            </a:r>
            <a:r>
              <a:rPr lang="pt-PT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PT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prehistoric</a:t>
            </a:r>
            <a:r>
              <a:rPr lang="pt-PT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funerary</a:t>
            </a:r>
            <a:r>
              <a:rPr lang="pt-PT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practices</a:t>
            </a:r>
            <a:r>
              <a:rPr lang="pt-PT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PT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PT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Iberian</a:t>
            </a:r>
            <a:r>
              <a:rPr lang="pt-PT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Peninsula</a:t>
            </a:r>
            <a:endParaRPr lang="pt-PT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2636912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pt-PT" sz="2400" b="0" dirty="0" err="1" smtClean="0"/>
              <a:t>The</a:t>
            </a:r>
            <a:r>
              <a:rPr lang="pt-PT" sz="2400" b="0" dirty="0" smtClean="0"/>
              <a:t> case </a:t>
            </a:r>
            <a:r>
              <a:rPr lang="pt-PT" sz="2400" b="0" dirty="0" err="1" smtClean="0"/>
              <a:t>study</a:t>
            </a:r>
            <a:r>
              <a:rPr lang="pt-PT" sz="2400" b="0" dirty="0" smtClean="0"/>
              <a:t> </a:t>
            </a:r>
            <a:r>
              <a:rPr lang="pt-PT" sz="2400" b="0" dirty="0" err="1" smtClean="0"/>
              <a:t>of</a:t>
            </a:r>
            <a:r>
              <a:rPr lang="pt-PT" sz="2400" b="0" dirty="0" smtClean="0"/>
              <a:t> Valencina de la </a:t>
            </a:r>
            <a:r>
              <a:rPr lang="pt-PT" sz="2400" b="0" dirty="0" err="1" smtClean="0"/>
              <a:t>Concepción</a:t>
            </a:r>
            <a:endParaRPr lang="pt-PT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90321"/>
            <a:ext cx="1109051" cy="112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123728" y="3713584"/>
            <a:ext cx="6172200" cy="1371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b="0" dirty="0" err="1"/>
              <a:t>Rogerio-Candelera</a:t>
            </a:r>
            <a:r>
              <a:rPr lang="pt-PT" b="0" dirty="0"/>
              <a:t> </a:t>
            </a:r>
            <a:r>
              <a:rPr lang="pt-PT" b="0" i="1" dirty="0" err="1"/>
              <a:t>et</a:t>
            </a:r>
            <a:r>
              <a:rPr lang="pt-PT" b="0" i="1" dirty="0"/>
              <a:t> al</a:t>
            </a:r>
            <a:r>
              <a:rPr lang="pt-PT" b="0" dirty="0"/>
              <a:t>. (2013</a:t>
            </a:r>
            <a:r>
              <a:rPr lang="pt-PT" b="0" dirty="0" smtClean="0"/>
              <a:t>) </a:t>
            </a:r>
            <a:r>
              <a:rPr lang="pt-PT" b="0" i="1" dirty="0" err="1"/>
              <a:t>Journal</a:t>
            </a:r>
            <a:r>
              <a:rPr lang="pt-PT" b="0" i="1" dirty="0"/>
              <a:t> </a:t>
            </a:r>
            <a:r>
              <a:rPr lang="pt-PT" b="0" i="1" dirty="0" err="1"/>
              <a:t>of</a:t>
            </a:r>
            <a:r>
              <a:rPr lang="pt-PT" b="0" i="1" dirty="0"/>
              <a:t> </a:t>
            </a:r>
            <a:r>
              <a:rPr lang="pt-PT" b="0" i="1" dirty="0" err="1"/>
              <a:t>Archaeological</a:t>
            </a:r>
            <a:r>
              <a:rPr lang="pt-PT" b="0" i="1" dirty="0"/>
              <a:t> </a:t>
            </a:r>
            <a:r>
              <a:rPr lang="pt-PT" b="0" i="1" dirty="0" err="1"/>
              <a:t>Science</a:t>
            </a:r>
            <a:r>
              <a:rPr lang="pt-PT" b="0" dirty="0"/>
              <a:t>, 40: 279-290</a:t>
            </a:r>
            <a:endParaRPr lang="pt-PT" b="0" dirty="0" smtClean="0"/>
          </a:p>
          <a:p>
            <a:pPr algn="ctr"/>
            <a:endParaRPr lang="pt-PT" sz="1600" b="0" dirty="0"/>
          </a:p>
          <a:p>
            <a:pPr algn="ctr"/>
            <a:endParaRPr lang="pt-PT" sz="1600" b="0" dirty="0" smtClean="0"/>
          </a:p>
          <a:p>
            <a:pPr algn="ctr"/>
            <a:r>
              <a:rPr lang="pt-PT" sz="1600" b="0" dirty="0" smtClean="0"/>
              <a:t>Mafalda Costa</a:t>
            </a:r>
            <a:endParaRPr lang="pt-PT" sz="1600" dirty="0"/>
          </a:p>
        </p:txBody>
      </p:sp>
      <p:pic>
        <p:nvPicPr>
          <p:cNvPr id="1026" name="Picture 2" descr="http://isis.roma1.infn.it/~presilla/logo_sapienza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t="7315" r="69765" b="7531"/>
          <a:stretch/>
        </p:blipFill>
        <p:spPr bwMode="auto">
          <a:xfrm>
            <a:off x="7745777" y="5590321"/>
            <a:ext cx="1100302" cy="124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Identification of cinnabar – </a:t>
            </a:r>
            <a:r>
              <a:rPr lang="en-US" smtClean="0">
                <a:sym typeface="Symbol"/>
              </a:rPr>
              <a:t>Raman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6156176" y="2204864"/>
                <a:ext cx="2592288" cy="302433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Cinnabar bands: 253, 283, 343 cm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Free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PO</m:t>
                        </m:r>
                      </m:e>
                      <m:sub>
                        <m:r>
                          <a:rPr lang="en-US" i="0"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US" i="0">
                            <a:latin typeface="Cambria Math"/>
                          </a:rPr>
                          <m:t>3−</m:t>
                        </m:r>
                      </m:sup>
                    </m:sSubSup>
                  </m:oMath>
                </a14:m>
                <a:r>
                  <a:rPr lang="en-US" dirty="0" smtClean="0"/>
                  <a:t> bands: 402, 420, 643 and 872 </a:t>
                </a:r>
                <a:r>
                  <a:rPr lang="en-US" dirty="0"/>
                  <a:t>cm</a:t>
                </a:r>
                <a:r>
                  <a:rPr lang="en-US" baseline="30000" dirty="0"/>
                  <a:t>-1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6156176" y="2204864"/>
                <a:ext cx="2592288" cy="3024336"/>
              </a:xfrm>
              <a:blipFill rotWithShape="1">
                <a:blip r:embed="rId3"/>
                <a:stretch>
                  <a:fillRect l="-1176" t="-161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2" b="66985"/>
          <a:stretch/>
        </p:blipFill>
        <p:spPr bwMode="auto">
          <a:xfrm>
            <a:off x="539552" y="1868369"/>
            <a:ext cx="5590187" cy="408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403648" y="3717032"/>
            <a:ext cx="4608512" cy="864096"/>
            <a:chOff x="1403648" y="3717032"/>
            <a:chExt cx="4608512" cy="864096"/>
          </a:xfrm>
        </p:grpSpPr>
        <p:grpSp>
          <p:nvGrpSpPr>
            <p:cNvPr id="13" name="Group 12"/>
            <p:cNvGrpSpPr/>
            <p:nvPr/>
          </p:nvGrpSpPr>
          <p:grpSpPr>
            <a:xfrm>
              <a:off x="1403648" y="3717032"/>
              <a:ext cx="2591843" cy="864096"/>
              <a:chOff x="1403648" y="3501008"/>
              <a:chExt cx="2591843" cy="864096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707459" y="3789040"/>
                <a:ext cx="288032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403648" y="3501008"/>
                <a:ext cx="2088232" cy="864096"/>
                <a:chOff x="1403648" y="3501008"/>
                <a:chExt cx="2088232" cy="864096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3203848" y="3789040"/>
                  <a:ext cx="288032" cy="57606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403648" y="3501008"/>
                  <a:ext cx="360040" cy="57606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</p:grpSp>
        <p:sp>
          <p:nvSpPr>
            <p:cNvPr id="14" name="Oval 13"/>
            <p:cNvSpPr/>
            <p:nvPr/>
          </p:nvSpPr>
          <p:spPr>
            <a:xfrm>
              <a:off x="5724128" y="3968900"/>
              <a:ext cx="288032" cy="576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8752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cinnabar – </a:t>
            </a:r>
            <a:r>
              <a:rPr lang="en-US" dirty="0">
                <a:sym typeface="Symbol"/>
              </a:rPr>
              <a:t>FTIR</a:t>
            </a:r>
            <a:endParaRPr lang="pt-PT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45"/>
          <a:stretch/>
        </p:blipFill>
        <p:spPr bwMode="auto">
          <a:xfrm>
            <a:off x="457200" y="2000204"/>
            <a:ext cx="7467600" cy="407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1187624" y="2060848"/>
            <a:ext cx="2376264" cy="1944216"/>
            <a:chOff x="1187624" y="2060848"/>
            <a:chExt cx="2376264" cy="194421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187624" y="2226965"/>
              <a:ext cx="504056" cy="0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835696" y="2060848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err="1" smtClean="0"/>
                <a:t>Clay</a:t>
              </a:r>
              <a:r>
                <a:rPr lang="pt-PT" sz="1200" dirty="0" smtClean="0"/>
                <a:t> </a:t>
              </a:r>
              <a:r>
                <a:rPr lang="pt-PT" sz="1200" dirty="0" err="1" smtClean="0"/>
                <a:t>minerals</a:t>
              </a:r>
              <a:endParaRPr lang="pt-PT" sz="12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187624" y="2537478"/>
              <a:ext cx="50405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835696" y="2371361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/>
                <a:t>Si–O </a:t>
              </a:r>
              <a:r>
                <a:rPr lang="pt-PT" sz="1200" dirty="0" err="1" smtClean="0"/>
                <a:t>and</a:t>
              </a:r>
              <a:r>
                <a:rPr lang="pt-PT" sz="1200" dirty="0" smtClean="0"/>
                <a:t> Al–O </a:t>
              </a:r>
              <a:r>
                <a:rPr lang="pt-PT" sz="1200" dirty="0" err="1" smtClean="0"/>
                <a:t>deformation</a:t>
              </a:r>
              <a:r>
                <a:rPr lang="pt-PT" sz="1200" dirty="0" smtClean="0"/>
                <a:t> </a:t>
              </a:r>
              <a:r>
                <a:rPr lang="pt-PT" sz="1200" dirty="0" err="1" smtClean="0"/>
                <a:t>band</a:t>
              </a:r>
              <a:endParaRPr lang="pt-PT" sz="12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187624" y="3592247"/>
              <a:ext cx="504056" cy="0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835696" y="3426130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/>
                <a:t>Si–O </a:t>
              </a:r>
              <a:r>
                <a:rPr lang="pt-PT" sz="1200" dirty="0" err="1" smtClean="0"/>
                <a:t>stretching</a:t>
              </a:r>
              <a:r>
                <a:rPr lang="pt-PT" sz="1200" dirty="0" smtClean="0"/>
                <a:t> </a:t>
              </a:r>
              <a:r>
                <a:rPr lang="pt-PT" sz="1200" dirty="0" err="1" smtClean="0"/>
                <a:t>band</a:t>
              </a:r>
              <a:endParaRPr lang="pt-PT" sz="12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187624" y="3002946"/>
              <a:ext cx="50405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859017" y="2836829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/>
                <a:t>Hematite</a:t>
              </a:r>
              <a:endParaRPr lang="pt-PT" sz="12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187624" y="3279945"/>
              <a:ext cx="504056" cy="0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835696" y="3113828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err="1" smtClean="0"/>
                <a:t>Quartz</a:t>
              </a:r>
              <a:endParaRPr lang="pt-PT" sz="12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187624" y="3894182"/>
              <a:ext cx="50405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835696" y="3728065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/>
                <a:t>Calcite</a:t>
              </a:r>
              <a:endParaRPr lang="pt-PT" sz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80112" y="1988840"/>
            <a:ext cx="2376263" cy="3672408"/>
            <a:chOff x="5580112" y="1988840"/>
            <a:chExt cx="2376263" cy="3672408"/>
          </a:xfrm>
        </p:grpSpPr>
        <p:sp>
          <p:nvSpPr>
            <p:cNvPr id="12" name="Oval 11"/>
            <p:cNvSpPr/>
            <p:nvPr/>
          </p:nvSpPr>
          <p:spPr>
            <a:xfrm>
              <a:off x="6372200" y="1988840"/>
              <a:ext cx="288032" cy="1080120"/>
            </a:xfrm>
            <a:prstGeom prst="ellipse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580112" y="2636912"/>
              <a:ext cx="2376263" cy="3024336"/>
              <a:chOff x="5580112" y="2636912"/>
              <a:chExt cx="2376263" cy="3024336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70080" y="3825044"/>
                <a:ext cx="386295" cy="1099147"/>
              </a:xfrm>
              <a:prstGeom prst="ellipse">
                <a:avLst/>
              </a:pr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414626" y="2636912"/>
                <a:ext cx="310907" cy="864096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283738" y="3356992"/>
                <a:ext cx="261775" cy="936104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876256" y="4725144"/>
                <a:ext cx="288032" cy="936104"/>
              </a:xfrm>
              <a:prstGeom prst="ellipse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580112" y="4374617"/>
                <a:ext cx="360040" cy="1070607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03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cinnabar – </a:t>
            </a:r>
            <a:r>
              <a:rPr lang="en-US" dirty="0">
                <a:sym typeface="Symbol"/>
              </a:rPr>
              <a:t>FTIR</a:t>
            </a:r>
            <a:endParaRPr lang="pt-PT" dirty="0"/>
          </a:p>
        </p:txBody>
      </p:sp>
      <p:pic>
        <p:nvPicPr>
          <p:cNvPr id="18" name="Picture 7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6"/>
          <a:stretch/>
        </p:blipFill>
        <p:spPr bwMode="auto">
          <a:xfrm>
            <a:off x="457200" y="1953893"/>
            <a:ext cx="7467600" cy="416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220072" y="2204864"/>
            <a:ext cx="2182592" cy="3096344"/>
            <a:chOff x="5220072" y="2204864"/>
            <a:chExt cx="2182592" cy="3096344"/>
          </a:xfrm>
        </p:grpSpPr>
        <p:sp>
          <p:nvSpPr>
            <p:cNvPr id="12" name="Oval 11"/>
            <p:cNvSpPr/>
            <p:nvPr/>
          </p:nvSpPr>
          <p:spPr>
            <a:xfrm>
              <a:off x="7236296" y="3789040"/>
              <a:ext cx="166368" cy="11521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0072" y="2204864"/>
              <a:ext cx="1656184" cy="3096344"/>
              <a:chOff x="5220072" y="2204864"/>
              <a:chExt cx="1656184" cy="3096344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368793" y="2204864"/>
                <a:ext cx="216024" cy="115212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660232" y="3645024"/>
                <a:ext cx="216024" cy="936104"/>
              </a:xfrm>
              <a:prstGeom prst="ellipse">
                <a:avLst/>
              </a:prstGeom>
              <a:noFill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580112" y="2217927"/>
                <a:ext cx="216024" cy="936104"/>
              </a:xfrm>
              <a:prstGeom prst="ellipse">
                <a:avLst/>
              </a:prstGeom>
              <a:noFill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220072" y="4509120"/>
                <a:ext cx="288032" cy="792088"/>
              </a:xfrm>
              <a:prstGeom prst="ellipse">
                <a:avLst/>
              </a:prstGeom>
              <a:no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394190" y="4209770"/>
                <a:ext cx="185922" cy="293650"/>
              </a:xfrm>
              <a:prstGeom prst="ellipse">
                <a:avLst/>
              </a:pr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115616" y="2276872"/>
            <a:ext cx="2808312" cy="1228590"/>
            <a:chOff x="1187624" y="2060848"/>
            <a:chExt cx="2808312" cy="122859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187624" y="2226965"/>
              <a:ext cx="50405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835696" y="2060848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Phosphate</a:t>
              </a:r>
              <a:r>
                <a:rPr lang="pt-PT" sz="1200" dirty="0" smtClean="0"/>
                <a:t> in apatite</a:t>
              </a:r>
              <a:endParaRPr lang="pt-PT" sz="12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187624" y="2537478"/>
              <a:ext cx="504056" cy="0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835696" y="2371361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/>
                <a:t>Carbonate in apatite</a:t>
              </a:r>
              <a:endParaRPr lang="pt-PT" sz="1200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95413" y="2864446"/>
              <a:ext cx="504056" cy="0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866806" y="2698329"/>
              <a:ext cx="2129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/>
                <a:t>Amide II </a:t>
              </a:r>
              <a:r>
                <a:rPr lang="pt-PT" sz="1200" dirty="0" err="1" smtClean="0"/>
                <a:t>band</a:t>
              </a:r>
              <a:r>
                <a:rPr lang="pt-PT" sz="1200" dirty="0" smtClean="0"/>
                <a:t> (1540 </a:t>
              </a:r>
              <a:r>
                <a:rPr lang="en-US" sz="1200" dirty="0"/>
                <a:t>cm</a:t>
              </a:r>
              <a:r>
                <a:rPr lang="en-US" sz="1200" baseline="30000" dirty="0"/>
                <a:t>-1</a:t>
              </a:r>
              <a:r>
                <a:rPr lang="pt-PT" sz="1200" dirty="0" smtClean="0"/>
                <a:t>)</a:t>
              </a:r>
              <a:endParaRPr lang="pt-PT" sz="12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187624" y="3178556"/>
              <a:ext cx="504056" cy="0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835696" y="3012439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/>
                <a:t>Amide I </a:t>
              </a:r>
              <a:r>
                <a:rPr lang="pt-PT" sz="1200" dirty="0" err="1" smtClean="0"/>
                <a:t>band</a:t>
              </a:r>
              <a:endParaRPr lang="pt-PT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023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did prehistoric people use cinnabar in funerary context?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Possible explanations for the appearance of cinnabar in burial contexts:</a:t>
            </a:r>
          </a:p>
          <a:p>
            <a:pPr lvl="1" algn="just"/>
            <a:r>
              <a:rPr lang="en-US" sz="2400" dirty="0" smtClean="0"/>
              <a:t>Use of cinnabar as a dye for clothing;</a:t>
            </a:r>
          </a:p>
          <a:p>
            <a:pPr lvl="1" algn="just"/>
            <a:r>
              <a:rPr lang="en-US" sz="2400" dirty="0" smtClean="0"/>
              <a:t>Possible secondary deposition of pigmented bones;</a:t>
            </a:r>
          </a:p>
          <a:p>
            <a:pPr lvl="1" algn="just"/>
            <a:r>
              <a:rPr lang="en-US" sz="2400" dirty="0" smtClean="0"/>
              <a:t>Use for preservation purposes.</a:t>
            </a:r>
          </a:p>
          <a:p>
            <a:pPr lvl="1" algn="just"/>
            <a:endParaRPr lang="en-US" sz="1000" dirty="0"/>
          </a:p>
          <a:p>
            <a:pPr algn="just"/>
            <a:r>
              <a:rPr lang="en-US" dirty="0" smtClean="0"/>
              <a:t>Association of cinnabar with other exotic materials, such as ivory and gold elements, can be an indication of established trade routes.</a:t>
            </a:r>
          </a:p>
          <a:p>
            <a:pPr algn="just"/>
            <a:r>
              <a:rPr lang="en-US" dirty="0" smtClean="0"/>
              <a:t>Cinnabar associated with wealth and/or high social status.</a:t>
            </a:r>
          </a:p>
        </p:txBody>
      </p:sp>
    </p:spTree>
    <p:extLst>
      <p:ext uri="{BB962C8B-B14F-4D97-AF65-F5344CB8AC3E}">
        <p14:creationId xmlns:p14="http://schemas.microsoft.com/office/powerpoint/2010/main" val="399086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is the cinnabar coming from?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Use of lead or sulfur isotopes to determine cinnabar provenance:</a:t>
                </a:r>
                <a:endParaRPr lang="en-US" dirty="0"/>
              </a:p>
              <a:p>
                <a:pPr lvl="1"/>
                <a:r>
                  <a:rPr lang="en-US" sz="2400" dirty="0" smtClean="0"/>
                  <a:t>Lead: </a:t>
                </a:r>
                <a:r>
                  <a:rPr lang="en-US" sz="2400" baseline="30000" dirty="0"/>
                  <a:t>206</a:t>
                </a:r>
                <a:r>
                  <a:rPr lang="en-US" sz="2400" dirty="0"/>
                  <a:t>Pb/</a:t>
                </a:r>
                <a:r>
                  <a:rPr lang="en-US" sz="2400" baseline="30000" dirty="0"/>
                  <a:t>204</a:t>
                </a:r>
                <a:r>
                  <a:rPr lang="en-US" sz="2400" dirty="0"/>
                  <a:t>Pb, </a:t>
                </a:r>
                <a:r>
                  <a:rPr lang="en-US" sz="2400" baseline="30000" dirty="0"/>
                  <a:t>207</a:t>
                </a:r>
                <a:r>
                  <a:rPr lang="en-US" sz="2400" dirty="0"/>
                  <a:t>Pb/</a:t>
                </a:r>
                <a:r>
                  <a:rPr lang="en-US" sz="2400" baseline="30000" dirty="0"/>
                  <a:t>206</a:t>
                </a:r>
                <a:r>
                  <a:rPr lang="en-US" sz="2400" dirty="0"/>
                  <a:t>Pb and </a:t>
                </a:r>
                <a:r>
                  <a:rPr lang="en-US" sz="2400" baseline="30000" dirty="0" smtClean="0"/>
                  <a:t>208</a:t>
                </a:r>
                <a:r>
                  <a:rPr lang="en-US" sz="2400" dirty="0" smtClean="0"/>
                  <a:t>Pb/</a:t>
                </a:r>
                <a:r>
                  <a:rPr lang="en-US" sz="2400" baseline="30000" dirty="0" smtClean="0"/>
                  <a:t>206</a:t>
                </a:r>
                <a:r>
                  <a:rPr lang="en-US" sz="2400" dirty="0" smtClean="0"/>
                  <a:t>Pb</a:t>
                </a:r>
                <a:r>
                  <a:rPr lang="pt-PT" sz="2400" dirty="0"/>
                  <a:t> </a:t>
                </a:r>
                <a:r>
                  <a:rPr lang="en-US" sz="2400" dirty="0" smtClean="0"/>
                  <a:t>ratios</a:t>
                </a:r>
              </a:p>
              <a:p>
                <a:pPr lvl="1"/>
                <a:r>
                  <a:rPr lang="en-US" sz="2400" dirty="0" smtClean="0"/>
                  <a:t>Sulfur: </a:t>
                </a:r>
                <a:r>
                  <a:rPr lang="pt-PT" sz="2400" baseline="30000" dirty="0" smtClean="0"/>
                  <a:t>34</a:t>
                </a:r>
                <a:r>
                  <a:rPr lang="pt-PT" sz="2400" dirty="0" smtClean="0"/>
                  <a:t>S/</a:t>
                </a:r>
                <a:r>
                  <a:rPr lang="pt-PT" sz="2400" baseline="30000" dirty="0" smtClean="0"/>
                  <a:t>32</a:t>
                </a:r>
                <a:r>
                  <a:rPr lang="pt-PT" sz="2400" dirty="0"/>
                  <a:t>S</a:t>
                </a:r>
                <a:r>
                  <a:rPr lang="pt-PT" sz="2400" dirty="0" smtClean="0"/>
                  <a:t> </a:t>
                </a:r>
                <a:r>
                  <a:rPr lang="en-US" sz="2400" dirty="0" smtClean="0"/>
                  <a:t>ratio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𝑠𝑎𝑚𝑝𝑙𝑒</m:t>
                              </m:r>
                            </m:sub>
                          </m:sSub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𝑠𝑡𝑎𝑛𝑑𝑎𝑟𝑑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𝑠𝑡𝑎𝑛𝑑𝑎𝑟𝑑</m:t>
                              </m:r>
                            </m:sub>
                          </m:sSub>
                        </m:den>
                      </m:f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×1000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7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Cinnabar can be identified by a wide range of analytical methods used to characterize a material’s chemical and mineralogical composition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Lead and sulfur isotopes can be used to determine the provenance of cinnabar.</a:t>
            </a:r>
            <a:endParaRPr lang="en-US" dirty="0"/>
          </a:p>
          <a:p>
            <a:pPr algn="just"/>
            <a:r>
              <a:rPr lang="en-US" dirty="0"/>
              <a:t>Use of cinnabar, </a:t>
            </a:r>
            <a:r>
              <a:rPr lang="en-US" dirty="0" smtClean="0"/>
              <a:t>an exotic </a:t>
            </a:r>
            <a:r>
              <a:rPr lang="en-US" dirty="0"/>
              <a:t>material, can be linked to social inequality.</a:t>
            </a:r>
          </a:p>
          <a:p>
            <a:pPr algn="just"/>
            <a:r>
              <a:rPr lang="en-US" dirty="0"/>
              <a:t>A wide range of analytical techniques allow the identification of the red pigment found in the PP4-Montellirio 10042-10049 megalithic structure as cinnabar, with small amounts of iron oxides.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pt-PT" dirty="0" err="1"/>
              <a:t>Gajić-Kvaščev</a:t>
            </a:r>
            <a:r>
              <a:rPr lang="pt-PT" dirty="0"/>
              <a:t>, M.; </a:t>
            </a:r>
            <a:r>
              <a:rPr lang="pt-PT" dirty="0" err="1"/>
              <a:t>Stojanović</a:t>
            </a:r>
            <a:r>
              <a:rPr lang="pt-PT" dirty="0"/>
              <a:t>, M.M.; </a:t>
            </a:r>
            <a:r>
              <a:rPr lang="pt-PT" dirty="0" err="1"/>
              <a:t>Šmit</a:t>
            </a:r>
            <a:r>
              <a:rPr lang="pt-PT" dirty="0"/>
              <a:t>, Z.; </a:t>
            </a:r>
            <a:r>
              <a:rPr lang="pt-PT" dirty="0" err="1"/>
              <a:t>Kantarelou</a:t>
            </a:r>
            <a:r>
              <a:rPr lang="pt-PT" dirty="0"/>
              <a:t>, V.; </a:t>
            </a:r>
            <a:r>
              <a:rPr lang="pt-PT" dirty="0" err="1"/>
              <a:t>Karydas</a:t>
            </a:r>
            <a:r>
              <a:rPr lang="pt-PT" dirty="0"/>
              <a:t>, A.G.; </a:t>
            </a:r>
            <a:r>
              <a:rPr lang="pt-PT" dirty="0" err="1"/>
              <a:t>Šljivar</a:t>
            </a:r>
            <a:r>
              <a:rPr lang="pt-PT" dirty="0"/>
              <a:t>, S.; </a:t>
            </a:r>
            <a:r>
              <a:rPr lang="pt-PT" dirty="0" err="1"/>
              <a:t>Milovanović</a:t>
            </a:r>
            <a:r>
              <a:rPr lang="pt-PT" dirty="0"/>
              <a:t>, D. &amp; </a:t>
            </a:r>
            <a:r>
              <a:rPr lang="pt-PT" dirty="0" err="1"/>
              <a:t>Andrić</a:t>
            </a:r>
            <a:r>
              <a:rPr lang="pt-PT" dirty="0"/>
              <a:t>, V. (2012). </a:t>
            </a:r>
            <a:r>
              <a:rPr lang="en-US" dirty="0"/>
              <a:t>New evidence for the use of cinnabar as a </a:t>
            </a:r>
            <a:r>
              <a:rPr lang="en-US" dirty="0" err="1"/>
              <a:t>colouring</a:t>
            </a:r>
            <a:r>
              <a:rPr lang="en-US" dirty="0"/>
              <a:t> pigment in the </a:t>
            </a:r>
            <a:r>
              <a:rPr lang="en-US" dirty="0" err="1" smtClean="0"/>
              <a:t>Vin</a:t>
            </a:r>
            <a:r>
              <a:rPr lang="en-US" dirty="0" err="1"/>
              <a:t>č</a:t>
            </a:r>
            <a:r>
              <a:rPr lang="en-US" dirty="0" err="1" smtClean="0"/>
              <a:t>a</a:t>
            </a:r>
            <a:r>
              <a:rPr lang="en-US" dirty="0" smtClean="0"/>
              <a:t> culture. </a:t>
            </a:r>
            <a:r>
              <a:rPr lang="pt-PT" i="1" dirty="0" err="1" smtClean="0"/>
              <a:t>Journal</a:t>
            </a:r>
            <a:r>
              <a:rPr lang="pt-PT" i="1" dirty="0" smtClean="0"/>
              <a:t> </a:t>
            </a:r>
            <a:r>
              <a:rPr lang="pt-PT" i="1" dirty="0" err="1"/>
              <a:t>of</a:t>
            </a:r>
            <a:r>
              <a:rPr lang="pt-PT" i="1" dirty="0"/>
              <a:t> </a:t>
            </a:r>
            <a:r>
              <a:rPr lang="pt-PT" i="1" dirty="0" err="1"/>
              <a:t>Archaeological</a:t>
            </a:r>
            <a:r>
              <a:rPr lang="pt-PT" i="1" dirty="0"/>
              <a:t> </a:t>
            </a:r>
            <a:r>
              <a:rPr lang="pt-PT" i="1" dirty="0" err="1"/>
              <a:t>Science</a:t>
            </a:r>
            <a:r>
              <a:rPr lang="pt-PT" dirty="0"/>
              <a:t>, 39: 1025-1033</a:t>
            </a:r>
            <a:r>
              <a:rPr lang="pt-PT" dirty="0" smtClean="0"/>
              <a:t>.</a:t>
            </a:r>
            <a:endParaRPr lang="es-ES" dirty="0" smtClean="0"/>
          </a:p>
          <a:p>
            <a:pPr algn="just"/>
            <a:r>
              <a:rPr lang="es-ES" dirty="0" err="1" smtClean="0"/>
              <a:t>Hunt</a:t>
            </a:r>
            <a:r>
              <a:rPr lang="es-ES" dirty="0" smtClean="0"/>
              <a:t> </a:t>
            </a:r>
            <a:r>
              <a:rPr lang="es-ES" dirty="0"/>
              <a:t>Ortiz, M.A. &amp; Hurtado Pérez, V.M. (2010). </a:t>
            </a:r>
            <a:r>
              <a:rPr lang="es-ES" dirty="0" smtClean="0"/>
              <a:t>Pigmentos de Sulfuro de Mercurio – Cinabrio – en Contextos Funerarios de Época </a:t>
            </a:r>
            <a:r>
              <a:rPr lang="es-ES" dirty="0" err="1" smtClean="0"/>
              <a:t>Calcolítica</a:t>
            </a:r>
            <a:r>
              <a:rPr lang="es-ES" dirty="0" smtClean="0"/>
              <a:t> en el Sur </a:t>
            </a:r>
            <a:r>
              <a:rPr lang="es-ES" dirty="0"/>
              <a:t>d</a:t>
            </a:r>
            <a:r>
              <a:rPr lang="es-ES" dirty="0" smtClean="0"/>
              <a:t>e </a:t>
            </a:r>
            <a:r>
              <a:rPr lang="es-ES" dirty="0"/>
              <a:t>l</a:t>
            </a:r>
            <a:r>
              <a:rPr lang="es-ES" dirty="0" smtClean="0"/>
              <a:t>a Península Ibérica: Investigaciones Sobre el Uso, Depósitos Minerales Explotados y Redes de Distribución a Través </a:t>
            </a:r>
            <a:r>
              <a:rPr lang="es-ES" dirty="0"/>
              <a:t>d</a:t>
            </a:r>
            <a:r>
              <a:rPr lang="es-ES" dirty="0" smtClean="0"/>
              <a:t>e </a:t>
            </a:r>
            <a:r>
              <a:rPr lang="es-ES" dirty="0"/>
              <a:t>l</a:t>
            </a:r>
            <a:r>
              <a:rPr lang="es-ES" dirty="0" smtClean="0"/>
              <a:t>a Caracterización Composicional e Isotópica, </a:t>
            </a:r>
            <a:r>
              <a:rPr lang="es-ES" i="1" dirty="0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Sáiz</a:t>
            </a:r>
            <a:r>
              <a:rPr lang="pt-PT" dirty="0" smtClean="0"/>
              <a:t> Carrasco</a:t>
            </a:r>
            <a:r>
              <a:rPr lang="pt-PT" dirty="0"/>
              <a:t>, M.E</a:t>
            </a:r>
            <a:r>
              <a:rPr lang="pt-PT" dirty="0" smtClean="0"/>
              <a:t>.; </a:t>
            </a:r>
            <a:r>
              <a:rPr lang="pt-PT" dirty="0" err="1"/>
              <a:t>López</a:t>
            </a:r>
            <a:r>
              <a:rPr lang="pt-PT" dirty="0"/>
              <a:t> Romero, R</a:t>
            </a:r>
            <a:r>
              <a:rPr lang="pt-PT" dirty="0" smtClean="0"/>
              <a:t>.; </a:t>
            </a:r>
            <a:r>
              <a:rPr lang="pt-PT" dirty="0"/>
              <a:t>Cano </a:t>
            </a:r>
            <a:r>
              <a:rPr lang="pt-PT" dirty="0" err="1"/>
              <a:t>Díaz-Tendero</a:t>
            </a:r>
            <a:r>
              <a:rPr lang="pt-PT" dirty="0"/>
              <a:t>, </a:t>
            </a:r>
            <a:r>
              <a:rPr lang="pt-PT" dirty="0" smtClean="0"/>
              <a:t>M.A. &amp; Calvo </a:t>
            </a:r>
            <a:r>
              <a:rPr lang="pt-PT" dirty="0" err="1"/>
              <a:t>García</a:t>
            </a:r>
            <a:r>
              <a:rPr lang="pt-PT" dirty="0"/>
              <a:t>, J.C</a:t>
            </a:r>
            <a:r>
              <a:rPr lang="pt-PT" dirty="0" smtClean="0"/>
              <a:t>. (</a:t>
            </a:r>
            <a:r>
              <a:rPr lang="pt-PT" dirty="0"/>
              <a:t>Eds.), </a:t>
            </a:r>
            <a:r>
              <a:rPr lang="pt-PT" i="1" dirty="0"/>
              <a:t>VIII </a:t>
            </a:r>
            <a:r>
              <a:rPr lang="pt-PT" i="1" dirty="0" err="1"/>
              <a:t>Congreso</a:t>
            </a:r>
            <a:r>
              <a:rPr lang="pt-PT" i="1" dirty="0"/>
              <a:t> Ibérico de </a:t>
            </a:r>
            <a:r>
              <a:rPr lang="pt-PT" i="1" dirty="0" err="1"/>
              <a:t>Arqueometría</a:t>
            </a:r>
            <a:r>
              <a:rPr lang="pt-PT" i="1" dirty="0"/>
              <a:t>. Actas</a:t>
            </a:r>
            <a:r>
              <a:rPr lang="pt-PT" dirty="0"/>
              <a:t>. </a:t>
            </a:r>
            <a:r>
              <a:rPr lang="pt-PT" dirty="0" err="1"/>
              <a:t>Seminario</a:t>
            </a:r>
            <a:r>
              <a:rPr lang="pt-PT" dirty="0"/>
              <a:t> de </a:t>
            </a:r>
            <a:r>
              <a:rPr lang="pt-PT" dirty="0" err="1" smtClean="0"/>
              <a:t>Arqueología</a:t>
            </a:r>
            <a:r>
              <a:rPr lang="pt-PT" dirty="0" smtClean="0"/>
              <a:t> </a:t>
            </a:r>
            <a:r>
              <a:rPr lang="es-ES" dirty="0" smtClean="0"/>
              <a:t>y </a:t>
            </a:r>
            <a:r>
              <a:rPr lang="es-ES" dirty="0"/>
              <a:t>Etnología Turolense, Teruel, pp. </a:t>
            </a:r>
            <a:r>
              <a:rPr lang="es-ES" dirty="0" smtClean="0"/>
              <a:t>123-131</a:t>
            </a:r>
            <a:r>
              <a:rPr lang="es-ES" dirty="0"/>
              <a:t>.</a:t>
            </a:r>
            <a:endParaRPr lang="pt-PT" dirty="0" smtClean="0"/>
          </a:p>
          <a:p>
            <a:pPr algn="just"/>
            <a:r>
              <a:rPr lang="pt-PT" dirty="0" err="1"/>
              <a:t>Mazzocchin</a:t>
            </a:r>
            <a:r>
              <a:rPr lang="pt-PT" dirty="0"/>
              <a:t>, G.A.; </a:t>
            </a:r>
            <a:r>
              <a:rPr lang="pt-PT" dirty="0" err="1"/>
              <a:t>Baraldi</a:t>
            </a:r>
            <a:r>
              <a:rPr lang="pt-PT" dirty="0"/>
              <a:t>, P. &amp; Barbante, C. (2008). </a:t>
            </a:r>
            <a:r>
              <a:rPr lang="pt-PT" dirty="0" err="1"/>
              <a:t>Isotopic</a:t>
            </a:r>
            <a:r>
              <a:rPr lang="pt-PT" dirty="0"/>
              <a:t> </a:t>
            </a:r>
            <a:r>
              <a:rPr lang="pt-PT" dirty="0" err="1"/>
              <a:t>analysis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lead </a:t>
            </a:r>
            <a:r>
              <a:rPr lang="pt-PT" dirty="0" err="1"/>
              <a:t>present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cinnabar</a:t>
            </a:r>
            <a:r>
              <a:rPr lang="pt-PT" dirty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Roman</a:t>
            </a:r>
            <a:r>
              <a:rPr lang="pt-PT" dirty="0" smtClean="0"/>
              <a:t> </a:t>
            </a:r>
            <a:r>
              <a:rPr lang="pt-PT" dirty="0" err="1"/>
              <a:t>wall</a:t>
            </a:r>
            <a:r>
              <a:rPr lang="pt-PT" dirty="0"/>
              <a:t> </a:t>
            </a:r>
            <a:r>
              <a:rPr lang="pt-PT" dirty="0" err="1"/>
              <a:t>paintings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Xth</a:t>
            </a:r>
            <a:r>
              <a:rPr lang="pt-PT" dirty="0"/>
              <a:t> </a:t>
            </a:r>
            <a:r>
              <a:rPr lang="pt-PT" dirty="0" err="1"/>
              <a:t>Regio</a:t>
            </a:r>
            <a:r>
              <a:rPr lang="pt-PT" dirty="0"/>
              <a:t> “(</a:t>
            </a:r>
            <a:r>
              <a:rPr lang="pt-PT" dirty="0" err="1"/>
              <a:t>Venetia</a:t>
            </a:r>
            <a:r>
              <a:rPr lang="pt-PT" dirty="0"/>
              <a:t>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Histria</a:t>
            </a:r>
            <a:r>
              <a:rPr lang="pt-PT" dirty="0"/>
              <a:t>)” </a:t>
            </a:r>
            <a:r>
              <a:rPr lang="pt-PT" dirty="0" err="1"/>
              <a:t>by</a:t>
            </a:r>
            <a:r>
              <a:rPr lang="pt-PT" dirty="0"/>
              <a:t> ICP-MS. </a:t>
            </a:r>
            <a:r>
              <a:rPr lang="pt-PT" i="1" dirty="0" err="1"/>
              <a:t>Talanta</a:t>
            </a:r>
            <a:r>
              <a:rPr lang="pt-PT" dirty="0"/>
              <a:t>, 74: 690–693.</a:t>
            </a:r>
          </a:p>
          <a:p>
            <a:pPr algn="just"/>
            <a:r>
              <a:rPr lang="es-ES" dirty="0" err="1"/>
              <a:t>Polvorinos</a:t>
            </a:r>
            <a:r>
              <a:rPr lang="es-ES" dirty="0"/>
              <a:t> del Río, A</a:t>
            </a:r>
            <a:r>
              <a:rPr lang="es-ES" dirty="0" smtClean="0"/>
              <a:t>.; </a:t>
            </a:r>
            <a:r>
              <a:rPr lang="es-ES" dirty="0"/>
              <a:t>García Sanjuán, L</a:t>
            </a:r>
            <a:r>
              <a:rPr lang="es-ES" dirty="0" smtClean="0"/>
              <a:t>.; </a:t>
            </a:r>
            <a:r>
              <a:rPr lang="es-ES" dirty="0"/>
              <a:t>Hernández, M.J</a:t>
            </a:r>
            <a:r>
              <a:rPr lang="es-ES" dirty="0" smtClean="0"/>
              <a:t>. &amp; </a:t>
            </a:r>
            <a:r>
              <a:rPr lang="es-ES" dirty="0" err="1"/>
              <a:t>Almarza</a:t>
            </a:r>
            <a:r>
              <a:rPr lang="es-ES" dirty="0"/>
              <a:t>, J</a:t>
            </a:r>
            <a:r>
              <a:rPr lang="es-ES" dirty="0" smtClean="0"/>
              <a:t>. (2001). Análisis </a:t>
            </a:r>
            <a:r>
              <a:rPr lang="es-ES" dirty="0" err="1" smtClean="0"/>
              <a:t>arqueométrico</a:t>
            </a:r>
            <a:r>
              <a:rPr lang="es-ES" dirty="0" smtClean="0"/>
              <a:t> </a:t>
            </a:r>
            <a:r>
              <a:rPr lang="es-ES" dirty="0"/>
              <a:t>de objetos cultuales prehistóricos hallados en Almadén de </a:t>
            </a:r>
            <a:r>
              <a:rPr lang="es-ES" dirty="0" smtClean="0"/>
              <a:t>la Plata </a:t>
            </a:r>
            <a:r>
              <a:rPr lang="es-ES" dirty="0"/>
              <a:t>(</a:t>
            </a:r>
            <a:r>
              <a:rPr lang="es-ES" dirty="0" smtClean="0"/>
              <a:t>Sevilla), </a:t>
            </a:r>
            <a:r>
              <a:rPr lang="es-ES" i="1" dirty="0" smtClean="0"/>
              <a:t>in</a:t>
            </a:r>
            <a:r>
              <a:rPr lang="es-ES" dirty="0" smtClean="0"/>
              <a:t> Roldán</a:t>
            </a:r>
            <a:r>
              <a:rPr lang="es-ES" dirty="0"/>
              <a:t>, C. (Ed.), </a:t>
            </a:r>
            <a:r>
              <a:rPr lang="es-ES" i="1" dirty="0"/>
              <a:t>Actas del IV Congreso Nacional de </a:t>
            </a:r>
            <a:r>
              <a:rPr lang="es-ES" i="1" dirty="0" err="1" smtClean="0"/>
              <a:t>Arqueometría</a:t>
            </a:r>
            <a:r>
              <a:rPr lang="es-ES" dirty="0" smtClean="0"/>
              <a:t>. </a:t>
            </a:r>
            <a:r>
              <a:rPr lang="pt-PT" dirty="0" err="1" smtClean="0"/>
              <a:t>Universidad</a:t>
            </a:r>
            <a:r>
              <a:rPr lang="pt-PT" dirty="0" smtClean="0"/>
              <a:t> </a:t>
            </a:r>
            <a:r>
              <a:rPr lang="pt-PT" dirty="0"/>
              <a:t>de Valencia, Valencia, pp. 321e327.</a:t>
            </a:r>
            <a:endParaRPr lang="pt-PT" dirty="0" smtClean="0"/>
          </a:p>
          <a:p>
            <a:pPr algn="just"/>
            <a:r>
              <a:rPr lang="pt-PT" dirty="0" err="1" smtClean="0"/>
              <a:t>Rogerio-Candelera</a:t>
            </a:r>
            <a:r>
              <a:rPr lang="pt-PT" dirty="0"/>
              <a:t>, M.A.; Herrera, L.K.: Miller, A.Z.; </a:t>
            </a:r>
            <a:r>
              <a:rPr lang="pt-PT" dirty="0" err="1"/>
              <a:t>García</a:t>
            </a:r>
            <a:r>
              <a:rPr lang="pt-PT" dirty="0"/>
              <a:t> </a:t>
            </a:r>
            <a:r>
              <a:rPr lang="pt-PT" dirty="0" err="1"/>
              <a:t>Sanjuán</a:t>
            </a:r>
            <a:r>
              <a:rPr lang="pt-PT" dirty="0"/>
              <a:t>, L.; Molina, C.M.; </a:t>
            </a:r>
            <a:r>
              <a:rPr lang="pt-PT" dirty="0" err="1"/>
              <a:t>Wheatley</a:t>
            </a:r>
            <a:r>
              <a:rPr lang="pt-PT" dirty="0"/>
              <a:t>, D.W.; Justo, A. &amp; </a:t>
            </a:r>
            <a:r>
              <a:rPr lang="pt-PT" dirty="0" err="1"/>
              <a:t>Saiz-Jimenez</a:t>
            </a:r>
            <a:r>
              <a:rPr lang="pt-PT" dirty="0"/>
              <a:t>. C. (2013). </a:t>
            </a:r>
            <a:r>
              <a:rPr lang="pt-PT" dirty="0" err="1"/>
              <a:t>Allochthonous</a:t>
            </a:r>
            <a:r>
              <a:rPr lang="pt-PT" dirty="0"/>
              <a:t> </a:t>
            </a:r>
            <a:r>
              <a:rPr lang="pt-PT" dirty="0" err="1"/>
              <a:t>red</a:t>
            </a:r>
            <a:r>
              <a:rPr lang="pt-PT" dirty="0"/>
              <a:t> </a:t>
            </a:r>
            <a:r>
              <a:rPr lang="pt-PT" dirty="0" err="1"/>
              <a:t>pigments</a:t>
            </a:r>
            <a:r>
              <a:rPr lang="pt-PT" dirty="0"/>
              <a:t> </a:t>
            </a:r>
            <a:r>
              <a:rPr lang="pt-PT" dirty="0" err="1"/>
              <a:t>used</a:t>
            </a:r>
            <a:r>
              <a:rPr lang="pt-PT" dirty="0"/>
              <a:t> in </a:t>
            </a:r>
            <a:r>
              <a:rPr lang="pt-PT" dirty="0" err="1"/>
              <a:t>burial</a:t>
            </a:r>
            <a:r>
              <a:rPr lang="pt-PT" dirty="0"/>
              <a:t> </a:t>
            </a:r>
            <a:r>
              <a:rPr lang="pt-PT" dirty="0" err="1"/>
              <a:t>practices</a:t>
            </a:r>
            <a:r>
              <a:rPr lang="pt-PT" dirty="0"/>
              <a:t> </a:t>
            </a:r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Copper</a:t>
            </a:r>
            <a:r>
              <a:rPr lang="pt-PT" dirty="0"/>
              <a:t> Age site </a:t>
            </a:r>
            <a:r>
              <a:rPr lang="pt-PT" dirty="0" err="1"/>
              <a:t>of</a:t>
            </a:r>
            <a:r>
              <a:rPr lang="pt-PT" dirty="0"/>
              <a:t> Valencina de la </a:t>
            </a:r>
            <a:r>
              <a:rPr lang="pt-PT" dirty="0" err="1"/>
              <a:t>Concepción</a:t>
            </a:r>
            <a:r>
              <a:rPr lang="pt-PT" dirty="0"/>
              <a:t> (</a:t>
            </a:r>
            <a:r>
              <a:rPr lang="pt-PT" dirty="0" err="1"/>
              <a:t>Sevilla</a:t>
            </a:r>
            <a:r>
              <a:rPr lang="pt-PT" dirty="0"/>
              <a:t>, </a:t>
            </a:r>
            <a:r>
              <a:rPr lang="pt-PT" dirty="0" err="1"/>
              <a:t>Spain</a:t>
            </a:r>
            <a:r>
              <a:rPr lang="pt-PT" dirty="0"/>
              <a:t>): </a:t>
            </a:r>
            <a:r>
              <a:rPr lang="pt-PT" dirty="0" err="1"/>
              <a:t>characterisation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social </a:t>
            </a:r>
            <a:r>
              <a:rPr lang="pt-PT" dirty="0" err="1"/>
              <a:t>dimension</a:t>
            </a:r>
            <a:r>
              <a:rPr lang="pt-PT" dirty="0"/>
              <a:t>. </a:t>
            </a:r>
            <a:r>
              <a:rPr lang="pt-PT" i="1" dirty="0" err="1"/>
              <a:t>Journal</a:t>
            </a:r>
            <a:r>
              <a:rPr lang="pt-PT" i="1" dirty="0"/>
              <a:t> </a:t>
            </a:r>
            <a:r>
              <a:rPr lang="pt-PT" i="1" dirty="0" err="1"/>
              <a:t>of</a:t>
            </a:r>
            <a:r>
              <a:rPr lang="pt-PT" i="1" dirty="0"/>
              <a:t> </a:t>
            </a:r>
            <a:r>
              <a:rPr lang="pt-PT" i="1" dirty="0" err="1"/>
              <a:t>Archaeological</a:t>
            </a:r>
            <a:r>
              <a:rPr lang="pt-PT" i="1" dirty="0"/>
              <a:t> </a:t>
            </a:r>
            <a:r>
              <a:rPr lang="pt-PT" i="1" dirty="0" err="1"/>
              <a:t>Science</a:t>
            </a:r>
            <a:r>
              <a:rPr lang="pt-PT" dirty="0"/>
              <a:t>, 40: 279-290</a:t>
            </a:r>
            <a:r>
              <a:rPr lang="pt-PT" dirty="0" smtClean="0"/>
              <a:t>.</a:t>
            </a:r>
          </a:p>
          <a:p>
            <a:pPr algn="just"/>
            <a:r>
              <a:rPr lang="en-US" dirty="0" err="1"/>
              <a:t>Shoval</a:t>
            </a:r>
            <a:r>
              <a:rPr lang="en-US" dirty="0"/>
              <a:t>, S. &amp; Beck, P. (2005). </a:t>
            </a:r>
            <a:r>
              <a:rPr lang="en-US" dirty="0" smtClean="0"/>
              <a:t>Thermo-FTIR Spectroscopy Analysis as </a:t>
            </a:r>
            <a:r>
              <a:rPr lang="en-US" dirty="0"/>
              <a:t>a</a:t>
            </a:r>
            <a:r>
              <a:rPr lang="en-US" dirty="0" smtClean="0"/>
              <a:t> Method Characterizing Ancient Ceramic Technology. </a:t>
            </a:r>
            <a:r>
              <a:rPr lang="en-US" i="1" dirty="0"/>
              <a:t>Journal of Thermal Analysis and </a:t>
            </a:r>
            <a:r>
              <a:rPr lang="en-US" i="1" dirty="0" err="1"/>
              <a:t>Calorimetry</a:t>
            </a:r>
            <a:r>
              <a:rPr lang="en-US" dirty="0"/>
              <a:t>, 82: 609–616.</a:t>
            </a:r>
            <a:endParaRPr lang="pt-PT" dirty="0" smtClean="0"/>
          </a:p>
          <a:p>
            <a:pPr algn="just"/>
            <a:r>
              <a:rPr lang="pt-PT" dirty="0" err="1" smtClean="0"/>
              <a:t>Spangenberg</a:t>
            </a:r>
            <a:r>
              <a:rPr lang="pt-PT" dirty="0" smtClean="0"/>
              <a:t>, J.E.; </a:t>
            </a:r>
            <a:r>
              <a:rPr lang="pt-PT" dirty="0" err="1" smtClean="0"/>
              <a:t>Lavrič</a:t>
            </a:r>
            <a:r>
              <a:rPr lang="pt-PT" dirty="0" smtClean="0"/>
              <a:t>, J.V.;</a:t>
            </a:r>
            <a:r>
              <a:rPr lang="en-US" dirty="0" smtClean="0"/>
              <a:t> </a:t>
            </a:r>
            <a:r>
              <a:rPr lang="en-US" dirty="0" err="1" smtClean="0"/>
              <a:t>Meisser</a:t>
            </a:r>
            <a:r>
              <a:rPr lang="en-US" dirty="0" smtClean="0"/>
              <a:t>, N. &amp; </a:t>
            </a:r>
            <a:r>
              <a:rPr lang="en-US" dirty="0" err="1" smtClean="0"/>
              <a:t>Serneels</a:t>
            </a:r>
            <a:r>
              <a:rPr lang="en-US" dirty="0" smtClean="0"/>
              <a:t>, V. </a:t>
            </a:r>
            <a:r>
              <a:rPr lang="en-US" dirty="0"/>
              <a:t>(2010). </a:t>
            </a:r>
            <a:r>
              <a:rPr lang="en-US" i="1" dirty="0"/>
              <a:t>Rapid </a:t>
            </a:r>
            <a:r>
              <a:rPr lang="en-US" i="1" dirty="0" smtClean="0"/>
              <a:t>Communications </a:t>
            </a:r>
            <a:r>
              <a:rPr lang="en-US" i="1" dirty="0"/>
              <a:t>in Mass Spectrometry</a:t>
            </a:r>
            <a:r>
              <a:rPr lang="en-US" dirty="0"/>
              <a:t>, 24 (19): 2815-2816.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9703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Valencina de la </a:t>
            </a:r>
            <a:r>
              <a:rPr lang="pt-PT" dirty="0" err="1" smtClean="0"/>
              <a:t>Concepción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Settlement from the 3rd millennium B.C.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≈120 excavations in the area since the discovery of La </a:t>
            </a:r>
            <a:r>
              <a:rPr lang="en-US" dirty="0" err="1" smtClean="0">
                <a:latin typeface="Times New Roman"/>
                <a:cs typeface="Times New Roman"/>
              </a:rPr>
              <a:t>Pastora</a:t>
            </a:r>
            <a:r>
              <a:rPr lang="en-US" dirty="0" smtClean="0">
                <a:latin typeface="Times New Roman"/>
                <a:cs typeface="Times New Roman"/>
              </a:rPr>
              <a:t> in 1868.</a:t>
            </a:r>
            <a:endParaRPr lang="en-US" dirty="0" smtClean="0"/>
          </a:p>
          <a:p>
            <a:pPr algn="just"/>
            <a:r>
              <a:rPr lang="en-US" dirty="0" smtClean="0"/>
              <a:t>Extent: 40 Ha</a:t>
            </a:r>
          </a:p>
          <a:p>
            <a:pPr algn="just"/>
            <a:r>
              <a:rPr lang="en-US" dirty="0" smtClean="0"/>
              <a:t>Large range of megalithic structures present and density and diversity of the contexts recorded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3" r="51140"/>
          <a:stretch/>
        </p:blipFill>
        <p:spPr bwMode="auto">
          <a:xfrm>
            <a:off x="4270374" y="2060848"/>
            <a:ext cx="4352948" cy="314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3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PP4-Montelirio sector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Excavated between 2007 and 2008.</a:t>
            </a:r>
          </a:p>
          <a:p>
            <a:pPr algn="just"/>
            <a:r>
              <a:rPr lang="en-US" dirty="0" smtClean="0"/>
              <a:t>134 Chalcolithic structures found (61 funerary and 73 non-funerary).</a:t>
            </a:r>
          </a:p>
          <a:p>
            <a:pPr algn="just"/>
            <a:r>
              <a:rPr lang="en-US" dirty="0" smtClean="0"/>
              <a:t>At least 10 structures identified as Chalcolithic but not excavated.</a:t>
            </a:r>
          </a:p>
          <a:p>
            <a:pPr algn="just"/>
            <a:r>
              <a:rPr lang="en-US" dirty="0" smtClean="0"/>
              <a:t>Variability of burial structures.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9552" y="1759920"/>
            <a:ext cx="3456384" cy="4189360"/>
            <a:chOff x="3779912" y="1759920"/>
            <a:chExt cx="4144888" cy="4554184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38"/>
            <a:stretch/>
          </p:blipFill>
          <p:spPr bwMode="auto">
            <a:xfrm>
              <a:off x="3783106" y="1759920"/>
              <a:ext cx="4141694" cy="4554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779912" y="5589240"/>
              <a:ext cx="36004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8256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PP4-Montelirio 10042-10049 structure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722622"/>
          </a:xfrm>
        </p:spPr>
        <p:txBody>
          <a:bodyPr>
            <a:noAutofit/>
          </a:bodyPr>
          <a:lstStyle/>
          <a:p>
            <a:pPr algn="just"/>
            <a:r>
              <a:rPr lang="en-US" smtClean="0"/>
              <a:t>Two-chambered megalithic structure</a:t>
            </a:r>
          </a:p>
          <a:p>
            <a:pPr algn="just"/>
            <a:r>
              <a:rPr lang="en-US" smtClean="0"/>
              <a:t>Grave goods:</a:t>
            </a:r>
          </a:p>
          <a:p>
            <a:pPr lvl="1" algn="just"/>
            <a:r>
              <a:rPr lang="en-US" sz="2400" smtClean="0">
                <a:latin typeface="Times New Roman"/>
                <a:cs typeface="Times New Roman"/>
              </a:rPr>
              <a:t>&gt; 50 objects in the first chamber and passage;</a:t>
            </a:r>
          </a:p>
          <a:p>
            <a:pPr lvl="1" algn="just"/>
            <a:r>
              <a:rPr lang="en-US" sz="2400" smtClean="0">
                <a:latin typeface="Times New Roman"/>
                <a:cs typeface="Times New Roman"/>
              </a:rPr>
              <a:t>&gt; 30 objects in the first depositional layer of the second chamber;</a:t>
            </a:r>
          </a:p>
          <a:p>
            <a:pPr lvl="1" algn="just"/>
            <a:r>
              <a:rPr lang="en-US" sz="2400" smtClean="0">
                <a:latin typeface="Times New Roman"/>
                <a:cs typeface="Times New Roman"/>
              </a:rPr>
              <a:t>&gt; 70 objects in the second depositional layer of the second chamber</a:t>
            </a:r>
            <a:endParaRPr lang="en-US" sz="2400" smtClean="0"/>
          </a:p>
          <a:p>
            <a:pPr algn="just"/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268760"/>
            <a:ext cx="3657600" cy="243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86200"/>
            <a:ext cx="3657600" cy="243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7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 pigments in funerary contexts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First known use of ochre in funerary contexts dates to the first evidence for anatomically modern </a:t>
            </a:r>
            <a:r>
              <a:rPr lang="en-US" i="1" dirty="0" smtClean="0"/>
              <a:t>Homo sapiens </a:t>
            </a:r>
            <a:r>
              <a:rPr lang="en-US" dirty="0" smtClean="0"/>
              <a:t>in </a:t>
            </a:r>
            <a:r>
              <a:rPr lang="en-US" dirty="0" err="1" smtClean="0"/>
              <a:t>Euroasia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First evidences for the use of </a:t>
            </a:r>
            <a:r>
              <a:rPr lang="en-US" dirty="0" smtClean="0"/>
              <a:t>cinnabar, in Europe, are </a:t>
            </a:r>
            <a:r>
              <a:rPr lang="en-US" dirty="0"/>
              <a:t>related to the </a:t>
            </a:r>
            <a:r>
              <a:rPr lang="en-US" dirty="0" err="1"/>
              <a:t>Vinča</a:t>
            </a:r>
            <a:r>
              <a:rPr lang="en-US" dirty="0"/>
              <a:t> culture.</a:t>
            </a:r>
          </a:p>
          <a:p>
            <a:pPr algn="just"/>
            <a:r>
              <a:rPr lang="en-US" dirty="0"/>
              <a:t>In the Iberian Peninsula, the presence of cinnabar has been detected in several Neolithic archaeological sites.</a:t>
            </a:r>
          </a:p>
          <a:p>
            <a:pPr algn="just"/>
            <a:r>
              <a:rPr lang="en-US" dirty="0" smtClean="0"/>
              <a:t>In megalithic monuments in the Iberian Peninsula, red pigments can be found:</a:t>
            </a:r>
          </a:p>
          <a:p>
            <a:pPr lvl="1" algn="just"/>
            <a:r>
              <a:rPr lang="en-US" sz="2400" dirty="0" smtClean="0"/>
              <a:t>Associated with human remains;</a:t>
            </a:r>
          </a:p>
          <a:p>
            <a:pPr lvl="1" algn="just"/>
            <a:r>
              <a:rPr lang="en-US" sz="2400" dirty="0" smtClean="0"/>
              <a:t>Covering </a:t>
            </a:r>
            <a:r>
              <a:rPr lang="en-US" sz="2400" dirty="0" err="1" smtClean="0"/>
              <a:t>orthostats</a:t>
            </a:r>
            <a:r>
              <a:rPr lang="en-US" sz="2400" dirty="0" smtClean="0"/>
              <a:t> and slabs.</a:t>
            </a:r>
          </a:p>
          <a:p>
            <a:pPr algn="just"/>
            <a:endParaRPr lang="en-US" sz="2700" dirty="0"/>
          </a:p>
          <a:p>
            <a:pPr algn="just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2911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Identification of cinnabar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1884750"/>
              </p:ext>
            </p:extLst>
          </p:nvPr>
        </p:nvGraphicFramePr>
        <p:xfrm>
          <a:off x="467544" y="1628800"/>
          <a:ext cx="7499176" cy="5069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  <a:gridCol w="1059567"/>
                <a:gridCol w="1538422"/>
                <a:gridCol w="1158488"/>
                <a:gridCol w="1090342"/>
                <a:gridCol w="924166"/>
              </a:tblGrid>
              <a:tr h="34367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Sample</a:t>
                      </a:r>
                      <a:endParaRPr lang="en-US" sz="1600" noProof="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Analytical</a:t>
                      </a:r>
                      <a:r>
                        <a:rPr lang="pt-PT" sz="1600" baseline="0" dirty="0" smtClean="0"/>
                        <a:t> </a:t>
                      </a:r>
                      <a:r>
                        <a:rPr lang="en-US" sz="1600" baseline="0" noProof="0" dirty="0" smtClean="0"/>
                        <a:t>techniques</a:t>
                      </a:r>
                      <a:endParaRPr lang="en-US" sz="16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601426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XRD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SEM/FEG-EDS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ym typeface="Symbol"/>
                        </a:rPr>
                        <a:t>EDXRF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ym typeface="Symbol"/>
                        </a:rPr>
                        <a:t></a:t>
                      </a:r>
                      <a:r>
                        <a:rPr lang="en-US" sz="1600" noProof="0" dirty="0" smtClean="0">
                          <a:sym typeface="Symbol"/>
                        </a:rPr>
                        <a:t>Raman</a:t>
                      </a:r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FTIR</a:t>
                      </a:r>
                      <a:endParaRPr lang="pt-PT" sz="1600" dirty="0"/>
                    </a:p>
                  </a:txBody>
                  <a:tcPr anchor="ctr"/>
                </a:tc>
              </a:tr>
              <a:tr h="34367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O1-H1 (</a:t>
                      </a:r>
                      <a:r>
                        <a:rPr lang="en-US" sz="1600" noProof="0" dirty="0" smtClean="0"/>
                        <a:t>ivory</a:t>
                      </a:r>
                      <a:r>
                        <a:rPr lang="pt-PT" sz="1600" dirty="0" smtClean="0"/>
                        <a:t>)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/>
                    </a:p>
                  </a:txBody>
                  <a:tcPr anchor="ctr"/>
                </a:tc>
              </a:tr>
              <a:tr h="3436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O1-H2 (</a:t>
                      </a:r>
                      <a:r>
                        <a:rPr lang="en-US" sz="1600" noProof="0" dirty="0" smtClean="0"/>
                        <a:t>ivory</a:t>
                      </a:r>
                      <a:r>
                        <a:rPr lang="pt-PT" sz="16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</a:tr>
              <a:tr h="34367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O1-C1 (</a:t>
                      </a:r>
                      <a:r>
                        <a:rPr lang="en-US" sz="1600" noProof="0" dirty="0" smtClean="0"/>
                        <a:t>pottery</a:t>
                      </a:r>
                      <a:r>
                        <a:rPr lang="pt-PT" sz="1600" dirty="0" smtClean="0"/>
                        <a:t>)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</a:tr>
              <a:tr h="3436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O1-C2 (</a:t>
                      </a:r>
                      <a:r>
                        <a:rPr lang="en-US" sz="1600" noProof="0" dirty="0" smtClean="0"/>
                        <a:t>pottery</a:t>
                      </a:r>
                      <a:r>
                        <a:rPr lang="pt-PT" sz="16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/>
                    </a:p>
                  </a:txBody>
                  <a:tcPr anchor="ctr"/>
                </a:tc>
              </a:tr>
              <a:tr h="34367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O5-O (</a:t>
                      </a:r>
                      <a:r>
                        <a:rPr lang="en-US" sz="1600" noProof="0" dirty="0" smtClean="0"/>
                        <a:t>soil</a:t>
                      </a:r>
                      <a:r>
                        <a:rPr lang="pt-PT" sz="16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/>
                    </a:p>
                  </a:txBody>
                  <a:tcPr anchor="ctr"/>
                </a:tc>
              </a:tr>
              <a:tr h="3436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O3-C1 (</a:t>
                      </a:r>
                      <a:r>
                        <a:rPr lang="en-US" sz="1600" noProof="0" dirty="0" smtClean="0"/>
                        <a:t>pottery</a:t>
                      </a:r>
                      <a:r>
                        <a:rPr lang="pt-PT" sz="16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</a:tr>
              <a:tr h="3436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O3-C2 (</a:t>
                      </a:r>
                      <a:r>
                        <a:rPr lang="en-US" sz="1600" noProof="0" dirty="0" smtClean="0"/>
                        <a:t>pottery</a:t>
                      </a:r>
                      <a:r>
                        <a:rPr lang="pt-PT" sz="16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</a:tr>
              <a:tr h="34367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O2-H1 (</a:t>
                      </a:r>
                      <a:r>
                        <a:rPr lang="en-US" sz="1600" noProof="0" dirty="0" smtClean="0"/>
                        <a:t>bone</a:t>
                      </a:r>
                      <a:r>
                        <a:rPr lang="pt-PT" sz="1600" dirty="0" smtClean="0"/>
                        <a:t>)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</a:tr>
              <a:tr h="34367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O2-H2 (</a:t>
                      </a:r>
                      <a:r>
                        <a:rPr lang="en-US" sz="1600" noProof="0" dirty="0" smtClean="0"/>
                        <a:t>bone</a:t>
                      </a:r>
                      <a:r>
                        <a:rPr lang="pt-PT" sz="1600" dirty="0" smtClean="0"/>
                        <a:t>)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</a:tr>
              <a:tr h="3436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O4-C1 (</a:t>
                      </a:r>
                      <a:r>
                        <a:rPr lang="en-US" sz="1600" noProof="0" dirty="0" smtClean="0"/>
                        <a:t>pottery</a:t>
                      </a:r>
                      <a:r>
                        <a:rPr lang="pt-PT" sz="16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</a:tr>
              <a:tr h="3436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ML02 (</a:t>
                      </a:r>
                      <a:r>
                        <a:rPr lang="en-US" sz="1600" noProof="0" dirty="0" smtClean="0"/>
                        <a:t>ivory</a:t>
                      </a:r>
                      <a:r>
                        <a:rPr lang="pt-PT" sz="16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</a:tr>
              <a:tr h="3436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ML05 (</a:t>
                      </a:r>
                      <a:r>
                        <a:rPr lang="en-US" sz="1600" noProof="0" dirty="0" smtClean="0"/>
                        <a:t>ivory</a:t>
                      </a:r>
                      <a:r>
                        <a:rPr lang="pt-PT" sz="16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53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Identification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cinnabar</a:t>
            </a:r>
            <a:r>
              <a:rPr lang="pt-PT" dirty="0" smtClean="0"/>
              <a:t> – XRD</a:t>
            </a:r>
            <a:endParaRPr lang="pt-P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3" y="1600200"/>
            <a:ext cx="7398954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23" y="1600200"/>
            <a:ext cx="7023753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29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Identification of cinnabar – SEM/FEG-EDS</a:t>
            </a:r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54" b="50059"/>
          <a:stretch/>
        </p:blipFill>
        <p:spPr bwMode="auto">
          <a:xfrm>
            <a:off x="1115616" y="1922579"/>
            <a:ext cx="5668230" cy="422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8264" y="242088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O1-C1</a:t>
            </a:r>
            <a:endParaRPr lang="pt-PT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73" b="50795"/>
          <a:stretch/>
        </p:blipFill>
        <p:spPr bwMode="auto">
          <a:xfrm>
            <a:off x="1115616" y="1916831"/>
            <a:ext cx="5544616" cy="413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48264" y="242088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O1-H2</a:t>
            </a:r>
            <a:endParaRPr lang="pt-PT" sz="2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09" r="54528"/>
          <a:stretch/>
        </p:blipFill>
        <p:spPr bwMode="auto">
          <a:xfrm>
            <a:off x="1115616" y="1916831"/>
            <a:ext cx="5405792" cy="40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88"/>
          <a:stretch/>
        </p:blipFill>
        <p:spPr bwMode="auto">
          <a:xfrm>
            <a:off x="1115616" y="1988840"/>
            <a:ext cx="5405792" cy="407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29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Identification of cinnabar – </a:t>
            </a:r>
            <a:r>
              <a:rPr lang="en-US" smtClean="0">
                <a:sym typeface="Symbol"/>
              </a:rPr>
              <a:t>EDXRF</a:t>
            </a:r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27492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2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1024</TotalTime>
  <Words>1541</Words>
  <Application>Microsoft Office PowerPoint</Application>
  <PresentationFormat>On-screen Show (4:3)</PresentationFormat>
  <Paragraphs>153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Cinnabar in prehistoric funerary practices in the Iberian Peninsula</vt:lpstr>
      <vt:lpstr>Valencina de la Concepción</vt:lpstr>
      <vt:lpstr>The PP4-Montelirio sector</vt:lpstr>
      <vt:lpstr>The PP4-Montelirio 10042-10049 structure</vt:lpstr>
      <vt:lpstr>Red pigments in funerary contexts</vt:lpstr>
      <vt:lpstr>Identification of cinnabar</vt:lpstr>
      <vt:lpstr>Identification of cinnabar – XRD</vt:lpstr>
      <vt:lpstr>Identification of cinnabar – SEM/FEG-EDS</vt:lpstr>
      <vt:lpstr>Identification of cinnabar – EDXRF</vt:lpstr>
      <vt:lpstr>Identification of cinnabar – Raman</vt:lpstr>
      <vt:lpstr>Identification of cinnabar – FTIR</vt:lpstr>
      <vt:lpstr>Identification of cinnabar – FTIR</vt:lpstr>
      <vt:lpstr>Why did prehistoric people use cinnabar in funerary context?</vt:lpstr>
      <vt:lpstr>Where is the cinnabar coming from?</vt:lpstr>
      <vt:lpstr>Conclusions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SEM-EDS to Study Late Roman and Byzantine glass</dc:title>
  <dc:creator>Maffy</dc:creator>
  <cp:lastModifiedBy>Maffy</cp:lastModifiedBy>
  <cp:revision>93</cp:revision>
  <dcterms:created xsi:type="dcterms:W3CDTF">2014-05-10T20:39:24Z</dcterms:created>
  <dcterms:modified xsi:type="dcterms:W3CDTF">2015-01-25T18:01:58Z</dcterms:modified>
</cp:coreProperties>
</file>