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74" r:id="rId14"/>
    <p:sldId id="267" r:id="rId15"/>
    <p:sldId id="268" r:id="rId16"/>
    <p:sldId id="269" r:id="rId17"/>
    <p:sldId id="271" r:id="rId18"/>
    <p:sldId id="272" r:id="rId19"/>
    <p:sldId id="273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86" autoAdjust="0"/>
    <p:restoredTop sz="94660"/>
  </p:normalViewPr>
  <p:slideViewPr>
    <p:cSldViewPr>
      <p:cViewPr varScale="1">
        <p:scale>
          <a:sx n="87" d="100"/>
          <a:sy n="87" d="100"/>
        </p:scale>
        <p:origin x="-144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2" name="Sottotito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685537-8524-4FC1-A69F-A3424A8616E9}" type="datetimeFigureOut">
              <a:rPr lang="it-IT" smtClean="0"/>
              <a:t>01/11/2014</a:t>
            </a:fld>
            <a:endParaRPr lang="it-IT" dirty="0"/>
          </a:p>
        </p:txBody>
      </p:sp>
      <p:sp>
        <p:nvSpPr>
          <p:cNvPr id="20" name="Segnaposto piè di pagina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 dirty="0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8D6255-174B-4BB3-A04E-3F8EA356E84A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8" name="Oval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val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685537-8524-4FC1-A69F-A3424A8616E9}" type="datetimeFigureOut">
              <a:rPr lang="it-IT" smtClean="0"/>
              <a:t>01/11/2014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8D6255-174B-4BB3-A04E-3F8EA356E84A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685537-8524-4FC1-A69F-A3424A8616E9}" type="datetimeFigureOut">
              <a:rPr lang="it-IT" smtClean="0"/>
              <a:t>01/11/2014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8D6255-174B-4BB3-A04E-3F8EA356E84A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685537-8524-4FC1-A69F-A3424A8616E9}" type="datetimeFigureOut">
              <a:rPr lang="it-IT" smtClean="0"/>
              <a:t>01/11/2014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8D6255-174B-4BB3-A04E-3F8EA356E84A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685537-8524-4FC1-A69F-A3424A8616E9}" type="datetimeFigureOut">
              <a:rPr lang="it-IT" smtClean="0"/>
              <a:t>01/11/2014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8D6255-174B-4BB3-A04E-3F8EA356E84A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10" name="Rettangolo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val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val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685537-8524-4FC1-A69F-A3424A8616E9}" type="datetimeFigureOut">
              <a:rPr lang="it-IT" smtClean="0"/>
              <a:t>01/11/2014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8D6255-174B-4BB3-A04E-3F8EA356E84A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685537-8524-4FC1-A69F-A3424A8616E9}" type="datetimeFigureOut">
              <a:rPr lang="it-IT" smtClean="0"/>
              <a:t>01/11/2014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8D6255-174B-4BB3-A04E-3F8EA356E84A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685537-8524-4FC1-A69F-A3424A8616E9}" type="datetimeFigureOut">
              <a:rPr lang="it-IT" smtClean="0"/>
              <a:t>01/11/2014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8D6255-174B-4BB3-A04E-3F8EA356E84A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685537-8524-4FC1-A69F-A3424A8616E9}" type="datetimeFigureOut">
              <a:rPr lang="it-IT" smtClean="0"/>
              <a:t>01/11/2014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8D6255-174B-4BB3-A04E-3F8EA356E84A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6" name="Rettangolo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685537-8524-4FC1-A69F-A3424A8616E9}" type="datetimeFigureOut">
              <a:rPr lang="it-IT" smtClean="0"/>
              <a:t>01/11/2014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8D6255-174B-4BB3-A04E-3F8EA356E84A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685537-8524-4FC1-A69F-A3424A8616E9}" type="datetimeFigureOut">
              <a:rPr lang="it-IT" smtClean="0"/>
              <a:t>01/11/2014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8D6255-174B-4BB3-A04E-3F8EA356E84A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it-IT" dirty="0" smtClean="0"/>
              <a:t>Fare clic sull'icona per inserire un'immagine</a:t>
            </a:r>
            <a:endParaRPr kumimoji="0" lang="en-US" dirty="0"/>
          </a:p>
        </p:txBody>
      </p:sp>
      <p:sp>
        <p:nvSpPr>
          <p:cNvPr id="9" name="Elaborazione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Elaborazione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rt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val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Anello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ttangolo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egnaposto testo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9685537-8524-4FC1-A69F-A3424A8616E9}" type="datetimeFigureOut">
              <a:rPr lang="it-IT" smtClean="0"/>
              <a:t>01/11/2014</a:t>
            </a:fld>
            <a:endParaRPr lang="it-IT" dirty="0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it-IT" dirty="0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F8D6255-174B-4BB3-A04E-3F8EA356E84A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15" name="Rettangolo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32.PNG"/><Relationship Id="rId7" Type="http://schemas.openxmlformats.org/officeDocument/2006/relationships/image" Target="../media/image5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37.PNG"/><Relationship Id="rId5" Type="http://schemas.openxmlformats.org/officeDocument/2006/relationships/image" Target="../media/image54.PNG"/><Relationship Id="rId10" Type="http://schemas.openxmlformats.org/officeDocument/2006/relationships/image" Target="../media/image24.PNG"/><Relationship Id="rId4" Type="http://schemas.openxmlformats.org/officeDocument/2006/relationships/image" Target="../media/image41.PNG"/><Relationship Id="rId9" Type="http://schemas.openxmlformats.org/officeDocument/2006/relationships/image" Target="../media/image5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olo 6"/>
          <p:cNvSpPr>
            <a:spLocks noGrp="1"/>
          </p:cNvSpPr>
          <p:nvPr>
            <p:ph type="ctrTitle"/>
          </p:nvPr>
        </p:nvSpPr>
        <p:spPr>
          <a:xfrm>
            <a:off x="685800" y="116632"/>
            <a:ext cx="7772400" cy="3483819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it-IT" sz="2400" b="1" i="1" dirty="0">
                <a:solidFill>
                  <a:schemeClr val="bg2"/>
                </a:solidFill>
                <a:latin typeface="Palatino Linotype"/>
                <a:ea typeface="+mn-ea"/>
                <a:cs typeface="+mn-cs"/>
              </a:rPr>
              <a:t>Università degli studi di Roma, La Sapienza</a:t>
            </a:r>
            <a:br>
              <a:rPr lang="it-IT" sz="2400" b="1" i="1" dirty="0">
                <a:solidFill>
                  <a:schemeClr val="bg2"/>
                </a:solidFill>
                <a:latin typeface="Palatino Linotype"/>
                <a:ea typeface="+mn-ea"/>
                <a:cs typeface="+mn-cs"/>
              </a:rPr>
            </a:br>
            <a:r>
              <a:rPr lang="it-IT" sz="2400" b="1" i="1" dirty="0">
                <a:solidFill>
                  <a:schemeClr val="bg2"/>
                </a:solidFill>
                <a:latin typeface="Palatino Linotype"/>
                <a:ea typeface="+mn-ea"/>
                <a:cs typeface="+mn-cs"/>
              </a:rPr>
              <a:t>Corso di Laurea magistrale in Scienze e tecnologie per la conservazione dei beni </a:t>
            </a:r>
            <a:r>
              <a:rPr lang="it-IT" sz="2400" b="1" i="1" dirty="0" smtClean="0">
                <a:solidFill>
                  <a:schemeClr val="bg2"/>
                </a:solidFill>
                <a:latin typeface="Palatino Linotype"/>
                <a:ea typeface="+mn-ea"/>
                <a:cs typeface="+mn-cs"/>
              </a:rPr>
              <a:t>culturali</a:t>
            </a:r>
            <a:r>
              <a:rPr lang="it-IT" sz="2400" b="1" i="1" dirty="0" smtClean="0">
                <a:solidFill>
                  <a:srgbClr val="FFFF00"/>
                </a:solidFill>
                <a:latin typeface="Palatino Linotype"/>
                <a:ea typeface="+mn-ea"/>
                <a:cs typeface="+mn-cs"/>
              </a:rPr>
              <a:t/>
            </a:r>
            <a:br>
              <a:rPr lang="it-IT" sz="2400" b="1" i="1" dirty="0" smtClean="0">
                <a:solidFill>
                  <a:srgbClr val="FFFF00"/>
                </a:solidFill>
                <a:latin typeface="Palatino Linotype"/>
                <a:ea typeface="+mn-ea"/>
                <a:cs typeface="+mn-cs"/>
              </a:rPr>
            </a:br>
            <a:r>
              <a:rPr lang="it-IT" sz="2400" b="1" i="1" dirty="0">
                <a:solidFill>
                  <a:srgbClr val="FFFF00"/>
                </a:solidFill>
                <a:latin typeface="Palatino Linotype"/>
                <a:ea typeface="+mn-ea"/>
                <a:cs typeface="+mn-cs"/>
              </a:rPr>
              <a:t/>
            </a:r>
            <a:br>
              <a:rPr lang="it-IT" sz="2400" b="1" i="1" dirty="0">
                <a:solidFill>
                  <a:srgbClr val="FFFF00"/>
                </a:solidFill>
                <a:latin typeface="Palatino Linotype"/>
                <a:ea typeface="+mn-ea"/>
                <a:cs typeface="+mn-cs"/>
              </a:rPr>
            </a:br>
            <a:r>
              <a:rPr lang="it-IT" sz="2400" b="1" i="1" dirty="0" smtClean="0">
                <a:solidFill>
                  <a:srgbClr val="FFFF00"/>
                </a:solidFill>
                <a:latin typeface="Palatino Linotype"/>
                <a:ea typeface="+mn-ea"/>
                <a:cs typeface="+mn-cs"/>
              </a:rPr>
              <a:t>Gemme preziose provenienti dalla Vigna </a:t>
            </a:r>
            <a:r>
              <a:rPr lang="it-IT" sz="2400" b="1" i="1" dirty="0" smtClean="0">
                <a:solidFill>
                  <a:srgbClr val="FFFF00"/>
                </a:solidFill>
                <a:latin typeface="Palatino Linotype"/>
                <a:ea typeface="+mn-ea"/>
                <a:cs typeface="+mn-cs"/>
              </a:rPr>
              <a:t>Barberini</a:t>
            </a:r>
            <a:r>
              <a:rPr lang="it-IT" sz="2400" b="1" i="1" dirty="0" smtClean="0">
                <a:solidFill>
                  <a:srgbClr val="FFFF00"/>
                </a:solidFill>
                <a:latin typeface="Palatino Linotype"/>
                <a:ea typeface="+mn-ea"/>
                <a:cs typeface="+mn-cs"/>
              </a:rPr>
              <a:t> sul colle palatino(Roma, Italia)</a:t>
            </a:r>
            <a:br>
              <a:rPr lang="it-IT" sz="2400" b="1" i="1" dirty="0" smtClean="0">
                <a:solidFill>
                  <a:srgbClr val="FFFF00"/>
                </a:solidFill>
                <a:latin typeface="Palatino Linotype"/>
                <a:ea typeface="+mn-ea"/>
                <a:cs typeface="+mn-cs"/>
              </a:rPr>
            </a:br>
            <a:r>
              <a:rPr lang="it-IT" sz="2400" b="1" i="1" dirty="0" smtClean="0">
                <a:solidFill>
                  <a:srgbClr val="FFFF00"/>
                </a:solidFill>
                <a:latin typeface="Palatino Linotype"/>
                <a:ea typeface="+mn-ea"/>
                <a:cs typeface="+mn-cs"/>
              </a:rPr>
              <a:t>E.Gliozzo</a:t>
            </a:r>
            <a:r>
              <a:rPr lang="it-IT" sz="2400" b="1" i="1" dirty="0" smtClean="0">
                <a:solidFill>
                  <a:srgbClr val="FFFF00"/>
                </a:solidFill>
                <a:latin typeface="Palatino Linotype"/>
                <a:ea typeface="+mn-ea"/>
                <a:cs typeface="+mn-cs"/>
              </a:rPr>
              <a:t>, </a:t>
            </a:r>
            <a:r>
              <a:rPr lang="it-IT" sz="2400" b="1" i="1" dirty="0" smtClean="0">
                <a:solidFill>
                  <a:srgbClr val="FFFF00"/>
                </a:solidFill>
                <a:latin typeface="Palatino Linotype"/>
                <a:ea typeface="+mn-ea"/>
                <a:cs typeface="+mn-cs"/>
              </a:rPr>
              <a:t>N.Grassi</a:t>
            </a:r>
            <a:r>
              <a:rPr lang="it-IT" sz="2400" b="1" i="1" dirty="0" smtClean="0">
                <a:solidFill>
                  <a:srgbClr val="FFFF00"/>
                </a:solidFill>
                <a:latin typeface="Palatino Linotype"/>
                <a:ea typeface="+mn-ea"/>
                <a:cs typeface="+mn-cs"/>
              </a:rPr>
              <a:t>, </a:t>
            </a:r>
            <a:r>
              <a:rPr lang="it-IT" sz="2400" b="1" i="1" dirty="0" smtClean="0">
                <a:solidFill>
                  <a:srgbClr val="FFFF00"/>
                </a:solidFill>
                <a:latin typeface="Palatino Linotype"/>
                <a:ea typeface="+mn-ea"/>
                <a:cs typeface="+mn-cs"/>
              </a:rPr>
              <a:t>P.Bonanni</a:t>
            </a:r>
            <a:r>
              <a:rPr lang="it-IT" sz="2400" b="1" i="1" dirty="0" smtClean="0">
                <a:solidFill>
                  <a:srgbClr val="FFFF00"/>
                </a:solidFill>
                <a:latin typeface="Palatino Linotype"/>
                <a:ea typeface="+mn-ea"/>
                <a:cs typeface="+mn-cs"/>
              </a:rPr>
              <a:t>, </a:t>
            </a:r>
            <a:r>
              <a:rPr lang="it-IT" sz="2400" b="1" i="1" dirty="0" smtClean="0">
                <a:solidFill>
                  <a:srgbClr val="FFFF00"/>
                </a:solidFill>
                <a:latin typeface="Palatino Linotype"/>
                <a:ea typeface="+mn-ea"/>
                <a:cs typeface="+mn-cs"/>
              </a:rPr>
              <a:t>C.Meneghini</a:t>
            </a:r>
            <a:r>
              <a:rPr lang="it-IT" sz="2400" b="1" i="1" dirty="0" smtClean="0">
                <a:solidFill>
                  <a:srgbClr val="FFFF00"/>
                </a:solidFill>
                <a:latin typeface="Palatino Linotype"/>
                <a:ea typeface="+mn-ea"/>
                <a:cs typeface="+mn-cs"/>
              </a:rPr>
              <a:t>, </a:t>
            </a:r>
            <a:r>
              <a:rPr lang="it-IT" sz="2400" b="1" i="1" dirty="0" smtClean="0">
                <a:solidFill>
                  <a:srgbClr val="FFFF00"/>
                </a:solidFill>
                <a:latin typeface="Palatino Linotype"/>
                <a:ea typeface="+mn-ea"/>
                <a:cs typeface="+mn-cs"/>
              </a:rPr>
              <a:t>M.A.Tomei</a:t>
            </a:r>
            <a:endParaRPr lang="it-IT" b="1" i="1" dirty="0"/>
          </a:p>
        </p:txBody>
      </p:sp>
      <p:sp>
        <p:nvSpPr>
          <p:cNvPr id="8" name="Sottotitolo 7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8964488" cy="2279104"/>
          </a:xfrm>
        </p:spPr>
        <p:txBody>
          <a:bodyPr>
            <a:normAutofit/>
          </a:bodyPr>
          <a:lstStyle/>
          <a:p>
            <a:pPr lvl="0"/>
            <a:r>
              <a:rPr lang="it-IT" b="1" i="1" dirty="0">
                <a:solidFill>
                  <a:srgbClr val="C00000"/>
                </a:solidFill>
              </a:rPr>
              <a:t>Prof. Giovanni Ettore Gigante      </a:t>
            </a:r>
          </a:p>
          <a:p>
            <a:r>
              <a:rPr lang="it-IT" b="1" i="1" dirty="0" smtClean="0">
                <a:solidFill>
                  <a:srgbClr val="C00000"/>
                </a:solidFill>
              </a:rPr>
              <a:t>                                                       </a:t>
            </a:r>
            <a:r>
              <a:rPr lang="it-IT" b="1" i="1" dirty="0" smtClean="0">
                <a:solidFill>
                  <a:srgbClr val="C00000"/>
                </a:solidFill>
              </a:rPr>
              <a:t>Prof</a:t>
            </a:r>
            <a:r>
              <a:rPr lang="it-IT" b="1" i="1" dirty="0" smtClean="0">
                <a:solidFill>
                  <a:srgbClr val="C00000"/>
                </a:solidFill>
              </a:rPr>
              <a:t>. Gabriel Maria Ingo</a:t>
            </a:r>
          </a:p>
          <a:p>
            <a:r>
              <a:rPr lang="it-IT" b="1" i="1" dirty="0" smtClean="0">
                <a:solidFill>
                  <a:srgbClr val="C00000"/>
                </a:solidFill>
              </a:rPr>
              <a:t>                                   Studente: Anna </a:t>
            </a:r>
            <a:r>
              <a:rPr lang="it-IT" b="1" i="1" dirty="0" smtClean="0">
                <a:solidFill>
                  <a:srgbClr val="C00000"/>
                </a:solidFill>
              </a:rPr>
              <a:t>Creddo</a:t>
            </a:r>
            <a:endParaRPr lang="it-IT" b="1" i="1" dirty="0" smtClean="0">
              <a:solidFill>
                <a:srgbClr val="C00000"/>
              </a:solidFill>
            </a:endParaRPr>
          </a:p>
          <a:p>
            <a:r>
              <a:rPr lang="it-IT" b="1" i="1" dirty="0" smtClean="0">
                <a:solidFill>
                  <a:srgbClr val="C00000"/>
                </a:solidFill>
              </a:rPr>
              <a:t>                              Archeometria A.A 2014-2015</a:t>
            </a:r>
            <a:endParaRPr lang="it-IT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0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it-IT" sz="3600" b="1" i="1" dirty="0" smtClean="0">
                <a:solidFill>
                  <a:schemeClr val="accent3">
                    <a:lumMod val="75000"/>
                  </a:schemeClr>
                </a:solidFill>
              </a:rPr>
              <a:t>Pixe</a:t>
            </a:r>
            <a:r>
              <a:rPr lang="it-IT" sz="3600" b="1" i="1" dirty="0" smtClean="0">
                <a:solidFill>
                  <a:schemeClr val="accent3">
                    <a:lumMod val="75000"/>
                  </a:schemeClr>
                </a:solidFill>
              </a:rPr>
              <a:t> ( </a:t>
            </a:r>
            <a:r>
              <a:rPr lang="it-IT" sz="3600" b="1" i="1" dirty="0" smtClean="0">
                <a:solidFill>
                  <a:schemeClr val="accent3">
                    <a:lumMod val="75000"/>
                  </a:schemeClr>
                </a:solidFill>
              </a:rPr>
              <a:t>particle</a:t>
            </a:r>
            <a:r>
              <a:rPr lang="it-IT" sz="3600" b="1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it-IT" sz="3600" b="1" i="1" dirty="0" smtClean="0">
                <a:solidFill>
                  <a:schemeClr val="accent3">
                    <a:lumMod val="75000"/>
                  </a:schemeClr>
                </a:solidFill>
              </a:rPr>
              <a:t>induced</a:t>
            </a:r>
            <a:r>
              <a:rPr lang="it-IT" sz="3600" b="1" i="1" dirty="0" smtClean="0">
                <a:solidFill>
                  <a:schemeClr val="accent3">
                    <a:lumMod val="75000"/>
                  </a:schemeClr>
                </a:solidFill>
              </a:rPr>
              <a:t> x-</a:t>
            </a:r>
            <a:r>
              <a:rPr lang="it-IT" sz="3600" b="1" i="1" dirty="0" smtClean="0">
                <a:solidFill>
                  <a:schemeClr val="accent3">
                    <a:lumMod val="75000"/>
                  </a:schemeClr>
                </a:solidFill>
              </a:rPr>
              <a:t>ray</a:t>
            </a:r>
            <a:r>
              <a:rPr lang="it-IT" sz="3600" b="1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it-IT" sz="3600" b="1" i="1" dirty="0" smtClean="0">
                <a:solidFill>
                  <a:schemeClr val="accent3">
                    <a:lumMod val="75000"/>
                  </a:schemeClr>
                </a:solidFill>
              </a:rPr>
              <a:t>emission</a:t>
            </a:r>
            <a:r>
              <a:rPr lang="it-IT" sz="3600" b="1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it-IT" sz="36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412776"/>
            <a:ext cx="2915057" cy="4267796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496013" y="1558685"/>
            <a:ext cx="4516147" cy="533992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900" b="1" i="1" dirty="0" smtClean="0">
                <a:solidFill>
                  <a:schemeClr val="accent3">
                    <a:lumMod val="75000"/>
                  </a:schemeClr>
                </a:solidFill>
              </a:rPr>
              <a:t>La tecnica </a:t>
            </a:r>
            <a:r>
              <a:rPr lang="it-IT" sz="1900" b="1" i="1" dirty="0" smtClean="0">
                <a:solidFill>
                  <a:schemeClr val="accent3">
                    <a:lumMod val="75000"/>
                  </a:schemeClr>
                </a:solidFill>
              </a:rPr>
              <a:t>Pixe</a:t>
            </a:r>
            <a:r>
              <a:rPr lang="it-IT" sz="1900" b="1" i="1" dirty="0" smtClean="0">
                <a:solidFill>
                  <a:schemeClr val="accent3">
                    <a:lumMod val="75000"/>
                  </a:schemeClr>
                </a:solidFill>
              </a:rPr>
              <a:t>  sfrutta l’emissione di raggi x indotta da particelle cariche in un campione di composizione incognita per determinare quali elementi siano presenti e in quale quantità.</a:t>
            </a:r>
          </a:p>
          <a:p>
            <a:r>
              <a:rPr lang="it-IT" sz="1900" b="1" i="1" dirty="0" smtClean="0">
                <a:solidFill>
                  <a:srgbClr val="FF0000"/>
                </a:solidFill>
              </a:rPr>
              <a:t>Vantaggi: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1900" b="1" i="1" dirty="0" smtClean="0">
                <a:solidFill>
                  <a:schemeClr val="accent3">
                    <a:lumMod val="75000"/>
                  </a:schemeClr>
                </a:solidFill>
              </a:rPr>
              <a:t>analisi molto rapide, non distruttive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1900" b="1" i="1" dirty="0" smtClean="0">
                <a:solidFill>
                  <a:schemeClr val="accent3">
                    <a:lumMod val="75000"/>
                  </a:schemeClr>
                </a:solidFill>
              </a:rPr>
              <a:t>Analisi qualitativa e quantitativa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1900" b="1" i="1" dirty="0" smtClean="0">
                <a:solidFill>
                  <a:schemeClr val="accent3">
                    <a:lumMod val="75000"/>
                  </a:schemeClr>
                </a:solidFill>
              </a:rPr>
              <a:t>Tutti gli elementi dal sodio all’uranio simultaneamente quantificabili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1900" b="1" i="1" dirty="0" smtClean="0">
                <a:solidFill>
                  <a:schemeClr val="accent3">
                    <a:lumMod val="75000"/>
                  </a:schemeClr>
                </a:solidFill>
              </a:rPr>
              <a:t>Possibilità di analisi in esterno senza prelievi</a:t>
            </a:r>
          </a:p>
          <a:p>
            <a:r>
              <a:rPr lang="it-IT" sz="1900" b="1" i="1" dirty="0" smtClean="0">
                <a:solidFill>
                  <a:srgbClr val="00B0F0"/>
                </a:solidFill>
              </a:rPr>
              <a:t>Limitazioni: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1900" b="1" i="1" dirty="0" smtClean="0">
                <a:solidFill>
                  <a:schemeClr val="accent3">
                    <a:lumMod val="75000"/>
                  </a:schemeClr>
                </a:solidFill>
              </a:rPr>
              <a:t>Nessuna informazione sulle componenti organiche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1900" b="1" i="1" dirty="0" smtClean="0">
                <a:solidFill>
                  <a:schemeClr val="accent3">
                    <a:lumMod val="75000"/>
                  </a:schemeClr>
                </a:solidFill>
              </a:rPr>
              <a:t>Nessuna informazione diretta sui legami</a:t>
            </a:r>
          </a:p>
          <a:p>
            <a:pPr marL="285750" indent="-285750">
              <a:buFont typeface="Arial" pitchFamily="34" charset="0"/>
              <a:buChar char="•"/>
            </a:pP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103218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490066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it-IT" sz="3200" b="1" i="1" dirty="0" smtClean="0">
                <a:solidFill>
                  <a:schemeClr val="accent3">
                    <a:lumMod val="75000"/>
                  </a:schemeClr>
                </a:solidFill>
              </a:rPr>
              <a:t>Risultati SR-XRD</a:t>
            </a:r>
            <a:endParaRPr lang="it-IT" sz="32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5" y="764704"/>
            <a:ext cx="4355976" cy="4248472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1" y="908720"/>
            <a:ext cx="602960" cy="86409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066999"/>
            <a:ext cx="870819" cy="866057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475656" y="888774"/>
            <a:ext cx="2376264" cy="378565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000" b="1" i="1" dirty="0" smtClean="0">
                <a:solidFill>
                  <a:schemeClr val="accent3">
                    <a:lumMod val="75000"/>
                  </a:schemeClr>
                </a:solidFill>
              </a:rPr>
              <a:t>I 22 calcedoni e diaspri studiati sono costituiti da variabili quantità di quarzo e </a:t>
            </a:r>
            <a:r>
              <a:rPr lang="it-IT" sz="2000" b="1" i="1" dirty="0" smtClean="0">
                <a:solidFill>
                  <a:schemeClr val="accent3">
                    <a:lumMod val="75000"/>
                  </a:schemeClr>
                </a:solidFill>
              </a:rPr>
              <a:t>moganite</a:t>
            </a:r>
            <a:r>
              <a:rPr lang="it-IT" sz="2000" b="1" i="1" dirty="0" smtClean="0">
                <a:solidFill>
                  <a:schemeClr val="accent3">
                    <a:lumMod val="75000"/>
                  </a:schemeClr>
                </a:solidFill>
              </a:rPr>
              <a:t>, picchi deboli di ematite sono stati osservati nel campione 473216 e 473573. </a:t>
            </a:r>
          </a:p>
          <a:p>
            <a:endParaRPr lang="it-IT" sz="2000" b="1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it-IT" sz="2000" b="1" i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076056" y="5157192"/>
            <a:ext cx="3953717" cy="369332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it-IT" dirty="0" smtClean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341" y="4005064"/>
            <a:ext cx="3534269" cy="2574119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437" y="5341858"/>
            <a:ext cx="514422" cy="762106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5578859" y="5107457"/>
            <a:ext cx="3565141" cy="163121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000" b="1" i="1" dirty="0" smtClean="0">
                <a:solidFill>
                  <a:schemeClr val="accent3">
                    <a:lumMod val="75000"/>
                  </a:schemeClr>
                </a:solidFill>
              </a:rPr>
              <a:t>Le frecce localizzate a diverse distanze rispetto le cime dei picchi indicano dove l’intensità sarebbe dovuta salire o scendere</a:t>
            </a:r>
          </a:p>
        </p:txBody>
      </p:sp>
    </p:spTree>
    <p:extLst>
      <p:ext uri="{BB962C8B-B14F-4D97-AF65-F5344CB8AC3E}">
        <p14:creationId xmlns:p14="http://schemas.microsoft.com/office/powerpoint/2010/main" val="279475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89" y="0"/>
            <a:ext cx="6264696" cy="4124901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196752"/>
            <a:ext cx="1224135" cy="1872208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343328" y="4163209"/>
            <a:ext cx="7477144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000" b="1" i="1" dirty="0" smtClean="0">
                <a:solidFill>
                  <a:schemeClr val="accent6">
                    <a:lumMod val="75000"/>
                  </a:schemeClr>
                </a:solidFill>
              </a:rPr>
              <a:t>Il campione 569 è costituito da Lazurite, </a:t>
            </a:r>
            <a:r>
              <a:rPr lang="it-IT" sz="2000" b="1" i="1" dirty="0" smtClean="0">
                <a:solidFill>
                  <a:schemeClr val="accent6">
                    <a:lumMod val="75000"/>
                  </a:schemeClr>
                </a:solidFill>
              </a:rPr>
              <a:t>hauyne</a:t>
            </a:r>
            <a:r>
              <a:rPr lang="it-IT" sz="2000" b="1" i="1" dirty="0" smtClean="0">
                <a:solidFill>
                  <a:schemeClr val="accent6">
                    <a:lumMod val="75000"/>
                  </a:schemeClr>
                </a:solidFill>
              </a:rPr>
              <a:t>,/</a:t>
            </a:r>
            <a:r>
              <a:rPr lang="it-IT" sz="2000" b="1" i="1" dirty="0" smtClean="0">
                <a:solidFill>
                  <a:schemeClr val="accent6">
                    <a:lumMod val="75000"/>
                  </a:schemeClr>
                </a:solidFill>
              </a:rPr>
              <a:t>noseana</a:t>
            </a:r>
            <a:r>
              <a:rPr lang="it-IT" sz="2000" b="1" i="1" dirty="0" smtClean="0">
                <a:solidFill>
                  <a:schemeClr val="accent6">
                    <a:lumMod val="75000"/>
                  </a:schemeClr>
                </a:solidFill>
              </a:rPr>
              <a:t>, sodalite, diopside, flogopite, biotite, dolomite e tracce di nefelina; questa tipica associazione mineralogica è del </a:t>
            </a:r>
            <a:r>
              <a:rPr lang="it-IT" sz="2000" b="1" i="1" dirty="0" smtClean="0">
                <a:solidFill>
                  <a:schemeClr val="accent6">
                    <a:lumMod val="75000"/>
                  </a:schemeClr>
                </a:solidFill>
              </a:rPr>
              <a:t>Lapislazuli</a:t>
            </a:r>
            <a:r>
              <a:rPr lang="it-IT" sz="2000" b="1" i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r>
              <a:rPr lang="it-IT" sz="2000" b="1" i="1" dirty="0" smtClean="0">
                <a:solidFill>
                  <a:schemeClr val="accent6">
                    <a:lumMod val="75000"/>
                  </a:schemeClr>
                </a:solidFill>
              </a:rPr>
              <a:t>E’ opportuna un’ ulteriore analisi con spettroscopia FT-IR per determinare la provenienza, le miniere del </a:t>
            </a:r>
            <a:r>
              <a:rPr lang="it-IT" sz="2000" b="1" i="1" dirty="0" smtClean="0">
                <a:solidFill>
                  <a:schemeClr val="accent6">
                    <a:lumMod val="75000"/>
                  </a:schemeClr>
                </a:solidFill>
              </a:rPr>
              <a:t>Badakhshan</a:t>
            </a:r>
            <a:r>
              <a:rPr lang="it-IT" sz="2000" b="1" i="1" dirty="0" smtClean="0">
                <a:solidFill>
                  <a:schemeClr val="accent6">
                    <a:lumMod val="75000"/>
                  </a:schemeClr>
                </a:solidFill>
              </a:rPr>
              <a:t> possiedono </a:t>
            </a:r>
            <a:r>
              <a:rPr lang="it-IT" sz="2000" b="1" i="1" dirty="0" smtClean="0">
                <a:solidFill>
                  <a:schemeClr val="accent6">
                    <a:lumMod val="75000"/>
                  </a:schemeClr>
                </a:solidFill>
              </a:rPr>
              <a:t>lapislazuli</a:t>
            </a:r>
            <a:r>
              <a:rPr lang="it-IT" sz="2000" b="1" i="1" dirty="0" smtClean="0">
                <a:solidFill>
                  <a:schemeClr val="accent6">
                    <a:lumMod val="75000"/>
                  </a:schemeClr>
                </a:solidFill>
              </a:rPr>
              <a:t> con un picco di assorbimento tipico intorno a 1200-1500 cmˉ¹ dovuto al gruppo SO4</a:t>
            </a:r>
          </a:p>
        </p:txBody>
      </p:sp>
    </p:spTree>
    <p:extLst>
      <p:ext uri="{BB962C8B-B14F-4D97-AF65-F5344CB8AC3E}">
        <p14:creationId xmlns:p14="http://schemas.microsoft.com/office/powerpoint/2010/main" val="275145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0"/>
            <a:ext cx="4752528" cy="4005064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813" y="4077071"/>
            <a:ext cx="4574323" cy="2592289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6012160" y="301298"/>
            <a:ext cx="3024335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800" b="1" i="1" dirty="0" smtClean="0">
                <a:solidFill>
                  <a:schemeClr val="accent3"/>
                </a:solidFill>
              </a:rPr>
              <a:t>Analisi </a:t>
            </a:r>
            <a:r>
              <a:rPr lang="it-IT" sz="2800" b="1" i="1" dirty="0" smtClean="0">
                <a:solidFill>
                  <a:schemeClr val="accent3"/>
                </a:solidFill>
              </a:rPr>
              <a:t>Rietveld</a:t>
            </a:r>
            <a:endParaRPr lang="it-IT" sz="2800" b="1" i="1" dirty="0" smtClean="0">
              <a:solidFill>
                <a:schemeClr val="accent3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6084167" y="1484784"/>
            <a:ext cx="2952327" cy="526297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b="1" i="1" dirty="0" smtClean="0">
                <a:solidFill>
                  <a:schemeClr val="accent3">
                    <a:lumMod val="75000"/>
                  </a:schemeClr>
                </a:solidFill>
              </a:rPr>
              <a:t>Nel campione 216 la presenza minima di ematite non è rappresentativa della composizione di massa, i campioni 573 e 583 presentano ematite non superiore al 2wt% mentre il campione 583 contiene alti valori di </a:t>
            </a:r>
            <a:r>
              <a:rPr lang="it-IT" sz="2400" b="1" i="1" dirty="0" smtClean="0">
                <a:solidFill>
                  <a:schemeClr val="accent3">
                    <a:lumMod val="75000"/>
                  </a:schemeClr>
                </a:solidFill>
              </a:rPr>
              <a:t>goethite</a:t>
            </a:r>
            <a:r>
              <a:rPr lang="it-IT" sz="2400" b="1" i="1" dirty="0" smtClean="0">
                <a:solidFill>
                  <a:schemeClr val="accent3">
                    <a:lumMod val="75000"/>
                  </a:schemeClr>
                </a:solidFill>
              </a:rPr>
              <a:t> circa il 5wt%</a:t>
            </a:r>
          </a:p>
        </p:txBody>
      </p:sp>
    </p:spTree>
    <p:extLst>
      <p:ext uri="{BB962C8B-B14F-4D97-AF65-F5344CB8AC3E}">
        <p14:creationId xmlns:p14="http://schemas.microsoft.com/office/powerpoint/2010/main" val="263852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06" y="28600"/>
            <a:ext cx="4176464" cy="4552528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881" y="2636912"/>
            <a:ext cx="3972480" cy="819264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478" y="3573016"/>
            <a:ext cx="4010585" cy="819264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1475656" y="4625835"/>
            <a:ext cx="6943494" cy="369332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it-IT" dirty="0" smtClean="0"/>
          </a:p>
        </p:txBody>
      </p:sp>
      <p:sp>
        <p:nvSpPr>
          <p:cNvPr id="15" name="CasellaDiTesto 14"/>
          <p:cNvSpPr txBox="1"/>
          <p:nvPr/>
        </p:nvSpPr>
        <p:spPr>
          <a:xfrm>
            <a:off x="5364088" y="260648"/>
            <a:ext cx="3528392" cy="23083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b="1" i="1" dirty="0" smtClean="0">
                <a:solidFill>
                  <a:schemeClr val="accent3">
                    <a:lumMod val="75000"/>
                  </a:schemeClr>
                </a:solidFill>
              </a:rPr>
              <a:t>Grazie alle analisi quantitative del metodo </a:t>
            </a:r>
            <a:r>
              <a:rPr lang="it-IT" b="1" i="1" dirty="0" smtClean="0">
                <a:solidFill>
                  <a:schemeClr val="accent3">
                    <a:lumMod val="75000"/>
                  </a:schemeClr>
                </a:solidFill>
              </a:rPr>
              <a:t>Rietveld</a:t>
            </a:r>
            <a:r>
              <a:rPr lang="it-IT" b="1" i="1" dirty="0" smtClean="0">
                <a:solidFill>
                  <a:schemeClr val="accent3">
                    <a:lumMod val="75000"/>
                  </a:schemeClr>
                </a:solidFill>
              </a:rPr>
              <a:t> e sul tipo e colore della gemma si creano dei grafici di dispersione del quarzo verso </a:t>
            </a:r>
            <a:r>
              <a:rPr lang="it-IT" b="1" i="1" dirty="0" smtClean="0">
                <a:solidFill>
                  <a:schemeClr val="accent3">
                    <a:lumMod val="75000"/>
                  </a:schemeClr>
                </a:solidFill>
              </a:rPr>
              <a:t>moganite</a:t>
            </a:r>
            <a:r>
              <a:rPr lang="it-IT" b="1" i="1" dirty="0" smtClean="0">
                <a:solidFill>
                  <a:schemeClr val="accent3">
                    <a:lumMod val="75000"/>
                  </a:schemeClr>
                </a:solidFill>
              </a:rPr>
              <a:t>. Questo grafico si basa su 2 variabili di un set di dati che si riportano su uno spazio cartesiano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1483639" y="4995167"/>
            <a:ext cx="6935511" cy="14773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b="1" i="1" dirty="0">
                <a:solidFill>
                  <a:schemeClr val="accent3">
                    <a:lumMod val="75000"/>
                  </a:schemeClr>
                </a:solidFill>
              </a:rPr>
              <a:t>I valori ottenuti per gemme arancioni traslucide mostrano che il </a:t>
            </a:r>
            <a:r>
              <a:rPr lang="it-IT" b="1" i="1" dirty="0" smtClean="0">
                <a:solidFill>
                  <a:schemeClr val="accent3">
                    <a:lumMod val="75000"/>
                  </a:schemeClr>
                </a:solidFill>
              </a:rPr>
              <a:t>rapporto quarzo/</a:t>
            </a:r>
            <a:r>
              <a:rPr lang="it-IT" b="1" i="1" dirty="0" smtClean="0">
                <a:solidFill>
                  <a:schemeClr val="accent3">
                    <a:lumMod val="75000"/>
                  </a:schemeClr>
                </a:solidFill>
              </a:rPr>
              <a:t>moganite</a:t>
            </a:r>
            <a:r>
              <a:rPr lang="it-IT" b="1" i="1" dirty="0" smtClean="0">
                <a:solidFill>
                  <a:schemeClr val="accent3">
                    <a:lumMod val="75000"/>
                  </a:schemeClr>
                </a:solidFill>
              </a:rPr>
              <a:t> copre una vasta gamma di valori, notevoli differenze tra calcedoni arancioni si notano per i campioni 568 e 575, caratterizzati dai volti più alti e più bassi di quarzo e </a:t>
            </a:r>
            <a:r>
              <a:rPr lang="it-IT" b="1" i="1" dirty="0" smtClean="0">
                <a:solidFill>
                  <a:schemeClr val="accent3">
                    <a:lumMod val="75000"/>
                  </a:schemeClr>
                </a:solidFill>
              </a:rPr>
              <a:t>moganite</a:t>
            </a:r>
            <a:endParaRPr lang="it-IT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150" y="4392280"/>
            <a:ext cx="619211" cy="86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64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8600"/>
            <a:ext cx="4392488" cy="34004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0"/>
            <a:ext cx="2572109" cy="828791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284984"/>
            <a:ext cx="4320480" cy="3456383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227" y="5925743"/>
            <a:ext cx="447738" cy="552527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433" y="5925743"/>
            <a:ext cx="1219370" cy="733527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526" y="5859058"/>
            <a:ext cx="733527" cy="685896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823" y="5865617"/>
            <a:ext cx="666843" cy="695422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071" y="5024799"/>
            <a:ext cx="714475" cy="905001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543" y="5172456"/>
            <a:ext cx="581106" cy="609685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5436094" y="897230"/>
            <a:ext cx="3265571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b="1" i="1" dirty="0" smtClean="0">
                <a:solidFill>
                  <a:schemeClr val="accent4">
                    <a:lumMod val="50000"/>
                  </a:schemeClr>
                </a:solidFill>
              </a:rPr>
              <a:t>B)Il campione 577 e 587 mostrano valori compatibili mentre il campione 580 è separato dagli altri per una maggiore presenza di quarzo.</a:t>
            </a:r>
          </a:p>
          <a:p>
            <a:r>
              <a:rPr lang="it-IT" b="1" i="1" dirty="0" smtClean="0">
                <a:solidFill>
                  <a:schemeClr val="accent6">
                    <a:lumMod val="75000"/>
                  </a:schemeClr>
                </a:solidFill>
              </a:rPr>
              <a:t>C)Il rapporto quarzo/</a:t>
            </a:r>
            <a:r>
              <a:rPr lang="it-IT" b="1" i="1" dirty="0" smtClean="0">
                <a:solidFill>
                  <a:schemeClr val="accent6">
                    <a:lumMod val="75000"/>
                  </a:schemeClr>
                </a:solidFill>
              </a:rPr>
              <a:t>moganite</a:t>
            </a:r>
            <a:r>
              <a:rPr lang="it-IT" b="1" i="1" dirty="0" smtClean="0">
                <a:solidFill>
                  <a:schemeClr val="accent6">
                    <a:lumMod val="75000"/>
                  </a:schemeClr>
                </a:solidFill>
              </a:rPr>
              <a:t> è maggiore nelle gemme blu/nere, nelle gemme arancio opaco e verdi con macchie rosse il contenuto di </a:t>
            </a:r>
            <a:r>
              <a:rPr lang="it-IT" b="1" i="1" dirty="0" smtClean="0">
                <a:solidFill>
                  <a:schemeClr val="accent6">
                    <a:lumMod val="75000"/>
                  </a:schemeClr>
                </a:solidFill>
              </a:rPr>
              <a:t>moganite</a:t>
            </a:r>
            <a:r>
              <a:rPr lang="it-IT" b="1" i="1" dirty="0" smtClean="0">
                <a:solidFill>
                  <a:schemeClr val="accent6">
                    <a:lumMod val="75000"/>
                  </a:schemeClr>
                </a:solidFill>
              </a:rPr>
              <a:t> è trascurabile. I campioni 216, 573, 583 mostrano un piccolo contenuto di ematite(2 </a:t>
            </a:r>
            <a:r>
              <a:rPr lang="it-IT" b="1" i="1" dirty="0" smtClean="0">
                <a:solidFill>
                  <a:schemeClr val="accent6">
                    <a:lumMod val="75000"/>
                  </a:schemeClr>
                </a:solidFill>
              </a:rPr>
              <a:t>wt</a:t>
            </a:r>
            <a:r>
              <a:rPr lang="it-IT" b="1" i="1" dirty="0" smtClean="0">
                <a:solidFill>
                  <a:schemeClr val="accent6">
                    <a:lumMod val="75000"/>
                  </a:schemeClr>
                </a:solidFill>
              </a:rPr>
              <a:t>%)</a:t>
            </a:r>
          </a:p>
        </p:txBody>
      </p:sp>
    </p:spTree>
    <p:extLst>
      <p:ext uri="{BB962C8B-B14F-4D97-AF65-F5344CB8AC3E}">
        <p14:creationId xmlns:p14="http://schemas.microsoft.com/office/powerpoint/2010/main" val="120536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22114"/>
          </a:xfrm>
        </p:spPr>
        <p:txBody>
          <a:bodyPr>
            <a:normAutofit/>
          </a:bodyPr>
          <a:lstStyle/>
          <a:p>
            <a:r>
              <a:rPr lang="it-IT" sz="3200" b="1" i="1" dirty="0" smtClean="0"/>
              <a:t>Risultati micro spettroscopia-</a:t>
            </a:r>
            <a:r>
              <a:rPr lang="it-IT" sz="3200" b="1" i="1" dirty="0" smtClean="0"/>
              <a:t>Raman</a:t>
            </a:r>
            <a:endParaRPr lang="it-IT" sz="3200" b="1" i="1" dirty="0"/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24744"/>
            <a:ext cx="3066667" cy="2238095"/>
          </a:xfr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196752"/>
            <a:ext cx="3744416" cy="2088232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3" y="1268760"/>
            <a:ext cx="732406" cy="957165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429000"/>
            <a:ext cx="3086531" cy="2583878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627" y="3843401"/>
            <a:ext cx="962159" cy="1086002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 flipH="1">
            <a:off x="5139537" y="3440630"/>
            <a:ext cx="3693261" cy="34163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b="1" i="1" dirty="0" smtClean="0">
                <a:solidFill>
                  <a:srgbClr val="92D050"/>
                </a:solidFill>
              </a:rPr>
              <a:t>Lo spettro a) </a:t>
            </a:r>
            <a:r>
              <a:rPr lang="it-IT" b="1" i="1" dirty="0" smtClean="0">
                <a:solidFill>
                  <a:schemeClr val="accent4">
                    <a:lumMod val="50000"/>
                  </a:schemeClr>
                </a:solidFill>
              </a:rPr>
              <a:t>è comparabile allo spettro riportato da </a:t>
            </a:r>
            <a:r>
              <a:rPr lang="it-IT" b="1" i="1" dirty="0" smtClean="0">
                <a:solidFill>
                  <a:schemeClr val="accent4">
                    <a:lumMod val="50000"/>
                  </a:schemeClr>
                </a:solidFill>
              </a:rPr>
              <a:t>Chopelas</a:t>
            </a:r>
            <a:r>
              <a:rPr lang="it-IT" b="1" i="1" dirty="0" smtClean="0">
                <a:solidFill>
                  <a:schemeClr val="accent4">
                    <a:lumMod val="50000"/>
                  </a:schemeClr>
                </a:solidFill>
              </a:rPr>
              <a:t>(1991) risulta essere olivina specificamente forsterite Mg2SiO4, termine estremo magnesiaco del gruppo delle olivine.</a:t>
            </a:r>
          </a:p>
          <a:p>
            <a:r>
              <a:rPr lang="it-IT" b="1" i="1" dirty="0" smtClean="0">
                <a:solidFill>
                  <a:srgbClr val="FF0000"/>
                </a:solidFill>
              </a:rPr>
              <a:t>Lo spettro b)</a:t>
            </a:r>
            <a:r>
              <a:rPr lang="it-IT" b="1" i="1" dirty="0" smtClean="0">
                <a:solidFill>
                  <a:srgbClr val="C00000"/>
                </a:solidFill>
              </a:rPr>
              <a:t> è stato identificato come Almandino un </a:t>
            </a:r>
            <a:r>
              <a:rPr lang="it-IT" b="1" i="1" dirty="0" smtClean="0">
                <a:solidFill>
                  <a:srgbClr val="C00000"/>
                </a:solidFill>
              </a:rPr>
              <a:t>nesosilicato</a:t>
            </a:r>
            <a:r>
              <a:rPr lang="it-IT" b="1" i="1" dirty="0" smtClean="0">
                <a:solidFill>
                  <a:srgbClr val="C00000"/>
                </a:solidFill>
              </a:rPr>
              <a:t> alluminato di ferro, una gemma del gruppo dei granati .</a:t>
            </a:r>
          </a:p>
          <a:p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123864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94122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it-IT" sz="4000" b="1" i="1" dirty="0" smtClean="0">
                <a:solidFill>
                  <a:schemeClr val="accent3">
                    <a:lumMod val="75000"/>
                  </a:schemeClr>
                </a:solidFill>
                <a:effectLst/>
              </a:rPr>
              <a:t>Risultati </a:t>
            </a:r>
            <a:r>
              <a:rPr lang="it-IT" sz="4000" b="1" i="1" dirty="0">
                <a:solidFill>
                  <a:schemeClr val="accent3">
                    <a:lumMod val="75000"/>
                  </a:schemeClr>
                </a:solidFill>
                <a:effectLst/>
              </a:rPr>
              <a:t>P</a:t>
            </a:r>
            <a:r>
              <a:rPr lang="it-IT" sz="4000" b="1" i="1" dirty="0" smtClean="0">
                <a:solidFill>
                  <a:schemeClr val="accent3">
                    <a:lumMod val="75000"/>
                  </a:schemeClr>
                </a:solidFill>
                <a:effectLst/>
              </a:rPr>
              <a:t>ixe</a:t>
            </a:r>
            <a:endParaRPr lang="it-IT" sz="4000" b="1" i="1" dirty="0">
              <a:solidFill>
                <a:schemeClr val="accent3">
                  <a:lumMod val="75000"/>
                </a:schemeClr>
              </a:solidFill>
              <a:effectLst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35608" y="1484784"/>
            <a:ext cx="7498080" cy="4896544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it-IT" sz="2400" b="1" i="1" dirty="0" smtClean="0">
                <a:solidFill>
                  <a:schemeClr val="accent3">
                    <a:lumMod val="75000"/>
                  </a:schemeClr>
                </a:solidFill>
              </a:rPr>
              <a:t>Le analisi eseguite su gemme contenenti quarzo, registrano un contenuto di SiO2 variabile tra 97,5 </a:t>
            </a:r>
            <a:r>
              <a:rPr lang="it-IT" sz="2400" b="1" i="1" dirty="0" smtClean="0">
                <a:solidFill>
                  <a:schemeClr val="accent3">
                    <a:lumMod val="75000"/>
                  </a:schemeClr>
                </a:solidFill>
              </a:rPr>
              <a:t>wt</a:t>
            </a:r>
            <a:r>
              <a:rPr lang="it-IT" sz="2400" b="1" i="1" dirty="0" smtClean="0">
                <a:solidFill>
                  <a:schemeClr val="accent3">
                    <a:lumMod val="75000"/>
                  </a:schemeClr>
                </a:solidFill>
              </a:rPr>
              <a:t>% e 99,8 </a:t>
            </a:r>
            <a:r>
              <a:rPr lang="it-IT" sz="2400" b="1" i="1" dirty="0" smtClean="0">
                <a:solidFill>
                  <a:schemeClr val="accent3">
                    <a:lumMod val="75000"/>
                  </a:schemeClr>
                </a:solidFill>
              </a:rPr>
              <a:t>wt</a:t>
            </a:r>
            <a:r>
              <a:rPr lang="it-IT" sz="2400" b="1" i="1" dirty="0" smtClean="0">
                <a:solidFill>
                  <a:schemeClr val="accent3">
                    <a:lumMod val="75000"/>
                  </a:schemeClr>
                </a:solidFill>
              </a:rPr>
              <a:t>%.</a:t>
            </a:r>
          </a:p>
          <a:p>
            <a:pPr>
              <a:buFont typeface="Arial" pitchFamily="34" charset="0"/>
              <a:buChar char="•"/>
            </a:pPr>
            <a:r>
              <a:rPr lang="it-IT" sz="2400" b="1" i="1" dirty="0" smtClean="0">
                <a:solidFill>
                  <a:schemeClr val="accent3">
                    <a:lumMod val="75000"/>
                  </a:schemeClr>
                </a:solidFill>
              </a:rPr>
              <a:t>Il ferro contenuto non supera 1wt% eccezione per il campione 473573</a:t>
            </a:r>
          </a:p>
          <a:p>
            <a:pPr>
              <a:buFont typeface="Arial" pitchFamily="34" charset="0"/>
              <a:buChar char="•"/>
            </a:pPr>
            <a:r>
              <a:rPr lang="it-IT" sz="2400" b="1" i="1" dirty="0" smtClean="0">
                <a:solidFill>
                  <a:schemeClr val="accent3">
                    <a:lumMod val="75000"/>
                  </a:schemeClr>
                </a:solidFill>
              </a:rPr>
              <a:t>Al, K, Ca sono quasi sempre presenti  mai superiori a 1wt%</a:t>
            </a:r>
          </a:p>
          <a:p>
            <a:pPr>
              <a:buFont typeface="Arial" pitchFamily="34" charset="0"/>
              <a:buChar char="•"/>
            </a:pPr>
            <a:r>
              <a:rPr lang="it-IT" sz="2400" b="1" i="1" dirty="0" smtClean="0">
                <a:solidFill>
                  <a:schemeClr val="accent3">
                    <a:lumMod val="75000"/>
                  </a:schemeClr>
                </a:solidFill>
              </a:rPr>
              <a:t>Mg, P, Cl e Ti il loro contenuto è sporadico e trascurabile in alcune gemme</a:t>
            </a:r>
          </a:p>
          <a:p>
            <a:pPr>
              <a:buFont typeface="Arial" pitchFamily="34" charset="0"/>
              <a:buChar char="•"/>
            </a:pPr>
            <a:r>
              <a:rPr lang="it-IT" sz="2400" b="1" i="1" dirty="0" smtClean="0">
                <a:solidFill>
                  <a:schemeClr val="accent3">
                    <a:lumMod val="75000"/>
                  </a:schemeClr>
                </a:solidFill>
              </a:rPr>
              <a:t>Ni, Cu, Zn e Pb, presenti in molte gemme contenenti quarzo e </a:t>
            </a:r>
            <a:r>
              <a:rPr lang="it-IT" sz="2400" b="1" i="1" dirty="0" smtClean="0">
                <a:solidFill>
                  <a:schemeClr val="accent3">
                    <a:lumMod val="75000"/>
                  </a:schemeClr>
                </a:solidFill>
              </a:rPr>
              <a:t>moganite</a:t>
            </a:r>
            <a:r>
              <a:rPr lang="it-IT" sz="2400" b="1" i="1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it-IT" sz="2400" b="1" i="1" dirty="0" smtClean="0">
                <a:solidFill>
                  <a:schemeClr val="accent3">
                    <a:lumMod val="75000"/>
                  </a:schemeClr>
                </a:solidFill>
              </a:rPr>
              <a:t>Le gemme verdi rilevano presenza del Cr</a:t>
            </a:r>
            <a:endParaRPr lang="it-IT" sz="24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-142430"/>
            <a:ext cx="6057143" cy="357142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89" y="3421426"/>
            <a:ext cx="6104762" cy="26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75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68" y="2980784"/>
            <a:ext cx="3843064" cy="387721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946518"/>
            <a:ext cx="3672408" cy="1886213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832731"/>
            <a:ext cx="3672408" cy="2010056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239273" y="107340"/>
            <a:ext cx="7293167" cy="255454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000" b="1" i="1" dirty="0" smtClean="0">
                <a:solidFill>
                  <a:schemeClr val="accent3">
                    <a:lumMod val="75000"/>
                  </a:schemeClr>
                </a:solidFill>
              </a:rPr>
              <a:t>Nei seguenti spettri </a:t>
            </a:r>
            <a:r>
              <a:rPr lang="it-IT" sz="2000" b="1" i="1" dirty="0" smtClean="0">
                <a:solidFill>
                  <a:schemeClr val="accent3">
                    <a:lumMod val="75000"/>
                  </a:schemeClr>
                </a:solidFill>
              </a:rPr>
              <a:t>pixe</a:t>
            </a:r>
            <a:r>
              <a:rPr lang="it-IT" sz="2000" b="1" i="1" dirty="0" smtClean="0">
                <a:solidFill>
                  <a:schemeClr val="accent3">
                    <a:lumMod val="75000"/>
                  </a:schemeClr>
                </a:solidFill>
              </a:rPr>
              <a:t>, in fig. a)il campione 580 presenta molti elementi da medio a pesanti. Fig. b e c) entrambe le gemme mostrano una composizione stechiometrica che può essere per l’olivina : (</a:t>
            </a:r>
            <a:r>
              <a:rPr lang="it-IT" sz="2000" b="1" i="1" dirty="0" smtClean="0">
                <a:solidFill>
                  <a:schemeClr val="accent3">
                    <a:lumMod val="75000"/>
                  </a:schemeClr>
                </a:solidFill>
              </a:rPr>
              <a:t>Mg,Fe</a:t>
            </a:r>
            <a:r>
              <a:rPr lang="it-IT" sz="2000" b="1" i="1" dirty="0" smtClean="0">
                <a:solidFill>
                  <a:schemeClr val="accent3">
                    <a:lumMod val="75000"/>
                  </a:schemeClr>
                </a:solidFill>
              </a:rPr>
              <a:t>)2SiO4 per l’almandino A3B2(SiO4)3. Fig. d) si identifica anche nell’</a:t>
            </a:r>
            <a:r>
              <a:rPr lang="it-IT" sz="2000" b="1" i="1" dirty="0" smtClean="0">
                <a:solidFill>
                  <a:schemeClr val="accent3">
                    <a:lumMod val="75000"/>
                  </a:schemeClr>
                </a:solidFill>
              </a:rPr>
              <a:t>Xrd</a:t>
            </a:r>
            <a:r>
              <a:rPr lang="it-IT" sz="2000" b="1" i="1" dirty="0" smtClean="0">
                <a:solidFill>
                  <a:schemeClr val="accent3">
                    <a:lumMod val="75000"/>
                  </a:schemeClr>
                </a:solidFill>
              </a:rPr>
              <a:t> un alto numero di diverse fasi mineralogiche non facilmente quantificabili a causa dell’eterogeneità. Particolare il cammeo campione 568 presenta altre fasi mineralogiche (calcio, carbonati, feldspati).</a:t>
            </a:r>
          </a:p>
        </p:txBody>
      </p:sp>
    </p:spTree>
    <p:extLst>
      <p:ext uri="{BB962C8B-B14F-4D97-AF65-F5344CB8AC3E}">
        <p14:creationId xmlns:p14="http://schemas.microsoft.com/office/powerpoint/2010/main" val="303995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7809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it-IT" sz="2800" b="1" i="1" dirty="0" smtClean="0">
                <a:solidFill>
                  <a:schemeClr val="accent3">
                    <a:lumMod val="75000"/>
                  </a:schemeClr>
                </a:solidFill>
                <a:effectLst/>
              </a:rPr>
              <a:t>Discussione: Calcedonio e Diaspro</a:t>
            </a:r>
            <a:endParaRPr lang="it-IT" sz="2800" b="1" i="1" dirty="0">
              <a:solidFill>
                <a:schemeClr val="accent3">
                  <a:lumMod val="75000"/>
                </a:schemeClr>
              </a:solidFill>
              <a:effectLst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35608" y="1124744"/>
            <a:ext cx="7498080" cy="5472608"/>
          </a:xfrm>
        </p:spPr>
        <p:txBody>
          <a:bodyPr>
            <a:normAutofit lnSpcReduction="10000"/>
          </a:bodyPr>
          <a:lstStyle/>
          <a:p>
            <a:pPr marL="82296" indent="0">
              <a:buNone/>
            </a:pPr>
            <a:r>
              <a:rPr lang="it-IT" sz="2400" b="1" i="1" dirty="0" smtClean="0">
                <a:solidFill>
                  <a:schemeClr val="accent3">
                    <a:lumMod val="75000"/>
                  </a:schemeClr>
                </a:solidFill>
              </a:rPr>
              <a:t>Il calcedonio è una varietà di quarzo microcristallino e fibroso, alcuni calcedoni con particolari caratteristiche cromatiche assumono termini varietali:</a:t>
            </a:r>
          </a:p>
          <a:p>
            <a:pPr>
              <a:buFont typeface="Arial" pitchFamily="34" charset="0"/>
              <a:buChar char="•"/>
            </a:pPr>
            <a:r>
              <a:rPr lang="it-IT" sz="2400" b="1" i="1" dirty="0" smtClean="0">
                <a:solidFill>
                  <a:srgbClr val="FF0000"/>
                </a:solidFill>
              </a:rPr>
              <a:t>Corniola: </a:t>
            </a:r>
            <a:r>
              <a:rPr lang="it-IT" sz="2400" b="1" i="1" dirty="0" smtClean="0">
                <a:solidFill>
                  <a:schemeClr val="accent3">
                    <a:lumMod val="75000"/>
                  </a:schemeClr>
                </a:solidFill>
              </a:rPr>
              <a:t>colore rosso brunastro, arancio scuro dovuto ad inclusioni di Fe, mentre verde smeraldo da Cr e Ni es. campione 473577</a:t>
            </a:r>
          </a:p>
          <a:p>
            <a:pPr>
              <a:buFont typeface="Arial" pitchFamily="34" charset="0"/>
              <a:buChar char="•"/>
            </a:pPr>
            <a:r>
              <a:rPr lang="it-IT" sz="2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Sardonice</a:t>
            </a:r>
            <a:r>
              <a:rPr lang="it-IT" sz="2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: </a:t>
            </a:r>
            <a:r>
              <a:rPr lang="it-IT" sz="2400" b="1" i="1" dirty="0" smtClean="0">
                <a:solidFill>
                  <a:schemeClr val="accent3">
                    <a:lumMod val="75000"/>
                  </a:schemeClr>
                </a:solidFill>
              </a:rPr>
              <a:t>colore bruno rossastro con bande chiare</a:t>
            </a:r>
          </a:p>
          <a:p>
            <a:pPr>
              <a:buFont typeface="Arial" pitchFamily="34" charset="0"/>
              <a:buChar char="•"/>
            </a:pPr>
            <a:r>
              <a:rPr lang="it-IT" sz="2400" b="1" i="1" dirty="0" smtClean="0">
                <a:solidFill>
                  <a:srgbClr val="00B050"/>
                </a:solidFill>
              </a:rPr>
              <a:t>Diaspro: </a:t>
            </a:r>
            <a:r>
              <a:rPr lang="it-IT" sz="2400" b="1" i="1" dirty="0" smtClean="0">
                <a:solidFill>
                  <a:schemeClr val="accent3">
                    <a:lumMod val="75000"/>
                  </a:schemeClr>
                </a:solidFill>
              </a:rPr>
              <a:t>colore arancione, rosso , raramente verde smeraldo con piccole macchie rosse di ematite, </a:t>
            </a:r>
            <a:r>
              <a:rPr lang="it-IT" sz="2400" b="1" i="1" dirty="0" smtClean="0">
                <a:solidFill>
                  <a:schemeClr val="accent3">
                    <a:lumMod val="75000"/>
                  </a:schemeClr>
                </a:solidFill>
              </a:rPr>
              <a:t>goethite</a:t>
            </a:r>
            <a:r>
              <a:rPr lang="it-IT" sz="2400" b="1" i="1" dirty="0" smtClean="0">
                <a:solidFill>
                  <a:schemeClr val="accent3">
                    <a:lumMod val="75000"/>
                  </a:schemeClr>
                </a:solidFill>
              </a:rPr>
              <a:t> e basse quantità di </a:t>
            </a:r>
            <a:r>
              <a:rPr lang="it-IT" sz="2400" b="1" i="1" dirty="0" smtClean="0">
                <a:solidFill>
                  <a:schemeClr val="accent3">
                    <a:lumMod val="75000"/>
                  </a:schemeClr>
                </a:solidFill>
              </a:rPr>
              <a:t>moganite</a:t>
            </a:r>
            <a:r>
              <a:rPr lang="it-IT" sz="2400" b="1" i="1" dirty="0" smtClean="0">
                <a:solidFill>
                  <a:schemeClr val="accent3">
                    <a:lumMod val="75000"/>
                  </a:schemeClr>
                </a:solidFill>
              </a:rPr>
              <a:t> quest’ultima varietà è definita Diaspro sanguigno o Eliotropo.</a:t>
            </a:r>
          </a:p>
          <a:p>
            <a:pPr>
              <a:buFont typeface="Arial" pitchFamily="34" charset="0"/>
              <a:buChar char="•"/>
            </a:pPr>
            <a:r>
              <a:rPr lang="it-IT" sz="2400" b="1" i="1" dirty="0" smtClean="0">
                <a:solidFill>
                  <a:schemeClr val="accent3">
                    <a:lumMod val="75000"/>
                  </a:schemeClr>
                </a:solidFill>
              </a:rPr>
              <a:t>La presenza di Cu, Pb, Zn rilevati in calcedonio attraverso misure </a:t>
            </a:r>
            <a:r>
              <a:rPr lang="it-IT" sz="2400" b="1" i="1" dirty="0" smtClean="0">
                <a:solidFill>
                  <a:schemeClr val="accent3">
                    <a:lumMod val="75000"/>
                  </a:schemeClr>
                </a:solidFill>
              </a:rPr>
              <a:t>Pixe</a:t>
            </a:r>
            <a:r>
              <a:rPr lang="it-IT" sz="2400" b="1" i="1" dirty="0" smtClean="0">
                <a:solidFill>
                  <a:schemeClr val="accent3">
                    <a:lumMod val="75000"/>
                  </a:schemeClr>
                </a:solidFill>
              </a:rPr>
              <a:t> dimostra che probabilmente le gemme subivano dei trattamenti, importante articolo di </a:t>
            </a:r>
            <a:r>
              <a:rPr lang="it-IT" sz="2400" b="1" i="1" dirty="0" smtClean="0">
                <a:solidFill>
                  <a:schemeClr val="accent3">
                    <a:lumMod val="75000"/>
                  </a:schemeClr>
                </a:solidFill>
              </a:rPr>
              <a:t>Rosenfeld</a:t>
            </a:r>
            <a:r>
              <a:rPr lang="it-IT" sz="2400" b="1" i="1" dirty="0" smtClean="0">
                <a:solidFill>
                  <a:schemeClr val="accent3">
                    <a:lumMod val="75000"/>
                  </a:schemeClr>
                </a:solidFill>
              </a:rPr>
              <a:t>(2003).</a:t>
            </a:r>
          </a:p>
          <a:p>
            <a:pPr>
              <a:buFont typeface="Arial" pitchFamily="34" charset="0"/>
              <a:buChar char="•"/>
            </a:pP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93844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78098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it-IT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Introduzione</a:t>
            </a:r>
            <a:endParaRPr lang="it-IT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1475656" y="1052736"/>
            <a:ext cx="7458032" cy="5688632"/>
          </a:xfrm>
          <a:solidFill>
            <a:schemeClr val="bg2"/>
          </a:solidFill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it-IT" sz="2400" b="1" i="1" dirty="0" smtClean="0">
                <a:solidFill>
                  <a:schemeClr val="accent3">
                    <a:lumMod val="75000"/>
                  </a:schemeClr>
                </a:solidFill>
              </a:rPr>
              <a:t>Studio effettuato dalla soprintendenza archeologica di Roma e </a:t>
            </a:r>
            <a:r>
              <a:rPr lang="it-IT" sz="2400" b="1" i="1" dirty="0" smtClean="0">
                <a:solidFill>
                  <a:schemeClr val="accent3">
                    <a:lumMod val="75000"/>
                  </a:schemeClr>
                </a:solidFill>
              </a:rPr>
              <a:t>dal E 'cole </a:t>
            </a:r>
            <a:r>
              <a:rPr lang="it-IT" sz="2400" b="1" i="1" dirty="0" smtClean="0">
                <a:solidFill>
                  <a:schemeClr val="accent3">
                    <a:lumMod val="75000"/>
                  </a:schemeClr>
                </a:solidFill>
              </a:rPr>
              <a:t>Francese di Roma nella zona nord-est del colle palatino a vigna </a:t>
            </a:r>
            <a:r>
              <a:rPr lang="it-IT" sz="2400" b="1" i="1" dirty="0" smtClean="0">
                <a:solidFill>
                  <a:schemeClr val="accent3">
                    <a:lumMod val="75000"/>
                  </a:schemeClr>
                </a:solidFill>
              </a:rPr>
              <a:t>Barberini</a:t>
            </a:r>
            <a:r>
              <a:rPr lang="it-IT" sz="2400" b="1" i="1" dirty="0" smtClean="0">
                <a:solidFill>
                  <a:schemeClr val="accent3">
                    <a:lumMod val="75000"/>
                  </a:schemeClr>
                </a:solidFill>
              </a:rPr>
              <a:t>, una grande terrazza artificiale di un palazzo imperiale di età </a:t>
            </a:r>
            <a:r>
              <a:rPr lang="it-IT" sz="2400" b="1" i="1" dirty="0">
                <a:solidFill>
                  <a:schemeClr val="accent3">
                    <a:lumMod val="75000"/>
                  </a:schemeClr>
                </a:solidFill>
              </a:rPr>
              <a:t>F</a:t>
            </a:r>
            <a:r>
              <a:rPr lang="it-IT" sz="2400" b="1" i="1" dirty="0" smtClean="0">
                <a:solidFill>
                  <a:schemeClr val="accent3">
                    <a:lumMod val="75000"/>
                  </a:schemeClr>
                </a:solidFill>
              </a:rPr>
              <a:t>lavia</a:t>
            </a:r>
            <a:r>
              <a:rPr lang="it-IT" sz="2400" b="1" i="1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it-IT" sz="2400" b="1" i="1" dirty="0" smtClean="0">
                <a:solidFill>
                  <a:schemeClr val="accent3">
                    <a:lumMod val="75000"/>
                  </a:schemeClr>
                </a:solidFill>
              </a:rPr>
              <a:t>Ritrovamento di una collezione di 25 gemme (23 con intagli e 2 cabochon non decorati) usati nel 1 e 2 secolo D.C.</a:t>
            </a:r>
          </a:p>
          <a:p>
            <a:pPr>
              <a:buFont typeface="Arial" pitchFamily="34" charset="0"/>
              <a:buChar char="•"/>
            </a:pPr>
            <a:r>
              <a:rPr lang="it-IT" sz="2400" b="1" i="1" dirty="0" smtClean="0">
                <a:solidFill>
                  <a:schemeClr val="accent3">
                    <a:lumMod val="75000"/>
                  </a:schemeClr>
                </a:solidFill>
              </a:rPr>
              <a:t>Data la mancanza di dati analitici e la presenza di queste gemme in tutto il mondo è stato utile un approccio storico, un sondaggio delle risorse geologiche nell’area del mediterraneo e un confronto di studi precedentemente effettuati su gemme di altri tesori, segue una ipotetica ricostruzione archeologica.</a:t>
            </a:r>
          </a:p>
        </p:txBody>
      </p:sp>
    </p:spTree>
    <p:extLst>
      <p:ext uri="{BB962C8B-B14F-4D97-AF65-F5344CB8AC3E}">
        <p14:creationId xmlns:p14="http://schemas.microsoft.com/office/powerpoint/2010/main" val="171527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6632"/>
            <a:ext cx="8100392" cy="1876687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853" y="1971615"/>
            <a:ext cx="6876191" cy="1952381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126168" y="3923996"/>
            <a:ext cx="7838320" cy="295465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b="1" i="1" dirty="0" smtClean="0">
                <a:solidFill>
                  <a:schemeClr val="accent3">
                    <a:lumMod val="75000"/>
                  </a:schemeClr>
                </a:solidFill>
              </a:rPr>
              <a:t>Supportando questa ipotesi la presenza di Cu e Zn potrebbero essere residui di lavorazione. Per quanto riguarda il campione 568(corniola) la presenza di Ca, Al, K in superficie può essere relazionata ad una tecnica particolare di lavorazione della gemma, si ricopriva con CaCO3 a 800 °C da favorire la trasformazione CaCO3-&gt; </a:t>
            </a:r>
            <a:r>
              <a:rPr lang="it-IT" sz="2400" b="1" i="1" dirty="0" smtClean="0">
                <a:solidFill>
                  <a:schemeClr val="accent3">
                    <a:lumMod val="75000"/>
                  </a:schemeClr>
                </a:solidFill>
              </a:rPr>
              <a:t>CaO</a:t>
            </a:r>
            <a:endParaRPr lang="it-IT" sz="2400" b="1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it-IT" dirty="0" smtClean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044" y="2514356"/>
            <a:ext cx="1060444" cy="127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73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115616" y="147990"/>
            <a:ext cx="7920880" cy="4124206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b="1" i="1" dirty="0" smtClean="0">
                <a:solidFill>
                  <a:schemeClr val="accent3"/>
                </a:solidFill>
              </a:rPr>
              <a:t>Provenienza</a:t>
            </a:r>
            <a:r>
              <a:rPr lang="it-IT" dirty="0" smtClean="0"/>
              <a:t>: </a:t>
            </a:r>
            <a:r>
              <a:rPr lang="it-IT" sz="2000" b="1" i="1" dirty="0" smtClean="0">
                <a:solidFill>
                  <a:schemeClr val="accent4">
                    <a:lumMod val="75000"/>
                  </a:schemeClr>
                </a:solidFill>
              </a:rPr>
              <a:t>Basandoci sui rapporti quarzo/</a:t>
            </a:r>
            <a:r>
              <a:rPr lang="it-IT" sz="2000" b="1" i="1" dirty="0" smtClean="0">
                <a:solidFill>
                  <a:schemeClr val="accent4">
                    <a:lumMod val="75000"/>
                  </a:schemeClr>
                </a:solidFill>
              </a:rPr>
              <a:t>moganite</a:t>
            </a:r>
            <a:r>
              <a:rPr lang="it-IT" sz="2000" b="1" i="1" dirty="0" smtClean="0">
                <a:solidFill>
                  <a:schemeClr val="accent4">
                    <a:lumMod val="75000"/>
                  </a:schemeClr>
                </a:solidFill>
              </a:rPr>
              <a:t> si può ipotizzare differenti origini.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2000" b="1" i="1" dirty="0" smtClean="0">
                <a:solidFill>
                  <a:schemeClr val="accent4">
                    <a:lumMod val="75000"/>
                  </a:schemeClr>
                </a:solidFill>
              </a:rPr>
              <a:t>Le gemme 216, 568, 573, 576, 583 possiedono un rapporto di media 10wt%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2000" b="1" i="1" dirty="0" smtClean="0">
                <a:solidFill>
                  <a:schemeClr val="accent4">
                    <a:lumMod val="75000"/>
                  </a:schemeClr>
                </a:solidFill>
              </a:rPr>
              <a:t>Le gemme 577, 584, 587, 575 valori sopra 25wt%</a:t>
            </a:r>
          </a:p>
          <a:p>
            <a:r>
              <a:rPr lang="it-IT" sz="2000" b="1" i="1" dirty="0" smtClean="0">
                <a:solidFill>
                  <a:schemeClr val="accent4">
                    <a:lumMod val="75000"/>
                  </a:schemeClr>
                </a:solidFill>
              </a:rPr>
              <a:t>Considerando che la presenza di </a:t>
            </a:r>
            <a:r>
              <a:rPr lang="it-IT" sz="2000" b="1" i="1" dirty="0" smtClean="0">
                <a:solidFill>
                  <a:schemeClr val="accent4">
                    <a:lumMod val="75000"/>
                  </a:schemeClr>
                </a:solidFill>
              </a:rPr>
              <a:t>moganite</a:t>
            </a:r>
            <a:r>
              <a:rPr lang="it-IT" sz="2000" b="1" i="1" dirty="0" smtClean="0">
                <a:solidFill>
                  <a:schemeClr val="accent4">
                    <a:lumMod val="75000"/>
                  </a:schemeClr>
                </a:solidFill>
              </a:rPr>
              <a:t> è stata scarsamente trovata in rocce alterate più vecchie di 150 Ma, si possono dirigere le ricerche verso affioramenti più giovani del devoniano.</a:t>
            </a:r>
          </a:p>
          <a:p>
            <a:r>
              <a:rPr lang="it-IT" sz="2000" b="1" i="1" dirty="0" smtClean="0">
                <a:solidFill>
                  <a:schemeClr val="accent4">
                    <a:lumMod val="75000"/>
                  </a:schemeClr>
                </a:solidFill>
              </a:rPr>
              <a:t>Confrontando questa collezione di calcedoni con quelli analizzati da </a:t>
            </a:r>
            <a:r>
              <a:rPr lang="it-IT" sz="2000" b="1" i="1" dirty="0" smtClean="0">
                <a:solidFill>
                  <a:schemeClr val="accent4">
                    <a:lumMod val="75000"/>
                  </a:schemeClr>
                </a:solidFill>
              </a:rPr>
              <a:t>Theunissen</a:t>
            </a:r>
            <a:r>
              <a:rPr lang="it-IT" sz="2000" b="1" i="1" dirty="0" smtClean="0">
                <a:solidFill>
                  <a:schemeClr val="accent4">
                    <a:lumMod val="75000"/>
                  </a:schemeClr>
                </a:solidFill>
              </a:rPr>
              <a:t> (2000), i campioni di Vigna </a:t>
            </a:r>
            <a:r>
              <a:rPr lang="it-IT" sz="2000" b="1" i="1" dirty="0" smtClean="0">
                <a:solidFill>
                  <a:schemeClr val="accent4">
                    <a:lumMod val="75000"/>
                  </a:schemeClr>
                </a:solidFill>
              </a:rPr>
              <a:t>Barberini</a:t>
            </a:r>
            <a:r>
              <a:rPr lang="it-IT" sz="2000" b="1" i="1" dirty="0" smtClean="0">
                <a:solidFill>
                  <a:schemeClr val="accent4">
                    <a:lumMod val="75000"/>
                  </a:schemeClr>
                </a:solidFill>
              </a:rPr>
              <a:t> mostrano valori più alti di Al, K, Ca, Fe ma sono comparabili a quelli ottenuti per corniole dell’India.</a:t>
            </a:r>
          </a:p>
          <a:p>
            <a:endParaRPr lang="it-IT" dirty="0" smtClean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835" y="3995932"/>
            <a:ext cx="447738" cy="552527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098" y="4548459"/>
            <a:ext cx="619211" cy="86689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800" y="3938774"/>
            <a:ext cx="581106" cy="60968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309" y="4634196"/>
            <a:ext cx="447738" cy="695422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362" y="4272196"/>
            <a:ext cx="714475" cy="905001"/>
          </a:xfrm>
          <a:prstGeom prst="rect">
            <a:avLst/>
          </a:prstGeom>
        </p:spPr>
      </p:pic>
      <p:sp>
        <p:nvSpPr>
          <p:cNvPr id="10" name="Parentesi graffa chiusa 9"/>
          <p:cNvSpPr/>
          <p:nvPr/>
        </p:nvSpPr>
        <p:spPr>
          <a:xfrm>
            <a:off x="3049837" y="3995932"/>
            <a:ext cx="155448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3347863" y="4262269"/>
            <a:ext cx="1953676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b="1" i="1" dirty="0" smtClean="0">
                <a:solidFill>
                  <a:schemeClr val="accent3"/>
                </a:solidFill>
              </a:rPr>
              <a:t>Quarzo/</a:t>
            </a:r>
            <a:r>
              <a:rPr lang="it-IT" b="1" i="1" dirty="0" smtClean="0">
                <a:solidFill>
                  <a:schemeClr val="accent3"/>
                </a:solidFill>
              </a:rPr>
              <a:t>moganite</a:t>
            </a:r>
            <a:endParaRPr lang="it-IT" b="1" i="1" dirty="0" smtClean="0">
              <a:solidFill>
                <a:schemeClr val="accent3"/>
              </a:solidFill>
            </a:endParaRPr>
          </a:p>
          <a:p>
            <a:r>
              <a:rPr lang="it-IT" b="1" i="1" dirty="0" smtClean="0">
                <a:solidFill>
                  <a:schemeClr val="accent3"/>
                </a:solidFill>
              </a:rPr>
              <a:t>Media 10wt%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840" y="3853037"/>
            <a:ext cx="523948" cy="695422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216" y="3853037"/>
            <a:ext cx="552527" cy="724001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970" y="4577038"/>
            <a:ext cx="609685" cy="790685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216" y="4577038"/>
            <a:ext cx="514422" cy="762106"/>
          </a:xfrm>
          <a:prstGeom prst="rect">
            <a:avLst/>
          </a:prstGeom>
        </p:spPr>
      </p:pic>
      <p:sp>
        <p:nvSpPr>
          <p:cNvPr id="16" name="Parentesi graffa chiusa 15"/>
          <p:cNvSpPr/>
          <p:nvPr/>
        </p:nvSpPr>
        <p:spPr>
          <a:xfrm>
            <a:off x="6660232" y="4200748"/>
            <a:ext cx="155448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7020272" y="4473282"/>
            <a:ext cx="2016224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b="1" i="1" dirty="0" smtClean="0">
                <a:solidFill>
                  <a:srgbClr val="00B050"/>
                </a:solidFill>
              </a:rPr>
              <a:t>Quarzo/</a:t>
            </a:r>
            <a:r>
              <a:rPr lang="it-IT" b="1" i="1" dirty="0" smtClean="0">
                <a:solidFill>
                  <a:srgbClr val="00B050"/>
                </a:solidFill>
              </a:rPr>
              <a:t>moganite</a:t>
            </a:r>
            <a:endParaRPr lang="it-IT" b="1" i="1" dirty="0" smtClean="0">
              <a:solidFill>
                <a:srgbClr val="00B050"/>
              </a:solidFill>
            </a:endParaRPr>
          </a:p>
          <a:p>
            <a:r>
              <a:rPr lang="it-IT" b="1" i="1" dirty="0" smtClean="0">
                <a:solidFill>
                  <a:srgbClr val="00B050"/>
                </a:solidFill>
              </a:rPr>
              <a:t>&gt;25wt%</a:t>
            </a:r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835" y="5805264"/>
            <a:ext cx="1219370" cy="733527"/>
          </a:xfrm>
          <a:prstGeom prst="rect">
            <a:avLst/>
          </a:prstGeom>
        </p:spPr>
      </p:pic>
      <p:sp>
        <p:nvSpPr>
          <p:cNvPr id="19" name="Freccia a destra 18"/>
          <p:cNvSpPr/>
          <p:nvPr/>
        </p:nvSpPr>
        <p:spPr>
          <a:xfrm>
            <a:off x="2771800" y="602128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3851920" y="6078938"/>
            <a:ext cx="504056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b="1" i="1" dirty="0" smtClean="0">
                <a:solidFill>
                  <a:schemeClr val="accent6">
                    <a:lumMod val="75000"/>
                  </a:schemeClr>
                </a:solidFill>
              </a:rPr>
              <a:t>Agata </a:t>
            </a:r>
            <a:r>
              <a:rPr lang="it-IT" b="1" i="1" dirty="0" smtClean="0">
                <a:solidFill>
                  <a:schemeClr val="accent6">
                    <a:lumMod val="75000"/>
                  </a:schemeClr>
                </a:solidFill>
              </a:rPr>
              <a:t>Niccolo</a:t>
            </a:r>
            <a:r>
              <a:rPr lang="it-IT" b="1" i="1" dirty="0" smtClean="0">
                <a:solidFill>
                  <a:schemeClr val="accent6">
                    <a:lumMod val="75000"/>
                  </a:schemeClr>
                </a:solidFill>
              </a:rPr>
              <a:t> proveniente dall’India o Sud Africa</a:t>
            </a:r>
          </a:p>
        </p:txBody>
      </p:sp>
    </p:spTree>
    <p:extLst>
      <p:ext uri="{BB962C8B-B14F-4D97-AF65-F5344CB8AC3E}">
        <p14:creationId xmlns:p14="http://schemas.microsoft.com/office/powerpoint/2010/main" val="149237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237250" y="278430"/>
            <a:ext cx="7727238" cy="3200876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b="1" i="1" dirty="0" smtClean="0">
                <a:solidFill>
                  <a:srgbClr val="FF0000"/>
                </a:solidFill>
              </a:rPr>
              <a:t>Fonti storiche</a:t>
            </a:r>
            <a:r>
              <a:rPr lang="it-IT" dirty="0" smtClean="0">
                <a:solidFill>
                  <a:srgbClr val="FF0000"/>
                </a:solidFill>
              </a:rPr>
              <a:t>: </a:t>
            </a:r>
            <a:r>
              <a:rPr lang="it-IT" sz="2000" b="1" i="1" dirty="0" smtClean="0">
                <a:solidFill>
                  <a:schemeClr val="accent3">
                    <a:lumMod val="75000"/>
                  </a:schemeClr>
                </a:solidFill>
              </a:rPr>
              <a:t>Plinio il vecchio menzionava l’india una delle tante aree che forniscono la corniola.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2000" b="1" i="1" dirty="0" smtClean="0">
                <a:solidFill>
                  <a:schemeClr val="accent3">
                    <a:lumMod val="75000"/>
                  </a:schemeClr>
                </a:solidFill>
              </a:rPr>
              <a:t>Calcedonio  dal greco </a:t>
            </a:r>
            <a:r>
              <a:rPr lang="it-IT" sz="2000" b="1" i="1" dirty="0" smtClean="0">
                <a:solidFill>
                  <a:schemeClr val="accent3">
                    <a:lumMod val="75000"/>
                  </a:schemeClr>
                </a:solidFill>
              </a:rPr>
              <a:t>Chalkèdon</a:t>
            </a:r>
            <a:r>
              <a:rPr lang="it-IT" sz="2000" b="1" i="1" dirty="0" smtClean="0">
                <a:solidFill>
                  <a:schemeClr val="accent3">
                    <a:lumMod val="75000"/>
                  </a:schemeClr>
                </a:solidFill>
              </a:rPr>
              <a:t> città della  Bitinia sulla costa asiatica del Bosforo  che nel 74 A.C divenne provincia Romana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2000" b="1" i="1" dirty="0" smtClean="0">
                <a:solidFill>
                  <a:schemeClr val="accent3">
                    <a:lumMod val="75000"/>
                  </a:schemeClr>
                </a:solidFill>
              </a:rPr>
              <a:t>Diaspro </a:t>
            </a:r>
            <a:r>
              <a:rPr lang="it-IT" sz="2000" b="1" i="1" dirty="0" smtClean="0">
                <a:solidFill>
                  <a:schemeClr val="accent3">
                    <a:lumMod val="75000"/>
                  </a:schemeClr>
                </a:solidFill>
              </a:rPr>
              <a:t>iaspis</a:t>
            </a:r>
            <a:r>
              <a:rPr lang="it-IT" sz="2000" b="1" i="1" dirty="0" smtClean="0">
                <a:solidFill>
                  <a:schemeClr val="accent3">
                    <a:lumMod val="75000"/>
                  </a:schemeClr>
                </a:solidFill>
              </a:rPr>
              <a:t> dal greco, ha origine in Etiopia, India, mentre il diaspro sanguigno o Eliotropo o </a:t>
            </a:r>
            <a:r>
              <a:rPr lang="it-IT" sz="2000" b="1" i="1" dirty="0" smtClean="0">
                <a:solidFill>
                  <a:schemeClr val="accent3">
                    <a:lumMod val="75000"/>
                  </a:schemeClr>
                </a:solidFill>
              </a:rPr>
              <a:t>Mtorolite</a:t>
            </a:r>
            <a:r>
              <a:rPr lang="it-IT" sz="2000" b="1" i="1" dirty="0" smtClean="0">
                <a:solidFill>
                  <a:schemeClr val="accent3">
                    <a:lumMod val="75000"/>
                  </a:schemeClr>
                </a:solidFill>
              </a:rPr>
              <a:t> nel sud Africa e Cipro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2000" b="1" i="1" dirty="0" smtClean="0">
                <a:solidFill>
                  <a:schemeClr val="accent3">
                    <a:lumMod val="75000"/>
                  </a:schemeClr>
                </a:solidFill>
              </a:rPr>
              <a:t>Agata </a:t>
            </a:r>
            <a:r>
              <a:rPr lang="it-IT" sz="2000" b="1" i="1" dirty="0" smtClean="0">
                <a:solidFill>
                  <a:schemeClr val="accent3">
                    <a:lumMod val="75000"/>
                  </a:schemeClr>
                </a:solidFill>
              </a:rPr>
              <a:t>Niccolo</a:t>
            </a:r>
            <a:r>
              <a:rPr lang="it-IT" sz="2000" b="1" i="1" dirty="0" smtClean="0">
                <a:solidFill>
                  <a:schemeClr val="accent3">
                    <a:lumMod val="75000"/>
                  </a:schemeClr>
                </a:solidFill>
              </a:rPr>
              <a:t>, definito «occhio magico» fu utilizzato come amuleto in Egitto, Asia centrale e nel vicino Oriente del 111 millennio A.C.</a:t>
            </a:r>
          </a:p>
          <a:p>
            <a:pPr marL="285750" indent="-285750">
              <a:buFont typeface="Arial" pitchFamily="34" charset="0"/>
              <a:buChar char="•"/>
            </a:pPr>
            <a:endParaRPr lang="it-IT" dirty="0" smtClean="0"/>
          </a:p>
        </p:txBody>
      </p:sp>
      <p:sp>
        <p:nvSpPr>
          <p:cNvPr id="5" name="CasellaDiTesto 4"/>
          <p:cNvSpPr txBox="1"/>
          <p:nvPr/>
        </p:nvSpPr>
        <p:spPr>
          <a:xfrm>
            <a:off x="1237728" y="3284984"/>
            <a:ext cx="7726760" cy="46166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b="1" i="1" dirty="0" smtClean="0"/>
              <a:t>Discussione: </a:t>
            </a:r>
            <a:r>
              <a:rPr lang="it-IT" sz="2400" b="1" i="1" dirty="0" smtClean="0">
                <a:solidFill>
                  <a:schemeClr val="accent4">
                    <a:lumMod val="75000"/>
                  </a:schemeClr>
                </a:solidFill>
              </a:rPr>
              <a:t>Olivine</a:t>
            </a:r>
            <a:r>
              <a:rPr lang="it-IT" sz="2400" b="1" i="1" dirty="0" smtClean="0"/>
              <a:t>, </a:t>
            </a:r>
            <a:r>
              <a:rPr lang="it-IT" sz="2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lapislazuli</a:t>
            </a:r>
            <a:r>
              <a:rPr lang="it-IT" sz="2400" b="1" i="1" dirty="0" smtClean="0"/>
              <a:t> e </a:t>
            </a:r>
            <a:r>
              <a:rPr lang="it-IT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granati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228400" y="3944265"/>
            <a:ext cx="7736088" cy="2246769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000" b="1" i="1" dirty="0" smtClean="0">
                <a:solidFill>
                  <a:schemeClr val="accent4"/>
                </a:solidFill>
              </a:rPr>
              <a:t>L’olivina forsteritica (campione 572), conosciuta come Peridoto o </a:t>
            </a:r>
            <a:r>
              <a:rPr lang="it-IT" sz="2000" b="1" i="1" dirty="0" smtClean="0">
                <a:solidFill>
                  <a:schemeClr val="accent4"/>
                </a:solidFill>
              </a:rPr>
              <a:t>Crisolite</a:t>
            </a:r>
            <a:r>
              <a:rPr lang="it-IT" sz="2000" b="1" i="1" dirty="0" smtClean="0">
                <a:solidFill>
                  <a:schemeClr val="accent4"/>
                </a:solidFill>
              </a:rPr>
              <a:t> fu conosciuta per oltre 3500 anni, la sua provenienza risale a all’isola Saint John nel mar rosso, la fonte più famosa per questa gemma.</a:t>
            </a:r>
          </a:p>
          <a:p>
            <a:r>
              <a:rPr lang="it-IT" sz="2000" b="1" i="1" dirty="0" smtClean="0">
                <a:solidFill>
                  <a:schemeClr val="accent3">
                    <a:lumMod val="75000"/>
                  </a:schemeClr>
                </a:solidFill>
              </a:rPr>
              <a:t>L’almandino campione 579 è una varietà di granato di formula Fe3Al2(SiO4)3, il suo nome deriva da </a:t>
            </a:r>
            <a:r>
              <a:rPr lang="it-IT" sz="2000" b="1" i="1" dirty="0" smtClean="0">
                <a:solidFill>
                  <a:schemeClr val="accent3">
                    <a:lumMod val="75000"/>
                  </a:schemeClr>
                </a:solidFill>
              </a:rPr>
              <a:t>Alabanda</a:t>
            </a:r>
            <a:r>
              <a:rPr lang="it-IT" sz="2000" b="1" i="1" dirty="0" smtClean="0">
                <a:solidFill>
                  <a:schemeClr val="accent3">
                    <a:lumMod val="75000"/>
                  </a:schemeClr>
                </a:solidFill>
              </a:rPr>
              <a:t> una località della Turchia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243" y="6021288"/>
            <a:ext cx="438211" cy="64779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806143"/>
            <a:ext cx="962159" cy="108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25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167266" y="219998"/>
            <a:ext cx="7725214" cy="20313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8288" lvl="0">
              <a:spcBef>
                <a:spcPct val="20000"/>
              </a:spcBef>
              <a:buSzPct val="60000"/>
            </a:pPr>
            <a:r>
              <a:rPr lang="it-IT" b="1" i="1" dirty="0">
                <a:solidFill>
                  <a:srgbClr val="4A66AC">
                    <a:lumMod val="50000"/>
                  </a:srgbClr>
                </a:solidFill>
                <a:latin typeface="Gill Sans MT" pitchFamily="34" charset="0"/>
                <a:ea typeface="+mj-ea"/>
                <a:cs typeface="+mj-cs"/>
              </a:rPr>
              <a:t>Il </a:t>
            </a:r>
            <a:r>
              <a:rPr lang="it-IT" b="1" i="1" dirty="0" smtClean="0">
                <a:solidFill>
                  <a:srgbClr val="4A66AC">
                    <a:lumMod val="50000"/>
                  </a:srgbClr>
                </a:solidFill>
                <a:latin typeface="Gill Sans MT" pitchFamily="34" charset="0"/>
                <a:ea typeface="+mj-ea"/>
                <a:cs typeface="+mj-cs"/>
              </a:rPr>
              <a:t>lapislazuli</a:t>
            </a:r>
            <a:r>
              <a:rPr lang="it-IT" b="1" i="1" dirty="0" smtClean="0">
                <a:solidFill>
                  <a:srgbClr val="4A66AC">
                    <a:lumMod val="50000"/>
                  </a:srgbClr>
                </a:solidFill>
                <a:latin typeface="Gill Sans MT" pitchFamily="34" charset="0"/>
                <a:ea typeface="+mj-ea"/>
                <a:cs typeface="+mj-cs"/>
              </a:rPr>
              <a:t> (campione 569) </a:t>
            </a:r>
            <a:r>
              <a:rPr lang="it-IT" b="1" i="1" dirty="0">
                <a:solidFill>
                  <a:srgbClr val="4A66AC">
                    <a:lumMod val="50000"/>
                  </a:srgbClr>
                </a:solidFill>
                <a:latin typeface="Gill Sans MT" pitchFamily="34" charset="0"/>
                <a:ea typeface="+mj-ea"/>
                <a:cs typeface="+mj-cs"/>
              </a:rPr>
              <a:t>da «</a:t>
            </a:r>
            <a:r>
              <a:rPr lang="it-IT" b="1" i="1" dirty="0">
                <a:solidFill>
                  <a:srgbClr val="4A66AC">
                    <a:lumMod val="50000"/>
                  </a:srgbClr>
                </a:solidFill>
                <a:latin typeface="Gill Sans MT" pitchFamily="34" charset="0"/>
                <a:ea typeface="+mj-ea"/>
                <a:cs typeface="+mj-cs"/>
              </a:rPr>
              <a:t>lashward</a:t>
            </a:r>
            <a:r>
              <a:rPr lang="it-IT" b="1" i="1" dirty="0">
                <a:solidFill>
                  <a:srgbClr val="4A66AC">
                    <a:lumMod val="50000"/>
                  </a:srgbClr>
                </a:solidFill>
                <a:latin typeface="Gill Sans MT" pitchFamily="34" charset="0"/>
                <a:ea typeface="+mj-ea"/>
                <a:cs typeface="+mj-cs"/>
              </a:rPr>
              <a:t>», in persiano blu, è una roccia a grana fine di colore blu, composta </a:t>
            </a:r>
            <a:r>
              <a:rPr lang="it-IT" b="1" i="1" dirty="0" smtClean="0">
                <a:solidFill>
                  <a:srgbClr val="4A66AC">
                    <a:lumMod val="50000"/>
                  </a:srgbClr>
                </a:solidFill>
                <a:latin typeface="Gill Sans MT" pitchFamily="34" charset="0"/>
                <a:ea typeface="+mj-ea"/>
                <a:cs typeface="+mj-cs"/>
              </a:rPr>
              <a:t>da lazurite, </a:t>
            </a:r>
            <a:r>
              <a:rPr lang="it-IT" b="1" i="1" dirty="0" smtClean="0">
                <a:solidFill>
                  <a:srgbClr val="4A66AC">
                    <a:lumMod val="50000"/>
                  </a:srgbClr>
                </a:solidFill>
                <a:latin typeface="Gill Sans MT" pitchFamily="34" charset="0"/>
                <a:ea typeface="+mj-ea"/>
                <a:cs typeface="+mj-cs"/>
              </a:rPr>
              <a:t>hauyne</a:t>
            </a:r>
            <a:r>
              <a:rPr lang="it-IT" b="1" i="1" dirty="0" smtClean="0">
                <a:solidFill>
                  <a:srgbClr val="4A66AC">
                    <a:lumMod val="50000"/>
                  </a:srgbClr>
                </a:solidFill>
                <a:latin typeface="Gill Sans MT" pitchFamily="34" charset="0"/>
                <a:ea typeface="+mj-ea"/>
                <a:cs typeface="+mj-cs"/>
              </a:rPr>
              <a:t>/</a:t>
            </a:r>
            <a:r>
              <a:rPr lang="it-IT" b="1" i="1" dirty="0" smtClean="0">
                <a:solidFill>
                  <a:srgbClr val="4A66AC">
                    <a:lumMod val="50000"/>
                  </a:srgbClr>
                </a:solidFill>
                <a:latin typeface="Gill Sans MT" pitchFamily="34" charset="0"/>
                <a:ea typeface="+mj-ea"/>
                <a:cs typeface="+mj-cs"/>
              </a:rPr>
              <a:t>noseana</a:t>
            </a:r>
            <a:r>
              <a:rPr lang="it-IT" b="1" i="1" dirty="0" smtClean="0">
                <a:solidFill>
                  <a:srgbClr val="4A66AC">
                    <a:lumMod val="50000"/>
                  </a:srgbClr>
                </a:solidFill>
                <a:latin typeface="Gill Sans MT" pitchFamily="34" charset="0"/>
                <a:ea typeface="+mj-ea"/>
                <a:cs typeface="+mj-cs"/>
              </a:rPr>
              <a:t>, sodalite, diopside, flogopite, biotite, dolomite e tracce di nefelina, di formula </a:t>
            </a:r>
            <a:r>
              <a:rPr lang="it-IT" b="1" i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Na3Ca(Al3 Si3 O12)S</a:t>
            </a:r>
          </a:p>
          <a:p>
            <a:r>
              <a:rPr lang="it-IT" b="1" i="1" dirty="0" smtClean="0">
                <a:solidFill>
                  <a:srgbClr val="4A66AC">
                    <a:lumMod val="50000"/>
                  </a:srgbClr>
                </a:solidFill>
                <a:latin typeface="Gill Sans MT" pitchFamily="34" charset="0"/>
                <a:ea typeface="+mj-ea"/>
                <a:cs typeface="+mj-cs"/>
              </a:rPr>
              <a:t>La </a:t>
            </a:r>
            <a:r>
              <a:rPr lang="it-IT" b="1" i="1" dirty="0">
                <a:solidFill>
                  <a:srgbClr val="4A66AC">
                    <a:lumMod val="50000"/>
                  </a:srgbClr>
                </a:solidFill>
                <a:latin typeface="Gill Sans MT" pitchFamily="34" charset="0"/>
                <a:ea typeface="+mj-ea"/>
                <a:cs typeface="+mj-cs"/>
              </a:rPr>
              <a:t>lazurite è il minerale cromoforo mentre quantità variabili di pirite generano bellissime screziature dorate</a:t>
            </a:r>
            <a:r>
              <a:rPr lang="it-IT" b="1" i="1" dirty="0" smtClean="0">
                <a:solidFill>
                  <a:srgbClr val="4A66AC">
                    <a:lumMod val="50000"/>
                  </a:srgbClr>
                </a:solidFill>
                <a:latin typeface="Gill Sans MT" pitchFamily="34" charset="0"/>
                <a:ea typeface="+mj-ea"/>
                <a:cs typeface="+mj-cs"/>
              </a:rPr>
              <a:t>.</a:t>
            </a:r>
          </a:p>
          <a:p>
            <a:endParaRPr lang="it-IT" b="1" i="1" dirty="0" smtClean="0">
              <a:latin typeface="Gill Sans MT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266" y="2195196"/>
            <a:ext cx="3620758" cy="3086531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204864"/>
            <a:ext cx="936104" cy="1224136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724805" y="1961936"/>
            <a:ext cx="3188710" cy="40934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000" b="1" i="1" dirty="0" smtClean="0">
                <a:solidFill>
                  <a:schemeClr val="accent6">
                    <a:lumMod val="50000"/>
                  </a:schemeClr>
                </a:solidFill>
              </a:rPr>
              <a:t>I depositi più importanti sono nel Pakistan e Afghanistan, lo studio degli elementi in traccia potrebbe favorire lo studio dei depositi, il nostro campione probabilmente proviene dal deposito del Pakistan o del </a:t>
            </a:r>
            <a:r>
              <a:rPr lang="it-IT" sz="2000" b="1" i="1" dirty="0" smtClean="0">
                <a:solidFill>
                  <a:schemeClr val="accent6">
                    <a:lumMod val="50000"/>
                  </a:schemeClr>
                </a:solidFill>
              </a:rPr>
              <a:t>Sar</a:t>
            </a:r>
            <a:r>
              <a:rPr lang="it-IT" sz="2000" b="1" i="1" dirty="0" smtClean="0">
                <a:solidFill>
                  <a:schemeClr val="accent6">
                    <a:lumMod val="50000"/>
                  </a:schemeClr>
                </a:solidFill>
              </a:rPr>
              <a:t>-i </a:t>
            </a:r>
            <a:r>
              <a:rPr lang="it-IT" sz="2000" b="1" i="1" dirty="0" smtClean="0">
                <a:solidFill>
                  <a:schemeClr val="accent6">
                    <a:lumMod val="50000"/>
                  </a:schemeClr>
                </a:solidFill>
              </a:rPr>
              <a:t>sang</a:t>
            </a:r>
            <a:r>
              <a:rPr lang="it-IT" sz="2000" b="1" i="1" dirty="0" smtClean="0">
                <a:solidFill>
                  <a:schemeClr val="accent6">
                    <a:lumMod val="50000"/>
                  </a:schemeClr>
                </a:solidFill>
              </a:rPr>
              <a:t>, confrontando diverse analisi è presente la flogopite e tracce di nefelina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175776" y="6021597"/>
            <a:ext cx="7716704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b="1" i="1" dirty="0" smtClean="0">
                <a:solidFill>
                  <a:schemeClr val="accent6">
                    <a:lumMod val="50000"/>
                  </a:schemeClr>
                </a:solidFill>
              </a:rPr>
              <a:t>Vediamo il confronto dei risultati </a:t>
            </a:r>
            <a:r>
              <a:rPr lang="it-IT" b="1" i="1" dirty="0" smtClean="0">
                <a:solidFill>
                  <a:schemeClr val="accent6">
                    <a:lumMod val="50000"/>
                  </a:schemeClr>
                </a:solidFill>
              </a:rPr>
              <a:t>sr-xrd</a:t>
            </a:r>
            <a:r>
              <a:rPr lang="it-IT" b="1" i="1" dirty="0" smtClean="0">
                <a:solidFill>
                  <a:schemeClr val="accent6">
                    <a:lumMod val="50000"/>
                  </a:schemeClr>
                </a:solidFill>
              </a:rPr>
              <a:t> e le analisi effettuate da </a:t>
            </a:r>
            <a:r>
              <a:rPr lang="it-IT" b="1" i="1" dirty="0" smtClean="0">
                <a:solidFill>
                  <a:schemeClr val="accent6">
                    <a:lumMod val="50000"/>
                  </a:schemeClr>
                </a:solidFill>
              </a:rPr>
              <a:t>Ballirano</a:t>
            </a:r>
            <a:r>
              <a:rPr lang="it-IT" b="1" i="1" dirty="0" smtClean="0">
                <a:solidFill>
                  <a:schemeClr val="accent6">
                    <a:lumMod val="50000"/>
                  </a:schemeClr>
                </a:solidFill>
              </a:rPr>
              <a:t> e Maras nell’articolo «i pigmenti blu del giudizio universale di Michelangelo»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56176" cy="450912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09119"/>
            <a:ext cx="6156176" cy="216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389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5010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it-IT" sz="3600" b="1" i="1" dirty="0" smtClean="0">
                <a:solidFill>
                  <a:schemeClr val="accent3">
                    <a:lumMod val="75000"/>
                  </a:schemeClr>
                </a:solidFill>
              </a:rPr>
              <a:t>Conclusioni</a:t>
            </a:r>
            <a:endParaRPr lang="it-IT" sz="36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35608" y="1196752"/>
            <a:ext cx="7498080" cy="5400600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it-IT" sz="2400" b="1" i="1" dirty="0" smtClean="0">
                <a:solidFill>
                  <a:schemeClr val="accent3">
                    <a:lumMod val="75000"/>
                  </a:schemeClr>
                </a:solidFill>
              </a:rPr>
              <a:t>La combinazione di </a:t>
            </a:r>
            <a:r>
              <a:rPr lang="it-IT" sz="2400" b="1" i="1" dirty="0" smtClean="0">
                <a:solidFill>
                  <a:schemeClr val="accent3">
                    <a:lumMod val="75000"/>
                  </a:schemeClr>
                </a:solidFill>
              </a:rPr>
              <a:t>Sr-xrd</a:t>
            </a:r>
            <a:r>
              <a:rPr lang="it-IT" sz="2400" b="1" i="1" dirty="0" smtClean="0">
                <a:solidFill>
                  <a:schemeClr val="accent3">
                    <a:lumMod val="75000"/>
                  </a:schemeClr>
                </a:solidFill>
              </a:rPr>
              <a:t>, micro-spettroscopia </a:t>
            </a:r>
            <a:r>
              <a:rPr lang="it-IT" sz="2400" b="1" i="1" dirty="0" smtClean="0">
                <a:solidFill>
                  <a:schemeClr val="accent3">
                    <a:lumMod val="75000"/>
                  </a:schemeClr>
                </a:solidFill>
              </a:rPr>
              <a:t>Raman</a:t>
            </a:r>
            <a:r>
              <a:rPr lang="it-IT" sz="2400" b="1" i="1" dirty="0" smtClean="0">
                <a:solidFill>
                  <a:schemeClr val="accent3">
                    <a:lumMod val="75000"/>
                  </a:schemeClr>
                </a:solidFill>
              </a:rPr>
              <a:t> e </a:t>
            </a:r>
            <a:r>
              <a:rPr lang="it-IT" sz="2400" b="1" i="1" dirty="0" smtClean="0">
                <a:solidFill>
                  <a:schemeClr val="accent3">
                    <a:lumMod val="75000"/>
                  </a:schemeClr>
                </a:solidFill>
              </a:rPr>
              <a:t>Pixe</a:t>
            </a:r>
            <a:r>
              <a:rPr lang="it-IT" sz="2400" b="1" i="1" dirty="0" smtClean="0">
                <a:solidFill>
                  <a:schemeClr val="accent3">
                    <a:lumMod val="75000"/>
                  </a:schemeClr>
                </a:solidFill>
              </a:rPr>
              <a:t>, si rivela essere una metodologia efficace per ottenere una completa, accurata, non distruttiva e non invasiva caratterizzazione delle gemme.</a:t>
            </a:r>
          </a:p>
          <a:p>
            <a:pPr marL="82296" indent="0">
              <a:buNone/>
            </a:pPr>
            <a:r>
              <a:rPr lang="it-IT" sz="2400" b="1" i="1" dirty="0" smtClean="0">
                <a:solidFill>
                  <a:schemeClr val="accent3">
                    <a:lumMod val="75000"/>
                  </a:schemeClr>
                </a:solidFill>
              </a:rPr>
              <a:t>La collezione di Vigna </a:t>
            </a:r>
            <a:r>
              <a:rPr lang="it-IT" sz="2400" b="1" i="1" dirty="0" smtClean="0">
                <a:solidFill>
                  <a:schemeClr val="accent3">
                    <a:lumMod val="75000"/>
                  </a:schemeClr>
                </a:solidFill>
              </a:rPr>
              <a:t>Barberini</a:t>
            </a:r>
            <a:r>
              <a:rPr lang="it-IT" sz="2400" b="1" i="1" dirty="0" smtClean="0">
                <a:solidFill>
                  <a:schemeClr val="accent3">
                    <a:lumMod val="75000"/>
                  </a:schemeClr>
                </a:solidFill>
              </a:rPr>
              <a:t> consiste di calcedoni probabilmente provenienti dall’India, </a:t>
            </a:r>
            <a:r>
              <a:rPr lang="it-IT" sz="2400" b="1" i="1" dirty="0" smtClean="0">
                <a:solidFill>
                  <a:schemeClr val="accent3">
                    <a:lumMod val="75000"/>
                  </a:schemeClr>
                </a:solidFill>
              </a:rPr>
              <a:t>lapislazuli</a:t>
            </a:r>
            <a:r>
              <a:rPr lang="it-IT" sz="2400" b="1" i="1" dirty="0" smtClean="0">
                <a:solidFill>
                  <a:schemeClr val="accent3">
                    <a:lumMod val="75000"/>
                  </a:schemeClr>
                </a:solidFill>
              </a:rPr>
              <a:t> dal Pakistan, eliotropo dal sud Africa. Purtroppo c’è una notevole presenza di queste gemme in tutto il mondo e le misurazioni dei polimorfi del silicio e la determinazione della composizione chimica attraverso </a:t>
            </a:r>
            <a:r>
              <a:rPr lang="it-IT" sz="2400" b="1" i="1" dirty="0" smtClean="0">
                <a:solidFill>
                  <a:schemeClr val="accent3">
                    <a:lumMod val="75000"/>
                  </a:schemeClr>
                </a:solidFill>
              </a:rPr>
              <a:t>Pixe</a:t>
            </a:r>
            <a:r>
              <a:rPr lang="it-IT" sz="2400" b="1" i="1" dirty="0" smtClean="0">
                <a:solidFill>
                  <a:schemeClr val="accent3">
                    <a:lumMod val="75000"/>
                  </a:schemeClr>
                </a:solidFill>
              </a:rPr>
              <a:t>, non forniscono sufficienti informazioni da poter ricostruire le rotte commerciali ma un database specifico per ulteriori indagini.</a:t>
            </a:r>
          </a:p>
        </p:txBody>
      </p:sp>
    </p:spTree>
    <p:extLst>
      <p:ext uri="{BB962C8B-B14F-4D97-AF65-F5344CB8AC3E}">
        <p14:creationId xmlns:p14="http://schemas.microsoft.com/office/powerpoint/2010/main" val="60248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187624" y="116632"/>
            <a:ext cx="7704856" cy="649408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000" b="1" i="1" dirty="0" smtClean="0">
                <a:solidFill>
                  <a:schemeClr val="accent3">
                    <a:lumMod val="75000"/>
                  </a:schemeClr>
                </a:solidFill>
              </a:rPr>
              <a:t>E’ importante sottolineare la differenza  tra il posto di estrazione della gemma e il posto della manifattura.</a:t>
            </a:r>
          </a:p>
          <a:p>
            <a:r>
              <a:rPr lang="it-IT" sz="2000" b="1" i="1" dirty="0" smtClean="0">
                <a:solidFill>
                  <a:schemeClr val="accent3">
                    <a:lumMod val="75000"/>
                  </a:schemeClr>
                </a:solidFill>
              </a:rPr>
              <a:t>Le gemme preziose o semipreziose hanno sempre attratto tutte le popolazioni,  fin dal tempo romano esistevano rotte commerciali con paesi lontani per ottenere oggetti di prestigio.</a:t>
            </a:r>
          </a:p>
          <a:p>
            <a:r>
              <a:rPr lang="it-IT" sz="2000" b="1" i="1" dirty="0" smtClean="0">
                <a:solidFill>
                  <a:schemeClr val="accent3">
                    <a:lumMod val="75000"/>
                  </a:schemeClr>
                </a:solidFill>
              </a:rPr>
              <a:t>La glittica ci fornisce maggiori informazioni sull’importanza, il valore e il significato di ogni gemma.</a:t>
            </a:r>
          </a:p>
          <a:p>
            <a:r>
              <a:rPr lang="it-IT" sz="2000" b="1" i="1" dirty="0" smtClean="0">
                <a:solidFill>
                  <a:schemeClr val="accent3">
                    <a:lumMod val="75000"/>
                  </a:schemeClr>
                </a:solidFill>
              </a:rPr>
              <a:t>La realizzazione di gemme lavorate, con camei mirava alla produzione di un bene la cui funzione è quella di specchio </a:t>
            </a:r>
            <a:r>
              <a:rPr lang="it-IT" sz="2000" b="1" i="1" dirty="0" smtClean="0">
                <a:solidFill>
                  <a:schemeClr val="accent3">
                    <a:lumMod val="75000"/>
                  </a:schemeClr>
                </a:solidFill>
              </a:rPr>
              <a:t>autorappresentativo</a:t>
            </a:r>
            <a:r>
              <a:rPr lang="it-IT" sz="2000" b="1" i="1" dirty="0" smtClean="0">
                <a:solidFill>
                  <a:schemeClr val="accent3">
                    <a:lumMod val="75000"/>
                  </a:schemeClr>
                </a:solidFill>
              </a:rPr>
              <a:t> di chi le indossa, un ricco romano era usuale indossare un anello con corniola rossa (rosso simbolo del potere) con il </a:t>
            </a:r>
            <a:r>
              <a:rPr lang="it-IT" sz="2000" b="1" i="1" dirty="0" smtClean="0">
                <a:solidFill>
                  <a:schemeClr val="accent3">
                    <a:lumMod val="75000"/>
                  </a:schemeClr>
                </a:solidFill>
              </a:rPr>
              <a:t>sigillum</a:t>
            </a:r>
            <a:r>
              <a:rPr lang="it-IT" sz="2000" b="1" i="1" dirty="0" smtClean="0">
                <a:solidFill>
                  <a:schemeClr val="accent3">
                    <a:lumMod val="75000"/>
                  </a:schemeClr>
                </a:solidFill>
              </a:rPr>
              <a:t> del proprio casato mentre le donne collane con smeraldi o eliotropi perché il colore verde simboleggiava la castità.</a:t>
            </a:r>
          </a:p>
          <a:p>
            <a:r>
              <a:rPr lang="it-IT" sz="2000" b="1" i="1" dirty="0" smtClean="0">
                <a:solidFill>
                  <a:schemeClr val="accent3">
                    <a:lumMod val="75000"/>
                  </a:schemeClr>
                </a:solidFill>
              </a:rPr>
              <a:t>Divinità presenti sulle gemme di vigna </a:t>
            </a:r>
            <a:r>
              <a:rPr lang="it-IT" sz="2000" b="1" i="1" dirty="0" smtClean="0">
                <a:solidFill>
                  <a:schemeClr val="accent3">
                    <a:lumMod val="75000"/>
                  </a:schemeClr>
                </a:solidFill>
              </a:rPr>
              <a:t>Barberini</a:t>
            </a:r>
            <a:r>
              <a:rPr lang="it-IT" sz="2000" b="1" i="1" dirty="0" smtClean="0">
                <a:solidFill>
                  <a:schemeClr val="accent3">
                    <a:lumMod val="75000"/>
                  </a:schemeClr>
                </a:solidFill>
              </a:rPr>
              <a:t> sono: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2000" b="1" i="1" dirty="0" smtClean="0">
                <a:solidFill>
                  <a:schemeClr val="accent3">
                    <a:lumMod val="75000"/>
                  </a:schemeClr>
                </a:solidFill>
              </a:rPr>
              <a:t>Artemide/Diana, dea della caccia e prosperità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2000" b="1" i="1" dirty="0" smtClean="0">
                <a:solidFill>
                  <a:schemeClr val="accent3">
                    <a:lumMod val="75000"/>
                  </a:schemeClr>
                </a:solidFill>
              </a:rPr>
              <a:t>Atena/Minerva, simbolo di Roma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2000" b="1" i="1" dirty="0" smtClean="0">
                <a:solidFill>
                  <a:schemeClr val="accent3">
                    <a:lumMod val="75000"/>
                  </a:schemeClr>
                </a:solidFill>
              </a:rPr>
              <a:t>Helios</a:t>
            </a:r>
            <a:r>
              <a:rPr lang="it-IT" sz="2000" b="1" i="1" dirty="0" smtClean="0">
                <a:solidFill>
                  <a:schemeClr val="accent3">
                    <a:lumMod val="75000"/>
                  </a:schemeClr>
                </a:solidFill>
              </a:rPr>
              <a:t>/sol, simbolo portafortuna in età imperiale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2000" b="1" i="1" dirty="0" smtClean="0">
                <a:solidFill>
                  <a:schemeClr val="accent3">
                    <a:lumMod val="75000"/>
                  </a:schemeClr>
                </a:solidFill>
              </a:rPr>
              <a:t>Le stelle/ costellazioni </a:t>
            </a:r>
            <a:r>
              <a:rPr lang="it-IT" sz="2000" b="1" i="1" dirty="0" smtClean="0">
                <a:solidFill>
                  <a:schemeClr val="accent3">
                    <a:lumMod val="75000"/>
                  </a:schemeClr>
                </a:solidFill>
              </a:rPr>
              <a:t>pleaidi</a:t>
            </a:r>
            <a:r>
              <a:rPr lang="it-IT" sz="2000" b="1" i="1" dirty="0" smtClean="0">
                <a:solidFill>
                  <a:schemeClr val="accent3">
                    <a:lumMod val="75000"/>
                  </a:schemeClr>
                </a:solidFill>
              </a:rPr>
              <a:t>, rituali magici e sacri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2000" b="1" i="1" dirty="0" smtClean="0">
                <a:solidFill>
                  <a:schemeClr val="accent3">
                    <a:lumMod val="75000"/>
                  </a:schemeClr>
                </a:solidFill>
              </a:rPr>
              <a:t>Ares/Marte, protettore dei commerci e delle guerre</a:t>
            </a:r>
          </a:p>
          <a:p>
            <a:endParaRPr lang="it-IT" sz="2000" dirty="0" smtClean="0"/>
          </a:p>
          <a:p>
            <a:endParaRPr lang="it-IT" sz="2000" dirty="0" smtClean="0"/>
          </a:p>
        </p:txBody>
      </p:sp>
    </p:spTree>
    <p:extLst>
      <p:ext uri="{BB962C8B-B14F-4D97-AF65-F5344CB8AC3E}">
        <p14:creationId xmlns:p14="http://schemas.microsoft.com/office/powerpoint/2010/main" val="331621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it-IT" sz="3200" b="1" i="1" dirty="0" smtClean="0"/>
              <a:t>Scopo della ricerca</a:t>
            </a:r>
            <a:endParaRPr lang="it-IT" sz="3200" b="1" i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it-IT" sz="2800" b="1" i="1" dirty="0" smtClean="0">
                <a:solidFill>
                  <a:schemeClr val="accent3">
                    <a:lumMod val="75000"/>
                  </a:schemeClr>
                </a:solidFill>
              </a:rPr>
              <a:t>Caratterizzazione delle gemme</a:t>
            </a:r>
          </a:p>
          <a:p>
            <a:r>
              <a:rPr lang="it-IT" sz="2800" b="1" i="1" dirty="0" smtClean="0">
                <a:solidFill>
                  <a:schemeClr val="accent3">
                    <a:lumMod val="75000"/>
                  </a:schemeClr>
                </a:solidFill>
              </a:rPr>
              <a:t>Studi sulla  provenienza e tecniche di lavorazione</a:t>
            </a:r>
          </a:p>
          <a:p>
            <a:r>
              <a:rPr lang="it-IT" sz="2800" b="1" i="1" dirty="0" smtClean="0">
                <a:solidFill>
                  <a:schemeClr val="accent3">
                    <a:lumMod val="75000"/>
                  </a:schemeClr>
                </a:solidFill>
              </a:rPr>
              <a:t>Rotte commerciali, proprietà estetiche, destinazioni sociali </a:t>
            </a:r>
          </a:p>
          <a:p>
            <a:r>
              <a:rPr lang="it-IT" sz="2800" b="1" i="1" dirty="0" smtClean="0">
                <a:solidFill>
                  <a:schemeClr val="accent3">
                    <a:lumMod val="75000"/>
                  </a:schemeClr>
                </a:solidFill>
              </a:rPr>
              <a:t>Nuove tecniche dal punto di vista metodologico per future indagini</a:t>
            </a:r>
          </a:p>
          <a:p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6513"/>
            <a:ext cx="4081264" cy="3104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6513"/>
            <a:ext cx="3024336" cy="310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22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it-IT" sz="4000" b="1" i="1" dirty="0" smtClean="0">
                <a:solidFill>
                  <a:schemeClr val="accent3">
                    <a:lumMod val="75000"/>
                  </a:schemeClr>
                </a:solidFill>
              </a:rPr>
              <a:t>Campioni</a:t>
            </a:r>
            <a:endParaRPr lang="it-IT" sz="40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628800"/>
            <a:ext cx="6984776" cy="3672408"/>
          </a:xfrm>
          <a:solidFill>
            <a:schemeClr val="bg2"/>
          </a:solidFill>
        </p:spPr>
      </p:pic>
      <p:sp>
        <p:nvSpPr>
          <p:cNvPr id="6" name="CasellaDiTesto 5"/>
          <p:cNvSpPr txBox="1"/>
          <p:nvPr/>
        </p:nvSpPr>
        <p:spPr>
          <a:xfrm>
            <a:off x="1115616" y="5661247"/>
            <a:ext cx="78843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smtClean="0">
                <a:solidFill>
                  <a:schemeClr val="accent3">
                    <a:lumMod val="75000"/>
                  </a:schemeClr>
                </a:solidFill>
              </a:rPr>
              <a:t>25 gemme studiate, comprendono 2 calcedoni incolori,2 diaspro, 2 </a:t>
            </a:r>
            <a:r>
              <a:rPr lang="it-IT" b="1" i="1" dirty="0" smtClean="0">
                <a:solidFill>
                  <a:schemeClr val="accent3">
                    <a:lumMod val="75000"/>
                  </a:schemeClr>
                </a:solidFill>
              </a:rPr>
              <a:t>niccolo</a:t>
            </a:r>
            <a:r>
              <a:rPr lang="it-IT" b="1" i="1" dirty="0" smtClean="0">
                <a:solidFill>
                  <a:schemeClr val="accent3">
                    <a:lumMod val="75000"/>
                  </a:schemeClr>
                </a:solidFill>
              </a:rPr>
              <a:t>,</a:t>
            </a:r>
            <a:endParaRPr lang="it-IT" b="1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it-IT" b="1" i="1" dirty="0" smtClean="0">
                <a:solidFill>
                  <a:schemeClr val="accent3">
                    <a:lumMod val="75000"/>
                  </a:schemeClr>
                </a:solidFill>
              </a:rPr>
              <a:t>11 </a:t>
            </a:r>
            <a:r>
              <a:rPr lang="it-IT" b="1" i="1" dirty="0" smtClean="0">
                <a:solidFill>
                  <a:schemeClr val="accent3">
                    <a:lumMod val="75000"/>
                  </a:schemeClr>
                </a:solidFill>
              </a:rPr>
              <a:t>corniole, </a:t>
            </a:r>
            <a:r>
              <a:rPr lang="it-IT" b="1" i="1" dirty="0" smtClean="0">
                <a:solidFill>
                  <a:schemeClr val="accent3">
                    <a:lumMod val="75000"/>
                  </a:schemeClr>
                </a:solidFill>
              </a:rPr>
              <a:t>1sardonice, 1 granato, 1 eliotropo, 1 peridoto, 1 </a:t>
            </a:r>
            <a:r>
              <a:rPr lang="it-IT" b="1" i="1" dirty="0" smtClean="0">
                <a:solidFill>
                  <a:schemeClr val="accent3">
                    <a:lumMod val="75000"/>
                  </a:schemeClr>
                </a:solidFill>
              </a:rPr>
              <a:t>lapislazuli</a:t>
            </a:r>
            <a:r>
              <a:rPr lang="it-IT" b="1" i="1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</a:p>
          <a:p>
            <a:r>
              <a:rPr lang="it-IT" b="1" i="1" dirty="0" smtClean="0">
                <a:solidFill>
                  <a:schemeClr val="accent3">
                    <a:lumMod val="75000"/>
                  </a:schemeClr>
                </a:solidFill>
              </a:rPr>
              <a:t>3 calcedoni </a:t>
            </a:r>
            <a:endParaRPr lang="it-IT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1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it-IT" sz="2800" b="1" i="1" dirty="0" smtClean="0">
                <a:solidFill>
                  <a:schemeClr val="accent3">
                    <a:lumMod val="75000"/>
                  </a:schemeClr>
                </a:solidFill>
              </a:rPr>
              <a:t>Metodologie precedentemente applicate per studiare la provenienza e composizione del calcedonio e diaspro furono:</a:t>
            </a:r>
            <a:endParaRPr lang="it-IT" sz="28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solidFill>
            <a:schemeClr val="bg2"/>
          </a:solidFill>
        </p:spPr>
        <p:txBody>
          <a:bodyPr>
            <a:normAutofit fontScale="92500"/>
          </a:bodyPr>
          <a:lstStyle/>
          <a:p>
            <a:pPr marL="596646" indent="-514350">
              <a:buFont typeface="+mj-lt"/>
              <a:buAutoNum type="arabicPeriod"/>
            </a:pPr>
            <a:r>
              <a:rPr lang="it-IT" b="1" i="1" dirty="0" smtClean="0">
                <a:solidFill>
                  <a:schemeClr val="accent3">
                    <a:lumMod val="75000"/>
                  </a:schemeClr>
                </a:solidFill>
              </a:rPr>
              <a:t>Spettrometro di massa  per studiare gli isotopi ed elementi in traccia.</a:t>
            </a:r>
          </a:p>
          <a:p>
            <a:pPr marL="596646" indent="-514350">
              <a:buFont typeface="+mj-lt"/>
              <a:buAutoNum type="arabicPeriod"/>
            </a:pPr>
            <a:r>
              <a:rPr lang="it-IT" b="1" i="1" dirty="0" smtClean="0">
                <a:solidFill>
                  <a:schemeClr val="accent3">
                    <a:lumMod val="75000"/>
                  </a:schemeClr>
                </a:solidFill>
              </a:rPr>
              <a:t>Pixe</a:t>
            </a:r>
            <a:r>
              <a:rPr lang="it-IT" b="1" i="1" dirty="0" smtClean="0">
                <a:solidFill>
                  <a:schemeClr val="accent3">
                    <a:lumMod val="75000"/>
                  </a:schemeClr>
                </a:solidFill>
              </a:rPr>
              <a:t> su </a:t>
            </a:r>
            <a:r>
              <a:rPr lang="it-IT" b="1" i="1" dirty="0" smtClean="0">
                <a:solidFill>
                  <a:schemeClr val="accent3">
                    <a:lumMod val="75000"/>
                  </a:schemeClr>
                </a:solidFill>
              </a:rPr>
              <a:t>corniolia</a:t>
            </a:r>
            <a:r>
              <a:rPr lang="it-IT" b="1" i="1" dirty="0" smtClean="0">
                <a:solidFill>
                  <a:schemeClr val="accent3">
                    <a:lumMod val="75000"/>
                  </a:schemeClr>
                </a:solidFill>
              </a:rPr>
              <a:t>  dell’India e sud-est Asia.</a:t>
            </a:r>
          </a:p>
          <a:p>
            <a:pPr marL="596646" indent="-514350">
              <a:buFont typeface="+mj-lt"/>
              <a:buAutoNum type="arabicPeriod"/>
            </a:pPr>
            <a:r>
              <a:rPr lang="it-IT" b="1" i="1" dirty="0" smtClean="0">
                <a:solidFill>
                  <a:schemeClr val="accent3">
                    <a:lumMod val="75000"/>
                  </a:schemeClr>
                </a:solidFill>
              </a:rPr>
              <a:t>Studio del rapporto dei polimorfi del silicio, quarzo/</a:t>
            </a:r>
            <a:r>
              <a:rPr lang="it-IT" b="1" i="1" dirty="0" smtClean="0">
                <a:solidFill>
                  <a:schemeClr val="accent3">
                    <a:lumMod val="75000"/>
                  </a:schemeClr>
                </a:solidFill>
              </a:rPr>
              <a:t>moganite</a:t>
            </a:r>
            <a:endParaRPr lang="it-IT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484784"/>
            <a:ext cx="3930402" cy="4680520"/>
          </a:xfr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862" y="2924944"/>
            <a:ext cx="5801535" cy="256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50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it-IT" sz="3600" b="1" i="1" dirty="0" smtClean="0"/>
              <a:t>Metodologie d’indagine</a:t>
            </a:r>
            <a:endParaRPr lang="it-IT" sz="3600" b="1" i="1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004" y="1545162"/>
            <a:ext cx="761905" cy="5104762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 flipH="1">
            <a:off x="1547663" y="1700808"/>
            <a:ext cx="5160340" cy="4708981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000" b="1" i="1" dirty="0" smtClean="0">
                <a:solidFill>
                  <a:schemeClr val="accent3">
                    <a:lumMod val="75000"/>
                  </a:schemeClr>
                </a:solidFill>
              </a:rPr>
              <a:t>Le tecniche che sono state effettuate sono Non distruttive: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000" b="1" i="1" dirty="0" smtClean="0">
                <a:solidFill>
                  <a:schemeClr val="accent3">
                    <a:lumMod val="75000"/>
                  </a:schemeClr>
                </a:solidFill>
              </a:rPr>
              <a:t>SR-XRD, </a:t>
            </a:r>
            <a:r>
              <a:rPr lang="it-IT" sz="2000" b="1" i="1" dirty="0" smtClean="0">
                <a:solidFill>
                  <a:schemeClr val="accent3">
                    <a:lumMod val="75000"/>
                  </a:schemeClr>
                </a:solidFill>
              </a:rPr>
              <a:t>diffrattometria</a:t>
            </a:r>
            <a:r>
              <a:rPr lang="it-IT" sz="2000" b="1" i="1" dirty="0" smtClean="0">
                <a:solidFill>
                  <a:schemeClr val="accent3">
                    <a:lumMod val="75000"/>
                  </a:schemeClr>
                </a:solidFill>
              </a:rPr>
              <a:t> su polveri sottili con radiazione di sincrotrone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000" b="1" i="1" dirty="0" smtClean="0">
                <a:solidFill>
                  <a:schemeClr val="accent3">
                    <a:lumMod val="75000"/>
                  </a:schemeClr>
                </a:solidFill>
              </a:rPr>
              <a:t>Micro-Spettroscopia </a:t>
            </a:r>
            <a:r>
              <a:rPr lang="it-IT" sz="2000" b="1" i="1" dirty="0" smtClean="0">
                <a:solidFill>
                  <a:schemeClr val="accent3">
                    <a:lumMod val="75000"/>
                  </a:schemeClr>
                </a:solidFill>
              </a:rPr>
              <a:t>Raman</a:t>
            </a:r>
            <a:endParaRPr lang="it-IT" sz="2000" b="1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it-IT" sz="2000" b="1" i="1" dirty="0" smtClean="0">
                <a:solidFill>
                  <a:schemeClr val="accent3">
                    <a:lumMod val="75000"/>
                  </a:schemeClr>
                </a:solidFill>
              </a:rPr>
              <a:t>Analisi PIXE (</a:t>
            </a:r>
            <a:r>
              <a:rPr lang="it-IT" sz="2000" b="1" i="1" dirty="0" smtClean="0">
                <a:solidFill>
                  <a:schemeClr val="accent3">
                    <a:lumMod val="75000"/>
                  </a:schemeClr>
                </a:solidFill>
              </a:rPr>
              <a:t>particle</a:t>
            </a:r>
            <a:r>
              <a:rPr lang="it-IT" sz="2000" b="1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it-IT" sz="2000" b="1" i="1" dirty="0" smtClean="0">
                <a:solidFill>
                  <a:schemeClr val="accent3">
                    <a:lumMod val="75000"/>
                  </a:schemeClr>
                </a:solidFill>
              </a:rPr>
              <a:t>induced</a:t>
            </a:r>
            <a:r>
              <a:rPr lang="it-IT" sz="2000" b="1" i="1" dirty="0" smtClean="0">
                <a:solidFill>
                  <a:schemeClr val="accent3">
                    <a:lumMod val="75000"/>
                  </a:schemeClr>
                </a:solidFill>
              </a:rPr>
              <a:t>  x-</a:t>
            </a:r>
            <a:r>
              <a:rPr lang="it-IT" sz="2000" b="1" i="1" dirty="0" smtClean="0">
                <a:solidFill>
                  <a:schemeClr val="accent3">
                    <a:lumMod val="75000"/>
                  </a:schemeClr>
                </a:solidFill>
              </a:rPr>
              <a:t>ray</a:t>
            </a:r>
            <a:r>
              <a:rPr lang="it-IT" sz="2000" b="1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it-IT" sz="2000" b="1" i="1" dirty="0" smtClean="0">
                <a:solidFill>
                  <a:schemeClr val="accent3">
                    <a:lumMod val="75000"/>
                  </a:schemeClr>
                </a:solidFill>
              </a:rPr>
              <a:t>emission</a:t>
            </a:r>
            <a:r>
              <a:rPr lang="it-IT" sz="2000" b="1" i="1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</a:p>
          <a:p>
            <a:r>
              <a:rPr lang="it-IT" sz="2000" b="1" i="1" dirty="0" smtClean="0">
                <a:solidFill>
                  <a:schemeClr val="accent3">
                    <a:lumMod val="75000"/>
                  </a:schemeClr>
                </a:solidFill>
              </a:rPr>
              <a:t>Le analisi SR-XRD e PIXE determinano il rapporto quarzo/</a:t>
            </a:r>
            <a:r>
              <a:rPr lang="it-IT" sz="2000" b="1" i="1" dirty="0" smtClean="0">
                <a:solidFill>
                  <a:schemeClr val="accent3">
                    <a:lumMod val="75000"/>
                  </a:schemeClr>
                </a:solidFill>
              </a:rPr>
              <a:t>moganite</a:t>
            </a:r>
            <a:r>
              <a:rPr lang="it-IT" sz="2000" b="1" i="1" dirty="0" smtClean="0">
                <a:solidFill>
                  <a:schemeClr val="accent3">
                    <a:lumMod val="75000"/>
                  </a:schemeClr>
                </a:solidFill>
              </a:rPr>
              <a:t> del calcedonio mentre la spettroscopia </a:t>
            </a:r>
            <a:r>
              <a:rPr lang="it-IT" sz="2000" b="1" i="1" dirty="0" smtClean="0">
                <a:solidFill>
                  <a:schemeClr val="accent3">
                    <a:lumMod val="75000"/>
                  </a:schemeClr>
                </a:solidFill>
              </a:rPr>
              <a:t>Raman</a:t>
            </a:r>
            <a:r>
              <a:rPr lang="it-IT" sz="2000" b="1" i="1" dirty="0" smtClean="0">
                <a:solidFill>
                  <a:schemeClr val="accent3">
                    <a:lumMod val="75000"/>
                  </a:schemeClr>
                </a:solidFill>
              </a:rPr>
              <a:t> fornisce un contributo per la caratterizzazione mineralogica e chimica delle gemme.</a:t>
            </a:r>
          </a:p>
          <a:p>
            <a:r>
              <a:rPr lang="it-IT" sz="2000" b="1" i="1" dirty="0" smtClean="0">
                <a:solidFill>
                  <a:schemeClr val="accent3">
                    <a:lumMod val="75000"/>
                  </a:schemeClr>
                </a:solidFill>
              </a:rPr>
              <a:t>Tutte le gemme sono state sottoposte a SR-XRD e PIXE eccezione per 2 campioni che sono stati analizzati con </a:t>
            </a:r>
            <a:r>
              <a:rPr lang="it-IT" sz="2000" b="1" i="1" dirty="0" smtClean="0">
                <a:solidFill>
                  <a:schemeClr val="accent3">
                    <a:lumMod val="75000"/>
                  </a:schemeClr>
                </a:solidFill>
              </a:rPr>
              <a:t>Raman</a:t>
            </a:r>
            <a:r>
              <a:rPr lang="it-IT" sz="2000" b="1" i="1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909" y="1459456"/>
            <a:ext cx="1609524" cy="523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2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it-IT" sz="2800" b="1" i="1" dirty="0" smtClean="0">
                <a:solidFill>
                  <a:schemeClr val="accent3">
                    <a:lumMod val="75000"/>
                  </a:schemeClr>
                </a:solidFill>
              </a:rPr>
              <a:t>XRD con radiazione di sincrotrone SR-XRD</a:t>
            </a:r>
            <a:endParaRPr lang="it-IT" sz="28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412776"/>
            <a:ext cx="2505425" cy="1829055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454363" y="1746500"/>
            <a:ext cx="4989845" cy="147732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b="1" i="1" dirty="0" smtClean="0">
                <a:solidFill>
                  <a:schemeClr val="accent3">
                    <a:lumMod val="75000"/>
                  </a:schemeClr>
                </a:solidFill>
              </a:rPr>
              <a:t>Quando particelle cariche di alta energia percorrono un’orbita circolare a velocità prossima alla luce, si ha emissione di radiazione elettromagnetica in direzione tangente all’orbita( radiazione di sincrotrone).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363" y="3501007"/>
            <a:ext cx="4269765" cy="3108863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5940152" y="3508932"/>
            <a:ext cx="3009481" cy="286232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b="1" i="1" dirty="0" smtClean="0">
                <a:solidFill>
                  <a:schemeClr val="accent3">
                    <a:lumMod val="75000"/>
                  </a:schemeClr>
                </a:solidFill>
              </a:rPr>
              <a:t>Rivoluzione nel campo della cristallografia molecolare, vantaggi: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b="1" i="1" dirty="0" smtClean="0">
                <a:solidFill>
                  <a:schemeClr val="accent3">
                    <a:lumMod val="75000"/>
                  </a:schemeClr>
                </a:solidFill>
              </a:rPr>
              <a:t>Minor volume di campione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b="1" i="1" dirty="0" smtClean="0">
                <a:solidFill>
                  <a:schemeClr val="accent3">
                    <a:lumMod val="75000"/>
                  </a:schemeClr>
                </a:solidFill>
              </a:rPr>
              <a:t>Informazioni da riflessi deboli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b="1" i="1" dirty="0" smtClean="0">
                <a:solidFill>
                  <a:schemeClr val="accent3">
                    <a:lumMod val="75000"/>
                  </a:schemeClr>
                </a:solidFill>
              </a:rPr>
              <a:t>Raccolta dati più veloce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b="1" i="1" dirty="0" smtClean="0">
                <a:solidFill>
                  <a:schemeClr val="accent3">
                    <a:lumMod val="75000"/>
                  </a:schemeClr>
                </a:solidFill>
              </a:rPr>
              <a:t>Alto flusso/brillanza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b="1" i="1" dirty="0" smtClean="0">
                <a:solidFill>
                  <a:schemeClr val="accent3">
                    <a:lumMod val="75000"/>
                  </a:schemeClr>
                </a:solidFill>
              </a:rPr>
              <a:t>Alta risoluzione</a:t>
            </a:r>
          </a:p>
        </p:txBody>
      </p:sp>
    </p:spTree>
    <p:extLst>
      <p:ext uri="{BB962C8B-B14F-4D97-AF65-F5344CB8AC3E}">
        <p14:creationId xmlns:p14="http://schemas.microsoft.com/office/powerpoint/2010/main" val="5323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848" y="332657"/>
            <a:ext cx="3742151" cy="3140968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259632" y="332657"/>
            <a:ext cx="4032448" cy="42473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b="1" i="1" dirty="0" smtClean="0">
                <a:solidFill>
                  <a:schemeClr val="accent3">
                    <a:lumMod val="75000"/>
                  </a:schemeClr>
                </a:solidFill>
              </a:rPr>
              <a:t>I dati di diffrazione da polveri presentano spesso molti picchi sovrapposti, attraverso il metodo di </a:t>
            </a:r>
            <a:r>
              <a:rPr lang="it-IT" b="1" i="1" dirty="0" smtClean="0">
                <a:solidFill>
                  <a:schemeClr val="accent3">
                    <a:lumMod val="75000"/>
                  </a:schemeClr>
                </a:solidFill>
              </a:rPr>
              <a:t>Rietveld</a:t>
            </a:r>
            <a:r>
              <a:rPr lang="it-IT" b="1" i="1" dirty="0" smtClean="0">
                <a:solidFill>
                  <a:schemeClr val="accent3">
                    <a:lumMod val="75000"/>
                  </a:schemeClr>
                </a:solidFill>
              </a:rPr>
              <a:t> si può affinare una struttura cristallina di cui siano note approssimativamente le coordinate atomiche.</a:t>
            </a:r>
          </a:p>
          <a:p>
            <a:r>
              <a:rPr lang="it-IT" b="1" i="1" dirty="0" smtClean="0">
                <a:solidFill>
                  <a:srgbClr val="FF0000"/>
                </a:solidFill>
              </a:rPr>
              <a:t>METODO DI RIETVELD</a:t>
            </a:r>
          </a:p>
          <a:p>
            <a:r>
              <a:rPr lang="it-IT" b="1" i="1" dirty="0" smtClean="0">
                <a:solidFill>
                  <a:schemeClr val="accent3">
                    <a:lumMod val="75000"/>
                  </a:schemeClr>
                </a:solidFill>
              </a:rPr>
              <a:t>Si basa sulla minimizzazione di una funzione che rappresenta la differenza tra il profilo sperimentale e quello calcolato, raffinando alcuni parametri strutturali e strumentali.</a:t>
            </a:r>
          </a:p>
          <a:p>
            <a:endParaRPr lang="it-IT" b="1" i="1" dirty="0" smtClean="0">
              <a:solidFill>
                <a:srgbClr val="FF0000"/>
              </a:solidFill>
            </a:endParaRPr>
          </a:p>
          <a:p>
            <a:endParaRPr lang="it-IT" dirty="0" smtClean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368" y="4025010"/>
            <a:ext cx="4934639" cy="2852936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 flipH="1">
            <a:off x="1271566" y="4587832"/>
            <a:ext cx="2947802" cy="175432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b="1" i="1" dirty="0" smtClean="0">
                <a:solidFill>
                  <a:schemeClr val="accent3">
                    <a:lumMod val="75000"/>
                  </a:schemeClr>
                </a:solidFill>
              </a:rPr>
              <a:t>Inserite le informazioni cristallografiche, si utilizza il software GSAS che permette di raffinare i parametri di cella, morfologia dei picchi ecc..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48680"/>
            <a:ext cx="6840760" cy="490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196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03648" y="274320"/>
            <a:ext cx="7530040" cy="1143000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it-IT" sz="3600" b="1" i="1" dirty="0" smtClean="0">
                <a:solidFill>
                  <a:schemeClr val="accent3">
                    <a:lumMod val="75000"/>
                  </a:schemeClr>
                </a:solidFill>
              </a:rPr>
              <a:t>Micro-spettroscopia </a:t>
            </a:r>
            <a:r>
              <a:rPr lang="it-IT" sz="3600" b="1" i="1" dirty="0" smtClean="0">
                <a:solidFill>
                  <a:schemeClr val="accent3">
                    <a:lumMod val="75000"/>
                  </a:schemeClr>
                </a:solidFill>
              </a:rPr>
              <a:t>Raman</a:t>
            </a:r>
            <a:endParaRPr lang="it-IT" sz="36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96753"/>
            <a:ext cx="4450757" cy="3024336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1403648" y="1430625"/>
            <a:ext cx="3168352" cy="313932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b="1" i="1" dirty="0" smtClean="0">
                <a:solidFill>
                  <a:schemeClr val="accent3">
                    <a:lumMod val="75000"/>
                  </a:schemeClr>
                </a:solidFill>
              </a:rPr>
              <a:t>E’ l’adattamento microscopico della spettroscopia </a:t>
            </a:r>
            <a:r>
              <a:rPr lang="it-IT" b="1" i="1" dirty="0" smtClean="0">
                <a:solidFill>
                  <a:schemeClr val="accent3">
                    <a:lumMod val="75000"/>
                  </a:schemeClr>
                </a:solidFill>
              </a:rPr>
              <a:t>Raman</a:t>
            </a:r>
            <a:r>
              <a:rPr lang="it-IT" b="1" i="1" dirty="0" smtClean="0">
                <a:solidFill>
                  <a:schemeClr val="accent3">
                    <a:lumMod val="75000"/>
                  </a:schemeClr>
                </a:solidFill>
              </a:rPr>
              <a:t>, una tecnica spettroscopica di natura vibrazionale e molecolare, fornisce informazioni sulla composizione molecolare, i legami, la fase e la struttura cristallina dei campioni in esame</a:t>
            </a:r>
            <a:r>
              <a:rPr lang="it-IT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569946"/>
            <a:ext cx="4541575" cy="2241876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1403648" y="4592070"/>
            <a:ext cx="3168352" cy="23083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b="1" i="1" dirty="0" smtClean="0">
                <a:solidFill>
                  <a:schemeClr val="accent3">
                    <a:lumMod val="75000"/>
                  </a:schemeClr>
                </a:solidFill>
              </a:rPr>
              <a:t>Le righe </a:t>
            </a:r>
            <a:r>
              <a:rPr lang="it-IT" b="1" i="1" dirty="0" smtClean="0">
                <a:solidFill>
                  <a:schemeClr val="accent3">
                    <a:lumMod val="75000"/>
                  </a:schemeClr>
                </a:solidFill>
              </a:rPr>
              <a:t>Stokes</a:t>
            </a:r>
            <a:r>
              <a:rPr lang="it-IT" b="1" i="1" dirty="0" smtClean="0">
                <a:solidFill>
                  <a:schemeClr val="accent3">
                    <a:lumMod val="75000"/>
                  </a:schemeClr>
                </a:solidFill>
              </a:rPr>
              <a:t> sono legate ai gruppi funzionali delle molecole del campione e ai loro moti di vibrazione sono quindi sfruttate a scopo diagnostico per identificare qualitativamente i composti presenti.</a:t>
            </a: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023" y="1504681"/>
            <a:ext cx="4505954" cy="384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08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zio">
  <a:themeElements>
    <a:clrScheme name="Solstiz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z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z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txDef>
      <a:spPr/>
      <a:bodyPr wrap="square" rtlCol="0">
        <a:spAutoFit/>
      </a:bodyPr>
      <a:lstStyle>
        <a:defPPr>
          <a:defRPr dirty="0" smtClean="0"/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16333</TotalTime>
  <Words>2034</Words>
  <Application>Microsoft Office PowerPoint</Application>
  <PresentationFormat>Presentazione su schermo (4:3)</PresentationFormat>
  <Paragraphs>117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26" baseType="lpstr">
      <vt:lpstr>Solstizio</vt:lpstr>
      <vt:lpstr>Università degli studi di Roma, La Sapienza Corso di Laurea magistrale in Scienze e tecnologie per la conservazione dei beni culturali  Gemme preziose provenienti dalla Vigna Barberini sul colle palatino(Roma, Italia) E.Gliozzo, N.Grassi, P.Bonanni, C.Meneghini, M.A.Tomei</vt:lpstr>
      <vt:lpstr>Introduzione</vt:lpstr>
      <vt:lpstr>Scopo della ricerca</vt:lpstr>
      <vt:lpstr>Campioni</vt:lpstr>
      <vt:lpstr>Metodologie precedentemente applicate per studiare la provenienza e composizione del calcedonio e diaspro furono:</vt:lpstr>
      <vt:lpstr>Metodologie d’indagine</vt:lpstr>
      <vt:lpstr>XRD con radiazione di sincrotrone SR-XRD</vt:lpstr>
      <vt:lpstr>Presentazione standard di PowerPoint</vt:lpstr>
      <vt:lpstr>Micro-spettroscopia Raman</vt:lpstr>
      <vt:lpstr>Pixe ( particle induced x-ray emission </vt:lpstr>
      <vt:lpstr>Risultati SR-XRD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Risultati micro spettroscopia-Raman</vt:lpstr>
      <vt:lpstr>Risultati Pixe</vt:lpstr>
      <vt:lpstr>Presentazione standard di PowerPoint</vt:lpstr>
      <vt:lpstr>Discussione: Calcedonio e Diaspro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Conclusioni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Anna</dc:creator>
  <cp:lastModifiedBy>Anna</cp:lastModifiedBy>
  <cp:revision>137</cp:revision>
  <dcterms:created xsi:type="dcterms:W3CDTF">2014-10-30T15:14:24Z</dcterms:created>
  <dcterms:modified xsi:type="dcterms:W3CDTF">2014-11-12T17:21:34Z</dcterms:modified>
</cp:coreProperties>
</file>