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93" r:id="rId17"/>
    <p:sldId id="272" r:id="rId18"/>
    <p:sldId id="273" r:id="rId19"/>
    <p:sldId id="274" r:id="rId20"/>
    <p:sldId id="283" r:id="rId21"/>
    <p:sldId id="284" r:id="rId22"/>
    <p:sldId id="275" r:id="rId23"/>
    <p:sldId id="276" r:id="rId24"/>
    <p:sldId id="277" r:id="rId25"/>
    <p:sldId id="278" r:id="rId26"/>
    <p:sldId id="279" r:id="rId27"/>
    <p:sldId id="280" r:id="rId28"/>
    <p:sldId id="331" r:id="rId29"/>
    <p:sldId id="334" r:id="rId30"/>
    <p:sldId id="335" r:id="rId31"/>
    <p:sldId id="336" r:id="rId32"/>
    <p:sldId id="288" r:id="rId33"/>
    <p:sldId id="332" r:id="rId34"/>
    <p:sldId id="333" r:id="rId35"/>
    <p:sldId id="282" r:id="rId36"/>
    <p:sldId id="299" r:id="rId37"/>
    <p:sldId id="306" r:id="rId38"/>
    <p:sldId id="297" r:id="rId39"/>
    <p:sldId id="300" r:id="rId40"/>
    <p:sldId id="301" r:id="rId41"/>
    <p:sldId id="302" r:id="rId42"/>
    <p:sldId id="303" r:id="rId43"/>
    <p:sldId id="304" r:id="rId44"/>
    <p:sldId id="305" r:id="rId45"/>
    <p:sldId id="307" r:id="rId46"/>
    <p:sldId id="308" r:id="rId47"/>
    <p:sldId id="309" r:id="rId48"/>
    <p:sldId id="310" r:id="rId49"/>
    <p:sldId id="312" r:id="rId50"/>
    <p:sldId id="311"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6" r:id="rId64"/>
    <p:sldId id="327" r:id="rId65"/>
    <p:sldId id="328" r:id="rId66"/>
    <p:sldId id="329" r:id="rId67"/>
    <p:sldId id="330" r:id="rId68"/>
    <p:sldId id="337" r:id="rId6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D4F831-C0FF-4015-89BE-1B9F14E39329}" type="datetimeFigureOut">
              <a:rPr lang="it-IT" smtClean="0"/>
              <a:pPr/>
              <a:t>31/10/2017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D0F23-1E9A-4CAB-BE5E-0701C5DC57DF}"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Dementia is usually, but not always, the presenting feature; a minority of patients present with parkinsonism alone, some with psychiatric disorder in the absence of dementia, and others with orthostatic hypotension, falls, or transient disturbances of consciousness. Fluctuation in cognitive performance and functional ability, which is based in variations in attention and level of consciousness, is the most characteristic feature of DLB It is usually evident on a day-to-day basis, and often apparent within much shorter periods. The marked amplitude between best and worst performance distinguishes it from the minor day-to-day variations that commonly occur in dementia of any aetiology. Repeated visual hallucinations are present in about two-thirds of patients. They take the form of vivid, colourful, and sometimes fragmented figures of people and animals, </a:t>
            </a:r>
          </a:p>
          <a:p>
            <a:endParaRPr lang="it-IT" dirty="0"/>
          </a:p>
        </p:txBody>
      </p:sp>
      <p:sp>
        <p:nvSpPr>
          <p:cNvPr id="4" name="Segnaposto numero diapositiva 3"/>
          <p:cNvSpPr>
            <a:spLocks noGrp="1"/>
          </p:cNvSpPr>
          <p:nvPr>
            <p:ph type="sldNum" sz="quarter" idx="10"/>
          </p:nvPr>
        </p:nvSpPr>
        <p:spPr/>
        <p:txBody>
          <a:bodyPr/>
          <a:lstStyle/>
          <a:p>
            <a:fld id="{256D0F23-1E9A-4CAB-BE5E-0701C5DC57DF}" type="slidenum">
              <a:rPr lang="it-IT" smtClean="0"/>
              <a:pPr/>
              <a:t>57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4F9C98F-CE35-4DCB-9A5D-0D410E99F9A4}" type="datetimeFigureOut">
              <a:rPr lang="it-IT" smtClean="0"/>
              <a:pPr/>
              <a:t>31/10/2017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EA79C9-EF17-4A97-ADE2-6F922FEDB67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F9C98F-CE35-4DCB-9A5D-0D410E99F9A4}" type="datetimeFigureOut">
              <a:rPr lang="it-IT" smtClean="0"/>
              <a:pPr/>
              <a:t>31/10/2017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EA79C9-EF17-4A97-ADE2-6F922FEDB67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F9C98F-CE35-4DCB-9A5D-0D410E99F9A4}" type="datetimeFigureOut">
              <a:rPr lang="it-IT" smtClean="0"/>
              <a:pPr/>
              <a:t>31/10/2017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EA79C9-EF17-4A97-ADE2-6F922FEDB67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4F9C98F-CE35-4DCB-9A5D-0D410E99F9A4}" type="datetimeFigureOut">
              <a:rPr lang="it-IT" smtClean="0"/>
              <a:pPr/>
              <a:t>31/10/2017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EA79C9-EF17-4A97-ADE2-6F922FEDB67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4F9C98F-CE35-4DCB-9A5D-0D410E99F9A4}" type="datetimeFigureOut">
              <a:rPr lang="it-IT" smtClean="0"/>
              <a:pPr/>
              <a:t>31/10/2017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EA79C9-EF17-4A97-ADE2-6F922FEDB67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4F9C98F-CE35-4DCB-9A5D-0D410E99F9A4}" type="datetimeFigureOut">
              <a:rPr lang="it-IT" smtClean="0"/>
              <a:pPr/>
              <a:t>31/10/2017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6EA79C9-EF17-4A97-ADE2-6F922FEDB67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4F9C98F-CE35-4DCB-9A5D-0D410E99F9A4}" type="datetimeFigureOut">
              <a:rPr lang="it-IT" smtClean="0"/>
              <a:pPr/>
              <a:t>31/10/2017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6EA79C9-EF17-4A97-ADE2-6F922FEDB67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4F9C98F-CE35-4DCB-9A5D-0D410E99F9A4}" type="datetimeFigureOut">
              <a:rPr lang="it-IT" smtClean="0"/>
              <a:pPr/>
              <a:t>31/10/2017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6EA79C9-EF17-4A97-ADE2-6F922FEDB67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4F9C98F-CE35-4DCB-9A5D-0D410E99F9A4}" type="datetimeFigureOut">
              <a:rPr lang="it-IT" smtClean="0"/>
              <a:pPr/>
              <a:t>31/10/2017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6EA79C9-EF17-4A97-ADE2-6F922FEDB67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F9C98F-CE35-4DCB-9A5D-0D410E99F9A4}" type="datetimeFigureOut">
              <a:rPr lang="it-IT" smtClean="0"/>
              <a:pPr/>
              <a:t>31/10/2017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6EA79C9-EF17-4A97-ADE2-6F922FEDB67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F9C98F-CE35-4DCB-9A5D-0D410E99F9A4}" type="datetimeFigureOut">
              <a:rPr lang="it-IT" smtClean="0"/>
              <a:pPr/>
              <a:t>31/10/2017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6EA79C9-EF17-4A97-ADE2-6F922FEDB67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9C98F-CE35-4DCB-9A5D-0D410E99F9A4}" type="datetimeFigureOut">
              <a:rPr lang="it-IT" smtClean="0"/>
              <a:pPr/>
              <a:t>31/10/2017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A79C9-EF17-4A97-ADE2-6F922FEDB67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a:xfrm>
            <a:off x="683568" y="1988840"/>
            <a:ext cx="7772400" cy="1470025"/>
          </a:xfrm>
        </p:spPr>
        <p:txBody>
          <a:bodyPr/>
          <a:lstStyle/>
          <a:p>
            <a:r>
              <a:rPr lang="it-IT" dirty="0" err="1" smtClean="0">
                <a:latin typeface="Times New Roman" pitchFamily="18" charset="0"/>
                <a:cs typeface="Times New Roman" pitchFamily="18" charset="0"/>
              </a:rPr>
              <a:t>Internal</a:t>
            </a:r>
            <a:r>
              <a:rPr lang="it-IT" dirty="0" smtClean="0">
                <a:latin typeface="Times New Roman" pitchFamily="18" charset="0"/>
                <a:cs typeface="Times New Roman" pitchFamily="18" charset="0"/>
              </a:rPr>
              <a:t> Medicine and </a:t>
            </a:r>
            <a:r>
              <a:rPr lang="it-IT" dirty="0" err="1" smtClean="0">
                <a:latin typeface="Times New Roman" pitchFamily="18" charset="0"/>
                <a:cs typeface="Times New Roman" pitchFamily="18" charset="0"/>
              </a:rPr>
              <a:t>General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Surgery</a:t>
            </a:r>
            <a:r>
              <a:rPr lang="it-IT" dirty="0" smtClean="0">
                <a:latin typeface="Times New Roman" pitchFamily="18" charset="0"/>
                <a:cs typeface="Times New Roman" pitchFamily="18" charset="0"/>
              </a:rPr>
              <a:t> II</a:t>
            </a:r>
          </a:p>
        </p:txBody>
      </p:sp>
      <p:sp>
        <p:nvSpPr>
          <p:cNvPr id="3" name="Sottotitolo 2"/>
          <p:cNvSpPr>
            <a:spLocks noGrp="1"/>
          </p:cNvSpPr>
          <p:nvPr>
            <p:ph type="subTitle" idx="1"/>
          </p:nvPr>
        </p:nvSpPr>
        <p:spPr>
          <a:xfrm>
            <a:off x="1371600" y="3886200"/>
            <a:ext cx="6400800" cy="838200"/>
          </a:xfrm>
        </p:spPr>
        <p:txBody>
          <a:bodyPr rtlCol="0">
            <a:normAutofit/>
          </a:bodyPr>
          <a:lstStyle/>
          <a:p>
            <a:pPr fontAlgn="auto">
              <a:spcAft>
                <a:spcPts val="0"/>
              </a:spcAft>
              <a:buFont typeface="Arial" pitchFamily="34" charset="0"/>
              <a:buNone/>
              <a:defRPr/>
            </a:pPr>
            <a:r>
              <a:rPr lang="it-IT" dirty="0" smtClean="0">
                <a:latin typeface="Times New Roman" pitchFamily="18" charset="0"/>
                <a:cs typeface="Times New Roman" pitchFamily="18" charset="0"/>
              </a:rPr>
              <a:t>Cognitive </a:t>
            </a:r>
            <a:r>
              <a:rPr lang="it-IT" dirty="0" err="1" smtClean="0">
                <a:latin typeface="Times New Roman" pitchFamily="18" charset="0"/>
                <a:cs typeface="Times New Roman" pitchFamily="18" charset="0"/>
              </a:rPr>
              <a:t>impairment</a:t>
            </a:r>
            <a:endParaRPr lang="it-IT" dirty="0">
              <a:latin typeface="Times New Roman" pitchFamily="18" charset="0"/>
              <a:cs typeface="Times New Roman" pitchFamily="18" charset="0"/>
            </a:endParaRPr>
          </a:p>
        </p:txBody>
      </p:sp>
      <p:pic>
        <p:nvPicPr>
          <p:cNvPr id="2052" name="Immagine 3" descr="C:\Users\roberto petitti\Desktop\logo istituzionale.jpg"/>
          <p:cNvPicPr>
            <a:picLocks noChangeAspect="1" noChangeArrowheads="1"/>
          </p:cNvPicPr>
          <p:nvPr/>
        </p:nvPicPr>
        <p:blipFill>
          <a:blip r:embed="rId2" cstate="print"/>
          <a:srcRect/>
          <a:stretch>
            <a:fillRect/>
          </a:stretch>
        </p:blipFill>
        <p:spPr bwMode="auto">
          <a:xfrm>
            <a:off x="2124075" y="115888"/>
            <a:ext cx="5254625" cy="8651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olo isoscele 4"/>
          <p:cNvSpPr/>
          <p:nvPr/>
        </p:nvSpPr>
        <p:spPr>
          <a:xfrm>
            <a:off x="7020272" y="188640"/>
            <a:ext cx="288032" cy="26064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Hypothyroidism</a:t>
            </a:r>
            <a:endParaRPr lang="it-IT" b="1"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10000"/>
          </a:bodyPr>
          <a:lstStyle/>
          <a:p>
            <a:pPr>
              <a:buNone/>
            </a:pPr>
            <a:r>
              <a:rPr lang="it-IT" b="1" dirty="0" err="1" smtClean="0">
                <a:latin typeface="Times New Roman" pitchFamily="18" charset="0"/>
                <a:cs typeface="Times New Roman" pitchFamily="18" charset="0"/>
              </a:rPr>
              <a:t>Course</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improve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thyroid</a:t>
            </a:r>
            <a:r>
              <a:rPr lang="it-IT" dirty="0" smtClean="0">
                <a:latin typeface="Times New Roman" pitchFamily="18" charset="0"/>
                <a:cs typeface="Times New Roman" pitchFamily="18" charset="0"/>
              </a:rPr>
              <a:t> treatment, </a:t>
            </a:r>
            <a:r>
              <a:rPr lang="it-IT" dirty="0" err="1" smtClean="0">
                <a:latin typeface="Times New Roman" pitchFamily="18" charset="0"/>
                <a:cs typeface="Times New Roman" pitchFamily="18" charset="0"/>
              </a:rPr>
              <a:t>although</a:t>
            </a:r>
            <a:r>
              <a:rPr lang="it-IT" dirty="0" smtClean="0">
                <a:latin typeface="Times New Roman" pitchFamily="18" charset="0"/>
                <a:cs typeface="Times New Roman" pitchFamily="18" charset="0"/>
              </a:rPr>
              <a:t> some </a:t>
            </a:r>
            <a:r>
              <a:rPr lang="it-IT" dirty="0" err="1" smtClean="0">
                <a:latin typeface="Times New Roman" pitchFamily="18" charset="0"/>
                <a:cs typeface="Times New Roman" pitchFamily="18" charset="0"/>
              </a:rPr>
              <a:t>patients</a:t>
            </a:r>
            <a:r>
              <a:rPr lang="it-IT" dirty="0" smtClean="0">
                <a:latin typeface="Times New Roman" pitchFamily="18" charset="0"/>
                <a:cs typeface="Times New Roman" pitchFamily="18" charset="0"/>
              </a:rPr>
              <a:t> do </a:t>
            </a:r>
            <a:r>
              <a:rPr lang="it-IT" dirty="0" err="1" smtClean="0">
                <a:latin typeface="Times New Roman" pitchFamily="18" charset="0"/>
                <a:cs typeface="Times New Roman" pitchFamily="18" charset="0"/>
              </a:rPr>
              <a:t>not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return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baseline</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Memory</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recall</a:t>
            </a:r>
            <a:r>
              <a:rPr lang="it-IT" dirty="0" smtClean="0">
                <a:latin typeface="Times New Roman" pitchFamily="18" charset="0"/>
                <a:cs typeface="Times New Roman" pitchFamily="18" charset="0"/>
              </a:rPr>
              <a:t> deficit, </a:t>
            </a:r>
            <a:r>
              <a:rPr lang="it-IT" dirty="0" err="1" smtClean="0">
                <a:latin typeface="Times New Roman" pitchFamily="18" charset="0"/>
                <a:cs typeface="Times New Roman" pitchFamily="18" charset="0"/>
              </a:rPr>
              <a:t>intact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recognition</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Attention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variable</a:t>
            </a:r>
            <a:endParaRPr lang="it-IT" dirty="0" smtClean="0">
              <a:latin typeface="Times New Roman" pitchFamily="18" charset="0"/>
              <a:cs typeface="Times New Roman" pitchFamily="18" charset="0"/>
            </a:endParaRPr>
          </a:p>
          <a:p>
            <a:pPr>
              <a:buNone/>
            </a:pPr>
            <a:r>
              <a:rPr lang="it-IT" b="1" dirty="0" smtClean="0">
                <a:latin typeface="Times New Roman" pitchFamily="18" charset="0"/>
                <a:cs typeface="Times New Roman" pitchFamily="18" charset="0"/>
              </a:rPr>
              <a:t>Executive </a:t>
            </a:r>
            <a:r>
              <a:rPr lang="it-IT" b="1" dirty="0" err="1" smtClean="0">
                <a:latin typeface="Times New Roman" pitchFamily="18" charset="0"/>
                <a:cs typeface="Times New Roman" pitchFamily="18" charset="0"/>
              </a:rPr>
              <a:t>function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variable</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Language</a:t>
            </a:r>
            <a:r>
              <a:rPr lang="it-IT" b="1"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a:t>
            </a:r>
          </a:p>
          <a:p>
            <a:pPr>
              <a:buNone/>
            </a:pPr>
            <a:r>
              <a:rPr lang="it-IT" b="1" dirty="0" err="1" smtClean="0">
                <a:latin typeface="Times New Roman" pitchFamily="18" charset="0"/>
                <a:cs typeface="Times New Roman" pitchFamily="18" charset="0"/>
              </a:rPr>
              <a:t>Visuospatial</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function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reduced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visuospatial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function</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Psychomotor</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function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reduced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reaction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time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general</a:t>
            </a:r>
            <a:r>
              <a:rPr lang="it-IT"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slowing</a:t>
            </a:r>
            <a:r>
              <a:rPr lang="it-IT" b="1" dirty="0" smtClean="0">
                <a:latin typeface="Times New Roman" pitchFamily="18" charset="0"/>
                <a:cs typeface="Times New Roman" pitchFamily="18" charset="0"/>
              </a:rPr>
              <a:t>;</a:t>
            </a:r>
          </a:p>
          <a:p>
            <a:pPr>
              <a:buNone/>
            </a:pPr>
            <a:r>
              <a:rPr lang="it-IT" b="1" dirty="0" err="1" smtClean="0">
                <a:latin typeface="Times New Roman" pitchFamily="18" charset="0"/>
                <a:cs typeface="Times New Roman" pitchFamily="18" charset="0"/>
              </a:rPr>
              <a:t>Behavior</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depression</a:t>
            </a:r>
            <a:endParaRPr lang="it-IT" dirty="0">
              <a:latin typeface="Times New Roman" pitchFamily="18" charset="0"/>
              <a:cs typeface="Times New Roman" pitchFamily="18" charset="0"/>
            </a:endParaRPr>
          </a:p>
        </p:txBody>
      </p:sp>
      <p:sp>
        <p:nvSpPr>
          <p:cNvPr id="4" name="CasellaDiTesto 3"/>
          <p:cNvSpPr txBox="1"/>
          <p:nvPr/>
        </p:nvSpPr>
        <p:spPr>
          <a:xfrm>
            <a:off x="6876256" y="159024"/>
            <a:ext cx="2088232" cy="369332"/>
          </a:xfrm>
          <a:prstGeom prst="rect">
            <a:avLst/>
          </a:prstGeom>
          <a:noFill/>
        </p:spPr>
        <p:txBody>
          <a:bodyPr wrap="square" rtlCol="0">
            <a:spAutoFit/>
          </a:bodyPr>
          <a:lstStyle/>
          <a:p>
            <a:r>
              <a:rPr lang="it-IT" dirty="0" smtClean="0">
                <a:latin typeface="Times New Roman" pitchFamily="18" charset="0"/>
                <a:cs typeface="Times New Roman" pitchFamily="18" charset="0"/>
              </a:rPr>
              <a:t>   !     AD</a:t>
            </a:r>
            <a:endParaRPr lang="it-IT"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0070C0"/>
                </a:solidFill>
                <a:latin typeface="Times New Roman" pitchFamily="18" charset="0"/>
                <a:cs typeface="Times New Roman" pitchFamily="18" charset="0"/>
              </a:rPr>
              <a:t>Other</a:t>
            </a:r>
            <a:r>
              <a:rPr lang="it-IT" dirty="0" smtClean="0">
                <a:solidFill>
                  <a:srgbClr val="0070C0"/>
                </a:solidFill>
                <a:latin typeface="Times New Roman" pitchFamily="18" charset="0"/>
                <a:cs typeface="Times New Roman" pitchFamily="18" charset="0"/>
              </a:rPr>
              <a:t> common </a:t>
            </a:r>
            <a:r>
              <a:rPr lang="it-IT" dirty="0" err="1" smtClean="0">
                <a:solidFill>
                  <a:srgbClr val="0070C0"/>
                </a:solidFill>
                <a:latin typeface="Times New Roman" pitchFamily="18" charset="0"/>
                <a:cs typeface="Times New Roman" pitchFamily="18" charset="0"/>
              </a:rPr>
              <a:t>disease</a:t>
            </a:r>
            <a:endParaRPr lang="it-IT"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a:xfrm>
            <a:off x="467544" y="2492896"/>
            <a:ext cx="8229600" cy="1828800"/>
          </a:xfrm>
        </p:spPr>
        <p:txBody>
          <a:bodyPr/>
          <a:lstStyle/>
          <a:p>
            <a:pPr algn="ctr">
              <a:buNone/>
            </a:pPr>
            <a:r>
              <a:rPr lang="it-IT" dirty="0" err="1" smtClean="0">
                <a:latin typeface="Times New Roman" pitchFamily="18" charset="0"/>
                <a:cs typeface="Times New Roman" pitchFamily="18" charset="0"/>
              </a:rPr>
              <a:t>Depression</a:t>
            </a:r>
            <a:endParaRPr lang="it-IT" dirty="0" smtClean="0">
              <a:latin typeface="Times New Roman" pitchFamily="18" charset="0"/>
              <a:cs typeface="Times New Roman" pitchFamily="18" charset="0"/>
            </a:endParaRPr>
          </a:p>
          <a:p>
            <a:pPr algn="ctr">
              <a:buNone/>
            </a:pPr>
            <a:r>
              <a:rPr lang="it-IT" dirty="0" err="1" smtClean="0">
                <a:latin typeface="Times New Roman" pitchFamily="18" charset="0"/>
                <a:cs typeface="Times New Roman" pitchFamily="18" charset="0"/>
              </a:rPr>
              <a:t>Medications</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Drugs</a:t>
            </a:r>
            <a:endParaRPr lang="it-IT" dirty="0" smtClean="0">
              <a:latin typeface="Times New Roman" pitchFamily="18" charset="0"/>
              <a:cs typeface="Times New Roman" pitchFamily="18" charset="0"/>
            </a:endParaRPr>
          </a:p>
          <a:p>
            <a:pPr algn="ctr">
              <a:buNone/>
            </a:pPr>
            <a:r>
              <a:rPr lang="it-IT" dirty="0" smtClean="0">
                <a:latin typeface="Times New Roman" pitchFamily="18" charset="0"/>
                <a:cs typeface="Times New Roman" pitchFamily="18" charset="0"/>
              </a:rPr>
              <a:t>Delirium </a:t>
            </a:r>
            <a:r>
              <a:rPr lang="it-IT" dirty="0" err="1" smtClean="0">
                <a:latin typeface="Times New Roman" pitchFamily="18" charset="0"/>
                <a:cs typeface="Times New Roman" pitchFamily="18" charset="0"/>
              </a:rPr>
              <a:t>without</a:t>
            </a:r>
            <a:r>
              <a:rPr lang="it-IT" dirty="0" smtClean="0">
                <a:latin typeface="Times New Roman" pitchFamily="18" charset="0"/>
                <a:cs typeface="Times New Roman" pitchFamily="18" charset="0"/>
              </a:rPr>
              <a:t> complete </a:t>
            </a:r>
            <a:r>
              <a:rPr lang="it-IT" dirty="0" err="1" smtClean="0">
                <a:latin typeface="Times New Roman" pitchFamily="18" charset="0"/>
                <a:cs typeface="Times New Roman" pitchFamily="18" charset="0"/>
              </a:rPr>
              <a:t>restoration</a:t>
            </a:r>
            <a:endParaRPr lang="it-IT"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636912"/>
            <a:ext cx="8229600" cy="1143000"/>
          </a:xfrm>
        </p:spPr>
        <p:txBody>
          <a:bodyPr/>
          <a:lstStyle/>
          <a:p>
            <a:r>
              <a:rPr lang="it-IT" dirty="0" smtClean="0">
                <a:solidFill>
                  <a:srgbClr val="0070C0"/>
                </a:solidFill>
                <a:latin typeface="Times New Roman" pitchFamily="18" charset="0"/>
                <a:cs typeface="Times New Roman" pitchFamily="18" charset="0"/>
              </a:rPr>
              <a:t>Neurodegenerative </a:t>
            </a:r>
            <a:r>
              <a:rPr lang="it-IT" dirty="0" err="1" smtClean="0">
                <a:solidFill>
                  <a:srgbClr val="0070C0"/>
                </a:solidFill>
                <a:latin typeface="Times New Roman" pitchFamily="18" charset="0"/>
                <a:cs typeface="Times New Roman" pitchFamily="18" charset="0"/>
              </a:rPr>
              <a:t>Diseases</a:t>
            </a:r>
            <a:endParaRPr lang="it-IT" dirty="0">
              <a:solidFill>
                <a:srgbClr val="0070C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70C0"/>
                </a:solidFill>
                <a:latin typeface="Times New Roman" pitchFamily="18" charset="0"/>
                <a:cs typeface="Times New Roman" pitchFamily="18" charset="0"/>
              </a:rPr>
              <a:t>Alzheimer </a:t>
            </a:r>
            <a:r>
              <a:rPr lang="it-IT" dirty="0" err="1" smtClean="0">
                <a:solidFill>
                  <a:srgbClr val="0070C0"/>
                </a:solidFill>
                <a:latin typeface="Times New Roman" pitchFamily="18" charset="0"/>
                <a:cs typeface="Times New Roman" pitchFamily="18" charset="0"/>
              </a:rPr>
              <a:t>Disease</a:t>
            </a:r>
            <a:endParaRPr lang="it-IT"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a:xfrm>
            <a:off x="395536" y="1844824"/>
            <a:ext cx="8229600" cy="4525963"/>
          </a:xfrm>
        </p:spPr>
        <p:txBody>
          <a:bodyPr>
            <a:normAutofit fontScale="92500" lnSpcReduction="10000"/>
          </a:bodyPr>
          <a:lstStyle/>
          <a:p>
            <a:pPr>
              <a:buNone/>
            </a:pPr>
            <a:r>
              <a:rPr lang="it-IT" dirty="0" err="1" smtClean="0">
                <a:latin typeface="Times New Roman" pitchFamily="18" charset="0"/>
                <a:cs typeface="Times New Roman" pitchFamily="18" charset="0"/>
              </a:rPr>
              <a:t>Diagnostic</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criteria</a:t>
            </a:r>
            <a:r>
              <a:rPr lang="it-IT" dirty="0" smtClean="0">
                <a:latin typeface="Times New Roman" pitchFamily="18" charset="0"/>
                <a:cs typeface="Times New Roman" pitchFamily="18" charset="0"/>
              </a:rPr>
              <a:t> (DSMV):</a:t>
            </a:r>
          </a:p>
          <a:p>
            <a:pPr>
              <a:buNone/>
            </a:pPr>
            <a:r>
              <a:rPr lang="it-IT" dirty="0" smtClean="0">
                <a:latin typeface="Times New Roman" pitchFamily="18" charset="0"/>
                <a:cs typeface="Times New Roman" pitchFamily="18" charset="0"/>
              </a:rPr>
              <a:t>1)</a:t>
            </a:r>
            <a:r>
              <a:rPr lang="it-IT" dirty="0" err="1" smtClean="0">
                <a:latin typeface="Times New Roman" pitchFamily="18" charset="0"/>
                <a:cs typeface="Times New Roman" pitchFamily="18" charset="0"/>
              </a:rPr>
              <a:t>Dementia</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noted</a:t>
            </a:r>
            <a:r>
              <a:rPr lang="it-IT" dirty="0" smtClean="0">
                <a:latin typeface="Times New Roman" pitchFamily="18" charset="0"/>
                <a:cs typeface="Times New Roman" pitchFamily="18" charset="0"/>
              </a:rPr>
              <a:t> on </a:t>
            </a:r>
            <a:r>
              <a:rPr lang="it-IT" dirty="0" err="1" smtClean="0">
                <a:latin typeface="Times New Roman" pitchFamily="18" charset="0"/>
                <a:cs typeface="Times New Roman" pitchFamily="18" charset="0"/>
              </a:rPr>
              <a:t>clinical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examination</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established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neuropsychological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testing</a:t>
            </a:r>
            <a:r>
              <a:rPr lang="it-IT" dirty="0" smtClean="0">
                <a:latin typeface="Times New Roman" pitchFamily="18" charset="0"/>
                <a:cs typeface="Times New Roman" pitchFamily="18" charset="0"/>
              </a:rPr>
              <a:t>;</a:t>
            </a:r>
          </a:p>
          <a:p>
            <a:pPr>
              <a:buNone/>
            </a:pPr>
            <a:r>
              <a:rPr lang="it-IT" dirty="0" smtClean="0">
                <a:latin typeface="Times New Roman" pitchFamily="18" charset="0"/>
                <a:cs typeface="Times New Roman" pitchFamily="18" charset="0"/>
              </a:rPr>
              <a:t>2)</a:t>
            </a:r>
            <a:r>
              <a:rPr lang="it-IT" dirty="0" err="1" smtClean="0">
                <a:latin typeface="Times New Roman" pitchFamily="18" charset="0"/>
                <a:cs typeface="Times New Roman" pitchFamily="18" charset="0"/>
              </a:rPr>
              <a:t>Significant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impairment</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two</a:t>
            </a:r>
            <a:r>
              <a:rPr lang="it-IT" dirty="0" smtClean="0">
                <a:latin typeface="Times New Roman" pitchFamily="18" charset="0"/>
                <a:cs typeface="Times New Roman" pitchFamily="18" charset="0"/>
              </a:rPr>
              <a:t> or more </a:t>
            </a:r>
            <a:r>
              <a:rPr lang="it-IT" dirty="0" err="1" smtClean="0">
                <a:latin typeface="Times New Roman" pitchFamily="18" charset="0"/>
                <a:cs typeface="Times New Roman" pitchFamily="18" charset="0"/>
              </a:rPr>
              <a:t>areas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of</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cognition</a:t>
            </a:r>
            <a:r>
              <a:rPr lang="it-IT" dirty="0" smtClean="0">
                <a:latin typeface="Times New Roman" pitchFamily="18" charset="0"/>
                <a:cs typeface="Times New Roman" pitchFamily="18" charset="0"/>
              </a:rPr>
              <a:t>;</a:t>
            </a:r>
          </a:p>
          <a:p>
            <a:pPr>
              <a:buNone/>
            </a:pPr>
            <a:r>
              <a:rPr lang="it-IT" dirty="0" smtClean="0">
                <a:latin typeface="Times New Roman" pitchFamily="18" charset="0"/>
                <a:cs typeface="Times New Roman" pitchFamily="18" charset="0"/>
              </a:rPr>
              <a:t>3)Progressive </a:t>
            </a:r>
            <a:r>
              <a:rPr lang="it-IT" dirty="0" err="1" smtClean="0">
                <a:latin typeface="Times New Roman" pitchFamily="18" charset="0"/>
                <a:cs typeface="Times New Roman" pitchFamily="18" charset="0"/>
              </a:rPr>
              <a:t>memory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decline</a:t>
            </a:r>
            <a:r>
              <a:rPr lang="it-IT" dirty="0" smtClean="0">
                <a:latin typeface="Times New Roman" pitchFamily="18" charset="0"/>
                <a:cs typeface="Times New Roman" pitchFamily="18" charset="0"/>
              </a:rPr>
              <a:t>;</a:t>
            </a:r>
          </a:p>
          <a:p>
            <a:pPr>
              <a:buNone/>
            </a:pPr>
            <a:r>
              <a:rPr lang="it-IT" dirty="0" smtClean="0">
                <a:latin typeface="Times New Roman" pitchFamily="18" charset="0"/>
                <a:cs typeface="Times New Roman" pitchFamily="18" charset="0"/>
              </a:rPr>
              <a:t>4)</a:t>
            </a:r>
            <a:r>
              <a:rPr lang="it-IT" dirty="0" err="1" smtClean="0">
                <a:latin typeface="Times New Roman" pitchFamily="18" charset="0"/>
                <a:cs typeface="Times New Roman" pitchFamily="18" charset="0"/>
              </a:rPr>
              <a:t>Absence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of</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other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medical</a:t>
            </a:r>
            <a:r>
              <a:rPr lang="it-IT" dirty="0" smtClean="0">
                <a:latin typeface="Times New Roman" pitchFamily="18" charset="0"/>
                <a:cs typeface="Times New Roman" pitchFamily="18" charset="0"/>
              </a:rPr>
              <a:t> or </a:t>
            </a:r>
            <a:r>
              <a:rPr lang="it-IT" dirty="0" err="1" smtClean="0">
                <a:latin typeface="Times New Roman" pitchFamily="18" charset="0"/>
                <a:cs typeface="Times New Roman" pitchFamily="18" charset="0"/>
              </a:rPr>
              <a:t>psychiatric</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conditions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including</a:t>
            </a:r>
            <a:r>
              <a:rPr lang="it-IT" dirty="0" smtClean="0">
                <a:latin typeface="Times New Roman" pitchFamily="18" charset="0"/>
                <a:cs typeface="Times New Roman" pitchFamily="18" charset="0"/>
              </a:rPr>
              <a:t> delirium, </a:t>
            </a:r>
            <a:r>
              <a:rPr lang="it-IT" dirty="0" err="1" smtClean="0">
                <a:latin typeface="Times New Roman" pitchFamily="18" charset="0"/>
                <a:cs typeface="Times New Roman" pitchFamily="18" charset="0"/>
              </a:rPr>
              <a:t>as</a:t>
            </a:r>
            <a:r>
              <a:rPr lang="it-IT" dirty="0" smtClean="0">
                <a:latin typeface="Times New Roman" pitchFamily="18" charset="0"/>
                <a:cs typeface="Times New Roman" pitchFamily="18" charset="0"/>
              </a:rPr>
              <a:t> the cause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memory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impairment</a:t>
            </a:r>
            <a:r>
              <a:rPr lang="it-IT"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sp>
        <p:nvSpPr>
          <p:cNvPr id="4" name="CasellaDiTesto 3"/>
          <p:cNvSpPr txBox="1"/>
          <p:nvPr/>
        </p:nvSpPr>
        <p:spPr>
          <a:xfrm>
            <a:off x="539552" y="1268760"/>
            <a:ext cx="7704856" cy="461665"/>
          </a:xfrm>
          <a:prstGeom prst="rect">
            <a:avLst/>
          </a:prstGeom>
          <a:noFill/>
        </p:spPr>
        <p:txBody>
          <a:bodyPr wrap="square" rtlCol="0">
            <a:spAutoFit/>
          </a:bodyPr>
          <a:lstStyle/>
          <a:p>
            <a:pPr algn="ctr"/>
            <a:r>
              <a:rPr lang="it-IT" sz="2400" b="1" i="1" u="sng" dirty="0" err="1" smtClean="0">
                <a:solidFill>
                  <a:srgbClr val="0070C0"/>
                </a:solidFill>
                <a:latin typeface="Times New Roman" pitchFamily="18" charset="0"/>
                <a:cs typeface="Times New Roman" pitchFamily="18" charset="0"/>
              </a:rPr>
              <a:t>Probability</a:t>
            </a:r>
            <a:r>
              <a:rPr lang="it-IT" sz="2400" b="1" i="1" u="sng" dirty="0" smtClean="0">
                <a:solidFill>
                  <a:srgbClr val="0070C0"/>
                </a:solidFill>
                <a:latin typeface="Times New Roman" pitchFamily="18" charset="0"/>
                <a:cs typeface="Times New Roman" pitchFamily="18" charset="0"/>
              </a:rPr>
              <a:t>!! The </a:t>
            </a:r>
            <a:r>
              <a:rPr lang="it-IT" sz="2400" b="1" i="1" u="sng" dirty="0" err="1" smtClean="0">
                <a:solidFill>
                  <a:srgbClr val="0070C0"/>
                </a:solidFill>
                <a:latin typeface="Times New Roman" pitchFamily="18" charset="0"/>
                <a:cs typeface="Times New Roman" pitchFamily="18" charset="0"/>
              </a:rPr>
              <a:t>diagnosis</a:t>
            </a:r>
            <a:r>
              <a:rPr lang="it-IT" sz="2400" b="1" i="1" u="sng" dirty="0" smtClean="0">
                <a:solidFill>
                  <a:srgbClr val="0070C0"/>
                </a:solidFill>
                <a:latin typeface="Times New Roman" pitchFamily="18" charset="0"/>
                <a:cs typeface="Times New Roman" pitchFamily="18" charset="0"/>
              </a:rPr>
              <a:t> </a:t>
            </a:r>
            <a:r>
              <a:rPr lang="it-IT" sz="2400" b="1" i="1" u="sng" dirty="0" err="1" smtClean="0">
                <a:solidFill>
                  <a:srgbClr val="0070C0"/>
                </a:solidFill>
                <a:latin typeface="Times New Roman" pitchFamily="18" charset="0"/>
                <a:cs typeface="Times New Roman" pitchFamily="18" charset="0"/>
              </a:rPr>
              <a:t>is</a:t>
            </a:r>
            <a:r>
              <a:rPr lang="it-IT" sz="2400" b="1" i="1" u="sng" dirty="0" smtClean="0">
                <a:solidFill>
                  <a:srgbClr val="0070C0"/>
                </a:solidFill>
                <a:latin typeface="Times New Roman" pitchFamily="18" charset="0"/>
                <a:cs typeface="Times New Roman" pitchFamily="18" charset="0"/>
              </a:rPr>
              <a:t> </a:t>
            </a:r>
            <a:r>
              <a:rPr lang="it-IT" sz="2400" b="1" i="1" u="sng" dirty="0" err="1" smtClean="0">
                <a:solidFill>
                  <a:srgbClr val="0070C0"/>
                </a:solidFill>
                <a:latin typeface="Times New Roman" pitchFamily="18" charset="0"/>
                <a:cs typeface="Times New Roman" pitchFamily="18" charset="0"/>
              </a:rPr>
              <a:t>certain</a:t>
            </a:r>
            <a:r>
              <a:rPr lang="it-IT" sz="2400" b="1" i="1" u="sng" dirty="0" smtClean="0">
                <a:solidFill>
                  <a:srgbClr val="0070C0"/>
                </a:solidFill>
                <a:latin typeface="Times New Roman" pitchFamily="18" charset="0"/>
                <a:cs typeface="Times New Roman" pitchFamily="18" charset="0"/>
              </a:rPr>
              <a:t> </a:t>
            </a:r>
            <a:r>
              <a:rPr lang="it-IT" sz="2400" b="1" i="1" u="sng" dirty="0" err="1" smtClean="0">
                <a:solidFill>
                  <a:srgbClr val="0070C0"/>
                </a:solidFill>
                <a:latin typeface="Times New Roman" pitchFamily="18" charset="0"/>
                <a:cs typeface="Times New Roman" pitchFamily="18" charset="0"/>
              </a:rPr>
              <a:t>only</a:t>
            </a:r>
            <a:r>
              <a:rPr lang="it-IT" sz="2400" b="1" i="1" u="sng" dirty="0" smtClean="0">
                <a:solidFill>
                  <a:srgbClr val="0070C0"/>
                </a:solidFill>
                <a:latin typeface="Times New Roman" pitchFamily="18" charset="0"/>
                <a:cs typeface="Times New Roman" pitchFamily="18" charset="0"/>
              </a:rPr>
              <a:t> </a:t>
            </a:r>
            <a:r>
              <a:rPr lang="it-IT" sz="2400" b="1" i="1" u="sng" dirty="0" err="1" smtClean="0">
                <a:solidFill>
                  <a:srgbClr val="0070C0"/>
                </a:solidFill>
                <a:latin typeface="Times New Roman" pitchFamily="18" charset="0"/>
                <a:cs typeface="Times New Roman" pitchFamily="18" charset="0"/>
              </a:rPr>
              <a:t>after</a:t>
            </a:r>
            <a:r>
              <a:rPr lang="it-IT" sz="2400" b="1" i="1" u="sng" dirty="0" smtClean="0">
                <a:solidFill>
                  <a:srgbClr val="0070C0"/>
                </a:solidFill>
                <a:latin typeface="Times New Roman" pitchFamily="18" charset="0"/>
                <a:cs typeface="Times New Roman" pitchFamily="18" charset="0"/>
              </a:rPr>
              <a:t> </a:t>
            </a:r>
            <a:r>
              <a:rPr lang="it-IT" sz="2400" b="1" i="1" u="sng" dirty="0" err="1" smtClean="0">
                <a:solidFill>
                  <a:srgbClr val="0070C0"/>
                </a:solidFill>
                <a:latin typeface="Times New Roman" pitchFamily="18" charset="0"/>
                <a:cs typeface="Times New Roman" pitchFamily="18" charset="0"/>
              </a:rPr>
              <a:t>authopsy</a:t>
            </a:r>
            <a:r>
              <a:rPr lang="it-IT" sz="2400" b="1" i="1" u="sng" dirty="0" smtClean="0">
                <a:solidFill>
                  <a:srgbClr val="0070C0"/>
                </a:solidFill>
                <a:latin typeface="Times New Roman" pitchFamily="18" charset="0"/>
                <a:cs typeface="Times New Roman" pitchFamily="18" charset="0"/>
              </a:rPr>
              <a:t>!</a:t>
            </a:r>
            <a:endParaRPr lang="it-IT" sz="2400" b="1" i="1" u="sng" dirty="0">
              <a:solidFill>
                <a:srgbClr val="0070C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dirty="0" err="1" smtClean="0">
                <a:latin typeface="Times New Roman" pitchFamily="18" charset="0"/>
                <a:cs typeface="Times New Roman" pitchFamily="18" charset="0"/>
              </a:rPr>
              <a:t>Potential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diagnostic</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tools</a:t>
            </a:r>
            <a:r>
              <a:rPr lang="it-IT" dirty="0" smtClean="0">
                <a:latin typeface="Times New Roman" pitchFamily="18" charset="0"/>
                <a:cs typeface="Times New Roman" pitchFamily="18" charset="0"/>
              </a:rPr>
              <a:t>:</a:t>
            </a:r>
          </a:p>
          <a:p>
            <a:pPr>
              <a:buFontTx/>
              <a:buChar char="-"/>
            </a:pPr>
            <a:r>
              <a:rPr lang="it-IT" dirty="0" err="1" smtClean="0">
                <a:latin typeface="Times New Roman" pitchFamily="18" charset="0"/>
                <a:cs typeface="Times New Roman" pitchFamily="18" charset="0"/>
              </a:rPr>
              <a:t>Cerebrospinal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fluid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markers</a:t>
            </a:r>
            <a:r>
              <a:rPr lang="it-IT" dirty="0" smtClean="0">
                <a:latin typeface="Times New Roman" pitchFamily="18" charset="0"/>
                <a:cs typeface="Times New Roman" pitchFamily="18" charset="0"/>
              </a:rPr>
              <a:t> (beta </a:t>
            </a:r>
            <a:r>
              <a:rPr lang="it-IT" dirty="0" err="1" smtClean="0">
                <a:latin typeface="Times New Roman" pitchFamily="18" charset="0"/>
                <a:cs typeface="Times New Roman" pitchFamily="18" charset="0"/>
              </a:rPr>
              <a:t>amyloid</a:t>
            </a:r>
            <a:r>
              <a:rPr lang="it-IT" dirty="0" smtClean="0">
                <a:latin typeface="Times New Roman" pitchFamily="18" charset="0"/>
                <a:cs typeface="Times New Roman" pitchFamily="18" charset="0"/>
              </a:rPr>
              <a:t> or tau </a:t>
            </a:r>
            <a:r>
              <a:rPr lang="it-IT" dirty="0" err="1" smtClean="0">
                <a:latin typeface="Times New Roman" pitchFamily="18" charset="0"/>
                <a:cs typeface="Times New Roman" pitchFamily="18" charset="0"/>
              </a:rPr>
              <a:t>proteins</a:t>
            </a:r>
            <a:r>
              <a:rPr lang="it-IT" dirty="0" smtClean="0">
                <a:latin typeface="Times New Roman" pitchFamily="18" charset="0"/>
                <a:cs typeface="Times New Roman" pitchFamily="18" charset="0"/>
              </a:rPr>
              <a:t>)</a:t>
            </a:r>
          </a:p>
          <a:p>
            <a:pPr>
              <a:buFontTx/>
              <a:buChar char="-"/>
            </a:pPr>
            <a:r>
              <a:rPr lang="it-IT" dirty="0" err="1" smtClean="0">
                <a:latin typeface="Times New Roman" pitchFamily="18" charset="0"/>
                <a:cs typeface="Times New Roman" pitchFamily="18" charset="0"/>
              </a:rPr>
              <a:t>Structural</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functional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changes</a:t>
            </a:r>
            <a:r>
              <a:rPr lang="it-IT" dirty="0" smtClean="0">
                <a:latin typeface="Times New Roman" pitchFamily="18" charset="0"/>
                <a:cs typeface="Times New Roman" pitchFamily="18" charset="0"/>
              </a:rPr>
              <a:t> on </a:t>
            </a:r>
            <a:r>
              <a:rPr lang="it-IT" dirty="0" err="1" smtClean="0">
                <a:latin typeface="Times New Roman" pitchFamily="18" charset="0"/>
                <a:cs typeface="Times New Roman" pitchFamily="18" charset="0"/>
              </a:rPr>
              <a:t>brain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scan</a:t>
            </a:r>
            <a:endParaRPr lang="it-IT" dirty="0" smtClean="0">
              <a:latin typeface="Times New Roman" pitchFamily="18" charset="0"/>
              <a:cs typeface="Times New Roman" pitchFamily="18" charset="0"/>
            </a:endParaRPr>
          </a:p>
          <a:p>
            <a:pPr>
              <a:buFontTx/>
              <a:buChar char="-"/>
            </a:pPr>
            <a:r>
              <a:rPr lang="it-IT" dirty="0" err="1" smtClean="0">
                <a:latin typeface="Times New Roman" pitchFamily="18" charset="0"/>
                <a:cs typeface="Times New Roman" pitchFamily="18" charset="0"/>
              </a:rPr>
              <a:t>Genetic</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factors</a:t>
            </a:r>
            <a:r>
              <a:rPr lang="it-IT" dirty="0" smtClean="0">
                <a:latin typeface="Times New Roman" pitchFamily="18" charset="0"/>
                <a:cs typeface="Times New Roman" pitchFamily="18" charset="0"/>
              </a:rPr>
              <a:t>. </a:t>
            </a:r>
            <a:endParaRPr lang="it-IT" dirty="0">
              <a:latin typeface="Times New Roman" pitchFamily="18" charset="0"/>
              <a:cs typeface="Times New Roman" pitchFamily="18" charset="0"/>
            </a:endParaRPr>
          </a:p>
        </p:txBody>
      </p:sp>
      <p:sp>
        <p:nvSpPr>
          <p:cNvPr id="4" name="Titolo 1"/>
          <p:cNvSpPr>
            <a:spLocks noGrp="1"/>
          </p:cNvSpPr>
          <p:nvPr>
            <p:ph type="title"/>
          </p:nvPr>
        </p:nvSpPr>
        <p:spPr/>
        <p:txBody>
          <a:bodyPr/>
          <a:lstStyle/>
          <a:p>
            <a:r>
              <a:rPr lang="it-IT" dirty="0" smtClean="0">
                <a:solidFill>
                  <a:srgbClr val="0070C0"/>
                </a:solidFill>
                <a:latin typeface="Times New Roman" pitchFamily="18" charset="0"/>
                <a:cs typeface="Times New Roman" pitchFamily="18" charset="0"/>
              </a:rPr>
              <a:t>Alzheimer </a:t>
            </a:r>
            <a:r>
              <a:rPr lang="it-IT" dirty="0" err="1" smtClean="0">
                <a:solidFill>
                  <a:srgbClr val="0070C0"/>
                </a:solidFill>
                <a:latin typeface="Times New Roman" pitchFamily="18" charset="0"/>
                <a:cs typeface="Times New Roman" pitchFamily="18" charset="0"/>
              </a:rPr>
              <a:t>Disease</a:t>
            </a:r>
            <a:endParaRPr lang="it-IT" dirty="0">
              <a:solidFill>
                <a:srgbClr val="0070C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692696"/>
            <a:ext cx="8229600" cy="6021288"/>
          </a:xfrm>
        </p:spPr>
        <p:txBody>
          <a:bodyPr numCol="2">
            <a:noAutofit/>
          </a:bodyPr>
          <a:lstStyle/>
          <a:p>
            <a:pPr>
              <a:buNone/>
            </a:pPr>
            <a:r>
              <a:rPr lang="it-IT" sz="2400" dirty="0" err="1" smtClean="0">
                <a:solidFill>
                  <a:srgbClr val="0070C0"/>
                </a:solidFill>
                <a:latin typeface="Times New Roman" pitchFamily="18" charset="0"/>
                <a:cs typeface="Times New Roman" pitchFamily="18" charset="0"/>
              </a:rPr>
              <a:t>Neuropsychological</a:t>
            </a:r>
            <a:r>
              <a:rPr lang="it-IT" sz="2400" dirty="0" smtClean="0">
                <a:solidFill>
                  <a:srgbClr val="0070C0"/>
                </a:solidFill>
                <a:latin typeface="Times New Roman" pitchFamily="18" charset="0"/>
                <a:cs typeface="Times New Roman" pitchFamily="18" charset="0"/>
              </a:rPr>
              <a:t> </a:t>
            </a:r>
            <a:r>
              <a:rPr lang="it-IT" sz="2400" dirty="0" err="1" smtClean="0">
                <a:solidFill>
                  <a:srgbClr val="0070C0"/>
                </a:solidFill>
                <a:latin typeface="Times New Roman" pitchFamily="18" charset="0"/>
                <a:cs typeface="Times New Roman" pitchFamily="18" charset="0"/>
              </a:rPr>
              <a:t>assessment</a:t>
            </a:r>
            <a:r>
              <a:rPr lang="it-IT" sz="2400" dirty="0" smtClean="0">
                <a:solidFill>
                  <a:srgbClr val="0070C0"/>
                </a:solidFill>
                <a:latin typeface="Times New Roman" pitchFamily="18" charset="0"/>
                <a:cs typeface="Times New Roman" pitchFamily="18" charset="0"/>
              </a:rPr>
              <a:t>:</a:t>
            </a:r>
          </a:p>
          <a:p>
            <a:pPr lvl="0">
              <a:buNone/>
            </a:pPr>
            <a:r>
              <a:rPr lang="it-IT" sz="1400" b="1" dirty="0" smtClean="0">
                <a:latin typeface="Times New Roman" pitchFamily="18" charset="0"/>
                <a:cs typeface="Times New Roman" pitchFamily="18" charset="0"/>
              </a:rPr>
              <a:t>Cognitive </a:t>
            </a:r>
            <a:r>
              <a:rPr lang="it-IT" sz="1400" b="1" dirty="0" err="1" smtClean="0">
                <a:latin typeface="Times New Roman" pitchFamily="18" charset="0"/>
                <a:cs typeface="Times New Roman" pitchFamily="18" charset="0"/>
              </a:rPr>
              <a:t>functions</a:t>
            </a:r>
            <a:r>
              <a:rPr lang="it-IT" sz="1400" b="1" dirty="0" smtClean="0">
                <a:latin typeface="Times New Roman" pitchFamily="18" charset="0"/>
                <a:cs typeface="Times New Roman" pitchFamily="18" charset="0"/>
              </a:rPr>
              <a:t>:</a:t>
            </a:r>
          </a:p>
          <a:p>
            <a:pPr lvl="0">
              <a:buNone/>
            </a:pPr>
            <a:r>
              <a:rPr lang="it-IT" sz="1400" b="1" dirty="0" smtClean="0">
                <a:latin typeface="Times New Roman" pitchFamily="18" charset="0"/>
                <a:cs typeface="Times New Roman" pitchFamily="18" charset="0"/>
              </a:rPr>
              <a:t>	</a:t>
            </a:r>
          </a:p>
          <a:p>
            <a:pPr lvl="0">
              <a:buNone/>
            </a:pPr>
            <a:r>
              <a:rPr lang="en-GB" sz="1400" dirty="0" smtClean="0">
                <a:latin typeface="Times New Roman" pitchFamily="18" charset="0"/>
                <a:cs typeface="Times New Roman" pitchFamily="18" charset="0"/>
              </a:rPr>
              <a:t>Mini Mental State Examination (MMSE)					</a:t>
            </a:r>
            <a:endParaRPr lang="it-IT" sz="1400" dirty="0" smtClean="0">
              <a:latin typeface="Times New Roman" pitchFamily="18" charset="0"/>
              <a:cs typeface="Times New Roman" pitchFamily="18" charset="0"/>
            </a:endParaRPr>
          </a:p>
          <a:p>
            <a:pPr>
              <a:buNone/>
            </a:pPr>
            <a:r>
              <a:rPr lang="en-GB" sz="1400" dirty="0" smtClean="0">
                <a:latin typeface="Times New Roman" pitchFamily="18" charset="0"/>
                <a:cs typeface="Times New Roman" pitchFamily="18" charset="0"/>
              </a:rPr>
              <a:t>Severe Impairment Battery (SIB)						</a:t>
            </a:r>
            <a:endParaRPr lang="it-IT" sz="1400" dirty="0" smtClean="0">
              <a:latin typeface="Times New Roman" pitchFamily="18" charset="0"/>
              <a:cs typeface="Times New Roman" pitchFamily="18" charset="0"/>
            </a:endParaRPr>
          </a:p>
          <a:p>
            <a:pPr>
              <a:buNone/>
            </a:pPr>
            <a:r>
              <a:rPr lang="en-GB" sz="1400" dirty="0" smtClean="0">
                <a:latin typeface="Times New Roman" pitchFamily="18" charset="0"/>
                <a:cs typeface="Times New Roman" pitchFamily="18" charset="0"/>
              </a:rPr>
              <a:t>Milan Overall Dementia Assessment (MODA)					</a:t>
            </a:r>
            <a:endParaRPr lang="it-IT" sz="1400" dirty="0" smtClean="0">
              <a:latin typeface="Times New Roman" pitchFamily="18" charset="0"/>
              <a:cs typeface="Times New Roman" pitchFamily="18" charset="0"/>
            </a:endParaRPr>
          </a:p>
          <a:p>
            <a:pPr>
              <a:buNone/>
            </a:pPr>
            <a:r>
              <a:rPr lang="en-GB" sz="1400" dirty="0" smtClean="0">
                <a:latin typeface="Times New Roman" pitchFamily="18" charset="0"/>
                <a:cs typeface="Times New Roman" pitchFamily="18" charset="0"/>
              </a:rPr>
              <a:t>Alzheimer's Disease Assessment Scale- (ADAS-Cog)</a:t>
            </a:r>
            <a:endParaRPr lang="it-IT" sz="1400" dirty="0" smtClean="0">
              <a:latin typeface="Times New Roman" pitchFamily="18" charset="0"/>
              <a:cs typeface="Times New Roman" pitchFamily="18" charset="0"/>
            </a:endParaRPr>
          </a:p>
          <a:p>
            <a:pPr>
              <a:buNone/>
            </a:pPr>
            <a:r>
              <a:rPr lang="en-GB" sz="1400" dirty="0" smtClean="0">
                <a:latin typeface="Times New Roman" pitchFamily="18" charset="0"/>
                <a:cs typeface="Times New Roman" pitchFamily="18" charset="0"/>
              </a:rPr>
              <a:t> </a:t>
            </a:r>
            <a:endParaRPr lang="it-IT" sz="1400" dirty="0" smtClean="0">
              <a:latin typeface="Times New Roman" pitchFamily="18" charset="0"/>
              <a:cs typeface="Times New Roman" pitchFamily="18" charset="0"/>
            </a:endParaRPr>
          </a:p>
          <a:p>
            <a:pPr lvl="0">
              <a:buNone/>
            </a:pPr>
            <a:r>
              <a:rPr lang="it-IT" sz="1400" b="1" dirty="0" err="1" smtClean="0">
                <a:latin typeface="Times New Roman" pitchFamily="18" charset="0"/>
                <a:cs typeface="Times New Roman" pitchFamily="18" charset="0"/>
              </a:rPr>
              <a:t>Functional</a:t>
            </a:r>
            <a:r>
              <a:rPr lang="it-IT" sz="1400" b="1" dirty="0" smtClean="0">
                <a:latin typeface="Times New Roman" pitchFamily="18" charset="0"/>
                <a:cs typeface="Times New Roman" pitchFamily="18" charset="0"/>
              </a:rPr>
              <a:t> status:						 </a:t>
            </a:r>
            <a:endParaRPr lang="it-IT" sz="1400" dirty="0" smtClean="0">
              <a:latin typeface="Times New Roman" pitchFamily="18" charset="0"/>
              <a:cs typeface="Times New Roman" pitchFamily="18" charset="0"/>
            </a:endParaRPr>
          </a:p>
          <a:p>
            <a:pPr>
              <a:buNone/>
            </a:pPr>
            <a:r>
              <a:rPr lang="en-GB" sz="1400" dirty="0" err="1" smtClean="0">
                <a:latin typeface="Times New Roman" pitchFamily="18" charset="0"/>
                <a:cs typeface="Times New Roman" pitchFamily="18" charset="0"/>
              </a:rPr>
              <a:t>Barthel</a:t>
            </a:r>
            <a:r>
              <a:rPr lang="en-GB" sz="1400" dirty="0" smtClean="0">
                <a:latin typeface="Times New Roman" pitchFamily="18" charset="0"/>
                <a:cs typeface="Times New Roman" pitchFamily="18" charset="0"/>
              </a:rPr>
              <a:t> Index							</a:t>
            </a:r>
            <a:endParaRPr lang="it-IT" sz="1400" dirty="0" smtClean="0">
              <a:latin typeface="Times New Roman" pitchFamily="18" charset="0"/>
              <a:cs typeface="Times New Roman" pitchFamily="18" charset="0"/>
            </a:endParaRPr>
          </a:p>
          <a:p>
            <a:pPr>
              <a:buNone/>
            </a:pPr>
            <a:r>
              <a:rPr lang="en-GB" sz="1400" dirty="0" smtClean="0">
                <a:latin typeface="Times New Roman" pitchFamily="18" charset="0"/>
                <a:cs typeface="Times New Roman" pitchFamily="18" charset="0"/>
              </a:rPr>
              <a:t>Basic Activity of Daily Living (BADL)					</a:t>
            </a:r>
            <a:endParaRPr lang="it-IT" sz="1400" dirty="0" smtClean="0">
              <a:latin typeface="Times New Roman" pitchFamily="18" charset="0"/>
              <a:cs typeface="Times New Roman" pitchFamily="18" charset="0"/>
            </a:endParaRPr>
          </a:p>
          <a:p>
            <a:pPr>
              <a:buNone/>
            </a:pPr>
            <a:r>
              <a:rPr lang="en-GB" sz="1400" dirty="0" smtClean="0">
                <a:latin typeface="Times New Roman" pitchFamily="18" charset="0"/>
                <a:cs typeface="Times New Roman" pitchFamily="18" charset="0"/>
              </a:rPr>
              <a:t>Instrumental Activity of Daily Living (IADL)		</a:t>
            </a:r>
            <a:r>
              <a:rPr lang="en-GB" sz="1400" b="1" dirty="0" smtClean="0">
                <a:latin typeface="Times New Roman" pitchFamily="18" charset="0"/>
                <a:cs typeface="Times New Roman" pitchFamily="18" charset="0"/>
              </a:rPr>
              <a:t>	</a:t>
            </a:r>
            <a:endParaRPr lang="it-IT" sz="1400" dirty="0" smtClean="0">
              <a:latin typeface="Times New Roman" pitchFamily="18" charset="0"/>
              <a:cs typeface="Times New Roman" pitchFamily="18" charset="0"/>
            </a:endParaRPr>
          </a:p>
          <a:p>
            <a:pPr>
              <a:buNone/>
            </a:pPr>
            <a:r>
              <a:rPr lang="en-GB" sz="1400" dirty="0" smtClean="0">
                <a:latin typeface="Times New Roman" pitchFamily="18" charset="0"/>
                <a:cs typeface="Times New Roman" pitchFamily="18" charset="0"/>
              </a:rPr>
              <a:t>Bedford Alzheimer Nursing Severity Scale (BANSS)				</a:t>
            </a:r>
            <a:endParaRPr lang="it-IT" sz="1400" dirty="0" smtClean="0">
              <a:latin typeface="Times New Roman" pitchFamily="18" charset="0"/>
              <a:cs typeface="Times New Roman" pitchFamily="18" charset="0"/>
            </a:endParaRPr>
          </a:p>
          <a:p>
            <a:pPr>
              <a:buNone/>
            </a:pPr>
            <a:r>
              <a:rPr lang="it-IT" sz="1400" dirty="0" err="1" smtClean="0">
                <a:latin typeface="Times New Roman" pitchFamily="18" charset="0"/>
                <a:cs typeface="Times New Roman" pitchFamily="18" charset="0"/>
              </a:rPr>
              <a:t>Tinetti</a:t>
            </a:r>
            <a:r>
              <a:rPr lang="it-IT" sz="1400" dirty="0" smtClean="0">
                <a:latin typeface="Times New Roman" pitchFamily="18" charset="0"/>
                <a:cs typeface="Times New Roman" pitchFamily="18" charset="0"/>
              </a:rPr>
              <a:t> test</a:t>
            </a:r>
            <a:r>
              <a:rPr lang="it-IT" sz="1400" dirty="0" smtClean="0">
                <a:latin typeface="Times New Roman" pitchFamily="18" charset="0"/>
                <a:cs typeface="Times New Roman" pitchFamily="18" charset="0"/>
              </a:rPr>
              <a:t>			</a:t>
            </a:r>
          </a:p>
          <a:p>
            <a:pPr>
              <a:buNone/>
            </a:pPr>
            <a:r>
              <a:rPr lang="it-IT" sz="1400" dirty="0" err="1" smtClean="0">
                <a:latin typeface="Times New Roman" pitchFamily="18" charset="0"/>
                <a:cs typeface="Times New Roman" pitchFamily="18" charset="0"/>
              </a:rPr>
              <a:t>Physical</a:t>
            </a:r>
            <a:r>
              <a:rPr lang="it-IT" sz="1400" dirty="0" smtClean="0">
                <a:latin typeface="Times New Roman" pitchFamily="18" charset="0"/>
                <a:cs typeface="Times New Roman" pitchFamily="18" charset="0"/>
              </a:rPr>
              <a:t> Performance Test (PPT)							</a:t>
            </a:r>
          </a:p>
          <a:p>
            <a:pPr>
              <a:buNone/>
            </a:pPr>
            <a:r>
              <a:rPr lang="en-GB" sz="1400" dirty="0" smtClean="0">
                <a:latin typeface="Times New Roman" pitchFamily="18" charset="0"/>
                <a:cs typeface="Times New Roman" pitchFamily="18" charset="0"/>
              </a:rPr>
              <a:t>					</a:t>
            </a:r>
            <a:endParaRPr lang="it-IT" sz="1400" dirty="0" smtClean="0">
              <a:latin typeface="Times New Roman" pitchFamily="18" charset="0"/>
              <a:cs typeface="Times New Roman" pitchFamily="18" charset="0"/>
            </a:endParaRPr>
          </a:p>
          <a:p>
            <a:pPr>
              <a:buNone/>
            </a:pPr>
            <a:r>
              <a:rPr lang="en-GB" sz="1400" dirty="0" smtClean="0">
                <a:latin typeface="Times New Roman" pitchFamily="18" charset="0"/>
                <a:cs typeface="Times New Roman" pitchFamily="18" charset="0"/>
              </a:rPr>
              <a:t> </a:t>
            </a:r>
            <a:endParaRPr lang="it-IT" sz="1400" dirty="0" smtClean="0">
              <a:latin typeface="Times New Roman" pitchFamily="18" charset="0"/>
              <a:cs typeface="Times New Roman" pitchFamily="18" charset="0"/>
            </a:endParaRPr>
          </a:p>
          <a:p>
            <a:pPr lvl="0">
              <a:buNone/>
            </a:pPr>
            <a:r>
              <a:rPr lang="it-IT" sz="1400" b="1" dirty="0" smtClean="0">
                <a:latin typeface="Times New Roman" pitchFamily="18" charset="0"/>
                <a:cs typeface="Times New Roman" pitchFamily="18" charset="0"/>
              </a:rPr>
              <a:t>Cognitive </a:t>
            </a:r>
            <a:r>
              <a:rPr lang="it-IT" sz="1400" b="1" dirty="0" err="1" smtClean="0">
                <a:latin typeface="Times New Roman" pitchFamily="18" charset="0"/>
                <a:cs typeface="Times New Roman" pitchFamily="18" charset="0"/>
              </a:rPr>
              <a:t>symptoms</a:t>
            </a:r>
            <a:r>
              <a:rPr lang="it-IT" sz="1400" b="1" dirty="0" smtClean="0">
                <a:latin typeface="Times New Roman" pitchFamily="18" charset="0"/>
                <a:cs typeface="Times New Roman" pitchFamily="18" charset="0"/>
              </a:rPr>
              <a:t>:					</a:t>
            </a:r>
            <a:endParaRPr lang="it-IT" sz="1400" dirty="0" smtClean="0">
              <a:latin typeface="Times New Roman" pitchFamily="18" charset="0"/>
              <a:cs typeface="Times New Roman" pitchFamily="18" charset="0"/>
            </a:endParaRPr>
          </a:p>
          <a:p>
            <a:pPr>
              <a:buNone/>
            </a:pPr>
            <a:r>
              <a:rPr lang="it-IT" sz="1400" dirty="0" smtClean="0">
                <a:latin typeface="Times New Roman" pitchFamily="18" charset="0"/>
                <a:cs typeface="Times New Roman" pitchFamily="18" charset="0"/>
              </a:rPr>
              <a:t>UCLA </a:t>
            </a:r>
            <a:r>
              <a:rPr lang="it-IT" sz="1400" dirty="0" err="1" smtClean="0">
                <a:latin typeface="Times New Roman" pitchFamily="18" charset="0"/>
                <a:cs typeface="Times New Roman" pitchFamily="18" charset="0"/>
              </a:rPr>
              <a:t>Neuropsychiatric</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Inventory</a:t>
            </a:r>
            <a:r>
              <a:rPr lang="it-IT" sz="1400" dirty="0" smtClean="0">
                <a:latin typeface="Times New Roman" pitchFamily="18" charset="0"/>
                <a:cs typeface="Times New Roman" pitchFamily="18" charset="0"/>
              </a:rPr>
              <a:t>					</a:t>
            </a:r>
          </a:p>
          <a:p>
            <a:pPr>
              <a:buNone/>
            </a:pPr>
            <a:r>
              <a:rPr lang="it-IT" sz="1400" dirty="0" err="1" smtClean="0">
                <a:latin typeface="Times New Roman" pitchFamily="18" charset="0"/>
                <a:cs typeface="Times New Roman" pitchFamily="18" charset="0"/>
              </a:rPr>
              <a:t>Geriatric</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Depression</a:t>
            </a:r>
            <a:r>
              <a:rPr lang="it-IT" sz="1400" dirty="0" smtClean="0">
                <a:latin typeface="Times New Roman" pitchFamily="18" charset="0"/>
                <a:cs typeface="Times New Roman" pitchFamily="18" charset="0"/>
              </a:rPr>
              <a:t> Scale (GDS)				</a:t>
            </a:r>
          </a:p>
          <a:p>
            <a:pPr>
              <a:buNone/>
            </a:pPr>
            <a:r>
              <a:rPr lang="it-IT" sz="1400" dirty="0" err="1" smtClean="0">
                <a:latin typeface="Times New Roman" pitchFamily="18" charset="0"/>
                <a:cs typeface="Times New Roman" pitchFamily="18" charset="0"/>
              </a:rPr>
              <a:t>Cornell</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Depression</a:t>
            </a:r>
            <a:r>
              <a:rPr lang="it-IT" sz="1400" dirty="0" smtClean="0">
                <a:latin typeface="Times New Roman" pitchFamily="18" charset="0"/>
                <a:cs typeface="Times New Roman" pitchFamily="18" charset="0"/>
              </a:rPr>
              <a:t> Scale 						</a:t>
            </a:r>
          </a:p>
          <a:p>
            <a:pPr>
              <a:buNone/>
            </a:pPr>
            <a:r>
              <a:rPr lang="it-IT" sz="1400" dirty="0" smtClean="0">
                <a:latin typeface="Times New Roman" pitchFamily="18" charset="0"/>
                <a:cs typeface="Times New Roman" pitchFamily="18" charset="0"/>
              </a:rPr>
              <a:t>					 </a:t>
            </a:r>
          </a:p>
          <a:p>
            <a:pPr lvl="0">
              <a:buNone/>
            </a:pPr>
            <a:r>
              <a:rPr lang="it-IT" sz="1400" b="1" dirty="0" err="1" smtClean="0">
                <a:latin typeface="Times New Roman" pitchFamily="18" charset="0"/>
                <a:cs typeface="Times New Roman" pitchFamily="18" charset="0"/>
              </a:rPr>
              <a:t>Comorbidities</a:t>
            </a:r>
            <a:r>
              <a:rPr lang="it-IT" sz="1400" b="1" dirty="0" smtClean="0">
                <a:latin typeface="Times New Roman" pitchFamily="18" charset="0"/>
                <a:cs typeface="Times New Roman" pitchFamily="18" charset="0"/>
              </a:rPr>
              <a:t>:</a:t>
            </a:r>
          </a:p>
          <a:p>
            <a:pPr lvl="0">
              <a:buNone/>
            </a:pPr>
            <a:r>
              <a:rPr lang="it-IT" sz="1400" b="1" dirty="0" smtClean="0">
                <a:latin typeface="Times New Roman" pitchFamily="18" charset="0"/>
                <a:cs typeface="Times New Roman" pitchFamily="18" charset="0"/>
              </a:rPr>
              <a:t>					</a:t>
            </a:r>
            <a:endParaRPr lang="it-IT" sz="1400" dirty="0" smtClean="0">
              <a:latin typeface="Times New Roman" pitchFamily="18" charset="0"/>
              <a:cs typeface="Times New Roman" pitchFamily="18" charset="0"/>
            </a:endParaRPr>
          </a:p>
          <a:p>
            <a:pPr>
              <a:buNone/>
            </a:pPr>
            <a:r>
              <a:rPr lang="it-IT" sz="1400" dirty="0" smtClean="0">
                <a:latin typeface="Times New Roman" pitchFamily="18" charset="0"/>
                <a:cs typeface="Times New Roman" pitchFamily="18" charset="0"/>
              </a:rPr>
              <a:t>Cumulative </a:t>
            </a:r>
            <a:r>
              <a:rPr lang="it-IT" sz="1400" dirty="0" err="1" smtClean="0">
                <a:latin typeface="Times New Roman" pitchFamily="18" charset="0"/>
                <a:cs typeface="Times New Roman" pitchFamily="18" charset="0"/>
              </a:rPr>
              <a:t>Illness</a:t>
            </a:r>
            <a:r>
              <a:rPr lang="it-IT" sz="1400" dirty="0" smtClean="0">
                <a:latin typeface="Times New Roman" pitchFamily="18" charset="0"/>
                <a:cs typeface="Times New Roman" pitchFamily="18" charset="0"/>
              </a:rPr>
              <a:t> Rating Scale (CIRS)					 </a:t>
            </a:r>
          </a:p>
          <a:p>
            <a:pPr lvl="0">
              <a:buNone/>
            </a:pPr>
            <a:r>
              <a:rPr lang="it-IT" sz="1400" b="1" dirty="0" err="1" smtClean="0">
                <a:latin typeface="Times New Roman" pitchFamily="18" charset="0"/>
                <a:cs typeface="Times New Roman" pitchFamily="18" charset="0"/>
              </a:rPr>
              <a:t>Caregivers</a:t>
            </a:r>
            <a:r>
              <a:rPr lang="it-IT" sz="1400" b="1" dirty="0" smtClean="0">
                <a:latin typeface="Times New Roman" pitchFamily="18" charset="0"/>
                <a:cs typeface="Times New Roman" pitchFamily="18" charset="0"/>
              </a:rPr>
              <a:t>	</a:t>
            </a:r>
            <a:r>
              <a:rPr lang="it-IT" sz="1400" b="1" dirty="0" err="1" smtClean="0">
                <a:latin typeface="Times New Roman" pitchFamily="18" charset="0"/>
                <a:cs typeface="Times New Roman" pitchFamily="18" charset="0"/>
              </a:rPr>
              <a:t>burn</a:t>
            </a:r>
            <a:r>
              <a:rPr lang="it-IT" sz="1400" b="1" dirty="0" smtClean="0">
                <a:latin typeface="Times New Roman" pitchFamily="18" charset="0"/>
                <a:cs typeface="Times New Roman" pitchFamily="18" charset="0"/>
              </a:rPr>
              <a:t> out:					</a:t>
            </a:r>
          </a:p>
          <a:p>
            <a:pPr lvl="0">
              <a:buNone/>
            </a:pPr>
            <a:r>
              <a:rPr lang="it-IT" sz="1400" b="1" dirty="0" smtClean="0">
                <a:latin typeface="Times New Roman" pitchFamily="18" charset="0"/>
                <a:cs typeface="Times New Roman" pitchFamily="18" charset="0"/>
              </a:rPr>
              <a:t> </a:t>
            </a:r>
            <a:r>
              <a:rPr lang="en-GB" sz="1400" dirty="0" smtClean="0">
                <a:latin typeface="Times New Roman" pitchFamily="18" charset="0"/>
                <a:cs typeface="Times New Roman" pitchFamily="18" charset="0"/>
              </a:rPr>
              <a:t>Caregiver burden Inventory (CBI)					 </a:t>
            </a:r>
            <a:endParaRPr lang="it-IT" sz="1400" dirty="0" smtClean="0">
              <a:latin typeface="Times New Roman" pitchFamily="18" charset="0"/>
              <a:cs typeface="Times New Roman" pitchFamily="18" charset="0"/>
            </a:endParaRPr>
          </a:p>
          <a:p>
            <a:pPr lvl="0">
              <a:buNone/>
            </a:pPr>
            <a:r>
              <a:rPr lang="it-IT" sz="1400" b="1" dirty="0" err="1" smtClean="0">
                <a:latin typeface="Times New Roman" pitchFamily="18" charset="0"/>
                <a:cs typeface="Times New Roman" pitchFamily="18" charset="0"/>
              </a:rPr>
              <a:t>Severity</a:t>
            </a:r>
            <a:r>
              <a:rPr lang="it-IT" sz="1400" b="1" dirty="0" smtClean="0">
                <a:latin typeface="Times New Roman" pitchFamily="18" charset="0"/>
                <a:cs typeface="Times New Roman" pitchFamily="18" charset="0"/>
              </a:rPr>
              <a:t> </a:t>
            </a:r>
            <a:r>
              <a:rPr lang="it-IT" sz="1400" b="1" dirty="0" err="1" smtClean="0">
                <a:latin typeface="Times New Roman" pitchFamily="18" charset="0"/>
                <a:cs typeface="Times New Roman" pitchFamily="18" charset="0"/>
              </a:rPr>
              <a:t>evaluation</a:t>
            </a:r>
            <a:r>
              <a:rPr lang="it-IT" sz="1400" b="1" dirty="0" smtClean="0">
                <a:latin typeface="Times New Roman" pitchFamily="18" charset="0"/>
                <a:cs typeface="Times New Roman" pitchFamily="18" charset="0"/>
              </a:rPr>
              <a:t>:					</a:t>
            </a:r>
            <a:endParaRPr lang="it-IT" sz="1400" dirty="0" smtClean="0">
              <a:latin typeface="Times New Roman" pitchFamily="18" charset="0"/>
              <a:cs typeface="Times New Roman" pitchFamily="18" charset="0"/>
            </a:endParaRPr>
          </a:p>
          <a:p>
            <a:pPr>
              <a:buNone/>
            </a:pP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Clinical</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Dementia</a:t>
            </a:r>
            <a:r>
              <a:rPr lang="it-IT" sz="1400" dirty="0" smtClean="0">
                <a:latin typeface="Times New Roman" pitchFamily="18" charset="0"/>
                <a:cs typeface="Times New Roman" pitchFamily="18" charset="0"/>
              </a:rPr>
              <a:t> Rating Scale			</a:t>
            </a:r>
          </a:p>
          <a:p>
            <a:pPr>
              <a:buNone/>
            </a:pPr>
            <a:r>
              <a:rPr lang="it-IT" sz="1400" dirty="0" smtClean="0">
                <a:latin typeface="Times New Roman" pitchFamily="18" charset="0"/>
                <a:cs typeface="Times New Roman" pitchFamily="18" charset="0"/>
              </a:rPr>
              <a:t> </a:t>
            </a:r>
          </a:p>
          <a:p>
            <a:pPr lvl="4">
              <a:buNone/>
            </a:pPr>
            <a:endParaRPr lang="it-IT" sz="1400" dirty="0">
              <a:latin typeface="Times New Roman" pitchFamily="18" charset="0"/>
              <a:cs typeface="Times New Roman" pitchFamily="18" charset="0"/>
            </a:endParaRPr>
          </a:p>
        </p:txBody>
      </p:sp>
      <p:sp>
        <p:nvSpPr>
          <p:cNvPr id="4" name="Titolo 1"/>
          <p:cNvSpPr>
            <a:spLocks noGrp="1"/>
          </p:cNvSpPr>
          <p:nvPr>
            <p:ph type="title"/>
          </p:nvPr>
        </p:nvSpPr>
        <p:spPr>
          <a:xfrm>
            <a:off x="467544" y="0"/>
            <a:ext cx="8229600" cy="908720"/>
          </a:xfrm>
        </p:spPr>
        <p:txBody>
          <a:bodyPr>
            <a:normAutofit/>
          </a:bodyPr>
          <a:lstStyle/>
          <a:p>
            <a:r>
              <a:rPr lang="it-IT" sz="3200" dirty="0" smtClean="0">
                <a:solidFill>
                  <a:srgbClr val="0070C0"/>
                </a:solidFill>
                <a:latin typeface="Times New Roman" pitchFamily="18" charset="0"/>
                <a:cs typeface="Times New Roman" pitchFamily="18" charset="0"/>
              </a:rPr>
              <a:t>Alzheimer </a:t>
            </a:r>
            <a:r>
              <a:rPr lang="it-IT" sz="3200" dirty="0" err="1" smtClean="0">
                <a:solidFill>
                  <a:srgbClr val="0070C0"/>
                </a:solidFill>
                <a:latin typeface="Times New Roman" pitchFamily="18" charset="0"/>
                <a:cs typeface="Times New Roman" pitchFamily="18" charset="0"/>
              </a:rPr>
              <a:t>Disease</a:t>
            </a:r>
            <a:endParaRPr lang="it-IT" sz="3200" dirty="0">
              <a:solidFill>
                <a:srgbClr val="0070C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Clinical</a:t>
            </a:r>
            <a:r>
              <a:rPr lang="it-IT" b="1" dirty="0" smtClean="0">
                <a:solidFill>
                  <a:srgbClr val="0070C0"/>
                </a:solidFill>
                <a:latin typeface="Times New Roman" pitchFamily="18" charset="0"/>
                <a:cs typeface="Times New Roman" pitchFamily="18" charset="0"/>
              </a:rPr>
              <a:t> </a:t>
            </a:r>
            <a:r>
              <a:rPr lang="it-IT" b="1" dirty="0" err="1" smtClean="0">
                <a:solidFill>
                  <a:srgbClr val="0070C0"/>
                </a:solidFill>
                <a:latin typeface="Times New Roman" pitchFamily="18" charset="0"/>
                <a:cs typeface="Times New Roman" pitchFamily="18" charset="0"/>
              </a:rPr>
              <a:t>presentation</a:t>
            </a:r>
            <a:endParaRPr lang="it-IT" b="1" dirty="0">
              <a:solidFill>
                <a:srgbClr val="0070C0"/>
              </a:solidFill>
              <a:latin typeface="Times New Roman" pitchFamily="18" charset="0"/>
              <a:cs typeface="Times New Roman" pitchFamily="18" charset="0"/>
            </a:endParaRPr>
          </a:p>
        </p:txBody>
      </p:sp>
      <p:sp>
        <p:nvSpPr>
          <p:cNvPr id="4" name="Rectangle 3"/>
          <p:cNvSpPr>
            <a:spLocks noGrp="1" noChangeArrowheads="1"/>
          </p:cNvSpPr>
          <p:nvPr>
            <p:ph idx="1"/>
          </p:nvPr>
        </p:nvSpPr>
        <p:spPr/>
        <p:txBody>
          <a:bodyPr>
            <a:normAutofit fontScale="92500" lnSpcReduction="20000"/>
          </a:bodyPr>
          <a:lstStyle/>
          <a:p>
            <a:pPr>
              <a:lnSpc>
                <a:spcPct val="80000"/>
              </a:lnSpc>
              <a:buNone/>
            </a:pPr>
            <a:r>
              <a:rPr lang="it-IT" sz="2800" b="1" dirty="0" err="1" smtClean="0">
                <a:solidFill>
                  <a:srgbClr val="0070C0"/>
                </a:solidFill>
                <a:latin typeface="Times New Roman" pitchFamily="18" charset="0"/>
                <a:cs typeface="Times New Roman" pitchFamily="18" charset="0"/>
              </a:rPr>
              <a:t>With</a:t>
            </a:r>
            <a:r>
              <a:rPr lang="it-IT" sz="2800" b="1" dirty="0" smtClean="0">
                <a:solidFill>
                  <a:srgbClr val="0070C0"/>
                </a:solidFill>
                <a:latin typeface="Times New Roman" pitchFamily="18" charset="0"/>
                <a:cs typeface="Times New Roman" pitchFamily="18" charset="0"/>
              </a:rPr>
              <a:t> </a:t>
            </a:r>
            <a:r>
              <a:rPr lang="it-IT" sz="2800" b="1" dirty="0" err="1" smtClean="0">
                <a:solidFill>
                  <a:srgbClr val="0070C0"/>
                </a:solidFill>
                <a:latin typeface="Times New Roman" pitchFamily="18" charset="0"/>
                <a:cs typeface="Times New Roman" pitchFamily="18" charset="0"/>
              </a:rPr>
              <a:t>progression</a:t>
            </a:r>
            <a:r>
              <a:rPr lang="it-IT" sz="2800" b="1" dirty="0" smtClean="0">
                <a:solidFill>
                  <a:srgbClr val="0070C0"/>
                </a:solidFill>
                <a:latin typeface="Times New Roman" pitchFamily="18" charset="0"/>
                <a:cs typeface="Times New Roman" pitchFamily="18" charset="0"/>
              </a:rPr>
              <a:t>:</a:t>
            </a:r>
          </a:p>
          <a:p>
            <a:pPr>
              <a:lnSpc>
                <a:spcPct val="80000"/>
              </a:lnSpc>
              <a:buClr>
                <a:srgbClr val="F0EA00"/>
              </a:buClr>
              <a:buNone/>
            </a:pP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Behavioural</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disorders</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aggressiveness</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incontinence</a:t>
            </a:r>
            <a:r>
              <a:rPr lang="it-IT" sz="2800" dirty="0" smtClean="0">
                <a:latin typeface="Times New Roman" pitchFamily="18" charset="0"/>
                <a:cs typeface="Times New Roman" pitchFamily="18" charset="0"/>
              </a:rPr>
              <a:t>) </a:t>
            </a:r>
          </a:p>
          <a:p>
            <a:pPr>
              <a:lnSpc>
                <a:spcPct val="80000"/>
              </a:lnSpc>
              <a:buClr>
                <a:srgbClr val="F0EA00"/>
              </a:buClr>
              <a:buNone/>
            </a:pP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Affective</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disorders</a:t>
            </a:r>
            <a:endParaRPr lang="it-IT" sz="2800" dirty="0" smtClean="0">
              <a:latin typeface="Times New Roman" pitchFamily="18" charset="0"/>
              <a:cs typeface="Times New Roman" pitchFamily="18" charset="0"/>
            </a:endParaRPr>
          </a:p>
          <a:p>
            <a:pPr>
              <a:lnSpc>
                <a:spcPct val="80000"/>
              </a:lnSpc>
              <a:buClr>
                <a:srgbClr val="F0EA00"/>
              </a:buClr>
              <a:buNone/>
            </a:pP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Pyramidal</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signs</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rigidity</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dyskinesia</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lethargy</a:t>
            </a:r>
            <a:r>
              <a:rPr lang="it-IT" sz="2800" dirty="0" smtClean="0">
                <a:latin typeface="Times New Roman" pitchFamily="18" charset="0"/>
                <a:cs typeface="Times New Roman" pitchFamily="18" charset="0"/>
              </a:rPr>
              <a:t>)</a:t>
            </a:r>
          </a:p>
          <a:p>
            <a:pPr>
              <a:lnSpc>
                <a:spcPct val="80000"/>
              </a:lnSpc>
              <a:buClr>
                <a:srgbClr val="F0EA00"/>
              </a:buClr>
              <a:buNone/>
            </a:pP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Difficulties</a:t>
            </a:r>
            <a:r>
              <a:rPr lang="it-IT" sz="2800" dirty="0" smtClean="0">
                <a:latin typeface="Times New Roman" pitchFamily="18" charset="0"/>
                <a:cs typeface="Times New Roman" pitchFamily="18" charset="0"/>
              </a:rPr>
              <a:t> in ADL and IADL</a:t>
            </a:r>
          </a:p>
          <a:p>
            <a:pPr>
              <a:lnSpc>
                <a:spcPct val="80000"/>
              </a:lnSpc>
              <a:buClr>
                <a:srgbClr val="F0EA00"/>
              </a:buClr>
              <a:buNone/>
            </a:pPr>
            <a:endParaRPr lang="it-IT" sz="2800" dirty="0" smtClean="0">
              <a:solidFill>
                <a:srgbClr val="0070C0"/>
              </a:solidFill>
              <a:latin typeface="Times New Roman" pitchFamily="18" charset="0"/>
              <a:cs typeface="Times New Roman" pitchFamily="18" charset="0"/>
            </a:endParaRPr>
          </a:p>
          <a:p>
            <a:pPr>
              <a:lnSpc>
                <a:spcPct val="80000"/>
              </a:lnSpc>
              <a:buClr>
                <a:srgbClr val="FF6600"/>
              </a:buClr>
              <a:buNone/>
            </a:pPr>
            <a:r>
              <a:rPr lang="it-IT" sz="2800" b="1" dirty="0" err="1" smtClean="0">
                <a:solidFill>
                  <a:srgbClr val="0070C0"/>
                </a:solidFill>
                <a:latin typeface="Times New Roman" pitchFamily="18" charset="0"/>
                <a:cs typeface="Times New Roman" pitchFamily="18" charset="0"/>
              </a:rPr>
              <a:t>Final</a:t>
            </a:r>
            <a:r>
              <a:rPr lang="it-IT" sz="2800" b="1" dirty="0" smtClean="0">
                <a:solidFill>
                  <a:srgbClr val="0070C0"/>
                </a:solidFill>
                <a:latin typeface="Times New Roman" pitchFamily="18" charset="0"/>
                <a:cs typeface="Times New Roman" pitchFamily="18" charset="0"/>
              </a:rPr>
              <a:t> </a:t>
            </a:r>
            <a:r>
              <a:rPr lang="it-IT" sz="2800" b="1" dirty="0" err="1" smtClean="0">
                <a:solidFill>
                  <a:srgbClr val="0070C0"/>
                </a:solidFill>
                <a:latin typeface="Times New Roman" pitchFamily="18" charset="0"/>
                <a:cs typeface="Times New Roman" pitchFamily="18" charset="0"/>
              </a:rPr>
              <a:t>presentation</a:t>
            </a:r>
            <a:r>
              <a:rPr lang="it-IT" sz="2800" b="1" dirty="0" smtClean="0">
                <a:solidFill>
                  <a:srgbClr val="0070C0"/>
                </a:solidFill>
                <a:latin typeface="Times New Roman" pitchFamily="18" charset="0"/>
                <a:cs typeface="Times New Roman" pitchFamily="18" charset="0"/>
              </a:rPr>
              <a:t>:</a:t>
            </a:r>
          </a:p>
          <a:p>
            <a:pPr marL="514350" indent="-514350">
              <a:lnSpc>
                <a:spcPct val="80000"/>
              </a:lnSpc>
              <a:buClr>
                <a:srgbClr val="F0EA00"/>
              </a:buClr>
              <a:buNone/>
            </a:pPr>
            <a:r>
              <a:rPr lang="en-US" sz="2800" dirty="0" smtClean="0">
                <a:latin typeface="Times New Roman" pitchFamily="18" charset="0"/>
                <a:cs typeface="Times New Roman" pitchFamily="18" charset="0"/>
              </a:rPr>
              <a:t>	Total foreignness to the environment and complete dependence</a:t>
            </a:r>
          </a:p>
          <a:p>
            <a:pPr marL="514350" indent="-514350">
              <a:lnSpc>
                <a:spcPct val="80000"/>
              </a:lnSpc>
              <a:buClr>
                <a:srgbClr val="F0EA00"/>
              </a:buClr>
              <a:buNone/>
            </a:pP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Wasting</a:t>
            </a:r>
            <a:endParaRPr lang="it-IT" sz="2800" dirty="0" smtClean="0">
              <a:latin typeface="Times New Roman" pitchFamily="18" charset="0"/>
              <a:cs typeface="Times New Roman" pitchFamily="18" charset="0"/>
            </a:endParaRPr>
          </a:p>
          <a:p>
            <a:pPr marL="514350" indent="-514350">
              <a:lnSpc>
                <a:spcPct val="80000"/>
              </a:lnSpc>
              <a:buClr>
                <a:srgbClr val="F0EA00"/>
              </a:buClr>
              <a:buNone/>
            </a:pP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Dysphagia</a:t>
            </a:r>
            <a:endParaRPr lang="it-IT" sz="2800" dirty="0" smtClean="0">
              <a:latin typeface="Times New Roman" pitchFamily="18" charset="0"/>
              <a:cs typeface="Times New Roman" pitchFamily="18" charset="0"/>
            </a:endParaRPr>
          </a:p>
          <a:p>
            <a:pPr marL="514350" indent="-514350">
              <a:lnSpc>
                <a:spcPct val="80000"/>
              </a:lnSpc>
              <a:buClr>
                <a:srgbClr val="F0EA00"/>
              </a:buClr>
              <a:buNone/>
            </a:pP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General</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decline</a:t>
            </a:r>
            <a:endParaRPr lang="it-IT" sz="2800" dirty="0" smtClean="0">
              <a:latin typeface="Times New Roman" pitchFamily="18" charset="0"/>
              <a:cs typeface="Times New Roman" pitchFamily="18" charset="0"/>
            </a:endParaRPr>
          </a:p>
          <a:p>
            <a:pPr marL="514350" indent="-514350">
              <a:lnSpc>
                <a:spcPct val="80000"/>
              </a:lnSpc>
              <a:buClr>
                <a:srgbClr val="F0EA00"/>
              </a:buClr>
              <a:buNone/>
            </a:pPr>
            <a:r>
              <a:rPr lang="it-IT" sz="2800" dirty="0" smtClean="0">
                <a:latin typeface="Times New Roman" pitchFamily="18" charset="0"/>
                <a:cs typeface="Times New Roman" pitchFamily="18" charset="0"/>
              </a:rPr>
              <a:t>	High </a:t>
            </a:r>
            <a:r>
              <a:rPr lang="it-IT" sz="2800" dirty="0" err="1" smtClean="0">
                <a:latin typeface="Times New Roman" pitchFamily="18" charset="0"/>
                <a:cs typeface="Times New Roman" pitchFamily="18" charset="0"/>
              </a:rPr>
              <a:t>susceptibility</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to</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infections</a:t>
            </a:r>
            <a:r>
              <a:rPr lang="it-IT" sz="2800" dirty="0" smtClean="0">
                <a:latin typeface="Times New Roman" pitchFamily="18" charset="0"/>
                <a:cs typeface="Times New Roman" pitchFamily="18" charset="0"/>
              </a:rPr>
              <a:t> and </a:t>
            </a:r>
            <a:r>
              <a:rPr lang="it-IT" sz="2800" dirty="0" err="1" smtClean="0">
                <a:latin typeface="Times New Roman" pitchFamily="18" charset="0"/>
                <a:cs typeface="Times New Roman" pitchFamily="18" charset="0"/>
              </a:rPr>
              <a:t>sepsis</a:t>
            </a:r>
            <a:endParaRPr lang="it-IT" sz="2800" dirty="0" smtClean="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Genetic</a:t>
            </a:r>
            <a:r>
              <a:rPr lang="it-IT" b="1" dirty="0" smtClean="0">
                <a:solidFill>
                  <a:srgbClr val="0070C0"/>
                </a:solidFill>
                <a:latin typeface="Times New Roman" pitchFamily="18" charset="0"/>
                <a:cs typeface="Times New Roman" pitchFamily="18" charset="0"/>
              </a:rPr>
              <a:t> </a:t>
            </a:r>
            <a:r>
              <a:rPr lang="it-IT" b="1" dirty="0" err="1" smtClean="0">
                <a:solidFill>
                  <a:srgbClr val="0070C0"/>
                </a:solidFill>
                <a:latin typeface="Times New Roman" pitchFamily="18" charset="0"/>
                <a:cs typeface="Times New Roman" pitchFamily="18" charset="0"/>
              </a:rPr>
              <a:t>risck</a:t>
            </a:r>
            <a:r>
              <a:rPr lang="it-IT" b="1" dirty="0" smtClean="0">
                <a:solidFill>
                  <a:srgbClr val="0070C0"/>
                </a:solidFill>
                <a:latin typeface="Times New Roman" pitchFamily="18" charset="0"/>
                <a:cs typeface="Times New Roman" pitchFamily="18" charset="0"/>
              </a:rPr>
              <a:t> </a:t>
            </a:r>
            <a:r>
              <a:rPr lang="it-IT" b="1" dirty="0" err="1" smtClean="0">
                <a:solidFill>
                  <a:srgbClr val="0070C0"/>
                </a:solidFill>
                <a:latin typeface="Times New Roman" pitchFamily="18" charset="0"/>
                <a:cs typeface="Times New Roman" pitchFamily="18" charset="0"/>
              </a:rPr>
              <a:t>factors</a:t>
            </a:r>
            <a:endParaRPr lang="it-IT" b="1"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pPr>
              <a:buNone/>
            </a:pPr>
            <a:endParaRPr lang="it-IT"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•Mutations of chromosomes 1, 14, 21</a:t>
            </a:r>
          </a:p>
          <a:p>
            <a:pPr>
              <a:buNone/>
            </a:pPr>
            <a:r>
              <a:rPr lang="en-US" dirty="0" smtClean="0">
                <a:latin typeface="Times New Roman" pitchFamily="18" charset="0"/>
                <a:cs typeface="Times New Roman" pitchFamily="18" charset="0"/>
              </a:rPr>
              <a:t>•Rare early-onset (before age 60) familial forms of dementia</a:t>
            </a:r>
          </a:p>
          <a:p>
            <a:pPr>
              <a:buNone/>
            </a:pPr>
            <a:r>
              <a:rPr lang="it-IT" dirty="0" err="1" smtClean="0">
                <a:latin typeface="Times New Roman" pitchFamily="18" charset="0"/>
                <a:cs typeface="Times New Roman" pitchFamily="18" charset="0"/>
              </a:rPr>
              <a:t>•Down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syndrome</a:t>
            </a:r>
            <a:endParaRPr lang="it-IT" dirty="0" smtClean="0">
              <a:latin typeface="Times New Roman" pitchFamily="18" charset="0"/>
              <a:cs typeface="Times New Roman" pitchFamily="18" charset="0"/>
            </a:endParaRPr>
          </a:p>
          <a:p>
            <a:pPr>
              <a:buNone/>
            </a:pPr>
            <a:r>
              <a:rPr lang="it-IT" dirty="0" err="1" smtClean="0">
                <a:latin typeface="Times New Roman" pitchFamily="18" charset="0"/>
                <a:cs typeface="Times New Roman" pitchFamily="18" charset="0"/>
              </a:rPr>
              <a:t>•Apolipoprotein</a:t>
            </a:r>
            <a:r>
              <a:rPr lang="it-IT" dirty="0" smtClean="0">
                <a:latin typeface="Times New Roman" pitchFamily="18" charset="0"/>
                <a:cs typeface="Times New Roman" pitchFamily="18" charset="0"/>
              </a:rPr>
              <a:t> E4 on </a:t>
            </a:r>
            <a:r>
              <a:rPr lang="it-IT" dirty="0" err="1" smtClean="0">
                <a:latin typeface="Times New Roman" pitchFamily="18" charset="0"/>
                <a:cs typeface="Times New Roman" pitchFamily="18" charset="0"/>
              </a:rPr>
              <a:t>chromosome</a:t>
            </a:r>
            <a:r>
              <a:rPr lang="it-IT" dirty="0" smtClean="0">
                <a:latin typeface="Times New Roman" pitchFamily="18" charset="0"/>
                <a:cs typeface="Times New Roman" pitchFamily="18" charset="0"/>
              </a:rPr>
              <a:t> 19</a:t>
            </a:r>
          </a:p>
          <a:p>
            <a:pPr>
              <a:buNone/>
            </a:pPr>
            <a:r>
              <a:rPr lang="it-IT" dirty="0" err="1" smtClean="0">
                <a:latin typeface="Times New Roman" pitchFamily="18" charset="0"/>
                <a:cs typeface="Times New Roman" pitchFamily="18" charset="0"/>
              </a:rPr>
              <a:t>•Late-onset</a:t>
            </a:r>
            <a:r>
              <a:rPr lang="it-IT" dirty="0" smtClean="0">
                <a:latin typeface="Times New Roman" pitchFamily="18" charset="0"/>
                <a:cs typeface="Times New Roman" pitchFamily="18" charset="0"/>
              </a:rPr>
              <a:t> AD</a:t>
            </a:r>
          </a:p>
          <a:p>
            <a:pPr>
              <a:buNone/>
            </a:pPr>
            <a:r>
              <a:rPr lang="en-US" dirty="0" smtClean="0">
                <a:latin typeface="Times New Roman" pitchFamily="18" charset="0"/>
                <a:cs typeface="Times New Roman" pitchFamily="18" charset="0"/>
              </a:rPr>
              <a:t>•APOE*4 allele ↑risk &amp; ↓onset age in dose-related fashion</a:t>
            </a:r>
          </a:p>
          <a:p>
            <a:pPr>
              <a:buNone/>
            </a:pPr>
            <a:r>
              <a:rPr lang="en-US" dirty="0" smtClean="0">
                <a:latin typeface="Times New Roman" pitchFamily="18" charset="0"/>
                <a:cs typeface="Times New Roman" pitchFamily="18" charset="0"/>
              </a:rPr>
              <a:t>•APOE*2 allele may have protective effect</a:t>
            </a:r>
            <a:endParaRPr lang="it-IT"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Pathology</a:t>
            </a:r>
            <a:endParaRPr lang="it-IT" b="1"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a:xfrm>
            <a:off x="179512" y="1600200"/>
            <a:ext cx="8507288" cy="4525963"/>
          </a:xfrm>
        </p:spPr>
        <p:txBody>
          <a:bodyPr>
            <a:normAutofit fontScale="92500"/>
          </a:bodyPr>
          <a:lstStyle/>
          <a:p>
            <a:pPr>
              <a:buNone/>
            </a:pPr>
            <a:endParaRPr lang="it-IT"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•There are 3 consistent </a:t>
            </a:r>
            <a:r>
              <a:rPr lang="en-US" dirty="0" err="1" smtClean="0">
                <a:latin typeface="Times New Roman" pitchFamily="18" charset="0"/>
                <a:cs typeface="Times New Roman" pitchFamily="18" charset="0"/>
              </a:rPr>
              <a:t>neuropathological</a:t>
            </a:r>
            <a:r>
              <a:rPr lang="en-US" dirty="0" smtClean="0">
                <a:latin typeface="Times New Roman" pitchFamily="18" charset="0"/>
                <a:cs typeface="Times New Roman" pitchFamily="18" charset="0"/>
              </a:rPr>
              <a:t> hallmarks</a:t>
            </a:r>
            <a:r>
              <a:rPr lang="en-US" dirty="0" smtClean="0">
                <a:latin typeface="Times New Roman" pitchFamily="18" charset="0"/>
                <a:cs typeface="Times New Roman" pitchFamily="18" charset="0"/>
              </a:rPr>
              <a:t>:</a:t>
            </a:r>
          </a:p>
          <a:p>
            <a:pPr>
              <a:buNone/>
            </a:pPr>
            <a:r>
              <a:rPr lang="it-IT" dirty="0" err="1" smtClean="0">
                <a:latin typeface="Times New Roman" pitchFamily="18" charset="0"/>
                <a:cs typeface="Times New Roman" pitchFamily="18" charset="0"/>
              </a:rPr>
              <a:t>–Amyloid-rich</a:t>
            </a:r>
            <a:r>
              <a:rPr lang="it-IT" dirty="0" smtClean="0">
                <a:latin typeface="Times New Roman" pitchFamily="18" charset="0"/>
                <a:cs typeface="Times New Roman" pitchFamily="18" charset="0"/>
              </a:rPr>
              <a:t> senile </a:t>
            </a:r>
            <a:r>
              <a:rPr lang="it-IT" dirty="0" err="1" smtClean="0">
                <a:latin typeface="Times New Roman" pitchFamily="18" charset="0"/>
                <a:cs typeface="Times New Roman" pitchFamily="18" charset="0"/>
              </a:rPr>
              <a:t>plaques</a:t>
            </a:r>
            <a:endParaRPr lang="it-IT" dirty="0" smtClean="0">
              <a:latin typeface="Times New Roman" pitchFamily="18" charset="0"/>
              <a:cs typeface="Times New Roman" pitchFamily="18" charset="0"/>
            </a:endParaRPr>
          </a:p>
          <a:p>
            <a:pPr>
              <a:buNone/>
            </a:pPr>
            <a:r>
              <a:rPr lang="it-IT" dirty="0" err="1"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Neurofibrillary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tangles</a:t>
            </a:r>
            <a:endParaRPr lang="it-IT" dirty="0" smtClean="0">
              <a:latin typeface="Times New Roman" pitchFamily="18" charset="0"/>
              <a:cs typeface="Times New Roman" pitchFamily="18" charset="0"/>
            </a:endParaRPr>
          </a:p>
          <a:p>
            <a:pPr>
              <a:buNone/>
            </a:pPr>
            <a:r>
              <a:rPr lang="it-IT" dirty="0" err="1" smtClean="0">
                <a:latin typeface="Times New Roman" pitchFamily="18" charset="0"/>
                <a:cs typeface="Times New Roman" pitchFamily="18" charset="0"/>
              </a:rPr>
              <a:t>–Neuronal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degeneration</a:t>
            </a:r>
            <a:endParaRPr lang="it-IT" dirty="0" smtClean="0">
              <a:latin typeface="Times New Roman" pitchFamily="18" charset="0"/>
              <a:cs typeface="Times New Roman" pitchFamily="18" charset="0"/>
            </a:endParaRPr>
          </a:p>
          <a:p>
            <a:pPr>
              <a:buNone/>
            </a:pPr>
            <a:endParaRPr lang="it-IT"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•These changes eventually lead to clinical symptoms, but they begin years before the onset of symptoms</a:t>
            </a:r>
            <a:endParaRPr lang="it-IT"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70C0"/>
                </a:solidFill>
                <a:latin typeface="Times New Roman" pitchFamily="18" charset="0"/>
                <a:cs typeface="Times New Roman" pitchFamily="18" charset="0"/>
              </a:rPr>
              <a:t/>
            </a:r>
            <a:br>
              <a:rPr lang="it-IT" b="1" dirty="0" smtClean="0">
                <a:solidFill>
                  <a:srgbClr val="0070C0"/>
                </a:solidFill>
                <a:latin typeface="Times New Roman" pitchFamily="18" charset="0"/>
                <a:cs typeface="Times New Roman" pitchFamily="18" charset="0"/>
              </a:rPr>
            </a:br>
            <a:r>
              <a:rPr lang="it-IT" b="1" dirty="0" err="1" smtClean="0">
                <a:solidFill>
                  <a:srgbClr val="0070C0"/>
                </a:solidFill>
                <a:latin typeface="Times New Roman" pitchFamily="18" charset="0"/>
                <a:cs typeface="Times New Roman" pitchFamily="18" charset="0"/>
              </a:rPr>
              <a:t>NeurofibrillaryTangles</a:t>
            </a:r>
            <a:endParaRPr lang="it-IT" b="1"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a:xfrm>
            <a:off x="467544" y="1700808"/>
            <a:ext cx="8229600" cy="4525963"/>
          </a:xfrm>
        </p:spPr>
        <p:txBody>
          <a:bodyPr/>
          <a:lstStyle/>
          <a:p>
            <a:pPr>
              <a:buNone/>
            </a:pPr>
            <a:r>
              <a:rPr lang="en-US" dirty="0" err="1" smtClean="0">
                <a:latin typeface="Times New Roman" pitchFamily="18" charset="0"/>
                <a:cs typeface="Times New Roman" pitchFamily="18" charset="0"/>
              </a:rPr>
              <a:t>Immunocytochemical</a:t>
            </a:r>
            <a:r>
              <a:rPr lang="en-US" dirty="0" smtClean="0">
                <a:latin typeface="Times New Roman" pitchFamily="18" charset="0"/>
                <a:cs typeface="Times New Roman" pitchFamily="18" charset="0"/>
              </a:rPr>
              <a:t> staining of </a:t>
            </a:r>
            <a:r>
              <a:rPr lang="en-US" dirty="0" err="1" smtClean="0">
                <a:latin typeface="Times New Roman" pitchFamily="18" charset="0"/>
                <a:cs typeface="Times New Roman" pitchFamily="18" charset="0"/>
              </a:rPr>
              <a:t>neurofibrillary</a:t>
            </a:r>
            <a:r>
              <a:rPr lang="en-US" dirty="0" smtClean="0">
                <a:latin typeface="Times New Roman" pitchFamily="18" charset="0"/>
                <a:cs typeface="Times New Roman" pitchFamily="18" charset="0"/>
              </a:rPr>
              <a:t> tangles in the </a:t>
            </a:r>
            <a:r>
              <a:rPr lang="en-US" dirty="0" err="1" smtClean="0">
                <a:latin typeface="Times New Roman" pitchFamily="18" charset="0"/>
                <a:cs typeface="Times New Roman" pitchFamily="18" charset="0"/>
              </a:rPr>
              <a:t>isocortex</a:t>
            </a:r>
            <a:r>
              <a:rPr lang="en-US" dirty="0" smtClean="0">
                <a:latin typeface="Times New Roman" pitchFamily="18" charset="0"/>
                <a:cs typeface="Times New Roman" pitchFamily="18" charset="0"/>
              </a:rPr>
              <a:t> of the brain of a human with AD (anti-tau antibody) </a:t>
            </a:r>
            <a:endParaRPr lang="it-IT"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539552" y="4437112"/>
            <a:ext cx="2524125" cy="1905000"/>
          </a:xfrm>
          <a:prstGeom prst="rect">
            <a:avLst/>
          </a:prstGeom>
          <a:noFill/>
          <a:ln w="9525">
            <a:noFill/>
            <a:miter lim="800000"/>
            <a:headEnd/>
            <a:tailEnd/>
          </a:ln>
        </p:spPr>
      </p:pic>
      <p:pic>
        <p:nvPicPr>
          <p:cNvPr id="5" name="Content Placeholder 3" descr="http://upload.wikimedia.org/wikipedia/commons/a/a3/TAU_HIGH.JPG"/>
          <p:cNvPicPr>
            <a:picLocks/>
          </p:cNvPicPr>
          <p:nvPr/>
        </p:nvPicPr>
        <p:blipFill>
          <a:blip r:embed="rId3" cstate="print"/>
          <a:srcRect/>
          <a:stretch>
            <a:fillRect/>
          </a:stretch>
        </p:blipFill>
        <p:spPr>
          <a:xfrm>
            <a:off x="6228184" y="3789040"/>
            <a:ext cx="2197224" cy="28403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normAutofit/>
          </a:bodyPr>
          <a:lstStyle/>
          <a:p>
            <a:r>
              <a:rPr lang="it-IT" sz="2800" b="1" dirty="0" err="1" smtClean="0">
                <a:solidFill>
                  <a:srgbClr val="0070C0"/>
                </a:solidFill>
                <a:latin typeface="Times New Roman" pitchFamily="18" charset="0"/>
                <a:cs typeface="Times New Roman" pitchFamily="18" charset="0"/>
              </a:rPr>
              <a:t>Effect</a:t>
            </a:r>
            <a:r>
              <a:rPr lang="it-IT" sz="2800" b="1" dirty="0" smtClean="0">
                <a:solidFill>
                  <a:srgbClr val="0070C0"/>
                </a:solidFill>
                <a:latin typeface="Times New Roman" pitchFamily="18" charset="0"/>
                <a:cs typeface="Times New Roman" pitchFamily="18" charset="0"/>
              </a:rPr>
              <a:t> </a:t>
            </a:r>
            <a:r>
              <a:rPr lang="it-IT" sz="2800" b="1" dirty="0" err="1" smtClean="0">
                <a:solidFill>
                  <a:srgbClr val="0070C0"/>
                </a:solidFill>
                <a:latin typeface="Times New Roman" pitchFamily="18" charset="0"/>
                <a:cs typeface="Times New Roman" pitchFamily="18" charset="0"/>
              </a:rPr>
              <a:t>of</a:t>
            </a:r>
            <a:r>
              <a:rPr lang="it-IT" sz="2800" b="1" dirty="0" smtClean="0">
                <a:solidFill>
                  <a:srgbClr val="0070C0"/>
                </a:solidFill>
                <a:latin typeface="Times New Roman" pitchFamily="18" charset="0"/>
                <a:cs typeface="Times New Roman" pitchFamily="18" charset="0"/>
              </a:rPr>
              <a:t> </a:t>
            </a:r>
            <a:r>
              <a:rPr lang="it-IT" sz="2800" b="1" dirty="0" err="1" smtClean="0">
                <a:solidFill>
                  <a:srgbClr val="0070C0"/>
                </a:solidFill>
                <a:latin typeface="Times New Roman" pitchFamily="18" charset="0"/>
                <a:cs typeface="Times New Roman" pitchFamily="18" charset="0"/>
              </a:rPr>
              <a:t>normal</a:t>
            </a:r>
            <a:r>
              <a:rPr lang="it-IT" sz="2800" b="1" dirty="0" smtClean="0">
                <a:solidFill>
                  <a:srgbClr val="0070C0"/>
                </a:solidFill>
                <a:latin typeface="Times New Roman" pitchFamily="18" charset="0"/>
                <a:cs typeface="Times New Roman" pitchFamily="18" charset="0"/>
              </a:rPr>
              <a:t> </a:t>
            </a:r>
            <a:r>
              <a:rPr lang="it-IT" sz="2800" b="1" dirty="0" err="1" smtClean="0">
                <a:solidFill>
                  <a:srgbClr val="0070C0"/>
                </a:solidFill>
                <a:latin typeface="Times New Roman" pitchFamily="18" charset="0"/>
                <a:cs typeface="Times New Roman" pitchFamily="18" charset="0"/>
              </a:rPr>
              <a:t>aging</a:t>
            </a:r>
            <a:r>
              <a:rPr lang="it-IT" sz="2800" b="1" dirty="0" smtClean="0">
                <a:solidFill>
                  <a:srgbClr val="0070C0"/>
                </a:solidFill>
                <a:latin typeface="Times New Roman" pitchFamily="18" charset="0"/>
                <a:cs typeface="Times New Roman" pitchFamily="18" charset="0"/>
              </a:rPr>
              <a:t> in </a:t>
            </a:r>
            <a:r>
              <a:rPr lang="it-IT" sz="2800" b="1" dirty="0" err="1" smtClean="0">
                <a:solidFill>
                  <a:srgbClr val="0070C0"/>
                </a:solidFill>
                <a:latin typeface="Times New Roman" pitchFamily="18" charset="0"/>
                <a:cs typeface="Times New Roman" pitchFamily="18" charset="0"/>
              </a:rPr>
              <a:t>intellectual</a:t>
            </a:r>
            <a:r>
              <a:rPr lang="it-IT" sz="2800" b="1" dirty="0" smtClean="0">
                <a:solidFill>
                  <a:srgbClr val="0070C0"/>
                </a:solidFill>
                <a:latin typeface="Times New Roman" pitchFamily="18" charset="0"/>
                <a:cs typeface="Times New Roman" pitchFamily="18" charset="0"/>
              </a:rPr>
              <a:t> </a:t>
            </a:r>
            <a:r>
              <a:rPr lang="it-IT" sz="2800" b="1" dirty="0" err="1" smtClean="0">
                <a:solidFill>
                  <a:srgbClr val="0070C0"/>
                </a:solidFill>
                <a:latin typeface="Times New Roman" pitchFamily="18" charset="0"/>
                <a:cs typeface="Times New Roman" pitchFamily="18" charset="0"/>
              </a:rPr>
              <a:t>functioning</a:t>
            </a:r>
            <a:endParaRPr lang="it-IT" sz="2800" b="1" dirty="0">
              <a:solidFill>
                <a:srgbClr val="0070C0"/>
              </a:solidFill>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539552" y="908720"/>
          <a:ext cx="8229600" cy="5674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it-IT" dirty="0">
                        <a:latin typeface="Times New Roman" pitchFamily="18" charset="0"/>
                        <a:cs typeface="Times New Roman" pitchFamily="18" charset="0"/>
                      </a:endParaRPr>
                    </a:p>
                  </a:txBody>
                  <a:tcPr/>
                </a:tc>
                <a:tc>
                  <a:txBody>
                    <a:bodyPr/>
                    <a:lstStyle/>
                    <a:p>
                      <a:pPr algn="ctr"/>
                      <a:r>
                        <a:rPr lang="it-IT" dirty="0" err="1" smtClean="0">
                          <a:latin typeface="Times New Roman" pitchFamily="18" charset="0"/>
                          <a:cs typeface="Times New Roman" pitchFamily="18" charset="0"/>
                        </a:rPr>
                        <a:t>Preserved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cognitve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functions</a:t>
                      </a:r>
                      <a:endParaRPr lang="it-IT" dirty="0">
                        <a:latin typeface="Times New Roman" pitchFamily="18" charset="0"/>
                        <a:cs typeface="Times New Roman" pitchFamily="18" charset="0"/>
                      </a:endParaRPr>
                    </a:p>
                  </a:txBody>
                  <a:tcPr/>
                </a:tc>
                <a:tc>
                  <a:txBody>
                    <a:bodyPr/>
                    <a:lstStyle/>
                    <a:p>
                      <a:pPr algn="ctr"/>
                      <a:r>
                        <a:rPr lang="it-IT" dirty="0" err="1" smtClean="0">
                          <a:latin typeface="Times New Roman" pitchFamily="18" charset="0"/>
                          <a:cs typeface="Times New Roman" pitchFamily="18" charset="0"/>
                        </a:rPr>
                        <a:t>Functions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showing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decline</a:t>
                      </a:r>
                      <a:endParaRPr lang="it-IT" dirty="0">
                        <a:latin typeface="Times New Roman" pitchFamily="18" charset="0"/>
                        <a:cs typeface="Times New Roman" pitchFamily="18" charset="0"/>
                      </a:endParaRPr>
                    </a:p>
                  </a:txBody>
                  <a:tcPr/>
                </a:tc>
              </a:tr>
              <a:tr h="370840">
                <a:tc>
                  <a:txBody>
                    <a:bodyPr/>
                    <a:lstStyle/>
                    <a:p>
                      <a:r>
                        <a:rPr lang="it-IT" dirty="0" err="1" smtClean="0">
                          <a:latin typeface="Times New Roman" pitchFamily="18" charset="0"/>
                          <a:cs typeface="Times New Roman" pitchFamily="18" charset="0"/>
                        </a:rPr>
                        <a:t>General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intellectual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functioning</a:t>
                      </a:r>
                      <a:endParaRPr lang="it-IT" dirty="0">
                        <a:latin typeface="Times New Roman" pitchFamily="18" charset="0"/>
                        <a:cs typeface="Times New Roman" pitchFamily="18" charset="0"/>
                      </a:endParaRPr>
                    </a:p>
                  </a:txBody>
                  <a:tcPr/>
                </a:tc>
                <a:tc>
                  <a:txBody>
                    <a:bodyPr/>
                    <a:lstStyle/>
                    <a:p>
                      <a:r>
                        <a:rPr lang="it-IT" dirty="0" err="1" smtClean="0">
                          <a:latin typeface="Times New Roman" pitchFamily="18" charset="0"/>
                          <a:cs typeface="Times New Roman" pitchFamily="18" charset="0"/>
                        </a:rPr>
                        <a:t>Crystallized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verbal</a:t>
                      </a:r>
                      <a:r>
                        <a:rPr lang="it-IT" baseline="0" dirty="0" smtClean="0">
                          <a:latin typeface="Times New Roman" pitchFamily="18" charset="0"/>
                          <a:cs typeface="Times New Roman" pitchFamily="18" charset="0"/>
                        </a:rPr>
                        <a:t> intelligence</a:t>
                      </a:r>
                      <a:endParaRPr lang="it-IT" dirty="0">
                        <a:latin typeface="Times New Roman" pitchFamily="18" charset="0"/>
                        <a:cs typeface="Times New Roman" pitchFamily="18" charset="0"/>
                      </a:endParaRPr>
                    </a:p>
                  </a:txBody>
                  <a:tcPr/>
                </a:tc>
                <a:tc>
                  <a:txBody>
                    <a:bodyPr/>
                    <a:lstStyle/>
                    <a:p>
                      <a:r>
                        <a:rPr lang="it-IT" dirty="0" err="1" smtClean="0">
                          <a:latin typeface="Times New Roman" pitchFamily="18" charset="0"/>
                          <a:cs typeface="Times New Roman" pitchFamily="18" charset="0"/>
                        </a:rPr>
                        <a:t>Fluid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nonverbal</a:t>
                      </a:r>
                      <a:r>
                        <a:rPr lang="it-IT" dirty="0" smtClean="0">
                          <a:latin typeface="Times New Roman" pitchFamily="18" charset="0"/>
                          <a:cs typeface="Times New Roman" pitchFamily="18" charset="0"/>
                        </a:rPr>
                        <a:t> intelligence, </a:t>
                      </a:r>
                      <a:r>
                        <a:rPr lang="it-IT" dirty="0" err="1" smtClean="0">
                          <a:latin typeface="Times New Roman" pitchFamily="18" charset="0"/>
                          <a:cs typeface="Times New Roman" pitchFamily="18" charset="0"/>
                        </a:rPr>
                        <a:t>speed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of</a:t>
                      </a:r>
                      <a:r>
                        <a:rPr lang="it-IT" dirty="0" smtClean="0">
                          <a:latin typeface="Times New Roman" pitchFamily="18" charset="0"/>
                          <a:cs typeface="Times New Roman" pitchFamily="18" charset="0"/>
                        </a:rPr>
                        <a:t> information processing</a:t>
                      </a:r>
                      <a:endParaRPr lang="it-IT" dirty="0">
                        <a:latin typeface="Times New Roman" pitchFamily="18" charset="0"/>
                        <a:cs typeface="Times New Roman" pitchFamily="18" charset="0"/>
                      </a:endParaRPr>
                    </a:p>
                  </a:txBody>
                  <a:tcPr/>
                </a:tc>
              </a:tr>
              <a:tr h="370840">
                <a:tc>
                  <a:txBody>
                    <a:bodyPr/>
                    <a:lstStyle/>
                    <a:p>
                      <a:r>
                        <a:rPr lang="it-IT" dirty="0" err="1" smtClean="0">
                          <a:latin typeface="Times New Roman" pitchFamily="18" charset="0"/>
                          <a:cs typeface="Times New Roman" pitchFamily="18" charset="0"/>
                        </a:rPr>
                        <a:t>Attention</a:t>
                      </a:r>
                      <a:endParaRPr lang="it-IT" dirty="0">
                        <a:latin typeface="Times New Roman" pitchFamily="18" charset="0"/>
                        <a:cs typeface="Times New Roman" pitchFamily="18" charset="0"/>
                      </a:endParaRPr>
                    </a:p>
                  </a:txBody>
                  <a:tcPr/>
                </a:tc>
                <a:tc>
                  <a:txBody>
                    <a:bodyPr/>
                    <a:lstStyle/>
                    <a:p>
                      <a:r>
                        <a:rPr lang="it-IT" dirty="0" err="1" smtClean="0">
                          <a:latin typeface="Times New Roman" pitchFamily="18" charset="0"/>
                          <a:cs typeface="Times New Roman" pitchFamily="18" charset="0"/>
                        </a:rPr>
                        <a:t>Sustained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attention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primary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attention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span</a:t>
                      </a:r>
                      <a:endParaRPr lang="it-IT" dirty="0">
                        <a:latin typeface="Times New Roman" pitchFamily="18" charset="0"/>
                        <a:cs typeface="Times New Roman" pitchFamily="18" charset="0"/>
                      </a:endParaRPr>
                    </a:p>
                  </a:txBody>
                  <a:tcPr/>
                </a:tc>
                <a:tc>
                  <a:txBody>
                    <a:bodyPr/>
                    <a:lstStyle/>
                    <a:p>
                      <a:r>
                        <a:rPr lang="it-IT" dirty="0" err="1" smtClean="0">
                          <a:latin typeface="Times New Roman" pitchFamily="18" charset="0"/>
                          <a:cs typeface="Times New Roman" pitchFamily="18" charset="0"/>
                        </a:rPr>
                        <a:t>Divided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attention</a:t>
                      </a:r>
                      <a:endParaRPr lang="it-IT" dirty="0">
                        <a:latin typeface="Times New Roman" pitchFamily="18" charset="0"/>
                        <a:cs typeface="Times New Roman" pitchFamily="18" charset="0"/>
                      </a:endParaRPr>
                    </a:p>
                  </a:txBody>
                  <a:tcPr/>
                </a:tc>
              </a:tr>
              <a:tr h="370840">
                <a:tc>
                  <a:txBody>
                    <a:bodyPr/>
                    <a:lstStyle/>
                    <a:p>
                      <a:r>
                        <a:rPr lang="it-IT" dirty="0" smtClean="0">
                          <a:latin typeface="Times New Roman" pitchFamily="18" charset="0"/>
                          <a:cs typeface="Times New Roman" pitchFamily="18" charset="0"/>
                        </a:rPr>
                        <a:t>Executive </a:t>
                      </a:r>
                      <a:r>
                        <a:rPr lang="it-IT" dirty="0" err="1" smtClean="0">
                          <a:latin typeface="Times New Roman" pitchFamily="18" charset="0"/>
                          <a:cs typeface="Times New Roman" pitchFamily="18" charset="0"/>
                        </a:rPr>
                        <a:t>functions</a:t>
                      </a:r>
                      <a:endParaRPr lang="it-IT" dirty="0">
                        <a:latin typeface="Times New Roman" pitchFamily="18" charset="0"/>
                        <a:cs typeface="Times New Roman" pitchFamily="18" charset="0"/>
                      </a:endParaRPr>
                    </a:p>
                  </a:txBody>
                  <a:tcPr/>
                </a:tc>
                <a:tc>
                  <a:txBody>
                    <a:bodyPr/>
                    <a:lstStyle/>
                    <a:p>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real</a:t>
                      </a:r>
                      <a:r>
                        <a:rPr lang="it-IT" dirty="0" smtClean="0">
                          <a:latin typeface="Times New Roman" pitchFamily="18" charset="0"/>
                          <a:cs typeface="Times New Roman" pitchFamily="18" charset="0"/>
                        </a:rPr>
                        <a:t> world” executive </a:t>
                      </a:r>
                      <a:r>
                        <a:rPr lang="it-IT" dirty="0" err="1" smtClean="0">
                          <a:latin typeface="Times New Roman" pitchFamily="18" charset="0"/>
                          <a:cs typeface="Times New Roman" pitchFamily="18" charset="0"/>
                        </a:rPr>
                        <a:t>function</a:t>
                      </a:r>
                      <a:endParaRPr lang="it-IT" dirty="0">
                        <a:latin typeface="Times New Roman" pitchFamily="18" charset="0"/>
                        <a:cs typeface="Times New Roman" pitchFamily="18" charset="0"/>
                      </a:endParaRPr>
                    </a:p>
                  </a:txBody>
                  <a:tcPr/>
                </a:tc>
                <a:tc>
                  <a:txBody>
                    <a:bodyPr/>
                    <a:lstStyle/>
                    <a:p>
                      <a:r>
                        <a:rPr lang="it-IT" dirty="0" err="1" smtClean="0">
                          <a:latin typeface="Times New Roman" pitchFamily="18" charset="0"/>
                          <a:cs typeface="Times New Roman" pitchFamily="18" charset="0"/>
                        </a:rPr>
                        <a:t>Novel</a:t>
                      </a:r>
                      <a:r>
                        <a:rPr lang="it-IT" dirty="0" smtClean="0">
                          <a:latin typeface="Times New Roman" pitchFamily="18" charset="0"/>
                          <a:cs typeface="Times New Roman" pitchFamily="18" charset="0"/>
                        </a:rPr>
                        <a:t> executive </a:t>
                      </a:r>
                      <a:r>
                        <a:rPr lang="it-IT" dirty="0" err="1" smtClean="0">
                          <a:latin typeface="Times New Roman" pitchFamily="18" charset="0"/>
                          <a:cs typeface="Times New Roman" pitchFamily="18" charset="0"/>
                        </a:rPr>
                        <a:t>tasks</a:t>
                      </a:r>
                      <a:endParaRPr lang="it-IT" dirty="0">
                        <a:latin typeface="Times New Roman" pitchFamily="18" charset="0"/>
                        <a:cs typeface="Times New Roman" pitchFamily="18" charset="0"/>
                      </a:endParaRPr>
                    </a:p>
                  </a:txBody>
                  <a:tcPr/>
                </a:tc>
              </a:tr>
              <a:tr h="370840">
                <a:tc>
                  <a:txBody>
                    <a:bodyPr/>
                    <a:lstStyle/>
                    <a:p>
                      <a:r>
                        <a:rPr lang="it-IT" dirty="0" err="1" smtClean="0">
                          <a:latin typeface="Times New Roman" pitchFamily="18" charset="0"/>
                          <a:cs typeface="Times New Roman" pitchFamily="18" charset="0"/>
                        </a:rPr>
                        <a:t>Memory</a:t>
                      </a:r>
                      <a:endParaRPr lang="it-IT" dirty="0">
                        <a:latin typeface="Times New Roman" pitchFamily="18" charset="0"/>
                        <a:cs typeface="Times New Roman" pitchFamily="18" charset="0"/>
                      </a:endParaRPr>
                    </a:p>
                  </a:txBody>
                  <a:tcPr/>
                </a:tc>
                <a:tc>
                  <a:txBody>
                    <a:bodyPr/>
                    <a:lstStyle/>
                    <a:p>
                      <a:r>
                        <a:rPr lang="it-IT" dirty="0" smtClean="0">
                          <a:latin typeface="Times New Roman" pitchFamily="18" charset="0"/>
                          <a:cs typeface="Times New Roman" pitchFamily="18" charset="0"/>
                        </a:rPr>
                        <a:t>Remote </a:t>
                      </a:r>
                      <a:r>
                        <a:rPr lang="it-IT" dirty="0" err="1" smtClean="0">
                          <a:latin typeface="Times New Roman" pitchFamily="18" charset="0"/>
                          <a:cs typeface="Times New Roman" pitchFamily="18" charset="0"/>
                        </a:rPr>
                        <a:t>memory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procedural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memory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semantic</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recall</a:t>
                      </a:r>
                      <a:endParaRPr lang="it-IT" dirty="0">
                        <a:latin typeface="Times New Roman" pitchFamily="18" charset="0"/>
                        <a:cs typeface="Times New Roman" pitchFamily="18" charset="0"/>
                      </a:endParaRPr>
                    </a:p>
                  </a:txBody>
                  <a:tcPr/>
                </a:tc>
                <a:tc>
                  <a:txBody>
                    <a:bodyPr/>
                    <a:lstStyle/>
                    <a:p>
                      <a:r>
                        <a:rPr lang="it-IT" dirty="0" err="1" smtClean="0">
                          <a:latin typeface="Times New Roman" pitchFamily="18" charset="0"/>
                          <a:cs typeface="Times New Roman" pitchFamily="18" charset="0"/>
                        </a:rPr>
                        <a:t>Learning</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recall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of</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new</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informantion</a:t>
                      </a:r>
                      <a:endParaRPr lang="it-IT" dirty="0">
                        <a:latin typeface="Times New Roman" pitchFamily="18" charset="0"/>
                        <a:cs typeface="Times New Roman" pitchFamily="18" charset="0"/>
                      </a:endParaRPr>
                    </a:p>
                  </a:txBody>
                  <a:tcPr/>
                </a:tc>
              </a:tr>
              <a:tr h="370840">
                <a:tc>
                  <a:txBody>
                    <a:bodyPr/>
                    <a:lstStyle/>
                    <a:p>
                      <a:r>
                        <a:rPr lang="it-IT" dirty="0" err="1" smtClean="0">
                          <a:latin typeface="Times New Roman" pitchFamily="18" charset="0"/>
                          <a:cs typeface="Times New Roman" pitchFamily="18" charset="0"/>
                        </a:rPr>
                        <a:t>Language</a:t>
                      </a:r>
                      <a:endParaRPr lang="it-IT" dirty="0">
                        <a:latin typeface="Times New Roman" pitchFamily="18" charset="0"/>
                        <a:cs typeface="Times New Roman" pitchFamily="18" charset="0"/>
                      </a:endParaRPr>
                    </a:p>
                  </a:txBody>
                  <a:tcPr/>
                </a:tc>
                <a:tc>
                  <a:txBody>
                    <a:bodyPr/>
                    <a:lstStyle/>
                    <a:p>
                      <a:r>
                        <a:rPr lang="it-IT" dirty="0" err="1" smtClean="0">
                          <a:latin typeface="Times New Roman" pitchFamily="18" charset="0"/>
                          <a:cs typeface="Times New Roman" pitchFamily="18" charset="0"/>
                        </a:rPr>
                        <a:t>Comprehension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vocabulary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syntactic</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ablities</a:t>
                      </a:r>
                      <a:endParaRPr lang="it-IT" dirty="0">
                        <a:latin typeface="Times New Roman" pitchFamily="18" charset="0"/>
                        <a:cs typeface="Times New Roman" pitchFamily="18" charset="0"/>
                      </a:endParaRPr>
                    </a:p>
                  </a:txBody>
                  <a:tcPr/>
                </a:tc>
                <a:tc>
                  <a:txBody>
                    <a:bodyPr/>
                    <a:lstStyle/>
                    <a:p>
                      <a:r>
                        <a:rPr lang="it-IT" dirty="0" err="1" smtClean="0">
                          <a:latin typeface="Times New Roman" pitchFamily="18" charset="0"/>
                          <a:cs typeface="Times New Roman" pitchFamily="18" charset="0"/>
                        </a:rPr>
                        <a:t>Spontaneous</a:t>
                      </a:r>
                      <a:r>
                        <a:rPr lang="it-IT" baseline="0" dirty="0" smtClean="0">
                          <a:latin typeface="Times New Roman" pitchFamily="18" charset="0"/>
                          <a:cs typeface="Times New Roman" pitchFamily="18" charset="0"/>
                        </a:rPr>
                        <a:t> </a:t>
                      </a:r>
                      <a:r>
                        <a:rPr lang="it-IT" baseline="0" dirty="0" err="1" smtClean="0">
                          <a:latin typeface="Times New Roman" pitchFamily="18" charset="0"/>
                          <a:cs typeface="Times New Roman" pitchFamily="18" charset="0"/>
                        </a:rPr>
                        <a:t>words</a:t>
                      </a:r>
                      <a:r>
                        <a:rPr lang="it-IT" baseline="0" dirty="0" smtClean="0">
                          <a:latin typeface="Times New Roman" pitchFamily="18" charset="0"/>
                          <a:cs typeface="Times New Roman" pitchFamily="18" charset="0"/>
                        </a:rPr>
                        <a:t> </a:t>
                      </a:r>
                      <a:r>
                        <a:rPr lang="it-IT" baseline="0" dirty="0" err="1" smtClean="0">
                          <a:latin typeface="Times New Roman" pitchFamily="18" charset="0"/>
                          <a:cs typeface="Times New Roman" pitchFamily="18" charset="0"/>
                        </a:rPr>
                        <a:t>finding</a:t>
                      </a:r>
                      <a:r>
                        <a:rPr lang="it-IT" baseline="0" dirty="0" smtClean="0">
                          <a:latin typeface="Times New Roman" pitchFamily="18" charset="0"/>
                          <a:cs typeface="Times New Roman" pitchFamily="18" charset="0"/>
                        </a:rPr>
                        <a:t>, </a:t>
                      </a:r>
                      <a:r>
                        <a:rPr lang="it-IT" baseline="0" dirty="0" err="1" smtClean="0">
                          <a:latin typeface="Times New Roman" pitchFamily="18" charset="0"/>
                          <a:cs typeface="Times New Roman" pitchFamily="18" charset="0"/>
                        </a:rPr>
                        <a:t>verbal</a:t>
                      </a:r>
                      <a:r>
                        <a:rPr lang="it-IT" baseline="0" dirty="0" smtClean="0">
                          <a:latin typeface="Times New Roman" pitchFamily="18" charset="0"/>
                          <a:cs typeface="Times New Roman" pitchFamily="18" charset="0"/>
                        </a:rPr>
                        <a:t> </a:t>
                      </a:r>
                      <a:r>
                        <a:rPr lang="it-IT" baseline="0" dirty="0" err="1" smtClean="0">
                          <a:latin typeface="Times New Roman" pitchFamily="18" charset="0"/>
                          <a:cs typeface="Times New Roman" pitchFamily="18" charset="0"/>
                        </a:rPr>
                        <a:t>fluency</a:t>
                      </a:r>
                      <a:endParaRPr lang="it-IT" dirty="0">
                        <a:latin typeface="Times New Roman" pitchFamily="18" charset="0"/>
                        <a:cs typeface="Times New Roman" pitchFamily="18" charset="0"/>
                      </a:endParaRPr>
                    </a:p>
                  </a:txBody>
                  <a:tcPr/>
                </a:tc>
              </a:tr>
              <a:tr h="370840">
                <a:tc>
                  <a:txBody>
                    <a:bodyPr/>
                    <a:lstStyle/>
                    <a:p>
                      <a:r>
                        <a:rPr lang="it-IT" dirty="0" err="1" smtClean="0">
                          <a:latin typeface="Times New Roman" pitchFamily="18" charset="0"/>
                          <a:cs typeface="Times New Roman" pitchFamily="18" charset="0"/>
                        </a:rPr>
                        <a:t>Visuospatial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skill</a:t>
                      </a:r>
                      <a:endParaRPr lang="it-IT" dirty="0">
                        <a:latin typeface="Times New Roman" pitchFamily="18" charset="0"/>
                        <a:cs typeface="Times New Roman" pitchFamily="18" charset="0"/>
                      </a:endParaRPr>
                    </a:p>
                  </a:txBody>
                  <a:tcPr/>
                </a:tc>
                <a:tc>
                  <a:txBody>
                    <a:bodyPr/>
                    <a:lstStyle/>
                    <a:p>
                      <a:r>
                        <a:rPr lang="it-IT" dirty="0" err="1" smtClean="0">
                          <a:latin typeface="Times New Roman" pitchFamily="18" charset="0"/>
                          <a:cs typeface="Times New Roman" pitchFamily="18" charset="0"/>
                        </a:rPr>
                        <a:t>Construction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simple</a:t>
                      </a:r>
                      <a:r>
                        <a:rPr lang="it-IT" dirty="0" smtClean="0">
                          <a:latin typeface="Times New Roman" pitchFamily="18" charset="0"/>
                          <a:cs typeface="Times New Roman" pitchFamily="18" charset="0"/>
                        </a:rPr>
                        <a:t> copy</a:t>
                      </a:r>
                      <a:endParaRPr lang="it-IT" dirty="0">
                        <a:latin typeface="Times New Roman" pitchFamily="18" charset="0"/>
                        <a:cs typeface="Times New Roman" pitchFamily="18" charset="0"/>
                      </a:endParaRPr>
                    </a:p>
                  </a:txBody>
                  <a:tcPr/>
                </a:tc>
                <a:tc>
                  <a:txBody>
                    <a:bodyPr/>
                    <a:lstStyle/>
                    <a:p>
                      <a:r>
                        <a:rPr lang="it-IT" dirty="0" err="1" smtClean="0">
                          <a:latin typeface="Times New Roman" pitchFamily="18" charset="0"/>
                          <a:cs typeface="Times New Roman" pitchFamily="18" charset="0"/>
                        </a:rPr>
                        <a:t>Mental</a:t>
                      </a:r>
                      <a:r>
                        <a:rPr lang="it-IT" dirty="0" smtClean="0">
                          <a:latin typeface="Times New Roman" pitchFamily="18" charset="0"/>
                          <a:cs typeface="Times New Roman" pitchFamily="18" charset="0"/>
                        </a:rPr>
                        <a:t> rotation,</a:t>
                      </a:r>
                      <a:r>
                        <a:rPr lang="it-IT" baseline="0" dirty="0" smtClean="0">
                          <a:latin typeface="Times New Roman" pitchFamily="18" charset="0"/>
                          <a:cs typeface="Times New Roman" pitchFamily="18" charset="0"/>
                        </a:rPr>
                        <a:t> </a:t>
                      </a:r>
                      <a:r>
                        <a:rPr lang="it-IT" baseline="0" dirty="0" err="1" smtClean="0">
                          <a:latin typeface="Times New Roman" pitchFamily="18" charset="0"/>
                          <a:cs typeface="Times New Roman" pitchFamily="18" charset="0"/>
                        </a:rPr>
                        <a:t>complex</a:t>
                      </a:r>
                      <a:r>
                        <a:rPr lang="it-IT" baseline="0" dirty="0" smtClean="0">
                          <a:latin typeface="Times New Roman" pitchFamily="18" charset="0"/>
                          <a:cs typeface="Times New Roman" pitchFamily="18" charset="0"/>
                        </a:rPr>
                        <a:t> copy, </a:t>
                      </a:r>
                      <a:r>
                        <a:rPr lang="it-IT" baseline="0" dirty="0" err="1" smtClean="0">
                          <a:latin typeface="Times New Roman" pitchFamily="18" charset="0"/>
                          <a:cs typeface="Times New Roman" pitchFamily="18" charset="0"/>
                        </a:rPr>
                        <a:t>mental</a:t>
                      </a:r>
                      <a:r>
                        <a:rPr lang="it-IT" baseline="0" dirty="0" smtClean="0">
                          <a:latin typeface="Times New Roman" pitchFamily="18" charset="0"/>
                          <a:cs typeface="Times New Roman" pitchFamily="18" charset="0"/>
                        </a:rPr>
                        <a:t> </a:t>
                      </a:r>
                      <a:r>
                        <a:rPr lang="it-IT" baseline="0" dirty="0" err="1" smtClean="0">
                          <a:latin typeface="Times New Roman" pitchFamily="18" charset="0"/>
                          <a:cs typeface="Times New Roman" pitchFamily="18" charset="0"/>
                        </a:rPr>
                        <a:t>assembly</a:t>
                      </a:r>
                      <a:endParaRPr lang="it-IT" dirty="0">
                        <a:latin typeface="Times New Roman" pitchFamily="18" charset="0"/>
                        <a:cs typeface="Times New Roman" pitchFamily="18" charset="0"/>
                      </a:endParaRPr>
                    </a:p>
                  </a:txBody>
                  <a:tcPr/>
                </a:tc>
              </a:tr>
              <a:tr h="370840">
                <a:tc>
                  <a:txBody>
                    <a:bodyPr/>
                    <a:lstStyle/>
                    <a:p>
                      <a:r>
                        <a:rPr lang="it-IT" dirty="0" err="1" smtClean="0">
                          <a:latin typeface="Times New Roman" pitchFamily="18" charset="0"/>
                          <a:cs typeface="Times New Roman" pitchFamily="18" charset="0"/>
                        </a:rPr>
                        <a:t>Psychomotor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functions</a:t>
                      </a:r>
                      <a:endParaRPr lang="it-IT" dirty="0">
                        <a:latin typeface="Times New Roman" pitchFamily="18" charset="0"/>
                        <a:cs typeface="Times New Roman" pitchFamily="18" charset="0"/>
                      </a:endParaRPr>
                    </a:p>
                  </a:txBody>
                  <a:tcPr/>
                </a:tc>
                <a:tc>
                  <a:txBody>
                    <a:bodyPr/>
                    <a:lstStyle/>
                    <a:p>
                      <a:endParaRPr lang="it-IT">
                        <a:latin typeface="Times New Roman" pitchFamily="18" charset="0"/>
                        <a:cs typeface="Times New Roman" pitchFamily="18" charset="0"/>
                      </a:endParaRPr>
                    </a:p>
                  </a:txBody>
                  <a:tcPr/>
                </a:tc>
                <a:tc>
                  <a:txBody>
                    <a:bodyPr/>
                    <a:lstStyle/>
                    <a:p>
                      <a:r>
                        <a:rPr lang="it-IT" dirty="0" err="1" smtClean="0">
                          <a:latin typeface="Times New Roman" pitchFamily="18" charset="0"/>
                          <a:cs typeface="Times New Roman" pitchFamily="18" charset="0"/>
                        </a:rPr>
                        <a:t>Reaction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time</a:t>
                      </a:r>
                      <a:endParaRPr lang="it-IT" dirty="0">
                        <a:latin typeface="Times New Roman" pitchFamily="18" charset="0"/>
                        <a:cs typeface="Times New Roman" pitchFamily="18" charset="0"/>
                      </a:endParaRPr>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latin typeface="Times New Roman" pitchFamily="18" charset="0"/>
                <a:cs typeface="Times New Roman" pitchFamily="18" charset="0"/>
              </a:rPr>
              <a:t>AD</a:t>
            </a:r>
            <a:endParaRPr lang="it-IT" b="1" dirty="0">
              <a:solidFill>
                <a:srgbClr val="0070C0"/>
              </a:solidFill>
              <a:latin typeface="Times New Roman" pitchFamily="18" charset="0"/>
              <a:cs typeface="Times New Roman" pitchFamily="18" charset="0"/>
            </a:endParaRPr>
          </a:p>
        </p:txBody>
      </p:sp>
      <p:sp>
        <p:nvSpPr>
          <p:cNvPr id="4" name="Content Placeholder 2"/>
          <p:cNvSpPr>
            <a:spLocks noGrp="1"/>
          </p:cNvSpPr>
          <p:nvPr>
            <p:ph idx="1"/>
          </p:nvPr>
        </p:nvSpPr>
        <p:spPr/>
        <p:txBody>
          <a:bodyPr>
            <a:noAutofit/>
          </a:bodyPr>
          <a:lstStyle/>
          <a:p>
            <a:pPr marL="274320" indent="-274320">
              <a:defRPr/>
            </a:pPr>
            <a:r>
              <a:rPr lang="en-US" sz="2000" dirty="0" smtClean="0">
                <a:latin typeface="Times New Roman" pitchFamily="18" charset="0"/>
                <a:cs typeface="Times New Roman" pitchFamily="18" charset="0"/>
              </a:rPr>
              <a:t>Alzheimer's disease is </a:t>
            </a:r>
            <a:r>
              <a:rPr lang="en-US" sz="2000" dirty="0" err="1" smtClean="0">
                <a:latin typeface="Times New Roman" pitchFamily="18" charset="0"/>
                <a:cs typeface="Times New Roman" pitchFamily="18" charset="0"/>
              </a:rPr>
              <a:t>characterised</a:t>
            </a:r>
            <a:r>
              <a:rPr lang="en-US" sz="2000" dirty="0" smtClean="0">
                <a:latin typeface="Times New Roman" pitchFamily="18" charset="0"/>
                <a:cs typeface="Times New Roman" pitchFamily="18" charset="0"/>
              </a:rPr>
              <a:t> by </a:t>
            </a:r>
            <a:r>
              <a:rPr lang="en-US" sz="2000" b="1" dirty="0" smtClean="0">
                <a:latin typeface="Times New Roman" pitchFamily="18" charset="0"/>
                <a:cs typeface="Times New Roman" pitchFamily="18" charset="0"/>
              </a:rPr>
              <a:t>loss of neurons </a:t>
            </a:r>
            <a:r>
              <a:rPr lang="en-US" sz="2000" dirty="0" smtClean="0">
                <a:latin typeface="Times New Roman" pitchFamily="18" charset="0"/>
                <a:cs typeface="Times New Roman" pitchFamily="18" charset="0"/>
              </a:rPr>
              <a:t>and </a:t>
            </a:r>
            <a:r>
              <a:rPr lang="en-US" sz="2000" b="1" dirty="0" smtClean="0">
                <a:latin typeface="Times New Roman" pitchFamily="18" charset="0"/>
                <a:cs typeface="Times New Roman" pitchFamily="18" charset="0"/>
              </a:rPr>
              <a:t>synapses </a:t>
            </a:r>
            <a:r>
              <a:rPr lang="en-US" sz="2000" dirty="0" smtClean="0">
                <a:latin typeface="Times New Roman" pitchFamily="18" charset="0"/>
                <a:cs typeface="Times New Roman" pitchFamily="18" charset="0"/>
              </a:rPr>
              <a:t>in the </a:t>
            </a:r>
            <a:r>
              <a:rPr lang="en-US" sz="2000" b="1" dirty="0" smtClean="0">
                <a:latin typeface="Times New Roman" pitchFamily="18" charset="0"/>
                <a:cs typeface="Times New Roman" pitchFamily="18" charset="0"/>
              </a:rPr>
              <a:t>cerebral cortex </a:t>
            </a:r>
            <a:r>
              <a:rPr lang="en-US" sz="2000" dirty="0" smtClean="0">
                <a:latin typeface="Times New Roman" pitchFamily="18" charset="0"/>
                <a:cs typeface="Times New Roman" pitchFamily="18" charset="0"/>
              </a:rPr>
              <a:t>and certain </a:t>
            </a:r>
            <a:r>
              <a:rPr lang="en-US" sz="2000" dirty="0" err="1" smtClean="0">
                <a:latin typeface="Times New Roman" pitchFamily="18" charset="0"/>
                <a:cs typeface="Times New Roman" pitchFamily="18" charset="0"/>
              </a:rPr>
              <a:t>subcortical</a:t>
            </a:r>
            <a:r>
              <a:rPr lang="en-US" sz="2000" dirty="0" smtClean="0">
                <a:latin typeface="Times New Roman" pitchFamily="18" charset="0"/>
                <a:cs typeface="Times New Roman" pitchFamily="18" charset="0"/>
              </a:rPr>
              <a:t> regions. This loss results in gross </a:t>
            </a:r>
            <a:r>
              <a:rPr lang="en-US" sz="2000" b="1" dirty="0" smtClean="0">
                <a:latin typeface="Times New Roman" pitchFamily="18" charset="0"/>
                <a:cs typeface="Times New Roman" pitchFamily="18" charset="0"/>
              </a:rPr>
              <a:t>atrophy</a:t>
            </a:r>
            <a:r>
              <a:rPr lang="en-US" sz="2000" dirty="0" smtClean="0">
                <a:latin typeface="Times New Roman" pitchFamily="18" charset="0"/>
                <a:cs typeface="Times New Roman" pitchFamily="18" charset="0"/>
              </a:rPr>
              <a:t> of the affected regions, including degeneration in the </a:t>
            </a:r>
            <a:r>
              <a:rPr lang="en-US" sz="2000" b="1" dirty="0" smtClean="0">
                <a:latin typeface="Times New Roman" pitchFamily="18" charset="0"/>
                <a:cs typeface="Times New Roman" pitchFamily="18" charset="0"/>
              </a:rPr>
              <a:t>temporal lobe </a:t>
            </a:r>
            <a:r>
              <a:rPr lang="en-US" sz="2000" dirty="0" smtClean="0">
                <a:latin typeface="Times New Roman" pitchFamily="18" charset="0"/>
                <a:cs typeface="Times New Roman" pitchFamily="18" charset="0"/>
              </a:rPr>
              <a:t>and </a:t>
            </a:r>
            <a:r>
              <a:rPr lang="en-US" sz="2000" b="1" dirty="0" smtClean="0">
                <a:latin typeface="Times New Roman" pitchFamily="18" charset="0"/>
                <a:cs typeface="Times New Roman" pitchFamily="18" charset="0"/>
              </a:rPr>
              <a:t>parietal lobe</a:t>
            </a:r>
            <a:r>
              <a:rPr lang="en-US" sz="2000" dirty="0" smtClean="0">
                <a:latin typeface="Times New Roman" pitchFamily="18" charset="0"/>
                <a:cs typeface="Times New Roman" pitchFamily="18" charset="0"/>
              </a:rPr>
              <a:t>, and parts of the </a:t>
            </a:r>
            <a:r>
              <a:rPr lang="en-US" sz="2000" b="1" dirty="0" smtClean="0">
                <a:latin typeface="Times New Roman" pitchFamily="18" charset="0"/>
                <a:cs typeface="Times New Roman" pitchFamily="18" charset="0"/>
              </a:rPr>
              <a:t>frontal cortex </a:t>
            </a:r>
            <a:r>
              <a:rPr lang="en-US" sz="2000" dirty="0" smtClean="0">
                <a:latin typeface="Times New Roman" pitchFamily="18" charset="0"/>
                <a:cs typeface="Times New Roman" pitchFamily="18" charset="0"/>
              </a:rPr>
              <a:t>and </a:t>
            </a:r>
            <a:r>
              <a:rPr lang="en-US" sz="2000" b="1" dirty="0" err="1" smtClean="0">
                <a:latin typeface="Times New Roman" pitchFamily="18" charset="0"/>
                <a:cs typeface="Times New Roman" pitchFamily="18" charset="0"/>
              </a:rPr>
              <a:t>cingulate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gyrus</a:t>
            </a:r>
            <a:r>
              <a:rPr lang="en-US" sz="2000" dirty="0" smtClean="0">
                <a:latin typeface="Times New Roman" pitchFamily="18" charset="0"/>
                <a:cs typeface="Times New Roman" pitchFamily="18" charset="0"/>
              </a:rPr>
              <a:t>.</a:t>
            </a:r>
          </a:p>
          <a:p>
            <a:pPr marL="274320" indent="-274320">
              <a:defRPr/>
            </a:pPr>
            <a:r>
              <a:rPr lang="en-US" sz="2000" dirty="0" smtClean="0">
                <a:latin typeface="Times New Roman" pitchFamily="18" charset="0"/>
                <a:cs typeface="Times New Roman" pitchFamily="18" charset="0"/>
              </a:rPr>
              <a:t>Both amyloid plaques and neurofibrillary tangles are clearly visible by microscopy in brains of those afflicted by AD.</a:t>
            </a:r>
          </a:p>
          <a:p>
            <a:pPr marL="274320" indent="-274320">
              <a:defRPr/>
            </a:pPr>
            <a:r>
              <a:rPr lang="en-US" sz="2000" b="1" i="1" dirty="0" smtClean="0">
                <a:latin typeface="Times New Roman" pitchFamily="18" charset="0"/>
                <a:cs typeface="Times New Roman" pitchFamily="18" charset="0"/>
              </a:rPr>
              <a:t>Plaques </a:t>
            </a:r>
            <a:r>
              <a:rPr lang="en-US" sz="2000" dirty="0" smtClean="0">
                <a:latin typeface="Times New Roman" pitchFamily="18" charset="0"/>
                <a:cs typeface="Times New Roman" pitchFamily="18" charset="0"/>
              </a:rPr>
              <a:t>are dense, mostly insoluble deposits of amyloid – beta peptides and cellular material outside and around neurons. </a:t>
            </a:r>
          </a:p>
          <a:p>
            <a:pPr marL="274320" indent="-274320">
              <a:defRPr/>
            </a:pPr>
            <a:r>
              <a:rPr lang="en-US" sz="2000" b="1" dirty="0" smtClean="0">
                <a:latin typeface="Times New Roman" pitchFamily="18" charset="0"/>
                <a:cs typeface="Times New Roman" pitchFamily="18" charset="0"/>
              </a:rPr>
              <a:t>Tangles </a:t>
            </a:r>
            <a:r>
              <a:rPr lang="en-US" sz="2000" dirty="0" smtClean="0">
                <a:latin typeface="Times New Roman" pitchFamily="18" charset="0"/>
                <a:cs typeface="Times New Roman" pitchFamily="18" charset="0"/>
              </a:rPr>
              <a:t>(neurofibrillary tangles) are aggregates of the microtubule-associated protein tau which has become hyperphosphorylated and accumulate inside the cells themselves. </a:t>
            </a:r>
          </a:p>
          <a:p>
            <a:pPr marL="274320" indent="-274320">
              <a:defRPr/>
            </a:pPr>
            <a:r>
              <a:rPr lang="en-US" sz="2000" dirty="0" smtClean="0">
                <a:latin typeface="Times New Roman" pitchFamily="18" charset="0"/>
                <a:cs typeface="Times New Roman" pitchFamily="18" charset="0"/>
              </a:rPr>
              <a:t>Although many older individuals develop some plaques and tangles as a consequence of ageing, the </a:t>
            </a:r>
            <a:r>
              <a:rPr lang="en-US" sz="2000" b="1" i="1" u="sng" dirty="0" smtClean="0">
                <a:solidFill>
                  <a:srgbClr val="0070C0"/>
                </a:solidFill>
                <a:latin typeface="Times New Roman" pitchFamily="18" charset="0"/>
                <a:cs typeface="Times New Roman" pitchFamily="18" charset="0"/>
              </a:rPr>
              <a:t>brains of AD patients have a greater number of them in specific brain regions such as the temporal lobe</a:t>
            </a:r>
            <a:r>
              <a:rPr lang="en-US" sz="2000" dirty="0" smtClean="0">
                <a:latin typeface="Times New Roman" pitchFamily="18" charset="0"/>
                <a:cs typeface="Times New Roman" pitchFamily="18" charset="0"/>
              </a:rPr>
              <a:t>.</a:t>
            </a:r>
          </a:p>
          <a:p>
            <a:pPr marL="274320" indent="-274320">
              <a:defRPr/>
            </a:pPr>
            <a:endParaRPr lang="en-US" sz="2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Content Placeholder 3" descr="http://upload.wikimedia.org/wikipedia/commons/f/fb/Amyloid-plaque_formation-big.jpg"/>
          <p:cNvPicPr>
            <a:picLocks/>
          </p:cNvPicPr>
          <p:nvPr/>
        </p:nvPicPr>
        <p:blipFill>
          <a:blip r:embed="rId2" cstate="print"/>
          <a:srcRect/>
          <a:stretch>
            <a:fillRect/>
          </a:stretch>
        </p:blipFill>
        <p:spPr>
          <a:xfrm>
            <a:off x="0" y="0"/>
            <a:ext cx="9144000" cy="3501008"/>
          </a:xfrm>
          <a:prstGeom prst="rect">
            <a:avLst/>
          </a:prstGeom>
        </p:spPr>
      </p:pic>
      <p:sp>
        <p:nvSpPr>
          <p:cNvPr id="5" name="Rectangle 1"/>
          <p:cNvSpPr>
            <a:spLocks noChangeArrowheads="1"/>
          </p:cNvSpPr>
          <p:nvPr/>
        </p:nvSpPr>
        <p:spPr bwMode="auto">
          <a:xfrm>
            <a:off x="683568" y="4293096"/>
            <a:ext cx="7620000" cy="1200150"/>
          </a:xfrm>
          <a:prstGeom prst="rect">
            <a:avLst/>
          </a:prstGeom>
          <a:noFill/>
          <a:ln w="9525">
            <a:noFill/>
            <a:miter lim="800000"/>
            <a:headEnd/>
            <a:tailEnd/>
          </a:ln>
        </p:spPr>
        <p:txBody>
          <a:bodyPr anchor="ctr">
            <a:spAutoFit/>
          </a:bodyPr>
          <a:lstStyle/>
          <a:p>
            <a:pPr algn="ctr"/>
            <a:r>
              <a:rPr lang="en-US" sz="2400" dirty="0">
                <a:latin typeface="Times New Roman" pitchFamily="18" charset="0"/>
                <a:cs typeface="Times New Roman" pitchFamily="18" charset="0"/>
              </a:rPr>
              <a:t>Enzymes act on the APP (</a:t>
            </a:r>
            <a:r>
              <a:rPr lang="en-US" sz="2400" dirty="0" err="1">
                <a:latin typeface="Times New Roman" pitchFamily="18" charset="0"/>
                <a:cs typeface="Times New Roman" pitchFamily="18" charset="0"/>
              </a:rPr>
              <a:t>amyloid</a:t>
            </a:r>
            <a:r>
              <a:rPr lang="en-US" sz="2400" dirty="0">
                <a:latin typeface="Times New Roman" pitchFamily="18" charset="0"/>
                <a:cs typeface="Times New Roman" pitchFamily="18" charset="0"/>
              </a:rPr>
              <a:t> precursor protein) and cut it into fragments. The beta-</a:t>
            </a:r>
            <a:r>
              <a:rPr lang="en-US" sz="2400" dirty="0" err="1">
                <a:latin typeface="Times New Roman" pitchFamily="18" charset="0"/>
                <a:cs typeface="Times New Roman" pitchFamily="18" charset="0"/>
              </a:rPr>
              <a:t>amyloid</a:t>
            </a:r>
            <a:r>
              <a:rPr lang="en-US" sz="2400" dirty="0">
                <a:latin typeface="Times New Roman" pitchFamily="18" charset="0"/>
                <a:cs typeface="Times New Roman" pitchFamily="18" charset="0"/>
              </a:rPr>
              <a:t> fragment is crucial in the formation of senile plaques in AD.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0070C0"/>
                </a:solidFill>
                <a:latin typeface="Times New Roman" pitchFamily="18" charset="0"/>
                <a:cs typeface="Times New Roman" pitchFamily="18" charset="0"/>
              </a:rPr>
              <a:t>Cholinergic</a:t>
            </a:r>
            <a:r>
              <a:rPr lang="it-IT" dirty="0" smtClean="0">
                <a:solidFill>
                  <a:srgbClr val="0070C0"/>
                </a:solidFill>
                <a:latin typeface="Times New Roman" pitchFamily="18" charset="0"/>
                <a:cs typeface="Times New Roman" pitchFamily="18" charset="0"/>
              </a:rPr>
              <a:t> </a:t>
            </a:r>
            <a:r>
              <a:rPr lang="it-IT" dirty="0" err="1" smtClean="0">
                <a:solidFill>
                  <a:srgbClr val="0070C0"/>
                </a:solidFill>
                <a:latin typeface="Times New Roman" pitchFamily="18" charset="0"/>
                <a:cs typeface="Times New Roman" pitchFamily="18" charset="0"/>
              </a:rPr>
              <a:t>Hypothesis</a:t>
            </a:r>
            <a:r>
              <a:rPr lang="it-IT" dirty="0" smtClean="0">
                <a:solidFill>
                  <a:srgbClr val="0070C0"/>
                </a:solidFill>
                <a:latin typeface="Times New Roman" pitchFamily="18" charset="0"/>
                <a:cs typeface="Times New Roman" pitchFamily="18" charset="0"/>
              </a:rPr>
              <a:t/>
            </a:r>
            <a:br>
              <a:rPr lang="it-IT" dirty="0" smtClean="0">
                <a:solidFill>
                  <a:srgbClr val="0070C0"/>
                </a:solidFill>
                <a:latin typeface="Times New Roman" pitchFamily="18" charset="0"/>
                <a:cs typeface="Times New Roman" pitchFamily="18" charset="0"/>
              </a:rPr>
            </a:br>
            <a:endParaRPr lang="it-IT"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lgn="ctr"/>
            <a:endParaRPr lang="it-IT"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Acetylcholine (</a:t>
            </a:r>
            <a:r>
              <a:rPr lang="en-US" dirty="0" err="1" smtClean="0">
                <a:latin typeface="Times New Roman" pitchFamily="18" charset="0"/>
                <a:cs typeface="Times New Roman" pitchFamily="18" charset="0"/>
              </a:rPr>
              <a:t>ACh</a:t>
            </a:r>
            <a:r>
              <a:rPr lang="en-US" dirty="0" smtClean="0">
                <a:latin typeface="Times New Roman" pitchFamily="18" charset="0"/>
                <a:cs typeface="Times New Roman" pitchFamily="18" charset="0"/>
              </a:rPr>
              <a:t>) is an important neurotransmitter in areas of the brain involved in memory formation</a:t>
            </a:r>
          </a:p>
          <a:p>
            <a:pPr algn="ctr">
              <a:buNone/>
            </a:pPr>
            <a:r>
              <a:rPr lang="en-US" dirty="0" smtClean="0">
                <a:latin typeface="Times New Roman" pitchFamily="18" charset="0"/>
                <a:cs typeface="Times New Roman" pitchFamily="18" charset="0"/>
              </a:rPr>
              <a:t>•Loss of </a:t>
            </a:r>
            <a:r>
              <a:rPr lang="en-US" dirty="0" smtClean="0">
                <a:latin typeface="Times New Roman" pitchFamily="18" charset="0"/>
                <a:cs typeface="Times New Roman" pitchFamily="18" charset="0"/>
              </a:rPr>
              <a:t>Ach activity </a:t>
            </a:r>
            <a:r>
              <a:rPr lang="en-US" dirty="0" smtClean="0">
                <a:latin typeface="Times New Roman" pitchFamily="18" charset="0"/>
                <a:cs typeface="Times New Roman" pitchFamily="18" charset="0"/>
              </a:rPr>
              <a:t>correlates with the severity of AD </a:t>
            </a:r>
            <a:endParaRPr lang="it-IT"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0070C0"/>
                </a:solidFill>
                <a:latin typeface="Times New Roman" pitchFamily="18" charset="0"/>
                <a:cs typeface="Times New Roman" pitchFamily="18" charset="0"/>
              </a:rPr>
              <a:t>ASSESSMENT: LABORATORY </a:t>
            </a:r>
            <a:endParaRPr lang="it-IT"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pPr>
              <a:buNone/>
            </a:pP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Laboratory</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tests</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should</a:t>
            </a:r>
            <a:r>
              <a:rPr lang="it-IT" b="1" dirty="0" smtClean="0">
                <a:latin typeface="Times New Roman" pitchFamily="18" charset="0"/>
                <a:cs typeface="Times New Roman" pitchFamily="18" charset="0"/>
              </a:rPr>
              <a:t> include:</a:t>
            </a:r>
          </a:p>
          <a:p>
            <a:r>
              <a:rPr lang="it-IT" b="1" dirty="0" smtClean="0">
                <a:latin typeface="Times New Roman" pitchFamily="18" charset="0"/>
                <a:cs typeface="Times New Roman" pitchFamily="18" charset="0"/>
              </a:rPr>
              <a:t>Complete </a:t>
            </a:r>
            <a:r>
              <a:rPr lang="it-IT" b="1" dirty="0" err="1" smtClean="0">
                <a:latin typeface="Times New Roman" pitchFamily="18" charset="0"/>
                <a:cs typeface="Times New Roman" pitchFamily="18" charset="0"/>
              </a:rPr>
              <a:t>blood</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cell</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count</a:t>
            </a:r>
            <a:endParaRPr lang="it-IT" b="1" dirty="0" smtClean="0">
              <a:latin typeface="Times New Roman" pitchFamily="18" charset="0"/>
              <a:cs typeface="Times New Roman" pitchFamily="18" charset="0"/>
            </a:endParaRPr>
          </a:p>
          <a:p>
            <a:r>
              <a:rPr lang="it-IT" b="1" dirty="0" err="1" smtClean="0">
                <a:latin typeface="Times New Roman" pitchFamily="18" charset="0"/>
                <a:cs typeface="Times New Roman" pitchFamily="18" charset="0"/>
              </a:rPr>
              <a:t>Blood</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chemistries</a:t>
            </a:r>
            <a:endParaRPr lang="it-IT" b="1" dirty="0" smtClean="0">
              <a:latin typeface="Times New Roman" pitchFamily="18" charset="0"/>
              <a:cs typeface="Times New Roman" pitchFamily="18" charset="0"/>
            </a:endParaRPr>
          </a:p>
          <a:p>
            <a:r>
              <a:rPr lang="it-IT" b="1" dirty="0" err="1" smtClean="0">
                <a:latin typeface="Times New Roman" pitchFamily="18" charset="0"/>
                <a:cs typeface="Times New Roman" pitchFamily="18" charset="0"/>
              </a:rPr>
              <a:t>Liver</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function</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tests</a:t>
            </a:r>
            <a:endParaRPr lang="it-IT" b="1" dirty="0" smtClean="0">
              <a:latin typeface="Times New Roman" pitchFamily="18" charset="0"/>
              <a:cs typeface="Times New Roman" pitchFamily="18" charset="0"/>
            </a:endParaRPr>
          </a:p>
          <a:p>
            <a:pPr>
              <a:buNone/>
            </a:pPr>
            <a:endParaRPr lang="it-IT" b="1" dirty="0" smtClean="0">
              <a:latin typeface="Times New Roman" pitchFamily="18" charset="0"/>
              <a:cs typeface="Times New Roman" pitchFamily="18" charset="0"/>
            </a:endParaRPr>
          </a:p>
          <a:p>
            <a:pPr>
              <a:buNone/>
            </a:pPr>
            <a:r>
              <a:rPr lang="it-IT" b="1" dirty="0" smtClean="0">
                <a:latin typeface="Times New Roman" pitchFamily="18" charset="0"/>
                <a:cs typeface="Times New Roman" pitchFamily="18" charset="0"/>
              </a:rPr>
              <a:t>&gt;</a:t>
            </a:r>
            <a:r>
              <a:rPr lang="it-IT" b="1" dirty="0" err="1" smtClean="0">
                <a:latin typeface="Times New Roman" pitchFamily="18" charset="0"/>
                <a:cs typeface="Times New Roman" pitchFamily="18" charset="0"/>
              </a:rPr>
              <a:t>Serologic</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tests</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for</a:t>
            </a:r>
            <a:r>
              <a:rPr lang="it-IT" b="1" dirty="0" smtClean="0">
                <a:latin typeface="Times New Roman" pitchFamily="18" charset="0"/>
                <a:cs typeface="Times New Roman" pitchFamily="18" charset="0"/>
              </a:rPr>
              <a:t>:</a:t>
            </a:r>
          </a:p>
          <a:p>
            <a:pPr>
              <a:buNone/>
            </a:pPr>
            <a:r>
              <a:rPr lang="it-IT" dirty="0" err="1" smtClean="0">
                <a:latin typeface="Times New Roman" pitchFamily="18" charset="0"/>
                <a:cs typeface="Times New Roman" pitchFamily="18" charset="0"/>
              </a:rPr>
              <a:t>Syphilis</a:t>
            </a:r>
            <a:r>
              <a:rPr lang="it-IT" dirty="0" smtClean="0">
                <a:latin typeface="Times New Roman" pitchFamily="18" charset="0"/>
                <a:cs typeface="Times New Roman" pitchFamily="18" charset="0"/>
              </a:rPr>
              <a:t>, TSH, </a:t>
            </a:r>
            <a:r>
              <a:rPr lang="it-IT" dirty="0" err="1" smtClean="0">
                <a:latin typeface="Times New Roman" pitchFamily="18" charset="0"/>
                <a:cs typeface="Times New Roman" pitchFamily="18" charset="0"/>
              </a:rPr>
              <a:t>Vitamin</a:t>
            </a:r>
            <a:r>
              <a:rPr lang="it-IT"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B12 </a:t>
            </a:r>
            <a:r>
              <a:rPr lang="it-IT" dirty="0" err="1" smtClean="0">
                <a:latin typeface="Times New Roman" pitchFamily="18" charset="0"/>
                <a:cs typeface="Times New Roman" pitchFamily="18" charset="0"/>
              </a:rPr>
              <a:t>level</a:t>
            </a:r>
            <a:endParaRPr lang="it-IT"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70C0"/>
                </a:solidFill>
                <a:latin typeface="Times New Roman" pitchFamily="18" charset="0"/>
                <a:cs typeface="Times New Roman" pitchFamily="18" charset="0"/>
              </a:rPr>
              <a:t>ASSESSMENT: BRAIN IMAGING </a:t>
            </a:r>
            <a:endParaRPr lang="it-IT" dirty="0">
              <a:solidFill>
                <a:srgbClr val="0070C0"/>
              </a:solidFill>
              <a:latin typeface="Times New Roman" pitchFamily="18" charset="0"/>
              <a:cs typeface="Times New Roman" pitchFamily="18" charset="0"/>
            </a:endParaRPr>
          </a:p>
        </p:txBody>
      </p:sp>
      <p:sp>
        <p:nvSpPr>
          <p:cNvPr id="4" name="Rettangolo 3"/>
          <p:cNvSpPr/>
          <p:nvPr/>
        </p:nvSpPr>
        <p:spPr>
          <a:xfrm>
            <a:off x="1187624" y="908720"/>
            <a:ext cx="7056784" cy="5693866"/>
          </a:xfrm>
          <a:prstGeom prst="rect">
            <a:avLst/>
          </a:prstGeom>
        </p:spPr>
        <p:txBody>
          <a:bodyPr wrap="square">
            <a:spAutoFit/>
          </a:bodyPr>
          <a:lstStyle/>
          <a:p>
            <a:endParaRPr lang="it-IT" sz="2800" b="1" dirty="0" smtClean="0">
              <a:latin typeface="Times New Roman" pitchFamily="18" charset="0"/>
              <a:cs typeface="Times New Roman" pitchFamily="18" charset="0"/>
            </a:endParaRPr>
          </a:p>
          <a:p>
            <a:r>
              <a:rPr lang="it-IT" sz="2800" b="1" dirty="0" err="1" smtClean="0">
                <a:latin typeface="Times New Roman" pitchFamily="18" charset="0"/>
                <a:cs typeface="Times New Roman" pitchFamily="18" charset="0"/>
              </a:rPr>
              <a:t>Use</a:t>
            </a:r>
            <a:r>
              <a:rPr lang="it-IT" sz="2800" b="1" dirty="0" smtClean="0">
                <a:latin typeface="Times New Roman" pitchFamily="18" charset="0"/>
                <a:cs typeface="Times New Roman" pitchFamily="18" charset="0"/>
              </a:rPr>
              <a:t> </a:t>
            </a:r>
            <a:r>
              <a:rPr lang="it-IT" sz="2800" b="1" dirty="0" err="1" smtClean="0">
                <a:latin typeface="Times New Roman" pitchFamily="18" charset="0"/>
                <a:cs typeface="Times New Roman" pitchFamily="18" charset="0"/>
              </a:rPr>
              <a:t>imaging</a:t>
            </a:r>
            <a:r>
              <a:rPr lang="it-IT" sz="2800" b="1" dirty="0" smtClean="0">
                <a:latin typeface="Times New Roman" pitchFamily="18" charset="0"/>
                <a:cs typeface="Times New Roman" pitchFamily="18" charset="0"/>
              </a:rPr>
              <a:t> </a:t>
            </a:r>
            <a:r>
              <a:rPr lang="it-IT" sz="2800" b="1" dirty="0" err="1" smtClean="0">
                <a:latin typeface="Times New Roman" pitchFamily="18" charset="0"/>
                <a:cs typeface="Times New Roman" pitchFamily="18" charset="0"/>
              </a:rPr>
              <a:t>when</a:t>
            </a:r>
            <a:r>
              <a:rPr lang="it-IT" sz="2800" b="1" dirty="0" smtClean="0">
                <a:latin typeface="Times New Roman" pitchFamily="18" charset="0"/>
                <a:cs typeface="Times New Roman" pitchFamily="18" charset="0"/>
              </a:rPr>
              <a:t>:</a:t>
            </a:r>
          </a:p>
          <a:p>
            <a:endParaRPr lang="it-IT" sz="2800" dirty="0" smtClean="0">
              <a:latin typeface="Times New Roman" pitchFamily="18" charset="0"/>
              <a:cs typeface="Times New Roman" pitchFamily="18" charset="0"/>
            </a:endParaRPr>
          </a:p>
          <a:p>
            <a:r>
              <a:rPr lang="it-IT" sz="2800" dirty="0" err="1" smtClean="0">
                <a:latin typeface="Times New Roman" pitchFamily="18" charset="0"/>
                <a:cs typeface="Times New Roman" pitchFamily="18" charset="0"/>
              </a:rPr>
              <a:t>•Onset</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occurs</a:t>
            </a:r>
            <a:r>
              <a:rPr lang="it-IT" sz="2800" dirty="0" smtClean="0">
                <a:latin typeface="Times New Roman" pitchFamily="18" charset="0"/>
                <a:cs typeface="Times New Roman" pitchFamily="18" charset="0"/>
              </a:rPr>
              <a:t> at </a:t>
            </a:r>
            <a:r>
              <a:rPr lang="it-IT" sz="2800" dirty="0" err="1" smtClean="0">
                <a:latin typeface="Times New Roman" pitchFamily="18" charset="0"/>
                <a:cs typeface="Times New Roman" pitchFamily="18" charset="0"/>
              </a:rPr>
              <a:t>age</a:t>
            </a:r>
            <a:r>
              <a:rPr lang="it-IT" sz="2800" dirty="0" smtClean="0">
                <a:latin typeface="Times New Roman" pitchFamily="18" charset="0"/>
                <a:cs typeface="Times New Roman" pitchFamily="18" charset="0"/>
              </a:rPr>
              <a:t> &lt; 65 </a:t>
            </a:r>
            <a:r>
              <a:rPr lang="it-IT" sz="2800" dirty="0" err="1" smtClean="0">
                <a:latin typeface="Times New Roman" pitchFamily="18" charset="0"/>
                <a:cs typeface="Times New Roman" pitchFamily="18" charset="0"/>
              </a:rPr>
              <a:t>years</a:t>
            </a:r>
            <a:endParaRPr lang="it-IT" sz="2800" dirty="0" smtClean="0">
              <a:latin typeface="Times New Roman" pitchFamily="18" charset="0"/>
              <a:cs typeface="Times New Roman" pitchFamily="18" charset="0"/>
            </a:endParaRPr>
          </a:p>
          <a:p>
            <a:r>
              <a:rPr lang="it-IT" sz="2800" dirty="0" err="1" smtClean="0">
                <a:latin typeface="Times New Roman" pitchFamily="18" charset="0"/>
                <a:cs typeface="Times New Roman" pitchFamily="18" charset="0"/>
              </a:rPr>
              <a:t>•Symptoms</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have</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occurred</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for</a:t>
            </a:r>
            <a:r>
              <a:rPr lang="it-IT" sz="2800" dirty="0" smtClean="0">
                <a:latin typeface="Times New Roman" pitchFamily="18" charset="0"/>
                <a:cs typeface="Times New Roman" pitchFamily="18" charset="0"/>
              </a:rPr>
              <a:t> &lt; 2 </a:t>
            </a:r>
            <a:r>
              <a:rPr lang="it-IT" sz="2800" dirty="0" err="1" smtClean="0">
                <a:latin typeface="Times New Roman" pitchFamily="18" charset="0"/>
                <a:cs typeface="Times New Roman" pitchFamily="18" charset="0"/>
              </a:rPr>
              <a:t>years</a:t>
            </a:r>
            <a:endParaRPr lang="it-IT" sz="2800" dirty="0" smtClean="0">
              <a:latin typeface="Times New Roman" pitchFamily="18" charset="0"/>
              <a:cs typeface="Times New Roman" pitchFamily="18" charset="0"/>
            </a:endParaRPr>
          </a:p>
          <a:p>
            <a:r>
              <a:rPr lang="it-IT" sz="2800" dirty="0" err="1" smtClean="0">
                <a:latin typeface="Times New Roman" pitchFamily="18" charset="0"/>
                <a:cs typeface="Times New Roman" pitchFamily="18" charset="0"/>
              </a:rPr>
              <a:t>•Neurologic</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signs</a:t>
            </a:r>
            <a:r>
              <a:rPr lang="it-IT" sz="2800" dirty="0" smtClean="0">
                <a:latin typeface="Times New Roman" pitchFamily="18" charset="0"/>
                <a:cs typeface="Times New Roman" pitchFamily="18" charset="0"/>
              </a:rPr>
              <a:t> are </a:t>
            </a:r>
            <a:r>
              <a:rPr lang="it-IT" sz="2800" dirty="0" err="1" smtClean="0">
                <a:latin typeface="Times New Roman" pitchFamily="18" charset="0"/>
                <a:cs typeface="Times New Roman" pitchFamily="18" charset="0"/>
              </a:rPr>
              <a:t>asymmetric</a:t>
            </a:r>
            <a:endParaRPr lang="it-IT" sz="2800" dirty="0" smtClean="0">
              <a:latin typeface="Times New Roman" pitchFamily="18" charset="0"/>
              <a:cs typeface="Times New Roman" pitchFamily="18" charset="0"/>
            </a:endParaRPr>
          </a:p>
          <a:p>
            <a:r>
              <a:rPr lang="it-IT" sz="2800" dirty="0" err="1" smtClean="0">
                <a:latin typeface="Times New Roman" pitchFamily="18" charset="0"/>
                <a:cs typeface="Times New Roman" pitchFamily="18" charset="0"/>
              </a:rPr>
              <a:t>•Clinical</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picture</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suggests</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normal-pressure</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hydrocephalus</a:t>
            </a:r>
            <a:endParaRPr lang="it-IT" sz="2800" dirty="0" smtClean="0">
              <a:latin typeface="Times New Roman" pitchFamily="18" charset="0"/>
              <a:cs typeface="Times New Roman" pitchFamily="18" charset="0"/>
            </a:endParaRPr>
          </a:p>
          <a:p>
            <a:endParaRPr lang="it-IT" sz="2800" b="1" dirty="0" smtClean="0">
              <a:latin typeface="Times New Roman" pitchFamily="18" charset="0"/>
              <a:cs typeface="Times New Roman" pitchFamily="18" charset="0"/>
            </a:endParaRPr>
          </a:p>
          <a:p>
            <a:r>
              <a:rPr lang="it-IT" sz="2800" b="1" dirty="0" err="1" smtClean="0">
                <a:latin typeface="Times New Roman" pitchFamily="18" charset="0"/>
                <a:cs typeface="Times New Roman" pitchFamily="18" charset="0"/>
              </a:rPr>
              <a:t>Consider</a:t>
            </a:r>
            <a:r>
              <a:rPr lang="it-IT" sz="2800" b="1" dirty="0" smtClean="0">
                <a:latin typeface="Times New Roman" pitchFamily="18" charset="0"/>
                <a:cs typeface="Times New Roman" pitchFamily="18" charset="0"/>
              </a:rPr>
              <a:t>:</a:t>
            </a:r>
          </a:p>
          <a:p>
            <a:r>
              <a:rPr lang="it-IT" sz="2800" dirty="0" err="1" smtClean="0">
                <a:latin typeface="Times New Roman" pitchFamily="18" charset="0"/>
                <a:cs typeface="Times New Roman" pitchFamily="18" charset="0"/>
              </a:rPr>
              <a:t>•Noncontrast</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computed</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topography</a:t>
            </a:r>
            <a:r>
              <a:rPr lang="it-IT" sz="2800" dirty="0" smtClean="0">
                <a:latin typeface="Times New Roman" pitchFamily="18" charset="0"/>
                <a:cs typeface="Times New Roman" pitchFamily="18" charset="0"/>
              </a:rPr>
              <a:t> head </a:t>
            </a:r>
            <a:r>
              <a:rPr lang="it-IT" sz="2800" dirty="0" err="1" smtClean="0">
                <a:latin typeface="Times New Roman" pitchFamily="18" charset="0"/>
                <a:cs typeface="Times New Roman" pitchFamily="18" charset="0"/>
              </a:rPr>
              <a:t>scan</a:t>
            </a:r>
            <a:endParaRPr lang="it-IT" sz="2800" dirty="0" smtClean="0">
              <a:latin typeface="Times New Roman" pitchFamily="18" charset="0"/>
              <a:cs typeface="Times New Roman" pitchFamily="18" charset="0"/>
            </a:endParaRPr>
          </a:p>
          <a:p>
            <a:r>
              <a:rPr lang="it-IT" sz="2800" dirty="0" err="1" smtClean="0">
                <a:latin typeface="Times New Roman" pitchFamily="18" charset="0"/>
                <a:cs typeface="Times New Roman" pitchFamily="18" charset="0"/>
              </a:rPr>
              <a:t>•Magnetic</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resonance</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imaging</a:t>
            </a:r>
            <a:endParaRPr lang="it-IT" sz="2800" dirty="0" smtClean="0">
              <a:latin typeface="Times New Roman" pitchFamily="18" charset="0"/>
              <a:cs typeface="Times New Roman" pitchFamily="18" charset="0"/>
            </a:endParaRPr>
          </a:p>
          <a:p>
            <a:r>
              <a:rPr lang="it-IT" sz="2800" dirty="0" err="1" smtClean="0">
                <a:latin typeface="Times New Roman" pitchFamily="18" charset="0"/>
                <a:cs typeface="Times New Roman" pitchFamily="18" charset="0"/>
              </a:rPr>
              <a:t>•Positron</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emission</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tomography</a:t>
            </a:r>
            <a:endParaRPr lang="it-IT" sz="2800" dirty="0" smtClean="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smtClean="0">
                <a:solidFill>
                  <a:srgbClr val="0070C0"/>
                </a:solidFill>
                <a:latin typeface="Times New Roman" pitchFamily="18" charset="0"/>
                <a:cs typeface="Times New Roman" pitchFamily="18" charset="0"/>
              </a:rPr>
              <a:t>TREATMENT &amp; MANAGEMENT</a:t>
            </a:r>
            <a:endParaRPr lang="it-IT"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buNone/>
            </a:pPr>
            <a:r>
              <a:rPr lang="en-US" b="1" dirty="0" smtClean="0">
                <a:latin typeface="Times New Roman" pitchFamily="18" charset="0"/>
                <a:cs typeface="Times New Roman" pitchFamily="18" charset="0"/>
              </a:rPr>
              <a:t>•Primary goals: to enhance quality of life &amp; maximize functional performance by improving cognition, mood, and behavior</a:t>
            </a:r>
          </a:p>
          <a:p>
            <a:pPr>
              <a:buNone/>
            </a:pP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Nonpharmacologic</a:t>
            </a: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–Pharmacologic</a:t>
            </a:r>
          </a:p>
          <a:p>
            <a:pPr>
              <a:buNone/>
            </a:pPr>
            <a:r>
              <a:rPr lang="en-US" b="1" dirty="0" smtClean="0">
                <a:latin typeface="Times New Roman" pitchFamily="18" charset="0"/>
                <a:cs typeface="Times New Roman" pitchFamily="18" charset="0"/>
              </a:rPr>
              <a:t>–Specific symptom management</a:t>
            </a:r>
          </a:p>
          <a:p>
            <a:pPr>
              <a:buNone/>
            </a:pPr>
            <a:r>
              <a:rPr lang="en-US" b="1" dirty="0" smtClean="0">
                <a:latin typeface="Times New Roman" pitchFamily="18" charset="0"/>
                <a:cs typeface="Times New Roman" pitchFamily="18" charset="0"/>
              </a:rPr>
              <a:t>–Resources</a:t>
            </a:r>
          </a:p>
          <a:p>
            <a:pPr>
              <a:buNone/>
            </a:pPr>
            <a:endParaRPr lang="it-IT" dirty="0" smtClean="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70C0"/>
                </a:solidFill>
                <a:latin typeface="Times New Roman" pitchFamily="18" charset="0"/>
                <a:cs typeface="Times New Roman" pitchFamily="18" charset="0"/>
              </a:rPr>
              <a:t>NONPHARMACOLOGIC</a:t>
            </a:r>
            <a:br>
              <a:rPr lang="it-IT" b="1" dirty="0" smtClean="0">
                <a:solidFill>
                  <a:srgbClr val="0070C0"/>
                </a:solidFill>
                <a:latin typeface="Times New Roman" pitchFamily="18" charset="0"/>
                <a:cs typeface="Times New Roman" pitchFamily="18" charset="0"/>
              </a:rPr>
            </a:br>
            <a:endParaRPr lang="it-IT" dirty="0">
              <a:solidFill>
                <a:srgbClr val="0070C0"/>
              </a:solidFill>
              <a:latin typeface="Times New Roman" pitchFamily="18" charset="0"/>
              <a:cs typeface="Times New Roman" pitchFamily="18" charset="0"/>
            </a:endParaRPr>
          </a:p>
        </p:txBody>
      </p:sp>
      <p:sp>
        <p:nvSpPr>
          <p:cNvPr id="4" name="Rettangolo 3"/>
          <p:cNvSpPr/>
          <p:nvPr/>
        </p:nvSpPr>
        <p:spPr>
          <a:xfrm>
            <a:off x="1259632" y="1997839"/>
            <a:ext cx="6840760" cy="2677656"/>
          </a:xfrm>
          <a:prstGeom prst="rect">
            <a:avLst/>
          </a:prstGeom>
        </p:spPr>
        <p:txBody>
          <a:bodyPr wrap="square">
            <a:spAutoFit/>
          </a:bodyPr>
          <a:lstStyle/>
          <a:p>
            <a:pPr algn="ctr"/>
            <a:r>
              <a:rPr lang="it-IT" sz="2800" dirty="0" err="1" smtClean="0">
                <a:latin typeface="Times New Roman" pitchFamily="18" charset="0"/>
                <a:cs typeface="Times New Roman" pitchFamily="18" charset="0"/>
              </a:rPr>
              <a:t>•Cognitive</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enhancement</a:t>
            </a:r>
            <a:endParaRPr lang="it-IT" sz="2800" dirty="0" smtClean="0">
              <a:latin typeface="Times New Roman" pitchFamily="18" charset="0"/>
              <a:cs typeface="Times New Roman" pitchFamily="18" charset="0"/>
            </a:endParaRPr>
          </a:p>
          <a:p>
            <a:pPr algn="ctr"/>
            <a:r>
              <a:rPr lang="it-IT" sz="2800" dirty="0" err="1" smtClean="0">
                <a:latin typeface="Times New Roman" pitchFamily="18" charset="0"/>
                <a:cs typeface="Times New Roman" pitchFamily="18" charset="0"/>
              </a:rPr>
              <a:t>•Individual</a:t>
            </a:r>
            <a:r>
              <a:rPr lang="it-IT" sz="2800" dirty="0" smtClean="0">
                <a:latin typeface="Times New Roman" pitchFamily="18" charset="0"/>
                <a:cs typeface="Times New Roman" pitchFamily="18" charset="0"/>
              </a:rPr>
              <a:t> and </a:t>
            </a:r>
            <a:r>
              <a:rPr lang="it-IT" sz="2800" dirty="0" err="1" smtClean="0">
                <a:latin typeface="Times New Roman" pitchFamily="18" charset="0"/>
                <a:cs typeface="Times New Roman" pitchFamily="18" charset="0"/>
              </a:rPr>
              <a:t>group</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therapy</a:t>
            </a:r>
            <a:endParaRPr lang="it-IT" sz="2800" dirty="0" smtClean="0">
              <a:latin typeface="Times New Roman" pitchFamily="18" charset="0"/>
              <a:cs typeface="Times New Roman" pitchFamily="18" charset="0"/>
            </a:endParaRPr>
          </a:p>
          <a:p>
            <a:pPr algn="ctr"/>
            <a:r>
              <a:rPr lang="it-IT" sz="2800" dirty="0" err="1" smtClean="0">
                <a:latin typeface="Times New Roman" pitchFamily="18" charset="0"/>
                <a:cs typeface="Times New Roman" pitchFamily="18" charset="0"/>
              </a:rPr>
              <a:t>•Regular</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appointments</a:t>
            </a:r>
            <a:endParaRPr lang="it-IT" sz="2800" dirty="0" smtClean="0">
              <a:latin typeface="Times New Roman" pitchFamily="18" charset="0"/>
              <a:cs typeface="Times New Roman" pitchFamily="18" charset="0"/>
            </a:endParaRPr>
          </a:p>
          <a:p>
            <a:pPr algn="ctr"/>
            <a:r>
              <a:rPr lang="it-IT" sz="2800" dirty="0" err="1" smtClean="0">
                <a:latin typeface="Times New Roman" pitchFamily="18" charset="0"/>
                <a:cs typeface="Times New Roman" pitchFamily="18" charset="0"/>
              </a:rPr>
              <a:t>•Communication</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with</a:t>
            </a:r>
            <a:r>
              <a:rPr lang="it-IT" sz="2800" dirty="0" smtClean="0">
                <a:latin typeface="Times New Roman" pitchFamily="18" charset="0"/>
                <a:cs typeface="Times New Roman" pitchFamily="18" charset="0"/>
              </a:rPr>
              <a:t> family, </a:t>
            </a:r>
            <a:r>
              <a:rPr lang="it-IT" sz="2800" dirty="0" err="1" smtClean="0">
                <a:latin typeface="Times New Roman" pitchFamily="18" charset="0"/>
                <a:cs typeface="Times New Roman" pitchFamily="18" charset="0"/>
              </a:rPr>
              <a:t>caregivers</a:t>
            </a:r>
            <a:endParaRPr lang="it-IT" sz="2800" dirty="0" smtClean="0">
              <a:latin typeface="Times New Roman" pitchFamily="18" charset="0"/>
              <a:cs typeface="Times New Roman" pitchFamily="18" charset="0"/>
            </a:endParaRPr>
          </a:p>
          <a:p>
            <a:pPr algn="ctr"/>
            <a:r>
              <a:rPr lang="it-IT" sz="2800" dirty="0" err="1" smtClean="0">
                <a:latin typeface="Times New Roman" pitchFamily="18" charset="0"/>
                <a:cs typeface="Times New Roman" pitchFamily="18" charset="0"/>
              </a:rPr>
              <a:t>•Environmental</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modification</a:t>
            </a:r>
            <a:endParaRPr lang="it-IT" sz="2800" dirty="0" smtClean="0">
              <a:latin typeface="Times New Roman" pitchFamily="18" charset="0"/>
              <a:cs typeface="Times New Roman" pitchFamily="18" charset="0"/>
            </a:endParaRPr>
          </a:p>
          <a:p>
            <a:pPr algn="ctr"/>
            <a:r>
              <a:rPr lang="it-IT" sz="2800" dirty="0" err="1" smtClean="0">
                <a:latin typeface="Times New Roman" pitchFamily="18" charset="0"/>
                <a:cs typeface="Times New Roman" pitchFamily="18" charset="0"/>
              </a:rPr>
              <a:t>•Attention</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to</a:t>
            </a:r>
            <a:r>
              <a:rPr lang="it-IT" sz="2800" dirty="0" smtClean="0">
                <a:latin typeface="Times New Roman" pitchFamily="18" charset="0"/>
                <a:cs typeface="Times New Roman" pitchFamily="18" charset="0"/>
              </a:rPr>
              <a:t> </a:t>
            </a:r>
            <a:r>
              <a:rPr lang="it-IT" sz="2800" dirty="0" err="1" smtClean="0">
                <a:latin typeface="Times New Roman" pitchFamily="18" charset="0"/>
                <a:cs typeface="Times New Roman" pitchFamily="18" charset="0"/>
              </a:rPr>
              <a:t>safety</a:t>
            </a:r>
            <a:endParaRPr lang="it-IT" sz="28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0070C0"/>
                </a:solidFill>
                <a:latin typeface="Times New Roman" pitchFamily="18" charset="0"/>
                <a:cs typeface="Times New Roman" pitchFamily="18" charset="0"/>
              </a:rPr>
              <a:t/>
            </a:r>
            <a:br>
              <a:rPr lang="it-IT" dirty="0" smtClean="0">
                <a:solidFill>
                  <a:srgbClr val="0070C0"/>
                </a:solidFill>
                <a:latin typeface="Times New Roman" pitchFamily="18" charset="0"/>
                <a:cs typeface="Times New Roman" pitchFamily="18" charset="0"/>
              </a:rPr>
            </a:br>
            <a:r>
              <a:rPr lang="it-IT" b="1" dirty="0" smtClean="0">
                <a:solidFill>
                  <a:srgbClr val="0070C0"/>
                </a:solidFill>
                <a:latin typeface="Times New Roman" pitchFamily="18" charset="0"/>
                <a:cs typeface="Times New Roman" pitchFamily="18" charset="0"/>
              </a:rPr>
              <a:t>PHARMACOLOGIC</a:t>
            </a:r>
            <a:br>
              <a:rPr lang="it-IT" b="1" dirty="0" smtClean="0">
                <a:solidFill>
                  <a:srgbClr val="0070C0"/>
                </a:solidFill>
                <a:latin typeface="Times New Roman" pitchFamily="18" charset="0"/>
                <a:cs typeface="Times New Roman" pitchFamily="18" charset="0"/>
              </a:rPr>
            </a:br>
            <a:endParaRPr lang="it-IT"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10000"/>
          </a:bodyPr>
          <a:lstStyle/>
          <a:p>
            <a:pPr>
              <a:buNone/>
            </a:pPr>
            <a:r>
              <a:rPr lang="it-IT" dirty="0" err="1" smtClean="0">
                <a:latin typeface="Times New Roman" pitchFamily="18" charset="0"/>
                <a:cs typeface="Times New Roman" pitchFamily="18" charset="0"/>
              </a:rPr>
              <a:t>•Cholinesterase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inhibitors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donepezil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rivastigmine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galantamine</a:t>
            </a:r>
            <a:endParaRPr lang="it-IT" dirty="0" smtClean="0">
              <a:latin typeface="Times New Roman" pitchFamily="18" charset="0"/>
              <a:cs typeface="Times New Roman" pitchFamily="18" charset="0"/>
            </a:endParaRPr>
          </a:p>
          <a:p>
            <a:pPr>
              <a:buNone/>
            </a:pPr>
            <a:endParaRPr lang="it-IT" dirty="0" smtClean="0">
              <a:latin typeface="Times New Roman" pitchFamily="18" charset="0"/>
              <a:cs typeface="Times New Roman" pitchFamily="18" charset="0"/>
            </a:endParaRPr>
          </a:p>
          <a:p>
            <a:pPr>
              <a:buNone/>
            </a:pPr>
            <a:r>
              <a:rPr lang="it-IT" dirty="0" err="1" smtClean="0">
                <a:latin typeface="Times New Roman" pitchFamily="18" charset="0"/>
                <a:cs typeface="Times New Roman" pitchFamily="18" charset="0"/>
              </a:rPr>
              <a:t>•Other</a:t>
            </a:r>
            <a:r>
              <a:rPr lang="it-IT" dirty="0" smtClean="0">
                <a:latin typeface="Times New Roman" pitchFamily="18" charset="0"/>
                <a:cs typeface="Times New Roman" pitchFamily="18" charset="0"/>
              </a:rPr>
              <a:t> cognitive </a:t>
            </a:r>
            <a:r>
              <a:rPr lang="it-IT" dirty="0" err="1" smtClean="0">
                <a:latin typeface="Times New Roman" pitchFamily="18" charset="0"/>
                <a:cs typeface="Times New Roman" pitchFamily="18" charset="0"/>
              </a:rPr>
              <a:t>enhancers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estrogen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NSAIDs</a:t>
            </a:r>
            <a:r>
              <a:rPr lang="it-IT" dirty="0" smtClean="0">
                <a:latin typeface="Times New Roman" pitchFamily="18" charset="0"/>
                <a:cs typeface="Times New Roman" pitchFamily="18" charset="0"/>
              </a:rPr>
              <a:t>, ginkgo biloba, </a:t>
            </a:r>
            <a:r>
              <a:rPr lang="it-IT" dirty="0" err="1" smtClean="0">
                <a:latin typeface="Times New Roman" pitchFamily="18" charset="0"/>
                <a:cs typeface="Times New Roman" pitchFamily="18" charset="0"/>
              </a:rPr>
              <a:t>vitamin</a:t>
            </a:r>
            <a:r>
              <a:rPr lang="it-IT" dirty="0" smtClean="0">
                <a:latin typeface="Times New Roman" pitchFamily="18" charset="0"/>
                <a:cs typeface="Times New Roman" pitchFamily="18" charset="0"/>
              </a:rPr>
              <a:t> E </a:t>
            </a:r>
          </a:p>
          <a:p>
            <a:pPr>
              <a:buNone/>
            </a:pPr>
            <a:endParaRPr lang="it-IT" dirty="0" smtClean="0">
              <a:latin typeface="Times New Roman" pitchFamily="18" charset="0"/>
              <a:cs typeface="Times New Roman" pitchFamily="18" charset="0"/>
            </a:endParaRPr>
          </a:p>
          <a:p>
            <a:pPr>
              <a:buNone/>
            </a:pPr>
            <a:r>
              <a:rPr lang="it-IT" dirty="0" err="1" smtClean="0">
                <a:latin typeface="Times New Roman" pitchFamily="18" charset="0"/>
                <a:cs typeface="Times New Roman" pitchFamily="18" charset="0"/>
              </a:rPr>
              <a:t>•Antidepressants</a:t>
            </a:r>
            <a:endParaRPr lang="it-IT" dirty="0" smtClean="0">
              <a:latin typeface="Times New Roman" pitchFamily="18" charset="0"/>
              <a:cs typeface="Times New Roman" pitchFamily="18" charset="0"/>
            </a:endParaRPr>
          </a:p>
          <a:p>
            <a:pPr>
              <a:buNone/>
            </a:pPr>
            <a:endParaRPr lang="it-IT" dirty="0" smtClean="0">
              <a:latin typeface="Times New Roman" pitchFamily="18" charset="0"/>
              <a:cs typeface="Times New Roman" pitchFamily="18" charset="0"/>
            </a:endParaRPr>
          </a:p>
          <a:p>
            <a:pPr>
              <a:buNone/>
            </a:pPr>
            <a:r>
              <a:rPr lang="it-IT" dirty="0" err="1" smtClean="0">
                <a:latin typeface="Times New Roman" pitchFamily="18" charset="0"/>
                <a:cs typeface="Times New Roman" pitchFamily="18" charset="0"/>
              </a:rPr>
              <a:t>•Antipsychotics</a:t>
            </a:r>
            <a:endParaRPr lang="it-IT"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908720"/>
            <a:ext cx="8147248" cy="5547643"/>
          </a:xfrm>
          <a:prstGeom prst="rect">
            <a:avLst/>
          </a:prstGeom>
        </p:spPr>
        <p:txBody>
          <a:bodyPr vert="horz" lIns="91440" tIns="45720" rIns="91440" bIns="45720" rtlCol="0">
            <a:normAutofit lnSpcReduction="10000"/>
          </a:bodyPr>
          <a:lstStyle/>
          <a:p>
            <a:pPr marL="274320" marR="0" lvl="0" indent="-27432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Mild/Moderate AD:</a:t>
            </a:r>
          </a:p>
          <a:p>
            <a:pPr marL="274320" marR="0" lvl="0" indent="-274320" algn="just"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Cholinesterase inhibitors</a:t>
            </a:r>
            <a:r>
              <a:rPr kumimoji="0" lang="en-US" sz="3200" b="0"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increase the levels of acetylcholine in the brain, which plays a key role in memory and learning. This kind of drug postpones the worsening of symptoms for 6 to 12 months in about half of the people who take it. Cholinesterase inhibitors most commonly prescribed for mild to moderate Alzheimer's disease include Aricept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donezepil</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HCL), Exelon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rivastigmine</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and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Razadyne</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galantamine</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smtClean="0">
                <a:solidFill>
                  <a:srgbClr val="0070C0"/>
                </a:solidFill>
                <a:latin typeface="Times New Roman" pitchFamily="18" charset="0"/>
                <a:cs typeface="Times New Roman" pitchFamily="18" charset="0"/>
              </a:rPr>
              <a:t>Exelon</a:t>
            </a:r>
            <a:r>
              <a:rPr lang="en-US" b="1" cap="small" dirty="0" smtClean="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a:t>
            </a:r>
            <a:r>
              <a:rPr lang="en-US" b="1" dirty="0" err="1" smtClean="0">
                <a:solidFill>
                  <a:srgbClr val="0070C0"/>
                </a:solidFill>
                <a:latin typeface="Times New Roman" pitchFamily="18" charset="0"/>
                <a:cs typeface="Times New Roman" pitchFamily="18" charset="0"/>
              </a:rPr>
              <a:t>Rivastigmine</a:t>
            </a:r>
            <a:r>
              <a:rPr lang="en-US" b="1" dirty="0" smtClean="0">
                <a:solidFill>
                  <a:srgbClr val="0070C0"/>
                </a:solidFill>
                <a:latin typeface="Times New Roman" pitchFamily="18" charset="0"/>
                <a:cs typeface="Times New Roman" pitchFamily="18" charset="0"/>
              </a:rPr>
              <a:t>)</a:t>
            </a:r>
            <a:r>
              <a:rPr lang="en-US" dirty="0" smtClean="0">
                <a:solidFill>
                  <a:srgbClr val="0070C0"/>
                </a:solidFill>
                <a:latin typeface="Times New Roman" pitchFamily="18" charset="0"/>
                <a:cs typeface="Times New Roman" pitchFamily="18" charset="0"/>
              </a:rPr>
              <a:t/>
            </a:r>
            <a:br>
              <a:rPr lang="en-US" dirty="0" smtClean="0">
                <a:solidFill>
                  <a:srgbClr val="0070C0"/>
                </a:solidFill>
                <a:latin typeface="Times New Roman" pitchFamily="18" charset="0"/>
                <a:cs typeface="Times New Roman" pitchFamily="18" charset="0"/>
              </a:rPr>
            </a:br>
            <a:endParaRPr lang="it-IT" dirty="0">
              <a:solidFill>
                <a:srgbClr val="0070C0"/>
              </a:solidFill>
              <a:latin typeface="Times New Roman" pitchFamily="18" charset="0"/>
              <a:cs typeface="Times New Roman" pitchFamily="18" charset="0"/>
            </a:endParaRPr>
          </a:p>
        </p:txBody>
      </p:sp>
      <p:sp>
        <p:nvSpPr>
          <p:cNvPr id="4" name="Content Placeholder 2"/>
          <p:cNvSpPr>
            <a:spLocks noGrp="1"/>
          </p:cNvSpPr>
          <p:nvPr>
            <p:ph idx="1"/>
          </p:nvPr>
        </p:nvSpPr>
        <p:spPr>
          <a:xfrm>
            <a:off x="827584" y="1484784"/>
            <a:ext cx="7239000" cy="4846638"/>
          </a:xfrm>
        </p:spPr>
        <p:txBody>
          <a:bodyPr>
            <a:normAutofit/>
          </a:bodyPr>
          <a:lstStyle/>
          <a:p>
            <a:pPr marL="274320" indent="-274320" algn="just">
              <a:defRPr/>
            </a:pPr>
            <a:r>
              <a:rPr lang="en-US" sz="2100" dirty="0" smtClean="0">
                <a:latin typeface="Times New Roman" pitchFamily="18" charset="0"/>
                <a:cs typeface="Times New Roman" pitchFamily="18" charset="0"/>
              </a:rPr>
              <a:t>Exelon is FDA approved for mild and moderate stages of the disease; it is also approved for the treatment of mild to moderate dementia due to Parkinson's disease.</a:t>
            </a:r>
          </a:p>
          <a:p>
            <a:pPr marL="274320" indent="-274320" algn="just">
              <a:defRPr/>
            </a:pPr>
            <a:r>
              <a:rPr lang="en-US" sz="2100" dirty="0" smtClean="0">
                <a:latin typeface="Times New Roman" pitchFamily="18" charset="0"/>
                <a:cs typeface="Times New Roman" pitchFamily="18" charset="0"/>
              </a:rPr>
              <a:t>Exelon is available as a capsule, liquid, and patch.</a:t>
            </a:r>
          </a:p>
          <a:p>
            <a:pPr marL="274320" indent="-274320" algn="just">
              <a:defRPr/>
            </a:pPr>
            <a:endParaRPr lang="en-US" dirty="0">
              <a:latin typeface="Times New Roman" pitchFamily="18" charset="0"/>
              <a:cs typeface="Times New Roman" pitchFamily="18" charset="0"/>
            </a:endParaRPr>
          </a:p>
        </p:txBody>
      </p:sp>
      <p:pic>
        <p:nvPicPr>
          <p:cNvPr id="5" name="Picture 5" descr="194px-Rivastigmin_svg.png"/>
          <p:cNvPicPr>
            <a:picLocks noChangeAspect="1" noChangeArrowheads="1"/>
          </p:cNvPicPr>
          <p:nvPr/>
        </p:nvPicPr>
        <p:blipFill>
          <a:blip r:embed="rId2" cstate="print"/>
          <a:srcRect/>
          <a:stretch>
            <a:fillRect/>
          </a:stretch>
        </p:blipFill>
        <p:spPr bwMode="auto">
          <a:xfrm>
            <a:off x="1752600" y="3581400"/>
            <a:ext cx="4343400" cy="2514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484784"/>
            <a:ext cx="8229600" cy="1143000"/>
          </a:xfrm>
        </p:spPr>
        <p:txBody>
          <a:bodyPr>
            <a:noAutofit/>
          </a:bodyPr>
          <a:lstStyle/>
          <a:p>
            <a:r>
              <a:rPr lang="it-IT" sz="3600" dirty="0" smtClean="0">
                <a:solidFill>
                  <a:srgbClr val="0070C0"/>
                </a:solidFill>
                <a:latin typeface="Times New Roman" pitchFamily="18" charset="0"/>
                <a:cs typeface="Times New Roman" pitchFamily="18" charset="0"/>
              </a:rPr>
              <a:t>“</a:t>
            </a:r>
            <a:r>
              <a:rPr lang="it-IT" sz="3600" i="1" dirty="0" smtClean="0">
                <a:solidFill>
                  <a:srgbClr val="0070C0"/>
                </a:solidFill>
                <a:latin typeface="Times New Roman" pitchFamily="18" charset="0"/>
                <a:cs typeface="Times New Roman" pitchFamily="18" charset="0"/>
              </a:rPr>
              <a:t>A man </a:t>
            </a:r>
            <a:r>
              <a:rPr lang="it-IT" sz="3600" i="1" dirty="0" err="1" smtClean="0">
                <a:solidFill>
                  <a:srgbClr val="0070C0"/>
                </a:solidFill>
                <a:latin typeface="Times New Roman" pitchFamily="18" charset="0"/>
                <a:cs typeface="Times New Roman" pitchFamily="18" charset="0"/>
              </a:rPr>
              <a:t>is</a:t>
            </a:r>
            <a:r>
              <a:rPr lang="it-IT" sz="3600" i="1" dirty="0" smtClean="0">
                <a:solidFill>
                  <a:srgbClr val="0070C0"/>
                </a:solidFill>
                <a:latin typeface="Times New Roman" pitchFamily="18" charset="0"/>
                <a:cs typeface="Times New Roman" pitchFamily="18" charset="0"/>
              </a:rPr>
              <a:t> </a:t>
            </a:r>
            <a:r>
              <a:rPr lang="it-IT" sz="3600" i="1" dirty="0" err="1" smtClean="0">
                <a:solidFill>
                  <a:srgbClr val="0070C0"/>
                </a:solidFill>
                <a:latin typeface="Times New Roman" pitchFamily="18" charset="0"/>
                <a:cs typeface="Times New Roman" pitchFamily="18" charset="0"/>
              </a:rPr>
              <a:t>as</a:t>
            </a:r>
            <a:r>
              <a:rPr lang="it-IT" sz="3600" i="1" dirty="0" smtClean="0">
                <a:solidFill>
                  <a:srgbClr val="0070C0"/>
                </a:solidFill>
                <a:latin typeface="Times New Roman" pitchFamily="18" charset="0"/>
                <a:cs typeface="Times New Roman" pitchFamily="18" charset="0"/>
              </a:rPr>
              <a:t> </a:t>
            </a:r>
            <a:r>
              <a:rPr lang="it-IT" sz="3600" i="1" dirty="0" err="1" smtClean="0">
                <a:solidFill>
                  <a:srgbClr val="0070C0"/>
                </a:solidFill>
                <a:latin typeface="Times New Roman" pitchFamily="18" charset="0"/>
                <a:cs typeface="Times New Roman" pitchFamily="18" charset="0"/>
              </a:rPr>
              <a:t>old</a:t>
            </a:r>
            <a:r>
              <a:rPr lang="it-IT" sz="3600" i="1" dirty="0" smtClean="0">
                <a:solidFill>
                  <a:srgbClr val="0070C0"/>
                </a:solidFill>
                <a:latin typeface="Times New Roman" pitchFamily="18" charset="0"/>
                <a:cs typeface="Times New Roman" pitchFamily="18" charset="0"/>
              </a:rPr>
              <a:t> </a:t>
            </a:r>
            <a:r>
              <a:rPr lang="it-IT" sz="3600" i="1" dirty="0" err="1" smtClean="0">
                <a:solidFill>
                  <a:srgbClr val="0070C0"/>
                </a:solidFill>
                <a:latin typeface="Times New Roman" pitchFamily="18" charset="0"/>
                <a:cs typeface="Times New Roman" pitchFamily="18" charset="0"/>
              </a:rPr>
              <a:t>as</a:t>
            </a:r>
            <a:r>
              <a:rPr lang="it-IT" sz="3600" i="1" dirty="0" smtClean="0">
                <a:solidFill>
                  <a:srgbClr val="0070C0"/>
                </a:solidFill>
                <a:latin typeface="Times New Roman" pitchFamily="18" charset="0"/>
                <a:cs typeface="Times New Roman" pitchFamily="18" charset="0"/>
              </a:rPr>
              <a:t> </a:t>
            </a:r>
            <a:r>
              <a:rPr lang="it-IT" sz="3600" i="1" dirty="0" err="1" smtClean="0">
                <a:solidFill>
                  <a:srgbClr val="0070C0"/>
                </a:solidFill>
                <a:latin typeface="Times New Roman" pitchFamily="18" charset="0"/>
                <a:cs typeface="Times New Roman" pitchFamily="18" charset="0"/>
              </a:rPr>
              <a:t>his</a:t>
            </a:r>
            <a:r>
              <a:rPr lang="it-IT" sz="3600" i="1" dirty="0" smtClean="0">
                <a:solidFill>
                  <a:srgbClr val="0070C0"/>
                </a:solidFill>
                <a:latin typeface="Times New Roman" pitchFamily="18" charset="0"/>
                <a:cs typeface="Times New Roman" pitchFamily="18" charset="0"/>
              </a:rPr>
              <a:t> </a:t>
            </a:r>
            <a:r>
              <a:rPr lang="it-IT" sz="3600" i="1" dirty="0" err="1" smtClean="0">
                <a:solidFill>
                  <a:srgbClr val="0070C0"/>
                </a:solidFill>
                <a:latin typeface="Times New Roman" pitchFamily="18" charset="0"/>
                <a:cs typeface="Times New Roman" pitchFamily="18" charset="0"/>
              </a:rPr>
              <a:t>arteries</a:t>
            </a:r>
            <a:r>
              <a:rPr lang="it-IT" sz="3600" dirty="0" smtClean="0">
                <a:solidFill>
                  <a:srgbClr val="0070C0"/>
                </a:solidFill>
                <a:latin typeface="Times New Roman" pitchFamily="18" charset="0"/>
                <a:cs typeface="Times New Roman" pitchFamily="18" charset="0"/>
              </a:rPr>
              <a:t>”</a:t>
            </a:r>
            <a:br>
              <a:rPr lang="it-IT" sz="3600" dirty="0" smtClean="0">
                <a:solidFill>
                  <a:srgbClr val="0070C0"/>
                </a:solidFill>
                <a:latin typeface="Times New Roman" pitchFamily="18" charset="0"/>
                <a:cs typeface="Times New Roman" pitchFamily="18" charset="0"/>
              </a:rPr>
            </a:br>
            <a:r>
              <a:rPr lang="it-IT" sz="2000" dirty="0" smtClean="0">
                <a:solidFill>
                  <a:srgbClr val="0070C0"/>
                </a:solidFill>
                <a:latin typeface="Times New Roman" pitchFamily="18" charset="0"/>
                <a:cs typeface="Times New Roman" pitchFamily="18" charset="0"/>
              </a:rPr>
              <a:t>Thomas </a:t>
            </a:r>
            <a:r>
              <a:rPr lang="it-IT" sz="2000" dirty="0" err="1" smtClean="0">
                <a:solidFill>
                  <a:srgbClr val="0070C0"/>
                </a:solidFill>
                <a:latin typeface="Times New Roman" pitchFamily="18" charset="0"/>
                <a:cs typeface="Times New Roman" pitchFamily="18" charset="0"/>
              </a:rPr>
              <a:t>Sydenham</a:t>
            </a:r>
            <a:r>
              <a:rPr lang="it-IT" sz="2000" dirty="0" smtClean="0">
                <a:solidFill>
                  <a:srgbClr val="0070C0"/>
                </a:solidFill>
                <a:latin typeface="Times New Roman" pitchFamily="18" charset="0"/>
                <a:cs typeface="Times New Roman" pitchFamily="18" charset="0"/>
              </a:rPr>
              <a:t> 1624-1689</a:t>
            </a:r>
            <a:endParaRPr lang="it-IT" sz="2000"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a:xfrm>
            <a:off x="539552" y="3501008"/>
            <a:ext cx="8229600" cy="1036712"/>
          </a:xfrm>
        </p:spPr>
        <p:txBody>
          <a:bodyPr>
            <a:normAutofit lnSpcReduction="10000"/>
          </a:bodyPr>
          <a:lstStyle/>
          <a:p>
            <a:pPr algn="ctr">
              <a:buNone/>
            </a:pPr>
            <a:r>
              <a:rPr lang="it-IT" dirty="0" err="1" smtClean="0">
                <a:latin typeface="Times New Roman" pitchFamily="18" charset="0"/>
                <a:cs typeface="Times New Roman" pitchFamily="18" charset="0"/>
              </a:rPr>
              <a:t>Many</a:t>
            </a:r>
            <a:r>
              <a:rPr lang="it-IT" dirty="0" smtClean="0">
                <a:latin typeface="Times New Roman" pitchFamily="18" charset="0"/>
                <a:cs typeface="Times New Roman" pitchFamily="18" charset="0"/>
              </a:rPr>
              <a:t> common </a:t>
            </a:r>
            <a:r>
              <a:rPr lang="it-IT" dirty="0" err="1" smtClean="0">
                <a:latin typeface="Times New Roman" pitchFamily="18" charset="0"/>
                <a:cs typeface="Times New Roman" pitchFamily="18" charset="0"/>
              </a:rPr>
              <a:t>age-related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medical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conditions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could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affect</a:t>
            </a:r>
            <a:r>
              <a:rPr lang="it-IT" dirty="0" smtClean="0">
                <a:latin typeface="Times New Roman" pitchFamily="18" charset="0"/>
                <a:cs typeface="Times New Roman" pitchFamily="18" charset="0"/>
              </a:rPr>
              <a:t> cognitive status</a:t>
            </a:r>
            <a:endParaRPr lang="it-IT"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99592" y="1196752"/>
            <a:ext cx="7239000" cy="48466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Exelon is a cholinesterase inhibitor that prevents the breakdown of acetylcholine and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butyrylcholine</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in the brain by blocking the activity of two different enzymes. Acetylcholine and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butyrylcholine</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play a key role in memory and learning.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When given orally, bioavailability is about 40% in the 3 mg dose. The compound can cross the blood-brain barrier.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3568" y="0"/>
            <a:ext cx="7776864" cy="4846638"/>
          </a:xfrm>
          <a:prstGeom prst="rect">
            <a:avLst/>
          </a:prstGeom>
        </p:spPr>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4300" b="1"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Aricept (</a:t>
            </a:r>
            <a:r>
              <a:rPr kumimoji="0" lang="en-US" sz="4300" b="1" i="0" u="none" strike="noStrike" kern="1200" cap="none" spc="0" normalizeH="0" baseline="0" noProof="0" dirty="0" err="1" smtClean="0">
                <a:ln>
                  <a:noFill/>
                </a:ln>
                <a:solidFill>
                  <a:srgbClr val="0070C0"/>
                </a:solidFill>
                <a:effectLst/>
                <a:uLnTx/>
                <a:uFillTx/>
                <a:latin typeface="Times New Roman" pitchFamily="18" charset="0"/>
                <a:cs typeface="Times New Roman" pitchFamily="18" charset="0"/>
              </a:rPr>
              <a:t>Donepizel</a:t>
            </a:r>
            <a:r>
              <a:rPr kumimoji="0" lang="en-US" sz="4300" b="1"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a:t>
            </a:r>
          </a:p>
          <a:p>
            <a:pPr marL="342900" marR="0" lvl="0" indent="-34290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3200" b="0"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One of the most widely used drugs to treat the symptoms of Alzheimer's disease. Aricept is FDA-approved for mild, moderate, and severe stages of the disease.</a:t>
            </a:r>
          </a:p>
          <a:p>
            <a:pPr marL="342900" lvl="0" indent="-342900">
              <a:spcBef>
                <a:spcPct val="20000"/>
              </a:spcBef>
              <a:buFont typeface="Arial" pitchFamily="34" charset="0"/>
              <a:buChar char="•"/>
              <a:defRPr/>
            </a:pPr>
            <a:r>
              <a:rPr lang="en-US" sz="3200" dirty="0" smtClean="0">
                <a:latin typeface="Times New Roman" pitchFamily="18" charset="0"/>
                <a:cs typeface="Times New Roman" pitchFamily="18" charset="0"/>
              </a:rPr>
              <a:t>Aricept is available in tablet form or an orally disintegrating tablet form, and is commonly started at 5 mg a day.</a:t>
            </a:r>
          </a:p>
          <a:p>
            <a:pPr marL="342900" lvl="0" indent="-342900">
              <a:spcBef>
                <a:spcPct val="20000"/>
              </a:spcBef>
              <a:buFont typeface="Arial" pitchFamily="34" charset="0"/>
              <a:buChar char="•"/>
              <a:defRPr/>
            </a:pPr>
            <a:r>
              <a:rPr lang="en-US" sz="3200" dirty="0" smtClean="0">
                <a:latin typeface="Times New Roman" pitchFamily="18" charset="0"/>
                <a:cs typeface="Times New Roman" pitchFamily="18" charset="0"/>
              </a:rPr>
              <a:t>Can cross the blood-brain barrier.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5" name="Picture 3" descr="800px-Donepezil_skeletal_svg.png"/>
          <p:cNvPicPr>
            <a:picLocks noChangeAspect="1" noChangeArrowheads="1"/>
          </p:cNvPicPr>
          <p:nvPr/>
        </p:nvPicPr>
        <p:blipFill>
          <a:blip r:embed="rId2" cstate="print"/>
          <a:srcRect/>
          <a:stretch>
            <a:fillRect/>
          </a:stretch>
        </p:blipFill>
        <p:spPr bwMode="auto">
          <a:xfrm>
            <a:off x="2627784" y="4632203"/>
            <a:ext cx="4012704" cy="222579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27584" y="692696"/>
            <a:ext cx="7239000" cy="4846638"/>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Moderate/Severe AD:</a:t>
            </a:r>
          </a:p>
          <a:p>
            <a:pPr marL="342900" marR="0" lvl="0" indent="-342900" algn="just"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3200" b="1" i="0" u="none" strike="noStrike" kern="1200" cap="none" spc="0" normalizeH="0" baseline="0" noProof="0" dirty="0" err="1" smtClean="0">
                <a:ln>
                  <a:noFill/>
                </a:ln>
                <a:solidFill>
                  <a:srgbClr val="0070C0"/>
                </a:solidFill>
                <a:effectLst/>
                <a:uLnTx/>
                <a:uFillTx/>
                <a:latin typeface="Times New Roman" pitchFamily="18" charset="0"/>
                <a:cs typeface="Times New Roman" pitchFamily="18" charset="0"/>
              </a:rPr>
              <a:t>Ebixa</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memantine</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regulates glutamate in the brain, which plays a key role in processing information. This drug is used to treat moderate to severe Alzheimer's disease and may delay the worsening of symptoms in some people. It may allow patients to maintain certain daily functions a little longer than they would without the medication.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Drugs</a:t>
            </a:r>
            <a:r>
              <a:rPr lang="it-IT" b="1" dirty="0" smtClean="0">
                <a:solidFill>
                  <a:srgbClr val="0070C0"/>
                </a:solidFill>
                <a:latin typeface="Times New Roman" pitchFamily="18" charset="0"/>
                <a:cs typeface="Times New Roman" pitchFamily="18" charset="0"/>
              </a:rPr>
              <a:t> in AD</a:t>
            </a:r>
            <a:endParaRPr lang="it-IT" b="1" dirty="0">
              <a:solidFill>
                <a:srgbClr val="0070C0"/>
              </a:solidFill>
              <a:latin typeface="Times New Roman" pitchFamily="18" charset="0"/>
              <a:cs typeface="Times New Roman" pitchFamily="18" charset="0"/>
            </a:endParaRPr>
          </a:p>
        </p:txBody>
      </p:sp>
      <p:sp>
        <p:nvSpPr>
          <p:cNvPr id="4" name="Content Placeholder 2"/>
          <p:cNvSpPr txBox="1">
            <a:spLocks/>
          </p:cNvSpPr>
          <p:nvPr/>
        </p:nvSpPr>
        <p:spPr>
          <a:xfrm>
            <a:off x="457200" y="1609725"/>
            <a:ext cx="8363272" cy="4846638"/>
          </a:xfrm>
          <a:prstGeom prst="rect">
            <a:avLst/>
          </a:prstGeom>
        </p:spPr>
        <p:txBody>
          <a:bodyPr vert="horz" lIns="91440" tIns="45720" rIns="91440" bIns="45720" numCol="1" rtlCol="0">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6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Aricept</a:t>
            </a: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a:t>
            </a:r>
            <a:r>
              <a:rPr kumimoji="0" lang="en-US" sz="8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sed to delay or slow the symptoms of AD</a:t>
            </a: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8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Donepezil</a:t>
            </a: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Loses its effect over time</a:t>
            </a:r>
            <a:b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Used for mild, moderate and severe AD</a:t>
            </a:r>
            <a:b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Does not prevent or cure AD</a:t>
            </a:r>
          </a:p>
          <a:p>
            <a:pPr marL="274320" lvl="0" indent="-274320">
              <a:spcBef>
                <a:spcPct val="20000"/>
              </a:spcBef>
              <a:buFont typeface="Arial" pitchFamily="34" charset="0"/>
              <a:buChar char="•"/>
              <a:defRPr/>
            </a:pPr>
            <a:r>
              <a:rPr lang="en-US" sz="8000" b="1" dirty="0" err="1" smtClean="0">
                <a:latin typeface="Times New Roman" pitchFamily="18" charset="0"/>
                <a:cs typeface="Times New Roman" pitchFamily="18" charset="0"/>
              </a:rPr>
              <a:t>Citalopram</a:t>
            </a:r>
            <a:r>
              <a:rPr lang="en-US" sz="8000" dirty="0" smtClean="0">
                <a:latin typeface="Times New Roman" pitchFamily="18" charset="0"/>
                <a:cs typeface="Times New Roman" pitchFamily="18" charset="0"/>
              </a:rPr>
              <a:t> </a:t>
            </a: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8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8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Used to reduce depression and anxiety</a:t>
            </a: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May take 4 to 6 weeks to work</a:t>
            </a:r>
            <a:b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Sometimes used to help people get to sleep</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8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Depakin</a:t>
            </a:r>
            <a:r>
              <a:rPr kumimoji="0" lang="en-US" sz="8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Used to treat severe aggression</a:t>
            </a: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Sodium </a:t>
            </a:r>
            <a:r>
              <a:rPr kumimoji="0" lang="en-US" sz="8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Valproate</a:t>
            </a: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Also used to treat depression and anxiety</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Exelon                                  Used to delay or slow the symptoms of AD</a:t>
            </a: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8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Rivastigmine</a:t>
            </a: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Loses its effect over time</a:t>
            </a:r>
            <a:b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Used for mild to moderate AD</a:t>
            </a:r>
            <a:b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Can get in pill form or as a skin patch</a:t>
            </a:r>
            <a:b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8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Does not prevent or cure AD</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3568" y="0"/>
            <a:ext cx="7959080" cy="6425952"/>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Ebixa</a:t>
            </a:r>
            <a:r>
              <a:rPr kumimoji="0" lang="en-US" sz="1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Used to delay or slow the symptoms of AD</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Memantine</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Loses its effect over time</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Used for moderate to severe AD</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Sometimes given with Aricept®, Exelon®</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Does not prevent or cure AD</a:t>
            </a:r>
          </a:p>
          <a:p>
            <a:pPr marL="274320" marR="0" lvl="0" indent="-274320" algn="l"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Reminyl</a:t>
            </a:r>
            <a:r>
              <a:rPr kumimoji="0" lang="en-US" sz="1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Used to prevent or slow the symptoms of AD</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1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Galantamine</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Loses its effect over time</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Used for mild to moderate AD</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Can get in pill form or as a skin patch</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Does not prevent or cure AD</a:t>
            </a:r>
          </a:p>
          <a:p>
            <a:pPr marL="274320" marR="0" lvl="0" indent="-274320" algn="l"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Zoloft                                                           Used to reduce depression and anxiety</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1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Sertraline</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May take 4 to 6 weeks to work</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Sometimes used to help people get to sleep</a:t>
            </a:r>
          </a:p>
          <a:p>
            <a:pPr marL="274320" marR="0" lvl="0" indent="-274320" algn="l"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Trileptal</a:t>
            </a:r>
            <a:r>
              <a:rPr kumimoji="0" lang="en-US" sz="1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Used to treat severe aggression</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1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Oxcarbazepine</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Also used to treat depression and anxiety</a:t>
            </a:r>
          </a:p>
          <a:p>
            <a:pPr marL="274320" marR="0" lvl="0" indent="-274320" algn="l" defTabSz="914400" rtl="0" eaLnBrk="1" fontAlgn="auto" latinLnBrk="0" hangingPunct="1">
              <a:lnSpc>
                <a:spcPct val="100000"/>
              </a:lnSpc>
              <a:spcBef>
                <a:spcPct val="20000"/>
              </a:spcBef>
              <a:spcAft>
                <a:spcPts val="0"/>
              </a:spcAft>
              <a:buClrTx/>
              <a:buSzTx/>
              <a:tabLst/>
              <a:defRPr/>
            </a:pPr>
            <a:endParaRPr lang="en-US" sz="16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16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Tegretol</a:t>
            </a:r>
            <a:r>
              <a:rPr kumimoji="0" lang="en-US" sz="1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Used to treat severe aggression</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1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Carbamazepine</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Also used to treat depression and anxiety</a:t>
            </a:r>
          </a:p>
          <a:p>
            <a:pPr marL="274320" marR="0" lvl="0" indent="-274320" algn="l"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Remeron</a:t>
            </a:r>
            <a:r>
              <a:rPr kumimoji="0" lang="en-US" sz="1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Used to reduce depression and anxiety</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1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Mirtazepine</a:t>
            </a: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May take 4 to 6 weeks to work</a:t>
            </a:r>
            <a:b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Sometimes used to help people get to sleep</a:t>
            </a:r>
          </a:p>
          <a:p>
            <a:pPr marL="274320" marR="0" lvl="0" indent="-27432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1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endParaRPr kumimoji="0" lang="en-U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70C0"/>
                </a:solidFill>
                <a:latin typeface="Times New Roman" pitchFamily="18" charset="0"/>
                <a:cs typeface="Times New Roman" pitchFamily="18" charset="0"/>
              </a:rPr>
              <a:t>Future </a:t>
            </a:r>
            <a:r>
              <a:rPr lang="it-IT" b="1" dirty="0" err="1" smtClean="0">
                <a:solidFill>
                  <a:srgbClr val="0070C0"/>
                </a:solidFill>
                <a:latin typeface="Times New Roman" pitchFamily="18" charset="0"/>
                <a:cs typeface="Times New Roman" pitchFamily="18" charset="0"/>
              </a:rPr>
              <a:t>Trends</a:t>
            </a:r>
            <a:r>
              <a:rPr lang="it-IT" b="1" dirty="0" smtClean="0">
                <a:solidFill>
                  <a:srgbClr val="0070C0"/>
                </a:solidFill>
                <a:latin typeface="Times New Roman" pitchFamily="18" charset="0"/>
                <a:cs typeface="Times New Roman" pitchFamily="18" charset="0"/>
              </a:rPr>
              <a:t/>
            </a:r>
            <a:br>
              <a:rPr lang="it-IT" b="1" dirty="0" smtClean="0">
                <a:solidFill>
                  <a:srgbClr val="0070C0"/>
                </a:solidFill>
                <a:latin typeface="Times New Roman" pitchFamily="18" charset="0"/>
                <a:cs typeface="Times New Roman" pitchFamily="18" charset="0"/>
              </a:rPr>
            </a:br>
            <a:endParaRPr lang="it-IT" b="1"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lgn="ctr">
              <a:buNone/>
            </a:pPr>
            <a:r>
              <a:rPr lang="pt-BR" dirty="0" smtClean="0">
                <a:latin typeface="Times New Roman" pitchFamily="18" charset="0"/>
                <a:cs typeface="Times New Roman" pitchFamily="18" charset="0"/>
              </a:rPr>
              <a:t>•Alzheimer’s as a multifactorial syndrome</a:t>
            </a:r>
          </a:p>
          <a:p>
            <a:pPr algn="ctr">
              <a:buNone/>
            </a:pPr>
            <a:r>
              <a:rPr lang="it-IT" dirty="0" err="1" smtClean="0">
                <a:latin typeface="Times New Roman" pitchFamily="18" charset="0"/>
                <a:cs typeface="Times New Roman" pitchFamily="18" charset="0"/>
              </a:rPr>
              <a:t>•Pendulum</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of</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history</a:t>
            </a:r>
            <a:endParaRPr lang="it-IT" dirty="0" smtClean="0">
              <a:latin typeface="Times New Roman" pitchFamily="18" charset="0"/>
              <a:cs typeface="Times New Roman" pitchFamily="18" charset="0"/>
            </a:endParaRPr>
          </a:p>
          <a:p>
            <a:pPr algn="ctr">
              <a:buNone/>
            </a:pPr>
            <a:r>
              <a:rPr lang="it-IT" dirty="0" err="1" smtClean="0">
                <a:latin typeface="Times New Roman" pitchFamily="18" charset="0"/>
                <a:cs typeface="Times New Roman" pitchFamily="18" charset="0"/>
              </a:rPr>
              <a:t>•Vaccine</a:t>
            </a:r>
            <a:endParaRPr lang="it-IT" dirty="0" smtClean="0">
              <a:latin typeface="Times New Roman" pitchFamily="18" charset="0"/>
              <a:cs typeface="Times New Roman" pitchFamily="18" charset="0"/>
            </a:endParaRPr>
          </a:p>
          <a:p>
            <a:pPr algn="ctr">
              <a:buNone/>
            </a:pPr>
            <a:r>
              <a:rPr lang="it-IT" dirty="0" err="1" smtClean="0">
                <a:latin typeface="Times New Roman" pitchFamily="18" charset="0"/>
                <a:cs typeface="Times New Roman" pitchFamily="18" charset="0"/>
              </a:rPr>
              <a:t>•Genetic</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therapy</a:t>
            </a:r>
            <a:endParaRPr lang="it-IT"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descr="Velina blu"/>
          <p:cNvSpPr>
            <a:spLocks noChangeArrowheads="1"/>
          </p:cNvSpPr>
          <p:nvPr/>
        </p:nvSpPr>
        <p:spPr bwMode="auto">
          <a:xfrm>
            <a:off x="757238" y="476250"/>
            <a:ext cx="935037" cy="6026150"/>
          </a:xfrm>
          <a:prstGeom prst="rect">
            <a:avLst/>
          </a:prstGeom>
          <a:blipFill dpi="0" rotWithShape="0">
            <a:blip r:embed="rId2" cstate="print"/>
            <a:srcRect/>
            <a:tile tx="0" ty="0" sx="100000" sy="100000" flip="none" algn="tl"/>
          </a:blipFill>
          <a:ln w="9525">
            <a:solidFill>
              <a:schemeClr val="tx1"/>
            </a:solidFill>
            <a:miter lim="800000"/>
            <a:headEnd/>
            <a:tailEnd/>
          </a:ln>
        </p:spPr>
        <p:txBody>
          <a:bodyPr wrap="none" anchor="ctr"/>
          <a:lstStyle/>
          <a:p>
            <a:endParaRPr lang="it-IT"/>
          </a:p>
        </p:txBody>
      </p:sp>
      <p:sp>
        <p:nvSpPr>
          <p:cNvPr id="32771" name="Text Box 3"/>
          <p:cNvSpPr txBox="1">
            <a:spLocks noChangeArrowheads="1"/>
          </p:cNvSpPr>
          <p:nvPr/>
        </p:nvSpPr>
        <p:spPr bwMode="auto">
          <a:xfrm>
            <a:off x="5508625" y="404813"/>
            <a:ext cx="935038" cy="366712"/>
          </a:xfrm>
          <a:prstGeom prst="rect">
            <a:avLst/>
          </a:prstGeom>
          <a:noFill/>
          <a:ln w="9525">
            <a:noFill/>
            <a:miter lim="800000"/>
            <a:headEnd/>
            <a:tailEnd/>
          </a:ln>
        </p:spPr>
        <p:txBody>
          <a:bodyPr>
            <a:spAutoFit/>
          </a:bodyPr>
          <a:lstStyle/>
          <a:p>
            <a:pPr algn="l"/>
            <a:endParaRPr lang="en-US" sz="1800">
              <a:latin typeface="Times New Roman" pitchFamily="18" charset="0"/>
            </a:endParaRPr>
          </a:p>
        </p:txBody>
      </p:sp>
      <p:sp>
        <p:nvSpPr>
          <p:cNvPr id="32772" name="Text Box 4"/>
          <p:cNvSpPr txBox="1">
            <a:spLocks noChangeArrowheads="1"/>
          </p:cNvSpPr>
          <p:nvPr/>
        </p:nvSpPr>
        <p:spPr bwMode="auto">
          <a:xfrm>
            <a:off x="755650" y="527050"/>
            <a:ext cx="936625" cy="5946775"/>
          </a:xfrm>
          <a:prstGeom prst="rect">
            <a:avLst/>
          </a:prstGeom>
          <a:noFill/>
          <a:ln w="9525">
            <a:noFill/>
            <a:miter lim="800000"/>
            <a:headEnd/>
            <a:tailEnd/>
          </a:ln>
        </p:spPr>
        <p:txBody>
          <a:bodyPr>
            <a:spAutoFit/>
          </a:bodyPr>
          <a:lstStyle/>
          <a:p>
            <a:r>
              <a:rPr lang="it-IT" sz="4800" b="1">
                <a:solidFill>
                  <a:srgbClr val="A50021"/>
                </a:solidFill>
                <a:latin typeface="Times New Roman" pitchFamily="18" charset="0"/>
              </a:rPr>
              <a:t>D</a:t>
            </a:r>
          </a:p>
          <a:p>
            <a:r>
              <a:rPr lang="it-IT" sz="4800" b="1">
                <a:solidFill>
                  <a:srgbClr val="663300"/>
                </a:solidFill>
                <a:latin typeface="Times New Roman" pitchFamily="18" charset="0"/>
              </a:rPr>
              <a:t>E</a:t>
            </a:r>
          </a:p>
          <a:p>
            <a:r>
              <a:rPr lang="it-IT" sz="4800" b="1">
                <a:solidFill>
                  <a:srgbClr val="FFAC31"/>
                </a:solidFill>
                <a:latin typeface="Times New Roman" pitchFamily="18" charset="0"/>
              </a:rPr>
              <a:t>M</a:t>
            </a:r>
          </a:p>
          <a:p>
            <a:r>
              <a:rPr lang="it-IT" sz="4800" b="1">
                <a:solidFill>
                  <a:srgbClr val="FF3300"/>
                </a:solidFill>
                <a:latin typeface="Times New Roman" pitchFamily="18" charset="0"/>
              </a:rPr>
              <a:t>E</a:t>
            </a:r>
          </a:p>
          <a:p>
            <a:r>
              <a:rPr lang="it-IT" sz="4800" b="1">
                <a:solidFill>
                  <a:srgbClr val="009900"/>
                </a:solidFill>
                <a:latin typeface="Times New Roman" pitchFamily="18" charset="0"/>
              </a:rPr>
              <a:t>N</a:t>
            </a:r>
          </a:p>
          <a:p>
            <a:r>
              <a:rPr lang="it-IT" sz="4800" b="1">
                <a:solidFill>
                  <a:srgbClr val="CC3300"/>
                </a:solidFill>
                <a:latin typeface="Times New Roman" pitchFamily="18" charset="0"/>
              </a:rPr>
              <a:t>T</a:t>
            </a:r>
          </a:p>
          <a:p>
            <a:r>
              <a:rPr lang="it-IT" sz="4800" b="1">
                <a:latin typeface="Times New Roman" pitchFamily="18" charset="0"/>
              </a:rPr>
              <a:t>I</a:t>
            </a:r>
          </a:p>
          <a:p>
            <a:r>
              <a:rPr lang="it-IT" sz="4800" b="1">
                <a:solidFill>
                  <a:srgbClr val="FF33CC"/>
                </a:solidFill>
                <a:latin typeface="Times New Roman" pitchFamily="18" charset="0"/>
              </a:rPr>
              <a:t>A</a:t>
            </a:r>
          </a:p>
        </p:txBody>
      </p:sp>
      <p:grpSp>
        <p:nvGrpSpPr>
          <p:cNvPr id="2" name="Group 5"/>
          <p:cNvGrpSpPr>
            <a:grpSpLocks/>
          </p:cNvGrpSpPr>
          <p:nvPr/>
        </p:nvGrpSpPr>
        <p:grpSpPr bwMode="auto">
          <a:xfrm>
            <a:off x="1803400" y="598488"/>
            <a:ext cx="6618288" cy="5837237"/>
            <a:chOff x="1136" y="377"/>
            <a:chExt cx="4169" cy="3677"/>
          </a:xfrm>
        </p:grpSpPr>
        <p:sp>
          <p:nvSpPr>
            <p:cNvPr id="32774" name="Text Box 6"/>
            <p:cNvSpPr txBox="1">
              <a:spLocks noChangeArrowheads="1"/>
            </p:cNvSpPr>
            <p:nvPr/>
          </p:nvSpPr>
          <p:spPr bwMode="auto">
            <a:xfrm>
              <a:off x="1136" y="377"/>
              <a:ext cx="1236" cy="442"/>
            </a:xfrm>
            <a:prstGeom prst="rect">
              <a:avLst/>
            </a:prstGeom>
            <a:noFill/>
            <a:ln w="9525">
              <a:noFill/>
              <a:miter lim="800000"/>
              <a:headEnd/>
              <a:tailEnd/>
            </a:ln>
          </p:spPr>
          <p:txBody>
            <a:bodyPr wrap="none">
              <a:spAutoFit/>
            </a:bodyPr>
            <a:lstStyle/>
            <a:p>
              <a:pPr algn="l"/>
              <a:r>
                <a:rPr lang="it-IT" sz="4000" b="1">
                  <a:solidFill>
                    <a:srgbClr val="A50021"/>
                  </a:solidFill>
                  <a:latin typeface="Times New Roman" pitchFamily="18" charset="0"/>
                </a:rPr>
                <a:t>DRUGS</a:t>
              </a:r>
            </a:p>
          </p:txBody>
        </p:sp>
        <p:sp>
          <p:nvSpPr>
            <p:cNvPr id="32775" name="Text Box 7"/>
            <p:cNvSpPr txBox="1">
              <a:spLocks noChangeArrowheads="1"/>
            </p:cNvSpPr>
            <p:nvPr/>
          </p:nvSpPr>
          <p:spPr bwMode="auto">
            <a:xfrm>
              <a:off x="1136" y="845"/>
              <a:ext cx="2142" cy="442"/>
            </a:xfrm>
            <a:prstGeom prst="rect">
              <a:avLst/>
            </a:prstGeom>
            <a:noFill/>
            <a:ln w="9525">
              <a:noFill/>
              <a:miter lim="800000"/>
              <a:headEnd/>
              <a:tailEnd/>
            </a:ln>
          </p:spPr>
          <p:txBody>
            <a:bodyPr wrap="none">
              <a:spAutoFit/>
            </a:bodyPr>
            <a:lstStyle/>
            <a:p>
              <a:pPr algn="l"/>
              <a:r>
                <a:rPr lang="it-IT" sz="4000" b="1">
                  <a:solidFill>
                    <a:srgbClr val="663300"/>
                  </a:solidFill>
                  <a:latin typeface="Times New Roman" pitchFamily="18" charset="0"/>
                </a:rPr>
                <a:t>EMOTIONAL</a:t>
              </a:r>
            </a:p>
          </p:txBody>
        </p:sp>
        <p:sp>
          <p:nvSpPr>
            <p:cNvPr id="32776" name="Text Box 8"/>
            <p:cNvSpPr txBox="1">
              <a:spLocks noChangeArrowheads="1"/>
            </p:cNvSpPr>
            <p:nvPr/>
          </p:nvSpPr>
          <p:spPr bwMode="auto">
            <a:xfrm>
              <a:off x="1136" y="1298"/>
              <a:ext cx="2106" cy="442"/>
            </a:xfrm>
            <a:prstGeom prst="rect">
              <a:avLst/>
            </a:prstGeom>
            <a:noFill/>
            <a:ln w="9525">
              <a:noFill/>
              <a:miter lim="800000"/>
              <a:headEnd/>
              <a:tailEnd/>
            </a:ln>
          </p:spPr>
          <p:txBody>
            <a:bodyPr wrap="none">
              <a:spAutoFit/>
            </a:bodyPr>
            <a:lstStyle/>
            <a:p>
              <a:pPr algn="l"/>
              <a:r>
                <a:rPr lang="it-IT" sz="4000" b="1">
                  <a:solidFill>
                    <a:srgbClr val="FFAC31"/>
                  </a:solidFill>
                  <a:latin typeface="Times New Roman" pitchFamily="18" charset="0"/>
                </a:rPr>
                <a:t>METABOLIC</a:t>
              </a:r>
            </a:p>
          </p:txBody>
        </p:sp>
        <p:sp>
          <p:nvSpPr>
            <p:cNvPr id="32777" name="Text Box 9"/>
            <p:cNvSpPr txBox="1">
              <a:spLocks noChangeArrowheads="1"/>
            </p:cNvSpPr>
            <p:nvPr/>
          </p:nvSpPr>
          <p:spPr bwMode="auto">
            <a:xfrm>
              <a:off x="1136" y="1763"/>
              <a:ext cx="2231" cy="442"/>
            </a:xfrm>
            <a:prstGeom prst="rect">
              <a:avLst/>
            </a:prstGeom>
            <a:noFill/>
            <a:ln w="9525">
              <a:noFill/>
              <a:miter lim="800000"/>
              <a:headEnd/>
              <a:tailEnd/>
            </a:ln>
          </p:spPr>
          <p:txBody>
            <a:bodyPr wrap="none">
              <a:spAutoFit/>
            </a:bodyPr>
            <a:lstStyle/>
            <a:p>
              <a:pPr algn="l"/>
              <a:r>
                <a:rPr lang="it-IT" sz="4000" b="1">
                  <a:solidFill>
                    <a:srgbClr val="FF3300"/>
                  </a:solidFill>
                  <a:latin typeface="Times New Roman" pitchFamily="18" charset="0"/>
                </a:rPr>
                <a:t>EYES &amp; EARS</a:t>
              </a:r>
            </a:p>
          </p:txBody>
        </p:sp>
        <p:sp>
          <p:nvSpPr>
            <p:cNvPr id="32778" name="Text Box 10"/>
            <p:cNvSpPr txBox="1">
              <a:spLocks noChangeArrowheads="1"/>
            </p:cNvSpPr>
            <p:nvPr/>
          </p:nvSpPr>
          <p:spPr bwMode="auto">
            <a:xfrm>
              <a:off x="1136" y="2205"/>
              <a:ext cx="2409" cy="442"/>
            </a:xfrm>
            <a:prstGeom prst="rect">
              <a:avLst/>
            </a:prstGeom>
            <a:noFill/>
            <a:ln w="9525">
              <a:noFill/>
              <a:miter lim="800000"/>
              <a:headEnd/>
              <a:tailEnd/>
            </a:ln>
          </p:spPr>
          <p:txBody>
            <a:bodyPr wrap="none">
              <a:spAutoFit/>
            </a:bodyPr>
            <a:lstStyle/>
            <a:p>
              <a:pPr algn="l"/>
              <a:r>
                <a:rPr lang="it-IT" sz="4000" b="1">
                  <a:solidFill>
                    <a:srgbClr val="009900"/>
                  </a:solidFill>
                  <a:latin typeface="Times New Roman" pitchFamily="18" charset="0"/>
                </a:rPr>
                <a:t>NUTRITIONAL</a:t>
              </a:r>
            </a:p>
          </p:txBody>
        </p:sp>
        <p:sp>
          <p:nvSpPr>
            <p:cNvPr id="32779" name="Text Box 11"/>
            <p:cNvSpPr txBox="1">
              <a:spLocks noChangeArrowheads="1"/>
            </p:cNvSpPr>
            <p:nvPr/>
          </p:nvSpPr>
          <p:spPr bwMode="auto">
            <a:xfrm>
              <a:off x="1136" y="2671"/>
              <a:ext cx="4169" cy="442"/>
            </a:xfrm>
            <a:prstGeom prst="rect">
              <a:avLst/>
            </a:prstGeom>
            <a:noFill/>
            <a:ln w="9525">
              <a:noFill/>
              <a:miter lim="800000"/>
              <a:headEnd/>
              <a:tailEnd/>
            </a:ln>
          </p:spPr>
          <p:txBody>
            <a:bodyPr wrap="none">
              <a:spAutoFit/>
            </a:bodyPr>
            <a:lstStyle/>
            <a:p>
              <a:pPr algn="l"/>
              <a:r>
                <a:rPr lang="it-IT" sz="4000" b="1">
                  <a:solidFill>
                    <a:srgbClr val="CC3300"/>
                  </a:solidFill>
                  <a:latin typeface="Times New Roman" pitchFamily="18" charset="0"/>
                </a:rPr>
                <a:t>TUMOR-TOSSIC-TRAUMA</a:t>
              </a:r>
            </a:p>
          </p:txBody>
        </p:sp>
        <p:sp>
          <p:nvSpPr>
            <p:cNvPr id="32780" name="Text Box 12"/>
            <p:cNvSpPr txBox="1">
              <a:spLocks noChangeArrowheads="1"/>
            </p:cNvSpPr>
            <p:nvPr/>
          </p:nvSpPr>
          <p:spPr bwMode="auto">
            <a:xfrm>
              <a:off x="1136" y="3158"/>
              <a:ext cx="2107" cy="442"/>
            </a:xfrm>
            <a:prstGeom prst="rect">
              <a:avLst/>
            </a:prstGeom>
            <a:noFill/>
            <a:ln w="9525">
              <a:noFill/>
              <a:miter lim="800000"/>
              <a:headEnd/>
              <a:tailEnd/>
            </a:ln>
          </p:spPr>
          <p:txBody>
            <a:bodyPr wrap="none">
              <a:spAutoFit/>
            </a:bodyPr>
            <a:lstStyle/>
            <a:p>
              <a:pPr algn="l"/>
              <a:r>
                <a:rPr lang="it-IT" sz="4000" b="1">
                  <a:latin typeface="Times New Roman" pitchFamily="18" charset="0"/>
                </a:rPr>
                <a:t>INFECTIONS</a:t>
              </a:r>
            </a:p>
          </p:txBody>
        </p:sp>
        <p:sp>
          <p:nvSpPr>
            <p:cNvPr id="32781" name="Text Box 13"/>
            <p:cNvSpPr txBox="1">
              <a:spLocks noChangeArrowheads="1"/>
            </p:cNvSpPr>
            <p:nvPr/>
          </p:nvSpPr>
          <p:spPr bwMode="auto">
            <a:xfrm>
              <a:off x="1136" y="3612"/>
              <a:ext cx="3298" cy="442"/>
            </a:xfrm>
            <a:prstGeom prst="rect">
              <a:avLst/>
            </a:prstGeom>
            <a:noFill/>
            <a:ln w="9525">
              <a:noFill/>
              <a:miter lim="800000"/>
              <a:headEnd/>
              <a:tailEnd/>
            </a:ln>
          </p:spPr>
          <p:txBody>
            <a:bodyPr wrap="none">
              <a:spAutoFit/>
            </a:bodyPr>
            <a:lstStyle/>
            <a:p>
              <a:pPr algn="l"/>
              <a:r>
                <a:rPr lang="it-IT" sz="4000" b="1">
                  <a:solidFill>
                    <a:srgbClr val="FF33CC"/>
                  </a:solidFill>
                  <a:latin typeface="Times New Roman" pitchFamily="18" charset="0"/>
                </a:rPr>
                <a:t>ATHEROSCLEROSIS</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a:xfrm>
            <a:off x="457200" y="692150"/>
            <a:ext cx="8229600" cy="56896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260648"/>
            <a:ext cx="7704856" cy="707886"/>
          </a:xfrm>
          <a:prstGeom prst="rect">
            <a:avLst/>
          </a:prstGeom>
          <a:noFill/>
        </p:spPr>
        <p:txBody>
          <a:bodyPr wrap="square" rtlCol="0">
            <a:spAutoFit/>
          </a:bodyPr>
          <a:lstStyle/>
          <a:p>
            <a:pPr algn="ctr"/>
            <a:r>
              <a:rPr lang="it-IT" sz="4000" dirty="0" err="1" smtClean="0">
                <a:latin typeface="Times New Roman" pitchFamily="18" charset="0"/>
                <a:cs typeface="Times New Roman" pitchFamily="18" charset="0"/>
              </a:rPr>
              <a:t>Vascular</a:t>
            </a:r>
            <a:r>
              <a:rPr lang="it-IT" sz="4000" dirty="0" smtClean="0">
                <a:latin typeface="Times New Roman" pitchFamily="18" charset="0"/>
                <a:cs typeface="Times New Roman" pitchFamily="18" charset="0"/>
              </a:rPr>
              <a:t> </a:t>
            </a:r>
            <a:r>
              <a:rPr lang="it-IT" sz="4000" dirty="0" err="1" smtClean="0">
                <a:latin typeface="Times New Roman" pitchFamily="18" charset="0"/>
                <a:cs typeface="Times New Roman" pitchFamily="18" charset="0"/>
              </a:rPr>
              <a:t>Dementia</a:t>
            </a:r>
            <a:endParaRPr lang="it-IT" sz="4000" dirty="0">
              <a:latin typeface="Times New Roman" pitchFamily="18" charset="0"/>
              <a:cs typeface="Times New Roman" pitchFamily="18" charset="0"/>
            </a:endParaRPr>
          </a:p>
        </p:txBody>
      </p:sp>
      <p:sp>
        <p:nvSpPr>
          <p:cNvPr id="3" name="Rettangolo 2"/>
          <p:cNvSpPr/>
          <p:nvPr/>
        </p:nvSpPr>
        <p:spPr>
          <a:xfrm>
            <a:off x="827584" y="1556792"/>
            <a:ext cx="7686600" cy="4524315"/>
          </a:xfrm>
          <a:prstGeom prst="rect">
            <a:avLst/>
          </a:prstGeom>
        </p:spPr>
        <p:txBody>
          <a:bodyPr wrap="square">
            <a:spAutoFit/>
          </a:bodyPr>
          <a:lstStyle/>
          <a:p>
            <a:pPr>
              <a:lnSpc>
                <a:spcPct val="90000"/>
              </a:lnSpc>
            </a:pPr>
            <a:r>
              <a:rPr lang="en-US" sz="2800" dirty="0" smtClean="0">
                <a:latin typeface="Times New Roman" pitchFamily="18" charset="0"/>
                <a:cs typeface="Times New Roman" pitchFamily="18" charset="0"/>
              </a:rPr>
              <a:t>-Generally clinicians look for</a:t>
            </a:r>
          </a:p>
          <a:p>
            <a:pPr lvl="1">
              <a:lnSpc>
                <a:spcPct val="90000"/>
              </a:lnSpc>
            </a:pPr>
            <a:r>
              <a:rPr lang="en-US" sz="2400" dirty="0" smtClean="0">
                <a:latin typeface="Times New Roman" pitchFamily="18" charset="0"/>
                <a:cs typeface="Times New Roman" pitchFamily="18" charset="0"/>
              </a:rPr>
              <a:t>Stepwise progression, prolonged plateaus or fluctuating course</a:t>
            </a:r>
          </a:p>
          <a:p>
            <a:pPr lvl="1">
              <a:lnSpc>
                <a:spcPct val="90000"/>
              </a:lnSpc>
            </a:pPr>
            <a:r>
              <a:rPr lang="en-US" sz="2400" dirty="0" smtClean="0">
                <a:latin typeface="Times New Roman" pitchFamily="18" charset="0"/>
                <a:cs typeface="Times New Roman" pitchFamily="18" charset="0"/>
              </a:rPr>
              <a:t>Focal cognitive deficits </a:t>
            </a:r>
            <a:r>
              <a:rPr lang="en-US" sz="2400" dirty="0" smtClean="0">
                <a:solidFill>
                  <a:schemeClr val="tx2"/>
                </a:solidFill>
                <a:latin typeface="Times New Roman" pitchFamily="18" charset="0"/>
                <a:cs typeface="Times New Roman" pitchFamily="18" charset="0"/>
              </a:rPr>
              <a:t>but not necessarily memory impairment</a:t>
            </a:r>
          </a:p>
          <a:p>
            <a:pPr lvl="1">
              <a:lnSpc>
                <a:spcPct val="90000"/>
              </a:lnSpc>
            </a:pPr>
            <a:r>
              <a:rPr lang="en-US" sz="2400" dirty="0" smtClean="0">
                <a:latin typeface="Times New Roman" pitchFamily="18" charset="0"/>
                <a:cs typeface="Times New Roman" pitchFamily="18" charset="0"/>
              </a:rPr>
              <a:t>Impaired executive function (difficulty problem solving, difficulty with </a:t>
            </a:r>
            <a:r>
              <a:rPr lang="en-US" sz="2400" dirty="0" err="1" smtClean="0">
                <a:latin typeface="Times New Roman" pitchFamily="18" charset="0"/>
                <a:cs typeface="Times New Roman" pitchFamily="18" charset="0"/>
              </a:rPr>
              <a:t>judgement</a:t>
            </a:r>
            <a:r>
              <a:rPr lang="en-US" sz="2400" dirty="0" smtClean="0">
                <a:latin typeface="Times New Roman" pitchFamily="18" charset="0"/>
                <a:cs typeface="Times New Roman" pitchFamily="18" charset="0"/>
              </a:rPr>
              <a:t>)</a:t>
            </a:r>
          </a:p>
          <a:p>
            <a:pPr>
              <a:lnSpc>
                <a:spcPct val="90000"/>
              </a:lnSpc>
            </a:pPr>
            <a:r>
              <a:rPr lang="en-US" sz="2800" dirty="0" smtClean="0">
                <a:latin typeface="Times New Roman" pitchFamily="18" charset="0"/>
                <a:cs typeface="Times New Roman" pitchFamily="18" charset="0"/>
              </a:rPr>
              <a:t>-Diagnosis strengthened by</a:t>
            </a:r>
          </a:p>
          <a:p>
            <a:pPr lvl="1">
              <a:lnSpc>
                <a:spcPct val="90000"/>
              </a:lnSpc>
            </a:pPr>
            <a:r>
              <a:rPr lang="en-US" sz="2400" dirty="0" smtClean="0">
                <a:latin typeface="Times New Roman" pitchFamily="18" charset="0"/>
                <a:cs typeface="Times New Roman" pitchFamily="18" charset="0"/>
              </a:rPr>
              <a:t>Focal neurological signs (weakness on one side, difficulty with speech)</a:t>
            </a:r>
          </a:p>
          <a:p>
            <a:pPr lvl="1">
              <a:lnSpc>
                <a:spcPct val="90000"/>
              </a:lnSpc>
            </a:pPr>
            <a:r>
              <a:rPr lang="en-US" sz="2400" dirty="0" err="1" smtClean="0">
                <a:latin typeface="Times New Roman" pitchFamily="18" charset="0"/>
                <a:cs typeface="Times New Roman" pitchFamily="18" charset="0"/>
              </a:rPr>
              <a:t>Neuroimaging</a:t>
            </a:r>
            <a:r>
              <a:rPr lang="en-US" sz="2400" dirty="0" smtClean="0">
                <a:latin typeface="Times New Roman" pitchFamily="18" charset="0"/>
                <a:cs typeface="Times New Roman" pitchFamily="18" charset="0"/>
              </a:rPr>
              <a:t> (CT or MRI) consistent with ischemia</a:t>
            </a:r>
          </a:p>
          <a:p>
            <a:pPr lvl="1">
              <a:lnSpc>
                <a:spcPct val="90000"/>
              </a:lnSpc>
            </a:pPr>
            <a:r>
              <a:rPr lang="en-US" sz="2400" dirty="0" smtClean="0">
                <a:latin typeface="Times New Roman" pitchFamily="18" charset="0"/>
                <a:cs typeface="Times New Roman" pitchFamily="18" charset="0"/>
              </a:rPr>
              <a:t>CV risk factors, concurrent peripheral vascular disease, coronary artery disease etc</a:t>
            </a:r>
            <a:endParaRPr lang="en-US" sz="24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700808"/>
            <a:ext cx="9468544" cy="2800767"/>
          </a:xfrm>
          <a:prstGeom prst="rect">
            <a:avLst/>
          </a:prstGeom>
        </p:spPr>
        <p:txBody>
          <a:bodyPr wrap="square">
            <a:spAutoFit/>
          </a:bodyPr>
          <a:lstStyle/>
          <a:p>
            <a:pPr algn="ctr"/>
            <a:r>
              <a:rPr lang="en-US" sz="4400" dirty="0" smtClean="0">
                <a:solidFill>
                  <a:srgbClr val="0070C0"/>
                </a:solidFill>
                <a:latin typeface="Times New Roman" pitchFamily="18" charset="0"/>
                <a:cs typeface="Times New Roman" pitchFamily="18" charset="0"/>
              </a:rPr>
              <a:t>Large Vessel Vascular Dementia</a:t>
            </a:r>
          </a:p>
          <a:p>
            <a:pPr algn="ctr"/>
            <a:r>
              <a:rPr lang="en-US" sz="4400" dirty="0" smtClean="0">
                <a:solidFill>
                  <a:srgbClr val="0070C0"/>
                </a:solidFill>
                <a:latin typeface="Times New Roman" pitchFamily="18" charset="0"/>
                <a:cs typeface="Times New Roman" pitchFamily="18" charset="0"/>
              </a:rPr>
              <a:t>Small Vessel Vascular Dementia</a:t>
            </a:r>
          </a:p>
          <a:p>
            <a:pPr algn="ctr"/>
            <a:r>
              <a:rPr lang="en-US" sz="4400" dirty="0" smtClean="0">
                <a:solidFill>
                  <a:srgbClr val="0070C0"/>
                </a:solidFill>
                <a:latin typeface="Times New Roman" pitchFamily="18" charset="0"/>
                <a:cs typeface="Times New Roman" pitchFamily="18" charset="0"/>
              </a:rPr>
              <a:t>Ischemic-Hypoxic Vascular Dementia</a:t>
            </a:r>
          </a:p>
          <a:p>
            <a:pPr algn="ctr"/>
            <a:r>
              <a:rPr lang="en-US" sz="4400" dirty="0" smtClean="0">
                <a:solidFill>
                  <a:srgbClr val="0070C0"/>
                </a:solidFill>
                <a:latin typeface="Times New Roman" pitchFamily="18" charset="0"/>
                <a:cs typeface="Times New Roman" pitchFamily="18" charset="0"/>
              </a:rPr>
              <a:t>Hemorrhagic dementia</a:t>
            </a:r>
            <a:endParaRPr lang="en-US" sz="4400" dirty="0">
              <a:solidFill>
                <a:srgbClr val="0070C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olo isoscele 4"/>
          <p:cNvSpPr/>
          <p:nvPr/>
        </p:nvSpPr>
        <p:spPr>
          <a:xfrm>
            <a:off x="7164288" y="260648"/>
            <a:ext cx="288032" cy="288032"/>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err="1" smtClean="0">
                <a:solidFill>
                  <a:srgbClr val="0070C0"/>
                </a:solidFill>
                <a:latin typeface="Times New Roman" pitchFamily="18" charset="0"/>
                <a:cs typeface="Times New Roman" pitchFamily="18" charset="0"/>
              </a:rPr>
              <a:t>Cardiac</a:t>
            </a:r>
            <a:r>
              <a:rPr lang="it-IT" dirty="0" smtClean="0">
                <a:solidFill>
                  <a:srgbClr val="0070C0"/>
                </a:solidFill>
                <a:latin typeface="Times New Roman" pitchFamily="18" charset="0"/>
                <a:cs typeface="Times New Roman" pitchFamily="18" charset="0"/>
              </a:rPr>
              <a:t> </a:t>
            </a:r>
            <a:r>
              <a:rPr lang="it-IT" dirty="0" err="1" smtClean="0">
                <a:solidFill>
                  <a:srgbClr val="0070C0"/>
                </a:solidFill>
                <a:latin typeface="Times New Roman" pitchFamily="18" charset="0"/>
                <a:cs typeface="Times New Roman" pitchFamily="18" charset="0"/>
              </a:rPr>
              <a:t>surgery</a:t>
            </a:r>
            <a:endParaRPr lang="it-IT"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a:xfrm>
            <a:off x="467544" y="1412776"/>
            <a:ext cx="8229600" cy="5069160"/>
          </a:xfrm>
        </p:spPr>
        <p:txBody>
          <a:bodyPr>
            <a:noAutofit/>
          </a:bodyPr>
          <a:lstStyle/>
          <a:p>
            <a:pPr>
              <a:buNone/>
            </a:pPr>
            <a:r>
              <a:rPr lang="it-IT" sz="2400" b="1" dirty="0" err="1" smtClean="0">
                <a:latin typeface="Times New Roman" pitchFamily="18" charset="0"/>
                <a:cs typeface="Times New Roman" pitchFamily="18" charset="0"/>
              </a:rPr>
              <a:t>Course</a:t>
            </a:r>
            <a:r>
              <a:rPr lang="it-IT" sz="2400" b="1"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symptom</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onset</a:t>
            </a:r>
            <a:r>
              <a:rPr lang="it-IT" sz="2400" dirty="0" smtClean="0">
                <a:latin typeface="Times New Roman" pitchFamily="18" charset="0"/>
                <a:cs typeface="Times New Roman" pitchFamily="18" charset="0"/>
              </a:rPr>
              <a:t> immediate </a:t>
            </a:r>
            <a:r>
              <a:rPr lang="it-IT" sz="2400" dirty="0" err="1" smtClean="0">
                <a:latin typeface="Times New Roman" pitchFamily="18" charset="0"/>
                <a:cs typeface="Times New Roman" pitchFamily="18" charset="0"/>
              </a:rPr>
              <a:t>after</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surgery</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improvement</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noted</a:t>
            </a:r>
            <a:r>
              <a:rPr lang="it-IT" sz="2400" dirty="0" smtClean="0">
                <a:latin typeface="Times New Roman" pitchFamily="18" charset="0"/>
                <a:cs typeface="Times New Roman" pitchFamily="18" charset="0"/>
              </a:rPr>
              <a:t> in first </a:t>
            </a:r>
            <a:r>
              <a:rPr lang="it-IT" sz="2400" dirty="0" err="1" smtClean="0">
                <a:latin typeface="Times New Roman" pitchFamily="18" charset="0"/>
                <a:cs typeface="Times New Roman" pitchFamily="18" charset="0"/>
              </a:rPr>
              <a:t>year</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then</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further</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decline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possible</a:t>
            </a:r>
            <a:r>
              <a:rPr lang="it-IT" sz="2400" dirty="0" smtClean="0">
                <a:latin typeface="Times New Roman" pitchFamily="18" charset="0"/>
                <a:cs typeface="Times New Roman" pitchFamily="18" charset="0"/>
              </a:rPr>
              <a:t> in some </a:t>
            </a:r>
            <a:r>
              <a:rPr lang="it-IT" sz="2400" dirty="0" err="1" smtClean="0">
                <a:latin typeface="Times New Roman" pitchFamily="18" charset="0"/>
                <a:cs typeface="Times New Roman" pitchFamily="18" charset="0"/>
              </a:rPr>
              <a:t>patients</a:t>
            </a:r>
            <a:endParaRPr lang="it-IT" sz="2400" dirty="0" smtClean="0">
              <a:latin typeface="Times New Roman" pitchFamily="18" charset="0"/>
              <a:cs typeface="Times New Roman" pitchFamily="18" charset="0"/>
            </a:endParaRPr>
          </a:p>
          <a:p>
            <a:pPr>
              <a:buNone/>
            </a:pPr>
            <a:r>
              <a:rPr lang="it-IT" sz="2400" b="1" dirty="0" err="1" smtClean="0">
                <a:latin typeface="Times New Roman" pitchFamily="18" charset="0"/>
                <a:cs typeface="Times New Roman" pitchFamily="18" charset="0"/>
              </a:rPr>
              <a:t>Memory</a:t>
            </a:r>
            <a:r>
              <a:rPr lang="it-IT" sz="2400" b="1"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verbal</a:t>
            </a:r>
            <a:r>
              <a:rPr lang="it-IT" sz="2400" dirty="0" smtClean="0">
                <a:latin typeface="Times New Roman" pitchFamily="18" charset="0"/>
                <a:cs typeface="Times New Roman" pitchFamily="18" charset="0"/>
              </a:rPr>
              <a:t> and </a:t>
            </a:r>
            <a:r>
              <a:rPr lang="it-IT" sz="2400" dirty="0" err="1" smtClean="0">
                <a:latin typeface="Times New Roman" pitchFamily="18" charset="0"/>
                <a:cs typeface="Times New Roman" pitchFamily="18" charset="0"/>
              </a:rPr>
              <a:t>visual</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memory</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deficits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possible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several</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years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after</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surgery</a:t>
            </a:r>
            <a:endParaRPr lang="it-IT" sz="2400" dirty="0" smtClean="0">
              <a:latin typeface="Times New Roman" pitchFamily="18" charset="0"/>
              <a:cs typeface="Times New Roman" pitchFamily="18" charset="0"/>
            </a:endParaRPr>
          </a:p>
          <a:p>
            <a:pPr>
              <a:buNone/>
            </a:pPr>
            <a:r>
              <a:rPr lang="it-IT" sz="2400" b="1" dirty="0" err="1" smtClean="0">
                <a:latin typeface="Times New Roman" pitchFamily="18" charset="0"/>
                <a:cs typeface="Times New Roman" pitchFamily="18" charset="0"/>
              </a:rPr>
              <a:t>Attention</a:t>
            </a:r>
            <a:r>
              <a:rPr lang="it-IT" sz="2400" b="1"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reduced</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attention</a:t>
            </a:r>
            <a:endParaRPr lang="it-IT" sz="2400" dirty="0" smtClean="0">
              <a:latin typeface="Times New Roman" pitchFamily="18" charset="0"/>
              <a:cs typeface="Times New Roman" pitchFamily="18" charset="0"/>
            </a:endParaRPr>
          </a:p>
          <a:p>
            <a:pPr>
              <a:buNone/>
            </a:pPr>
            <a:r>
              <a:rPr lang="it-IT" sz="2400" b="1" dirty="0" smtClean="0">
                <a:latin typeface="Times New Roman" pitchFamily="18" charset="0"/>
                <a:cs typeface="Times New Roman" pitchFamily="18" charset="0"/>
              </a:rPr>
              <a:t>Executive </a:t>
            </a:r>
            <a:r>
              <a:rPr lang="it-IT" sz="2400" b="1" dirty="0" err="1" smtClean="0">
                <a:latin typeface="Times New Roman" pitchFamily="18" charset="0"/>
                <a:cs typeface="Times New Roman" pitchFamily="18" charset="0"/>
              </a:rPr>
              <a:t>functions</a:t>
            </a:r>
            <a:r>
              <a:rPr lang="it-IT" sz="2400" b="1"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variable</a:t>
            </a:r>
            <a:endParaRPr lang="it-IT" sz="2400" dirty="0" smtClean="0">
              <a:latin typeface="Times New Roman" pitchFamily="18" charset="0"/>
              <a:cs typeface="Times New Roman" pitchFamily="18" charset="0"/>
            </a:endParaRPr>
          </a:p>
          <a:p>
            <a:pPr>
              <a:buNone/>
            </a:pPr>
            <a:r>
              <a:rPr lang="it-IT" sz="2400" b="1" dirty="0" err="1" smtClean="0">
                <a:latin typeface="Times New Roman" pitchFamily="18" charset="0"/>
                <a:cs typeface="Times New Roman" pitchFamily="18" charset="0"/>
              </a:rPr>
              <a:t>Language</a:t>
            </a:r>
            <a:r>
              <a:rPr lang="it-IT" sz="2400" b="1"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a:t>
            </a:r>
          </a:p>
          <a:p>
            <a:pPr>
              <a:buNone/>
            </a:pPr>
            <a:r>
              <a:rPr lang="it-IT" sz="2400" b="1" dirty="0" err="1" smtClean="0">
                <a:latin typeface="Times New Roman" pitchFamily="18" charset="0"/>
                <a:cs typeface="Times New Roman" pitchFamily="18" charset="0"/>
              </a:rPr>
              <a:t>Visual</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spatial</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fucntion</a:t>
            </a:r>
            <a:r>
              <a:rPr lang="it-IT" sz="2400" b="1"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may</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leas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to</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impaired</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visual</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organization</a:t>
            </a:r>
            <a:r>
              <a:rPr lang="it-IT" sz="2400" dirty="0" smtClean="0">
                <a:latin typeface="Times New Roman" pitchFamily="18" charset="0"/>
                <a:cs typeface="Times New Roman" pitchFamily="18" charset="0"/>
              </a:rPr>
              <a:t> and </a:t>
            </a:r>
            <a:r>
              <a:rPr lang="it-IT" sz="2400" dirty="0" err="1" smtClean="0">
                <a:latin typeface="Times New Roman" pitchFamily="18" charset="0"/>
                <a:cs typeface="Times New Roman" pitchFamily="18" charset="0"/>
              </a:rPr>
              <a:t>construction</a:t>
            </a:r>
            <a:endParaRPr lang="it-IT" sz="2400" dirty="0" smtClean="0">
              <a:latin typeface="Times New Roman" pitchFamily="18" charset="0"/>
              <a:cs typeface="Times New Roman" pitchFamily="18" charset="0"/>
            </a:endParaRPr>
          </a:p>
          <a:p>
            <a:pPr>
              <a:buNone/>
            </a:pPr>
            <a:r>
              <a:rPr lang="it-IT" sz="2400" b="1" dirty="0" err="1" smtClean="0">
                <a:latin typeface="Times New Roman" pitchFamily="18" charset="0"/>
                <a:cs typeface="Times New Roman" pitchFamily="18" charset="0"/>
              </a:rPr>
              <a:t>Psychomotor</a:t>
            </a:r>
            <a:r>
              <a:rPr lang="it-IT" sz="2400" b="1" dirty="0" smtClean="0">
                <a:latin typeface="Times New Roman" pitchFamily="18" charset="0"/>
                <a:cs typeface="Times New Roman" pitchFamily="18" charset="0"/>
              </a:rPr>
              <a:t> </a:t>
            </a:r>
            <a:r>
              <a:rPr lang="it-IT" sz="2400" b="1" dirty="0" err="1" smtClean="0">
                <a:latin typeface="Times New Roman" pitchFamily="18" charset="0"/>
                <a:cs typeface="Times New Roman" pitchFamily="18" charset="0"/>
              </a:rPr>
              <a:t>function</a:t>
            </a:r>
            <a:r>
              <a:rPr lang="it-IT" sz="2400" b="1"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reduced</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reaction</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time</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general</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slowing</a:t>
            </a:r>
            <a:endParaRPr lang="it-IT" sz="2400" dirty="0" smtClean="0">
              <a:latin typeface="Times New Roman" pitchFamily="18" charset="0"/>
              <a:cs typeface="Times New Roman" pitchFamily="18" charset="0"/>
            </a:endParaRPr>
          </a:p>
          <a:p>
            <a:pPr>
              <a:buNone/>
            </a:pPr>
            <a:r>
              <a:rPr lang="it-IT" sz="2400" b="1" dirty="0" err="1" smtClean="0">
                <a:latin typeface="Times New Roman" pitchFamily="18" charset="0"/>
                <a:cs typeface="Times New Roman" pitchFamily="18" charset="0"/>
              </a:rPr>
              <a:t>Behaviour</a:t>
            </a:r>
            <a:r>
              <a:rPr lang="it-IT" sz="2400" b="1"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depression</a:t>
            </a:r>
            <a:r>
              <a:rPr lang="it-IT" sz="2400" dirty="0" smtClean="0">
                <a:latin typeface="Times New Roman" pitchFamily="18" charset="0"/>
                <a:cs typeface="Times New Roman" pitchFamily="18" charset="0"/>
              </a:rPr>
              <a:t> common </a:t>
            </a:r>
            <a:r>
              <a:rPr lang="it-IT" sz="2400" dirty="0" err="1" smtClean="0">
                <a:latin typeface="Times New Roman" pitchFamily="18" charset="0"/>
                <a:cs typeface="Times New Roman" pitchFamily="18" charset="0"/>
              </a:rPr>
              <a:t>after</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surgery</a:t>
            </a:r>
            <a:endParaRPr lang="it-IT" sz="2400" dirty="0">
              <a:latin typeface="Times New Roman" pitchFamily="18" charset="0"/>
              <a:cs typeface="Times New Roman" pitchFamily="18" charset="0"/>
            </a:endParaRPr>
          </a:p>
        </p:txBody>
      </p:sp>
      <p:sp>
        <p:nvSpPr>
          <p:cNvPr id="4" name="CasellaDiTesto 3"/>
          <p:cNvSpPr txBox="1"/>
          <p:nvPr/>
        </p:nvSpPr>
        <p:spPr>
          <a:xfrm>
            <a:off x="7020272" y="234144"/>
            <a:ext cx="1944216" cy="369332"/>
          </a:xfrm>
          <a:prstGeom prst="rect">
            <a:avLst/>
          </a:prstGeom>
          <a:noFill/>
        </p:spPr>
        <p:txBody>
          <a:bodyPr wrap="square" rtlCol="0">
            <a:spAutoFit/>
          </a:bodyPr>
          <a:lstStyle/>
          <a:p>
            <a:r>
              <a:rPr lang="it-IT" dirty="0" smtClean="0">
                <a:latin typeface="Times New Roman" pitchFamily="18" charset="0"/>
                <a:cs typeface="Times New Roman" pitchFamily="18" charset="0"/>
              </a:rPr>
              <a:t>   !     AD, </a:t>
            </a:r>
            <a:r>
              <a:rPr lang="it-IT" dirty="0" err="1" smtClean="0">
                <a:latin typeface="Times New Roman" pitchFamily="18" charset="0"/>
                <a:cs typeface="Times New Roman" pitchFamily="18" charset="0"/>
              </a:rPr>
              <a:t>VaD</a:t>
            </a:r>
            <a:endParaRPr lang="it-IT"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a:xfrm>
            <a:off x="228600" y="304800"/>
            <a:ext cx="7696200" cy="62484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412776"/>
            <a:ext cx="8064896" cy="3970318"/>
          </a:xfrm>
          <a:prstGeom prst="rect">
            <a:avLst/>
          </a:prstGeom>
        </p:spPr>
        <p:txBody>
          <a:bodyPr wrap="square">
            <a:spAutoFit/>
          </a:bodyPr>
          <a:lstStyle/>
          <a:p>
            <a:pPr>
              <a:lnSpc>
                <a:spcPct val="90000"/>
              </a:lnSpc>
            </a:pPr>
            <a:r>
              <a:rPr lang="en-US" sz="2800" dirty="0" smtClean="0">
                <a:latin typeface="Times New Roman" pitchFamily="18" charset="0"/>
                <a:cs typeface="Times New Roman" pitchFamily="18" charset="0"/>
              </a:rPr>
              <a:t>-Incidence estimates (3 months             post CVA) vary: 25-41%</a:t>
            </a:r>
          </a:p>
          <a:p>
            <a:pPr>
              <a:lnSpc>
                <a:spcPct val="90000"/>
              </a:lnSpc>
            </a:pPr>
            <a:endParaRPr lang="en-US" sz="2800" dirty="0" smtClean="0">
              <a:latin typeface="Times New Roman" pitchFamily="18" charset="0"/>
              <a:cs typeface="Times New Roman" pitchFamily="18" charset="0"/>
            </a:endParaRPr>
          </a:p>
          <a:p>
            <a:pPr>
              <a:lnSpc>
                <a:spcPct val="90000"/>
              </a:lnSpc>
            </a:pPr>
            <a:r>
              <a:rPr lang="en-US" sz="2800" dirty="0" smtClean="0">
                <a:latin typeface="Times New Roman" pitchFamily="18" charset="0"/>
                <a:cs typeface="Times New Roman" pitchFamily="18" charset="0"/>
              </a:rPr>
              <a:t>-Clinical features will depend largely on what part of the brain was damaged </a:t>
            </a:r>
          </a:p>
          <a:p>
            <a:pPr>
              <a:lnSpc>
                <a:spcPct val="90000"/>
              </a:lnSpc>
            </a:pPr>
            <a:endParaRPr lang="en-US" sz="2800" dirty="0" smtClean="0">
              <a:latin typeface="Times New Roman" pitchFamily="18" charset="0"/>
              <a:cs typeface="Times New Roman" pitchFamily="18" charset="0"/>
            </a:endParaRPr>
          </a:p>
          <a:p>
            <a:pPr>
              <a:lnSpc>
                <a:spcPct val="90000"/>
              </a:lnSpc>
            </a:pPr>
            <a:r>
              <a:rPr lang="en-US" sz="2800" dirty="0" smtClean="0">
                <a:latin typeface="Times New Roman" pitchFamily="18" charset="0"/>
                <a:cs typeface="Times New Roman" pitchFamily="18" charset="0"/>
              </a:rPr>
              <a:t>-Depression common</a:t>
            </a:r>
          </a:p>
          <a:p>
            <a:pPr>
              <a:lnSpc>
                <a:spcPct val="90000"/>
              </a:lnSpc>
            </a:pPr>
            <a:endParaRPr lang="en-US" sz="2800" dirty="0" smtClean="0">
              <a:latin typeface="Times New Roman" pitchFamily="18" charset="0"/>
              <a:cs typeface="Times New Roman" pitchFamily="18" charset="0"/>
            </a:endParaRPr>
          </a:p>
          <a:p>
            <a:pPr>
              <a:lnSpc>
                <a:spcPct val="90000"/>
              </a:lnSpc>
            </a:pPr>
            <a:r>
              <a:rPr lang="en-US" sz="2800" dirty="0" smtClean="0">
                <a:latin typeface="Times New Roman" pitchFamily="18" charset="0"/>
                <a:cs typeface="Times New Roman" pitchFamily="18" charset="0"/>
              </a:rPr>
              <a:t>-Location of vascular lesion is likely      more important than how much tissue  died</a:t>
            </a:r>
            <a:endParaRPr lang="en-US" sz="2800" dirty="0">
              <a:latin typeface="Times New Roman" pitchFamily="18" charset="0"/>
              <a:cs typeface="Times New Roman" pitchFamily="18" charset="0"/>
            </a:endParaRPr>
          </a:p>
        </p:txBody>
      </p:sp>
      <p:sp>
        <p:nvSpPr>
          <p:cNvPr id="3" name="CasellaDiTesto 2"/>
          <p:cNvSpPr txBox="1"/>
          <p:nvPr/>
        </p:nvSpPr>
        <p:spPr>
          <a:xfrm>
            <a:off x="1259632" y="404664"/>
            <a:ext cx="6696744" cy="646331"/>
          </a:xfrm>
          <a:prstGeom prst="rect">
            <a:avLst/>
          </a:prstGeom>
          <a:noFill/>
        </p:spPr>
        <p:txBody>
          <a:bodyPr wrap="square" rtlCol="0">
            <a:spAutoFit/>
          </a:bodyPr>
          <a:lstStyle/>
          <a:p>
            <a:pPr algn="ctr"/>
            <a:r>
              <a:rPr lang="it-IT" sz="3600" b="1" dirty="0" smtClean="0">
                <a:solidFill>
                  <a:srgbClr val="0070C0"/>
                </a:solidFill>
                <a:latin typeface="Times New Roman" pitchFamily="18" charset="0"/>
                <a:cs typeface="Times New Roman" pitchFamily="18" charset="0"/>
              </a:rPr>
              <a:t>EPIDEMIOLOGY</a:t>
            </a:r>
            <a:endParaRPr lang="it-IT" sz="3600" b="1" dirty="0">
              <a:solidFill>
                <a:srgbClr val="0070C0"/>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3" name="Picture 3"/>
          <p:cNvPicPr>
            <a:picLocks noGrp="1" noChangeAspect="1" noChangeArrowheads="1"/>
          </p:cNvPicPr>
          <p:nvPr>
            <p:ph type="body" idx="1"/>
          </p:nvPr>
        </p:nvPicPr>
        <p:blipFill>
          <a:blip r:embed="rId2" cstate="print"/>
          <a:srcRect/>
          <a:stretch>
            <a:fillRect/>
          </a:stretch>
        </p:blipFill>
        <p:spPr>
          <a:xfrm>
            <a:off x="971600" y="332656"/>
            <a:ext cx="7386638" cy="60960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a:xfrm>
            <a:off x="2743200" y="304800"/>
            <a:ext cx="6172200" cy="6248400"/>
          </a:xfrm>
          <a:prstGeom prst="rect">
            <a:avLst/>
          </a:prstGeom>
        </p:spPr>
      </p:pic>
      <p:sp>
        <p:nvSpPr>
          <p:cNvPr id="5" name="Rectangle 10"/>
          <p:cNvSpPr txBox="1">
            <a:spLocks noChangeArrowheads="1"/>
          </p:cNvSpPr>
          <p:nvPr/>
        </p:nvSpPr>
        <p:spPr>
          <a:xfrm>
            <a:off x="0" y="1052736"/>
            <a:ext cx="2667000" cy="449738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Magnetic resonance image of the brain, T2 axial view without contrast enhancement. Note the areas of increased signal bilaterally, known as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periventricular</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hyperintensity</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(arrows). </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Mixed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Dementia</a:t>
            </a:r>
            <a:endParaRPr lang="it-IT" dirty="0">
              <a:latin typeface="Times New Roman" pitchFamily="18" charset="0"/>
              <a:cs typeface="Times New Roman" pitchFamily="18" charset="0"/>
            </a:endParaRPr>
          </a:p>
        </p:txBody>
      </p:sp>
      <p:sp>
        <p:nvSpPr>
          <p:cNvPr id="5" name="Rectangle 3"/>
          <p:cNvSpPr>
            <a:spLocks noGrp="1" noChangeArrowheads="1"/>
          </p:cNvSpPr>
          <p:nvPr>
            <p:ph idx="1"/>
          </p:nvPr>
        </p:nvSpPr>
        <p:spPr/>
        <p:txBody>
          <a:bodyPr/>
          <a:lstStyle/>
          <a:p>
            <a:r>
              <a:rPr lang="en-US" dirty="0">
                <a:latin typeface="Times New Roman" pitchFamily="18" charset="0"/>
                <a:cs typeface="Times New Roman" pitchFamily="18" charset="0"/>
              </a:rPr>
              <a:t>Vascular lesions may have synergistic effect with AD pathology</a:t>
            </a:r>
          </a:p>
          <a:p>
            <a:r>
              <a:rPr lang="en-US" dirty="0">
                <a:latin typeface="Times New Roman" pitchFamily="18" charset="0"/>
                <a:cs typeface="Times New Roman" pitchFamily="18" charset="0"/>
              </a:rPr>
              <a:t>If evidence of </a:t>
            </a:r>
            <a:r>
              <a:rPr lang="en-US" dirty="0" err="1">
                <a:latin typeface="Times New Roman" pitchFamily="18" charset="0"/>
                <a:cs typeface="Times New Roman" pitchFamily="18" charset="0"/>
              </a:rPr>
              <a:t>cerebrovascular</a:t>
            </a:r>
            <a:r>
              <a:rPr lang="en-US" dirty="0">
                <a:latin typeface="Times New Roman" pitchFamily="18" charset="0"/>
                <a:cs typeface="Times New Roman" pitchFamily="18" charset="0"/>
              </a:rPr>
              <a:t> disease present, the density of plaques and tangles needed to cause dementia is lower than that needed for “pure AD”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Diagnosis</a:t>
            </a:r>
            <a:endParaRPr lang="it-IT" b="1" dirty="0">
              <a:solidFill>
                <a:srgbClr val="0070C0"/>
              </a:solidFill>
              <a:latin typeface="Times New Roman" pitchFamily="18" charset="0"/>
              <a:cs typeface="Times New Roman" pitchFamily="18" charset="0"/>
            </a:endParaRPr>
          </a:p>
        </p:txBody>
      </p:sp>
      <p:sp>
        <p:nvSpPr>
          <p:cNvPr id="4" name="Rectangle 3"/>
          <p:cNvSpPr>
            <a:spLocks noGrp="1" noChangeArrowheads="1"/>
          </p:cNvSpPr>
          <p:nvPr>
            <p:ph idx="1"/>
          </p:nvPr>
        </p:nvSpPr>
        <p:spPr/>
        <p:txBody>
          <a:bodyPr/>
          <a:lstStyle/>
          <a:p>
            <a:r>
              <a:rPr lang="en-US" dirty="0">
                <a:latin typeface="Times New Roman" pitchFamily="18" charset="0"/>
                <a:cs typeface="Times New Roman" pitchFamily="18" charset="0"/>
              </a:rPr>
              <a:t>MMSE not adequate because of lack sensitivity in VCI, as it isn’t a sensitive test for executive function, inattention, mood or personality changes</a:t>
            </a:r>
          </a:p>
          <a:p>
            <a:r>
              <a:rPr lang="en-US" dirty="0">
                <a:latin typeface="Times New Roman" pitchFamily="18" charset="0"/>
                <a:cs typeface="Times New Roman" pitchFamily="18" charset="0"/>
              </a:rPr>
              <a:t>Montreal Cognitive Assessment (</a:t>
            </a:r>
            <a:r>
              <a:rPr lang="en-US" dirty="0" err="1">
                <a:latin typeface="Times New Roman" pitchFamily="18" charset="0"/>
                <a:cs typeface="Times New Roman" pitchFamily="18" charset="0"/>
              </a:rPr>
              <a:t>MoCA</a:t>
            </a:r>
            <a:r>
              <a:rPr lang="en-US" dirty="0">
                <a:latin typeface="Times New Roman" pitchFamily="18" charset="0"/>
                <a:cs typeface="Times New Roman" pitchFamily="18" charset="0"/>
              </a:rPr>
              <a:t>)</a:t>
            </a:r>
          </a:p>
          <a:p>
            <a:pPr lvl="1"/>
            <a:r>
              <a:rPr lang="en-US" dirty="0">
                <a:latin typeface="Times New Roman" pitchFamily="18" charset="0"/>
                <a:cs typeface="Times New Roman" pitchFamily="18" charset="0"/>
              </a:rPr>
              <a:t>Increasingly popular</a:t>
            </a:r>
          </a:p>
          <a:p>
            <a:pPr lvl="1"/>
            <a:r>
              <a:rPr lang="en-US" dirty="0">
                <a:latin typeface="Times New Roman" pitchFamily="18" charset="0"/>
                <a:cs typeface="Times New Roman" pitchFamily="18" charset="0"/>
              </a:rPr>
              <a:t>Designed for vascular dementia</a:t>
            </a:r>
          </a:p>
          <a:p>
            <a:pPr lvl="1"/>
            <a:r>
              <a:rPr lang="en-US" dirty="0" smtClean="0">
                <a:solidFill>
                  <a:schemeClr val="tx2"/>
                </a:solidFill>
                <a:latin typeface="Times New Roman" pitchFamily="18" charset="0"/>
                <a:cs typeface="Times New Roman" pitchFamily="18" charset="0"/>
              </a:rPr>
              <a:t>http://mocatest.org/</a:t>
            </a:r>
            <a:endParaRPr lang="en-US" dirty="0">
              <a:solidFill>
                <a:schemeClr val="tx2"/>
              </a:solidFill>
              <a:latin typeface="Times New Roman" pitchFamily="18" charset="0"/>
              <a:cs typeface="Times New Roman" pitchFamily="18" charset="0"/>
            </a:endParaRPr>
          </a:p>
          <a:p>
            <a:endParaRPr lang="en-US" dirty="0">
              <a:solidFill>
                <a:schemeClr val="tx2"/>
              </a:solidFill>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latin typeface="Times New Roman" pitchFamily="18" charset="0"/>
                <a:cs typeface="Times New Roman" pitchFamily="18" charset="0"/>
              </a:rPr>
              <a:t>Treatment</a:t>
            </a:r>
            <a:endParaRPr lang="it-IT" b="1" dirty="0">
              <a:solidFill>
                <a:srgbClr val="0070C0"/>
              </a:solidFill>
              <a:latin typeface="Times New Roman" pitchFamily="18" charset="0"/>
              <a:cs typeface="Times New Roman" pitchFamily="18" charset="0"/>
            </a:endParaRPr>
          </a:p>
        </p:txBody>
      </p:sp>
      <p:sp>
        <p:nvSpPr>
          <p:cNvPr id="4" name="Rectangle 3"/>
          <p:cNvSpPr>
            <a:spLocks noGrp="1" noChangeArrowheads="1"/>
          </p:cNvSpPr>
          <p:nvPr>
            <p:ph idx="1"/>
          </p:nvPr>
        </p:nvSpPr>
        <p:spPr/>
        <p:txBody>
          <a:bodyPr>
            <a:normAutofit/>
          </a:bodyPr>
          <a:lstStyle/>
          <a:p>
            <a:r>
              <a:rPr lang="en-CA" sz="2800" dirty="0">
                <a:latin typeface="Times New Roman" pitchFamily="18" charset="0"/>
                <a:cs typeface="Times New Roman" pitchFamily="18" charset="0"/>
              </a:rPr>
              <a:t>Primary prevention:</a:t>
            </a:r>
          </a:p>
          <a:p>
            <a:pPr lvl="1"/>
            <a:r>
              <a:rPr lang="en-CA" dirty="0">
                <a:latin typeface="Times New Roman" pitchFamily="18" charset="0"/>
                <a:cs typeface="Times New Roman" pitchFamily="18" charset="0"/>
              </a:rPr>
              <a:t>Treatment of HTN, DM, </a:t>
            </a:r>
            <a:r>
              <a:rPr lang="en-CA" dirty="0" err="1">
                <a:latin typeface="Times New Roman" pitchFamily="18" charset="0"/>
                <a:cs typeface="Times New Roman" pitchFamily="18" charset="0"/>
              </a:rPr>
              <a:t>hypercholestrolemia</a:t>
            </a:r>
            <a:endParaRPr lang="en-CA" dirty="0">
              <a:latin typeface="Times New Roman" pitchFamily="18" charset="0"/>
              <a:cs typeface="Times New Roman" pitchFamily="18" charset="0"/>
            </a:endParaRPr>
          </a:p>
          <a:p>
            <a:r>
              <a:rPr lang="en-CA" sz="2800" dirty="0">
                <a:latin typeface="Times New Roman" pitchFamily="18" charset="0"/>
                <a:cs typeface="Times New Roman" pitchFamily="18" charset="0"/>
              </a:rPr>
              <a:t>Secondary prevention:</a:t>
            </a:r>
          </a:p>
          <a:p>
            <a:pPr lvl="1"/>
            <a:r>
              <a:rPr lang="en-CA" dirty="0">
                <a:latin typeface="Times New Roman" pitchFamily="18" charset="0"/>
                <a:cs typeface="Times New Roman" pitchFamily="18" charset="0"/>
              </a:rPr>
              <a:t>More aggressive control of HTN, DM and </a:t>
            </a:r>
            <a:r>
              <a:rPr lang="en-CA" dirty="0" err="1">
                <a:latin typeface="Times New Roman" pitchFamily="18" charset="0"/>
                <a:cs typeface="Times New Roman" pitchFamily="18" charset="0"/>
              </a:rPr>
              <a:t>hypercholestrolemia</a:t>
            </a:r>
            <a:endParaRPr lang="en-CA" dirty="0">
              <a:latin typeface="Times New Roman" pitchFamily="18" charset="0"/>
              <a:cs typeface="Times New Roman" pitchFamily="18" charset="0"/>
            </a:endParaRPr>
          </a:p>
          <a:p>
            <a:pPr lvl="1"/>
            <a:r>
              <a:rPr lang="en-CA" dirty="0">
                <a:latin typeface="Times New Roman" pitchFamily="18" charset="0"/>
                <a:cs typeface="Times New Roman" pitchFamily="18" charset="0"/>
              </a:rPr>
              <a:t>Anti-platelet agents like Aspirin and </a:t>
            </a:r>
            <a:r>
              <a:rPr lang="en-CA" dirty="0" err="1">
                <a:latin typeface="Times New Roman" pitchFamily="18" charset="0"/>
                <a:cs typeface="Times New Roman" pitchFamily="18" charset="0"/>
              </a:rPr>
              <a:t>Plavix</a:t>
            </a:r>
            <a:endParaRPr lang="en-CA" dirty="0">
              <a:latin typeface="Times New Roman" pitchFamily="18" charset="0"/>
              <a:cs typeface="Times New Roman" pitchFamily="18" charset="0"/>
            </a:endParaRPr>
          </a:p>
          <a:p>
            <a:pPr lvl="1"/>
            <a:r>
              <a:rPr lang="en-CA" dirty="0" err="1" smtClean="0">
                <a:latin typeface="Times New Roman" pitchFamily="18" charset="0"/>
                <a:cs typeface="Times New Roman" pitchFamily="18" charset="0"/>
              </a:rPr>
              <a:t>Warfarin</a:t>
            </a:r>
            <a:r>
              <a:rPr lang="en-CA" dirty="0" smtClean="0">
                <a:latin typeface="Times New Roman" pitchFamily="18" charset="0"/>
                <a:cs typeface="Times New Roman" pitchFamily="18" charset="0"/>
              </a:rPr>
              <a:t>/NOAC </a:t>
            </a:r>
            <a:r>
              <a:rPr lang="en-CA" dirty="0">
                <a:latin typeface="Times New Roman" pitchFamily="18" charset="0"/>
                <a:cs typeface="Times New Roman" pitchFamily="18" charset="0"/>
              </a:rPr>
              <a:t>in patients with </a:t>
            </a:r>
            <a:r>
              <a:rPr lang="en-CA" dirty="0" err="1">
                <a:latin typeface="Times New Roman" pitchFamily="18" charset="0"/>
                <a:cs typeface="Times New Roman" pitchFamily="18" charset="0"/>
              </a:rPr>
              <a:t>Atrial</a:t>
            </a:r>
            <a:r>
              <a:rPr lang="en-CA" dirty="0">
                <a:latin typeface="Times New Roman" pitchFamily="18" charset="0"/>
                <a:cs typeface="Times New Roman" pitchFamily="18" charset="0"/>
              </a:rPr>
              <a:t> fibrillation</a:t>
            </a:r>
          </a:p>
          <a:p>
            <a:pPr lvl="1"/>
            <a:r>
              <a:rPr lang="en-CA" dirty="0">
                <a:latin typeface="Times New Roman" pitchFamily="18" charset="0"/>
                <a:cs typeface="Times New Roman" pitchFamily="18" charset="0"/>
              </a:rPr>
              <a:t>Possible surgery in patients with documented carotid artery </a:t>
            </a:r>
            <a:r>
              <a:rPr lang="en-CA" dirty="0" err="1">
                <a:latin typeface="Times New Roman" pitchFamily="18" charset="0"/>
                <a:cs typeface="Times New Roman" pitchFamily="18" charset="0"/>
              </a:rPr>
              <a:t>stenosis</a:t>
            </a:r>
            <a:endParaRPr lang="en-CA"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Secondary</a:t>
            </a:r>
            <a:r>
              <a:rPr lang="it-IT" b="1" dirty="0" smtClean="0">
                <a:solidFill>
                  <a:srgbClr val="0070C0"/>
                </a:solidFill>
                <a:latin typeface="Times New Roman" pitchFamily="18" charset="0"/>
                <a:cs typeface="Times New Roman" pitchFamily="18" charset="0"/>
              </a:rPr>
              <a:t> </a:t>
            </a:r>
            <a:r>
              <a:rPr lang="it-IT" b="1" dirty="0" err="1" smtClean="0">
                <a:solidFill>
                  <a:srgbClr val="0070C0"/>
                </a:solidFill>
                <a:latin typeface="Times New Roman" pitchFamily="18" charset="0"/>
                <a:cs typeface="Times New Roman" pitchFamily="18" charset="0"/>
              </a:rPr>
              <a:t>prevention</a:t>
            </a:r>
            <a:endParaRPr lang="it-IT" b="1" dirty="0">
              <a:solidFill>
                <a:srgbClr val="0070C0"/>
              </a:solidFill>
              <a:latin typeface="Times New Roman" pitchFamily="18" charset="0"/>
              <a:cs typeface="Times New Roman" pitchFamily="18" charset="0"/>
            </a:endParaRPr>
          </a:p>
        </p:txBody>
      </p:sp>
      <p:sp>
        <p:nvSpPr>
          <p:cNvPr id="4" name="Rectangle 3"/>
          <p:cNvSpPr txBox="1">
            <a:spLocks noChangeArrowheads="1"/>
          </p:cNvSpPr>
          <p:nvPr/>
        </p:nvSpPr>
        <p:spPr>
          <a:xfrm>
            <a:off x="827584" y="1844824"/>
            <a:ext cx="7386638" cy="4497387"/>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STOP SMOKING!!!</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Avoid orthostatic hypotension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Good control of congestive heart failure and obstructive sleep apnea</a:t>
            </a:r>
            <a:endParaRPr kumimoji="0" lang="en-CA"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Pharmacological</a:t>
            </a:r>
            <a:r>
              <a:rPr lang="it-IT" b="1" dirty="0" smtClean="0">
                <a:solidFill>
                  <a:srgbClr val="0070C0"/>
                </a:solidFill>
                <a:latin typeface="Times New Roman" pitchFamily="18" charset="0"/>
                <a:cs typeface="Times New Roman" pitchFamily="18" charset="0"/>
              </a:rPr>
              <a:t> treatment</a:t>
            </a:r>
            <a:endParaRPr lang="it-IT" b="1" dirty="0">
              <a:solidFill>
                <a:srgbClr val="0070C0"/>
              </a:solidFill>
              <a:latin typeface="Times New Roman" pitchFamily="18" charset="0"/>
              <a:cs typeface="Times New Roman" pitchFamily="18" charset="0"/>
            </a:endParaRPr>
          </a:p>
        </p:txBody>
      </p:sp>
      <p:sp>
        <p:nvSpPr>
          <p:cNvPr id="4" name="Rectangle 3"/>
          <p:cNvSpPr txBox="1">
            <a:spLocks noChangeArrowheads="1"/>
          </p:cNvSpPr>
          <p:nvPr/>
        </p:nvSpPr>
        <p:spPr>
          <a:xfrm>
            <a:off x="611560" y="1628800"/>
            <a:ext cx="8208912" cy="4497387"/>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CA"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Acetyl cholinesterase inhibitors (</a:t>
            </a:r>
            <a:r>
              <a:rPr kumimoji="0" lang="en-CA" sz="28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AChEI</a:t>
            </a:r>
            <a:r>
              <a:rPr kumimoji="0" lang="en-CA"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CA"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may have mild - moderate benefit, patients with </a:t>
            </a:r>
            <a:r>
              <a:rPr kumimoji="0" lang="en-CA"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VaD</a:t>
            </a:r>
            <a:r>
              <a:rPr kumimoji="0" lang="en-CA"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are more likely to experience side effects with </a:t>
            </a:r>
            <a:r>
              <a:rPr kumimoji="0" lang="en-CA"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AChEI</a:t>
            </a:r>
            <a:r>
              <a:rPr kumimoji="0" lang="en-CA"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than AD patients and so may be more likely to discontinue the drug</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CA"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CA" sz="28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Memantine</a:t>
            </a:r>
            <a:r>
              <a:rPr kumimoji="0" lang="en-CA"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may be useful as an adjunct to </a:t>
            </a:r>
            <a:r>
              <a:rPr kumimoji="0" lang="en-CA"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AChEI</a:t>
            </a:r>
            <a:r>
              <a:rPr kumimoji="0" lang="en-CA"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in patients with moderate to severe dementia, not covered by </a:t>
            </a:r>
            <a:r>
              <a:rPr kumimoji="0" lang="en-CA"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Pharmacare</a:t>
            </a:r>
            <a:endParaRPr kumimoji="0" lang="en-CA"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CA"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CA"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Anti depressants </a:t>
            </a:r>
            <a:r>
              <a:rPr kumimoji="0" lang="en-CA"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(specifically SSRIs)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CA"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CA"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Atypical antipsychotics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CA"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751959" y="260648"/>
            <a:ext cx="8392041" cy="954107"/>
          </a:xfrm>
          <a:prstGeom prst="rect">
            <a:avLst/>
          </a:prstGeom>
          <a:noFill/>
          <a:ln w="9525">
            <a:noFill/>
            <a:miter lim="800000"/>
            <a:headEnd/>
            <a:tailEnd/>
          </a:ln>
        </p:spPr>
        <p:txBody>
          <a:bodyPr wrap="none">
            <a:spAutoFit/>
          </a:bodyPr>
          <a:lstStyle/>
          <a:p>
            <a:pPr algn="ctr"/>
            <a:r>
              <a:rPr lang="it-IT" sz="3200" b="1" dirty="0" err="1" smtClean="0">
                <a:solidFill>
                  <a:srgbClr val="0070C0"/>
                </a:solidFill>
                <a:latin typeface="Times New Roman" pitchFamily="18" charset="0"/>
              </a:rPr>
              <a:t>Lewy</a:t>
            </a:r>
            <a:r>
              <a:rPr lang="it-IT" sz="3200" b="1" dirty="0" smtClean="0">
                <a:solidFill>
                  <a:srgbClr val="0070C0"/>
                </a:solidFill>
                <a:latin typeface="Times New Roman" pitchFamily="18" charset="0"/>
              </a:rPr>
              <a:t> Body </a:t>
            </a:r>
            <a:r>
              <a:rPr lang="it-IT" sz="3200" b="1" dirty="0" err="1" smtClean="0">
                <a:solidFill>
                  <a:srgbClr val="0070C0"/>
                </a:solidFill>
                <a:latin typeface="Times New Roman" pitchFamily="18" charset="0"/>
              </a:rPr>
              <a:t>disease</a:t>
            </a:r>
            <a:endParaRPr lang="it-IT" sz="3200" b="1" dirty="0">
              <a:solidFill>
                <a:srgbClr val="0070C0"/>
              </a:solidFill>
              <a:latin typeface="Times New Roman" pitchFamily="18" charset="0"/>
            </a:endParaRPr>
          </a:p>
          <a:p>
            <a:pPr algn="ctr"/>
            <a:r>
              <a:rPr lang="it-IT" sz="2400" b="1" dirty="0" err="1" smtClean="0">
                <a:solidFill>
                  <a:srgbClr val="0070C0"/>
                </a:solidFill>
                <a:latin typeface="Times New Roman" pitchFamily="18" charset="0"/>
              </a:rPr>
              <a:t>Eosinophilic</a:t>
            </a:r>
            <a:r>
              <a:rPr lang="it-IT" sz="2400" b="1" dirty="0" smtClean="0">
                <a:solidFill>
                  <a:srgbClr val="0070C0"/>
                </a:solidFill>
                <a:latin typeface="Times New Roman" pitchFamily="18" charset="0"/>
              </a:rPr>
              <a:t> </a:t>
            </a:r>
            <a:r>
              <a:rPr lang="it-IT" sz="2400" b="1" dirty="0" err="1" smtClean="0">
                <a:solidFill>
                  <a:srgbClr val="0070C0"/>
                </a:solidFill>
                <a:latin typeface="Times New Roman" pitchFamily="18" charset="0"/>
              </a:rPr>
              <a:t>inclusions</a:t>
            </a:r>
            <a:r>
              <a:rPr lang="it-IT" sz="2400" b="1" dirty="0" smtClean="0">
                <a:solidFill>
                  <a:srgbClr val="0070C0"/>
                </a:solidFill>
                <a:latin typeface="Times New Roman" pitchFamily="18" charset="0"/>
              </a:rPr>
              <a:t> in </a:t>
            </a:r>
            <a:r>
              <a:rPr lang="it-IT" sz="2400" b="1" dirty="0" err="1" smtClean="0">
                <a:solidFill>
                  <a:srgbClr val="0070C0"/>
                </a:solidFill>
                <a:latin typeface="Times New Roman" pitchFamily="18" charset="0"/>
              </a:rPr>
              <a:t>Cortex</a:t>
            </a:r>
            <a:r>
              <a:rPr lang="it-IT" sz="2400" b="1" dirty="0" smtClean="0">
                <a:solidFill>
                  <a:srgbClr val="0070C0"/>
                </a:solidFill>
                <a:latin typeface="Times New Roman" pitchFamily="18" charset="0"/>
              </a:rPr>
              <a:t>, </a:t>
            </a:r>
            <a:r>
              <a:rPr lang="it-IT" sz="2400" b="1" dirty="0" err="1" smtClean="0">
                <a:solidFill>
                  <a:srgbClr val="0070C0"/>
                </a:solidFill>
                <a:latin typeface="Times New Roman" pitchFamily="18" charset="0"/>
              </a:rPr>
              <a:t>Ippocampus</a:t>
            </a:r>
            <a:r>
              <a:rPr lang="it-IT" sz="2400" b="1" dirty="0" smtClean="0">
                <a:solidFill>
                  <a:srgbClr val="0070C0"/>
                </a:solidFill>
                <a:latin typeface="Times New Roman" pitchFamily="18" charset="0"/>
              </a:rPr>
              <a:t> </a:t>
            </a:r>
            <a:r>
              <a:rPr lang="it-IT" sz="2400" b="1" dirty="0">
                <a:solidFill>
                  <a:srgbClr val="0070C0"/>
                </a:solidFill>
                <a:latin typeface="Times New Roman" pitchFamily="18" charset="0"/>
              </a:rPr>
              <a:t>e </a:t>
            </a:r>
            <a:r>
              <a:rPr lang="it-IT" sz="2400" b="1" dirty="0" err="1" smtClean="0">
                <a:solidFill>
                  <a:srgbClr val="0070C0"/>
                </a:solidFill>
                <a:latin typeface="Times New Roman" pitchFamily="18" charset="0"/>
              </a:rPr>
              <a:t>Basal</a:t>
            </a:r>
            <a:r>
              <a:rPr lang="it-IT" sz="2400" b="1" dirty="0" smtClean="0">
                <a:solidFill>
                  <a:srgbClr val="0070C0"/>
                </a:solidFill>
                <a:latin typeface="Times New Roman" pitchFamily="18" charset="0"/>
              </a:rPr>
              <a:t> nuclei</a:t>
            </a:r>
            <a:endParaRPr lang="en-US" sz="2400" b="1" dirty="0">
              <a:solidFill>
                <a:srgbClr val="0070C0"/>
              </a:solidFill>
              <a:latin typeface="Times New Roman" pitchFamily="18" charset="0"/>
            </a:endParaRPr>
          </a:p>
        </p:txBody>
      </p:sp>
      <p:sp>
        <p:nvSpPr>
          <p:cNvPr id="31747" name="Text Box 3"/>
          <p:cNvSpPr txBox="1">
            <a:spLocks noChangeArrowheads="1"/>
          </p:cNvSpPr>
          <p:nvPr/>
        </p:nvSpPr>
        <p:spPr bwMode="auto">
          <a:xfrm>
            <a:off x="101600" y="1412875"/>
            <a:ext cx="9042400" cy="4154984"/>
          </a:xfrm>
          <a:prstGeom prst="rect">
            <a:avLst/>
          </a:prstGeom>
          <a:noFill/>
          <a:ln w="9525">
            <a:noFill/>
            <a:miter lim="800000"/>
            <a:headEnd/>
            <a:tailEnd/>
          </a:ln>
        </p:spPr>
        <p:txBody>
          <a:bodyPr>
            <a:spAutoFit/>
          </a:bodyPr>
          <a:lstStyle/>
          <a:p>
            <a:pPr algn="l">
              <a:buClr>
                <a:schemeClr val="tx2"/>
              </a:buClr>
              <a:buFont typeface="Wingdings" pitchFamily="2" charset="2"/>
              <a:buChar char="ü"/>
            </a:pPr>
            <a:r>
              <a:rPr lang="it-IT" sz="2400" dirty="0" smtClean="0">
                <a:latin typeface="Times New Roman" pitchFamily="18" charset="0"/>
              </a:rPr>
              <a:t>Cognitive </a:t>
            </a:r>
            <a:r>
              <a:rPr lang="it-IT" sz="2400" dirty="0" err="1" smtClean="0">
                <a:latin typeface="Times New Roman" pitchFamily="18" charset="0"/>
              </a:rPr>
              <a:t>disorders</a:t>
            </a:r>
            <a:r>
              <a:rPr lang="it-IT" sz="2400" dirty="0" smtClean="0">
                <a:latin typeface="Times New Roman" pitchFamily="18" charset="0"/>
              </a:rPr>
              <a:t>: </a:t>
            </a:r>
            <a:r>
              <a:rPr lang="it-IT" sz="2400" dirty="0" err="1" smtClean="0">
                <a:latin typeface="Times New Roman" pitchFamily="18" charset="0"/>
              </a:rPr>
              <a:t>fluctuating</a:t>
            </a:r>
            <a:r>
              <a:rPr lang="it-IT" sz="2400" dirty="0" smtClean="0">
                <a:latin typeface="Times New Roman" pitchFamily="18" charset="0"/>
              </a:rPr>
              <a:t> state </a:t>
            </a:r>
            <a:r>
              <a:rPr lang="it-IT" sz="2400" dirty="0" err="1" smtClean="0">
                <a:latin typeface="Times New Roman" pitchFamily="18" charset="0"/>
              </a:rPr>
              <a:t>of</a:t>
            </a:r>
            <a:r>
              <a:rPr lang="it-IT" sz="2400" dirty="0" smtClean="0">
                <a:latin typeface="Times New Roman" pitchFamily="18" charset="0"/>
              </a:rPr>
              <a:t> </a:t>
            </a:r>
            <a:r>
              <a:rPr lang="it-IT" sz="2400" dirty="0" err="1" smtClean="0">
                <a:latin typeface="Times New Roman" pitchFamily="18" charset="0"/>
              </a:rPr>
              <a:t>consciousness</a:t>
            </a:r>
            <a:endParaRPr lang="it-IT" sz="2400" dirty="0" smtClean="0">
              <a:latin typeface="Times New Roman" pitchFamily="18" charset="0"/>
            </a:endParaRPr>
          </a:p>
          <a:p>
            <a:pPr algn="l">
              <a:buClr>
                <a:schemeClr val="tx2"/>
              </a:buClr>
              <a:buFont typeface="Wingdings" pitchFamily="2" charset="2"/>
              <a:buChar char="ü"/>
            </a:pPr>
            <a:endParaRPr lang="it-IT" sz="2400" dirty="0">
              <a:latin typeface="Times New Roman" pitchFamily="18" charset="0"/>
            </a:endParaRPr>
          </a:p>
          <a:p>
            <a:pPr algn="l">
              <a:buClr>
                <a:schemeClr val="tx2"/>
              </a:buClr>
              <a:buFont typeface="Wingdings" pitchFamily="2" charset="2"/>
              <a:buChar char="ü"/>
            </a:pPr>
            <a:r>
              <a:rPr lang="it-IT" sz="2400" dirty="0">
                <a:latin typeface="Times New Roman" pitchFamily="18" charset="0"/>
              </a:rPr>
              <a:t> </a:t>
            </a:r>
            <a:r>
              <a:rPr lang="it-IT" sz="2400" dirty="0" smtClean="0">
                <a:latin typeface="Times New Roman" pitchFamily="18" charset="0"/>
              </a:rPr>
              <a:t>HALLUCINATIONS: </a:t>
            </a:r>
            <a:r>
              <a:rPr lang="it-IT" sz="2400" dirty="0" err="1" smtClean="0">
                <a:latin typeface="Times New Roman" pitchFamily="18" charset="0"/>
              </a:rPr>
              <a:t>visual</a:t>
            </a:r>
            <a:r>
              <a:rPr lang="it-IT" sz="2400" dirty="0" smtClean="0">
                <a:latin typeface="Times New Roman" pitchFamily="18" charset="0"/>
              </a:rPr>
              <a:t> </a:t>
            </a:r>
            <a:r>
              <a:rPr lang="it-IT" sz="2400" dirty="0" err="1" smtClean="0">
                <a:latin typeface="Times New Roman" pitchFamily="18" charset="0"/>
              </a:rPr>
              <a:t>ones</a:t>
            </a:r>
            <a:endParaRPr lang="it-IT" sz="2400" dirty="0">
              <a:latin typeface="Times New Roman" pitchFamily="18" charset="0"/>
            </a:endParaRPr>
          </a:p>
          <a:p>
            <a:pPr algn="l">
              <a:buClr>
                <a:schemeClr val="tx2"/>
              </a:buClr>
              <a:buFont typeface="Wingdings" pitchFamily="2" charset="2"/>
              <a:buChar char="ü"/>
            </a:pPr>
            <a:endParaRPr lang="it-IT" sz="2400" dirty="0">
              <a:latin typeface="Times New Roman" pitchFamily="18" charset="0"/>
            </a:endParaRPr>
          </a:p>
          <a:p>
            <a:pPr algn="l">
              <a:buClr>
                <a:schemeClr val="tx2"/>
              </a:buClr>
              <a:buFont typeface="Wingdings" pitchFamily="2" charset="2"/>
              <a:buChar char="ü"/>
            </a:pPr>
            <a:r>
              <a:rPr lang="it-IT" sz="2400" dirty="0">
                <a:latin typeface="Times New Roman" pitchFamily="18" charset="0"/>
              </a:rPr>
              <a:t> </a:t>
            </a:r>
            <a:r>
              <a:rPr lang="it-IT" sz="2400" dirty="0" err="1" smtClean="0">
                <a:latin typeface="Times New Roman" pitchFamily="18" charset="0"/>
              </a:rPr>
              <a:t>extrapyramidal</a:t>
            </a:r>
            <a:r>
              <a:rPr lang="it-IT" sz="2400" dirty="0" smtClean="0">
                <a:latin typeface="Times New Roman" pitchFamily="18" charset="0"/>
              </a:rPr>
              <a:t> </a:t>
            </a:r>
            <a:r>
              <a:rPr lang="it-IT" sz="2400" dirty="0" err="1" smtClean="0">
                <a:latin typeface="Times New Roman" pitchFamily="18" charset="0"/>
              </a:rPr>
              <a:t>signs</a:t>
            </a:r>
            <a:r>
              <a:rPr lang="it-IT" sz="2400" dirty="0" smtClean="0">
                <a:latin typeface="Times New Roman" pitchFamily="18" charset="0"/>
              </a:rPr>
              <a:t> (</a:t>
            </a:r>
            <a:r>
              <a:rPr lang="it-IT" sz="2400" dirty="0" err="1" smtClean="0">
                <a:latin typeface="Times New Roman" pitchFamily="18" charset="0"/>
              </a:rPr>
              <a:t>Parkinsonism</a:t>
            </a:r>
            <a:r>
              <a:rPr lang="it-IT" sz="2400" dirty="0" smtClean="0">
                <a:latin typeface="Times New Roman" pitchFamily="18" charset="0"/>
              </a:rPr>
              <a:t>)</a:t>
            </a:r>
            <a:endParaRPr lang="it-IT" sz="2400" dirty="0">
              <a:latin typeface="Times New Roman" pitchFamily="18" charset="0"/>
            </a:endParaRPr>
          </a:p>
          <a:p>
            <a:pPr algn="l">
              <a:buClr>
                <a:schemeClr val="tx2"/>
              </a:buClr>
              <a:buFont typeface="Wingdings" pitchFamily="2" charset="2"/>
              <a:buChar char="ü"/>
            </a:pPr>
            <a:endParaRPr lang="it-IT" sz="2400" dirty="0">
              <a:latin typeface="Times New Roman" pitchFamily="18" charset="0"/>
            </a:endParaRPr>
          </a:p>
          <a:p>
            <a:pPr>
              <a:buClr>
                <a:schemeClr val="tx2"/>
              </a:buClr>
              <a:buFont typeface="Wingdings" pitchFamily="2" charset="2"/>
              <a:buChar char="ü"/>
            </a:pPr>
            <a:r>
              <a:rPr lang="it-IT" sz="2400" dirty="0" smtClean="0">
                <a:latin typeface="Times New Roman" pitchFamily="18" charset="0"/>
              </a:rPr>
              <a:t> </a:t>
            </a:r>
            <a:r>
              <a:rPr lang="it-IT" sz="2400" dirty="0" err="1" smtClean="0"/>
              <a:t>urinary</a:t>
            </a:r>
            <a:r>
              <a:rPr lang="it-IT" sz="2400" dirty="0" smtClean="0"/>
              <a:t> </a:t>
            </a:r>
            <a:r>
              <a:rPr lang="it-IT" sz="2400" dirty="0" err="1" smtClean="0"/>
              <a:t>incontinence</a:t>
            </a:r>
            <a:endParaRPr lang="it-IT" sz="2400" dirty="0">
              <a:latin typeface="Times New Roman" pitchFamily="18" charset="0"/>
            </a:endParaRPr>
          </a:p>
          <a:p>
            <a:pPr algn="l">
              <a:buClr>
                <a:schemeClr val="tx2"/>
              </a:buClr>
              <a:buFont typeface="Wingdings" pitchFamily="2" charset="2"/>
              <a:buChar char="ü"/>
            </a:pPr>
            <a:endParaRPr lang="it-IT" sz="2400" dirty="0">
              <a:latin typeface="Times New Roman" pitchFamily="18" charset="0"/>
            </a:endParaRPr>
          </a:p>
          <a:p>
            <a:pPr algn="l">
              <a:buClr>
                <a:schemeClr val="tx2"/>
              </a:buClr>
              <a:buFont typeface="Wingdings" pitchFamily="2" charset="2"/>
              <a:buChar char="ü"/>
            </a:pPr>
            <a:r>
              <a:rPr lang="it-IT" sz="2400" dirty="0">
                <a:latin typeface="Times New Roman" pitchFamily="18" charset="0"/>
              </a:rPr>
              <a:t> </a:t>
            </a:r>
            <a:r>
              <a:rPr lang="it-IT" sz="2400" dirty="0" err="1" smtClean="0">
                <a:latin typeface="Times New Roman" pitchFamily="18" charset="0"/>
              </a:rPr>
              <a:t>Falls</a:t>
            </a:r>
            <a:endParaRPr lang="it-IT" sz="2400" dirty="0">
              <a:latin typeface="Times New Roman" pitchFamily="18" charset="0"/>
            </a:endParaRPr>
          </a:p>
          <a:p>
            <a:pPr algn="l">
              <a:buClr>
                <a:schemeClr val="tx2"/>
              </a:buClr>
              <a:buFont typeface="Wingdings" pitchFamily="2" charset="2"/>
              <a:buChar char="ü"/>
            </a:pPr>
            <a:endParaRPr lang="it-IT" sz="2400" dirty="0">
              <a:latin typeface="Times New Roman" pitchFamily="18" charset="0"/>
            </a:endParaRPr>
          </a:p>
          <a:p>
            <a:pPr algn="l">
              <a:buClr>
                <a:schemeClr val="tx2"/>
              </a:buClr>
              <a:buFont typeface="Wingdings" pitchFamily="2" charset="2"/>
              <a:buChar char="ü"/>
            </a:pPr>
            <a:r>
              <a:rPr lang="it-IT" sz="2400" dirty="0">
                <a:latin typeface="Times New Roman" pitchFamily="18" charset="0"/>
              </a:rPr>
              <a:t> </a:t>
            </a:r>
            <a:r>
              <a:rPr lang="it-IT" sz="2400" dirty="0" err="1" smtClean="0">
                <a:latin typeface="Times New Roman" pitchFamily="18" charset="0"/>
              </a:rPr>
              <a:t>Syncope</a:t>
            </a:r>
            <a:endParaRPr lang="en-US" sz="2400" dirty="0">
              <a:latin typeface="Times New Roman" pitchFamily="18" charset="0"/>
            </a:endParaRPr>
          </a:p>
        </p:txBody>
      </p:sp>
      <p:pic>
        <p:nvPicPr>
          <p:cNvPr id="31748" name="Picture 4"/>
          <p:cNvPicPr>
            <a:picLocks noChangeAspect="1" noChangeArrowheads="1"/>
          </p:cNvPicPr>
          <p:nvPr/>
        </p:nvPicPr>
        <p:blipFill>
          <a:blip r:embed="rId2" cstate="print"/>
          <a:srcRect/>
          <a:stretch>
            <a:fillRect/>
          </a:stretch>
        </p:blipFill>
        <p:spPr bwMode="auto">
          <a:xfrm>
            <a:off x="5940152" y="3501008"/>
            <a:ext cx="2671762" cy="2971800"/>
          </a:xfrm>
          <a:prstGeom prst="rect">
            <a:avLst/>
          </a:prstGeom>
          <a:noFill/>
          <a:ln w="9525">
            <a:noFill/>
            <a:miter lim="800000"/>
            <a:headEnd/>
            <a:tailEnd/>
          </a:ln>
        </p:spPr>
      </p:pic>
      <p:sp>
        <p:nvSpPr>
          <p:cNvPr id="31749" name="Text Box 5"/>
          <p:cNvSpPr txBox="1">
            <a:spLocks noChangeArrowheads="1"/>
          </p:cNvSpPr>
          <p:nvPr/>
        </p:nvSpPr>
        <p:spPr bwMode="auto">
          <a:xfrm>
            <a:off x="6948488" y="5445125"/>
            <a:ext cx="1893887" cy="1006475"/>
          </a:xfrm>
          <a:prstGeom prst="rect">
            <a:avLst/>
          </a:prstGeom>
          <a:noFill/>
          <a:ln w="9525">
            <a:noFill/>
            <a:miter lim="800000"/>
            <a:headEnd/>
            <a:tailEnd/>
          </a:ln>
        </p:spPr>
        <p:txBody>
          <a:bodyPr wrap="none">
            <a:spAutoFit/>
          </a:bodyPr>
          <a:lstStyle/>
          <a:p>
            <a:pPr algn="l"/>
            <a:r>
              <a:rPr lang="it-IT" sz="2000" b="1" i="1">
                <a:solidFill>
                  <a:schemeClr val="bg1"/>
                </a:solidFill>
                <a:latin typeface="Times New Roman" pitchFamily="18" charset="0"/>
              </a:rPr>
              <a:t>Atrofia corticale</a:t>
            </a:r>
          </a:p>
          <a:p>
            <a:pPr algn="l"/>
            <a:r>
              <a:rPr lang="it-IT" sz="2000" b="1" i="1">
                <a:solidFill>
                  <a:schemeClr val="bg1"/>
                </a:solidFill>
                <a:latin typeface="Times New Roman" pitchFamily="18" charset="0"/>
              </a:rPr>
              <a:t>aspecifica</a:t>
            </a:r>
          </a:p>
          <a:p>
            <a:pPr algn="l"/>
            <a:r>
              <a:rPr lang="it-IT" sz="2000" b="1" i="1">
                <a:solidFill>
                  <a:schemeClr val="bg1"/>
                </a:solidFill>
                <a:latin typeface="Times New Roman" pitchFamily="18" charset="0"/>
              </a:rPr>
              <a:t>alla TC o RM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olo isoscele 4"/>
          <p:cNvSpPr/>
          <p:nvPr/>
        </p:nvSpPr>
        <p:spPr>
          <a:xfrm>
            <a:off x="7164288" y="188640"/>
            <a:ext cx="288032" cy="288032"/>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Hypertension</a:t>
            </a:r>
            <a:r>
              <a:rPr lang="it-IT" b="1" dirty="0" smtClean="0">
                <a:solidFill>
                  <a:srgbClr val="0070C0"/>
                </a:solidFill>
                <a:latin typeface="Times New Roman" pitchFamily="18" charset="0"/>
                <a:cs typeface="Times New Roman" pitchFamily="18" charset="0"/>
              </a:rPr>
              <a:t> </a:t>
            </a:r>
            <a:endParaRPr lang="it-IT" b="1"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77500" lnSpcReduction="20000"/>
          </a:bodyPr>
          <a:lstStyle/>
          <a:p>
            <a:pPr>
              <a:buNone/>
            </a:pPr>
            <a:r>
              <a:rPr lang="it-IT" b="1" dirty="0" err="1" smtClean="0">
                <a:latin typeface="Times New Roman" pitchFamily="18" charset="0"/>
                <a:cs typeface="Times New Roman" pitchFamily="18" charset="0"/>
              </a:rPr>
              <a:t>Course</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improve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antihypertensive</a:t>
            </a:r>
            <a:r>
              <a:rPr lang="it-IT" dirty="0" smtClean="0">
                <a:latin typeface="Times New Roman" pitchFamily="18" charset="0"/>
                <a:cs typeface="Times New Roman" pitchFamily="18" charset="0"/>
              </a:rPr>
              <a:t> treatment</a:t>
            </a:r>
          </a:p>
          <a:p>
            <a:pPr>
              <a:buNone/>
            </a:pPr>
            <a:r>
              <a:rPr lang="it-IT" b="1" dirty="0" err="1" smtClean="0">
                <a:latin typeface="Times New Roman" pitchFamily="18" charset="0"/>
                <a:cs typeface="Times New Roman" pitchFamily="18" charset="0"/>
              </a:rPr>
              <a:t>Memory</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verbal</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visual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recall</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recognition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deficits</a:t>
            </a:r>
            <a:r>
              <a:rPr lang="it-IT" dirty="0" smtClean="0">
                <a:latin typeface="Times New Roman" pitchFamily="18" charset="0"/>
                <a:cs typeface="Times New Roman" pitchFamily="18" charset="0"/>
              </a:rPr>
              <a:t> in some </a:t>
            </a:r>
            <a:r>
              <a:rPr lang="it-IT" dirty="0" err="1" smtClean="0">
                <a:latin typeface="Times New Roman" pitchFamily="18" charset="0"/>
                <a:cs typeface="Times New Roman" pitchFamily="18" charset="0"/>
              </a:rPr>
              <a:t>patients</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Attention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reduced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attension</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vigilance</a:t>
            </a:r>
            <a:endParaRPr lang="it-IT" dirty="0" smtClean="0">
              <a:latin typeface="Times New Roman" pitchFamily="18" charset="0"/>
              <a:cs typeface="Times New Roman" pitchFamily="18" charset="0"/>
            </a:endParaRPr>
          </a:p>
          <a:p>
            <a:pPr>
              <a:buNone/>
            </a:pPr>
            <a:r>
              <a:rPr lang="it-IT" b="1" dirty="0" smtClean="0">
                <a:latin typeface="Times New Roman" pitchFamily="18" charset="0"/>
                <a:cs typeface="Times New Roman" pitchFamily="18" charset="0"/>
              </a:rPr>
              <a:t>Executive </a:t>
            </a:r>
            <a:r>
              <a:rPr lang="it-IT" b="1" dirty="0" err="1" smtClean="0">
                <a:latin typeface="Times New Roman" pitchFamily="18" charset="0"/>
                <a:cs typeface="Times New Roman" pitchFamily="18" charset="0"/>
              </a:rPr>
              <a:t>function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impairment</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working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memory</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other</a:t>
            </a:r>
            <a:r>
              <a:rPr lang="it-IT" dirty="0" smtClean="0">
                <a:latin typeface="Times New Roman" pitchFamily="18" charset="0"/>
                <a:cs typeface="Times New Roman" pitchFamily="18" charset="0"/>
              </a:rPr>
              <a:t> executive </a:t>
            </a:r>
            <a:r>
              <a:rPr lang="it-IT" dirty="0" err="1" smtClean="0">
                <a:latin typeface="Times New Roman" pitchFamily="18" charset="0"/>
                <a:cs typeface="Times New Roman" pitchFamily="18" charset="0"/>
              </a:rPr>
              <a:t>functions</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Language</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riduced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verbal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fluency</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Visuospatial</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function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impaired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visual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organitazion</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construction</a:t>
            </a:r>
            <a:r>
              <a:rPr lang="it-IT" dirty="0" smtClean="0">
                <a:latin typeface="Times New Roman" pitchFamily="18" charset="0"/>
                <a:cs typeface="Times New Roman" pitchFamily="18" charset="0"/>
              </a:rPr>
              <a:t>; more </a:t>
            </a:r>
            <a:r>
              <a:rPr lang="it-IT" dirty="0" err="1" smtClean="0">
                <a:latin typeface="Times New Roman" pitchFamily="18" charset="0"/>
                <a:cs typeface="Times New Roman" pitchFamily="18" charset="0"/>
              </a:rPr>
              <a:t>likely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comorbid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diabetes</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Psychomotor</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function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reduced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riaction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time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general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slowing</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Behaviour</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variable</a:t>
            </a:r>
            <a:endParaRPr lang="it-IT" dirty="0" smtClean="0">
              <a:latin typeface="Times New Roman" pitchFamily="18" charset="0"/>
              <a:cs typeface="Times New Roman" pitchFamily="18" charset="0"/>
            </a:endParaRPr>
          </a:p>
          <a:p>
            <a:pPr>
              <a:buNone/>
            </a:pPr>
            <a:endParaRPr lang="it-IT" dirty="0" smtClean="0">
              <a:latin typeface="Times New Roman" pitchFamily="18" charset="0"/>
              <a:cs typeface="Times New Roman" pitchFamily="18" charset="0"/>
            </a:endParaRPr>
          </a:p>
        </p:txBody>
      </p:sp>
      <p:sp>
        <p:nvSpPr>
          <p:cNvPr id="4" name="CasellaDiTesto 3"/>
          <p:cNvSpPr txBox="1"/>
          <p:nvPr/>
        </p:nvSpPr>
        <p:spPr>
          <a:xfrm>
            <a:off x="7020272" y="159024"/>
            <a:ext cx="1944216" cy="369332"/>
          </a:xfrm>
          <a:prstGeom prst="rect">
            <a:avLst/>
          </a:prstGeom>
          <a:noFill/>
        </p:spPr>
        <p:txBody>
          <a:bodyPr wrap="square" rtlCol="0">
            <a:spAutoFit/>
          </a:bodyPr>
          <a:lstStyle/>
          <a:p>
            <a:r>
              <a:rPr lang="it-IT" dirty="0" smtClean="0">
                <a:latin typeface="Times New Roman" pitchFamily="18" charset="0"/>
                <a:cs typeface="Times New Roman" pitchFamily="18" charset="0"/>
              </a:rPr>
              <a:t>   !     AD, </a:t>
            </a:r>
            <a:r>
              <a:rPr lang="it-IT" dirty="0" err="1" smtClean="0">
                <a:latin typeface="Times New Roman" pitchFamily="18" charset="0"/>
                <a:cs typeface="Times New Roman" pitchFamily="18" charset="0"/>
              </a:rPr>
              <a:t>VaD</a:t>
            </a:r>
            <a:endParaRPr lang="it-IT"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80728"/>
          </a:xfrm>
        </p:spPr>
        <p:txBody>
          <a:bodyPr/>
          <a:lstStyle/>
          <a:p>
            <a:r>
              <a:rPr lang="it-IT" b="1" dirty="0" err="1" smtClean="0">
                <a:solidFill>
                  <a:srgbClr val="0070C0"/>
                </a:solidFill>
                <a:latin typeface="Times New Roman" pitchFamily="18" charset="0"/>
                <a:cs typeface="Times New Roman" pitchFamily="18" charset="0"/>
              </a:rPr>
              <a:t>Pathology</a:t>
            </a:r>
            <a:endParaRPr lang="it-IT" b="1"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a:xfrm>
            <a:off x="683568" y="1556792"/>
            <a:ext cx="8229600" cy="3384376"/>
          </a:xfrm>
        </p:spPr>
        <p:txBody>
          <a:bodyPr>
            <a:noAutofit/>
          </a:bodyPr>
          <a:lstStyle/>
          <a:p>
            <a:pPr lvl="0">
              <a:lnSpc>
                <a:spcPct val="90000"/>
              </a:lnSpc>
              <a:defRPr/>
            </a:pPr>
            <a:r>
              <a:rPr lang="en-GB" dirty="0" smtClean="0">
                <a:latin typeface="Times New Roman" pitchFamily="18" charset="0"/>
                <a:cs typeface="Times New Roman" pitchFamily="18" charset="0"/>
              </a:rPr>
              <a:t>Degeneration of </a:t>
            </a:r>
            <a:r>
              <a:rPr lang="en-GB" dirty="0" err="1" smtClean="0">
                <a:latin typeface="Times New Roman" pitchFamily="18" charset="0"/>
                <a:cs typeface="Times New Roman" pitchFamily="18" charset="0"/>
              </a:rPr>
              <a:t>substantia</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nigra</a:t>
            </a:r>
            <a:endParaRPr lang="en-GB" dirty="0" smtClean="0">
              <a:latin typeface="Times New Roman" pitchFamily="18" charset="0"/>
              <a:cs typeface="Times New Roman" pitchFamily="18" charset="0"/>
            </a:endParaRPr>
          </a:p>
          <a:p>
            <a:pPr lvl="0">
              <a:lnSpc>
                <a:spcPct val="90000"/>
              </a:lnSpc>
              <a:defRPr/>
            </a:pPr>
            <a:endParaRPr lang="en-GB" dirty="0" smtClean="0">
              <a:latin typeface="Times New Roman" pitchFamily="18" charset="0"/>
              <a:cs typeface="Times New Roman" pitchFamily="18" charset="0"/>
            </a:endParaRPr>
          </a:p>
          <a:p>
            <a:pPr lvl="0">
              <a:lnSpc>
                <a:spcPct val="90000"/>
              </a:lnSpc>
              <a:defRPr/>
            </a:pPr>
            <a:r>
              <a:rPr lang="en-GB" dirty="0" smtClean="0">
                <a:latin typeface="Times New Roman" pitchFamily="18" charset="0"/>
                <a:cs typeface="Times New Roman" pitchFamily="18" charset="0"/>
              </a:rPr>
              <a:t>Degeneration of the cortical areas of the brain with many or all of the features seen in Alzheimer's disease</a:t>
            </a:r>
          </a:p>
          <a:p>
            <a:pPr lvl="0">
              <a:lnSpc>
                <a:spcPct val="90000"/>
              </a:lnSpc>
              <a:defRPr/>
            </a:pPr>
            <a:endParaRPr lang="en-GB" dirty="0" smtClean="0">
              <a:latin typeface="Times New Roman" pitchFamily="18" charset="0"/>
              <a:cs typeface="Times New Roman" pitchFamily="18" charset="0"/>
            </a:endParaRPr>
          </a:p>
          <a:p>
            <a:pPr lvl="0">
              <a:lnSpc>
                <a:spcPct val="90000"/>
              </a:lnSpc>
              <a:defRPr/>
            </a:pPr>
            <a:r>
              <a:rPr lang="en-GB" dirty="0" smtClean="0">
                <a:latin typeface="Times New Roman" pitchFamily="18" charset="0"/>
                <a:cs typeface="Times New Roman" pitchFamily="18" charset="0"/>
              </a:rPr>
              <a:t>Remaining nerve cells contain abnormal structures called ‘</a:t>
            </a:r>
            <a:r>
              <a:rPr lang="en-GB" dirty="0" err="1" smtClean="0">
                <a:latin typeface="Times New Roman" pitchFamily="18" charset="0"/>
                <a:cs typeface="Times New Roman" pitchFamily="18" charset="0"/>
              </a:rPr>
              <a:t>Lewy</a:t>
            </a:r>
            <a:r>
              <a:rPr lang="en-GB" dirty="0" smtClean="0">
                <a:latin typeface="Times New Roman" pitchFamily="18" charset="0"/>
                <a:cs typeface="Times New Roman" pitchFamily="18" charset="0"/>
              </a:rPr>
              <a:t> bodies’</a:t>
            </a:r>
          </a:p>
          <a:p>
            <a:pPr lvl="1"/>
            <a:endParaRPr lang="en-GB" sz="3200" dirty="0" smtClean="0">
              <a:latin typeface="Times New Roman" pitchFamily="18" charset="0"/>
              <a:cs typeface="Times New Roman" pitchFamily="18" charset="0"/>
            </a:endParaRPr>
          </a:p>
          <a:p>
            <a:endParaRPr lang="it-IT"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latin typeface="Times New Roman" pitchFamily="18" charset="0"/>
                <a:cs typeface="Times New Roman" pitchFamily="18" charset="0"/>
              </a:rPr>
              <a:t>Body </a:t>
            </a:r>
            <a:r>
              <a:rPr lang="it-IT" b="1" dirty="0" err="1" smtClean="0">
                <a:solidFill>
                  <a:srgbClr val="0070C0"/>
                </a:solidFill>
                <a:latin typeface="Times New Roman" pitchFamily="18" charset="0"/>
                <a:cs typeface="Times New Roman" pitchFamily="18" charset="0"/>
              </a:rPr>
              <a:t>Lewy</a:t>
            </a:r>
            <a:endParaRPr lang="it-IT" b="1" dirty="0">
              <a:solidFill>
                <a:srgbClr val="0070C0"/>
              </a:solidFill>
              <a:latin typeface="Times New Roman" pitchFamily="18" charset="0"/>
              <a:cs typeface="Times New Roman" pitchFamily="18" charset="0"/>
            </a:endParaRPr>
          </a:p>
        </p:txBody>
      </p:sp>
      <p:sp>
        <p:nvSpPr>
          <p:cNvPr id="4" name="Rettangolo 3"/>
          <p:cNvSpPr/>
          <p:nvPr/>
        </p:nvSpPr>
        <p:spPr>
          <a:xfrm>
            <a:off x="395536" y="2132856"/>
            <a:ext cx="6336704" cy="3939540"/>
          </a:xfrm>
          <a:prstGeom prst="rect">
            <a:avLst/>
          </a:prstGeom>
        </p:spPr>
        <p:txBody>
          <a:bodyPr wrap="square">
            <a:spAutoFit/>
          </a:bodyPr>
          <a:lstStyle/>
          <a:p>
            <a:r>
              <a:rPr lang="en-GB" sz="2700" b="1" dirty="0" smtClean="0">
                <a:solidFill>
                  <a:srgbClr val="0070C0"/>
                </a:solidFill>
                <a:latin typeface="Times New Roman" pitchFamily="18" charset="0"/>
                <a:cs typeface="Times New Roman" pitchFamily="18" charset="0"/>
              </a:rPr>
              <a:t>Abnormal aggregation of proteins, including</a:t>
            </a:r>
          </a:p>
          <a:p>
            <a:pPr lvl="1"/>
            <a:r>
              <a:rPr lang="en-GB" sz="2200" dirty="0" smtClean="0">
                <a:latin typeface="Times New Roman" pitchFamily="18" charset="0"/>
                <a:cs typeface="Times New Roman" pitchFamily="18" charset="0"/>
              </a:rPr>
              <a:t>alpha-</a:t>
            </a:r>
            <a:r>
              <a:rPr lang="en-GB" sz="2200" dirty="0" err="1" smtClean="0">
                <a:latin typeface="Times New Roman" pitchFamily="18" charset="0"/>
                <a:cs typeface="Times New Roman" pitchFamily="18" charset="0"/>
              </a:rPr>
              <a:t>synuclein</a:t>
            </a:r>
            <a:r>
              <a:rPr lang="en-GB" sz="2200" dirty="0" smtClean="0">
                <a:latin typeface="Times New Roman" pitchFamily="18" charset="0"/>
                <a:cs typeface="Times New Roman" pitchFamily="18" charset="0"/>
              </a:rPr>
              <a:t>, </a:t>
            </a:r>
            <a:r>
              <a:rPr lang="en-GB" sz="2200" dirty="0" err="1" smtClean="0">
                <a:latin typeface="Times New Roman" pitchFamily="18" charset="0"/>
                <a:cs typeface="Times New Roman" pitchFamily="18" charset="0"/>
              </a:rPr>
              <a:t>neurofilament</a:t>
            </a:r>
            <a:r>
              <a:rPr lang="en-GB" sz="2200" dirty="0" smtClean="0">
                <a:latin typeface="Times New Roman" pitchFamily="18" charset="0"/>
                <a:cs typeface="Times New Roman" pitchFamily="18" charset="0"/>
              </a:rPr>
              <a:t> and </a:t>
            </a:r>
            <a:r>
              <a:rPr lang="en-GB" sz="2200" dirty="0" err="1" smtClean="0">
                <a:latin typeface="Times New Roman" pitchFamily="18" charset="0"/>
                <a:cs typeface="Times New Roman" pitchFamily="18" charset="0"/>
              </a:rPr>
              <a:t>ubiquitin</a:t>
            </a:r>
            <a:endParaRPr lang="en-GB" sz="2200" dirty="0" smtClean="0">
              <a:latin typeface="Times New Roman" pitchFamily="18" charset="0"/>
              <a:cs typeface="Times New Roman" pitchFamily="18" charset="0"/>
            </a:endParaRPr>
          </a:p>
          <a:p>
            <a:pPr lvl="1"/>
            <a:r>
              <a:rPr lang="en-GB" sz="2000" dirty="0" smtClean="0">
                <a:latin typeface="Times New Roman" pitchFamily="18" charset="0"/>
                <a:cs typeface="Times New Roman" pitchFamily="18" charset="0"/>
              </a:rPr>
              <a:t>PD</a:t>
            </a:r>
          </a:p>
          <a:p>
            <a:pPr lvl="1"/>
            <a:r>
              <a:rPr lang="en-GB" sz="2000" dirty="0" smtClean="0">
                <a:latin typeface="Times New Roman" pitchFamily="18" charset="0"/>
                <a:cs typeface="Times New Roman" pitchFamily="18" charset="0"/>
              </a:rPr>
              <a:t>Dementia with </a:t>
            </a:r>
            <a:r>
              <a:rPr lang="en-GB" sz="2000" dirty="0" err="1" smtClean="0">
                <a:latin typeface="Times New Roman" pitchFamily="18" charset="0"/>
                <a:cs typeface="Times New Roman" pitchFamily="18" charset="0"/>
              </a:rPr>
              <a:t>Lewy</a:t>
            </a:r>
            <a:r>
              <a:rPr lang="en-GB" sz="2000" dirty="0" smtClean="0">
                <a:latin typeface="Times New Roman" pitchFamily="18" charset="0"/>
                <a:cs typeface="Times New Roman" pitchFamily="18" charset="0"/>
              </a:rPr>
              <a:t> bodies</a:t>
            </a:r>
          </a:p>
          <a:p>
            <a:pPr lvl="1"/>
            <a:r>
              <a:rPr lang="en-GB" sz="2000" dirty="0" smtClean="0">
                <a:latin typeface="Times New Roman" pitchFamily="18" charset="0"/>
                <a:cs typeface="Times New Roman" pitchFamily="18" charset="0"/>
              </a:rPr>
              <a:t>MSA</a:t>
            </a:r>
          </a:p>
          <a:p>
            <a:pPr lvl="1"/>
            <a:r>
              <a:rPr lang="en-GB" sz="2000" dirty="0" smtClean="0">
                <a:latin typeface="Times New Roman" pitchFamily="18" charset="0"/>
                <a:cs typeface="Times New Roman" pitchFamily="18" charset="0"/>
              </a:rPr>
              <a:t>Amyotrophic lateral sclerosis</a:t>
            </a:r>
          </a:p>
          <a:p>
            <a:pPr lvl="1"/>
            <a:r>
              <a:rPr lang="en-GB" sz="2000" dirty="0" err="1" smtClean="0">
                <a:latin typeface="Times New Roman" pitchFamily="18" charset="0"/>
                <a:cs typeface="Times New Roman" pitchFamily="18" charset="0"/>
              </a:rPr>
              <a:t>Hallervorden-Spatz</a:t>
            </a:r>
            <a:r>
              <a:rPr lang="en-GB" sz="2000" dirty="0" smtClean="0">
                <a:latin typeface="Times New Roman" pitchFamily="18" charset="0"/>
                <a:cs typeface="Times New Roman" pitchFamily="18" charset="0"/>
              </a:rPr>
              <a:t> syndrome</a:t>
            </a:r>
          </a:p>
          <a:p>
            <a:endParaRPr lang="en-GB" sz="2000" dirty="0" smtClean="0">
              <a:solidFill>
                <a:srgbClr val="0070C0"/>
              </a:solidFill>
              <a:latin typeface="Times New Roman" pitchFamily="18" charset="0"/>
              <a:cs typeface="Times New Roman" pitchFamily="18" charset="0"/>
            </a:endParaRPr>
          </a:p>
          <a:p>
            <a:r>
              <a:rPr lang="en-GB" sz="2700" dirty="0" smtClean="0">
                <a:solidFill>
                  <a:srgbClr val="0070C0"/>
                </a:solidFill>
                <a:latin typeface="Times New Roman" pitchFamily="18" charset="0"/>
                <a:cs typeface="Times New Roman" pitchFamily="18" charset="0"/>
              </a:rPr>
              <a:t>Core, body, halo</a:t>
            </a:r>
          </a:p>
          <a:p>
            <a:r>
              <a:rPr lang="en-GB" sz="2700" dirty="0" smtClean="0">
                <a:solidFill>
                  <a:srgbClr val="0070C0"/>
                </a:solidFill>
                <a:latin typeface="Times New Roman" pitchFamily="18" charset="0"/>
                <a:cs typeface="Times New Roman" pitchFamily="18" charset="0"/>
              </a:rPr>
              <a:t>Variations in shape</a:t>
            </a:r>
            <a:endParaRPr lang="en-GB" sz="2700" dirty="0">
              <a:solidFill>
                <a:srgbClr val="0070C0"/>
              </a:solidFill>
              <a:latin typeface="Times New Roman" pitchFamily="18" charset="0"/>
              <a:cs typeface="Times New Roman" pitchFamily="18" charset="0"/>
            </a:endParaRPr>
          </a:p>
        </p:txBody>
      </p:sp>
      <p:sp>
        <p:nvSpPr>
          <p:cNvPr id="6" name="CasellaDiTesto 5"/>
          <p:cNvSpPr txBox="1"/>
          <p:nvPr/>
        </p:nvSpPr>
        <p:spPr>
          <a:xfrm>
            <a:off x="6732240" y="3861048"/>
            <a:ext cx="2088232" cy="646331"/>
          </a:xfrm>
          <a:prstGeom prst="rect">
            <a:avLst/>
          </a:prstGeom>
          <a:noFill/>
        </p:spPr>
        <p:txBody>
          <a:bodyPr wrap="square" rtlCol="0">
            <a:spAutoFit/>
          </a:bodyPr>
          <a:lstStyle/>
          <a:p>
            <a:r>
              <a:rPr lang="en-GB" b="1" u="sng" dirty="0" err="1" smtClean="0">
                <a:solidFill>
                  <a:srgbClr val="0070C0"/>
                </a:solidFill>
                <a:latin typeface="Times New Roman" pitchFamily="18" charset="0"/>
                <a:cs typeface="Times New Roman" pitchFamily="18" charset="0"/>
              </a:rPr>
              <a:t>Synucleopathies</a:t>
            </a:r>
            <a:endParaRPr lang="en-GB" b="1" u="sng" dirty="0" smtClean="0">
              <a:solidFill>
                <a:srgbClr val="0070C0"/>
              </a:solidFill>
              <a:latin typeface="Times New Roman" pitchFamily="18" charset="0"/>
              <a:cs typeface="Times New Roman" pitchFamily="18" charset="0"/>
            </a:endParaRPr>
          </a:p>
          <a:p>
            <a:endParaRPr lang="it-IT" b="1" u="sng" dirty="0">
              <a:solidFill>
                <a:srgbClr val="0070C0"/>
              </a:solidFill>
            </a:endParaRPr>
          </a:p>
        </p:txBody>
      </p:sp>
      <p:sp>
        <p:nvSpPr>
          <p:cNvPr id="7" name="Parentesi graffa chiusa 6"/>
          <p:cNvSpPr/>
          <p:nvPr/>
        </p:nvSpPr>
        <p:spPr>
          <a:xfrm>
            <a:off x="6012160" y="3068960"/>
            <a:ext cx="360040" cy="20162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a:xfrm>
            <a:off x="2484438" y="404813"/>
            <a:ext cx="4365625" cy="511175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0070C0"/>
                </a:solidFill>
                <a:latin typeface="Times New Roman" pitchFamily="18" charset="0"/>
                <a:cs typeface="Times New Roman" pitchFamily="18" charset="0"/>
              </a:rPr>
              <a:t>Alpha</a:t>
            </a:r>
            <a:r>
              <a:rPr lang="it-IT" dirty="0" smtClean="0">
                <a:solidFill>
                  <a:srgbClr val="0070C0"/>
                </a:solidFill>
                <a:latin typeface="Times New Roman" pitchFamily="18" charset="0"/>
                <a:cs typeface="Times New Roman" pitchFamily="18" charset="0"/>
              </a:rPr>
              <a:t> </a:t>
            </a:r>
            <a:r>
              <a:rPr lang="it-IT" dirty="0" err="1" smtClean="0">
                <a:solidFill>
                  <a:srgbClr val="0070C0"/>
                </a:solidFill>
                <a:latin typeface="Times New Roman" pitchFamily="18" charset="0"/>
                <a:cs typeface="Times New Roman" pitchFamily="18" charset="0"/>
              </a:rPr>
              <a:t>sinuclein</a:t>
            </a:r>
            <a:endParaRPr lang="it-IT" dirty="0">
              <a:solidFill>
                <a:srgbClr val="0070C0"/>
              </a:solidFill>
              <a:latin typeface="Times New Roman" pitchFamily="18" charset="0"/>
              <a:cs typeface="Times New Roman" pitchFamily="18" charset="0"/>
            </a:endParaRPr>
          </a:p>
        </p:txBody>
      </p:sp>
      <p:sp>
        <p:nvSpPr>
          <p:cNvPr id="4" name="Rectangle 3"/>
          <p:cNvSpPr txBox="1">
            <a:spLocks noChangeArrowheads="1"/>
          </p:cNvSpPr>
          <p:nvPr/>
        </p:nvSpPr>
        <p:spPr>
          <a:xfrm>
            <a:off x="762000" y="1905000"/>
            <a:ext cx="7696200" cy="4038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Abundant CNS protein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Composed of 140 amino acids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Alpha form of </a:t>
            </a:r>
            <a:r>
              <a:rPr kumimoji="0" lang="en-GB"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synuclein</a:t>
            </a:r>
            <a:r>
              <a:rPr kumimoji="0" lang="en-GB"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is the only form capable of aggregating into </a:t>
            </a:r>
            <a:r>
              <a:rPr kumimoji="0" lang="en-GB"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fibrillar</a:t>
            </a:r>
            <a:r>
              <a:rPr kumimoji="0" lang="en-GB"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structures in vitro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Beta-</a:t>
            </a:r>
            <a:r>
              <a:rPr kumimoji="0" lang="en-GB"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synuclein</a:t>
            </a:r>
            <a:r>
              <a:rPr kumimoji="0" lang="en-GB"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is not localized in </a:t>
            </a:r>
            <a:r>
              <a:rPr kumimoji="0" lang="en-GB"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Lewy</a:t>
            </a:r>
            <a:r>
              <a:rPr kumimoji="0" lang="en-GB"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bodies, it may have a role in regulating alpha-</a:t>
            </a:r>
            <a:r>
              <a:rPr kumimoji="0" lang="en-GB"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synuclein</a:t>
            </a:r>
            <a:r>
              <a:rPr kumimoji="0" lang="en-GB"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metabolism or aggregation</a:t>
            </a:r>
            <a:endParaRPr kumimoji="0" lang="en-GB"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a:xfrm>
            <a:off x="1547664" y="692696"/>
            <a:ext cx="6264275" cy="532288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Role</a:t>
            </a:r>
            <a:r>
              <a:rPr lang="it-IT" b="1" dirty="0" smtClean="0">
                <a:solidFill>
                  <a:srgbClr val="0070C0"/>
                </a:solidFill>
                <a:latin typeface="Times New Roman" pitchFamily="18" charset="0"/>
                <a:cs typeface="Times New Roman" pitchFamily="18" charset="0"/>
              </a:rPr>
              <a:t> </a:t>
            </a:r>
            <a:r>
              <a:rPr lang="it-IT" b="1" dirty="0" err="1" smtClean="0">
                <a:solidFill>
                  <a:srgbClr val="0070C0"/>
                </a:solidFill>
                <a:latin typeface="Times New Roman" pitchFamily="18" charset="0"/>
                <a:cs typeface="Times New Roman" pitchFamily="18" charset="0"/>
              </a:rPr>
              <a:t>of</a:t>
            </a:r>
            <a:r>
              <a:rPr lang="it-IT" b="1" dirty="0" smtClean="0">
                <a:solidFill>
                  <a:srgbClr val="0070C0"/>
                </a:solidFill>
                <a:latin typeface="Times New Roman" pitchFamily="18" charset="0"/>
                <a:cs typeface="Times New Roman" pitchFamily="18" charset="0"/>
              </a:rPr>
              <a:t> </a:t>
            </a:r>
            <a:r>
              <a:rPr lang="it-IT" b="1" dirty="0" err="1" smtClean="0">
                <a:solidFill>
                  <a:srgbClr val="0070C0"/>
                </a:solidFill>
                <a:latin typeface="Times New Roman" pitchFamily="18" charset="0"/>
                <a:cs typeface="Times New Roman" pitchFamily="18" charset="0"/>
              </a:rPr>
              <a:t>alpha</a:t>
            </a:r>
            <a:r>
              <a:rPr lang="it-IT" b="1" dirty="0" smtClean="0">
                <a:solidFill>
                  <a:srgbClr val="0070C0"/>
                </a:solidFill>
                <a:latin typeface="Times New Roman" pitchFamily="18" charset="0"/>
                <a:cs typeface="Times New Roman" pitchFamily="18" charset="0"/>
              </a:rPr>
              <a:t> </a:t>
            </a:r>
            <a:r>
              <a:rPr lang="it-IT" b="1" dirty="0" err="1" smtClean="0">
                <a:solidFill>
                  <a:srgbClr val="0070C0"/>
                </a:solidFill>
                <a:latin typeface="Times New Roman" pitchFamily="18" charset="0"/>
                <a:cs typeface="Times New Roman" pitchFamily="18" charset="0"/>
              </a:rPr>
              <a:t>sinuclein</a:t>
            </a:r>
            <a:endParaRPr lang="it-IT" b="1" dirty="0">
              <a:solidFill>
                <a:srgbClr val="0070C0"/>
              </a:solidFill>
              <a:latin typeface="Times New Roman" pitchFamily="18" charset="0"/>
              <a:cs typeface="Times New Roman" pitchFamily="18" charset="0"/>
            </a:endParaRPr>
          </a:p>
        </p:txBody>
      </p:sp>
      <p:sp>
        <p:nvSpPr>
          <p:cNvPr id="4" name="Rectangle 3"/>
          <p:cNvSpPr>
            <a:spLocks noGrp="1" noChangeArrowheads="1"/>
          </p:cNvSpPr>
          <p:nvPr>
            <p:ph idx="1"/>
          </p:nvPr>
        </p:nvSpPr>
        <p:spPr>
          <a:xfrm>
            <a:off x="395536" y="2348880"/>
            <a:ext cx="8229600" cy="3052936"/>
          </a:xfrm>
        </p:spPr>
        <p:txBody>
          <a:bodyPr/>
          <a:lstStyle/>
          <a:p>
            <a:r>
              <a:rPr lang="en-GB" dirty="0">
                <a:latin typeface="Times New Roman" pitchFamily="18" charset="0"/>
                <a:cs typeface="Times New Roman" pitchFamily="18" charset="0"/>
              </a:rPr>
              <a:t>Synaptic plasticity</a:t>
            </a:r>
          </a:p>
          <a:p>
            <a:r>
              <a:rPr lang="en-GB" dirty="0">
                <a:latin typeface="Times New Roman" pitchFamily="18" charset="0"/>
                <a:cs typeface="Times New Roman" pitchFamily="18" charset="0"/>
              </a:rPr>
              <a:t>Negative regulation of dopamine neurotransmission</a:t>
            </a:r>
          </a:p>
          <a:p>
            <a:r>
              <a:rPr lang="en-GB" dirty="0">
                <a:latin typeface="Times New Roman" pitchFamily="18" charset="0"/>
                <a:cs typeface="Times New Roman" pitchFamily="18" charset="0"/>
              </a:rPr>
              <a:t>Protection at nerve terminals during injury</a:t>
            </a:r>
          </a:p>
          <a:p>
            <a:r>
              <a:rPr lang="en-GB" dirty="0">
                <a:latin typeface="Times New Roman" pitchFamily="18" charset="0"/>
                <a:cs typeface="Times New Roman" pitchFamily="18" charset="0"/>
              </a:rPr>
              <a:t>Trafficking of cargo in the ER/Golgi complex</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latin typeface="Times New Roman" pitchFamily="18" charset="0"/>
                <a:cs typeface="Times New Roman" pitchFamily="18" charset="0"/>
              </a:rPr>
              <a:t>In </a:t>
            </a:r>
            <a:r>
              <a:rPr lang="it-IT" b="1" dirty="0" err="1" smtClean="0">
                <a:solidFill>
                  <a:srgbClr val="0070C0"/>
                </a:solidFill>
                <a:latin typeface="Times New Roman" pitchFamily="18" charset="0"/>
                <a:cs typeface="Times New Roman" pitchFamily="18" charset="0"/>
              </a:rPr>
              <a:t>disease</a:t>
            </a:r>
            <a:endParaRPr lang="it-IT" b="1" dirty="0">
              <a:solidFill>
                <a:srgbClr val="0070C0"/>
              </a:solidFill>
              <a:latin typeface="Times New Roman" pitchFamily="18" charset="0"/>
              <a:cs typeface="Times New Roman" pitchFamily="18" charset="0"/>
            </a:endParaRPr>
          </a:p>
        </p:txBody>
      </p:sp>
      <p:sp>
        <p:nvSpPr>
          <p:cNvPr id="4" name="Rectangle 3"/>
          <p:cNvSpPr>
            <a:spLocks noGrp="1" noChangeArrowheads="1"/>
          </p:cNvSpPr>
          <p:nvPr>
            <p:ph idx="1"/>
          </p:nvPr>
        </p:nvSpPr>
        <p:spPr/>
        <p:txBody>
          <a:bodyPr/>
          <a:lstStyle/>
          <a:p>
            <a:pPr algn="just"/>
            <a:r>
              <a:rPr lang="en-GB" dirty="0">
                <a:latin typeface="Times New Roman" pitchFamily="18" charset="0"/>
                <a:cs typeface="Times New Roman" pitchFamily="18" charset="0"/>
              </a:rPr>
              <a:t>‘</a:t>
            </a:r>
            <a:r>
              <a:rPr lang="en-GB" dirty="0" err="1">
                <a:latin typeface="Times New Roman" pitchFamily="18" charset="0"/>
                <a:cs typeface="Times New Roman" pitchFamily="18" charset="0"/>
              </a:rPr>
              <a:t>Ubiquitinated</a:t>
            </a:r>
            <a:r>
              <a:rPr lang="en-GB" dirty="0">
                <a:latin typeface="Times New Roman" pitchFamily="18" charset="0"/>
                <a:cs typeface="Times New Roman" pitchFamily="18" charset="0"/>
              </a:rPr>
              <a:t>’ with no loss of </a:t>
            </a:r>
            <a:r>
              <a:rPr lang="en-GB" dirty="0" err="1">
                <a:latin typeface="Times New Roman" pitchFamily="18" charset="0"/>
                <a:cs typeface="Times New Roman" pitchFamily="18" charset="0"/>
              </a:rPr>
              <a:t>proteasome</a:t>
            </a:r>
            <a:r>
              <a:rPr lang="en-GB" dirty="0">
                <a:latin typeface="Times New Roman" pitchFamily="18" charset="0"/>
                <a:cs typeface="Times New Roman" pitchFamily="18" charset="0"/>
              </a:rPr>
              <a:t> function, suggesting there is an excessive accumulation of alpha-</a:t>
            </a:r>
            <a:r>
              <a:rPr lang="en-GB" dirty="0" err="1">
                <a:latin typeface="Times New Roman" pitchFamily="18" charset="0"/>
                <a:cs typeface="Times New Roman" pitchFamily="18" charset="0"/>
              </a:rPr>
              <a:t>synuclein</a:t>
            </a:r>
            <a:r>
              <a:rPr lang="en-GB" dirty="0">
                <a:latin typeface="Times New Roman" pitchFamily="18" charset="0"/>
                <a:cs typeface="Times New Roman" pitchFamily="18" charset="0"/>
              </a:rPr>
              <a:t> that overwhelms the </a:t>
            </a:r>
            <a:r>
              <a:rPr lang="en-GB" dirty="0" err="1">
                <a:latin typeface="Times New Roman" pitchFamily="18" charset="0"/>
                <a:cs typeface="Times New Roman" pitchFamily="18" charset="0"/>
              </a:rPr>
              <a:t>proteolytic</a:t>
            </a:r>
            <a:r>
              <a:rPr lang="en-GB" dirty="0">
                <a:latin typeface="Times New Roman" pitchFamily="18" charset="0"/>
                <a:cs typeface="Times New Roman" pitchFamily="18" charset="0"/>
              </a:rPr>
              <a:t> machinery (</a:t>
            </a:r>
            <a:r>
              <a:rPr lang="en-GB" dirty="0" err="1">
                <a:latin typeface="Times New Roman" pitchFamily="18" charset="0"/>
                <a:cs typeface="Times New Roman" pitchFamily="18" charset="0"/>
              </a:rPr>
              <a:t>Tofaris</a:t>
            </a:r>
            <a:r>
              <a:rPr lang="en-GB" dirty="0">
                <a:latin typeface="Times New Roman" pitchFamily="18" charset="0"/>
                <a:cs typeface="Times New Roman" pitchFamily="18" charset="0"/>
              </a:rPr>
              <a:t>, et al. 2003). This may promote the formation of </a:t>
            </a:r>
            <a:r>
              <a:rPr lang="en-GB" dirty="0" err="1">
                <a:latin typeface="Times New Roman" pitchFamily="18" charset="0"/>
                <a:cs typeface="Times New Roman" pitchFamily="18" charset="0"/>
              </a:rPr>
              <a:t>Lewy</a:t>
            </a:r>
            <a:r>
              <a:rPr lang="en-GB" dirty="0">
                <a:latin typeface="Times New Roman" pitchFamily="18" charset="0"/>
                <a:cs typeface="Times New Roman" pitchFamily="18" charset="0"/>
              </a:rPr>
              <a:t> bodies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b="1" dirty="0" err="1" smtClean="0">
                <a:solidFill>
                  <a:srgbClr val="0070C0"/>
                </a:solidFill>
                <a:latin typeface="Times New Roman" pitchFamily="18" charset="0"/>
                <a:cs typeface="Times New Roman" pitchFamily="18" charset="0"/>
              </a:rPr>
              <a:t>Clinical</a:t>
            </a:r>
            <a:r>
              <a:rPr lang="it-IT" b="1" dirty="0" smtClean="0">
                <a:solidFill>
                  <a:srgbClr val="0070C0"/>
                </a:solidFill>
                <a:latin typeface="Times New Roman" pitchFamily="18" charset="0"/>
                <a:cs typeface="Times New Roman" pitchFamily="18" charset="0"/>
              </a:rPr>
              <a:t> </a:t>
            </a:r>
            <a:r>
              <a:rPr lang="it-IT" b="1" dirty="0" err="1" smtClean="0">
                <a:solidFill>
                  <a:srgbClr val="0070C0"/>
                </a:solidFill>
                <a:latin typeface="Times New Roman" pitchFamily="18" charset="0"/>
                <a:cs typeface="Times New Roman" pitchFamily="18" charset="0"/>
              </a:rPr>
              <a:t>features</a:t>
            </a:r>
            <a:endParaRPr lang="it-IT" b="1" dirty="0">
              <a:solidFill>
                <a:srgbClr val="0070C0"/>
              </a:solidFill>
              <a:latin typeface="Times New Roman" pitchFamily="18" charset="0"/>
              <a:cs typeface="Times New Roman" pitchFamily="18" charset="0"/>
            </a:endParaRPr>
          </a:p>
        </p:txBody>
      </p:sp>
      <p:sp>
        <p:nvSpPr>
          <p:cNvPr id="4" name="Rectangle 3"/>
          <p:cNvSpPr>
            <a:spLocks noGrp="1" noChangeArrowheads="1"/>
          </p:cNvSpPr>
          <p:nvPr>
            <p:ph idx="1"/>
          </p:nvPr>
        </p:nvSpPr>
        <p:spPr>
          <a:xfrm>
            <a:off x="0" y="908720"/>
            <a:ext cx="9144000" cy="5949280"/>
          </a:xfrm>
        </p:spPr>
        <p:txBody>
          <a:bodyPr>
            <a:noAutofit/>
          </a:bodyPr>
          <a:lstStyle/>
          <a:p>
            <a:pPr>
              <a:lnSpc>
                <a:spcPct val="90000"/>
              </a:lnSpc>
            </a:pPr>
            <a:r>
              <a:rPr lang="en-GB" sz="2200" dirty="0">
                <a:latin typeface="Times New Roman" pitchFamily="18" charset="0"/>
                <a:cs typeface="Times New Roman" pitchFamily="18" charset="0"/>
              </a:rPr>
              <a:t>Dementia normally presenting feature</a:t>
            </a:r>
          </a:p>
          <a:p>
            <a:pPr>
              <a:lnSpc>
                <a:spcPct val="90000"/>
              </a:lnSpc>
            </a:pPr>
            <a:endParaRPr lang="en-GB" sz="2200" dirty="0">
              <a:latin typeface="Times New Roman" pitchFamily="18" charset="0"/>
              <a:cs typeface="Times New Roman" pitchFamily="18" charset="0"/>
            </a:endParaRPr>
          </a:p>
          <a:p>
            <a:pPr>
              <a:lnSpc>
                <a:spcPct val="90000"/>
              </a:lnSpc>
            </a:pPr>
            <a:r>
              <a:rPr lang="en-GB" sz="2200" dirty="0">
                <a:latin typeface="Times New Roman" pitchFamily="18" charset="0"/>
                <a:cs typeface="Times New Roman" pitchFamily="18" charset="0"/>
              </a:rPr>
              <a:t>Minority present with parkinsonism</a:t>
            </a:r>
          </a:p>
          <a:p>
            <a:pPr>
              <a:lnSpc>
                <a:spcPct val="90000"/>
              </a:lnSpc>
            </a:pPr>
            <a:endParaRPr lang="en-GB" sz="2200" dirty="0">
              <a:latin typeface="Times New Roman" pitchFamily="18" charset="0"/>
              <a:cs typeface="Times New Roman" pitchFamily="18" charset="0"/>
            </a:endParaRPr>
          </a:p>
          <a:p>
            <a:pPr>
              <a:lnSpc>
                <a:spcPct val="90000"/>
              </a:lnSpc>
            </a:pPr>
            <a:r>
              <a:rPr lang="en-GB" sz="2200" dirty="0">
                <a:latin typeface="Times New Roman" pitchFamily="18" charset="0"/>
                <a:cs typeface="Times New Roman" pitchFamily="18" charset="0"/>
              </a:rPr>
              <a:t>Some with psychiatric disorder without dementia</a:t>
            </a:r>
          </a:p>
          <a:p>
            <a:pPr>
              <a:lnSpc>
                <a:spcPct val="90000"/>
              </a:lnSpc>
            </a:pPr>
            <a:endParaRPr lang="en-GB" sz="2200" dirty="0">
              <a:latin typeface="Times New Roman" pitchFamily="18" charset="0"/>
              <a:cs typeface="Times New Roman" pitchFamily="18" charset="0"/>
            </a:endParaRPr>
          </a:p>
          <a:p>
            <a:pPr>
              <a:lnSpc>
                <a:spcPct val="90000"/>
              </a:lnSpc>
            </a:pPr>
            <a:r>
              <a:rPr lang="en-GB" sz="2200" dirty="0">
                <a:latin typeface="Times New Roman" pitchFamily="18" charset="0"/>
                <a:cs typeface="Times New Roman" pitchFamily="18" charset="0"/>
              </a:rPr>
              <a:t>Others with orthostatic hypotension, falls or transient disturbances of consciousness</a:t>
            </a:r>
          </a:p>
          <a:p>
            <a:pPr>
              <a:lnSpc>
                <a:spcPct val="90000"/>
              </a:lnSpc>
            </a:pPr>
            <a:endParaRPr lang="en-GB" sz="2200" dirty="0">
              <a:latin typeface="Times New Roman" pitchFamily="18" charset="0"/>
              <a:cs typeface="Times New Roman" pitchFamily="18" charset="0"/>
            </a:endParaRPr>
          </a:p>
          <a:p>
            <a:pPr>
              <a:lnSpc>
                <a:spcPct val="90000"/>
              </a:lnSpc>
            </a:pPr>
            <a:r>
              <a:rPr lang="en-GB" sz="2200" dirty="0">
                <a:latin typeface="Times New Roman" pitchFamily="18" charset="0"/>
                <a:cs typeface="Times New Roman" pitchFamily="18" charset="0"/>
              </a:rPr>
              <a:t>Sporadic (rarely familial</a:t>
            </a:r>
            <a:r>
              <a:rPr lang="en-GB" sz="2200" dirty="0" smtClean="0">
                <a:latin typeface="Times New Roman" pitchFamily="18" charset="0"/>
                <a:cs typeface="Times New Roman" pitchFamily="18" charset="0"/>
              </a:rPr>
              <a:t>)</a:t>
            </a:r>
          </a:p>
          <a:p>
            <a:pPr>
              <a:lnSpc>
                <a:spcPct val="90000"/>
              </a:lnSpc>
            </a:pPr>
            <a:endParaRPr lang="en-GB" sz="2200" dirty="0" smtClean="0">
              <a:latin typeface="Times New Roman" pitchFamily="18" charset="0"/>
              <a:cs typeface="Times New Roman" pitchFamily="18" charset="0"/>
            </a:endParaRPr>
          </a:p>
          <a:p>
            <a:r>
              <a:rPr lang="en-GB" sz="2200" dirty="0" smtClean="0">
                <a:latin typeface="Times New Roman" pitchFamily="18" charset="0"/>
                <a:cs typeface="Times New Roman" pitchFamily="18" charset="0"/>
              </a:rPr>
              <a:t>Fluctuation in cognitive performance and functional ability</a:t>
            </a:r>
          </a:p>
          <a:p>
            <a:endParaRPr lang="en-GB" sz="2200" dirty="0" smtClean="0">
              <a:latin typeface="Times New Roman" pitchFamily="18" charset="0"/>
              <a:cs typeface="Times New Roman" pitchFamily="18" charset="0"/>
            </a:endParaRPr>
          </a:p>
          <a:p>
            <a:r>
              <a:rPr lang="en-GB" sz="2200" dirty="0" smtClean="0">
                <a:latin typeface="Times New Roman" pitchFamily="18" charset="0"/>
                <a:cs typeface="Times New Roman" pitchFamily="18" charset="0"/>
              </a:rPr>
              <a:t>Variations in attention and level of consciousness</a:t>
            </a:r>
          </a:p>
          <a:p>
            <a:endParaRPr lang="en-GB" sz="2200" dirty="0" smtClean="0">
              <a:latin typeface="Times New Roman" pitchFamily="18" charset="0"/>
              <a:cs typeface="Times New Roman" pitchFamily="18" charset="0"/>
            </a:endParaRPr>
          </a:p>
          <a:p>
            <a:r>
              <a:rPr lang="en-GB" sz="2200" dirty="0" smtClean="0">
                <a:latin typeface="Times New Roman" pitchFamily="18" charset="0"/>
                <a:cs typeface="Times New Roman" pitchFamily="18" charset="0"/>
              </a:rPr>
              <a:t>Visual hallucinations in two-thirds</a:t>
            </a:r>
          </a:p>
          <a:p>
            <a:pPr>
              <a:lnSpc>
                <a:spcPct val="90000"/>
              </a:lnSpc>
            </a:pPr>
            <a:endParaRPr lang="en-GB" sz="22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latin typeface="Times New Roman" pitchFamily="18" charset="0"/>
                <a:cs typeface="Times New Roman" pitchFamily="18" charset="0"/>
              </a:rPr>
              <a:t>TREATMENT</a:t>
            </a:r>
            <a:endParaRPr lang="it-IT" b="1"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nSpc>
                <a:spcPct val="90000"/>
              </a:lnSpc>
            </a:pPr>
            <a:r>
              <a:rPr lang="en-GB" dirty="0" smtClean="0">
                <a:latin typeface="Times New Roman" pitchFamily="18" charset="0"/>
                <a:cs typeface="Times New Roman" pitchFamily="18" charset="0"/>
              </a:rPr>
              <a:t>No cure</a:t>
            </a:r>
          </a:p>
          <a:p>
            <a:pPr>
              <a:lnSpc>
                <a:spcPct val="90000"/>
              </a:lnSpc>
            </a:pPr>
            <a:endParaRPr lang="en-GB" dirty="0" smtClean="0">
              <a:latin typeface="Times New Roman" pitchFamily="18" charset="0"/>
              <a:cs typeface="Times New Roman" pitchFamily="18" charset="0"/>
            </a:endParaRPr>
          </a:p>
          <a:p>
            <a:pPr>
              <a:lnSpc>
                <a:spcPct val="90000"/>
              </a:lnSpc>
            </a:pPr>
            <a:r>
              <a:rPr lang="en-GB" dirty="0" smtClean="0">
                <a:latin typeface="Times New Roman" pitchFamily="18" charset="0"/>
                <a:cs typeface="Times New Roman" pitchFamily="18" charset="0"/>
              </a:rPr>
              <a:t>Cognitive symptoms </a:t>
            </a:r>
            <a:r>
              <a:rPr lang="en-GB" dirty="0" smtClean="0">
                <a:latin typeface="Times New Roman" pitchFamily="18" charset="0"/>
                <a:cs typeface="Times New Roman" pitchFamily="18" charset="0"/>
                <a:sym typeface="Wingdings" pitchFamily="2" charset="2"/>
              </a:rPr>
              <a:t> </a:t>
            </a:r>
            <a:r>
              <a:rPr lang="en-GB" dirty="0" err="1" smtClean="0">
                <a:solidFill>
                  <a:srgbClr val="0070C0"/>
                </a:solidFill>
                <a:latin typeface="Times New Roman" pitchFamily="18" charset="0"/>
                <a:cs typeface="Times New Roman" pitchFamily="18" charset="0"/>
                <a:sym typeface="Wingdings" pitchFamily="2" charset="2"/>
              </a:rPr>
              <a:t>acetylcholinesterase</a:t>
            </a:r>
            <a:r>
              <a:rPr lang="en-GB" dirty="0" smtClean="0">
                <a:solidFill>
                  <a:srgbClr val="0070C0"/>
                </a:solidFill>
                <a:latin typeface="Times New Roman" pitchFamily="18" charset="0"/>
                <a:cs typeface="Times New Roman" pitchFamily="18" charset="0"/>
                <a:sym typeface="Wingdings" pitchFamily="2" charset="2"/>
              </a:rPr>
              <a:t> inhibitors</a:t>
            </a:r>
            <a:r>
              <a:rPr lang="en-GB" dirty="0" smtClean="0">
                <a:latin typeface="Times New Roman" pitchFamily="18" charset="0"/>
                <a:cs typeface="Times New Roman" pitchFamily="18" charset="0"/>
                <a:sym typeface="Wingdings" pitchFamily="2" charset="2"/>
              </a:rPr>
              <a:t>, such as </a:t>
            </a:r>
            <a:r>
              <a:rPr lang="en-GB" dirty="0" err="1" smtClean="0">
                <a:latin typeface="Times New Roman" pitchFamily="18" charset="0"/>
                <a:cs typeface="Times New Roman" pitchFamily="18" charset="0"/>
                <a:sym typeface="Wingdings" pitchFamily="2" charset="2"/>
              </a:rPr>
              <a:t>donepezil</a:t>
            </a:r>
            <a:r>
              <a:rPr lang="en-GB" dirty="0" smtClean="0">
                <a:latin typeface="Times New Roman" pitchFamily="18" charset="0"/>
                <a:cs typeface="Times New Roman" pitchFamily="18" charset="0"/>
                <a:sym typeface="Wingdings" pitchFamily="2" charset="2"/>
              </a:rPr>
              <a:t> and </a:t>
            </a:r>
            <a:r>
              <a:rPr lang="en-GB" dirty="0" err="1" smtClean="0">
                <a:latin typeface="Times New Roman" pitchFamily="18" charset="0"/>
                <a:cs typeface="Times New Roman" pitchFamily="18" charset="0"/>
                <a:sym typeface="Wingdings" pitchFamily="2" charset="2"/>
              </a:rPr>
              <a:t>rivastigmine</a:t>
            </a:r>
            <a:endParaRPr lang="en-GB" dirty="0" smtClean="0">
              <a:latin typeface="Times New Roman" pitchFamily="18" charset="0"/>
              <a:cs typeface="Times New Roman" pitchFamily="18" charset="0"/>
              <a:sym typeface="Wingdings" pitchFamily="2" charset="2"/>
            </a:endParaRPr>
          </a:p>
          <a:p>
            <a:pPr lvl="1">
              <a:lnSpc>
                <a:spcPct val="90000"/>
              </a:lnSpc>
            </a:pPr>
            <a:r>
              <a:rPr lang="en-GB" dirty="0" smtClean="0">
                <a:latin typeface="Times New Roman" pitchFamily="18" charset="0"/>
                <a:cs typeface="Times New Roman" pitchFamily="18" charset="0"/>
                <a:sym typeface="Wingdings" pitchFamily="2" charset="2"/>
              </a:rPr>
              <a:t>May reduce psychiatric and motor symptoms</a:t>
            </a:r>
          </a:p>
          <a:p>
            <a:pPr lvl="1">
              <a:lnSpc>
                <a:spcPct val="90000"/>
              </a:lnSpc>
            </a:pPr>
            <a:endParaRPr lang="en-GB" dirty="0" smtClean="0">
              <a:latin typeface="Times New Roman" pitchFamily="18" charset="0"/>
              <a:cs typeface="Times New Roman" pitchFamily="18" charset="0"/>
              <a:sym typeface="Wingdings" pitchFamily="2" charset="2"/>
            </a:endParaRPr>
          </a:p>
          <a:p>
            <a:pPr>
              <a:lnSpc>
                <a:spcPct val="90000"/>
              </a:lnSpc>
            </a:pPr>
            <a:r>
              <a:rPr lang="en-GB" dirty="0" smtClean="0">
                <a:latin typeface="Times New Roman" pitchFamily="18" charset="0"/>
                <a:cs typeface="Times New Roman" pitchFamily="18" charset="0"/>
                <a:sym typeface="Wingdings" pitchFamily="2" charset="2"/>
              </a:rPr>
              <a:t>Rigidity  </a:t>
            </a:r>
            <a:r>
              <a:rPr lang="en-GB" dirty="0" err="1" smtClean="0">
                <a:solidFill>
                  <a:srgbClr val="0070C0"/>
                </a:solidFill>
                <a:latin typeface="Times New Roman" pitchFamily="18" charset="0"/>
                <a:cs typeface="Times New Roman" pitchFamily="18" charset="0"/>
                <a:sym typeface="Wingdings" pitchFamily="2" charset="2"/>
              </a:rPr>
              <a:t>levodopa</a:t>
            </a:r>
            <a:endParaRPr lang="en-GB" dirty="0" smtClean="0">
              <a:solidFill>
                <a:srgbClr val="0070C0"/>
              </a:solidFill>
              <a:latin typeface="Times New Roman" pitchFamily="18" charset="0"/>
              <a:cs typeface="Times New Roman" pitchFamily="18" charset="0"/>
              <a:sym typeface="Wingdings" pitchFamily="2" charset="2"/>
            </a:endParaRPr>
          </a:p>
          <a:p>
            <a:pPr>
              <a:buNone/>
            </a:pPr>
            <a:endParaRPr lang="it-IT"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Frontotemporal</a:t>
            </a:r>
            <a:r>
              <a:rPr lang="it-IT" b="1" dirty="0" smtClean="0">
                <a:solidFill>
                  <a:srgbClr val="0070C0"/>
                </a:solidFill>
                <a:latin typeface="Times New Roman" pitchFamily="18" charset="0"/>
                <a:cs typeface="Times New Roman" pitchFamily="18" charset="0"/>
              </a:rPr>
              <a:t> </a:t>
            </a:r>
            <a:r>
              <a:rPr lang="it-IT" b="1" dirty="0" err="1" smtClean="0">
                <a:solidFill>
                  <a:srgbClr val="0070C0"/>
                </a:solidFill>
                <a:latin typeface="Times New Roman" pitchFamily="18" charset="0"/>
                <a:cs typeface="Times New Roman" pitchFamily="18" charset="0"/>
              </a:rPr>
              <a:t>dementia</a:t>
            </a:r>
            <a:endParaRPr lang="it-IT" b="1" dirty="0">
              <a:solidFill>
                <a:srgbClr val="0070C0"/>
              </a:solidFill>
              <a:latin typeface="Times New Roman" pitchFamily="18" charset="0"/>
              <a:cs typeface="Times New Roman" pitchFamily="18" charset="0"/>
            </a:endParaRPr>
          </a:p>
        </p:txBody>
      </p:sp>
      <p:sp>
        <p:nvSpPr>
          <p:cNvPr id="4" name="Rectangle 3"/>
          <p:cNvSpPr txBox="1">
            <a:spLocks noChangeArrowheads="1"/>
          </p:cNvSpPr>
          <p:nvPr/>
        </p:nvSpPr>
        <p:spPr>
          <a:xfrm>
            <a:off x="685800" y="1828800"/>
            <a:ext cx="777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Definition: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clinicopathologic</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condition consisting of deterioration of personality and cognition assoc. with prominent frontal and temporal lobe atrophy</a:t>
            </a:r>
          </a:p>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Accounts for up to 3-20% of dementias</a:t>
            </a:r>
          </a:p>
          <a:p>
            <a:pPr marL="742950" marR="0" lvl="1" indent="-28575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Third behind AD and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Lewy</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Body Dementia in neurodegenerative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dementing</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illnesses</a:t>
            </a:r>
          </a:p>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olo isoscele 4"/>
          <p:cNvSpPr/>
          <p:nvPr/>
        </p:nvSpPr>
        <p:spPr>
          <a:xfrm>
            <a:off x="7001272" y="188640"/>
            <a:ext cx="360040" cy="288032"/>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67544" y="260648"/>
            <a:ext cx="8229600" cy="1143000"/>
          </a:xfrm>
        </p:spPr>
        <p:txBody>
          <a:bodyPr/>
          <a:lstStyle/>
          <a:p>
            <a:r>
              <a:rPr lang="it-IT" b="1" dirty="0" err="1" smtClean="0">
                <a:solidFill>
                  <a:srgbClr val="0070C0"/>
                </a:solidFill>
                <a:latin typeface="Times New Roman" pitchFamily="18" charset="0"/>
                <a:cs typeface="Times New Roman" pitchFamily="18" charset="0"/>
              </a:rPr>
              <a:t>Diabetes</a:t>
            </a:r>
            <a:endParaRPr lang="it-IT" b="1"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a:xfrm>
            <a:off x="457200" y="1600200"/>
            <a:ext cx="8229600" cy="4709120"/>
          </a:xfrm>
        </p:spPr>
        <p:txBody>
          <a:bodyPr>
            <a:normAutofit fontScale="77500" lnSpcReduction="20000"/>
          </a:bodyPr>
          <a:lstStyle/>
          <a:p>
            <a:pPr>
              <a:buNone/>
            </a:pPr>
            <a:r>
              <a:rPr lang="it-IT" b="1" dirty="0" err="1" smtClean="0">
                <a:latin typeface="Times New Roman" pitchFamily="18" charset="0"/>
                <a:cs typeface="Times New Roman" pitchFamily="18" charset="0"/>
              </a:rPr>
              <a:t>Course</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improve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insulin</a:t>
            </a:r>
            <a:r>
              <a:rPr lang="it-IT" dirty="0" smtClean="0">
                <a:latin typeface="Times New Roman" pitchFamily="18" charset="0"/>
                <a:cs typeface="Times New Roman" pitchFamily="18" charset="0"/>
              </a:rPr>
              <a:t> or </a:t>
            </a:r>
            <a:r>
              <a:rPr lang="it-IT" dirty="0" err="1" smtClean="0">
                <a:latin typeface="Times New Roman" pitchFamily="18" charset="0"/>
                <a:cs typeface="Times New Roman" pitchFamily="18" charset="0"/>
              </a:rPr>
              <a:t>insulin-sensitizing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agents</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Memory</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verbal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memory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impairment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related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deficits</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encoding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new</a:t>
            </a:r>
            <a:r>
              <a:rPr lang="it-IT" dirty="0" smtClean="0">
                <a:latin typeface="Times New Roman" pitchFamily="18" charset="0"/>
                <a:cs typeface="Times New Roman" pitchFamily="18" charset="0"/>
              </a:rPr>
              <a:t> information</a:t>
            </a:r>
          </a:p>
          <a:p>
            <a:pPr>
              <a:buNone/>
            </a:pPr>
            <a:r>
              <a:rPr lang="it-IT" b="1" dirty="0" err="1" smtClean="0">
                <a:latin typeface="Times New Roman" pitchFamily="18" charset="0"/>
                <a:cs typeface="Times New Roman" pitchFamily="18" charset="0"/>
              </a:rPr>
              <a:t>Attention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reduced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complex</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attention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simple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attention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variable</a:t>
            </a:r>
            <a:endParaRPr lang="it-IT" dirty="0" smtClean="0">
              <a:latin typeface="Times New Roman" pitchFamily="18" charset="0"/>
              <a:cs typeface="Times New Roman" pitchFamily="18" charset="0"/>
            </a:endParaRPr>
          </a:p>
          <a:p>
            <a:pPr>
              <a:buNone/>
            </a:pPr>
            <a:r>
              <a:rPr lang="it-IT" b="1" dirty="0" smtClean="0">
                <a:latin typeface="Times New Roman" pitchFamily="18" charset="0"/>
                <a:cs typeface="Times New Roman" pitchFamily="18" charset="0"/>
              </a:rPr>
              <a:t>Executive </a:t>
            </a:r>
            <a:r>
              <a:rPr lang="it-IT" b="1" dirty="0" err="1" smtClean="0">
                <a:latin typeface="Times New Roman" pitchFamily="18" charset="0"/>
                <a:cs typeface="Times New Roman" pitchFamily="18" charset="0"/>
              </a:rPr>
              <a:t>function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impairments</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abstract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reasoning</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concept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formation</a:t>
            </a:r>
            <a:endParaRPr lang="it-IT" dirty="0" smtClean="0">
              <a:latin typeface="Times New Roman" pitchFamily="18" charset="0"/>
              <a:cs typeface="Times New Roman" pitchFamily="18" charset="0"/>
            </a:endParaRPr>
          </a:p>
          <a:p>
            <a:pPr>
              <a:buNone/>
            </a:pPr>
            <a:r>
              <a:rPr lang="it-IT" dirty="0" err="1" smtClean="0">
                <a:latin typeface="Times New Roman" pitchFamily="18" charset="0"/>
                <a:cs typeface="Times New Roman" pitchFamily="18" charset="0"/>
              </a:rPr>
              <a:t>Language</a:t>
            </a:r>
            <a:r>
              <a:rPr lang="it-IT" dirty="0" smtClean="0">
                <a:latin typeface="Times New Roman" pitchFamily="18" charset="0"/>
                <a:cs typeface="Times New Roman" pitchFamily="18" charset="0"/>
              </a:rPr>
              <a:t>: -</a:t>
            </a:r>
          </a:p>
          <a:p>
            <a:pPr>
              <a:buNone/>
            </a:pPr>
            <a:r>
              <a:rPr lang="it-IT" dirty="0" err="1" smtClean="0">
                <a:latin typeface="Times New Roman" pitchFamily="18" charset="0"/>
                <a:cs typeface="Times New Roman" pitchFamily="18" charset="0"/>
              </a:rPr>
              <a:t>Visuospatial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function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variable</a:t>
            </a:r>
            <a:r>
              <a:rPr lang="it-IT" dirty="0" smtClean="0">
                <a:latin typeface="Times New Roman" pitchFamily="18" charset="0"/>
                <a:cs typeface="Times New Roman" pitchFamily="18" charset="0"/>
              </a:rPr>
              <a:t>, more </a:t>
            </a:r>
            <a:r>
              <a:rPr lang="it-IT" dirty="0" err="1" smtClean="0">
                <a:latin typeface="Times New Roman" pitchFamily="18" charset="0"/>
                <a:cs typeface="Times New Roman" pitchFamily="18" charset="0"/>
              </a:rPr>
              <a:t>likely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comorbid</a:t>
            </a:r>
            <a:r>
              <a:rPr lang="it-IT"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hypertension</a:t>
            </a:r>
            <a:endParaRPr lang="it-IT" b="1"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Psychomotor</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functions</a:t>
            </a:r>
            <a:r>
              <a:rPr lang="it-IT" b="1"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a:t>
            </a:r>
          </a:p>
          <a:p>
            <a:pPr>
              <a:buNone/>
            </a:pPr>
            <a:r>
              <a:rPr lang="it-IT" b="1" dirty="0" err="1" smtClean="0">
                <a:latin typeface="Times New Roman" pitchFamily="18" charset="0"/>
                <a:cs typeface="Times New Roman" pitchFamily="18" charset="0"/>
              </a:rPr>
              <a:t>Diabetes</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depression</a:t>
            </a:r>
            <a:r>
              <a:rPr lang="it-IT" dirty="0" smtClean="0">
                <a:latin typeface="Times New Roman" pitchFamily="18" charset="0"/>
                <a:cs typeface="Times New Roman" pitchFamily="18" charset="0"/>
              </a:rPr>
              <a:t> common</a:t>
            </a:r>
            <a:endParaRPr lang="it-IT" dirty="0">
              <a:latin typeface="Times New Roman" pitchFamily="18" charset="0"/>
              <a:cs typeface="Times New Roman" pitchFamily="18" charset="0"/>
            </a:endParaRPr>
          </a:p>
        </p:txBody>
      </p:sp>
      <p:sp>
        <p:nvSpPr>
          <p:cNvPr id="4" name="CasellaDiTesto 3"/>
          <p:cNvSpPr txBox="1"/>
          <p:nvPr/>
        </p:nvSpPr>
        <p:spPr>
          <a:xfrm>
            <a:off x="6876256" y="159024"/>
            <a:ext cx="2088232" cy="369332"/>
          </a:xfrm>
          <a:prstGeom prst="rect">
            <a:avLst/>
          </a:prstGeom>
          <a:noFill/>
        </p:spPr>
        <p:txBody>
          <a:bodyPr wrap="square" rtlCol="0">
            <a:spAutoFit/>
          </a:bodyPr>
          <a:lstStyle/>
          <a:p>
            <a:r>
              <a:rPr lang="it-IT" dirty="0" smtClean="0">
                <a:latin typeface="Times New Roman" pitchFamily="18" charset="0"/>
                <a:cs typeface="Times New Roman" pitchFamily="18" charset="0"/>
              </a:rPr>
              <a:t>   !     AD, </a:t>
            </a:r>
            <a:r>
              <a:rPr lang="it-IT" dirty="0" err="1" smtClean="0">
                <a:latin typeface="Times New Roman" pitchFamily="18" charset="0"/>
                <a:cs typeface="Times New Roman" pitchFamily="18" charset="0"/>
              </a:rPr>
              <a:t>VaD</a:t>
            </a:r>
            <a:r>
              <a:rPr lang="it-IT" dirty="0" smtClean="0">
                <a:latin typeface="Times New Roman" pitchFamily="18" charset="0"/>
                <a:cs typeface="Times New Roman" pitchFamily="18" charset="0"/>
              </a:rPr>
              <a:t>, PD</a:t>
            </a:r>
            <a:endParaRPr lang="it-IT"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Epidemiology</a:t>
            </a:r>
            <a:endParaRPr lang="it-IT" b="1" dirty="0">
              <a:solidFill>
                <a:srgbClr val="0070C0"/>
              </a:solidFill>
              <a:latin typeface="Times New Roman" pitchFamily="18" charset="0"/>
              <a:cs typeface="Times New Roman" pitchFamily="18" charset="0"/>
            </a:endParaRPr>
          </a:p>
        </p:txBody>
      </p:sp>
      <p:sp>
        <p:nvSpPr>
          <p:cNvPr id="4" name="Rettangolo 3"/>
          <p:cNvSpPr/>
          <p:nvPr/>
        </p:nvSpPr>
        <p:spPr>
          <a:xfrm>
            <a:off x="611560" y="2274838"/>
            <a:ext cx="7992888" cy="3416320"/>
          </a:xfrm>
          <a:prstGeom prst="rect">
            <a:avLst/>
          </a:prstGeom>
        </p:spPr>
        <p:txBody>
          <a:bodyPr wrap="square">
            <a:spAutoFit/>
          </a:bodyPr>
          <a:lstStyle/>
          <a:p>
            <a:pPr>
              <a:buClr>
                <a:schemeClr val="hlink"/>
              </a:buClr>
              <a:buSzPct val="110000"/>
            </a:pPr>
            <a:r>
              <a:rPr lang="en-US" sz="2400" dirty="0" smtClean="0">
                <a:latin typeface="Times New Roman" pitchFamily="18" charset="0"/>
                <a:cs typeface="Times New Roman" pitchFamily="18" charset="0"/>
              </a:rPr>
              <a:t>Mean age of onset 52.8</a:t>
            </a:r>
          </a:p>
          <a:p>
            <a:pPr>
              <a:buClr>
                <a:schemeClr val="hlink"/>
              </a:buClr>
              <a:buSzPct val="110000"/>
            </a:pPr>
            <a:endParaRPr lang="en-US" sz="2400" dirty="0" smtClean="0">
              <a:latin typeface="Times New Roman" pitchFamily="18" charset="0"/>
              <a:cs typeface="Times New Roman" pitchFamily="18" charset="0"/>
            </a:endParaRPr>
          </a:p>
          <a:p>
            <a:pPr>
              <a:buClr>
                <a:schemeClr val="hlink"/>
              </a:buClr>
              <a:buSzPct val="110000"/>
            </a:pPr>
            <a:r>
              <a:rPr lang="en-US" sz="2400" dirty="0" smtClean="0">
                <a:latin typeface="Times New Roman" pitchFamily="18" charset="0"/>
                <a:cs typeface="Times New Roman" pitchFamily="18" charset="0"/>
              </a:rPr>
              <a:t>Male preponderance 14:3 in one study and M=F in others</a:t>
            </a:r>
          </a:p>
          <a:p>
            <a:pPr>
              <a:buClr>
                <a:schemeClr val="hlink"/>
              </a:buClr>
              <a:buSzPct val="110000"/>
            </a:pPr>
            <a:endParaRPr lang="en-US" sz="2400" dirty="0" smtClean="0">
              <a:latin typeface="Times New Roman" pitchFamily="18" charset="0"/>
              <a:cs typeface="Times New Roman" pitchFamily="18" charset="0"/>
            </a:endParaRPr>
          </a:p>
          <a:p>
            <a:pPr>
              <a:buClr>
                <a:schemeClr val="hlink"/>
              </a:buClr>
              <a:buSzPct val="110000"/>
            </a:pPr>
            <a:r>
              <a:rPr lang="en-US" sz="2400" dirty="0" smtClean="0">
                <a:latin typeface="Times New Roman" pitchFamily="18" charset="0"/>
                <a:cs typeface="Times New Roman" pitchFamily="18" charset="0"/>
              </a:rPr>
              <a:t>Dementia prevalence of 81 per 100,000 (95% CI, 62.8 to 104.5) in the 45-64 year age group</a:t>
            </a:r>
          </a:p>
          <a:p>
            <a:pPr>
              <a:buClr>
                <a:schemeClr val="hlink"/>
              </a:buClr>
              <a:buSzPct val="110000"/>
            </a:pPr>
            <a:endParaRPr lang="en-US" sz="2400" dirty="0" smtClean="0">
              <a:latin typeface="Times New Roman" pitchFamily="18" charset="0"/>
              <a:cs typeface="Times New Roman" pitchFamily="18" charset="0"/>
            </a:endParaRPr>
          </a:p>
          <a:p>
            <a:pPr>
              <a:buClr>
                <a:schemeClr val="hlink"/>
              </a:buClr>
              <a:buSzPct val="110000"/>
            </a:pPr>
            <a:r>
              <a:rPr lang="en-US" sz="2400" dirty="0" smtClean="0">
                <a:latin typeface="Times New Roman" pitchFamily="18" charset="0"/>
                <a:cs typeface="Times New Roman" pitchFamily="18" charset="0"/>
              </a:rPr>
              <a:t>Prevalence of AD and FTD in 45-64 age group same at 15 per 100,000 (8.4-27.0)</a:t>
            </a:r>
            <a:endParaRPr lang="en-US" sz="2400"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7584" y="1268760"/>
            <a:ext cx="7416824" cy="4302716"/>
          </a:xfrm>
          <a:prstGeom prst="rect">
            <a:avLst/>
          </a:prstGeom>
        </p:spPr>
        <p:txBody>
          <a:bodyPr wrap="square">
            <a:spAutoFit/>
          </a:bodyPr>
          <a:lstStyle/>
          <a:p>
            <a:pPr algn="ctr">
              <a:lnSpc>
                <a:spcPct val="90000"/>
              </a:lnSpc>
              <a:buClr>
                <a:schemeClr val="hlink"/>
              </a:buClr>
              <a:buSzPct val="110000"/>
            </a:pPr>
            <a:r>
              <a:rPr lang="en-US" sz="4000" b="1" dirty="0" smtClean="0">
                <a:solidFill>
                  <a:srgbClr val="0070C0"/>
                </a:solidFill>
                <a:latin typeface="Times New Roman" pitchFamily="18" charset="0"/>
                <a:cs typeface="Times New Roman" pitchFamily="18" charset="0"/>
              </a:rPr>
              <a:t>Core features </a:t>
            </a:r>
          </a:p>
          <a:p>
            <a:pPr algn="ctr">
              <a:lnSpc>
                <a:spcPct val="90000"/>
              </a:lnSpc>
              <a:buClr>
                <a:schemeClr val="hlink"/>
              </a:buClr>
              <a:buSzPct val="110000"/>
            </a:pPr>
            <a:endParaRPr lang="en-US" sz="4000" b="1" dirty="0" smtClean="0">
              <a:solidFill>
                <a:srgbClr val="0070C0"/>
              </a:solidFill>
              <a:latin typeface="Times New Roman" pitchFamily="18" charset="0"/>
              <a:cs typeface="Times New Roman" pitchFamily="18" charset="0"/>
            </a:endParaRPr>
          </a:p>
          <a:p>
            <a:pPr lvl="1">
              <a:lnSpc>
                <a:spcPct val="90000"/>
              </a:lnSpc>
              <a:buClr>
                <a:schemeClr val="hlink"/>
              </a:buClr>
              <a:buSzPct val="110000"/>
            </a:pPr>
            <a:r>
              <a:rPr lang="en-US" sz="2800" dirty="0" smtClean="0">
                <a:latin typeface="Times New Roman" pitchFamily="18" charset="0"/>
                <a:cs typeface="Times New Roman" pitchFamily="18" charset="0"/>
              </a:rPr>
              <a:t>Insidious onset and slow progression</a:t>
            </a:r>
          </a:p>
          <a:p>
            <a:pPr lvl="1">
              <a:lnSpc>
                <a:spcPct val="90000"/>
              </a:lnSpc>
              <a:buClr>
                <a:schemeClr val="hlink"/>
              </a:buClr>
              <a:buSzPct val="110000"/>
            </a:pPr>
            <a:endParaRPr lang="en-US" sz="2800" dirty="0" smtClean="0">
              <a:latin typeface="Times New Roman" pitchFamily="18" charset="0"/>
              <a:cs typeface="Times New Roman" pitchFamily="18" charset="0"/>
            </a:endParaRPr>
          </a:p>
          <a:p>
            <a:pPr lvl="1">
              <a:lnSpc>
                <a:spcPct val="90000"/>
              </a:lnSpc>
              <a:buClr>
                <a:schemeClr val="hlink"/>
              </a:buClr>
              <a:buSzPct val="110000"/>
            </a:pPr>
            <a:r>
              <a:rPr lang="en-US" sz="2800" dirty="0" smtClean="0">
                <a:latin typeface="Times New Roman" pitchFamily="18" charset="0"/>
                <a:cs typeface="Times New Roman" pitchFamily="18" charset="0"/>
              </a:rPr>
              <a:t>Early decline of </a:t>
            </a:r>
          </a:p>
          <a:p>
            <a:pPr lvl="2">
              <a:lnSpc>
                <a:spcPct val="90000"/>
              </a:lnSpc>
              <a:buClr>
                <a:schemeClr val="hlink"/>
              </a:buClr>
              <a:buSzPct val="110000"/>
            </a:pPr>
            <a:r>
              <a:rPr lang="en-US" sz="2800" dirty="0" smtClean="0">
                <a:latin typeface="Times New Roman" pitchFamily="18" charset="0"/>
                <a:cs typeface="Times New Roman" pitchFamily="18" charset="0"/>
              </a:rPr>
              <a:t>-Social interpersonal conduct</a:t>
            </a:r>
          </a:p>
          <a:p>
            <a:pPr lvl="2">
              <a:lnSpc>
                <a:spcPct val="90000"/>
              </a:lnSpc>
              <a:buClr>
                <a:schemeClr val="hlink"/>
              </a:buClr>
              <a:buSzPct val="110000"/>
            </a:pPr>
            <a:r>
              <a:rPr lang="en-US" sz="2800" dirty="0" smtClean="0">
                <a:latin typeface="Times New Roman" pitchFamily="18" charset="0"/>
                <a:cs typeface="Times New Roman" pitchFamily="18" charset="0"/>
              </a:rPr>
              <a:t>-Regulation of personal conduct</a:t>
            </a:r>
          </a:p>
          <a:p>
            <a:pPr lvl="2">
              <a:lnSpc>
                <a:spcPct val="90000"/>
              </a:lnSpc>
              <a:buClr>
                <a:schemeClr val="hlink"/>
              </a:buClr>
              <a:buSzPct val="110000"/>
            </a:pPr>
            <a:r>
              <a:rPr lang="en-US" sz="2800" dirty="0" smtClean="0">
                <a:latin typeface="Times New Roman" pitchFamily="18" charset="0"/>
                <a:cs typeface="Times New Roman" pitchFamily="18" charset="0"/>
              </a:rPr>
              <a:t>-Insight</a:t>
            </a:r>
          </a:p>
          <a:p>
            <a:pPr lvl="1">
              <a:lnSpc>
                <a:spcPct val="90000"/>
              </a:lnSpc>
              <a:buClr>
                <a:schemeClr val="hlink"/>
              </a:buClr>
              <a:buSzPct val="110000"/>
            </a:pPr>
            <a:endParaRPr lang="en-US" sz="2800" dirty="0" smtClean="0">
              <a:latin typeface="Times New Roman" pitchFamily="18" charset="0"/>
              <a:cs typeface="Times New Roman" pitchFamily="18" charset="0"/>
            </a:endParaRPr>
          </a:p>
          <a:p>
            <a:pPr lvl="1">
              <a:lnSpc>
                <a:spcPct val="90000"/>
              </a:lnSpc>
              <a:buClr>
                <a:schemeClr val="hlink"/>
              </a:buClr>
              <a:buSzPct val="110000"/>
            </a:pPr>
            <a:r>
              <a:rPr lang="en-US" sz="2800" dirty="0" smtClean="0">
                <a:latin typeface="Times New Roman" pitchFamily="18" charset="0"/>
                <a:cs typeface="Times New Roman" pitchFamily="18" charset="0"/>
              </a:rPr>
              <a:t>Early emotional blunting</a:t>
            </a:r>
            <a:endParaRPr lang="en-US" sz="2800"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latin typeface="Times New Roman" pitchFamily="18" charset="0"/>
                <a:cs typeface="Times New Roman" pitchFamily="18" charset="0"/>
              </a:rPr>
              <a:t>MRI</a:t>
            </a:r>
            <a:endParaRPr lang="it-IT" b="1" dirty="0">
              <a:solidFill>
                <a:srgbClr val="0070C0"/>
              </a:solidFill>
              <a:latin typeface="Times New Roman" pitchFamily="18" charset="0"/>
              <a:cs typeface="Times New Roman" pitchFamily="18" charset="0"/>
            </a:endParaRPr>
          </a:p>
        </p:txBody>
      </p:sp>
      <p:pic>
        <p:nvPicPr>
          <p:cNvPr id="4" name="Picture 5" descr="frontalf"/>
          <p:cNvPicPr>
            <a:picLocks noChangeAspect="1" noChangeArrowheads="1"/>
          </p:cNvPicPr>
          <p:nvPr/>
        </p:nvPicPr>
        <p:blipFill>
          <a:blip r:embed="rId2" cstate="print"/>
          <a:srcRect/>
          <a:stretch>
            <a:fillRect/>
          </a:stretch>
        </p:blipFill>
        <p:spPr bwMode="auto">
          <a:xfrm>
            <a:off x="2555776" y="1772816"/>
            <a:ext cx="3552825" cy="41275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27584" y="3933056"/>
            <a:ext cx="7772400" cy="27363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hlink"/>
              </a:buClr>
              <a:buSzPct val="110000"/>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Prominent frontal and temporal lobar atrophy</a:t>
            </a:r>
          </a:p>
          <a:p>
            <a:pPr marL="342900" marR="0" lvl="0" indent="-342900" algn="l" defTabSz="914400" rtl="0" eaLnBrk="1" fontAlgn="auto" latinLnBrk="0" hangingPunct="1">
              <a:lnSpc>
                <a:spcPct val="100000"/>
              </a:lnSpc>
              <a:spcBef>
                <a:spcPct val="20000"/>
              </a:spcBef>
              <a:spcAft>
                <a:spcPts val="0"/>
              </a:spcAft>
              <a:buClr>
                <a:schemeClr val="hlink"/>
              </a:buClr>
              <a:buSzPct val="110000"/>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Atrophy may be associated with Pick’s bodies, </a:t>
            </a:r>
            <a:r>
              <a:rPr kumimoji="0" lang="en-US" sz="3200" b="0" i="0" u="none" strike="noStrike" kern="1200" cap="none" spc="0" normalizeH="0" baseline="0" noProof="0" dirty="0" err="1" smtClean="0">
                <a:ln>
                  <a:noFill/>
                </a:ln>
                <a:solidFill>
                  <a:schemeClr val="tx1"/>
                </a:solidFill>
                <a:effectLst/>
                <a:uLnTx/>
                <a:uFillTx/>
                <a:latin typeface="+mn-lt"/>
                <a:ea typeface="+mn-ea"/>
                <a:cs typeface="Times New Roman" pitchFamily="18" charset="0"/>
              </a:rPr>
              <a:t>tauopathy</a:t>
            </a:r>
            <a:r>
              <a:rPr kumimoji="0" lang="en-US"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 nonspecific superficial cortical neuron loss</a:t>
            </a:r>
            <a:endParaRPr kumimoji="0" lang="en-US" sz="32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pic>
        <p:nvPicPr>
          <p:cNvPr id="5" name="Picture 8" descr="C:\My Documents\My Pictures\ftdsagbrain.gif"/>
          <p:cNvPicPr>
            <a:picLocks noChangeAspect="1" noChangeArrowheads="1"/>
          </p:cNvPicPr>
          <p:nvPr/>
        </p:nvPicPr>
        <p:blipFill>
          <a:blip r:embed="rId2" cstate="print"/>
          <a:srcRect/>
          <a:stretch>
            <a:fillRect/>
          </a:stretch>
        </p:blipFill>
        <p:spPr bwMode="auto">
          <a:xfrm>
            <a:off x="395536" y="548680"/>
            <a:ext cx="3962400" cy="2740025"/>
          </a:xfrm>
          <a:prstGeom prst="rect">
            <a:avLst/>
          </a:prstGeom>
          <a:noFill/>
        </p:spPr>
      </p:pic>
      <p:pic>
        <p:nvPicPr>
          <p:cNvPr id="6" name="Picture 5" descr="C:\My Documents\My Pictures\Picksflip.gif"/>
          <p:cNvPicPr>
            <a:picLocks noChangeAspect="1" noChangeArrowheads="1"/>
          </p:cNvPicPr>
          <p:nvPr/>
        </p:nvPicPr>
        <p:blipFill>
          <a:blip r:embed="rId3" cstate="print"/>
          <a:srcRect/>
          <a:stretch>
            <a:fillRect/>
          </a:stretch>
        </p:blipFill>
        <p:spPr bwMode="auto">
          <a:xfrm>
            <a:off x="4644008" y="620688"/>
            <a:ext cx="4038600" cy="2706688"/>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Differential</a:t>
            </a:r>
            <a:r>
              <a:rPr lang="it-IT" b="1" dirty="0" smtClean="0">
                <a:solidFill>
                  <a:srgbClr val="0070C0"/>
                </a:solidFill>
                <a:latin typeface="Times New Roman" pitchFamily="18" charset="0"/>
                <a:cs typeface="Times New Roman" pitchFamily="18" charset="0"/>
              </a:rPr>
              <a:t> </a:t>
            </a:r>
            <a:r>
              <a:rPr lang="it-IT" b="1" dirty="0" err="1" smtClean="0">
                <a:solidFill>
                  <a:srgbClr val="0070C0"/>
                </a:solidFill>
                <a:latin typeface="Times New Roman" pitchFamily="18" charset="0"/>
                <a:cs typeface="Times New Roman" pitchFamily="18" charset="0"/>
              </a:rPr>
              <a:t>diagnosis</a:t>
            </a:r>
            <a:endParaRPr lang="it-IT" b="1" dirty="0">
              <a:solidFill>
                <a:srgbClr val="0070C0"/>
              </a:solidFill>
              <a:latin typeface="Times New Roman" pitchFamily="18" charset="0"/>
              <a:cs typeface="Times New Roman" pitchFamily="18" charset="0"/>
            </a:endParaRPr>
          </a:p>
        </p:txBody>
      </p:sp>
      <p:sp>
        <p:nvSpPr>
          <p:cNvPr id="4" name="Rectangle 3"/>
          <p:cNvSpPr txBox="1">
            <a:spLocks noChangeArrowheads="1"/>
          </p:cNvSpPr>
          <p:nvPr/>
        </p:nvSpPr>
        <p:spPr>
          <a:xfrm>
            <a:off x="395536" y="1828800"/>
            <a:ext cx="8496944"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Differs from the other codes including AD, frontal dementia, Pick’s disease </a:t>
            </a:r>
          </a:p>
          <a:p>
            <a:pPr marL="742950" marR="0" lvl="1" indent="-28575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Use of these codes inappropriate as not capture the age of onset, duration of illness, genetic factors, and impact on caregiver, society, and economics</a:t>
            </a:r>
          </a:p>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AD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sym typeface="Wingdings" pitchFamily="2" charset="2"/>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older, different duration, less clear genetics</a:t>
            </a:r>
          </a:p>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Frontal dementia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sym typeface="Wingdings" pitchFamily="2" charset="2"/>
              </a:rPr>
              <a:t> no temporal lobe involvement, genetics differ</a:t>
            </a:r>
          </a:p>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sym typeface="Wingdings" pitchFamily="2" charset="2"/>
              </a:rPr>
              <a:t>Pick’s disease  not capture spectrum of FTD </a:t>
            </a:r>
            <a:endPar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
                <a:schemeClr val="hlink"/>
              </a:buClr>
              <a:buSzPct val="110000"/>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683568" y="1052736"/>
            <a:ext cx="7772400" cy="4114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hlink"/>
              </a:buClr>
              <a:buSzPct val="110000"/>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Implications for FTD different from other dementias/AD:</a:t>
            </a:r>
          </a:p>
          <a:p>
            <a:pPr marL="742950" marR="0" lvl="1" indent="-285750" algn="l" defTabSz="914400" rtl="0" eaLnBrk="1" fontAlgn="auto" latinLnBrk="0" hangingPunct="1">
              <a:lnSpc>
                <a:spcPct val="100000"/>
              </a:lnSpc>
              <a:spcBef>
                <a:spcPct val="20000"/>
              </a:spcBef>
              <a:spcAft>
                <a:spcPts val="0"/>
              </a:spcAft>
              <a:buClr>
                <a:schemeClr val="hlink"/>
              </a:buClr>
              <a:buSzPct val="110000"/>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Greater caregiver burden and increased dependency and health care costs</a:t>
            </a:r>
          </a:p>
          <a:p>
            <a:pPr marL="742950" marR="0" lvl="1" indent="-285750" algn="l" defTabSz="914400" rtl="0" eaLnBrk="1" fontAlgn="auto" latinLnBrk="0" hangingPunct="1">
              <a:lnSpc>
                <a:spcPct val="100000"/>
              </a:lnSpc>
              <a:spcBef>
                <a:spcPct val="20000"/>
              </a:spcBef>
              <a:spcAft>
                <a:spcPts val="0"/>
              </a:spcAft>
              <a:buClr>
                <a:schemeClr val="hlink"/>
              </a:buClr>
              <a:buSzPct val="110000"/>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Patients see codes and think they have some other disease</a:t>
            </a:r>
          </a:p>
          <a:p>
            <a:pPr marL="342900" marR="0" lvl="0" indent="-342900" algn="l" defTabSz="914400" rtl="0" eaLnBrk="1" fontAlgn="auto" latinLnBrk="0" hangingPunct="1">
              <a:lnSpc>
                <a:spcPct val="100000"/>
              </a:lnSpc>
              <a:spcBef>
                <a:spcPct val="20000"/>
              </a:spcBef>
              <a:spcAft>
                <a:spcPts val="0"/>
              </a:spcAft>
              <a:buClr>
                <a:schemeClr val="hlink"/>
              </a:buClr>
              <a:buSzPct val="110000"/>
              <a:buFontTx/>
              <a:buNone/>
              <a:tabLst/>
              <a:defRPr/>
            </a:pPr>
            <a:endParaRPr kumimoji="0" lang="en-US"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Treatments</a:t>
            </a:r>
            <a:endParaRPr lang="it-IT" b="1"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pPr>
              <a:buNone/>
            </a:pPr>
            <a:r>
              <a:rPr lang="it-IT" dirty="0" smtClean="0">
                <a:latin typeface="Times New Roman" pitchFamily="18" charset="0"/>
                <a:cs typeface="Times New Roman" pitchFamily="18" charset="0"/>
              </a:rPr>
              <a:t>No FDA‐ </a:t>
            </a:r>
            <a:r>
              <a:rPr lang="it-IT" dirty="0" err="1" smtClean="0">
                <a:latin typeface="Times New Roman" pitchFamily="18" charset="0"/>
                <a:cs typeface="Times New Roman" pitchFamily="18" charset="0"/>
              </a:rPr>
              <a:t>approved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tx</a:t>
            </a:r>
            <a:endParaRPr lang="it-IT"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Neurochemical</a:t>
            </a:r>
            <a:r>
              <a:rPr lang="en-US" dirty="0" smtClean="0">
                <a:latin typeface="Times New Roman" pitchFamily="18" charset="0"/>
                <a:cs typeface="Times New Roman" pitchFamily="18" charset="0"/>
              </a:rPr>
              <a:t> basis for FTD is unknown</a:t>
            </a:r>
          </a:p>
          <a:p>
            <a:pPr>
              <a:buNone/>
            </a:pPr>
            <a:r>
              <a:rPr lang="en-US" dirty="0" smtClean="0">
                <a:latin typeface="Times New Roman" pitchFamily="18" charset="0"/>
                <a:cs typeface="Times New Roman" pitchFamily="18" charset="0"/>
              </a:rPr>
              <a:t>• Abnormalities in serotonin and dopamine</a:t>
            </a:r>
          </a:p>
          <a:p>
            <a:pPr>
              <a:buNone/>
            </a:pP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cholinergic</a:t>
            </a:r>
            <a:endParaRPr lang="it-IT" dirty="0" smtClean="0">
              <a:latin typeface="Times New Roman" pitchFamily="18" charset="0"/>
              <a:cs typeface="Times New Roman" pitchFamily="18" charset="0"/>
            </a:endParaRPr>
          </a:p>
          <a:p>
            <a:pPr>
              <a:buNone/>
            </a:pPr>
            <a:r>
              <a:rPr lang="it-IT" dirty="0" smtClean="0">
                <a:latin typeface="Times New Roman" pitchFamily="18" charset="0"/>
                <a:cs typeface="Times New Roman" pitchFamily="18" charset="0"/>
              </a:rPr>
              <a:t>• SSRI’s</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disinhibition</a:t>
            </a:r>
            <a:r>
              <a:rPr lang="en-US" dirty="0" smtClean="0">
                <a:latin typeface="Times New Roman" pitchFamily="18" charset="0"/>
                <a:cs typeface="Times New Roman" pitchFamily="18" charset="0"/>
              </a:rPr>
              <a:t>; impulsivity; repetitive behavior; eating</a:t>
            </a:r>
          </a:p>
          <a:p>
            <a:pPr>
              <a:buNone/>
            </a:pPr>
            <a:r>
              <a:rPr lang="it-IT" dirty="0" err="1" smtClean="0">
                <a:latin typeface="Times New Roman" pitchFamily="18" charset="0"/>
                <a:cs typeface="Times New Roman" pitchFamily="18" charset="0"/>
              </a:rPr>
              <a:t>disorders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sexual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disinhibition</a:t>
            </a:r>
            <a:endParaRPr lang="it-IT" dirty="0" smtClean="0">
              <a:latin typeface="Times New Roman" pitchFamily="18" charset="0"/>
              <a:cs typeface="Times New Roman" pitchFamily="18" charset="0"/>
            </a:endParaRPr>
          </a:p>
          <a:p>
            <a:pPr>
              <a:buNone/>
            </a:pP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Trazodone</a:t>
            </a:r>
            <a:endParaRPr lang="it-IT" dirty="0" smtClean="0">
              <a:latin typeface="Times New Roman" pitchFamily="18" charset="0"/>
              <a:cs typeface="Times New Roman" pitchFamily="18" charset="0"/>
            </a:endParaRPr>
          </a:p>
          <a:p>
            <a:pPr>
              <a:buNone/>
            </a:pP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agitation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aggression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depression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eating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disorder</a:t>
            </a:r>
            <a:endParaRPr lang="it-IT"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435280" cy="4525963"/>
          </a:xfrm>
        </p:spPr>
        <p:txBody>
          <a:bodyPr>
            <a:normAutofit fontScale="92500"/>
          </a:bodyPr>
          <a:lstStyle/>
          <a:p>
            <a:pPr>
              <a:buNone/>
            </a:pPr>
            <a:r>
              <a:rPr lang="it-IT" dirty="0" err="1" smtClean="0">
                <a:latin typeface="Times New Roman" pitchFamily="18" charset="0"/>
                <a:cs typeface="Times New Roman" pitchFamily="18" charset="0"/>
              </a:rPr>
              <a:t>Atypical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antipsychotics</a:t>
            </a:r>
            <a:r>
              <a:rPr lang="it-IT" dirty="0" smtClean="0">
                <a:latin typeface="Times New Roman" pitchFamily="18" charset="0"/>
                <a:cs typeface="Times New Roman" pitchFamily="18" charset="0"/>
              </a:rPr>
              <a:t> ( </a:t>
            </a:r>
            <a:r>
              <a:rPr lang="it-IT" dirty="0" err="1" smtClean="0">
                <a:latin typeface="Times New Roman" pitchFamily="18" charset="0"/>
                <a:cs typeface="Times New Roman" pitchFamily="18" charset="0"/>
              </a:rPr>
              <a:t>olanzapine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quetiapine</a:t>
            </a:r>
            <a:r>
              <a:rPr lang="it-IT" dirty="0" smtClean="0">
                <a:latin typeface="Times New Roman" pitchFamily="18" charset="0"/>
                <a:cs typeface="Times New Roman" pitchFamily="18" charset="0"/>
              </a:rPr>
              <a:t>,</a:t>
            </a:r>
          </a:p>
          <a:p>
            <a:pPr>
              <a:buNone/>
            </a:pPr>
            <a:r>
              <a:rPr lang="it-IT" dirty="0" err="1" smtClean="0">
                <a:latin typeface="Times New Roman" pitchFamily="18" charset="0"/>
                <a:cs typeface="Times New Roman" pitchFamily="18" charset="0"/>
              </a:rPr>
              <a:t>aripiprazole</a:t>
            </a:r>
            <a:r>
              <a:rPr lang="it-IT" dirty="0" smtClean="0">
                <a:latin typeface="Times New Roman" pitchFamily="18" charset="0"/>
                <a:cs typeface="Times New Roman" pitchFamily="18" charset="0"/>
              </a:rPr>
              <a:t> )</a:t>
            </a:r>
          </a:p>
          <a:p>
            <a:pPr>
              <a:buNone/>
            </a:pP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agitation</a:t>
            </a:r>
            <a:endParaRPr lang="it-IT"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particularly vulnerable to EPS; use as last resort</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quetiapine</a:t>
            </a:r>
            <a:r>
              <a:rPr lang="en-US" dirty="0" smtClean="0">
                <a:latin typeface="Times New Roman" pitchFamily="18" charset="0"/>
                <a:cs typeface="Times New Roman" pitchFamily="18" charset="0"/>
              </a:rPr>
              <a:t> with less D2 antagonism</a:t>
            </a:r>
          </a:p>
          <a:p>
            <a:pPr>
              <a:buNone/>
            </a:pP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Stimulants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Methylphenidate</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dextroamphetamine</a:t>
            </a:r>
            <a:r>
              <a:rPr lang="it-IT" dirty="0" smtClean="0">
                <a:latin typeface="Times New Roman" pitchFamily="18" charset="0"/>
                <a:cs typeface="Times New Roman" pitchFamily="18" charset="0"/>
              </a:rPr>
              <a:t>) </a:t>
            </a:r>
          </a:p>
          <a:p>
            <a:pPr>
              <a:buNone/>
            </a:pP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apathy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disinhibition</a:t>
            </a:r>
            <a:endParaRPr lang="it-IT" dirty="0" smtClean="0">
              <a:latin typeface="Times New Roman" pitchFamily="18" charset="0"/>
              <a:cs typeface="Times New Roman" pitchFamily="18" charset="0"/>
            </a:endParaRPr>
          </a:p>
          <a:p>
            <a:pPr>
              <a:buNone/>
            </a:pP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may</a:t>
            </a:r>
            <a:r>
              <a:rPr lang="it-IT" dirty="0" smtClean="0">
                <a:latin typeface="Times New Roman" pitchFamily="18" charset="0"/>
                <a:cs typeface="Times New Roman" pitchFamily="18" charset="0"/>
              </a:rPr>
              <a:t> cause delirium</a:t>
            </a:r>
            <a:endParaRPr lang="it-IT" dirty="0">
              <a:latin typeface="Times New Roman" pitchFamily="18" charset="0"/>
              <a:cs typeface="Times New Roman" pitchFamily="18" charset="0"/>
            </a:endParaRPr>
          </a:p>
        </p:txBody>
      </p:sp>
      <p:sp>
        <p:nvSpPr>
          <p:cNvPr id="4"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Treatments</a:t>
            </a:r>
            <a:endParaRPr lang="it-IT" b="1" dirty="0">
              <a:solidFill>
                <a:srgbClr val="0070C0"/>
              </a:solidFill>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that's all folks"/>
          <p:cNvPicPr>
            <a:picLocks noChangeAspect="1" noChangeArrowheads="1"/>
          </p:cNvPicPr>
          <p:nvPr/>
        </p:nvPicPr>
        <p:blipFill>
          <a:blip r:embed="rId2" cstate="print"/>
          <a:srcRect/>
          <a:stretch>
            <a:fillRect/>
          </a:stretch>
        </p:blipFill>
        <p:spPr bwMode="auto">
          <a:xfrm>
            <a:off x="-396552" y="332656"/>
            <a:ext cx="9793089" cy="61206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olo isoscele 4"/>
          <p:cNvSpPr/>
          <p:nvPr/>
        </p:nvSpPr>
        <p:spPr>
          <a:xfrm>
            <a:off x="6974768" y="135632"/>
            <a:ext cx="412632" cy="36004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b="1" dirty="0" smtClean="0">
                <a:solidFill>
                  <a:srgbClr val="0070C0"/>
                </a:solidFill>
                <a:latin typeface="Times New Roman" pitchFamily="18" charset="0"/>
                <a:cs typeface="Times New Roman" pitchFamily="18" charset="0"/>
              </a:rPr>
              <a:t>COPD</a:t>
            </a:r>
            <a:endParaRPr lang="it-IT" b="1"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pPr>
              <a:buNone/>
            </a:pPr>
            <a:r>
              <a:rPr lang="it-IT" b="1" dirty="0" err="1" smtClean="0">
                <a:latin typeface="Times New Roman" pitchFamily="18" charset="0"/>
                <a:cs typeface="Times New Roman" pitchFamily="18" charset="0"/>
              </a:rPr>
              <a:t>Course</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improve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oxygen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therapy</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Memory</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verbal</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visual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memory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deficits</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Attention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reduced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attention</a:t>
            </a:r>
            <a:endParaRPr lang="it-IT" dirty="0" smtClean="0">
              <a:latin typeface="Times New Roman" pitchFamily="18" charset="0"/>
              <a:cs typeface="Times New Roman" pitchFamily="18" charset="0"/>
            </a:endParaRPr>
          </a:p>
          <a:p>
            <a:pPr>
              <a:buNone/>
            </a:pPr>
            <a:r>
              <a:rPr lang="it-IT" b="1" dirty="0" smtClean="0">
                <a:latin typeface="Times New Roman" pitchFamily="18" charset="0"/>
                <a:cs typeface="Times New Roman" pitchFamily="18" charset="0"/>
              </a:rPr>
              <a:t>Executive </a:t>
            </a:r>
            <a:r>
              <a:rPr lang="it-IT" b="1" dirty="0" err="1" smtClean="0">
                <a:latin typeface="Times New Roman" pitchFamily="18" charset="0"/>
                <a:cs typeface="Times New Roman" pitchFamily="18" charset="0"/>
              </a:rPr>
              <a:t>functions</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impairment</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abstract</a:t>
            </a:r>
            <a:r>
              <a:rPr lang="it-IT" dirty="0" smtClean="0">
                <a:latin typeface="Times New Roman" pitchFamily="18" charset="0"/>
                <a:cs typeface="Times New Roman" pitchFamily="18" charset="0"/>
              </a:rPr>
              <a:t> </a:t>
            </a:r>
            <a:r>
              <a:rPr lang="it-IT" i="1" dirty="0" err="1" smtClean="0">
                <a:latin typeface="Times New Roman" pitchFamily="18" charset="0"/>
                <a:cs typeface="Times New Roman" pitchFamily="18" charset="0"/>
              </a:rPr>
              <a:t>thinking</a:t>
            </a:r>
            <a:endParaRPr lang="it-IT" i="1" dirty="0" smtClean="0">
              <a:latin typeface="Times New Roman" pitchFamily="18" charset="0"/>
              <a:cs typeface="Times New Roman" pitchFamily="18" charset="0"/>
            </a:endParaRPr>
          </a:p>
          <a:p>
            <a:pPr>
              <a:buNone/>
            </a:pPr>
            <a:r>
              <a:rPr lang="it-IT" i="1" dirty="0" err="1" smtClean="0">
                <a:latin typeface="Times New Roman" pitchFamily="18" charset="0"/>
                <a:cs typeface="Times New Roman" pitchFamily="18" charset="0"/>
              </a:rPr>
              <a:t>Language</a:t>
            </a:r>
            <a:r>
              <a:rPr lang="it-IT" i="1"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a:t>
            </a:r>
          </a:p>
          <a:p>
            <a:pPr>
              <a:buNone/>
            </a:pPr>
            <a:r>
              <a:rPr lang="it-IT" b="1" dirty="0" err="1" smtClean="0">
                <a:latin typeface="Times New Roman" pitchFamily="18" charset="0"/>
                <a:cs typeface="Times New Roman" pitchFamily="18" charset="0"/>
              </a:rPr>
              <a:t>Visuospatial</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function</a:t>
            </a:r>
            <a:r>
              <a:rPr lang="it-IT" b="1" dirty="0" smtClean="0">
                <a:latin typeface="Times New Roman" pitchFamily="18" charset="0"/>
                <a:cs typeface="Times New Roman" pitchFamily="18" charset="0"/>
              </a:rPr>
              <a:t>:-</a:t>
            </a:r>
          </a:p>
          <a:p>
            <a:pPr>
              <a:buNone/>
            </a:pPr>
            <a:r>
              <a:rPr lang="it-IT" b="1" dirty="0" err="1" smtClean="0">
                <a:latin typeface="Times New Roman" pitchFamily="18" charset="0"/>
                <a:cs typeface="Times New Roman" pitchFamily="18" charset="0"/>
              </a:rPr>
              <a:t>Psychomotor</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function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reduced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riaction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time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general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slowing</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Behaviour</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depression</a:t>
            </a:r>
            <a:r>
              <a:rPr lang="it-IT" dirty="0" smtClean="0">
                <a:latin typeface="Times New Roman" pitchFamily="18" charset="0"/>
                <a:cs typeface="Times New Roman" pitchFamily="18" charset="0"/>
              </a:rPr>
              <a:t> common</a:t>
            </a:r>
          </a:p>
          <a:p>
            <a:pPr>
              <a:buNone/>
            </a:pPr>
            <a:endParaRPr lang="it-IT" dirty="0">
              <a:latin typeface="Times New Roman" pitchFamily="18" charset="0"/>
              <a:cs typeface="Times New Roman" pitchFamily="18" charset="0"/>
            </a:endParaRPr>
          </a:p>
        </p:txBody>
      </p:sp>
      <p:sp>
        <p:nvSpPr>
          <p:cNvPr id="4" name="CasellaDiTesto 3"/>
          <p:cNvSpPr txBox="1"/>
          <p:nvPr/>
        </p:nvSpPr>
        <p:spPr>
          <a:xfrm>
            <a:off x="6876256" y="159024"/>
            <a:ext cx="2088232" cy="369332"/>
          </a:xfrm>
          <a:prstGeom prst="rect">
            <a:avLst/>
          </a:prstGeom>
          <a:noFill/>
        </p:spPr>
        <p:txBody>
          <a:bodyPr wrap="square" rtlCol="0">
            <a:spAutoFit/>
          </a:bodyPr>
          <a:lstStyle/>
          <a:p>
            <a:r>
              <a:rPr lang="it-IT" dirty="0" smtClean="0">
                <a:latin typeface="Times New Roman" pitchFamily="18" charset="0"/>
                <a:cs typeface="Times New Roman" pitchFamily="18" charset="0"/>
              </a:rPr>
              <a:t>   !     AD, </a:t>
            </a:r>
            <a:r>
              <a:rPr lang="it-IT" dirty="0" err="1" smtClean="0">
                <a:latin typeface="Times New Roman" pitchFamily="18" charset="0"/>
                <a:cs typeface="Times New Roman" pitchFamily="18" charset="0"/>
              </a:rPr>
              <a:t>VaD</a:t>
            </a:r>
            <a:endParaRPr lang="it-IT"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Sleep</a:t>
            </a:r>
            <a:r>
              <a:rPr lang="it-IT" b="1" dirty="0" smtClean="0">
                <a:solidFill>
                  <a:srgbClr val="0070C0"/>
                </a:solidFill>
                <a:latin typeface="Times New Roman" pitchFamily="18" charset="0"/>
                <a:cs typeface="Times New Roman" pitchFamily="18" charset="0"/>
              </a:rPr>
              <a:t> apnea</a:t>
            </a:r>
            <a:endParaRPr lang="it-IT" b="1"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20000"/>
          </a:bodyPr>
          <a:lstStyle/>
          <a:p>
            <a:pPr>
              <a:buNone/>
            </a:pPr>
            <a:r>
              <a:rPr lang="it-IT" b="1" dirty="0" err="1" smtClean="0">
                <a:latin typeface="Times New Roman" pitchFamily="18" charset="0"/>
                <a:cs typeface="Times New Roman" pitchFamily="18" charset="0"/>
              </a:rPr>
              <a:t>Course</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improve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CPAP</a:t>
            </a:r>
          </a:p>
          <a:p>
            <a:pPr>
              <a:buNone/>
            </a:pPr>
            <a:r>
              <a:rPr lang="it-IT" b="1" dirty="0" err="1" smtClean="0">
                <a:latin typeface="Times New Roman" pitchFamily="18" charset="0"/>
                <a:cs typeface="Times New Roman" pitchFamily="18" charset="0"/>
              </a:rPr>
              <a:t>Memory</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verbal</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visual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memory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deficits</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Attention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reduced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attention</a:t>
            </a:r>
            <a:endParaRPr lang="it-IT" dirty="0" smtClean="0">
              <a:latin typeface="Times New Roman" pitchFamily="18" charset="0"/>
              <a:cs typeface="Times New Roman" pitchFamily="18" charset="0"/>
            </a:endParaRPr>
          </a:p>
          <a:p>
            <a:pPr>
              <a:buNone/>
            </a:pPr>
            <a:r>
              <a:rPr lang="it-IT" b="1" dirty="0" smtClean="0">
                <a:latin typeface="Times New Roman" pitchFamily="18" charset="0"/>
                <a:cs typeface="Times New Roman" pitchFamily="18" charset="0"/>
              </a:rPr>
              <a:t>Executive </a:t>
            </a:r>
            <a:r>
              <a:rPr lang="it-IT" b="1" dirty="0" err="1" smtClean="0">
                <a:latin typeface="Times New Roman" pitchFamily="18" charset="0"/>
                <a:cs typeface="Times New Roman" pitchFamily="18" charset="0"/>
              </a:rPr>
              <a:t>functions</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impairment</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general</a:t>
            </a:r>
            <a:r>
              <a:rPr lang="it-IT" dirty="0" smtClean="0">
                <a:latin typeface="Times New Roman" pitchFamily="18" charset="0"/>
                <a:cs typeface="Times New Roman" pitchFamily="18" charset="0"/>
              </a:rPr>
              <a:t> executive </a:t>
            </a:r>
            <a:r>
              <a:rPr lang="it-IT" dirty="0" err="1" smtClean="0">
                <a:latin typeface="Times New Roman" pitchFamily="18" charset="0"/>
                <a:cs typeface="Times New Roman" pitchFamily="18" charset="0"/>
              </a:rPr>
              <a:t>function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esp</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working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memory</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Language</a:t>
            </a:r>
            <a:r>
              <a:rPr lang="it-IT" b="1"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a:t>
            </a:r>
          </a:p>
          <a:p>
            <a:pPr>
              <a:buNone/>
            </a:pPr>
            <a:r>
              <a:rPr lang="it-IT" b="1" dirty="0" err="1" smtClean="0">
                <a:latin typeface="Times New Roman" pitchFamily="18" charset="0"/>
                <a:cs typeface="Times New Roman" pitchFamily="18" charset="0"/>
              </a:rPr>
              <a:t>Visuospatial</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function</a:t>
            </a:r>
            <a:r>
              <a:rPr lang="it-IT" dirty="0" smtClean="0">
                <a:latin typeface="Times New Roman" pitchFamily="18" charset="0"/>
                <a:cs typeface="Times New Roman" pitchFamily="18" charset="0"/>
              </a:rPr>
              <a:t>: -</a:t>
            </a:r>
          </a:p>
          <a:p>
            <a:pPr>
              <a:buNone/>
            </a:pPr>
            <a:r>
              <a:rPr lang="it-IT" b="1" dirty="0" err="1" smtClean="0">
                <a:latin typeface="Times New Roman" pitchFamily="18" charset="0"/>
                <a:cs typeface="Times New Roman" pitchFamily="18" charset="0"/>
              </a:rPr>
              <a:t>Psychomotor</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function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reduced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reaction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time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general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slowing</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Behaviour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depression</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irritability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related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sleed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disruption</a:t>
            </a:r>
            <a:endParaRPr lang="it-IT"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olo isoscele 5"/>
          <p:cNvSpPr/>
          <p:nvPr/>
        </p:nvSpPr>
        <p:spPr>
          <a:xfrm>
            <a:off x="6129672" y="201892"/>
            <a:ext cx="340624" cy="288032"/>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b="1" dirty="0" err="1" smtClean="0">
                <a:solidFill>
                  <a:srgbClr val="0070C0"/>
                </a:solidFill>
                <a:latin typeface="Times New Roman" pitchFamily="18" charset="0"/>
                <a:cs typeface="Times New Roman" pitchFamily="18" charset="0"/>
              </a:rPr>
              <a:t>Nutrition</a:t>
            </a:r>
            <a:r>
              <a:rPr lang="it-IT" b="1" dirty="0" smtClean="0">
                <a:solidFill>
                  <a:srgbClr val="0070C0"/>
                </a:solidFill>
                <a:latin typeface="Times New Roman" pitchFamily="18" charset="0"/>
                <a:cs typeface="Times New Roman" pitchFamily="18" charset="0"/>
              </a:rPr>
              <a:t> </a:t>
            </a:r>
            <a:r>
              <a:rPr lang="it-IT" b="1" dirty="0" err="1" smtClean="0">
                <a:solidFill>
                  <a:srgbClr val="0070C0"/>
                </a:solidFill>
                <a:latin typeface="Times New Roman" pitchFamily="18" charset="0"/>
                <a:cs typeface="Times New Roman" pitchFamily="18" charset="0"/>
              </a:rPr>
              <a:t>deficiency</a:t>
            </a:r>
            <a:endParaRPr lang="it-IT" b="1" dirty="0">
              <a:solidFill>
                <a:srgbClr val="0070C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20000"/>
          </a:bodyPr>
          <a:lstStyle/>
          <a:p>
            <a:pPr>
              <a:buNone/>
            </a:pPr>
            <a:r>
              <a:rPr lang="it-IT" b="1" dirty="0" err="1" smtClean="0">
                <a:latin typeface="Times New Roman" pitchFamily="18" charset="0"/>
                <a:cs typeface="Times New Roman" pitchFamily="18" charset="0"/>
              </a:rPr>
              <a:t>Course</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improve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supplementation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although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effect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of</a:t>
            </a:r>
            <a:r>
              <a:rPr lang="it-IT" dirty="0" smtClean="0">
                <a:latin typeface="Times New Roman" pitchFamily="18" charset="0"/>
                <a:cs typeface="Times New Roman" pitchFamily="18" charset="0"/>
              </a:rPr>
              <a:t> low </a:t>
            </a:r>
            <a:r>
              <a:rPr lang="it-IT" dirty="0" err="1" smtClean="0">
                <a:latin typeface="Times New Roman" pitchFamily="18" charset="0"/>
                <a:cs typeface="Times New Roman" pitchFamily="18" charset="0"/>
              </a:rPr>
              <a:t>vitamin</a:t>
            </a:r>
            <a:r>
              <a:rPr lang="it-IT" dirty="0" smtClean="0">
                <a:latin typeface="Times New Roman" pitchFamily="18" charset="0"/>
                <a:cs typeface="Times New Roman" pitchFamily="18" charset="0"/>
              </a:rPr>
              <a:t> B12 </a:t>
            </a:r>
            <a:r>
              <a:rPr lang="it-IT" dirty="0" err="1" smtClean="0">
                <a:latin typeface="Times New Roman" pitchFamily="18" charset="0"/>
                <a:cs typeface="Times New Roman" pitchFamily="18" charset="0"/>
              </a:rPr>
              <a:t>may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persist</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Memory</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recall</a:t>
            </a:r>
            <a:r>
              <a:rPr lang="it-IT" dirty="0" smtClean="0">
                <a:latin typeface="Times New Roman" pitchFamily="18" charset="0"/>
                <a:cs typeface="Times New Roman" pitchFamily="18" charset="0"/>
              </a:rPr>
              <a:t> deficit</a:t>
            </a:r>
          </a:p>
          <a:p>
            <a:pPr>
              <a:buNone/>
            </a:pPr>
            <a:r>
              <a:rPr lang="it-IT" b="1" dirty="0" err="1" smtClean="0">
                <a:latin typeface="Times New Roman" pitchFamily="18" charset="0"/>
                <a:cs typeface="Times New Roman" pitchFamily="18" charset="0"/>
              </a:rPr>
              <a:t>Attention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reduced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attention</a:t>
            </a:r>
            <a:endParaRPr lang="it-IT" dirty="0" smtClean="0">
              <a:latin typeface="Times New Roman" pitchFamily="18" charset="0"/>
              <a:cs typeface="Times New Roman" pitchFamily="18" charset="0"/>
            </a:endParaRPr>
          </a:p>
          <a:p>
            <a:pPr>
              <a:buNone/>
            </a:pPr>
            <a:r>
              <a:rPr lang="it-IT" b="1" dirty="0" smtClean="0">
                <a:latin typeface="Times New Roman" pitchFamily="18" charset="0"/>
                <a:cs typeface="Times New Roman" pitchFamily="18" charset="0"/>
              </a:rPr>
              <a:t>Executive </a:t>
            </a:r>
            <a:r>
              <a:rPr lang="it-IT" b="1" dirty="0" err="1" smtClean="0">
                <a:latin typeface="Times New Roman" pitchFamily="18" charset="0"/>
                <a:cs typeface="Times New Roman" pitchFamily="18" charset="0"/>
              </a:rPr>
              <a:t>function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impaurment</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abstract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thinking</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Language</a:t>
            </a:r>
            <a:r>
              <a:rPr lang="it-IT" b="1" dirty="0" smtClean="0">
                <a:latin typeface="Times New Roman" pitchFamily="18" charset="0"/>
                <a:cs typeface="Times New Roman" pitchFamily="18" charset="0"/>
              </a:rPr>
              <a:t>: -</a:t>
            </a:r>
          </a:p>
          <a:p>
            <a:pPr>
              <a:buNone/>
            </a:pPr>
            <a:r>
              <a:rPr lang="it-IT" b="1" dirty="0" err="1" smtClean="0">
                <a:latin typeface="Times New Roman" pitchFamily="18" charset="0"/>
                <a:cs typeface="Times New Roman" pitchFamily="18" charset="0"/>
              </a:rPr>
              <a:t>Visuospatial</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function</a:t>
            </a:r>
            <a:r>
              <a:rPr lang="it-IT" b="1"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non </a:t>
            </a:r>
            <a:r>
              <a:rPr lang="it-IT" dirty="0" err="1" smtClean="0">
                <a:latin typeface="Times New Roman" pitchFamily="18" charset="0"/>
                <a:cs typeface="Times New Roman" pitchFamily="18" charset="0"/>
              </a:rPr>
              <a:t>verbal</a:t>
            </a:r>
            <a:r>
              <a:rPr lang="it-IT" dirty="0" smtClean="0">
                <a:latin typeface="Times New Roman" pitchFamily="18" charset="0"/>
                <a:cs typeface="Times New Roman" pitchFamily="18" charset="0"/>
              </a:rPr>
              <a:t> pattern </a:t>
            </a:r>
            <a:r>
              <a:rPr lang="it-IT" dirty="0" err="1" smtClean="0">
                <a:latin typeface="Times New Roman" pitchFamily="18" charset="0"/>
                <a:cs typeface="Times New Roman" pitchFamily="18" charset="0"/>
              </a:rPr>
              <a:t>abstraction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construction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impaired</a:t>
            </a:r>
            <a:r>
              <a:rPr lang="it-IT" dirty="0" smtClean="0">
                <a:latin typeface="Times New Roman" pitchFamily="18" charset="0"/>
                <a:cs typeface="Times New Roman" pitchFamily="18" charset="0"/>
              </a:rPr>
              <a:t> in high </a:t>
            </a:r>
            <a:r>
              <a:rPr lang="it-IT" dirty="0" err="1" smtClean="0">
                <a:latin typeface="Times New Roman" pitchFamily="18" charset="0"/>
                <a:cs typeface="Times New Roman" pitchFamily="18" charset="0"/>
              </a:rPr>
              <a:t>homocysteine</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Psychomotor</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function</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reduced</a:t>
            </a:r>
            <a:r>
              <a:rPr lang="it-IT" dirty="0" smtClean="0">
                <a:latin typeface="Times New Roman" pitchFamily="18" charset="0"/>
                <a:cs typeface="Times New Roman" pitchFamily="18" charset="0"/>
              </a:rPr>
              <a:t> processing </a:t>
            </a:r>
            <a:r>
              <a:rPr lang="it-IT" dirty="0" err="1" smtClean="0">
                <a:latin typeface="Times New Roman" pitchFamily="18" charset="0"/>
                <a:cs typeface="Times New Roman" pitchFamily="18" charset="0"/>
              </a:rPr>
              <a:t>speed</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patient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high </a:t>
            </a:r>
            <a:r>
              <a:rPr lang="it-IT" dirty="0" err="1" smtClean="0">
                <a:latin typeface="Times New Roman" pitchFamily="18" charset="0"/>
                <a:cs typeface="Times New Roman" pitchFamily="18" charset="0"/>
              </a:rPr>
              <a:t>hinicystseine</a:t>
            </a:r>
            <a:endParaRPr lang="it-IT" dirty="0" smtClean="0">
              <a:latin typeface="Times New Roman" pitchFamily="18" charset="0"/>
              <a:cs typeface="Times New Roman" pitchFamily="18" charset="0"/>
            </a:endParaRPr>
          </a:p>
          <a:p>
            <a:pPr>
              <a:buNone/>
            </a:pPr>
            <a:r>
              <a:rPr lang="it-IT" b="1" dirty="0" err="1" smtClean="0">
                <a:latin typeface="Times New Roman" pitchFamily="18" charset="0"/>
                <a:cs typeface="Times New Roman" pitchFamily="18" charset="0"/>
              </a:rPr>
              <a:t>Behaviour</a:t>
            </a:r>
            <a:r>
              <a:rPr lang="it-IT" b="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variable</a:t>
            </a:r>
            <a:endParaRPr lang="it-IT" dirty="0">
              <a:latin typeface="Times New Roman" pitchFamily="18" charset="0"/>
              <a:cs typeface="Times New Roman" pitchFamily="18" charset="0"/>
            </a:endParaRPr>
          </a:p>
        </p:txBody>
      </p:sp>
      <p:sp>
        <p:nvSpPr>
          <p:cNvPr id="5" name="CasellaDiTesto 4"/>
          <p:cNvSpPr txBox="1"/>
          <p:nvPr/>
        </p:nvSpPr>
        <p:spPr>
          <a:xfrm>
            <a:off x="6012160" y="188640"/>
            <a:ext cx="2952328" cy="369332"/>
          </a:xfrm>
          <a:prstGeom prst="rect">
            <a:avLst/>
          </a:prstGeom>
          <a:noFill/>
        </p:spPr>
        <p:txBody>
          <a:bodyPr wrap="square" rtlCol="0">
            <a:spAutoFit/>
          </a:bodyPr>
          <a:lstStyle/>
          <a:p>
            <a:r>
              <a:rPr lang="it-IT" dirty="0" smtClean="0">
                <a:latin typeface="Times New Roman" pitchFamily="18" charset="0"/>
                <a:cs typeface="Times New Roman" pitchFamily="18" charset="0"/>
              </a:rPr>
              <a:t>   !     </a:t>
            </a:r>
            <a:r>
              <a:rPr lang="it-IT" dirty="0" err="1" smtClean="0">
                <a:latin typeface="Times New Roman" pitchFamily="18" charset="0"/>
                <a:cs typeface="Times New Roman" pitchFamily="18" charset="0"/>
              </a:rPr>
              <a:t>Wernicke-Korsakoff</a:t>
            </a:r>
            <a:r>
              <a:rPr lang="it-IT" dirty="0" smtClean="0">
                <a:latin typeface="Times New Roman" pitchFamily="18" charset="0"/>
                <a:cs typeface="Times New Roman" pitchFamily="18" charset="0"/>
              </a:rPr>
              <a:t> S.</a:t>
            </a:r>
            <a:endParaRPr lang="it-IT"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2636</Words>
  <Application>Microsoft Office PowerPoint</Application>
  <PresentationFormat>Presentazione su schermo (4:3)</PresentationFormat>
  <Paragraphs>484</Paragraphs>
  <Slides>68</Slides>
  <Notes>1</Notes>
  <HiddenSlides>0</HiddenSlides>
  <MMClips>0</MMClips>
  <ScaleCrop>false</ScaleCrop>
  <HeadingPairs>
    <vt:vector size="4" baseType="variant">
      <vt:variant>
        <vt:lpstr>Tema</vt:lpstr>
      </vt:variant>
      <vt:variant>
        <vt:i4>1</vt:i4>
      </vt:variant>
      <vt:variant>
        <vt:lpstr>Titoli diapositive</vt:lpstr>
      </vt:variant>
      <vt:variant>
        <vt:i4>68</vt:i4>
      </vt:variant>
    </vt:vector>
  </HeadingPairs>
  <TitlesOfParts>
    <vt:vector size="69" baseType="lpstr">
      <vt:lpstr>Tema di Office</vt:lpstr>
      <vt:lpstr>Internal Medicine and General Surgery II</vt:lpstr>
      <vt:lpstr>Effect of normal aging in intellectual functioning</vt:lpstr>
      <vt:lpstr>“A man is as old as his arteries” Thomas Sydenham 1624-1689</vt:lpstr>
      <vt:lpstr>Cardiac surgery</vt:lpstr>
      <vt:lpstr>Hypertension </vt:lpstr>
      <vt:lpstr>Diabetes</vt:lpstr>
      <vt:lpstr>COPD</vt:lpstr>
      <vt:lpstr>Sleep apnea</vt:lpstr>
      <vt:lpstr>Nutrition deficiency</vt:lpstr>
      <vt:lpstr>Hypothyroidism</vt:lpstr>
      <vt:lpstr>Other common disease</vt:lpstr>
      <vt:lpstr>Neurodegenerative Diseases</vt:lpstr>
      <vt:lpstr>Alzheimer Disease</vt:lpstr>
      <vt:lpstr>Alzheimer Disease</vt:lpstr>
      <vt:lpstr>Alzheimer Disease</vt:lpstr>
      <vt:lpstr>Clinical presentation</vt:lpstr>
      <vt:lpstr>Genetic risck factors</vt:lpstr>
      <vt:lpstr>Pathology</vt:lpstr>
      <vt:lpstr> NeurofibrillaryTangles</vt:lpstr>
      <vt:lpstr>AD</vt:lpstr>
      <vt:lpstr>Diapositiva 21</vt:lpstr>
      <vt:lpstr>Cholinergic Hypothesis </vt:lpstr>
      <vt:lpstr>ASSESSMENT: LABORATORY </vt:lpstr>
      <vt:lpstr>ASSESSMENT: BRAIN IMAGING </vt:lpstr>
      <vt:lpstr>TREATMENT &amp; MANAGEMENT</vt:lpstr>
      <vt:lpstr>NONPHARMACOLOGIC </vt:lpstr>
      <vt:lpstr> PHARMACOLOGIC </vt:lpstr>
      <vt:lpstr>Diapositiva 28</vt:lpstr>
      <vt:lpstr>Exelon (Rivastigmine) </vt:lpstr>
      <vt:lpstr>Diapositiva 30</vt:lpstr>
      <vt:lpstr>Diapositiva 31</vt:lpstr>
      <vt:lpstr>Diapositiva 32</vt:lpstr>
      <vt:lpstr>Drugs in AD</vt:lpstr>
      <vt:lpstr>Diapositiva 34</vt:lpstr>
      <vt:lpstr>Future Trends </vt:lpstr>
      <vt:lpstr>Diapositiva 36</vt:lpstr>
      <vt:lpstr>Diapositiva 37</vt:lpstr>
      <vt:lpstr>Diapositiva 38</vt:lpstr>
      <vt:lpstr>Diapositiva 39</vt:lpstr>
      <vt:lpstr>Diapositiva 40</vt:lpstr>
      <vt:lpstr>Diapositiva 41</vt:lpstr>
      <vt:lpstr>Diapositiva 42</vt:lpstr>
      <vt:lpstr>Diapositiva 43</vt:lpstr>
      <vt:lpstr>Mixed Dementia</vt:lpstr>
      <vt:lpstr>Diagnosis</vt:lpstr>
      <vt:lpstr>Treatment</vt:lpstr>
      <vt:lpstr>Secondary prevention</vt:lpstr>
      <vt:lpstr>Pharmacological treatment</vt:lpstr>
      <vt:lpstr>Diapositiva 49</vt:lpstr>
      <vt:lpstr>Pathology</vt:lpstr>
      <vt:lpstr>Body Lewy</vt:lpstr>
      <vt:lpstr>Diapositiva 52</vt:lpstr>
      <vt:lpstr>Alpha sinuclein</vt:lpstr>
      <vt:lpstr>Diapositiva 54</vt:lpstr>
      <vt:lpstr>Role of alpha sinuclein</vt:lpstr>
      <vt:lpstr>In disease</vt:lpstr>
      <vt:lpstr>Clinical features</vt:lpstr>
      <vt:lpstr>TREATMENT</vt:lpstr>
      <vt:lpstr>Frontotemporal dementia</vt:lpstr>
      <vt:lpstr>Epidemiology</vt:lpstr>
      <vt:lpstr>Diapositiva 61</vt:lpstr>
      <vt:lpstr>MRI</vt:lpstr>
      <vt:lpstr>Diapositiva 63</vt:lpstr>
      <vt:lpstr>Differential diagnosis</vt:lpstr>
      <vt:lpstr>Diapositiva 65</vt:lpstr>
      <vt:lpstr>Treatments</vt:lpstr>
      <vt:lpstr>Treatments</vt:lpstr>
      <vt:lpstr>Diapositiva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Medicine and Surgery II</dc:title>
  <dc:creator>Utente</dc:creator>
  <cp:lastModifiedBy>Utente</cp:lastModifiedBy>
  <cp:revision>12</cp:revision>
  <dcterms:created xsi:type="dcterms:W3CDTF">2016-12-04T10:02:03Z</dcterms:created>
  <dcterms:modified xsi:type="dcterms:W3CDTF">2017-10-31T11:22:40Z</dcterms:modified>
</cp:coreProperties>
</file>