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7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12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84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57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51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6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76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60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76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86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DC38D-F016-4FDC-845B-28FD2793BAD1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C994-3BB4-4C48-8CBE-AC2B9558D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Advanced Drug Delivery </a:t>
            </a:r>
            <a:r>
              <a:rPr lang="en-US" sz="3600" b="1" dirty="0" smtClean="0"/>
              <a:t>Reviews</a:t>
            </a:r>
            <a:br>
              <a:rPr lang="en-US" sz="3600" b="1" dirty="0" smtClean="0"/>
            </a:br>
            <a:r>
              <a:rPr lang="en-US" sz="3600" b="1" dirty="0" smtClean="0"/>
              <a:t>53 </a:t>
            </a:r>
            <a:r>
              <a:rPr lang="en-US" sz="3600" b="1" dirty="0"/>
              <a:t>(2001) 321–339</a:t>
            </a:r>
            <a:br>
              <a:rPr lang="en-US" sz="3600" b="1" dirty="0"/>
            </a:br>
            <a:r>
              <a:rPr lang="it-IT" sz="3600" b="1" dirty="0"/>
              <a:t/>
            </a:r>
            <a:br>
              <a:rPr lang="it-IT" sz="3600" b="1" dirty="0"/>
            </a:br>
            <a:r>
              <a:rPr lang="da-DK" sz="3600" b="1" dirty="0"/>
              <a:t>Environment-sensitive hydrogels for drug delivery</a:t>
            </a:r>
            <a:br>
              <a:rPr lang="da-DK" sz="3600" b="1" dirty="0"/>
            </a:br>
            <a:r>
              <a:rPr lang="it-IT" sz="3600" b="1" dirty="0"/>
              <a:t>Yong </a:t>
            </a:r>
            <a:r>
              <a:rPr lang="it-IT" sz="3600" b="1" dirty="0" err="1"/>
              <a:t>Qiu</a:t>
            </a:r>
            <a:r>
              <a:rPr lang="it-IT" sz="3600" b="1" dirty="0"/>
              <a:t>, </a:t>
            </a:r>
            <a:r>
              <a:rPr lang="it-IT" sz="3600" b="1" dirty="0" err="1"/>
              <a:t>Kinam</a:t>
            </a:r>
            <a:r>
              <a:rPr lang="it-IT" sz="3600" b="1" dirty="0"/>
              <a:t> </a:t>
            </a:r>
            <a:r>
              <a:rPr lang="it-IT" sz="3600" b="1" dirty="0" smtClean="0"/>
              <a:t>Park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94622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err="1"/>
              <a:t>Crosslinked</a:t>
            </a:r>
            <a:r>
              <a:rPr lang="it-IT" b="1" dirty="0"/>
              <a:t> </a:t>
            </a:r>
            <a:r>
              <a:rPr lang="it-IT" b="1" dirty="0" err="1"/>
              <a:t>ionic</a:t>
            </a:r>
            <a:r>
              <a:rPr lang="it-IT" b="1" dirty="0"/>
              <a:t> </a:t>
            </a:r>
            <a:r>
              <a:rPr lang="it-IT" b="1" dirty="0" err="1"/>
              <a:t>polysaccharides</a:t>
            </a:r>
            <a:r>
              <a:rPr lang="it-IT" b="1" dirty="0"/>
              <a:t> for </a:t>
            </a:r>
            <a:r>
              <a:rPr lang="it-IT" b="1" dirty="0" err="1"/>
              <a:t>stimuli</a:t>
            </a:r>
            <a:r>
              <a:rPr lang="it-IT" b="1" dirty="0"/>
              <a:t>-sensitive </a:t>
            </a:r>
            <a:r>
              <a:rPr lang="it-IT" b="1" dirty="0" err="1"/>
              <a:t>drug</a:t>
            </a:r>
            <a:r>
              <a:rPr lang="it-IT" b="1" dirty="0"/>
              <a:t> </a:t>
            </a:r>
            <a:r>
              <a:rPr lang="it-IT" b="1" dirty="0" smtClean="0"/>
              <a:t>delivery</a:t>
            </a:r>
          </a:p>
          <a:p>
            <a:pPr marL="0" indent="0" algn="ctr">
              <a:buNone/>
            </a:pPr>
            <a:r>
              <a:rPr lang="it-IT" dirty="0"/>
              <a:t>Carmen Alvarez-Lorenzo, Barbara </a:t>
            </a:r>
            <a:r>
              <a:rPr lang="it-IT" dirty="0" err="1"/>
              <a:t>Blanco</a:t>
            </a:r>
            <a:r>
              <a:rPr lang="it-IT" dirty="0"/>
              <a:t>-Fernandez, Ana M. </a:t>
            </a:r>
            <a:r>
              <a:rPr lang="it-IT" dirty="0" err="1"/>
              <a:t>Puga</a:t>
            </a:r>
            <a:r>
              <a:rPr lang="it-IT" dirty="0"/>
              <a:t>, </a:t>
            </a:r>
            <a:r>
              <a:rPr lang="it-IT" dirty="0" smtClean="0"/>
              <a:t>Angel </a:t>
            </a:r>
            <a:r>
              <a:rPr lang="it-IT" dirty="0" err="1" smtClean="0"/>
              <a:t>Concheiro</a:t>
            </a:r>
            <a:endParaRPr lang="it-IT" dirty="0" smtClean="0"/>
          </a:p>
          <a:p>
            <a:pPr marL="0" indent="0" algn="ctr">
              <a:buNone/>
            </a:pPr>
            <a:r>
              <a:rPr lang="en-US" dirty="0"/>
              <a:t>Advanced Drug Delivery Reviews 65 (2013) 1148–1171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201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510" y="1798265"/>
            <a:ext cx="7752413" cy="43513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86400" y="2985247"/>
            <a:ext cx="13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neutral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76047" y="5145741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ionic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47661" y="2725271"/>
            <a:ext cx="90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neutral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74894" y="5368045"/>
            <a:ext cx="62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ionic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0118" y="1981200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Polysaccharide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44041" y="3810000"/>
            <a:ext cx="151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Substutution</a:t>
            </a:r>
            <a:endParaRPr lang="it-IT" dirty="0" smtClean="0"/>
          </a:p>
          <a:p>
            <a:r>
              <a:rPr lang="it-IT" dirty="0" err="1" smtClean="0"/>
              <a:t>grafting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98141" y="2165866"/>
            <a:ext cx="155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Cross-</a:t>
            </a:r>
            <a:r>
              <a:rPr lang="it-IT" dirty="0" err="1" smtClean="0"/>
              <a:t>linker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319247" y="2730643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neutral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781364" y="3836628"/>
            <a:ext cx="176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Ionic</a:t>
            </a:r>
            <a:endParaRPr lang="it-IT" dirty="0" smtClean="0"/>
          </a:p>
          <a:p>
            <a:pPr algn="ctr"/>
            <a:r>
              <a:rPr lang="it-IT" dirty="0" err="1" smtClean="0"/>
              <a:t>monofunctional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951694" y="5145741"/>
            <a:ext cx="174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Ionic</a:t>
            </a:r>
            <a:r>
              <a:rPr lang="it-IT" dirty="0" smtClean="0"/>
              <a:t> bi/multi-</a:t>
            </a:r>
            <a:r>
              <a:rPr lang="it-IT" dirty="0" err="1" smtClean="0"/>
              <a:t>functionalized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023412" y="2070847"/>
            <a:ext cx="161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Network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91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46" y="1030942"/>
            <a:ext cx="11121404" cy="45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25" y="1389529"/>
            <a:ext cx="12030564" cy="46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74" y="923365"/>
            <a:ext cx="11749921" cy="49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" y="510988"/>
            <a:ext cx="12205881" cy="58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3426" y="1111624"/>
            <a:ext cx="13109492" cy="53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1" y="572193"/>
            <a:ext cx="12059288" cy="54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2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35" y="552469"/>
            <a:ext cx="12083994" cy="53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143" y="1825625"/>
            <a:ext cx="57097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Structures of some temperature-sensitive polymers</a:t>
            </a:r>
            <a:endParaRPr lang="it-IT" sz="32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24113"/>
            <a:ext cx="10515600" cy="31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0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6054"/>
            <a:ext cx="10515600" cy="41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2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4861"/>
            <a:ext cx="10515600" cy="40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2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err="1"/>
              <a:t>Polymer</a:t>
            </a:r>
            <a:r>
              <a:rPr lang="it-IT" sz="2800" b="1" dirty="0"/>
              <a:t> </a:t>
            </a:r>
            <a:r>
              <a:rPr lang="it-IT" sz="2800" b="1" dirty="0" err="1"/>
              <a:t>structures</a:t>
            </a:r>
            <a:r>
              <a:rPr lang="it-IT" sz="2800" b="1" dirty="0"/>
              <a:t> of </a:t>
            </a:r>
            <a:r>
              <a:rPr lang="it-IT" sz="2800" b="1" dirty="0" err="1" smtClean="0"/>
              <a:t>Pluronic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Tetronic</a:t>
            </a:r>
            <a:r>
              <a:rPr lang="it-IT" sz="2800" b="1" dirty="0" smtClean="0"/>
              <a:t>.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597" y="1048872"/>
            <a:ext cx="6348806" cy="55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1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Schematic illustration of on–off release from a squeezing</a:t>
            </a:r>
            <a:br>
              <a:rPr lang="en-US" sz="2800" b="1" dirty="0"/>
            </a:br>
            <a:r>
              <a:rPr lang="en-US" sz="2800" b="1" dirty="0" smtClean="0"/>
              <a:t>hydrogel </a:t>
            </a:r>
            <a:r>
              <a:rPr lang="en-US" sz="2800" b="1" dirty="0"/>
              <a:t>device for drug </a:t>
            </a:r>
            <a:r>
              <a:rPr lang="en-US" sz="2800" b="1" dirty="0" smtClean="0"/>
              <a:t>delivery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970" y="1825625"/>
            <a:ext cx="76480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pH-dependent ionization of polyelectrolytes. </a:t>
            </a:r>
            <a:r>
              <a:rPr lang="en-US" sz="2800" b="1" dirty="0" smtClean="0"/>
              <a:t>Poly(acrylic acid</a:t>
            </a:r>
            <a:r>
              <a:rPr lang="en-US" sz="2800" b="1" dirty="0"/>
              <a:t>) (top) and </a:t>
            </a:r>
            <a:r>
              <a:rPr lang="en-US" sz="2800" b="1" dirty="0" smtClean="0"/>
              <a:t>poly(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,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diethylaminoethyl</a:t>
            </a:r>
            <a:r>
              <a:rPr lang="en-US" sz="2800" b="1" dirty="0" smtClean="0"/>
              <a:t> </a:t>
            </a:r>
            <a:r>
              <a:rPr lang="en-US" sz="2800" b="1" dirty="0"/>
              <a:t>methacrylate) (</a:t>
            </a:r>
            <a:r>
              <a:rPr lang="en-US" sz="2800" b="1" dirty="0" smtClean="0"/>
              <a:t>bot</a:t>
            </a:r>
            <a:r>
              <a:rPr lang="it-IT" sz="2800" b="1" dirty="0" err="1" smtClean="0"/>
              <a:t>tom</a:t>
            </a:r>
            <a:r>
              <a:rPr lang="it-IT" sz="2800" b="1" dirty="0" smtClean="0"/>
              <a:t>)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364" y="1825625"/>
            <a:ext cx="68852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4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err="1"/>
              <a:t>Schematic</a:t>
            </a:r>
            <a:r>
              <a:rPr lang="it-IT" sz="2000" dirty="0"/>
              <a:t> </a:t>
            </a:r>
            <a:r>
              <a:rPr lang="it-IT" sz="2000" dirty="0" err="1"/>
              <a:t>illustration</a:t>
            </a:r>
            <a:r>
              <a:rPr lang="it-IT" sz="2000" dirty="0"/>
              <a:t> of </a:t>
            </a:r>
            <a:r>
              <a:rPr lang="it-IT" sz="2000" dirty="0" err="1"/>
              <a:t>oral</a:t>
            </a:r>
            <a:r>
              <a:rPr lang="it-IT" sz="2000" dirty="0"/>
              <a:t> colon-</a:t>
            </a:r>
            <a:r>
              <a:rPr lang="it-IT" sz="2000" dirty="0" err="1"/>
              <a:t>specific</a:t>
            </a:r>
            <a:r>
              <a:rPr lang="it-IT" sz="2000" dirty="0"/>
              <a:t> </a:t>
            </a:r>
            <a:r>
              <a:rPr lang="it-IT" sz="2000" dirty="0" err="1"/>
              <a:t>drug</a:t>
            </a:r>
            <a:r>
              <a:rPr lang="it-IT" sz="2000" dirty="0"/>
              <a:t> delivery </a:t>
            </a:r>
            <a:r>
              <a:rPr lang="it-IT" sz="2000" dirty="0" err="1"/>
              <a:t>acrylate</a:t>
            </a:r>
            <a:r>
              <a:rPr lang="it-IT" sz="2000" dirty="0"/>
              <a:t> </a:t>
            </a:r>
            <a:r>
              <a:rPr lang="it-IT" sz="2000" dirty="0" err="1" smtClean="0"/>
              <a:t>using</a:t>
            </a:r>
            <a:r>
              <a:rPr lang="it-IT" sz="2000" dirty="0" smtClean="0"/>
              <a:t> </a:t>
            </a:r>
            <a:r>
              <a:rPr lang="it-IT" sz="2000" dirty="0" err="1"/>
              <a:t>biodegradable</a:t>
            </a:r>
            <a:r>
              <a:rPr lang="it-IT" sz="2000" dirty="0"/>
              <a:t> and </a:t>
            </a:r>
            <a:r>
              <a:rPr lang="it-IT" sz="2000" dirty="0" err="1"/>
              <a:t>pH</a:t>
            </a:r>
            <a:r>
              <a:rPr lang="it-IT" sz="2000" dirty="0"/>
              <a:t>-sensitive </a:t>
            </a:r>
            <a:r>
              <a:rPr lang="it-IT" sz="2000" dirty="0" err="1"/>
              <a:t>hydrogels</a:t>
            </a:r>
            <a:r>
              <a:rPr lang="it-IT" sz="2000" dirty="0"/>
              <a:t>. The </a:t>
            </a:r>
            <a:r>
              <a:rPr lang="it-IT" sz="2000" dirty="0" err="1" smtClean="0"/>
              <a:t>azoaromatic</a:t>
            </a:r>
            <a:r>
              <a:rPr lang="it-IT" sz="2000" dirty="0" smtClean="0"/>
              <a:t> </a:t>
            </a:r>
            <a:r>
              <a:rPr lang="en-US" sz="2000" dirty="0" smtClean="0"/>
              <a:t>moieties </a:t>
            </a:r>
            <a:r>
              <a:rPr lang="en-US" sz="2000" dirty="0"/>
              <a:t>in the cross-links are designated by –N=N–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813" y="1825625"/>
            <a:ext cx="50163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/>
              <a:t>Sol–gel </a:t>
            </a:r>
            <a:r>
              <a:rPr lang="it-IT" sz="2800" b="1" dirty="0" err="1"/>
              <a:t>phase-transition</a:t>
            </a:r>
            <a:r>
              <a:rPr lang="it-IT" sz="2800" b="1" dirty="0"/>
              <a:t> of a </a:t>
            </a:r>
            <a:r>
              <a:rPr lang="it-IT" sz="2800" b="1" dirty="0" err="1"/>
              <a:t>phenylborate</a:t>
            </a:r>
            <a:r>
              <a:rPr lang="it-IT" sz="2800" b="1" dirty="0"/>
              <a:t> </a:t>
            </a:r>
            <a:r>
              <a:rPr lang="it-IT" sz="2800" b="1" dirty="0" err="1"/>
              <a:t>polymer</a:t>
            </a:r>
            <a:r>
              <a:rPr lang="it-IT" sz="2800" b="1" dirty="0"/>
              <a:t>. At </a:t>
            </a:r>
            <a:r>
              <a:rPr lang="it-IT" sz="2800" b="1" dirty="0" err="1"/>
              <a:t>alkaline</a:t>
            </a:r>
            <a:r>
              <a:rPr lang="it-IT" sz="2800" b="1" dirty="0"/>
              <a:t> </a:t>
            </a:r>
            <a:r>
              <a:rPr lang="it-IT" sz="2800" b="1" dirty="0" err="1"/>
              <a:t>pH</a:t>
            </a:r>
            <a:r>
              <a:rPr lang="it-IT" sz="2800" b="1" dirty="0"/>
              <a:t>, </a:t>
            </a:r>
            <a:r>
              <a:rPr lang="it-IT" sz="2800" b="1" dirty="0" err="1"/>
              <a:t>phenylborate</a:t>
            </a:r>
            <a:r>
              <a:rPr lang="it-IT" sz="2800" b="1" dirty="0"/>
              <a:t> </a:t>
            </a:r>
            <a:r>
              <a:rPr lang="it-IT" sz="2800" b="1" dirty="0" err="1"/>
              <a:t>polymer</a:t>
            </a:r>
            <a:r>
              <a:rPr lang="it-IT" sz="2800" b="1" dirty="0"/>
              <a:t> </a:t>
            </a:r>
            <a:r>
              <a:rPr lang="it-IT" sz="2800" b="1" dirty="0" err="1"/>
              <a:t>interacts</a:t>
            </a:r>
            <a:r>
              <a:rPr lang="it-IT" sz="2800" b="1" dirty="0"/>
              <a:t> with </a:t>
            </a:r>
            <a:r>
              <a:rPr lang="it-IT" sz="2800" b="1" dirty="0" err="1"/>
              <a:t>poly</a:t>
            </a:r>
            <a:r>
              <a:rPr lang="it-IT" sz="2800" b="1" dirty="0"/>
              <a:t>(</a:t>
            </a:r>
            <a:r>
              <a:rPr lang="it-IT" sz="2800" b="1" dirty="0" err="1"/>
              <a:t>vinyl</a:t>
            </a:r>
            <a:r>
              <a:rPr lang="it-IT" sz="2800" b="1" dirty="0"/>
              <a:t> </a:t>
            </a:r>
            <a:r>
              <a:rPr lang="it-IT" sz="2800" b="1" dirty="0" err="1"/>
              <a:t>alcohol</a:t>
            </a:r>
            <a:r>
              <a:rPr lang="it-IT" sz="2800" b="1" dirty="0"/>
              <a:t>) (</a:t>
            </a:r>
            <a:r>
              <a:rPr lang="it-IT" sz="2800" b="1" dirty="0" smtClean="0"/>
              <a:t>PVA) </a:t>
            </a:r>
            <a:r>
              <a:rPr lang="en-US" sz="2800" b="1" dirty="0" smtClean="0"/>
              <a:t>to </a:t>
            </a:r>
            <a:r>
              <a:rPr lang="en-US" sz="2800" b="1" dirty="0"/>
              <a:t>form a gel. Glucose replaces PVA to induce a transition from the gel to the sol phase.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3061"/>
            <a:ext cx="10515600" cy="39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5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Structure</a:t>
            </a:r>
            <a:r>
              <a:rPr lang="it-IT" sz="2800" dirty="0"/>
              <a:t> of leuco derivative </a:t>
            </a:r>
            <a:r>
              <a:rPr lang="it-IT" sz="2800" dirty="0" err="1"/>
              <a:t>molecule</a:t>
            </a:r>
            <a:r>
              <a:rPr lang="it-IT" sz="2800" dirty="0"/>
              <a:t> bis(4-(</a:t>
            </a:r>
            <a:r>
              <a:rPr lang="it-IT" sz="2800" dirty="0" err="1"/>
              <a:t>dimethylamino</a:t>
            </a:r>
            <a:r>
              <a:rPr lang="it-IT" sz="2800" dirty="0"/>
              <a:t>)</a:t>
            </a:r>
            <a:r>
              <a:rPr lang="it-IT" sz="2800" dirty="0" err="1"/>
              <a:t>phenyl</a:t>
            </a:r>
            <a:r>
              <a:rPr lang="it-IT" sz="2800" dirty="0"/>
              <a:t>)(4-vinylphenyl)</a:t>
            </a:r>
            <a:r>
              <a:rPr lang="it-IT" sz="2800" dirty="0" err="1"/>
              <a:t>methylleucocyanide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37335"/>
            <a:ext cx="10515600" cy="27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Swelling of an antigen–antibody semi-IPN hydrogel in response to free antigen</a:t>
            </a:r>
            <a:endParaRPr lang="it-IT" sz="280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279" y="1825625"/>
            <a:ext cx="68354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6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174</Words>
  <Application>Microsoft Office PowerPoint</Application>
  <PresentationFormat>Widescreen</PresentationFormat>
  <Paragraphs>25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Advanced Drug Delivery Reviews 53 (2001) 321–339  Environment-sensitive hydrogels for drug delivery Yong Qiu, Kinam Park</vt:lpstr>
      <vt:lpstr>Structures of some temperature-sensitive polymers</vt:lpstr>
      <vt:lpstr>Polymer structures of Pluronic and Tetronic.</vt:lpstr>
      <vt:lpstr>Schematic illustration of on–off release from a squeezing hydrogel device for drug delivery</vt:lpstr>
      <vt:lpstr>pH-dependent ionization of polyelectrolytes. Poly(acrylic acid) (top) and poly(N,N-diethylaminoethyl methacrylate) (bottom)</vt:lpstr>
      <vt:lpstr>Schematic illustration of oral colon-specific drug delivery acrylate using biodegradable and pH-sensitive hydrogels. The azoaromatic moieties in the cross-links are designated by –N=N–</vt:lpstr>
      <vt:lpstr>Sol–gel phase-transition of a phenylborate polymer. At alkaline pH, phenylborate polymer interacts with poly(vinyl alcohol) (PVA) to form a gel. Glucose replaces PVA to induce a transition from the gel to the sol phase.</vt:lpstr>
      <vt:lpstr>Structure of leuco derivative molecule bis(4-(dimethylamino)phenyl)(4-vinylphenyl)methylleucocyanide</vt:lpstr>
      <vt:lpstr>Swelling of an antigen–antibody semi-IPN hydrogel in response to free antigen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Antonia</dc:creator>
  <cp:lastModifiedBy>Antonia</cp:lastModifiedBy>
  <cp:revision>13</cp:revision>
  <dcterms:created xsi:type="dcterms:W3CDTF">2015-02-16T14:37:00Z</dcterms:created>
  <dcterms:modified xsi:type="dcterms:W3CDTF">2015-04-28T13:23:24Z</dcterms:modified>
</cp:coreProperties>
</file>