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1" autoAdjust="0"/>
  </p:normalViewPr>
  <p:slideViewPr>
    <p:cSldViewPr snapToGrid="0"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5A35624-FD0E-4C45-836B-DBBA8CF0371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993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D874E-E2F1-4760-BBF1-F258FF3499C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BD8C8-2103-4CF7-BDF0-2B0E79CCF29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086E9-C0FB-4064-9971-5BA1ACC3CD0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BE978-654C-4244-BB1D-251BA45B858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E6291-5FB8-473C-BD9A-6748EC66A7C5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98E4D-E854-4485-882B-E18FC6A7FC8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2F980-FA33-4E7D-BE13-6FE7066D391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9573D-EE92-4FF6-97B5-66C92220DA6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5B7B-6713-482F-8201-9D2CE909EA6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B3B2-D3F0-4491-AF71-D0713B514AE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188F-EA9F-41D8-B393-5CF093272D8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69A49DE-1A8C-4E6A-A4DF-85557ED78FA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7E4988-EE3A-4706-9E6B-BF6962F5679B}" type="slidenum">
              <a:rPr lang="en-GB"/>
              <a:pPr/>
              <a:t>1</a:t>
            </a:fld>
            <a:endParaRPr lang="en-GB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pPr eaLnBrk="1" hangingPunct="1"/>
            <a:r>
              <a:rPr lang="it-IT" sz="3200" dirty="0" smtClean="0">
                <a:latin typeface="Times New Roman" pitchFamily="18" charset="0"/>
              </a:rPr>
              <a:t>Il vapor d’acqua all’interno di una parete</a:t>
            </a:r>
            <a:br>
              <a:rPr lang="it-IT" sz="3200" dirty="0" smtClean="0">
                <a:latin typeface="Times New Roman" pitchFamily="18" charset="0"/>
              </a:rPr>
            </a:br>
            <a:r>
              <a:rPr lang="it-IT" sz="3200" dirty="0" smtClean="0">
                <a:latin typeface="Times New Roman" pitchFamily="18" charset="0"/>
              </a:rPr>
              <a:t>e il diagramma di Glaser</a:t>
            </a:r>
            <a:endParaRPr lang="en-GB" sz="3200" dirty="0" smtClean="0">
              <a:latin typeface="Times New Roman" pitchFamily="18" charset="0"/>
            </a:endParaRP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558D27-AE34-43A4-98CA-C6E956B49305}" type="slidenum">
              <a:rPr lang="en-GB"/>
              <a:pPr/>
              <a:t>10</a:t>
            </a:fld>
            <a:endParaRPr lang="en-GB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3779838" cy="1084262"/>
          </a:xfrm>
        </p:spPr>
        <p:txBody>
          <a:bodyPr/>
          <a:lstStyle/>
          <a:p>
            <a:pPr algn="l" eaLnBrk="1" hangingPunct="1"/>
            <a:r>
              <a:rPr lang="it-IT" sz="2800" dirty="0" smtClean="0">
                <a:latin typeface="Times New Roman" pitchFamily="18" charset="0"/>
              </a:rPr>
              <a:t>Esempio 2 – Diagramma </a:t>
            </a:r>
            <a:br>
              <a:rPr lang="it-IT" sz="2800" dirty="0" smtClean="0">
                <a:latin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</a:rPr>
              <a:t>di Glaser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403350"/>
            <a:ext cx="3960813" cy="4184650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calc. arm. = 32,0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polistirolo = 25,0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calc. arm. = 0,17 m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polistirolo = 0,035 m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calc. arm. = 0,05 m</a:t>
            </a:r>
          </a:p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calc. arm. = 5,44 m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polistirolo 0,875 m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calc. arm. = 1,60 m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 20°C  ; T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 - 5.0°C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UR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50%  ; UR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 80%</a:t>
            </a:r>
          </a:p>
        </p:txBody>
      </p:sp>
      <p:pic>
        <p:nvPicPr>
          <p:cNvPr id="11269" name="Picture 4" descr="Glaser 16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4513" y="188913"/>
            <a:ext cx="4627562" cy="610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5"/>
          <p:cNvSpPr txBox="1">
            <a:spLocks noChangeArrowheads="1"/>
          </p:cNvSpPr>
          <p:nvPr/>
        </p:nvSpPr>
        <p:spPr bwMode="auto">
          <a:xfrm>
            <a:off x="7993063" y="5768975"/>
            <a:ext cx="855662" cy="296863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i="1">
                <a:cs typeface="Arial" charset="0"/>
              </a:rPr>
              <a:t>μ</a:t>
            </a:r>
            <a:r>
              <a:rPr lang="it-IT" b="1" i="1"/>
              <a:t>s (m)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 rot="5400000">
            <a:off x="4683920" y="3091656"/>
            <a:ext cx="4995862" cy="269875"/>
          </a:xfrm>
          <a:prstGeom prst="rect">
            <a:avLst/>
          </a:prstGeom>
          <a:pattFill prst="wave">
            <a:fgClr>
              <a:srgbClr val="000000">
                <a:alpha val="30196"/>
              </a:srgbClr>
            </a:fgClr>
            <a:bgClr>
              <a:schemeClr val="bg1">
                <a:alpha val="30196"/>
              </a:schemeClr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611188" y="5707063"/>
            <a:ext cx="22494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latin typeface="Times New Roman" pitchFamily="18" charset="0"/>
              </a:rPr>
              <a:t>Σ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= 7,9 m</a:t>
            </a:r>
            <a:endParaRPr lang="el-GR" sz="2400">
              <a:latin typeface="Times New Roman" pitchFamily="18" charset="0"/>
            </a:endParaRP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>
            <a:off x="3417888" y="1616075"/>
            <a:ext cx="2898775" cy="198438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>
            <a:off x="3427413" y="1697038"/>
            <a:ext cx="4249737" cy="479425"/>
          </a:xfrm>
          <a:prstGeom prst="line">
            <a:avLst/>
          </a:prstGeom>
          <a:noFill/>
          <a:ln w="19050">
            <a:solidFill>
              <a:srgbClr val="3366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>
            <a:off x="3424238" y="1974850"/>
            <a:ext cx="3800475" cy="32385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7088757" y="4769928"/>
            <a:ext cx="569343" cy="405442"/>
          </a:xfrm>
          <a:prstGeom prst="ellipse">
            <a:avLst/>
          </a:pr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ACE37-A6F0-41FD-BF63-C79C4C7C2D0C}" type="slidenum">
              <a:rPr lang="en-GB"/>
              <a:pPr/>
              <a:t>11</a:t>
            </a:fld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47712"/>
          </a:xfrm>
          <a:noFill/>
        </p:spPr>
        <p:txBody>
          <a:bodyPr anchor="t"/>
          <a:lstStyle/>
          <a:p>
            <a:pPr eaLnBrk="1" hangingPunct="1"/>
            <a:r>
              <a:rPr lang="it-IT" sz="2800" dirty="0" smtClean="0">
                <a:latin typeface="Times New Roman" pitchFamily="18" charset="0"/>
              </a:rPr>
              <a:t>Sicurezza alla Condensa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350"/>
            <a:ext cx="8229600" cy="2279650"/>
          </a:xfrm>
        </p:spPr>
        <p:txBody>
          <a:bodyPr/>
          <a:lstStyle/>
          <a:p>
            <a:pPr eaLnBrk="1" hangingPunct="1"/>
            <a:r>
              <a:rPr lang="it-IT" sz="2400" dirty="0" smtClean="0">
                <a:latin typeface="Times New Roman" pitchFamily="18" charset="0"/>
              </a:rPr>
              <a:t>nel periodo umido (60 gg = 1440 h) la condensa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≤ 0,5 Kg/mq</a:t>
            </a:r>
          </a:p>
          <a:p>
            <a:pPr eaLnBrk="1" hangingPunct="1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nel periodo secco (90 gg = 2160 h) la condensa si deve asciugare</a:t>
            </a:r>
          </a:p>
          <a:p>
            <a:pPr eaLnBrk="1" hangingPunct="1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alla fine del periodo umido deve essere assicurata K di norma</a:t>
            </a:r>
          </a:p>
          <a:p>
            <a:pPr eaLnBrk="1" hangingPunct="1"/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eventuali ferri di armatura non devono essere danneggiati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927100" y="3698875"/>
            <a:ext cx="3779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>
                <a:latin typeface="Times New Roman" pitchFamily="18" charset="0"/>
              </a:rPr>
              <a:t>q = </a:t>
            </a:r>
            <a:r>
              <a:rPr lang="el-GR" sz="2800" dirty="0">
                <a:latin typeface="Times New Roman" pitchFamily="18" charset="0"/>
              </a:rPr>
              <a:t>Δ</a:t>
            </a:r>
            <a:r>
              <a:rPr lang="it-IT" sz="2800" dirty="0">
                <a:latin typeface="Times New Roman" pitchFamily="18" charset="0"/>
              </a:rPr>
              <a:t>P</a:t>
            </a:r>
            <a:r>
              <a:rPr lang="it-IT" sz="2800" dirty="0">
                <a:latin typeface="Times New Roman" pitchFamily="18" charset="0"/>
                <a:cs typeface="Arial" charset="0"/>
              </a:rPr>
              <a:t> S / Rv   </a:t>
            </a:r>
            <a:r>
              <a:rPr lang="it-IT" sz="2000" dirty="0">
                <a:latin typeface="Times New Roman" pitchFamily="18" charset="0"/>
                <a:cs typeface="Arial" charset="0"/>
              </a:rPr>
              <a:t>(Kg/mq h)</a:t>
            </a:r>
            <a:endParaRPr lang="el-GR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573088" y="4419600"/>
            <a:ext cx="8186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rint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/ 160000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 ;  q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rest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/ 160000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</a:rPr>
              <a:t> </a:t>
            </a:r>
            <a:endParaRPr lang="el-GR" sz="2400" baseline="-2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6"/>
          <p:cNvSpPr txBox="1">
            <a:spLocks noChangeArrowheads="1"/>
          </p:cNvSpPr>
          <p:nvPr/>
        </p:nvSpPr>
        <p:spPr bwMode="auto">
          <a:xfrm>
            <a:off x="881063" y="5184775"/>
            <a:ext cx="7246937" cy="519113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q =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(P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rint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)/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/>
              <a:t>– 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(P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– P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rest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)/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] / 160000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>
                <a:latin typeface="Times New Roman" pitchFamily="18" charset="0"/>
              </a:rPr>
              <a:t> </a:t>
            </a:r>
            <a:endParaRPr lang="el-GR" sz="2400">
              <a:latin typeface="Times New Roman" pitchFamily="18" charset="0"/>
            </a:endParaRPr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3176588" y="6038850"/>
            <a:ext cx="3825875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it-IT" sz="2400" baseline="-2000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it-IT" sz="2400">
                <a:latin typeface="Times New Roman" pitchFamily="18" charset="0"/>
                <a:cs typeface="Times New Roman" pitchFamily="18" charset="0"/>
              </a:rPr>
              <a:t> = 1440 </a:t>
            </a:r>
            <a:r>
              <a:rPr lang="el-GR" sz="2400">
                <a:latin typeface="Times New Roman" pitchFamily="18" charset="0"/>
              </a:rPr>
              <a:t>Δ</a:t>
            </a:r>
            <a:r>
              <a:rPr lang="it-IT" sz="2400">
                <a:latin typeface="Times New Roman" pitchFamily="18" charset="0"/>
              </a:rPr>
              <a:t>q  ≤  0,5</a:t>
            </a:r>
            <a:endParaRPr lang="el-GR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ADBB6E-C237-4D0E-863A-ECF684A1D0D1}" type="slidenum">
              <a:rPr lang="en-GB"/>
              <a:pPr/>
              <a:t>12</a:t>
            </a:fld>
            <a:endParaRPr lang="en-GB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it-IT" sz="2800" dirty="0" smtClean="0">
                <a:latin typeface="Times New Roman" pitchFamily="18" charset="0"/>
              </a:rPr>
              <a:t>Verifica della Condensa</a:t>
            </a:r>
          </a:p>
        </p:txBody>
      </p:sp>
      <p:pic>
        <p:nvPicPr>
          <p:cNvPr id="13316" name="Picture 3" descr="Glaser 20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1358900"/>
            <a:ext cx="4257675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85725" y="2979738"/>
            <a:ext cx="48799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(P</a:t>
            </a:r>
            <a:r>
              <a:rPr lang="it-IT" sz="2400" baseline="-20000">
                <a:latin typeface="Times New Roman" pitchFamily="18" charset="0"/>
              </a:rPr>
              <a:t>rint</a:t>
            </a:r>
            <a:r>
              <a:rPr lang="it-IT" sz="2400">
                <a:latin typeface="Times New Roman" pitchFamily="18" charset="0"/>
              </a:rPr>
              <a:t> - P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)/ (P</a:t>
            </a:r>
            <a:r>
              <a:rPr lang="it-IT" sz="2400" baseline="-20000">
                <a:latin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</a:rPr>
              <a:t> - P</a:t>
            </a:r>
            <a:r>
              <a:rPr lang="it-IT" sz="2400" baseline="-20000">
                <a:latin typeface="Times New Roman" pitchFamily="18" charset="0"/>
              </a:rPr>
              <a:t>rest</a:t>
            </a:r>
            <a:r>
              <a:rPr lang="it-IT" sz="2400">
                <a:latin typeface="Times New Roman" pitchFamily="18" charset="0"/>
              </a:rPr>
              <a:t>) = </a:t>
            </a:r>
            <a:r>
              <a:rPr lang="el-GR" sz="2400">
                <a:latin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/ </a:t>
            </a:r>
            <a:r>
              <a:rPr lang="el-GR" sz="2400">
                <a:latin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</a:rPr>
              <a:t>e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5448300" y="1449388"/>
            <a:ext cx="88900" cy="223837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pPr algn="ctr">
              <a:spcBef>
                <a:spcPct val="50000"/>
              </a:spcBef>
            </a:pPr>
            <a:r>
              <a:rPr lang="it-IT" sz="1500" i="1"/>
              <a:t>s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>
            <a:off x="5402263" y="1709738"/>
            <a:ext cx="134937" cy="1317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pPr algn="ctr">
              <a:spcBef>
                <a:spcPct val="50000"/>
              </a:spcBef>
            </a:pPr>
            <a:r>
              <a:rPr lang="it-IT" sz="1500" i="1"/>
              <a:t>s</a:t>
            </a: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179388" y="4824413"/>
            <a:ext cx="29448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Times New Roman" pitchFamily="18" charset="0"/>
              </a:rPr>
              <a:t>T</a:t>
            </a:r>
            <a:r>
              <a:rPr lang="it-IT" sz="2000" baseline="-20000">
                <a:latin typeface="Times New Roman" pitchFamily="18" charset="0"/>
              </a:rPr>
              <a:t>est</a:t>
            </a:r>
            <a:r>
              <a:rPr lang="it-IT" sz="2000">
                <a:latin typeface="Times New Roman" pitchFamily="18" charset="0"/>
              </a:rPr>
              <a:t> = -10°C ; T</a:t>
            </a:r>
            <a:r>
              <a:rPr lang="it-IT" sz="2000" baseline="-20000">
                <a:latin typeface="Times New Roman" pitchFamily="18" charset="0"/>
              </a:rPr>
              <a:t>int</a:t>
            </a:r>
            <a:r>
              <a:rPr lang="it-IT" sz="2000">
                <a:latin typeface="Times New Roman" pitchFamily="18" charset="0"/>
              </a:rPr>
              <a:t> = 20°C</a:t>
            </a:r>
          </a:p>
          <a:p>
            <a:pPr>
              <a:spcBef>
                <a:spcPct val="50000"/>
              </a:spcBef>
            </a:pPr>
            <a:r>
              <a:rPr lang="it-IT" sz="2000">
                <a:latin typeface="Times New Roman" pitchFamily="18" charset="0"/>
              </a:rPr>
              <a:t>UR</a:t>
            </a:r>
            <a:r>
              <a:rPr lang="it-IT" sz="2000" baseline="-20000">
                <a:latin typeface="Times New Roman" pitchFamily="18" charset="0"/>
              </a:rPr>
              <a:t>int</a:t>
            </a:r>
            <a:r>
              <a:rPr lang="it-IT" sz="2000">
                <a:latin typeface="Times New Roman" pitchFamily="18" charset="0"/>
              </a:rPr>
              <a:t> = 50% ; UR</a:t>
            </a:r>
            <a:r>
              <a:rPr lang="it-IT" sz="2000" baseline="-20000">
                <a:latin typeface="Times New Roman" pitchFamily="18" charset="0"/>
              </a:rPr>
              <a:t>est</a:t>
            </a:r>
            <a:r>
              <a:rPr lang="it-IT" sz="2000">
                <a:latin typeface="Times New Roman" pitchFamily="18" charset="0"/>
              </a:rPr>
              <a:t> = 80%</a:t>
            </a:r>
            <a:endParaRPr lang="it-IT" sz="2000" baseline="-20000">
              <a:latin typeface="Times New Roman" pitchFamily="18" charset="0"/>
            </a:endParaRPr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3367088" y="5138738"/>
            <a:ext cx="584200" cy="304800"/>
          </a:xfrm>
          <a:prstGeom prst="rightArrow">
            <a:avLst>
              <a:gd name="adj1" fmla="val 50000"/>
              <a:gd name="adj2" fmla="val 479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2" name="AutoShape 9"/>
          <p:cNvSpPr>
            <a:spLocks/>
          </p:cNvSpPr>
          <p:nvPr/>
        </p:nvSpPr>
        <p:spPr bwMode="auto">
          <a:xfrm>
            <a:off x="3048000" y="4824413"/>
            <a:ext cx="152400" cy="914400"/>
          </a:xfrm>
          <a:prstGeom prst="rightBrace">
            <a:avLst>
              <a:gd name="adj1" fmla="val 50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92075" y="1538288"/>
            <a:ext cx="4849813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q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= q</a:t>
            </a:r>
            <a:r>
              <a:rPr lang="it-IT" sz="2400" baseline="-20000">
                <a:latin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(P</a:t>
            </a:r>
            <a:r>
              <a:rPr lang="it-IT" sz="2400" baseline="-20000">
                <a:latin typeface="Times New Roman" pitchFamily="18" charset="0"/>
              </a:rPr>
              <a:t>rint</a:t>
            </a:r>
            <a:r>
              <a:rPr lang="it-IT" sz="2400">
                <a:latin typeface="Times New Roman" pitchFamily="18" charset="0"/>
              </a:rPr>
              <a:t> - P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)/ </a:t>
            </a:r>
            <a:r>
              <a:rPr lang="el-GR" sz="2400">
                <a:latin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 = (P</a:t>
            </a:r>
            <a:r>
              <a:rPr lang="it-IT" sz="2400" baseline="-20000">
                <a:latin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</a:rPr>
              <a:t> - P</a:t>
            </a:r>
            <a:r>
              <a:rPr lang="it-IT" sz="2400" baseline="-20000">
                <a:latin typeface="Times New Roman" pitchFamily="18" charset="0"/>
              </a:rPr>
              <a:t>rest </a:t>
            </a:r>
            <a:r>
              <a:rPr lang="it-IT" sz="2400">
                <a:latin typeface="Times New Roman" pitchFamily="18" charset="0"/>
              </a:rPr>
              <a:t>)/ </a:t>
            </a:r>
            <a:r>
              <a:rPr lang="el-GR" sz="2400">
                <a:latin typeface="Times New Roman" pitchFamily="18" charset="0"/>
              </a:rPr>
              <a:t>Σ</a:t>
            </a:r>
            <a:r>
              <a:rPr lang="it-IT" sz="2400">
                <a:latin typeface="Times New Roman" pitchFamily="18" charset="0"/>
              </a:rPr>
              <a:t> </a:t>
            </a:r>
            <a:r>
              <a:rPr lang="el-GR" sz="2400">
                <a:latin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</a:rPr>
              <a:t>e</a:t>
            </a:r>
            <a:r>
              <a:rPr lang="it-IT" sz="2400">
                <a:latin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821765-5502-4832-A959-09AD44248A5A}" type="slidenum">
              <a:rPr lang="en-GB"/>
              <a:pPr/>
              <a:t>13</a:t>
            </a:fld>
            <a:endParaRPr lang="en-GB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3754438" cy="898193"/>
          </a:xfrm>
        </p:spPr>
        <p:txBody>
          <a:bodyPr/>
          <a:lstStyle/>
          <a:p>
            <a:pPr algn="l" eaLnBrk="1" hangingPunct="1"/>
            <a:r>
              <a:rPr lang="it-IT" sz="2800" dirty="0" smtClean="0">
                <a:latin typeface="Times New Roman" pitchFamily="18" charset="0"/>
              </a:rPr>
              <a:t>Esempio 3 </a:t>
            </a:r>
            <a:br>
              <a:rPr lang="it-IT" sz="2800" dirty="0" smtClean="0">
                <a:latin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</a:rPr>
              <a:t>verifica della condensa</a:t>
            </a:r>
          </a:p>
        </p:txBody>
      </p:sp>
      <p:pic>
        <p:nvPicPr>
          <p:cNvPr id="14340" name="Picture 3" descr="Glaser 21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575" y="233363"/>
            <a:ext cx="4084638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4775" y="952500"/>
            <a:ext cx="4230688" cy="5524500"/>
          </a:xfrm>
          <a:noFill/>
        </p:spPr>
        <p:txBody>
          <a:bodyPr lIns="18000" tIns="10800" rIns="18000" bIns="10800"/>
          <a:lstStyle/>
          <a:p>
            <a:pPr marL="182563" indent="-182563" eaLnBrk="1" hangingPunct="1"/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1</a:t>
            </a:r>
            <a:r>
              <a:rPr lang="it-IT" sz="2000" smtClean="0">
                <a:latin typeface="Times New Roman" pitchFamily="18" charset="0"/>
              </a:rPr>
              <a:t> intonaco 15,0 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2</a:t>
            </a:r>
            <a:r>
              <a:rPr lang="it-IT" sz="2000" smtClean="0">
                <a:latin typeface="Times New Roman" pitchFamily="18" charset="0"/>
              </a:rPr>
              <a:t> laterizio    6,0 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3</a:t>
            </a:r>
            <a:r>
              <a:rPr lang="it-IT" sz="2000" smtClean="0">
                <a:latin typeface="Times New Roman" pitchFamily="18" charset="0"/>
              </a:rPr>
              <a:t> isolante    1,0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4</a:t>
            </a:r>
            <a:r>
              <a:rPr lang="it-IT" sz="2000" smtClean="0">
                <a:latin typeface="Times New Roman" pitchFamily="18" charset="0"/>
              </a:rPr>
              <a:t> laterizio    6,0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5</a:t>
            </a:r>
            <a:r>
              <a:rPr lang="it-IT" sz="2000" smtClean="0">
                <a:latin typeface="Times New Roman" pitchFamily="18" charset="0"/>
              </a:rPr>
              <a:t> intonaco 15,0 </a:t>
            </a:r>
          </a:p>
          <a:p>
            <a:pPr marL="182563" indent="-182563" eaLnBrk="1" hangingPunct="1"/>
            <a:r>
              <a:rPr lang="it-IT" sz="2000" smtClean="0">
                <a:latin typeface="Times New Roman" pitchFamily="18" charset="0"/>
              </a:rPr>
              <a:t>s</a:t>
            </a:r>
            <a:r>
              <a:rPr lang="it-IT" sz="2000" baseline="-20000" smtClean="0">
                <a:latin typeface="Times New Roman" pitchFamily="18" charset="0"/>
              </a:rPr>
              <a:t>1</a:t>
            </a:r>
            <a:r>
              <a:rPr lang="it-IT" sz="2000" smtClean="0">
                <a:latin typeface="Times New Roman" pitchFamily="18" charset="0"/>
              </a:rPr>
              <a:t> intonaco 0,01 m</a:t>
            </a:r>
            <a:br>
              <a:rPr lang="it-IT" sz="2000" smtClean="0">
                <a:latin typeface="Times New Roman" pitchFamily="18" charset="0"/>
              </a:rPr>
            </a:br>
            <a:r>
              <a:rPr lang="it-IT" sz="2000" smtClean="0">
                <a:latin typeface="Times New Roman" pitchFamily="18" charset="0"/>
              </a:rPr>
              <a:t>s</a:t>
            </a:r>
            <a:r>
              <a:rPr lang="it-IT" sz="2000" baseline="-20000" smtClean="0">
                <a:latin typeface="Times New Roman" pitchFamily="18" charset="0"/>
              </a:rPr>
              <a:t>2</a:t>
            </a:r>
            <a:r>
              <a:rPr lang="it-IT" sz="2000" smtClean="0">
                <a:latin typeface="Times New Roman" pitchFamily="18" charset="0"/>
              </a:rPr>
              <a:t> laterizio  0,08 m</a:t>
            </a:r>
            <a:br>
              <a:rPr lang="it-IT" sz="2000" smtClean="0">
                <a:latin typeface="Times New Roman" pitchFamily="18" charset="0"/>
              </a:rPr>
            </a:br>
            <a:r>
              <a:rPr lang="it-IT" sz="2000" smtClean="0">
                <a:latin typeface="Times New Roman" pitchFamily="18" charset="0"/>
              </a:rPr>
              <a:t>s</a:t>
            </a:r>
            <a:r>
              <a:rPr lang="it-IT" sz="2000" baseline="-20000" smtClean="0">
                <a:latin typeface="Times New Roman" pitchFamily="18" charset="0"/>
              </a:rPr>
              <a:t>3</a:t>
            </a:r>
            <a:r>
              <a:rPr lang="it-IT" sz="2000" smtClean="0">
                <a:latin typeface="Times New Roman" pitchFamily="18" charset="0"/>
              </a:rPr>
              <a:t> isolante  0,05 m</a:t>
            </a:r>
            <a:br>
              <a:rPr lang="it-IT" sz="2000" smtClean="0">
                <a:latin typeface="Times New Roman" pitchFamily="18" charset="0"/>
              </a:rPr>
            </a:br>
            <a:r>
              <a:rPr lang="it-IT" sz="2000" smtClean="0">
                <a:latin typeface="Times New Roman" pitchFamily="18" charset="0"/>
              </a:rPr>
              <a:t>s</a:t>
            </a:r>
            <a:r>
              <a:rPr lang="it-IT" sz="2000" baseline="-20000" smtClean="0">
                <a:latin typeface="Times New Roman" pitchFamily="18" charset="0"/>
              </a:rPr>
              <a:t>4</a:t>
            </a:r>
            <a:r>
              <a:rPr lang="it-IT" sz="2000" smtClean="0">
                <a:latin typeface="Times New Roman" pitchFamily="18" charset="0"/>
              </a:rPr>
              <a:t> laterizio  0,12 m</a:t>
            </a:r>
            <a:br>
              <a:rPr lang="it-IT" sz="2000" smtClean="0">
                <a:latin typeface="Times New Roman" pitchFamily="18" charset="0"/>
              </a:rPr>
            </a:br>
            <a:r>
              <a:rPr lang="it-IT" sz="2000" smtClean="0">
                <a:latin typeface="Times New Roman" pitchFamily="18" charset="0"/>
              </a:rPr>
              <a:t>s</a:t>
            </a:r>
            <a:r>
              <a:rPr lang="it-IT" sz="2000" baseline="-20000" smtClean="0">
                <a:latin typeface="Times New Roman" pitchFamily="18" charset="0"/>
              </a:rPr>
              <a:t>5</a:t>
            </a:r>
            <a:r>
              <a:rPr lang="it-IT" sz="2000" smtClean="0">
                <a:latin typeface="Times New Roman" pitchFamily="18" charset="0"/>
              </a:rPr>
              <a:t> intonaco 0,01 m</a:t>
            </a:r>
          </a:p>
          <a:p>
            <a:pPr marL="182563" indent="-182563" eaLnBrk="1" hangingPunct="1"/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1</a:t>
            </a:r>
            <a:r>
              <a:rPr lang="it-IT" sz="2000" smtClean="0">
                <a:latin typeface="Times New Roman" pitchFamily="18" charset="0"/>
              </a:rPr>
              <a:t> s</a:t>
            </a:r>
            <a:r>
              <a:rPr lang="it-IT" sz="2000" baseline="-20000" smtClean="0">
                <a:latin typeface="Times New Roman" pitchFamily="18" charset="0"/>
              </a:rPr>
              <a:t>1</a:t>
            </a:r>
            <a:r>
              <a:rPr lang="it-IT" sz="2000" smtClean="0">
                <a:latin typeface="Times New Roman" pitchFamily="18" charset="0"/>
              </a:rPr>
              <a:t> intonaco = 0,15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2</a:t>
            </a:r>
            <a:r>
              <a:rPr lang="it-IT" sz="2000" smtClean="0">
                <a:latin typeface="Times New Roman" pitchFamily="18" charset="0"/>
              </a:rPr>
              <a:t> s</a:t>
            </a:r>
            <a:r>
              <a:rPr lang="it-IT" sz="2000" baseline="-20000" smtClean="0">
                <a:latin typeface="Times New Roman" pitchFamily="18" charset="0"/>
              </a:rPr>
              <a:t>2</a:t>
            </a:r>
            <a:r>
              <a:rPr lang="it-IT" sz="2000" smtClean="0">
                <a:latin typeface="Times New Roman" pitchFamily="18" charset="0"/>
              </a:rPr>
              <a:t> laterizio = 0,48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3</a:t>
            </a:r>
            <a:r>
              <a:rPr lang="it-IT" sz="2000" smtClean="0">
                <a:latin typeface="Times New Roman" pitchFamily="18" charset="0"/>
              </a:rPr>
              <a:t> s</a:t>
            </a:r>
            <a:r>
              <a:rPr lang="it-IT" sz="2000" baseline="-20000" smtClean="0">
                <a:latin typeface="Times New Roman" pitchFamily="18" charset="0"/>
              </a:rPr>
              <a:t>3</a:t>
            </a:r>
            <a:r>
              <a:rPr lang="it-IT" sz="2000" smtClean="0">
                <a:latin typeface="Times New Roman" pitchFamily="18" charset="0"/>
              </a:rPr>
              <a:t> isolante  = 0,05 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4</a:t>
            </a:r>
            <a:r>
              <a:rPr lang="it-IT" sz="2000" smtClean="0">
                <a:latin typeface="Times New Roman" pitchFamily="18" charset="0"/>
              </a:rPr>
              <a:t> s</a:t>
            </a:r>
            <a:r>
              <a:rPr lang="it-IT" sz="2000" baseline="-20000" smtClean="0">
                <a:latin typeface="Times New Roman" pitchFamily="18" charset="0"/>
              </a:rPr>
              <a:t>4</a:t>
            </a:r>
            <a:r>
              <a:rPr lang="it-IT" sz="2000" smtClean="0">
                <a:latin typeface="Times New Roman" pitchFamily="18" charset="0"/>
              </a:rPr>
              <a:t> laterizio = 0,72</a:t>
            </a:r>
            <a:br>
              <a:rPr lang="it-IT" sz="2000" smtClean="0">
                <a:latin typeface="Times New Roman" pitchFamily="18" charset="0"/>
              </a:rPr>
            </a:br>
            <a:r>
              <a:rPr lang="el-GR" sz="2000" smtClean="0">
                <a:latin typeface="Times New Roman" pitchFamily="18" charset="0"/>
              </a:rPr>
              <a:t>μ</a:t>
            </a:r>
            <a:r>
              <a:rPr lang="it-IT" sz="2000" baseline="-20000" smtClean="0">
                <a:latin typeface="Times New Roman" pitchFamily="18" charset="0"/>
              </a:rPr>
              <a:t>1</a:t>
            </a:r>
            <a:r>
              <a:rPr lang="it-IT" sz="2000" smtClean="0">
                <a:latin typeface="Times New Roman" pitchFamily="18" charset="0"/>
              </a:rPr>
              <a:t> s</a:t>
            </a:r>
            <a:r>
              <a:rPr lang="it-IT" sz="2000" baseline="-20000" smtClean="0">
                <a:latin typeface="Times New Roman" pitchFamily="18" charset="0"/>
              </a:rPr>
              <a:t>5</a:t>
            </a:r>
            <a:r>
              <a:rPr lang="it-IT" sz="2000" smtClean="0">
                <a:latin typeface="Times New Roman" pitchFamily="18" charset="0"/>
              </a:rPr>
              <a:t> intonaco = 0,15</a:t>
            </a:r>
          </a:p>
          <a:p>
            <a:pPr marL="182563" indent="-182563" eaLnBrk="1" hangingPunct="1">
              <a:buFontTx/>
              <a:buNone/>
            </a:pPr>
            <a:r>
              <a:rPr lang="it-IT" sz="2000" smtClean="0">
                <a:latin typeface="Times New Roman" pitchFamily="18" charset="0"/>
              </a:rPr>
              <a:t>T</a:t>
            </a:r>
            <a:r>
              <a:rPr lang="it-IT" sz="2000" baseline="-20000" smtClean="0">
                <a:latin typeface="Times New Roman" pitchFamily="18" charset="0"/>
              </a:rPr>
              <a:t>i</a:t>
            </a:r>
            <a:r>
              <a:rPr lang="it-IT" sz="2000" smtClean="0">
                <a:latin typeface="Times New Roman" pitchFamily="18" charset="0"/>
              </a:rPr>
              <a:t> = 20°C   T</a:t>
            </a:r>
            <a:r>
              <a:rPr lang="it-IT" sz="2000" baseline="-20000" smtClean="0">
                <a:latin typeface="Times New Roman" pitchFamily="18" charset="0"/>
              </a:rPr>
              <a:t>e</a:t>
            </a:r>
            <a:r>
              <a:rPr lang="it-IT" sz="2000" smtClean="0">
                <a:latin typeface="Times New Roman" pitchFamily="18" charset="0"/>
              </a:rPr>
              <a:t> = - 10.0°C</a:t>
            </a:r>
          </a:p>
          <a:p>
            <a:pPr marL="182563" indent="-182563" eaLnBrk="1" hangingPunct="1">
              <a:buFontTx/>
              <a:buNone/>
            </a:pPr>
            <a:r>
              <a:rPr lang="it-IT" sz="2000" smtClean="0">
                <a:latin typeface="Times New Roman" pitchFamily="18" charset="0"/>
              </a:rPr>
              <a:t>UR</a:t>
            </a:r>
            <a:r>
              <a:rPr lang="it-IT" sz="2000" baseline="-20000" smtClean="0">
                <a:latin typeface="Times New Roman" pitchFamily="18" charset="0"/>
              </a:rPr>
              <a:t>i</a:t>
            </a:r>
            <a:r>
              <a:rPr lang="it-IT" sz="2000" smtClean="0">
                <a:latin typeface="Times New Roman" pitchFamily="18" charset="0"/>
              </a:rPr>
              <a:t> 50%    UR</a:t>
            </a:r>
            <a:r>
              <a:rPr lang="it-IT" sz="2000" baseline="-20000" smtClean="0">
                <a:latin typeface="Times New Roman" pitchFamily="18" charset="0"/>
              </a:rPr>
              <a:t>e</a:t>
            </a:r>
            <a:r>
              <a:rPr lang="it-IT" sz="2000" smtClean="0">
                <a:latin typeface="Times New Roman" pitchFamily="18" charset="0"/>
              </a:rPr>
              <a:t> = 80%</a:t>
            </a:r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 rot="471199">
            <a:off x="8399463" y="5770563"/>
            <a:ext cx="127000" cy="3349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pPr algn="ctr">
              <a:spcBef>
                <a:spcPct val="50000"/>
              </a:spcBef>
            </a:pPr>
            <a:r>
              <a:rPr lang="it-IT" sz="1600" b="1" i="1" dirty="0"/>
              <a:t>s</a:t>
            </a:r>
          </a:p>
        </p:txBody>
      </p: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2644775" y="6173788"/>
            <a:ext cx="2249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latin typeface="Times New Roman" pitchFamily="18" charset="0"/>
              </a:rPr>
              <a:t>Σ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= 1,55 m</a:t>
            </a:r>
            <a:endParaRPr lang="el-GR" sz="2400">
              <a:latin typeface="Times New Roman" pitchFamily="18" charset="0"/>
            </a:endParaRPr>
          </a:p>
        </p:txBody>
      </p:sp>
      <p:sp>
        <p:nvSpPr>
          <p:cNvPr id="14344" name="Line 7"/>
          <p:cNvSpPr>
            <a:spLocks noChangeShapeType="1"/>
          </p:cNvSpPr>
          <p:nvPr/>
        </p:nvSpPr>
        <p:spPr bwMode="auto">
          <a:xfrm>
            <a:off x="3082925" y="1138238"/>
            <a:ext cx="3025775" cy="15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45" name="Line 8"/>
          <p:cNvSpPr>
            <a:spLocks noChangeShapeType="1"/>
          </p:cNvSpPr>
          <p:nvPr/>
        </p:nvSpPr>
        <p:spPr bwMode="auto">
          <a:xfrm flipV="1">
            <a:off x="3109913" y="2432050"/>
            <a:ext cx="4811712" cy="1428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46" name="Line 9"/>
          <p:cNvSpPr>
            <a:spLocks noChangeShapeType="1"/>
          </p:cNvSpPr>
          <p:nvPr/>
        </p:nvSpPr>
        <p:spPr bwMode="auto">
          <a:xfrm>
            <a:off x="3090863" y="1430338"/>
            <a:ext cx="3349625" cy="5715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47" name="Line 10"/>
          <p:cNvSpPr>
            <a:spLocks noChangeShapeType="1"/>
          </p:cNvSpPr>
          <p:nvPr/>
        </p:nvSpPr>
        <p:spPr bwMode="auto">
          <a:xfrm>
            <a:off x="3119438" y="2020888"/>
            <a:ext cx="4249737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4348" name="Line 11"/>
          <p:cNvSpPr>
            <a:spLocks noChangeShapeType="1"/>
          </p:cNvSpPr>
          <p:nvPr/>
        </p:nvSpPr>
        <p:spPr bwMode="auto">
          <a:xfrm>
            <a:off x="3143250" y="1751013"/>
            <a:ext cx="3689350" cy="55562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6618857" y="5023928"/>
            <a:ext cx="569343" cy="405442"/>
          </a:xfrm>
          <a:prstGeom prst="ellipse">
            <a:avLst/>
          </a:pr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B08AA-25A1-41EB-B810-76C105C03A53}" type="slidenum">
              <a:rPr lang="en-GB"/>
              <a:pPr/>
              <a:t>14</a:t>
            </a:fld>
            <a:endParaRPr lang="en-GB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3627437" cy="904875"/>
          </a:xfrm>
          <a:noFill/>
        </p:spPr>
        <p:txBody>
          <a:bodyPr lIns="18000" tIns="10800" rIns="18000" bIns="10800"/>
          <a:lstStyle/>
          <a:p>
            <a:pPr algn="l" eaLnBrk="1" hangingPunct="1"/>
            <a:r>
              <a:rPr lang="it-IT" sz="2800" dirty="0" smtClean="0">
                <a:latin typeface="Times New Roman" pitchFamily="18" charset="0"/>
              </a:rPr>
              <a:t>Esempio 4 </a:t>
            </a:r>
            <a:br>
              <a:rPr lang="it-IT" sz="2800" dirty="0" smtClean="0">
                <a:latin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</a:rPr>
              <a:t>verifica della condensa</a:t>
            </a:r>
          </a:p>
        </p:txBody>
      </p:sp>
      <p:pic>
        <p:nvPicPr>
          <p:cNvPr id="15364" name="Picture 3" descr="Glaser 22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3550" y="368300"/>
            <a:ext cx="4754563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1925" y="1223963"/>
            <a:ext cx="4230688" cy="4679950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000" dirty="0" err="1" smtClean="0">
                <a:latin typeface="Times New Roman" pitchFamily="18" charset="0"/>
              </a:rPr>
              <a:t>Pe</a:t>
            </a:r>
            <a:r>
              <a:rPr lang="it-IT" sz="2000" dirty="0" smtClean="0">
                <a:latin typeface="Times New Roman" pitchFamily="18" charset="0"/>
              </a:rPr>
              <a:t> = 40  ; </a:t>
            </a:r>
            <a:r>
              <a:rPr lang="it-IT" sz="2000" dirty="0" smtClean="0">
                <a:latin typeface="Times New Roman" pitchFamily="18" charset="0"/>
                <a:hlinkClick r:id="rId3" action="ppaction://hlinksldjump"/>
              </a:rPr>
              <a:t>Pi/ </a:t>
            </a:r>
            <a:r>
              <a:rPr lang="it-IT" sz="2000" dirty="0" err="1" smtClean="0">
                <a:latin typeface="Times New Roman" pitchFamily="18" charset="0"/>
                <a:hlinkClick r:id="rId3" action="ppaction://hlinksldjump"/>
              </a:rPr>
              <a:t>Pe</a:t>
            </a:r>
            <a:r>
              <a:rPr lang="it-IT" sz="2000" dirty="0" smtClean="0">
                <a:latin typeface="Times New Roman" pitchFamily="18" charset="0"/>
                <a:hlinkClick r:id="rId3" action="ppaction://hlinksldjump"/>
              </a:rPr>
              <a:t> </a:t>
            </a:r>
            <a:r>
              <a:rPr lang="it-IT" sz="2000" dirty="0" smtClean="0">
                <a:latin typeface="Times New Roman" pitchFamily="18" charset="0"/>
              </a:rPr>
              <a:t>= 1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s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/ 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e</a:t>
            </a:r>
            <a:r>
              <a:rPr lang="it-IT" sz="2000" dirty="0" smtClean="0">
                <a:latin typeface="Times New Roman" pitchFamily="18" charset="0"/>
              </a:rPr>
              <a:t> s</a:t>
            </a:r>
            <a:r>
              <a:rPr lang="it-IT" sz="2000" baseline="-20000" dirty="0" smtClean="0">
                <a:latin typeface="Times New Roman" pitchFamily="18" charset="0"/>
              </a:rPr>
              <a:t>e</a:t>
            </a:r>
            <a:r>
              <a:rPr lang="it-IT" sz="2000" dirty="0" smtClean="0">
                <a:latin typeface="Times New Roman" pitchFamily="18" charset="0"/>
              </a:rPr>
              <a:t> = 4  </a:t>
            </a:r>
            <a:r>
              <a:rPr lang="it-IT" sz="20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⇒</a:t>
            </a:r>
            <a:r>
              <a:rPr lang="it-I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s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= 4 </a:t>
            </a: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e</a:t>
            </a:r>
            <a:r>
              <a:rPr lang="it-IT" sz="2000" dirty="0" smtClean="0">
                <a:latin typeface="Times New Roman" pitchFamily="18" charset="0"/>
              </a:rPr>
              <a:t> s</a:t>
            </a:r>
            <a:r>
              <a:rPr lang="it-IT" sz="2000" baseline="-20000" dirty="0" smtClean="0">
                <a:latin typeface="Times New Roman" pitchFamily="18" charset="0"/>
              </a:rPr>
              <a:t>e</a:t>
            </a:r>
            <a:endParaRPr lang="it-IT" sz="2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endParaRPr lang="it-IT" sz="2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e</a:t>
            </a:r>
            <a:r>
              <a:rPr lang="it-IT" sz="2000" dirty="0" smtClean="0">
                <a:latin typeface="Times New Roman" pitchFamily="18" charset="0"/>
              </a:rPr>
              <a:t> s</a:t>
            </a:r>
            <a:r>
              <a:rPr lang="it-IT" sz="2000" baseline="-20000" dirty="0" smtClean="0">
                <a:latin typeface="Times New Roman" pitchFamily="18" charset="0"/>
              </a:rPr>
              <a:t>e</a:t>
            </a:r>
            <a:r>
              <a:rPr lang="it-IT" sz="2000" dirty="0" smtClean="0">
                <a:latin typeface="Times New Roman" pitchFamily="18" charset="0"/>
              </a:rPr>
              <a:t> = 0,87 m</a:t>
            </a:r>
            <a:endParaRPr lang="it-IT" sz="2000" baseline="-20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s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= 0,68 m</a:t>
            </a:r>
            <a:br>
              <a:rPr lang="it-IT" sz="2000" dirty="0" smtClean="0">
                <a:latin typeface="Times New Roman" pitchFamily="18" charset="0"/>
              </a:rPr>
            </a:br>
            <a:endParaRPr lang="it-IT" sz="2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l-GR" sz="2000" dirty="0" smtClean="0">
                <a:latin typeface="Times New Roman" pitchFamily="18" charset="0"/>
              </a:rPr>
              <a:t>Σ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s</a:t>
            </a:r>
            <a:r>
              <a:rPr lang="it-IT" sz="2000" baseline="-20000" dirty="0" smtClean="0">
                <a:latin typeface="Times New Roman" pitchFamily="18" charset="0"/>
              </a:rPr>
              <a:t>i</a:t>
            </a:r>
            <a:r>
              <a:rPr lang="it-IT" sz="2000" dirty="0" smtClean="0">
                <a:latin typeface="Times New Roman" pitchFamily="18" charset="0"/>
              </a:rPr>
              <a:t> +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x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</a:rPr>
              <a:t>s</a:t>
            </a:r>
            <a:r>
              <a:rPr lang="it-IT" sz="2000" baseline="-20000" dirty="0" err="1" smtClean="0">
                <a:latin typeface="Times New Roman" pitchFamily="18" charset="0"/>
              </a:rPr>
              <a:t>x</a:t>
            </a:r>
            <a:r>
              <a:rPr lang="it-IT" sz="2000" dirty="0" smtClean="0">
                <a:latin typeface="Times New Roman" pitchFamily="18" charset="0"/>
              </a:rPr>
              <a:t> = 4 x 0,87 = 3,48 m</a:t>
            </a:r>
          </a:p>
          <a:p>
            <a:pPr eaLnBrk="1" hangingPunct="1">
              <a:buFontTx/>
              <a:buNone/>
            </a:pP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x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it-IT" sz="2000" dirty="0" err="1" smtClean="0">
                <a:latin typeface="Times New Roman" pitchFamily="18" charset="0"/>
              </a:rPr>
              <a:t>s</a:t>
            </a:r>
            <a:r>
              <a:rPr lang="it-IT" sz="2000" baseline="-20000" dirty="0" err="1" smtClean="0">
                <a:latin typeface="Times New Roman" pitchFamily="18" charset="0"/>
              </a:rPr>
              <a:t>x</a:t>
            </a:r>
            <a:r>
              <a:rPr lang="it-IT" sz="2000" dirty="0" smtClean="0">
                <a:latin typeface="Times New Roman" pitchFamily="18" charset="0"/>
              </a:rPr>
              <a:t> = 3,48 – 0,68 = 2,8 m</a:t>
            </a:r>
          </a:p>
          <a:p>
            <a:pPr eaLnBrk="1" hangingPunct="1">
              <a:buFontTx/>
              <a:buNone/>
            </a:pPr>
            <a:endParaRPr lang="it-IT" sz="20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it-IT" sz="2000" dirty="0" smtClean="0">
                <a:latin typeface="Times New Roman" pitchFamily="18" charset="0"/>
              </a:rPr>
              <a:t>x = Cloruro di polivinile </a:t>
            </a:r>
            <a:br>
              <a:rPr lang="it-IT" sz="2000" dirty="0" smtClean="0">
                <a:latin typeface="Times New Roman" pitchFamily="18" charset="0"/>
              </a:rPr>
            </a:b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el-GR" sz="2000" dirty="0" smtClean="0">
                <a:latin typeface="Times New Roman" pitchFamily="18" charset="0"/>
              </a:rPr>
              <a:t>μ</a:t>
            </a:r>
            <a:r>
              <a:rPr lang="it-IT" sz="2000" baseline="-20000" dirty="0" smtClean="0">
                <a:latin typeface="Times New Roman" pitchFamily="18" charset="0"/>
              </a:rPr>
              <a:t>x</a:t>
            </a:r>
            <a:r>
              <a:rPr lang="it-IT" sz="2000" dirty="0" smtClean="0">
                <a:latin typeface="Times New Roman" pitchFamily="18" charset="0"/>
              </a:rPr>
              <a:t> = 50.000</a:t>
            </a:r>
          </a:p>
          <a:p>
            <a:pPr eaLnBrk="1" hangingPunct="1">
              <a:buFontTx/>
              <a:buNone/>
            </a:pPr>
            <a:r>
              <a:rPr lang="it-IT" sz="2000" dirty="0" smtClean="0">
                <a:latin typeface="Times New Roman" pitchFamily="18" charset="0"/>
              </a:rPr>
              <a:t>s </a:t>
            </a:r>
            <a:r>
              <a:rPr lang="it-IT" sz="2000" baseline="-20000" dirty="0" smtClean="0">
                <a:latin typeface="Times New Roman" pitchFamily="18" charset="0"/>
              </a:rPr>
              <a:t>x</a:t>
            </a:r>
            <a:r>
              <a:rPr lang="it-IT" sz="2000" dirty="0" smtClean="0">
                <a:latin typeface="Times New Roman" pitchFamily="18" charset="0"/>
              </a:rPr>
              <a:t> = 2,8/ 50.000 = 0,000056 = </a:t>
            </a:r>
            <a:br>
              <a:rPr lang="it-IT" sz="2000" dirty="0" smtClean="0">
                <a:latin typeface="Times New Roman" pitchFamily="18" charset="0"/>
              </a:rPr>
            </a:br>
            <a:r>
              <a:rPr lang="it-IT" sz="2000" dirty="0" smtClean="0">
                <a:latin typeface="Times New Roman" pitchFamily="18" charset="0"/>
              </a:rPr>
              <a:t>= 0,056 mm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471199">
            <a:off x="8399463" y="5503863"/>
            <a:ext cx="127000" cy="334962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 anchor="ctr" anchorCtr="1"/>
          <a:lstStyle/>
          <a:p>
            <a:pPr algn="ctr">
              <a:spcBef>
                <a:spcPct val="50000"/>
              </a:spcBef>
            </a:pPr>
            <a:r>
              <a:rPr lang="it-IT" sz="1600" b="1" i="1" dirty="0"/>
              <a:t>s</a:t>
            </a:r>
          </a:p>
        </p:txBody>
      </p:sp>
      <p:sp>
        <p:nvSpPr>
          <p:cNvPr id="7" name="Ovale 6"/>
          <p:cNvSpPr/>
          <p:nvPr/>
        </p:nvSpPr>
        <p:spPr>
          <a:xfrm>
            <a:off x="7012557" y="4503228"/>
            <a:ext cx="569343" cy="405442"/>
          </a:xfrm>
          <a:prstGeom prst="ellipse">
            <a:avLst/>
          </a:pr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ACCD0-DA50-400F-B278-874BCD4DC1D4}" type="slidenum">
              <a:rPr lang="en-GB"/>
              <a:pPr/>
              <a:t>15</a:t>
            </a:fld>
            <a:endParaRPr lang="en-GB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it-IT" sz="3200" dirty="0" smtClean="0">
                <a:latin typeface="Times New Roman" pitchFamily="18" charset="0"/>
                <a:cs typeface="Arial" charset="0"/>
              </a:rPr>
              <a:t>calcestruzzo in funzione della densità</a:t>
            </a:r>
            <a:endParaRPr lang="el-GR" sz="3200" dirty="0" smtClean="0">
              <a:latin typeface="Times New Roman" pitchFamily="18" charset="0"/>
              <a:cs typeface="Arial" charset="0"/>
            </a:endParaRPr>
          </a:p>
        </p:txBody>
      </p:sp>
      <p:pic>
        <p:nvPicPr>
          <p:cNvPr id="16388" name="Picture 3" descr="Glaser 03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1584325"/>
            <a:ext cx="49688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4324350" y="4143375"/>
            <a:ext cx="2339975" cy="174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4233863" y="2652713"/>
            <a:ext cx="3195637" cy="28575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6391" name="Oval 6"/>
          <p:cNvSpPr>
            <a:spLocks noChangeArrowheads="1"/>
          </p:cNvSpPr>
          <p:nvPr/>
        </p:nvSpPr>
        <p:spPr bwMode="auto">
          <a:xfrm>
            <a:off x="3656013" y="2497138"/>
            <a:ext cx="360362" cy="269875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2" name="Oval 7"/>
          <p:cNvSpPr>
            <a:spLocks noChangeArrowheads="1"/>
          </p:cNvSpPr>
          <p:nvPr/>
        </p:nvSpPr>
        <p:spPr bwMode="auto">
          <a:xfrm>
            <a:off x="3665538" y="4002088"/>
            <a:ext cx="360362" cy="2698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3" name="Oval 8"/>
          <p:cNvSpPr>
            <a:spLocks noChangeArrowheads="1"/>
          </p:cNvSpPr>
          <p:nvPr/>
        </p:nvSpPr>
        <p:spPr bwMode="auto">
          <a:xfrm>
            <a:off x="6546850" y="5683250"/>
            <a:ext cx="360363" cy="508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4" name="Oval 9"/>
          <p:cNvSpPr>
            <a:spLocks noChangeArrowheads="1"/>
          </p:cNvSpPr>
          <p:nvPr/>
        </p:nvSpPr>
        <p:spPr bwMode="auto">
          <a:xfrm>
            <a:off x="7670800" y="5664200"/>
            <a:ext cx="360363" cy="536575"/>
          </a:xfrm>
          <a:prstGeom prst="ellipse">
            <a:avLst/>
          </a:prstGeom>
          <a:noFill/>
          <a:ln w="19050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200025" y="2630488"/>
            <a:ext cx="312578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Densità, δ</a:t>
            </a:r>
            <a:br>
              <a:rPr lang="it-IT" sz="2400" dirty="0">
                <a:latin typeface="Times New Roman" pitchFamily="18" charset="0"/>
                <a:cs typeface="Times New Roman" pitchFamily="18" charset="0"/>
              </a:rPr>
            </a:b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2.400 - 1.800 = </a:t>
            </a:r>
            <a:r>
              <a:rPr lang="it-IT" sz="2400" dirty="0">
                <a:latin typeface="Times New Roman" pitchFamily="18" charset="0"/>
              </a:rPr>
              <a:t>- 25%</a:t>
            </a:r>
          </a:p>
          <a:p>
            <a:pPr>
              <a:spcBef>
                <a:spcPct val="50000"/>
              </a:spcBef>
            </a:pPr>
            <a:r>
              <a:rPr lang="it-IT" sz="2400" dirty="0">
                <a:latin typeface="Times New Roman" pitchFamily="18" charset="0"/>
              </a:rPr>
              <a:t>Resistenza specifica, </a:t>
            </a:r>
            <a:r>
              <a:rPr lang="it-IT" sz="2400" dirty="0">
                <a:solidFill>
                  <a:schemeClr val="tx2"/>
                </a:solidFill>
                <a:latin typeface="Times New Roman" pitchFamily="18" charset="0"/>
              </a:rPr>
              <a:t>μ</a:t>
            </a:r>
            <a:br>
              <a:rPr lang="it-IT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it-IT" sz="2400" dirty="0">
                <a:solidFill>
                  <a:schemeClr val="tx2"/>
                </a:solidFill>
                <a:latin typeface="Times New Roman" pitchFamily="18" charset="0"/>
              </a:rPr>
              <a:t>32 - 16 =</a:t>
            </a:r>
            <a:r>
              <a:rPr lang="it-IT" sz="2400" dirty="0">
                <a:latin typeface="Times New Roman" pitchFamily="18" charset="0"/>
              </a:rPr>
              <a:t> - 50%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8DEE27-A993-4215-B1A1-F3EBE3AEE356}" type="slidenum">
              <a:rPr lang="en-GB"/>
              <a:pPr/>
              <a:t>2</a:t>
            </a:fld>
            <a:endParaRPr lang="en-GB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it-IT" sz="3200" smtClean="0">
                <a:latin typeface="Times New Roman" pitchFamily="18" charset="0"/>
              </a:rPr>
              <a:t>Il vapor d’acqua all’interno di una parete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2488" y="2982055"/>
            <a:ext cx="7548562" cy="3227671"/>
          </a:xfrm>
        </p:spPr>
        <p:txBody>
          <a:bodyPr/>
          <a:lstStyle/>
          <a:p>
            <a:pPr eaLnBrk="1" hangingPunct="1"/>
            <a:r>
              <a:rPr lang="it-IT" sz="2000" dirty="0" smtClean="0">
                <a:latin typeface="Times New Roman" pitchFamily="18" charset="0"/>
              </a:rPr>
              <a:t>P, livello “termico” delle pressioni come T, livello termico del corpo;</a:t>
            </a:r>
          </a:p>
          <a:p>
            <a:pPr eaLnBrk="1" hangingPunct="1"/>
            <a:r>
              <a:rPr lang="it-IT" sz="2000" dirty="0" smtClean="0">
                <a:latin typeface="Times New Roman" pitchFamily="18" charset="0"/>
              </a:rPr>
              <a:t>fluisce dalla pressione maggiore a quella minore;</a:t>
            </a:r>
          </a:p>
          <a:p>
            <a:pPr eaLnBrk="1" hangingPunct="1"/>
            <a:r>
              <a:rPr lang="it-IT" sz="2000" dirty="0" smtClean="0">
                <a:latin typeface="Times New Roman" pitchFamily="18" charset="0"/>
              </a:rPr>
              <a:t>è inversalmente proporzionale a Rv, resistenza al passaggio del vapor d’acqua in analogia con la resistenza termica R;</a:t>
            </a:r>
          </a:p>
          <a:p>
            <a:pPr eaLnBrk="1" hangingPunct="1"/>
            <a:r>
              <a:rPr lang="it-IT" sz="2000" dirty="0" smtClean="0">
                <a:latin typeface="Times New Roman" pitchFamily="18" charset="0"/>
              </a:rPr>
              <a:t>è proporzionale ad S superficie di scambio;</a:t>
            </a:r>
          </a:p>
          <a:p>
            <a:pPr eaLnBrk="1" hangingPunct="1"/>
            <a:r>
              <a:rPr lang="it-IT" sz="2000" dirty="0" smtClean="0">
                <a:latin typeface="Times New Roman" pitchFamily="18" charset="0"/>
              </a:rPr>
              <a:t>è inversalmente proporzionale ad s, lo spessore;</a:t>
            </a:r>
          </a:p>
          <a:p>
            <a:pPr eaLnBrk="1" hangingPunct="1"/>
            <a:r>
              <a:rPr lang="it-IT" sz="2000" dirty="0" smtClean="0">
                <a:latin typeface="Times New Roman" pitchFamily="18" charset="0"/>
              </a:rPr>
              <a:t>dipende fortemente da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000" dirty="0" smtClean="0">
                <a:latin typeface="Times New Roman" pitchFamily="18" charset="0"/>
              </a:rPr>
              <a:t>, coeff. di resistenza al passaggio del vapore, dipendente dal tipo di materiale, dall’</a:t>
            </a:r>
            <a:r>
              <a:rPr lang="it-IT" sz="2000" dirty="0" smtClean="0">
                <a:latin typeface="Times New Roman" pitchFamily="18" charset="0"/>
                <a:hlinkClick r:id="rId2" action="ppaction://hlinksldjump"/>
              </a:rPr>
              <a:t>umidità</a:t>
            </a:r>
            <a:r>
              <a:rPr lang="it-IT" sz="2000" dirty="0" smtClean="0">
                <a:latin typeface="Times New Roman" pitchFamily="18" charset="0"/>
              </a:rPr>
              <a:t> e dalla temperatura.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506413" y="1570038"/>
            <a:ext cx="826928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dirty="0">
                <a:latin typeface="Times New Roman" pitchFamily="18" charset="0"/>
              </a:rPr>
              <a:t>Il fluire di questo gas in una parete viene riportato, per </a:t>
            </a:r>
            <a:r>
              <a:rPr lang="it-IT" sz="2400" dirty="0" smtClean="0">
                <a:latin typeface="Times New Roman" pitchFamily="18" charset="0"/>
              </a:rPr>
              <a:t>analogia,  </a:t>
            </a:r>
            <a:r>
              <a:rPr lang="it-IT" sz="2400" dirty="0">
                <a:latin typeface="Times New Roman" pitchFamily="18" charset="0"/>
              </a:rPr>
              <a:t>al modello  di quello utilizzato per spiegare il comportamento del flusso termico: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8B139-C8DC-4104-9353-3A08F15C0DD7}" type="slidenum">
              <a:rPr lang="en-GB"/>
              <a:pPr/>
              <a:t>3</a:t>
            </a:fld>
            <a:endParaRPr lang="en-GB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60338"/>
            <a:ext cx="8731250" cy="523875"/>
          </a:xfrm>
          <a:noFill/>
        </p:spPr>
        <p:txBody>
          <a:bodyPr lIns="18000" tIns="10800" rIns="18000" bIns="10800"/>
          <a:lstStyle/>
          <a:p>
            <a:pPr eaLnBrk="1" hangingPunct="1"/>
            <a:r>
              <a:rPr lang="it-IT" sz="2800" smtClean="0">
                <a:latin typeface="Times New Roman" pitchFamily="18" charset="0"/>
              </a:rPr>
              <a:t>Coefficiente di </a:t>
            </a:r>
            <a:r>
              <a:rPr lang="it-IT" sz="2800" smtClean="0">
                <a:solidFill>
                  <a:srgbClr val="FF0000"/>
                </a:solidFill>
                <a:latin typeface="Times New Roman" pitchFamily="18" charset="0"/>
              </a:rPr>
              <a:t>resistenza</a:t>
            </a:r>
            <a:r>
              <a:rPr lang="it-IT" sz="2800" smtClean="0">
                <a:latin typeface="Times New Roman" pitchFamily="18" charset="0"/>
              </a:rPr>
              <a:t> al passaggio di vapore </a:t>
            </a:r>
            <a:r>
              <a:rPr lang="el-GR" sz="2800" b="1" smtClean="0">
                <a:latin typeface="Times New Roman" pitchFamily="18" charset="0"/>
                <a:cs typeface="Times New Roman" pitchFamily="18" charset="0"/>
              </a:rPr>
              <a:t>μ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152400" y="1352550"/>
          <a:ext cx="4284663" cy="4338372"/>
        </p:xfrm>
        <a:graphic>
          <a:graphicData uri="http://schemas.openxmlformats.org/drawingml/2006/table">
            <a:tbl>
              <a:tblPr/>
              <a:tblGrid>
                <a:gridCol w="2079625"/>
                <a:gridCol w="892175"/>
                <a:gridCol w="1312863"/>
              </a:tblGrid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Materiale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Densità Kg/mc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Coeff. res. al vapore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Fibre minerali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1,2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Cartongesso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Intonaco gesso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6,2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Intonaco gesso e calce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11,5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Intonaco calce e cemento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Intonaco cemento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mattoni forati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1350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6,8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Mattoni pieni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9,8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Calcestruzzo pomice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207" name="Group 63"/>
          <p:cNvGraphicFramePr>
            <a:graphicFrameLocks noGrp="1"/>
          </p:cNvGraphicFramePr>
          <p:nvPr/>
        </p:nvGraphicFramePr>
        <p:xfrm>
          <a:off x="4724400" y="1349375"/>
          <a:ext cx="4267200" cy="4330434"/>
        </p:xfrm>
        <a:graphic>
          <a:graphicData uri="http://schemas.openxmlformats.org/drawingml/2006/table">
            <a:tbl>
              <a:tblPr/>
              <a:tblGrid>
                <a:gridCol w="1962150"/>
                <a:gridCol w="962025"/>
                <a:gridCol w="1343025"/>
              </a:tblGrid>
              <a:tr h="582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Materiale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Densità Kg/mc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Coeff. res. al vapore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Calcestruzzo 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Klinker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2050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Cartonfeltro bitumato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 gr/mq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10.000,0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Polistirolo esp.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Poliuretano esp. 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75,0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Cloruro polivinile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 gr/mq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50.000,0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spalmatura di bitume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80.000,0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Fogli Polietilene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100.000,0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Fogli Alluminio</a:t>
                      </a:r>
                    </a:p>
                  </a:txBody>
                  <a:tcPr marL="18000" marR="18000" marT="180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130gr/mq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500.000,0</a:t>
                      </a:r>
                    </a:p>
                  </a:txBody>
                  <a:tcPr marL="18000" marR="18000" marT="18000" marB="18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92" name="Text Box 109"/>
          <p:cNvSpPr txBox="1">
            <a:spLocks noChangeArrowheads="1"/>
          </p:cNvSpPr>
          <p:nvPr/>
        </p:nvSpPr>
        <p:spPr bwMode="auto">
          <a:xfrm>
            <a:off x="254000" y="762000"/>
            <a:ext cx="8566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>
                <a:solidFill>
                  <a:schemeClr val="tx2"/>
                </a:solidFill>
                <a:latin typeface="Times New Roman" pitchFamily="18" charset="0"/>
              </a:rPr>
              <a:t>è </a:t>
            </a:r>
            <a:r>
              <a:rPr lang="it-IT" sz="2000" dirty="0">
                <a:solidFill>
                  <a:srgbClr val="FF0000"/>
                </a:solidFill>
                <a:latin typeface="Times New Roman" pitchFamily="18" charset="0"/>
              </a:rPr>
              <a:t>relativo</a:t>
            </a:r>
            <a:r>
              <a:rPr lang="it-IT" sz="2000" dirty="0">
                <a:solidFill>
                  <a:schemeClr val="tx2"/>
                </a:solidFill>
                <a:latin typeface="Times New Roman" pitchFamily="18" charset="0"/>
              </a:rPr>
              <a:t> a quello dell’aria (μ = 1) alla stessa temperatura e per lo stesso spessore</a:t>
            </a:r>
          </a:p>
        </p:txBody>
      </p:sp>
      <p:sp>
        <p:nvSpPr>
          <p:cNvPr id="4193" name="Text Box 110"/>
          <p:cNvSpPr txBox="1">
            <a:spLocks noChangeArrowheads="1"/>
          </p:cNvSpPr>
          <p:nvPr/>
        </p:nvSpPr>
        <p:spPr bwMode="auto">
          <a:xfrm>
            <a:off x="406400" y="5867400"/>
            <a:ext cx="8377238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b="1" baseline="-2500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>
                <a:latin typeface="Times New Roman" pitchFamily="18" charset="0"/>
              </a:rPr>
              <a:t>= coefficiente di </a:t>
            </a:r>
            <a:r>
              <a:rPr lang="it-IT">
                <a:solidFill>
                  <a:srgbClr val="FF0000"/>
                </a:solidFill>
                <a:latin typeface="Times New Roman" pitchFamily="18" charset="0"/>
              </a:rPr>
              <a:t>conducibilità</a:t>
            </a:r>
            <a:r>
              <a:rPr lang="it-IT">
                <a:latin typeface="Times New Roman" pitchFamily="18" charset="0"/>
              </a:rPr>
              <a:t> del vapore - è la massa di vapore (in Kg) che attraversa lo spessore di 1 m di un materiale, su una superficie di 1 mq e per una differenza  di pressione di 1 Kp/mq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DD1498-5227-4F07-B07D-3BC9BE031A50}" type="slidenum">
              <a:rPr lang="en-GB"/>
              <a:pPr/>
              <a:t>4</a:t>
            </a:fld>
            <a:endParaRPr lang="en-GB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7838"/>
          </a:xfrm>
          <a:noFill/>
        </p:spPr>
        <p:txBody>
          <a:bodyPr lIns="18000" tIns="10800" rIns="18000" bIns="10800"/>
          <a:lstStyle/>
          <a:p>
            <a:pPr eaLnBrk="1" hangingPunct="1"/>
            <a:r>
              <a:rPr lang="it-IT" sz="2800" dirty="0" smtClean="0">
                <a:latin typeface="Times New Roman" pitchFamily="18" charset="0"/>
              </a:rPr>
              <a:t>Resistenza al passaggio del vapore d’acqua - Rv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7838"/>
            <a:ext cx="8345488" cy="419100"/>
          </a:xfrm>
          <a:noFill/>
        </p:spPr>
        <p:txBody>
          <a:bodyPr lIns="18000" tIns="10800" rIns="18000" bIns="10800"/>
          <a:lstStyle/>
          <a:p>
            <a:pPr eaLnBrk="1" hangingPunct="1">
              <a:buFontTx/>
              <a:buNone/>
            </a:pPr>
            <a:r>
              <a:rPr lang="it-IT" sz="2400" dirty="0" smtClean="0">
                <a:latin typeface="Times New Roman" pitchFamily="18" charset="0"/>
              </a:rPr>
              <a:t>Rv = s/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400" baseline="-20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[(mq h </a:t>
            </a:r>
            <a:r>
              <a:rPr lang="it-IT" sz="2400" dirty="0" err="1" smtClean="0">
                <a:latin typeface="Times New Roman" pitchFamily="18" charset="0"/>
                <a:cs typeface="Times New Roman" pitchFamily="18" charset="0"/>
              </a:rPr>
              <a:t>Kp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/mq) /Kg] 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Rv = s 160.000 </a:t>
            </a:r>
            <a:r>
              <a:rPr lang="el-GR" sz="2400" b="1" dirty="0" smtClean="0">
                <a:latin typeface="Times New Roman" pitchFamily="18" charset="0"/>
                <a:cs typeface="Times New Roman" pitchFamily="18" charset="0"/>
              </a:rPr>
              <a:t>μ</a:t>
            </a:r>
          </a:p>
        </p:txBody>
      </p:sp>
      <p:pic>
        <p:nvPicPr>
          <p:cNvPr id="5125" name="Picture 4" descr="Glaser 10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6813" y="892175"/>
            <a:ext cx="39179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Glaser 11 300dpi 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869950"/>
            <a:ext cx="3519488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382588" y="6243638"/>
            <a:ext cx="4125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Pressione di saturazione del vapor d’acqua</a:t>
            </a:r>
            <a:br>
              <a:rPr lang="it-IT" sz="1600"/>
            </a:br>
            <a:r>
              <a:rPr lang="it-IT" sz="1600"/>
              <a:t> (in Kp/mq) in funzione della temperatura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8434388" y="5700713"/>
            <a:ext cx="244475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 dirty="0"/>
              <a:t>s</a:t>
            </a:r>
          </a:p>
        </p:txBody>
      </p:sp>
      <p:sp>
        <p:nvSpPr>
          <p:cNvPr id="10" name="Ovale 9"/>
          <p:cNvSpPr/>
          <p:nvPr/>
        </p:nvSpPr>
        <p:spPr>
          <a:xfrm>
            <a:off x="8117457" y="5658928"/>
            <a:ext cx="569343" cy="405442"/>
          </a:xfrm>
          <a:prstGeom prst="ellipse">
            <a:avLst/>
          </a:pr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i="1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5041900" y="6272213"/>
            <a:ext cx="4102100" cy="51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 dirty="0"/>
              <a:t>Costruzione grafica del diagramma</a:t>
            </a:r>
            <a:br>
              <a:rPr lang="it-IT" sz="1600" dirty="0"/>
            </a:br>
            <a:r>
              <a:rPr lang="it-IT" sz="1600" dirty="0"/>
              <a:t> del </a:t>
            </a:r>
            <a:r>
              <a:rPr lang="it-IT" sz="1600" dirty="0" smtClean="0"/>
              <a:t>Glaser: Ascisse = </a:t>
            </a:r>
            <a:r>
              <a:rPr lang="it-IT" sz="1600" b="1" i="1" dirty="0" smtClean="0">
                <a:sym typeface="Symbol"/>
              </a:rPr>
              <a:t>s</a:t>
            </a:r>
            <a:r>
              <a:rPr lang="it-IT" sz="1600" dirty="0" smtClean="0">
                <a:sym typeface="Symbol"/>
              </a:rPr>
              <a:t> = </a:t>
            </a:r>
            <a:r>
              <a:rPr lang="it-IT" sz="1600" dirty="0" smtClean="0"/>
              <a:t>spessore virtuale</a:t>
            </a:r>
            <a:endParaRPr lang="it-IT" sz="1600" dirty="0"/>
          </a:p>
        </p:txBody>
      </p:sp>
      <p:cxnSp>
        <p:nvCxnSpPr>
          <p:cNvPr id="12" name="Connettore 1 11"/>
          <p:cNvCxnSpPr>
            <a:stCxn id="10" idx="4"/>
          </p:cNvCxnSpPr>
          <p:nvPr/>
        </p:nvCxnSpPr>
        <p:spPr>
          <a:xfrm rot="5400000">
            <a:off x="8126084" y="6254151"/>
            <a:ext cx="465826" cy="86265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5BC1A0-EE40-430E-9A72-C688A5C2FCBA}" type="slidenum">
              <a:rPr lang="en-GB"/>
              <a:pPr/>
              <a:t>5</a:t>
            </a:fld>
            <a:endParaRPr lang="en-GB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85800"/>
          </a:xfrm>
          <a:noFill/>
        </p:spPr>
        <p:txBody>
          <a:bodyPr anchor="t"/>
          <a:lstStyle/>
          <a:p>
            <a:pPr eaLnBrk="1" hangingPunct="1"/>
            <a:r>
              <a:rPr lang="it-IT" sz="3200" smtClean="0">
                <a:latin typeface="Times New Roman" pitchFamily="18" charset="0"/>
              </a:rPr>
              <a:t>Quattro condizioni possibili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1488"/>
            <a:ext cx="8229600" cy="5238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dirty="0" smtClean="0">
                <a:latin typeface="Times New Roman" pitchFamily="18" charset="0"/>
              </a:rPr>
              <a:t>1^ - nessuna condensa                       2^ - un punto di condensa</a:t>
            </a:r>
          </a:p>
        </p:txBody>
      </p:sp>
      <p:pic>
        <p:nvPicPr>
          <p:cNvPr id="6149" name="Picture 4" descr="Glaser 05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249488"/>
            <a:ext cx="3784600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Glaser 06 300dpi b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138" y="2205038"/>
            <a:ext cx="3832225" cy="41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2100" y="990600"/>
            <a:ext cx="85979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Times New Roman" pitchFamily="18" charset="0"/>
              </a:rPr>
              <a:t>Dati di progetto: </a:t>
            </a:r>
            <a:br>
              <a:rPr lang="it-IT" sz="2000" dirty="0" smtClean="0">
                <a:latin typeface="Times New Roman" pitchFamily="18" charset="0"/>
              </a:rPr>
            </a:br>
            <a:r>
              <a:rPr lang="it-IT" sz="2000" dirty="0" smtClean="0">
                <a:latin typeface="Times New Roman" pitchFamily="18" charset="0"/>
              </a:rPr>
              <a:t>Pressione relativa interna – P</a:t>
            </a:r>
            <a:r>
              <a:rPr lang="it-IT" sz="2000" baseline="-25000" dirty="0" smtClean="0">
                <a:latin typeface="Times New Roman" pitchFamily="18" charset="0"/>
              </a:rPr>
              <a:t>ri 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it-IT" sz="2000" dirty="0">
                <a:latin typeface="Times New Roman" pitchFamily="18" charset="0"/>
                <a:sym typeface="Symbol" pitchFamily="18" charset="2"/>
              </a:rPr>
              <a:t></a:t>
            </a:r>
            <a:r>
              <a:rPr lang="it-IT" sz="2000" dirty="0">
                <a:latin typeface="Times New Roman" pitchFamily="18" charset="0"/>
                <a:cs typeface="Symath" pitchFamily="2" charset="0"/>
              </a:rPr>
              <a:t> 50%  </a:t>
            </a:r>
            <a:r>
              <a:rPr lang="it-IT" sz="2000" dirty="0" smtClean="0">
                <a:latin typeface="Times New Roman" pitchFamily="18" charset="0"/>
                <a:cs typeface="Symath" pitchFamily="2" charset="0"/>
              </a:rPr>
              <a:t>  e   </a:t>
            </a:r>
            <a:r>
              <a:rPr lang="it-IT" sz="2000" dirty="0" smtClean="0">
                <a:latin typeface="Times New Roman" pitchFamily="18" charset="0"/>
              </a:rPr>
              <a:t>Pressione relativa esterna – </a:t>
            </a:r>
            <a:r>
              <a:rPr lang="it-IT" sz="2000" dirty="0" smtClean="0">
                <a:latin typeface="Times New Roman" pitchFamily="18" charset="0"/>
                <a:cs typeface="Symath" pitchFamily="2" charset="0"/>
              </a:rPr>
              <a:t>P</a:t>
            </a:r>
            <a:r>
              <a:rPr lang="it-IT" sz="2000" baseline="-25000" dirty="0" smtClean="0">
                <a:latin typeface="Times New Roman" pitchFamily="18" charset="0"/>
                <a:cs typeface="Symath" pitchFamily="2" charset="0"/>
              </a:rPr>
              <a:t>re </a:t>
            </a:r>
            <a:r>
              <a:rPr lang="it-IT" sz="2000" dirty="0" smtClean="0">
                <a:latin typeface="Times New Roman" pitchFamily="18" charset="0"/>
                <a:cs typeface="Symath" pitchFamily="2" charset="0"/>
              </a:rPr>
              <a:t> </a:t>
            </a:r>
            <a:r>
              <a:rPr lang="it-IT" sz="2000" dirty="0">
                <a:latin typeface="Times New Roman" pitchFamily="18" charset="0"/>
                <a:cs typeface="Symath" pitchFamily="2" charset="0"/>
                <a:sym typeface="Symbol" pitchFamily="18" charset="2"/>
              </a:rPr>
              <a:t></a:t>
            </a:r>
            <a:r>
              <a:rPr lang="it-IT" sz="2000" dirty="0">
                <a:latin typeface="Times New Roman" pitchFamily="18" charset="0"/>
                <a:cs typeface="Symath" pitchFamily="2" charset="0"/>
              </a:rPr>
              <a:t> 80%</a:t>
            </a:r>
          </a:p>
        </p:txBody>
      </p:sp>
      <p:sp>
        <p:nvSpPr>
          <p:cNvPr id="8" name="Ovale 7"/>
          <p:cNvSpPr/>
          <p:nvPr/>
        </p:nvSpPr>
        <p:spPr>
          <a:xfrm>
            <a:off x="6656957" y="4160328"/>
            <a:ext cx="569343" cy="405442"/>
          </a:xfrm>
          <a:prstGeom prst="ellipse">
            <a:avLst/>
          </a:pr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E7ACEE-5479-487C-94EE-4C0294FECFC5}" type="slidenum">
              <a:rPr lang="en-GB"/>
              <a:pPr/>
              <a:t>6</a:t>
            </a:fld>
            <a:endParaRPr lang="en-GB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1812"/>
          </a:xfrm>
          <a:noFill/>
        </p:spPr>
        <p:txBody>
          <a:bodyPr lIns="18000" tIns="10800" rIns="18000" bIns="10800"/>
          <a:lstStyle/>
          <a:p>
            <a:pPr eaLnBrk="1" hangingPunct="1"/>
            <a:r>
              <a:rPr lang="it-IT" sz="3200" smtClean="0">
                <a:latin typeface="Times New Roman" pitchFamily="18" charset="0"/>
              </a:rPr>
              <a:t>Quattro condizioni possibili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70038"/>
            <a:ext cx="8229600" cy="523875"/>
          </a:xfrm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it-IT" sz="2400" smtClean="0">
                <a:latin typeface="Times New Roman" pitchFamily="18" charset="0"/>
              </a:rPr>
              <a:t>3^ - una superficie di condensa     4^ - un volume di condensa</a:t>
            </a:r>
          </a:p>
        </p:txBody>
      </p:sp>
      <p:pic>
        <p:nvPicPr>
          <p:cNvPr id="7173" name="Picture 4" descr="Glaser 07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3" y="2259013"/>
            <a:ext cx="39814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5" descr="Glaser 08 300dpi bn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900" y="2246313"/>
            <a:ext cx="4064000" cy="398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34975" y="990600"/>
            <a:ext cx="46450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 dirty="0" smtClean="0">
                <a:latin typeface="Times New Roman" pitchFamily="18" charset="0"/>
              </a:rPr>
              <a:t>Sempre con P</a:t>
            </a:r>
            <a:r>
              <a:rPr lang="it-IT" sz="2000" baseline="-25000" dirty="0" smtClean="0">
                <a:latin typeface="Times New Roman" pitchFamily="18" charset="0"/>
              </a:rPr>
              <a:t>ri</a:t>
            </a:r>
            <a:r>
              <a:rPr lang="it-IT" sz="2000" dirty="0" smtClean="0">
                <a:latin typeface="Times New Roman" pitchFamily="18" charset="0"/>
              </a:rPr>
              <a:t> </a:t>
            </a:r>
            <a:r>
              <a:rPr lang="it-IT" sz="2000" dirty="0">
                <a:latin typeface="Times New Roman" pitchFamily="18" charset="0"/>
                <a:sym typeface="Symbol" pitchFamily="18" charset="2"/>
              </a:rPr>
              <a:t></a:t>
            </a:r>
            <a:r>
              <a:rPr lang="it-IT" sz="2000" dirty="0">
                <a:latin typeface="Times New Roman" pitchFamily="18" charset="0"/>
                <a:cs typeface="Symath" pitchFamily="2" charset="0"/>
              </a:rPr>
              <a:t> 50%  e P</a:t>
            </a:r>
            <a:r>
              <a:rPr lang="it-IT" sz="2000" baseline="-25000" dirty="0">
                <a:latin typeface="Times New Roman" pitchFamily="18" charset="0"/>
                <a:cs typeface="Symath" pitchFamily="2" charset="0"/>
              </a:rPr>
              <a:t>re</a:t>
            </a:r>
            <a:r>
              <a:rPr lang="it-IT" sz="2000" dirty="0">
                <a:latin typeface="Times New Roman" pitchFamily="18" charset="0"/>
                <a:cs typeface="Symath" pitchFamily="2" charset="0"/>
              </a:rPr>
              <a:t> </a:t>
            </a:r>
            <a:r>
              <a:rPr lang="it-IT" sz="2000" dirty="0">
                <a:latin typeface="Times New Roman" pitchFamily="18" charset="0"/>
                <a:cs typeface="Symath" pitchFamily="2" charset="0"/>
                <a:sym typeface="Symbol" pitchFamily="18" charset="2"/>
              </a:rPr>
              <a:t></a:t>
            </a:r>
            <a:r>
              <a:rPr lang="it-IT" sz="2000" dirty="0">
                <a:latin typeface="Times New Roman" pitchFamily="18" charset="0"/>
                <a:cs typeface="Symath" pitchFamily="2" charset="0"/>
              </a:rPr>
              <a:t> 80%</a:t>
            </a:r>
          </a:p>
        </p:txBody>
      </p:sp>
      <p:sp>
        <p:nvSpPr>
          <p:cNvPr id="8" name="Ovale 7"/>
          <p:cNvSpPr/>
          <p:nvPr/>
        </p:nvSpPr>
        <p:spPr>
          <a:xfrm rot="1662315">
            <a:off x="6502401" y="4267200"/>
            <a:ext cx="990600" cy="654170"/>
          </a:xfrm>
          <a:prstGeom prst="ellipse">
            <a:avLst/>
          </a:pr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2616201" y="4546600"/>
            <a:ext cx="711200" cy="546100"/>
          </a:xfrm>
          <a:prstGeom prst="ellipse">
            <a:avLst/>
          </a:prstGeom>
          <a:solidFill>
            <a:srgbClr val="FF3300">
              <a:alpha val="10196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3300"/>
                </a:solidFill>
              </a:ln>
              <a:solidFill>
                <a:srgbClr val="FF33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06221" y="2729552"/>
            <a:ext cx="941695" cy="2483893"/>
          </a:xfrm>
          <a:prstGeom prst="rect">
            <a:avLst/>
          </a:prstGeom>
          <a:solidFill>
            <a:srgbClr val="92D05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8C17B4-ED94-424C-B820-D16840620F98}" type="slidenum">
              <a:rPr lang="en-GB"/>
              <a:pPr/>
              <a:t>7</a:t>
            </a:fld>
            <a:endParaRPr lang="en-GB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t-IT" sz="2800" dirty="0" smtClean="0">
                <a:latin typeface="Times New Roman" pitchFamily="18" charset="0"/>
              </a:rPr>
              <a:t>Esempio 1 – Diagramma di Glaser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133475"/>
            <a:ext cx="8229600" cy="2835275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intonaco= 0,70;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laterizi forati = 0,56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s intonaco = 0,01 m; s laterizi forati = 0,25 m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r resistività =1/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it-IT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adduttanza unitaria: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int 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8.1 W/Mq°C,  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 23.3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resistenza termica (esterna): 1/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=0.12; 1/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 0.043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K Trasmittanza o Coeff. globale di trasmissione = 1/R</a:t>
            </a:r>
            <a:endParaRPr lang="el-GR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611188" y="4464050"/>
            <a:ext cx="8532812" cy="936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268288" indent="-268288"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R = 1/</a:t>
            </a:r>
            <a:r>
              <a:rPr lang="el-GR" sz="2400">
                <a:latin typeface="Times New Roman" pitchFamily="18" charset="0"/>
              </a:rPr>
              <a:t>α</a:t>
            </a:r>
            <a:r>
              <a:rPr lang="it-IT" sz="2400" baseline="-20000">
                <a:latin typeface="Times New Roman" pitchFamily="18" charset="0"/>
              </a:rPr>
              <a:t>int</a:t>
            </a:r>
            <a:r>
              <a:rPr lang="it-IT" sz="2400">
                <a:latin typeface="Times New Roman" pitchFamily="18" charset="0"/>
              </a:rPr>
              <a:t> + </a:t>
            </a:r>
            <a:r>
              <a:rPr lang="el-GR" sz="36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3600" baseline="-20000">
                <a:latin typeface="Times New Roman" pitchFamily="18" charset="0"/>
              </a:rPr>
              <a:t>i</a:t>
            </a:r>
            <a:r>
              <a:rPr lang="it-IT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3600" baseline="-2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60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sz="3600">
                <a:latin typeface="Times New Roman" pitchFamily="18" charset="0"/>
              </a:rPr>
              <a:t>λ</a:t>
            </a:r>
            <a:r>
              <a:rPr lang="it-IT" sz="36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+ 1/</a:t>
            </a:r>
            <a:r>
              <a:rPr lang="el-GR" sz="2400">
                <a:latin typeface="Times New Roman" pitchFamily="18" charset="0"/>
              </a:rPr>
              <a:t>α</a:t>
            </a:r>
            <a:r>
              <a:rPr lang="it-IT" sz="2400" baseline="-20000">
                <a:latin typeface="Times New Roman" pitchFamily="18" charset="0"/>
              </a:rPr>
              <a:t>est</a:t>
            </a:r>
            <a:r>
              <a:rPr lang="it-IT" sz="2400">
                <a:latin typeface="Times New Roman" pitchFamily="18" charset="0"/>
              </a:rPr>
              <a:t> = 0,12+ 0,01/0,7 +0,25/0,56 + 0,01/0,7 + 0,043 = 0,638 </a:t>
            </a:r>
            <a:endParaRPr lang="el-GR" sz="2400">
              <a:latin typeface="Times New Roman" pitchFamily="18" charset="0"/>
            </a:endParaRP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667000" y="5638800"/>
            <a:ext cx="5054600" cy="514253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200" dirty="0">
                <a:latin typeface="Times New Roman" pitchFamily="18" charset="0"/>
              </a:rPr>
              <a:t> Q/t = W =</a:t>
            </a:r>
            <a:r>
              <a:rPr lang="it-IT" sz="3200" dirty="0"/>
              <a:t> </a:t>
            </a:r>
            <a:r>
              <a:rPr lang="it-IT" sz="3200" dirty="0">
                <a:latin typeface="Times New Roman" pitchFamily="18" charset="0"/>
              </a:rPr>
              <a:t>1,567 S </a:t>
            </a:r>
            <a:r>
              <a:rPr lang="el-GR" sz="3200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3200" dirty="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F75873-ACD3-4D5B-9258-D0A6434B31D1}" type="slidenum">
              <a:rPr lang="en-GB"/>
              <a:pPr/>
              <a:t>8</a:t>
            </a:fld>
            <a:endParaRPr lang="en-GB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274638"/>
            <a:ext cx="3698875" cy="954087"/>
          </a:xfrm>
          <a:noFill/>
        </p:spPr>
        <p:txBody>
          <a:bodyPr lIns="18000" tIns="10800" rIns="18000" bIns="10800" anchor="t"/>
          <a:lstStyle/>
          <a:p>
            <a:pPr algn="l" eaLnBrk="1" hangingPunct="1"/>
            <a:r>
              <a:rPr lang="it-IT" sz="2800" dirty="0" smtClean="0">
                <a:latin typeface="Times New Roman" pitchFamily="18" charset="0"/>
              </a:rPr>
              <a:t>Esempio 1 – Diagramma </a:t>
            </a:r>
            <a:br>
              <a:rPr lang="it-IT" sz="2800" dirty="0" smtClean="0">
                <a:latin typeface="Times New Roman" pitchFamily="18" charset="0"/>
              </a:rPr>
            </a:br>
            <a:r>
              <a:rPr lang="it-IT" sz="2800" dirty="0" smtClean="0">
                <a:latin typeface="Times New Roman" pitchFamily="18" charset="0"/>
              </a:rPr>
              <a:t>di Glaser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763713"/>
            <a:ext cx="4005263" cy="3375025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intonaco    = 15,0; 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laterizi forati = 6,8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s intonaco     = 0,01 m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s laterizi forati = 0,25</a:t>
            </a:r>
          </a:p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s intonaco  = 0,15</a:t>
            </a:r>
            <a:br>
              <a:rPr lang="it-IT" sz="240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s  laterizio  = 1,70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Ti = 20°C  ; Te = - 5.0°C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URi 50%  ; URe = 80%</a:t>
            </a:r>
          </a:p>
        </p:txBody>
      </p:sp>
      <p:pic>
        <p:nvPicPr>
          <p:cNvPr id="9221" name="Picture 4" descr="Glaser 12 300dpi b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238" y="279400"/>
            <a:ext cx="3802062" cy="63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01675" y="5454650"/>
            <a:ext cx="22494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>
                <a:latin typeface="Times New Roman" pitchFamily="18" charset="0"/>
              </a:rPr>
              <a:t>Σ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 </a:t>
            </a:r>
            <a:r>
              <a:rPr lang="el-GR" sz="240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s</a:t>
            </a:r>
            <a:r>
              <a:rPr lang="it-IT" sz="24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= 2,0 m</a:t>
            </a:r>
            <a:endParaRPr lang="el-GR" sz="2400">
              <a:latin typeface="Times New Roman" pitchFamily="18" charset="0"/>
            </a:endParaRP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8297863" y="6156325"/>
            <a:ext cx="547687" cy="2667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i="1" dirty="0"/>
              <a:t>s (m)</a:t>
            </a:r>
          </a:p>
        </p:txBody>
      </p:sp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3727450" y="1968500"/>
            <a:ext cx="2701925" cy="5715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3738563" y="2020888"/>
            <a:ext cx="4192587" cy="26828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9226" name="Line 9"/>
          <p:cNvSpPr>
            <a:spLocks noChangeShapeType="1"/>
          </p:cNvSpPr>
          <p:nvPr/>
        </p:nvSpPr>
        <p:spPr bwMode="auto">
          <a:xfrm>
            <a:off x="3765550" y="2359025"/>
            <a:ext cx="3349625" cy="5715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4107976" y="914400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Interno (inverno)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8231874" y="2950191"/>
            <a:ext cx="136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Esterno (inverno)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D5C8E2-028A-4FB7-9009-7D1C6F10208E}" type="slidenum">
              <a:rPr lang="en-GB"/>
              <a:pPr/>
              <a:t>9</a:t>
            </a:fld>
            <a:endParaRPr lang="en-GB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it-IT" sz="2800" dirty="0" smtClean="0">
                <a:latin typeface="Times New Roman" pitchFamily="18" charset="0"/>
              </a:rPr>
              <a:t>Esempio 2- Diagramma di Glaser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6250" y="1133475"/>
            <a:ext cx="8229600" cy="2835275"/>
          </a:xfrm>
        </p:spPr>
        <p:txBody>
          <a:bodyPr/>
          <a:lstStyle/>
          <a:p>
            <a:pPr eaLnBrk="1" hangingPunct="1"/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 = 1,51;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polistirolo = 0,035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 = 0,17 m; 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polistirolo = 0,037; s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ca = 0,05 m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r resistività =1/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λ</a:t>
            </a:r>
            <a:endParaRPr lang="it-IT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adduttanza unitaria: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8.1 W/Mq°C;     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 23.3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resistenza termica esterna: 1/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=0.12;    1/</a:t>
            </a:r>
            <a:r>
              <a:rPr lang="el-GR" sz="240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it-IT" sz="2400" baseline="-20000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 = 0.043</a:t>
            </a:r>
          </a:p>
          <a:p>
            <a:pPr eaLnBrk="1" hangingPunct="1"/>
            <a:r>
              <a:rPr lang="it-IT" sz="2400" smtClean="0">
                <a:latin typeface="Times New Roman" pitchFamily="18" charset="0"/>
                <a:cs typeface="Times New Roman" pitchFamily="18" charset="0"/>
              </a:rPr>
              <a:t>K Trasmittanza o Coeff. globale di trasmissione = 1/R</a:t>
            </a:r>
            <a:endParaRPr lang="el-GR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611188" y="4464050"/>
            <a:ext cx="8232775" cy="9366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 marL="268288" indent="-268288">
              <a:spcBef>
                <a:spcPct val="50000"/>
              </a:spcBef>
            </a:pPr>
            <a:r>
              <a:rPr lang="it-IT" sz="2400">
                <a:latin typeface="Times New Roman" pitchFamily="18" charset="0"/>
              </a:rPr>
              <a:t>R = 1/</a:t>
            </a:r>
            <a:r>
              <a:rPr lang="el-GR" sz="2400">
                <a:latin typeface="Times New Roman" pitchFamily="18" charset="0"/>
              </a:rPr>
              <a:t>α</a:t>
            </a:r>
            <a:r>
              <a:rPr lang="it-IT" sz="2400" baseline="-20000">
                <a:latin typeface="Times New Roman" pitchFamily="18" charset="0"/>
              </a:rPr>
              <a:t>int</a:t>
            </a:r>
            <a:r>
              <a:rPr lang="it-IT" sz="2400">
                <a:latin typeface="Times New Roman" pitchFamily="18" charset="0"/>
              </a:rPr>
              <a:t> + </a:t>
            </a:r>
            <a:r>
              <a:rPr lang="el-GR" sz="360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3600" baseline="-20000">
                <a:latin typeface="Times New Roman" pitchFamily="18" charset="0"/>
              </a:rPr>
              <a:t>i</a:t>
            </a:r>
            <a:r>
              <a:rPr lang="it-IT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8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it-IT" sz="3600" baseline="-2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t-IT" sz="360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l-GR" sz="3600">
                <a:latin typeface="Times New Roman" pitchFamily="18" charset="0"/>
              </a:rPr>
              <a:t>λ</a:t>
            </a:r>
            <a:r>
              <a:rPr lang="it-IT" sz="3600" baseline="-20000">
                <a:latin typeface="Times New Roman" pitchFamily="18" charset="0"/>
              </a:rPr>
              <a:t>i</a:t>
            </a:r>
            <a:r>
              <a:rPr lang="it-IT" sz="2400">
                <a:latin typeface="Times New Roman" pitchFamily="18" charset="0"/>
              </a:rPr>
              <a:t> + 1/</a:t>
            </a:r>
            <a:r>
              <a:rPr lang="el-GR" sz="2400">
                <a:latin typeface="Times New Roman" pitchFamily="18" charset="0"/>
              </a:rPr>
              <a:t>α</a:t>
            </a:r>
            <a:r>
              <a:rPr lang="it-IT" sz="2400" baseline="-20000">
                <a:latin typeface="Times New Roman" pitchFamily="18" charset="0"/>
              </a:rPr>
              <a:t>est</a:t>
            </a:r>
            <a:r>
              <a:rPr lang="it-IT" sz="2400">
                <a:latin typeface="Times New Roman" pitchFamily="18" charset="0"/>
              </a:rPr>
              <a:t> = 0,12+ 0,17/1,51 +0,035/0,037 + 0,05/1,51 + 0,043 = 1,255 </a:t>
            </a:r>
            <a:endParaRPr lang="el-GR" sz="2400">
              <a:latin typeface="Times New Roman" pitchFamily="18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3400424" y="5638800"/>
            <a:ext cx="4321175" cy="45269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square" lIns="18000" tIns="10800" rIns="18000" bIns="10800" anchorCtr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>
                <a:latin typeface="Times New Roman" pitchFamily="18" charset="0"/>
              </a:rPr>
              <a:t> Q/t = W =</a:t>
            </a:r>
            <a:r>
              <a:rPr lang="it-IT" sz="2800"/>
              <a:t> </a:t>
            </a:r>
            <a:r>
              <a:rPr lang="it-IT" sz="2800">
                <a:latin typeface="Times New Roman" pitchFamily="18" charset="0"/>
              </a:rPr>
              <a:t>0,797 S </a:t>
            </a:r>
            <a:r>
              <a:rPr lang="el-GR" sz="28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it-IT" sz="2800">
                <a:latin typeface="Times New Roman" pitchFamily="18" charset="0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919</Words>
  <Application>Microsoft Office PowerPoint</Application>
  <PresentationFormat>Presentazione su schermo (4:3)</PresentationFormat>
  <Paragraphs>169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Struttura predefinita</vt:lpstr>
      <vt:lpstr>Il vapor d’acqua all’interno di una parete e il diagramma di Glaser</vt:lpstr>
      <vt:lpstr>Il vapor d’acqua all’interno di una parete</vt:lpstr>
      <vt:lpstr>Coefficiente di resistenza al passaggio di vapore μ</vt:lpstr>
      <vt:lpstr>Resistenza al passaggio del vapore d’acqua - Rv</vt:lpstr>
      <vt:lpstr>Quattro condizioni possibili</vt:lpstr>
      <vt:lpstr>Quattro condizioni possibili</vt:lpstr>
      <vt:lpstr>Esempio 1 – Diagramma di Glaser</vt:lpstr>
      <vt:lpstr>Esempio 1 – Diagramma  di Glaser</vt:lpstr>
      <vt:lpstr>Esempio 2- Diagramma di Glaser</vt:lpstr>
      <vt:lpstr>Esempio 2 – Diagramma  di Glaser</vt:lpstr>
      <vt:lpstr>Sicurezza alla Condensa </vt:lpstr>
      <vt:lpstr>Verifica della Condensa</vt:lpstr>
      <vt:lpstr>Esempio 3  verifica della condensa</vt:lpstr>
      <vt:lpstr>Esempio 4  verifica della condensa</vt:lpstr>
      <vt:lpstr>μ  calcestruzzo in funzione della densità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Fioravanti</cp:lastModifiedBy>
  <cp:revision>22</cp:revision>
  <cp:lastPrinted>1601-01-01T00:00:00Z</cp:lastPrinted>
  <dcterms:created xsi:type="dcterms:W3CDTF">1601-01-01T00:00:00Z</dcterms:created>
  <dcterms:modified xsi:type="dcterms:W3CDTF">2015-04-29T05:11:02Z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