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87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41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12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23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21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94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14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02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18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07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26AC-C0DB-4330-80D3-9D6AC5BCF1E5}" type="datetimeFigureOut">
              <a:rPr lang="it-IT" smtClean="0"/>
              <a:t>13/04/2016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D668-D662-4FEA-85CF-320D8973B7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rederick.raal@wits.ac.za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188640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CASO CLINICO</a:t>
            </a:r>
          </a:p>
          <a:p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Paziente maschio di 43 anni.</a:t>
            </a:r>
          </a:p>
          <a:p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In anamnesi: </a:t>
            </a:r>
          </a:p>
          <a:p>
            <a:r>
              <a:rPr lang="it-IT" dirty="0" smtClean="0"/>
              <a:t>Ipercolesterolemia familiare eterozigote (FH), nota dall’età di 13 anni. </a:t>
            </a:r>
          </a:p>
          <a:p>
            <a:endParaRPr lang="it-IT" dirty="0" smtClean="0"/>
          </a:p>
          <a:p>
            <a:r>
              <a:rPr lang="it-IT" dirty="0" smtClean="0"/>
              <a:t>Non </a:t>
            </a:r>
            <a:r>
              <a:rPr lang="it-IT" dirty="0"/>
              <a:t>fumatore, pratica regolarmente attività sportiva.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Attualmente in terapia con 2</a:t>
            </a:r>
            <a:r>
              <a:rPr lang="it-IT" baseline="0" dirty="0" smtClean="0"/>
              <a:t> compresse di </a:t>
            </a:r>
            <a:r>
              <a:rPr lang="it-IT" dirty="0" err="1"/>
              <a:t>R</a:t>
            </a:r>
            <a:r>
              <a:rPr lang="it-IT" dirty="0" err="1" smtClean="0"/>
              <a:t>osuvastatina</a:t>
            </a:r>
            <a:r>
              <a:rPr lang="it-IT" dirty="0" smtClean="0"/>
              <a:t> 20 mg e 1 compressa di </a:t>
            </a:r>
            <a:r>
              <a:rPr lang="it-IT" dirty="0" err="1" smtClean="0"/>
              <a:t>Ezetimibe</a:t>
            </a:r>
            <a:r>
              <a:rPr lang="it-IT" dirty="0" smtClean="0"/>
              <a:t> 10 mg.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b="1" i="1" dirty="0" smtClean="0"/>
              <a:t>Familiarità per malattia cardiovascolare :</a:t>
            </a:r>
          </a:p>
          <a:p>
            <a:r>
              <a:rPr lang="it-IT" dirty="0"/>
              <a:t>	</a:t>
            </a:r>
            <a:r>
              <a:rPr lang="it-IT" dirty="0" smtClean="0"/>
              <a:t>padre con FH deceduto per IMA a 41 anni</a:t>
            </a:r>
          </a:p>
          <a:p>
            <a:r>
              <a:rPr lang="it-IT" dirty="0" smtClean="0"/>
              <a:t>	zio paterno con FH deceduto per IMA a 47 anni</a:t>
            </a:r>
          </a:p>
          <a:p>
            <a:r>
              <a:rPr lang="it-IT" dirty="0" smtClean="0"/>
              <a:t>	zia paterna con FH deceduta per IMA a52 anni</a:t>
            </a:r>
          </a:p>
          <a:p>
            <a:r>
              <a:rPr lang="it-IT" dirty="0"/>
              <a:t>	</a:t>
            </a:r>
            <a:r>
              <a:rPr lang="it-IT" dirty="0" smtClean="0"/>
              <a:t>nonno paterno con FH deceduto per IMA a 40 anni</a:t>
            </a:r>
          </a:p>
          <a:p>
            <a:r>
              <a:rPr lang="it-IT" dirty="0"/>
              <a:t>	</a:t>
            </a:r>
            <a:r>
              <a:rPr lang="it-IT" dirty="0" smtClean="0"/>
              <a:t>figlia di 7 anni con FH in trattamento con </a:t>
            </a:r>
            <a:r>
              <a:rPr lang="it-IT" dirty="0" err="1" smtClean="0"/>
              <a:t>pravastatina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cxnSp>
        <p:nvCxnSpPr>
          <p:cNvPr id="4" name="Connettore 1 3"/>
          <p:cNvCxnSpPr/>
          <p:nvPr/>
        </p:nvCxnSpPr>
        <p:spPr>
          <a:xfrm>
            <a:off x="323528" y="692696"/>
            <a:ext cx="78488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0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318338"/>
            <a:ext cx="84969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C00000"/>
                </a:solidFill>
              </a:rPr>
              <a:t>Esami diagnostici effettuati:</a:t>
            </a:r>
          </a:p>
          <a:p>
            <a:endParaRPr lang="it-IT" dirty="0" smtClean="0"/>
          </a:p>
          <a:p>
            <a:r>
              <a:rPr lang="it-IT" b="1" dirty="0" smtClean="0"/>
              <a:t>TEST PER LA VALUTAZIONE DELLA DISFUNZIONALITÀ ENDOTELIALE</a:t>
            </a:r>
            <a:r>
              <a:rPr lang="it-IT" dirty="0" smtClean="0"/>
              <a:t>: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Nel 2006-2008-2010-2011: assenza di disfunzione endoteliale.  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Nel 2013 dilatazione 1%: presenza di disfunzione endoteliale.</a:t>
            </a:r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ECO-DOPPLER TSA</a:t>
            </a:r>
            <a:r>
              <a:rPr lang="it-IT" dirty="0" smtClean="0"/>
              <a:t>: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Nel 2006-2008-2010-2013: normale pervietà con essenza di stenosi 	emodinamicamente significative.</a:t>
            </a:r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ECG DA SFORZO</a:t>
            </a:r>
            <a:r>
              <a:rPr lang="it-IT" dirty="0" smtClean="0"/>
              <a:t>: 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Sempre negativi.</a:t>
            </a:r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TC CUORE </a:t>
            </a:r>
            <a:r>
              <a:rPr lang="it-IT" dirty="0" smtClean="0"/>
              <a:t>(giugno 2014): 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Stenosi lieve a livello del tronco comune che si estende per 8 mm circa e 	moderata a livello del tratto distale della </a:t>
            </a:r>
            <a:r>
              <a:rPr lang="it-IT" dirty="0" err="1" smtClean="0"/>
              <a:t>CDx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CORONAROGRAFIA</a:t>
            </a:r>
            <a:r>
              <a:rPr lang="it-IT" dirty="0" smtClean="0"/>
              <a:t> (settembre 2014):</a:t>
            </a:r>
          </a:p>
          <a:p>
            <a:pPr algn="just"/>
            <a:r>
              <a:rPr lang="it-IT" dirty="0" smtClean="0"/>
              <a:t>	A sinistra: lievi irregolarità di parete nel tronco comune, stenosi 30% fino al 	tratto prossimale medio nell’IVA, CX esente da stenosi. IVUS su TC e IVA mostra 	lunga placca a contenuto lipidico al tratto prossimale-medio dell’IVA con MLA 	di 12 </a:t>
            </a:r>
            <a:r>
              <a:rPr lang="it-IT" dirty="0" err="1" smtClean="0"/>
              <a:t>mmq</a:t>
            </a:r>
            <a:r>
              <a:rPr lang="it-IT" dirty="0" smtClean="0"/>
              <a:t> e </a:t>
            </a:r>
            <a:r>
              <a:rPr lang="it-IT" dirty="0" err="1" smtClean="0"/>
              <a:t>plaque</a:t>
            </a:r>
            <a:r>
              <a:rPr lang="it-IT" dirty="0" smtClean="0"/>
              <a:t> </a:t>
            </a:r>
            <a:r>
              <a:rPr lang="it-IT" dirty="0" err="1" smtClean="0"/>
              <a:t>buden</a:t>
            </a:r>
            <a:r>
              <a:rPr lang="it-IT" dirty="0" smtClean="0"/>
              <a:t> del 30% e placca fibrocalcifica  del 20% su TC. </a:t>
            </a:r>
          </a:p>
          <a:p>
            <a:pPr algn="just"/>
            <a:r>
              <a:rPr lang="it-IT" dirty="0" smtClean="0"/>
              <a:t>	A destra: irregolarità  diffuse ma non stenosi </a:t>
            </a:r>
            <a:r>
              <a:rPr lang="it-IT" dirty="0" err="1" smtClean="0"/>
              <a:t>angiograficamente</a:t>
            </a:r>
            <a:r>
              <a:rPr lang="it-IT" dirty="0" smtClean="0"/>
              <a:t> significative.</a:t>
            </a:r>
            <a:endParaRPr lang="it-IT" dirty="0"/>
          </a:p>
        </p:txBody>
      </p:sp>
      <p:cxnSp>
        <p:nvCxnSpPr>
          <p:cNvPr id="3" name="Connettore 1 2"/>
          <p:cNvCxnSpPr/>
          <p:nvPr/>
        </p:nvCxnSpPr>
        <p:spPr>
          <a:xfrm>
            <a:off x="323528" y="692696"/>
            <a:ext cx="78488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6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582394"/>
              </p:ext>
            </p:extLst>
          </p:nvPr>
        </p:nvGraphicFramePr>
        <p:xfrm>
          <a:off x="3" y="52573"/>
          <a:ext cx="9180509" cy="6498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5613"/>
                <a:gridCol w="864096"/>
                <a:gridCol w="936104"/>
                <a:gridCol w="936104"/>
                <a:gridCol w="1008112"/>
                <a:gridCol w="1080120"/>
                <a:gridCol w="1080120"/>
                <a:gridCol w="1080120"/>
                <a:gridCol w="1080120"/>
              </a:tblGrid>
              <a:tr h="396803">
                <a:tc>
                  <a:txBody>
                    <a:bodyPr/>
                    <a:lstStyle/>
                    <a:p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Rif.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Mar-95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Ott-06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Mag-09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Giu-14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Lug-15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Feb-16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Apr-16</a:t>
                      </a:r>
                      <a:endParaRPr lang="it-IT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65935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 U/L</a:t>
                      </a:r>
                      <a:endParaRPr lang="it-IT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25-200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35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Colesterolo tot mg/dl</a:t>
                      </a:r>
                      <a:endParaRPr lang="it-IT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120-210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Colesterolo HDL mg/dl</a:t>
                      </a:r>
                    </a:p>
                    <a:p>
                      <a:endParaRPr lang="it-IT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40-96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Colesterolo LDL mg/dl</a:t>
                      </a:r>
                    </a:p>
                    <a:p>
                      <a:endParaRPr lang="it-IT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&lt;150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Trigliceridi  mg/dl</a:t>
                      </a:r>
                    </a:p>
                    <a:p>
                      <a:endParaRPr lang="it-IT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30-200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</a:t>
                      </a:r>
                      <a:r>
                        <a:rPr lang="it-IT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(a) mg/dl</a:t>
                      </a:r>
                    </a:p>
                    <a:p>
                      <a:endParaRPr lang="it-IT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138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Terapia</a:t>
                      </a:r>
                      <a:endParaRPr lang="it-IT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nessuna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Sinvastatina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mg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Simvastatina</a:t>
                      </a:r>
                      <a:r>
                        <a:rPr lang="it-IT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Ezetimibe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40/10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Rosuvastatina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mg</a:t>
                      </a:r>
                      <a:r>
                        <a:rPr lang="it-IT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Ezetimibe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mg +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colestiramina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Rosuvastatina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mg +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Ezetimibe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mg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compresse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rosuvastatina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mg +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Ezetimibe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mg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compresse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rosuvastatina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mg + </a:t>
                      </a:r>
                      <a:r>
                        <a:rPr lang="it-IT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Ezetimibe</a:t>
                      </a:r>
                      <a:r>
                        <a:rPr lang="it-IT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mg</a:t>
                      </a:r>
                    </a:p>
                    <a:p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8420" y="6537084"/>
            <a:ext cx="913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Andamento nel tempo degli esami ematochimici  e terapia assunta.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6664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209" y="5157192"/>
            <a:ext cx="5930791" cy="111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323528" y="692696"/>
            <a:ext cx="8352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323528" y="11663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err="1" smtClean="0">
                <a:solidFill>
                  <a:srgbClr val="C00000"/>
                </a:solidFill>
              </a:rPr>
              <a:t>Mipomersen</a:t>
            </a:r>
            <a:endParaRPr lang="it-IT" sz="2400" b="1" i="1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908720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Meccanismo d’azione:</a:t>
            </a:r>
          </a:p>
          <a:p>
            <a:pPr algn="just"/>
            <a:r>
              <a:rPr lang="it-IT" dirty="0" smtClean="0"/>
              <a:t>	Inibisce sintesi di APO – 100 legandosi, come </a:t>
            </a:r>
            <a:r>
              <a:rPr lang="it-IT" dirty="0" err="1" smtClean="0"/>
              <a:t>oligonucleotide</a:t>
            </a:r>
            <a:r>
              <a:rPr lang="it-IT" dirty="0" smtClean="0"/>
              <a:t> </a:t>
            </a:r>
            <a:r>
              <a:rPr lang="it-IT" dirty="0" err="1" smtClean="0"/>
              <a:t>antisenso</a:t>
            </a:r>
            <a:r>
              <a:rPr lang="it-IT" dirty="0" smtClean="0"/>
              <a:t>, alla 	sequenza complementare codificante di </a:t>
            </a:r>
            <a:r>
              <a:rPr lang="it-IT" dirty="0" err="1" smtClean="0"/>
              <a:t>mRNA</a:t>
            </a:r>
            <a:r>
              <a:rPr lang="it-IT" dirty="0" smtClean="0"/>
              <a:t>, inibendone la traduzione e 	inducendone la </a:t>
            </a:r>
            <a:r>
              <a:rPr lang="it-IT" dirty="0" err="1" smtClean="0"/>
              <a:t>degradazone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endParaRPr lang="it-IT" dirty="0" smtClean="0"/>
          </a:p>
          <a:p>
            <a:pPr algn="just"/>
            <a:r>
              <a:rPr lang="it-IT" b="1" dirty="0" smtClean="0"/>
              <a:t>Indicazione</a:t>
            </a:r>
            <a:r>
              <a:rPr lang="it-IT" dirty="0" smtClean="0"/>
              <a:t>:</a:t>
            </a:r>
          </a:p>
          <a:p>
            <a:pPr algn="just"/>
            <a:r>
              <a:rPr lang="it-IT" dirty="0" smtClean="0"/>
              <a:t>	adiuvante </a:t>
            </a:r>
            <a:r>
              <a:rPr lang="it-IT" dirty="0"/>
              <a:t>di una dieta a basso tenore di grassi e di altri medicinali </a:t>
            </a:r>
            <a:r>
              <a:rPr lang="it-IT" dirty="0" smtClean="0"/>
              <a:t>	ipolipemizzanti in </a:t>
            </a:r>
            <a:r>
              <a:rPr lang="it-IT" dirty="0"/>
              <a:t>pazienti adulti affetti da ipercolesterolemia familiare </a:t>
            </a:r>
            <a:r>
              <a:rPr lang="it-IT" dirty="0" smtClean="0"/>
              <a:t>	omozigote </a:t>
            </a:r>
            <a:r>
              <a:rPr lang="it-IT" dirty="0"/>
              <a:t>(</a:t>
            </a:r>
            <a:r>
              <a:rPr lang="it-IT" dirty="0" err="1"/>
              <a:t>HoFH</a:t>
            </a:r>
            <a:r>
              <a:rPr lang="it-IT" dirty="0"/>
              <a:t>).</a:t>
            </a:r>
          </a:p>
          <a:p>
            <a:pPr algn="just"/>
            <a:endParaRPr lang="it-IT" dirty="0" smtClean="0"/>
          </a:p>
          <a:p>
            <a:pPr algn="just"/>
            <a:r>
              <a:rPr lang="it-IT" b="1" dirty="0" smtClean="0"/>
              <a:t>Ruolo nella riduzione dell’</a:t>
            </a:r>
            <a:r>
              <a:rPr lang="it-IT" b="1" dirty="0" err="1" smtClean="0"/>
              <a:t>Lp</a:t>
            </a:r>
            <a:r>
              <a:rPr lang="it-IT" b="1" dirty="0" smtClean="0"/>
              <a:t>(a):</a:t>
            </a:r>
          </a:p>
          <a:p>
            <a:pPr algn="just"/>
            <a:r>
              <a:rPr lang="it-IT" dirty="0" smtClean="0"/>
              <a:t>	Riduzione statisticamente significativa dei livelli di </a:t>
            </a:r>
            <a:r>
              <a:rPr lang="it-IT" dirty="0" err="1" smtClean="0"/>
              <a:t>Lp</a:t>
            </a:r>
            <a:r>
              <a:rPr lang="it-IT" dirty="0" smtClean="0"/>
              <a:t>(a).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23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0456" y="59217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err="1" smtClean="0">
                <a:solidFill>
                  <a:srgbClr val="C00000"/>
                </a:solidFill>
              </a:rPr>
              <a:t>Lomitapide</a:t>
            </a:r>
            <a:endParaRPr lang="it-IT" sz="2400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05378" y="764704"/>
            <a:ext cx="86150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Meccanismo </a:t>
            </a:r>
            <a:r>
              <a:rPr lang="it-IT" b="1" dirty="0"/>
              <a:t>d’azione</a:t>
            </a:r>
            <a:r>
              <a:rPr lang="it-IT" dirty="0"/>
              <a:t>: </a:t>
            </a:r>
            <a:endParaRPr lang="it-IT" dirty="0" smtClean="0"/>
          </a:p>
          <a:p>
            <a:pPr algn="just"/>
            <a:r>
              <a:rPr lang="it-IT" dirty="0" smtClean="0"/>
              <a:t>	Inibitore </a:t>
            </a:r>
            <a:r>
              <a:rPr lang="it-IT" dirty="0"/>
              <a:t>selettivo della proteina </a:t>
            </a:r>
            <a:r>
              <a:rPr lang="it-IT" dirty="0" err="1"/>
              <a:t>microsomiale</a:t>
            </a:r>
            <a:r>
              <a:rPr lang="it-IT" dirty="0"/>
              <a:t> di trasporto dei trigliceridi (</a:t>
            </a:r>
            <a:r>
              <a:rPr lang="it-IT" dirty="0" smtClean="0"/>
              <a:t>MTP) 	localizzata nel lume del reticolo endoplasmico</a:t>
            </a:r>
            <a:r>
              <a:rPr lang="it-IT" dirty="0"/>
              <a:t>. </a:t>
            </a:r>
            <a:r>
              <a:rPr lang="it-IT" dirty="0" smtClean="0"/>
              <a:t>Inibisce il trasferimento dei 	trigliceridi sull’apo </a:t>
            </a:r>
            <a:r>
              <a:rPr lang="it-IT" dirty="0"/>
              <a:t>B - 100 </a:t>
            </a:r>
            <a:r>
              <a:rPr lang="it-IT" dirty="0" smtClean="0"/>
              <a:t>nel fegato </a:t>
            </a:r>
            <a:r>
              <a:rPr lang="it-IT" dirty="0"/>
              <a:t>e </a:t>
            </a:r>
            <a:r>
              <a:rPr lang="it-IT" dirty="0" smtClean="0"/>
              <a:t>sull’apo </a:t>
            </a:r>
            <a:r>
              <a:rPr lang="it-IT" dirty="0"/>
              <a:t>B </a:t>
            </a:r>
            <a:r>
              <a:rPr lang="it-IT" dirty="0" smtClean="0"/>
              <a:t>– 48 nell'intestino per formare, 	rispettivamente, VLDL e chilomicroni; l’inibizione epatica dell’assemblaggio di 	VLDL riduce i livelli circolanti di LDL.</a:t>
            </a:r>
            <a:endParaRPr lang="it-IT" dirty="0"/>
          </a:p>
          <a:p>
            <a:pPr algn="just"/>
            <a:endParaRPr lang="it-IT" dirty="0" smtClean="0"/>
          </a:p>
          <a:p>
            <a:pPr algn="just"/>
            <a:r>
              <a:rPr lang="it-IT" b="1" dirty="0"/>
              <a:t>Indicazione: </a:t>
            </a:r>
            <a:endParaRPr lang="it-IT" b="1" dirty="0" smtClean="0"/>
          </a:p>
          <a:p>
            <a:pPr algn="just"/>
            <a:r>
              <a:rPr lang="it-IT" dirty="0" smtClean="0"/>
              <a:t>	adiuvante </a:t>
            </a:r>
            <a:r>
              <a:rPr lang="it-IT" dirty="0"/>
              <a:t>di una dieta a basso tenore di grassi e di altri </a:t>
            </a:r>
            <a:r>
              <a:rPr lang="it-IT" dirty="0" smtClean="0"/>
              <a:t>medicinali 	ipolipemizzanti </a:t>
            </a:r>
            <a:r>
              <a:rPr lang="it-IT" dirty="0"/>
              <a:t>con o senza aferesi delle </a:t>
            </a:r>
            <a:r>
              <a:rPr lang="it-IT" dirty="0" smtClean="0"/>
              <a:t>LDL </a:t>
            </a:r>
            <a:r>
              <a:rPr lang="it-IT" dirty="0"/>
              <a:t>in pazienti adulti affetti </a:t>
            </a:r>
            <a:r>
              <a:rPr lang="it-IT" dirty="0" smtClean="0"/>
              <a:t>da 	ipercolesterolemia </a:t>
            </a:r>
            <a:r>
              <a:rPr lang="it-IT" dirty="0"/>
              <a:t>familiare omozigote (</a:t>
            </a:r>
            <a:r>
              <a:rPr lang="it-IT" dirty="0" err="1"/>
              <a:t>HoFH</a:t>
            </a:r>
            <a:r>
              <a:rPr lang="it-IT" dirty="0" smtClean="0"/>
              <a:t>).</a:t>
            </a:r>
            <a:endParaRPr lang="it-IT" dirty="0"/>
          </a:p>
          <a:p>
            <a:endParaRPr lang="it-IT" dirty="0" smtClean="0"/>
          </a:p>
          <a:p>
            <a:r>
              <a:rPr lang="it-IT" b="1" dirty="0" smtClean="0"/>
              <a:t>Ruolo sulla riduzione della </a:t>
            </a:r>
            <a:r>
              <a:rPr lang="it-IT" b="1" dirty="0" err="1" smtClean="0"/>
              <a:t>Lp</a:t>
            </a:r>
            <a:r>
              <a:rPr lang="it-IT" b="1" dirty="0" smtClean="0"/>
              <a:t>(a):</a:t>
            </a:r>
          </a:p>
          <a:p>
            <a:r>
              <a:rPr lang="it-IT" dirty="0" smtClean="0"/>
              <a:t>	Nessuna riduzione statisticamente significativa dei livelli di </a:t>
            </a:r>
            <a:r>
              <a:rPr lang="it-IT" dirty="0" err="1" smtClean="0"/>
              <a:t>Lp</a:t>
            </a:r>
            <a:r>
              <a:rPr lang="it-IT" dirty="0" smtClean="0"/>
              <a:t>(a).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527" y="5085184"/>
            <a:ext cx="5111873" cy="1271641"/>
          </a:xfrm>
          <a:prstGeom prst="rect">
            <a:avLst/>
          </a:prstGeom>
        </p:spPr>
      </p:pic>
      <p:cxnSp>
        <p:nvCxnSpPr>
          <p:cNvPr id="5" name="Connettore 1 4"/>
          <p:cNvCxnSpPr/>
          <p:nvPr/>
        </p:nvCxnSpPr>
        <p:spPr>
          <a:xfrm flipV="1">
            <a:off x="300456" y="628930"/>
            <a:ext cx="8520015" cy="55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627" y="6356826"/>
            <a:ext cx="1839413" cy="23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5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"/>
          <p:cNvCxnSpPr/>
          <p:nvPr/>
        </p:nvCxnSpPr>
        <p:spPr>
          <a:xfrm flipV="1">
            <a:off x="300456" y="628930"/>
            <a:ext cx="8520015" cy="558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323528" y="11663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rgbClr val="C00000"/>
                </a:solidFill>
              </a:rPr>
              <a:t>Inibitori della PCSK 9 (</a:t>
            </a:r>
            <a:r>
              <a:rPr lang="it-IT" sz="2400" b="1" i="1" dirty="0" err="1" smtClean="0">
                <a:solidFill>
                  <a:srgbClr val="C00000"/>
                </a:solidFill>
              </a:rPr>
              <a:t>Evolocumab</a:t>
            </a:r>
            <a:r>
              <a:rPr lang="it-IT" sz="2400" b="1" i="1" dirty="0" smtClean="0">
                <a:solidFill>
                  <a:srgbClr val="C00000"/>
                </a:solidFill>
              </a:rPr>
              <a:t>, </a:t>
            </a:r>
            <a:r>
              <a:rPr lang="it-IT" sz="2400" b="1" i="1" dirty="0" err="1" smtClean="0">
                <a:solidFill>
                  <a:srgbClr val="C00000"/>
                </a:solidFill>
              </a:rPr>
              <a:t>Alirocumab</a:t>
            </a:r>
            <a:r>
              <a:rPr lang="it-IT" sz="2400" b="1" i="1" dirty="0" smtClean="0">
                <a:solidFill>
                  <a:srgbClr val="C00000"/>
                </a:solidFill>
              </a:rPr>
              <a:t>)</a:t>
            </a:r>
            <a:endParaRPr lang="it-IT" sz="2400" b="1" i="1" dirty="0">
              <a:solidFill>
                <a:srgbClr val="C0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00455" y="764704"/>
            <a:ext cx="85200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Meccanismo d’azione: </a:t>
            </a:r>
          </a:p>
          <a:p>
            <a:pPr algn="just"/>
            <a:r>
              <a:rPr lang="it-IT" dirty="0" smtClean="0"/>
              <a:t>	Anticorpi monoclonali umano di tipo IgG2 che inibiscono la proteina 	</a:t>
            </a:r>
            <a:r>
              <a:rPr lang="it-IT" dirty="0" err="1" smtClean="0"/>
              <a:t>convertasi</a:t>
            </a:r>
            <a:r>
              <a:rPr lang="it-IT" dirty="0" smtClean="0"/>
              <a:t> 	</a:t>
            </a:r>
            <a:r>
              <a:rPr lang="it-IT" dirty="0" err="1" smtClean="0"/>
              <a:t>subtilisina</a:t>
            </a:r>
            <a:r>
              <a:rPr lang="it-IT" dirty="0" smtClean="0"/>
              <a:t> </a:t>
            </a:r>
            <a:r>
              <a:rPr lang="it-IT" dirty="0"/>
              <a:t>/ </a:t>
            </a:r>
            <a:r>
              <a:rPr lang="it-IT" dirty="0" err="1" smtClean="0"/>
              <a:t>kexina</a:t>
            </a:r>
            <a:r>
              <a:rPr lang="it-IT" dirty="0" smtClean="0"/>
              <a:t> </a:t>
            </a:r>
            <a:r>
              <a:rPr lang="it-IT" dirty="0"/>
              <a:t>di tipo 9 ( PCSK9 </a:t>
            </a:r>
            <a:r>
              <a:rPr lang="it-IT" dirty="0" smtClean="0"/>
              <a:t>). </a:t>
            </a:r>
            <a:r>
              <a:rPr lang="it-IT" dirty="0"/>
              <a:t>A</a:t>
            </a:r>
            <a:r>
              <a:rPr lang="it-IT" dirty="0" smtClean="0"/>
              <a:t>giscono </a:t>
            </a:r>
            <a:r>
              <a:rPr lang="it-IT" dirty="0"/>
              <a:t>bloccando il </a:t>
            </a:r>
            <a:r>
              <a:rPr lang="it-IT" dirty="0" smtClean="0"/>
              <a:t>legame </a:t>
            </a:r>
            <a:r>
              <a:rPr lang="it-IT" dirty="0"/>
              <a:t>di PCSK9 ai </a:t>
            </a:r>
            <a:r>
              <a:rPr lang="it-IT" dirty="0" smtClean="0"/>
              <a:t>	recettori 	LDL</a:t>
            </a:r>
            <a:r>
              <a:rPr lang="it-IT" dirty="0"/>
              <a:t>, per lo più a livello epatico, migliorando in tal </a:t>
            </a:r>
            <a:r>
              <a:rPr lang="it-IT" dirty="0" smtClean="0"/>
              <a:t>modo </a:t>
            </a:r>
            <a:r>
              <a:rPr lang="it-IT" dirty="0"/>
              <a:t>l’eliminazione </a:t>
            </a:r>
            <a:r>
              <a:rPr lang="it-IT" dirty="0" smtClean="0"/>
              <a:t>	del colesterolo </a:t>
            </a:r>
            <a:r>
              <a:rPr lang="it-IT" dirty="0"/>
              <a:t>LDL, </a:t>
            </a:r>
            <a:r>
              <a:rPr lang="it-IT" dirty="0" smtClean="0"/>
              <a:t>riducendone i </a:t>
            </a:r>
            <a:r>
              <a:rPr lang="it-IT" dirty="0"/>
              <a:t>livelli </a:t>
            </a:r>
            <a:r>
              <a:rPr lang="it-IT" dirty="0" smtClean="0"/>
              <a:t>plasmatici.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Indicazione: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Pazienti adulti </a:t>
            </a:r>
            <a:r>
              <a:rPr lang="it-IT" dirty="0"/>
              <a:t>affetti da ipercolesterolemia primaria (familiare eterozigote </a:t>
            </a:r>
            <a:r>
              <a:rPr lang="it-IT" dirty="0" smtClean="0"/>
              <a:t>e 	non </a:t>
            </a:r>
            <a:r>
              <a:rPr lang="it-IT" dirty="0"/>
              <a:t>familiare) o da dislipidemia mista, in aggiunta alla </a:t>
            </a:r>
            <a:r>
              <a:rPr lang="it-IT" dirty="0" smtClean="0"/>
              <a:t>dieta con </a:t>
            </a:r>
            <a:r>
              <a:rPr lang="it-IT" dirty="0"/>
              <a:t>altre terapie </a:t>
            </a:r>
            <a:r>
              <a:rPr lang="it-IT" dirty="0" smtClean="0"/>
              <a:t>	ipolipemizzanti </a:t>
            </a:r>
            <a:r>
              <a:rPr lang="it-IT" dirty="0"/>
              <a:t>in pazienti </a:t>
            </a:r>
            <a:r>
              <a:rPr lang="it-IT" dirty="0" smtClean="0"/>
              <a:t>che non </a:t>
            </a:r>
            <a:r>
              <a:rPr lang="it-IT" dirty="0"/>
              <a:t>raggiungono livelli di </a:t>
            </a:r>
            <a:r>
              <a:rPr lang="it-IT" dirty="0" smtClean="0"/>
              <a:t>LDL </a:t>
            </a:r>
            <a:r>
              <a:rPr lang="it-IT" dirty="0"/>
              <a:t>target con la dose </a:t>
            </a:r>
            <a:r>
              <a:rPr lang="it-IT" dirty="0" smtClean="0"/>
              <a:t>	massima </a:t>
            </a:r>
            <a:r>
              <a:rPr lang="it-IT" dirty="0"/>
              <a:t>tollerata di una </a:t>
            </a:r>
            <a:r>
              <a:rPr lang="it-IT" dirty="0" smtClean="0"/>
              <a:t>statina, oppure in </a:t>
            </a:r>
            <a:r>
              <a:rPr lang="it-IT" dirty="0" err="1" smtClean="0"/>
              <a:t>monoterapia</a:t>
            </a:r>
            <a:r>
              <a:rPr lang="it-IT" dirty="0" smtClean="0"/>
              <a:t> in </a:t>
            </a:r>
            <a:r>
              <a:rPr lang="it-IT" dirty="0"/>
              <a:t>pazienti </a:t>
            </a:r>
            <a:r>
              <a:rPr lang="it-IT" dirty="0" smtClean="0"/>
              <a:t>intolleranti 	alle statine </a:t>
            </a:r>
            <a:r>
              <a:rPr lang="it-IT" dirty="0"/>
              <a:t>o per i quali l’uso di statine è controindicato.</a:t>
            </a:r>
          </a:p>
          <a:p>
            <a:pPr algn="just"/>
            <a:r>
              <a:rPr lang="it-IT" dirty="0" smtClean="0"/>
              <a:t>	In pazienti di età maggiore di 12 anni con ipercolesterolemia </a:t>
            </a:r>
            <a:r>
              <a:rPr lang="it-IT" dirty="0"/>
              <a:t>familiare </a:t>
            </a:r>
            <a:r>
              <a:rPr lang="it-IT" dirty="0" smtClean="0"/>
              <a:t>	omozigote in </a:t>
            </a:r>
            <a:r>
              <a:rPr lang="it-IT" dirty="0"/>
              <a:t>associazione ad altre </a:t>
            </a:r>
            <a:r>
              <a:rPr lang="it-IT" dirty="0" smtClean="0"/>
              <a:t>terapie ipolipemizzanti.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dirty="0" smtClean="0"/>
              <a:t>Ruolo nella riduzione della </a:t>
            </a:r>
            <a:r>
              <a:rPr lang="it-IT" b="1" dirty="0" err="1" smtClean="0"/>
              <a:t>Lp</a:t>
            </a:r>
            <a:r>
              <a:rPr lang="it-IT" b="1" dirty="0" smtClean="0"/>
              <a:t>(a):</a:t>
            </a:r>
          </a:p>
          <a:p>
            <a:pPr algn="just"/>
            <a:r>
              <a:rPr lang="it-IT" dirty="0" smtClean="0"/>
              <a:t>	Riduzione statisticamente significativa dei livelli di </a:t>
            </a:r>
            <a:r>
              <a:rPr lang="it-IT" dirty="0" err="1" smtClean="0"/>
              <a:t>Lp</a:t>
            </a:r>
            <a:r>
              <a:rPr lang="it-IT" dirty="0" smtClean="0"/>
              <a:t>(a).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5577397"/>
            <a:ext cx="38164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Effect of a Monoclonal Antibody to PCSK9 on Low-Density Lipoprotein Cholesterol Levels in Statin-Intolerant </a:t>
            </a:r>
            <a:r>
              <a:rPr lang="en-US" sz="1100" b="1" dirty="0" err="1"/>
              <a:t>PatientsThe</a:t>
            </a:r>
            <a:r>
              <a:rPr lang="en-US" sz="1100" b="1" dirty="0"/>
              <a:t> GAUSS Randomized </a:t>
            </a:r>
            <a:r>
              <a:rPr lang="en-US" sz="1100" b="1" dirty="0" smtClean="0"/>
              <a:t>Trial.</a:t>
            </a:r>
          </a:p>
          <a:p>
            <a:r>
              <a:rPr lang="it-IT" sz="1100" dirty="0"/>
              <a:t>David </a:t>
            </a:r>
            <a:r>
              <a:rPr lang="it-IT" sz="1100" dirty="0" err="1"/>
              <a:t>Sullivan</a:t>
            </a:r>
            <a:r>
              <a:rPr lang="it-IT" sz="1100" dirty="0"/>
              <a:t>, MD; </a:t>
            </a:r>
            <a:r>
              <a:rPr lang="it-IT" sz="1100" dirty="0" err="1"/>
              <a:t>Anders</a:t>
            </a:r>
            <a:r>
              <a:rPr lang="it-IT" sz="1100" dirty="0"/>
              <a:t> G. </a:t>
            </a:r>
            <a:r>
              <a:rPr lang="it-IT" sz="1100" dirty="0" err="1"/>
              <a:t>Olsson</a:t>
            </a:r>
            <a:r>
              <a:rPr lang="it-IT" sz="1100" dirty="0"/>
              <a:t>, MD, </a:t>
            </a:r>
            <a:r>
              <a:rPr lang="it-IT" sz="1100" dirty="0" err="1"/>
              <a:t>PhD</a:t>
            </a:r>
            <a:r>
              <a:rPr lang="it-IT" sz="1100" dirty="0"/>
              <a:t>; </a:t>
            </a:r>
            <a:r>
              <a:rPr lang="it-IT" sz="1100" dirty="0" err="1"/>
              <a:t>Rob</a:t>
            </a:r>
            <a:r>
              <a:rPr lang="it-IT" sz="1100" dirty="0"/>
              <a:t> Scott, MD; </a:t>
            </a:r>
            <a:r>
              <a:rPr lang="it-IT" sz="1100" dirty="0" err="1"/>
              <a:t>Jae</a:t>
            </a:r>
            <a:r>
              <a:rPr lang="it-IT" sz="1100" dirty="0"/>
              <a:t> B. </a:t>
            </a:r>
            <a:r>
              <a:rPr lang="it-IT" sz="1100" dirty="0" err="1"/>
              <a:t>Kim</a:t>
            </a:r>
            <a:r>
              <a:rPr lang="it-IT" sz="1100" dirty="0"/>
              <a:t>, MD; Allen </a:t>
            </a:r>
            <a:r>
              <a:rPr lang="it-IT" sz="1100" dirty="0" err="1"/>
              <a:t>Xue</a:t>
            </a:r>
            <a:r>
              <a:rPr lang="it-IT" sz="1100" dirty="0"/>
              <a:t>, </a:t>
            </a:r>
            <a:r>
              <a:rPr lang="it-IT" sz="1100" dirty="0" err="1"/>
              <a:t>PhD</a:t>
            </a:r>
            <a:r>
              <a:rPr lang="it-IT" sz="1100" dirty="0"/>
              <a:t>; Val </a:t>
            </a:r>
            <a:r>
              <a:rPr lang="it-IT" sz="1100" dirty="0" err="1"/>
              <a:t>Gebski</a:t>
            </a:r>
            <a:r>
              <a:rPr lang="it-IT" sz="1100" dirty="0"/>
              <a:t>, </a:t>
            </a:r>
            <a:r>
              <a:rPr lang="it-IT" sz="1100" dirty="0" err="1"/>
              <a:t>MStat</a:t>
            </a:r>
            <a:r>
              <a:rPr lang="it-IT" sz="1100" dirty="0"/>
              <a:t>; Scott M. Wasserman, MD; </a:t>
            </a:r>
            <a:r>
              <a:rPr lang="it-IT" sz="1100" dirty="0" err="1"/>
              <a:t>Evan</a:t>
            </a:r>
            <a:r>
              <a:rPr lang="it-IT" sz="1100" dirty="0"/>
              <a:t> A. Stein, MD, </a:t>
            </a:r>
            <a:r>
              <a:rPr lang="it-IT" sz="1100" dirty="0" err="1" smtClean="0"/>
              <a:t>PhD</a:t>
            </a:r>
            <a:r>
              <a:rPr lang="it-IT" sz="1100" dirty="0" smtClean="0"/>
              <a:t>. </a:t>
            </a:r>
            <a:r>
              <a:rPr lang="it-IT" sz="1100" dirty="0"/>
              <a:t>JAMA, </a:t>
            </a:r>
            <a:r>
              <a:rPr lang="it-IT" sz="1100" dirty="0" smtClean="0"/>
              <a:t>2012;308(23</a:t>
            </a:r>
            <a:r>
              <a:rPr lang="it-IT" sz="1100" dirty="0"/>
              <a:t>):2497-2506</a:t>
            </a:r>
            <a:endParaRPr lang="en-US" sz="11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60233" y="5369648"/>
            <a:ext cx="482453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PCSK9 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inhibition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with 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evolocumab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(AMG 145) in 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heterozygous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familial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hypercholesterolaemia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(RUTHERFORD-2): a 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randomised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, double-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blind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, placebo-</a:t>
            </a:r>
            <a:r>
              <a:rPr kumimoji="0" lang="it-IT" alt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controlled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trial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100" dirty="0">
                <a:cs typeface="Times New Roman" panose="02020603050405020304" pitchFamily="18" charset="0"/>
              </a:rPr>
              <a:t>D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kumimoji="0" lang="it-IT" altLang="it-I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Gaudet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,</a:t>
            </a:r>
            <a:r>
              <a:rPr kumimoji="0" lang="it-IT" altLang="it-IT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it-IT" altLang="it-IT" sz="1100" dirty="0" smtClean="0">
                <a:cs typeface="Times New Roman" panose="02020603050405020304" pitchFamily="18" charset="0"/>
              </a:rPr>
              <a:t>EA Stein et </a:t>
            </a:r>
            <a:r>
              <a:rPr lang="it-IT" altLang="it-IT" sz="1100" dirty="0" err="1" smtClean="0">
                <a:cs typeface="Times New Roman" panose="02020603050405020304" pitchFamily="18" charset="0"/>
              </a:rPr>
              <a:t>all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for the RUTHERFORD-2 </a:t>
            </a:r>
            <a:r>
              <a:rPr kumimoji="0" lang="it-IT" altLang="it-I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Investigators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. The Lancet, 2015; Vol. 385, N° 9965 (331-340).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orrespond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-1647825"/>
            <a:ext cx="142875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mail">
            <a:hlinkClick r:id="rId3" tooltip="Email the author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-1647825"/>
            <a:ext cx="1524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875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336</Words>
  <Application>Microsoft Office PowerPoint</Application>
  <PresentationFormat>Presentazione su schermo (4:3)</PresentationFormat>
  <Paragraphs>138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Angelico</dc:creator>
  <cp:lastModifiedBy>Angelico</cp:lastModifiedBy>
  <cp:revision>31</cp:revision>
  <dcterms:created xsi:type="dcterms:W3CDTF">2016-04-07T07:50:02Z</dcterms:created>
  <dcterms:modified xsi:type="dcterms:W3CDTF">2016-04-13T10:21:36Z</dcterms:modified>
</cp:coreProperties>
</file>