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embeddings/oleObject4.bin" ContentType="application/vnd.openxmlformats-officedocument.oleObject"/>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embeddings/Microsoft_Equation22.bin" ContentType="application/vnd.openxmlformats-officedocument.oleObject"/>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90.xml" ContentType="application/vnd.openxmlformats-officedocument.presentationml.slide+xml"/>
  <Override PartName="/ppt/slides/slide21.xml" ContentType="application/vnd.openxmlformats-officedocument.presentationml.slide+xml"/>
  <Override PartName="/ppt/slideLayouts/slideLayout3.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embeddings/Microsoft_Equation8.bin" ContentType="application/vnd.openxmlformats-officedocument.oleObject"/>
  <Override PartName="/ppt/embeddings/oleObject2.bin" ContentType="application/vnd.openxmlformats-officedocument.oleObject"/>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slides/slide97.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slides/slide92.xml" ContentType="application/vnd.openxmlformats-officedocument.presentationml.slide+xml"/>
  <Override PartName="/ppt/viewProps.xml" ContentType="application/vnd.openxmlformats-officedocument.presentationml.viewProps+xml"/>
  <Override PartName="/ppt/tableStyles.xml" ContentType="application/vnd.openxmlformats-officedocument.presentationml.tableStyles+xml"/>
  <Default Extension="wmf" ContentType="image/x-wmf"/>
  <Override PartName="/ppt/embeddings/Microsoft_Equation11.bin" ContentType="application/vnd.openxmlformats-officedocument.oleObject"/>
  <Override PartName="/ppt/embeddings/Microsoft_Equation4.bin" ContentType="application/vnd.openxmlformats-officedocument.oleObject"/>
  <Override PartName="/ppt/embeddings/Microsoft_Equation12.bin" ContentType="application/vnd.openxmlformats-officedocument.oleObject"/>
  <Override PartName="/ppt/notesSlides/notesSlide4.xml" ContentType="application/vnd.openxmlformats-officedocument.presentationml.notesSlide+xml"/>
  <Override PartName="/ppt/slides/slide13.xml" ContentType="application/vnd.openxmlformats-officedocument.presentationml.slide+xml"/>
  <Override PartName="/ppt/embeddings/Microsoft_Equation19.bin" ContentType="application/vnd.openxmlformats-officedocument.oleObject"/>
  <Override PartName="/ppt/embeddings/Microsoft_Equation20.bin" ContentType="application/vnd.openxmlformats-officedocument.oleObject"/>
  <Override PartName="/ppt/embeddings/Microsoft_Equation23.bin" ContentType="application/vnd.openxmlformats-officedocument.oleObject"/>
  <Override PartName="/ppt/embeddings/Microsoft_Equation5.bin" ContentType="application/vnd.openxmlformats-officedocument.oleObject"/>
  <Override PartName="/ppt/slides/slide87.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embeddings/Microsoft_Equation18.bin" ContentType="application/vnd.openxmlformats-officedocument.oleObject"/>
  <Override PartName="/ppt/notesSlides/notesSlide6.xml" ContentType="application/vnd.openxmlformats-officedocument.presentationml.notesSlide+xml"/>
  <Override PartName="/ppt/slideLayouts/slideLayout4.xml" ContentType="application/vnd.openxmlformats-officedocument.presentationml.slideLayout+xml"/>
  <Override PartName="/ppt/embeddings/oleObject3.bin" ContentType="application/vnd.openxmlformats-officedocument.oleObject"/>
  <Override PartName="/ppt/slideLayouts/slideLayout2.xml" ContentType="application/vnd.openxmlformats-officedocument.presentationml.slideLayout+xml"/>
  <Override PartName="/ppt/slides/slide89.xml" ContentType="application/vnd.openxmlformats-officedocument.presentationml.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Default Extension="emf" ContentType="image/x-emf"/>
  <Override PartName="/ppt/slides/slide37.xml" ContentType="application/vnd.openxmlformats-officedocument.presentationml.slide+xml"/>
  <Override PartName="/ppt/embeddings/oleObject13.bin" ContentType="application/vnd.openxmlformats-officedocument.oleObject"/>
  <Override PartName="/ppt/slides/slide10.xml" ContentType="application/vnd.openxmlformats-officedocument.presentationml.slide+xml"/>
  <Override PartName="/ppt/slides/slide33.xml" ContentType="application/vnd.openxmlformats-officedocument.presentationml.slide+xml"/>
  <Override PartName="/ppt/embeddings/oleObject10.bin" ContentType="application/vnd.openxmlformats-officedocument.oleObject"/>
  <Override PartName="/ppt/presProps.xml" ContentType="application/vnd.openxmlformats-officedocument.presentationml.presProps+xml"/>
  <Default Extension="vml" ContentType="application/vnd.openxmlformats-officedocument.vmlDrawing"/>
  <Default Extension="png" ContentType="image/png"/>
  <Override PartName="/ppt/slides/slide83.xml" ContentType="application/vnd.openxmlformats-officedocument.presentationml.slide+xml"/>
  <Override PartName="/ppt/slides/slide27.xml" ContentType="application/vnd.openxmlformats-officedocument.presentationml.slide+xml"/>
  <Override PartName="/ppt/embeddings/oleObject9.bin" ContentType="application/vnd.openxmlformats-officedocument.oleObject"/>
  <Override PartName="/docProps/core.xml" ContentType="application/vnd.openxmlformats-package.core-properties+xml"/>
  <Override PartName="/ppt/slides/slide56.xml" ContentType="application/vnd.openxmlformats-officedocument.presentationml.slide+xml"/>
  <Override PartName="/ppt/embeddings/Microsoft_Equation24.bin" ContentType="application/vnd.openxmlformats-officedocument.oleObject"/>
  <Override PartName="/ppt/slides/slide31.xml" ContentType="application/vnd.openxmlformats-officedocument.presentationml.slide+xml"/>
  <Override PartName="/ppt/embeddings/oleObject11.bin" ContentType="application/vnd.openxmlformats-officedocument.oleObject"/>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slides/slide76.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Default Extension="xls" ContentType="application/vnd.ms-excel"/>
  <Override PartName="/ppt/theme/theme2.xml" ContentType="application/vnd.openxmlformats-officedocument.theme+xml"/>
  <Override PartName="/ppt/slides/slide84.xml" ContentType="application/vnd.openxmlformats-officedocument.presentationml.slide+xml"/>
  <Override PartName="/ppt/embeddings/Microsoft_Equation15.bin" ContentType="application/vnd.openxmlformats-officedocument.oleObject"/>
  <Override PartName="/ppt/slides/slide2.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embeddings/Microsoft_Equation16.bin" ContentType="application/vnd.openxmlformats-officedocument.oleObject"/>
  <Override PartName="/ppt/notesSlides/notesSlide3.xml" ContentType="application/vnd.openxmlformats-officedocument.presentationml.notesSlide+xml"/>
  <Override PartName="/ppt/embeddings/oleObject6.bin" ContentType="application/vnd.openxmlformats-officedocument.oleObject"/>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embeddings/Microsoft_Equation14.bin" ContentType="application/vnd.openxmlformats-officedocument.oleObject"/>
  <Override PartName="/ppt/slides/slide81.xml" ContentType="application/vnd.openxmlformats-officedocument.presentationml.slide+xml"/>
  <Override PartName="/ppt/slides/slide25.xml" ContentType="application/vnd.openxmlformats-officedocument.presentationml.slide+xml"/>
  <Override PartName="/ppt/embeddings/Microsoft_Equation2.bin" ContentType="application/vnd.openxmlformats-officedocument.oleObject"/>
  <Override PartName="/ppt/notesSlides/notesSlide7.xml" ContentType="application/vnd.openxmlformats-officedocument.presentationml.notesSlide+xml"/>
  <Override PartName="/ppt/embeddings/Microsoft_Equation26.bin" ContentType="application/vnd.openxmlformats-officedocument.oleObject"/>
  <Override PartName="/ppt/embeddings/oleObject5.bin" ContentType="application/vnd.openxmlformats-officedocument.oleObject"/>
  <Override PartName="/ppt/slides/slide63.xml" ContentType="application/vnd.openxmlformats-officedocument.presentationml.slide+xml"/>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82.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embeddings/Microsoft_Equation10.bin" ContentType="application/vnd.openxmlformats-officedocument.oleObject"/>
  <Override PartName="/ppt/slides/slide44.xml" ContentType="application/vnd.openxmlformats-officedocument.presentationml.slide+xml"/>
  <Override PartName="/ppt/embeddings/Microsoft_Equation7.bin" ContentType="application/vnd.openxmlformats-officedocument.oleObject"/>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88.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embeddings/Microsoft_Equation13.bin" ContentType="application/vnd.openxmlformats-officedocument.oleObject"/>
  <Override PartName="/ppt/presentation.xml" ContentType="application/vnd.openxmlformats-officedocument.presentationml.presentation.main+xml"/>
  <Override PartName="/ppt/embeddings/oleObject7.bin" ContentType="application/vnd.openxmlformats-officedocument.oleObject"/>
  <Override PartName="/ppt/slides/slide77.xml" ContentType="application/vnd.openxmlformats-officedocument.presentationml.slide+xml"/>
  <Override PartName="/ppt/embeddings/oleObject12.bin" ContentType="application/vnd.openxmlformats-officedocument.oleObject"/>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Override PartName="/ppt/slides/slide95.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s/slide96.xml" ContentType="application/vnd.openxmlformats-officedocument.presentationml.slide+xml"/>
  <Override PartName="/ppt/notesSlides/notesSlide8.xml" ContentType="application/vnd.openxmlformats-officedocument.presentationml.notesSlide+xml"/>
  <Override PartName="/ppt/slides/slide72.xml" ContentType="application/vnd.openxmlformats-officedocument.presentationml.slide+xml"/>
  <Override PartName="/ppt/slides/slide74.xml" ContentType="application/vnd.openxmlformats-officedocument.presentationml.slide+xml"/>
  <Override PartName="/ppt/slideLayouts/slideLayout13.xml" ContentType="application/vnd.openxmlformats-officedocument.presentationml.slideLayout+xml"/>
  <Override PartName="/ppt/slides/slide75.xml" ContentType="application/vnd.openxmlformats-officedocument.presentationml.slide+xml"/>
  <Override PartName="/ppt/slides/slide8.xml" ContentType="application/vnd.openxmlformats-officedocument.presentationml.slide+xml"/>
  <Override PartName="/ppt/embeddings/Microsoft_Equation9.bin" ContentType="application/vnd.openxmlformats-officedocument.oleObject"/>
  <Override PartName="/ppt/slides/slide15.xml" ContentType="application/vnd.openxmlformats-officedocument.presentationml.slide+xml"/>
  <Override PartName="/ppt/embeddings/Microsoft_Equation27.bin" ContentType="application/vnd.openxmlformats-officedocument.oleObject"/>
  <Override PartName="/ppt/embeddings/Microsoft_Equation6.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embeddings/oleObject8.bin" ContentType="application/vnd.openxmlformats-officedocument.oleObject"/>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embeddings/Microsoft_Equation17.bin" ContentType="application/vnd.openxmlformats-officedocument.oleObject"/>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embeddings/Microsoft_Equation21.bin" ContentType="application/vnd.openxmlformats-officedocument.oleObject"/>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99"/>
  </p:notesMasterIdLst>
  <p:sldIdLst>
    <p:sldId id="410" r:id="rId2"/>
    <p:sldId id="258" r:id="rId3"/>
    <p:sldId id="259" r:id="rId4"/>
    <p:sldId id="260" r:id="rId5"/>
    <p:sldId id="262" r:id="rId6"/>
    <p:sldId id="263" r:id="rId7"/>
    <p:sldId id="265" r:id="rId8"/>
    <p:sldId id="264" r:id="rId9"/>
    <p:sldId id="269" r:id="rId10"/>
    <p:sldId id="266" r:id="rId11"/>
    <p:sldId id="413" r:id="rId12"/>
    <p:sldId id="268" r:id="rId13"/>
    <p:sldId id="270" r:id="rId14"/>
    <p:sldId id="271" r:id="rId15"/>
    <p:sldId id="272" r:id="rId16"/>
    <p:sldId id="273" r:id="rId17"/>
    <p:sldId id="274" r:id="rId18"/>
    <p:sldId id="275" r:id="rId19"/>
    <p:sldId id="276" r:id="rId20"/>
    <p:sldId id="277" r:id="rId21"/>
    <p:sldId id="278" r:id="rId22"/>
    <p:sldId id="292" r:id="rId23"/>
    <p:sldId id="414" r:id="rId24"/>
    <p:sldId id="294" r:id="rId25"/>
    <p:sldId id="445" r:id="rId26"/>
    <p:sldId id="296" r:id="rId27"/>
    <p:sldId id="416" r:id="rId28"/>
    <p:sldId id="299" r:id="rId29"/>
    <p:sldId id="301" r:id="rId30"/>
    <p:sldId id="302" r:id="rId31"/>
    <p:sldId id="303" r:id="rId32"/>
    <p:sldId id="306" r:id="rId33"/>
    <p:sldId id="433" r:id="rId34"/>
    <p:sldId id="313" r:id="rId35"/>
    <p:sldId id="314" r:id="rId36"/>
    <p:sldId id="420" r:id="rId37"/>
    <p:sldId id="421" r:id="rId38"/>
    <p:sldId id="422" r:id="rId39"/>
    <p:sldId id="446" r:id="rId40"/>
    <p:sldId id="318" r:id="rId41"/>
    <p:sldId id="435" r:id="rId42"/>
    <p:sldId id="323" r:id="rId43"/>
    <p:sldId id="447" r:id="rId44"/>
    <p:sldId id="438" r:id="rId45"/>
    <p:sldId id="436" r:id="rId46"/>
    <p:sldId id="423" r:id="rId47"/>
    <p:sldId id="426" r:id="rId48"/>
    <p:sldId id="437" r:id="rId49"/>
    <p:sldId id="341" r:id="rId50"/>
    <p:sldId id="346" r:id="rId51"/>
    <p:sldId id="476" r:id="rId52"/>
    <p:sldId id="475" r:id="rId53"/>
    <p:sldId id="347" r:id="rId54"/>
    <p:sldId id="477" r:id="rId55"/>
    <p:sldId id="355" r:id="rId56"/>
    <p:sldId id="357" r:id="rId57"/>
    <p:sldId id="358" r:id="rId58"/>
    <p:sldId id="478" r:id="rId59"/>
    <p:sldId id="479" r:id="rId60"/>
    <p:sldId id="480" r:id="rId61"/>
    <p:sldId id="481" r:id="rId62"/>
    <p:sldId id="353" r:id="rId63"/>
    <p:sldId id="449" r:id="rId64"/>
    <p:sldId id="360" r:id="rId65"/>
    <p:sldId id="361" r:id="rId66"/>
    <p:sldId id="362" r:id="rId67"/>
    <p:sldId id="363" r:id="rId68"/>
    <p:sldId id="359" r:id="rId69"/>
    <p:sldId id="364" r:id="rId70"/>
    <p:sldId id="365" r:id="rId71"/>
    <p:sldId id="366" r:id="rId72"/>
    <p:sldId id="367" r:id="rId73"/>
    <p:sldId id="368" r:id="rId74"/>
    <p:sldId id="369" r:id="rId75"/>
    <p:sldId id="370" r:id="rId76"/>
    <p:sldId id="371" r:id="rId77"/>
    <p:sldId id="374" r:id="rId78"/>
    <p:sldId id="376" r:id="rId79"/>
    <p:sldId id="378" r:id="rId80"/>
    <p:sldId id="379" r:id="rId81"/>
    <p:sldId id="380" r:id="rId82"/>
    <p:sldId id="381" r:id="rId83"/>
    <p:sldId id="382" r:id="rId84"/>
    <p:sldId id="383" r:id="rId85"/>
    <p:sldId id="451" r:id="rId86"/>
    <p:sldId id="452" r:id="rId87"/>
    <p:sldId id="453" r:id="rId88"/>
    <p:sldId id="441" r:id="rId89"/>
    <p:sldId id="455" r:id="rId90"/>
    <p:sldId id="456" r:id="rId91"/>
    <p:sldId id="442" r:id="rId92"/>
    <p:sldId id="443" r:id="rId93"/>
    <p:sldId id="470" r:id="rId94"/>
    <p:sldId id="471" r:id="rId95"/>
    <p:sldId id="472" r:id="rId96"/>
    <p:sldId id="473" r:id="rId97"/>
    <p:sldId id="474" r:id="rId9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137" d="100"/>
          <a:sy n="137" d="100"/>
        </p:scale>
        <p:origin x="-8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viewProps" Target="viewProps.xml"/><Relationship Id="rId25" Type="http://schemas.openxmlformats.org/officeDocument/2006/relationships/slide" Target="slides/slide24.xml"/><Relationship Id="rId96" Type="http://schemas.openxmlformats.org/officeDocument/2006/relationships/slide" Target="slides/slide95.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71" Type="http://schemas.openxmlformats.org/officeDocument/2006/relationships/slide" Target="slides/slide70.xml"/><Relationship Id="rId4" Type="http://schemas.openxmlformats.org/officeDocument/2006/relationships/slide" Target="slides/slide3.xml"/><Relationship Id="rId28" Type="http://schemas.openxmlformats.org/officeDocument/2006/relationships/slide" Target="slides/slide27.xml"/><Relationship Id="rId89" Type="http://schemas.openxmlformats.org/officeDocument/2006/relationships/slide" Target="slides/slide88.xml"/><Relationship Id="rId88" Type="http://schemas.openxmlformats.org/officeDocument/2006/relationships/slide" Target="slides/slide87.xml"/><Relationship Id="rId82" Type="http://schemas.openxmlformats.org/officeDocument/2006/relationships/slide" Target="slides/slide81.xml"/><Relationship Id="rId69" Type="http://schemas.openxmlformats.org/officeDocument/2006/relationships/slide" Target="slides/slide6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72" Type="http://schemas.openxmlformats.org/officeDocument/2006/relationships/slide" Target="slides/slide71.xml"/><Relationship Id="rId35" Type="http://schemas.openxmlformats.org/officeDocument/2006/relationships/slide" Target="slides/slide34.xml"/><Relationship Id="rId75" Type="http://schemas.openxmlformats.org/officeDocument/2006/relationships/slide" Target="slides/slide7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79" Type="http://schemas.openxmlformats.org/officeDocument/2006/relationships/slide" Target="slides/slide78.xml"/><Relationship Id="rId97" Type="http://schemas.openxmlformats.org/officeDocument/2006/relationships/slide" Target="slides/slide96.xml"/><Relationship Id="rId98" Type="http://schemas.openxmlformats.org/officeDocument/2006/relationships/slide" Target="slides/slide97.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32" Type="http://schemas.openxmlformats.org/officeDocument/2006/relationships/slide" Target="slides/slide31.xml"/><Relationship Id="rId13" Type="http://schemas.openxmlformats.org/officeDocument/2006/relationships/slide" Target="slides/slide12.xml"/><Relationship Id="rId52" Type="http://schemas.openxmlformats.org/officeDocument/2006/relationships/slide" Target="slides/slide51.xml"/><Relationship Id="rId54" Type="http://schemas.openxmlformats.org/officeDocument/2006/relationships/slide" Target="slides/slide53.xml"/><Relationship Id="rId101" Type="http://schemas.openxmlformats.org/officeDocument/2006/relationships/presProps" Target="presProps.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30" Type="http://schemas.openxmlformats.org/officeDocument/2006/relationships/slide" Target="slides/slide29.xml"/><Relationship Id="rId29" Type="http://schemas.openxmlformats.org/officeDocument/2006/relationships/slide" Target="slides/slide28.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22" Type="http://schemas.openxmlformats.org/officeDocument/2006/relationships/slide" Target="slides/slide21.xml"/><Relationship Id="rId95" Type="http://schemas.openxmlformats.org/officeDocument/2006/relationships/slide" Target="slides/slide94.xml"/><Relationship Id="rId39" Type="http://schemas.openxmlformats.org/officeDocument/2006/relationships/slide" Target="slides/slide38.xml"/><Relationship Id="rId43" Type="http://schemas.openxmlformats.org/officeDocument/2006/relationships/slide" Target="slides/slide42.xml"/><Relationship Id="rId104" Type="http://schemas.openxmlformats.org/officeDocument/2006/relationships/tableStyles" Target="tableStyles.xml"/><Relationship Id="rId90" Type="http://schemas.openxmlformats.org/officeDocument/2006/relationships/slide" Target="slides/slide89.xml"/><Relationship Id="rId77" Type="http://schemas.openxmlformats.org/officeDocument/2006/relationships/slide" Target="slides/slide76.xml"/><Relationship Id="rId63" Type="http://schemas.openxmlformats.org/officeDocument/2006/relationships/slide" Target="slides/slide62.xml"/><Relationship Id="rId85" Type="http://schemas.openxmlformats.org/officeDocument/2006/relationships/slide" Target="slides/slide8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notesMaster" Target="notesMasters/notesMaster1.xml"/><Relationship Id="rId14" Type="http://schemas.openxmlformats.org/officeDocument/2006/relationships/slide" Target="slides/slide13.xml"/><Relationship Id="rId103" Type="http://schemas.openxmlformats.org/officeDocument/2006/relationships/theme" Target="theme/theme1.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57" Type="http://schemas.openxmlformats.org/officeDocument/2006/relationships/slide" Target="slides/slide56.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55" Type="http://schemas.openxmlformats.org/officeDocument/2006/relationships/slide" Target="slides/slide54.xml"/><Relationship Id="rId34" Type="http://schemas.openxmlformats.org/officeDocument/2006/relationships/slide" Target="slides/slide33.xml"/><Relationship Id="rId81" Type="http://schemas.openxmlformats.org/officeDocument/2006/relationships/slide" Target="slides/slide80.xml"/><Relationship Id="rId40" Type="http://schemas.openxmlformats.org/officeDocument/2006/relationships/slide" Target="slides/slide39.xml"/><Relationship Id="rId36" Type="http://schemas.openxmlformats.org/officeDocument/2006/relationships/slide" Target="slides/slide35.xml"/><Relationship Id="rId76" Type="http://schemas.openxmlformats.org/officeDocument/2006/relationships/slide" Target="slides/slide75.xml"/><Relationship Id="rId8" Type="http://schemas.openxmlformats.org/officeDocument/2006/relationships/slide" Target="slides/slide7.xml"/><Relationship Id="rId65" Type="http://schemas.openxmlformats.org/officeDocument/2006/relationships/slide" Target="slides/slide64.xml"/><Relationship Id="rId67" Type="http://schemas.openxmlformats.org/officeDocument/2006/relationships/slide" Target="slides/slide66.xml"/><Relationship Id="rId37" Type="http://schemas.openxmlformats.org/officeDocument/2006/relationships/slide" Target="slides/slide36.xml"/><Relationship Id="rId12" Type="http://schemas.openxmlformats.org/officeDocument/2006/relationships/slide" Target="slides/slide11.xml"/><Relationship Id="rId3" Type="http://schemas.openxmlformats.org/officeDocument/2006/relationships/slide" Target="slides/slide2.xml"/><Relationship Id="rId26" Type="http://schemas.openxmlformats.org/officeDocument/2006/relationships/slide" Target="slides/slide25.xml"/><Relationship Id="rId100" Type="http://schemas.openxmlformats.org/officeDocument/2006/relationships/printerSettings" Target="printerSettings/printerSettings1.bin"/><Relationship Id="rId11" Type="http://schemas.openxmlformats.org/officeDocument/2006/relationships/slide" Target="slides/slide10.xml"/><Relationship Id="rId68" Type="http://schemas.openxmlformats.org/officeDocument/2006/relationships/slide" Target="slides/slide67.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93" Type="http://schemas.openxmlformats.org/officeDocument/2006/relationships/slide" Target="slides/slide92.xml"/><Relationship Id="rId78" Type="http://schemas.openxmlformats.org/officeDocument/2006/relationships/slide" Target="slides/slide77.xml"/><Relationship Id="rId15" Type="http://schemas.openxmlformats.org/officeDocument/2006/relationships/slide" Target="slides/slide14.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3"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wmf"/><Relationship Id="rId3" Type="http://schemas.openxmlformats.org/officeDocument/2006/relationships/image" Target="../media/image27.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441C1F-2E9D-4B28-B982-3272B664EC34}" type="datetimeFigureOut">
              <a:rPr lang="it-IT" smtClean="0"/>
              <a:pPr/>
              <a:t>4-03-2016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3DE3AE-B0AD-4801-93F5-598C7D8F977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3DE3AE-B0AD-4801-93F5-598C7D8F977B}"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5A15100-26D9-4078-912B-79208B8506BB}" type="slidenum">
              <a:rPr lang="it-IT" smtClean="0"/>
              <a:pPr/>
              <a:t>75</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3DE3AE-B0AD-4801-93F5-598C7D8F977B}" type="slidenum">
              <a:rPr lang="it-IT" smtClean="0"/>
              <a:pPr/>
              <a:t>7</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7EA05433-26B2-4CDF-8F9F-23A7A1FA186D}" type="slidenum">
              <a:rPr lang="it-IT" smtClean="0"/>
              <a:pPr>
                <a:defRPr/>
              </a:pPr>
              <a:t>39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00E3E20-E31B-4619-B4F9-8696B091FE1F}" type="slidenum">
              <a:rPr lang="it-IT" smtClean="0"/>
              <a:pPr/>
              <a:t>43</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3DE3AE-B0AD-4801-93F5-598C7D8F977B}" type="slidenum">
              <a:rPr lang="it-IT" smtClean="0"/>
              <a:pPr/>
              <a:t>55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3666" name="Rectangle 7"/>
          <p:cNvSpPr>
            <a:spLocks noGrp="1" noChangeArrowheads="1"/>
          </p:cNvSpPr>
          <p:nvPr>
            <p:ph type="sldNum" sz="quarter" idx="5"/>
          </p:nvPr>
        </p:nvSpPr>
        <p:spPr>
          <a:noFill/>
        </p:spPr>
        <p:txBody>
          <a:bodyPr/>
          <a:lstStyle/>
          <a:p>
            <a:fld id="{C3CE303B-3A99-4F76-953E-7CFE600B6E1F}" type="slidenum">
              <a:rPr lang="it-IT"/>
              <a:pPr/>
              <a:t>64</a:t>
            </a:fld>
            <a:endParaRPr lang="it-IT"/>
          </a:p>
        </p:txBody>
      </p:sp>
      <p:sp>
        <p:nvSpPr>
          <p:cNvPr id="753667" name="Rectangle 2"/>
          <p:cNvSpPr>
            <a:spLocks noGrp="1" noRot="1" noChangeAspect="1" noChangeArrowheads="1" noTextEdit="1"/>
          </p:cNvSpPr>
          <p:nvPr>
            <p:ph type="sldImg"/>
          </p:nvPr>
        </p:nvSpPr>
        <p:spPr>
          <a:ln/>
        </p:spPr>
      </p:sp>
      <p:sp>
        <p:nvSpPr>
          <p:cNvPr id="753668" name="Rectangle 3"/>
          <p:cNvSpPr>
            <a:spLocks noGrp="1" noChangeArrowheads="1"/>
          </p:cNvSpPr>
          <p:nvPr>
            <p:ph type="body" idx="1"/>
          </p:nvPr>
        </p:nvSpPr>
        <p:spPr>
          <a:xfrm>
            <a:off x="686591" y="4344025"/>
            <a:ext cx="5486400" cy="4114488"/>
          </a:xfrm>
          <a:noFill/>
          <a:ln/>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4690" name="Rectangle 7"/>
          <p:cNvSpPr>
            <a:spLocks noGrp="1" noChangeArrowheads="1"/>
          </p:cNvSpPr>
          <p:nvPr>
            <p:ph type="sldNum" sz="quarter" idx="5"/>
          </p:nvPr>
        </p:nvSpPr>
        <p:spPr>
          <a:noFill/>
        </p:spPr>
        <p:txBody>
          <a:bodyPr/>
          <a:lstStyle/>
          <a:p>
            <a:fld id="{70F0526D-2A75-4CE0-9D38-5EEA59C20E67}" type="slidenum">
              <a:rPr lang="it-IT"/>
              <a:pPr/>
              <a:t>65</a:t>
            </a:fld>
            <a:endParaRPr lang="it-IT"/>
          </a:p>
        </p:txBody>
      </p:sp>
      <p:sp>
        <p:nvSpPr>
          <p:cNvPr id="754691" name="Rectangle 2"/>
          <p:cNvSpPr>
            <a:spLocks noGrp="1" noRot="1" noChangeAspect="1" noChangeArrowheads="1" noTextEdit="1"/>
          </p:cNvSpPr>
          <p:nvPr>
            <p:ph type="sldImg"/>
          </p:nvPr>
        </p:nvSpPr>
        <p:spPr>
          <a:ln/>
        </p:spPr>
      </p:sp>
      <p:sp>
        <p:nvSpPr>
          <p:cNvPr id="754692" name="Rectangle 3"/>
          <p:cNvSpPr>
            <a:spLocks noGrp="1" noChangeArrowheads="1"/>
          </p:cNvSpPr>
          <p:nvPr>
            <p:ph type="body" idx="1"/>
          </p:nvPr>
        </p:nvSpPr>
        <p:spPr>
          <a:xfrm>
            <a:off x="686591" y="4344025"/>
            <a:ext cx="5486400" cy="4114488"/>
          </a:xfrm>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5714" name="Rectangle 7"/>
          <p:cNvSpPr>
            <a:spLocks noGrp="1" noChangeArrowheads="1"/>
          </p:cNvSpPr>
          <p:nvPr>
            <p:ph type="sldNum" sz="quarter" idx="5"/>
          </p:nvPr>
        </p:nvSpPr>
        <p:spPr>
          <a:noFill/>
        </p:spPr>
        <p:txBody>
          <a:bodyPr/>
          <a:lstStyle/>
          <a:p>
            <a:fld id="{DA32A0B9-66E2-4A84-B19F-0BF369E89D02}" type="slidenum">
              <a:rPr lang="it-IT"/>
              <a:pPr/>
              <a:t>66</a:t>
            </a:fld>
            <a:endParaRPr lang="it-IT"/>
          </a:p>
        </p:txBody>
      </p:sp>
      <p:sp>
        <p:nvSpPr>
          <p:cNvPr id="755715" name="Rectangle 2"/>
          <p:cNvSpPr>
            <a:spLocks noGrp="1" noRot="1" noChangeAspect="1" noChangeArrowheads="1" noTextEdit="1"/>
          </p:cNvSpPr>
          <p:nvPr>
            <p:ph type="sldImg"/>
          </p:nvPr>
        </p:nvSpPr>
        <p:spPr>
          <a:ln/>
        </p:spPr>
      </p:sp>
      <p:sp>
        <p:nvSpPr>
          <p:cNvPr id="755716" name="Rectangle 3"/>
          <p:cNvSpPr>
            <a:spLocks noGrp="1" noChangeArrowheads="1"/>
          </p:cNvSpPr>
          <p:nvPr>
            <p:ph type="body" idx="1"/>
          </p:nvPr>
        </p:nvSpPr>
        <p:spPr>
          <a:xfrm>
            <a:off x="686591" y="4344025"/>
            <a:ext cx="5486400" cy="4114488"/>
          </a:xfrm>
          <a:noFill/>
          <a:ln/>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6738" name="Rectangle 7"/>
          <p:cNvSpPr>
            <a:spLocks noGrp="1" noChangeArrowheads="1"/>
          </p:cNvSpPr>
          <p:nvPr>
            <p:ph type="sldNum" sz="quarter" idx="5"/>
          </p:nvPr>
        </p:nvSpPr>
        <p:spPr>
          <a:noFill/>
        </p:spPr>
        <p:txBody>
          <a:bodyPr/>
          <a:lstStyle/>
          <a:p>
            <a:fld id="{AED28E07-4B3B-48B3-ACF7-F6DD94C4EE77}" type="slidenum">
              <a:rPr lang="it-IT"/>
              <a:pPr/>
              <a:t>67</a:t>
            </a:fld>
            <a:endParaRPr lang="it-IT"/>
          </a:p>
        </p:txBody>
      </p:sp>
      <p:sp>
        <p:nvSpPr>
          <p:cNvPr id="756739" name="Rectangle 2"/>
          <p:cNvSpPr>
            <a:spLocks noGrp="1" noRot="1" noChangeAspect="1" noChangeArrowheads="1" noTextEdit="1"/>
          </p:cNvSpPr>
          <p:nvPr>
            <p:ph type="sldImg"/>
          </p:nvPr>
        </p:nvSpPr>
        <p:spPr>
          <a:ln/>
        </p:spPr>
      </p:sp>
      <p:sp>
        <p:nvSpPr>
          <p:cNvPr id="756740" name="Rectangle 3"/>
          <p:cNvSpPr>
            <a:spLocks noGrp="1" noChangeArrowheads="1"/>
          </p:cNvSpPr>
          <p:nvPr>
            <p:ph type="body" idx="1"/>
          </p:nvPr>
        </p:nvSpPr>
        <p:spPr>
          <a:xfrm>
            <a:off x="686591" y="4344025"/>
            <a:ext cx="5486400" cy="4114488"/>
          </a:xfrm>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a:lvl1pPr>
          </a:lstStyle>
          <a:p>
            <a:pPr>
              <a:defRPr/>
            </a:pPr>
            <a:endParaRPr lang="it-IT"/>
          </a:p>
        </p:txBody>
      </p:sp>
      <p:sp>
        <p:nvSpPr>
          <p:cNvPr id="6" name="Rectangle 5"/>
          <p:cNvSpPr>
            <a:spLocks noGrp="1" noChangeArrowheads="1"/>
          </p:cNvSpPr>
          <p:nvPr>
            <p:ph type="ftr" sz="quarter" idx="11"/>
          </p:nvPr>
        </p:nvSpPr>
        <p:spPr/>
        <p:txBody>
          <a:bodyPr/>
          <a:lstStyle>
            <a:lvl1pPr>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vl1pPr>
          </a:lstStyle>
          <a:p>
            <a:pPr>
              <a:defRPr/>
            </a:pPr>
            <a:fld id="{B4CB131E-EAFC-4647-83B7-41347295F658}"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C4D1C114-4AE7-40C9-9D3E-8868DBEC375A}"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4-03-2016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4-03-2016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4-03-2016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4-03-2016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4-03-2016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4-03-2016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hyperlink" Target="http://lib.stat.cmu.edu/cgi-bin/isearchb?DATABASE=DASL&amp;SEARCH_TYPE=boolean&amp;ELEMENT_SET=title&amp;MAXHITS=50&amp;FIELD_1=METHODS&amp;TERM_1=Correlation" TargetMode="External"/><Relationship Id="rId1" Type="http://schemas.openxmlformats.org/officeDocument/2006/relationships/slideLayout" Target="../slideLayouts/slideLayout2.xml"/><Relationship Id="rId2" Type="http://schemas.openxmlformats.org/officeDocument/2006/relationships/hyperlink" Target="http://lib.stat.cmu.edu/cgi-bin/isearchb?DATABASE=DASL&amp;SEARCH_TYPE=boolean&amp;ELEMENT_SET=title&amp;MAXHITS=50&amp;FIELD_1=METHODS&amp;TERM_1=Scatterplot" TargetMode="External"/><Relationship Id="rId3" Type="http://schemas.openxmlformats.org/officeDocument/2006/relationships/hyperlink" Target="http://lib.stat.cmu.edu/cgi-bin/isearchb?DATABASE=DASL&amp;SEARCH_TYPE=boolean&amp;ELEMENT_SET=title&amp;MAXHITS=50&amp;FIELD_1=METHODS&amp;TERM_1=Regressio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3" Type="http://schemas.openxmlformats.org/officeDocument/2006/relationships/oleObject" Target="../embeddings/oleObject1.bin"/><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Foglio_di_lavoro_di_Excel_97_-_20043.xls"/><Relationship Id="rId1" Type="http://schemas.openxmlformats.org/officeDocument/2006/relationships/vmlDrawing" Target="../drawings/vmlDrawing4.vml"/></Relationships>
</file>

<file path=ppt/slides/_rels/slide3.xml.rels><?xml version="1.0" encoding="UTF-8" standalone="yes"?>
<Relationships xmlns="http://schemas.openxmlformats.org/package/2006/relationships"><Relationship Id="rId2" Type="http://schemas.openxmlformats.org/officeDocument/2006/relationships/hyperlink" Target="http://lib.stat.cmu.edu/DASL/Stories/Ageandheight.html"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3" Type="http://schemas.openxmlformats.org/officeDocument/2006/relationships/oleObject" Target="../embeddings/Microsoft_Equation4.bin"/><Relationship Id="rId1" Type="http://schemas.openxmlformats.org/officeDocument/2006/relationships/vmlDrawing" Target="../drawings/vmlDrawing5.v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4" Type="http://schemas.openxmlformats.org/officeDocument/2006/relationships/oleObject" Target="../embeddings/Microsoft_Equation5.bin"/><Relationship Id="rId5" Type="http://schemas.openxmlformats.org/officeDocument/2006/relationships/oleObject" Target="../embeddings/Microsoft_Equation6.bin"/><Relationship Id="rId7" Type="http://schemas.openxmlformats.org/officeDocument/2006/relationships/oleObject" Target="../embeddings/Microsoft_Equation8.bin"/><Relationship Id="rId1" Type="http://schemas.openxmlformats.org/officeDocument/2006/relationships/vmlDrawing" Target="../drawings/vmlDrawing6.vml"/><Relationship Id="rId2" Type="http://schemas.openxmlformats.org/officeDocument/2006/relationships/slideLayout" Target="../slideLayouts/slideLayout6.xml"/><Relationship Id="rId3" Type="http://schemas.openxmlformats.org/officeDocument/2006/relationships/notesSlide" Target="../notesSlides/notesSlide3.xml"/><Relationship Id="rId6" Type="http://schemas.openxmlformats.org/officeDocument/2006/relationships/oleObject" Target="../embeddings/Microsoft_Equation7.bin"/></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Foglio_di_lavoro_di_Excel_97_-_20041.xls"/><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vmlDrawing" Target="../drawings/vmlDrawing7.vml"/><Relationship Id="rId2" Type="http://schemas.openxmlformats.org/officeDocument/2006/relationships/slideLayout" Target="../slideLayouts/slideLayout7.xml"/><Relationship Id="rId3" Type="http://schemas.openxmlformats.org/officeDocument/2006/relationships/oleObject" Target="../embeddings/Microsoft_Equation9.bin"/></Relationships>
</file>

<file path=ppt/slides/_rels/slide42.xml.rels><?xml version="1.0" encoding="UTF-8" standalone="yes"?>
<Relationships xmlns="http://schemas.openxmlformats.org/package/2006/relationships"><Relationship Id="rId4" Type="http://schemas.openxmlformats.org/officeDocument/2006/relationships/oleObject" Target="../embeddings/Microsoft_Equation11.bin"/><Relationship Id="rId5" Type="http://schemas.openxmlformats.org/officeDocument/2006/relationships/oleObject" Target="../embeddings/Microsoft_Equation12.bin"/><Relationship Id="rId7" Type="http://schemas.openxmlformats.org/officeDocument/2006/relationships/oleObject" Target="../embeddings/Microsoft_Equation14.bin"/><Relationship Id="rId1" Type="http://schemas.openxmlformats.org/officeDocument/2006/relationships/vmlDrawing" Target="../drawings/vmlDrawing8.vml"/><Relationship Id="rId2" Type="http://schemas.openxmlformats.org/officeDocument/2006/relationships/slideLayout" Target="../slideLayouts/slideLayout6.xml"/><Relationship Id="rId3" Type="http://schemas.openxmlformats.org/officeDocument/2006/relationships/oleObject" Target="../embeddings/Microsoft_Equation10.bin"/><Relationship Id="rId6" Type="http://schemas.openxmlformats.org/officeDocument/2006/relationships/oleObject" Target="../embeddings/Microsoft_Equation13.bin"/></Relationships>
</file>

<file path=ppt/slides/_rels/slide43.xml.rels><?xml version="1.0" encoding="UTF-8" standalone="yes"?>
<Relationships xmlns="http://schemas.openxmlformats.org/package/2006/relationships"><Relationship Id="rId4" Type="http://schemas.openxmlformats.org/officeDocument/2006/relationships/oleObject" Target="../embeddings/Microsoft_Equation15.bin"/><Relationship Id="rId1" Type="http://schemas.openxmlformats.org/officeDocument/2006/relationships/vmlDrawing" Target="../drawings/vmlDrawing9.vml"/><Relationship Id="rId2" Type="http://schemas.openxmlformats.org/officeDocument/2006/relationships/slideLayout" Target="../slideLayouts/slideLayout13.xml"/><Relationship Id="rId3" Type="http://schemas.openxmlformats.org/officeDocument/2006/relationships/notesSlide" Target="../notesSlides/notesSlide4.xml"/></Relationships>
</file>

<file path=ppt/slides/_rels/slide44.xml.rels><?xml version="1.0" encoding="UTF-8" standalone="yes"?>
<Relationships xmlns="http://schemas.openxmlformats.org/package/2006/relationships"><Relationship Id="rId4" Type="http://schemas.openxmlformats.org/officeDocument/2006/relationships/oleObject" Target="../embeddings/Microsoft_Equation17.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Microsoft_Equation16.bin"/><Relationship Id="rId5" Type="http://schemas.openxmlformats.org/officeDocument/2006/relationships/oleObject" Target="../embeddings/Microsoft_Equation18.bin"/></Relationships>
</file>

<file path=ppt/slides/_rels/slide45.xml.rels><?xml version="1.0" encoding="UTF-8" standalone="yes"?>
<Relationships xmlns="http://schemas.openxmlformats.org/package/2006/relationships"><Relationship Id="rId4" Type="http://schemas.openxmlformats.org/officeDocument/2006/relationships/image" Target="../media/image28.png"/><Relationship Id="rId1" Type="http://schemas.openxmlformats.org/officeDocument/2006/relationships/vmlDrawing" Target="../drawings/vmlDrawing11.vml"/><Relationship Id="rId2" Type="http://schemas.openxmlformats.org/officeDocument/2006/relationships/slideLayout" Target="../slideLayouts/slideLayout7.xml"/><Relationship Id="rId3" Type="http://schemas.openxmlformats.org/officeDocument/2006/relationships/oleObject" Target="../embeddings/Microsoft_Equation19.bin"/><Relationship Id="rId5" Type="http://schemas.openxmlformats.org/officeDocument/2006/relationships/oleObject" Target="../embeddings/Microsoft_Equation20.bin"/></Relationships>
</file>

<file path=ppt/slides/_rels/slide46.xml.rels><?xml version="1.0" encoding="UTF-8" standalone="yes"?>
<Relationships xmlns="http://schemas.openxmlformats.org/package/2006/relationships"><Relationship Id="rId4" Type="http://schemas.openxmlformats.org/officeDocument/2006/relationships/oleObject" Target="../embeddings/Microsoft_Equation21.bin"/><Relationship Id="rId1" Type="http://schemas.openxmlformats.org/officeDocument/2006/relationships/vmlDrawing" Target="../drawings/vmlDrawing12.vml"/><Relationship Id="rId2" Type="http://schemas.openxmlformats.org/officeDocument/2006/relationships/slideLayout" Target="../slideLayouts/slideLayout6.xml"/><Relationship Id="rId3" Type="http://schemas.openxmlformats.org/officeDocument/2006/relationships/image" Target="../media/image29.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22.bin"/><Relationship Id="rId1" Type="http://schemas.openxmlformats.org/officeDocument/2006/relationships/vmlDrawing" Target="../drawings/vmlDrawing13.vml"/></Relationships>
</file>

<file path=ppt/slides/_rels/slide48.xml.rels><?xml version="1.0" encoding="UTF-8" standalone="yes"?>
<Relationships xmlns="http://schemas.openxmlformats.org/package/2006/relationships"><Relationship Id="rId4" Type="http://schemas.openxmlformats.org/officeDocument/2006/relationships/oleObject" Target="../embeddings/Microsoft_Equation24.bin"/><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Microsoft_Equation23.bin"/></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Foglio_di_lavoro_di_Excel_97_-_200425.xls"/><Relationship Id="rId1" Type="http://schemas.openxmlformats.org/officeDocument/2006/relationships/vmlDrawing" Target="../drawings/vmlDrawing15.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26.bin"/><Relationship Id="rId1" Type="http://schemas.openxmlformats.org/officeDocument/2006/relationships/vmlDrawing" Target="../drawings/vmlDrawing16.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27.bin"/><Relationship Id="rId1" Type="http://schemas.openxmlformats.org/officeDocument/2006/relationships/vmlDrawing" Target="../drawings/vmlDrawing17.v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3" Type="http://schemas.openxmlformats.org/officeDocument/2006/relationships/image" Target="../media/image3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65.xml.rels><?xml version="1.0" encoding="UTF-8" standalone="yes"?>
<Relationships xmlns="http://schemas.openxmlformats.org/package/2006/relationships"><Relationship Id="rId4" Type="http://schemas.openxmlformats.org/officeDocument/2006/relationships/oleObject" Target="../embeddings/oleObject3.bin"/><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66.xml.rels><?xml version="1.0" encoding="UTF-8" standalone="yes"?>
<Relationships xmlns="http://schemas.openxmlformats.org/package/2006/relationships"><Relationship Id="rId4" Type="http://schemas.openxmlformats.org/officeDocument/2006/relationships/oleObject" Target="../embeddings/oleObject4.bin"/><Relationship Id="rId1" Type="http://schemas.openxmlformats.org/officeDocument/2006/relationships/vmlDrawing" Target="../drawings/vmlDrawing20.vml"/><Relationship Id="rId2" Type="http://schemas.openxmlformats.org/officeDocument/2006/relationships/slideLayout" Target="../slideLayouts/slideLayout7.xml"/><Relationship Id="rId3" Type="http://schemas.openxmlformats.org/officeDocument/2006/relationships/notesSlide" Target="../notesSlides/notesSlide8.xml"/></Relationships>
</file>

<file path=ppt/slides/_rels/slide67.xml.rels><?xml version="1.0" encoding="UTF-8" standalone="yes"?>
<Relationships xmlns="http://schemas.openxmlformats.org/package/2006/relationships"><Relationship Id="rId4" Type="http://schemas.openxmlformats.org/officeDocument/2006/relationships/oleObject" Target="../embeddings/oleObject5.bin"/><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oleObject6.bin"/><Relationship Id="rId1" Type="http://schemas.openxmlformats.org/officeDocument/2006/relationships/vmlDrawing" Target="../drawings/vmlDrawing22.v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oleObject7.bin"/><Relationship Id="rId1" Type="http://schemas.openxmlformats.org/officeDocument/2006/relationships/vmlDrawing" Target="../drawings/vmlDrawing23.v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oleObject8.bin"/><Relationship Id="rId1" Type="http://schemas.openxmlformats.org/officeDocument/2006/relationships/vmlDrawing" Target="../drawings/vmlDrawing24.vml"/></Relationships>
</file>

<file path=ppt/slides/_rels/slide82.xml.rels><?xml version="1.0" encoding="UTF-8" standalone="yes"?>
<Relationships xmlns="http://schemas.openxmlformats.org/package/2006/relationships"><Relationship Id="rId4" Type="http://schemas.openxmlformats.org/officeDocument/2006/relationships/oleObject" Target="../embeddings/oleObject10.bin"/><Relationship Id="rId1" Type="http://schemas.openxmlformats.org/officeDocument/2006/relationships/vmlDrawing" Target="../drawings/vmlDrawing25.vml"/><Relationship Id="rId2" Type="http://schemas.openxmlformats.org/officeDocument/2006/relationships/slideLayout" Target="../slideLayouts/slideLayout7.xml"/><Relationship Id="rId3" Type="http://schemas.openxmlformats.org/officeDocument/2006/relationships/oleObject" Target="../embeddings/oleObject9.bin"/></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oleObject11.bin"/><Relationship Id="rId1" Type="http://schemas.openxmlformats.org/officeDocument/2006/relationships/vmlDrawing" Target="../drawings/vmlDrawing26.vml"/></Relationships>
</file>

<file path=ppt/slides/_rels/slide84.xml.rels><?xml version="1.0" encoding="UTF-8" standalone="yes"?>
<Relationships xmlns="http://schemas.openxmlformats.org/package/2006/relationships"><Relationship Id="rId4" Type="http://schemas.openxmlformats.org/officeDocument/2006/relationships/oleObject" Target="../embeddings/oleObject13.bin"/><Relationship Id="rId1" Type="http://schemas.openxmlformats.org/officeDocument/2006/relationships/vmlDrawing" Target="../drawings/vmlDrawing27.vml"/><Relationship Id="rId2" Type="http://schemas.openxmlformats.org/officeDocument/2006/relationships/slideLayout" Target="../slideLayouts/slideLayout7.xml"/><Relationship Id="rId3" Type="http://schemas.openxmlformats.org/officeDocument/2006/relationships/oleObject" Target="../embeddings/oleObject12.bin"/></Relationships>
</file>

<file path=ppt/slides/_rels/slide85.xml.rels><?xml version="1.0" encoding="UTF-8" standalone="yes"?>
<Relationships xmlns="http://schemas.openxmlformats.org/package/2006/relationships"><Relationship Id="rId2" Type="http://schemas.openxmlformats.org/officeDocument/2006/relationships/image" Target="../media/image51.png"/><Relationship Id="rId3" Type="http://schemas.openxmlformats.org/officeDocument/2006/relationships/image" Target="../media/image52.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3.png"/><Relationship Id="rId3" Type="http://schemas.openxmlformats.org/officeDocument/2006/relationships/image" Target="../media/image54.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55.png"/><Relationship Id="rId3" Type="http://schemas.openxmlformats.org/officeDocument/2006/relationships/image" Target="../media/image56.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2.bin"/><Relationship Id="rId1" Type="http://schemas.openxmlformats.org/officeDocument/2006/relationships/vmlDrawing" Target="../drawings/vmlDrawing2.vml"/></Relationships>
</file>

<file path=ppt/slides/_rels/slide9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60648"/>
            <a:ext cx="7772400" cy="1362075"/>
          </a:xfrm>
        </p:spPr>
        <p:txBody>
          <a:bodyPr rtlCol="0">
            <a:normAutofit/>
          </a:bodyPr>
          <a:lstStyle/>
          <a:p>
            <a:pPr eaLnBrk="1" fontAlgn="auto" hangingPunct="1">
              <a:spcAft>
                <a:spcPts val="0"/>
              </a:spcAft>
              <a:defRPr/>
            </a:pPr>
            <a:r>
              <a:rPr lang="it-IT" dirty="0" smtClean="0"/>
              <a:t>Statistica </a:t>
            </a:r>
            <a:r>
              <a:rPr lang="it-IT" dirty="0" err="1" smtClean="0">
                <a:solidFill>
                  <a:srgbClr val="FF0000"/>
                </a:solidFill>
              </a:rPr>
              <a:t>bivariata</a:t>
            </a:r>
            <a:endParaRPr lang="it-IT" dirty="0"/>
          </a:p>
        </p:txBody>
      </p:sp>
      <p:sp>
        <p:nvSpPr>
          <p:cNvPr id="3" name="Segnaposto testo 2"/>
          <p:cNvSpPr>
            <a:spLocks noGrp="1"/>
          </p:cNvSpPr>
          <p:nvPr>
            <p:ph type="body" idx="1"/>
          </p:nvPr>
        </p:nvSpPr>
        <p:spPr>
          <a:xfrm>
            <a:off x="467544" y="2276872"/>
            <a:ext cx="8100764" cy="1800200"/>
          </a:xfrm>
        </p:spPr>
        <p:txBody>
          <a:bodyPr rtlCol="0">
            <a:normAutofit fontScale="62500" lnSpcReduction="20000"/>
          </a:bodyPr>
          <a:lstStyle/>
          <a:p>
            <a:pPr eaLnBrk="1" fontAlgn="auto" hangingPunct="1">
              <a:spcAft>
                <a:spcPts val="0"/>
              </a:spcAft>
              <a:defRPr/>
            </a:pPr>
            <a:endParaRPr lang="it-IT" sz="2800" dirty="0" smtClean="0">
              <a:solidFill>
                <a:schemeClr val="accent1">
                  <a:lumMod val="50000"/>
                </a:schemeClr>
              </a:solidFill>
            </a:endParaRPr>
          </a:p>
          <a:p>
            <a:pPr eaLnBrk="1" fontAlgn="auto" hangingPunct="1">
              <a:spcAft>
                <a:spcPts val="0"/>
              </a:spcAft>
              <a:defRPr/>
            </a:pPr>
            <a:endParaRPr lang="it-IT" sz="4600" dirty="0" smtClean="0">
              <a:solidFill>
                <a:schemeClr val="accent1">
                  <a:lumMod val="50000"/>
                </a:schemeClr>
              </a:solidFill>
            </a:endParaRPr>
          </a:p>
          <a:p>
            <a:pPr eaLnBrk="1" fontAlgn="auto" hangingPunct="1">
              <a:spcAft>
                <a:spcPts val="0"/>
              </a:spcAft>
              <a:defRPr/>
            </a:pPr>
            <a:endParaRPr lang="it-IT" sz="4600" dirty="0" smtClean="0">
              <a:solidFill>
                <a:schemeClr val="accent1">
                  <a:lumMod val="50000"/>
                </a:schemeClr>
              </a:solidFill>
            </a:endParaRPr>
          </a:p>
          <a:p>
            <a:pPr eaLnBrk="1" fontAlgn="auto" hangingPunct="1">
              <a:spcAft>
                <a:spcPts val="0"/>
              </a:spcAft>
              <a:defRPr/>
            </a:pPr>
            <a:r>
              <a:rPr lang="it-IT" sz="4600" dirty="0" smtClean="0">
                <a:solidFill>
                  <a:schemeClr val="accent1">
                    <a:lumMod val="50000"/>
                  </a:schemeClr>
                </a:solidFill>
              </a:rPr>
              <a:t>Come verificare se c’è una relazione tra </a:t>
            </a:r>
            <a:r>
              <a:rPr lang="it-IT" sz="4600" u="sng" dirty="0" smtClean="0">
                <a:solidFill>
                  <a:schemeClr val="accent1">
                    <a:lumMod val="50000"/>
                  </a:schemeClr>
                </a:solidFill>
              </a:rPr>
              <a:t>due</a:t>
            </a:r>
            <a:r>
              <a:rPr lang="it-IT" sz="4600" dirty="0" smtClean="0">
                <a:solidFill>
                  <a:schemeClr val="accent1">
                    <a:lumMod val="50000"/>
                  </a:schemeClr>
                </a:solidFill>
              </a:rPr>
              <a:t> variabili? </a:t>
            </a:r>
          </a:p>
          <a:p>
            <a:pPr eaLnBrk="1" fontAlgn="auto" hangingPunct="1">
              <a:spcAft>
                <a:spcPts val="0"/>
              </a:spcAft>
              <a:defRPr/>
            </a:pPr>
            <a:endParaRPr lang="it-IT" sz="7000" dirty="0">
              <a:solidFill>
                <a:schemeClr val="accent1">
                  <a:lumMod val="50000"/>
                </a:schemeClr>
              </a:solidFill>
            </a:endParaRPr>
          </a:p>
        </p:txBody>
      </p:sp>
      <p:sp>
        <p:nvSpPr>
          <p:cNvPr id="4" name="Rettangolo 3"/>
          <p:cNvSpPr/>
          <p:nvPr/>
        </p:nvSpPr>
        <p:spPr>
          <a:xfrm>
            <a:off x="395536" y="3933056"/>
            <a:ext cx="8280920" cy="2677656"/>
          </a:xfrm>
          <a:prstGeom prst="rect">
            <a:avLst/>
          </a:prstGeom>
        </p:spPr>
        <p:txBody>
          <a:bodyPr wrap="square">
            <a:spAutoFit/>
          </a:bodyPr>
          <a:lstStyle/>
          <a:p>
            <a:pPr>
              <a:defRPr/>
            </a:pPr>
            <a:endParaRPr lang="it-IT" sz="2800" dirty="0" smtClean="0"/>
          </a:p>
          <a:p>
            <a:pPr>
              <a:defRPr/>
            </a:pPr>
            <a:r>
              <a:rPr lang="it-IT" sz="2800" dirty="0" smtClean="0"/>
              <a:t>La metodologia ancora da vedere permette di analizzare  come una variabile  </a:t>
            </a:r>
            <a:r>
              <a:rPr lang="it-IT" sz="2800" b="1" dirty="0" smtClean="0">
                <a:solidFill>
                  <a:srgbClr val="FF0000"/>
                </a:solidFill>
              </a:rPr>
              <a:t>quantitativa</a:t>
            </a:r>
            <a:r>
              <a:rPr lang="it-IT" sz="2800" dirty="0" smtClean="0"/>
              <a:t>  sia associata ad un’altra dello </a:t>
            </a:r>
            <a:r>
              <a:rPr lang="it-IT" sz="2800" b="1" u="sng" dirty="0" smtClean="0">
                <a:solidFill>
                  <a:srgbClr val="FF0000"/>
                </a:solidFill>
              </a:rPr>
              <a:t>stesso tipo </a:t>
            </a:r>
            <a:r>
              <a:rPr lang="it-IT" sz="2800" dirty="0" smtClean="0"/>
              <a:t>(metodi di  correlazione e regressione).</a:t>
            </a:r>
          </a:p>
          <a:p>
            <a:pPr>
              <a:defRPr/>
            </a:pPr>
            <a:endParaRPr lang="it-IT" sz="2800" dirty="0"/>
          </a:p>
        </p:txBody>
      </p:sp>
      <p:sp>
        <p:nvSpPr>
          <p:cNvPr id="6" name="Rettangolo 5"/>
          <p:cNvSpPr/>
          <p:nvPr/>
        </p:nvSpPr>
        <p:spPr>
          <a:xfrm>
            <a:off x="467544" y="1268760"/>
            <a:ext cx="8208912" cy="954107"/>
          </a:xfrm>
          <a:prstGeom prst="rect">
            <a:avLst/>
          </a:prstGeom>
        </p:spPr>
        <p:txBody>
          <a:bodyPr wrap="square">
            <a:spAutoFit/>
          </a:bodyPr>
          <a:lstStyle/>
          <a:p>
            <a:pPr marL="342900" indent="-342900" fontAlgn="auto">
              <a:spcBef>
                <a:spcPct val="20000"/>
              </a:spcBef>
              <a:spcAft>
                <a:spcPts val="0"/>
              </a:spcAft>
              <a:defRPr/>
            </a:pPr>
            <a:r>
              <a:rPr lang="it-IT" b="1" i="1" dirty="0" smtClean="0">
                <a:solidFill>
                  <a:srgbClr val="FF0000"/>
                </a:solidFill>
              </a:rPr>
              <a:t>     </a:t>
            </a:r>
            <a:r>
              <a:rPr lang="it-IT" sz="2800" b="1" i="1" dirty="0" smtClean="0">
                <a:solidFill>
                  <a:srgbClr val="FF0000"/>
                </a:solidFill>
              </a:rPr>
              <a:t>Relazioni statistiche tra  2 variabili quantitative: la correlazione e la regressione</a:t>
            </a:r>
            <a:endParaRPr lang="it-IT" sz="2800" b="1" i="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A5D3F3D3-07AB-4B82-A454-8FE544F95CEA}" type="slidenum">
              <a:rPr lang="it-IT"/>
              <a:pPr>
                <a:defRPr/>
              </a:pPr>
              <a:t>10</a:t>
            </a:fld>
            <a:endParaRPr lang="it-IT"/>
          </a:p>
        </p:txBody>
      </p:sp>
      <p:sp>
        <p:nvSpPr>
          <p:cNvPr id="731139" name="Rectangle 2"/>
          <p:cNvSpPr>
            <a:spLocks noGrp="1" noChangeArrowheads="1"/>
          </p:cNvSpPr>
          <p:nvPr>
            <p:ph type="title"/>
          </p:nvPr>
        </p:nvSpPr>
        <p:spPr>
          <a:xfrm>
            <a:off x="395288" y="1"/>
            <a:ext cx="8748712" cy="836712"/>
          </a:xfrm>
          <a:ln>
            <a:solidFill>
              <a:srgbClr val="6666FF"/>
            </a:solidFill>
          </a:ln>
        </p:spPr>
        <p:txBody>
          <a:bodyPr>
            <a:noAutofit/>
          </a:bodyPr>
          <a:lstStyle/>
          <a:p>
            <a:pPr eaLnBrk="1" hangingPunct="1"/>
            <a:r>
              <a:rPr lang="it-IT" sz="2800" dirty="0" smtClean="0">
                <a:solidFill>
                  <a:srgbClr val="FF5050"/>
                </a:solidFill>
              </a:rPr>
              <a:t>Come si misura l’associazione (correlazione) tra 2 variabili quantitative?</a:t>
            </a:r>
          </a:p>
        </p:txBody>
      </p:sp>
      <p:pic>
        <p:nvPicPr>
          <p:cNvPr id="7" name="Picture 3"/>
          <p:cNvPicPr>
            <a:picLocks noGrp="1" noChangeAspect="1" noChangeArrowheads="1"/>
          </p:cNvPicPr>
          <p:nvPr>
            <p:ph idx="1"/>
          </p:nvPr>
        </p:nvPicPr>
        <p:blipFill>
          <a:blip r:embed="rId2" cstate="print"/>
          <a:srcRect/>
          <a:stretch>
            <a:fillRect/>
          </a:stretch>
        </p:blipFill>
        <p:spPr bwMode="auto">
          <a:xfrm>
            <a:off x="323528" y="908720"/>
            <a:ext cx="8820472"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850106"/>
          </a:xfrm>
        </p:spPr>
        <p:txBody>
          <a:bodyPr>
            <a:normAutofit/>
          </a:bodyPr>
          <a:lstStyle/>
          <a:p>
            <a:r>
              <a:rPr lang="it-IT" sz="2400" dirty="0" smtClean="0">
                <a:solidFill>
                  <a:srgbClr val="FF0000"/>
                </a:solidFill>
              </a:rPr>
              <a:t>Esempio: Effetto collaterale farmaco</a:t>
            </a:r>
            <a:endParaRPr lang="it-IT" sz="2400" dirty="0">
              <a:solidFill>
                <a:srgbClr val="FF0000"/>
              </a:solidFill>
            </a:endParaRPr>
          </a:p>
        </p:txBody>
      </p:sp>
      <p:pic>
        <p:nvPicPr>
          <p:cNvPr id="1502214" name="Picture 6"/>
          <p:cNvPicPr>
            <a:picLocks noChangeAspect="1" noChangeArrowheads="1"/>
          </p:cNvPicPr>
          <p:nvPr/>
        </p:nvPicPr>
        <p:blipFill>
          <a:blip r:embed="rId2" cstate="print"/>
          <a:srcRect/>
          <a:stretch>
            <a:fillRect/>
          </a:stretch>
        </p:blipFill>
        <p:spPr bwMode="auto">
          <a:xfrm>
            <a:off x="4355976" y="3665984"/>
            <a:ext cx="4788024" cy="3192016"/>
          </a:xfrm>
          <a:prstGeom prst="rect">
            <a:avLst/>
          </a:prstGeom>
          <a:noFill/>
          <a:ln w="9525">
            <a:noFill/>
            <a:miter lim="800000"/>
            <a:headEnd/>
            <a:tailEnd/>
          </a:ln>
        </p:spPr>
      </p:pic>
      <p:pic>
        <p:nvPicPr>
          <p:cNvPr id="1502215" name="Picture 7"/>
          <p:cNvPicPr>
            <a:picLocks noGrp="1" noChangeAspect="1" noChangeArrowheads="1"/>
          </p:cNvPicPr>
          <p:nvPr>
            <p:ph idx="1"/>
          </p:nvPr>
        </p:nvPicPr>
        <p:blipFill>
          <a:blip r:embed="rId3" cstate="print"/>
          <a:srcRect/>
          <a:stretch>
            <a:fillRect/>
          </a:stretch>
        </p:blipFill>
        <p:spPr bwMode="auto">
          <a:xfrm>
            <a:off x="0" y="1052736"/>
            <a:ext cx="4428492" cy="2952328"/>
          </a:xfrm>
          <a:prstGeom prst="rect">
            <a:avLst/>
          </a:prstGeom>
          <a:noFill/>
          <a:ln w="9525">
            <a:noFill/>
            <a:miter lim="800000"/>
            <a:headEnd/>
            <a:tailEnd/>
          </a:ln>
        </p:spPr>
      </p:pic>
      <p:sp>
        <p:nvSpPr>
          <p:cNvPr id="13" name="CasellaDiTesto 12"/>
          <p:cNvSpPr txBox="1"/>
          <p:nvPr/>
        </p:nvSpPr>
        <p:spPr>
          <a:xfrm>
            <a:off x="4932040" y="1124744"/>
            <a:ext cx="2316019" cy="461665"/>
          </a:xfrm>
          <a:prstGeom prst="rect">
            <a:avLst/>
          </a:prstGeom>
          <a:noFill/>
        </p:spPr>
        <p:txBody>
          <a:bodyPr wrap="none" rtlCol="0">
            <a:spAutoFit/>
          </a:bodyPr>
          <a:lstStyle/>
          <a:p>
            <a:r>
              <a:rPr lang="it-IT" sz="2400" dirty="0" smtClean="0"/>
              <a:t>Ratto 1   </a:t>
            </a:r>
            <a:r>
              <a:rPr lang="it-IT" sz="2400" dirty="0" err="1" smtClean="0"/>
              <a:t>r=</a:t>
            </a:r>
            <a:r>
              <a:rPr lang="it-IT" sz="2400" dirty="0" smtClean="0"/>
              <a:t> 0.927</a:t>
            </a:r>
            <a:endParaRPr lang="it-IT" sz="2400" dirty="0"/>
          </a:p>
        </p:txBody>
      </p:sp>
      <p:sp>
        <p:nvSpPr>
          <p:cNvPr id="14" name="CasellaDiTesto 13"/>
          <p:cNvSpPr txBox="1"/>
          <p:nvPr/>
        </p:nvSpPr>
        <p:spPr>
          <a:xfrm>
            <a:off x="6372200" y="2780928"/>
            <a:ext cx="2247090" cy="461665"/>
          </a:xfrm>
          <a:prstGeom prst="rect">
            <a:avLst/>
          </a:prstGeom>
          <a:noFill/>
        </p:spPr>
        <p:txBody>
          <a:bodyPr wrap="none" rtlCol="0">
            <a:spAutoFit/>
          </a:bodyPr>
          <a:lstStyle/>
          <a:p>
            <a:r>
              <a:rPr lang="it-IT" sz="2400" dirty="0" smtClean="0"/>
              <a:t>Ratto 2  </a:t>
            </a:r>
            <a:r>
              <a:rPr lang="it-IT" sz="2400" dirty="0" err="1" smtClean="0"/>
              <a:t>r=</a:t>
            </a:r>
            <a:r>
              <a:rPr lang="it-IT" sz="2400" dirty="0" smtClean="0"/>
              <a:t> 0.868</a:t>
            </a:r>
            <a:endParaRPr lang="it-IT" sz="2400" dirty="0"/>
          </a:p>
        </p:txBody>
      </p:sp>
      <p:cxnSp>
        <p:nvCxnSpPr>
          <p:cNvPr id="16" name="Connettore 2 15"/>
          <p:cNvCxnSpPr/>
          <p:nvPr/>
        </p:nvCxnSpPr>
        <p:spPr>
          <a:xfrm flipH="1">
            <a:off x="4572000" y="1556792"/>
            <a:ext cx="122413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5580112" y="3068960"/>
            <a:ext cx="122413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p:txBody>
          <a:bodyPr/>
          <a:lstStyle/>
          <a:p>
            <a:pPr>
              <a:defRPr/>
            </a:pPr>
            <a:fld id="{F2870EA0-280D-4E43-A569-3CD050573A33}" type="slidenum">
              <a:rPr lang="it-IT"/>
              <a:pPr>
                <a:defRPr/>
              </a:pPr>
              <a:t>12</a:t>
            </a:fld>
            <a:endParaRPr lang="it-IT"/>
          </a:p>
        </p:txBody>
      </p:sp>
      <p:sp>
        <p:nvSpPr>
          <p:cNvPr id="734211" name="Rectangle 4"/>
          <p:cNvSpPr>
            <a:spLocks noGrp="1" noChangeArrowheads="1"/>
          </p:cNvSpPr>
          <p:nvPr>
            <p:ph type="title"/>
          </p:nvPr>
        </p:nvSpPr>
        <p:spPr>
          <a:xfrm>
            <a:off x="457200" y="274638"/>
            <a:ext cx="8229600" cy="561975"/>
          </a:xfrm>
          <a:ln>
            <a:solidFill>
              <a:srgbClr val="6666FF"/>
            </a:solidFill>
          </a:ln>
        </p:spPr>
        <p:txBody>
          <a:bodyPr>
            <a:normAutofit fontScale="90000"/>
          </a:bodyPr>
          <a:lstStyle/>
          <a:p>
            <a:pPr eaLnBrk="1" hangingPunct="1"/>
            <a:r>
              <a:rPr lang="it-IT" sz="3200" smtClean="0">
                <a:solidFill>
                  <a:srgbClr val="FF3300"/>
                </a:solidFill>
              </a:rPr>
              <a:t>Correlazione tra 2 variabili quantitative</a:t>
            </a:r>
          </a:p>
        </p:txBody>
      </p:sp>
      <p:sp>
        <p:nvSpPr>
          <p:cNvPr id="734212" name="Rectangle 3"/>
          <p:cNvSpPr>
            <a:spLocks noGrp="1" noChangeArrowheads="1"/>
          </p:cNvSpPr>
          <p:nvPr>
            <p:ph type="body" idx="4294967295"/>
          </p:nvPr>
        </p:nvSpPr>
        <p:spPr>
          <a:xfrm>
            <a:off x="323528" y="1314450"/>
            <a:ext cx="8820472" cy="5543550"/>
          </a:xfrm>
        </p:spPr>
        <p:txBody>
          <a:bodyPr>
            <a:normAutofit fontScale="92500" lnSpcReduction="20000"/>
          </a:bodyPr>
          <a:lstStyle/>
          <a:p>
            <a:pPr eaLnBrk="1" hangingPunct="1">
              <a:buNone/>
            </a:pPr>
            <a:r>
              <a:rPr lang="it-IT" dirty="0" smtClean="0"/>
              <a:t>      Al crescere della dose la variazione di pressione aumenta </a:t>
            </a:r>
            <a:endParaRPr lang="it-IT" dirty="0" smtClean="0">
              <a:solidFill>
                <a:srgbClr val="6600FF"/>
              </a:solidFill>
            </a:endParaRPr>
          </a:p>
          <a:p>
            <a:pPr eaLnBrk="1" hangingPunct="1"/>
            <a:r>
              <a:rPr lang="it-IT" dirty="0" smtClean="0"/>
              <a:t>Associazione </a:t>
            </a:r>
            <a:r>
              <a:rPr lang="it-IT" b="1" dirty="0" smtClean="0"/>
              <a:t>lineare</a:t>
            </a:r>
            <a:r>
              <a:rPr lang="it-IT" dirty="0" smtClean="0"/>
              <a:t> positiva </a:t>
            </a:r>
            <a:r>
              <a:rPr lang="it-IT" u="sng" dirty="0" smtClean="0"/>
              <a:t> forte  </a:t>
            </a:r>
            <a:r>
              <a:rPr lang="it-IT" dirty="0" smtClean="0"/>
              <a:t>in entrambi i casi</a:t>
            </a:r>
            <a:endParaRPr lang="it-IT" u="sng" dirty="0" smtClean="0"/>
          </a:p>
          <a:p>
            <a:pPr>
              <a:buNone/>
            </a:pPr>
            <a:r>
              <a:rPr lang="it-IT" dirty="0" smtClean="0"/>
              <a:t>    (</a:t>
            </a:r>
            <a:r>
              <a:rPr lang="it-IT" b="1" dirty="0" smtClean="0"/>
              <a:t>r = 0.927, r = 0.868</a:t>
            </a:r>
            <a:r>
              <a:rPr lang="it-IT" dirty="0" smtClean="0"/>
              <a:t>)</a:t>
            </a:r>
          </a:p>
          <a:p>
            <a:pPr>
              <a:buNone/>
            </a:pPr>
            <a:endParaRPr lang="it-IT" dirty="0" smtClean="0"/>
          </a:p>
          <a:p>
            <a:pPr>
              <a:buNone/>
            </a:pPr>
            <a:r>
              <a:rPr lang="it-IT" dirty="0" smtClean="0"/>
              <a:t>  L’andamento generale è piuttosto regolare, si può pensare ad un </a:t>
            </a:r>
            <a:r>
              <a:rPr lang="it-IT" b="1" dirty="0" smtClean="0"/>
              <a:t>modello </a:t>
            </a:r>
            <a:r>
              <a:rPr lang="it-IT" dirty="0" smtClean="0"/>
              <a:t>(matematico, statistico) per descrivere tale andamento.</a:t>
            </a:r>
            <a:endParaRPr lang="it-IT" b="1" dirty="0" smtClean="0"/>
          </a:p>
          <a:p>
            <a:pPr eaLnBrk="1" hangingPunct="1">
              <a:buClr>
                <a:schemeClr val="tx1"/>
              </a:buClr>
              <a:buNone/>
            </a:pPr>
            <a:endParaRPr lang="it-IT" dirty="0" smtClean="0"/>
          </a:p>
          <a:p>
            <a:pPr eaLnBrk="1" hangingPunct="1">
              <a:buClr>
                <a:schemeClr val="tx1"/>
              </a:buClr>
            </a:pPr>
            <a:r>
              <a:rPr lang="it-IT" dirty="0" smtClean="0"/>
              <a:t>Potremmo usare il modello lineare suggerito dal grafico per predire la variazione di pressione al variare della dose del farmaco.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A88672EB-9819-4281-AD78-D68A862BDE5C}" type="slidenum">
              <a:rPr lang="it-IT"/>
              <a:pPr>
                <a:defRPr/>
              </a:pPr>
              <a:t>13</a:t>
            </a:fld>
            <a:endParaRPr lang="it-IT"/>
          </a:p>
        </p:txBody>
      </p:sp>
      <p:pic>
        <p:nvPicPr>
          <p:cNvPr id="738307" name="Picture 4" descr="Fg_4_5"/>
          <p:cNvPicPr>
            <a:picLocks noChangeAspect="1" noChangeArrowheads="1"/>
          </p:cNvPicPr>
          <p:nvPr/>
        </p:nvPicPr>
        <p:blipFill>
          <a:blip r:embed="rId2" cstate="print"/>
          <a:srcRect/>
          <a:stretch>
            <a:fillRect/>
          </a:stretch>
        </p:blipFill>
        <p:spPr bwMode="auto">
          <a:xfrm>
            <a:off x="684213" y="0"/>
            <a:ext cx="8307387" cy="6858000"/>
          </a:xfrm>
          <a:prstGeom prst="rect">
            <a:avLst/>
          </a:prstGeom>
          <a:solidFill>
            <a:srgbClr val="FFFF66"/>
          </a:solid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50B2206E-DC62-4F48-A80B-CE62E37110D4}" type="slidenum">
              <a:rPr lang="it-IT"/>
              <a:pPr>
                <a:defRPr/>
              </a:pPr>
              <a:t>14</a:t>
            </a:fld>
            <a:endParaRPr lang="it-IT"/>
          </a:p>
        </p:txBody>
      </p:sp>
      <p:pic>
        <p:nvPicPr>
          <p:cNvPr id="439299" name="Picture 2"/>
          <p:cNvPicPr>
            <a:picLocks noChangeAspect="1" noChangeArrowheads="1"/>
          </p:cNvPicPr>
          <p:nvPr/>
        </p:nvPicPr>
        <p:blipFill>
          <a:blip r:embed="rId2" cstate="print"/>
          <a:srcRect/>
          <a:stretch>
            <a:fillRect/>
          </a:stretch>
        </p:blipFill>
        <p:spPr bwMode="auto">
          <a:xfrm>
            <a:off x="0" y="260350"/>
            <a:ext cx="7215188" cy="6192838"/>
          </a:xfrm>
          <a:prstGeom prst="rect">
            <a:avLst/>
          </a:prstGeom>
          <a:noFill/>
          <a:ln w="9525">
            <a:noFill/>
            <a:miter lim="800000"/>
            <a:headEnd/>
            <a:tailEnd/>
          </a:ln>
        </p:spPr>
      </p:pic>
      <p:sp>
        <p:nvSpPr>
          <p:cNvPr id="5" name="CasellaDiTesto 4"/>
          <p:cNvSpPr txBox="1"/>
          <p:nvPr/>
        </p:nvSpPr>
        <p:spPr>
          <a:xfrm>
            <a:off x="7164288" y="1340768"/>
            <a:ext cx="1979712" cy="1938992"/>
          </a:xfrm>
          <a:prstGeom prst="rect">
            <a:avLst/>
          </a:prstGeom>
          <a:noFill/>
        </p:spPr>
        <p:txBody>
          <a:bodyPr wrap="square" rtlCol="0">
            <a:spAutoFit/>
          </a:bodyPr>
          <a:lstStyle/>
          <a:p>
            <a:r>
              <a:rPr lang="it-IT" sz="2400" dirty="0" smtClean="0"/>
              <a:t>Attenzione!!</a:t>
            </a:r>
          </a:p>
          <a:p>
            <a:endParaRPr lang="it-IT" sz="2400" dirty="0" smtClean="0"/>
          </a:p>
          <a:p>
            <a:r>
              <a:rPr lang="it-IT" sz="2400" dirty="0" smtClean="0"/>
              <a:t>Osservate bene</a:t>
            </a:r>
          </a:p>
          <a:p>
            <a:r>
              <a:rPr lang="it-IT" sz="2400" dirty="0" smtClean="0"/>
              <a:t>I grafici</a:t>
            </a:r>
            <a:endParaRPr lang="it-IT"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44A4F293-3B1C-4C3A-AFE6-4C25F357A5B7}" type="slidenum">
              <a:rPr lang="it-IT"/>
              <a:pPr>
                <a:defRPr/>
              </a:pPr>
              <a:t>15</a:t>
            </a:fld>
            <a:endParaRPr lang="it-IT"/>
          </a:p>
        </p:txBody>
      </p:sp>
      <p:sp>
        <p:nvSpPr>
          <p:cNvPr id="441347" name="Rectangle 2"/>
          <p:cNvSpPr>
            <a:spLocks noGrp="1" noChangeArrowheads="1"/>
          </p:cNvSpPr>
          <p:nvPr>
            <p:ph type="title"/>
          </p:nvPr>
        </p:nvSpPr>
        <p:spPr>
          <a:xfrm>
            <a:off x="457200" y="274638"/>
            <a:ext cx="8229600" cy="706437"/>
          </a:xfrm>
          <a:ln>
            <a:solidFill>
              <a:schemeClr val="accent2"/>
            </a:solidFill>
          </a:ln>
        </p:spPr>
        <p:txBody>
          <a:bodyPr/>
          <a:lstStyle/>
          <a:p>
            <a:pPr eaLnBrk="1" hangingPunct="1"/>
            <a:r>
              <a:rPr lang="it-IT" sz="3200" smtClean="0">
                <a:solidFill>
                  <a:srgbClr val="FF3300"/>
                </a:solidFill>
              </a:rPr>
              <a:t>La correlazione</a:t>
            </a:r>
          </a:p>
        </p:txBody>
      </p:sp>
      <p:sp>
        <p:nvSpPr>
          <p:cNvPr id="441348" name="Rectangle 3"/>
          <p:cNvSpPr>
            <a:spLocks noGrp="1" noChangeArrowheads="1"/>
          </p:cNvSpPr>
          <p:nvPr>
            <p:ph type="body" idx="1"/>
          </p:nvPr>
        </p:nvSpPr>
        <p:spPr>
          <a:xfrm>
            <a:off x="0" y="1600200"/>
            <a:ext cx="9144000" cy="5257800"/>
          </a:xfrm>
        </p:spPr>
        <p:txBody>
          <a:bodyPr/>
          <a:lstStyle/>
          <a:p>
            <a:pPr eaLnBrk="1" hangingPunct="1">
              <a:lnSpc>
                <a:spcPct val="90000"/>
              </a:lnSpc>
            </a:pPr>
            <a:r>
              <a:rPr lang="it-IT" sz="2800" dirty="0" smtClean="0">
                <a:solidFill>
                  <a:srgbClr val="FF3300"/>
                </a:solidFill>
              </a:rPr>
              <a:t>Una correlazione positiva </a:t>
            </a:r>
            <a:r>
              <a:rPr lang="it-IT" sz="2800" b="1" u="sng" dirty="0" smtClean="0">
                <a:solidFill>
                  <a:srgbClr val="FF3300"/>
                </a:solidFill>
              </a:rPr>
              <a:t>non</a:t>
            </a:r>
            <a:r>
              <a:rPr lang="it-IT" sz="2800" dirty="0" smtClean="0">
                <a:solidFill>
                  <a:srgbClr val="FF3300"/>
                </a:solidFill>
              </a:rPr>
              <a:t> indica che una variabile influenza l’altra</a:t>
            </a:r>
            <a:r>
              <a:rPr lang="it-IT" sz="2800" dirty="0" smtClean="0"/>
              <a:t>, ma che le 2 variabili evolvono nello stesso senso; la causa di un comune andamento può essere un fatto non preso in considerazione dall’analisi.</a:t>
            </a:r>
          </a:p>
          <a:p>
            <a:pPr eaLnBrk="1" hangingPunct="1">
              <a:lnSpc>
                <a:spcPct val="90000"/>
              </a:lnSpc>
            </a:pPr>
            <a:endParaRPr lang="it-IT" sz="2800" dirty="0" smtClean="0"/>
          </a:p>
          <a:p>
            <a:pPr eaLnBrk="1" hangingPunct="1">
              <a:lnSpc>
                <a:spcPct val="90000"/>
              </a:lnSpc>
            </a:pPr>
            <a:r>
              <a:rPr lang="it-IT" sz="2800" dirty="0" smtClean="0"/>
              <a:t>Ad es., se in un indagine statistica si trova che il </a:t>
            </a:r>
            <a:r>
              <a:rPr lang="it-IT" sz="2800" dirty="0" err="1" smtClean="0"/>
              <a:t>n°</a:t>
            </a:r>
            <a:r>
              <a:rPr lang="it-IT" sz="2800" dirty="0" smtClean="0"/>
              <a:t> di figli per famiglia e il consumo di alcool pro capite per famiglia sono correlati positivamente, questo non vuol dire che una variabile influenza direttamente l’altra, ma per esempio si può ipotizzare che </a:t>
            </a:r>
            <a:r>
              <a:rPr lang="it-IT" sz="2800" u="sng" dirty="0" smtClean="0"/>
              <a:t>la causa comune siano le condizioni economiche e culturali delle famiglie.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6DDF504A-9732-46DB-AE71-A7ED84DD5035}" type="slidenum">
              <a:rPr lang="it-IT"/>
              <a:pPr>
                <a:defRPr/>
              </a:pPr>
              <a:t>16</a:t>
            </a:fld>
            <a:endParaRPr lang="it-IT"/>
          </a:p>
        </p:txBody>
      </p:sp>
      <p:pic>
        <p:nvPicPr>
          <p:cNvPr id="442371" name="Picture 2"/>
          <p:cNvPicPr>
            <a:picLocks noChangeAspect="1" noChangeArrowheads="1"/>
          </p:cNvPicPr>
          <p:nvPr/>
        </p:nvPicPr>
        <p:blipFill>
          <a:blip r:embed="rId2" cstate="print"/>
          <a:srcRect/>
          <a:stretch>
            <a:fillRect/>
          </a:stretch>
        </p:blipFill>
        <p:spPr bwMode="auto">
          <a:xfrm>
            <a:off x="0" y="908720"/>
            <a:ext cx="8893175" cy="5688930"/>
          </a:xfrm>
          <a:prstGeom prst="rect">
            <a:avLst/>
          </a:prstGeom>
          <a:noFill/>
          <a:ln w="9525">
            <a:noFill/>
            <a:miter lim="800000"/>
            <a:headEnd/>
            <a:tailEnd/>
          </a:ln>
        </p:spPr>
      </p:pic>
      <p:sp>
        <p:nvSpPr>
          <p:cNvPr id="5" name="CasellaDiTesto 4"/>
          <p:cNvSpPr txBox="1"/>
          <p:nvPr/>
        </p:nvSpPr>
        <p:spPr>
          <a:xfrm>
            <a:off x="3491880" y="332656"/>
            <a:ext cx="3067635" cy="523220"/>
          </a:xfrm>
          <a:prstGeom prst="rect">
            <a:avLst/>
          </a:prstGeom>
          <a:noFill/>
        </p:spPr>
        <p:txBody>
          <a:bodyPr wrap="none" rtlCol="0">
            <a:spAutoFit/>
          </a:bodyPr>
          <a:lstStyle/>
          <a:p>
            <a:r>
              <a:rPr lang="it-IT" sz="2800" b="1" dirty="0" smtClean="0">
                <a:solidFill>
                  <a:srgbClr val="FF0000"/>
                </a:solidFill>
              </a:rPr>
              <a:t>Correlazione spuria</a:t>
            </a:r>
            <a:endParaRPr lang="it-IT" sz="28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91692725-F18B-4032-A84D-41D0947552D1}" type="slidenum">
              <a:rPr lang="it-IT"/>
              <a:pPr>
                <a:defRPr/>
              </a:pPr>
              <a:t>17</a:t>
            </a:fld>
            <a:endParaRPr lang="it-IT"/>
          </a:p>
        </p:txBody>
      </p:sp>
      <p:pic>
        <p:nvPicPr>
          <p:cNvPr id="444419" name="Picture 4"/>
          <p:cNvPicPr>
            <a:picLocks noChangeAspect="1" noChangeArrowheads="1"/>
          </p:cNvPicPr>
          <p:nvPr/>
        </p:nvPicPr>
        <p:blipFill>
          <a:blip r:embed="rId2" cstate="print">
            <a:lum bright="30000" contrast="32000"/>
          </a:blip>
          <a:srcRect/>
          <a:stretch>
            <a:fillRect/>
          </a:stretch>
        </p:blipFill>
        <p:spPr bwMode="auto">
          <a:xfrm>
            <a:off x="250825" y="1196975"/>
            <a:ext cx="5689600" cy="5111750"/>
          </a:xfrm>
          <a:prstGeom prst="rect">
            <a:avLst/>
          </a:prstGeom>
          <a:noFill/>
          <a:ln w="9525">
            <a:noFill/>
            <a:miter lim="800000"/>
            <a:headEnd/>
            <a:tailEnd/>
          </a:ln>
        </p:spPr>
      </p:pic>
      <p:sp>
        <p:nvSpPr>
          <p:cNvPr id="444420" name="Text Box 5"/>
          <p:cNvSpPr txBox="1">
            <a:spLocks noChangeArrowheads="1"/>
          </p:cNvSpPr>
          <p:nvPr/>
        </p:nvSpPr>
        <p:spPr bwMode="auto">
          <a:xfrm>
            <a:off x="6164263" y="1268413"/>
            <a:ext cx="2979737" cy="2654300"/>
          </a:xfrm>
          <a:prstGeom prst="rect">
            <a:avLst/>
          </a:prstGeom>
          <a:noFill/>
          <a:ln w="9525">
            <a:noFill/>
            <a:miter lim="800000"/>
            <a:headEnd/>
            <a:tailEnd/>
          </a:ln>
        </p:spPr>
        <p:txBody>
          <a:bodyPr>
            <a:spAutoFit/>
          </a:bodyPr>
          <a:lstStyle/>
          <a:p>
            <a:r>
              <a:rPr lang="it-IT" sz="2800" dirty="0">
                <a:solidFill>
                  <a:srgbClr val="FF6600"/>
                </a:solidFill>
                <a:latin typeface="Arial" pitchFamily="34" charset="0"/>
              </a:rPr>
              <a:t>Trend </a:t>
            </a:r>
            <a:r>
              <a:rPr lang="it-IT" sz="2800" u="sng" dirty="0">
                <a:solidFill>
                  <a:srgbClr val="FF6600"/>
                </a:solidFill>
                <a:latin typeface="Arial" pitchFamily="34" charset="0"/>
              </a:rPr>
              <a:t>non lineare</a:t>
            </a:r>
          </a:p>
          <a:p>
            <a:r>
              <a:rPr lang="it-IT" sz="2800" dirty="0">
                <a:solidFill>
                  <a:srgbClr val="FF6600"/>
                </a:solidFill>
                <a:latin typeface="Arial" pitchFamily="34" charset="0"/>
              </a:rPr>
              <a:t>con poca</a:t>
            </a:r>
          </a:p>
          <a:p>
            <a:r>
              <a:rPr lang="it-IT" sz="2800" dirty="0">
                <a:solidFill>
                  <a:srgbClr val="FF6600"/>
                </a:solidFill>
                <a:latin typeface="Arial" pitchFamily="34" charset="0"/>
              </a:rPr>
              <a:t>dispersione dei</a:t>
            </a:r>
          </a:p>
          <a:p>
            <a:r>
              <a:rPr lang="it-IT" sz="2800" dirty="0">
                <a:solidFill>
                  <a:srgbClr val="FF6600"/>
                </a:solidFill>
                <a:latin typeface="Arial" pitchFamily="34" charset="0"/>
              </a:rPr>
              <a:t>dati intorno alla </a:t>
            </a:r>
          </a:p>
          <a:p>
            <a:r>
              <a:rPr lang="it-IT" sz="2800" dirty="0">
                <a:solidFill>
                  <a:srgbClr val="FF6600"/>
                </a:solidFill>
                <a:latin typeface="Arial" pitchFamily="34" charset="0"/>
              </a:rPr>
              <a:t>curva</a:t>
            </a:r>
          </a:p>
          <a:p>
            <a:r>
              <a:rPr lang="it-IT" sz="2800" dirty="0">
                <a:solidFill>
                  <a:srgbClr val="FF6600"/>
                </a:solidFill>
                <a:latin typeface="Arial" pitchFamily="34" charset="0"/>
              </a:rPr>
              <a:t>Relazione forte</a:t>
            </a:r>
          </a:p>
        </p:txBody>
      </p:sp>
      <p:sp>
        <p:nvSpPr>
          <p:cNvPr id="444421" name="Text Box 6"/>
          <p:cNvSpPr txBox="1">
            <a:spLocks noChangeArrowheads="1"/>
          </p:cNvSpPr>
          <p:nvPr/>
        </p:nvSpPr>
        <p:spPr bwMode="auto">
          <a:xfrm>
            <a:off x="592138" y="157163"/>
            <a:ext cx="6842125" cy="519112"/>
          </a:xfrm>
          <a:prstGeom prst="rect">
            <a:avLst/>
          </a:prstGeom>
          <a:noFill/>
          <a:ln w="9525">
            <a:noFill/>
            <a:miter lim="800000"/>
            <a:headEnd/>
            <a:tailEnd/>
          </a:ln>
        </p:spPr>
        <p:txBody>
          <a:bodyPr wrap="none">
            <a:spAutoFit/>
          </a:bodyPr>
          <a:lstStyle/>
          <a:p>
            <a:r>
              <a:rPr lang="it-IT" sz="2800">
                <a:solidFill>
                  <a:srgbClr val="279D2A"/>
                </a:solidFill>
                <a:latin typeface="Arial" pitchFamily="34" charset="0"/>
              </a:rPr>
              <a:t>Cosa rivela un diagramma di dispersione?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35B18ECF-F556-4DA9-8A9D-056DA59939F4}" type="slidenum">
              <a:rPr lang="it-IT"/>
              <a:pPr>
                <a:defRPr/>
              </a:pPr>
              <a:t>18</a:t>
            </a:fld>
            <a:endParaRPr lang="it-IT"/>
          </a:p>
        </p:txBody>
      </p:sp>
      <p:pic>
        <p:nvPicPr>
          <p:cNvPr id="443395" name="Picture 2"/>
          <p:cNvPicPr>
            <a:picLocks noChangeAspect="1" noChangeArrowheads="1"/>
          </p:cNvPicPr>
          <p:nvPr/>
        </p:nvPicPr>
        <p:blipFill>
          <a:blip r:embed="rId2" cstate="print">
            <a:lum bright="34000" contrast="46000"/>
          </a:blip>
          <a:srcRect/>
          <a:stretch>
            <a:fillRect/>
          </a:stretch>
        </p:blipFill>
        <p:spPr bwMode="auto">
          <a:xfrm>
            <a:off x="0" y="738188"/>
            <a:ext cx="6913563" cy="6119812"/>
          </a:xfrm>
          <a:prstGeom prst="rect">
            <a:avLst/>
          </a:prstGeom>
          <a:noFill/>
          <a:ln w="9525">
            <a:noFill/>
            <a:miter lim="800000"/>
            <a:headEnd/>
            <a:tailEnd/>
          </a:ln>
        </p:spPr>
      </p:pic>
      <p:sp>
        <p:nvSpPr>
          <p:cNvPr id="443396" name="Text Box 3"/>
          <p:cNvSpPr txBox="1">
            <a:spLocks noChangeArrowheads="1"/>
          </p:cNvSpPr>
          <p:nvPr/>
        </p:nvSpPr>
        <p:spPr bwMode="auto">
          <a:xfrm>
            <a:off x="6921500" y="1557338"/>
            <a:ext cx="2222500" cy="4362450"/>
          </a:xfrm>
          <a:prstGeom prst="rect">
            <a:avLst/>
          </a:prstGeom>
          <a:noFill/>
          <a:ln w="9525">
            <a:noFill/>
            <a:miter lim="800000"/>
            <a:headEnd/>
            <a:tailEnd/>
          </a:ln>
        </p:spPr>
        <p:txBody>
          <a:bodyPr>
            <a:spAutoFit/>
          </a:bodyPr>
          <a:lstStyle/>
          <a:p>
            <a:r>
              <a:rPr lang="it-IT" sz="2800" dirty="0">
                <a:solidFill>
                  <a:srgbClr val="FF6600"/>
                </a:solidFill>
                <a:latin typeface="Arial" pitchFamily="34" charset="0"/>
              </a:rPr>
              <a:t>Trend </a:t>
            </a:r>
          </a:p>
          <a:p>
            <a:r>
              <a:rPr lang="it-IT" sz="2800" u="sng" dirty="0">
                <a:solidFill>
                  <a:srgbClr val="FF6600"/>
                </a:solidFill>
                <a:latin typeface="Arial" pitchFamily="34" charset="0"/>
              </a:rPr>
              <a:t>lineare </a:t>
            </a:r>
            <a:r>
              <a:rPr lang="it-IT" sz="2800" dirty="0">
                <a:solidFill>
                  <a:srgbClr val="FF6600"/>
                </a:solidFill>
                <a:latin typeface="Arial" pitchFamily="34" charset="0"/>
              </a:rPr>
              <a:t>con </a:t>
            </a:r>
          </a:p>
          <a:p>
            <a:r>
              <a:rPr lang="it-IT" sz="2800" dirty="0">
                <a:solidFill>
                  <a:srgbClr val="FF6600"/>
                </a:solidFill>
                <a:latin typeface="Arial" pitchFamily="34" charset="0"/>
              </a:rPr>
              <a:t>una </a:t>
            </a:r>
          </a:p>
          <a:p>
            <a:r>
              <a:rPr lang="it-IT" sz="2800" dirty="0">
                <a:solidFill>
                  <a:srgbClr val="FF6600"/>
                </a:solidFill>
                <a:latin typeface="Arial" pitchFamily="34" charset="0"/>
              </a:rPr>
              <a:t>dispersione</a:t>
            </a:r>
          </a:p>
          <a:p>
            <a:r>
              <a:rPr lang="it-IT" sz="2800" dirty="0">
                <a:solidFill>
                  <a:srgbClr val="FF6600"/>
                </a:solidFill>
                <a:latin typeface="Arial" pitchFamily="34" charset="0"/>
              </a:rPr>
              <a:t>moderata e costante lungo la linea di tendenza</a:t>
            </a:r>
          </a:p>
          <a:p>
            <a:endParaRPr lang="it-IT" sz="2800" dirty="0">
              <a:solidFill>
                <a:srgbClr val="FF6600"/>
              </a:solidFill>
              <a:latin typeface="Arial" pitchFamily="34" charset="0"/>
            </a:endParaRPr>
          </a:p>
        </p:txBody>
      </p:sp>
      <p:sp>
        <p:nvSpPr>
          <p:cNvPr id="443397" name="Text Box 4"/>
          <p:cNvSpPr txBox="1">
            <a:spLocks noChangeArrowheads="1"/>
          </p:cNvSpPr>
          <p:nvPr/>
        </p:nvSpPr>
        <p:spPr bwMode="auto">
          <a:xfrm>
            <a:off x="592138" y="157163"/>
            <a:ext cx="7343775" cy="519112"/>
          </a:xfrm>
          <a:prstGeom prst="rect">
            <a:avLst/>
          </a:prstGeom>
          <a:noFill/>
          <a:ln w="9525">
            <a:noFill/>
            <a:miter lim="800000"/>
            <a:headEnd/>
            <a:tailEnd/>
          </a:ln>
        </p:spPr>
        <p:txBody>
          <a:bodyPr wrap="none">
            <a:spAutoFit/>
          </a:bodyPr>
          <a:lstStyle/>
          <a:p>
            <a:r>
              <a:rPr lang="it-IT" sz="2800" b="1" dirty="0">
                <a:solidFill>
                  <a:srgbClr val="279D2A"/>
                </a:solidFill>
                <a:latin typeface="Arial" pitchFamily="34" charset="0"/>
              </a:rPr>
              <a:t>Cosa rivela un diagramma di dispersione?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A3D38E6B-FE1C-42AF-97F1-3EA62C5DDB44}" type="slidenum">
              <a:rPr lang="it-IT"/>
              <a:pPr>
                <a:defRPr/>
              </a:pPr>
              <a:t>19</a:t>
            </a:fld>
            <a:endParaRPr lang="it-IT"/>
          </a:p>
        </p:txBody>
      </p:sp>
      <p:pic>
        <p:nvPicPr>
          <p:cNvPr id="445443" name="Picture 2"/>
          <p:cNvPicPr>
            <a:picLocks noChangeAspect="1" noChangeArrowheads="1"/>
          </p:cNvPicPr>
          <p:nvPr/>
        </p:nvPicPr>
        <p:blipFill>
          <a:blip r:embed="rId2" cstate="print">
            <a:lum bright="38000" contrast="42000"/>
          </a:blip>
          <a:srcRect/>
          <a:stretch>
            <a:fillRect/>
          </a:stretch>
        </p:blipFill>
        <p:spPr bwMode="auto">
          <a:xfrm>
            <a:off x="250825" y="765175"/>
            <a:ext cx="5976938" cy="5688013"/>
          </a:xfrm>
          <a:prstGeom prst="rect">
            <a:avLst/>
          </a:prstGeom>
          <a:noFill/>
          <a:ln w="9525">
            <a:noFill/>
            <a:miter lim="800000"/>
            <a:headEnd/>
            <a:tailEnd/>
          </a:ln>
        </p:spPr>
      </p:pic>
      <p:sp>
        <p:nvSpPr>
          <p:cNvPr id="445444" name="Text Box 3"/>
          <p:cNvSpPr txBox="1">
            <a:spLocks noChangeArrowheads="1"/>
          </p:cNvSpPr>
          <p:nvPr/>
        </p:nvSpPr>
        <p:spPr bwMode="auto">
          <a:xfrm>
            <a:off x="6496050" y="908050"/>
            <a:ext cx="2800350" cy="3508375"/>
          </a:xfrm>
          <a:prstGeom prst="rect">
            <a:avLst/>
          </a:prstGeom>
          <a:noFill/>
          <a:ln w="9525">
            <a:noFill/>
            <a:miter lim="800000"/>
            <a:headEnd/>
            <a:tailEnd/>
          </a:ln>
        </p:spPr>
        <p:txBody>
          <a:bodyPr>
            <a:spAutoFit/>
          </a:bodyPr>
          <a:lstStyle/>
          <a:p>
            <a:r>
              <a:rPr lang="it-IT" sz="2800" dirty="0">
                <a:solidFill>
                  <a:srgbClr val="FF6600"/>
                </a:solidFill>
                <a:latin typeface="Arial" pitchFamily="34" charset="0"/>
              </a:rPr>
              <a:t>Trend </a:t>
            </a:r>
            <a:r>
              <a:rPr lang="it-IT" sz="2800" u="sng" dirty="0">
                <a:solidFill>
                  <a:srgbClr val="FF6600"/>
                </a:solidFill>
                <a:latin typeface="Arial" pitchFamily="34" charset="0"/>
              </a:rPr>
              <a:t>non </a:t>
            </a:r>
          </a:p>
          <a:p>
            <a:r>
              <a:rPr lang="it-IT" sz="2800" u="sng" dirty="0">
                <a:solidFill>
                  <a:srgbClr val="FF6600"/>
                </a:solidFill>
                <a:latin typeface="Arial" pitchFamily="34" charset="0"/>
              </a:rPr>
              <a:t>lineare </a:t>
            </a:r>
            <a:r>
              <a:rPr lang="it-IT" sz="2800" dirty="0">
                <a:solidFill>
                  <a:srgbClr val="FF6600"/>
                </a:solidFill>
                <a:latin typeface="Arial" pitchFamily="34" charset="0"/>
              </a:rPr>
              <a:t>con </a:t>
            </a:r>
          </a:p>
          <a:p>
            <a:r>
              <a:rPr lang="it-IT" sz="2800" dirty="0">
                <a:solidFill>
                  <a:srgbClr val="FF6600"/>
                </a:solidFill>
                <a:latin typeface="Arial" pitchFamily="34" charset="0"/>
              </a:rPr>
              <a:t>dispersione non </a:t>
            </a:r>
          </a:p>
          <a:p>
            <a:r>
              <a:rPr lang="it-IT" sz="2800" dirty="0">
                <a:solidFill>
                  <a:srgbClr val="FF6600"/>
                </a:solidFill>
                <a:latin typeface="Arial" pitchFamily="34" charset="0"/>
              </a:rPr>
              <a:t>costante </a:t>
            </a:r>
          </a:p>
          <a:p>
            <a:r>
              <a:rPr lang="it-IT" sz="2800" dirty="0">
                <a:solidFill>
                  <a:srgbClr val="FF6600"/>
                </a:solidFill>
                <a:latin typeface="Arial" pitchFamily="34" charset="0"/>
              </a:rPr>
              <a:t>intorno alla </a:t>
            </a:r>
          </a:p>
          <a:p>
            <a:r>
              <a:rPr lang="it-IT" sz="2800" dirty="0">
                <a:solidFill>
                  <a:srgbClr val="FF6600"/>
                </a:solidFill>
                <a:latin typeface="Arial" pitchFamily="34" charset="0"/>
              </a:rPr>
              <a:t>curva</a:t>
            </a:r>
          </a:p>
          <a:p>
            <a:r>
              <a:rPr lang="it-IT" sz="2800" dirty="0">
                <a:solidFill>
                  <a:srgbClr val="FF6600"/>
                </a:solidFill>
                <a:latin typeface="Arial" pitchFamily="34" charset="0"/>
              </a:rPr>
              <a:t>Relazione</a:t>
            </a:r>
          </a:p>
          <a:p>
            <a:r>
              <a:rPr lang="it-IT" sz="2800" dirty="0">
                <a:solidFill>
                  <a:srgbClr val="FF6600"/>
                </a:solidFill>
                <a:latin typeface="Arial" pitchFamily="34" charset="0"/>
              </a:rPr>
              <a:t> debole</a:t>
            </a:r>
          </a:p>
        </p:txBody>
      </p:sp>
      <p:sp>
        <p:nvSpPr>
          <p:cNvPr id="6" name="Text Box 4"/>
          <p:cNvSpPr txBox="1">
            <a:spLocks noChangeArrowheads="1"/>
          </p:cNvSpPr>
          <p:nvPr/>
        </p:nvSpPr>
        <p:spPr bwMode="auto">
          <a:xfrm>
            <a:off x="592138" y="157163"/>
            <a:ext cx="6404317" cy="523220"/>
          </a:xfrm>
          <a:prstGeom prst="rect">
            <a:avLst/>
          </a:prstGeom>
          <a:noFill/>
          <a:ln w="9525">
            <a:noFill/>
            <a:miter lim="800000"/>
            <a:headEnd/>
            <a:tailEnd/>
          </a:ln>
        </p:spPr>
        <p:txBody>
          <a:bodyPr wrap="none">
            <a:spAutoFit/>
          </a:bodyPr>
          <a:lstStyle/>
          <a:p>
            <a:r>
              <a:rPr lang="it-IT" sz="2400" b="1" dirty="0">
                <a:solidFill>
                  <a:srgbClr val="279D2A"/>
                </a:solidFill>
                <a:latin typeface="Arial" pitchFamily="34" charset="0"/>
              </a:rPr>
              <a:t>Cosa rivela un diagramma di dispersione</a:t>
            </a:r>
            <a:r>
              <a:rPr lang="it-IT" sz="2800" b="1" dirty="0">
                <a:solidFill>
                  <a:srgbClr val="279D2A"/>
                </a:solidFill>
                <a:latin typeface="Arial"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323528" y="1289050"/>
            <a:ext cx="8820472" cy="5632311"/>
          </a:xfrm>
          <a:prstGeom prst="rect">
            <a:avLst/>
          </a:prstGeom>
          <a:noFill/>
          <a:ln w="12700">
            <a:noFill/>
            <a:miter lim="800000"/>
            <a:headEnd/>
            <a:tailEnd/>
          </a:ln>
        </p:spPr>
        <p:txBody>
          <a:bodyPr wrap="square">
            <a:spAutoFit/>
          </a:bodyPr>
          <a:lstStyle/>
          <a:p>
            <a:pPr eaLnBrk="0" hangingPunct="0"/>
            <a:r>
              <a:rPr lang="it-IT" sz="2400" b="1" dirty="0" smtClean="0">
                <a:latin typeface="Cambria" pitchFamily="18" charset="0"/>
              </a:rPr>
              <a:t>Story </a:t>
            </a:r>
            <a:r>
              <a:rPr lang="it-IT" sz="2400" b="1" dirty="0" err="1">
                <a:latin typeface="Cambria" pitchFamily="18" charset="0"/>
              </a:rPr>
              <a:t>Name</a:t>
            </a:r>
            <a:r>
              <a:rPr lang="it-IT" sz="2400" b="1" dirty="0">
                <a:latin typeface="Cambria" pitchFamily="18" charset="0"/>
              </a:rPr>
              <a:t>: </a:t>
            </a:r>
            <a:r>
              <a:rPr lang="it-IT" sz="2400" b="1" dirty="0" err="1">
                <a:latin typeface="Cambria" pitchFamily="18" charset="0"/>
              </a:rPr>
              <a:t>Age</a:t>
            </a:r>
            <a:r>
              <a:rPr lang="it-IT" sz="2400" b="1" dirty="0">
                <a:latin typeface="Cambria" pitchFamily="18" charset="0"/>
              </a:rPr>
              <a:t> and </a:t>
            </a:r>
            <a:r>
              <a:rPr lang="it-IT" sz="2400" b="1" dirty="0" err="1">
                <a:latin typeface="Cambria" pitchFamily="18" charset="0"/>
              </a:rPr>
              <a:t>height</a:t>
            </a:r>
            <a:r>
              <a:rPr lang="it-IT" sz="2400" b="1" dirty="0">
                <a:latin typeface="Cambria" pitchFamily="18" charset="0"/>
              </a:rPr>
              <a:t> </a:t>
            </a:r>
          </a:p>
          <a:p>
            <a:pPr eaLnBrk="0" hangingPunct="0"/>
            <a:r>
              <a:rPr lang="it-IT" sz="2400" b="1" dirty="0" err="1" smtClean="0">
                <a:latin typeface="Cambria" pitchFamily="18" charset="0"/>
              </a:rPr>
              <a:t>Methods</a:t>
            </a:r>
            <a:r>
              <a:rPr lang="it-IT" sz="2400" b="1" dirty="0">
                <a:latin typeface="Cambria" pitchFamily="18" charset="0"/>
              </a:rPr>
              <a:t>: </a:t>
            </a:r>
            <a:r>
              <a:rPr lang="it-IT" sz="2400" b="1" dirty="0" err="1">
                <a:latin typeface="Cambria" pitchFamily="18" charset="0"/>
                <a:hlinkClick r:id="rId2"/>
              </a:rPr>
              <a:t>Scatterplot</a:t>
            </a:r>
            <a:r>
              <a:rPr lang="it-IT" sz="2400" b="1" dirty="0">
                <a:latin typeface="Cambria" pitchFamily="18" charset="0"/>
              </a:rPr>
              <a:t> , </a:t>
            </a:r>
            <a:r>
              <a:rPr lang="it-IT" sz="2400" b="1" dirty="0" err="1">
                <a:latin typeface="Cambria" pitchFamily="18" charset="0"/>
                <a:hlinkClick r:id="rId3"/>
              </a:rPr>
              <a:t>Regression</a:t>
            </a:r>
            <a:r>
              <a:rPr lang="it-IT" sz="2400" b="1" dirty="0">
                <a:latin typeface="Cambria" pitchFamily="18" charset="0"/>
              </a:rPr>
              <a:t> , </a:t>
            </a:r>
            <a:r>
              <a:rPr lang="it-IT" sz="2400" b="1" dirty="0" err="1">
                <a:latin typeface="Cambria" pitchFamily="18" charset="0"/>
                <a:hlinkClick r:id="rId4"/>
              </a:rPr>
              <a:t>Correlation</a:t>
            </a:r>
            <a:r>
              <a:rPr lang="it-IT" sz="2400" b="1" dirty="0">
                <a:latin typeface="Cambria" pitchFamily="18" charset="0"/>
              </a:rPr>
              <a:t> </a:t>
            </a:r>
            <a:endParaRPr lang="it-IT" sz="2400" b="1" dirty="0" smtClean="0">
              <a:latin typeface="Cambria" pitchFamily="18" charset="0"/>
            </a:endParaRPr>
          </a:p>
          <a:p>
            <a:pPr eaLnBrk="0" hangingPunct="0"/>
            <a:endParaRPr lang="it-IT" sz="2400" b="1" dirty="0">
              <a:latin typeface="Cambria" pitchFamily="18" charset="0"/>
            </a:endParaRPr>
          </a:p>
          <a:p>
            <a:pPr eaLnBrk="0" hangingPunct="0"/>
            <a:r>
              <a:rPr lang="it-IT" sz="2400" b="1" u="sng" dirty="0" err="1">
                <a:latin typeface="Cambria" pitchFamily="18" charset="0"/>
              </a:rPr>
              <a:t>Abstract</a:t>
            </a:r>
            <a:r>
              <a:rPr lang="it-IT" sz="2400" b="1" dirty="0">
                <a:latin typeface="Cambria" pitchFamily="18" charset="0"/>
              </a:rPr>
              <a:t>: The </a:t>
            </a:r>
            <a:r>
              <a:rPr lang="it-IT" sz="2400" b="1" dirty="0" err="1">
                <a:latin typeface="Cambria" pitchFamily="18" charset="0"/>
              </a:rPr>
              <a:t>height</a:t>
            </a:r>
            <a:r>
              <a:rPr lang="it-IT" sz="2400" b="1" dirty="0">
                <a:latin typeface="Cambria" pitchFamily="18" charset="0"/>
              </a:rPr>
              <a:t> </a:t>
            </a:r>
            <a:r>
              <a:rPr lang="it-IT" sz="2400" b="1" dirty="0" err="1">
                <a:latin typeface="Cambria" pitchFamily="18" charset="0"/>
              </a:rPr>
              <a:t>of</a:t>
            </a:r>
            <a:r>
              <a:rPr lang="it-IT" sz="2400" b="1" dirty="0">
                <a:latin typeface="Cambria" pitchFamily="18" charset="0"/>
              </a:rPr>
              <a:t> a </a:t>
            </a:r>
            <a:r>
              <a:rPr lang="it-IT" sz="2400" b="1" dirty="0" err="1">
                <a:latin typeface="Cambria" pitchFamily="18" charset="0"/>
              </a:rPr>
              <a:t>child</a:t>
            </a:r>
            <a:r>
              <a:rPr lang="it-IT" sz="2400" b="1" dirty="0">
                <a:latin typeface="Cambria" pitchFamily="18" charset="0"/>
              </a:rPr>
              <a:t> </a:t>
            </a:r>
            <a:r>
              <a:rPr lang="it-IT" sz="2400" b="1" dirty="0" err="1">
                <a:latin typeface="Cambria" pitchFamily="18" charset="0"/>
              </a:rPr>
              <a:t>is</a:t>
            </a:r>
            <a:r>
              <a:rPr lang="it-IT" sz="2400" b="1" dirty="0">
                <a:latin typeface="Cambria" pitchFamily="18" charset="0"/>
              </a:rPr>
              <a:t> </a:t>
            </a:r>
            <a:r>
              <a:rPr lang="it-IT" sz="2400" b="1" dirty="0" err="1">
                <a:latin typeface="Cambria" pitchFamily="18" charset="0"/>
              </a:rPr>
              <a:t>not</a:t>
            </a:r>
            <a:r>
              <a:rPr lang="it-IT" sz="2400" b="1" dirty="0">
                <a:latin typeface="Cambria" pitchFamily="18" charset="0"/>
              </a:rPr>
              <a:t> </a:t>
            </a:r>
            <a:r>
              <a:rPr lang="it-IT" sz="2400" b="1" dirty="0" err="1">
                <a:latin typeface="Cambria" pitchFamily="18" charset="0"/>
              </a:rPr>
              <a:t>stable</a:t>
            </a:r>
            <a:r>
              <a:rPr lang="it-IT" sz="2400" b="1" dirty="0">
                <a:latin typeface="Cambria" pitchFamily="18" charset="0"/>
              </a:rPr>
              <a:t> </a:t>
            </a:r>
            <a:r>
              <a:rPr lang="it-IT" sz="2400" b="1" dirty="0" err="1">
                <a:latin typeface="Cambria" pitchFamily="18" charset="0"/>
              </a:rPr>
              <a:t>but</a:t>
            </a:r>
            <a:r>
              <a:rPr lang="it-IT" sz="2400" b="1" dirty="0">
                <a:latin typeface="Cambria" pitchFamily="18" charset="0"/>
              </a:rPr>
              <a:t> </a:t>
            </a:r>
            <a:r>
              <a:rPr lang="it-IT" sz="2400" b="1" dirty="0" err="1">
                <a:latin typeface="Cambria" pitchFamily="18" charset="0"/>
              </a:rPr>
              <a:t>increases</a:t>
            </a:r>
            <a:r>
              <a:rPr lang="it-IT" sz="2400" b="1" dirty="0">
                <a:latin typeface="Cambria" pitchFamily="18" charset="0"/>
              </a:rPr>
              <a:t> </a:t>
            </a:r>
            <a:r>
              <a:rPr lang="it-IT" sz="2400" b="1" dirty="0" err="1">
                <a:latin typeface="Cambria" pitchFamily="18" charset="0"/>
              </a:rPr>
              <a:t>over</a:t>
            </a:r>
            <a:r>
              <a:rPr lang="it-IT" sz="2400" b="1" dirty="0">
                <a:latin typeface="Cambria" pitchFamily="18" charset="0"/>
              </a:rPr>
              <a:t> </a:t>
            </a:r>
            <a:r>
              <a:rPr lang="it-IT" sz="2400" b="1" dirty="0" err="1">
                <a:latin typeface="Cambria" pitchFamily="18" charset="0"/>
              </a:rPr>
              <a:t>time</a:t>
            </a:r>
            <a:r>
              <a:rPr lang="it-IT" sz="2400" b="1" dirty="0">
                <a:latin typeface="Cambria" pitchFamily="18" charset="0"/>
              </a:rPr>
              <a:t>. </a:t>
            </a:r>
            <a:r>
              <a:rPr lang="it-IT" sz="2400" b="1" dirty="0" err="1">
                <a:latin typeface="Cambria" pitchFamily="18" charset="0"/>
              </a:rPr>
              <a:t>Since</a:t>
            </a:r>
            <a:r>
              <a:rPr lang="it-IT" sz="2400" b="1" dirty="0">
                <a:latin typeface="Cambria" pitchFamily="18" charset="0"/>
              </a:rPr>
              <a:t> the pattern </a:t>
            </a:r>
            <a:r>
              <a:rPr lang="it-IT" sz="2400" b="1" dirty="0" err="1">
                <a:latin typeface="Cambria" pitchFamily="18" charset="0"/>
              </a:rPr>
              <a:t>of</a:t>
            </a:r>
            <a:r>
              <a:rPr lang="it-IT" sz="2400" b="1" dirty="0">
                <a:latin typeface="Cambria" pitchFamily="18" charset="0"/>
              </a:rPr>
              <a:t> </a:t>
            </a:r>
            <a:r>
              <a:rPr lang="it-IT" sz="2400" b="1" dirty="0" err="1">
                <a:latin typeface="Cambria" pitchFamily="18" charset="0"/>
              </a:rPr>
              <a:t>growth</a:t>
            </a:r>
            <a:r>
              <a:rPr lang="it-IT" sz="2400" b="1" dirty="0">
                <a:latin typeface="Cambria" pitchFamily="18" charset="0"/>
              </a:rPr>
              <a:t> </a:t>
            </a:r>
            <a:r>
              <a:rPr lang="it-IT" sz="2400" b="1" dirty="0" err="1">
                <a:latin typeface="Cambria" pitchFamily="18" charset="0"/>
              </a:rPr>
              <a:t>varies</a:t>
            </a:r>
            <a:r>
              <a:rPr lang="it-IT" sz="2400" b="1" dirty="0">
                <a:latin typeface="Cambria" pitchFamily="18" charset="0"/>
              </a:rPr>
              <a:t> </a:t>
            </a:r>
            <a:r>
              <a:rPr lang="it-IT" sz="2400" b="1" dirty="0" err="1">
                <a:latin typeface="Cambria" pitchFamily="18" charset="0"/>
              </a:rPr>
              <a:t>from</a:t>
            </a:r>
            <a:r>
              <a:rPr lang="it-IT" sz="2400" b="1" dirty="0">
                <a:latin typeface="Cambria" pitchFamily="18" charset="0"/>
              </a:rPr>
              <a:t> </a:t>
            </a:r>
            <a:r>
              <a:rPr lang="it-IT" sz="2400" b="1" dirty="0" err="1">
                <a:latin typeface="Cambria" pitchFamily="18" charset="0"/>
              </a:rPr>
              <a:t>child</a:t>
            </a:r>
            <a:r>
              <a:rPr lang="it-IT" sz="2400" b="1" dirty="0">
                <a:latin typeface="Cambria" pitchFamily="18" charset="0"/>
              </a:rPr>
              <a:t> </a:t>
            </a:r>
            <a:r>
              <a:rPr lang="it-IT" sz="2400" b="1" dirty="0" err="1">
                <a:latin typeface="Cambria" pitchFamily="18" charset="0"/>
              </a:rPr>
              <a:t>to</a:t>
            </a:r>
            <a:r>
              <a:rPr lang="it-IT" sz="2400" b="1" dirty="0">
                <a:latin typeface="Cambria" pitchFamily="18" charset="0"/>
              </a:rPr>
              <a:t> </a:t>
            </a:r>
            <a:r>
              <a:rPr lang="it-IT" sz="2400" b="1" dirty="0" err="1">
                <a:latin typeface="Cambria" pitchFamily="18" charset="0"/>
              </a:rPr>
              <a:t>child</a:t>
            </a:r>
            <a:r>
              <a:rPr lang="it-IT" sz="2400" b="1" dirty="0">
                <a:latin typeface="Cambria" pitchFamily="18" charset="0"/>
              </a:rPr>
              <a:t>, </a:t>
            </a:r>
            <a:r>
              <a:rPr lang="it-IT" sz="2400" b="1" dirty="0" err="1">
                <a:latin typeface="Cambria" pitchFamily="18" charset="0"/>
              </a:rPr>
              <a:t>one</a:t>
            </a:r>
            <a:r>
              <a:rPr lang="it-IT" sz="2400" b="1" dirty="0">
                <a:latin typeface="Cambria" pitchFamily="18" charset="0"/>
              </a:rPr>
              <a:t> way </a:t>
            </a:r>
            <a:r>
              <a:rPr lang="it-IT" sz="2400" b="1" dirty="0" err="1">
                <a:latin typeface="Cambria" pitchFamily="18" charset="0"/>
              </a:rPr>
              <a:t>to</a:t>
            </a:r>
            <a:r>
              <a:rPr lang="it-IT" sz="2400" b="1" dirty="0">
                <a:latin typeface="Cambria" pitchFamily="18" charset="0"/>
              </a:rPr>
              <a:t> </a:t>
            </a:r>
            <a:r>
              <a:rPr lang="it-IT" sz="2400" b="1" dirty="0" err="1">
                <a:latin typeface="Cambria" pitchFamily="18" charset="0"/>
              </a:rPr>
              <a:t>understand</a:t>
            </a:r>
            <a:r>
              <a:rPr lang="it-IT" sz="2400" b="1" dirty="0">
                <a:latin typeface="Cambria" pitchFamily="18" charset="0"/>
              </a:rPr>
              <a:t> the </a:t>
            </a:r>
            <a:r>
              <a:rPr lang="it-IT" sz="2400" b="1" dirty="0" err="1">
                <a:latin typeface="Cambria" pitchFamily="18" charset="0"/>
              </a:rPr>
              <a:t>general</a:t>
            </a:r>
            <a:r>
              <a:rPr lang="it-IT" sz="2400" b="1" dirty="0">
                <a:latin typeface="Cambria" pitchFamily="18" charset="0"/>
              </a:rPr>
              <a:t> </a:t>
            </a:r>
            <a:r>
              <a:rPr lang="it-IT" sz="2400" b="1" dirty="0" err="1">
                <a:latin typeface="Cambria" pitchFamily="18" charset="0"/>
              </a:rPr>
              <a:t>growth</a:t>
            </a:r>
            <a:r>
              <a:rPr lang="it-IT" sz="2400" b="1" dirty="0">
                <a:latin typeface="Cambria" pitchFamily="18" charset="0"/>
              </a:rPr>
              <a:t> pattern </a:t>
            </a:r>
            <a:r>
              <a:rPr lang="it-IT" sz="2400" b="1" dirty="0" err="1">
                <a:latin typeface="Cambria" pitchFamily="18" charset="0"/>
              </a:rPr>
              <a:t>is</a:t>
            </a:r>
            <a:r>
              <a:rPr lang="it-IT" sz="2400" b="1" dirty="0">
                <a:latin typeface="Cambria" pitchFamily="18" charset="0"/>
              </a:rPr>
              <a:t> </a:t>
            </a:r>
            <a:r>
              <a:rPr lang="it-IT" sz="2400" b="1" dirty="0" err="1">
                <a:latin typeface="Cambria" pitchFamily="18" charset="0"/>
              </a:rPr>
              <a:t>by</a:t>
            </a:r>
            <a:r>
              <a:rPr lang="it-IT" sz="2400" b="1" dirty="0">
                <a:latin typeface="Cambria" pitchFamily="18" charset="0"/>
              </a:rPr>
              <a:t> </a:t>
            </a:r>
            <a:r>
              <a:rPr lang="it-IT" sz="2400" b="1" u="sng" dirty="0" err="1">
                <a:latin typeface="Cambria" pitchFamily="18" charset="0"/>
              </a:rPr>
              <a:t>using</a:t>
            </a:r>
            <a:r>
              <a:rPr lang="it-IT" sz="2400" b="1" u="sng" dirty="0">
                <a:latin typeface="Cambria" pitchFamily="18" charset="0"/>
              </a:rPr>
              <a:t> the </a:t>
            </a:r>
            <a:r>
              <a:rPr lang="it-IT" sz="2400" b="1" u="sng" dirty="0" err="1">
                <a:latin typeface="Cambria" pitchFamily="18" charset="0"/>
              </a:rPr>
              <a:t>average</a:t>
            </a:r>
            <a:r>
              <a:rPr lang="it-IT" sz="2400" b="1" u="sng" dirty="0">
                <a:latin typeface="Cambria" pitchFamily="18" charset="0"/>
              </a:rPr>
              <a:t> </a:t>
            </a:r>
            <a:r>
              <a:rPr lang="it-IT" sz="2400" b="1" u="sng" dirty="0" err="1">
                <a:latin typeface="Cambria" pitchFamily="18" charset="0"/>
              </a:rPr>
              <a:t>of</a:t>
            </a:r>
            <a:r>
              <a:rPr lang="it-IT" sz="2400" b="1" u="sng" dirty="0">
                <a:latin typeface="Cambria" pitchFamily="18" charset="0"/>
              </a:rPr>
              <a:t> </a:t>
            </a:r>
            <a:r>
              <a:rPr lang="it-IT" sz="2400" b="1" u="sng" dirty="0" err="1">
                <a:latin typeface="Cambria" pitchFamily="18" charset="0"/>
              </a:rPr>
              <a:t>several</a:t>
            </a:r>
            <a:r>
              <a:rPr lang="it-IT" sz="2400" b="1" u="sng" dirty="0">
                <a:latin typeface="Cambria" pitchFamily="18" charset="0"/>
              </a:rPr>
              <a:t> </a:t>
            </a:r>
            <a:r>
              <a:rPr lang="it-IT" sz="2400" b="1" u="sng" dirty="0" err="1">
                <a:latin typeface="Cambria" pitchFamily="18" charset="0"/>
              </a:rPr>
              <a:t>children</a:t>
            </a:r>
            <a:r>
              <a:rPr lang="it-IT" sz="2400" b="1" u="sng" dirty="0">
                <a:latin typeface="Cambria" pitchFamily="18" charset="0"/>
              </a:rPr>
              <a:t>'s </a:t>
            </a:r>
            <a:r>
              <a:rPr lang="it-IT" sz="2400" b="1" u="sng" dirty="0" err="1">
                <a:latin typeface="Cambria" pitchFamily="18" charset="0"/>
              </a:rPr>
              <a:t>heights</a:t>
            </a:r>
            <a:r>
              <a:rPr lang="it-IT" sz="2400" b="1" dirty="0">
                <a:latin typeface="Cambria" pitchFamily="18" charset="0"/>
              </a:rPr>
              <a:t>, </a:t>
            </a:r>
            <a:r>
              <a:rPr lang="it-IT" sz="2400" b="1" dirty="0" err="1">
                <a:latin typeface="Cambria" pitchFamily="18" charset="0"/>
              </a:rPr>
              <a:t>as</a:t>
            </a:r>
            <a:r>
              <a:rPr lang="it-IT" sz="2400" b="1" dirty="0">
                <a:latin typeface="Cambria" pitchFamily="18" charset="0"/>
              </a:rPr>
              <a:t> </a:t>
            </a:r>
            <a:r>
              <a:rPr lang="it-IT" sz="2400" b="1" dirty="0" err="1">
                <a:latin typeface="Cambria" pitchFamily="18" charset="0"/>
              </a:rPr>
              <a:t>presented</a:t>
            </a:r>
            <a:r>
              <a:rPr lang="it-IT" sz="2400" b="1" dirty="0">
                <a:latin typeface="Cambria" pitchFamily="18" charset="0"/>
              </a:rPr>
              <a:t> in </a:t>
            </a:r>
            <a:r>
              <a:rPr lang="it-IT" sz="2400" b="1" dirty="0" err="1">
                <a:latin typeface="Cambria" pitchFamily="18" charset="0"/>
              </a:rPr>
              <a:t>this</a:t>
            </a:r>
            <a:r>
              <a:rPr lang="it-IT" sz="2400" b="1" dirty="0">
                <a:latin typeface="Cambria" pitchFamily="18" charset="0"/>
              </a:rPr>
              <a:t> data set. </a:t>
            </a:r>
            <a:endParaRPr lang="it-IT" sz="2400" b="1" dirty="0" smtClean="0">
              <a:latin typeface="Cambria" pitchFamily="18" charset="0"/>
            </a:endParaRPr>
          </a:p>
          <a:p>
            <a:pPr eaLnBrk="0" hangingPunct="0"/>
            <a:r>
              <a:rPr lang="it-IT" sz="2400" b="1" dirty="0" smtClean="0">
                <a:latin typeface="Cambria" pitchFamily="18" charset="0"/>
              </a:rPr>
              <a:t>The </a:t>
            </a:r>
            <a:r>
              <a:rPr lang="it-IT" sz="2400" b="1" dirty="0" err="1">
                <a:latin typeface="Cambria" pitchFamily="18" charset="0"/>
              </a:rPr>
              <a:t>scatterplot</a:t>
            </a:r>
            <a:r>
              <a:rPr lang="it-IT" sz="2400" b="1" dirty="0">
                <a:latin typeface="Cambria" pitchFamily="18" charset="0"/>
              </a:rPr>
              <a:t> </a:t>
            </a:r>
            <a:r>
              <a:rPr lang="it-IT" sz="2400" b="1" dirty="0" err="1">
                <a:latin typeface="Cambria" pitchFamily="18" charset="0"/>
              </a:rPr>
              <a:t>of</a:t>
            </a:r>
            <a:r>
              <a:rPr lang="it-IT" sz="2400" b="1" dirty="0">
                <a:latin typeface="Cambria" pitchFamily="18" charset="0"/>
              </a:rPr>
              <a:t> </a:t>
            </a:r>
            <a:r>
              <a:rPr lang="it-IT" sz="2400" b="1" dirty="0" err="1">
                <a:latin typeface="Cambria" pitchFamily="18" charset="0"/>
              </a:rPr>
              <a:t>height</a:t>
            </a:r>
            <a:r>
              <a:rPr lang="it-IT" sz="2400" b="1" dirty="0">
                <a:latin typeface="Cambria" pitchFamily="18" charset="0"/>
              </a:rPr>
              <a:t> versus </a:t>
            </a:r>
            <a:r>
              <a:rPr lang="it-IT" sz="2400" b="1" dirty="0" err="1">
                <a:latin typeface="Cambria" pitchFamily="18" charset="0"/>
              </a:rPr>
              <a:t>age</a:t>
            </a:r>
            <a:r>
              <a:rPr lang="it-IT" sz="2400" b="1" dirty="0">
                <a:latin typeface="Cambria" pitchFamily="18" charset="0"/>
              </a:rPr>
              <a:t> </a:t>
            </a:r>
            <a:r>
              <a:rPr lang="it-IT" sz="2400" b="1" dirty="0" err="1">
                <a:latin typeface="Cambria" pitchFamily="18" charset="0"/>
              </a:rPr>
              <a:t>is</a:t>
            </a:r>
            <a:r>
              <a:rPr lang="it-IT" sz="2400" b="1" dirty="0">
                <a:latin typeface="Cambria" pitchFamily="18" charset="0"/>
              </a:rPr>
              <a:t> </a:t>
            </a:r>
            <a:r>
              <a:rPr lang="it-IT" sz="2400" b="1" dirty="0" err="1">
                <a:latin typeface="Cambria" pitchFamily="18" charset="0"/>
              </a:rPr>
              <a:t>almost</a:t>
            </a:r>
            <a:r>
              <a:rPr lang="it-IT" sz="2400" b="1" dirty="0">
                <a:latin typeface="Cambria" pitchFamily="18" charset="0"/>
              </a:rPr>
              <a:t> a </a:t>
            </a:r>
            <a:r>
              <a:rPr lang="it-IT" sz="2400" b="1" dirty="0" err="1">
                <a:latin typeface="Cambria" pitchFamily="18" charset="0"/>
              </a:rPr>
              <a:t>straight</a:t>
            </a:r>
            <a:r>
              <a:rPr lang="it-IT" sz="2400" b="1" dirty="0">
                <a:latin typeface="Cambria" pitchFamily="18" charset="0"/>
              </a:rPr>
              <a:t> </a:t>
            </a:r>
            <a:r>
              <a:rPr lang="it-IT" sz="2400" b="1" dirty="0" err="1">
                <a:latin typeface="Cambria" pitchFamily="18" charset="0"/>
              </a:rPr>
              <a:t>line</a:t>
            </a:r>
            <a:r>
              <a:rPr lang="it-IT" sz="2400" b="1" dirty="0">
                <a:latin typeface="Cambria" pitchFamily="18" charset="0"/>
              </a:rPr>
              <a:t>, </a:t>
            </a:r>
            <a:r>
              <a:rPr lang="it-IT" sz="2400" b="1" dirty="0" err="1">
                <a:latin typeface="Cambria" pitchFamily="18" charset="0"/>
              </a:rPr>
              <a:t>showing</a:t>
            </a:r>
            <a:r>
              <a:rPr lang="it-IT" sz="2400" b="1" dirty="0">
                <a:latin typeface="Cambria" pitchFamily="18" charset="0"/>
              </a:rPr>
              <a:t> a </a:t>
            </a:r>
            <a:r>
              <a:rPr lang="it-IT" sz="2400" b="1" dirty="0" err="1">
                <a:latin typeface="Cambria" pitchFamily="18" charset="0"/>
              </a:rPr>
              <a:t>linear</a:t>
            </a:r>
            <a:r>
              <a:rPr lang="it-IT" sz="2400" b="1" dirty="0">
                <a:latin typeface="Cambria" pitchFamily="18" charset="0"/>
              </a:rPr>
              <a:t> </a:t>
            </a:r>
            <a:r>
              <a:rPr lang="it-IT" sz="2400" b="1" dirty="0" err="1">
                <a:latin typeface="Cambria" pitchFamily="18" charset="0"/>
              </a:rPr>
              <a:t>growth</a:t>
            </a:r>
            <a:r>
              <a:rPr lang="it-IT" sz="2400" b="1" dirty="0">
                <a:latin typeface="Cambria" pitchFamily="18" charset="0"/>
              </a:rPr>
              <a:t> pattern. </a:t>
            </a:r>
            <a:endParaRPr lang="it-IT" sz="2400" b="1" dirty="0" smtClean="0">
              <a:latin typeface="Cambria" pitchFamily="18" charset="0"/>
            </a:endParaRPr>
          </a:p>
          <a:p>
            <a:pPr eaLnBrk="0" hangingPunct="0"/>
            <a:endParaRPr lang="it-IT" sz="2400" b="1" dirty="0">
              <a:latin typeface="Cambria" pitchFamily="18" charset="0"/>
            </a:endParaRPr>
          </a:p>
          <a:p>
            <a:pPr eaLnBrk="0" hangingPunct="0"/>
            <a:r>
              <a:rPr lang="it-IT" sz="2400" b="1" dirty="0" smtClean="0">
                <a:latin typeface="Cambria" pitchFamily="18" charset="0"/>
              </a:rPr>
              <a:t>The </a:t>
            </a:r>
            <a:r>
              <a:rPr lang="it-IT" sz="2400" b="1" dirty="0" err="1">
                <a:latin typeface="Cambria" pitchFamily="18" charset="0"/>
              </a:rPr>
              <a:t>relationship</a:t>
            </a:r>
            <a:r>
              <a:rPr lang="it-IT" sz="2400" b="1" dirty="0">
                <a:latin typeface="Cambria" pitchFamily="18" charset="0"/>
              </a:rPr>
              <a:t> </a:t>
            </a:r>
            <a:r>
              <a:rPr lang="it-IT" sz="2400" b="1" dirty="0" err="1">
                <a:latin typeface="Cambria" pitchFamily="18" charset="0"/>
              </a:rPr>
              <a:t>between</a:t>
            </a:r>
            <a:r>
              <a:rPr lang="it-IT" sz="2400" b="1" dirty="0">
                <a:latin typeface="Cambria" pitchFamily="18" charset="0"/>
              </a:rPr>
              <a:t> </a:t>
            </a:r>
            <a:r>
              <a:rPr lang="it-IT" sz="2400" b="1" dirty="0" err="1">
                <a:latin typeface="Cambria" pitchFamily="18" charset="0"/>
              </a:rPr>
              <a:t>height</a:t>
            </a:r>
            <a:r>
              <a:rPr lang="it-IT" sz="2400" b="1" dirty="0">
                <a:latin typeface="Cambria" pitchFamily="18" charset="0"/>
              </a:rPr>
              <a:t> and </a:t>
            </a:r>
            <a:r>
              <a:rPr lang="it-IT" sz="2400" b="1" dirty="0" err="1">
                <a:latin typeface="Cambria" pitchFamily="18" charset="0"/>
              </a:rPr>
              <a:t>age</a:t>
            </a:r>
            <a:r>
              <a:rPr lang="it-IT" sz="2400" b="1" dirty="0">
                <a:latin typeface="Cambria" pitchFamily="18" charset="0"/>
              </a:rPr>
              <a:t> </a:t>
            </a:r>
            <a:r>
              <a:rPr lang="it-IT" sz="2400" b="1" dirty="0" err="1">
                <a:latin typeface="Cambria" pitchFamily="18" charset="0"/>
              </a:rPr>
              <a:t>provides</a:t>
            </a:r>
            <a:r>
              <a:rPr lang="it-IT" sz="2400" b="1" dirty="0">
                <a:latin typeface="Cambria" pitchFamily="18" charset="0"/>
              </a:rPr>
              <a:t> a </a:t>
            </a:r>
            <a:r>
              <a:rPr lang="it-IT" sz="2400" b="1" dirty="0" err="1">
                <a:latin typeface="Cambria" pitchFamily="18" charset="0"/>
              </a:rPr>
              <a:t>simple</a:t>
            </a:r>
            <a:r>
              <a:rPr lang="it-IT" sz="2400" b="1" dirty="0">
                <a:latin typeface="Cambria" pitchFamily="18" charset="0"/>
              </a:rPr>
              <a:t> </a:t>
            </a:r>
            <a:r>
              <a:rPr lang="it-IT" sz="2400" b="1" dirty="0" err="1">
                <a:latin typeface="Cambria" pitchFamily="18" charset="0"/>
              </a:rPr>
              <a:t>illustration</a:t>
            </a:r>
            <a:r>
              <a:rPr lang="it-IT" sz="2400" b="1" dirty="0">
                <a:latin typeface="Cambria" pitchFamily="18" charset="0"/>
              </a:rPr>
              <a:t> </a:t>
            </a:r>
            <a:r>
              <a:rPr lang="it-IT" sz="2400" b="1" dirty="0" err="1">
                <a:latin typeface="Cambria" pitchFamily="18" charset="0"/>
              </a:rPr>
              <a:t>of</a:t>
            </a:r>
            <a:r>
              <a:rPr lang="it-IT" sz="2400" b="1" dirty="0">
                <a:latin typeface="Cambria" pitchFamily="18" charset="0"/>
              </a:rPr>
              <a:t> </a:t>
            </a:r>
            <a:r>
              <a:rPr lang="it-IT" sz="2400" b="1" dirty="0" err="1">
                <a:latin typeface="Cambria" pitchFamily="18" charset="0"/>
              </a:rPr>
              <a:t>linear</a:t>
            </a:r>
            <a:r>
              <a:rPr lang="it-IT" sz="2400" b="1" dirty="0">
                <a:latin typeface="Cambria" pitchFamily="18" charset="0"/>
              </a:rPr>
              <a:t> </a:t>
            </a:r>
            <a:r>
              <a:rPr lang="it-IT" sz="2400" b="1" dirty="0" err="1">
                <a:latin typeface="Cambria" pitchFamily="18" charset="0"/>
              </a:rPr>
              <a:t>relationships</a:t>
            </a:r>
            <a:r>
              <a:rPr lang="it-IT" sz="2400" b="1" dirty="0">
                <a:latin typeface="Cambria" pitchFamily="18" charset="0"/>
              </a:rPr>
              <a:t>, </a:t>
            </a:r>
            <a:r>
              <a:rPr lang="it-IT" sz="2400" b="1" dirty="0" err="1">
                <a:latin typeface="Cambria" pitchFamily="18" charset="0"/>
              </a:rPr>
              <a:t>correlation</a:t>
            </a:r>
            <a:r>
              <a:rPr lang="it-IT" sz="2400" b="1" dirty="0">
                <a:latin typeface="Cambria" pitchFamily="18" charset="0"/>
              </a:rPr>
              <a:t>, and </a:t>
            </a:r>
            <a:r>
              <a:rPr lang="it-IT" sz="2400" b="1" dirty="0" err="1">
                <a:latin typeface="Cambria" pitchFamily="18" charset="0"/>
              </a:rPr>
              <a:t>simple</a:t>
            </a:r>
            <a:r>
              <a:rPr lang="it-IT" sz="2400" b="1" dirty="0">
                <a:latin typeface="Cambria" pitchFamily="18" charset="0"/>
              </a:rPr>
              <a:t> </a:t>
            </a:r>
            <a:r>
              <a:rPr lang="it-IT" sz="2400" b="1" dirty="0" err="1">
                <a:latin typeface="Cambria" pitchFamily="18" charset="0"/>
              </a:rPr>
              <a:t>regression</a:t>
            </a:r>
            <a:r>
              <a:rPr lang="it-IT" sz="2400" b="1" dirty="0">
                <a:latin typeface="Comic Sans MS" pitchFamily="66" charset="0"/>
              </a:rPr>
              <a:t>. </a:t>
            </a:r>
          </a:p>
          <a:p>
            <a:pPr eaLnBrk="0" hangingPunct="0"/>
            <a:endParaRPr lang="it-IT" sz="2400" dirty="0">
              <a:latin typeface="Comic Sans MS" pitchFamily="66" charset="0"/>
            </a:endParaRPr>
          </a:p>
        </p:txBody>
      </p:sp>
      <p:sp>
        <p:nvSpPr>
          <p:cNvPr id="228355" name="Titolo 2"/>
          <p:cNvSpPr>
            <a:spLocks noGrp="1"/>
          </p:cNvSpPr>
          <p:nvPr>
            <p:ph type="title"/>
          </p:nvPr>
        </p:nvSpPr>
        <p:spPr>
          <a:xfrm>
            <a:off x="457200" y="274638"/>
            <a:ext cx="8229600" cy="778098"/>
          </a:xfrm>
          <a:ln>
            <a:solidFill>
              <a:srgbClr val="0070C0"/>
            </a:solidFill>
          </a:ln>
        </p:spPr>
        <p:txBody>
          <a:bodyPr>
            <a:normAutofit/>
          </a:bodyPr>
          <a:lstStyle/>
          <a:p>
            <a:pPr eaLnBrk="1" hangingPunct="1"/>
            <a:r>
              <a:rPr lang="it-IT" sz="3600" dirty="0" smtClean="0">
                <a:solidFill>
                  <a:srgbClr val="FF0000"/>
                </a:solidFill>
              </a:rPr>
              <a:t>A partire da un </a:t>
            </a:r>
            <a:r>
              <a:rPr lang="it-IT" sz="3200" dirty="0" err="1" smtClean="0">
                <a:solidFill>
                  <a:srgbClr val="FF0000"/>
                </a:solidFill>
              </a:rPr>
              <a:t>esempio</a:t>
            </a:r>
            <a:r>
              <a:rPr lang="it-IT" sz="3600" dirty="0" err="1" smtClean="0">
                <a:solidFill>
                  <a:srgbClr val="FF0000"/>
                </a:solidFill>
              </a:rPr>
              <a:t>…</a:t>
            </a:r>
            <a:endParaRPr lang="it-IT" sz="3600" dirty="0" smtClean="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8459B918-A065-4C18-9B74-D36F43BCC741}" type="slidenum">
              <a:rPr lang="it-IT"/>
              <a:pPr>
                <a:defRPr/>
              </a:pPr>
              <a:t>20</a:t>
            </a:fld>
            <a:endParaRPr lang="it-IT"/>
          </a:p>
        </p:txBody>
      </p:sp>
      <p:pic>
        <p:nvPicPr>
          <p:cNvPr id="446467" name="Picture 2"/>
          <p:cNvPicPr>
            <a:picLocks noChangeAspect="1" noChangeArrowheads="1"/>
          </p:cNvPicPr>
          <p:nvPr/>
        </p:nvPicPr>
        <p:blipFill>
          <a:blip r:embed="rId2" cstate="print">
            <a:lum bright="40000" contrast="34000"/>
          </a:blip>
          <a:srcRect/>
          <a:stretch>
            <a:fillRect/>
          </a:stretch>
        </p:blipFill>
        <p:spPr bwMode="auto">
          <a:xfrm>
            <a:off x="0" y="1052513"/>
            <a:ext cx="6038850" cy="5184775"/>
          </a:xfrm>
          <a:prstGeom prst="rect">
            <a:avLst/>
          </a:prstGeom>
          <a:noFill/>
          <a:ln w="9525">
            <a:noFill/>
            <a:miter lim="800000"/>
            <a:headEnd/>
            <a:tailEnd/>
          </a:ln>
        </p:spPr>
      </p:pic>
      <p:sp>
        <p:nvSpPr>
          <p:cNvPr id="446468" name="Text Box 3"/>
          <p:cNvSpPr txBox="1">
            <a:spLocks noChangeArrowheads="1"/>
          </p:cNvSpPr>
          <p:nvPr/>
        </p:nvSpPr>
        <p:spPr bwMode="auto">
          <a:xfrm>
            <a:off x="6067425" y="1125538"/>
            <a:ext cx="3076575" cy="3081337"/>
          </a:xfrm>
          <a:prstGeom prst="rect">
            <a:avLst/>
          </a:prstGeom>
          <a:noFill/>
          <a:ln w="9525">
            <a:noFill/>
            <a:miter lim="800000"/>
            <a:headEnd/>
            <a:tailEnd/>
          </a:ln>
        </p:spPr>
        <p:txBody>
          <a:bodyPr wrap="none">
            <a:spAutoFit/>
          </a:bodyPr>
          <a:lstStyle/>
          <a:p>
            <a:r>
              <a:rPr lang="it-IT" sz="2800">
                <a:solidFill>
                  <a:srgbClr val="FF6600"/>
                </a:solidFill>
                <a:latin typeface="Arial" pitchFamily="34" charset="0"/>
              </a:rPr>
              <a:t>A e B sono outlier</a:t>
            </a:r>
          </a:p>
          <a:p>
            <a:endParaRPr lang="it-IT" sz="2800">
              <a:solidFill>
                <a:srgbClr val="FF6600"/>
              </a:solidFill>
              <a:latin typeface="Arial" pitchFamily="34" charset="0"/>
            </a:endParaRPr>
          </a:p>
          <a:p>
            <a:r>
              <a:rPr lang="it-IT" sz="2800">
                <a:solidFill>
                  <a:srgbClr val="FF6600"/>
                </a:solidFill>
                <a:latin typeface="Arial" pitchFamily="34" charset="0"/>
              </a:rPr>
              <a:t>Dopo un controllo </a:t>
            </a:r>
          </a:p>
          <a:p>
            <a:r>
              <a:rPr lang="it-IT" sz="2800">
                <a:solidFill>
                  <a:srgbClr val="FF6600"/>
                </a:solidFill>
                <a:latin typeface="Arial" pitchFamily="34" charset="0"/>
              </a:rPr>
              <a:t>B si è rivelato un</a:t>
            </a:r>
          </a:p>
          <a:p>
            <a:r>
              <a:rPr lang="it-IT" sz="2800">
                <a:solidFill>
                  <a:srgbClr val="FF6600"/>
                </a:solidFill>
                <a:latin typeface="Arial" pitchFamily="34" charset="0"/>
              </a:rPr>
              <a:t>errore mentre A</a:t>
            </a:r>
          </a:p>
          <a:p>
            <a:r>
              <a:rPr lang="it-IT" sz="2800">
                <a:solidFill>
                  <a:srgbClr val="FF6600"/>
                </a:solidFill>
                <a:latin typeface="Arial" pitchFamily="34" charset="0"/>
              </a:rPr>
              <a:t>è sembrato un </a:t>
            </a:r>
          </a:p>
          <a:p>
            <a:r>
              <a:rPr lang="it-IT" sz="2800">
                <a:solidFill>
                  <a:srgbClr val="FF6600"/>
                </a:solidFill>
                <a:latin typeface="Arial" pitchFamily="34" charset="0"/>
              </a:rPr>
              <a:t>valore possibile</a:t>
            </a:r>
          </a:p>
        </p:txBody>
      </p:sp>
      <p:sp>
        <p:nvSpPr>
          <p:cNvPr id="6" name="Text Box 4"/>
          <p:cNvSpPr txBox="1">
            <a:spLocks noChangeArrowheads="1"/>
          </p:cNvSpPr>
          <p:nvPr/>
        </p:nvSpPr>
        <p:spPr bwMode="auto">
          <a:xfrm>
            <a:off x="592138" y="157163"/>
            <a:ext cx="6404317" cy="523220"/>
          </a:xfrm>
          <a:prstGeom prst="rect">
            <a:avLst/>
          </a:prstGeom>
          <a:noFill/>
          <a:ln w="9525">
            <a:noFill/>
            <a:miter lim="800000"/>
            <a:headEnd/>
            <a:tailEnd/>
          </a:ln>
        </p:spPr>
        <p:txBody>
          <a:bodyPr wrap="none">
            <a:spAutoFit/>
          </a:bodyPr>
          <a:lstStyle/>
          <a:p>
            <a:r>
              <a:rPr lang="it-IT" sz="2400" b="1" dirty="0">
                <a:solidFill>
                  <a:srgbClr val="279D2A"/>
                </a:solidFill>
                <a:latin typeface="Arial" pitchFamily="34" charset="0"/>
              </a:rPr>
              <a:t>Cosa rivela un diagramma di dispersione</a:t>
            </a:r>
            <a:r>
              <a:rPr lang="it-IT" sz="2800" b="1" dirty="0">
                <a:solidFill>
                  <a:srgbClr val="279D2A"/>
                </a:solidFill>
                <a:latin typeface="Arial" pitchFamily="34"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F4AE6DC1-2340-4903-BF54-7C578767260C}" type="slidenum">
              <a:rPr lang="it-IT"/>
              <a:pPr>
                <a:defRPr/>
              </a:pPr>
              <a:t>21</a:t>
            </a:fld>
            <a:endParaRPr lang="it-IT"/>
          </a:p>
        </p:txBody>
      </p:sp>
      <p:sp>
        <p:nvSpPr>
          <p:cNvPr id="440323" name="Rectangle 2"/>
          <p:cNvSpPr>
            <a:spLocks noGrp="1" noChangeArrowheads="1"/>
          </p:cNvSpPr>
          <p:nvPr>
            <p:ph type="title"/>
          </p:nvPr>
        </p:nvSpPr>
        <p:spPr>
          <a:xfrm>
            <a:off x="468313" y="0"/>
            <a:ext cx="8229600" cy="922338"/>
          </a:xfrm>
          <a:ln>
            <a:solidFill>
              <a:srgbClr val="6600FF"/>
            </a:solidFill>
          </a:ln>
        </p:spPr>
        <p:txBody>
          <a:bodyPr/>
          <a:lstStyle/>
          <a:p>
            <a:pPr eaLnBrk="1" hangingPunct="1"/>
            <a:r>
              <a:rPr lang="it-IT" sz="3200" smtClean="0">
                <a:solidFill>
                  <a:srgbClr val="FF5050"/>
                </a:solidFill>
              </a:rPr>
              <a:t>Attenzione all’uso della correlazione</a:t>
            </a:r>
          </a:p>
        </p:txBody>
      </p:sp>
      <p:sp>
        <p:nvSpPr>
          <p:cNvPr id="440324" name="Rectangle 3"/>
          <p:cNvSpPr>
            <a:spLocks noGrp="1" noChangeArrowheads="1"/>
          </p:cNvSpPr>
          <p:nvPr>
            <p:ph type="body" idx="1"/>
          </p:nvPr>
        </p:nvSpPr>
        <p:spPr>
          <a:xfrm>
            <a:off x="0" y="980728"/>
            <a:ext cx="9144000" cy="5616922"/>
          </a:xfrm>
        </p:spPr>
        <p:txBody>
          <a:bodyPr>
            <a:normAutofit lnSpcReduction="10000"/>
          </a:bodyPr>
          <a:lstStyle/>
          <a:p>
            <a:pPr eaLnBrk="1" hangingPunct="1"/>
            <a:r>
              <a:rPr lang="it-IT" sz="2800" dirty="0" smtClean="0"/>
              <a:t>1)  La relazione tra le 2 variabili deve essere </a:t>
            </a:r>
            <a:r>
              <a:rPr lang="it-IT" sz="2800" b="1" dirty="0" smtClean="0">
                <a:solidFill>
                  <a:srgbClr val="FF0000"/>
                </a:solidFill>
              </a:rPr>
              <a:t>rettilinea (lineare)</a:t>
            </a:r>
            <a:r>
              <a:rPr lang="it-IT" sz="2800" dirty="0" smtClean="0"/>
              <a:t> non curvilinea</a:t>
            </a:r>
          </a:p>
          <a:p>
            <a:pPr eaLnBrk="1" hangingPunct="1"/>
            <a:r>
              <a:rPr lang="it-IT" sz="2800" dirty="0" smtClean="0"/>
              <a:t>2)  Se r=0 (correlazione lineare non significativa) può esistere una relazione </a:t>
            </a:r>
            <a:r>
              <a:rPr lang="it-IT" sz="2800" u="sng" dirty="0" smtClean="0"/>
              <a:t>non lineare </a:t>
            </a:r>
            <a:r>
              <a:rPr lang="it-IT" sz="2800" dirty="0" smtClean="0"/>
              <a:t>tra le variabili.</a:t>
            </a:r>
          </a:p>
          <a:p>
            <a:pPr eaLnBrk="1" hangingPunct="1"/>
            <a:r>
              <a:rPr lang="it-IT" sz="2800" dirty="0" smtClean="0"/>
              <a:t>3)  La correlazione </a:t>
            </a:r>
            <a:r>
              <a:rPr lang="it-IT" sz="2800" b="1" u="sng" dirty="0" smtClean="0"/>
              <a:t>non</a:t>
            </a:r>
            <a:r>
              <a:rPr lang="it-IT" sz="2800" dirty="0" smtClean="0"/>
              <a:t> è una misura </a:t>
            </a:r>
            <a:r>
              <a:rPr lang="it-IT" sz="2800" b="1" dirty="0" smtClean="0">
                <a:solidFill>
                  <a:srgbClr val="FF0000"/>
                </a:solidFill>
              </a:rPr>
              <a:t>robusta</a:t>
            </a:r>
            <a:r>
              <a:rPr lang="it-IT" sz="2800" dirty="0" smtClean="0"/>
              <a:t>.</a:t>
            </a:r>
          </a:p>
          <a:p>
            <a:pPr eaLnBrk="1" hangingPunct="1"/>
            <a:r>
              <a:rPr lang="it-IT" sz="2800" dirty="0" smtClean="0"/>
              <a:t>4)  Non si può concludere che poiché 2 variabili sono correlate in modo significativo, una è necessariamente </a:t>
            </a:r>
            <a:r>
              <a:rPr lang="it-IT" sz="2800" b="1" dirty="0" smtClean="0">
                <a:solidFill>
                  <a:srgbClr val="FF0000"/>
                </a:solidFill>
              </a:rPr>
              <a:t>la causa </a:t>
            </a:r>
            <a:r>
              <a:rPr lang="it-IT" sz="2800" dirty="0" smtClean="0"/>
              <a:t>dell’altra.</a:t>
            </a:r>
          </a:p>
          <a:p>
            <a:pPr eaLnBrk="1" hangingPunct="1"/>
            <a:r>
              <a:rPr lang="it-IT" sz="2800" dirty="0" smtClean="0"/>
              <a:t> Un fattore nascosto può essere la causa della relazione delle 2 variabili.</a:t>
            </a:r>
          </a:p>
          <a:p>
            <a:r>
              <a:rPr lang="it-IT" sz="2800" dirty="0" smtClean="0"/>
              <a:t>5)  I coefficienti di correlazione che abbiamo visto, negli esempi, </a:t>
            </a:r>
            <a:r>
              <a:rPr lang="it-IT" sz="2800" b="1" dirty="0" smtClean="0">
                <a:solidFill>
                  <a:srgbClr val="FF0000"/>
                </a:solidFill>
              </a:rPr>
              <a:t>stimano la correlazione nella popolazione </a:t>
            </a:r>
            <a:r>
              <a:rPr lang="it-IT" sz="2800" dirty="0" smtClean="0"/>
              <a:t>da cui sono estratti i campioni. </a:t>
            </a:r>
          </a:p>
          <a:p>
            <a:pPr eaLnBrk="1" hangingPunct="1"/>
            <a:endParaRPr lang="it-IT"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D620092F-F282-417E-A796-9BA5A2EEF293}" type="slidenum">
              <a:rPr lang="it-IT"/>
              <a:pPr>
                <a:defRPr/>
              </a:pPr>
              <a:t>22</a:t>
            </a:fld>
            <a:endParaRPr lang="it-IT"/>
          </a:p>
        </p:txBody>
      </p:sp>
      <p:sp>
        <p:nvSpPr>
          <p:cNvPr id="749571" name="Rectangle 2"/>
          <p:cNvSpPr>
            <a:spLocks noGrp="1" noChangeArrowheads="1"/>
          </p:cNvSpPr>
          <p:nvPr>
            <p:ph type="title"/>
          </p:nvPr>
        </p:nvSpPr>
        <p:spPr>
          <a:xfrm>
            <a:off x="457200" y="274638"/>
            <a:ext cx="8229600" cy="633412"/>
          </a:xfrm>
          <a:ln>
            <a:solidFill>
              <a:srgbClr val="6666FF"/>
            </a:solidFill>
          </a:ln>
        </p:spPr>
        <p:txBody>
          <a:bodyPr/>
          <a:lstStyle/>
          <a:p>
            <a:pPr eaLnBrk="1" hangingPunct="1"/>
            <a:r>
              <a:rPr lang="it-IT" sz="3200" smtClean="0">
                <a:solidFill>
                  <a:srgbClr val="FF5050"/>
                </a:solidFill>
              </a:rPr>
              <a:t>Esempio</a:t>
            </a:r>
          </a:p>
        </p:txBody>
      </p:sp>
      <p:sp>
        <p:nvSpPr>
          <p:cNvPr id="749572" name="Rectangle 3"/>
          <p:cNvSpPr>
            <a:spLocks noGrp="1" noChangeArrowheads="1"/>
          </p:cNvSpPr>
          <p:nvPr>
            <p:ph type="body" idx="1"/>
          </p:nvPr>
        </p:nvSpPr>
        <p:spPr>
          <a:xfrm>
            <a:off x="0" y="1052736"/>
            <a:ext cx="8893175" cy="5805264"/>
          </a:xfrm>
        </p:spPr>
        <p:txBody>
          <a:bodyPr/>
          <a:lstStyle/>
          <a:p>
            <a:pPr marL="609600" indent="-609600" eaLnBrk="1" hangingPunct="1">
              <a:lnSpc>
                <a:spcPct val="90000"/>
              </a:lnSpc>
              <a:buFontTx/>
              <a:buNone/>
            </a:pPr>
            <a:r>
              <a:rPr lang="it-IT" sz="2400" dirty="0" smtClean="0"/>
              <a:t>       </a:t>
            </a:r>
            <a:r>
              <a:rPr lang="it-IT" sz="2800" dirty="0" smtClean="0"/>
              <a:t>Si vuole indagare sull’utilità di una ninfa (</a:t>
            </a:r>
            <a:r>
              <a:rPr lang="it-IT" sz="2800" dirty="0" err="1" smtClean="0"/>
              <a:t>Plecoptera</a:t>
            </a:r>
            <a:r>
              <a:rPr lang="it-IT" sz="2800" dirty="0" smtClean="0"/>
              <a:t> </a:t>
            </a:r>
            <a:r>
              <a:rPr lang="it-IT" sz="2800" dirty="0" err="1" smtClean="0"/>
              <a:t>nymph</a:t>
            </a:r>
            <a:r>
              <a:rPr lang="it-IT" sz="2800" dirty="0" smtClean="0"/>
              <a:t>) come indicatore di fattori ambientali nei corsi d’acqua.</a:t>
            </a:r>
          </a:p>
          <a:p>
            <a:pPr marL="609600" indent="-609600" eaLnBrk="1" hangingPunct="1">
              <a:lnSpc>
                <a:spcPct val="90000"/>
              </a:lnSpc>
              <a:buFontTx/>
              <a:buNone/>
            </a:pPr>
            <a:r>
              <a:rPr lang="it-IT" sz="2800" dirty="0" smtClean="0"/>
              <a:t>      </a:t>
            </a:r>
            <a:r>
              <a:rPr lang="it-IT" sz="2800" dirty="0" smtClean="0">
                <a:solidFill>
                  <a:schemeClr val="hlink"/>
                </a:solidFill>
              </a:rPr>
              <a:t>Esiste una correlazione significativa tra durezza dell’acqua e numero di ninfe?</a:t>
            </a:r>
          </a:p>
          <a:p>
            <a:pPr marL="609600" indent="-609600" eaLnBrk="1" hangingPunct="1">
              <a:lnSpc>
                <a:spcPct val="90000"/>
              </a:lnSpc>
              <a:buFontTx/>
              <a:buNone/>
            </a:pPr>
            <a:endParaRPr lang="it-IT" sz="2800" dirty="0" smtClean="0">
              <a:solidFill>
                <a:schemeClr val="hlink"/>
              </a:solidFill>
            </a:endParaRPr>
          </a:p>
          <a:p>
            <a:pPr marL="609600" indent="-609600" eaLnBrk="1" hangingPunct="1">
              <a:lnSpc>
                <a:spcPct val="90000"/>
              </a:lnSpc>
              <a:buFontTx/>
              <a:buNone/>
            </a:pPr>
            <a:r>
              <a:rPr lang="it-IT" sz="2400" dirty="0" smtClean="0">
                <a:solidFill>
                  <a:schemeClr val="hlink"/>
                </a:solidFill>
              </a:rPr>
              <a:t>       </a:t>
            </a:r>
            <a:r>
              <a:rPr lang="it-IT" sz="2400" dirty="0" smtClean="0"/>
              <a:t>P</a:t>
            </a:r>
            <a:r>
              <a:rPr lang="it-IT" sz="2800" dirty="0" smtClean="0"/>
              <a:t>er un campione di 13 corsi d’acqua si ha:</a:t>
            </a:r>
            <a:endParaRPr lang="it-IT" sz="2400" dirty="0" smtClean="0">
              <a:solidFill>
                <a:schemeClr val="hlink"/>
              </a:solidFill>
            </a:endParaRPr>
          </a:p>
          <a:p>
            <a:pPr marL="609600" indent="-609600" eaLnBrk="1" hangingPunct="1">
              <a:lnSpc>
                <a:spcPct val="90000"/>
              </a:lnSpc>
              <a:buFontTx/>
              <a:buNone/>
            </a:pPr>
            <a:r>
              <a:rPr lang="it-IT" sz="2800" dirty="0" smtClean="0"/>
              <a:t>      Durezza dell’acqua (CaCO3 unità):  </a:t>
            </a:r>
            <a:r>
              <a:rPr lang="it-IT" sz="2800" b="1" dirty="0" smtClean="0"/>
              <a:t>x </a:t>
            </a:r>
          </a:p>
          <a:p>
            <a:pPr marL="609600" indent="-609600" eaLnBrk="1" hangingPunct="1">
              <a:lnSpc>
                <a:spcPct val="90000"/>
              </a:lnSpc>
              <a:buFontTx/>
              <a:buNone/>
            </a:pPr>
            <a:r>
              <a:rPr lang="it-IT" sz="2800" dirty="0" smtClean="0"/>
              <a:t>    17  20  22  28  42  55  </a:t>
            </a:r>
            <a:r>
              <a:rPr lang="it-IT" sz="2800" dirty="0" err="1" smtClean="0"/>
              <a:t>55</a:t>
            </a:r>
            <a:r>
              <a:rPr lang="it-IT" sz="2800" dirty="0" smtClean="0"/>
              <a:t>  75  80  90  145  </a:t>
            </a:r>
            <a:r>
              <a:rPr lang="it-IT" sz="2800" dirty="0" err="1" smtClean="0"/>
              <a:t>145</a:t>
            </a:r>
            <a:r>
              <a:rPr lang="it-IT" sz="2800" dirty="0" smtClean="0"/>
              <a:t>  170</a:t>
            </a:r>
          </a:p>
          <a:p>
            <a:pPr marL="609600" indent="-609600" eaLnBrk="1" hangingPunct="1">
              <a:lnSpc>
                <a:spcPct val="90000"/>
              </a:lnSpc>
              <a:buFontTx/>
              <a:buNone/>
            </a:pPr>
            <a:r>
              <a:rPr lang="it-IT" sz="2800" dirty="0" smtClean="0"/>
              <a:t>      Numero di ninfe:  </a:t>
            </a:r>
            <a:r>
              <a:rPr lang="it-IT" sz="2800" b="1" dirty="0" smtClean="0"/>
              <a:t>y</a:t>
            </a:r>
          </a:p>
          <a:p>
            <a:pPr marL="609600" indent="-609600" eaLnBrk="1" hangingPunct="1">
              <a:lnSpc>
                <a:spcPct val="90000"/>
              </a:lnSpc>
              <a:buFontTx/>
              <a:buNone/>
            </a:pPr>
            <a:r>
              <a:rPr lang="it-IT" sz="2800" dirty="0" smtClean="0"/>
              <a:t>       42   40  30  7  12  10  8  7  3  7  5  2  4</a:t>
            </a:r>
            <a:r>
              <a:rPr lang="it-IT" sz="2400" dirty="0" smtClean="0"/>
              <a:t> </a:t>
            </a:r>
          </a:p>
          <a:p>
            <a:pPr marL="609600" indent="-609600">
              <a:lnSpc>
                <a:spcPct val="90000"/>
              </a:lnSpc>
              <a:buNone/>
            </a:pPr>
            <a:r>
              <a:rPr lang="it-IT" sz="2400" dirty="0" smtClean="0"/>
              <a:t>       Si può usare il coeff. di correlazione?</a:t>
            </a:r>
          </a:p>
          <a:p>
            <a:pPr marL="609600" indent="-609600" eaLnBrk="1" hangingPunct="1">
              <a:lnSpc>
                <a:spcPct val="90000"/>
              </a:lnSpc>
              <a:buFontTx/>
              <a:buNone/>
            </a:pPr>
            <a:endParaRPr lang="it-IT" sz="2400" dirty="0" smtClean="0"/>
          </a:p>
          <a:p>
            <a:pPr marL="609600" indent="-609600" eaLnBrk="1" hangingPunct="1">
              <a:lnSpc>
                <a:spcPct val="90000"/>
              </a:lnSpc>
              <a:buFontTx/>
              <a:buNone/>
            </a:pPr>
            <a:endParaRPr lang="it-IT" sz="2400" dirty="0" smtClean="0">
              <a:solidFill>
                <a:srgbClr val="FF0000"/>
              </a:solidFill>
            </a:endParaRPr>
          </a:p>
          <a:p>
            <a:pPr marL="609600" indent="-609600" eaLnBrk="1" hangingPunct="1">
              <a:lnSpc>
                <a:spcPct val="90000"/>
              </a:lnSpc>
              <a:buFontTx/>
              <a:buNone/>
            </a:pPr>
            <a:endParaRPr lang="it-IT" sz="2400" dirty="0" smtClean="0"/>
          </a:p>
          <a:p>
            <a:pPr marL="609600" indent="-609600" eaLnBrk="1" hangingPunct="1">
              <a:lnSpc>
                <a:spcPct val="90000"/>
              </a:lnSpc>
              <a:buFontTx/>
              <a:buNone/>
            </a:pPr>
            <a:endParaRPr lang="it-IT"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DBAEA03E-F63E-41B1-8483-83C6E204DEE3}" type="slidenum">
              <a:rPr lang="it-IT"/>
              <a:pPr>
                <a:defRPr/>
              </a:pPr>
              <a:t>23</a:t>
            </a:fld>
            <a:endParaRPr lang="it-IT"/>
          </a:p>
        </p:txBody>
      </p:sp>
      <p:sp>
        <p:nvSpPr>
          <p:cNvPr id="750595" name="Rectangle 2"/>
          <p:cNvSpPr>
            <a:spLocks noGrp="1" noChangeArrowheads="1"/>
          </p:cNvSpPr>
          <p:nvPr>
            <p:ph type="title"/>
          </p:nvPr>
        </p:nvSpPr>
        <p:spPr>
          <a:xfrm>
            <a:off x="457200" y="1"/>
            <a:ext cx="8229600" cy="404664"/>
          </a:xfrm>
          <a:ln>
            <a:solidFill>
              <a:srgbClr val="6600FF"/>
            </a:solidFill>
          </a:ln>
        </p:spPr>
        <p:txBody>
          <a:bodyPr>
            <a:normAutofit fontScale="90000"/>
          </a:bodyPr>
          <a:lstStyle/>
          <a:p>
            <a:pPr eaLnBrk="1" hangingPunct="1"/>
            <a:r>
              <a:rPr lang="it-IT" sz="2800" dirty="0" smtClean="0">
                <a:solidFill>
                  <a:srgbClr val="FF5050"/>
                </a:solidFill>
              </a:rPr>
              <a:t>Esempio di correlazione  positiva</a:t>
            </a:r>
          </a:p>
        </p:txBody>
      </p:sp>
      <p:sp>
        <p:nvSpPr>
          <p:cNvPr id="750596" name="Rectangle 3"/>
          <p:cNvSpPr>
            <a:spLocks noGrp="1" noChangeArrowheads="1"/>
          </p:cNvSpPr>
          <p:nvPr>
            <p:ph type="body" idx="1"/>
          </p:nvPr>
        </p:nvSpPr>
        <p:spPr>
          <a:xfrm>
            <a:off x="323528" y="620688"/>
            <a:ext cx="8568952" cy="6237312"/>
          </a:xfrm>
        </p:spPr>
        <p:txBody>
          <a:bodyPr/>
          <a:lstStyle/>
          <a:p>
            <a:pPr marL="609600" indent="-609600" eaLnBrk="1" hangingPunct="1">
              <a:lnSpc>
                <a:spcPct val="80000"/>
              </a:lnSpc>
              <a:buFontTx/>
              <a:buNone/>
            </a:pPr>
            <a:r>
              <a:rPr lang="it-IT" sz="2600" dirty="0" smtClean="0"/>
              <a:t>Si vogliono fare inferenze sulla dieta delle foche e uccelli</a:t>
            </a:r>
          </a:p>
          <a:p>
            <a:pPr marL="609600" indent="-609600" eaLnBrk="1" hangingPunct="1">
              <a:lnSpc>
                <a:spcPct val="80000"/>
              </a:lnSpc>
              <a:buFontTx/>
              <a:buNone/>
            </a:pPr>
            <a:r>
              <a:rPr lang="it-IT" sz="2600" dirty="0" smtClean="0"/>
              <a:t> marini a partire dagli otoliti dei pesci mangiati e ritrovati nel</a:t>
            </a:r>
          </a:p>
          <a:p>
            <a:pPr marL="609600" indent="-609600" eaLnBrk="1" hangingPunct="1">
              <a:lnSpc>
                <a:spcPct val="80000"/>
              </a:lnSpc>
              <a:buFontTx/>
              <a:buNone/>
            </a:pPr>
            <a:r>
              <a:rPr lang="it-IT" sz="2600" dirty="0" smtClean="0"/>
              <a:t> cibo rigurgitato o nelle feci.</a:t>
            </a:r>
          </a:p>
          <a:p>
            <a:pPr marL="609600" indent="-609600" eaLnBrk="1" hangingPunct="1">
              <a:lnSpc>
                <a:spcPct val="80000"/>
              </a:lnSpc>
              <a:buFontTx/>
              <a:buNone/>
            </a:pPr>
            <a:r>
              <a:rPr lang="it-IT" sz="2600" dirty="0" smtClean="0"/>
              <a:t>Si cerca una </a:t>
            </a:r>
            <a:r>
              <a:rPr lang="it-IT" sz="2600" dirty="0" smtClean="0">
                <a:solidFill>
                  <a:srgbClr val="FF0000"/>
                </a:solidFill>
              </a:rPr>
              <a:t>correlazione tra la lunghezza degli otoliti e la </a:t>
            </a:r>
          </a:p>
          <a:p>
            <a:pPr marL="609600" indent="-609600" eaLnBrk="1" hangingPunct="1">
              <a:lnSpc>
                <a:spcPct val="80000"/>
              </a:lnSpc>
              <a:buFontTx/>
              <a:buNone/>
            </a:pPr>
            <a:r>
              <a:rPr lang="it-IT" sz="2600" dirty="0" smtClean="0">
                <a:solidFill>
                  <a:srgbClr val="FF0000"/>
                </a:solidFill>
              </a:rPr>
              <a:t>massa  del pesce </a:t>
            </a:r>
            <a:r>
              <a:rPr lang="it-IT" sz="2600" dirty="0" smtClean="0"/>
              <a:t>da cui provengono. Un campione casuale </a:t>
            </a:r>
          </a:p>
          <a:p>
            <a:pPr marL="609600" indent="-609600" eaLnBrk="1" hangingPunct="1">
              <a:lnSpc>
                <a:spcPct val="80000"/>
              </a:lnSpc>
              <a:buFontTx/>
              <a:buNone/>
            </a:pPr>
            <a:r>
              <a:rPr lang="it-IT" sz="2600" dirty="0" smtClean="0"/>
              <a:t>di 10 pesci di una particolare specie viene pesato, sezionato e </a:t>
            </a:r>
          </a:p>
          <a:p>
            <a:pPr marL="609600" indent="-609600" eaLnBrk="1" hangingPunct="1">
              <a:lnSpc>
                <a:spcPct val="80000"/>
              </a:lnSpc>
              <a:buFontTx/>
              <a:buNone/>
            </a:pPr>
            <a:r>
              <a:rPr lang="it-IT" sz="2600" dirty="0" smtClean="0"/>
              <a:t>vengono misurati gli otoliti. </a:t>
            </a:r>
          </a:p>
          <a:p>
            <a:pPr marL="609600" indent="-609600" eaLnBrk="1" hangingPunct="1">
              <a:lnSpc>
                <a:spcPct val="80000"/>
              </a:lnSpc>
              <a:buFontTx/>
              <a:buNone/>
            </a:pPr>
            <a:endParaRPr lang="it-IT" sz="2600" dirty="0" smtClean="0"/>
          </a:p>
          <a:p>
            <a:pPr marL="609600" indent="-609600" eaLnBrk="1" hangingPunct="1">
              <a:lnSpc>
                <a:spcPct val="80000"/>
              </a:lnSpc>
              <a:buFontTx/>
              <a:buNone/>
            </a:pPr>
            <a:r>
              <a:rPr lang="it-IT" sz="2600" dirty="0" smtClean="0"/>
              <a:t>                            </a:t>
            </a:r>
            <a:r>
              <a:rPr lang="it-IT" sz="2600" dirty="0" smtClean="0">
                <a:solidFill>
                  <a:schemeClr val="hlink"/>
                </a:solidFill>
              </a:rPr>
              <a:t>lunghezza otoliti (mm): x </a:t>
            </a:r>
          </a:p>
          <a:p>
            <a:pPr marL="609600" indent="-609600" eaLnBrk="1" hangingPunct="1">
              <a:lnSpc>
                <a:spcPct val="80000"/>
              </a:lnSpc>
              <a:buFontTx/>
              <a:buNone/>
            </a:pPr>
            <a:r>
              <a:rPr lang="it-IT" sz="2600" dirty="0" smtClean="0">
                <a:solidFill>
                  <a:schemeClr val="hlink"/>
                </a:solidFill>
              </a:rPr>
              <a:t>            6.6  6.9  7.3  7.5  8.2  8.3  9.1  9.2  9.4  10.2  </a:t>
            </a:r>
          </a:p>
          <a:p>
            <a:pPr marL="609600" indent="-609600" eaLnBrk="1" hangingPunct="1">
              <a:lnSpc>
                <a:spcPct val="80000"/>
              </a:lnSpc>
              <a:buFontTx/>
              <a:buNone/>
            </a:pPr>
            <a:endParaRPr lang="it-IT" sz="2600" dirty="0" smtClean="0">
              <a:solidFill>
                <a:schemeClr val="hlink"/>
              </a:solidFill>
            </a:endParaRPr>
          </a:p>
          <a:p>
            <a:pPr marL="609600" indent="-609600" eaLnBrk="1" hangingPunct="1">
              <a:lnSpc>
                <a:spcPct val="80000"/>
              </a:lnSpc>
              <a:buFontTx/>
              <a:buNone/>
            </a:pPr>
            <a:r>
              <a:rPr lang="it-IT" sz="2600" dirty="0" smtClean="0">
                <a:solidFill>
                  <a:schemeClr val="hlink"/>
                </a:solidFill>
              </a:rPr>
              <a:t>                            massa del pesce (g): y</a:t>
            </a:r>
          </a:p>
          <a:p>
            <a:pPr marL="609600" indent="-609600" eaLnBrk="1" hangingPunct="1">
              <a:lnSpc>
                <a:spcPct val="80000"/>
              </a:lnSpc>
              <a:buFontTx/>
              <a:buNone/>
            </a:pPr>
            <a:r>
              <a:rPr lang="it-IT" sz="2600" dirty="0" smtClean="0">
                <a:solidFill>
                  <a:schemeClr val="hlink"/>
                </a:solidFill>
              </a:rPr>
              <a:t>            86   92  71  74  185  85  201  283  255  222</a:t>
            </a:r>
          </a:p>
          <a:p>
            <a:pPr marL="609600" indent="-609600" eaLnBrk="1" hangingPunct="1">
              <a:lnSpc>
                <a:spcPct val="80000"/>
              </a:lnSpc>
              <a:buFontTx/>
              <a:buNone/>
            </a:pPr>
            <a:endParaRPr lang="it-IT" sz="2600" dirty="0" smtClean="0"/>
          </a:p>
          <a:p>
            <a:pPr marL="609600" indent="-609600" eaLnBrk="1" hangingPunct="1">
              <a:lnSpc>
                <a:spcPct val="80000"/>
              </a:lnSpc>
              <a:buFontTx/>
              <a:buNone/>
            </a:pPr>
            <a:r>
              <a:rPr lang="it-IT" sz="2600" dirty="0" smtClean="0"/>
              <a:t>Non si può stabilire qual è la v. esplicativa e quale di risposta     </a:t>
            </a:r>
          </a:p>
          <a:p>
            <a:pPr marL="609600" indent="-609600" eaLnBrk="1" hangingPunct="1">
              <a:lnSpc>
                <a:spcPct val="80000"/>
              </a:lnSpc>
              <a:buNone/>
            </a:pPr>
            <a:endParaRPr lang="it-IT"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101" name="Object 5"/>
          <p:cNvGraphicFramePr>
            <a:graphicFrameLocks noChangeAspect="1"/>
          </p:cNvGraphicFramePr>
          <p:nvPr/>
        </p:nvGraphicFramePr>
        <p:xfrm>
          <a:off x="251520" y="1916832"/>
          <a:ext cx="6696744" cy="4680520"/>
        </p:xfrm>
        <a:graphic>
          <a:graphicData uri="http://schemas.openxmlformats.org/presentationml/2006/ole">
            <p:oleObj spid="_x0000_s7170" name="Graph" r:id="rId3" imgW="5486400" imgH="3657600" progId="">
              <p:embed/>
            </p:oleObj>
          </a:graphicData>
        </a:graphic>
      </p:graphicFrame>
      <p:sp>
        <p:nvSpPr>
          <p:cNvPr id="4" name="CasellaDiTesto 3"/>
          <p:cNvSpPr txBox="1"/>
          <p:nvPr/>
        </p:nvSpPr>
        <p:spPr>
          <a:xfrm>
            <a:off x="1979712" y="1052736"/>
            <a:ext cx="5087355" cy="738664"/>
          </a:xfrm>
          <a:prstGeom prst="rect">
            <a:avLst/>
          </a:prstGeom>
          <a:noFill/>
        </p:spPr>
        <p:txBody>
          <a:bodyPr wrap="none" rtlCol="0">
            <a:spAutoFit/>
          </a:bodyPr>
          <a:lstStyle/>
          <a:p>
            <a:r>
              <a:rPr lang="it-IT" sz="2400" dirty="0" smtClean="0"/>
              <a:t>Coeff. di correlazione di </a:t>
            </a:r>
            <a:r>
              <a:rPr lang="it-IT" sz="2400" dirty="0" err="1" smtClean="0"/>
              <a:t>Pearson</a:t>
            </a:r>
            <a:r>
              <a:rPr lang="it-IT" sz="2400" dirty="0" smtClean="0"/>
              <a:t>: 0.83   </a:t>
            </a:r>
          </a:p>
          <a:p>
            <a:endParaRPr lang="it-IT" dirty="0"/>
          </a:p>
        </p:txBody>
      </p:sp>
      <p:sp>
        <p:nvSpPr>
          <p:cNvPr id="5" name="CasellaDiTesto 4"/>
          <p:cNvSpPr txBox="1"/>
          <p:nvPr/>
        </p:nvSpPr>
        <p:spPr>
          <a:xfrm>
            <a:off x="2915816" y="260648"/>
            <a:ext cx="3004349" cy="523220"/>
          </a:xfrm>
          <a:prstGeom prst="rect">
            <a:avLst/>
          </a:prstGeom>
          <a:noFill/>
        </p:spPr>
        <p:txBody>
          <a:bodyPr wrap="none" rtlCol="0">
            <a:spAutoFit/>
          </a:bodyPr>
          <a:lstStyle/>
          <a:p>
            <a:r>
              <a:rPr lang="it-IT" sz="2800" dirty="0" smtClean="0">
                <a:solidFill>
                  <a:srgbClr val="FF0000"/>
                </a:solidFill>
              </a:rPr>
              <a:t>Esempio (continua)</a:t>
            </a:r>
            <a:endParaRPr lang="it-IT" sz="2800" dirty="0"/>
          </a:p>
        </p:txBody>
      </p:sp>
      <p:sp>
        <p:nvSpPr>
          <p:cNvPr id="6" name="CasellaDiTesto 5"/>
          <p:cNvSpPr txBox="1"/>
          <p:nvPr/>
        </p:nvSpPr>
        <p:spPr>
          <a:xfrm>
            <a:off x="7092280" y="2132857"/>
            <a:ext cx="1800200" cy="3416320"/>
          </a:xfrm>
          <a:prstGeom prst="rect">
            <a:avLst/>
          </a:prstGeom>
          <a:noFill/>
        </p:spPr>
        <p:txBody>
          <a:bodyPr wrap="square" rtlCol="0">
            <a:spAutoFit/>
          </a:bodyPr>
          <a:lstStyle/>
          <a:p>
            <a:r>
              <a:rPr lang="it-IT" sz="2400" dirty="0" smtClean="0">
                <a:solidFill>
                  <a:schemeClr val="hlink"/>
                </a:solidFill>
              </a:rPr>
              <a:t>X: lunghezza otoliti </a:t>
            </a:r>
          </a:p>
          <a:p>
            <a:endParaRPr lang="it-IT" sz="2400" dirty="0" smtClean="0">
              <a:solidFill>
                <a:schemeClr val="hlink"/>
              </a:solidFill>
            </a:endParaRPr>
          </a:p>
          <a:p>
            <a:endParaRPr lang="it-IT" sz="2400" dirty="0" smtClean="0">
              <a:solidFill>
                <a:schemeClr val="hlink"/>
              </a:solidFill>
            </a:endParaRPr>
          </a:p>
          <a:p>
            <a:r>
              <a:rPr lang="it-IT" sz="2400" dirty="0" smtClean="0">
                <a:solidFill>
                  <a:schemeClr val="hlink"/>
                </a:solidFill>
              </a:rPr>
              <a:t> Y: massa </a:t>
            </a:r>
          </a:p>
          <a:p>
            <a:r>
              <a:rPr lang="it-IT" sz="2400" dirty="0" smtClean="0">
                <a:solidFill>
                  <a:schemeClr val="hlink"/>
                </a:solidFill>
              </a:rPr>
              <a:t>del pesce</a:t>
            </a:r>
          </a:p>
          <a:p>
            <a:endParaRPr lang="it-IT" sz="2400" dirty="0" smtClean="0">
              <a:solidFill>
                <a:schemeClr val="hlink"/>
              </a:solidFill>
            </a:endParaRPr>
          </a:p>
          <a:p>
            <a:endParaRPr lang="it-IT" sz="2400" dirty="0" smtClean="0">
              <a:solidFill>
                <a:schemeClr val="hlink"/>
              </a:solidFill>
            </a:endParaRPr>
          </a:p>
          <a:p>
            <a:endParaRPr lang="it-IT"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0"/>
            <a:ext cx="8229600" cy="1326778"/>
          </a:xfrm>
        </p:spPr>
        <p:txBody>
          <a:bodyPr>
            <a:normAutofit fontScale="90000"/>
          </a:bodyPr>
          <a:lstStyle/>
          <a:p>
            <a:r>
              <a:rPr lang="it-IT" sz="2800" dirty="0" smtClean="0">
                <a:solidFill>
                  <a:srgbClr val="FF0000"/>
                </a:solidFill>
              </a:rPr>
              <a:t/>
            </a:r>
            <a:br>
              <a:rPr lang="it-IT" sz="2800" dirty="0" smtClean="0">
                <a:solidFill>
                  <a:srgbClr val="FF0000"/>
                </a:solidFill>
              </a:rPr>
            </a:br>
            <a:r>
              <a:rPr lang="it-IT" sz="2800" dirty="0" smtClean="0">
                <a:solidFill>
                  <a:srgbClr val="FF0000"/>
                </a:solidFill>
              </a:rPr>
              <a:t/>
            </a:r>
            <a:br>
              <a:rPr lang="it-IT" sz="2800" dirty="0" smtClean="0">
                <a:solidFill>
                  <a:srgbClr val="FF0000"/>
                </a:solidFill>
              </a:rPr>
            </a:br>
            <a:r>
              <a:rPr lang="it-IT" sz="2800" dirty="0" smtClean="0">
                <a:solidFill>
                  <a:srgbClr val="FF0000"/>
                </a:solidFill>
              </a:rPr>
              <a:t/>
            </a:r>
            <a:br>
              <a:rPr lang="it-IT" sz="2800" dirty="0" smtClean="0">
                <a:solidFill>
                  <a:srgbClr val="FF0000"/>
                </a:solidFill>
              </a:rPr>
            </a:br>
            <a:r>
              <a:rPr lang="it-IT" sz="2800" dirty="0" smtClean="0">
                <a:solidFill>
                  <a:srgbClr val="FF0000"/>
                </a:solidFill>
              </a:rPr>
              <a:t>Esempio (continua)</a:t>
            </a:r>
            <a:br>
              <a:rPr lang="it-IT" sz="2800" dirty="0" smtClean="0">
                <a:solidFill>
                  <a:srgbClr val="FF0000"/>
                </a:solidFill>
              </a:rPr>
            </a:br>
            <a:r>
              <a:rPr lang="it-IT" sz="2800" dirty="0" smtClean="0">
                <a:solidFill>
                  <a:srgbClr val="FF0000"/>
                </a:solidFill>
              </a:rPr>
              <a:t>I valori sugli assi sono scambiati</a:t>
            </a:r>
            <a:br>
              <a:rPr lang="it-IT" sz="2800" dirty="0" smtClean="0">
                <a:solidFill>
                  <a:srgbClr val="FF0000"/>
                </a:solidFill>
              </a:rPr>
            </a:br>
            <a:r>
              <a:rPr lang="it-IT" sz="2800" dirty="0" smtClean="0"/>
              <a:t>Coeff. di correlazione di </a:t>
            </a:r>
            <a:r>
              <a:rPr lang="it-IT" sz="2800" dirty="0" err="1" smtClean="0"/>
              <a:t>Pearson</a:t>
            </a:r>
            <a:r>
              <a:rPr lang="it-IT" sz="2800" dirty="0" smtClean="0"/>
              <a:t> è uguale ossia: 0.83   </a:t>
            </a:r>
            <a:br>
              <a:rPr lang="it-IT" sz="2800" dirty="0" smtClean="0"/>
            </a:br>
            <a:r>
              <a:rPr lang="it-IT" sz="2800" dirty="0" smtClean="0">
                <a:solidFill>
                  <a:srgbClr val="FF0000"/>
                </a:solidFill>
              </a:rPr>
              <a:t/>
            </a:r>
            <a:br>
              <a:rPr lang="it-IT" sz="2800" dirty="0" smtClean="0">
                <a:solidFill>
                  <a:srgbClr val="FF0000"/>
                </a:solidFill>
              </a:rPr>
            </a:br>
            <a:r>
              <a:rPr lang="it-IT" sz="2800" dirty="0" smtClean="0"/>
              <a:t/>
            </a:r>
            <a:br>
              <a:rPr lang="it-IT" sz="2800" dirty="0" smtClean="0"/>
            </a:br>
            <a:endParaRPr lang="it-IT" sz="2800" dirty="0">
              <a:solidFill>
                <a:srgbClr val="FF0000"/>
              </a:solidFill>
            </a:endParaRPr>
          </a:p>
        </p:txBody>
      </p:sp>
      <p:pic>
        <p:nvPicPr>
          <p:cNvPr id="216066" name="Picture 2"/>
          <p:cNvPicPr>
            <a:picLocks noChangeAspect="1" noChangeArrowheads="1"/>
          </p:cNvPicPr>
          <p:nvPr/>
        </p:nvPicPr>
        <p:blipFill>
          <a:blip r:embed="rId2" cstate="print"/>
          <a:srcRect l="4211" b="6429"/>
          <a:stretch>
            <a:fillRect/>
          </a:stretch>
        </p:blipFill>
        <p:spPr bwMode="auto">
          <a:xfrm>
            <a:off x="395536" y="1412776"/>
            <a:ext cx="5616624" cy="4392488"/>
          </a:xfrm>
          <a:prstGeom prst="rect">
            <a:avLst/>
          </a:prstGeom>
          <a:noFill/>
          <a:ln w="9525">
            <a:noFill/>
            <a:miter lim="800000"/>
            <a:headEnd/>
            <a:tailEnd/>
          </a:ln>
        </p:spPr>
      </p:pic>
      <p:sp>
        <p:nvSpPr>
          <p:cNvPr id="5" name="CasellaDiTesto 4"/>
          <p:cNvSpPr txBox="1"/>
          <p:nvPr/>
        </p:nvSpPr>
        <p:spPr>
          <a:xfrm>
            <a:off x="7092280" y="2132857"/>
            <a:ext cx="1800200" cy="3416320"/>
          </a:xfrm>
          <a:prstGeom prst="rect">
            <a:avLst/>
          </a:prstGeom>
          <a:noFill/>
        </p:spPr>
        <p:txBody>
          <a:bodyPr wrap="square" rtlCol="0">
            <a:spAutoFit/>
          </a:bodyPr>
          <a:lstStyle/>
          <a:p>
            <a:r>
              <a:rPr lang="it-IT" sz="2400" dirty="0" smtClean="0">
                <a:solidFill>
                  <a:schemeClr val="hlink"/>
                </a:solidFill>
              </a:rPr>
              <a:t>X: massa </a:t>
            </a:r>
          </a:p>
          <a:p>
            <a:r>
              <a:rPr lang="it-IT" sz="2400" dirty="0" smtClean="0">
                <a:solidFill>
                  <a:schemeClr val="hlink"/>
                </a:solidFill>
              </a:rPr>
              <a:t>del pesce</a:t>
            </a:r>
          </a:p>
          <a:p>
            <a:endParaRPr lang="it-IT" sz="2400" dirty="0" smtClean="0">
              <a:solidFill>
                <a:schemeClr val="hlink"/>
              </a:solidFill>
            </a:endParaRPr>
          </a:p>
          <a:p>
            <a:r>
              <a:rPr lang="it-IT" sz="2400" dirty="0" smtClean="0">
                <a:solidFill>
                  <a:schemeClr val="hlink"/>
                </a:solidFill>
              </a:rPr>
              <a:t>Y: lunghezza otoliti </a:t>
            </a:r>
          </a:p>
          <a:p>
            <a:endParaRPr lang="it-IT" sz="2400" dirty="0" smtClean="0">
              <a:solidFill>
                <a:schemeClr val="hlink"/>
              </a:solidFill>
            </a:endParaRPr>
          </a:p>
          <a:p>
            <a:endParaRPr lang="it-IT" sz="2400" dirty="0" smtClean="0">
              <a:solidFill>
                <a:schemeClr val="hlink"/>
              </a:solidFill>
            </a:endParaRPr>
          </a:p>
          <a:p>
            <a:endParaRPr lang="it-IT" sz="2400" dirty="0" smtClean="0">
              <a:solidFill>
                <a:schemeClr val="hlink"/>
              </a:solidFill>
            </a:endParaRPr>
          </a:p>
          <a:p>
            <a:endParaRPr lang="it-IT" sz="2400" dirty="0"/>
          </a:p>
        </p:txBody>
      </p:sp>
      <p:sp>
        <p:nvSpPr>
          <p:cNvPr id="6" name="CasellaDiTesto 5"/>
          <p:cNvSpPr txBox="1"/>
          <p:nvPr/>
        </p:nvSpPr>
        <p:spPr>
          <a:xfrm>
            <a:off x="0" y="5805264"/>
            <a:ext cx="9144000" cy="830997"/>
          </a:xfrm>
          <a:prstGeom prst="rect">
            <a:avLst/>
          </a:prstGeom>
          <a:noFill/>
        </p:spPr>
        <p:txBody>
          <a:bodyPr wrap="square" rtlCol="0">
            <a:spAutoFit/>
          </a:bodyPr>
          <a:lstStyle/>
          <a:p>
            <a:r>
              <a:rPr lang="it-IT" sz="2400" dirty="0" smtClean="0">
                <a:solidFill>
                  <a:srgbClr val="C00000"/>
                </a:solidFill>
              </a:rPr>
              <a:t>NOTA: malgrado ci sia un unico valore di correlazione tra massa e</a:t>
            </a:r>
          </a:p>
          <a:p>
            <a:r>
              <a:rPr lang="it-IT" sz="2400" dirty="0" smtClean="0">
                <a:solidFill>
                  <a:srgbClr val="C00000"/>
                </a:solidFill>
              </a:rPr>
              <a:t> lunghezza, le rette di  regressione sono diverse scambiando la x e la y.  </a:t>
            </a:r>
            <a:endParaRPr lang="it-IT" sz="2400" dirty="0">
              <a:solidFill>
                <a:srgbClr val="C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692696"/>
          </a:xfrm>
        </p:spPr>
        <p:txBody>
          <a:bodyPr>
            <a:normAutofit fontScale="90000"/>
          </a:bodyPr>
          <a:lstStyle/>
          <a:p>
            <a:r>
              <a:rPr lang="it-IT" sz="3600" dirty="0" smtClean="0">
                <a:solidFill>
                  <a:srgbClr val="FF0000"/>
                </a:solidFill>
              </a:rPr>
              <a:t>Quale modello per i dati osservati negli esempi?</a:t>
            </a:r>
            <a:endParaRPr lang="it-IT" sz="3600" dirty="0">
              <a:solidFill>
                <a:srgbClr val="FF0000"/>
              </a:solidFill>
            </a:endParaRPr>
          </a:p>
        </p:txBody>
      </p:sp>
      <p:sp>
        <p:nvSpPr>
          <p:cNvPr id="3" name="Segnaposto contenuto 2"/>
          <p:cNvSpPr>
            <a:spLocks noGrp="1"/>
          </p:cNvSpPr>
          <p:nvPr>
            <p:ph idx="1"/>
          </p:nvPr>
        </p:nvSpPr>
        <p:spPr>
          <a:xfrm>
            <a:off x="0" y="836712"/>
            <a:ext cx="9144000" cy="6021288"/>
          </a:xfrm>
        </p:spPr>
        <p:txBody>
          <a:bodyPr>
            <a:normAutofit fontScale="92500" lnSpcReduction="10000"/>
          </a:bodyPr>
          <a:lstStyle/>
          <a:p>
            <a:r>
              <a:rPr lang="it-IT" dirty="0" smtClean="0"/>
              <a:t>E’ possibile descrivere la relazione tra queste coppie di dati viste nei diversi esempi facendo uso di un </a:t>
            </a:r>
            <a:r>
              <a:rPr lang="it-IT" u="sng" dirty="0" smtClean="0">
                <a:solidFill>
                  <a:srgbClr val="0070C0"/>
                </a:solidFill>
              </a:rPr>
              <a:t>modello  statistico?</a:t>
            </a:r>
          </a:p>
          <a:p>
            <a:r>
              <a:rPr lang="it-IT" dirty="0" smtClean="0">
                <a:latin typeface="+mj-lt"/>
              </a:rPr>
              <a:t>Se lo </a:t>
            </a:r>
            <a:r>
              <a:rPr lang="it-IT" dirty="0" err="1" smtClean="0">
                <a:latin typeface="+mj-lt"/>
              </a:rPr>
              <a:t>scatterplot</a:t>
            </a:r>
            <a:r>
              <a:rPr lang="it-IT" dirty="0" smtClean="0">
                <a:latin typeface="+mj-lt"/>
              </a:rPr>
              <a:t> evidenzia che </a:t>
            </a:r>
            <a:r>
              <a:rPr lang="it-IT" dirty="0" smtClean="0">
                <a:solidFill>
                  <a:srgbClr val="009900"/>
                </a:solidFill>
                <a:latin typeface="+mj-lt"/>
              </a:rPr>
              <a:t>i punti sono disposti attorno a una </a:t>
            </a:r>
            <a:r>
              <a:rPr lang="it-IT" b="1" dirty="0" smtClean="0">
                <a:solidFill>
                  <a:srgbClr val="009900"/>
                </a:solidFill>
                <a:latin typeface="+mj-lt"/>
              </a:rPr>
              <a:t>retta crescente</a:t>
            </a:r>
            <a:r>
              <a:rPr lang="it-IT" dirty="0" smtClean="0">
                <a:solidFill>
                  <a:srgbClr val="009900"/>
                </a:solidFill>
                <a:latin typeface="+mj-lt"/>
              </a:rPr>
              <a:t> o </a:t>
            </a:r>
            <a:r>
              <a:rPr lang="it-IT" b="1" dirty="0" smtClean="0">
                <a:solidFill>
                  <a:srgbClr val="009900"/>
                </a:solidFill>
                <a:latin typeface="+mj-lt"/>
              </a:rPr>
              <a:t>decrescente</a:t>
            </a:r>
            <a:r>
              <a:rPr lang="it-IT" dirty="0" smtClean="0">
                <a:latin typeface="+mj-lt"/>
              </a:rPr>
              <a:t>, si parla di </a:t>
            </a:r>
            <a:r>
              <a:rPr lang="it-IT" b="1" dirty="0" smtClean="0">
                <a:solidFill>
                  <a:schemeClr val="tx2"/>
                </a:solidFill>
                <a:latin typeface="+mj-lt"/>
              </a:rPr>
              <a:t>correlazione lineare</a:t>
            </a:r>
            <a:r>
              <a:rPr lang="it-IT" dirty="0" smtClean="0">
                <a:latin typeface="+mj-lt"/>
              </a:rPr>
              <a:t>. </a:t>
            </a:r>
          </a:p>
          <a:p>
            <a:r>
              <a:rPr lang="it-IT" dirty="0" smtClean="0">
                <a:latin typeface="+mj-lt"/>
              </a:rPr>
              <a:t>In tal caso si può tracciare una </a:t>
            </a:r>
            <a:r>
              <a:rPr lang="it-IT" b="1" dirty="0" smtClean="0">
                <a:solidFill>
                  <a:schemeClr val="tx2"/>
                </a:solidFill>
                <a:latin typeface="+mj-lt"/>
              </a:rPr>
              <a:t>retta di regressione</a:t>
            </a:r>
            <a:r>
              <a:rPr lang="it-IT" dirty="0" smtClean="0">
                <a:latin typeface="+mj-lt"/>
              </a:rPr>
              <a:t> (interpolante) a partire dai dati.</a:t>
            </a:r>
          </a:p>
          <a:p>
            <a:endParaRPr lang="it-IT" dirty="0" smtClean="0">
              <a:solidFill>
                <a:srgbClr val="0070C0"/>
              </a:solidFill>
            </a:endParaRPr>
          </a:p>
          <a:p>
            <a:r>
              <a:rPr lang="it-IT" dirty="0" smtClean="0"/>
              <a:t>Perciò si può pensare a un </a:t>
            </a:r>
            <a:r>
              <a:rPr lang="it-IT" b="1" dirty="0" smtClean="0">
                <a:solidFill>
                  <a:schemeClr val="hlink"/>
                </a:solidFill>
              </a:rPr>
              <a:t>modello lineare</a:t>
            </a:r>
            <a:r>
              <a:rPr lang="it-IT" dirty="0" smtClean="0"/>
              <a:t>.</a:t>
            </a:r>
          </a:p>
          <a:p>
            <a:r>
              <a:rPr lang="it-IT" dirty="0" smtClean="0"/>
              <a:t> Si potrà usare per fare previsioni sulla variazione della  y al variare di x </a:t>
            </a:r>
            <a:r>
              <a:rPr lang="it-IT" dirty="0" err="1" smtClean="0"/>
              <a:t>……</a:t>
            </a:r>
            <a:r>
              <a:rPr lang="it-IT" dirty="0" smtClean="0"/>
              <a:t>.</a:t>
            </a:r>
          </a:p>
          <a:p>
            <a:endParaRPr lang="it-IT" dirty="0"/>
          </a:p>
        </p:txBody>
      </p:sp>
      <p:sp>
        <p:nvSpPr>
          <p:cNvPr id="4" name="Segnaposto numero diapositiva 3"/>
          <p:cNvSpPr>
            <a:spLocks noGrp="1"/>
          </p:cNvSpPr>
          <p:nvPr>
            <p:ph type="sldNum" sz="quarter" idx="12"/>
          </p:nvPr>
        </p:nvSpPr>
        <p:spPr/>
        <p:txBody>
          <a:bodyPr/>
          <a:lstStyle/>
          <a:p>
            <a:pPr>
              <a:defRPr/>
            </a:pPr>
            <a:fld id="{D7426F60-97C6-4D8F-ADF9-5DB2B83A560B}" type="slidenum">
              <a:rPr lang="it-IT" smtClean="0"/>
              <a:pPr>
                <a:defRPr/>
              </a:pPr>
              <a:t>26</a:t>
            </a:fld>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692696"/>
          </a:xfrm>
        </p:spPr>
        <p:txBody>
          <a:bodyPr/>
          <a:lstStyle/>
          <a:p>
            <a:r>
              <a:rPr lang="it-IT" sz="3600" dirty="0" smtClean="0">
                <a:solidFill>
                  <a:srgbClr val="FF0000"/>
                </a:solidFill>
              </a:rPr>
              <a:t>Quale modello per questi dati?</a:t>
            </a:r>
            <a:endParaRPr lang="it-IT" sz="3600" dirty="0">
              <a:solidFill>
                <a:srgbClr val="FF0000"/>
              </a:solidFill>
            </a:endParaRPr>
          </a:p>
        </p:txBody>
      </p:sp>
      <p:sp>
        <p:nvSpPr>
          <p:cNvPr id="3" name="Segnaposto contenuto 2"/>
          <p:cNvSpPr>
            <a:spLocks noGrp="1"/>
          </p:cNvSpPr>
          <p:nvPr>
            <p:ph idx="1"/>
          </p:nvPr>
        </p:nvSpPr>
        <p:spPr>
          <a:xfrm>
            <a:off x="0" y="692696"/>
            <a:ext cx="9144000" cy="6165304"/>
          </a:xfrm>
        </p:spPr>
        <p:txBody>
          <a:bodyPr/>
          <a:lstStyle/>
          <a:p>
            <a:endParaRPr lang="it-IT" sz="3000" dirty="0" smtClean="0"/>
          </a:p>
          <a:p>
            <a:r>
              <a:rPr lang="it-IT" sz="3000" dirty="0" smtClean="0"/>
              <a:t>Si può pensare a un </a:t>
            </a:r>
            <a:r>
              <a:rPr lang="it-IT" sz="3000" b="1" dirty="0" smtClean="0">
                <a:solidFill>
                  <a:schemeClr val="hlink"/>
                </a:solidFill>
              </a:rPr>
              <a:t>modello lineare negli esempi considerati</a:t>
            </a:r>
            <a:r>
              <a:rPr lang="it-IT" sz="3000" dirty="0" smtClean="0"/>
              <a:t>.</a:t>
            </a:r>
          </a:p>
          <a:p>
            <a:endParaRPr lang="it-IT" sz="3000" dirty="0" smtClean="0"/>
          </a:p>
          <a:p>
            <a:r>
              <a:rPr lang="it-IT" sz="3000" dirty="0" smtClean="0"/>
              <a:t>Si potrà usare, nell’es. sul farmaco, per predire la variazione di pressione per dosi di farmaco differenti da quelle considerate nell’es.</a:t>
            </a:r>
          </a:p>
          <a:p>
            <a:r>
              <a:rPr lang="it-IT" sz="3000" dirty="0" smtClean="0"/>
              <a:t> Si potrà usare, nell’es. dei pesci, per predire la massa del pesce a partire dalla misura degli otoliti</a:t>
            </a:r>
          </a:p>
          <a:p>
            <a:endParaRPr lang="it-IT" sz="3000" dirty="0"/>
          </a:p>
        </p:txBody>
      </p:sp>
      <p:sp>
        <p:nvSpPr>
          <p:cNvPr id="4" name="Segnaposto numero diapositiva 3"/>
          <p:cNvSpPr>
            <a:spLocks noGrp="1"/>
          </p:cNvSpPr>
          <p:nvPr>
            <p:ph type="sldNum" sz="quarter" idx="12"/>
          </p:nvPr>
        </p:nvSpPr>
        <p:spPr/>
        <p:txBody>
          <a:bodyPr/>
          <a:lstStyle/>
          <a:p>
            <a:pPr>
              <a:defRPr/>
            </a:pPr>
            <a:fld id="{D7426F60-97C6-4D8F-ADF9-5DB2B83A560B}" type="slidenum">
              <a:rPr lang="it-IT" smtClean="0"/>
              <a:pPr>
                <a:defRPr/>
              </a:pPr>
              <a:t>27</a:t>
            </a:fld>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1787968D-A021-4DBD-B246-908CFF5C45A4}" type="slidenum">
              <a:rPr lang="it-IT"/>
              <a:pPr>
                <a:defRPr/>
              </a:pPr>
              <a:t>28</a:t>
            </a:fld>
            <a:endParaRPr lang="it-IT"/>
          </a:p>
        </p:txBody>
      </p:sp>
      <p:sp>
        <p:nvSpPr>
          <p:cNvPr id="447491" name="Rectangle 2"/>
          <p:cNvSpPr>
            <a:spLocks noGrp="1" noChangeArrowheads="1"/>
          </p:cNvSpPr>
          <p:nvPr>
            <p:ph type="title"/>
          </p:nvPr>
        </p:nvSpPr>
        <p:spPr>
          <a:xfrm>
            <a:off x="468313" y="0"/>
            <a:ext cx="8229600" cy="692150"/>
          </a:xfrm>
          <a:ln>
            <a:solidFill>
              <a:srgbClr val="6600FF"/>
            </a:solidFill>
          </a:ln>
        </p:spPr>
        <p:txBody>
          <a:bodyPr/>
          <a:lstStyle/>
          <a:p>
            <a:pPr eaLnBrk="1" hangingPunct="1"/>
            <a:r>
              <a:rPr lang="it-IT" sz="3600" smtClean="0">
                <a:solidFill>
                  <a:srgbClr val="FF5050"/>
                </a:solidFill>
              </a:rPr>
              <a:t>Regressione lineare</a:t>
            </a:r>
          </a:p>
        </p:txBody>
      </p:sp>
      <p:sp>
        <p:nvSpPr>
          <p:cNvPr id="447492" name="Text Box 3"/>
          <p:cNvSpPr>
            <a:spLocks noGrp="1" noChangeArrowheads="1"/>
          </p:cNvSpPr>
          <p:nvPr>
            <p:ph type="body" idx="1"/>
          </p:nvPr>
        </p:nvSpPr>
        <p:spPr>
          <a:xfrm>
            <a:off x="250825" y="836613"/>
            <a:ext cx="8653463" cy="6021387"/>
          </a:xfrm>
          <a:ln w="38100">
            <a:pattFill prst="solidDmnd">
              <a:fgClr>
                <a:srgbClr val="FF9933"/>
              </a:fgClr>
              <a:bgClr>
                <a:srgbClr val="FF3300"/>
              </a:bgClr>
            </a:pattFill>
          </a:ln>
        </p:spPr>
        <p:txBody>
          <a:bodyPr/>
          <a:lstStyle/>
          <a:p>
            <a:pPr eaLnBrk="1" hangingPunct="1">
              <a:lnSpc>
                <a:spcPct val="90000"/>
              </a:lnSpc>
            </a:pPr>
            <a:r>
              <a:rPr lang="it-IT" sz="2800" b="1" dirty="0" smtClean="0"/>
              <a:t>Retta di regressione. Modello statistico che descrive la relazione lineare tra due </a:t>
            </a:r>
            <a:r>
              <a:rPr lang="it-IT" sz="2800" b="1" u="sng" dirty="0" smtClean="0"/>
              <a:t>variabili quantitative</a:t>
            </a:r>
          </a:p>
          <a:p>
            <a:pPr eaLnBrk="1" hangingPunct="1">
              <a:lnSpc>
                <a:spcPct val="90000"/>
              </a:lnSpc>
            </a:pPr>
            <a:r>
              <a:rPr lang="it-IT" sz="2800" dirty="0" smtClean="0"/>
              <a:t>Una </a:t>
            </a:r>
            <a:r>
              <a:rPr lang="it-IT" sz="2800" b="1" dirty="0" smtClean="0"/>
              <a:t>retta di regressione:</a:t>
            </a:r>
          </a:p>
          <a:p>
            <a:pPr eaLnBrk="1" hangingPunct="1">
              <a:lnSpc>
                <a:spcPct val="90000"/>
              </a:lnSpc>
            </a:pPr>
            <a:r>
              <a:rPr lang="it-IT" sz="2800" dirty="0" smtClean="0"/>
              <a:t>descrive come </a:t>
            </a:r>
            <a:r>
              <a:rPr lang="it-IT" sz="2800" dirty="0" smtClean="0">
                <a:solidFill>
                  <a:srgbClr val="000099"/>
                </a:solidFill>
              </a:rPr>
              <a:t>cambia (linearmente)</a:t>
            </a:r>
            <a:r>
              <a:rPr lang="it-IT" sz="2800" dirty="0" smtClean="0"/>
              <a:t> una </a:t>
            </a:r>
            <a:r>
              <a:rPr lang="it-IT" sz="2800" dirty="0" smtClean="0">
                <a:solidFill>
                  <a:srgbClr val="000099"/>
                </a:solidFill>
              </a:rPr>
              <a:t>variabile di </a:t>
            </a:r>
            <a:r>
              <a:rPr lang="it-IT" sz="2800" b="1" u="sng" dirty="0" smtClean="0">
                <a:solidFill>
                  <a:srgbClr val="000099"/>
                </a:solidFill>
              </a:rPr>
              <a:t>risposta </a:t>
            </a:r>
            <a:r>
              <a:rPr lang="it-IT" sz="2800" b="1" i="1" u="sng" dirty="0" smtClean="0">
                <a:solidFill>
                  <a:srgbClr val="000099"/>
                </a:solidFill>
              </a:rPr>
              <a:t>y</a:t>
            </a:r>
            <a:r>
              <a:rPr lang="it-IT" sz="2800" i="1" dirty="0" smtClean="0"/>
              <a:t> </a:t>
            </a:r>
            <a:r>
              <a:rPr lang="it-IT" sz="2800" dirty="0" smtClean="0"/>
              <a:t>quando cambia la </a:t>
            </a:r>
            <a:r>
              <a:rPr lang="it-IT" sz="2800" b="1" u="sng" dirty="0" smtClean="0">
                <a:solidFill>
                  <a:srgbClr val="000099"/>
                </a:solidFill>
              </a:rPr>
              <a:t>variabile esplicativa </a:t>
            </a:r>
            <a:r>
              <a:rPr lang="it-IT" sz="2800" b="1" i="1" u="sng" dirty="0" smtClean="0">
                <a:solidFill>
                  <a:srgbClr val="000099"/>
                </a:solidFill>
              </a:rPr>
              <a:t>x</a:t>
            </a:r>
            <a:r>
              <a:rPr lang="it-IT" sz="2800" i="1" dirty="0" smtClean="0"/>
              <a:t>,</a:t>
            </a:r>
            <a:r>
              <a:rPr lang="it-IT" sz="2800" dirty="0" smtClean="0"/>
              <a:t> </a:t>
            </a:r>
          </a:p>
          <a:p>
            <a:pPr eaLnBrk="1" hangingPunct="1">
              <a:lnSpc>
                <a:spcPct val="90000"/>
              </a:lnSpc>
            </a:pPr>
            <a:endParaRPr lang="it-IT" sz="2800" dirty="0" smtClean="0"/>
          </a:p>
          <a:p>
            <a:pPr eaLnBrk="1" hangingPunct="1">
              <a:lnSpc>
                <a:spcPct val="90000"/>
              </a:lnSpc>
            </a:pPr>
            <a:r>
              <a:rPr lang="it-IT" sz="2800" dirty="0" smtClean="0"/>
              <a:t>spesso viene usata per prevedere </a:t>
            </a:r>
            <a:r>
              <a:rPr lang="it-IT" sz="2800" dirty="0" smtClean="0">
                <a:solidFill>
                  <a:srgbClr val="000099"/>
                </a:solidFill>
              </a:rPr>
              <a:t>nuovi valori di </a:t>
            </a:r>
            <a:r>
              <a:rPr lang="it-IT" sz="2800" i="1" dirty="0" smtClean="0">
                <a:solidFill>
                  <a:srgbClr val="000099"/>
                </a:solidFill>
              </a:rPr>
              <a:t>y</a:t>
            </a:r>
            <a:r>
              <a:rPr lang="it-IT" sz="2800" i="1" dirty="0" smtClean="0"/>
              <a:t> da</a:t>
            </a:r>
            <a:r>
              <a:rPr lang="it-IT" sz="2800" i="1" dirty="0" smtClean="0">
                <a:solidFill>
                  <a:srgbClr val="000099"/>
                </a:solidFill>
              </a:rPr>
              <a:t> nuovi </a:t>
            </a:r>
            <a:r>
              <a:rPr lang="it-IT" sz="2800" dirty="0" smtClean="0">
                <a:solidFill>
                  <a:srgbClr val="000099"/>
                </a:solidFill>
              </a:rPr>
              <a:t> valori di </a:t>
            </a:r>
            <a:r>
              <a:rPr lang="it-IT" sz="2800" i="1" dirty="0" smtClean="0">
                <a:solidFill>
                  <a:srgbClr val="000099"/>
                </a:solidFill>
              </a:rPr>
              <a:t>x</a:t>
            </a:r>
            <a:r>
              <a:rPr lang="it-IT" sz="2800" i="1" dirty="0" smtClean="0"/>
              <a:t>,</a:t>
            </a:r>
          </a:p>
          <a:p>
            <a:pPr eaLnBrk="1" hangingPunct="1">
              <a:lnSpc>
                <a:spcPct val="90000"/>
              </a:lnSpc>
            </a:pPr>
            <a:endParaRPr lang="it-IT" sz="2800" dirty="0" smtClean="0"/>
          </a:p>
          <a:p>
            <a:pPr eaLnBrk="1" hangingPunct="1">
              <a:lnSpc>
                <a:spcPct val="90000"/>
              </a:lnSpc>
            </a:pPr>
            <a:r>
              <a:rPr lang="it-IT" sz="2800" dirty="0" smtClean="0"/>
              <a:t>determina quanta parte della </a:t>
            </a:r>
            <a:r>
              <a:rPr lang="it-IT" sz="2800" dirty="0" smtClean="0">
                <a:solidFill>
                  <a:srgbClr val="000099"/>
                </a:solidFill>
              </a:rPr>
              <a:t>variabilità (incertezza) di y</a:t>
            </a:r>
            <a:r>
              <a:rPr lang="it-IT" sz="2800" dirty="0" smtClean="0"/>
              <a:t> può essere spiegata dalla relazione lineare con x, e quanta di questa variabilità resta non spiegata.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4098"/>
          <p:cNvSpPr txBox="1">
            <a:spLocks noChangeArrowheads="1"/>
          </p:cNvSpPr>
          <p:nvPr/>
        </p:nvSpPr>
        <p:spPr>
          <a:xfrm>
            <a:off x="467544" y="0"/>
            <a:ext cx="8229600" cy="706090"/>
          </a:xfrm>
          <a:prstGeom prst="rect">
            <a:avLst/>
          </a:prstGeom>
        </p:spPr>
        <p:txBody>
          <a:bodyPr/>
          <a:lstStyle/>
          <a:p>
            <a:pPr algn="ctr" fontAlgn="auto">
              <a:spcAft>
                <a:spcPts val="0"/>
              </a:spcAft>
              <a:defRPr/>
            </a:pPr>
            <a:r>
              <a:rPr lang="it-IT" sz="3600" dirty="0" err="1" smtClean="0">
                <a:solidFill>
                  <a:srgbClr val="FF0000"/>
                </a:solidFill>
                <a:latin typeface="+mj-lt"/>
                <a:ea typeface="+mj-ea"/>
                <a:cs typeface="+mj-cs"/>
              </a:rPr>
              <a:t>Es</a:t>
            </a:r>
            <a:r>
              <a:rPr lang="it-IT" sz="3600" dirty="0" smtClean="0">
                <a:solidFill>
                  <a:srgbClr val="FF0000"/>
                </a:solidFill>
                <a:latin typeface="+mj-lt"/>
                <a:ea typeface="+mj-ea"/>
                <a:cs typeface="+mj-cs"/>
              </a:rPr>
              <a:t>  precedente: età e altezza</a:t>
            </a:r>
            <a:endParaRPr lang="it-IT" sz="3600" dirty="0">
              <a:solidFill>
                <a:srgbClr val="FF0000"/>
              </a:solidFill>
              <a:latin typeface="+mj-lt"/>
              <a:ea typeface="+mj-ea"/>
              <a:cs typeface="+mj-cs"/>
            </a:endParaRPr>
          </a:p>
        </p:txBody>
      </p:sp>
      <p:graphicFrame>
        <p:nvGraphicFramePr>
          <p:cNvPr id="91138" name="Object 4099"/>
          <p:cNvGraphicFramePr>
            <a:graphicFrameLocks noChangeAspect="1"/>
          </p:cNvGraphicFramePr>
          <p:nvPr/>
        </p:nvGraphicFramePr>
        <p:xfrm>
          <a:off x="2987675" y="1268413"/>
          <a:ext cx="3159125" cy="5257800"/>
        </p:xfrm>
        <a:graphic>
          <a:graphicData uri="http://schemas.openxmlformats.org/presentationml/2006/ole">
            <p:oleObj spid="_x0000_s8194" name="Foglio di lavoro" r:id="rId3" imgW="1473200" imgH="2540000" progId="Excel.Sheet.8">
              <p:embed/>
            </p:oleObj>
          </a:graphicData>
        </a:graphic>
      </p:graphicFrame>
      <p:sp>
        <p:nvSpPr>
          <p:cNvPr id="4" name="CasellaDiTesto 3"/>
          <p:cNvSpPr txBox="1"/>
          <p:nvPr/>
        </p:nvSpPr>
        <p:spPr>
          <a:xfrm>
            <a:off x="0" y="908720"/>
            <a:ext cx="2645468" cy="461665"/>
          </a:xfrm>
          <a:prstGeom prst="rect">
            <a:avLst/>
          </a:prstGeom>
          <a:noFill/>
        </p:spPr>
        <p:txBody>
          <a:bodyPr wrap="none" rtlCol="0">
            <a:spAutoFit/>
          </a:bodyPr>
          <a:lstStyle/>
          <a:p>
            <a:r>
              <a:rPr lang="it-IT" sz="2400" dirty="0" smtClean="0"/>
              <a:t>Variabile esplicativa</a:t>
            </a:r>
            <a:endParaRPr lang="it-IT" sz="2400" dirty="0"/>
          </a:p>
        </p:txBody>
      </p:sp>
      <p:cxnSp>
        <p:nvCxnSpPr>
          <p:cNvPr id="6" name="Connettore 2 5"/>
          <p:cNvCxnSpPr/>
          <p:nvPr/>
        </p:nvCxnSpPr>
        <p:spPr>
          <a:xfrm>
            <a:off x="2123728" y="1268760"/>
            <a:ext cx="172819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flipH="1">
            <a:off x="7236295" y="1124744"/>
            <a:ext cx="1584175" cy="830997"/>
          </a:xfrm>
          <a:prstGeom prst="rect">
            <a:avLst/>
          </a:prstGeom>
          <a:noFill/>
        </p:spPr>
        <p:txBody>
          <a:bodyPr wrap="square" rtlCol="0">
            <a:spAutoFit/>
          </a:bodyPr>
          <a:lstStyle/>
          <a:p>
            <a:r>
              <a:rPr lang="it-IT" sz="2400" dirty="0" smtClean="0"/>
              <a:t>Variabile di risposta</a:t>
            </a:r>
            <a:endParaRPr lang="it-IT" sz="2400" dirty="0"/>
          </a:p>
        </p:txBody>
      </p:sp>
      <p:cxnSp>
        <p:nvCxnSpPr>
          <p:cNvPr id="10" name="Connettore 2 9"/>
          <p:cNvCxnSpPr/>
          <p:nvPr/>
        </p:nvCxnSpPr>
        <p:spPr>
          <a:xfrm flipH="1">
            <a:off x="5940152" y="1412776"/>
            <a:ext cx="122413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Titolo 3"/>
          <p:cNvSpPr>
            <a:spLocks noGrp="1"/>
          </p:cNvSpPr>
          <p:nvPr>
            <p:ph type="title"/>
          </p:nvPr>
        </p:nvSpPr>
        <p:spPr>
          <a:xfrm>
            <a:off x="468313" y="0"/>
            <a:ext cx="8229600" cy="908720"/>
          </a:xfrm>
          <a:ln>
            <a:solidFill>
              <a:srgbClr val="0070C0"/>
            </a:solidFill>
          </a:ln>
        </p:spPr>
        <p:txBody>
          <a:bodyPr>
            <a:normAutofit/>
          </a:bodyPr>
          <a:lstStyle/>
          <a:p>
            <a:pPr eaLnBrk="1" hangingPunct="1"/>
            <a:r>
              <a:rPr lang="it-IT" sz="3200" dirty="0" smtClean="0">
                <a:solidFill>
                  <a:srgbClr val="FF0000"/>
                </a:solidFill>
              </a:rPr>
              <a:t>Descrizione dei dati</a:t>
            </a:r>
          </a:p>
        </p:txBody>
      </p:sp>
      <p:sp>
        <p:nvSpPr>
          <p:cNvPr id="229379" name="Rectangle 2"/>
          <p:cNvSpPr>
            <a:spLocks noChangeArrowheads="1"/>
          </p:cNvSpPr>
          <p:nvPr/>
        </p:nvSpPr>
        <p:spPr bwMode="auto">
          <a:xfrm>
            <a:off x="395536" y="980728"/>
            <a:ext cx="8748464" cy="6032421"/>
          </a:xfrm>
          <a:prstGeom prst="rect">
            <a:avLst/>
          </a:prstGeom>
          <a:noFill/>
          <a:ln w="12700">
            <a:noFill/>
            <a:miter lim="800000"/>
            <a:headEnd/>
            <a:tailEnd/>
          </a:ln>
        </p:spPr>
        <p:txBody>
          <a:bodyPr wrap="square">
            <a:spAutoFit/>
          </a:bodyPr>
          <a:lstStyle/>
          <a:p>
            <a:pPr eaLnBrk="0" hangingPunct="0"/>
            <a:r>
              <a:rPr lang="it-IT" sz="2400" b="1" dirty="0" smtClean="0">
                <a:latin typeface="Cambria" pitchFamily="18" charset="0"/>
              </a:rPr>
              <a:t>                                                  </a:t>
            </a:r>
            <a:r>
              <a:rPr lang="it-IT" sz="2400" b="1" dirty="0" err="1" smtClean="0">
                <a:latin typeface="Cambria" pitchFamily="18" charset="0"/>
                <a:hlinkClick r:id="rId2"/>
              </a:rPr>
              <a:t>Age</a:t>
            </a:r>
            <a:r>
              <a:rPr lang="it-IT" sz="2400" b="1" dirty="0" smtClean="0">
                <a:latin typeface="Cambria" pitchFamily="18" charset="0"/>
                <a:hlinkClick r:id="rId2"/>
              </a:rPr>
              <a:t> </a:t>
            </a:r>
            <a:r>
              <a:rPr lang="it-IT" sz="2400" b="1" dirty="0">
                <a:latin typeface="Cambria" pitchFamily="18" charset="0"/>
                <a:hlinkClick r:id="rId2"/>
              </a:rPr>
              <a:t>and </a:t>
            </a:r>
            <a:r>
              <a:rPr lang="it-IT" sz="2400" b="1" dirty="0" err="1">
                <a:latin typeface="Cambria" pitchFamily="18" charset="0"/>
                <a:hlinkClick r:id="rId2"/>
              </a:rPr>
              <a:t>height</a:t>
            </a:r>
            <a:r>
              <a:rPr lang="it-IT" sz="2400" b="1" dirty="0">
                <a:latin typeface="Cambria" pitchFamily="18" charset="0"/>
              </a:rPr>
              <a:t> </a:t>
            </a:r>
            <a:endParaRPr lang="it-IT" sz="2400" b="1" dirty="0" smtClean="0">
              <a:latin typeface="Cambria" pitchFamily="18" charset="0"/>
            </a:endParaRPr>
          </a:p>
          <a:p>
            <a:pPr eaLnBrk="0" hangingPunct="0"/>
            <a:r>
              <a:rPr lang="it-IT" sz="2600" b="1" u="sng" dirty="0" err="1" smtClean="0">
                <a:latin typeface="Cambria" pitchFamily="18" charset="0"/>
              </a:rPr>
              <a:t>Description</a:t>
            </a:r>
            <a:r>
              <a:rPr lang="it-IT" sz="2600" b="1" u="sng" dirty="0">
                <a:latin typeface="Cambria" pitchFamily="18" charset="0"/>
              </a:rPr>
              <a:t>:</a:t>
            </a:r>
            <a:r>
              <a:rPr lang="it-IT" sz="2600" b="1" dirty="0">
                <a:latin typeface="Cambria" pitchFamily="18" charset="0"/>
              </a:rPr>
              <a:t> </a:t>
            </a:r>
            <a:r>
              <a:rPr lang="it-IT" sz="2600" b="1" dirty="0" err="1">
                <a:latin typeface="Cambria" pitchFamily="18" charset="0"/>
              </a:rPr>
              <a:t>Mean</a:t>
            </a:r>
            <a:r>
              <a:rPr lang="it-IT" sz="2600" b="1" dirty="0">
                <a:latin typeface="Cambria" pitchFamily="18" charset="0"/>
              </a:rPr>
              <a:t> </a:t>
            </a:r>
            <a:r>
              <a:rPr lang="it-IT" sz="2600" b="1" dirty="0" err="1">
                <a:latin typeface="Cambria" pitchFamily="18" charset="0"/>
              </a:rPr>
              <a:t>heights</a:t>
            </a:r>
            <a:r>
              <a:rPr lang="it-IT" sz="2600" b="1" dirty="0">
                <a:latin typeface="Cambria" pitchFamily="18" charset="0"/>
              </a:rPr>
              <a:t> </a:t>
            </a:r>
            <a:r>
              <a:rPr lang="it-IT" sz="2600" b="1" dirty="0" err="1">
                <a:latin typeface="Cambria" pitchFamily="18" charset="0"/>
              </a:rPr>
              <a:t>of</a:t>
            </a:r>
            <a:r>
              <a:rPr lang="it-IT" sz="2600" b="1" dirty="0">
                <a:latin typeface="Cambria" pitchFamily="18" charset="0"/>
              </a:rPr>
              <a:t> a </a:t>
            </a:r>
            <a:r>
              <a:rPr lang="it-IT" sz="2600" b="1" dirty="0" err="1">
                <a:latin typeface="Cambria" pitchFamily="18" charset="0"/>
              </a:rPr>
              <a:t>group</a:t>
            </a:r>
            <a:r>
              <a:rPr lang="it-IT" sz="2600" b="1" dirty="0">
                <a:latin typeface="Cambria" pitchFamily="18" charset="0"/>
              </a:rPr>
              <a:t> </a:t>
            </a:r>
            <a:r>
              <a:rPr lang="it-IT" sz="2600" b="1" dirty="0" err="1">
                <a:latin typeface="Cambria" pitchFamily="18" charset="0"/>
              </a:rPr>
              <a:t>of</a:t>
            </a:r>
            <a:r>
              <a:rPr lang="it-IT" sz="2600" b="1" dirty="0">
                <a:latin typeface="Cambria" pitchFamily="18" charset="0"/>
              </a:rPr>
              <a:t> </a:t>
            </a:r>
            <a:r>
              <a:rPr lang="it-IT" sz="2600" b="1" dirty="0" err="1">
                <a:latin typeface="Cambria" pitchFamily="18" charset="0"/>
              </a:rPr>
              <a:t>children</a:t>
            </a:r>
            <a:r>
              <a:rPr lang="it-IT" sz="2600" b="1" dirty="0">
                <a:latin typeface="Cambria" pitchFamily="18" charset="0"/>
              </a:rPr>
              <a:t> in </a:t>
            </a:r>
            <a:r>
              <a:rPr lang="it-IT" sz="2600" b="1" dirty="0" err="1">
                <a:latin typeface="Cambria" pitchFamily="18" charset="0"/>
              </a:rPr>
              <a:t>Kalama</a:t>
            </a:r>
            <a:r>
              <a:rPr lang="it-IT" sz="2600" b="1" dirty="0">
                <a:latin typeface="Cambria" pitchFamily="18" charset="0"/>
              </a:rPr>
              <a:t>, </a:t>
            </a:r>
            <a:r>
              <a:rPr lang="it-IT" sz="2600" b="1" dirty="0" err="1">
                <a:latin typeface="Cambria" pitchFamily="18" charset="0"/>
              </a:rPr>
              <a:t>an</a:t>
            </a:r>
            <a:r>
              <a:rPr lang="it-IT" sz="2600" b="1" dirty="0">
                <a:latin typeface="Cambria" pitchFamily="18" charset="0"/>
              </a:rPr>
              <a:t> </a:t>
            </a:r>
            <a:r>
              <a:rPr lang="it-IT" sz="2600" b="1" dirty="0" err="1">
                <a:latin typeface="Cambria" pitchFamily="18" charset="0"/>
              </a:rPr>
              <a:t>Egyptian</a:t>
            </a:r>
            <a:r>
              <a:rPr lang="it-IT" sz="2600" b="1" dirty="0">
                <a:latin typeface="Cambria" pitchFamily="18" charset="0"/>
              </a:rPr>
              <a:t> </a:t>
            </a:r>
            <a:r>
              <a:rPr lang="it-IT" sz="2600" b="1" dirty="0" err="1">
                <a:latin typeface="Cambria" pitchFamily="18" charset="0"/>
              </a:rPr>
              <a:t>village</a:t>
            </a:r>
            <a:r>
              <a:rPr lang="it-IT" sz="2600" b="1" dirty="0">
                <a:latin typeface="Cambria" pitchFamily="18" charset="0"/>
              </a:rPr>
              <a:t> </a:t>
            </a:r>
            <a:r>
              <a:rPr lang="it-IT" sz="2600" b="1" dirty="0" err="1">
                <a:latin typeface="Cambria" pitchFamily="18" charset="0"/>
              </a:rPr>
              <a:t>that</a:t>
            </a:r>
            <a:r>
              <a:rPr lang="it-IT" sz="2600" b="1" dirty="0">
                <a:latin typeface="Cambria" pitchFamily="18" charset="0"/>
              </a:rPr>
              <a:t> </a:t>
            </a:r>
            <a:r>
              <a:rPr lang="it-IT" sz="2600" b="1" dirty="0" err="1">
                <a:latin typeface="Cambria" pitchFamily="18" charset="0"/>
              </a:rPr>
              <a:t>is</a:t>
            </a:r>
            <a:r>
              <a:rPr lang="it-IT" sz="2600" b="1" dirty="0">
                <a:latin typeface="Cambria" pitchFamily="18" charset="0"/>
              </a:rPr>
              <a:t> the site </a:t>
            </a:r>
            <a:r>
              <a:rPr lang="it-IT" sz="2600" b="1" dirty="0" err="1">
                <a:latin typeface="Cambria" pitchFamily="18" charset="0"/>
              </a:rPr>
              <a:t>of</a:t>
            </a:r>
            <a:r>
              <a:rPr lang="it-IT" sz="2600" b="1" dirty="0">
                <a:latin typeface="Cambria" pitchFamily="18" charset="0"/>
              </a:rPr>
              <a:t> a </a:t>
            </a:r>
            <a:r>
              <a:rPr lang="it-IT" sz="2600" b="1" dirty="0" err="1">
                <a:latin typeface="Cambria" pitchFamily="18" charset="0"/>
              </a:rPr>
              <a:t>study</a:t>
            </a:r>
            <a:r>
              <a:rPr lang="it-IT" sz="2600" b="1" dirty="0">
                <a:latin typeface="Cambria" pitchFamily="18" charset="0"/>
              </a:rPr>
              <a:t> </a:t>
            </a:r>
            <a:r>
              <a:rPr lang="it-IT" sz="2600" b="1" dirty="0" err="1">
                <a:latin typeface="Cambria" pitchFamily="18" charset="0"/>
              </a:rPr>
              <a:t>of</a:t>
            </a:r>
            <a:r>
              <a:rPr lang="it-IT" sz="2600" b="1" dirty="0">
                <a:latin typeface="Cambria" pitchFamily="18" charset="0"/>
              </a:rPr>
              <a:t> </a:t>
            </a:r>
            <a:r>
              <a:rPr lang="it-IT" sz="2600" b="1" dirty="0" err="1">
                <a:latin typeface="Cambria" pitchFamily="18" charset="0"/>
              </a:rPr>
              <a:t>nutrition</a:t>
            </a:r>
            <a:r>
              <a:rPr lang="it-IT" sz="2600" b="1" dirty="0">
                <a:latin typeface="Cambria" pitchFamily="18" charset="0"/>
              </a:rPr>
              <a:t> in </a:t>
            </a:r>
            <a:r>
              <a:rPr lang="it-IT" sz="2600" b="1" dirty="0" err="1">
                <a:latin typeface="Cambria" pitchFamily="18" charset="0"/>
              </a:rPr>
              <a:t>developing</a:t>
            </a:r>
            <a:r>
              <a:rPr lang="it-IT" sz="2600" b="1" dirty="0">
                <a:latin typeface="Cambria" pitchFamily="18" charset="0"/>
              </a:rPr>
              <a:t> </a:t>
            </a:r>
            <a:r>
              <a:rPr lang="it-IT" sz="2600" b="1" dirty="0" err="1">
                <a:latin typeface="Cambria" pitchFamily="18" charset="0"/>
              </a:rPr>
              <a:t>countries</a:t>
            </a:r>
            <a:r>
              <a:rPr lang="it-IT" sz="2600" b="1" dirty="0">
                <a:latin typeface="Cambria" pitchFamily="18" charset="0"/>
              </a:rPr>
              <a:t>. </a:t>
            </a:r>
            <a:endParaRPr lang="it-IT" sz="2600" b="1" dirty="0" smtClean="0">
              <a:latin typeface="Cambria" pitchFamily="18" charset="0"/>
            </a:endParaRPr>
          </a:p>
          <a:p>
            <a:pPr eaLnBrk="0" hangingPunct="0"/>
            <a:r>
              <a:rPr lang="it-IT" sz="2600" b="1" dirty="0" smtClean="0">
                <a:latin typeface="Cambria" pitchFamily="18" charset="0"/>
              </a:rPr>
              <a:t>The </a:t>
            </a:r>
            <a:r>
              <a:rPr lang="it-IT" sz="2600" b="1" dirty="0">
                <a:latin typeface="Cambria" pitchFamily="18" charset="0"/>
              </a:rPr>
              <a:t>data </a:t>
            </a:r>
            <a:r>
              <a:rPr lang="it-IT" sz="2600" b="1" dirty="0" err="1">
                <a:latin typeface="Cambria" pitchFamily="18" charset="0"/>
              </a:rPr>
              <a:t>were</a:t>
            </a:r>
            <a:r>
              <a:rPr lang="it-IT" sz="2600" b="1" dirty="0">
                <a:latin typeface="Cambria" pitchFamily="18" charset="0"/>
              </a:rPr>
              <a:t> </a:t>
            </a:r>
            <a:r>
              <a:rPr lang="it-IT" sz="2600" b="1" dirty="0" err="1">
                <a:latin typeface="Cambria" pitchFamily="18" charset="0"/>
              </a:rPr>
              <a:t>obtained</a:t>
            </a:r>
            <a:r>
              <a:rPr lang="it-IT" sz="2600" b="1" dirty="0">
                <a:latin typeface="Cambria" pitchFamily="18" charset="0"/>
              </a:rPr>
              <a:t> </a:t>
            </a:r>
            <a:r>
              <a:rPr lang="it-IT" sz="2600" b="1" dirty="0" err="1">
                <a:latin typeface="Cambria" pitchFamily="18" charset="0"/>
              </a:rPr>
              <a:t>by</a:t>
            </a:r>
            <a:r>
              <a:rPr lang="it-IT" sz="2600" b="1" dirty="0">
                <a:latin typeface="Cambria" pitchFamily="18" charset="0"/>
              </a:rPr>
              <a:t> </a:t>
            </a:r>
            <a:r>
              <a:rPr lang="it-IT" sz="2600" b="1" dirty="0" err="1">
                <a:latin typeface="Cambria" pitchFamily="18" charset="0"/>
              </a:rPr>
              <a:t>measuring</a:t>
            </a:r>
            <a:r>
              <a:rPr lang="it-IT" sz="2600" b="1" dirty="0">
                <a:latin typeface="Cambria" pitchFamily="18" charset="0"/>
              </a:rPr>
              <a:t> the </a:t>
            </a:r>
            <a:r>
              <a:rPr lang="it-IT" sz="2600" b="1" dirty="0" err="1">
                <a:latin typeface="Cambria" pitchFamily="18" charset="0"/>
              </a:rPr>
              <a:t>heights</a:t>
            </a:r>
            <a:r>
              <a:rPr lang="it-IT" sz="2600" b="1" dirty="0">
                <a:latin typeface="Cambria" pitchFamily="18" charset="0"/>
              </a:rPr>
              <a:t> </a:t>
            </a:r>
            <a:r>
              <a:rPr lang="it-IT" sz="2600" b="1" dirty="0" err="1">
                <a:latin typeface="Cambria" pitchFamily="18" charset="0"/>
              </a:rPr>
              <a:t>of</a:t>
            </a:r>
            <a:r>
              <a:rPr lang="it-IT" sz="2600" b="1" dirty="0">
                <a:latin typeface="Cambria" pitchFamily="18" charset="0"/>
              </a:rPr>
              <a:t> </a:t>
            </a:r>
            <a:r>
              <a:rPr lang="it-IT" sz="2600" b="1" dirty="0" err="1">
                <a:latin typeface="Cambria" pitchFamily="18" charset="0"/>
              </a:rPr>
              <a:t>all</a:t>
            </a:r>
            <a:r>
              <a:rPr lang="it-IT" sz="2600" b="1" dirty="0">
                <a:latin typeface="Cambria" pitchFamily="18" charset="0"/>
              </a:rPr>
              <a:t> 161 </a:t>
            </a:r>
            <a:r>
              <a:rPr lang="it-IT" sz="2600" b="1" dirty="0" err="1">
                <a:latin typeface="Cambria" pitchFamily="18" charset="0"/>
              </a:rPr>
              <a:t>children</a:t>
            </a:r>
            <a:r>
              <a:rPr lang="it-IT" sz="2600" b="1" dirty="0">
                <a:latin typeface="Cambria" pitchFamily="18" charset="0"/>
              </a:rPr>
              <a:t> in the </a:t>
            </a:r>
            <a:r>
              <a:rPr lang="it-IT" sz="2600" b="1" dirty="0" err="1">
                <a:latin typeface="Cambria" pitchFamily="18" charset="0"/>
              </a:rPr>
              <a:t>village</a:t>
            </a:r>
            <a:r>
              <a:rPr lang="it-IT" sz="2600" b="1" dirty="0">
                <a:latin typeface="Cambria" pitchFamily="18" charset="0"/>
              </a:rPr>
              <a:t> </a:t>
            </a:r>
            <a:r>
              <a:rPr lang="it-IT" sz="2600" b="1" dirty="0" err="1">
                <a:latin typeface="Cambria" pitchFamily="18" charset="0"/>
              </a:rPr>
              <a:t>each</a:t>
            </a:r>
            <a:r>
              <a:rPr lang="it-IT" sz="2600" b="1" dirty="0">
                <a:latin typeface="Cambria" pitchFamily="18" charset="0"/>
              </a:rPr>
              <a:t> </a:t>
            </a:r>
            <a:r>
              <a:rPr lang="it-IT" sz="2600" b="1" dirty="0" err="1">
                <a:latin typeface="Cambria" pitchFamily="18" charset="0"/>
              </a:rPr>
              <a:t>month</a:t>
            </a:r>
            <a:r>
              <a:rPr lang="it-IT" sz="2600" b="1" dirty="0">
                <a:latin typeface="Cambria" pitchFamily="18" charset="0"/>
              </a:rPr>
              <a:t> </a:t>
            </a:r>
            <a:r>
              <a:rPr lang="it-IT" sz="2600" b="1" dirty="0" err="1">
                <a:latin typeface="Cambria" pitchFamily="18" charset="0"/>
              </a:rPr>
              <a:t>over</a:t>
            </a:r>
            <a:r>
              <a:rPr lang="it-IT" sz="2600" b="1" dirty="0">
                <a:latin typeface="Cambria" pitchFamily="18" charset="0"/>
              </a:rPr>
              <a:t> </a:t>
            </a:r>
            <a:r>
              <a:rPr lang="it-IT" sz="2600" b="1" dirty="0" err="1">
                <a:latin typeface="Cambria" pitchFamily="18" charset="0"/>
              </a:rPr>
              <a:t>several</a:t>
            </a:r>
            <a:r>
              <a:rPr lang="it-IT" sz="2600" b="1" dirty="0">
                <a:latin typeface="Cambria" pitchFamily="18" charset="0"/>
              </a:rPr>
              <a:t> </a:t>
            </a:r>
            <a:r>
              <a:rPr lang="it-IT" sz="2600" b="1" dirty="0" err="1">
                <a:latin typeface="Cambria" pitchFamily="18" charset="0"/>
              </a:rPr>
              <a:t>years</a:t>
            </a:r>
            <a:r>
              <a:rPr lang="it-IT" sz="2600" b="1" dirty="0">
                <a:latin typeface="Cambria" pitchFamily="18" charset="0"/>
              </a:rPr>
              <a:t>. </a:t>
            </a:r>
            <a:endParaRPr lang="it-IT" sz="2600" b="1" dirty="0" smtClean="0">
              <a:latin typeface="Cambria" pitchFamily="18" charset="0"/>
            </a:endParaRPr>
          </a:p>
          <a:p>
            <a:pPr eaLnBrk="0" hangingPunct="0"/>
            <a:endParaRPr lang="it-IT" sz="2600" b="1" dirty="0">
              <a:latin typeface="Cambria" pitchFamily="18" charset="0"/>
            </a:endParaRPr>
          </a:p>
          <a:p>
            <a:pPr eaLnBrk="0" hangingPunct="0"/>
            <a:r>
              <a:rPr lang="it-IT" sz="2600" b="1" dirty="0" err="1">
                <a:latin typeface="Cambria" pitchFamily="18" charset="0"/>
              </a:rPr>
              <a:t>Number</a:t>
            </a:r>
            <a:r>
              <a:rPr lang="it-IT" sz="2600" b="1" dirty="0">
                <a:latin typeface="Cambria" pitchFamily="18" charset="0"/>
              </a:rPr>
              <a:t> </a:t>
            </a:r>
            <a:r>
              <a:rPr lang="it-IT" sz="2600" b="1" dirty="0" err="1">
                <a:latin typeface="Cambria" pitchFamily="18" charset="0"/>
              </a:rPr>
              <a:t>of</a:t>
            </a:r>
            <a:r>
              <a:rPr lang="it-IT" sz="2600" b="1" dirty="0">
                <a:latin typeface="Cambria" pitchFamily="18" charset="0"/>
              </a:rPr>
              <a:t> </a:t>
            </a:r>
            <a:r>
              <a:rPr lang="it-IT" sz="2600" b="1" dirty="0" smtClean="0">
                <a:latin typeface="Cambria" pitchFamily="18" charset="0"/>
              </a:rPr>
              <a:t> </a:t>
            </a:r>
            <a:r>
              <a:rPr lang="it-IT" sz="2600" b="1" dirty="0" err="1" smtClean="0">
                <a:latin typeface="Cambria" pitchFamily="18" charset="0"/>
              </a:rPr>
              <a:t>ages</a:t>
            </a:r>
            <a:r>
              <a:rPr lang="it-IT" sz="2600" b="1" dirty="0" smtClean="0">
                <a:latin typeface="Cambria" pitchFamily="18" charset="0"/>
              </a:rPr>
              <a:t> (</a:t>
            </a:r>
            <a:r>
              <a:rPr lang="it-IT" sz="2600" b="1" dirty="0" err="1" smtClean="0">
                <a:latin typeface="Cambria" pitchFamily="18" charset="0"/>
              </a:rPr>
              <a:t>months</a:t>
            </a:r>
            <a:r>
              <a:rPr lang="it-IT" sz="2600" b="1" dirty="0" smtClean="0">
                <a:latin typeface="Cambria" pitchFamily="18" charset="0"/>
              </a:rPr>
              <a:t>): </a:t>
            </a:r>
            <a:r>
              <a:rPr lang="it-IT" sz="2600" b="1" dirty="0">
                <a:latin typeface="Cambria" pitchFamily="18" charset="0"/>
              </a:rPr>
              <a:t>12 </a:t>
            </a:r>
            <a:endParaRPr lang="it-IT" sz="2600" b="1" dirty="0" smtClean="0">
              <a:latin typeface="Cambria" pitchFamily="18" charset="0"/>
            </a:endParaRPr>
          </a:p>
          <a:p>
            <a:pPr eaLnBrk="0" hangingPunct="0"/>
            <a:endParaRPr lang="it-IT" sz="2600" b="1" dirty="0">
              <a:latin typeface="Cambria" pitchFamily="18" charset="0"/>
            </a:endParaRPr>
          </a:p>
          <a:p>
            <a:pPr eaLnBrk="0" hangingPunct="0"/>
            <a:r>
              <a:rPr lang="it-IT" sz="2600" b="1" dirty="0" err="1">
                <a:latin typeface="Cambria" pitchFamily="18" charset="0"/>
              </a:rPr>
              <a:t>Variable</a:t>
            </a:r>
            <a:r>
              <a:rPr lang="it-IT" sz="2600" b="1" dirty="0">
                <a:latin typeface="Cambria" pitchFamily="18" charset="0"/>
              </a:rPr>
              <a:t> </a:t>
            </a:r>
            <a:r>
              <a:rPr lang="it-IT" sz="2600" b="1" dirty="0" err="1">
                <a:latin typeface="Cambria" pitchFamily="18" charset="0"/>
              </a:rPr>
              <a:t>Names</a:t>
            </a:r>
            <a:r>
              <a:rPr lang="it-IT" sz="2600" b="1" dirty="0">
                <a:latin typeface="Cambria" pitchFamily="18" charset="0"/>
              </a:rPr>
              <a:t>: </a:t>
            </a:r>
          </a:p>
          <a:p>
            <a:pPr lvl="1" eaLnBrk="0" hangingPunct="0">
              <a:buFontTx/>
              <a:buAutoNum type="arabicPeriod"/>
            </a:pPr>
            <a:r>
              <a:rPr lang="it-IT" sz="2600" b="1" dirty="0" err="1">
                <a:latin typeface="Cambria" pitchFamily="18" charset="0"/>
              </a:rPr>
              <a:t>Age</a:t>
            </a:r>
            <a:r>
              <a:rPr lang="it-IT" sz="2600" b="1" dirty="0">
                <a:latin typeface="Cambria" pitchFamily="18" charset="0"/>
              </a:rPr>
              <a:t>: </a:t>
            </a:r>
            <a:r>
              <a:rPr lang="it-IT" sz="2600" b="1" dirty="0" err="1">
                <a:latin typeface="Cambria" pitchFamily="18" charset="0"/>
              </a:rPr>
              <a:t>Age</a:t>
            </a:r>
            <a:r>
              <a:rPr lang="it-IT" sz="2600" b="1" dirty="0">
                <a:latin typeface="Cambria" pitchFamily="18" charset="0"/>
              </a:rPr>
              <a:t> in </a:t>
            </a:r>
            <a:r>
              <a:rPr lang="it-IT" sz="2600" b="1" dirty="0" err="1">
                <a:latin typeface="Cambria" pitchFamily="18" charset="0"/>
              </a:rPr>
              <a:t>months</a:t>
            </a:r>
            <a:r>
              <a:rPr lang="it-IT" sz="2600" b="1" dirty="0">
                <a:latin typeface="Cambria" pitchFamily="18" charset="0"/>
              </a:rPr>
              <a:t> </a:t>
            </a:r>
          </a:p>
          <a:p>
            <a:pPr lvl="1" eaLnBrk="0" hangingPunct="0">
              <a:buFontTx/>
              <a:buAutoNum type="arabicPeriod"/>
            </a:pPr>
            <a:r>
              <a:rPr lang="it-IT" sz="2600" b="1" dirty="0" err="1">
                <a:latin typeface="Cambria" pitchFamily="18" charset="0"/>
              </a:rPr>
              <a:t>Height</a:t>
            </a:r>
            <a:r>
              <a:rPr lang="it-IT" sz="2600" b="1" dirty="0">
                <a:latin typeface="Cambria" pitchFamily="18" charset="0"/>
              </a:rPr>
              <a:t>: </a:t>
            </a:r>
            <a:r>
              <a:rPr lang="it-IT" sz="2600" b="1" dirty="0" err="1">
                <a:latin typeface="Cambria" pitchFamily="18" charset="0"/>
              </a:rPr>
              <a:t>Mean</a:t>
            </a:r>
            <a:r>
              <a:rPr lang="it-IT" sz="2600" b="1" dirty="0">
                <a:latin typeface="Cambria" pitchFamily="18" charset="0"/>
              </a:rPr>
              <a:t> </a:t>
            </a:r>
            <a:r>
              <a:rPr lang="it-IT" sz="2600" b="1" dirty="0" err="1">
                <a:latin typeface="Cambria" pitchFamily="18" charset="0"/>
              </a:rPr>
              <a:t>height</a:t>
            </a:r>
            <a:r>
              <a:rPr lang="it-IT" sz="2600" b="1" dirty="0">
                <a:latin typeface="Cambria" pitchFamily="18" charset="0"/>
              </a:rPr>
              <a:t> in </a:t>
            </a:r>
            <a:r>
              <a:rPr lang="it-IT" sz="2600" b="1" dirty="0" err="1">
                <a:latin typeface="Cambria" pitchFamily="18" charset="0"/>
              </a:rPr>
              <a:t>centimeters</a:t>
            </a:r>
            <a:r>
              <a:rPr lang="it-IT" sz="2600" b="1" dirty="0">
                <a:latin typeface="Cambria" pitchFamily="18" charset="0"/>
              </a:rPr>
              <a:t> </a:t>
            </a:r>
            <a:r>
              <a:rPr lang="it-IT" sz="2600" b="1" dirty="0" err="1">
                <a:latin typeface="Cambria" pitchFamily="18" charset="0"/>
              </a:rPr>
              <a:t>for</a:t>
            </a:r>
            <a:r>
              <a:rPr lang="it-IT" sz="2600" b="1" dirty="0">
                <a:latin typeface="Cambria" pitchFamily="18" charset="0"/>
              </a:rPr>
              <a:t> </a:t>
            </a:r>
            <a:r>
              <a:rPr lang="it-IT" sz="2600" b="1" dirty="0" err="1">
                <a:latin typeface="Cambria" pitchFamily="18" charset="0"/>
              </a:rPr>
              <a:t>children</a:t>
            </a:r>
            <a:r>
              <a:rPr lang="it-IT" sz="2600" b="1" dirty="0">
                <a:latin typeface="Cambria" pitchFamily="18" charset="0"/>
              </a:rPr>
              <a:t> at </a:t>
            </a:r>
            <a:r>
              <a:rPr lang="it-IT" sz="2600" b="1" dirty="0" err="1">
                <a:latin typeface="Cambria" pitchFamily="18" charset="0"/>
              </a:rPr>
              <a:t>this</a:t>
            </a:r>
            <a:r>
              <a:rPr lang="it-IT" sz="2600" b="1" dirty="0">
                <a:latin typeface="Cambria" pitchFamily="18" charset="0"/>
              </a:rPr>
              <a:t> </a:t>
            </a:r>
            <a:r>
              <a:rPr lang="it-IT" sz="2600" b="1" dirty="0" err="1">
                <a:latin typeface="Cambria" pitchFamily="18" charset="0"/>
              </a:rPr>
              <a:t>age</a:t>
            </a:r>
            <a:r>
              <a:rPr lang="it-IT" sz="2600" b="1" dirty="0">
                <a:latin typeface="Cambria" pitchFamily="18" charset="0"/>
              </a:rPr>
              <a:t> </a:t>
            </a:r>
          </a:p>
          <a:p>
            <a:pPr eaLnBrk="0" hangingPunct="0"/>
            <a:endParaRPr lang="it-IT" sz="2400" dirty="0">
              <a:latin typeface="Cambr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38138"/>
          </a:xfrm>
          <a:prstGeom prst="rect">
            <a:avLst/>
          </a:prstGeom>
        </p:spPr>
        <p:txBody>
          <a:bodyPr/>
          <a:lstStyle/>
          <a:p>
            <a:pPr algn="ctr" fontAlgn="auto">
              <a:spcAft>
                <a:spcPts val="0"/>
              </a:spcAft>
              <a:defRPr/>
            </a:pPr>
            <a:r>
              <a:rPr lang="it-IT" sz="3600" dirty="0">
                <a:solidFill>
                  <a:srgbClr val="FF0000"/>
                </a:solidFill>
                <a:latin typeface="+mj-lt"/>
                <a:ea typeface="+mj-ea"/>
                <a:cs typeface="+mj-cs"/>
              </a:rPr>
              <a:t>La retta </a:t>
            </a:r>
            <a:r>
              <a:rPr lang="it-IT" sz="3600" dirty="0" smtClean="0">
                <a:solidFill>
                  <a:srgbClr val="FF0000"/>
                </a:solidFill>
                <a:latin typeface="+mj-lt"/>
                <a:ea typeface="+mj-ea"/>
                <a:cs typeface="+mj-cs"/>
              </a:rPr>
              <a:t>interpolante</a:t>
            </a:r>
          </a:p>
          <a:p>
            <a:pPr algn="ctr" fontAlgn="auto">
              <a:spcAft>
                <a:spcPts val="0"/>
              </a:spcAft>
              <a:defRPr/>
            </a:pPr>
            <a:r>
              <a:rPr lang="it-IT" sz="3600" dirty="0" err="1" smtClean="0">
                <a:solidFill>
                  <a:srgbClr val="FF0000"/>
                </a:solidFill>
                <a:latin typeface="+mj-lt"/>
                <a:ea typeface="+mj-ea"/>
                <a:cs typeface="+mj-cs"/>
              </a:rPr>
              <a:t>Es</a:t>
            </a:r>
            <a:r>
              <a:rPr lang="it-IT" sz="3600" dirty="0" smtClean="0">
                <a:solidFill>
                  <a:srgbClr val="FF0000"/>
                </a:solidFill>
                <a:latin typeface="+mj-lt"/>
                <a:ea typeface="+mj-ea"/>
                <a:cs typeface="+mj-cs"/>
              </a:rPr>
              <a:t>: età, altezza</a:t>
            </a:r>
            <a:endParaRPr lang="it-IT" sz="3600" dirty="0">
              <a:solidFill>
                <a:srgbClr val="FF0000"/>
              </a:solidFill>
              <a:latin typeface="+mj-lt"/>
              <a:ea typeface="+mj-ea"/>
              <a:cs typeface="+mj-cs"/>
            </a:endParaRPr>
          </a:p>
        </p:txBody>
      </p:sp>
      <p:pic>
        <p:nvPicPr>
          <p:cNvPr id="622595" name="Picture 3"/>
          <p:cNvPicPr>
            <a:picLocks noChangeAspect="1" noChangeArrowheads="1"/>
          </p:cNvPicPr>
          <p:nvPr/>
        </p:nvPicPr>
        <p:blipFill>
          <a:blip r:embed="rId2" cstate="print"/>
          <a:srcRect/>
          <a:stretch>
            <a:fillRect/>
          </a:stretch>
        </p:blipFill>
        <p:spPr bwMode="auto">
          <a:xfrm>
            <a:off x="1187624" y="1412776"/>
            <a:ext cx="6660740" cy="4440493"/>
          </a:xfrm>
          <a:prstGeom prst="rect">
            <a:avLst/>
          </a:prstGeom>
          <a:noFill/>
          <a:ln w="9525">
            <a:noFill/>
            <a:miter lim="800000"/>
            <a:headEnd/>
            <a:tailEnd/>
          </a:ln>
        </p:spPr>
      </p:pic>
      <p:sp>
        <p:nvSpPr>
          <p:cNvPr id="4" name="Rettangolo 3"/>
          <p:cNvSpPr/>
          <p:nvPr/>
        </p:nvSpPr>
        <p:spPr>
          <a:xfrm>
            <a:off x="3059832" y="6093296"/>
            <a:ext cx="1564852" cy="523220"/>
          </a:xfrm>
          <a:prstGeom prst="rect">
            <a:avLst/>
          </a:prstGeom>
        </p:spPr>
        <p:txBody>
          <a:bodyPr wrap="none">
            <a:spAutoFit/>
          </a:bodyPr>
          <a:lstStyle/>
          <a:p>
            <a:r>
              <a:rPr lang="it-IT" sz="2800" b="1" dirty="0" smtClean="0"/>
              <a:t>r =  0.994</a:t>
            </a:r>
          </a:p>
        </p:txBody>
      </p:sp>
      <p:cxnSp>
        <p:nvCxnSpPr>
          <p:cNvPr id="6" name="Connettore 1 5"/>
          <p:cNvCxnSpPr/>
          <p:nvPr/>
        </p:nvCxnSpPr>
        <p:spPr>
          <a:xfrm>
            <a:off x="3491880" y="4365104"/>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flipH="1">
            <a:off x="1907704" y="4293096"/>
            <a:ext cx="158417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4860032" y="3933056"/>
            <a:ext cx="2592288" cy="646331"/>
          </a:xfrm>
          <a:prstGeom prst="rect">
            <a:avLst/>
          </a:prstGeom>
          <a:noFill/>
        </p:spPr>
        <p:txBody>
          <a:bodyPr wrap="square" rtlCol="0">
            <a:spAutoFit/>
          </a:bodyPr>
          <a:lstStyle/>
          <a:p>
            <a:r>
              <a:rPr lang="it-IT" dirty="0" smtClean="0"/>
              <a:t>Risposta prevista per un</a:t>
            </a:r>
          </a:p>
          <a:p>
            <a:r>
              <a:rPr lang="it-IT" dirty="0" smtClean="0"/>
              <a:t>età pari a 21 mesi  </a:t>
            </a:r>
            <a:endParaRPr lang="it-IT" dirty="0"/>
          </a:p>
        </p:txBody>
      </p:sp>
      <p:cxnSp>
        <p:nvCxnSpPr>
          <p:cNvPr id="12" name="Connettore 2 11"/>
          <p:cNvCxnSpPr>
            <a:stCxn id="10" idx="1"/>
          </p:cNvCxnSpPr>
          <p:nvPr/>
        </p:nvCxnSpPr>
        <p:spPr>
          <a:xfrm flipH="1">
            <a:off x="3563888" y="4256222"/>
            <a:ext cx="1296144" cy="368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457200" y="274638"/>
            <a:ext cx="8229600" cy="1143000"/>
          </a:xfrm>
          <a:prstGeom prst="rect">
            <a:avLst/>
          </a:prstGeom>
        </p:spPr>
        <p:txBody>
          <a:bodyPr/>
          <a:lstStyle/>
          <a:p>
            <a:pPr algn="ctr" fontAlgn="auto">
              <a:spcAft>
                <a:spcPts val="0"/>
              </a:spcAft>
              <a:defRPr/>
            </a:pPr>
            <a:r>
              <a:rPr lang="it-IT" sz="4400">
                <a:solidFill>
                  <a:srgbClr val="990000"/>
                </a:solidFill>
                <a:latin typeface="+mj-lt"/>
                <a:ea typeface="+mj-ea"/>
                <a:cs typeface="+mj-cs"/>
              </a:rPr>
              <a:t>Significato della retta</a:t>
            </a:r>
          </a:p>
        </p:txBody>
      </p:sp>
      <p:sp>
        <p:nvSpPr>
          <p:cNvPr id="3" name="Rectangle 1027"/>
          <p:cNvSpPr txBox="1">
            <a:spLocks noChangeArrowheads="1"/>
          </p:cNvSpPr>
          <p:nvPr/>
        </p:nvSpPr>
        <p:spPr bwMode="auto">
          <a:xfrm>
            <a:off x="467544" y="1340768"/>
            <a:ext cx="8229600" cy="5256584"/>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it-IT" sz="3000" dirty="0">
                <a:latin typeface="Cambria" pitchFamily="18" charset="0"/>
              </a:rPr>
              <a:t>La retta che interpola i punti sperimentali rappresenta il </a:t>
            </a:r>
            <a:r>
              <a:rPr lang="it-IT" sz="3000" b="1" dirty="0">
                <a:latin typeface="Cambria" pitchFamily="18" charset="0"/>
              </a:rPr>
              <a:t>modello dei dati</a:t>
            </a:r>
            <a:r>
              <a:rPr lang="it-IT" sz="3000" dirty="0">
                <a:latin typeface="Cambria" pitchFamily="18" charset="0"/>
              </a:rPr>
              <a:t> e permette di prevedere, data l’età di un bambino, quale dovrebbe essere in media la sua altezza</a:t>
            </a:r>
            <a:r>
              <a:rPr lang="it-IT" sz="3000" dirty="0" smtClean="0">
                <a:latin typeface="Cambria" pitchFamily="18" charset="0"/>
              </a:rPr>
              <a:t>.</a:t>
            </a:r>
          </a:p>
          <a:p>
            <a:pPr marL="342900" indent="-342900">
              <a:spcBef>
                <a:spcPct val="20000"/>
              </a:spcBef>
              <a:buFont typeface="Arial" pitchFamily="34" charset="0"/>
              <a:buChar char="•"/>
            </a:pPr>
            <a:endParaRPr lang="it-IT" sz="3000" dirty="0">
              <a:latin typeface="Cambria" pitchFamily="18" charset="0"/>
            </a:endParaRPr>
          </a:p>
          <a:p>
            <a:pPr marL="342900" indent="-342900">
              <a:spcBef>
                <a:spcPct val="20000"/>
              </a:spcBef>
              <a:buFont typeface="Arial" pitchFamily="34" charset="0"/>
              <a:buChar char="•"/>
            </a:pPr>
            <a:r>
              <a:rPr lang="it-IT" sz="3000" dirty="0">
                <a:latin typeface="Cambria" pitchFamily="18" charset="0"/>
              </a:rPr>
              <a:t>Se osserviamo altezze molto lontane dalla retta, abbiamo a che fare con dei casi anomali</a:t>
            </a:r>
            <a:r>
              <a:rPr lang="it-IT" sz="3000" dirty="0" smtClean="0">
                <a:latin typeface="Cambria" pitchFamily="18" charset="0"/>
              </a:rPr>
              <a:t>.</a:t>
            </a:r>
          </a:p>
          <a:p>
            <a:pPr marL="342900" indent="-342900">
              <a:spcBef>
                <a:spcPct val="20000"/>
              </a:spcBef>
              <a:buFont typeface="Arial" pitchFamily="34" charset="0"/>
              <a:buChar char="•"/>
            </a:pPr>
            <a:endParaRPr lang="it-IT" sz="3000" dirty="0" smtClean="0">
              <a:latin typeface="Cambria" pitchFamily="18" charset="0"/>
            </a:endParaRPr>
          </a:p>
          <a:p>
            <a:pPr marL="342900" indent="-342900">
              <a:spcBef>
                <a:spcPct val="20000"/>
              </a:spcBef>
              <a:buFont typeface="Arial" pitchFamily="34" charset="0"/>
              <a:buChar char="•"/>
            </a:pPr>
            <a:r>
              <a:rPr lang="it-IT" sz="3000" dirty="0" smtClean="0">
                <a:latin typeface="Cambria" pitchFamily="18" charset="0"/>
              </a:rPr>
              <a:t>Si noti che nel contesto della regressione occorre scegliere quale variabile è esplicativa.</a:t>
            </a:r>
            <a:endParaRPr lang="it-IT" sz="3000"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96386" name="Picture 2"/>
          <p:cNvPicPr>
            <a:picLocks noChangeAspect="1" noChangeArrowheads="1"/>
          </p:cNvPicPr>
          <p:nvPr/>
        </p:nvPicPr>
        <p:blipFill>
          <a:blip r:embed="rId2" cstate="print"/>
          <a:srcRect/>
          <a:stretch>
            <a:fillRect/>
          </a:stretch>
        </p:blipFill>
        <p:spPr bwMode="auto">
          <a:xfrm>
            <a:off x="923924" y="-603448"/>
            <a:ext cx="8220076" cy="77571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F1F64889-65F2-4EB2-8295-0D353FDE8ED9}" type="slidenum">
              <a:rPr lang="it-IT"/>
              <a:pPr>
                <a:defRPr/>
              </a:pPr>
              <a:t>33</a:t>
            </a:fld>
            <a:endParaRPr lang="it-IT"/>
          </a:p>
        </p:txBody>
      </p:sp>
      <p:sp>
        <p:nvSpPr>
          <p:cNvPr id="770051" name="Rectangle 2"/>
          <p:cNvSpPr>
            <a:spLocks noGrp="1" noChangeArrowheads="1"/>
          </p:cNvSpPr>
          <p:nvPr>
            <p:ph type="title"/>
          </p:nvPr>
        </p:nvSpPr>
        <p:spPr>
          <a:xfrm>
            <a:off x="457200" y="274638"/>
            <a:ext cx="8229600" cy="777875"/>
          </a:xfrm>
          <a:ln>
            <a:solidFill>
              <a:srgbClr val="6600FF"/>
            </a:solidFill>
          </a:ln>
        </p:spPr>
        <p:txBody>
          <a:bodyPr/>
          <a:lstStyle/>
          <a:p>
            <a:pPr eaLnBrk="1" hangingPunct="1"/>
            <a:r>
              <a:rPr lang="it-IT" sz="3200" smtClean="0">
                <a:solidFill>
                  <a:srgbClr val="FF5050"/>
                </a:solidFill>
                <a:cs typeface="Arial" charset="0"/>
              </a:rPr>
              <a:t>La retta dei minimi quadrati</a:t>
            </a:r>
          </a:p>
        </p:txBody>
      </p:sp>
      <p:sp>
        <p:nvSpPr>
          <p:cNvPr id="770052" name="Rectangle 3"/>
          <p:cNvSpPr>
            <a:spLocks noGrp="1" noChangeArrowheads="1"/>
          </p:cNvSpPr>
          <p:nvPr>
            <p:ph type="body" idx="1"/>
          </p:nvPr>
        </p:nvSpPr>
        <p:spPr>
          <a:xfrm>
            <a:off x="0" y="1268413"/>
            <a:ext cx="8686800" cy="5589587"/>
          </a:xfrm>
        </p:spPr>
        <p:txBody>
          <a:bodyPr/>
          <a:lstStyle/>
          <a:p>
            <a:pPr eaLnBrk="1" hangingPunct="1"/>
            <a:r>
              <a:rPr lang="it-IT" sz="2800" dirty="0" smtClean="0"/>
              <a:t>Poiché la relazione espressa dal modello di regressione lineare semplice consiste nell’equazione di una retta, si tratterà di trovare la retta che </a:t>
            </a:r>
            <a:r>
              <a:rPr lang="it-IT" sz="2800" b="1" dirty="0" smtClean="0"/>
              <a:t>meglio approssima </a:t>
            </a:r>
            <a:r>
              <a:rPr lang="it-IT" sz="2800" dirty="0" smtClean="0"/>
              <a:t>i punti osservati. </a:t>
            </a:r>
          </a:p>
          <a:p>
            <a:pPr eaLnBrk="1" hangingPunct="1"/>
            <a:r>
              <a:rPr lang="it-IT" sz="2800" dirty="0" smtClean="0"/>
              <a:t>Secondo il metodo dei minimi quadrati si sceglie la “migliore” retta di regressione minimizzando la </a:t>
            </a:r>
            <a:r>
              <a:rPr lang="it-IT" sz="2800" dirty="0" smtClean="0">
                <a:solidFill>
                  <a:srgbClr val="FF0000"/>
                </a:solidFill>
              </a:rPr>
              <a:t>somma dei quadrati delle </a:t>
            </a:r>
            <a:r>
              <a:rPr lang="it-IT" sz="2800" b="1" dirty="0" smtClean="0">
                <a:solidFill>
                  <a:srgbClr val="FF0000"/>
                </a:solidFill>
              </a:rPr>
              <a:t>distanze verticali </a:t>
            </a:r>
            <a:r>
              <a:rPr lang="it-IT" sz="2800" dirty="0" smtClean="0">
                <a:solidFill>
                  <a:srgbClr val="FF0000"/>
                </a:solidFill>
              </a:rPr>
              <a:t>tra i punti osservati e la retta </a:t>
            </a:r>
            <a:r>
              <a:rPr lang="it-IT" sz="2800" dirty="0" smtClean="0"/>
              <a:t>stessa. Tali distanze sono dette  </a:t>
            </a:r>
          </a:p>
          <a:p>
            <a:pPr eaLnBrk="1" hangingPunct="1">
              <a:buFontTx/>
              <a:buNone/>
            </a:pPr>
            <a:r>
              <a:rPr lang="it-IT" sz="2800" b="1" dirty="0" smtClean="0">
                <a:solidFill>
                  <a:srgbClr val="FF0000"/>
                </a:solidFill>
              </a:rPr>
              <a:t>                     residui o errori di previsione</a:t>
            </a:r>
            <a:r>
              <a:rPr lang="it-IT" sz="2800" dirty="0" smtClean="0">
                <a:solidFill>
                  <a:srgbClr val="FF0000"/>
                </a:solidFill>
              </a:rPr>
              <a:t>.</a:t>
            </a:r>
          </a:p>
          <a:p>
            <a:pPr eaLnBrk="1" hangingPunct="1">
              <a:buFontTx/>
              <a:buNone/>
            </a:pPr>
            <a:r>
              <a:rPr lang="it-IT" sz="2800" dirty="0" smtClean="0"/>
              <a:t>   I residui sono anche chiamati </a:t>
            </a:r>
            <a:r>
              <a:rPr lang="it-IT" sz="2800" dirty="0" smtClean="0">
                <a:solidFill>
                  <a:srgbClr val="FF0000"/>
                </a:solidFill>
              </a:rPr>
              <a:t>errori stimati</a:t>
            </a:r>
            <a:r>
              <a:rPr lang="it-IT" sz="2800" dirty="0" smtClean="0"/>
              <a:t>.</a:t>
            </a:r>
          </a:p>
          <a:p>
            <a:pPr eaLnBrk="1" hangingPunct="1"/>
            <a:endParaRPr lang="it-IT" sz="28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A5D3F3D3-07AB-4B82-A454-8FE544F95CEA}" type="slidenum">
              <a:rPr lang="it-IT"/>
              <a:pPr>
                <a:defRPr/>
              </a:pPr>
              <a:t>34</a:t>
            </a:fld>
            <a:endParaRPr lang="it-IT"/>
          </a:p>
        </p:txBody>
      </p:sp>
      <p:sp>
        <p:nvSpPr>
          <p:cNvPr id="731139" name="Rectangle 2"/>
          <p:cNvSpPr>
            <a:spLocks noGrp="1" noChangeArrowheads="1"/>
          </p:cNvSpPr>
          <p:nvPr>
            <p:ph type="title"/>
          </p:nvPr>
        </p:nvSpPr>
        <p:spPr>
          <a:xfrm>
            <a:off x="395288" y="1"/>
            <a:ext cx="8748712" cy="692695"/>
          </a:xfrm>
          <a:ln>
            <a:solidFill>
              <a:srgbClr val="6666FF"/>
            </a:solidFill>
          </a:ln>
        </p:spPr>
        <p:txBody>
          <a:bodyPr>
            <a:normAutofit/>
          </a:bodyPr>
          <a:lstStyle/>
          <a:p>
            <a:pPr eaLnBrk="1" hangingPunct="1"/>
            <a:r>
              <a:rPr lang="it-IT" sz="3200" dirty="0" smtClean="0">
                <a:solidFill>
                  <a:srgbClr val="FF5050"/>
                </a:solidFill>
              </a:rPr>
              <a:t>Esempio dei topi</a:t>
            </a:r>
          </a:p>
        </p:txBody>
      </p:sp>
      <p:pic>
        <p:nvPicPr>
          <p:cNvPr id="7" name="Picture 3"/>
          <p:cNvPicPr>
            <a:picLocks noGrp="1" noChangeAspect="1" noChangeArrowheads="1"/>
          </p:cNvPicPr>
          <p:nvPr>
            <p:ph idx="1"/>
          </p:nvPr>
        </p:nvPicPr>
        <p:blipFill>
          <a:blip r:embed="rId2" cstate="print"/>
          <a:srcRect/>
          <a:stretch>
            <a:fillRect/>
          </a:stretch>
        </p:blipFill>
        <p:spPr bwMode="auto">
          <a:xfrm>
            <a:off x="323528" y="665313"/>
            <a:ext cx="8820472" cy="6192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562690" name="Picture 2"/>
          <p:cNvPicPr>
            <a:picLocks noChangeAspect="1" noChangeArrowheads="1"/>
          </p:cNvPicPr>
          <p:nvPr/>
        </p:nvPicPr>
        <p:blipFill>
          <a:blip r:embed="rId2" cstate="print"/>
          <a:srcRect/>
          <a:stretch>
            <a:fillRect/>
          </a:stretch>
        </p:blipFill>
        <p:spPr bwMode="auto">
          <a:xfrm>
            <a:off x="2483768" y="0"/>
            <a:ext cx="6660232" cy="5429200"/>
          </a:xfrm>
          <a:prstGeom prst="rect">
            <a:avLst/>
          </a:prstGeom>
          <a:noFill/>
          <a:ln w="9525">
            <a:noFill/>
            <a:miter lim="800000"/>
            <a:headEnd/>
            <a:tailEnd/>
          </a:ln>
        </p:spPr>
      </p:pic>
      <p:sp>
        <p:nvSpPr>
          <p:cNvPr id="3" name="Rettangolo 2"/>
          <p:cNvSpPr/>
          <p:nvPr/>
        </p:nvSpPr>
        <p:spPr>
          <a:xfrm>
            <a:off x="683568" y="1268760"/>
            <a:ext cx="1728192" cy="3970318"/>
          </a:xfrm>
          <a:prstGeom prst="rect">
            <a:avLst/>
          </a:prstGeom>
        </p:spPr>
        <p:txBody>
          <a:bodyPr wrap="square">
            <a:spAutoFit/>
          </a:bodyPr>
          <a:lstStyle/>
          <a:p>
            <a:r>
              <a:rPr lang="es-ES" sz="2800" u="sng" dirty="0" smtClean="0"/>
              <a:t>x	y</a:t>
            </a:r>
          </a:p>
          <a:p>
            <a:r>
              <a:rPr lang="es-ES" sz="2800" dirty="0" smtClean="0"/>
              <a:t>0	0</a:t>
            </a:r>
          </a:p>
          <a:p>
            <a:r>
              <a:rPr lang="es-ES" sz="2800" dirty="0" smtClean="0"/>
              <a:t>1	5</a:t>
            </a:r>
          </a:p>
          <a:p>
            <a:r>
              <a:rPr lang="es-ES" sz="2800" dirty="0" smtClean="0"/>
              <a:t>2	7</a:t>
            </a:r>
          </a:p>
          <a:p>
            <a:r>
              <a:rPr lang="es-ES" sz="2800" dirty="0" smtClean="0"/>
              <a:t>3	9</a:t>
            </a:r>
          </a:p>
          <a:p>
            <a:r>
              <a:rPr lang="es-ES" sz="2800" dirty="0" smtClean="0"/>
              <a:t>4	9</a:t>
            </a:r>
          </a:p>
          <a:p>
            <a:r>
              <a:rPr lang="es-ES" sz="2800" dirty="0" smtClean="0"/>
              <a:t>5	7</a:t>
            </a:r>
          </a:p>
          <a:p>
            <a:r>
              <a:rPr lang="es-ES" sz="2800" dirty="0" smtClean="0"/>
              <a:t>6	15</a:t>
            </a:r>
          </a:p>
          <a:p>
            <a:r>
              <a:rPr lang="es-ES" sz="2800" dirty="0" smtClean="0"/>
              <a:t>7	12</a:t>
            </a:r>
            <a:endParaRPr lang="es-ES" sz="2800" dirty="0"/>
          </a:p>
        </p:txBody>
      </p:sp>
      <p:cxnSp>
        <p:nvCxnSpPr>
          <p:cNvPr id="5" name="Connettore 1 4"/>
          <p:cNvCxnSpPr/>
          <p:nvPr/>
        </p:nvCxnSpPr>
        <p:spPr>
          <a:xfrm flipV="1">
            <a:off x="6228184" y="2276872"/>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flipV="1">
            <a:off x="5076056" y="263691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6156176" y="2492896"/>
            <a:ext cx="28803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6516216" y="2348880"/>
            <a:ext cx="1118383" cy="461665"/>
          </a:xfrm>
          <a:prstGeom prst="rect">
            <a:avLst/>
          </a:prstGeom>
          <a:noFill/>
          <a:ln>
            <a:solidFill>
              <a:schemeClr val="accent1"/>
            </a:solidFill>
          </a:ln>
        </p:spPr>
        <p:txBody>
          <a:bodyPr wrap="none" rtlCol="0">
            <a:spAutoFit/>
          </a:bodyPr>
          <a:lstStyle/>
          <a:p>
            <a:r>
              <a:rPr lang="it-IT" sz="2400" dirty="0" smtClean="0">
                <a:solidFill>
                  <a:srgbClr val="FF0000"/>
                </a:solidFill>
              </a:rPr>
              <a:t>residuo</a:t>
            </a:r>
            <a:endParaRPr lang="it-IT" sz="2400" dirty="0">
              <a:solidFill>
                <a:srgbClr val="FF0000"/>
              </a:solidFill>
            </a:endParaRPr>
          </a:p>
        </p:txBody>
      </p:sp>
      <p:sp>
        <p:nvSpPr>
          <p:cNvPr id="13" name="CasellaDiTesto 12"/>
          <p:cNvSpPr txBox="1"/>
          <p:nvPr/>
        </p:nvSpPr>
        <p:spPr>
          <a:xfrm>
            <a:off x="3275856" y="2204864"/>
            <a:ext cx="1118383" cy="461665"/>
          </a:xfrm>
          <a:prstGeom prst="rect">
            <a:avLst/>
          </a:prstGeom>
          <a:noFill/>
          <a:ln>
            <a:solidFill>
              <a:schemeClr val="accent1"/>
            </a:solidFill>
          </a:ln>
        </p:spPr>
        <p:txBody>
          <a:bodyPr wrap="none" rtlCol="0">
            <a:spAutoFit/>
          </a:bodyPr>
          <a:lstStyle/>
          <a:p>
            <a:r>
              <a:rPr lang="it-IT" sz="2400" dirty="0" smtClean="0">
                <a:solidFill>
                  <a:srgbClr val="FF0000"/>
                </a:solidFill>
              </a:rPr>
              <a:t>residuo</a:t>
            </a:r>
            <a:endParaRPr lang="it-IT" sz="2400" dirty="0">
              <a:solidFill>
                <a:srgbClr val="FF0000"/>
              </a:solidFill>
            </a:endParaRPr>
          </a:p>
        </p:txBody>
      </p:sp>
      <p:cxnSp>
        <p:nvCxnSpPr>
          <p:cNvPr id="22" name="Connettore 2 21"/>
          <p:cNvCxnSpPr/>
          <p:nvPr/>
        </p:nvCxnSpPr>
        <p:spPr>
          <a:xfrm flipH="1" flipV="1">
            <a:off x="4572000" y="2492896"/>
            <a:ext cx="50405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732338" y="5877272"/>
            <a:ext cx="8411662" cy="523220"/>
          </a:xfrm>
          <a:prstGeom prst="rect">
            <a:avLst/>
          </a:prstGeom>
          <a:noFill/>
        </p:spPr>
        <p:txBody>
          <a:bodyPr wrap="none" rtlCol="0">
            <a:spAutoFit/>
          </a:bodyPr>
          <a:lstStyle/>
          <a:p>
            <a:r>
              <a:rPr lang="it-IT" sz="2800" dirty="0" smtClean="0"/>
              <a:t>Qual è la risposta osservata? Qual è la risposta prevista? </a:t>
            </a:r>
            <a:endParaRPr lang="it-IT" sz="2800" dirty="0"/>
          </a:p>
        </p:txBody>
      </p:sp>
      <p:sp>
        <p:nvSpPr>
          <p:cNvPr id="14" name="CasellaDiTesto 13"/>
          <p:cNvSpPr txBox="1"/>
          <p:nvPr/>
        </p:nvSpPr>
        <p:spPr>
          <a:xfrm>
            <a:off x="251520" y="260648"/>
            <a:ext cx="2304256" cy="830997"/>
          </a:xfrm>
          <a:prstGeom prst="rect">
            <a:avLst/>
          </a:prstGeom>
          <a:noFill/>
        </p:spPr>
        <p:txBody>
          <a:bodyPr wrap="square" rtlCol="0">
            <a:spAutoFit/>
          </a:bodyPr>
          <a:lstStyle/>
          <a:p>
            <a:r>
              <a:rPr lang="it-IT" sz="2400" dirty="0" smtClean="0"/>
              <a:t>Solo 2° gruppo di </a:t>
            </a:r>
          </a:p>
          <a:p>
            <a:r>
              <a:rPr lang="it-IT" sz="2400" dirty="0" smtClean="0"/>
              <a:t>Topi trattati</a:t>
            </a:r>
            <a:endParaRPr lang="it-IT"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pPr>
              <a:defRPr/>
            </a:pPr>
            <a:fld id="{DAE6C2F6-6345-4B81-8CB9-3D3ED7EE6531}" type="slidenum">
              <a:rPr lang="it-IT"/>
              <a:pPr>
                <a:defRPr/>
              </a:pPr>
              <a:t>36</a:t>
            </a:fld>
            <a:endParaRPr lang="it-IT"/>
          </a:p>
        </p:txBody>
      </p:sp>
      <p:sp>
        <p:nvSpPr>
          <p:cNvPr id="75780" name="Rectangle 2"/>
          <p:cNvSpPr>
            <a:spLocks noGrp="1" noChangeArrowheads="1"/>
          </p:cNvSpPr>
          <p:nvPr>
            <p:ph type="body" sz="half" idx="1"/>
          </p:nvPr>
        </p:nvSpPr>
        <p:spPr/>
        <p:txBody>
          <a:bodyPr/>
          <a:lstStyle/>
          <a:p>
            <a:pPr>
              <a:spcBef>
                <a:spcPct val="50000"/>
              </a:spcBef>
              <a:buFontTx/>
              <a:buNone/>
            </a:pPr>
            <a:endParaRPr lang="it-IT" sz="2800" b="1" smtClean="0">
              <a:solidFill>
                <a:srgbClr val="231F20"/>
              </a:solidFill>
            </a:endParaRPr>
          </a:p>
          <a:p>
            <a:pPr>
              <a:spcBef>
                <a:spcPct val="50000"/>
              </a:spcBef>
              <a:buFontTx/>
              <a:buNone/>
            </a:pPr>
            <a:endParaRPr lang="it-IT" sz="2800" b="1" smtClean="0">
              <a:solidFill>
                <a:srgbClr val="231F20"/>
              </a:solidFill>
            </a:endParaRPr>
          </a:p>
          <a:p>
            <a:pPr>
              <a:spcBef>
                <a:spcPct val="50000"/>
              </a:spcBef>
              <a:buFontTx/>
              <a:buNone/>
            </a:pPr>
            <a:endParaRPr lang="it-IT" sz="2800" b="1" smtClean="0">
              <a:solidFill>
                <a:srgbClr val="231F20"/>
              </a:solidFill>
            </a:endParaRPr>
          </a:p>
          <a:p>
            <a:pPr>
              <a:spcBef>
                <a:spcPct val="50000"/>
              </a:spcBef>
              <a:buFontTx/>
              <a:buNone/>
            </a:pPr>
            <a:endParaRPr lang="it-IT" sz="2800" b="1" smtClean="0">
              <a:solidFill>
                <a:srgbClr val="231F20"/>
              </a:solidFill>
            </a:endParaRPr>
          </a:p>
          <a:p>
            <a:pPr eaLnBrk="1" hangingPunct="1"/>
            <a:endParaRPr lang="it-IT" sz="2800" smtClean="0"/>
          </a:p>
        </p:txBody>
      </p:sp>
      <p:sp>
        <p:nvSpPr>
          <p:cNvPr id="75781" name="Rectangle 3"/>
          <p:cNvSpPr>
            <a:spLocks noChangeArrowheads="1"/>
          </p:cNvSpPr>
          <p:nvPr/>
        </p:nvSpPr>
        <p:spPr bwMode="auto">
          <a:xfrm>
            <a:off x="251520" y="1052736"/>
            <a:ext cx="8640960" cy="4401205"/>
          </a:xfrm>
          <a:prstGeom prst="rect">
            <a:avLst/>
          </a:prstGeom>
          <a:noFill/>
          <a:ln w="38100">
            <a:pattFill prst="solidDmnd">
              <a:fgClr>
                <a:srgbClr val="FF9900"/>
              </a:fgClr>
              <a:bgClr>
                <a:srgbClr val="DC2A00"/>
              </a:bgClr>
            </a:pattFill>
            <a:miter lim="800000"/>
            <a:headEnd/>
            <a:tailEnd/>
          </a:ln>
        </p:spPr>
        <p:txBody>
          <a:bodyPr wrap="square">
            <a:spAutoFit/>
          </a:bodyPr>
          <a:lstStyle/>
          <a:p>
            <a:pPr algn="ctr" eaLnBrk="0" hangingPunct="0">
              <a:spcBef>
                <a:spcPct val="50000"/>
              </a:spcBef>
            </a:pPr>
            <a:r>
              <a:rPr lang="it-IT" sz="2800" b="1" dirty="0">
                <a:solidFill>
                  <a:srgbClr val="FF5050"/>
                </a:solidFill>
                <a:latin typeface="Times New Roman" pitchFamily="18" charset="0"/>
                <a:cs typeface="Times New Roman" pitchFamily="18" charset="0"/>
              </a:rPr>
              <a:t>Residui</a:t>
            </a:r>
          </a:p>
          <a:p>
            <a:pPr eaLnBrk="0" hangingPunct="0">
              <a:spcBef>
                <a:spcPct val="50000"/>
              </a:spcBef>
            </a:pPr>
            <a:r>
              <a:rPr lang="it-IT" sz="2800" dirty="0">
                <a:solidFill>
                  <a:schemeClr val="accent2"/>
                </a:solidFill>
                <a:latin typeface="Times New Roman" pitchFamily="18" charset="0"/>
                <a:cs typeface="Times New Roman" pitchFamily="18" charset="0"/>
              </a:rPr>
              <a:t>Il </a:t>
            </a:r>
            <a:r>
              <a:rPr lang="it-IT" sz="2800" b="1" dirty="0">
                <a:solidFill>
                  <a:schemeClr val="accent2"/>
                </a:solidFill>
                <a:latin typeface="Times New Roman" pitchFamily="18" charset="0"/>
                <a:cs typeface="Times New Roman" pitchFamily="18" charset="0"/>
              </a:rPr>
              <a:t>residuo</a:t>
            </a:r>
            <a:r>
              <a:rPr lang="it-IT" sz="2800" b="1" dirty="0">
                <a:solidFill>
                  <a:srgbClr val="231F20"/>
                </a:solidFill>
                <a:latin typeface="Times New Roman" pitchFamily="18" charset="0"/>
                <a:cs typeface="Times New Roman" pitchFamily="18" charset="0"/>
              </a:rPr>
              <a:t> </a:t>
            </a:r>
            <a:r>
              <a:rPr lang="it-IT" sz="2800" dirty="0">
                <a:solidFill>
                  <a:srgbClr val="231F20"/>
                </a:solidFill>
                <a:latin typeface="Times New Roman" pitchFamily="18" charset="0"/>
                <a:cs typeface="Times New Roman" pitchFamily="18" charset="0"/>
              </a:rPr>
              <a:t>è la differenza fra un valore </a:t>
            </a:r>
            <a:r>
              <a:rPr lang="it-IT" sz="2800" dirty="0" smtClean="0">
                <a:solidFill>
                  <a:srgbClr val="231F20"/>
                </a:solidFill>
                <a:latin typeface="Times New Roman" pitchFamily="18" charset="0"/>
                <a:cs typeface="Times New Roman" pitchFamily="18" charset="0"/>
              </a:rPr>
              <a:t>osservato della </a:t>
            </a:r>
            <a:r>
              <a:rPr lang="it-IT" sz="2800" dirty="0">
                <a:solidFill>
                  <a:srgbClr val="231F20"/>
                </a:solidFill>
                <a:latin typeface="Times New Roman" pitchFamily="18" charset="0"/>
                <a:cs typeface="Times New Roman" pitchFamily="18" charset="0"/>
              </a:rPr>
              <a:t>variabile di risposta e il valore previsto </a:t>
            </a:r>
            <a:r>
              <a:rPr lang="it-IT" sz="2800" dirty="0" smtClean="0">
                <a:solidFill>
                  <a:srgbClr val="231F20"/>
                </a:solidFill>
                <a:latin typeface="Times New Roman" pitchFamily="18" charset="0"/>
                <a:cs typeface="Times New Roman" pitchFamily="18" charset="0"/>
              </a:rPr>
              <a:t>dalla </a:t>
            </a:r>
            <a:r>
              <a:rPr lang="it-IT" sz="2800" dirty="0">
                <a:solidFill>
                  <a:srgbClr val="231F20"/>
                </a:solidFill>
                <a:latin typeface="Times New Roman" pitchFamily="18" charset="0"/>
                <a:cs typeface="Times New Roman" pitchFamily="18" charset="0"/>
              </a:rPr>
              <a:t>retta di regressione. Vale a dire</a:t>
            </a:r>
          </a:p>
          <a:p>
            <a:pPr algn="ctr" eaLnBrk="0" hangingPunct="0">
              <a:spcBef>
                <a:spcPct val="50000"/>
              </a:spcBef>
            </a:pPr>
            <a:r>
              <a:rPr lang="it-IT" sz="2800" dirty="0">
                <a:solidFill>
                  <a:srgbClr val="231F20"/>
                </a:solidFill>
                <a:latin typeface="Times New Roman" pitchFamily="18" charset="0"/>
                <a:cs typeface="Times New Roman" pitchFamily="18" charset="0"/>
              </a:rPr>
              <a:t>         </a:t>
            </a:r>
            <a:r>
              <a:rPr lang="it-IT" sz="2800" u="sng" dirty="0">
                <a:solidFill>
                  <a:srgbClr val="33CC33"/>
                </a:solidFill>
                <a:latin typeface="Times New Roman" pitchFamily="18" charset="0"/>
                <a:cs typeface="Times New Roman" pitchFamily="18" charset="0"/>
              </a:rPr>
              <a:t>residuo = y osservato-y previsto</a:t>
            </a:r>
          </a:p>
          <a:p>
            <a:pPr eaLnBrk="0" hangingPunct="0">
              <a:spcBef>
                <a:spcPct val="50000"/>
              </a:spcBef>
            </a:pPr>
            <a:r>
              <a:rPr lang="it-IT" sz="2800" dirty="0">
                <a:solidFill>
                  <a:srgbClr val="33CC33"/>
                </a:solidFill>
                <a:latin typeface="Times New Roman" pitchFamily="18" charset="0"/>
                <a:cs typeface="Times New Roman" pitchFamily="18" charset="0"/>
              </a:rPr>
              <a:t>                                   = y - </a:t>
            </a:r>
          </a:p>
          <a:p>
            <a:pPr eaLnBrk="0" hangingPunct="0">
              <a:spcBef>
                <a:spcPct val="50000"/>
              </a:spcBef>
            </a:pPr>
            <a:r>
              <a:rPr lang="it-IT" sz="2800" dirty="0">
                <a:solidFill>
                  <a:schemeClr val="accent2"/>
                </a:solidFill>
                <a:latin typeface="Times New Roman" pitchFamily="18" charset="0"/>
                <a:cs typeface="Times New Roman" pitchFamily="18" charset="0"/>
              </a:rPr>
              <a:t>La somma dei residui dei minimi quadrati è pari a zero e perciò la loro media è sempre zero</a:t>
            </a:r>
          </a:p>
        </p:txBody>
      </p:sp>
      <p:graphicFrame>
        <p:nvGraphicFramePr>
          <p:cNvPr id="75778" name="Object 5"/>
          <p:cNvGraphicFramePr>
            <a:graphicFrameLocks noChangeAspect="1"/>
          </p:cNvGraphicFramePr>
          <p:nvPr>
            <p:ph sz="half" idx="2"/>
          </p:nvPr>
        </p:nvGraphicFramePr>
        <p:xfrm>
          <a:off x="4139952" y="4221088"/>
          <a:ext cx="576263" cy="576262"/>
        </p:xfrm>
        <a:graphic>
          <a:graphicData uri="http://schemas.openxmlformats.org/presentationml/2006/ole">
            <p:oleObj spid="_x0000_s38914" name="Equation" r:id="rId3" imgW="114120" imgH="16488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AA73F4B5-DF61-48F9-8F1A-1125E532F2E1}" type="slidenum">
              <a:rPr lang="it-IT"/>
              <a:pPr>
                <a:defRPr/>
              </a:pPr>
              <a:t>37</a:t>
            </a:fld>
            <a:endParaRPr lang="it-IT"/>
          </a:p>
        </p:txBody>
      </p:sp>
      <p:pic>
        <p:nvPicPr>
          <p:cNvPr id="453635" name="Picture 2"/>
          <p:cNvPicPr>
            <a:picLocks noChangeAspect="1" noChangeArrowheads="1"/>
          </p:cNvPicPr>
          <p:nvPr/>
        </p:nvPicPr>
        <p:blipFill>
          <a:blip r:embed="rId2" cstate="print"/>
          <a:srcRect/>
          <a:stretch>
            <a:fillRect/>
          </a:stretch>
        </p:blipFill>
        <p:spPr bwMode="auto">
          <a:xfrm>
            <a:off x="0" y="332656"/>
            <a:ext cx="8244408" cy="5616624"/>
          </a:xfrm>
          <a:prstGeom prst="rect">
            <a:avLst/>
          </a:prstGeom>
          <a:noFill/>
          <a:ln w="9525">
            <a:noFill/>
            <a:miter lim="800000"/>
            <a:headEnd/>
            <a:tailEnd/>
          </a:ln>
        </p:spPr>
      </p:pic>
      <p:sp>
        <p:nvSpPr>
          <p:cNvPr id="5" name="CasellaDiTesto 4"/>
          <p:cNvSpPr txBox="1"/>
          <p:nvPr/>
        </p:nvSpPr>
        <p:spPr>
          <a:xfrm>
            <a:off x="2699792" y="4797152"/>
            <a:ext cx="2009653" cy="954107"/>
          </a:xfrm>
          <a:prstGeom prst="rect">
            <a:avLst/>
          </a:prstGeom>
          <a:noFill/>
        </p:spPr>
        <p:txBody>
          <a:bodyPr wrap="none" rtlCol="0">
            <a:spAutoFit/>
          </a:bodyPr>
          <a:lstStyle/>
          <a:p>
            <a:r>
              <a:rPr lang="it-IT" sz="2800" b="1" dirty="0" smtClean="0">
                <a:solidFill>
                  <a:srgbClr val="FF0000"/>
                </a:solidFill>
              </a:rPr>
              <a:t>(o residui al </a:t>
            </a:r>
          </a:p>
          <a:p>
            <a:r>
              <a:rPr lang="it-IT" sz="2800" b="1" dirty="0" smtClean="0">
                <a:solidFill>
                  <a:srgbClr val="FF0000"/>
                </a:solidFill>
              </a:rPr>
              <a:t>quadrato) </a:t>
            </a:r>
            <a:endParaRPr lang="it-IT" sz="2800" b="1" dirty="0">
              <a:solidFill>
                <a:srgbClr val="FF0000"/>
              </a:solidFill>
            </a:endParaRPr>
          </a:p>
        </p:txBody>
      </p:sp>
      <p:sp>
        <p:nvSpPr>
          <p:cNvPr id="6" name="CasellaDiTesto 5"/>
          <p:cNvSpPr txBox="1"/>
          <p:nvPr/>
        </p:nvSpPr>
        <p:spPr>
          <a:xfrm>
            <a:off x="395536" y="6021288"/>
            <a:ext cx="6662401" cy="461665"/>
          </a:xfrm>
          <a:prstGeom prst="rect">
            <a:avLst/>
          </a:prstGeom>
          <a:noFill/>
        </p:spPr>
        <p:txBody>
          <a:bodyPr wrap="none" rtlCol="0">
            <a:spAutoFit/>
          </a:bodyPr>
          <a:lstStyle/>
          <a:p>
            <a:r>
              <a:rPr lang="it-IT" sz="2400" b="1" u="sng" dirty="0" smtClean="0">
                <a:solidFill>
                  <a:schemeClr val="accent2"/>
                </a:solidFill>
                <a:latin typeface="CMR10" charset="0"/>
              </a:rPr>
              <a:t>La somma degli scarti o residui è pari a zero</a:t>
            </a:r>
            <a:endParaRPr lang="it-IT" sz="2400" b="1" u="sng" dirty="0"/>
          </a:p>
        </p:txBody>
      </p:sp>
      <p:sp>
        <p:nvSpPr>
          <p:cNvPr id="7" name="CasellaDiTesto 6"/>
          <p:cNvSpPr txBox="1"/>
          <p:nvPr/>
        </p:nvSpPr>
        <p:spPr>
          <a:xfrm>
            <a:off x="6156176" y="188640"/>
            <a:ext cx="2612510" cy="1261884"/>
          </a:xfrm>
          <a:prstGeom prst="rect">
            <a:avLst/>
          </a:prstGeom>
          <a:noFill/>
        </p:spPr>
        <p:txBody>
          <a:bodyPr wrap="none" rtlCol="0">
            <a:spAutoFit/>
          </a:bodyPr>
          <a:lstStyle/>
          <a:p>
            <a:r>
              <a:rPr lang="it-IT" sz="3600" dirty="0" smtClean="0"/>
              <a:t>(o </a:t>
            </a:r>
            <a:r>
              <a:rPr lang="it-IT" sz="3800" b="1" dirty="0" smtClean="0"/>
              <a:t>Residui al</a:t>
            </a:r>
          </a:p>
          <a:p>
            <a:r>
              <a:rPr lang="it-IT" sz="3800" b="1" dirty="0" smtClean="0"/>
              <a:t>quadrato</a:t>
            </a:r>
            <a:r>
              <a:rPr lang="it-IT" sz="3600" dirty="0" smtClean="0"/>
              <a:t>)</a:t>
            </a:r>
            <a:endParaRPr lang="it-IT" sz="3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egnaposto numero diapositiva 5"/>
          <p:cNvSpPr>
            <a:spLocks noGrp="1"/>
          </p:cNvSpPr>
          <p:nvPr>
            <p:ph type="sldNum" sz="quarter" idx="12"/>
          </p:nvPr>
        </p:nvSpPr>
        <p:spPr/>
        <p:txBody>
          <a:bodyPr/>
          <a:lstStyle/>
          <a:p>
            <a:pPr>
              <a:defRPr/>
            </a:pPr>
            <a:fld id="{12984788-CB4C-4816-9329-EA8DCBCE7BBD}" type="slidenum">
              <a:rPr lang="it-IT"/>
              <a:pPr>
                <a:defRPr/>
              </a:pPr>
              <a:t>38</a:t>
            </a:fld>
            <a:endParaRPr lang="it-IT" dirty="0"/>
          </a:p>
        </p:txBody>
      </p:sp>
      <p:grpSp>
        <p:nvGrpSpPr>
          <p:cNvPr id="2" name="Group 2"/>
          <p:cNvGrpSpPr>
            <a:grpSpLocks/>
          </p:cNvGrpSpPr>
          <p:nvPr/>
        </p:nvGrpSpPr>
        <p:grpSpPr bwMode="auto">
          <a:xfrm>
            <a:off x="611560" y="764704"/>
            <a:ext cx="7848600" cy="5478463"/>
            <a:chOff x="288" y="624"/>
            <a:chExt cx="4944" cy="3027"/>
          </a:xfrm>
        </p:grpSpPr>
        <p:sp>
          <p:nvSpPr>
            <p:cNvPr id="454661" name="Text Box 3"/>
            <p:cNvSpPr txBox="1">
              <a:spLocks noChangeArrowheads="1"/>
            </p:cNvSpPr>
            <p:nvPr/>
          </p:nvSpPr>
          <p:spPr bwMode="auto">
            <a:xfrm>
              <a:off x="288" y="624"/>
              <a:ext cx="4944" cy="2935"/>
            </a:xfrm>
            <a:prstGeom prst="rect">
              <a:avLst/>
            </a:prstGeom>
            <a:noFill/>
            <a:ln w="38100">
              <a:pattFill prst="solidDmnd">
                <a:fgClr>
                  <a:srgbClr val="FF9933"/>
                </a:fgClr>
                <a:bgClr>
                  <a:srgbClr val="FF3300"/>
                </a:bgClr>
              </a:pattFill>
              <a:miter lim="800000"/>
              <a:headEnd/>
              <a:tailEnd/>
            </a:ln>
          </p:spPr>
          <p:txBody>
            <a:bodyPr>
              <a:spAutoFit/>
            </a:bodyPr>
            <a:lstStyle/>
            <a:p>
              <a:pPr eaLnBrk="0" hangingPunct="0">
                <a:spcBef>
                  <a:spcPct val="50000"/>
                </a:spcBef>
              </a:pPr>
              <a:r>
                <a:rPr lang="it-IT" sz="2000" b="1" dirty="0">
                  <a:solidFill>
                    <a:srgbClr val="FF5050"/>
                  </a:solidFill>
                  <a:latin typeface="Verdana" pitchFamily="34" charset="0"/>
                </a:rPr>
                <a:t>Retta di regressione dei minimi quadrati: formule</a:t>
              </a:r>
            </a:p>
            <a:p>
              <a:pPr eaLnBrk="0" hangingPunct="0">
                <a:spcBef>
                  <a:spcPct val="50000"/>
                </a:spcBef>
              </a:pPr>
              <a:r>
                <a:rPr lang="it-IT" sz="2000" dirty="0">
                  <a:solidFill>
                    <a:srgbClr val="231F20"/>
                  </a:solidFill>
                  <a:latin typeface="Verdana" pitchFamily="34" charset="0"/>
                </a:rPr>
                <a:t>Supponiamo di avere dei dati su una variabile esplicativa </a:t>
              </a:r>
              <a:r>
                <a:rPr lang="it-IT" sz="2000" i="1" dirty="0">
                  <a:solidFill>
                    <a:srgbClr val="231F20"/>
                  </a:solidFill>
                  <a:latin typeface="Verdana" pitchFamily="34" charset="0"/>
                </a:rPr>
                <a:t>x </a:t>
              </a:r>
              <a:r>
                <a:rPr lang="it-IT" sz="2000" dirty="0">
                  <a:solidFill>
                    <a:srgbClr val="231F20"/>
                  </a:solidFill>
                  <a:latin typeface="Verdana" pitchFamily="34" charset="0"/>
                </a:rPr>
                <a:t>e su una variabile di risposta </a:t>
              </a:r>
              <a:r>
                <a:rPr lang="it-IT" sz="2000" i="1" dirty="0">
                  <a:solidFill>
                    <a:srgbClr val="231F20"/>
                  </a:solidFill>
                  <a:latin typeface="Verdana" pitchFamily="34" charset="0"/>
                </a:rPr>
                <a:t>y </a:t>
              </a:r>
              <a:r>
                <a:rPr lang="it-IT" sz="2000" dirty="0">
                  <a:solidFill>
                    <a:srgbClr val="231F20"/>
                  </a:solidFill>
                  <a:latin typeface="Verdana" pitchFamily="34" charset="0"/>
                </a:rPr>
                <a:t>per </a:t>
              </a:r>
              <a:r>
                <a:rPr lang="it-IT" sz="2000" i="1" dirty="0">
                  <a:solidFill>
                    <a:srgbClr val="231F20"/>
                  </a:solidFill>
                  <a:latin typeface="Verdana" pitchFamily="34" charset="0"/>
                </a:rPr>
                <a:t>n </a:t>
              </a:r>
              <a:r>
                <a:rPr lang="it-IT" sz="2000" dirty="0">
                  <a:solidFill>
                    <a:srgbClr val="231F20"/>
                  </a:solidFill>
                  <a:latin typeface="Verdana" pitchFamily="34" charset="0"/>
                </a:rPr>
                <a:t>unità. In base ai dati, ricaviamo </a:t>
              </a:r>
              <a:r>
                <a:rPr lang="it-IT" sz="2000" u="sng" dirty="0">
                  <a:solidFill>
                    <a:srgbClr val="231F20"/>
                  </a:solidFill>
                  <a:latin typeface="Verdana" pitchFamily="34" charset="0"/>
                </a:rPr>
                <a:t>le medie </a:t>
              </a:r>
              <a:r>
                <a:rPr lang="it-IT" sz="2000" u="sng" dirty="0" err="1">
                  <a:solidFill>
                    <a:srgbClr val="231F20"/>
                  </a:solidFill>
                  <a:latin typeface="Verdana" pitchFamily="34" charset="0"/>
                </a:rPr>
                <a:t>¯</a:t>
              </a:r>
              <a:r>
                <a:rPr lang="it-IT" sz="2000" i="1" u="sng" dirty="0" err="1">
                  <a:solidFill>
                    <a:srgbClr val="231F20"/>
                  </a:solidFill>
                  <a:latin typeface="Verdana" pitchFamily="34" charset="0"/>
                </a:rPr>
                <a:t>x</a:t>
              </a:r>
              <a:r>
                <a:rPr lang="it-IT" sz="2000" i="1" u="sng" dirty="0">
                  <a:solidFill>
                    <a:srgbClr val="231F20"/>
                  </a:solidFill>
                  <a:latin typeface="Verdana" pitchFamily="34" charset="0"/>
                </a:rPr>
                <a:t> </a:t>
              </a:r>
              <a:r>
                <a:rPr lang="it-IT" sz="2000" u="sng" dirty="0">
                  <a:solidFill>
                    <a:srgbClr val="231F20"/>
                  </a:solidFill>
                  <a:latin typeface="Verdana" pitchFamily="34" charset="0"/>
                </a:rPr>
                <a:t>e </a:t>
              </a:r>
              <a:r>
                <a:rPr lang="it-IT" sz="2000" u="sng" dirty="0" err="1">
                  <a:solidFill>
                    <a:srgbClr val="231F20"/>
                  </a:solidFill>
                  <a:latin typeface="Verdana" pitchFamily="34" charset="0"/>
                </a:rPr>
                <a:t>¯</a:t>
              </a:r>
              <a:r>
                <a:rPr lang="it-IT" sz="2000" i="1" u="sng" dirty="0" err="1">
                  <a:solidFill>
                    <a:srgbClr val="231F20"/>
                  </a:solidFill>
                  <a:latin typeface="Verdana" pitchFamily="34" charset="0"/>
                </a:rPr>
                <a:t>y</a:t>
              </a:r>
              <a:r>
                <a:rPr lang="it-IT" sz="2000" i="1" u="sng" dirty="0">
                  <a:solidFill>
                    <a:srgbClr val="231F20"/>
                  </a:solidFill>
                  <a:latin typeface="Verdana" pitchFamily="34" charset="0"/>
                </a:rPr>
                <a:t> </a:t>
              </a:r>
              <a:r>
                <a:rPr lang="it-IT" sz="2000" u="sng" dirty="0">
                  <a:solidFill>
                    <a:srgbClr val="231F20"/>
                  </a:solidFill>
                  <a:latin typeface="Verdana" pitchFamily="34" charset="0"/>
                </a:rPr>
                <a:t>e le deviazioni standard </a:t>
              </a:r>
              <a:r>
                <a:rPr lang="it-IT" sz="2000" i="1" u="sng" dirty="0" err="1">
                  <a:solidFill>
                    <a:srgbClr val="231F20"/>
                  </a:solidFill>
                  <a:latin typeface="Verdana" pitchFamily="34" charset="0"/>
                </a:rPr>
                <a:t>sx</a:t>
              </a:r>
              <a:r>
                <a:rPr lang="it-IT" sz="2000" i="1" u="sng" dirty="0">
                  <a:solidFill>
                    <a:srgbClr val="231F20"/>
                  </a:solidFill>
                  <a:latin typeface="Verdana" pitchFamily="34" charset="0"/>
                </a:rPr>
                <a:t> </a:t>
              </a:r>
              <a:r>
                <a:rPr lang="it-IT" sz="2000" u="sng" dirty="0">
                  <a:solidFill>
                    <a:srgbClr val="231F20"/>
                  </a:solidFill>
                  <a:latin typeface="Verdana" pitchFamily="34" charset="0"/>
                </a:rPr>
                <a:t>e </a:t>
              </a:r>
              <a:r>
                <a:rPr lang="it-IT" sz="2000" i="1" u="sng" dirty="0" err="1">
                  <a:solidFill>
                    <a:srgbClr val="231F20"/>
                  </a:solidFill>
                  <a:latin typeface="Verdana" pitchFamily="34" charset="0"/>
                </a:rPr>
                <a:t>sy</a:t>
              </a:r>
              <a:r>
                <a:rPr lang="it-IT" sz="2000" i="1" u="sng" dirty="0">
                  <a:solidFill>
                    <a:srgbClr val="231F20"/>
                  </a:solidFill>
                  <a:latin typeface="Verdana" pitchFamily="34" charset="0"/>
                </a:rPr>
                <a:t> </a:t>
              </a:r>
              <a:r>
                <a:rPr lang="it-IT" sz="2000" u="sng" dirty="0">
                  <a:solidFill>
                    <a:srgbClr val="231F20"/>
                  </a:solidFill>
                  <a:latin typeface="Verdana" pitchFamily="34" charset="0"/>
                </a:rPr>
                <a:t>delle due variabili e la loro correlazione </a:t>
              </a:r>
              <a:r>
                <a:rPr lang="it-IT" sz="2000" i="1" u="sng" dirty="0">
                  <a:solidFill>
                    <a:srgbClr val="231F20"/>
                  </a:solidFill>
                  <a:latin typeface="Verdana" pitchFamily="34" charset="0"/>
                </a:rPr>
                <a:t>r</a:t>
              </a:r>
              <a:r>
                <a:rPr lang="it-IT" sz="2000" dirty="0">
                  <a:solidFill>
                    <a:srgbClr val="231F20"/>
                  </a:solidFill>
                  <a:latin typeface="Verdana" pitchFamily="34" charset="0"/>
                </a:rPr>
                <a:t>. La retta di regressione dei minimi quadrati è la linea</a:t>
              </a:r>
            </a:p>
            <a:p>
              <a:pPr eaLnBrk="0" hangingPunct="0">
                <a:spcBef>
                  <a:spcPct val="50000"/>
                </a:spcBef>
              </a:pPr>
              <a:endParaRPr lang="it-IT" sz="2000" dirty="0">
                <a:solidFill>
                  <a:srgbClr val="231F20"/>
                </a:solidFill>
                <a:latin typeface="Verdana" pitchFamily="34" charset="0"/>
              </a:endParaRPr>
            </a:p>
            <a:p>
              <a:pPr eaLnBrk="0" hangingPunct="0">
                <a:spcBef>
                  <a:spcPct val="50000"/>
                </a:spcBef>
              </a:pPr>
              <a:endParaRPr lang="it-IT" sz="2000" dirty="0">
                <a:solidFill>
                  <a:srgbClr val="231F20"/>
                </a:solidFill>
                <a:latin typeface="Verdana" pitchFamily="34" charset="0"/>
              </a:endParaRPr>
            </a:p>
            <a:p>
              <a:pPr eaLnBrk="0" hangingPunct="0">
                <a:spcBef>
                  <a:spcPct val="50000"/>
                </a:spcBef>
              </a:pPr>
              <a:r>
                <a:rPr lang="it-IT" sz="2000" dirty="0">
                  <a:solidFill>
                    <a:srgbClr val="231F20"/>
                  </a:solidFill>
                  <a:latin typeface="Verdana" pitchFamily="34" charset="0"/>
                </a:rPr>
                <a:t>con </a:t>
              </a:r>
              <a:r>
                <a:rPr lang="it-IT" sz="2000" b="1" dirty="0">
                  <a:solidFill>
                    <a:srgbClr val="6600FF"/>
                  </a:solidFill>
                  <a:latin typeface="Verdana" pitchFamily="34" charset="0"/>
                </a:rPr>
                <a:t>coefficiente angolare</a:t>
              </a:r>
            </a:p>
            <a:p>
              <a:pPr eaLnBrk="0" hangingPunct="0">
                <a:spcBef>
                  <a:spcPct val="50000"/>
                </a:spcBef>
              </a:pPr>
              <a:endParaRPr lang="it-IT" sz="2000" b="1" dirty="0">
                <a:solidFill>
                  <a:srgbClr val="231F20"/>
                </a:solidFill>
                <a:latin typeface="Verdana" pitchFamily="34" charset="0"/>
              </a:endParaRPr>
            </a:p>
            <a:p>
              <a:pPr eaLnBrk="0" hangingPunct="0">
                <a:spcBef>
                  <a:spcPct val="50000"/>
                </a:spcBef>
              </a:pPr>
              <a:endParaRPr lang="it-IT" sz="2000" b="1" dirty="0">
                <a:solidFill>
                  <a:srgbClr val="231F20"/>
                </a:solidFill>
                <a:latin typeface="Verdana" pitchFamily="34" charset="0"/>
              </a:endParaRPr>
            </a:p>
            <a:p>
              <a:pPr eaLnBrk="0" hangingPunct="0">
                <a:spcBef>
                  <a:spcPct val="50000"/>
                </a:spcBef>
              </a:pPr>
              <a:r>
                <a:rPr lang="it-IT" sz="2000" dirty="0">
                  <a:solidFill>
                    <a:srgbClr val="231F20"/>
                  </a:solidFill>
                  <a:latin typeface="Verdana" pitchFamily="34" charset="0"/>
                </a:rPr>
                <a:t>e </a:t>
              </a:r>
              <a:r>
                <a:rPr lang="it-IT" sz="2000" b="1" dirty="0">
                  <a:solidFill>
                    <a:srgbClr val="6600FF"/>
                  </a:solidFill>
                  <a:latin typeface="Verdana" pitchFamily="34" charset="0"/>
                </a:rPr>
                <a:t>intercetta</a:t>
              </a:r>
              <a:endParaRPr lang="it-IT" sz="2000" dirty="0">
                <a:solidFill>
                  <a:srgbClr val="6600FF"/>
                </a:solidFill>
                <a:latin typeface="Verdana" pitchFamily="34" charset="0"/>
              </a:endParaRPr>
            </a:p>
            <a:p>
              <a:pPr eaLnBrk="0" hangingPunct="0">
                <a:spcBef>
                  <a:spcPct val="50000"/>
                </a:spcBef>
              </a:pPr>
              <a:endParaRPr lang="it-IT" sz="2000" dirty="0">
                <a:solidFill>
                  <a:srgbClr val="231F20"/>
                </a:solidFill>
                <a:latin typeface="Verdana" pitchFamily="34" charset="0"/>
              </a:endParaRPr>
            </a:p>
          </p:txBody>
        </p:sp>
        <p:pic>
          <p:nvPicPr>
            <p:cNvPr id="454662" name="Picture 4" descr="for5"/>
            <p:cNvPicPr>
              <a:picLocks noChangeAspect="1" noChangeArrowheads="1"/>
            </p:cNvPicPr>
            <p:nvPr/>
          </p:nvPicPr>
          <p:blipFill>
            <a:blip r:embed="rId2" cstate="print"/>
            <a:srcRect/>
            <a:stretch>
              <a:fillRect/>
            </a:stretch>
          </p:blipFill>
          <p:spPr bwMode="auto">
            <a:xfrm>
              <a:off x="2016" y="1968"/>
              <a:ext cx="1119" cy="325"/>
            </a:xfrm>
            <a:prstGeom prst="rect">
              <a:avLst/>
            </a:prstGeom>
            <a:noFill/>
            <a:ln w="9525">
              <a:noFill/>
              <a:miter lim="800000"/>
              <a:headEnd/>
              <a:tailEnd/>
            </a:ln>
          </p:spPr>
        </p:pic>
        <p:pic>
          <p:nvPicPr>
            <p:cNvPr id="454663" name="Picture 5" descr="for5"/>
            <p:cNvPicPr>
              <a:picLocks noChangeAspect="1" noChangeArrowheads="1"/>
            </p:cNvPicPr>
            <p:nvPr/>
          </p:nvPicPr>
          <p:blipFill>
            <a:blip r:embed="rId3" cstate="print"/>
            <a:srcRect/>
            <a:stretch>
              <a:fillRect/>
            </a:stretch>
          </p:blipFill>
          <p:spPr bwMode="auto">
            <a:xfrm>
              <a:off x="2016" y="2533"/>
              <a:ext cx="912" cy="587"/>
            </a:xfrm>
            <a:prstGeom prst="rect">
              <a:avLst/>
            </a:prstGeom>
            <a:noFill/>
            <a:ln w="9525">
              <a:noFill/>
              <a:miter lim="800000"/>
              <a:headEnd/>
              <a:tailEnd/>
            </a:ln>
          </p:spPr>
        </p:pic>
        <p:pic>
          <p:nvPicPr>
            <p:cNvPr id="454664" name="Picture 6" descr="for5"/>
            <p:cNvPicPr>
              <a:picLocks noChangeAspect="1" noChangeArrowheads="1"/>
            </p:cNvPicPr>
            <p:nvPr/>
          </p:nvPicPr>
          <p:blipFill>
            <a:blip r:embed="rId4" cstate="print"/>
            <a:srcRect/>
            <a:stretch>
              <a:fillRect/>
            </a:stretch>
          </p:blipFill>
          <p:spPr bwMode="auto">
            <a:xfrm>
              <a:off x="2028" y="3264"/>
              <a:ext cx="1284" cy="38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egnaposto numero diapositiva 7"/>
          <p:cNvSpPr>
            <a:spLocks noGrp="1"/>
          </p:cNvSpPr>
          <p:nvPr>
            <p:ph type="sldNum" sz="quarter" idx="12"/>
          </p:nvPr>
        </p:nvSpPr>
        <p:spPr/>
        <p:txBody>
          <a:bodyPr/>
          <a:lstStyle/>
          <a:p>
            <a:pPr>
              <a:defRPr/>
            </a:pPr>
            <a:fld id="{E0C590AE-8335-40B7-8E26-D39E1BF958F3}" type="slidenum">
              <a:rPr lang="it-IT"/>
              <a:pPr>
                <a:defRPr/>
              </a:pPr>
              <a:t>39</a:t>
            </a:fld>
            <a:endParaRPr lang="it-IT"/>
          </a:p>
        </p:txBody>
      </p:sp>
      <p:sp>
        <p:nvSpPr>
          <p:cNvPr id="73736" name="Rectangle 2"/>
          <p:cNvSpPr>
            <a:spLocks noGrp="1" noChangeArrowheads="1"/>
          </p:cNvSpPr>
          <p:nvPr>
            <p:ph type="body" sz="half" idx="4294967295"/>
          </p:nvPr>
        </p:nvSpPr>
        <p:spPr>
          <a:xfrm>
            <a:off x="0" y="980729"/>
            <a:ext cx="9144000" cy="5877272"/>
          </a:xfrm>
        </p:spPr>
        <p:txBody>
          <a:bodyPr/>
          <a:lstStyle/>
          <a:p>
            <a:pPr eaLnBrk="1" hangingPunct="1">
              <a:lnSpc>
                <a:spcPct val="90000"/>
              </a:lnSpc>
            </a:pPr>
            <a:endParaRPr lang="it-IT" dirty="0" smtClean="0">
              <a:solidFill>
                <a:schemeClr val="accent2"/>
              </a:solidFill>
            </a:endParaRPr>
          </a:p>
          <a:p>
            <a:pPr eaLnBrk="1" hangingPunct="1">
              <a:lnSpc>
                <a:spcPct val="90000"/>
              </a:lnSpc>
            </a:pPr>
            <a:r>
              <a:rPr lang="it-IT" dirty="0" smtClean="0">
                <a:solidFill>
                  <a:schemeClr val="accent2"/>
                </a:solidFill>
              </a:rPr>
              <a:t>Il coefficiente angolare misura quanto cambia </a:t>
            </a:r>
          </a:p>
          <a:p>
            <a:pPr eaLnBrk="1" hangingPunct="1">
              <a:lnSpc>
                <a:spcPct val="90000"/>
              </a:lnSpc>
              <a:buNone/>
            </a:pPr>
            <a:r>
              <a:rPr lang="it-IT" dirty="0" smtClean="0">
                <a:solidFill>
                  <a:schemeClr val="accent2"/>
                </a:solidFill>
              </a:rPr>
              <a:t>    quando x aumenta di 1 e </a:t>
            </a:r>
            <a:r>
              <a:rPr lang="it-IT" u="sng" dirty="0" smtClean="0">
                <a:solidFill>
                  <a:schemeClr val="accent2"/>
                </a:solidFill>
              </a:rPr>
              <a:t>dipende dalle unità di misura di x e y. COME???????</a:t>
            </a:r>
          </a:p>
          <a:p>
            <a:pPr>
              <a:lnSpc>
                <a:spcPct val="90000"/>
              </a:lnSpc>
            </a:pPr>
            <a:endParaRPr lang="it-IT" dirty="0" smtClean="0">
              <a:solidFill>
                <a:schemeClr val="accent2"/>
              </a:solidFill>
            </a:endParaRPr>
          </a:p>
          <a:p>
            <a:pPr>
              <a:lnSpc>
                <a:spcPct val="90000"/>
              </a:lnSpc>
            </a:pPr>
            <a:r>
              <a:rPr lang="it-IT" dirty="0" smtClean="0">
                <a:solidFill>
                  <a:schemeClr val="accent2"/>
                </a:solidFill>
              </a:rPr>
              <a:t>Ossia, il coefficiente angolare misura quanto </a:t>
            </a:r>
          </a:p>
          <a:p>
            <a:pPr>
              <a:lnSpc>
                <a:spcPct val="90000"/>
              </a:lnSpc>
              <a:buNone/>
            </a:pPr>
            <a:r>
              <a:rPr lang="it-IT" dirty="0" smtClean="0">
                <a:solidFill>
                  <a:schemeClr val="accent2"/>
                </a:solidFill>
              </a:rPr>
              <a:t>    cambia        </a:t>
            </a:r>
            <a:r>
              <a:rPr lang="it-IT" dirty="0" smtClean="0">
                <a:solidFill>
                  <a:srgbClr val="FF0000"/>
                </a:solidFill>
                <a:cs typeface="Arial" charset="0"/>
              </a:rPr>
              <a:t>per un cambiamento unitario di X.</a:t>
            </a:r>
          </a:p>
          <a:p>
            <a:pPr>
              <a:lnSpc>
                <a:spcPct val="90000"/>
              </a:lnSpc>
              <a:buNone/>
            </a:pPr>
            <a:endParaRPr lang="it-IT" dirty="0" smtClean="0">
              <a:solidFill>
                <a:srgbClr val="FF0000"/>
              </a:solidFill>
              <a:cs typeface="Arial" charset="0"/>
            </a:endParaRPr>
          </a:p>
          <a:p>
            <a:pPr>
              <a:lnSpc>
                <a:spcPct val="90000"/>
              </a:lnSpc>
              <a:buNone/>
            </a:pPr>
            <a:r>
              <a:rPr lang="it-IT" dirty="0" smtClean="0">
                <a:solidFill>
                  <a:srgbClr val="FF0000"/>
                </a:solidFill>
                <a:cs typeface="Arial" charset="0"/>
              </a:rPr>
              <a:t>   </a:t>
            </a:r>
            <a:r>
              <a:rPr lang="it-IT" dirty="0" smtClean="0">
                <a:solidFill>
                  <a:schemeClr val="accent2"/>
                </a:solidFill>
              </a:rPr>
              <a:t>L’intercetta è il valore di      quando x=0.</a:t>
            </a:r>
          </a:p>
          <a:p>
            <a:pPr>
              <a:lnSpc>
                <a:spcPct val="90000"/>
              </a:lnSpc>
              <a:buNone/>
            </a:pPr>
            <a:endParaRPr lang="it-IT" dirty="0" smtClean="0">
              <a:solidFill>
                <a:schemeClr val="accent2"/>
              </a:solidFill>
            </a:endParaRPr>
          </a:p>
          <a:p>
            <a:pPr eaLnBrk="1" hangingPunct="1">
              <a:lnSpc>
                <a:spcPct val="90000"/>
              </a:lnSpc>
              <a:buNone/>
            </a:pPr>
            <a:endParaRPr lang="it-IT" u="sng" dirty="0" smtClean="0">
              <a:solidFill>
                <a:schemeClr val="accent2"/>
              </a:solidFill>
            </a:endParaRPr>
          </a:p>
          <a:p>
            <a:pPr eaLnBrk="1" hangingPunct="1">
              <a:lnSpc>
                <a:spcPct val="90000"/>
              </a:lnSpc>
              <a:buNone/>
            </a:pPr>
            <a:endParaRPr lang="it-IT" u="sng" dirty="0" smtClean="0">
              <a:solidFill>
                <a:schemeClr val="accent2"/>
              </a:solidFill>
            </a:endParaRPr>
          </a:p>
        </p:txBody>
      </p:sp>
      <p:graphicFrame>
        <p:nvGraphicFramePr>
          <p:cNvPr id="73730" name="Object 3"/>
          <p:cNvGraphicFramePr>
            <a:graphicFrameLocks noChangeAspect="1"/>
          </p:cNvGraphicFramePr>
          <p:nvPr>
            <p:ph sz="quarter" idx="4294967295"/>
          </p:nvPr>
        </p:nvGraphicFramePr>
        <p:xfrm>
          <a:off x="9029700" y="2609850"/>
          <a:ext cx="114300" cy="165100"/>
        </p:xfrm>
        <a:graphic>
          <a:graphicData uri="http://schemas.openxmlformats.org/presentationml/2006/ole">
            <p:oleObj spid="_x0000_s215042" name="Equation" r:id="rId4" imgW="114120" imgH="164880" progId="Equation.3">
              <p:embed/>
            </p:oleObj>
          </a:graphicData>
        </a:graphic>
      </p:graphicFrame>
      <p:graphicFrame>
        <p:nvGraphicFramePr>
          <p:cNvPr id="73731" name="Object 4"/>
          <p:cNvGraphicFramePr>
            <a:graphicFrameLocks noChangeAspect="1"/>
          </p:cNvGraphicFramePr>
          <p:nvPr>
            <p:ph sz="quarter" idx="4294967295"/>
          </p:nvPr>
        </p:nvGraphicFramePr>
        <p:xfrm>
          <a:off x="1763688" y="4077072"/>
          <a:ext cx="384535" cy="505272"/>
        </p:xfrm>
        <a:graphic>
          <a:graphicData uri="http://schemas.openxmlformats.org/presentationml/2006/ole">
            <p:oleObj spid="_x0000_s215043" name="Equation" r:id="rId5" imgW="114120" imgH="164880" progId="Equation.3">
              <p:embed/>
            </p:oleObj>
          </a:graphicData>
        </a:graphic>
      </p:graphicFrame>
      <p:graphicFrame>
        <p:nvGraphicFramePr>
          <p:cNvPr id="73732" name="Object 5"/>
          <p:cNvGraphicFramePr>
            <a:graphicFrameLocks noChangeAspect="1"/>
          </p:cNvGraphicFramePr>
          <p:nvPr/>
        </p:nvGraphicFramePr>
        <p:xfrm>
          <a:off x="7956376" y="1484784"/>
          <a:ext cx="573087" cy="649288"/>
        </p:xfrm>
        <a:graphic>
          <a:graphicData uri="http://schemas.openxmlformats.org/presentationml/2006/ole">
            <p:oleObj spid="_x0000_s215044" name="Equation" r:id="rId6" imgW="114120" imgH="164880" progId="Equation.3">
              <p:embed/>
            </p:oleObj>
          </a:graphicData>
        </a:graphic>
      </p:graphicFrame>
      <p:sp>
        <p:nvSpPr>
          <p:cNvPr id="10" name="Rectangle 2"/>
          <p:cNvSpPr>
            <a:spLocks noGrp="1" noChangeArrowheads="1"/>
          </p:cNvSpPr>
          <p:nvPr>
            <p:ph type="title"/>
          </p:nvPr>
        </p:nvSpPr>
        <p:spPr>
          <a:xfrm>
            <a:off x="457200" y="274638"/>
            <a:ext cx="8229600" cy="633412"/>
          </a:xfrm>
          <a:ln>
            <a:solidFill>
              <a:schemeClr val="accent2"/>
            </a:solidFill>
          </a:ln>
        </p:spPr>
        <p:txBody>
          <a:bodyPr>
            <a:normAutofit fontScale="90000"/>
          </a:bodyPr>
          <a:lstStyle/>
          <a:p>
            <a:pPr eaLnBrk="1" hangingPunct="1"/>
            <a:r>
              <a:rPr lang="it-IT" sz="3600" dirty="0" smtClean="0">
                <a:solidFill>
                  <a:srgbClr val="FF0000"/>
                </a:solidFill>
              </a:rPr>
              <a:t>La retta di regressione dei m. q.</a:t>
            </a:r>
          </a:p>
        </p:txBody>
      </p:sp>
      <p:graphicFrame>
        <p:nvGraphicFramePr>
          <p:cNvPr id="215045" name="Object 4"/>
          <p:cNvGraphicFramePr>
            <a:graphicFrameLocks noChangeAspect="1"/>
          </p:cNvGraphicFramePr>
          <p:nvPr/>
        </p:nvGraphicFramePr>
        <p:xfrm>
          <a:off x="4283968" y="5085184"/>
          <a:ext cx="546267" cy="720080"/>
        </p:xfrm>
        <a:graphic>
          <a:graphicData uri="http://schemas.openxmlformats.org/presentationml/2006/ole">
            <p:oleObj spid="_x0000_s215045" name="Equation" r:id="rId7" imgW="114120" imgH="16488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4098"/>
          <p:cNvSpPr txBox="1">
            <a:spLocks noChangeArrowheads="1"/>
          </p:cNvSpPr>
          <p:nvPr/>
        </p:nvSpPr>
        <p:spPr>
          <a:xfrm>
            <a:off x="457200" y="274638"/>
            <a:ext cx="8229600" cy="706090"/>
          </a:xfrm>
          <a:prstGeom prst="rect">
            <a:avLst/>
          </a:prstGeom>
        </p:spPr>
        <p:txBody>
          <a:bodyPr/>
          <a:lstStyle/>
          <a:p>
            <a:pPr algn="ctr" fontAlgn="auto">
              <a:spcAft>
                <a:spcPts val="0"/>
              </a:spcAft>
              <a:defRPr/>
            </a:pPr>
            <a:r>
              <a:rPr lang="it-IT" sz="3600" dirty="0">
                <a:solidFill>
                  <a:srgbClr val="FF0000"/>
                </a:solidFill>
                <a:latin typeface="+mj-lt"/>
                <a:ea typeface="+mj-ea"/>
                <a:cs typeface="+mj-cs"/>
              </a:rPr>
              <a:t>I dati</a:t>
            </a:r>
          </a:p>
        </p:txBody>
      </p:sp>
      <p:graphicFrame>
        <p:nvGraphicFramePr>
          <p:cNvPr id="91138" name="Object 4099"/>
          <p:cNvGraphicFramePr>
            <a:graphicFrameLocks noChangeAspect="1"/>
          </p:cNvGraphicFramePr>
          <p:nvPr/>
        </p:nvGraphicFramePr>
        <p:xfrm>
          <a:off x="2987824" y="1124744"/>
          <a:ext cx="2674937" cy="4452937"/>
        </p:xfrm>
        <a:graphic>
          <a:graphicData uri="http://schemas.openxmlformats.org/presentationml/2006/ole">
            <p:oleObj spid="_x0000_s1026" name="Worksheet" r:id="rId3" imgW="1651000" imgH="2857500" progId="Excel.Sheet.8">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46BD24CE-3B98-4713-A6CB-8C10B4D8E3E8}" type="slidenum">
              <a:rPr lang="it-IT"/>
              <a:pPr>
                <a:defRPr/>
              </a:pPr>
              <a:t>40</a:t>
            </a:fld>
            <a:endParaRPr lang="it-IT"/>
          </a:p>
        </p:txBody>
      </p:sp>
      <p:sp>
        <p:nvSpPr>
          <p:cNvPr id="769027" name="Rectangle 2"/>
          <p:cNvSpPr>
            <a:spLocks noChangeArrowheads="1"/>
          </p:cNvSpPr>
          <p:nvPr/>
        </p:nvSpPr>
        <p:spPr bwMode="auto">
          <a:xfrm>
            <a:off x="0" y="764705"/>
            <a:ext cx="9144000" cy="6093296"/>
          </a:xfrm>
          <a:prstGeom prst="rect">
            <a:avLst/>
          </a:prstGeom>
          <a:noFill/>
          <a:ln w="9525">
            <a:noFill/>
            <a:miter lim="800000"/>
            <a:headEnd/>
            <a:tailEnd/>
          </a:ln>
        </p:spPr>
        <p:txBody>
          <a:bodyPr/>
          <a:lstStyle/>
          <a:p>
            <a:pPr marL="342900" indent="-342900">
              <a:spcBef>
                <a:spcPct val="20000"/>
              </a:spcBef>
              <a:buFontTx/>
              <a:buChar char="•"/>
            </a:pPr>
            <a:r>
              <a:rPr lang="it-IT" sz="3200" dirty="0">
                <a:latin typeface="Arial" charset="0"/>
              </a:rPr>
              <a:t>Si noti che il termine </a:t>
            </a:r>
            <a:r>
              <a:rPr lang="it-IT" sz="3200" dirty="0">
                <a:solidFill>
                  <a:srgbClr val="FF0000"/>
                </a:solidFill>
                <a:latin typeface="Arial" charset="0"/>
              </a:rPr>
              <a:t>“lineare”</a:t>
            </a:r>
            <a:r>
              <a:rPr lang="it-IT" sz="3200" dirty="0">
                <a:latin typeface="Arial" charset="0"/>
              </a:rPr>
              <a:t> si riferisce alla combinazione dei parametri, non alla forma della relazione. Nessun parametro appare all’esponente o è moltiplicato o diviso per un altro parametro. </a:t>
            </a:r>
          </a:p>
          <a:p>
            <a:pPr marL="342900" indent="-342900">
              <a:spcBef>
                <a:spcPct val="20000"/>
              </a:spcBef>
              <a:buFontTx/>
              <a:buChar char="•"/>
            </a:pPr>
            <a:r>
              <a:rPr lang="it-IT" sz="3200" dirty="0">
                <a:latin typeface="Arial" charset="0"/>
              </a:rPr>
              <a:t>E(y) = </a:t>
            </a:r>
            <a:r>
              <a:rPr lang="el-GR" sz="3200" dirty="0">
                <a:latin typeface="Arial" charset="0"/>
              </a:rPr>
              <a:t>α</a:t>
            </a:r>
            <a:r>
              <a:rPr lang="it-IT" sz="3200" baseline="-25000" dirty="0">
                <a:latin typeface="Arial" charset="0"/>
              </a:rPr>
              <a:t> </a:t>
            </a:r>
            <a:r>
              <a:rPr lang="it-IT" sz="3200" dirty="0">
                <a:latin typeface="Arial" charset="0"/>
              </a:rPr>
              <a:t>+ </a:t>
            </a:r>
            <a:r>
              <a:rPr lang="el-GR" sz="3200" dirty="0">
                <a:latin typeface="Arial" charset="0"/>
              </a:rPr>
              <a:t>β</a:t>
            </a:r>
            <a:r>
              <a:rPr lang="it-IT" sz="3200" baseline="-25000" dirty="0">
                <a:latin typeface="Arial" charset="0"/>
              </a:rPr>
              <a:t> </a:t>
            </a:r>
            <a:r>
              <a:rPr lang="it-IT" sz="3200" dirty="0">
                <a:latin typeface="Arial" charset="0"/>
              </a:rPr>
              <a:t>x</a:t>
            </a:r>
            <a:r>
              <a:rPr lang="it-IT" sz="3200" baseline="30000" dirty="0">
                <a:latin typeface="Arial" charset="0"/>
              </a:rPr>
              <a:t>2  </a:t>
            </a:r>
          </a:p>
          <a:p>
            <a:pPr marL="342900" indent="-342900">
              <a:spcBef>
                <a:spcPct val="20000"/>
              </a:spcBef>
              <a:buFontTx/>
              <a:buChar char="•"/>
            </a:pPr>
            <a:r>
              <a:rPr lang="it-IT" sz="3200" dirty="0">
                <a:latin typeface="Arial" charset="0"/>
              </a:rPr>
              <a:t>E(y) = </a:t>
            </a:r>
            <a:r>
              <a:rPr lang="el-GR" sz="3200" dirty="0">
                <a:latin typeface="Arial" charset="0"/>
              </a:rPr>
              <a:t>β</a:t>
            </a:r>
            <a:r>
              <a:rPr lang="it-IT" sz="3200" baseline="-25000" dirty="0">
                <a:latin typeface="Arial" charset="0"/>
              </a:rPr>
              <a:t>0 </a:t>
            </a:r>
            <a:r>
              <a:rPr lang="it-IT" sz="3200" dirty="0">
                <a:latin typeface="Arial" charset="0"/>
              </a:rPr>
              <a:t>+ </a:t>
            </a:r>
            <a:r>
              <a:rPr lang="el-GR" sz="3200" dirty="0">
                <a:latin typeface="Arial" charset="0"/>
              </a:rPr>
              <a:t>β</a:t>
            </a:r>
            <a:r>
              <a:rPr lang="it-IT" sz="3200" baseline="-25000" dirty="0">
                <a:latin typeface="Arial" charset="0"/>
              </a:rPr>
              <a:t>1 </a:t>
            </a:r>
            <a:r>
              <a:rPr lang="it-IT" sz="3200" dirty="0">
                <a:latin typeface="Arial" charset="0"/>
              </a:rPr>
              <a:t>x + </a:t>
            </a:r>
            <a:r>
              <a:rPr lang="el-GR" sz="3200" dirty="0">
                <a:latin typeface="Arial" charset="0"/>
              </a:rPr>
              <a:t>β</a:t>
            </a:r>
            <a:r>
              <a:rPr lang="it-IT" sz="3200" baseline="-25000" dirty="0">
                <a:latin typeface="Arial" charset="0"/>
              </a:rPr>
              <a:t>2 </a:t>
            </a:r>
            <a:r>
              <a:rPr lang="it-IT" sz="3200" dirty="0">
                <a:latin typeface="Arial" charset="0"/>
              </a:rPr>
              <a:t>x</a:t>
            </a:r>
            <a:r>
              <a:rPr lang="it-IT" sz="3200" baseline="-25000" dirty="0">
                <a:latin typeface="Arial" charset="0"/>
              </a:rPr>
              <a:t> </a:t>
            </a:r>
            <a:r>
              <a:rPr lang="it-IT" sz="3200" baseline="30000" dirty="0">
                <a:latin typeface="Arial" charset="0"/>
              </a:rPr>
              <a:t>2</a:t>
            </a:r>
            <a:endParaRPr lang="el-GR" sz="3200" dirty="0">
              <a:latin typeface="Arial" charset="0"/>
            </a:endParaRPr>
          </a:p>
          <a:p>
            <a:pPr marL="342900" indent="-342900">
              <a:spcBef>
                <a:spcPct val="20000"/>
              </a:spcBef>
            </a:pPr>
            <a:r>
              <a:rPr lang="it-IT" sz="3200" dirty="0">
                <a:latin typeface="Arial" charset="0"/>
              </a:rPr>
              <a:t>   questi sono esempi di </a:t>
            </a:r>
            <a:r>
              <a:rPr lang="it-IT" sz="3200" dirty="0">
                <a:solidFill>
                  <a:srgbClr val="FF3300"/>
                </a:solidFill>
                <a:latin typeface="Arial" charset="0"/>
              </a:rPr>
              <a:t>modelli statistici lineari</a:t>
            </a:r>
            <a:r>
              <a:rPr lang="it-IT" sz="3200" dirty="0">
                <a:latin typeface="Arial" charset="0"/>
              </a:rPr>
              <a:t>.</a:t>
            </a:r>
            <a:endParaRPr lang="el-GR" sz="3200" dirty="0">
              <a:latin typeface="Arial" charset="0"/>
            </a:endParaRPr>
          </a:p>
          <a:p>
            <a:pPr marL="342900" indent="-342900">
              <a:spcBef>
                <a:spcPct val="20000"/>
              </a:spcBef>
              <a:buFontTx/>
              <a:buChar char="•"/>
            </a:pPr>
            <a:r>
              <a:rPr lang="it-IT" sz="3200" dirty="0">
                <a:latin typeface="Arial" charset="0"/>
              </a:rPr>
              <a:t>E(y) è funzione lineare dei parametri incogniti  </a:t>
            </a:r>
          </a:p>
          <a:p>
            <a:pPr marL="342900" indent="-342900">
              <a:spcBef>
                <a:spcPct val="20000"/>
              </a:spcBef>
            </a:pPr>
            <a:r>
              <a:rPr lang="it-IT" sz="3200" dirty="0">
                <a:latin typeface="Arial" charset="0"/>
              </a:rPr>
              <a:t>   </a:t>
            </a:r>
            <a:r>
              <a:rPr lang="el-GR" sz="3200" dirty="0">
                <a:latin typeface="Arial" charset="0"/>
              </a:rPr>
              <a:t>α</a:t>
            </a:r>
            <a:r>
              <a:rPr lang="it-IT" sz="3200" baseline="-25000" dirty="0">
                <a:latin typeface="Arial" charset="0"/>
              </a:rPr>
              <a:t> </a:t>
            </a:r>
            <a:r>
              <a:rPr lang="it-IT" sz="3200" dirty="0">
                <a:latin typeface="Arial" charset="0"/>
              </a:rPr>
              <a:t>e </a:t>
            </a:r>
            <a:r>
              <a:rPr lang="el-GR" sz="3200" dirty="0">
                <a:latin typeface="Arial" charset="0"/>
              </a:rPr>
              <a:t>β</a:t>
            </a:r>
            <a:r>
              <a:rPr lang="it-IT" sz="3200" dirty="0">
                <a:latin typeface="Arial" charset="0"/>
              </a:rPr>
              <a:t>, ma non necessariamente una funzione lineare di x.</a:t>
            </a:r>
            <a:endParaRPr lang="el-GR" sz="3200" baseline="-25000" dirty="0">
              <a:latin typeface="Arial" charset="0"/>
            </a:endParaRPr>
          </a:p>
        </p:txBody>
      </p:sp>
      <p:sp>
        <p:nvSpPr>
          <p:cNvPr id="769028" name="Rectangle 3"/>
          <p:cNvSpPr>
            <a:spLocks noChangeArrowheads="1"/>
          </p:cNvSpPr>
          <p:nvPr/>
        </p:nvSpPr>
        <p:spPr bwMode="auto">
          <a:xfrm>
            <a:off x="395536" y="0"/>
            <a:ext cx="8229600" cy="633412"/>
          </a:xfrm>
          <a:prstGeom prst="rect">
            <a:avLst/>
          </a:prstGeom>
          <a:noFill/>
          <a:ln w="9525">
            <a:solidFill>
              <a:srgbClr val="6600CC"/>
            </a:solidFill>
            <a:miter lim="800000"/>
            <a:headEnd/>
            <a:tailEnd/>
          </a:ln>
        </p:spPr>
        <p:txBody>
          <a:bodyPr anchor="ctr"/>
          <a:lstStyle/>
          <a:p>
            <a:pPr algn="ctr"/>
            <a:r>
              <a:rPr lang="it-IT" sz="3200">
                <a:solidFill>
                  <a:srgbClr val="FF0000"/>
                </a:solidFill>
                <a:latin typeface="Arial" charset="0"/>
              </a:rPr>
              <a:t>Regressione lineare</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323528" y="2204864"/>
            <a:ext cx="1584176" cy="3416320"/>
          </a:xfrm>
          <a:prstGeom prst="rect">
            <a:avLst/>
          </a:prstGeom>
        </p:spPr>
        <p:txBody>
          <a:bodyPr wrap="square">
            <a:spAutoFit/>
          </a:bodyPr>
          <a:lstStyle/>
          <a:p>
            <a:r>
              <a:rPr lang="es-ES" sz="2400" u="sng" dirty="0" smtClean="0"/>
              <a:t> x           y</a:t>
            </a:r>
          </a:p>
          <a:p>
            <a:r>
              <a:rPr lang="es-ES" sz="2400" dirty="0" smtClean="0"/>
              <a:t>0	0</a:t>
            </a:r>
          </a:p>
          <a:p>
            <a:r>
              <a:rPr lang="es-ES" sz="2400" dirty="0" smtClean="0"/>
              <a:t>1	5</a:t>
            </a:r>
          </a:p>
          <a:p>
            <a:r>
              <a:rPr lang="es-ES" sz="2400" dirty="0" smtClean="0"/>
              <a:t>2	7</a:t>
            </a:r>
          </a:p>
          <a:p>
            <a:r>
              <a:rPr lang="es-ES" sz="2400" dirty="0" smtClean="0"/>
              <a:t>3	9</a:t>
            </a:r>
          </a:p>
          <a:p>
            <a:r>
              <a:rPr lang="es-ES" sz="2400" dirty="0" smtClean="0"/>
              <a:t>4	9</a:t>
            </a:r>
          </a:p>
          <a:p>
            <a:r>
              <a:rPr lang="es-ES" sz="2400" dirty="0" smtClean="0"/>
              <a:t>5	7</a:t>
            </a:r>
          </a:p>
          <a:p>
            <a:r>
              <a:rPr lang="es-ES" sz="2400" dirty="0" smtClean="0"/>
              <a:t>6	15</a:t>
            </a:r>
          </a:p>
          <a:p>
            <a:r>
              <a:rPr lang="es-ES" sz="2400" dirty="0" smtClean="0"/>
              <a:t>7	12</a:t>
            </a:r>
            <a:endParaRPr lang="es-ES" sz="2400" dirty="0"/>
          </a:p>
        </p:txBody>
      </p:sp>
      <p:sp>
        <p:nvSpPr>
          <p:cNvPr id="4" name="Text Box 4"/>
          <p:cNvSpPr txBox="1">
            <a:spLocks noChangeArrowheads="1"/>
          </p:cNvSpPr>
          <p:nvPr/>
        </p:nvSpPr>
        <p:spPr bwMode="auto">
          <a:xfrm>
            <a:off x="2051720" y="908720"/>
            <a:ext cx="4392612" cy="1077218"/>
          </a:xfrm>
          <a:prstGeom prst="rect">
            <a:avLst/>
          </a:prstGeom>
          <a:solidFill>
            <a:srgbClr val="FFFF00"/>
          </a:solidFill>
          <a:ln w="9525" algn="ctr">
            <a:solidFill>
              <a:schemeClr val="accent2"/>
            </a:solidFill>
            <a:miter lim="800000"/>
            <a:headEnd/>
            <a:tailEnd/>
          </a:ln>
        </p:spPr>
        <p:txBody>
          <a:bodyPr>
            <a:spAutoFit/>
          </a:bodyPr>
          <a:lstStyle/>
          <a:p>
            <a:pPr algn="ctr"/>
            <a:r>
              <a:rPr lang="it-IT" sz="2800" dirty="0">
                <a:latin typeface="Arial" pitchFamily="34" charset="0"/>
              </a:rPr>
              <a:t>= </a:t>
            </a:r>
            <a:r>
              <a:rPr lang="it-IT" sz="2800" dirty="0" smtClean="0">
                <a:latin typeface="Arial" pitchFamily="34" charset="0"/>
              </a:rPr>
              <a:t>2.417 </a:t>
            </a:r>
            <a:r>
              <a:rPr lang="it-IT" sz="2800" dirty="0">
                <a:latin typeface="Arial" pitchFamily="34" charset="0"/>
              </a:rPr>
              <a:t>+ </a:t>
            </a:r>
            <a:r>
              <a:rPr lang="it-IT" sz="2800" dirty="0" smtClean="0">
                <a:latin typeface="Arial" pitchFamily="34" charset="0"/>
              </a:rPr>
              <a:t>1.595x</a:t>
            </a:r>
          </a:p>
          <a:p>
            <a:pPr algn="ctr"/>
            <a:r>
              <a:rPr lang="it-IT" dirty="0" smtClean="0">
                <a:latin typeface="Arial" pitchFamily="34" charset="0"/>
              </a:rPr>
              <a:t>Variazione pressione = 2.417+1.595 dose farmaco</a:t>
            </a:r>
            <a:endParaRPr lang="it-IT" dirty="0">
              <a:latin typeface="Arial" pitchFamily="34" charset="0"/>
            </a:endParaRPr>
          </a:p>
        </p:txBody>
      </p:sp>
      <p:graphicFrame>
        <p:nvGraphicFramePr>
          <p:cNvPr id="164866" name="Object 5"/>
          <p:cNvGraphicFramePr>
            <a:graphicFrameLocks noChangeAspect="1"/>
          </p:cNvGraphicFramePr>
          <p:nvPr/>
        </p:nvGraphicFramePr>
        <p:xfrm>
          <a:off x="2339752" y="836712"/>
          <a:ext cx="647700" cy="649287"/>
        </p:xfrm>
        <a:graphic>
          <a:graphicData uri="http://schemas.openxmlformats.org/presentationml/2006/ole">
            <p:oleObj spid="_x0000_s164866" name="Equation" r:id="rId3" imgW="114120" imgH="164880" progId="Equation.3">
              <p:embed/>
            </p:oleObj>
          </a:graphicData>
        </a:graphic>
      </p:graphicFrame>
      <p:sp>
        <p:nvSpPr>
          <p:cNvPr id="6" name="Rettangolo 5"/>
          <p:cNvSpPr/>
          <p:nvPr/>
        </p:nvSpPr>
        <p:spPr>
          <a:xfrm>
            <a:off x="827584" y="0"/>
            <a:ext cx="7407797" cy="523220"/>
          </a:xfrm>
          <a:prstGeom prst="rect">
            <a:avLst/>
          </a:prstGeom>
        </p:spPr>
        <p:txBody>
          <a:bodyPr wrap="none">
            <a:spAutoFit/>
          </a:bodyPr>
          <a:lstStyle/>
          <a:p>
            <a:r>
              <a:rPr lang="it-IT" sz="2800" dirty="0" smtClean="0">
                <a:solidFill>
                  <a:srgbClr val="FF3300"/>
                </a:solidFill>
              </a:rPr>
              <a:t>Regressione: continuazione esempio (solo ratto 2)</a:t>
            </a:r>
            <a:endParaRPr lang="it-IT" sz="2800" dirty="0"/>
          </a:p>
        </p:txBody>
      </p:sp>
      <p:pic>
        <p:nvPicPr>
          <p:cNvPr id="164867" name="Picture 3"/>
          <p:cNvPicPr>
            <a:picLocks noChangeAspect="1" noChangeArrowheads="1"/>
          </p:cNvPicPr>
          <p:nvPr/>
        </p:nvPicPr>
        <p:blipFill>
          <a:blip r:embed="rId4" cstate="print"/>
          <a:srcRect/>
          <a:stretch>
            <a:fillRect/>
          </a:stretch>
        </p:blipFill>
        <p:spPr bwMode="auto">
          <a:xfrm>
            <a:off x="2123728" y="2204864"/>
            <a:ext cx="5846440" cy="4392488"/>
          </a:xfrm>
          <a:prstGeom prst="rect">
            <a:avLst/>
          </a:prstGeom>
          <a:noFill/>
          <a:ln w="9525">
            <a:noFill/>
            <a:miter lim="800000"/>
            <a:headEnd/>
            <a:tailEnd/>
          </a:ln>
        </p:spPr>
      </p:pic>
      <p:sp>
        <p:nvSpPr>
          <p:cNvPr id="7" name="Rettangolo 6"/>
          <p:cNvSpPr/>
          <p:nvPr/>
        </p:nvSpPr>
        <p:spPr>
          <a:xfrm>
            <a:off x="6876256" y="1052736"/>
            <a:ext cx="1556836" cy="523220"/>
          </a:xfrm>
          <a:prstGeom prst="rect">
            <a:avLst/>
          </a:prstGeom>
        </p:spPr>
        <p:txBody>
          <a:bodyPr wrap="none">
            <a:spAutoFit/>
          </a:bodyPr>
          <a:lstStyle/>
          <a:p>
            <a:r>
              <a:rPr lang="it-IT" sz="2800" dirty="0" smtClean="0"/>
              <a:t>  </a:t>
            </a:r>
            <a:r>
              <a:rPr lang="it-IT" sz="2800" dirty="0" err="1" smtClean="0"/>
              <a:t>r=</a:t>
            </a:r>
            <a:r>
              <a:rPr lang="it-IT" sz="2800" dirty="0" smtClean="0"/>
              <a:t> 0.868</a:t>
            </a:r>
            <a:endParaRPr lang="it-IT" sz="2800"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egnaposto numero diapositiva 4"/>
          <p:cNvSpPr>
            <a:spLocks noGrp="1"/>
          </p:cNvSpPr>
          <p:nvPr>
            <p:ph type="sldNum" sz="quarter" idx="12"/>
          </p:nvPr>
        </p:nvSpPr>
        <p:spPr/>
        <p:txBody>
          <a:bodyPr/>
          <a:lstStyle/>
          <a:p>
            <a:pPr>
              <a:defRPr/>
            </a:pPr>
            <a:fld id="{CD5691E7-D582-4FA3-88EC-9C8138920811}" type="slidenum">
              <a:rPr lang="it-IT"/>
              <a:pPr>
                <a:defRPr/>
              </a:pPr>
              <a:t>42</a:t>
            </a:fld>
            <a:endParaRPr lang="it-IT"/>
          </a:p>
        </p:txBody>
      </p:sp>
      <p:sp>
        <p:nvSpPr>
          <p:cNvPr id="123912" name="Rectangle 20"/>
          <p:cNvSpPr>
            <a:spLocks noGrp="1" noChangeArrowheads="1"/>
          </p:cNvSpPr>
          <p:nvPr>
            <p:ph type="title"/>
          </p:nvPr>
        </p:nvSpPr>
        <p:spPr>
          <a:xfrm>
            <a:off x="0" y="0"/>
            <a:ext cx="9144000" cy="922337"/>
          </a:xfrm>
          <a:ln>
            <a:solidFill>
              <a:srgbClr val="3366CC"/>
            </a:solidFill>
          </a:ln>
        </p:spPr>
        <p:txBody>
          <a:bodyPr>
            <a:normAutofit fontScale="90000"/>
          </a:bodyPr>
          <a:lstStyle/>
          <a:p>
            <a:pPr eaLnBrk="1" hangingPunct="1"/>
            <a:r>
              <a:rPr lang="it-IT" sz="3200" dirty="0" smtClean="0">
                <a:solidFill>
                  <a:srgbClr val="FF6600"/>
                </a:solidFill>
              </a:rPr>
              <a:t>La retta di regressione: esperimento sui ratti (</a:t>
            </a:r>
            <a:r>
              <a:rPr lang="it-IT" sz="3200" b="1" u="sng" dirty="0" smtClean="0">
                <a:solidFill>
                  <a:srgbClr val="FF6600"/>
                </a:solidFill>
              </a:rPr>
              <a:t>solo ratto 2</a:t>
            </a:r>
            <a:r>
              <a:rPr lang="it-IT" sz="3200" b="1" dirty="0" smtClean="0">
                <a:solidFill>
                  <a:srgbClr val="FF6600"/>
                </a:solidFill>
              </a:rPr>
              <a:t>)</a:t>
            </a:r>
          </a:p>
        </p:txBody>
      </p:sp>
      <p:sp>
        <p:nvSpPr>
          <p:cNvPr id="123913" name="Rectangle 3"/>
          <p:cNvSpPr>
            <a:spLocks noGrp="1" noChangeArrowheads="1"/>
          </p:cNvSpPr>
          <p:nvPr>
            <p:ph type="body" sz="half" idx="4294967295"/>
          </p:nvPr>
        </p:nvSpPr>
        <p:spPr>
          <a:xfrm>
            <a:off x="0" y="1196752"/>
            <a:ext cx="9144000" cy="5445125"/>
          </a:xfrm>
        </p:spPr>
        <p:txBody>
          <a:bodyPr/>
          <a:lstStyle/>
          <a:p>
            <a:pPr eaLnBrk="1" hangingPunct="1">
              <a:lnSpc>
                <a:spcPct val="90000"/>
              </a:lnSpc>
            </a:pPr>
            <a:r>
              <a:rPr lang="it-IT" sz="2800" dirty="0" smtClean="0">
                <a:solidFill>
                  <a:schemeClr val="accent2"/>
                </a:solidFill>
              </a:rPr>
              <a:t>La retta di regressione dei minimi quadrati è data da:</a:t>
            </a:r>
          </a:p>
          <a:p>
            <a:pPr eaLnBrk="1" hangingPunct="1">
              <a:lnSpc>
                <a:spcPct val="90000"/>
              </a:lnSpc>
              <a:buFontTx/>
              <a:buNone/>
            </a:pPr>
            <a:r>
              <a:rPr lang="it-IT" sz="2800" dirty="0" smtClean="0">
                <a:solidFill>
                  <a:schemeClr val="accent2"/>
                </a:solidFill>
              </a:rPr>
              <a:t>                             = 2.417 + 1.595x</a:t>
            </a:r>
          </a:p>
          <a:p>
            <a:pPr eaLnBrk="1" hangingPunct="1">
              <a:lnSpc>
                <a:spcPct val="90000"/>
              </a:lnSpc>
            </a:pPr>
            <a:r>
              <a:rPr lang="it-IT" sz="2800" dirty="0" smtClean="0">
                <a:solidFill>
                  <a:schemeClr val="accent2"/>
                </a:solidFill>
              </a:rPr>
              <a:t>Il coefficiente angolare misura quanto cambia     quando x aumenta di 1 e dipende dalle unità di misura di x e y.</a:t>
            </a:r>
          </a:p>
          <a:p>
            <a:pPr eaLnBrk="1" hangingPunct="1">
              <a:lnSpc>
                <a:spcPct val="90000"/>
              </a:lnSpc>
            </a:pPr>
            <a:r>
              <a:rPr lang="it-IT" sz="2800" dirty="0" smtClean="0"/>
              <a:t>Nell’esempio,  b  =  1.595 ci dice che per ogni dose di 1mg/kg di farmaco in più è possibile prevedere circa 1.595mmHg di variazione di pressione</a:t>
            </a:r>
          </a:p>
          <a:p>
            <a:pPr eaLnBrk="1" hangingPunct="1">
              <a:lnSpc>
                <a:spcPct val="90000"/>
              </a:lnSpc>
            </a:pPr>
            <a:r>
              <a:rPr lang="it-IT" sz="2800" dirty="0" smtClean="0">
                <a:solidFill>
                  <a:schemeClr val="accent2"/>
                </a:solidFill>
              </a:rPr>
              <a:t>L’intercetta è il valore di      quando x=0.</a:t>
            </a:r>
          </a:p>
          <a:p>
            <a:pPr eaLnBrk="1" hangingPunct="1">
              <a:lnSpc>
                <a:spcPct val="90000"/>
              </a:lnSpc>
            </a:pPr>
            <a:r>
              <a:rPr lang="it-IT" sz="2800" dirty="0" smtClean="0"/>
              <a:t>Nell’esempio, x=0 equivale a dose pari a 0, con valore  </a:t>
            </a:r>
          </a:p>
          <a:p>
            <a:pPr eaLnBrk="1" hangingPunct="1">
              <a:lnSpc>
                <a:spcPct val="90000"/>
              </a:lnSpc>
              <a:buNone/>
            </a:pPr>
            <a:r>
              <a:rPr lang="it-IT" sz="2800" dirty="0" smtClean="0"/>
              <a:t>                =2.417  (poco significato)</a:t>
            </a:r>
          </a:p>
          <a:p>
            <a:pPr eaLnBrk="1" hangingPunct="1">
              <a:lnSpc>
                <a:spcPct val="90000"/>
              </a:lnSpc>
            </a:pPr>
            <a:r>
              <a:rPr lang="it-IT" sz="2800" dirty="0" smtClean="0"/>
              <a:t>Si possono fare previsioni con la </a:t>
            </a:r>
            <a:r>
              <a:rPr lang="it-IT" sz="2800" dirty="0" err="1" smtClean="0"/>
              <a:t>retta……</a:t>
            </a:r>
            <a:r>
              <a:rPr lang="it-IT" sz="2800" dirty="0" smtClean="0"/>
              <a:t>..</a:t>
            </a:r>
          </a:p>
        </p:txBody>
      </p:sp>
      <p:graphicFrame>
        <p:nvGraphicFramePr>
          <p:cNvPr id="123906" name="Object 9"/>
          <p:cNvGraphicFramePr>
            <a:graphicFrameLocks noChangeAspect="1"/>
          </p:cNvGraphicFramePr>
          <p:nvPr>
            <p:ph sz="quarter" idx="4294967295"/>
          </p:nvPr>
        </p:nvGraphicFramePr>
        <p:xfrm>
          <a:off x="9029700" y="2609850"/>
          <a:ext cx="114300" cy="165100"/>
        </p:xfrm>
        <a:graphic>
          <a:graphicData uri="http://schemas.openxmlformats.org/presentationml/2006/ole">
            <p:oleObj spid="_x0000_s12290" name="Equation" r:id="rId3" imgW="114120" imgH="164880" progId="Equation.3">
              <p:embed/>
            </p:oleObj>
          </a:graphicData>
        </a:graphic>
      </p:graphicFrame>
      <p:graphicFrame>
        <p:nvGraphicFramePr>
          <p:cNvPr id="123907" name="Object 12"/>
          <p:cNvGraphicFramePr>
            <a:graphicFrameLocks noChangeAspect="1"/>
          </p:cNvGraphicFramePr>
          <p:nvPr>
            <p:ph sz="quarter" idx="4294967295"/>
          </p:nvPr>
        </p:nvGraphicFramePr>
        <p:xfrm>
          <a:off x="3851920" y="4077072"/>
          <a:ext cx="576263" cy="649288"/>
        </p:xfrm>
        <a:graphic>
          <a:graphicData uri="http://schemas.openxmlformats.org/presentationml/2006/ole">
            <p:oleObj spid="_x0000_s12291" name="Equation" r:id="rId4" imgW="114120" imgH="164880" progId="Equation.3">
              <p:embed/>
            </p:oleObj>
          </a:graphicData>
        </a:graphic>
      </p:graphicFrame>
      <p:graphicFrame>
        <p:nvGraphicFramePr>
          <p:cNvPr id="123908" name="Object 16"/>
          <p:cNvGraphicFramePr>
            <a:graphicFrameLocks noChangeAspect="1"/>
          </p:cNvGraphicFramePr>
          <p:nvPr/>
        </p:nvGraphicFramePr>
        <p:xfrm>
          <a:off x="6948264" y="2060848"/>
          <a:ext cx="573088" cy="649288"/>
        </p:xfrm>
        <a:graphic>
          <a:graphicData uri="http://schemas.openxmlformats.org/presentationml/2006/ole">
            <p:oleObj spid="_x0000_s12292" name="Equation" r:id="rId5" imgW="114120" imgH="164880" progId="Equation.3">
              <p:embed/>
            </p:oleObj>
          </a:graphicData>
        </a:graphic>
      </p:graphicFrame>
      <p:graphicFrame>
        <p:nvGraphicFramePr>
          <p:cNvPr id="123909" name="Object 17"/>
          <p:cNvGraphicFramePr>
            <a:graphicFrameLocks noChangeAspect="1"/>
          </p:cNvGraphicFramePr>
          <p:nvPr/>
        </p:nvGraphicFramePr>
        <p:xfrm>
          <a:off x="971600" y="5085184"/>
          <a:ext cx="576263" cy="649288"/>
        </p:xfrm>
        <a:graphic>
          <a:graphicData uri="http://schemas.openxmlformats.org/presentationml/2006/ole">
            <p:oleObj spid="_x0000_s12293" name="Equation" r:id="rId6" imgW="114120" imgH="164880" progId="Equation.3">
              <p:embed/>
            </p:oleObj>
          </a:graphicData>
        </a:graphic>
      </p:graphicFrame>
      <p:graphicFrame>
        <p:nvGraphicFramePr>
          <p:cNvPr id="123910" name="Object 22"/>
          <p:cNvGraphicFramePr>
            <a:graphicFrameLocks noChangeAspect="1"/>
          </p:cNvGraphicFramePr>
          <p:nvPr/>
        </p:nvGraphicFramePr>
        <p:xfrm>
          <a:off x="1979712" y="1556792"/>
          <a:ext cx="573088" cy="649287"/>
        </p:xfrm>
        <a:graphic>
          <a:graphicData uri="http://schemas.openxmlformats.org/presentationml/2006/ole">
            <p:oleObj spid="_x0000_s12294" name="Equation" r:id="rId7" imgW="114120" imgH="164880" progId="Equation.3">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egnaposto numero diapositiva 7"/>
          <p:cNvSpPr>
            <a:spLocks noGrp="1"/>
          </p:cNvSpPr>
          <p:nvPr>
            <p:ph type="sldNum" sz="quarter" idx="12"/>
          </p:nvPr>
        </p:nvSpPr>
        <p:spPr/>
        <p:txBody>
          <a:bodyPr/>
          <a:lstStyle/>
          <a:p>
            <a:pPr>
              <a:defRPr/>
            </a:pPr>
            <a:fld id="{E0C590AE-8335-40B7-8E26-D39E1BF958F3}" type="slidenum">
              <a:rPr lang="it-IT"/>
              <a:pPr>
                <a:defRPr/>
              </a:pPr>
              <a:t>43</a:t>
            </a:fld>
            <a:endParaRPr lang="it-IT"/>
          </a:p>
        </p:txBody>
      </p:sp>
      <p:sp>
        <p:nvSpPr>
          <p:cNvPr id="73736" name="Rectangle 2"/>
          <p:cNvSpPr>
            <a:spLocks noGrp="1" noChangeArrowheads="1"/>
          </p:cNvSpPr>
          <p:nvPr>
            <p:ph type="body" sz="half" idx="1"/>
          </p:nvPr>
        </p:nvSpPr>
        <p:spPr>
          <a:xfrm>
            <a:off x="0" y="1296144"/>
            <a:ext cx="9144000" cy="5301208"/>
          </a:xfrm>
        </p:spPr>
        <p:txBody>
          <a:bodyPr>
            <a:normAutofit/>
          </a:bodyPr>
          <a:lstStyle/>
          <a:p>
            <a:pPr>
              <a:lnSpc>
                <a:spcPct val="90000"/>
              </a:lnSpc>
            </a:pPr>
            <a:r>
              <a:rPr lang="it-IT" dirty="0" smtClean="0"/>
              <a:t>Si possono fare </a:t>
            </a:r>
            <a:r>
              <a:rPr lang="it-IT" b="1" dirty="0" smtClean="0">
                <a:solidFill>
                  <a:schemeClr val="accent2"/>
                </a:solidFill>
              </a:rPr>
              <a:t>previsioni</a:t>
            </a:r>
            <a:r>
              <a:rPr lang="it-IT" dirty="0" smtClean="0"/>
              <a:t> con la retta.</a:t>
            </a:r>
          </a:p>
          <a:p>
            <a:pPr>
              <a:lnSpc>
                <a:spcPct val="90000"/>
              </a:lnSpc>
            </a:pPr>
            <a:r>
              <a:rPr lang="it-IT" dirty="0" smtClean="0"/>
              <a:t>Uno dei motivi più importanti per adattare un modello di regressione ai dati è la possibilità di prevedere il valore della variabile di risposta in corrispondenza di un particolare valore della variabile esplicativa.</a:t>
            </a:r>
          </a:p>
          <a:p>
            <a:pPr>
              <a:lnSpc>
                <a:spcPct val="90000"/>
              </a:lnSpc>
            </a:pPr>
            <a:endParaRPr lang="it-IT" dirty="0" smtClean="0"/>
          </a:p>
          <a:p>
            <a:pPr>
              <a:lnSpc>
                <a:spcPct val="90000"/>
              </a:lnSpc>
            </a:pPr>
            <a:endParaRPr lang="it-IT" dirty="0" smtClean="0"/>
          </a:p>
          <a:p>
            <a:pPr eaLnBrk="1" hangingPunct="1">
              <a:lnSpc>
                <a:spcPct val="90000"/>
              </a:lnSpc>
              <a:buNone/>
            </a:pPr>
            <a:endParaRPr lang="it-IT" dirty="0" smtClean="0"/>
          </a:p>
        </p:txBody>
      </p:sp>
      <p:graphicFrame>
        <p:nvGraphicFramePr>
          <p:cNvPr id="73730" name="Object 3"/>
          <p:cNvGraphicFramePr>
            <a:graphicFrameLocks noChangeAspect="1"/>
          </p:cNvGraphicFramePr>
          <p:nvPr>
            <p:ph sz="quarter" idx="2"/>
          </p:nvPr>
        </p:nvGraphicFramePr>
        <p:xfrm>
          <a:off x="6610350" y="2609850"/>
          <a:ext cx="114300" cy="165100"/>
        </p:xfrm>
        <a:graphic>
          <a:graphicData uri="http://schemas.openxmlformats.org/presentationml/2006/ole">
            <p:oleObj spid="_x0000_s216066" name="Equation" r:id="rId4" imgW="114120" imgH="164880" progId="Equation.3">
              <p:embed/>
            </p:oleObj>
          </a:graphicData>
        </a:graphic>
      </p:graphicFrame>
      <p:sp>
        <p:nvSpPr>
          <p:cNvPr id="6" name="Rectangle 2"/>
          <p:cNvSpPr>
            <a:spLocks noGrp="1" noChangeArrowheads="1"/>
          </p:cNvSpPr>
          <p:nvPr>
            <p:ph type="title"/>
          </p:nvPr>
        </p:nvSpPr>
        <p:spPr>
          <a:xfrm>
            <a:off x="457200" y="274638"/>
            <a:ext cx="8229600" cy="850900"/>
          </a:xfrm>
          <a:ln>
            <a:solidFill>
              <a:schemeClr val="accent2"/>
            </a:solidFill>
          </a:ln>
        </p:spPr>
        <p:txBody>
          <a:bodyPr/>
          <a:lstStyle/>
          <a:p>
            <a:pPr eaLnBrk="1" hangingPunct="1"/>
            <a:r>
              <a:rPr lang="it-IT" sz="3600" dirty="0" smtClean="0">
                <a:solidFill>
                  <a:srgbClr val="FF0000"/>
                </a:solidFill>
              </a:rPr>
              <a:t>La retta di regressione dei m. q.</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3BB22054-A2AE-4B18-BB8A-E649D4F3CF9E}" type="slidenum">
              <a:rPr lang="it-IT"/>
              <a:pPr>
                <a:defRPr/>
              </a:pPr>
              <a:t>44</a:t>
            </a:fld>
            <a:endParaRPr lang="it-IT"/>
          </a:p>
        </p:txBody>
      </p:sp>
      <p:sp>
        <p:nvSpPr>
          <p:cNvPr id="456707" name="Rectangle 2"/>
          <p:cNvSpPr>
            <a:spLocks noGrp="1" noChangeArrowheads="1"/>
          </p:cNvSpPr>
          <p:nvPr>
            <p:ph type="title"/>
          </p:nvPr>
        </p:nvSpPr>
        <p:spPr>
          <a:xfrm>
            <a:off x="457200" y="274638"/>
            <a:ext cx="8229600" cy="633412"/>
          </a:xfrm>
          <a:ln>
            <a:solidFill>
              <a:schemeClr val="accent2"/>
            </a:solidFill>
          </a:ln>
        </p:spPr>
        <p:txBody>
          <a:bodyPr/>
          <a:lstStyle/>
          <a:p>
            <a:pPr eaLnBrk="1" hangingPunct="1"/>
            <a:r>
              <a:rPr lang="it-IT" sz="2800" dirty="0" smtClean="0">
                <a:solidFill>
                  <a:srgbClr val="FF3300"/>
                </a:solidFill>
              </a:rPr>
              <a:t>Regressione: </a:t>
            </a:r>
            <a:r>
              <a:rPr lang="it-IT" sz="2800" u="sng" dirty="0" smtClean="0">
                <a:solidFill>
                  <a:srgbClr val="FF3300"/>
                </a:solidFill>
              </a:rPr>
              <a:t>previsioni </a:t>
            </a:r>
            <a:r>
              <a:rPr lang="it-IT" sz="2800" dirty="0" smtClean="0">
                <a:solidFill>
                  <a:srgbClr val="FF3300"/>
                </a:solidFill>
              </a:rPr>
              <a:t> (</a:t>
            </a:r>
            <a:r>
              <a:rPr lang="it-IT" sz="2800" b="1" u="sng" dirty="0" smtClean="0">
                <a:solidFill>
                  <a:srgbClr val="FF3300"/>
                </a:solidFill>
              </a:rPr>
              <a:t>solo 2° ratto</a:t>
            </a:r>
            <a:r>
              <a:rPr lang="it-IT" sz="2800" dirty="0" smtClean="0">
                <a:solidFill>
                  <a:srgbClr val="FF3300"/>
                </a:solidFill>
              </a:rPr>
              <a:t>)</a:t>
            </a:r>
          </a:p>
        </p:txBody>
      </p:sp>
      <p:sp>
        <p:nvSpPr>
          <p:cNvPr id="456708" name="Rectangle 3"/>
          <p:cNvSpPr>
            <a:spLocks noGrp="1" noChangeArrowheads="1"/>
          </p:cNvSpPr>
          <p:nvPr>
            <p:ph type="body" idx="1"/>
          </p:nvPr>
        </p:nvSpPr>
        <p:spPr>
          <a:xfrm>
            <a:off x="251520" y="2060848"/>
            <a:ext cx="8892480" cy="4525963"/>
          </a:xfrm>
        </p:spPr>
        <p:txBody>
          <a:bodyPr/>
          <a:lstStyle/>
          <a:p>
            <a:pPr eaLnBrk="1" hangingPunct="1">
              <a:buFontTx/>
              <a:buNone/>
            </a:pPr>
            <a:r>
              <a:rPr lang="it-IT" sz="2800" dirty="0" smtClean="0"/>
              <a:t>Previsioni:</a:t>
            </a:r>
          </a:p>
          <a:p>
            <a:pPr eaLnBrk="1" hangingPunct="1">
              <a:buFontTx/>
              <a:buNone/>
            </a:pPr>
            <a:r>
              <a:rPr lang="it-IT" sz="2800" dirty="0" smtClean="0"/>
              <a:t>Quale sarà l’incremento di pressione somministrando</a:t>
            </a:r>
          </a:p>
          <a:p>
            <a:pPr eaLnBrk="1" hangingPunct="1">
              <a:buFontTx/>
              <a:buNone/>
            </a:pPr>
            <a:r>
              <a:rPr lang="it-IT" sz="2800" dirty="0" smtClean="0"/>
              <a:t> 5.5mg del farmaco?</a:t>
            </a:r>
          </a:p>
          <a:p>
            <a:pPr>
              <a:buNone/>
            </a:pPr>
            <a:r>
              <a:rPr lang="it-IT" sz="2800" dirty="0" smtClean="0"/>
              <a:t>        = 2.417+ (1.595*5.5) = </a:t>
            </a:r>
            <a:r>
              <a:rPr lang="it-IT" sz="2800" u="sng" dirty="0" smtClean="0"/>
              <a:t>11.19</a:t>
            </a:r>
            <a:r>
              <a:rPr lang="it-IT" sz="2800" dirty="0" smtClean="0">
                <a:sym typeface="Wingdings" pitchFamily="2" charset="2"/>
              </a:rPr>
              <a:t> mm Hg </a:t>
            </a:r>
            <a:endParaRPr lang="it-IT" sz="2800" dirty="0" smtClean="0"/>
          </a:p>
          <a:p>
            <a:pPr eaLnBrk="1" hangingPunct="1">
              <a:buFontTx/>
              <a:buNone/>
            </a:pPr>
            <a:endParaRPr lang="it-IT" sz="2800" dirty="0" smtClean="0"/>
          </a:p>
          <a:p>
            <a:pPr>
              <a:buNone/>
            </a:pPr>
            <a:r>
              <a:rPr lang="it-IT" sz="2800" dirty="0" smtClean="0"/>
              <a:t>E somministrando </a:t>
            </a:r>
            <a:r>
              <a:rPr lang="it-IT" sz="2800" b="1" dirty="0" smtClean="0"/>
              <a:t>30</a:t>
            </a:r>
            <a:r>
              <a:rPr lang="it-IT" sz="2800" dirty="0" smtClean="0"/>
              <a:t>mg? </a:t>
            </a:r>
            <a:r>
              <a:rPr lang="it-IT" sz="2800" u="sng" dirty="0" smtClean="0"/>
              <a:t>50.27</a:t>
            </a:r>
            <a:r>
              <a:rPr lang="it-IT" sz="2800" dirty="0" smtClean="0">
                <a:sym typeface="Wingdings" pitchFamily="2" charset="2"/>
              </a:rPr>
              <a:t> mm Hg </a:t>
            </a:r>
            <a:endParaRPr lang="it-IT" sz="2800" dirty="0" smtClean="0"/>
          </a:p>
          <a:p>
            <a:pPr eaLnBrk="1" hangingPunct="1">
              <a:buFontTx/>
              <a:buNone/>
            </a:pPr>
            <a:r>
              <a:rPr lang="it-IT" sz="2800" dirty="0" smtClean="0"/>
              <a:t>        </a:t>
            </a:r>
            <a:r>
              <a:rPr lang="it-IT" sz="2800" dirty="0" smtClean="0">
                <a:sym typeface="Wingdings" pitchFamily="2" charset="2"/>
              </a:rPr>
              <a:t> (</a:t>
            </a:r>
            <a:r>
              <a:rPr lang="it-IT" sz="2800" b="1" dirty="0" err="1" smtClean="0">
                <a:sym typeface="Wingdings" pitchFamily="2" charset="2"/>
              </a:rPr>
              <a:t>outlier</a:t>
            </a:r>
            <a:r>
              <a:rPr lang="it-IT" sz="2800" b="1" dirty="0" smtClean="0">
                <a:sym typeface="Wingdings" pitchFamily="2" charset="2"/>
              </a:rPr>
              <a:t> estremo)</a:t>
            </a:r>
            <a:endParaRPr lang="it-IT" sz="2800" b="1" dirty="0" smtClean="0"/>
          </a:p>
          <a:p>
            <a:pPr eaLnBrk="1" hangingPunct="1">
              <a:buFontTx/>
              <a:buNone/>
            </a:pPr>
            <a:endParaRPr lang="it-IT" sz="2800" dirty="0" smtClean="0"/>
          </a:p>
        </p:txBody>
      </p:sp>
      <p:graphicFrame>
        <p:nvGraphicFramePr>
          <p:cNvPr id="161793" name="Object 5"/>
          <p:cNvGraphicFramePr>
            <a:graphicFrameLocks noChangeAspect="1"/>
          </p:cNvGraphicFramePr>
          <p:nvPr/>
        </p:nvGraphicFramePr>
        <p:xfrm>
          <a:off x="2195736" y="1052736"/>
          <a:ext cx="647700" cy="649287"/>
        </p:xfrm>
        <a:graphic>
          <a:graphicData uri="http://schemas.openxmlformats.org/presentationml/2006/ole">
            <p:oleObj spid="_x0000_s167938" name="Equation" r:id="rId3" imgW="114120" imgH="164880" progId="Equation.3">
              <p:embed/>
            </p:oleObj>
          </a:graphicData>
        </a:graphic>
      </p:graphicFrame>
      <p:graphicFrame>
        <p:nvGraphicFramePr>
          <p:cNvPr id="161794" name="Object 5"/>
          <p:cNvGraphicFramePr>
            <a:graphicFrameLocks noChangeAspect="1"/>
          </p:cNvGraphicFramePr>
          <p:nvPr/>
        </p:nvGraphicFramePr>
        <p:xfrm>
          <a:off x="539552" y="3501008"/>
          <a:ext cx="647700" cy="649287"/>
        </p:xfrm>
        <a:graphic>
          <a:graphicData uri="http://schemas.openxmlformats.org/presentationml/2006/ole">
            <p:oleObj spid="_x0000_s167939" name="Equation" r:id="rId4" imgW="114120" imgH="164880" progId="Equation.3">
              <p:embed/>
            </p:oleObj>
          </a:graphicData>
        </a:graphic>
      </p:graphicFrame>
      <p:sp>
        <p:nvSpPr>
          <p:cNvPr id="8" name="Text Box 4"/>
          <p:cNvSpPr txBox="1">
            <a:spLocks noChangeArrowheads="1"/>
          </p:cNvSpPr>
          <p:nvPr/>
        </p:nvSpPr>
        <p:spPr bwMode="auto">
          <a:xfrm>
            <a:off x="2051720" y="1124744"/>
            <a:ext cx="5616624" cy="800219"/>
          </a:xfrm>
          <a:prstGeom prst="rect">
            <a:avLst/>
          </a:prstGeom>
          <a:solidFill>
            <a:srgbClr val="FFFF00"/>
          </a:solidFill>
          <a:ln w="9525" algn="ctr">
            <a:solidFill>
              <a:schemeClr val="accent2"/>
            </a:solidFill>
            <a:miter lim="800000"/>
            <a:headEnd/>
            <a:tailEnd/>
          </a:ln>
        </p:spPr>
        <p:txBody>
          <a:bodyPr wrap="square">
            <a:spAutoFit/>
          </a:bodyPr>
          <a:lstStyle/>
          <a:p>
            <a:pPr algn="ctr"/>
            <a:r>
              <a:rPr lang="it-IT" sz="2800" dirty="0">
                <a:latin typeface="Arial" pitchFamily="34" charset="0"/>
              </a:rPr>
              <a:t>= </a:t>
            </a:r>
            <a:r>
              <a:rPr lang="it-IT" sz="2800" dirty="0" smtClean="0">
                <a:latin typeface="Arial" pitchFamily="34" charset="0"/>
              </a:rPr>
              <a:t>2.417 </a:t>
            </a:r>
            <a:r>
              <a:rPr lang="it-IT" sz="2800" dirty="0">
                <a:latin typeface="Arial" pitchFamily="34" charset="0"/>
              </a:rPr>
              <a:t>+ </a:t>
            </a:r>
            <a:r>
              <a:rPr lang="it-IT" sz="2800" dirty="0" smtClean="0">
                <a:latin typeface="Arial" pitchFamily="34" charset="0"/>
              </a:rPr>
              <a:t>1.595x</a:t>
            </a:r>
          </a:p>
          <a:p>
            <a:pPr algn="ctr"/>
            <a:r>
              <a:rPr lang="it-IT" dirty="0" smtClean="0">
                <a:latin typeface="Arial" pitchFamily="34" charset="0"/>
              </a:rPr>
              <a:t>Variazione pressione = 2.417+1.595 dose farmaco</a:t>
            </a:r>
            <a:endParaRPr lang="it-IT" dirty="0">
              <a:latin typeface="Arial" pitchFamily="34" charset="0"/>
            </a:endParaRPr>
          </a:p>
        </p:txBody>
      </p:sp>
      <p:graphicFrame>
        <p:nvGraphicFramePr>
          <p:cNvPr id="167940" name="Object 5"/>
          <p:cNvGraphicFramePr>
            <a:graphicFrameLocks noChangeAspect="1"/>
          </p:cNvGraphicFramePr>
          <p:nvPr/>
        </p:nvGraphicFramePr>
        <p:xfrm>
          <a:off x="2843808" y="980728"/>
          <a:ext cx="647700" cy="649287"/>
        </p:xfrm>
        <a:graphic>
          <a:graphicData uri="http://schemas.openxmlformats.org/presentationml/2006/ole">
            <p:oleObj spid="_x0000_s167940" name="Equation" r:id="rId5" imgW="114120" imgH="164880" progId="Equation.3">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ttangolo 3"/>
          <p:cNvSpPr/>
          <p:nvPr/>
        </p:nvSpPr>
        <p:spPr>
          <a:xfrm>
            <a:off x="2915816" y="188640"/>
            <a:ext cx="5311198" cy="523220"/>
          </a:xfrm>
          <a:prstGeom prst="rect">
            <a:avLst/>
          </a:prstGeom>
        </p:spPr>
        <p:txBody>
          <a:bodyPr wrap="none">
            <a:spAutoFit/>
          </a:bodyPr>
          <a:lstStyle/>
          <a:p>
            <a:r>
              <a:rPr lang="it-IT" sz="2800" dirty="0" smtClean="0">
                <a:solidFill>
                  <a:srgbClr val="FF3300"/>
                </a:solidFill>
              </a:rPr>
              <a:t>Regressione: Esempio (</a:t>
            </a:r>
            <a:r>
              <a:rPr lang="it-IT" sz="2800" b="1" dirty="0" smtClean="0">
                <a:solidFill>
                  <a:srgbClr val="FF3300"/>
                </a:solidFill>
              </a:rPr>
              <a:t>solo ratto 2</a:t>
            </a:r>
            <a:r>
              <a:rPr lang="it-IT" sz="2800" dirty="0" smtClean="0">
                <a:solidFill>
                  <a:srgbClr val="FF3300"/>
                </a:solidFill>
              </a:rPr>
              <a:t>)</a:t>
            </a:r>
            <a:endParaRPr lang="it-IT" sz="2800" dirty="0"/>
          </a:p>
        </p:txBody>
      </p:sp>
      <p:sp>
        <p:nvSpPr>
          <p:cNvPr id="5" name="Text Box 4"/>
          <p:cNvSpPr txBox="1">
            <a:spLocks noChangeArrowheads="1"/>
          </p:cNvSpPr>
          <p:nvPr/>
        </p:nvSpPr>
        <p:spPr bwMode="auto">
          <a:xfrm>
            <a:off x="1619672" y="836712"/>
            <a:ext cx="6264696" cy="523220"/>
          </a:xfrm>
          <a:prstGeom prst="rect">
            <a:avLst/>
          </a:prstGeom>
          <a:solidFill>
            <a:srgbClr val="FFFF00"/>
          </a:solidFill>
          <a:ln w="9525" algn="ctr">
            <a:solidFill>
              <a:schemeClr val="accent2"/>
            </a:solidFill>
            <a:miter lim="800000"/>
            <a:headEnd/>
            <a:tailEnd/>
          </a:ln>
        </p:spPr>
        <p:txBody>
          <a:bodyPr wrap="square">
            <a:spAutoFit/>
          </a:bodyPr>
          <a:lstStyle/>
          <a:p>
            <a:pPr algn="ctr"/>
            <a:r>
              <a:rPr lang="it-IT" sz="2800" dirty="0" smtClean="0">
                <a:latin typeface="Arial" pitchFamily="34" charset="0"/>
              </a:rPr>
              <a:t>   = 2.417 </a:t>
            </a:r>
            <a:r>
              <a:rPr lang="it-IT" sz="2800" dirty="0">
                <a:latin typeface="Arial" pitchFamily="34" charset="0"/>
              </a:rPr>
              <a:t>+ </a:t>
            </a:r>
            <a:r>
              <a:rPr lang="it-IT" sz="2800" dirty="0" smtClean="0">
                <a:latin typeface="Arial" pitchFamily="34" charset="0"/>
              </a:rPr>
              <a:t>1.595x30</a:t>
            </a:r>
            <a:r>
              <a:rPr lang="it-IT" sz="2800" dirty="0" smtClean="0">
                <a:latin typeface="Arial" pitchFamily="34" charset="0"/>
                <a:sym typeface="Wingdings" pitchFamily="2" charset="2"/>
              </a:rPr>
              <a:t>        =  50.27      </a:t>
            </a:r>
            <a:endParaRPr lang="it-IT" sz="2800" dirty="0" smtClean="0">
              <a:latin typeface="Arial" pitchFamily="34" charset="0"/>
            </a:endParaRPr>
          </a:p>
        </p:txBody>
      </p:sp>
      <p:graphicFrame>
        <p:nvGraphicFramePr>
          <p:cNvPr id="165891" name="Object 5"/>
          <p:cNvGraphicFramePr>
            <a:graphicFrameLocks noChangeAspect="1"/>
          </p:cNvGraphicFramePr>
          <p:nvPr/>
        </p:nvGraphicFramePr>
        <p:xfrm>
          <a:off x="1547664" y="764704"/>
          <a:ext cx="647700" cy="649287"/>
        </p:xfrm>
        <a:graphic>
          <a:graphicData uri="http://schemas.openxmlformats.org/presentationml/2006/ole">
            <p:oleObj spid="_x0000_s165891" name="Equation" r:id="rId3" imgW="114120" imgH="164880" progId="Equation.3">
              <p:embed/>
            </p:oleObj>
          </a:graphicData>
        </a:graphic>
      </p:graphicFrame>
      <p:pic>
        <p:nvPicPr>
          <p:cNvPr id="165892" name="Picture 4"/>
          <p:cNvPicPr>
            <a:picLocks noChangeAspect="1" noChangeArrowheads="1"/>
          </p:cNvPicPr>
          <p:nvPr/>
        </p:nvPicPr>
        <p:blipFill>
          <a:blip r:embed="rId4" cstate="print"/>
          <a:srcRect/>
          <a:stretch>
            <a:fillRect/>
          </a:stretch>
        </p:blipFill>
        <p:spPr bwMode="auto">
          <a:xfrm>
            <a:off x="467544" y="1700808"/>
            <a:ext cx="6415608" cy="4824536"/>
          </a:xfrm>
          <a:prstGeom prst="rect">
            <a:avLst/>
          </a:prstGeom>
          <a:noFill/>
          <a:ln w="9525">
            <a:noFill/>
            <a:miter lim="800000"/>
            <a:headEnd/>
            <a:tailEnd/>
          </a:ln>
        </p:spPr>
      </p:pic>
      <p:graphicFrame>
        <p:nvGraphicFramePr>
          <p:cNvPr id="165893" name="Object 5"/>
          <p:cNvGraphicFramePr>
            <a:graphicFrameLocks noChangeAspect="1"/>
          </p:cNvGraphicFramePr>
          <p:nvPr/>
        </p:nvGraphicFramePr>
        <p:xfrm>
          <a:off x="5796136" y="764704"/>
          <a:ext cx="647700" cy="649288"/>
        </p:xfrm>
        <a:graphic>
          <a:graphicData uri="http://schemas.openxmlformats.org/presentationml/2006/ole">
            <p:oleObj spid="_x0000_s165893" name="Equation" r:id="rId5" imgW="114120" imgH="164880" progId="Equation.3">
              <p:embed/>
            </p:oleObj>
          </a:graphicData>
        </a:graphic>
      </p:graphicFrame>
      <p:sp>
        <p:nvSpPr>
          <p:cNvPr id="9" name="CasellaDiTesto 8"/>
          <p:cNvSpPr txBox="1"/>
          <p:nvPr/>
        </p:nvSpPr>
        <p:spPr>
          <a:xfrm>
            <a:off x="7452320" y="1988840"/>
            <a:ext cx="1455848" cy="523220"/>
          </a:xfrm>
          <a:prstGeom prst="rect">
            <a:avLst/>
          </a:prstGeom>
          <a:noFill/>
        </p:spPr>
        <p:txBody>
          <a:bodyPr wrap="none" rtlCol="0">
            <a:spAutoFit/>
          </a:bodyPr>
          <a:lstStyle/>
          <a:p>
            <a:r>
              <a:rPr lang="it-IT" sz="2800" b="1" dirty="0" smtClean="0"/>
              <a:t>r  =  0.99</a:t>
            </a:r>
            <a:endParaRPr lang="it-IT" sz="2800" b="1" dirty="0"/>
          </a:p>
        </p:txBody>
      </p:sp>
      <p:sp>
        <p:nvSpPr>
          <p:cNvPr id="8" name="CasellaDiTesto 7"/>
          <p:cNvSpPr txBox="1"/>
          <p:nvPr/>
        </p:nvSpPr>
        <p:spPr>
          <a:xfrm>
            <a:off x="6906080" y="2996952"/>
            <a:ext cx="2237920" cy="1938992"/>
          </a:xfrm>
          <a:prstGeom prst="rect">
            <a:avLst/>
          </a:prstGeom>
          <a:noFill/>
        </p:spPr>
        <p:txBody>
          <a:bodyPr wrap="none" rtlCol="0">
            <a:spAutoFit/>
          </a:bodyPr>
          <a:lstStyle/>
          <a:p>
            <a:r>
              <a:rPr lang="it-IT" sz="2400" dirty="0" smtClean="0"/>
              <a:t>Attenzione a </a:t>
            </a:r>
          </a:p>
          <a:p>
            <a:r>
              <a:rPr lang="it-IT" sz="2400" dirty="0" smtClean="0"/>
              <a:t>Interpretare </a:t>
            </a:r>
          </a:p>
          <a:p>
            <a:r>
              <a:rPr lang="it-IT" sz="2400" dirty="0" smtClean="0"/>
              <a:t>correttamente r </a:t>
            </a:r>
          </a:p>
          <a:p>
            <a:r>
              <a:rPr lang="it-IT" sz="2400" dirty="0" smtClean="0"/>
              <a:t>osservando il</a:t>
            </a:r>
          </a:p>
          <a:p>
            <a:r>
              <a:rPr lang="it-IT" sz="2400" dirty="0" smtClean="0"/>
              <a:t>grafico</a:t>
            </a:r>
            <a:endParaRPr lang="it-IT" sz="2400"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rmAutofit/>
          </a:bodyPr>
          <a:lstStyle/>
          <a:p>
            <a:r>
              <a:rPr lang="it-IT" sz="2800" dirty="0" smtClean="0">
                <a:solidFill>
                  <a:srgbClr val="FF3300"/>
                </a:solidFill>
              </a:rPr>
              <a:t>Regressione: Esempio (Ratti)</a:t>
            </a:r>
            <a:endParaRPr lang="it-IT" sz="2800" dirty="0"/>
          </a:p>
        </p:txBody>
      </p:sp>
      <p:pic>
        <p:nvPicPr>
          <p:cNvPr id="1503234" name="Picture 2"/>
          <p:cNvPicPr>
            <a:picLocks noChangeAspect="1" noChangeArrowheads="1"/>
          </p:cNvPicPr>
          <p:nvPr/>
        </p:nvPicPr>
        <p:blipFill>
          <a:blip r:embed="rId3" cstate="print"/>
          <a:srcRect/>
          <a:stretch>
            <a:fillRect/>
          </a:stretch>
        </p:blipFill>
        <p:spPr bwMode="auto">
          <a:xfrm>
            <a:off x="1403648" y="2492897"/>
            <a:ext cx="5940660" cy="3960440"/>
          </a:xfrm>
          <a:prstGeom prst="rect">
            <a:avLst/>
          </a:prstGeom>
          <a:noFill/>
          <a:ln w="9525">
            <a:noFill/>
            <a:miter lim="800000"/>
            <a:headEnd/>
            <a:tailEnd/>
          </a:ln>
        </p:spPr>
      </p:pic>
      <p:sp>
        <p:nvSpPr>
          <p:cNvPr id="4" name="Text Box 4"/>
          <p:cNvSpPr txBox="1">
            <a:spLocks noChangeArrowheads="1"/>
          </p:cNvSpPr>
          <p:nvPr/>
        </p:nvSpPr>
        <p:spPr bwMode="auto">
          <a:xfrm>
            <a:off x="2051720" y="1124744"/>
            <a:ext cx="5112568" cy="800219"/>
          </a:xfrm>
          <a:prstGeom prst="rect">
            <a:avLst/>
          </a:prstGeom>
          <a:solidFill>
            <a:srgbClr val="FFFF00"/>
          </a:solidFill>
          <a:ln w="9525" algn="ctr">
            <a:solidFill>
              <a:schemeClr val="accent2"/>
            </a:solidFill>
            <a:miter lim="800000"/>
            <a:headEnd/>
            <a:tailEnd/>
          </a:ln>
        </p:spPr>
        <p:txBody>
          <a:bodyPr wrap="square">
            <a:spAutoFit/>
          </a:bodyPr>
          <a:lstStyle/>
          <a:p>
            <a:pPr algn="ctr"/>
            <a:r>
              <a:rPr lang="it-IT" sz="2800" dirty="0">
                <a:latin typeface="Arial" pitchFamily="34" charset="0"/>
              </a:rPr>
              <a:t>= </a:t>
            </a:r>
            <a:r>
              <a:rPr lang="it-IT" sz="2800" dirty="0" smtClean="0">
                <a:latin typeface="Arial" pitchFamily="34" charset="0"/>
              </a:rPr>
              <a:t>-0.17 </a:t>
            </a:r>
            <a:r>
              <a:rPr lang="it-IT" sz="2800" dirty="0">
                <a:latin typeface="Arial" pitchFamily="34" charset="0"/>
              </a:rPr>
              <a:t>+ </a:t>
            </a:r>
            <a:r>
              <a:rPr lang="it-IT" sz="2800" dirty="0" smtClean="0">
                <a:latin typeface="Arial" pitchFamily="34" charset="0"/>
              </a:rPr>
              <a:t>1.65x</a:t>
            </a:r>
          </a:p>
          <a:p>
            <a:pPr algn="ctr"/>
            <a:r>
              <a:rPr lang="it-IT" dirty="0" smtClean="0">
                <a:latin typeface="Arial" pitchFamily="34" charset="0"/>
              </a:rPr>
              <a:t>Variazione pressione = -0.17+1.65 dose farmaco</a:t>
            </a:r>
            <a:endParaRPr lang="it-IT" dirty="0">
              <a:latin typeface="Arial" pitchFamily="34" charset="0"/>
            </a:endParaRPr>
          </a:p>
        </p:txBody>
      </p:sp>
      <p:sp>
        <p:nvSpPr>
          <p:cNvPr id="5" name="CasellaDiTesto 4"/>
          <p:cNvSpPr txBox="1"/>
          <p:nvPr/>
        </p:nvSpPr>
        <p:spPr>
          <a:xfrm>
            <a:off x="7668344" y="2276872"/>
            <a:ext cx="1215654" cy="954107"/>
          </a:xfrm>
          <a:prstGeom prst="rect">
            <a:avLst/>
          </a:prstGeom>
          <a:noFill/>
        </p:spPr>
        <p:txBody>
          <a:bodyPr wrap="none" rtlCol="0">
            <a:spAutoFit/>
          </a:bodyPr>
          <a:lstStyle/>
          <a:p>
            <a:r>
              <a:rPr lang="it-IT" sz="2800" b="1" u="sng" dirty="0" smtClean="0"/>
              <a:t>Solo</a:t>
            </a:r>
          </a:p>
          <a:p>
            <a:r>
              <a:rPr lang="it-IT" sz="2800" b="1" u="sng" dirty="0" err="1" smtClean="0"/>
              <a:t>I°</a:t>
            </a:r>
            <a:r>
              <a:rPr lang="it-IT" sz="2800" b="1" u="sng" dirty="0" smtClean="0"/>
              <a:t> ratto</a:t>
            </a:r>
            <a:endParaRPr lang="it-IT" sz="2800" b="1" u="sng" dirty="0"/>
          </a:p>
        </p:txBody>
      </p:sp>
      <p:cxnSp>
        <p:nvCxnSpPr>
          <p:cNvPr id="7" name="Connettore 2 6"/>
          <p:cNvCxnSpPr>
            <a:stCxn id="5" idx="2"/>
          </p:cNvCxnSpPr>
          <p:nvPr/>
        </p:nvCxnSpPr>
        <p:spPr>
          <a:xfrm flipH="1">
            <a:off x="7596339" y="3230979"/>
            <a:ext cx="679832" cy="270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7524328" y="3789040"/>
            <a:ext cx="1351652" cy="461665"/>
          </a:xfrm>
          <a:prstGeom prst="rect">
            <a:avLst/>
          </a:prstGeom>
          <a:noFill/>
        </p:spPr>
        <p:txBody>
          <a:bodyPr wrap="none" rtlCol="0">
            <a:spAutoFit/>
          </a:bodyPr>
          <a:lstStyle/>
          <a:p>
            <a:r>
              <a:rPr lang="it-IT" sz="2400" dirty="0" smtClean="0"/>
              <a:t>  </a:t>
            </a:r>
            <a:r>
              <a:rPr lang="it-IT" sz="2400" dirty="0" err="1" smtClean="0"/>
              <a:t>r=</a:t>
            </a:r>
            <a:r>
              <a:rPr lang="it-IT" sz="2400" dirty="0" smtClean="0"/>
              <a:t> 0.927</a:t>
            </a:r>
            <a:endParaRPr lang="it-IT" sz="2400" dirty="0"/>
          </a:p>
        </p:txBody>
      </p:sp>
      <p:graphicFrame>
        <p:nvGraphicFramePr>
          <p:cNvPr id="1332225" name="Object 5"/>
          <p:cNvGraphicFramePr>
            <a:graphicFrameLocks noChangeAspect="1"/>
          </p:cNvGraphicFramePr>
          <p:nvPr/>
        </p:nvGraphicFramePr>
        <p:xfrm>
          <a:off x="2771800" y="1052736"/>
          <a:ext cx="647700" cy="649287"/>
        </p:xfrm>
        <a:graphic>
          <a:graphicData uri="http://schemas.openxmlformats.org/presentationml/2006/ole">
            <p:oleObj spid="_x0000_s39938" name="Equation" r:id="rId4" imgW="114120" imgH="164880" progId="Equation.3">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3446B828-9DC3-4667-9708-2219D42BE5F0}" type="slidenum">
              <a:rPr lang="it-IT"/>
              <a:pPr>
                <a:defRPr/>
              </a:pPr>
              <a:t>47</a:t>
            </a:fld>
            <a:endParaRPr lang="it-IT"/>
          </a:p>
        </p:txBody>
      </p:sp>
      <p:sp>
        <p:nvSpPr>
          <p:cNvPr id="457731" name="Rectangle 2"/>
          <p:cNvSpPr>
            <a:spLocks noGrp="1" noChangeArrowheads="1"/>
          </p:cNvSpPr>
          <p:nvPr>
            <p:ph type="title"/>
          </p:nvPr>
        </p:nvSpPr>
        <p:spPr>
          <a:xfrm>
            <a:off x="467544" y="0"/>
            <a:ext cx="8229600" cy="633412"/>
          </a:xfrm>
          <a:ln>
            <a:solidFill>
              <a:schemeClr val="accent2"/>
            </a:solidFill>
          </a:ln>
        </p:spPr>
        <p:txBody>
          <a:bodyPr>
            <a:normAutofit/>
          </a:bodyPr>
          <a:lstStyle/>
          <a:p>
            <a:r>
              <a:rPr lang="it-IT" sz="2800" dirty="0" smtClean="0">
                <a:solidFill>
                  <a:srgbClr val="FF6600"/>
                </a:solidFill>
              </a:rPr>
              <a:t>La retta di regressione dei m. q.: esperimento sui topi </a:t>
            </a:r>
            <a:endParaRPr lang="it-IT" sz="2800" dirty="0" smtClean="0">
              <a:solidFill>
                <a:srgbClr val="FF3300"/>
              </a:solidFill>
            </a:endParaRPr>
          </a:p>
        </p:txBody>
      </p:sp>
      <p:sp>
        <p:nvSpPr>
          <p:cNvPr id="457732" name="Rectangle 3"/>
          <p:cNvSpPr>
            <a:spLocks noGrp="1" noChangeArrowheads="1"/>
          </p:cNvSpPr>
          <p:nvPr>
            <p:ph type="body" idx="1"/>
          </p:nvPr>
        </p:nvSpPr>
        <p:spPr>
          <a:xfrm>
            <a:off x="251520" y="908720"/>
            <a:ext cx="8892480" cy="5399806"/>
          </a:xfrm>
        </p:spPr>
        <p:txBody>
          <a:bodyPr>
            <a:normAutofit fontScale="92500" lnSpcReduction="20000"/>
          </a:bodyPr>
          <a:lstStyle/>
          <a:p>
            <a:pPr>
              <a:buNone/>
            </a:pPr>
            <a:r>
              <a:rPr lang="it-IT" sz="2800" dirty="0" smtClean="0">
                <a:latin typeface="Arial" pitchFamily="34" charset="0"/>
              </a:rPr>
              <a:t>                           = -0.17 + 1.65x </a:t>
            </a:r>
            <a:r>
              <a:rPr lang="it-IT" sz="2800" b="1" dirty="0" smtClean="0">
                <a:solidFill>
                  <a:srgbClr val="FF0000"/>
                </a:solidFill>
              </a:rPr>
              <a:t>( I ratto</a:t>
            </a:r>
            <a:r>
              <a:rPr lang="it-IT" sz="2800" dirty="0" smtClean="0"/>
              <a:t>)</a:t>
            </a:r>
            <a:endParaRPr lang="it-IT" sz="2800" dirty="0" smtClean="0">
              <a:latin typeface="Arial" pitchFamily="34" charset="0"/>
            </a:endParaRPr>
          </a:p>
          <a:p>
            <a:pPr eaLnBrk="1" hangingPunct="1"/>
            <a:endParaRPr lang="it-IT" sz="2800" dirty="0" smtClean="0"/>
          </a:p>
          <a:p>
            <a:pPr eaLnBrk="1" hangingPunct="1"/>
            <a:r>
              <a:rPr lang="it-IT" sz="2800" dirty="0" smtClean="0"/>
              <a:t>Esiste una correlazione positiva fra la dose del farmaco e l’innalzamento della pressione diastolica </a:t>
            </a:r>
            <a:r>
              <a:rPr lang="it-IT" sz="2800" b="1" dirty="0" smtClean="0">
                <a:solidFill>
                  <a:srgbClr val="FF0000"/>
                </a:solidFill>
              </a:rPr>
              <a:t>( I ratto</a:t>
            </a:r>
            <a:r>
              <a:rPr lang="it-IT" sz="2800" dirty="0" smtClean="0"/>
              <a:t>)  </a:t>
            </a:r>
          </a:p>
          <a:p>
            <a:pPr eaLnBrk="1" hangingPunct="1">
              <a:buNone/>
            </a:pPr>
            <a:r>
              <a:rPr lang="it-IT" sz="2800" dirty="0" smtClean="0"/>
              <a:t>    </a:t>
            </a:r>
          </a:p>
          <a:p>
            <a:pPr eaLnBrk="1" hangingPunct="1"/>
            <a:r>
              <a:rPr lang="it-IT" sz="2800" dirty="0" smtClean="0"/>
              <a:t>la correlazione è abbastanza forte, infatti</a:t>
            </a:r>
          </a:p>
          <a:p>
            <a:pPr eaLnBrk="1" hangingPunct="1">
              <a:buFontTx/>
              <a:buNone/>
            </a:pPr>
            <a:r>
              <a:rPr lang="it-IT" sz="2800" dirty="0" smtClean="0"/>
              <a:t>    r = 0.927    e     b = 1.65</a:t>
            </a:r>
            <a:r>
              <a:rPr lang="it-IT" sz="2000" dirty="0" smtClean="0"/>
              <a:t>mm/Hg</a:t>
            </a:r>
            <a:r>
              <a:rPr lang="it-IT" sz="2800" dirty="0" smtClean="0"/>
              <a:t>/</a:t>
            </a:r>
            <a:r>
              <a:rPr lang="it-IT" sz="2000" dirty="0" smtClean="0"/>
              <a:t>mg/kg</a:t>
            </a:r>
          </a:p>
          <a:p>
            <a:pPr eaLnBrk="1" hangingPunct="1">
              <a:buFontTx/>
              <a:buNone/>
            </a:pPr>
            <a:endParaRPr lang="it-IT" sz="2000" dirty="0" smtClean="0"/>
          </a:p>
          <a:p>
            <a:pPr eaLnBrk="1" hangingPunct="1"/>
            <a:r>
              <a:rPr lang="it-IT" sz="2800" dirty="0" smtClean="0"/>
              <a:t>in assenza del farmaco la variazione di pressione è prossima </a:t>
            </a:r>
          </a:p>
          <a:p>
            <a:pPr eaLnBrk="1" hangingPunct="1">
              <a:buNone/>
            </a:pPr>
            <a:r>
              <a:rPr lang="it-IT" sz="2800" dirty="0" smtClean="0"/>
              <a:t>     a 0</a:t>
            </a:r>
          </a:p>
          <a:p>
            <a:pPr eaLnBrk="1" hangingPunct="1"/>
            <a:endParaRPr lang="it-IT" sz="2800" dirty="0" smtClean="0"/>
          </a:p>
          <a:p>
            <a:pPr eaLnBrk="1" hangingPunct="1"/>
            <a:r>
              <a:rPr lang="it-IT" sz="2800" dirty="0" smtClean="0"/>
              <a:t>Si tratta di un esperimento </a:t>
            </a:r>
            <a:r>
              <a:rPr lang="it-IT" sz="2800" dirty="0" smtClean="0">
                <a:sym typeface="Wingdings" pitchFamily="2" charset="2"/>
              </a:rPr>
              <a:t> il farmaco può provocare un aumento della pressione diastolica nel ratto</a:t>
            </a:r>
            <a:endParaRPr lang="it-IT" sz="2800" dirty="0" smtClean="0"/>
          </a:p>
        </p:txBody>
      </p:sp>
      <p:graphicFrame>
        <p:nvGraphicFramePr>
          <p:cNvPr id="93185" name="Object 5"/>
          <p:cNvGraphicFramePr>
            <a:graphicFrameLocks noChangeAspect="1"/>
          </p:cNvGraphicFramePr>
          <p:nvPr/>
        </p:nvGraphicFramePr>
        <p:xfrm>
          <a:off x="2267744" y="764704"/>
          <a:ext cx="647700" cy="649287"/>
        </p:xfrm>
        <a:graphic>
          <a:graphicData uri="http://schemas.openxmlformats.org/presentationml/2006/ole">
            <p:oleObj spid="_x0000_s93185" name="Equation" r:id="rId3" imgW="114120" imgH="164880" progId="Equation.3">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3BB22054-A2AE-4B18-BB8A-E649D4F3CF9E}" type="slidenum">
              <a:rPr lang="it-IT"/>
              <a:pPr>
                <a:defRPr/>
              </a:pPr>
              <a:t>48</a:t>
            </a:fld>
            <a:endParaRPr lang="it-IT"/>
          </a:p>
        </p:txBody>
      </p:sp>
      <p:sp>
        <p:nvSpPr>
          <p:cNvPr id="456707" name="Rectangle 2"/>
          <p:cNvSpPr>
            <a:spLocks noGrp="1" noChangeArrowheads="1"/>
          </p:cNvSpPr>
          <p:nvPr>
            <p:ph type="title"/>
          </p:nvPr>
        </p:nvSpPr>
        <p:spPr>
          <a:xfrm>
            <a:off x="457200" y="274638"/>
            <a:ext cx="8229600" cy="633412"/>
          </a:xfrm>
          <a:ln>
            <a:solidFill>
              <a:schemeClr val="accent2"/>
            </a:solidFill>
          </a:ln>
        </p:spPr>
        <p:txBody>
          <a:bodyPr/>
          <a:lstStyle/>
          <a:p>
            <a:pPr eaLnBrk="1" hangingPunct="1"/>
            <a:r>
              <a:rPr lang="it-IT" sz="2800" dirty="0" smtClean="0">
                <a:solidFill>
                  <a:srgbClr val="FF3300"/>
                </a:solidFill>
              </a:rPr>
              <a:t>Regressione: previsioni (</a:t>
            </a:r>
            <a:r>
              <a:rPr lang="it-IT" sz="2800" b="1" u="sng" dirty="0" smtClean="0">
                <a:solidFill>
                  <a:srgbClr val="FF3300"/>
                </a:solidFill>
              </a:rPr>
              <a:t>solo 1° ratto</a:t>
            </a:r>
            <a:r>
              <a:rPr lang="it-IT" sz="2800" dirty="0" smtClean="0">
                <a:solidFill>
                  <a:srgbClr val="FF3300"/>
                </a:solidFill>
              </a:rPr>
              <a:t>)</a:t>
            </a:r>
          </a:p>
        </p:txBody>
      </p:sp>
      <p:sp>
        <p:nvSpPr>
          <p:cNvPr id="456708" name="Rectangle 3"/>
          <p:cNvSpPr>
            <a:spLocks noGrp="1" noChangeArrowheads="1"/>
          </p:cNvSpPr>
          <p:nvPr>
            <p:ph type="body" idx="1"/>
          </p:nvPr>
        </p:nvSpPr>
        <p:spPr>
          <a:xfrm>
            <a:off x="467544" y="1916832"/>
            <a:ext cx="8229600" cy="4525963"/>
          </a:xfrm>
        </p:spPr>
        <p:txBody>
          <a:bodyPr/>
          <a:lstStyle/>
          <a:p>
            <a:pPr eaLnBrk="1" hangingPunct="1">
              <a:buFontTx/>
              <a:buNone/>
            </a:pPr>
            <a:endParaRPr lang="it-IT" sz="2800" dirty="0" smtClean="0"/>
          </a:p>
          <a:p>
            <a:pPr eaLnBrk="1" hangingPunct="1">
              <a:buFontTx/>
              <a:buNone/>
            </a:pPr>
            <a:r>
              <a:rPr lang="it-IT" sz="2800" dirty="0" smtClean="0"/>
              <a:t>Quale sarà l’incremento di pressione somministrando 5.5mg del farmaco?</a:t>
            </a:r>
          </a:p>
          <a:p>
            <a:pPr eaLnBrk="1" hangingPunct="1">
              <a:buFontTx/>
              <a:buNone/>
            </a:pPr>
            <a:r>
              <a:rPr lang="it-IT" sz="2800" dirty="0" smtClean="0"/>
              <a:t>        = -0.17+ (1.65*5.5) = 8.93</a:t>
            </a:r>
          </a:p>
          <a:p>
            <a:pPr eaLnBrk="1" hangingPunct="1">
              <a:buFontTx/>
              <a:buNone/>
            </a:pPr>
            <a:endParaRPr lang="it-IT" sz="2800" dirty="0" smtClean="0"/>
          </a:p>
          <a:p>
            <a:pPr eaLnBrk="1" hangingPunct="1">
              <a:buFontTx/>
              <a:buNone/>
            </a:pPr>
            <a:r>
              <a:rPr lang="it-IT" sz="2800" dirty="0" smtClean="0"/>
              <a:t>E somministrando </a:t>
            </a:r>
            <a:r>
              <a:rPr lang="it-IT" sz="2800" b="1" dirty="0" smtClean="0"/>
              <a:t>30</a:t>
            </a:r>
            <a:r>
              <a:rPr lang="it-IT" sz="2800" dirty="0" smtClean="0"/>
              <a:t>mg?    </a:t>
            </a:r>
            <a:r>
              <a:rPr lang="it-IT" sz="2800" dirty="0" smtClean="0">
                <a:sym typeface="Wingdings" pitchFamily="2" charset="2"/>
              </a:rPr>
              <a:t>  49.47mm Hg (</a:t>
            </a:r>
            <a:r>
              <a:rPr lang="it-IT" sz="2800" b="1" dirty="0" err="1" smtClean="0">
                <a:sym typeface="Wingdings" pitchFamily="2" charset="2"/>
              </a:rPr>
              <a:t>outlier</a:t>
            </a:r>
            <a:r>
              <a:rPr lang="it-IT" sz="2800" b="1" dirty="0" smtClean="0">
                <a:sym typeface="Wingdings" pitchFamily="2" charset="2"/>
              </a:rPr>
              <a:t> estremo)</a:t>
            </a:r>
            <a:endParaRPr lang="it-IT" sz="2800" b="1" dirty="0" smtClean="0"/>
          </a:p>
          <a:p>
            <a:pPr eaLnBrk="1" hangingPunct="1">
              <a:buFontTx/>
              <a:buNone/>
            </a:pPr>
            <a:endParaRPr lang="it-IT" sz="2800" dirty="0" smtClean="0"/>
          </a:p>
        </p:txBody>
      </p:sp>
      <p:sp>
        <p:nvSpPr>
          <p:cNvPr id="6" name="Text Box 4"/>
          <p:cNvSpPr txBox="1">
            <a:spLocks noChangeArrowheads="1"/>
          </p:cNvSpPr>
          <p:nvPr/>
        </p:nvSpPr>
        <p:spPr bwMode="auto">
          <a:xfrm>
            <a:off x="1979613" y="1196975"/>
            <a:ext cx="4392612" cy="528638"/>
          </a:xfrm>
          <a:prstGeom prst="rect">
            <a:avLst/>
          </a:prstGeom>
          <a:solidFill>
            <a:srgbClr val="FFFF00"/>
          </a:solidFill>
          <a:ln w="9525" algn="ctr">
            <a:solidFill>
              <a:schemeClr val="accent2"/>
            </a:solidFill>
            <a:miter lim="800000"/>
            <a:headEnd/>
            <a:tailEnd/>
          </a:ln>
        </p:spPr>
        <p:txBody>
          <a:bodyPr>
            <a:spAutoFit/>
          </a:bodyPr>
          <a:lstStyle/>
          <a:p>
            <a:pPr algn="ctr"/>
            <a:r>
              <a:rPr lang="it-IT" sz="2800" dirty="0">
                <a:latin typeface="Arial" pitchFamily="34" charset="0"/>
              </a:rPr>
              <a:t>= </a:t>
            </a:r>
            <a:r>
              <a:rPr lang="it-IT" sz="2800" dirty="0" smtClean="0">
                <a:latin typeface="Arial" pitchFamily="34" charset="0"/>
              </a:rPr>
              <a:t>-0.17 </a:t>
            </a:r>
            <a:r>
              <a:rPr lang="it-IT" sz="2800" dirty="0">
                <a:latin typeface="Arial" pitchFamily="34" charset="0"/>
              </a:rPr>
              <a:t>+ </a:t>
            </a:r>
            <a:r>
              <a:rPr lang="it-IT" sz="2800" dirty="0" smtClean="0">
                <a:latin typeface="Arial" pitchFamily="34" charset="0"/>
              </a:rPr>
              <a:t>1.65x</a:t>
            </a:r>
            <a:endParaRPr lang="it-IT" sz="2800" dirty="0">
              <a:latin typeface="Arial" pitchFamily="34" charset="0"/>
            </a:endParaRPr>
          </a:p>
        </p:txBody>
      </p:sp>
      <p:graphicFrame>
        <p:nvGraphicFramePr>
          <p:cNvPr id="161793" name="Object 5"/>
          <p:cNvGraphicFramePr>
            <a:graphicFrameLocks noChangeAspect="1"/>
          </p:cNvGraphicFramePr>
          <p:nvPr/>
        </p:nvGraphicFramePr>
        <p:xfrm>
          <a:off x="2339975" y="1125538"/>
          <a:ext cx="647700" cy="649287"/>
        </p:xfrm>
        <a:graphic>
          <a:graphicData uri="http://schemas.openxmlformats.org/presentationml/2006/ole">
            <p:oleObj spid="_x0000_s166914" name="Equation" r:id="rId3" imgW="114120" imgH="164880" progId="Equation.3">
              <p:embed/>
            </p:oleObj>
          </a:graphicData>
        </a:graphic>
      </p:graphicFrame>
      <p:graphicFrame>
        <p:nvGraphicFramePr>
          <p:cNvPr id="161794" name="Object 5"/>
          <p:cNvGraphicFramePr>
            <a:graphicFrameLocks noChangeAspect="1"/>
          </p:cNvGraphicFramePr>
          <p:nvPr/>
        </p:nvGraphicFramePr>
        <p:xfrm>
          <a:off x="683568" y="3356992"/>
          <a:ext cx="647700" cy="649287"/>
        </p:xfrm>
        <a:graphic>
          <a:graphicData uri="http://schemas.openxmlformats.org/presentationml/2006/ole">
            <p:oleObj spid="_x0000_s166915" name="Equation" r:id="rId4" imgW="114120" imgH="164880" progId="Equation.3">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4098"/>
          <p:cNvSpPr txBox="1">
            <a:spLocks noChangeArrowheads="1"/>
          </p:cNvSpPr>
          <p:nvPr/>
        </p:nvSpPr>
        <p:spPr>
          <a:xfrm>
            <a:off x="467544" y="0"/>
            <a:ext cx="8229600" cy="908720"/>
          </a:xfrm>
          <a:prstGeom prst="rect">
            <a:avLst/>
          </a:prstGeom>
        </p:spPr>
        <p:txBody>
          <a:bodyPr/>
          <a:lstStyle/>
          <a:p>
            <a:pPr algn="ctr" fontAlgn="auto">
              <a:spcAft>
                <a:spcPts val="0"/>
              </a:spcAft>
              <a:defRPr/>
            </a:pPr>
            <a:r>
              <a:rPr lang="it-IT" sz="2800" dirty="0" err="1" smtClean="0">
                <a:solidFill>
                  <a:srgbClr val="FF0000"/>
                </a:solidFill>
                <a:latin typeface="+mj-lt"/>
                <a:ea typeface="+mj-ea"/>
                <a:cs typeface="+mj-cs"/>
              </a:rPr>
              <a:t>Es</a:t>
            </a:r>
            <a:r>
              <a:rPr lang="it-IT" sz="2800" dirty="0" smtClean="0">
                <a:solidFill>
                  <a:srgbClr val="FF0000"/>
                </a:solidFill>
                <a:latin typeface="+mj-lt"/>
                <a:ea typeface="+mj-ea"/>
                <a:cs typeface="+mj-cs"/>
              </a:rPr>
              <a:t>  precedente: età e altezza</a:t>
            </a:r>
          </a:p>
          <a:p>
            <a:pPr algn="ctr" fontAlgn="auto">
              <a:spcAft>
                <a:spcPts val="0"/>
              </a:spcAft>
              <a:defRPr/>
            </a:pPr>
            <a:r>
              <a:rPr lang="it-IT" sz="2800" dirty="0" err="1" smtClean="0">
                <a:solidFill>
                  <a:srgbClr val="FF0000"/>
                </a:solidFill>
                <a:latin typeface="+mj-lt"/>
                <a:ea typeface="+mj-ea"/>
                <a:cs typeface="+mj-cs"/>
              </a:rPr>
              <a:t>TAB</a:t>
            </a:r>
            <a:r>
              <a:rPr lang="it-IT" sz="2800" dirty="0" smtClean="0">
                <a:solidFill>
                  <a:srgbClr val="FF0000"/>
                </a:solidFill>
                <a:latin typeface="+mj-lt"/>
                <a:ea typeface="+mj-ea"/>
                <a:cs typeface="+mj-cs"/>
              </a:rPr>
              <a:t>. 1</a:t>
            </a:r>
          </a:p>
          <a:p>
            <a:pPr algn="ctr" fontAlgn="auto">
              <a:spcAft>
                <a:spcPts val="0"/>
              </a:spcAft>
              <a:defRPr/>
            </a:pPr>
            <a:endParaRPr lang="it-IT" sz="3200" dirty="0" smtClean="0">
              <a:solidFill>
                <a:srgbClr val="FF0000"/>
              </a:solidFill>
              <a:latin typeface="+mj-lt"/>
              <a:ea typeface="+mj-ea"/>
              <a:cs typeface="+mj-cs"/>
            </a:endParaRPr>
          </a:p>
          <a:p>
            <a:pPr algn="ctr" fontAlgn="auto">
              <a:spcAft>
                <a:spcPts val="0"/>
              </a:spcAft>
              <a:defRPr/>
            </a:pPr>
            <a:endParaRPr lang="it-IT" sz="3600" dirty="0">
              <a:solidFill>
                <a:srgbClr val="FF0000"/>
              </a:solidFill>
              <a:latin typeface="+mj-lt"/>
              <a:ea typeface="+mj-ea"/>
              <a:cs typeface="+mj-cs"/>
            </a:endParaRPr>
          </a:p>
        </p:txBody>
      </p:sp>
      <p:graphicFrame>
        <p:nvGraphicFramePr>
          <p:cNvPr id="91138" name="Object 4099"/>
          <p:cNvGraphicFramePr>
            <a:graphicFrameLocks noChangeAspect="1"/>
          </p:cNvGraphicFramePr>
          <p:nvPr/>
        </p:nvGraphicFramePr>
        <p:xfrm>
          <a:off x="2987675" y="1268413"/>
          <a:ext cx="3159125" cy="5257800"/>
        </p:xfrm>
        <a:graphic>
          <a:graphicData uri="http://schemas.openxmlformats.org/presentationml/2006/ole">
            <p:oleObj spid="_x0000_s17410" name="Foglio di lavoro" r:id="rId3" imgW="1473200" imgH="2540000" progId="Excel.Sheet.8">
              <p:embed/>
            </p:oleObj>
          </a:graphicData>
        </a:graphic>
      </p:graphicFrame>
      <p:sp>
        <p:nvSpPr>
          <p:cNvPr id="4" name="CasellaDiTesto 3"/>
          <p:cNvSpPr txBox="1"/>
          <p:nvPr/>
        </p:nvSpPr>
        <p:spPr>
          <a:xfrm>
            <a:off x="0" y="908720"/>
            <a:ext cx="2645468" cy="461665"/>
          </a:xfrm>
          <a:prstGeom prst="rect">
            <a:avLst/>
          </a:prstGeom>
          <a:noFill/>
        </p:spPr>
        <p:txBody>
          <a:bodyPr wrap="none" rtlCol="0">
            <a:spAutoFit/>
          </a:bodyPr>
          <a:lstStyle/>
          <a:p>
            <a:r>
              <a:rPr lang="it-IT" sz="2400" dirty="0" smtClean="0"/>
              <a:t>Variabile esplicativa</a:t>
            </a:r>
            <a:endParaRPr lang="it-IT" sz="2400" dirty="0"/>
          </a:p>
        </p:txBody>
      </p:sp>
      <p:cxnSp>
        <p:nvCxnSpPr>
          <p:cNvPr id="6" name="Connettore 2 5"/>
          <p:cNvCxnSpPr/>
          <p:nvPr/>
        </p:nvCxnSpPr>
        <p:spPr>
          <a:xfrm>
            <a:off x="2123728" y="1268760"/>
            <a:ext cx="172819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flipH="1">
            <a:off x="7236295" y="1124744"/>
            <a:ext cx="1584175" cy="830997"/>
          </a:xfrm>
          <a:prstGeom prst="rect">
            <a:avLst/>
          </a:prstGeom>
          <a:noFill/>
        </p:spPr>
        <p:txBody>
          <a:bodyPr wrap="square" rtlCol="0">
            <a:spAutoFit/>
          </a:bodyPr>
          <a:lstStyle/>
          <a:p>
            <a:r>
              <a:rPr lang="it-IT" sz="2400" dirty="0" smtClean="0"/>
              <a:t>Variabile di risposta</a:t>
            </a:r>
            <a:endParaRPr lang="it-IT" sz="2400" dirty="0"/>
          </a:p>
        </p:txBody>
      </p:sp>
      <p:cxnSp>
        <p:nvCxnSpPr>
          <p:cNvPr id="10" name="Connettore 2 9"/>
          <p:cNvCxnSpPr/>
          <p:nvPr/>
        </p:nvCxnSpPr>
        <p:spPr>
          <a:xfrm flipH="1">
            <a:off x="5940152" y="1412776"/>
            <a:ext cx="122413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0"/>
            <a:ext cx="8686800" cy="762000"/>
          </a:xfrm>
          <a:prstGeom prst="rect">
            <a:avLst/>
          </a:prstGeom>
        </p:spPr>
        <p:txBody>
          <a:bodyPr/>
          <a:lstStyle/>
          <a:p>
            <a:pPr algn="ctr" fontAlgn="auto">
              <a:spcAft>
                <a:spcPts val="0"/>
              </a:spcAft>
              <a:defRPr/>
            </a:pPr>
            <a:r>
              <a:rPr lang="it-IT" sz="3600" dirty="0">
                <a:solidFill>
                  <a:srgbClr val="FF0000"/>
                </a:solidFill>
                <a:latin typeface="+mj-lt"/>
                <a:ea typeface="+mj-ea"/>
                <a:cs typeface="+mj-cs"/>
              </a:rPr>
              <a:t>Visualizzazione: </a:t>
            </a:r>
            <a:r>
              <a:rPr lang="it-IT" sz="3600" dirty="0" err="1">
                <a:solidFill>
                  <a:srgbClr val="FF0000"/>
                </a:solidFill>
                <a:latin typeface="+mj-lt"/>
                <a:ea typeface="+mj-ea"/>
                <a:cs typeface="+mj-cs"/>
              </a:rPr>
              <a:t>scatter</a:t>
            </a:r>
            <a:r>
              <a:rPr lang="it-IT" sz="3600" dirty="0">
                <a:solidFill>
                  <a:srgbClr val="FF0000"/>
                </a:solidFill>
                <a:latin typeface="+mj-lt"/>
                <a:ea typeface="+mj-ea"/>
                <a:cs typeface="+mj-cs"/>
              </a:rPr>
              <a:t> plot</a:t>
            </a:r>
          </a:p>
        </p:txBody>
      </p:sp>
      <p:sp>
        <p:nvSpPr>
          <p:cNvPr id="3" name="Rectangle 3"/>
          <p:cNvSpPr txBox="1">
            <a:spLocks noChangeArrowheads="1"/>
          </p:cNvSpPr>
          <p:nvPr/>
        </p:nvSpPr>
        <p:spPr bwMode="auto">
          <a:xfrm>
            <a:off x="228600" y="980728"/>
            <a:ext cx="8763000" cy="5572472"/>
          </a:xfrm>
          <a:prstGeom prst="rect">
            <a:avLst/>
          </a:prstGeom>
          <a:noFill/>
          <a:ln w="9525">
            <a:noFill/>
            <a:miter lim="800000"/>
            <a:headEnd/>
            <a:tailEnd/>
          </a:ln>
        </p:spPr>
        <p:txBody>
          <a:bodyPr/>
          <a:lstStyle/>
          <a:p>
            <a:pPr>
              <a:spcBef>
                <a:spcPct val="20000"/>
              </a:spcBef>
            </a:pPr>
            <a:r>
              <a:rPr lang="it-IT" sz="2800" dirty="0">
                <a:latin typeface="Arial Unicode MS" pitchFamily="34" charset="-128"/>
              </a:rPr>
              <a:t>Per valutare </a:t>
            </a:r>
            <a:r>
              <a:rPr lang="it-IT" sz="2800" b="1" i="1" dirty="0">
                <a:solidFill>
                  <a:srgbClr val="009900"/>
                </a:solidFill>
                <a:latin typeface="Arial Unicode MS" pitchFamily="34" charset="-128"/>
              </a:rPr>
              <a:t>qualitativamente</a:t>
            </a:r>
            <a:r>
              <a:rPr lang="it-IT" sz="2800" dirty="0">
                <a:latin typeface="Arial Unicode MS" pitchFamily="34" charset="-128"/>
              </a:rPr>
              <a:t>  l’esistenza di </a:t>
            </a:r>
            <a:r>
              <a:rPr lang="it-IT" sz="2800" b="1" i="1" dirty="0">
                <a:solidFill>
                  <a:schemeClr val="tx2"/>
                </a:solidFill>
                <a:latin typeface="Arial Unicode MS" pitchFamily="34" charset="-128"/>
              </a:rPr>
              <a:t>associazione (correlazione) </a:t>
            </a:r>
            <a:r>
              <a:rPr lang="it-IT" sz="2800" b="1" i="1" dirty="0" smtClean="0">
                <a:solidFill>
                  <a:schemeClr val="tx2"/>
                </a:solidFill>
                <a:latin typeface="Arial Unicode MS" pitchFamily="34" charset="-128"/>
              </a:rPr>
              <a:t> </a:t>
            </a:r>
            <a:r>
              <a:rPr lang="it-IT" sz="2800" dirty="0" smtClean="0">
                <a:latin typeface="Arial Unicode MS" pitchFamily="34" charset="-128"/>
              </a:rPr>
              <a:t>tra </a:t>
            </a:r>
            <a:r>
              <a:rPr lang="it-IT" sz="2800" dirty="0">
                <a:latin typeface="Arial Unicode MS" pitchFamily="34" charset="-128"/>
              </a:rPr>
              <a:t>due </a:t>
            </a:r>
            <a:r>
              <a:rPr lang="it-IT" sz="2800" dirty="0" smtClean="0">
                <a:latin typeface="Arial Unicode MS" pitchFamily="34" charset="-128"/>
              </a:rPr>
              <a:t>variabili quantitative, </a:t>
            </a:r>
            <a:r>
              <a:rPr lang="it-IT" sz="2800" dirty="0">
                <a:latin typeface="Arial Unicode MS" pitchFamily="34" charset="-128"/>
              </a:rPr>
              <a:t>si procede ad una prima analisi grafica attraverso la costruzione di un</a:t>
            </a:r>
            <a:r>
              <a:rPr lang="it-IT" sz="2800" b="1" dirty="0">
                <a:solidFill>
                  <a:schemeClr val="tx2"/>
                </a:solidFill>
                <a:latin typeface="Arial Unicode MS" pitchFamily="34" charset="-128"/>
              </a:rPr>
              <a:t> </a:t>
            </a:r>
            <a:r>
              <a:rPr lang="it-IT" sz="2800" b="1" u="sng" dirty="0">
                <a:solidFill>
                  <a:schemeClr val="tx2"/>
                </a:solidFill>
                <a:latin typeface="Arial Unicode MS" pitchFamily="34" charset="-128"/>
              </a:rPr>
              <a:t>diagramma di dispersione o </a:t>
            </a:r>
            <a:r>
              <a:rPr lang="it-IT" sz="2800" b="1" u="sng" dirty="0" err="1">
                <a:solidFill>
                  <a:schemeClr val="tx2"/>
                </a:solidFill>
                <a:latin typeface="Arial Unicode MS" pitchFamily="34" charset="-128"/>
              </a:rPr>
              <a:t>scatter</a:t>
            </a:r>
            <a:r>
              <a:rPr lang="it-IT" sz="2800" b="1" u="sng" dirty="0">
                <a:solidFill>
                  <a:schemeClr val="tx2"/>
                </a:solidFill>
                <a:latin typeface="Arial Unicode MS" pitchFamily="34" charset="-128"/>
              </a:rPr>
              <a:t> plot</a:t>
            </a:r>
            <a:r>
              <a:rPr lang="it-IT" sz="2800" u="sng" dirty="0">
                <a:latin typeface="Arial Unicode MS" pitchFamily="34" charset="-128"/>
              </a:rPr>
              <a:t>. </a:t>
            </a:r>
            <a:endParaRPr lang="it-IT" sz="2800" u="sng" dirty="0" smtClean="0">
              <a:latin typeface="Arial Unicode MS" pitchFamily="34" charset="-128"/>
            </a:endParaRPr>
          </a:p>
          <a:p>
            <a:pPr>
              <a:spcBef>
                <a:spcPct val="20000"/>
              </a:spcBef>
            </a:pPr>
            <a:endParaRPr lang="it-IT" sz="2800" dirty="0">
              <a:latin typeface="Arial Unicode MS" pitchFamily="34" charset="-128"/>
            </a:endParaRPr>
          </a:p>
          <a:p>
            <a:pPr>
              <a:spcBef>
                <a:spcPct val="20000"/>
              </a:spcBef>
            </a:pPr>
            <a:r>
              <a:rPr lang="it-IT" sz="2800" dirty="0">
                <a:latin typeface="Arial Unicode MS" pitchFamily="34" charset="-128"/>
              </a:rPr>
              <a:t>Si riportano in </a:t>
            </a:r>
            <a:r>
              <a:rPr lang="it-IT" sz="2800" dirty="0">
                <a:solidFill>
                  <a:srgbClr val="FF0000"/>
                </a:solidFill>
                <a:latin typeface="Arial Unicode MS" pitchFamily="34" charset="-128"/>
              </a:rPr>
              <a:t>ascissa </a:t>
            </a:r>
            <a:r>
              <a:rPr lang="it-IT" sz="2800" dirty="0">
                <a:latin typeface="Arial Unicode MS" pitchFamily="34" charset="-128"/>
              </a:rPr>
              <a:t>le misure osservate </a:t>
            </a:r>
            <a:r>
              <a:rPr lang="it-IT" sz="2800" b="1" dirty="0">
                <a:latin typeface="Arial Unicode MS" pitchFamily="34" charset="-128"/>
              </a:rPr>
              <a:t> </a:t>
            </a:r>
            <a:r>
              <a:rPr lang="it-IT" sz="2800" b="1" dirty="0">
                <a:solidFill>
                  <a:schemeClr val="tx2"/>
                </a:solidFill>
                <a:latin typeface="Arial Unicode MS" pitchFamily="34" charset="-128"/>
              </a:rPr>
              <a:t>x</a:t>
            </a:r>
            <a:r>
              <a:rPr lang="it-IT" sz="2800" b="1" baseline="-25000" dirty="0">
                <a:solidFill>
                  <a:schemeClr val="tx2"/>
                </a:solidFill>
                <a:latin typeface="Arial Unicode MS" pitchFamily="34" charset="-128"/>
              </a:rPr>
              <a:t>1</a:t>
            </a:r>
            <a:r>
              <a:rPr lang="it-IT" sz="2800" b="1" dirty="0">
                <a:solidFill>
                  <a:schemeClr val="tx2"/>
                </a:solidFill>
                <a:latin typeface="Arial Unicode MS" pitchFamily="34" charset="-128"/>
              </a:rPr>
              <a:t>, x</a:t>
            </a:r>
            <a:r>
              <a:rPr lang="it-IT" sz="2800" b="1" baseline="-25000" dirty="0">
                <a:solidFill>
                  <a:schemeClr val="tx2"/>
                </a:solidFill>
                <a:latin typeface="Arial Unicode MS" pitchFamily="34" charset="-128"/>
              </a:rPr>
              <a:t>2</a:t>
            </a:r>
            <a:r>
              <a:rPr lang="it-IT" sz="2800" b="1" dirty="0">
                <a:solidFill>
                  <a:schemeClr val="tx2"/>
                </a:solidFill>
                <a:latin typeface="Arial Unicode MS" pitchFamily="34" charset="-128"/>
              </a:rPr>
              <a:t>,...,</a:t>
            </a:r>
            <a:r>
              <a:rPr lang="it-IT" sz="2800" b="1" dirty="0" err="1">
                <a:solidFill>
                  <a:schemeClr val="tx2"/>
                </a:solidFill>
                <a:latin typeface="Arial Unicode MS" pitchFamily="34" charset="-128"/>
              </a:rPr>
              <a:t>x</a:t>
            </a:r>
            <a:r>
              <a:rPr lang="it-IT" sz="2800" b="1" baseline="-25000" dirty="0" err="1">
                <a:solidFill>
                  <a:schemeClr val="tx2"/>
                </a:solidFill>
                <a:latin typeface="Arial Unicode MS" pitchFamily="34" charset="-128"/>
              </a:rPr>
              <a:t>n</a:t>
            </a:r>
            <a:r>
              <a:rPr lang="it-IT" sz="2800" dirty="0">
                <a:latin typeface="Arial Unicode MS" pitchFamily="34" charset="-128"/>
              </a:rPr>
              <a:t> </a:t>
            </a:r>
            <a:r>
              <a:rPr lang="it-IT" sz="2800" dirty="0" smtClean="0">
                <a:latin typeface="Arial Unicode MS" pitchFamily="34" charset="-128"/>
              </a:rPr>
              <a:t>del</a:t>
            </a:r>
            <a:r>
              <a:rPr lang="it-IT" sz="2800" b="1" dirty="0" smtClean="0">
                <a:solidFill>
                  <a:schemeClr val="tx2"/>
                </a:solidFill>
                <a:latin typeface="Arial Unicode MS" pitchFamily="34" charset="-128"/>
              </a:rPr>
              <a:t>la variabile X</a:t>
            </a:r>
            <a:r>
              <a:rPr lang="it-IT" sz="2800" b="1" dirty="0">
                <a:solidFill>
                  <a:schemeClr val="tx2"/>
                </a:solidFill>
                <a:latin typeface="Arial Unicode MS" pitchFamily="34" charset="-128"/>
              </a:rPr>
              <a:t>,</a:t>
            </a:r>
            <a:r>
              <a:rPr lang="it-IT" sz="2800" dirty="0">
                <a:latin typeface="Arial Unicode MS" pitchFamily="34" charset="-128"/>
              </a:rPr>
              <a:t> in </a:t>
            </a:r>
            <a:r>
              <a:rPr lang="it-IT" sz="2800" dirty="0">
                <a:solidFill>
                  <a:srgbClr val="FF0000"/>
                </a:solidFill>
                <a:latin typeface="Arial Unicode MS" pitchFamily="34" charset="-128"/>
              </a:rPr>
              <a:t>ordinata</a:t>
            </a:r>
            <a:r>
              <a:rPr lang="it-IT" sz="2800" dirty="0">
                <a:latin typeface="Arial Unicode MS" pitchFamily="34" charset="-128"/>
              </a:rPr>
              <a:t> le corrispondenti misure osservate</a:t>
            </a:r>
            <a:r>
              <a:rPr lang="it-IT" sz="2800" b="1" dirty="0">
                <a:latin typeface="Arial Unicode MS" pitchFamily="34" charset="-128"/>
              </a:rPr>
              <a:t> </a:t>
            </a:r>
            <a:r>
              <a:rPr lang="it-IT" sz="2800" b="1" dirty="0">
                <a:solidFill>
                  <a:schemeClr val="tx2"/>
                </a:solidFill>
                <a:latin typeface="Arial Unicode MS" pitchFamily="34" charset="-128"/>
              </a:rPr>
              <a:t>y</a:t>
            </a:r>
            <a:r>
              <a:rPr lang="it-IT" sz="2800" b="1" baseline="-25000" dirty="0">
                <a:solidFill>
                  <a:schemeClr val="tx2"/>
                </a:solidFill>
                <a:latin typeface="Arial Unicode MS" pitchFamily="34" charset="-128"/>
              </a:rPr>
              <a:t>1</a:t>
            </a:r>
            <a:r>
              <a:rPr lang="it-IT" sz="2800" b="1" dirty="0">
                <a:solidFill>
                  <a:schemeClr val="tx2"/>
                </a:solidFill>
                <a:latin typeface="Arial Unicode MS" pitchFamily="34" charset="-128"/>
              </a:rPr>
              <a:t>, y</a:t>
            </a:r>
            <a:r>
              <a:rPr lang="it-IT" sz="2800" b="1" baseline="-25000" dirty="0">
                <a:solidFill>
                  <a:schemeClr val="tx2"/>
                </a:solidFill>
                <a:latin typeface="Arial Unicode MS" pitchFamily="34" charset="-128"/>
              </a:rPr>
              <a:t>2</a:t>
            </a:r>
            <a:r>
              <a:rPr lang="it-IT" sz="2800" b="1" dirty="0">
                <a:solidFill>
                  <a:schemeClr val="tx2"/>
                </a:solidFill>
                <a:latin typeface="Arial Unicode MS" pitchFamily="34" charset="-128"/>
              </a:rPr>
              <a:t>,...,</a:t>
            </a:r>
            <a:r>
              <a:rPr lang="it-IT" sz="2800" b="1" dirty="0" err="1">
                <a:solidFill>
                  <a:schemeClr val="tx2"/>
                </a:solidFill>
                <a:latin typeface="Arial Unicode MS" pitchFamily="34" charset="-128"/>
              </a:rPr>
              <a:t>y</a:t>
            </a:r>
            <a:r>
              <a:rPr lang="it-IT" sz="2800" b="1" baseline="-25000" dirty="0" err="1">
                <a:solidFill>
                  <a:schemeClr val="tx2"/>
                </a:solidFill>
                <a:latin typeface="Arial Unicode MS" pitchFamily="34" charset="-128"/>
              </a:rPr>
              <a:t>n</a:t>
            </a:r>
            <a:r>
              <a:rPr lang="it-IT" sz="2800" dirty="0">
                <a:latin typeface="Arial Unicode MS" pitchFamily="34" charset="-128"/>
              </a:rPr>
              <a:t> </a:t>
            </a:r>
            <a:r>
              <a:rPr lang="it-IT" sz="2800" dirty="0" smtClean="0">
                <a:latin typeface="Arial Unicode MS" pitchFamily="34" charset="-128"/>
              </a:rPr>
              <a:t>della variabile</a:t>
            </a:r>
            <a:r>
              <a:rPr lang="it-IT" sz="2800" b="1" dirty="0" smtClean="0">
                <a:solidFill>
                  <a:schemeClr val="tx2"/>
                </a:solidFill>
                <a:latin typeface="Arial Unicode MS" pitchFamily="34" charset="-128"/>
              </a:rPr>
              <a:t> </a:t>
            </a:r>
            <a:r>
              <a:rPr lang="it-IT" sz="2800" b="1" dirty="0">
                <a:solidFill>
                  <a:schemeClr val="tx2"/>
                </a:solidFill>
                <a:latin typeface="Arial Unicode MS" pitchFamily="34" charset="-128"/>
              </a:rPr>
              <a:t>Y.</a:t>
            </a:r>
          </a:p>
          <a:p>
            <a:pPr>
              <a:spcBef>
                <a:spcPct val="20000"/>
              </a:spcBef>
            </a:pPr>
            <a:endParaRPr lang="it-IT" sz="2800" dirty="0">
              <a:latin typeface="Arial Unicode MS" pitchFamily="34" charset="-128"/>
            </a:endParaRPr>
          </a:p>
          <a:p>
            <a:pPr>
              <a:spcBef>
                <a:spcPct val="20000"/>
              </a:spcBef>
            </a:pPr>
            <a:r>
              <a:rPr lang="it-IT" sz="2800" dirty="0">
                <a:latin typeface="Arial Unicode MS" pitchFamily="34" charset="-128"/>
              </a:rPr>
              <a:t>Le </a:t>
            </a:r>
            <a:r>
              <a:rPr lang="it-IT" sz="2800" b="1" dirty="0">
                <a:solidFill>
                  <a:schemeClr val="tx2"/>
                </a:solidFill>
                <a:latin typeface="Arial Unicode MS" pitchFamily="34" charset="-128"/>
              </a:rPr>
              <a:t>singole osservazioni</a:t>
            </a:r>
            <a:r>
              <a:rPr lang="it-IT" sz="2800" dirty="0">
                <a:latin typeface="Arial Unicode MS" pitchFamily="34" charset="-128"/>
              </a:rPr>
              <a:t> </a:t>
            </a:r>
            <a:r>
              <a:rPr lang="it-IT" sz="2800" b="1" dirty="0">
                <a:solidFill>
                  <a:schemeClr val="tx2"/>
                </a:solidFill>
                <a:latin typeface="Arial Unicode MS" pitchFamily="34" charset="-128"/>
              </a:rPr>
              <a:t>(x</a:t>
            </a:r>
            <a:r>
              <a:rPr lang="it-IT" sz="2800" b="1" baseline="-25000" dirty="0">
                <a:solidFill>
                  <a:schemeClr val="tx2"/>
                </a:solidFill>
                <a:latin typeface="Arial Unicode MS" pitchFamily="34" charset="-128"/>
              </a:rPr>
              <a:t>i,</a:t>
            </a:r>
            <a:r>
              <a:rPr lang="it-IT" sz="2800" b="1" dirty="0" err="1">
                <a:solidFill>
                  <a:schemeClr val="tx2"/>
                </a:solidFill>
                <a:latin typeface="Arial Unicode MS" pitchFamily="34" charset="-128"/>
              </a:rPr>
              <a:t>y</a:t>
            </a:r>
            <a:r>
              <a:rPr lang="it-IT" sz="2800" b="1" baseline="-25000" dirty="0" err="1">
                <a:solidFill>
                  <a:schemeClr val="tx2"/>
                </a:solidFill>
                <a:latin typeface="Arial Unicode MS" pitchFamily="34" charset="-128"/>
              </a:rPr>
              <a:t>j</a:t>
            </a:r>
            <a:r>
              <a:rPr lang="it-IT" sz="2800" b="1" dirty="0">
                <a:solidFill>
                  <a:schemeClr val="tx2"/>
                </a:solidFill>
                <a:latin typeface="Arial Unicode MS" pitchFamily="34" charset="-128"/>
              </a:rPr>
              <a:t>) </a:t>
            </a:r>
            <a:r>
              <a:rPr lang="it-IT" sz="2800" dirty="0">
                <a:latin typeface="Arial Unicode MS" pitchFamily="34" charset="-128"/>
              </a:rPr>
              <a:t>vengono così rappresentate con dei </a:t>
            </a:r>
            <a:r>
              <a:rPr lang="it-IT" sz="2800" dirty="0">
                <a:solidFill>
                  <a:srgbClr val="FF0000"/>
                </a:solidFill>
                <a:latin typeface="Arial Unicode MS" pitchFamily="34" charset="-128"/>
              </a:rPr>
              <a:t>punti</a:t>
            </a:r>
            <a:r>
              <a:rPr lang="it-IT" sz="3600" dirty="0">
                <a:latin typeface="Arial Unicode MS" pitchFamily="34" charset="-128"/>
              </a:rPr>
              <a:t> </a:t>
            </a:r>
            <a:r>
              <a:rPr lang="it-IT" sz="2800" dirty="0">
                <a:latin typeface="Arial Unicode MS" pitchFamily="34" charset="-128"/>
              </a:rPr>
              <a:t>su un piano cartesiano.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pPr>
              <a:defRPr/>
            </a:pPr>
            <a:fld id="{E499B5C9-D075-46A1-891F-8DBD1E85FC20}" type="slidenum">
              <a:rPr lang="it-IT"/>
              <a:pPr>
                <a:defRPr/>
              </a:pPr>
              <a:t>50</a:t>
            </a:fld>
            <a:endParaRPr lang="it-IT"/>
          </a:p>
        </p:txBody>
      </p:sp>
      <p:sp>
        <p:nvSpPr>
          <p:cNvPr id="134148" name="Rectangle 2"/>
          <p:cNvSpPr>
            <a:spLocks noGrp="1" noChangeArrowheads="1"/>
          </p:cNvSpPr>
          <p:nvPr>
            <p:ph type="title"/>
          </p:nvPr>
        </p:nvSpPr>
        <p:spPr>
          <a:xfrm>
            <a:off x="0" y="0"/>
            <a:ext cx="8229600" cy="706437"/>
          </a:xfrm>
          <a:ln>
            <a:solidFill>
              <a:srgbClr val="6600FF"/>
            </a:solidFill>
          </a:ln>
        </p:spPr>
        <p:txBody>
          <a:bodyPr/>
          <a:lstStyle/>
          <a:p>
            <a:r>
              <a:rPr lang="it-IT" sz="2800" dirty="0" smtClean="0">
                <a:solidFill>
                  <a:srgbClr val="FF5050"/>
                </a:solidFill>
              </a:rPr>
              <a:t>Come si valuta la bontà del modello?    </a:t>
            </a:r>
            <a:r>
              <a:rPr lang="it-IT" sz="2800" b="1" u="sng" dirty="0" smtClean="0">
                <a:solidFill>
                  <a:srgbClr val="6600FF"/>
                </a:solidFill>
              </a:rPr>
              <a:t>r</a:t>
            </a:r>
            <a:r>
              <a:rPr lang="it-IT" sz="2800" b="1" u="sng" baseline="30000" dirty="0" smtClean="0">
                <a:solidFill>
                  <a:srgbClr val="6600FF"/>
                </a:solidFill>
              </a:rPr>
              <a:t>2</a:t>
            </a:r>
            <a:endParaRPr lang="it-IT" sz="2800" dirty="0" smtClean="0">
              <a:solidFill>
                <a:srgbClr val="FF5050"/>
              </a:solidFill>
            </a:endParaRPr>
          </a:p>
        </p:txBody>
      </p:sp>
      <p:sp>
        <p:nvSpPr>
          <p:cNvPr id="134149" name="Rectangle 3"/>
          <p:cNvSpPr>
            <a:spLocks noGrp="1" noChangeArrowheads="1"/>
          </p:cNvSpPr>
          <p:nvPr>
            <p:ph type="body" idx="1"/>
          </p:nvPr>
        </p:nvSpPr>
        <p:spPr>
          <a:xfrm>
            <a:off x="0" y="980728"/>
            <a:ext cx="9144000" cy="5877272"/>
          </a:xfrm>
        </p:spPr>
        <p:txBody>
          <a:bodyPr/>
          <a:lstStyle/>
          <a:p>
            <a:pPr eaLnBrk="1" hangingPunct="1">
              <a:lnSpc>
                <a:spcPct val="80000"/>
              </a:lnSpc>
            </a:pPr>
            <a:r>
              <a:rPr lang="it-IT" sz="2800" dirty="0" smtClean="0"/>
              <a:t>Per valutare la </a:t>
            </a:r>
            <a:r>
              <a:rPr lang="it-IT" sz="2800" dirty="0" smtClean="0">
                <a:solidFill>
                  <a:srgbClr val="3366CC"/>
                </a:solidFill>
              </a:rPr>
              <a:t>bontà del modello</a:t>
            </a:r>
            <a:r>
              <a:rPr lang="it-IT" sz="2800" dirty="0" smtClean="0"/>
              <a:t> si può considerare </a:t>
            </a:r>
            <a:r>
              <a:rPr lang="it-IT" sz="2800" b="1" u="sng" dirty="0" smtClean="0">
                <a:solidFill>
                  <a:srgbClr val="6600FF"/>
                </a:solidFill>
              </a:rPr>
              <a:t>r</a:t>
            </a:r>
            <a:r>
              <a:rPr lang="it-IT" sz="2800" b="1" u="sng" baseline="30000" dirty="0" smtClean="0">
                <a:solidFill>
                  <a:srgbClr val="6600FF"/>
                </a:solidFill>
              </a:rPr>
              <a:t>2</a:t>
            </a:r>
          </a:p>
          <a:p>
            <a:pPr eaLnBrk="1" hangingPunct="1">
              <a:lnSpc>
                <a:spcPct val="80000"/>
              </a:lnSpc>
            </a:pPr>
            <a:r>
              <a:rPr lang="it-IT" sz="2800" dirty="0" smtClean="0">
                <a:solidFill>
                  <a:srgbClr val="6600FF"/>
                </a:solidFill>
              </a:rPr>
              <a:t>r</a:t>
            </a:r>
            <a:r>
              <a:rPr lang="it-IT" sz="2800" baseline="30000" dirty="0" smtClean="0">
                <a:solidFill>
                  <a:srgbClr val="6600FF"/>
                </a:solidFill>
              </a:rPr>
              <a:t>2  </a:t>
            </a:r>
            <a:r>
              <a:rPr lang="it-IT" sz="2800" dirty="0" smtClean="0"/>
              <a:t>è la frazione  di variabilità dei valori di y spiegata dalla retta di regressione dei </a:t>
            </a:r>
            <a:r>
              <a:rPr lang="it-IT" sz="2800" b="1" dirty="0" smtClean="0"/>
              <a:t>minimi quadrati </a:t>
            </a:r>
            <a:r>
              <a:rPr lang="it-IT" sz="2800" dirty="0" smtClean="0"/>
              <a:t>di y su x. </a:t>
            </a:r>
          </a:p>
          <a:p>
            <a:pPr eaLnBrk="1" hangingPunct="1">
              <a:lnSpc>
                <a:spcPct val="80000"/>
              </a:lnSpc>
              <a:buFontTx/>
              <a:buNone/>
            </a:pPr>
            <a:r>
              <a:rPr lang="it-IT" sz="2800" baseline="30000" dirty="0" smtClean="0">
                <a:solidFill>
                  <a:srgbClr val="6600FF"/>
                </a:solidFill>
              </a:rPr>
              <a:t>  </a:t>
            </a:r>
            <a:r>
              <a:rPr lang="it-IT" sz="2800" dirty="0" smtClean="0"/>
              <a:t>  </a:t>
            </a:r>
          </a:p>
          <a:p>
            <a:pPr eaLnBrk="1" hangingPunct="1">
              <a:lnSpc>
                <a:spcPct val="80000"/>
              </a:lnSpc>
              <a:buFontTx/>
              <a:buNone/>
            </a:pPr>
            <a:r>
              <a:rPr lang="it-IT" sz="2800" dirty="0" smtClean="0"/>
              <a:t>  Nell’esempio delle età, </a:t>
            </a:r>
            <a:r>
              <a:rPr lang="it-IT" sz="2800" b="1" dirty="0" smtClean="0">
                <a:solidFill>
                  <a:srgbClr val="33CC33"/>
                </a:solidFill>
              </a:rPr>
              <a:t>r</a:t>
            </a:r>
            <a:r>
              <a:rPr lang="it-IT" sz="2800" b="1" baseline="30000" dirty="0" smtClean="0">
                <a:solidFill>
                  <a:srgbClr val="33CC33"/>
                </a:solidFill>
              </a:rPr>
              <a:t>2 </a:t>
            </a:r>
            <a:r>
              <a:rPr lang="it-IT" sz="2800" b="1" dirty="0" smtClean="0">
                <a:solidFill>
                  <a:srgbClr val="33CC33"/>
                </a:solidFill>
              </a:rPr>
              <a:t>= 0.988</a:t>
            </a:r>
            <a:r>
              <a:rPr lang="it-IT" sz="2800" dirty="0" smtClean="0"/>
              <a:t>, ossia il </a:t>
            </a:r>
            <a:r>
              <a:rPr lang="it-IT" sz="2800" b="1" dirty="0" smtClean="0">
                <a:solidFill>
                  <a:srgbClr val="00B050"/>
                </a:solidFill>
              </a:rPr>
              <a:t>98.8%</a:t>
            </a:r>
            <a:r>
              <a:rPr lang="it-IT" sz="2800" dirty="0" smtClean="0"/>
              <a:t> della variabilità delle altezze nella tabella 1 è spiegata tramite la relazione lineare con le età.</a:t>
            </a:r>
          </a:p>
          <a:p>
            <a:pPr eaLnBrk="1" hangingPunct="1">
              <a:lnSpc>
                <a:spcPct val="80000"/>
              </a:lnSpc>
              <a:buFontTx/>
              <a:buNone/>
            </a:pPr>
            <a:endParaRPr lang="it-IT" sz="2800" dirty="0" smtClean="0"/>
          </a:p>
          <a:p>
            <a:pPr eaLnBrk="1" hangingPunct="1">
              <a:lnSpc>
                <a:spcPct val="80000"/>
              </a:lnSpc>
              <a:buFontTx/>
              <a:buNone/>
            </a:pPr>
            <a:r>
              <a:rPr lang="it-IT" sz="2800" dirty="0" smtClean="0"/>
              <a:t>    Osservando il grafico di dispersione, si vede che le altezze y variano da 76 a 83.5cm</a:t>
            </a:r>
            <a:r>
              <a:rPr lang="it-IT" sz="2800" baseline="30000" dirty="0" smtClean="0">
                <a:solidFill>
                  <a:srgbClr val="6600FF"/>
                </a:solidFill>
              </a:rPr>
              <a:t> </a:t>
            </a:r>
            <a:r>
              <a:rPr lang="it-IT" sz="2800" dirty="0" smtClean="0">
                <a:solidFill>
                  <a:srgbClr val="6600FF"/>
                </a:solidFill>
              </a:rPr>
              <a:t>. </a:t>
            </a:r>
            <a:r>
              <a:rPr lang="it-IT" sz="2800" dirty="0" smtClean="0"/>
              <a:t>Gran parte di questa variabilità di y è spiegata dal fatto che l’età varia da 18 a 29 mesi. </a:t>
            </a:r>
          </a:p>
          <a:p>
            <a:pPr eaLnBrk="1" hangingPunct="1">
              <a:lnSpc>
                <a:spcPct val="80000"/>
              </a:lnSpc>
              <a:buFontTx/>
              <a:buNone/>
            </a:pPr>
            <a:endParaRPr lang="it-IT" sz="2800" dirty="0" smtClean="0"/>
          </a:p>
          <a:p>
            <a:pPr eaLnBrk="1" hangingPunct="1">
              <a:lnSpc>
                <a:spcPct val="80000"/>
              </a:lnSpc>
              <a:buFontTx/>
              <a:buNone/>
            </a:pPr>
            <a:r>
              <a:rPr lang="it-IT" sz="2800" dirty="0" smtClean="0"/>
              <a:t>   Nel contesto della </a:t>
            </a:r>
            <a:r>
              <a:rPr lang="it-IT" sz="2800" b="1" u="sng" dirty="0" smtClean="0"/>
              <a:t>regressione dei m. q.</a:t>
            </a:r>
            <a:r>
              <a:rPr lang="it-IT" sz="2800" dirty="0" smtClean="0"/>
              <a:t> ci sono 2 fonti di variabilità per la risposta y.</a:t>
            </a:r>
          </a:p>
          <a:p>
            <a:pPr eaLnBrk="1" hangingPunct="1">
              <a:lnSpc>
                <a:spcPct val="80000"/>
              </a:lnSpc>
              <a:buFontTx/>
              <a:buNone/>
            </a:pPr>
            <a:r>
              <a:rPr lang="it-IT" sz="2800" baseline="30000" dirty="0" smtClean="0">
                <a:solidFill>
                  <a:srgbClr val="6600FF"/>
                </a:solidFill>
              </a:rPr>
              <a:t>                                               </a:t>
            </a:r>
          </a:p>
        </p:txBody>
      </p:sp>
      <p:sp>
        <p:nvSpPr>
          <p:cNvPr id="6" name="Ovale 5"/>
          <p:cNvSpPr/>
          <p:nvPr/>
        </p:nvSpPr>
        <p:spPr>
          <a:xfrm>
            <a:off x="6588224" y="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196752"/>
            <a:ext cx="8625136" cy="5661248"/>
          </a:xfrm>
        </p:spPr>
        <p:txBody>
          <a:bodyPr>
            <a:normAutofit lnSpcReduction="10000"/>
          </a:bodyPr>
          <a:lstStyle/>
          <a:p>
            <a:r>
              <a:rPr lang="it-IT" sz="2800" dirty="0" smtClean="0"/>
              <a:t> Nel contesto della regressione è possibile dividere la </a:t>
            </a:r>
            <a:r>
              <a:rPr lang="it-IT" sz="2800" b="1" dirty="0" smtClean="0"/>
              <a:t>variabilità (varianza) di y osservato </a:t>
            </a:r>
            <a:r>
              <a:rPr lang="it-IT" sz="2800" dirty="0" smtClean="0"/>
              <a:t>in 2 parti (A e B) .</a:t>
            </a:r>
          </a:p>
          <a:p>
            <a:r>
              <a:rPr lang="it-IT" sz="2800" dirty="0" smtClean="0"/>
              <a:t>A)  le altezze variano con le età. Quando l’età x cresce da 18 a 29 mesi si trascina dietro l’altezza y lungo la retta di regressione. La retta spiega questa parte di variabilità delle altezze</a:t>
            </a:r>
          </a:p>
          <a:p>
            <a:r>
              <a:rPr lang="it-IT" sz="2800" dirty="0" smtClean="0"/>
              <a:t>B)  le altezze osservate non giacciono esattamente sulla retta, ma sono sparse sopra e sotto. La retta non può spiegare questa parte di variabilità delle altezze y.</a:t>
            </a:r>
          </a:p>
          <a:p>
            <a:r>
              <a:rPr lang="it-IT" sz="2800" b="1" dirty="0" smtClean="0"/>
              <a:t>Usiamo  </a:t>
            </a:r>
            <a:r>
              <a:rPr lang="it-IT" sz="2800" b="1" dirty="0" smtClean="0">
                <a:solidFill>
                  <a:srgbClr val="FF5050"/>
                </a:solidFill>
              </a:rPr>
              <a:t> </a:t>
            </a:r>
            <a:r>
              <a:rPr lang="it-IT" sz="2800" b="1" u="sng" dirty="0" smtClean="0">
                <a:solidFill>
                  <a:srgbClr val="6600FF"/>
                </a:solidFill>
              </a:rPr>
              <a:t>r</a:t>
            </a:r>
            <a:r>
              <a:rPr lang="it-IT" sz="2800" b="1" u="sng" baseline="30000" dirty="0" smtClean="0">
                <a:solidFill>
                  <a:srgbClr val="6600FF"/>
                </a:solidFill>
              </a:rPr>
              <a:t>2</a:t>
            </a:r>
            <a:r>
              <a:rPr lang="it-IT" sz="2800" b="1" dirty="0" smtClean="0"/>
              <a:t>   per misurare  la parte A della variabilità come frazione della variabilità totale delle altezze.</a:t>
            </a:r>
          </a:p>
          <a:p>
            <a:r>
              <a:rPr lang="it-IT" sz="2800" dirty="0" smtClean="0"/>
              <a:t>Tutto ciò può essere spiegato numericamente ma non lo faremo.</a:t>
            </a:r>
          </a:p>
          <a:p>
            <a:endParaRPr lang="it-IT" sz="2800" dirty="0" smtClean="0"/>
          </a:p>
          <a:p>
            <a:endParaRPr lang="it-IT" sz="2800" dirty="0"/>
          </a:p>
        </p:txBody>
      </p:sp>
      <p:sp>
        <p:nvSpPr>
          <p:cNvPr id="4" name="Rectangle 2"/>
          <p:cNvSpPr>
            <a:spLocks noGrp="1" noChangeArrowheads="1"/>
          </p:cNvSpPr>
          <p:nvPr>
            <p:ph type="title"/>
          </p:nvPr>
        </p:nvSpPr>
        <p:spPr>
          <a:xfrm>
            <a:off x="457200" y="274638"/>
            <a:ext cx="8229600" cy="706090"/>
          </a:xfrm>
          <a:ln>
            <a:solidFill>
              <a:srgbClr val="6600FF"/>
            </a:solidFill>
          </a:ln>
        </p:spPr>
        <p:txBody>
          <a:bodyPr/>
          <a:lstStyle/>
          <a:p>
            <a:r>
              <a:rPr lang="it-IT" sz="2800" dirty="0" smtClean="0">
                <a:solidFill>
                  <a:srgbClr val="FF5050"/>
                </a:solidFill>
              </a:rPr>
              <a:t>Come si valuta la bontà del modello?    </a:t>
            </a:r>
            <a:r>
              <a:rPr lang="it-IT" sz="2800" b="1" u="sng" dirty="0" smtClean="0">
                <a:solidFill>
                  <a:srgbClr val="6600FF"/>
                </a:solidFill>
              </a:rPr>
              <a:t>r</a:t>
            </a:r>
            <a:r>
              <a:rPr lang="it-IT" sz="2800" b="1" u="sng" baseline="30000" dirty="0" smtClean="0">
                <a:solidFill>
                  <a:srgbClr val="6600FF"/>
                </a:solidFill>
              </a:rPr>
              <a:t>2</a:t>
            </a:r>
            <a:endParaRPr lang="it-IT" sz="2800" dirty="0" smtClean="0">
              <a:solidFill>
                <a:srgbClr val="FF505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z="2800" dirty="0" smtClean="0">
                <a:solidFill>
                  <a:srgbClr val="FF0000"/>
                </a:solidFill>
              </a:rPr>
              <a:t>Come si valuta la bontà del modello: il coefficiente di determinazione</a:t>
            </a:r>
            <a:endParaRPr lang="it-IT" sz="2800" dirty="0">
              <a:solidFill>
                <a:srgbClr val="FF0000"/>
              </a:solidFill>
            </a:endParaRPr>
          </a:p>
        </p:txBody>
      </p:sp>
      <p:graphicFrame>
        <p:nvGraphicFramePr>
          <p:cNvPr id="272386" name="Object 4"/>
          <p:cNvGraphicFramePr>
            <a:graphicFrameLocks noChangeAspect="1"/>
          </p:cNvGraphicFramePr>
          <p:nvPr>
            <p:ph idx="1"/>
          </p:nvPr>
        </p:nvGraphicFramePr>
        <p:xfrm>
          <a:off x="251520" y="1340768"/>
          <a:ext cx="8136904" cy="1296144"/>
        </p:xfrm>
        <a:graphic>
          <a:graphicData uri="http://schemas.openxmlformats.org/presentationml/2006/ole">
            <p:oleObj spid="_x0000_s272386" name="Equazione" r:id="rId3" imgW="5219640" imgH="863280" progId="Equation.3">
              <p:embed/>
            </p:oleObj>
          </a:graphicData>
        </a:graphic>
      </p:graphicFrame>
      <p:sp>
        <p:nvSpPr>
          <p:cNvPr id="6" name="Rettangolo 5"/>
          <p:cNvSpPr/>
          <p:nvPr/>
        </p:nvSpPr>
        <p:spPr>
          <a:xfrm>
            <a:off x="251520" y="2996952"/>
            <a:ext cx="8424936" cy="2020810"/>
          </a:xfrm>
          <a:prstGeom prst="rect">
            <a:avLst/>
          </a:prstGeom>
        </p:spPr>
        <p:txBody>
          <a:bodyPr wrap="square">
            <a:spAutoFit/>
          </a:bodyPr>
          <a:lstStyle/>
          <a:p>
            <a:pPr>
              <a:lnSpc>
                <a:spcPct val="80000"/>
              </a:lnSpc>
            </a:pPr>
            <a:r>
              <a:rPr lang="it-IT" sz="2600" dirty="0" smtClean="0"/>
              <a:t>Ma la </a:t>
            </a:r>
            <a:r>
              <a:rPr lang="it-IT" sz="2600" b="1" dirty="0" smtClean="0"/>
              <a:t>parte B della variabilità </a:t>
            </a:r>
            <a:r>
              <a:rPr lang="it-IT" sz="2600" dirty="0" smtClean="0"/>
              <a:t>al di sopra o al di sotto della retta </a:t>
            </a:r>
            <a:r>
              <a:rPr lang="it-IT" sz="2600" b="1" dirty="0" smtClean="0"/>
              <a:t>non può essere spiegata dalla relazione lineare tra x e y</a:t>
            </a:r>
            <a:r>
              <a:rPr lang="it-IT" sz="2600" dirty="0" smtClean="0"/>
              <a:t>.</a:t>
            </a:r>
          </a:p>
          <a:p>
            <a:pPr>
              <a:lnSpc>
                <a:spcPct val="80000"/>
              </a:lnSpc>
            </a:pPr>
            <a:r>
              <a:rPr lang="it-IT" sz="2600" dirty="0" smtClean="0"/>
              <a:t>Nell’esempio: </a:t>
            </a:r>
            <a:r>
              <a:rPr lang="it-IT" sz="2600" dirty="0" smtClean="0">
                <a:solidFill>
                  <a:schemeClr val="accent5">
                    <a:lumMod val="75000"/>
                  </a:schemeClr>
                </a:solidFill>
              </a:rPr>
              <a:t> </a:t>
            </a:r>
            <a:r>
              <a:rPr lang="it-IT" sz="2600" b="1" dirty="0" smtClean="0"/>
              <a:t>r</a:t>
            </a:r>
            <a:r>
              <a:rPr lang="it-IT" sz="2600" b="1" baseline="30000" dirty="0" smtClean="0"/>
              <a:t>2 </a:t>
            </a:r>
            <a:r>
              <a:rPr lang="it-IT" sz="2600" b="1" dirty="0" smtClean="0"/>
              <a:t>= 0.988</a:t>
            </a:r>
            <a:r>
              <a:rPr lang="it-IT" sz="2600" dirty="0" smtClean="0"/>
              <a:t>. </a:t>
            </a:r>
          </a:p>
          <a:p>
            <a:pPr>
              <a:lnSpc>
                <a:spcPct val="80000"/>
              </a:lnSpc>
            </a:pPr>
            <a:r>
              <a:rPr lang="it-IT" sz="2600" dirty="0" smtClean="0"/>
              <a:t> 1% circa della variabilità totale è la variabilità interna delle altezze che </a:t>
            </a:r>
            <a:r>
              <a:rPr lang="it-IT" sz="2600" b="1" dirty="0" smtClean="0"/>
              <a:t>non</a:t>
            </a:r>
            <a:r>
              <a:rPr lang="it-IT" sz="2600" dirty="0" smtClean="0"/>
              <a:t> è spiegabile dalla relazione lineare. </a:t>
            </a:r>
          </a:p>
        </p:txBody>
      </p:sp>
      <p:sp>
        <p:nvSpPr>
          <p:cNvPr id="7" name="Rettangolo 6"/>
          <p:cNvSpPr/>
          <p:nvPr/>
        </p:nvSpPr>
        <p:spPr>
          <a:xfrm>
            <a:off x="323528" y="5157193"/>
            <a:ext cx="8568952" cy="2012859"/>
          </a:xfrm>
          <a:prstGeom prst="rect">
            <a:avLst/>
          </a:prstGeom>
        </p:spPr>
        <p:txBody>
          <a:bodyPr wrap="square">
            <a:spAutoFit/>
          </a:bodyPr>
          <a:lstStyle/>
          <a:p>
            <a:pPr>
              <a:lnSpc>
                <a:spcPct val="80000"/>
              </a:lnSpc>
            </a:pPr>
            <a:r>
              <a:rPr lang="it-IT" sz="2600" b="1" dirty="0" smtClean="0"/>
              <a:t>Nell’esempio dei topi ( r = 0.927, r</a:t>
            </a:r>
            <a:r>
              <a:rPr lang="it-IT" sz="2600" b="1" baseline="30000" dirty="0" smtClean="0"/>
              <a:t>2 </a:t>
            </a:r>
            <a:r>
              <a:rPr lang="it-IT" sz="2600" b="1" dirty="0" smtClean="0"/>
              <a:t>= 0.859).</a:t>
            </a:r>
          </a:p>
          <a:p>
            <a:pPr>
              <a:lnSpc>
                <a:spcPct val="80000"/>
              </a:lnSpc>
            </a:pPr>
            <a:r>
              <a:rPr lang="it-IT" sz="2600" dirty="0" smtClean="0"/>
              <a:t>Più dell’ 85% della variabilità della pressione è spiegata dal modello lineare.</a:t>
            </a:r>
          </a:p>
          <a:p>
            <a:pPr>
              <a:lnSpc>
                <a:spcPct val="80000"/>
              </a:lnSpc>
            </a:pPr>
            <a:r>
              <a:rPr lang="it-IT" sz="2600" dirty="0" smtClean="0"/>
              <a:t>Il 15% è la variabilità fra le variazioni di pressione (</a:t>
            </a:r>
            <a:r>
              <a:rPr lang="it-IT" sz="2600" b="1" dirty="0" smtClean="0"/>
              <a:t>non</a:t>
            </a:r>
            <a:r>
              <a:rPr lang="it-IT" sz="2600" dirty="0" smtClean="0"/>
              <a:t> spiegata dal modello)</a:t>
            </a:r>
          </a:p>
          <a:p>
            <a:pPr>
              <a:lnSpc>
                <a:spcPct val="80000"/>
              </a:lnSpc>
            </a:pPr>
            <a:endParaRPr lang="it-IT" sz="2600" dirty="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7447928D-5096-4EC9-AA8B-532FC85DA825}" type="slidenum">
              <a:rPr lang="it-IT"/>
              <a:pPr>
                <a:defRPr/>
              </a:pPr>
              <a:t>53</a:t>
            </a:fld>
            <a:endParaRPr lang="it-IT"/>
          </a:p>
        </p:txBody>
      </p:sp>
      <p:sp>
        <p:nvSpPr>
          <p:cNvPr id="781315" name="Rectangle 3"/>
          <p:cNvSpPr>
            <a:spLocks noGrp="1" noChangeArrowheads="1"/>
          </p:cNvSpPr>
          <p:nvPr>
            <p:ph type="body" idx="1"/>
          </p:nvPr>
        </p:nvSpPr>
        <p:spPr>
          <a:xfrm>
            <a:off x="251520" y="764704"/>
            <a:ext cx="8497888" cy="6597650"/>
          </a:xfrm>
        </p:spPr>
        <p:txBody>
          <a:bodyPr/>
          <a:lstStyle/>
          <a:p>
            <a:pPr eaLnBrk="1" hangingPunct="1">
              <a:lnSpc>
                <a:spcPct val="80000"/>
              </a:lnSpc>
            </a:pPr>
            <a:r>
              <a:rPr lang="it-IT" sz="2800" dirty="0" smtClean="0"/>
              <a:t>Ma esiste anche una certa variabilità al di sopra o al di sotto della retta che </a:t>
            </a:r>
            <a:r>
              <a:rPr lang="it-IT" sz="2800" b="1" dirty="0" smtClean="0">
                <a:solidFill>
                  <a:srgbClr val="FF00FF"/>
                </a:solidFill>
              </a:rPr>
              <a:t>non può essere spiegata dalla relazione lineare tra x e y</a:t>
            </a:r>
            <a:r>
              <a:rPr lang="it-IT" sz="2800" dirty="0" smtClean="0"/>
              <a:t>.</a:t>
            </a:r>
          </a:p>
          <a:p>
            <a:pPr eaLnBrk="1" hangingPunct="1">
              <a:lnSpc>
                <a:spcPct val="80000"/>
              </a:lnSpc>
            </a:pPr>
            <a:r>
              <a:rPr lang="it-IT" sz="2800" dirty="0" smtClean="0"/>
              <a:t>Nell’esempio:  </a:t>
            </a:r>
            <a:r>
              <a:rPr lang="it-IT" sz="2800" dirty="0" smtClean="0">
                <a:solidFill>
                  <a:schemeClr val="accent5">
                    <a:lumMod val="75000"/>
                  </a:schemeClr>
                </a:solidFill>
              </a:rPr>
              <a:t>r = 0.994 e  r</a:t>
            </a:r>
            <a:r>
              <a:rPr lang="it-IT" sz="2800" baseline="30000" dirty="0" smtClean="0">
                <a:solidFill>
                  <a:schemeClr val="accent5">
                    <a:lumMod val="75000"/>
                  </a:schemeClr>
                </a:solidFill>
              </a:rPr>
              <a:t>2 </a:t>
            </a:r>
            <a:r>
              <a:rPr lang="it-IT" sz="2800" dirty="0" smtClean="0">
                <a:solidFill>
                  <a:schemeClr val="accent5">
                    <a:lumMod val="75000"/>
                  </a:schemeClr>
                </a:solidFill>
              </a:rPr>
              <a:t>= 0.99</a:t>
            </a:r>
            <a:r>
              <a:rPr lang="it-IT" sz="2800" dirty="0" smtClean="0"/>
              <a:t>.  1% della variabilità totale è la variabilità interna delle altezze che </a:t>
            </a:r>
            <a:r>
              <a:rPr lang="it-IT" sz="2800" b="1" dirty="0" smtClean="0"/>
              <a:t>non</a:t>
            </a:r>
            <a:r>
              <a:rPr lang="it-IT" sz="2800" dirty="0" smtClean="0"/>
              <a:t> è spiegabile dalla relazione lineare. </a:t>
            </a:r>
          </a:p>
          <a:p>
            <a:pPr eaLnBrk="1" hangingPunct="1">
              <a:lnSpc>
                <a:spcPct val="80000"/>
              </a:lnSpc>
            </a:pPr>
            <a:endParaRPr lang="it-IT" sz="2800" dirty="0" smtClean="0"/>
          </a:p>
          <a:p>
            <a:pPr>
              <a:lnSpc>
                <a:spcPct val="80000"/>
              </a:lnSpc>
            </a:pPr>
            <a:r>
              <a:rPr lang="it-IT" sz="2800" dirty="0" smtClean="0"/>
              <a:t>Nell’</a:t>
            </a:r>
            <a:r>
              <a:rPr lang="it-IT" sz="2800" dirty="0" smtClean="0">
                <a:solidFill>
                  <a:schemeClr val="hlink"/>
                </a:solidFill>
              </a:rPr>
              <a:t>esempio dei topi( </a:t>
            </a:r>
            <a:r>
              <a:rPr lang="it-IT" sz="2800" dirty="0" smtClean="0">
                <a:solidFill>
                  <a:srgbClr val="0070C0"/>
                </a:solidFill>
              </a:rPr>
              <a:t>r = 0.927</a:t>
            </a:r>
            <a:r>
              <a:rPr lang="it-IT" sz="2800" dirty="0" smtClean="0">
                <a:solidFill>
                  <a:schemeClr val="hlink"/>
                </a:solidFill>
              </a:rPr>
              <a:t>, r</a:t>
            </a:r>
            <a:r>
              <a:rPr lang="it-IT" sz="2800" baseline="30000" dirty="0" smtClean="0">
                <a:solidFill>
                  <a:schemeClr val="hlink"/>
                </a:solidFill>
              </a:rPr>
              <a:t>2 </a:t>
            </a:r>
            <a:r>
              <a:rPr lang="it-IT" sz="2800" dirty="0" smtClean="0">
                <a:solidFill>
                  <a:schemeClr val="hlink"/>
                </a:solidFill>
              </a:rPr>
              <a:t>= 0.859)</a:t>
            </a:r>
            <a:r>
              <a:rPr lang="it-IT" sz="2800" dirty="0" smtClean="0"/>
              <a:t>.</a:t>
            </a:r>
          </a:p>
          <a:p>
            <a:pPr eaLnBrk="1" hangingPunct="1">
              <a:lnSpc>
                <a:spcPct val="80000"/>
              </a:lnSpc>
            </a:pPr>
            <a:r>
              <a:rPr lang="it-IT" sz="2800" dirty="0" smtClean="0"/>
              <a:t>Più dell’ 85% della variabilità della pressione è spiegata dal modello lineare.</a:t>
            </a:r>
          </a:p>
          <a:p>
            <a:pPr eaLnBrk="1" hangingPunct="1">
              <a:lnSpc>
                <a:spcPct val="80000"/>
              </a:lnSpc>
            </a:pPr>
            <a:r>
              <a:rPr lang="it-IT" sz="2800" dirty="0" smtClean="0"/>
              <a:t>il 15% è la variabilità fra le variazioni di pressione</a:t>
            </a:r>
          </a:p>
          <a:p>
            <a:pPr eaLnBrk="1" hangingPunct="1">
              <a:lnSpc>
                <a:spcPct val="80000"/>
              </a:lnSpc>
            </a:pPr>
            <a:r>
              <a:rPr lang="it-IT" sz="2800" dirty="0" smtClean="0">
                <a:solidFill>
                  <a:schemeClr val="accent6">
                    <a:lumMod val="50000"/>
                  </a:schemeClr>
                </a:solidFill>
              </a:rPr>
              <a:t>r</a:t>
            </a:r>
            <a:r>
              <a:rPr lang="it-IT" sz="2800" baseline="30000" dirty="0" smtClean="0">
                <a:solidFill>
                  <a:schemeClr val="accent6">
                    <a:lumMod val="50000"/>
                  </a:schemeClr>
                </a:solidFill>
              </a:rPr>
              <a:t>2   </a:t>
            </a:r>
            <a:r>
              <a:rPr lang="it-IT" sz="2800" dirty="0" smtClean="0">
                <a:solidFill>
                  <a:schemeClr val="accent6">
                    <a:lumMod val="50000"/>
                  </a:schemeClr>
                </a:solidFill>
              </a:rPr>
              <a:t>(che varia tra 0 e 1)</a:t>
            </a:r>
            <a:r>
              <a:rPr lang="it-IT" sz="2800" baseline="30000" dirty="0" smtClean="0">
                <a:solidFill>
                  <a:schemeClr val="accent6">
                    <a:lumMod val="50000"/>
                  </a:schemeClr>
                </a:solidFill>
              </a:rPr>
              <a:t>  </a:t>
            </a:r>
            <a:r>
              <a:rPr lang="it-IT" sz="2800" b="1" dirty="0" smtClean="0">
                <a:solidFill>
                  <a:schemeClr val="accent6">
                    <a:lumMod val="50000"/>
                  </a:schemeClr>
                </a:solidFill>
              </a:rPr>
              <a:t>non</a:t>
            </a:r>
            <a:r>
              <a:rPr lang="it-IT" sz="2800" dirty="0" smtClean="0">
                <a:solidFill>
                  <a:schemeClr val="accent6">
                    <a:lumMod val="50000"/>
                  </a:schemeClr>
                </a:solidFill>
              </a:rPr>
              <a:t> è il fattore più importante per valutare la bontà del modello</a:t>
            </a:r>
            <a:r>
              <a:rPr lang="it-IT" sz="2800" dirty="0" smtClean="0"/>
              <a:t>. Si possono osservare valori di r</a:t>
            </a:r>
            <a:r>
              <a:rPr lang="it-IT" sz="2800" baseline="30000" dirty="0" smtClean="0"/>
              <a:t>2 </a:t>
            </a:r>
            <a:r>
              <a:rPr lang="it-IT" sz="2800" dirty="0" smtClean="0"/>
              <a:t>vicini a 1 in regressioni in cui </a:t>
            </a:r>
            <a:r>
              <a:rPr lang="it-IT" sz="2800" u="sng" dirty="0" smtClean="0"/>
              <a:t>l’analisi dei residui mostra l’inadeguatezza del modello</a:t>
            </a:r>
            <a:r>
              <a:rPr lang="it-IT" sz="2800" dirty="0" smtClean="0"/>
              <a:t>.</a:t>
            </a:r>
          </a:p>
        </p:txBody>
      </p:sp>
      <p:sp>
        <p:nvSpPr>
          <p:cNvPr id="4" name="Rectangle 2"/>
          <p:cNvSpPr>
            <a:spLocks noGrp="1" noChangeArrowheads="1"/>
          </p:cNvSpPr>
          <p:nvPr>
            <p:ph type="title"/>
          </p:nvPr>
        </p:nvSpPr>
        <p:spPr>
          <a:xfrm>
            <a:off x="467544" y="0"/>
            <a:ext cx="8229600" cy="706437"/>
          </a:xfrm>
          <a:ln>
            <a:solidFill>
              <a:srgbClr val="6600FF"/>
            </a:solidFill>
          </a:ln>
        </p:spPr>
        <p:txBody>
          <a:bodyPr/>
          <a:lstStyle/>
          <a:p>
            <a:pPr eaLnBrk="1" hangingPunct="1"/>
            <a:r>
              <a:rPr lang="it-IT" sz="2800" dirty="0" smtClean="0">
                <a:solidFill>
                  <a:srgbClr val="FF5050"/>
                </a:solidFill>
              </a:rPr>
              <a:t>Come si valuta la bontà del modello?</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normAutofit/>
          </a:bodyPr>
          <a:lstStyle/>
          <a:p>
            <a:r>
              <a:rPr lang="it-IT" sz="2800" dirty="0" smtClean="0">
                <a:solidFill>
                  <a:srgbClr val="FF0000"/>
                </a:solidFill>
              </a:rPr>
              <a:t>Valutazione della bontà del modello</a:t>
            </a:r>
            <a:endParaRPr lang="it-IT" sz="2800" dirty="0">
              <a:solidFill>
                <a:srgbClr val="FF0000"/>
              </a:solidFill>
            </a:endParaRPr>
          </a:p>
        </p:txBody>
      </p:sp>
      <p:sp>
        <p:nvSpPr>
          <p:cNvPr id="3" name="Segnaposto contenuto 2"/>
          <p:cNvSpPr>
            <a:spLocks noGrp="1"/>
          </p:cNvSpPr>
          <p:nvPr>
            <p:ph idx="1"/>
          </p:nvPr>
        </p:nvSpPr>
        <p:spPr>
          <a:xfrm>
            <a:off x="0" y="1124744"/>
            <a:ext cx="8892480" cy="5472608"/>
          </a:xfrm>
        </p:spPr>
        <p:txBody>
          <a:bodyPr>
            <a:normAutofit/>
          </a:bodyPr>
          <a:lstStyle/>
          <a:p>
            <a:r>
              <a:rPr lang="it-IT" sz="2800" b="1" dirty="0" smtClean="0">
                <a:solidFill>
                  <a:schemeClr val="accent6">
                    <a:lumMod val="50000"/>
                  </a:schemeClr>
                </a:solidFill>
              </a:rPr>
              <a:t>r</a:t>
            </a:r>
            <a:r>
              <a:rPr lang="it-IT" sz="2800" b="1" baseline="30000" dirty="0" smtClean="0">
                <a:solidFill>
                  <a:schemeClr val="accent6">
                    <a:lumMod val="50000"/>
                  </a:schemeClr>
                </a:solidFill>
              </a:rPr>
              <a:t>2 </a:t>
            </a:r>
            <a:r>
              <a:rPr lang="it-IT" sz="2800" baseline="30000" dirty="0" smtClean="0">
                <a:solidFill>
                  <a:schemeClr val="accent6">
                    <a:lumMod val="50000"/>
                  </a:schemeClr>
                </a:solidFill>
              </a:rPr>
              <a:t>  </a:t>
            </a:r>
            <a:r>
              <a:rPr lang="it-IT" sz="2800" dirty="0" smtClean="0">
                <a:solidFill>
                  <a:schemeClr val="accent6">
                    <a:lumMod val="50000"/>
                  </a:schemeClr>
                </a:solidFill>
              </a:rPr>
              <a:t>(che varia tra 0 e 1)</a:t>
            </a:r>
            <a:r>
              <a:rPr lang="it-IT" sz="2800" baseline="30000" dirty="0" smtClean="0">
                <a:solidFill>
                  <a:schemeClr val="accent6">
                    <a:lumMod val="50000"/>
                  </a:schemeClr>
                </a:solidFill>
              </a:rPr>
              <a:t>  </a:t>
            </a:r>
            <a:r>
              <a:rPr lang="it-IT" sz="2800" b="1" u="sng" dirty="0" smtClean="0">
                <a:solidFill>
                  <a:schemeClr val="accent6">
                    <a:lumMod val="50000"/>
                  </a:schemeClr>
                </a:solidFill>
              </a:rPr>
              <a:t>non</a:t>
            </a:r>
            <a:r>
              <a:rPr lang="it-IT" sz="2800" dirty="0" smtClean="0">
                <a:solidFill>
                  <a:schemeClr val="accent6">
                    <a:lumMod val="50000"/>
                  </a:schemeClr>
                </a:solidFill>
              </a:rPr>
              <a:t> è il fattore più importante per valutare la bontà del modello</a:t>
            </a:r>
            <a:r>
              <a:rPr lang="it-IT" sz="2800" dirty="0" smtClean="0"/>
              <a:t>. Si possono osservare valori di r</a:t>
            </a:r>
            <a:r>
              <a:rPr lang="it-IT" sz="2800" baseline="30000" dirty="0" smtClean="0"/>
              <a:t>2 </a:t>
            </a:r>
            <a:r>
              <a:rPr lang="it-IT" sz="2800" dirty="0" smtClean="0"/>
              <a:t>vicini a 1 in regressioni in cui </a:t>
            </a:r>
            <a:r>
              <a:rPr lang="it-IT" sz="2800" u="sng" dirty="0" smtClean="0"/>
              <a:t>l’analisi dei residui mostra l’inadeguatezza del modello.</a:t>
            </a:r>
          </a:p>
          <a:p>
            <a:r>
              <a:rPr lang="it-IT" sz="2800" dirty="0" smtClean="0"/>
              <a:t>Per controllare l’</a:t>
            </a:r>
            <a:r>
              <a:rPr lang="it-IT" sz="2800" dirty="0" smtClean="0">
                <a:solidFill>
                  <a:schemeClr val="accent2"/>
                </a:solidFill>
              </a:rPr>
              <a:t>adeguatezza del modello, ossia</a:t>
            </a:r>
            <a:r>
              <a:rPr lang="it-IT" sz="2800" dirty="0" smtClean="0"/>
              <a:t> per </a:t>
            </a:r>
            <a:r>
              <a:rPr lang="it-IT" sz="2800" dirty="0" smtClean="0">
                <a:solidFill>
                  <a:srgbClr val="231F20"/>
                </a:solidFill>
              </a:rPr>
              <a:t>valutare </a:t>
            </a:r>
            <a:r>
              <a:rPr lang="it-IT" sz="2800" dirty="0" smtClean="0">
                <a:solidFill>
                  <a:schemeClr val="accent2"/>
                </a:solidFill>
              </a:rPr>
              <a:t>l’adattamento ai dati</a:t>
            </a:r>
            <a:r>
              <a:rPr lang="it-IT" sz="2800" dirty="0" smtClean="0">
                <a:solidFill>
                  <a:srgbClr val="231F20"/>
                </a:solidFill>
              </a:rPr>
              <a:t> della retta di regressione </a:t>
            </a:r>
            <a:r>
              <a:rPr lang="it-IT" sz="2800" dirty="0" smtClean="0"/>
              <a:t>si può osservare il </a:t>
            </a:r>
            <a:r>
              <a:rPr lang="it-IT" sz="2800" u="sng" dirty="0" smtClean="0"/>
              <a:t>grafico dei residui</a:t>
            </a:r>
            <a:r>
              <a:rPr lang="it-IT" sz="2800" dirty="0" smtClean="0"/>
              <a:t>.</a:t>
            </a:r>
          </a:p>
          <a:p>
            <a:r>
              <a:rPr lang="it-IT" sz="2800" dirty="0" smtClean="0"/>
              <a:t>Tale grafico è un diagramma a dispersione con i residui sull’asse delle y e la variabile esplicativa  x oppure i valori </a:t>
            </a:r>
          </a:p>
          <a:p>
            <a:pPr>
              <a:buNone/>
            </a:pPr>
            <a:r>
              <a:rPr lang="it-IT" sz="2800" dirty="0" smtClean="0"/>
              <a:t>         sull’asse delle x.</a:t>
            </a:r>
          </a:p>
          <a:p>
            <a:r>
              <a:rPr lang="it-IT" sz="2800" u="sng" dirty="0" smtClean="0"/>
              <a:t>Amplifica ogni scostamento rispetto alla linearità</a:t>
            </a:r>
          </a:p>
          <a:p>
            <a:endParaRPr lang="it-IT" dirty="0"/>
          </a:p>
        </p:txBody>
      </p:sp>
      <p:graphicFrame>
        <p:nvGraphicFramePr>
          <p:cNvPr id="6" name="Object 3"/>
          <p:cNvGraphicFramePr>
            <a:graphicFrameLocks noChangeAspect="1"/>
          </p:cNvGraphicFramePr>
          <p:nvPr/>
        </p:nvGraphicFramePr>
        <p:xfrm>
          <a:off x="395536" y="5229200"/>
          <a:ext cx="432048" cy="555490"/>
        </p:xfrm>
        <a:graphic>
          <a:graphicData uri="http://schemas.openxmlformats.org/presentationml/2006/ole">
            <p:oleObj spid="_x0000_s273412" name="Equation" r:id="rId3" imgW="114120" imgH="164880" progId="Equation.3">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solidFill>
                  <a:srgbClr val="FF0000"/>
                </a:solidFill>
              </a:rPr>
              <a:t>I residui</a:t>
            </a:r>
            <a:endParaRPr lang="it-IT" sz="3200" dirty="0">
              <a:solidFill>
                <a:srgbClr val="FF0000"/>
              </a:solidFill>
            </a:endParaRPr>
          </a:p>
        </p:txBody>
      </p:sp>
      <p:sp>
        <p:nvSpPr>
          <p:cNvPr id="4" name="Rectangle 3"/>
          <p:cNvSpPr txBox="1">
            <a:spLocks noGrp="1" noChangeArrowheads="1"/>
          </p:cNvSpPr>
          <p:nvPr>
            <p:ph idx="1"/>
          </p:nvPr>
        </p:nvSpPr>
        <p:spPr bwMode="auto">
          <a:xfrm>
            <a:off x="457200" y="1268760"/>
            <a:ext cx="8229600" cy="5184576"/>
          </a:xfrm>
          <a:prstGeom prst="rect">
            <a:avLst/>
          </a:prstGeom>
          <a:noFill/>
          <a:ln w="9525">
            <a:noFill/>
            <a:miter lim="800000"/>
            <a:headEnd/>
            <a:tailEnd/>
          </a:ln>
        </p:spPr>
        <p:txBody>
          <a:bodyPr>
            <a:normAutofit/>
          </a:bodyPr>
          <a:lstStyle/>
          <a:p>
            <a:pPr marL="342900" indent="-342900">
              <a:lnSpc>
                <a:spcPct val="90000"/>
              </a:lnSpc>
              <a:spcBef>
                <a:spcPct val="20000"/>
              </a:spcBef>
            </a:pPr>
            <a:r>
              <a:rPr lang="it-IT" sz="2800" dirty="0">
                <a:latin typeface="Cambria" pitchFamily="18" charset="0"/>
              </a:rPr>
              <a:t>Perché ci sia un </a:t>
            </a:r>
            <a:r>
              <a:rPr lang="it-IT" sz="2800" b="1" i="1" u="sng" dirty="0">
                <a:latin typeface="Cambria" pitchFamily="18" charset="0"/>
              </a:rPr>
              <a:t>buon adattamento del modello</a:t>
            </a:r>
            <a:r>
              <a:rPr lang="it-IT" sz="2800" dirty="0">
                <a:latin typeface="Cambria" pitchFamily="18" charset="0"/>
              </a:rPr>
              <a:t> ai dati vogliamo che:</a:t>
            </a:r>
          </a:p>
          <a:p>
            <a:pPr marL="342900" indent="-342900">
              <a:lnSpc>
                <a:spcPct val="90000"/>
              </a:lnSpc>
              <a:spcBef>
                <a:spcPct val="20000"/>
              </a:spcBef>
              <a:buFont typeface="Arial" pitchFamily="34" charset="0"/>
              <a:buChar char="•"/>
            </a:pPr>
            <a:r>
              <a:rPr lang="it-IT" sz="2800" dirty="0">
                <a:latin typeface="Cambria" pitchFamily="18" charset="0"/>
                <a:cs typeface="Times New Roman" pitchFamily="18" charset="0"/>
              </a:rPr>
              <a:t>i residui non individuino alcun andamento ulteriormente interpolabile con termini di ordine superiore. </a:t>
            </a:r>
          </a:p>
          <a:p>
            <a:pPr marL="342900" indent="-342900">
              <a:lnSpc>
                <a:spcPct val="90000"/>
              </a:lnSpc>
              <a:spcBef>
                <a:spcPct val="20000"/>
              </a:spcBef>
              <a:buFont typeface="Arial" pitchFamily="34" charset="0"/>
              <a:buChar char="•"/>
            </a:pPr>
            <a:r>
              <a:rPr lang="it-IT" sz="2800" dirty="0">
                <a:latin typeface="Cambria" pitchFamily="18" charset="0"/>
                <a:cs typeface="Times New Roman" pitchFamily="18" charset="0"/>
              </a:rPr>
              <a:t>il segno dei residui sia “casuale”, sia cioè, in qualche modo, ripartito equamente tra + e-, per escludere errori sistematici</a:t>
            </a:r>
            <a:endParaRPr lang="it-IT" sz="2800" dirty="0">
              <a:latin typeface="Cambria" pitchFamily="18" charset="0"/>
            </a:endParaRPr>
          </a:p>
          <a:p>
            <a:pPr marL="757238" lvl="1" indent="-285750">
              <a:lnSpc>
                <a:spcPct val="90000"/>
              </a:lnSpc>
              <a:spcBef>
                <a:spcPct val="20000"/>
              </a:spcBef>
              <a:buFont typeface="Arial" pitchFamily="34" charset="0"/>
              <a:buChar char="–"/>
            </a:pPr>
            <a:r>
              <a:rPr lang="it-IT" dirty="0">
                <a:latin typeface="Cambria" pitchFamily="18" charset="0"/>
              </a:rPr>
              <a:t>rappresentando su di un grafico i punti </a:t>
            </a:r>
            <a:r>
              <a:rPr lang="it-IT" b="1" dirty="0">
                <a:latin typeface="Cambria" pitchFamily="18" charset="0"/>
              </a:rPr>
              <a:t>(x</a:t>
            </a:r>
            <a:r>
              <a:rPr lang="it-IT" b="1" baseline="-25000" dirty="0">
                <a:latin typeface="Cambria" pitchFamily="18" charset="0"/>
              </a:rPr>
              <a:t>i</a:t>
            </a:r>
            <a:r>
              <a:rPr lang="it-IT" b="1" dirty="0">
                <a:latin typeface="Cambria" pitchFamily="18" charset="0"/>
              </a:rPr>
              <a:t>,</a:t>
            </a:r>
            <a:r>
              <a:rPr lang="it-IT" b="1" dirty="0" err="1">
                <a:latin typeface="Cambria" pitchFamily="18" charset="0"/>
              </a:rPr>
              <a:t>r</a:t>
            </a:r>
            <a:r>
              <a:rPr lang="it-IT" b="1" baseline="-25000" dirty="0" err="1">
                <a:latin typeface="Cambria" pitchFamily="18" charset="0"/>
              </a:rPr>
              <a:t>i</a:t>
            </a:r>
            <a:r>
              <a:rPr lang="it-IT" b="1" dirty="0">
                <a:latin typeface="Cambria" pitchFamily="18" charset="0"/>
              </a:rPr>
              <a:t>)</a:t>
            </a:r>
            <a:r>
              <a:rPr lang="it-IT" dirty="0">
                <a:latin typeface="Cambria" pitchFamily="18" charset="0"/>
              </a:rPr>
              <a:t> se la relazione tra </a:t>
            </a:r>
            <a:r>
              <a:rPr lang="it-IT" b="1" dirty="0">
                <a:latin typeface="Cambria" pitchFamily="18" charset="0"/>
              </a:rPr>
              <a:t>X</a:t>
            </a:r>
            <a:r>
              <a:rPr lang="it-IT" dirty="0">
                <a:latin typeface="Cambria" pitchFamily="18" charset="0"/>
              </a:rPr>
              <a:t> e </a:t>
            </a:r>
            <a:r>
              <a:rPr lang="it-IT" b="1" dirty="0">
                <a:latin typeface="Cambria" pitchFamily="18" charset="0"/>
              </a:rPr>
              <a:t>Y</a:t>
            </a:r>
            <a:r>
              <a:rPr lang="it-IT" dirty="0">
                <a:latin typeface="Cambria" pitchFamily="18" charset="0"/>
              </a:rPr>
              <a:t> è lineare dovremmo osservare dei punti che oscillano casualmente sopra e sotto lo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01E53695-0C56-451F-9977-040C8CE66AC9}" type="slidenum">
              <a:rPr lang="it-IT"/>
              <a:pPr>
                <a:defRPr/>
              </a:pPr>
              <a:t>56</a:t>
            </a:fld>
            <a:endParaRPr lang="it-IT"/>
          </a:p>
        </p:txBody>
      </p:sp>
      <p:pic>
        <p:nvPicPr>
          <p:cNvPr id="784387" name="Picture 4" descr="Fg_21_7 copia"/>
          <p:cNvPicPr>
            <a:picLocks noChangeAspect="1" noChangeArrowheads="1"/>
          </p:cNvPicPr>
          <p:nvPr/>
        </p:nvPicPr>
        <p:blipFill>
          <a:blip r:embed="rId2" cstate="print"/>
          <a:srcRect l="787" r="787"/>
          <a:stretch>
            <a:fillRect/>
          </a:stretch>
        </p:blipFill>
        <p:spPr bwMode="auto">
          <a:xfrm>
            <a:off x="395288" y="1481138"/>
            <a:ext cx="8032750" cy="5376862"/>
          </a:xfrm>
          <a:prstGeom prst="rect">
            <a:avLst/>
          </a:prstGeom>
          <a:noFill/>
          <a:ln w="19050">
            <a:solidFill>
              <a:srgbClr val="E82C00"/>
            </a:solidFill>
            <a:miter lim="800000"/>
            <a:headEnd/>
            <a:tailEnd/>
          </a:ln>
        </p:spPr>
      </p:pic>
      <p:sp>
        <p:nvSpPr>
          <p:cNvPr id="784388" name="Text Box 5"/>
          <p:cNvSpPr txBox="1">
            <a:spLocks noChangeArrowheads="1"/>
          </p:cNvSpPr>
          <p:nvPr/>
        </p:nvSpPr>
        <p:spPr bwMode="auto">
          <a:xfrm>
            <a:off x="684213" y="260350"/>
            <a:ext cx="8459787" cy="830997"/>
          </a:xfrm>
          <a:prstGeom prst="rect">
            <a:avLst/>
          </a:prstGeom>
          <a:noFill/>
          <a:ln w="9525" algn="ctr">
            <a:noFill/>
            <a:miter lim="800000"/>
            <a:headEnd/>
            <a:tailEnd/>
          </a:ln>
        </p:spPr>
        <p:txBody>
          <a:bodyPr>
            <a:spAutoFit/>
          </a:bodyPr>
          <a:lstStyle/>
          <a:p>
            <a:r>
              <a:rPr lang="it-IT" sz="2400" dirty="0">
                <a:solidFill>
                  <a:srgbClr val="FF5050"/>
                </a:solidFill>
                <a:latin typeface="Comic Sans MS" pitchFamily="66" charset="0"/>
              </a:rPr>
              <a:t>La variabilità dei residui non è costante, ma aumenta all’aumentare di x.</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3D2E028C-50EE-45DD-87C1-B3882B989E49}" type="slidenum">
              <a:rPr lang="it-IT"/>
              <a:pPr>
                <a:defRPr/>
              </a:pPr>
              <a:t>57</a:t>
            </a:fld>
            <a:endParaRPr lang="it-IT"/>
          </a:p>
        </p:txBody>
      </p:sp>
      <p:pic>
        <p:nvPicPr>
          <p:cNvPr id="785411" name="Picture 4" descr="Fg_21_7bcopia"/>
          <p:cNvPicPr>
            <a:picLocks noChangeAspect="1" noChangeArrowheads="1"/>
          </p:cNvPicPr>
          <p:nvPr/>
        </p:nvPicPr>
        <p:blipFill>
          <a:blip r:embed="rId2" cstate="print"/>
          <a:srcRect b="1697"/>
          <a:stretch>
            <a:fillRect/>
          </a:stretch>
        </p:blipFill>
        <p:spPr bwMode="auto">
          <a:xfrm>
            <a:off x="379413" y="76200"/>
            <a:ext cx="8078787" cy="5634038"/>
          </a:xfrm>
          <a:prstGeom prst="rect">
            <a:avLst/>
          </a:prstGeom>
          <a:noFill/>
          <a:ln w="19050">
            <a:solidFill>
              <a:srgbClr val="E82C00"/>
            </a:solidFill>
            <a:miter lim="800000"/>
            <a:headEnd/>
            <a:tailEnd/>
          </a:ln>
        </p:spPr>
      </p:pic>
      <p:sp>
        <p:nvSpPr>
          <p:cNvPr id="785412" name="Text Box 5"/>
          <p:cNvSpPr txBox="1">
            <a:spLocks noChangeArrowheads="1"/>
          </p:cNvSpPr>
          <p:nvPr/>
        </p:nvSpPr>
        <p:spPr bwMode="auto">
          <a:xfrm>
            <a:off x="539750" y="5830888"/>
            <a:ext cx="7853363" cy="830997"/>
          </a:xfrm>
          <a:prstGeom prst="rect">
            <a:avLst/>
          </a:prstGeom>
          <a:noFill/>
          <a:ln w="9525" algn="ctr">
            <a:noFill/>
            <a:miter lim="800000"/>
            <a:headEnd/>
            <a:tailEnd/>
          </a:ln>
        </p:spPr>
        <p:txBody>
          <a:bodyPr>
            <a:spAutoFit/>
          </a:bodyPr>
          <a:lstStyle/>
          <a:p>
            <a:r>
              <a:rPr lang="it-IT" sz="2400" dirty="0">
                <a:solidFill>
                  <a:srgbClr val="FF5050"/>
                </a:solidFill>
                <a:latin typeface="Comic Sans MS" pitchFamily="66" charset="0"/>
              </a:rPr>
              <a:t>I residui si dispongono lungo una curva: probabilmente la dipendenza della y dalla x non è lineare. </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algn="ctr" fontAlgn="auto">
              <a:spcAft>
                <a:spcPts val="0"/>
              </a:spcAft>
              <a:defRPr/>
            </a:pPr>
            <a:r>
              <a:rPr lang="it-IT" sz="4400" dirty="0">
                <a:solidFill>
                  <a:srgbClr val="990000"/>
                </a:solidFill>
                <a:latin typeface="+mj-lt"/>
                <a:ea typeface="+mj-ea"/>
                <a:cs typeface="+mj-cs"/>
              </a:rPr>
              <a:t>Regressione lineare e R</a:t>
            </a:r>
            <a:r>
              <a:rPr lang="it-IT" sz="4400" baseline="30000" dirty="0">
                <a:solidFill>
                  <a:srgbClr val="990000"/>
                </a:solidFill>
                <a:latin typeface="+mj-lt"/>
                <a:ea typeface="+mj-ea"/>
                <a:cs typeface="+mj-cs"/>
              </a:rPr>
              <a:t>2</a:t>
            </a:r>
          </a:p>
        </p:txBody>
      </p:sp>
      <p:pic>
        <p:nvPicPr>
          <p:cNvPr id="244739" name="Picture 3"/>
          <p:cNvPicPr>
            <a:picLocks noChangeAspect="1" noChangeArrowheads="1"/>
          </p:cNvPicPr>
          <p:nvPr/>
        </p:nvPicPr>
        <p:blipFill>
          <a:blip r:embed="rId2" cstate="print"/>
          <a:srcRect/>
          <a:stretch>
            <a:fillRect/>
          </a:stretch>
        </p:blipFill>
        <p:spPr bwMode="auto">
          <a:xfrm>
            <a:off x="304800" y="1371600"/>
            <a:ext cx="86106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74638"/>
            <a:ext cx="9144000" cy="1143000"/>
          </a:xfrm>
          <a:prstGeom prst="rect">
            <a:avLst/>
          </a:prstGeom>
        </p:spPr>
        <p:txBody>
          <a:bodyPr/>
          <a:lstStyle/>
          <a:p>
            <a:pPr algn="ctr" fontAlgn="auto">
              <a:spcAft>
                <a:spcPts val="0"/>
              </a:spcAft>
              <a:defRPr/>
            </a:pPr>
            <a:r>
              <a:rPr lang="it-IT" sz="3200" dirty="0">
                <a:solidFill>
                  <a:srgbClr val="990000"/>
                </a:solidFill>
                <a:latin typeface="+mj-lt"/>
                <a:ea typeface="+mj-ea"/>
                <a:cs typeface="+mj-cs"/>
              </a:rPr>
              <a:t>Regressione lineare R</a:t>
            </a:r>
            <a:r>
              <a:rPr lang="it-IT" sz="3200" baseline="30000" dirty="0">
                <a:solidFill>
                  <a:srgbClr val="990000"/>
                </a:solidFill>
                <a:latin typeface="+mj-lt"/>
                <a:ea typeface="+mj-ea"/>
                <a:cs typeface="+mj-cs"/>
              </a:rPr>
              <a:t>2</a:t>
            </a:r>
            <a:r>
              <a:rPr lang="it-IT" sz="3200" dirty="0">
                <a:solidFill>
                  <a:srgbClr val="990000"/>
                </a:solidFill>
                <a:latin typeface="+mj-lt"/>
                <a:ea typeface="+mj-ea"/>
                <a:cs typeface="+mj-cs"/>
              </a:rPr>
              <a:t>=0.889 </a:t>
            </a:r>
          </a:p>
        </p:txBody>
      </p:sp>
      <p:pic>
        <p:nvPicPr>
          <p:cNvPr id="245763" name="Picture 3"/>
          <p:cNvPicPr>
            <a:picLocks noChangeAspect="1" noChangeArrowheads="1"/>
          </p:cNvPicPr>
          <p:nvPr/>
        </p:nvPicPr>
        <p:blipFill>
          <a:blip r:embed="rId2" cstate="print"/>
          <a:srcRect/>
          <a:stretch>
            <a:fillRect/>
          </a:stretch>
        </p:blipFill>
        <p:spPr bwMode="auto">
          <a:xfrm>
            <a:off x="457200" y="1600200"/>
            <a:ext cx="82296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7544" y="260648"/>
            <a:ext cx="8229600" cy="504056"/>
          </a:xfrm>
          <a:prstGeom prst="rect">
            <a:avLst/>
          </a:prstGeom>
        </p:spPr>
        <p:txBody>
          <a:bodyPr/>
          <a:lstStyle/>
          <a:p>
            <a:pPr algn="ctr" fontAlgn="auto">
              <a:spcAft>
                <a:spcPts val="0"/>
              </a:spcAft>
              <a:defRPr/>
            </a:pPr>
            <a:r>
              <a:rPr lang="it-IT" sz="3200" dirty="0">
                <a:solidFill>
                  <a:srgbClr val="FF0000"/>
                </a:solidFill>
                <a:latin typeface="+mj-lt"/>
                <a:ea typeface="+mj-ea"/>
                <a:cs typeface="+mj-cs"/>
              </a:rPr>
              <a:t>Lo </a:t>
            </a:r>
            <a:r>
              <a:rPr lang="it-IT" sz="3200" dirty="0" err="1">
                <a:solidFill>
                  <a:srgbClr val="FF0000"/>
                </a:solidFill>
                <a:latin typeface="+mj-lt"/>
                <a:ea typeface="+mj-ea"/>
                <a:cs typeface="+mj-cs"/>
              </a:rPr>
              <a:t>scatter</a:t>
            </a:r>
            <a:r>
              <a:rPr lang="it-IT" sz="3200" dirty="0">
                <a:solidFill>
                  <a:srgbClr val="FF0000"/>
                </a:solidFill>
                <a:latin typeface="+mj-lt"/>
                <a:ea typeface="+mj-ea"/>
                <a:cs typeface="+mj-cs"/>
              </a:rPr>
              <a:t> </a:t>
            </a:r>
            <a:r>
              <a:rPr lang="it-IT" sz="3200" dirty="0" smtClean="0">
                <a:solidFill>
                  <a:srgbClr val="FF0000"/>
                </a:solidFill>
                <a:latin typeface="+mj-lt"/>
                <a:ea typeface="+mj-ea"/>
                <a:cs typeface="+mj-cs"/>
              </a:rPr>
              <a:t>plot relativo ad età ed altezza</a:t>
            </a:r>
            <a:endParaRPr lang="it-IT" sz="3200" dirty="0">
              <a:solidFill>
                <a:srgbClr val="FF0000"/>
              </a:solidFill>
              <a:latin typeface="+mj-lt"/>
              <a:ea typeface="+mj-ea"/>
              <a:cs typeface="+mj-cs"/>
            </a:endParaRPr>
          </a:p>
        </p:txBody>
      </p:sp>
      <p:sp>
        <p:nvSpPr>
          <p:cNvPr id="5" name="CasellaDiTesto 4"/>
          <p:cNvSpPr txBox="1"/>
          <p:nvPr/>
        </p:nvSpPr>
        <p:spPr>
          <a:xfrm>
            <a:off x="1259632" y="5805264"/>
            <a:ext cx="1749197" cy="861774"/>
          </a:xfrm>
          <a:prstGeom prst="rect">
            <a:avLst/>
          </a:prstGeom>
          <a:noFill/>
        </p:spPr>
        <p:txBody>
          <a:bodyPr wrap="none" rtlCol="0">
            <a:spAutoFit/>
          </a:bodyPr>
          <a:lstStyle/>
          <a:p>
            <a:r>
              <a:rPr lang="it-IT" sz="3200" b="1" dirty="0" smtClean="0"/>
              <a:t>r =  0.994</a:t>
            </a:r>
          </a:p>
          <a:p>
            <a:endParaRPr lang="it-IT" dirty="0"/>
          </a:p>
        </p:txBody>
      </p:sp>
      <p:pic>
        <p:nvPicPr>
          <p:cNvPr id="254977" name="Picture 1"/>
          <p:cNvPicPr>
            <a:picLocks noChangeAspect="1" noChangeArrowheads="1"/>
          </p:cNvPicPr>
          <p:nvPr/>
        </p:nvPicPr>
        <p:blipFill>
          <a:blip r:embed="rId2" cstate="print"/>
          <a:srcRect/>
          <a:stretch>
            <a:fillRect/>
          </a:stretch>
        </p:blipFill>
        <p:spPr bwMode="auto">
          <a:xfrm>
            <a:off x="1115616" y="980728"/>
            <a:ext cx="6552728"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282154"/>
          </a:xfrm>
          <a:prstGeom prst="rect">
            <a:avLst/>
          </a:prstGeom>
        </p:spPr>
        <p:txBody>
          <a:bodyPr/>
          <a:lstStyle/>
          <a:p>
            <a:pPr algn="ctr" fontAlgn="auto">
              <a:spcAft>
                <a:spcPts val="0"/>
              </a:spcAft>
              <a:defRPr/>
            </a:pPr>
            <a:r>
              <a:rPr lang="it-IT" sz="4000" dirty="0">
                <a:solidFill>
                  <a:srgbClr val="990000"/>
                </a:solidFill>
                <a:latin typeface="+mj-lt"/>
                <a:ea typeface="+mj-ea"/>
                <a:cs typeface="+mj-cs"/>
              </a:rPr>
              <a:t>Regressione lineare </a:t>
            </a:r>
            <a:r>
              <a:rPr lang="it-IT" sz="4000" dirty="0" smtClean="0">
                <a:solidFill>
                  <a:srgbClr val="990000"/>
                </a:solidFill>
                <a:latin typeface="+mj-lt"/>
                <a:ea typeface="+mj-ea"/>
                <a:cs typeface="+mj-cs"/>
              </a:rPr>
              <a:t>R</a:t>
            </a:r>
            <a:r>
              <a:rPr lang="it-IT" sz="4000" baseline="30000" dirty="0" smtClean="0">
                <a:solidFill>
                  <a:srgbClr val="990000"/>
                </a:solidFill>
                <a:latin typeface="+mj-lt"/>
                <a:ea typeface="+mj-ea"/>
                <a:cs typeface="+mj-cs"/>
              </a:rPr>
              <a:t>2</a:t>
            </a:r>
            <a:r>
              <a:rPr lang="it-IT" sz="4000" dirty="0" smtClean="0">
                <a:solidFill>
                  <a:srgbClr val="990000"/>
                </a:solidFill>
                <a:latin typeface="+mj-lt"/>
                <a:ea typeface="+mj-ea"/>
                <a:cs typeface="+mj-cs"/>
              </a:rPr>
              <a:t>=0.92</a:t>
            </a:r>
          </a:p>
          <a:p>
            <a:pPr algn="ctr" fontAlgn="auto">
              <a:spcAft>
                <a:spcPts val="0"/>
              </a:spcAft>
              <a:defRPr/>
            </a:pPr>
            <a:r>
              <a:rPr lang="it-IT" sz="4000" dirty="0" smtClean="0">
                <a:solidFill>
                  <a:srgbClr val="990000"/>
                </a:solidFill>
              </a:rPr>
              <a:t>R</a:t>
            </a:r>
            <a:r>
              <a:rPr lang="it-IT" sz="4000" baseline="30000" dirty="0" smtClean="0">
                <a:solidFill>
                  <a:srgbClr val="990000"/>
                </a:solidFill>
              </a:rPr>
              <a:t>2 ha un valore superiore rispetto al modello precedente </a:t>
            </a:r>
            <a:endParaRPr lang="it-IT" sz="4000" dirty="0" smtClean="0">
              <a:solidFill>
                <a:srgbClr val="990000"/>
              </a:solidFill>
              <a:latin typeface="+mj-lt"/>
              <a:ea typeface="+mj-ea"/>
              <a:cs typeface="+mj-cs"/>
            </a:endParaRPr>
          </a:p>
          <a:p>
            <a:pPr algn="ctr" fontAlgn="auto">
              <a:spcAft>
                <a:spcPts val="0"/>
              </a:spcAft>
              <a:defRPr/>
            </a:pPr>
            <a:endParaRPr lang="it-IT" sz="4000" dirty="0">
              <a:solidFill>
                <a:srgbClr val="990000"/>
              </a:solidFill>
              <a:latin typeface="+mj-lt"/>
              <a:ea typeface="+mj-ea"/>
              <a:cs typeface="+mj-cs"/>
            </a:endParaRPr>
          </a:p>
        </p:txBody>
      </p:sp>
      <p:pic>
        <p:nvPicPr>
          <p:cNvPr id="246787" name="Picture 3"/>
          <p:cNvPicPr>
            <a:picLocks noChangeAspect="1" noChangeArrowheads="1"/>
          </p:cNvPicPr>
          <p:nvPr/>
        </p:nvPicPr>
        <p:blipFill>
          <a:blip r:embed="rId2" cstate="print"/>
          <a:srcRect/>
          <a:stretch>
            <a:fillRect/>
          </a:stretch>
        </p:blipFill>
        <p:spPr bwMode="auto">
          <a:xfrm>
            <a:off x="539552" y="1844824"/>
            <a:ext cx="82296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02" name="Picture 2"/>
          <p:cNvPicPr>
            <a:picLocks noChangeAspect="1" noChangeArrowheads="1"/>
          </p:cNvPicPr>
          <p:nvPr/>
        </p:nvPicPr>
        <p:blipFill>
          <a:blip r:embed="rId2" cstate="print"/>
          <a:srcRect l="47368" t="6329" b="45570"/>
          <a:stretch>
            <a:fillRect/>
          </a:stretch>
        </p:blipFill>
        <p:spPr bwMode="auto">
          <a:xfrm>
            <a:off x="1547664" y="1484784"/>
            <a:ext cx="5184576" cy="4464496"/>
          </a:xfrm>
          <a:prstGeom prst="rect">
            <a:avLst/>
          </a:prstGeom>
          <a:noFill/>
          <a:ln w="9525">
            <a:noFill/>
            <a:miter lim="800000"/>
            <a:headEnd/>
            <a:tailEnd/>
          </a:ln>
        </p:spPr>
      </p:pic>
      <p:sp>
        <p:nvSpPr>
          <p:cNvPr id="3" name="CasellaDiTesto 2"/>
          <p:cNvSpPr txBox="1"/>
          <p:nvPr/>
        </p:nvSpPr>
        <p:spPr>
          <a:xfrm>
            <a:off x="1403648" y="548680"/>
            <a:ext cx="5654112" cy="523220"/>
          </a:xfrm>
          <a:prstGeom prst="rect">
            <a:avLst/>
          </a:prstGeom>
          <a:noFill/>
        </p:spPr>
        <p:txBody>
          <a:bodyPr wrap="none" rtlCol="0">
            <a:spAutoFit/>
          </a:bodyPr>
          <a:lstStyle/>
          <a:p>
            <a:r>
              <a:rPr lang="it-IT" sz="2800" dirty="0" smtClean="0">
                <a:solidFill>
                  <a:srgbClr val="FF0000"/>
                </a:solidFill>
              </a:rPr>
              <a:t>Grafico dei residui dell’es. precedente</a:t>
            </a:r>
            <a:endParaRPr lang="it-IT" sz="2800" dirty="0">
              <a:solidFill>
                <a:srgbClr val="FF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810" name="Titolo 1"/>
          <p:cNvSpPr>
            <a:spLocks noGrp="1"/>
          </p:cNvSpPr>
          <p:nvPr>
            <p:ph type="title"/>
          </p:nvPr>
        </p:nvSpPr>
        <p:spPr/>
        <p:txBody>
          <a:bodyPr/>
          <a:lstStyle/>
          <a:p>
            <a:pPr eaLnBrk="1" hangingPunct="1"/>
            <a:r>
              <a:rPr lang="it-IT" dirty="0" smtClean="0">
                <a:solidFill>
                  <a:srgbClr val="FF0000"/>
                </a:solidFill>
              </a:rPr>
              <a:t>Interpretazione del fenomeno</a:t>
            </a:r>
          </a:p>
        </p:txBody>
      </p:sp>
      <p:sp>
        <p:nvSpPr>
          <p:cNvPr id="247811" name="Segnaposto contenuto 2"/>
          <p:cNvSpPr>
            <a:spLocks noGrp="1"/>
          </p:cNvSpPr>
          <p:nvPr>
            <p:ph idx="1"/>
          </p:nvPr>
        </p:nvSpPr>
        <p:spPr/>
        <p:txBody>
          <a:bodyPr/>
          <a:lstStyle/>
          <a:p>
            <a:pPr eaLnBrk="1" hangingPunct="1"/>
            <a:r>
              <a:rPr lang="it-IT" dirty="0" smtClean="0"/>
              <a:t>L’andamento dei residui suggerisce che ci sia una crescita maggiore vicino a zero e poi un effetto tipo saturazione dell’assorbimento del nutrimento.</a:t>
            </a:r>
          </a:p>
          <a:p>
            <a:pPr eaLnBrk="1" hangingPunct="1"/>
            <a:r>
              <a:rPr lang="it-IT" dirty="0" smtClean="0"/>
              <a:t>Anche R</a:t>
            </a:r>
            <a:r>
              <a:rPr lang="it-IT" baseline="30000" dirty="0" smtClean="0"/>
              <a:t>2</a:t>
            </a:r>
            <a:r>
              <a:rPr lang="it-IT" dirty="0" smtClean="0"/>
              <a:t> è coerente con questo effetto e suggerisce una funzione più verticale di una retta vicino a zero e poi meno inclinata.</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2"/>
          </p:nvPr>
        </p:nvSpPr>
        <p:spPr/>
        <p:txBody>
          <a:bodyPr/>
          <a:lstStyle/>
          <a:p>
            <a:pPr>
              <a:defRPr/>
            </a:pPr>
            <a:fld id="{DC53702B-302A-44F7-9500-421C98B1BAD5}" type="slidenum">
              <a:rPr lang="it-IT"/>
              <a:pPr>
                <a:defRPr/>
              </a:pPr>
              <a:t>63</a:t>
            </a:fld>
            <a:endParaRPr lang="it-IT"/>
          </a:p>
        </p:txBody>
      </p:sp>
      <p:pic>
        <p:nvPicPr>
          <p:cNvPr id="459779" name="Picture 2" descr="Fg_5_1"/>
          <p:cNvPicPr>
            <a:picLocks noChangeAspect="1" noChangeArrowheads="1"/>
          </p:cNvPicPr>
          <p:nvPr/>
        </p:nvPicPr>
        <p:blipFill>
          <a:blip r:embed="rId2" cstate="print"/>
          <a:srcRect/>
          <a:stretch>
            <a:fillRect/>
          </a:stretch>
        </p:blipFill>
        <p:spPr bwMode="auto">
          <a:xfrm>
            <a:off x="4572000" y="2133600"/>
            <a:ext cx="4572000" cy="4543425"/>
          </a:xfrm>
          <a:prstGeom prst="rect">
            <a:avLst/>
          </a:prstGeom>
          <a:solidFill>
            <a:srgbClr val="FFFF66"/>
          </a:solidFill>
          <a:ln w="9525">
            <a:noFill/>
            <a:miter lim="800000"/>
            <a:headEnd/>
            <a:tailEnd/>
          </a:ln>
        </p:spPr>
      </p:pic>
      <p:pic>
        <p:nvPicPr>
          <p:cNvPr id="459780" name="Picture 3"/>
          <p:cNvPicPr>
            <a:picLocks noChangeAspect="1" noChangeArrowheads="1"/>
          </p:cNvPicPr>
          <p:nvPr/>
        </p:nvPicPr>
        <p:blipFill>
          <a:blip r:embed="rId3" cstate="print"/>
          <a:srcRect/>
          <a:stretch>
            <a:fillRect/>
          </a:stretch>
        </p:blipFill>
        <p:spPr bwMode="auto">
          <a:xfrm>
            <a:off x="0" y="2349500"/>
            <a:ext cx="4427538" cy="4249738"/>
          </a:xfrm>
          <a:prstGeom prst="rect">
            <a:avLst/>
          </a:prstGeom>
          <a:noFill/>
          <a:ln w="9525">
            <a:noFill/>
            <a:miter lim="800000"/>
            <a:headEnd/>
            <a:tailEnd/>
          </a:ln>
        </p:spPr>
      </p:pic>
      <p:sp>
        <p:nvSpPr>
          <p:cNvPr id="459781" name="Rectangle 4"/>
          <p:cNvSpPr>
            <a:spLocks noGrp="1" noChangeArrowheads="1"/>
          </p:cNvSpPr>
          <p:nvPr>
            <p:ph type="title"/>
          </p:nvPr>
        </p:nvSpPr>
        <p:spPr>
          <a:xfrm>
            <a:off x="467544" y="0"/>
            <a:ext cx="8229600" cy="561975"/>
          </a:xfrm>
          <a:ln>
            <a:solidFill>
              <a:schemeClr val="accent2"/>
            </a:solidFill>
          </a:ln>
        </p:spPr>
        <p:txBody>
          <a:bodyPr/>
          <a:lstStyle/>
          <a:p>
            <a:pPr eaLnBrk="1" hangingPunct="1"/>
            <a:r>
              <a:rPr lang="it-IT" sz="2800" dirty="0" smtClean="0">
                <a:solidFill>
                  <a:srgbClr val="FF3300"/>
                </a:solidFill>
              </a:rPr>
              <a:t>Grafico dei residui</a:t>
            </a:r>
          </a:p>
        </p:txBody>
      </p:sp>
      <p:sp>
        <p:nvSpPr>
          <p:cNvPr id="459782" name="Text Box 5"/>
          <p:cNvSpPr txBox="1">
            <a:spLocks noChangeArrowheads="1"/>
          </p:cNvSpPr>
          <p:nvPr/>
        </p:nvSpPr>
        <p:spPr bwMode="auto">
          <a:xfrm>
            <a:off x="188913" y="692696"/>
            <a:ext cx="8955087" cy="1290803"/>
          </a:xfrm>
          <a:prstGeom prst="rect">
            <a:avLst/>
          </a:prstGeom>
          <a:noFill/>
          <a:ln w="9525" algn="ctr">
            <a:noFill/>
            <a:miter lim="800000"/>
            <a:headEnd/>
            <a:tailEnd/>
          </a:ln>
        </p:spPr>
        <p:txBody>
          <a:bodyPr>
            <a:spAutoFit/>
          </a:bodyPr>
          <a:lstStyle/>
          <a:p>
            <a:pPr>
              <a:lnSpc>
                <a:spcPct val="110000"/>
              </a:lnSpc>
            </a:pPr>
            <a:r>
              <a:rPr lang="it-IT" sz="2400" dirty="0"/>
              <a:t>Se il grafico dei residui non mostra alcuna configurazione particolare (</a:t>
            </a:r>
            <a:r>
              <a:rPr lang="it-IT" sz="2400" dirty="0" smtClean="0"/>
              <a:t>ossia presenta </a:t>
            </a:r>
            <a:r>
              <a:rPr lang="it-IT" sz="2400" dirty="0"/>
              <a:t>una </a:t>
            </a:r>
            <a:r>
              <a:rPr lang="it-IT" sz="2400" b="1" dirty="0">
                <a:solidFill>
                  <a:srgbClr val="FF0000"/>
                </a:solidFill>
              </a:rPr>
              <a:t>configurazione casuale</a:t>
            </a:r>
            <a:r>
              <a:rPr lang="it-IT" sz="2400" dirty="0"/>
              <a:t>) l’equazione di regressione è un buon modello per rappresentare l’associazione tra le 2 variabili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p:txBody>
          <a:bodyPr/>
          <a:lstStyle/>
          <a:p>
            <a:pPr>
              <a:defRPr/>
            </a:pPr>
            <a:fld id="{4CDB2035-F24F-4269-86B0-7F831FCC8281}" type="slidenum">
              <a:rPr lang="it-IT"/>
              <a:pPr>
                <a:defRPr/>
              </a:pPr>
              <a:t>64</a:t>
            </a:fld>
            <a:endParaRPr lang="it-IT"/>
          </a:p>
        </p:txBody>
      </p:sp>
      <p:sp>
        <p:nvSpPr>
          <p:cNvPr id="87044" name="Rectangle 2"/>
          <p:cNvSpPr>
            <a:spLocks noGrp="1" noChangeArrowheads="1"/>
          </p:cNvSpPr>
          <p:nvPr>
            <p:ph type="title"/>
          </p:nvPr>
        </p:nvSpPr>
        <p:spPr>
          <a:xfrm>
            <a:off x="457200" y="0"/>
            <a:ext cx="8218488" cy="981075"/>
          </a:xfrm>
          <a:ln>
            <a:solidFill>
              <a:schemeClr val="accent2"/>
            </a:solidFill>
          </a:ln>
        </p:spPr>
        <p:txBody>
          <a:bodyPr>
            <a:normAutofit fontScale="90000"/>
          </a:bodyPr>
          <a:lstStyle/>
          <a:p>
            <a:pPr eaLnBrk="1" hangingPunct="1"/>
            <a:r>
              <a:rPr lang="it-IT" sz="2800" smtClean="0">
                <a:solidFill>
                  <a:srgbClr val="FF3300"/>
                </a:solidFill>
              </a:rPr>
              <a:t/>
            </a:r>
            <a:br>
              <a:rPr lang="it-IT" sz="2800" smtClean="0">
                <a:solidFill>
                  <a:srgbClr val="FF3300"/>
                </a:solidFill>
              </a:rPr>
            </a:br>
            <a:r>
              <a:rPr lang="it-IT" sz="2800" smtClean="0">
                <a:solidFill>
                  <a:srgbClr val="FF3300"/>
                </a:solidFill>
              </a:rPr>
              <a:t>Regressione:analisi dei residui e coefficiente di </a:t>
            </a:r>
            <a:br>
              <a:rPr lang="it-IT" sz="2800" smtClean="0">
                <a:solidFill>
                  <a:srgbClr val="FF3300"/>
                </a:solidFill>
              </a:rPr>
            </a:br>
            <a:r>
              <a:rPr lang="it-IT" sz="2800" smtClean="0">
                <a:solidFill>
                  <a:srgbClr val="FF3300"/>
                </a:solidFill>
              </a:rPr>
              <a:t>determinazione</a:t>
            </a:r>
            <a:br>
              <a:rPr lang="it-IT" sz="2800" smtClean="0">
                <a:solidFill>
                  <a:srgbClr val="FF3300"/>
                </a:solidFill>
              </a:rPr>
            </a:br>
            <a:endParaRPr lang="it-IT" sz="2800" smtClean="0">
              <a:solidFill>
                <a:srgbClr val="FF3300"/>
              </a:solidFill>
            </a:endParaRPr>
          </a:p>
        </p:txBody>
      </p:sp>
      <p:graphicFrame>
        <p:nvGraphicFramePr>
          <p:cNvPr id="87042" name="Object 3"/>
          <p:cNvGraphicFramePr>
            <a:graphicFrameLocks noChangeAspect="1"/>
          </p:cNvGraphicFramePr>
          <p:nvPr/>
        </p:nvGraphicFramePr>
        <p:xfrm>
          <a:off x="2843213" y="1916113"/>
          <a:ext cx="6300787" cy="4537075"/>
        </p:xfrm>
        <a:graphic>
          <a:graphicData uri="http://schemas.openxmlformats.org/presentationml/2006/ole">
            <p:oleObj spid="_x0000_s24578" name="Graph" r:id="rId4" imgW="5486400" imgH="3657600" progId="">
              <p:embed/>
            </p:oleObj>
          </a:graphicData>
        </a:graphic>
      </p:graphicFrame>
      <p:sp>
        <p:nvSpPr>
          <p:cNvPr id="87045" name="Rectangle 4"/>
          <p:cNvSpPr>
            <a:spLocks noChangeArrowheads="1"/>
          </p:cNvSpPr>
          <p:nvPr/>
        </p:nvSpPr>
        <p:spPr bwMode="auto">
          <a:xfrm>
            <a:off x="468313" y="2420938"/>
            <a:ext cx="2070100" cy="4108450"/>
          </a:xfrm>
          <a:prstGeom prst="rect">
            <a:avLst/>
          </a:prstGeom>
          <a:noFill/>
          <a:ln w="9525" algn="ctr">
            <a:noFill/>
            <a:miter lim="800000"/>
            <a:headEnd/>
            <a:tailEnd/>
          </a:ln>
        </p:spPr>
        <p:txBody>
          <a:bodyPr>
            <a:spAutoFit/>
          </a:bodyPr>
          <a:lstStyle/>
          <a:p>
            <a:r>
              <a:rPr lang="it-IT"/>
              <a:t> </a:t>
            </a:r>
            <a:r>
              <a:rPr lang="it-IT" u="sng"/>
              <a:t>x            y</a:t>
            </a:r>
          </a:p>
          <a:p>
            <a:r>
              <a:rPr lang="it-IT"/>
              <a:t>10	7,46</a:t>
            </a:r>
          </a:p>
          <a:p>
            <a:r>
              <a:rPr lang="it-IT"/>
              <a:t>8	6,77</a:t>
            </a:r>
          </a:p>
          <a:p>
            <a:r>
              <a:rPr lang="it-IT"/>
              <a:t>9	7,11</a:t>
            </a:r>
          </a:p>
          <a:p>
            <a:r>
              <a:rPr lang="it-IT"/>
              <a:t>11	7,81</a:t>
            </a:r>
          </a:p>
          <a:p>
            <a:r>
              <a:rPr lang="it-IT"/>
              <a:t>14	8,84</a:t>
            </a:r>
          </a:p>
          <a:p>
            <a:r>
              <a:rPr lang="it-IT"/>
              <a:t>6	6,08</a:t>
            </a:r>
          </a:p>
          <a:p>
            <a:r>
              <a:rPr lang="it-IT"/>
              <a:t>4	5,39</a:t>
            </a:r>
          </a:p>
          <a:p>
            <a:r>
              <a:rPr lang="it-IT"/>
              <a:t>12	8,15</a:t>
            </a:r>
          </a:p>
          <a:p>
            <a:r>
              <a:rPr lang="it-IT"/>
              <a:t>7	6,42</a:t>
            </a:r>
          </a:p>
          <a:p>
            <a:r>
              <a:rPr lang="it-IT"/>
              <a:t>5	5,73</a:t>
            </a:r>
          </a:p>
        </p:txBody>
      </p:sp>
      <p:sp>
        <p:nvSpPr>
          <p:cNvPr id="87046" name="Text Box 5"/>
          <p:cNvSpPr txBox="1">
            <a:spLocks noChangeArrowheads="1"/>
          </p:cNvSpPr>
          <p:nvPr/>
        </p:nvSpPr>
        <p:spPr bwMode="auto">
          <a:xfrm>
            <a:off x="2916238" y="1196975"/>
            <a:ext cx="5903912" cy="457200"/>
          </a:xfrm>
          <a:prstGeom prst="rect">
            <a:avLst/>
          </a:prstGeom>
          <a:noFill/>
          <a:ln w="9525" algn="ctr">
            <a:noFill/>
            <a:miter lim="800000"/>
            <a:headEnd/>
            <a:tailEnd/>
          </a:ln>
        </p:spPr>
        <p:txBody>
          <a:bodyPr>
            <a:spAutoFit/>
          </a:bodyPr>
          <a:lstStyle/>
          <a:p>
            <a:r>
              <a:rPr lang="it-IT"/>
              <a:t>Retta di regressione per i dati osservati</a:t>
            </a:r>
          </a:p>
        </p:txBody>
      </p:sp>
      <p:sp>
        <p:nvSpPr>
          <p:cNvPr id="87047" name="Text Box 6"/>
          <p:cNvSpPr txBox="1">
            <a:spLocks noChangeArrowheads="1"/>
          </p:cNvSpPr>
          <p:nvPr/>
        </p:nvSpPr>
        <p:spPr bwMode="auto">
          <a:xfrm>
            <a:off x="250825" y="1196975"/>
            <a:ext cx="1584325" cy="1187450"/>
          </a:xfrm>
          <a:prstGeom prst="rect">
            <a:avLst/>
          </a:prstGeom>
          <a:noFill/>
          <a:ln w="9525" algn="ctr">
            <a:noFill/>
            <a:miter lim="800000"/>
            <a:headEnd/>
            <a:tailEnd/>
          </a:ln>
        </p:spPr>
        <p:txBody>
          <a:bodyPr>
            <a:spAutoFit/>
          </a:bodyPr>
          <a:lstStyle/>
          <a:p>
            <a:r>
              <a:rPr lang="it-IT"/>
              <a:t>r = 1</a:t>
            </a:r>
          </a:p>
          <a:p>
            <a:r>
              <a:rPr lang="it-IT">
                <a:solidFill>
                  <a:srgbClr val="FF0000"/>
                </a:solidFill>
              </a:rPr>
              <a:t>r</a:t>
            </a:r>
            <a:r>
              <a:rPr lang="it-IT" baseline="30000">
                <a:solidFill>
                  <a:srgbClr val="FF0000"/>
                </a:solidFill>
              </a:rPr>
              <a:t>2</a:t>
            </a:r>
            <a:r>
              <a:rPr lang="it-IT">
                <a:solidFill>
                  <a:srgbClr val="FF0000"/>
                </a:solidFill>
              </a:rPr>
              <a:t>  = 100%</a:t>
            </a:r>
          </a:p>
          <a:p>
            <a:endParaRPr lang="it-IT"/>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97DB902C-3305-4ECF-834F-32CE9E3E0E1D}" type="slidenum">
              <a:rPr lang="it-IT"/>
              <a:pPr>
                <a:defRPr/>
              </a:pPr>
              <a:t>65</a:t>
            </a:fld>
            <a:endParaRPr lang="it-IT"/>
          </a:p>
        </p:txBody>
      </p:sp>
      <p:sp>
        <p:nvSpPr>
          <p:cNvPr id="88068" name="Rectangle 2"/>
          <p:cNvSpPr>
            <a:spLocks noGrp="1" noChangeArrowheads="1"/>
          </p:cNvSpPr>
          <p:nvPr>
            <p:ph type="title"/>
          </p:nvPr>
        </p:nvSpPr>
        <p:spPr>
          <a:xfrm>
            <a:off x="457200" y="274638"/>
            <a:ext cx="8229600" cy="634082"/>
          </a:xfrm>
          <a:ln>
            <a:solidFill>
              <a:schemeClr val="accent2"/>
            </a:solidFill>
          </a:ln>
        </p:spPr>
        <p:txBody>
          <a:bodyPr>
            <a:normAutofit fontScale="90000"/>
          </a:bodyPr>
          <a:lstStyle/>
          <a:p>
            <a:pPr eaLnBrk="1" hangingPunct="1"/>
            <a:r>
              <a:rPr lang="it-IT" sz="2800" dirty="0" smtClean="0">
                <a:solidFill>
                  <a:srgbClr val="FF3300"/>
                </a:solidFill>
              </a:rPr>
              <a:t>Regressione:analisi dei residui e coefficiente di </a:t>
            </a:r>
            <a:br>
              <a:rPr lang="it-IT" sz="2800" dirty="0" smtClean="0">
                <a:solidFill>
                  <a:srgbClr val="FF3300"/>
                </a:solidFill>
              </a:rPr>
            </a:br>
            <a:r>
              <a:rPr lang="it-IT" sz="2800" dirty="0" smtClean="0">
                <a:solidFill>
                  <a:srgbClr val="FF3300"/>
                </a:solidFill>
              </a:rPr>
              <a:t>determinazione</a:t>
            </a:r>
          </a:p>
        </p:txBody>
      </p:sp>
      <p:graphicFrame>
        <p:nvGraphicFramePr>
          <p:cNvPr id="88066" name="Object 3"/>
          <p:cNvGraphicFramePr>
            <a:graphicFrameLocks noChangeAspect="1"/>
          </p:cNvGraphicFramePr>
          <p:nvPr/>
        </p:nvGraphicFramePr>
        <p:xfrm>
          <a:off x="1187624" y="1628801"/>
          <a:ext cx="6335712" cy="4248472"/>
        </p:xfrm>
        <a:graphic>
          <a:graphicData uri="http://schemas.openxmlformats.org/presentationml/2006/ole">
            <p:oleObj spid="_x0000_s25602" name="Graph" r:id="rId4" imgW="5486400" imgH="3657600" progId="">
              <p:embed/>
            </p:oleObj>
          </a:graphicData>
        </a:graphic>
      </p:graphicFrame>
      <p:sp>
        <p:nvSpPr>
          <p:cNvPr id="88069" name="Text Box 4"/>
          <p:cNvSpPr txBox="1">
            <a:spLocks noChangeArrowheads="1"/>
          </p:cNvSpPr>
          <p:nvPr/>
        </p:nvSpPr>
        <p:spPr bwMode="auto">
          <a:xfrm>
            <a:off x="0" y="1124744"/>
            <a:ext cx="9696224" cy="430887"/>
          </a:xfrm>
          <a:prstGeom prst="rect">
            <a:avLst/>
          </a:prstGeom>
          <a:noFill/>
          <a:ln w="9525" algn="ctr">
            <a:noFill/>
            <a:miter lim="800000"/>
            <a:headEnd/>
            <a:tailEnd/>
          </a:ln>
        </p:spPr>
        <p:txBody>
          <a:bodyPr wrap="square">
            <a:spAutoFit/>
          </a:bodyPr>
          <a:lstStyle/>
          <a:p>
            <a:r>
              <a:rPr lang="it-IT" sz="2200" dirty="0"/>
              <a:t>Il grafico dei </a:t>
            </a:r>
            <a:r>
              <a:rPr lang="it-IT" sz="2200" dirty="0" smtClean="0"/>
              <a:t>residui per l’</a:t>
            </a:r>
            <a:r>
              <a:rPr lang="it-IT" sz="2200" dirty="0" err="1" smtClean="0"/>
              <a:t>es</a:t>
            </a:r>
            <a:r>
              <a:rPr lang="it-IT" sz="2200" dirty="0" smtClean="0"/>
              <a:t> precedente </a:t>
            </a:r>
            <a:r>
              <a:rPr lang="it-IT" sz="2200" dirty="0"/>
              <a:t>mostra una </a:t>
            </a:r>
            <a:r>
              <a:rPr lang="it-IT" sz="2200" b="1" u="sng" dirty="0"/>
              <a:t>configurazione casuale</a:t>
            </a:r>
          </a:p>
        </p:txBody>
      </p:sp>
      <p:sp>
        <p:nvSpPr>
          <p:cNvPr id="7" name="Rettangolo 6"/>
          <p:cNvSpPr/>
          <p:nvPr/>
        </p:nvSpPr>
        <p:spPr>
          <a:xfrm>
            <a:off x="251520" y="5851571"/>
            <a:ext cx="8136904" cy="884538"/>
          </a:xfrm>
          <a:prstGeom prst="rect">
            <a:avLst/>
          </a:prstGeom>
        </p:spPr>
        <p:txBody>
          <a:bodyPr wrap="square">
            <a:spAutoFit/>
          </a:bodyPr>
          <a:lstStyle/>
          <a:p>
            <a:pPr>
              <a:lnSpc>
                <a:spcPct val="110000"/>
              </a:lnSpc>
            </a:pPr>
            <a:r>
              <a:rPr lang="it-IT" sz="2400" dirty="0" smtClean="0"/>
              <a:t>L’equazione di regressione è un buon modello per rappresentare l’associazione tra le 2 variabili  </a:t>
            </a:r>
            <a:endParaRPr lang="it-IT" sz="2400" dirty="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2"/>
          </p:nvPr>
        </p:nvSpPr>
        <p:spPr/>
        <p:txBody>
          <a:bodyPr/>
          <a:lstStyle/>
          <a:p>
            <a:pPr>
              <a:defRPr/>
            </a:pPr>
            <a:fld id="{BA745205-81A5-48BD-9CD2-789F8667902A}" type="slidenum">
              <a:rPr lang="it-IT"/>
              <a:pPr>
                <a:defRPr/>
              </a:pPr>
              <a:t>66</a:t>
            </a:fld>
            <a:endParaRPr lang="it-IT"/>
          </a:p>
        </p:txBody>
      </p:sp>
      <p:sp>
        <p:nvSpPr>
          <p:cNvPr id="89092" name="Rectangle 2"/>
          <p:cNvSpPr>
            <a:spLocks noChangeArrowheads="1"/>
          </p:cNvSpPr>
          <p:nvPr/>
        </p:nvSpPr>
        <p:spPr bwMode="auto">
          <a:xfrm>
            <a:off x="323850" y="2924175"/>
            <a:ext cx="2663825" cy="3749675"/>
          </a:xfrm>
          <a:prstGeom prst="rect">
            <a:avLst/>
          </a:prstGeom>
          <a:noFill/>
          <a:ln w="9525" algn="ctr">
            <a:noFill/>
            <a:miter lim="800000"/>
            <a:headEnd/>
            <a:tailEnd/>
          </a:ln>
        </p:spPr>
        <p:txBody>
          <a:bodyPr>
            <a:spAutoFit/>
          </a:bodyPr>
          <a:lstStyle/>
          <a:p>
            <a:r>
              <a:rPr lang="it-IT" sz="2000">
                <a:latin typeface="Arial" pitchFamily="34" charset="0"/>
              </a:rPr>
              <a:t>        </a:t>
            </a:r>
            <a:r>
              <a:rPr lang="it-IT" sz="2000" u="sng">
                <a:latin typeface="Arial" pitchFamily="34" charset="0"/>
              </a:rPr>
              <a:t> x            y</a:t>
            </a:r>
          </a:p>
          <a:p>
            <a:pPr algn="ctr"/>
            <a:r>
              <a:rPr lang="it-IT" sz="2000">
                <a:latin typeface="Arial" pitchFamily="34" charset="0"/>
              </a:rPr>
              <a:t>10	7,46</a:t>
            </a:r>
          </a:p>
          <a:p>
            <a:pPr algn="ctr"/>
            <a:r>
              <a:rPr lang="it-IT" sz="2000">
                <a:latin typeface="Arial" pitchFamily="34" charset="0"/>
              </a:rPr>
              <a:t>8	6,77</a:t>
            </a:r>
          </a:p>
          <a:p>
            <a:pPr algn="ctr"/>
            <a:r>
              <a:rPr lang="it-IT" sz="2000" u="sng">
                <a:solidFill>
                  <a:srgbClr val="FF3300"/>
                </a:solidFill>
                <a:latin typeface="Arial" pitchFamily="34" charset="0"/>
              </a:rPr>
              <a:t>11	16,74</a:t>
            </a:r>
          </a:p>
          <a:p>
            <a:pPr algn="ctr"/>
            <a:r>
              <a:rPr lang="it-IT" sz="2000">
                <a:latin typeface="Arial" pitchFamily="34" charset="0"/>
              </a:rPr>
              <a:t>9	7,11</a:t>
            </a:r>
          </a:p>
          <a:p>
            <a:pPr algn="ctr"/>
            <a:r>
              <a:rPr lang="it-IT" sz="2000">
                <a:latin typeface="Arial" pitchFamily="34" charset="0"/>
              </a:rPr>
              <a:t>11	7,81</a:t>
            </a:r>
          </a:p>
          <a:p>
            <a:pPr algn="ctr"/>
            <a:r>
              <a:rPr lang="it-IT" sz="2000">
                <a:latin typeface="Arial" pitchFamily="34" charset="0"/>
              </a:rPr>
              <a:t>14	8,84</a:t>
            </a:r>
          </a:p>
          <a:p>
            <a:pPr algn="ctr"/>
            <a:r>
              <a:rPr lang="it-IT" sz="2000">
                <a:latin typeface="Arial" pitchFamily="34" charset="0"/>
              </a:rPr>
              <a:t>6	6,08</a:t>
            </a:r>
          </a:p>
          <a:p>
            <a:pPr algn="ctr"/>
            <a:r>
              <a:rPr lang="it-IT" sz="2000">
                <a:latin typeface="Arial" pitchFamily="34" charset="0"/>
              </a:rPr>
              <a:t>4	5,39</a:t>
            </a:r>
          </a:p>
          <a:p>
            <a:pPr algn="ctr"/>
            <a:r>
              <a:rPr lang="it-IT" sz="2000">
                <a:latin typeface="Arial" pitchFamily="34" charset="0"/>
              </a:rPr>
              <a:t>12	8,15</a:t>
            </a:r>
          </a:p>
          <a:p>
            <a:pPr algn="ctr"/>
            <a:r>
              <a:rPr lang="it-IT" sz="2000">
                <a:latin typeface="Arial" pitchFamily="34" charset="0"/>
              </a:rPr>
              <a:t>7	6,42</a:t>
            </a:r>
          </a:p>
          <a:p>
            <a:pPr algn="ctr"/>
            <a:r>
              <a:rPr lang="it-IT" sz="2000">
                <a:latin typeface="Arial" pitchFamily="34" charset="0"/>
              </a:rPr>
              <a:t>5	5,73</a:t>
            </a:r>
          </a:p>
        </p:txBody>
      </p:sp>
      <p:sp>
        <p:nvSpPr>
          <p:cNvPr id="89093" name="Text Box 3"/>
          <p:cNvSpPr txBox="1">
            <a:spLocks noChangeArrowheads="1"/>
          </p:cNvSpPr>
          <p:nvPr/>
        </p:nvSpPr>
        <p:spPr bwMode="auto">
          <a:xfrm>
            <a:off x="685800" y="0"/>
            <a:ext cx="7700963" cy="955675"/>
          </a:xfrm>
          <a:prstGeom prst="rect">
            <a:avLst/>
          </a:prstGeom>
          <a:noFill/>
          <a:ln w="9525" algn="ctr">
            <a:solidFill>
              <a:schemeClr val="accent2"/>
            </a:solidFill>
            <a:miter lim="800000"/>
            <a:headEnd/>
            <a:tailEnd/>
          </a:ln>
        </p:spPr>
        <p:txBody>
          <a:bodyPr wrap="none">
            <a:spAutoFit/>
          </a:bodyPr>
          <a:lstStyle/>
          <a:p>
            <a:pPr algn="ctr"/>
            <a:r>
              <a:rPr lang="it-IT" sz="2800">
                <a:solidFill>
                  <a:srgbClr val="FF3300"/>
                </a:solidFill>
                <a:latin typeface="Arial" pitchFamily="34" charset="0"/>
              </a:rPr>
              <a:t>Regressione:analisi dei residui e coefficiente di </a:t>
            </a:r>
          </a:p>
          <a:p>
            <a:pPr algn="ctr"/>
            <a:r>
              <a:rPr lang="it-IT" sz="2800">
                <a:solidFill>
                  <a:srgbClr val="FF3300"/>
                </a:solidFill>
                <a:latin typeface="Arial" pitchFamily="34" charset="0"/>
              </a:rPr>
              <a:t>determinazione</a:t>
            </a:r>
          </a:p>
        </p:txBody>
      </p:sp>
      <p:graphicFrame>
        <p:nvGraphicFramePr>
          <p:cNvPr id="89090" name="Object 4"/>
          <p:cNvGraphicFramePr>
            <a:graphicFrameLocks noChangeAspect="1"/>
          </p:cNvGraphicFramePr>
          <p:nvPr/>
        </p:nvGraphicFramePr>
        <p:xfrm>
          <a:off x="2843213" y="2033588"/>
          <a:ext cx="6300787" cy="4824412"/>
        </p:xfrm>
        <a:graphic>
          <a:graphicData uri="http://schemas.openxmlformats.org/presentationml/2006/ole">
            <p:oleObj spid="_x0000_s26626" name="Graph" r:id="rId4" imgW="5486400" imgH="3657600" progId="">
              <p:embed/>
            </p:oleObj>
          </a:graphicData>
        </a:graphic>
      </p:graphicFrame>
      <p:sp>
        <p:nvSpPr>
          <p:cNvPr id="89094" name="Text Box 5"/>
          <p:cNvSpPr txBox="1">
            <a:spLocks noChangeArrowheads="1"/>
          </p:cNvSpPr>
          <p:nvPr/>
        </p:nvSpPr>
        <p:spPr bwMode="auto">
          <a:xfrm>
            <a:off x="250825" y="908050"/>
            <a:ext cx="8893175" cy="892552"/>
          </a:xfrm>
          <a:prstGeom prst="rect">
            <a:avLst/>
          </a:prstGeom>
          <a:noFill/>
          <a:ln w="9525" algn="ctr">
            <a:noFill/>
            <a:miter lim="800000"/>
            <a:headEnd/>
            <a:tailEnd/>
          </a:ln>
        </p:spPr>
        <p:txBody>
          <a:bodyPr wrap="square">
            <a:spAutoFit/>
          </a:bodyPr>
          <a:lstStyle/>
          <a:p>
            <a:r>
              <a:rPr lang="it-IT" sz="2400" dirty="0"/>
              <a:t>Al campione precedente è stata </a:t>
            </a:r>
            <a:r>
              <a:rPr lang="it-IT" sz="2400" b="1" dirty="0"/>
              <a:t>aggiunta un’osservazione (</a:t>
            </a:r>
            <a:r>
              <a:rPr lang="it-IT" sz="2400" b="1" dirty="0" err="1"/>
              <a:t>outlier</a:t>
            </a:r>
            <a:r>
              <a:rPr lang="it-IT" sz="2400" dirty="0"/>
              <a:t>). Il modello lineare non è un buon modello </a:t>
            </a:r>
            <a:r>
              <a:rPr lang="it-IT" sz="2400" dirty="0" smtClean="0"/>
              <a:t>(</a:t>
            </a:r>
            <a:r>
              <a:rPr lang="it-IT" sz="2800" dirty="0" smtClean="0">
                <a:solidFill>
                  <a:srgbClr val="FF3300"/>
                </a:solidFill>
              </a:rPr>
              <a:t>r</a:t>
            </a:r>
            <a:r>
              <a:rPr lang="it-IT" sz="2800" baseline="30000" dirty="0" smtClean="0">
                <a:solidFill>
                  <a:srgbClr val="FF3300"/>
                </a:solidFill>
              </a:rPr>
              <a:t>2</a:t>
            </a:r>
            <a:r>
              <a:rPr lang="it-IT" sz="2400" dirty="0" smtClean="0">
                <a:solidFill>
                  <a:srgbClr val="FF3300"/>
                </a:solidFill>
                <a:latin typeface="Arial" pitchFamily="34" charset="0"/>
              </a:rPr>
              <a:t>  </a:t>
            </a:r>
            <a:r>
              <a:rPr lang="it-IT" sz="2400" dirty="0">
                <a:solidFill>
                  <a:srgbClr val="FF3300"/>
                </a:solidFill>
                <a:latin typeface="Arial" pitchFamily="34" charset="0"/>
              </a:rPr>
              <a:t>= 29.7%)</a:t>
            </a:r>
          </a:p>
        </p:txBody>
      </p:sp>
      <p:sp>
        <p:nvSpPr>
          <p:cNvPr id="89095" name="Text Box 6"/>
          <p:cNvSpPr txBox="1">
            <a:spLocks noChangeArrowheads="1"/>
          </p:cNvSpPr>
          <p:nvPr/>
        </p:nvSpPr>
        <p:spPr bwMode="auto">
          <a:xfrm>
            <a:off x="684213" y="1844675"/>
            <a:ext cx="1101584" cy="400110"/>
          </a:xfrm>
          <a:prstGeom prst="rect">
            <a:avLst/>
          </a:prstGeom>
          <a:noFill/>
          <a:ln w="9525" algn="ctr">
            <a:noFill/>
            <a:miter lim="800000"/>
            <a:headEnd/>
            <a:tailEnd/>
          </a:ln>
        </p:spPr>
        <p:txBody>
          <a:bodyPr wrap="none">
            <a:spAutoFit/>
          </a:bodyPr>
          <a:lstStyle/>
          <a:p>
            <a:r>
              <a:rPr lang="it-IT" sz="2000" dirty="0"/>
              <a:t>r = 0.545</a:t>
            </a:r>
          </a:p>
        </p:txBody>
      </p:sp>
      <p:sp>
        <p:nvSpPr>
          <p:cNvPr id="89096" name="Text Box 7"/>
          <p:cNvSpPr txBox="1">
            <a:spLocks noChangeArrowheads="1"/>
          </p:cNvSpPr>
          <p:nvPr/>
        </p:nvSpPr>
        <p:spPr bwMode="auto">
          <a:xfrm>
            <a:off x="611188" y="2349500"/>
            <a:ext cx="1298753" cy="400110"/>
          </a:xfrm>
          <a:prstGeom prst="rect">
            <a:avLst/>
          </a:prstGeom>
          <a:noFill/>
          <a:ln w="9525" algn="ctr">
            <a:noFill/>
            <a:miter lim="800000"/>
            <a:headEnd/>
            <a:tailEnd/>
          </a:ln>
        </p:spPr>
        <p:txBody>
          <a:bodyPr wrap="none">
            <a:spAutoFit/>
          </a:bodyPr>
          <a:lstStyle/>
          <a:p>
            <a:r>
              <a:rPr lang="it-IT" sz="2000" dirty="0">
                <a:solidFill>
                  <a:srgbClr val="FF3300"/>
                </a:solidFill>
              </a:rPr>
              <a:t>r</a:t>
            </a:r>
            <a:r>
              <a:rPr lang="it-IT" sz="2000" baseline="30000" dirty="0">
                <a:solidFill>
                  <a:srgbClr val="FF3300"/>
                </a:solidFill>
              </a:rPr>
              <a:t>2</a:t>
            </a:r>
            <a:r>
              <a:rPr lang="it-IT" sz="2000" dirty="0">
                <a:solidFill>
                  <a:srgbClr val="FF3300"/>
                </a:solidFill>
              </a:rPr>
              <a:t>  = 29.7%</a:t>
            </a:r>
          </a:p>
        </p:txBody>
      </p:sp>
      <p:sp>
        <p:nvSpPr>
          <p:cNvPr id="10" name="Ovale 9"/>
          <p:cNvSpPr/>
          <p:nvPr/>
        </p:nvSpPr>
        <p:spPr bwMode="auto">
          <a:xfrm>
            <a:off x="6012160" y="2924944"/>
            <a:ext cx="360040" cy="36004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F2ED2919-74DD-4106-B4D3-EA7A695C4F2B}" type="slidenum">
              <a:rPr lang="it-IT"/>
              <a:pPr>
                <a:defRPr/>
              </a:pPr>
              <a:t>67</a:t>
            </a:fld>
            <a:endParaRPr lang="it-IT"/>
          </a:p>
        </p:txBody>
      </p:sp>
      <p:sp>
        <p:nvSpPr>
          <p:cNvPr id="90116" name="Rectangle 2"/>
          <p:cNvSpPr>
            <a:spLocks noGrp="1" noChangeArrowheads="1"/>
          </p:cNvSpPr>
          <p:nvPr>
            <p:ph type="title"/>
          </p:nvPr>
        </p:nvSpPr>
        <p:spPr>
          <a:ln>
            <a:solidFill>
              <a:schemeClr val="accent2"/>
            </a:solidFill>
          </a:ln>
        </p:spPr>
        <p:txBody>
          <a:bodyPr/>
          <a:lstStyle/>
          <a:p>
            <a:pPr eaLnBrk="1" hangingPunct="1"/>
            <a:r>
              <a:rPr lang="it-IT" sz="3200" smtClean="0">
                <a:solidFill>
                  <a:srgbClr val="FF3300"/>
                </a:solidFill>
              </a:rPr>
              <a:t>Regressione:analisi dei residui e coefficiente di determinazione</a:t>
            </a:r>
          </a:p>
        </p:txBody>
      </p:sp>
      <p:graphicFrame>
        <p:nvGraphicFramePr>
          <p:cNvPr id="90114" name="Object 3"/>
          <p:cNvGraphicFramePr>
            <a:graphicFrameLocks noChangeAspect="1"/>
          </p:cNvGraphicFramePr>
          <p:nvPr/>
        </p:nvGraphicFramePr>
        <p:xfrm>
          <a:off x="1187450" y="2205038"/>
          <a:ext cx="6710363" cy="4392612"/>
        </p:xfrm>
        <a:graphic>
          <a:graphicData uri="http://schemas.openxmlformats.org/presentationml/2006/ole">
            <p:oleObj spid="_x0000_s27650" name="Graph" r:id="rId4" imgW="5486400" imgH="3657600" progId="">
              <p:embed/>
            </p:oleObj>
          </a:graphicData>
        </a:graphic>
      </p:graphicFrame>
      <p:sp>
        <p:nvSpPr>
          <p:cNvPr id="90117" name="Text Box 4"/>
          <p:cNvSpPr txBox="1">
            <a:spLocks noChangeArrowheads="1"/>
          </p:cNvSpPr>
          <p:nvPr/>
        </p:nvSpPr>
        <p:spPr bwMode="auto">
          <a:xfrm>
            <a:off x="250825" y="1341438"/>
            <a:ext cx="8553450" cy="1077218"/>
          </a:xfrm>
          <a:prstGeom prst="rect">
            <a:avLst/>
          </a:prstGeom>
          <a:noFill/>
          <a:ln w="9525" algn="ctr">
            <a:noFill/>
            <a:miter lim="800000"/>
            <a:headEnd/>
            <a:tailEnd/>
          </a:ln>
        </p:spPr>
        <p:txBody>
          <a:bodyPr>
            <a:spAutoFit/>
          </a:bodyPr>
          <a:lstStyle/>
          <a:p>
            <a:r>
              <a:rPr lang="it-IT" sz="2300" dirty="0"/>
              <a:t>Grafico dei </a:t>
            </a:r>
            <a:r>
              <a:rPr lang="it-IT" sz="2300" dirty="0" smtClean="0"/>
              <a:t>residui (es. precedente, campione </a:t>
            </a:r>
            <a:r>
              <a:rPr lang="it-IT" sz="2300" dirty="0"/>
              <a:t>con </a:t>
            </a:r>
            <a:r>
              <a:rPr lang="it-IT" sz="2300" dirty="0" err="1" smtClean="0"/>
              <a:t>outlier</a:t>
            </a:r>
            <a:r>
              <a:rPr lang="it-IT" sz="2300" dirty="0" smtClean="0"/>
              <a:t>) </a:t>
            </a:r>
            <a:r>
              <a:rPr lang="it-IT" sz="2300" b="1" u="sng" dirty="0"/>
              <a:t>non</a:t>
            </a:r>
            <a:r>
              <a:rPr lang="it-IT" sz="2300" dirty="0"/>
              <a:t> mostra una configurazione casuale. Il modello lineare </a:t>
            </a:r>
            <a:r>
              <a:rPr lang="it-IT" sz="2300" b="1" dirty="0"/>
              <a:t>non </a:t>
            </a:r>
            <a:r>
              <a:rPr lang="it-IT" sz="2300" dirty="0"/>
              <a:t>è un buon modello</a:t>
            </a:r>
          </a:p>
          <a:p>
            <a:endParaRPr lang="it-IT" dirty="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76AE8083-6A62-4133-9F90-0169E5357B81}" type="slidenum">
              <a:rPr lang="it-IT"/>
              <a:pPr>
                <a:defRPr/>
              </a:pPr>
              <a:t>68</a:t>
            </a:fld>
            <a:endParaRPr lang="it-IT"/>
          </a:p>
        </p:txBody>
      </p:sp>
      <p:sp>
        <p:nvSpPr>
          <p:cNvPr id="786435" name="Rectangle 2"/>
          <p:cNvSpPr>
            <a:spLocks noGrp="1" noChangeArrowheads="1"/>
          </p:cNvSpPr>
          <p:nvPr>
            <p:ph type="title"/>
          </p:nvPr>
        </p:nvSpPr>
        <p:spPr>
          <a:xfrm>
            <a:off x="457200" y="274638"/>
            <a:ext cx="8229600" cy="706437"/>
          </a:xfrm>
          <a:ln>
            <a:solidFill>
              <a:srgbClr val="6600FF"/>
            </a:solidFill>
          </a:ln>
        </p:spPr>
        <p:txBody>
          <a:bodyPr/>
          <a:lstStyle/>
          <a:p>
            <a:pPr eaLnBrk="1" hangingPunct="1"/>
            <a:r>
              <a:rPr lang="it-IT" sz="3200" smtClean="0">
                <a:solidFill>
                  <a:srgbClr val="FF5050"/>
                </a:solidFill>
              </a:rPr>
              <a:t>Osservazioni influenti</a:t>
            </a:r>
          </a:p>
        </p:txBody>
      </p:sp>
      <p:sp>
        <p:nvSpPr>
          <p:cNvPr id="786436" name="Text Box 4"/>
          <p:cNvSpPr>
            <a:spLocks noGrp="1" noChangeArrowheads="1"/>
          </p:cNvSpPr>
          <p:nvPr>
            <p:ph type="body" idx="1"/>
          </p:nvPr>
        </p:nvSpPr>
        <p:spPr>
          <a:xfrm>
            <a:off x="457200" y="1268413"/>
            <a:ext cx="8229600" cy="5184775"/>
          </a:xfrm>
          <a:ln w="38100">
            <a:pattFill prst="solidDmnd">
              <a:fgClr>
                <a:srgbClr val="FF9933"/>
              </a:fgClr>
              <a:bgClr>
                <a:srgbClr val="DC2A00"/>
              </a:bgClr>
            </a:pattFill>
          </a:ln>
        </p:spPr>
        <p:txBody>
          <a:bodyPr/>
          <a:lstStyle/>
          <a:p>
            <a:pPr eaLnBrk="1" hangingPunct="1">
              <a:lnSpc>
                <a:spcPct val="80000"/>
              </a:lnSpc>
            </a:pPr>
            <a:r>
              <a:rPr lang="it-IT" sz="2800" b="1" dirty="0" err="1" smtClean="0">
                <a:solidFill>
                  <a:schemeClr val="accent2"/>
                </a:solidFill>
              </a:rPr>
              <a:t>Outlier</a:t>
            </a:r>
            <a:r>
              <a:rPr lang="it-IT" sz="2800" b="1" dirty="0" smtClean="0">
                <a:solidFill>
                  <a:schemeClr val="accent2"/>
                </a:solidFill>
              </a:rPr>
              <a:t> e osservazioni influenti nella regressione</a:t>
            </a:r>
          </a:p>
          <a:p>
            <a:pPr eaLnBrk="1" hangingPunct="1">
              <a:lnSpc>
                <a:spcPct val="80000"/>
              </a:lnSpc>
            </a:pPr>
            <a:r>
              <a:rPr lang="it-IT" sz="2800" dirty="0" smtClean="0"/>
              <a:t>Un </a:t>
            </a:r>
            <a:r>
              <a:rPr lang="it-IT" sz="2800" b="1" dirty="0" err="1" smtClean="0">
                <a:solidFill>
                  <a:schemeClr val="accent2"/>
                </a:solidFill>
              </a:rPr>
              <a:t>outlier</a:t>
            </a:r>
            <a:r>
              <a:rPr lang="it-IT" sz="2800" b="1" dirty="0" smtClean="0"/>
              <a:t> </a:t>
            </a:r>
            <a:r>
              <a:rPr lang="it-IT" sz="2800" dirty="0" smtClean="0"/>
              <a:t>è un’osservazione che non segue il modello generale assunto dalla maggior parte delle osservazioni. I punti che, guardando un diagramma di dispersione, possiamo </a:t>
            </a:r>
            <a:r>
              <a:rPr lang="it-IT" sz="2800" b="1" dirty="0" smtClean="0"/>
              <a:t>considerare </a:t>
            </a:r>
            <a:r>
              <a:rPr lang="it-IT" sz="2800" b="1" u="sng" dirty="0" err="1" smtClean="0">
                <a:solidFill>
                  <a:srgbClr val="FF5050"/>
                </a:solidFill>
              </a:rPr>
              <a:t>outlier</a:t>
            </a:r>
            <a:r>
              <a:rPr lang="it-IT" sz="2800" b="1" u="sng" dirty="0" smtClean="0">
                <a:solidFill>
                  <a:srgbClr val="FF5050"/>
                </a:solidFill>
              </a:rPr>
              <a:t> in direzione di </a:t>
            </a:r>
            <a:r>
              <a:rPr lang="it-IT" sz="2800" b="1" i="1" dirty="0" smtClean="0">
                <a:solidFill>
                  <a:srgbClr val="FF5050"/>
                </a:solidFill>
              </a:rPr>
              <a:t>y</a:t>
            </a:r>
            <a:r>
              <a:rPr lang="it-IT" sz="2800" dirty="0" smtClean="0"/>
              <a:t>, hanno residui elevati.</a:t>
            </a:r>
          </a:p>
          <a:p>
            <a:pPr eaLnBrk="1" hangingPunct="1">
              <a:lnSpc>
                <a:spcPct val="80000"/>
              </a:lnSpc>
            </a:pPr>
            <a:endParaRPr lang="it-IT" sz="2800" dirty="0" smtClean="0"/>
          </a:p>
          <a:p>
            <a:pPr eaLnBrk="1" hangingPunct="1">
              <a:lnSpc>
                <a:spcPct val="80000"/>
              </a:lnSpc>
            </a:pPr>
            <a:r>
              <a:rPr lang="it-IT" sz="2800" dirty="0" smtClean="0"/>
              <a:t>Un’osservazione è </a:t>
            </a:r>
            <a:r>
              <a:rPr lang="it-IT" sz="2800" b="1" dirty="0" smtClean="0">
                <a:solidFill>
                  <a:schemeClr val="accent2"/>
                </a:solidFill>
              </a:rPr>
              <a:t>influente</a:t>
            </a:r>
            <a:r>
              <a:rPr lang="it-IT" sz="2800" b="1" dirty="0" smtClean="0"/>
              <a:t> </a:t>
            </a:r>
            <a:r>
              <a:rPr lang="it-IT" sz="2800" dirty="0" smtClean="0"/>
              <a:t>se, eliminandola, cambierebbe profondamente il risultato. I punti che, in un diagramma di dispersione, possiamo considerare </a:t>
            </a:r>
            <a:r>
              <a:rPr lang="it-IT" sz="2800" b="1" u="sng" dirty="0" err="1" smtClean="0">
                <a:solidFill>
                  <a:srgbClr val="FF5050"/>
                </a:solidFill>
              </a:rPr>
              <a:t>outlier</a:t>
            </a:r>
            <a:r>
              <a:rPr lang="it-IT" sz="2800" b="1" u="sng" dirty="0" smtClean="0">
                <a:solidFill>
                  <a:srgbClr val="FF5050"/>
                </a:solidFill>
              </a:rPr>
              <a:t> in direzione della </a:t>
            </a:r>
            <a:r>
              <a:rPr lang="it-IT" sz="2800" b="1" i="1" u="sng" dirty="0" smtClean="0">
                <a:solidFill>
                  <a:srgbClr val="FF5050"/>
                </a:solidFill>
              </a:rPr>
              <a:t>x</a:t>
            </a:r>
            <a:r>
              <a:rPr lang="it-IT" sz="2800" i="1" u="sng" dirty="0" smtClean="0"/>
              <a:t> </a:t>
            </a:r>
            <a:r>
              <a:rPr lang="it-IT" sz="2800" dirty="0" smtClean="0"/>
              <a:t>sono spesso punti influenti nella determinazione della retta di regressione dei minimi quadrati.</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pPr>
              <a:defRPr/>
            </a:pPr>
            <a:fld id="{60DB8127-5264-4A86-861C-7D50329264FB}" type="slidenum">
              <a:rPr lang="it-IT"/>
              <a:pPr>
                <a:defRPr/>
              </a:pPr>
              <a:t>69</a:t>
            </a:fld>
            <a:endParaRPr lang="it-IT"/>
          </a:p>
        </p:txBody>
      </p:sp>
      <p:pic>
        <p:nvPicPr>
          <p:cNvPr id="450563" name="Picture 2"/>
          <p:cNvPicPr>
            <a:picLocks noChangeAspect="1" noChangeArrowheads="1"/>
          </p:cNvPicPr>
          <p:nvPr/>
        </p:nvPicPr>
        <p:blipFill>
          <a:blip r:embed="rId2" cstate="print"/>
          <a:srcRect/>
          <a:stretch>
            <a:fillRect/>
          </a:stretch>
        </p:blipFill>
        <p:spPr bwMode="auto">
          <a:xfrm>
            <a:off x="0" y="1341438"/>
            <a:ext cx="9144000" cy="4032250"/>
          </a:xfrm>
          <a:prstGeom prst="rect">
            <a:avLst/>
          </a:prstGeom>
          <a:noFill/>
          <a:ln w="9525">
            <a:noFill/>
            <a:miter lim="800000"/>
            <a:headEnd/>
            <a:tailEnd/>
          </a:ln>
        </p:spPr>
      </p:pic>
      <p:sp>
        <p:nvSpPr>
          <p:cNvPr id="450564" name="AutoShape 4"/>
          <p:cNvSpPr>
            <a:spLocks noChangeArrowheads="1"/>
          </p:cNvSpPr>
          <p:nvPr/>
        </p:nvSpPr>
        <p:spPr bwMode="auto">
          <a:xfrm>
            <a:off x="539750" y="5516563"/>
            <a:ext cx="3024188" cy="936625"/>
          </a:xfrm>
          <a:prstGeom prst="wedgeRectCallout">
            <a:avLst>
              <a:gd name="adj1" fmla="val -2125"/>
              <a:gd name="adj2" fmla="val -126440"/>
            </a:avLst>
          </a:prstGeom>
          <a:solidFill>
            <a:srgbClr val="FFC000"/>
          </a:solidFill>
          <a:ln w="9525" algn="ctr">
            <a:solidFill>
              <a:schemeClr val="tx1"/>
            </a:solidFill>
            <a:miter lim="800000"/>
            <a:headEnd/>
            <a:tailEnd/>
          </a:ln>
        </p:spPr>
        <p:txBody>
          <a:bodyPr anchor="ctr"/>
          <a:lstStyle/>
          <a:p>
            <a:pPr algn="ctr"/>
            <a:r>
              <a:rPr lang="it-IT" sz="2000" dirty="0">
                <a:latin typeface="Arial" pitchFamily="34" charset="0"/>
              </a:rPr>
              <a:t>retta di regressione con un </a:t>
            </a:r>
            <a:r>
              <a:rPr lang="it-IT" sz="2000" dirty="0" smtClean="0">
                <a:latin typeface="Arial" pitchFamily="34" charset="0"/>
              </a:rPr>
              <a:t>buon adattamento  ai dati </a:t>
            </a:r>
            <a:endParaRPr lang="it-IT" sz="2000" dirty="0">
              <a:latin typeface="Arial" pitchFamily="34" charset="0"/>
            </a:endParaRPr>
          </a:p>
        </p:txBody>
      </p:sp>
      <p:sp>
        <p:nvSpPr>
          <p:cNvPr id="450565" name="AutoShape 6"/>
          <p:cNvSpPr>
            <a:spLocks noChangeArrowheads="1"/>
          </p:cNvSpPr>
          <p:nvPr/>
        </p:nvSpPr>
        <p:spPr bwMode="auto">
          <a:xfrm>
            <a:off x="4859338" y="5373688"/>
            <a:ext cx="3024187" cy="936625"/>
          </a:xfrm>
          <a:prstGeom prst="wedgeRectCallout">
            <a:avLst>
              <a:gd name="adj1" fmla="val -4227"/>
              <a:gd name="adj2" fmla="val -95593"/>
            </a:avLst>
          </a:prstGeom>
          <a:solidFill>
            <a:srgbClr val="FFC000"/>
          </a:solidFill>
          <a:ln w="9525" algn="ctr">
            <a:solidFill>
              <a:schemeClr val="tx1"/>
            </a:solidFill>
            <a:miter lim="800000"/>
            <a:headEnd/>
            <a:tailEnd/>
          </a:ln>
        </p:spPr>
        <p:txBody>
          <a:bodyPr anchor="ctr"/>
          <a:lstStyle/>
          <a:p>
            <a:pPr algn="ctr"/>
            <a:r>
              <a:rPr lang="it-IT" sz="2000" dirty="0">
                <a:latin typeface="Arial" pitchFamily="34" charset="0"/>
              </a:rPr>
              <a:t>ai dati originali è stata aggiunta </a:t>
            </a:r>
            <a:r>
              <a:rPr lang="it-IT" sz="2000" dirty="0" smtClean="0">
                <a:latin typeface="Arial" pitchFamily="34" charset="0"/>
              </a:rPr>
              <a:t>una </a:t>
            </a:r>
            <a:r>
              <a:rPr lang="it-IT" sz="2000" dirty="0">
                <a:latin typeface="Arial" pitchFamily="34" charset="0"/>
              </a:rPr>
              <a:t>osservazione influente</a:t>
            </a:r>
          </a:p>
        </p:txBody>
      </p:sp>
      <p:sp>
        <p:nvSpPr>
          <p:cNvPr id="450566" name="Text Box 7"/>
          <p:cNvSpPr txBox="1">
            <a:spLocks noChangeArrowheads="1"/>
          </p:cNvSpPr>
          <p:nvPr/>
        </p:nvSpPr>
        <p:spPr bwMode="auto">
          <a:xfrm>
            <a:off x="2622550" y="333375"/>
            <a:ext cx="3579813" cy="528638"/>
          </a:xfrm>
          <a:prstGeom prst="rect">
            <a:avLst/>
          </a:prstGeom>
          <a:noFill/>
          <a:ln w="9525" algn="ctr">
            <a:solidFill>
              <a:schemeClr val="accent2"/>
            </a:solidFill>
            <a:miter lim="800000"/>
            <a:headEnd/>
            <a:tailEnd/>
          </a:ln>
        </p:spPr>
        <p:txBody>
          <a:bodyPr wrap="none">
            <a:spAutoFit/>
          </a:bodyPr>
          <a:lstStyle/>
          <a:p>
            <a:pPr algn="ctr"/>
            <a:r>
              <a:rPr lang="it-IT" sz="2800">
                <a:solidFill>
                  <a:srgbClr val="FF3300"/>
                </a:solidFill>
                <a:latin typeface="Arial" pitchFamily="34" charset="0"/>
              </a:rPr>
              <a:t>Osservazioni influenti</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D97B381C-4746-46A5-96F4-69F64D2736B9}" type="slidenum">
              <a:rPr lang="it-IT"/>
              <a:pPr>
                <a:defRPr/>
              </a:pPr>
              <a:t>7</a:t>
            </a:fld>
            <a:endParaRPr lang="it-IT"/>
          </a:p>
        </p:txBody>
      </p:sp>
      <p:sp>
        <p:nvSpPr>
          <p:cNvPr id="434179" name="Rectangle 2"/>
          <p:cNvSpPr>
            <a:spLocks noGrp="1" noChangeArrowheads="1"/>
          </p:cNvSpPr>
          <p:nvPr>
            <p:ph type="body" idx="1"/>
          </p:nvPr>
        </p:nvSpPr>
        <p:spPr>
          <a:xfrm>
            <a:off x="0" y="260350"/>
            <a:ext cx="8624888" cy="6597650"/>
          </a:xfrm>
        </p:spPr>
        <p:txBody>
          <a:bodyPr>
            <a:normAutofit lnSpcReduction="10000"/>
          </a:bodyPr>
          <a:lstStyle/>
          <a:p>
            <a:pPr eaLnBrk="1" hangingPunct="1">
              <a:lnSpc>
                <a:spcPct val="90000"/>
              </a:lnSpc>
              <a:buFontTx/>
              <a:buNone/>
            </a:pPr>
            <a:r>
              <a:rPr lang="it-IT" sz="2800" dirty="0" smtClean="0">
                <a:latin typeface="Times New Roman" pitchFamily="18" charset="0"/>
                <a:cs typeface="Times New Roman" pitchFamily="18" charset="0"/>
              </a:rPr>
              <a:t>Continuazione es.</a:t>
            </a:r>
          </a:p>
          <a:p>
            <a:pPr eaLnBrk="1" hangingPunct="1">
              <a:lnSpc>
                <a:spcPct val="90000"/>
              </a:lnSpc>
              <a:buNone/>
            </a:pPr>
            <a:r>
              <a:rPr lang="it-IT" sz="2800" dirty="0" smtClean="0">
                <a:latin typeface="Times New Roman" pitchFamily="18" charset="0"/>
                <a:cs typeface="Times New Roman" pitchFamily="18" charset="0"/>
              </a:rPr>
              <a:t>                </a:t>
            </a:r>
            <a:r>
              <a:rPr lang="it-IT" sz="2800" dirty="0" smtClean="0">
                <a:solidFill>
                  <a:srgbClr val="FF0000"/>
                </a:solidFill>
                <a:latin typeface="Times New Roman" pitchFamily="18" charset="0"/>
                <a:cs typeface="Times New Roman" pitchFamily="18" charset="0"/>
              </a:rPr>
              <a:t>Interpretazione del grafico precedente</a:t>
            </a:r>
          </a:p>
          <a:p>
            <a:pPr eaLnBrk="1" hangingPunct="1">
              <a:lnSpc>
                <a:spcPct val="90000"/>
              </a:lnSpc>
              <a:buNone/>
            </a:pPr>
            <a:endParaRPr lang="it-IT" sz="2800" dirty="0" smtClean="0">
              <a:latin typeface="Times New Roman" pitchFamily="18" charset="0"/>
              <a:cs typeface="Times New Roman" pitchFamily="18" charset="0"/>
            </a:endParaRPr>
          </a:p>
          <a:p>
            <a:pPr>
              <a:lnSpc>
                <a:spcPct val="90000"/>
              </a:lnSpc>
            </a:pPr>
            <a:r>
              <a:rPr lang="it-IT" sz="2800" dirty="0" smtClean="0">
                <a:latin typeface="Times New Roman" pitchFamily="18" charset="0"/>
                <a:cs typeface="Times New Roman" pitchFamily="18" charset="0"/>
              </a:rPr>
              <a:t>Si cerca l’andamento generale (trend)</a:t>
            </a:r>
          </a:p>
          <a:p>
            <a:pPr>
              <a:lnSpc>
                <a:spcPct val="90000"/>
              </a:lnSpc>
            </a:pPr>
            <a:r>
              <a:rPr lang="it-IT" sz="2800" dirty="0" smtClean="0">
                <a:latin typeface="Times New Roman" pitchFamily="18" charset="0"/>
                <a:cs typeface="Times New Roman" pitchFamily="18" charset="0"/>
              </a:rPr>
              <a:t>L’andamento generale si descrive attraverso la </a:t>
            </a:r>
            <a:r>
              <a:rPr lang="it-IT" sz="2800" b="1" dirty="0" smtClean="0">
                <a:solidFill>
                  <a:srgbClr val="0070C0"/>
                </a:solidFill>
                <a:latin typeface="Times New Roman" pitchFamily="18" charset="0"/>
                <a:cs typeface="Times New Roman" pitchFamily="18" charset="0"/>
              </a:rPr>
              <a:t>forma</a:t>
            </a:r>
            <a:r>
              <a:rPr lang="it-IT" sz="2800" dirty="0" smtClean="0">
                <a:latin typeface="Times New Roman" pitchFamily="18" charset="0"/>
                <a:cs typeface="Times New Roman" pitchFamily="18" charset="0"/>
              </a:rPr>
              <a:t>, la </a:t>
            </a:r>
            <a:r>
              <a:rPr lang="it-IT" sz="2800" b="1" dirty="0" smtClean="0">
                <a:solidFill>
                  <a:srgbClr val="0070C0"/>
                </a:solidFill>
                <a:latin typeface="Times New Roman" pitchFamily="18" charset="0"/>
                <a:cs typeface="Times New Roman" pitchFamily="18" charset="0"/>
              </a:rPr>
              <a:t>direzione</a:t>
            </a:r>
            <a:r>
              <a:rPr lang="it-IT" sz="2800" dirty="0" smtClean="0">
                <a:latin typeface="Times New Roman" pitchFamily="18" charset="0"/>
                <a:cs typeface="Times New Roman" pitchFamily="18" charset="0"/>
              </a:rPr>
              <a:t> e la </a:t>
            </a:r>
            <a:r>
              <a:rPr lang="it-IT" sz="2800" b="1" dirty="0" smtClean="0">
                <a:solidFill>
                  <a:srgbClr val="0070C0"/>
                </a:solidFill>
                <a:latin typeface="Times New Roman" pitchFamily="18" charset="0"/>
                <a:cs typeface="Times New Roman" pitchFamily="18" charset="0"/>
              </a:rPr>
              <a:t>forza</a:t>
            </a:r>
            <a:r>
              <a:rPr lang="it-IT" sz="2800" dirty="0" smtClean="0">
                <a:latin typeface="Times New Roman" pitchFamily="18" charset="0"/>
                <a:cs typeface="Times New Roman" pitchFamily="18" charset="0"/>
              </a:rPr>
              <a:t>  che descrivono il tipo di relazione tra le 2 variabili (nel caso in esame, età ed altezza). Ossia il grafico descrive come, al variare dell’età, varia l’altezza</a:t>
            </a:r>
          </a:p>
          <a:p>
            <a:pPr>
              <a:lnSpc>
                <a:spcPct val="90000"/>
              </a:lnSpc>
            </a:pPr>
            <a:endParaRPr lang="it-IT" sz="2800" dirty="0" smtClean="0">
              <a:latin typeface="Times New Roman" pitchFamily="18" charset="0"/>
              <a:cs typeface="Times New Roman" pitchFamily="18" charset="0"/>
            </a:endParaRPr>
          </a:p>
          <a:p>
            <a:pPr>
              <a:lnSpc>
                <a:spcPct val="90000"/>
              </a:lnSpc>
            </a:pPr>
            <a:r>
              <a:rPr lang="it-IT" sz="2800" dirty="0" smtClean="0">
                <a:solidFill>
                  <a:schemeClr val="hlink"/>
                </a:solidFill>
                <a:latin typeface="Times New Roman" pitchFamily="18" charset="0"/>
                <a:cs typeface="Times New Roman" pitchFamily="18" charset="0"/>
              </a:rPr>
              <a:t>La forma:</a:t>
            </a:r>
            <a:r>
              <a:rPr lang="it-IT" sz="2800" dirty="0" smtClean="0">
                <a:latin typeface="Times New Roman" pitchFamily="18" charset="0"/>
                <a:cs typeface="Times New Roman" pitchFamily="18" charset="0"/>
              </a:rPr>
              <a:t> i punti sono disposti attorno a una retta (in questo caso crescente). Associazione lineare  </a:t>
            </a:r>
          </a:p>
          <a:p>
            <a:pPr eaLnBrk="1" hangingPunct="1">
              <a:lnSpc>
                <a:spcPct val="90000"/>
              </a:lnSpc>
            </a:pPr>
            <a:r>
              <a:rPr lang="it-IT" sz="2800" dirty="0" smtClean="0">
                <a:solidFill>
                  <a:schemeClr val="hlink"/>
                </a:solidFill>
                <a:latin typeface="Times New Roman" pitchFamily="18" charset="0"/>
                <a:cs typeface="Times New Roman" pitchFamily="18" charset="0"/>
              </a:rPr>
              <a:t>La direzione</a:t>
            </a:r>
            <a:r>
              <a:rPr lang="it-IT" sz="2800" dirty="0" smtClean="0">
                <a:solidFill>
                  <a:srgbClr val="6600FF"/>
                </a:solidFill>
                <a:latin typeface="Times New Roman" pitchFamily="18" charset="0"/>
                <a:cs typeface="Times New Roman" pitchFamily="18" charset="0"/>
              </a:rPr>
              <a:t>: </a:t>
            </a:r>
            <a:r>
              <a:rPr lang="it-IT" sz="2800" dirty="0" smtClean="0">
                <a:latin typeface="Times New Roman" pitchFamily="18" charset="0"/>
                <a:cs typeface="Times New Roman" pitchFamily="18" charset="0"/>
              </a:rPr>
              <a:t>Associazione positiva</a:t>
            </a:r>
            <a:endParaRPr lang="it-IT" sz="2800" dirty="0" smtClean="0">
              <a:solidFill>
                <a:srgbClr val="6600FF"/>
              </a:solidFill>
              <a:latin typeface="Times New Roman" pitchFamily="18" charset="0"/>
              <a:cs typeface="Times New Roman" pitchFamily="18" charset="0"/>
            </a:endParaRPr>
          </a:p>
          <a:p>
            <a:pPr>
              <a:lnSpc>
                <a:spcPct val="90000"/>
              </a:lnSpc>
            </a:pPr>
            <a:r>
              <a:rPr lang="it-IT" sz="2800" dirty="0" smtClean="0">
                <a:solidFill>
                  <a:schemeClr val="hlink"/>
                </a:solidFill>
                <a:latin typeface="Times New Roman" pitchFamily="18" charset="0"/>
                <a:cs typeface="Times New Roman" pitchFamily="18" charset="0"/>
              </a:rPr>
              <a:t>La</a:t>
            </a:r>
            <a:r>
              <a:rPr lang="it-IT" sz="2800" dirty="0" smtClean="0">
                <a:solidFill>
                  <a:srgbClr val="6600FF"/>
                </a:solidFill>
                <a:latin typeface="Times New Roman" pitchFamily="18" charset="0"/>
                <a:cs typeface="Times New Roman" pitchFamily="18" charset="0"/>
              </a:rPr>
              <a:t> </a:t>
            </a:r>
            <a:r>
              <a:rPr lang="it-IT" sz="2800" dirty="0" smtClean="0">
                <a:solidFill>
                  <a:schemeClr val="hlink"/>
                </a:solidFill>
                <a:latin typeface="Times New Roman" pitchFamily="18" charset="0"/>
                <a:cs typeface="Times New Roman" pitchFamily="18" charset="0"/>
              </a:rPr>
              <a:t>forza</a:t>
            </a:r>
            <a:r>
              <a:rPr lang="it-IT" sz="2800" dirty="0" smtClean="0">
                <a:solidFill>
                  <a:srgbClr val="6600FF"/>
                </a:solidFill>
                <a:latin typeface="Times New Roman" pitchFamily="18" charset="0"/>
                <a:cs typeface="Times New Roman" pitchFamily="18" charset="0"/>
              </a:rPr>
              <a:t>: </a:t>
            </a:r>
            <a:r>
              <a:rPr lang="it-IT" sz="2800" dirty="0" smtClean="0">
                <a:latin typeface="Times New Roman" pitchFamily="18" charset="0"/>
                <a:cs typeface="Times New Roman" pitchFamily="18" charset="0"/>
              </a:rPr>
              <a:t>Associazione </a:t>
            </a:r>
            <a:r>
              <a:rPr lang="it-IT" sz="2800" u="sng" dirty="0" smtClean="0">
                <a:latin typeface="Times New Roman" pitchFamily="18" charset="0"/>
                <a:cs typeface="Times New Roman" pitchFamily="18" charset="0"/>
              </a:rPr>
              <a:t>forte</a:t>
            </a:r>
            <a:r>
              <a:rPr lang="it-IT" sz="2800" dirty="0" smtClean="0">
                <a:latin typeface="Times New Roman" pitchFamily="18" charset="0"/>
                <a:cs typeface="Times New Roman" pitchFamily="18" charset="0"/>
              </a:rPr>
              <a:t> misurata dall’indice numerico di correlazione che valuta quantitativamente l’entità dell’associazione   </a:t>
            </a:r>
            <a:r>
              <a:rPr lang="it-IT" sz="2800" dirty="0" smtClean="0">
                <a:latin typeface="Times New Roman" pitchFamily="18" charset="0"/>
                <a:cs typeface="Times New Roman" pitchFamily="18" charset="0"/>
                <a:sym typeface="Wingdings" pitchFamily="2" charset="2"/>
              </a:rPr>
              <a:t> </a:t>
            </a:r>
            <a:r>
              <a:rPr lang="it-IT" sz="2800" dirty="0" smtClean="0">
                <a:latin typeface="Times New Roman" pitchFamily="18" charset="0"/>
                <a:cs typeface="Times New Roman" pitchFamily="18" charset="0"/>
              </a:rPr>
              <a:t>    </a:t>
            </a:r>
            <a:r>
              <a:rPr lang="it-IT" sz="2800" b="1" dirty="0" smtClean="0">
                <a:latin typeface="Times New Roman" pitchFamily="18" charset="0"/>
                <a:cs typeface="Times New Roman" pitchFamily="18" charset="0"/>
              </a:rPr>
              <a:t>r =</a:t>
            </a:r>
            <a:r>
              <a:rPr lang="it-IT" sz="2800" dirty="0" smtClean="0">
                <a:latin typeface="Times New Roman" pitchFamily="18" charset="0"/>
                <a:cs typeface="Times New Roman" pitchFamily="18" charset="0"/>
              </a:rPr>
              <a:t> </a:t>
            </a:r>
            <a:r>
              <a:rPr lang="it-IT" sz="2800" b="1" dirty="0" smtClean="0">
                <a:latin typeface="Times New Roman" pitchFamily="18" charset="0"/>
                <a:cs typeface="Times New Roman" pitchFamily="18" charset="0"/>
              </a:rPr>
              <a:t>0.994</a:t>
            </a:r>
            <a:endParaRPr lang="it-IT" sz="2800" dirty="0" smtClean="0">
              <a:latin typeface="Times New Roman" pitchFamily="18" charset="0"/>
              <a:cs typeface="Times New Roman" pitchFamily="18" charset="0"/>
            </a:endParaRPr>
          </a:p>
          <a:p>
            <a:pPr eaLnBrk="1" hangingPunct="1">
              <a:lnSpc>
                <a:spcPct val="90000"/>
              </a:lnSpc>
              <a:buFontTx/>
              <a:buNone/>
            </a:pPr>
            <a:endParaRPr lang="it-IT"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FF4528DF-0B36-4C36-A335-D93CFA7BB9D1}" type="slidenum">
              <a:rPr lang="it-IT"/>
              <a:pPr>
                <a:defRPr/>
              </a:pPr>
              <a:t>70</a:t>
            </a:fld>
            <a:endParaRPr lang="it-IT"/>
          </a:p>
        </p:txBody>
      </p:sp>
      <p:sp>
        <p:nvSpPr>
          <p:cNvPr id="787459" name="Rectangle 2"/>
          <p:cNvSpPr>
            <a:spLocks noGrp="1" noChangeArrowheads="1"/>
          </p:cNvSpPr>
          <p:nvPr>
            <p:ph type="title"/>
          </p:nvPr>
        </p:nvSpPr>
        <p:spPr/>
        <p:txBody>
          <a:bodyPr/>
          <a:lstStyle/>
          <a:p>
            <a:pPr eaLnBrk="1" hangingPunct="1"/>
            <a:r>
              <a:rPr lang="it-IT" sz="3200" smtClean="0">
                <a:solidFill>
                  <a:srgbClr val="FF5050"/>
                </a:solidFill>
              </a:rPr>
              <a:t>Attenzione all’estrapolazione</a:t>
            </a:r>
          </a:p>
        </p:txBody>
      </p:sp>
      <p:sp>
        <p:nvSpPr>
          <p:cNvPr id="787460" name="Text Box 6"/>
          <p:cNvSpPr>
            <a:spLocks noGrp="1" noChangeArrowheads="1"/>
          </p:cNvSpPr>
          <p:nvPr>
            <p:ph type="body" idx="1"/>
          </p:nvPr>
        </p:nvSpPr>
        <p:spPr>
          <a:ln w="38100">
            <a:pattFill prst="solidDmnd">
              <a:fgClr>
                <a:srgbClr val="FF9933"/>
              </a:fgClr>
              <a:bgClr>
                <a:srgbClr val="DC2A00"/>
              </a:bgClr>
            </a:pattFill>
          </a:ln>
        </p:spPr>
        <p:txBody>
          <a:bodyPr/>
          <a:lstStyle/>
          <a:p>
            <a:pPr eaLnBrk="1" hangingPunct="1"/>
            <a:r>
              <a:rPr lang="it-IT" b="1" smtClean="0">
                <a:solidFill>
                  <a:schemeClr val="accent2"/>
                </a:solidFill>
              </a:rPr>
              <a:t>Estrapolazione</a:t>
            </a:r>
          </a:p>
          <a:p>
            <a:pPr eaLnBrk="1" hangingPunct="1"/>
            <a:r>
              <a:rPr lang="it-IT" smtClean="0">
                <a:solidFill>
                  <a:schemeClr val="accent2"/>
                </a:solidFill>
              </a:rPr>
              <a:t>L’</a:t>
            </a:r>
            <a:r>
              <a:rPr lang="it-IT" b="1" smtClean="0">
                <a:solidFill>
                  <a:schemeClr val="accent2"/>
                </a:solidFill>
              </a:rPr>
              <a:t>estrapolazione</a:t>
            </a:r>
            <a:r>
              <a:rPr lang="it-IT" b="1" smtClean="0"/>
              <a:t> </a:t>
            </a:r>
            <a:r>
              <a:rPr lang="it-IT" smtClean="0"/>
              <a:t>è l’utilizzo della retta di regressione per prevedere al di fuori dell’intervallo di valori, della variabile esplicativa </a:t>
            </a:r>
            <a:r>
              <a:rPr lang="it-IT" i="1" smtClean="0"/>
              <a:t>x, </a:t>
            </a:r>
            <a:r>
              <a:rPr lang="it-IT" smtClean="0"/>
              <a:t>utilizzati per ottenere la linea. Previsioni di questo tipo sono spesso piuttosto imprecise.</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pPr>
              <a:defRPr/>
            </a:pPr>
            <a:fld id="{97D89613-800C-485A-AB94-3FEDF54DFE29}" type="slidenum">
              <a:rPr lang="it-IT"/>
              <a:pPr>
                <a:defRPr/>
              </a:pPr>
              <a:t>71</a:t>
            </a:fld>
            <a:endParaRPr lang="it-IT"/>
          </a:p>
        </p:txBody>
      </p:sp>
      <p:sp>
        <p:nvSpPr>
          <p:cNvPr id="788483" name="Rectangle 2"/>
          <p:cNvSpPr>
            <a:spLocks noGrp="1" noChangeArrowheads="1"/>
          </p:cNvSpPr>
          <p:nvPr>
            <p:ph type="title"/>
          </p:nvPr>
        </p:nvSpPr>
        <p:spPr>
          <a:xfrm>
            <a:off x="457200" y="274638"/>
            <a:ext cx="8229600" cy="706437"/>
          </a:xfrm>
        </p:spPr>
        <p:txBody>
          <a:bodyPr/>
          <a:lstStyle/>
          <a:p>
            <a:pPr eaLnBrk="1" hangingPunct="1"/>
            <a:r>
              <a:rPr lang="it-IT" sz="3200" smtClean="0">
                <a:solidFill>
                  <a:srgbClr val="FF5050"/>
                </a:solidFill>
              </a:rPr>
              <a:t>Attenzione alla variabile nascosta</a:t>
            </a:r>
          </a:p>
        </p:txBody>
      </p:sp>
      <p:sp>
        <p:nvSpPr>
          <p:cNvPr id="788484" name="Rectangle 3"/>
          <p:cNvSpPr>
            <a:spLocks noGrp="1" noChangeArrowheads="1"/>
          </p:cNvSpPr>
          <p:nvPr>
            <p:ph type="body" idx="1"/>
          </p:nvPr>
        </p:nvSpPr>
        <p:spPr/>
        <p:txBody>
          <a:bodyPr/>
          <a:lstStyle/>
          <a:p>
            <a:pPr>
              <a:spcBef>
                <a:spcPct val="50000"/>
              </a:spcBef>
              <a:buClr>
                <a:schemeClr val="bg1"/>
              </a:buClr>
              <a:buFontTx/>
              <a:buNone/>
            </a:pPr>
            <a:endParaRPr lang="it-IT" b="1" smtClean="0">
              <a:solidFill>
                <a:srgbClr val="231F20"/>
              </a:solidFill>
            </a:endParaRPr>
          </a:p>
          <a:p>
            <a:pPr>
              <a:spcBef>
                <a:spcPct val="50000"/>
              </a:spcBef>
              <a:buClr>
                <a:schemeClr val="bg1"/>
              </a:buClr>
              <a:buFontTx/>
              <a:buNone/>
            </a:pPr>
            <a:endParaRPr lang="it-IT" b="1" smtClean="0">
              <a:solidFill>
                <a:srgbClr val="231F20"/>
              </a:solidFill>
            </a:endParaRPr>
          </a:p>
          <a:p>
            <a:pPr>
              <a:spcBef>
                <a:spcPct val="50000"/>
              </a:spcBef>
              <a:buClr>
                <a:schemeClr val="bg1"/>
              </a:buClr>
              <a:buFontTx/>
              <a:buNone/>
            </a:pPr>
            <a:endParaRPr lang="it-IT" b="1" smtClean="0">
              <a:solidFill>
                <a:srgbClr val="231F20"/>
              </a:solidFill>
            </a:endParaRPr>
          </a:p>
          <a:p>
            <a:pPr eaLnBrk="1" hangingPunct="1"/>
            <a:endParaRPr lang="it-IT" smtClean="0"/>
          </a:p>
        </p:txBody>
      </p:sp>
      <p:sp>
        <p:nvSpPr>
          <p:cNvPr id="788485" name="Text Box 4"/>
          <p:cNvSpPr txBox="1">
            <a:spLocks noChangeArrowheads="1"/>
          </p:cNvSpPr>
          <p:nvPr/>
        </p:nvSpPr>
        <p:spPr bwMode="auto">
          <a:xfrm>
            <a:off x="468313" y="1700213"/>
            <a:ext cx="8424862" cy="3975100"/>
          </a:xfrm>
          <a:prstGeom prst="rect">
            <a:avLst/>
          </a:prstGeom>
          <a:noFill/>
          <a:ln w="38100">
            <a:pattFill prst="solidDmnd">
              <a:fgClr>
                <a:srgbClr val="FF9933"/>
              </a:fgClr>
              <a:bgClr>
                <a:srgbClr val="DC2A00"/>
              </a:bgClr>
            </a:pattFill>
            <a:miter lim="800000"/>
            <a:headEnd/>
            <a:tailEnd/>
          </a:ln>
        </p:spPr>
        <p:txBody>
          <a:bodyPr>
            <a:spAutoFit/>
          </a:bodyPr>
          <a:lstStyle/>
          <a:p>
            <a:pPr eaLnBrk="0" hangingPunct="0">
              <a:spcBef>
                <a:spcPct val="50000"/>
              </a:spcBef>
            </a:pPr>
            <a:r>
              <a:rPr lang="it-IT" sz="2800" b="1">
                <a:solidFill>
                  <a:schemeClr val="accent2"/>
                </a:solidFill>
                <a:latin typeface="Verdana" pitchFamily="34" charset="0"/>
              </a:rPr>
              <a:t>Variabile nascosta</a:t>
            </a:r>
          </a:p>
          <a:p>
            <a:pPr eaLnBrk="0" hangingPunct="0">
              <a:spcBef>
                <a:spcPct val="50000"/>
              </a:spcBef>
            </a:pPr>
            <a:r>
              <a:rPr lang="it-IT" sz="2800">
                <a:solidFill>
                  <a:srgbClr val="231F20"/>
                </a:solidFill>
                <a:latin typeface="Verdana" pitchFamily="34" charset="0"/>
              </a:rPr>
              <a:t>Una </a:t>
            </a:r>
            <a:r>
              <a:rPr lang="it-IT" sz="2800" b="1">
                <a:solidFill>
                  <a:schemeClr val="accent2"/>
                </a:solidFill>
                <a:latin typeface="Verdana" pitchFamily="34" charset="0"/>
              </a:rPr>
              <a:t>variabile nascosta</a:t>
            </a:r>
            <a:r>
              <a:rPr lang="it-IT" sz="2800" b="1">
                <a:solidFill>
                  <a:srgbClr val="231F20"/>
                </a:solidFill>
                <a:latin typeface="Verdana" pitchFamily="34" charset="0"/>
              </a:rPr>
              <a:t> </a:t>
            </a:r>
            <a:r>
              <a:rPr lang="it-IT" sz="2800">
                <a:solidFill>
                  <a:srgbClr val="231F20"/>
                </a:solidFill>
                <a:latin typeface="Verdana" pitchFamily="34" charset="0"/>
              </a:rPr>
              <a:t>è una variabile che ha un effetto importante sulla relazione fra le variabili analizzate, ma che non è stata presa in considerazione nello studio.</a:t>
            </a:r>
          </a:p>
          <a:p>
            <a:pPr eaLnBrk="0" hangingPunct="0">
              <a:spcBef>
                <a:spcPct val="50000"/>
              </a:spcBef>
            </a:pPr>
            <a:r>
              <a:rPr lang="it-IT" sz="2800">
                <a:solidFill>
                  <a:srgbClr val="231F20"/>
                </a:solidFill>
                <a:latin typeface="Verdana" pitchFamily="34" charset="0"/>
              </a:rPr>
              <a:t>La correlazione e la regressione possono essere ingannevoli se si ignorano variabili nascoste significative.</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F06FC191-39C2-42B4-8B87-FF527F84B628}" type="slidenum">
              <a:rPr lang="it-IT"/>
              <a:pPr>
                <a:defRPr/>
              </a:pPr>
              <a:t>72</a:t>
            </a:fld>
            <a:endParaRPr lang="it-IT"/>
          </a:p>
        </p:txBody>
      </p:sp>
      <p:sp>
        <p:nvSpPr>
          <p:cNvPr id="789507" name="Rectangle 2"/>
          <p:cNvSpPr>
            <a:spLocks noGrp="1" noChangeArrowheads="1"/>
          </p:cNvSpPr>
          <p:nvPr>
            <p:ph type="title"/>
          </p:nvPr>
        </p:nvSpPr>
        <p:spPr>
          <a:xfrm>
            <a:off x="457200" y="260350"/>
            <a:ext cx="8229600" cy="936625"/>
          </a:xfrm>
          <a:ln>
            <a:solidFill>
              <a:srgbClr val="6600FF"/>
            </a:solidFill>
          </a:ln>
        </p:spPr>
        <p:txBody>
          <a:bodyPr>
            <a:normAutofit fontScale="90000"/>
          </a:bodyPr>
          <a:lstStyle/>
          <a:p>
            <a:pPr eaLnBrk="1" hangingPunct="1"/>
            <a:r>
              <a:rPr lang="it-IT" sz="3200" smtClean="0">
                <a:solidFill>
                  <a:srgbClr val="FF5050"/>
                </a:solidFill>
              </a:rPr>
              <a:t>Le associazioni non implicano rapporti di causa ed effetto</a:t>
            </a:r>
          </a:p>
        </p:txBody>
      </p:sp>
      <p:sp>
        <p:nvSpPr>
          <p:cNvPr id="789508" name="Text Box 4"/>
          <p:cNvSpPr>
            <a:spLocks noGrp="1" noChangeArrowheads="1"/>
          </p:cNvSpPr>
          <p:nvPr>
            <p:ph type="body" idx="1"/>
          </p:nvPr>
        </p:nvSpPr>
        <p:spPr>
          <a:xfrm>
            <a:off x="457200" y="1557338"/>
            <a:ext cx="8686800" cy="5300662"/>
          </a:xfrm>
          <a:ln w="38100">
            <a:pattFill prst="solidDmnd">
              <a:fgClr>
                <a:srgbClr val="FF9933"/>
              </a:fgClr>
              <a:bgClr>
                <a:srgbClr val="DC2A00"/>
              </a:bgClr>
            </a:pattFill>
          </a:ln>
        </p:spPr>
        <p:txBody>
          <a:bodyPr/>
          <a:lstStyle/>
          <a:p>
            <a:pPr eaLnBrk="1" hangingPunct="1"/>
            <a:r>
              <a:rPr lang="it-IT" sz="2800" b="1" dirty="0" smtClean="0">
                <a:solidFill>
                  <a:schemeClr val="accent2"/>
                </a:solidFill>
              </a:rPr>
              <a:t>Le associazioni non implicano causa/effetto</a:t>
            </a:r>
          </a:p>
          <a:p>
            <a:pPr eaLnBrk="1" hangingPunct="1"/>
            <a:r>
              <a:rPr lang="it-IT" sz="2800" dirty="0" smtClean="0"/>
              <a:t>Un’associazione fra una variabile esplicativa </a:t>
            </a:r>
            <a:r>
              <a:rPr lang="it-IT" sz="2800" i="1" dirty="0" smtClean="0"/>
              <a:t>x </a:t>
            </a:r>
            <a:r>
              <a:rPr lang="it-IT" sz="2800" dirty="0" smtClean="0"/>
              <a:t>e una di risposta </a:t>
            </a:r>
            <a:r>
              <a:rPr lang="it-IT" sz="2800" i="1" dirty="0" smtClean="0"/>
              <a:t>y</a:t>
            </a:r>
            <a:r>
              <a:rPr lang="it-IT" sz="2800" dirty="0" smtClean="0"/>
              <a:t>, anche se molto forte, non comporta necessariamente che </a:t>
            </a:r>
            <a:r>
              <a:rPr lang="it-IT" sz="2800" i="1" dirty="0" smtClean="0"/>
              <a:t>y </a:t>
            </a:r>
            <a:r>
              <a:rPr lang="it-IT" sz="2800" dirty="0" smtClean="0"/>
              <a:t>venga modificata ad opera di </a:t>
            </a:r>
            <a:r>
              <a:rPr lang="it-IT" sz="2800" i="1" dirty="0" smtClean="0"/>
              <a:t>x</a:t>
            </a:r>
            <a:r>
              <a:rPr lang="it-IT" sz="2800" dirty="0" smtClean="0"/>
              <a:t>.</a:t>
            </a:r>
          </a:p>
          <a:p>
            <a:pPr eaLnBrk="1" hangingPunct="1"/>
            <a:r>
              <a:rPr lang="it-IT" sz="2800" u="sng" dirty="0" smtClean="0"/>
              <a:t>Esempio</a:t>
            </a:r>
            <a:r>
              <a:rPr lang="it-IT" sz="2800" dirty="0" smtClean="0"/>
              <a:t>: esiste un’alta correlazione positiva tra il numero di televisori per persona x e la vita media y per diverse nazioni del mondo: nelle nazioni con molti televisori si vive più a lungo. </a:t>
            </a:r>
          </a:p>
          <a:p>
            <a:pPr eaLnBrk="1" hangingPunct="1"/>
            <a:r>
              <a:rPr lang="it-IT" sz="2800" dirty="0" smtClean="0">
                <a:solidFill>
                  <a:srgbClr val="FF0000"/>
                </a:solidFill>
              </a:rPr>
              <a:t>Correlazione spuria. </a:t>
            </a:r>
            <a:r>
              <a:rPr lang="it-IT" sz="2800" dirty="0" smtClean="0"/>
              <a:t>Non c’è rapporto causa/effetto.</a:t>
            </a:r>
            <a:endParaRPr lang="it-IT" sz="2800" dirty="0" smtClean="0">
              <a:solidFill>
                <a:schemeClr val="accent2"/>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4CB791E1-4112-4056-B5CD-2250BCBC4847}" type="slidenum">
              <a:rPr lang="it-IT"/>
              <a:pPr>
                <a:defRPr/>
              </a:pPr>
              <a:t>73</a:t>
            </a:fld>
            <a:endParaRPr lang="it-IT"/>
          </a:p>
        </p:txBody>
      </p:sp>
      <p:sp>
        <p:nvSpPr>
          <p:cNvPr id="790531" name="Rectangle 2"/>
          <p:cNvSpPr>
            <a:spLocks noGrp="1" noChangeArrowheads="1"/>
          </p:cNvSpPr>
          <p:nvPr>
            <p:ph type="title"/>
          </p:nvPr>
        </p:nvSpPr>
        <p:spPr>
          <a:xfrm>
            <a:off x="457200" y="274638"/>
            <a:ext cx="8229600" cy="993775"/>
          </a:xfrm>
          <a:ln>
            <a:solidFill>
              <a:srgbClr val="6666FF"/>
            </a:solidFill>
          </a:ln>
        </p:spPr>
        <p:txBody>
          <a:bodyPr>
            <a:normAutofit fontScale="90000"/>
          </a:bodyPr>
          <a:lstStyle/>
          <a:p>
            <a:pPr eaLnBrk="1" hangingPunct="1"/>
            <a:r>
              <a:rPr lang="it-IT" sz="3200" smtClean="0">
                <a:solidFill>
                  <a:srgbClr val="FF5050"/>
                </a:solidFill>
              </a:rPr>
              <a:t>Le associazioni non implicano rapporti di causa ed effetto</a:t>
            </a:r>
          </a:p>
        </p:txBody>
      </p:sp>
      <p:sp>
        <p:nvSpPr>
          <p:cNvPr id="790532" name="Rectangle 3"/>
          <p:cNvSpPr>
            <a:spLocks noGrp="1" noChangeArrowheads="1"/>
          </p:cNvSpPr>
          <p:nvPr>
            <p:ph type="body" idx="1"/>
          </p:nvPr>
        </p:nvSpPr>
        <p:spPr>
          <a:xfrm>
            <a:off x="250825" y="1341438"/>
            <a:ext cx="8435975" cy="5256212"/>
          </a:xfrm>
        </p:spPr>
        <p:txBody>
          <a:bodyPr/>
          <a:lstStyle/>
          <a:p>
            <a:pPr eaLnBrk="1" hangingPunct="1">
              <a:lnSpc>
                <a:spcPct val="80000"/>
              </a:lnSpc>
              <a:buFontTx/>
              <a:buNone/>
            </a:pPr>
            <a:r>
              <a:rPr lang="it-IT" sz="2800" dirty="0" smtClean="0"/>
              <a:t> Subito dopo la II guerra mondiale in Inghilterra si è osservato:</a:t>
            </a:r>
          </a:p>
          <a:p>
            <a:pPr eaLnBrk="1" hangingPunct="1">
              <a:lnSpc>
                <a:spcPct val="80000"/>
              </a:lnSpc>
              <a:buFontTx/>
              <a:buNone/>
            </a:pPr>
            <a:r>
              <a:rPr lang="it-IT" sz="2800" dirty="0" smtClean="0"/>
              <a:t> aumento delle nidificazioni di cicogne (x)</a:t>
            </a:r>
          </a:p>
          <a:p>
            <a:pPr eaLnBrk="1" hangingPunct="1">
              <a:lnSpc>
                <a:spcPct val="80000"/>
              </a:lnSpc>
              <a:buFontTx/>
              <a:buNone/>
            </a:pPr>
            <a:r>
              <a:rPr lang="it-IT" sz="2800" dirty="0" smtClean="0"/>
              <a:t> aumento delle nascite (y)</a:t>
            </a:r>
          </a:p>
          <a:p>
            <a:pPr eaLnBrk="1" hangingPunct="1">
              <a:lnSpc>
                <a:spcPct val="80000"/>
              </a:lnSpc>
              <a:buFontTx/>
              <a:buNone/>
            </a:pPr>
            <a:r>
              <a:rPr lang="it-IT" sz="2800" dirty="0" smtClean="0"/>
              <a:t> Si è visto che esisteva una correlazione positiva tra x e y. </a:t>
            </a:r>
          </a:p>
          <a:p>
            <a:pPr eaLnBrk="1" hangingPunct="1">
              <a:lnSpc>
                <a:spcPct val="80000"/>
              </a:lnSpc>
              <a:buFontTx/>
              <a:buNone/>
            </a:pPr>
            <a:r>
              <a:rPr lang="it-IT" sz="2800" dirty="0" smtClean="0"/>
              <a:t> Ma si può considerare la nidificazione delle cicogne come possibile “ causa” delle nascite?</a:t>
            </a:r>
          </a:p>
          <a:p>
            <a:pPr eaLnBrk="1" hangingPunct="1">
              <a:lnSpc>
                <a:spcPct val="80000"/>
              </a:lnSpc>
              <a:buFontTx/>
              <a:buNone/>
            </a:pPr>
            <a:endParaRPr lang="it-IT" sz="2800" dirty="0" smtClean="0"/>
          </a:p>
          <a:p>
            <a:pPr eaLnBrk="1" hangingPunct="1">
              <a:lnSpc>
                <a:spcPct val="80000"/>
              </a:lnSpc>
              <a:buFontTx/>
              <a:buNone/>
            </a:pPr>
            <a:r>
              <a:rPr lang="it-IT" sz="2800" dirty="0" smtClean="0"/>
              <a:t> Certamente No. Esiste una comune causa (fine della guerra e dei bombardamenti) che influisce positivamente su entrambe le variabili.</a:t>
            </a:r>
          </a:p>
          <a:p>
            <a:pPr eaLnBrk="1" hangingPunct="1">
              <a:lnSpc>
                <a:spcPct val="80000"/>
              </a:lnSpc>
              <a:buFontTx/>
              <a:buNone/>
            </a:pPr>
            <a:r>
              <a:rPr lang="it-IT" sz="2800" dirty="0" smtClean="0"/>
              <a:t> Ma non esiste nessun rapporto diretto tra le 2 variabili.</a:t>
            </a:r>
            <a:endParaRPr lang="it-IT" sz="2000" dirty="0" smtClean="0">
              <a:solidFill>
                <a:srgbClr val="FF505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0E8B530E-DF9D-41B1-8F9B-88C57EC3AFF5}" type="slidenum">
              <a:rPr lang="it-IT"/>
              <a:pPr>
                <a:defRPr/>
              </a:pPr>
              <a:t>74</a:t>
            </a:fld>
            <a:endParaRPr lang="it-IT"/>
          </a:p>
        </p:txBody>
      </p:sp>
      <p:sp>
        <p:nvSpPr>
          <p:cNvPr id="791555" name="Rectangle 2"/>
          <p:cNvSpPr>
            <a:spLocks noGrp="1" noChangeArrowheads="1"/>
          </p:cNvSpPr>
          <p:nvPr>
            <p:ph type="title"/>
          </p:nvPr>
        </p:nvSpPr>
        <p:spPr>
          <a:xfrm>
            <a:off x="457200" y="274638"/>
            <a:ext cx="8229600" cy="777875"/>
          </a:xfrm>
          <a:ln>
            <a:solidFill>
              <a:srgbClr val="3366CC"/>
            </a:solidFill>
          </a:ln>
        </p:spPr>
        <p:txBody>
          <a:bodyPr/>
          <a:lstStyle/>
          <a:p>
            <a:pPr eaLnBrk="1" hangingPunct="1"/>
            <a:r>
              <a:rPr lang="it-IT" sz="2800" smtClean="0">
                <a:solidFill>
                  <a:srgbClr val="FF0000"/>
                </a:solidFill>
              </a:rPr>
              <a:t>Regressione alla media</a:t>
            </a:r>
          </a:p>
        </p:txBody>
      </p:sp>
      <p:sp>
        <p:nvSpPr>
          <p:cNvPr id="791556" name="Rectangle 3"/>
          <p:cNvSpPr>
            <a:spLocks noGrp="1" noChangeArrowheads="1"/>
          </p:cNvSpPr>
          <p:nvPr>
            <p:ph type="body" idx="1"/>
          </p:nvPr>
        </p:nvSpPr>
        <p:spPr>
          <a:xfrm>
            <a:off x="0" y="1268413"/>
            <a:ext cx="9144000" cy="5589587"/>
          </a:xfrm>
        </p:spPr>
        <p:txBody>
          <a:bodyPr>
            <a:normAutofit/>
          </a:bodyPr>
          <a:lstStyle/>
          <a:p>
            <a:pPr eaLnBrk="1" hangingPunct="1"/>
            <a:r>
              <a:rPr lang="it-IT" dirty="0" smtClean="0"/>
              <a:t>Il termine regressione fu usato per la prima volta da F. </a:t>
            </a:r>
            <a:r>
              <a:rPr lang="it-IT" dirty="0" err="1" smtClean="0"/>
              <a:t>Galton</a:t>
            </a:r>
            <a:r>
              <a:rPr lang="it-IT" dirty="0" smtClean="0"/>
              <a:t> che studiava le leggi sull’ereditarietà.</a:t>
            </a:r>
          </a:p>
          <a:p>
            <a:pPr eaLnBrk="1" hangingPunct="1"/>
            <a:r>
              <a:rPr lang="it-IT" dirty="0" err="1" smtClean="0"/>
              <a:t>Galton</a:t>
            </a:r>
            <a:r>
              <a:rPr lang="it-IT" dirty="0" smtClean="0"/>
              <a:t> si accorse che i figli di padri eccezionalmente alti o bassi tendono ad essere più nella media dei loro genitori. Ossia vi è quella che lui chiamò “</a:t>
            </a:r>
            <a:r>
              <a:rPr lang="it-IT" dirty="0" smtClean="0">
                <a:solidFill>
                  <a:srgbClr val="FF0000"/>
                </a:solidFill>
              </a:rPr>
              <a:t>una regressione verso la media della popolazione</a:t>
            </a:r>
            <a:r>
              <a:rPr lang="it-IT" dirty="0" smtClean="0"/>
              <a:t>”. </a:t>
            </a:r>
          </a:p>
          <a:p>
            <a:pPr eaLnBrk="1" hangingPunct="1"/>
            <a:endParaRPr lang="it-IT" sz="2800" dirty="0" smtClean="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C40DF19C-E042-4014-9586-EE9C8A8082BE}" type="slidenum">
              <a:rPr lang="it-IT"/>
              <a:pPr>
                <a:defRPr/>
              </a:pPr>
              <a:t>75</a:t>
            </a:fld>
            <a:endParaRPr lang="it-IT"/>
          </a:p>
        </p:txBody>
      </p:sp>
      <p:sp>
        <p:nvSpPr>
          <p:cNvPr id="793603" name="Rectangle 2"/>
          <p:cNvSpPr>
            <a:spLocks noGrp="1" noChangeArrowheads="1"/>
          </p:cNvSpPr>
          <p:nvPr>
            <p:ph type="title"/>
          </p:nvPr>
        </p:nvSpPr>
        <p:spPr>
          <a:xfrm>
            <a:off x="457200" y="274638"/>
            <a:ext cx="8229600" cy="922337"/>
          </a:xfrm>
          <a:ln>
            <a:solidFill>
              <a:srgbClr val="3366CC"/>
            </a:solidFill>
          </a:ln>
        </p:spPr>
        <p:txBody>
          <a:bodyPr/>
          <a:lstStyle/>
          <a:p>
            <a:pPr eaLnBrk="1" hangingPunct="1"/>
            <a:r>
              <a:rPr lang="it-IT" sz="3200" smtClean="0">
                <a:solidFill>
                  <a:srgbClr val="FF0000"/>
                </a:solidFill>
              </a:rPr>
              <a:t>Regressione alla media</a:t>
            </a:r>
          </a:p>
        </p:txBody>
      </p:sp>
      <p:sp>
        <p:nvSpPr>
          <p:cNvPr id="793604" name="Rectangle 3"/>
          <p:cNvSpPr>
            <a:spLocks noGrp="1" noChangeArrowheads="1"/>
          </p:cNvSpPr>
          <p:nvPr>
            <p:ph type="body" idx="1"/>
          </p:nvPr>
        </p:nvSpPr>
        <p:spPr/>
        <p:txBody>
          <a:bodyPr>
            <a:normAutofit/>
          </a:bodyPr>
          <a:lstStyle/>
          <a:p>
            <a:pPr eaLnBrk="1" hangingPunct="1"/>
            <a:r>
              <a:rPr lang="it-IT" dirty="0" smtClean="0"/>
              <a:t>Una giustificazione biologica moderna del fenomeno della regressione verso la media dovrebbe basarsi sul fatto che ogni figlio ottiene una selezione casuale di metà dei geni di ciascuno dei genitori. Si potrebbe dire, in modo impreciso, che il figlio di un padre molto alto o molto basso avrà generalmente meno geni “della statura” del padre.  </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 name="Segnaposto numero diapositiva 5"/>
          <p:cNvSpPr>
            <a:spLocks noGrp="1"/>
          </p:cNvSpPr>
          <p:nvPr>
            <p:ph type="sldNum" sz="quarter" idx="12"/>
          </p:nvPr>
        </p:nvSpPr>
        <p:spPr/>
        <p:txBody>
          <a:bodyPr/>
          <a:lstStyle/>
          <a:p>
            <a:pPr>
              <a:defRPr/>
            </a:pPr>
            <a:fld id="{06E356C4-0C5D-43A4-BB50-3F3601953AED}" type="slidenum">
              <a:rPr lang="it-IT"/>
              <a:pPr>
                <a:defRPr/>
              </a:pPr>
              <a:t>76</a:t>
            </a:fld>
            <a:endParaRPr lang="it-IT"/>
          </a:p>
        </p:txBody>
      </p:sp>
      <p:sp>
        <p:nvSpPr>
          <p:cNvPr id="792579" name="Rectangle 2"/>
          <p:cNvSpPr>
            <a:spLocks noGrp="1" noChangeArrowheads="1"/>
          </p:cNvSpPr>
          <p:nvPr>
            <p:ph type="title"/>
          </p:nvPr>
        </p:nvSpPr>
        <p:spPr>
          <a:xfrm>
            <a:off x="457200" y="274638"/>
            <a:ext cx="8229600" cy="706437"/>
          </a:xfrm>
          <a:ln>
            <a:solidFill>
              <a:srgbClr val="3366CC"/>
            </a:solidFill>
          </a:ln>
        </p:spPr>
        <p:txBody>
          <a:bodyPr/>
          <a:lstStyle/>
          <a:p>
            <a:pPr eaLnBrk="1" hangingPunct="1"/>
            <a:r>
              <a:rPr lang="it-IT" sz="2800" smtClean="0">
                <a:solidFill>
                  <a:srgbClr val="FF0000"/>
                </a:solidFill>
              </a:rPr>
              <a:t>Esempio</a:t>
            </a:r>
          </a:p>
        </p:txBody>
      </p:sp>
      <p:sp>
        <p:nvSpPr>
          <p:cNvPr id="792580" name="Rectangle 3"/>
          <p:cNvSpPr>
            <a:spLocks noGrp="1" noChangeArrowheads="1"/>
          </p:cNvSpPr>
          <p:nvPr>
            <p:ph type="body" idx="1"/>
          </p:nvPr>
        </p:nvSpPr>
        <p:spPr>
          <a:xfrm>
            <a:off x="0" y="1196975"/>
            <a:ext cx="9144000" cy="5661025"/>
          </a:xfrm>
        </p:spPr>
        <p:txBody>
          <a:bodyPr/>
          <a:lstStyle/>
          <a:p>
            <a:pPr eaLnBrk="1" hangingPunct="1"/>
            <a:r>
              <a:rPr lang="it-IT" sz="2800" dirty="0" smtClean="0"/>
              <a:t>Per mostrare la regressione verso la media dei caratteri ereditari, K. </a:t>
            </a:r>
            <a:r>
              <a:rPr lang="it-IT" sz="2800" dirty="0" err="1" smtClean="0"/>
              <a:t>Pearson</a:t>
            </a:r>
            <a:r>
              <a:rPr lang="it-IT" sz="2800" dirty="0" smtClean="0"/>
              <a:t> ha confrontato le stature (in pollici)  di 10 figli maschi scelti a caso con quelle dei loro padri.</a:t>
            </a:r>
          </a:p>
          <a:p>
            <a:pPr eaLnBrk="1" hangingPunct="1"/>
            <a:endParaRPr lang="it-IT" sz="2800" dirty="0" smtClean="0"/>
          </a:p>
          <a:p>
            <a:pPr eaLnBrk="1" hangingPunct="1"/>
            <a:endParaRPr lang="it-IT" sz="2800" dirty="0" smtClean="0"/>
          </a:p>
          <a:p>
            <a:pPr eaLnBrk="1" hangingPunct="1"/>
            <a:endParaRPr lang="it-IT" sz="2800" dirty="0" smtClean="0"/>
          </a:p>
          <a:p>
            <a:pPr eaLnBrk="1" hangingPunct="1"/>
            <a:endParaRPr lang="it-IT" sz="2800" dirty="0" smtClean="0"/>
          </a:p>
          <a:p>
            <a:pPr eaLnBrk="1" hangingPunct="1"/>
            <a:r>
              <a:rPr lang="it-IT" sz="2800" dirty="0" smtClean="0"/>
              <a:t>La regressione verso la media è confermata dal risultato del</a:t>
            </a:r>
            <a:endParaRPr lang="it-IT" sz="2800" dirty="0" smtClean="0">
              <a:cs typeface="Arial" charset="0"/>
            </a:endParaRPr>
          </a:p>
        </p:txBody>
      </p:sp>
      <p:graphicFrame>
        <p:nvGraphicFramePr>
          <p:cNvPr id="3348484" name="Group 4"/>
          <p:cNvGraphicFramePr>
            <a:graphicFrameLocks noGrp="1"/>
          </p:cNvGraphicFramePr>
          <p:nvPr/>
        </p:nvGraphicFramePr>
        <p:xfrm>
          <a:off x="0" y="3068638"/>
          <a:ext cx="9137650" cy="1944688"/>
        </p:xfrm>
        <a:graphic>
          <a:graphicData uri="http://schemas.openxmlformats.org/drawingml/2006/table">
            <a:tbl>
              <a:tblPr/>
              <a:tblGrid>
                <a:gridCol w="893763"/>
                <a:gridCol w="863600"/>
                <a:gridCol w="936625"/>
                <a:gridCol w="647700"/>
                <a:gridCol w="792162"/>
                <a:gridCol w="792163"/>
                <a:gridCol w="792162"/>
                <a:gridCol w="792163"/>
                <a:gridCol w="935037"/>
                <a:gridCol w="865188"/>
                <a:gridCol w="827087"/>
              </a:tblGrid>
              <a:tr h="973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padre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62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971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figlio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63.6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65.2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65.5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66.9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67.1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67.4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68.3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70.1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8000"/>
                          </a:solidFill>
                          <a:effectLst/>
                          <a:latin typeface="Arial" pitchFamily="34" charset="0"/>
                        </a:rPr>
                        <a: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pPr>
              <a:defRPr/>
            </a:pPr>
            <a:fld id="{190A7F67-BE6A-42B3-B2CC-823631990437}" type="slidenum">
              <a:rPr lang="it-IT"/>
              <a:pPr>
                <a:defRPr/>
              </a:pPr>
              <a:t>77</a:t>
            </a:fld>
            <a:endParaRPr lang="it-IT"/>
          </a:p>
        </p:txBody>
      </p:sp>
      <p:pic>
        <p:nvPicPr>
          <p:cNvPr id="794627" name="Picture 2"/>
          <p:cNvPicPr>
            <a:picLocks noChangeAspect="1" noChangeArrowheads="1"/>
          </p:cNvPicPr>
          <p:nvPr/>
        </p:nvPicPr>
        <p:blipFill>
          <a:blip r:embed="rId2" cstate="print"/>
          <a:srcRect/>
          <a:stretch>
            <a:fillRect/>
          </a:stretch>
        </p:blipFill>
        <p:spPr bwMode="auto">
          <a:xfrm>
            <a:off x="971550" y="1341438"/>
            <a:ext cx="6696075" cy="5040312"/>
          </a:xfrm>
          <a:prstGeom prst="rect">
            <a:avLst/>
          </a:prstGeom>
          <a:noFill/>
          <a:ln w="9525">
            <a:noFill/>
            <a:miter lim="800000"/>
            <a:headEnd/>
            <a:tailEnd/>
          </a:ln>
        </p:spPr>
      </p:pic>
      <p:sp>
        <p:nvSpPr>
          <p:cNvPr id="794628" name="Text Box 3"/>
          <p:cNvSpPr txBox="1">
            <a:spLocks noChangeArrowheads="1"/>
          </p:cNvSpPr>
          <p:nvPr/>
        </p:nvSpPr>
        <p:spPr bwMode="auto">
          <a:xfrm>
            <a:off x="376238" y="280988"/>
            <a:ext cx="1603375" cy="457200"/>
          </a:xfrm>
          <a:prstGeom prst="rect">
            <a:avLst/>
          </a:prstGeom>
          <a:noFill/>
          <a:ln w="9525" algn="ctr">
            <a:noFill/>
            <a:miter lim="800000"/>
            <a:headEnd/>
            <a:tailEnd/>
          </a:ln>
        </p:spPr>
        <p:txBody>
          <a:bodyPr>
            <a:spAutoFit/>
          </a:bodyPr>
          <a:lstStyle/>
          <a:p>
            <a:endParaRPr lang="it-IT"/>
          </a:p>
        </p:txBody>
      </p:sp>
      <p:sp>
        <p:nvSpPr>
          <p:cNvPr id="794629" name="Rectangle 4"/>
          <p:cNvSpPr>
            <a:spLocks noChangeArrowheads="1"/>
          </p:cNvSpPr>
          <p:nvPr/>
        </p:nvSpPr>
        <p:spPr bwMode="auto">
          <a:xfrm>
            <a:off x="684213" y="404813"/>
            <a:ext cx="1624012" cy="457200"/>
          </a:xfrm>
          <a:prstGeom prst="rect">
            <a:avLst/>
          </a:prstGeom>
          <a:noFill/>
          <a:ln w="9525" algn="ctr">
            <a:noFill/>
            <a:miter lim="800000"/>
            <a:headEnd/>
            <a:tailEnd/>
          </a:ln>
        </p:spPr>
        <p:txBody>
          <a:bodyPr>
            <a:spAutoFit/>
          </a:bodyPr>
          <a:lstStyle/>
          <a:p>
            <a:endParaRPr lang="it-IT"/>
          </a:p>
        </p:txBody>
      </p:sp>
      <p:sp>
        <p:nvSpPr>
          <p:cNvPr id="794630" name="Text Box 5"/>
          <p:cNvSpPr txBox="1">
            <a:spLocks noChangeArrowheads="1"/>
          </p:cNvSpPr>
          <p:nvPr/>
        </p:nvSpPr>
        <p:spPr bwMode="auto">
          <a:xfrm>
            <a:off x="519112" y="158751"/>
            <a:ext cx="5133007" cy="954107"/>
          </a:xfrm>
          <a:prstGeom prst="rect">
            <a:avLst/>
          </a:prstGeom>
          <a:noFill/>
          <a:ln w="9525" algn="ctr">
            <a:solidFill>
              <a:srgbClr val="6666FF"/>
            </a:solidFill>
            <a:miter lim="800000"/>
            <a:headEnd/>
            <a:tailEnd/>
          </a:ln>
        </p:spPr>
        <p:txBody>
          <a:bodyPr wrap="square">
            <a:spAutoFit/>
          </a:bodyPr>
          <a:lstStyle/>
          <a:p>
            <a:r>
              <a:rPr lang="it-IT" sz="2800" dirty="0"/>
              <a:t>Correlazione r = 0,98</a:t>
            </a:r>
            <a:r>
              <a:rPr lang="it-IT" sz="2800" dirty="0" smtClean="0"/>
              <a:t>;   r</a:t>
            </a:r>
            <a:r>
              <a:rPr lang="it-IT" sz="2800" baseline="30000" dirty="0" smtClean="0"/>
              <a:t>2</a:t>
            </a:r>
            <a:r>
              <a:rPr lang="it-IT" sz="2800" dirty="0" smtClean="0"/>
              <a:t> =  96.1   </a:t>
            </a:r>
          </a:p>
          <a:p>
            <a:endParaRPr lang="it-IT" sz="2800" dirty="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68AB800A-5AF5-499F-9FA9-568039B72D1A}" type="slidenum">
              <a:rPr lang="it-IT"/>
              <a:pPr>
                <a:defRPr/>
              </a:pPr>
              <a:t>78</a:t>
            </a:fld>
            <a:endParaRPr lang="it-IT"/>
          </a:p>
        </p:txBody>
      </p:sp>
      <p:pic>
        <p:nvPicPr>
          <p:cNvPr id="796675" name="Picture 2"/>
          <p:cNvPicPr>
            <a:picLocks noChangeAspect="1" noChangeArrowheads="1"/>
          </p:cNvPicPr>
          <p:nvPr/>
        </p:nvPicPr>
        <p:blipFill>
          <a:blip r:embed="rId2" cstate="print"/>
          <a:srcRect/>
          <a:stretch>
            <a:fillRect/>
          </a:stretch>
        </p:blipFill>
        <p:spPr bwMode="auto">
          <a:xfrm>
            <a:off x="755650" y="1125538"/>
            <a:ext cx="7920038" cy="532765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p:txBody>
          <a:bodyPr/>
          <a:lstStyle/>
          <a:p>
            <a:pPr>
              <a:defRPr/>
            </a:pPr>
            <a:fld id="{1F9FEE1B-6032-4EBE-9195-BE9839F0AC42}" type="slidenum">
              <a:rPr lang="it-IT"/>
              <a:pPr>
                <a:defRPr/>
              </a:pPr>
              <a:t>79</a:t>
            </a:fld>
            <a:endParaRPr lang="it-IT"/>
          </a:p>
        </p:txBody>
      </p:sp>
      <p:sp>
        <p:nvSpPr>
          <p:cNvPr id="91140" name="Rectangle 2"/>
          <p:cNvSpPr>
            <a:spLocks noGrp="1" noChangeArrowheads="1"/>
          </p:cNvSpPr>
          <p:nvPr>
            <p:ph type="title"/>
          </p:nvPr>
        </p:nvSpPr>
        <p:spPr>
          <a:xfrm>
            <a:off x="468313" y="188913"/>
            <a:ext cx="8229600" cy="850900"/>
          </a:xfrm>
          <a:ln>
            <a:solidFill>
              <a:schemeClr val="accent2"/>
            </a:solidFill>
          </a:ln>
        </p:spPr>
        <p:txBody>
          <a:bodyPr>
            <a:normAutofit fontScale="90000"/>
          </a:bodyPr>
          <a:lstStyle/>
          <a:p>
            <a:pPr eaLnBrk="1" hangingPunct="1"/>
            <a:r>
              <a:rPr lang="it-IT" sz="2800" dirty="0" smtClean="0">
                <a:solidFill>
                  <a:srgbClr val="FF3300"/>
                </a:solidFill>
              </a:rPr>
              <a:t>Regressione: Lunghezza e peso di un campione di 8 orsi maschi</a:t>
            </a:r>
            <a:r>
              <a:rPr lang="it-IT" sz="3200" dirty="0" smtClean="0"/>
              <a:t> </a:t>
            </a:r>
            <a:endParaRPr lang="it-IT" sz="2800" dirty="0" smtClean="0">
              <a:solidFill>
                <a:srgbClr val="FF3300"/>
              </a:solidFill>
            </a:endParaRPr>
          </a:p>
        </p:txBody>
      </p:sp>
      <p:graphicFrame>
        <p:nvGraphicFramePr>
          <p:cNvPr id="91138" name="Object 4"/>
          <p:cNvGraphicFramePr>
            <a:graphicFrameLocks noChangeAspect="1"/>
          </p:cNvGraphicFramePr>
          <p:nvPr/>
        </p:nvGraphicFramePr>
        <p:xfrm>
          <a:off x="2700338" y="1844675"/>
          <a:ext cx="6443662" cy="4679950"/>
        </p:xfrm>
        <a:graphic>
          <a:graphicData uri="http://schemas.openxmlformats.org/presentationml/2006/ole">
            <p:oleObj spid="_x0000_s28674" name="Graph" r:id="rId3" imgW="5486400" imgH="3657600" progId="">
              <p:embed/>
            </p:oleObj>
          </a:graphicData>
        </a:graphic>
      </p:graphicFrame>
      <p:sp>
        <p:nvSpPr>
          <p:cNvPr id="91141" name="Rectangle 5"/>
          <p:cNvSpPr>
            <a:spLocks noChangeArrowheads="1"/>
          </p:cNvSpPr>
          <p:nvPr/>
        </p:nvSpPr>
        <p:spPr bwMode="auto">
          <a:xfrm>
            <a:off x="179388" y="2924175"/>
            <a:ext cx="2573337" cy="3562350"/>
          </a:xfrm>
          <a:prstGeom prst="rect">
            <a:avLst/>
          </a:prstGeom>
          <a:noFill/>
          <a:ln w="9525" algn="ctr">
            <a:noFill/>
            <a:miter lim="800000"/>
            <a:headEnd/>
            <a:tailEnd/>
          </a:ln>
        </p:spPr>
        <p:txBody>
          <a:bodyPr>
            <a:spAutoFit/>
          </a:bodyPr>
          <a:lstStyle/>
          <a:p>
            <a:r>
              <a:rPr lang="it-IT" sz="1800"/>
              <a:t>lunghezza  peso</a:t>
            </a:r>
          </a:p>
          <a:p>
            <a:r>
              <a:rPr lang="it-IT" sz="1800"/>
              <a:t>(pollici)  (libbre)</a:t>
            </a:r>
          </a:p>
          <a:p>
            <a:r>
              <a:rPr lang="it-IT"/>
              <a:t>53,0	  80</a:t>
            </a:r>
          </a:p>
          <a:p>
            <a:r>
              <a:rPr lang="it-IT"/>
              <a:t>67,5	344</a:t>
            </a:r>
          </a:p>
          <a:p>
            <a:r>
              <a:rPr lang="it-IT"/>
              <a:t>72,0	416</a:t>
            </a:r>
          </a:p>
          <a:p>
            <a:r>
              <a:rPr lang="it-IT"/>
              <a:t>72,0	348</a:t>
            </a:r>
          </a:p>
          <a:p>
            <a:r>
              <a:rPr lang="it-IT"/>
              <a:t>73,5	262</a:t>
            </a:r>
          </a:p>
          <a:p>
            <a:r>
              <a:rPr lang="it-IT"/>
              <a:t>68,5	360</a:t>
            </a:r>
          </a:p>
          <a:p>
            <a:r>
              <a:rPr lang="it-IT"/>
              <a:t>73,0	332</a:t>
            </a:r>
          </a:p>
          <a:p>
            <a:r>
              <a:rPr lang="it-IT"/>
              <a:t>37,0	  34</a:t>
            </a:r>
          </a:p>
        </p:txBody>
      </p:sp>
      <p:sp>
        <p:nvSpPr>
          <p:cNvPr id="91142" name="Text Box 6"/>
          <p:cNvSpPr txBox="1">
            <a:spLocks noChangeArrowheads="1"/>
          </p:cNvSpPr>
          <p:nvPr/>
        </p:nvSpPr>
        <p:spPr bwMode="auto">
          <a:xfrm>
            <a:off x="323850" y="2060575"/>
            <a:ext cx="1368425" cy="701675"/>
          </a:xfrm>
          <a:prstGeom prst="rect">
            <a:avLst/>
          </a:prstGeom>
          <a:noFill/>
          <a:ln w="9525" algn="ctr">
            <a:noFill/>
            <a:miter lim="800000"/>
            <a:headEnd/>
            <a:tailEnd/>
          </a:ln>
        </p:spPr>
        <p:txBody>
          <a:bodyPr>
            <a:spAutoFit/>
          </a:bodyPr>
          <a:lstStyle/>
          <a:p>
            <a:r>
              <a:rPr lang="it-IT" sz="2000">
                <a:solidFill>
                  <a:srgbClr val="FF3300"/>
                </a:solidFill>
              </a:rPr>
              <a:t>r = 0.897</a:t>
            </a:r>
          </a:p>
          <a:p>
            <a:r>
              <a:rPr lang="it-IT" sz="2000">
                <a:solidFill>
                  <a:srgbClr val="FF3300"/>
                </a:solidFill>
              </a:rPr>
              <a:t>r</a:t>
            </a:r>
            <a:r>
              <a:rPr lang="it-IT" sz="2000" baseline="30000">
                <a:solidFill>
                  <a:srgbClr val="FF3300"/>
                </a:solidFill>
              </a:rPr>
              <a:t>2</a:t>
            </a:r>
            <a:r>
              <a:rPr lang="it-IT" sz="2000">
                <a:solidFill>
                  <a:srgbClr val="FF3300"/>
                </a:solidFill>
              </a:rPr>
              <a:t>  = 80.5%</a:t>
            </a:r>
          </a:p>
        </p:txBody>
      </p:sp>
      <p:sp>
        <p:nvSpPr>
          <p:cNvPr id="91143" name="Text Box 7"/>
          <p:cNvSpPr txBox="1">
            <a:spLocks noChangeArrowheads="1"/>
          </p:cNvSpPr>
          <p:nvPr/>
        </p:nvSpPr>
        <p:spPr bwMode="auto">
          <a:xfrm>
            <a:off x="1476375" y="1196975"/>
            <a:ext cx="5478808" cy="461665"/>
          </a:xfrm>
          <a:prstGeom prst="rect">
            <a:avLst/>
          </a:prstGeom>
          <a:noFill/>
          <a:ln w="9525" algn="ctr">
            <a:noFill/>
            <a:miter lim="800000"/>
            <a:headEnd/>
            <a:tailEnd/>
          </a:ln>
        </p:spPr>
        <p:txBody>
          <a:bodyPr wrap="none">
            <a:spAutoFit/>
          </a:bodyPr>
          <a:lstStyle/>
          <a:p>
            <a:r>
              <a:rPr lang="it-IT" sz="2400" dirty="0"/>
              <a:t>la retta di regressione interpola bene i dati</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pPr>
              <a:defRPr/>
            </a:pPr>
            <a:fld id="{BA07E0C0-B606-4FE5-B928-32FB31C1C4F8}" type="slidenum">
              <a:rPr lang="it-IT"/>
              <a:pPr>
                <a:defRPr/>
              </a:pPr>
              <a:t>8</a:t>
            </a:fld>
            <a:endParaRPr lang="it-IT"/>
          </a:p>
        </p:txBody>
      </p:sp>
      <p:grpSp>
        <p:nvGrpSpPr>
          <p:cNvPr id="2" name="Group 4"/>
          <p:cNvGrpSpPr>
            <a:grpSpLocks/>
          </p:cNvGrpSpPr>
          <p:nvPr/>
        </p:nvGrpSpPr>
        <p:grpSpPr bwMode="auto">
          <a:xfrm>
            <a:off x="251520" y="260605"/>
            <a:ext cx="8892480" cy="6370051"/>
            <a:chOff x="384" y="535"/>
            <a:chExt cx="5136" cy="2886"/>
          </a:xfrm>
          <a:noFill/>
        </p:grpSpPr>
        <p:sp>
          <p:nvSpPr>
            <p:cNvPr id="517125" name="Text Box 5"/>
            <p:cNvSpPr txBox="1">
              <a:spLocks noChangeArrowheads="1"/>
            </p:cNvSpPr>
            <p:nvPr/>
          </p:nvSpPr>
          <p:spPr bwMode="auto">
            <a:xfrm>
              <a:off x="384" y="535"/>
              <a:ext cx="5136" cy="2886"/>
            </a:xfrm>
            <a:prstGeom prst="rect">
              <a:avLst/>
            </a:prstGeom>
            <a:grpFill/>
            <a:ln w="38100">
              <a:pattFill prst="solidDmnd">
                <a:fgClr>
                  <a:srgbClr val="FF9900"/>
                </a:fgClr>
                <a:bgClr>
                  <a:srgbClr val="E80000"/>
                </a:bgClr>
              </a:pattFill>
              <a:miter lim="800000"/>
              <a:headEnd/>
              <a:tailEnd/>
            </a:ln>
            <a:effectLst/>
          </p:spPr>
          <p:txBody>
            <a:bodyPr>
              <a:spAutoFit/>
            </a:bodyPr>
            <a:lstStyle/>
            <a:p>
              <a:pPr algn="ctr" eaLnBrk="0" hangingPunct="0">
                <a:spcBef>
                  <a:spcPct val="50000"/>
                </a:spcBef>
                <a:defRPr/>
              </a:pPr>
              <a:r>
                <a:rPr lang="it-IT" sz="2400" b="1" u="sng" dirty="0" smtClean="0">
                  <a:solidFill>
                    <a:srgbClr val="FF5050"/>
                  </a:solidFill>
                  <a:latin typeface="Verdana" pitchFamily="34" charset="0"/>
                  <a:cs typeface="+mn-cs"/>
                </a:rPr>
                <a:t>Coefficiente di correlazione (</a:t>
              </a:r>
              <a:r>
                <a:rPr lang="it-IT" sz="2400" b="1" u="sng" dirty="0" err="1" smtClean="0">
                  <a:solidFill>
                    <a:srgbClr val="FF5050"/>
                  </a:solidFill>
                  <a:latin typeface="Verdana" pitchFamily="34" charset="0"/>
                  <a:cs typeface="+mn-cs"/>
                </a:rPr>
                <a:t>Pearson</a:t>
              </a:r>
              <a:r>
                <a:rPr lang="it-IT" sz="2400" b="1" u="sng" dirty="0" smtClean="0">
                  <a:solidFill>
                    <a:srgbClr val="FF5050"/>
                  </a:solidFill>
                  <a:latin typeface="Verdana" pitchFamily="34" charset="0"/>
                  <a:cs typeface="+mn-cs"/>
                </a:rPr>
                <a:t>)</a:t>
              </a:r>
              <a:endParaRPr lang="it-IT" sz="2400" b="1" u="sng" dirty="0">
                <a:solidFill>
                  <a:srgbClr val="FF5050"/>
                </a:solidFill>
                <a:latin typeface="Verdana" pitchFamily="34" charset="0"/>
                <a:cs typeface="+mn-cs"/>
              </a:endParaRPr>
            </a:p>
            <a:p>
              <a:pPr eaLnBrk="0" hangingPunct="0">
                <a:spcBef>
                  <a:spcPct val="50000"/>
                </a:spcBef>
                <a:defRPr/>
              </a:pPr>
              <a:r>
                <a:rPr lang="it-IT" sz="2400" dirty="0">
                  <a:latin typeface="Verdana" pitchFamily="34" charset="0"/>
                  <a:cs typeface="+mn-cs"/>
                </a:rPr>
                <a:t>La </a:t>
              </a:r>
              <a:r>
                <a:rPr lang="it-IT" sz="2400" b="1" dirty="0">
                  <a:latin typeface="Verdana" pitchFamily="34" charset="0"/>
                  <a:cs typeface="+mn-cs"/>
                </a:rPr>
                <a:t>correlazione </a:t>
              </a:r>
              <a:r>
                <a:rPr lang="it-IT" sz="2400" dirty="0">
                  <a:latin typeface="Verdana" pitchFamily="34" charset="0"/>
                  <a:cs typeface="+mn-cs"/>
                </a:rPr>
                <a:t>misura la </a:t>
              </a:r>
              <a:r>
                <a:rPr lang="it-IT" sz="2400" b="1" dirty="0">
                  <a:latin typeface="Verdana" pitchFamily="34" charset="0"/>
                  <a:cs typeface="+mn-cs"/>
                </a:rPr>
                <a:t>direzione e la forza </a:t>
              </a:r>
              <a:r>
                <a:rPr lang="it-IT" sz="2400" dirty="0">
                  <a:latin typeface="Verdana" pitchFamily="34" charset="0"/>
                  <a:cs typeface="+mn-cs"/>
                </a:rPr>
                <a:t>della </a:t>
              </a:r>
              <a:r>
                <a:rPr lang="it-IT" sz="2400" b="1" dirty="0">
                  <a:effectLst>
                    <a:outerShdw blurRad="38100" dist="38100" dir="2700000" algn="tl">
                      <a:srgbClr val="C0C0C0"/>
                    </a:outerShdw>
                  </a:effectLst>
                  <a:latin typeface="Verdana" pitchFamily="34" charset="0"/>
                  <a:cs typeface="+mn-cs"/>
                </a:rPr>
                <a:t>relazione </a:t>
              </a:r>
              <a:r>
                <a:rPr lang="it-IT" sz="2400" b="1" u="sng" dirty="0">
                  <a:effectLst>
                    <a:outerShdw blurRad="38100" dist="38100" dir="2700000" algn="tl">
                      <a:srgbClr val="C0C0C0"/>
                    </a:outerShdw>
                  </a:effectLst>
                  <a:latin typeface="Verdana" pitchFamily="34" charset="0"/>
                  <a:cs typeface="+mn-cs"/>
                </a:rPr>
                <a:t>lineare</a:t>
              </a:r>
              <a:r>
                <a:rPr lang="it-IT" sz="2400" b="1" dirty="0">
                  <a:latin typeface="Verdana" pitchFamily="34" charset="0"/>
                  <a:cs typeface="+mn-cs"/>
                </a:rPr>
                <a:t> </a:t>
              </a:r>
              <a:r>
                <a:rPr lang="it-IT" sz="2400" dirty="0">
                  <a:latin typeface="Verdana" pitchFamily="34" charset="0"/>
                  <a:cs typeface="+mn-cs"/>
                </a:rPr>
                <a:t>fra due variabili quantitative. La correlazione è solitamente indicata con </a:t>
              </a:r>
              <a:r>
                <a:rPr lang="it-IT" sz="2400" i="1" dirty="0">
                  <a:latin typeface="Verdana" pitchFamily="34" charset="0"/>
                  <a:cs typeface="+mn-cs"/>
                </a:rPr>
                <a:t>r</a:t>
              </a:r>
              <a:r>
                <a:rPr lang="it-IT" sz="2400" dirty="0" smtClean="0">
                  <a:latin typeface="Verdana" pitchFamily="34" charset="0"/>
                  <a:cs typeface="+mn-cs"/>
                </a:rPr>
                <a:t>.</a:t>
              </a:r>
            </a:p>
            <a:p>
              <a:pPr eaLnBrk="0" hangingPunct="0">
                <a:spcBef>
                  <a:spcPct val="50000"/>
                </a:spcBef>
                <a:defRPr/>
              </a:pPr>
              <a:r>
                <a:rPr lang="it-IT" sz="2400" dirty="0" smtClean="0">
                  <a:latin typeface="Verdana" pitchFamily="34" charset="0"/>
                </a:rPr>
                <a:t>Questo indice misura la tendenza di 2 v. quantitative a </a:t>
              </a:r>
              <a:r>
                <a:rPr lang="it-IT" sz="2400" dirty="0" err="1" smtClean="0">
                  <a:latin typeface="Verdana" pitchFamily="34" charset="0"/>
                </a:rPr>
                <a:t>co-variare</a:t>
              </a:r>
              <a:r>
                <a:rPr lang="it-IT" sz="2400" dirty="0" smtClean="0">
                  <a:latin typeface="Verdana" pitchFamily="34" charset="0"/>
                </a:rPr>
                <a:t> linearmente</a:t>
              </a:r>
              <a:endParaRPr lang="it-IT" sz="2400" dirty="0">
                <a:latin typeface="Verdana" pitchFamily="34" charset="0"/>
                <a:cs typeface="+mn-cs"/>
              </a:endParaRPr>
            </a:p>
            <a:p>
              <a:pPr eaLnBrk="0" hangingPunct="0">
                <a:spcBef>
                  <a:spcPct val="50000"/>
                </a:spcBef>
                <a:defRPr/>
              </a:pPr>
              <a:r>
                <a:rPr lang="it-IT" sz="2400" dirty="0">
                  <a:latin typeface="Verdana" pitchFamily="34" charset="0"/>
                  <a:cs typeface="+mn-cs"/>
                </a:rPr>
                <a:t>Supponiamo di essere in possesso di </a:t>
              </a:r>
              <a:r>
                <a:rPr lang="it-IT" sz="2400" i="1" dirty="0">
                  <a:latin typeface="Verdana" pitchFamily="34" charset="0"/>
                  <a:cs typeface="+mn-cs"/>
                </a:rPr>
                <a:t>n </a:t>
              </a:r>
              <a:r>
                <a:rPr lang="it-IT" sz="2400" dirty="0">
                  <a:latin typeface="Verdana" pitchFamily="34" charset="0"/>
                  <a:cs typeface="+mn-cs"/>
                </a:rPr>
                <a:t>osservazioni riguardanti le variabili </a:t>
              </a:r>
              <a:r>
                <a:rPr lang="it-IT" sz="2400" i="1" dirty="0">
                  <a:latin typeface="Verdana" pitchFamily="34" charset="0"/>
                  <a:cs typeface="+mn-cs"/>
                </a:rPr>
                <a:t>x </a:t>
              </a:r>
              <a:r>
                <a:rPr lang="it-IT" sz="2400" dirty="0">
                  <a:latin typeface="Verdana" pitchFamily="34" charset="0"/>
                  <a:cs typeface="+mn-cs"/>
                </a:rPr>
                <a:t>e </a:t>
              </a:r>
              <a:r>
                <a:rPr lang="it-IT" sz="2400" i="1" dirty="0">
                  <a:latin typeface="Verdana" pitchFamily="34" charset="0"/>
                  <a:cs typeface="+mn-cs"/>
                </a:rPr>
                <a:t>y</a:t>
              </a:r>
              <a:r>
                <a:rPr lang="it-IT" sz="2400" dirty="0">
                  <a:latin typeface="Verdana" pitchFamily="34" charset="0"/>
                  <a:cs typeface="+mn-cs"/>
                </a:rPr>
                <a:t>. </a:t>
              </a:r>
              <a:r>
                <a:rPr lang="it-IT" sz="2400" dirty="0" smtClean="0">
                  <a:latin typeface="Verdana" pitchFamily="34" charset="0"/>
                  <a:cs typeface="+mn-cs"/>
                </a:rPr>
                <a:t>Le </a:t>
              </a:r>
              <a:r>
                <a:rPr lang="it-IT" sz="2400" dirty="0">
                  <a:latin typeface="Verdana" pitchFamily="34" charset="0"/>
                  <a:cs typeface="+mn-cs"/>
                </a:rPr>
                <a:t>medie e le deviazioni standard delle due variabili sono </a:t>
              </a:r>
              <a:r>
                <a:rPr lang="it-IT" sz="2400" dirty="0" err="1">
                  <a:latin typeface="Verdana" pitchFamily="34" charset="0"/>
                  <a:cs typeface="+mn-cs"/>
                </a:rPr>
                <a:t>¯</a:t>
              </a:r>
              <a:r>
                <a:rPr lang="it-IT" sz="2400" i="1" dirty="0" err="1">
                  <a:latin typeface="Verdana" pitchFamily="34" charset="0"/>
                  <a:cs typeface="+mn-cs"/>
                </a:rPr>
                <a:t>x</a:t>
              </a:r>
              <a:r>
                <a:rPr lang="it-IT" sz="2400" i="1" dirty="0">
                  <a:latin typeface="Verdana" pitchFamily="34" charset="0"/>
                  <a:cs typeface="+mn-cs"/>
                </a:rPr>
                <a:t> </a:t>
              </a:r>
              <a:r>
                <a:rPr lang="it-IT" sz="2400" dirty="0">
                  <a:latin typeface="Verdana" pitchFamily="34" charset="0"/>
                  <a:cs typeface="+mn-cs"/>
                </a:rPr>
                <a:t>e </a:t>
              </a:r>
              <a:r>
                <a:rPr lang="it-IT" sz="2400" i="1" dirty="0" err="1">
                  <a:latin typeface="Verdana" pitchFamily="34" charset="0"/>
                  <a:cs typeface="+mn-cs"/>
                </a:rPr>
                <a:t>sx</a:t>
              </a:r>
              <a:r>
                <a:rPr lang="it-IT" sz="2400" i="1" dirty="0">
                  <a:latin typeface="Verdana" pitchFamily="34" charset="0"/>
                  <a:cs typeface="+mn-cs"/>
                </a:rPr>
                <a:t> </a:t>
              </a:r>
              <a:r>
                <a:rPr lang="it-IT" sz="2400" dirty="0">
                  <a:latin typeface="Verdana" pitchFamily="34" charset="0"/>
                  <a:cs typeface="+mn-cs"/>
                </a:rPr>
                <a:t>per i valori </a:t>
              </a:r>
              <a:r>
                <a:rPr lang="it-IT" sz="2400" i="1" dirty="0">
                  <a:latin typeface="Verdana" pitchFamily="34" charset="0"/>
                  <a:cs typeface="+mn-cs"/>
                </a:rPr>
                <a:t>x </a:t>
              </a:r>
              <a:r>
                <a:rPr lang="it-IT" sz="2400" dirty="0">
                  <a:latin typeface="Verdana" pitchFamily="34" charset="0"/>
                  <a:cs typeface="+mn-cs"/>
                </a:rPr>
                <a:t>e </a:t>
              </a:r>
              <a:r>
                <a:rPr lang="it-IT" sz="2400" dirty="0" err="1">
                  <a:latin typeface="Verdana" pitchFamily="34" charset="0"/>
                  <a:cs typeface="+mn-cs"/>
                </a:rPr>
                <a:t>¯</a:t>
              </a:r>
              <a:r>
                <a:rPr lang="it-IT" sz="2400" i="1" dirty="0" err="1">
                  <a:latin typeface="Verdana" pitchFamily="34" charset="0"/>
                  <a:cs typeface="+mn-cs"/>
                </a:rPr>
                <a:t>y</a:t>
              </a:r>
              <a:r>
                <a:rPr lang="it-IT" sz="2400" i="1" dirty="0">
                  <a:latin typeface="Verdana" pitchFamily="34" charset="0"/>
                  <a:cs typeface="+mn-cs"/>
                </a:rPr>
                <a:t> </a:t>
              </a:r>
              <a:r>
                <a:rPr lang="it-IT" sz="2400" dirty="0">
                  <a:latin typeface="Verdana" pitchFamily="34" charset="0"/>
                  <a:cs typeface="+mn-cs"/>
                </a:rPr>
                <a:t>e </a:t>
              </a:r>
              <a:r>
                <a:rPr lang="it-IT" sz="2400" i="1" dirty="0" err="1">
                  <a:latin typeface="Verdana" pitchFamily="34" charset="0"/>
                  <a:cs typeface="+mn-cs"/>
                </a:rPr>
                <a:t>sy</a:t>
              </a:r>
              <a:r>
                <a:rPr lang="it-IT" sz="2400" i="1" dirty="0">
                  <a:latin typeface="Verdana" pitchFamily="34" charset="0"/>
                  <a:cs typeface="+mn-cs"/>
                </a:rPr>
                <a:t> </a:t>
              </a:r>
              <a:r>
                <a:rPr lang="it-IT" sz="2400" dirty="0">
                  <a:latin typeface="Verdana" pitchFamily="34" charset="0"/>
                  <a:cs typeface="+mn-cs"/>
                </a:rPr>
                <a:t>per i valori </a:t>
              </a:r>
              <a:r>
                <a:rPr lang="it-IT" sz="2400" i="1" dirty="0">
                  <a:latin typeface="Verdana" pitchFamily="34" charset="0"/>
                  <a:cs typeface="+mn-cs"/>
                </a:rPr>
                <a:t>y</a:t>
              </a:r>
              <a:r>
                <a:rPr lang="it-IT" sz="2400" dirty="0">
                  <a:latin typeface="Verdana" pitchFamily="34" charset="0"/>
                  <a:cs typeface="+mn-cs"/>
                </a:rPr>
                <a:t>. Il coefficiente di correlazione </a:t>
              </a:r>
              <a:r>
                <a:rPr lang="it-IT" sz="2400" i="1" dirty="0">
                  <a:latin typeface="Verdana" pitchFamily="34" charset="0"/>
                  <a:cs typeface="+mn-cs"/>
                </a:rPr>
                <a:t>r </a:t>
              </a:r>
              <a:r>
                <a:rPr lang="it-IT" sz="2400" dirty="0">
                  <a:latin typeface="Verdana" pitchFamily="34" charset="0"/>
                  <a:cs typeface="+mn-cs"/>
                </a:rPr>
                <a:t>fra </a:t>
              </a:r>
              <a:r>
                <a:rPr lang="it-IT" sz="2400" i="1" dirty="0">
                  <a:latin typeface="Verdana" pitchFamily="34" charset="0"/>
                  <a:cs typeface="+mn-cs"/>
                </a:rPr>
                <a:t>x </a:t>
              </a:r>
              <a:r>
                <a:rPr lang="it-IT" sz="2400" dirty="0">
                  <a:latin typeface="Verdana" pitchFamily="34" charset="0"/>
                  <a:cs typeface="+mn-cs"/>
                </a:rPr>
                <a:t>e </a:t>
              </a:r>
              <a:r>
                <a:rPr lang="it-IT" sz="2400" i="1" dirty="0">
                  <a:latin typeface="Verdana" pitchFamily="34" charset="0"/>
                  <a:cs typeface="+mn-cs"/>
                </a:rPr>
                <a:t>y </a:t>
              </a:r>
              <a:r>
                <a:rPr lang="it-IT" sz="2400" dirty="0">
                  <a:latin typeface="Verdana" pitchFamily="34" charset="0"/>
                  <a:cs typeface="+mn-cs"/>
                </a:rPr>
                <a:t>è dato da</a:t>
              </a:r>
            </a:p>
            <a:p>
              <a:pPr eaLnBrk="0" hangingPunct="0">
                <a:spcBef>
                  <a:spcPct val="50000"/>
                </a:spcBef>
                <a:defRPr/>
              </a:pPr>
              <a:r>
                <a:rPr lang="it-IT" dirty="0">
                  <a:latin typeface="Verdana" pitchFamily="34" charset="0"/>
                  <a:cs typeface="+mn-cs"/>
                </a:rPr>
                <a:t>                                                           </a:t>
              </a:r>
              <a:r>
                <a:rPr lang="it-IT" dirty="0" smtClean="0">
                  <a:latin typeface="Verdana" pitchFamily="34" charset="0"/>
                  <a:cs typeface="+mn-cs"/>
                </a:rPr>
                <a:t>  </a:t>
              </a:r>
              <a:endParaRPr lang="it-IT" dirty="0">
                <a:latin typeface="Verdana" pitchFamily="34" charset="0"/>
                <a:cs typeface="+mn-cs"/>
              </a:endParaRPr>
            </a:p>
            <a:p>
              <a:pPr eaLnBrk="0" hangingPunct="0">
                <a:spcBef>
                  <a:spcPct val="50000"/>
                </a:spcBef>
                <a:defRPr/>
              </a:pPr>
              <a:r>
                <a:rPr lang="it-IT" dirty="0">
                  <a:solidFill>
                    <a:srgbClr val="6600FF"/>
                  </a:solidFill>
                  <a:latin typeface="Verdana" pitchFamily="34" charset="0"/>
                  <a:cs typeface="+mn-cs"/>
                </a:rPr>
                <a:t>                                                           </a:t>
              </a:r>
            </a:p>
            <a:p>
              <a:pPr eaLnBrk="0" hangingPunct="0">
                <a:spcBef>
                  <a:spcPct val="50000"/>
                </a:spcBef>
                <a:defRPr/>
              </a:pPr>
              <a:endParaRPr lang="it-IT" dirty="0">
                <a:solidFill>
                  <a:srgbClr val="6600FF"/>
                </a:solidFill>
                <a:latin typeface="Verdana" pitchFamily="34" charset="0"/>
                <a:cs typeface="+mn-cs"/>
              </a:endParaRPr>
            </a:p>
            <a:p>
              <a:pPr eaLnBrk="0" hangingPunct="0">
                <a:spcBef>
                  <a:spcPct val="50000"/>
                </a:spcBef>
                <a:defRPr/>
              </a:pPr>
              <a:endParaRPr lang="it-IT" dirty="0">
                <a:solidFill>
                  <a:srgbClr val="6600FF"/>
                </a:solidFill>
                <a:latin typeface="Verdana" pitchFamily="34" charset="0"/>
                <a:cs typeface="+mn-cs"/>
              </a:endParaRPr>
            </a:p>
          </p:txBody>
        </p:sp>
        <p:pic>
          <p:nvPicPr>
            <p:cNvPr id="736261" name="Picture 6" descr="def4"/>
            <p:cNvPicPr>
              <a:picLocks noChangeAspect="1" noChangeArrowheads="1"/>
            </p:cNvPicPr>
            <p:nvPr/>
          </p:nvPicPr>
          <p:blipFill>
            <a:blip r:embed="rId2" cstate="print"/>
            <a:srcRect/>
            <a:stretch>
              <a:fillRect/>
            </a:stretch>
          </p:blipFill>
          <p:spPr bwMode="auto">
            <a:xfrm>
              <a:off x="1341" y="2721"/>
              <a:ext cx="2763" cy="627"/>
            </a:xfrm>
            <a:prstGeom prst="rect">
              <a:avLst/>
            </a:prstGeom>
            <a:grpFill/>
            <a:ln w="9525">
              <a:solidFill>
                <a:srgbClr val="FF5050"/>
              </a:solidFill>
              <a:miter lim="800000"/>
              <a:headEnd/>
              <a:tailEnd/>
            </a:ln>
          </p:spPr>
        </p:pic>
      </p:grpSp>
      <p:sp>
        <p:nvSpPr>
          <p:cNvPr id="8" name="Rettangolo 7"/>
          <p:cNvSpPr/>
          <p:nvPr/>
        </p:nvSpPr>
        <p:spPr>
          <a:xfrm>
            <a:off x="7020272" y="5301208"/>
            <a:ext cx="1426994" cy="400110"/>
          </a:xfrm>
          <a:prstGeom prst="rect">
            <a:avLst/>
          </a:prstGeom>
        </p:spPr>
        <p:txBody>
          <a:bodyPr wrap="none">
            <a:spAutoFit/>
          </a:bodyPr>
          <a:lstStyle/>
          <a:p>
            <a:r>
              <a:rPr lang="it-IT" sz="2000" dirty="0" smtClean="0">
                <a:latin typeface="Verdana" pitchFamily="34" charset="0"/>
              </a:rPr>
              <a:t>-1≤ r ≤ 1</a:t>
            </a:r>
            <a:endParaRPr lang="it-IT" sz="20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6B48D1AF-E9C3-4512-A19A-1B41ACBA1C91}" type="slidenum">
              <a:rPr lang="it-IT"/>
              <a:pPr>
                <a:defRPr/>
              </a:pPr>
              <a:t>80</a:t>
            </a:fld>
            <a:endParaRPr lang="it-IT"/>
          </a:p>
        </p:txBody>
      </p:sp>
      <p:sp>
        <p:nvSpPr>
          <p:cNvPr id="92164" name="Rectangle 2"/>
          <p:cNvSpPr>
            <a:spLocks noGrp="1" noChangeArrowheads="1"/>
          </p:cNvSpPr>
          <p:nvPr>
            <p:ph type="title"/>
          </p:nvPr>
        </p:nvSpPr>
        <p:spPr>
          <a:xfrm>
            <a:off x="457200" y="274638"/>
            <a:ext cx="8229600" cy="706437"/>
          </a:xfrm>
          <a:ln>
            <a:solidFill>
              <a:schemeClr val="accent2"/>
            </a:solidFill>
          </a:ln>
        </p:spPr>
        <p:txBody>
          <a:bodyPr/>
          <a:lstStyle/>
          <a:p>
            <a:pPr eaLnBrk="1" hangingPunct="1"/>
            <a:r>
              <a:rPr lang="it-IT" sz="3200" dirty="0" smtClean="0">
                <a:solidFill>
                  <a:srgbClr val="FF3300"/>
                </a:solidFill>
              </a:rPr>
              <a:t>Regressione: continuazione esempio </a:t>
            </a:r>
          </a:p>
        </p:txBody>
      </p:sp>
      <p:graphicFrame>
        <p:nvGraphicFramePr>
          <p:cNvPr id="92162" name="Object 4"/>
          <p:cNvGraphicFramePr>
            <a:graphicFrameLocks noChangeAspect="1"/>
          </p:cNvGraphicFramePr>
          <p:nvPr/>
        </p:nvGraphicFramePr>
        <p:xfrm>
          <a:off x="1763713" y="1773238"/>
          <a:ext cx="6480175" cy="4895850"/>
        </p:xfrm>
        <a:graphic>
          <a:graphicData uri="http://schemas.openxmlformats.org/presentationml/2006/ole">
            <p:oleObj spid="_x0000_s29698" name="Graph" r:id="rId3" imgW="5486400" imgH="3657600" progId="">
              <p:embed/>
            </p:oleObj>
          </a:graphicData>
        </a:graphic>
      </p:graphicFrame>
      <p:sp>
        <p:nvSpPr>
          <p:cNvPr id="92165" name="Text Box 5"/>
          <p:cNvSpPr txBox="1">
            <a:spLocks noChangeArrowheads="1"/>
          </p:cNvSpPr>
          <p:nvPr/>
        </p:nvSpPr>
        <p:spPr bwMode="auto">
          <a:xfrm>
            <a:off x="376238" y="1001713"/>
            <a:ext cx="7226530" cy="461665"/>
          </a:xfrm>
          <a:prstGeom prst="rect">
            <a:avLst/>
          </a:prstGeom>
          <a:noFill/>
          <a:ln w="9525" algn="ctr">
            <a:noFill/>
            <a:miter lim="800000"/>
            <a:headEnd/>
            <a:tailEnd/>
          </a:ln>
        </p:spPr>
        <p:txBody>
          <a:bodyPr wrap="none">
            <a:spAutoFit/>
          </a:bodyPr>
          <a:lstStyle/>
          <a:p>
            <a:r>
              <a:rPr lang="it-IT" sz="2400" dirty="0"/>
              <a:t>Il grafico dei residui presenta una configurazione casuale</a:t>
            </a: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pPr>
              <a:defRPr/>
            </a:pPr>
            <a:fld id="{1F0B2009-A3F3-4441-937E-C4A485CA6316}" type="slidenum">
              <a:rPr lang="it-IT"/>
              <a:pPr>
                <a:defRPr/>
              </a:pPr>
              <a:t>81</a:t>
            </a:fld>
            <a:endParaRPr lang="it-IT"/>
          </a:p>
        </p:txBody>
      </p:sp>
      <p:sp>
        <p:nvSpPr>
          <p:cNvPr id="93188" name="Rectangle 2"/>
          <p:cNvSpPr>
            <a:spLocks noGrp="1" noChangeArrowheads="1"/>
          </p:cNvSpPr>
          <p:nvPr>
            <p:ph type="title"/>
          </p:nvPr>
        </p:nvSpPr>
        <p:spPr>
          <a:xfrm>
            <a:off x="468313" y="0"/>
            <a:ext cx="8229600" cy="633413"/>
          </a:xfrm>
          <a:ln>
            <a:solidFill>
              <a:schemeClr val="accent2"/>
            </a:solidFill>
          </a:ln>
        </p:spPr>
        <p:txBody>
          <a:bodyPr/>
          <a:lstStyle/>
          <a:p>
            <a:pPr eaLnBrk="1" hangingPunct="1"/>
            <a:r>
              <a:rPr lang="it-IT" sz="3200" dirty="0" smtClean="0">
                <a:solidFill>
                  <a:srgbClr val="FF3300"/>
                </a:solidFill>
              </a:rPr>
              <a:t>Regressione: continuazione esempio </a:t>
            </a:r>
          </a:p>
        </p:txBody>
      </p:sp>
      <p:sp>
        <p:nvSpPr>
          <p:cNvPr id="93189" name="Text Box 5"/>
          <p:cNvSpPr txBox="1">
            <a:spLocks noChangeArrowheads="1"/>
          </p:cNvSpPr>
          <p:nvPr/>
        </p:nvSpPr>
        <p:spPr bwMode="auto">
          <a:xfrm>
            <a:off x="251520" y="692696"/>
            <a:ext cx="8892480" cy="1015663"/>
          </a:xfrm>
          <a:prstGeom prst="rect">
            <a:avLst/>
          </a:prstGeom>
          <a:noFill/>
          <a:ln w="9525" algn="ctr">
            <a:noFill/>
            <a:miter lim="800000"/>
            <a:headEnd/>
            <a:tailEnd/>
          </a:ln>
        </p:spPr>
        <p:txBody>
          <a:bodyPr wrap="square">
            <a:spAutoFit/>
          </a:bodyPr>
          <a:lstStyle/>
          <a:p>
            <a:r>
              <a:rPr lang="it-IT" sz="2000" dirty="0"/>
              <a:t>Se aggiungessimo al campione un nuovo orso lungo 1 pollice e </a:t>
            </a:r>
            <a:r>
              <a:rPr lang="it-IT" sz="2000" dirty="0" smtClean="0"/>
              <a:t>di peso </a:t>
            </a:r>
            <a:r>
              <a:rPr lang="it-IT" sz="2000" dirty="0"/>
              <a:t>pari a 500 libbre</a:t>
            </a:r>
            <a:r>
              <a:rPr lang="it-IT" sz="2000" dirty="0">
                <a:solidFill>
                  <a:srgbClr val="FF3300"/>
                </a:solidFill>
              </a:rPr>
              <a:t>!!!</a:t>
            </a:r>
            <a:r>
              <a:rPr lang="it-IT" sz="2000" dirty="0"/>
              <a:t> avremmo un</a:t>
            </a:r>
            <a:r>
              <a:rPr lang="it-IT" sz="2000" dirty="0">
                <a:solidFill>
                  <a:srgbClr val="FF3300"/>
                </a:solidFill>
              </a:rPr>
              <a:t> </a:t>
            </a:r>
            <a:r>
              <a:rPr lang="it-IT" sz="2000" u="sng" dirty="0">
                <a:solidFill>
                  <a:srgbClr val="7030A0"/>
                </a:solidFill>
              </a:rPr>
              <a:t>punto influente</a:t>
            </a:r>
            <a:r>
              <a:rPr lang="it-IT" sz="2000" dirty="0">
                <a:solidFill>
                  <a:srgbClr val="FF3300"/>
                </a:solidFill>
              </a:rPr>
              <a:t>. </a:t>
            </a:r>
            <a:r>
              <a:rPr lang="it-IT" sz="2000" dirty="0"/>
              <a:t>Infatti si </a:t>
            </a:r>
            <a:r>
              <a:rPr lang="it-IT" sz="2000" dirty="0" smtClean="0"/>
              <a:t>avrebbe </a:t>
            </a:r>
            <a:r>
              <a:rPr lang="it-IT" sz="2000" dirty="0"/>
              <a:t>un effetto notevole sulla retta di </a:t>
            </a:r>
            <a:r>
              <a:rPr lang="it-IT" sz="2000" dirty="0" smtClean="0"/>
              <a:t>regressione (</a:t>
            </a:r>
            <a:r>
              <a:rPr lang="it-IT" sz="2000" u="sng" dirty="0" smtClean="0"/>
              <a:t>cambia l’equazione</a:t>
            </a:r>
            <a:r>
              <a:rPr lang="it-IT" sz="2000" dirty="0" smtClean="0"/>
              <a:t>). </a:t>
            </a:r>
            <a:endParaRPr lang="it-IT" sz="2000" dirty="0">
              <a:solidFill>
                <a:srgbClr val="FF3300"/>
              </a:solidFill>
            </a:endParaRPr>
          </a:p>
        </p:txBody>
      </p:sp>
      <p:sp>
        <p:nvSpPr>
          <p:cNvPr id="93190" name="Rectangle 6"/>
          <p:cNvSpPr>
            <a:spLocks noChangeArrowheads="1"/>
          </p:cNvSpPr>
          <p:nvPr/>
        </p:nvSpPr>
        <p:spPr bwMode="auto">
          <a:xfrm>
            <a:off x="323850" y="2565400"/>
            <a:ext cx="1781175" cy="3743325"/>
          </a:xfrm>
          <a:prstGeom prst="rect">
            <a:avLst/>
          </a:prstGeom>
          <a:noFill/>
          <a:ln w="9525" algn="ctr">
            <a:noFill/>
            <a:miter lim="800000"/>
            <a:headEnd/>
            <a:tailEnd/>
          </a:ln>
        </p:spPr>
        <p:txBody>
          <a:bodyPr>
            <a:spAutoFit/>
          </a:bodyPr>
          <a:lstStyle/>
          <a:p>
            <a:r>
              <a:rPr lang="it-IT"/>
              <a:t>  </a:t>
            </a:r>
            <a:r>
              <a:rPr lang="it-IT" u="sng"/>
              <a:t>x            y</a:t>
            </a:r>
            <a:r>
              <a:rPr lang="it-IT"/>
              <a:t>       </a:t>
            </a:r>
          </a:p>
          <a:p>
            <a:r>
              <a:rPr lang="it-IT"/>
              <a:t>53,0	  80</a:t>
            </a:r>
          </a:p>
          <a:p>
            <a:r>
              <a:rPr lang="it-IT"/>
              <a:t>67,5	344</a:t>
            </a:r>
          </a:p>
          <a:p>
            <a:r>
              <a:rPr lang="it-IT"/>
              <a:t>72,0	416</a:t>
            </a:r>
          </a:p>
          <a:p>
            <a:r>
              <a:rPr lang="it-IT"/>
              <a:t>72,0	348</a:t>
            </a:r>
          </a:p>
          <a:p>
            <a:r>
              <a:rPr lang="it-IT"/>
              <a:t>73,5	262</a:t>
            </a:r>
          </a:p>
          <a:p>
            <a:r>
              <a:rPr lang="it-IT"/>
              <a:t>68,5	360</a:t>
            </a:r>
          </a:p>
          <a:p>
            <a:r>
              <a:rPr lang="it-IT"/>
              <a:t>73,0	332</a:t>
            </a:r>
          </a:p>
          <a:p>
            <a:r>
              <a:rPr lang="it-IT"/>
              <a:t>37,0	  34</a:t>
            </a:r>
          </a:p>
          <a:p>
            <a:r>
              <a:rPr lang="it-IT" b="1">
                <a:solidFill>
                  <a:srgbClr val="FF3300"/>
                </a:solidFill>
              </a:rPr>
              <a:t>1,0	500</a:t>
            </a:r>
          </a:p>
        </p:txBody>
      </p:sp>
      <p:graphicFrame>
        <p:nvGraphicFramePr>
          <p:cNvPr id="93186" name="Object 7"/>
          <p:cNvGraphicFramePr>
            <a:graphicFrameLocks noChangeAspect="1"/>
          </p:cNvGraphicFramePr>
          <p:nvPr/>
        </p:nvGraphicFramePr>
        <p:xfrm>
          <a:off x="2700338" y="2133600"/>
          <a:ext cx="6443662" cy="4464050"/>
        </p:xfrm>
        <a:graphic>
          <a:graphicData uri="http://schemas.openxmlformats.org/presentationml/2006/ole">
            <p:oleObj spid="_x0000_s30722" name="Graph" r:id="rId3" imgW="5486400" imgH="3657600" progId="">
              <p:embed/>
            </p:oleObj>
          </a:graphicData>
        </a:graphic>
      </p:graphicFrame>
      <p:sp>
        <p:nvSpPr>
          <p:cNvPr id="8" name="Ovale 7"/>
          <p:cNvSpPr/>
          <p:nvPr/>
        </p:nvSpPr>
        <p:spPr bwMode="auto">
          <a:xfrm>
            <a:off x="3491880" y="2924944"/>
            <a:ext cx="288032" cy="21602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141E1EFC-2F7F-4DF3-9D1A-F2B6C81359F0}" type="slidenum">
              <a:rPr lang="it-IT"/>
              <a:pPr>
                <a:defRPr/>
              </a:pPr>
              <a:t>82</a:t>
            </a:fld>
            <a:endParaRPr lang="it-IT" dirty="0"/>
          </a:p>
        </p:txBody>
      </p:sp>
      <p:graphicFrame>
        <p:nvGraphicFramePr>
          <p:cNvPr id="94210" name="Object 4"/>
          <p:cNvGraphicFramePr>
            <a:graphicFrameLocks noChangeAspect="1"/>
          </p:cNvGraphicFramePr>
          <p:nvPr/>
        </p:nvGraphicFramePr>
        <p:xfrm>
          <a:off x="4572000" y="1628775"/>
          <a:ext cx="4572000" cy="4608513"/>
        </p:xfrm>
        <a:graphic>
          <a:graphicData uri="http://schemas.openxmlformats.org/presentationml/2006/ole">
            <p:oleObj spid="_x0000_s31746" name="Graph" r:id="rId3" imgW="5486400" imgH="3657600" progId="">
              <p:embed/>
            </p:oleObj>
          </a:graphicData>
        </a:graphic>
      </p:graphicFrame>
      <p:graphicFrame>
        <p:nvGraphicFramePr>
          <p:cNvPr id="94211" name="Object 5"/>
          <p:cNvGraphicFramePr>
            <a:graphicFrameLocks noChangeAspect="1"/>
          </p:cNvGraphicFramePr>
          <p:nvPr/>
        </p:nvGraphicFramePr>
        <p:xfrm>
          <a:off x="0" y="1628775"/>
          <a:ext cx="4356100" cy="4535488"/>
        </p:xfrm>
        <a:graphic>
          <a:graphicData uri="http://schemas.openxmlformats.org/presentationml/2006/ole">
            <p:oleObj spid="_x0000_s31747" name="Graph" r:id="rId4" imgW="5486400" imgH="3657600" progId="">
              <p:embed/>
            </p:oleObj>
          </a:graphicData>
        </a:graphic>
      </p:graphicFrame>
      <p:sp>
        <p:nvSpPr>
          <p:cNvPr id="6" name="CasellaDiTesto 5"/>
          <p:cNvSpPr txBox="1"/>
          <p:nvPr/>
        </p:nvSpPr>
        <p:spPr>
          <a:xfrm>
            <a:off x="530745" y="260648"/>
            <a:ext cx="8613255" cy="830997"/>
          </a:xfrm>
          <a:prstGeom prst="rect">
            <a:avLst/>
          </a:prstGeom>
          <a:noFill/>
        </p:spPr>
        <p:txBody>
          <a:bodyPr wrap="none" rtlCol="0">
            <a:spAutoFit/>
          </a:bodyPr>
          <a:lstStyle/>
          <a:p>
            <a:r>
              <a:rPr lang="it-IT" sz="2400" dirty="0" smtClean="0">
                <a:solidFill>
                  <a:srgbClr val="7030A0"/>
                </a:solidFill>
              </a:rPr>
              <a:t>Le due rette a confronto (</a:t>
            </a:r>
            <a:r>
              <a:rPr lang="it-IT" sz="2400" u="sng" dirty="0" smtClean="0">
                <a:solidFill>
                  <a:srgbClr val="7030A0"/>
                </a:solidFill>
              </a:rPr>
              <a:t>senza</a:t>
            </a:r>
            <a:r>
              <a:rPr lang="it-IT" sz="2400" dirty="0" smtClean="0">
                <a:solidFill>
                  <a:srgbClr val="7030A0"/>
                </a:solidFill>
              </a:rPr>
              <a:t> osservazione influente: r</a:t>
            </a:r>
            <a:r>
              <a:rPr lang="it-IT" sz="2400" baseline="30000" dirty="0" smtClean="0">
                <a:solidFill>
                  <a:srgbClr val="7030A0"/>
                </a:solidFill>
              </a:rPr>
              <a:t>2</a:t>
            </a:r>
            <a:r>
              <a:rPr lang="it-IT" sz="2400" dirty="0" smtClean="0">
                <a:solidFill>
                  <a:srgbClr val="7030A0"/>
                </a:solidFill>
              </a:rPr>
              <a:t> = 80,5% e </a:t>
            </a:r>
          </a:p>
          <a:p>
            <a:r>
              <a:rPr lang="it-IT" sz="2400" u="sng" dirty="0" smtClean="0">
                <a:solidFill>
                  <a:srgbClr val="7030A0"/>
                </a:solidFill>
              </a:rPr>
              <a:t>con </a:t>
            </a:r>
            <a:r>
              <a:rPr lang="it-IT" sz="2400" dirty="0" smtClean="0">
                <a:solidFill>
                  <a:srgbClr val="7030A0"/>
                </a:solidFill>
              </a:rPr>
              <a:t>osservazione influente: r</a:t>
            </a:r>
            <a:r>
              <a:rPr lang="it-IT" sz="2400" baseline="30000" dirty="0" smtClean="0">
                <a:solidFill>
                  <a:srgbClr val="7030A0"/>
                </a:solidFill>
              </a:rPr>
              <a:t>2</a:t>
            </a:r>
            <a:r>
              <a:rPr lang="it-IT" sz="2400" dirty="0" smtClean="0">
                <a:solidFill>
                  <a:srgbClr val="7030A0"/>
                </a:solidFill>
              </a:rPr>
              <a:t> = 0,3%) </a:t>
            </a:r>
            <a:endParaRPr lang="it-IT" sz="2400" dirty="0">
              <a:solidFill>
                <a:srgbClr val="7030A0"/>
              </a:solidFill>
            </a:endParaRPr>
          </a:p>
        </p:txBody>
      </p:sp>
      <p:cxnSp>
        <p:nvCxnSpPr>
          <p:cNvPr id="8" name="Connettore 2 7"/>
          <p:cNvCxnSpPr/>
          <p:nvPr/>
        </p:nvCxnSpPr>
        <p:spPr>
          <a:xfrm>
            <a:off x="3419872" y="1196752"/>
            <a:ext cx="3312368"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2051720" y="620688"/>
            <a:ext cx="4176464"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pPr>
              <a:defRPr/>
            </a:pPr>
            <a:fld id="{678D14E3-6943-4BFD-BFE7-89EF085CF1CE}" type="slidenum">
              <a:rPr lang="it-IT"/>
              <a:pPr>
                <a:defRPr/>
              </a:pPr>
              <a:t>83</a:t>
            </a:fld>
            <a:endParaRPr lang="it-IT"/>
          </a:p>
        </p:txBody>
      </p:sp>
      <p:sp>
        <p:nvSpPr>
          <p:cNvPr id="95236" name="Rectangle 2"/>
          <p:cNvSpPr>
            <a:spLocks noGrp="1" noChangeArrowheads="1"/>
          </p:cNvSpPr>
          <p:nvPr>
            <p:ph type="title"/>
          </p:nvPr>
        </p:nvSpPr>
        <p:spPr>
          <a:xfrm>
            <a:off x="468313" y="0"/>
            <a:ext cx="8229600" cy="633413"/>
          </a:xfrm>
          <a:ln>
            <a:solidFill>
              <a:schemeClr val="accent2"/>
            </a:solidFill>
          </a:ln>
        </p:spPr>
        <p:txBody>
          <a:bodyPr/>
          <a:lstStyle/>
          <a:p>
            <a:pPr eaLnBrk="1" hangingPunct="1"/>
            <a:r>
              <a:rPr lang="it-IT" sz="3200" dirty="0" smtClean="0">
                <a:solidFill>
                  <a:srgbClr val="FF3300"/>
                </a:solidFill>
              </a:rPr>
              <a:t>Regressione: continuazione esempio </a:t>
            </a:r>
          </a:p>
        </p:txBody>
      </p:sp>
      <p:graphicFrame>
        <p:nvGraphicFramePr>
          <p:cNvPr id="95234" name="Object 3"/>
          <p:cNvGraphicFramePr>
            <a:graphicFrameLocks noChangeAspect="1"/>
          </p:cNvGraphicFramePr>
          <p:nvPr/>
        </p:nvGraphicFramePr>
        <p:xfrm>
          <a:off x="2627313" y="2133600"/>
          <a:ext cx="5976937" cy="4537075"/>
        </p:xfrm>
        <a:graphic>
          <a:graphicData uri="http://schemas.openxmlformats.org/presentationml/2006/ole">
            <p:oleObj spid="_x0000_s32770" name="Graph" r:id="rId3" imgW="5486400" imgH="3657600" progId="">
              <p:embed/>
            </p:oleObj>
          </a:graphicData>
        </a:graphic>
      </p:graphicFrame>
      <p:sp>
        <p:nvSpPr>
          <p:cNvPr id="95237" name="Text Box 4"/>
          <p:cNvSpPr txBox="1">
            <a:spLocks noChangeArrowheads="1"/>
          </p:cNvSpPr>
          <p:nvPr/>
        </p:nvSpPr>
        <p:spPr bwMode="auto">
          <a:xfrm>
            <a:off x="179388" y="620713"/>
            <a:ext cx="8605837" cy="1323439"/>
          </a:xfrm>
          <a:prstGeom prst="rect">
            <a:avLst/>
          </a:prstGeom>
          <a:noFill/>
          <a:ln w="9525" algn="ctr">
            <a:noFill/>
            <a:miter lim="800000"/>
            <a:headEnd/>
            <a:tailEnd/>
          </a:ln>
        </p:spPr>
        <p:txBody>
          <a:bodyPr>
            <a:spAutoFit/>
          </a:bodyPr>
          <a:lstStyle/>
          <a:p>
            <a:r>
              <a:rPr lang="it-IT" sz="2000" dirty="0"/>
              <a:t>Se aggiungessimo al campione un nuovo orso lungo 1 pollice e di</a:t>
            </a:r>
          </a:p>
          <a:p>
            <a:r>
              <a:rPr lang="it-IT" sz="2000" dirty="0"/>
              <a:t>peso pari a 2000 libbre</a:t>
            </a:r>
            <a:r>
              <a:rPr lang="it-IT" sz="2000" dirty="0">
                <a:solidFill>
                  <a:srgbClr val="FF3300"/>
                </a:solidFill>
              </a:rPr>
              <a:t>!!!</a:t>
            </a:r>
            <a:r>
              <a:rPr lang="it-IT" sz="2000" dirty="0"/>
              <a:t> avremmo di nuovo un</a:t>
            </a:r>
            <a:r>
              <a:rPr lang="it-IT" sz="2000" dirty="0">
                <a:solidFill>
                  <a:srgbClr val="FF3300"/>
                </a:solidFill>
              </a:rPr>
              <a:t> </a:t>
            </a:r>
            <a:r>
              <a:rPr lang="it-IT" sz="2000" u="sng" dirty="0">
                <a:solidFill>
                  <a:srgbClr val="7030A0"/>
                </a:solidFill>
              </a:rPr>
              <a:t>punto influente (e anche </a:t>
            </a:r>
            <a:r>
              <a:rPr lang="it-IT" sz="2000" u="sng" dirty="0" err="1">
                <a:solidFill>
                  <a:srgbClr val="7030A0"/>
                </a:solidFill>
              </a:rPr>
              <a:t>outlier</a:t>
            </a:r>
            <a:r>
              <a:rPr lang="it-IT" sz="2000" u="sng" dirty="0">
                <a:solidFill>
                  <a:srgbClr val="7030A0"/>
                </a:solidFill>
              </a:rPr>
              <a:t> nella direzione della y). </a:t>
            </a:r>
            <a:r>
              <a:rPr lang="it-IT" sz="2000" dirty="0"/>
              <a:t>Infatti si avrebbe un effetto drammatico sulla retta di regressione. </a:t>
            </a:r>
            <a:endParaRPr lang="it-IT" sz="2000" dirty="0">
              <a:solidFill>
                <a:srgbClr val="FF3300"/>
              </a:solidFill>
            </a:endParaRPr>
          </a:p>
        </p:txBody>
      </p:sp>
      <p:sp>
        <p:nvSpPr>
          <p:cNvPr id="95238" name="Rectangle 5"/>
          <p:cNvSpPr>
            <a:spLocks noChangeArrowheads="1"/>
          </p:cNvSpPr>
          <p:nvPr/>
        </p:nvSpPr>
        <p:spPr bwMode="auto">
          <a:xfrm>
            <a:off x="323850" y="2565400"/>
            <a:ext cx="1781175" cy="3743325"/>
          </a:xfrm>
          <a:prstGeom prst="rect">
            <a:avLst/>
          </a:prstGeom>
          <a:noFill/>
          <a:ln w="9525" algn="ctr">
            <a:noFill/>
            <a:miter lim="800000"/>
            <a:headEnd/>
            <a:tailEnd/>
          </a:ln>
        </p:spPr>
        <p:txBody>
          <a:bodyPr>
            <a:spAutoFit/>
          </a:bodyPr>
          <a:lstStyle/>
          <a:p>
            <a:r>
              <a:rPr lang="it-IT" dirty="0"/>
              <a:t>  </a:t>
            </a:r>
            <a:r>
              <a:rPr lang="it-IT" u="sng" dirty="0"/>
              <a:t>x            y</a:t>
            </a:r>
            <a:r>
              <a:rPr lang="it-IT" dirty="0"/>
              <a:t>       </a:t>
            </a:r>
          </a:p>
          <a:p>
            <a:r>
              <a:rPr lang="it-IT" dirty="0"/>
              <a:t>53,0	  80</a:t>
            </a:r>
          </a:p>
          <a:p>
            <a:r>
              <a:rPr lang="it-IT" dirty="0"/>
              <a:t>67,5	344</a:t>
            </a:r>
          </a:p>
          <a:p>
            <a:r>
              <a:rPr lang="it-IT" dirty="0"/>
              <a:t>72,0	416</a:t>
            </a:r>
          </a:p>
          <a:p>
            <a:r>
              <a:rPr lang="it-IT" dirty="0"/>
              <a:t>72,0	348</a:t>
            </a:r>
          </a:p>
          <a:p>
            <a:r>
              <a:rPr lang="it-IT" dirty="0"/>
              <a:t>73,5	262</a:t>
            </a:r>
          </a:p>
          <a:p>
            <a:r>
              <a:rPr lang="it-IT" dirty="0"/>
              <a:t>68,5	360</a:t>
            </a:r>
          </a:p>
          <a:p>
            <a:r>
              <a:rPr lang="it-IT" dirty="0"/>
              <a:t>73,0	332</a:t>
            </a:r>
          </a:p>
          <a:p>
            <a:r>
              <a:rPr lang="it-IT" dirty="0"/>
              <a:t>37,0	  34</a:t>
            </a:r>
          </a:p>
          <a:p>
            <a:r>
              <a:rPr lang="it-IT" b="1" dirty="0">
                <a:solidFill>
                  <a:srgbClr val="FF3300"/>
                </a:solidFill>
              </a:rPr>
              <a:t>1,0	2000</a:t>
            </a:r>
          </a:p>
        </p:txBody>
      </p:sp>
      <p:sp>
        <p:nvSpPr>
          <p:cNvPr id="8" name="Ovale 7"/>
          <p:cNvSpPr/>
          <p:nvPr/>
        </p:nvSpPr>
        <p:spPr bwMode="auto">
          <a:xfrm>
            <a:off x="3491880" y="2924944"/>
            <a:ext cx="360040" cy="288032"/>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D7426F60-97C6-4D8F-ADF9-5DB2B83A560B}" type="slidenum">
              <a:rPr lang="it-IT" smtClean="0"/>
              <a:pPr>
                <a:defRPr/>
              </a:pPr>
              <a:t>84</a:t>
            </a:fld>
            <a:endParaRPr lang="it-IT"/>
          </a:p>
        </p:txBody>
      </p:sp>
      <p:graphicFrame>
        <p:nvGraphicFramePr>
          <p:cNvPr id="3609602" name="Object 3"/>
          <p:cNvGraphicFramePr>
            <a:graphicFrameLocks noChangeAspect="1"/>
          </p:cNvGraphicFramePr>
          <p:nvPr/>
        </p:nvGraphicFramePr>
        <p:xfrm>
          <a:off x="4644008" y="2132856"/>
          <a:ext cx="4499992" cy="4321796"/>
        </p:xfrm>
        <a:graphic>
          <a:graphicData uri="http://schemas.openxmlformats.org/presentationml/2006/ole">
            <p:oleObj spid="_x0000_s33794" name="Graph" r:id="rId3" imgW="5486400" imgH="3657600" progId="">
              <p:embed/>
            </p:oleObj>
          </a:graphicData>
        </a:graphic>
      </p:graphicFrame>
      <p:graphicFrame>
        <p:nvGraphicFramePr>
          <p:cNvPr id="3609603" name="Object 5"/>
          <p:cNvGraphicFramePr>
            <a:graphicFrameLocks noChangeAspect="1"/>
          </p:cNvGraphicFramePr>
          <p:nvPr/>
        </p:nvGraphicFramePr>
        <p:xfrm>
          <a:off x="0" y="2060848"/>
          <a:ext cx="4499992" cy="4535488"/>
        </p:xfrm>
        <a:graphic>
          <a:graphicData uri="http://schemas.openxmlformats.org/presentationml/2006/ole">
            <p:oleObj spid="_x0000_s33795" name="Graph" r:id="rId4" imgW="5486400" imgH="3657600" progId="">
              <p:embed/>
            </p:oleObj>
          </a:graphicData>
        </a:graphic>
      </p:graphicFrame>
      <p:sp>
        <p:nvSpPr>
          <p:cNvPr id="7" name="CasellaDiTesto 6"/>
          <p:cNvSpPr txBox="1"/>
          <p:nvPr/>
        </p:nvSpPr>
        <p:spPr>
          <a:xfrm>
            <a:off x="323528" y="548680"/>
            <a:ext cx="7953203" cy="769441"/>
          </a:xfrm>
          <a:prstGeom prst="rect">
            <a:avLst/>
          </a:prstGeom>
          <a:noFill/>
        </p:spPr>
        <p:txBody>
          <a:bodyPr wrap="none" rtlCol="0">
            <a:spAutoFit/>
          </a:bodyPr>
          <a:lstStyle/>
          <a:p>
            <a:r>
              <a:rPr lang="it-IT" sz="2200" dirty="0" smtClean="0">
                <a:solidFill>
                  <a:srgbClr val="7030A0"/>
                </a:solidFill>
              </a:rPr>
              <a:t>Le due rette a confronto (senza osservazione influente: r</a:t>
            </a:r>
            <a:r>
              <a:rPr lang="it-IT" sz="2200" baseline="30000" dirty="0" smtClean="0">
                <a:solidFill>
                  <a:srgbClr val="7030A0"/>
                </a:solidFill>
              </a:rPr>
              <a:t>2</a:t>
            </a:r>
            <a:r>
              <a:rPr lang="it-IT" sz="2200" dirty="0" smtClean="0">
                <a:solidFill>
                  <a:srgbClr val="7030A0"/>
                </a:solidFill>
              </a:rPr>
              <a:t> = 80,5% e </a:t>
            </a:r>
          </a:p>
          <a:p>
            <a:r>
              <a:rPr lang="it-IT" sz="2200" dirty="0" smtClean="0">
                <a:solidFill>
                  <a:srgbClr val="7030A0"/>
                </a:solidFill>
              </a:rPr>
              <a:t>con osservazione influente: r</a:t>
            </a:r>
            <a:r>
              <a:rPr lang="it-IT" sz="2200" baseline="30000" dirty="0" smtClean="0">
                <a:solidFill>
                  <a:srgbClr val="7030A0"/>
                </a:solidFill>
              </a:rPr>
              <a:t>2</a:t>
            </a:r>
            <a:r>
              <a:rPr lang="it-IT" sz="2200" dirty="0" smtClean="0">
                <a:solidFill>
                  <a:srgbClr val="7030A0"/>
                </a:solidFill>
              </a:rPr>
              <a:t> = 55,9%) </a:t>
            </a:r>
            <a:endParaRPr lang="it-IT" sz="2200" dirty="0">
              <a:solidFill>
                <a:srgbClr val="7030A0"/>
              </a:solidFill>
            </a:endParaRPr>
          </a:p>
        </p:txBody>
      </p:sp>
      <p:cxnSp>
        <p:nvCxnSpPr>
          <p:cNvPr id="8" name="Connettore 2 7"/>
          <p:cNvCxnSpPr/>
          <p:nvPr/>
        </p:nvCxnSpPr>
        <p:spPr>
          <a:xfrm flipH="1">
            <a:off x="2411760" y="764704"/>
            <a:ext cx="2232248" cy="2376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2627784" y="1268760"/>
            <a:ext cx="4752528"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88640"/>
            <a:ext cx="8229600" cy="504056"/>
          </a:xfrm>
          <a:ln>
            <a:solidFill>
              <a:srgbClr val="0070C0"/>
            </a:solidFill>
          </a:ln>
        </p:spPr>
        <p:txBody>
          <a:bodyPr>
            <a:normAutofit fontScale="90000"/>
          </a:bodyPr>
          <a:lstStyle/>
          <a:p>
            <a:r>
              <a:rPr lang="it-IT" sz="2900" dirty="0" smtClean="0">
                <a:solidFill>
                  <a:srgbClr val="FF0000"/>
                </a:solidFill>
              </a:rPr>
              <a:t>La retta di regressione dei minimi quadrati</a:t>
            </a:r>
            <a:endParaRPr lang="it-IT" sz="2900" dirty="0">
              <a:solidFill>
                <a:srgbClr val="FF0000"/>
              </a:solidFill>
            </a:endParaRPr>
          </a:p>
        </p:txBody>
      </p:sp>
      <p:sp>
        <p:nvSpPr>
          <p:cNvPr id="4" name="Rettangolo 3"/>
          <p:cNvSpPr/>
          <p:nvPr/>
        </p:nvSpPr>
        <p:spPr>
          <a:xfrm>
            <a:off x="251520" y="764704"/>
            <a:ext cx="8892480" cy="830997"/>
          </a:xfrm>
          <a:prstGeom prst="rect">
            <a:avLst/>
          </a:prstGeom>
        </p:spPr>
        <p:txBody>
          <a:bodyPr wrap="square">
            <a:spAutoFit/>
          </a:bodyPr>
          <a:lstStyle/>
          <a:p>
            <a:r>
              <a:rPr lang="it-IT" dirty="0" smtClean="0">
                <a:solidFill>
                  <a:srgbClr val="000000"/>
                </a:solidFill>
                <a:ea typeface="Times New Roman" pitchFamily="18" charset="0"/>
              </a:rPr>
              <a:t>Vogliamo determinare la retta di regressione lineare  di due variabili</a:t>
            </a:r>
          </a:p>
          <a:p>
            <a:r>
              <a:rPr lang="it-IT" dirty="0" smtClean="0">
                <a:solidFill>
                  <a:srgbClr val="000000"/>
                </a:solidFill>
                <a:ea typeface="Times New Roman" pitchFamily="18" charset="0"/>
              </a:rPr>
              <a:t> X = statura e Y = peso di 10 individui</a:t>
            </a:r>
            <a:endParaRPr lang="it-IT" dirty="0"/>
          </a:p>
        </p:txBody>
      </p:sp>
      <p:sp>
        <p:nvSpPr>
          <p:cNvPr id="5" name="Rettangolo 4"/>
          <p:cNvSpPr/>
          <p:nvPr/>
        </p:nvSpPr>
        <p:spPr>
          <a:xfrm>
            <a:off x="179512" y="1772816"/>
            <a:ext cx="1656184" cy="3477875"/>
          </a:xfrm>
          <a:prstGeom prst="rect">
            <a:avLst/>
          </a:prstGeom>
        </p:spPr>
        <p:txBody>
          <a:bodyPr wrap="square">
            <a:spAutoFit/>
          </a:bodyPr>
          <a:lstStyle/>
          <a:p>
            <a:r>
              <a:rPr lang="it-IT" sz="2000" dirty="0" smtClean="0"/>
              <a:t>statura	peso</a:t>
            </a:r>
          </a:p>
          <a:p>
            <a:r>
              <a:rPr lang="it-IT" sz="2000" dirty="0" smtClean="0"/>
              <a:t>161	69</a:t>
            </a:r>
          </a:p>
          <a:p>
            <a:r>
              <a:rPr lang="it-IT" sz="2000" dirty="0" smtClean="0"/>
              <a:t>162	58</a:t>
            </a:r>
          </a:p>
          <a:p>
            <a:r>
              <a:rPr lang="it-IT" sz="2000" dirty="0" smtClean="0"/>
              <a:t>164	55</a:t>
            </a:r>
          </a:p>
          <a:p>
            <a:r>
              <a:rPr lang="it-IT" sz="2000" dirty="0" smtClean="0"/>
              <a:t>165	65</a:t>
            </a:r>
          </a:p>
          <a:p>
            <a:r>
              <a:rPr lang="it-IT" sz="2000" dirty="0" smtClean="0"/>
              <a:t>172	73</a:t>
            </a:r>
          </a:p>
          <a:p>
            <a:r>
              <a:rPr lang="it-IT" sz="2000" dirty="0" smtClean="0"/>
              <a:t>179	76</a:t>
            </a:r>
          </a:p>
          <a:p>
            <a:r>
              <a:rPr lang="it-IT" sz="2000" dirty="0" smtClean="0"/>
              <a:t>181	69</a:t>
            </a:r>
          </a:p>
          <a:p>
            <a:r>
              <a:rPr lang="it-IT" sz="2000" dirty="0" smtClean="0"/>
              <a:t>184	77</a:t>
            </a:r>
          </a:p>
          <a:p>
            <a:r>
              <a:rPr lang="it-IT" sz="2000" dirty="0" smtClean="0"/>
              <a:t>186	80</a:t>
            </a:r>
          </a:p>
          <a:p>
            <a:r>
              <a:rPr lang="it-IT" sz="2000" dirty="0" smtClean="0"/>
              <a:t>191	80</a:t>
            </a:r>
            <a:endParaRPr lang="it-IT" sz="2000" dirty="0"/>
          </a:p>
        </p:txBody>
      </p:sp>
      <p:pic>
        <p:nvPicPr>
          <p:cNvPr id="5748738" name="Picture 2"/>
          <p:cNvPicPr>
            <a:picLocks noChangeAspect="1" noChangeArrowheads="1"/>
          </p:cNvPicPr>
          <p:nvPr/>
        </p:nvPicPr>
        <p:blipFill>
          <a:blip r:embed="rId2" cstate="print"/>
          <a:srcRect/>
          <a:stretch>
            <a:fillRect/>
          </a:stretch>
        </p:blipFill>
        <p:spPr bwMode="auto">
          <a:xfrm>
            <a:off x="1619672" y="2276872"/>
            <a:ext cx="3607296" cy="3657600"/>
          </a:xfrm>
          <a:prstGeom prst="rect">
            <a:avLst/>
          </a:prstGeom>
          <a:noFill/>
          <a:ln w="9525">
            <a:noFill/>
            <a:miter lim="800000"/>
            <a:headEnd/>
            <a:tailEnd/>
          </a:ln>
        </p:spPr>
      </p:pic>
      <p:pic>
        <p:nvPicPr>
          <p:cNvPr id="5748739" name="Picture 3"/>
          <p:cNvPicPr>
            <a:picLocks noChangeAspect="1" noChangeArrowheads="1"/>
          </p:cNvPicPr>
          <p:nvPr/>
        </p:nvPicPr>
        <p:blipFill>
          <a:blip r:embed="rId3" cstate="print"/>
          <a:srcRect/>
          <a:stretch>
            <a:fillRect/>
          </a:stretch>
        </p:blipFill>
        <p:spPr bwMode="auto">
          <a:xfrm>
            <a:off x="5148064" y="2204864"/>
            <a:ext cx="3744416" cy="3657600"/>
          </a:xfrm>
          <a:prstGeom prst="rect">
            <a:avLst/>
          </a:prstGeom>
          <a:noFill/>
          <a:ln w="9525">
            <a:noFill/>
            <a:miter lim="800000"/>
            <a:headEnd/>
            <a:tailEnd/>
          </a:ln>
        </p:spPr>
      </p:pic>
      <p:sp>
        <p:nvSpPr>
          <p:cNvPr id="8" name="CasellaDiTesto 7"/>
          <p:cNvSpPr txBox="1"/>
          <p:nvPr/>
        </p:nvSpPr>
        <p:spPr>
          <a:xfrm>
            <a:off x="3203848" y="6093296"/>
            <a:ext cx="901144" cy="523220"/>
          </a:xfrm>
          <a:prstGeom prst="rect">
            <a:avLst/>
          </a:prstGeom>
          <a:noFill/>
        </p:spPr>
        <p:txBody>
          <a:bodyPr wrap="none" rtlCol="0">
            <a:spAutoFit/>
          </a:bodyPr>
          <a:lstStyle/>
          <a:p>
            <a:r>
              <a:rPr lang="it-IT" sz="2800" b="1" dirty="0" smtClean="0"/>
              <a:t>r = ?</a:t>
            </a:r>
            <a:endParaRPr lang="it-IT" sz="2800" b="1" dirty="0"/>
          </a:p>
        </p:txBody>
      </p:sp>
      <p:sp>
        <p:nvSpPr>
          <p:cNvPr id="9" name="CasellaDiTesto 8"/>
          <p:cNvSpPr txBox="1"/>
          <p:nvPr/>
        </p:nvSpPr>
        <p:spPr>
          <a:xfrm>
            <a:off x="6516216" y="6093296"/>
            <a:ext cx="901144" cy="523220"/>
          </a:xfrm>
          <a:prstGeom prst="rect">
            <a:avLst/>
          </a:prstGeom>
          <a:noFill/>
        </p:spPr>
        <p:txBody>
          <a:bodyPr wrap="none" rtlCol="0">
            <a:spAutoFit/>
          </a:bodyPr>
          <a:lstStyle/>
          <a:p>
            <a:r>
              <a:rPr lang="it-IT" sz="2800" b="1" dirty="0" smtClean="0"/>
              <a:t>r = ?</a:t>
            </a:r>
            <a:endParaRPr lang="it-IT" sz="2800" b="1" dirty="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a:ln>
            <a:solidFill>
              <a:srgbClr val="0070C0"/>
            </a:solidFill>
          </a:ln>
        </p:spPr>
        <p:txBody>
          <a:bodyPr/>
          <a:lstStyle/>
          <a:p>
            <a:r>
              <a:rPr lang="it-IT" sz="3200" dirty="0" smtClean="0">
                <a:solidFill>
                  <a:srgbClr val="FF0000"/>
                </a:solidFill>
              </a:rPr>
              <a:t>La retta di regressione</a:t>
            </a:r>
            <a:endParaRPr lang="it-IT" sz="3200" dirty="0">
              <a:solidFill>
                <a:srgbClr val="FF0000"/>
              </a:solidFill>
            </a:endParaRPr>
          </a:p>
        </p:txBody>
      </p:sp>
      <p:sp>
        <p:nvSpPr>
          <p:cNvPr id="3" name="Segnaposto numero diapositiva 2"/>
          <p:cNvSpPr>
            <a:spLocks noGrp="1"/>
          </p:cNvSpPr>
          <p:nvPr>
            <p:ph type="sldNum" sz="quarter" idx="12"/>
          </p:nvPr>
        </p:nvSpPr>
        <p:spPr/>
        <p:txBody>
          <a:bodyPr/>
          <a:lstStyle/>
          <a:p>
            <a:pPr>
              <a:defRPr/>
            </a:pPr>
            <a:fld id="{AF438C98-A1A1-4A52-B7F4-222EB6000C55}" type="slidenum">
              <a:rPr lang="it-IT" smtClean="0"/>
              <a:pPr>
                <a:defRPr/>
              </a:pPr>
              <a:t>86</a:t>
            </a:fld>
            <a:endParaRPr lang="it-IT"/>
          </a:p>
        </p:txBody>
      </p:sp>
      <p:pic>
        <p:nvPicPr>
          <p:cNvPr id="5749762" name="Picture 2"/>
          <p:cNvPicPr>
            <a:picLocks noChangeAspect="1" noChangeArrowheads="1"/>
          </p:cNvPicPr>
          <p:nvPr/>
        </p:nvPicPr>
        <p:blipFill>
          <a:blip r:embed="rId2" cstate="print"/>
          <a:srcRect/>
          <a:stretch>
            <a:fillRect/>
          </a:stretch>
        </p:blipFill>
        <p:spPr bwMode="auto">
          <a:xfrm>
            <a:off x="0" y="908720"/>
            <a:ext cx="5508104" cy="3657600"/>
          </a:xfrm>
          <a:prstGeom prst="rect">
            <a:avLst/>
          </a:prstGeom>
          <a:noFill/>
          <a:ln w="9525">
            <a:noFill/>
            <a:miter lim="800000"/>
            <a:headEnd/>
            <a:tailEnd/>
          </a:ln>
        </p:spPr>
      </p:pic>
      <p:pic>
        <p:nvPicPr>
          <p:cNvPr id="5749763" name="Picture 3"/>
          <p:cNvPicPr>
            <a:picLocks noChangeAspect="1" noChangeArrowheads="1"/>
          </p:cNvPicPr>
          <p:nvPr/>
        </p:nvPicPr>
        <p:blipFill>
          <a:blip r:embed="rId3" cstate="print"/>
          <a:srcRect/>
          <a:stretch>
            <a:fillRect/>
          </a:stretch>
        </p:blipFill>
        <p:spPr bwMode="auto">
          <a:xfrm>
            <a:off x="3657600" y="2996952"/>
            <a:ext cx="5486400" cy="3657600"/>
          </a:xfrm>
          <a:prstGeom prst="rect">
            <a:avLst/>
          </a:prstGeom>
          <a:noFill/>
          <a:ln w="9525">
            <a:noFill/>
            <a:miter lim="800000"/>
            <a:headEnd/>
            <a:tailEnd/>
          </a:ln>
        </p:spPr>
      </p:pic>
      <p:sp>
        <p:nvSpPr>
          <p:cNvPr id="6" name="CasellaDiTesto 5"/>
          <p:cNvSpPr txBox="1"/>
          <p:nvPr/>
        </p:nvSpPr>
        <p:spPr>
          <a:xfrm>
            <a:off x="5724128" y="1268760"/>
            <a:ext cx="2304256" cy="1754326"/>
          </a:xfrm>
          <a:prstGeom prst="rect">
            <a:avLst/>
          </a:prstGeom>
          <a:noFill/>
        </p:spPr>
        <p:txBody>
          <a:bodyPr wrap="square" rtlCol="0">
            <a:spAutoFit/>
          </a:bodyPr>
          <a:lstStyle/>
          <a:p>
            <a:r>
              <a:rPr lang="it-IT" b="1" dirty="0" smtClean="0"/>
              <a:t>r = 0.835</a:t>
            </a:r>
          </a:p>
          <a:p>
            <a:r>
              <a:rPr lang="it-IT" b="1" dirty="0" smtClean="0"/>
              <a:t>Qui si può scegliere come v. esplicativa sia la statura sia il peso</a:t>
            </a:r>
          </a:p>
          <a:p>
            <a:endParaRPr lang="it-IT" b="1" dirty="0" smtClean="0"/>
          </a:p>
          <a:p>
            <a:endParaRPr lang="it-IT" b="1" dirty="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a:ln>
            <a:solidFill>
              <a:srgbClr val="0070C0"/>
            </a:solidFill>
          </a:ln>
        </p:spPr>
        <p:txBody>
          <a:bodyPr/>
          <a:lstStyle/>
          <a:p>
            <a:r>
              <a:rPr lang="it-IT" sz="3200" dirty="0" smtClean="0">
                <a:solidFill>
                  <a:srgbClr val="FF0000"/>
                </a:solidFill>
              </a:rPr>
              <a:t>Il grafico dei residui (peso, statura)</a:t>
            </a:r>
            <a:endParaRPr lang="it-IT" sz="3200" dirty="0">
              <a:solidFill>
                <a:srgbClr val="FF0000"/>
              </a:solidFill>
            </a:endParaRPr>
          </a:p>
        </p:txBody>
      </p:sp>
      <p:sp>
        <p:nvSpPr>
          <p:cNvPr id="3" name="Segnaposto numero diapositiva 2"/>
          <p:cNvSpPr>
            <a:spLocks noGrp="1"/>
          </p:cNvSpPr>
          <p:nvPr>
            <p:ph type="sldNum" sz="quarter" idx="12"/>
          </p:nvPr>
        </p:nvSpPr>
        <p:spPr/>
        <p:txBody>
          <a:bodyPr/>
          <a:lstStyle/>
          <a:p>
            <a:pPr>
              <a:defRPr/>
            </a:pPr>
            <a:fld id="{AF438C98-A1A1-4A52-B7F4-222EB6000C55}" type="slidenum">
              <a:rPr lang="it-IT" smtClean="0"/>
              <a:pPr>
                <a:defRPr/>
              </a:pPr>
              <a:t>87</a:t>
            </a:fld>
            <a:endParaRPr lang="it-IT"/>
          </a:p>
        </p:txBody>
      </p:sp>
      <p:pic>
        <p:nvPicPr>
          <p:cNvPr id="5750786" name="Picture 2"/>
          <p:cNvPicPr>
            <a:picLocks noChangeAspect="1" noChangeArrowheads="1"/>
          </p:cNvPicPr>
          <p:nvPr/>
        </p:nvPicPr>
        <p:blipFill>
          <a:blip r:embed="rId2" cstate="print"/>
          <a:srcRect/>
          <a:stretch>
            <a:fillRect/>
          </a:stretch>
        </p:blipFill>
        <p:spPr bwMode="auto">
          <a:xfrm>
            <a:off x="0" y="1340768"/>
            <a:ext cx="4572000" cy="4493096"/>
          </a:xfrm>
          <a:prstGeom prst="rect">
            <a:avLst/>
          </a:prstGeom>
          <a:noFill/>
          <a:ln w="9525">
            <a:noFill/>
            <a:miter lim="800000"/>
            <a:headEnd/>
            <a:tailEnd/>
          </a:ln>
        </p:spPr>
      </p:pic>
      <p:pic>
        <p:nvPicPr>
          <p:cNvPr id="5750787" name="Picture 3"/>
          <p:cNvPicPr>
            <a:picLocks noChangeAspect="1" noChangeArrowheads="1"/>
          </p:cNvPicPr>
          <p:nvPr/>
        </p:nvPicPr>
        <p:blipFill>
          <a:blip r:embed="rId3" cstate="print"/>
          <a:srcRect/>
          <a:stretch>
            <a:fillRect/>
          </a:stretch>
        </p:blipFill>
        <p:spPr bwMode="auto">
          <a:xfrm>
            <a:off x="4355976" y="3068960"/>
            <a:ext cx="4788024" cy="401764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5" name="Rectangle 1"/>
          <p:cNvSpPr>
            <a:spLocks noChangeArrowheads="1"/>
          </p:cNvSpPr>
          <p:nvPr/>
        </p:nvSpPr>
        <p:spPr bwMode="auto">
          <a:xfrm>
            <a:off x="251520" y="-68111"/>
            <a:ext cx="889248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38175" algn="l"/>
              </a:tabLst>
            </a:pPr>
            <a:r>
              <a:rPr lang="it-IT" sz="2000" b="1" dirty="0" smtClean="0">
                <a:latin typeface="Times New Roman" pitchFamily="18" charset="0"/>
                <a:ea typeface="Calibri" pitchFamily="34" charset="0"/>
                <a:cs typeface="Times New Roman" pitchFamily="18" charset="0"/>
              </a:rPr>
              <a:t> Esercizio</a:t>
            </a:r>
          </a:p>
          <a:p>
            <a:pPr marL="0" marR="0" lvl="0" indent="0" algn="l" defTabSz="914400" rtl="0" eaLnBrk="1" fontAlgn="base" latinLnBrk="0" hangingPunct="1">
              <a:lnSpc>
                <a:spcPct val="100000"/>
              </a:lnSpc>
              <a:spcBef>
                <a:spcPct val="0"/>
              </a:spcBef>
              <a:spcAft>
                <a:spcPct val="0"/>
              </a:spcAft>
              <a:buClrTx/>
              <a:buSzTx/>
              <a:buFontTx/>
              <a:buNone/>
              <a:tabLst>
                <a:tab pos="638175" algn="l"/>
              </a:tabLst>
            </a:pP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Nella tabella che segue sono riportate le dosi (in mg) di un farmaco </a:t>
            </a:r>
            <a:r>
              <a:rPr kumimoji="0" lang="it-IT" sz="2200" b="0" i="0" u="none" strike="noStrike" cap="none" normalizeH="0" baseline="0" dirty="0" smtClean="0">
                <a:ln>
                  <a:noFill/>
                </a:ln>
                <a:solidFill>
                  <a:srgbClr val="545454"/>
                </a:solidFill>
                <a:effectLst/>
                <a:latin typeface="Calibri"/>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638175" algn="l"/>
              </a:tabLst>
            </a:pPr>
            <a:r>
              <a:rPr kumimoji="0" lang="it-IT" sz="2200" b="0" i="0" u="none" strike="noStrike" cap="none" normalizeH="0" baseline="0" dirty="0" smtClean="0">
                <a:ln>
                  <a:noFill/>
                </a:ln>
                <a:solidFill>
                  <a:srgbClr val="545454"/>
                </a:solidFill>
                <a:effectLst/>
                <a:latin typeface="Times New Roman" pitchFamily="18" charset="0"/>
                <a:ea typeface="Calibri" pitchFamily="34" charset="0"/>
                <a:cs typeface="Times New Roman" pitchFamily="18" charset="0"/>
              </a:rPr>
              <a:t>antipertensivo </a:t>
            </a: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le relative diminuzioni di pressione (mm/Hg)  misurate in 8 pazienti dopo 20 giorni di  cura. </a:t>
            </a:r>
            <a:r>
              <a:rPr kumimoji="0" lang="it-IT"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Esiste una buona relazione lineare tra le 2 variabili?</a:t>
            </a:r>
          </a:p>
          <a:p>
            <a:pPr marL="0" marR="0" lvl="0" indent="0" algn="l" defTabSz="914400" rtl="0" eaLnBrk="1" fontAlgn="base" latinLnBrk="0" hangingPunct="1">
              <a:lnSpc>
                <a:spcPct val="100000"/>
              </a:lnSpc>
              <a:spcBef>
                <a:spcPct val="0"/>
              </a:spcBef>
              <a:spcAft>
                <a:spcPct val="0"/>
              </a:spcAft>
              <a:buClrTx/>
              <a:buSzTx/>
              <a:buFontTx/>
              <a:buNone/>
              <a:tabLst>
                <a:tab pos="638175" algn="l"/>
              </a:tabLst>
            </a:pPr>
            <a:endParaRPr kumimoji="0" lang="it-IT"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38175" algn="l"/>
              </a:tabLst>
            </a:pP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it-IT" sz="2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equazione della retta di regressione </a:t>
            </a:r>
            <a:r>
              <a:rPr kumimoji="0" lang="it-IT" sz="22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data da:</a:t>
            </a:r>
            <a:r>
              <a:rPr kumimoji="0" lang="it-IT"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638175" algn="l"/>
              </a:tabLst>
            </a:pPr>
            <a:r>
              <a:rPr kumimoji="0" lang="it-IT"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Diminuzione (y) = 41.5 - 0.500 dose (x)</a:t>
            </a:r>
            <a:endParaRPr kumimoji="0" lang="it-IT"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8175" algn="l"/>
              </a:tabLst>
            </a:pP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Dim.(y) dose (x)</a:t>
            </a:r>
            <a:endParaRPr kumimoji="0" lang="it-IT"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8175" algn="l"/>
              </a:tabLst>
            </a:pP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40	28</a:t>
            </a:r>
            <a:endParaRPr kumimoji="0" lang="it-IT"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8175" algn="l"/>
              </a:tabLst>
            </a:pP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22	21</a:t>
            </a:r>
            <a:endParaRPr kumimoji="0" lang="it-IT"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8175" algn="l"/>
              </a:tabLst>
            </a:pP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35	15</a:t>
            </a:r>
            <a:endParaRPr kumimoji="0" lang="it-IT"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8175" algn="l"/>
              </a:tabLst>
            </a:pP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30	18</a:t>
            </a:r>
            <a:endParaRPr kumimoji="0" lang="it-IT"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8175" algn="l"/>
              </a:tabLst>
            </a:pP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32	24</a:t>
            </a:r>
            <a:endParaRPr kumimoji="0" lang="it-IT"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8175" algn="l"/>
              </a:tabLst>
            </a:pP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45	11</a:t>
            </a:r>
            <a:endParaRPr kumimoji="0" lang="it-IT"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8175" algn="l"/>
              </a:tabLst>
            </a:pP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24	21</a:t>
            </a:r>
            <a:endParaRPr kumimoji="0" lang="it-IT"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8175" algn="l"/>
              </a:tabLst>
            </a:pP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24       22</a:t>
            </a:r>
            <a:endParaRPr kumimoji="0" lang="it-IT"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8175" algn="l"/>
              </a:tabLst>
            </a:pP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Verificate se il valore del residuo corrispondente all’osservazione</a:t>
            </a:r>
          </a:p>
          <a:p>
            <a:pPr marL="0" marR="0" lvl="0" indent="0" algn="l" defTabSz="914400" rtl="0" eaLnBrk="0" fontAlgn="base" latinLnBrk="0" hangingPunct="0">
              <a:lnSpc>
                <a:spcPct val="100000"/>
              </a:lnSpc>
              <a:spcBef>
                <a:spcPct val="0"/>
              </a:spcBef>
              <a:spcAft>
                <a:spcPct val="0"/>
              </a:spcAft>
              <a:buClrTx/>
              <a:buSzTx/>
              <a:buFontTx/>
              <a:buNone/>
              <a:tabLst>
                <a:tab pos="638175" algn="l"/>
              </a:tabLst>
            </a:pP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x = 28 e y = 40 è pari a 12.50</a:t>
            </a:r>
            <a:endParaRPr kumimoji="0" lang="it-IT"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8175" algn="l"/>
              </a:tabLst>
            </a:pPr>
            <a:r>
              <a:rPr kumimoji="0" lang="it-IT"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 </a:t>
            </a: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Il valore del coefficiente di determinazione è: r</a:t>
            </a:r>
            <a:r>
              <a:rPr kumimoji="0" lang="it-IT" sz="2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lang="it-IT" sz="2200" dirty="0" smtClean="0">
                <a:latin typeface="Times New Roman" pitchFamily="18" charset="0"/>
                <a:ea typeface="Calibri" pitchFamily="34" charset="0"/>
                <a:cs typeface="Times New Roman" pitchFamily="18" charset="0"/>
              </a:rPr>
              <a:t> </a:t>
            </a:r>
            <a:r>
              <a:rPr kumimoji="0" lang="it-IT"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10.4%</a:t>
            </a:r>
            <a:endParaRPr kumimoji="0" lang="it-IT"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2146" name="Picture 2"/>
          <p:cNvPicPr>
            <a:picLocks noChangeAspect="1" noChangeArrowheads="1"/>
          </p:cNvPicPr>
          <p:nvPr/>
        </p:nvPicPr>
        <p:blipFill>
          <a:blip r:embed="rId2" cstate="print"/>
          <a:srcRect/>
          <a:stretch>
            <a:fillRect/>
          </a:stretch>
        </p:blipFill>
        <p:spPr bwMode="auto">
          <a:xfrm>
            <a:off x="899592" y="1340768"/>
            <a:ext cx="6559624" cy="4896544"/>
          </a:xfrm>
          <a:prstGeom prst="rect">
            <a:avLst/>
          </a:prstGeom>
          <a:noFill/>
          <a:ln w="9525">
            <a:noFill/>
            <a:miter lim="800000"/>
            <a:headEnd/>
            <a:tailEnd/>
          </a:ln>
        </p:spPr>
      </p:pic>
      <p:sp>
        <p:nvSpPr>
          <p:cNvPr id="3" name="CasellaDiTesto 2"/>
          <p:cNvSpPr txBox="1"/>
          <p:nvPr/>
        </p:nvSpPr>
        <p:spPr>
          <a:xfrm>
            <a:off x="1331640" y="620688"/>
            <a:ext cx="5920788" cy="461665"/>
          </a:xfrm>
          <a:prstGeom prst="rect">
            <a:avLst/>
          </a:prstGeom>
          <a:noFill/>
        </p:spPr>
        <p:txBody>
          <a:bodyPr wrap="none" rtlCol="0">
            <a:spAutoFit/>
          </a:bodyPr>
          <a:lstStyle/>
          <a:p>
            <a:r>
              <a:rPr lang="it-IT" sz="2400" dirty="0" smtClean="0"/>
              <a:t>Retta di regressione relativa all’es. precedente</a:t>
            </a:r>
            <a:endParaRPr lang="it-IT" sz="24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pPr>
              <a:defRPr/>
            </a:pPr>
            <a:fld id="{95671A74-E42B-400B-9B91-696B6BFA8DC0}" type="slidenum">
              <a:rPr lang="it-IT"/>
              <a:pPr>
                <a:defRPr/>
              </a:pPr>
              <a:t>9</a:t>
            </a:fld>
            <a:endParaRPr lang="it-IT"/>
          </a:p>
        </p:txBody>
      </p:sp>
      <p:sp>
        <p:nvSpPr>
          <p:cNvPr id="112644" name="Rectangle 2"/>
          <p:cNvSpPr>
            <a:spLocks noGrp="1" noChangeArrowheads="1"/>
          </p:cNvSpPr>
          <p:nvPr>
            <p:ph type="title"/>
          </p:nvPr>
        </p:nvSpPr>
        <p:spPr>
          <a:xfrm>
            <a:off x="457200" y="274638"/>
            <a:ext cx="8229600" cy="777875"/>
          </a:xfrm>
          <a:ln>
            <a:solidFill>
              <a:srgbClr val="6600FF"/>
            </a:solidFill>
          </a:ln>
        </p:spPr>
        <p:txBody>
          <a:bodyPr/>
          <a:lstStyle/>
          <a:p>
            <a:pPr eaLnBrk="1" hangingPunct="1"/>
            <a:r>
              <a:rPr lang="it-IT" sz="3200" smtClean="0">
                <a:solidFill>
                  <a:srgbClr val="FF5050"/>
                </a:solidFill>
              </a:rPr>
              <a:t>Il coefficiente di correlazione</a:t>
            </a:r>
          </a:p>
        </p:txBody>
      </p:sp>
      <p:sp>
        <p:nvSpPr>
          <p:cNvPr id="112645" name="Rectangle 3"/>
          <p:cNvSpPr>
            <a:spLocks noGrp="1" noChangeArrowheads="1"/>
          </p:cNvSpPr>
          <p:nvPr>
            <p:ph type="body" idx="1"/>
          </p:nvPr>
        </p:nvSpPr>
        <p:spPr>
          <a:xfrm>
            <a:off x="250825" y="1600200"/>
            <a:ext cx="8893175" cy="4525963"/>
          </a:xfrm>
        </p:spPr>
        <p:txBody>
          <a:bodyPr/>
          <a:lstStyle/>
          <a:p>
            <a:pPr eaLnBrk="1" hangingPunct="1"/>
            <a:r>
              <a:rPr lang="it-IT" dirty="0" smtClean="0"/>
              <a:t>Perché r non può mai essere più grande di 1?</a:t>
            </a:r>
          </a:p>
          <a:p>
            <a:pPr eaLnBrk="1" hangingPunct="1">
              <a:buFontTx/>
              <a:buNone/>
            </a:pPr>
            <a:r>
              <a:rPr lang="it-IT" dirty="0" smtClean="0"/>
              <a:t>   La correlazione più forte alla quale si può pensare è quella di una misura con sé stessa. La correlazione di x con x sarebbe</a:t>
            </a:r>
          </a:p>
          <a:p>
            <a:pPr eaLnBrk="1" hangingPunct="1">
              <a:buFontTx/>
              <a:buNone/>
            </a:pPr>
            <a:endParaRPr lang="it-IT" dirty="0" smtClean="0"/>
          </a:p>
          <a:p>
            <a:pPr eaLnBrk="1" hangingPunct="1">
              <a:buFontTx/>
              <a:buNone/>
            </a:pPr>
            <a:endParaRPr lang="it-IT" dirty="0" smtClean="0"/>
          </a:p>
          <a:p>
            <a:pPr eaLnBrk="1" hangingPunct="1">
              <a:buFontTx/>
              <a:buNone/>
            </a:pPr>
            <a:endParaRPr lang="it-IT" dirty="0" smtClean="0"/>
          </a:p>
          <a:p>
            <a:pPr eaLnBrk="1" hangingPunct="1">
              <a:buFontTx/>
              <a:buNone/>
            </a:pPr>
            <a:r>
              <a:rPr lang="it-IT" dirty="0" smtClean="0"/>
              <a:t>L’indice di correlazione dipende dall’unità di misura?</a:t>
            </a:r>
          </a:p>
          <a:p>
            <a:pPr eaLnBrk="1" hangingPunct="1">
              <a:buFontTx/>
              <a:buNone/>
            </a:pPr>
            <a:endParaRPr lang="it-IT" dirty="0" smtClean="0"/>
          </a:p>
        </p:txBody>
      </p:sp>
      <p:graphicFrame>
        <p:nvGraphicFramePr>
          <p:cNvPr id="112642" name="Object 4"/>
          <p:cNvGraphicFramePr>
            <a:graphicFrameLocks noChangeAspect="1"/>
          </p:cNvGraphicFramePr>
          <p:nvPr/>
        </p:nvGraphicFramePr>
        <p:xfrm>
          <a:off x="1476375" y="4076700"/>
          <a:ext cx="5832475" cy="1152525"/>
        </p:xfrm>
        <a:graphic>
          <a:graphicData uri="http://schemas.openxmlformats.org/presentationml/2006/ole">
            <p:oleObj spid="_x0000_s3074" name="Equation" r:id="rId3" imgW="2184120" imgH="393480" progId="Equation.3">
              <p:embed/>
            </p:oleObj>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3170" name="Picture 2"/>
          <p:cNvPicPr>
            <a:picLocks noChangeAspect="1" noChangeArrowheads="1"/>
          </p:cNvPicPr>
          <p:nvPr/>
        </p:nvPicPr>
        <p:blipFill>
          <a:blip r:embed="rId2" cstate="print"/>
          <a:srcRect/>
          <a:stretch>
            <a:fillRect/>
          </a:stretch>
        </p:blipFill>
        <p:spPr bwMode="auto">
          <a:xfrm>
            <a:off x="438436" y="1268760"/>
            <a:ext cx="7560840" cy="5040560"/>
          </a:xfrm>
          <a:prstGeom prst="rect">
            <a:avLst/>
          </a:prstGeom>
          <a:noFill/>
          <a:ln w="9525">
            <a:noFill/>
            <a:miter lim="800000"/>
            <a:headEnd/>
            <a:tailEnd/>
          </a:ln>
        </p:spPr>
      </p:pic>
      <p:sp>
        <p:nvSpPr>
          <p:cNvPr id="3" name="CasellaDiTesto 2"/>
          <p:cNvSpPr txBox="1"/>
          <p:nvPr/>
        </p:nvSpPr>
        <p:spPr>
          <a:xfrm>
            <a:off x="1331640" y="476672"/>
            <a:ext cx="5706562" cy="461665"/>
          </a:xfrm>
          <a:prstGeom prst="rect">
            <a:avLst/>
          </a:prstGeom>
          <a:noFill/>
        </p:spPr>
        <p:txBody>
          <a:bodyPr wrap="none" rtlCol="0">
            <a:spAutoFit/>
          </a:bodyPr>
          <a:lstStyle/>
          <a:p>
            <a:r>
              <a:rPr lang="it-IT" sz="2400" dirty="0" smtClean="0"/>
              <a:t>Grafico dei residui relativo all’es. precedente</a:t>
            </a:r>
            <a:endParaRPr lang="it-IT" sz="2400" dirty="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251520" y="2795349"/>
            <a:ext cx="2160240" cy="4062651"/>
          </a:xfrm>
          <a:prstGeom prst="rect">
            <a:avLst/>
          </a:prstGeom>
        </p:spPr>
        <p:txBody>
          <a:bodyPr wrap="square">
            <a:spAutoFit/>
          </a:bodyPr>
          <a:lstStyle/>
          <a:p>
            <a:r>
              <a:rPr lang="it-IT" b="1" dirty="0" err="1" smtClean="0"/>
              <a:t>Temp</a:t>
            </a:r>
            <a:r>
              <a:rPr lang="it-IT" b="1" dirty="0" smtClean="0"/>
              <a:t> (x) 	</a:t>
            </a:r>
            <a:r>
              <a:rPr lang="it-IT" b="1" dirty="0" err="1" smtClean="0"/>
              <a:t>Precipit</a:t>
            </a:r>
            <a:r>
              <a:rPr lang="it-IT" b="1" dirty="0" smtClean="0"/>
              <a:t> (y) </a:t>
            </a:r>
            <a:endParaRPr lang="it-IT" sz="2400" b="1" dirty="0" smtClean="0"/>
          </a:p>
          <a:p>
            <a:r>
              <a:rPr lang="it-IT" sz="2400" dirty="0" smtClean="0"/>
              <a:t>78.1 	6.23 	</a:t>
            </a:r>
          </a:p>
          <a:p>
            <a:r>
              <a:rPr lang="it-IT" sz="2400" dirty="0" smtClean="0"/>
              <a:t>71.8 	3.64 	</a:t>
            </a:r>
          </a:p>
          <a:p>
            <a:r>
              <a:rPr lang="it-IT" sz="2400" dirty="0" smtClean="0"/>
              <a:t>75.6 	3.42 	</a:t>
            </a:r>
          </a:p>
          <a:p>
            <a:r>
              <a:rPr lang="it-IT" sz="2400" dirty="0" smtClean="0"/>
              <a:t>72.7 	2.84 	</a:t>
            </a:r>
          </a:p>
          <a:p>
            <a:r>
              <a:rPr lang="it-IT" sz="2400" dirty="0" smtClean="0"/>
              <a:t>75.3 	1.83 	</a:t>
            </a:r>
          </a:p>
          <a:p>
            <a:r>
              <a:rPr lang="it-IT" sz="2400" dirty="0" smtClean="0"/>
              <a:t>73.6 	2.82 	</a:t>
            </a:r>
          </a:p>
          <a:p>
            <a:r>
              <a:rPr lang="it-IT" sz="2400" dirty="0" smtClean="0"/>
              <a:t>75.1 	4.04 	</a:t>
            </a:r>
          </a:p>
          <a:p>
            <a:r>
              <a:rPr lang="it-IT" sz="2400" dirty="0" smtClean="0"/>
              <a:t>75.3 	2.56 	</a:t>
            </a:r>
          </a:p>
          <a:p>
            <a:r>
              <a:rPr lang="it-IT" sz="2400" dirty="0" smtClean="0"/>
              <a:t>73.8 	1.18 	</a:t>
            </a:r>
          </a:p>
          <a:p>
            <a:r>
              <a:rPr lang="it-IT" sz="2400" dirty="0" smtClean="0"/>
              <a:t>70.4 	4.19 	</a:t>
            </a:r>
          </a:p>
        </p:txBody>
      </p:sp>
      <p:sp>
        <p:nvSpPr>
          <p:cNvPr id="3" name="Rettangolo 2"/>
          <p:cNvSpPr/>
          <p:nvPr/>
        </p:nvSpPr>
        <p:spPr>
          <a:xfrm>
            <a:off x="0" y="0"/>
            <a:ext cx="8892480" cy="3785652"/>
          </a:xfrm>
          <a:prstGeom prst="rect">
            <a:avLst/>
          </a:prstGeom>
        </p:spPr>
        <p:txBody>
          <a:bodyPr wrap="square">
            <a:spAutoFit/>
          </a:bodyPr>
          <a:lstStyle/>
          <a:p>
            <a:r>
              <a:rPr lang="it-IT" sz="2400" dirty="0" smtClean="0"/>
              <a:t>La seguente tabella riporta le temperature medie giornaliere in gradi Fahrenheit e le corrispondenti precipitazioni piovose misurate in pollici, negli anni compresi tra 1975 e il 1984, in una città degli US</a:t>
            </a:r>
          </a:p>
          <a:p>
            <a:pPr marL="457200" indent="-457200">
              <a:buAutoNum type="arabicParenR"/>
            </a:pPr>
            <a:r>
              <a:rPr lang="it-IT" sz="2400" dirty="0" smtClean="0"/>
              <a:t>riportate il coefficiente di correlazione e la sua unità di misura </a:t>
            </a:r>
          </a:p>
          <a:p>
            <a:pPr marL="457200" indent="-457200">
              <a:buAutoNum type="arabicParenR"/>
            </a:pPr>
            <a:r>
              <a:rPr lang="it-IT" sz="2400" dirty="0" smtClean="0"/>
              <a:t>quale proporzione di variabilità dei valori di y è spiegata dal modello di regressione di y su x?</a:t>
            </a:r>
          </a:p>
          <a:p>
            <a:pPr marL="457200" indent="-457200">
              <a:buAutoNum type="arabicParenR"/>
            </a:pPr>
            <a:r>
              <a:rPr lang="it-IT" sz="2400" dirty="0" smtClean="0"/>
              <a:t>Il modello di regressione lineare descrive bene i dati osservati?</a:t>
            </a:r>
          </a:p>
          <a:p>
            <a:pPr marL="457200" indent="-457200"/>
            <a:r>
              <a:rPr lang="it-IT" sz="2400" dirty="0" smtClean="0"/>
              <a:t>                                           </a:t>
            </a:r>
            <a:r>
              <a:rPr lang="it-IT" sz="2400" u="sng" dirty="0" smtClean="0"/>
              <a:t>Si può affermare che esiste una relazione </a:t>
            </a:r>
          </a:p>
          <a:p>
            <a:pPr marL="457200" indent="-457200"/>
            <a:r>
              <a:rPr lang="it-IT" sz="2400" dirty="0" smtClean="0"/>
              <a:t>                                               </a:t>
            </a:r>
            <a:r>
              <a:rPr lang="it-IT" sz="2400" u="sng" dirty="0" smtClean="0"/>
              <a:t>di causa-effetto    tra le due variabili?                            </a:t>
            </a:r>
          </a:p>
          <a:p>
            <a:r>
              <a:rPr lang="it-IT" sz="2400" u="sng" dirty="0" smtClean="0"/>
              <a:t> </a:t>
            </a:r>
            <a:endParaRPr lang="it-IT" u="sng" dirty="0" smtClean="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683568" y="856357"/>
            <a:ext cx="7200800" cy="6001643"/>
          </a:xfrm>
          <a:prstGeom prst="rect">
            <a:avLst/>
          </a:prstGeom>
        </p:spPr>
        <p:txBody>
          <a:bodyPr wrap="square">
            <a:spAutoFit/>
          </a:bodyPr>
          <a:lstStyle/>
          <a:p>
            <a:r>
              <a:rPr lang="it-IT" sz="2400" dirty="0" smtClean="0"/>
              <a:t>Per questi dati riportate il coefficiente di correlazione e la sua unità di misura </a:t>
            </a:r>
          </a:p>
          <a:p>
            <a:r>
              <a:rPr lang="it-IT" sz="2400" b="1" dirty="0" smtClean="0"/>
              <a:t>0.262; </a:t>
            </a:r>
            <a:r>
              <a:rPr lang="it-IT" sz="2400" b="1" dirty="0" err="1" smtClean="0"/>
              <a:t>adimemsionale</a:t>
            </a:r>
            <a:r>
              <a:rPr lang="it-IT" sz="2400" b="1" dirty="0" smtClean="0"/>
              <a:t> </a:t>
            </a:r>
          </a:p>
          <a:p>
            <a:r>
              <a:rPr lang="it-IT" sz="2400" dirty="0" err="1" smtClean="0"/>
              <a:t>ii</a:t>
            </a:r>
            <a:r>
              <a:rPr lang="it-IT" sz="2400" dirty="0" smtClean="0"/>
              <a:t>) Calcolate il residuo corrispondente alla temperatura 73.6 </a:t>
            </a:r>
          </a:p>
          <a:p>
            <a:r>
              <a:rPr lang="it-IT" sz="2400" b="1" dirty="0" smtClean="0"/>
              <a:t>-0.36 </a:t>
            </a:r>
          </a:p>
          <a:p>
            <a:r>
              <a:rPr lang="it-IT" sz="2400" dirty="0" err="1" smtClean="0"/>
              <a:t>iii</a:t>
            </a:r>
            <a:r>
              <a:rPr lang="it-IT" sz="2400" dirty="0" smtClean="0"/>
              <a:t>) quale proporzione di variabilità dei valori di y è spiegata dal modello di regressione di y su x? </a:t>
            </a:r>
          </a:p>
          <a:p>
            <a:r>
              <a:rPr lang="it-IT" sz="2400" b="1" dirty="0" smtClean="0"/>
              <a:t>7.2% </a:t>
            </a:r>
          </a:p>
          <a:p>
            <a:r>
              <a:rPr lang="it-IT" sz="2400" dirty="0" err="1" smtClean="0"/>
              <a:t>iv</a:t>
            </a:r>
            <a:r>
              <a:rPr lang="it-IT" sz="2400" dirty="0" smtClean="0"/>
              <a:t>) Il modello di regressione lineare descrive bene i dati osservati </a:t>
            </a:r>
          </a:p>
          <a:p>
            <a:r>
              <a:rPr lang="it-IT" sz="2400" b="1" dirty="0" smtClean="0"/>
              <a:t>VERO FALSO </a:t>
            </a:r>
          </a:p>
          <a:p>
            <a:r>
              <a:rPr lang="it-IT" sz="2400" dirty="0" smtClean="0"/>
              <a:t>v) Si può affermare che esiste una relazione di causa-effetto tra le due variabili? </a:t>
            </a:r>
          </a:p>
          <a:p>
            <a:r>
              <a:rPr lang="it-IT" sz="2400" b="1" dirty="0" smtClean="0"/>
              <a:t>VERO FALSO </a:t>
            </a:r>
          </a:p>
          <a:p>
            <a:r>
              <a:rPr lang="it-IT" sz="2400" b="1" dirty="0" smtClean="0"/>
              <a:t> </a:t>
            </a:r>
            <a:endParaRPr lang="it-IT" sz="2400" dirty="0"/>
          </a:p>
        </p:txBody>
      </p:sp>
      <p:sp>
        <p:nvSpPr>
          <p:cNvPr id="3" name="CasellaDiTesto 2"/>
          <p:cNvSpPr txBox="1"/>
          <p:nvPr/>
        </p:nvSpPr>
        <p:spPr>
          <a:xfrm>
            <a:off x="1763688" y="332656"/>
            <a:ext cx="1836080" cy="523220"/>
          </a:xfrm>
          <a:prstGeom prst="rect">
            <a:avLst/>
          </a:prstGeom>
          <a:noFill/>
        </p:spPr>
        <p:txBody>
          <a:bodyPr wrap="none" rtlCol="0">
            <a:spAutoFit/>
          </a:bodyPr>
          <a:lstStyle/>
          <a:p>
            <a:r>
              <a:rPr lang="it-IT" sz="2800" dirty="0" smtClean="0"/>
              <a:t>SOLUZIONI</a:t>
            </a:r>
            <a:r>
              <a:rPr lang="it-IT" dirty="0" smtClean="0"/>
              <a:t>I</a:t>
            </a:r>
            <a:endParaRPr lang="it-IT" dirty="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467544" y="1412776"/>
            <a:ext cx="8208912" cy="3970318"/>
          </a:xfrm>
          <a:prstGeom prst="rect">
            <a:avLst/>
          </a:prstGeom>
        </p:spPr>
        <p:txBody>
          <a:bodyPr wrap="square">
            <a:spAutoFit/>
          </a:bodyPr>
          <a:lstStyle/>
          <a:p>
            <a:pPr>
              <a:buNone/>
            </a:pPr>
            <a:r>
              <a:rPr lang="it-IT" sz="2800" dirty="0" smtClean="0"/>
              <a:t>In una pop. di soggetti affetti da tumore cerebrale il  56%  dei malati  non presenta crisi epilettiche come primo sintomo. </a:t>
            </a:r>
          </a:p>
          <a:p>
            <a:pPr>
              <a:buNone/>
            </a:pPr>
            <a:r>
              <a:rPr lang="it-IT" sz="2800" dirty="0" smtClean="0"/>
              <a:t>Si devono esaminare 5 nuovi soggetti e ci si chiede quale sia la </a:t>
            </a:r>
            <a:r>
              <a:rPr lang="it-IT" sz="2800" dirty="0" err="1" smtClean="0"/>
              <a:t>prob</a:t>
            </a:r>
            <a:r>
              <a:rPr lang="it-IT" sz="2800" dirty="0" smtClean="0"/>
              <a:t>. che 3 dei 5  non presentino una crisi epilettica come primo sintomo.</a:t>
            </a:r>
          </a:p>
          <a:p>
            <a:pPr>
              <a:buNone/>
            </a:pPr>
            <a:endParaRPr lang="it-IT" sz="2800" dirty="0" smtClean="0"/>
          </a:p>
          <a:p>
            <a:pPr>
              <a:buNone/>
            </a:pPr>
            <a:r>
              <a:rPr lang="it-IT" sz="2800" dirty="0" smtClean="0"/>
              <a:t> Quale v. a.?  Come </a:t>
            </a:r>
            <a:r>
              <a:rPr lang="it-IT" sz="2800" dirty="0" err="1" smtClean="0"/>
              <a:t>modellizzare</a:t>
            </a:r>
            <a:r>
              <a:rPr lang="it-IT" sz="2800" dirty="0" smtClean="0"/>
              <a:t> il problema? Quali  parametri?</a:t>
            </a:r>
            <a:endParaRPr lang="it-IT" sz="2800" dirty="0"/>
          </a:p>
        </p:txBody>
      </p:sp>
      <p:sp>
        <p:nvSpPr>
          <p:cNvPr id="3" name="CasellaDiTesto 2"/>
          <p:cNvSpPr txBox="1"/>
          <p:nvPr/>
        </p:nvSpPr>
        <p:spPr>
          <a:xfrm>
            <a:off x="2843808" y="260648"/>
            <a:ext cx="1425390" cy="523220"/>
          </a:xfrm>
          <a:prstGeom prst="rect">
            <a:avLst/>
          </a:prstGeom>
          <a:noFill/>
          <a:ln>
            <a:solidFill>
              <a:schemeClr val="accent1"/>
            </a:solidFill>
          </a:ln>
        </p:spPr>
        <p:txBody>
          <a:bodyPr wrap="none" rtlCol="0">
            <a:spAutoFit/>
          </a:bodyPr>
          <a:lstStyle/>
          <a:p>
            <a:r>
              <a:rPr lang="it-IT" sz="2800" dirty="0" smtClean="0">
                <a:solidFill>
                  <a:srgbClr val="FF0000"/>
                </a:solidFill>
              </a:rPr>
              <a:t>Esempio</a:t>
            </a:r>
            <a:endParaRPr lang="it-IT" sz="2800" dirty="0">
              <a:solidFill>
                <a:srgbClr val="FF0000"/>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49314" name="Picture 2"/>
          <p:cNvPicPr>
            <a:picLocks noChangeAspect="1" noChangeArrowheads="1"/>
          </p:cNvPicPr>
          <p:nvPr/>
        </p:nvPicPr>
        <p:blipFill>
          <a:blip r:embed="rId2" cstate="print"/>
          <a:srcRect/>
          <a:stretch>
            <a:fillRect/>
          </a:stretch>
        </p:blipFill>
        <p:spPr bwMode="auto">
          <a:xfrm>
            <a:off x="0" y="908720"/>
            <a:ext cx="6480720" cy="4320480"/>
          </a:xfrm>
          <a:prstGeom prst="rect">
            <a:avLst/>
          </a:prstGeom>
          <a:noFill/>
          <a:ln w="9525">
            <a:noFill/>
            <a:miter lim="800000"/>
            <a:headEnd/>
            <a:tailEnd/>
          </a:ln>
        </p:spPr>
      </p:pic>
      <p:sp>
        <p:nvSpPr>
          <p:cNvPr id="6" name="CasellaDiTesto 5"/>
          <p:cNvSpPr txBox="1"/>
          <p:nvPr/>
        </p:nvSpPr>
        <p:spPr>
          <a:xfrm>
            <a:off x="2843808" y="0"/>
            <a:ext cx="2052165" cy="461665"/>
          </a:xfrm>
          <a:prstGeom prst="rect">
            <a:avLst/>
          </a:prstGeom>
          <a:noFill/>
          <a:ln>
            <a:solidFill>
              <a:schemeClr val="accent1"/>
            </a:solidFill>
          </a:ln>
        </p:spPr>
        <p:txBody>
          <a:bodyPr wrap="none" rtlCol="0">
            <a:spAutoFit/>
          </a:bodyPr>
          <a:lstStyle/>
          <a:p>
            <a:r>
              <a:rPr lang="it-IT" sz="2400" dirty="0" smtClean="0">
                <a:solidFill>
                  <a:srgbClr val="FF0000"/>
                </a:solidFill>
              </a:rPr>
              <a:t>Esempio segue</a:t>
            </a:r>
            <a:endParaRPr lang="it-IT" sz="2400" dirty="0">
              <a:solidFill>
                <a:srgbClr val="FF0000"/>
              </a:solidFill>
            </a:endParaRPr>
          </a:p>
        </p:txBody>
      </p:sp>
      <p:sp>
        <p:nvSpPr>
          <p:cNvPr id="7" name="Rettangolo 6"/>
          <p:cNvSpPr/>
          <p:nvPr/>
        </p:nvSpPr>
        <p:spPr>
          <a:xfrm>
            <a:off x="6588224" y="1196752"/>
            <a:ext cx="2304256" cy="3477875"/>
          </a:xfrm>
          <a:prstGeom prst="rect">
            <a:avLst/>
          </a:prstGeom>
        </p:spPr>
        <p:txBody>
          <a:bodyPr wrap="square">
            <a:spAutoFit/>
          </a:bodyPr>
          <a:lstStyle/>
          <a:p>
            <a:endParaRPr lang="it-IT" dirty="0" smtClean="0"/>
          </a:p>
          <a:p>
            <a:r>
              <a:rPr lang="it-IT" sz="2000" dirty="0" smtClean="0"/>
              <a:t>Parametri  n=5  </a:t>
            </a:r>
          </a:p>
          <a:p>
            <a:r>
              <a:rPr lang="it-IT" sz="2000" dirty="0" err="1" smtClean="0"/>
              <a:t>p=</a:t>
            </a:r>
            <a:r>
              <a:rPr lang="it-IT" sz="2000" dirty="0" smtClean="0"/>
              <a:t> 0.56 </a:t>
            </a:r>
          </a:p>
          <a:p>
            <a:endParaRPr lang="it-IT" dirty="0" smtClean="0"/>
          </a:p>
          <a:p>
            <a:r>
              <a:rPr lang="it-IT" dirty="0" smtClean="0"/>
              <a:t> X                  p(x)</a:t>
            </a:r>
          </a:p>
          <a:p>
            <a:r>
              <a:rPr lang="it-IT" dirty="0" smtClean="0"/>
              <a:t>0	0.016492</a:t>
            </a:r>
          </a:p>
          <a:p>
            <a:r>
              <a:rPr lang="it-IT" dirty="0" smtClean="0"/>
              <a:t>1	0.104947</a:t>
            </a:r>
          </a:p>
          <a:p>
            <a:r>
              <a:rPr lang="it-IT" dirty="0" smtClean="0"/>
              <a:t>2	0.267137</a:t>
            </a:r>
          </a:p>
          <a:p>
            <a:r>
              <a:rPr lang="it-IT" dirty="0" smtClean="0"/>
              <a:t>3	0.339993</a:t>
            </a:r>
          </a:p>
          <a:p>
            <a:r>
              <a:rPr lang="it-IT" dirty="0" smtClean="0"/>
              <a:t>4	0.216359</a:t>
            </a:r>
          </a:p>
          <a:p>
            <a:r>
              <a:rPr lang="it-IT" dirty="0" smtClean="0"/>
              <a:t>5	0.055073</a:t>
            </a:r>
          </a:p>
          <a:p>
            <a:r>
              <a:rPr lang="it-IT" dirty="0" smtClean="0"/>
              <a:t>	</a:t>
            </a:r>
            <a:endParaRPr lang="it-IT" dirty="0"/>
          </a:p>
        </p:txBody>
      </p:sp>
      <p:sp>
        <p:nvSpPr>
          <p:cNvPr id="5" name="CasellaDiTesto 4"/>
          <p:cNvSpPr txBox="1"/>
          <p:nvPr/>
        </p:nvSpPr>
        <p:spPr>
          <a:xfrm>
            <a:off x="467544" y="5445224"/>
            <a:ext cx="8082534" cy="830997"/>
          </a:xfrm>
          <a:prstGeom prst="rect">
            <a:avLst/>
          </a:prstGeom>
          <a:noFill/>
        </p:spPr>
        <p:txBody>
          <a:bodyPr wrap="none" rtlCol="0">
            <a:spAutoFit/>
          </a:bodyPr>
          <a:lstStyle/>
          <a:p>
            <a:r>
              <a:rPr lang="it-IT" sz="2400" dirty="0" smtClean="0"/>
              <a:t>E’ molto importante che x e p si riferiscano all’esito  identificato </a:t>
            </a:r>
          </a:p>
          <a:p>
            <a:r>
              <a:rPr lang="it-IT" sz="2400" dirty="0" smtClean="0"/>
              <a:t>come “successo”</a:t>
            </a:r>
            <a:endParaRPr lang="it-IT" sz="2400" dirty="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611560" y="1628800"/>
            <a:ext cx="8136904" cy="3539430"/>
          </a:xfrm>
          <a:prstGeom prst="rect">
            <a:avLst/>
          </a:prstGeom>
        </p:spPr>
        <p:txBody>
          <a:bodyPr wrap="square">
            <a:spAutoFit/>
          </a:bodyPr>
          <a:lstStyle/>
          <a:p>
            <a:r>
              <a:rPr lang="en-US" sz="3200" dirty="0" smtClean="0"/>
              <a:t>In un </a:t>
            </a:r>
            <a:r>
              <a:rPr lang="en-US" sz="3200" dirty="0" err="1" smtClean="0"/>
              <a:t>ospedale</a:t>
            </a:r>
            <a:r>
              <a:rPr lang="en-US" sz="3200" dirty="0" smtClean="0"/>
              <a:t> le </a:t>
            </a:r>
            <a:r>
              <a:rPr lang="en-US" sz="3200" dirty="0" err="1" smtClean="0"/>
              <a:t>nascite</a:t>
            </a:r>
            <a:r>
              <a:rPr lang="en-US" sz="3200" dirty="0" smtClean="0"/>
              <a:t> </a:t>
            </a:r>
            <a:r>
              <a:rPr lang="en-US" sz="3200" dirty="0" err="1" smtClean="0"/>
              <a:t>avvengono</a:t>
            </a:r>
            <a:r>
              <a:rPr lang="en-US" sz="3200" dirty="0" smtClean="0"/>
              <a:t> </a:t>
            </a:r>
            <a:r>
              <a:rPr lang="en-US" sz="3200" dirty="0" err="1" smtClean="0"/>
              <a:t>casualmente</a:t>
            </a:r>
            <a:r>
              <a:rPr lang="en-US" sz="3200" dirty="0" smtClean="0"/>
              <a:t> e </a:t>
            </a:r>
            <a:r>
              <a:rPr lang="en-US" sz="3200" dirty="0" err="1" smtClean="0"/>
              <a:t>ci</a:t>
            </a:r>
            <a:r>
              <a:rPr lang="en-US" sz="3200" dirty="0" smtClean="0"/>
              <a:t> </a:t>
            </a:r>
            <a:r>
              <a:rPr lang="en-US" sz="3200" dirty="0" err="1" smtClean="0"/>
              <a:t>sono</a:t>
            </a:r>
            <a:r>
              <a:rPr lang="en-US" sz="3200" dirty="0" smtClean="0"/>
              <a:t> </a:t>
            </a:r>
            <a:r>
              <a:rPr lang="en-US" sz="3200" dirty="0" err="1" smtClean="0"/>
              <a:t>mediamente</a:t>
            </a:r>
            <a:r>
              <a:rPr lang="en-US" sz="3200" dirty="0" smtClean="0"/>
              <a:t> 1.8 </a:t>
            </a:r>
            <a:r>
              <a:rPr lang="en-US" sz="3200" dirty="0" err="1" smtClean="0"/>
              <a:t>nascite</a:t>
            </a:r>
            <a:r>
              <a:rPr lang="en-US" sz="3200" dirty="0" smtClean="0"/>
              <a:t> </a:t>
            </a:r>
            <a:r>
              <a:rPr lang="en-US" sz="3200" dirty="0" err="1" smtClean="0"/>
              <a:t>all’ora</a:t>
            </a:r>
            <a:r>
              <a:rPr lang="en-US" sz="3200" dirty="0" smtClean="0"/>
              <a:t>.</a:t>
            </a:r>
          </a:p>
          <a:p>
            <a:r>
              <a:rPr lang="en-US" sz="3200" dirty="0" err="1" smtClean="0"/>
              <a:t>Qual</a:t>
            </a:r>
            <a:r>
              <a:rPr lang="en-US" sz="3200" dirty="0" smtClean="0"/>
              <a:t> è la </a:t>
            </a:r>
            <a:r>
              <a:rPr lang="en-US" sz="3200" dirty="0" err="1" smtClean="0"/>
              <a:t>prob</a:t>
            </a:r>
            <a:r>
              <a:rPr lang="en-US" sz="3200" dirty="0" smtClean="0"/>
              <a:t> </a:t>
            </a:r>
            <a:r>
              <a:rPr lang="en-US" sz="3200" dirty="0" err="1" smtClean="0"/>
              <a:t>di</a:t>
            </a:r>
            <a:r>
              <a:rPr lang="en-US" sz="3200" dirty="0" smtClean="0"/>
              <a:t> </a:t>
            </a:r>
            <a:r>
              <a:rPr lang="en-US" sz="3200" dirty="0" err="1" smtClean="0"/>
              <a:t>osservare</a:t>
            </a:r>
            <a:r>
              <a:rPr lang="en-US" sz="3200" dirty="0" smtClean="0"/>
              <a:t> 4 </a:t>
            </a:r>
            <a:r>
              <a:rPr lang="en-US" sz="3200" dirty="0" err="1" smtClean="0"/>
              <a:t>nascite</a:t>
            </a:r>
            <a:r>
              <a:rPr lang="en-US" sz="3200" dirty="0" smtClean="0"/>
              <a:t>  </a:t>
            </a:r>
            <a:r>
              <a:rPr lang="en-US" sz="3200" dirty="0" err="1" smtClean="0"/>
              <a:t>fra</a:t>
            </a:r>
            <a:r>
              <a:rPr lang="en-US" sz="3200" dirty="0" smtClean="0"/>
              <a:t> le 21 e le 22 </a:t>
            </a:r>
            <a:r>
              <a:rPr lang="en-US" sz="3200" dirty="0" err="1" smtClean="0"/>
              <a:t>di</a:t>
            </a:r>
            <a:r>
              <a:rPr lang="en-US" sz="3200" dirty="0" smtClean="0"/>
              <a:t> un </a:t>
            </a:r>
            <a:r>
              <a:rPr lang="en-US" sz="3200" dirty="0" err="1" smtClean="0"/>
              <a:t>qualsiasi</a:t>
            </a:r>
            <a:r>
              <a:rPr lang="en-US" sz="3200" dirty="0" smtClean="0"/>
              <a:t> </a:t>
            </a:r>
            <a:r>
              <a:rPr lang="en-US" sz="3200" dirty="0" err="1" smtClean="0"/>
              <a:t>giorno</a:t>
            </a:r>
            <a:r>
              <a:rPr lang="en-US" sz="3200" dirty="0" smtClean="0"/>
              <a:t>?</a:t>
            </a:r>
          </a:p>
          <a:p>
            <a:endParaRPr lang="en-US" sz="3200" dirty="0" smtClean="0"/>
          </a:p>
          <a:p>
            <a:r>
              <a:rPr lang="en-US" sz="3200" dirty="0" err="1" smtClean="0"/>
              <a:t>Quale</a:t>
            </a:r>
            <a:r>
              <a:rPr lang="en-US" sz="3200" dirty="0" smtClean="0"/>
              <a:t> </a:t>
            </a:r>
            <a:r>
              <a:rPr lang="en-US" sz="3200" dirty="0" err="1" smtClean="0"/>
              <a:t>v.a</a:t>
            </a:r>
            <a:r>
              <a:rPr lang="en-US" sz="3200" dirty="0" smtClean="0"/>
              <a:t>.? </a:t>
            </a:r>
            <a:r>
              <a:rPr lang="en-US" sz="3200" dirty="0" err="1" smtClean="0"/>
              <a:t>Quale</a:t>
            </a:r>
            <a:r>
              <a:rPr lang="en-US" sz="3200" dirty="0" smtClean="0"/>
              <a:t> </a:t>
            </a:r>
            <a:r>
              <a:rPr lang="en-US" sz="3200" dirty="0" err="1" smtClean="0"/>
              <a:t>modello</a:t>
            </a:r>
            <a:r>
              <a:rPr lang="en-US" sz="3200" dirty="0" smtClean="0"/>
              <a:t>? </a:t>
            </a:r>
            <a:r>
              <a:rPr lang="en-US" sz="3200" dirty="0" err="1" smtClean="0"/>
              <a:t>Quali</a:t>
            </a:r>
            <a:r>
              <a:rPr lang="en-US" sz="3200" dirty="0" smtClean="0"/>
              <a:t> </a:t>
            </a:r>
            <a:r>
              <a:rPr lang="en-US" sz="3200" dirty="0" err="1" smtClean="0"/>
              <a:t>parametri</a:t>
            </a:r>
            <a:r>
              <a:rPr lang="en-US" sz="3200" dirty="0" smtClean="0"/>
              <a:t>?</a:t>
            </a:r>
            <a:endParaRPr lang="en-US" sz="3200" dirty="0"/>
          </a:p>
        </p:txBody>
      </p:sp>
      <p:sp>
        <p:nvSpPr>
          <p:cNvPr id="3" name="CasellaDiTesto 2"/>
          <p:cNvSpPr txBox="1"/>
          <p:nvPr/>
        </p:nvSpPr>
        <p:spPr>
          <a:xfrm>
            <a:off x="3491880" y="332656"/>
            <a:ext cx="1604927" cy="584775"/>
          </a:xfrm>
          <a:prstGeom prst="rect">
            <a:avLst/>
          </a:prstGeom>
          <a:noFill/>
          <a:ln>
            <a:solidFill>
              <a:schemeClr val="accent1"/>
            </a:solidFill>
          </a:ln>
        </p:spPr>
        <p:txBody>
          <a:bodyPr wrap="none" rtlCol="0">
            <a:spAutoFit/>
          </a:bodyPr>
          <a:lstStyle/>
          <a:p>
            <a:r>
              <a:rPr lang="it-IT" sz="3200" dirty="0" smtClean="0">
                <a:solidFill>
                  <a:srgbClr val="FF0000"/>
                </a:solidFill>
              </a:rPr>
              <a:t>Esempio</a:t>
            </a:r>
            <a:endParaRPr lang="it-IT" sz="3200" dirty="0">
              <a:solidFill>
                <a:srgbClr val="FF000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51362" name="Picture 2"/>
          <p:cNvPicPr>
            <a:picLocks noChangeAspect="1" noChangeArrowheads="1"/>
          </p:cNvPicPr>
          <p:nvPr/>
        </p:nvPicPr>
        <p:blipFill>
          <a:blip r:embed="rId2" cstate="print"/>
          <a:srcRect/>
          <a:stretch>
            <a:fillRect/>
          </a:stretch>
        </p:blipFill>
        <p:spPr bwMode="auto">
          <a:xfrm>
            <a:off x="0" y="1196752"/>
            <a:ext cx="6228184" cy="4896544"/>
          </a:xfrm>
          <a:prstGeom prst="rect">
            <a:avLst/>
          </a:prstGeom>
          <a:noFill/>
          <a:ln w="9525">
            <a:noFill/>
            <a:miter lim="800000"/>
            <a:headEnd/>
            <a:tailEnd/>
          </a:ln>
        </p:spPr>
      </p:pic>
      <p:sp>
        <p:nvSpPr>
          <p:cNvPr id="3" name="Rettangolo 2"/>
          <p:cNvSpPr/>
          <p:nvPr/>
        </p:nvSpPr>
        <p:spPr>
          <a:xfrm>
            <a:off x="6588224" y="1412776"/>
            <a:ext cx="2555776" cy="4770537"/>
          </a:xfrm>
          <a:prstGeom prst="rect">
            <a:avLst/>
          </a:prstGeom>
        </p:spPr>
        <p:txBody>
          <a:bodyPr wrap="square">
            <a:spAutoFit/>
          </a:bodyPr>
          <a:lstStyle/>
          <a:p>
            <a:r>
              <a:rPr lang="it-IT" sz="2000" u="sng" dirty="0" smtClean="0">
                <a:solidFill>
                  <a:srgbClr val="FF0000"/>
                </a:solidFill>
              </a:rPr>
              <a:t> </a:t>
            </a:r>
            <a:r>
              <a:rPr lang="it-IT" sz="2200" u="sng" dirty="0" smtClean="0">
                <a:solidFill>
                  <a:srgbClr val="FF0000"/>
                </a:solidFill>
              </a:rPr>
              <a:t>parametro </a:t>
            </a:r>
            <a:r>
              <a:rPr lang="el-GR" sz="2200" u="sng" dirty="0" smtClean="0">
                <a:solidFill>
                  <a:srgbClr val="FF0000"/>
                </a:solidFill>
              </a:rPr>
              <a:t>λ</a:t>
            </a:r>
            <a:r>
              <a:rPr lang="it-IT" sz="2200" u="sng" dirty="0" smtClean="0">
                <a:solidFill>
                  <a:srgbClr val="FF0000"/>
                </a:solidFill>
              </a:rPr>
              <a:t> =1.8</a:t>
            </a:r>
          </a:p>
          <a:p>
            <a:endParaRPr lang="it-IT" sz="2200" u="sng" dirty="0" smtClean="0">
              <a:solidFill>
                <a:srgbClr val="FF0000"/>
              </a:solidFill>
            </a:endParaRPr>
          </a:p>
          <a:p>
            <a:r>
              <a:rPr lang="it-IT" sz="2000" dirty="0" smtClean="0"/>
              <a:t> x                     p(x)</a:t>
            </a:r>
          </a:p>
          <a:p>
            <a:r>
              <a:rPr lang="it-IT" sz="2400" dirty="0" smtClean="0"/>
              <a:t>0	0.165299</a:t>
            </a:r>
          </a:p>
          <a:p>
            <a:r>
              <a:rPr lang="it-IT" sz="2400" dirty="0" smtClean="0"/>
              <a:t>1	0.297538</a:t>
            </a:r>
          </a:p>
          <a:p>
            <a:r>
              <a:rPr lang="it-IT" sz="2400" dirty="0" smtClean="0"/>
              <a:t>2	0.267784</a:t>
            </a:r>
          </a:p>
          <a:p>
            <a:r>
              <a:rPr lang="it-IT" sz="2400" dirty="0" smtClean="0"/>
              <a:t>3	0.160671</a:t>
            </a:r>
          </a:p>
          <a:p>
            <a:r>
              <a:rPr lang="it-IT" sz="2400" dirty="0" smtClean="0"/>
              <a:t>4	0.072302</a:t>
            </a:r>
          </a:p>
          <a:p>
            <a:r>
              <a:rPr lang="it-IT" sz="2400" dirty="0" smtClean="0"/>
              <a:t>5	0.026029</a:t>
            </a:r>
          </a:p>
          <a:p>
            <a:r>
              <a:rPr lang="it-IT" sz="2400" dirty="0" smtClean="0"/>
              <a:t>6	0.007809</a:t>
            </a:r>
          </a:p>
          <a:p>
            <a:r>
              <a:rPr lang="it-IT" sz="2400" dirty="0" smtClean="0"/>
              <a:t>7	0.002008</a:t>
            </a:r>
          </a:p>
          <a:p>
            <a:r>
              <a:rPr lang="it-IT" sz="2400" dirty="0" smtClean="0"/>
              <a:t>8	0.000452</a:t>
            </a:r>
          </a:p>
          <a:p>
            <a:r>
              <a:rPr lang="it-IT" sz="2400" dirty="0" smtClean="0"/>
              <a:t>9	0.000090</a:t>
            </a:r>
            <a:endParaRPr lang="it-IT" sz="2400" dirty="0"/>
          </a:p>
        </p:txBody>
      </p:sp>
      <p:sp>
        <p:nvSpPr>
          <p:cNvPr id="4" name="CasellaDiTesto 3"/>
          <p:cNvSpPr txBox="1"/>
          <p:nvPr/>
        </p:nvSpPr>
        <p:spPr>
          <a:xfrm>
            <a:off x="3491880" y="332656"/>
            <a:ext cx="2675732" cy="584775"/>
          </a:xfrm>
          <a:prstGeom prst="rect">
            <a:avLst/>
          </a:prstGeom>
          <a:noFill/>
          <a:ln>
            <a:solidFill>
              <a:schemeClr val="accent1"/>
            </a:solidFill>
          </a:ln>
        </p:spPr>
        <p:txBody>
          <a:bodyPr wrap="none" rtlCol="0">
            <a:spAutoFit/>
          </a:bodyPr>
          <a:lstStyle/>
          <a:p>
            <a:r>
              <a:rPr lang="it-IT" sz="3200" dirty="0" smtClean="0">
                <a:solidFill>
                  <a:srgbClr val="FF0000"/>
                </a:solidFill>
              </a:rPr>
              <a:t>Esempio segue</a:t>
            </a:r>
            <a:endParaRPr lang="it-IT" sz="3200" dirty="0">
              <a:solidFill>
                <a:srgbClr val="FF000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normAutofit/>
          </a:bodyPr>
          <a:lstStyle/>
          <a:p>
            <a:r>
              <a:rPr lang="it-IT" sz="3200" dirty="0" smtClean="0">
                <a:solidFill>
                  <a:srgbClr val="FF0000"/>
                </a:solidFill>
              </a:rPr>
              <a:t>Esempio</a:t>
            </a:r>
            <a:endParaRPr lang="it-IT" sz="3200" dirty="0">
              <a:solidFill>
                <a:srgbClr val="FF0000"/>
              </a:solidFill>
            </a:endParaRPr>
          </a:p>
        </p:txBody>
      </p:sp>
      <p:sp>
        <p:nvSpPr>
          <p:cNvPr id="3" name="Segnaposto contenuto 2"/>
          <p:cNvSpPr>
            <a:spLocks noGrp="1"/>
          </p:cNvSpPr>
          <p:nvPr>
            <p:ph idx="1"/>
          </p:nvPr>
        </p:nvSpPr>
        <p:spPr>
          <a:xfrm>
            <a:off x="0" y="1600200"/>
            <a:ext cx="8892480" cy="4525963"/>
          </a:xfrm>
        </p:spPr>
        <p:txBody>
          <a:bodyPr>
            <a:normAutofit lnSpcReduction="10000"/>
          </a:bodyPr>
          <a:lstStyle/>
          <a:p>
            <a:r>
              <a:rPr lang="it-IT" dirty="0" smtClean="0"/>
              <a:t>Per analizzare le tracce delle bombe V-I della seconda guerra mondiale, la zona meridionale di Londra è stata suddivisa in 576 regioni , ognuna delle quali di area 0.25 Km</a:t>
            </a:r>
            <a:r>
              <a:rPr lang="it-IT" baseline="30000" dirty="0" smtClean="0"/>
              <a:t>2</a:t>
            </a:r>
            <a:r>
              <a:rPr lang="it-IT" dirty="0" smtClean="0"/>
              <a:t>. Un totale di 535 bombe ha colpito l’area delle 576 regioni.</a:t>
            </a:r>
          </a:p>
          <a:p>
            <a:pPr>
              <a:buNone/>
            </a:pPr>
            <a:r>
              <a:rPr lang="it-IT" dirty="0" smtClean="0"/>
              <a:t>    Qual è la </a:t>
            </a:r>
            <a:r>
              <a:rPr lang="it-IT" dirty="0" err="1" smtClean="0"/>
              <a:t>prob</a:t>
            </a:r>
            <a:r>
              <a:rPr lang="it-IT" dirty="0" smtClean="0"/>
              <a:t> che, una regione scelta a caso, sia stata colpita 2 volte?</a:t>
            </a:r>
          </a:p>
          <a:p>
            <a:pPr>
              <a:buNone/>
            </a:pPr>
            <a:endParaRPr lang="it-IT" dirty="0" smtClean="0"/>
          </a:p>
          <a:p>
            <a:pPr>
              <a:buNone/>
            </a:pPr>
            <a:r>
              <a:rPr lang="it-IT" dirty="0" smtClean="0"/>
              <a:t>   Quale v.a.? Quale modello? Quale parametro? </a:t>
            </a:r>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TotalTime>
  <Words>5397</Words>
  <Application>Microsoft Office PowerPoint</Application>
  <PresentationFormat>Presentazione su schermo (4:3)</PresentationFormat>
  <Paragraphs>712</Paragraphs>
  <Slides>97</Slides>
  <Notes>10</Notes>
  <HiddenSlides>0</HiddenSlides>
  <MMClips>0</MMClips>
  <ScaleCrop>false</ScaleCrop>
  <HeadingPairs>
    <vt:vector size="6" baseType="variant">
      <vt:variant>
        <vt:lpstr>Modello struttura</vt:lpstr>
      </vt:variant>
      <vt:variant>
        <vt:i4>1</vt:i4>
      </vt:variant>
      <vt:variant>
        <vt:lpstr>Server OLE incorporati</vt:lpstr>
      </vt:variant>
      <vt:variant>
        <vt:i4>5</vt:i4>
      </vt:variant>
      <vt:variant>
        <vt:lpstr>Titoli diapositive</vt:lpstr>
      </vt:variant>
      <vt:variant>
        <vt:i4>97</vt:i4>
      </vt:variant>
    </vt:vector>
  </HeadingPairs>
  <TitlesOfParts>
    <vt:vector size="103" baseType="lpstr">
      <vt:lpstr>Tema di Office</vt:lpstr>
      <vt:lpstr>Worksheet</vt:lpstr>
      <vt:lpstr>Equation</vt:lpstr>
      <vt:lpstr>Graph</vt:lpstr>
      <vt:lpstr>Foglio di lavoro</vt:lpstr>
      <vt:lpstr>Equazione</vt:lpstr>
      <vt:lpstr>Statistica bivariata</vt:lpstr>
      <vt:lpstr>A partire da un esempio…</vt:lpstr>
      <vt:lpstr>Descrizione dei dati</vt:lpstr>
      <vt:lpstr>Diapositiva 4</vt:lpstr>
      <vt:lpstr>Diapositiva 5</vt:lpstr>
      <vt:lpstr>Diapositiva 6</vt:lpstr>
      <vt:lpstr>Diapositiva 7</vt:lpstr>
      <vt:lpstr>Diapositiva 8</vt:lpstr>
      <vt:lpstr>Il coefficiente di correlazione</vt:lpstr>
      <vt:lpstr>Come si misura l’associazione (correlazione) tra 2 variabili quantitative?</vt:lpstr>
      <vt:lpstr>Esempio: Effetto collaterale farmaco</vt:lpstr>
      <vt:lpstr>Correlazione tra 2 variabili quantitative</vt:lpstr>
      <vt:lpstr>Diapositiva 13</vt:lpstr>
      <vt:lpstr>Diapositiva 14</vt:lpstr>
      <vt:lpstr>La correlazione</vt:lpstr>
      <vt:lpstr>Diapositiva 16</vt:lpstr>
      <vt:lpstr>Diapositiva 17</vt:lpstr>
      <vt:lpstr>Diapositiva 18</vt:lpstr>
      <vt:lpstr>Diapositiva 19</vt:lpstr>
      <vt:lpstr>Diapositiva 20</vt:lpstr>
      <vt:lpstr>Attenzione all’uso della correlazione</vt:lpstr>
      <vt:lpstr>Esempio</vt:lpstr>
      <vt:lpstr>Esempio di correlazione  positiva</vt:lpstr>
      <vt:lpstr>Diapositiva 24</vt:lpstr>
      <vt:lpstr>   Esempio (continua) I valori sugli assi sono scambiati Coeff. di correlazione di Pearson è uguale ossia: 0.83      </vt:lpstr>
      <vt:lpstr>Quale modello per i dati osservati negli esempi?</vt:lpstr>
      <vt:lpstr>Quale modello per questi dati?</vt:lpstr>
      <vt:lpstr>Regressione lineare</vt:lpstr>
      <vt:lpstr>Diapositiva 29</vt:lpstr>
      <vt:lpstr>Diapositiva 30</vt:lpstr>
      <vt:lpstr>Diapositiva 31</vt:lpstr>
      <vt:lpstr>Diapositiva 32</vt:lpstr>
      <vt:lpstr>La retta dei minimi quadrati</vt:lpstr>
      <vt:lpstr>Esempio dei topi</vt:lpstr>
      <vt:lpstr>Diapositiva 35</vt:lpstr>
      <vt:lpstr>Diapositiva 36</vt:lpstr>
      <vt:lpstr>Diapositiva 37</vt:lpstr>
      <vt:lpstr>Diapositiva 38</vt:lpstr>
      <vt:lpstr>La retta di regressione dei m. q.</vt:lpstr>
      <vt:lpstr>Diapositiva 40</vt:lpstr>
      <vt:lpstr>Diapositiva 41</vt:lpstr>
      <vt:lpstr>La retta di regressione: esperimento sui ratti (solo ratto 2)</vt:lpstr>
      <vt:lpstr>La retta di regressione dei m. q.</vt:lpstr>
      <vt:lpstr>Regressione: previsioni  (solo 2° ratto)</vt:lpstr>
      <vt:lpstr>Diapositiva 45</vt:lpstr>
      <vt:lpstr>Regressione: Esempio (Ratti)</vt:lpstr>
      <vt:lpstr>La retta di regressione dei m. q.: esperimento sui topi </vt:lpstr>
      <vt:lpstr>Regressione: previsioni (solo 1° ratto)</vt:lpstr>
      <vt:lpstr>Diapositiva 49</vt:lpstr>
      <vt:lpstr>Come si valuta la bontà del modello?    r2</vt:lpstr>
      <vt:lpstr>Come si valuta la bontà del modello?    r2</vt:lpstr>
      <vt:lpstr>Come si valuta la bontà del modello: il coefficiente di determinazione</vt:lpstr>
      <vt:lpstr>Come si valuta la bontà del modello?</vt:lpstr>
      <vt:lpstr>Valutazione della bontà del modello</vt:lpstr>
      <vt:lpstr>I residui</vt:lpstr>
      <vt:lpstr>Diapositiva 56</vt:lpstr>
      <vt:lpstr>Diapositiva 57</vt:lpstr>
      <vt:lpstr>Diapositiva 58</vt:lpstr>
      <vt:lpstr>Diapositiva 59</vt:lpstr>
      <vt:lpstr>Diapositiva 60</vt:lpstr>
      <vt:lpstr>Diapositiva 61</vt:lpstr>
      <vt:lpstr>Interpretazione del fenomeno</vt:lpstr>
      <vt:lpstr>Grafico dei residui</vt:lpstr>
      <vt:lpstr> Regressione:analisi dei residui e coefficiente di  determinazione </vt:lpstr>
      <vt:lpstr>Regressione:analisi dei residui e coefficiente di  determinazione</vt:lpstr>
      <vt:lpstr>Diapositiva 66</vt:lpstr>
      <vt:lpstr>Regressione:analisi dei residui e coefficiente di determinazione</vt:lpstr>
      <vt:lpstr>Osservazioni influenti</vt:lpstr>
      <vt:lpstr>Diapositiva 69</vt:lpstr>
      <vt:lpstr>Attenzione all’estrapolazione</vt:lpstr>
      <vt:lpstr>Attenzione alla variabile nascosta</vt:lpstr>
      <vt:lpstr>Le associazioni non implicano rapporti di causa ed effetto</vt:lpstr>
      <vt:lpstr>Le associazioni non implicano rapporti di causa ed effetto</vt:lpstr>
      <vt:lpstr>Regressione alla media</vt:lpstr>
      <vt:lpstr>Regressione alla media</vt:lpstr>
      <vt:lpstr>Esempio</vt:lpstr>
      <vt:lpstr>Diapositiva 77</vt:lpstr>
      <vt:lpstr>Diapositiva 78</vt:lpstr>
      <vt:lpstr>Regressione: Lunghezza e peso di un campione di 8 orsi maschi </vt:lpstr>
      <vt:lpstr>Regressione: continuazione esempio </vt:lpstr>
      <vt:lpstr>Regressione: continuazione esempio </vt:lpstr>
      <vt:lpstr>Diapositiva 82</vt:lpstr>
      <vt:lpstr>Regressione: continuazione esempio </vt:lpstr>
      <vt:lpstr>Diapositiva 84</vt:lpstr>
      <vt:lpstr>La retta di regressione dei minimi quadrati</vt:lpstr>
      <vt:lpstr>La retta di regressione</vt:lpstr>
      <vt:lpstr>Il grafico dei residui (peso, statura)</vt:lpstr>
      <vt:lpstr>Diapositiva 88</vt:lpstr>
      <vt:lpstr>Diapositiva 89</vt:lpstr>
      <vt:lpstr>Diapositiva 90</vt:lpstr>
      <vt:lpstr>Diapositiva 91</vt:lpstr>
      <vt:lpstr>Diapositiva 92</vt:lpstr>
      <vt:lpstr>Diapositiva 93</vt:lpstr>
      <vt:lpstr>Diapositiva 94</vt:lpstr>
      <vt:lpstr>Diapositiva 95</vt:lpstr>
      <vt:lpstr>Diapositiva 96</vt:lpstr>
      <vt:lpstr>Esempio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flavia</dc:creator>
  <cp:lastModifiedBy>imac</cp:lastModifiedBy>
  <cp:revision>17</cp:revision>
  <dcterms:created xsi:type="dcterms:W3CDTF">2016-03-04T13:49:40Z</dcterms:created>
  <dcterms:modified xsi:type="dcterms:W3CDTF">2016-03-04T13:51:04Z</dcterms:modified>
</cp:coreProperties>
</file>