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135.xml" ContentType="application/vnd.openxmlformats-officedocument.presentationml.slide+xml"/>
  <Override PartName="/ppt/notesSlides/notesSlide31.xml" ContentType="application/vnd.openxmlformats-officedocument.presentationml.notesSlide+xml"/>
  <Override PartName="/ppt/slides/slide28.xml" ContentType="application/vnd.openxmlformats-officedocument.presentationml.slide+xml"/>
  <Override PartName="/ppt/slides/slide66.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47.xml" ContentType="application/vnd.openxmlformats-officedocument.presentationml.slide+xml"/>
  <Override PartName="/ppt/slides/slide118.xml" ContentType="application/vnd.openxmlformats-officedocument.presentationml.slide+xml"/>
  <Override PartName="/ppt/slideLayouts/slideLayout3.xml" ContentType="application/vnd.openxmlformats-officedocument.presentationml.slideLayout+xml"/>
  <Override PartName="/ppt/slides/slide1.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Default Extension="wmf" ContentType="image/x-wmf"/>
  <Override PartName="/ppt/notesSlides/notesSlide15.xml" ContentType="application/vnd.openxmlformats-officedocument.presentationml.notesSlide+xml"/>
  <Override PartName="/ppt/embeddings/Microsoft_Equation12.bin" ContentType="application/vnd.openxmlformats-officedocument.oleObject"/>
  <Override PartName="/ppt/slides/slide94.xml" ContentType="application/vnd.openxmlformats-officedocument.presentationml.slide+xml"/>
  <Override PartName="/ppt/diagrams/data1.xml" ContentType="application/vnd.openxmlformats-officedocument.drawingml.diagramData+xml"/>
  <Override PartName="/ppt/slides/slide92.xml" ContentType="application/vnd.openxmlformats-officedocument.presentationml.slide+xml"/>
  <Override PartName="/ppt/slides/slide124.xml" ContentType="application/vnd.openxmlformats-officedocument.presentationml.slide+xml"/>
  <Override PartName="/ppt/notesSlides/notesSlide23.xml" ContentType="application/vnd.openxmlformats-officedocument.presentationml.notesSlide+xml"/>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s/slide115.xml" ContentType="application/vnd.openxmlformats-officedocument.presentationml.slide+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slides/slide133.xml" ContentType="application/vnd.openxmlformats-officedocument.presentationml.slide+xml"/>
  <Override PartName="/ppt/slides/slide33.xml" ContentType="application/vnd.openxmlformats-officedocument.presentationml.slide+xml"/>
  <Default Extension="vml" ContentType="application/vnd.openxmlformats-officedocument.vmlDrawing"/>
  <Default Extension="png" ContentType="image/png"/>
  <Override PartName="/ppt/slides/slide83.xml" ContentType="application/vnd.openxmlformats-officedocument.presentationml.slide+xml"/>
  <Override PartName="/ppt/embeddings/Microsoft_Equation1.bin" ContentType="application/vnd.openxmlformats-officedocument.oleObject"/>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Override PartName="/ppt/embeddings/oleObject11.bin" ContentType="application/vnd.openxmlformats-officedocument.oleObject"/>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embeddings/Microsoft_Equation3.bin" ContentType="application/vnd.openxmlformats-officedocument.oleObject"/>
  <Override PartName="/ppt/notesSlides/notesSlide24.xml" ContentType="application/vnd.openxmlformats-officedocument.presentationml.notesSlide+xml"/>
  <Override PartName="/ppt/slides/slide55.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13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embeddings/Microsoft_Equation15.bin" ContentType="application/vnd.openxmlformats-officedocument.oleObject"/>
  <Override PartName="/ppt/slides/slide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slides/slide128.xml" ContentType="application/vnd.openxmlformats-officedocument.presentationml.slide+xml"/>
  <Override PartName="/ppt/slides/slide45.xml" ContentType="application/vnd.openxmlformats-officedocument.presentationml.slide+xml"/>
  <Override PartName="/ppt/slides/slide101.xml" ContentType="application/vnd.openxmlformats-officedocument.presentationml.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embeddings/oleObject6.bin" ContentType="application/vnd.openxmlformats-officedocument.oleObject"/>
  <Override PartName="/ppt/slides/slide54.xml" ContentType="application/vnd.openxmlformats-officedocument.presentationml.slide+xml"/>
  <Override PartName="/ppt/embeddings/Microsoft_Equation16.bin" ContentType="application/vnd.openxmlformats-officedocument.oleObject"/>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slides/slide81.xml" ContentType="application/vnd.openxmlformats-officedocument.presentationml.slide+xml"/>
  <Override PartName="/ppt/slides/slide25.xml" ContentType="application/vnd.openxmlformats-officedocument.presentationml.slide+xml"/>
  <Override PartName="/ppt/embeddings/oleObject5.bin" ContentType="application/vnd.openxmlformats-officedocument.oleObject"/>
  <Override PartName="/ppt/notesSlides/notesSlide19.xml" ContentType="application/vnd.openxmlformats-officedocument.presentationml.notes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105.xml" ContentType="application/vnd.openxmlformats-officedocument.presentationml.slide+xml"/>
  <Override PartName="/ppt/embeddings/oleObject1.bin" ContentType="application/vnd.openxmlformats-officedocument.oleObject"/>
  <Override PartName="/ppt/embeddings/Microsoft_Equation10.bin" ContentType="application/vnd.openxmlformats-officedocument.oleObject"/>
  <Override PartName="/ppt/notesSlides/notesSlide26.xml" ContentType="application/vnd.openxmlformats-officedocument.presentationml.notesSlide+xml"/>
  <Override PartName="/ppt/slides/slide44.xml" ContentType="application/vnd.openxmlformats-officedocument.presentationml.slide+xml"/>
  <Override PartName="/ppt/slides/slide103.xml" ContentType="application/vnd.openxmlformats-officedocument.presentationml.slide+xml"/>
  <Override PartName="/ppt/slides/slide49.xml" ContentType="application/vnd.openxmlformats-officedocument.presentationml.slide+xml"/>
  <Override PartName="/ppt/slides/slide70.xml" ContentType="application/vnd.openxmlformats-officedocument.presentationml.slide+xml"/>
  <Override PartName="/ppt/slides/slide129.xml" ContentType="application/vnd.openxmlformats-officedocument.presentationml.slide+xml"/>
  <Override PartName="/ppt/slides/slide48.xml" ContentType="application/vnd.openxmlformats-officedocument.presentationml.slide+xml"/>
  <Override PartName="/ppt/slides/slide120.xml" ContentType="application/vnd.openxmlformats-officedocument.presentationml.slide+xml"/>
  <Override PartName="/ppt/slides/slide125.xml" ContentType="application/vnd.openxmlformats-officedocument.presentationml.slide+xml"/>
  <Override PartName="/ppt/presentation.xml" ContentType="application/vnd.openxmlformats-officedocument.presentationml.presentation.main+xml"/>
  <Override PartName="/ppt/slides/slide122.xml" ContentType="application/vnd.openxmlformats-officedocument.presentationml.slide+xml"/>
  <Override PartName="/ppt/slides/slide77.xml" ContentType="application/vnd.openxmlformats-officedocument.presentationml.slide+xml"/>
  <Override PartName="/ppt/embeddings/oleObject7.bin" ContentType="application/vnd.openxmlformats-officedocument.oleObject"/>
  <Override PartName="/ppt/embeddings/Microsoft_Equation13.bin" ContentType="application/vnd.openxmlformats-officedocument.oleObject"/>
  <Override PartName="/ppt/slides/slide79.xml" ContentType="application/vnd.openxmlformats-officedocument.presentationml.slide+xml"/>
  <Override PartName="/ppt/slides/slide95.xml" ContentType="application/vnd.openxmlformats-officedocument.presentationml.slide+xml"/>
  <Default Extension="jpeg" ContentType="image/jpeg"/>
  <Override PartName="/ppt/slides/slide3.xml" ContentType="application/vnd.openxmlformats-officedocument.presentationml.slide+xml"/>
  <Override PartName="/ppt/slideLayouts/slideLayout11.xml" ContentType="application/vnd.openxmlformats-officedocument.presentationml.slideLayout+xml"/>
  <Override PartName="/ppt/slides/slide96.xml" ContentType="application/vnd.openxmlformats-officedocument.presentationml.slide+xml"/>
  <Override PartName="/ppt/notesSlides/notesSlide8.xml" ContentType="application/vnd.openxmlformats-officedocument.presentationml.notesSlide+xml"/>
  <Override PartName="/ppt/slides/slide74.xml" ContentType="application/vnd.openxmlformats-officedocument.presentationml.slide+xml"/>
  <Override PartName="/ppt/slideLayouts/slideLayout13.xml" ContentType="application/vnd.openxmlformats-officedocument.presentationml.slideLayout+xml"/>
  <Override PartName="/ppt/slides/slide75.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117.xml" ContentType="application/vnd.openxmlformats-officedocument.presentationml.slide+xml"/>
  <Override PartName="/ppt/slides/slide111.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13.xml" ContentType="application/vnd.openxmlformats-officedocument.presentationml.slide+xml"/>
  <Override PartName="/ppt/slides/slide108.xml" ContentType="application/vnd.openxmlformats-officedocument.presentationml.slide+xml"/>
  <Override PartName="/ppt/slides/slide29.xml" ContentType="application/vnd.openxmlformats-officedocument.presentationml.slide+xml"/>
  <Override PartName="/ppt/embeddings/oleObject4.bin" ContentType="application/vnd.openxmlformats-officedocument.oleObject"/>
  <Override PartName="/ppt/notesSlides/notesSlide22.xml" ContentType="application/vnd.openxmlformats-officedocument.presentationml.notesSlide+xml"/>
  <Override PartName="/ppt/slides/slide126.xml" ContentType="application/vnd.openxmlformats-officedocument.presentationml.slide+xml"/>
  <Override PartName="/ppt/slides/slide22.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diagrams/layout1.xml" ContentType="application/vnd.openxmlformats-officedocument.drawingml.diagramLayout+xml"/>
  <Override PartName="/ppt/notesSlides/notesSlide16.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s/slide107.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123.xml" ContentType="application/vnd.openxmlformats-officedocument.presentationml.slide+xml"/>
  <Override PartName="/ppt/embeddings/oleObject2.bin" ContentType="application/vnd.openxmlformats-officedocument.oleObject"/>
  <Override PartName="/ppt/embeddings/Microsoft_Equation8.bin" ContentType="application/vnd.openxmlformats-officedocument.oleObject"/>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4.xml" ContentType="application/vnd.openxmlformats-officedocument.presentationml.notesSlide+xml"/>
  <Override PartName="/ppt/embeddings/Microsoft_Equation4.bin" ContentType="application/vnd.openxmlformats-officedocument.oleObject"/>
  <Override PartName="/ppt/slides/slide13.xml" ContentType="application/vnd.openxmlformats-officedocument.presentationml.slide+xml"/>
  <Override PartName="/ppt/slides/slide121.xml" ContentType="application/vnd.openxmlformats-officedocument.presentationml.slide+xml"/>
  <Override PartName="/ppt/notesSlides/notesSlide17.xml" ContentType="application/vnd.openxmlformats-officedocument.presentationml.notesSlide+xml"/>
  <Override PartName="/ppt/slides/slide87.xml" ContentType="application/vnd.openxmlformats-officedocument.presentationml.slide+xml"/>
  <Override PartName="/ppt/notesSlides/notesSlide6.xml" ContentType="application/vnd.openxmlformats-officedocument.presentationml.notesSlide+xml"/>
  <Override PartName="/ppt/embeddings/oleObject3.bin" ContentType="application/vnd.openxmlformats-officedocument.oleObject"/>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89.xml" ContentType="application/vnd.openxmlformats-officedocument.presentationml.slide+xml"/>
  <Override PartName="/ppt/diagrams/quickStyle1.xml" ContentType="application/vnd.openxmlformats-officedocument.drawingml.diagramStyle+xml"/>
  <Override PartName="/ppt/slideLayouts/slideLayout6.xml" ContentType="application/vnd.openxmlformats-officedocument.presentationml.slideLayout+xml"/>
  <Default Extension="emf" ContentType="image/x-emf"/>
  <Override PartName="/ppt/slides/slide131.xml" ContentType="application/vnd.openxmlformats-officedocument.presentationml.slide+xml"/>
  <Override PartName="/ppt/embeddings/oleObject10.bin" ContentType="application/vnd.openxmlformats-officedocument.oleObject"/>
  <Override PartName="/ppt/presProps.xml" ContentType="application/vnd.openxmlformats-officedocument.presentationml.presProps+xml"/>
  <Override PartName="/ppt/notesSlides/notesSlide18.xml" ContentType="application/vnd.openxmlformats-officedocument.presentationml.notesSlide+xml"/>
  <Override PartName="/ppt/slides/slide127.xml" ContentType="application/vnd.openxmlformats-officedocument.presentationml.slide+xml"/>
  <Override PartName="/ppt/slides/slide27.xml" ContentType="application/vnd.openxmlformats-officedocument.presentationml.slide+xml"/>
  <Override PartName="/ppt/embeddings/oleObject9.bin" ContentType="application/vnd.openxmlformats-officedocument.oleObject"/>
  <Override PartName="/ppt/notesSlides/notesSlide10.xml" ContentType="application/vnd.openxmlformats-officedocument.presentationml.notesSlide+xml"/>
  <Override PartName="/ppt/slides/slide67.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Default Extension="xls" ContentType="application/vnd.ms-exce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130.xml" ContentType="application/vnd.openxmlformats-officedocument.presentationml.slide+xml"/>
  <Override PartName="/ppt/slides/slide134.xml" ContentType="application/vnd.openxmlformats-officedocument.presentationml.slide+xml"/>
  <Override PartName="/ppt/notesSlides/notesSlide34.xml" ContentType="application/vnd.openxmlformats-officedocument.presentationml.notesSlide+xml"/>
  <Override PartName="/ppt/slideLayouts/slideLayout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slides/slide116.xml" ContentType="application/vnd.openxmlformats-officedocument.presentationml.slide+xml"/>
  <Override PartName="/ppt/slides/slide119.xml" ContentType="application/vnd.openxmlformats-officedocument.presentationml.slide+xml"/>
  <Override PartName="/ppt/embeddings/Microsoft_Equation14.bin" ContentType="application/vnd.openxmlformats-officedocument.oleObject"/>
  <Override PartName="/ppt/notesSlides/notesSlide7.xml" ContentType="application/vnd.openxmlformats-officedocument.presentationml.notesSlide+xml"/>
  <Override PartName="/ppt/slides/slide136.xml" ContentType="application/vnd.openxmlformats-officedocument.presentationml.slide+xml"/>
  <Override PartName="/ppt/slides/slide63.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slides/slide112.xml" ContentType="application/vnd.openxmlformats-officedocument.presentationml.slide+xml"/>
  <Override PartName="/ppt/slides/slide106.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88.xml" ContentType="application/vnd.openxmlformats-officedocument.presentationml.slide+xml"/>
  <Override PartName="/ppt/theme/theme1.xml" ContentType="application/vnd.openxmlformats-officedocument.theme+xml"/>
  <Override PartName="/ppt/slides/slide99.xml" ContentType="application/vnd.openxmlformats-officedocument.presentationml.slide+xml"/>
  <Override PartName="/ppt/slides/slide109.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114.xml" ContentType="application/vnd.openxmlformats-officedocument.presentationml.slide+xml"/>
  <Override PartName="/ppt/slides/slide64.xml" ContentType="application/vnd.openxmlformats-officedocument.presentationml.slide+xml"/>
  <Override PartName="/ppt/notesSlides/notesSlide33.xml" ContentType="application/vnd.openxmlformats-officedocument.presentationml.notesSlide+xml"/>
  <Override PartName="/ppt/slides/slide110.xml" ContentType="application/vnd.openxmlformats-officedocument.presentationml.slide+xml"/>
  <Override PartName="/ppt/slides/slide4.xml" ContentType="application/vnd.openxmlformats-officedocument.presentationml.slide+xml"/>
  <Override PartName="/ppt/slides/slide72.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102.xml" ContentType="application/vnd.openxmlformats-officedocument.presentationml.slide+xml"/>
  <Override PartName="/ppt/slides/slide60.xml" ContentType="application/vnd.openxmlformats-officedocument.presentationml.slide+xml"/>
  <Override PartName="/ppt/embeddings/oleObject8.bin" ContentType="application/vnd.openxmlformats-officedocument.oleObject"/>
  <Override PartName="/ppt/slides/slide24.xml" ContentType="application/vnd.openxmlformats-officedocument.presentationml.slide+xml"/>
  <Override PartName="/ppt/diagrams/drawing1.xml" ContentType="application/vnd.ms-office.drawingml.diagramDrawing+xml"/>
  <Override PartName="/ppt/embeddings/Microsoft_Equation17.bin" ContentType="application/vnd.openxmlformats-officedocument.oleObject"/>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38"/>
  </p:notesMasterIdLst>
  <p:sldIdLst>
    <p:sldId id="467" r:id="rId2"/>
    <p:sldId id="468" r:id="rId3"/>
    <p:sldId id="469" r:id="rId4"/>
    <p:sldId id="471" r:id="rId5"/>
    <p:sldId id="472" r:id="rId6"/>
    <p:sldId id="473" r:id="rId7"/>
    <p:sldId id="474" r:id="rId8"/>
    <p:sldId id="475" r:id="rId9"/>
    <p:sldId id="477" r:id="rId10"/>
    <p:sldId id="257" r:id="rId11"/>
    <p:sldId id="258" r:id="rId12"/>
    <p:sldId id="259" r:id="rId13"/>
    <p:sldId id="260" r:id="rId14"/>
    <p:sldId id="263" r:id="rId15"/>
    <p:sldId id="265" r:id="rId16"/>
    <p:sldId id="266" r:id="rId17"/>
    <p:sldId id="267" r:id="rId18"/>
    <p:sldId id="478" r:id="rId19"/>
    <p:sldId id="271" r:id="rId20"/>
    <p:sldId id="482" r:id="rId21"/>
    <p:sldId id="480" r:id="rId22"/>
    <p:sldId id="273" r:id="rId23"/>
    <p:sldId id="274" r:id="rId24"/>
    <p:sldId id="479" r:id="rId25"/>
    <p:sldId id="275" r:id="rId26"/>
    <p:sldId id="276" r:id="rId27"/>
    <p:sldId id="277" r:id="rId28"/>
    <p:sldId id="278" r:id="rId29"/>
    <p:sldId id="280" r:id="rId30"/>
    <p:sldId id="281" r:id="rId31"/>
    <p:sldId id="284" r:id="rId32"/>
    <p:sldId id="285" r:id="rId33"/>
    <p:sldId id="286" r:id="rId34"/>
    <p:sldId id="287" r:id="rId35"/>
    <p:sldId id="288" r:id="rId36"/>
    <p:sldId id="289" r:id="rId37"/>
    <p:sldId id="290" r:id="rId38"/>
    <p:sldId id="292" r:id="rId39"/>
    <p:sldId id="294" r:id="rId40"/>
    <p:sldId id="483" r:id="rId41"/>
    <p:sldId id="481" r:id="rId42"/>
    <p:sldId id="296" r:id="rId43"/>
    <p:sldId id="297" r:id="rId44"/>
    <p:sldId id="298" r:id="rId45"/>
    <p:sldId id="299" r:id="rId46"/>
    <p:sldId id="300" r:id="rId47"/>
    <p:sldId id="301" r:id="rId48"/>
    <p:sldId id="302" r:id="rId49"/>
    <p:sldId id="303" r:id="rId50"/>
    <p:sldId id="305" r:id="rId51"/>
    <p:sldId id="484" r:id="rId52"/>
    <p:sldId id="304" r:id="rId53"/>
    <p:sldId id="306" r:id="rId54"/>
    <p:sldId id="307" r:id="rId55"/>
    <p:sldId id="308" r:id="rId56"/>
    <p:sldId id="309" r:id="rId57"/>
    <p:sldId id="310" r:id="rId58"/>
    <p:sldId id="311" r:id="rId59"/>
    <p:sldId id="312" r:id="rId60"/>
    <p:sldId id="313" r:id="rId61"/>
    <p:sldId id="314" r:id="rId62"/>
    <p:sldId id="323" r:id="rId63"/>
    <p:sldId id="324" r:id="rId64"/>
    <p:sldId id="325"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5" r:id="rId78"/>
    <p:sldId id="347" r:id="rId79"/>
    <p:sldId id="348" r:id="rId80"/>
    <p:sldId id="349" r:id="rId81"/>
    <p:sldId id="350" r:id="rId82"/>
    <p:sldId id="353" r:id="rId83"/>
    <p:sldId id="354" r:id="rId84"/>
    <p:sldId id="356" r:id="rId85"/>
    <p:sldId id="358" r:id="rId86"/>
    <p:sldId id="485" r:id="rId87"/>
    <p:sldId id="361" r:id="rId88"/>
    <p:sldId id="365" r:id="rId89"/>
    <p:sldId id="367" r:id="rId90"/>
    <p:sldId id="486" r:id="rId91"/>
    <p:sldId id="370" r:id="rId92"/>
    <p:sldId id="371" r:id="rId93"/>
    <p:sldId id="372" r:id="rId94"/>
    <p:sldId id="377" r:id="rId95"/>
    <p:sldId id="378" r:id="rId96"/>
    <p:sldId id="381" r:id="rId97"/>
    <p:sldId id="383" r:id="rId98"/>
    <p:sldId id="385" r:id="rId99"/>
    <p:sldId id="386" r:id="rId100"/>
    <p:sldId id="391" r:id="rId101"/>
    <p:sldId id="393" r:id="rId102"/>
    <p:sldId id="394" r:id="rId103"/>
    <p:sldId id="395" r:id="rId104"/>
    <p:sldId id="396" r:id="rId105"/>
    <p:sldId id="398" r:id="rId106"/>
    <p:sldId id="399" r:id="rId107"/>
    <p:sldId id="402" r:id="rId108"/>
    <p:sldId id="403" r:id="rId109"/>
    <p:sldId id="404" r:id="rId110"/>
    <p:sldId id="406" r:id="rId111"/>
    <p:sldId id="407" r:id="rId112"/>
    <p:sldId id="410" r:id="rId113"/>
    <p:sldId id="414" r:id="rId114"/>
    <p:sldId id="415" r:id="rId115"/>
    <p:sldId id="424" r:id="rId116"/>
    <p:sldId id="425" r:id="rId117"/>
    <p:sldId id="487" r:id="rId118"/>
    <p:sldId id="488" r:id="rId119"/>
    <p:sldId id="428" r:id="rId120"/>
    <p:sldId id="429" r:id="rId121"/>
    <p:sldId id="430" r:id="rId122"/>
    <p:sldId id="431" r:id="rId123"/>
    <p:sldId id="440" r:id="rId124"/>
    <p:sldId id="442" r:id="rId125"/>
    <p:sldId id="444" r:id="rId126"/>
    <p:sldId id="445" r:id="rId127"/>
    <p:sldId id="447" r:id="rId128"/>
    <p:sldId id="448" r:id="rId129"/>
    <p:sldId id="454" r:id="rId130"/>
    <p:sldId id="455" r:id="rId131"/>
    <p:sldId id="456" r:id="rId132"/>
    <p:sldId id="462" r:id="rId133"/>
    <p:sldId id="463" r:id="rId134"/>
    <p:sldId id="464" r:id="rId135"/>
    <p:sldId id="465" r:id="rId136"/>
    <p:sldId id="466" r:id="rId1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137" d="100"/>
          <a:sy n="137" d="100"/>
        </p:scale>
        <p:origin x="-8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121" Type="http://schemas.openxmlformats.org/officeDocument/2006/relationships/slide" Target="slides/slide120.xml"/><Relationship Id="rId133" Type="http://schemas.openxmlformats.org/officeDocument/2006/relationships/slide" Target="slides/slide132.xml"/><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slide" Target="slides/slide101.xml"/><Relationship Id="rId25" Type="http://schemas.openxmlformats.org/officeDocument/2006/relationships/slide" Target="slides/slide24.xml"/><Relationship Id="rId106" Type="http://schemas.openxmlformats.org/officeDocument/2006/relationships/slide" Target="slides/slide105.xml"/><Relationship Id="rId122" Type="http://schemas.openxmlformats.org/officeDocument/2006/relationships/slide" Target="slides/slide121.xml"/><Relationship Id="rId116" Type="http://schemas.openxmlformats.org/officeDocument/2006/relationships/slide" Target="slides/slide115.xml"/><Relationship Id="rId119" Type="http://schemas.openxmlformats.org/officeDocument/2006/relationships/slide" Target="slides/slide118.xml"/><Relationship Id="rId96" Type="http://schemas.openxmlformats.org/officeDocument/2006/relationships/slide" Target="slides/slide95.xml"/><Relationship Id="rId10" Type="http://schemas.openxmlformats.org/officeDocument/2006/relationships/slide" Target="slides/slide9.xml"/><Relationship Id="rId138" Type="http://schemas.openxmlformats.org/officeDocument/2006/relationships/notesMaster" Target="notesMasters/notesMaster1.xml"/><Relationship Id="rId50" Type="http://schemas.openxmlformats.org/officeDocument/2006/relationships/slide" Target="slides/slide49.xml"/><Relationship Id="rId118" Type="http://schemas.openxmlformats.org/officeDocument/2006/relationships/slide" Target="slides/slide117.xml"/><Relationship Id="rId128" Type="http://schemas.openxmlformats.org/officeDocument/2006/relationships/slide" Target="slides/slide127.xml"/><Relationship Id="rId17" Type="http://schemas.openxmlformats.org/officeDocument/2006/relationships/slide" Target="slides/slide16.xml"/><Relationship Id="rId107" Type="http://schemas.openxmlformats.org/officeDocument/2006/relationships/slide" Target="slides/slide106.xml"/><Relationship Id="rId71" Type="http://schemas.openxmlformats.org/officeDocument/2006/relationships/slide" Target="slides/slide70.xml"/><Relationship Id="rId142" Type="http://schemas.openxmlformats.org/officeDocument/2006/relationships/theme" Target="theme/theme1.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114" Type="http://schemas.openxmlformats.org/officeDocument/2006/relationships/slide" Target="slides/slide113.xml"/><Relationship Id="rId88" Type="http://schemas.openxmlformats.org/officeDocument/2006/relationships/slide" Target="slides/slide87.xml"/><Relationship Id="rId82" Type="http://schemas.openxmlformats.org/officeDocument/2006/relationships/slide" Target="slides/slide81.xml"/><Relationship Id="rId124" Type="http://schemas.openxmlformats.org/officeDocument/2006/relationships/slide" Target="slides/slide123.xml"/><Relationship Id="rId69" Type="http://schemas.openxmlformats.org/officeDocument/2006/relationships/slide" Target="slides/slide6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140" Type="http://schemas.openxmlformats.org/officeDocument/2006/relationships/presProps" Target="presProps.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slide" Target="slides/slide96.xml"/><Relationship Id="rId111" Type="http://schemas.openxmlformats.org/officeDocument/2006/relationships/slide" Target="slides/slide110.xml"/><Relationship Id="rId98" Type="http://schemas.openxmlformats.org/officeDocument/2006/relationships/slide" Target="slides/slide97.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132" Type="http://schemas.openxmlformats.org/officeDocument/2006/relationships/slide" Target="slides/slide131.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54" Type="http://schemas.openxmlformats.org/officeDocument/2006/relationships/slide" Target="slides/slide53.xml"/><Relationship Id="rId101" Type="http://schemas.openxmlformats.org/officeDocument/2006/relationships/slide" Target="slides/slide100.xml"/><Relationship Id="rId23" Type="http://schemas.openxmlformats.org/officeDocument/2006/relationships/slide" Target="slides/slide22.xml"/><Relationship Id="rId136" Type="http://schemas.openxmlformats.org/officeDocument/2006/relationships/slide" Target="slides/slide135.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104" Type="http://schemas.openxmlformats.org/officeDocument/2006/relationships/slide" Target="slides/slide103.xml"/><Relationship Id="rId130" Type="http://schemas.openxmlformats.org/officeDocument/2006/relationships/slide" Target="slides/slide129.xml"/><Relationship Id="rId90" Type="http://schemas.openxmlformats.org/officeDocument/2006/relationships/slide" Target="slides/slide89.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105" Type="http://schemas.openxmlformats.org/officeDocument/2006/relationships/slide" Target="slides/slide10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14" Type="http://schemas.openxmlformats.org/officeDocument/2006/relationships/slide" Target="slides/slide13.xml"/><Relationship Id="rId103" Type="http://schemas.openxmlformats.org/officeDocument/2006/relationships/slide" Target="slides/slide102.xml"/><Relationship Id="rId127" Type="http://schemas.openxmlformats.org/officeDocument/2006/relationships/slide" Target="slides/slide126.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17" Type="http://schemas.openxmlformats.org/officeDocument/2006/relationships/slide" Target="slides/slide116.xml"/><Relationship Id="rId129" Type="http://schemas.openxmlformats.org/officeDocument/2006/relationships/slide" Target="slides/slide128.xml"/><Relationship Id="rId134" Type="http://schemas.openxmlformats.org/officeDocument/2006/relationships/slide" Target="slides/slide133.xml"/><Relationship Id="rId112" Type="http://schemas.openxmlformats.org/officeDocument/2006/relationships/slide" Target="slides/slide111.xml"/><Relationship Id="rId19" Type="http://schemas.openxmlformats.org/officeDocument/2006/relationships/slide" Target="slides/slide18.xml"/><Relationship Id="rId120" Type="http://schemas.openxmlformats.org/officeDocument/2006/relationships/slide" Target="slides/slide119.xml"/><Relationship Id="rId126" Type="http://schemas.openxmlformats.org/officeDocument/2006/relationships/slide" Target="slides/slide125.xml"/><Relationship Id="rId57" Type="http://schemas.openxmlformats.org/officeDocument/2006/relationships/slide" Target="slides/slide56.xml"/><Relationship Id="rId109" Type="http://schemas.openxmlformats.org/officeDocument/2006/relationships/slide" Target="slides/slide108.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135" Type="http://schemas.openxmlformats.org/officeDocument/2006/relationships/slide" Target="slides/slide134.xml"/><Relationship Id="rId36" Type="http://schemas.openxmlformats.org/officeDocument/2006/relationships/slide" Target="slides/slide35.xml"/><Relationship Id="rId125" Type="http://schemas.openxmlformats.org/officeDocument/2006/relationships/slide" Target="slides/slide124.xml"/><Relationship Id="rId139" Type="http://schemas.openxmlformats.org/officeDocument/2006/relationships/printerSettings" Target="printerSettings/printerSettings1.bin"/><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41" Type="http://schemas.openxmlformats.org/officeDocument/2006/relationships/viewProps" Target="viewProps.xml"/><Relationship Id="rId110" Type="http://schemas.openxmlformats.org/officeDocument/2006/relationships/slide" Target="slides/slide109.xml"/><Relationship Id="rId113" Type="http://schemas.openxmlformats.org/officeDocument/2006/relationships/slide" Target="slides/slide112.xml"/><Relationship Id="rId12" Type="http://schemas.openxmlformats.org/officeDocument/2006/relationships/slide" Target="slides/slide11.xml"/><Relationship Id="rId108" Type="http://schemas.openxmlformats.org/officeDocument/2006/relationships/slide" Target="slides/slide107.xml"/><Relationship Id="rId137" Type="http://schemas.openxmlformats.org/officeDocument/2006/relationships/slide" Target="slides/slide136.xml"/><Relationship Id="rId3" Type="http://schemas.openxmlformats.org/officeDocument/2006/relationships/slide" Target="slides/slide2.xml"/><Relationship Id="rId123" Type="http://schemas.openxmlformats.org/officeDocument/2006/relationships/slide" Target="slides/slide122.xml"/><Relationship Id="rId26" Type="http://schemas.openxmlformats.org/officeDocument/2006/relationships/slide" Target="slides/slide25.xml"/><Relationship Id="rId100" Type="http://schemas.openxmlformats.org/officeDocument/2006/relationships/slide" Target="slides/slide99.xml"/><Relationship Id="rId11" Type="http://schemas.openxmlformats.org/officeDocument/2006/relationships/slide" Target="slides/slide10.xml"/><Relationship Id="rId143" Type="http://schemas.openxmlformats.org/officeDocument/2006/relationships/tableStyles" Target="tableStyles.xml"/><Relationship Id="rId68" Type="http://schemas.openxmlformats.org/officeDocument/2006/relationships/slide" Target="slides/slide67.xml"/><Relationship Id="rId115" Type="http://schemas.openxmlformats.org/officeDocument/2006/relationships/slide" Target="slides/slide114.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131" Type="http://schemas.openxmlformats.org/officeDocument/2006/relationships/slide" Target="slides/slide130.xml"/><Relationship Id="rId78" Type="http://schemas.openxmlformats.org/officeDocument/2006/relationships/slide" Target="slides/slide77.xml"/><Relationship Id="rId15" Type="http://schemas.openxmlformats.org/officeDocument/2006/relationships/slide" Target="slides/slide14.xml"/><Relationship Id="rId2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76158-F9C3-47D4-860F-B54A54641EF6}" type="doc">
      <dgm:prSet loTypeId="urn:microsoft.com/office/officeart/2005/8/layout/orgChart1" loCatId="hierarchy" qsTypeId="urn:microsoft.com/office/officeart/2005/8/quickstyle/simple1" qsCatId="simple" csTypeId="urn:microsoft.com/office/officeart/2005/8/colors/accent1_2" csCatId="accent1" phldr="1"/>
      <dgm:spPr/>
    </dgm:pt>
    <dgm:pt modelId="{D85B3196-0B9F-4927-B354-A163ACB0C8A8}">
      <dgm:prSet custT="1"/>
      <dgm:spPr>
        <a:solidFill>
          <a:schemeClr val="bg2"/>
        </a:solidFill>
        <a:ln w="6350"/>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FF5050"/>
              </a:solidFill>
              <a:effectLst/>
              <a:cs typeface="Arial" charset="0"/>
            </a:rPr>
            <a:t>fare un grafico dei dati</a:t>
          </a:r>
        </a:p>
      </dgm:t>
    </dgm:pt>
    <dgm:pt modelId="{51580FB4-072B-4D03-A1D8-2964EB418A39}" type="parTrans" cxnId="{7155618B-5E34-4C44-B1EB-999658374FE5}">
      <dgm:prSet/>
      <dgm:spPr/>
      <dgm:t>
        <a:bodyPr/>
        <a:lstStyle/>
        <a:p>
          <a:endParaRPr lang="it-IT"/>
        </a:p>
      </dgm:t>
    </dgm:pt>
    <dgm:pt modelId="{1A2179BA-A9F9-4C51-B977-B59FF460FE52}" type="sibTrans" cxnId="{7155618B-5E34-4C44-B1EB-999658374FE5}">
      <dgm:prSet/>
      <dgm:spPr/>
      <dgm:t>
        <a:bodyPr/>
        <a:lstStyle/>
        <a:p>
          <a:endParaRPr lang="it-IT"/>
        </a:p>
      </dgm:t>
    </dgm:pt>
    <dgm:pt modelId="{09B6B00B-48AD-4C55-A4C8-8EA34FC651AC}">
      <dgm:prSet custT="1"/>
      <dgm:spPr>
        <a:solidFill>
          <a:schemeClr val="bg2"/>
        </a:solidFill>
        <a:ln w="6350"/>
      </dgm:spPr>
      <dgm: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dirty="0" smtClean="0">
            <a:ln>
              <a:noFill/>
            </a:ln>
            <a:solidFill>
              <a:srgbClr val="FF5050"/>
            </a:solidFill>
            <a:effectLs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dirty="0" smtClean="0">
              <a:ln>
                <a:noFill/>
              </a:ln>
              <a:solidFill>
                <a:srgbClr val="FF5050"/>
              </a:solidFill>
              <a:effectLst/>
              <a:cs typeface="Arial" charset="0"/>
            </a:rPr>
            <a:t>interpretare ciò che si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dirty="0" smtClean="0">
              <a:ln>
                <a:noFill/>
              </a:ln>
              <a:solidFill>
                <a:srgbClr val="FF5050"/>
              </a:solidFill>
              <a:effectLst/>
              <a:cs typeface="Arial" charset="0"/>
            </a:rPr>
            <a:t>vede: forma, centro,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dirty="0" smtClean="0">
              <a:ln>
                <a:noFill/>
              </a:ln>
              <a:solidFill>
                <a:srgbClr val="FF5050"/>
              </a:solidFill>
              <a:effectLst/>
              <a:cs typeface="Arial" charset="0"/>
            </a:rPr>
            <a:t>dispersione, </a:t>
          </a:r>
          <a:r>
            <a:rPr kumimoji="0" lang="it-IT" sz="1700" b="0" i="0" u="none" strike="noStrike" cap="none" normalizeH="0" baseline="0" dirty="0" err="1" smtClean="0">
              <a:ln>
                <a:noFill/>
              </a:ln>
              <a:solidFill>
                <a:srgbClr val="FF5050"/>
              </a:solidFill>
              <a:effectLst/>
              <a:cs typeface="Arial" charset="0"/>
            </a:rPr>
            <a:t>outlier</a:t>
          </a:r>
          <a:endParaRPr kumimoji="0" lang="it-IT" sz="1700" b="0" i="0" u="none" strike="noStrike" cap="none" normalizeH="0" baseline="0" dirty="0" smtClean="0">
            <a:ln>
              <a:noFill/>
            </a:ln>
            <a:solidFill>
              <a:srgbClr val="FF5050"/>
            </a:solidFill>
            <a:effectLs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cap="none" normalizeH="0" baseline="0" dirty="0" smtClean="0">
            <a:ln>
              <a:noFill/>
            </a:ln>
            <a:solidFill>
              <a:srgbClr val="FF5050"/>
            </a:solidFill>
            <a:effectLst/>
            <a:cs typeface="Arial" charset="0"/>
          </a:endParaRPr>
        </a:p>
      </dgm:t>
    </dgm:pt>
    <dgm:pt modelId="{A89EBDDC-D2CE-480A-8748-CFA81365B8B0}" type="parTrans" cxnId="{AE44EF47-7273-4F74-8EE6-F2E5B36F9C7F}">
      <dgm:prSet/>
      <dgm:spPr/>
      <dgm:t>
        <a:bodyPr/>
        <a:lstStyle/>
        <a:p>
          <a:endParaRPr lang="it-IT"/>
        </a:p>
      </dgm:t>
    </dgm:pt>
    <dgm:pt modelId="{FE4E9B78-F599-4095-9CB8-E6D1EA77A35E}" type="sibTrans" cxnId="{AE44EF47-7273-4F74-8EE6-F2E5B36F9C7F}">
      <dgm:prSet/>
      <dgm:spPr/>
      <dgm:t>
        <a:bodyPr/>
        <a:lstStyle/>
        <a:p>
          <a:endParaRPr lang="it-IT"/>
        </a:p>
      </dgm:t>
    </dgm:pt>
    <dgm:pt modelId="{FB5EC587-BA71-4559-BEAD-9829596AFBBA}">
      <dgm:prSet/>
      <dgm:spPr>
        <a:solidFill>
          <a:schemeClr val="bg2"/>
        </a:solidFill>
        <a:ln w="9525"/>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FF5050"/>
              </a:solidFill>
              <a:effectLst/>
              <a:cs typeface="Arial" charset="0"/>
            </a:rPr>
            <a:t>riassunto numerico?    </a:t>
          </a:r>
          <a:r>
            <a:rPr kumimoji="0" lang="it-IT" b="0" i="0" u="none" strike="noStrike" cap="none" normalizeH="0" baseline="0" dirty="0" err="1" smtClean="0">
              <a:ln>
                <a:noFill/>
              </a:ln>
              <a:solidFill>
                <a:srgbClr val="FF5050"/>
              </a:solidFill>
              <a:effectLst/>
              <a:cs typeface="Arial" charset="0"/>
            </a:rPr>
            <a:t>x^</a:t>
          </a:r>
          <a:r>
            <a:rPr kumimoji="0" lang="it-IT" b="0" i="0" u="none" strike="noStrike" cap="none" normalizeH="0" baseline="0" dirty="0" smtClean="0">
              <a:ln>
                <a:noFill/>
              </a:ln>
              <a:solidFill>
                <a:srgbClr val="FF5050"/>
              </a:solidFill>
              <a:effectLst/>
              <a:cs typeface="Arial" charset="0"/>
            </a:rPr>
            <a:t>, 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FF5050"/>
              </a:solidFill>
              <a:effectLst/>
              <a:cs typeface="Arial" charset="0"/>
            </a:rPr>
            <a:t>sommario a 5 numeri </a:t>
          </a:r>
        </a:p>
      </dgm:t>
    </dgm:pt>
    <dgm:pt modelId="{DA91230C-C2CD-47C3-B283-78D537944BEA}" type="parTrans" cxnId="{3493703D-6C56-4A1E-A3FF-9FEA1EFA009F}">
      <dgm:prSet/>
      <dgm:spPr/>
      <dgm:t>
        <a:bodyPr/>
        <a:lstStyle/>
        <a:p>
          <a:endParaRPr lang="it-IT"/>
        </a:p>
      </dgm:t>
    </dgm:pt>
    <dgm:pt modelId="{A1306749-7441-411C-BE46-4ED535316622}" type="sibTrans" cxnId="{3493703D-6C56-4A1E-A3FF-9FEA1EFA009F}">
      <dgm:prSet/>
      <dgm:spPr/>
      <dgm:t>
        <a:bodyPr/>
        <a:lstStyle/>
        <a:p>
          <a:endParaRPr lang="it-IT"/>
        </a:p>
      </dgm:t>
    </dgm:pt>
    <dgm:pt modelId="{EBEA6DD3-934F-4BBA-9202-44F0DCB3F2C2}">
      <dgm:prSet/>
      <dgm:spPr>
        <a:solidFill>
          <a:schemeClr val="bg2"/>
        </a:solidFill>
        <a:ln w="6350"/>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FF5050"/>
              </a:solidFill>
              <a:effectLst/>
              <a:cs typeface="Arial" charset="0"/>
            </a:rPr>
            <a:t>modello matematico?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FF5050"/>
              </a:solidFill>
              <a:effectLst/>
              <a:cs typeface="Arial" charset="0"/>
            </a:rPr>
            <a:t>quale distribuzione?</a:t>
          </a:r>
        </a:p>
      </dgm:t>
    </dgm:pt>
    <dgm:pt modelId="{27AC322A-E2EF-4BF4-87EB-ADBE2FD7EE9D}" type="parTrans" cxnId="{E13600EF-FCA5-4394-83BF-CC29F3798B7D}">
      <dgm:prSet/>
      <dgm:spPr/>
      <dgm:t>
        <a:bodyPr/>
        <a:lstStyle/>
        <a:p>
          <a:endParaRPr lang="it-IT"/>
        </a:p>
      </dgm:t>
    </dgm:pt>
    <dgm:pt modelId="{FFBBECA6-7E58-40C2-8CCE-90F61B5BD6D0}" type="sibTrans" cxnId="{E13600EF-FCA5-4394-83BF-CC29F3798B7D}">
      <dgm:prSet/>
      <dgm:spPr/>
      <dgm:t>
        <a:bodyPr/>
        <a:lstStyle/>
        <a:p>
          <a:endParaRPr lang="it-IT"/>
        </a:p>
      </dgm:t>
    </dgm:pt>
    <dgm:pt modelId="{FFEF85C2-88B1-4A70-8C32-2EE80CCF8B91}" type="pres">
      <dgm:prSet presAssocID="{28A76158-F9C3-47D4-860F-B54A54641EF6}" presName="hierChild1" presStyleCnt="0">
        <dgm:presLayoutVars>
          <dgm:orgChart val="1"/>
          <dgm:chPref val="1"/>
          <dgm:dir/>
          <dgm:animOne val="branch"/>
          <dgm:animLvl val="lvl"/>
          <dgm:resizeHandles/>
        </dgm:presLayoutVars>
      </dgm:prSet>
      <dgm:spPr/>
    </dgm:pt>
    <dgm:pt modelId="{9052A79F-1811-4304-A5D6-893C37C0199B}" type="pres">
      <dgm:prSet presAssocID="{D85B3196-0B9F-4927-B354-A163ACB0C8A8}" presName="hierRoot1" presStyleCnt="0">
        <dgm:presLayoutVars>
          <dgm:hierBranch/>
        </dgm:presLayoutVars>
      </dgm:prSet>
      <dgm:spPr/>
    </dgm:pt>
    <dgm:pt modelId="{1E8279E0-9DBA-4DDB-B9B7-373283EAF75E}" type="pres">
      <dgm:prSet presAssocID="{D85B3196-0B9F-4927-B354-A163ACB0C8A8}" presName="rootComposite1" presStyleCnt="0"/>
      <dgm:spPr/>
    </dgm:pt>
    <dgm:pt modelId="{323AB016-7A9A-4AC5-B40F-37C9CA1E0940}" type="pres">
      <dgm:prSet presAssocID="{D85B3196-0B9F-4927-B354-A163ACB0C8A8}" presName="rootText1" presStyleLbl="node0" presStyleIdx="0" presStyleCnt="1">
        <dgm:presLayoutVars>
          <dgm:chPref val="3"/>
        </dgm:presLayoutVars>
      </dgm:prSet>
      <dgm:spPr/>
      <dgm:t>
        <a:bodyPr/>
        <a:lstStyle/>
        <a:p>
          <a:endParaRPr lang="it-IT"/>
        </a:p>
      </dgm:t>
    </dgm:pt>
    <dgm:pt modelId="{E537F36F-FF66-4B66-9604-04218F9A696A}" type="pres">
      <dgm:prSet presAssocID="{D85B3196-0B9F-4927-B354-A163ACB0C8A8}" presName="rootConnector1" presStyleLbl="node1" presStyleIdx="0" presStyleCnt="0"/>
      <dgm:spPr/>
      <dgm:t>
        <a:bodyPr/>
        <a:lstStyle/>
        <a:p>
          <a:endParaRPr lang="it-IT"/>
        </a:p>
      </dgm:t>
    </dgm:pt>
    <dgm:pt modelId="{28D0A571-7E3D-4689-8575-40573897DBDA}" type="pres">
      <dgm:prSet presAssocID="{D85B3196-0B9F-4927-B354-A163ACB0C8A8}" presName="hierChild2" presStyleCnt="0"/>
      <dgm:spPr/>
    </dgm:pt>
    <dgm:pt modelId="{5E4F64A9-E073-4CBD-866A-2E438CFC6DBD}" type="pres">
      <dgm:prSet presAssocID="{A89EBDDC-D2CE-480A-8748-CFA81365B8B0}" presName="Name35" presStyleLbl="parChTrans1D2" presStyleIdx="0" presStyleCnt="1"/>
      <dgm:spPr/>
      <dgm:t>
        <a:bodyPr/>
        <a:lstStyle/>
        <a:p>
          <a:endParaRPr lang="it-IT"/>
        </a:p>
      </dgm:t>
    </dgm:pt>
    <dgm:pt modelId="{66F6E9A6-54A3-4D68-8AF2-6013AFAE36C0}" type="pres">
      <dgm:prSet presAssocID="{09B6B00B-48AD-4C55-A4C8-8EA34FC651AC}" presName="hierRoot2" presStyleCnt="0">
        <dgm:presLayoutVars>
          <dgm:hierBranch val="r"/>
        </dgm:presLayoutVars>
      </dgm:prSet>
      <dgm:spPr/>
    </dgm:pt>
    <dgm:pt modelId="{F27B6C60-48D3-4753-95A8-9A0D13F85FD7}" type="pres">
      <dgm:prSet presAssocID="{09B6B00B-48AD-4C55-A4C8-8EA34FC651AC}" presName="rootComposite" presStyleCnt="0"/>
      <dgm:spPr/>
    </dgm:pt>
    <dgm:pt modelId="{FD5B669B-BBC0-44F3-9B73-73C34D6B2036}" type="pres">
      <dgm:prSet presAssocID="{09B6B00B-48AD-4C55-A4C8-8EA34FC651AC}" presName="rootText" presStyleLbl="node2" presStyleIdx="0" presStyleCnt="1" custScaleX="106529" custLinFactNeighborX="-659" custLinFactNeighborY="-5073">
        <dgm:presLayoutVars>
          <dgm:chPref val="3"/>
        </dgm:presLayoutVars>
      </dgm:prSet>
      <dgm:spPr/>
      <dgm:t>
        <a:bodyPr/>
        <a:lstStyle/>
        <a:p>
          <a:endParaRPr lang="it-IT"/>
        </a:p>
      </dgm:t>
    </dgm:pt>
    <dgm:pt modelId="{3334F6CF-FC43-4049-97D9-1133F38784BE}" type="pres">
      <dgm:prSet presAssocID="{09B6B00B-48AD-4C55-A4C8-8EA34FC651AC}" presName="rootConnector" presStyleLbl="node2" presStyleIdx="0" presStyleCnt="1"/>
      <dgm:spPr/>
      <dgm:t>
        <a:bodyPr/>
        <a:lstStyle/>
        <a:p>
          <a:endParaRPr lang="it-IT"/>
        </a:p>
      </dgm:t>
    </dgm:pt>
    <dgm:pt modelId="{81437650-2F05-4F72-B4D6-0BD0F101942D}" type="pres">
      <dgm:prSet presAssocID="{09B6B00B-48AD-4C55-A4C8-8EA34FC651AC}" presName="hierChild4" presStyleCnt="0"/>
      <dgm:spPr/>
    </dgm:pt>
    <dgm:pt modelId="{949A2F00-E223-4E5B-896D-6488CDE98574}" type="pres">
      <dgm:prSet presAssocID="{DA91230C-C2CD-47C3-B283-78D537944BEA}" presName="Name50" presStyleLbl="parChTrans1D3" presStyleIdx="0" presStyleCnt="1"/>
      <dgm:spPr/>
      <dgm:t>
        <a:bodyPr/>
        <a:lstStyle/>
        <a:p>
          <a:endParaRPr lang="it-IT"/>
        </a:p>
      </dgm:t>
    </dgm:pt>
    <dgm:pt modelId="{EE2C3123-A758-4596-830E-1C90D6D0A1BF}" type="pres">
      <dgm:prSet presAssocID="{FB5EC587-BA71-4559-BEAD-9829596AFBBA}" presName="hierRoot2" presStyleCnt="0">
        <dgm:presLayoutVars>
          <dgm:hierBranch val="r"/>
        </dgm:presLayoutVars>
      </dgm:prSet>
      <dgm:spPr/>
    </dgm:pt>
    <dgm:pt modelId="{BB47BDF8-B49A-4BBA-9BFA-69EEBFF07F19}" type="pres">
      <dgm:prSet presAssocID="{FB5EC587-BA71-4559-BEAD-9829596AFBBA}" presName="rootComposite" presStyleCnt="0"/>
      <dgm:spPr/>
    </dgm:pt>
    <dgm:pt modelId="{794C2144-EF12-4B58-9B5C-9FE8E998FB3C}" type="pres">
      <dgm:prSet presAssocID="{FB5EC587-BA71-4559-BEAD-9829596AFBBA}" presName="rootText" presStyleLbl="node3" presStyleIdx="0" presStyleCnt="1">
        <dgm:presLayoutVars>
          <dgm:chPref val="3"/>
        </dgm:presLayoutVars>
      </dgm:prSet>
      <dgm:spPr/>
      <dgm:t>
        <a:bodyPr/>
        <a:lstStyle/>
        <a:p>
          <a:endParaRPr lang="it-IT"/>
        </a:p>
      </dgm:t>
    </dgm:pt>
    <dgm:pt modelId="{D60389C7-9E3B-4A09-96E8-57D82A5CB5C1}" type="pres">
      <dgm:prSet presAssocID="{FB5EC587-BA71-4559-BEAD-9829596AFBBA}" presName="rootConnector" presStyleLbl="node3" presStyleIdx="0" presStyleCnt="1"/>
      <dgm:spPr/>
      <dgm:t>
        <a:bodyPr/>
        <a:lstStyle/>
        <a:p>
          <a:endParaRPr lang="it-IT"/>
        </a:p>
      </dgm:t>
    </dgm:pt>
    <dgm:pt modelId="{FE6AC596-821B-489A-A401-5F12FD34200F}" type="pres">
      <dgm:prSet presAssocID="{FB5EC587-BA71-4559-BEAD-9829596AFBBA}" presName="hierChild4" presStyleCnt="0"/>
      <dgm:spPr/>
    </dgm:pt>
    <dgm:pt modelId="{4A24E078-7952-4C3A-A1F3-EE89347CC0C0}" type="pres">
      <dgm:prSet presAssocID="{27AC322A-E2EF-4BF4-87EB-ADBE2FD7EE9D}" presName="Name50" presStyleLbl="parChTrans1D4" presStyleIdx="0" presStyleCnt="1"/>
      <dgm:spPr/>
      <dgm:t>
        <a:bodyPr/>
        <a:lstStyle/>
        <a:p>
          <a:endParaRPr lang="it-IT"/>
        </a:p>
      </dgm:t>
    </dgm:pt>
    <dgm:pt modelId="{2873082A-022C-4513-A39B-329EA3E17002}" type="pres">
      <dgm:prSet presAssocID="{EBEA6DD3-934F-4BBA-9202-44F0DCB3F2C2}" presName="hierRoot2" presStyleCnt="0">
        <dgm:presLayoutVars>
          <dgm:hierBranch val="r"/>
        </dgm:presLayoutVars>
      </dgm:prSet>
      <dgm:spPr/>
    </dgm:pt>
    <dgm:pt modelId="{82F0D2D6-04BD-45DF-B06A-1680275D1328}" type="pres">
      <dgm:prSet presAssocID="{EBEA6DD3-934F-4BBA-9202-44F0DCB3F2C2}" presName="rootComposite" presStyleCnt="0"/>
      <dgm:spPr/>
    </dgm:pt>
    <dgm:pt modelId="{BEC8C267-14E2-4E7A-97A7-B501AC6658BB}" type="pres">
      <dgm:prSet presAssocID="{EBEA6DD3-934F-4BBA-9202-44F0DCB3F2C2}" presName="rootText" presStyleLbl="node4" presStyleIdx="0" presStyleCnt="1">
        <dgm:presLayoutVars>
          <dgm:chPref val="3"/>
        </dgm:presLayoutVars>
      </dgm:prSet>
      <dgm:spPr/>
      <dgm:t>
        <a:bodyPr/>
        <a:lstStyle/>
        <a:p>
          <a:endParaRPr lang="it-IT"/>
        </a:p>
      </dgm:t>
    </dgm:pt>
    <dgm:pt modelId="{2D140E55-8D0D-490D-8046-B5F70FA2D76C}" type="pres">
      <dgm:prSet presAssocID="{EBEA6DD3-934F-4BBA-9202-44F0DCB3F2C2}" presName="rootConnector" presStyleLbl="node4" presStyleIdx="0" presStyleCnt="1"/>
      <dgm:spPr/>
      <dgm:t>
        <a:bodyPr/>
        <a:lstStyle/>
        <a:p>
          <a:endParaRPr lang="it-IT"/>
        </a:p>
      </dgm:t>
    </dgm:pt>
    <dgm:pt modelId="{42D4213A-9168-49D6-AE2F-469B89315675}" type="pres">
      <dgm:prSet presAssocID="{EBEA6DD3-934F-4BBA-9202-44F0DCB3F2C2}" presName="hierChild4" presStyleCnt="0"/>
      <dgm:spPr/>
    </dgm:pt>
    <dgm:pt modelId="{E4A493CE-2859-4721-884E-B1086BB6B4A8}" type="pres">
      <dgm:prSet presAssocID="{EBEA6DD3-934F-4BBA-9202-44F0DCB3F2C2}" presName="hierChild5" presStyleCnt="0"/>
      <dgm:spPr/>
    </dgm:pt>
    <dgm:pt modelId="{E4AC34EA-9863-4B68-BBDC-1DA6C66149E2}" type="pres">
      <dgm:prSet presAssocID="{FB5EC587-BA71-4559-BEAD-9829596AFBBA}" presName="hierChild5" presStyleCnt="0"/>
      <dgm:spPr/>
    </dgm:pt>
    <dgm:pt modelId="{2B57B3D9-896F-4150-A51F-601642006C3C}" type="pres">
      <dgm:prSet presAssocID="{09B6B00B-48AD-4C55-A4C8-8EA34FC651AC}" presName="hierChild5" presStyleCnt="0"/>
      <dgm:spPr/>
    </dgm:pt>
    <dgm:pt modelId="{4253C3DE-96D8-490B-A419-FC63166EC9F5}" type="pres">
      <dgm:prSet presAssocID="{D85B3196-0B9F-4927-B354-A163ACB0C8A8}" presName="hierChild3" presStyleCnt="0"/>
      <dgm:spPr/>
    </dgm:pt>
  </dgm:ptLst>
  <dgm:cxnLst>
    <dgm:cxn modelId="{E2714DA6-97AB-4B2E-82FA-A7026F6CECFD}" type="presOf" srcId="{09B6B00B-48AD-4C55-A4C8-8EA34FC651AC}" destId="{FD5B669B-BBC0-44F3-9B73-73C34D6B2036}" srcOrd="0" destOrd="0" presId="urn:microsoft.com/office/officeart/2005/8/layout/orgChart1"/>
    <dgm:cxn modelId="{29CD4298-D5EE-4508-BA74-CEE34CFCA7D6}" type="presOf" srcId="{D85B3196-0B9F-4927-B354-A163ACB0C8A8}" destId="{E537F36F-FF66-4B66-9604-04218F9A696A}" srcOrd="1" destOrd="0" presId="urn:microsoft.com/office/officeart/2005/8/layout/orgChart1"/>
    <dgm:cxn modelId="{3CA97EF3-1402-4358-B750-FE1984E2BF82}" type="presOf" srcId="{FB5EC587-BA71-4559-BEAD-9829596AFBBA}" destId="{794C2144-EF12-4B58-9B5C-9FE8E998FB3C}" srcOrd="0" destOrd="0" presId="urn:microsoft.com/office/officeart/2005/8/layout/orgChart1"/>
    <dgm:cxn modelId="{86EF0862-9DDB-4E2E-9640-F7B2CBFC8455}" type="presOf" srcId="{27AC322A-E2EF-4BF4-87EB-ADBE2FD7EE9D}" destId="{4A24E078-7952-4C3A-A1F3-EE89347CC0C0}" srcOrd="0" destOrd="0" presId="urn:microsoft.com/office/officeart/2005/8/layout/orgChart1"/>
    <dgm:cxn modelId="{B50E37C6-D5C3-4FBA-AA8F-403B9B774218}" type="presOf" srcId="{EBEA6DD3-934F-4BBA-9202-44F0DCB3F2C2}" destId="{BEC8C267-14E2-4E7A-97A7-B501AC6658BB}" srcOrd="0" destOrd="0" presId="urn:microsoft.com/office/officeart/2005/8/layout/orgChart1"/>
    <dgm:cxn modelId="{DC3FE66B-72AB-4E02-A401-0B11FB11E9CD}" type="presOf" srcId="{A89EBDDC-D2CE-480A-8748-CFA81365B8B0}" destId="{5E4F64A9-E073-4CBD-866A-2E438CFC6DBD}" srcOrd="0" destOrd="0" presId="urn:microsoft.com/office/officeart/2005/8/layout/orgChart1"/>
    <dgm:cxn modelId="{6374090E-7208-465E-9019-1C60BA32B81E}" type="presOf" srcId="{D85B3196-0B9F-4927-B354-A163ACB0C8A8}" destId="{323AB016-7A9A-4AC5-B40F-37C9CA1E0940}" srcOrd="0" destOrd="0" presId="urn:microsoft.com/office/officeart/2005/8/layout/orgChart1"/>
    <dgm:cxn modelId="{AE44EF47-7273-4F74-8EE6-F2E5B36F9C7F}" srcId="{D85B3196-0B9F-4927-B354-A163ACB0C8A8}" destId="{09B6B00B-48AD-4C55-A4C8-8EA34FC651AC}" srcOrd="0" destOrd="0" parTransId="{A89EBDDC-D2CE-480A-8748-CFA81365B8B0}" sibTransId="{FE4E9B78-F599-4095-9CB8-E6D1EA77A35E}"/>
    <dgm:cxn modelId="{3493703D-6C56-4A1E-A3FF-9FEA1EFA009F}" srcId="{09B6B00B-48AD-4C55-A4C8-8EA34FC651AC}" destId="{FB5EC587-BA71-4559-BEAD-9829596AFBBA}" srcOrd="0" destOrd="0" parTransId="{DA91230C-C2CD-47C3-B283-78D537944BEA}" sibTransId="{A1306749-7441-411C-BE46-4ED535316622}"/>
    <dgm:cxn modelId="{27C90C5B-8FDB-4D08-8DC3-2A973C0E51A9}" type="presOf" srcId="{28A76158-F9C3-47D4-860F-B54A54641EF6}" destId="{FFEF85C2-88B1-4A70-8C32-2EE80CCF8B91}" srcOrd="0" destOrd="0" presId="urn:microsoft.com/office/officeart/2005/8/layout/orgChart1"/>
    <dgm:cxn modelId="{7155618B-5E34-4C44-B1EB-999658374FE5}" srcId="{28A76158-F9C3-47D4-860F-B54A54641EF6}" destId="{D85B3196-0B9F-4927-B354-A163ACB0C8A8}" srcOrd="0" destOrd="0" parTransId="{51580FB4-072B-4D03-A1D8-2964EB418A39}" sibTransId="{1A2179BA-A9F9-4C51-B977-B59FF460FE52}"/>
    <dgm:cxn modelId="{DE09F3D0-9C92-4E7A-8A78-39D39401861C}" type="presOf" srcId="{09B6B00B-48AD-4C55-A4C8-8EA34FC651AC}" destId="{3334F6CF-FC43-4049-97D9-1133F38784BE}" srcOrd="1" destOrd="0" presId="urn:microsoft.com/office/officeart/2005/8/layout/orgChart1"/>
    <dgm:cxn modelId="{E13600EF-FCA5-4394-83BF-CC29F3798B7D}" srcId="{FB5EC587-BA71-4559-BEAD-9829596AFBBA}" destId="{EBEA6DD3-934F-4BBA-9202-44F0DCB3F2C2}" srcOrd="0" destOrd="0" parTransId="{27AC322A-E2EF-4BF4-87EB-ADBE2FD7EE9D}" sibTransId="{FFBBECA6-7E58-40C2-8CCE-90F61B5BD6D0}"/>
    <dgm:cxn modelId="{9DAA1BAD-0D3A-4126-BFCB-C4A98946C966}" type="presOf" srcId="{FB5EC587-BA71-4559-BEAD-9829596AFBBA}" destId="{D60389C7-9E3B-4A09-96E8-57D82A5CB5C1}" srcOrd="1" destOrd="0" presId="urn:microsoft.com/office/officeart/2005/8/layout/orgChart1"/>
    <dgm:cxn modelId="{2B4E7571-4350-4B23-BA7F-CA2143FF7099}" type="presOf" srcId="{DA91230C-C2CD-47C3-B283-78D537944BEA}" destId="{949A2F00-E223-4E5B-896D-6488CDE98574}" srcOrd="0" destOrd="0" presId="urn:microsoft.com/office/officeart/2005/8/layout/orgChart1"/>
    <dgm:cxn modelId="{99A5B06E-7E40-49E4-9B62-D3C1C9FB5EA0}" type="presOf" srcId="{EBEA6DD3-934F-4BBA-9202-44F0DCB3F2C2}" destId="{2D140E55-8D0D-490D-8046-B5F70FA2D76C}" srcOrd="1" destOrd="0" presId="urn:microsoft.com/office/officeart/2005/8/layout/orgChart1"/>
    <dgm:cxn modelId="{77D32A01-0B13-4CFC-A5CA-C2FE4E63B821}" type="presParOf" srcId="{FFEF85C2-88B1-4A70-8C32-2EE80CCF8B91}" destId="{9052A79F-1811-4304-A5D6-893C37C0199B}" srcOrd="0" destOrd="0" presId="urn:microsoft.com/office/officeart/2005/8/layout/orgChart1"/>
    <dgm:cxn modelId="{ACA8CEEC-7A22-4318-BB68-201784532FCB}" type="presParOf" srcId="{9052A79F-1811-4304-A5D6-893C37C0199B}" destId="{1E8279E0-9DBA-4DDB-B9B7-373283EAF75E}" srcOrd="0" destOrd="0" presId="urn:microsoft.com/office/officeart/2005/8/layout/orgChart1"/>
    <dgm:cxn modelId="{CAF46882-43DF-491A-84EF-514F2DA7DDAD}" type="presParOf" srcId="{1E8279E0-9DBA-4DDB-B9B7-373283EAF75E}" destId="{323AB016-7A9A-4AC5-B40F-37C9CA1E0940}" srcOrd="0" destOrd="0" presId="urn:microsoft.com/office/officeart/2005/8/layout/orgChart1"/>
    <dgm:cxn modelId="{C9D29375-D85B-479C-A200-68FB63CA437B}" type="presParOf" srcId="{1E8279E0-9DBA-4DDB-B9B7-373283EAF75E}" destId="{E537F36F-FF66-4B66-9604-04218F9A696A}" srcOrd="1" destOrd="0" presId="urn:microsoft.com/office/officeart/2005/8/layout/orgChart1"/>
    <dgm:cxn modelId="{5FA383ED-0479-4DD5-B863-C63D901DE91B}" type="presParOf" srcId="{9052A79F-1811-4304-A5D6-893C37C0199B}" destId="{28D0A571-7E3D-4689-8575-40573897DBDA}" srcOrd="1" destOrd="0" presId="urn:microsoft.com/office/officeart/2005/8/layout/orgChart1"/>
    <dgm:cxn modelId="{F5588053-5055-44C6-8234-A5DE08CC8BCF}" type="presParOf" srcId="{28D0A571-7E3D-4689-8575-40573897DBDA}" destId="{5E4F64A9-E073-4CBD-866A-2E438CFC6DBD}" srcOrd="0" destOrd="0" presId="urn:microsoft.com/office/officeart/2005/8/layout/orgChart1"/>
    <dgm:cxn modelId="{208661E3-4FBC-4A63-9AC5-5948932791B3}" type="presParOf" srcId="{28D0A571-7E3D-4689-8575-40573897DBDA}" destId="{66F6E9A6-54A3-4D68-8AF2-6013AFAE36C0}" srcOrd="1" destOrd="0" presId="urn:microsoft.com/office/officeart/2005/8/layout/orgChart1"/>
    <dgm:cxn modelId="{D3C616F3-ABCB-462A-A377-005D570DEFE7}" type="presParOf" srcId="{66F6E9A6-54A3-4D68-8AF2-6013AFAE36C0}" destId="{F27B6C60-48D3-4753-95A8-9A0D13F85FD7}" srcOrd="0" destOrd="0" presId="urn:microsoft.com/office/officeart/2005/8/layout/orgChart1"/>
    <dgm:cxn modelId="{DA8FAAD2-43BE-4E7B-AADF-21325B494B9C}" type="presParOf" srcId="{F27B6C60-48D3-4753-95A8-9A0D13F85FD7}" destId="{FD5B669B-BBC0-44F3-9B73-73C34D6B2036}" srcOrd="0" destOrd="0" presId="urn:microsoft.com/office/officeart/2005/8/layout/orgChart1"/>
    <dgm:cxn modelId="{70AF4059-3EEB-468D-85ED-866A27091387}" type="presParOf" srcId="{F27B6C60-48D3-4753-95A8-9A0D13F85FD7}" destId="{3334F6CF-FC43-4049-97D9-1133F38784BE}" srcOrd="1" destOrd="0" presId="urn:microsoft.com/office/officeart/2005/8/layout/orgChart1"/>
    <dgm:cxn modelId="{8834704C-9A66-4E0E-ACC3-8F157D8FD1F7}" type="presParOf" srcId="{66F6E9A6-54A3-4D68-8AF2-6013AFAE36C0}" destId="{81437650-2F05-4F72-B4D6-0BD0F101942D}" srcOrd="1" destOrd="0" presId="urn:microsoft.com/office/officeart/2005/8/layout/orgChart1"/>
    <dgm:cxn modelId="{3DCDA3C4-E477-407F-A0D5-304C1A399F25}" type="presParOf" srcId="{81437650-2F05-4F72-B4D6-0BD0F101942D}" destId="{949A2F00-E223-4E5B-896D-6488CDE98574}" srcOrd="0" destOrd="0" presId="urn:microsoft.com/office/officeart/2005/8/layout/orgChart1"/>
    <dgm:cxn modelId="{09C71CEB-5E6F-46C0-859A-18A4EC809FBA}" type="presParOf" srcId="{81437650-2F05-4F72-B4D6-0BD0F101942D}" destId="{EE2C3123-A758-4596-830E-1C90D6D0A1BF}" srcOrd="1" destOrd="0" presId="urn:microsoft.com/office/officeart/2005/8/layout/orgChart1"/>
    <dgm:cxn modelId="{8A32A435-C086-41F4-86A5-D943E38F2694}" type="presParOf" srcId="{EE2C3123-A758-4596-830E-1C90D6D0A1BF}" destId="{BB47BDF8-B49A-4BBA-9BFA-69EEBFF07F19}" srcOrd="0" destOrd="0" presId="urn:microsoft.com/office/officeart/2005/8/layout/orgChart1"/>
    <dgm:cxn modelId="{F2758475-4207-4219-B176-B0099B2B7B11}" type="presParOf" srcId="{BB47BDF8-B49A-4BBA-9BFA-69EEBFF07F19}" destId="{794C2144-EF12-4B58-9B5C-9FE8E998FB3C}" srcOrd="0" destOrd="0" presId="urn:microsoft.com/office/officeart/2005/8/layout/orgChart1"/>
    <dgm:cxn modelId="{21232DEF-7B87-4B51-B580-7AE0FB9BB171}" type="presParOf" srcId="{BB47BDF8-B49A-4BBA-9BFA-69EEBFF07F19}" destId="{D60389C7-9E3B-4A09-96E8-57D82A5CB5C1}" srcOrd="1" destOrd="0" presId="urn:microsoft.com/office/officeart/2005/8/layout/orgChart1"/>
    <dgm:cxn modelId="{1164590D-EC20-4C9D-AB3D-A04EEE4CC8FB}" type="presParOf" srcId="{EE2C3123-A758-4596-830E-1C90D6D0A1BF}" destId="{FE6AC596-821B-489A-A401-5F12FD34200F}" srcOrd="1" destOrd="0" presId="urn:microsoft.com/office/officeart/2005/8/layout/orgChart1"/>
    <dgm:cxn modelId="{4925C922-F051-4D45-8136-52C1EADCC578}" type="presParOf" srcId="{FE6AC596-821B-489A-A401-5F12FD34200F}" destId="{4A24E078-7952-4C3A-A1F3-EE89347CC0C0}" srcOrd="0" destOrd="0" presId="urn:microsoft.com/office/officeart/2005/8/layout/orgChart1"/>
    <dgm:cxn modelId="{27B520DC-A71D-4832-A4AE-F6A7D97B3018}" type="presParOf" srcId="{FE6AC596-821B-489A-A401-5F12FD34200F}" destId="{2873082A-022C-4513-A39B-329EA3E17002}" srcOrd="1" destOrd="0" presId="urn:microsoft.com/office/officeart/2005/8/layout/orgChart1"/>
    <dgm:cxn modelId="{D8E2B963-740B-44CA-9854-3935D12B9A3F}" type="presParOf" srcId="{2873082A-022C-4513-A39B-329EA3E17002}" destId="{82F0D2D6-04BD-45DF-B06A-1680275D1328}" srcOrd="0" destOrd="0" presId="urn:microsoft.com/office/officeart/2005/8/layout/orgChart1"/>
    <dgm:cxn modelId="{5719A575-78F3-4DB7-B05F-599D03EE194C}" type="presParOf" srcId="{82F0D2D6-04BD-45DF-B06A-1680275D1328}" destId="{BEC8C267-14E2-4E7A-97A7-B501AC6658BB}" srcOrd="0" destOrd="0" presId="urn:microsoft.com/office/officeart/2005/8/layout/orgChart1"/>
    <dgm:cxn modelId="{9A747728-1492-421A-ABF0-A8DBF78B35F3}" type="presParOf" srcId="{82F0D2D6-04BD-45DF-B06A-1680275D1328}" destId="{2D140E55-8D0D-490D-8046-B5F70FA2D76C}" srcOrd="1" destOrd="0" presId="urn:microsoft.com/office/officeart/2005/8/layout/orgChart1"/>
    <dgm:cxn modelId="{A9C7183A-E8A9-436D-B39C-2FEEAC6528C8}" type="presParOf" srcId="{2873082A-022C-4513-A39B-329EA3E17002}" destId="{42D4213A-9168-49D6-AE2F-469B89315675}" srcOrd="1" destOrd="0" presId="urn:microsoft.com/office/officeart/2005/8/layout/orgChart1"/>
    <dgm:cxn modelId="{4295F51C-058F-4D17-9594-491C660AFC24}" type="presParOf" srcId="{2873082A-022C-4513-A39B-329EA3E17002}" destId="{E4A493CE-2859-4721-884E-B1086BB6B4A8}" srcOrd="2" destOrd="0" presId="urn:microsoft.com/office/officeart/2005/8/layout/orgChart1"/>
    <dgm:cxn modelId="{EBFFEB4A-BE08-463E-A0D1-49B3B5E90C1F}" type="presParOf" srcId="{EE2C3123-A758-4596-830E-1C90D6D0A1BF}" destId="{E4AC34EA-9863-4B68-BBDC-1DA6C66149E2}" srcOrd="2" destOrd="0" presId="urn:microsoft.com/office/officeart/2005/8/layout/orgChart1"/>
    <dgm:cxn modelId="{B6BC06F9-0B45-47BB-9288-CAF03A3219FE}" type="presParOf" srcId="{66F6E9A6-54A3-4D68-8AF2-6013AFAE36C0}" destId="{2B57B3D9-896F-4150-A51F-601642006C3C}" srcOrd="2" destOrd="0" presId="urn:microsoft.com/office/officeart/2005/8/layout/orgChart1"/>
    <dgm:cxn modelId="{A1184A79-05B4-4C5E-A45A-1E775A36982D}" type="presParOf" srcId="{9052A79F-1811-4304-A5D6-893C37C0199B}" destId="{4253C3DE-96D8-490B-A419-FC63166EC9F5}" srcOrd="2" destOrd="0" presId="urn:microsoft.com/office/officeart/2005/8/layout/orgChart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24E078-7952-4C3A-A1F3-EE89347CC0C0}">
      <dsp:nvSpPr>
        <dsp:cNvPr id="0" name=""/>
        <dsp:cNvSpPr/>
      </dsp:nvSpPr>
      <dsp:spPr>
        <a:xfrm>
          <a:off x="3479147" y="4237151"/>
          <a:ext cx="330844" cy="1014591"/>
        </a:xfrm>
        <a:custGeom>
          <a:avLst/>
          <a:gdLst/>
          <a:ahLst/>
          <a:cxnLst/>
          <a:rect l="0" t="0" r="0" b="0"/>
          <a:pathLst>
            <a:path>
              <a:moveTo>
                <a:pt x="0" y="0"/>
              </a:moveTo>
              <a:lnTo>
                <a:pt x="0" y="1014591"/>
              </a:lnTo>
              <a:lnTo>
                <a:pt x="330844" y="1014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9A2F00-E223-4E5B-896D-6488CDE98574}">
      <dsp:nvSpPr>
        <dsp:cNvPr id="0" name=""/>
        <dsp:cNvSpPr/>
      </dsp:nvSpPr>
      <dsp:spPr>
        <a:xfrm>
          <a:off x="2891603" y="2615206"/>
          <a:ext cx="366980" cy="1070536"/>
        </a:xfrm>
        <a:custGeom>
          <a:avLst/>
          <a:gdLst/>
          <a:ahLst/>
          <a:cxnLst/>
          <a:rect l="0" t="0" r="0" b="0"/>
          <a:pathLst>
            <a:path>
              <a:moveTo>
                <a:pt x="0" y="0"/>
              </a:moveTo>
              <a:lnTo>
                <a:pt x="0" y="1070536"/>
              </a:lnTo>
              <a:lnTo>
                <a:pt x="366980" y="10705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4F64A9-E073-4CBD-866A-2E438CFC6DBD}">
      <dsp:nvSpPr>
        <dsp:cNvPr id="0" name=""/>
        <dsp:cNvSpPr/>
      </dsp:nvSpPr>
      <dsp:spPr>
        <a:xfrm>
          <a:off x="3785738" y="1105152"/>
          <a:ext cx="91440" cy="407237"/>
        </a:xfrm>
        <a:custGeom>
          <a:avLst/>
          <a:gdLst/>
          <a:ahLst/>
          <a:cxnLst/>
          <a:rect l="0" t="0" r="0" b="0"/>
          <a:pathLst>
            <a:path>
              <a:moveTo>
                <a:pt x="60255" y="0"/>
              </a:moveTo>
              <a:lnTo>
                <a:pt x="60255" y="175645"/>
              </a:lnTo>
              <a:lnTo>
                <a:pt x="45720" y="175645"/>
              </a:lnTo>
              <a:lnTo>
                <a:pt x="45720" y="4072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3AB016-7A9A-4AC5-B40F-37C9CA1E0940}">
      <dsp:nvSpPr>
        <dsp:cNvPr id="0" name=""/>
        <dsp:cNvSpPr/>
      </dsp:nvSpPr>
      <dsp:spPr>
        <a:xfrm>
          <a:off x="2743177" y="2336"/>
          <a:ext cx="2205632" cy="1102816"/>
        </a:xfrm>
        <a:prstGeom prst="rect">
          <a:avLst/>
        </a:prstGeom>
        <a:solidFill>
          <a:schemeClr val="bg2"/>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kern="1200" cap="none" normalizeH="0" baseline="0" dirty="0" smtClean="0">
              <a:ln>
                <a:noFill/>
              </a:ln>
              <a:solidFill>
                <a:srgbClr val="FF5050"/>
              </a:solidFill>
              <a:effectLst/>
              <a:cs typeface="Arial" charset="0"/>
            </a:rPr>
            <a:t>fare un grafico dei dati</a:t>
          </a:r>
        </a:p>
      </dsp:txBody>
      <dsp:txXfrm>
        <a:off x="2743177" y="2336"/>
        <a:ext cx="2205632" cy="1102816"/>
      </dsp:txXfrm>
    </dsp:sp>
    <dsp:sp modelId="{FD5B669B-BBC0-44F3-9B73-73C34D6B2036}">
      <dsp:nvSpPr>
        <dsp:cNvPr id="0" name=""/>
        <dsp:cNvSpPr/>
      </dsp:nvSpPr>
      <dsp:spPr>
        <a:xfrm>
          <a:off x="2656639" y="1512389"/>
          <a:ext cx="2349638" cy="1102816"/>
        </a:xfrm>
        <a:prstGeom prst="rect">
          <a:avLst/>
        </a:prstGeom>
        <a:solidFill>
          <a:schemeClr val="bg2"/>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kern="1200" cap="none" normalizeH="0" baseline="0" dirty="0" smtClean="0">
            <a:ln>
              <a:noFill/>
            </a:ln>
            <a:solidFill>
              <a:srgbClr val="FF5050"/>
            </a:solidFill>
            <a:effectLst/>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700" b="0" i="0" u="none" strike="noStrike" kern="1200" cap="none" normalizeH="0" baseline="0" dirty="0" smtClean="0">
              <a:ln>
                <a:noFill/>
              </a:ln>
              <a:solidFill>
                <a:srgbClr val="FF5050"/>
              </a:solidFill>
              <a:effectLst/>
              <a:cs typeface="Arial" charset="0"/>
            </a:rPr>
            <a:t>interpretare ciò che si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700" b="0" i="0" u="none" strike="noStrike" kern="1200" cap="none" normalizeH="0" baseline="0" dirty="0" smtClean="0">
              <a:ln>
                <a:noFill/>
              </a:ln>
              <a:solidFill>
                <a:srgbClr val="FF5050"/>
              </a:solidFill>
              <a:effectLst/>
              <a:cs typeface="Arial" charset="0"/>
            </a:rPr>
            <a:t>vede: forma, centro,</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700" b="0" i="0" u="none" strike="noStrike" kern="1200" cap="none" normalizeH="0" baseline="0" dirty="0" smtClean="0">
              <a:ln>
                <a:noFill/>
              </a:ln>
              <a:solidFill>
                <a:srgbClr val="FF5050"/>
              </a:solidFill>
              <a:effectLst/>
              <a:cs typeface="Arial" charset="0"/>
            </a:rPr>
            <a:t>dispersione, </a:t>
          </a:r>
          <a:r>
            <a:rPr kumimoji="0" lang="it-IT" sz="1700" b="0" i="0" u="none" strike="noStrike" kern="1200" cap="none" normalizeH="0" baseline="0" dirty="0" err="1" smtClean="0">
              <a:ln>
                <a:noFill/>
              </a:ln>
              <a:solidFill>
                <a:srgbClr val="FF5050"/>
              </a:solidFill>
              <a:effectLst/>
              <a:cs typeface="Arial" charset="0"/>
            </a:rPr>
            <a:t>outlier</a:t>
          </a:r>
          <a:endParaRPr kumimoji="0" lang="it-IT" sz="1700" b="0" i="0" u="none" strike="noStrike" kern="1200" cap="none" normalizeH="0" baseline="0" dirty="0" smtClean="0">
            <a:ln>
              <a:noFill/>
            </a:ln>
            <a:solidFill>
              <a:srgbClr val="FF5050"/>
            </a:solidFill>
            <a:effectLst/>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300" b="0" i="0" u="none" strike="noStrike" kern="1200" cap="none" normalizeH="0" baseline="0" dirty="0" smtClean="0">
            <a:ln>
              <a:noFill/>
            </a:ln>
            <a:solidFill>
              <a:srgbClr val="FF5050"/>
            </a:solidFill>
            <a:effectLst/>
            <a:cs typeface="Arial" charset="0"/>
          </a:endParaRPr>
        </a:p>
      </dsp:txBody>
      <dsp:txXfrm>
        <a:off x="2656639" y="1512389"/>
        <a:ext cx="2349638" cy="1102816"/>
      </dsp:txXfrm>
    </dsp:sp>
    <dsp:sp modelId="{794C2144-EF12-4B58-9B5C-9FE8E998FB3C}">
      <dsp:nvSpPr>
        <dsp:cNvPr id="0" name=""/>
        <dsp:cNvSpPr/>
      </dsp:nvSpPr>
      <dsp:spPr>
        <a:xfrm>
          <a:off x="3258584" y="3134334"/>
          <a:ext cx="2205632" cy="1102816"/>
        </a:xfrm>
        <a:prstGeom prst="rect">
          <a:avLst/>
        </a:prstGeom>
        <a:solidFill>
          <a:schemeClr val="bg2"/>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900" b="0" i="0" u="none" strike="noStrike" kern="1200" cap="none" normalizeH="0" baseline="0" dirty="0" smtClean="0">
              <a:ln>
                <a:noFill/>
              </a:ln>
              <a:solidFill>
                <a:srgbClr val="FF5050"/>
              </a:solidFill>
              <a:effectLst/>
              <a:cs typeface="Arial" charset="0"/>
            </a:rPr>
            <a:t>riassunto numerico?    </a:t>
          </a:r>
          <a:r>
            <a:rPr kumimoji="0" lang="it-IT" sz="1900" b="0" i="0" u="none" strike="noStrike" kern="1200" cap="none" normalizeH="0" baseline="0" dirty="0" err="1" smtClean="0">
              <a:ln>
                <a:noFill/>
              </a:ln>
              <a:solidFill>
                <a:srgbClr val="FF5050"/>
              </a:solidFill>
              <a:effectLst/>
              <a:cs typeface="Arial" charset="0"/>
            </a:rPr>
            <a:t>x^</a:t>
          </a:r>
          <a:r>
            <a:rPr kumimoji="0" lang="it-IT" sz="1900" b="0" i="0" u="none" strike="noStrike" kern="1200" cap="none" normalizeH="0" baseline="0" dirty="0" smtClean="0">
              <a:ln>
                <a:noFill/>
              </a:ln>
              <a:solidFill>
                <a:srgbClr val="FF5050"/>
              </a:solidFill>
              <a:effectLst/>
              <a:cs typeface="Arial" charset="0"/>
            </a:rPr>
            <a:t>, </a:t>
          </a:r>
          <a:r>
            <a:rPr kumimoji="0" lang="it-IT" sz="1900" b="0" i="0" u="none" strike="noStrike" kern="1200" cap="none" normalizeH="0" baseline="0" dirty="0" smtClean="0">
              <a:ln>
                <a:noFill/>
              </a:ln>
              <a:solidFill>
                <a:srgbClr val="FF5050"/>
              </a:solidFill>
              <a:effectLst/>
              <a:cs typeface="Arial" charset="0"/>
            </a:rPr>
            <a: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900" b="0" i="0" u="none" strike="noStrike" kern="1200" cap="none" normalizeH="0" baseline="0" dirty="0" smtClean="0">
              <a:ln>
                <a:noFill/>
              </a:ln>
              <a:solidFill>
                <a:srgbClr val="FF5050"/>
              </a:solidFill>
              <a:effectLst/>
              <a:cs typeface="Arial" charset="0"/>
            </a:rPr>
            <a:t>sommario a 5 numeri </a:t>
          </a:r>
        </a:p>
      </dsp:txBody>
      <dsp:txXfrm>
        <a:off x="3258584" y="3134334"/>
        <a:ext cx="2205632" cy="1102816"/>
      </dsp:txXfrm>
    </dsp:sp>
    <dsp:sp modelId="{BEC8C267-14E2-4E7A-97A7-B501AC6658BB}">
      <dsp:nvSpPr>
        <dsp:cNvPr id="0" name=""/>
        <dsp:cNvSpPr/>
      </dsp:nvSpPr>
      <dsp:spPr>
        <a:xfrm>
          <a:off x="3809992" y="4700334"/>
          <a:ext cx="2205632" cy="1102816"/>
        </a:xfrm>
        <a:prstGeom prst="rect">
          <a:avLst/>
        </a:prstGeom>
        <a:solidFill>
          <a:schemeClr val="bg2"/>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900" b="0" i="0" u="none" strike="noStrike" kern="1200" cap="none" normalizeH="0" baseline="0" dirty="0" smtClean="0">
              <a:ln>
                <a:noFill/>
              </a:ln>
              <a:solidFill>
                <a:srgbClr val="FF5050"/>
              </a:solidFill>
              <a:effectLst/>
              <a:cs typeface="Arial" charset="0"/>
            </a:rPr>
            <a:t>modello matematico?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900" b="0" i="0" u="none" strike="noStrike" kern="1200" cap="none" normalizeH="0" baseline="0" dirty="0" smtClean="0">
              <a:ln>
                <a:noFill/>
              </a:ln>
              <a:solidFill>
                <a:srgbClr val="FF5050"/>
              </a:solidFill>
              <a:effectLst/>
              <a:cs typeface="Arial" charset="0"/>
            </a:rPr>
            <a:t>quale distribuzione?</a:t>
          </a:r>
        </a:p>
      </dsp:txBody>
      <dsp:txXfrm>
        <a:off x="3809992" y="4700334"/>
        <a:ext cx="2205632" cy="11028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64C841-3761-4030-98CE-130E19559486}" type="datetimeFigureOut">
              <a:rPr lang="it-IT" smtClean="0"/>
              <a:pPr/>
              <a:t>4-03-2016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03E1F-C037-4E94-9646-B9F7847CA19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7AD7E7-9B6E-4346-81B8-C43C9DAB6DF4}" type="slidenum">
              <a:rPr lang="it-IT"/>
              <a:pPr>
                <a:defRPr/>
              </a:pPr>
              <a:t>2</a:t>
            </a:fld>
            <a:endParaRPr lang="it-IT"/>
          </a:p>
        </p:txBody>
      </p:sp>
      <p:sp>
        <p:nvSpPr>
          <p:cNvPr id="1162243" name="Rectangle 2"/>
          <p:cNvSpPr>
            <a:spLocks noGrp="1" noRot="1" noChangeAspect="1" noChangeArrowheads="1" noTextEdit="1"/>
          </p:cNvSpPr>
          <p:nvPr>
            <p:ph type="sldImg"/>
          </p:nvPr>
        </p:nvSpPr>
        <p:spPr>
          <a:ln/>
        </p:spPr>
      </p:sp>
      <p:sp>
        <p:nvSpPr>
          <p:cNvPr id="1162244" name="Rectangle 3"/>
          <p:cNvSpPr>
            <a:spLocks noGrp="1" noChangeArrowheads="1"/>
          </p:cNvSpPr>
          <p:nvPr>
            <p:ph type="body" idx="1"/>
          </p:nvPr>
        </p:nvSpPr>
        <p:spPr>
          <a:noFill/>
          <a:ln/>
        </p:spPr>
        <p:txBody>
          <a:bodyPr/>
          <a:lstStyle/>
          <a:p>
            <a:endParaRPr lang="it-IT"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054105-EF47-403F-8E51-F3672F1BF7FB}" type="slidenum">
              <a:rPr lang="it-IT"/>
              <a:pPr>
                <a:defRPr/>
              </a:pPr>
              <a:t>11</a:t>
            </a:fld>
            <a:endParaRPr lang="it-IT"/>
          </a:p>
        </p:txBody>
      </p:sp>
      <p:sp>
        <p:nvSpPr>
          <p:cNvPr id="1172483" name="Rectangle 2"/>
          <p:cNvSpPr>
            <a:spLocks noGrp="1" noRot="1" noChangeAspect="1" noChangeArrowheads="1" noTextEdit="1"/>
          </p:cNvSpPr>
          <p:nvPr>
            <p:ph type="sldImg"/>
          </p:nvPr>
        </p:nvSpPr>
        <p:spPr>
          <a:ln/>
        </p:spPr>
      </p:sp>
      <p:sp>
        <p:nvSpPr>
          <p:cNvPr id="1172484" name="Rectangle 3"/>
          <p:cNvSpPr>
            <a:spLocks noGrp="1" noChangeArrowheads="1"/>
          </p:cNvSpPr>
          <p:nvPr>
            <p:ph type="body" idx="1"/>
          </p:nvPr>
        </p:nvSpPr>
        <p:spPr>
          <a:noFill/>
          <a:ln/>
        </p:spPr>
        <p:txBody>
          <a:bodyPr/>
          <a:lstStyle/>
          <a:p>
            <a:endParaRPr lang="it-IT"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1618" name="Rectangle 7"/>
          <p:cNvSpPr>
            <a:spLocks noGrp="1" noChangeArrowheads="1"/>
          </p:cNvSpPr>
          <p:nvPr>
            <p:ph type="sldNum" sz="quarter" idx="5"/>
          </p:nvPr>
        </p:nvSpPr>
        <p:spPr>
          <a:noFill/>
        </p:spPr>
        <p:txBody>
          <a:bodyPr/>
          <a:lstStyle/>
          <a:p>
            <a:fld id="{BE659EBF-F340-43AD-AEFC-C0D03D84C548}" type="slidenum">
              <a:rPr lang="it-IT" smtClean="0"/>
              <a:pPr/>
              <a:t>22</a:t>
            </a:fld>
            <a:endParaRPr lang="it-IT" smtClean="0"/>
          </a:p>
        </p:txBody>
      </p:sp>
      <p:sp>
        <p:nvSpPr>
          <p:cNvPr id="751619" name="Rectangle 2"/>
          <p:cNvSpPr>
            <a:spLocks noGrp="1" noRot="1" noChangeAspect="1" noChangeArrowheads="1" noTextEdit="1"/>
          </p:cNvSpPr>
          <p:nvPr>
            <p:ph type="sldImg"/>
          </p:nvPr>
        </p:nvSpPr>
        <p:spPr>
          <a:ln/>
        </p:spPr>
      </p:sp>
      <p:sp>
        <p:nvSpPr>
          <p:cNvPr id="7516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1618" name="Rectangle 7"/>
          <p:cNvSpPr>
            <a:spLocks noGrp="1" noChangeArrowheads="1"/>
          </p:cNvSpPr>
          <p:nvPr>
            <p:ph type="sldNum" sz="quarter" idx="5"/>
          </p:nvPr>
        </p:nvSpPr>
        <p:spPr>
          <a:noFill/>
        </p:spPr>
        <p:txBody>
          <a:bodyPr/>
          <a:lstStyle/>
          <a:p>
            <a:fld id="{BE659EBF-F340-43AD-AEFC-C0D03D84C548}" type="slidenum">
              <a:rPr lang="it-IT" smtClean="0"/>
              <a:pPr/>
              <a:t>25</a:t>
            </a:fld>
            <a:endParaRPr lang="it-IT" smtClean="0"/>
          </a:p>
        </p:txBody>
      </p:sp>
      <p:sp>
        <p:nvSpPr>
          <p:cNvPr id="751619" name="Rectangle 2"/>
          <p:cNvSpPr>
            <a:spLocks noGrp="1" noRot="1" noChangeAspect="1" noChangeArrowheads="1" noTextEdit="1"/>
          </p:cNvSpPr>
          <p:nvPr>
            <p:ph type="sldImg"/>
          </p:nvPr>
        </p:nvSpPr>
        <p:spPr>
          <a:ln/>
        </p:spPr>
      </p:sp>
      <p:sp>
        <p:nvSpPr>
          <p:cNvPr id="7516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2642" name="Rectangle 7"/>
          <p:cNvSpPr>
            <a:spLocks noGrp="1" noChangeArrowheads="1"/>
          </p:cNvSpPr>
          <p:nvPr>
            <p:ph type="sldNum" sz="quarter" idx="5"/>
          </p:nvPr>
        </p:nvSpPr>
        <p:spPr>
          <a:noFill/>
        </p:spPr>
        <p:txBody>
          <a:bodyPr/>
          <a:lstStyle/>
          <a:p>
            <a:fld id="{C8B16310-8D09-4CC3-B31B-CB4C783B3B77}" type="slidenum">
              <a:rPr lang="it-IT" smtClean="0"/>
              <a:pPr/>
              <a:t>26</a:t>
            </a:fld>
            <a:endParaRPr lang="it-IT" smtClean="0"/>
          </a:p>
        </p:txBody>
      </p:sp>
      <p:sp>
        <p:nvSpPr>
          <p:cNvPr id="752643" name="Rectangle 2"/>
          <p:cNvSpPr>
            <a:spLocks noGrp="1" noRot="1" noChangeAspect="1" noChangeArrowheads="1" noTextEdit="1"/>
          </p:cNvSpPr>
          <p:nvPr>
            <p:ph type="sldImg"/>
          </p:nvPr>
        </p:nvSpPr>
        <p:spPr>
          <a:ln/>
        </p:spPr>
      </p:sp>
      <p:sp>
        <p:nvSpPr>
          <p:cNvPr id="7526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9538" name="Rectangle 7"/>
          <p:cNvSpPr>
            <a:spLocks noGrp="1" noChangeArrowheads="1"/>
          </p:cNvSpPr>
          <p:nvPr>
            <p:ph type="sldNum" sz="quarter" idx="5"/>
          </p:nvPr>
        </p:nvSpPr>
        <p:spPr/>
        <p:txBody>
          <a:bodyPr/>
          <a:lstStyle/>
          <a:p>
            <a:pPr>
              <a:defRPr/>
            </a:pPr>
            <a:fld id="{F67AE82B-15E3-47D2-ABDE-3BA1509E1433}" type="slidenum">
              <a:rPr lang="it-IT" smtClean="0">
                <a:latin typeface="Arial" charset="0"/>
              </a:rPr>
              <a:pPr>
                <a:defRPr/>
              </a:pPr>
              <a:t>27</a:t>
            </a:fld>
            <a:endParaRPr lang="it-IT" smtClean="0">
              <a:latin typeface="Arial" charset="0"/>
            </a:endParaRPr>
          </a:p>
        </p:txBody>
      </p:sp>
      <p:sp>
        <p:nvSpPr>
          <p:cNvPr id="1177603" name="Rectangle 2"/>
          <p:cNvSpPr>
            <a:spLocks noGrp="1" noRot="1" noChangeAspect="1" noChangeArrowheads="1" noTextEdit="1"/>
          </p:cNvSpPr>
          <p:nvPr>
            <p:ph type="sldImg"/>
          </p:nvPr>
        </p:nvSpPr>
        <p:spPr>
          <a:ln/>
        </p:spPr>
      </p:sp>
      <p:sp>
        <p:nvSpPr>
          <p:cNvPr id="1177604"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82" name="Rectangle 7"/>
          <p:cNvSpPr>
            <a:spLocks noGrp="1" noChangeArrowheads="1"/>
          </p:cNvSpPr>
          <p:nvPr>
            <p:ph type="sldNum" sz="quarter" idx="5"/>
          </p:nvPr>
        </p:nvSpPr>
        <p:spPr/>
        <p:txBody>
          <a:bodyPr/>
          <a:lstStyle/>
          <a:p>
            <a:pPr>
              <a:defRPr/>
            </a:pPr>
            <a:fld id="{CB46174C-D297-4E3E-898C-7A2194B39793}" type="slidenum">
              <a:rPr lang="it-IT" smtClean="0">
                <a:latin typeface="Arial" charset="0"/>
              </a:rPr>
              <a:pPr>
                <a:defRPr/>
              </a:pPr>
              <a:t>38</a:t>
            </a:fld>
            <a:endParaRPr lang="it-IT" smtClean="0">
              <a:latin typeface="Arial" charset="0"/>
            </a:endParaRPr>
          </a:p>
        </p:txBody>
      </p:sp>
      <p:sp>
        <p:nvSpPr>
          <p:cNvPr id="1183747" name="Rectangle 2"/>
          <p:cNvSpPr>
            <a:spLocks noGrp="1" noRot="1" noChangeAspect="1" noChangeArrowheads="1" noTextEdit="1"/>
          </p:cNvSpPr>
          <p:nvPr>
            <p:ph type="sldImg"/>
          </p:nvPr>
        </p:nvSpPr>
        <p:spPr>
          <a:ln/>
        </p:spPr>
      </p:sp>
      <p:sp>
        <p:nvSpPr>
          <p:cNvPr id="1183748"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3634" name="Rectangle 7"/>
          <p:cNvSpPr>
            <a:spLocks noGrp="1" noChangeArrowheads="1"/>
          </p:cNvSpPr>
          <p:nvPr>
            <p:ph type="sldNum" sz="quarter" idx="5"/>
          </p:nvPr>
        </p:nvSpPr>
        <p:spPr/>
        <p:txBody>
          <a:bodyPr/>
          <a:lstStyle/>
          <a:p>
            <a:pPr>
              <a:defRPr/>
            </a:pPr>
            <a:fld id="{4A35A109-8531-4450-BF86-7A44261EA7CB}" type="slidenum">
              <a:rPr lang="it-IT" smtClean="0">
                <a:latin typeface="Arial" charset="0"/>
              </a:rPr>
              <a:pPr>
                <a:defRPr/>
              </a:pPr>
              <a:t>53</a:t>
            </a:fld>
            <a:endParaRPr lang="it-IT" smtClean="0">
              <a:latin typeface="Arial" charset="0"/>
            </a:endParaRPr>
          </a:p>
        </p:txBody>
      </p:sp>
      <p:sp>
        <p:nvSpPr>
          <p:cNvPr id="1181699" name="Rectangle 2"/>
          <p:cNvSpPr>
            <a:spLocks noGrp="1" noRot="1" noChangeAspect="1" noChangeArrowheads="1" noTextEdit="1"/>
          </p:cNvSpPr>
          <p:nvPr>
            <p:ph type="sldImg"/>
          </p:nvPr>
        </p:nvSpPr>
        <p:spPr>
          <a:ln/>
        </p:spPr>
      </p:sp>
      <p:sp>
        <p:nvSpPr>
          <p:cNvPr id="1181700"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62" name="Rectangle 7"/>
          <p:cNvSpPr>
            <a:spLocks noGrp="1" noChangeArrowheads="1"/>
          </p:cNvSpPr>
          <p:nvPr>
            <p:ph type="sldNum" sz="quarter" idx="5"/>
          </p:nvPr>
        </p:nvSpPr>
        <p:spPr>
          <a:noFill/>
        </p:spPr>
        <p:txBody>
          <a:bodyPr/>
          <a:lstStyle/>
          <a:p>
            <a:fld id="{0C8092B4-41C3-4666-AF67-A2A1237E6B5F}" type="slidenum">
              <a:rPr lang="it-IT" smtClean="0"/>
              <a:pPr/>
              <a:t>62</a:t>
            </a:fld>
            <a:endParaRPr lang="it-IT" smtClean="0"/>
          </a:p>
        </p:txBody>
      </p:sp>
      <p:sp>
        <p:nvSpPr>
          <p:cNvPr id="757763" name="Rectangle 2"/>
          <p:cNvSpPr>
            <a:spLocks noGrp="1" noRot="1" noChangeAspect="1" noChangeArrowheads="1" noTextEdit="1"/>
          </p:cNvSpPr>
          <p:nvPr>
            <p:ph type="sldImg"/>
          </p:nvPr>
        </p:nvSpPr>
        <p:spPr>
          <a:ln/>
        </p:spPr>
      </p:sp>
      <p:sp>
        <p:nvSpPr>
          <p:cNvPr id="75776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8786" name="Rectangle 7"/>
          <p:cNvSpPr>
            <a:spLocks noGrp="1" noChangeArrowheads="1"/>
          </p:cNvSpPr>
          <p:nvPr>
            <p:ph type="sldNum" sz="quarter" idx="5"/>
          </p:nvPr>
        </p:nvSpPr>
        <p:spPr>
          <a:noFill/>
        </p:spPr>
        <p:txBody>
          <a:bodyPr/>
          <a:lstStyle/>
          <a:p>
            <a:fld id="{5C771C0B-73AC-4490-A6B3-FD7CE1681F70}" type="slidenum">
              <a:rPr lang="it-IT" smtClean="0"/>
              <a:pPr/>
              <a:t>63</a:t>
            </a:fld>
            <a:endParaRPr lang="it-IT" smtClean="0"/>
          </a:p>
        </p:txBody>
      </p:sp>
      <p:sp>
        <p:nvSpPr>
          <p:cNvPr id="758787" name="Rectangle 2"/>
          <p:cNvSpPr>
            <a:spLocks noGrp="1" noRot="1" noChangeAspect="1" noChangeArrowheads="1" noTextEdit="1"/>
          </p:cNvSpPr>
          <p:nvPr>
            <p:ph type="sldImg"/>
          </p:nvPr>
        </p:nvSpPr>
        <p:spPr>
          <a:ln/>
        </p:spPr>
      </p:sp>
      <p:sp>
        <p:nvSpPr>
          <p:cNvPr id="7587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6738" name="Rectangle 7"/>
          <p:cNvSpPr>
            <a:spLocks noGrp="1" noChangeArrowheads="1"/>
          </p:cNvSpPr>
          <p:nvPr>
            <p:ph type="sldNum" sz="quarter" idx="5"/>
          </p:nvPr>
        </p:nvSpPr>
        <p:spPr>
          <a:noFill/>
        </p:spPr>
        <p:txBody>
          <a:bodyPr/>
          <a:lstStyle/>
          <a:p>
            <a:fld id="{868C989B-B5AB-4285-B3A2-070056D081DD}" type="slidenum">
              <a:rPr lang="it-IT" smtClean="0"/>
              <a:pPr/>
              <a:t>64</a:t>
            </a:fld>
            <a:endParaRPr lang="it-IT" smtClean="0"/>
          </a:p>
        </p:txBody>
      </p:sp>
      <p:sp>
        <p:nvSpPr>
          <p:cNvPr id="756739" name="Rectangle 2"/>
          <p:cNvSpPr>
            <a:spLocks noGrp="1" noRot="1" noChangeAspect="1" noChangeArrowheads="1" noTextEdit="1"/>
          </p:cNvSpPr>
          <p:nvPr>
            <p:ph type="sldImg"/>
          </p:nvPr>
        </p:nvSpPr>
        <p:spPr>
          <a:ln/>
        </p:spPr>
      </p:sp>
      <p:sp>
        <p:nvSpPr>
          <p:cNvPr id="7567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E43225-E1E3-4C1D-9B2E-85CEC27A272F}" type="slidenum">
              <a:rPr lang="it-IT"/>
              <a:pPr>
                <a:defRPr/>
              </a:pPr>
              <a:t>3</a:t>
            </a:fld>
            <a:endParaRPr lang="it-IT"/>
          </a:p>
        </p:txBody>
      </p:sp>
      <p:sp>
        <p:nvSpPr>
          <p:cNvPr id="1163267" name="Rectangle 2"/>
          <p:cNvSpPr>
            <a:spLocks noGrp="1" noRot="1" noChangeAspect="1" noChangeArrowheads="1" noTextEdit="1"/>
          </p:cNvSpPr>
          <p:nvPr>
            <p:ph type="sldImg"/>
          </p:nvPr>
        </p:nvSpPr>
        <p:spPr>
          <a:ln/>
        </p:spPr>
      </p:sp>
      <p:sp>
        <p:nvSpPr>
          <p:cNvPr id="1163268" name="Rectangle 3"/>
          <p:cNvSpPr>
            <a:spLocks noGrp="1" noChangeArrowheads="1"/>
          </p:cNvSpPr>
          <p:nvPr>
            <p:ph type="body" idx="1"/>
          </p:nvPr>
        </p:nvSpPr>
        <p:spPr>
          <a:noFill/>
          <a:ln/>
        </p:spPr>
        <p:txBody>
          <a:bodyPr/>
          <a:lstStyle/>
          <a:p>
            <a:endParaRPr lang="it-IT"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Tempo di scatto dei velocisti</a:t>
            </a:r>
            <a:endParaRPr lang="it-IT" dirty="0"/>
          </a:p>
        </p:txBody>
      </p:sp>
      <p:sp>
        <p:nvSpPr>
          <p:cNvPr id="4" name="Segnaposto numero diapositiva 3"/>
          <p:cNvSpPr>
            <a:spLocks noGrp="1"/>
          </p:cNvSpPr>
          <p:nvPr>
            <p:ph type="sldNum" sz="quarter" idx="10"/>
          </p:nvPr>
        </p:nvSpPr>
        <p:spPr/>
        <p:txBody>
          <a:bodyPr/>
          <a:lstStyle/>
          <a:p>
            <a:fld id="{200E3E20-E31B-4619-B4F9-8696B091FE1F}" type="slidenum">
              <a:rPr lang="it-IT" smtClean="0"/>
              <a:pPr/>
              <a:t>66</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BAEA2-1F94-4BCA-9633-A0AC43C52BC5}" type="slidenum">
              <a:rPr lang="it-IT"/>
              <a:pPr/>
              <a:t>76</a:t>
            </a:fld>
            <a:endParaRPr lang="it-IT"/>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0F0E8-36FE-484F-8B33-F1174D777071}" type="slidenum">
              <a:rPr lang="it-IT"/>
              <a:pPr/>
              <a:t>77</a:t>
            </a:fld>
            <a:endParaRPr lang="it-IT"/>
          </a:p>
        </p:txBody>
      </p:sp>
      <p:sp>
        <p:nvSpPr>
          <p:cNvPr id="980994" name="Rectangle 2"/>
          <p:cNvSpPr>
            <a:spLocks noGrp="1" noRot="1" noChangeAspect="1" noChangeArrowheads="1" noTextEdit="1"/>
          </p:cNvSpPr>
          <p:nvPr>
            <p:ph type="sldImg"/>
          </p:nvPr>
        </p:nvSpPr>
        <p:spPr>
          <a:ln/>
        </p:spPr>
      </p:sp>
      <p:sp>
        <p:nvSpPr>
          <p:cNvPr id="9809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0F0E8-36FE-484F-8B33-F1174D777071}" type="slidenum">
              <a:rPr lang="it-IT"/>
              <a:pPr/>
              <a:t>78</a:t>
            </a:fld>
            <a:endParaRPr lang="it-IT"/>
          </a:p>
        </p:txBody>
      </p:sp>
      <p:sp>
        <p:nvSpPr>
          <p:cNvPr id="980994" name="Rectangle 2"/>
          <p:cNvSpPr>
            <a:spLocks noGrp="1" noRot="1" noChangeAspect="1" noChangeArrowheads="1" noTextEdit="1"/>
          </p:cNvSpPr>
          <p:nvPr>
            <p:ph type="sldImg"/>
          </p:nvPr>
        </p:nvSpPr>
        <p:spPr>
          <a:ln/>
        </p:spPr>
      </p:sp>
      <p:sp>
        <p:nvSpPr>
          <p:cNvPr id="9809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8524D-F325-4619-97AB-C7816C854845}" type="slidenum">
              <a:rPr lang="it-IT"/>
              <a:pPr/>
              <a:t>79</a:t>
            </a:fld>
            <a:endParaRPr lang="it-IT"/>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8524D-F325-4619-97AB-C7816C854845}" type="slidenum">
              <a:rPr lang="it-IT"/>
              <a:pPr/>
              <a:t>80</a:t>
            </a:fld>
            <a:endParaRPr lang="it-IT"/>
          </a:p>
        </p:txBody>
      </p:sp>
      <p:sp>
        <p:nvSpPr>
          <p:cNvPr id="1588226" name="Rectangle 2"/>
          <p:cNvSpPr>
            <a:spLocks noGrp="1" noRot="1" noChangeAspect="1" noChangeArrowheads="1" noTextEdit="1"/>
          </p:cNvSpPr>
          <p:nvPr>
            <p:ph type="sldImg"/>
          </p:nvPr>
        </p:nvSpPr>
        <p:spPr>
          <a:ln/>
        </p:spPr>
      </p:sp>
      <p:sp>
        <p:nvSpPr>
          <p:cNvPr id="15882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0F0E8-36FE-484F-8B33-F1174D777071}" type="slidenum">
              <a:rPr lang="it-IT"/>
              <a:pPr/>
              <a:t>81</a:t>
            </a:fld>
            <a:endParaRPr lang="it-IT"/>
          </a:p>
        </p:txBody>
      </p:sp>
      <p:sp>
        <p:nvSpPr>
          <p:cNvPr id="980994" name="Rectangle 2"/>
          <p:cNvSpPr>
            <a:spLocks noGrp="1" noRot="1" noChangeAspect="1" noChangeArrowheads="1" noTextEdit="1"/>
          </p:cNvSpPr>
          <p:nvPr>
            <p:ph type="sldImg"/>
          </p:nvPr>
        </p:nvSpPr>
        <p:spPr>
          <a:ln/>
        </p:spPr>
      </p:sp>
      <p:sp>
        <p:nvSpPr>
          <p:cNvPr id="9809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55D8F9-980E-4C9B-9991-42B86209A228}" type="slidenum">
              <a:rPr lang="it-IT"/>
              <a:pPr/>
              <a:t>82</a:t>
            </a:fld>
            <a:endParaRPr lang="it-IT"/>
          </a:p>
        </p:txBody>
      </p:sp>
      <p:sp>
        <p:nvSpPr>
          <p:cNvPr id="1569794" name="Rectangle 2"/>
          <p:cNvSpPr>
            <a:spLocks noGrp="1" noRot="1" noChangeAspect="1" noChangeArrowheads="1" noTextEdit="1"/>
          </p:cNvSpPr>
          <p:nvPr>
            <p:ph type="sldImg"/>
          </p:nvPr>
        </p:nvSpPr>
        <p:spPr>
          <a:ln/>
        </p:spPr>
      </p:sp>
      <p:sp>
        <p:nvSpPr>
          <p:cNvPr id="15697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07571A-8462-4370-BF61-AF60B8A74111}" type="slidenum">
              <a:rPr lang="it-IT"/>
              <a:pPr/>
              <a:t>83</a:t>
            </a:fld>
            <a:endParaRPr lang="it-IT"/>
          </a:p>
        </p:txBody>
      </p:sp>
      <p:sp>
        <p:nvSpPr>
          <p:cNvPr id="1584130" name="Rectangle 2"/>
          <p:cNvSpPr>
            <a:spLocks noGrp="1" noRot="1" noChangeAspect="1" noChangeArrowheads="1" noTextEdit="1"/>
          </p:cNvSpPr>
          <p:nvPr>
            <p:ph type="sldImg"/>
          </p:nvPr>
        </p:nvSpPr>
        <p:spPr>
          <a:ln/>
        </p:spPr>
      </p:sp>
      <p:sp>
        <p:nvSpPr>
          <p:cNvPr id="15841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2882" name="Rectangle 7"/>
          <p:cNvSpPr>
            <a:spLocks noGrp="1" noChangeArrowheads="1"/>
          </p:cNvSpPr>
          <p:nvPr>
            <p:ph type="sldNum" sz="quarter" idx="5"/>
          </p:nvPr>
        </p:nvSpPr>
        <p:spPr>
          <a:noFill/>
        </p:spPr>
        <p:txBody>
          <a:bodyPr/>
          <a:lstStyle/>
          <a:p>
            <a:fld id="{51B707E7-31DF-4381-8258-1194F9D5A417}" type="slidenum">
              <a:rPr lang="it-IT" smtClean="0"/>
              <a:pPr/>
              <a:t>88</a:t>
            </a:fld>
            <a:endParaRPr lang="it-IT" smtClean="0"/>
          </a:p>
        </p:txBody>
      </p:sp>
      <p:sp>
        <p:nvSpPr>
          <p:cNvPr id="762883" name="Rectangle 2"/>
          <p:cNvSpPr>
            <a:spLocks noGrp="1" noRot="1" noChangeAspect="1" noChangeArrowheads="1" noTextEdit="1"/>
          </p:cNvSpPr>
          <p:nvPr>
            <p:ph type="sldImg"/>
          </p:nvPr>
        </p:nvSpPr>
        <p:spPr>
          <a:ln/>
        </p:spPr>
      </p:sp>
      <p:sp>
        <p:nvSpPr>
          <p:cNvPr id="762884" name="Rectangle 3"/>
          <p:cNvSpPr>
            <a:spLocks noGrp="1" noChangeArrowheads="1"/>
          </p:cNvSpPr>
          <p:nvPr>
            <p:ph type="body" idx="1"/>
          </p:nvPr>
        </p:nvSpPr>
        <p:spPr>
          <a:xfrm>
            <a:off x="686590" y="4344025"/>
            <a:ext cx="5486400" cy="4114489"/>
          </a:xfrm>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237F2A-CD4B-48EC-877D-8CF1B7113C6C}" type="slidenum">
              <a:rPr lang="it-IT"/>
              <a:pPr>
                <a:defRPr/>
              </a:pPr>
              <a:t>4</a:t>
            </a:fld>
            <a:endParaRPr lang="it-IT"/>
          </a:p>
        </p:txBody>
      </p:sp>
      <p:sp>
        <p:nvSpPr>
          <p:cNvPr id="1165315" name="Rectangle 2"/>
          <p:cNvSpPr>
            <a:spLocks noGrp="1" noRot="1" noChangeAspect="1" noChangeArrowheads="1" noTextEdit="1"/>
          </p:cNvSpPr>
          <p:nvPr>
            <p:ph type="sldImg"/>
          </p:nvPr>
        </p:nvSpPr>
        <p:spPr>
          <a:ln/>
        </p:spPr>
      </p:sp>
      <p:sp>
        <p:nvSpPr>
          <p:cNvPr id="1165316" name="Rectangle 3"/>
          <p:cNvSpPr>
            <a:spLocks noGrp="1" noChangeArrowheads="1"/>
          </p:cNvSpPr>
          <p:nvPr>
            <p:ph type="body" idx="1"/>
          </p:nvPr>
        </p:nvSpPr>
        <p:spPr>
          <a:noFill/>
          <a:ln/>
        </p:spPr>
        <p:txBody>
          <a:bodyPr/>
          <a:lstStyle/>
          <a:p>
            <a:endParaRPr lang="it-IT"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3906" name="Rectangle 7"/>
          <p:cNvSpPr>
            <a:spLocks noGrp="1" noChangeArrowheads="1"/>
          </p:cNvSpPr>
          <p:nvPr>
            <p:ph type="sldNum" sz="quarter" idx="5"/>
          </p:nvPr>
        </p:nvSpPr>
        <p:spPr>
          <a:noFill/>
        </p:spPr>
        <p:txBody>
          <a:bodyPr/>
          <a:lstStyle/>
          <a:p>
            <a:fld id="{67D69970-FFEE-4F93-9E44-CA63D95696DC}" type="slidenum">
              <a:rPr lang="it-IT" smtClean="0"/>
              <a:pPr/>
              <a:t>89</a:t>
            </a:fld>
            <a:endParaRPr lang="it-IT" smtClean="0"/>
          </a:p>
        </p:txBody>
      </p:sp>
      <p:sp>
        <p:nvSpPr>
          <p:cNvPr id="763907" name="Rectangle 2"/>
          <p:cNvSpPr>
            <a:spLocks noGrp="1" noRot="1" noChangeAspect="1" noChangeArrowheads="1" noTextEdit="1"/>
          </p:cNvSpPr>
          <p:nvPr>
            <p:ph type="sldImg"/>
          </p:nvPr>
        </p:nvSpPr>
        <p:spPr>
          <a:ln/>
        </p:spPr>
      </p:sp>
      <p:sp>
        <p:nvSpPr>
          <p:cNvPr id="76390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4930" name="Rectangle 7"/>
          <p:cNvSpPr>
            <a:spLocks noGrp="1" noChangeArrowheads="1"/>
          </p:cNvSpPr>
          <p:nvPr>
            <p:ph type="sldNum" sz="quarter" idx="5"/>
          </p:nvPr>
        </p:nvSpPr>
        <p:spPr>
          <a:noFill/>
        </p:spPr>
        <p:txBody>
          <a:bodyPr/>
          <a:lstStyle/>
          <a:p>
            <a:fld id="{325F7C48-8BB3-4750-A199-A3923C8ED38E}" type="slidenum">
              <a:rPr lang="it-IT" smtClean="0"/>
              <a:pPr/>
              <a:t>91</a:t>
            </a:fld>
            <a:endParaRPr lang="it-IT" smtClean="0"/>
          </a:p>
        </p:txBody>
      </p:sp>
      <p:sp>
        <p:nvSpPr>
          <p:cNvPr id="764931" name="Rectangle 2"/>
          <p:cNvSpPr>
            <a:spLocks noGrp="1" noRot="1" noChangeAspect="1" noChangeArrowheads="1" noTextEdit="1"/>
          </p:cNvSpPr>
          <p:nvPr>
            <p:ph type="sldImg"/>
          </p:nvPr>
        </p:nvSpPr>
        <p:spPr>
          <a:ln/>
        </p:spPr>
      </p:sp>
      <p:sp>
        <p:nvSpPr>
          <p:cNvPr id="76493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5954" name="Rectangle 7"/>
          <p:cNvSpPr>
            <a:spLocks noGrp="1" noChangeArrowheads="1"/>
          </p:cNvSpPr>
          <p:nvPr>
            <p:ph type="sldNum" sz="quarter" idx="5"/>
          </p:nvPr>
        </p:nvSpPr>
        <p:spPr>
          <a:noFill/>
        </p:spPr>
        <p:txBody>
          <a:bodyPr/>
          <a:lstStyle/>
          <a:p>
            <a:fld id="{78AD61CB-E10D-4BA0-91B8-840C7743AC13}" type="slidenum">
              <a:rPr lang="it-IT" smtClean="0"/>
              <a:pPr/>
              <a:t>92</a:t>
            </a:fld>
            <a:endParaRPr lang="it-IT" smtClean="0"/>
          </a:p>
        </p:txBody>
      </p:sp>
      <p:sp>
        <p:nvSpPr>
          <p:cNvPr id="765955" name="Rectangle 2"/>
          <p:cNvSpPr>
            <a:spLocks noGrp="1" noRot="1" noChangeAspect="1" noChangeArrowheads="1" noTextEdit="1"/>
          </p:cNvSpPr>
          <p:nvPr>
            <p:ph type="sldImg"/>
          </p:nvPr>
        </p:nvSpPr>
        <p:spPr>
          <a:ln/>
        </p:spPr>
      </p:sp>
      <p:sp>
        <p:nvSpPr>
          <p:cNvPr id="76595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6978" name="Rectangle 7"/>
          <p:cNvSpPr>
            <a:spLocks noGrp="1" noChangeArrowheads="1"/>
          </p:cNvSpPr>
          <p:nvPr>
            <p:ph type="sldNum" sz="quarter" idx="5"/>
          </p:nvPr>
        </p:nvSpPr>
        <p:spPr>
          <a:noFill/>
        </p:spPr>
        <p:txBody>
          <a:bodyPr/>
          <a:lstStyle/>
          <a:p>
            <a:fld id="{B60121C2-2170-4D26-A149-66DCFD15E3B7}" type="slidenum">
              <a:rPr lang="it-IT" smtClean="0"/>
              <a:pPr/>
              <a:t>94</a:t>
            </a:fld>
            <a:endParaRPr lang="it-IT" smtClean="0"/>
          </a:p>
        </p:txBody>
      </p:sp>
      <p:sp>
        <p:nvSpPr>
          <p:cNvPr id="766979" name="Rectangle 2"/>
          <p:cNvSpPr>
            <a:spLocks noGrp="1" noRot="1" noChangeAspect="1" noChangeArrowheads="1" noTextEdit="1"/>
          </p:cNvSpPr>
          <p:nvPr>
            <p:ph type="sldImg"/>
          </p:nvPr>
        </p:nvSpPr>
        <p:spPr>
          <a:ln/>
        </p:spPr>
      </p:sp>
      <p:sp>
        <p:nvSpPr>
          <p:cNvPr id="7669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42" name="Rectangle 7"/>
          <p:cNvSpPr>
            <a:spLocks noGrp="1" noChangeArrowheads="1"/>
          </p:cNvSpPr>
          <p:nvPr>
            <p:ph type="sldNum" sz="quarter" idx="5"/>
          </p:nvPr>
        </p:nvSpPr>
        <p:spPr>
          <a:noFill/>
        </p:spPr>
        <p:txBody>
          <a:bodyPr/>
          <a:lstStyle/>
          <a:p>
            <a:fld id="{B0BB9C59-7441-4CAC-8BF6-241CCD2C86A2}" type="slidenum">
              <a:rPr lang="it-IT" smtClean="0"/>
              <a:pPr/>
              <a:t>122</a:t>
            </a:fld>
            <a:endParaRPr lang="it-IT" smtClean="0"/>
          </a:p>
        </p:txBody>
      </p:sp>
      <p:sp>
        <p:nvSpPr>
          <p:cNvPr id="778243" name="Rectangle 2"/>
          <p:cNvSpPr>
            <a:spLocks noGrp="1" noRot="1" noChangeAspect="1" noChangeArrowheads="1" noTextEdit="1"/>
          </p:cNvSpPr>
          <p:nvPr>
            <p:ph type="sldImg"/>
          </p:nvPr>
        </p:nvSpPr>
        <p:spPr>
          <a:ln/>
        </p:spPr>
      </p:sp>
      <p:sp>
        <p:nvSpPr>
          <p:cNvPr id="7782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82" name="Rectangle 7"/>
          <p:cNvSpPr>
            <a:spLocks noGrp="1" noChangeArrowheads="1"/>
          </p:cNvSpPr>
          <p:nvPr>
            <p:ph type="sldNum" sz="quarter" idx="5"/>
          </p:nvPr>
        </p:nvSpPr>
        <p:spPr>
          <a:noFill/>
        </p:spPr>
        <p:txBody>
          <a:bodyPr/>
          <a:lstStyle/>
          <a:p>
            <a:fld id="{8252A05D-C30E-4E03-B3C4-6AB9E5E5C0DD}" type="slidenum">
              <a:rPr lang="it-IT" smtClean="0"/>
              <a:pPr/>
              <a:t>133</a:t>
            </a:fld>
            <a:endParaRPr lang="it-IT" smtClean="0"/>
          </a:p>
        </p:txBody>
      </p:sp>
      <p:sp>
        <p:nvSpPr>
          <p:cNvPr id="788483" name="Rectangle 2"/>
          <p:cNvSpPr>
            <a:spLocks noGrp="1" noRot="1" noChangeAspect="1" noChangeArrowheads="1" noTextEdit="1"/>
          </p:cNvSpPr>
          <p:nvPr>
            <p:ph type="sldImg"/>
          </p:nvPr>
        </p:nvSpPr>
        <p:spPr>
          <a:ln/>
        </p:spPr>
      </p:sp>
      <p:sp>
        <p:nvSpPr>
          <p:cNvPr id="78848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75A29A-351D-416E-9DA6-866216D02D4E}" type="slidenum">
              <a:rPr lang="it-IT"/>
              <a:pPr>
                <a:defRPr/>
              </a:pPr>
              <a:t>5</a:t>
            </a:fld>
            <a:endParaRPr lang="it-IT"/>
          </a:p>
        </p:txBody>
      </p:sp>
      <p:sp>
        <p:nvSpPr>
          <p:cNvPr id="1166339" name="Rectangle 2"/>
          <p:cNvSpPr>
            <a:spLocks noGrp="1" noRot="1" noChangeAspect="1" noChangeArrowheads="1" noTextEdit="1"/>
          </p:cNvSpPr>
          <p:nvPr>
            <p:ph type="sldImg"/>
          </p:nvPr>
        </p:nvSpPr>
        <p:spPr>
          <a:ln/>
        </p:spPr>
      </p:sp>
      <p:sp>
        <p:nvSpPr>
          <p:cNvPr id="1166340" name="Rectangle 3"/>
          <p:cNvSpPr>
            <a:spLocks noGrp="1" noChangeArrowheads="1"/>
          </p:cNvSpPr>
          <p:nvPr>
            <p:ph type="body" idx="1"/>
          </p:nvPr>
        </p:nvSpPr>
        <p:spPr>
          <a:noFill/>
          <a:ln/>
        </p:spPr>
        <p:txBody>
          <a:bodyPr/>
          <a:lstStyle/>
          <a:p>
            <a:endParaRPr lang="it-IT"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EC9FC7-D926-4B77-9F12-68D8D30A484B}" type="slidenum">
              <a:rPr lang="it-IT"/>
              <a:pPr>
                <a:defRPr/>
              </a:pPr>
              <a:t>6</a:t>
            </a:fld>
            <a:endParaRPr lang="it-IT"/>
          </a:p>
        </p:txBody>
      </p:sp>
      <p:sp>
        <p:nvSpPr>
          <p:cNvPr id="1167363" name="Rectangle 2"/>
          <p:cNvSpPr>
            <a:spLocks noGrp="1" noRot="1" noChangeAspect="1" noChangeArrowheads="1" noTextEdit="1"/>
          </p:cNvSpPr>
          <p:nvPr>
            <p:ph type="sldImg"/>
          </p:nvPr>
        </p:nvSpPr>
        <p:spPr>
          <a:ln/>
        </p:spPr>
      </p:sp>
      <p:sp>
        <p:nvSpPr>
          <p:cNvPr id="1167364" name="Rectangle 3"/>
          <p:cNvSpPr>
            <a:spLocks noGrp="1" noChangeArrowheads="1"/>
          </p:cNvSpPr>
          <p:nvPr>
            <p:ph type="body" idx="1"/>
          </p:nvPr>
        </p:nvSpPr>
        <p:spPr>
          <a:noFill/>
          <a:ln/>
        </p:spPr>
        <p:txBody>
          <a:bodyPr/>
          <a:lstStyle/>
          <a:p>
            <a:endParaRPr lang="it-IT"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46776E-188A-4978-9602-CFAE06AA3746}" type="slidenum">
              <a:rPr lang="it-IT"/>
              <a:pPr>
                <a:defRPr/>
              </a:pPr>
              <a:t>7</a:t>
            </a:fld>
            <a:endParaRPr lang="it-IT"/>
          </a:p>
        </p:txBody>
      </p:sp>
      <p:sp>
        <p:nvSpPr>
          <p:cNvPr id="1168387" name="Rectangle 2"/>
          <p:cNvSpPr>
            <a:spLocks noGrp="1" noRot="1" noChangeAspect="1" noChangeArrowheads="1" noTextEdit="1"/>
          </p:cNvSpPr>
          <p:nvPr>
            <p:ph type="sldImg"/>
          </p:nvPr>
        </p:nvSpPr>
        <p:spPr>
          <a:ln/>
        </p:spPr>
      </p:sp>
      <p:sp>
        <p:nvSpPr>
          <p:cNvPr id="1168388" name="Rectangle 3"/>
          <p:cNvSpPr>
            <a:spLocks noGrp="1" noChangeArrowheads="1"/>
          </p:cNvSpPr>
          <p:nvPr>
            <p:ph type="body" idx="1"/>
          </p:nvPr>
        </p:nvSpPr>
        <p:spPr>
          <a:noFill/>
          <a:ln/>
        </p:spPr>
        <p:txBody>
          <a:bodyPr/>
          <a:lstStyle/>
          <a:p>
            <a:endParaRPr lang="it-IT"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839F84-D7C8-40EB-97DD-4358B5C1AF62}" type="slidenum">
              <a:rPr lang="it-IT"/>
              <a:pPr>
                <a:defRPr/>
              </a:pPr>
              <a:t>8</a:t>
            </a:fld>
            <a:endParaRPr lang="it-IT"/>
          </a:p>
        </p:txBody>
      </p:sp>
      <p:sp>
        <p:nvSpPr>
          <p:cNvPr id="1169411" name="Rectangle 2"/>
          <p:cNvSpPr>
            <a:spLocks noGrp="1" noRot="1" noChangeAspect="1" noChangeArrowheads="1" noTextEdit="1"/>
          </p:cNvSpPr>
          <p:nvPr>
            <p:ph type="sldImg"/>
          </p:nvPr>
        </p:nvSpPr>
        <p:spPr>
          <a:ln/>
        </p:spPr>
      </p:sp>
      <p:sp>
        <p:nvSpPr>
          <p:cNvPr id="1169412" name="Rectangle 3"/>
          <p:cNvSpPr>
            <a:spLocks noGrp="1" noChangeArrowheads="1"/>
          </p:cNvSpPr>
          <p:nvPr>
            <p:ph type="body" idx="1"/>
          </p:nvPr>
        </p:nvSpPr>
        <p:spPr>
          <a:noFill/>
          <a:ln/>
        </p:spPr>
        <p:txBody>
          <a:bodyPr/>
          <a:lstStyle/>
          <a:p>
            <a:endParaRPr lang="it-IT"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6A21FC-D80F-4BEB-9F97-896AD24D3D7B}" type="slidenum">
              <a:rPr lang="it-IT"/>
              <a:pPr>
                <a:defRPr/>
              </a:pPr>
              <a:t>9</a:t>
            </a:fld>
            <a:endParaRPr lang="it-IT"/>
          </a:p>
        </p:txBody>
      </p:sp>
      <p:sp>
        <p:nvSpPr>
          <p:cNvPr id="1170435" name="Rectangle 2"/>
          <p:cNvSpPr>
            <a:spLocks noGrp="1" noRot="1" noChangeAspect="1" noChangeArrowheads="1" noTextEdit="1"/>
          </p:cNvSpPr>
          <p:nvPr>
            <p:ph type="sldImg"/>
          </p:nvPr>
        </p:nvSpPr>
        <p:spPr>
          <a:ln/>
        </p:spPr>
      </p:sp>
      <p:sp>
        <p:nvSpPr>
          <p:cNvPr id="1170436" name="Rectangle 3"/>
          <p:cNvSpPr>
            <a:spLocks noGrp="1" noChangeArrowheads="1"/>
          </p:cNvSpPr>
          <p:nvPr>
            <p:ph type="body" idx="1"/>
          </p:nvPr>
        </p:nvSpPr>
        <p:spPr>
          <a:noFill/>
          <a:ln/>
        </p:spPr>
        <p:txBody>
          <a:bodyPr/>
          <a:lstStyle/>
          <a:p>
            <a:endParaRPr lang="it-IT"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9F630AB-6F51-4789-BDA2-8D3AE900CC77}" type="slidenum">
              <a:rPr lang="it-IT"/>
              <a:pPr>
                <a:defRPr/>
              </a:pPr>
              <a:t>10</a:t>
            </a:fld>
            <a:endParaRPr lang="it-IT"/>
          </a:p>
        </p:txBody>
      </p:sp>
      <p:sp>
        <p:nvSpPr>
          <p:cNvPr id="1171459" name="Rectangle 2"/>
          <p:cNvSpPr>
            <a:spLocks noGrp="1" noRot="1" noChangeAspect="1" noChangeArrowheads="1" noTextEdit="1"/>
          </p:cNvSpPr>
          <p:nvPr>
            <p:ph type="sldImg"/>
          </p:nvPr>
        </p:nvSpPr>
        <p:spPr>
          <a:ln/>
        </p:spPr>
      </p:sp>
      <p:sp>
        <p:nvSpPr>
          <p:cNvPr id="1171460" name="Rectangle 3"/>
          <p:cNvSpPr>
            <a:spLocks noGrp="1" noChangeArrowheads="1"/>
          </p:cNvSpPr>
          <p:nvPr>
            <p:ph type="body" idx="1"/>
          </p:nvPr>
        </p:nvSpPr>
        <p:spPr>
          <a:noFill/>
          <a:ln/>
        </p:spPr>
        <p:txBody>
          <a:bodyPr/>
          <a:lstStyle/>
          <a:p>
            <a:endParaRPr lang="it-IT"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6722588-B954-418A-9CEF-8BA70DAD5335}"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FE81B16-9AF7-4FC7-BD8F-221915C794DA}"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4-03-2016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4-03-2016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4-03-2016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17.bin"/><Relationship Id="rId1" Type="http://schemas.openxmlformats.org/officeDocument/2006/relationships/vmlDrawing" Target="../drawings/vmlDrawing21.vml"/></Relationships>
</file>

<file path=ppt/slides/_rels/slide10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oleObject11.bin"/><Relationship Id="rId1" Type="http://schemas.openxmlformats.org/officeDocument/2006/relationships/vmlDrawing" Target="../drawings/vmlDrawing22.vml"/></Relationships>
</file>

<file path=ppt/slides/_rels/slide1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7.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1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4.xml"/><Relationship Id="rId3"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1.bin"/><Relationship Id="rId1" Type="http://schemas.openxmlformats.org/officeDocument/2006/relationships/vmlDrawing" Target="../drawings/vmlDrawing2.v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hyperlink" Target="http://www.whfreeman.com/scc" TargetMode="External"/><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Microsoft_Equation3.bin"/><Relationship Id="rId1" Type="http://schemas.openxmlformats.org/officeDocument/2006/relationships/vmlDrawing" Target="../drawings/vmlDrawing4.v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4.bin"/><Relationship Id="rId1" Type="http://schemas.openxmlformats.org/officeDocument/2006/relationships/vmlDrawing" Target="../drawings/vmlDrawing5.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4" Type="http://schemas.openxmlformats.org/officeDocument/2006/relationships/oleObject" Target="../embeddings/oleObject5.bin"/><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notesSlide" Target="../notesSlides/notesSlide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4" Type="http://schemas.openxmlformats.org/officeDocument/2006/relationships/oleObject" Target="../embeddings/Foglio_di_lavoro_di_Excel_97_-_20046.xls"/><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notesSlide" Target="../notesSlides/notesSlide17.xml"/></Relationships>
</file>

<file path=ppt/slides/_rels/slide63.xml.rels><?xml version="1.0" encoding="UTF-8" standalone="yes"?>
<Relationships xmlns="http://schemas.openxmlformats.org/package/2006/relationships"><Relationship Id="rId4" Type="http://schemas.openxmlformats.org/officeDocument/2006/relationships/oleObject" Target="../embeddings/Foglio_di_lavoro_di_Excel_97_-_20047.xls"/><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notesSlide" Target="../notesSlides/notesSlide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2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4" Type="http://schemas.openxmlformats.org/officeDocument/2006/relationships/oleObject" Target="../embeddings/Microsoft_Equation8.bin"/><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oleObject" Target="../embeddings/oleObject3.bin"/></Relationships>
</file>

<file path=ppt/slides/_rels/slide72.xml.rels><?xml version="1.0" encoding="UTF-8" standalone="yes"?>
<Relationships xmlns="http://schemas.openxmlformats.org/package/2006/relationships"><Relationship Id="rId4" Type="http://schemas.openxmlformats.org/officeDocument/2006/relationships/oleObject" Target="../embeddings/Microsoft_Equation10.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Microsoft_Equation9.bin"/></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oleObject4.bin"/><Relationship Id="rId1" Type="http://schemas.openxmlformats.org/officeDocument/2006/relationships/vmlDrawing" Target="../drawings/vmlDrawing11.v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oleObject6.bin"/><Relationship Id="rId1" Type="http://schemas.openxmlformats.org/officeDocument/2006/relationships/vmlDrawing" Target="../drawings/vmlDrawing12.v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oleObject7.bin"/><Relationship Id="rId1" Type="http://schemas.openxmlformats.org/officeDocument/2006/relationships/vmlDrawing" Target="../drawings/vmlDrawing13.v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4" Type="http://schemas.openxmlformats.org/officeDocument/2006/relationships/oleObject" Target="../embeddings/oleObject8.bin"/><Relationship Id="rId1" Type="http://schemas.openxmlformats.org/officeDocument/2006/relationships/vmlDrawing" Target="../drawings/vmlDrawing14.vml"/><Relationship Id="rId2" Type="http://schemas.openxmlformats.org/officeDocument/2006/relationships/slideLayout" Target="../slideLayouts/slideLayout7.xml"/><Relationship Id="rId3" Type="http://schemas.openxmlformats.org/officeDocument/2006/relationships/notesSlide" Target="../notesSlides/notesSlide22.xml"/></Relationships>
</file>

<file path=ppt/slides/_rels/slide78.xml.rels><?xml version="1.0" encoding="UTF-8" standalone="yes"?>
<Relationships xmlns="http://schemas.openxmlformats.org/package/2006/relationships"><Relationship Id="rId4" Type="http://schemas.openxmlformats.org/officeDocument/2006/relationships/oleObject" Target="../embeddings/oleObject9.bin"/><Relationship Id="rId1" Type="http://schemas.openxmlformats.org/officeDocument/2006/relationships/vmlDrawing" Target="../drawings/vmlDrawing15.vml"/><Relationship Id="rId2" Type="http://schemas.openxmlformats.org/officeDocument/2006/relationships/slideLayout" Target="../slideLayouts/slideLayout7.xml"/><Relationship Id="rId3" Type="http://schemas.openxmlformats.org/officeDocument/2006/relationships/notesSlide" Target="../notesSlides/notesSlide2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3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3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4" Type="http://schemas.openxmlformats.org/officeDocument/2006/relationships/oleObject" Target="../embeddings/oleObject10.bin"/><Relationship Id="rId1" Type="http://schemas.openxmlformats.org/officeDocument/2006/relationships/vmlDrawing" Target="../drawings/vmlDrawing16.vml"/><Relationship Id="rId2" Type="http://schemas.openxmlformats.org/officeDocument/2006/relationships/slideLayout" Target="../slideLayouts/slideLayout7.xml"/><Relationship Id="rId3" Type="http://schemas.openxmlformats.org/officeDocument/2006/relationships/notesSlide" Target="../notesSlides/notesSlide26.xml"/></Relationships>
</file>

<file path=ppt/slides/_rels/slide82.xml.rels><?xml version="1.0" encoding="UTF-8" standalone="yes"?>
<Relationships xmlns="http://schemas.openxmlformats.org/package/2006/relationships"><Relationship Id="rId4" Type="http://schemas.openxmlformats.org/officeDocument/2006/relationships/oleObject" Target="../embeddings/Foglio_di_lavoro_di_Excel_97_-_200411.xls"/><Relationship Id="rId1" Type="http://schemas.openxmlformats.org/officeDocument/2006/relationships/vmlDrawing" Target="../drawings/vmlDrawing17.vml"/><Relationship Id="rId2" Type="http://schemas.openxmlformats.org/officeDocument/2006/relationships/slideLayout" Target="../slideLayouts/slideLayout13.xml"/><Relationship Id="rId3" Type="http://schemas.openxmlformats.org/officeDocument/2006/relationships/notesSlide" Target="../notesSlides/notesSlide2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35.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4" Type="http://schemas.openxmlformats.org/officeDocument/2006/relationships/oleObject" Target="../embeddings/Microsoft_Equation13.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Microsoft_Equation12.bin"/></Relationships>
</file>

<file path=ppt/slides/_rels/slide88.xml.rels><?xml version="1.0" encoding="UTF-8" standalone="yes"?>
<Relationships xmlns="http://schemas.openxmlformats.org/package/2006/relationships"><Relationship Id="rId6" Type="http://schemas.openxmlformats.org/officeDocument/2006/relationships/image" Target="../media/image40.jpeg"/><Relationship Id="rId4" Type="http://schemas.openxmlformats.org/officeDocument/2006/relationships/image" Target="../media/image39.png"/><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notesSlide" Target="../notesSlides/notesSlide29.xml"/><Relationship Id="rId5" Type="http://schemas.openxmlformats.org/officeDocument/2006/relationships/oleObject" Target="../embeddings/Microsoft_Equation14.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4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4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4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4" Type="http://schemas.openxmlformats.org/officeDocument/2006/relationships/oleObject" Target="../embeddings/Microsoft_Equation15.bin"/><Relationship Id="rId1" Type="http://schemas.openxmlformats.org/officeDocument/2006/relationships/vmlDrawing" Target="../drawings/vmlDrawing20.vml"/><Relationship Id="rId2" Type="http://schemas.openxmlformats.org/officeDocument/2006/relationships/slideLayout" Target="../slideLayouts/slideLayout7.xml"/><Relationship Id="rId3" Type="http://schemas.openxmlformats.org/officeDocument/2006/relationships/image" Target="../media/image49.png"/><Relationship Id="rId5" Type="http://schemas.openxmlformats.org/officeDocument/2006/relationships/oleObject" Target="../embeddings/Microsoft_Equation16.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15D7CC5D-017D-4F8C-B1E2-63F2EAEBF8B8}" type="slidenum">
              <a:rPr lang="it-IT"/>
              <a:pPr>
                <a:defRPr/>
              </a:pPr>
              <a:t>1</a:t>
            </a:fld>
            <a:endParaRPr lang="it-IT"/>
          </a:p>
        </p:txBody>
      </p:sp>
      <p:sp>
        <p:nvSpPr>
          <p:cNvPr id="393219" name="Rectangle 2"/>
          <p:cNvSpPr>
            <a:spLocks noGrp="1" noChangeArrowheads="1"/>
          </p:cNvSpPr>
          <p:nvPr>
            <p:ph type="title"/>
          </p:nvPr>
        </p:nvSpPr>
        <p:spPr>
          <a:xfrm>
            <a:off x="457200" y="274638"/>
            <a:ext cx="8229600" cy="561975"/>
          </a:xfrm>
          <a:ln>
            <a:solidFill>
              <a:srgbClr val="6600FF"/>
            </a:solidFill>
          </a:ln>
        </p:spPr>
        <p:txBody>
          <a:bodyPr/>
          <a:lstStyle/>
          <a:p>
            <a:pPr eaLnBrk="1" hangingPunct="1"/>
            <a:r>
              <a:rPr lang="it-IT" sz="2800" smtClean="0">
                <a:solidFill>
                  <a:srgbClr val="FF5050"/>
                </a:solidFill>
              </a:rPr>
              <a:t>Elementi di Calcolo delle Probabilità</a:t>
            </a:r>
          </a:p>
        </p:txBody>
      </p:sp>
      <p:sp>
        <p:nvSpPr>
          <p:cNvPr id="393220" name="Rectangle 3"/>
          <p:cNvSpPr>
            <a:spLocks noGrp="1" noChangeArrowheads="1"/>
          </p:cNvSpPr>
          <p:nvPr>
            <p:ph type="body" idx="1"/>
          </p:nvPr>
        </p:nvSpPr>
        <p:spPr>
          <a:xfrm>
            <a:off x="0" y="981075"/>
            <a:ext cx="9144000" cy="5876925"/>
          </a:xfrm>
        </p:spPr>
        <p:txBody>
          <a:bodyPr/>
          <a:lstStyle/>
          <a:p>
            <a:pPr marL="609600" indent="-609600" eaLnBrk="1" hangingPunct="1">
              <a:lnSpc>
                <a:spcPct val="80000"/>
              </a:lnSpc>
            </a:pPr>
            <a:r>
              <a:rPr lang="it-IT" sz="2800" dirty="0" smtClean="0"/>
              <a:t>I dati che raccogliamo e su cui lavoriamo sono stati acquisiti con delle procedure in cui interviene </a:t>
            </a:r>
            <a:r>
              <a:rPr lang="it-IT" sz="2800" b="1" dirty="0" smtClean="0">
                <a:solidFill>
                  <a:srgbClr val="FF5050"/>
                </a:solidFill>
              </a:rPr>
              <a:t>il caso</a:t>
            </a:r>
            <a:r>
              <a:rPr lang="it-IT" sz="2800" b="1" dirty="0" smtClean="0"/>
              <a:t>. </a:t>
            </a:r>
          </a:p>
          <a:p>
            <a:pPr marL="609600" indent="-609600" eaLnBrk="1" hangingPunct="1">
              <a:lnSpc>
                <a:spcPct val="80000"/>
              </a:lnSpc>
            </a:pPr>
            <a:r>
              <a:rPr lang="it-IT" sz="2800" dirty="0" smtClean="0"/>
              <a:t>Si pensi agli </a:t>
            </a:r>
            <a:r>
              <a:rPr lang="it-IT" sz="2800" u="sng" dirty="0" smtClean="0"/>
              <a:t>esperimenti e al campionamento</a:t>
            </a:r>
          </a:p>
          <a:p>
            <a:pPr marL="609600" indent="-609600" eaLnBrk="1" hangingPunct="1">
              <a:lnSpc>
                <a:spcPct val="80000"/>
              </a:lnSpc>
            </a:pPr>
            <a:endParaRPr lang="it-IT" sz="2800" dirty="0" smtClean="0">
              <a:solidFill>
                <a:srgbClr val="FF0000"/>
              </a:solidFill>
            </a:endParaRPr>
          </a:p>
          <a:p>
            <a:pPr marL="609600" indent="-609600" eaLnBrk="1" hangingPunct="1">
              <a:lnSpc>
                <a:spcPct val="80000"/>
              </a:lnSpc>
            </a:pPr>
            <a:r>
              <a:rPr lang="it-IT" sz="2800" dirty="0" smtClean="0"/>
              <a:t>Dobbiamo studiare “</a:t>
            </a:r>
            <a:r>
              <a:rPr lang="it-IT" sz="2800" dirty="0" smtClean="0">
                <a:solidFill>
                  <a:srgbClr val="002060"/>
                </a:solidFill>
              </a:rPr>
              <a:t>il comportamento” del caso</a:t>
            </a:r>
          </a:p>
          <a:p>
            <a:pPr marL="609600" indent="-609600" eaLnBrk="1" hangingPunct="1">
              <a:lnSpc>
                <a:spcPct val="80000"/>
              </a:lnSpc>
            </a:pPr>
            <a:r>
              <a:rPr lang="it-IT" sz="2800" dirty="0" smtClean="0"/>
              <a:t>La teoria della probabilità è basata sul concetto di </a:t>
            </a:r>
            <a:r>
              <a:rPr lang="it-IT" sz="2800" b="1" i="1" dirty="0" smtClean="0">
                <a:solidFill>
                  <a:srgbClr val="FF0000"/>
                </a:solidFill>
              </a:rPr>
              <a:t>esperimento casuale</a:t>
            </a:r>
            <a:r>
              <a:rPr lang="it-IT" sz="2800" dirty="0" smtClean="0"/>
              <a:t>; ovvero un esperimento il cui risultato non può essere previsto con certezza prima di eseguire l'esperimento. </a:t>
            </a:r>
          </a:p>
          <a:p>
            <a:pPr marL="609600" indent="-609600" eaLnBrk="1" hangingPunct="1">
              <a:lnSpc>
                <a:spcPct val="80000"/>
              </a:lnSpc>
            </a:pPr>
            <a:r>
              <a:rPr lang="it-IT" sz="2800" dirty="0" smtClean="0"/>
              <a:t>Di solito si assume che l'esperimento possa essere ripetuto </a:t>
            </a:r>
            <a:r>
              <a:rPr lang="it-IT" sz="2800" dirty="0" smtClean="0">
                <a:solidFill>
                  <a:srgbClr val="FF0000"/>
                </a:solidFill>
              </a:rPr>
              <a:t>all'infinito, </a:t>
            </a:r>
            <a:r>
              <a:rPr lang="it-IT" sz="2800" dirty="0" smtClean="0"/>
              <a:t>essenzialmente sotto le stesse condizioni. </a:t>
            </a:r>
          </a:p>
          <a:p>
            <a:pPr marL="609600" indent="-609600" eaLnBrk="1" hangingPunct="1">
              <a:lnSpc>
                <a:spcPct val="80000"/>
              </a:lnSpc>
            </a:pPr>
            <a:r>
              <a:rPr lang="it-IT" sz="2800" dirty="0" smtClean="0"/>
              <a:t>Questa assunzione è importante poiché la teoria della probabilità si occupa dei </a:t>
            </a:r>
            <a:r>
              <a:rPr lang="it-IT" sz="2800" u="sng" dirty="0" smtClean="0">
                <a:solidFill>
                  <a:srgbClr val="FF3300"/>
                </a:solidFill>
              </a:rPr>
              <a:t>risultati a lungo termine</a:t>
            </a:r>
            <a:r>
              <a:rPr lang="it-IT" sz="2800" dirty="0" smtClean="0"/>
              <a:t>, al replicare dell'esperimento.</a:t>
            </a:r>
          </a:p>
          <a:p>
            <a:pPr marL="609600" indent="-609600" eaLnBrk="1" hangingPunct="1">
              <a:lnSpc>
                <a:spcPct val="80000"/>
              </a:lnSpc>
            </a:pPr>
            <a:endParaRPr lang="it-IT" sz="2800" dirty="0" smtClean="0"/>
          </a:p>
          <a:p>
            <a:pPr marL="609600" indent="-609600" eaLnBrk="1" hangingPunct="1">
              <a:lnSpc>
                <a:spcPct val="80000"/>
              </a:lnSpc>
            </a:pPr>
            <a:endParaRPr lang="it-IT" sz="2800" dirty="0" smtClean="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457200" y="152400"/>
            <a:ext cx="8229600" cy="685800"/>
          </a:xfrm>
          <a:ln>
            <a:solidFill>
              <a:schemeClr val="accent2"/>
            </a:solidFill>
          </a:ln>
        </p:spPr>
        <p:txBody>
          <a:bodyPr/>
          <a:lstStyle/>
          <a:p>
            <a:r>
              <a:rPr lang="it-IT" sz="3200" smtClean="0">
                <a:solidFill>
                  <a:srgbClr val="FF3300"/>
                </a:solidFill>
              </a:rPr>
              <a:t>Miti e false credenze</a:t>
            </a:r>
          </a:p>
        </p:txBody>
      </p:sp>
      <p:sp>
        <p:nvSpPr>
          <p:cNvPr id="403459" name="Rectangle 3"/>
          <p:cNvSpPr>
            <a:spLocks noGrp="1" noChangeArrowheads="1"/>
          </p:cNvSpPr>
          <p:nvPr>
            <p:ph type="body" idx="1"/>
          </p:nvPr>
        </p:nvSpPr>
        <p:spPr>
          <a:xfrm>
            <a:off x="228600" y="1066800"/>
            <a:ext cx="8686800" cy="5410200"/>
          </a:xfrm>
        </p:spPr>
        <p:txBody>
          <a:bodyPr/>
          <a:lstStyle/>
          <a:p>
            <a:r>
              <a:rPr lang="it-IT" sz="2800" dirty="0" smtClean="0"/>
              <a:t>Esempio 1</a:t>
            </a:r>
          </a:p>
          <a:p>
            <a:pPr>
              <a:buFont typeface="Wingdings" pitchFamily="2" charset="2"/>
              <a:buNone/>
            </a:pPr>
            <a:r>
              <a:rPr lang="it-IT" sz="2800" dirty="0" smtClean="0"/>
              <a:t>Lanciando 8 volte una moneta, quale sequenza è più probabile?</a:t>
            </a:r>
          </a:p>
          <a:p>
            <a:pPr>
              <a:buFont typeface="Wingdings" pitchFamily="2" charset="2"/>
              <a:buNone/>
            </a:pPr>
            <a:r>
              <a:rPr lang="it-IT" sz="2800" dirty="0" smtClean="0"/>
              <a:t>                             H T H T </a:t>
            </a:r>
            <a:r>
              <a:rPr lang="it-IT" sz="2800" dirty="0" err="1" smtClean="0"/>
              <a:t>T</a:t>
            </a:r>
            <a:r>
              <a:rPr lang="it-IT" sz="2800" dirty="0" smtClean="0"/>
              <a:t> H </a:t>
            </a:r>
            <a:r>
              <a:rPr lang="it-IT" sz="2800" dirty="0" err="1" smtClean="0"/>
              <a:t>H</a:t>
            </a:r>
            <a:r>
              <a:rPr lang="it-IT" sz="2800" dirty="0" smtClean="0"/>
              <a:t> T   oppure</a:t>
            </a:r>
          </a:p>
          <a:p>
            <a:pPr>
              <a:buFont typeface="Wingdings" pitchFamily="2" charset="2"/>
              <a:buNone/>
            </a:pPr>
            <a:r>
              <a:rPr lang="it-IT" sz="2800" dirty="0" smtClean="0"/>
              <a:t>                             T </a:t>
            </a:r>
            <a:r>
              <a:rPr lang="it-IT" sz="2800" dirty="0" err="1" smtClean="0"/>
              <a:t>T</a:t>
            </a:r>
            <a:r>
              <a:rPr lang="it-IT" sz="2800" dirty="0" smtClean="0"/>
              <a:t> </a:t>
            </a:r>
            <a:r>
              <a:rPr lang="it-IT" sz="2800" dirty="0" err="1" smtClean="0"/>
              <a:t>T</a:t>
            </a:r>
            <a:r>
              <a:rPr lang="it-IT" sz="2800" dirty="0" smtClean="0"/>
              <a:t> H </a:t>
            </a:r>
            <a:r>
              <a:rPr lang="it-IT" sz="2800" dirty="0" err="1" smtClean="0"/>
              <a:t>H</a:t>
            </a:r>
            <a:r>
              <a:rPr lang="it-IT" sz="2800" dirty="0" smtClean="0"/>
              <a:t> </a:t>
            </a:r>
            <a:r>
              <a:rPr lang="it-IT" sz="2800" dirty="0" err="1" smtClean="0"/>
              <a:t>H</a:t>
            </a:r>
            <a:r>
              <a:rPr lang="it-IT" sz="2800" dirty="0" smtClean="0"/>
              <a:t> </a:t>
            </a:r>
            <a:r>
              <a:rPr lang="it-IT" sz="2800" dirty="0" err="1" smtClean="0"/>
              <a:t>H</a:t>
            </a:r>
            <a:r>
              <a:rPr lang="it-IT" sz="2800" dirty="0" smtClean="0"/>
              <a:t> </a:t>
            </a:r>
            <a:r>
              <a:rPr lang="it-IT" sz="2800" dirty="0" err="1" smtClean="0"/>
              <a:t>H</a:t>
            </a:r>
            <a:endParaRPr lang="it-IT" sz="2800" dirty="0" smtClean="0"/>
          </a:p>
          <a:p>
            <a:pPr>
              <a:buFont typeface="Wingdings" pitchFamily="2" charset="2"/>
              <a:buNone/>
            </a:pPr>
            <a:endParaRPr lang="it-IT" sz="2800" dirty="0" smtClean="0"/>
          </a:p>
          <a:p>
            <a:pPr>
              <a:buClr>
                <a:schemeClr val="tx1"/>
              </a:buClr>
            </a:pPr>
            <a:r>
              <a:rPr lang="it-IT" sz="2800" dirty="0" smtClean="0"/>
              <a:t>Esempio 2</a:t>
            </a:r>
          </a:p>
          <a:p>
            <a:pPr>
              <a:buClr>
                <a:schemeClr val="tx1"/>
              </a:buClr>
              <a:buFont typeface="Wingdings" pitchFamily="2" charset="2"/>
              <a:buNone/>
            </a:pPr>
            <a:r>
              <a:rPr lang="it-IT" sz="2800" dirty="0" smtClean="0"/>
              <a:t>Se in una famiglia nascono 8 maschi, cosa vi aspettate per il sesso del prossimo nascituro?</a:t>
            </a:r>
          </a:p>
          <a:p>
            <a:pPr>
              <a:buClr>
                <a:schemeClr val="tx1"/>
              </a:buClr>
            </a:pPr>
            <a:endParaRPr lang="it-IT" sz="2800"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2"/>
          </p:nvPr>
        </p:nvSpPr>
        <p:spPr/>
        <p:txBody>
          <a:bodyPr/>
          <a:lstStyle/>
          <a:p>
            <a:pPr>
              <a:defRPr/>
            </a:pPr>
            <a:fld id="{EE383023-1772-4A19-82DA-A7675E363B99}" type="slidenum">
              <a:rPr lang="it-IT"/>
              <a:pPr>
                <a:defRPr/>
              </a:pPr>
              <a:t>100</a:t>
            </a:fld>
            <a:endParaRPr lang="it-IT"/>
          </a:p>
        </p:txBody>
      </p:sp>
      <p:sp>
        <p:nvSpPr>
          <p:cNvPr id="360451" name="Rectangle 2"/>
          <p:cNvSpPr>
            <a:spLocks noGrp="1" noChangeArrowheads="1"/>
          </p:cNvSpPr>
          <p:nvPr>
            <p:ph type="title"/>
          </p:nvPr>
        </p:nvSpPr>
        <p:spPr>
          <a:xfrm>
            <a:off x="457200" y="274638"/>
            <a:ext cx="8229600" cy="777875"/>
          </a:xfrm>
          <a:ln>
            <a:solidFill>
              <a:schemeClr val="accent2"/>
            </a:solidFill>
          </a:ln>
        </p:spPr>
        <p:txBody>
          <a:bodyPr/>
          <a:lstStyle/>
          <a:p>
            <a:pPr eaLnBrk="1" hangingPunct="1"/>
            <a:r>
              <a:rPr lang="it-IT" sz="3600" smtClean="0">
                <a:solidFill>
                  <a:srgbClr val="FF0000"/>
                </a:solidFill>
              </a:rPr>
              <a:t>La distribuzione normale</a:t>
            </a:r>
          </a:p>
        </p:txBody>
      </p:sp>
      <p:pic>
        <p:nvPicPr>
          <p:cNvPr id="360452" name="Picture 4"/>
          <p:cNvPicPr>
            <a:picLocks noChangeAspect="1" noChangeArrowheads="1"/>
          </p:cNvPicPr>
          <p:nvPr/>
        </p:nvPicPr>
        <p:blipFill>
          <a:blip r:embed="rId2" cstate="print"/>
          <a:srcRect/>
          <a:stretch>
            <a:fillRect/>
          </a:stretch>
        </p:blipFill>
        <p:spPr bwMode="auto">
          <a:xfrm>
            <a:off x="2700338" y="3284538"/>
            <a:ext cx="6119812" cy="3357562"/>
          </a:xfrm>
          <a:prstGeom prst="rect">
            <a:avLst/>
          </a:prstGeom>
          <a:noFill/>
          <a:ln w="9525">
            <a:noFill/>
            <a:miter lim="800000"/>
            <a:headEnd/>
            <a:tailEnd/>
          </a:ln>
        </p:spPr>
      </p:pic>
      <p:sp>
        <p:nvSpPr>
          <p:cNvPr id="360453" name="Text Box 6"/>
          <p:cNvSpPr txBox="1">
            <a:spLocks noChangeArrowheads="1"/>
          </p:cNvSpPr>
          <p:nvPr/>
        </p:nvSpPr>
        <p:spPr bwMode="auto">
          <a:xfrm>
            <a:off x="323850" y="981075"/>
            <a:ext cx="9123363" cy="2227263"/>
          </a:xfrm>
          <a:prstGeom prst="rect">
            <a:avLst/>
          </a:prstGeom>
          <a:noFill/>
          <a:ln w="9525">
            <a:noFill/>
            <a:miter lim="800000"/>
            <a:headEnd/>
            <a:tailEnd/>
          </a:ln>
        </p:spPr>
        <p:txBody>
          <a:bodyPr>
            <a:spAutoFit/>
          </a:bodyPr>
          <a:lstStyle/>
          <a:p>
            <a:r>
              <a:rPr lang="it-IT" sz="2800" dirty="0">
                <a:latin typeface="Arial" pitchFamily="34" charset="0"/>
              </a:rPr>
              <a:t>I </a:t>
            </a:r>
            <a:r>
              <a:rPr lang="it-IT" sz="2800" b="1" dirty="0">
                <a:latin typeface="Arial" pitchFamily="34" charset="0"/>
              </a:rPr>
              <a:t>software statistici </a:t>
            </a:r>
            <a:r>
              <a:rPr lang="it-IT" sz="2800" dirty="0">
                <a:latin typeface="Arial" pitchFamily="34" charset="0"/>
              </a:rPr>
              <a:t>calcolano l’area sotto la curva fino </a:t>
            </a:r>
          </a:p>
          <a:p>
            <a:r>
              <a:rPr lang="it-IT" sz="2800" dirty="0">
                <a:latin typeface="Arial" pitchFamily="34" charset="0"/>
              </a:rPr>
              <a:t>al punto x, ossia la proporzione di osservazioni che </a:t>
            </a:r>
          </a:p>
          <a:p>
            <a:r>
              <a:rPr lang="it-IT" sz="2800" dirty="0">
                <a:latin typeface="Arial" pitchFamily="34" charset="0"/>
              </a:rPr>
              <a:t>assumono valori ≤ x. Occorre precisare media e </a:t>
            </a:r>
          </a:p>
          <a:p>
            <a:r>
              <a:rPr lang="it-IT" sz="2800" dirty="0">
                <a:latin typeface="Arial" pitchFamily="34" charset="0"/>
              </a:rPr>
              <a:t>deviazione standard della distribuzione normale considerata. </a:t>
            </a:r>
          </a:p>
        </p:txBody>
      </p:sp>
      <p:sp>
        <p:nvSpPr>
          <p:cNvPr id="360454" name="Text Box 7"/>
          <p:cNvSpPr txBox="1">
            <a:spLocks noChangeArrowheads="1"/>
          </p:cNvSpPr>
          <p:nvPr/>
        </p:nvSpPr>
        <p:spPr bwMode="auto">
          <a:xfrm>
            <a:off x="250825" y="3284538"/>
            <a:ext cx="2271713" cy="2663825"/>
          </a:xfrm>
          <a:prstGeom prst="rect">
            <a:avLst/>
          </a:prstGeom>
          <a:noFill/>
          <a:ln w="9525">
            <a:solidFill>
              <a:schemeClr val="accent2"/>
            </a:solidFill>
            <a:miter lim="800000"/>
            <a:headEnd/>
            <a:tailEnd/>
          </a:ln>
        </p:spPr>
        <p:txBody>
          <a:bodyPr wrap="none">
            <a:spAutoFit/>
          </a:bodyPr>
          <a:lstStyle/>
          <a:p>
            <a:r>
              <a:rPr lang="it-IT" sz="2800">
                <a:latin typeface="Arial" pitchFamily="34" charset="0"/>
              </a:rPr>
              <a:t>Area =</a:t>
            </a:r>
          </a:p>
          <a:p>
            <a:r>
              <a:rPr lang="it-IT" sz="2800">
                <a:latin typeface="Arial" pitchFamily="34" charset="0"/>
              </a:rPr>
              <a:t>= probabilità </a:t>
            </a:r>
          </a:p>
          <a:p>
            <a:r>
              <a:rPr lang="it-IT" sz="2800">
                <a:latin typeface="Arial" pitchFamily="34" charset="0"/>
              </a:rPr>
              <a:t>che un’unità </a:t>
            </a:r>
          </a:p>
          <a:p>
            <a:r>
              <a:rPr lang="it-IT" sz="2800">
                <a:latin typeface="Arial" pitchFamily="34" charset="0"/>
              </a:rPr>
              <a:t>scelta a caso</a:t>
            </a:r>
          </a:p>
          <a:p>
            <a:r>
              <a:rPr lang="it-IT" sz="2800">
                <a:latin typeface="Arial" pitchFamily="34" charset="0"/>
              </a:rPr>
              <a:t>abbia un </a:t>
            </a:r>
          </a:p>
          <a:p>
            <a:r>
              <a:rPr lang="it-IT" sz="2800">
                <a:latin typeface="Arial" pitchFamily="34" charset="0"/>
              </a:rPr>
              <a:t>valore ≤ x</a:t>
            </a:r>
          </a:p>
        </p:txBody>
      </p:sp>
      <p:sp>
        <p:nvSpPr>
          <p:cNvPr id="360455" name="Line 8"/>
          <p:cNvSpPr>
            <a:spLocks noChangeShapeType="1"/>
          </p:cNvSpPr>
          <p:nvPr/>
        </p:nvSpPr>
        <p:spPr bwMode="auto">
          <a:xfrm>
            <a:off x="2195513" y="4581525"/>
            <a:ext cx="2305050" cy="719138"/>
          </a:xfrm>
          <a:prstGeom prst="line">
            <a:avLst/>
          </a:prstGeom>
          <a:noFill/>
          <a:ln w="38100">
            <a:solidFill>
              <a:srgbClr val="FF0000"/>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pPr>
              <a:defRPr/>
            </a:pPr>
            <a:fld id="{239623C6-69F0-4A4D-A1A7-BBCDDB558306}" type="slidenum">
              <a:rPr lang="it-IT"/>
              <a:pPr>
                <a:defRPr/>
              </a:pPr>
              <a:t>101</a:t>
            </a:fld>
            <a:endParaRPr lang="it-IT"/>
          </a:p>
        </p:txBody>
      </p:sp>
      <p:grpSp>
        <p:nvGrpSpPr>
          <p:cNvPr id="2" name="Group 4"/>
          <p:cNvGrpSpPr>
            <a:grpSpLocks/>
          </p:cNvGrpSpPr>
          <p:nvPr/>
        </p:nvGrpSpPr>
        <p:grpSpPr bwMode="auto">
          <a:xfrm>
            <a:off x="0" y="0"/>
            <a:ext cx="8893175" cy="6597650"/>
            <a:chOff x="336" y="528"/>
            <a:chExt cx="5184" cy="3552"/>
          </a:xfrm>
        </p:grpSpPr>
        <p:pic>
          <p:nvPicPr>
            <p:cNvPr id="373765" name="Picture 5" descr="Pag_68"/>
            <p:cNvPicPr>
              <a:picLocks noChangeAspect="1" noChangeArrowheads="1"/>
            </p:cNvPicPr>
            <p:nvPr/>
          </p:nvPicPr>
          <p:blipFill>
            <a:blip r:embed="rId2" cstate="print"/>
            <a:srcRect/>
            <a:stretch>
              <a:fillRect/>
            </a:stretch>
          </p:blipFill>
          <p:spPr bwMode="auto">
            <a:xfrm>
              <a:off x="1248" y="1920"/>
              <a:ext cx="3312" cy="2095"/>
            </a:xfrm>
            <a:prstGeom prst="rect">
              <a:avLst/>
            </a:prstGeom>
            <a:noFill/>
            <a:ln w="9525">
              <a:noFill/>
              <a:miter lim="800000"/>
              <a:headEnd/>
              <a:tailEnd/>
            </a:ln>
          </p:spPr>
        </p:pic>
        <p:sp>
          <p:nvSpPr>
            <p:cNvPr id="373766" name="Text Box 6"/>
            <p:cNvSpPr txBox="1">
              <a:spLocks noChangeArrowheads="1"/>
            </p:cNvSpPr>
            <p:nvPr/>
          </p:nvSpPr>
          <p:spPr bwMode="auto">
            <a:xfrm>
              <a:off x="432" y="624"/>
              <a:ext cx="5040" cy="279"/>
            </a:xfrm>
            <a:prstGeom prst="rect">
              <a:avLst/>
            </a:prstGeom>
            <a:noFill/>
            <a:ln w="9525">
              <a:noFill/>
              <a:miter lim="800000"/>
              <a:headEnd/>
              <a:tailEnd/>
            </a:ln>
          </p:spPr>
          <p:txBody>
            <a:bodyPr>
              <a:spAutoFit/>
            </a:bodyPr>
            <a:lstStyle/>
            <a:p>
              <a:pPr eaLnBrk="0" hangingPunct="0">
                <a:spcBef>
                  <a:spcPct val="50000"/>
                </a:spcBef>
              </a:pPr>
              <a:r>
                <a:rPr lang="it-IT" sz="2800" b="1">
                  <a:solidFill>
                    <a:srgbClr val="FF3300"/>
                  </a:solidFill>
                  <a:latin typeface="Verdana" pitchFamily="34" charset="0"/>
                </a:rPr>
                <a:t>La tavola della Normale standard</a:t>
              </a:r>
            </a:p>
          </p:txBody>
        </p:sp>
        <p:sp>
          <p:nvSpPr>
            <p:cNvPr id="373767" name="Rectangle 7"/>
            <p:cNvSpPr>
              <a:spLocks noChangeArrowheads="1"/>
            </p:cNvSpPr>
            <p:nvPr/>
          </p:nvSpPr>
          <p:spPr bwMode="auto">
            <a:xfrm>
              <a:off x="336" y="528"/>
              <a:ext cx="5184" cy="3552"/>
            </a:xfrm>
            <a:prstGeom prst="rect">
              <a:avLst/>
            </a:prstGeom>
            <a:noFill/>
            <a:ln w="38100">
              <a:pattFill prst="solidDmnd">
                <a:fgClr>
                  <a:srgbClr val="FF9933"/>
                </a:fgClr>
                <a:bgClr>
                  <a:srgbClr val="E42B00"/>
                </a:bgClr>
              </a:pattFill>
              <a:miter lim="800000"/>
              <a:headEnd/>
              <a:tailEnd/>
            </a:ln>
          </p:spPr>
          <p:txBody>
            <a:bodyPr wrap="none" anchor="ctr"/>
            <a:lstStyle/>
            <a:p>
              <a:endParaRPr lang="it-IT"/>
            </a:p>
          </p:txBody>
        </p:sp>
      </p:grpSp>
      <p:sp>
        <p:nvSpPr>
          <p:cNvPr id="373764" name="Text Box 9"/>
          <p:cNvSpPr txBox="1">
            <a:spLocks noChangeArrowheads="1"/>
          </p:cNvSpPr>
          <p:nvPr/>
        </p:nvSpPr>
        <p:spPr bwMode="auto">
          <a:xfrm>
            <a:off x="519113" y="755650"/>
            <a:ext cx="7869237" cy="2062103"/>
          </a:xfrm>
          <a:prstGeom prst="rect">
            <a:avLst/>
          </a:prstGeom>
          <a:noFill/>
          <a:ln w="9525">
            <a:noFill/>
            <a:miter lim="800000"/>
            <a:headEnd/>
            <a:tailEnd/>
          </a:ln>
        </p:spPr>
        <p:txBody>
          <a:bodyPr>
            <a:spAutoFit/>
          </a:bodyPr>
          <a:lstStyle/>
          <a:p>
            <a:r>
              <a:rPr lang="it-IT" sz="3200" dirty="0">
                <a:latin typeface="Arial" pitchFamily="34" charset="0"/>
              </a:rPr>
              <a:t>L’area sotto la curva alla sinistra di z </a:t>
            </a:r>
          </a:p>
          <a:p>
            <a:r>
              <a:rPr lang="it-IT" sz="3200" dirty="0">
                <a:latin typeface="Arial" pitchFamily="34" charset="0"/>
              </a:rPr>
              <a:t>corrisponde alla </a:t>
            </a:r>
            <a:r>
              <a:rPr lang="it-IT" sz="3200" dirty="0">
                <a:solidFill>
                  <a:srgbClr val="000099"/>
                </a:solidFill>
                <a:latin typeface="Arial" pitchFamily="34" charset="0"/>
              </a:rPr>
              <a:t>frequenza relativa </a:t>
            </a:r>
            <a:r>
              <a:rPr lang="it-IT" sz="3200" dirty="0" smtClean="0">
                <a:solidFill>
                  <a:srgbClr val="000099"/>
                </a:solidFill>
                <a:latin typeface="Arial" pitchFamily="34" charset="0"/>
              </a:rPr>
              <a:t>cumulata</a:t>
            </a:r>
            <a:r>
              <a:rPr lang="it-IT" sz="3200" dirty="0" smtClean="0">
                <a:latin typeface="Arial" pitchFamily="34" charset="0"/>
              </a:rPr>
              <a:t> </a:t>
            </a:r>
            <a:r>
              <a:rPr lang="it-IT" sz="3200" dirty="0">
                <a:latin typeface="Arial" pitchFamily="34" charset="0"/>
              </a:rPr>
              <a:t>nel punto z. </a:t>
            </a:r>
          </a:p>
          <a:p>
            <a:endParaRPr lang="it-IT" sz="3200" dirty="0">
              <a:latin typeface="Arial"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39E4F2B1-2F16-4B46-B86C-0C828DFD6240}" type="slidenum">
              <a:rPr lang="it-IT"/>
              <a:pPr>
                <a:defRPr/>
              </a:pPr>
              <a:t>102</a:t>
            </a:fld>
            <a:endParaRPr lang="it-IT"/>
          </a:p>
        </p:txBody>
      </p:sp>
      <p:pic>
        <p:nvPicPr>
          <p:cNvPr id="374787" name="Picture 2"/>
          <p:cNvPicPr>
            <a:picLocks noChangeAspect="1" noChangeArrowheads="1"/>
          </p:cNvPicPr>
          <p:nvPr/>
        </p:nvPicPr>
        <p:blipFill>
          <a:blip r:embed="rId2" cstate="print"/>
          <a:srcRect/>
          <a:stretch>
            <a:fillRect/>
          </a:stretch>
        </p:blipFill>
        <p:spPr bwMode="auto">
          <a:xfrm>
            <a:off x="0" y="620688"/>
            <a:ext cx="9144000" cy="5805488"/>
          </a:xfrm>
          <a:prstGeom prst="rect">
            <a:avLst/>
          </a:prstGeom>
          <a:solidFill>
            <a:srgbClr val="000099"/>
          </a:solidFill>
          <a:ln w="9525">
            <a:noFill/>
            <a:miter lim="800000"/>
            <a:headEnd/>
            <a:tailEnd/>
          </a:ln>
        </p:spPr>
      </p:pic>
      <p:sp>
        <p:nvSpPr>
          <p:cNvPr id="5" name="Ovale 4"/>
          <p:cNvSpPr/>
          <p:nvPr/>
        </p:nvSpPr>
        <p:spPr bwMode="auto">
          <a:xfrm>
            <a:off x="755576" y="3789040"/>
            <a:ext cx="648072" cy="288032"/>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
        <p:nvSpPr>
          <p:cNvPr id="6" name="Ovale 5"/>
          <p:cNvSpPr/>
          <p:nvPr/>
        </p:nvSpPr>
        <p:spPr bwMode="auto">
          <a:xfrm>
            <a:off x="6732240" y="2708920"/>
            <a:ext cx="648072" cy="288032"/>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
        <p:nvSpPr>
          <p:cNvPr id="7" name="Ovale 6"/>
          <p:cNvSpPr/>
          <p:nvPr/>
        </p:nvSpPr>
        <p:spPr bwMode="auto">
          <a:xfrm>
            <a:off x="6732240" y="908720"/>
            <a:ext cx="1584176" cy="36004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egnaposto numero diapositiva 3"/>
          <p:cNvSpPr>
            <a:spLocks noGrp="1"/>
          </p:cNvSpPr>
          <p:nvPr>
            <p:ph type="sldNum" sz="quarter" idx="12"/>
          </p:nvPr>
        </p:nvSpPr>
        <p:spPr/>
        <p:txBody>
          <a:bodyPr/>
          <a:lstStyle/>
          <a:p>
            <a:pPr>
              <a:defRPr/>
            </a:pPr>
            <a:fld id="{898F950D-B0EE-4CF0-AE39-418AC165C860}" type="slidenum">
              <a:rPr lang="it-IT"/>
              <a:pPr>
                <a:defRPr/>
              </a:pPr>
              <a:t>103</a:t>
            </a:fld>
            <a:endParaRPr lang="it-IT"/>
          </a:p>
        </p:txBody>
      </p:sp>
      <p:pic>
        <p:nvPicPr>
          <p:cNvPr id="393219" name="Picture 4"/>
          <p:cNvPicPr>
            <a:picLocks noChangeAspect="1" noChangeArrowheads="1"/>
          </p:cNvPicPr>
          <p:nvPr/>
        </p:nvPicPr>
        <p:blipFill>
          <a:blip r:embed="rId2" cstate="print"/>
          <a:srcRect/>
          <a:stretch>
            <a:fillRect/>
          </a:stretch>
        </p:blipFill>
        <p:spPr bwMode="auto">
          <a:xfrm>
            <a:off x="-396875" y="1484313"/>
            <a:ext cx="9540875" cy="2447925"/>
          </a:xfrm>
          <a:prstGeom prst="rect">
            <a:avLst/>
          </a:prstGeom>
          <a:noFill/>
          <a:ln w="9525">
            <a:noFill/>
            <a:miter lim="800000"/>
            <a:headEnd/>
            <a:tailEnd/>
          </a:ln>
        </p:spPr>
      </p:pic>
      <p:sp>
        <p:nvSpPr>
          <p:cNvPr id="393220" name="Line 6"/>
          <p:cNvSpPr>
            <a:spLocks noChangeShapeType="1"/>
          </p:cNvSpPr>
          <p:nvPr/>
        </p:nvSpPr>
        <p:spPr bwMode="auto">
          <a:xfrm>
            <a:off x="0" y="2636838"/>
            <a:ext cx="8675688" cy="73025"/>
          </a:xfrm>
          <a:prstGeom prst="line">
            <a:avLst/>
          </a:prstGeom>
          <a:noFill/>
          <a:ln w="9525">
            <a:solidFill>
              <a:srgbClr val="FF0000"/>
            </a:solidFill>
            <a:round/>
            <a:headEnd/>
            <a:tailEnd/>
          </a:ln>
        </p:spPr>
        <p:txBody>
          <a:bodyPr/>
          <a:lstStyle/>
          <a:p>
            <a:endParaRPr lang="it-IT"/>
          </a:p>
        </p:txBody>
      </p:sp>
      <p:sp>
        <p:nvSpPr>
          <p:cNvPr id="393221" name="Line 7"/>
          <p:cNvSpPr>
            <a:spLocks noChangeShapeType="1"/>
          </p:cNvSpPr>
          <p:nvPr/>
        </p:nvSpPr>
        <p:spPr bwMode="auto">
          <a:xfrm>
            <a:off x="684213" y="2492375"/>
            <a:ext cx="0" cy="1511300"/>
          </a:xfrm>
          <a:prstGeom prst="line">
            <a:avLst/>
          </a:prstGeom>
          <a:noFill/>
          <a:ln w="9525">
            <a:solidFill>
              <a:srgbClr val="FF3300"/>
            </a:solidFill>
            <a:round/>
            <a:headEnd/>
            <a:tailEnd/>
          </a:ln>
        </p:spPr>
        <p:txBody>
          <a:bodyPr/>
          <a:lstStyle/>
          <a:p>
            <a:endParaRPr lang="it-IT"/>
          </a:p>
        </p:txBody>
      </p:sp>
      <p:sp>
        <p:nvSpPr>
          <p:cNvPr id="393222" name="Text Box 8"/>
          <p:cNvSpPr txBox="1">
            <a:spLocks noChangeArrowheads="1"/>
          </p:cNvSpPr>
          <p:nvPr/>
        </p:nvSpPr>
        <p:spPr bwMode="auto">
          <a:xfrm>
            <a:off x="808038" y="319088"/>
            <a:ext cx="6510337" cy="762000"/>
          </a:xfrm>
          <a:prstGeom prst="rect">
            <a:avLst/>
          </a:prstGeom>
          <a:noFill/>
          <a:ln w="9525">
            <a:noFill/>
            <a:miter lim="800000"/>
            <a:headEnd/>
            <a:tailEnd/>
          </a:ln>
        </p:spPr>
        <p:txBody>
          <a:bodyPr wrap="none">
            <a:spAutoFit/>
          </a:bodyPr>
          <a:lstStyle/>
          <a:p>
            <a:r>
              <a:rPr lang="it-IT" sz="4400" u="sng" dirty="0">
                <a:solidFill>
                  <a:srgbClr val="FF3300"/>
                </a:solidFill>
                <a:latin typeface="Arial" pitchFamily="34" charset="0"/>
              </a:rPr>
              <a:t>Area a sinistra di z = 1.47</a:t>
            </a:r>
          </a:p>
        </p:txBody>
      </p:sp>
      <p:sp>
        <p:nvSpPr>
          <p:cNvPr id="393223" name="Oval 9"/>
          <p:cNvSpPr>
            <a:spLocks noChangeArrowheads="1"/>
          </p:cNvSpPr>
          <p:nvPr/>
        </p:nvSpPr>
        <p:spPr bwMode="auto">
          <a:xfrm>
            <a:off x="6372225" y="2708275"/>
            <a:ext cx="792163" cy="647700"/>
          </a:xfrm>
          <a:prstGeom prst="ellipse">
            <a:avLst/>
          </a:prstGeom>
          <a:solidFill>
            <a:srgbClr val="FFFFFF">
              <a:alpha val="0"/>
            </a:srgbClr>
          </a:solidFill>
          <a:ln w="9525">
            <a:solidFill>
              <a:schemeClr val="tx1"/>
            </a:solidFill>
            <a:round/>
            <a:headEnd/>
            <a:tailEnd/>
          </a:ln>
        </p:spPr>
        <p:txBody>
          <a:bodyPr wrap="none" anchor="ctr"/>
          <a:lstStyle/>
          <a:p>
            <a:endParaRPr lang="it-IT"/>
          </a:p>
        </p:txBody>
      </p:sp>
      <p:sp>
        <p:nvSpPr>
          <p:cNvPr id="393224" name="Line 12"/>
          <p:cNvSpPr>
            <a:spLocks noChangeShapeType="1"/>
          </p:cNvSpPr>
          <p:nvPr/>
        </p:nvSpPr>
        <p:spPr bwMode="auto">
          <a:xfrm flipV="1">
            <a:off x="6804025" y="3429000"/>
            <a:ext cx="0" cy="360363"/>
          </a:xfrm>
          <a:prstGeom prst="line">
            <a:avLst/>
          </a:prstGeom>
          <a:noFill/>
          <a:ln w="9525">
            <a:solidFill>
              <a:schemeClr val="tx1"/>
            </a:solidFill>
            <a:round/>
            <a:headEnd/>
            <a:tailEnd type="triangle" w="med" len="med"/>
          </a:ln>
        </p:spPr>
        <p:txBody>
          <a:bodyPr/>
          <a:lstStyle/>
          <a:p>
            <a:endParaRPr lang="it-IT"/>
          </a:p>
        </p:txBody>
      </p:sp>
      <p:sp>
        <p:nvSpPr>
          <p:cNvPr id="393225" name="Text Box 14"/>
          <p:cNvSpPr txBox="1">
            <a:spLocks noChangeArrowheads="1"/>
          </p:cNvSpPr>
          <p:nvPr/>
        </p:nvSpPr>
        <p:spPr bwMode="auto">
          <a:xfrm>
            <a:off x="1475656" y="4941168"/>
            <a:ext cx="7668344" cy="2123658"/>
          </a:xfrm>
          <a:prstGeom prst="rect">
            <a:avLst/>
          </a:prstGeom>
          <a:noFill/>
          <a:ln w="9525">
            <a:noFill/>
            <a:miter lim="800000"/>
            <a:headEnd/>
            <a:tailEnd/>
          </a:ln>
        </p:spPr>
        <p:txBody>
          <a:bodyPr wrap="square">
            <a:spAutoFit/>
          </a:bodyPr>
          <a:lstStyle/>
          <a:p>
            <a:r>
              <a:rPr lang="it-IT" sz="2800" b="1" dirty="0" smtClean="0">
                <a:solidFill>
                  <a:srgbClr val="FF0000"/>
                </a:solidFill>
                <a:latin typeface="Arial" pitchFamily="34" charset="0"/>
              </a:rPr>
              <a:t>Tabelle </a:t>
            </a:r>
            <a:r>
              <a:rPr lang="it-IT" sz="2800" b="1" dirty="0">
                <a:solidFill>
                  <a:srgbClr val="FF0000"/>
                </a:solidFill>
                <a:latin typeface="Arial" pitchFamily="34" charset="0"/>
              </a:rPr>
              <a:t>on </a:t>
            </a:r>
            <a:r>
              <a:rPr lang="it-IT" sz="2800" b="1" dirty="0" err="1">
                <a:solidFill>
                  <a:srgbClr val="FF0000"/>
                </a:solidFill>
                <a:latin typeface="Arial" pitchFamily="34" charset="0"/>
              </a:rPr>
              <a:t>line</a:t>
            </a:r>
            <a:r>
              <a:rPr lang="it-IT" sz="2800" b="1" dirty="0">
                <a:solidFill>
                  <a:srgbClr val="FF0000"/>
                </a:solidFill>
                <a:latin typeface="Arial" pitchFamily="34" charset="0"/>
              </a:rPr>
              <a:t>:</a:t>
            </a:r>
          </a:p>
          <a:p>
            <a:endParaRPr lang="it-IT" sz="2800" b="1" dirty="0">
              <a:solidFill>
                <a:srgbClr val="FF0000"/>
              </a:solidFill>
              <a:latin typeface="Arial" pitchFamily="34" charset="0"/>
            </a:endParaRPr>
          </a:p>
          <a:p>
            <a:r>
              <a:rPr lang="it-IT" sz="2400" b="1" dirty="0">
                <a:solidFill>
                  <a:srgbClr val="FF0000"/>
                </a:solidFill>
                <a:latin typeface="Arial" pitchFamily="34" charset="0"/>
              </a:rPr>
              <a:t>http://</a:t>
            </a:r>
            <a:r>
              <a:rPr lang="it-IT" sz="2400" b="1" dirty="0" smtClean="0">
                <a:solidFill>
                  <a:srgbClr val="FF0000"/>
                </a:solidFill>
                <a:latin typeface="Arial" pitchFamily="34" charset="0"/>
              </a:rPr>
              <a:t>econ.lse.ac.uk/ie/iecourse/</a:t>
            </a:r>
          </a:p>
          <a:p>
            <a:r>
              <a:rPr lang="it-IT" sz="2400" b="1" dirty="0" smtClean="0">
                <a:solidFill>
                  <a:srgbClr val="FF0000"/>
                </a:solidFill>
                <a:latin typeface="Arial" pitchFamily="34" charset="0"/>
              </a:rPr>
              <a:t>ec220course_statstables0203.pdf</a:t>
            </a:r>
            <a:endParaRPr lang="it-IT" sz="2400" b="1" dirty="0">
              <a:solidFill>
                <a:srgbClr val="FF0000"/>
              </a:solidFill>
              <a:latin typeface="Arial" pitchFamily="34" charset="0"/>
            </a:endParaRPr>
          </a:p>
          <a:p>
            <a:r>
              <a:rPr lang="it-IT" sz="2800" b="1" dirty="0">
                <a:solidFill>
                  <a:srgbClr val="FF0000"/>
                </a:solidFill>
                <a:latin typeface="Arial" pitchFamily="34" charset="0"/>
              </a:rPr>
              <a:t> </a:t>
            </a:r>
            <a:endParaRPr lang="en-US" sz="2800" b="1" dirty="0">
              <a:solidFill>
                <a:srgbClr val="FF0000"/>
              </a:solidFill>
              <a:latin typeface="Arial" pitchFamily="34" charset="0"/>
            </a:endParaRPr>
          </a:p>
        </p:txBody>
      </p:sp>
      <p:sp>
        <p:nvSpPr>
          <p:cNvPr id="11" name="CasellaDiTesto 10"/>
          <p:cNvSpPr txBox="1"/>
          <p:nvPr/>
        </p:nvSpPr>
        <p:spPr>
          <a:xfrm>
            <a:off x="971600" y="4077072"/>
            <a:ext cx="4694683" cy="523220"/>
          </a:xfrm>
          <a:prstGeom prst="rect">
            <a:avLst/>
          </a:prstGeom>
          <a:noFill/>
        </p:spPr>
        <p:txBody>
          <a:bodyPr wrap="none" rtlCol="0">
            <a:spAutoFit/>
          </a:bodyPr>
          <a:lstStyle/>
          <a:p>
            <a:r>
              <a:rPr lang="it-IT" sz="2800" b="1" u="sng" dirty="0" smtClean="0"/>
              <a:t>NOTA:  P(a ≤ z ≤ b)  = P (a&lt;z&lt;b)</a:t>
            </a:r>
            <a:endParaRPr lang="it-IT" sz="2800" b="1" u="sng"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68007A02-FEDA-43F1-A6CE-74B12D7C5216}" type="slidenum">
              <a:rPr lang="it-IT"/>
              <a:pPr>
                <a:defRPr/>
              </a:pPr>
              <a:t>104</a:t>
            </a:fld>
            <a:endParaRPr lang="it-IT"/>
          </a:p>
        </p:txBody>
      </p:sp>
      <p:sp>
        <p:nvSpPr>
          <p:cNvPr id="1568771" name="Rectangle 3"/>
          <p:cNvSpPr>
            <a:spLocks noGrp="1" noChangeArrowheads="1"/>
          </p:cNvSpPr>
          <p:nvPr>
            <p:ph type="body" idx="1"/>
          </p:nvPr>
        </p:nvSpPr>
        <p:spPr>
          <a:xfrm>
            <a:off x="468312" y="764705"/>
            <a:ext cx="8675687" cy="6093296"/>
          </a:xfrm>
        </p:spPr>
        <p:txBody>
          <a:bodyPr/>
          <a:lstStyle/>
          <a:p>
            <a:pPr eaLnBrk="1" hangingPunct="1"/>
            <a:r>
              <a:rPr lang="it-IT" u="sng" dirty="0" smtClean="0"/>
              <a:t>Dato X </a:t>
            </a:r>
            <a:r>
              <a:rPr lang="en-US" u="sng" dirty="0" smtClean="0"/>
              <a:t>~ N (504,111</a:t>
            </a:r>
            <a:r>
              <a:rPr lang="en-US" dirty="0" smtClean="0"/>
              <a:t>) </a:t>
            </a:r>
          </a:p>
          <a:p>
            <a:pPr eaLnBrk="1" hangingPunct="1">
              <a:buNone/>
            </a:pPr>
            <a:r>
              <a:rPr lang="en-US" dirty="0" smtClean="0"/>
              <a:t>    se x = 420    </a:t>
            </a:r>
            <a:r>
              <a:rPr lang="en-US" dirty="0" err="1" smtClean="0"/>
              <a:t>quanto</a:t>
            </a:r>
            <a:r>
              <a:rPr lang="en-US" dirty="0" smtClean="0"/>
              <a:t> vale z?</a:t>
            </a:r>
          </a:p>
          <a:p>
            <a:pPr eaLnBrk="1" hangingPunct="1">
              <a:buNone/>
            </a:pPr>
            <a:r>
              <a:rPr lang="en-US" dirty="0" smtClean="0"/>
              <a:t>    z=(420-504)/111= -0.75</a:t>
            </a:r>
          </a:p>
          <a:p>
            <a:pPr eaLnBrk="1" hangingPunct="1">
              <a:buNone/>
            </a:pPr>
            <a:r>
              <a:rPr lang="en-US" dirty="0" smtClean="0"/>
              <a:t>  Pr (Z&lt;-0.75)?</a:t>
            </a:r>
          </a:p>
          <a:p>
            <a:pPr eaLnBrk="1" hangingPunct="1">
              <a:buNone/>
            </a:pPr>
            <a:endParaRPr lang="en-US" dirty="0" smtClean="0"/>
          </a:p>
          <a:p>
            <a:pPr eaLnBrk="1" hangingPunct="1">
              <a:buFontTx/>
              <a:buNone/>
            </a:pPr>
            <a:r>
              <a:rPr lang="en-US" dirty="0" smtClean="0"/>
              <a:t>    se z = 1.28 </a:t>
            </a:r>
            <a:endParaRPr lang="en-US" dirty="0" smtClean="0">
              <a:sym typeface="Wingdings" pitchFamily="2" charset="2"/>
            </a:endParaRPr>
          </a:p>
          <a:p>
            <a:pPr eaLnBrk="1" hangingPunct="1">
              <a:buFontTx/>
              <a:buNone/>
            </a:pPr>
            <a:r>
              <a:rPr lang="en-US" dirty="0" smtClean="0">
                <a:sym typeface="Wingdings" pitchFamily="2" charset="2"/>
              </a:rPr>
              <a:t>   </a:t>
            </a:r>
            <a:r>
              <a:rPr lang="en-US" dirty="0" err="1" smtClean="0">
                <a:sym typeface="Wingdings" pitchFamily="2" charset="2"/>
              </a:rPr>
              <a:t>quanto</a:t>
            </a:r>
            <a:r>
              <a:rPr lang="en-US" dirty="0" smtClean="0">
                <a:sym typeface="Wingdings" pitchFamily="2" charset="2"/>
              </a:rPr>
              <a:t> vale x? </a:t>
            </a:r>
          </a:p>
          <a:p>
            <a:pPr eaLnBrk="1" hangingPunct="1">
              <a:buFontTx/>
              <a:buNone/>
            </a:pPr>
            <a:r>
              <a:rPr lang="en-US" dirty="0" smtClean="0">
                <a:sym typeface="Wingdings" pitchFamily="2" charset="2"/>
              </a:rPr>
              <a:t>    x = 504+(1.28)(111) = 646.1</a:t>
            </a:r>
          </a:p>
          <a:p>
            <a:pPr eaLnBrk="1" hangingPunct="1">
              <a:buFontTx/>
              <a:buNone/>
            </a:pPr>
            <a:endParaRPr lang="en-US" dirty="0" smtClean="0">
              <a:sym typeface="Wingdings" pitchFamily="2" charset="2"/>
            </a:endParaRPr>
          </a:p>
          <a:p>
            <a:pPr eaLnBrk="1" hangingPunct="1">
              <a:buFontTx/>
              <a:buNone/>
            </a:pPr>
            <a:r>
              <a:rPr lang="en-US" dirty="0" smtClean="0">
                <a:sym typeface="Wingdings" pitchFamily="2" charset="2"/>
              </a:rPr>
              <a:t>   </a:t>
            </a:r>
            <a:r>
              <a:rPr lang="en-US" dirty="0" err="1" smtClean="0">
                <a:sym typeface="Wingdings" pitchFamily="2" charset="2"/>
              </a:rPr>
              <a:t>Qual</a:t>
            </a:r>
            <a:r>
              <a:rPr lang="en-US" dirty="0" smtClean="0">
                <a:sym typeface="Wingdings" pitchFamily="2" charset="2"/>
              </a:rPr>
              <a:t> è </a:t>
            </a:r>
            <a:r>
              <a:rPr lang="en-US" dirty="0" err="1" smtClean="0">
                <a:sym typeface="Wingdings" pitchFamily="2" charset="2"/>
              </a:rPr>
              <a:t>l’area</a:t>
            </a:r>
            <a:r>
              <a:rPr lang="en-US" dirty="0" smtClean="0">
                <a:sym typeface="Wingdings" pitchFamily="2" charset="2"/>
              </a:rPr>
              <a:t> a </a:t>
            </a:r>
            <a:r>
              <a:rPr lang="en-US" dirty="0" err="1" smtClean="0">
                <a:sym typeface="Wingdings" pitchFamily="2" charset="2"/>
              </a:rPr>
              <a:t>destra</a:t>
            </a:r>
            <a:r>
              <a:rPr lang="en-US" dirty="0" smtClean="0">
                <a:sym typeface="Wingdings" pitchFamily="2" charset="2"/>
              </a:rPr>
              <a:t> </a:t>
            </a:r>
            <a:r>
              <a:rPr lang="en-US" dirty="0" err="1" smtClean="0">
                <a:sym typeface="Wingdings" pitchFamily="2" charset="2"/>
              </a:rPr>
              <a:t>di</a:t>
            </a:r>
            <a:r>
              <a:rPr lang="en-US" dirty="0" smtClean="0">
                <a:sym typeface="Wingdings" pitchFamily="2" charset="2"/>
              </a:rPr>
              <a:t> 646.1?</a:t>
            </a:r>
            <a:endParaRPr lang="it-IT" dirty="0" smtClean="0">
              <a:sym typeface="Wingdings" pitchFamily="2" charset="2"/>
            </a:endParaRPr>
          </a:p>
        </p:txBody>
      </p:sp>
      <p:graphicFrame>
        <p:nvGraphicFramePr>
          <p:cNvPr id="917505" name="Object 13"/>
          <p:cNvGraphicFramePr>
            <a:graphicFrameLocks noChangeAspect="1"/>
          </p:cNvGraphicFramePr>
          <p:nvPr/>
        </p:nvGraphicFramePr>
        <p:xfrm>
          <a:off x="6372200" y="2420888"/>
          <a:ext cx="2263268" cy="1296144"/>
        </p:xfrm>
        <a:graphic>
          <a:graphicData uri="http://schemas.openxmlformats.org/presentationml/2006/ole">
            <p:oleObj spid="_x0000_s29698" name="Equation" r:id="rId3" imgW="634680" imgH="393480" progId="Equation.3">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568771">
                                            <p:txEl>
                                              <p:pRg st="0" end="0"/>
                                            </p:txEl>
                                          </p:spTgt>
                                        </p:tgtEl>
                                        <p:attrNameLst>
                                          <p:attrName>style.visibility</p:attrName>
                                        </p:attrNameLst>
                                      </p:cBhvr>
                                      <p:to>
                                        <p:strVal val="visible"/>
                                      </p:to>
                                    </p:set>
                                    <p:animEffect transition="in" filter="fade">
                                      <p:cBhvr>
                                        <p:cTn id="7" dur="500"/>
                                        <p:tgtEl>
                                          <p:spTgt spid="1568771">
                                            <p:txEl>
                                              <p:pRg st="0" end="0"/>
                                            </p:txEl>
                                          </p:spTgt>
                                        </p:tgtEl>
                                      </p:cBhvr>
                                    </p:animEffect>
                                    <p:anim calcmode="lin" valueType="num">
                                      <p:cBhvr>
                                        <p:cTn id="8" dur="500" fill="hold"/>
                                        <p:tgtEl>
                                          <p:spTgt spid="156877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687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68771">
                                            <p:txEl>
                                              <p:pRg st="1" end="1"/>
                                            </p:txEl>
                                          </p:spTgt>
                                        </p:tgtEl>
                                        <p:attrNameLst>
                                          <p:attrName>style.visibility</p:attrName>
                                        </p:attrNameLst>
                                      </p:cBhvr>
                                      <p:to>
                                        <p:strVal val="visible"/>
                                      </p:to>
                                    </p:set>
                                    <p:animEffect transition="in" filter="fade">
                                      <p:cBhvr>
                                        <p:cTn id="14" dur="500"/>
                                        <p:tgtEl>
                                          <p:spTgt spid="1568771">
                                            <p:txEl>
                                              <p:pRg st="1" end="1"/>
                                            </p:txEl>
                                          </p:spTgt>
                                        </p:tgtEl>
                                      </p:cBhvr>
                                    </p:animEffect>
                                    <p:anim calcmode="lin" valueType="num">
                                      <p:cBhvr>
                                        <p:cTn id="15" dur="500" fill="hold"/>
                                        <p:tgtEl>
                                          <p:spTgt spid="156877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56877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68771">
                                            <p:txEl>
                                              <p:pRg st="2" end="2"/>
                                            </p:txEl>
                                          </p:spTgt>
                                        </p:tgtEl>
                                        <p:attrNameLst>
                                          <p:attrName>style.visibility</p:attrName>
                                        </p:attrNameLst>
                                      </p:cBhvr>
                                      <p:to>
                                        <p:strVal val="visible"/>
                                      </p:to>
                                    </p:set>
                                    <p:animEffect transition="in" filter="fade">
                                      <p:cBhvr>
                                        <p:cTn id="21" dur="500"/>
                                        <p:tgtEl>
                                          <p:spTgt spid="1568771">
                                            <p:txEl>
                                              <p:pRg st="2" end="2"/>
                                            </p:txEl>
                                          </p:spTgt>
                                        </p:tgtEl>
                                      </p:cBhvr>
                                    </p:animEffect>
                                    <p:anim calcmode="lin" valueType="num">
                                      <p:cBhvr>
                                        <p:cTn id="22" dur="500" fill="hold"/>
                                        <p:tgtEl>
                                          <p:spTgt spid="156877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56877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568771">
                                            <p:txEl>
                                              <p:pRg st="3" end="3"/>
                                            </p:txEl>
                                          </p:spTgt>
                                        </p:tgtEl>
                                        <p:attrNameLst>
                                          <p:attrName>style.visibility</p:attrName>
                                        </p:attrNameLst>
                                      </p:cBhvr>
                                      <p:to>
                                        <p:strVal val="visible"/>
                                      </p:to>
                                    </p:set>
                                    <p:animEffect transition="in" filter="fade">
                                      <p:cBhvr>
                                        <p:cTn id="28" dur="500"/>
                                        <p:tgtEl>
                                          <p:spTgt spid="1568771">
                                            <p:txEl>
                                              <p:pRg st="3" end="3"/>
                                            </p:txEl>
                                          </p:spTgt>
                                        </p:tgtEl>
                                      </p:cBhvr>
                                    </p:animEffect>
                                    <p:anim calcmode="lin" valueType="num">
                                      <p:cBhvr>
                                        <p:cTn id="29" dur="500" fill="hold"/>
                                        <p:tgtEl>
                                          <p:spTgt spid="156877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56877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568771">
                                            <p:txEl>
                                              <p:pRg st="5" end="5"/>
                                            </p:txEl>
                                          </p:spTgt>
                                        </p:tgtEl>
                                        <p:attrNameLst>
                                          <p:attrName>style.visibility</p:attrName>
                                        </p:attrNameLst>
                                      </p:cBhvr>
                                      <p:to>
                                        <p:strVal val="visible"/>
                                      </p:to>
                                    </p:set>
                                    <p:animEffect transition="in" filter="fade">
                                      <p:cBhvr>
                                        <p:cTn id="35" dur="500"/>
                                        <p:tgtEl>
                                          <p:spTgt spid="1568771">
                                            <p:txEl>
                                              <p:pRg st="5" end="5"/>
                                            </p:txEl>
                                          </p:spTgt>
                                        </p:tgtEl>
                                      </p:cBhvr>
                                    </p:animEffect>
                                    <p:anim calcmode="lin" valueType="num">
                                      <p:cBhvr>
                                        <p:cTn id="36" dur="500" fill="hold"/>
                                        <p:tgtEl>
                                          <p:spTgt spid="1568771">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156877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568771">
                                            <p:txEl>
                                              <p:pRg st="6" end="6"/>
                                            </p:txEl>
                                          </p:spTgt>
                                        </p:tgtEl>
                                        <p:attrNameLst>
                                          <p:attrName>style.visibility</p:attrName>
                                        </p:attrNameLst>
                                      </p:cBhvr>
                                      <p:to>
                                        <p:strVal val="visible"/>
                                      </p:to>
                                    </p:set>
                                    <p:animEffect transition="in" filter="fade">
                                      <p:cBhvr>
                                        <p:cTn id="42" dur="500"/>
                                        <p:tgtEl>
                                          <p:spTgt spid="1568771">
                                            <p:txEl>
                                              <p:pRg st="6" end="6"/>
                                            </p:txEl>
                                          </p:spTgt>
                                        </p:tgtEl>
                                      </p:cBhvr>
                                    </p:animEffect>
                                    <p:anim calcmode="lin" valueType="num">
                                      <p:cBhvr>
                                        <p:cTn id="43" dur="500" fill="hold"/>
                                        <p:tgtEl>
                                          <p:spTgt spid="1568771">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156877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568771">
                                            <p:txEl>
                                              <p:pRg st="7" end="7"/>
                                            </p:txEl>
                                          </p:spTgt>
                                        </p:tgtEl>
                                        <p:attrNameLst>
                                          <p:attrName>style.visibility</p:attrName>
                                        </p:attrNameLst>
                                      </p:cBhvr>
                                      <p:to>
                                        <p:strVal val="visible"/>
                                      </p:to>
                                    </p:set>
                                    <p:animEffect transition="in" filter="fade">
                                      <p:cBhvr>
                                        <p:cTn id="49" dur="500"/>
                                        <p:tgtEl>
                                          <p:spTgt spid="1568771">
                                            <p:txEl>
                                              <p:pRg st="7" end="7"/>
                                            </p:txEl>
                                          </p:spTgt>
                                        </p:tgtEl>
                                      </p:cBhvr>
                                    </p:animEffect>
                                    <p:anim calcmode="lin" valueType="num">
                                      <p:cBhvr>
                                        <p:cTn id="50" dur="500" fill="hold"/>
                                        <p:tgtEl>
                                          <p:spTgt spid="1568771">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1568771">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1568771">
                                            <p:txEl>
                                              <p:pRg st="9" end="9"/>
                                            </p:txEl>
                                          </p:spTgt>
                                        </p:tgtEl>
                                        <p:attrNameLst>
                                          <p:attrName>style.visibility</p:attrName>
                                        </p:attrNameLst>
                                      </p:cBhvr>
                                      <p:to>
                                        <p:strVal val="visible"/>
                                      </p:to>
                                    </p:set>
                                    <p:animEffect transition="in" filter="fade">
                                      <p:cBhvr>
                                        <p:cTn id="56" dur="500"/>
                                        <p:tgtEl>
                                          <p:spTgt spid="1568771">
                                            <p:txEl>
                                              <p:pRg st="9" end="9"/>
                                            </p:txEl>
                                          </p:spTgt>
                                        </p:tgtEl>
                                      </p:cBhvr>
                                    </p:animEffect>
                                    <p:anim calcmode="lin" valueType="num">
                                      <p:cBhvr>
                                        <p:cTn id="57" dur="500" fill="hold"/>
                                        <p:tgtEl>
                                          <p:spTgt spid="1568771">
                                            <p:txEl>
                                              <p:pRg st="9" end="9"/>
                                            </p:txEl>
                                          </p:spTgt>
                                        </p:tgtEl>
                                        <p:attrNameLst>
                                          <p:attrName>ppt_x</p:attrName>
                                        </p:attrNameLst>
                                      </p:cBhvr>
                                      <p:tavLst>
                                        <p:tav tm="0">
                                          <p:val>
                                            <p:strVal val="#ppt_x"/>
                                          </p:val>
                                        </p:tav>
                                        <p:tav tm="100000">
                                          <p:val>
                                            <p:strVal val="#ppt_x"/>
                                          </p:val>
                                        </p:tav>
                                      </p:tavLst>
                                    </p:anim>
                                    <p:anim calcmode="lin" valueType="num">
                                      <p:cBhvr>
                                        <p:cTn id="58" dur="500" fill="hold"/>
                                        <p:tgtEl>
                                          <p:spTgt spid="1568771">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8771" grpId="0" build="p"/>
    </p:bld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F654EE74-4F92-4E68-B5C3-1A35CB0315E2}" type="slidenum">
              <a:rPr lang="it-IT"/>
              <a:pPr>
                <a:defRPr/>
              </a:pPr>
              <a:t>105</a:t>
            </a:fld>
            <a:endParaRPr lang="it-IT"/>
          </a:p>
        </p:txBody>
      </p:sp>
      <p:pic>
        <p:nvPicPr>
          <p:cNvPr id="376835" name="Picture 2" descr="Fg_3_13"/>
          <p:cNvPicPr>
            <a:picLocks noChangeAspect="1" noChangeArrowheads="1"/>
          </p:cNvPicPr>
          <p:nvPr/>
        </p:nvPicPr>
        <p:blipFill>
          <a:blip r:embed="rId2" cstate="print"/>
          <a:srcRect l="7874" r="5905"/>
          <a:stretch>
            <a:fillRect/>
          </a:stretch>
        </p:blipFill>
        <p:spPr bwMode="auto">
          <a:xfrm>
            <a:off x="395288" y="0"/>
            <a:ext cx="8064500" cy="5600700"/>
          </a:xfrm>
          <a:prstGeom prst="rect">
            <a:avLst/>
          </a:prstGeom>
          <a:noFill/>
          <a:ln w="19050">
            <a:solidFill>
              <a:srgbClr val="E42B00"/>
            </a:solidFill>
            <a:miter lim="800000"/>
            <a:headEnd/>
            <a:tailEnd/>
          </a:ln>
        </p:spPr>
      </p:pic>
      <p:sp>
        <p:nvSpPr>
          <p:cNvPr id="376836" name="Text Box 3"/>
          <p:cNvSpPr txBox="1">
            <a:spLocks noChangeArrowheads="1"/>
          </p:cNvSpPr>
          <p:nvPr/>
        </p:nvSpPr>
        <p:spPr bwMode="auto">
          <a:xfrm>
            <a:off x="611188" y="5686425"/>
            <a:ext cx="7921625" cy="1066800"/>
          </a:xfrm>
          <a:prstGeom prst="rect">
            <a:avLst/>
          </a:prstGeom>
          <a:noFill/>
          <a:ln w="9525" algn="ctr">
            <a:noFill/>
            <a:miter lim="800000"/>
            <a:headEnd/>
            <a:tailEnd/>
          </a:ln>
        </p:spPr>
        <p:txBody>
          <a:bodyPr>
            <a:spAutoFit/>
          </a:bodyPr>
          <a:lstStyle/>
          <a:p>
            <a:r>
              <a:rPr lang="it-IT" sz="3200">
                <a:latin typeface="Comic Sans MS" pitchFamily="66" charset="0"/>
              </a:rPr>
              <a:t>Dato X </a:t>
            </a:r>
            <a:r>
              <a:rPr lang="en-US" sz="3200">
                <a:latin typeface="Comic Sans MS" pitchFamily="66" charset="0"/>
              </a:rPr>
              <a:t>~ N (504,111) se z = 1.28 </a:t>
            </a:r>
            <a:r>
              <a:rPr lang="en-US" sz="3200">
                <a:latin typeface="Comic Sans MS" pitchFamily="66" charset="0"/>
                <a:sym typeface="Wingdings" pitchFamily="2" charset="2"/>
              </a:rPr>
              <a:t> </a:t>
            </a:r>
          </a:p>
          <a:p>
            <a:r>
              <a:rPr lang="en-US" sz="3200">
                <a:latin typeface="Comic Sans MS" pitchFamily="66" charset="0"/>
                <a:sym typeface="Wingdings" pitchFamily="2" charset="2"/>
              </a:rPr>
              <a:t>x = 504+(1.28)(111) = 646.1</a:t>
            </a:r>
            <a:endParaRPr lang="en-US" sz="3200">
              <a:latin typeface="Comic Sans MS" pitchFamily="66"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A607757F-EB1E-4A1B-8A80-8DD4CB68588B}" type="slidenum">
              <a:rPr lang="it-IT"/>
              <a:pPr>
                <a:defRPr/>
              </a:pPr>
              <a:t>106</a:t>
            </a:fld>
            <a:endParaRPr lang="it-IT"/>
          </a:p>
        </p:txBody>
      </p:sp>
      <p:sp>
        <p:nvSpPr>
          <p:cNvPr id="377859" name="Text Box 4"/>
          <p:cNvSpPr>
            <a:spLocks noGrp="1" noChangeArrowheads="1"/>
          </p:cNvSpPr>
          <p:nvPr>
            <p:ph type="body" idx="1"/>
          </p:nvPr>
        </p:nvSpPr>
        <p:spPr>
          <a:xfrm>
            <a:off x="467544" y="1568450"/>
            <a:ext cx="8229600" cy="5289550"/>
          </a:xfrm>
        </p:spPr>
        <p:txBody>
          <a:bodyPr/>
          <a:lstStyle/>
          <a:p>
            <a:pPr eaLnBrk="1" hangingPunct="1"/>
            <a:r>
              <a:rPr lang="it-IT" b="1" dirty="0" smtClean="0"/>
              <a:t>Quale proporzione di osservazioni di una variabile aleatoria Z assume un valore minore di 2.33?</a:t>
            </a:r>
          </a:p>
          <a:p>
            <a:pPr eaLnBrk="1" hangingPunct="1"/>
            <a:r>
              <a:rPr lang="it-IT" b="1" dirty="0" smtClean="0"/>
              <a:t> Ossia qual è la frequenza relativa (o probabilità) dei valori di</a:t>
            </a:r>
          </a:p>
          <a:p>
            <a:pPr eaLnBrk="1" hangingPunct="1">
              <a:buFontTx/>
              <a:buNone/>
            </a:pPr>
            <a:r>
              <a:rPr lang="it-IT" b="1" dirty="0" smtClean="0"/>
              <a:t>       Z &lt; 2.33?</a:t>
            </a:r>
          </a:p>
        </p:txBody>
      </p:sp>
      <p:sp>
        <p:nvSpPr>
          <p:cNvPr id="5" name="CasellaDiTesto 4"/>
          <p:cNvSpPr txBox="1"/>
          <p:nvPr/>
        </p:nvSpPr>
        <p:spPr>
          <a:xfrm>
            <a:off x="1475656" y="476672"/>
            <a:ext cx="1543692" cy="523220"/>
          </a:xfrm>
          <a:prstGeom prst="rect">
            <a:avLst/>
          </a:prstGeom>
          <a:noFill/>
        </p:spPr>
        <p:txBody>
          <a:bodyPr wrap="none" rtlCol="0">
            <a:spAutoFit/>
          </a:bodyPr>
          <a:lstStyle/>
          <a:p>
            <a:r>
              <a:rPr lang="it-IT" sz="2800" b="1" dirty="0" smtClean="0"/>
              <a:t>ESEMPIO</a:t>
            </a:r>
            <a:endParaRPr lang="it-IT" sz="2800" b="1"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C3777D57-6873-4809-84AD-306FCC1319B7}" type="slidenum">
              <a:rPr lang="it-IT"/>
              <a:pPr>
                <a:defRPr/>
              </a:pPr>
              <a:t>107</a:t>
            </a:fld>
            <a:endParaRPr lang="it-IT"/>
          </a:p>
        </p:txBody>
      </p:sp>
      <p:pic>
        <p:nvPicPr>
          <p:cNvPr id="527363" name="Picture 4" descr="Fg_3_12"/>
          <p:cNvPicPr>
            <a:picLocks noChangeAspect="1" noChangeArrowheads="1"/>
          </p:cNvPicPr>
          <p:nvPr/>
        </p:nvPicPr>
        <p:blipFill>
          <a:blip r:embed="rId2" cstate="print"/>
          <a:srcRect l="15749" r="15749"/>
          <a:stretch>
            <a:fillRect/>
          </a:stretch>
        </p:blipFill>
        <p:spPr bwMode="auto">
          <a:xfrm>
            <a:off x="838200" y="609600"/>
            <a:ext cx="7315200" cy="4792663"/>
          </a:xfrm>
          <a:prstGeom prst="rect">
            <a:avLst/>
          </a:prstGeom>
          <a:noFill/>
          <a:ln w="19050">
            <a:solidFill>
              <a:srgbClr val="E42B00"/>
            </a:solid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17A1EB55-25A0-477E-91D7-C7775936806C}" type="slidenum">
              <a:rPr lang="it-IT"/>
              <a:pPr>
                <a:defRPr/>
              </a:pPr>
              <a:t>108</a:t>
            </a:fld>
            <a:endParaRPr lang="it-IT"/>
          </a:p>
        </p:txBody>
      </p:sp>
      <p:pic>
        <p:nvPicPr>
          <p:cNvPr id="379907" name="Picture 2" descr="Fg_3_11"/>
          <p:cNvPicPr>
            <a:picLocks noChangeAspect="1" noChangeArrowheads="1"/>
          </p:cNvPicPr>
          <p:nvPr/>
        </p:nvPicPr>
        <p:blipFill>
          <a:blip r:embed="rId2" cstate="print"/>
          <a:srcRect l="15749" r="15749"/>
          <a:stretch>
            <a:fillRect/>
          </a:stretch>
        </p:blipFill>
        <p:spPr bwMode="auto">
          <a:xfrm>
            <a:off x="468313" y="0"/>
            <a:ext cx="8280400" cy="5329238"/>
          </a:xfrm>
          <a:prstGeom prst="rect">
            <a:avLst/>
          </a:prstGeom>
          <a:noFill/>
          <a:ln w="19050">
            <a:solidFill>
              <a:srgbClr val="E42B00"/>
            </a:solidFill>
            <a:miter lim="800000"/>
            <a:headEnd/>
            <a:tailEnd/>
          </a:ln>
        </p:spPr>
      </p:pic>
      <p:sp>
        <p:nvSpPr>
          <p:cNvPr id="379908" name="Text Box 3"/>
          <p:cNvSpPr txBox="1">
            <a:spLocks noChangeArrowheads="1"/>
          </p:cNvSpPr>
          <p:nvPr/>
        </p:nvSpPr>
        <p:spPr bwMode="auto">
          <a:xfrm>
            <a:off x="0" y="5373688"/>
            <a:ext cx="9509125" cy="1373187"/>
          </a:xfrm>
          <a:prstGeom prst="rect">
            <a:avLst/>
          </a:prstGeom>
          <a:noFill/>
          <a:ln w="9525">
            <a:noFill/>
            <a:miter lim="800000"/>
            <a:headEnd/>
            <a:tailEnd/>
          </a:ln>
        </p:spPr>
        <p:txBody>
          <a:bodyPr>
            <a:spAutoFit/>
          </a:bodyPr>
          <a:lstStyle/>
          <a:p>
            <a:r>
              <a:rPr lang="it-IT" sz="2800" b="1" dirty="0">
                <a:solidFill>
                  <a:srgbClr val="FF3300"/>
                </a:solidFill>
                <a:latin typeface="Arial" pitchFamily="34" charset="0"/>
              </a:rPr>
              <a:t>Quale proporzione di osservazioni di una variabile Z </a:t>
            </a:r>
          </a:p>
          <a:p>
            <a:r>
              <a:rPr lang="it-IT" sz="2800" b="1" dirty="0">
                <a:solidFill>
                  <a:srgbClr val="FF3300"/>
                </a:solidFill>
                <a:latin typeface="Arial" pitchFamily="34" charset="0"/>
              </a:rPr>
              <a:t>assume un valore minore di 2.33? Ossia qual è la </a:t>
            </a:r>
          </a:p>
          <a:p>
            <a:r>
              <a:rPr lang="it-IT" sz="2800" b="1" dirty="0">
                <a:solidFill>
                  <a:srgbClr val="FF3300"/>
                </a:solidFill>
                <a:latin typeface="Arial" pitchFamily="34" charset="0"/>
              </a:rPr>
              <a:t>frequenza </a:t>
            </a:r>
            <a:r>
              <a:rPr lang="it-IT" sz="2800" b="1" dirty="0" smtClean="0">
                <a:solidFill>
                  <a:srgbClr val="FF3300"/>
                </a:solidFill>
                <a:latin typeface="Arial" pitchFamily="34" charset="0"/>
              </a:rPr>
              <a:t>relativa (o </a:t>
            </a:r>
            <a:r>
              <a:rPr lang="it-IT" sz="2800" b="1" dirty="0" err="1" smtClean="0">
                <a:solidFill>
                  <a:srgbClr val="FF3300"/>
                </a:solidFill>
                <a:latin typeface="Arial" pitchFamily="34" charset="0"/>
              </a:rPr>
              <a:t>probab</a:t>
            </a:r>
            <a:r>
              <a:rPr lang="it-IT" sz="2800" b="1" dirty="0" smtClean="0">
                <a:solidFill>
                  <a:srgbClr val="FF3300"/>
                </a:solidFill>
                <a:latin typeface="Arial" pitchFamily="34" charset="0"/>
              </a:rPr>
              <a:t>) della v. a. </a:t>
            </a:r>
            <a:r>
              <a:rPr lang="it-IT" sz="2800" b="1" dirty="0">
                <a:solidFill>
                  <a:srgbClr val="FF3300"/>
                </a:solidFill>
                <a:latin typeface="Arial" pitchFamily="34" charset="0"/>
              </a:rPr>
              <a:t>Z &lt; 2.33?</a:t>
            </a:r>
          </a:p>
        </p:txBody>
      </p:sp>
      <p:sp>
        <p:nvSpPr>
          <p:cNvPr id="379909" name="AutoShape 4"/>
          <p:cNvSpPr>
            <a:spLocks noChangeArrowheads="1"/>
          </p:cNvSpPr>
          <p:nvPr/>
        </p:nvSpPr>
        <p:spPr bwMode="auto">
          <a:xfrm>
            <a:off x="611188" y="0"/>
            <a:ext cx="2665412" cy="1557338"/>
          </a:xfrm>
          <a:prstGeom prst="wedgeRoundRectCallout">
            <a:avLst>
              <a:gd name="adj1" fmla="val 55718"/>
              <a:gd name="adj2" fmla="val 127676"/>
              <a:gd name="adj3" fmla="val 16667"/>
            </a:avLst>
          </a:prstGeom>
          <a:solidFill>
            <a:srgbClr val="FFFF66"/>
          </a:solidFill>
          <a:ln w="9525">
            <a:solidFill>
              <a:schemeClr val="tx1"/>
            </a:solidFill>
            <a:miter lim="800000"/>
            <a:headEnd/>
            <a:tailEnd/>
          </a:ln>
        </p:spPr>
        <p:txBody>
          <a:bodyPr/>
          <a:lstStyle/>
          <a:p>
            <a:r>
              <a:rPr lang="it-IT" sz="2800">
                <a:solidFill>
                  <a:srgbClr val="279D2A"/>
                </a:solidFill>
                <a:latin typeface="Arial" pitchFamily="34" charset="0"/>
              </a:rPr>
              <a:t>proporzione di</a:t>
            </a:r>
          </a:p>
          <a:p>
            <a:r>
              <a:rPr lang="it-IT" sz="2800">
                <a:solidFill>
                  <a:srgbClr val="279D2A"/>
                </a:solidFill>
                <a:latin typeface="Arial" pitchFamily="34" charset="0"/>
              </a:rPr>
              <a:t>osservazioni</a:t>
            </a:r>
          </a:p>
          <a:p>
            <a:r>
              <a:rPr lang="it-IT" sz="2800">
                <a:solidFill>
                  <a:srgbClr val="279D2A"/>
                </a:solidFill>
                <a:latin typeface="Arial" pitchFamily="34" charset="0"/>
              </a:rPr>
              <a:t>minori di 2.33</a:t>
            </a:r>
          </a:p>
        </p:txBody>
      </p:sp>
      <p:sp>
        <p:nvSpPr>
          <p:cNvPr id="7" name="CasellaDiTesto 6"/>
          <p:cNvSpPr txBox="1"/>
          <p:nvPr/>
        </p:nvSpPr>
        <p:spPr>
          <a:xfrm>
            <a:off x="6228184" y="1124745"/>
            <a:ext cx="2300630" cy="1477328"/>
          </a:xfrm>
          <a:prstGeom prst="rect">
            <a:avLst/>
          </a:prstGeom>
          <a:noFill/>
        </p:spPr>
        <p:txBody>
          <a:bodyPr wrap="square" rtlCol="0">
            <a:spAutoFit/>
          </a:bodyPr>
          <a:lstStyle/>
          <a:p>
            <a:r>
              <a:rPr lang="it-IT" sz="2400" dirty="0" smtClean="0">
                <a:solidFill>
                  <a:srgbClr val="CC3300"/>
                </a:solidFill>
              </a:rPr>
              <a:t>Dalla tavola:</a:t>
            </a:r>
          </a:p>
          <a:p>
            <a:r>
              <a:rPr lang="it-IT" sz="2400" dirty="0" smtClean="0">
                <a:solidFill>
                  <a:srgbClr val="CC3300"/>
                </a:solidFill>
              </a:rPr>
              <a:t>0.4901+0.5000 =</a:t>
            </a:r>
          </a:p>
          <a:p>
            <a:r>
              <a:rPr lang="it-IT" sz="2400" dirty="0" smtClean="0">
                <a:solidFill>
                  <a:srgbClr val="CC3300"/>
                </a:solidFill>
              </a:rPr>
              <a:t>   0.9901</a:t>
            </a:r>
          </a:p>
          <a:p>
            <a:endParaRPr lang="it-IT"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pPr>
              <a:defRPr/>
            </a:pPr>
            <a:fld id="{AB2B30E9-5BED-4254-8FF0-D38B632241E3}" type="slidenum">
              <a:rPr lang="it-IT"/>
              <a:pPr>
                <a:defRPr/>
              </a:pPr>
              <a:t>109</a:t>
            </a:fld>
            <a:endParaRPr lang="it-IT"/>
          </a:p>
        </p:txBody>
      </p:sp>
      <p:pic>
        <p:nvPicPr>
          <p:cNvPr id="380931" name="Picture 4" descr="Fg_3_11"/>
          <p:cNvPicPr>
            <a:picLocks noChangeAspect="1" noChangeArrowheads="1"/>
          </p:cNvPicPr>
          <p:nvPr/>
        </p:nvPicPr>
        <p:blipFill>
          <a:blip r:embed="rId2" cstate="print"/>
          <a:srcRect l="15749" r="15749"/>
          <a:stretch>
            <a:fillRect/>
          </a:stretch>
        </p:blipFill>
        <p:spPr bwMode="auto">
          <a:xfrm>
            <a:off x="468313" y="0"/>
            <a:ext cx="8280400" cy="5329238"/>
          </a:xfrm>
          <a:prstGeom prst="rect">
            <a:avLst/>
          </a:prstGeom>
          <a:noFill/>
          <a:ln w="19050">
            <a:solidFill>
              <a:srgbClr val="E42B00"/>
            </a:solidFill>
            <a:miter lim="800000"/>
            <a:headEnd/>
            <a:tailEnd/>
          </a:ln>
        </p:spPr>
      </p:pic>
      <p:sp>
        <p:nvSpPr>
          <p:cNvPr id="380932" name="Text Box 5"/>
          <p:cNvSpPr txBox="1">
            <a:spLocks noChangeArrowheads="1"/>
          </p:cNvSpPr>
          <p:nvPr/>
        </p:nvSpPr>
        <p:spPr bwMode="auto">
          <a:xfrm>
            <a:off x="303213" y="5445125"/>
            <a:ext cx="8267700" cy="1373188"/>
          </a:xfrm>
          <a:prstGeom prst="rect">
            <a:avLst/>
          </a:prstGeom>
          <a:noFill/>
          <a:ln w="9525">
            <a:noFill/>
            <a:miter lim="800000"/>
            <a:headEnd/>
            <a:tailEnd/>
          </a:ln>
        </p:spPr>
        <p:txBody>
          <a:bodyPr>
            <a:spAutoFit/>
          </a:bodyPr>
          <a:lstStyle/>
          <a:p>
            <a:r>
              <a:rPr lang="it-IT" sz="2800" b="1" dirty="0">
                <a:solidFill>
                  <a:srgbClr val="D60093"/>
                </a:solidFill>
                <a:latin typeface="Arial" pitchFamily="34" charset="0"/>
              </a:rPr>
              <a:t>Quale proporzione di osservazioni della variabile Z assume un valore maggiore di 2.33? Ossia la </a:t>
            </a:r>
            <a:r>
              <a:rPr lang="it-IT" sz="2800" b="1" dirty="0" smtClean="0">
                <a:solidFill>
                  <a:srgbClr val="D60093"/>
                </a:solidFill>
                <a:latin typeface="Arial" pitchFamily="34" charset="0"/>
              </a:rPr>
              <a:t>probabilità che </a:t>
            </a:r>
            <a:r>
              <a:rPr lang="it-IT" sz="2800" b="1" dirty="0">
                <a:solidFill>
                  <a:srgbClr val="D60093"/>
                </a:solidFill>
                <a:latin typeface="Arial" pitchFamily="34" charset="0"/>
              </a:rPr>
              <a:t>Z &gt; 2.33? </a:t>
            </a:r>
          </a:p>
        </p:txBody>
      </p:sp>
      <p:sp>
        <p:nvSpPr>
          <p:cNvPr id="380933" name="AutoShape 6"/>
          <p:cNvSpPr>
            <a:spLocks noChangeArrowheads="1"/>
          </p:cNvSpPr>
          <p:nvPr/>
        </p:nvSpPr>
        <p:spPr bwMode="auto">
          <a:xfrm>
            <a:off x="5724525" y="0"/>
            <a:ext cx="3024188" cy="1557338"/>
          </a:xfrm>
          <a:prstGeom prst="wedgeRoundRectCallout">
            <a:avLst>
              <a:gd name="adj1" fmla="val 1287"/>
              <a:gd name="adj2" fmla="val 160093"/>
              <a:gd name="adj3" fmla="val 16667"/>
            </a:avLst>
          </a:prstGeom>
          <a:solidFill>
            <a:srgbClr val="FFFF66"/>
          </a:solidFill>
          <a:ln w="9525">
            <a:solidFill>
              <a:schemeClr val="tx1"/>
            </a:solidFill>
            <a:miter lim="800000"/>
            <a:headEnd/>
            <a:tailEnd/>
          </a:ln>
        </p:spPr>
        <p:txBody>
          <a:bodyPr/>
          <a:lstStyle/>
          <a:p>
            <a:r>
              <a:rPr lang="it-IT" sz="2800">
                <a:solidFill>
                  <a:srgbClr val="279D2A"/>
                </a:solidFill>
                <a:latin typeface="Arial" pitchFamily="34" charset="0"/>
              </a:rPr>
              <a:t>proporzione di</a:t>
            </a:r>
          </a:p>
          <a:p>
            <a:r>
              <a:rPr lang="it-IT" sz="2800">
                <a:solidFill>
                  <a:srgbClr val="279D2A"/>
                </a:solidFill>
                <a:latin typeface="Arial" pitchFamily="34" charset="0"/>
              </a:rPr>
              <a:t>osservazioni</a:t>
            </a:r>
          </a:p>
          <a:p>
            <a:r>
              <a:rPr lang="it-IT" sz="2800">
                <a:solidFill>
                  <a:srgbClr val="279D2A"/>
                </a:solidFill>
                <a:latin typeface="Arial" pitchFamily="34" charset="0"/>
              </a:rPr>
              <a:t>maggiori di 2.33</a:t>
            </a:r>
          </a:p>
        </p:txBody>
      </p:sp>
      <p:sp>
        <p:nvSpPr>
          <p:cNvPr id="380934" name="Text Box 7"/>
          <p:cNvSpPr txBox="1">
            <a:spLocks noChangeArrowheads="1"/>
          </p:cNvSpPr>
          <p:nvPr/>
        </p:nvSpPr>
        <p:spPr bwMode="auto">
          <a:xfrm>
            <a:off x="6882505" y="3789363"/>
            <a:ext cx="1465466" cy="430887"/>
          </a:xfrm>
          <a:prstGeom prst="rect">
            <a:avLst/>
          </a:prstGeom>
          <a:noFill/>
          <a:ln w="9525" algn="ctr">
            <a:noFill/>
            <a:miter lim="800000"/>
            <a:headEnd/>
            <a:tailEnd/>
          </a:ln>
        </p:spPr>
        <p:txBody>
          <a:bodyPr wrap="none">
            <a:spAutoFit/>
          </a:bodyPr>
          <a:lstStyle/>
          <a:p>
            <a:pPr algn="ctr"/>
            <a:r>
              <a:rPr lang="it-IT" sz="2200" dirty="0">
                <a:latin typeface="Arial" pitchFamily="34" charset="0"/>
              </a:rPr>
              <a:t>=1-0.9901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4482" name="Rectangle 2"/>
          <p:cNvSpPr>
            <a:spLocks noGrp="1" noChangeArrowheads="1"/>
          </p:cNvSpPr>
          <p:nvPr>
            <p:ph type="body" idx="1"/>
          </p:nvPr>
        </p:nvSpPr>
        <p:spPr>
          <a:xfrm>
            <a:off x="152400" y="304800"/>
            <a:ext cx="8534400" cy="6324600"/>
          </a:xfrm>
        </p:spPr>
        <p:txBody>
          <a:bodyPr>
            <a:noAutofit/>
          </a:bodyPr>
          <a:lstStyle/>
          <a:p>
            <a:pPr>
              <a:lnSpc>
                <a:spcPct val="80000"/>
              </a:lnSpc>
              <a:buFont typeface="Wingdings" pitchFamily="2" charset="2"/>
              <a:buNone/>
            </a:pPr>
            <a:r>
              <a:rPr lang="it-IT" sz="2600" dirty="0" err="1" smtClean="0"/>
              <a:t>Es</a:t>
            </a:r>
            <a:r>
              <a:rPr lang="it-IT" sz="2600" dirty="0" smtClean="0"/>
              <a:t> 1</a:t>
            </a:r>
          </a:p>
          <a:p>
            <a:pPr>
              <a:lnSpc>
                <a:spcPct val="80000"/>
              </a:lnSpc>
              <a:buFont typeface="Wingdings" pitchFamily="2" charset="2"/>
              <a:buNone/>
            </a:pPr>
            <a:r>
              <a:rPr lang="it-IT" sz="2600" dirty="0" smtClean="0"/>
              <a:t>A questa domanda la maggior parte risponde che è più probabile la prima. Ma sono entrambe ugualmente probabili. La moneta non ha memoria. Non sa quali fossero i risultati precedenti e non può cercare di creare una sequenza bilanciata.</a:t>
            </a:r>
          </a:p>
          <a:p>
            <a:pPr>
              <a:lnSpc>
                <a:spcPct val="80000"/>
              </a:lnSpc>
              <a:buFont typeface="Wingdings" pitchFamily="2" charset="2"/>
              <a:buNone/>
            </a:pPr>
            <a:r>
              <a:rPr lang="it-IT" sz="2600" dirty="0" err="1" smtClean="0"/>
              <a:t>Es</a:t>
            </a:r>
            <a:r>
              <a:rPr lang="it-IT" sz="2600" dirty="0" smtClean="0"/>
              <a:t> 2</a:t>
            </a:r>
          </a:p>
          <a:p>
            <a:pPr>
              <a:lnSpc>
                <a:spcPct val="80000"/>
              </a:lnSpc>
              <a:buFont typeface="Wingdings" pitchFamily="2" charset="2"/>
              <a:buNone/>
            </a:pPr>
            <a:r>
              <a:rPr lang="it-IT" sz="2600" dirty="0" smtClean="0"/>
              <a:t>   La maggior parte delle risposte è: femmina</a:t>
            </a:r>
          </a:p>
          <a:p>
            <a:pPr>
              <a:lnSpc>
                <a:spcPct val="80000"/>
              </a:lnSpc>
              <a:buFont typeface="Wingdings" pitchFamily="2" charset="2"/>
              <a:buNone/>
            </a:pPr>
            <a:r>
              <a:rPr lang="it-IT" sz="2600" dirty="0" smtClean="0"/>
              <a:t>   La serie consecutiva di nascite maschili (che è prevista dal calcolo delle probabilità) sorprende. Poiché </a:t>
            </a:r>
            <a:r>
              <a:rPr lang="it-IT" sz="2600" b="1" dirty="0" smtClean="0"/>
              <a:t>non</a:t>
            </a:r>
            <a:r>
              <a:rPr lang="it-IT" sz="2600" dirty="0" smtClean="0"/>
              <a:t> siamo abituati a vedere lunghe serie di prove non abbiamo una buona percezione del comportamento del caso. </a:t>
            </a:r>
          </a:p>
          <a:p>
            <a:pPr>
              <a:lnSpc>
                <a:spcPct val="80000"/>
              </a:lnSpc>
              <a:buFont typeface="Wingdings" pitchFamily="2" charset="2"/>
              <a:buNone/>
            </a:pPr>
            <a:r>
              <a:rPr lang="it-IT" sz="2600" dirty="0" smtClean="0"/>
              <a:t>    Molti credono, a torto, nella “legge dei piccoli numeri”.</a:t>
            </a:r>
          </a:p>
          <a:p>
            <a:pPr>
              <a:lnSpc>
                <a:spcPct val="80000"/>
              </a:lnSpc>
              <a:buFont typeface="Wingdings" pitchFamily="2" charset="2"/>
              <a:buNone/>
            </a:pPr>
            <a:r>
              <a:rPr lang="it-IT" sz="2600" dirty="0" smtClean="0"/>
              <a:t>	In realtà è dimostrato statisticamente che le sequenze di nascite di bambini di uno stesso sesso sono più frequenti di quanto il semplice caso suggerirebbe. In altre parole nel caso precedente è più probabile (la spiegazione è genetica) che si osservi un’altra nascita maschile.</a:t>
            </a:r>
          </a:p>
          <a:p>
            <a:pPr>
              <a:lnSpc>
                <a:spcPct val="80000"/>
              </a:lnSpc>
              <a:buFont typeface="Wingdings" pitchFamily="2" charset="2"/>
              <a:buNone/>
            </a:pPr>
            <a:r>
              <a:rPr lang="it-IT" sz="2600" dirty="0" smtClean="0"/>
              <a:t> </a:t>
            </a:r>
          </a:p>
          <a:p>
            <a:pPr>
              <a:lnSpc>
                <a:spcPct val="80000"/>
              </a:lnSpc>
              <a:buFont typeface="Wingdings" pitchFamily="2" charset="2"/>
              <a:buNone/>
            </a:pPr>
            <a:endParaRPr lang="it-IT" sz="2600"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32B555A5-A2C7-4A03-BDCC-0A1BF1C6B9D3}" type="slidenum">
              <a:rPr lang="it-IT"/>
              <a:pPr>
                <a:defRPr/>
              </a:pPr>
              <a:t>110</a:t>
            </a:fld>
            <a:endParaRPr lang="it-IT"/>
          </a:p>
        </p:txBody>
      </p:sp>
      <p:pic>
        <p:nvPicPr>
          <p:cNvPr id="382979" name="Picture 2" descr="Fg_3_10"/>
          <p:cNvPicPr>
            <a:picLocks noChangeAspect="1" noChangeArrowheads="1"/>
          </p:cNvPicPr>
          <p:nvPr/>
        </p:nvPicPr>
        <p:blipFill>
          <a:blip r:embed="rId2" cstate="print"/>
          <a:srcRect/>
          <a:stretch>
            <a:fillRect/>
          </a:stretch>
        </p:blipFill>
        <p:spPr bwMode="auto">
          <a:xfrm>
            <a:off x="0" y="60325"/>
            <a:ext cx="8991600" cy="6605588"/>
          </a:xfrm>
          <a:prstGeom prst="rect">
            <a:avLst/>
          </a:prstGeom>
          <a:solidFill>
            <a:schemeClr val="bg1"/>
          </a:solidFill>
          <a:ln w="9525">
            <a:solidFill>
              <a:srgbClr val="E42B00"/>
            </a:solidFill>
            <a:miter lim="800000"/>
            <a:headEnd/>
            <a:tailEnd/>
          </a:ln>
        </p:spPr>
      </p:pic>
      <p:sp>
        <p:nvSpPr>
          <p:cNvPr id="382980" name="Text Box 3"/>
          <p:cNvSpPr txBox="1">
            <a:spLocks noChangeArrowheads="1"/>
          </p:cNvSpPr>
          <p:nvPr/>
        </p:nvSpPr>
        <p:spPr bwMode="auto">
          <a:xfrm>
            <a:off x="5521437" y="3645024"/>
            <a:ext cx="3622563" cy="1631216"/>
          </a:xfrm>
          <a:prstGeom prst="rect">
            <a:avLst/>
          </a:prstGeom>
          <a:noFill/>
          <a:ln w="9525" algn="ctr">
            <a:noFill/>
            <a:miter lim="800000"/>
            <a:headEnd/>
            <a:tailEnd/>
          </a:ln>
        </p:spPr>
        <p:txBody>
          <a:bodyPr wrap="square">
            <a:spAutoFit/>
          </a:bodyPr>
          <a:lstStyle/>
          <a:p>
            <a:r>
              <a:rPr lang="it-IT" sz="2000" dirty="0">
                <a:solidFill>
                  <a:srgbClr val="FF3300"/>
                </a:solidFill>
              </a:rPr>
              <a:t>area tra 0.00 e 0.67 = </a:t>
            </a:r>
            <a:r>
              <a:rPr lang="it-IT" sz="2000" dirty="0" smtClean="0">
                <a:solidFill>
                  <a:srgbClr val="FF3300"/>
                </a:solidFill>
              </a:rPr>
              <a:t>0.2486</a:t>
            </a:r>
          </a:p>
          <a:p>
            <a:r>
              <a:rPr lang="it-IT" sz="2000" dirty="0" smtClean="0">
                <a:solidFill>
                  <a:srgbClr val="FF3300"/>
                </a:solidFill>
                <a:sym typeface="Wingdings" pitchFamily="2" charset="2"/>
              </a:rPr>
              <a:t>0.5000 </a:t>
            </a:r>
            <a:r>
              <a:rPr lang="it-IT" sz="2000" dirty="0">
                <a:solidFill>
                  <a:srgbClr val="FF3300"/>
                </a:solidFill>
                <a:sym typeface="Wingdings" pitchFamily="2" charset="2"/>
              </a:rPr>
              <a:t>– 0.2486 = </a:t>
            </a:r>
            <a:r>
              <a:rPr lang="it-IT" sz="2000" dirty="0" smtClean="0">
                <a:solidFill>
                  <a:srgbClr val="FF3300"/>
                </a:solidFill>
                <a:sym typeface="Wingdings" pitchFamily="2" charset="2"/>
              </a:rPr>
              <a:t>0.2514</a:t>
            </a:r>
          </a:p>
          <a:p>
            <a:r>
              <a:rPr lang="it-IT" sz="2000" dirty="0" smtClean="0">
                <a:sym typeface="Wingdings" pitchFamily="2" charset="2"/>
              </a:rPr>
              <a:t>Oppure v. tavola rossa</a:t>
            </a:r>
          </a:p>
          <a:p>
            <a:r>
              <a:rPr lang="it-IT" sz="2000" dirty="0" smtClean="0">
                <a:sym typeface="Wingdings" pitchFamily="2" charset="2"/>
              </a:rPr>
              <a:t>   area a sin di 0.67= 0.7486</a:t>
            </a:r>
          </a:p>
          <a:p>
            <a:r>
              <a:rPr lang="it-IT" sz="2000" dirty="0" smtClean="0">
                <a:sym typeface="Wingdings" pitchFamily="2" charset="2"/>
              </a:rPr>
              <a:t>   1.0000 - 0.7486</a:t>
            </a:r>
            <a:endParaRPr lang="it-IT" sz="20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pPr>
              <a:defRPr/>
            </a:pPr>
            <a:fld id="{3D546E0E-CCA6-449C-913E-D98AA3A2DD43}" type="slidenum">
              <a:rPr lang="it-IT"/>
              <a:pPr>
                <a:defRPr/>
              </a:pPr>
              <a:t>111</a:t>
            </a:fld>
            <a:endParaRPr lang="it-IT"/>
          </a:p>
        </p:txBody>
      </p:sp>
      <p:pic>
        <p:nvPicPr>
          <p:cNvPr id="394243" name="Picture 2"/>
          <p:cNvPicPr>
            <a:picLocks noChangeAspect="1" noChangeArrowheads="1"/>
          </p:cNvPicPr>
          <p:nvPr/>
        </p:nvPicPr>
        <p:blipFill>
          <a:blip r:embed="rId2" cstate="print"/>
          <a:srcRect/>
          <a:stretch>
            <a:fillRect/>
          </a:stretch>
        </p:blipFill>
        <p:spPr bwMode="auto">
          <a:xfrm>
            <a:off x="2555875" y="908050"/>
            <a:ext cx="5688013" cy="3600450"/>
          </a:xfrm>
          <a:prstGeom prst="rect">
            <a:avLst/>
          </a:prstGeom>
          <a:noFill/>
          <a:ln w="9525">
            <a:noFill/>
            <a:miter lim="800000"/>
            <a:headEnd/>
            <a:tailEnd/>
          </a:ln>
        </p:spPr>
      </p:pic>
      <p:sp>
        <p:nvSpPr>
          <p:cNvPr id="394244" name="Text Box 3"/>
          <p:cNvSpPr txBox="1">
            <a:spLocks noChangeArrowheads="1"/>
          </p:cNvSpPr>
          <p:nvPr/>
        </p:nvSpPr>
        <p:spPr bwMode="auto">
          <a:xfrm>
            <a:off x="3924300" y="4508500"/>
            <a:ext cx="505267" cy="369332"/>
          </a:xfrm>
          <a:prstGeom prst="rect">
            <a:avLst/>
          </a:prstGeom>
          <a:noFill/>
          <a:ln w="9525">
            <a:noFill/>
            <a:miter lim="800000"/>
            <a:headEnd/>
            <a:tailEnd/>
          </a:ln>
        </p:spPr>
        <p:txBody>
          <a:bodyPr wrap="none">
            <a:spAutoFit/>
          </a:bodyPr>
          <a:lstStyle/>
          <a:p>
            <a:r>
              <a:rPr lang="it-IT" dirty="0" smtClean="0">
                <a:latin typeface="Arial" pitchFamily="34" charset="0"/>
              </a:rPr>
              <a:t>-2z</a:t>
            </a:r>
            <a:endParaRPr lang="it-IT" dirty="0">
              <a:latin typeface="Arial" pitchFamily="34" charset="0"/>
            </a:endParaRPr>
          </a:p>
        </p:txBody>
      </p:sp>
      <p:sp>
        <p:nvSpPr>
          <p:cNvPr id="394245" name="Text Box 4"/>
          <p:cNvSpPr txBox="1">
            <a:spLocks noChangeArrowheads="1"/>
          </p:cNvSpPr>
          <p:nvPr/>
        </p:nvSpPr>
        <p:spPr bwMode="auto">
          <a:xfrm>
            <a:off x="6011863" y="4508500"/>
            <a:ext cx="562975" cy="369332"/>
          </a:xfrm>
          <a:prstGeom prst="rect">
            <a:avLst/>
          </a:prstGeom>
          <a:noFill/>
          <a:ln w="9525">
            <a:noFill/>
            <a:miter lim="800000"/>
            <a:headEnd/>
            <a:tailEnd/>
          </a:ln>
        </p:spPr>
        <p:txBody>
          <a:bodyPr wrap="none">
            <a:spAutoFit/>
          </a:bodyPr>
          <a:lstStyle/>
          <a:p>
            <a:r>
              <a:rPr lang="it-IT" dirty="0" smtClean="0">
                <a:latin typeface="Arial" pitchFamily="34" charset="0"/>
              </a:rPr>
              <a:t>+2z</a:t>
            </a:r>
            <a:endParaRPr lang="it-IT" dirty="0">
              <a:latin typeface="Arial" pitchFamily="34" charset="0"/>
            </a:endParaRPr>
          </a:p>
        </p:txBody>
      </p:sp>
      <p:sp>
        <p:nvSpPr>
          <p:cNvPr id="394246" name="Text Box 5"/>
          <p:cNvSpPr txBox="1">
            <a:spLocks noChangeArrowheads="1"/>
          </p:cNvSpPr>
          <p:nvPr/>
        </p:nvSpPr>
        <p:spPr bwMode="auto">
          <a:xfrm>
            <a:off x="447675" y="5053013"/>
            <a:ext cx="8245475" cy="1373187"/>
          </a:xfrm>
          <a:prstGeom prst="rect">
            <a:avLst/>
          </a:prstGeom>
          <a:noFill/>
          <a:ln w="9525">
            <a:noFill/>
            <a:miter lim="800000"/>
            <a:headEnd/>
            <a:tailEnd/>
          </a:ln>
        </p:spPr>
        <p:txBody>
          <a:bodyPr wrap="none">
            <a:spAutoFit/>
          </a:bodyPr>
          <a:lstStyle/>
          <a:p>
            <a:r>
              <a:rPr lang="it-IT" sz="2800">
                <a:latin typeface="Arial" pitchFamily="34" charset="0"/>
              </a:rPr>
              <a:t>Quali sono gli  estremi dell’intervallo che contiene il</a:t>
            </a:r>
          </a:p>
          <a:p>
            <a:r>
              <a:rPr lang="it-IT" sz="2800">
                <a:latin typeface="Arial" pitchFamily="34" charset="0"/>
              </a:rPr>
              <a:t>95% dei valori centrali? Cosa si può dire in tal caso</a:t>
            </a:r>
          </a:p>
          <a:p>
            <a:r>
              <a:rPr lang="it-IT" sz="2800">
                <a:latin typeface="Arial" pitchFamily="34" charset="0"/>
              </a:rPr>
              <a:t>delle code della distribuzione?</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620688"/>
          </a:xfrm>
        </p:spPr>
        <p:txBody>
          <a:bodyPr>
            <a:normAutofit/>
          </a:bodyPr>
          <a:lstStyle/>
          <a:p>
            <a:r>
              <a:rPr lang="it-IT" sz="3200" dirty="0" smtClean="0">
                <a:solidFill>
                  <a:srgbClr val="FF0000"/>
                </a:solidFill>
              </a:rPr>
              <a:t>esercizio</a:t>
            </a:r>
            <a:endParaRPr lang="it-IT" sz="3200" dirty="0">
              <a:solidFill>
                <a:srgbClr val="FF0000"/>
              </a:solidFill>
            </a:endParaRPr>
          </a:p>
        </p:txBody>
      </p:sp>
      <p:sp>
        <p:nvSpPr>
          <p:cNvPr id="3" name="Segnaposto contenuto 2"/>
          <p:cNvSpPr>
            <a:spLocks noGrp="1"/>
          </p:cNvSpPr>
          <p:nvPr>
            <p:ph idx="1"/>
          </p:nvPr>
        </p:nvSpPr>
        <p:spPr>
          <a:xfrm>
            <a:off x="0" y="764704"/>
            <a:ext cx="9144000" cy="6093296"/>
          </a:xfrm>
        </p:spPr>
        <p:txBody>
          <a:bodyPr>
            <a:normAutofit/>
          </a:bodyPr>
          <a:lstStyle/>
          <a:p>
            <a:r>
              <a:rPr lang="en-US" sz="2800" dirty="0" smtClean="0"/>
              <a:t>An exam is normally distributed with a mean of 200 points and a standard deviation of 25 points. </a:t>
            </a:r>
          </a:p>
          <a:p>
            <a:endParaRPr lang="en-US" sz="2800" dirty="0" smtClean="0"/>
          </a:p>
          <a:p>
            <a:r>
              <a:rPr lang="en-US" sz="2800" dirty="0" smtClean="0"/>
              <a:t>(a) What percentage of the students score above 200 points? </a:t>
            </a:r>
          </a:p>
          <a:p>
            <a:r>
              <a:rPr lang="en-US" sz="2800" dirty="0" smtClean="0"/>
              <a:t>(b) What percentage of the students score below 175 points? </a:t>
            </a:r>
          </a:p>
          <a:p>
            <a:r>
              <a:rPr lang="en-US" sz="2800" dirty="0" smtClean="0"/>
              <a:t>(c) What percentage of the students score more than 250 points?</a:t>
            </a:r>
          </a:p>
          <a:p>
            <a:r>
              <a:rPr lang="en-US" sz="2800" dirty="0" smtClean="0"/>
              <a:t>a) 50%         b) 16%        c) 2%</a:t>
            </a:r>
          </a:p>
          <a:p>
            <a:r>
              <a:rPr lang="en-US" sz="2800" dirty="0" err="1" smtClean="0"/>
              <a:t>Quali</a:t>
            </a:r>
            <a:r>
              <a:rPr lang="en-US" sz="2800" dirty="0" smtClean="0"/>
              <a:t> </a:t>
            </a:r>
            <a:r>
              <a:rPr lang="en-US" sz="2800" dirty="0" err="1" smtClean="0"/>
              <a:t>sono</a:t>
            </a:r>
            <a:r>
              <a:rPr lang="en-US" sz="2800" dirty="0" smtClean="0"/>
              <a:t> I </a:t>
            </a:r>
            <a:r>
              <a:rPr lang="en-US" sz="2800" dirty="0" err="1" smtClean="0"/>
              <a:t>percentili</a:t>
            </a:r>
            <a:r>
              <a:rPr lang="en-US" sz="2800" dirty="0" smtClean="0"/>
              <a:t> </a:t>
            </a:r>
            <a:r>
              <a:rPr lang="en-US" sz="2800" dirty="0" err="1" smtClean="0"/>
              <a:t>corrispondenti</a:t>
            </a:r>
            <a:r>
              <a:rPr lang="en-US" sz="2800" dirty="0" smtClean="0"/>
              <a:t> a 200,  175 e 250? </a:t>
            </a:r>
          </a:p>
          <a:p>
            <a:pPr>
              <a:buNone/>
            </a:pPr>
            <a:r>
              <a:rPr lang="en-US" sz="2800" dirty="0" smtClean="0"/>
              <a:t>    50-mo,  16-mo, 98-mo</a:t>
            </a:r>
          </a:p>
          <a:p>
            <a:endParaRPr lang="en-US" sz="2800" dirty="0" smtClean="0"/>
          </a:p>
          <a:p>
            <a:endParaRPr lang="en-US" sz="2800" dirty="0" smtClean="0"/>
          </a:p>
          <a:p>
            <a:endParaRPr lang="en-US" sz="2800" dirty="0" smtClean="0"/>
          </a:p>
          <a:p>
            <a:endParaRPr lang="en-US" dirty="0" smtClean="0"/>
          </a:p>
          <a:p>
            <a:endParaRPr lang="it-IT"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AF438C98-A1A1-4A52-B7F4-222EB6000C55}" type="slidenum">
              <a:rPr lang="it-IT" smtClean="0"/>
              <a:pPr>
                <a:defRPr/>
              </a:pPr>
              <a:t>113</a:t>
            </a:fld>
            <a:endParaRPr lang="it-IT"/>
          </a:p>
        </p:txBody>
      </p:sp>
      <p:pic>
        <p:nvPicPr>
          <p:cNvPr id="3191810" name="Picture 2"/>
          <p:cNvPicPr>
            <a:picLocks noChangeAspect="1" noChangeArrowheads="1"/>
          </p:cNvPicPr>
          <p:nvPr/>
        </p:nvPicPr>
        <p:blipFill>
          <a:blip r:embed="rId2" cstate="print"/>
          <a:srcRect/>
          <a:stretch>
            <a:fillRect/>
          </a:stretch>
        </p:blipFill>
        <p:spPr bwMode="auto">
          <a:xfrm>
            <a:off x="323528" y="548680"/>
            <a:ext cx="7128792" cy="4464496"/>
          </a:xfrm>
          <a:prstGeom prst="rect">
            <a:avLst/>
          </a:prstGeom>
          <a:noFill/>
          <a:ln w="9525">
            <a:noFill/>
            <a:miter lim="800000"/>
            <a:headEnd/>
            <a:tailEnd/>
          </a:ln>
        </p:spPr>
      </p:pic>
      <p:sp>
        <p:nvSpPr>
          <p:cNvPr id="5" name="CasellaDiTesto 4"/>
          <p:cNvSpPr txBox="1"/>
          <p:nvPr/>
        </p:nvSpPr>
        <p:spPr>
          <a:xfrm>
            <a:off x="7668344" y="836712"/>
            <a:ext cx="1224136" cy="707886"/>
          </a:xfrm>
          <a:prstGeom prst="rect">
            <a:avLst/>
          </a:prstGeom>
          <a:noFill/>
        </p:spPr>
        <p:txBody>
          <a:bodyPr wrap="square" rtlCol="0">
            <a:spAutoFit/>
          </a:bodyPr>
          <a:lstStyle/>
          <a:p>
            <a:r>
              <a:rPr lang="it-IT" sz="2000" dirty="0" err="1" smtClean="0">
                <a:solidFill>
                  <a:srgbClr val="FF0000"/>
                </a:solidFill>
              </a:rPr>
              <a:t>Ampiezzaclassi</a:t>
            </a:r>
            <a:r>
              <a:rPr lang="it-IT" sz="2000" dirty="0" smtClean="0">
                <a:solidFill>
                  <a:srgbClr val="FF0000"/>
                </a:solidFill>
              </a:rPr>
              <a:t> =5</a:t>
            </a:r>
            <a:endParaRPr lang="it-IT" sz="2000" dirty="0">
              <a:solidFill>
                <a:srgbClr val="FF0000"/>
              </a:solidFill>
            </a:endParaRPr>
          </a:p>
        </p:txBody>
      </p:sp>
      <p:sp>
        <p:nvSpPr>
          <p:cNvPr id="6" name="Rettangolo 5"/>
          <p:cNvSpPr/>
          <p:nvPr/>
        </p:nvSpPr>
        <p:spPr>
          <a:xfrm>
            <a:off x="251520" y="5085184"/>
            <a:ext cx="8892480" cy="2000548"/>
          </a:xfrm>
          <a:prstGeom prst="rect">
            <a:avLst/>
          </a:prstGeom>
        </p:spPr>
        <p:txBody>
          <a:bodyPr wrap="square">
            <a:spAutoFit/>
          </a:bodyPr>
          <a:lstStyle/>
          <a:p>
            <a:r>
              <a:rPr lang="it-IT" sz="2000" dirty="0" smtClean="0">
                <a:solidFill>
                  <a:srgbClr val="FF0000"/>
                </a:solidFill>
              </a:rPr>
              <a:t>    </a:t>
            </a:r>
            <a:r>
              <a:rPr lang="it-IT" sz="2000" dirty="0" err="1" smtClean="0">
                <a:solidFill>
                  <a:srgbClr val="FF0000"/>
                </a:solidFill>
              </a:rPr>
              <a:t>Mean</a:t>
            </a:r>
            <a:r>
              <a:rPr lang="it-IT" sz="2000" dirty="0" smtClean="0">
                <a:solidFill>
                  <a:srgbClr val="FF0000"/>
                </a:solidFill>
              </a:rPr>
              <a:t>    </a:t>
            </a:r>
            <a:r>
              <a:rPr lang="it-IT" sz="2000" dirty="0" err="1" smtClean="0">
                <a:solidFill>
                  <a:srgbClr val="FF0000"/>
                </a:solidFill>
              </a:rPr>
              <a:t>StDev</a:t>
            </a:r>
            <a:r>
              <a:rPr lang="it-IT" sz="2000" dirty="0" smtClean="0">
                <a:solidFill>
                  <a:srgbClr val="FF0000"/>
                </a:solidFill>
              </a:rPr>
              <a:t>  Minimum      Q1     </a:t>
            </a:r>
            <a:r>
              <a:rPr lang="it-IT" sz="2000" dirty="0" err="1" smtClean="0">
                <a:solidFill>
                  <a:srgbClr val="FF0000"/>
                </a:solidFill>
              </a:rPr>
              <a:t>Median</a:t>
            </a:r>
            <a:r>
              <a:rPr lang="it-IT" sz="2000" dirty="0" smtClean="0">
                <a:solidFill>
                  <a:srgbClr val="FF0000"/>
                </a:solidFill>
              </a:rPr>
              <a:t>      Q3       </a:t>
            </a:r>
            <a:r>
              <a:rPr lang="it-IT" sz="2000" dirty="0" err="1" smtClean="0">
                <a:solidFill>
                  <a:srgbClr val="FF0000"/>
                </a:solidFill>
              </a:rPr>
              <a:t>Maximum</a:t>
            </a:r>
            <a:endParaRPr lang="it-IT" sz="2000" dirty="0" smtClean="0">
              <a:solidFill>
                <a:srgbClr val="FF0000"/>
              </a:solidFill>
            </a:endParaRPr>
          </a:p>
          <a:p>
            <a:r>
              <a:rPr lang="it-IT" sz="2000" dirty="0" smtClean="0">
                <a:solidFill>
                  <a:srgbClr val="FF0000"/>
                </a:solidFill>
              </a:rPr>
              <a:t> 114,36      18,24    58,00       102,00    115,00  126,25       163,00</a:t>
            </a:r>
          </a:p>
          <a:p>
            <a:endParaRPr lang="it-IT" sz="2000" dirty="0" smtClean="0">
              <a:solidFill>
                <a:srgbClr val="FF0000"/>
              </a:solidFill>
            </a:endParaRPr>
          </a:p>
          <a:p>
            <a:r>
              <a:rPr lang="it-IT" sz="2000" dirty="0" smtClean="0">
                <a:solidFill>
                  <a:srgbClr val="FF0000"/>
                </a:solidFill>
              </a:rPr>
              <a:t>           </a:t>
            </a:r>
            <a:r>
              <a:rPr lang="it-IT" sz="2000" dirty="0" err="1" smtClean="0">
                <a:solidFill>
                  <a:srgbClr val="FF0000"/>
                </a:solidFill>
              </a:rPr>
              <a:t>Skewness</a:t>
            </a:r>
            <a:r>
              <a:rPr lang="it-IT" sz="2000" dirty="0" smtClean="0">
                <a:solidFill>
                  <a:srgbClr val="FF0000"/>
                </a:solidFill>
              </a:rPr>
              <a:t>  </a:t>
            </a:r>
            <a:r>
              <a:rPr lang="it-IT" sz="2000" dirty="0" err="1" smtClean="0">
                <a:solidFill>
                  <a:srgbClr val="FF0000"/>
                </a:solidFill>
              </a:rPr>
              <a:t>Kurtosis</a:t>
            </a:r>
            <a:endParaRPr lang="it-IT" sz="2000" dirty="0" smtClean="0">
              <a:solidFill>
                <a:srgbClr val="FF0000"/>
              </a:solidFill>
            </a:endParaRPr>
          </a:p>
          <a:p>
            <a:r>
              <a:rPr lang="it-IT" sz="2000" dirty="0" smtClean="0">
                <a:solidFill>
                  <a:srgbClr val="FF0000"/>
                </a:solidFill>
              </a:rPr>
              <a:t>               -0,02     </a:t>
            </a:r>
            <a:r>
              <a:rPr lang="it-IT" sz="2000" dirty="0" err="1" smtClean="0">
                <a:solidFill>
                  <a:srgbClr val="FF0000"/>
                </a:solidFill>
              </a:rPr>
              <a:t>-0,02</a:t>
            </a:r>
            <a:endParaRPr lang="it-IT" sz="2000" dirty="0" smtClean="0">
              <a:solidFill>
                <a:srgbClr val="FF0000"/>
              </a:solidFill>
            </a:endParaRPr>
          </a:p>
          <a:p>
            <a:endParaRPr lang="it-IT" dirty="0" smtClean="0"/>
          </a:p>
        </p:txBody>
      </p:sp>
      <p:sp>
        <p:nvSpPr>
          <p:cNvPr id="7" name="CasellaDiTesto 6"/>
          <p:cNvSpPr txBox="1"/>
          <p:nvPr/>
        </p:nvSpPr>
        <p:spPr>
          <a:xfrm>
            <a:off x="3275856" y="0"/>
            <a:ext cx="1728191" cy="523220"/>
          </a:xfrm>
          <a:prstGeom prst="rect">
            <a:avLst/>
          </a:prstGeom>
          <a:noFill/>
        </p:spPr>
        <p:txBody>
          <a:bodyPr wrap="square" rtlCol="0">
            <a:spAutoFit/>
          </a:bodyPr>
          <a:lstStyle/>
          <a:p>
            <a:r>
              <a:rPr lang="it-IT" sz="2800" b="1" dirty="0" smtClean="0">
                <a:solidFill>
                  <a:srgbClr val="FF0000"/>
                </a:solidFill>
              </a:rPr>
              <a:t>ESERCIZIO</a:t>
            </a:r>
            <a:endParaRPr lang="it-IT" sz="2800" b="1" dirty="0">
              <a:solidFill>
                <a:srgbClr val="FF000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chemeClr val="accent1"/>
            </a:solidFill>
          </a:ln>
        </p:spPr>
        <p:txBody>
          <a:bodyPr>
            <a:normAutofit/>
          </a:bodyPr>
          <a:lstStyle/>
          <a:p>
            <a:r>
              <a:rPr lang="it-IT" sz="3200" b="1" dirty="0" smtClean="0">
                <a:solidFill>
                  <a:srgbClr val="FF0000"/>
                </a:solidFill>
              </a:rPr>
              <a:t>ESERCIZIO</a:t>
            </a:r>
            <a:br>
              <a:rPr lang="it-IT" sz="3200" b="1" dirty="0" smtClean="0">
                <a:solidFill>
                  <a:srgbClr val="FF0000"/>
                </a:solidFill>
              </a:rPr>
            </a:br>
            <a:r>
              <a:rPr lang="it-IT" sz="3200" dirty="0" smtClean="0">
                <a:solidFill>
                  <a:srgbClr val="FF0000"/>
                </a:solidFill>
              </a:rPr>
              <a:t>Pesi bambini nati da fumatrici</a:t>
            </a:r>
            <a:endParaRPr lang="it-IT" sz="3200" dirty="0">
              <a:solidFill>
                <a:srgbClr val="FF0000"/>
              </a:solidFill>
            </a:endParaRPr>
          </a:p>
        </p:txBody>
      </p:sp>
      <p:sp>
        <p:nvSpPr>
          <p:cNvPr id="3" name="Segnaposto contenuto 2"/>
          <p:cNvSpPr>
            <a:spLocks noGrp="1"/>
          </p:cNvSpPr>
          <p:nvPr>
            <p:ph idx="1"/>
          </p:nvPr>
        </p:nvSpPr>
        <p:spPr/>
        <p:txBody>
          <a:bodyPr/>
          <a:lstStyle/>
          <a:p>
            <a:r>
              <a:rPr lang="it-IT" dirty="0" smtClean="0"/>
              <a:t>Supponendo che i pesi (once) dei bambini si distribuiscano </a:t>
            </a:r>
            <a:r>
              <a:rPr lang="it-IT" dirty="0" err="1" smtClean="0"/>
              <a:t>approx</a:t>
            </a:r>
            <a:r>
              <a:rPr lang="it-IT" dirty="0" smtClean="0"/>
              <a:t>. secondo una normale N(114;18)</a:t>
            </a:r>
          </a:p>
          <a:p>
            <a:pPr>
              <a:buNone/>
            </a:pPr>
            <a:r>
              <a:rPr lang="it-IT" dirty="0" smtClean="0"/>
              <a:t>    i) a quale peso corrisponde il 5° percentile? </a:t>
            </a:r>
          </a:p>
          <a:p>
            <a:pPr>
              <a:buNone/>
            </a:pPr>
            <a:r>
              <a:rPr lang="it-IT" dirty="0" smtClean="0"/>
              <a:t>   </a:t>
            </a:r>
            <a:r>
              <a:rPr lang="it-IT" dirty="0" err="1" smtClean="0"/>
              <a:t>ii</a:t>
            </a:r>
            <a:r>
              <a:rPr lang="it-IT" dirty="0" smtClean="0"/>
              <a:t>) a quale peso corrisponde il 95° percentile?   </a:t>
            </a:r>
          </a:p>
          <a:p>
            <a:pPr>
              <a:buNone/>
            </a:pPr>
            <a:r>
              <a:rPr lang="it-IT" dirty="0" smtClean="0"/>
              <a:t>   </a:t>
            </a:r>
          </a:p>
          <a:p>
            <a:pPr>
              <a:buNone/>
            </a:pPr>
            <a:r>
              <a:rPr lang="it-IT" dirty="0" smtClean="0"/>
              <a:t>    i)  84.39</a:t>
            </a:r>
          </a:p>
          <a:p>
            <a:pPr>
              <a:buNone/>
            </a:pPr>
            <a:r>
              <a:rPr lang="it-IT" dirty="0" smtClean="0"/>
              <a:t>   </a:t>
            </a:r>
            <a:r>
              <a:rPr lang="it-IT" dirty="0" err="1" smtClean="0"/>
              <a:t>ii</a:t>
            </a:r>
            <a:r>
              <a:rPr lang="it-IT" dirty="0" smtClean="0"/>
              <a:t>)  143.6</a:t>
            </a:r>
            <a:endParaRPr lang="it-IT"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12A5AE68-ECC6-4101-A2B9-4F113C7A27A9}" type="slidenum">
              <a:rPr lang="it-IT"/>
              <a:pPr>
                <a:defRPr/>
              </a:pPr>
              <a:t>115</a:t>
            </a:fld>
            <a:endParaRPr lang="it-IT"/>
          </a:p>
        </p:txBody>
      </p:sp>
      <p:sp>
        <p:nvSpPr>
          <p:cNvPr id="395267" name="Rectangle 2"/>
          <p:cNvSpPr>
            <a:spLocks noGrp="1" noChangeArrowheads="1"/>
          </p:cNvSpPr>
          <p:nvPr>
            <p:ph type="title"/>
          </p:nvPr>
        </p:nvSpPr>
        <p:spPr>
          <a:xfrm>
            <a:off x="457200" y="274638"/>
            <a:ext cx="8229600" cy="777875"/>
          </a:xfrm>
          <a:ln>
            <a:solidFill>
              <a:schemeClr val="accent2"/>
            </a:solidFill>
          </a:ln>
        </p:spPr>
        <p:txBody>
          <a:bodyPr/>
          <a:lstStyle/>
          <a:p>
            <a:pPr eaLnBrk="1" hangingPunct="1"/>
            <a:r>
              <a:rPr lang="it-IT" sz="3600" smtClean="0">
                <a:solidFill>
                  <a:srgbClr val="FF0000"/>
                </a:solidFill>
              </a:rPr>
              <a:t>La distribuzione normale</a:t>
            </a:r>
          </a:p>
        </p:txBody>
      </p:sp>
      <p:sp>
        <p:nvSpPr>
          <p:cNvPr id="395268" name="Rectangle 3"/>
          <p:cNvSpPr>
            <a:spLocks noGrp="1" noChangeArrowheads="1"/>
          </p:cNvSpPr>
          <p:nvPr>
            <p:ph type="body" idx="1"/>
          </p:nvPr>
        </p:nvSpPr>
        <p:spPr>
          <a:xfrm>
            <a:off x="0" y="1268413"/>
            <a:ext cx="8686800" cy="5256212"/>
          </a:xfrm>
        </p:spPr>
        <p:txBody>
          <a:bodyPr/>
          <a:lstStyle/>
          <a:p>
            <a:pPr eaLnBrk="1" hangingPunct="1"/>
            <a:r>
              <a:rPr lang="it-IT" u="sng" smtClean="0"/>
              <a:t>Esempio 15</a:t>
            </a:r>
            <a:r>
              <a:rPr lang="it-IT" smtClean="0"/>
              <a:t>. La distribuzione del livello di colesterolo in un’ampia fascia di popolazione della stessa età e dello stesso sesso è approssimativamente normale. Per i ragazzi di 14 anni la media è </a:t>
            </a:r>
            <a:r>
              <a:rPr lang="en-US" smtClean="0">
                <a:cs typeface="Arial" pitchFamily="34" charset="0"/>
              </a:rPr>
              <a:t>µ = 170mg di colesterolo per decilitro di sangue (mg/dl) e la dev. st. è </a:t>
            </a:r>
            <a:r>
              <a:rPr lang="el-GR" smtClean="0">
                <a:cs typeface="Arial" pitchFamily="34" charset="0"/>
              </a:rPr>
              <a:t>σ</a:t>
            </a:r>
            <a:r>
              <a:rPr lang="it-IT" smtClean="0">
                <a:cs typeface="Arial" pitchFamily="34" charset="0"/>
              </a:rPr>
              <a:t> = 30mg/dl. I livelli sopra 240mg/dl richiedono attenzione medica.</a:t>
            </a:r>
          </a:p>
          <a:p>
            <a:pPr eaLnBrk="1" hangingPunct="1"/>
            <a:r>
              <a:rPr lang="it-IT" smtClean="0">
                <a:cs typeface="Arial" pitchFamily="34" charset="0"/>
              </a:rPr>
              <a:t>Quale percentuale di ragazzi di 14 anni ha più di 240mg/dl di colesterolo?</a:t>
            </a:r>
            <a:endParaRPr lang="el-GR" u="sng" smtClean="0">
              <a:cs typeface="Arial" pitchFamily="34"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238CE9EB-971A-44C1-B366-7E6FF05F09F7}" type="slidenum">
              <a:rPr lang="it-IT"/>
              <a:pPr>
                <a:defRPr/>
              </a:pPr>
              <a:t>116</a:t>
            </a:fld>
            <a:endParaRPr lang="it-IT"/>
          </a:p>
        </p:txBody>
      </p:sp>
      <p:sp>
        <p:nvSpPr>
          <p:cNvPr id="396291" name="Rectangle 3"/>
          <p:cNvSpPr>
            <a:spLocks noGrp="1" noChangeArrowheads="1"/>
          </p:cNvSpPr>
          <p:nvPr>
            <p:ph type="body" idx="1"/>
          </p:nvPr>
        </p:nvSpPr>
        <p:spPr>
          <a:xfrm>
            <a:off x="0" y="0"/>
            <a:ext cx="9144000" cy="6858000"/>
          </a:xfrm>
        </p:spPr>
        <p:txBody>
          <a:bodyPr/>
          <a:lstStyle/>
          <a:p>
            <a:pPr eaLnBrk="1" hangingPunct="1">
              <a:lnSpc>
                <a:spcPct val="90000"/>
              </a:lnSpc>
            </a:pPr>
            <a:r>
              <a:rPr lang="it-IT" dirty="0" smtClean="0"/>
              <a:t>1) Scriviamo il problema. Sia x il livello di colesterolo nel sangue. x </a:t>
            </a:r>
            <a:r>
              <a:rPr lang="en-US" dirty="0" smtClean="0">
                <a:cs typeface="Arial" pitchFamily="34" charset="0"/>
              </a:rPr>
              <a:t>~ N(170,30). </a:t>
            </a:r>
            <a:r>
              <a:rPr lang="en-US" dirty="0" err="1" smtClean="0">
                <a:cs typeface="Arial" pitchFamily="34" charset="0"/>
              </a:rPr>
              <a:t>Bisogna</a:t>
            </a:r>
            <a:r>
              <a:rPr lang="en-US" dirty="0" smtClean="0">
                <a:cs typeface="Arial" pitchFamily="34" charset="0"/>
              </a:rPr>
              <a:t> </a:t>
            </a:r>
            <a:r>
              <a:rPr lang="en-US" dirty="0" err="1" smtClean="0">
                <a:cs typeface="Arial" pitchFamily="34" charset="0"/>
              </a:rPr>
              <a:t>trovare</a:t>
            </a:r>
            <a:r>
              <a:rPr lang="en-US" dirty="0" smtClean="0">
                <a:cs typeface="Arial" pitchFamily="34" charset="0"/>
              </a:rPr>
              <a:t> la </a:t>
            </a:r>
            <a:r>
              <a:rPr lang="en-US" dirty="0" err="1" smtClean="0">
                <a:cs typeface="Arial" pitchFamily="34" charset="0"/>
              </a:rPr>
              <a:t>percentuale</a:t>
            </a:r>
            <a:r>
              <a:rPr lang="en-US" dirty="0" smtClean="0">
                <a:cs typeface="Arial" pitchFamily="34" charset="0"/>
              </a:rPr>
              <a:t> </a:t>
            </a:r>
            <a:r>
              <a:rPr lang="en-US" dirty="0" err="1" smtClean="0">
                <a:cs typeface="Arial" pitchFamily="34" charset="0"/>
              </a:rPr>
              <a:t>di</a:t>
            </a:r>
            <a:r>
              <a:rPr lang="en-US" dirty="0" smtClean="0">
                <a:cs typeface="Arial" pitchFamily="34" charset="0"/>
              </a:rPr>
              <a:t> </a:t>
            </a:r>
            <a:r>
              <a:rPr lang="en-US" dirty="0" err="1" smtClean="0">
                <a:cs typeface="Arial" pitchFamily="34" charset="0"/>
              </a:rPr>
              <a:t>ragazzi</a:t>
            </a:r>
            <a:r>
              <a:rPr lang="en-US" dirty="0" smtClean="0">
                <a:cs typeface="Arial" pitchFamily="34" charset="0"/>
              </a:rPr>
              <a:t> con x&gt;240.</a:t>
            </a:r>
          </a:p>
          <a:p>
            <a:pPr eaLnBrk="1" hangingPunct="1">
              <a:lnSpc>
                <a:spcPct val="90000"/>
              </a:lnSpc>
            </a:pPr>
            <a:r>
              <a:rPr lang="en-US" dirty="0" smtClean="0">
                <a:cs typeface="Arial" pitchFamily="34" charset="0"/>
              </a:rPr>
              <a:t>2) </a:t>
            </a:r>
            <a:r>
              <a:rPr lang="en-US" dirty="0" err="1" smtClean="0">
                <a:cs typeface="Arial" pitchFamily="34" charset="0"/>
              </a:rPr>
              <a:t>Standardizziamo</a:t>
            </a:r>
            <a:r>
              <a:rPr lang="en-US" dirty="0" smtClean="0">
                <a:cs typeface="Arial" pitchFamily="34" charset="0"/>
              </a:rPr>
              <a:t>.</a:t>
            </a:r>
          </a:p>
          <a:p>
            <a:pPr eaLnBrk="1" hangingPunct="1">
              <a:lnSpc>
                <a:spcPct val="90000"/>
              </a:lnSpc>
              <a:buFontTx/>
              <a:buNone/>
            </a:pPr>
            <a:r>
              <a:rPr lang="en-US" dirty="0" smtClean="0">
                <a:cs typeface="Arial" pitchFamily="34" charset="0"/>
              </a:rPr>
              <a:t>                               x &gt; 240</a:t>
            </a:r>
          </a:p>
          <a:p>
            <a:pPr eaLnBrk="1" hangingPunct="1">
              <a:lnSpc>
                <a:spcPct val="90000"/>
              </a:lnSpc>
              <a:buFontTx/>
              <a:buNone/>
            </a:pPr>
            <a:r>
              <a:rPr lang="en-US" dirty="0" smtClean="0">
                <a:cs typeface="Arial" pitchFamily="34" charset="0"/>
              </a:rPr>
              <a:t>                     </a:t>
            </a:r>
            <a:r>
              <a:rPr lang="en-US" u="sng" dirty="0" smtClean="0">
                <a:cs typeface="Arial" pitchFamily="34" charset="0"/>
              </a:rPr>
              <a:t>x-170 </a:t>
            </a:r>
            <a:r>
              <a:rPr lang="en-US" dirty="0" smtClean="0">
                <a:cs typeface="Arial" pitchFamily="34" charset="0"/>
              </a:rPr>
              <a:t>    &gt;    </a:t>
            </a:r>
            <a:r>
              <a:rPr lang="en-US" u="sng" dirty="0" smtClean="0">
                <a:cs typeface="Arial" pitchFamily="34" charset="0"/>
              </a:rPr>
              <a:t>240-170</a:t>
            </a:r>
          </a:p>
          <a:p>
            <a:pPr eaLnBrk="1" hangingPunct="1">
              <a:lnSpc>
                <a:spcPct val="90000"/>
              </a:lnSpc>
              <a:buFontTx/>
              <a:buNone/>
            </a:pPr>
            <a:r>
              <a:rPr lang="en-US" dirty="0" smtClean="0">
                <a:cs typeface="Arial" pitchFamily="34" charset="0"/>
              </a:rPr>
              <a:t>                       30                   30</a:t>
            </a:r>
          </a:p>
          <a:p>
            <a:pPr eaLnBrk="1" hangingPunct="1">
              <a:lnSpc>
                <a:spcPct val="90000"/>
              </a:lnSpc>
              <a:buFontTx/>
              <a:buNone/>
            </a:pPr>
            <a:r>
              <a:rPr lang="en-US" dirty="0" smtClean="0">
                <a:cs typeface="Arial" pitchFamily="34" charset="0"/>
              </a:rPr>
              <a:t>                               z &gt; 2.33</a:t>
            </a:r>
          </a:p>
          <a:p>
            <a:pPr eaLnBrk="1" hangingPunct="1">
              <a:lnSpc>
                <a:spcPct val="90000"/>
              </a:lnSpc>
            </a:pPr>
            <a:r>
              <a:rPr lang="en-US" dirty="0" smtClean="0">
                <a:cs typeface="Arial" pitchFamily="34" charset="0"/>
              </a:rPr>
              <a:t>3) </a:t>
            </a:r>
            <a:r>
              <a:rPr lang="en-US" dirty="0" err="1" smtClean="0">
                <a:cs typeface="Arial" pitchFamily="34" charset="0"/>
              </a:rPr>
              <a:t>Usiamo</a:t>
            </a:r>
            <a:r>
              <a:rPr lang="en-US" dirty="0" smtClean="0">
                <a:cs typeface="Arial" pitchFamily="34" charset="0"/>
              </a:rPr>
              <a:t> le </a:t>
            </a:r>
            <a:r>
              <a:rPr lang="en-US" dirty="0" err="1" smtClean="0">
                <a:cs typeface="Arial" pitchFamily="34" charset="0"/>
              </a:rPr>
              <a:t>tavole</a:t>
            </a:r>
            <a:r>
              <a:rPr lang="en-US" dirty="0" smtClean="0">
                <a:cs typeface="Arial" pitchFamily="34" charset="0"/>
              </a:rPr>
              <a:t>.</a:t>
            </a:r>
          </a:p>
          <a:p>
            <a:pPr eaLnBrk="1" hangingPunct="1">
              <a:lnSpc>
                <a:spcPct val="90000"/>
              </a:lnSpc>
              <a:buFontTx/>
              <a:buNone/>
            </a:pPr>
            <a:r>
              <a:rPr lang="en-US" dirty="0" smtClean="0">
                <a:cs typeface="Arial" pitchFamily="34" charset="0"/>
              </a:rPr>
              <a:t>   P(z &lt; 2.33)= 0.9901. </a:t>
            </a:r>
            <a:r>
              <a:rPr lang="en-US" dirty="0" err="1" smtClean="0">
                <a:cs typeface="Arial" pitchFamily="34" charset="0"/>
              </a:rPr>
              <a:t>Poichè</a:t>
            </a:r>
            <a:r>
              <a:rPr lang="en-US" dirty="0" smtClean="0">
                <a:cs typeface="Arial" pitchFamily="34" charset="0"/>
              </a:rPr>
              <a:t> 1-0.9901=0.0099 </a:t>
            </a:r>
            <a:r>
              <a:rPr lang="en-US" dirty="0" err="1" smtClean="0">
                <a:cs typeface="Arial" pitchFamily="34" charset="0"/>
              </a:rPr>
              <a:t>diciamo</a:t>
            </a:r>
            <a:r>
              <a:rPr lang="en-US" dirty="0" smtClean="0">
                <a:cs typeface="Arial" pitchFamily="34" charset="0"/>
              </a:rPr>
              <a:t> </a:t>
            </a:r>
            <a:r>
              <a:rPr lang="en-US" dirty="0" err="1" smtClean="0">
                <a:cs typeface="Arial" pitchFamily="34" charset="0"/>
              </a:rPr>
              <a:t>che</a:t>
            </a:r>
            <a:r>
              <a:rPr lang="en-US" dirty="0" smtClean="0">
                <a:cs typeface="Arial" pitchFamily="34" charset="0"/>
              </a:rPr>
              <a:t> circa l’1% </a:t>
            </a:r>
            <a:r>
              <a:rPr lang="en-US" dirty="0" err="1" smtClean="0">
                <a:cs typeface="Arial" pitchFamily="34" charset="0"/>
              </a:rPr>
              <a:t>dei</a:t>
            </a:r>
            <a:r>
              <a:rPr lang="en-US" dirty="0" smtClean="0">
                <a:cs typeface="Arial" pitchFamily="34" charset="0"/>
              </a:rPr>
              <a:t> </a:t>
            </a:r>
            <a:r>
              <a:rPr lang="en-US" dirty="0" err="1" smtClean="0">
                <a:cs typeface="Arial" pitchFamily="34" charset="0"/>
              </a:rPr>
              <a:t>ragazzi</a:t>
            </a:r>
            <a:r>
              <a:rPr lang="en-US" dirty="0" smtClean="0">
                <a:cs typeface="Arial" pitchFamily="34" charset="0"/>
              </a:rPr>
              <a:t> ha un </a:t>
            </a:r>
            <a:r>
              <a:rPr lang="en-US" dirty="0" err="1" smtClean="0">
                <a:cs typeface="Arial" pitchFamily="34" charset="0"/>
              </a:rPr>
              <a:t>livello</a:t>
            </a:r>
            <a:r>
              <a:rPr lang="en-US" dirty="0" smtClean="0">
                <a:cs typeface="Arial" pitchFamily="34" charset="0"/>
              </a:rPr>
              <a:t> </a:t>
            </a:r>
            <a:r>
              <a:rPr lang="en-US" dirty="0" err="1" smtClean="0">
                <a:cs typeface="Arial" pitchFamily="34" charset="0"/>
              </a:rPr>
              <a:t>di</a:t>
            </a:r>
            <a:r>
              <a:rPr lang="en-US" dirty="0" smtClean="0">
                <a:cs typeface="Arial" pitchFamily="34" charset="0"/>
              </a:rPr>
              <a:t> </a:t>
            </a:r>
            <a:r>
              <a:rPr lang="en-US" dirty="0" err="1" smtClean="0">
                <a:cs typeface="Arial" pitchFamily="34" charset="0"/>
              </a:rPr>
              <a:t>colesterolo</a:t>
            </a:r>
            <a:r>
              <a:rPr lang="en-US" dirty="0" smtClean="0">
                <a:cs typeface="Arial" pitchFamily="34" charset="0"/>
              </a:rPr>
              <a:t> </a:t>
            </a:r>
            <a:r>
              <a:rPr lang="en-US" dirty="0" err="1" smtClean="0">
                <a:cs typeface="Arial" pitchFamily="34" charset="0"/>
              </a:rPr>
              <a:t>superiore</a:t>
            </a:r>
            <a:r>
              <a:rPr lang="en-US" dirty="0" smtClean="0">
                <a:cs typeface="Arial" pitchFamily="34" charset="0"/>
              </a:rPr>
              <a:t> a 240mg/dl</a:t>
            </a:r>
          </a:p>
          <a:p>
            <a:pPr eaLnBrk="1" hangingPunct="1">
              <a:lnSpc>
                <a:spcPct val="90000"/>
              </a:lnSpc>
              <a:buFontTx/>
              <a:buNone/>
            </a:pPr>
            <a:r>
              <a:rPr lang="en-US" sz="2400" dirty="0" smtClean="0">
                <a:cs typeface="Arial" pitchFamily="34" charset="0"/>
              </a:rPr>
              <a:t>          (</a:t>
            </a:r>
            <a:r>
              <a:rPr lang="en-US" sz="2400" dirty="0" err="1" smtClean="0">
                <a:cs typeface="Arial" pitchFamily="34" charset="0"/>
              </a:rPr>
              <a:t>tra</a:t>
            </a:r>
            <a:r>
              <a:rPr lang="en-US" sz="2400" dirty="0" smtClean="0">
                <a:cs typeface="Arial" pitchFamily="34" charset="0"/>
              </a:rPr>
              <a:t> 0.00 e 2.33</a:t>
            </a:r>
            <a:r>
              <a:rPr lang="en-US" sz="2400" dirty="0" smtClean="0">
                <a:cs typeface="Arial" pitchFamily="34" charset="0"/>
                <a:sym typeface="Wingdings" pitchFamily="2" charset="2"/>
              </a:rPr>
              <a:t> 0.4893 0.5000-0.4893 = 0.01 =1%)</a:t>
            </a:r>
            <a:endParaRPr lang="en-US" sz="2400" dirty="0" smtClean="0">
              <a:cs typeface="Arial" pitchFamily="34"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rmAutofit/>
          </a:bodyPr>
          <a:lstStyle/>
          <a:p>
            <a:r>
              <a:rPr lang="it-IT" sz="2800" dirty="0" smtClean="0">
                <a:solidFill>
                  <a:srgbClr val="FF0000"/>
                </a:solidFill>
              </a:rPr>
              <a:t>Esempio</a:t>
            </a:r>
            <a:endParaRPr lang="it-IT" sz="2800" dirty="0">
              <a:solidFill>
                <a:srgbClr val="FF0000"/>
              </a:solidFill>
            </a:endParaRPr>
          </a:p>
        </p:txBody>
      </p:sp>
      <p:pic>
        <p:nvPicPr>
          <p:cNvPr id="207874" name="Picture 2"/>
          <p:cNvPicPr>
            <a:picLocks noGrp="1" noChangeAspect="1" noChangeArrowheads="1"/>
          </p:cNvPicPr>
          <p:nvPr>
            <p:ph idx="1"/>
          </p:nvPr>
        </p:nvPicPr>
        <p:blipFill>
          <a:blip r:embed="rId2" cstate="print"/>
          <a:srcRect/>
          <a:stretch>
            <a:fillRect/>
          </a:stretch>
        </p:blipFill>
        <p:spPr bwMode="auto">
          <a:xfrm>
            <a:off x="539552" y="1844824"/>
            <a:ext cx="6912768" cy="4608512"/>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rmAutofit/>
          </a:bodyPr>
          <a:lstStyle/>
          <a:p>
            <a:r>
              <a:rPr lang="it-IT" sz="2800" dirty="0" smtClean="0">
                <a:solidFill>
                  <a:srgbClr val="FF0000"/>
                </a:solidFill>
              </a:rPr>
              <a:t>Soluzione</a:t>
            </a:r>
            <a:endParaRPr lang="it-IT" sz="2800" dirty="0">
              <a:solidFill>
                <a:srgbClr val="FF0000"/>
              </a:solidFill>
            </a:endParaRPr>
          </a:p>
        </p:txBody>
      </p:sp>
      <p:pic>
        <p:nvPicPr>
          <p:cNvPr id="208898" name="Picture 2"/>
          <p:cNvPicPr>
            <a:picLocks noChangeAspect="1" noChangeArrowheads="1"/>
          </p:cNvPicPr>
          <p:nvPr/>
        </p:nvPicPr>
        <p:blipFill>
          <a:blip r:embed="rId2" cstate="print"/>
          <a:srcRect/>
          <a:stretch>
            <a:fillRect/>
          </a:stretch>
        </p:blipFill>
        <p:spPr bwMode="auto">
          <a:xfrm>
            <a:off x="1403648" y="1268760"/>
            <a:ext cx="6840760" cy="5229200"/>
          </a:xfrm>
          <a:prstGeom prst="rect">
            <a:avLst/>
          </a:prstGeom>
          <a:noFill/>
          <a:ln w="9525">
            <a:noFill/>
            <a:miter lim="800000"/>
            <a:headEnd/>
            <a:tailEnd/>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7D8F7899-0764-40F6-9DF4-878212F019D5}" type="slidenum">
              <a:rPr lang="it-IT"/>
              <a:pPr>
                <a:defRPr/>
              </a:pPr>
              <a:t>119</a:t>
            </a:fld>
            <a:endParaRPr lang="it-IT"/>
          </a:p>
        </p:txBody>
      </p:sp>
      <p:sp>
        <p:nvSpPr>
          <p:cNvPr id="398339" name="Rectangle 3"/>
          <p:cNvSpPr>
            <a:spLocks noGrp="1" noChangeArrowheads="1"/>
          </p:cNvSpPr>
          <p:nvPr>
            <p:ph type="body" idx="1"/>
          </p:nvPr>
        </p:nvSpPr>
        <p:spPr>
          <a:xfrm>
            <a:off x="457200" y="0"/>
            <a:ext cx="8229600" cy="6858000"/>
          </a:xfrm>
        </p:spPr>
        <p:txBody>
          <a:bodyPr/>
          <a:lstStyle/>
          <a:p>
            <a:pPr eaLnBrk="1" hangingPunct="1">
              <a:lnSpc>
                <a:spcPct val="80000"/>
              </a:lnSpc>
            </a:pPr>
            <a:r>
              <a:rPr lang="it-IT" b="1" smtClean="0"/>
              <a:t>esercizi con la normale</a:t>
            </a:r>
          </a:p>
          <a:p>
            <a:pPr eaLnBrk="1" hangingPunct="1">
              <a:lnSpc>
                <a:spcPct val="80000"/>
              </a:lnSpc>
            </a:pPr>
            <a:r>
              <a:rPr lang="it-IT" sz="2400" smtClean="0"/>
              <a:t>lunghezza ali mosche N(45.5, 3.90) </a:t>
            </a:r>
          </a:p>
          <a:p>
            <a:pPr eaLnBrk="1" hangingPunct="1">
              <a:lnSpc>
                <a:spcPct val="80000"/>
              </a:lnSpc>
            </a:pPr>
            <a:r>
              <a:rPr lang="it-IT" sz="2400" smtClean="0"/>
              <a:t>Quale proporzione di mosche ha ali lunghe più di 51 decimi di mm?</a:t>
            </a:r>
          </a:p>
          <a:p>
            <a:pPr eaLnBrk="1" hangingPunct="1">
              <a:lnSpc>
                <a:spcPct val="80000"/>
              </a:lnSpc>
            </a:pPr>
            <a:r>
              <a:rPr lang="it-IT" sz="2400" smtClean="0"/>
              <a:t>Quale proporzione ha ali lunghe tra 41 e 44?</a:t>
            </a:r>
          </a:p>
          <a:p>
            <a:pPr eaLnBrk="1" hangingPunct="1">
              <a:lnSpc>
                <a:spcPct val="80000"/>
              </a:lnSpc>
            </a:pPr>
            <a:r>
              <a:rPr lang="it-IT" sz="2400" smtClean="0"/>
              <a:t>Quale proporzione ha ali lunghe meno di 39?</a:t>
            </a:r>
          </a:p>
          <a:p>
            <a:pPr eaLnBrk="1" hangingPunct="1">
              <a:lnSpc>
                <a:spcPct val="80000"/>
              </a:lnSpc>
            </a:pPr>
            <a:r>
              <a:rPr lang="it-IT" sz="2400" smtClean="0"/>
              <a:t>Quale proporzione ha ali lunghe almeno 41 ma non più di 44?</a:t>
            </a:r>
          </a:p>
          <a:p>
            <a:pPr eaLnBrk="1" hangingPunct="1">
              <a:lnSpc>
                <a:spcPct val="80000"/>
              </a:lnSpc>
            </a:pPr>
            <a:r>
              <a:rPr lang="it-IT" sz="2400" smtClean="0"/>
              <a:t>(occorre sempre standardizzare)</a:t>
            </a:r>
          </a:p>
          <a:p>
            <a:pPr eaLnBrk="1" hangingPunct="1">
              <a:lnSpc>
                <a:spcPct val="80000"/>
              </a:lnSpc>
            </a:pPr>
            <a:r>
              <a:rPr lang="it-IT" sz="2400" b="1" smtClean="0"/>
              <a:t>Problema inverso</a:t>
            </a:r>
            <a:endParaRPr lang="it-IT" sz="2400" smtClean="0"/>
          </a:p>
          <a:p>
            <a:pPr eaLnBrk="1" hangingPunct="1">
              <a:lnSpc>
                <a:spcPct val="80000"/>
              </a:lnSpc>
            </a:pPr>
            <a:r>
              <a:rPr lang="it-IT" sz="2400" smtClean="0"/>
              <a:t>Come trovare quel valore che ha una data proporzione di osservazioni al di sopra o al di sotto di esso?</a:t>
            </a:r>
          </a:p>
          <a:p>
            <a:pPr eaLnBrk="1" hangingPunct="1">
              <a:lnSpc>
                <a:spcPct val="80000"/>
              </a:lnSpc>
            </a:pPr>
            <a:r>
              <a:rPr lang="it-IT" sz="2400" smtClean="0"/>
              <a:t>Quanto deve essere lunga l’ala per far si che  solo il 10% delle mosche abbia ali più lunghe? ( si tratta di trovare il 90 percentile)</a:t>
            </a:r>
          </a:p>
          <a:p>
            <a:pPr eaLnBrk="1" hangingPunct="1">
              <a:lnSpc>
                <a:spcPct val="80000"/>
              </a:lnSpc>
            </a:pPr>
            <a:r>
              <a:rPr lang="it-IT" sz="2400" smtClean="0"/>
              <a:t>Qual è l’80-esimo percentile delle lunghezze delle ali?</a:t>
            </a:r>
          </a:p>
          <a:p>
            <a:pPr eaLnBrk="1" hangingPunct="1">
              <a:lnSpc>
                <a:spcPct val="80000"/>
              </a:lnSpc>
            </a:pPr>
            <a:r>
              <a:rPr lang="it-IT" sz="2400" smtClean="0"/>
              <a:t>Qual è il quinto percentile delle lunghezze delle ali?</a:t>
            </a:r>
          </a:p>
          <a:p>
            <a:pPr eaLnBrk="1" hangingPunct="1">
              <a:lnSpc>
                <a:spcPct val="80000"/>
              </a:lnSpc>
            </a:pPr>
            <a:r>
              <a:rPr lang="it-IT" sz="2400" smtClean="0"/>
              <a:t>(occorre destandardizzare:  x = </a:t>
            </a:r>
            <a:r>
              <a:rPr lang="en-US" sz="2400" smtClean="0">
                <a:cs typeface="Arial" pitchFamily="34" charset="0"/>
              </a:rPr>
              <a:t>µ+</a:t>
            </a:r>
            <a:r>
              <a:rPr lang="el-GR" sz="2400" smtClean="0">
                <a:cs typeface="Arial" pitchFamily="34" charset="0"/>
              </a:rPr>
              <a:t>σ</a:t>
            </a:r>
            <a:r>
              <a:rPr lang="it-IT" sz="2400" smtClean="0">
                <a:cs typeface="Arial" pitchFamily="34" charset="0"/>
              </a:rPr>
              <a:t>z</a:t>
            </a:r>
            <a:r>
              <a:rPr lang="it-IT" sz="2400" smtClean="0"/>
              <a:t>)</a:t>
            </a:r>
          </a:p>
          <a:p>
            <a:pPr eaLnBrk="1" hangingPunct="1">
              <a:lnSpc>
                <a:spcPct val="80000"/>
              </a:lnSpc>
              <a:buFontTx/>
              <a:buNone/>
            </a:pPr>
            <a:r>
              <a:rPr lang="it-IT" sz="2400" smtClean="0"/>
              <a:t> </a:t>
            </a:r>
          </a:p>
          <a:p>
            <a:pPr eaLnBrk="1" hangingPunct="1">
              <a:lnSpc>
                <a:spcPct val="80000"/>
              </a:lnSpc>
            </a:pPr>
            <a:endParaRPr lang="it-IT" sz="2400" smtClean="0"/>
          </a:p>
          <a:p>
            <a:pPr eaLnBrk="1" hangingPunct="1">
              <a:lnSpc>
                <a:spcPct val="80000"/>
              </a:lnSpc>
            </a:pPr>
            <a:endParaRPr lang="it-IT" smtClean="0"/>
          </a:p>
          <a:p>
            <a:pPr eaLnBrk="1" hangingPunct="1">
              <a:lnSpc>
                <a:spcPct val="80000"/>
              </a:lnSpc>
            </a:pPr>
            <a:endParaRPr lang="it-IT" smtClean="0"/>
          </a:p>
          <a:p>
            <a:pPr eaLnBrk="1" hangingPunct="1">
              <a:lnSpc>
                <a:spcPct val="80000"/>
              </a:lnSpc>
            </a:pPr>
            <a:endParaRPr lang="it-IT"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0CD91205-EFEB-4468-8835-616EC678BFCE}" type="slidenum">
              <a:rPr lang="it-IT"/>
              <a:pPr>
                <a:defRPr/>
              </a:pPr>
              <a:t>12</a:t>
            </a:fld>
            <a:endParaRPr lang="it-IT"/>
          </a:p>
        </p:txBody>
      </p:sp>
      <p:sp>
        <p:nvSpPr>
          <p:cNvPr id="407555" name="Rectangle 4"/>
          <p:cNvSpPr>
            <a:spLocks noChangeArrowheads="1"/>
          </p:cNvSpPr>
          <p:nvPr/>
        </p:nvSpPr>
        <p:spPr bwMode="auto">
          <a:xfrm>
            <a:off x="179388" y="1196752"/>
            <a:ext cx="8964612" cy="6124754"/>
          </a:xfrm>
          <a:prstGeom prst="rect">
            <a:avLst/>
          </a:prstGeom>
          <a:noFill/>
          <a:ln w="9525" algn="ctr">
            <a:noFill/>
            <a:miter lim="800000"/>
            <a:headEnd/>
            <a:tailEnd/>
          </a:ln>
        </p:spPr>
        <p:txBody>
          <a:bodyPr wrap="square">
            <a:spAutoFit/>
          </a:bodyPr>
          <a:lstStyle/>
          <a:p>
            <a:r>
              <a:rPr lang="it-IT" sz="2800" dirty="0">
                <a:latin typeface="Arial" charset="0"/>
              </a:rPr>
              <a:t>Ad un </a:t>
            </a:r>
            <a:r>
              <a:rPr lang="it-IT" sz="2800" dirty="0">
                <a:solidFill>
                  <a:srgbClr val="FF5050"/>
                </a:solidFill>
                <a:latin typeface="Arial" charset="0"/>
              </a:rPr>
              <a:t>esperimento </a:t>
            </a:r>
            <a:r>
              <a:rPr lang="it-IT" sz="2800" dirty="0" smtClean="0">
                <a:solidFill>
                  <a:srgbClr val="FF5050"/>
                </a:solidFill>
                <a:latin typeface="Arial" charset="0"/>
              </a:rPr>
              <a:t>casuale </a:t>
            </a:r>
            <a:r>
              <a:rPr lang="it-IT" sz="2800" dirty="0" smtClean="0">
                <a:latin typeface="Arial" charset="0"/>
              </a:rPr>
              <a:t>(v. pag 1) </a:t>
            </a:r>
            <a:r>
              <a:rPr lang="it-IT" sz="2800" dirty="0">
                <a:latin typeface="Arial" charset="0"/>
              </a:rPr>
              <a:t>sono sempre associati:</a:t>
            </a:r>
          </a:p>
          <a:p>
            <a:pPr marL="514350" indent="-514350">
              <a:buAutoNum type="arabicParenR"/>
            </a:pPr>
            <a:r>
              <a:rPr lang="it-IT" sz="2800" dirty="0" smtClean="0">
                <a:latin typeface="Arial" charset="0"/>
              </a:rPr>
              <a:t>un </a:t>
            </a:r>
            <a:r>
              <a:rPr lang="it-IT" sz="2800" dirty="0">
                <a:latin typeface="Arial" charset="0"/>
              </a:rPr>
              <a:t>insieme di tutti i possibili risultati (</a:t>
            </a:r>
            <a:r>
              <a:rPr lang="it-IT" sz="2800" dirty="0">
                <a:solidFill>
                  <a:srgbClr val="FF5050"/>
                </a:solidFill>
                <a:latin typeface="Arial" charset="0"/>
              </a:rPr>
              <a:t>spazio campionario </a:t>
            </a:r>
            <a:r>
              <a:rPr lang="el-GR" sz="2800" dirty="0">
                <a:solidFill>
                  <a:srgbClr val="FF5050"/>
                </a:solidFill>
                <a:latin typeface="Arial" charset="0"/>
              </a:rPr>
              <a:t>Ω</a:t>
            </a:r>
            <a:r>
              <a:rPr lang="it-IT" sz="2800" dirty="0">
                <a:solidFill>
                  <a:srgbClr val="FF5050"/>
                </a:solidFill>
                <a:latin typeface="Arial" charset="0"/>
              </a:rPr>
              <a:t>). </a:t>
            </a:r>
            <a:r>
              <a:rPr lang="it-IT" sz="2800" dirty="0">
                <a:latin typeface="Arial" charset="0"/>
              </a:rPr>
              <a:t>I possibili risultati sono “punti” in questo “spazio</a:t>
            </a:r>
            <a:r>
              <a:rPr lang="it-IT" sz="2800" dirty="0" smtClean="0">
                <a:latin typeface="Arial" charset="0"/>
              </a:rPr>
              <a:t>”.</a:t>
            </a:r>
          </a:p>
          <a:p>
            <a:pPr marL="514350" indent="-514350">
              <a:buAutoNum type="arabicParenR"/>
            </a:pPr>
            <a:endParaRPr lang="it-IT" sz="2800" dirty="0">
              <a:latin typeface="Arial" charset="0"/>
            </a:endParaRPr>
          </a:p>
          <a:p>
            <a:pPr marL="514350" indent="-514350">
              <a:buAutoNum type="arabicParenR" startAt="2"/>
            </a:pPr>
            <a:r>
              <a:rPr lang="it-IT" sz="2800" dirty="0" smtClean="0">
                <a:latin typeface="Arial" charset="0"/>
              </a:rPr>
              <a:t>una </a:t>
            </a:r>
            <a:r>
              <a:rPr lang="it-IT" sz="2800" dirty="0">
                <a:latin typeface="Arial" charset="0"/>
              </a:rPr>
              <a:t>famiglia di suoi sottoinsiemi (</a:t>
            </a:r>
            <a:r>
              <a:rPr lang="it-IT" sz="2800" dirty="0">
                <a:solidFill>
                  <a:srgbClr val="FF5050"/>
                </a:solidFill>
                <a:latin typeface="Arial" charset="0"/>
              </a:rPr>
              <a:t>gli eventi</a:t>
            </a:r>
            <a:r>
              <a:rPr lang="it-IT" sz="2800" dirty="0" smtClean="0">
                <a:latin typeface="Arial" charset="0"/>
              </a:rPr>
              <a:t>)</a:t>
            </a:r>
          </a:p>
          <a:p>
            <a:pPr marL="514350" indent="-514350">
              <a:buAutoNum type="arabicParenR" startAt="2"/>
            </a:pPr>
            <a:endParaRPr lang="it-IT" sz="2800" dirty="0">
              <a:latin typeface="Arial" charset="0"/>
            </a:endParaRPr>
          </a:p>
          <a:p>
            <a:pPr marL="514350" indent="-514350">
              <a:buAutoNum type="arabicParenR" startAt="3"/>
            </a:pPr>
            <a:r>
              <a:rPr lang="it-IT" sz="2800" dirty="0" smtClean="0">
                <a:latin typeface="Arial" charset="0"/>
              </a:rPr>
              <a:t>una </a:t>
            </a:r>
            <a:r>
              <a:rPr lang="it-IT" sz="2800" dirty="0">
                <a:solidFill>
                  <a:srgbClr val="FF5050"/>
                </a:solidFill>
                <a:latin typeface="Arial" charset="0"/>
              </a:rPr>
              <a:t>probabilità P</a:t>
            </a:r>
            <a:r>
              <a:rPr lang="it-IT" sz="2800" dirty="0">
                <a:latin typeface="Arial" charset="0"/>
              </a:rPr>
              <a:t> associata ad ogni </a:t>
            </a:r>
            <a:r>
              <a:rPr lang="it-IT" sz="2800" dirty="0" smtClean="0">
                <a:latin typeface="Arial" charset="0"/>
              </a:rPr>
              <a:t>evento</a:t>
            </a:r>
          </a:p>
          <a:p>
            <a:pPr marL="514350" indent="-514350">
              <a:buAutoNum type="arabicParenR" startAt="3"/>
            </a:pPr>
            <a:endParaRPr lang="it-IT" sz="2800" dirty="0">
              <a:latin typeface="Arial" charset="0"/>
            </a:endParaRPr>
          </a:p>
          <a:p>
            <a:r>
              <a:rPr lang="it-IT" sz="2800" dirty="0">
                <a:solidFill>
                  <a:srgbClr val="FF0000"/>
                </a:solidFill>
                <a:latin typeface="Arial" charset="0"/>
              </a:rPr>
              <a:t>Questi 3 elementi costituiscono un </a:t>
            </a:r>
            <a:r>
              <a:rPr lang="it-IT" sz="2800" u="sng" dirty="0">
                <a:solidFill>
                  <a:srgbClr val="FF0000"/>
                </a:solidFill>
                <a:latin typeface="Arial" charset="0"/>
              </a:rPr>
              <a:t>modello matematico </a:t>
            </a:r>
            <a:r>
              <a:rPr lang="it-IT" sz="2800" dirty="0">
                <a:solidFill>
                  <a:srgbClr val="FF0000"/>
                </a:solidFill>
                <a:latin typeface="Arial" charset="0"/>
              </a:rPr>
              <a:t>adatto a descrivere un esperimento casuale</a:t>
            </a:r>
            <a:r>
              <a:rPr lang="it-IT" sz="2800" dirty="0">
                <a:latin typeface="Arial" charset="0"/>
              </a:rPr>
              <a:t>. </a:t>
            </a:r>
          </a:p>
          <a:p>
            <a:endParaRPr lang="it-IT" sz="2800" dirty="0">
              <a:latin typeface="Arial" charset="0"/>
            </a:endParaRPr>
          </a:p>
          <a:p>
            <a:endParaRPr lang="it-IT" sz="2800" dirty="0">
              <a:latin typeface="Arial" charset="0"/>
            </a:endParaRPr>
          </a:p>
        </p:txBody>
      </p:sp>
      <p:sp>
        <p:nvSpPr>
          <p:cNvPr id="407556" name="Rectangle 5"/>
          <p:cNvSpPr>
            <a:spLocks noChangeArrowheads="1"/>
          </p:cNvSpPr>
          <p:nvPr/>
        </p:nvSpPr>
        <p:spPr bwMode="auto">
          <a:xfrm>
            <a:off x="0" y="260648"/>
            <a:ext cx="9144000" cy="692695"/>
          </a:xfrm>
          <a:prstGeom prst="rect">
            <a:avLst/>
          </a:prstGeom>
          <a:noFill/>
          <a:ln w="9525">
            <a:solidFill>
              <a:srgbClr val="6600FF"/>
            </a:solidFill>
            <a:miter lim="800000"/>
            <a:headEnd/>
            <a:tailEnd/>
          </a:ln>
        </p:spPr>
        <p:txBody>
          <a:bodyPr anchor="ctr"/>
          <a:lstStyle/>
          <a:p>
            <a:pPr algn="ctr"/>
            <a:r>
              <a:rPr lang="it-IT" sz="2600" dirty="0">
                <a:solidFill>
                  <a:srgbClr val="FF5050"/>
                </a:solidFill>
                <a:latin typeface="Arial" charset="0"/>
              </a:rPr>
              <a:t> </a:t>
            </a:r>
            <a:r>
              <a:rPr lang="it-IT" sz="2600" dirty="0" smtClean="0">
                <a:solidFill>
                  <a:srgbClr val="FF5050"/>
                </a:solidFill>
                <a:latin typeface="Arial" charset="0"/>
              </a:rPr>
              <a:t>Elementi </a:t>
            </a:r>
            <a:r>
              <a:rPr lang="it-IT" sz="2600" dirty="0">
                <a:solidFill>
                  <a:srgbClr val="FF5050"/>
                </a:solidFill>
                <a:latin typeface="Arial" charset="0"/>
              </a:rPr>
              <a:t>di Calcolo delle Probabilità: modello</a:t>
            </a:r>
            <a:r>
              <a:rPr lang="it-IT" sz="2800" dirty="0">
                <a:solidFill>
                  <a:srgbClr val="FF5050"/>
                </a:solidFill>
                <a:latin typeface="Arial" charset="0"/>
              </a:rPr>
              <a:t> </a:t>
            </a:r>
            <a:r>
              <a:rPr lang="it-IT" sz="2600" dirty="0">
                <a:solidFill>
                  <a:srgbClr val="FF5050"/>
                </a:solidFill>
                <a:latin typeface="Arial" charset="0"/>
              </a:rPr>
              <a:t>probabilistico</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DA8A19E4-995E-4A05-8E59-1C9138FD9800}" type="slidenum">
              <a:rPr lang="it-IT"/>
              <a:pPr>
                <a:defRPr/>
              </a:pPr>
              <a:t>120</a:t>
            </a:fld>
            <a:endParaRPr lang="it-IT"/>
          </a:p>
        </p:txBody>
      </p:sp>
      <p:sp>
        <p:nvSpPr>
          <p:cNvPr id="399363" name="Rectangle 4"/>
          <p:cNvSpPr>
            <a:spLocks noGrp="1" noChangeArrowheads="1"/>
          </p:cNvSpPr>
          <p:nvPr>
            <p:ph type="body" idx="1"/>
          </p:nvPr>
        </p:nvSpPr>
        <p:spPr>
          <a:xfrm>
            <a:off x="467544" y="1281112"/>
            <a:ext cx="8229600" cy="5576888"/>
          </a:xfrm>
        </p:spPr>
        <p:txBody>
          <a:bodyPr/>
          <a:lstStyle/>
          <a:p>
            <a:pPr eaLnBrk="1" hangingPunct="1"/>
            <a:r>
              <a:rPr lang="it-IT" sz="2800" dirty="0" smtClean="0"/>
              <a:t>1)  (51-45.5)/3.90 = 1.41</a:t>
            </a:r>
            <a:r>
              <a:rPr lang="it-IT" sz="2800" dirty="0" smtClean="0">
                <a:sym typeface="Wingdings" pitchFamily="2" charset="2"/>
              </a:rPr>
              <a:t>1.000-0.920=0.08</a:t>
            </a:r>
          </a:p>
          <a:p>
            <a:pPr eaLnBrk="1" hangingPunct="1"/>
            <a:r>
              <a:rPr lang="it-IT" sz="2800" dirty="0" smtClean="0">
                <a:sym typeface="Wingdings" pitchFamily="2" charset="2"/>
              </a:rPr>
              <a:t>2) (44-45.5)/3.90 = -0.38 1.000-0.648=0.352</a:t>
            </a:r>
          </a:p>
          <a:p>
            <a:pPr eaLnBrk="1" hangingPunct="1">
              <a:buFontTx/>
              <a:buNone/>
            </a:pPr>
            <a:r>
              <a:rPr lang="it-IT" sz="2800" dirty="0" smtClean="0"/>
              <a:t>        (41-45.5)/3.90 = -1.153 </a:t>
            </a:r>
            <a:r>
              <a:rPr lang="it-IT" sz="2800" dirty="0" smtClean="0">
                <a:sym typeface="Wingdings" pitchFamily="2" charset="2"/>
              </a:rPr>
              <a:t>1.000-0.875=0.125</a:t>
            </a:r>
          </a:p>
          <a:p>
            <a:pPr eaLnBrk="1" hangingPunct="1">
              <a:buFontTx/>
              <a:buNone/>
            </a:pPr>
            <a:r>
              <a:rPr lang="it-IT" sz="2800" dirty="0" smtClean="0">
                <a:sym typeface="Wingdings" pitchFamily="2" charset="2"/>
              </a:rPr>
              <a:t>    0.352-0.125=0.227</a:t>
            </a:r>
          </a:p>
          <a:p>
            <a:pPr eaLnBrk="1" hangingPunct="1">
              <a:buFontTx/>
              <a:buNone/>
            </a:pPr>
            <a:r>
              <a:rPr lang="it-IT" sz="2800" dirty="0" smtClean="0">
                <a:sym typeface="Wingdings" pitchFamily="2" charset="2"/>
              </a:rPr>
              <a:t>   4) 0.875-0.648=0.227</a:t>
            </a:r>
          </a:p>
          <a:p>
            <a:pPr eaLnBrk="1" hangingPunct="1">
              <a:buFontTx/>
              <a:buNone/>
            </a:pPr>
            <a:r>
              <a:rPr lang="it-IT" sz="2800" dirty="0" smtClean="0">
                <a:sym typeface="Wingdings" pitchFamily="2" charset="2"/>
              </a:rPr>
              <a:t>Problema inverso</a:t>
            </a:r>
          </a:p>
          <a:p>
            <a:pPr eaLnBrk="1" hangingPunct="1">
              <a:buFontTx/>
              <a:buNone/>
            </a:pPr>
            <a:r>
              <a:rPr lang="it-IT" sz="2800" dirty="0" smtClean="0">
                <a:sym typeface="Wingdings" pitchFamily="2" charset="2"/>
              </a:rPr>
              <a:t>Qual è l’80-esimo percentile?</a:t>
            </a:r>
          </a:p>
          <a:p>
            <a:pPr eaLnBrk="1" hangingPunct="1">
              <a:buFontTx/>
              <a:buNone/>
            </a:pPr>
            <a:r>
              <a:rPr lang="it-IT" sz="2800" dirty="0" smtClean="0">
                <a:sym typeface="Wingdings" pitchFamily="2" charset="2"/>
              </a:rPr>
              <a:t>z=0.84  x=45.5+(0.84*3.90)=48.77mm</a:t>
            </a:r>
          </a:p>
          <a:p>
            <a:pPr eaLnBrk="1" hangingPunct="1">
              <a:buFontTx/>
              <a:buNone/>
            </a:pPr>
            <a:endParaRPr lang="it-IT" sz="2800" dirty="0" smtClean="0"/>
          </a:p>
        </p:txBody>
      </p:sp>
      <p:sp>
        <p:nvSpPr>
          <p:cNvPr id="5" name="CasellaDiTesto 4"/>
          <p:cNvSpPr txBox="1"/>
          <p:nvPr/>
        </p:nvSpPr>
        <p:spPr>
          <a:xfrm>
            <a:off x="3203848" y="548680"/>
            <a:ext cx="3429208" cy="523220"/>
          </a:xfrm>
          <a:prstGeom prst="rect">
            <a:avLst/>
          </a:prstGeom>
          <a:noFill/>
        </p:spPr>
        <p:txBody>
          <a:bodyPr wrap="none" rtlCol="0">
            <a:spAutoFit/>
          </a:bodyPr>
          <a:lstStyle/>
          <a:p>
            <a:r>
              <a:rPr lang="it-IT" sz="2800" dirty="0" smtClean="0"/>
              <a:t>SOLUZIONI    ESERCIZI</a:t>
            </a:r>
            <a:endParaRPr lang="it-IT" sz="28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C4723B8C-5212-46EB-8B89-1C11F5E01AD3}" type="slidenum">
              <a:rPr lang="it-IT"/>
              <a:pPr>
                <a:defRPr/>
              </a:pPr>
              <a:t>121</a:t>
            </a:fld>
            <a:endParaRPr lang="it-IT"/>
          </a:p>
        </p:txBody>
      </p:sp>
      <p:sp>
        <p:nvSpPr>
          <p:cNvPr id="400387" name="Rectangle 2"/>
          <p:cNvSpPr>
            <a:spLocks noGrp="1" noChangeArrowheads="1"/>
          </p:cNvSpPr>
          <p:nvPr>
            <p:ph type="title"/>
          </p:nvPr>
        </p:nvSpPr>
        <p:spPr>
          <a:xfrm>
            <a:off x="468313" y="0"/>
            <a:ext cx="8218487" cy="993775"/>
          </a:xfrm>
          <a:ln>
            <a:solidFill>
              <a:srgbClr val="000099"/>
            </a:solidFill>
          </a:ln>
        </p:spPr>
        <p:txBody>
          <a:bodyPr>
            <a:normAutofit fontScale="90000"/>
          </a:bodyPr>
          <a:lstStyle/>
          <a:p>
            <a:pPr eaLnBrk="1" hangingPunct="1"/>
            <a:r>
              <a:rPr lang="it-IT" sz="3600" smtClean="0">
                <a:solidFill>
                  <a:srgbClr val="FF3300"/>
                </a:solidFill>
              </a:rPr>
              <a:t>Come si valuta la “normalità” di una distribuzione di dati?</a:t>
            </a:r>
          </a:p>
        </p:txBody>
      </p:sp>
      <p:sp>
        <p:nvSpPr>
          <p:cNvPr id="400388" name="Rectangle 3"/>
          <p:cNvSpPr>
            <a:spLocks noGrp="1" noChangeArrowheads="1"/>
          </p:cNvSpPr>
          <p:nvPr>
            <p:ph type="body" idx="1"/>
          </p:nvPr>
        </p:nvSpPr>
        <p:spPr>
          <a:xfrm>
            <a:off x="0" y="1125538"/>
            <a:ext cx="8820150" cy="5732462"/>
          </a:xfrm>
        </p:spPr>
        <p:txBody>
          <a:bodyPr/>
          <a:lstStyle/>
          <a:p>
            <a:pPr eaLnBrk="1" hangingPunct="1">
              <a:lnSpc>
                <a:spcPct val="90000"/>
              </a:lnSpc>
            </a:pPr>
            <a:r>
              <a:rPr lang="it-IT" smtClean="0"/>
              <a:t>Come possiamo giudicare se i dati provengono da una distribuzione che può essere approssimata con una normale?</a:t>
            </a:r>
          </a:p>
          <a:p>
            <a:pPr eaLnBrk="1" hangingPunct="1">
              <a:lnSpc>
                <a:spcPct val="90000"/>
              </a:lnSpc>
            </a:pPr>
            <a:r>
              <a:rPr lang="it-IT" smtClean="0"/>
              <a:t>Gli istogrammi, i diagrammi ramo-foglia e alcuni indici possono rivelare caratteristiche tipicamente non normali:</a:t>
            </a:r>
          </a:p>
          <a:p>
            <a:pPr eaLnBrk="1" hangingPunct="1">
              <a:lnSpc>
                <a:spcPct val="90000"/>
              </a:lnSpc>
              <a:buFontTx/>
              <a:buNone/>
            </a:pPr>
            <a:r>
              <a:rPr lang="it-IT" smtClean="0"/>
              <a:t>   outlier, asimmetria, interruzioni dei valori (gap), clusters.</a:t>
            </a:r>
          </a:p>
          <a:p>
            <a:pPr eaLnBrk="1" hangingPunct="1">
              <a:lnSpc>
                <a:spcPct val="90000"/>
              </a:lnSpc>
            </a:pPr>
            <a:r>
              <a:rPr lang="it-IT" smtClean="0"/>
              <a:t>Se i grafici appaiono abbastanza simmetrici e unimodali occorre un metodo più sensibile, che possa rivelare l’adeguatezza del modello normale (simmetria, outlier, </a:t>
            </a:r>
            <a:r>
              <a:rPr lang="it-IT" smtClean="0">
                <a:solidFill>
                  <a:srgbClr val="FF0000"/>
                </a:solidFill>
              </a:rPr>
              <a:t>peso delle code</a:t>
            </a:r>
            <a:r>
              <a:rPr lang="it-IT" smtClean="0"/>
              <a:t>).  </a:t>
            </a:r>
          </a:p>
          <a:p>
            <a:pPr eaLnBrk="1" hangingPunct="1">
              <a:lnSpc>
                <a:spcPct val="90000"/>
              </a:lnSpc>
              <a:buFontTx/>
              <a:buNone/>
            </a:pPr>
            <a:endParaRPr lang="it-IT"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B41648D1-AED7-4A94-A6C9-505B4BDB5AE4}" type="slidenum">
              <a:rPr lang="it-IT"/>
              <a:pPr>
                <a:defRPr/>
              </a:pPr>
              <a:t>122</a:t>
            </a:fld>
            <a:endParaRPr lang="it-IT"/>
          </a:p>
        </p:txBody>
      </p:sp>
      <p:sp>
        <p:nvSpPr>
          <p:cNvPr id="403459" name="Rectangle 2"/>
          <p:cNvSpPr>
            <a:spLocks noGrp="1" noChangeArrowheads="1"/>
          </p:cNvSpPr>
          <p:nvPr>
            <p:ph type="title"/>
          </p:nvPr>
        </p:nvSpPr>
        <p:spPr>
          <a:xfrm>
            <a:off x="467544" y="1"/>
            <a:ext cx="8280400" cy="548679"/>
          </a:xfrm>
          <a:ln>
            <a:solidFill>
              <a:srgbClr val="6600CC"/>
            </a:solidFill>
          </a:ln>
        </p:spPr>
        <p:txBody>
          <a:bodyPr>
            <a:normAutofit fontScale="90000"/>
          </a:bodyPr>
          <a:lstStyle/>
          <a:p>
            <a:pPr algn="l" eaLnBrk="1" hangingPunct="1"/>
            <a:r>
              <a:rPr lang="it-IT" sz="3200" dirty="0" smtClean="0">
                <a:solidFill>
                  <a:srgbClr val="FF0000"/>
                </a:solidFill>
              </a:rPr>
              <a:t>     Plot dei quantili normali. Come si costruisce</a:t>
            </a:r>
          </a:p>
        </p:txBody>
      </p:sp>
      <p:sp>
        <p:nvSpPr>
          <p:cNvPr id="403460" name="Rectangle 3"/>
          <p:cNvSpPr>
            <a:spLocks noGrp="1" noChangeArrowheads="1"/>
          </p:cNvSpPr>
          <p:nvPr>
            <p:ph type="body" idx="1"/>
          </p:nvPr>
        </p:nvSpPr>
        <p:spPr>
          <a:xfrm>
            <a:off x="1" y="1556792"/>
            <a:ext cx="8964487" cy="5877371"/>
          </a:xfrm>
        </p:spPr>
        <p:txBody>
          <a:bodyPr>
            <a:normAutofit/>
          </a:bodyPr>
          <a:lstStyle/>
          <a:p>
            <a:pPr marL="609600" indent="-609600">
              <a:lnSpc>
                <a:spcPct val="90000"/>
              </a:lnSpc>
              <a:buFontTx/>
              <a:buAutoNum type="arabicPeriod"/>
            </a:pPr>
            <a:r>
              <a:rPr lang="it-IT" sz="2800" dirty="0" smtClean="0"/>
              <a:t>Si ordinano le osservazioni , e si calcolano i </a:t>
            </a:r>
            <a:r>
              <a:rPr lang="it-IT" sz="2800" b="1" dirty="0" smtClean="0">
                <a:solidFill>
                  <a:srgbClr val="0070C0"/>
                </a:solidFill>
              </a:rPr>
              <a:t>percentili campionari  x</a:t>
            </a:r>
            <a:r>
              <a:rPr lang="it-IT" sz="2800" b="1" baseline="-25000" dirty="0" smtClean="0">
                <a:solidFill>
                  <a:srgbClr val="0070C0"/>
                </a:solidFill>
              </a:rPr>
              <a:t>i</a:t>
            </a:r>
            <a:r>
              <a:rPr lang="it-IT" sz="2800" b="1" dirty="0" smtClean="0">
                <a:solidFill>
                  <a:srgbClr val="0070C0"/>
                </a:solidFill>
              </a:rPr>
              <a:t>.</a:t>
            </a:r>
          </a:p>
          <a:p>
            <a:pPr marL="609600" indent="-609600">
              <a:lnSpc>
                <a:spcPct val="90000"/>
              </a:lnSpc>
              <a:buFontTx/>
              <a:buAutoNum type="arabicPeriod"/>
            </a:pPr>
            <a:r>
              <a:rPr lang="it-IT" sz="2800" dirty="0" smtClean="0"/>
              <a:t>Si considera la distribuzione normale standard e si trovano </a:t>
            </a:r>
            <a:r>
              <a:rPr lang="it-IT" sz="2800" b="1" dirty="0" smtClean="0">
                <a:solidFill>
                  <a:srgbClr val="0070C0"/>
                </a:solidFill>
              </a:rPr>
              <a:t>i valori </a:t>
            </a:r>
            <a:r>
              <a:rPr lang="it-IT" sz="2800" b="1" dirty="0" err="1" smtClean="0">
                <a:solidFill>
                  <a:srgbClr val="0070C0"/>
                </a:solidFill>
              </a:rPr>
              <a:t>z</a:t>
            </a:r>
            <a:r>
              <a:rPr lang="it-IT" sz="2800" b="1" baseline="-25000" dirty="0" err="1" smtClean="0">
                <a:solidFill>
                  <a:srgbClr val="0070C0"/>
                </a:solidFill>
              </a:rPr>
              <a:t>i</a:t>
            </a:r>
            <a:r>
              <a:rPr lang="it-IT" sz="2800" b="1" dirty="0" smtClean="0">
                <a:solidFill>
                  <a:srgbClr val="0070C0"/>
                </a:solidFill>
              </a:rPr>
              <a:t> che corrispondono agli stessi percentili (quantili normali standardizzati)</a:t>
            </a:r>
          </a:p>
          <a:p>
            <a:pPr marL="609600" indent="-609600">
              <a:lnSpc>
                <a:spcPct val="90000"/>
              </a:lnSpc>
              <a:buFontTx/>
              <a:buAutoNum type="arabicPeriod"/>
            </a:pPr>
            <a:r>
              <a:rPr lang="it-IT" sz="2800" dirty="0" smtClean="0"/>
              <a:t>Si costruisce un diagramma di dispersione con le osservazioni  </a:t>
            </a:r>
            <a:r>
              <a:rPr lang="it-IT" sz="2800" b="1" dirty="0" smtClean="0">
                <a:solidFill>
                  <a:srgbClr val="0070C0"/>
                </a:solidFill>
              </a:rPr>
              <a:t>x</a:t>
            </a:r>
            <a:r>
              <a:rPr lang="it-IT" sz="2800" b="1" baseline="-25000" dirty="0" smtClean="0">
                <a:solidFill>
                  <a:srgbClr val="0070C0"/>
                </a:solidFill>
              </a:rPr>
              <a:t>i  </a:t>
            </a:r>
            <a:r>
              <a:rPr lang="it-IT" sz="2800" dirty="0" smtClean="0"/>
              <a:t>sull’asse orizzontale e i corrispondenti quantili normali standardizzati  </a:t>
            </a:r>
            <a:r>
              <a:rPr lang="it-IT" sz="2800" b="1" dirty="0" err="1" smtClean="0">
                <a:solidFill>
                  <a:srgbClr val="0070C0"/>
                </a:solidFill>
              </a:rPr>
              <a:t>z</a:t>
            </a:r>
            <a:r>
              <a:rPr lang="it-IT" sz="2800" b="1" baseline="-25000" dirty="0" err="1" smtClean="0">
                <a:solidFill>
                  <a:srgbClr val="0070C0"/>
                </a:solidFill>
              </a:rPr>
              <a:t>i</a:t>
            </a:r>
            <a:r>
              <a:rPr lang="it-IT" sz="2800" b="1" baseline="-25000" dirty="0" smtClean="0">
                <a:solidFill>
                  <a:srgbClr val="0070C0"/>
                </a:solidFill>
              </a:rPr>
              <a:t>  </a:t>
            </a:r>
            <a:r>
              <a:rPr lang="it-IT" sz="2800" dirty="0" smtClean="0"/>
              <a:t>sull’asse verticale</a:t>
            </a:r>
          </a:p>
          <a:p>
            <a:pPr marL="609600" indent="-609600" eaLnBrk="1" hangingPunct="1">
              <a:lnSpc>
                <a:spcPct val="90000"/>
              </a:lnSpc>
              <a:buFontTx/>
              <a:buAutoNum type="arabicPeriod"/>
            </a:pPr>
            <a:r>
              <a:rPr lang="it-IT" sz="2800" dirty="0" smtClean="0"/>
              <a:t>Si verifica la normalità delle osservazioni controllando se i punti del diagramma si trovano approssimativamente su una retta</a:t>
            </a:r>
          </a:p>
        </p:txBody>
      </p:sp>
      <p:sp>
        <p:nvSpPr>
          <p:cNvPr id="403461" name="Rectangle 4"/>
          <p:cNvSpPr>
            <a:spLocks noChangeArrowheads="1"/>
          </p:cNvSpPr>
          <p:nvPr/>
        </p:nvSpPr>
        <p:spPr bwMode="auto">
          <a:xfrm>
            <a:off x="323528" y="6165304"/>
            <a:ext cx="8364538" cy="396875"/>
          </a:xfrm>
          <a:prstGeom prst="rect">
            <a:avLst/>
          </a:prstGeom>
          <a:noFill/>
          <a:ln w="9525" algn="ctr">
            <a:noFill/>
            <a:miter lim="800000"/>
            <a:headEnd/>
            <a:tailEnd/>
          </a:ln>
        </p:spPr>
        <p:txBody>
          <a:bodyPr wrap="none">
            <a:spAutoFit/>
          </a:bodyPr>
          <a:lstStyle/>
          <a:p>
            <a:pPr algn="ctr"/>
            <a:r>
              <a:rPr lang="it-IT" sz="2000" dirty="0">
                <a:latin typeface="Arial" pitchFamily="34" charset="0"/>
              </a:rPr>
              <a:t>Tutti i software statistici riportano i plot dei quantili normali (</a:t>
            </a:r>
            <a:r>
              <a:rPr lang="it-IT" sz="2000" dirty="0" err="1">
                <a:latin typeface="Arial" pitchFamily="34" charset="0"/>
              </a:rPr>
              <a:t>normal</a:t>
            </a:r>
            <a:r>
              <a:rPr lang="it-IT" sz="2000" dirty="0">
                <a:latin typeface="Arial" pitchFamily="34" charset="0"/>
              </a:rPr>
              <a:t> </a:t>
            </a:r>
            <a:r>
              <a:rPr lang="it-IT" sz="2000" dirty="0" err="1">
                <a:latin typeface="Arial" pitchFamily="34" charset="0"/>
              </a:rPr>
              <a:t>plots</a:t>
            </a:r>
            <a:r>
              <a:rPr lang="it-IT" sz="2000" dirty="0">
                <a:latin typeface="Arial" pitchFamily="34" charset="0"/>
              </a:rPr>
              <a:t>).</a:t>
            </a:r>
          </a:p>
        </p:txBody>
      </p:sp>
      <p:sp>
        <p:nvSpPr>
          <p:cNvPr id="7" name="Rettangolo 6"/>
          <p:cNvSpPr/>
          <p:nvPr/>
        </p:nvSpPr>
        <p:spPr>
          <a:xfrm>
            <a:off x="611560" y="692696"/>
            <a:ext cx="8208912" cy="707886"/>
          </a:xfrm>
          <a:prstGeom prst="rect">
            <a:avLst/>
          </a:prstGeom>
        </p:spPr>
        <p:txBody>
          <a:bodyPr wrap="square">
            <a:spAutoFit/>
          </a:bodyPr>
          <a:lstStyle/>
          <a:p>
            <a:r>
              <a:rPr lang="it-IT" sz="2000" b="1" dirty="0" smtClean="0">
                <a:solidFill>
                  <a:srgbClr val="FF0000"/>
                </a:solidFill>
              </a:rPr>
              <a:t>Vogliamo verificare se un determinato campione proviene da una distribuzione normale (con ugual media e scarto </a:t>
            </a:r>
            <a:r>
              <a:rPr lang="it-IT" sz="2000" b="1" dirty="0" err="1" smtClean="0">
                <a:solidFill>
                  <a:srgbClr val="FF0000"/>
                </a:solidFill>
              </a:rPr>
              <a:t>st</a:t>
            </a:r>
            <a:r>
              <a:rPr lang="it-IT" sz="2000" b="1" dirty="0" smtClean="0">
                <a:solidFill>
                  <a:srgbClr val="FF0000"/>
                </a:solidFill>
              </a:rPr>
              <a:t>.)</a:t>
            </a:r>
            <a:r>
              <a:rPr lang="it-IT" sz="2000" dirty="0" smtClean="0"/>
              <a:t> </a:t>
            </a:r>
            <a:endParaRPr lang="it-IT" sz="20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egnaposto numero diapositiva 4"/>
          <p:cNvSpPr>
            <a:spLocks noGrp="1"/>
          </p:cNvSpPr>
          <p:nvPr>
            <p:ph type="sldNum" sz="quarter" idx="12"/>
          </p:nvPr>
        </p:nvSpPr>
        <p:spPr/>
        <p:txBody>
          <a:bodyPr/>
          <a:lstStyle/>
          <a:p>
            <a:pPr>
              <a:defRPr/>
            </a:pPr>
            <a:fld id="{CED535D0-A430-4C0A-921E-EBF2A16D6768}" type="slidenum">
              <a:rPr lang="it-IT"/>
              <a:pPr>
                <a:defRPr/>
              </a:pPr>
              <a:t>123</a:t>
            </a:fld>
            <a:endParaRPr lang="it-IT"/>
          </a:p>
        </p:txBody>
      </p:sp>
      <p:sp>
        <p:nvSpPr>
          <p:cNvPr id="405507" name="Rectangle 4"/>
          <p:cNvSpPr>
            <a:spLocks noGrp="1" noChangeArrowheads="1"/>
          </p:cNvSpPr>
          <p:nvPr>
            <p:ph type="title"/>
          </p:nvPr>
        </p:nvSpPr>
        <p:spPr>
          <a:xfrm>
            <a:off x="395288" y="0"/>
            <a:ext cx="8229600" cy="633413"/>
          </a:xfrm>
          <a:ln>
            <a:solidFill>
              <a:schemeClr val="accent2"/>
            </a:solidFill>
          </a:ln>
        </p:spPr>
        <p:txBody>
          <a:bodyPr>
            <a:noAutofit/>
          </a:bodyPr>
          <a:lstStyle/>
          <a:p>
            <a:r>
              <a:rPr lang="it-IT" sz="2400" dirty="0" smtClean="0">
                <a:solidFill>
                  <a:srgbClr val="FF3300"/>
                </a:solidFill>
              </a:rPr>
              <a:t>Plot dei quantili normali: metodo grafico di controllo della normalità dei dati</a:t>
            </a:r>
          </a:p>
        </p:txBody>
      </p:sp>
      <p:sp>
        <p:nvSpPr>
          <p:cNvPr id="405508" name="Rectangle 8"/>
          <p:cNvSpPr>
            <a:spLocks noChangeArrowheads="1"/>
          </p:cNvSpPr>
          <p:nvPr/>
        </p:nvSpPr>
        <p:spPr bwMode="auto">
          <a:xfrm>
            <a:off x="0" y="974725"/>
            <a:ext cx="4572000" cy="5883275"/>
          </a:xfrm>
          <a:prstGeom prst="rect">
            <a:avLst/>
          </a:prstGeom>
          <a:noFill/>
          <a:ln w="9525" algn="ctr">
            <a:noFill/>
            <a:miter lim="800000"/>
            <a:headEnd/>
            <a:tailEnd/>
          </a:ln>
        </p:spPr>
        <p:txBody>
          <a:bodyPr>
            <a:spAutoFit/>
          </a:bodyPr>
          <a:lstStyle/>
          <a:p>
            <a:pPr algn="ctr"/>
            <a:r>
              <a:rPr lang="it-IT" sz="2000">
                <a:latin typeface="Arial" pitchFamily="34" charset="0"/>
              </a:rPr>
              <a:t>69	-1,64485</a:t>
            </a:r>
          </a:p>
          <a:p>
            <a:pPr algn="ctr"/>
            <a:r>
              <a:rPr lang="it-IT" sz="2000">
                <a:latin typeface="Arial" pitchFamily="34" charset="0"/>
              </a:rPr>
              <a:t>70	-1,28155</a:t>
            </a:r>
          </a:p>
          <a:p>
            <a:pPr algn="ctr"/>
            <a:r>
              <a:rPr lang="it-IT" sz="2000">
                <a:latin typeface="Arial" pitchFamily="34" charset="0"/>
              </a:rPr>
              <a:t>71	-1,03643</a:t>
            </a:r>
          </a:p>
          <a:p>
            <a:pPr algn="ctr"/>
            <a:r>
              <a:rPr lang="it-IT" sz="2000">
                <a:latin typeface="Arial" pitchFamily="34" charset="0"/>
              </a:rPr>
              <a:t>72	-0,84162</a:t>
            </a:r>
          </a:p>
          <a:p>
            <a:pPr algn="ctr"/>
            <a:r>
              <a:rPr lang="it-IT" sz="2000">
                <a:solidFill>
                  <a:srgbClr val="FF3300"/>
                </a:solidFill>
                <a:latin typeface="Arial" pitchFamily="34" charset="0"/>
              </a:rPr>
              <a:t>72	-0,67449</a:t>
            </a:r>
          </a:p>
          <a:p>
            <a:pPr algn="ctr"/>
            <a:r>
              <a:rPr lang="it-IT" sz="2000">
                <a:latin typeface="Arial" pitchFamily="34" charset="0"/>
              </a:rPr>
              <a:t>73	-0,52440</a:t>
            </a:r>
          </a:p>
          <a:p>
            <a:pPr algn="ctr"/>
            <a:r>
              <a:rPr lang="it-IT" sz="2000">
                <a:latin typeface="Arial" pitchFamily="34" charset="0"/>
              </a:rPr>
              <a:t>73	-0,38532</a:t>
            </a:r>
          </a:p>
          <a:p>
            <a:pPr algn="ctr"/>
            <a:r>
              <a:rPr lang="it-IT" sz="2000">
                <a:latin typeface="Arial" pitchFamily="34" charset="0"/>
              </a:rPr>
              <a:t>73	-0,25335</a:t>
            </a:r>
          </a:p>
          <a:p>
            <a:pPr algn="ctr"/>
            <a:r>
              <a:rPr lang="it-IT" sz="2000">
                <a:latin typeface="Arial" pitchFamily="34" charset="0"/>
              </a:rPr>
              <a:t>74	-0,12566</a:t>
            </a:r>
          </a:p>
          <a:p>
            <a:pPr algn="ctr"/>
            <a:r>
              <a:rPr lang="it-IT" sz="2000">
                <a:latin typeface="Arial" pitchFamily="34" charset="0"/>
              </a:rPr>
              <a:t>74	0,00000</a:t>
            </a:r>
          </a:p>
          <a:p>
            <a:pPr algn="ctr"/>
            <a:r>
              <a:rPr lang="it-IT" sz="2000">
                <a:latin typeface="Arial" pitchFamily="34" charset="0"/>
              </a:rPr>
              <a:t>74	0,12566</a:t>
            </a:r>
          </a:p>
          <a:p>
            <a:pPr algn="ctr"/>
            <a:r>
              <a:rPr lang="it-IT" sz="2000">
                <a:latin typeface="Arial" pitchFamily="34" charset="0"/>
              </a:rPr>
              <a:t>76	0,25335</a:t>
            </a:r>
          </a:p>
          <a:p>
            <a:pPr algn="ctr"/>
            <a:r>
              <a:rPr lang="it-IT" sz="2000">
                <a:latin typeface="Arial" pitchFamily="34" charset="0"/>
              </a:rPr>
              <a:t>76	0,38532</a:t>
            </a:r>
          </a:p>
          <a:p>
            <a:pPr algn="ctr"/>
            <a:r>
              <a:rPr lang="it-IT" sz="2000">
                <a:latin typeface="Arial" pitchFamily="34" charset="0"/>
              </a:rPr>
              <a:t>77	0,52440</a:t>
            </a:r>
          </a:p>
          <a:p>
            <a:pPr algn="ctr"/>
            <a:r>
              <a:rPr lang="it-IT" sz="2000">
                <a:latin typeface="Arial" pitchFamily="34" charset="0"/>
              </a:rPr>
              <a:t>77	0,67449</a:t>
            </a:r>
          </a:p>
          <a:p>
            <a:pPr algn="ctr"/>
            <a:r>
              <a:rPr lang="it-IT" sz="2000">
                <a:latin typeface="Arial" pitchFamily="34" charset="0"/>
              </a:rPr>
              <a:t>78	0,84162</a:t>
            </a:r>
          </a:p>
          <a:p>
            <a:pPr algn="ctr"/>
            <a:r>
              <a:rPr lang="it-IT" sz="2000">
                <a:latin typeface="Arial" pitchFamily="34" charset="0"/>
              </a:rPr>
              <a:t>78	1,03643</a:t>
            </a:r>
          </a:p>
          <a:p>
            <a:pPr algn="ctr"/>
            <a:r>
              <a:rPr lang="it-IT" sz="2000">
                <a:latin typeface="Arial" pitchFamily="34" charset="0"/>
              </a:rPr>
              <a:t>79	1,28155</a:t>
            </a:r>
          </a:p>
          <a:p>
            <a:pPr algn="ctr"/>
            <a:r>
              <a:rPr lang="it-IT" sz="2000">
                <a:solidFill>
                  <a:srgbClr val="FF3300"/>
                </a:solidFill>
                <a:latin typeface="Arial" pitchFamily="34" charset="0"/>
              </a:rPr>
              <a:t>80	1,64485</a:t>
            </a:r>
          </a:p>
        </p:txBody>
      </p:sp>
      <p:sp>
        <p:nvSpPr>
          <p:cNvPr id="405509" name="Text Box 9"/>
          <p:cNvSpPr txBox="1">
            <a:spLocks noChangeArrowheads="1"/>
          </p:cNvSpPr>
          <p:nvPr/>
        </p:nvSpPr>
        <p:spPr bwMode="auto">
          <a:xfrm>
            <a:off x="2916238" y="855663"/>
            <a:ext cx="6227762" cy="1692771"/>
          </a:xfrm>
          <a:prstGeom prst="rect">
            <a:avLst/>
          </a:prstGeom>
          <a:noFill/>
          <a:ln w="9525" algn="ctr">
            <a:noFill/>
            <a:miter lim="800000"/>
            <a:headEnd/>
            <a:tailEnd/>
          </a:ln>
        </p:spPr>
        <p:txBody>
          <a:bodyPr>
            <a:spAutoFit/>
          </a:bodyPr>
          <a:lstStyle/>
          <a:p>
            <a:pPr algn="ctr"/>
            <a:r>
              <a:rPr lang="it-IT" sz="2800" b="1" dirty="0">
                <a:solidFill>
                  <a:srgbClr val="62B7BE"/>
                </a:solidFill>
                <a:latin typeface="Arial" pitchFamily="34" charset="0"/>
              </a:rPr>
              <a:t>Un campione ordinato di</a:t>
            </a:r>
          </a:p>
          <a:p>
            <a:pPr algn="ctr"/>
            <a:r>
              <a:rPr lang="it-IT" sz="2800" b="1" dirty="0">
                <a:solidFill>
                  <a:srgbClr val="62B7BE"/>
                </a:solidFill>
                <a:latin typeface="Arial" pitchFamily="34" charset="0"/>
              </a:rPr>
              <a:t>lunghezze di 19 </a:t>
            </a:r>
            <a:r>
              <a:rPr lang="it-IT" sz="2800" b="1" dirty="0" smtClean="0">
                <a:solidFill>
                  <a:srgbClr val="62B7BE"/>
                </a:solidFill>
                <a:latin typeface="Arial" pitchFamily="34" charset="0"/>
              </a:rPr>
              <a:t>germogli</a:t>
            </a:r>
          </a:p>
          <a:p>
            <a:pPr algn="ctr"/>
            <a:r>
              <a:rPr lang="it-IT" sz="2000" b="1" dirty="0" smtClean="0">
                <a:solidFill>
                  <a:srgbClr val="62B7BE"/>
                </a:solidFill>
                <a:latin typeface="Arial" pitchFamily="34" charset="0"/>
              </a:rPr>
              <a:t>(v. es. precedente)</a:t>
            </a:r>
            <a:r>
              <a:rPr lang="it-IT" sz="2000" dirty="0" smtClean="0">
                <a:solidFill>
                  <a:srgbClr val="62B7BE"/>
                </a:solidFill>
                <a:latin typeface="Arial" pitchFamily="34" charset="0"/>
              </a:rPr>
              <a:t> </a:t>
            </a:r>
            <a:endParaRPr lang="it-IT" sz="2000" dirty="0">
              <a:solidFill>
                <a:srgbClr val="62B7BE"/>
              </a:solidFill>
              <a:latin typeface="Arial" pitchFamily="34" charset="0"/>
            </a:endParaRPr>
          </a:p>
          <a:p>
            <a:pPr algn="ctr"/>
            <a:endParaRPr lang="it-IT" sz="2800" dirty="0">
              <a:solidFill>
                <a:srgbClr val="62B7BE"/>
              </a:solidFill>
              <a:latin typeface="Arial" pitchFamily="34" charset="0"/>
            </a:endParaRPr>
          </a:p>
        </p:txBody>
      </p:sp>
      <p:sp>
        <p:nvSpPr>
          <p:cNvPr id="405510" name="Text Box 10"/>
          <p:cNvSpPr txBox="1">
            <a:spLocks noChangeArrowheads="1"/>
          </p:cNvSpPr>
          <p:nvPr/>
        </p:nvSpPr>
        <p:spPr bwMode="auto">
          <a:xfrm>
            <a:off x="0" y="3429000"/>
            <a:ext cx="1343025" cy="701675"/>
          </a:xfrm>
          <a:prstGeom prst="rect">
            <a:avLst/>
          </a:prstGeom>
          <a:noFill/>
          <a:ln w="9525" algn="ctr">
            <a:noFill/>
            <a:miter lim="800000"/>
            <a:headEnd/>
            <a:tailEnd/>
          </a:ln>
        </p:spPr>
        <p:txBody>
          <a:bodyPr>
            <a:spAutoFit/>
          </a:bodyPr>
          <a:lstStyle/>
          <a:p>
            <a:pPr algn="ctr"/>
            <a:r>
              <a:rPr lang="it-IT" sz="2000">
                <a:latin typeface="Arial" pitchFamily="34" charset="0"/>
              </a:rPr>
              <a:t>lunghezze</a:t>
            </a:r>
          </a:p>
          <a:p>
            <a:pPr algn="ctr"/>
            <a:r>
              <a:rPr lang="it-IT" sz="2000">
                <a:latin typeface="Arial" pitchFamily="34" charset="0"/>
              </a:rPr>
              <a:t>germogli</a:t>
            </a:r>
          </a:p>
        </p:txBody>
      </p:sp>
      <p:sp>
        <p:nvSpPr>
          <p:cNvPr id="405511" name="AutoShape 11"/>
          <p:cNvSpPr>
            <a:spLocks noChangeArrowheads="1"/>
          </p:cNvSpPr>
          <p:nvPr/>
        </p:nvSpPr>
        <p:spPr bwMode="auto">
          <a:xfrm>
            <a:off x="250825" y="4221163"/>
            <a:ext cx="976313" cy="288925"/>
          </a:xfrm>
          <a:prstGeom prst="rightArrow">
            <a:avLst>
              <a:gd name="adj1" fmla="val 50000"/>
              <a:gd name="adj2" fmla="val 84478"/>
            </a:avLst>
          </a:prstGeom>
          <a:solidFill>
            <a:schemeClr val="accent1"/>
          </a:solidFill>
          <a:ln w="9525" algn="ctr">
            <a:solidFill>
              <a:schemeClr val="tx1"/>
            </a:solidFill>
            <a:miter lim="800000"/>
            <a:headEnd/>
            <a:tailEnd/>
          </a:ln>
        </p:spPr>
        <p:txBody>
          <a:bodyPr wrap="none" anchor="ctr"/>
          <a:lstStyle/>
          <a:p>
            <a:endParaRPr lang="it-IT"/>
          </a:p>
        </p:txBody>
      </p:sp>
      <p:sp>
        <p:nvSpPr>
          <p:cNvPr id="405512" name="Text Box 12"/>
          <p:cNvSpPr txBox="1">
            <a:spLocks noChangeArrowheads="1"/>
          </p:cNvSpPr>
          <p:nvPr/>
        </p:nvSpPr>
        <p:spPr bwMode="auto">
          <a:xfrm>
            <a:off x="3203575" y="3284538"/>
            <a:ext cx="2665413" cy="701675"/>
          </a:xfrm>
          <a:prstGeom prst="rect">
            <a:avLst/>
          </a:prstGeom>
          <a:noFill/>
          <a:ln w="9525" algn="ctr">
            <a:noFill/>
            <a:miter lim="800000"/>
            <a:headEnd/>
            <a:tailEnd/>
          </a:ln>
        </p:spPr>
        <p:txBody>
          <a:bodyPr>
            <a:spAutoFit/>
          </a:bodyPr>
          <a:lstStyle/>
          <a:p>
            <a:pPr algn="ctr"/>
            <a:r>
              <a:rPr lang="it-IT" sz="2000">
                <a:latin typeface="Arial" pitchFamily="34" charset="0"/>
              </a:rPr>
              <a:t>quantili normali</a:t>
            </a:r>
          </a:p>
          <a:p>
            <a:pPr algn="ctr"/>
            <a:r>
              <a:rPr lang="it-IT" sz="2000">
                <a:latin typeface="Arial" pitchFamily="34" charset="0"/>
              </a:rPr>
              <a:t>standardizzati</a:t>
            </a:r>
          </a:p>
        </p:txBody>
      </p:sp>
      <p:sp>
        <p:nvSpPr>
          <p:cNvPr id="405513" name="AutoShape 13"/>
          <p:cNvSpPr>
            <a:spLocks noChangeArrowheads="1"/>
          </p:cNvSpPr>
          <p:nvPr/>
        </p:nvSpPr>
        <p:spPr bwMode="auto">
          <a:xfrm>
            <a:off x="3851275" y="4076700"/>
            <a:ext cx="976313" cy="287338"/>
          </a:xfrm>
          <a:prstGeom prst="leftArrow">
            <a:avLst>
              <a:gd name="adj1" fmla="val 50000"/>
              <a:gd name="adj2" fmla="val 84945"/>
            </a:avLst>
          </a:prstGeom>
          <a:solidFill>
            <a:schemeClr val="accent1"/>
          </a:solidFill>
          <a:ln w="9525" algn="ctr">
            <a:solidFill>
              <a:schemeClr val="tx1"/>
            </a:solidFill>
            <a:miter lim="800000"/>
            <a:headEnd/>
            <a:tailEnd/>
          </a:ln>
        </p:spPr>
        <p:txBody>
          <a:bodyPr wrap="none" anchor="ctr"/>
          <a:lstStyle/>
          <a:p>
            <a:endParaRPr lang="it-IT"/>
          </a:p>
        </p:txBody>
      </p:sp>
      <p:sp>
        <p:nvSpPr>
          <p:cNvPr id="405514" name="Text Box 14"/>
          <p:cNvSpPr txBox="1">
            <a:spLocks noChangeArrowheads="1"/>
          </p:cNvSpPr>
          <p:nvPr/>
        </p:nvSpPr>
        <p:spPr bwMode="auto">
          <a:xfrm>
            <a:off x="1291044" y="566738"/>
            <a:ext cx="375424" cy="400110"/>
          </a:xfrm>
          <a:prstGeom prst="rect">
            <a:avLst/>
          </a:prstGeom>
          <a:noFill/>
          <a:ln w="9525" algn="ctr">
            <a:noFill/>
            <a:miter lim="800000"/>
            <a:headEnd/>
            <a:tailEnd/>
          </a:ln>
        </p:spPr>
        <p:txBody>
          <a:bodyPr wrap="none">
            <a:spAutoFit/>
          </a:bodyPr>
          <a:lstStyle/>
          <a:p>
            <a:pPr algn="ctr"/>
            <a:r>
              <a:rPr lang="it-IT" sz="2000" b="1">
                <a:solidFill>
                  <a:srgbClr val="FF66CC"/>
                </a:solidFill>
                <a:latin typeface="Arial" pitchFamily="34" charset="0"/>
              </a:rPr>
              <a:t>x</a:t>
            </a:r>
            <a:r>
              <a:rPr lang="it-IT" sz="2000" b="1" baseline="-25000">
                <a:solidFill>
                  <a:srgbClr val="FF66CC"/>
                </a:solidFill>
                <a:latin typeface="Arial" pitchFamily="34" charset="0"/>
              </a:rPr>
              <a:t>i</a:t>
            </a:r>
            <a:endParaRPr lang="it-IT" sz="2000" b="1">
              <a:solidFill>
                <a:srgbClr val="FF66CC"/>
              </a:solidFill>
              <a:latin typeface="Arial" pitchFamily="34" charset="0"/>
            </a:endParaRPr>
          </a:p>
        </p:txBody>
      </p:sp>
      <p:sp>
        <p:nvSpPr>
          <p:cNvPr id="405515" name="Text Box 15"/>
          <p:cNvSpPr txBox="1">
            <a:spLocks noChangeArrowheads="1"/>
          </p:cNvSpPr>
          <p:nvPr/>
        </p:nvSpPr>
        <p:spPr bwMode="auto">
          <a:xfrm>
            <a:off x="2592865" y="566738"/>
            <a:ext cx="360996" cy="400110"/>
          </a:xfrm>
          <a:prstGeom prst="rect">
            <a:avLst/>
          </a:prstGeom>
          <a:noFill/>
          <a:ln w="9525" algn="ctr">
            <a:noFill/>
            <a:miter lim="800000"/>
            <a:headEnd/>
            <a:tailEnd/>
          </a:ln>
        </p:spPr>
        <p:txBody>
          <a:bodyPr wrap="none">
            <a:spAutoFit/>
          </a:bodyPr>
          <a:lstStyle/>
          <a:p>
            <a:pPr algn="ctr"/>
            <a:r>
              <a:rPr lang="it-IT" sz="2000" b="1" dirty="0" err="1">
                <a:solidFill>
                  <a:srgbClr val="FF66CC"/>
                </a:solidFill>
                <a:latin typeface="Arial" pitchFamily="34" charset="0"/>
              </a:rPr>
              <a:t>z</a:t>
            </a:r>
            <a:r>
              <a:rPr lang="it-IT" sz="2000" b="1" baseline="-25000" dirty="0" err="1">
                <a:solidFill>
                  <a:srgbClr val="FF66CC"/>
                </a:solidFill>
                <a:latin typeface="Arial" pitchFamily="34" charset="0"/>
              </a:rPr>
              <a:t>i</a:t>
            </a:r>
            <a:endParaRPr lang="it-IT" sz="2000" b="1" dirty="0">
              <a:solidFill>
                <a:srgbClr val="FF66CC"/>
              </a:solidFill>
              <a:latin typeface="Arial" pitchFamily="34" charset="0"/>
            </a:endParaRPr>
          </a:p>
        </p:txBody>
      </p:sp>
      <p:sp>
        <p:nvSpPr>
          <p:cNvPr id="405516" name="Line 16"/>
          <p:cNvSpPr>
            <a:spLocks noChangeShapeType="1"/>
          </p:cNvSpPr>
          <p:nvPr/>
        </p:nvSpPr>
        <p:spPr bwMode="auto">
          <a:xfrm flipH="1" flipV="1">
            <a:off x="3492500" y="2420938"/>
            <a:ext cx="2592388" cy="360362"/>
          </a:xfrm>
          <a:prstGeom prst="line">
            <a:avLst/>
          </a:prstGeom>
          <a:noFill/>
          <a:ln w="9525">
            <a:solidFill>
              <a:schemeClr val="tx1"/>
            </a:solidFill>
            <a:round/>
            <a:headEnd/>
            <a:tailEnd type="triangle" w="med" len="med"/>
          </a:ln>
        </p:spPr>
        <p:txBody>
          <a:bodyPr wrap="none" anchor="ctr"/>
          <a:lstStyle/>
          <a:p>
            <a:endParaRPr lang="it-IT"/>
          </a:p>
        </p:txBody>
      </p:sp>
      <p:sp>
        <p:nvSpPr>
          <p:cNvPr id="405517" name="Text Box 17"/>
          <p:cNvSpPr txBox="1">
            <a:spLocks noChangeArrowheads="1"/>
          </p:cNvSpPr>
          <p:nvPr/>
        </p:nvSpPr>
        <p:spPr bwMode="auto">
          <a:xfrm>
            <a:off x="6015038" y="2492375"/>
            <a:ext cx="2457450" cy="822325"/>
          </a:xfrm>
          <a:prstGeom prst="rect">
            <a:avLst/>
          </a:prstGeom>
          <a:noFill/>
          <a:ln w="9525" algn="ctr">
            <a:noFill/>
            <a:miter lim="800000"/>
            <a:headEnd/>
            <a:tailEnd/>
          </a:ln>
        </p:spPr>
        <p:txBody>
          <a:bodyPr wrap="none">
            <a:spAutoFit/>
          </a:bodyPr>
          <a:lstStyle/>
          <a:p>
            <a:pPr algn="ctr"/>
            <a:r>
              <a:rPr lang="it-IT">
                <a:solidFill>
                  <a:srgbClr val="FF3300"/>
                </a:solidFill>
                <a:latin typeface="Arial" pitchFamily="34" charset="0"/>
              </a:rPr>
              <a:t>(quinto quantile)</a:t>
            </a:r>
          </a:p>
          <a:p>
            <a:pPr algn="ctr"/>
            <a:r>
              <a:rPr lang="it-IT">
                <a:solidFill>
                  <a:srgbClr val="FF3300"/>
                </a:solidFill>
                <a:latin typeface="Arial" pitchFamily="34" charset="0"/>
              </a:rPr>
              <a:t>26-mo percentile</a:t>
            </a:r>
          </a:p>
        </p:txBody>
      </p:sp>
      <p:sp>
        <p:nvSpPr>
          <p:cNvPr id="405518" name="Line 18"/>
          <p:cNvSpPr>
            <a:spLocks noChangeShapeType="1"/>
          </p:cNvSpPr>
          <p:nvPr/>
        </p:nvSpPr>
        <p:spPr bwMode="auto">
          <a:xfrm flipH="1">
            <a:off x="3419475" y="6308725"/>
            <a:ext cx="2160588" cy="288925"/>
          </a:xfrm>
          <a:prstGeom prst="line">
            <a:avLst/>
          </a:prstGeom>
          <a:noFill/>
          <a:ln w="9525">
            <a:solidFill>
              <a:schemeClr val="tx1"/>
            </a:solidFill>
            <a:round/>
            <a:headEnd/>
            <a:tailEnd type="triangle" w="med" len="med"/>
          </a:ln>
        </p:spPr>
        <p:txBody>
          <a:bodyPr wrap="none" anchor="ctr"/>
          <a:lstStyle/>
          <a:p>
            <a:endParaRPr lang="it-IT"/>
          </a:p>
        </p:txBody>
      </p:sp>
      <p:sp>
        <p:nvSpPr>
          <p:cNvPr id="405519" name="Text Box 19"/>
          <p:cNvSpPr txBox="1">
            <a:spLocks noChangeArrowheads="1"/>
          </p:cNvSpPr>
          <p:nvPr/>
        </p:nvSpPr>
        <p:spPr bwMode="auto">
          <a:xfrm>
            <a:off x="5083175" y="5824538"/>
            <a:ext cx="4060825" cy="822325"/>
          </a:xfrm>
          <a:prstGeom prst="rect">
            <a:avLst/>
          </a:prstGeom>
          <a:noFill/>
          <a:ln w="9525" algn="ctr">
            <a:noFill/>
            <a:miter lim="800000"/>
            <a:headEnd/>
            <a:tailEnd/>
          </a:ln>
        </p:spPr>
        <p:txBody>
          <a:bodyPr>
            <a:spAutoFit/>
          </a:bodyPr>
          <a:lstStyle/>
          <a:p>
            <a:pPr algn="ctr"/>
            <a:r>
              <a:rPr lang="it-IT">
                <a:solidFill>
                  <a:srgbClr val="FF3300"/>
                </a:solidFill>
                <a:latin typeface="Arial" pitchFamily="34" charset="0"/>
              </a:rPr>
              <a:t>(diciannovesimo quantile)</a:t>
            </a:r>
          </a:p>
          <a:p>
            <a:pPr algn="ctr"/>
            <a:r>
              <a:rPr lang="it-IT">
                <a:solidFill>
                  <a:srgbClr val="FF3300"/>
                </a:solidFill>
                <a:latin typeface="Arial" pitchFamily="34" charset="0"/>
              </a:rPr>
              <a:t>95-mo percentile</a:t>
            </a:r>
          </a:p>
        </p:txBody>
      </p:sp>
      <p:sp>
        <p:nvSpPr>
          <p:cNvPr id="405520" name="Text Box 20"/>
          <p:cNvSpPr txBox="1">
            <a:spLocks noChangeArrowheads="1"/>
          </p:cNvSpPr>
          <p:nvPr/>
        </p:nvSpPr>
        <p:spPr bwMode="auto">
          <a:xfrm>
            <a:off x="0" y="2127250"/>
            <a:ext cx="1331913" cy="701675"/>
          </a:xfrm>
          <a:prstGeom prst="rect">
            <a:avLst/>
          </a:prstGeom>
          <a:noFill/>
          <a:ln w="9525" algn="ctr">
            <a:noFill/>
            <a:miter lim="800000"/>
            <a:headEnd/>
            <a:tailEnd/>
          </a:ln>
        </p:spPr>
        <p:txBody>
          <a:bodyPr>
            <a:spAutoFit/>
          </a:bodyPr>
          <a:lstStyle/>
          <a:p>
            <a:r>
              <a:rPr lang="it-IT" sz="2000">
                <a:solidFill>
                  <a:srgbClr val="339933"/>
                </a:solidFill>
                <a:latin typeface="Arial" pitchFamily="34" charset="0"/>
              </a:rPr>
              <a:t>26-mo</a:t>
            </a:r>
            <a:r>
              <a:rPr lang="it-IT" sz="2000">
                <a:solidFill>
                  <a:srgbClr val="339933"/>
                </a:solidFill>
                <a:latin typeface="Arial" pitchFamily="34" charset="0"/>
                <a:sym typeface="Wingdings" pitchFamily="2" charset="2"/>
              </a:rPr>
              <a:t></a:t>
            </a:r>
            <a:endParaRPr lang="it-IT" sz="2000">
              <a:solidFill>
                <a:srgbClr val="339933"/>
              </a:solidFill>
              <a:latin typeface="Arial" pitchFamily="34" charset="0"/>
            </a:endParaRPr>
          </a:p>
          <a:p>
            <a:r>
              <a:rPr lang="it-IT" sz="2000">
                <a:solidFill>
                  <a:srgbClr val="339933"/>
                </a:solidFill>
                <a:latin typeface="Arial" pitchFamily="34" charset="0"/>
              </a:rPr>
              <a:t>percentile</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p:txBody>
          <a:bodyPr/>
          <a:lstStyle/>
          <a:p>
            <a:pPr>
              <a:defRPr/>
            </a:pPr>
            <a:fld id="{3232200F-4A5E-465A-99B0-CD0682D40B72}" type="slidenum">
              <a:rPr lang="it-IT"/>
              <a:pPr>
                <a:defRPr/>
              </a:pPr>
              <a:t>124</a:t>
            </a:fld>
            <a:endParaRPr lang="it-IT"/>
          </a:p>
        </p:txBody>
      </p:sp>
      <p:sp>
        <p:nvSpPr>
          <p:cNvPr id="407555" name="Rectangle 2"/>
          <p:cNvSpPr>
            <a:spLocks noGrp="1" noChangeArrowheads="1"/>
          </p:cNvSpPr>
          <p:nvPr>
            <p:ph type="title"/>
          </p:nvPr>
        </p:nvSpPr>
        <p:spPr>
          <a:xfrm>
            <a:off x="468313" y="0"/>
            <a:ext cx="8229600" cy="1052513"/>
          </a:xfrm>
          <a:ln>
            <a:solidFill>
              <a:schemeClr val="accent2"/>
            </a:solidFill>
          </a:ln>
        </p:spPr>
        <p:txBody>
          <a:bodyPr/>
          <a:lstStyle/>
          <a:p>
            <a:pPr eaLnBrk="1" hangingPunct="1"/>
            <a:r>
              <a:rPr lang="it-IT" sz="2800" dirty="0" smtClean="0">
                <a:solidFill>
                  <a:srgbClr val="FF3300"/>
                </a:solidFill>
              </a:rPr>
              <a:t>Plot dei quantili normali per l’es. germogli:</a:t>
            </a:r>
            <a:br>
              <a:rPr lang="it-IT" sz="2800" dirty="0" smtClean="0">
                <a:solidFill>
                  <a:srgbClr val="FF3300"/>
                </a:solidFill>
              </a:rPr>
            </a:br>
            <a:r>
              <a:rPr lang="it-IT" sz="2800" dirty="0" smtClean="0">
                <a:solidFill>
                  <a:srgbClr val="FF3300"/>
                </a:solidFill>
              </a:rPr>
              <a:t>diagramma di dispersione</a:t>
            </a:r>
          </a:p>
        </p:txBody>
      </p:sp>
      <p:pic>
        <p:nvPicPr>
          <p:cNvPr id="407556" name="Picture 3"/>
          <p:cNvPicPr>
            <a:picLocks noChangeAspect="1" noChangeArrowheads="1"/>
          </p:cNvPicPr>
          <p:nvPr/>
        </p:nvPicPr>
        <p:blipFill>
          <a:blip r:embed="rId2" cstate="print"/>
          <a:srcRect/>
          <a:stretch>
            <a:fillRect/>
          </a:stretch>
        </p:blipFill>
        <p:spPr bwMode="auto">
          <a:xfrm>
            <a:off x="827088" y="1268413"/>
            <a:ext cx="7058025" cy="4321175"/>
          </a:xfrm>
          <a:prstGeom prst="rect">
            <a:avLst/>
          </a:prstGeom>
          <a:noFill/>
          <a:ln w="9525">
            <a:noFill/>
            <a:miter lim="800000"/>
            <a:headEnd/>
            <a:tailEnd/>
          </a:ln>
        </p:spPr>
      </p:pic>
      <p:sp>
        <p:nvSpPr>
          <p:cNvPr id="407557" name="Text Box 4"/>
          <p:cNvSpPr txBox="1">
            <a:spLocks noChangeArrowheads="1"/>
          </p:cNvSpPr>
          <p:nvPr/>
        </p:nvSpPr>
        <p:spPr bwMode="auto">
          <a:xfrm>
            <a:off x="467544" y="5680075"/>
            <a:ext cx="8676456" cy="1015663"/>
          </a:xfrm>
          <a:prstGeom prst="rect">
            <a:avLst/>
          </a:prstGeom>
          <a:noFill/>
          <a:ln w="9525" algn="ctr">
            <a:noFill/>
            <a:miter lim="800000"/>
            <a:headEnd/>
            <a:tailEnd/>
          </a:ln>
        </p:spPr>
        <p:txBody>
          <a:bodyPr wrap="square">
            <a:spAutoFit/>
          </a:bodyPr>
          <a:lstStyle/>
          <a:p>
            <a:r>
              <a:rPr lang="it-IT" sz="2000" dirty="0">
                <a:latin typeface="Arial" pitchFamily="34" charset="0"/>
              </a:rPr>
              <a:t>I punti del </a:t>
            </a:r>
            <a:r>
              <a:rPr lang="it-IT" sz="2000" dirty="0" err="1">
                <a:latin typeface="Arial" pitchFamily="34" charset="0"/>
              </a:rPr>
              <a:t>normal</a:t>
            </a:r>
            <a:r>
              <a:rPr lang="it-IT" sz="2000" dirty="0">
                <a:latin typeface="Arial" pitchFamily="34" charset="0"/>
              </a:rPr>
              <a:t> plot si dispongono approssimativamente </a:t>
            </a:r>
            <a:r>
              <a:rPr lang="it-IT" sz="2000" dirty="0" smtClean="0">
                <a:latin typeface="Arial" pitchFamily="34" charset="0"/>
              </a:rPr>
              <a:t>su una </a:t>
            </a:r>
            <a:r>
              <a:rPr lang="it-IT" sz="2000" dirty="0">
                <a:latin typeface="Arial" pitchFamily="34" charset="0"/>
              </a:rPr>
              <a:t>retta inclinata positivamente. Le lunghezze dei 19 germogli hanno una distribuzione approssimativamente normale.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19256" cy="778098"/>
          </a:xfrm>
          <a:ln>
            <a:solidFill>
              <a:srgbClr val="002060"/>
            </a:solidFill>
          </a:ln>
        </p:spPr>
        <p:txBody>
          <a:bodyPr>
            <a:normAutofit fontScale="90000"/>
          </a:bodyPr>
          <a:lstStyle/>
          <a:p>
            <a:r>
              <a:rPr lang="it-IT" sz="2800" dirty="0" smtClean="0">
                <a:solidFill>
                  <a:srgbClr val="FF0000"/>
                </a:solidFill>
              </a:rPr>
              <a:t>Plot dei quantili normali. Es.: campione di 13 dati estratto da una distribuzione normale standard </a:t>
            </a:r>
            <a:endParaRPr lang="it-IT" sz="2800" dirty="0">
              <a:solidFill>
                <a:srgbClr val="FF0000"/>
              </a:solidFill>
            </a:endParaRPr>
          </a:p>
        </p:txBody>
      </p:sp>
      <p:sp>
        <p:nvSpPr>
          <p:cNvPr id="3" name="Segnaposto numero diapositiva 2"/>
          <p:cNvSpPr>
            <a:spLocks noGrp="1"/>
          </p:cNvSpPr>
          <p:nvPr>
            <p:ph type="sldNum" sz="quarter" idx="12"/>
          </p:nvPr>
        </p:nvSpPr>
        <p:spPr/>
        <p:txBody>
          <a:bodyPr/>
          <a:lstStyle/>
          <a:p>
            <a:pPr>
              <a:defRPr/>
            </a:pPr>
            <a:fld id="{AF438C98-A1A1-4A52-B7F4-222EB6000C55}" type="slidenum">
              <a:rPr lang="it-IT" smtClean="0"/>
              <a:pPr>
                <a:defRPr/>
              </a:pPr>
              <a:t>125</a:t>
            </a:fld>
            <a:endParaRPr lang="it-IT"/>
          </a:p>
        </p:txBody>
      </p:sp>
      <p:sp>
        <p:nvSpPr>
          <p:cNvPr id="4" name="Rettangolo 3"/>
          <p:cNvSpPr/>
          <p:nvPr/>
        </p:nvSpPr>
        <p:spPr>
          <a:xfrm>
            <a:off x="1259632" y="1844824"/>
            <a:ext cx="6480720" cy="4401205"/>
          </a:xfrm>
          <a:prstGeom prst="rect">
            <a:avLst/>
          </a:prstGeom>
        </p:spPr>
        <p:txBody>
          <a:bodyPr wrap="square">
            <a:spAutoFit/>
          </a:bodyPr>
          <a:lstStyle/>
          <a:p>
            <a:r>
              <a:rPr lang="it-IT" sz="2200" b="1" dirty="0" smtClean="0"/>
              <a:t>     x                    percentili                    </a:t>
            </a:r>
            <a:r>
              <a:rPr lang="it-IT" sz="2200" b="1" dirty="0" err="1" smtClean="0"/>
              <a:t>y=z</a:t>
            </a:r>
            <a:endParaRPr lang="it-IT" sz="2200" b="1" dirty="0" smtClean="0"/>
          </a:p>
          <a:p>
            <a:r>
              <a:rPr lang="it-IT" sz="2000" dirty="0" smtClean="0"/>
              <a:t>-1.75761 	0.0769 	                -1.42624</a:t>
            </a:r>
          </a:p>
          <a:p>
            <a:r>
              <a:rPr lang="it-IT" sz="2000" dirty="0" smtClean="0"/>
              <a:t>-0.35848 	0.1538	                 -1.02027</a:t>
            </a:r>
          </a:p>
          <a:p>
            <a:r>
              <a:rPr lang="it-IT" sz="2000" dirty="0" smtClean="0"/>
              <a:t>-0.00063 	0.2308	                 -0.73621</a:t>
            </a:r>
          </a:p>
          <a:p>
            <a:r>
              <a:rPr lang="it-IT" sz="2000" dirty="0" smtClean="0"/>
              <a:t>0.04745  	0.3077		-0.50238</a:t>
            </a:r>
          </a:p>
          <a:p>
            <a:r>
              <a:rPr lang="it-IT" sz="2000" dirty="0" smtClean="0"/>
              <a:t>0.06633  	0.3846		-0.29342</a:t>
            </a:r>
          </a:p>
          <a:p>
            <a:r>
              <a:rPr lang="it-IT" sz="2000" dirty="0" smtClean="0"/>
              <a:t>0.23864	                0.4615		-0.09666</a:t>
            </a:r>
          </a:p>
          <a:p>
            <a:r>
              <a:rPr lang="it-IT" sz="2000" dirty="0" smtClean="0"/>
              <a:t>0.60580	                0.5385		 0.09666</a:t>
            </a:r>
          </a:p>
          <a:p>
            <a:r>
              <a:rPr lang="it-IT" sz="2000" dirty="0" smtClean="0"/>
              <a:t>0.69193  	0.6154  	                  0.29342</a:t>
            </a:r>
          </a:p>
          <a:p>
            <a:r>
              <a:rPr lang="it-IT" sz="2000" dirty="0" smtClean="0"/>
              <a:t>0.81182  	0.6923	                  0.50238</a:t>
            </a:r>
          </a:p>
          <a:p>
            <a:r>
              <a:rPr lang="it-IT" sz="2000" dirty="0" smtClean="0"/>
              <a:t>0.86228  	0.7692		 0.73621</a:t>
            </a:r>
          </a:p>
          <a:p>
            <a:r>
              <a:rPr lang="it-IT" sz="2000" dirty="0" smtClean="0"/>
              <a:t>1.21230  	0.8462	 	 1.02027</a:t>
            </a:r>
          </a:p>
          <a:p>
            <a:r>
              <a:rPr lang="it-IT" sz="2000" dirty="0" smtClean="0"/>
              <a:t>1.26512  	0.9231		 1.42624</a:t>
            </a:r>
          </a:p>
          <a:p>
            <a:r>
              <a:rPr lang="it-IT" sz="2000" dirty="0" smtClean="0"/>
              <a:t>1.42839  	1.0000	 	       *</a:t>
            </a:r>
            <a:endParaRPr lang="it-IT" sz="20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AF438C98-A1A1-4A52-B7F4-222EB6000C55}" type="slidenum">
              <a:rPr lang="it-IT" smtClean="0"/>
              <a:pPr>
                <a:defRPr/>
              </a:pPr>
              <a:t>126</a:t>
            </a:fld>
            <a:endParaRPr lang="it-IT"/>
          </a:p>
        </p:txBody>
      </p:sp>
      <p:pic>
        <p:nvPicPr>
          <p:cNvPr id="5843970" name="Picture 2"/>
          <p:cNvPicPr>
            <a:picLocks noChangeAspect="1" noChangeArrowheads="1"/>
          </p:cNvPicPr>
          <p:nvPr/>
        </p:nvPicPr>
        <p:blipFill>
          <a:blip r:embed="rId2" cstate="print"/>
          <a:srcRect/>
          <a:stretch>
            <a:fillRect/>
          </a:stretch>
        </p:blipFill>
        <p:spPr bwMode="auto">
          <a:xfrm>
            <a:off x="1828800" y="1600200"/>
            <a:ext cx="7279704" cy="4853136"/>
          </a:xfrm>
          <a:prstGeom prst="rect">
            <a:avLst/>
          </a:prstGeom>
          <a:noFill/>
          <a:ln w="9525">
            <a:noFill/>
            <a:miter lim="800000"/>
            <a:headEnd/>
            <a:tailEnd/>
          </a:ln>
        </p:spPr>
      </p:pic>
      <p:sp>
        <p:nvSpPr>
          <p:cNvPr id="5" name="Titolo 1"/>
          <p:cNvSpPr>
            <a:spLocks noGrp="1"/>
          </p:cNvSpPr>
          <p:nvPr>
            <p:ph type="title"/>
          </p:nvPr>
        </p:nvSpPr>
        <p:spPr>
          <a:ln>
            <a:solidFill>
              <a:srgbClr val="002060"/>
            </a:solidFill>
          </a:ln>
        </p:spPr>
        <p:txBody>
          <a:bodyPr/>
          <a:lstStyle/>
          <a:p>
            <a:r>
              <a:rPr lang="it-IT" sz="2800" dirty="0" smtClean="0">
                <a:solidFill>
                  <a:srgbClr val="FF0000"/>
                </a:solidFill>
              </a:rPr>
              <a:t>Plot dei quantili normali. Es.: campione di 13 dati estratto da una distribuzione normale standard </a:t>
            </a:r>
            <a:endParaRPr lang="it-IT" sz="2800" dirty="0">
              <a:solidFill>
                <a:srgbClr val="FF0000"/>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44EDF52F-1200-493C-A2BA-B44045EDB0F8}" type="slidenum">
              <a:rPr lang="it-IT"/>
              <a:pPr>
                <a:defRPr/>
              </a:pPr>
              <a:t>127</a:t>
            </a:fld>
            <a:endParaRPr lang="it-IT"/>
          </a:p>
        </p:txBody>
      </p:sp>
      <p:graphicFrame>
        <p:nvGraphicFramePr>
          <p:cNvPr id="66562" name="Object 2"/>
          <p:cNvGraphicFramePr>
            <a:graphicFrameLocks noChangeAspect="1"/>
          </p:cNvGraphicFramePr>
          <p:nvPr/>
        </p:nvGraphicFramePr>
        <p:xfrm>
          <a:off x="395288" y="1341438"/>
          <a:ext cx="8353425" cy="5516562"/>
        </p:xfrm>
        <a:graphic>
          <a:graphicData uri="http://schemas.openxmlformats.org/presentationml/2006/ole">
            <p:oleObj spid="_x0000_s30722" name="Graph" r:id="rId3" imgW="5486400" imgH="3657600" progId="">
              <p:embed/>
            </p:oleObj>
          </a:graphicData>
        </a:graphic>
      </p:graphicFrame>
      <p:sp>
        <p:nvSpPr>
          <p:cNvPr id="66564" name="Text Box 3"/>
          <p:cNvSpPr txBox="1">
            <a:spLocks noChangeArrowheads="1"/>
          </p:cNvSpPr>
          <p:nvPr/>
        </p:nvSpPr>
        <p:spPr bwMode="auto">
          <a:xfrm>
            <a:off x="303213" y="63500"/>
            <a:ext cx="8781571" cy="830997"/>
          </a:xfrm>
          <a:prstGeom prst="rect">
            <a:avLst/>
          </a:prstGeom>
          <a:noFill/>
          <a:ln w="9525">
            <a:noFill/>
            <a:miter lim="800000"/>
            <a:headEnd/>
            <a:tailEnd/>
          </a:ln>
        </p:spPr>
        <p:txBody>
          <a:bodyPr wrap="none">
            <a:spAutoFit/>
          </a:bodyPr>
          <a:lstStyle/>
          <a:p>
            <a:r>
              <a:rPr lang="it-IT" sz="2400" dirty="0">
                <a:latin typeface="Arial" pitchFamily="34" charset="0"/>
              </a:rPr>
              <a:t>Produzione annuale di latte (libbre x 100) di 100 vacche Jersey</a:t>
            </a:r>
          </a:p>
          <a:p>
            <a:r>
              <a:rPr lang="it-IT" sz="2400" dirty="0">
                <a:latin typeface="Arial" pitchFamily="34" charset="0"/>
              </a:rPr>
              <a:t>di 2 anni (</a:t>
            </a:r>
            <a:r>
              <a:rPr lang="it-IT" sz="2400" dirty="0" err="1">
                <a:latin typeface="Arial" pitchFamily="34" charset="0"/>
              </a:rPr>
              <a:t>Sokal</a:t>
            </a:r>
            <a:r>
              <a:rPr lang="it-IT" sz="2400" dirty="0">
                <a:latin typeface="Arial" pitchFamily="34" charset="0"/>
              </a:rPr>
              <a:t>, </a:t>
            </a:r>
            <a:r>
              <a:rPr lang="it-IT" sz="2400" dirty="0" err="1">
                <a:latin typeface="Arial" pitchFamily="34" charset="0"/>
              </a:rPr>
              <a:t>Rohlf</a:t>
            </a:r>
            <a:r>
              <a:rPr lang="it-IT" sz="2400" dirty="0">
                <a:latin typeface="Arial" pitchFamily="34" charset="0"/>
              </a:rPr>
              <a:t> p.104)</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p:txBody>
          <a:bodyPr/>
          <a:lstStyle/>
          <a:p>
            <a:pPr>
              <a:defRPr/>
            </a:pPr>
            <a:fld id="{5387AB37-CCE4-4B39-A865-EAAD18AFC80A}" type="slidenum">
              <a:rPr lang="it-IT"/>
              <a:pPr>
                <a:defRPr/>
              </a:pPr>
              <a:t>128</a:t>
            </a:fld>
            <a:endParaRPr lang="it-IT"/>
          </a:p>
        </p:txBody>
      </p:sp>
      <p:sp>
        <p:nvSpPr>
          <p:cNvPr id="409603" name="Rectangle 2"/>
          <p:cNvSpPr>
            <a:spLocks noGrp="1" noChangeArrowheads="1"/>
          </p:cNvSpPr>
          <p:nvPr>
            <p:ph type="title"/>
          </p:nvPr>
        </p:nvSpPr>
        <p:spPr>
          <a:xfrm>
            <a:off x="457200" y="0"/>
            <a:ext cx="8229600" cy="908050"/>
          </a:xfrm>
          <a:ln>
            <a:solidFill>
              <a:schemeClr val="accent2"/>
            </a:solidFill>
          </a:ln>
        </p:spPr>
        <p:txBody>
          <a:bodyPr>
            <a:normAutofit fontScale="90000"/>
          </a:bodyPr>
          <a:lstStyle/>
          <a:p>
            <a:pPr eaLnBrk="1" hangingPunct="1"/>
            <a:r>
              <a:rPr lang="it-IT" sz="2800" dirty="0" smtClean="0">
                <a:solidFill>
                  <a:srgbClr val="FF0000"/>
                </a:solidFill>
              </a:rPr>
              <a:t>Plot dei quantili normali</a:t>
            </a:r>
            <a:br>
              <a:rPr lang="it-IT" sz="2800" dirty="0" smtClean="0">
                <a:solidFill>
                  <a:srgbClr val="FF0000"/>
                </a:solidFill>
              </a:rPr>
            </a:br>
            <a:r>
              <a:rPr lang="it-IT" sz="2800" dirty="0" smtClean="0">
                <a:solidFill>
                  <a:srgbClr val="FF0000"/>
                </a:solidFill>
              </a:rPr>
              <a:t>Diagramma di dispersione per 19 valori  estratti dai 100</a:t>
            </a:r>
          </a:p>
        </p:txBody>
      </p:sp>
      <p:pic>
        <p:nvPicPr>
          <p:cNvPr id="409604" name="Picture 3"/>
          <p:cNvPicPr>
            <a:picLocks noChangeAspect="1" noChangeArrowheads="1"/>
          </p:cNvPicPr>
          <p:nvPr/>
        </p:nvPicPr>
        <p:blipFill>
          <a:blip r:embed="rId2" cstate="print"/>
          <a:srcRect/>
          <a:stretch>
            <a:fillRect/>
          </a:stretch>
        </p:blipFill>
        <p:spPr bwMode="auto">
          <a:xfrm>
            <a:off x="1763713" y="1484313"/>
            <a:ext cx="7380287" cy="5048250"/>
          </a:xfrm>
          <a:prstGeom prst="rect">
            <a:avLst/>
          </a:prstGeom>
          <a:noFill/>
          <a:ln w="9525">
            <a:noFill/>
            <a:miter lim="800000"/>
            <a:headEnd/>
            <a:tailEnd/>
          </a:ln>
        </p:spPr>
      </p:pic>
      <p:sp>
        <p:nvSpPr>
          <p:cNvPr id="409605" name="Rectangle 4"/>
          <p:cNvSpPr>
            <a:spLocks noChangeArrowheads="1"/>
          </p:cNvSpPr>
          <p:nvPr/>
        </p:nvSpPr>
        <p:spPr bwMode="auto">
          <a:xfrm>
            <a:off x="-1620838" y="974725"/>
            <a:ext cx="4572001" cy="5883275"/>
          </a:xfrm>
          <a:prstGeom prst="rect">
            <a:avLst/>
          </a:prstGeom>
          <a:noFill/>
          <a:ln w="9525" algn="ctr">
            <a:noFill/>
            <a:miter lim="800000"/>
            <a:headEnd/>
            <a:tailEnd/>
          </a:ln>
        </p:spPr>
        <p:txBody>
          <a:bodyPr>
            <a:spAutoFit/>
          </a:bodyPr>
          <a:lstStyle/>
          <a:p>
            <a:pPr algn="ctr"/>
            <a:r>
              <a:rPr lang="it-IT" sz="2000">
                <a:latin typeface="Arial" pitchFamily="34" charset="0"/>
              </a:rPr>
              <a:t>53</a:t>
            </a:r>
          </a:p>
          <a:p>
            <a:pPr algn="ctr"/>
            <a:r>
              <a:rPr lang="it-IT" sz="2000">
                <a:latin typeface="Arial" pitchFamily="34" charset="0"/>
              </a:rPr>
              <a:t>54</a:t>
            </a:r>
          </a:p>
          <a:p>
            <a:pPr algn="ctr"/>
            <a:r>
              <a:rPr lang="it-IT" sz="2000">
                <a:latin typeface="Arial" pitchFamily="34" charset="0"/>
              </a:rPr>
              <a:t>55</a:t>
            </a:r>
          </a:p>
          <a:p>
            <a:pPr algn="ctr"/>
            <a:r>
              <a:rPr lang="it-IT" sz="2000">
                <a:latin typeface="Arial" pitchFamily="34" charset="0"/>
              </a:rPr>
              <a:t>56</a:t>
            </a:r>
          </a:p>
          <a:p>
            <a:pPr algn="ctr"/>
            <a:r>
              <a:rPr lang="it-IT" sz="2000">
                <a:latin typeface="Arial" pitchFamily="34" charset="0"/>
              </a:rPr>
              <a:t>56</a:t>
            </a:r>
          </a:p>
          <a:p>
            <a:pPr algn="ctr"/>
            <a:r>
              <a:rPr lang="it-IT" sz="2000">
                <a:latin typeface="Arial" pitchFamily="34" charset="0"/>
              </a:rPr>
              <a:t>57</a:t>
            </a:r>
          </a:p>
          <a:p>
            <a:pPr algn="ctr"/>
            <a:r>
              <a:rPr lang="it-IT" sz="2000">
                <a:latin typeface="Arial" pitchFamily="34" charset="0"/>
              </a:rPr>
              <a:t>58</a:t>
            </a:r>
          </a:p>
          <a:p>
            <a:pPr algn="ctr"/>
            <a:r>
              <a:rPr lang="it-IT" sz="2000">
                <a:latin typeface="Arial" pitchFamily="34" charset="0"/>
              </a:rPr>
              <a:t>58</a:t>
            </a:r>
          </a:p>
          <a:p>
            <a:pPr algn="ctr"/>
            <a:r>
              <a:rPr lang="it-IT" sz="2000">
                <a:latin typeface="Arial" pitchFamily="34" charset="0"/>
              </a:rPr>
              <a:t>61</a:t>
            </a:r>
          </a:p>
          <a:p>
            <a:pPr algn="ctr"/>
            <a:r>
              <a:rPr lang="it-IT" sz="2000">
                <a:latin typeface="Arial" pitchFamily="34" charset="0"/>
              </a:rPr>
              <a:t>61</a:t>
            </a:r>
          </a:p>
          <a:p>
            <a:pPr algn="ctr"/>
            <a:r>
              <a:rPr lang="it-IT" sz="2000">
                <a:latin typeface="Arial" pitchFamily="34" charset="0"/>
              </a:rPr>
              <a:t>65</a:t>
            </a:r>
          </a:p>
          <a:p>
            <a:pPr algn="ctr"/>
            <a:r>
              <a:rPr lang="it-IT" sz="2000">
                <a:latin typeface="Arial" pitchFamily="34" charset="0"/>
              </a:rPr>
              <a:t>69</a:t>
            </a:r>
          </a:p>
          <a:p>
            <a:pPr algn="ctr"/>
            <a:r>
              <a:rPr lang="it-IT" sz="2000">
                <a:latin typeface="Arial" pitchFamily="34" charset="0"/>
              </a:rPr>
              <a:t>70</a:t>
            </a:r>
          </a:p>
          <a:p>
            <a:pPr algn="ctr"/>
            <a:r>
              <a:rPr lang="it-IT" sz="2000">
                <a:latin typeface="Arial" pitchFamily="34" charset="0"/>
              </a:rPr>
              <a:t>74</a:t>
            </a:r>
          </a:p>
          <a:p>
            <a:pPr algn="ctr"/>
            <a:r>
              <a:rPr lang="it-IT" sz="2000">
                <a:latin typeface="Arial" pitchFamily="34" charset="0"/>
              </a:rPr>
              <a:t>82</a:t>
            </a:r>
          </a:p>
          <a:p>
            <a:pPr algn="ctr"/>
            <a:r>
              <a:rPr lang="it-IT" sz="2000">
                <a:latin typeface="Arial" pitchFamily="34" charset="0"/>
              </a:rPr>
              <a:t>83</a:t>
            </a:r>
          </a:p>
          <a:p>
            <a:pPr algn="ctr"/>
            <a:r>
              <a:rPr lang="it-IT" sz="2000">
                <a:latin typeface="Arial" pitchFamily="34" charset="0"/>
              </a:rPr>
              <a:t>83</a:t>
            </a:r>
          </a:p>
          <a:p>
            <a:pPr algn="ctr"/>
            <a:r>
              <a:rPr lang="it-IT" sz="2000">
                <a:latin typeface="Arial" pitchFamily="34" charset="0"/>
              </a:rPr>
              <a:t>89</a:t>
            </a:r>
          </a:p>
          <a:p>
            <a:pPr algn="ctr"/>
            <a:r>
              <a:rPr lang="it-IT" sz="2000">
                <a:latin typeface="Arial" pitchFamily="34" charset="0"/>
              </a:rPr>
              <a:t>98</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3C33EF44-D0FB-4A15-9723-1C77EC0C9F90}" type="slidenum">
              <a:rPr lang="it-IT"/>
              <a:pPr>
                <a:defRPr/>
              </a:pPr>
              <a:t>129</a:t>
            </a:fld>
            <a:endParaRPr lang="it-IT"/>
          </a:p>
        </p:txBody>
      </p:sp>
      <p:pic>
        <p:nvPicPr>
          <p:cNvPr id="413699" name="Picture 2"/>
          <p:cNvPicPr>
            <a:picLocks noChangeAspect="1" noChangeArrowheads="1"/>
          </p:cNvPicPr>
          <p:nvPr/>
        </p:nvPicPr>
        <p:blipFill>
          <a:blip r:embed="rId2" cstate="print"/>
          <a:srcRect/>
          <a:stretch>
            <a:fillRect/>
          </a:stretch>
        </p:blipFill>
        <p:spPr bwMode="auto">
          <a:xfrm>
            <a:off x="684213" y="260350"/>
            <a:ext cx="5903912" cy="6597650"/>
          </a:xfrm>
          <a:prstGeom prst="rect">
            <a:avLst/>
          </a:prstGeom>
          <a:noFill/>
          <a:ln w="9525">
            <a:noFill/>
            <a:miter lim="800000"/>
            <a:headEnd/>
            <a:tailEnd/>
          </a:ln>
        </p:spPr>
      </p:pic>
      <p:sp>
        <p:nvSpPr>
          <p:cNvPr id="413700" name="Text Box 3"/>
          <p:cNvSpPr txBox="1">
            <a:spLocks noChangeArrowheads="1"/>
          </p:cNvSpPr>
          <p:nvPr/>
        </p:nvSpPr>
        <p:spPr bwMode="auto">
          <a:xfrm>
            <a:off x="6804025" y="711200"/>
            <a:ext cx="2411413" cy="4524315"/>
          </a:xfrm>
          <a:prstGeom prst="rect">
            <a:avLst/>
          </a:prstGeom>
          <a:noFill/>
          <a:ln w="9525">
            <a:noFill/>
            <a:miter lim="800000"/>
            <a:headEnd/>
            <a:tailEnd/>
          </a:ln>
        </p:spPr>
        <p:txBody>
          <a:bodyPr>
            <a:spAutoFit/>
          </a:bodyPr>
          <a:lstStyle/>
          <a:p>
            <a:r>
              <a:rPr lang="it-IT" dirty="0">
                <a:solidFill>
                  <a:srgbClr val="FF0000"/>
                </a:solidFill>
                <a:latin typeface="Arial" pitchFamily="34" charset="0"/>
              </a:rPr>
              <a:t>La variabilità</a:t>
            </a:r>
          </a:p>
          <a:p>
            <a:r>
              <a:rPr lang="it-IT" dirty="0">
                <a:solidFill>
                  <a:srgbClr val="FF0000"/>
                </a:solidFill>
                <a:latin typeface="Arial" pitchFamily="34" charset="0"/>
              </a:rPr>
              <a:t>naturale dei dati</a:t>
            </a:r>
          </a:p>
          <a:p>
            <a:r>
              <a:rPr lang="it-IT" dirty="0">
                <a:solidFill>
                  <a:srgbClr val="FF0000"/>
                </a:solidFill>
                <a:latin typeface="Arial" pitchFamily="34" charset="0"/>
              </a:rPr>
              <a:t>causa le fluttuazioni dei dati intorno alla </a:t>
            </a:r>
          </a:p>
          <a:p>
            <a:r>
              <a:rPr lang="it-IT" dirty="0" smtClean="0">
                <a:solidFill>
                  <a:srgbClr val="FF0000"/>
                </a:solidFill>
                <a:latin typeface="Arial" pitchFamily="34" charset="0"/>
              </a:rPr>
              <a:t>Retta</a:t>
            </a:r>
          </a:p>
          <a:p>
            <a:endParaRPr lang="it-IT" dirty="0" smtClean="0">
              <a:solidFill>
                <a:srgbClr val="FF0000"/>
              </a:solidFill>
              <a:latin typeface="Arial" pitchFamily="34" charset="0"/>
            </a:endParaRPr>
          </a:p>
          <a:p>
            <a:r>
              <a:rPr lang="it-IT" dirty="0" smtClean="0">
                <a:solidFill>
                  <a:srgbClr val="7030A0"/>
                </a:solidFill>
                <a:latin typeface="Arial" pitchFamily="34" charset="0"/>
              </a:rPr>
              <a:t>Per gli stessi dati sotto sono riportati il box-plot e l’istogramma</a:t>
            </a:r>
            <a:endParaRPr lang="it-IT" dirty="0">
              <a:solidFill>
                <a:srgbClr val="7030A0"/>
              </a:solidFill>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E0353B88-7708-481D-935A-314A80F5DC29}" type="slidenum">
              <a:rPr lang="it-IT"/>
              <a:pPr>
                <a:defRPr/>
              </a:pPr>
              <a:t>13</a:t>
            </a:fld>
            <a:endParaRPr lang="it-IT"/>
          </a:p>
        </p:txBody>
      </p:sp>
      <p:sp>
        <p:nvSpPr>
          <p:cNvPr id="408579" name="Rectangle 2"/>
          <p:cNvSpPr>
            <a:spLocks noGrp="1" noChangeArrowheads="1"/>
          </p:cNvSpPr>
          <p:nvPr>
            <p:ph type="title"/>
          </p:nvPr>
        </p:nvSpPr>
        <p:spPr>
          <a:xfrm>
            <a:off x="467544" y="1"/>
            <a:ext cx="8229600" cy="548680"/>
          </a:xfrm>
          <a:ln>
            <a:solidFill>
              <a:srgbClr val="3333CC"/>
            </a:solidFill>
          </a:ln>
        </p:spPr>
        <p:txBody>
          <a:bodyPr>
            <a:normAutofit fontScale="90000"/>
          </a:bodyPr>
          <a:lstStyle/>
          <a:p>
            <a:pPr eaLnBrk="1" hangingPunct="1"/>
            <a:r>
              <a:rPr lang="it-IT" sz="3200" dirty="0" smtClean="0">
                <a:solidFill>
                  <a:srgbClr val="FF5050"/>
                </a:solidFill>
              </a:rPr>
              <a:t>Quale spazio campionario </a:t>
            </a:r>
            <a:r>
              <a:rPr lang="el-GR" sz="3200" dirty="0" smtClean="0">
                <a:solidFill>
                  <a:srgbClr val="FF5050"/>
                </a:solidFill>
              </a:rPr>
              <a:t>Ω</a:t>
            </a:r>
            <a:r>
              <a:rPr lang="it-IT" sz="3200" dirty="0" smtClean="0">
                <a:solidFill>
                  <a:srgbClr val="FF5050"/>
                </a:solidFill>
              </a:rPr>
              <a:t>?</a:t>
            </a:r>
          </a:p>
        </p:txBody>
      </p:sp>
      <p:sp>
        <p:nvSpPr>
          <p:cNvPr id="408580" name="Rectangle 3"/>
          <p:cNvSpPr>
            <a:spLocks noGrp="1" noChangeArrowheads="1"/>
          </p:cNvSpPr>
          <p:nvPr>
            <p:ph type="body" idx="1"/>
          </p:nvPr>
        </p:nvSpPr>
        <p:spPr>
          <a:xfrm>
            <a:off x="0" y="620688"/>
            <a:ext cx="9144000" cy="6237312"/>
          </a:xfrm>
        </p:spPr>
        <p:txBody>
          <a:bodyPr>
            <a:normAutofit/>
          </a:bodyPr>
          <a:lstStyle/>
          <a:p>
            <a:r>
              <a:rPr lang="it-IT" sz="2600" dirty="0" err="1" smtClean="0">
                <a:latin typeface="Arial" charset="0"/>
              </a:rPr>
              <a:t>Es</a:t>
            </a:r>
            <a:r>
              <a:rPr lang="it-IT" sz="2600" dirty="0" smtClean="0">
                <a:latin typeface="Arial" charset="0"/>
              </a:rPr>
              <a:t>: esperimento aleatorio o casuale: lancio di un dado</a:t>
            </a:r>
          </a:p>
          <a:p>
            <a:r>
              <a:rPr lang="it-IT" sz="2600" dirty="0" err="1" smtClean="0">
                <a:latin typeface="Arial" charset="0"/>
              </a:rPr>
              <a:t>Es</a:t>
            </a:r>
            <a:r>
              <a:rPr lang="it-IT" sz="2600" dirty="0" smtClean="0">
                <a:latin typeface="Arial" charset="0"/>
              </a:rPr>
              <a:t>: esperimento casuale: misurazione del peso dei ragazzi di 11 anni in una determinata città. </a:t>
            </a:r>
          </a:p>
          <a:p>
            <a:pPr>
              <a:buNone/>
            </a:pPr>
            <a:r>
              <a:rPr lang="it-IT" sz="2600" dirty="0" smtClean="0">
                <a:latin typeface="Arial" charset="0"/>
              </a:rPr>
              <a:t>    Prendiamo come spazio campionario </a:t>
            </a:r>
            <a:r>
              <a:rPr lang="el-GR" sz="2600" dirty="0" smtClean="0">
                <a:latin typeface="Arial" charset="0"/>
              </a:rPr>
              <a:t>Ω</a:t>
            </a:r>
            <a:r>
              <a:rPr lang="it-IT" sz="2600" dirty="0" smtClean="0">
                <a:latin typeface="Arial" charset="0"/>
              </a:rPr>
              <a:t> l’insieme [ 0,∞), anche se la maggior parte degli elementi di questo insieme sono impossibili all’atto pratico. </a:t>
            </a:r>
          </a:p>
          <a:p>
            <a:r>
              <a:rPr lang="it-IT" sz="2600" dirty="0" err="1" smtClean="0"/>
              <a:t>Es</a:t>
            </a:r>
            <a:r>
              <a:rPr lang="it-IT" sz="2600" dirty="0" smtClean="0"/>
              <a:t>: esperimento casuale: si vuole determinare il minimo dosaggio di un farmaco al quale un paziente reagisce positivamente.</a:t>
            </a:r>
          </a:p>
          <a:p>
            <a:pPr eaLnBrk="1" hangingPunct="1"/>
            <a:r>
              <a:rPr lang="it-IT" sz="2600" dirty="0" smtClean="0"/>
              <a:t>Si potrebbe pensare </a:t>
            </a:r>
            <a:r>
              <a:rPr lang="el-GR" sz="2600" dirty="0" smtClean="0"/>
              <a:t>Ω</a:t>
            </a:r>
            <a:r>
              <a:rPr lang="it-IT" sz="2600" dirty="0" smtClean="0"/>
              <a:t> = (0, </a:t>
            </a:r>
            <a:r>
              <a:rPr lang="it-IT" sz="2600" dirty="0" smtClean="0">
                <a:cs typeface="Arial" charset="0"/>
              </a:rPr>
              <a:t>∞)</a:t>
            </a:r>
          </a:p>
          <a:p>
            <a:pPr eaLnBrk="1" hangingPunct="1"/>
            <a:r>
              <a:rPr lang="it-IT" sz="2600" dirty="0" smtClean="0">
                <a:cs typeface="Arial" charset="0"/>
              </a:rPr>
              <a:t>Un evento E potrebbe essere il dosaggio è compreso fra 2 e 10</a:t>
            </a:r>
            <a:r>
              <a:rPr lang="it-IT" sz="2600" dirty="0" smtClean="0">
                <a:cs typeface="Arial" charset="0"/>
                <a:sym typeface="Wingdings" pitchFamily="2" charset="2"/>
              </a:rPr>
              <a:t>  E = (2,10)</a:t>
            </a:r>
          </a:p>
          <a:p>
            <a:pPr>
              <a:buNone/>
            </a:pPr>
            <a:endParaRPr lang="it-IT" sz="2600" dirty="0" smtClean="0"/>
          </a:p>
          <a:p>
            <a:pPr>
              <a:buNone/>
            </a:pPr>
            <a:r>
              <a:rPr lang="it-IT" sz="2600" dirty="0" smtClean="0"/>
              <a:t>     Si noti che su molti testi </a:t>
            </a:r>
            <a:r>
              <a:rPr lang="el-GR" sz="2600" b="1" dirty="0" smtClean="0">
                <a:solidFill>
                  <a:srgbClr val="FF5050"/>
                </a:solidFill>
              </a:rPr>
              <a:t>Ω</a:t>
            </a:r>
            <a:r>
              <a:rPr lang="it-IT" sz="2600" b="1" dirty="0" smtClean="0">
                <a:solidFill>
                  <a:srgbClr val="FF5050"/>
                </a:solidFill>
              </a:rPr>
              <a:t> è indicato con S</a:t>
            </a:r>
            <a:endParaRPr lang="it-IT" sz="2600" b="1" dirty="0" smtClean="0">
              <a:cs typeface="Arial"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2ED5E321-D3A0-4733-B49E-79229485AEC2}" type="slidenum">
              <a:rPr lang="it-IT"/>
              <a:pPr>
                <a:defRPr/>
              </a:pPr>
              <a:t>130</a:t>
            </a:fld>
            <a:endParaRPr lang="it-IT"/>
          </a:p>
        </p:txBody>
      </p:sp>
      <p:pic>
        <p:nvPicPr>
          <p:cNvPr id="414723" name="Picture 2"/>
          <p:cNvPicPr>
            <a:picLocks noChangeAspect="1" noChangeArrowheads="1"/>
          </p:cNvPicPr>
          <p:nvPr/>
        </p:nvPicPr>
        <p:blipFill>
          <a:blip r:embed="rId2" cstate="print"/>
          <a:srcRect/>
          <a:stretch>
            <a:fillRect/>
          </a:stretch>
        </p:blipFill>
        <p:spPr bwMode="auto">
          <a:xfrm>
            <a:off x="0" y="1052513"/>
            <a:ext cx="3203575" cy="5113337"/>
          </a:xfrm>
          <a:prstGeom prst="rect">
            <a:avLst/>
          </a:prstGeom>
          <a:noFill/>
          <a:ln w="9525">
            <a:noFill/>
            <a:miter lim="800000"/>
            <a:headEnd/>
            <a:tailEnd/>
          </a:ln>
        </p:spPr>
      </p:pic>
      <p:sp>
        <p:nvSpPr>
          <p:cNvPr id="414724" name="AutoShape 3"/>
          <p:cNvSpPr>
            <a:spLocks noChangeArrowheads="1"/>
          </p:cNvSpPr>
          <p:nvPr/>
        </p:nvSpPr>
        <p:spPr bwMode="auto">
          <a:xfrm>
            <a:off x="4932363" y="1412875"/>
            <a:ext cx="3816350" cy="1008063"/>
          </a:xfrm>
          <a:prstGeom prst="wedgeRoundRectCallout">
            <a:avLst>
              <a:gd name="adj1" fmla="val -82153"/>
              <a:gd name="adj2" fmla="val 43384"/>
              <a:gd name="adj3" fmla="val 16667"/>
            </a:avLst>
          </a:prstGeom>
          <a:solidFill>
            <a:srgbClr val="9BF090"/>
          </a:solidFill>
          <a:ln w="9525">
            <a:solidFill>
              <a:schemeClr val="tx1"/>
            </a:solidFill>
            <a:miter lim="800000"/>
            <a:headEnd/>
            <a:tailEnd/>
          </a:ln>
        </p:spPr>
        <p:txBody>
          <a:bodyPr/>
          <a:lstStyle/>
          <a:p>
            <a:pPr algn="ctr"/>
            <a:r>
              <a:rPr lang="it-IT" sz="2800">
                <a:solidFill>
                  <a:srgbClr val="FF0000"/>
                </a:solidFill>
                <a:latin typeface="Arial" pitchFamily="34" charset="0"/>
              </a:rPr>
              <a:t>I dati presentano una lunga coda a sinistra</a:t>
            </a:r>
          </a:p>
        </p:txBody>
      </p:sp>
      <p:sp>
        <p:nvSpPr>
          <p:cNvPr id="414725" name="AutoShape 4"/>
          <p:cNvSpPr>
            <a:spLocks noChangeArrowheads="1"/>
          </p:cNvSpPr>
          <p:nvPr/>
        </p:nvSpPr>
        <p:spPr bwMode="auto">
          <a:xfrm>
            <a:off x="4716463" y="4437063"/>
            <a:ext cx="3959225" cy="1079500"/>
          </a:xfrm>
          <a:prstGeom prst="wedgeRoundRectCallout">
            <a:avLst>
              <a:gd name="adj1" fmla="val -84644"/>
              <a:gd name="adj2" fmla="val 37204"/>
              <a:gd name="adj3" fmla="val 16667"/>
            </a:avLst>
          </a:prstGeom>
          <a:solidFill>
            <a:srgbClr val="9BF090"/>
          </a:solidFill>
          <a:ln w="9525">
            <a:solidFill>
              <a:schemeClr val="tx1"/>
            </a:solidFill>
            <a:miter lim="800000"/>
            <a:headEnd/>
            <a:tailEnd/>
          </a:ln>
        </p:spPr>
        <p:txBody>
          <a:bodyPr/>
          <a:lstStyle/>
          <a:p>
            <a:pPr algn="ctr"/>
            <a:r>
              <a:rPr lang="it-IT" sz="2800">
                <a:solidFill>
                  <a:srgbClr val="FF0000"/>
                </a:solidFill>
                <a:latin typeface="Arial" pitchFamily="34" charset="0"/>
              </a:rPr>
              <a:t>I dati presentano una lunga coda a destra</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98A9ACC6-F0FA-4649-8C71-38EBCA6AA4FA}" type="slidenum">
              <a:rPr lang="it-IT"/>
              <a:pPr>
                <a:defRPr/>
              </a:pPr>
              <a:t>131</a:t>
            </a:fld>
            <a:endParaRPr lang="it-IT"/>
          </a:p>
        </p:txBody>
      </p:sp>
      <p:pic>
        <p:nvPicPr>
          <p:cNvPr id="415747" name="Picture 2"/>
          <p:cNvPicPr>
            <a:picLocks noChangeAspect="1" noChangeArrowheads="1"/>
          </p:cNvPicPr>
          <p:nvPr/>
        </p:nvPicPr>
        <p:blipFill>
          <a:blip r:embed="rId2" cstate="print"/>
          <a:srcRect/>
          <a:stretch>
            <a:fillRect/>
          </a:stretch>
        </p:blipFill>
        <p:spPr bwMode="auto">
          <a:xfrm>
            <a:off x="250825" y="836613"/>
            <a:ext cx="3025775" cy="5329237"/>
          </a:xfrm>
          <a:prstGeom prst="rect">
            <a:avLst/>
          </a:prstGeom>
          <a:noFill/>
          <a:ln w="9525">
            <a:noFill/>
            <a:miter lim="800000"/>
            <a:headEnd/>
            <a:tailEnd/>
          </a:ln>
        </p:spPr>
      </p:pic>
      <p:sp>
        <p:nvSpPr>
          <p:cNvPr id="415748" name="AutoShape 3"/>
          <p:cNvSpPr>
            <a:spLocks noChangeArrowheads="1"/>
          </p:cNvSpPr>
          <p:nvPr/>
        </p:nvSpPr>
        <p:spPr bwMode="auto">
          <a:xfrm>
            <a:off x="4284663" y="4365625"/>
            <a:ext cx="4391025" cy="1871663"/>
          </a:xfrm>
          <a:prstGeom prst="wedgeRoundRectCallout">
            <a:avLst>
              <a:gd name="adj1" fmla="val -71403"/>
              <a:gd name="adj2" fmla="val 4116"/>
              <a:gd name="adj3" fmla="val 16667"/>
            </a:avLst>
          </a:prstGeom>
          <a:solidFill>
            <a:srgbClr val="9BF090"/>
          </a:solidFill>
          <a:ln w="9525">
            <a:solidFill>
              <a:schemeClr val="tx1"/>
            </a:solidFill>
            <a:miter lim="800000"/>
            <a:headEnd/>
            <a:tailEnd/>
          </a:ln>
        </p:spPr>
        <p:txBody>
          <a:bodyPr/>
          <a:lstStyle/>
          <a:p>
            <a:pPr algn="ctr"/>
            <a:r>
              <a:rPr lang="it-IT" sz="2800">
                <a:solidFill>
                  <a:srgbClr val="FF0000"/>
                </a:solidFill>
                <a:latin typeface="Arial" pitchFamily="34" charset="0"/>
              </a:rPr>
              <a:t>Code lunghe rispetto alla normale, ossia varianza maggiore rispetto a una normale</a:t>
            </a:r>
          </a:p>
        </p:txBody>
      </p:sp>
      <p:sp>
        <p:nvSpPr>
          <p:cNvPr id="415749" name="AutoShape 4"/>
          <p:cNvSpPr>
            <a:spLocks noChangeArrowheads="1"/>
          </p:cNvSpPr>
          <p:nvPr/>
        </p:nvSpPr>
        <p:spPr bwMode="auto">
          <a:xfrm>
            <a:off x="4284663" y="404813"/>
            <a:ext cx="4391025" cy="1871662"/>
          </a:xfrm>
          <a:prstGeom prst="wedgeRoundRectCallout">
            <a:avLst>
              <a:gd name="adj1" fmla="val -75921"/>
              <a:gd name="adj2" fmla="val 21245"/>
              <a:gd name="adj3" fmla="val 16667"/>
            </a:avLst>
          </a:prstGeom>
          <a:solidFill>
            <a:srgbClr val="9BF090"/>
          </a:solidFill>
          <a:ln w="9525">
            <a:solidFill>
              <a:schemeClr val="tx1"/>
            </a:solidFill>
            <a:miter lim="800000"/>
            <a:headEnd/>
            <a:tailEnd/>
          </a:ln>
        </p:spPr>
        <p:txBody>
          <a:bodyPr/>
          <a:lstStyle/>
          <a:p>
            <a:pPr algn="ctr"/>
            <a:r>
              <a:rPr lang="it-IT" sz="2800">
                <a:solidFill>
                  <a:srgbClr val="FF0000"/>
                </a:solidFill>
                <a:latin typeface="Arial" pitchFamily="34" charset="0"/>
              </a:rPr>
              <a:t>Code corte rispetto alla normale, ossia varianza minore rispetto a una normale</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41DF209E-78FC-4DA7-85B6-BE6BE03DA954}" type="slidenum">
              <a:rPr lang="it-IT"/>
              <a:pPr>
                <a:defRPr/>
              </a:pPr>
              <a:t>132</a:t>
            </a:fld>
            <a:endParaRPr lang="it-IT"/>
          </a:p>
        </p:txBody>
      </p:sp>
      <p:pic>
        <p:nvPicPr>
          <p:cNvPr id="418819" name="Picture 2"/>
          <p:cNvPicPr>
            <a:picLocks noChangeAspect="1" noChangeArrowheads="1"/>
          </p:cNvPicPr>
          <p:nvPr/>
        </p:nvPicPr>
        <p:blipFill>
          <a:blip r:embed="rId2" cstate="print"/>
          <a:srcRect/>
          <a:stretch>
            <a:fillRect/>
          </a:stretch>
        </p:blipFill>
        <p:spPr bwMode="auto">
          <a:xfrm>
            <a:off x="900113" y="1341438"/>
            <a:ext cx="7127875" cy="5111750"/>
          </a:xfrm>
          <a:prstGeom prst="rect">
            <a:avLst/>
          </a:prstGeom>
          <a:noFill/>
          <a:ln w="9525">
            <a:noFill/>
            <a:miter lim="800000"/>
            <a:headEnd/>
            <a:tailEnd/>
          </a:ln>
        </p:spPr>
      </p:pic>
      <p:sp>
        <p:nvSpPr>
          <p:cNvPr id="418820" name="Text Box 3"/>
          <p:cNvSpPr txBox="1">
            <a:spLocks noChangeArrowheads="1"/>
          </p:cNvSpPr>
          <p:nvPr/>
        </p:nvSpPr>
        <p:spPr bwMode="auto">
          <a:xfrm>
            <a:off x="158750" y="84138"/>
            <a:ext cx="8802688" cy="946150"/>
          </a:xfrm>
          <a:prstGeom prst="rect">
            <a:avLst/>
          </a:prstGeom>
          <a:noFill/>
          <a:ln w="9525">
            <a:noFill/>
            <a:miter lim="800000"/>
            <a:headEnd/>
            <a:tailEnd/>
          </a:ln>
        </p:spPr>
        <p:txBody>
          <a:bodyPr wrap="none">
            <a:spAutoFit/>
          </a:bodyPr>
          <a:lstStyle/>
          <a:p>
            <a:r>
              <a:rPr lang="it-IT" sz="2800">
                <a:latin typeface="Arial" pitchFamily="34" charset="0"/>
              </a:rPr>
              <a:t>Plot dei quantili normali per campioni di dimensione 20</a:t>
            </a:r>
          </a:p>
          <a:p>
            <a:r>
              <a:rPr lang="it-IT" sz="2800">
                <a:latin typeface="Arial" pitchFamily="34" charset="0"/>
              </a:rPr>
              <a:t>generati da una distribuzione normale</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E4CF747C-2B98-4811-8548-64DB3CFCC6EF}" type="slidenum">
              <a:rPr lang="it-IT"/>
              <a:pPr>
                <a:defRPr/>
              </a:pPr>
              <a:t>133</a:t>
            </a:fld>
            <a:endParaRPr lang="it-IT"/>
          </a:p>
        </p:txBody>
      </p:sp>
      <p:sp>
        <p:nvSpPr>
          <p:cNvPr id="422915" name="Rectangle 2"/>
          <p:cNvSpPr>
            <a:spLocks noGrp="1" noChangeArrowheads="1"/>
          </p:cNvSpPr>
          <p:nvPr>
            <p:ph type="title"/>
          </p:nvPr>
        </p:nvSpPr>
        <p:spPr>
          <a:xfrm>
            <a:off x="468313" y="0"/>
            <a:ext cx="8229600" cy="922338"/>
          </a:xfrm>
          <a:ln>
            <a:solidFill>
              <a:schemeClr val="accent2"/>
            </a:solidFill>
          </a:ln>
        </p:spPr>
        <p:txBody>
          <a:bodyPr/>
          <a:lstStyle/>
          <a:p>
            <a:pPr eaLnBrk="1" hangingPunct="1"/>
            <a:r>
              <a:rPr lang="it-IT" sz="3200" smtClean="0">
                <a:solidFill>
                  <a:srgbClr val="FF5050"/>
                </a:solidFill>
              </a:rPr>
              <a:t>Modelli matematici</a:t>
            </a:r>
          </a:p>
        </p:txBody>
      </p:sp>
      <p:sp>
        <p:nvSpPr>
          <p:cNvPr id="422916" name="Rectangle 3"/>
          <p:cNvSpPr>
            <a:spLocks noGrp="1" noChangeArrowheads="1"/>
          </p:cNvSpPr>
          <p:nvPr>
            <p:ph type="body" idx="1"/>
          </p:nvPr>
        </p:nvSpPr>
        <p:spPr>
          <a:xfrm>
            <a:off x="457200" y="1125538"/>
            <a:ext cx="8686800" cy="5000625"/>
          </a:xfrm>
        </p:spPr>
        <p:txBody>
          <a:bodyPr/>
          <a:lstStyle/>
          <a:p>
            <a:pPr eaLnBrk="1" hangingPunct="1"/>
            <a:r>
              <a:rPr lang="it-IT" sz="2800" dirty="0" smtClean="0"/>
              <a:t>Le distribuzioni di probabilità (con le loro formule) sono </a:t>
            </a:r>
            <a:r>
              <a:rPr lang="it-IT" sz="2800" dirty="0" smtClean="0">
                <a:solidFill>
                  <a:srgbClr val="6600FF"/>
                </a:solidFill>
              </a:rPr>
              <a:t>modelli matematici </a:t>
            </a:r>
            <a:r>
              <a:rPr lang="it-IT" sz="2800" dirty="0" smtClean="0"/>
              <a:t>adatti a descrivere molti fenomeni naturali.</a:t>
            </a:r>
          </a:p>
          <a:p>
            <a:pPr eaLnBrk="1" hangingPunct="1"/>
            <a:r>
              <a:rPr lang="it-IT" sz="2800" dirty="0" smtClean="0"/>
              <a:t>Sono distribuzioni di frequenze teoriche per le popolazioni che forniscono una </a:t>
            </a:r>
            <a:r>
              <a:rPr lang="it-IT" sz="2800" b="1" dirty="0" smtClean="0">
                <a:solidFill>
                  <a:schemeClr val="accent2"/>
                </a:solidFill>
              </a:rPr>
              <a:t>rappresentazione idealizza</a:t>
            </a:r>
            <a:r>
              <a:rPr lang="it-IT" sz="2800" dirty="0" smtClean="0">
                <a:solidFill>
                  <a:schemeClr val="accent2"/>
                </a:solidFill>
              </a:rPr>
              <a:t>ta</a:t>
            </a:r>
            <a:r>
              <a:rPr lang="it-IT" sz="2800" dirty="0" smtClean="0"/>
              <a:t> dei fenomeni stessi. Riportano un’immagina compatta del modello complessivo dei dati, prescindendo da irregolarità minori.</a:t>
            </a:r>
          </a:p>
          <a:p>
            <a:pPr eaLnBrk="1" hangingPunct="1"/>
            <a:r>
              <a:rPr lang="it-IT" sz="2800" dirty="0" smtClean="0"/>
              <a:t>E’ possibile incontrare distribuzioni di probabilità, generate empiricamente, che non possono essere descritte dai modelli noti.   </a:t>
            </a:r>
            <a:endParaRPr lang="it-IT" sz="2800" dirty="0" smtClean="0">
              <a:solidFill>
                <a:srgbClr val="6600FF"/>
              </a:solidFill>
            </a:endParaRPr>
          </a:p>
          <a:p>
            <a:pPr eaLnBrk="1" hangingPunct="1">
              <a:buFontTx/>
              <a:buNone/>
            </a:pPr>
            <a:endParaRPr lang="it-IT" sz="2800" dirty="0"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egnaposto numero diapositiva 5"/>
          <p:cNvSpPr>
            <a:spLocks noGrp="1"/>
          </p:cNvSpPr>
          <p:nvPr>
            <p:ph type="sldNum" sz="quarter" idx="12"/>
          </p:nvPr>
        </p:nvSpPr>
        <p:spPr/>
        <p:txBody>
          <a:bodyPr/>
          <a:lstStyle/>
          <a:p>
            <a:pPr>
              <a:defRPr/>
            </a:pPr>
            <a:fld id="{3C470BD4-5929-4ABA-AB96-07E7FAFFDACF}" type="slidenum">
              <a:rPr lang="it-IT"/>
              <a:pPr>
                <a:defRPr/>
              </a:pPr>
              <a:t>134</a:t>
            </a:fld>
            <a:endParaRPr lang="it-IT"/>
          </a:p>
        </p:txBody>
      </p:sp>
      <p:sp>
        <p:nvSpPr>
          <p:cNvPr id="423939" name="Rectangle 2"/>
          <p:cNvSpPr>
            <a:spLocks noGrp="1" noChangeArrowheads="1"/>
          </p:cNvSpPr>
          <p:nvPr>
            <p:ph type="title"/>
          </p:nvPr>
        </p:nvSpPr>
        <p:spPr>
          <a:xfrm>
            <a:off x="457200" y="274638"/>
            <a:ext cx="8229600" cy="417512"/>
          </a:xfrm>
        </p:spPr>
        <p:txBody>
          <a:bodyPr>
            <a:normAutofit fontScale="90000"/>
          </a:bodyPr>
          <a:lstStyle/>
          <a:p>
            <a:pPr eaLnBrk="1" hangingPunct="1"/>
            <a:r>
              <a:rPr lang="it-IT" sz="2800" smtClean="0">
                <a:solidFill>
                  <a:srgbClr val="FF3300"/>
                </a:solidFill>
              </a:rPr>
              <a:t>I modelli</a:t>
            </a:r>
          </a:p>
        </p:txBody>
      </p:sp>
      <p:sp>
        <p:nvSpPr>
          <p:cNvPr id="423940" name="Rectangle 3"/>
          <p:cNvSpPr>
            <a:spLocks noGrp="1" noChangeArrowheads="1"/>
          </p:cNvSpPr>
          <p:nvPr>
            <p:ph type="body" idx="1"/>
          </p:nvPr>
        </p:nvSpPr>
        <p:spPr>
          <a:xfrm>
            <a:off x="457200" y="836613"/>
            <a:ext cx="8229600" cy="6021387"/>
          </a:xfrm>
        </p:spPr>
        <p:txBody>
          <a:bodyPr/>
          <a:lstStyle/>
          <a:p>
            <a:pPr eaLnBrk="1" hangingPunct="1"/>
            <a:r>
              <a:rPr lang="it-IT" sz="2800" smtClean="0"/>
              <a:t>In sostanza, la creazione di un modello inizia con lo studio del fenomeno nella realtà; le osservazioni derivanti dallo studio vengono interpretate per cogliere gli aspetti più importanti del fenomeno. Poi, si costruisce il modello, lo si fa "funzionare" e si controlla se e quanto i risultati ottenuti corrispondono con la realtà. Poi il modello viene riconsiderato e modificato per renderlo più efficiente, e così via</a:t>
            </a:r>
          </a:p>
        </p:txBody>
      </p:sp>
      <p:sp>
        <p:nvSpPr>
          <p:cNvPr id="423941" name="Rectangle 4"/>
          <p:cNvSpPr>
            <a:spLocks noChangeArrowheads="1"/>
          </p:cNvSpPr>
          <p:nvPr/>
        </p:nvSpPr>
        <p:spPr bwMode="auto">
          <a:xfrm>
            <a:off x="323850" y="5013325"/>
            <a:ext cx="1058863" cy="503238"/>
          </a:xfrm>
          <a:prstGeom prst="rect">
            <a:avLst/>
          </a:prstGeom>
          <a:solidFill>
            <a:schemeClr val="accent1"/>
          </a:solidFill>
          <a:ln w="9525" algn="ctr">
            <a:solidFill>
              <a:schemeClr val="tx1"/>
            </a:solidFill>
            <a:miter lim="800000"/>
            <a:headEnd/>
            <a:tailEnd/>
          </a:ln>
        </p:spPr>
        <p:txBody>
          <a:bodyPr wrap="none" anchor="ctr"/>
          <a:lstStyle/>
          <a:p>
            <a:pPr algn="ctr"/>
            <a:r>
              <a:rPr lang="it-IT">
                <a:latin typeface="Comic Sans MS" pitchFamily="66" charset="0"/>
              </a:rPr>
              <a:t>realtà</a:t>
            </a:r>
          </a:p>
        </p:txBody>
      </p:sp>
      <p:sp>
        <p:nvSpPr>
          <p:cNvPr id="423942" name="Line 5"/>
          <p:cNvSpPr>
            <a:spLocks noChangeShapeType="1"/>
          </p:cNvSpPr>
          <p:nvPr/>
        </p:nvSpPr>
        <p:spPr bwMode="auto">
          <a:xfrm>
            <a:off x="1547813" y="5300663"/>
            <a:ext cx="1800225" cy="0"/>
          </a:xfrm>
          <a:prstGeom prst="line">
            <a:avLst/>
          </a:prstGeom>
          <a:noFill/>
          <a:ln w="9525">
            <a:solidFill>
              <a:schemeClr val="tx1"/>
            </a:solidFill>
            <a:round/>
            <a:headEnd/>
            <a:tailEnd type="triangle" w="med" len="med"/>
          </a:ln>
        </p:spPr>
        <p:txBody>
          <a:bodyPr/>
          <a:lstStyle/>
          <a:p>
            <a:endParaRPr lang="it-IT"/>
          </a:p>
        </p:txBody>
      </p:sp>
      <p:sp>
        <p:nvSpPr>
          <p:cNvPr id="423943" name="Text Box 6"/>
          <p:cNvSpPr txBox="1">
            <a:spLocks noChangeArrowheads="1"/>
          </p:cNvSpPr>
          <p:nvPr/>
        </p:nvSpPr>
        <p:spPr bwMode="auto">
          <a:xfrm>
            <a:off x="1403350" y="4941888"/>
            <a:ext cx="2032000" cy="396875"/>
          </a:xfrm>
          <a:prstGeom prst="rect">
            <a:avLst/>
          </a:prstGeom>
          <a:noFill/>
          <a:ln w="9525" algn="ctr">
            <a:noFill/>
            <a:miter lim="800000"/>
            <a:headEnd/>
            <a:tailEnd/>
          </a:ln>
        </p:spPr>
        <p:txBody>
          <a:bodyPr wrap="none">
            <a:spAutoFit/>
          </a:bodyPr>
          <a:lstStyle/>
          <a:p>
            <a:r>
              <a:rPr lang="it-IT" sz="2000">
                <a:latin typeface="Comic Sans MS" pitchFamily="66" charset="0"/>
              </a:rPr>
              <a:t>interpretazione</a:t>
            </a:r>
          </a:p>
        </p:txBody>
      </p:sp>
      <p:sp>
        <p:nvSpPr>
          <p:cNvPr id="423944" name="Rectangle 7"/>
          <p:cNvSpPr>
            <a:spLocks noChangeArrowheads="1"/>
          </p:cNvSpPr>
          <p:nvPr/>
        </p:nvSpPr>
        <p:spPr bwMode="auto">
          <a:xfrm>
            <a:off x="3563938" y="5013325"/>
            <a:ext cx="1728787" cy="503238"/>
          </a:xfrm>
          <a:prstGeom prst="rect">
            <a:avLst/>
          </a:prstGeom>
          <a:solidFill>
            <a:schemeClr val="accent1"/>
          </a:solidFill>
          <a:ln w="9525" algn="ctr">
            <a:solidFill>
              <a:schemeClr val="tx1"/>
            </a:solidFill>
            <a:miter lim="800000"/>
            <a:headEnd/>
            <a:tailEnd/>
          </a:ln>
        </p:spPr>
        <p:txBody>
          <a:bodyPr wrap="none" anchor="ctr"/>
          <a:lstStyle/>
          <a:p>
            <a:pPr algn="ctr"/>
            <a:r>
              <a:rPr lang="it-IT">
                <a:latin typeface="Comic Sans MS" pitchFamily="66" charset="0"/>
              </a:rPr>
              <a:t>modello</a:t>
            </a:r>
          </a:p>
        </p:txBody>
      </p:sp>
      <p:sp>
        <p:nvSpPr>
          <p:cNvPr id="423945" name="AutoShape 8"/>
          <p:cNvSpPr>
            <a:spLocks noChangeArrowheads="1"/>
          </p:cNvSpPr>
          <p:nvPr/>
        </p:nvSpPr>
        <p:spPr bwMode="auto">
          <a:xfrm>
            <a:off x="5508625" y="5157788"/>
            <a:ext cx="503238" cy="647700"/>
          </a:xfrm>
          <a:prstGeom prst="curvedLeftArrow">
            <a:avLst>
              <a:gd name="adj1" fmla="val 25741"/>
              <a:gd name="adj2" fmla="val 51483"/>
              <a:gd name="adj3" fmla="val 33333"/>
            </a:avLst>
          </a:prstGeom>
          <a:solidFill>
            <a:schemeClr val="accent1"/>
          </a:solidFill>
          <a:ln w="9525">
            <a:solidFill>
              <a:schemeClr val="tx1"/>
            </a:solidFill>
            <a:miter lim="800000"/>
            <a:headEnd/>
            <a:tailEnd/>
          </a:ln>
        </p:spPr>
        <p:txBody>
          <a:bodyPr wrap="none" anchor="ctr"/>
          <a:lstStyle/>
          <a:p>
            <a:endParaRPr lang="it-IT"/>
          </a:p>
        </p:txBody>
      </p:sp>
      <p:sp>
        <p:nvSpPr>
          <p:cNvPr id="423946" name="Rectangle 9"/>
          <p:cNvSpPr>
            <a:spLocks noChangeArrowheads="1"/>
          </p:cNvSpPr>
          <p:nvPr/>
        </p:nvSpPr>
        <p:spPr bwMode="auto">
          <a:xfrm>
            <a:off x="2987675" y="5661025"/>
            <a:ext cx="2520950" cy="647700"/>
          </a:xfrm>
          <a:prstGeom prst="rect">
            <a:avLst/>
          </a:prstGeom>
          <a:solidFill>
            <a:schemeClr val="accent1"/>
          </a:solidFill>
          <a:ln w="9525" algn="ctr">
            <a:solidFill>
              <a:schemeClr val="tx1"/>
            </a:solidFill>
            <a:miter lim="800000"/>
            <a:headEnd/>
            <a:tailEnd/>
          </a:ln>
        </p:spPr>
        <p:txBody>
          <a:bodyPr wrap="none" anchor="ctr"/>
          <a:lstStyle/>
          <a:p>
            <a:pPr algn="ctr"/>
            <a:r>
              <a:rPr lang="it-IT">
                <a:latin typeface="Comic Sans MS" pitchFamily="66" charset="0"/>
              </a:rPr>
              <a:t>rappresentazione</a:t>
            </a:r>
          </a:p>
          <a:p>
            <a:pPr algn="ctr"/>
            <a:r>
              <a:rPr lang="it-IT">
                <a:latin typeface="Comic Sans MS" pitchFamily="66" charset="0"/>
              </a:rPr>
              <a:t>della realtà</a:t>
            </a:r>
          </a:p>
        </p:txBody>
      </p:sp>
      <p:sp>
        <p:nvSpPr>
          <p:cNvPr id="423947" name="Line 10"/>
          <p:cNvSpPr>
            <a:spLocks noChangeShapeType="1"/>
          </p:cNvSpPr>
          <p:nvPr/>
        </p:nvSpPr>
        <p:spPr bwMode="auto">
          <a:xfrm>
            <a:off x="1331913" y="5661025"/>
            <a:ext cx="1439862" cy="288925"/>
          </a:xfrm>
          <a:prstGeom prst="line">
            <a:avLst/>
          </a:prstGeom>
          <a:noFill/>
          <a:ln w="9525">
            <a:solidFill>
              <a:schemeClr val="tx1"/>
            </a:solidFill>
            <a:round/>
            <a:headEnd/>
            <a:tailEnd type="triangle" w="med" len="med"/>
          </a:ln>
        </p:spPr>
        <p:txBody>
          <a:bodyPr/>
          <a:lstStyle/>
          <a:p>
            <a:endParaRPr lang="it-IT"/>
          </a:p>
        </p:txBody>
      </p:sp>
      <p:sp>
        <p:nvSpPr>
          <p:cNvPr id="423948" name="Line 11"/>
          <p:cNvSpPr>
            <a:spLocks noChangeShapeType="1"/>
          </p:cNvSpPr>
          <p:nvPr/>
        </p:nvSpPr>
        <p:spPr bwMode="auto">
          <a:xfrm flipH="1" flipV="1">
            <a:off x="900113" y="5805488"/>
            <a:ext cx="1871662" cy="360362"/>
          </a:xfrm>
          <a:prstGeom prst="line">
            <a:avLst/>
          </a:prstGeom>
          <a:noFill/>
          <a:ln w="9525">
            <a:solidFill>
              <a:schemeClr val="tx1"/>
            </a:solidFill>
            <a:round/>
            <a:headEnd/>
            <a:tailEnd type="triangle" w="med" len="med"/>
          </a:ln>
        </p:spPr>
        <p:txBody>
          <a:bodyPr/>
          <a:lstStyle/>
          <a:p>
            <a:endParaRPr lang="it-IT"/>
          </a:p>
        </p:txBody>
      </p:sp>
      <p:sp>
        <p:nvSpPr>
          <p:cNvPr id="423949" name="Text Box 12"/>
          <p:cNvSpPr txBox="1">
            <a:spLocks noChangeArrowheads="1"/>
          </p:cNvSpPr>
          <p:nvPr/>
        </p:nvSpPr>
        <p:spPr bwMode="auto">
          <a:xfrm>
            <a:off x="1023938" y="6094413"/>
            <a:ext cx="1101725" cy="396875"/>
          </a:xfrm>
          <a:prstGeom prst="rect">
            <a:avLst/>
          </a:prstGeom>
          <a:noFill/>
          <a:ln w="9525" algn="ctr">
            <a:noFill/>
            <a:miter lim="800000"/>
            <a:headEnd/>
            <a:tailEnd/>
          </a:ln>
        </p:spPr>
        <p:txBody>
          <a:bodyPr wrap="none">
            <a:spAutoFit/>
          </a:bodyPr>
          <a:lstStyle/>
          <a:p>
            <a:r>
              <a:rPr lang="it-IT" sz="2000">
                <a:latin typeface="Comic Sans MS" pitchFamily="66" charset="0"/>
              </a:rPr>
              <a:t>verifica</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7BE08D92-8785-4E12-9DD2-7D1695090E22}" type="slidenum">
              <a:rPr lang="it-IT"/>
              <a:pPr>
                <a:defRPr/>
              </a:pPr>
              <a:t>135</a:t>
            </a:fld>
            <a:endParaRPr lang="it-IT"/>
          </a:p>
        </p:txBody>
      </p:sp>
      <p:grpSp>
        <p:nvGrpSpPr>
          <p:cNvPr id="6" name="Organization Chart 2"/>
          <p:cNvGrpSpPr>
            <a:grpSpLocks noChangeAspect="1"/>
          </p:cNvGrpSpPr>
          <p:nvPr/>
        </p:nvGrpSpPr>
        <p:grpSpPr bwMode="auto">
          <a:xfrm>
            <a:off x="457200" y="1052513"/>
            <a:ext cx="8686800" cy="5805487"/>
            <a:chOff x="1134" y="1270"/>
            <a:chExt cx="2016" cy="1584"/>
          </a:xfrm>
        </p:grpSpPr>
        <p:graphicFrame>
          <p:nvGraphicFramePr>
            <p:cNvPr id="8" name="Diagramma 7"/>
            <p:cNvGraphicFramePr/>
            <p:nvPr/>
          </p:nvGraphicFramePr>
          <p:xfrm>
            <a:off x="1134" y="1270"/>
            <a:ext cx="2016" cy="158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7" name="Object 11"/>
            <p:cNvSpPr>
              <a:spLocks noChangeAspect="1" noChangeArrowheads="1" noTextEdit="1"/>
            </p:cNvSpPr>
            <p:nvPr/>
          </p:nvSpPr>
          <p:spPr bwMode="auto">
            <a:xfrm>
              <a:off x="2373" y="2154"/>
              <a:ext cx="98" cy="145"/>
            </a:xfrm>
            <a:prstGeom prst="rect">
              <a:avLst/>
            </a:prstGeom>
            <a:noFill/>
            <a:ln w="9525">
              <a:miter lim="800000"/>
              <a:headEnd/>
              <a:tailEnd/>
            </a:ln>
            <a:effectLst/>
          </p:spPr>
          <p:txBody>
            <a:bodyPr vert="horz" wrap="square" lIns="91440" tIns="45720" rIns="91440" bIns="45720" numCol="1" anchor="t" anchorCtr="0" compatLnSpc="1">
              <a:prstTxWarp prst="textNoShape">
                <a:avLst/>
              </a:prstTxWarp>
            </a:bodyPr>
            <a:lstStyle/>
            <a:p>
              <a:endParaRPr lang="it-IT"/>
            </a:p>
          </p:txBody>
        </p:sp>
      </p:grpSp>
      <p:sp>
        <p:nvSpPr>
          <p:cNvPr id="71693" name="Text Box 12"/>
          <p:cNvSpPr txBox="1">
            <a:spLocks noChangeArrowheads="1"/>
          </p:cNvSpPr>
          <p:nvPr/>
        </p:nvSpPr>
        <p:spPr bwMode="auto">
          <a:xfrm>
            <a:off x="1619250" y="69850"/>
            <a:ext cx="6697663" cy="519113"/>
          </a:xfrm>
          <a:prstGeom prst="rect">
            <a:avLst/>
          </a:prstGeom>
          <a:noFill/>
          <a:ln w="9525" algn="ctr">
            <a:noFill/>
            <a:miter lim="800000"/>
            <a:headEnd/>
            <a:tailEnd/>
          </a:ln>
        </p:spPr>
        <p:txBody>
          <a:bodyPr>
            <a:spAutoFit/>
          </a:bodyPr>
          <a:lstStyle/>
          <a:p>
            <a:r>
              <a:rPr lang="it-IT" sz="2800" b="1">
                <a:solidFill>
                  <a:srgbClr val="FF5050"/>
                </a:solidFill>
                <a:latin typeface="Comic Sans MS" pitchFamily="66" charset="0"/>
              </a:rPr>
              <a:t>L’analisi dei dati con una variabile</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2"/>
          </p:nvPr>
        </p:nvSpPr>
        <p:spPr/>
        <p:txBody>
          <a:bodyPr/>
          <a:lstStyle/>
          <a:p>
            <a:pPr>
              <a:defRPr/>
            </a:pPr>
            <a:fld id="{4D080DFF-5BB0-4986-B632-79F95A770FD3}" type="slidenum">
              <a:rPr lang="it-IT"/>
              <a:pPr>
                <a:defRPr/>
              </a:pPr>
              <a:t>136</a:t>
            </a:fld>
            <a:endParaRPr lang="it-IT"/>
          </a:p>
        </p:txBody>
      </p:sp>
      <p:sp>
        <p:nvSpPr>
          <p:cNvPr id="424963" name="Rectangle 2"/>
          <p:cNvSpPr>
            <a:spLocks noGrp="1" noChangeArrowheads="1"/>
          </p:cNvSpPr>
          <p:nvPr>
            <p:ph type="title"/>
          </p:nvPr>
        </p:nvSpPr>
        <p:spPr>
          <a:ln>
            <a:solidFill>
              <a:srgbClr val="0066CC"/>
            </a:solidFill>
          </a:ln>
        </p:spPr>
        <p:txBody>
          <a:bodyPr>
            <a:normAutofit fontScale="90000"/>
          </a:bodyPr>
          <a:lstStyle/>
          <a:p>
            <a:pPr eaLnBrk="1" hangingPunct="1"/>
            <a:r>
              <a:rPr lang="it-IT" sz="2400" dirty="0" smtClean="0">
                <a:solidFill>
                  <a:srgbClr val="FF0000"/>
                </a:solidFill>
                <a:latin typeface="Times New Roman" pitchFamily="18" charset="0"/>
              </a:rPr>
              <a:t>La distribuzione esponenziale come </a:t>
            </a:r>
            <a:r>
              <a:rPr lang="it-IT" sz="2400" u="sng" dirty="0" smtClean="0">
                <a:solidFill>
                  <a:srgbClr val="FF0000"/>
                </a:solidFill>
                <a:latin typeface="Times New Roman" pitchFamily="18" charset="0"/>
              </a:rPr>
              <a:t>modello continuo</a:t>
            </a:r>
            <a:r>
              <a:rPr lang="it-IT" sz="2400" dirty="0" smtClean="0">
                <a:solidFill>
                  <a:srgbClr val="FF0000"/>
                </a:solidFill>
                <a:latin typeface="Times New Roman" pitchFamily="18" charset="0"/>
              </a:rPr>
              <a:t> per i fenomeni</a:t>
            </a:r>
            <a:r>
              <a:rPr lang="it-IT" sz="2800" dirty="0" smtClean="0">
                <a:solidFill>
                  <a:srgbClr val="FF0000"/>
                </a:solidFill>
                <a:latin typeface="Times New Roman" pitchFamily="18" charset="0"/>
              </a:rPr>
              <a:t> </a:t>
            </a:r>
            <a:r>
              <a:rPr lang="it-IT" sz="2400" dirty="0" smtClean="0">
                <a:solidFill>
                  <a:srgbClr val="FF0000"/>
                </a:solidFill>
                <a:latin typeface="Times New Roman" pitchFamily="18" charset="0"/>
              </a:rPr>
              <a:t>descritti dalla variabile aleatoria tempo di sopravvivenza</a:t>
            </a:r>
          </a:p>
        </p:txBody>
      </p:sp>
      <p:pic>
        <p:nvPicPr>
          <p:cNvPr id="424964" name="Picture 3"/>
          <p:cNvPicPr>
            <a:picLocks noChangeAspect="1" noChangeArrowheads="1"/>
          </p:cNvPicPr>
          <p:nvPr/>
        </p:nvPicPr>
        <p:blipFill>
          <a:blip r:embed="rId2" cstate="print"/>
          <a:srcRect/>
          <a:stretch>
            <a:fillRect/>
          </a:stretch>
        </p:blipFill>
        <p:spPr bwMode="auto">
          <a:xfrm>
            <a:off x="2133600" y="2228850"/>
            <a:ext cx="4724400" cy="3714750"/>
          </a:xfrm>
          <a:prstGeom prst="rect">
            <a:avLst/>
          </a:prstGeom>
          <a:noFill/>
          <a:ln w="9525">
            <a:noFill/>
            <a:miter lim="800000"/>
            <a:headEnd/>
            <a:tailEnd/>
          </a:ln>
        </p:spPr>
      </p:pic>
      <p:sp>
        <p:nvSpPr>
          <p:cNvPr id="424965" name="Text Box 4"/>
          <p:cNvSpPr txBox="1">
            <a:spLocks noChangeArrowheads="1"/>
          </p:cNvSpPr>
          <p:nvPr/>
        </p:nvSpPr>
        <p:spPr bwMode="auto">
          <a:xfrm>
            <a:off x="990600" y="1447800"/>
            <a:ext cx="6613525" cy="396875"/>
          </a:xfrm>
          <a:prstGeom prst="rect">
            <a:avLst/>
          </a:prstGeom>
          <a:noFill/>
          <a:ln w="9525">
            <a:noFill/>
            <a:miter lim="800000"/>
            <a:headEnd/>
            <a:tailEnd/>
          </a:ln>
        </p:spPr>
        <p:txBody>
          <a:bodyPr wrap="none">
            <a:spAutoFit/>
          </a:bodyPr>
          <a:lstStyle/>
          <a:p>
            <a:r>
              <a:rPr lang="it-IT" sz="2000"/>
              <a:t>Anche in questo caso parliamo di curva di densità esponenziale</a:t>
            </a:r>
          </a:p>
        </p:txBody>
      </p:sp>
      <p:sp>
        <p:nvSpPr>
          <p:cNvPr id="424966" name="Text Box 5"/>
          <p:cNvSpPr txBox="1">
            <a:spLocks noChangeArrowheads="1"/>
          </p:cNvSpPr>
          <p:nvPr/>
        </p:nvSpPr>
        <p:spPr bwMode="auto">
          <a:xfrm>
            <a:off x="7164388" y="2009775"/>
            <a:ext cx="1911350" cy="946150"/>
          </a:xfrm>
          <a:prstGeom prst="rect">
            <a:avLst/>
          </a:prstGeom>
          <a:noFill/>
          <a:ln w="9525" algn="ctr">
            <a:noFill/>
            <a:miter lim="800000"/>
            <a:headEnd/>
            <a:tailEnd/>
          </a:ln>
        </p:spPr>
        <p:txBody>
          <a:bodyPr>
            <a:spAutoFit/>
          </a:bodyPr>
          <a:lstStyle/>
          <a:p>
            <a:r>
              <a:rPr lang="it-IT" sz="2800">
                <a:solidFill>
                  <a:srgbClr val="FF3300"/>
                </a:solidFill>
              </a:rPr>
              <a:t>f(x)=</a:t>
            </a:r>
            <a:r>
              <a:rPr lang="el-GR" sz="2800">
                <a:solidFill>
                  <a:srgbClr val="FF3300"/>
                </a:solidFill>
                <a:cs typeface="Times New Roman" pitchFamily="18" charset="0"/>
              </a:rPr>
              <a:t>λ</a:t>
            </a:r>
            <a:r>
              <a:rPr lang="it-IT" sz="2800">
                <a:solidFill>
                  <a:srgbClr val="FF3300"/>
                </a:solidFill>
                <a:cs typeface="Times New Roman" pitchFamily="18" charset="0"/>
              </a:rPr>
              <a:t>e</a:t>
            </a:r>
            <a:r>
              <a:rPr lang="it-IT" sz="2800" baseline="30000">
                <a:solidFill>
                  <a:srgbClr val="FF3300"/>
                </a:solidFill>
                <a:cs typeface="Times New Roman" pitchFamily="18" charset="0"/>
              </a:rPr>
              <a:t>- </a:t>
            </a:r>
            <a:r>
              <a:rPr lang="el-GR" sz="2800" baseline="30000">
                <a:solidFill>
                  <a:srgbClr val="FF3300"/>
                </a:solidFill>
                <a:cs typeface="Times New Roman" pitchFamily="18" charset="0"/>
              </a:rPr>
              <a:t>λ</a:t>
            </a:r>
            <a:r>
              <a:rPr lang="it-IT" sz="2800" baseline="30000">
                <a:solidFill>
                  <a:srgbClr val="FF3300"/>
                </a:solidFill>
                <a:cs typeface="Times New Roman" pitchFamily="18" charset="0"/>
              </a:rPr>
              <a:t>x</a:t>
            </a:r>
            <a:r>
              <a:rPr lang="it-IT" sz="2800">
                <a:solidFill>
                  <a:srgbClr val="FF3300"/>
                </a:solidFill>
                <a:cs typeface="Times New Roman" pitchFamily="18" charset="0"/>
              </a:rPr>
              <a:t>   </a:t>
            </a:r>
          </a:p>
          <a:p>
            <a:r>
              <a:rPr lang="it-IT" sz="2800">
                <a:solidFill>
                  <a:srgbClr val="FF3300"/>
                </a:solidFill>
                <a:cs typeface="Times New Roman" pitchFamily="18" charset="0"/>
              </a:rPr>
              <a:t>x≥0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a:ln>
            <a:solidFill>
              <a:srgbClr val="0070C0"/>
            </a:solidFill>
          </a:ln>
        </p:spPr>
        <p:txBody>
          <a:bodyPr>
            <a:normAutofit fontScale="90000"/>
          </a:bodyPr>
          <a:lstStyle/>
          <a:p>
            <a:r>
              <a:rPr lang="it-IT" sz="3200" dirty="0" smtClean="0">
                <a:solidFill>
                  <a:srgbClr val="FF0000"/>
                </a:solidFill>
              </a:rPr>
              <a:t>La probabilità di un evento: definizione </a:t>
            </a:r>
            <a:r>
              <a:rPr lang="it-IT" sz="3200" dirty="0" err="1" smtClean="0">
                <a:solidFill>
                  <a:srgbClr val="FF0000"/>
                </a:solidFill>
              </a:rPr>
              <a:t>frequentista</a:t>
            </a:r>
            <a:endParaRPr lang="it-IT" sz="3200" dirty="0">
              <a:solidFill>
                <a:srgbClr val="FF0000"/>
              </a:solidFill>
            </a:endParaRPr>
          </a:p>
        </p:txBody>
      </p:sp>
      <p:sp>
        <p:nvSpPr>
          <p:cNvPr id="3" name="Segnaposto contenuto 2"/>
          <p:cNvSpPr>
            <a:spLocks noGrp="1"/>
          </p:cNvSpPr>
          <p:nvPr>
            <p:ph idx="1"/>
          </p:nvPr>
        </p:nvSpPr>
        <p:spPr>
          <a:xfrm>
            <a:off x="0" y="1052736"/>
            <a:ext cx="9144000" cy="5805264"/>
          </a:xfrm>
        </p:spPr>
        <p:txBody>
          <a:bodyPr>
            <a:normAutofit/>
          </a:bodyPr>
          <a:lstStyle/>
          <a:p>
            <a:r>
              <a:rPr lang="it-IT" sz="2800" dirty="0" smtClean="0">
                <a:latin typeface="Arial" charset="0"/>
              </a:rPr>
              <a:t>Intuitivamente, </a:t>
            </a:r>
            <a:r>
              <a:rPr lang="it-IT" sz="2800" dirty="0" smtClean="0">
                <a:solidFill>
                  <a:srgbClr val="33CC33"/>
                </a:solidFill>
                <a:latin typeface="Arial" charset="0"/>
              </a:rPr>
              <a:t>la probabilità</a:t>
            </a:r>
            <a:r>
              <a:rPr lang="it-IT" sz="2800" dirty="0" smtClean="0">
                <a:latin typeface="Arial" charset="0"/>
              </a:rPr>
              <a:t> di un evento dovrebbe misurare la </a:t>
            </a:r>
            <a:r>
              <a:rPr lang="it-IT" sz="2800" b="1" dirty="0" smtClean="0">
                <a:solidFill>
                  <a:schemeClr val="folHlink"/>
                </a:solidFill>
                <a:latin typeface="Arial" charset="0"/>
              </a:rPr>
              <a:t>frequenza relativa</a:t>
            </a:r>
            <a:r>
              <a:rPr lang="it-IT" sz="2800" b="1" dirty="0" smtClean="0">
                <a:latin typeface="Arial" charset="0"/>
              </a:rPr>
              <a:t> </a:t>
            </a:r>
            <a:r>
              <a:rPr lang="it-IT" sz="2800" dirty="0" smtClean="0">
                <a:latin typeface="Arial" charset="0"/>
              </a:rPr>
              <a:t>dell'evento a </a:t>
            </a:r>
            <a:r>
              <a:rPr lang="it-IT" sz="2800" u="sng" dirty="0" smtClean="0">
                <a:latin typeface="Arial" charset="0"/>
              </a:rPr>
              <a:t>lungo termine</a:t>
            </a:r>
            <a:r>
              <a:rPr lang="it-IT" sz="2800" dirty="0" smtClean="0">
                <a:latin typeface="Arial" charset="0"/>
              </a:rPr>
              <a:t>. Specificamente, supponiamo di ripetere indefinitamente l'esperimento casuale. </a:t>
            </a:r>
          </a:p>
          <a:p>
            <a:r>
              <a:rPr lang="it-IT" sz="2800" dirty="0" smtClean="0">
                <a:latin typeface="Arial" charset="0"/>
              </a:rPr>
              <a:t>Per un evento </a:t>
            </a:r>
            <a:r>
              <a:rPr lang="it-IT" sz="2800" i="1" dirty="0" smtClean="0">
                <a:latin typeface="Arial" charset="0"/>
              </a:rPr>
              <a:t>A</a:t>
            </a:r>
            <a:r>
              <a:rPr lang="it-IT" sz="2800" dirty="0" smtClean="0">
                <a:latin typeface="Arial" charset="0"/>
              </a:rPr>
              <a:t> dell'esperimento la probabilità è la proporzione di volte nella quale l’evento si verificherebbe se si ripetesse l’esperimento infinite volte nelle stesse condizioni</a:t>
            </a:r>
          </a:p>
          <a:p>
            <a:endParaRPr lang="it-IT" sz="2800" dirty="0" smtClean="0">
              <a:latin typeface="Arial" charset="0"/>
            </a:endParaRPr>
          </a:p>
          <a:p>
            <a:r>
              <a:rPr lang="it-IT" sz="2800" dirty="0" smtClean="0">
                <a:latin typeface="Arial" charset="0"/>
              </a:rPr>
              <a:t>Ad es. se campioniamo casualmente un individuo da una </a:t>
            </a:r>
            <a:r>
              <a:rPr lang="it-IT" sz="2800" u="sng" dirty="0" smtClean="0">
                <a:latin typeface="Arial" charset="0"/>
              </a:rPr>
              <a:t>popolazione</a:t>
            </a:r>
            <a:r>
              <a:rPr lang="it-IT" sz="2800" dirty="0" smtClean="0">
                <a:latin typeface="Arial" charset="0"/>
              </a:rPr>
              <a:t> composta per 2/3 da maschi, la </a:t>
            </a:r>
            <a:r>
              <a:rPr lang="it-IT" sz="2800" dirty="0" err="1" smtClean="0">
                <a:latin typeface="Arial" charset="0"/>
              </a:rPr>
              <a:t>prob</a:t>
            </a:r>
            <a:r>
              <a:rPr lang="it-IT" sz="2800" dirty="0" smtClean="0">
                <a:latin typeface="Arial" charset="0"/>
              </a:rPr>
              <a:t>. di campionare un maschio sarà 2/3 </a:t>
            </a:r>
            <a:endParaRPr lang="it-IT"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1537" name="Rectangle 1"/>
          <p:cNvSpPr>
            <a:spLocks noChangeArrowheads="1"/>
          </p:cNvSpPr>
          <p:nvPr/>
        </p:nvSpPr>
        <p:spPr bwMode="auto">
          <a:xfrm>
            <a:off x="395536" y="1411615"/>
            <a:ext cx="824542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76250" algn="just" fontAlgn="base">
              <a:spcBef>
                <a:spcPct val="0"/>
              </a:spcBef>
              <a:spcAft>
                <a:spcPct val="0"/>
              </a:spcAft>
            </a:pPr>
            <a:r>
              <a:rPr lang="it-IT" sz="2800" dirty="0" smtClean="0">
                <a:latin typeface="Arial" pitchFamily="34" charset="0"/>
                <a:cs typeface="Arial" pitchFamily="34" charset="0"/>
              </a:rPr>
              <a:t>La probabilità matematica è, quindi, </a:t>
            </a:r>
            <a:r>
              <a:rPr lang="it-IT" sz="2800" u="sng" dirty="0" smtClean="0">
                <a:latin typeface="Arial" pitchFamily="34" charset="0"/>
                <a:cs typeface="Arial" pitchFamily="34" charset="0"/>
              </a:rPr>
              <a:t>un’idealizzazione teorica </a:t>
            </a:r>
            <a:r>
              <a:rPr lang="it-IT" sz="2800" dirty="0" smtClean="0">
                <a:latin typeface="Arial" pitchFamily="34" charset="0"/>
                <a:cs typeface="Arial" pitchFamily="34" charset="0"/>
              </a:rPr>
              <a:t>di quello che potrebbe accadere in una serie infinita di prove.</a:t>
            </a:r>
          </a:p>
          <a:p>
            <a:pPr indent="476250" algn="just" fontAlgn="base">
              <a:spcBef>
                <a:spcPct val="0"/>
              </a:spcBef>
              <a:spcAft>
                <a:spcPct val="0"/>
              </a:spcAft>
            </a:pPr>
            <a:r>
              <a:rPr kumimoji="0" lang="it-IT" sz="2800" b="0" i="0" u="none" strike="noStrike" cap="none" normalizeH="0" baseline="0" dirty="0" smtClean="0">
                <a:ln>
                  <a:noFill/>
                </a:ln>
                <a:solidFill>
                  <a:srgbClr val="000000"/>
                </a:solidFill>
                <a:effectLst/>
                <a:latin typeface="Arial" pitchFamily="34" charset="0"/>
                <a:cs typeface="Arial" pitchFamily="34" charset="0"/>
              </a:rPr>
              <a:t>Ma molto spesso si studiano eventi aleatori per i quali </a:t>
            </a:r>
            <a:r>
              <a:rPr kumimoji="0" lang="it-IT" sz="2800" b="1" i="0" u="none" strike="noStrike" cap="none" normalizeH="0" baseline="0" dirty="0" smtClean="0">
                <a:ln>
                  <a:noFill/>
                </a:ln>
                <a:solidFill>
                  <a:srgbClr val="FF0000"/>
                </a:solidFill>
                <a:effectLst/>
                <a:latin typeface="Arial" pitchFamily="34" charset="0"/>
                <a:cs typeface="Arial" pitchFamily="34" charset="0"/>
              </a:rPr>
              <a:t>non è possibile calcolare la probabilità teorica</a:t>
            </a:r>
            <a:r>
              <a:rPr kumimoji="0" lang="it-IT" sz="2800" b="0" i="0" u="none" strike="noStrike" cap="none" normalizeH="0" baseline="0" dirty="0" smtClean="0">
                <a:ln>
                  <a:noFill/>
                </a:ln>
                <a:solidFill>
                  <a:srgbClr val="FF0000"/>
                </a:solidFill>
                <a:effectLst/>
                <a:latin typeface="Arial" pitchFamily="34" charset="0"/>
                <a:cs typeface="Arial" pitchFamily="34" charset="0"/>
              </a:rPr>
              <a:t>.</a:t>
            </a:r>
          </a:p>
          <a:p>
            <a:pPr marL="0" marR="0" lvl="0" indent="476250" algn="just"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rgbClr val="FF0000"/>
                </a:solidFill>
                <a:effectLst/>
                <a:latin typeface="Arial" pitchFamily="34" charset="0"/>
                <a:cs typeface="Arial" pitchFamily="34" charset="0"/>
              </a:rPr>
              <a:t> </a:t>
            </a:r>
            <a:r>
              <a:rPr kumimoji="0" lang="it-IT" sz="2800" b="0" i="0" u="none" strike="noStrike" cap="none" normalizeH="0" baseline="0" dirty="0" smtClean="0">
                <a:ln>
                  <a:noFill/>
                </a:ln>
                <a:solidFill>
                  <a:srgbClr val="000000"/>
                </a:solidFill>
                <a:effectLst/>
                <a:latin typeface="Arial" pitchFamily="34" charset="0"/>
                <a:cs typeface="Arial" pitchFamily="34" charset="0"/>
              </a:rPr>
              <a:t>In questi casi accettiamo come probabilità, la </a:t>
            </a:r>
            <a:r>
              <a:rPr kumimoji="0" lang="it-IT" sz="2800" b="0" i="0" u="sng" strike="noStrike" cap="none" normalizeH="0" baseline="0" dirty="0" smtClean="0">
                <a:ln>
                  <a:noFill/>
                </a:ln>
                <a:solidFill>
                  <a:srgbClr val="000000"/>
                </a:solidFill>
                <a:effectLst/>
                <a:latin typeface="Arial" pitchFamily="34" charset="0"/>
                <a:cs typeface="Arial" pitchFamily="34" charset="0"/>
              </a:rPr>
              <a:t>frequenza relativa </a:t>
            </a:r>
            <a:r>
              <a:rPr kumimoji="0" lang="it-IT" sz="2800" b="0" i="0" u="none" strike="noStrike" cap="none" normalizeH="0" baseline="0" dirty="0" smtClean="0">
                <a:ln>
                  <a:noFill/>
                </a:ln>
                <a:solidFill>
                  <a:srgbClr val="000000"/>
                </a:solidFill>
                <a:effectLst/>
                <a:latin typeface="Arial" pitchFamily="34" charset="0"/>
                <a:cs typeface="Arial" pitchFamily="34" charset="0"/>
              </a:rPr>
              <a:t>di un evento che si ottiene da un numero abbastanza elevato di prove o di osservazioni, tutte effettuate nelle stesse condizioni.</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76250" algn="just"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rgbClr val="000000"/>
                </a:solidFill>
                <a:effectLst/>
                <a:latin typeface="Arial" pitchFamily="34" charset="0"/>
                <a:cs typeface="Arial" pitchFamily="34" charset="0"/>
              </a:rPr>
              <a:t>  </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txBox="1">
            <a:spLocks noChangeArrowheads="1"/>
          </p:cNvSpPr>
          <p:nvPr/>
        </p:nvSpPr>
        <p:spPr>
          <a:xfrm>
            <a:off x="457200" y="274639"/>
            <a:ext cx="8229600" cy="562074"/>
          </a:xfrm>
          <a:prstGeom prst="rect">
            <a:avLst/>
          </a:prstGeom>
          <a:ln>
            <a:solidFill>
              <a:srgbClr val="3333CC"/>
            </a:solidFill>
          </a:ln>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rgbClr val="FF3300"/>
                </a:solidFill>
                <a:effectLst/>
                <a:uLnTx/>
                <a:uFillTx/>
                <a:latin typeface="+mj-lt"/>
                <a:ea typeface="+mj-ea"/>
                <a:cs typeface="+mj-cs"/>
              </a:rPr>
              <a:t>La probabilità di un evento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251520" y="1268760"/>
            <a:ext cx="8640960" cy="4832092"/>
          </a:xfrm>
          <a:prstGeom prst="rect">
            <a:avLst/>
          </a:prstGeom>
        </p:spPr>
        <p:txBody>
          <a:bodyPr wrap="square">
            <a:spAutoFit/>
          </a:bodyPr>
          <a:lstStyle/>
          <a:p>
            <a:pPr lvl="0" indent="476250" algn="just" eaLnBrk="0" fontAlgn="base" hangingPunct="0">
              <a:spcBef>
                <a:spcPct val="0"/>
              </a:spcBef>
              <a:spcAft>
                <a:spcPct val="0"/>
              </a:spcAft>
            </a:pPr>
            <a:r>
              <a:rPr lang="it-IT" sz="2800" dirty="0" smtClean="0">
                <a:solidFill>
                  <a:srgbClr val="000000"/>
                </a:solidFill>
                <a:latin typeface="Times New Roman" pitchFamily="18" charset="0"/>
                <a:cs typeface="Times New Roman" pitchFamily="18" charset="0"/>
              </a:rPr>
              <a:t>Ad esempio, non è possibile sapere la probabilità che esca "testa" lanciando una </a:t>
            </a:r>
            <a:r>
              <a:rPr lang="it-IT" sz="2800" u="sng" dirty="0" smtClean="0">
                <a:solidFill>
                  <a:srgbClr val="000000"/>
                </a:solidFill>
                <a:latin typeface="Times New Roman" pitchFamily="18" charset="0"/>
                <a:cs typeface="Times New Roman" pitchFamily="18" charset="0"/>
              </a:rPr>
              <a:t>moneta </a:t>
            </a:r>
            <a:r>
              <a:rPr lang="it-IT" sz="2800" i="1" u="sng" dirty="0" smtClean="0">
                <a:solidFill>
                  <a:srgbClr val="000000"/>
                </a:solidFill>
                <a:latin typeface="Times New Roman" pitchFamily="18" charset="0"/>
                <a:cs typeface="Times New Roman" pitchFamily="18" charset="0"/>
              </a:rPr>
              <a:t>truccata</a:t>
            </a:r>
            <a:r>
              <a:rPr lang="it-IT" sz="2800" dirty="0" smtClean="0">
                <a:solidFill>
                  <a:srgbClr val="000000"/>
                </a:solidFill>
                <a:latin typeface="Times New Roman" pitchFamily="18" charset="0"/>
                <a:cs typeface="Times New Roman" pitchFamily="18" charset="0"/>
              </a:rPr>
              <a:t>. L'unico modo per conoscere tale probabilità è di lanciare un gran numero di volte la moneta registrando i risultati. </a:t>
            </a:r>
          </a:p>
          <a:p>
            <a:pPr lvl="0" indent="476250" algn="just" eaLnBrk="0" fontAlgn="base" hangingPunct="0">
              <a:spcBef>
                <a:spcPct val="0"/>
              </a:spcBef>
              <a:spcAft>
                <a:spcPct val="0"/>
              </a:spcAft>
            </a:pPr>
            <a:r>
              <a:rPr lang="it-IT" sz="2800" dirty="0" smtClean="0">
                <a:solidFill>
                  <a:srgbClr val="000000"/>
                </a:solidFill>
                <a:latin typeface="Times New Roman" pitchFamily="18" charset="0"/>
                <a:cs typeface="Times New Roman" pitchFamily="18" charset="0"/>
              </a:rPr>
              <a:t>Ad esempio, su 1000 lanci otteniamo 612 volte testa. </a:t>
            </a:r>
          </a:p>
          <a:p>
            <a:pPr lvl="0" indent="476250" algn="just" eaLnBrk="0" fontAlgn="base" hangingPunct="0">
              <a:spcBef>
                <a:spcPct val="0"/>
              </a:spcBef>
              <a:spcAft>
                <a:spcPct val="0"/>
              </a:spcAft>
            </a:pPr>
            <a:r>
              <a:rPr lang="it-IT" sz="2800" dirty="0" smtClean="0">
                <a:solidFill>
                  <a:srgbClr val="000000"/>
                </a:solidFill>
                <a:latin typeface="Times New Roman" pitchFamily="18" charset="0"/>
                <a:cs typeface="Times New Roman" pitchFamily="18" charset="0"/>
              </a:rPr>
              <a:t>Si può dire che la probabilità di ottenere testa con quella moneta è pari a 0.612. </a:t>
            </a:r>
          </a:p>
          <a:p>
            <a:pPr lvl="0" indent="476250" algn="just" eaLnBrk="0" fontAlgn="base" hangingPunct="0">
              <a:spcBef>
                <a:spcPct val="0"/>
              </a:spcBef>
              <a:spcAft>
                <a:spcPct val="0"/>
              </a:spcAft>
            </a:pPr>
            <a:r>
              <a:rPr lang="it-IT" sz="2800" b="1" dirty="0" smtClean="0">
                <a:solidFill>
                  <a:srgbClr val="FF0000"/>
                </a:solidFill>
                <a:latin typeface="Times New Roman" pitchFamily="18" charset="0"/>
                <a:cs typeface="Times New Roman" pitchFamily="18" charset="0"/>
              </a:rPr>
              <a:t>Questa probabilità ottenuta empiricamente </a:t>
            </a:r>
            <a:r>
              <a:rPr lang="it-IT" sz="2800" dirty="0" smtClean="0">
                <a:solidFill>
                  <a:srgbClr val="000000"/>
                </a:solidFill>
                <a:latin typeface="Times New Roman" pitchFamily="18" charset="0"/>
                <a:cs typeface="Times New Roman" pitchFamily="18" charset="0"/>
              </a:rPr>
              <a:t>non può essere calcolata con precisione.</a:t>
            </a:r>
          </a:p>
          <a:p>
            <a:pPr lvl="0" indent="476250" algn="just" eaLnBrk="0" fontAlgn="base" hangingPunct="0">
              <a:spcBef>
                <a:spcPct val="0"/>
              </a:spcBef>
              <a:spcAft>
                <a:spcPct val="0"/>
              </a:spcAft>
            </a:pPr>
            <a:r>
              <a:rPr lang="it-IT" sz="2800" dirty="0" smtClean="0">
                <a:solidFill>
                  <a:srgbClr val="000000"/>
                </a:solidFill>
                <a:latin typeface="Times New Roman" pitchFamily="18" charset="0"/>
                <a:cs typeface="Times New Roman" pitchFamily="18" charset="0"/>
              </a:rPr>
              <a:t> Quasi certamente se si facesse un'altra serie di 1000 lanci si otterrebbe un risultato lievemente diverso! </a:t>
            </a:r>
            <a:endParaRPr lang="it-IT" sz="2800" dirty="0" smtClean="0">
              <a:latin typeface="Times New Roman" pitchFamily="18" charset="0"/>
              <a:cs typeface="Times New Roman" pitchFamily="18" charset="0"/>
            </a:endParaRPr>
          </a:p>
        </p:txBody>
      </p:sp>
      <p:sp>
        <p:nvSpPr>
          <p:cNvPr id="3" name="Rectangle 2"/>
          <p:cNvSpPr txBox="1">
            <a:spLocks noChangeArrowheads="1"/>
          </p:cNvSpPr>
          <p:nvPr/>
        </p:nvSpPr>
        <p:spPr>
          <a:xfrm>
            <a:off x="457200" y="274639"/>
            <a:ext cx="8229600" cy="562074"/>
          </a:xfrm>
          <a:prstGeom prst="rect">
            <a:avLst/>
          </a:prstGeom>
          <a:ln>
            <a:solidFill>
              <a:srgbClr val="3333CC"/>
            </a:solidFill>
          </a:ln>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rgbClr val="FF3300"/>
                </a:solidFill>
                <a:effectLst/>
                <a:uLnTx/>
                <a:uFillTx/>
                <a:latin typeface="+mj-lt"/>
                <a:ea typeface="+mj-ea"/>
                <a:cs typeface="+mj-cs"/>
              </a:rPr>
              <a:t>La probabilità di un evento</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pPr>
              <a:defRPr/>
            </a:pPr>
            <a:fld id="{4351C0BC-990A-4CF2-9438-794B9B679514}" type="slidenum">
              <a:rPr lang="it-IT"/>
              <a:pPr>
                <a:defRPr/>
              </a:pPr>
              <a:t>17</a:t>
            </a:fld>
            <a:endParaRPr lang="it-IT"/>
          </a:p>
        </p:txBody>
      </p:sp>
      <p:pic>
        <p:nvPicPr>
          <p:cNvPr id="413699" name="Picture 2"/>
          <p:cNvPicPr>
            <a:picLocks noChangeAspect="1" noChangeArrowheads="1"/>
          </p:cNvPicPr>
          <p:nvPr/>
        </p:nvPicPr>
        <p:blipFill>
          <a:blip r:embed="rId2" cstate="print"/>
          <a:srcRect/>
          <a:stretch>
            <a:fillRect/>
          </a:stretch>
        </p:blipFill>
        <p:spPr bwMode="auto">
          <a:xfrm>
            <a:off x="1043608" y="764704"/>
            <a:ext cx="7345362" cy="4751388"/>
          </a:xfrm>
          <a:prstGeom prst="rect">
            <a:avLst/>
          </a:prstGeom>
          <a:noFill/>
          <a:ln w="9525">
            <a:noFill/>
            <a:miter lim="800000"/>
            <a:headEnd/>
            <a:tailEnd/>
          </a:ln>
        </p:spPr>
      </p:pic>
      <p:sp>
        <p:nvSpPr>
          <p:cNvPr id="413700" name="Text Box 3"/>
          <p:cNvSpPr txBox="1">
            <a:spLocks noChangeArrowheads="1"/>
          </p:cNvSpPr>
          <p:nvPr/>
        </p:nvSpPr>
        <p:spPr bwMode="auto">
          <a:xfrm>
            <a:off x="323528" y="5445224"/>
            <a:ext cx="8539325" cy="1200329"/>
          </a:xfrm>
          <a:prstGeom prst="rect">
            <a:avLst/>
          </a:prstGeom>
          <a:noFill/>
          <a:ln w="9525" algn="ctr">
            <a:noFill/>
            <a:miter lim="800000"/>
            <a:headEnd/>
            <a:tailEnd/>
          </a:ln>
        </p:spPr>
        <p:txBody>
          <a:bodyPr wrap="none">
            <a:spAutoFit/>
          </a:bodyPr>
          <a:lstStyle/>
          <a:p>
            <a:r>
              <a:rPr lang="it-IT" sz="2400" dirty="0" smtClean="0"/>
              <a:t>Ad esempio, se il 75% dei ceppi di </a:t>
            </a:r>
            <a:r>
              <a:rPr lang="it-IT" sz="2400" i="1" dirty="0" err="1" smtClean="0"/>
              <a:t>Enterococcus</a:t>
            </a:r>
            <a:r>
              <a:rPr lang="it-IT" sz="2400" dirty="0" smtClean="0"/>
              <a:t> è resistente alla</a:t>
            </a:r>
          </a:p>
          <a:p>
            <a:r>
              <a:rPr lang="it-IT" sz="2400" dirty="0" smtClean="0"/>
              <a:t> tetraciclina, allora avremo una probabilità pari a 0.75 (75%) che un</a:t>
            </a:r>
          </a:p>
          <a:p>
            <a:r>
              <a:rPr lang="it-IT" sz="2400" dirty="0" smtClean="0"/>
              <a:t> ceppo di </a:t>
            </a:r>
            <a:r>
              <a:rPr lang="it-IT" sz="2400" i="1" dirty="0" err="1" smtClean="0"/>
              <a:t>Enterococcus</a:t>
            </a:r>
            <a:r>
              <a:rPr lang="it-IT" sz="2400" dirty="0" smtClean="0"/>
              <a:t> preso a caso sia resistente.</a:t>
            </a:r>
            <a:endParaRPr lang="it-IT" sz="2400" dirty="0">
              <a:solidFill>
                <a:srgbClr val="FF0000"/>
              </a:solidFill>
              <a:latin typeface="Comic Sans MS" pitchFamily="66" charset="0"/>
            </a:endParaRPr>
          </a:p>
        </p:txBody>
      </p:sp>
      <p:sp>
        <p:nvSpPr>
          <p:cNvPr id="413701" name="Text Box 4"/>
          <p:cNvSpPr txBox="1">
            <a:spLocks noChangeArrowheads="1"/>
          </p:cNvSpPr>
          <p:nvPr/>
        </p:nvSpPr>
        <p:spPr bwMode="auto">
          <a:xfrm>
            <a:off x="2392363" y="20638"/>
            <a:ext cx="4583112" cy="528637"/>
          </a:xfrm>
          <a:prstGeom prst="rect">
            <a:avLst/>
          </a:prstGeom>
          <a:noFill/>
          <a:ln w="9525" algn="ctr">
            <a:solidFill>
              <a:schemeClr val="accent2"/>
            </a:solidFill>
            <a:miter lim="800000"/>
            <a:headEnd/>
            <a:tailEnd/>
          </a:ln>
        </p:spPr>
        <p:txBody>
          <a:bodyPr wrap="none">
            <a:spAutoFit/>
          </a:bodyPr>
          <a:lstStyle/>
          <a:p>
            <a:r>
              <a:rPr lang="it-IT" sz="2800">
                <a:solidFill>
                  <a:srgbClr val="FF3300"/>
                </a:solidFill>
                <a:latin typeface="Comic Sans MS" pitchFamily="66" charset="0"/>
              </a:rPr>
              <a:t>La probabilità di un evento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251520" y="620688"/>
            <a:ext cx="8892480" cy="6524863"/>
          </a:xfrm>
          <a:prstGeom prst="rect">
            <a:avLst/>
          </a:prstGeom>
        </p:spPr>
        <p:txBody>
          <a:bodyPr wrap="square">
            <a:spAutoFit/>
          </a:bodyPr>
          <a:lstStyle/>
          <a:p>
            <a:r>
              <a:rPr lang="it-IT" sz="2400" dirty="0" smtClean="0">
                <a:solidFill>
                  <a:srgbClr val="000000"/>
                </a:solidFill>
                <a:latin typeface="Arial" pitchFamily="34" charset="0"/>
                <a:cs typeface="Arial" pitchFamily="34" charset="0"/>
              </a:rPr>
              <a:t>In una serie di prove, ripetute un gran numero di volte ed eseguite tutte nelle stesse condizioni, la </a:t>
            </a:r>
            <a:r>
              <a:rPr lang="it-IT" sz="2400" b="1" dirty="0" smtClean="0">
                <a:solidFill>
                  <a:srgbClr val="000000"/>
                </a:solidFill>
                <a:latin typeface="Arial" pitchFamily="34" charset="0"/>
                <a:cs typeface="Arial" pitchFamily="34" charset="0"/>
              </a:rPr>
              <a:t>frequenza relativa </a:t>
            </a:r>
            <a:r>
              <a:rPr lang="it-IT" sz="2400" dirty="0" smtClean="0">
                <a:solidFill>
                  <a:srgbClr val="000000"/>
                </a:solidFill>
                <a:latin typeface="Arial" pitchFamily="34" charset="0"/>
                <a:cs typeface="Arial" pitchFamily="34" charset="0"/>
              </a:rPr>
              <a:t>tende ad assumere valori prossimi alla probabilità dell’evento stesso e l’approssimazione è tanto maggiore quanto più numerose sono le prove eseguite</a:t>
            </a:r>
            <a:r>
              <a:rPr lang="it-IT" dirty="0" smtClean="0">
                <a:solidFill>
                  <a:srgbClr val="000000"/>
                </a:solidFill>
                <a:latin typeface="Helvetica"/>
                <a:cs typeface="Times New Roman" pitchFamily="18" charset="0"/>
              </a:rPr>
              <a:t>. </a:t>
            </a:r>
          </a:p>
          <a:p>
            <a:endParaRPr lang="it-IT" dirty="0" smtClean="0">
              <a:solidFill>
                <a:srgbClr val="000000"/>
              </a:solidFill>
              <a:latin typeface="Helvetica"/>
              <a:cs typeface="Times New Roman" pitchFamily="18" charset="0"/>
            </a:endParaRPr>
          </a:p>
          <a:p>
            <a:r>
              <a:rPr lang="it-IT" sz="2400" b="1" i="1" dirty="0" smtClean="0">
                <a:solidFill>
                  <a:srgbClr val="993399"/>
                </a:solidFill>
                <a:latin typeface="Arial" pitchFamily="34" charset="0"/>
                <a:cs typeface="Arial" pitchFamily="34" charset="0"/>
              </a:rPr>
              <a:t>Esempio:</a:t>
            </a:r>
            <a:r>
              <a:rPr lang="it-IT" sz="2400" dirty="0" smtClean="0">
                <a:solidFill>
                  <a:srgbClr val="000000"/>
                </a:solidFill>
                <a:latin typeface="Arial" pitchFamily="34" charset="0"/>
                <a:cs typeface="Arial" pitchFamily="34" charset="0"/>
              </a:rPr>
              <a:t>  Se negli ultimi 30 anni nella nostra città ha nevicato 18 volte, la probabilità che nevichi quest’ anno è 18/30=3/5.</a:t>
            </a:r>
          </a:p>
          <a:p>
            <a:endParaRPr lang="it-IT" sz="2400" dirty="0" smtClean="0">
              <a:solidFill>
                <a:srgbClr val="000000"/>
              </a:solidFill>
              <a:latin typeface="Arial" pitchFamily="34" charset="0"/>
              <a:cs typeface="Arial" pitchFamily="34" charset="0"/>
            </a:endParaRPr>
          </a:p>
          <a:p>
            <a:r>
              <a:rPr lang="it-IT" sz="2800" b="1" i="1" dirty="0" smtClean="0">
                <a:solidFill>
                  <a:srgbClr val="993399"/>
                </a:solidFill>
                <a:latin typeface="Times New Roman" pitchFamily="18" charset="0"/>
                <a:cs typeface="Times New Roman" pitchFamily="18" charset="0"/>
              </a:rPr>
              <a:t>Esempio</a:t>
            </a:r>
            <a:r>
              <a:rPr lang="it-IT" sz="2400" b="1" i="1" dirty="0" smtClean="0">
                <a:solidFill>
                  <a:srgbClr val="993399"/>
                </a:solidFill>
                <a:latin typeface="Times New Roman" pitchFamily="18" charset="0"/>
                <a:cs typeface="Times New Roman" pitchFamily="18" charset="0"/>
              </a:rPr>
              <a:t>:</a:t>
            </a:r>
            <a:r>
              <a:rPr lang="it-IT" sz="2400" dirty="0" smtClean="0">
                <a:solidFill>
                  <a:srgbClr val="000000"/>
                </a:solidFill>
                <a:latin typeface="Times New Roman" pitchFamily="18" charset="0"/>
                <a:cs typeface="Times New Roman" pitchFamily="18" charset="0"/>
              </a:rPr>
              <a:t> </a:t>
            </a:r>
            <a:r>
              <a:rPr lang="it-IT" sz="2400" dirty="0" smtClean="0">
                <a:solidFill>
                  <a:srgbClr val="000000"/>
                </a:solidFill>
                <a:latin typeface="Helvetica"/>
                <a:cs typeface="Times New Roman" pitchFamily="18" charset="0"/>
              </a:rPr>
              <a:t>Si vuole calcolare la probabilità che un neonato sia femmina. Su 100.000 nascite si sono avute 48.500 femmine. Essendo il numero di prove sufficientemente elevato ed ogni prova indipendente dall'altra, utilizziamo la </a:t>
            </a:r>
            <a:r>
              <a:rPr lang="it-IT" sz="2400" u="sng" dirty="0" smtClean="0">
                <a:solidFill>
                  <a:srgbClr val="000000"/>
                </a:solidFill>
                <a:latin typeface="Helvetica"/>
                <a:cs typeface="Times New Roman" pitchFamily="18" charset="0"/>
              </a:rPr>
              <a:t>definizione </a:t>
            </a:r>
            <a:r>
              <a:rPr lang="it-IT" sz="2400" u="sng" dirty="0" err="1" smtClean="0">
                <a:solidFill>
                  <a:srgbClr val="000000"/>
                </a:solidFill>
                <a:latin typeface="Helvetica"/>
                <a:cs typeface="Times New Roman" pitchFamily="18" charset="0"/>
              </a:rPr>
              <a:t>frequentista</a:t>
            </a:r>
            <a:r>
              <a:rPr lang="it-IT" sz="2400" u="sng" dirty="0" smtClean="0">
                <a:solidFill>
                  <a:srgbClr val="000000"/>
                </a:solidFill>
                <a:latin typeface="Helvetica"/>
                <a:cs typeface="Times New Roman" pitchFamily="18" charset="0"/>
              </a:rPr>
              <a:t>: </a:t>
            </a:r>
            <a:r>
              <a:rPr lang="it-IT" sz="2400" dirty="0" smtClean="0">
                <a:latin typeface="Arial" pitchFamily="34" charset="0"/>
                <a:cs typeface="Arial" pitchFamily="34" charset="0"/>
              </a:rPr>
              <a:t/>
            </a:r>
            <a:br>
              <a:rPr lang="it-IT" sz="2400" dirty="0" smtClean="0">
                <a:latin typeface="Arial" pitchFamily="34" charset="0"/>
                <a:cs typeface="Arial" pitchFamily="34" charset="0"/>
              </a:rPr>
            </a:br>
            <a:r>
              <a:rPr lang="it-IT" sz="2400" dirty="0" smtClean="0">
                <a:solidFill>
                  <a:srgbClr val="000000"/>
                </a:solidFill>
                <a:latin typeface="Helvetica"/>
                <a:cs typeface="Times New Roman" pitchFamily="18" charset="0"/>
              </a:rPr>
              <a:t>P(F) = 48500 / 100000 = 0,485  P(M) = 51500 / 100000 = 0,515 </a:t>
            </a:r>
            <a:br>
              <a:rPr lang="it-IT" sz="2400" dirty="0" smtClean="0">
                <a:solidFill>
                  <a:srgbClr val="000000"/>
                </a:solidFill>
                <a:latin typeface="Helvetica"/>
                <a:cs typeface="Times New Roman" pitchFamily="18" charset="0"/>
              </a:rPr>
            </a:br>
            <a:r>
              <a:rPr lang="it-IT" sz="2400" dirty="0" smtClean="0">
                <a:latin typeface="Arial" pitchFamily="34" charset="0"/>
                <a:cs typeface="Arial" pitchFamily="34" charset="0"/>
              </a:rPr>
              <a:t/>
            </a:r>
            <a:br>
              <a:rPr lang="it-IT" sz="2400" dirty="0" smtClean="0">
                <a:latin typeface="Arial" pitchFamily="34" charset="0"/>
                <a:cs typeface="Arial" pitchFamily="34" charset="0"/>
              </a:rPr>
            </a:br>
            <a:r>
              <a:rPr lang="it-IT" dirty="0" smtClean="0">
                <a:latin typeface="Arial" pitchFamily="34" charset="0"/>
                <a:cs typeface="Arial" pitchFamily="34" charset="0"/>
              </a:rPr>
              <a:t/>
            </a:r>
            <a:br>
              <a:rPr lang="it-IT" dirty="0" smtClean="0">
                <a:latin typeface="Arial" pitchFamily="34" charset="0"/>
                <a:cs typeface="Arial" pitchFamily="34" charset="0"/>
              </a:rPr>
            </a:br>
            <a:endParaRPr lang="it-IT" dirty="0"/>
          </a:p>
        </p:txBody>
      </p:sp>
      <p:sp>
        <p:nvSpPr>
          <p:cNvPr id="3" name="Rectangle 2"/>
          <p:cNvSpPr txBox="1">
            <a:spLocks noChangeArrowheads="1"/>
          </p:cNvSpPr>
          <p:nvPr/>
        </p:nvSpPr>
        <p:spPr>
          <a:xfrm>
            <a:off x="467544" y="0"/>
            <a:ext cx="8229600" cy="562074"/>
          </a:xfrm>
          <a:prstGeom prst="rect">
            <a:avLst/>
          </a:prstGeom>
          <a:ln>
            <a:solidFill>
              <a:srgbClr val="3333CC"/>
            </a:solidFill>
          </a:ln>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dirty="0" smtClean="0">
                <a:ln>
                  <a:noFill/>
                </a:ln>
                <a:solidFill>
                  <a:srgbClr val="FF3300"/>
                </a:solidFill>
                <a:effectLst/>
                <a:uLnTx/>
                <a:uFillTx/>
                <a:latin typeface="+mj-lt"/>
                <a:ea typeface="+mj-ea"/>
                <a:cs typeface="+mj-cs"/>
              </a:rPr>
              <a:t>La probabilità di un evento</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467544" y="836712"/>
            <a:ext cx="8280920" cy="6555641"/>
          </a:xfrm>
          <a:prstGeom prst="rect">
            <a:avLst/>
          </a:prstGeom>
        </p:spPr>
        <p:txBody>
          <a:bodyPr wrap="square">
            <a:spAutoFit/>
          </a:bodyPr>
          <a:lstStyle/>
          <a:p>
            <a:endParaRPr lang="it-IT" sz="2800" dirty="0" smtClean="0">
              <a:solidFill>
                <a:srgbClr val="000000"/>
              </a:solidFill>
              <a:latin typeface="Times New Roman" pitchFamily="18" charset="0"/>
              <a:cs typeface="Times New Roman" pitchFamily="18" charset="0"/>
            </a:endParaRPr>
          </a:p>
          <a:p>
            <a:endParaRPr lang="it-IT" sz="2800" dirty="0" smtClean="0">
              <a:solidFill>
                <a:srgbClr val="000000"/>
              </a:solidFill>
              <a:latin typeface="Times New Roman" pitchFamily="18" charset="0"/>
              <a:cs typeface="Times New Roman" pitchFamily="18" charset="0"/>
            </a:endParaRPr>
          </a:p>
          <a:p>
            <a:r>
              <a:rPr lang="it-IT" sz="2800" dirty="0" smtClean="0">
                <a:solidFill>
                  <a:srgbClr val="000000"/>
                </a:solidFill>
                <a:latin typeface="Times New Roman" pitchFamily="18" charset="0"/>
                <a:cs typeface="Times New Roman" pitchFamily="18" charset="0"/>
              </a:rPr>
              <a:t>Un altro </a:t>
            </a:r>
            <a:r>
              <a:rPr lang="it-IT" sz="2800" b="1" i="1" dirty="0" smtClean="0">
                <a:solidFill>
                  <a:srgbClr val="993399"/>
                </a:solidFill>
                <a:latin typeface="Times New Roman" pitchFamily="18" charset="0"/>
                <a:cs typeface="Times New Roman" pitchFamily="18" charset="0"/>
              </a:rPr>
              <a:t>esempio</a:t>
            </a:r>
            <a:r>
              <a:rPr lang="it-IT" sz="2800" dirty="0" smtClean="0">
                <a:solidFill>
                  <a:srgbClr val="000000"/>
                </a:solidFill>
                <a:latin typeface="Times New Roman" pitchFamily="18" charset="0"/>
                <a:cs typeface="Times New Roman" pitchFamily="18" charset="0"/>
              </a:rPr>
              <a:t>: </a:t>
            </a:r>
            <a:r>
              <a:rPr lang="it-IT" sz="2800" i="1" dirty="0" smtClean="0">
                <a:solidFill>
                  <a:srgbClr val="000000"/>
                </a:solidFill>
                <a:latin typeface="Times New Roman" pitchFamily="18" charset="0"/>
                <a:cs typeface="Times New Roman" pitchFamily="18" charset="0"/>
              </a:rPr>
              <a:t>Qual è la probabilità che un lavoratore abbia un infortunio sul lavoro? </a:t>
            </a:r>
          </a:p>
          <a:p>
            <a:r>
              <a:rPr lang="it-IT" sz="2800" dirty="0" smtClean="0">
                <a:solidFill>
                  <a:srgbClr val="000000"/>
                </a:solidFill>
                <a:latin typeface="Times New Roman" pitchFamily="18" charset="0"/>
                <a:cs typeface="Times New Roman" pitchFamily="18" charset="0"/>
              </a:rPr>
              <a:t/>
            </a:r>
            <a:br>
              <a:rPr lang="it-IT" sz="2800" dirty="0" smtClean="0">
                <a:solidFill>
                  <a:srgbClr val="000000"/>
                </a:solidFill>
                <a:latin typeface="Times New Roman" pitchFamily="18" charset="0"/>
                <a:cs typeface="Times New Roman" pitchFamily="18" charset="0"/>
              </a:rPr>
            </a:br>
            <a:r>
              <a:rPr lang="it-IT" sz="2800" dirty="0" smtClean="0">
                <a:solidFill>
                  <a:srgbClr val="000000"/>
                </a:solidFill>
                <a:latin typeface="Times New Roman" pitchFamily="18" charset="0"/>
                <a:cs typeface="Times New Roman" pitchFamily="18" charset="0"/>
              </a:rPr>
              <a:t>Difficile rispondere! Certamente dipende dal lavoro che fa.</a:t>
            </a:r>
            <a:br>
              <a:rPr lang="it-IT" sz="2800" dirty="0" smtClean="0">
                <a:solidFill>
                  <a:srgbClr val="000000"/>
                </a:solidFill>
                <a:latin typeface="Times New Roman" pitchFamily="18" charset="0"/>
                <a:cs typeface="Times New Roman" pitchFamily="18" charset="0"/>
              </a:rPr>
            </a:br>
            <a:r>
              <a:rPr lang="it-IT" sz="2800" dirty="0" smtClean="0">
                <a:solidFill>
                  <a:srgbClr val="000000"/>
                </a:solidFill>
                <a:latin typeface="Times New Roman" pitchFamily="18" charset="0"/>
                <a:cs typeface="Times New Roman" pitchFamily="18" charset="0"/>
              </a:rPr>
              <a:t>Un operaio minatore è sicuramente più a rischio di un impiegato alle Poste. Questo perché statisticamente ci sono più infortuni lavorando in una miniera che in un Ufficio Postale. </a:t>
            </a:r>
          </a:p>
          <a:p>
            <a:r>
              <a:rPr lang="it-IT" sz="2800" dirty="0" smtClean="0">
                <a:solidFill>
                  <a:srgbClr val="000000"/>
                </a:solidFill>
                <a:latin typeface="Times New Roman" pitchFamily="18" charset="0"/>
                <a:cs typeface="Times New Roman" pitchFamily="18" charset="0"/>
              </a:rPr>
              <a:t/>
            </a:r>
            <a:br>
              <a:rPr lang="it-IT" sz="2800" dirty="0" smtClean="0">
                <a:solidFill>
                  <a:srgbClr val="000000"/>
                </a:solidFill>
                <a:latin typeface="Times New Roman" pitchFamily="18" charset="0"/>
                <a:cs typeface="Times New Roman" pitchFamily="18" charset="0"/>
              </a:rPr>
            </a:br>
            <a:r>
              <a:rPr lang="it-IT" sz="2800" dirty="0" smtClean="0">
                <a:solidFill>
                  <a:srgbClr val="000000"/>
                </a:solidFill>
                <a:latin typeface="Times New Roman" pitchFamily="18" charset="0"/>
                <a:cs typeface="Times New Roman" pitchFamily="18" charset="0"/>
              </a:rPr>
              <a:t/>
            </a:r>
            <a:br>
              <a:rPr lang="it-IT" sz="2800" dirty="0" smtClean="0">
                <a:solidFill>
                  <a:srgbClr val="000000"/>
                </a:solidFill>
                <a:latin typeface="Times New Roman" pitchFamily="18" charset="0"/>
                <a:cs typeface="Times New Roman" pitchFamily="18" charset="0"/>
              </a:rPr>
            </a:br>
            <a:r>
              <a:rPr lang="it-IT" sz="2800" dirty="0" smtClean="0">
                <a:latin typeface="Times New Roman" pitchFamily="18" charset="0"/>
                <a:cs typeface="Times New Roman" pitchFamily="18" charset="0"/>
              </a:rPr>
              <a:t/>
            </a:r>
            <a:br>
              <a:rPr lang="it-IT" sz="2800" dirty="0" smtClean="0">
                <a:latin typeface="Times New Roman" pitchFamily="18" charset="0"/>
                <a:cs typeface="Times New Roman" pitchFamily="18" charset="0"/>
              </a:rPr>
            </a:br>
            <a:endParaRPr lang="it-IT" sz="2800" dirty="0">
              <a:latin typeface="Times New Roman" pitchFamily="18" charset="0"/>
              <a:cs typeface="Times New Roman" pitchFamily="18" charset="0"/>
            </a:endParaRPr>
          </a:p>
        </p:txBody>
      </p:sp>
      <p:sp>
        <p:nvSpPr>
          <p:cNvPr id="3" name="Rectangle 2"/>
          <p:cNvSpPr txBox="1">
            <a:spLocks noChangeArrowheads="1"/>
          </p:cNvSpPr>
          <p:nvPr/>
        </p:nvSpPr>
        <p:spPr>
          <a:xfrm>
            <a:off x="467544" y="0"/>
            <a:ext cx="8229600" cy="764704"/>
          </a:xfrm>
          <a:prstGeom prst="rect">
            <a:avLst/>
          </a:prstGeom>
          <a:ln>
            <a:solidFill>
              <a:srgbClr val="3333CC"/>
            </a:solidFill>
          </a:ln>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t-IT" sz="2800" b="0" i="0" u="none" strike="noStrike" kern="1200" cap="none" spc="0" normalizeH="0" baseline="0" noProof="0" dirty="0" smtClean="0">
              <a:ln>
                <a:noFill/>
              </a:ln>
              <a:solidFill>
                <a:srgbClr val="FF33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smtClean="0">
                <a:ln>
                  <a:noFill/>
                </a:ln>
                <a:solidFill>
                  <a:srgbClr val="FF3300"/>
                </a:solidFill>
                <a:effectLst/>
                <a:uLnTx/>
                <a:uFillTx/>
                <a:latin typeface="+mj-lt"/>
                <a:ea typeface="+mj-ea"/>
                <a:cs typeface="+mj-cs"/>
              </a:rPr>
              <a:t>La probabilità: esempio</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ln>
            <a:solidFill>
              <a:schemeClr val="tx1"/>
            </a:solidFill>
          </a:ln>
        </p:spPr>
        <p:txBody>
          <a:bodyPr/>
          <a:lstStyle/>
          <a:p>
            <a:r>
              <a:rPr lang="it-IT" sz="3200" smtClean="0">
                <a:solidFill>
                  <a:srgbClr val="FF6600"/>
                </a:solidFill>
              </a:rPr>
              <a:t>Il comportamento del caso e la valutazione della probabilità</a:t>
            </a:r>
          </a:p>
        </p:txBody>
      </p:sp>
      <p:sp>
        <p:nvSpPr>
          <p:cNvPr id="394243" name="Rectangle 3"/>
          <p:cNvSpPr>
            <a:spLocks noGrp="1" noChangeArrowheads="1"/>
          </p:cNvSpPr>
          <p:nvPr>
            <p:ph type="body" idx="1"/>
          </p:nvPr>
        </p:nvSpPr>
        <p:spPr>
          <a:xfrm>
            <a:off x="0" y="1600200"/>
            <a:ext cx="9144000" cy="5257800"/>
          </a:xfrm>
        </p:spPr>
        <p:txBody>
          <a:bodyPr/>
          <a:lstStyle/>
          <a:p>
            <a:pPr>
              <a:lnSpc>
                <a:spcPct val="90000"/>
              </a:lnSpc>
            </a:pPr>
            <a:r>
              <a:rPr lang="it-IT" smtClean="0"/>
              <a:t>Perché le scommesse, che dipendono dalla faccia del dado, o dalla carta che uscirà che sono imprevedibili, sono un business redditizio per i casinò?</a:t>
            </a:r>
          </a:p>
          <a:p>
            <a:pPr>
              <a:lnSpc>
                <a:spcPct val="90000"/>
              </a:lnSpc>
            </a:pPr>
            <a:r>
              <a:rPr lang="it-IT" smtClean="0"/>
              <a:t>Se si sottopongono tutti gli impiegati di un’azienda a un test sull’Aids, qual è la probabilità che almeno un test sia positivo se tutti gli individui sottoposti al test sono sani?</a:t>
            </a:r>
          </a:p>
          <a:p>
            <a:pPr>
              <a:lnSpc>
                <a:spcPct val="90000"/>
              </a:lnSpc>
            </a:pPr>
            <a:r>
              <a:rPr lang="it-IT" smtClean="0"/>
              <a:t> Conoscendo il gruppo sanguigno di 100 individui, qual è la probabilità che, per un individuo scelto a caso, il gruppo non sia 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251520" y="476672"/>
            <a:ext cx="8640960" cy="6247864"/>
          </a:xfrm>
          <a:prstGeom prst="rect">
            <a:avLst/>
          </a:prstGeom>
        </p:spPr>
        <p:txBody>
          <a:bodyPr wrap="square">
            <a:spAutoFit/>
          </a:bodyPr>
          <a:lstStyle/>
          <a:p>
            <a:r>
              <a:rPr lang="it-IT" sz="3000" b="1" dirty="0" smtClean="0"/>
              <a:t>Esempio:</a:t>
            </a:r>
            <a:r>
              <a:rPr lang="it-IT" sz="3000" dirty="0" smtClean="0"/>
              <a:t> Mi aspetto che un capretto che deve nascere abbia il vello a macchie o che l’abbia nero? </a:t>
            </a:r>
          </a:p>
          <a:p>
            <a:r>
              <a:rPr lang="it-IT" sz="3000" dirty="0" smtClean="0"/>
              <a:t>Come posso “misurare” la probabilità con cui si produce un evento o l’altro? </a:t>
            </a:r>
          </a:p>
          <a:p>
            <a:endParaRPr lang="it-IT" sz="3000" dirty="0" smtClean="0"/>
          </a:p>
          <a:p>
            <a:r>
              <a:rPr lang="it-IT" sz="3000" u="sng" dirty="0" smtClean="0"/>
              <a:t>Definizione </a:t>
            </a:r>
            <a:r>
              <a:rPr lang="it-IT" sz="3000" u="sng" dirty="0" err="1" smtClean="0"/>
              <a:t>frequentista</a:t>
            </a:r>
            <a:r>
              <a:rPr lang="it-IT" sz="3000" dirty="0" smtClean="0"/>
              <a:t>: rapporto tra il numero di volte in cui si è verificato l’evento e il numero di prove fatte</a:t>
            </a:r>
          </a:p>
          <a:p>
            <a:r>
              <a:rPr lang="it-IT" sz="3000" dirty="0" smtClean="0"/>
              <a:t>                          </a:t>
            </a:r>
            <a:r>
              <a:rPr lang="it-IT" sz="3200" dirty="0" smtClean="0"/>
              <a:t>Avremo bisogno di far fare molti</a:t>
            </a:r>
          </a:p>
          <a:p>
            <a:r>
              <a:rPr lang="it-IT" sz="3200" dirty="0" smtClean="0"/>
              <a:t>                              figli alle nostre capre</a:t>
            </a:r>
          </a:p>
          <a:p>
            <a:endParaRPr lang="it-IT" sz="3200" dirty="0" smtClean="0"/>
          </a:p>
          <a:p>
            <a:r>
              <a:rPr lang="it-IT" sz="3200" dirty="0" smtClean="0"/>
              <a:t>Se la probabilità che un figlio sia nero è ¾ quale è la </a:t>
            </a:r>
            <a:r>
              <a:rPr lang="it-IT" sz="3200" dirty="0" err="1" smtClean="0"/>
              <a:t>prob</a:t>
            </a:r>
            <a:r>
              <a:rPr lang="it-IT" sz="3200" dirty="0" smtClean="0"/>
              <a:t>. che sia a macchie?</a:t>
            </a:r>
            <a:endParaRPr lang="it-IT" sz="3000" dirty="0"/>
          </a:p>
        </p:txBody>
      </p:sp>
      <p:sp>
        <p:nvSpPr>
          <p:cNvPr id="3" name="Freccia circolare a destra 2"/>
          <p:cNvSpPr/>
          <p:nvPr/>
        </p:nvSpPr>
        <p:spPr>
          <a:xfrm>
            <a:off x="1763688" y="3717032"/>
            <a:ext cx="731520" cy="8640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8229600" cy="706090"/>
          </a:xfrm>
          <a:ln>
            <a:solidFill>
              <a:schemeClr val="accent1"/>
            </a:solidFill>
          </a:ln>
        </p:spPr>
        <p:txBody>
          <a:bodyPr/>
          <a:lstStyle/>
          <a:p>
            <a:r>
              <a:rPr lang="it-IT" sz="3200" dirty="0" smtClean="0">
                <a:solidFill>
                  <a:srgbClr val="FF0000"/>
                </a:solidFill>
              </a:rPr>
              <a:t>Dal campione alla popolazione</a:t>
            </a:r>
            <a:endParaRPr lang="it-IT" sz="3200" dirty="0">
              <a:solidFill>
                <a:srgbClr val="FF0000"/>
              </a:solidFill>
            </a:endParaRPr>
          </a:p>
        </p:txBody>
      </p:sp>
      <p:sp>
        <p:nvSpPr>
          <p:cNvPr id="4" name="Segnaposto contenuto 3"/>
          <p:cNvSpPr>
            <a:spLocks noGrp="1"/>
          </p:cNvSpPr>
          <p:nvPr>
            <p:ph idx="1"/>
          </p:nvPr>
        </p:nvSpPr>
        <p:spPr>
          <a:xfrm>
            <a:off x="395536" y="1412776"/>
            <a:ext cx="8748464" cy="5073427"/>
          </a:xfrm>
        </p:spPr>
        <p:txBody>
          <a:bodyPr/>
          <a:lstStyle/>
          <a:p>
            <a:pPr>
              <a:buNone/>
            </a:pPr>
            <a:r>
              <a:rPr lang="it-IT" sz="2400" u="sng" dirty="0" smtClean="0"/>
              <a:t>        Campione        </a:t>
            </a:r>
            <a:r>
              <a:rPr lang="it-IT" sz="2400" dirty="0" smtClean="0"/>
              <a:t>                         </a:t>
            </a:r>
            <a:r>
              <a:rPr lang="it-IT" sz="2400" u="sng" dirty="0" smtClean="0"/>
              <a:t>Popolazione</a:t>
            </a:r>
          </a:p>
          <a:p>
            <a:pPr>
              <a:buNone/>
            </a:pPr>
            <a:r>
              <a:rPr lang="it-IT" sz="2400" dirty="0" smtClean="0"/>
              <a:t>      Unità statistiche                         Unità statistiche</a:t>
            </a:r>
          </a:p>
          <a:p>
            <a:pPr>
              <a:buNone/>
            </a:pPr>
            <a:r>
              <a:rPr lang="it-IT" sz="2400" dirty="0" smtClean="0"/>
              <a:t>     Variabili osservate                      Variabili aleatorie</a:t>
            </a:r>
          </a:p>
          <a:p>
            <a:pPr>
              <a:buNone/>
            </a:pPr>
            <a:r>
              <a:rPr lang="it-IT" sz="2400" dirty="0" smtClean="0"/>
              <a:t>     Valori delle variabili                    Valori delle v. a.</a:t>
            </a:r>
          </a:p>
          <a:p>
            <a:pPr>
              <a:buNone/>
            </a:pPr>
            <a:r>
              <a:rPr lang="it-IT" sz="2400" dirty="0" smtClean="0"/>
              <a:t>    Statistiche descrittive o</a:t>
            </a:r>
          </a:p>
          <a:p>
            <a:pPr>
              <a:buNone/>
            </a:pPr>
            <a:r>
              <a:rPr lang="it-IT" sz="2400" dirty="0" smtClean="0"/>
              <a:t>       Indici riassuntivi                       Stimatori dei parametri incogniti</a:t>
            </a:r>
          </a:p>
          <a:p>
            <a:pPr>
              <a:buNone/>
            </a:pPr>
            <a:r>
              <a:rPr lang="it-IT" sz="2400" dirty="0" err="1" smtClean="0"/>
              <a:t>Distribuz</a:t>
            </a:r>
            <a:r>
              <a:rPr lang="it-IT" sz="2400" dirty="0" smtClean="0"/>
              <a:t>. di frequenze relative        </a:t>
            </a:r>
            <a:r>
              <a:rPr lang="it-IT" sz="2400" dirty="0" err="1" smtClean="0"/>
              <a:t>Distr</a:t>
            </a:r>
            <a:r>
              <a:rPr lang="it-IT" sz="2400" dirty="0" smtClean="0"/>
              <a:t>. di probabilità</a:t>
            </a:r>
          </a:p>
          <a:p>
            <a:pPr>
              <a:buNone/>
            </a:pPr>
            <a:endParaRPr lang="it-IT" sz="2400" dirty="0" smtClean="0"/>
          </a:p>
          <a:p>
            <a:pPr>
              <a:buNone/>
            </a:pPr>
            <a:endParaRPr lang="it-IT" sz="2800" dirty="0" smtClean="0"/>
          </a:p>
          <a:p>
            <a:pPr>
              <a:buNone/>
            </a:pPr>
            <a:r>
              <a:rPr lang="it-IT" sz="2800" dirty="0" smtClean="0"/>
              <a:t>          </a:t>
            </a:r>
            <a:r>
              <a:rPr lang="it-IT" sz="2800" b="1" dirty="0" smtClean="0">
                <a:solidFill>
                  <a:srgbClr val="FF0000"/>
                </a:solidFill>
              </a:rPr>
              <a:t>Certezza   </a:t>
            </a:r>
            <a:r>
              <a:rPr lang="it-IT" sz="2800" dirty="0" smtClean="0">
                <a:solidFill>
                  <a:srgbClr val="FF0000"/>
                </a:solidFill>
              </a:rPr>
              <a:t>                                  </a:t>
            </a:r>
            <a:r>
              <a:rPr lang="it-IT" sz="2800" b="1" dirty="0" smtClean="0">
                <a:solidFill>
                  <a:srgbClr val="FF0000"/>
                </a:solidFill>
              </a:rPr>
              <a:t> Incertezza</a:t>
            </a:r>
          </a:p>
        </p:txBody>
      </p:sp>
      <p:sp>
        <p:nvSpPr>
          <p:cNvPr id="2" name="Segnaposto numero diapositiva 1"/>
          <p:cNvSpPr>
            <a:spLocks noGrp="1"/>
          </p:cNvSpPr>
          <p:nvPr>
            <p:ph type="sldNum" sz="quarter" idx="12"/>
          </p:nvPr>
        </p:nvSpPr>
        <p:spPr/>
        <p:txBody>
          <a:bodyPr/>
          <a:lstStyle/>
          <a:p>
            <a:pPr>
              <a:defRPr/>
            </a:pPr>
            <a:fld id="{82825F67-4F6A-405D-A512-CF1BD1491295}" type="slidenum">
              <a:rPr lang="it-IT" smtClean="0"/>
              <a:pPr>
                <a:defRPr/>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 name="Segnaposto numero diapositiva 6"/>
          <p:cNvSpPr>
            <a:spLocks noGrp="1"/>
          </p:cNvSpPr>
          <p:nvPr>
            <p:ph type="sldNum" sz="quarter" idx="12"/>
          </p:nvPr>
        </p:nvSpPr>
        <p:spPr/>
        <p:txBody>
          <a:bodyPr/>
          <a:lstStyle/>
          <a:p>
            <a:pPr>
              <a:defRPr/>
            </a:pPr>
            <a:fld id="{66A73344-29D4-4841-AB08-31BF829FB5BC}" type="slidenum">
              <a:rPr lang="it-IT"/>
              <a:pPr>
                <a:defRPr/>
              </a:pPr>
              <a:t>22</a:t>
            </a:fld>
            <a:endParaRPr lang="it-IT"/>
          </a:p>
        </p:txBody>
      </p:sp>
      <p:sp>
        <p:nvSpPr>
          <p:cNvPr id="331780" name="Rectangle 3"/>
          <p:cNvSpPr>
            <a:spLocks noGrp="1" noChangeArrowheads="1"/>
          </p:cNvSpPr>
          <p:nvPr>
            <p:ph type="body" sz="half" idx="1"/>
          </p:nvPr>
        </p:nvSpPr>
        <p:spPr>
          <a:xfrm>
            <a:off x="0" y="260648"/>
            <a:ext cx="9144000" cy="2060848"/>
          </a:xfrm>
        </p:spPr>
        <p:txBody>
          <a:bodyPr>
            <a:normAutofit fontScale="92500" lnSpcReduction="20000"/>
          </a:bodyPr>
          <a:lstStyle/>
          <a:p>
            <a:pPr>
              <a:lnSpc>
                <a:spcPct val="80000"/>
              </a:lnSpc>
              <a:buNone/>
            </a:pPr>
            <a:r>
              <a:rPr lang="it-IT" sz="2800" b="1" u="sng" dirty="0" smtClean="0"/>
              <a:t>   Dalle distribuzioni di frequenze alle distribuzioni di probabilità</a:t>
            </a:r>
          </a:p>
          <a:p>
            <a:pPr>
              <a:lnSpc>
                <a:spcPct val="80000"/>
              </a:lnSpc>
              <a:buNone/>
            </a:pPr>
            <a:endParaRPr lang="it-IT" sz="2800" u="sng" dirty="0" smtClean="0"/>
          </a:p>
          <a:p>
            <a:pPr>
              <a:lnSpc>
                <a:spcPct val="80000"/>
              </a:lnSpc>
              <a:buNone/>
            </a:pPr>
            <a:r>
              <a:rPr lang="it-IT" sz="2800" b="1" dirty="0" smtClean="0"/>
              <a:t>   Esempio. </a:t>
            </a:r>
            <a:r>
              <a:rPr lang="it-IT" sz="2800" dirty="0" smtClean="0"/>
              <a:t>Si è osservato </a:t>
            </a:r>
            <a:r>
              <a:rPr lang="it-IT" sz="2800" b="1" dirty="0" smtClean="0"/>
              <a:t>un campione</a:t>
            </a:r>
            <a:r>
              <a:rPr lang="it-IT" sz="2800" dirty="0" smtClean="0"/>
              <a:t> di 730 nidi di una </a:t>
            </a:r>
            <a:r>
              <a:rPr lang="it-IT" sz="2800" u="sng" dirty="0" smtClean="0"/>
              <a:t>particolare</a:t>
            </a:r>
            <a:r>
              <a:rPr lang="it-IT" sz="2800" dirty="0" smtClean="0"/>
              <a:t> specie di uccello in una </a:t>
            </a:r>
            <a:r>
              <a:rPr lang="it-IT" sz="2800" u="sng" dirty="0" smtClean="0"/>
              <a:t>determinata</a:t>
            </a:r>
            <a:r>
              <a:rPr lang="it-IT" sz="2800" dirty="0" smtClean="0"/>
              <a:t> foresta e si è costruita la distribuzione di frequenze del  numero di uova per nido</a:t>
            </a:r>
          </a:p>
          <a:p>
            <a:pPr>
              <a:lnSpc>
                <a:spcPct val="80000"/>
              </a:lnSpc>
              <a:buNone/>
            </a:pPr>
            <a:r>
              <a:rPr lang="it-IT" sz="2800" dirty="0" smtClean="0">
                <a:solidFill>
                  <a:srgbClr val="FF0000"/>
                </a:solidFill>
              </a:rPr>
              <a:t>              Quale </a:t>
            </a:r>
            <a:r>
              <a:rPr lang="it-IT" sz="2800" dirty="0" err="1" smtClean="0">
                <a:solidFill>
                  <a:srgbClr val="FF0000"/>
                </a:solidFill>
              </a:rPr>
              <a:t>esperim</a:t>
            </a:r>
            <a:r>
              <a:rPr lang="it-IT" sz="2800" dirty="0" smtClean="0">
                <a:solidFill>
                  <a:srgbClr val="FF0000"/>
                </a:solidFill>
              </a:rPr>
              <a:t>. casuale? Ω =? Quali eventi elementari?   </a:t>
            </a:r>
          </a:p>
          <a:p>
            <a:pPr>
              <a:lnSpc>
                <a:spcPct val="80000"/>
              </a:lnSpc>
              <a:buNone/>
            </a:pPr>
            <a:endParaRPr lang="it-IT" sz="2800" dirty="0" smtClean="0"/>
          </a:p>
          <a:p>
            <a:pPr eaLnBrk="1" hangingPunct="1">
              <a:lnSpc>
                <a:spcPct val="80000"/>
              </a:lnSpc>
              <a:buFontTx/>
              <a:buNone/>
            </a:pPr>
            <a:endParaRPr lang="it-IT" sz="2800" dirty="0" smtClean="0"/>
          </a:p>
          <a:p>
            <a:pPr eaLnBrk="1" hangingPunct="1">
              <a:lnSpc>
                <a:spcPct val="80000"/>
              </a:lnSpc>
              <a:buFontTx/>
              <a:buNone/>
            </a:pPr>
            <a:endParaRPr lang="it-IT" sz="700" dirty="0" smtClean="0">
              <a:solidFill>
                <a:schemeClr val="hlink"/>
              </a:solidFill>
            </a:endParaRPr>
          </a:p>
        </p:txBody>
      </p:sp>
      <p:graphicFrame>
        <p:nvGraphicFramePr>
          <p:cNvPr id="411692" name="Group 44"/>
          <p:cNvGraphicFramePr>
            <a:graphicFrameLocks noGrp="1"/>
          </p:cNvGraphicFramePr>
          <p:nvPr>
            <p:ph sz="half" idx="2"/>
          </p:nvPr>
        </p:nvGraphicFramePr>
        <p:xfrm>
          <a:off x="395536" y="2276872"/>
          <a:ext cx="8352929" cy="4320479"/>
        </p:xfrm>
        <a:graphic>
          <a:graphicData uri="http://schemas.openxmlformats.org/drawingml/2006/table">
            <a:tbl>
              <a:tblPr/>
              <a:tblGrid>
                <a:gridCol w="2784848"/>
                <a:gridCol w="2783233"/>
                <a:gridCol w="2784848"/>
              </a:tblGrid>
              <a:tr h="4831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err="1" smtClean="0">
                          <a:ln>
                            <a:noFill/>
                          </a:ln>
                          <a:solidFill>
                            <a:srgbClr val="D60093"/>
                          </a:solidFill>
                          <a:effectLst/>
                          <a:latin typeface="Arial" pitchFamily="34" charset="0"/>
                        </a:rPr>
                        <a:t>N°</a:t>
                      </a:r>
                      <a:r>
                        <a:rPr kumimoji="0" lang="it-IT" sz="2400" b="0" i="0" u="none" strike="noStrike" cap="none" normalizeH="0" baseline="0" dirty="0" smtClean="0">
                          <a:ln>
                            <a:noFill/>
                          </a:ln>
                          <a:solidFill>
                            <a:srgbClr val="D60093"/>
                          </a:solidFill>
                          <a:effectLst/>
                          <a:latin typeface="Arial" pitchFamily="34" charset="0"/>
                        </a:rPr>
                        <a:t> uova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D60093"/>
                          </a:solidFill>
                          <a:effectLst/>
                          <a:latin typeface="Arial" pitchFamily="34" charset="0"/>
                        </a:rPr>
                        <a:t>Frequenze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D60093"/>
                          </a:solidFill>
                          <a:effectLst/>
                          <a:latin typeface="Arial" pitchFamily="34" charset="0"/>
                        </a:rPr>
                        <a:t>Frequenze relative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9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  90 nidi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165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0.23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209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0.29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0.26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  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Totale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052736"/>
            <a:ext cx="9144000" cy="5805264"/>
          </a:xfrm>
        </p:spPr>
        <p:txBody>
          <a:bodyPr>
            <a:noAutofit/>
          </a:bodyPr>
          <a:lstStyle/>
          <a:p>
            <a:pPr>
              <a:buNone/>
            </a:pPr>
            <a:r>
              <a:rPr lang="it-IT" sz="3000" dirty="0" smtClean="0">
                <a:latin typeface="Times New Roman" pitchFamily="18" charset="0"/>
                <a:cs typeface="Times New Roman" pitchFamily="18" charset="0"/>
              </a:rPr>
              <a:t>Volendo studiare l’intera </a:t>
            </a:r>
            <a:r>
              <a:rPr lang="it-IT" sz="3000" b="1" u="sng" dirty="0" smtClean="0">
                <a:latin typeface="Times New Roman" pitchFamily="18" charset="0"/>
                <a:cs typeface="Times New Roman" pitchFamily="18" charset="0"/>
              </a:rPr>
              <a:t>popolazione incognita di nidi </a:t>
            </a:r>
            <a:r>
              <a:rPr lang="it-IT" sz="3000" dirty="0" smtClean="0">
                <a:latin typeface="Times New Roman" pitchFamily="18" charset="0"/>
                <a:cs typeface="Times New Roman" pitchFamily="18" charset="0"/>
              </a:rPr>
              <a:t>da cui proviene il campione, poiché le frequenze relative per tutta la popolazione non sono note si può pensare (usando la </a:t>
            </a:r>
            <a:r>
              <a:rPr lang="it-IT" sz="3000" dirty="0" err="1" smtClean="0">
                <a:latin typeface="Times New Roman" pitchFamily="18" charset="0"/>
                <a:cs typeface="Times New Roman" pitchFamily="18" charset="0"/>
              </a:rPr>
              <a:t>def</a:t>
            </a:r>
            <a:r>
              <a:rPr lang="it-IT" sz="3000" dirty="0" smtClean="0">
                <a:latin typeface="Times New Roman" pitchFamily="18" charset="0"/>
                <a:cs typeface="Times New Roman" pitchFamily="18" charset="0"/>
              </a:rPr>
              <a:t>. </a:t>
            </a:r>
            <a:r>
              <a:rPr lang="it-IT" sz="3000" dirty="0" err="1" smtClean="0">
                <a:latin typeface="Times New Roman" pitchFamily="18" charset="0"/>
                <a:cs typeface="Times New Roman" pitchFamily="18" charset="0"/>
              </a:rPr>
              <a:t>frequentista</a:t>
            </a:r>
            <a:r>
              <a:rPr lang="it-IT" sz="3000" dirty="0" smtClean="0">
                <a:latin typeface="Times New Roman" pitchFamily="18" charset="0"/>
                <a:cs typeface="Times New Roman" pitchFamily="18" charset="0"/>
              </a:rPr>
              <a:t> di probabilità) che, ad es., 0.12  rappresenti la probabilità  di trovare 0 uova in un nido  della </a:t>
            </a:r>
            <a:r>
              <a:rPr lang="it-IT" sz="3000" u="sng" dirty="0" smtClean="0">
                <a:latin typeface="Times New Roman" pitchFamily="18" charset="0"/>
                <a:cs typeface="Times New Roman" pitchFamily="18" charset="0"/>
              </a:rPr>
              <a:t>popolazione</a:t>
            </a:r>
            <a:r>
              <a:rPr lang="it-IT" sz="3000" dirty="0" smtClean="0">
                <a:latin typeface="Times New Roman" pitchFamily="18" charset="0"/>
                <a:cs typeface="Times New Roman" pitchFamily="18" charset="0"/>
              </a:rPr>
              <a:t>.  </a:t>
            </a:r>
          </a:p>
          <a:p>
            <a:pPr>
              <a:buNone/>
            </a:pPr>
            <a:endParaRPr lang="it-IT" sz="3000" dirty="0" smtClean="0">
              <a:latin typeface="Times New Roman" pitchFamily="18" charset="0"/>
              <a:cs typeface="Times New Roman" pitchFamily="18" charset="0"/>
            </a:endParaRPr>
          </a:p>
          <a:p>
            <a:pPr>
              <a:buNone/>
            </a:pPr>
            <a:r>
              <a:rPr lang="it-IT" sz="3000" dirty="0" smtClean="0">
                <a:latin typeface="Times New Roman" pitchFamily="18" charset="0"/>
                <a:cs typeface="Times New Roman" pitchFamily="18" charset="0"/>
              </a:rPr>
              <a:t> In questo studio si vogliono calcolare le </a:t>
            </a:r>
            <a:r>
              <a:rPr lang="it-IT" sz="3000" dirty="0" smtClean="0">
                <a:solidFill>
                  <a:srgbClr val="FF3300"/>
                </a:solidFill>
                <a:latin typeface="Times New Roman" pitchFamily="18" charset="0"/>
                <a:cs typeface="Times New Roman" pitchFamily="18" charset="0"/>
              </a:rPr>
              <a:t> </a:t>
            </a:r>
            <a:r>
              <a:rPr lang="it-IT" sz="3000" b="1" dirty="0" smtClean="0">
                <a:solidFill>
                  <a:srgbClr val="FF3300"/>
                </a:solidFill>
                <a:latin typeface="Times New Roman" pitchFamily="18" charset="0"/>
                <a:cs typeface="Times New Roman" pitchFamily="18" charset="0"/>
              </a:rPr>
              <a:t>probabilità</a:t>
            </a:r>
            <a:r>
              <a:rPr lang="it-IT" sz="3000" b="1" dirty="0" smtClean="0">
                <a:latin typeface="Times New Roman" pitchFamily="18" charset="0"/>
                <a:cs typeface="Times New Roman" pitchFamily="18" charset="0"/>
              </a:rPr>
              <a:t> </a:t>
            </a:r>
            <a:r>
              <a:rPr lang="it-IT" sz="3000" dirty="0" smtClean="0">
                <a:latin typeface="Times New Roman" pitchFamily="18" charset="0"/>
                <a:cs typeface="Times New Roman" pitchFamily="18" charset="0"/>
              </a:rPr>
              <a:t>dei possibili valori della </a:t>
            </a:r>
            <a:r>
              <a:rPr lang="it-IT" sz="3000" b="1" dirty="0" smtClean="0">
                <a:latin typeface="Times New Roman" pitchFamily="18" charset="0"/>
                <a:cs typeface="Times New Roman" pitchFamily="18" charset="0"/>
              </a:rPr>
              <a:t>variabile aleatoria </a:t>
            </a:r>
            <a:r>
              <a:rPr lang="it-IT" sz="3000" b="1" dirty="0" err="1" smtClean="0">
                <a:latin typeface="Times New Roman" pitchFamily="18" charset="0"/>
                <a:cs typeface="Times New Roman" pitchFamily="18" charset="0"/>
              </a:rPr>
              <a:t>n°</a:t>
            </a:r>
            <a:r>
              <a:rPr lang="it-IT" sz="3000" b="1" dirty="0" smtClean="0">
                <a:latin typeface="Times New Roman" pitchFamily="18" charset="0"/>
                <a:cs typeface="Times New Roman" pitchFamily="18" charset="0"/>
              </a:rPr>
              <a:t> di uova per nido </a:t>
            </a:r>
            <a:r>
              <a:rPr lang="it-IT" sz="3000" dirty="0" smtClean="0">
                <a:latin typeface="Times New Roman" pitchFamily="18" charset="0"/>
                <a:cs typeface="Times New Roman" pitchFamily="18" charset="0"/>
              </a:rPr>
              <a:t>e la legge secondo cui tali probabilità evolvono, ossia </a:t>
            </a:r>
            <a:r>
              <a:rPr lang="it-IT" sz="3000" b="1" dirty="0" smtClean="0">
                <a:solidFill>
                  <a:srgbClr val="FF0000"/>
                </a:solidFill>
                <a:latin typeface="Times New Roman" pitchFamily="18" charset="0"/>
                <a:cs typeface="Times New Roman" pitchFamily="18" charset="0"/>
              </a:rPr>
              <a:t>la distribuzione di probabilità della v. a.</a:t>
            </a:r>
          </a:p>
          <a:p>
            <a:pPr>
              <a:buNone/>
            </a:pPr>
            <a:endParaRPr lang="it-IT" sz="3000" dirty="0" smtClean="0">
              <a:solidFill>
                <a:srgbClr val="FF3300"/>
              </a:solidFill>
              <a:latin typeface="Times New Roman" pitchFamily="18" charset="0"/>
              <a:cs typeface="Times New Roman" pitchFamily="18" charset="0"/>
              <a:sym typeface="Wingdings" pitchFamily="2" charset="2"/>
            </a:endParaRPr>
          </a:p>
        </p:txBody>
      </p:sp>
      <p:sp>
        <p:nvSpPr>
          <p:cNvPr id="4" name="Segnaposto numero diapositiva 3"/>
          <p:cNvSpPr>
            <a:spLocks noGrp="1"/>
          </p:cNvSpPr>
          <p:nvPr>
            <p:ph type="sldNum" sz="quarter" idx="12"/>
          </p:nvPr>
        </p:nvSpPr>
        <p:spPr/>
        <p:txBody>
          <a:bodyPr/>
          <a:lstStyle/>
          <a:p>
            <a:pPr>
              <a:defRPr/>
            </a:pPr>
            <a:fld id="{D7426F60-97C6-4D8F-ADF9-5DB2B83A560B}" type="slidenum">
              <a:rPr lang="it-IT" smtClean="0"/>
              <a:pPr>
                <a:defRPr/>
              </a:pPr>
              <a:t>23</a:t>
            </a:fld>
            <a:endParaRPr lang="it-IT"/>
          </a:p>
        </p:txBody>
      </p:sp>
      <p:sp>
        <p:nvSpPr>
          <p:cNvPr id="5" name="Rectangle 3"/>
          <p:cNvSpPr>
            <a:spLocks noGrp="1" noChangeArrowheads="1"/>
          </p:cNvSpPr>
          <p:nvPr>
            <p:ph type="title"/>
          </p:nvPr>
        </p:nvSpPr>
        <p:spPr>
          <a:xfrm>
            <a:off x="467544" y="0"/>
            <a:ext cx="8229600" cy="764704"/>
          </a:xfrm>
        </p:spPr>
        <p:txBody>
          <a:bodyPr>
            <a:normAutofit fontScale="90000"/>
          </a:bodyPr>
          <a:lstStyle/>
          <a:p>
            <a:pPr eaLnBrk="1" hangingPunct="1">
              <a:lnSpc>
                <a:spcPct val="80000"/>
              </a:lnSpc>
              <a:buFontTx/>
              <a:buNone/>
            </a:pPr>
            <a:r>
              <a:rPr lang="it-IT" sz="2800" u="sng" dirty="0" smtClean="0"/>
              <a:t/>
            </a:r>
            <a:br>
              <a:rPr lang="it-IT" sz="2800" u="sng" dirty="0" smtClean="0"/>
            </a:br>
            <a:r>
              <a:rPr lang="it-IT" sz="2800" u="sng" dirty="0" smtClean="0"/>
              <a:t>Continuazione dell’</a:t>
            </a:r>
            <a:r>
              <a:rPr lang="it-IT" sz="2800" u="sng" dirty="0" smtClean="0">
                <a:latin typeface="Times New Roman" pitchFamily="18" charset="0"/>
                <a:cs typeface="Times New Roman" pitchFamily="18" charset="0"/>
              </a:rPr>
              <a:t>Esempio. </a:t>
            </a:r>
            <a:endParaRPr lang="it-IT" sz="2800" dirty="0" smtClean="0">
              <a:latin typeface="Times New Roman" pitchFamily="18" charset="0"/>
              <a:cs typeface="Times New Roman" pitchFamily="18" charset="0"/>
            </a:endParaRPr>
          </a:p>
          <a:p>
            <a:pPr eaLnBrk="1" hangingPunct="1">
              <a:lnSpc>
                <a:spcPct val="80000"/>
              </a:lnSpc>
              <a:buFontTx/>
              <a:buNone/>
            </a:pPr>
            <a:endParaRPr lang="it-IT" sz="2800" dirty="0" smtClean="0">
              <a:latin typeface="Times New Roman" pitchFamily="18" charset="0"/>
              <a:cs typeface="Times New Roman" pitchFamily="18" charset="0"/>
            </a:endParaRPr>
          </a:p>
          <a:p>
            <a:pPr eaLnBrk="1" hangingPunct="1">
              <a:lnSpc>
                <a:spcPct val="80000"/>
              </a:lnSpc>
              <a:buFontTx/>
              <a:buNone/>
            </a:pPr>
            <a:endParaRPr lang="it-IT" sz="700" dirty="0" smtClean="0">
              <a:solidFill>
                <a:schemeClr val="hlink"/>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u="sng" dirty="0" smtClean="0"/>
              <a:t>Continuazione dell’</a:t>
            </a:r>
            <a:r>
              <a:rPr lang="it-IT" sz="2800" u="sng" dirty="0" smtClean="0">
                <a:latin typeface="Times New Roman" pitchFamily="18" charset="0"/>
                <a:cs typeface="Times New Roman" pitchFamily="18" charset="0"/>
              </a:rPr>
              <a:t>Esempio.</a:t>
            </a:r>
            <a:endParaRPr lang="it-IT" sz="2800" dirty="0"/>
          </a:p>
        </p:txBody>
      </p:sp>
      <p:sp>
        <p:nvSpPr>
          <p:cNvPr id="3" name="Segnaposto contenuto 2"/>
          <p:cNvSpPr>
            <a:spLocks noGrp="1"/>
          </p:cNvSpPr>
          <p:nvPr>
            <p:ph idx="1"/>
          </p:nvPr>
        </p:nvSpPr>
        <p:spPr>
          <a:xfrm>
            <a:off x="457200" y="1340768"/>
            <a:ext cx="8229600" cy="4785395"/>
          </a:xfrm>
        </p:spPr>
        <p:txBody>
          <a:bodyPr>
            <a:normAutofit/>
          </a:bodyPr>
          <a:lstStyle/>
          <a:p>
            <a:pPr>
              <a:buNone/>
            </a:pPr>
            <a:r>
              <a:rPr lang="it-IT" dirty="0" smtClean="0">
                <a:latin typeface="Times New Roman" pitchFamily="18" charset="0"/>
                <a:cs typeface="Times New Roman" pitchFamily="18" charset="0"/>
              </a:rPr>
              <a:t>Si pensa a un </a:t>
            </a:r>
            <a:r>
              <a:rPr lang="it-IT" dirty="0" smtClean="0">
                <a:solidFill>
                  <a:srgbClr val="FF3300"/>
                </a:solidFill>
                <a:latin typeface="Times New Roman" pitchFamily="18" charset="0"/>
                <a:cs typeface="Times New Roman" pitchFamily="18" charset="0"/>
                <a:sym typeface="Wingdings" pitchFamily="2" charset="2"/>
              </a:rPr>
              <a:t>Modello Probabilistico (Stocastico) per rappresentare il </a:t>
            </a:r>
            <a:r>
              <a:rPr lang="it-IT" u="sng" dirty="0" smtClean="0">
                <a:solidFill>
                  <a:srgbClr val="FF3300"/>
                </a:solidFill>
                <a:latin typeface="Times New Roman" pitchFamily="18" charset="0"/>
                <a:cs typeface="Times New Roman" pitchFamily="18" charset="0"/>
                <a:sym typeface="Wingdings" pitchFamily="2" charset="2"/>
              </a:rPr>
              <a:t>fenomeno aleatorio</a:t>
            </a:r>
            <a:r>
              <a:rPr lang="it-IT" dirty="0" smtClean="0">
                <a:solidFill>
                  <a:srgbClr val="FF3300"/>
                </a:solidFill>
                <a:latin typeface="Times New Roman" pitchFamily="18" charset="0"/>
                <a:cs typeface="Times New Roman" pitchFamily="18" charset="0"/>
                <a:sym typeface="Wingdings" pitchFamily="2" charset="2"/>
              </a:rPr>
              <a:t> (esperimento casuale) osservato con riferimento </a:t>
            </a:r>
            <a:r>
              <a:rPr lang="it-IT" u="sng" dirty="0" smtClean="0">
                <a:solidFill>
                  <a:srgbClr val="FF3300"/>
                </a:solidFill>
                <a:latin typeface="Times New Roman" pitchFamily="18" charset="0"/>
                <a:cs typeface="Times New Roman" pitchFamily="18" charset="0"/>
                <a:sym typeface="Wingdings" pitchFamily="2" charset="2"/>
              </a:rPr>
              <a:t>all’intera popolazione</a:t>
            </a:r>
          </a:p>
          <a:p>
            <a:pPr>
              <a:buNone/>
            </a:pPr>
            <a:r>
              <a:rPr lang="it-IT" dirty="0" smtClean="0">
                <a:latin typeface="Times New Roman" pitchFamily="18" charset="0"/>
                <a:cs typeface="Times New Roman" pitchFamily="18" charset="0"/>
                <a:sym typeface="Wingdings" pitchFamily="2" charset="2"/>
              </a:rPr>
              <a:t>Un fenomeno aleatorio non è prevedibile e ha caratteristiche aleatorie</a:t>
            </a:r>
          </a:p>
          <a:p>
            <a:pPr>
              <a:buNone/>
            </a:pPr>
            <a:r>
              <a:rPr lang="it-IT" dirty="0" smtClean="0">
                <a:latin typeface="Times New Roman" pitchFamily="18" charset="0"/>
                <a:cs typeface="Times New Roman" pitchFamily="18" charset="0"/>
              </a:rPr>
              <a:t>In altre parole, si cerca una </a:t>
            </a:r>
            <a:r>
              <a:rPr lang="it-IT" b="1" dirty="0" smtClean="0">
                <a:latin typeface="Times New Roman" pitchFamily="18" charset="0"/>
                <a:cs typeface="Times New Roman" pitchFamily="18" charset="0"/>
              </a:rPr>
              <a:t>r</a:t>
            </a:r>
            <a:r>
              <a:rPr lang="it-IT" b="1" dirty="0" smtClean="0">
                <a:solidFill>
                  <a:srgbClr val="279D2A"/>
                </a:solidFill>
                <a:latin typeface="Times New Roman" pitchFamily="18" charset="0"/>
                <a:cs typeface="Times New Roman" pitchFamily="18" charset="0"/>
              </a:rPr>
              <a:t>appresentazione idealizzata della realtà </a:t>
            </a:r>
            <a:r>
              <a:rPr lang="it-IT" dirty="0" smtClean="0">
                <a:latin typeface="Times New Roman" pitchFamily="18" charset="0"/>
                <a:cs typeface="Times New Roman" pitchFamily="18" charset="0"/>
              </a:rPr>
              <a:t>ossia di quello che si osserva</a:t>
            </a:r>
            <a:endParaRPr lang="it-IT" dirty="0" smtClean="0">
              <a:solidFill>
                <a:srgbClr val="FF3300"/>
              </a:solidFill>
              <a:latin typeface="Times New Roman" pitchFamily="18" charset="0"/>
              <a:cs typeface="Times New Roman" pitchFamily="18" charset="0"/>
              <a:sym typeface="Wingdings" pitchFamily="2" charset="2"/>
            </a:endParaRPr>
          </a:p>
          <a:p>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 name="Segnaposto numero diapositiva 6"/>
          <p:cNvSpPr>
            <a:spLocks noGrp="1"/>
          </p:cNvSpPr>
          <p:nvPr>
            <p:ph type="sldNum" sz="quarter" idx="12"/>
          </p:nvPr>
        </p:nvSpPr>
        <p:spPr/>
        <p:txBody>
          <a:bodyPr/>
          <a:lstStyle/>
          <a:p>
            <a:pPr>
              <a:defRPr/>
            </a:pPr>
            <a:fld id="{66A73344-29D4-4841-AB08-31BF829FB5BC}" type="slidenum">
              <a:rPr lang="it-IT"/>
              <a:pPr>
                <a:defRPr/>
              </a:pPr>
              <a:t>25</a:t>
            </a:fld>
            <a:endParaRPr lang="it-IT"/>
          </a:p>
        </p:txBody>
      </p:sp>
      <p:sp>
        <p:nvSpPr>
          <p:cNvPr id="331779" name="Rectangle 2"/>
          <p:cNvSpPr>
            <a:spLocks noGrp="1" noChangeArrowheads="1"/>
          </p:cNvSpPr>
          <p:nvPr>
            <p:ph type="title"/>
          </p:nvPr>
        </p:nvSpPr>
        <p:spPr>
          <a:xfrm>
            <a:off x="468313" y="1"/>
            <a:ext cx="8207375" cy="548679"/>
          </a:xfrm>
          <a:ln>
            <a:solidFill>
              <a:schemeClr val="accent2"/>
            </a:solidFill>
          </a:ln>
        </p:spPr>
        <p:txBody>
          <a:bodyPr>
            <a:normAutofit fontScale="90000"/>
          </a:bodyPr>
          <a:lstStyle/>
          <a:p>
            <a:pPr eaLnBrk="1" hangingPunct="1"/>
            <a:r>
              <a:rPr lang="it-IT" sz="3200" dirty="0" smtClean="0">
                <a:solidFill>
                  <a:srgbClr val="FF5050"/>
                </a:solidFill>
              </a:rPr>
              <a:t>Distribuzioni di probabilità – Modelli probabilistici</a:t>
            </a:r>
          </a:p>
        </p:txBody>
      </p:sp>
      <p:sp>
        <p:nvSpPr>
          <p:cNvPr id="331780" name="Rectangle 3"/>
          <p:cNvSpPr>
            <a:spLocks noGrp="1" noChangeArrowheads="1"/>
          </p:cNvSpPr>
          <p:nvPr>
            <p:ph type="body" sz="half" idx="1"/>
          </p:nvPr>
        </p:nvSpPr>
        <p:spPr>
          <a:xfrm>
            <a:off x="0" y="836712"/>
            <a:ext cx="9144000" cy="1368152"/>
          </a:xfrm>
        </p:spPr>
        <p:txBody>
          <a:bodyPr>
            <a:normAutofit fontScale="92500" lnSpcReduction="10000"/>
          </a:bodyPr>
          <a:lstStyle/>
          <a:p>
            <a:pPr eaLnBrk="1" hangingPunct="1">
              <a:lnSpc>
                <a:spcPct val="80000"/>
              </a:lnSpc>
              <a:buFontTx/>
              <a:buNone/>
            </a:pPr>
            <a:r>
              <a:rPr lang="it-IT" sz="2800" dirty="0" smtClean="0">
                <a:solidFill>
                  <a:schemeClr val="hlink"/>
                </a:solidFill>
              </a:rPr>
              <a:t>     Distribuzioni di frequenze relative (</a:t>
            </a:r>
            <a:r>
              <a:rPr lang="it-IT" sz="2800" b="1" dirty="0" smtClean="0">
                <a:solidFill>
                  <a:schemeClr val="hlink"/>
                </a:solidFill>
              </a:rPr>
              <a:t>campione</a:t>
            </a:r>
            <a:r>
              <a:rPr lang="it-IT" sz="2800" dirty="0" smtClean="0">
                <a:solidFill>
                  <a:schemeClr val="hlink"/>
                </a:solidFill>
              </a:rPr>
              <a:t>)                    </a:t>
            </a:r>
          </a:p>
          <a:p>
            <a:pPr eaLnBrk="1" hangingPunct="1">
              <a:lnSpc>
                <a:spcPct val="80000"/>
              </a:lnSpc>
              <a:buFontTx/>
              <a:buNone/>
            </a:pPr>
            <a:r>
              <a:rPr lang="it-IT" sz="2800" dirty="0" smtClean="0">
                <a:solidFill>
                  <a:schemeClr val="hlink"/>
                </a:solidFill>
              </a:rPr>
              <a:t>     Distribuzioni di probabilità (</a:t>
            </a:r>
            <a:r>
              <a:rPr lang="it-IT" sz="2800" b="1" dirty="0" smtClean="0">
                <a:solidFill>
                  <a:schemeClr val="hlink"/>
                </a:solidFill>
              </a:rPr>
              <a:t>popolazione</a:t>
            </a:r>
            <a:r>
              <a:rPr lang="it-IT" sz="2800" dirty="0" smtClean="0">
                <a:solidFill>
                  <a:schemeClr val="hlink"/>
                </a:solidFill>
              </a:rPr>
              <a:t>)</a:t>
            </a:r>
          </a:p>
          <a:p>
            <a:pPr eaLnBrk="1" hangingPunct="1">
              <a:lnSpc>
                <a:spcPct val="80000"/>
              </a:lnSpc>
              <a:buFontTx/>
              <a:buNone/>
            </a:pPr>
            <a:r>
              <a:rPr lang="it-IT" sz="2800" u="sng" dirty="0" smtClean="0"/>
              <a:t>Esempio. </a:t>
            </a:r>
            <a:r>
              <a:rPr lang="it-IT" sz="2800" dirty="0" smtClean="0"/>
              <a:t>Distribuzione del numero di uova per nido di una particolare specie di uccello in una foresta.</a:t>
            </a:r>
          </a:p>
          <a:p>
            <a:pPr eaLnBrk="1" hangingPunct="1">
              <a:lnSpc>
                <a:spcPct val="80000"/>
              </a:lnSpc>
              <a:buFontTx/>
              <a:buNone/>
            </a:pPr>
            <a:endParaRPr lang="it-IT" sz="2800" dirty="0" smtClean="0"/>
          </a:p>
          <a:p>
            <a:pPr eaLnBrk="1" hangingPunct="1">
              <a:lnSpc>
                <a:spcPct val="80000"/>
              </a:lnSpc>
              <a:buFontTx/>
              <a:buNone/>
            </a:pPr>
            <a:endParaRPr lang="it-IT" sz="800" dirty="0" smtClean="0"/>
          </a:p>
          <a:p>
            <a:pPr eaLnBrk="1" hangingPunct="1">
              <a:lnSpc>
                <a:spcPct val="80000"/>
              </a:lnSpc>
              <a:buFontTx/>
              <a:buNone/>
            </a:pPr>
            <a:endParaRPr lang="it-IT" sz="700" dirty="0" smtClean="0"/>
          </a:p>
          <a:p>
            <a:pPr eaLnBrk="1" hangingPunct="1">
              <a:lnSpc>
                <a:spcPct val="80000"/>
              </a:lnSpc>
              <a:buFontTx/>
              <a:buNone/>
            </a:pPr>
            <a:endParaRPr lang="it-IT" sz="700" dirty="0" smtClean="0">
              <a:solidFill>
                <a:schemeClr val="hlink"/>
              </a:solidFill>
            </a:endParaRPr>
          </a:p>
        </p:txBody>
      </p:sp>
      <p:sp>
        <p:nvSpPr>
          <p:cNvPr id="331781" name="AutoShape 4"/>
          <p:cNvSpPr>
            <a:spLocks noChangeArrowheads="1"/>
          </p:cNvSpPr>
          <p:nvPr/>
        </p:nvSpPr>
        <p:spPr bwMode="auto">
          <a:xfrm>
            <a:off x="7164288" y="908720"/>
            <a:ext cx="865187" cy="358775"/>
          </a:xfrm>
          <a:prstGeom prst="rightArrow">
            <a:avLst>
              <a:gd name="adj1" fmla="val 49556"/>
              <a:gd name="adj2" fmla="val 60556"/>
            </a:avLst>
          </a:prstGeom>
          <a:solidFill>
            <a:schemeClr val="accent1"/>
          </a:solidFill>
          <a:ln w="9525" algn="ctr">
            <a:solidFill>
              <a:schemeClr val="tx1"/>
            </a:solidFill>
            <a:miter lim="800000"/>
            <a:headEnd/>
            <a:tailEnd/>
          </a:ln>
        </p:spPr>
        <p:txBody>
          <a:bodyPr wrap="none" anchor="ctr"/>
          <a:lstStyle/>
          <a:p>
            <a:endParaRPr lang="it-IT"/>
          </a:p>
        </p:txBody>
      </p:sp>
      <p:graphicFrame>
        <p:nvGraphicFramePr>
          <p:cNvPr id="411692" name="Group 44"/>
          <p:cNvGraphicFramePr>
            <a:graphicFrameLocks noGrp="1"/>
          </p:cNvGraphicFramePr>
          <p:nvPr>
            <p:ph sz="half" idx="2"/>
          </p:nvPr>
        </p:nvGraphicFramePr>
        <p:xfrm>
          <a:off x="539552" y="2204864"/>
          <a:ext cx="8208962" cy="4454208"/>
        </p:xfrm>
        <a:graphic>
          <a:graphicData uri="http://schemas.openxmlformats.org/drawingml/2006/table">
            <a:tbl>
              <a:tblPr/>
              <a:tblGrid>
                <a:gridCol w="2052538"/>
                <a:gridCol w="2051348"/>
                <a:gridCol w="2052538"/>
                <a:gridCol w="2052538"/>
              </a:tblGrid>
              <a:tr h="444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err="1" smtClean="0">
                          <a:ln>
                            <a:noFill/>
                          </a:ln>
                          <a:solidFill>
                            <a:srgbClr val="FF0000"/>
                          </a:solidFill>
                          <a:effectLst/>
                          <a:latin typeface="Arial" pitchFamily="34" charset="0"/>
                        </a:rPr>
                        <a:t>N°</a:t>
                      </a:r>
                      <a:r>
                        <a:rPr kumimoji="0" lang="it-IT" sz="2400" b="0" i="0" u="none" strike="noStrike" cap="none" normalizeH="0" baseline="0" dirty="0" smtClean="0">
                          <a:ln>
                            <a:noFill/>
                          </a:ln>
                          <a:solidFill>
                            <a:srgbClr val="FF0000"/>
                          </a:solidFill>
                          <a:effectLst/>
                          <a:latin typeface="Arial" pitchFamily="34" charset="0"/>
                        </a:rPr>
                        <a:t> uova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FF0000"/>
                          </a:solidFill>
                          <a:effectLst/>
                          <a:latin typeface="Arial" pitchFamily="34" charset="0"/>
                        </a:rPr>
                        <a:t>Frequenze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FF0000"/>
                          </a:solidFill>
                          <a:effectLst/>
                          <a:latin typeface="Arial" pitchFamily="34" charset="0"/>
                        </a:rPr>
                        <a:t>Frequenze relative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FF0000"/>
                          </a:solidFill>
                          <a:effectLst/>
                          <a:latin typeface="Arial" pitchFamily="34" charset="0"/>
                        </a:rPr>
                        <a:t>Probabilità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0.23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209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0.29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0.29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0.26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0.26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  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Totale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6"/>
          <p:cNvSpPr>
            <a:spLocks noGrp="1"/>
          </p:cNvSpPr>
          <p:nvPr>
            <p:ph type="sldNum" sz="quarter" idx="12"/>
          </p:nvPr>
        </p:nvSpPr>
        <p:spPr/>
        <p:txBody>
          <a:bodyPr/>
          <a:lstStyle/>
          <a:p>
            <a:pPr>
              <a:defRPr/>
            </a:pPr>
            <a:fld id="{7EC418C5-2E02-4A07-9AB1-442DA4C011E2}" type="slidenum">
              <a:rPr lang="it-IT"/>
              <a:pPr>
                <a:defRPr/>
              </a:pPr>
              <a:t>26</a:t>
            </a:fld>
            <a:endParaRPr lang="it-IT"/>
          </a:p>
        </p:txBody>
      </p:sp>
      <p:graphicFrame>
        <p:nvGraphicFramePr>
          <p:cNvPr id="50179" name="Object 3"/>
          <p:cNvGraphicFramePr>
            <a:graphicFrameLocks noChangeAspect="1"/>
          </p:cNvGraphicFramePr>
          <p:nvPr>
            <p:ph sz="half" idx="2"/>
          </p:nvPr>
        </p:nvGraphicFramePr>
        <p:xfrm>
          <a:off x="1475656" y="1484784"/>
          <a:ext cx="6226472" cy="4824536"/>
        </p:xfrm>
        <a:graphic>
          <a:graphicData uri="http://schemas.openxmlformats.org/presentationml/2006/ole">
            <p:oleObj spid="_x0000_s1027" name="Grafico" r:id="rId4" imgW="8140700" imgH="5448300" progId="MSGraph.Chart.8">
              <p:embed followColorScheme="full"/>
            </p:oleObj>
          </a:graphicData>
        </a:graphic>
      </p:graphicFrame>
      <p:sp>
        <p:nvSpPr>
          <p:cNvPr id="50181" name="Text Box 4"/>
          <p:cNvSpPr txBox="1">
            <a:spLocks noChangeArrowheads="1"/>
          </p:cNvSpPr>
          <p:nvPr/>
        </p:nvSpPr>
        <p:spPr bwMode="auto">
          <a:xfrm>
            <a:off x="539552" y="332656"/>
            <a:ext cx="8280920" cy="830997"/>
          </a:xfrm>
          <a:prstGeom prst="rect">
            <a:avLst/>
          </a:prstGeom>
          <a:noFill/>
          <a:ln w="9525">
            <a:noFill/>
            <a:miter lim="800000"/>
            <a:headEnd/>
            <a:tailEnd/>
          </a:ln>
        </p:spPr>
        <p:txBody>
          <a:bodyPr wrap="square">
            <a:spAutoFit/>
          </a:bodyPr>
          <a:lstStyle/>
          <a:p>
            <a:r>
              <a:rPr lang="it-IT" sz="2400" dirty="0">
                <a:solidFill>
                  <a:srgbClr val="FF3300"/>
                </a:solidFill>
                <a:latin typeface="Arial" pitchFamily="34" charset="0"/>
              </a:rPr>
              <a:t> </a:t>
            </a:r>
            <a:r>
              <a:rPr lang="it-IT" sz="2400" b="1" u="sng" dirty="0">
                <a:solidFill>
                  <a:srgbClr val="FF3300"/>
                </a:solidFill>
                <a:latin typeface="Arial" pitchFamily="34" charset="0"/>
              </a:rPr>
              <a:t>grafico a </a:t>
            </a:r>
            <a:r>
              <a:rPr lang="it-IT" sz="2400" b="1" u="sng" dirty="0" smtClean="0">
                <a:solidFill>
                  <a:srgbClr val="FF3300"/>
                </a:solidFill>
                <a:latin typeface="Arial" pitchFamily="34" charset="0"/>
              </a:rPr>
              <a:t>segmenti </a:t>
            </a:r>
            <a:r>
              <a:rPr lang="it-IT" sz="2400" dirty="0" smtClean="0">
                <a:solidFill>
                  <a:srgbClr val="FF3300"/>
                </a:solidFill>
                <a:latin typeface="Arial" pitchFamily="34" charset="0"/>
              </a:rPr>
              <a:t>della distribuzione di frequenze relative o probabilità della v. a. </a:t>
            </a:r>
            <a:r>
              <a:rPr lang="it-IT" sz="2400" dirty="0" err="1" smtClean="0">
                <a:solidFill>
                  <a:srgbClr val="FF3300"/>
                </a:solidFill>
                <a:latin typeface="Arial" pitchFamily="34" charset="0"/>
              </a:rPr>
              <a:t>n°</a:t>
            </a:r>
            <a:r>
              <a:rPr lang="it-IT" sz="2400" dirty="0" smtClean="0">
                <a:solidFill>
                  <a:srgbClr val="FF3300"/>
                </a:solidFill>
                <a:latin typeface="Arial" pitchFamily="34" charset="0"/>
              </a:rPr>
              <a:t> di uova per nido  </a:t>
            </a:r>
            <a:endParaRPr lang="it-IT" sz="2400" dirty="0">
              <a:solidFill>
                <a:srgbClr val="FF3300"/>
              </a:solidFill>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5FC2B4A8-E54F-4221-B36C-BF86A550A919}" type="slidenum">
              <a:rPr lang="it-IT"/>
              <a:pPr>
                <a:defRPr/>
              </a:pPr>
              <a:t>27</a:t>
            </a:fld>
            <a:endParaRPr lang="it-IT"/>
          </a:p>
        </p:txBody>
      </p:sp>
      <p:sp>
        <p:nvSpPr>
          <p:cNvPr id="449539" name="Rectangle 2"/>
          <p:cNvSpPr>
            <a:spLocks noGrp="1" noChangeArrowheads="1"/>
          </p:cNvSpPr>
          <p:nvPr>
            <p:ph type="title"/>
          </p:nvPr>
        </p:nvSpPr>
        <p:spPr>
          <a:xfrm>
            <a:off x="468313" y="260350"/>
            <a:ext cx="8229600" cy="576263"/>
          </a:xfrm>
          <a:ln>
            <a:solidFill>
              <a:schemeClr val="accent2"/>
            </a:solidFill>
          </a:ln>
        </p:spPr>
        <p:txBody>
          <a:bodyPr>
            <a:normAutofit fontScale="90000"/>
          </a:bodyPr>
          <a:lstStyle/>
          <a:p>
            <a:pPr eaLnBrk="1" hangingPunct="1"/>
            <a:r>
              <a:rPr lang="it-IT" sz="3600" dirty="0" smtClean="0">
                <a:solidFill>
                  <a:srgbClr val="FF0000"/>
                </a:solidFill>
              </a:rPr>
              <a:t>Distribuzioni di probabilità discrete</a:t>
            </a:r>
          </a:p>
        </p:txBody>
      </p:sp>
      <p:sp>
        <p:nvSpPr>
          <p:cNvPr id="449540" name="Rectangle 3"/>
          <p:cNvSpPr>
            <a:spLocks noGrp="1" noChangeArrowheads="1"/>
          </p:cNvSpPr>
          <p:nvPr>
            <p:ph type="body" idx="1"/>
          </p:nvPr>
        </p:nvSpPr>
        <p:spPr>
          <a:xfrm>
            <a:off x="251520" y="1052513"/>
            <a:ext cx="8640960" cy="5805487"/>
          </a:xfrm>
        </p:spPr>
        <p:txBody>
          <a:bodyPr>
            <a:normAutofit fontScale="92500" lnSpcReduction="10000"/>
          </a:bodyPr>
          <a:lstStyle/>
          <a:p>
            <a:pPr eaLnBrk="1" hangingPunct="1"/>
            <a:r>
              <a:rPr lang="it-IT" sz="3000" dirty="0" smtClean="0"/>
              <a:t>Grafico a segmenti delle frequenze relative</a:t>
            </a:r>
          </a:p>
          <a:p>
            <a:pPr eaLnBrk="1" hangingPunct="1">
              <a:buNone/>
            </a:pPr>
            <a:endParaRPr lang="it-IT" sz="3000" dirty="0" smtClean="0"/>
          </a:p>
          <a:p>
            <a:pPr eaLnBrk="1" hangingPunct="1">
              <a:buFontTx/>
              <a:buNone/>
            </a:pPr>
            <a:r>
              <a:rPr lang="it-IT" sz="3000" dirty="0" smtClean="0"/>
              <a:t>    Grafico a segmenti delle probabilità: raffigura la </a:t>
            </a:r>
            <a:r>
              <a:rPr lang="it-IT" sz="3000" u="sng" dirty="0" smtClean="0"/>
              <a:t>distribuzione di probabilità</a:t>
            </a:r>
            <a:r>
              <a:rPr lang="it-IT" sz="3000" dirty="0" smtClean="0"/>
              <a:t> della </a:t>
            </a:r>
            <a:r>
              <a:rPr lang="it-IT" sz="3000" dirty="0" smtClean="0">
                <a:solidFill>
                  <a:schemeClr val="hlink"/>
                </a:solidFill>
              </a:rPr>
              <a:t>variabile aleatoria discreta: </a:t>
            </a:r>
            <a:r>
              <a:rPr lang="it-IT" sz="3000" dirty="0" smtClean="0">
                <a:solidFill>
                  <a:srgbClr val="FF0000"/>
                </a:solidFill>
              </a:rPr>
              <a:t>“</a:t>
            </a:r>
            <a:r>
              <a:rPr lang="it-IT" sz="3000" dirty="0" err="1" smtClean="0">
                <a:solidFill>
                  <a:srgbClr val="FF0000"/>
                </a:solidFill>
              </a:rPr>
              <a:t>n°</a:t>
            </a:r>
            <a:r>
              <a:rPr lang="it-IT" sz="3000" dirty="0" smtClean="0">
                <a:solidFill>
                  <a:srgbClr val="FF0000"/>
                </a:solidFill>
              </a:rPr>
              <a:t> di uova per nido”.</a:t>
            </a:r>
          </a:p>
          <a:p>
            <a:pPr eaLnBrk="1" hangingPunct="1">
              <a:buFontTx/>
              <a:buNone/>
            </a:pPr>
            <a:r>
              <a:rPr lang="it-IT" sz="3000" dirty="0" smtClean="0"/>
              <a:t> La distribuzione di probabilità è la distribuzione di una </a:t>
            </a:r>
            <a:r>
              <a:rPr lang="it-IT" sz="3000" b="1" dirty="0" smtClean="0"/>
              <a:t>variabile aleatoria </a:t>
            </a:r>
            <a:r>
              <a:rPr lang="it-IT" sz="3000" u="sng" dirty="0" smtClean="0">
                <a:solidFill>
                  <a:srgbClr val="0033CC"/>
                </a:solidFill>
              </a:rPr>
              <a:t>nell’intera popolazione</a:t>
            </a:r>
            <a:r>
              <a:rPr lang="it-IT" sz="3000" dirty="0" smtClean="0"/>
              <a:t>. </a:t>
            </a:r>
          </a:p>
          <a:p>
            <a:pPr eaLnBrk="1" hangingPunct="1">
              <a:buFontTx/>
              <a:buNone/>
            </a:pPr>
            <a:r>
              <a:rPr lang="it-IT" sz="3000" dirty="0" smtClean="0"/>
              <a:t> In realtà dovremmo ripetere il nostro esperimento un </a:t>
            </a:r>
            <a:r>
              <a:rPr lang="it-IT" sz="3000" dirty="0" err="1" smtClean="0"/>
              <a:t>n°</a:t>
            </a:r>
            <a:r>
              <a:rPr lang="it-IT" sz="3000" dirty="0" smtClean="0"/>
              <a:t> infinito di volte per ottenere esattamente questa distribuzione. </a:t>
            </a:r>
          </a:p>
          <a:p>
            <a:pPr eaLnBrk="1" hangingPunct="1">
              <a:buFontTx/>
              <a:buNone/>
            </a:pPr>
            <a:r>
              <a:rPr lang="it-IT" sz="3000" dirty="0" smtClean="0"/>
              <a:t> E’una </a:t>
            </a:r>
            <a:r>
              <a:rPr lang="it-IT" sz="3000" u="sng" dirty="0" smtClean="0"/>
              <a:t>distribuzione teorica </a:t>
            </a:r>
            <a:r>
              <a:rPr lang="it-IT" sz="3000" dirty="0" smtClean="0"/>
              <a:t>che ci dice quali frequenze relative (probabilità) per ogni risultato dobbiamo aspettarci su un gran </a:t>
            </a:r>
            <a:r>
              <a:rPr lang="it-IT" sz="3000" dirty="0" err="1" smtClean="0"/>
              <a:t>n°</a:t>
            </a:r>
            <a:r>
              <a:rPr lang="it-IT" sz="3000" dirty="0" smtClean="0"/>
              <a:t> di prove.</a:t>
            </a:r>
          </a:p>
          <a:p>
            <a:pPr eaLnBrk="1" hangingPunct="1">
              <a:buClr>
                <a:srgbClr val="FF5050"/>
              </a:buClr>
              <a:buFontTx/>
              <a:buNone/>
            </a:pPr>
            <a:endParaRPr lang="it-IT" sz="3000" dirty="0" smtClean="0"/>
          </a:p>
          <a:p>
            <a:pPr eaLnBrk="1" hangingPunct="1">
              <a:buClr>
                <a:srgbClr val="FF5050"/>
              </a:buClr>
              <a:buFontTx/>
              <a:buNone/>
            </a:pPr>
            <a:endParaRPr lang="it-IT" dirty="0" smtClean="0"/>
          </a:p>
          <a:p>
            <a:pPr eaLnBrk="1" hangingPunct="1">
              <a:buClr>
                <a:srgbClr val="FF5050"/>
              </a:buClr>
              <a:buFontTx/>
              <a:buNone/>
            </a:pPr>
            <a:endParaRPr lang="it-IT" dirty="0" smtClean="0"/>
          </a:p>
        </p:txBody>
      </p:sp>
      <p:sp>
        <p:nvSpPr>
          <p:cNvPr id="449541" name="AutoShape 4"/>
          <p:cNvSpPr>
            <a:spLocks noChangeArrowheads="1"/>
          </p:cNvSpPr>
          <p:nvPr/>
        </p:nvSpPr>
        <p:spPr bwMode="auto">
          <a:xfrm>
            <a:off x="3347864" y="1484784"/>
            <a:ext cx="976312" cy="360065"/>
          </a:xfrm>
          <a:prstGeom prst="rightArrow">
            <a:avLst>
              <a:gd name="adj1" fmla="val 50000"/>
              <a:gd name="adj2" fmla="val 48502"/>
            </a:avLst>
          </a:prstGeom>
          <a:solidFill>
            <a:schemeClr val="accent1"/>
          </a:solidFill>
          <a:ln w="9525" algn="ctr">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778098"/>
          </a:xfrm>
          <a:ln>
            <a:solidFill>
              <a:srgbClr val="0070C0"/>
            </a:solidFill>
          </a:ln>
        </p:spPr>
        <p:txBody>
          <a:bodyPr>
            <a:normAutofit/>
          </a:bodyPr>
          <a:lstStyle/>
          <a:p>
            <a:r>
              <a:rPr lang="it-IT" sz="2800" dirty="0" smtClean="0">
                <a:solidFill>
                  <a:srgbClr val="FF0000"/>
                </a:solidFill>
              </a:rPr>
              <a:t>Variabili aleatorie discrete</a:t>
            </a:r>
            <a:endParaRPr lang="it-IT" sz="2800" dirty="0">
              <a:solidFill>
                <a:srgbClr val="FF0000"/>
              </a:solidFill>
            </a:endParaRPr>
          </a:p>
        </p:txBody>
      </p:sp>
      <p:sp>
        <p:nvSpPr>
          <p:cNvPr id="3" name="Segnaposto contenuto 2"/>
          <p:cNvSpPr>
            <a:spLocks noGrp="1"/>
          </p:cNvSpPr>
          <p:nvPr>
            <p:ph idx="1"/>
          </p:nvPr>
        </p:nvSpPr>
        <p:spPr>
          <a:xfrm>
            <a:off x="457200" y="1124744"/>
            <a:ext cx="8229600" cy="5001419"/>
          </a:xfrm>
        </p:spPr>
        <p:txBody>
          <a:bodyPr>
            <a:normAutofit lnSpcReduction="10000"/>
          </a:bodyPr>
          <a:lstStyle/>
          <a:p>
            <a:r>
              <a:rPr lang="it-IT" dirty="0" smtClean="0"/>
              <a:t>Una </a:t>
            </a:r>
            <a:r>
              <a:rPr lang="it-IT" u="sng" dirty="0" smtClean="0"/>
              <a:t>variabile aleatoria </a:t>
            </a:r>
            <a:r>
              <a:rPr lang="it-IT" dirty="0" smtClean="0"/>
              <a:t>o </a:t>
            </a:r>
            <a:r>
              <a:rPr lang="it-IT" u="sng" dirty="0" smtClean="0"/>
              <a:t>casuale X discreta </a:t>
            </a:r>
            <a:r>
              <a:rPr lang="it-IT" dirty="0" smtClean="0"/>
              <a:t>assume diversi valori con probabilità specificate dalla sua funzione di distribuzione</a:t>
            </a:r>
          </a:p>
          <a:p>
            <a:r>
              <a:rPr lang="it-IT" dirty="0" smtClean="0"/>
              <a:t>Le v. a. discrete assumono un numero finito o un’infinità numerabile di valori, </a:t>
            </a:r>
            <a:r>
              <a:rPr lang="it-IT" dirty="0" err="1" smtClean="0"/>
              <a:t>Xi</a:t>
            </a:r>
            <a:r>
              <a:rPr lang="it-IT" dirty="0" smtClean="0"/>
              <a:t> </a:t>
            </a:r>
            <a:r>
              <a:rPr lang="it-IT" dirty="0" err="1" smtClean="0"/>
              <a:t>=xi</a:t>
            </a:r>
            <a:r>
              <a:rPr lang="it-IT" dirty="0" smtClean="0"/>
              <a:t> i=1,2,...; </a:t>
            </a:r>
          </a:p>
          <a:p>
            <a:r>
              <a:rPr lang="it-IT" dirty="0" smtClean="0"/>
              <a:t> Sono completamente descritte quando sia nota la probabilità con cui si può verificare ciascun valore: P(</a:t>
            </a:r>
            <a:r>
              <a:rPr lang="it-IT" dirty="0" err="1" smtClean="0"/>
              <a:t>Xi</a:t>
            </a:r>
            <a:r>
              <a:rPr lang="it-IT" dirty="0" smtClean="0"/>
              <a:t> </a:t>
            </a:r>
            <a:r>
              <a:rPr lang="it-IT" dirty="0" err="1" smtClean="0"/>
              <a:t>=xi</a:t>
            </a:r>
            <a:r>
              <a:rPr lang="it-IT" dirty="0" smtClean="0"/>
              <a:t>) </a:t>
            </a:r>
            <a:r>
              <a:rPr lang="it-IT" dirty="0" err="1" smtClean="0"/>
              <a:t>=pi</a:t>
            </a:r>
            <a:r>
              <a:rPr lang="it-IT" dirty="0" smtClean="0"/>
              <a:t>  con  </a:t>
            </a:r>
            <a:r>
              <a:rPr lang="el-GR" dirty="0" smtClean="0"/>
              <a:t>Σ</a:t>
            </a:r>
            <a:r>
              <a:rPr lang="it-IT" dirty="0" smtClean="0"/>
              <a:t>pi = 1</a:t>
            </a:r>
          </a:p>
          <a:p>
            <a:r>
              <a:rPr lang="it-IT" dirty="0" smtClean="0"/>
              <a:t>Media e Varianza sono indici riassuntivi delle proprietà di tali variabili</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772816"/>
            <a:ext cx="8892480" cy="5085184"/>
          </a:xfrm>
        </p:spPr>
        <p:txBody>
          <a:bodyPr>
            <a:normAutofit/>
          </a:bodyPr>
          <a:lstStyle/>
          <a:p>
            <a:pPr>
              <a:buNone/>
            </a:pPr>
            <a:r>
              <a:rPr lang="it-IT" sz="3000" dirty="0" smtClean="0"/>
              <a:t>Come rappresentare questa aleatorietà?</a:t>
            </a:r>
          </a:p>
          <a:p>
            <a:pPr>
              <a:buNone/>
            </a:pPr>
            <a:r>
              <a:rPr lang="it-IT" sz="3000" dirty="0" smtClean="0"/>
              <a:t> Si cerca una </a:t>
            </a:r>
            <a:r>
              <a:rPr lang="it-IT" sz="3000" b="1" dirty="0" smtClean="0">
                <a:solidFill>
                  <a:srgbClr val="279D2A"/>
                </a:solidFill>
              </a:rPr>
              <a:t>Rappresentazione idealizzata della realtà</a:t>
            </a:r>
          </a:p>
          <a:p>
            <a:pPr>
              <a:buNone/>
            </a:pPr>
            <a:r>
              <a:rPr lang="it-IT" sz="3000" dirty="0" smtClean="0"/>
              <a:t>Per il fenomeno studiato si valutano le</a:t>
            </a:r>
            <a:r>
              <a:rPr lang="it-IT" sz="3000" dirty="0" smtClean="0">
                <a:solidFill>
                  <a:srgbClr val="FF3300"/>
                </a:solidFill>
              </a:rPr>
              <a:t> </a:t>
            </a:r>
            <a:r>
              <a:rPr lang="it-IT" sz="3000" dirty="0" smtClean="0">
                <a:solidFill>
                  <a:srgbClr val="FF0000"/>
                </a:solidFill>
              </a:rPr>
              <a:t>probabilità </a:t>
            </a:r>
            <a:r>
              <a:rPr lang="it-IT" sz="3000" dirty="0" smtClean="0"/>
              <a:t>e la legge secondo cui tali probabilità evolvono</a:t>
            </a:r>
          </a:p>
          <a:p>
            <a:pPr>
              <a:buNone/>
            </a:pPr>
            <a:r>
              <a:rPr lang="it-IT" sz="3000" dirty="0" smtClean="0"/>
              <a:t>Si pensa a un </a:t>
            </a:r>
            <a:r>
              <a:rPr lang="it-IT" sz="3000" dirty="0" smtClean="0">
                <a:solidFill>
                  <a:srgbClr val="FF0000"/>
                </a:solidFill>
                <a:sym typeface="Wingdings" pitchFamily="2" charset="2"/>
              </a:rPr>
              <a:t>Modello probabilistico (aleatorio)</a:t>
            </a:r>
          </a:p>
          <a:p>
            <a:pPr indent="0">
              <a:buNone/>
            </a:pPr>
            <a:r>
              <a:rPr lang="it-IT" sz="2800" dirty="0" smtClean="0"/>
              <a:t>Vedremo come diverse </a:t>
            </a:r>
            <a:r>
              <a:rPr lang="it-IT" sz="2800" b="1" dirty="0" smtClean="0">
                <a:solidFill>
                  <a:srgbClr val="00B050"/>
                </a:solidFill>
              </a:rPr>
              <a:t>distribuzioni di probabilità (modelli aleatori) possano essere adattate a diverse situazioni real</a:t>
            </a:r>
            <a:r>
              <a:rPr lang="it-IT" sz="2800" dirty="0" smtClean="0"/>
              <a:t>i </a:t>
            </a:r>
            <a:r>
              <a:rPr lang="it-IT" sz="2800" dirty="0" smtClean="0">
                <a:sym typeface="Wingdings" pitchFamily="2" charset="2"/>
              </a:rPr>
              <a:t>           </a:t>
            </a:r>
            <a:r>
              <a:rPr lang="it-IT" sz="2800" b="1" dirty="0" smtClean="0">
                <a:sym typeface="Wingdings" pitchFamily="2" charset="2"/>
              </a:rPr>
              <a:t>MODELLIZZAZIONE</a:t>
            </a:r>
            <a:endParaRPr lang="it-IT" sz="2800" b="1" dirty="0" smtClean="0"/>
          </a:p>
          <a:p>
            <a:pPr>
              <a:buNone/>
            </a:pPr>
            <a:endParaRPr lang="it-IT" sz="3000" dirty="0" smtClean="0">
              <a:solidFill>
                <a:srgbClr val="FF3300"/>
              </a:solidFill>
              <a:sym typeface="Wingdings" pitchFamily="2" charset="2"/>
            </a:endParaRPr>
          </a:p>
        </p:txBody>
      </p:sp>
      <p:sp>
        <p:nvSpPr>
          <p:cNvPr id="4" name="Segnaposto numero diapositiva 3"/>
          <p:cNvSpPr>
            <a:spLocks noGrp="1"/>
          </p:cNvSpPr>
          <p:nvPr>
            <p:ph type="sldNum" sz="quarter" idx="12"/>
          </p:nvPr>
        </p:nvSpPr>
        <p:spPr/>
        <p:txBody>
          <a:bodyPr/>
          <a:lstStyle/>
          <a:p>
            <a:pPr>
              <a:defRPr/>
            </a:pPr>
            <a:fld id="{D7426F60-97C6-4D8F-ADF9-5DB2B83A560B}" type="slidenum">
              <a:rPr lang="it-IT" smtClean="0"/>
              <a:pPr>
                <a:defRPr/>
              </a:pPr>
              <a:t>29</a:t>
            </a:fld>
            <a:endParaRPr lang="it-IT"/>
          </a:p>
        </p:txBody>
      </p:sp>
      <p:sp>
        <p:nvSpPr>
          <p:cNvPr id="5" name="Rectangle 3"/>
          <p:cNvSpPr>
            <a:spLocks noGrp="1" noChangeArrowheads="1"/>
          </p:cNvSpPr>
          <p:nvPr>
            <p:ph type="title"/>
          </p:nvPr>
        </p:nvSpPr>
        <p:spPr>
          <a:xfrm>
            <a:off x="467544" y="692696"/>
            <a:ext cx="8229600" cy="1143000"/>
          </a:xfrm>
        </p:spPr>
        <p:txBody>
          <a:bodyPr>
            <a:normAutofit fontScale="90000"/>
          </a:bodyPr>
          <a:lstStyle/>
          <a:p>
            <a:pPr eaLnBrk="1" hangingPunct="1">
              <a:lnSpc>
                <a:spcPct val="80000"/>
              </a:lnSpc>
              <a:buFontTx/>
              <a:buNone/>
            </a:pPr>
            <a:r>
              <a:rPr lang="it-IT" sz="2800" u="sng" dirty="0" smtClean="0"/>
              <a:t/>
            </a:r>
            <a:br>
              <a:rPr lang="it-IT" sz="2800" u="sng" dirty="0" smtClean="0"/>
            </a:br>
            <a:r>
              <a:rPr lang="it-IT" sz="3000" u="sng" dirty="0" smtClean="0"/>
              <a:t>Si osserva un fenomeno aleatorio. </a:t>
            </a:r>
            <a:br>
              <a:rPr lang="it-IT" sz="3000" u="sng" dirty="0" smtClean="0"/>
            </a:br>
            <a:r>
              <a:rPr lang="it-IT" sz="3000" dirty="0" smtClean="0"/>
              <a:t>Esempio</a:t>
            </a:r>
            <a:r>
              <a:rPr lang="it-IT" sz="3000" u="sng" dirty="0" smtClean="0"/>
              <a:t>. </a:t>
            </a:r>
            <a:r>
              <a:rPr lang="it-IT" sz="3000" dirty="0" smtClean="0"/>
              <a:t>  Numero di uova per nido di una particolare specie di uccello in una determinata foresta.</a:t>
            </a:r>
          </a:p>
          <a:p>
            <a:pPr eaLnBrk="1" hangingPunct="1">
              <a:lnSpc>
                <a:spcPct val="80000"/>
              </a:lnSpc>
              <a:buFontTx/>
              <a:buNone/>
            </a:pPr>
            <a:endParaRPr lang="it-IT" sz="2800" dirty="0" smtClean="0"/>
          </a:p>
          <a:p>
            <a:pPr eaLnBrk="1" hangingPunct="1">
              <a:lnSpc>
                <a:spcPct val="80000"/>
              </a:lnSpc>
              <a:buFontTx/>
              <a:buNone/>
            </a:pPr>
            <a:endParaRPr lang="it-IT" sz="700" dirty="0" smtClean="0">
              <a:solidFill>
                <a:schemeClr val="hlink"/>
              </a:solidFill>
            </a:endParaRPr>
          </a:p>
        </p:txBody>
      </p:sp>
      <p:sp>
        <p:nvSpPr>
          <p:cNvPr id="6" name="Titolo 5"/>
          <p:cNvSpPr txBox="1">
            <a:spLocks/>
          </p:cNvSpPr>
          <p:nvPr/>
        </p:nvSpPr>
        <p:spPr>
          <a:xfrm>
            <a:off x="467544" y="0"/>
            <a:ext cx="8229600" cy="633412"/>
          </a:xfrm>
          <a:prstGeom prst="rect">
            <a:avLst/>
          </a:prstGeom>
          <a:ln>
            <a:solidFill>
              <a:srgbClr val="0033CC"/>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smtClean="0">
                <a:ln>
                  <a:noFill/>
                </a:ln>
                <a:solidFill>
                  <a:srgbClr val="FF0000"/>
                </a:solidFill>
                <a:effectLst/>
                <a:uLnTx/>
                <a:uFillTx/>
                <a:latin typeface="+mj-lt"/>
                <a:ea typeface="+mj-ea"/>
                <a:cs typeface="+mj-cs"/>
              </a:rPr>
              <a:t>Distribuzioni di probabilità</a:t>
            </a:r>
            <a:endParaRPr kumimoji="0" lang="it-IT" sz="2800" b="0"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7" name="Picture 1"/>
          <p:cNvPicPr>
            <a:picLocks noChangeAspect="1" noChangeArrowheads="1"/>
          </p:cNvPicPr>
          <p:nvPr/>
        </p:nvPicPr>
        <p:blipFill>
          <a:blip r:embed="rId2" cstate="print"/>
          <a:srcRect/>
          <a:stretch>
            <a:fillRect/>
          </a:stretch>
        </p:blipFill>
        <p:spPr bwMode="auto">
          <a:xfrm>
            <a:off x="1547664" y="5849888"/>
            <a:ext cx="6204859"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0" y="152400"/>
            <a:ext cx="8915400" cy="639763"/>
          </a:xfrm>
          <a:ln>
            <a:solidFill>
              <a:schemeClr val="accent2"/>
            </a:solidFill>
          </a:ln>
        </p:spPr>
        <p:txBody>
          <a:bodyPr/>
          <a:lstStyle/>
          <a:p>
            <a:r>
              <a:rPr lang="it-IT" sz="3200" smtClean="0">
                <a:solidFill>
                  <a:srgbClr val="FF3300"/>
                </a:solidFill>
              </a:rPr>
              <a:t>I fenomeni aleatori e il comportamento del caso</a:t>
            </a:r>
          </a:p>
        </p:txBody>
      </p:sp>
      <p:sp>
        <p:nvSpPr>
          <p:cNvPr id="10243" name="Rectangle 3"/>
          <p:cNvSpPr>
            <a:spLocks noGrp="1" noChangeArrowheads="1"/>
          </p:cNvSpPr>
          <p:nvPr>
            <p:ph type="body" idx="1"/>
          </p:nvPr>
        </p:nvSpPr>
        <p:spPr>
          <a:xfrm>
            <a:off x="0" y="836712"/>
            <a:ext cx="9144000" cy="6021288"/>
          </a:xfrm>
        </p:spPr>
        <p:txBody>
          <a:bodyPr/>
          <a:lstStyle/>
          <a:p>
            <a:pPr>
              <a:lnSpc>
                <a:spcPct val="90000"/>
              </a:lnSpc>
              <a:buClr>
                <a:schemeClr val="tx1"/>
              </a:buClr>
              <a:defRPr/>
            </a:pPr>
            <a:r>
              <a:rPr lang="it-IT" sz="2800" dirty="0"/>
              <a:t>Per rispondere alle precedenti domande dobbiamo studiare i </a:t>
            </a:r>
            <a:r>
              <a:rPr lang="it-IT" sz="2800" dirty="0">
                <a:solidFill>
                  <a:schemeClr val="accent2"/>
                </a:solidFill>
                <a:effectLst>
                  <a:outerShdw blurRad="38100" dist="38100" dir="2700000" algn="tl">
                    <a:srgbClr val="000000"/>
                  </a:outerShdw>
                </a:effectLst>
              </a:rPr>
              <a:t>fenomeni </a:t>
            </a:r>
            <a:r>
              <a:rPr lang="it-IT" sz="2800" dirty="0" smtClean="0">
                <a:solidFill>
                  <a:schemeClr val="accent2"/>
                </a:solidFill>
                <a:effectLst>
                  <a:outerShdw blurRad="38100" dist="38100" dir="2700000" algn="tl">
                    <a:srgbClr val="000000"/>
                  </a:outerShdw>
                </a:effectLst>
              </a:rPr>
              <a:t>aleatori o casuali</a:t>
            </a:r>
            <a:r>
              <a:rPr lang="it-IT" sz="2800" dirty="0" smtClean="0"/>
              <a:t> </a:t>
            </a:r>
            <a:r>
              <a:rPr lang="it-IT" sz="2800" dirty="0"/>
              <a:t>e le regole che governano il </a:t>
            </a:r>
            <a:r>
              <a:rPr lang="it-IT" sz="2800" dirty="0">
                <a:solidFill>
                  <a:schemeClr val="accent2"/>
                </a:solidFill>
                <a:effectLst>
                  <a:outerShdw blurRad="38100" dist="38100" dir="2700000" algn="tl">
                    <a:srgbClr val="000000"/>
                  </a:outerShdw>
                </a:effectLst>
              </a:rPr>
              <a:t>comportamento del caso</a:t>
            </a:r>
            <a:r>
              <a:rPr lang="it-IT" sz="2800" dirty="0"/>
              <a:t>. </a:t>
            </a:r>
          </a:p>
          <a:p>
            <a:pPr>
              <a:lnSpc>
                <a:spcPct val="90000"/>
              </a:lnSpc>
              <a:buClr>
                <a:schemeClr val="tx1"/>
              </a:buClr>
              <a:defRPr/>
            </a:pPr>
            <a:r>
              <a:rPr lang="it-IT" sz="2800" dirty="0"/>
              <a:t>Il comportamento del “Caso” non è prevedibile a breve termine, ma ha un </a:t>
            </a:r>
            <a:r>
              <a:rPr lang="it-IT" sz="2800" b="1" dirty="0"/>
              <a:t>andamento regolare </a:t>
            </a:r>
            <a:r>
              <a:rPr lang="it-IT" sz="2800" dirty="0"/>
              <a:t>e </a:t>
            </a:r>
            <a:r>
              <a:rPr lang="it-IT" sz="2800" dirty="0" err="1" smtClean="0">
                <a:solidFill>
                  <a:srgbClr val="FF6600"/>
                </a:solidFill>
                <a:effectLst>
                  <a:outerShdw blurRad="38100" dist="38100" dir="2700000" algn="tl">
                    <a:srgbClr val="000000"/>
                  </a:outerShdw>
                </a:effectLst>
              </a:rPr>
              <a:t>probabilisticamente</a:t>
            </a:r>
            <a:r>
              <a:rPr lang="it-IT" sz="2800" dirty="0" smtClean="0">
                <a:solidFill>
                  <a:srgbClr val="FF6600"/>
                </a:solidFill>
                <a:effectLst>
                  <a:outerShdw blurRad="38100" dist="38100" dir="2700000" algn="tl">
                    <a:srgbClr val="000000"/>
                  </a:outerShdw>
                </a:effectLst>
              </a:rPr>
              <a:t> </a:t>
            </a:r>
            <a:r>
              <a:rPr lang="it-IT" sz="2800" dirty="0" smtClean="0"/>
              <a:t> </a:t>
            </a:r>
            <a:r>
              <a:rPr lang="it-IT" sz="2800" dirty="0"/>
              <a:t>prevedibile a lungo termine</a:t>
            </a:r>
            <a:r>
              <a:rPr lang="it-IT" sz="2800" dirty="0" smtClean="0"/>
              <a:t>.</a:t>
            </a:r>
          </a:p>
          <a:p>
            <a:pPr>
              <a:lnSpc>
                <a:spcPct val="90000"/>
              </a:lnSpc>
              <a:buClr>
                <a:schemeClr val="tx1"/>
              </a:buClr>
              <a:defRPr/>
            </a:pPr>
            <a:endParaRPr lang="it-IT" sz="2800" dirty="0"/>
          </a:p>
          <a:p>
            <a:pPr>
              <a:lnSpc>
                <a:spcPct val="90000"/>
              </a:lnSpc>
              <a:buClr>
                <a:schemeClr val="tx1"/>
              </a:buClr>
              <a:defRPr/>
            </a:pPr>
            <a:r>
              <a:rPr lang="it-IT" sz="2800" dirty="0"/>
              <a:t>I risultati dei fenomeni aleatori mostrano un andamento che rivela delle regolarità in modo chiaro in numerose ripetizioni anche se il risultato di ciascuna prova non è prevedibile.</a:t>
            </a:r>
          </a:p>
          <a:p>
            <a:pPr>
              <a:lnSpc>
                <a:spcPct val="90000"/>
              </a:lnSpc>
              <a:buClr>
                <a:schemeClr val="tx1"/>
              </a:buClr>
              <a:defRPr/>
            </a:pPr>
            <a:r>
              <a:rPr lang="it-IT" sz="2800" dirty="0"/>
              <a:t>Questo fatto notevole è alla base </a:t>
            </a:r>
            <a:r>
              <a:rPr lang="it-IT" sz="2800" dirty="0">
                <a:solidFill>
                  <a:schemeClr val="accent2"/>
                </a:solidFill>
                <a:effectLst>
                  <a:outerShdw blurRad="38100" dist="38100" dir="2700000" algn="tl">
                    <a:srgbClr val="000000"/>
                  </a:outerShdw>
                </a:effectLst>
              </a:rPr>
              <a:t>dell’idea di probabilità e della possibilità di valutazione probabilistica in </a:t>
            </a:r>
            <a:r>
              <a:rPr lang="it-IT" sz="2800" dirty="0" smtClean="0">
                <a:solidFill>
                  <a:schemeClr val="accent2"/>
                </a:solidFill>
                <a:effectLst>
                  <a:outerShdw blurRad="38100" dist="38100" dir="2700000" algn="tl">
                    <a:srgbClr val="000000"/>
                  </a:outerShdw>
                </a:effectLst>
              </a:rPr>
              <a:t>molti </a:t>
            </a:r>
            <a:r>
              <a:rPr lang="it-IT" sz="2800" dirty="0">
                <a:solidFill>
                  <a:schemeClr val="accent2"/>
                </a:solidFill>
                <a:effectLst>
                  <a:outerShdw blurRad="38100" dist="38100" dir="2700000" algn="tl">
                    <a:srgbClr val="000000"/>
                  </a:outerShdw>
                </a:effectLst>
              </a:rPr>
              <a:t>casi di interesse.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a:ln>
            <a:solidFill>
              <a:srgbClr val="0033CC"/>
            </a:solidFill>
          </a:ln>
        </p:spPr>
        <p:txBody>
          <a:bodyPr>
            <a:normAutofit fontScale="90000"/>
          </a:bodyPr>
          <a:lstStyle/>
          <a:p>
            <a:r>
              <a:rPr lang="it-IT" sz="3200" dirty="0" smtClean="0">
                <a:solidFill>
                  <a:srgbClr val="FF0000"/>
                </a:solidFill>
              </a:rPr>
              <a:t>Distribuzioni di probabilità discrete come modelli </a:t>
            </a:r>
            <a:endParaRPr lang="it-IT" sz="3200" dirty="0">
              <a:solidFill>
                <a:srgbClr val="FF0000"/>
              </a:solidFill>
            </a:endParaRPr>
          </a:p>
        </p:txBody>
      </p:sp>
      <p:sp>
        <p:nvSpPr>
          <p:cNvPr id="3" name="Segnaposto contenuto 2"/>
          <p:cNvSpPr>
            <a:spLocks noGrp="1"/>
          </p:cNvSpPr>
          <p:nvPr>
            <p:ph idx="1"/>
          </p:nvPr>
        </p:nvSpPr>
        <p:spPr>
          <a:xfrm>
            <a:off x="251520" y="1484784"/>
            <a:ext cx="8892480" cy="5373216"/>
          </a:xfrm>
        </p:spPr>
        <p:txBody>
          <a:bodyPr>
            <a:normAutofit fontScale="92500" lnSpcReduction="20000"/>
          </a:bodyPr>
          <a:lstStyle/>
          <a:p>
            <a:pPr>
              <a:buClr>
                <a:srgbClr val="FF5050"/>
              </a:buClr>
            </a:pPr>
            <a:r>
              <a:rPr lang="it-IT" dirty="0" smtClean="0"/>
              <a:t> </a:t>
            </a:r>
            <a:r>
              <a:rPr lang="it-IT" b="1" dirty="0" smtClean="0"/>
              <a:t>modelli stocastici</a:t>
            </a:r>
            <a:r>
              <a:rPr lang="it-IT" dirty="0" smtClean="0"/>
              <a:t> (stocastico = dovuto al caso, aleatorio), tengono in considerazione le variazioni (casuali e non) delle variabili di </a:t>
            </a:r>
            <a:r>
              <a:rPr lang="it-IT" i="1" dirty="0" smtClean="0"/>
              <a:t>input</a:t>
            </a:r>
            <a:r>
              <a:rPr lang="it-IT" dirty="0" smtClean="0"/>
              <a:t>, e quindi forniscono risultati in termini di "probabilità". </a:t>
            </a:r>
          </a:p>
          <a:p>
            <a:pPr>
              <a:buClr>
                <a:srgbClr val="FF5050"/>
              </a:buClr>
            </a:pPr>
            <a:r>
              <a:rPr lang="it-IT" dirty="0" smtClean="0"/>
              <a:t>È importante sottolineare che ciò che differenzia i modelli </a:t>
            </a:r>
            <a:r>
              <a:rPr lang="it-IT" b="1" dirty="0" smtClean="0">
                <a:solidFill>
                  <a:srgbClr val="FF0000"/>
                </a:solidFill>
              </a:rPr>
              <a:t>deterministici da quelli stocastici </a:t>
            </a:r>
            <a:r>
              <a:rPr lang="it-IT" dirty="0" smtClean="0"/>
              <a:t>è che in questi ultimi si tiene conto della </a:t>
            </a:r>
            <a:r>
              <a:rPr lang="it-IT" b="1" dirty="0" smtClean="0"/>
              <a:t>variabilità dei dati di input.</a:t>
            </a:r>
          </a:p>
          <a:p>
            <a:pPr>
              <a:buClr>
                <a:srgbClr val="FF5050"/>
              </a:buClr>
            </a:pPr>
            <a:endParaRPr lang="it-IT" b="1" dirty="0" smtClean="0">
              <a:solidFill>
                <a:srgbClr val="FF5050"/>
              </a:solidFill>
            </a:endParaRPr>
          </a:p>
          <a:p>
            <a:pPr>
              <a:buClr>
                <a:srgbClr val="FF5050"/>
              </a:buClr>
            </a:pPr>
            <a:r>
              <a:rPr lang="it-IT" b="1" dirty="0" smtClean="0">
                <a:solidFill>
                  <a:srgbClr val="FF0000"/>
                </a:solidFill>
              </a:rPr>
              <a:t>Distribuzioni di probabilità discrete (</a:t>
            </a:r>
            <a:r>
              <a:rPr lang="it-IT" b="1" u="sng" dirty="0" smtClean="0">
                <a:solidFill>
                  <a:srgbClr val="FF0000"/>
                </a:solidFill>
              </a:rPr>
              <a:t>modelli stocastici</a:t>
            </a:r>
            <a:r>
              <a:rPr lang="it-IT" b="1" dirty="0" smtClean="0">
                <a:solidFill>
                  <a:srgbClr val="FF0000"/>
                </a:solidFill>
              </a:rPr>
              <a:t>), utili nelle applicazioni, </a:t>
            </a:r>
            <a:r>
              <a:rPr lang="it-IT" b="1" dirty="0" smtClean="0"/>
              <a:t>che  studieremo:</a:t>
            </a:r>
          </a:p>
          <a:p>
            <a:pPr>
              <a:buClr>
                <a:srgbClr val="FF5050"/>
              </a:buClr>
            </a:pPr>
            <a:r>
              <a:rPr lang="it-IT" b="1" dirty="0" smtClean="0">
                <a:solidFill>
                  <a:srgbClr val="33CC33"/>
                </a:solidFill>
              </a:rPr>
              <a:t>Distribuzione binomiale, Distribuzione di </a:t>
            </a:r>
            <a:r>
              <a:rPr lang="it-IT" b="1" dirty="0" err="1" smtClean="0">
                <a:solidFill>
                  <a:srgbClr val="33CC33"/>
                </a:solidFill>
              </a:rPr>
              <a:t>Poisson</a:t>
            </a:r>
            <a:endParaRPr lang="it-IT" b="1" dirty="0" smtClean="0">
              <a:solidFill>
                <a:srgbClr val="33CC33"/>
              </a:solidFill>
            </a:endParaRPr>
          </a:p>
          <a:p>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229600" cy="706090"/>
          </a:xfrm>
          <a:ln>
            <a:solidFill>
              <a:srgbClr val="0033CC"/>
            </a:solidFill>
          </a:ln>
        </p:spPr>
        <p:txBody>
          <a:bodyPr>
            <a:normAutofit fontScale="90000"/>
          </a:bodyPr>
          <a:lstStyle/>
          <a:p>
            <a:r>
              <a:rPr lang="it-IT" sz="3200" dirty="0" smtClean="0">
                <a:solidFill>
                  <a:srgbClr val="FF0000"/>
                </a:solidFill>
              </a:rPr>
              <a:t>Distribuzioni </a:t>
            </a:r>
            <a:r>
              <a:rPr lang="it-IT" sz="3200" b="1" dirty="0" smtClean="0">
                <a:solidFill>
                  <a:srgbClr val="FF0000"/>
                </a:solidFill>
              </a:rPr>
              <a:t>discrete</a:t>
            </a:r>
            <a:r>
              <a:rPr lang="it-IT" sz="3200" dirty="0" smtClean="0">
                <a:solidFill>
                  <a:srgbClr val="FF0000"/>
                </a:solidFill>
              </a:rPr>
              <a:t> per variabili di tipo </a:t>
            </a:r>
            <a:r>
              <a:rPr lang="it-IT" sz="3200" b="1" dirty="0" smtClean="0">
                <a:solidFill>
                  <a:srgbClr val="FF0000"/>
                </a:solidFill>
              </a:rPr>
              <a:t>discreto</a:t>
            </a:r>
            <a:endParaRPr lang="it-IT" sz="3200" b="1" dirty="0">
              <a:solidFill>
                <a:srgbClr val="FF0000"/>
              </a:solidFill>
            </a:endParaRPr>
          </a:p>
        </p:txBody>
      </p:sp>
      <p:sp>
        <p:nvSpPr>
          <p:cNvPr id="5" name="Segnaposto contenuto 4"/>
          <p:cNvSpPr>
            <a:spLocks noGrp="1"/>
          </p:cNvSpPr>
          <p:nvPr>
            <p:ph idx="1"/>
          </p:nvPr>
        </p:nvSpPr>
        <p:spPr>
          <a:xfrm>
            <a:off x="251520" y="1196752"/>
            <a:ext cx="8568952" cy="5661248"/>
          </a:xfrm>
        </p:spPr>
        <p:txBody>
          <a:bodyPr>
            <a:normAutofit fontScale="92500" lnSpcReduction="20000"/>
          </a:bodyPr>
          <a:lstStyle/>
          <a:p>
            <a:pPr>
              <a:buNone/>
            </a:pPr>
            <a:r>
              <a:rPr lang="it-IT" u="sng" dirty="0" smtClean="0"/>
              <a:t>La funzione di distribuzione </a:t>
            </a:r>
            <a:r>
              <a:rPr lang="it-IT" dirty="0" smtClean="0"/>
              <a:t>specifica la probabilità che la variabile aleatoria assuma uno specifico valore. Per esempio mi permette direttamente di calcolare:</a:t>
            </a:r>
          </a:p>
          <a:p>
            <a:pPr>
              <a:buNone/>
            </a:pPr>
            <a:r>
              <a:rPr lang="it-IT" dirty="0" smtClean="0"/>
              <a:t>P(X = 3), ovvero la probabilità che la v. a. X assuma il valore 3 se la variabile può assumere solo valori discreti come 0, 1, 2, 3,... La somma di tutte le probabilità calcolate per ogni valore che può assumere la v. a. deve essere pari a 1. </a:t>
            </a:r>
          </a:p>
          <a:p>
            <a:pPr>
              <a:buNone/>
            </a:pPr>
            <a:r>
              <a:rPr lang="it-IT" dirty="0" smtClean="0"/>
              <a:t>Le </a:t>
            </a:r>
            <a:r>
              <a:rPr lang="it-IT" b="1" dirty="0" smtClean="0">
                <a:solidFill>
                  <a:srgbClr val="FF0000"/>
                </a:solidFill>
              </a:rPr>
              <a:t>caratteristiche principali </a:t>
            </a:r>
            <a:r>
              <a:rPr lang="it-IT" dirty="0" smtClean="0"/>
              <a:t>della funzione sono </a:t>
            </a:r>
          </a:p>
          <a:p>
            <a:pPr>
              <a:buNone/>
            </a:pPr>
            <a:r>
              <a:rPr lang="it-IT" dirty="0" smtClean="0"/>
              <a:t> f(x) = P(</a:t>
            </a:r>
            <a:r>
              <a:rPr lang="it-IT" dirty="0" err="1" smtClean="0"/>
              <a:t>X=x</a:t>
            </a:r>
            <a:r>
              <a:rPr lang="it-IT" dirty="0" smtClean="0"/>
              <a:t>)</a:t>
            </a:r>
          </a:p>
          <a:p>
            <a:pPr>
              <a:buNone/>
            </a:pPr>
            <a:r>
              <a:rPr lang="it-IT" dirty="0" smtClean="0"/>
              <a:t> f(x) ≥ 0 per tutti i valori che può assumere x</a:t>
            </a:r>
          </a:p>
          <a:p>
            <a:pPr>
              <a:buNone/>
            </a:pPr>
            <a:r>
              <a:rPr lang="it-IT" dirty="0" smtClean="0"/>
              <a:t> </a:t>
            </a:r>
            <a:r>
              <a:rPr lang="it-IT" dirty="0" err="1" smtClean="0"/>
              <a:t>Σ</a:t>
            </a:r>
            <a:r>
              <a:rPr lang="it-IT" baseline="-25000" dirty="0" err="1" smtClean="0"/>
              <a:t>x</a:t>
            </a:r>
            <a:r>
              <a:rPr lang="it-IT" dirty="0" smtClean="0"/>
              <a:t> f(x) = 1</a:t>
            </a:r>
          </a:p>
          <a:p>
            <a:pPr>
              <a:buNone/>
            </a:pPr>
            <a:endParaRPr lang="it-IT"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a:ln>
            <a:solidFill>
              <a:srgbClr val="0033CC"/>
            </a:solidFill>
          </a:ln>
        </p:spPr>
        <p:txBody>
          <a:bodyPr>
            <a:normAutofit/>
          </a:bodyPr>
          <a:lstStyle/>
          <a:p>
            <a:r>
              <a:rPr lang="it-IT" sz="3200" dirty="0" smtClean="0">
                <a:solidFill>
                  <a:srgbClr val="FF0000"/>
                </a:solidFill>
              </a:rPr>
              <a:t>Distribuzione uniforme</a:t>
            </a:r>
            <a:endParaRPr lang="it-IT" sz="3200" dirty="0">
              <a:solidFill>
                <a:srgbClr val="FF0000"/>
              </a:solidFill>
            </a:endParaRPr>
          </a:p>
        </p:txBody>
      </p:sp>
      <p:pic>
        <p:nvPicPr>
          <p:cNvPr id="957442" name="Picture 2"/>
          <p:cNvPicPr>
            <a:picLocks noChangeAspect="1" noChangeArrowheads="1"/>
          </p:cNvPicPr>
          <p:nvPr/>
        </p:nvPicPr>
        <p:blipFill>
          <a:blip r:embed="rId2" cstate="print"/>
          <a:srcRect/>
          <a:stretch>
            <a:fillRect/>
          </a:stretch>
        </p:blipFill>
        <p:spPr bwMode="auto">
          <a:xfrm>
            <a:off x="45864" y="1484784"/>
            <a:ext cx="8974259"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8CAD280F-C85A-4F9F-B640-2F995C3C6F3A}" type="slidenum">
              <a:rPr lang="it-IT"/>
              <a:pPr>
                <a:defRPr/>
              </a:pPr>
              <a:t>33</a:t>
            </a:fld>
            <a:endParaRPr lang="it-IT"/>
          </a:p>
        </p:txBody>
      </p:sp>
      <p:sp>
        <p:nvSpPr>
          <p:cNvPr id="333827" name="Rectangle 2"/>
          <p:cNvSpPr>
            <a:spLocks noGrp="1" noChangeArrowheads="1"/>
          </p:cNvSpPr>
          <p:nvPr>
            <p:ph type="title"/>
          </p:nvPr>
        </p:nvSpPr>
        <p:spPr>
          <a:xfrm>
            <a:off x="457200" y="188912"/>
            <a:ext cx="8291264" cy="791815"/>
          </a:xfrm>
          <a:ln>
            <a:solidFill>
              <a:srgbClr val="3366FF"/>
            </a:solidFill>
          </a:ln>
        </p:spPr>
        <p:txBody>
          <a:bodyPr>
            <a:normAutofit fontScale="90000"/>
          </a:bodyPr>
          <a:lstStyle/>
          <a:p>
            <a:pPr eaLnBrk="1" hangingPunct="1"/>
            <a:r>
              <a:rPr lang="it-IT" sz="3200" dirty="0" smtClean="0">
                <a:solidFill>
                  <a:srgbClr val="FF0000"/>
                </a:solidFill>
              </a:rPr>
              <a:t>Esempio di variabile aleatoria discreta:</a:t>
            </a:r>
            <a:br>
              <a:rPr lang="it-IT" sz="3200" dirty="0" smtClean="0">
                <a:solidFill>
                  <a:srgbClr val="FF0000"/>
                </a:solidFill>
              </a:rPr>
            </a:br>
            <a:r>
              <a:rPr lang="it-IT" sz="3200" dirty="0" smtClean="0">
                <a:solidFill>
                  <a:srgbClr val="FF0000"/>
                </a:solidFill>
              </a:rPr>
              <a:t> quale distribuzione (quale modello) ??</a:t>
            </a:r>
          </a:p>
        </p:txBody>
      </p:sp>
      <p:sp>
        <p:nvSpPr>
          <p:cNvPr id="333828" name="Rectangle 3"/>
          <p:cNvSpPr>
            <a:spLocks noGrp="1" noChangeArrowheads="1"/>
          </p:cNvSpPr>
          <p:nvPr>
            <p:ph type="body" idx="1"/>
          </p:nvPr>
        </p:nvSpPr>
        <p:spPr>
          <a:xfrm>
            <a:off x="0" y="1196752"/>
            <a:ext cx="9144000" cy="5472336"/>
          </a:xfrm>
        </p:spPr>
        <p:txBody>
          <a:bodyPr>
            <a:normAutofit/>
          </a:bodyPr>
          <a:lstStyle/>
          <a:p>
            <a:pPr eaLnBrk="1" hangingPunct="1"/>
            <a:endParaRPr lang="it-IT" sz="2800" dirty="0" smtClean="0"/>
          </a:p>
          <a:p>
            <a:pPr eaLnBrk="1" hangingPunct="1"/>
            <a:r>
              <a:rPr lang="it-IT" sz="2800" dirty="0" smtClean="0"/>
              <a:t>Siamo interessati alla </a:t>
            </a:r>
            <a:r>
              <a:rPr lang="it-IT" sz="2800" u="sng" dirty="0" smtClean="0">
                <a:solidFill>
                  <a:srgbClr val="0070C0"/>
                </a:solidFill>
              </a:rPr>
              <a:t>v. a. discreta X </a:t>
            </a:r>
            <a:r>
              <a:rPr lang="it-IT" sz="2800" dirty="0" smtClean="0"/>
              <a:t>che conta il numero di femmine in una famiglia di 3 figli.</a:t>
            </a:r>
          </a:p>
          <a:p>
            <a:pPr eaLnBrk="1" hangingPunct="1"/>
            <a:endParaRPr lang="it-IT" sz="2800" dirty="0" smtClean="0"/>
          </a:p>
          <a:p>
            <a:pPr eaLnBrk="1" hangingPunct="1"/>
            <a:r>
              <a:rPr lang="it-IT" sz="2800" dirty="0" smtClean="0"/>
              <a:t>Ossia “il numero di successi” su 3 prove.</a:t>
            </a:r>
          </a:p>
          <a:p>
            <a:pPr eaLnBrk="1" hangingPunct="1"/>
            <a:endParaRPr lang="it-IT" sz="2800" dirty="0" smtClean="0"/>
          </a:p>
          <a:p>
            <a:pPr eaLnBrk="1" hangingPunct="1"/>
            <a:r>
              <a:rPr lang="it-IT" sz="2800" dirty="0" smtClean="0"/>
              <a:t>Per tale variabile quale </a:t>
            </a:r>
            <a:r>
              <a:rPr lang="it-IT" sz="2800" b="1" dirty="0" smtClean="0">
                <a:solidFill>
                  <a:srgbClr val="3366FF"/>
                </a:solidFill>
              </a:rPr>
              <a:t>distribuzione di probabilità??</a:t>
            </a:r>
          </a:p>
          <a:p>
            <a:pPr eaLnBrk="1" hangingPunct="1">
              <a:buFontTx/>
              <a:buNone/>
            </a:pPr>
            <a:r>
              <a:rPr lang="it-IT" sz="2800" dirty="0" smtClean="0"/>
              <a:t>    Valori di X:                            0             1           2           3</a:t>
            </a:r>
          </a:p>
          <a:p>
            <a:pPr eaLnBrk="1" hangingPunct="1">
              <a:buFontTx/>
              <a:buNone/>
            </a:pPr>
            <a:r>
              <a:rPr lang="it-IT" sz="2800" dirty="0" smtClean="0"/>
              <a:t>  </a:t>
            </a:r>
          </a:p>
          <a:p>
            <a:pPr eaLnBrk="1" hangingPunct="1">
              <a:buFontTx/>
              <a:buNone/>
            </a:pPr>
            <a:endParaRPr lang="it-IT" sz="2800" dirty="0" smtClean="0"/>
          </a:p>
          <a:p>
            <a:pPr eaLnBrk="1" hangingPunct="1">
              <a:buFontTx/>
              <a:buNone/>
            </a:pPr>
            <a:endParaRPr lang="it-IT"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8CAD280F-C85A-4F9F-B640-2F995C3C6F3A}" type="slidenum">
              <a:rPr lang="it-IT"/>
              <a:pPr>
                <a:defRPr/>
              </a:pPr>
              <a:t>34</a:t>
            </a:fld>
            <a:endParaRPr lang="it-IT"/>
          </a:p>
        </p:txBody>
      </p:sp>
      <p:sp>
        <p:nvSpPr>
          <p:cNvPr id="333827" name="Rectangle 2"/>
          <p:cNvSpPr>
            <a:spLocks noGrp="1" noChangeArrowheads="1"/>
          </p:cNvSpPr>
          <p:nvPr>
            <p:ph type="title"/>
          </p:nvPr>
        </p:nvSpPr>
        <p:spPr>
          <a:xfrm>
            <a:off x="457200" y="188912"/>
            <a:ext cx="8291264" cy="791815"/>
          </a:xfrm>
          <a:ln>
            <a:solidFill>
              <a:srgbClr val="3366FF"/>
            </a:solidFill>
          </a:ln>
        </p:spPr>
        <p:txBody>
          <a:bodyPr>
            <a:noAutofit/>
          </a:bodyPr>
          <a:lstStyle/>
          <a:p>
            <a:pPr eaLnBrk="1" hangingPunct="1"/>
            <a:r>
              <a:rPr lang="it-IT" sz="2800" dirty="0" smtClean="0">
                <a:solidFill>
                  <a:srgbClr val="FF0000"/>
                </a:solidFill>
              </a:rPr>
              <a:t>Esempio di modello probabilistico discreto:</a:t>
            </a:r>
            <a:br>
              <a:rPr lang="it-IT" sz="2800" dirty="0" smtClean="0">
                <a:solidFill>
                  <a:srgbClr val="FF0000"/>
                </a:solidFill>
              </a:rPr>
            </a:br>
            <a:r>
              <a:rPr lang="it-IT" sz="2800" dirty="0" smtClean="0">
                <a:solidFill>
                  <a:srgbClr val="FF0000"/>
                </a:solidFill>
              </a:rPr>
              <a:t> la distribuzione di probabilità binomiale</a:t>
            </a:r>
          </a:p>
        </p:txBody>
      </p:sp>
      <p:sp>
        <p:nvSpPr>
          <p:cNvPr id="333828" name="Rectangle 3"/>
          <p:cNvSpPr>
            <a:spLocks noGrp="1" noChangeArrowheads="1"/>
          </p:cNvSpPr>
          <p:nvPr>
            <p:ph type="body" idx="1"/>
          </p:nvPr>
        </p:nvSpPr>
        <p:spPr>
          <a:xfrm>
            <a:off x="0" y="1169987"/>
            <a:ext cx="9144000" cy="5688013"/>
          </a:xfrm>
        </p:spPr>
        <p:txBody>
          <a:bodyPr>
            <a:normAutofit fontScale="77500" lnSpcReduction="20000"/>
          </a:bodyPr>
          <a:lstStyle/>
          <a:p>
            <a:pPr eaLnBrk="1" hangingPunct="1"/>
            <a:r>
              <a:rPr lang="it-IT" sz="3500" dirty="0" smtClean="0">
                <a:cs typeface="Times New Roman" pitchFamily="18" charset="0"/>
              </a:rPr>
              <a:t>Siamo interessati alla </a:t>
            </a:r>
            <a:r>
              <a:rPr lang="it-IT" sz="3500" u="sng" dirty="0" smtClean="0">
                <a:solidFill>
                  <a:srgbClr val="0070C0"/>
                </a:solidFill>
                <a:cs typeface="Times New Roman" pitchFamily="18" charset="0"/>
              </a:rPr>
              <a:t>v. a. discreta X </a:t>
            </a:r>
            <a:r>
              <a:rPr lang="it-IT" sz="3500" dirty="0" smtClean="0">
                <a:cs typeface="Times New Roman" pitchFamily="18" charset="0"/>
              </a:rPr>
              <a:t>che conta il numero di femmine in una famiglia di 3 figli.</a:t>
            </a:r>
          </a:p>
          <a:p>
            <a:pPr eaLnBrk="1" hangingPunct="1"/>
            <a:r>
              <a:rPr lang="it-IT" sz="3500" dirty="0" smtClean="0">
                <a:cs typeface="Times New Roman" pitchFamily="18" charset="0"/>
              </a:rPr>
              <a:t>Ossia “il numero di successi” su 3 prove.</a:t>
            </a:r>
          </a:p>
          <a:p>
            <a:pPr eaLnBrk="1" hangingPunct="1"/>
            <a:r>
              <a:rPr lang="it-IT" sz="3500" dirty="0" smtClean="0">
                <a:cs typeface="Times New Roman" pitchFamily="18" charset="0"/>
              </a:rPr>
              <a:t>Il modello ideale per rappresentare  tale situazione è dato dalla: </a:t>
            </a:r>
            <a:r>
              <a:rPr lang="it-IT" sz="3500" dirty="0" smtClean="0">
                <a:solidFill>
                  <a:srgbClr val="7030A0"/>
                </a:solidFill>
                <a:cs typeface="Times New Roman" pitchFamily="18" charset="0"/>
              </a:rPr>
              <a:t>distribuzione </a:t>
            </a:r>
            <a:r>
              <a:rPr lang="it-IT" sz="3500" u="sng" dirty="0" smtClean="0">
                <a:solidFill>
                  <a:srgbClr val="7030A0"/>
                </a:solidFill>
                <a:cs typeface="Times New Roman" pitchFamily="18" charset="0"/>
              </a:rPr>
              <a:t>binomiale di parametri n, p</a:t>
            </a:r>
            <a:r>
              <a:rPr lang="it-IT" sz="3500" dirty="0" smtClean="0">
                <a:solidFill>
                  <a:srgbClr val="7030A0"/>
                </a:solidFill>
                <a:cs typeface="Times New Roman" pitchFamily="18" charset="0"/>
              </a:rPr>
              <a:t>,  </a:t>
            </a:r>
            <a:r>
              <a:rPr lang="it-IT" sz="3500" u="sng" dirty="0" smtClean="0">
                <a:solidFill>
                  <a:srgbClr val="7030A0"/>
                </a:solidFill>
                <a:cs typeface="Times New Roman" pitchFamily="18" charset="0"/>
              </a:rPr>
              <a:t>dove n=3 e p=0.5</a:t>
            </a:r>
          </a:p>
          <a:p>
            <a:pPr eaLnBrk="1" hangingPunct="1"/>
            <a:endParaRPr lang="it-IT" sz="3500" u="sng" dirty="0" smtClean="0">
              <a:solidFill>
                <a:srgbClr val="7030A0"/>
              </a:solidFill>
              <a:cs typeface="Times New Roman" pitchFamily="18" charset="0"/>
            </a:endParaRPr>
          </a:p>
          <a:p>
            <a:pPr eaLnBrk="1" hangingPunct="1">
              <a:buFontTx/>
              <a:buNone/>
            </a:pPr>
            <a:r>
              <a:rPr lang="it-IT" sz="3500" dirty="0" smtClean="0">
                <a:cs typeface="Times New Roman" pitchFamily="18" charset="0"/>
              </a:rPr>
              <a:t>  Valori di X:                            0             1           2           3</a:t>
            </a:r>
          </a:p>
          <a:p>
            <a:pPr eaLnBrk="1" hangingPunct="1">
              <a:buFontTx/>
              <a:buNone/>
            </a:pPr>
            <a:r>
              <a:rPr lang="it-IT" sz="3500" dirty="0" smtClean="0">
                <a:cs typeface="Times New Roman" pitchFamily="18" charset="0"/>
              </a:rPr>
              <a:t>  Probabilità di tali valori:  0.125    0.375     </a:t>
            </a:r>
            <a:r>
              <a:rPr lang="it-IT" sz="3500" dirty="0" err="1" smtClean="0">
                <a:cs typeface="Times New Roman" pitchFamily="18" charset="0"/>
              </a:rPr>
              <a:t>0.375</a:t>
            </a:r>
            <a:r>
              <a:rPr lang="it-IT" sz="3500" dirty="0" smtClean="0">
                <a:cs typeface="Times New Roman" pitchFamily="18" charset="0"/>
              </a:rPr>
              <a:t>     0.125</a:t>
            </a:r>
          </a:p>
          <a:p>
            <a:pPr eaLnBrk="1" hangingPunct="1">
              <a:buFontTx/>
              <a:buNone/>
            </a:pPr>
            <a:r>
              <a:rPr lang="it-IT" sz="3500" dirty="0" smtClean="0">
                <a:cs typeface="Times New Roman" pitchFamily="18" charset="0"/>
              </a:rPr>
              <a:t>  (o frequenze relative)</a:t>
            </a:r>
          </a:p>
          <a:p>
            <a:pPr>
              <a:buNone/>
            </a:pPr>
            <a:r>
              <a:rPr lang="it-IT" sz="3500" dirty="0" smtClean="0">
                <a:cs typeface="Times New Roman" pitchFamily="18" charset="0"/>
              </a:rPr>
              <a:t>  Il </a:t>
            </a:r>
            <a:r>
              <a:rPr lang="it-IT" sz="3500" u="sng" dirty="0" smtClean="0">
                <a:cs typeface="Times New Roman" pitchFamily="18" charset="0"/>
              </a:rPr>
              <a:t>modello probabilistico binomiale </a:t>
            </a:r>
            <a:r>
              <a:rPr lang="it-IT" sz="3500" dirty="0" smtClean="0">
                <a:cs typeface="Times New Roman" pitchFamily="18" charset="0"/>
              </a:rPr>
              <a:t>è un buon modello per rappresentare il fenomeno aleatorio che conta il </a:t>
            </a:r>
            <a:r>
              <a:rPr lang="it-IT" sz="3500" dirty="0" err="1" smtClean="0">
                <a:cs typeface="Times New Roman" pitchFamily="18" charset="0"/>
              </a:rPr>
              <a:t>n°</a:t>
            </a:r>
            <a:r>
              <a:rPr lang="it-IT" sz="3500" dirty="0" smtClean="0">
                <a:cs typeface="Times New Roman" pitchFamily="18" charset="0"/>
              </a:rPr>
              <a:t> di femmine in una famiglia di 3 figli.</a:t>
            </a:r>
          </a:p>
          <a:p>
            <a:pPr>
              <a:buNone/>
            </a:pPr>
            <a:r>
              <a:rPr lang="it-IT" sz="3500" dirty="0" smtClean="0">
                <a:cs typeface="Times New Roman" pitchFamily="18" charset="0"/>
              </a:rPr>
              <a:t> Facciamo uso di una distribuzione di probabilità di cui </a:t>
            </a:r>
            <a:r>
              <a:rPr lang="it-IT" sz="3500" u="sng" dirty="0" smtClean="0">
                <a:cs typeface="Times New Roman" pitchFamily="18" charset="0"/>
              </a:rPr>
              <a:t>è nota </a:t>
            </a:r>
            <a:r>
              <a:rPr lang="it-IT" sz="3500" dirty="0" smtClean="0">
                <a:cs typeface="Times New Roman" pitchFamily="18" charset="0"/>
              </a:rPr>
              <a:t>l’espressione </a:t>
            </a:r>
          </a:p>
          <a:p>
            <a:pPr eaLnBrk="1" hangingPunct="1">
              <a:buFontTx/>
              <a:buNone/>
            </a:pPr>
            <a:endParaRPr lang="it-IT" sz="2800" dirty="0" smtClean="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998F0DE4-91B5-4C44-B8CA-D937E2D7799D}" type="slidenum">
              <a:rPr lang="it-IT"/>
              <a:pPr>
                <a:defRPr/>
              </a:pPr>
              <a:t>35</a:t>
            </a:fld>
            <a:endParaRPr lang="it-IT"/>
          </a:p>
        </p:txBody>
      </p:sp>
      <p:sp>
        <p:nvSpPr>
          <p:cNvPr id="3078146" name="Rectangle 2"/>
          <p:cNvSpPr>
            <a:spLocks noGrp="1" noChangeArrowheads="1"/>
          </p:cNvSpPr>
          <p:nvPr>
            <p:ph type="title"/>
          </p:nvPr>
        </p:nvSpPr>
        <p:spPr>
          <a:xfrm>
            <a:off x="457200" y="274638"/>
            <a:ext cx="8229600" cy="633412"/>
          </a:xfrm>
          <a:ln>
            <a:solidFill>
              <a:srgbClr val="0066CC"/>
            </a:solidFill>
          </a:ln>
        </p:spPr>
        <p:txBody>
          <a:bodyPr>
            <a:normAutofit/>
          </a:bodyPr>
          <a:lstStyle/>
          <a:p>
            <a:pPr eaLnBrk="1" hangingPunct="1"/>
            <a:r>
              <a:rPr lang="it-IT" sz="2800" dirty="0" smtClean="0">
                <a:solidFill>
                  <a:srgbClr val="FF0000"/>
                </a:solidFill>
              </a:rPr>
              <a:t>La distribuzione di probabilità  binomiale </a:t>
            </a:r>
          </a:p>
        </p:txBody>
      </p:sp>
      <p:sp>
        <p:nvSpPr>
          <p:cNvPr id="3078147" name="Rectangle 3"/>
          <p:cNvSpPr>
            <a:spLocks noGrp="1" noChangeArrowheads="1"/>
          </p:cNvSpPr>
          <p:nvPr>
            <p:ph type="body" idx="1"/>
          </p:nvPr>
        </p:nvSpPr>
        <p:spPr>
          <a:xfrm>
            <a:off x="0" y="1125538"/>
            <a:ext cx="8964613" cy="5732462"/>
          </a:xfrm>
        </p:spPr>
        <p:txBody>
          <a:bodyPr>
            <a:normAutofit/>
          </a:bodyPr>
          <a:lstStyle/>
          <a:p>
            <a:pPr eaLnBrk="1" hangingPunct="1">
              <a:lnSpc>
                <a:spcPct val="90000"/>
              </a:lnSpc>
            </a:pPr>
            <a:r>
              <a:rPr lang="it-IT" sz="3000" dirty="0" smtClean="0"/>
              <a:t>Esempio: Qual’e la probabilità che ci sia solo un maschio in una famiglia di 3 figli?</a:t>
            </a:r>
          </a:p>
          <a:p>
            <a:pPr eaLnBrk="1" hangingPunct="1">
              <a:lnSpc>
                <a:spcPct val="90000"/>
              </a:lnSpc>
            </a:pPr>
            <a:r>
              <a:rPr lang="it-IT" sz="3000" u="sng" dirty="0" smtClean="0"/>
              <a:t>Esperimento casuale</a:t>
            </a:r>
            <a:r>
              <a:rPr lang="it-IT" sz="3000" dirty="0" smtClean="0"/>
              <a:t> costituito da </a:t>
            </a:r>
            <a:r>
              <a:rPr lang="it-IT" sz="3000" b="1" dirty="0" smtClean="0">
                <a:solidFill>
                  <a:srgbClr val="3366FF"/>
                </a:solidFill>
              </a:rPr>
              <a:t>3 prove</a:t>
            </a:r>
            <a:r>
              <a:rPr lang="it-IT" sz="3000" dirty="0" smtClean="0">
                <a:solidFill>
                  <a:srgbClr val="3366FF"/>
                </a:solidFill>
              </a:rPr>
              <a:t>, </a:t>
            </a:r>
            <a:r>
              <a:rPr lang="it-IT" sz="3000" dirty="0" smtClean="0"/>
              <a:t>ossia le 3 nascite (eventi o risultati dell’esperimento)</a:t>
            </a:r>
            <a:r>
              <a:rPr lang="it-IT" sz="3000" dirty="0" smtClean="0">
                <a:solidFill>
                  <a:srgbClr val="3366FF"/>
                </a:solidFill>
              </a:rPr>
              <a:t>,</a:t>
            </a:r>
            <a:r>
              <a:rPr lang="it-IT" sz="3000" dirty="0" smtClean="0"/>
              <a:t> ripetute e </a:t>
            </a:r>
            <a:r>
              <a:rPr lang="it-IT" sz="3000" b="1" dirty="0" smtClean="0">
                <a:solidFill>
                  <a:srgbClr val="0070C0"/>
                </a:solidFill>
              </a:rPr>
              <a:t>indipendenti </a:t>
            </a:r>
            <a:r>
              <a:rPr lang="it-IT" sz="3000" dirty="0" smtClean="0"/>
              <a:t>in ciascuna delle quali sono </a:t>
            </a:r>
            <a:r>
              <a:rPr lang="it-IT" sz="3000" b="1" dirty="0" smtClean="0">
                <a:solidFill>
                  <a:srgbClr val="0070C0"/>
                </a:solidFill>
              </a:rPr>
              <a:t>possibili 2 risultati </a:t>
            </a:r>
            <a:r>
              <a:rPr lang="it-IT" sz="3000" dirty="0" smtClean="0"/>
              <a:t>che indicheremo con 1 e 0.</a:t>
            </a:r>
          </a:p>
          <a:p>
            <a:pPr eaLnBrk="1" hangingPunct="1">
              <a:lnSpc>
                <a:spcPct val="90000"/>
              </a:lnSpc>
            </a:pPr>
            <a:endParaRPr lang="it-IT" sz="3000" dirty="0" smtClean="0"/>
          </a:p>
          <a:p>
            <a:pPr eaLnBrk="1" hangingPunct="1">
              <a:lnSpc>
                <a:spcPct val="90000"/>
              </a:lnSpc>
            </a:pPr>
            <a:r>
              <a:rPr lang="it-IT" sz="3000" dirty="0" smtClean="0"/>
              <a:t>Per ogni prova, è nota e costante</a:t>
            </a:r>
            <a:r>
              <a:rPr lang="it-IT" sz="3000" b="1" dirty="0" smtClean="0"/>
              <a:t> </a:t>
            </a:r>
            <a:r>
              <a:rPr lang="it-IT" sz="3000" b="1" dirty="0" smtClean="0">
                <a:solidFill>
                  <a:srgbClr val="3366FF"/>
                </a:solidFill>
              </a:rPr>
              <a:t>la probabilità di successo</a:t>
            </a:r>
            <a:r>
              <a:rPr lang="it-IT" sz="3000" b="1" dirty="0" smtClean="0"/>
              <a:t>.  </a:t>
            </a:r>
            <a:r>
              <a:rPr lang="it-IT" sz="3000" dirty="0" smtClean="0"/>
              <a:t>Nell’esempio:</a:t>
            </a:r>
          </a:p>
          <a:p>
            <a:pPr eaLnBrk="1" hangingPunct="1">
              <a:lnSpc>
                <a:spcPct val="90000"/>
              </a:lnSpc>
              <a:buFontTx/>
              <a:buNone/>
            </a:pPr>
            <a:r>
              <a:rPr lang="it-IT" sz="3000" dirty="0" smtClean="0"/>
              <a:t>                             1                            0</a:t>
            </a:r>
          </a:p>
          <a:p>
            <a:pPr eaLnBrk="1" hangingPunct="1">
              <a:lnSpc>
                <a:spcPct val="90000"/>
              </a:lnSpc>
              <a:buFontTx/>
              <a:buNone/>
            </a:pPr>
            <a:r>
              <a:rPr lang="it-IT" sz="3000" dirty="0" smtClean="0"/>
              <a:t>                    p </a:t>
            </a:r>
            <a:r>
              <a:rPr lang="it-IT" sz="3000" dirty="0" smtClean="0">
                <a:cs typeface="Arial" charset="0"/>
              </a:rPr>
              <a:t>≈ </a:t>
            </a:r>
            <a:r>
              <a:rPr lang="it-IT" sz="3000" dirty="0" smtClean="0"/>
              <a:t>0.5                 1-p </a:t>
            </a:r>
            <a:r>
              <a:rPr lang="it-IT" sz="3000" dirty="0" smtClean="0">
                <a:cs typeface="Arial" charset="0"/>
              </a:rPr>
              <a:t>≈ 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8146">
                                            <p:txEl>
                                              <p:charRg st="4294967295" end="4294967295"/>
                                            </p:txEl>
                                          </p:spTgt>
                                        </p:tgtEl>
                                        <p:attrNameLst>
                                          <p:attrName>style.visibility</p:attrName>
                                        </p:attrNameLst>
                                      </p:cBhvr>
                                      <p:to>
                                        <p:strVal val="visible"/>
                                      </p:to>
                                    </p:set>
                                    <p:animEffect transition="in" filter="fade">
                                      <p:cBhvr>
                                        <p:cTn id="7" dur="2000"/>
                                        <p:tgtEl>
                                          <p:spTgt spid="3078146">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8147">
                                            <p:txEl>
                                              <p:pRg st="0" end="0"/>
                                            </p:txEl>
                                          </p:spTgt>
                                        </p:tgtEl>
                                        <p:attrNameLst>
                                          <p:attrName>style.visibility</p:attrName>
                                        </p:attrNameLst>
                                      </p:cBhvr>
                                      <p:to>
                                        <p:strVal val="visible"/>
                                      </p:to>
                                    </p:set>
                                    <p:animEffect transition="in" filter="fade">
                                      <p:cBhvr>
                                        <p:cTn id="12" dur="2000"/>
                                        <p:tgtEl>
                                          <p:spTgt spid="3078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8147">
                                            <p:txEl>
                                              <p:pRg st="1" end="1"/>
                                            </p:txEl>
                                          </p:spTgt>
                                        </p:tgtEl>
                                        <p:attrNameLst>
                                          <p:attrName>style.visibility</p:attrName>
                                        </p:attrNameLst>
                                      </p:cBhvr>
                                      <p:to>
                                        <p:strVal val="visible"/>
                                      </p:to>
                                    </p:set>
                                    <p:animEffect transition="in" filter="fade">
                                      <p:cBhvr>
                                        <p:cTn id="17" dur="2000"/>
                                        <p:tgtEl>
                                          <p:spTgt spid="30781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8147">
                                            <p:txEl>
                                              <p:pRg st="3" end="3"/>
                                            </p:txEl>
                                          </p:spTgt>
                                        </p:tgtEl>
                                        <p:attrNameLst>
                                          <p:attrName>style.visibility</p:attrName>
                                        </p:attrNameLst>
                                      </p:cBhvr>
                                      <p:to>
                                        <p:strVal val="visible"/>
                                      </p:to>
                                    </p:set>
                                    <p:animEffect transition="in" filter="fade">
                                      <p:cBhvr>
                                        <p:cTn id="22" dur="2000"/>
                                        <p:tgtEl>
                                          <p:spTgt spid="3078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8147">
                                            <p:txEl>
                                              <p:pRg st="4" end="4"/>
                                            </p:txEl>
                                          </p:spTgt>
                                        </p:tgtEl>
                                        <p:attrNameLst>
                                          <p:attrName>style.visibility</p:attrName>
                                        </p:attrNameLst>
                                      </p:cBhvr>
                                      <p:to>
                                        <p:strVal val="visible"/>
                                      </p:to>
                                    </p:set>
                                    <p:animEffect transition="in" filter="fade">
                                      <p:cBhvr>
                                        <p:cTn id="27" dur="2000"/>
                                        <p:tgtEl>
                                          <p:spTgt spid="3078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8147">
                                            <p:txEl>
                                              <p:pRg st="5" end="5"/>
                                            </p:txEl>
                                          </p:spTgt>
                                        </p:tgtEl>
                                        <p:attrNameLst>
                                          <p:attrName>style.visibility</p:attrName>
                                        </p:attrNameLst>
                                      </p:cBhvr>
                                      <p:to>
                                        <p:strVal val="visible"/>
                                      </p:to>
                                    </p:set>
                                    <p:animEffect transition="in" filter="fade">
                                      <p:cBhvr>
                                        <p:cTn id="32" dur="2000"/>
                                        <p:tgtEl>
                                          <p:spTgt spid="3078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146" grpId="0"/>
      <p:bldP spid="3078147"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egnaposto numero diapositiva 5"/>
          <p:cNvSpPr>
            <a:spLocks noGrp="1"/>
          </p:cNvSpPr>
          <p:nvPr>
            <p:ph type="sldNum" sz="quarter" idx="12"/>
          </p:nvPr>
        </p:nvSpPr>
        <p:spPr/>
        <p:txBody>
          <a:bodyPr/>
          <a:lstStyle/>
          <a:p>
            <a:pPr>
              <a:defRPr/>
            </a:pPr>
            <a:fld id="{C9DB0493-5807-44A8-B765-F42E1F41E2D3}" type="slidenum">
              <a:rPr lang="it-IT"/>
              <a:pPr>
                <a:defRPr/>
              </a:pPr>
              <a:t>36</a:t>
            </a:fld>
            <a:endParaRPr lang="it-IT"/>
          </a:p>
        </p:txBody>
      </p:sp>
      <p:sp>
        <p:nvSpPr>
          <p:cNvPr id="41988" name="Rectangle 2"/>
          <p:cNvSpPr>
            <a:spLocks noGrp="1" noChangeArrowheads="1"/>
          </p:cNvSpPr>
          <p:nvPr>
            <p:ph type="title"/>
          </p:nvPr>
        </p:nvSpPr>
        <p:spPr>
          <a:xfrm>
            <a:off x="457200" y="274638"/>
            <a:ext cx="8229600" cy="706437"/>
          </a:xfrm>
          <a:ln>
            <a:solidFill>
              <a:srgbClr val="9966FF"/>
            </a:solidFill>
          </a:ln>
        </p:spPr>
        <p:txBody>
          <a:bodyPr/>
          <a:lstStyle/>
          <a:p>
            <a:pPr eaLnBrk="1" hangingPunct="1"/>
            <a:r>
              <a:rPr lang="it-IT" sz="2800" dirty="0" smtClean="0">
                <a:solidFill>
                  <a:srgbClr val="FF0000"/>
                </a:solidFill>
              </a:rPr>
              <a:t>Distribuzione binomiale di </a:t>
            </a:r>
            <a:r>
              <a:rPr lang="it-IT" sz="2800" b="1" dirty="0" smtClean="0">
                <a:solidFill>
                  <a:srgbClr val="FF0000"/>
                </a:solidFill>
              </a:rPr>
              <a:t>parametri n e p</a:t>
            </a:r>
          </a:p>
        </p:txBody>
      </p:sp>
      <p:sp>
        <p:nvSpPr>
          <p:cNvPr id="41989" name="Rectangle 3"/>
          <p:cNvSpPr>
            <a:spLocks noGrp="1" noChangeArrowheads="1"/>
          </p:cNvSpPr>
          <p:nvPr>
            <p:ph type="body" idx="1"/>
          </p:nvPr>
        </p:nvSpPr>
        <p:spPr>
          <a:xfrm>
            <a:off x="0" y="1341438"/>
            <a:ext cx="9144000" cy="5516562"/>
          </a:xfrm>
        </p:spPr>
        <p:txBody>
          <a:bodyPr>
            <a:normAutofit lnSpcReduction="10000"/>
          </a:bodyPr>
          <a:lstStyle/>
          <a:p>
            <a:pPr>
              <a:lnSpc>
                <a:spcPct val="90000"/>
              </a:lnSpc>
            </a:pPr>
            <a:r>
              <a:rPr lang="it-IT" sz="2800" dirty="0" smtClean="0"/>
              <a:t>Qual’e la probabilità che in una famiglia di 3 figli (3 prove) ci sia solo un maschio (</a:t>
            </a:r>
            <a:r>
              <a:rPr lang="it-IT" sz="2800" dirty="0" err="1" smtClean="0"/>
              <a:t>n°</a:t>
            </a:r>
            <a:r>
              <a:rPr lang="it-IT" sz="2800" dirty="0" smtClean="0"/>
              <a:t> successi X =1) ?</a:t>
            </a:r>
          </a:p>
          <a:p>
            <a:pPr eaLnBrk="1" hangingPunct="1">
              <a:lnSpc>
                <a:spcPct val="90000"/>
              </a:lnSpc>
            </a:pPr>
            <a:r>
              <a:rPr lang="it-IT" sz="2800" dirty="0" smtClean="0"/>
              <a:t>Qual è la probabilità che su n prove il </a:t>
            </a:r>
            <a:r>
              <a:rPr lang="it-IT" sz="2800" dirty="0" err="1" smtClean="0"/>
              <a:t>n°</a:t>
            </a:r>
            <a:r>
              <a:rPr lang="it-IT" sz="2800" dirty="0" smtClean="0"/>
              <a:t> di successi X sia uguale a k?</a:t>
            </a:r>
          </a:p>
          <a:p>
            <a:pPr eaLnBrk="1" hangingPunct="1">
              <a:lnSpc>
                <a:spcPct val="90000"/>
              </a:lnSpc>
              <a:buFontTx/>
              <a:buNone/>
            </a:pPr>
            <a:r>
              <a:rPr lang="it-IT" sz="2800" dirty="0" smtClean="0"/>
              <a:t>                                                                  </a:t>
            </a:r>
            <a:r>
              <a:rPr lang="it-IT" sz="2800" dirty="0" err="1" smtClean="0"/>
              <a:t>k=</a:t>
            </a:r>
            <a:r>
              <a:rPr lang="it-IT" sz="2800" dirty="0" smtClean="0"/>
              <a:t> 0,1,…,n</a:t>
            </a:r>
          </a:p>
          <a:p>
            <a:pPr eaLnBrk="1" hangingPunct="1">
              <a:lnSpc>
                <a:spcPct val="90000"/>
              </a:lnSpc>
              <a:buFontTx/>
              <a:buNone/>
            </a:pPr>
            <a:endParaRPr lang="it-IT" sz="2800" dirty="0" smtClean="0"/>
          </a:p>
          <a:p>
            <a:pPr eaLnBrk="1" hangingPunct="1">
              <a:lnSpc>
                <a:spcPct val="90000"/>
              </a:lnSpc>
              <a:buFontTx/>
              <a:buNone/>
            </a:pPr>
            <a:endParaRPr lang="it-IT" sz="2800" dirty="0" smtClean="0"/>
          </a:p>
          <a:p>
            <a:pPr eaLnBrk="1" hangingPunct="1">
              <a:lnSpc>
                <a:spcPct val="90000"/>
              </a:lnSpc>
              <a:buFontTx/>
              <a:buNone/>
            </a:pPr>
            <a:endParaRPr lang="it-IT" sz="2800" dirty="0" smtClean="0"/>
          </a:p>
          <a:p>
            <a:pPr eaLnBrk="1" hangingPunct="1">
              <a:lnSpc>
                <a:spcPct val="90000"/>
              </a:lnSpc>
              <a:buFontTx/>
              <a:buNone/>
            </a:pPr>
            <a:r>
              <a:rPr lang="it-IT" sz="2800" dirty="0" smtClean="0"/>
              <a:t>     </a:t>
            </a:r>
          </a:p>
          <a:p>
            <a:pPr eaLnBrk="1" hangingPunct="1">
              <a:lnSpc>
                <a:spcPct val="90000"/>
              </a:lnSpc>
              <a:buFontTx/>
              <a:buNone/>
            </a:pPr>
            <a:r>
              <a:rPr lang="it-IT" sz="2800" dirty="0" smtClean="0"/>
              <a:t>              Media = ?      Varianza = ?</a:t>
            </a:r>
          </a:p>
          <a:p>
            <a:pPr eaLnBrk="1" hangingPunct="1">
              <a:lnSpc>
                <a:spcPct val="90000"/>
              </a:lnSpc>
              <a:buFontTx/>
              <a:buNone/>
            </a:pPr>
            <a:endParaRPr lang="it-IT" sz="2800" dirty="0" smtClean="0"/>
          </a:p>
          <a:p>
            <a:pPr eaLnBrk="1" hangingPunct="1">
              <a:lnSpc>
                <a:spcPct val="90000"/>
              </a:lnSpc>
              <a:buFontTx/>
              <a:buNone/>
            </a:pPr>
            <a:endParaRPr lang="it-IT" sz="2800" dirty="0" smtClean="0"/>
          </a:p>
          <a:p>
            <a:pPr eaLnBrk="1" hangingPunct="1">
              <a:lnSpc>
                <a:spcPct val="90000"/>
              </a:lnSpc>
              <a:buFontTx/>
              <a:buNone/>
            </a:pPr>
            <a:r>
              <a:rPr lang="it-IT" dirty="0" smtClean="0"/>
              <a:t>                                                        </a:t>
            </a:r>
          </a:p>
        </p:txBody>
      </p:sp>
      <p:graphicFrame>
        <p:nvGraphicFramePr>
          <p:cNvPr id="41986" name="Object 4"/>
          <p:cNvGraphicFramePr>
            <a:graphicFrameLocks noChangeAspect="1"/>
          </p:cNvGraphicFramePr>
          <p:nvPr/>
        </p:nvGraphicFramePr>
        <p:xfrm>
          <a:off x="1043608" y="3429000"/>
          <a:ext cx="5776912" cy="1223962"/>
        </p:xfrm>
        <a:graphic>
          <a:graphicData uri="http://schemas.openxmlformats.org/presentationml/2006/ole">
            <p:oleObj spid="_x0000_s2050" name="Equation" r:id="rId3" imgW="1600200" imgH="43164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C5786EFB-AAE0-4D24-8A86-BE688261EBA0}" type="slidenum">
              <a:rPr lang="it-IT"/>
              <a:pPr>
                <a:defRPr/>
              </a:pPr>
              <a:t>37</a:t>
            </a:fld>
            <a:endParaRPr lang="it-IT"/>
          </a:p>
        </p:txBody>
      </p:sp>
      <p:pic>
        <p:nvPicPr>
          <p:cNvPr id="334851" name="Picture 2"/>
          <p:cNvPicPr>
            <a:picLocks noChangeAspect="1" noChangeArrowheads="1"/>
          </p:cNvPicPr>
          <p:nvPr/>
        </p:nvPicPr>
        <p:blipFill>
          <a:blip r:embed="rId2" cstate="print"/>
          <a:srcRect/>
          <a:stretch>
            <a:fillRect/>
          </a:stretch>
        </p:blipFill>
        <p:spPr bwMode="auto">
          <a:xfrm>
            <a:off x="1331640" y="1700808"/>
            <a:ext cx="5903912" cy="4057650"/>
          </a:xfrm>
          <a:prstGeom prst="rect">
            <a:avLst/>
          </a:prstGeom>
          <a:noFill/>
          <a:ln w="9525">
            <a:noFill/>
            <a:miter lim="800000"/>
            <a:headEnd/>
            <a:tailEnd/>
          </a:ln>
        </p:spPr>
      </p:pic>
      <p:sp>
        <p:nvSpPr>
          <p:cNvPr id="5" name="Rectangle 2"/>
          <p:cNvSpPr txBox="1">
            <a:spLocks noChangeArrowheads="1"/>
          </p:cNvSpPr>
          <p:nvPr/>
        </p:nvSpPr>
        <p:spPr>
          <a:xfrm>
            <a:off x="457200" y="274638"/>
            <a:ext cx="8229600" cy="994122"/>
          </a:xfrm>
          <a:prstGeom prst="rect">
            <a:avLst/>
          </a:prstGeom>
          <a:ln>
            <a:solidFill>
              <a:srgbClr val="9966FF"/>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smtClean="0">
                <a:ln>
                  <a:noFill/>
                </a:ln>
                <a:solidFill>
                  <a:srgbClr val="FF0000"/>
                </a:solidFill>
                <a:effectLst/>
                <a:uLnTx/>
                <a:uFillTx/>
                <a:latin typeface="+mj-lt"/>
                <a:ea typeface="+mj-ea"/>
                <a:cs typeface="+mj-cs"/>
              </a:rPr>
              <a:t>Grafico della distribuzione di probabilità binomiale di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uLnTx/>
                <a:uFillTx/>
                <a:latin typeface="+mj-lt"/>
                <a:ea typeface="+mj-ea"/>
                <a:cs typeface="+mj-cs"/>
              </a:rPr>
              <a:t>parametri  n = 3 e p = 0.5 </a:t>
            </a:r>
            <a:r>
              <a:rPr kumimoji="0" lang="it-IT" sz="2800" i="0" u="none" strike="noStrike" kern="1200" cap="none" spc="0" normalizeH="0" baseline="0" noProof="0" dirty="0" smtClean="0">
                <a:ln>
                  <a:noFill/>
                </a:ln>
                <a:solidFill>
                  <a:srgbClr val="FF0000"/>
                </a:solidFill>
                <a:effectLst/>
                <a:uLnTx/>
                <a:uFillTx/>
                <a:latin typeface="+mj-lt"/>
                <a:ea typeface="+mj-ea"/>
                <a:cs typeface="+mj-cs"/>
              </a:rPr>
              <a:t>(Es. precedente)</a:t>
            </a:r>
          </a:p>
        </p:txBody>
      </p:sp>
      <p:sp>
        <p:nvSpPr>
          <p:cNvPr id="6" name="CasellaDiTesto 5"/>
          <p:cNvSpPr txBox="1"/>
          <p:nvPr/>
        </p:nvSpPr>
        <p:spPr>
          <a:xfrm>
            <a:off x="395536" y="6093296"/>
            <a:ext cx="8748464" cy="461665"/>
          </a:xfrm>
          <a:prstGeom prst="rect">
            <a:avLst/>
          </a:prstGeom>
          <a:noFill/>
        </p:spPr>
        <p:txBody>
          <a:bodyPr wrap="square" rtlCol="0">
            <a:spAutoFit/>
          </a:bodyPr>
          <a:lstStyle/>
          <a:p>
            <a:r>
              <a:rPr lang="it-IT" sz="2400" dirty="0" smtClean="0"/>
              <a:t>I parametri individuano in modo univoco la distribuzione binomiale </a:t>
            </a:r>
            <a:endParaRPr lang="it-IT"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C310A6FF-97D9-4F57-AA20-D31B8C9E7DF5}" type="slidenum">
              <a:rPr lang="it-IT"/>
              <a:pPr>
                <a:defRPr/>
              </a:pPr>
              <a:t>38</a:t>
            </a:fld>
            <a:endParaRPr lang="it-IT"/>
          </a:p>
        </p:txBody>
      </p:sp>
      <p:graphicFrame>
        <p:nvGraphicFramePr>
          <p:cNvPr id="43010" name="Object 4"/>
          <p:cNvGraphicFramePr>
            <a:graphicFrameLocks noChangeAspect="1"/>
          </p:cNvGraphicFramePr>
          <p:nvPr/>
        </p:nvGraphicFramePr>
        <p:xfrm>
          <a:off x="250825" y="0"/>
          <a:ext cx="8642350" cy="6858000"/>
        </p:xfrm>
        <a:graphic>
          <a:graphicData uri="http://schemas.openxmlformats.org/presentationml/2006/ole">
            <p:oleObj spid="_x0000_s3074" name="Diapositiva" r:id="rId4" imgW="5410200" imgH="4038600" progId="">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 name="Segnaposto numero diapositiva 3"/>
          <p:cNvSpPr>
            <a:spLocks noGrp="1"/>
          </p:cNvSpPr>
          <p:nvPr>
            <p:ph type="sldNum" sz="quarter" idx="12"/>
          </p:nvPr>
        </p:nvSpPr>
        <p:spPr/>
        <p:txBody>
          <a:bodyPr/>
          <a:lstStyle/>
          <a:p>
            <a:pPr>
              <a:defRPr/>
            </a:pPr>
            <a:fld id="{C8CD2C94-29D8-4704-B59C-3C891FBDD5E1}" type="slidenum">
              <a:rPr lang="it-IT"/>
              <a:pPr>
                <a:defRPr/>
              </a:pPr>
              <a:t>39</a:t>
            </a:fld>
            <a:endParaRPr lang="it-IT"/>
          </a:p>
        </p:txBody>
      </p:sp>
      <p:graphicFrame>
        <p:nvGraphicFramePr>
          <p:cNvPr id="3088467" name="Group 83"/>
          <p:cNvGraphicFramePr>
            <a:graphicFrameLocks noGrp="1"/>
          </p:cNvGraphicFramePr>
          <p:nvPr/>
        </p:nvGraphicFramePr>
        <p:xfrm>
          <a:off x="395536" y="2060848"/>
          <a:ext cx="8424863" cy="4469258"/>
        </p:xfrm>
        <a:graphic>
          <a:graphicData uri="http://schemas.openxmlformats.org/drawingml/2006/table">
            <a:tbl>
              <a:tblPr/>
              <a:tblGrid>
                <a:gridCol w="1685925"/>
                <a:gridCol w="1684338"/>
                <a:gridCol w="1684337"/>
                <a:gridCol w="1684338"/>
                <a:gridCol w="1685925"/>
              </a:tblGrid>
              <a:tr h="617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6600FF"/>
                          </a:solidFill>
                          <a:effectLst/>
                          <a:latin typeface="Arial" pitchFamily="34" charset="0"/>
                        </a:rPr>
                        <a:t>femmine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6600FF"/>
                          </a:solidFill>
                          <a:effectLst/>
                          <a:latin typeface="Arial" pitchFamily="34" charset="0"/>
                        </a:rPr>
                        <a:t>maschi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6600FF"/>
                          </a:solidFill>
                          <a:effectLst/>
                          <a:latin typeface="Arial" pitchFamily="34" charset="0"/>
                        </a:rPr>
                        <a:t>probabilità</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6600FF"/>
                          </a:solidFill>
                          <a:effectLst/>
                          <a:latin typeface="Arial" pitchFamily="34" charset="0"/>
                        </a:rPr>
                        <a:t>binomiale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6600FF"/>
                          </a:solidFill>
                          <a:effectLst/>
                          <a:latin typeface="Arial" pitchFamily="34" charset="0"/>
                        </a:rPr>
                        <a:t>frequenze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6600FF"/>
                          </a:solidFill>
                          <a:effectLst/>
                          <a:latin typeface="Arial" pitchFamily="34" charset="0"/>
                        </a:rPr>
                        <a:t>osservate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6600FF"/>
                          </a:solidFill>
                          <a:effectLst/>
                          <a:latin typeface="Arial" pitchFamily="34" charset="0"/>
                        </a:rPr>
                        <a:t>frequenze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rgbClr val="6600FF"/>
                          </a:solidFill>
                          <a:effectLst/>
                          <a:latin typeface="Arial" pitchFamily="34" charset="0"/>
                        </a:rPr>
                        <a:t>relative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rPr>
                        <a:t>0.038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rPr>
                        <a:t>21 </a:t>
                      </a:r>
                      <a:r>
                        <a:rPr kumimoji="0" lang="it-IT" sz="1800" b="0" i="0" u="none" strike="noStrike" cap="none" normalizeH="0" baseline="0" dirty="0" smtClean="0">
                          <a:ln>
                            <a:noFill/>
                          </a:ln>
                          <a:solidFill>
                            <a:schemeClr val="tx1"/>
                          </a:solidFill>
                          <a:effectLst/>
                          <a:latin typeface="Arial" pitchFamily="34" charset="0"/>
                        </a:rPr>
                        <a:t>nidi con 5 femmine</a:t>
                      </a:r>
                      <a:endParaRPr kumimoji="0" lang="it-IT"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rPr>
                        <a:t>0.043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rPr>
                        <a:t>0.159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rPr>
                        <a:t>0.158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rPr>
                        <a:t>0.310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138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rPr>
                        <a:t>0.287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rPr>
                        <a:t>0.310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142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rPr>
                        <a:t>0.295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rPr>
                        <a:t>0.159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rPr>
                        <a:t>0.166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rPr>
                        <a:t>0.038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rPr>
                        <a:t>0.047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8021" name="Text Box 80"/>
          <p:cNvSpPr txBox="1">
            <a:spLocks noChangeArrowheads="1"/>
          </p:cNvSpPr>
          <p:nvPr/>
        </p:nvSpPr>
        <p:spPr bwMode="auto">
          <a:xfrm>
            <a:off x="52387" y="692696"/>
            <a:ext cx="9091613" cy="1200329"/>
          </a:xfrm>
          <a:prstGeom prst="rect">
            <a:avLst/>
          </a:prstGeom>
          <a:noFill/>
          <a:ln w="9525" algn="ctr">
            <a:noFill/>
            <a:miter lim="800000"/>
            <a:headEnd/>
            <a:tailEnd/>
          </a:ln>
        </p:spPr>
        <p:txBody>
          <a:bodyPr>
            <a:spAutoFit/>
          </a:bodyPr>
          <a:lstStyle/>
          <a:p>
            <a:r>
              <a:rPr lang="it-IT" sz="2400" dirty="0">
                <a:latin typeface="Comic Sans MS" pitchFamily="66" charset="0"/>
              </a:rPr>
              <a:t>Sono stati esaminati 480 nidi di tordo dove erano sopravissuti 5 </a:t>
            </a:r>
            <a:r>
              <a:rPr lang="it-IT" sz="2400" dirty="0" smtClean="0">
                <a:latin typeface="Comic Sans MS" pitchFamily="66" charset="0"/>
              </a:rPr>
              <a:t>uccellini. Si osserva il </a:t>
            </a:r>
            <a:r>
              <a:rPr lang="it-IT" sz="2400" dirty="0" err="1" smtClean="0">
                <a:latin typeface="Comic Sans MS" pitchFamily="66" charset="0"/>
              </a:rPr>
              <a:t>n°</a:t>
            </a:r>
            <a:r>
              <a:rPr lang="it-IT" sz="2400" dirty="0" smtClean="0">
                <a:latin typeface="Comic Sans MS" pitchFamily="66" charset="0"/>
              </a:rPr>
              <a:t> di femmine sopravissute in ogni nido. </a:t>
            </a:r>
            <a:endParaRPr lang="el-GR" sz="2400" dirty="0">
              <a:solidFill>
                <a:srgbClr val="0070C0"/>
              </a:solidFill>
              <a:latin typeface="Comic Sans MS" pitchFamily="66" charset="0"/>
            </a:endParaRPr>
          </a:p>
        </p:txBody>
      </p:sp>
      <p:sp>
        <p:nvSpPr>
          <p:cNvPr id="468022" name="Text Box 81"/>
          <p:cNvSpPr txBox="1">
            <a:spLocks noChangeArrowheads="1"/>
          </p:cNvSpPr>
          <p:nvPr/>
        </p:nvSpPr>
        <p:spPr bwMode="auto">
          <a:xfrm>
            <a:off x="0" y="188640"/>
            <a:ext cx="9169498" cy="461665"/>
          </a:xfrm>
          <a:prstGeom prst="rect">
            <a:avLst/>
          </a:prstGeom>
          <a:noFill/>
          <a:ln w="9525" algn="ctr">
            <a:solidFill>
              <a:srgbClr val="3366FF"/>
            </a:solidFill>
            <a:miter lim="800000"/>
            <a:headEnd/>
            <a:tailEnd/>
          </a:ln>
        </p:spPr>
        <p:txBody>
          <a:bodyPr wrap="none">
            <a:spAutoFit/>
          </a:bodyPr>
          <a:lstStyle/>
          <a:p>
            <a:r>
              <a:rPr lang="it-IT" sz="2400" dirty="0" smtClean="0">
                <a:solidFill>
                  <a:srgbClr val="FF5050"/>
                </a:solidFill>
                <a:latin typeface="Comic Sans MS" pitchFamily="66" charset="0"/>
              </a:rPr>
              <a:t> </a:t>
            </a:r>
            <a:r>
              <a:rPr lang="it-IT" sz="2400" dirty="0" err="1" smtClean="0">
                <a:solidFill>
                  <a:srgbClr val="FF5050"/>
                </a:solidFill>
                <a:latin typeface="Comic Sans MS" pitchFamily="66" charset="0"/>
              </a:rPr>
              <a:t>Modellizzazione</a:t>
            </a:r>
            <a:r>
              <a:rPr lang="it-IT" sz="2400" dirty="0" smtClean="0">
                <a:solidFill>
                  <a:srgbClr val="FF5050"/>
                </a:solidFill>
                <a:latin typeface="Comic Sans MS" pitchFamily="66" charset="0"/>
              </a:rPr>
              <a:t> di un </a:t>
            </a:r>
            <a:r>
              <a:rPr lang="it-IT" sz="2400" dirty="0">
                <a:solidFill>
                  <a:srgbClr val="FF5050"/>
                </a:solidFill>
                <a:latin typeface="Comic Sans MS" pitchFamily="66" charset="0"/>
              </a:rPr>
              <a:t>fenomeno </a:t>
            </a:r>
            <a:r>
              <a:rPr lang="it-IT" sz="2400" dirty="0" smtClean="0">
                <a:solidFill>
                  <a:srgbClr val="FF5050"/>
                </a:solidFill>
                <a:latin typeface="Comic Sans MS" pitchFamily="66" charset="0"/>
              </a:rPr>
              <a:t>osservato: la </a:t>
            </a:r>
            <a:r>
              <a:rPr lang="it-IT" sz="2400" dirty="0" err="1" smtClean="0">
                <a:solidFill>
                  <a:srgbClr val="FF5050"/>
                </a:solidFill>
                <a:latin typeface="Comic Sans MS" pitchFamily="66" charset="0"/>
              </a:rPr>
              <a:t>distr</a:t>
            </a:r>
            <a:r>
              <a:rPr lang="it-IT" sz="2400" dirty="0" smtClean="0">
                <a:solidFill>
                  <a:srgbClr val="FF5050"/>
                </a:solidFill>
                <a:latin typeface="Comic Sans MS" pitchFamily="66" charset="0"/>
              </a:rPr>
              <a:t>. binomiale </a:t>
            </a:r>
            <a:endParaRPr lang="it-IT" sz="2400" dirty="0">
              <a:solidFill>
                <a:srgbClr val="FF5050"/>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7314" name="Picture 2"/>
          <p:cNvPicPr>
            <a:picLocks noChangeAspect="1" noChangeArrowheads="1"/>
          </p:cNvPicPr>
          <p:nvPr/>
        </p:nvPicPr>
        <p:blipFill>
          <a:blip r:embed="rId3" cstate="print"/>
          <a:srcRect/>
          <a:stretch>
            <a:fillRect/>
          </a:stretch>
        </p:blipFill>
        <p:spPr bwMode="auto">
          <a:xfrm>
            <a:off x="0" y="2133600"/>
            <a:ext cx="7162800" cy="4114800"/>
          </a:xfrm>
          <a:prstGeom prst="rect">
            <a:avLst/>
          </a:prstGeom>
          <a:noFill/>
          <a:ln w="9525">
            <a:noFill/>
            <a:miter lim="800000"/>
            <a:headEnd/>
            <a:tailEnd/>
          </a:ln>
        </p:spPr>
      </p:pic>
      <p:sp>
        <p:nvSpPr>
          <p:cNvPr id="397315" name="Text Box 3"/>
          <p:cNvSpPr txBox="1">
            <a:spLocks noChangeArrowheads="1"/>
          </p:cNvSpPr>
          <p:nvPr/>
        </p:nvSpPr>
        <p:spPr bwMode="auto">
          <a:xfrm>
            <a:off x="6216650" y="5657850"/>
            <a:ext cx="2927350" cy="1200150"/>
          </a:xfrm>
          <a:prstGeom prst="rect">
            <a:avLst/>
          </a:prstGeom>
          <a:noFill/>
          <a:ln w="9525">
            <a:noFill/>
            <a:miter lim="800000"/>
            <a:headEnd/>
            <a:tailEnd/>
          </a:ln>
        </p:spPr>
        <p:txBody>
          <a:bodyPr>
            <a:spAutoFit/>
          </a:bodyPr>
          <a:lstStyle/>
          <a:p>
            <a:r>
              <a:rPr lang="it-IT">
                <a:latin typeface="Arial" charset="0"/>
                <a:hlinkClick r:id="rId4"/>
              </a:rPr>
              <a:t>www.whfreeman.com/scc</a:t>
            </a:r>
            <a:endParaRPr lang="it-IT">
              <a:latin typeface="Arial" charset="0"/>
            </a:endParaRPr>
          </a:p>
          <a:p>
            <a:r>
              <a:rPr lang="it-IT">
                <a:latin typeface="Arial" charset="0"/>
              </a:rPr>
              <a:t>probability applet</a:t>
            </a:r>
          </a:p>
        </p:txBody>
      </p:sp>
      <p:sp>
        <p:nvSpPr>
          <p:cNvPr id="397316" name="Rectangle 4"/>
          <p:cNvSpPr>
            <a:spLocks noGrp="1" noChangeArrowheads="1"/>
          </p:cNvSpPr>
          <p:nvPr>
            <p:ph type="title"/>
          </p:nvPr>
        </p:nvSpPr>
        <p:spPr>
          <a:xfrm>
            <a:off x="457200" y="0"/>
            <a:ext cx="8229600" cy="609600"/>
          </a:xfrm>
          <a:ln>
            <a:solidFill>
              <a:schemeClr val="accent2"/>
            </a:solidFill>
          </a:ln>
        </p:spPr>
        <p:txBody>
          <a:bodyPr/>
          <a:lstStyle/>
          <a:p>
            <a:r>
              <a:rPr lang="it-IT" sz="3200" smtClean="0">
                <a:solidFill>
                  <a:srgbClr val="FF3300"/>
                </a:solidFill>
              </a:rPr>
              <a:t>Un esempio</a:t>
            </a:r>
          </a:p>
        </p:txBody>
      </p:sp>
      <p:sp>
        <p:nvSpPr>
          <p:cNvPr id="397317" name="Text Box 5"/>
          <p:cNvSpPr txBox="1">
            <a:spLocks noChangeArrowheads="1"/>
          </p:cNvSpPr>
          <p:nvPr/>
        </p:nvSpPr>
        <p:spPr bwMode="auto">
          <a:xfrm>
            <a:off x="212725" y="646113"/>
            <a:ext cx="8550275" cy="1220787"/>
          </a:xfrm>
          <a:prstGeom prst="rect">
            <a:avLst/>
          </a:prstGeom>
          <a:noFill/>
          <a:ln w="9525">
            <a:noFill/>
            <a:miter lim="800000"/>
            <a:headEnd/>
            <a:tailEnd/>
          </a:ln>
        </p:spPr>
        <p:txBody>
          <a:bodyPr>
            <a:spAutoFit/>
          </a:bodyPr>
          <a:lstStyle/>
          <a:p>
            <a:r>
              <a:rPr lang="it-IT" b="1" dirty="0">
                <a:solidFill>
                  <a:schemeClr val="accent2"/>
                </a:solidFill>
                <a:latin typeface="Arial" charset="0"/>
              </a:rPr>
              <a:t>               </a:t>
            </a:r>
            <a:r>
              <a:rPr lang="it-IT" sz="2000" b="1" dirty="0">
                <a:solidFill>
                  <a:schemeClr val="accent2"/>
                </a:solidFill>
                <a:latin typeface="Arial" charset="0"/>
              </a:rPr>
              <a:t>Cosa succede se lanciamo una moneta molte volte</a:t>
            </a:r>
            <a:r>
              <a:rPr lang="it-IT" dirty="0">
                <a:solidFill>
                  <a:schemeClr val="accent2"/>
                </a:solidFill>
                <a:latin typeface="Arial" charset="0"/>
              </a:rPr>
              <a:t>?</a:t>
            </a:r>
          </a:p>
          <a:p>
            <a:r>
              <a:rPr lang="it-IT" dirty="0">
                <a:latin typeface="Arial" charset="0"/>
              </a:rPr>
              <a:t>Nell’esempio:  H </a:t>
            </a:r>
            <a:r>
              <a:rPr lang="it-IT" dirty="0" err="1">
                <a:latin typeface="Arial" charset="0"/>
              </a:rPr>
              <a:t>H</a:t>
            </a:r>
            <a:r>
              <a:rPr lang="it-IT" dirty="0">
                <a:latin typeface="Arial" charset="0"/>
              </a:rPr>
              <a:t> </a:t>
            </a:r>
            <a:r>
              <a:rPr lang="it-IT" dirty="0" err="1">
                <a:latin typeface="Arial" charset="0"/>
              </a:rPr>
              <a:t>H</a:t>
            </a:r>
            <a:r>
              <a:rPr lang="it-IT" dirty="0">
                <a:latin typeface="Arial" charset="0"/>
              </a:rPr>
              <a:t> </a:t>
            </a:r>
            <a:r>
              <a:rPr lang="it-IT" dirty="0" err="1">
                <a:latin typeface="Arial" charset="0"/>
              </a:rPr>
              <a:t>H</a:t>
            </a:r>
            <a:r>
              <a:rPr lang="it-IT" dirty="0">
                <a:latin typeface="Arial" charset="0"/>
              </a:rPr>
              <a:t> T </a:t>
            </a:r>
            <a:r>
              <a:rPr lang="it-IT" dirty="0" err="1">
                <a:latin typeface="Arial" charset="0"/>
              </a:rPr>
              <a:t>T</a:t>
            </a:r>
            <a:r>
              <a:rPr lang="it-IT" dirty="0">
                <a:latin typeface="Arial" charset="0"/>
              </a:rPr>
              <a:t> H T </a:t>
            </a:r>
            <a:r>
              <a:rPr lang="it-IT" dirty="0" err="1">
                <a:latin typeface="Arial" charset="0"/>
              </a:rPr>
              <a:t>T</a:t>
            </a:r>
            <a:r>
              <a:rPr lang="it-IT" dirty="0">
                <a:latin typeface="Arial" charset="0"/>
              </a:rPr>
              <a:t> H </a:t>
            </a:r>
            <a:r>
              <a:rPr lang="it-IT" dirty="0" err="1">
                <a:latin typeface="Arial" charset="0"/>
              </a:rPr>
              <a:t>H</a:t>
            </a:r>
            <a:r>
              <a:rPr lang="it-IT" dirty="0">
                <a:latin typeface="Arial" charset="0"/>
              </a:rPr>
              <a:t> </a:t>
            </a:r>
            <a:r>
              <a:rPr lang="it-IT" dirty="0" err="1">
                <a:latin typeface="Arial" charset="0"/>
              </a:rPr>
              <a:t>H</a:t>
            </a:r>
            <a:r>
              <a:rPr lang="it-IT" dirty="0">
                <a:latin typeface="Arial" charset="0"/>
              </a:rPr>
              <a:t> </a:t>
            </a:r>
            <a:r>
              <a:rPr lang="it-IT" dirty="0" err="1">
                <a:latin typeface="Arial" charset="0"/>
              </a:rPr>
              <a:t>H</a:t>
            </a:r>
            <a:r>
              <a:rPr lang="it-IT" dirty="0">
                <a:latin typeface="Arial" charset="0"/>
              </a:rPr>
              <a:t> T </a:t>
            </a:r>
            <a:r>
              <a:rPr lang="it-IT" dirty="0" err="1">
                <a:latin typeface="Arial" charset="0"/>
              </a:rPr>
              <a:t>T…</a:t>
            </a:r>
            <a:r>
              <a:rPr lang="it-IT" dirty="0">
                <a:latin typeface="Arial" charset="0"/>
              </a:rPr>
              <a:t>..</a:t>
            </a:r>
          </a:p>
          <a:p>
            <a:r>
              <a:rPr lang="it-IT" dirty="0">
                <a:latin typeface="Arial" charset="0"/>
              </a:rPr>
              <a:t>Si vede, dalla figura, come la </a:t>
            </a:r>
            <a:r>
              <a:rPr lang="it-IT" dirty="0" smtClean="0">
                <a:solidFill>
                  <a:srgbClr val="3333FF"/>
                </a:solidFill>
                <a:latin typeface="Arial" charset="0"/>
              </a:rPr>
              <a:t>proporzione (frequenza relativa) </a:t>
            </a:r>
            <a:r>
              <a:rPr lang="it-IT" dirty="0" smtClean="0">
                <a:latin typeface="Arial" charset="0"/>
              </a:rPr>
              <a:t> </a:t>
            </a:r>
            <a:r>
              <a:rPr lang="it-IT" dirty="0">
                <a:latin typeface="Arial" charset="0"/>
              </a:rPr>
              <a:t>di teste sia molto variabile nei primi </a:t>
            </a:r>
            <a:r>
              <a:rPr lang="it-IT" dirty="0" err="1">
                <a:latin typeface="Arial" charset="0"/>
              </a:rPr>
              <a:t>lanci…</a:t>
            </a:r>
            <a:r>
              <a:rPr lang="it-IT" dirty="0">
                <a:latin typeface="Arial" charset="0"/>
              </a:rPr>
              <a:t>..</a:t>
            </a:r>
          </a:p>
        </p:txBody>
      </p:sp>
      <p:sp>
        <p:nvSpPr>
          <p:cNvPr id="6" name="CasellaDiTesto 5"/>
          <p:cNvSpPr txBox="1"/>
          <p:nvPr/>
        </p:nvSpPr>
        <p:spPr>
          <a:xfrm>
            <a:off x="7236296" y="2780928"/>
            <a:ext cx="1300356" cy="461665"/>
          </a:xfrm>
          <a:prstGeom prst="rect">
            <a:avLst/>
          </a:prstGeom>
          <a:noFill/>
        </p:spPr>
        <p:txBody>
          <a:bodyPr wrap="none" rtlCol="0">
            <a:spAutoFit/>
          </a:bodyPr>
          <a:lstStyle/>
          <a:p>
            <a:r>
              <a:rPr lang="it-IT" sz="2400" dirty="0" smtClean="0">
                <a:solidFill>
                  <a:srgbClr val="FF0000"/>
                </a:solidFill>
              </a:rPr>
              <a:t>120 lanci</a:t>
            </a:r>
            <a:endParaRPr lang="it-IT" sz="24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94730"/>
          </a:xfrm>
          <a:ln>
            <a:solidFill>
              <a:schemeClr val="accent1"/>
            </a:solidFill>
          </a:ln>
        </p:spPr>
        <p:txBody>
          <a:bodyPr>
            <a:normAutofit fontScale="90000"/>
          </a:bodyPr>
          <a:lstStyle/>
          <a:p>
            <a:r>
              <a:rPr lang="it-IT" sz="2800" dirty="0" smtClean="0">
                <a:solidFill>
                  <a:srgbClr val="FF5050"/>
                </a:solidFill>
                <a:latin typeface="Comic Sans MS" pitchFamily="66" charset="0"/>
              </a:rPr>
              <a:t/>
            </a:r>
            <a:br>
              <a:rPr lang="it-IT" sz="2800" dirty="0" smtClean="0">
                <a:solidFill>
                  <a:srgbClr val="FF5050"/>
                </a:solidFill>
                <a:latin typeface="Comic Sans MS" pitchFamily="66" charset="0"/>
              </a:rPr>
            </a:br>
            <a:r>
              <a:rPr lang="it-IT" sz="2800" dirty="0" err="1" smtClean="0">
                <a:solidFill>
                  <a:srgbClr val="FF5050"/>
                </a:solidFill>
                <a:latin typeface="Comic Sans MS" pitchFamily="66" charset="0"/>
              </a:rPr>
              <a:t>Modellizzazione</a:t>
            </a:r>
            <a:r>
              <a:rPr lang="it-IT" sz="2800" dirty="0" smtClean="0">
                <a:solidFill>
                  <a:srgbClr val="FF5050"/>
                </a:solidFill>
                <a:latin typeface="Comic Sans MS" pitchFamily="66" charset="0"/>
              </a:rPr>
              <a:t> di un fenomeno osservato: la </a:t>
            </a:r>
            <a:r>
              <a:rPr lang="it-IT" sz="2800" dirty="0" err="1" smtClean="0">
                <a:solidFill>
                  <a:srgbClr val="FF5050"/>
                </a:solidFill>
                <a:latin typeface="Comic Sans MS" pitchFamily="66" charset="0"/>
              </a:rPr>
              <a:t>distr</a:t>
            </a:r>
            <a:r>
              <a:rPr lang="it-IT" sz="2800" dirty="0" smtClean="0">
                <a:solidFill>
                  <a:srgbClr val="FF5050"/>
                </a:solidFill>
                <a:latin typeface="Comic Sans MS" pitchFamily="66" charset="0"/>
              </a:rPr>
              <a:t>. binomiale </a:t>
            </a:r>
            <a:br>
              <a:rPr lang="it-IT" sz="2800" dirty="0" smtClean="0">
                <a:solidFill>
                  <a:srgbClr val="FF5050"/>
                </a:solidFill>
                <a:latin typeface="Comic Sans MS" pitchFamily="66" charset="0"/>
              </a:rPr>
            </a:br>
            <a:endParaRPr lang="it-IT" sz="2800" dirty="0"/>
          </a:p>
        </p:txBody>
      </p:sp>
      <p:sp>
        <p:nvSpPr>
          <p:cNvPr id="3" name="Segnaposto contenuto 2"/>
          <p:cNvSpPr>
            <a:spLocks noGrp="1"/>
          </p:cNvSpPr>
          <p:nvPr>
            <p:ph idx="1"/>
          </p:nvPr>
        </p:nvSpPr>
        <p:spPr>
          <a:xfrm>
            <a:off x="0" y="908720"/>
            <a:ext cx="8892480" cy="5949280"/>
          </a:xfrm>
        </p:spPr>
        <p:txBody>
          <a:bodyPr>
            <a:normAutofit/>
          </a:bodyPr>
          <a:lstStyle/>
          <a:p>
            <a:r>
              <a:rPr lang="it-IT" sz="2800" b="1" dirty="0" smtClean="0"/>
              <a:t>Attenzione</a:t>
            </a:r>
            <a:r>
              <a:rPr lang="it-IT" sz="2800" dirty="0" smtClean="0"/>
              <a:t>: In ogni nido ci sono un numero di prove fisso (n=5), con una certa probabilità di successo e insuccesso in ogni prova. </a:t>
            </a:r>
          </a:p>
          <a:p>
            <a:r>
              <a:rPr lang="it-IT" sz="2800" dirty="0" smtClean="0"/>
              <a:t>Se in ogni nido la </a:t>
            </a:r>
            <a:r>
              <a:rPr lang="it-IT" sz="2800" dirty="0" err="1" smtClean="0"/>
              <a:t>prob</a:t>
            </a:r>
            <a:r>
              <a:rPr lang="it-IT" sz="2800" dirty="0" smtClean="0"/>
              <a:t>. di essere femmina fosse uguale e indipendente per ogni piccolo, quale </a:t>
            </a:r>
            <a:r>
              <a:rPr lang="it-IT" sz="2800" dirty="0" err="1" smtClean="0"/>
              <a:t>distrib</a:t>
            </a:r>
            <a:r>
              <a:rPr lang="it-IT" sz="2800" dirty="0" smtClean="0"/>
              <a:t>. mi aspetterei per il numero di femmine (v. a. X)?</a:t>
            </a:r>
            <a:r>
              <a:rPr lang="it-IT" sz="2800" b="1" dirty="0" smtClean="0">
                <a:latin typeface="Comic Sans MS" pitchFamily="66" charset="0"/>
              </a:rPr>
              <a:t> </a:t>
            </a:r>
          </a:p>
          <a:p>
            <a:r>
              <a:rPr lang="it-IT" sz="2800" dirty="0" smtClean="0">
                <a:cs typeface="Arial" pitchFamily="34" charset="0"/>
              </a:rPr>
              <a:t>Si cerca di </a:t>
            </a:r>
            <a:r>
              <a:rPr lang="it-IT" sz="2800" dirty="0" err="1" smtClean="0">
                <a:solidFill>
                  <a:srgbClr val="FF0000"/>
                </a:solidFill>
                <a:cs typeface="Arial" pitchFamily="34" charset="0"/>
              </a:rPr>
              <a:t>modellizzare</a:t>
            </a:r>
            <a:r>
              <a:rPr lang="it-IT" sz="2800" dirty="0" smtClean="0">
                <a:solidFill>
                  <a:srgbClr val="FF0000"/>
                </a:solidFill>
                <a:cs typeface="Arial" pitchFamily="34" charset="0"/>
              </a:rPr>
              <a:t> il fenomeno </a:t>
            </a:r>
            <a:r>
              <a:rPr lang="it-IT" sz="2800" dirty="0" smtClean="0">
                <a:cs typeface="Arial" pitchFamily="34" charset="0"/>
              </a:rPr>
              <a:t>con una distribuzione </a:t>
            </a:r>
            <a:r>
              <a:rPr lang="it-IT" sz="2800" b="1" dirty="0" smtClean="0">
                <a:solidFill>
                  <a:srgbClr val="6600FF"/>
                </a:solidFill>
                <a:cs typeface="Arial" pitchFamily="34" charset="0"/>
              </a:rPr>
              <a:t>binomiale con p=0.5</a:t>
            </a:r>
            <a:r>
              <a:rPr lang="it-IT" sz="2800" b="1" dirty="0" smtClean="0">
                <a:cs typeface="Arial" pitchFamily="34" charset="0"/>
              </a:rPr>
              <a:t>  </a:t>
            </a:r>
            <a:r>
              <a:rPr lang="it-IT" sz="2800" dirty="0" smtClean="0">
                <a:cs typeface="Arial" pitchFamily="34" charset="0"/>
              </a:rPr>
              <a:t>(il valore p=0.5 è ipotizzato perché non noto) e </a:t>
            </a:r>
            <a:r>
              <a:rPr lang="it-IT" sz="2800" b="1" dirty="0" smtClean="0">
                <a:solidFill>
                  <a:srgbClr val="0070C0"/>
                </a:solidFill>
                <a:cs typeface="Arial" pitchFamily="34" charset="0"/>
              </a:rPr>
              <a:t>n=5. </a:t>
            </a:r>
            <a:endParaRPr lang="it-IT" sz="2800" b="1" dirty="0" smtClean="0">
              <a:cs typeface="Arial" pitchFamily="34" charset="0"/>
            </a:endParaRPr>
          </a:p>
          <a:p>
            <a:r>
              <a:rPr lang="it-IT" sz="2800" dirty="0" err="1" smtClean="0">
                <a:cs typeface="Arial" pitchFamily="34" charset="0"/>
              </a:rPr>
              <a:t>ll</a:t>
            </a:r>
            <a:r>
              <a:rPr lang="it-IT" sz="2800" dirty="0" smtClean="0">
                <a:cs typeface="Arial" pitchFamily="34" charset="0"/>
              </a:rPr>
              <a:t> parametro </a:t>
            </a:r>
            <a:r>
              <a:rPr lang="it-IT" sz="2800" b="1" dirty="0" smtClean="0">
                <a:cs typeface="Arial" pitchFamily="34" charset="0"/>
              </a:rPr>
              <a:t>n</a:t>
            </a:r>
            <a:r>
              <a:rPr lang="it-IT" sz="2800" dirty="0" smtClean="0">
                <a:cs typeface="Arial" pitchFamily="34" charset="0"/>
              </a:rPr>
              <a:t> della binomiale è noto (5), </a:t>
            </a:r>
            <a:r>
              <a:rPr lang="it-IT" sz="2800" b="1" dirty="0" smtClean="0"/>
              <a:t>p</a:t>
            </a:r>
            <a:r>
              <a:rPr lang="it-IT" sz="2800" dirty="0" smtClean="0"/>
              <a:t> è la probabilità di successo (femmina) nella singola prova (uovo) in 5 prove (un nido).</a:t>
            </a:r>
            <a:endParaRPr lang="it-IT" sz="2800"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2082" name="Picture 2"/>
          <p:cNvPicPr>
            <a:picLocks noChangeAspect="1" noChangeArrowheads="1"/>
          </p:cNvPicPr>
          <p:nvPr/>
        </p:nvPicPr>
        <p:blipFill>
          <a:blip r:embed="rId2" cstate="print"/>
          <a:srcRect/>
          <a:stretch>
            <a:fillRect/>
          </a:stretch>
        </p:blipFill>
        <p:spPr bwMode="auto">
          <a:xfrm>
            <a:off x="3657600" y="3200400"/>
            <a:ext cx="5486400" cy="3657600"/>
          </a:xfrm>
          <a:prstGeom prst="rect">
            <a:avLst/>
          </a:prstGeom>
          <a:noFill/>
          <a:ln w="9525">
            <a:noFill/>
            <a:miter lim="800000"/>
            <a:headEnd/>
            <a:tailEnd/>
          </a:ln>
        </p:spPr>
      </p:pic>
      <p:pic>
        <p:nvPicPr>
          <p:cNvPr id="302083" name="Picture 3"/>
          <p:cNvPicPr>
            <a:picLocks noChangeAspect="1" noChangeArrowheads="1"/>
          </p:cNvPicPr>
          <p:nvPr/>
        </p:nvPicPr>
        <p:blipFill>
          <a:blip r:embed="rId3" cstate="print"/>
          <a:srcRect/>
          <a:stretch>
            <a:fillRect/>
          </a:stretch>
        </p:blipFill>
        <p:spPr bwMode="auto">
          <a:xfrm>
            <a:off x="0" y="0"/>
            <a:ext cx="5486400" cy="3657600"/>
          </a:xfrm>
          <a:prstGeom prst="rect">
            <a:avLst/>
          </a:prstGeom>
          <a:noFill/>
          <a:ln w="9525">
            <a:noFill/>
            <a:miter lim="800000"/>
            <a:headEnd/>
            <a:tailEnd/>
          </a:ln>
        </p:spPr>
      </p:pic>
      <p:sp>
        <p:nvSpPr>
          <p:cNvPr id="4" name="CasellaDiTesto 3"/>
          <p:cNvSpPr txBox="1"/>
          <p:nvPr/>
        </p:nvSpPr>
        <p:spPr>
          <a:xfrm>
            <a:off x="5292080" y="1412776"/>
            <a:ext cx="4136902" cy="1569660"/>
          </a:xfrm>
          <a:prstGeom prst="rect">
            <a:avLst/>
          </a:prstGeom>
          <a:noFill/>
        </p:spPr>
        <p:txBody>
          <a:bodyPr wrap="square" rtlCol="0">
            <a:spAutoFit/>
          </a:bodyPr>
          <a:lstStyle/>
          <a:p>
            <a:r>
              <a:rPr lang="it-IT" sz="2400" dirty="0" smtClean="0"/>
              <a:t>A confronto il grafico  </a:t>
            </a:r>
            <a:r>
              <a:rPr lang="it-IT" sz="2400" dirty="0" err="1" smtClean="0"/>
              <a:t>freq</a:t>
            </a:r>
            <a:r>
              <a:rPr lang="it-IT" sz="2400" dirty="0" smtClean="0"/>
              <a:t>. </a:t>
            </a:r>
          </a:p>
          <a:p>
            <a:r>
              <a:rPr lang="it-IT" sz="2400" dirty="0" smtClean="0"/>
              <a:t>rel. </a:t>
            </a:r>
            <a:r>
              <a:rPr lang="it-IT" sz="2400" dirty="0" err="1" smtClean="0"/>
              <a:t>perc</a:t>
            </a:r>
            <a:r>
              <a:rPr lang="it-IT" sz="2400" dirty="0" smtClean="0"/>
              <a:t>. </a:t>
            </a:r>
            <a:r>
              <a:rPr lang="it-IT" sz="2400" b="1" dirty="0" smtClean="0"/>
              <a:t>osservate</a:t>
            </a:r>
            <a:r>
              <a:rPr lang="it-IT" sz="2400" dirty="0" smtClean="0"/>
              <a:t> per il</a:t>
            </a:r>
          </a:p>
          <a:p>
            <a:r>
              <a:rPr lang="it-IT" sz="2400" dirty="0" smtClean="0"/>
              <a:t> fenomeno e il grafico delle </a:t>
            </a:r>
            <a:r>
              <a:rPr lang="it-IT" sz="2400" b="1" dirty="0" err="1" smtClean="0"/>
              <a:t>probab</a:t>
            </a:r>
            <a:r>
              <a:rPr lang="it-IT" sz="2400" b="1" dirty="0" smtClean="0"/>
              <a:t>. binomiali </a:t>
            </a:r>
            <a:r>
              <a:rPr lang="it-IT" sz="2400" b="1" u="sng" dirty="0" smtClean="0"/>
              <a:t>n=5; </a:t>
            </a:r>
            <a:r>
              <a:rPr lang="it-IT" sz="2400" b="1" u="sng" dirty="0" err="1" smtClean="0"/>
              <a:t>p=</a:t>
            </a:r>
            <a:r>
              <a:rPr lang="it-IT" sz="2400" b="1" u="sng" dirty="0" smtClean="0"/>
              <a:t> 0.5</a:t>
            </a:r>
            <a:endParaRPr lang="it-IT" sz="2400" b="1" u="sng" dirty="0"/>
          </a:p>
        </p:txBody>
      </p:sp>
      <p:sp>
        <p:nvSpPr>
          <p:cNvPr id="5" name="CasellaDiTesto 4"/>
          <p:cNvSpPr txBox="1"/>
          <p:nvPr/>
        </p:nvSpPr>
        <p:spPr>
          <a:xfrm>
            <a:off x="5534422" y="620688"/>
            <a:ext cx="3684920" cy="461665"/>
          </a:xfrm>
          <a:prstGeom prst="rect">
            <a:avLst/>
          </a:prstGeom>
          <a:noFill/>
        </p:spPr>
        <p:txBody>
          <a:bodyPr wrap="none" rtlCol="0">
            <a:spAutoFit/>
          </a:bodyPr>
          <a:lstStyle/>
          <a:p>
            <a:r>
              <a:rPr lang="it-IT" sz="2400" b="1" dirty="0" smtClean="0">
                <a:solidFill>
                  <a:srgbClr val="FF0000"/>
                </a:solidFill>
              </a:rPr>
              <a:t>Esempio di </a:t>
            </a:r>
            <a:r>
              <a:rPr lang="it-IT" sz="2400" b="1" dirty="0" err="1" smtClean="0">
                <a:solidFill>
                  <a:srgbClr val="FF0000"/>
                </a:solidFill>
              </a:rPr>
              <a:t>modellizzazione</a:t>
            </a:r>
            <a:endParaRPr lang="it-IT" sz="2400" b="1" dirty="0">
              <a:solidFill>
                <a:srgbClr val="FF0000"/>
              </a:solidFill>
            </a:endParaRPr>
          </a:p>
        </p:txBody>
      </p:sp>
      <p:sp>
        <p:nvSpPr>
          <p:cNvPr id="6" name="CasellaDiTesto 5"/>
          <p:cNvSpPr txBox="1"/>
          <p:nvPr/>
        </p:nvSpPr>
        <p:spPr>
          <a:xfrm>
            <a:off x="683568" y="4149080"/>
            <a:ext cx="2161617" cy="461665"/>
          </a:xfrm>
          <a:prstGeom prst="rect">
            <a:avLst/>
          </a:prstGeom>
          <a:noFill/>
        </p:spPr>
        <p:txBody>
          <a:bodyPr wrap="none" rtlCol="0">
            <a:spAutoFit/>
          </a:bodyPr>
          <a:lstStyle/>
          <a:p>
            <a:r>
              <a:rPr lang="it-IT" sz="2400" dirty="0" smtClean="0"/>
              <a:t>Ottimo modello</a:t>
            </a:r>
            <a:endParaRPr lang="it-IT" sz="2400"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1DC51D42-3C82-460E-91D0-C8FC2A3033A9}" type="slidenum">
              <a:rPr lang="it-IT"/>
              <a:pPr>
                <a:defRPr/>
              </a:pPr>
              <a:t>42</a:t>
            </a:fld>
            <a:endParaRPr lang="it-IT"/>
          </a:p>
        </p:txBody>
      </p:sp>
      <p:sp>
        <p:nvSpPr>
          <p:cNvPr id="335875" name="Rectangle 2"/>
          <p:cNvSpPr>
            <a:spLocks noGrp="1" noChangeArrowheads="1"/>
          </p:cNvSpPr>
          <p:nvPr>
            <p:ph type="title"/>
          </p:nvPr>
        </p:nvSpPr>
        <p:spPr>
          <a:xfrm>
            <a:off x="457200" y="274638"/>
            <a:ext cx="8229600" cy="633412"/>
          </a:xfrm>
          <a:ln>
            <a:solidFill>
              <a:srgbClr val="3333FF"/>
            </a:solidFill>
          </a:ln>
        </p:spPr>
        <p:txBody>
          <a:bodyPr/>
          <a:lstStyle/>
          <a:p>
            <a:pPr eaLnBrk="1" hangingPunct="1"/>
            <a:r>
              <a:rPr lang="it-IT" sz="3200" dirty="0" smtClean="0">
                <a:solidFill>
                  <a:srgbClr val="FF0000"/>
                </a:solidFill>
              </a:rPr>
              <a:t>Distribuzione binomiale: esempi</a:t>
            </a:r>
          </a:p>
        </p:txBody>
      </p:sp>
      <p:sp>
        <p:nvSpPr>
          <p:cNvPr id="335876" name="Rectangle 3"/>
          <p:cNvSpPr>
            <a:spLocks noGrp="1" noChangeArrowheads="1"/>
          </p:cNvSpPr>
          <p:nvPr>
            <p:ph type="body" idx="1"/>
          </p:nvPr>
        </p:nvSpPr>
        <p:spPr>
          <a:xfrm>
            <a:off x="457200" y="1196974"/>
            <a:ext cx="8229600" cy="5256361"/>
          </a:xfrm>
        </p:spPr>
        <p:txBody>
          <a:bodyPr>
            <a:normAutofit lnSpcReduction="10000"/>
          </a:bodyPr>
          <a:lstStyle/>
          <a:p>
            <a:pPr>
              <a:buNone/>
            </a:pPr>
            <a:r>
              <a:rPr lang="it-IT" dirty="0" smtClean="0"/>
              <a:t>Esempi</a:t>
            </a:r>
          </a:p>
          <a:p>
            <a:pPr>
              <a:buNone/>
            </a:pPr>
            <a:r>
              <a:rPr lang="it-IT" dirty="0" smtClean="0"/>
              <a:t>a. Numero di ibridi su n osservazioni; </a:t>
            </a:r>
          </a:p>
          <a:p>
            <a:pPr>
              <a:buNone/>
            </a:pPr>
            <a:r>
              <a:rPr lang="it-IT" dirty="0" smtClean="0"/>
              <a:t>b. Numero di studenti su n che superano l’esame con un voto maggiore di 28.</a:t>
            </a:r>
          </a:p>
          <a:p>
            <a:pPr>
              <a:buNone/>
            </a:pPr>
            <a:r>
              <a:rPr lang="it-IT" dirty="0" smtClean="0"/>
              <a:t>    Quale v. a.? Quali parametri?</a:t>
            </a:r>
          </a:p>
          <a:p>
            <a:pPr eaLnBrk="1" hangingPunct="1"/>
            <a:r>
              <a:rPr lang="it-IT" dirty="0" err="1" smtClean="0"/>
              <a:t>Modellizziamo</a:t>
            </a:r>
            <a:r>
              <a:rPr lang="it-IT" dirty="0" smtClean="0"/>
              <a:t>  fenomeni che non sono prevedibili e che hanno caratteristiche aleatorie.</a:t>
            </a:r>
          </a:p>
          <a:p>
            <a:pPr eaLnBrk="1" hangingPunct="1">
              <a:buNone/>
            </a:pPr>
            <a:r>
              <a:rPr lang="it-IT" dirty="0" smtClean="0"/>
              <a:t>   Facciamo uso di una distribuzione di </a:t>
            </a:r>
            <a:r>
              <a:rPr lang="it-IT" dirty="0" err="1" smtClean="0"/>
              <a:t>prob</a:t>
            </a:r>
            <a:r>
              <a:rPr lang="it-IT" dirty="0" smtClean="0"/>
              <a:t>. di cui è nota l’espressione.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196752"/>
            <a:ext cx="8363272" cy="4857403"/>
          </a:xfrm>
        </p:spPr>
        <p:txBody>
          <a:bodyPr>
            <a:normAutofit/>
          </a:bodyPr>
          <a:lstStyle/>
          <a:p>
            <a:r>
              <a:rPr lang="it-IT" sz="2800" dirty="0" smtClean="0"/>
              <a:t>Nella pianta di tabacco</a:t>
            </a:r>
            <a:r>
              <a:rPr lang="it-IT" sz="2800" i="1" dirty="0" smtClean="0"/>
              <a:t> </a:t>
            </a:r>
            <a:r>
              <a:rPr lang="it-IT" sz="2800" i="1" dirty="0" err="1" smtClean="0"/>
              <a:t>Nicotiana</a:t>
            </a:r>
            <a:r>
              <a:rPr lang="it-IT" sz="2800" i="1" dirty="0" smtClean="0"/>
              <a:t> </a:t>
            </a:r>
            <a:r>
              <a:rPr lang="it-IT" sz="2800" dirty="0" smtClean="0"/>
              <a:t>c’è un allele recessivo di un gene coinvolto nella produzione della clorofilla che, in omozigosi, non produce clorofilla  e quindi si avranno foglie bianche. </a:t>
            </a:r>
          </a:p>
          <a:p>
            <a:endParaRPr lang="it-IT" sz="2800" dirty="0" smtClean="0"/>
          </a:p>
          <a:p>
            <a:r>
              <a:rPr lang="it-IT" sz="2800" dirty="0" smtClean="0"/>
              <a:t>In  campioni casuali di dimensione   </a:t>
            </a:r>
            <a:r>
              <a:rPr lang="it-IT" sz="2800" dirty="0" err="1" smtClean="0"/>
              <a:t>n=</a:t>
            </a:r>
            <a:r>
              <a:rPr lang="it-IT" sz="2800" dirty="0" smtClean="0"/>
              <a:t> 13, il </a:t>
            </a:r>
            <a:r>
              <a:rPr lang="it-IT" sz="2800" dirty="0" err="1" smtClean="0"/>
              <a:t>n°</a:t>
            </a:r>
            <a:r>
              <a:rPr lang="it-IT" sz="2800" dirty="0" smtClean="0"/>
              <a:t> X di piantine con foglie bianche sarà </a:t>
            </a:r>
            <a:r>
              <a:rPr lang="it-IT" sz="2800" dirty="0" err="1" smtClean="0"/>
              <a:t>modellizzato</a:t>
            </a:r>
            <a:r>
              <a:rPr lang="it-IT" sz="2800" dirty="0" smtClean="0"/>
              <a:t> da una binomiale con p=0,25.</a:t>
            </a:r>
          </a:p>
          <a:p>
            <a:r>
              <a:rPr lang="it-IT" sz="2800" dirty="0" smtClean="0"/>
              <a:t>Perché?</a:t>
            </a:r>
          </a:p>
          <a:p>
            <a:r>
              <a:rPr lang="it-IT" sz="2800" dirty="0" smtClean="0"/>
              <a:t>Qual è la </a:t>
            </a:r>
            <a:r>
              <a:rPr lang="it-IT" sz="2800" dirty="0" err="1" smtClean="0"/>
              <a:t>prob</a:t>
            </a:r>
            <a:r>
              <a:rPr lang="it-IT" sz="2800" dirty="0" smtClean="0"/>
              <a:t>. che X=0?</a:t>
            </a:r>
          </a:p>
          <a:p>
            <a:endParaRPr lang="it-IT" sz="2800" dirty="0"/>
          </a:p>
        </p:txBody>
      </p:sp>
      <p:sp>
        <p:nvSpPr>
          <p:cNvPr id="5" name="Rectangle 2"/>
          <p:cNvSpPr txBox="1">
            <a:spLocks noChangeArrowheads="1"/>
          </p:cNvSpPr>
          <p:nvPr/>
        </p:nvSpPr>
        <p:spPr>
          <a:xfrm>
            <a:off x="457200" y="274638"/>
            <a:ext cx="8229600" cy="633412"/>
          </a:xfrm>
          <a:prstGeom prst="rect">
            <a:avLst/>
          </a:prstGeom>
          <a:ln>
            <a:solidFill>
              <a:srgbClr val="3333FF"/>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smtClean="0">
                <a:ln>
                  <a:noFill/>
                </a:ln>
                <a:solidFill>
                  <a:srgbClr val="FF0000"/>
                </a:solidFill>
                <a:effectLst/>
                <a:uLnTx/>
                <a:uFillTx/>
                <a:latin typeface="+mj-lt"/>
                <a:ea typeface="+mj-ea"/>
                <a:cs typeface="+mj-cs"/>
              </a:rPr>
              <a:t>Distribuzione binomiale: esempio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323528" y="980728"/>
            <a:ext cx="8568952" cy="5693866"/>
          </a:xfrm>
          <a:prstGeom prst="rect">
            <a:avLst/>
          </a:prstGeom>
        </p:spPr>
        <p:txBody>
          <a:bodyPr wrap="square">
            <a:spAutoFit/>
          </a:bodyPr>
          <a:lstStyle/>
          <a:p>
            <a:r>
              <a:rPr lang="it-IT" sz="2800" dirty="0" smtClean="0"/>
              <a:t>Una certa malattia ha un’evoluzione per cui non si conoscono terapie, tuttavia tra le persone colpite il 40% guarisce spontaneamente nell’arco di due mesi.</a:t>
            </a:r>
          </a:p>
          <a:p>
            <a:r>
              <a:rPr lang="it-IT" sz="2800" dirty="0" smtClean="0"/>
              <a:t> Non conoscendo particolarità della malattia, la possibilità di guarigione nell’arco di due mesi viene vista come puramente casuale. </a:t>
            </a:r>
          </a:p>
          <a:p>
            <a:endParaRPr lang="it-IT" sz="2800" dirty="0" smtClean="0"/>
          </a:p>
          <a:p>
            <a:r>
              <a:rPr lang="it-IT" sz="2800" dirty="0" smtClean="0"/>
              <a:t> Con quale probabilità tra 6 persone colpite dalla malattia 2 guariranno spontaneamente nell’arco di due mesi? </a:t>
            </a:r>
          </a:p>
          <a:p>
            <a:r>
              <a:rPr lang="it-IT" sz="2800" dirty="0" smtClean="0"/>
              <a:t>Quali parametri?</a:t>
            </a:r>
          </a:p>
          <a:p>
            <a:r>
              <a:rPr lang="it-IT" sz="2800" dirty="0" smtClean="0"/>
              <a:t>Qual è il numero medio di guarigioni spontanee? Quanto vale la varianza? </a:t>
            </a:r>
          </a:p>
          <a:p>
            <a:r>
              <a:rPr lang="it-IT" sz="2800" dirty="0" smtClean="0"/>
              <a:t> Con quale probabilità nessuno guarirà spontaneamente?</a:t>
            </a:r>
            <a:endParaRPr lang="it-IT" sz="2800" dirty="0"/>
          </a:p>
        </p:txBody>
      </p:sp>
      <p:sp>
        <p:nvSpPr>
          <p:cNvPr id="3" name="CasellaDiTesto 2"/>
          <p:cNvSpPr txBox="1"/>
          <p:nvPr/>
        </p:nvSpPr>
        <p:spPr>
          <a:xfrm>
            <a:off x="3347864" y="260648"/>
            <a:ext cx="1516441" cy="523220"/>
          </a:xfrm>
          <a:prstGeom prst="rect">
            <a:avLst/>
          </a:prstGeom>
          <a:noFill/>
        </p:spPr>
        <p:txBody>
          <a:bodyPr wrap="none" rtlCol="0">
            <a:spAutoFit/>
          </a:bodyPr>
          <a:lstStyle/>
          <a:p>
            <a:r>
              <a:rPr lang="it-IT" sz="2800" dirty="0" smtClean="0">
                <a:solidFill>
                  <a:srgbClr val="FF0000"/>
                </a:solidFill>
              </a:rPr>
              <a:t>ESEMPIO</a:t>
            </a:r>
            <a:endParaRPr lang="it-IT" sz="2800"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395536" y="1164134"/>
            <a:ext cx="8424936" cy="4401205"/>
          </a:xfrm>
          <a:prstGeom prst="rect">
            <a:avLst/>
          </a:prstGeom>
        </p:spPr>
        <p:txBody>
          <a:bodyPr wrap="square">
            <a:spAutoFit/>
          </a:bodyPr>
          <a:lstStyle/>
          <a:p>
            <a:r>
              <a:rPr lang="it-IT" sz="2800" dirty="0" smtClean="0"/>
              <a:t>Quattro bambini vengono vaccinati contro il morbillo.</a:t>
            </a:r>
          </a:p>
          <a:p>
            <a:r>
              <a:rPr lang="it-IT" sz="2800" dirty="0" smtClean="0"/>
              <a:t> Il vaccino attecchisce con probabilità 0.8, garantendo l’immunità del bambino alla malattia. </a:t>
            </a:r>
          </a:p>
          <a:p>
            <a:endParaRPr lang="it-IT" sz="2800" dirty="0" smtClean="0"/>
          </a:p>
          <a:p>
            <a:r>
              <a:rPr lang="it-IT" sz="2800" dirty="0" smtClean="0"/>
              <a:t>Quale v. a.? Quali parametri? </a:t>
            </a:r>
          </a:p>
          <a:p>
            <a:r>
              <a:rPr lang="it-IT" sz="2800" dirty="0" smtClean="0"/>
              <a:t>Con quale probabilità tutti i bambini risultano immunizzati? </a:t>
            </a:r>
          </a:p>
          <a:p>
            <a:r>
              <a:rPr lang="it-IT" sz="2800" dirty="0" smtClean="0"/>
              <a:t>Se 100 bambini vengono vaccinati, qual è il numero medio di bambini immunizzati? </a:t>
            </a:r>
          </a:p>
          <a:p>
            <a:r>
              <a:rPr lang="it-IT" sz="2800" dirty="0" smtClean="0"/>
              <a:t>Quanto vale la varianza di tale numero?</a:t>
            </a:r>
            <a:endParaRPr lang="it-IT" sz="2800" dirty="0"/>
          </a:p>
        </p:txBody>
      </p:sp>
      <p:sp>
        <p:nvSpPr>
          <p:cNvPr id="3" name="CasellaDiTesto 2"/>
          <p:cNvSpPr txBox="1"/>
          <p:nvPr/>
        </p:nvSpPr>
        <p:spPr>
          <a:xfrm>
            <a:off x="3347864" y="260648"/>
            <a:ext cx="1516441" cy="523220"/>
          </a:xfrm>
          <a:prstGeom prst="rect">
            <a:avLst/>
          </a:prstGeom>
          <a:noFill/>
        </p:spPr>
        <p:txBody>
          <a:bodyPr wrap="none" rtlCol="0">
            <a:spAutoFit/>
          </a:bodyPr>
          <a:lstStyle/>
          <a:p>
            <a:r>
              <a:rPr lang="it-IT" sz="2800" dirty="0" smtClean="0">
                <a:solidFill>
                  <a:srgbClr val="FF0000"/>
                </a:solidFill>
              </a:rPr>
              <a:t>ESEMPIO</a:t>
            </a:r>
            <a:endParaRPr lang="it-IT" sz="2800"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07682" name="Picture 2"/>
          <p:cNvPicPr>
            <a:picLocks noChangeAspect="1" noChangeArrowheads="1"/>
          </p:cNvPicPr>
          <p:nvPr/>
        </p:nvPicPr>
        <p:blipFill>
          <a:blip r:embed="rId2" cstate="print"/>
          <a:srcRect/>
          <a:stretch>
            <a:fillRect/>
          </a:stretch>
        </p:blipFill>
        <p:spPr bwMode="auto">
          <a:xfrm>
            <a:off x="611560" y="2393504"/>
            <a:ext cx="7632848" cy="4464496"/>
          </a:xfrm>
          <a:prstGeom prst="rect">
            <a:avLst/>
          </a:prstGeom>
          <a:noFill/>
          <a:ln w="9525">
            <a:noFill/>
            <a:miter lim="800000"/>
            <a:headEnd/>
            <a:tailEnd/>
          </a:ln>
        </p:spPr>
      </p:pic>
      <p:sp>
        <p:nvSpPr>
          <p:cNvPr id="5" name="Rettangolo 4"/>
          <p:cNvSpPr/>
          <p:nvPr/>
        </p:nvSpPr>
        <p:spPr>
          <a:xfrm>
            <a:off x="395536" y="620688"/>
            <a:ext cx="8568952" cy="1477328"/>
          </a:xfrm>
          <a:prstGeom prst="rect">
            <a:avLst/>
          </a:prstGeom>
        </p:spPr>
        <p:txBody>
          <a:bodyPr wrap="square">
            <a:spAutoFit/>
          </a:bodyPr>
          <a:lstStyle/>
          <a:p>
            <a:r>
              <a:rPr lang="it-IT" dirty="0" smtClean="0"/>
              <a:t>In sostanza, la creazione di un modello inizia con lo studio del fenomeno nella realtà; le osservazioni derivanti dallo studio vengono interpretate per cogliere gli aspetti più importanti del fenomeno. Poi, si costruisce il modello, lo si fa "funzionare" e si controlla se e quanto i risultati ottenuti corrispondono con la realtà. Poi il modello viene riconsiderato e modificato per renderlo più efficiente, e così di seguito.</a:t>
            </a:r>
            <a:endParaRPr lang="it-IT" dirty="0"/>
          </a:p>
        </p:txBody>
      </p:sp>
      <p:sp>
        <p:nvSpPr>
          <p:cNvPr id="6" name="CasellaDiTesto 5"/>
          <p:cNvSpPr txBox="1"/>
          <p:nvPr/>
        </p:nvSpPr>
        <p:spPr>
          <a:xfrm flipH="1">
            <a:off x="2987824" y="0"/>
            <a:ext cx="2376264" cy="461665"/>
          </a:xfrm>
          <a:prstGeom prst="rect">
            <a:avLst/>
          </a:prstGeom>
          <a:noFill/>
          <a:ln>
            <a:solidFill>
              <a:schemeClr val="accent1"/>
            </a:solidFill>
          </a:ln>
        </p:spPr>
        <p:txBody>
          <a:bodyPr wrap="square" rtlCol="0">
            <a:spAutoFit/>
          </a:bodyPr>
          <a:lstStyle/>
          <a:p>
            <a:r>
              <a:rPr lang="it-IT" sz="2400" dirty="0" err="1" smtClean="0">
                <a:solidFill>
                  <a:srgbClr val="FF0000"/>
                </a:solidFill>
              </a:rPr>
              <a:t>Modellizzazione</a:t>
            </a:r>
            <a:endParaRPr lang="it-IT" sz="2400"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0BF52AE0-3256-4D35-A86C-ABE74C1373B1}" type="slidenum">
              <a:rPr lang="it-IT" smtClean="0"/>
              <a:pPr>
                <a:defRPr/>
              </a:pPr>
              <a:t>47</a:t>
            </a:fld>
            <a:endParaRPr lang="it-IT"/>
          </a:p>
        </p:txBody>
      </p:sp>
      <p:sp>
        <p:nvSpPr>
          <p:cNvPr id="3" name="Rettangolo 2"/>
          <p:cNvSpPr/>
          <p:nvPr/>
        </p:nvSpPr>
        <p:spPr>
          <a:xfrm>
            <a:off x="251520" y="1412776"/>
            <a:ext cx="8892480" cy="3970318"/>
          </a:xfrm>
          <a:prstGeom prst="rect">
            <a:avLst/>
          </a:prstGeom>
        </p:spPr>
        <p:txBody>
          <a:bodyPr wrap="square">
            <a:spAutoFit/>
          </a:bodyPr>
          <a:lstStyle/>
          <a:p>
            <a:r>
              <a:rPr lang="it-IT" sz="2800" dirty="0" smtClean="0"/>
              <a:t>Supponiamo di osservare in questo campione per ogni nido il numero di piccoli sopravvissuti. Il </a:t>
            </a:r>
            <a:r>
              <a:rPr lang="it-IT" sz="2800" b="1" dirty="0" smtClean="0">
                <a:solidFill>
                  <a:srgbClr val="FF0000"/>
                </a:solidFill>
              </a:rPr>
              <a:t>numero totale</a:t>
            </a:r>
            <a:r>
              <a:rPr lang="it-IT" sz="2800" dirty="0" smtClean="0"/>
              <a:t> di piccoli sopravvissuti risulta pari a </a:t>
            </a:r>
            <a:r>
              <a:rPr lang="it-IT" sz="2800" b="1" u="sng" dirty="0" smtClean="0">
                <a:solidFill>
                  <a:srgbClr val="FF0000"/>
                </a:solidFill>
              </a:rPr>
              <a:t>38</a:t>
            </a:r>
          </a:p>
          <a:p>
            <a:r>
              <a:rPr lang="it-IT" sz="2800" b="1" dirty="0" smtClean="0">
                <a:solidFill>
                  <a:srgbClr val="FF0000"/>
                </a:solidFill>
              </a:rPr>
              <a:t>Il numero medio      </a:t>
            </a:r>
            <a:r>
              <a:rPr lang="it-IT" sz="2800" dirty="0" smtClean="0"/>
              <a:t>di piccoli sopravvissuti per nido è pari a 38/20</a:t>
            </a:r>
            <a:r>
              <a:rPr lang="it-IT" sz="2800" dirty="0" smtClean="0">
                <a:solidFill>
                  <a:srgbClr val="FF0000"/>
                </a:solidFill>
              </a:rPr>
              <a:t>.</a:t>
            </a:r>
          </a:p>
          <a:p>
            <a:r>
              <a:rPr lang="it-IT" sz="2800" dirty="0" smtClean="0">
                <a:solidFill>
                  <a:srgbClr val="FF0000"/>
                </a:solidFill>
              </a:rPr>
              <a:t>  </a:t>
            </a:r>
            <a:r>
              <a:rPr lang="el-GR" sz="2800" b="1" dirty="0" smtClean="0"/>
              <a:t>λ </a:t>
            </a:r>
            <a:r>
              <a:rPr lang="it-IT" sz="2800" b="1" dirty="0" smtClean="0"/>
              <a:t>è il parametro che individua ciascuna </a:t>
            </a:r>
            <a:r>
              <a:rPr lang="it-IT" sz="2800" b="1" dirty="0" err="1" smtClean="0"/>
              <a:t>distrib</a:t>
            </a:r>
            <a:r>
              <a:rPr lang="it-IT" sz="2800" b="1" dirty="0" smtClean="0"/>
              <a:t>. di </a:t>
            </a:r>
            <a:r>
              <a:rPr lang="it-IT" sz="2800" b="1" dirty="0" err="1" smtClean="0"/>
              <a:t>Poisson</a:t>
            </a:r>
            <a:endParaRPr lang="it-IT" sz="2800" b="1" dirty="0" smtClean="0"/>
          </a:p>
          <a:p>
            <a:r>
              <a:rPr lang="it-IT" sz="2800" dirty="0" smtClean="0"/>
              <a:t> Possiamo pensare ai nidi come ad una griglia 4x5 con 20 caselle (ogni casella è un nido), ciascuna delle quali può contenere 0, 1, 2, </a:t>
            </a:r>
            <a:r>
              <a:rPr lang="it-IT" sz="2800" dirty="0" err="1" smtClean="0"/>
              <a:t>…numeri</a:t>
            </a:r>
            <a:r>
              <a:rPr lang="it-IT" sz="2800" dirty="0" smtClean="0"/>
              <a:t> di pulcini sopravvissuti</a:t>
            </a:r>
            <a:endParaRPr lang="it-IT" sz="2800" dirty="0"/>
          </a:p>
        </p:txBody>
      </p:sp>
      <p:sp>
        <p:nvSpPr>
          <p:cNvPr id="4" name="CasellaDiTesto 3"/>
          <p:cNvSpPr txBox="1"/>
          <p:nvPr/>
        </p:nvSpPr>
        <p:spPr>
          <a:xfrm>
            <a:off x="323528" y="836712"/>
            <a:ext cx="8496944" cy="461665"/>
          </a:xfrm>
          <a:prstGeom prst="rect">
            <a:avLst/>
          </a:prstGeom>
          <a:noFill/>
        </p:spPr>
        <p:txBody>
          <a:bodyPr wrap="square" rtlCol="0">
            <a:spAutoFit/>
          </a:bodyPr>
          <a:lstStyle/>
          <a:p>
            <a:r>
              <a:rPr lang="it-IT" sz="2400" u="sng" dirty="0" smtClean="0"/>
              <a:t>ESEMPIO</a:t>
            </a:r>
            <a:r>
              <a:rPr lang="it-IT" sz="2400" dirty="0" smtClean="0"/>
              <a:t>   Supponiamo di ispezionare un campione di </a:t>
            </a:r>
            <a:r>
              <a:rPr lang="it-IT" sz="2400" b="1" u="sng" dirty="0" smtClean="0">
                <a:solidFill>
                  <a:srgbClr val="FF0000"/>
                </a:solidFill>
              </a:rPr>
              <a:t>20 nidi</a:t>
            </a:r>
            <a:endParaRPr lang="it-IT" sz="2400" b="1" u="sng" dirty="0">
              <a:solidFill>
                <a:srgbClr val="FF0000"/>
              </a:solidFill>
            </a:endParaRPr>
          </a:p>
        </p:txBody>
      </p:sp>
      <p:sp>
        <p:nvSpPr>
          <p:cNvPr id="5" name="CasellaDiTesto 4"/>
          <p:cNvSpPr txBox="1"/>
          <p:nvPr/>
        </p:nvSpPr>
        <p:spPr>
          <a:xfrm>
            <a:off x="323528" y="260648"/>
            <a:ext cx="8496944" cy="523220"/>
          </a:xfrm>
          <a:prstGeom prst="rect">
            <a:avLst/>
          </a:prstGeom>
          <a:noFill/>
          <a:ln>
            <a:solidFill>
              <a:srgbClr val="0033CC"/>
            </a:solidFill>
          </a:ln>
        </p:spPr>
        <p:txBody>
          <a:bodyPr wrap="square" rtlCol="0">
            <a:spAutoFit/>
          </a:bodyPr>
          <a:lstStyle/>
          <a:p>
            <a:r>
              <a:rPr lang="it-IT" sz="2800" b="1" dirty="0" smtClean="0">
                <a:solidFill>
                  <a:srgbClr val="FF0000"/>
                </a:solidFill>
              </a:rPr>
              <a:t>La distribuzione di probabilità di </a:t>
            </a:r>
            <a:r>
              <a:rPr lang="it-IT" sz="2800" b="1" dirty="0" err="1" smtClean="0">
                <a:solidFill>
                  <a:srgbClr val="FF0000"/>
                </a:solidFill>
              </a:rPr>
              <a:t>Poisson</a:t>
            </a:r>
            <a:r>
              <a:rPr lang="it-IT" sz="2800" b="1" dirty="0" smtClean="0">
                <a:solidFill>
                  <a:srgbClr val="FF0000"/>
                </a:solidFill>
              </a:rPr>
              <a:t> di parametro </a:t>
            </a:r>
            <a:r>
              <a:rPr lang="el-GR" sz="2800" b="1" dirty="0" smtClean="0">
                <a:solidFill>
                  <a:srgbClr val="FF0000"/>
                </a:solidFill>
              </a:rPr>
              <a:t>λ</a:t>
            </a:r>
            <a:endParaRPr lang="it-IT" sz="2800" b="1" dirty="0">
              <a:solidFill>
                <a:srgbClr val="FF0000"/>
              </a:solidFill>
            </a:endParaRPr>
          </a:p>
        </p:txBody>
      </p:sp>
      <p:sp>
        <p:nvSpPr>
          <p:cNvPr id="6" name="CasellaDiTesto 5"/>
          <p:cNvSpPr txBox="1"/>
          <p:nvPr/>
        </p:nvSpPr>
        <p:spPr>
          <a:xfrm>
            <a:off x="467544" y="5805264"/>
            <a:ext cx="7944675" cy="830997"/>
          </a:xfrm>
          <a:prstGeom prst="rect">
            <a:avLst/>
          </a:prstGeom>
          <a:noFill/>
        </p:spPr>
        <p:txBody>
          <a:bodyPr wrap="none" rtlCol="0">
            <a:spAutoFit/>
          </a:bodyPr>
          <a:lstStyle/>
          <a:p>
            <a:r>
              <a:rPr lang="it-IT" sz="2400" dirty="0" smtClean="0"/>
              <a:t>Qual è la variabile di interesse?  E’ noto il </a:t>
            </a:r>
            <a:r>
              <a:rPr lang="it-IT" sz="2400" dirty="0" err="1" smtClean="0"/>
              <a:t>n°</a:t>
            </a:r>
            <a:r>
              <a:rPr lang="it-IT" sz="2400" dirty="0" smtClean="0"/>
              <a:t> massimo che può </a:t>
            </a:r>
          </a:p>
          <a:p>
            <a:r>
              <a:rPr lang="it-IT" sz="2400" dirty="0" smtClean="0"/>
              <a:t>assumere tale variabile?</a:t>
            </a:r>
            <a:endParaRPr lang="it-IT" sz="2400" dirty="0"/>
          </a:p>
        </p:txBody>
      </p:sp>
      <p:graphicFrame>
        <p:nvGraphicFramePr>
          <p:cNvPr id="89090" name="Object 2"/>
          <p:cNvGraphicFramePr>
            <a:graphicFrameLocks noChangeAspect="1"/>
          </p:cNvGraphicFramePr>
          <p:nvPr/>
        </p:nvGraphicFramePr>
        <p:xfrm>
          <a:off x="2843808" y="2776487"/>
          <a:ext cx="517705" cy="485776"/>
        </p:xfrm>
        <a:graphic>
          <a:graphicData uri="http://schemas.openxmlformats.org/presentationml/2006/ole">
            <p:oleObj spid="_x0000_s4098" name="Equazione" r:id="rId3" imgW="152280" imgH="19044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0BF52AE0-3256-4D35-A86C-ABE74C1373B1}" type="slidenum">
              <a:rPr lang="it-IT" smtClean="0"/>
              <a:pPr>
                <a:defRPr/>
              </a:pPr>
              <a:t>48</a:t>
            </a:fld>
            <a:endParaRPr lang="it-IT"/>
          </a:p>
        </p:txBody>
      </p:sp>
      <p:pic>
        <p:nvPicPr>
          <p:cNvPr id="2451458" name="Picture 2"/>
          <p:cNvPicPr>
            <a:picLocks noChangeAspect="1" noChangeArrowheads="1"/>
          </p:cNvPicPr>
          <p:nvPr/>
        </p:nvPicPr>
        <p:blipFill>
          <a:blip r:embed="rId2" cstate="print"/>
          <a:srcRect/>
          <a:stretch>
            <a:fillRect/>
          </a:stretch>
        </p:blipFill>
        <p:spPr bwMode="auto">
          <a:xfrm>
            <a:off x="0" y="764704"/>
            <a:ext cx="9144000" cy="6004667"/>
          </a:xfrm>
          <a:prstGeom prst="rect">
            <a:avLst/>
          </a:prstGeom>
          <a:noFill/>
          <a:ln w="9525">
            <a:noFill/>
            <a:miter lim="800000"/>
            <a:headEnd/>
            <a:tailEnd/>
          </a:ln>
        </p:spPr>
      </p:pic>
      <p:sp>
        <p:nvSpPr>
          <p:cNvPr id="4" name="CasellaDiTesto 3"/>
          <p:cNvSpPr txBox="1"/>
          <p:nvPr/>
        </p:nvSpPr>
        <p:spPr>
          <a:xfrm>
            <a:off x="2411760" y="0"/>
            <a:ext cx="3555397" cy="461665"/>
          </a:xfrm>
          <a:prstGeom prst="rect">
            <a:avLst/>
          </a:prstGeom>
          <a:noFill/>
          <a:ln>
            <a:solidFill>
              <a:srgbClr val="0033CC"/>
            </a:solidFill>
          </a:ln>
        </p:spPr>
        <p:txBody>
          <a:bodyPr wrap="none" rtlCol="0">
            <a:spAutoFit/>
          </a:bodyPr>
          <a:lstStyle/>
          <a:p>
            <a:r>
              <a:rPr lang="it-IT" sz="2400" b="1" dirty="0" smtClean="0">
                <a:solidFill>
                  <a:srgbClr val="FF0000"/>
                </a:solidFill>
              </a:rPr>
              <a:t>La distribuzione di </a:t>
            </a:r>
            <a:r>
              <a:rPr lang="it-IT" sz="2400" b="1" dirty="0" err="1" smtClean="0">
                <a:solidFill>
                  <a:srgbClr val="FF0000"/>
                </a:solidFill>
              </a:rPr>
              <a:t>Poisson</a:t>
            </a:r>
            <a:endParaRPr lang="it-IT" sz="2400" b="1" dirty="0">
              <a:solidFill>
                <a:srgbClr val="FF0000"/>
              </a:solidFill>
            </a:endParaRPr>
          </a:p>
        </p:txBody>
      </p:sp>
      <p:cxnSp>
        <p:nvCxnSpPr>
          <p:cNvPr id="6" name="Connettore 1 5"/>
          <p:cNvCxnSpPr/>
          <p:nvPr/>
        </p:nvCxnSpPr>
        <p:spPr>
          <a:xfrm>
            <a:off x="1043608" y="1772816"/>
            <a:ext cx="6480720" cy="0"/>
          </a:xfrm>
          <a:prstGeom prst="line">
            <a:avLst/>
          </a:prstGeom>
        </p:spPr>
        <p:style>
          <a:lnRef idx="1">
            <a:schemeClr val="dk1"/>
          </a:lnRef>
          <a:fillRef idx="0">
            <a:schemeClr val="dk1"/>
          </a:fillRef>
          <a:effectRef idx="0">
            <a:schemeClr val="dk1"/>
          </a:effectRef>
          <a:fontRef idx="minor">
            <a:schemeClr val="tx1"/>
          </a:fontRef>
        </p:style>
      </p:cxnSp>
      <p:sp>
        <p:nvSpPr>
          <p:cNvPr id="7" name="CasellaDiTesto 6"/>
          <p:cNvSpPr txBox="1"/>
          <p:nvPr/>
        </p:nvSpPr>
        <p:spPr>
          <a:xfrm>
            <a:off x="5508104" y="4581128"/>
            <a:ext cx="3498782" cy="2215991"/>
          </a:xfrm>
          <a:prstGeom prst="rect">
            <a:avLst/>
          </a:prstGeom>
          <a:noFill/>
        </p:spPr>
        <p:txBody>
          <a:bodyPr wrap="square" rtlCol="0">
            <a:spAutoFit/>
          </a:bodyPr>
          <a:lstStyle/>
          <a:p>
            <a:r>
              <a:rPr lang="it-IT" sz="2400" b="1" dirty="0" smtClean="0">
                <a:solidFill>
                  <a:srgbClr val="C00000"/>
                </a:solidFill>
              </a:rPr>
              <a:t>Come è distribuito il </a:t>
            </a:r>
            <a:r>
              <a:rPr lang="it-IT" sz="2400" b="1" dirty="0" err="1" smtClean="0">
                <a:solidFill>
                  <a:srgbClr val="C00000"/>
                </a:solidFill>
              </a:rPr>
              <a:t>n°</a:t>
            </a:r>
            <a:r>
              <a:rPr lang="it-IT" sz="2400" b="1" dirty="0" smtClean="0">
                <a:solidFill>
                  <a:srgbClr val="C00000"/>
                </a:solidFill>
              </a:rPr>
              <a:t> di piccoli  sopravvissuti se l’unico effetto che agisce su questo numero è </a:t>
            </a:r>
            <a:r>
              <a:rPr lang="it-IT" sz="2400" b="1" u="sng" dirty="0" smtClean="0">
                <a:solidFill>
                  <a:srgbClr val="C00000"/>
                </a:solidFill>
              </a:rPr>
              <a:t>il caso</a:t>
            </a:r>
            <a:r>
              <a:rPr lang="it-IT" sz="2400" b="1" dirty="0" smtClean="0">
                <a:solidFill>
                  <a:srgbClr val="C00000"/>
                </a:solidFill>
              </a:rPr>
              <a:t>?</a:t>
            </a:r>
          </a:p>
          <a:p>
            <a:endParaRPr lang="it-I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0BF52AE0-3256-4D35-A86C-ABE74C1373B1}" type="slidenum">
              <a:rPr lang="it-IT" smtClean="0"/>
              <a:pPr>
                <a:defRPr/>
              </a:pPr>
              <a:t>49</a:t>
            </a:fld>
            <a:endParaRPr lang="it-IT"/>
          </a:p>
        </p:txBody>
      </p:sp>
      <p:sp>
        <p:nvSpPr>
          <p:cNvPr id="3" name="Rettangolo 2"/>
          <p:cNvSpPr/>
          <p:nvPr/>
        </p:nvSpPr>
        <p:spPr>
          <a:xfrm>
            <a:off x="323528" y="980728"/>
            <a:ext cx="8820472" cy="5509200"/>
          </a:xfrm>
          <a:prstGeom prst="rect">
            <a:avLst/>
          </a:prstGeom>
        </p:spPr>
        <p:txBody>
          <a:bodyPr wrap="square">
            <a:spAutoFit/>
          </a:bodyPr>
          <a:lstStyle/>
          <a:p>
            <a:r>
              <a:rPr lang="it-IT" sz="3200" dirty="0" smtClean="0"/>
              <a:t>La </a:t>
            </a:r>
            <a:r>
              <a:rPr lang="it-IT" sz="3200" b="1" dirty="0" smtClean="0"/>
              <a:t>differenza </a:t>
            </a:r>
            <a:r>
              <a:rPr lang="it-IT" sz="3200" dirty="0" smtClean="0"/>
              <a:t>rispetto alla distribuzione binomiale è chiara:  il numero massimo che può assumere la variabile (numero di piccoli sopravvissuti per nido) non è noto.</a:t>
            </a:r>
          </a:p>
          <a:p>
            <a:r>
              <a:rPr lang="it-IT" sz="3200" dirty="0" smtClean="0"/>
              <a:t>Perciò ci si chiede come è distribuito il numero di piccoli sopravvissuti? </a:t>
            </a:r>
          </a:p>
          <a:p>
            <a:r>
              <a:rPr lang="it-IT" sz="3200" dirty="0" smtClean="0"/>
              <a:t>Ossia, quanti nidi mi aspetto con 0,1,2,….. piccoli se l’unico effetto che agisce su questo numero è il </a:t>
            </a:r>
            <a:r>
              <a:rPr lang="it-IT" sz="3200" b="1" u="sng" dirty="0" smtClean="0"/>
              <a:t>caso</a:t>
            </a:r>
            <a:r>
              <a:rPr lang="it-IT" sz="3200" dirty="0" smtClean="0"/>
              <a:t>?</a:t>
            </a:r>
          </a:p>
          <a:p>
            <a:r>
              <a:rPr lang="it-IT" sz="3200" dirty="0" smtClean="0"/>
              <a:t> </a:t>
            </a:r>
            <a:r>
              <a:rPr lang="it-IT" sz="3200" dirty="0" smtClean="0">
                <a:solidFill>
                  <a:srgbClr val="FF0000"/>
                </a:solidFill>
              </a:rPr>
              <a:t>Non posso applicare la binomiale</a:t>
            </a:r>
            <a:r>
              <a:rPr lang="it-IT" sz="3200" dirty="0" smtClean="0"/>
              <a:t>, appunto </a:t>
            </a:r>
            <a:r>
              <a:rPr lang="it-IT" sz="3200" dirty="0" err="1" smtClean="0"/>
              <a:t>perchè</a:t>
            </a:r>
            <a:r>
              <a:rPr lang="it-IT" sz="3200" dirty="0" smtClean="0"/>
              <a:t> la situazione è diversa</a:t>
            </a:r>
            <a:endParaRPr lang="it-IT" sz="3200" dirty="0"/>
          </a:p>
        </p:txBody>
      </p:sp>
      <p:sp>
        <p:nvSpPr>
          <p:cNvPr id="4" name="CasellaDiTesto 3"/>
          <p:cNvSpPr txBox="1"/>
          <p:nvPr/>
        </p:nvSpPr>
        <p:spPr>
          <a:xfrm>
            <a:off x="2411760" y="260648"/>
            <a:ext cx="4118243" cy="523220"/>
          </a:xfrm>
          <a:prstGeom prst="rect">
            <a:avLst/>
          </a:prstGeom>
          <a:noFill/>
          <a:ln>
            <a:solidFill>
              <a:schemeClr val="accent1"/>
            </a:solidFill>
          </a:ln>
        </p:spPr>
        <p:txBody>
          <a:bodyPr wrap="none" rtlCol="0">
            <a:spAutoFit/>
          </a:bodyPr>
          <a:lstStyle/>
          <a:p>
            <a:r>
              <a:rPr lang="it-IT" sz="2800" b="1" dirty="0" smtClean="0">
                <a:solidFill>
                  <a:srgbClr val="FF0000"/>
                </a:solidFill>
              </a:rPr>
              <a:t>La distribuzione di </a:t>
            </a:r>
            <a:r>
              <a:rPr lang="it-IT" sz="2800" b="1" dirty="0" err="1" smtClean="0">
                <a:solidFill>
                  <a:srgbClr val="FF0000"/>
                </a:solidFill>
              </a:rPr>
              <a:t>Poisson</a:t>
            </a:r>
            <a:endParaRPr lang="it-IT" sz="28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8338" name="Picture 2"/>
          <p:cNvPicPr>
            <a:picLocks noChangeAspect="1" noChangeArrowheads="1"/>
          </p:cNvPicPr>
          <p:nvPr/>
        </p:nvPicPr>
        <p:blipFill>
          <a:blip r:embed="rId3" cstate="print"/>
          <a:srcRect/>
          <a:stretch>
            <a:fillRect/>
          </a:stretch>
        </p:blipFill>
        <p:spPr bwMode="auto">
          <a:xfrm>
            <a:off x="990600" y="2667000"/>
            <a:ext cx="6934200" cy="3733800"/>
          </a:xfrm>
          <a:prstGeom prst="rect">
            <a:avLst/>
          </a:prstGeom>
          <a:noFill/>
          <a:ln w="9525">
            <a:noFill/>
            <a:miter lim="800000"/>
            <a:headEnd/>
            <a:tailEnd/>
          </a:ln>
        </p:spPr>
      </p:pic>
      <p:sp>
        <p:nvSpPr>
          <p:cNvPr id="398339" name="Rectangle 3"/>
          <p:cNvSpPr>
            <a:spLocks noGrp="1" noChangeArrowheads="1"/>
          </p:cNvSpPr>
          <p:nvPr>
            <p:ph type="title"/>
          </p:nvPr>
        </p:nvSpPr>
        <p:spPr>
          <a:xfrm>
            <a:off x="457200" y="228600"/>
            <a:ext cx="8229600" cy="609600"/>
          </a:xfrm>
          <a:ln>
            <a:solidFill>
              <a:schemeClr val="accent2"/>
            </a:solidFill>
          </a:ln>
        </p:spPr>
        <p:txBody>
          <a:bodyPr/>
          <a:lstStyle/>
          <a:p>
            <a:r>
              <a:rPr lang="it-IT" sz="3200" smtClean="0">
                <a:solidFill>
                  <a:srgbClr val="FF3300"/>
                </a:solidFill>
              </a:rPr>
              <a:t>Un esempio (continua)</a:t>
            </a:r>
          </a:p>
        </p:txBody>
      </p:sp>
      <p:sp>
        <p:nvSpPr>
          <p:cNvPr id="398340" name="Text Box 4"/>
          <p:cNvSpPr txBox="1">
            <a:spLocks noChangeArrowheads="1"/>
          </p:cNvSpPr>
          <p:nvPr/>
        </p:nvSpPr>
        <p:spPr bwMode="auto">
          <a:xfrm>
            <a:off x="152400" y="1130300"/>
            <a:ext cx="9134475" cy="1107996"/>
          </a:xfrm>
          <a:prstGeom prst="rect">
            <a:avLst/>
          </a:prstGeom>
          <a:noFill/>
          <a:ln w="9525">
            <a:noFill/>
            <a:miter lim="800000"/>
            <a:headEnd/>
            <a:tailEnd/>
          </a:ln>
        </p:spPr>
        <p:txBody>
          <a:bodyPr>
            <a:spAutoFit/>
          </a:bodyPr>
          <a:lstStyle/>
          <a:p>
            <a:r>
              <a:rPr lang="it-IT" sz="2200" dirty="0">
                <a:latin typeface="Arial" charset="0"/>
              </a:rPr>
              <a:t>Aumentando il numero di lanci la </a:t>
            </a:r>
            <a:r>
              <a:rPr lang="it-IT" sz="2200" dirty="0" smtClean="0">
                <a:solidFill>
                  <a:srgbClr val="3333FF"/>
                </a:solidFill>
                <a:latin typeface="Arial" charset="0"/>
              </a:rPr>
              <a:t>proporzione (frequenza relativa)</a:t>
            </a:r>
          </a:p>
          <a:p>
            <a:r>
              <a:rPr lang="it-IT" sz="2200" dirty="0" smtClean="0">
                <a:latin typeface="Arial" charset="0"/>
              </a:rPr>
              <a:t> </a:t>
            </a:r>
            <a:r>
              <a:rPr lang="it-IT" sz="2200" dirty="0">
                <a:latin typeface="Arial" charset="0"/>
              </a:rPr>
              <a:t>di teste si avvicina a 0.5</a:t>
            </a:r>
          </a:p>
          <a:p>
            <a:r>
              <a:rPr lang="it-IT" sz="2200" dirty="0">
                <a:latin typeface="Arial" charset="0"/>
              </a:rPr>
              <a:t>                   Diciamo che </a:t>
            </a:r>
            <a:r>
              <a:rPr lang="it-IT" sz="2200" b="1" dirty="0">
                <a:solidFill>
                  <a:schemeClr val="accent2"/>
                </a:solidFill>
                <a:latin typeface="Arial" charset="0"/>
              </a:rPr>
              <a:t>0.5 è la probabilità di testa</a:t>
            </a:r>
          </a:p>
        </p:txBody>
      </p:sp>
      <p:sp>
        <p:nvSpPr>
          <p:cNvPr id="5" name="CasellaDiTesto 4"/>
          <p:cNvSpPr txBox="1"/>
          <p:nvPr/>
        </p:nvSpPr>
        <p:spPr>
          <a:xfrm>
            <a:off x="7740352" y="2996952"/>
            <a:ext cx="1300356" cy="461665"/>
          </a:xfrm>
          <a:prstGeom prst="rect">
            <a:avLst/>
          </a:prstGeom>
          <a:noFill/>
        </p:spPr>
        <p:txBody>
          <a:bodyPr wrap="none" rtlCol="0">
            <a:spAutoFit/>
          </a:bodyPr>
          <a:lstStyle/>
          <a:p>
            <a:r>
              <a:rPr lang="it-IT" sz="2400" dirty="0" smtClean="0">
                <a:solidFill>
                  <a:srgbClr val="FF0000"/>
                </a:solidFill>
              </a:rPr>
              <a:t>440 lanci</a:t>
            </a:r>
            <a:endParaRPr lang="it-IT" sz="24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a:ln>
            <a:solidFill>
              <a:srgbClr val="0033CC"/>
            </a:solidFill>
          </a:ln>
        </p:spPr>
        <p:txBody>
          <a:bodyPr>
            <a:normAutofit fontScale="90000"/>
          </a:bodyPr>
          <a:lstStyle/>
          <a:p>
            <a:r>
              <a:rPr lang="it-IT" sz="3200" dirty="0" smtClean="0">
                <a:solidFill>
                  <a:srgbClr val="FF0000"/>
                </a:solidFill>
              </a:rPr>
              <a:t>Distribuzione di probabilità di </a:t>
            </a:r>
            <a:r>
              <a:rPr lang="it-IT" sz="3200" dirty="0" err="1" smtClean="0">
                <a:solidFill>
                  <a:srgbClr val="FF0000"/>
                </a:solidFill>
              </a:rPr>
              <a:t>Poisson</a:t>
            </a:r>
            <a:r>
              <a:rPr lang="it-IT" sz="3200" dirty="0" smtClean="0">
                <a:solidFill>
                  <a:srgbClr val="FF0000"/>
                </a:solidFill>
              </a:rPr>
              <a:t> di parametro </a:t>
            </a:r>
            <a:r>
              <a:rPr lang="el-GR" sz="3200" dirty="0" smtClean="0"/>
              <a:t>λ</a:t>
            </a:r>
            <a:r>
              <a:rPr lang="it-IT" sz="3200" dirty="0" smtClean="0">
                <a:solidFill>
                  <a:srgbClr val="FF0000"/>
                </a:solidFill>
              </a:rPr>
              <a:t> </a:t>
            </a:r>
            <a:endParaRPr lang="it-IT" sz="3200" dirty="0">
              <a:solidFill>
                <a:srgbClr val="FF0000"/>
              </a:solidFill>
            </a:endParaRPr>
          </a:p>
        </p:txBody>
      </p:sp>
      <p:graphicFrame>
        <p:nvGraphicFramePr>
          <p:cNvPr id="958466" name="Object 8"/>
          <p:cNvGraphicFramePr>
            <a:graphicFrameLocks noChangeAspect="1"/>
          </p:cNvGraphicFramePr>
          <p:nvPr>
            <p:ph idx="1"/>
          </p:nvPr>
        </p:nvGraphicFramePr>
        <p:xfrm>
          <a:off x="1907704" y="1412776"/>
          <a:ext cx="6120680" cy="1008112"/>
        </p:xfrm>
        <a:graphic>
          <a:graphicData uri="http://schemas.openxmlformats.org/presentationml/2006/ole">
            <p:oleObj spid="_x0000_s5122" name="Equazione" r:id="rId3" imgW="2908080" imgH="685800" progId="Equation.3">
              <p:embed/>
            </p:oleObj>
          </a:graphicData>
        </a:graphic>
      </p:graphicFrame>
      <p:sp>
        <p:nvSpPr>
          <p:cNvPr id="5" name="CasellaDiTesto 4"/>
          <p:cNvSpPr txBox="1"/>
          <p:nvPr/>
        </p:nvSpPr>
        <p:spPr>
          <a:xfrm>
            <a:off x="503040" y="2420888"/>
            <a:ext cx="8640960" cy="4832092"/>
          </a:xfrm>
          <a:prstGeom prst="rect">
            <a:avLst/>
          </a:prstGeom>
          <a:noFill/>
        </p:spPr>
        <p:txBody>
          <a:bodyPr wrap="square" rtlCol="0">
            <a:spAutoFit/>
          </a:bodyPr>
          <a:lstStyle/>
          <a:p>
            <a:r>
              <a:rPr lang="it-IT" sz="2800" dirty="0" smtClean="0"/>
              <a:t>X =0,  1,2,….    </a:t>
            </a:r>
          </a:p>
          <a:p>
            <a:r>
              <a:rPr lang="it-IT" sz="2800" dirty="0" smtClean="0"/>
              <a:t> La v. a. X può assumere un </a:t>
            </a:r>
            <a:r>
              <a:rPr lang="it-IT" sz="2800" dirty="0" err="1" smtClean="0"/>
              <a:t>n°</a:t>
            </a:r>
            <a:r>
              <a:rPr lang="it-IT" sz="2800" dirty="0" smtClean="0"/>
              <a:t> infinito di valori interi,</a:t>
            </a:r>
          </a:p>
          <a:p>
            <a:r>
              <a:rPr lang="it-IT" sz="2800" dirty="0" smtClean="0"/>
              <a:t>e </a:t>
            </a:r>
            <a:r>
              <a:rPr lang="el-GR" sz="2800" dirty="0" smtClean="0"/>
              <a:t>λ</a:t>
            </a:r>
            <a:r>
              <a:rPr lang="it-IT" sz="2800" dirty="0" smtClean="0"/>
              <a:t> è il numero medio di successi indipendenti nel tempo </a:t>
            </a:r>
          </a:p>
          <a:p>
            <a:r>
              <a:rPr lang="it-IT" sz="2800" dirty="0" smtClean="0"/>
              <a:t>o nello spazio, ossia numero totale di eventi/numero totale di intervalli (o blocchi) spaziali, volumetrici, o temporali.</a:t>
            </a:r>
          </a:p>
          <a:p>
            <a:endParaRPr lang="it-IT" sz="2800" dirty="0" smtClean="0"/>
          </a:p>
          <a:p>
            <a:r>
              <a:rPr lang="it-IT" sz="2800" dirty="0" smtClean="0"/>
              <a:t>Si noti che, quando si </a:t>
            </a:r>
            <a:r>
              <a:rPr lang="it-IT" sz="2800" dirty="0" err="1" smtClean="0"/>
              <a:t>modellizza</a:t>
            </a:r>
            <a:r>
              <a:rPr lang="it-IT" sz="2800" dirty="0" smtClean="0"/>
              <a:t> con una distribuzione di </a:t>
            </a:r>
          </a:p>
          <a:p>
            <a:r>
              <a:rPr lang="it-IT" sz="2800" dirty="0" err="1" smtClean="0"/>
              <a:t>prob</a:t>
            </a:r>
            <a:r>
              <a:rPr lang="it-IT" sz="2800" dirty="0" smtClean="0"/>
              <a:t>. un fenomeno osservato, i </a:t>
            </a:r>
            <a:r>
              <a:rPr lang="it-IT" sz="2800" b="1" dirty="0" smtClean="0"/>
              <a:t>parametri non sono noti </a:t>
            </a:r>
            <a:r>
              <a:rPr lang="it-IT" sz="2800" dirty="0" smtClean="0"/>
              <a:t>e vanno </a:t>
            </a:r>
            <a:r>
              <a:rPr lang="it-IT" sz="2800" b="1" dirty="0" smtClean="0"/>
              <a:t>stimati</a:t>
            </a:r>
            <a:r>
              <a:rPr lang="it-IT" sz="2800" dirty="0" smtClean="0"/>
              <a:t> sulla base del campione.</a:t>
            </a:r>
          </a:p>
          <a:p>
            <a:endParaRPr lang="it-IT"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a:bodyPr>
          <a:lstStyle/>
          <a:p>
            <a:r>
              <a:rPr lang="it-IT" sz="2800" dirty="0" smtClean="0">
                <a:solidFill>
                  <a:srgbClr val="FF0000"/>
                </a:solidFill>
              </a:rPr>
              <a:t>Distribuzione di probabilità di </a:t>
            </a:r>
            <a:r>
              <a:rPr lang="it-IT" sz="2800" dirty="0" err="1" smtClean="0">
                <a:solidFill>
                  <a:srgbClr val="FF0000"/>
                </a:solidFill>
              </a:rPr>
              <a:t>Poisson</a:t>
            </a:r>
            <a:endParaRPr lang="it-IT" sz="2800" dirty="0"/>
          </a:p>
        </p:txBody>
      </p:sp>
      <p:sp>
        <p:nvSpPr>
          <p:cNvPr id="3" name="Segnaposto contenuto 2"/>
          <p:cNvSpPr>
            <a:spLocks noGrp="1"/>
          </p:cNvSpPr>
          <p:nvPr>
            <p:ph idx="1"/>
          </p:nvPr>
        </p:nvSpPr>
        <p:spPr>
          <a:xfrm>
            <a:off x="251520" y="1196752"/>
            <a:ext cx="8568952" cy="5328592"/>
          </a:xfrm>
        </p:spPr>
        <p:txBody>
          <a:bodyPr>
            <a:normAutofit fontScale="85000" lnSpcReduction="10000"/>
          </a:bodyPr>
          <a:lstStyle/>
          <a:p>
            <a:r>
              <a:rPr lang="it-IT" dirty="0" smtClean="0"/>
              <a:t>La distribuzione di </a:t>
            </a:r>
            <a:r>
              <a:rPr lang="it-IT" dirty="0" err="1" smtClean="0"/>
              <a:t>Poisson</a:t>
            </a:r>
            <a:r>
              <a:rPr lang="it-IT" dirty="0" smtClean="0"/>
              <a:t> descrive il numero di successi in intervalli (o blocchi) spaziali, volumetrici, o temporali quando</a:t>
            </a:r>
          </a:p>
          <a:p>
            <a:r>
              <a:rPr lang="it-IT" dirty="0" smtClean="0"/>
              <a:t>  i successi avvengono indipendentemente l'uno dall'altro </a:t>
            </a:r>
          </a:p>
          <a:p>
            <a:r>
              <a:rPr lang="it-IT" dirty="0" smtClean="0"/>
              <a:t> i successi hanno la stessa probabilità di verificarsi in ogni punto dello spazio, di volume, o di tempo.</a:t>
            </a:r>
          </a:p>
          <a:p>
            <a:r>
              <a:rPr lang="it-IT" dirty="0" smtClean="0"/>
              <a:t> Possiamo quindi usare questa distribuzione teorica di probabilità come modello per predire se le osservazioni che abbiamo fatto (nel tempo, nello spazio) sono compatibili con il semplice effetto del caso</a:t>
            </a:r>
          </a:p>
          <a:p>
            <a:endParaRPr lang="it-IT" dirty="0" smtClean="0"/>
          </a:p>
          <a:p>
            <a:pPr>
              <a:buNone/>
            </a:pPr>
            <a:r>
              <a:rPr lang="it-IT" dirty="0" smtClean="0"/>
              <a:t>    [a differenza della binomiale, il numero di prove non è noto!</a:t>
            </a:r>
            <a:endParaRPr lang="it-IT" dirty="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0BF52AE0-3256-4D35-A86C-ABE74C1373B1}" type="slidenum">
              <a:rPr lang="it-IT" smtClean="0"/>
              <a:pPr>
                <a:defRPr/>
              </a:pPr>
              <a:t>52</a:t>
            </a:fld>
            <a:endParaRPr lang="it-IT"/>
          </a:p>
        </p:txBody>
      </p:sp>
      <p:sp>
        <p:nvSpPr>
          <p:cNvPr id="3" name="Rettangolo 2"/>
          <p:cNvSpPr/>
          <p:nvPr/>
        </p:nvSpPr>
        <p:spPr>
          <a:xfrm>
            <a:off x="467544" y="908720"/>
            <a:ext cx="8460432" cy="5693866"/>
          </a:xfrm>
          <a:prstGeom prst="rect">
            <a:avLst/>
          </a:prstGeom>
        </p:spPr>
        <p:txBody>
          <a:bodyPr wrap="square">
            <a:spAutoFit/>
          </a:bodyPr>
          <a:lstStyle/>
          <a:p>
            <a:r>
              <a:rPr lang="it-IT" sz="2600" dirty="0" smtClean="0"/>
              <a:t>Altre esempi di variabili che potrebbero seguire, se interviene </a:t>
            </a:r>
            <a:r>
              <a:rPr lang="it-IT" sz="2600" b="1" u="sng" dirty="0" smtClean="0"/>
              <a:t>solo </a:t>
            </a:r>
            <a:r>
              <a:rPr lang="it-IT" sz="2600" b="1" u="sng" dirty="0" smtClean="0">
                <a:solidFill>
                  <a:srgbClr val="C00000"/>
                </a:solidFill>
              </a:rPr>
              <a:t>la casualità</a:t>
            </a:r>
            <a:r>
              <a:rPr lang="it-IT" sz="2600" dirty="0" smtClean="0"/>
              <a:t>, la distribuzione di </a:t>
            </a:r>
            <a:r>
              <a:rPr lang="it-IT" sz="2600" dirty="0" err="1" smtClean="0"/>
              <a:t>Poisson</a:t>
            </a:r>
            <a:r>
              <a:rPr lang="it-IT" sz="2600" dirty="0" smtClean="0"/>
              <a:t>:</a:t>
            </a:r>
          </a:p>
          <a:p>
            <a:r>
              <a:rPr lang="it-IT" sz="2600" dirty="0" smtClean="0"/>
              <a:t>- numero di semi di una pianta infestante in un certo volume di terriccio in vendita</a:t>
            </a:r>
          </a:p>
          <a:p>
            <a:r>
              <a:rPr lang="it-IT" sz="2600" dirty="0" smtClean="0"/>
              <a:t>- numero di mutazioni in un certo intervallo di tempo</a:t>
            </a:r>
          </a:p>
          <a:p>
            <a:r>
              <a:rPr lang="it-IT" sz="2600" dirty="0" smtClean="0"/>
              <a:t>- numero di casi di influenza in un paese in una settimana</a:t>
            </a:r>
          </a:p>
          <a:p>
            <a:pPr>
              <a:buFontTx/>
              <a:buChar char="-"/>
            </a:pPr>
            <a:r>
              <a:rPr lang="it-IT" sz="2600" dirty="0" smtClean="0"/>
              <a:t>numero di incidenti stradali mortali in un mese in una città</a:t>
            </a:r>
          </a:p>
          <a:p>
            <a:pPr>
              <a:buFontTx/>
              <a:buChar char="-"/>
            </a:pPr>
            <a:r>
              <a:rPr lang="it-IT" sz="2600" dirty="0" smtClean="0"/>
              <a:t> numero di pezzi difettosi in una giornata di produzione</a:t>
            </a:r>
          </a:p>
          <a:p>
            <a:pPr>
              <a:buFontTx/>
              <a:buChar char="-"/>
            </a:pPr>
            <a:r>
              <a:rPr lang="it-IT" sz="2600" dirty="0" smtClean="0"/>
              <a:t>numero di cetacei presenti in un tratto di mare</a:t>
            </a:r>
          </a:p>
          <a:p>
            <a:pPr>
              <a:buFontTx/>
              <a:buChar char="-"/>
            </a:pPr>
            <a:endParaRPr lang="it-IT" sz="2600" dirty="0" smtClean="0"/>
          </a:p>
          <a:p>
            <a:r>
              <a:rPr lang="it-IT" sz="2600" dirty="0" smtClean="0"/>
              <a:t> </a:t>
            </a:r>
            <a:r>
              <a:rPr lang="it-IT" sz="2600" dirty="0" smtClean="0">
                <a:solidFill>
                  <a:srgbClr val="C00000"/>
                </a:solidFill>
              </a:rPr>
              <a:t>In tutti questi casi si può immaginare che </a:t>
            </a:r>
            <a:r>
              <a:rPr lang="it-IT" sz="2600" u="sng" dirty="0" smtClean="0">
                <a:solidFill>
                  <a:srgbClr val="C00000"/>
                </a:solidFill>
              </a:rPr>
              <a:t>nell’area,  volume</a:t>
            </a:r>
            <a:r>
              <a:rPr lang="it-IT" sz="2600" dirty="0" smtClean="0">
                <a:solidFill>
                  <a:srgbClr val="C00000"/>
                </a:solidFill>
              </a:rPr>
              <a:t>, </a:t>
            </a:r>
            <a:r>
              <a:rPr lang="it-IT" sz="2600" u="sng" dirty="0" smtClean="0">
                <a:solidFill>
                  <a:srgbClr val="C00000"/>
                </a:solidFill>
              </a:rPr>
              <a:t> tempo </a:t>
            </a:r>
            <a:r>
              <a:rPr lang="it-IT" sz="2600" dirty="0" smtClean="0">
                <a:solidFill>
                  <a:srgbClr val="C00000"/>
                </a:solidFill>
              </a:rPr>
              <a:t>analizzati ci sia la possibilità teorica di osservare un numero elevatissimo di eventi tipo “presenza”, ma che quelli realmente osservati siano invece “rari”.</a:t>
            </a:r>
            <a:endParaRPr lang="it-IT" sz="2600" dirty="0">
              <a:solidFill>
                <a:srgbClr val="C00000"/>
              </a:solidFill>
            </a:endParaRPr>
          </a:p>
        </p:txBody>
      </p:sp>
      <p:sp>
        <p:nvSpPr>
          <p:cNvPr id="4" name="CasellaDiTesto 3"/>
          <p:cNvSpPr txBox="1"/>
          <p:nvPr/>
        </p:nvSpPr>
        <p:spPr>
          <a:xfrm>
            <a:off x="2411760" y="260648"/>
            <a:ext cx="3555397" cy="461665"/>
          </a:xfrm>
          <a:prstGeom prst="rect">
            <a:avLst/>
          </a:prstGeom>
          <a:noFill/>
          <a:ln>
            <a:solidFill>
              <a:srgbClr val="0033CC"/>
            </a:solidFill>
          </a:ln>
        </p:spPr>
        <p:txBody>
          <a:bodyPr wrap="none" rtlCol="0">
            <a:spAutoFit/>
          </a:bodyPr>
          <a:lstStyle/>
          <a:p>
            <a:r>
              <a:rPr lang="it-IT" sz="2400" b="1" dirty="0" smtClean="0">
                <a:solidFill>
                  <a:srgbClr val="FF0000"/>
                </a:solidFill>
              </a:rPr>
              <a:t>La distribuzione di </a:t>
            </a:r>
            <a:r>
              <a:rPr lang="it-IT" sz="2400" b="1" dirty="0" err="1" smtClean="0">
                <a:solidFill>
                  <a:srgbClr val="FF0000"/>
                </a:solidFill>
              </a:rPr>
              <a:t>Poisson</a:t>
            </a:r>
            <a:endParaRPr lang="it-IT" sz="2400" b="1"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DCB4C787-4E93-48BD-A7D6-82D3B1076F46}" type="slidenum">
              <a:rPr lang="it-IT"/>
              <a:pPr>
                <a:defRPr/>
              </a:pPr>
              <a:t>53</a:t>
            </a:fld>
            <a:endParaRPr lang="it-IT"/>
          </a:p>
        </p:txBody>
      </p:sp>
      <p:graphicFrame>
        <p:nvGraphicFramePr>
          <p:cNvPr id="38914" name="Object 2"/>
          <p:cNvGraphicFramePr>
            <a:graphicFrameLocks noChangeAspect="1"/>
          </p:cNvGraphicFramePr>
          <p:nvPr/>
        </p:nvGraphicFramePr>
        <p:xfrm>
          <a:off x="539552" y="0"/>
          <a:ext cx="7816850" cy="5856288"/>
        </p:xfrm>
        <a:graphic>
          <a:graphicData uri="http://schemas.openxmlformats.org/presentationml/2006/ole">
            <p:oleObj spid="_x0000_s6146" name="Diapositiva" r:id="rId4" imgW="4521200" imgH="3390900" progId="">
              <p:embed/>
            </p:oleObj>
          </a:graphicData>
        </a:graphic>
      </p:graphicFrame>
      <p:sp>
        <p:nvSpPr>
          <p:cNvPr id="4" name="CasellaDiTesto 3"/>
          <p:cNvSpPr txBox="1"/>
          <p:nvPr/>
        </p:nvSpPr>
        <p:spPr>
          <a:xfrm>
            <a:off x="755576" y="5949280"/>
            <a:ext cx="7560840" cy="830997"/>
          </a:xfrm>
          <a:prstGeom prst="rect">
            <a:avLst/>
          </a:prstGeom>
          <a:noFill/>
        </p:spPr>
        <p:txBody>
          <a:bodyPr wrap="square" rtlCol="0">
            <a:spAutoFit/>
          </a:bodyPr>
          <a:lstStyle/>
          <a:p>
            <a:r>
              <a:rPr lang="it-IT" sz="2400" dirty="0" smtClean="0"/>
              <a:t>Al crescere del parametro </a:t>
            </a:r>
            <a:r>
              <a:rPr lang="el-GR" sz="2400" dirty="0" smtClean="0"/>
              <a:t>λ</a:t>
            </a:r>
            <a:r>
              <a:rPr lang="it-IT" sz="2400" dirty="0" smtClean="0"/>
              <a:t> la distribuzione diventa sempre più simmetrica e ha il massimo nel punto </a:t>
            </a:r>
            <a:r>
              <a:rPr lang="el-GR" sz="2400" dirty="0" smtClean="0"/>
              <a:t>λ</a:t>
            </a:r>
            <a:r>
              <a:rPr lang="it-IT" sz="2400" dirty="0" smtClean="0"/>
              <a:t>. </a:t>
            </a:r>
            <a:endParaRPr lang="it-IT"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solidFill>
                  <a:srgbClr val="FF0000"/>
                </a:solidFill>
              </a:rPr>
              <a:t>ESEMPIO</a:t>
            </a:r>
            <a:endParaRPr lang="it-IT" sz="3200" dirty="0">
              <a:solidFill>
                <a:srgbClr val="FF0000"/>
              </a:solidFill>
            </a:endParaRPr>
          </a:p>
        </p:txBody>
      </p:sp>
      <p:sp>
        <p:nvSpPr>
          <p:cNvPr id="4" name="Segnaposto contenuto 3"/>
          <p:cNvSpPr>
            <a:spLocks noGrp="1"/>
          </p:cNvSpPr>
          <p:nvPr>
            <p:ph idx="1"/>
          </p:nvPr>
        </p:nvSpPr>
        <p:spPr>
          <a:xfrm>
            <a:off x="539552" y="1124744"/>
            <a:ext cx="8229600" cy="5509200"/>
          </a:xfrm>
          <a:prstGeom prst="rect">
            <a:avLst/>
          </a:prstGeom>
        </p:spPr>
        <p:txBody>
          <a:bodyPr wrap="square">
            <a:spAutoFit/>
          </a:bodyPr>
          <a:lstStyle/>
          <a:p>
            <a:r>
              <a:rPr lang="en-US" dirty="0" smtClean="0"/>
              <a:t> n = 20 </a:t>
            </a:r>
            <a:r>
              <a:rPr lang="en-US" dirty="0" err="1" smtClean="0"/>
              <a:t>pazienti</a:t>
            </a:r>
            <a:r>
              <a:rPr lang="en-US" dirty="0" smtClean="0"/>
              <a:t> </a:t>
            </a:r>
            <a:r>
              <a:rPr lang="en-US" dirty="0" err="1" smtClean="0"/>
              <a:t>sono</a:t>
            </a:r>
            <a:r>
              <a:rPr lang="en-US" dirty="0" smtClean="0"/>
              <a:t> </a:t>
            </a:r>
            <a:r>
              <a:rPr lang="en-US" dirty="0" err="1" smtClean="0"/>
              <a:t>esaminati</a:t>
            </a:r>
            <a:r>
              <a:rPr lang="en-US" dirty="0" smtClean="0"/>
              <a:t> per </a:t>
            </a:r>
            <a:r>
              <a:rPr lang="en-US" dirty="0" err="1" smtClean="0"/>
              <a:t>vedere</a:t>
            </a:r>
            <a:r>
              <a:rPr lang="en-US" dirty="0" smtClean="0"/>
              <a:t> se un </a:t>
            </a:r>
            <a:r>
              <a:rPr lang="en-US" dirty="0" err="1" smtClean="0"/>
              <a:t>nuovo</a:t>
            </a:r>
            <a:r>
              <a:rPr lang="en-US" dirty="0" smtClean="0"/>
              <a:t> </a:t>
            </a:r>
            <a:r>
              <a:rPr lang="en-US" dirty="0" err="1" smtClean="0"/>
              <a:t>farmaco</a:t>
            </a:r>
            <a:r>
              <a:rPr lang="en-US" dirty="0" smtClean="0"/>
              <a:t> induce </a:t>
            </a:r>
            <a:r>
              <a:rPr lang="en-US" dirty="0" err="1" smtClean="0"/>
              <a:t>una</a:t>
            </a:r>
            <a:r>
              <a:rPr lang="en-US" dirty="0" smtClean="0"/>
              <a:t> prob. </a:t>
            </a:r>
            <a:r>
              <a:rPr lang="en-US" dirty="0" err="1" smtClean="0"/>
              <a:t>di</a:t>
            </a:r>
            <a:r>
              <a:rPr lang="en-US" dirty="0" smtClean="0"/>
              <a:t> </a:t>
            </a:r>
            <a:r>
              <a:rPr lang="en-US" dirty="0" err="1" smtClean="0"/>
              <a:t>ricovero</a:t>
            </a:r>
            <a:r>
              <a:rPr lang="en-US" dirty="0" smtClean="0"/>
              <a:t>  del 40%</a:t>
            </a:r>
          </a:p>
          <a:p>
            <a:endParaRPr lang="en-US" dirty="0" smtClean="0"/>
          </a:p>
          <a:p>
            <a:r>
              <a:rPr lang="en-US" dirty="0" err="1" smtClean="0"/>
              <a:t>Quale</a:t>
            </a:r>
            <a:r>
              <a:rPr lang="en-US" dirty="0" smtClean="0"/>
              <a:t> v. a.? Come </a:t>
            </a:r>
            <a:r>
              <a:rPr lang="en-US" dirty="0" err="1" smtClean="0"/>
              <a:t>modellizzare</a:t>
            </a:r>
            <a:r>
              <a:rPr lang="en-US" dirty="0" smtClean="0"/>
              <a:t> </a:t>
            </a:r>
            <a:r>
              <a:rPr lang="en-US" dirty="0" err="1" smtClean="0"/>
              <a:t>il</a:t>
            </a:r>
            <a:r>
              <a:rPr lang="en-US" dirty="0" smtClean="0"/>
              <a:t> </a:t>
            </a:r>
            <a:r>
              <a:rPr lang="en-US" dirty="0" err="1" smtClean="0"/>
              <a:t>fenomeno</a:t>
            </a:r>
            <a:r>
              <a:rPr lang="en-US" dirty="0" smtClean="0"/>
              <a:t> ?</a:t>
            </a:r>
          </a:p>
          <a:p>
            <a:pPr>
              <a:buNone/>
            </a:pPr>
            <a:r>
              <a:rPr lang="en-US" dirty="0" smtClean="0"/>
              <a:t>   </a:t>
            </a:r>
            <a:r>
              <a:rPr lang="en-US" u="sng" dirty="0" smtClean="0"/>
              <a:t>(</a:t>
            </a:r>
            <a:r>
              <a:rPr lang="en-US" u="sng" dirty="0" err="1" smtClean="0"/>
              <a:t>specificare</a:t>
            </a:r>
            <a:r>
              <a:rPr lang="en-US" u="sng" dirty="0" smtClean="0"/>
              <a:t> </a:t>
            </a:r>
            <a:r>
              <a:rPr lang="en-US" u="sng" dirty="0" err="1" smtClean="0"/>
              <a:t>sempre</a:t>
            </a:r>
            <a:r>
              <a:rPr lang="en-US" u="sng" dirty="0" smtClean="0"/>
              <a:t> </a:t>
            </a:r>
            <a:r>
              <a:rPr lang="en-US" u="sng" dirty="0" err="1" smtClean="0"/>
              <a:t>i</a:t>
            </a:r>
            <a:r>
              <a:rPr lang="en-US" u="sng" dirty="0" smtClean="0"/>
              <a:t> </a:t>
            </a:r>
            <a:r>
              <a:rPr lang="en-US" u="sng" dirty="0" err="1" smtClean="0"/>
              <a:t>parametri</a:t>
            </a:r>
            <a:r>
              <a:rPr lang="en-US" u="sng" dirty="0" smtClean="0"/>
              <a:t> </a:t>
            </a:r>
            <a:r>
              <a:rPr lang="en-US" u="sng" dirty="0" err="1" smtClean="0"/>
              <a:t>della</a:t>
            </a:r>
            <a:r>
              <a:rPr lang="en-US" u="sng" dirty="0" smtClean="0"/>
              <a:t> </a:t>
            </a:r>
            <a:r>
              <a:rPr lang="en-US" u="sng" dirty="0" err="1" smtClean="0"/>
              <a:t>distribuzione</a:t>
            </a:r>
            <a:r>
              <a:rPr lang="en-US" dirty="0" smtClean="0"/>
              <a:t>)</a:t>
            </a:r>
          </a:p>
          <a:p>
            <a:pPr>
              <a:buNone/>
            </a:pPr>
            <a:r>
              <a:rPr lang="it-IT" dirty="0" smtClean="0"/>
              <a:t>= media di eventi per blocco, ossia numero totale di eventi/numero totale blocchi </a:t>
            </a:r>
            <a:endParaRPr lang="en-US" dirty="0" smtClean="0"/>
          </a:p>
          <a:p>
            <a:r>
              <a:rPr lang="en-US" dirty="0" smtClean="0"/>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70818" name="Picture 2"/>
          <p:cNvPicPr>
            <a:picLocks noChangeAspect="1" noChangeArrowheads="1"/>
          </p:cNvPicPr>
          <p:nvPr/>
        </p:nvPicPr>
        <p:blipFill>
          <a:blip r:embed="rId2" cstate="print"/>
          <a:srcRect/>
          <a:stretch>
            <a:fillRect/>
          </a:stretch>
        </p:blipFill>
        <p:spPr bwMode="auto">
          <a:xfrm>
            <a:off x="0" y="1484784"/>
            <a:ext cx="6709336" cy="4608512"/>
          </a:xfrm>
          <a:prstGeom prst="rect">
            <a:avLst/>
          </a:prstGeom>
          <a:noFill/>
          <a:ln w="9525">
            <a:noFill/>
            <a:miter lim="800000"/>
            <a:headEnd/>
            <a:tailEnd/>
          </a:ln>
        </p:spPr>
      </p:pic>
      <p:sp>
        <p:nvSpPr>
          <p:cNvPr id="6" name="Rettangolo 5"/>
          <p:cNvSpPr/>
          <p:nvPr/>
        </p:nvSpPr>
        <p:spPr>
          <a:xfrm>
            <a:off x="6804248" y="335846"/>
            <a:ext cx="2160240" cy="6463308"/>
          </a:xfrm>
          <a:prstGeom prst="rect">
            <a:avLst/>
          </a:prstGeom>
        </p:spPr>
        <p:txBody>
          <a:bodyPr wrap="square">
            <a:spAutoFit/>
          </a:bodyPr>
          <a:lstStyle/>
          <a:p>
            <a:r>
              <a:rPr lang="it-IT" dirty="0" smtClean="0"/>
              <a:t> x        p(x)</a:t>
            </a:r>
          </a:p>
          <a:p>
            <a:r>
              <a:rPr lang="it-IT" dirty="0" smtClean="0"/>
              <a:t>0    0.000037</a:t>
            </a:r>
          </a:p>
          <a:p>
            <a:r>
              <a:rPr lang="it-IT" dirty="0" smtClean="0"/>
              <a:t> 1    0.000487</a:t>
            </a:r>
          </a:p>
          <a:p>
            <a:r>
              <a:rPr lang="it-IT" dirty="0" smtClean="0"/>
              <a:t> 2    0.003087</a:t>
            </a:r>
          </a:p>
          <a:p>
            <a:r>
              <a:rPr lang="it-IT" dirty="0" smtClean="0"/>
              <a:t> 3    0.012350</a:t>
            </a:r>
          </a:p>
          <a:p>
            <a:r>
              <a:rPr lang="it-IT" dirty="0" smtClean="0"/>
              <a:t> 4    0.034991</a:t>
            </a:r>
          </a:p>
          <a:p>
            <a:r>
              <a:rPr lang="it-IT" dirty="0" smtClean="0"/>
              <a:t> 5    0.074647</a:t>
            </a:r>
          </a:p>
          <a:p>
            <a:r>
              <a:rPr lang="it-IT" dirty="0" smtClean="0"/>
              <a:t> 6    0.124412</a:t>
            </a:r>
          </a:p>
          <a:p>
            <a:r>
              <a:rPr lang="it-IT" dirty="0" smtClean="0"/>
              <a:t> 7    0.165882</a:t>
            </a:r>
          </a:p>
          <a:p>
            <a:r>
              <a:rPr lang="it-IT" dirty="0" smtClean="0"/>
              <a:t> 8    0.179706</a:t>
            </a:r>
          </a:p>
          <a:p>
            <a:r>
              <a:rPr lang="it-IT" dirty="0" smtClean="0"/>
              <a:t> 9    0.159738</a:t>
            </a:r>
          </a:p>
          <a:p>
            <a:r>
              <a:rPr lang="it-IT" dirty="0" smtClean="0"/>
              <a:t>10    0.117142</a:t>
            </a:r>
          </a:p>
          <a:p>
            <a:r>
              <a:rPr lang="it-IT" dirty="0" smtClean="0"/>
              <a:t>11    0.070995</a:t>
            </a:r>
          </a:p>
          <a:p>
            <a:r>
              <a:rPr lang="it-IT" dirty="0" smtClean="0"/>
              <a:t>12    0.035497</a:t>
            </a:r>
          </a:p>
          <a:p>
            <a:r>
              <a:rPr lang="it-IT" dirty="0" smtClean="0"/>
              <a:t>13    0.014563</a:t>
            </a:r>
          </a:p>
          <a:p>
            <a:r>
              <a:rPr lang="it-IT" dirty="0" smtClean="0"/>
              <a:t>14    0.004854</a:t>
            </a:r>
          </a:p>
          <a:p>
            <a:r>
              <a:rPr lang="it-IT" dirty="0" smtClean="0"/>
              <a:t>15    0.001294</a:t>
            </a:r>
          </a:p>
          <a:p>
            <a:r>
              <a:rPr lang="it-IT" dirty="0" smtClean="0"/>
              <a:t>16    0.000270</a:t>
            </a:r>
          </a:p>
          <a:p>
            <a:r>
              <a:rPr lang="it-IT" dirty="0" smtClean="0"/>
              <a:t>17    0.000042</a:t>
            </a:r>
          </a:p>
          <a:p>
            <a:r>
              <a:rPr lang="it-IT" dirty="0" smtClean="0"/>
              <a:t>18    0.000005</a:t>
            </a:r>
          </a:p>
          <a:p>
            <a:r>
              <a:rPr lang="it-IT" dirty="0" smtClean="0"/>
              <a:t>19    0.000000</a:t>
            </a:r>
          </a:p>
          <a:p>
            <a:r>
              <a:rPr lang="it-IT" dirty="0" smtClean="0"/>
              <a:t>20    0.000000</a:t>
            </a:r>
          </a:p>
          <a:p>
            <a:endParaRPr lang="it-IT" dirty="0" smtClean="0"/>
          </a:p>
        </p:txBody>
      </p:sp>
      <p:sp>
        <p:nvSpPr>
          <p:cNvPr id="5" name="CasellaDiTesto 4"/>
          <p:cNvSpPr txBox="1"/>
          <p:nvPr/>
        </p:nvSpPr>
        <p:spPr>
          <a:xfrm>
            <a:off x="1547664" y="0"/>
            <a:ext cx="5072607" cy="461665"/>
          </a:xfrm>
          <a:prstGeom prst="rect">
            <a:avLst/>
          </a:prstGeom>
          <a:noFill/>
          <a:ln>
            <a:solidFill>
              <a:schemeClr val="accent1"/>
            </a:solidFill>
          </a:ln>
        </p:spPr>
        <p:txBody>
          <a:bodyPr wrap="none" rtlCol="0">
            <a:spAutoFit/>
          </a:bodyPr>
          <a:lstStyle/>
          <a:p>
            <a:r>
              <a:rPr lang="it-IT" sz="2400" dirty="0" smtClean="0">
                <a:solidFill>
                  <a:srgbClr val="FF0000"/>
                </a:solidFill>
              </a:rPr>
              <a:t>Grafico relativo all’esempio precedente</a:t>
            </a:r>
            <a:endParaRPr lang="it-IT" sz="2400"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467544" y="1412776"/>
            <a:ext cx="8208912" cy="3970318"/>
          </a:xfrm>
          <a:prstGeom prst="rect">
            <a:avLst/>
          </a:prstGeom>
        </p:spPr>
        <p:txBody>
          <a:bodyPr wrap="square">
            <a:spAutoFit/>
          </a:bodyPr>
          <a:lstStyle/>
          <a:p>
            <a:pPr>
              <a:buNone/>
            </a:pPr>
            <a:r>
              <a:rPr lang="it-IT" sz="2800" dirty="0" smtClean="0"/>
              <a:t>In una pop. di soggetti affetti da tumore cerebrale il  56%  dei malati  non presenta crisi epilettiche come primo sintomo. </a:t>
            </a:r>
          </a:p>
          <a:p>
            <a:pPr>
              <a:buNone/>
            </a:pPr>
            <a:r>
              <a:rPr lang="it-IT" sz="2800" dirty="0" smtClean="0"/>
              <a:t>Si devono esaminare 5 nuovi soggetti e ci si chiede quale sia la </a:t>
            </a:r>
            <a:r>
              <a:rPr lang="it-IT" sz="2800" dirty="0" err="1" smtClean="0"/>
              <a:t>prob</a:t>
            </a:r>
            <a:r>
              <a:rPr lang="it-IT" sz="2800" dirty="0" smtClean="0"/>
              <a:t>. che 3 dei 5  non presentino una crisi epilettica come primo sintomo.</a:t>
            </a:r>
          </a:p>
          <a:p>
            <a:pPr>
              <a:buNone/>
            </a:pPr>
            <a:endParaRPr lang="it-IT" sz="2800" dirty="0" smtClean="0"/>
          </a:p>
          <a:p>
            <a:pPr>
              <a:buNone/>
            </a:pPr>
            <a:r>
              <a:rPr lang="it-IT" sz="2800" dirty="0" smtClean="0"/>
              <a:t> Quale v. a.?  Come </a:t>
            </a:r>
            <a:r>
              <a:rPr lang="it-IT" sz="2800" dirty="0" err="1" smtClean="0"/>
              <a:t>modellizzare</a:t>
            </a:r>
            <a:r>
              <a:rPr lang="it-IT" sz="2800" dirty="0" smtClean="0"/>
              <a:t> il problema? Quali  parametri?</a:t>
            </a:r>
            <a:endParaRPr lang="it-IT" sz="2800" dirty="0"/>
          </a:p>
        </p:txBody>
      </p:sp>
      <p:sp>
        <p:nvSpPr>
          <p:cNvPr id="3" name="CasellaDiTesto 2"/>
          <p:cNvSpPr txBox="1"/>
          <p:nvPr/>
        </p:nvSpPr>
        <p:spPr>
          <a:xfrm>
            <a:off x="2843808" y="260648"/>
            <a:ext cx="1425390" cy="523220"/>
          </a:xfrm>
          <a:prstGeom prst="rect">
            <a:avLst/>
          </a:prstGeom>
          <a:noFill/>
          <a:ln>
            <a:solidFill>
              <a:schemeClr val="accent1"/>
            </a:solidFill>
          </a:ln>
        </p:spPr>
        <p:txBody>
          <a:bodyPr wrap="none" rtlCol="0">
            <a:spAutoFit/>
          </a:bodyPr>
          <a:lstStyle/>
          <a:p>
            <a:r>
              <a:rPr lang="it-IT" sz="2800" dirty="0" smtClean="0">
                <a:solidFill>
                  <a:srgbClr val="FF0000"/>
                </a:solidFill>
              </a:rPr>
              <a:t>Esempio</a:t>
            </a:r>
            <a:endParaRPr lang="it-IT" sz="2800"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49314" name="Picture 2"/>
          <p:cNvPicPr>
            <a:picLocks noChangeAspect="1" noChangeArrowheads="1"/>
          </p:cNvPicPr>
          <p:nvPr/>
        </p:nvPicPr>
        <p:blipFill>
          <a:blip r:embed="rId2" cstate="print"/>
          <a:srcRect/>
          <a:stretch>
            <a:fillRect/>
          </a:stretch>
        </p:blipFill>
        <p:spPr bwMode="auto">
          <a:xfrm>
            <a:off x="0" y="908720"/>
            <a:ext cx="6480720" cy="4320480"/>
          </a:xfrm>
          <a:prstGeom prst="rect">
            <a:avLst/>
          </a:prstGeom>
          <a:noFill/>
          <a:ln w="9525">
            <a:noFill/>
            <a:miter lim="800000"/>
            <a:headEnd/>
            <a:tailEnd/>
          </a:ln>
        </p:spPr>
      </p:pic>
      <p:sp>
        <p:nvSpPr>
          <p:cNvPr id="7" name="Rettangolo 6"/>
          <p:cNvSpPr/>
          <p:nvPr/>
        </p:nvSpPr>
        <p:spPr>
          <a:xfrm>
            <a:off x="6588224" y="1196752"/>
            <a:ext cx="2304256" cy="3477875"/>
          </a:xfrm>
          <a:prstGeom prst="rect">
            <a:avLst/>
          </a:prstGeom>
        </p:spPr>
        <p:txBody>
          <a:bodyPr wrap="square">
            <a:spAutoFit/>
          </a:bodyPr>
          <a:lstStyle/>
          <a:p>
            <a:endParaRPr lang="it-IT" dirty="0" smtClean="0"/>
          </a:p>
          <a:p>
            <a:r>
              <a:rPr lang="it-IT" sz="2000" dirty="0" smtClean="0"/>
              <a:t>Parametri  n=5  </a:t>
            </a:r>
          </a:p>
          <a:p>
            <a:r>
              <a:rPr lang="it-IT" sz="2000" dirty="0" err="1" smtClean="0"/>
              <a:t>p=</a:t>
            </a:r>
            <a:r>
              <a:rPr lang="it-IT" sz="2000" dirty="0" smtClean="0"/>
              <a:t> 0.56 </a:t>
            </a:r>
          </a:p>
          <a:p>
            <a:endParaRPr lang="it-IT" dirty="0" smtClean="0"/>
          </a:p>
          <a:p>
            <a:r>
              <a:rPr lang="it-IT" dirty="0" smtClean="0"/>
              <a:t> X                  p(x)</a:t>
            </a:r>
          </a:p>
          <a:p>
            <a:r>
              <a:rPr lang="it-IT" dirty="0" smtClean="0"/>
              <a:t>0	0.016492</a:t>
            </a:r>
          </a:p>
          <a:p>
            <a:r>
              <a:rPr lang="it-IT" dirty="0" smtClean="0"/>
              <a:t>1	0.104947</a:t>
            </a:r>
          </a:p>
          <a:p>
            <a:r>
              <a:rPr lang="it-IT" dirty="0" smtClean="0"/>
              <a:t>2	0.267137</a:t>
            </a:r>
          </a:p>
          <a:p>
            <a:r>
              <a:rPr lang="it-IT" dirty="0" smtClean="0"/>
              <a:t>3	0.339993</a:t>
            </a:r>
          </a:p>
          <a:p>
            <a:r>
              <a:rPr lang="it-IT" dirty="0" smtClean="0"/>
              <a:t>4	0.216359</a:t>
            </a:r>
          </a:p>
          <a:p>
            <a:r>
              <a:rPr lang="it-IT" dirty="0" smtClean="0"/>
              <a:t>5	0.055073</a:t>
            </a:r>
          </a:p>
          <a:p>
            <a:r>
              <a:rPr lang="it-IT" dirty="0" smtClean="0"/>
              <a:t>	</a:t>
            </a:r>
            <a:endParaRPr lang="it-IT" dirty="0"/>
          </a:p>
        </p:txBody>
      </p:sp>
      <p:sp>
        <p:nvSpPr>
          <p:cNvPr id="5" name="CasellaDiTesto 4"/>
          <p:cNvSpPr txBox="1"/>
          <p:nvPr/>
        </p:nvSpPr>
        <p:spPr>
          <a:xfrm>
            <a:off x="467544" y="5445224"/>
            <a:ext cx="8349337" cy="830997"/>
          </a:xfrm>
          <a:prstGeom prst="rect">
            <a:avLst/>
          </a:prstGeom>
          <a:noFill/>
        </p:spPr>
        <p:txBody>
          <a:bodyPr wrap="none" rtlCol="0">
            <a:spAutoFit/>
          </a:bodyPr>
          <a:lstStyle/>
          <a:p>
            <a:r>
              <a:rPr lang="it-IT" sz="2400" b="1" dirty="0" smtClean="0"/>
              <a:t>E’ molto importante che x e p si riferiscano all’esito  identificato </a:t>
            </a:r>
          </a:p>
          <a:p>
            <a:r>
              <a:rPr lang="it-IT" sz="2400" b="1" dirty="0" smtClean="0"/>
              <a:t>come “successo”</a:t>
            </a:r>
            <a:endParaRPr lang="it-IT" sz="2400" b="1" dirty="0"/>
          </a:p>
        </p:txBody>
      </p:sp>
      <p:sp>
        <p:nvSpPr>
          <p:cNvPr id="8" name="CasellaDiTesto 7"/>
          <p:cNvSpPr txBox="1"/>
          <p:nvPr/>
        </p:nvSpPr>
        <p:spPr>
          <a:xfrm>
            <a:off x="1547664" y="0"/>
            <a:ext cx="5072607" cy="461665"/>
          </a:xfrm>
          <a:prstGeom prst="rect">
            <a:avLst/>
          </a:prstGeom>
          <a:noFill/>
          <a:ln>
            <a:solidFill>
              <a:schemeClr val="accent1"/>
            </a:solidFill>
          </a:ln>
        </p:spPr>
        <p:txBody>
          <a:bodyPr wrap="none" rtlCol="0">
            <a:spAutoFit/>
          </a:bodyPr>
          <a:lstStyle/>
          <a:p>
            <a:r>
              <a:rPr lang="it-IT" sz="2400" dirty="0" smtClean="0">
                <a:solidFill>
                  <a:srgbClr val="FF0000"/>
                </a:solidFill>
              </a:rPr>
              <a:t>Grafico relativo all’esempio precedente</a:t>
            </a:r>
            <a:endParaRPr lang="it-IT" sz="2400"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908720"/>
          </a:xfrm>
        </p:spPr>
        <p:txBody>
          <a:bodyPr>
            <a:normAutofit/>
          </a:bodyPr>
          <a:lstStyle/>
          <a:p>
            <a:r>
              <a:rPr lang="it-IT" sz="2800" dirty="0" smtClean="0">
                <a:solidFill>
                  <a:srgbClr val="FF0000"/>
                </a:solidFill>
              </a:rPr>
              <a:t>ESEMPIO</a:t>
            </a:r>
            <a:endParaRPr lang="it-IT" sz="2800" dirty="0">
              <a:solidFill>
                <a:srgbClr val="FF0000"/>
              </a:solidFill>
            </a:endParaRPr>
          </a:p>
        </p:txBody>
      </p:sp>
      <p:sp>
        <p:nvSpPr>
          <p:cNvPr id="3" name="Segnaposto contenuto 2"/>
          <p:cNvSpPr>
            <a:spLocks noGrp="1"/>
          </p:cNvSpPr>
          <p:nvPr>
            <p:ph idx="1"/>
          </p:nvPr>
        </p:nvSpPr>
        <p:spPr>
          <a:xfrm>
            <a:off x="0" y="1052736"/>
            <a:ext cx="8964488" cy="5073427"/>
          </a:xfrm>
        </p:spPr>
        <p:txBody>
          <a:bodyPr/>
          <a:lstStyle/>
          <a:p>
            <a:r>
              <a:rPr lang="it-IT" dirty="0" smtClean="0"/>
              <a:t>Un professore di biologia programma di assegnare un quiz a sorpresa che consiste in 4 domande a risposta multipla, ognuna delle quali ha 5 risposte possibili (a,b,c,d,e) una sola delle quali è corretta. Se uno studente impreparato risponde in modo casuale, qual è la </a:t>
            </a:r>
            <a:r>
              <a:rPr lang="it-IT" dirty="0" err="1" smtClean="0"/>
              <a:t>prob</a:t>
            </a:r>
            <a:r>
              <a:rPr lang="it-IT" dirty="0" smtClean="0"/>
              <a:t>. che risponda in modo corretto a 3 delle 4 domande? </a:t>
            </a:r>
          </a:p>
          <a:p>
            <a:pPr>
              <a:buNone/>
            </a:pPr>
            <a:r>
              <a:rPr lang="it-IT" dirty="0" smtClean="0"/>
              <a:t> </a:t>
            </a:r>
          </a:p>
          <a:p>
            <a:pPr>
              <a:buNone/>
            </a:pPr>
            <a:r>
              <a:rPr lang="it-IT" dirty="0" smtClean="0"/>
              <a:t>    Quale v.a.? Quale modello? Quali parametri?</a:t>
            </a:r>
            <a:endParaRPr lang="it-IT"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611560" y="1628800"/>
            <a:ext cx="8136904" cy="3539430"/>
          </a:xfrm>
          <a:prstGeom prst="rect">
            <a:avLst/>
          </a:prstGeom>
        </p:spPr>
        <p:txBody>
          <a:bodyPr wrap="square">
            <a:spAutoFit/>
          </a:bodyPr>
          <a:lstStyle/>
          <a:p>
            <a:r>
              <a:rPr lang="en-US" sz="3200" dirty="0" smtClean="0"/>
              <a:t>In un </a:t>
            </a:r>
            <a:r>
              <a:rPr lang="en-US" sz="3200" dirty="0" err="1" smtClean="0"/>
              <a:t>ospedale</a:t>
            </a:r>
            <a:r>
              <a:rPr lang="en-US" sz="3200" dirty="0" smtClean="0"/>
              <a:t> le </a:t>
            </a:r>
            <a:r>
              <a:rPr lang="en-US" sz="3200" dirty="0" err="1" smtClean="0"/>
              <a:t>nascite</a:t>
            </a:r>
            <a:r>
              <a:rPr lang="en-US" sz="3200" dirty="0" smtClean="0"/>
              <a:t> </a:t>
            </a:r>
            <a:r>
              <a:rPr lang="en-US" sz="3200" dirty="0" err="1" smtClean="0"/>
              <a:t>avvengono</a:t>
            </a:r>
            <a:r>
              <a:rPr lang="en-US" sz="3200" dirty="0" smtClean="0"/>
              <a:t> </a:t>
            </a:r>
            <a:r>
              <a:rPr lang="en-US" sz="3200" dirty="0" err="1" smtClean="0"/>
              <a:t>casualmente</a:t>
            </a:r>
            <a:r>
              <a:rPr lang="en-US" sz="3200" dirty="0" smtClean="0"/>
              <a:t> e </a:t>
            </a:r>
            <a:r>
              <a:rPr lang="en-US" sz="3200" dirty="0" err="1" smtClean="0"/>
              <a:t>ci</a:t>
            </a:r>
            <a:r>
              <a:rPr lang="en-US" sz="3200" dirty="0" smtClean="0"/>
              <a:t> </a:t>
            </a:r>
            <a:r>
              <a:rPr lang="en-US" sz="3200" dirty="0" err="1" smtClean="0"/>
              <a:t>sono</a:t>
            </a:r>
            <a:r>
              <a:rPr lang="en-US" sz="3200" dirty="0" smtClean="0"/>
              <a:t> </a:t>
            </a:r>
            <a:r>
              <a:rPr lang="en-US" sz="3200" dirty="0" err="1" smtClean="0"/>
              <a:t>mediamente</a:t>
            </a:r>
            <a:r>
              <a:rPr lang="en-US" sz="3200" dirty="0" smtClean="0"/>
              <a:t> 1.8 </a:t>
            </a:r>
            <a:r>
              <a:rPr lang="en-US" sz="3200" dirty="0" err="1" smtClean="0"/>
              <a:t>nascite</a:t>
            </a:r>
            <a:r>
              <a:rPr lang="en-US" sz="3200" dirty="0" smtClean="0"/>
              <a:t> </a:t>
            </a:r>
            <a:r>
              <a:rPr lang="en-US" sz="3200" dirty="0" err="1" smtClean="0"/>
              <a:t>all’ora</a:t>
            </a:r>
            <a:r>
              <a:rPr lang="en-US" sz="3200" dirty="0" smtClean="0"/>
              <a:t>.</a:t>
            </a:r>
          </a:p>
          <a:p>
            <a:r>
              <a:rPr lang="en-US" sz="3200" dirty="0" err="1" smtClean="0"/>
              <a:t>Qual</a:t>
            </a:r>
            <a:r>
              <a:rPr lang="en-US" sz="3200" dirty="0" smtClean="0"/>
              <a:t> è la </a:t>
            </a:r>
            <a:r>
              <a:rPr lang="en-US" sz="3200" dirty="0" err="1" smtClean="0"/>
              <a:t>prob</a:t>
            </a:r>
            <a:r>
              <a:rPr lang="en-US" sz="3200" dirty="0" smtClean="0"/>
              <a:t> </a:t>
            </a:r>
            <a:r>
              <a:rPr lang="en-US" sz="3200" dirty="0" err="1" smtClean="0"/>
              <a:t>di</a:t>
            </a:r>
            <a:r>
              <a:rPr lang="en-US" sz="3200" dirty="0" smtClean="0"/>
              <a:t> </a:t>
            </a:r>
            <a:r>
              <a:rPr lang="en-US" sz="3200" dirty="0" err="1" smtClean="0"/>
              <a:t>osservare</a:t>
            </a:r>
            <a:r>
              <a:rPr lang="en-US" sz="3200" dirty="0" smtClean="0"/>
              <a:t> 4 </a:t>
            </a:r>
            <a:r>
              <a:rPr lang="en-US" sz="3200" dirty="0" err="1" smtClean="0"/>
              <a:t>nascite</a:t>
            </a:r>
            <a:r>
              <a:rPr lang="en-US" sz="3200" dirty="0" smtClean="0"/>
              <a:t>  </a:t>
            </a:r>
            <a:r>
              <a:rPr lang="en-US" sz="3200" dirty="0" err="1" smtClean="0"/>
              <a:t>fra</a:t>
            </a:r>
            <a:r>
              <a:rPr lang="en-US" sz="3200" dirty="0" smtClean="0"/>
              <a:t> le 21 e le 22 </a:t>
            </a:r>
            <a:r>
              <a:rPr lang="en-US" sz="3200" dirty="0" err="1" smtClean="0"/>
              <a:t>di</a:t>
            </a:r>
            <a:r>
              <a:rPr lang="en-US" sz="3200" dirty="0" smtClean="0"/>
              <a:t> un </a:t>
            </a:r>
            <a:r>
              <a:rPr lang="en-US" sz="3200" dirty="0" err="1" smtClean="0"/>
              <a:t>qualsiasi</a:t>
            </a:r>
            <a:r>
              <a:rPr lang="en-US" sz="3200" dirty="0" smtClean="0"/>
              <a:t> </a:t>
            </a:r>
            <a:r>
              <a:rPr lang="en-US" sz="3200" dirty="0" err="1" smtClean="0"/>
              <a:t>giorno</a:t>
            </a:r>
            <a:r>
              <a:rPr lang="en-US" sz="3200" dirty="0" smtClean="0"/>
              <a:t>?</a:t>
            </a:r>
          </a:p>
          <a:p>
            <a:endParaRPr lang="en-US" sz="3200" dirty="0" smtClean="0"/>
          </a:p>
          <a:p>
            <a:r>
              <a:rPr lang="en-US" sz="3200" dirty="0" err="1" smtClean="0"/>
              <a:t>Quale</a:t>
            </a:r>
            <a:r>
              <a:rPr lang="en-US" sz="3200" dirty="0" smtClean="0"/>
              <a:t> </a:t>
            </a:r>
            <a:r>
              <a:rPr lang="en-US" sz="3200" dirty="0" err="1" smtClean="0"/>
              <a:t>v.a</a:t>
            </a:r>
            <a:r>
              <a:rPr lang="en-US" sz="3200" dirty="0" smtClean="0"/>
              <a:t>.? </a:t>
            </a:r>
            <a:r>
              <a:rPr lang="en-US" sz="3200" dirty="0" err="1" smtClean="0"/>
              <a:t>Quale</a:t>
            </a:r>
            <a:r>
              <a:rPr lang="en-US" sz="3200" dirty="0" smtClean="0"/>
              <a:t> </a:t>
            </a:r>
            <a:r>
              <a:rPr lang="en-US" sz="3200" dirty="0" err="1" smtClean="0"/>
              <a:t>modello</a:t>
            </a:r>
            <a:r>
              <a:rPr lang="en-US" sz="3200" dirty="0" smtClean="0"/>
              <a:t>? </a:t>
            </a:r>
            <a:r>
              <a:rPr lang="en-US" sz="3200" dirty="0" err="1" smtClean="0"/>
              <a:t>Quali</a:t>
            </a:r>
            <a:r>
              <a:rPr lang="en-US" sz="3200" dirty="0" smtClean="0"/>
              <a:t> </a:t>
            </a:r>
            <a:r>
              <a:rPr lang="en-US" sz="3200" dirty="0" err="1" smtClean="0"/>
              <a:t>parametri</a:t>
            </a:r>
            <a:r>
              <a:rPr lang="en-US" sz="3200" dirty="0" smtClean="0"/>
              <a:t>?</a:t>
            </a:r>
            <a:endParaRPr lang="en-US" sz="3200" dirty="0"/>
          </a:p>
        </p:txBody>
      </p:sp>
      <p:sp>
        <p:nvSpPr>
          <p:cNvPr id="3" name="CasellaDiTesto 2"/>
          <p:cNvSpPr txBox="1"/>
          <p:nvPr/>
        </p:nvSpPr>
        <p:spPr>
          <a:xfrm>
            <a:off x="3491880" y="332656"/>
            <a:ext cx="1604927" cy="584775"/>
          </a:xfrm>
          <a:prstGeom prst="rect">
            <a:avLst/>
          </a:prstGeom>
          <a:noFill/>
          <a:ln>
            <a:solidFill>
              <a:schemeClr val="accent1"/>
            </a:solidFill>
          </a:ln>
        </p:spPr>
        <p:txBody>
          <a:bodyPr wrap="none" rtlCol="0">
            <a:spAutoFit/>
          </a:bodyPr>
          <a:lstStyle/>
          <a:p>
            <a:r>
              <a:rPr lang="it-IT" sz="3200" dirty="0" smtClean="0">
                <a:solidFill>
                  <a:srgbClr val="FF0000"/>
                </a:solidFill>
              </a:rPr>
              <a:t>Esempio</a:t>
            </a:r>
            <a:endParaRPr lang="it-IT" sz="3200"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62" name="Picture 2" descr="Fg_9_1"/>
          <p:cNvPicPr>
            <a:picLocks noChangeAspect="1" noChangeArrowheads="1"/>
          </p:cNvPicPr>
          <p:nvPr/>
        </p:nvPicPr>
        <p:blipFill>
          <a:blip r:embed="rId3" cstate="print"/>
          <a:srcRect l="9842" r="5905" b="5347"/>
          <a:stretch>
            <a:fillRect/>
          </a:stretch>
        </p:blipFill>
        <p:spPr bwMode="auto">
          <a:xfrm>
            <a:off x="539552" y="0"/>
            <a:ext cx="7031038" cy="5816600"/>
          </a:xfrm>
          <a:prstGeom prst="rect">
            <a:avLst/>
          </a:prstGeom>
          <a:noFill/>
          <a:ln w="9525">
            <a:solidFill>
              <a:srgbClr val="E02B00"/>
            </a:solidFill>
            <a:miter lim="800000"/>
            <a:headEnd/>
            <a:tailEnd/>
          </a:ln>
        </p:spPr>
      </p:pic>
      <p:sp>
        <p:nvSpPr>
          <p:cNvPr id="399363" name="Text Box 3"/>
          <p:cNvSpPr txBox="1">
            <a:spLocks noChangeArrowheads="1"/>
          </p:cNvSpPr>
          <p:nvPr/>
        </p:nvSpPr>
        <p:spPr bwMode="auto">
          <a:xfrm>
            <a:off x="381000" y="5877272"/>
            <a:ext cx="8763000" cy="830997"/>
          </a:xfrm>
          <a:prstGeom prst="rect">
            <a:avLst/>
          </a:prstGeom>
          <a:noFill/>
          <a:ln w="9525">
            <a:noFill/>
            <a:miter lim="800000"/>
            <a:headEnd/>
            <a:tailEnd/>
          </a:ln>
        </p:spPr>
        <p:txBody>
          <a:bodyPr wrap="square">
            <a:spAutoFit/>
          </a:bodyPr>
          <a:lstStyle/>
          <a:p>
            <a:pPr eaLnBrk="0" hangingPunct="0">
              <a:spcBef>
                <a:spcPct val="50000"/>
              </a:spcBef>
            </a:pPr>
            <a:r>
              <a:rPr lang="it-IT" sz="1600" dirty="0">
                <a:solidFill>
                  <a:srgbClr val="3333FF"/>
                </a:solidFill>
                <a:latin typeface="Verdana" pitchFamily="34" charset="0"/>
              </a:rPr>
              <a:t>Proporzione dei lanci il cui risultato è testa </a:t>
            </a:r>
            <a:r>
              <a:rPr lang="it-IT" sz="1600" dirty="0" smtClean="0">
                <a:solidFill>
                  <a:srgbClr val="3333FF"/>
                </a:solidFill>
                <a:latin typeface="Verdana" pitchFamily="34" charset="0"/>
              </a:rPr>
              <a:t>all’aumentare dei </a:t>
            </a:r>
            <a:r>
              <a:rPr lang="it-IT" sz="1600" dirty="0">
                <a:solidFill>
                  <a:srgbClr val="3333FF"/>
                </a:solidFill>
                <a:latin typeface="Verdana" pitchFamily="34" charset="0"/>
              </a:rPr>
              <a:t>lanci. Per un numero elevato di lanci tale proporzione è molto vicina a 0.5. Il grafico mostra i risultati ottenuti con 2 esperimenti</a:t>
            </a:r>
            <a:r>
              <a:rPr lang="it-IT" sz="1600" dirty="0">
                <a:solidFill>
                  <a:schemeClr val="folHlink"/>
                </a:solidFill>
                <a:latin typeface="Verdana" pitchFamily="34" charset="0"/>
              </a:rPr>
              <a:t>.</a:t>
            </a:r>
          </a:p>
        </p:txBody>
      </p:sp>
      <p:sp>
        <p:nvSpPr>
          <p:cNvPr id="4" name="CasellaDiTesto 3"/>
          <p:cNvSpPr txBox="1"/>
          <p:nvPr/>
        </p:nvSpPr>
        <p:spPr>
          <a:xfrm>
            <a:off x="7688152" y="2204864"/>
            <a:ext cx="1455848" cy="461665"/>
          </a:xfrm>
          <a:prstGeom prst="rect">
            <a:avLst/>
          </a:prstGeom>
          <a:noFill/>
        </p:spPr>
        <p:txBody>
          <a:bodyPr wrap="none" rtlCol="0">
            <a:spAutoFit/>
          </a:bodyPr>
          <a:lstStyle/>
          <a:p>
            <a:r>
              <a:rPr lang="it-IT" sz="2400" dirty="0" smtClean="0">
                <a:solidFill>
                  <a:srgbClr val="FF0000"/>
                </a:solidFill>
              </a:rPr>
              <a:t>5000 lanci</a:t>
            </a:r>
            <a:endParaRPr lang="it-IT" sz="2400" dirty="0">
              <a:solidFill>
                <a:srgbClr val="FF0000"/>
              </a:solidFill>
            </a:endParaRPr>
          </a:p>
        </p:txBody>
      </p:sp>
      <p:sp>
        <p:nvSpPr>
          <p:cNvPr id="5" name="CasellaDiTesto 4"/>
          <p:cNvSpPr txBox="1"/>
          <p:nvPr/>
        </p:nvSpPr>
        <p:spPr>
          <a:xfrm>
            <a:off x="3347864" y="0"/>
            <a:ext cx="1944216" cy="461665"/>
          </a:xfrm>
          <a:prstGeom prst="rect">
            <a:avLst/>
          </a:prstGeom>
          <a:noFill/>
        </p:spPr>
        <p:txBody>
          <a:bodyPr wrap="square" rtlCol="0">
            <a:spAutoFit/>
          </a:bodyPr>
          <a:lstStyle/>
          <a:p>
            <a:r>
              <a:rPr lang="it-IT" sz="2400" b="1" dirty="0" smtClean="0">
                <a:solidFill>
                  <a:srgbClr val="FF0000"/>
                </a:solidFill>
              </a:rPr>
              <a:t>ESEMPIO</a:t>
            </a:r>
            <a:endParaRPr lang="it-IT" sz="2400" b="1"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51362" name="Picture 2"/>
          <p:cNvPicPr>
            <a:picLocks noChangeAspect="1" noChangeArrowheads="1"/>
          </p:cNvPicPr>
          <p:nvPr/>
        </p:nvPicPr>
        <p:blipFill>
          <a:blip r:embed="rId2" cstate="print"/>
          <a:srcRect/>
          <a:stretch>
            <a:fillRect/>
          </a:stretch>
        </p:blipFill>
        <p:spPr bwMode="auto">
          <a:xfrm>
            <a:off x="0" y="1196752"/>
            <a:ext cx="6228184" cy="4896544"/>
          </a:xfrm>
          <a:prstGeom prst="rect">
            <a:avLst/>
          </a:prstGeom>
          <a:noFill/>
          <a:ln w="9525">
            <a:noFill/>
            <a:miter lim="800000"/>
            <a:headEnd/>
            <a:tailEnd/>
          </a:ln>
        </p:spPr>
      </p:pic>
      <p:sp>
        <p:nvSpPr>
          <p:cNvPr id="3" name="Rettangolo 2"/>
          <p:cNvSpPr/>
          <p:nvPr/>
        </p:nvSpPr>
        <p:spPr>
          <a:xfrm>
            <a:off x="6588224" y="1412776"/>
            <a:ext cx="2555776" cy="4770537"/>
          </a:xfrm>
          <a:prstGeom prst="rect">
            <a:avLst/>
          </a:prstGeom>
        </p:spPr>
        <p:txBody>
          <a:bodyPr wrap="square">
            <a:spAutoFit/>
          </a:bodyPr>
          <a:lstStyle/>
          <a:p>
            <a:r>
              <a:rPr lang="it-IT" sz="2000" u="sng" dirty="0" smtClean="0">
                <a:solidFill>
                  <a:srgbClr val="FF0000"/>
                </a:solidFill>
              </a:rPr>
              <a:t> </a:t>
            </a:r>
            <a:r>
              <a:rPr lang="it-IT" sz="2200" u="sng" dirty="0" smtClean="0">
                <a:solidFill>
                  <a:srgbClr val="FF0000"/>
                </a:solidFill>
              </a:rPr>
              <a:t>parametro </a:t>
            </a:r>
            <a:r>
              <a:rPr lang="el-GR" sz="2200" u="sng" dirty="0" smtClean="0">
                <a:solidFill>
                  <a:srgbClr val="FF0000"/>
                </a:solidFill>
              </a:rPr>
              <a:t>λ</a:t>
            </a:r>
            <a:r>
              <a:rPr lang="it-IT" sz="2200" u="sng" dirty="0" smtClean="0">
                <a:solidFill>
                  <a:srgbClr val="FF0000"/>
                </a:solidFill>
              </a:rPr>
              <a:t> =1.8</a:t>
            </a:r>
          </a:p>
          <a:p>
            <a:endParaRPr lang="it-IT" sz="2200" u="sng" dirty="0" smtClean="0">
              <a:solidFill>
                <a:srgbClr val="FF0000"/>
              </a:solidFill>
            </a:endParaRPr>
          </a:p>
          <a:p>
            <a:r>
              <a:rPr lang="it-IT" sz="2000" dirty="0" smtClean="0"/>
              <a:t> </a:t>
            </a:r>
            <a:r>
              <a:rPr lang="it-IT" sz="2000" u="sng" dirty="0" smtClean="0"/>
              <a:t>x                     p(x)</a:t>
            </a:r>
          </a:p>
          <a:p>
            <a:r>
              <a:rPr lang="it-IT" sz="2400" dirty="0" smtClean="0"/>
              <a:t>0	0.165299</a:t>
            </a:r>
          </a:p>
          <a:p>
            <a:r>
              <a:rPr lang="it-IT" sz="2400" dirty="0" smtClean="0"/>
              <a:t>1	0.297538</a:t>
            </a:r>
          </a:p>
          <a:p>
            <a:r>
              <a:rPr lang="it-IT" sz="2400" dirty="0" smtClean="0"/>
              <a:t>2	0.267784</a:t>
            </a:r>
          </a:p>
          <a:p>
            <a:r>
              <a:rPr lang="it-IT" sz="2400" dirty="0" smtClean="0"/>
              <a:t>3	0.160671</a:t>
            </a:r>
          </a:p>
          <a:p>
            <a:r>
              <a:rPr lang="it-IT" sz="2400" dirty="0" smtClean="0"/>
              <a:t>4	0.072302</a:t>
            </a:r>
          </a:p>
          <a:p>
            <a:r>
              <a:rPr lang="it-IT" sz="2400" dirty="0" smtClean="0"/>
              <a:t>5	0.026029</a:t>
            </a:r>
          </a:p>
          <a:p>
            <a:r>
              <a:rPr lang="it-IT" sz="2400" dirty="0" smtClean="0"/>
              <a:t>6	0.007809</a:t>
            </a:r>
          </a:p>
          <a:p>
            <a:r>
              <a:rPr lang="it-IT" sz="2400" dirty="0" smtClean="0"/>
              <a:t>7	0.002008</a:t>
            </a:r>
          </a:p>
          <a:p>
            <a:r>
              <a:rPr lang="it-IT" sz="2400" dirty="0" smtClean="0"/>
              <a:t>8	0.000452</a:t>
            </a:r>
          </a:p>
          <a:p>
            <a:r>
              <a:rPr lang="it-IT" sz="2400" dirty="0" smtClean="0"/>
              <a:t>9	0.000090</a:t>
            </a:r>
            <a:endParaRPr lang="it-IT" sz="2400" dirty="0"/>
          </a:p>
        </p:txBody>
      </p:sp>
      <p:sp>
        <p:nvSpPr>
          <p:cNvPr id="5" name="CasellaDiTesto 4"/>
          <p:cNvSpPr txBox="1"/>
          <p:nvPr/>
        </p:nvSpPr>
        <p:spPr>
          <a:xfrm>
            <a:off x="1619672" y="332656"/>
            <a:ext cx="5072607" cy="461665"/>
          </a:xfrm>
          <a:prstGeom prst="rect">
            <a:avLst/>
          </a:prstGeom>
          <a:noFill/>
          <a:ln>
            <a:solidFill>
              <a:schemeClr val="accent1"/>
            </a:solidFill>
          </a:ln>
        </p:spPr>
        <p:txBody>
          <a:bodyPr wrap="none" rtlCol="0">
            <a:spAutoFit/>
          </a:bodyPr>
          <a:lstStyle/>
          <a:p>
            <a:r>
              <a:rPr lang="it-IT" sz="2400" dirty="0" smtClean="0">
                <a:solidFill>
                  <a:srgbClr val="FF0000"/>
                </a:solidFill>
              </a:rPr>
              <a:t>Grafico relativo all’esempio precedente</a:t>
            </a:r>
            <a:endParaRPr lang="it-IT" sz="2400"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p:spPr>
        <p:txBody>
          <a:bodyPr>
            <a:normAutofit/>
          </a:bodyPr>
          <a:lstStyle/>
          <a:p>
            <a:r>
              <a:rPr lang="it-IT" sz="3200" dirty="0" smtClean="0">
                <a:solidFill>
                  <a:srgbClr val="FF0000"/>
                </a:solidFill>
              </a:rPr>
              <a:t>Esempi</a:t>
            </a:r>
            <a:endParaRPr lang="it-IT" sz="3200" dirty="0">
              <a:solidFill>
                <a:srgbClr val="FF0000"/>
              </a:solidFill>
            </a:endParaRPr>
          </a:p>
        </p:txBody>
      </p:sp>
      <p:sp>
        <p:nvSpPr>
          <p:cNvPr id="3" name="Segnaposto contenuto 2"/>
          <p:cNvSpPr>
            <a:spLocks noGrp="1"/>
          </p:cNvSpPr>
          <p:nvPr>
            <p:ph idx="1"/>
          </p:nvPr>
        </p:nvSpPr>
        <p:spPr>
          <a:xfrm>
            <a:off x="0" y="1196752"/>
            <a:ext cx="8892480" cy="5256584"/>
          </a:xfrm>
        </p:spPr>
        <p:txBody>
          <a:bodyPr>
            <a:normAutofit fontScale="92500" lnSpcReduction="10000"/>
          </a:bodyPr>
          <a:lstStyle/>
          <a:p>
            <a:pPr>
              <a:buNone/>
            </a:pPr>
            <a:r>
              <a:rPr lang="it-IT" dirty="0" smtClean="0"/>
              <a:t> 1) Per analizzare le tracce delle bombe V-I della seconda guerra mondiale, la zona meridionale di Londra è stata suddivisa in 576 regioni , ognuna delle quali di area 0.25 Km</a:t>
            </a:r>
            <a:r>
              <a:rPr lang="it-IT" baseline="30000" dirty="0" smtClean="0"/>
              <a:t>2</a:t>
            </a:r>
            <a:r>
              <a:rPr lang="it-IT" dirty="0" smtClean="0"/>
              <a:t>. Un totale di 535 bombe ha colpito l’area delle 576 regioni.</a:t>
            </a:r>
          </a:p>
          <a:p>
            <a:pPr>
              <a:buNone/>
            </a:pPr>
            <a:r>
              <a:rPr lang="it-IT" dirty="0" smtClean="0"/>
              <a:t>    Qual è la </a:t>
            </a:r>
            <a:r>
              <a:rPr lang="it-IT" dirty="0" err="1" smtClean="0"/>
              <a:t>prob</a:t>
            </a:r>
            <a:r>
              <a:rPr lang="it-IT" dirty="0" smtClean="0"/>
              <a:t> che, una regione scelta a caso, sia stata colpita 2 volte?</a:t>
            </a:r>
          </a:p>
          <a:p>
            <a:pPr>
              <a:buNone/>
            </a:pPr>
            <a:r>
              <a:rPr lang="it-IT" dirty="0" smtClean="0"/>
              <a:t>   Quale v.a.? Quale modello? Quale parametro? </a:t>
            </a:r>
          </a:p>
          <a:p>
            <a:pPr>
              <a:buNone/>
            </a:pPr>
            <a:r>
              <a:rPr lang="it-IT" dirty="0" smtClean="0"/>
              <a:t> </a:t>
            </a:r>
          </a:p>
          <a:p>
            <a:pPr>
              <a:buNone/>
            </a:pPr>
            <a:r>
              <a:rPr lang="it-IT" dirty="0" smtClean="0"/>
              <a:t>2) Numero di auto in attesa al semaforo: è distribuita secondo </a:t>
            </a:r>
            <a:r>
              <a:rPr lang="it-IT" dirty="0" err="1" smtClean="0"/>
              <a:t>Poisson</a:t>
            </a:r>
            <a:r>
              <a:rPr lang="it-IT" dirty="0" smtClean="0"/>
              <a:t>?</a:t>
            </a:r>
          </a:p>
          <a:p>
            <a:pPr>
              <a:buNone/>
            </a:pP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8994B8F7-D7E5-4F84-8207-D00871C208B5}" type="slidenum">
              <a:rPr lang="it-IT"/>
              <a:pPr>
                <a:defRPr/>
              </a:pPr>
              <a:t>62</a:t>
            </a:fld>
            <a:endParaRPr lang="it-IT"/>
          </a:p>
        </p:txBody>
      </p:sp>
      <p:sp>
        <p:nvSpPr>
          <p:cNvPr id="51204" name="Text Box 2"/>
          <p:cNvSpPr txBox="1">
            <a:spLocks noChangeArrowheads="1"/>
          </p:cNvSpPr>
          <p:nvPr/>
        </p:nvSpPr>
        <p:spPr bwMode="auto">
          <a:xfrm>
            <a:off x="228600" y="304800"/>
            <a:ext cx="8686800" cy="523220"/>
          </a:xfrm>
          <a:prstGeom prst="rect">
            <a:avLst/>
          </a:prstGeom>
          <a:noFill/>
          <a:ln w="38100">
            <a:solidFill>
              <a:srgbClr val="000099"/>
            </a:solidFill>
            <a:miter lim="800000"/>
            <a:headEnd/>
            <a:tailEnd/>
          </a:ln>
        </p:spPr>
        <p:txBody>
          <a:bodyPr>
            <a:spAutoFit/>
          </a:bodyPr>
          <a:lstStyle/>
          <a:p>
            <a:pPr algn="ctr">
              <a:spcBef>
                <a:spcPct val="50000"/>
              </a:spcBef>
            </a:pPr>
            <a:r>
              <a:rPr lang="it-IT" sz="2800" dirty="0" smtClean="0">
                <a:solidFill>
                  <a:srgbClr val="FF0000"/>
                </a:solidFill>
                <a:latin typeface="Tahoma" pitchFamily="34" charset="0"/>
              </a:rPr>
              <a:t>Variabili aleatorie continue: L’ISTOGRAMMA</a:t>
            </a:r>
            <a:endParaRPr lang="en-GB" sz="2800" dirty="0">
              <a:solidFill>
                <a:srgbClr val="FF0000"/>
              </a:solidFill>
              <a:latin typeface="Tahoma" pitchFamily="34" charset="0"/>
            </a:endParaRPr>
          </a:p>
        </p:txBody>
      </p:sp>
      <p:graphicFrame>
        <p:nvGraphicFramePr>
          <p:cNvPr id="51202" name="Object 3"/>
          <p:cNvGraphicFramePr>
            <a:graphicFrameLocks noChangeAspect="1"/>
          </p:cNvGraphicFramePr>
          <p:nvPr/>
        </p:nvGraphicFramePr>
        <p:xfrm>
          <a:off x="323850" y="1898650"/>
          <a:ext cx="8458200" cy="4959350"/>
        </p:xfrm>
        <a:graphic>
          <a:graphicData uri="http://schemas.openxmlformats.org/presentationml/2006/ole">
            <p:oleObj spid="_x0000_s8194" name="Chart" r:id="rId4" imgW="5829300" imgH="3416300" progId="Excel.Sheet.8">
              <p:embed/>
            </p:oleObj>
          </a:graphicData>
        </a:graphic>
      </p:graphicFrame>
      <p:sp>
        <p:nvSpPr>
          <p:cNvPr id="51205" name="Text Box 4"/>
          <p:cNvSpPr txBox="1">
            <a:spLocks noChangeArrowheads="1"/>
          </p:cNvSpPr>
          <p:nvPr/>
        </p:nvSpPr>
        <p:spPr bwMode="auto">
          <a:xfrm>
            <a:off x="447675" y="1042988"/>
            <a:ext cx="7561685" cy="584775"/>
          </a:xfrm>
          <a:prstGeom prst="rect">
            <a:avLst/>
          </a:prstGeom>
          <a:noFill/>
          <a:ln w="9525">
            <a:noFill/>
            <a:miter lim="800000"/>
            <a:headEnd/>
            <a:tailEnd/>
          </a:ln>
        </p:spPr>
        <p:txBody>
          <a:bodyPr wrap="none">
            <a:spAutoFit/>
          </a:bodyPr>
          <a:lstStyle/>
          <a:p>
            <a:r>
              <a:rPr lang="it-IT" sz="3200" dirty="0" smtClean="0">
                <a:solidFill>
                  <a:srgbClr val="FF0000"/>
                </a:solidFill>
                <a:latin typeface="Arial" pitchFamily="34" charset="0"/>
              </a:rPr>
              <a:t>Peso (kg) </a:t>
            </a:r>
            <a:r>
              <a:rPr lang="it-IT" sz="3200" dirty="0">
                <a:solidFill>
                  <a:srgbClr val="FF0000"/>
                </a:solidFill>
                <a:latin typeface="Arial" pitchFamily="34" charset="0"/>
              </a:rPr>
              <a:t>di 150 studenti tra i 12-18 anni</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1D31A114-CC59-4B1B-A544-B7A20F08F414}" type="slidenum">
              <a:rPr lang="it-IT"/>
              <a:pPr>
                <a:defRPr/>
              </a:pPr>
              <a:t>63</a:t>
            </a:fld>
            <a:endParaRPr lang="it-IT"/>
          </a:p>
        </p:txBody>
      </p:sp>
      <p:graphicFrame>
        <p:nvGraphicFramePr>
          <p:cNvPr id="52226" name="Object 3"/>
          <p:cNvGraphicFramePr>
            <a:graphicFrameLocks noChangeAspect="1"/>
          </p:cNvGraphicFramePr>
          <p:nvPr/>
        </p:nvGraphicFramePr>
        <p:xfrm>
          <a:off x="914400" y="1905000"/>
          <a:ext cx="7315200" cy="4772025"/>
        </p:xfrm>
        <a:graphic>
          <a:graphicData uri="http://schemas.openxmlformats.org/presentationml/2006/ole">
            <p:oleObj spid="_x0000_s9218" name="Chart" r:id="rId4" imgW="6934200" imgH="4521200" progId="Excel.Sheet.8">
              <p:embed/>
            </p:oleObj>
          </a:graphicData>
        </a:graphic>
      </p:graphicFrame>
      <p:sp>
        <p:nvSpPr>
          <p:cNvPr id="52229" name="Text Box 4"/>
          <p:cNvSpPr txBox="1">
            <a:spLocks noChangeArrowheads="1"/>
          </p:cNvSpPr>
          <p:nvPr/>
        </p:nvSpPr>
        <p:spPr bwMode="auto">
          <a:xfrm>
            <a:off x="683568" y="1124744"/>
            <a:ext cx="7631113" cy="954107"/>
          </a:xfrm>
          <a:prstGeom prst="rect">
            <a:avLst/>
          </a:prstGeom>
          <a:noFill/>
          <a:ln w="9525">
            <a:noFill/>
            <a:miter lim="800000"/>
            <a:headEnd/>
            <a:tailEnd/>
          </a:ln>
        </p:spPr>
        <p:txBody>
          <a:bodyPr>
            <a:spAutoFit/>
          </a:bodyPr>
          <a:lstStyle/>
          <a:p>
            <a:pPr>
              <a:spcBef>
                <a:spcPct val="50000"/>
              </a:spcBef>
            </a:pPr>
            <a:r>
              <a:rPr lang="it-IT" sz="2800" dirty="0" smtClean="0">
                <a:solidFill>
                  <a:srgbClr val="FF0000"/>
                </a:solidFill>
                <a:latin typeface="Tahoma" pitchFamily="34" charset="0"/>
              </a:rPr>
              <a:t>Aumentiamo il </a:t>
            </a:r>
            <a:r>
              <a:rPr lang="it-IT" sz="2800" dirty="0" err="1" smtClean="0">
                <a:solidFill>
                  <a:srgbClr val="FF0000"/>
                </a:solidFill>
                <a:latin typeface="Tahoma" pitchFamily="34" charset="0"/>
              </a:rPr>
              <a:t>n°</a:t>
            </a:r>
            <a:r>
              <a:rPr lang="it-IT" sz="2800" dirty="0" smtClean="0">
                <a:solidFill>
                  <a:srgbClr val="FF0000"/>
                </a:solidFill>
                <a:latin typeface="Tahoma" pitchFamily="34" charset="0"/>
              </a:rPr>
              <a:t> delle osservazioni: Peso (g) </a:t>
            </a:r>
            <a:r>
              <a:rPr lang="it-IT" sz="2800" dirty="0">
                <a:solidFill>
                  <a:srgbClr val="FF0000"/>
                </a:solidFill>
                <a:latin typeface="Tahoma" pitchFamily="34" charset="0"/>
              </a:rPr>
              <a:t>di 150.000 studenti tra i 12-18 anni</a:t>
            </a:r>
            <a:endParaRPr lang="en-GB" sz="2800" dirty="0">
              <a:solidFill>
                <a:srgbClr val="FF0000"/>
              </a:solidFill>
              <a:latin typeface="Tahoma" pitchFamily="34" charset="0"/>
            </a:endParaRPr>
          </a:p>
        </p:txBody>
      </p:sp>
      <p:sp>
        <p:nvSpPr>
          <p:cNvPr id="7" name="Text Box 2"/>
          <p:cNvSpPr txBox="1">
            <a:spLocks noChangeArrowheads="1"/>
          </p:cNvSpPr>
          <p:nvPr/>
        </p:nvSpPr>
        <p:spPr bwMode="auto">
          <a:xfrm>
            <a:off x="228600" y="304800"/>
            <a:ext cx="8686800" cy="523220"/>
          </a:xfrm>
          <a:prstGeom prst="rect">
            <a:avLst/>
          </a:prstGeom>
          <a:noFill/>
          <a:ln w="38100">
            <a:solidFill>
              <a:srgbClr val="000099"/>
            </a:solidFill>
            <a:miter lim="800000"/>
            <a:headEnd/>
            <a:tailEnd/>
          </a:ln>
        </p:spPr>
        <p:txBody>
          <a:bodyPr>
            <a:spAutoFit/>
          </a:bodyPr>
          <a:lstStyle/>
          <a:p>
            <a:pPr algn="ctr">
              <a:spcBef>
                <a:spcPct val="50000"/>
              </a:spcBef>
            </a:pPr>
            <a:r>
              <a:rPr lang="it-IT" sz="2800" dirty="0" smtClean="0">
                <a:solidFill>
                  <a:srgbClr val="FF0000"/>
                </a:solidFill>
                <a:latin typeface="Tahoma" pitchFamily="34" charset="0"/>
              </a:rPr>
              <a:t>Variabili aleatorie continue: L’ISTOGRAMMA</a:t>
            </a:r>
            <a:endParaRPr lang="en-GB" sz="2800" dirty="0">
              <a:solidFill>
                <a:srgbClr val="FF0000"/>
              </a:solidFill>
              <a:latin typeface="Tahoma"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A65D48C5-8CD1-4594-88CC-F9F5CD6091DA}" type="slidenum">
              <a:rPr lang="it-IT"/>
              <a:pPr>
                <a:defRPr/>
              </a:pPr>
              <a:t>64</a:t>
            </a:fld>
            <a:endParaRPr lang="it-IT"/>
          </a:p>
        </p:txBody>
      </p:sp>
      <p:sp>
        <p:nvSpPr>
          <p:cNvPr id="339971" name="Rectangle 3"/>
          <p:cNvSpPr>
            <a:spLocks noGrp="1" noChangeArrowheads="1"/>
          </p:cNvSpPr>
          <p:nvPr>
            <p:ph type="body" idx="4294967295"/>
          </p:nvPr>
        </p:nvSpPr>
        <p:spPr>
          <a:xfrm>
            <a:off x="1" y="1125538"/>
            <a:ext cx="9144000" cy="5732462"/>
          </a:xfrm>
        </p:spPr>
        <p:txBody>
          <a:bodyPr>
            <a:normAutofit/>
          </a:bodyPr>
          <a:lstStyle/>
          <a:p>
            <a:pPr eaLnBrk="1" hangingPunct="1">
              <a:buNone/>
            </a:pPr>
            <a:r>
              <a:rPr lang="it-IT" dirty="0" smtClean="0"/>
              <a:t>   Poiché le misure di peso sono su di una scala continua, è possibile aumentare il grado di precisione delle misurazioni in modo che le classi di frequenza siano a intervalli di </a:t>
            </a:r>
            <a:r>
              <a:rPr lang="it-IT" dirty="0" smtClean="0">
                <a:solidFill>
                  <a:srgbClr val="FF3300"/>
                </a:solidFill>
              </a:rPr>
              <a:t>0.001 kg (1 g)</a:t>
            </a:r>
            <a:r>
              <a:rPr lang="it-IT" dirty="0" smtClean="0"/>
              <a:t> invece che di </a:t>
            </a:r>
            <a:r>
              <a:rPr lang="it-IT" dirty="0" smtClean="0">
                <a:solidFill>
                  <a:srgbClr val="FF3300"/>
                </a:solidFill>
              </a:rPr>
              <a:t>1 kg</a:t>
            </a:r>
            <a:r>
              <a:rPr lang="it-IT" dirty="0" smtClean="0"/>
              <a:t>. </a:t>
            </a:r>
          </a:p>
          <a:p>
            <a:pPr eaLnBrk="1" hangingPunct="1">
              <a:buNone/>
            </a:pPr>
            <a:r>
              <a:rPr lang="it-IT" dirty="0" smtClean="0"/>
              <a:t>    Se si considera un </a:t>
            </a:r>
            <a:r>
              <a:rPr lang="it-IT" u="sng" dirty="0" smtClean="0"/>
              <a:t>numero di osservazioni molto grande a un grado di precisione infinitamente elevato</a:t>
            </a:r>
            <a:r>
              <a:rPr lang="it-IT" dirty="0" smtClean="0"/>
              <a:t>, i gradini dell’istogramma si trasformano in una </a:t>
            </a:r>
            <a:r>
              <a:rPr lang="it-IT" u="sng" dirty="0" smtClean="0">
                <a:solidFill>
                  <a:srgbClr val="FF3300"/>
                </a:solidFill>
              </a:rPr>
              <a:t>curva continua </a:t>
            </a:r>
            <a:r>
              <a:rPr lang="it-IT" u="sng" dirty="0" smtClean="0"/>
              <a:t>simile a quella della distribuzione normale (con un andamento a campana). </a:t>
            </a:r>
          </a:p>
        </p:txBody>
      </p:sp>
      <p:sp>
        <p:nvSpPr>
          <p:cNvPr id="339972" name="Rectangle 4"/>
          <p:cNvSpPr>
            <a:spLocks noGrp="1" noChangeArrowheads="1"/>
          </p:cNvSpPr>
          <p:nvPr>
            <p:ph type="title" idx="4294967295"/>
          </p:nvPr>
        </p:nvSpPr>
        <p:spPr>
          <a:xfrm>
            <a:off x="395288" y="260350"/>
            <a:ext cx="8229600" cy="777875"/>
          </a:xfrm>
          <a:ln>
            <a:solidFill>
              <a:schemeClr val="accent2"/>
            </a:solidFill>
          </a:ln>
        </p:spPr>
        <p:txBody>
          <a:bodyPr>
            <a:normAutofit fontScale="90000"/>
          </a:bodyPr>
          <a:lstStyle/>
          <a:p>
            <a:pPr eaLnBrk="1" hangingPunct="1"/>
            <a:r>
              <a:rPr lang="it-IT" sz="3200" dirty="0" smtClean="0">
                <a:solidFill>
                  <a:srgbClr val="FF3300"/>
                </a:solidFill>
              </a:rPr>
              <a:t/>
            </a:r>
            <a:br>
              <a:rPr lang="it-IT" sz="3200" dirty="0" smtClean="0">
                <a:solidFill>
                  <a:srgbClr val="FF3300"/>
                </a:solidFill>
              </a:rPr>
            </a:br>
            <a:r>
              <a:rPr lang="it-IT" sz="3200" b="1" dirty="0" smtClean="0">
                <a:solidFill>
                  <a:srgbClr val="FF3300"/>
                </a:solidFill>
              </a:rPr>
              <a:t>Distribuzione di probabilità normale</a:t>
            </a:r>
            <a:r>
              <a:rPr lang="it-IT" sz="3200" dirty="0" smtClean="0">
                <a:solidFill>
                  <a:srgbClr val="FF3300"/>
                </a:solidFill>
              </a:rPr>
              <a:t>: </a:t>
            </a:r>
            <a:r>
              <a:rPr lang="it-IT" sz="3200" dirty="0" smtClean="0">
                <a:solidFill>
                  <a:srgbClr val="FF0000"/>
                </a:solidFill>
                <a:latin typeface="Arial" pitchFamily="34" charset="0"/>
              </a:rPr>
              <a:t>Peso di studenti tra i 12-18 anni</a:t>
            </a:r>
            <a:br>
              <a:rPr lang="it-IT" sz="3200" dirty="0" smtClean="0">
                <a:solidFill>
                  <a:srgbClr val="FF0000"/>
                </a:solidFill>
                <a:latin typeface="Arial" pitchFamily="34" charset="0"/>
              </a:rPr>
            </a:br>
            <a:endParaRPr lang="it-IT" sz="3200" dirty="0" smtClean="0">
              <a:solidFill>
                <a:srgbClr val="FF33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661EB679-C758-43AB-9611-9EE99B3D0EC1}" type="slidenum">
              <a:rPr lang="it-IT"/>
              <a:pPr>
                <a:defRPr/>
              </a:pPr>
              <a:t>65</a:t>
            </a:fld>
            <a:endParaRPr lang="it-IT"/>
          </a:p>
        </p:txBody>
      </p:sp>
      <p:sp>
        <p:nvSpPr>
          <p:cNvPr id="343043" name="Rectangle 2"/>
          <p:cNvSpPr>
            <a:spLocks noGrp="1" noChangeArrowheads="1"/>
          </p:cNvSpPr>
          <p:nvPr>
            <p:ph type="title"/>
          </p:nvPr>
        </p:nvSpPr>
        <p:spPr>
          <a:xfrm>
            <a:off x="457200" y="274638"/>
            <a:ext cx="8229600" cy="706437"/>
          </a:xfrm>
          <a:ln>
            <a:solidFill>
              <a:schemeClr val="accent2"/>
            </a:solidFill>
          </a:ln>
        </p:spPr>
        <p:txBody>
          <a:bodyPr/>
          <a:lstStyle/>
          <a:p>
            <a:pPr eaLnBrk="1" hangingPunct="1"/>
            <a:r>
              <a:rPr lang="it-IT" sz="3600" smtClean="0">
                <a:solidFill>
                  <a:srgbClr val="FF3300"/>
                </a:solidFill>
              </a:rPr>
              <a:t>Distribuzione normale</a:t>
            </a:r>
          </a:p>
        </p:txBody>
      </p:sp>
      <p:sp>
        <p:nvSpPr>
          <p:cNvPr id="343044" name="Rectangle 3"/>
          <p:cNvSpPr>
            <a:spLocks noGrp="1" noChangeArrowheads="1"/>
          </p:cNvSpPr>
          <p:nvPr>
            <p:ph type="body" idx="1"/>
          </p:nvPr>
        </p:nvSpPr>
        <p:spPr>
          <a:xfrm>
            <a:off x="0" y="1125538"/>
            <a:ext cx="9144000" cy="5399087"/>
          </a:xfrm>
        </p:spPr>
        <p:txBody>
          <a:bodyPr>
            <a:normAutofit fontScale="92500" lnSpcReduction="20000"/>
          </a:bodyPr>
          <a:lstStyle/>
          <a:p>
            <a:pPr eaLnBrk="1" hangingPunct="1">
              <a:lnSpc>
                <a:spcPct val="90000"/>
              </a:lnSpc>
            </a:pPr>
            <a:r>
              <a:rPr lang="it-IT" dirty="0" smtClean="0"/>
              <a:t>Se la scala del grafico è tale che </a:t>
            </a:r>
            <a:r>
              <a:rPr lang="it-IT" b="1" dirty="0" smtClean="0"/>
              <a:t>l’</a:t>
            </a:r>
            <a:r>
              <a:rPr lang="it-IT" b="1" dirty="0" smtClean="0">
                <a:solidFill>
                  <a:schemeClr val="accent2"/>
                </a:solidFill>
              </a:rPr>
              <a:t>area totale</a:t>
            </a:r>
            <a:r>
              <a:rPr lang="it-IT" b="1" dirty="0" smtClean="0"/>
              <a:t> </a:t>
            </a:r>
            <a:r>
              <a:rPr lang="it-IT" dirty="0" smtClean="0"/>
              <a:t>sotto la curva è pari a </a:t>
            </a:r>
            <a:r>
              <a:rPr lang="it-IT" b="1" dirty="0" smtClean="0">
                <a:solidFill>
                  <a:schemeClr val="accent2"/>
                </a:solidFill>
              </a:rPr>
              <a:t>1</a:t>
            </a:r>
            <a:r>
              <a:rPr lang="it-IT" dirty="0" smtClean="0"/>
              <a:t>, allora l’area rappresenta tutte le osservazioni e la curva è una </a:t>
            </a:r>
            <a:r>
              <a:rPr lang="it-IT" b="1" dirty="0" smtClean="0">
                <a:solidFill>
                  <a:schemeClr val="accent2"/>
                </a:solidFill>
              </a:rPr>
              <a:t>curva di densità</a:t>
            </a:r>
            <a:r>
              <a:rPr lang="it-IT" dirty="0" smtClean="0">
                <a:solidFill>
                  <a:schemeClr val="accent2"/>
                </a:solidFill>
              </a:rPr>
              <a:t>.</a:t>
            </a:r>
          </a:p>
          <a:p>
            <a:pPr eaLnBrk="1" hangingPunct="1">
              <a:lnSpc>
                <a:spcPct val="90000"/>
              </a:lnSpc>
            </a:pPr>
            <a:r>
              <a:rPr lang="it-IT" dirty="0" smtClean="0"/>
              <a:t>L’area che sta sotto la curva e sopra un determinato intervallo di valori rappresenta la </a:t>
            </a:r>
            <a:r>
              <a:rPr lang="it-IT" b="1" dirty="0" smtClean="0">
                <a:solidFill>
                  <a:schemeClr val="accent2"/>
                </a:solidFill>
              </a:rPr>
              <a:t>proporzione (frequenza relativa</a:t>
            </a:r>
            <a:r>
              <a:rPr lang="it-IT" dirty="0" smtClean="0">
                <a:solidFill>
                  <a:schemeClr val="accent2"/>
                </a:solidFill>
              </a:rPr>
              <a:t>) </a:t>
            </a:r>
            <a:r>
              <a:rPr lang="it-IT" dirty="0" smtClean="0"/>
              <a:t>di tutte le osservazioni che cadono in quell’intervallo.</a:t>
            </a:r>
          </a:p>
          <a:p>
            <a:pPr eaLnBrk="1" hangingPunct="1">
              <a:lnSpc>
                <a:spcPct val="90000"/>
              </a:lnSpc>
            </a:pPr>
            <a:r>
              <a:rPr lang="it-IT" dirty="0" smtClean="0"/>
              <a:t>Si può, anche, dire che tale area rappresenta la </a:t>
            </a:r>
            <a:r>
              <a:rPr lang="it-IT" b="1" dirty="0" smtClean="0">
                <a:solidFill>
                  <a:schemeClr val="accent2"/>
                </a:solidFill>
              </a:rPr>
              <a:t>probabilità</a:t>
            </a:r>
            <a:r>
              <a:rPr lang="it-IT" dirty="0" smtClean="0">
                <a:solidFill>
                  <a:schemeClr val="accent2"/>
                </a:solidFill>
              </a:rPr>
              <a:t> </a:t>
            </a:r>
            <a:r>
              <a:rPr lang="it-IT" dirty="0" smtClean="0"/>
              <a:t>che un individuo scelto a caso appartenga a quell’intervallo.</a:t>
            </a:r>
          </a:p>
          <a:p>
            <a:pPr eaLnBrk="1" hangingPunct="1">
              <a:lnSpc>
                <a:spcPct val="90000"/>
              </a:lnSpc>
            </a:pPr>
            <a:endParaRPr lang="it-IT" dirty="0" smtClean="0"/>
          </a:p>
          <a:p>
            <a:pPr eaLnBrk="1" hangingPunct="1">
              <a:lnSpc>
                <a:spcPct val="90000"/>
              </a:lnSpc>
            </a:pPr>
            <a:r>
              <a:rPr lang="it-IT" dirty="0" smtClean="0"/>
              <a:t>Nell’es. dei pesi la </a:t>
            </a:r>
            <a:r>
              <a:rPr lang="it-IT" dirty="0" err="1" smtClean="0"/>
              <a:t>distrib</a:t>
            </a:r>
            <a:r>
              <a:rPr lang="it-IT" dirty="0" smtClean="0"/>
              <a:t>. Normale rappresenta un </a:t>
            </a:r>
            <a:r>
              <a:rPr lang="it-IT" b="1" dirty="0" smtClean="0"/>
              <a:t>buon modello </a:t>
            </a:r>
            <a:r>
              <a:rPr lang="it-IT" dirty="0" smtClean="0"/>
              <a:t>per la popolazione da cui proviene il campione osservato e può aiutare nello studio del fenomeno in questione.</a:t>
            </a:r>
          </a:p>
          <a:p>
            <a:pPr eaLnBrk="1" hangingPunct="1">
              <a:lnSpc>
                <a:spcPct val="90000"/>
              </a:lnSpc>
            </a:pPr>
            <a:endParaRPr lang="it-IT" dirty="0" smtClean="0"/>
          </a:p>
          <a:p>
            <a:pPr eaLnBrk="1" hangingPunct="1">
              <a:lnSpc>
                <a:spcPct val="90000"/>
              </a:lnSpc>
            </a:pPr>
            <a:endParaRPr lang="it-IT"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23" name="Rettangolo 2"/>
          <p:cNvSpPr>
            <a:spLocks noChangeArrowheads="1"/>
          </p:cNvSpPr>
          <p:nvPr/>
        </p:nvSpPr>
        <p:spPr bwMode="auto">
          <a:xfrm>
            <a:off x="0" y="1"/>
            <a:ext cx="9144000" cy="1631216"/>
          </a:xfrm>
          <a:prstGeom prst="rect">
            <a:avLst/>
          </a:prstGeom>
          <a:noFill/>
          <a:ln w="9525">
            <a:noFill/>
            <a:miter lim="800000"/>
            <a:headEnd/>
            <a:tailEnd/>
          </a:ln>
        </p:spPr>
        <p:txBody>
          <a:bodyPr wrap="square">
            <a:spAutoFit/>
          </a:bodyPr>
          <a:lstStyle/>
          <a:p>
            <a:r>
              <a:rPr lang="en-US" sz="2500" b="1" dirty="0" smtClean="0"/>
              <a:t>Non </a:t>
            </a:r>
            <a:r>
              <a:rPr lang="en-US" sz="2500" b="1" dirty="0" err="1" smtClean="0"/>
              <a:t>tutte</a:t>
            </a:r>
            <a:r>
              <a:rPr lang="en-US" sz="2500" b="1" dirty="0" smtClean="0"/>
              <a:t> le distr. </a:t>
            </a:r>
            <a:r>
              <a:rPr lang="en-US" sz="2500" b="1" dirty="0" err="1" smtClean="0"/>
              <a:t>sono</a:t>
            </a:r>
            <a:r>
              <a:rPr lang="en-US" sz="2500" b="1" dirty="0" smtClean="0"/>
              <a:t> </a:t>
            </a:r>
            <a:r>
              <a:rPr lang="en-US" sz="2500" b="1" dirty="0" err="1" smtClean="0"/>
              <a:t>simmetriche</a:t>
            </a:r>
            <a:r>
              <a:rPr lang="en-US" sz="2500" dirty="0" smtClean="0"/>
              <a:t>. The </a:t>
            </a:r>
            <a:r>
              <a:rPr lang="en-US" sz="2500" dirty="0"/>
              <a:t>histogram below shows the best 10 sprint times from the 168 all-time top male 100m sprinters. There are 1680 times in total, representing the top 10 times up to 2002 from each of the 168 sprinters</a:t>
            </a:r>
            <a:r>
              <a:rPr lang="en-US" sz="2500" dirty="0" smtClean="0"/>
              <a:t>. </a:t>
            </a:r>
            <a:r>
              <a:rPr lang="en-US" sz="2500" dirty="0" err="1" smtClean="0"/>
              <a:t>Ora</a:t>
            </a:r>
            <a:r>
              <a:rPr lang="en-US" sz="2500" dirty="0" smtClean="0"/>
              <a:t> </a:t>
            </a:r>
            <a:r>
              <a:rPr lang="en-US" sz="2500" dirty="0" err="1" smtClean="0"/>
              <a:t>il</a:t>
            </a:r>
            <a:r>
              <a:rPr lang="en-US" sz="2500" dirty="0" smtClean="0"/>
              <a:t> record è 9.58? </a:t>
            </a:r>
            <a:endParaRPr lang="it-IT" sz="2500" dirty="0"/>
          </a:p>
        </p:txBody>
      </p:sp>
      <p:pic>
        <p:nvPicPr>
          <p:cNvPr id="491524" name="Picture 2"/>
          <p:cNvPicPr>
            <a:picLocks noChangeAspect="1" noChangeArrowheads="1"/>
          </p:cNvPicPr>
          <p:nvPr/>
        </p:nvPicPr>
        <p:blipFill>
          <a:blip r:embed="rId3" cstate="print"/>
          <a:srcRect/>
          <a:stretch>
            <a:fillRect/>
          </a:stretch>
        </p:blipFill>
        <p:spPr bwMode="auto">
          <a:xfrm>
            <a:off x="0" y="1844675"/>
            <a:ext cx="8893175" cy="3887788"/>
          </a:xfrm>
          <a:prstGeom prst="rect">
            <a:avLst/>
          </a:prstGeom>
          <a:noFill/>
          <a:ln w="9525">
            <a:noFill/>
            <a:miter lim="800000"/>
            <a:headEnd/>
            <a:tailEnd/>
          </a:ln>
        </p:spPr>
      </p:pic>
      <p:sp>
        <p:nvSpPr>
          <p:cNvPr id="491525" name="Rettangolo 4"/>
          <p:cNvSpPr>
            <a:spLocks noChangeArrowheads="1"/>
          </p:cNvSpPr>
          <p:nvPr/>
        </p:nvSpPr>
        <p:spPr bwMode="auto">
          <a:xfrm>
            <a:off x="0" y="5657850"/>
            <a:ext cx="9144000" cy="923330"/>
          </a:xfrm>
          <a:prstGeom prst="rect">
            <a:avLst/>
          </a:prstGeom>
          <a:noFill/>
          <a:ln w="9525">
            <a:noFill/>
            <a:miter lim="800000"/>
            <a:headEnd/>
            <a:tailEnd/>
          </a:ln>
        </p:spPr>
        <p:txBody>
          <a:bodyPr wrap="square">
            <a:spAutoFit/>
          </a:bodyPr>
          <a:lstStyle/>
          <a:p>
            <a:r>
              <a:rPr lang="en-US" dirty="0"/>
              <a:t>the </a:t>
            </a:r>
            <a:r>
              <a:rPr lang="en-US" i="1" dirty="0"/>
              <a:t>most probable times are close to 10.2 seconds;</a:t>
            </a:r>
          </a:p>
          <a:p>
            <a:r>
              <a:rPr lang="en-US" dirty="0"/>
              <a:t>• the distribution of times has a long left tail (left skew);</a:t>
            </a:r>
          </a:p>
          <a:p>
            <a:r>
              <a:rPr lang="en-US" dirty="0"/>
              <a:t>• times below 10.0s and above 10.3 seconds have low </a:t>
            </a:r>
            <a:r>
              <a:rPr lang="en-US" dirty="0" smtClean="0"/>
              <a:t>frequency (e freq </a:t>
            </a:r>
            <a:r>
              <a:rPr lang="en-US" dirty="0" err="1" smtClean="0"/>
              <a:t>relativa</a:t>
            </a:r>
            <a:r>
              <a:rPr lang="en-US" dirty="0" smtClean="0"/>
              <a:t> </a:t>
            </a:r>
            <a:r>
              <a:rPr lang="en-US" dirty="0" err="1" smtClean="0"/>
              <a:t>percentuale</a:t>
            </a:r>
            <a:r>
              <a:rPr lang="en-US" dirty="0" smtClean="0"/>
              <a:t>)</a:t>
            </a:r>
            <a:endParaRPr lang="it-IT"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AF96A25E-3E68-4142-AE32-1AAEE3E07287}" type="slidenum">
              <a:rPr lang="it-IT" smtClean="0"/>
              <a:pPr>
                <a:defRPr/>
              </a:pPr>
              <a:t>67</a:t>
            </a:fld>
            <a:endParaRPr lang="it-IT"/>
          </a:p>
        </p:txBody>
      </p:sp>
      <p:pic>
        <p:nvPicPr>
          <p:cNvPr id="492547" name="Picture 2"/>
          <p:cNvPicPr>
            <a:picLocks noChangeAspect="1" noChangeArrowheads="1"/>
          </p:cNvPicPr>
          <p:nvPr/>
        </p:nvPicPr>
        <p:blipFill>
          <a:blip r:embed="rId2" cstate="print"/>
          <a:srcRect l="21405"/>
          <a:stretch>
            <a:fillRect/>
          </a:stretch>
        </p:blipFill>
        <p:spPr bwMode="auto">
          <a:xfrm>
            <a:off x="2987824" y="260648"/>
            <a:ext cx="5816749" cy="5991225"/>
          </a:xfrm>
          <a:prstGeom prst="rect">
            <a:avLst/>
          </a:prstGeom>
          <a:noFill/>
          <a:ln w="9525">
            <a:noFill/>
            <a:miter lim="800000"/>
            <a:headEnd/>
            <a:tailEnd/>
          </a:ln>
        </p:spPr>
      </p:pic>
      <p:sp>
        <p:nvSpPr>
          <p:cNvPr id="492548" name="CasellaDiTesto 3"/>
          <p:cNvSpPr txBox="1">
            <a:spLocks noChangeArrowheads="1"/>
          </p:cNvSpPr>
          <p:nvPr/>
        </p:nvSpPr>
        <p:spPr bwMode="auto">
          <a:xfrm>
            <a:off x="5724128" y="260648"/>
            <a:ext cx="1587807" cy="369332"/>
          </a:xfrm>
          <a:prstGeom prst="rect">
            <a:avLst/>
          </a:prstGeom>
          <a:noFill/>
          <a:ln w="9525">
            <a:noFill/>
            <a:miter lim="800000"/>
            <a:headEnd/>
            <a:tailEnd/>
          </a:ln>
        </p:spPr>
        <p:txBody>
          <a:bodyPr wrap="none">
            <a:spAutoFit/>
          </a:bodyPr>
          <a:lstStyle/>
          <a:p>
            <a:r>
              <a:rPr lang="it-IT" dirty="0">
                <a:solidFill>
                  <a:srgbClr val="FF0000"/>
                </a:solidFill>
              </a:rPr>
              <a:t>0.05s </a:t>
            </a:r>
            <a:r>
              <a:rPr lang="it-IT" dirty="0" smtClean="0">
                <a:solidFill>
                  <a:srgbClr val="FF0000"/>
                </a:solidFill>
              </a:rPr>
              <a:t> </a:t>
            </a:r>
            <a:r>
              <a:rPr lang="it-IT" dirty="0" err="1" smtClean="0">
                <a:solidFill>
                  <a:srgbClr val="FF0000"/>
                </a:solidFill>
              </a:rPr>
              <a:t>intervals</a:t>
            </a:r>
            <a:endParaRPr lang="it-IT" dirty="0">
              <a:solidFill>
                <a:srgbClr val="FF0000"/>
              </a:solidFill>
            </a:endParaRPr>
          </a:p>
        </p:txBody>
      </p:sp>
      <p:sp>
        <p:nvSpPr>
          <p:cNvPr id="492549" name="CasellaDiTesto 5"/>
          <p:cNvSpPr txBox="1">
            <a:spLocks noChangeArrowheads="1"/>
          </p:cNvSpPr>
          <p:nvPr/>
        </p:nvSpPr>
        <p:spPr bwMode="auto">
          <a:xfrm>
            <a:off x="395288" y="404813"/>
            <a:ext cx="1536700" cy="1138773"/>
          </a:xfrm>
          <a:prstGeom prst="rect">
            <a:avLst/>
          </a:prstGeom>
          <a:noFill/>
          <a:ln w="9525">
            <a:noFill/>
            <a:miter lim="800000"/>
            <a:headEnd/>
            <a:tailEnd/>
          </a:ln>
        </p:spPr>
        <p:txBody>
          <a:bodyPr>
            <a:spAutoFit/>
          </a:bodyPr>
          <a:lstStyle/>
          <a:p>
            <a:endParaRPr lang="it-IT" b="1" dirty="0">
              <a:solidFill>
                <a:srgbClr val="FF0000"/>
              </a:solidFill>
            </a:endParaRPr>
          </a:p>
          <a:p>
            <a:endParaRPr lang="it-IT" b="1" dirty="0">
              <a:solidFill>
                <a:srgbClr val="FF0000"/>
              </a:solidFill>
            </a:endParaRPr>
          </a:p>
          <a:p>
            <a:r>
              <a:rPr lang="it-IT" sz="3200" b="1" u="sng" dirty="0">
                <a:solidFill>
                  <a:srgbClr val="FF0000"/>
                </a:solidFill>
              </a:rPr>
              <a:t>Densità</a:t>
            </a:r>
          </a:p>
        </p:txBody>
      </p:sp>
      <p:cxnSp>
        <p:nvCxnSpPr>
          <p:cNvPr id="7" name="Connettore 2 6"/>
          <p:cNvCxnSpPr/>
          <p:nvPr/>
        </p:nvCxnSpPr>
        <p:spPr>
          <a:xfrm>
            <a:off x="1979712" y="1268760"/>
            <a:ext cx="158417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1403648" y="1340768"/>
            <a:ext cx="1584176"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1403648" y="1700808"/>
            <a:ext cx="2016224" cy="3312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700CAFEE-FD67-4414-AE2F-12D706BBF877}" type="slidenum">
              <a:rPr lang="it-IT"/>
              <a:pPr>
                <a:defRPr/>
              </a:pPr>
              <a:t>68</a:t>
            </a:fld>
            <a:endParaRPr lang="it-IT"/>
          </a:p>
        </p:txBody>
      </p:sp>
      <p:sp>
        <p:nvSpPr>
          <p:cNvPr id="344067" name="Rectangle 2"/>
          <p:cNvSpPr>
            <a:spLocks noGrp="1" noChangeArrowheads="1"/>
          </p:cNvSpPr>
          <p:nvPr>
            <p:ph type="title"/>
          </p:nvPr>
        </p:nvSpPr>
        <p:spPr>
          <a:xfrm>
            <a:off x="457200" y="274638"/>
            <a:ext cx="8229600" cy="993775"/>
          </a:xfrm>
          <a:ln>
            <a:solidFill>
              <a:schemeClr val="accent2"/>
            </a:solidFill>
          </a:ln>
        </p:spPr>
        <p:txBody>
          <a:bodyPr>
            <a:normAutofit fontScale="90000"/>
          </a:bodyPr>
          <a:lstStyle/>
          <a:p>
            <a:pPr eaLnBrk="1" hangingPunct="1"/>
            <a:r>
              <a:rPr lang="it-IT" sz="3200" smtClean="0">
                <a:solidFill>
                  <a:srgbClr val="FF3300"/>
                </a:solidFill>
              </a:rPr>
              <a:t>Istogramma e distribuzione normale: un altro esempio</a:t>
            </a:r>
          </a:p>
        </p:txBody>
      </p:sp>
      <p:sp>
        <p:nvSpPr>
          <p:cNvPr id="344068" name="Rectangle 3"/>
          <p:cNvSpPr>
            <a:spLocks noGrp="1" noChangeArrowheads="1"/>
          </p:cNvSpPr>
          <p:nvPr>
            <p:ph type="body" idx="1"/>
          </p:nvPr>
        </p:nvSpPr>
        <p:spPr>
          <a:xfrm>
            <a:off x="0" y="1196975"/>
            <a:ext cx="9144000" cy="5400675"/>
          </a:xfrm>
        </p:spPr>
        <p:txBody>
          <a:bodyPr/>
          <a:lstStyle/>
          <a:p>
            <a:pPr eaLnBrk="1" hangingPunct="1"/>
            <a:r>
              <a:rPr lang="it-IT" b="1" smtClean="0"/>
              <a:t>Esempio 13</a:t>
            </a:r>
            <a:r>
              <a:rPr lang="it-IT" smtClean="0"/>
              <a:t>. Nella tabella che segue sono riportate le lunghezze (al mm più vicino) di 100 germogli nati da semi piantati allo stesso tempo.</a:t>
            </a:r>
          </a:p>
          <a:p>
            <a:pPr eaLnBrk="1" hangingPunct="1"/>
            <a:r>
              <a:rPr lang="it-IT" smtClean="0"/>
              <a:t>Ad esempio, tutti i germogli di lunghezza tra 73.5mm e 74.5mm sono inseriti nella classe 74mm. </a:t>
            </a:r>
          </a:p>
          <a:p>
            <a:pPr eaLnBrk="1" hangingPunct="1"/>
            <a:r>
              <a:rPr lang="it-IT" smtClean="0"/>
              <a:t>Nella tabella sono, anche, riportate la </a:t>
            </a:r>
            <a:r>
              <a:rPr lang="it-IT" smtClean="0">
                <a:solidFill>
                  <a:srgbClr val="000099"/>
                </a:solidFill>
              </a:rPr>
              <a:t>distribuzione delle frequenze, delle frequenze relative e delle frequenze cumulate </a:t>
            </a:r>
            <a:r>
              <a:rPr lang="it-IT" smtClean="0"/>
              <a:t>dei valori della variabile “lunghezza dei germogli”.</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 name="Segnaposto numero diapositiva 4"/>
          <p:cNvSpPr>
            <a:spLocks noGrp="1"/>
          </p:cNvSpPr>
          <p:nvPr>
            <p:ph type="sldNum" sz="quarter" idx="12"/>
          </p:nvPr>
        </p:nvSpPr>
        <p:spPr/>
        <p:txBody>
          <a:bodyPr/>
          <a:lstStyle/>
          <a:p>
            <a:pPr>
              <a:defRPr/>
            </a:pPr>
            <a:fld id="{9EF54DE9-4613-4CF3-97B8-E0BDE6FEC885}" type="slidenum">
              <a:rPr lang="it-IT"/>
              <a:pPr>
                <a:defRPr/>
              </a:pPr>
              <a:t>69</a:t>
            </a:fld>
            <a:endParaRPr lang="it-IT"/>
          </a:p>
        </p:txBody>
      </p:sp>
      <p:sp>
        <p:nvSpPr>
          <p:cNvPr id="345091" name="Rectangle 2"/>
          <p:cNvSpPr>
            <a:spLocks noGrp="1" noChangeArrowheads="1"/>
          </p:cNvSpPr>
          <p:nvPr>
            <p:ph type="title"/>
          </p:nvPr>
        </p:nvSpPr>
        <p:spPr>
          <a:xfrm>
            <a:off x="468313" y="0"/>
            <a:ext cx="8229600" cy="549275"/>
          </a:xfrm>
          <a:ln>
            <a:solidFill>
              <a:schemeClr val="accent2"/>
            </a:solidFill>
          </a:ln>
        </p:spPr>
        <p:txBody>
          <a:bodyPr/>
          <a:lstStyle/>
          <a:p>
            <a:pPr eaLnBrk="1" hangingPunct="1"/>
            <a:r>
              <a:rPr lang="it-IT" sz="2800" smtClean="0">
                <a:solidFill>
                  <a:srgbClr val="FF3300"/>
                </a:solidFill>
              </a:rPr>
              <a:t>Tabella delle frequenze</a:t>
            </a:r>
          </a:p>
        </p:txBody>
      </p:sp>
      <p:graphicFrame>
        <p:nvGraphicFramePr>
          <p:cNvPr id="470242" name="Group 226"/>
          <p:cNvGraphicFramePr>
            <a:graphicFrameLocks noGrp="1"/>
          </p:cNvGraphicFramePr>
          <p:nvPr/>
        </p:nvGraphicFramePr>
        <p:xfrm>
          <a:off x="395288" y="549275"/>
          <a:ext cx="8424862" cy="6494465"/>
        </p:xfrm>
        <a:graphic>
          <a:graphicData uri="http://schemas.openxmlformats.org/drawingml/2006/table">
            <a:tbl>
              <a:tblPr/>
              <a:tblGrid>
                <a:gridCol w="1684337"/>
                <a:gridCol w="1685925"/>
                <a:gridCol w="1684338"/>
                <a:gridCol w="1685925"/>
                <a:gridCol w="1684337"/>
              </a:tblGrid>
              <a:tr h="777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FF3300"/>
                          </a:solidFill>
                          <a:effectLst/>
                          <a:latin typeface="Arial" pitchFamily="34" charset="0"/>
                        </a:rPr>
                        <a:t>Intervallo classe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FF3300"/>
                          </a:solidFill>
                          <a:effectLst/>
                          <a:latin typeface="Arial" pitchFamily="34" charset="0"/>
                        </a:rPr>
                        <a:t>Lunghezza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FF3300"/>
                          </a:solidFill>
                          <a:effectLst/>
                          <a:latin typeface="Arial" pitchFamily="34" charset="0"/>
                        </a:rPr>
                        <a:t>(mm)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FF3300"/>
                          </a:solidFill>
                          <a:effectLst/>
                          <a:latin typeface="Arial" pitchFamily="34" charset="0"/>
                        </a:rPr>
                        <a:t>Frequenza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FF3300"/>
                          </a:solidFill>
                          <a:effectLst/>
                          <a:latin typeface="Arial" pitchFamily="34" charset="0"/>
                        </a:rPr>
                        <a:t>Frequenza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FF3300"/>
                          </a:solidFill>
                          <a:effectLst/>
                          <a:latin typeface="Arial" pitchFamily="34" charset="0"/>
                        </a:rPr>
                        <a:t>relativa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rgbClr val="FF3300"/>
                          </a:solidFill>
                          <a:effectLst/>
                          <a:latin typeface="Arial" pitchFamily="34" charset="0"/>
                        </a:rPr>
                        <a:t>Frequenza rel. cumulata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67.5-68.5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38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68.5-69.5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39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69.5-70.5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70.5-71.5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38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71.5-72.5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39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72.5-73.5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39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73.5-74.5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39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74.5-75.5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75.5-76.5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39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76.5-77.5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38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77.5-78.5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41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78.5-79.5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38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79.5-80.5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accent2"/>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33"/>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457200" y="152400"/>
            <a:ext cx="8229600" cy="639763"/>
          </a:xfrm>
          <a:ln>
            <a:solidFill>
              <a:schemeClr val="accent2"/>
            </a:solidFill>
          </a:ln>
        </p:spPr>
        <p:txBody>
          <a:bodyPr/>
          <a:lstStyle/>
          <a:p>
            <a:r>
              <a:rPr lang="it-IT" sz="3200" smtClean="0">
                <a:solidFill>
                  <a:srgbClr val="FF3300"/>
                </a:solidFill>
              </a:rPr>
              <a:t>L’idea di probabilità</a:t>
            </a:r>
          </a:p>
        </p:txBody>
      </p:sp>
      <p:sp>
        <p:nvSpPr>
          <p:cNvPr id="20483" name="Rectangle 3"/>
          <p:cNvSpPr>
            <a:spLocks noGrp="1" noChangeArrowheads="1"/>
          </p:cNvSpPr>
          <p:nvPr>
            <p:ph type="body" idx="1"/>
          </p:nvPr>
        </p:nvSpPr>
        <p:spPr>
          <a:xfrm>
            <a:off x="152400" y="1143000"/>
            <a:ext cx="8991600" cy="5410200"/>
          </a:xfrm>
        </p:spPr>
        <p:txBody>
          <a:bodyPr>
            <a:normAutofit fontScale="92500"/>
          </a:bodyPr>
          <a:lstStyle/>
          <a:p>
            <a:pPr>
              <a:defRPr/>
            </a:pPr>
            <a:r>
              <a:rPr lang="it-IT" sz="2800" b="1" dirty="0">
                <a:solidFill>
                  <a:srgbClr val="FF0000"/>
                </a:solidFill>
              </a:rPr>
              <a:t>Probabilità 0.5 </a:t>
            </a:r>
            <a:r>
              <a:rPr lang="it-IT" sz="2800" dirty="0"/>
              <a:t>significa che ci aspetta che l’evento di interesse “si verifichi metà delle volte su un gran numero di prove</a:t>
            </a:r>
            <a:r>
              <a:rPr lang="it-IT" sz="2800" dirty="0" smtClean="0"/>
              <a:t>”.</a:t>
            </a:r>
          </a:p>
          <a:p>
            <a:pPr>
              <a:defRPr/>
            </a:pPr>
            <a:endParaRPr lang="it-IT" sz="2800" dirty="0"/>
          </a:p>
          <a:p>
            <a:pPr>
              <a:defRPr/>
            </a:pPr>
            <a:r>
              <a:rPr lang="it-IT" sz="2800" dirty="0"/>
              <a:t>Si potrebbe sospettare che la probabilità che esca testa è 0.5 perché la moneta ha 2 facce, ma non basta (esistono le monete truccate).</a:t>
            </a:r>
          </a:p>
          <a:p>
            <a:pPr>
              <a:defRPr/>
            </a:pPr>
            <a:r>
              <a:rPr lang="it-IT" sz="2800" dirty="0" smtClean="0"/>
              <a:t>Analogamente anche </a:t>
            </a:r>
            <a:r>
              <a:rPr lang="it-IT" sz="2800" dirty="0"/>
              <a:t>i bambini possono essere di sesso M o F</a:t>
            </a:r>
          </a:p>
          <a:p>
            <a:pPr>
              <a:buFont typeface="Wingdings" pitchFamily="2" charset="2"/>
              <a:buNone/>
              <a:defRPr/>
            </a:pPr>
            <a:r>
              <a:rPr lang="it-IT" sz="2800" dirty="0"/>
              <a:t>   </a:t>
            </a:r>
            <a:r>
              <a:rPr lang="it-IT" sz="2800" dirty="0" smtClean="0"/>
              <a:t>  e </a:t>
            </a:r>
            <a:r>
              <a:rPr lang="it-IT" sz="2800" dirty="0"/>
              <a:t>le probabilità, calcolate statisticamente, non sono uguali: la probabilità di M è circa 0.51</a:t>
            </a:r>
            <a:r>
              <a:rPr lang="it-IT" sz="2800" dirty="0" smtClean="0"/>
              <a:t>.</a:t>
            </a:r>
          </a:p>
          <a:p>
            <a:pPr>
              <a:buFont typeface="Wingdings" pitchFamily="2" charset="2"/>
              <a:buNone/>
              <a:defRPr/>
            </a:pPr>
            <a:endParaRPr lang="it-IT" sz="2800" dirty="0"/>
          </a:p>
          <a:p>
            <a:pPr>
              <a:buClr>
                <a:schemeClr val="tx1"/>
              </a:buClr>
              <a:defRPr/>
            </a:pPr>
            <a:r>
              <a:rPr lang="it-IT" sz="2800" dirty="0"/>
              <a:t>Questa idea di probabilità è </a:t>
            </a:r>
            <a:r>
              <a:rPr lang="it-IT" sz="2800" dirty="0">
                <a:solidFill>
                  <a:schemeClr val="accent2"/>
                </a:solidFill>
                <a:effectLst>
                  <a:outerShdw blurRad="38100" dist="38100" dir="2700000" algn="tl">
                    <a:srgbClr val="000000"/>
                  </a:outerShdw>
                </a:effectLst>
              </a:rPr>
              <a:t>empirica</a:t>
            </a:r>
            <a:r>
              <a:rPr lang="it-IT" sz="2800" dirty="0"/>
              <a:t>. </a:t>
            </a:r>
            <a:r>
              <a:rPr lang="it-IT" sz="2800" u="sng" dirty="0"/>
              <a:t>La probabilità descrive ciò che ci si aspetta che succeda in moltissime prove.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5CFE23C5-B8A5-4F98-BB07-284E4DBE5E58}" type="slidenum">
              <a:rPr lang="it-IT"/>
              <a:pPr>
                <a:defRPr/>
              </a:pPr>
              <a:t>70</a:t>
            </a:fld>
            <a:endParaRPr lang="it-IT"/>
          </a:p>
        </p:txBody>
      </p:sp>
      <p:sp>
        <p:nvSpPr>
          <p:cNvPr id="346115" name="Rectangle 2"/>
          <p:cNvSpPr>
            <a:spLocks noGrp="1" noChangeArrowheads="1"/>
          </p:cNvSpPr>
          <p:nvPr>
            <p:ph type="title"/>
          </p:nvPr>
        </p:nvSpPr>
        <p:spPr>
          <a:xfrm>
            <a:off x="457200" y="274638"/>
            <a:ext cx="8229600" cy="850900"/>
          </a:xfrm>
          <a:ln>
            <a:solidFill>
              <a:schemeClr val="accent2"/>
            </a:solidFill>
          </a:ln>
        </p:spPr>
        <p:txBody>
          <a:bodyPr/>
          <a:lstStyle/>
          <a:p>
            <a:pPr eaLnBrk="1" hangingPunct="1"/>
            <a:r>
              <a:rPr lang="it-IT" sz="3200" dirty="0" smtClean="0">
                <a:solidFill>
                  <a:srgbClr val="FF3300"/>
                </a:solidFill>
              </a:rPr>
              <a:t>Le frequenze relative cumulate</a:t>
            </a:r>
          </a:p>
        </p:txBody>
      </p:sp>
      <p:sp>
        <p:nvSpPr>
          <p:cNvPr id="346116" name="Rectangle 3"/>
          <p:cNvSpPr>
            <a:spLocks noGrp="1" noChangeArrowheads="1"/>
          </p:cNvSpPr>
          <p:nvPr>
            <p:ph type="body" idx="1"/>
          </p:nvPr>
        </p:nvSpPr>
        <p:spPr>
          <a:xfrm>
            <a:off x="457200" y="1600200"/>
            <a:ext cx="8229600" cy="4781550"/>
          </a:xfrm>
        </p:spPr>
        <p:txBody>
          <a:bodyPr/>
          <a:lstStyle/>
          <a:p>
            <a:pPr eaLnBrk="1" hangingPunct="1"/>
            <a:r>
              <a:rPr lang="it-IT" smtClean="0"/>
              <a:t>La </a:t>
            </a:r>
            <a:r>
              <a:rPr lang="it-IT" smtClean="0">
                <a:solidFill>
                  <a:srgbClr val="000099"/>
                </a:solidFill>
              </a:rPr>
              <a:t>frequenza relativa cumulata</a:t>
            </a:r>
            <a:r>
              <a:rPr lang="it-IT" smtClean="0"/>
              <a:t> per una data classe è ottenuta come somma della corrispondente frequenza relativa e di tutte quelle relative alle classi precedenti.</a:t>
            </a:r>
          </a:p>
          <a:p>
            <a:pPr eaLnBrk="1" hangingPunct="1"/>
            <a:r>
              <a:rPr lang="it-IT" smtClean="0"/>
              <a:t>In modo analogo si definisce la </a:t>
            </a:r>
            <a:r>
              <a:rPr lang="it-IT" smtClean="0">
                <a:solidFill>
                  <a:srgbClr val="000099"/>
                </a:solidFill>
              </a:rPr>
              <a:t>frequenza cumulata.</a:t>
            </a:r>
          </a:p>
          <a:p>
            <a:pPr eaLnBrk="1" hangingPunct="1"/>
            <a:r>
              <a:rPr lang="it-IT" smtClean="0"/>
              <a:t>Spesso si considera la </a:t>
            </a:r>
            <a:r>
              <a:rPr lang="it-IT" smtClean="0">
                <a:solidFill>
                  <a:srgbClr val="000099"/>
                </a:solidFill>
              </a:rPr>
              <a:t>frequenza percentuale cumulata</a:t>
            </a:r>
            <a:r>
              <a:rPr lang="it-IT" smtClean="0"/>
              <a:t> pari alla frequenza relativa cumulata moltiplicata per 100.</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6096DA87-4FF7-41F0-9BEA-0FD558854A30}" type="slidenum">
              <a:rPr lang="it-IT"/>
              <a:pPr>
                <a:defRPr/>
              </a:pPr>
              <a:t>71</a:t>
            </a:fld>
            <a:endParaRPr lang="it-IT"/>
          </a:p>
        </p:txBody>
      </p:sp>
      <p:graphicFrame>
        <p:nvGraphicFramePr>
          <p:cNvPr id="53250" name="Object 4"/>
          <p:cNvGraphicFramePr>
            <a:graphicFrameLocks noChangeAspect="1"/>
          </p:cNvGraphicFramePr>
          <p:nvPr/>
        </p:nvGraphicFramePr>
        <p:xfrm>
          <a:off x="1187450" y="188913"/>
          <a:ext cx="6913563" cy="5111750"/>
        </p:xfrm>
        <a:graphic>
          <a:graphicData uri="http://schemas.openxmlformats.org/presentationml/2006/ole">
            <p:oleObj spid="_x0000_s10242" name="Graph" r:id="rId3" imgW="5486400" imgH="3657600" progId="">
              <p:embed/>
            </p:oleObj>
          </a:graphicData>
        </a:graphic>
      </p:graphicFrame>
      <p:sp>
        <p:nvSpPr>
          <p:cNvPr id="53252" name="Text Box 5"/>
          <p:cNvSpPr txBox="1">
            <a:spLocks noChangeArrowheads="1"/>
          </p:cNvSpPr>
          <p:nvPr/>
        </p:nvSpPr>
        <p:spPr bwMode="auto">
          <a:xfrm>
            <a:off x="0" y="5589588"/>
            <a:ext cx="9144000" cy="1077218"/>
          </a:xfrm>
          <a:prstGeom prst="rect">
            <a:avLst/>
          </a:prstGeom>
          <a:noFill/>
          <a:ln w="9525">
            <a:noFill/>
            <a:miter lim="800000"/>
            <a:headEnd/>
            <a:tailEnd/>
          </a:ln>
        </p:spPr>
        <p:txBody>
          <a:bodyPr wrap="square">
            <a:spAutoFit/>
          </a:bodyPr>
          <a:lstStyle/>
          <a:p>
            <a:r>
              <a:rPr lang="it-IT" sz="3200" dirty="0" smtClean="0">
                <a:solidFill>
                  <a:srgbClr val="D60093"/>
                </a:solidFill>
                <a:latin typeface="Arial" pitchFamily="34" charset="0"/>
              </a:rPr>
              <a:t>    E</a:t>
            </a:r>
            <a:r>
              <a:rPr lang="it-IT" sz="3200" dirty="0">
                <a:solidFill>
                  <a:srgbClr val="D60093"/>
                </a:solidFill>
                <a:latin typeface="Arial" pitchFamily="34" charset="0"/>
              </a:rPr>
              <a:t>’ unimodale  (classe modale 73.5-74.5 mm</a:t>
            </a:r>
            <a:r>
              <a:rPr lang="it-IT" sz="3200" dirty="0" smtClean="0">
                <a:solidFill>
                  <a:srgbClr val="D60093"/>
                </a:solidFill>
                <a:latin typeface="Arial" pitchFamily="34" charset="0"/>
              </a:rPr>
              <a:t>)</a:t>
            </a:r>
          </a:p>
          <a:p>
            <a:r>
              <a:rPr lang="en-US" sz="3200" dirty="0" smtClean="0">
                <a:solidFill>
                  <a:srgbClr val="FF3399"/>
                </a:solidFill>
                <a:cs typeface="Arial" pitchFamily="34" charset="0"/>
              </a:rPr>
              <a:t>          = </a:t>
            </a:r>
            <a:r>
              <a:rPr lang="en-US" sz="3200" b="1" dirty="0" smtClean="0">
                <a:solidFill>
                  <a:srgbClr val="FF3399"/>
                </a:solidFill>
                <a:cs typeface="Arial" pitchFamily="34" charset="0"/>
              </a:rPr>
              <a:t>74.02mm</a:t>
            </a:r>
            <a:r>
              <a:rPr lang="en-US" sz="3200" dirty="0" smtClean="0">
                <a:solidFill>
                  <a:srgbClr val="FF3399"/>
                </a:solidFill>
                <a:cs typeface="Arial" pitchFamily="34" charset="0"/>
              </a:rPr>
              <a:t> </a:t>
            </a:r>
            <a:r>
              <a:rPr lang="en-US" sz="3200" dirty="0" smtClean="0">
                <a:cs typeface="Arial" pitchFamily="34" charset="0"/>
              </a:rPr>
              <a:t>e </a:t>
            </a:r>
            <a:r>
              <a:rPr lang="en-US" sz="3200" dirty="0" err="1" smtClean="0">
                <a:cs typeface="Arial" pitchFamily="34" charset="0"/>
              </a:rPr>
              <a:t>deviazione</a:t>
            </a:r>
            <a:r>
              <a:rPr lang="en-US" sz="3200" dirty="0" smtClean="0">
                <a:cs typeface="Arial" pitchFamily="34" charset="0"/>
              </a:rPr>
              <a:t> standard </a:t>
            </a:r>
            <a:r>
              <a:rPr lang="it-IT" sz="3200" b="1" dirty="0" smtClean="0">
                <a:solidFill>
                  <a:srgbClr val="FF3399"/>
                </a:solidFill>
                <a:cs typeface="Arial" pitchFamily="34" charset="0"/>
              </a:rPr>
              <a:t>s = 2.39mm</a:t>
            </a:r>
            <a:r>
              <a:rPr lang="it-IT" sz="3200" dirty="0" smtClean="0">
                <a:cs typeface="Arial" pitchFamily="34" charset="0"/>
              </a:rPr>
              <a:t>.</a:t>
            </a:r>
            <a:endParaRPr lang="it-IT" sz="3200" dirty="0">
              <a:solidFill>
                <a:srgbClr val="D60093"/>
              </a:solidFill>
              <a:latin typeface="Arial" pitchFamily="34" charset="0"/>
            </a:endParaRPr>
          </a:p>
        </p:txBody>
      </p:sp>
      <p:graphicFrame>
        <p:nvGraphicFramePr>
          <p:cNvPr id="66563" name="Object 5"/>
          <p:cNvGraphicFramePr>
            <a:graphicFrameLocks noChangeAspect="1"/>
          </p:cNvGraphicFramePr>
          <p:nvPr/>
        </p:nvGraphicFramePr>
        <p:xfrm>
          <a:off x="539552" y="6093296"/>
          <a:ext cx="396875" cy="503238"/>
        </p:xfrm>
        <a:graphic>
          <a:graphicData uri="http://schemas.openxmlformats.org/presentationml/2006/ole">
            <p:oleObj spid="_x0000_s10243" name="Equation" r:id="rId4" imgW="139680" imgH="164880" progId="Equation.3">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36FCAC79-BF3C-4439-A7AC-EA01ABEE26C7}" type="slidenum">
              <a:rPr lang="it-IT"/>
              <a:pPr>
                <a:defRPr/>
              </a:pPr>
              <a:t>72</a:t>
            </a:fld>
            <a:endParaRPr lang="it-IT"/>
          </a:p>
        </p:txBody>
      </p:sp>
      <p:sp>
        <p:nvSpPr>
          <p:cNvPr id="61445" name="Rectangle 3"/>
          <p:cNvSpPr>
            <a:spLocks noGrp="1" noChangeArrowheads="1"/>
          </p:cNvSpPr>
          <p:nvPr>
            <p:ph type="body" idx="1"/>
          </p:nvPr>
        </p:nvSpPr>
        <p:spPr>
          <a:xfrm>
            <a:off x="1" y="1196752"/>
            <a:ext cx="9144000" cy="5328592"/>
          </a:xfrm>
        </p:spPr>
        <p:txBody>
          <a:bodyPr>
            <a:normAutofit fontScale="85000" lnSpcReduction="10000"/>
          </a:bodyPr>
          <a:lstStyle/>
          <a:p>
            <a:pPr eaLnBrk="1" hangingPunct="1">
              <a:buNone/>
            </a:pPr>
            <a:r>
              <a:rPr lang="it-IT" dirty="0" smtClean="0"/>
              <a:t>    Sia X la lunghezza (mm) di un germoglio.</a:t>
            </a:r>
          </a:p>
          <a:p>
            <a:pPr eaLnBrk="1" hangingPunct="1">
              <a:buNone/>
            </a:pPr>
            <a:endParaRPr lang="it-IT" dirty="0" smtClean="0"/>
          </a:p>
          <a:p>
            <a:pPr>
              <a:buNone/>
            </a:pPr>
            <a:r>
              <a:rPr lang="it-IT" dirty="0" smtClean="0"/>
              <a:t>  Si è visto che le lunghezze del </a:t>
            </a:r>
            <a:r>
              <a:rPr lang="it-IT" u="sng" dirty="0" smtClean="0"/>
              <a:t>campione </a:t>
            </a:r>
            <a:r>
              <a:rPr lang="it-IT" dirty="0" smtClean="0"/>
              <a:t>di  100 germogli si distribuiscono approssimativamente come una </a:t>
            </a:r>
            <a:r>
              <a:rPr lang="it-IT" dirty="0" err="1" smtClean="0"/>
              <a:t>distrib</a:t>
            </a:r>
            <a:r>
              <a:rPr lang="it-IT" dirty="0" smtClean="0"/>
              <a:t>. simmetrica con media </a:t>
            </a:r>
            <a:r>
              <a:rPr lang="en-US" dirty="0" smtClean="0">
                <a:solidFill>
                  <a:srgbClr val="FF3399"/>
                </a:solidFill>
                <a:cs typeface="Arial" pitchFamily="34" charset="0"/>
              </a:rPr>
              <a:t>    = </a:t>
            </a:r>
            <a:r>
              <a:rPr lang="en-US" dirty="0" smtClean="0">
                <a:solidFill>
                  <a:srgbClr val="FF0000"/>
                </a:solidFill>
                <a:cs typeface="Arial" pitchFamily="34" charset="0"/>
              </a:rPr>
              <a:t>74.02mm  </a:t>
            </a:r>
            <a:r>
              <a:rPr lang="en-US" dirty="0" smtClean="0">
                <a:solidFill>
                  <a:srgbClr val="FF3399"/>
                </a:solidFill>
                <a:cs typeface="Arial" pitchFamily="34" charset="0"/>
              </a:rPr>
              <a:t>       </a:t>
            </a:r>
            <a:r>
              <a:rPr lang="en-US" dirty="0" smtClean="0">
                <a:cs typeface="Arial" pitchFamily="34" charset="0"/>
              </a:rPr>
              <a:t>e </a:t>
            </a:r>
            <a:r>
              <a:rPr lang="en-US" dirty="0" err="1" smtClean="0">
                <a:cs typeface="Arial" pitchFamily="34" charset="0"/>
              </a:rPr>
              <a:t>deviazione</a:t>
            </a:r>
            <a:r>
              <a:rPr lang="en-US" dirty="0" smtClean="0">
                <a:cs typeface="Arial" pitchFamily="34" charset="0"/>
              </a:rPr>
              <a:t> standard </a:t>
            </a:r>
            <a:r>
              <a:rPr lang="it-IT" dirty="0" smtClean="0">
                <a:solidFill>
                  <a:srgbClr val="FF0000"/>
                </a:solidFill>
                <a:cs typeface="Arial" pitchFamily="34" charset="0"/>
              </a:rPr>
              <a:t>s = 2.39mm</a:t>
            </a:r>
            <a:r>
              <a:rPr lang="it-IT" dirty="0" smtClean="0">
                <a:cs typeface="Arial" pitchFamily="34" charset="0"/>
              </a:rPr>
              <a:t>    </a:t>
            </a:r>
            <a:r>
              <a:rPr lang="it-IT" dirty="0" smtClean="0">
                <a:cs typeface="Arial" pitchFamily="34" charset="0"/>
                <a:sym typeface="Wingdings" pitchFamily="2" charset="2"/>
              </a:rPr>
              <a:t></a:t>
            </a:r>
          </a:p>
          <a:p>
            <a:pPr>
              <a:buNone/>
            </a:pPr>
            <a:endParaRPr lang="it-IT" dirty="0" smtClean="0">
              <a:cs typeface="Arial" pitchFamily="34" charset="0"/>
            </a:endParaRPr>
          </a:p>
          <a:p>
            <a:pPr eaLnBrk="1" hangingPunct="1">
              <a:buNone/>
            </a:pPr>
            <a:r>
              <a:rPr lang="it-IT" dirty="0" smtClean="0">
                <a:cs typeface="Arial" pitchFamily="34" charset="0"/>
              </a:rPr>
              <a:t>  Possiamo pensare che la </a:t>
            </a:r>
            <a:r>
              <a:rPr lang="it-IT" b="1" dirty="0" err="1" smtClean="0">
                <a:solidFill>
                  <a:srgbClr val="FF0000"/>
                </a:solidFill>
                <a:cs typeface="Arial" pitchFamily="34" charset="0"/>
              </a:rPr>
              <a:t>distr</a:t>
            </a:r>
            <a:r>
              <a:rPr lang="it-IT" b="1" dirty="0" smtClean="0">
                <a:solidFill>
                  <a:srgbClr val="FF0000"/>
                </a:solidFill>
                <a:cs typeface="Arial" pitchFamily="34" charset="0"/>
              </a:rPr>
              <a:t>. Normale </a:t>
            </a:r>
            <a:r>
              <a:rPr lang="it-IT" dirty="0" smtClean="0">
                <a:cs typeface="Arial" pitchFamily="34" charset="0"/>
              </a:rPr>
              <a:t>rappresenti un buon </a:t>
            </a:r>
            <a:r>
              <a:rPr lang="it-IT" u="sng" dirty="0" smtClean="0">
                <a:cs typeface="Arial" pitchFamily="34" charset="0"/>
              </a:rPr>
              <a:t>modello</a:t>
            </a:r>
            <a:r>
              <a:rPr lang="it-IT" dirty="0" smtClean="0">
                <a:cs typeface="Arial" pitchFamily="34" charset="0"/>
              </a:rPr>
              <a:t> per la popolazione da cui proviene il campione</a:t>
            </a:r>
          </a:p>
          <a:p>
            <a:pPr eaLnBrk="1" hangingPunct="1">
              <a:buClr>
                <a:schemeClr val="tx1"/>
              </a:buClr>
              <a:buNone/>
            </a:pPr>
            <a:r>
              <a:rPr lang="it-IT" dirty="0" smtClean="0">
                <a:solidFill>
                  <a:schemeClr val="hlink"/>
                </a:solidFill>
                <a:cs typeface="Arial" pitchFamily="34" charset="0"/>
              </a:rPr>
              <a:t>                                    X </a:t>
            </a:r>
            <a:r>
              <a:rPr lang="en-US" dirty="0" smtClean="0">
                <a:solidFill>
                  <a:schemeClr val="hlink"/>
                </a:solidFill>
                <a:cs typeface="Arial" pitchFamily="34" charset="0"/>
              </a:rPr>
              <a:t>~ N( 74.02, 2.39)</a:t>
            </a:r>
          </a:p>
          <a:p>
            <a:pPr eaLnBrk="1" hangingPunct="1">
              <a:buClr>
                <a:schemeClr val="tx1"/>
              </a:buClr>
              <a:buNone/>
            </a:pPr>
            <a:r>
              <a:rPr lang="en-US" dirty="0" smtClean="0">
                <a:solidFill>
                  <a:schemeClr val="hlink"/>
                </a:solidFill>
                <a:cs typeface="Arial" pitchFamily="34" charset="0"/>
              </a:rPr>
              <a:t>        </a:t>
            </a:r>
            <a:r>
              <a:rPr lang="en-US" dirty="0" smtClean="0">
                <a:cs typeface="Arial" pitchFamily="34" charset="0"/>
              </a:rPr>
              <a:t>e s </a:t>
            </a:r>
            <a:r>
              <a:rPr lang="en-US" dirty="0" err="1" smtClean="0">
                <a:cs typeface="Arial" pitchFamily="34" charset="0"/>
              </a:rPr>
              <a:t>forniscono</a:t>
            </a:r>
            <a:r>
              <a:rPr lang="en-US" dirty="0" smtClean="0">
                <a:cs typeface="Arial" pitchFamily="34" charset="0"/>
              </a:rPr>
              <a:t> le </a:t>
            </a:r>
            <a:r>
              <a:rPr lang="en-US" dirty="0" err="1" smtClean="0">
                <a:cs typeface="Arial" pitchFamily="34" charset="0"/>
              </a:rPr>
              <a:t>stime</a:t>
            </a:r>
            <a:r>
              <a:rPr lang="en-US" dirty="0" smtClean="0">
                <a:cs typeface="Arial" pitchFamily="34" charset="0"/>
              </a:rPr>
              <a:t> </a:t>
            </a:r>
            <a:r>
              <a:rPr lang="en-US" dirty="0" err="1" smtClean="0">
                <a:cs typeface="Arial" pitchFamily="34" charset="0"/>
              </a:rPr>
              <a:t>di</a:t>
            </a:r>
            <a:r>
              <a:rPr lang="en-US" dirty="0" smtClean="0">
                <a:cs typeface="Arial" pitchFamily="34" charset="0"/>
              </a:rPr>
              <a:t> µ e </a:t>
            </a:r>
            <a:r>
              <a:rPr lang="el-GR" dirty="0" smtClean="0">
                <a:cs typeface="Arial" pitchFamily="34" charset="0"/>
              </a:rPr>
              <a:t>σ</a:t>
            </a:r>
            <a:r>
              <a:rPr lang="it-IT" dirty="0" smtClean="0">
                <a:cs typeface="Arial" pitchFamily="34" charset="0"/>
              </a:rPr>
              <a:t> che sono incogniti per l’intera popolazione</a:t>
            </a:r>
            <a:endParaRPr lang="el-GR" dirty="0" smtClean="0">
              <a:solidFill>
                <a:schemeClr val="hlink"/>
              </a:solidFill>
              <a:cs typeface="Arial" pitchFamily="34" charset="0"/>
            </a:endParaRPr>
          </a:p>
          <a:p>
            <a:pPr eaLnBrk="1" hangingPunct="1">
              <a:buClr>
                <a:schemeClr val="tx1"/>
              </a:buClr>
              <a:buFont typeface="Wingdings" pitchFamily="2" charset="2"/>
              <a:buNone/>
            </a:pPr>
            <a:endParaRPr lang="en-US" dirty="0" smtClean="0">
              <a:solidFill>
                <a:schemeClr val="hlink"/>
              </a:solidFill>
              <a:cs typeface="Arial" pitchFamily="34" charset="0"/>
            </a:endParaRPr>
          </a:p>
        </p:txBody>
      </p:sp>
      <p:sp>
        <p:nvSpPr>
          <p:cNvPr id="61446" name="Rectangle 4"/>
          <p:cNvSpPr>
            <a:spLocks noGrp="1" noChangeArrowheads="1"/>
          </p:cNvSpPr>
          <p:nvPr>
            <p:ph type="title"/>
          </p:nvPr>
        </p:nvSpPr>
        <p:spPr>
          <a:xfrm>
            <a:off x="457200" y="274639"/>
            <a:ext cx="8229600" cy="634082"/>
          </a:xfrm>
          <a:ln>
            <a:solidFill>
              <a:srgbClr val="000099"/>
            </a:solidFill>
          </a:ln>
        </p:spPr>
        <p:txBody>
          <a:bodyPr>
            <a:normAutofit fontScale="90000"/>
          </a:bodyPr>
          <a:lstStyle/>
          <a:p>
            <a:pPr eaLnBrk="1" hangingPunct="1"/>
            <a:r>
              <a:rPr lang="it-IT" sz="3600" smtClean="0">
                <a:solidFill>
                  <a:srgbClr val="FF3300"/>
                </a:solidFill>
              </a:rPr>
              <a:t>L’esempio dei germogli</a:t>
            </a:r>
          </a:p>
        </p:txBody>
      </p:sp>
      <p:graphicFrame>
        <p:nvGraphicFramePr>
          <p:cNvPr id="61442" name="Object 5"/>
          <p:cNvGraphicFramePr>
            <a:graphicFrameLocks noChangeAspect="1"/>
          </p:cNvGraphicFramePr>
          <p:nvPr/>
        </p:nvGraphicFramePr>
        <p:xfrm>
          <a:off x="3563888" y="2780928"/>
          <a:ext cx="396875" cy="503238"/>
        </p:xfrm>
        <a:graphic>
          <a:graphicData uri="http://schemas.openxmlformats.org/presentationml/2006/ole">
            <p:oleObj spid="_x0000_s11266" name="Equation" r:id="rId3" imgW="139680" imgH="164880" progId="Equation.3">
              <p:embed/>
            </p:oleObj>
          </a:graphicData>
        </a:graphic>
      </p:graphicFrame>
      <p:graphicFrame>
        <p:nvGraphicFramePr>
          <p:cNvPr id="61443" name="Object 7"/>
          <p:cNvGraphicFramePr>
            <a:graphicFrameLocks noChangeAspect="1"/>
          </p:cNvGraphicFramePr>
          <p:nvPr/>
        </p:nvGraphicFramePr>
        <p:xfrm>
          <a:off x="323528" y="5301208"/>
          <a:ext cx="396875" cy="503237"/>
        </p:xfrm>
        <a:graphic>
          <a:graphicData uri="http://schemas.openxmlformats.org/presentationml/2006/ole">
            <p:oleObj spid="_x0000_s11267" name="Equation" r:id="rId4" imgW="139680" imgH="164880" progId="Equation.3">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pPr>
              <a:defRPr/>
            </a:pPr>
            <a:fld id="{2E10A83F-9F1B-4AF5-A4E6-E57EFAAC47CA}" type="slidenum">
              <a:rPr lang="it-IT"/>
              <a:pPr>
                <a:defRPr/>
              </a:pPr>
              <a:t>73</a:t>
            </a:fld>
            <a:endParaRPr lang="it-IT"/>
          </a:p>
        </p:txBody>
      </p:sp>
      <p:graphicFrame>
        <p:nvGraphicFramePr>
          <p:cNvPr id="54274" name="Object 4"/>
          <p:cNvGraphicFramePr>
            <a:graphicFrameLocks noChangeAspect="1"/>
          </p:cNvGraphicFramePr>
          <p:nvPr/>
        </p:nvGraphicFramePr>
        <p:xfrm>
          <a:off x="1116013" y="0"/>
          <a:ext cx="6913562" cy="5040313"/>
        </p:xfrm>
        <a:graphic>
          <a:graphicData uri="http://schemas.openxmlformats.org/presentationml/2006/ole">
            <p:oleObj spid="_x0000_s12290" name="Graph" r:id="rId3" imgW="5486400" imgH="3657600" progId="">
              <p:embed/>
            </p:oleObj>
          </a:graphicData>
        </a:graphic>
      </p:graphicFrame>
      <p:sp>
        <p:nvSpPr>
          <p:cNvPr id="54276" name="Text Box 5"/>
          <p:cNvSpPr txBox="1">
            <a:spLocks noChangeArrowheads="1"/>
          </p:cNvSpPr>
          <p:nvPr/>
        </p:nvSpPr>
        <p:spPr bwMode="auto">
          <a:xfrm>
            <a:off x="323850" y="5084763"/>
            <a:ext cx="8883650" cy="1800225"/>
          </a:xfrm>
          <a:prstGeom prst="rect">
            <a:avLst/>
          </a:prstGeom>
          <a:noFill/>
          <a:ln w="9525">
            <a:noFill/>
            <a:miter lim="800000"/>
            <a:headEnd/>
            <a:tailEnd/>
          </a:ln>
        </p:spPr>
        <p:txBody>
          <a:bodyPr>
            <a:spAutoFit/>
          </a:bodyPr>
          <a:lstStyle/>
          <a:p>
            <a:r>
              <a:rPr lang="it-IT" sz="2800" dirty="0">
                <a:latin typeface="Arial" pitchFamily="34" charset="0"/>
              </a:rPr>
              <a:t>L’area </a:t>
            </a:r>
            <a:r>
              <a:rPr lang="it-IT" sz="2800" u="sng" dirty="0">
                <a:latin typeface="Arial" pitchFamily="34" charset="0"/>
              </a:rPr>
              <a:t>della barra </a:t>
            </a:r>
            <a:r>
              <a:rPr lang="it-IT" sz="2800" dirty="0">
                <a:latin typeface="Arial" pitchFamily="34" charset="0"/>
              </a:rPr>
              <a:t>sull’intervallo </a:t>
            </a:r>
            <a:r>
              <a:rPr lang="it-IT" sz="2800" dirty="0">
                <a:solidFill>
                  <a:srgbClr val="FF3300"/>
                </a:solidFill>
                <a:latin typeface="Arial" pitchFamily="34" charset="0"/>
              </a:rPr>
              <a:t>a=70.5</a:t>
            </a:r>
            <a:r>
              <a:rPr lang="it-IT" sz="2800" dirty="0">
                <a:latin typeface="Arial" pitchFamily="34" charset="0"/>
              </a:rPr>
              <a:t> e </a:t>
            </a:r>
            <a:r>
              <a:rPr lang="it-IT" sz="2800" dirty="0">
                <a:solidFill>
                  <a:srgbClr val="FF3300"/>
                </a:solidFill>
                <a:latin typeface="Arial" pitchFamily="34" charset="0"/>
              </a:rPr>
              <a:t>b=71.5</a:t>
            </a:r>
            <a:r>
              <a:rPr lang="it-IT" sz="2800" dirty="0">
                <a:latin typeface="Arial" pitchFamily="34" charset="0"/>
              </a:rPr>
              <a:t> è pari </a:t>
            </a:r>
          </a:p>
          <a:p>
            <a:r>
              <a:rPr lang="it-IT" sz="2800" dirty="0">
                <a:latin typeface="Arial" pitchFamily="34" charset="0"/>
              </a:rPr>
              <a:t>a </a:t>
            </a:r>
            <a:r>
              <a:rPr lang="it-IT" sz="2800" dirty="0">
                <a:solidFill>
                  <a:srgbClr val="FF3300"/>
                </a:solidFill>
                <a:latin typeface="Arial" pitchFamily="34" charset="0"/>
              </a:rPr>
              <a:t>0.07. </a:t>
            </a:r>
            <a:r>
              <a:rPr lang="it-IT" sz="2800" dirty="0">
                <a:latin typeface="Arial" pitchFamily="34" charset="0"/>
              </a:rPr>
              <a:t>Corrisponde al </a:t>
            </a:r>
            <a:r>
              <a:rPr lang="it-IT" sz="2800" dirty="0">
                <a:solidFill>
                  <a:srgbClr val="FF3300"/>
                </a:solidFill>
                <a:latin typeface="Arial" pitchFamily="34" charset="0"/>
              </a:rPr>
              <a:t>7% </a:t>
            </a:r>
            <a:r>
              <a:rPr lang="it-IT" sz="2800" dirty="0">
                <a:latin typeface="Arial" pitchFamily="34" charset="0"/>
              </a:rPr>
              <a:t>di tutte le osservazioni. Ossia, nel campione di 100 germogli, il </a:t>
            </a:r>
            <a:r>
              <a:rPr lang="it-IT" sz="2800" dirty="0">
                <a:solidFill>
                  <a:srgbClr val="FF3300"/>
                </a:solidFill>
                <a:latin typeface="Arial" pitchFamily="34" charset="0"/>
              </a:rPr>
              <a:t>7%</a:t>
            </a:r>
            <a:r>
              <a:rPr lang="it-IT" sz="2800" dirty="0">
                <a:latin typeface="Arial" pitchFamily="34" charset="0"/>
              </a:rPr>
              <a:t> ha lunghezza tra 70.5 e 71.5.</a:t>
            </a:r>
          </a:p>
        </p:txBody>
      </p:sp>
      <p:sp>
        <p:nvSpPr>
          <p:cNvPr id="54277" name="Text Box 6"/>
          <p:cNvSpPr txBox="1">
            <a:spLocks noChangeArrowheads="1"/>
          </p:cNvSpPr>
          <p:nvPr/>
        </p:nvSpPr>
        <p:spPr bwMode="auto">
          <a:xfrm>
            <a:off x="3203575" y="4195763"/>
            <a:ext cx="325438" cy="396875"/>
          </a:xfrm>
          <a:prstGeom prst="rect">
            <a:avLst/>
          </a:prstGeom>
          <a:noFill/>
          <a:ln w="9525">
            <a:noFill/>
            <a:miter lim="800000"/>
            <a:headEnd/>
            <a:tailEnd/>
          </a:ln>
        </p:spPr>
        <p:txBody>
          <a:bodyPr wrap="none">
            <a:spAutoFit/>
          </a:bodyPr>
          <a:lstStyle/>
          <a:p>
            <a:r>
              <a:rPr lang="it-IT" sz="2000">
                <a:solidFill>
                  <a:srgbClr val="FF3300"/>
                </a:solidFill>
                <a:latin typeface="Arial" pitchFamily="34" charset="0"/>
              </a:rPr>
              <a:t>a</a:t>
            </a:r>
          </a:p>
        </p:txBody>
      </p:sp>
      <p:sp>
        <p:nvSpPr>
          <p:cNvPr id="54278" name="Text Box 7"/>
          <p:cNvSpPr txBox="1">
            <a:spLocks noChangeArrowheads="1"/>
          </p:cNvSpPr>
          <p:nvPr/>
        </p:nvSpPr>
        <p:spPr bwMode="auto">
          <a:xfrm>
            <a:off x="3635375" y="4221163"/>
            <a:ext cx="325438" cy="396875"/>
          </a:xfrm>
          <a:prstGeom prst="rect">
            <a:avLst/>
          </a:prstGeom>
          <a:noFill/>
          <a:ln w="9525">
            <a:noFill/>
            <a:miter lim="800000"/>
            <a:headEnd/>
            <a:tailEnd/>
          </a:ln>
        </p:spPr>
        <p:txBody>
          <a:bodyPr wrap="none">
            <a:spAutoFit/>
          </a:bodyPr>
          <a:lstStyle/>
          <a:p>
            <a:r>
              <a:rPr lang="it-IT" sz="2000">
                <a:solidFill>
                  <a:srgbClr val="FF3300"/>
                </a:solidFill>
                <a:latin typeface="Arial" pitchFamily="34" charset="0"/>
              </a:rPr>
              <a:t>b</a:t>
            </a:r>
          </a:p>
        </p:txBody>
      </p:sp>
      <p:sp>
        <p:nvSpPr>
          <p:cNvPr id="54279" name="Text Box 8"/>
          <p:cNvSpPr txBox="1">
            <a:spLocks noChangeArrowheads="1"/>
          </p:cNvSpPr>
          <p:nvPr/>
        </p:nvSpPr>
        <p:spPr bwMode="auto">
          <a:xfrm>
            <a:off x="2627313" y="1916113"/>
            <a:ext cx="777875" cy="457200"/>
          </a:xfrm>
          <a:prstGeom prst="rect">
            <a:avLst/>
          </a:prstGeom>
          <a:noFill/>
          <a:ln w="9525">
            <a:noFill/>
            <a:miter lim="800000"/>
            <a:headEnd/>
            <a:tailEnd/>
          </a:ln>
        </p:spPr>
        <p:txBody>
          <a:bodyPr wrap="none">
            <a:spAutoFit/>
          </a:bodyPr>
          <a:lstStyle/>
          <a:p>
            <a:r>
              <a:rPr lang="it-IT">
                <a:solidFill>
                  <a:srgbClr val="FF3300"/>
                </a:solidFill>
                <a:latin typeface="Arial" pitchFamily="34" charset="0"/>
              </a:rPr>
              <a:t>0.07</a:t>
            </a:r>
          </a:p>
        </p:txBody>
      </p:sp>
      <p:sp>
        <p:nvSpPr>
          <p:cNvPr id="54280" name="Line 10"/>
          <p:cNvSpPr>
            <a:spLocks noChangeShapeType="1"/>
          </p:cNvSpPr>
          <p:nvPr/>
        </p:nvSpPr>
        <p:spPr bwMode="auto">
          <a:xfrm>
            <a:off x="3203575" y="2492375"/>
            <a:ext cx="360363" cy="431800"/>
          </a:xfrm>
          <a:prstGeom prst="line">
            <a:avLst/>
          </a:prstGeom>
          <a:noFill/>
          <a:ln w="9525">
            <a:solidFill>
              <a:schemeClr val="tx1"/>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pPr>
              <a:defRPr/>
            </a:pPr>
            <a:fld id="{91DB146C-4842-4056-B93C-F8C897FAE488}" type="slidenum">
              <a:rPr lang="it-IT"/>
              <a:pPr>
                <a:defRPr/>
              </a:pPr>
              <a:t>74</a:t>
            </a:fld>
            <a:endParaRPr lang="it-IT"/>
          </a:p>
        </p:txBody>
      </p:sp>
      <p:graphicFrame>
        <p:nvGraphicFramePr>
          <p:cNvPr id="55298" name="Object 4"/>
          <p:cNvGraphicFramePr>
            <a:graphicFrameLocks noChangeAspect="1"/>
          </p:cNvGraphicFramePr>
          <p:nvPr/>
        </p:nvGraphicFramePr>
        <p:xfrm>
          <a:off x="2230438" y="0"/>
          <a:ext cx="6913562" cy="5040313"/>
        </p:xfrm>
        <a:graphic>
          <a:graphicData uri="http://schemas.openxmlformats.org/presentationml/2006/ole">
            <p:oleObj spid="_x0000_s13314" name="Graph" r:id="rId3" imgW="5486400" imgH="3657600" progId="">
              <p:embed/>
            </p:oleObj>
          </a:graphicData>
        </a:graphic>
      </p:graphicFrame>
      <p:sp>
        <p:nvSpPr>
          <p:cNvPr id="55300" name="Text Box 5"/>
          <p:cNvSpPr txBox="1">
            <a:spLocks noChangeArrowheads="1"/>
          </p:cNvSpPr>
          <p:nvPr/>
        </p:nvSpPr>
        <p:spPr bwMode="auto">
          <a:xfrm>
            <a:off x="4716463" y="4292600"/>
            <a:ext cx="215900" cy="457200"/>
          </a:xfrm>
          <a:prstGeom prst="rect">
            <a:avLst/>
          </a:prstGeom>
          <a:noFill/>
          <a:ln w="9525">
            <a:noFill/>
            <a:miter lim="800000"/>
            <a:headEnd/>
            <a:tailEnd/>
          </a:ln>
        </p:spPr>
        <p:txBody>
          <a:bodyPr>
            <a:spAutoFit/>
          </a:bodyPr>
          <a:lstStyle/>
          <a:p>
            <a:r>
              <a:rPr lang="it-IT">
                <a:solidFill>
                  <a:srgbClr val="FF3300"/>
                </a:solidFill>
                <a:latin typeface="Arial" pitchFamily="34" charset="0"/>
              </a:rPr>
              <a:t>b</a:t>
            </a:r>
          </a:p>
        </p:txBody>
      </p:sp>
      <p:sp>
        <p:nvSpPr>
          <p:cNvPr id="55301" name="Text Box 6"/>
          <p:cNvSpPr txBox="1">
            <a:spLocks noChangeArrowheads="1"/>
          </p:cNvSpPr>
          <p:nvPr/>
        </p:nvSpPr>
        <p:spPr bwMode="auto">
          <a:xfrm>
            <a:off x="395288" y="5219700"/>
            <a:ext cx="8280400" cy="1554163"/>
          </a:xfrm>
          <a:prstGeom prst="rect">
            <a:avLst/>
          </a:prstGeom>
          <a:noFill/>
          <a:ln w="9525">
            <a:noFill/>
            <a:miter lim="800000"/>
            <a:headEnd/>
            <a:tailEnd/>
          </a:ln>
        </p:spPr>
        <p:txBody>
          <a:bodyPr>
            <a:spAutoFit/>
          </a:bodyPr>
          <a:lstStyle/>
          <a:p>
            <a:r>
              <a:rPr lang="it-IT" sz="3200">
                <a:latin typeface="Arial" pitchFamily="34" charset="0"/>
              </a:rPr>
              <a:t>L’area tratteggiata in rosso rappresenta la </a:t>
            </a:r>
          </a:p>
          <a:p>
            <a:r>
              <a:rPr lang="it-IT" sz="3200">
                <a:latin typeface="Arial" pitchFamily="34" charset="0"/>
              </a:rPr>
              <a:t>frequenza relativa cumulata che fino al punto</a:t>
            </a:r>
          </a:p>
          <a:p>
            <a:r>
              <a:rPr lang="it-IT" sz="3200">
                <a:latin typeface="Arial" pitchFamily="34" charset="0"/>
              </a:rPr>
              <a:t>b è pari a 0.14 (14%).</a:t>
            </a:r>
          </a:p>
        </p:txBody>
      </p:sp>
      <p:sp>
        <p:nvSpPr>
          <p:cNvPr id="55302" name="Text Box 7"/>
          <p:cNvSpPr txBox="1">
            <a:spLocks noChangeArrowheads="1"/>
          </p:cNvSpPr>
          <p:nvPr/>
        </p:nvSpPr>
        <p:spPr bwMode="auto">
          <a:xfrm>
            <a:off x="3708400" y="2133600"/>
            <a:ext cx="877888" cy="519113"/>
          </a:xfrm>
          <a:prstGeom prst="rect">
            <a:avLst/>
          </a:prstGeom>
          <a:noFill/>
          <a:ln w="9525">
            <a:noFill/>
            <a:miter lim="800000"/>
            <a:headEnd/>
            <a:tailEnd/>
          </a:ln>
        </p:spPr>
        <p:txBody>
          <a:bodyPr wrap="none">
            <a:spAutoFit/>
          </a:bodyPr>
          <a:lstStyle/>
          <a:p>
            <a:r>
              <a:rPr lang="it-IT" sz="2800">
                <a:solidFill>
                  <a:srgbClr val="FF3300"/>
                </a:solidFill>
                <a:latin typeface="Arial" pitchFamily="34" charset="0"/>
              </a:rPr>
              <a:t>0.14</a:t>
            </a:r>
          </a:p>
        </p:txBody>
      </p:sp>
      <p:sp>
        <p:nvSpPr>
          <p:cNvPr id="55303" name="Line 9"/>
          <p:cNvSpPr>
            <a:spLocks noChangeShapeType="1"/>
          </p:cNvSpPr>
          <p:nvPr/>
        </p:nvSpPr>
        <p:spPr bwMode="auto">
          <a:xfrm>
            <a:off x="4140200" y="2708275"/>
            <a:ext cx="215900" cy="647700"/>
          </a:xfrm>
          <a:prstGeom prst="line">
            <a:avLst/>
          </a:prstGeom>
          <a:noFill/>
          <a:ln w="9525">
            <a:solidFill>
              <a:schemeClr val="tx1"/>
            </a:solidFill>
            <a:round/>
            <a:headEnd/>
            <a:tailEnd type="triangle" w="med" len="med"/>
          </a:ln>
        </p:spPr>
        <p:txBody>
          <a:bodyPr/>
          <a:lstStyle/>
          <a:p>
            <a:endParaRPr lang="it-IT"/>
          </a:p>
        </p:txBody>
      </p:sp>
      <p:sp>
        <p:nvSpPr>
          <p:cNvPr id="55304" name="Text Box 10"/>
          <p:cNvSpPr txBox="1">
            <a:spLocks noChangeArrowheads="1"/>
          </p:cNvSpPr>
          <p:nvPr/>
        </p:nvSpPr>
        <p:spPr bwMode="auto">
          <a:xfrm>
            <a:off x="0" y="1577975"/>
            <a:ext cx="2443163" cy="1800225"/>
          </a:xfrm>
          <a:prstGeom prst="rect">
            <a:avLst/>
          </a:prstGeom>
          <a:noFill/>
          <a:ln w="9525">
            <a:noFill/>
            <a:miter lim="800000"/>
            <a:headEnd/>
            <a:tailEnd/>
          </a:ln>
        </p:spPr>
        <p:txBody>
          <a:bodyPr wrap="none">
            <a:spAutoFit/>
          </a:bodyPr>
          <a:lstStyle/>
          <a:p>
            <a:r>
              <a:rPr lang="it-IT" sz="2800">
                <a:latin typeface="Arial" pitchFamily="34" charset="0"/>
              </a:rPr>
              <a:t>l’osservazione</a:t>
            </a:r>
          </a:p>
          <a:p>
            <a:r>
              <a:rPr lang="it-IT" sz="2800">
                <a:solidFill>
                  <a:srgbClr val="FF0000"/>
                </a:solidFill>
                <a:latin typeface="Arial" pitchFamily="34" charset="0"/>
              </a:rPr>
              <a:t>b </a:t>
            </a:r>
            <a:r>
              <a:rPr lang="it-IT" sz="2800">
                <a:latin typeface="Arial" pitchFamily="34" charset="0"/>
              </a:rPr>
              <a:t>a quale </a:t>
            </a:r>
          </a:p>
          <a:p>
            <a:r>
              <a:rPr lang="it-IT" sz="2800">
                <a:latin typeface="Arial" pitchFamily="34" charset="0"/>
              </a:rPr>
              <a:t>percentile </a:t>
            </a:r>
          </a:p>
          <a:p>
            <a:r>
              <a:rPr lang="it-IT" sz="2800">
                <a:latin typeface="Arial" pitchFamily="34" charset="0"/>
              </a:rPr>
              <a:t>corrisponde?</a:t>
            </a:r>
            <a:endParaRPr lang="it-IT" sz="280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847F23AF-9583-4E54-9E95-63C3991D9EB1}" type="slidenum">
              <a:rPr lang="it-IT"/>
              <a:pPr>
                <a:defRPr/>
              </a:pPr>
              <a:t>75</a:t>
            </a:fld>
            <a:endParaRPr lang="it-IT"/>
          </a:p>
        </p:txBody>
      </p:sp>
      <p:graphicFrame>
        <p:nvGraphicFramePr>
          <p:cNvPr id="56322" name="Object 4"/>
          <p:cNvGraphicFramePr>
            <a:graphicFrameLocks noChangeAspect="1"/>
          </p:cNvGraphicFramePr>
          <p:nvPr/>
        </p:nvGraphicFramePr>
        <p:xfrm>
          <a:off x="1259632" y="0"/>
          <a:ext cx="6770687" cy="4248150"/>
        </p:xfrm>
        <a:graphic>
          <a:graphicData uri="http://schemas.openxmlformats.org/presentationml/2006/ole">
            <p:oleObj spid="_x0000_s14338" name="Graph" r:id="rId3" imgW="5486400" imgH="3657600" progId="">
              <p:embed/>
            </p:oleObj>
          </a:graphicData>
        </a:graphic>
      </p:graphicFrame>
      <p:sp>
        <p:nvSpPr>
          <p:cNvPr id="56324" name="Text Box 5"/>
          <p:cNvSpPr txBox="1">
            <a:spLocks noChangeArrowheads="1"/>
          </p:cNvSpPr>
          <p:nvPr/>
        </p:nvSpPr>
        <p:spPr bwMode="auto">
          <a:xfrm>
            <a:off x="0" y="4293096"/>
            <a:ext cx="9144000" cy="3539430"/>
          </a:xfrm>
          <a:prstGeom prst="rect">
            <a:avLst/>
          </a:prstGeom>
          <a:noFill/>
          <a:ln w="9525">
            <a:noFill/>
            <a:miter lim="800000"/>
            <a:headEnd/>
            <a:tailEnd/>
          </a:ln>
        </p:spPr>
        <p:txBody>
          <a:bodyPr wrap="square">
            <a:spAutoFit/>
          </a:bodyPr>
          <a:lstStyle/>
          <a:p>
            <a:r>
              <a:rPr lang="it-IT" sz="2800" dirty="0">
                <a:latin typeface="Arial" pitchFamily="34" charset="0"/>
              </a:rPr>
              <a:t>Se si aumenta il numero di osservazioni e si diminuisce   </a:t>
            </a:r>
          </a:p>
          <a:p>
            <a:r>
              <a:rPr lang="it-IT" sz="2800" dirty="0">
                <a:latin typeface="Arial" pitchFamily="34" charset="0"/>
              </a:rPr>
              <a:t>l’ampiezza delle classi, l’istogramma si avvicina a una curva normale e </a:t>
            </a:r>
            <a:r>
              <a:rPr lang="it-IT" sz="2800" u="sng" dirty="0">
                <a:solidFill>
                  <a:srgbClr val="FF0000"/>
                </a:solidFill>
                <a:latin typeface="Arial" pitchFamily="34" charset="0"/>
              </a:rPr>
              <a:t>l’area sotto la curva </a:t>
            </a:r>
            <a:r>
              <a:rPr lang="it-IT" sz="2800" dirty="0">
                <a:solidFill>
                  <a:srgbClr val="FF3300"/>
                </a:solidFill>
                <a:latin typeface="Arial" pitchFamily="34" charset="0"/>
              </a:rPr>
              <a:t>tra a=70.5 e b=71.5</a:t>
            </a:r>
          </a:p>
          <a:p>
            <a:r>
              <a:rPr lang="it-IT" sz="2800" dirty="0">
                <a:solidFill>
                  <a:srgbClr val="FF3300"/>
                </a:solidFill>
                <a:latin typeface="Arial" pitchFamily="34" charset="0"/>
              </a:rPr>
              <a:t> è pari a </a:t>
            </a:r>
            <a:r>
              <a:rPr lang="it-IT" sz="2800" dirty="0" smtClean="0">
                <a:solidFill>
                  <a:srgbClr val="FF3300"/>
                </a:solidFill>
                <a:latin typeface="Arial" pitchFamily="34" charset="0"/>
              </a:rPr>
              <a:t>0.075 </a:t>
            </a:r>
            <a:r>
              <a:rPr lang="it-IT" sz="2800" dirty="0" smtClean="0">
                <a:latin typeface="Arial" pitchFamily="34" charset="0"/>
              </a:rPr>
              <a:t>(si ricava dalle tavole della normale)</a:t>
            </a:r>
            <a:r>
              <a:rPr lang="it-IT" sz="2800" dirty="0" smtClean="0">
                <a:solidFill>
                  <a:srgbClr val="FF3300"/>
                </a:solidFill>
                <a:latin typeface="Arial" pitchFamily="34" charset="0"/>
              </a:rPr>
              <a:t> </a:t>
            </a:r>
            <a:r>
              <a:rPr lang="it-IT" sz="2800" dirty="0">
                <a:latin typeface="Arial" pitchFamily="34" charset="0"/>
              </a:rPr>
              <a:t>ed è molto vicina alla </a:t>
            </a:r>
            <a:r>
              <a:rPr lang="it-IT" sz="2800" u="sng" dirty="0" smtClean="0">
                <a:latin typeface="Arial" pitchFamily="34" charset="0"/>
              </a:rPr>
              <a:t>percentuale (</a:t>
            </a:r>
            <a:r>
              <a:rPr lang="it-IT" sz="2800" u="sng" dirty="0">
                <a:latin typeface="Arial" pitchFamily="34" charset="0"/>
              </a:rPr>
              <a:t>proporzione) </a:t>
            </a:r>
            <a:r>
              <a:rPr lang="it-IT" sz="2800" u="sng" dirty="0" smtClean="0">
                <a:latin typeface="Arial" pitchFamily="34" charset="0"/>
              </a:rPr>
              <a:t>osservata </a:t>
            </a:r>
            <a:r>
              <a:rPr lang="it-IT" sz="2800" dirty="0" smtClean="0">
                <a:latin typeface="Arial" pitchFamily="34" charset="0"/>
              </a:rPr>
              <a:t>di </a:t>
            </a:r>
            <a:r>
              <a:rPr lang="it-IT" sz="2800" dirty="0">
                <a:latin typeface="Arial" pitchFamily="34" charset="0"/>
              </a:rPr>
              <a:t>germogli di lunghezza tra 70.5 e 71.5.</a:t>
            </a:r>
          </a:p>
          <a:p>
            <a:r>
              <a:rPr lang="it-IT" sz="2800" dirty="0">
                <a:latin typeface="Arial" pitchFamily="34" charset="0"/>
              </a:rPr>
              <a:t> </a:t>
            </a:r>
          </a:p>
          <a:p>
            <a:r>
              <a:rPr lang="it-IT" sz="2800" dirty="0">
                <a:latin typeface="Arial" pitchFamily="34" charset="0"/>
              </a:rPr>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Segnaposto numero diapositiva 6"/>
          <p:cNvSpPr>
            <a:spLocks noGrp="1"/>
          </p:cNvSpPr>
          <p:nvPr>
            <p:ph type="sldNum" sz="quarter" idx="12"/>
          </p:nvPr>
        </p:nvSpPr>
        <p:spPr/>
        <p:txBody>
          <a:bodyPr/>
          <a:lstStyle/>
          <a:p>
            <a:fld id="{E58CD8C8-C3CA-4F51-9251-4F596FF629F7}" type="slidenum">
              <a:rPr lang="it-IT"/>
              <a:pPr/>
              <a:t>76</a:t>
            </a:fld>
            <a:endParaRPr lang="it-IT"/>
          </a:p>
        </p:txBody>
      </p:sp>
      <p:sp>
        <p:nvSpPr>
          <p:cNvPr id="7170" name="Rectangle 2"/>
          <p:cNvSpPr>
            <a:spLocks noGrp="1" noChangeArrowheads="1"/>
          </p:cNvSpPr>
          <p:nvPr>
            <p:ph type="title"/>
          </p:nvPr>
        </p:nvSpPr>
        <p:spPr>
          <a:xfrm>
            <a:off x="468313" y="0"/>
            <a:ext cx="8229600" cy="692150"/>
          </a:xfrm>
        </p:spPr>
        <p:txBody>
          <a:bodyPr/>
          <a:lstStyle/>
          <a:p>
            <a:r>
              <a:rPr lang="it-IT" sz="2800" dirty="0" smtClean="0">
                <a:solidFill>
                  <a:srgbClr val="FF0066"/>
                </a:solidFill>
              </a:rPr>
              <a:t>ESEMPIO: Pesi alla nascita</a:t>
            </a:r>
            <a:endParaRPr lang="it-IT" sz="2800" dirty="0">
              <a:solidFill>
                <a:srgbClr val="FF0066"/>
              </a:solidFill>
            </a:endParaRPr>
          </a:p>
        </p:txBody>
      </p:sp>
      <p:sp>
        <p:nvSpPr>
          <p:cNvPr id="7171" name="Rectangle 3"/>
          <p:cNvSpPr>
            <a:spLocks noGrp="1" noChangeArrowheads="1"/>
          </p:cNvSpPr>
          <p:nvPr>
            <p:ph type="body" sz="half" idx="1"/>
          </p:nvPr>
        </p:nvSpPr>
        <p:spPr>
          <a:xfrm>
            <a:off x="468313" y="620713"/>
            <a:ext cx="8208962" cy="6237287"/>
          </a:xfrm>
        </p:spPr>
        <p:txBody>
          <a:bodyPr/>
          <a:lstStyle/>
          <a:p>
            <a:r>
              <a:rPr lang="it-IT" sz="2400" dirty="0"/>
              <a:t>Si considererà un sottoinsieme dei dati di un ampio studio condotto sulle donne in gravidanza tra il 1960 e il 1967 a San Francisco. Allo studio hanno partecipato 15000 famiglie con un livello di studio e di reddito </a:t>
            </a:r>
            <a:r>
              <a:rPr lang="it-IT" sz="2400" dirty="0" err="1"/>
              <a:t>medio-alto</a:t>
            </a:r>
            <a:r>
              <a:rPr lang="it-IT" sz="2400" dirty="0"/>
              <a:t>.</a:t>
            </a:r>
          </a:p>
          <a:p>
            <a:r>
              <a:rPr lang="it-IT" sz="2400" dirty="0"/>
              <a:t>Diverse misure del bambino venivano registrate alla nascita. </a:t>
            </a:r>
          </a:p>
          <a:p>
            <a:r>
              <a:rPr lang="it-IT" sz="2400" dirty="0"/>
              <a:t>Inizialmente considereremo </a:t>
            </a:r>
            <a:r>
              <a:rPr lang="it-IT" sz="2400" dirty="0">
                <a:solidFill>
                  <a:srgbClr val="FF0000"/>
                </a:solidFill>
              </a:rPr>
              <a:t>1236 maschi</a:t>
            </a:r>
            <a:r>
              <a:rPr lang="it-IT" sz="2400" dirty="0"/>
              <a:t>, nati tra il 1960 e il 1961, e che sono sopravissuti almeno 28 giorni. Per tali maschi si considereranno</a:t>
            </a:r>
          </a:p>
        </p:txBody>
      </p:sp>
      <p:graphicFrame>
        <p:nvGraphicFramePr>
          <p:cNvPr id="7198" name="Group 30"/>
          <p:cNvGraphicFramePr>
            <a:graphicFrameLocks noGrp="1"/>
          </p:cNvGraphicFramePr>
          <p:nvPr>
            <p:ph sz="half" idx="2"/>
          </p:nvPr>
        </p:nvGraphicFramePr>
        <p:xfrm>
          <a:off x="395288" y="4625975"/>
          <a:ext cx="8353425" cy="2138363"/>
        </p:xfrm>
        <a:graphic>
          <a:graphicData uri="http://schemas.openxmlformats.org/drawingml/2006/table">
            <a:tbl>
              <a:tblPr/>
              <a:tblGrid>
                <a:gridCol w="4178300"/>
                <a:gridCol w="4175125"/>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hlink"/>
                          </a:solidFill>
                          <a:effectLst/>
                          <a:latin typeface="Arial" charset="0"/>
                        </a:rPr>
                        <a:t>Variabile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hlink"/>
                          </a:solidFill>
                          <a:effectLst/>
                          <a:latin typeface="Arial" charset="0"/>
                        </a:rPr>
                        <a:t>Descrizione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Peso alla nascita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Peso alla nascita in once (0.035 once=1gr)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4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Abitudine al fumo della madre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charset="0"/>
                        </a:rPr>
                        <a:t>Indicatore dell’abitudine al fumo in gravidanza. Fumo si (1), no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A07E8AA9-48FB-4050-AB63-D1192D5B0C43}" type="slidenum">
              <a:rPr lang="it-IT"/>
              <a:pPr/>
              <a:t>77</a:t>
            </a:fld>
            <a:endParaRPr lang="it-IT"/>
          </a:p>
        </p:txBody>
      </p:sp>
      <p:graphicFrame>
        <p:nvGraphicFramePr>
          <p:cNvPr id="979970" name="Object 2"/>
          <p:cNvGraphicFramePr>
            <a:graphicFrameLocks noChangeAspect="1"/>
          </p:cNvGraphicFramePr>
          <p:nvPr/>
        </p:nvGraphicFramePr>
        <p:xfrm>
          <a:off x="179513" y="332657"/>
          <a:ext cx="7344816" cy="4854025"/>
        </p:xfrm>
        <a:graphic>
          <a:graphicData uri="http://schemas.openxmlformats.org/presentationml/2006/ole">
            <p:oleObj spid="_x0000_s17410" name="Graph" r:id="rId4" imgW="5486400" imgH="3657600" progId="">
              <p:embed/>
            </p:oleObj>
          </a:graphicData>
        </a:graphic>
      </p:graphicFrame>
      <p:sp>
        <p:nvSpPr>
          <p:cNvPr id="4" name="CasellaDiTesto 3"/>
          <p:cNvSpPr txBox="1"/>
          <p:nvPr/>
        </p:nvSpPr>
        <p:spPr>
          <a:xfrm>
            <a:off x="323528" y="5517232"/>
            <a:ext cx="8352928" cy="830997"/>
          </a:xfrm>
          <a:prstGeom prst="rect">
            <a:avLst/>
          </a:prstGeom>
          <a:noFill/>
        </p:spPr>
        <p:txBody>
          <a:bodyPr wrap="square" rtlCol="0">
            <a:spAutoFit/>
          </a:bodyPr>
          <a:lstStyle/>
          <a:p>
            <a:r>
              <a:rPr lang="it-IT" sz="2400" dirty="0" smtClean="0"/>
              <a:t>1) Interpretate l’istogramma. 2) A quale percentile corrisponde il  peso di 100 once? 3) Come si interpreta tale percentile</a:t>
            </a:r>
            <a:r>
              <a:rPr lang="it-IT" dirty="0" smtClean="0"/>
              <a:t>?</a:t>
            </a:r>
            <a:endParaRPr lang="it-IT" sz="2400" dirty="0"/>
          </a:p>
        </p:txBody>
      </p:sp>
      <p:sp>
        <p:nvSpPr>
          <p:cNvPr id="6" name="CasellaDiTesto 5"/>
          <p:cNvSpPr txBox="1"/>
          <p:nvPr/>
        </p:nvSpPr>
        <p:spPr>
          <a:xfrm>
            <a:off x="7596336" y="764704"/>
            <a:ext cx="1237518" cy="1631216"/>
          </a:xfrm>
          <a:prstGeom prst="rect">
            <a:avLst/>
          </a:prstGeom>
          <a:noFill/>
        </p:spPr>
        <p:txBody>
          <a:bodyPr wrap="none" rtlCol="0">
            <a:spAutoFit/>
          </a:bodyPr>
          <a:lstStyle/>
          <a:p>
            <a:r>
              <a:rPr lang="it-IT" sz="2000" dirty="0" smtClean="0">
                <a:solidFill>
                  <a:srgbClr val="FF0000"/>
                </a:solidFill>
              </a:rPr>
              <a:t>Ampiezza </a:t>
            </a:r>
          </a:p>
          <a:p>
            <a:r>
              <a:rPr lang="it-IT" sz="2000" dirty="0" smtClean="0">
                <a:solidFill>
                  <a:srgbClr val="FF0000"/>
                </a:solidFill>
              </a:rPr>
              <a:t>classi=10</a:t>
            </a:r>
          </a:p>
          <a:p>
            <a:endParaRPr lang="it-IT" sz="2000" dirty="0" smtClean="0">
              <a:solidFill>
                <a:srgbClr val="FF0000"/>
              </a:solidFill>
            </a:endParaRPr>
          </a:p>
          <a:p>
            <a:r>
              <a:rPr lang="it-IT" sz="2000" dirty="0" smtClean="0">
                <a:solidFill>
                  <a:srgbClr val="FF0000"/>
                </a:solidFill>
              </a:rPr>
              <a:t>Campione</a:t>
            </a:r>
          </a:p>
          <a:p>
            <a:r>
              <a:rPr lang="it-IT" sz="2000" dirty="0" smtClean="0">
                <a:solidFill>
                  <a:srgbClr val="FF0000"/>
                </a:solidFill>
              </a:rPr>
              <a:t>n=1236</a:t>
            </a:r>
            <a:endParaRPr lang="it-IT" sz="2000" dirty="0">
              <a:solidFill>
                <a:srgbClr val="FF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A07E8AA9-48FB-4050-AB63-D1192D5B0C43}" type="slidenum">
              <a:rPr lang="it-IT"/>
              <a:pPr/>
              <a:t>78</a:t>
            </a:fld>
            <a:endParaRPr lang="it-IT"/>
          </a:p>
        </p:txBody>
      </p:sp>
      <p:graphicFrame>
        <p:nvGraphicFramePr>
          <p:cNvPr id="979970" name="Object 2"/>
          <p:cNvGraphicFramePr>
            <a:graphicFrameLocks noChangeAspect="1"/>
          </p:cNvGraphicFramePr>
          <p:nvPr/>
        </p:nvGraphicFramePr>
        <p:xfrm>
          <a:off x="818016" y="404664"/>
          <a:ext cx="7600497" cy="5022999"/>
        </p:xfrm>
        <a:graphic>
          <a:graphicData uri="http://schemas.openxmlformats.org/presentationml/2006/ole">
            <p:oleObj spid="_x0000_s18434" name="Graph" r:id="rId4" imgW="5486400" imgH="3657600" progId="">
              <p:embed/>
            </p:oleObj>
          </a:graphicData>
        </a:graphic>
      </p:graphicFrame>
      <p:sp>
        <p:nvSpPr>
          <p:cNvPr id="6" name="CasellaDiTesto 5"/>
          <p:cNvSpPr txBox="1"/>
          <p:nvPr/>
        </p:nvSpPr>
        <p:spPr>
          <a:xfrm>
            <a:off x="827584" y="5661248"/>
            <a:ext cx="7969874" cy="830997"/>
          </a:xfrm>
          <a:prstGeom prst="rect">
            <a:avLst/>
          </a:prstGeom>
          <a:noFill/>
        </p:spPr>
        <p:txBody>
          <a:bodyPr wrap="none" rtlCol="0">
            <a:spAutoFit/>
          </a:bodyPr>
          <a:lstStyle/>
          <a:p>
            <a:r>
              <a:rPr lang="it-IT" sz="2400" dirty="0" smtClean="0"/>
              <a:t>Qual è la probabilità che un bambino pesi tra 100 e 109 once? </a:t>
            </a:r>
          </a:p>
          <a:p>
            <a:r>
              <a:rPr lang="it-IT" sz="2400" dirty="0" smtClean="0"/>
              <a:t>Qual è la </a:t>
            </a:r>
            <a:r>
              <a:rPr lang="it-IT" sz="2400" dirty="0" err="1" smtClean="0"/>
              <a:t>prob</a:t>
            </a:r>
            <a:r>
              <a:rPr lang="it-IT" sz="2400" dirty="0" smtClean="0"/>
              <a:t> che un bambino pesi almeno 80 once?</a:t>
            </a:r>
            <a:endParaRPr lang="it-IT"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p:txBody>
          <a:bodyPr/>
          <a:lstStyle/>
          <a:p>
            <a:fld id="{CA1D26AA-091A-4359-BF22-DA97244351A8}" type="slidenum">
              <a:rPr lang="it-IT"/>
              <a:pPr/>
              <a:t>79</a:t>
            </a:fld>
            <a:endParaRPr lang="it-IT"/>
          </a:p>
        </p:txBody>
      </p:sp>
      <p:sp>
        <p:nvSpPr>
          <p:cNvPr id="1587202" name="Rectangle 2"/>
          <p:cNvSpPr>
            <a:spLocks noGrp="1" noChangeArrowheads="1"/>
          </p:cNvSpPr>
          <p:nvPr>
            <p:ph type="title"/>
          </p:nvPr>
        </p:nvSpPr>
        <p:spPr>
          <a:xfrm>
            <a:off x="457200" y="274638"/>
            <a:ext cx="8229600" cy="633412"/>
          </a:xfrm>
          <a:ln>
            <a:solidFill>
              <a:schemeClr val="accent2"/>
            </a:solidFill>
          </a:ln>
        </p:spPr>
        <p:txBody>
          <a:bodyPr/>
          <a:lstStyle/>
          <a:p>
            <a:r>
              <a:rPr lang="it-IT" sz="3200">
                <a:solidFill>
                  <a:srgbClr val="FF0000"/>
                </a:solidFill>
              </a:rPr>
              <a:t>Pesi di bambini nati da fumatrici</a:t>
            </a:r>
          </a:p>
        </p:txBody>
      </p:sp>
      <p:pic>
        <p:nvPicPr>
          <p:cNvPr id="1587203" name="Picture 3"/>
          <p:cNvPicPr>
            <a:picLocks noChangeAspect="1" noChangeArrowheads="1"/>
          </p:cNvPicPr>
          <p:nvPr/>
        </p:nvPicPr>
        <p:blipFill>
          <a:blip r:embed="rId3" cstate="print"/>
          <a:srcRect/>
          <a:stretch>
            <a:fillRect/>
          </a:stretch>
        </p:blipFill>
        <p:spPr bwMode="auto">
          <a:xfrm>
            <a:off x="2339752" y="908050"/>
            <a:ext cx="3816350" cy="5949950"/>
          </a:xfrm>
          <a:prstGeom prst="rect">
            <a:avLst/>
          </a:prstGeom>
          <a:noFill/>
        </p:spPr>
      </p:pic>
      <p:sp>
        <p:nvSpPr>
          <p:cNvPr id="5" name="Parentesi graffa aperta 4"/>
          <p:cNvSpPr/>
          <p:nvPr/>
        </p:nvSpPr>
        <p:spPr bwMode="auto">
          <a:xfrm>
            <a:off x="2051720" y="5301208"/>
            <a:ext cx="144016" cy="1556792"/>
          </a:xfrm>
          <a:prstGeom prst="leftBrace">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rgbClr val="FF0000"/>
              </a:solidFill>
              <a:effectLst/>
              <a:latin typeface="Times New Roman" pitchFamily="18" charset="0"/>
            </a:endParaRPr>
          </a:p>
        </p:txBody>
      </p:sp>
      <p:sp>
        <p:nvSpPr>
          <p:cNvPr id="8" name="CasellaDiTesto 7"/>
          <p:cNvSpPr txBox="1"/>
          <p:nvPr/>
        </p:nvSpPr>
        <p:spPr>
          <a:xfrm>
            <a:off x="0" y="4919008"/>
            <a:ext cx="1804896" cy="1938992"/>
          </a:xfrm>
          <a:prstGeom prst="rect">
            <a:avLst/>
          </a:prstGeom>
          <a:noFill/>
        </p:spPr>
        <p:txBody>
          <a:bodyPr wrap="square" rtlCol="0">
            <a:spAutoFit/>
          </a:bodyPr>
          <a:lstStyle/>
          <a:p>
            <a:r>
              <a:rPr lang="it-IT" sz="2000" dirty="0" err="1" smtClean="0"/>
              <a:t>Prob</a:t>
            </a:r>
            <a:r>
              <a:rPr lang="it-IT" sz="2000" dirty="0" smtClean="0"/>
              <a:t> che un</a:t>
            </a:r>
          </a:p>
          <a:p>
            <a:r>
              <a:rPr lang="it-IT" sz="2000" dirty="0" smtClean="0"/>
              <a:t>bambino pesi </a:t>
            </a:r>
          </a:p>
          <a:p>
            <a:r>
              <a:rPr lang="it-IT" sz="2000" dirty="0" smtClean="0"/>
              <a:t>tra 100 e 109</a:t>
            </a:r>
          </a:p>
          <a:p>
            <a:r>
              <a:rPr lang="it-IT" sz="2000" dirty="0" smtClean="0"/>
              <a:t>once </a:t>
            </a:r>
            <a:r>
              <a:rPr lang="it-IT" sz="2000" dirty="0" smtClean="0">
                <a:sym typeface="Wingdings" pitchFamily="2" charset="2"/>
              </a:rPr>
              <a:t></a:t>
            </a:r>
          </a:p>
          <a:p>
            <a:r>
              <a:rPr lang="it-IT" sz="2000" dirty="0" smtClean="0">
                <a:sym typeface="Wingdings" pitchFamily="2" charset="2"/>
              </a:rPr>
              <a:t>100&lt;peso&lt;109</a:t>
            </a:r>
            <a:endParaRPr lang="it-IT" sz="2000" dirty="0" smtClean="0"/>
          </a:p>
          <a:p>
            <a:endParaRPr lang="it-IT"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1410" name="Picture 2"/>
          <p:cNvPicPr>
            <a:picLocks noChangeAspect="1" noChangeArrowheads="1"/>
          </p:cNvPicPr>
          <p:nvPr/>
        </p:nvPicPr>
        <p:blipFill>
          <a:blip r:embed="rId3" cstate="print"/>
          <a:srcRect/>
          <a:stretch>
            <a:fillRect/>
          </a:stretch>
        </p:blipFill>
        <p:spPr bwMode="auto">
          <a:xfrm>
            <a:off x="0" y="1295400"/>
            <a:ext cx="7178675" cy="5256213"/>
          </a:xfrm>
          <a:prstGeom prst="rect">
            <a:avLst/>
          </a:prstGeom>
          <a:noFill/>
          <a:ln w="9525">
            <a:noFill/>
            <a:miter lim="800000"/>
            <a:headEnd/>
            <a:tailEnd/>
          </a:ln>
        </p:spPr>
      </p:pic>
      <p:sp>
        <p:nvSpPr>
          <p:cNvPr id="401412" name="Text Box 4"/>
          <p:cNvSpPr txBox="1">
            <a:spLocks noChangeArrowheads="1"/>
          </p:cNvSpPr>
          <p:nvPr/>
        </p:nvSpPr>
        <p:spPr bwMode="auto">
          <a:xfrm>
            <a:off x="6324600" y="1916113"/>
            <a:ext cx="2667000" cy="1200329"/>
          </a:xfrm>
          <a:prstGeom prst="rect">
            <a:avLst/>
          </a:prstGeom>
          <a:solidFill>
            <a:schemeClr val="accent6">
              <a:lumMod val="20000"/>
              <a:lumOff val="80000"/>
            </a:schemeClr>
          </a:solidFill>
          <a:ln w="9525" algn="ctr">
            <a:noFill/>
            <a:miter lim="800000"/>
            <a:headEnd/>
            <a:tailEnd/>
          </a:ln>
        </p:spPr>
        <p:txBody>
          <a:bodyPr>
            <a:spAutoFit/>
          </a:bodyPr>
          <a:lstStyle/>
          <a:p>
            <a:r>
              <a:rPr lang="it-IT" sz="2400" dirty="0">
                <a:latin typeface="Comic Sans MS" pitchFamily="66" charset="0"/>
              </a:rPr>
              <a:t>P(A)= P(“esce 8”)  </a:t>
            </a:r>
          </a:p>
          <a:p>
            <a:r>
              <a:rPr lang="it-IT" sz="2400" dirty="0">
                <a:latin typeface="Comic Sans MS" pitchFamily="66" charset="0"/>
              </a:rPr>
              <a:t>      = 5/36</a:t>
            </a:r>
          </a:p>
          <a:p>
            <a:r>
              <a:rPr lang="it-IT" sz="2400" dirty="0">
                <a:latin typeface="Comic Sans MS" pitchFamily="66" charset="0"/>
              </a:rPr>
              <a:t>      = 0.138</a:t>
            </a:r>
          </a:p>
        </p:txBody>
      </p:sp>
      <p:sp>
        <p:nvSpPr>
          <p:cNvPr id="5" name="Text Box 3"/>
          <p:cNvSpPr txBox="1">
            <a:spLocks noChangeArrowheads="1"/>
          </p:cNvSpPr>
          <p:nvPr/>
        </p:nvSpPr>
        <p:spPr bwMode="auto">
          <a:xfrm>
            <a:off x="519113" y="20638"/>
            <a:ext cx="7747000" cy="955675"/>
          </a:xfrm>
          <a:prstGeom prst="rect">
            <a:avLst/>
          </a:prstGeom>
          <a:noFill/>
          <a:ln w="9525" algn="ctr">
            <a:solidFill>
              <a:srgbClr val="3366CC"/>
            </a:solidFill>
            <a:miter lim="800000"/>
            <a:headEnd/>
            <a:tailEnd/>
          </a:ln>
        </p:spPr>
        <p:txBody>
          <a:bodyPr wrap="none">
            <a:spAutoFit/>
          </a:bodyPr>
          <a:lstStyle/>
          <a:p>
            <a:r>
              <a:rPr lang="it-IT" sz="2800">
                <a:solidFill>
                  <a:srgbClr val="FF0000"/>
                </a:solidFill>
                <a:latin typeface="Comic Sans MS" pitchFamily="66" charset="0"/>
              </a:rPr>
              <a:t>La probabilità di un evento e la legge empirica</a:t>
            </a:r>
          </a:p>
          <a:p>
            <a:r>
              <a:rPr lang="it-IT" sz="2800">
                <a:solidFill>
                  <a:srgbClr val="FF0000"/>
                </a:solidFill>
                <a:latin typeface="Comic Sans MS" pitchFamily="66" charset="0"/>
              </a:rPr>
              <a:t> del caso</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p:txBody>
          <a:bodyPr/>
          <a:lstStyle/>
          <a:p>
            <a:fld id="{CA1D26AA-091A-4359-BF22-DA97244351A8}" type="slidenum">
              <a:rPr lang="it-IT"/>
              <a:pPr/>
              <a:t>80</a:t>
            </a:fld>
            <a:endParaRPr lang="it-IT"/>
          </a:p>
        </p:txBody>
      </p:sp>
      <p:sp>
        <p:nvSpPr>
          <p:cNvPr id="1587202" name="Rectangle 2"/>
          <p:cNvSpPr>
            <a:spLocks noGrp="1" noChangeArrowheads="1"/>
          </p:cNvSpPr>
          <p:nvPr>
            <p:ph type="title"/>
          </p:nvPr>
        </p:nvSpPr>
        <p:spPr>
          <a:xfrm>
            <a:off x="457200" y="274638"/>
            <a:ext cx="8229600" cy="633412"/>
          </a:xfrm>
          <a:ln>
            <a:solidFill>
              <a:schemeClr val="accent2"/>
            </a:solidFill>
          </a:ln>
        </p:spPr>
        <p:txBody>
          <a:bodyPr/>
          <a:lstStyle/>
          <a:p>
            <a:r>
              <a:rPr lang="it-IT" sz="3200">
                <a:solidFill>
                  <a:srgbClr val="FF0000"/>
                </a:solidFill>
              </a:rPr>
              <a:t>Pesi di bambini nati da fumatrici</a:t>
            </a:r>
          </a:p>
        </p:txBody>
      </p:sp>
      <p:pic>
        <p:nvPicPr>
          <p:cNvPr id="1587203" name="Picture 3"/>
          <p:cNvPicPr>
            <a:picLocks noChangeAspect="1" noChangeArrowheads="1"/>
          </p:cNvPicPr>
          <p:nvPr/>
        </p:nvPicPr>
        <p:blipFill>
          <a:blip r:embed="rId3" cstate="print"/>
          <a:srcRect/>
          <a:stretch>
            <a:fillRect/>
          </a:stretch>
        </p:blipFill>
        <p:spPr bwMode="auto">
          <a:xfrm>
            <a:off x="2339752" y="908050"/>
            <a:ext cx="3816350" cy="5949950"/>
          </a:xfrm>
          <a:prstGeom prst="rect">
            <a:avLst/>
          </a:prstGeom>
          <a:noFill/>
        </p:spPr>
      </p:pic>
      <p:cxnSp>
        <p:nvCxnSpPr>
          <p:cNvPr id="12" name="Connettore 1 11"/>
          <p:cNvCxnSpPr/>
          <p:nvPr/>
        </p:nvCxnSpPr>
        <p:spPr bwMode="auto">
          <a:xfrm>
            <a:off x="2555776" y="2636912"/>
            <a:ext cx="3384376" cy="0"/>
          </a:xfrm>
          <a:prstGeom prst="line">
            <a:avLst/>
          </a:prstGeom>
          <a:solidFill>
            <a:schemeClr val="accent1"/>
          </a:solidFill>
          <a:ln w="9525" cap="flat" cmpd="sng" algn="ctr">
            <a:solidFill>
              <a:srgbClr val="FF33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A07E8AA9-48FB-4050-AB63-D1192D5B0C43}" type="slidenum">
              <a:rPr lang="it-IT"/>
              <a:pPr/>
              <a:t>81</a:t>
            </a:fld>
            <a:endParaRPr lang="it-IT" dirty="0"/>
          </a:p>
        </p:txBody>
      </p:sp>
      <p:graphicFrame>
        <p:nvGraphicFramePr>
          <p:cNvPr id="979970" name="Object 2"/>
          <p:cNvGraphicFramePr>
            <a:graphicFrameLocks noChangeAspect="1"/>
          </p:cNvGraphicFramePr>
          <p:nvPr/>
        </p:nvGraphicFramePr>
        <p:xfrm>
          <a:off x="827584" y="404664"/>
          <a:ext cx="7600497" cy="5022999"/>
        </p:xfrm>
        <a:graphic>
          <a:graphicData uri="http://schemas.openxmlformats.org/presentationml/2006/ole">
            <p:oleObj spid="_x0000_s19458" name="Graph" r:id="rId4" imgW="5486400" imgH="3657600" progId="">
              <p:embed/>
            </p:oleObj>
          </a:graphicData>
        </a:graphic>
      </p:graphicFrame>
      <p:sp>
        <p:nvSpPr>
          <p:cNvPr id="6" name="CasellaDiTesto 5"/>
          <p:cNvSpPr txBox="1"/>
          <p:nvPr/>
        </p:nvSpPr>
        <p:spPr>
          <a:xfrm>
            <a:off x="467544" y="5517232"/>
            <a:ext cx="8424936" cy="1661993"/>
          </a:xfrm>
          <a:prstGeom prst="rect">
            <a:avLst/>
          </a:prstGeom>
          <a:noFill/>
        </p:spPr>
        <p:txBody>
          <a:bodyPr wrap="square" rtlCol="0">
            <a:spAutoFit/>
          </a:bodyPr>
          <a:lstStyle/>
          <a:p>
            <a:r>
              <a:rPr lang="it-IT" sz="2200" dirty="0" smtClean="0"/>
              <a:t>Qual è la probabilità che un bambino pesi tra 100 e 109 once? </a:t>
            </a:r>
            <a:r>
              <a:rPr lang="it-IT" sz="2000" dirty="0" smtClean="0"/>
              <a:t> </a:t>
            </a:r>
            <a:r>
              <a:rPr lang="it-IT" sz="2000" b="1" dirty="0" smtClean="0">
                <a:solidFill>
                  <a:srgbClr val="FF0000"/>
                </a:solidFill>
              </a:rPr>
              <a:t>≈</a:t>
            </a:r>
            <a:r>
              <a:rPr lang="it-IT" sz="2000" dirty="0" smtClean="0"/>
              <a:t>  </a:t>
            </a:r>
            <a:r>
              <a:rPr lang="it-IT" sz="2200" b="1" dirty="0" smtClean="0">
                <a:solidFill>
                  <a:srgbClr val="FF0000"/>
                </a:solidFill>
              </a:rPr>
              <a:t>0.15</a:t>
            </a:r>
          </a:p>
          <a:p>
            <a:r>
              <a:rPr lang="it-IT" sz="2200" dirty="0" smtClean="0"/>
              <a:t>Qual è la </a:t>
            </a:r>
            <a:r>
              <a:rPr lang="it-IT" sz="2200" dirty="0" err="1" smtClean="0"/>
              <a:t>prob</a:t>
            </a:r>
            <a:r>
              <a:rPr lang="it-IT" sz="2200" dirty="0" smtClean="0"/>
              <a:t> che un bambino pesi almeno 80 once? </a:t>
            </a:r>
            <a:r>
              <a:rPr lang="it-IT" sz="2200" dirty="0" smtClean="0">
                <a:sym typeface="Wingdings" pitchFamily="2" charset="2"/>
              </a:rPr>
              <a:t></a:t>
            </a:r>
            <a:r>
              <a:rPr lang="it-IT" sz="2200" b="1" dirty="0" smtClean="0">
                <a:solidFill>
                  <a:srgbClr val="FF0000"/>
                </a:solidFill>
                <a:sym typeface="Wingdings" pitchFamily="2" charset="2"/>
              </a:rPr>
              <a:t> </a:t>
            </a:r>
          </a:p>
          <a:p>
            <a:r>
              <a:rPr lang="it-IT" sz="2200" b="1" dirty="0" smtClean="0">
                <a:solidFill>
                  <a:srgbClr val="FF0000"/>
                </a:solidFill>
                <a:sym typeface="Wingdings" pitchFamily="2" charset="2"/>
              </a:rPr>
              <a:t>                         1- 0.033 = 0.967                                                                                                    </a:t>
            </a:r>
          </a:p>
          <a:p>
            <a:endParaRPr lang="it-IT" dirty="0" smtClean="0"/>
          </a:p>
          <a:p>
            <a:r>
              <a:rPr lang="it-IT" dirty="0" smtClean="0"/>
              <a:t> </a:t>
            </a:r>
            <a:endParaRPr lang="it-IT" dirty="0"/>
          </a:p>
        </p:txBody>
      </p:sp>
      <p:cxnSp>
        <p:nvCxnSpPr>
          <p:cNvPr id="8" name="Connettore 2 7"/>
          <p:cNvCxnSpPr/>
          <p:nvPr/>
        </p:nvCxnSpPr>
        <p:spPr bwMode="auto">
          <a:xfrm rot="5400000">
            <a:off x="4031940" y="2240868"/>
            <a:ext cx="648072"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5" name="CasellaDiTesto 14"/>
          <p:cNvSpPr txBox="1"/>
          <p:nvPr/>
        </p:nvSpPr>
        <p:spPr>
          <a:xfrm>
            <a:off x="2483768" y="1196752"/>
            <a:ext cx="2206053" cy="461665"/>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none" rtlCol="0">
            <a:spAutoFit/>
          </a:bodyPr>
          <a:lstStyle/>
          <a:p>
            <a:r>
              <a:rPr lang="it-IT" sz="2400" dirty="0" smtClean="0"/>
              <a:t>circa15% ≈ 0.15</a:t>
            </a:r>
            <a:endParaRPr lang="it-IT" sz="2400" dirty="0"/>
          </a:p>
        </p:txBody>
      </p:sp>
      <p:sp>
        <p:nvSpPr>
          <p:cNvPr id="7" name="CasellaDiTesto 6"/>
          <p:cNvSpPr txBox="1"/>
          <p:nvPr/>
        </p:nvSpPr>
        <p:spPr>
          <a:xfrm>
            <a:off x="1691680" y="2420888"/>
            <a:ext cx="2300117" cy="707886"/>
          </a:xfrm>
          <a:prstGeom prst="rect">
            <a:avLst/>
          </a:prstGeom>
          <a:noFill/>
        </p:spPr>
        <p:txBody>
          <a:bodyPr wrap="none" rtlCol="0">
            <a:spAutoFit/>
          </a:bodyPr>
          <a:lstStyle/>
          <a:p>
            <a:r>
              <a:rPr lang="it-IT" sz="2000" dirty="0" err="1" smtClean="0"/>
              <a:t>Prob</a:t>
            </a:r>
            <a:r>
              <a:rPr lang="it-IT" sz="2000" dirty="0" smtClean="0"/>
              <a:t>. di un bambino</a:t>
            </a:r>
          </a:p>
          <a:p>
            <a:r>
              <a:rPr lang="it-IT" sz="2000" dirty="0" smtClean="0"/>
              <a:t> con peso  ≤ 80 once</a:t>
            </a:r>
            <a:endParaRPr lang="it-IT" sz="2000" dirty="0"/>
          </a:p>
        </p:txBody>
      </p:sp>
      <p:cxnSp>
        <p:nvCxnSpPr>
          <p:cNvPr id="10" name="Connettore 2 9"/>
          <p:cNvCxnSpPr/>
          <p:nvPr/>
        </p:nvCxnSpPr>
        <p:spPr>
          <a:xfrm>
            <a:off x="1691680" y="3212976"/>
            <a:ext cx="0" cy="1080120"/>
          </a:xfrm>
          <a:prstGeom prst="straightConnector1">
            <a:avLst/>
          </a:prstGeom>
          <a:ln w="31750">
            <a:tailEnd type="arrow"/>
          </a:ln>
        </p:spPr>
        <p:style>
          <a:lnRef idx="1">
            <a:schemeClr val="dk1"/>
          </a:lnRef>
          <a:fillRef idx="0">
            <a:schemeClr val="dk1"/>
          </a:fillRef>
          <a:effectRef idx="0">
            <a:schemeClr val="dk1"/>
          </a:effectRef>
          <a:fontRef idx="minor">
            <a:schemeClr val="tx1"/>
          </a:fontRef>
        </p:style>
      </p:cxnSp>
      <p:cxnSp>
        <p:nvCxnSpPr>
          <p:cNvPr id="12" name="Connettore 2 11"/>
          <p:cNvCxnSpPr/>
          <p:nvPr/>
        </p:nvCxnSpPr>
        <p:spPr>
          <a:xfrm>
            <a:off x="3203848" y="3284984"/>
            <a:ext cx="0" cy="936104"/>
          </a:xfrm>
          <a:prstGeom prst="straightConnector1">
            <a:avLst/>
          </a:prstGeom>
          <a:ln w="34925">
            <a:tailEnd type="arrow"/>
          </a:ln>
        </p:spPr>
        <p:style>
          <a:lnRef idx="1">
            <a:schemeClr val="dk1"/>
          </a:lnRef>
          <a:fillRef idx="0">
            <a:schemeClr val="dk1"/>
          </a:fillRef>
          <a:effectRef idx="0">
            <a:schemeClr val="dk1"/>
          </a:effectRef>
          <a:fontRef idx="minor">
            <a:schemeClr val="tx1"/>
          </a:fontRef>
        </p:style>
      </p:cxnSp>
      <p:sp>
        <p:nvSpPr>
          <p:cNvPr id="16" name="Parentesi graffa chiusa 15"/>
          <p:cNvSpPr/>
          <p:nvPr/>
        </p:nvSpPr>
        <p:spPr>
          <a:xfrm rot="5400000">
            <a:off x="2138867" y="3413860"/>
            <a:ext cx="648074" cy="966385"/>
          </a:xfrm>
          <a:prstGeom prst="rightBrace">
            <a:avLst>
              <a:gd name="adj1" fmla="val 0"/>
              <a:gd name="adj2" fmla="val 491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 name="CasellaDiTesto 16"/>
          <p:cNvSpPr txBox="1"/>
          <p:nvPr/>
        </p:nvSpPr>
        <p:spPr>
          <a:xfrm>
            <a:off x="2123728" y="3501008"/>
            <a:ext cx="1152128" cy="461665"/>
          </a:xfrm>
          <a:prstGeom prst="rect">
            <a:avLst/>
          </a:prstGeom>
          <a:noFill/>
        </p:spPr>
        <p:txBody>
          <a:bodyPr wrap="square" rtlCol="0">
            <a:spAutoFit/>
          </a:bodyPr>
          <a:lstStyle/>
          <a:p>
            <a:r>
              <a:rPr lang="it-IT" sz="2400" b="1" dirty="0" smtClean="0"/>
              <a:t>0,033</a:t>
            </a:r>
            <a:endParaRPr lang="it-IT" sz="2400"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EDFFD420-B14C-44B4-8E60-5E2D0D6FECFD}" type="slidenum">
              <a:rPr lang="it-IT"/>
              <a:pPr/>
              <a:t>82</a:t>
            </a:fld>
            <a:endParaRPr lang="it-IT"/>
          </a:p>
        </p:txBody>
      </p:sp>
      <p:sp>
        <p:nvSpPr>
          <p:cNvPr id="1568770" name="Rectangle 2"/>
          <p:cNvSpPr>
            <a:spLocks noGrp="1" noChangeArrowheads="1"/>
          </p:cNvSpPr>
          <p:nvPr>
            <p:ph type="title"/>
          </p:nvPr>
        </p:nvSpPr>
        <p:spPr>
          <a:xfrm>
            <a:off x="467544" y="0"/>
            <a:ext cx="8229600" cy="562074"/>
          </a:xfrm>
        </p:spPr>
        <p:txBody>
          <a:bodyPr>
            <a:normAutofit fontScale="90000"/>
          </a:bodyPr>
          <a:lstStyle/>
          <a:p>
            <a:r>
              <a:rPr lang="it-IT" sz="3600" dirty="0">
                <a:solidFill>
                  <a:srgbClr val="FF0000"/>
                </a:solidFill>
              </a:rPr>
              <a:t>La classe mediana</a:t>
            </a:r>
          </a:p>
        </p:txBody>
      </p:sp>
      <p:graphicFrame>
        <p:nvGraphicFramePr>
          <p:cNvPr id="1568771" name="Object 3"/>
          <p:cNvGraphicFramePr>
            <a:graphicFrameLocks noChangeAspect="1"/>
          </p:cNvGraphicFramePr>
          <p:nvPr>
            <p:ph type="chart" idx="1"/>
          </p:nvPr>
        </p:nvGraphicFramePr>
        <p:xfrm>
          <a:off x="363538" y="1196975"/>
          <a:ext cx="8304212" cy="5141913"/>
        </p:xfrm>
        <a:graphic>
          <a:graphicData uri="http://schemas.openxmlformats.org/presentationml/2006/ole">
            <p:oleObj spid="_x0000_s20482" name="Worksheet" r:id="rId4" imgW="6515100" imgH="4038600" progId="Excel.Sheet.8">
              <p:embed/>
            </p:oleObj>
          </a:graphicData>
        </a:graphic>
      </p:graphicFrame>
      <p:sp>
        <p:nvSpPr>
          <p:cNvPr id="5" name="CasellaDiTesto 4"/>
          <p:cNvSpPr txBox="1"/>
          <p:nvPr/>
        </p:nvSpPr>
        <p:spPr>
          <a:xfrm>
            <a:off x="2555776" y="692696"/>
            <a:ext cx="4335418" cy="461665"/>
          </a:xfrm>
          <a:prstGeom prst="rect">
            <a:avLst/>
          </a:prstGeom>
          <a:solidFill>
            <a:schemeClr val="accent2">
              <a:lumMod val="40000"/>
              <a:lumOff val="60000"/>
            </a:schemeClr>
          </a:solidFill>
        </p:spPr>
        <p:txBody>
          <a:bodyPr wrap="none" rtlCol="0">
            <a:spAutoFit/>
          </a:bodyPr>
          <a:lstStyle/>
          <a:p>
            <a:r>
              <a:rPr lang="it-IT" sz="2400" dirty="0" smtClean="0"/>
              <a:t>Fumatrici e non fumatrici distinte</a:t>
            </a:r>
            <a:endParaRPr lang="it-IT" sz="24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p:txBody>
          <a:bodyPr/>
          <a:lstStyle/>
          <a:p>
            <a:fld id="{A2DC1318-9527-4052-8019-EE2CAFD893EA}" type="slidenum">
              <a:rPr lang="it-IT"/>
              <a:pPr/>
              <a:t>83</a:t>
            </a:fld>
            <a:endParaRPr lang="it-IT"/>
          </a:p>
        </p:txBody>
      </p:sp>
      <p:sp>
        <p:nvSpPr>
          <p:cNvPr id="1583106" name="Rectangle 2"/>
          <p:cNvSpPr>
            <a:spLocks noGrp="1" noChangeArrowheads="1"/>
          </p:cNvSpPr>
          <p:nvPr>
            <p:ph type="title"/>
          </p:nvPr>
        </p:nvSpPr>
        <p:spPr>
          <a:xfrm>
            <a:off x="457200" y="274638"/>
            <a:ext cx="8229600" cy="706437"/>
          </a:xfrm>
          <a:ln>
            <a:solidFill>
              <a:schemeClr val="accent2"/>
            </a:solidFill>
          </a:ln>
        </p:spPr>
        <p:txBody>
          <a:bodyPr/>
          <a:lstStyle/>
          <a:p>
            <a:r>
              <a:rPr lang="it-IT" sz="3600">
                <a:solidFill>
                  <a:srgbClr val="FF0000"/>
                </a:solidFill>
              </a:rPr>
              <a:t>Box-plot pesi non fum e pesi fum</a:t>
            </a:r>
          </a:p>
        </p:txBody>
      </p:sp>
      <p:pic>
        <p:nvPicPr>
          <p:cNvPr id="1583107" name="Picture 3"/>
          <p:cNvPicPr>
            <a:picLocks noChangeAspect="1" noChangeArrowheads="1"/>
          </p:cNvPicPr>
          <p:nvPr/>
        </p:nvPicPr>
        <p:blipFill>
          <a:blip r:embed="rId3" cstate="print"/>
          <a:srcRect/>
          <a:stretch>
            <a:fillRect/>
          </a:stretch>
        </p:blipFill>
        <p:spPr bwMode="auto">
          <a:xfrm>
            <a:off x="755650" y="1412875"/>
            <a:ext cx="7272338" cy="4824413"/>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AF438C98-A1A1-4A52-B7F4-222EB6000C55}" type="slidenum">
              <a:rPr lang="it-IT" smtClean="0"/>
              <a:pPr>
                <a:defRPr/>
              </a:pPr>
              <a:t>84</a:t>
            </a:fld>
            <a:endParaRPr lang="it-IT"/>
          </a:p>
        </p:txBody>
      </p:sp>
      <p:pic>
        <p:nvPicPr>
          <p:cNvPr id="3191810" name="Picture 2"/>
          <p:cNvPicPr>
            <a:picLocks noChangeAspect="1" noChangeArrowheads="1"/>
          </p:cNvPicPr>
          <p:nvPr/>
        </p:nvPicPr>
        <p:blipFill>
          <a:blip r:embed="rId2" cstate="print"/>
          <a:srcRect/>
          <a:stretch>
            <a:fillRect/>
          </a:stretch>
        </p:blipFill>
        <p:spPr bwMode="auto">
          <a:xfrm>
            <a:off x="251520" y="332656"/>
            <a:ext cx="7128792" cy="4464496"/>
          </a:xfrm>
          <a:prstGeom prst="rect">
            <a:avLst/>
          </a:prstGeom>
          <a:noFill/>
          <a:ln w="9525">
            <a:noFill/>
            <a:miter lim="800000"/>
            <a:headEnd/>
            <a:tailEnd/>
          </a:ln>
        </p:spPr>
      </p:pic>
      <p:sp>
        <p:nvSpPr>
          <p:cNvPr id="5" name="CasellaDiTesto 4"/>
          <p:cNvSpPr txBox="1"/>
          <p:nvPr/>
        </p:nvSpPr>
        <p:spPr>
          <a:xfrm>
            <a:off x="7596336" y="836712"/>
            <a:ext cx="1296144" cy="1938992"/>
          </a:xfrm>
          <a:prstGeom prst="rect">
            <a:avLst/>
          </a:prstGeom>
          <a:noFill/>
        </p:spPr>
        <p:txBody>
          <a:bodyPr wrap="square" rtlCol="0">
            <a:spAutoFit/>
          </a:bodyPr>
          <a:lstStyle/>
          <a:p>
            <a:r>
              <a:rPr lang="it-IT" sz="2000" dirty="0" err="1" smtClean="0">
                <a:solidFill>
                  <a:srgbClr val="FF0000"/>
                </a:solidFill>
              </a:rPr>
              <a:t>Ampiezzaclassi</a:t>
            </a:r>
            <a:r>
              <a:rPr lang="it-IT" sz="2000" dirty="0" smtClean="0">
                <a:solidFill>
                  <a:srgbClr val="FF0000"/>
                </a:solidFill>
              </a:rPr>
              <a:t> =5</a:t>
            </a:r>
          </a:p>
          <a:p>
            <a:endParaRPr lang="it-IT" sz="2000" dirty="0" smtClean="0">
              <a:solidFill>
                <a:srgbClr val="FF0000"/>
              </a:solidFill>
            </a:endParaRPr>
          </a:p>
          <a:p>
            <a:r>
              <a:rPr lang="it-IT" sz="2000" dirty="0" smtClean="0">
                <a:solidFill>
                  <a:srgbClr val="FF0000"/>
                </a:solidFill>
              </a:rPr>
              <a:t>campione</a:t>
            </a:r>
          </a:p>
          <a:p>
            <a:r>
              <a:rPr lang="it-IT" sz="2000" dirty="0" err="1" smtClean="0">
                <a:solidFill>
                  <a:srgbClr val="FF0000"/>
                </a:solidFill>
              </a:rPr>
              <a:t>n</a:t>
            </a:r>
            <a:r>
              <a:rPr lang="it-IT" sz="2000" err="1" smtClean="0">
                <a:solidFill>
                  <a:srgbClr val="FF0000"/>
                </a:solidFill>
              </a:rPr>
              <a:t>=</a:t>
            </a:r>
            <a:r>
              <a:rPr lang="it-IT" sz="2000" smtClean="0">
                <a:solidFill>
                  <a:srgbClr val="FF0000"/>
                </a:solidFill>
              </a:rPr>
              <a:t> </a:t>
            </a:r>
            <a:endParaRPr lang="it-IT" sz="2000" dirty="0" smtClean="0">
              <a:solidFill>
                <a:srgbClr val="FF0000"/>
              </a:solidFill>
            </a:endParaRPr>
          </a:p>
          <a:p>
            <a:endParaRPr lang="it-IT" sz="2000" dirty="0">
              <a:solidFill>
                <a:srgbClr val="FF0000"/>
              </a:solidFill>
            </a:endParaRPr>
          </a:p>
        </p:txBody>
      </p:sp>
      <p:sp>
        <p:nvSpPr>
          <p:cNvPr id="6" name="Rettangolo 5"/>
          <p:cNvSpPr/>
          <p:nvPr/>
        </p:nvSpPr>
        <p:spPr>
          <a:xfrm>
            <a:off x="251520" y="4857452"/>
            <a:ext cx="8892480" cy="2000548"/>
          </a:xfrm>
          <a:prstGeom prst="rect">
            <a:avLst/>
          </a:prstGeom>
        </p:spPr>
        <p:txBody>
          <a:bodyPr wrap="square">
            <a:spAutoFit/>
          </a:bodyPr>
          <a:lstStyle/>
          <a:p>
            <a:r>
              <a:rPr lang="it-IT" sz="2000" dirty="0" smtClean="0">
                <a:solidFill>
                  <a:srgbClr val="FF0000"/>
                </a:solidFill>
              </a:rPr>
              <a:t>    </a:t>
            </a:r>
            <a:r>
              <a:rPr lang="it-IT" sz="2000" dirty="0" err="1" smtClean="0">
                <a:solidFill>
                  <a:srgbClr val="FF0000"/>
                </a:solidFill>
              </a:rPr>
              <a:t>Mean</a:t>
            </a:r>
            <a:r>
              <a:rPr lang="it-IT" sz="2000" dirty="0" smtClean="0">
                <a:solidFill>
                  <a:srgbClr val="FF0000"/>
                </a:solidFill>
              </a:rPr>
              <a:t>    </a:t>
            </a:r>
            <a:r>
              <a:rPr lang="it-IT" sz="2000" dirty="0" err="1" smtClean="0">
                <a:solidFill>
                  <a:srgbClr val="FF0000"/>
                </a:solidFill>
              </a:rPr>
              <a:t>StDev</a:t>
            </a:r>
            <a:r>
              <a:rPr lang="it-IT" sz="2000" dirty="0" smtClean="0">
                <a:solidFill>
                  <a:srgbClr val="FF0000"/>
                </a:solidFill>
              </a:rPr>
              <a:t>  Minimum      Q1     </a:t>
            </a:r>
            <a:r>
              <a:rPr lang="it-IT" sz="2000" dirty="0" err="1" smtClean="0">
                <a:solidFill>
                  <a:srgbClr val="FF0000"/>
                </a:solidFill>
              </a:rPr>
              <a:t>Median</a:t>
            </a:r>
            <a:r>
              <a:rPr lang="it-IT" sz="2000" dirty="0" smtClean="0">
                <a:solidFill>
                  <a:srgbClr val="FF0000"/>
                </a:solidFill>
              </a:rPr>
              <a:t>      Q3       </a:t>
            </a:r>
            <a:r>
              <a:rPr lang="it-IT" sz="2000" dirty="0" err="1" smtClean="0">
                <a:solidFill>
                  <a:srgbClr val="FF0000"/>
                </a:solidFill>
              </a:rPr>
              <a:t>Maximum</a:t>
            </a:r>
            <a:endParaRPr lang="it-IT" sz="2000" dirty="0" smtClean="0">
              <a:solidFill>
                <a:srgbClr val="FF0000"/>
              </a:solidFill>
            </a:endParaRPr>
          </a:p>
          <a:p>
            <a:r>
              <a:rPr lang="it-IT" sz="2000" dirty="0" smtClean="0">
                <a:solidFill>
                  <a:srgbClr val="FF0000"/>
                </a:solidFill>
              </a:rPr>
              <a:t> 114,36      18,24    58,00       102,00    115,00  126,25       163,00</a:t>
            </a:r>
          </a:p>
          <a:p>
            <a:endParaRPr lang="it-IT" sz="2000" dirty="0" smtClean="0">
              <a:solidFill>
                <a:srgbClr val="FF0000"/>
              </a:solidFill>
            </a:endParaRPr>
          </a:p>
          <a:p>
            <a:r>
              <a:rPr lang="it-IT" sz="2000" dirty="0" smtClean="0">
                <a:solidFill>
                  <a:srgbClr val="FF0000"/>
                </a:solidFill>
              </a:rPr>
              <a:t>           </a:t>
            </a:r>
            <a:r>
              <a:rPr lang="it-IT" sz="2000" dirty="0" err="1" smtClean="0">
                <a:solidFill>
                  <a:srgbClr val="FF0000"/>
                </a:solidFill>
              </a:rPr>
              <a:t>Skewness</a:t>
            </a:r>
            <a:r>
              <a:rPr lang="it-IT" sz="2000" dirty="0" smtClean="0">
                <a:solidFill>
                  <a:srgbClr val="FF0000"/>
                </a:solidFill>
              </a:rPr>
              <a:t>  </a:t>
            </a:r>
            <a:r>
              <a:rPr lang="it-IT" sz="2000" dirty="0" err="1" smtClean="0">
                <a:solidFill>
                  <a:srgbClr val="FF0000"/>
                </a:solidFill>
              </a:rPr>
              <a:t>Kurtosis</a:t>
            </a:r>
            <a:endParaRPr lang="it-IT" sz="2000" dirty="0" smtClean="0">
              <a:solidFill>
                <a:srgbClr val="FF0000"/>
              </a:solidFill>
            </a:endParaRPr>
          </a:p>
          <a:p>
            <a:r>
              <a:rPr lang="it-IT" sz="2000" dirty="0" smtClean="0">
                <a:solidFill>
                  <a:srgbClr val="FF0000"/>
                </a:solidFill>
              </a:rPr>
              <a:t>               -0,02     </a:t>
            </a:r>
            <a:r>
              <a:rPr lang="it-IT" sz="2000" dirty="0" err="1" smtClean="0">
                <a:solidFill>
                  <a:srgbClr val="FF0000"/>
                </a:solidFill>
              </a:rPr>
              <a:t>-0,02</a:t>
            </a:r>
            <a:endParaRPr lang="it-IT" sz="2000" dirty="0" smtClean="0">
              <a:solidFill>
                <a:srgbClr val="FF0000"/>
              </a:solidFill>
            </a:endParaRPr>
          </a:p>
          <a:p>
            <a:endParaRPr lang="it-IT"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DD2FCB7F-2160-4476-8044-80732568CBEF}" type="slidenum">
              <a:rPr lang="it-IT"/>
              <a:pPr>
                <a:defRPr/>
              </a:pPr>
              <a:t>85</a:t>
            </a:fld>
            <a:endParaRPr lang="it-IT"/>
          </a:p>
        </p:txBody>
      </p:sp>
      <p:sp>
        <p:nvSpPr>
          <p:cNvPr id="347139" name="Rectangle 2"/>
          <p:cNvSpPr>
            <a:spLocks noGrp="1" noChangeArrowheads="1"/>
          </p:cNvSpPr>
          <p:nvPr>
            <p:ph type="title"/>
          </p:nvPr>
        </p:nvSpPr>
        <p:spPr>
          <a:xfrm>
            <a:off x="457200" y="274638"/>
            <a:ext cx="8229600" cy="706437"/>
          </a:xfrm>
          <a:ln>
            <a:solidFill>
              <a:schemeClr val="accent2"/>
            </a:solidFill>
          </a:ln>
        </p:spPr>
        <p:txBody>
          <a:bodyPr/>
          <a:lstStyle/>
          <a:p>
            <a:pPr eaLnBrk="1" hangingPunct="1"/>
            <a:r>
              <a:rPr lang="it-IT" sz="3600" smtClean="0">
                <a:solidFill>
                  <a:srgbClr val="FF3300"/>
                </a:solidFill>
              </a:rPr>
              <a:t>Istogrammi e distribuzioni normali</a:t>
            </a:r>
          </a:p>
        </p:txBody>
      </p:sp>
      <p:sp>
        <p:nvSpPr>
          <p:cNvPr id="347140" name="Rectangle 3"/>
          <p:cNvSpPr>
            <a:spLocks noGrp="1" noChangeArrowheads="1"/>
          </p:cNvSpPr>
          <p:nvPr>
            <p:ph type="body" idx="1"/>
          </p:nvPr>
        </p:nvSpPr>
        <p:spPr>
          <a:xfrm>
            <a:off x="0" y="1052736"/>
            <a:ext cx="9144000" cy="5400675"/>
          </a:xfrm>
        </p:spPr>
        <p:txBody>
          <a:bodyPr>
            <a:normAutofit lnSpcReduction="10000"/>
          </a:bodyPr>
          <a:lstStyle/>
          <a:p>
            <a:pPr eaLnBrk="1" hangingPunct="1"/>
            <a:r>
              <a:rPr lang="it-IT" dirty="0" smtClean="0"/>
              <a:t>Entrambi gli istogrammi relativi ai campioni dei pesi dei neonati e delle lunghezze dei germogli suggeriscono per i dati osservati un andamento simile a quello di una </a:t>
            </a:r>
            <a:r>
              <a:rPr lang="it-IT" dirty="0" smtClean="0">
                <a:solidFill>
                  <a:srgbClr val="000099"/>
                </a:solidFill>
              </a:rPr>
              <a:t>distribuzione normale</a:t>
            </a:r>
            <a:r>
              <a:rPr lang="it-IT" dirty="0" smtClean="0"/>
              <a:t>. </a:t>
            </a:r>
          </a:p>
          <a:p>
            <a:pPr eaLnBrk="1" hangingPunct="1"/>
            <a:r>
              <a:rPr lang="it-IT" dirty="0" smtClean="0"/>
              <a:t>Possiamo, pertanto, costruire un</a:t>
            </a:r>
            <a:r>
              <a:rPr lang="it-IT" dirty="0" smtClean="0">
                <a:solidFill>
                  <a:srgbClr val="000099"/>
                </a:solidFill>
              </a:rPr>
              <a:t> modello probabilistico  normale </a:t>
            </a:r>
            <a:r>
              <a:rPr lang="it-IT" dirty="0" smtClean="0"/>
              <a:t>per descrivere entrambi i fenomeni con riferimento </a:t>
            </a:r>
            <a:r>
              <a:rPr lang="it-IT" b="1" u="sng" dirty="0" smtClean="0"/>
              <a:t>all’intera popolazione</a:t>
            </a:r>
            <a:r>
              <a:rPr lang="it-IT" dirty="0" smtClean="0"/>
              <a:t>. </a:t>
            </a:r>
          </a:p>
          <a:p>
            <a:pPr eaLnBrk="1" hangingPunct="1"/>
            <a:r>
              <a:rPr lang="it-IT" dirty="0" smtClean="0"/>
              <a:t>Si noti che abbiamo osservato in entrambi i casi </a:t>
            </a:r>
            <a:r>
              <a:rPr lang="it-IT" b="1" dirty="0" smtClean="0"/>
              <a:t>solo dei campioni.</a:t>
            </a:r>
          </a:p>
          <a:p>
            <a:pPr eaLnBrk="1" hangingPunct="1"/>
            <a:r>
              <a:rPr lang="it-IT" dirty="0" smtClean="0"/>
              <a:t>La </a:t>
            </a:r>
            <a:r>
              <a:rPr lang="it-IT" b="1" dirty="0" smtClean="0">
                <a:solidFill>
                  <a:schemeClr val="accent2"/>
                </a:solidFill>
              </a:rPr>
              <a:t>curva di densità normale</a:t>
            </a:r>
            <a:r>
              <a:rPr lang="it-IT" b="1" dirty="0" smtClean="0"/>
              <a:t> </a:t>
            </a:r>
            <a:r>
              <a:rPr lang="it-IT" dirty="0" smtClean="0"/>
              <a:t>rappresenta il modello complessivo per ciascuna delle due distribuzioni.</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94122"/>
          </a:xfrm>
          <a:ln>
            <a:solidFill>
              <a:srgbClr val="0070C0"/>
            </a:solidFill>
          </a:ln>
        </p:spPr>
        <p:txBody>
          <a:bodyPr>
            <a:normAutofit/>
          </a:bodyPr>
          <a:lstStyle/>
          <a:p>
            <a:r>
              <a:rPr lang="it-IT" sz="2800" dirty="0" smtClean="0">
                <a:solidFill>
                  <a:srgbClr val="FF0000"/>
                </a:solidFill>
              </a:rPr>
              <a:t>DISTRIBUZIONI </a:t>
            </a:r>
            <a:r>
              <a:rPr lang="it-IT" sz="2800" dirty="0" err="1" smtClean="0">
                <a:solidFill>
                  <a:srgbClr val="FF0000"/>
                </a:solidFill>
              </a:rPr>
              <a:t>DI</a:t>
            </a:r>
            <a:r>
              <a:rPr lang="it-IT" sz="2800" dirty="0" smtClean="0">
                <a:solidFill>
                  <a:srgbClr val="FF0000"/>
                </a:solidFill>
              </a:rPr>
              <a:t> FREQUENZA E DISTRIBUZIONI </a:t>
            </a:r>
            <a:r>
              <a:rPr lang="it-IT" sz="2800" dirty="0" err="1" smtClean="0">
                <a:solidFill>
                  <a:srgbClr val="FF0000"/>
                </a:solidFill>
              </a:rPr>
              <a:t>DI</a:t>
            </a:r>
            <a:r>
              <a:rPr lang="it-IT" sz="2800" dirty="0" smtClean="0">
                <a:solidFill>
                  <a:srgbClr val="FF0000"/>
                </a:solidFill>
              </a:rPr>
              <a:t> </a:t>
            </a:r>
            <a:r>
              <a:rPr lang="it-IT" sz="2800" dirty="0" smtClean="0"/>
              <a:t> </a:t>
            </a:r>
            <a:r>
              <a:rPr lang="it-IT" sz="2800" dirty="0" smtClean="0">
                <a:solidFill>
                  <a:srgbClr val="FF0000"/>
                </a:solidFill>
              </a:rPr>
              <a:t>PROBABILITA’</a:t>
            </a:r>
            <a:endParaRPr lang="it-IT" sz="2800" dirty="0">
              <a:solidFill>
                <a:srgbClr val="FF0000"/>
              </a:solidFill>
            </a:endParaRPr>
          </a:p>
        </p:txBody>
      </p:sp>
      <p:sp>
        <p:nvSpPr>
          <p:cNvPr id="3" name="Segnaposto contenuto 2"/>
          <p:cNvSpPr>
            <a:spLocks noGrp="1"/>
          </p:cNvSpPr>
          <p:nvPr>
            <p:ph idx="1"/>
          </p:nvPr>
        </p:nvSpPr>
        <p:spPr>
          <a:xfrm>
            <a:off x="251520" y="1600200"/>
            <a:ext cx="8435280" cy="5257800"/>
          </a:xfrm>
        </p:spPr>
        <p:txBody>
          <a:bodyPr>
            <a:normAutofit/>
          </a:bodyPr>
          <a:lstStyle/>
          <a:p>
            <a:r>
              <a:rPr lang="it-IT" sz="3000" dirty="0" smtClean="0"/>
              <a:t>Ricordate:</a:t>
            </a:r>
          </a:p>
          <a:p>
            <a:r>
              <a:rPr lang="it-IT" sz="3000" b="1" dirty="0" smtClean="0"/>
              <a:t>Distribuzione di frequenza</a:t>
            </a:r>
            <a:r>
              <a:rPr lang="it-IT" sz="3000" dirty="0" smtClean="0"/>
              <a:t>: ricostruita a partire dai dati campionati </a:t>
            </a:r>
          </a:p>
          <a:p>
            <a:r>
              <a:rPr lang="it-IT" sz="3000" b="1" dirty="0" smtClean="0"/>
              <a:t>Distribuzione di probabilità</a:t>
            </a:r>
            <a:r>
              <a:rPr lang="it-IT" sz="3000" dirty="0" smtClean="0"/>
              <a:t>: ricostruita a partire dai dati di tutta la popolazione </a:t>
            </a:r>
          </a:p>
          <a:p>
            <a:r>
              <a:rPr lang="it-IT" sz="3000" b="1" dirty="0" smtClean="0"/>
              <a:t>Distribuzione teorica di probabilità</a:t>
            </a:r>
            <a:r>
              <a:rPr lang="it-IT" sz="3000" dirty="0" smtClean="0"/>
              <a:t>: è definita da una funzione matematica di cui conosco le caratteristiche e che mi permette di calcolare una probabilità associata a ciascun valore o intervallo di valori</a:t>
            </a:r>
            <a:endParaRPr lang="it-IT" sz="3000" dirty="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F186725E-8B91-498B-AC41-0BF51559E083}" type="slidenum">
              <a:rPr lang="it-IT"/>
              <a:pPr>
                <a:defRPr/>
              </a:pPr>
              <a:t>87</a:t>
            </a:fld>
            <a:endParaRPr lang="it-IT"/>
          </a:p>
        </p:txBody>
      </p:sp>
      <p:sp>
        <p:nvSpPr>
          <p:cNvPr id="350211" name="Rectangle 2"/>
          <p:cNvSpPr>
            <a:spLocks noGrp="1" noChangeArrowheads="1"/>
          </p:cNvSpPr>
          <p:nvPr>
            <p:ph type="title"/>
          </p:nvPr>
        </p:nvSpPr>
        <p:spPr>
          <a:xfrm>
            <a:off x="457200" y="274638"/>
            <a:ext cx="8229600" cy="633412"/>
          </a:xfrm>
          <a:ln>
            <a:solidFill>
              <a:schemeClr val="accent2"/>
            </a:solidFill>
          </a:ln>
        </p:spPr>
        <p:txBody>
          <a:bodyPr/>
          <a:lstStyle/>
          <a:p>
            <a:pPr eaLnBrk="1" hangingPunct="1"/>
            <a:r>
              <a:rPr lang="it-IT" sz="3200" smtClean="0">
                <a:solidFill>
                  <a:srgbClr val="FF3300"/>
                </a:solidFill>
              </a:rPr>
              <a:t>La distribuzione normale</a:t>
            </a:r>
          </a:p>
        </p:txBody>
      </p:sp>
      <p:sp>
        <p:nvSpPr>
          <p:cNvPr id="350212" name="Rectangle 3"/>
          <p:cNvSpPr>
            <a:spLocks noGrp="1" noChangeArrowheads="1"/>
          </p:cNvSpPr>
          <p:nvPr>
            <p:ph type="body" idx="1"/>
          </p:nvPr>
        </p:nvSpPr>
        <p:spPr>
          <a:xfrm>
            <a:off x="0" y="1052736"/>
            <a:ext cx="9144000" cy="5000625"/>
          </a:xfrm>
          <a:ln>
            <a:solidFill>
              <a:schemeClr val="bg1"/>
            </a:solidFill>
          </a:ln>
        </p:spPr>
        <p:txBody>
          <a:bodyPr/>
          <a:lstStyle/>
          <a:p>
            <a:pPr eaLnBrk="1" hangingPunct="1"/>
            <a:r>
              <a:rPr lang="it-IT" dirty="0" smtClean="0"/>
              <a:t>Tutte le distribuzioni normali hanno la stessa forma generale. La curva di densità per una </a:t>
            </a:r>
            <a:r>
              <a:rPr lang="it-IT" b="1" dirty="0" smtClean="0"/>
              <a:t>particolare</a:t>
            </a:r>
            <a:r>
              <a:rPr lang="it-IT" dirty="0" smtClean="0"/>
              <a:t> distribuzione normale si ottiene specificando la sua </a:t>
            </a:r>
            <a:r>
              <a:rPr lang="it-IT" b="1" dirty="0" smtClean="0">
                <a:solidFill>
                  <a:srgbClr val="279D2A"/>
                </a:solidFill>
              </a:rPr>
              <a:t>media </a:t>
            </a:r>
            <a:r>
              <a:rPr lang="en-US" b="1" dirty="0" smtClean="0">
                <a:solidFill>
                  <a:srgbClr val="279D2A"/>
                </a:solidFill>
                <a:cs typeface="Arial" pitchFamily="34" charset="0"/>
              </a:rPr>
              <a:t>µ</a:t>
            </a:r>
            <a:r>
              <a:rPr lang="en-US" dirty="0" smtClean="0">
                <a:cs typeface="Arial" pitchFamily="34" charset="0"/>
              </a:rPr>
              <a:t> e la </a:t>
            </a:r>
            <a:r>
              <a:rPr lang="en-US" dirty="0" err="1" smtClean="0">
                <a:cs typeface="Arial" pitchFamily="34" charset="0"/>
              </a:rPr>
              <a:t>sua</a:t>
            </a:r>
            <a:r>
              <a:rPr lang="en-US" dirty="0" smtClean="0">
                <a:cs typeface="Arial" pitchFamily="34" charset="0"/>
              </a:rPr>
              <a:t> </a:t>
            </a:r>
            <a:r>
              <a:rPr lang="en-US" b="1" dirty="0" err="1" smtClean="0">
                <a:solidFill>
                  <a:srgbClr val="279D2A"/>
                </a:solidFill>
                <a:cs typeface="Arial" pitchFamily="34" charset="0"/>
              </a:rPr>
              <a:t>deviazione</a:t>
            </a:r>
            <a:r>
              <a:rPr lang="en-US" b="1" dirty="0" smtClean="0">
                <a:solidFill>
                  <a:srgbClr val="279D2A"/>
                </a:solidFill>
                <a:cs typeface="Arial" pitchFamily="34" charset="0"/>
              </a:rPr>
              <a:t> standard </a:t>
            </a:r>
            <a:r>
              <a:rPr lang="el-GR" b="1" dirty="0" smtClean="0">
                <a:solidFill>
                  <a:srgbClr val="279D2A"/>
                </a:solidFill>
                <a:cs typeface="Arial" pitchFamily="34" charset="0"/>
              </a:rPr>
              <a:t>σ</a:t>
            </a:r>
            <a:r>
              <a:rPr lang="it-IT" b="1" dirty="0" smtClean="0">
                <a:solidFill>
                  <a:srgbClr val="279D2A"/>
                </a:solidFill>
                <a:cs typeface="Arial" pitchFamily="34" charset="0"/>
              </a:rPr>
              <a:t> </a:t>
            </a:r>
            <a:r>
              <a:rPr lang="it-IT" dirty="0" smtClean="0">
                <a:cs typeface="Arial" pitchFamily="34" charset="0"/>
              </a:rPr>
              <a:t>(o la sua </a:t>
            </a:r>
            <a:r>
              <a:rPr lang="it-IT" dirty="0" smtClean="0">
                <a:solidFill>
                  <a:srgbClr val="279D2A"/>
                </a:solidFill>
                <a:cs typeface="Arial" pitchFamily="34" charset="0"/>
              </a:rPr>
              <a:t>varianza </a:t>
            </a:r>
            <a:r>
              <a:rPr lang="el-GR" dirty="0" smtClean="0">
                <a:solidFill>
                  <a:srgbClr val="279D2A"/>
                </a:solidFill>
                <a:cs typeface="Arial" pitchFamily="34" charset="0"/>
              </a:rPr>
              <a:t>σ</a:t>
            </a:r>
            <a:r>
              <a:rPr lang="it-IT" baseline="30000" dirty="0" smtClean="0">
                <a:solidFill>
                  <a:srgbClr val="279D2A"/>
                </a:solidFill>
                <a:cs typeface="Arial" pitchFamily="34" charset="0"/>
              </a:rPr>
              <a:t>2</a:t>
            </a:r>
            <a:r>
              <a:rPr lang="it-IT" dirty="0" smtClean="0">
                <a:cs typeface="Arial" pitchFamily="34" charset="0"/>
              </a:rPr>
              <a:t>).</a:t>
            </a:r>
            <a:endParaRPr lang="el-GR" dirty="0" smtClean="0">
              <a:cs typeface="Arial" pitchFamily="34" charset="0"/>
            </a:endParaRPr>
          </a:p>
        </p:txBody>
      </p:sp>
      <p:graphicFrame>
        <p:nvGraphicFramePr>
          <p:cNvPr id="157697" name="Object 5"/>
          <p:cNvGraphicFramePr>
            <a:graphicFrameLocks noChangeAspect="1"/>
          </p:cNvGraphicFramePr>
          <p:nvPr/>
        </p:nvGraphicFramePr>
        <p:xfrm>
          <a:off x="1403648" y="3717032"/>
          <a:ext cx="5690890" cy="1368152"/>
        </p:xfrm>
        <a:graphic>
          <a:graphicData uri="http://schemas.openxmlformats.org/presentationml/2006/ole">
            <p:oleObj spid="_x0000_s157697" name="Equation" r:id="rId3" imgW="1523880" imgH="495000" progId="Equation.3">
              <p:embed/>
            </p:oleObj>
          </a:graphicData>
        </a:graphic>
      </p:graphicFrame>
      <p:graphicFrame>
        <p:nvGraphicFramePr>
          <p:cNvPr id="157698" name="Object 7"/>
          <p:cNvGraphicFramePr>
            <a:graphicFrameLocks noChangeAspect="1"/>
          </p:cNvGraphicFramePr>
          <p:nvPr/>
        </p:nvGraphicFramePr>
        <p:xfrm>
          <a:off x="3131840" y="5589240"/>
          <a:ext cx="2794000" cy="617538"/>
        </p:xfrm>
        <a:graphic>
          <a:graphicData uri="http://schemas.openxmlformats.org/presentationml/2006/ole">
            <p:oleObj spid="_x0000_s157698" name="Equation" r:id="rId4" imgW="977760" imgH="215640" progId="Equation.3">
              <p:embed/>
            </p:oleObj>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7C98891D-7D08-4C9E-9969-A5F5D2B3C4DA}" type="slidenum">
              <a:rPr lang="it-IT"/>
              <a:pPr>
                <a:defRPr/>
              </a:pPr>
              <a:t>88</a:t>
            </a:fld>
            <a:endParaRPr lang="it-IT"/>
          </a:p>
        </p:txBody>
      </p:sp>
      <p:sp>
        <p:nvSpPr>
          <p:cNvPr id="60420" name="Rectangle 2"/>
          <p:cNvSpPr>
            <a:spLocks noGrp="1" noChangeArrowheads="1"/>
          </p:cNvSpPr>
          <p:nvPr>
            <p:ph type="title"/>
          </p:nvPr>
        </p:nvSpPr>
        <p:spPr>
          <a:xfrm>
            <a:off x="457200" y="274639"/>
            <a:ext cx="8229600" cy="562074"/>
          </a:xfrm>
          <a:ln>
            <a:solidFill>
              <a:schemeClr val="accent2"/>
            </a:solidFill>
          </a:ln>
        </p:spPr>
        <p:txBody>
          <a:bodyPr>
            <a:normAutofit fontScale="90000"/>
          </a:bodyPr>
          <a:lstStyle/>
          <a:p>
            <a:pPr eaLnBrk="1" hangingPunct="1"/>
            <a:r>
              <a:rPr lang="it-IT" sz="3200" smtClean="0">
                <a:solidFill>
                  <a:srgbClr val="FF3300"/>
                </a:solidFill>
              </a:rPr>
              <a:t>La Distribuzione Normale</a:t>
            </a:r>
          </a:p>
        </p:txBody>
      </p:sp>
      <p:sp>
        <p:nvSpPr>
          <p:cNvPr id="60421" name="Text Box 3"/>
          <p:cNvSpPr txBox="1">
            <a:spLocks noChangeArrowheads="1"/>
          </p:cNvSpPr>
          <p:nvPr/>
        </p:nvSpPr>
        <p:spPr bwMode="auto">
          <a:xfrm>
            <a:off x="251520" y="6237312"/>
            <a:ext cx="6337300" cy="396875"/>
          </a:xfrm>
          <a:prstGeom prst="rect">
            <a:avLst/>
          </a:prstGeom>
          <a:noFill/>
          <a:ln w="9525">
            <a:noFill/>
            <a:miter lim="800000"/>
            <a:headEnd/>
            <a:tailEnd/>
          </a:ln>
        </p:spPr>
        <p:txBody>
          <a:bodyPr>
            <a:spAutoFit/>
          </a:bodyPr>
          <a:lstStyle/>
          <a:p>
            <a:pPr>
              <a:spcBef>
                <a:spcPct val="50000"/>
              </a:spcBef>
            </a:pPr>
            <a:r>
              <a:rPr lang="it-IT" sz="2000" dirty="0">
                <a:solidFill>
                  <a:schemeClr val="tx2"/>
                </a:solidFill>
                <a:latin typeface="Tahoma" pitchFamily="34" charset="0"/>
              </a:rPr>
              <a:t>Rappresentazione grafica di una distribuzione normale</a:t>
            </a:r>
          </a:p>
        </p:txBody>
      </p:sp>
      <p:pic>
        <p:nvPicPr>
          <p:cNvPr id="60422" name="Picture 4" descr="gauss"/>
          <p:cNvPicPr>
            <a:picLocks noChangeAspect="1" noChangeArrowheads="1"/>
          </p:cNvPicPr>
          <p:nvPr/>
        </p:nvPicPr>
        <p:blipFill>
          <a:blip r:embed="rId4" cstate="print"/>
          <a:srcRect/>
          <a:stretch>
            <a:fillRect/>
          </a:stretch>
        </p:blipFill>
        <p:spPr bwMode="auto">
          <a:xfrm>
            <a:off x="0" y="1916832"/>
            <a:ext cx="5580112" cy="4027487"/>
          </a:xfrm>
          <a:prstGeom prst="rect">
            <a:avLst/>
          </a:prstGeom>
          <a:noFill/>
          <a:ln w="9525">
            <a:noFill/>
            <a:miter lim="800000"/>
            <a:headEnd/>
            <a:tailEnd/>
          </a:ln>
        </p:spPr>
      </p:pic>
      <p:graphicFrame>
        <p:nvGraphicFramePr>
          <p:cNvPr id="60418" name="Object 5"/>
          <p:cNvGraphicFramePr>
            <a:graphicFrameLocks noChangeAspect="1"/>
          </p:cNvGraphicFramePr>
          <p:nvPr>
            <p:ph idx="1"/>
          </p:nvPr>
        </p:nvGraphicFramePr>
        <p:xfrm>
          <a:off x="395536" y="1196752"/>
          <a:ext cx="2973387" cy="1003300"/>
        </p:xfrm>
        <a:graphic>
          <a:graphicData uri="http://schemas.openxmlformats.org/presentationml/2006/ole">
            <p:oleObj spid="_x0000_s24578" name="Equation" r:id="rId5" imgW="1523880" imgH="495000" progId="Equation.3">
              <p:embed/>
            </p:oleObj>
          </a:graphicData>
        </a:graphic>
      </p:graphicFrame>
      <p:pic>
        <p:nvPicPr>
          <p:cNvPr id="8" name="Picture 4"/>
          <p:cNvPicPr>
            <a:picLocks noChangeAspect="1" noChangeArrowheads="1"/>
          </p:cNvPicPr>
          <p:nvPr/>
        </p:nvPicPr>
        <p:blipFill>
          <a:blip r:embed="rId6" cstate="print"/>
          <a:srcRect/>
          <a:stretch>
            <a:fillRect/>
          </a:stretch>
        </p:blipFill>
        <p:spPr bwMode="auto">
          <a:xfrm>
            <a:off x="4784725" y="980728"/>
            <a:ext cx="4359275" cy="4475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41C480AE-CEFF-47EE-9C9E-9D91DA83719B}" type="slidenum">
              <a:rPr lang="it-IT"/>
              <a:pPr>
                <a:defRPr/>
              </a:pPr>
              <a:t>89</a:t>
            </a:fld>
            <a:endParaRPr lang="it-IT"/>
          </a:p>
        </p:txBody>
      </p:sp>
      <p:pic>
        <p:nvPicPr>
          <p:cNvPr id="352259" name="Picture 2" descr="800px-Normal_distribution_pdf"/>
          <p:cNvPicPr>
            <a:picLocks noChangeAspect="1" noChangeArrowheads="1"/>
          </p:cNvPicPr>
          <p:nvPr/>
        </p:nvPicPr>
        <p:blipFill>
          <a:blip r:embed="rId3" cstate="print"/>
          <a:srcRect/>
          <a:stretch>
            <a:fillRect/>
          </a:stretch>
        </p:blipFill>
        <p:spPr bwMode="auto">
          <a:xfrm>
            <a:off x="755576" y="908720"/>
            <a:ext cx="7620000" cy="5715000"/>
          </a:xfrm>
          <a:prstGeom prst="rect">
            <a:avLst/>
          </a:prstGeom>
          <a:noFill/>
          <a:ln w="9525">
            <a:noFill/>
            <a:miter lim="800000"/>
            <a:headEnd/>
            <a:tailEnd/>
          </a:ln>
        </p:spPr>
      </p:pic>
      <p:sp>
        <p:nvSpPr>
          <p:cNvPr id="352260" name="Text Box 3"/>
          <p:cNvSpPr txBox="1">
            <a:spLocks noChangeArrowheads="1"/>
          </p:cNvSpPr>
          <p:nvPr/>
        </p:nvSpPr>
        <p:spPr bwMode="auto">
          <a:xfrm>
            <a:off x="323528" y="0"/>
            <a:ext cx="8820472" cy="954107"/>
          </a:xfrm>
          <a:prstGeom prst="rect">
            <a:avLst/>
          </a:prstGeom>
          <a:noFill/>
          <a:ln w="9525" algn="ctr">
            <a:noFill/>
            <a:miter lim="800000"/>
            <a:headEnd/>
            <a:tailEnd/>
          </a:ln>
        </p:spPr>
        <p:txBody>
          <a:bodyPr wrap="square">
            <a:spAutoFit/>
          </a:bodyPr>
          <a:lstStyle/>
          <a:p>
            <a:r>
              <a:rPr lang="it-IT" sz="2800" dirty="0">
                <a:solidFill>
                  <a:srgbClr val="FF5050"/>
                </a:solidFill>
                <a:latin typeface="Comic Sans MS" pitchFamily="66" charset="0"/>
              </a:rPr>
              <a:t>Distribuzione normale N (</a:t>
            </a:r>
            <a:r>
              <a:rPr lang="en-US" sz="2800" dirty="0">
                <a:solidFill>
                  <a:srgbClr val="FF5050"/>
                </a:solidFill>
                <a:latin typeface="Comic Sans MS" pitchFamily="66" charset="0"/>
              </a:rPr>
              <a:t>µ, </a:t>
            </a:r>
            <a:r>
              <a:rPr lang="el-GR" sz="2800" dirty="0">
                <a:solidFill>
                  <a:srgbClr val="FF5050"/>
                </a:solidFill>
                <a:latin typeface="Comic Sans MS" pitchFamily="66" charset="0"/>
              </a:rPr>
              <a:t>σ</a:t>
            </a:r>
            <a:r>
              <a:rPr lang="it-IT" sz="2800" dirty="0" smtClean="0">
                <a:solidFill>
                  <a:srgbClr val="FF5050"/>
                </a:solidFill>
                <a:latin typeface="Comic Sans MS" pitchFamily="66" charset="0"/>
              </a:rPr>
              <a:t>)- infinite </a:t>
            </a:r>
            <a:r>
              <a:rPr lang="it-IT" sz="2800" dirty="0" err="1" smtClean="0">
                <a:solidFill>
                  <a:srgbClr val="FF5050"/>
                </a:solidFill>
                <a:latin typeface="Comic Sans MS" pitchFamily="66" charset="0"/>
              </a:rPr>
              <a:t>distrib</a:t>
            </a:r>
            <a:r>
              <a:rPr lang="it-IT" sz="2800" dirty="0" smtClean="0">
                <a:solidFill>
                  <a:srgbClr val="FF5050"/>
                </a:solidFill>
                <a:latin typeface="Comic Sans MS" pitchFamily="66" charset="0"/>
              </a:rPr>
              <a:t>. al variare di µ e </a:t>
            </a:r>
            <a:r>
              <a:rPr lang="el-GR" sz="2800" dirty="0" smtClean="0">
                <a:solidFill>
                  <a:srgbClr val="FF5050"/>
                </a:solidFill>
                <a:latin typeface="Comic Sans MS" pitchFamily="66" charset="0"/>
              </a:rPr>
              <a:t>σ</a:t>
            </a:r>
            <a:endParaRPr lang="el-GR" sz="2800" dirty="0">
              <a:solidFill>
                <a:srgbClr val="FF5050"/>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457200" y="277813"/>
            <a:ext cx="8229600" cy="639762"/>
          </a:xfrm>
          <a:ln>
            <a:solidFill>
              <a:schemeClr val="accent2"/>
            </a:solidFill>
          </a:ln>
        </p:spPr>
        <p:txBody>
          <a:bodyPr/>
          <a:lstStyle/>
          <a:p>
            <a:r>
              <a:rPr lang="it-IT" sz="3200" smtClean="0">
                <a:solidFill>
                  <a:srgbClr val="FF3300"/>
                </a:solidFill>
              </a:rPr>
              <a:t>Miti e false credenze</a:t>
            </a:r>
          </a:p>
        </p:txBody>
      </p:sp>
      <p:sp>
        <p:nvSpPr>
          <p:cNvPr id="402435" name="Rectangle 3"/>
          <p:cNvSpPr>
            <a:spLocks noGrp="1" noChangeArrowheads="1"/>
          </p:cNvSpPr>
          <p:nvPr>
            <p:ph type="body" idx="1"/>
          </p:nvPr>
        </p:nvSpPr>
        <p:spPr>
          <a:xfrm>
            <a:off x="0" y="1143000"/>
            <a:ext cx="8915400" cy="5410200"/>
          </a:xfrm>
        </p:spPr>
        <p:txBody>
          <a:bodyPr/>
          <a:lstStyle/>
          <a:p>
            <a:pPr>
              <a:buClr>
                <a:schemeClr val="tx1"/>
              </a:buClr>
              <a:buFont typeface="Wingdings" pitchFamily="2" charset="2"/>
              <a:buChar char="Ø"/>
            </a:pPr>
            <a:r>
              <a:rPr lang="it-IT" sz="2800" dirty="0" smtClean="0"/>
              <a:t>   L’idea di probabilità si</a:t>
            </a:r>
            <a:r>
              <a:rPr lang="it-IT" dirty="0" smtClean="0"/>
              <a:t> </a:t>
            </a:r>
            <a:r>
              <a:rPr lang="it-IT" sz="2800" dirty="0" smtClean="0"/>
              <a:t>basa sul fatto che i fenomeni aleatori “tendono a regolarizzarsi su un gran numero di prove”.   </a:t>
            </a:r>
          </a:p>
          <a:p>
            <a:pPr>
              <a:buClr>
                <a:schemeClr val="tx1"/>
              </a:buClr>
              <a:buFont typeface="Wingdings" pitchFamily="2" charset="2"/>
              <a:buChar char="Ø"/>
            </a:pPr>
            <a:endParaRPr lang="it-IT" sz="2800" dirty="0" smtClean="0"/>
          </a:p>
          <a:p>
            <a:pPr>
              <a:buClr>
                <a:schemeClr val="tx1"/>
              </a:buClr>
              <a:buFont typeface="Wingdings" pitchFamily="2" charset="2"/>
              <a:buChar char="Ø"/>
            </a:pPr>
            <a:r>
              <a:rPr lang="it-IT" sz="2800" dirty="0" smtClean="0"/>
              <a:t>Ma la nostra intuizione su ciò che è aleatorio ci inganna.</a:t>
            </a:r>
          </a:p>
          <a:p>
            <a:pPr>
              <a:buClr>
                <a:schemeClr val="tx1"/>
              </a:buClr>
              <a:buFont typeface="Wingdings" pitchFamily="2" charset="2"/>
              <a:buChar char="Ø"/>
            </a:pPr>
            <a:r>
              <a:rPr lang="it-IT" sz="2800" dirty="0" smtClean="0"/>
              <a:t>Pensiamo che tale regolarità si manifesti anche su poche prove.</a:t>
            </a:r>
          </a:p>
          <a:p>
            <a:pPr>
              <a:buClr>
                <a:schemeClr val="tx1"/>
              </a:buClr>
              <a:buFont typeface="Wingdings" pitchFamily="2" charset="2"/>
              <a:buChar char="Ø"/>
            </a:pPr>
            <a:endParaRPr lang="it-IT" sz="2800" dirty="0" smtClean="0"/>
          </a:p>
          <a:p>
            <a:pPr>
              <a:buClr>
                <a:schemeClr val="tx1"/>
              </a:buClr>
              <a:buFont typeface="Wingdings" pitchFamily="2" charset="2"/>
              <a:buChar char="Ø"/>
            </a:pPr>
            <a:r>
              <a:rPr lang="it-IT" sz="2800" dirty="0" smtClean="0"/>
              <a:t>Se ciò non accade cerchiamo delle </a:t>
            </a:r>
            <a:r>
              <a:rPr lang="it-IT" sz="2800" dirty="0" err="1" smtClean="0"/>
              <a:t>spiegazioni…</a:t>
            </a:r>
            <a:r>
              <a:rPr lang="it-IT" sz="2800" dirty="0" smtClean="0"/>
              <a:t> che sono, generalmente,in contraddizione con la teoria delle probabilità</a:t>
            </a:r>
          </a:p>
          <a:p>
            <a:pPr>
              <a:buClr>
                <a:schemeClr val="tx1"/>
              </a:buClr>
              <a:buFont typeface="Wingdings" pitchFamily="2" charset="2"/>
              <a:buChar char="Ø"/>
            </a:pPr>
            <a:endParaRPr lang="it-IT" sz="2800"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normAutofit/>
          </a:bodyPr>
          <a:lstStyle/>
          <a:p>
            <a:r>
              <a:rPr lang="it-IT" sz="2800" dirty="0" smtClean="0">
                <a:solidFill>
                  <a:srgbClr val="FF0000"/>
                </a:solidFill>
              </a:rPr>
              <a:t>Distribuzioni di v. a. continue: la distribuzione normale</a:t>
            </a:r>
            <a:endParaRPr lang="it-IT" sz="2800" dirty="0">
              <a:solidFill>
                <a:srgbClr val="FF0000"/>
              </a:solidFill>
            </a:endParaRPr>
          </a:p>
        </p:txBody>
      </p:sp>
      <p:sp>
        <p:nvSpPr>
          <p:cNvPr id="3" name="Segnaposto contenuto 2"/>
          <p:cNvSpPr>
            <a:spLocks noGrp="1"/>
          </p:cNvSpPr>
          <p:nvPr>
            <p:ph idx="1"/>
          </p:nvPr>
        </p:nvSpPr>
        <p:spPr>
          <a:xfrm>
            <a:off x="323528" y="1268760"/>
            <a:ext cx="8435280" cy="5257800"/>
          </a:xfrm>
        </p:spPr>
        <p:txBody>
          <a:bodyPr>
            <a:normAutofit lnSpcReduction="10000"/>
          </a:bodyPr>
          <a:lstStyle/>
          <a:p>
            <a:pPr>
              <a:buNone/>
            </a:pPr>
            <a:r>
              <a:rPr lang="it-IT" sz="2800" dirty="0" smtClean="0"/>
              <a:t>Notate:</a:t>
            </a:r>
          </a:p>
          <a:p>
            <a:r>
              <a:rPr lang="it-IT" sz="2800" dirty="0" smtClean="0"/>
              <a:t>L'altezza (asse delle y) di queste distribuzioni non fornisce </a:t>
            </a:r>
            <a:r>
              <a:rPr lang="it-IT" sz="2800" b="1" dirty="0" smtClean="0"/>
              <a:t>la probabilità </a:t>
            </a:r>
            <a:r>
              <a:rPr lang="it-IT" sz="2800" dirty="0" smtClean="0"/>
              <a:t>di osservare un valore (che è, per definizione, pari a 0) </a:t>
            </a:r>
          </a:p>
          <a:p>
            <a:r>
              <a:rPr lang="it-IT" sz="2800" dirty="0" smtClean="0"/>
              <a:t>L'altezza della curva è invece una </a:t>
            </a:r>
            <a:r>
              <a:rPr lang="it-IT" sz="2800" b="1" dirty="0" smtClean="0"/>
              <a:t>densità di probabilità </a:t>
            </a:r>
            <a:r>
              <a:rPr lang="it-IT" sz="2800" dirty="0" smtClean="0"/>
              <a:t>(una probabilità divisa per un intervallo), e infatti si dovrebbero chiamare più precisamente distribuzioni di densità</a:t>
            </a:r>
          </a:p>
          <a:p>
            <a:r>
              <a:rPr lang="it-IT" sz="2800" dirty="0" smtClean="0"/>
              <a:t>Quando ci serviremo di distribuzioni teoriche di probabilità per </a:t>
            </a:r>
            <a:r>
              <a:rPr lang="it-IT" sz="2800" b="1" dirty="0" smtClean="0"/>
              <a:t>variabili continue</a:t>
            </a:r>
            <a:r>
              <a:rPr lang="it-IT" sz="2800" dirty="0" smtClean="0"/>
              <a:t>, </a:t>
            </a:r>
            <a:r>
              <a:rPr lang="it-IT" sz="2800" b="1" dirty="0" smtClean="0"/>
              <a:t>sarà l'area </a:t>
            </a:r>
            <a:r>
              <a:rPr lang="it-IT" sz="2800" dirty="0" smtClean="0"/>
              <a:t>sottesa dalla curva, e non il valore di Y, a corrispondere alla </a:t>
            </a:r>
            <a:r>
              <a:rPr lang="it-IT" sz="2800" b="1" dirty="0" smtClean="0"/>
              <a:t>probabilità</a:t>
            </a:r>
            <a:r>
              <a:rPr lang="it-IT" sz="2800" dirty="0" smtClean="0"/>
              <a:t>. </a:t>
            </a:r>
            <a:endParaRPr lang="it-IT" sz="2800" dirty="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0411B64F-88FE-476B-8A94-E1185070453C}" type="slidenum">
              <a:rPr lang="it-IT"/>
              <a:pPr>
                <a:defRPr/>
              </a:pPr>
              <a:t>91</a:t>
            </a:fld>
            <a:endParaRPr lang="it-IT"/>
          </a:p>
        </p:txBody>
      </p:sp>
      <p:sp>
        <p:nvSpPr>
          <p:cNvPr id="357379" name="Text Box 2"/>
          <p:cNvSpPr txBox="1">
            <a:spLocks noChangeArrowheads="1"/>
          </p:cNvSpPr>
          <p:nvPr/>
        </p:nvSpPr>
        <p:spPr bwMode="auto">
          <a:xfrm>
            <a:off x="684213" y="1341438"/>
            <a:ext cx="7924800" cy="5241925"/>
          </a:xfrm>
          <a:prstGeom prst="rect">
            <a:avLst/>
          </a:prstGeom>
          <a:noFill/>
          <a:ln w="38100">
            <a:pattFill prst="solidDmnd">
              <a:fgClr>
                <a:srgbClr val="FF9933"/>
              </a:fgClr>
              <a:bgClr>
                <a:srgbClr val="FF3300"/>
              </a:bgClr>
            </a:pattFill>
            <a:miter lim="800000"/>
            <a:headEnd/>
            <a:tailEnd/>
          </a:ln>
        </p:spPr>
        <p:txBody>
          <a:bodyPr>
            <a:spAutoFit/>
          </a:bodyPr>
          <a:lstStyle/>
          <a:p>
            <a:pPr eaLnBrk="0" hangingPunct="0">
              <a:spcBef>
                <a:spcPct val="50000"/>
              </a:spcBef>
            </a:pPr>
            <a:r>
              <a:rPr lang="it-IT" sz="2400" b="1" dirty="0">
                <a:solidFill>
                  <a:srgbClr val="FF33CC"/>
                </a:solidFill>
                <a:latin typeface="Verdana" pitchFamily="34" charset="0"/>
              </a:rPr>
              <a:t>La regola 68-95-99.7</a:t>
            </a:r>
          </a:p>
          <a:p>
            <a:pPr eaLnBrk="0" hangingPunct="0">
              <a:spcBef>
                <a:spcPct val="50000"/>
              </a:spcBef>
            </a:pPr>
            <a:r>
              <a:rPr lang="it-IT" sz="2400" dirty="0">
                <a:solidFill>
                  <a:srgbClr val="231F20"/>
                </a:solidFill>
                <a:latin typeface="Verdana" pitchFamily="34" charset="0"/>
              </a:rPr>
              <a:t>Nella distribuzione Normale con media </a:t>
            </a:r>
            <a:r>
              <a:rPr lang="it-IT" sz="2400" i="1" dirty="0">
                <a:solidFill>
                  <a:srgbClr val="231F20"/>
                </a:solidFill>
                <a:latin typeface="Verdana" pitchFamily="34" charset="0"/>
              </a:rPr>
              <a:t>µ </a:t>
            </a:r>
            <a:r>
              <a:rPr lang="it-IT" sz="2400" dirty="0">
                <a:solidFill>
                  <a:srgbClr val="231F20"/>
                </a:solidFill>
                <a:latin typeface="Verdana" pitchFamily="34" charset="0"/>
              </a:rPr>
              <a:t>e deviazione standard </a:t>
            </a:r>
            <a:r>
              <a:rPr lang="it-IT" sz="2400" i="1" dirty="0">
                <a:solidFill>
                  <a:srgbClr val="231F20"/>
                </a:solidFill>
                <a:latin typeface="Verdana" pitchFamily="34" charset="0"/>
              </a:rPr>
              <a:t>σ</a:t>
            </a:r>
            <a:r>
              <a:rPr lang="it-IT" sz="2400" dirty="0">
                <a:solidFill>
                  <a:srgbClr val="231F20"/>
                </a:solidFill>
                <a:latin typeface="Verdana" pitchFamily="34" charset="0"/>
              </a:rPr>
              <a:t>:</a:t>
            </a:r>
          </a:p>
          <a:p>
            <a:pPr eaLnBrk="0" hangingPunct="0">
              <a:spcBef>
                <a:spcPct val="50000"/>
              </a:spcBef>
            </a:pPr>
            <a:r>
              <a:rPr lang="it-IT" sz="2400" dirty="0">
                <a:solidFill>
                  <a:srgbClr val="231F20"/>
                </a:solidFill>
                <a:latin typeface="Verdana" pitchFamily="34" charset="0"/>
              </a:rPr>
              <a:t>• il </a:t>
            </a:r>
            <a:r>
              <a:rPr lang="it-IT" sz="2400" b="1" dirty="0">
                <a:solidFill>
                  <a:srgbClr val="D60093"/>
                </a:solidFill>
                <a:latin typeface="Verdana" pitchFamily="34" charset="0"/>
              </a:rPr>
              <a:t>68% </a:t>
            </a:r>
            <a:r>
              <a:rPr lang="it-IT" sz="2400" dirty="0">
                <a:solidFill>
                  <a:srgbClr val="231F20"/>
                </a:solidFill>
                <a:latin typeface="Verdana" pitchFamily="34" charset="0"/>
              </a:rPr>
              <a:t>delle osservazioni è compreso nell’intervallo </a:t>
            </a:r>
            <a:br>
              <a:rPr lang="it-IT" sz="2400" dirty="0">
                <a:solidFill>
                  <a:srgbClr val="231F20"/>
                </a:solidFill>
                <a:latin typeface="Verdana" pitchFamily="34" charset="0"/>
              </a:rPr>
            </a:br>
            <a:r>
              <a:rPr lang="it-IT" sz="2400" dirty="0">
                <a:solidFill>
                  <a:srgbClr val="231F20"/>
                </a:solidFill>
                <a:latin typeface="Verdana" pitchFamily="34" charset="0"/>
              </a:rPr>
              <a:t>  [</a:t>
            </a:r>
            <a:r>
              <a:rPr lang="it-IT" sz="2400" i="1" dirty="0">
                <a:solidFill>
                  <a:srgbClr val="231F20"/>
                </a:solidFill>
                <a:latin typeface="Verdana" pitchFamily="34" charset="0"/>
              </a:rPr>
              <a:t>µ − σ, µ </a:t>
            </a:r>
            <a:r>
              <a:rPr lang="it-IT" sz="2400" dirty="0">
                <a:solidFill>
                  <a:srgbClr val="231F20"/>
                </a:solidFill>
                <a:latin typeface="Verdana" pitchFamily="34" charset="0"/>
              </a:rPr>
              <a:t>+ </a:t>
            </a:r>
            <a:r>
              <a:rPr lang="it-IT" sz="2400" i="1" dirty="0" err="1">
                <a:solidFill>
                  <a:srgbClr val="231F20"/>
                </a:solidFill>
                <a:latin typeface="Verdana" pitchFamily="34" charset="0"/>
              </a:rPr>
              <a:t>σ</a:t>
            </a:r>
            <a:r>
              <a:rPr lang="it-IT" sz="2400" dirty="0">
                <a:solidFill>
                  <a:srgbClr val="231F20"/>
                </a:solidFill>
                <a:latin typeface="Verdana" pitchFamily="34" charset="0"/>
              </a:rPr>
              <a:t>]</a:t>
            </a:r>
          </a:p>
          <a:p>
            <a:pPr eaLnBrk="0" hangingPunct="0">
              <a:spcBef>
                <a:spcPct val="50000"/>
              </a:spcBef>
            </a:pPr>
            <a:r>
              <a:rPr lang="it-IT" sz="2400" dirty="0">
                <a:solidFill>
                  <a:srgbClr val="231F20"/>
                </a:solidFill>
                <a:latin typeface="Verdana" pitchFamily="34" charset="0"/>
              </a:rPr>
              <a:t>• il </a:t>
            </a:r>
            <a:r>
              <a:rPr lang="it-IT" sz="2400" b="1" dirty="0">
                <a:solidFill>
                  <a:srgbClr val="D60093"/>
                </a:solidFill>
                <a:latin typeface="Verdana" pitchFamily="34" charset="0"/>
              </a:rPr>
              <a:t>95%</a:t>
            </a:r>
            <a:r>
              <a:rPr lang="it-IT" sz="2400" dirty="0">
                <a:solidFill>
                  <a:srgbClr val="231F20"/>
                </a:solidFill>
                <a:latin typeface="Verdana" pitchFamily="34" charset="0"/>
              </a:rPr>
              <a:t> delle osservazioni è compreso nell’intervallo</a:t>
            </a:r>
            <a:br>
              <a:rPr lang="it-IT" sz="2400" dirty="0">
                <a:solidFill>
                  <a:srgbClr val="231F20"/>
                </a:solidFill>
                <a:latin typeface="Verdana" pitchFamily="34" charset="0"/>
              </a:rPr>
            </a:br>
            <a:r>
              <a:rPr lang="it-IT" sz="2400" dirty="0">
                <a:solidFill>
                  <a:srgbClr val="231F20"/>
                </a:solidFill>
                <a:latin typeface="Verdana" pitchFamily="34" charset="0"/>
              </a:rPr>
              <a:t>  [</a:t>
            </a:r>
            <a:r>
              <a:rPr lang="it-IT" sz="2400" i="1" dirty="0">
                <a:solidFill>
                  <a:srgbClr val="231F20"/>
                </a:solidFill>
                <a:latin typeface="Verdana" pitchFamily="34" charset="0"/>
              </a:rPr>
              <a:t>µ − </a:t>
            </a:r>
            <a:r>
              <a:rPr lang="it-IT" sz="2400" dirty="0">
                <a:solidFill>
                  <a:srgbClr val="231F20"/>
                </a:solidFill>
                <a:latin typeface="Verdana" pitchFamily="34" charset="0"/>
              </a:rPr>
              <a:t>2 </a:t>
            </a:r>
            <a:r>
              <a:rPr lang="it-IT" sz="2400" i="1" dirty="0">
                <a:solidFill>
                  <a:srgbClr val="231F20"/>
                </a:solidFill>
                <a:latin typeface="Verdana" pitchFamily="34" charset="0"/>
              </a:rPr>
              <a:t>σ, µ </a:t>
            </a:r>
            <a:r>
              <a:rPr lang="it-IT" sz="2400" dirty="0">
                <a:solidFill>
                  <a:srgbClr val="231F20"/>
                </a:solidFill>
                <a:latin typeface="Verdana" pitchFamily="34" charset="0"/>
              </a:rPr>
              <a:t>+ 2</a:t>
            </a:r>
            <a:r>
              <a:rPr lang="it-IT" sz="2400" i="1" dirty="0">
                <a:solidFill>
                  <a:srgbClr val="231F20"/>
                </a:solidFill>
                <a:latin typeface="Verdana" pitchFamily="34" charset="0"/>
              </a:rPr>
              <a:t>σ</a:t>
            </a:r>
            <a:r>
              <a:rPr lang="it-IT" sz="2400" dirty="0">
                <a:solidFill>
                  <a:srgbClr val="231F20"/>
                </a:solidFill>
                <a:latin typeface="Verdana" pitchFamily="34" charset="0"/>
              </a:rPr>
              <a:t>]</a:t>
            </a:r>
          </a:p>
          <a:p>
            <a:pPr eaLnBrk="0" hangingPunct="0">
              <a:spcBef>
                <a:spcPct val="50000"/>
              </a:spcBef>
            </a:pPr>
            <a:r>
              <a:rPr lang="it-IT" sz="2400" dirty="0">
                <a:solidFill>
                  <a:srgbClr val="231F20"/>
                </a:solidFill>
                <a:latin typeface="Verdana" pitchFamily="34" charset="0"/>
              </a:rPr>
              <a:t>• il </a:t>
            </a:r>
            <a:r>
              <a:rPr lang="it-IT" sz="2400" b="1" dirty="0">
                <a:solidFill>
                  <a:srgbClr val="D60093"/>
                </a:solidFill>
                <a:latin typeface="Verdana" pitchFamily="34" charset="0"/>
              </a:rPr>
              <a:t>99</a:t>
            </a:r>
            <a:r>
              <a:rPr lang="it-IT" sz="2400" b="1" i="1" dirty="0">
                <a:solidFill>
                  <a:srgbClr val="D60093"/>
                </a:solidFill>
                <a:latin typeface="Verdana" pitchFamily="34" charset="0"/>
              </a:rPr>
              <a:t>.</a:t>
            </a:r>
            <a:r>
              <a:rPr lang="it-IT" sz="2400" b="1" dirty="0">
                <a:solidFill>
                  <a:srgbClr val="D60093"/>
                </a:solidFill>
                <a:latin typeface="Verdana" pitchFamily="34" charset="0"/>
              </a:rPr>
              <a:t>7%</a:t>
            </a:r>
            <a:r>
              <a:rPr lang="it-IT" sz="2400" dirty="0">
                <a:solidFill>
                  <a:srgbClr val="231F20"/>
                </a:solidFill>
                <a:latin typeface="Verdana" pitchFamily="34" charset="0"/>
              </a:rPr>
              <a:t> delle osservazioni è compreso nell’intervallo   </a:t>
            </a:r>
            <a:br>
              <a:rPr lang="it-IT" sz="2400" dirty="0">
                <a:solidFill>
                  <a:srgbClr val="231F20"/>
                </a:solidFill>
                <a:latin typeface="Verdana" pitchFamily="34" charset="0"/>
              </a:rPr>
            </a:br>
            <a:r>
              <a:rPr lang="it-IT" sz="2400" dirty="0">
                <a:solidFill>
                  <a:srgbClr val="231F20"/>
                </a:solidFill>
                <a:latin typeface="Verdana" pitchFamily="34" charset="0"/>
              </a:rPr>
              <a:t>  [</a:t>
            </a:r>
            <a:r>
              <a:rPr lang="it-IT" sz="2400" i="1" dirty="0">
                <a:solidFill>
                  <a:srgbClr val="231F20"/>
                </a:solidFill>
                <a:latin typeface="Verdana" pitchFamily="34" charset="0"/>
              </a:rPr>
              <a:t>µ−</a:t>
            </a:r>
            <a:r>
              <a:rPr lang="it-IT" sz="2400" dirty="0">
                <a:solidFill>
                  <a:srgbClr val="231F20"/>
                </a:solidFill>
                <a:latin typeface="Verdana" pitchFamily="34" charset="0"/>
              </a:rPr>
              <a:t>3 </a:t>
            </a:r>
            <a:r>
              <a:rPr lang="it-IT" sz="2400" i="1" dirty="0">
                <a:solidFill>
                  <a:srgbClr val="231F20"/>
                </a:solidFill>
                <a:latin typeface="Verdana" pitchFamily="34" charset="0"/>
              </a:rPr>
              <a:t>σ, µ</a:t>
            </a:r>
            <a:r>
              <a:rPr lang="it-IT" sz="2400" dirty="0">
                <a:solidFill>
                  <a:srgbClr val="231F20"/>
                </a:solidFill>
                <a:latin typeface="Verdana" pitchFamily="34" charset="0"/>
              </a:rPr>
              <a:t>+3</a:t>
            </a:r>
            <a:r>
              <a:rPr lang="it-IT" sz="2400" i="1" dirty="0">
                <a:solidFill>
                  <a:srgbClr val="231F20"/>
                </a:solidFill>
                <a:latin typeface="Verdana" pitchFamily="34" charset="0"/>
              </a:rPr>
              <a:t>σ</a:t>
            </a:r>
            <a:r>
              <a:rPr lang="it-IT" sz="2400" dirty="0">
                <a:solidFill>
                  <a:srgbClr val="231F20"/>
                </a:solidFill>
                <a:latin typeface="Verdana" pitchFamily="34" charset="0"/>
              </a:rPr>
              <a:t>]</a:t>
            </a:r>
          </a:p>
        </p:txBody>
      </p:sp>
      <p:sp>
        <p:nvSpPr>
          <p:cNvPr id="357380" name="Rectangle 3"/>
          <p:cNvSpPr>
            <a:spLocks noChangeArrowheads="1"/>
          </p:cNvSpPr>
          <p:nvPr/>
        </p:nvSpPr>
        <p:spPr bwMode="auto">
          <a:xfrm>
            <a:off x="468313" y="0"/>
            <a:ext cx="8229600" cy="1143000"/>
          </a:xfrm>
          <a:prstGeom prst="rect">
            <a:avLst/>
          </a:prstGeom>
          <a:noFill/>
          <a:ln w="9525">
            <a:solidFill>
              <a:srgbClr val="000099"/>
            </a:solidFill>
            <a:miter lim="800000"/>
            <a:headEnd/>
            <a:tailEnd/>
          </a:ln>
        </p:spPr>
        <p:txBody>
          <a:bodyPr anchor="ctr"/>
          <a:lstStyle/>
          <a:p>
            <a:pPr algn="ctr"/>
            <a:r>
              <a:rPr lang="it-IT" sz="3200">
                <a:solidFill>
                  <a:srgbClr val="FF3300"/>
                </a:solidFill>
                <a:latin typeface="Arial" pitchFamily="34" charset="0"/>
              </a:rPr>
              <a:t>La distribuzione normale: una proprietà importante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FEF0A752-0315-42F9-B84E-64FEAACE8D8D}" type="slidenum">
              <a:rPr lang="it-IT"/>
              <a:pPr>
                <a:defRPr/>
              </a:pPr>
              <a:t>92</a:t>
            </a:fld>
            <a:endParaRPr lang="it-IT"/>
          </a:p>
        </p:txBody>
      </p:sp>
      <p:pic>
        <p:nvPicPr>
          <p:cNvPr id="359427" name="Picture 2" descr="Standard_deviation_diagram"/>
          <p:cNvPicPr>
            <a:picLocks noChangeAspect="1" noChangeArrowheads="1"/>
          </p:cNvPicPr>
          <p:nvPr/>
        </p:nvPicPr>
        <p:blipFill>
          <a:blip r:embed="rId3" cstate="print"/>
          <a:srcRect/>
          <a:stretch>
            <a:fillRect/>
          </a:stretch>
        </p:blipFill>
        <p:spPr bwMode="auto">
          <a:xfrm>
            <a:off x="0" y="549275"/>
            <a:ext cx="8531225" cy="5260975"/>
          </a:xfrm>
          <a:prstGeom prst="rect">
            <a:avLst/>
          </a:prstGeom>
          <a:noFill/>
          <a:ln w="9525">
            <a:noFill/>
            <a:miter lim="800000"/>
            <a:headEnd/>
            <a:tailEnd/>
          </a:ln>
        </p:spPr>
      </p:pic>
      <p:sp>
        <p:nvSpPr>
          <p:cNvPr id="359428" name="Text Box 3"/>
          <p:cNvSpPr txBox="1">
            <a:spLocks noChangeArrowheads="1"/>
          </p:cNvSpPr>
          <p:nvPr/>
        </p:nvSpPr>
        <p:spPr bwMode="auto">
          <a:xfrm>
            <a:off x="611188" y="0"/>
            <a:ext cx="8532812" cy="588963"/>
          </a:xfrm>
          <a:prstGeom prst="rect">
            <a:avLst/>
          </a:prstGeom>
          <a:noFill/>
          <a:ln w="9525" algn="ctr">
            <a:solidFill>
              <a:srgbClr val="000099"/>
            </a:solidFill>
            <a:miter lim="800000"/>
            <a:headEnd/>
            <a:tailEnd/>
          </a:ln>
        </p:spPr>
        <p:txBody>
          <a:bodyPr>
            <a:spAutoFit/>
          </a:bodyPr>
          <a:lstStyle/>
          <a:p>
            <a:pPr>
              <a:spcBef>
                <a:spcPct val="50000"/>
              </a:spcBef>
            </a:pPr>
            <a:r>
              <a:rPr lang="it-IT" sz="2800">
                <a:solidFill>
                  <a:srgbClr val="FF5050"/>
                </a:solidFill>
                <a:latin typeface="Comic Sans MS" pitchFamily="66" charset="0"/>
              </a:rPr>
              <a:t>		</a:t>
            </a:r>
            <a:r>
              <a:rPr lang="it-IT" sz="3200">
                <a:solidFill>
                  <a:srgbClr val="FF5050"/>
                </a:solidFill>
                <a:latin typeface="Comic Sans MS" pitchFamily="66" charset="0"/>
              </a:rPr>
              <a:t>Distribuzione Normale</a:t>
            </a:r>
          </a:p>
        </p:txBody>
      </p:sp>
      <p:sp>
        <p:nvSpPr>
          <p:cNvPr id="359429" name="Text Box 4"/>
          <p:cNvSpPr txBox="1">
            <a:spLocks noChangeArrowheads="1"/>
          </p:cNvSpPr>
          <p:nvPr/>
        </p:nvSpPr>
        <p:spPr bwMode="auto">
          <a:xfrm>
            <a:off x="0" y="5596116"/>
            <a:ext cx="9144000" cy="1261884"/>
          </a:xfrm>
          <a:prstGeom prst="rect">
            <a:avLst/>
          </a:prstGeom>
          <a:noFill/>
          <a:ln w="9525">
            <a:noFill/>
            <a:miter lim="800000"/>
            <a:headEnd/>
            <a:tailEnd/>
          </a:ln>
        </p:spPr>
        <p:txBody>
          <a:bodyPr wrap="square">
            <a:spAutoFit/>
          </a:bodyPr>
          <a:lstStyle/>
          <a:p>
            <a:r>
              <a:rPr lang="it-IT" sz="2800" dirty="0">
                <a:latin typeface="Arial" pitchFamily="34" charset="0"/>
              </a:rPr>
              <a:t> </a:t>
            </a:r>
            <a:r>
              <a:rPr lang="it-IT" sz="2400" dirty="0">
                <a:latin typeface="Arial" pitchFamily="34" charset="0"/>
              </a:rPr>
              <a:t>Questa regola è esattamente vera per una </a:t>
            </a:r>
            <a:r>
              <a:rPr lang="it-IT" sz="2400" dirty="0" smtClean="0">
                <a:latin typeface="Arial" pitchFamily="34" charset="0"/>
              </a:rPr>
              <a:t>distribuzione normale</a:t>
            </a:r>
            <a:r>
              <a:rPr lang="it-IT" sz="2400" dirty="0">
                <a:latin typeface="Arial" pitchFamily="34" charset="0"/>
              </a:rPr>
              <a:t>. </a:t>
            </a:r>
            <a:r>
              <a:rPr lang="it-IT" sz="2400" dirty="0" smtClean="0">
                <a:latin typeface="Arial" pitchFamily="34" charset="0"/>
              </a:rPr>
              <a:t> E</a:t>
            </a:r>
            <a:r>
              <a:rPr lang="it-IT" sz="2400" dirty="0">
                <a:latin typeface="Arial" pitchFamily="34" charset="0"/>
              </a:rPr>
              <a:t>’ vera, </a:t>
            </a:r>
            <a:r>
              <a:rPr lang="it-IT" sz="2400" u="sng" dirty="0">
                <a:latin typeface="Arial" pitchFamily="34" charset="0"/>
              </a:rPr>
              <a:t>con buona approssimazione</a:t>
            </a:r>
            <a:r>
              <a:rPr lang="it-IT" sz="2400" dirty="0">
                <a:latin typeface="Arial" pitchFamily="34" charset="0"/>
              </a:rPr>
              <a:t>, per le </a:t>
            </a:r>
            <a:r>
              <a:rPr lang="it-IT" sz="2400" dirty="0" smtClean="0">
                <a:latin typeface="Arial" pitchFamily="34" charset="0"/>
              </a:rPr>
              <a:t>lunghezze </a:t>
            </a:r>
            <a:r>
              <a:rPr lang="it-IT" sz="2400" dirty="0">
                <a:latin typeface="Arial" pitchFamily="34" charset="0"/>
              </a:rPr>
              <a:t>dei germogli che sono </a:t>
            </a:r>
            <a:r>
              <a:rPr lang="it-IT" sz="2400" dirty="0" smtClean="0">
                <a:latin typeface="Arial" pitchFamily="34" charset="0"/>
              </a:rPr>
              <a:t>approssimativamente </a:t>
            </a:r>
            <a:r>
              <a:rPr lang="it-IT" sz="2400" dirty="0">
                <a:latin typeface="Arial" pitchFamily="34" charset="0"/>
              </a:rPr>
              <a:t>normali. </a:t>
            </a:r>
          </a:p>
        </p:txBody>
      </p:sp>
      <p:sp>
        <p:nvSpPr>
          <p:cNvPr id="7" name="CasellaDiTesto 6"/>
          <p:cNvSpPr txBox="1"/>
          <p:nvPr/>
        </p:nvSpPr>
        <p:spPr>
          <a:xfrm>
            <a:off x="5580112" y="1052736"/>
            <a:ext cx="3073470" cy="707886"/>
          </a:xfrm>
          <a:prstGeom prst="rect">
            <a:avLst/>
          </a:prstGeom>
          <a:noFill/>
        </p:spPr>
        <p:txBody>
          <a:bodyPr wrap="none" rtlCol="0">
            <a:spAutoFit/>
          </a:bodyPr>
          <a:lstStyle/>
          <a:p>
            <a:r>
              <a:rPr lang="it-IT" sz="2000" dirty="0" smtClean="0"/>
              <a:t>Questa regola può essere</a:t>
            </a:r>
          </a:p>
          <a:p>
            <a:r>
              <a:rPr lang="it-IT" sz="2000" dirty="0" smtClean="0"/>
              <a:t>controllata usando le tavole</a:t>
            </a:r>
            <a:endParaRPr lang="it-IT" sz="20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egnaposto numero diapositiva 3"/>
          <p:cNvSpPr>
            <a:spLocks noGrp="1"/>
          </p:cNvSpPr>
          <p:nvPr>
            <p:ph type="sldNum" sz="quarter" idx="12"/>
          </p:nvPr>
        </p:nvSpPr>
        <p:spPr/>
        <p:txBody>
          <a:bodyPr/>
          <a:lstStyle/>
          <a:p>
            <a:pPr>
              <a:defRPr/>
            </a:pPr>
            <a:fld id="{AF2F6FFE-C5B5-4230-84BF-B222D071D23D}" type="slidenum">
              <a:rPr lang="it-IT"/>
              <a:pPr>
                <a:defRPr/>
              </a:pPr>
              <a:t>93</a:t>
            </a:fld>
            <a:endParaRPr lang="it-IT"/>
          </a:p>
        </p:txBody>
      </p:sp>
      <p:pic>
        <p:nvPicPr>
          <p:cNvPr id="358403" name="Picture 2"/>
          <p:cNvPicPr>
            <a:picLocks noChangeAspect="1" noChangeArrowheads="1"/>
          </p:cNvPicPr>
          <p:nvPr/>
        </p:nvPicPr>
        <p:blipFill>
          <a:blip r:embed="rId2" cstate="print"/>
          <a:srcRect/>
          <a:stretch>
            <a:fillRect/>
          </a:stretch>
        </p:blipFill>
        <p:spPr bwMode="auto">
          <a:xfrm>
            <a:off x="250825" y="1125538"/>
            <a:ext cx="8280400" cy="3311525"/>
          </a:xfrm>
          <a:prstGeom prst="rect">
            <a:avLst/>
          </a:prstGeom>
          <a:noFill/>
          <a:ln w="9525">
            <a:noFill/>
            <a:miter lim="800000"/>
            <a:headEnd/>
            <a:tailEnd/>
          </a:ln>
        </p:spPr>
      </p:pic>
      <p:sp>
        <p:nvSpPr>
          <p:cNvPr id="358404" name="Text Box 3"/>
          <p:cNvSpPr txBox="1">
            <a:spLocks noChangeArrowheads="1"/>
          </p:cNvSpPr>
          <p:nvPr/>
        </p:nvSpPr>
        <p:spPr bwMode="auto">
          <a:xfrm>
            <a:off x="250825" y="0"/>
            <a:ext cx="2376488" cy="1187450"/>
          </a:xfrm>
          <a:prstGeom prst="rect">
            <a:avLst/>
          </a:prstGeom>
          <a:noFill/>
          <a:ln w="9525">
            <a:noFill/>
            <a:miter lim="800000"/>
            <a:headEnd/>
            <a:tailEnd/>
          </a:ln>
        </p:spPr>
        <p:txBody>
          <a:bodyPr>
            <a:spAutoFit/>
          </a:bodyPr>
          <a:lstStyle/>
          <a:p>
            <a:r>
              <a:rPr lang="it-IT" dirty="0">
                <a:solidFill>
                  <a:srgbClr val="FF6600"/>
                </a:solidFill>
                <a:latin typeface="Arial" pitchFamily="34" charset="0"/>
              </a:rPr>
              <a:t>Area </a:t>
            </a:r>
            <a:r>
              <a:rPr lang="it-IT" dirty="0" err="1">
                <a:solidFill>
                  <a:srgbClr val="FF6600"/>
                </a:solidFill>
                <a:latin typeface="Arial" pitchFamily="34" charset="0"/>
              </a:rPr>
              <a:t>colorata=</a:t>
            </a:r>
            <a:endParaRPr lang="it-IT" dirty="0">
              <a:solidFill>
                <a:srgbClr val="FF6600"/>
              </a:solidFill>
              <a:latin typeface="Arial" pitchFamily="34" charset="0"/>
            </a:endParaRPr>
          </a:p>
          <a:p>
            <a:r>
              <a:rPr lang="it-IT" dirty="0">
                <a:solidFill>
                  <a:srgbClr val="FF6600"/>
                </a:solidFill>
                <a:latin typeface="Arial" pitchFamily="34" charset="0"/>
              </a:rPr>
              <a:t>=0.683</a:t>
            </a:r>
          </a:p>
          <a:p>
            <a:endParaRPr lang="it-IT" dirty="0">
              <a:solidFill>
                <a:srgbClr val="FF6600"/>
              </a:solidFill>
              <a:latin typeface="Arial" pitchFamily="34" charset="0"/>
            </a:endParaRPr>
          </a:p>
        </p:txBody>
      </p:sp>
      <p:sp>
        <p:nvSpPr>
          <p:cNvPr id="358405" name="Text Box 4"/>
          <p:cNvSpPr txBox="1">
            <a:spLocks noChangeArrowheads="1"/>
          </p:cNvSpPr>
          <p:nvPr/>
        </p:nvSpPr>
        <p:spPr bwMode="auto">
          <a:xfrm>
            <a:off x="3203848" y="0"/>
            <a:ext cx="2376488" cy="1187450"/>
          </a:xfrm>
          <a:prstGeom prst="rect">
            <a:avLst/>
          </a:prstGeom>
          <a:noFill/>
          <a:ln w="9525">
            <a:noFill/>
            <a:miter lim="800000"/>
            <a:headEnd/>
            <a:tailEnd/>
          </a:ln>
        </p:spPr>
        <p:txBody>
          <a:bodyPr>
            <a:spAutoFit/>
          </a:bodyPr>
          <a:lstStyle/>
          <a:p>
            <a:r>
              <a:rPr lang="it-IT">
                <a:solidFill>
                  <a:srgbClr val="FF6600"/>
                </a:solidFill>
                <a:latin typeface="Arial" pitchFamily="34" charset="0"/>
              </a:rPr>
              <a:t>Area colorata=</a:t>
            </a:r>
          </a:p>
          <a:p>
            <a:r>
              <a:rPr lang="it-IT">
                <a:solidFill>
                  <a:srgbClr val="FF6600"/>
                </a:solidFill>
                <a:latin typeface="Arial" pitchFamily="34" charset="0"/>
              </a:rPr>
              <a:t>=0.954</a:t>
            </a:r>
          </a:p>
          <a:p>
            <a:endParaRPr lang="it-IT">
              <a:solidFill>
                <a:srgbClr val="FF6600"/>
              </a:solidFill>
              <a:latin typeface="Arial" pitchFamily="34" charset="0"/>
            </a:endParaRPr>
          </a:p>
        </p:txBody>
      </p:sp>
      <p:sp>
        <p:nvSpPr>
          <p:cNvPr id="358406" name="Text Box 5"/>
          <p:cNvSpPr txBox="1">
            <a:spLocks noChangeArrowheads="1"/>
          </p:cNvSpPr>
          <p:nvPr/>
        </p:nvSpPr>
        <p:spPr bwMode="auto">
          <a:xfrm>
            <a:off x="6156325" y="0"/>
            <a:ext cx="2376488" cy="1187450"/>
          </a:xfrm>
          <a:prstGeom prst="rect">
            <a:avLst/>
          </a:prstGeom>
          <a:noFill/>
          <a:ln w="9525">
            <a:noFill/>
            <a:miter lim="800000"/>
            <a:headEnd/>
            <a:tailEnd/>
          </a:ln>
        </p:spPr>
        <p:txBody>
          <a:bodyPr>
            <a:spAutoFit/>
          </a:bodyPr>
          <a:lstStyle/>
          <a:p>
            <a:r>
              <a:rPr lang="it-IT">
                <a:solidFill>
                  <a:srgbClr val="FF6600"/>
                </a:solidFill>
                <a:latin typeface="Arial" pitchFamily="34" charset="0"/>
              </a:rPr>
              <a:t>Area colorata=</a:t>
            </a:r>
          </a:p>
          <a:p>
            <a:r>
              <a:rPr lang="it-IT">
                <a:solidFill>
                  <a:srgbClr val="FF6600"/>
                </a:solidFill>
                <a:latin typeface="Arial" pitchFamily="34" charset="0"/>
              </a:rPr>
              <a:t>=0.997</a:t>
            </a:r>
          </a:p>
          <a:p>
            <a:endParaRPr lang="it-IT">
              <a:solidFill>
                <a:srgbClr val="FF6600"/>
              </a:solidFill>
              <a:latin typeface="Arial" pitchFamily="34" charset="0"/>
            </a:endParaRPr>
          </a:p>
        </p:txBody>
      </p:sp>
      <p:sp>
        <p:nvSpPr>
          <p:cNvPr id="358407" name="Text Box 6"/>
          <p:cNvSpPr txBox="1">
            <a:spLocks noChangeArrowheads="1"/>
          </p:cNvSpPr>
          <p:nvPr/>
        </p:nvSpPr>
        <p:spPr bwMode="auto">
          <a:xfrm>
            <a:off x="323850" y="4724400"/>
            <a:ext cx="2730500" cy="1917700"/>
          </a:xfrm>
          <a:prstGeom prst="rect">
            <a:avLst/>
          </a:prstGeom>
          <a:noFill/>
          <a:ln w="9525">
            <a:noFill/>
            <a:miter lim="800000"/>
            <a:headEnd/>
            <a:tailEnd/>
          </a:ln>
        </p:spPr>
        <p:txBody>
          <a:bodyPr>
            <a:spAutoFit/>
          </a:bodyPr>
          <a:lstStyle/>
          <a:p>
            <a:r>
              <a:rPr lang="it-IT">
                <a:latin typeface="Arial" pitchFamily="34" charset="0"/>
              </a:rPr>
              <a:t>C’è una probabilità</a:t>
            </a:r>
          </a:p>
          <a:p>
            <a:r>
              <a:rPr lang="it-IT">
                <a:latin typeface="Arial" pitchFamily="34" charset="0"/>
              </a:rPr>
              <a:t>pari al 68% di </a:t>
            </a:r>
          </a:p>
          <a:p>
            <a:r>
              <a:rPr lang="it-IT">
                <a:latin typeface="Arial" pitchFamily="34" charset="0"/>
              </a:rPr>
              <a:t>essere </a:t>
            </a:r>
          </a:p>
          <a:p>
            <a:r>
              <a:rPr lang="it-IT">
                <a:latin typeface="Arial" pitchFamily="34" charset="0"/>
              </a:rPr>
              <a:t>compresi tra </a:t>
            </a:r>
          </a:p>
          <a:p>
            <a:r>
              <a:rPr lang="en-US">
                <a:latin typeface="Arial" pitchFamily="34" charset="0"/>
              </a:rPr>
              <a:t>µ­</a:t>
            </a:r>
            <a:r>
              <a:rPr lang="el-GR">
                <a:latin typeface="Arial" pitchFamily="34" charset="0"/>
              </a:rPr>
              <a:t>σ</a:t>
            </a:r>
            <a:r>
              <a:rPr lang="it-IT">
                <a:latin typeface="Arial" pitchFamily="34" charset="0"/>
              </a:rPr>
              <a:t> e </a:t>
            </a:r>
            <a:r>
              <a:rPr lang="en-US">
                <a:latin typeface="Arial" pitchFamily="34" charset="0"/>
              </a:rPr>
              <a:t>µ+</a:t>
            </a:r>
            <a:r>
              <a:rPr lang="el-GR">
                <a:latin typeface="Arial" pitchFamily="34" charset="0"/>
              </a:rPr>
              <a:t>σ</a:t>
            </a:r>
          </a:p>
        </p:txBody>
      </p:sp>
      <p:sp>
        <p:nvSpPr>
          <p:cNvPr id="358408" name="Text Box 7"/>
          <p:cNvSpPr txBox="1">
            <a:spLocks noChangeArrowheads="1"/>
          </p:cNvSpPr>
          <p:nvPr/>
        </p:nvSpPr>
        <p:spPr bwMode="auto">
          <a:xfrm>
            <a:off x="3132138" y="4724400"/>
            <a:ext cx="2808287" cy="1917700"/>
          </a:xfrm>
          <a:prstGeom prst="rect">
            <a:avLst/>
          </a:prstGeom>
          <a:noFill/>
          <a:ln w="9525">
            <a:noFill/>
            <a:miter lim="800000"/>
            <a:headEnd/>
            <a:tailEnd/>
          </a:ln>
        </p:spPr>
        <p:txBody>
          <a:bodyPr>
            <a:spAutoFit/>
          </a:bodyPr>
          <a:lstStyle/>
          <a:p>
            <a:r>
              <a:rPr lang="it-IT">
                <a:latin typeface="Arial" pitchFamily="34" charset="0"/>
              </a:rPr>
              <a:t>C’è una probabilità</a:t>
            </a:r>
          </a:p>
          <a:p>
            <a:r>
              <a:rPr lang="it-IT">
                <a:latin typeface="Arial" pitchFamily="34" charset="0"/>
              </a:rPr>
              <a:t>pari al 95% di </a:t>
            </a:r>
          </a:p>
          <a:p>
            <a:r>
              <a:rPr lang="it-IT">
                <a:latin typeface="Arial" pitchFamily="34" charset="0"/>
              </a:rPr>
              <a:t>essere </a:t>
            </a:r>
          </a:p>
          <a:p>
            <a:r>
              <a:rPr lang="it-IT">
                <a:latin typeface="Arial" pitchFamily="34" charset="0"/>
              </a:rPr>
              <a:t>compresi tra </a:t>
            </a:r>
          </a:p>
          <a:p>
            <a:r>
              <a:rPr lang="en-US">
                <a:latin typeface="Arial" pitchFamily="34" charset="0"/>
              </a:rPr>
              <a:t>µ­2</a:t>
            </a:r>
            <a:r>
              <a:rPr lang="el-GR">
                <a:latin typeface="Arial" pitchFamily="34" charset="0"/>
              </a:rPr>
              <a:t>σ</a:t>
            </a:r>
            <a:r>
              <a:rPr lang="it-IT">
                <a:latin typeface="Arial" pitchFamily="34" charset="0"/>
              </a:rPr>
              <a:t> e </a:t>
            </a:r>
            <a:r>
              <a:rPr lang="en-US">
                <a:latin typeface="Arial" pitchFamily="34" charset="0"/>
              </a:rPr>
              <a:t>µ+2</a:t>
            </a:r>
            <a:r>
              <a:rPr lang="el-GR">
                <a:latin typeface="Arial" pitchFamily="34" charset="0"/>
              </a:rPr>
              <a:t>σ</a:t>
            </a:r>
          </a:p>
        </p:txBody>
      </p:sp>
      <p:sp>
        <p:nvSpPr>
          <p:cNvPr id="358409" name="Text Box 8"/>
          <p:cNvSpPr txBox="1">
            <a:spLocks noChangeArrowheads="1"/>
          </p:cNvSpPr>
          <p:nvPr/>
        </p:nvSpPr>
        <p:spPr bwMode="auto">
          <a:xfrm>
            <a:off x="5940425" y="4652963"/>
            <a:ext cx="2730500" cy="1917700"/>
          </a:xfrm>
          <a:prstGeom prst="rect">
            <a:avLst/>
          </a:prstGeom>
          <a:noFill/>
          <a:ln w="9525">
            <a:noFill/>
            <a:miter lim="800000"/>
            <a:headEnd/>
            <a:tailEnd/>
          </a:ln>
        </p:spPr>
        <p:txBody>
          <a:bodyPr>
            <a:spAutoFit/>
          </a:bodyPr>
          <a:lstStyle/>
          <a:p>
            <a:r>
              <a:rPr lang="it-IT">
                <a:latin typeface="Arial" pitchFamily="34" charset="0"/>
              </a:rPr>
              <a:t>C’è una probabilità</a:t>
            </a:r>
          </a:p>
          <a:p>
            <a:r>
              <a:rPr lang="it-IT">
                <a:latin typeface="Arial" pitchFamily="34" charset="0"/>
              </a:rPr>
              <a:t>pari al 99.7% di </a:t>
            </a:r>
          </a:p>
          <a:p>
            <a:r>
              <a:rPr lang="it-IT">
                <a:latin typeface="Arial" pitchFamily="34" charset="0"/>
              </a:rPr>
              <a:t>essere </a:t>
            </a:r>
          </a:p>
          <a:p>
            <a:r>
              <a:rPr lang="it-IT">
                <a:latin typeface="Arial" pitchFamily="34" charset="0"/>
              </a:rPr>
              <a:t>compresi tra </a:t>
            </a:r>
          </a:p>
          <a:p>
            <a:r>
              <a:rPr lang="en-US">
                <a:latin typeface="Arial" pitchFamily="34" charset="0"/>
              </a:rPr>
              <a:t>µ­3</a:t>
            </a:r>
            <a:r>
              <a:rPr lang="el-GR">
                <a:latin typeface="Arial" pitchFamily="34" charset="0"/>
              </a:rPr>
              <a:t>σ</a:t>
            </a:r>
            <a:r>
              <a:rPr lang="it-IT">
                <a:latin typeface="Arial" pitchFamily="34" charset="0"/>
              </a:rPr>
              <a:t> e </a:t>
            </a:r>
            <a:r>
              <a:rPr lang="en-US">
                <a:latin typeface="Arial" pitchFamily="34" charset="0"/>
              </a:rPr>
              <a:t>µ+3</a:t>
            </a:r>
            <a:r>
              <a:rPr lang="el-GR">
                <a:latin typeface="Arial" pitchFamily="34" charset="0"/>
              </a:rPr>
              <a:t>σ</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pPr>
              <a:defRPr/>
            </a:pPr>
            <a:fld id="{B3CCF259-44E7-4DFB-8F7E-76125B1DDD5A}" type="slidenum">
              <a:rPr lang="it-IT"/>
              <a:pPr>
                <a:defRPr/>
              </a:pPr>
              <a:t>94</a:t>
            </a:fld>
            <a:endParaRPr lang="it-IT"/>
          </a:p>
        </p:txBody>
      </p:sp>
      <p:grpSp>
        <p:nvGrpSpPr>
          <p:cNvPr id="2" name="Group 2"/>
          <p:cNvGrpSpPr>
            <a:grpSpLocks/>
          </p:cNvGrpSpPr>
          <p:nvPr/>
        </p:nvGrpSpPr>
        <p:grpSpPr bwMode="auto">
          <a:xfrm>
            <a:off x="501650" y="1412875"/>
            <a:ext cx="8642350" cy="5045075"/>
            <a:chOff x="336" y="864"/>
            <a:chExt cx="5136" cy="1990"/>
          </a:xfrm>
        </p:grpSpPr>
        <p:sp>
          <p:nvSpPr>
            <p:cNvPr id="361477" name="Text Box 3"/>
            <p:cNvSpPr txBox="1">
              <a:spLocks noChangeArrowheads="1"/>
            </p:cNvSpPr>
            <p:nvPr/>
          </p:nvSpPr>
          <p:spPr bwMode="auto">
            <a:xfrm>
              <a:off x="336" y="864"/>
              <a:ext cx="5136" cy="1990"/>
            </a:xfrm>
            <a:prstGeom prst="rect">
              <a:avLst/>
            </a:prstGeom>
            <a:noFill/>
            <a:ln w="38100">
              <a:pattFill prst="solidDmnd">
                <a:fgClr>
                  <a:srgbClr val="FF9933"/>
                </a:fgClr>
                <a:bgClr>
                  <a:srgbClr val="FF3300"/>
                </a:bgClr>
              </a:pattFill>
              <a:miter lim="800000"/>
              <a:headEnd/>
              <a:tailEnd/>
            </a:ln>
          </p:spPr>
          <p:txBody>
            <a:bodyPr>
              <a:spAutoFit/>
            </a:bodyPr>
            <a:lstStyle/>
            <a:p>
              <a:pPr eaLnBrk="0" hangingPunct="0">
                <a:spcBef>
                  <a:spcPct val="50000"/>
                </a:spcBef>
              </a:pPr>
              <a:r>
                <a:rPr lang="it-IT" sz="2800" b="1">
                  <a:solidFill>
                    <a:srgbClr val="FF33CC"/>
                  </a:solidFill>
                  <a:latin typeface="Verdana" pitchFamily="34" charset="0"/>
                </a:rPr>
                <a:t>Standardizzazione e valori </a:t>
              </a:r>
              <a:r>
                <a:rPr lang="it-IT" sz="2800" b="1" i="1">
                  <a:solidFill>
                    <a:srgbClr val="FF33CC"/>
                  </a:solidFill>
                  <a:latin typeface="Verdana" pitchFamily="34" charset="0"/>
                </a:rPr>
                <a:t>z</a:t>
              </a:r>
            </a:p>
            <a:p>
              <a:pPr eaLnBrk="0" hangingPunct="0">
                <a:spcBef>
                  <a:spcPct val="50000"/>
                </a:spcBef>
              </a:pPr>
              <a:r>
                <a:rPr lang="it-IT" sz="2800">
                  <a:solidFill>
                    <a:srgbClr val="231F20"/>
                  </a:solidFill>
                  <a:latin typeface="Verdana" pitchFamily="34" charset="0"/>
                </a:rPr>
                <a:t>Se </a:t>
              </a:r>
              <a:r>
                <a:rPr lang="it-IT" sz="2800" i="1">
                  <a:solidFill>
                    <a:srgbClr val="231F20"/>
                  </a:solidFill>
                  <a:latin typeface="Verdana" pitchFamily="34" charset="0"/>
                </a:rPr>
                <a:t>x </a:t>
              </a:r>
              <a:r>
                <a:rPr lang="it-IT" sz="2800">
                  <a:solidFill>
                    <a:srgbClr val="231F20"/>
                  </a:solidFill>
                  <a:latin typeface="Verdana" pitchFamily="34" charset="0"/>
                </a:rPr>
                <a:t>è un’osservazione da una distribuzione che ha media </a:t>
              </a:r>
              <a:r>
                <a:rPr lang="it-IT" sz="2800" i="1">
                  <a:solidFill>
                    <a:srgbClr val="231F20"/>
                  </a:solidFill>
                  <a:latin typeface="Verdana" pitchFamily="34" charset="0"/>
                </a:rPr>
                <a:t>µ </a:t>
              </a:r>
              <a:r>
                <a:rPr lang="it-IT" sz="2800">
                  <a:solidFill>
                    <a:srgbClr val="231F20"/>
                  </a:solidFill>
                  <a:latin typeface="Verdana" pitchFamily="34" charset="0"/>
                </a:rPr>
                <a:t>e deviazione standard </a:t>
              </a:r>
              <a:r>
                <a:rPr lang="it-IT" sz="2800" i="1">
                  <a:solidFill>
                    <a:srgbClr val="231F20"/>
                  </a:solidFill>
                  <a:latin typeface="Verdana" pitchFamily="34" charset="0"/>
                </a:rPr>
                <a:t>σ</a:t>
              </a:r>
              <a:r>
                <a:rPr lang="it-IT" sz="2800">
                  <a:solidFill>
                    <a:srgbClr val="231F20"/>
                  </a:solidFill>
                  <a:latin typeface="Verdana" pitchFamily="34" charset="0"/>
                </a:rPr>
                <a:t>, il </a:t>
              </a:r>
              <a:r>
                <a:rPr lang="it-IT" sz="2800" b="1">
                  <a:solidFill>
                    <a:srgbClr val="FF33CC"/>
                  </a:solidFill>
                  <a:latin typeface="Verdana" pitchFamily="34" charset="0"/>
                </a:rPr>
                <a:t>valore standardizzato</a:t>
              </a:r>
              <a:r>
                <a:rPr lang="it-IT" sz="2800" b="1">
                  <a:solidFill>
                    <a:srgbClr val="231F20"/>
                  </a:solidFill>
                  <a:latin typeface="Verdana" pitchFamily="34" charset="0"/>
                </a:rPr>
                <a:t> </a:t>
              </a:r>
              <a:r>
                <a:rPr lang="it-IT" sz="2800">
                  <a:solidFill>
                    <a:srgbClr val="231F20"/>
                  </a:solidFill>
                  <a:latin typeface="Verdana" pitchFamily="34" charset="0"/>
                </a:rPr>
                <a:t>di </a:t>
              </a:r>
              <a:r>
                <a:rPr lang="it-IT" sz="2800" i="1">
                  <a:solidFill>
                    <a:srgbClr val="231F20"/>
                  </a:solidFill>
                  <a:latin typeface="Verdana" pitchFamily="34" charset="0"/>
                </a:rPr>
                <a:t>x </a:t>
              </a:r>
              <a:r>
                <a:rPr lang="it-IT" sz="2800">
                  <a:solidFill>
                    <a:srgbClr val="231F20"/>
                  </a:solidFill>
                  <a:latin typeface="Verdana" pitchFamily="34" charset="0"/>
                </a:rPr>
                <a:t>è</a:t>
              </a:r>
            </a:p>
            <a:p>
              <a:pPr eaLnBrk="0" hangingPunct="0">
                <a:spcBef>
                  <a:spcPct val="50000"/>
                </a:spcBef>
              </a:pPr>
              <a:endParaRPr lang="it-IT" sz="2800">
                <a:solidFill>
                  <a:srgbClr val="231F20"/>
                </a:solidFill>
                <a:latin typeface="Verdana" pitchFamily="34" charset="0"/>
              </a:endParaRPr>
            </a:p>
            <a:p>
              <a:pPr eaLnBrk="0" hangingPunct="0">
                <a:spcBef>
                  <a:spcPct val="50000"/>
                </a:spcBef>
              </a:pPr>
              <a:endParaRPr lang="it-IT" sz="2800">
                <a:solidFill>
                  <a:srgbClr val="231F20"/>
                </a:solidFill>
                <a:latin typeface="Verdana" pitchFamily="34" charset="0"/>
              </a:endParaRPr>
            </a:p>
            <a:p>
              <a:pPr eaLnBrk="0" hangingPunct="0">
                <a:spcBef>
                  <a:spcPct val="50000"/>
                </a:spcBef>
              </a:pPr>
              <a:endParaRPr lang="it-IT" sz="2800">
                <a:solidFill>
                  <a:srgbClr val="231F20"/>
                </a:solidFill>
                <a:latin typeface="Verdana" pitchFamily="34" charset="0"/>
              </a:endParaRPr>
            </a:p>
            <a:p>
              <a:pPr eaLnBrk="0" hangingPunct="0">
                <a:spcBef>
                  <a:spcPct val="50000"/>
                </a:spcBef>
              </a:pPr>
              <a:r>
                <a:rPr lang="it-IT" sz="2800">
                  <a:solidFill>
                    <a:srgbClr val="231F20"/>
                  </a:solidFill>
                  <a:latin typeface="Verdana" pitchFamily="34" charset="0"/>
                </a:rPr>
                <a:t>Un valore standardizzato viene spesso chiamato </a:t>
              </a:r>
              <a:r>
                <a:rPr lang="it-IT" sz="2800" b="1">
                  <a:solidFill>
                    <a:srgbClr val="FF33CC"/>
                  </a:solidFill>
                  <a:latin typeface="Verdana" pitchFamily="34" charset="0"/>
                </a:rPr>
                <a:t>valore </a:t>
              </a:r>
              <a:r>
                <a:rPr lang="it-IT" sz="2800" b="1" i="1">
                  <a:solidFill>
                    <a:srgbClr val="FF33CC"/>
                  </a:solidFill>
                  <a:latin typeface="Verdana" pitchFamily="34" charset="0"/>
                </a:rPr>
                <a:t>z</a:t>
              </a:r>
              <a:r>
                <a:rPr lang="it-IT" sz="2800">
                  <a:solidFill>
                    <a:srgbClr val="FF33CC"/>
                  </a:solidFill>
                  <a:latin typeface="Verdana" pitchFamily="34" charset="0"/>
                </a:rPr>
                <a:t>.</a:t>
              </a:r>
            </a:p>
          </p:txBody>
        </p:sp>
        <p:pic>
          <p:nvPicPr>
            <p:cNvPr id="361478" name="Picture 4" descr="for3"/>
            <p:cNvPicPr>
              <a:picLocks noChangeAspect="1" noChangeArrowheads="1"/>
            </p:cNvPicPr>
            <p:nvPr/>
          </p:nvPicPr>
          <p:blipFill>
            <a:blip r:embed="rId3" cstate="print"/>
            <a:srcRect/>
            <a:stretch>
              <a:fillRect/>
            </a:stretch>
          </p:blipFill>
          <p:spPr bwMode="auto">
            <a:xfrm>
              <a:off x="2064" y="1680"/>
              <a:ext cx="1274" cy="669"/>
            </a:xfrm>
            <a:prstGeom prst="rect">
              <a:avLst/>
            </a:prstGeom>
            <a:solidFill>
              <a:srgbClr val="FFFF66"/>
            </a:solidFill>
            <a:ln w="9525">
              <a:solidFill>
                <a:srgbClr val="000099"/>
              </a:solidFill>
              <a:miter lim="800000"/>
              <a:headEnd/>
              <a:tailEnd/>
            </a:ln>
          </p:spPr>
        </p:pic>
      </p:grpSp>
      <p:sp>
        <p:nvSpPr>
          <p:cNvPr id="361476" name="Text Box 5"/>
          <p:cNvSpPr txBox="1">
            <a:spLocks noChangeArrowheads="1"/>
          </p:cNvSpPr>
          <p:nvPr/>
        </p:nvSpPr>
        <p:spPr bwMode="auto">
          <a:xfrm>
            <a:off x="395288" y="260350"/>
            <a:ext cx="8280400" cy="650875"/>
          </a:xfrm>
          <a:prstGeom prst="rect">
            <a:avLst/>
          </a:prstGeom>
          <a:noFill/>
          <a:ln w="9525">
            <a:solidFill>
              <a:srgbClr val="000099"/>
            </a:solidFill>
            <a:miter lim="800000"/>
            <a:headEnd/>
            <a:tailEnd/>
          </a:ln>
        </p:spPr>
        <p:txBody>
          <a:bodyPr>
            <a:spAutoFit/>
          </a:bodyPr>
          <a:lstStyle/>
          <a:p>
            <a:r>
              <a:rPr lang="it-IT" sz="3600">
                <a:solidFill>
                  <a:srgbClr val="FF3300"/>
                </a:solidFill>
                <a:latin typeface="Arial" pitchFamily="34" charset="0"/>
              </a:rPr>
              <a:t>            La standardizzazione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E783CE3B-1979-47EC-8B50-469D986229AD}" type="slidenum">
              <a:rPr lang="it-IT"/>
              <a:pPr>
                <a:defRPr/>
              </a:pPr>
              <a:t>95</a:t>
            </a:fld>
            <a:endParaRPr lang="it-IT"/>
          </a:p>
        </p:txBody>
      </p:sp>
      <p:sp>
        <p:nvSpPr>
          <p:cNvPr id="362499" name="Rectangle 2"/>
          <p:cNvSpPr>
            <a:spLocks noGrp="1" noChangeArrowheads="1"/>
          </p:cNvSpPr>
          <p:nvPr>
            <p:ph type="title"/>
          </p:nvPr>
        </p:nvSpPr>
        <p:spPr>
          <a:xfrm>
            <a:off x="457200" y="274638"/>
            <a:ext cx="8229600" cy="777875"/>
          </a:xfrm>
          <a:ln>
            <a:solidFill>
              <a:schemeClr val="accent2"/>
            </a:solidFill>
          </a:ln>
        </p:spPr>
        <p:txBody>
          <a:bodyPr/>
          <a:lstStyle/>
          <a:p>
            <a:pPr eaLnBrk="1" hangingPunct="1"/>
            <a:r>
              <a:rPr lang="it-IT" sz="3600" smtClean="0">
                <a:solidFill>
                  <a:srgbClr val="FF0000"/>
                </a:solidFill>
              </a:rPr>
              <a:t>La standardizzazione</a:t>
            </a:r>
          </a:p>
        </p:txBody>
      </p:sp>
      <p:sp>
        <p:nvSpPr>
          <p:cNvPr id="362500" name="Rectangle 3"/>
          <p:cNvSpPr>
            <a:spLocks noGrp="1" noChangeArrowheads="1"/>
          </p:cNvSpPr>
          <p:nvPr>
            <p:ph type="body" idx="1"/>
          </p:nvPr>
        </p:nvSpPr>
        <p:spPr>
          <a:xfrm>
            <a:off x="250825" y="1268412"/>
            <a:ext cx="8641655" cy="5589587"/>
          </a:xfrm>
        </p:spPr>
        <p:txBody>
          <a:bodyPr/>
          <a:lstStyle/>
          <a:p>
            <a:pPr eaLnBrk="1" hangingPunct="1"/>
            <a:r>
              <a:rPr lang="it-IT" dirty="0" smtClean="0"/>
              <a:t>La standardizzazione trasforma la variabile aleatoria X che ha una distribuzione normale, con media µ e </a:t>
            </a:r>
            <a:r>
              <a:rPr lang="it-IT" dirty="0" err="1" smtClean="0"/>
              <a:t>dev</a:t>
            </a:r>
            <a:r>
              <a:rPr lang="it-IT" dirty="0" smtClean="0"/>
              <a:t> </a:t>
            </a:r>
            <a:r>
              <a:rPr lang="it-IT" dirty="0" err="1" smtClean="0"/>
              <a:t>st</a:t>
            </a:r>
            <a:r>
              <a:rPr lang="it-IT" dirty="0" smtClean="0"/>
              <a:t> </a:t>
            </a:r>
            <a:r>
              <a:rPr lang="el-GR" dirty="0" smtClean="0"/>
              <a:t>σ</a:t>
            </a:r>
            <a:r>
              <a:rPr lang="it-IT" dirty="0" smtClean="0"/>
              <a:t>, in una v. a. Z che ha una distribuzione normale standard con </a:t>
            </a:r>
            <a:r>
              <a:rPr lang="it-IT" b="1" dirty="0" smtClean="0"/>
              <a:t>media µ=0 e    </a:t>
            </a:r>
            <a:r>
              <a:rPr lang="it-IT" b="1" dirty="0" err="1" smtClean="0"/>
              <a:t>dev</a:t>
            </a:r>
            <a:r>
              <a:rPr lang="it-IT" b="1" dirty="0" smtClean="0"/>
              <a:t> </a:t>
            </a:r>
            <a:r>
              <a:rPr lang="it-IT" b="1" dirty="0" err="1" smtClean="0"/>
              <a:t>st</a:t>
            </a:r>
            <a:r>
              <a:rPr lang="it-IT" b="1" dirty="0" smtClean="0"/>
              <a:t> =1</a:t>
            </a:r>
          </a:p>
          <a:p>
            <a:pPr eaLnBrk="1" hangingPunct="1">
              <a:buNone/>
            </a:pPr>
            <a:endParaRPr lang="it-IT" dirty="0" smtClean="0"/>
          </a:p>
          <a:p>
            <a:pPr eaLnBrk="1" hangingPunct="1"/>
            <a:r>
              <a:rPr lang="it-IT" b="1" dirty="0" smtClean="0"/>
              <a:t>Il valore z dice di quante deviazioni standard x dista dalla media</a:t>
            </a:r>
            <a:r>
              <a:rPr lang="it-IT" dirty="0" smtClean="0"/>
              <a:t>.</a:t>
            </a:r>
          </a:p>
          <a:p>
            <a:pPr eaLnBrk="1" hangingPunct="1"/>
            <a:r>
              <a:rPr lang="it-IT" dirty="0" smtClean="0"/>
              <a:t>Se x &gt; </a:t>
            </a:r>
            <a:r>
              <a:rPr lang="en-US" dirty="0" smtClean="0">
                <a:cs typeface="Arial" pitchFamily="34" charset="0"/>
              </a:rPr>
              <a:t>µ </a:t>
            </a:r>
            <a:r>
              <a:rPr lang="en-US" dirty="0" smtClean="0">
                <a:cs typeface="Arial" pitchFamily="34" charset="0"/>
                <a:sym typeface="Wingdings" pitchFamily="2" charset="2"/>
              </a:rPr>
              <a:t></a:t>
            </a:r>
            <a:r>
              <a:rPr lang="en-US" dirty="0" smtClean="0">
                <a:cs typeface="Arial" pitchFamily="34" charset="0"/>
              </a:rPr>
              <a:t> z è </a:t>
            </a:r>
            <a:r>
              <a:rPr lang="en-US" dirty="0" err="1" smtClean="0">
                <a:cs typeface="Arial" pitchFamily="34" charset="0"/>
              </a:rPr>
              <a:t>positivo</a:t>
            </a:r>
            <a:endParaRPr lang="en-US" dirty="0" smtClean="0">
              <a:cs typeface="Arial" pitchFamily="34" charset="0"/>
            </a:endParaRPr>
          </a:p>
          <a:p>
            <a:pPr eaLnBrk="1" hangingPunct="1"/>
            <a:r>
              <a:rPr lang="it-IT" dirty="0" smtClean="0"/>
              <a:t>Se x &lt; </a:t>
            </a:r>
            <a:r>
              <a:rPr lang="en-US" dirty="0" smtClean="0">
                <a:cs typeface="Arial" pitchFamily="34" charset="0"/>
              </a:rPr>
              <a:t>µ </a:t>
            </a:r>
            <a:r>
              <a:rPr lang="en-US" dirty="0" smtClean="0">
                <a:cs typeface="Arial" pitchFamily="34" charset="0"/>
                <a:sym typeface="Wingdings" pitchFamily="2" charset="2"/>
              </a:rPr>
              <a:t> z è </a:t>
            </a:r>
            <a:r>
              <a:rPr lang="en-US" dirty="0" err="1" smtClean="0">
                <a:cs typeface="Arial" pitchFamily="34" charset="0"/>
                <a:sym typeface="Wingdings" pitchFamily="2" charset="2"/>
              </a:rPr>
              <a:t>negativo</a:t>
            </a:r>
            <a:endParaRPr lang="it-IT" dirty="0" smtClean="0">
              <a:cs typeface="Arial"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6C18672F-5105-4509-8218-37546419528E}" type="slidenum">
              <a:rPr lang="it-IT"/>
              <a:pPr>
                <a:defRPr/>
              </a:pPr>
              <a:t>96</a:t>
            </a:fld>
            <a:endParaRPr lang="it-IT"/>
          </a:p>
        </p:txBody>
      </p:sp>
      <p:sp>
        <p:nvSpPr>
          <p:cNvPr id="369667" name="Rectangle 2"/>
          <p:cNvSpPr>
            <a:spLocks noGrp="1" noChangeArrowheads="1"/>
          </p:cNvSpPr>
          <p:nvPr>
            <p:ph type="title"/>
          </p:nvPr>
        </p:nvSpPr>
        <p:spPr>
          <a:ln>
            <a:solidFill>
              <a:srgbClr val="000099"/>
            </a:solidFill>
          </a:ln>
        </p:spPr>
        <p:txBody>
          <a:bodyPr/>
          <a:lstStyle/>
          <a:p>
            <a:pPr eaLnBrk="1" hangingPunct="1"/>
            <a:r>
              <a:rPr lang="it-IT" sz="3600" smtClean="0">
                <a:solidFill>
                  <a:srgbClr val="FF3300"/>
                </a:solidFill>
              </a:rPr>
              <a:t>Le unità standard</a:t>
            </a:r>
          </a:p>
        </p:txBody>
      </p:sp>
      <p:sp>
        <p:nvSpPr>
          <p:cNvPr id="369668" name="Rectangle 3"/>
          <p:cNvSpPr>
            <a:spLocks noGrp="1" noChangeArrowheads="1"/>
          </p:cNvSpPr>
          <p:nvPr>
            <p:ph type="body" idx="4294967295"/>
          </p:nvPr>
        </p:nvSpPr>
        <p:spPr>
          <a:xfrm>
            <a:off x="539750" y="1484313"/>
            <a:ext cx="8229600" cy="4924425"/>
          </a:xfrm>
        </p:spPr>
        <p:txBody>
          <a:bodyPr>
            <a:normAutofit/>
          </a:bodyPr>
          <a:lstStyle/>
          <a:p>
            <a:pPr eaLnBrk="1" hangingPunct="1">
              <a:buFontTx/>
              <a:buNone/>
            </a:pPr>
            <a:r>
              <a:rPr lang="it-IT" sz="2800" dirty="0" smtClean="0"/>
              <a:t> 1)</a:t>
            </a:r>
            <a:r>
              <a:rPr lang="it-IT" sz="2800" b="1" dirty="0" smtClean="0"/>
              <a:t> X </a:t>
            </a:r>
            <a:r>
              <a:rPr lang="en-US" sz="2800" b="1" dirty="0" smtClean="0">
                <a:cs typeface="Arial" pitchFamily="34" charset="0"/>
              </a:rPr>
              <a:t>~ N ( µ = 100, </a:t>
            </a:r>
            <a:r>
              <a:rPr lang="el-GR" sz="2800" b="1" dirty="0" smtClean="0">
                <a:cs typeface="Arial" pitchFamily="34" charset="0"/>
              </a:rPr>
              <a:t>σ</a:t>
            </a:r>
            <a:r>
              <a:rPr lang="it-IT" sz="2800" b="1" dirty="0" smtClean="0">
                <a:cs typeface="Arial" pitchFamily="34" charset="0"/>
              </a:rPr>
              <a:t> = 12 )</a:t>
            </a:r>
          </a:p>
          <a:p>
            <a:pPr eaLnBrk="1" hangingPunct="1">
              <a:buFontTx/>
              <a:buNone/>
            </a:pPr>
            <a:r>
              <a:rPr lang="it-IT" sz="2800" b="1" dirty="0" smtClean="0">
                <a:cs typeface="Arial" pitchFamily="34" charset="0"/>
              </a:rPr>
              <a:t> </a:t>
            </a:r>
            <a:r>
              <a:rPr lang="it-IT" sz="2800" dirty="0" smtClean="0">
                <a:cs typeface="Arial" pitchFamily="34" charset="0"/>
              </a:rPr>
              <a:t>Trovare il valore z corrispondente a x = 128</a:t>
            </a:r>
          </a:p>
          <a:p>
            <a:pPr eaLnBrk="1" hangingPunct="1">
              <a:buFontTx/>
              <a:buNone/>
            </a:pPr>
            <a:r>
              <a:rPr lang="it-IT" sz="2800" dirty="0" smtClean="0">
                <a:cs typeface="Arial" pitchFamily="34" charset="0"/>
              </a:rPr>
              <a:t> </a:t>
            </a:r>
            <a:r>
              <a:rPr lang="it-IT" sz="2800" b="1" dirty="0" smtClean="0">
                <a:cs typeface="Arial" pitchFamily="34" charset="0"/>
              </a:rPr>
              <a:t> z  = (128-100)/12</a:t>
            </a:r>
          </a:p>
          <a:p>
            <a:pPr eaLnBrk="1" hangingPunct="1">
              <a:buFontTx/>
              <a:buNone/>
            </a:pPr>
            <a:r>
              <a:rPr lang="it-IT" sz="2800" b="1" dirty="0" smtClean="0">
                <a:cs typeface="Arial" pitchFamily="34" charset="0"/>
              </a:rPr>
              <a:t>     = </a:t>
            </a:r>
            <a:r>
              <a:rPr lang="it-IT" sz="2800" b="1" u="sng" dirty="0" smtClean="0">
                <a:cs typeface="Arial" pitchFamily="34" charset="0"/>
              </a:rPr>
              <a:t>2.333  </a:t>
            </a:r>
            <a:r>
              <a:rPr lang="it-IT" sz="2800" b="1" dirty="0" smtClean="0">
                <a:cs typeface="Arial" pitchFamily="34" charset="0"/>
              </a:rPr>
              <a:t>(128 è maggiore della media di </a:t>
            </a:r>
          </a:p>
          <a:p>
            <a:pPr eaLnBrk="1" hangingPunct="1">
              <a:buFontTx/>
              <a:buNone/>
            </a:pPr>
            <a:r>
              <a:rPr lang="it-IT" sz="2800" b="1" dirty="0" smtClean="0">
                <a:cs typeface="Arial" pitchFamily="34" charset="0"/>
              </a:rPr>
              <a:t>        2.3 dev. </a:t>
            </a:r>
            <a:r>
              <a:rPr lang="it-IT" sz="2800" b="1" dirty="0" err="1" smtClean="0">
                <a:cs typeface="Arial" pitchFamily="34" charset="0"/>
              </a:rPr>
              <a:t>st</a:t>
            </a:r>
            <a:r>
              <a:rPr lang="it-IT" sz="2800" b="1" dirty="0" smtClean="0">
                <a:cs typeface="Arial" pitchFamily="34" charset="0"/>
              </a:rPr>
              <a:t>.)</a:t>
            </a:r>
          </a:p>
          <a:p>
            <a:pPr eaLnBrk="1" hangingPunct="1">
              <a:buFontTx/>
              <a:buNone/>
            </a:pPr>
            <a:endParaRPr lang="it-IT" sz="2800" b="1" dirty="0" smtClean="0">
              <a:cs typeface="Arial" pitchFamily="34" charset="0"/>
            </a:endParaRPr>
          </a:p>
          <a:p>
            <a:pPr eaLnBrk="1" hangingPunct="1">
              <a:buFontTx/>
              <a:buNone/>
            </a:pPr>
            <a:r>
              <a:rPr lang="it-IT" sz="2800" b="1" dirty="0" smtClean="0">
                <a:solidFill>
                  <a:srgbClr val="FF0000"/>
                </a:solidFill>
                <a:cs typeface="Arial" pitchFamily="34" charset="0"/>
              </a:rPr>
              <a:t>Se si standardizza una variabile aleatoria normale X si </a:t>
            </a:r>
          </a:p>
          <a:p>
            <a:pPr eaLnBrk="1" hangingPunct="1">
              <a:buFontTx/>
              <a:buNone/>
            </a:pPr>
            <a:r>
              <a:rPr lang="it-IT" sz="2800" b="1" dirty="0" smtClean="0">
                <a:solidFill>
                  <a:srgbClr val="FF0000"/>
                </a:solidFill>
                <a:cs typeface="Arial" pitchFamily="34" charset="0"/>
              </a:rPr>
              <a:t>ottiene una nuova variabile aleatoria Z con distribuzione  N (0,1).</a:t>
            </a:r>
            <a:endParaRPr lang="el-GR" sz="2800" b="1" dirty="0" smtClean="0">
              <a:solidFill>
                <a:srgbClr val="FF0000"/>
              </a:solidFill>
              <a:cs typeface="Arial"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2"/>
          </p:nvPr>
        </p:nvSpPr>
        <p:spPr/>
        <p:txBody>
          <a:bodyPr/>
          <a:lstStyle/>
          <a:p>
            <a:pPr>
              <a:defRPr/>
            </a:pPr>
            <a:fld id="{039325A3-49E5-4547-8951-33C1B9F88E18}" type="slidenum">
              <a:rPr lang="it-IT"/>
              <a:pPr>
                <a:defRPr/>
              </a:pPr>
              <a:t>97</a:t>
            </a:fld>
            <a:endParaRPr lang="it-IT"/>
          </a:p>
        </p:txBody>
      </p:sp>
      <p:sp>
        <p:nvSpPr>
          <p:cNvPr id="370691" name="Rectangle 2"/>
          <p:cNvSpPr>
            <a:spLocks noGrp="1" noChangeArrowheads="1"/>
          </p:cNvSpPr>
          <p:nvPr>
            <p:ph type="title"/>
          </p:nvPr>
        </p:nvSpPr>
        <p:spPr>
          <a:xfrm>
            <a:off x="457200" y="274638"/>
            <a:ext cx="8229600" cy="850900"/>
          </a:xfrm>
          <a:ln>
            <a:solidFill>
              <a:schemeClr val="accent2"/>
            </a:solidFill>
          </a:ln>
        </p:spPr>
        <p:txBody>
          <a:bodyPr/>
          <a:lstStyle/>
          <a:p>
            <a:pPr eaLnBrk="1" hangingPunct="1"/>
            <a:r>
              <a:rPr lang="it-IT" sz="3600" smtClean="0">
                <a:solidFill>
                  <a:srgbClr val="FF0000"/>
                </a:solidFill>
              </a:rPr>
              <a:t>La distribuzione normale standard</a:t>
            </a:r>
          </a:p>
        </p:txBody>
      </p:sp>
      <p:pic>
        <p:nvPicPr>
          <p:cNvPr id="370692" name="Picture 3"/>
          <p:cNvPicPr>
            <a:picLocks noChangeAspect="1" noChangeArrowheads="1"/>
          </p:cNvPicPr>
          <p:nvPr/>
        </p:nvPicPr>
        <p:blipFill>
          <a:blip r:embed="rId2" cstate="print">
            <a:grayscl/>
            <a:biLevel thresh="50000"/>
          </a:blip>
          <a:srcRect/>
          <a:stretch>
            <a:fillRect/>
          </a:stretch>
        </p:blipFill>
        <p:spPr bwMode="auto">
          <a:xfrm>
            <a:off x="1187450" y="1916113"/>
            <a:ext cx="5103813" cy="3095625"/>
          </a:xfrm>
          <a:prstGeom prst="rect">
            <a:avLst/>
          </a:prstGeom>
          <a:noFill/>
          <a:ln w="9525">
            <a:noFill/>
            <a:miter lim="800000"/>
            <a:headEnd/>
            <a:tailEnd/>
          </a:ln>
        </p:spPr>
      </p:pic>
      <p:sp>
        <p:nvSpPr>
          <p:cNvPr id="370693" name="Text Box 4"/>
          <p:cNvSpPr txBox="1">
            <a:spLocks noChangeArrowheads="1"/>
          </p:cNvSpPr>
          <p:nvPr/>
        </p:nvSpPr>
        <p:spPr bwMode="auto">
          <a:xfrm>
            <a:off x="6659563" y="2084388"/>
            <a:ext cx="2247900" cy="579437"/>
          </a:xfrm>
          <a:prstGeom prst="rect">
            <a:avLst/>
          </a:prstGeom>
          <a:noFill/>
          <a:ln w="9525">
            <a:noFill/>
            <a:miter lim="800000"/>
            <a:headEnd/>
            <a:tailEnd/>
          </a:ln>
        </p:spPr>
        <p:txBody>
          <a:bodyPr wrap="none">
            <a:spAutoFit/>
          </a:bodyPr>
          <a:lstStyle/>
          <a:p>
            <a:r>
              <a:rPr lang="it-IT" sz="3200">
                <a:solidFill>
                  <a:srgbClr val="FF0000"/>
                </a:solidFill>
                <a:latin typeface="Arial" pitchFamily="34" charset="0"/>
              </a:rPr>
              <a:t>Z </a:t>
            </a:r>
            <a:r>
              <a:rPr lang="en-US" sz="3200">
                <a:solidFill>
                  <a:srgbClr val="FF0000"/>
                </a:solidFill>
                <a:latin typeface="Arial" pitchFamily="34" charset="0"/>
              </a:rPr>
              <a:t>~ N ( 0,1)</a:t>
            </a:r>
          </a:p>
        </p:txBody>
      </p:sp>
      <p:sp>
        <p:nvSpPr>
          <p:cNvPr id="370694" name="Line 5"/>
          <p:cNvSpPr>
            <a:spLocks noChangeShapeType="1"/>
          </p:cNvSpPr>
          <p:nvPr/>
        </p:nvSpPr>
        <p:spPr bwMode="auto">
          <a:xfrm flipH="1">
            <a:off x="5435600" y="2708275"/>
            <a:ext cx="2305050" cy="792163"/>
          </a:xfrm>
          <a:prstGeom prst="line">
            <a:avLst/>
          </a:prstGeom>
          <a:noFill/>
          <a:ln w="38100">
            <a:solidFill>
              <a:srgbClr val="33CC33"/>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egnaposto numero diapositiva 3"/>
          <p:cNvSpPr>
            <a:spLocks noGrp="1"/>
          </p:cNvSpPr>
          <p:nvPr>
            <p:ph type="sldNum" sz="quarter" idx="12"/>
          </p:nvPr>
        </p:nvSpPr>
        <p:spPr/>
        <p:txBody>
          <a:bodyPr/>
          <a:lstStyle/>
          <a:p>
            <a:pPr>
              <a:defRPr/>
            </a:pPr>
            <a:fld id="{ACC66728-786A-4805-B351-ACB91BFA65AA}" type="slidenum">
              <a:rPr lang="it-IT"/>
              <a:pPr>
                <a:defRPr/>
              </a:pPr>
              <a:t>98</a:t>
            </a:fld>
            <a:endParaRPr lang="it-IT"/>
          </a:p>
        </p:txBody>
      </p:sp>
      <p:pic>
        <p:nvPicPr>
          <p:cNvPr id="364547" name="Picture 2"/>
          <p:cNvPicPr>
            <a:picLocks noChangeAspect="1" noChangeArrowheads="1"/>
          </p:cNvPicPr>
          <p:nvPr/>
        </p:nvPicPr>
        <p:blipFill>
          <a:blip r:embed="rId2" cstate="print"/>
          <a:srcRect/>
          <a:stretch>
            <a:fillRect/>
          </a:stretch>
        </p:blipFill>
        <p:spPr bwMode="auto">
          <a:xfrm>
            <a:off x="1042988" y="1268413"/>
            <a:ext cx="6769100" cy="4327525"/>
          </a:xfrm>
          <a:prstGeom prst="rect">
            <a:avLst/>
          </a:prstGeom>
          <a:noFill/>
          <a:ln w="9525">
            <a:noFill/>
            <a:miter lim="800000"/>
            <a:headEnd/>
            <a:tailEnd/>
          </a:ln>
        </p:spPr>
      </p:pic>
      <p:sp>
        <p:nvSpPr>
          <p:cNvPr id="364548" name="Text Box 3"/>
          <p:cNvSpPr txBox="1">
            <a:spLocks noChangeArrowheads="1"/>
          </p:cNvSpPr>
          <p:nvPr/>
        </p:nvSpPr>
        <p:spPr bwMode="auto">
          <a:xfrm>
            <a:off x="2484438" y="260350"/>
            <a:ext cx="3803650" cy="528638"/>
          </a:xfrm>
          <a:prstGeom prst="rect">
            <a:avLst/>
          </a:prstGeom>
          <a:noFill/>
          <a:ln w="9525" algn="ctr">
            <a:solidFill>
              <a:schemeClr val="accent2"/>
            </a:solidFill>
            <a:miter lim="800000"/>
            <a:headEnd/>
            <a:tailEnd/>
          </a:ln>
        </p:spPr>
        <p:txBody>
          <a:bodyPr>
            <a:spAutoFit/>
          </a:bodyPr>
          <a:lstStyle/>
          <a:p>
            <a:pPr algn="ctr"/>
            <a:r>
              <a:rPr lang="it-IT" sz="2800">
                <a:solidFill>
                  <a:srgbClr val="FF3300"/>
                </a:solidFill>
                <a:latin typeface="Arial" pitchFamily="34" charset="0"/>
              </a:rPr>
              <a:t>La standardizzazione</a:t>
            </a:r>
          </a:p>
        </p:txBody>
      </p:sp>
      <p:sp>
        <p:nvSpPr>
          <p:cNvPr id="364549" name="Rectangle 4"/>
          <p:cNvSpPr>
            <a:spLocks noChangeArrowheads="1"/>
          </p:cNvSpPr>
          <p:nvPr/>
        </p:nvSpPr>
        <p:spPr bwMode="auto">
          <a:xfrm>
            <a:off x="5724525" y="765175"/>
            <a:ext cx="1876425" cy="519113"/>
          </a:xfrm>
          <a:prstGeom prst="rect">
            <a:avLst/>
          </a:prstGeom>
          <a:noFill/>
          <a:ln w="9525" algn="ctr">
            <a:noFill/>
            <a:miter lim="800000"/>
            <a:headEnd/>
            <a:tailEnd/>
          </a:ln>
        </p:spPr>
        <p:txBody>
          <a:bodyPr wrap="none">
            <a:spAutoFit/>
          </a:bodyPr>
          <a:lstStyle/>
          <a:p>
            <a:pPr algn="ctr"/>
            <a:r>
              <a:rPr lang="en-US" sz="2800" b="1">
                <a:solidFill>
                  <a:schemeClr val="hlink"/>
                </a:solidFill>
                <a:latin typeface="Arial" pitchFamily="34" charset="0"/>
              </a:rPr>
              <a:t>N ~ (20, 2)</a:t>
            </a:r>
            <a:endParaRPr lang="it-IT" sz="2800" b="1">
              <a:solidFill>
                <a:schemeClr val="hlink"/>
              </a:solidFill>
              <a:latin typeface="Arial" pitchFamily="34" charset="0"/>
            </a:endParaRPr>
          </a:p>
        </p:txBody>
      </p:sp>
      <p:sp>
        <p:nvSpPr>
          <p:cNvPr id="364550" name="Line 7"/>
          <p:cNvSpPr>
            <a:spLocks noChangeShapeType="1"/>
          </p:cNvSpPr>
          <p:nvPr/>
        </p:nvSpPr>
        <p:spPr bwMode="auto">
          <a:xfrm flipH="1">
            <a:off x="5219700" y="4508500"/>
            <a:ext cx="0" cy="431800"/>
          </a:xfrm>
          <a:prstGeom prst="line">
            <a:avLst/>
          </a:prstGeom>
          <a:noFill/>
          <a:ln w="38100">
            <a:solidFill>
              <a:srgbClr val="FF0000"/>
            </a:solidFill>
            <a:round/>
            <a:headEnd/>
            <a:tailEnd/>
          </a:ln>
        </p:spPr>
        <p:txBody>
          <a:bodyPr wrap="none" anchor="ctr"/>
          <a:lstStyle/>
          <a:p>
            <a:endParaRPr lang="it-IT"/>
          </a:p>
        </p:txBody>
      </p:sp>
      <p:sp>
        <p:nvSpPr>
          <p:cNvPr id="364551" name="Line 8"/>
          <p:cNvSpPr>
            <a:spLocks noChangeShapeType="1"/>
          </p:cNvSpPr>
          <p:nvPr/>
        </p:nvSpPr>
        <p:spPr bwMode="auto">
          <a:xfrm flipH="1">
            <a:off x="5148263" y="1268413"/>
            <a:ext cx="1368425" cy="1223962"/>
          </a:xfrm>
          <a:prstGeom prst="line">
            <a:avLst/>
          </a:prstGeom>
          <a:noFill/>
          <a:ln w="9525">
            <a:solidFill>
              <a:schemeClr val="tx1"/>
            </a:solidFill>
            <a:round/>
            <a:headEnd/>
            <a:tailEnd type="triangle" w="med" len="med"/>
          </a:ln>
        </p:spPr>
        <p:txBody>
          <a:bodyPr wrap="none" anchor="ctr"/>
          <a:lstStyle/>
          <a:p>
            <a:endParaRPr lang="it-IT"/>
          </a:p>
        </p:txBody>
      </p:sp>
      <p:sp>
        <p:nvSpPr>
          <p:cNvPr id="364552" name="Text Box 12"/>
          <p:cNvSpPr txBox="1">
            <a:spLocks noChangeArrowheads="1"/>
          </p:cNvSpPr>
          <p:nvPr/>
        </p:nvSpPr>
        <p:spPr bwMode="auto">
          <a:xfrm>
            <a:off x="900113" y="5734050"/>
            <a:ext cx="7178675" cy="831850"/>
          </a:xfrm>
          <a:prstGeom prst="rect">
            <a:avLst/>
          </a:prstGeom>
          <a:noFill/>
          <a:ln w="9525" algn="ctr">
            <a:solidFill>
              <a:schemeClr val="accent2"/>
            </a:solidFill>
            <a:miter lim="800000"/>
            <a:headEnd/>
            <a:tailEnd/>
          </a:ln>
        </p:spPr>
        <p:txBody>
          <a:bodyPr>
            <a:spAutoFit/>
          </a:bodyPr>
          <a:lstStyle/>
          <a:p>
            <a:pPr algn="ctr"/>
            <a:r>
              <a:rPr lang="it-IT">
                <a:solidFill>
                  <a:schemeClr val="hlink"/>
                </a:solidFill>
                <a:latin typeface="Arial" pitchFamily="34" charset="0"/>
              </a:rPr>
              <a:t>L’area sotto la curva normale fino al valore x=24 è pari a 0,977</a:t>
            </a:r>
          </a:p>
        </p:txBody>
      </p:sp>
      <p:sp>
        <p:nvSpPr>
          <p:cNvPr id="364553" name="Line 14"/>
          <p:cNvSpPr>
            <a:spLocks noChangeShapeType="1"/>
          </p:cNvSpPr>
          <p:nvPr/>
        </p:nvSpPr>
        <p:spPr bwMode="auto">
          <a:xfrm flipV="1">
            <a:off x="3851275" y="4437063"/>
            <a:ext cx="720725" cy="1223962"/>
          </a:xfrm>
          <a:prstGeom prst="line">
            <a:avLst/>
          </a:prstGeom>
          <a:noFill/>
          <a:ln w="9525">
            <a:solidFill>
              <a:schemeClr val="tx1"/>
            </a:solidFill>
            <a:round/>
            <a:headEnd/>
            <a:tailEnd type="triangle" w="med" len="med"/>
          </a:ln>
        </p:spPr>
        <p:txBody>
          <a:bodyPr wrap="none" anchor="ctr"/>
          <a:lstStyle/>
          <a:p>
            <a:endParaRPr lang="it-IT"/>
          </a:p>
        </p:txBody>
      </p:sp>
      <p:sp>
        <p:nvSpPr>
          <p:cNvPr id="364554" name="Text Box 15"/>
          <p:cNvSpPr txBox="1">
            <a:spLocks noChangeArrowheads="1"/>
          </p:cNvSpPr>
          <p:nvPr/>
        </p:nvSpPr>
        <p:spPr bwMode="auto">
          <a:xfrm>
            <a:off x="4211638" y="3933825"/>
            <a:ext cx="842962" cy="396875"/>
          </a:xfrm>
          <a:prstGeom prst="rect">
            <a:avLst/>
          </a:prstGeom>
          <a:noFill/>
          <a:ln w="9525" algn="ctr">
            <a:noFill/>
            <a:miter lim="800000"/>
            <a:headEnd/>
            <a:tailEnd/>
          </a:ln>
        </p:spPr>
        <p:txBody>
          <a:bodyPr>
            <a:spAutoFit/>
          </a:bodyPr>
          <a:lstStyle/>
          <a:p>
            <a:pPr algn="ctr"/>
            <a:r>
              <a:rPr lang="it-IT" sz="2000">
                <a:latin typeface="Arial" pitchFamily="34" charset="0"/>
              </a:rPr>
              <a:t>0,977</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egnaposto numero diapositiva 3"/>
          <p:cNvSpPr>
            <a:spLocks noGrp="1"/>
          </p:cNvSpPr>
          <p:nvPr>
            <p:ph type="sldNum" sz="quarter" idx="12"/>
          </p:nvPr>
        </p:nvSpPr>
        <p:spPr/>
        <p:txBody>
          <a:bodyPr/>
          <a:lstStyle/>
          <a:p>
            <a:pPr>
              <a:defRPr/>
            </a:pPr>
            <a:fld id="{E72FA27B-1755-4B27-AD20-C98D93423080}" type="slidenum">
              <a:rPr lang="it-IT"/>
              <a:pPr>
                <a:defRPr/>
              </a:pPr>
              <a:t>99</a:t>
            </a:fld>
            <a:endParaRPr lang="it-IT"/>
          </a:p>
        </p:txBody>
      </p:sp>
      <p:pic>
        <p:nvPicPr>
          <p:cNvPr id="63493" name="Picture 4"/>
          <p:cNvPicPr>
            <a:picLocks noChangeAspect="1" noChangeArrowheads="1"/>
          </p:cNvPicPr>
          <p:nvPr/>
        </p:nvPicPr>
        <p:blipFill>
          <a:blip r:embed="rId3" cstate="print"/>
          <a:srcRect/>
          <a:stretch>
            <a:fillRect/>
          </a:stretch>
        </p:blipFill>
        <p:spPr bwMode="auto">
          <a:xfrm>
            <a:off x="2124075" y="1341438"/>
            <a:ext cx="6624638" cy="4176712"/>
          </a:xfrm>
          <a:prstGeom prst="rect">
            <a:avLst/>
          </a:prstGeom>
          <a:noFill/>
          <a:ln w="9525">
            <a:noFill/>
            <a:miter lim="800000"/>
            <a:headEnd/>
            <a:tailEnd/>
          </a:ln>
        </p:spPr>
      </p:pic>
      <p:sp>
        <p:nvSpPr>
          <p:cNvPr id="63494" name="Text Box 5"/>
          <p:cNvSpPr txBox="1">
            <a:spLocks noChangeArrowheads="1"/>
          </p:cNvSpPr>
          <p:nvPr/>
        </p:nvSpPr>
        <p:spPr bwMode="auto">
          <a:xfrm>
            <a:off x="2484438" y="260350"/>
            <a:ext cx="3803650" cy="528638"/>
          </a:xfrm>
          <a:prstGeom prst="rect">
            <a:avLst/>
          </a:prstGeom>
          <a:noFill/>
          <a:ln w="9525" algn="ctr">
            <a:solidFill>
              <a:schemeClr val="accent2"/>
            </a:solidFill>
            <a:miter lim="800000"/>
            <a:headEnd/>
            <a:tailEnd/>
          </a:ln>
        </p:spPr>
        <p:txBody>
          <a:bodyPr>
            <a:spAutoFit/>
          </a:bodyPr>
          <a:lstStyle/>
          <a:p>
            <a:pPr algn="ctr"/>
            <a:r>
              <a:rPr lang="it-IT" sz="2800">
                <a:solidFill>
                  <a:srgbClr val="FF3300"/>
                </a:solidFill>
                <a:latin typeface="Arial" pitchFamily="34" charset="0"/>
              </a:rPr>
              <a:t>La standardizzazione</a:t>
            </a:r>
          </a:p>
        </p:txBody>
      </p:sp>
      <p:sp>
        <p:nvSpPr>
          <p:cNvPr id="63495" name="Rectangle 6"/>
          <p:cNvSpPr>
            <a:spLocks noChangeArrowheads="1"/>
          </p:cNvSpPr>
          <p:nvPr/>
        </p:nvSpPr>
        <p:spPr bwMode="auto">
          <a:xfrm>
            <a:off x="6588125" y="765175"/>
            <a:ext cx="1677988" cy="519113"/>
          </a:xfrm>
          <a:prstGeom prst="rect">
            <a:avLst/>
          </a:prstGeom>
          <a:noFill/>
          <a:ln w="9525" algn="ctr">
            <a:noFill/>
            <a:miter lim="800000"/>
            <a:headEnd/>
            <a:tailEnd/>
          </a:ln>
        </p:spPr>
        <p:txBody>
          <a:bodyPr wrap="none">
            <a:spAutoFit/>
          </a:bodyPr>
          <a:lstStyle/>
          <a:p>
            <a:pPr algn="ctr"/>
            <a:r>
              <a:rPr lang="en-US" sz="2800" b="1">
                <a:solidFill>
                  <a:schemeClr val="hlink"/>
                </a:solidFill>
                <a:latin typeface="Arial" pitchFamily="34" charset="0"/>
              </a:rPr>
              <a:t>N ~ (0, 1)</a:t>
            </a:r>
            <a:endParaRPr lang="it-IT" sz="2800" b="1">
              <a:solidFill>
                <a:schemeClr val="hlink"/>
              </a:solidFill>
              <a:latin typeface="Arial" pitchFamily="34" charset="0"/>
            </a:endParaRPr>
          </a:p>
        </p:txBody>
      </p:sp>
      <p:sp>
        <p:nvSpPr>
          <p:cNvPr id="63496" name="Text Box 7"/>
          <p:cNvSpPr txBox="1">
            <a:spLocks noChangeArrowheads="1"/>
          </p:cNvSpPr>
          <p:nvPr/>
        </p:nvSpPr>
        <p:spPr bwMode="auto">
          <a:xfrm>
            <a:off x="539750" y="5734050"/>
            <a:ext cx="7754938" cy="831850"/>
          </a:xfrm>
          <a:prstGeom prst="rect">
            <a:avLst/>
          </a:prstGeom>
          <a:noFill/>
          <a:ln w="9525" algn="ctr">
            <a:solidFill>
              <a:schemeClr val="accent2"/>
            </a:solidFill>
            <a:miter lim="800000"/>
            <a:headEnd/>
            <a:tailEnd/>
          </a:ln>
        </p:spPr>
        <p:txBody>
          <a:bodyPr>
            <a:spAutoFit/>
          </a:bodyPr>
          <a:lstStyle/>
          <a:p>
            <a:pPr algn="ctr"/>
            <a:r>
              <a:rPr lang="it-IT">
                <a:solidFill>
                  <a:schemeClr val="hlink"/>
                </a:solidFill>
                <a:latin typeface="Arial" pitchFamily="34" charset="0"/>
              </a:rPr>
              <a:t>L’area sotto la curva normale standard fino al valore</a:t>
            </a:r>
          </a:p>
          <a:p>
            <a:pPr algn="ctr"/>
            <a:r>
              <a:rPr lang="it-IT">
                <a:solidFill>
                  <a:schemeClr val="hlink"/>
                </a:solidFill>
                <a:latin typeface="Arial" pitchFamily="34" charset="0"/>
              </a:rPr>
              <a:t>z = 2 è pari a 0,977</a:t>
            </a:r>
          </a:p>
        </p:txBody>
      </p:sp>
      <p:sp>
        <p:nvSpPr>
          <p:cNvPr id="63497" name="Line 8"/>
          <p:cNvSpPr>
            <a:spLocks noChangeShapeType="1"/>
          </p:cNvSpPr>
          <p:nvPr/>
        </p:nvSpPr>
        <p:spPr bwMode="auto">
          <a:xfrm flipH="1">
            <a:off x="6443663" y="1341438"/>
            <a:ext cx="1008062" cy="1223962"/>
          </a:xfrm>
          <a:prstGeom prst="line">
            <a:avLst/>
          </a:prstGeom>
          <a:noFill/>
          <a:ln w="9525">
            <a:solidFill>
              <a:schemeClr val="tx1"/>
            </a:solidFill>
            <a:round/>
            <a:headEnd/>
            <a:tailEnd type="triangle" w="med" len="med"/>
          </a:ln>
        </p:spPr>
        <p:txBody>
          <a:bodyPr wrap="none" anchor="ctr"/>
          <a:lstStyle/>
          <a:p>
            <a:endParaRPr lang="it-IT"/>
          </a:p>
        </p:txBody>
      </p:sp>
      <p:sp>
        <p:nvSpPr>
          <p:cNvPr id="63498" name="Text Box 9"/>
          <p:cNvSpPr txBox="1">
            <a:spLocks noChangeArrowheads="1"/>
          </p:cNvSpPr>
          <p:nvPr/>
        </p:nvSpPr>
        <p:spPr bwMode="auto">
          <a:xfrm>
            <a:off x="96838" y="1719263"/>
            <a:ext cx="1738312" cy="822325"/>
          </a:xfrm>
          <a:prstGeom prst="rect">
            <a:avLst/>
          </a:prstGeom>
          <a:noFill/>
          <a:ln w="9525" algn="ctr">
            <a:noFill/>
            <a:miter lim="800000"/>
            <a:headEnd/>
            <a:tailEnd/>
          </a:ln>
        </p:spPr>
        <p:txBody>
          <a:bodyPr>
            <a:spAutoFit/>
          </a:bodyPr>
          <a:lstStyle/>
          <a:p>
            <a:pPr algn="ctr"/>
            <a:endParaRPr lang="it-IT">
              <a:latin typeface="Arial" pitchFamily="34" charset="0"/>
            </a:endParaRPr>
          </a:p>
          <a:p>
            <a:pPr algn="ctr"/>
            <a:endParaRPr lang="it-IT">
              <a:latin typeface="Arial" pitchFamily="34" charset="0"/>
            </a:endParaRPr>
          </a:p>
        </p:txBody>
      </p:sp>
      <p:sp>
        <p:nvSpPr>
          <p:cNvPr id="63499" name="Line 10"/>
          <p:cNvSpPr>
            <a:spLocks noChangeShapeType="1"/>
          </p:cNvSpPr>
          <p:nvPr/>
        </p:nvSpPr>
        <p:spPr bwMode="auto">
          <a:xfrm>
            <a:off x="7019925" y="4437063"/>
            <a:ext cx="0" cy="358775"/>
          </a:xfrm>
          <a:prstGeom prst="line">
            <a:avLst/>
          </a:prstGeom>
          <a:noFill/>
          <a:ln w="38100">
            <a:solidFill>
              <a:srgbClr val="FF0000"/>
            </a:solidFill>
            <a:round/>
            <a:headEnd/>
            <a:tailEnd/>
          </a:ln>
        </p:spPr>
        <p:txBody>
          <a:bodyPr wrap="none" anchor="ctr"/>
          <a:lstStyle/>
          <a:p>
            <a:endParaRPr lang="it-IT"/>
          </a:p>
        </p:txBody>
      </p:sp>
      <p:sp>
        <p:nvSpPr>
          <p:cNvPr id="63500" name="Line 11"/>
          <p:cNvSpPr>
            <a:spLocks noChangeShapeType="1"/>
          </p:cNvSpPr>
          <p:nvPr/>
        </p:nvSpPr>
        <p:spPr bwMode="auto">
          <a:xfrm flipV="1">
            <a:off x="4716463" y="4221163"/>
            <a:ext cx="504825" cy="1439862"/>
          </a:xfrm>
          <a:prstGeom prst="line">
            <a:avLst/>
          </a:prstGeom>
          <a:noFill/>
          <a:ln w="9525">
            <a:solidFill>
              <a:schemeClr val="tx1"/>
            </a:solidFill>
            <a:round/>
            <a:headEnd/>
            <a:tailEnd type="triangle" w="med" len="med"/>
          </a:ln>
        </p:spPr>
        <p:txBody>
          <a:bodyPr wrap="none" anchor="ctr"/>
          <a:lstStyle/>
          <a:p>
            <a:endParaRPr lang="it-IT"/>
          </a:p>
        </p:txBody>
      </p:sp>
      <p:sp>
        <p:nvSpPr>
          <p:cNvPr id="63501" name="Text Box 12"/>
          <p:cNvSpPr txBox="1">
            <a:spLocks noChangeArrowheads="1"/>
          </p:cNvSpPr>
          <p:nvPr/>
        </p:nvSpPr>
        <p:spPr bwMode="auto">
          <a:xfrm>
            <a:off x="5219700" y="3429000"/>
            <a:ext cx="1173163" cy="396875"/>
          </a:xfrm>
          <a:prstGeom prst="rect">
            <a:avLst/>
          </a:prstGeom>
          <a:noFill/>
          <a:ln w="9525" algn="ctr">
            <a:noFill/>
            <a:miter lim="800000"/>
            <a:headEnd/>
            <a:tailEnd/>
          </a:ln>
        </p:spPr>
        <p:txBody>
          <a:bodyPr>
            <a:spAutoFit/>
          </a:bodyPr>
          <a:lstStyle/>
          <a:p>
            <a:pPr algn="ctr"/>
            <a:r>
              <a:rPr lang="it-IT" sz="2000">
                <a:latin typeface="Arial" pitchFamily="34" charset="0"/>
              </a:rPr>
              <a:t>0,977</a:t>
            </a:r>
          </a:p>
        </p:txBody>
      </p:sp>
      <p:graphicFrame>
        <p:nvGraphicFramePr>
          <p:cNvPr id="63490" name="Object 13"/>
          <p:cNvGraphicFramePr>
            <a:graphicFrameLocks noChangeAspect="1"/>
          </p:cNvGraphicFramePr>
          <p:nvPr/>
        </p:nvGraphicFramePr>
        <p:xfrm>
          <a:off x="250825" y="1557338"/>
          <a:ext cx="1441450" cy="825500"/>
        </p:xfrm>
        <a:graphic>
          <a:graphicData uri="http://schemas.openxmlformats.org/presentationml/2006/ole">
            <p:oleObj spid="_x0000_s27650" name="Equation" r:id="rId4" imgW="634680" imgH="393480" progId="Equation.3">
              <p:embed/>
            </p:oleObj>
          </a:graphicData>
        </a:graphic>
      </p:graphicFrame>
      <p:graphicFrame>
        <p:nvGraphicFramePr>
          <p:cNvPr id="63491" name="Object 14"/>
          <p:cNvGraphicFramePr>
            <a:graphicFrameLocks noChangeAspect="1"/>
          </p:cNvGraphicFramePr>
          <p:nvPr/>
        </p:nvGraphicFramePr>
        <p:xfrm>
          <a:off x="34925" y="2781300"/>
          <a:ext cx="1874838" cy="792163"/>
        </p:xfrm>
        <a:graphic>
          <a:graphicData uri="http://schemas.openxmlformats.org/presentationml/2006/ole">
            <p:oleObj spid="_x0000_s27651" name="Equation" r:id="rId5" imgW="990360" imgH="393480" progId="Equation.3">
              <p:embed/>
            </p:oleObj>
          </a:graphicData>
        </a:graphic>
      </p:graphicFrame>
      <p:sp>
        <p:nvSpPr>
          <p:cNvPr id="15" name="CasellaDiTesto 14"/>
          <p:cNvSpPr txBox="1"/>
          <p:nvPr/>
        </p:nvSpPr>
        <p:spPr>
          <a:xfrm>
            <a:off x="6804248" y="2564904"/>
            <a:ext cx="1656184" cy="1323439"/>
          </a:xfrm>
          <a:prstGeom prst="rect">
            <a:avLst/>
          </a:prstGeom>
          <a:noFill/>
        </p:spPr>
        <p:txBody>
          <a:bodyPr wrap="square" rtlCol="0">
            <a:spAutoFit/>
          </a:bodyPr>
          <a:lstStyle/>
          <a:p>
            <a:r>
              <a:rPr lang="it-IT" sz="2000" dirty="0" smtClean="0">
                <a:solidFill>
                  <a:srgbClr val="CC3300"/>
                </a:solidFill>
              </a:rPr>
              <a:t>l’area a </a:t>
            </a:r>
            <a:r>
              <a:rPr lang="it-IT" sz="2000" dirty="0" err="1" smtClean="0">
                <a:solidFill>
                  <a:srgbClr val="CC3300"/>
                </a:solidFill>
              </a:rPr>
              <a:t>dx</a:t>
            </a:r>
            <a:r>
              <a:rPr lang="it-IT" sz="2000" dirty="0" smtClean="0">
                <a:solidFill>
                  <a:srgbClr val="CC3300"/>
                </a:solidFill>
              </a:rPr>
              <a:t> di</a:t>
            </a:r>
          </a:p>
          <a:p>
            <a:r>
              <a:rPr lang="it-IT" sz="2000" dirty="0" smtClean="0">
                <a:solidFill>
                  <a:srgbClr val="CC3300"/>
                </a:solidFill>
              </a:rPr>
              <a:t>2 è pari a </a:t>
            </a:r>
          </a:p>
          <a:p>
            <a:r>
              <a:rPr lang="it-IT" sz="2000" dirty="0" smtClean="0">
                <a:solidFill>
                  <a:srgbClr val="CC3300"/>
                </a:solidFill>
              </a:rPr>
              <a:t>1-0,977=</a:t>
            </a:r>
          </a:p>
          <a:p>
            <a:r>
              <a:rPr lang="it-IT" sz="2000" dirty="0" smtClean="0">
                <a:solidFill>
                  <a:srgbClr val="CC3300"/>
                </a:solidFill>
              </a:rPr>
              <a:t>0,023</a:t>
            </a:r>
            <a:endParaRPr lang="it-IT" sz="2000" dirty="0">
              <a:solidFill>
                <a:srgbClr val="CC3300"/>
              </a:solidFill>
            </a:endParaRPr>
          </a:p>
        </p:txBody>
      </p:sp>
      <p:cxnSp>
        <p:nvCxnSpPr>
          <p:cNvPr id="17" name="Connettore 2 16"/>
          <p:cNvCxnSpPr>
            <a:stCxn id="15" idx="2"/>
          </p:cNvCxnSpPr>
          <p:nvPr/>
        </p:nvCxnSpPr>
        <p:spPr bwMode="auto">
          <a:xfrm rot="5400000">
            <a:off x="7015918" y="4108721"/>
            <a:ext cx="836801" cy="396044"/>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1593</TotalTime>
  <Words>8748</Words>
  <Application>Microsoft Office PowerPoint</Application>
  <PresentationFormat>Presentazione su schermo (4:3)</PresentationFormat>
  <Paragraphs>1135</Paragraphs>
  <Slides>136</Slides>
  <Notes>35</Notes>
  <HiddenSlides>0</HiddenSlides>
  <MMClips>0</MMClips>
  <ScaleCrop>false</ScaleCrop>
  <HeadingPairs>
    <vt:vector size="6" baseType="variant">
      <vt:variant>
        <vt:lpstr>Modello struttura</vt:lpstr>
      </vt:variant>
      <vt:variant>
        <vt:i4>1</vt:i4>
      </vt:variant>
      <vt:variant>
        <vt:lpstr>Server OLE incorporati</vt:lpstr>
      </vt:variant>
      <vt:variant>
        <vt:i4>7</vt:i4>
      </vt:variant>
      <vt:variant>
        <vt:lpstr>Titoli diapositive</vt:lpstr>
      </vt:variant>
      <vt:variant>
        <vt:i4>136</vt:i4>
      </vt:variant>
    </vt:vector>
  </HeadingPairs>
  <TitlesOfParts>
    <vt:vector size="144" baseType="lpstr">
      <vt:lpstr>Tema di Office</vt:lpstr>
      <vt:lpstr>Grafico</vt:lpstr>
      <vt:lpstr>Equation</vt:lpstr>
      <vt:lpstr>Diapositiva</vt:lpstr>
      <vt:lpstr>Equazione</vt:lpstr>
      <vt:lpstr>Chart</vt:lpstr>
      <vt:lpstr>Graph</vt:lpstr>
      <vt:lpstr>Worksheet</vt:lpstr>
      <vt:lpstr>Elementi di Calcolo delle Probabilità</vt:lpstr>
      <vt:lpstr>Il comportamento del caso e la valutazione della probabilità</vt:lpstr>
      <vt:lpstr>I fenomeni aleatori e il comportamento del caso</vt:lpstr>
      <vt:lpstr>Un esempio</vt:lpstr>
      <vt:lpstr>Un esempio (continua)</vt:lpstr>
      <vt:lpstr>Diapositiva 6</vt:lpstr>
      <vt:lpstr>L’idea di probabilità</vt:lpstr>
      <vt:lpstr>Diapositiva 8</vt:lpstr>
      <vt:lpstr>Miti e false credenze</vt:lpstr>
      <vt:lpstr>Miti e false credenze</vt:lpstr>
      <vt:lpstr>Diapositiva 11</vt:lpstr>
      <vt:lpstr>Diapositiva 12</vt:lpstr>
      <vt:lpstr>Quale spazio campionario Ω?</vt:lpstr>
      <vt:lpstr>La probabilità di un evento: definizione frequentista</vt:lpstr>
      <vt:lpstr>Diapositiva 15</vt:lpstr>
      <vt:lpstr>Diapositiva 16</vt:lpstr>
      <vt:lpstr>Diapositiva 17</vt:lpstr>
      <vt:lpstr>Diapositiva 18</vt:lpstr>
      <vt:lpstr>Diapositiva 19</vt:lpstr>
      <vt:lpstr>Diapositiva 20</vt:lpstr>
      <vt:lpstr>Dal campione alla popolazione</vt:lpstr>
      <vt:lpstr>Diapositiva 22</vt:lpstr>
      <vt:lpstr> Continuazione dell’Esempio.   </vt:lpstr>
      <vt:lpstr>Continuazione dell’Esempio.</vt:lpstr>
      <vt:lpstr>Distribuzioni di probabilità – Modelli probabilistici</vt:lpstr>
      <vt:lpstr>Diapositiva 26</vt:lpstr>
      <vt:lpstr>Distribuzioni di probabilità discrete</vt:lpstr>
      <vt:lpstr>Variabili aleatorie discrete</vt:lpstr>
      <vt:lpstr> Si osserva un fenomeno aleatorio.  Esempio.   Numero di uova per nido di una particolare specie di uccello in una determinata foresta.  </vt:lpstr>
      <vt:lpstr>Distribuzioni di probabilità discrete come modelli </vt:lpstr>
      <vt:lpstr>Distribuzioni discrete per variabili di tipo discreto</vt:lpstr>
      <vt:lpstr>Distribuzione uniforme</vt:lpstr>
      <vt:lpstr>Esempio di variabile aleatoria discreta:  quale distribuzione (quale modello) ??</vt:lpstr>
      <vt:lpstr>Esempio di modello probabilistico discreto:  la distribuzione di probabilità binomiale</vt:lpstr>
      <vt:lpstr>La distribuzione di probabilità  binomiale </vt:lpstr>
      <vt:lpstr>Distribuzione binomiale di parametri n e p</vt:lpstr>
      <vt:lpstr>Diapositiva 37</vt:lpstr>
      <vt:lpstr>Diapositiva 38</vt:lpstr>
      <vt:lpstr>Diapositiva 39</vt:lpstr>
      <vt:lpstr> Modellizzazione di un fenomeno osservato: la distr. binomiale  </vt:lpstr>
      <vt:lpstr>Diapositiva 41</vt:lpstr>
      <vt:lpstr>Distribuzione binomiale: esempi</vt:lpstr>
      <vt:lpstr>Diapositiva 43</vt:lpstr>
      <vt:lpstr>Diapositiva 44</vt:lpstr>
      <vt:lpstr>Diapositiva 45</vt:lpstr>
      <vt:lpstr>Diapositiva 46</vt:lpstr>
      <vt:lpstr>Diapositiva 47</vt:lpstr>
      <vt:lpstr>Diapositiva 48</vt:lpstr>
      <vt:lpstr>Diapositiva 49</vt:lpstr>
      <vt:lpstr>Distribuzione di probabilità di Poisson di parametro λ </vt:lpstr>
      <vt:lpstr>Distribuzione di probabilità di Poisson</vt:lpstr>
      <vt:lpstr>Diapositiva 52</vt:lpstr>
      <vt:lpstr>Diapositiva 53</vt:lpstr>
      <vt:lpstr>ESEMPIO</vt:lpstr>
      <vt:lpstr>Diapositiva 55</vt:lpstr>
      <vt:lpstr>Diapositiva 56</vt:lpstr>
      <vt:lpstr>Diapositiva 57</vt:lpstr>
      <vt:lpstr>ESEMPIO</vt:lpstr>
      <vt:lpstr>Diapositiva 59</vt:lpstr>
      <vt:lpstr>Diapositiva 60</vt:lpstr>
      <vt:lpstr>Esempi</vt:lpstr>
      <vt:lpstr>Diapositiva 62</vt:lpstr>
      <vt:lpstr>Diapositiva 63</vt:lpstr>
      <vt:lpstr> Distribuzione di probabilità normale: Peso di studenti tra i 12-18 anni </vt:lpstr>
      <vt:lpstr>Distribuzione normale</vt:lpstr>
      <vt:lpstr>Diapositiva 66</vt:lpstr>
      <vt:lpstr>Diapositiva 67</vt:lpstr>
      <vt:lpstr>Istogramma e distribuzione normale: un altro esempio</vt:lpstr>
      <vt:lpstr>Tabella delle frequenze</vt:lpstr>
      <vt:lpstr>Le frequenze relative cumulate</vt:lpstr>
      <vt:lpstr>Diapositiva 71</vt:lpstr>
      <vt:lpstr>L’esempio dei germogli</vt:lpstr>
      <vt:lpstr>Diapositiva 73</vt:lpstr>
      <vt:lpstr>Diapositiva 74</vt:lpstr>
      <vt:lpstr>Diapositiva 75</vt:lpstr>
      <vt:lpstr>ESEMPIO: Pesi alla nascita</vt:lpstr>
      <vt:lpstr>Diapositiva 77</vt:lpstr>
      <vt:lpstr>Diapositiva 78</vt:lpstr>
      <vt:lpstr>Pesi di bambini nati da fumatrici</vt:lpstr>
      <vt:lpstr>Pesi di bambini nati da fumatrici</vt:lpstr>
      <vt:lpstr>Diapositiva 81</vt:lpstr>
      <vt:lpstr>La classe mediana</vt:lpstr>
      <vt:lpstr>Box-plot pesi non fum e pesi fum</vt:lpstr>
      <vt:lpstr>Diapositiva 84</vt:lpstr>
      <vt:lpstr>Istogrammi e distribuzioni normali</vt:lpstr>
      <vt:lpstr>DISTRIBUZIONI DI FREQUENZA E DISTRIBUZIONI DI  PROBABILITA’</vt:lpstr>
      <vt:lpstr>La distribuzione normale</vt:lpstr>
      <vt:lpstr>La Distribuzione Normale</vt:lpstr>
      <vt:lpstr>Diapositiva 89</vt:lpstr>
      <vt:lpstr>Distribuzioni di v. a. continue: la distribuzione normale</vt:lpstr>
      <vt:lpstr>Diapositiva 91</vt:lpstr>
      <vt:lpstr>Diapositiva 92</vt:lpstr>
      <vt:lpstr>Diapositiva 93</vt:lpstr>
      <vt:lpstr>Diapositiva 94</vt:lpstr>
      <vt:lpstr>La standardizzazione</vt:lpstr>
      <vt:lpstr>Le unità standard</vt:lpstr>
      <vt:lpstr>La distribuzione normale standard</vt:lpstr>
      <vt:lpstr>Diapositiva 98</vt:lpstr>
      <vt:lpstr>Diapositiva 99</vt:lpstr>
      <vt:lpstr>La distribuzione normale</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esercizio</vt:lpstr>
      <vt:lpstr>Diapositiva 113</vt:lpstr>
      <vt:lpstr>ESERCIZIO Pesi bambini nati da fumatrici</vt:lpstr>
      <vt:lpstr>La distribuzione normale</vt:lpstr>
      <vt:lpstr>Diapositiva 116</vt:lpstr>
      <vt:lpstr>Esempio</vt:lpstr>
      <vt:lpstr>Soluzione</vt:lpstr>
      <vt:lpstr>Diapositiva 119</vt:lpstr>
      <vt:lpstr>Diapositiva 120</vt:lpstr>
      <vt:lpstr>Come si valuta la “normalità” di una distribuzione di dati?</vt:lpstr>
      <vt:lpstr>     Plot dei quantili normali. Come si costruisce</vt:lpstr>
      <vt:lpstr>Plot dei quantili normali: metodo grafico di controllo della normalità dei dati</vt:lpstr>
      <vt:lpstr>Plot dei quantili normali per l’es. germogli: diagramma di dispersione</vt:lpstr>
      <vt:lpstr>Plot dei quantili normali. Es.: campione di 13 dati estratto da una distribuzione normale standard </vt:lpstr>
      <vt:lpstr>Plot dei quantili normali. Es.: campione di 13 dati estratto da una distribuzione normale standard </vt:lpstr>
      <vt:lpstr>Diapositiva 127</vt:lpstr>
      <vt:lpstr>Plot dei quantili normali Diagramma di dispersione per 19 valori  estratti dai 100</vt:lpstr>
      <vt:lpstr>Diapositiva 129</vt:lpstr>
      <vt:lpstr>Diapositiva 130</vt:lpstr>
      <vt:lpstr>Diapositiva 131</vt:lpstr>
      <vt:lpstr>Diapositiva 132</vt:lpstr>
      <vt:lpstr>Modelli matematici</vt:lpstr>
      <vt:lpstr>I modelli</vt:lpstr>
      <vt:lpstr>Diapositiva 135</vt:lpstr>
      <vt:lpstr>La distribuzione esponenziale come modello continuo per i fenomeni descritti dalla variabile aleatoria tempo di sopravvivenza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flavia</dc:creator>
  <cp:lastModifiedBy>imac</cp:lastModifiedBy>
  <cp:revision>13</cp:revision>
  <dcterms:created xsi:type="dcterms:W3CDTF">2016-03-04T13:47:02Z</dcterms:created>
  <dcterms:modified xsi:type="dcterms:W3CDTF">2016-03-04T13:47:33Z</dcterms:modified>
</cp:coreProperties>
</file>