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slides/slide205.xml" ContentType="application/vnd.openxmlformats-officedocument.presentationml.slide+xml"/>
  <Override PartName="/ppt/notesSlides/notesSlide31.xml" ContentType="application/vnd.openxmlformats-officedocument.presentationml.notesSlide+xml"/>
  <Override PartName="/ppt/slides/slide196.xml" ContentType="application/vnd.openxmlformats-officedocument.presentationml.slide+xml"/>
  <Override PartName="/ppt/notesSlides/notesSlide74.xml" ContentType="application/vnd.openxmlformats-officedocument.presentationml.notesSlide+xml"/>
  <Override PartName="/ppt/slides/slide66.xml" ContentType="application/vnd.openxmlformats-officedocument.presentationml.slide+xml"/>
  <Override PartName="/ppt/embeddings/Microsoft_Equation22.bin" ContentType="application/vnd.openxmlformats-officedocument.oleObject"/>
  <Override PartName="/ppt/slides/slide180.xml" ContentType="application/vnd.openxmlformats-officedocument.presentationml.slide+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174.xml" ContentType="application/vnd.openxmlformats-officedocument.presentationml.slide+xml"/>
  <Override PartName="/ppt/slides/slide194.xml" ContentType="application/vnd.openxmlformats-officedocument.presentationml.slide+xml"/>
  <Override PartName="/ppt/slides/slide118.xml" ContentType="application/vnd.openxmlformats-officedocument.presentationml.slide+xml"/>
  <Override PartName="/ppt/notesSlides/notesSlide148.xml" ContentType="application/vnd.openxmlformats-officedocument.presentationml.notesSlide+xml"/>
  <Override PartName="/ppt/slideLayouts/slideLayout3.xml" ContentType="application/vnd.openxmlformats-officedocument.presentationml.slideLayout+xml"/>
  <Override PartName="/ppt/slides/slide153.xml" ContentType="application/vnd.openxmlformats-officedocument.presentationml.slide+xml"/>
  <Override PartName="/ppt/slides/slide1.xml" ContentType="application/vnd.openxmlformats-officedocument.presentationml.slide+xml"/>
  <Override PartName="/ppt/tableStyles.xml" ContentType="application/vnd.openxmlformats-officedocument.presentationml.tableStyles+xml"/>
  <Override PartName="/ppt/notesSlides/notesSlide71.xml" ContentType="application/vnd.openxmlformats-officedocument.presentationml.notesSlide+xml"/>
  <Default Extension="wmf" ContentType="image/x-wmf"/>
  <Override PartName="/ppt/notesSlides/notesSlide133.xml" ContentType="application/vnd.openxmlformats-officedocument.presentationml.notesSlide+xml"/>
  <Override PartName="/ppt/embeddings/Microsoft_Equation12.bin" ContentType="application/vnd.openxmlformats-officedocument.oleObject"/>
  <Override PartName="/ppt/slides/slide94.xml" ContentType="application/vnd.openxmlformats-officedocument.presentationml.slide+xml"/>
  <Override PartName="/ppt/notesSlides/notesSlide122.xml" ContentType="application/vnd.openxmlformats-officedocument.presentationml.notesSlide+xml"/>
  <Override PartName="/ppt/slides/slide228.xml" ContentType="application/vnd.openxmlformats-officedocument.presentationml.slide+xml"/>
  <Override PartName="/ppt/notesSlides/notesSlide42.xml" ContentType="application/vnd.openxmlformats-officedocument.presentationml.notesSlide+xml"/>
  <Override PartName="/ppt/notesSlides/notesSlide113.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rawings/legacyDiagramText5.bin" ContentType="application/vnd.ms-office.legacyDiagramText"/>
  <Override PartName="/ppt/notesSlides/notesSlide1.xml" ContentType="application/vnd.openxmlformats-officedocument.presentationml.notesSlide+xml"/>
  <Override PartName="/ppt/slides/slide61.xml" ContentType="application/vnd.openxmlformats-officedocument.presentationml.slide+xml"/>
  <Override PartName="/ppt/slides/slide242.xml" ContentType="application/vnd.openxmlformats-officedocument.presentationml.slide+xml"/>
  <Override PartName="/ppt/notesSlides/notesSlide125.xml" ContentType="application/vnd.openxmlformats-officedocument.presentationml.notesSlide+xml"/>
  <Override PartName="/ppt/drawings/legacyDiagramText10.bin" ContentType="application/vnd.ms-office.legacyDiagramText"/>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48.xml" ContentType="application/vnd.openxmlformats-officedocument.presentationml.slide+xml"/>
  <Override PartName="/ppt/slides/slide33.xml" ContentType="application/vnd.openxmlformats-officedocument.presentationml.slide+xml"/>
  <Override PartName="/ppt/notesSlides/notesSlide45.xml" ContentType="application/vnd.openxmlformats-officedocument.presentationml.notesSlide+xml"/>
  <Override PartName="/ppt/notesSlides/notesSlide48.xml" ContentType="application/vnd.openxmlformats-officedocument.presentationml.notesSlide+xml"/>
  <Default Extension="vml" ContentType="application/vnd.openxmlformats-officedocument.vmlDrawing"/>
  <Override PartName="/ppt/notesSlides/notesSlide142.xml" ContentType="application/vnd.openxmlformats-officedocument.presentationml.notesSlide+xml"/>
  <Override PartName="/ppt/embeddings/Microsoft_Equation1.bin" ContentType="application/vnd.openxmlformats-officedocument.oleObject"/>
  <Override PartName="/ppt/slides/slide172.xml" ContentType="application/vnd.openxmlformats-officedocument.presentationml.slide+xml"/>
  <Override PartName="/ppt/notesSlides/notesSlide96.xml" ContentType="application/vnd.openxmlformats-officedocument.presentationml.notesSlide+xml"/>
  <Override PartName="/ppt/slides/slide142.xml" ContentType="application/vnd.openxmlformats-officedocument.presentationml.slide+xml"/>
  <Override PartName="/ppt/slides/slide56.xml" ContentType="application/vnd.openxmlformats-officedocument.presentationml.slide+xml"/>
  <Override PartName="/ppt/slides/slide154.xml" ContentType="application/vnd.openxmlformats-officedocument.presentationml.slide+xml"/>
  <Override PartName="/ppt/notesSlides/notesSlide149.xml" ContentType="application/vnd.openxmlformats-officedocument.presentationml.notesSlide+xml"/>
  <Override PartName="/ppt/slides/slide175.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slides/slide195.xml" ContentType="application/vnd.openxmlformats-officedocument.presentationml.slide+xml"/>
  <Override PartName="/ppt/slides/slide252.xml" ContentType="application/vnd.openxmlformats-officedocument.presentationml.slide+xml"/>
  <Override PartName="/ppt/slides/slide55.xml" ContentType="application/vnd.openxmlformats-officedocument.presentationml.slide+xml"/>
  <Override PartName="/ppt/embeddings/Microsoft_Equation3.bin" ContentType="application/vnd.openxmlformats-officedocument.oleObject"/>
  <Override PartName="/ppt/notesSlides/notesSlide47.xml" ContentType="application/vnd.openxmlformats-officedocument.presentationml.notesSlide+xml"/>
  <Override PartName="/ppt/slides/slide19.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slides/slide166.xml" ContentType="application/vnd.openxmlformats-officedocument.presentationml.slide+xml"/>
  <Override PartName="/ppt/slides/slide155.xml" ContentType="application/vnd.openxmlformats-officedocument.presentationml.slide+xml"/>
  <Override PartName="/ppt/notesSlides/notesSlide157.xml" ContentType="application/vnd.openxmlformats-officedocument.presentationml.notesSlide+xml"/>
  <Override PartName="/ppt/slides/slide152.xml" ContentType="application/vnd.openxmlformats-officedocument.presentationml.slide+xml"/>
  <Override PartName="/ppt/embeddings/Microsoft_Equation15.bin" ContentType="application/vnd.openxmlformats-officedocument.oleObject"/>
  <Override PartName="/ppt/slides/slide80.xml" ContentType="application/vnd.openxmlformats-officedocument.presentationml.slide+xml"/>
  <Override PartName="/ppt/notesSlides/notesSlide25.xml" ContentType="application/vnd.openxmlformats-officedocument.presentationml.notesSlide+xml"/>
  <Override PartName="/ppt/slides/slide177.xml" ContentType="application/vnd.openxmlformats-officedocument.presentationml.slide+xml"/>
  <Override PartName="/ppt/notesSlides/notesSlide135.xml" ContentType="application/vnd.openxmlformats-officedocument.presentationml.notesSlide+xml"/>
  <Override PartName="/ppt/notesSlides/notesSlide40.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65.xml" ContentType="application/vnd.openxmlformats-officedocument.presentationml.slide+xml"/>
  <Override PartName="/ppt/notesSlides/notesSlide38.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embeddings/Microsoft_Equation16.bin" ContentType="application/vnd.openxmlformats-officedocument.oleObject"/>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255.xml" ContentType="application/vnd.openxmlformats-officedocument.presentationml.slide+xml"/>
  <Override PartName="/ppt/embeddings/Microsoft_Equation33.bin" ContentType="application/vnd.openxmlformats-officedocument.oleObject"/>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63.xml" ContentType="application/vnd.openxmlformats-officedocument.presentationml.notesSlide+xml"/>
  <Override PartName="/ppt/drawings/legacyDiagramText16.bin" ContentType="application/vnd.ms-office.legacyDiagramText"/>
  <Override PartName="/ppt/embeddings/oleObject5.bin" ContentType="application/vnd.openxmlformats-officedocument.oleObject"/>
  <Override PartName="/ppt/slides/slide93.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embeddings/Microsoft_Equation10.bin" ContentType="application/vnd.openxmlformats-officedocument.oleObject"/>
  <Override PartName="/ppt/notesSlides/notesSlide37.xml" ContentType="application/vnd.openxmlformats-officedocument.presentationml.notesSlide+xml"/>
  <Override PartName="/ppt/slides/slide103.xml" ContentType="application/vnd.openxmlformats-officedocument.presentationml.slide+xml"/>
  <Override PartName="/ppt/slides/slide227.xml" ContentType="application/vnd.openxmlformats-officedocument.presentationml.slide+xml"/>
  <Override PartName="/ppt/slides/slide248.xml" ContentType="application/vnd.openxmlformats-officedocument.presentationml.slide+xml"/>
  <Override PartName="/ppt/slides/slide129.xml" ContentType="application/vnd.openxmlformats-officedocument.presentationml.slide+xml"/>
  <Override PartName="/ppt/embeddings/Microsoft_Equation13.bin" ContentType="application/vnd.openxmlformats-officedocument.oleObject"/>
  <Override PartName="/ppt/slides/slide125.xml" ContentType="application/vnd.openxmlformats-officedocument.presentationml.slide+xml"/>
  <Override PartName="/ppt/slides/slide218.xml" ContentType="application/vnd.openxmlformats-officedocument.presentationml.slide+xml"/>
  <Override PartName="/ppt/slides/slide193.xml" ContentType="application/vnd.openxmlformats-officedocument.presentationml.slide+xml"/>
  <Override PartName="/ppt/slides/slide202.xml" ContentType="application/vnd.openxmlformats-officedocument.presentationml.slide+xml"/>
  <Default Extension="jpeg" ContentType="image/jpeg"/>
  <Override PartName="/ppt/slides/slide221.xml" ContentType="application/vnd.openxmlformats-officedocument.presentationml.slide+xml"/>
  <Override PartName="/ppt/notesSlides/notesSlide83.xml" ContentType="application/vnd.openxmlformats-officedocument.presentationml.notesSlide+xml"/>
  <Override PartName="/ppt/slides/slide3.xml" ContentType="application/vnd.openxmlformats-officedocument.presentationml.slide+xml"/>
  <Override PartName="/ppt/slides/slide144.xml" ContentType="application/vnd.openxmlformats-officedocument.presentationml.slide+xml"/>
  <Override PartName="/ppt/slides/slide96.xml" ContentType="application/vnd.openxmlformats-officedocument.presentationml.slide+xml"/>
  <Override PartName="/ppt/notesSlides/notesSlide80.xml" ContentType="application/vnd.openxmlformats-officedocument.presentationml.notesSlide+xml"/>
  <Override PartName="/ppt/slides/slide198.xml" ContentType="application/vnd.openxmlformats-officedocument.presentationml.slide+xml"/>
  <Override PartName="/ppt/slides/slide75.xml" ContentType="application/vnd.openxmlformats-officedocument.presentationml.slide+xml"/>
  <Override PartName="/ppt/slideLayouts/slideLayout13.xml" ContentType="application/vnd.openxmlformats-officedocument.presentationml.slideLayout+xml"/>
  <Override PartName="/ppt/notesSlides/notesSlide64.xml" ContentType="application/vnd.openxmlformats-officedocument.presentationml.notesSlide+xml"/>
  <Override PartName="/ppt/slides/slide143.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158.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85.xml" ContentType="application/vnd.openxmlformats-officedocument.presentationml.slide+xml"/>
  <Override PartName="/ppt/slides/slide204.xml" ContentType="application/vnd.openxmlformats-officedocument.presentationml.slide+xml"/>
  <Override PartName="/ppt/slides/slide178.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slides/slide85.xml" ContentType="application/vnd.openxmlformats-officedocument.presentationml.slide+xml"/>
  <Override PartName="/ppt/drawings/legacyDiagramText20.bin" ContentType="application/vnd.ms-office.legacyDiagramText"/>
  <Override PartName="/ppt/notesSlides/notesSlide11.xml" ContentType="application/vnd.openxmlformats-officedocument.presentationml.notesSlide+xml"/>
  <Override PartName="/ppt/slides/slide223.xml" ContentType="application/vnd.openxmlformats-officedocument.presentationml.slide+xml"/>
  <Override PartName="/ppt/slides/slide212.xml" ContentType="application/vnd.openxmlformats-officedocument.presentationml.slide+xml"/>
  <Override PartName="/ppt/slides/slide36.xml" ContentType="application/vnd.openxmlformats-officedocument.presentationml.slide+xml"/>
  <Override PartName="/ppt/slides/slide18.xml" ContentType="application/vnd.openxmlformats-officedocument.presentationml.slide+xml"/>
  <Override PartName="/ppt/notesSlides/notesSlide167.xml" ContentType="application/vnd.openxmlformats-officedocument.presentationml.notesSlide+xml"/>
  <Override PartName="/ppt/notesSlides/notesSlide16.xml" ContentType="application/vnd.openxmlformats-officedocument.presentationml.notesSlide+xml"/>
  <Override PartName="/ppt/embeddings/Microsoft_Equation8.bin" ContentType="application/vnd.openxmlformats-officedocument.oleObject"/>
  <Override PartName="/ppt/slides/slide229.xml" ContentType="application/vnd.openxmlformats-officedocument.presentationml.slide+xml"/>
  <Override PartName="/ppt/slides/slide220.xml" ContentType="application/vnd.openxmlformats-officedocument.presentationml.slide+xml"/>
  <Override PartName="/ppt/embeddings/oleObject2.bin" ContentType="application/vnd.openxmlformats-officedocument.oleObject"/>
  <Override PartName="/ppt/notesSlides/notesSlide139.xml" ContentType="application/vnd.openxmlformats-officedocument.presentationml.notesSlide+xml"/>
  <Override PartName="/ppt/notesMasters/notesMaster1.xml" ContentType="application/vnd.openxmlformats-officedocument.presentationml.notesMaster+xml"/>
  <Override PartName="/ppt/slides/slide62.xml" ContentType="application/vnd.openxmlformats-officedocument.presentationml.slide+xml"/>
  <Override PartName="/ppt/viewProps.xml" ContentType="application/vnd.openxmlformats-officedocument.presentationml.viewProps+xml"/>
  <Override PartName="/ppt/slides/slide208.xml" ContentType="application/vnd.openxmlformats-officedocument.presentationml.slide+xml"/>
  <Override PartName="/ppt/embeddings/Microsoft_Equation4.bin" ContentType="application/vnd.openxmlformats-officedocument.oleObject"/>
  <Override PartName="/ppt/legacyDocTextInfo.bin" ContentType="application/vnd.ms-office.legacyDocTextInfo"/>
  <Override PartName="/ppt/slides/slide13.xml" ContentType="application/vnd.openxmlformats-officedocument.presentationml.slide+xml"/>
  <Override PartName="/ppt/slides/slide210.xml" ContentType="application/vnd.openxmlformats-officedocument.presentationml.slide+xml"/>
  <Override PartName="/ppt/embeddings/Microsoft_Equation5.bin" ContentType="application/vnd.openxmlformats-officedocument.oleObject"/>
  <Override PartName="/ppt/notesSlides/notesSlide86.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slideLayouts/slideLayout2.xml" ContentType="application/vnd.openxmlformats-officedocument.presentationml.slideLayout+xml"/>
  <Override PartName="/ppt/notesSlides/notesSlide97.xml" ContentType="application/vnd.openxmlformats-officedocument.presentationml.notesSlide+xml"/>
  <Override PartName="/ppt/slides/slide184.xml" ContentType="application/vnd.openxmlformats-officedocument.presentationml.slide+xml"/>
  <Override PartName="/ppt/slides/slide217.xml" ContentType="application/vnd.openxmlformats-officedocument.presentationml.slide+xml"/>
  <Override PartName="/ppt/notesSlides/notesSlide166.xml" ContentType="application/vnd.openxmlformats-officedocument.presentationml.notesSlide+xml"/>
  <Override PartName="/ppt/slides/slide249.xml" ContentType="application/vnd.openxmlformats-officedocument.presentationml.slide+xml"/>
  <Override PartName="/ppt/notesSlides/notesSlide161.xml" ContentType="application/vnd.openxmlformats-officedocument.presentationml.notesSlide+xml"/>
  <Override PartName="/ppt/slides/slide215.xml" ContentType="application/vnd.openxmlformats-officedocument.presentationml.slide+xml"/>
  <Override PartName="/ppt/slides/slide131.xml" ContentType="application/vnd.openxmlformats-officedocument.presentationml.slide+xml"/>
  <Override PartName="/ppt/slides/slide169.xml" ContentType="application/vnd.openxmlformats-officedocument.presentationml.slide+xml"/>
  <Override PartName="/ppt/drawings/legacyDiagramText7.bin" ContentType="application/vnd.ms-office.legacyDiagramText"/>
  <Override PartName="/ppt/drawings/legacyDiagramText19.bin" ContentType="application/vnd.ms-office.legacyDiagramText"/>
  <Override PartName="/ppt/slides/slide127.xml" ContentType="application/vnd.openxmlformats-officedocument.presentationml.slide+xml"/>
  <Override PartName="/ppt/slides/slide250.xml" ContentType="application/vnd.openxmlformats-officedocument.presentationml.slide+xml"/>
  <Override PartName="/ppt/notesSlides/notesSlide107.xml" ContentType="application/vnd.openxmlformats-officedocument.presentationml.notesSlide+xml"/>
  <Override PartName="/ppt/notesSlides/notesSlide94.xml" ContentType="application/vnd.openxmlformats-officedocument.presentationml.notesSlide+xml"/>
  <Override PartName="/ppt/notesSlides/notesSlide147.xml" ContentType="application/vnd.openxmlformats-officedocument.presentationml.notesSlide+xml"/>
  <Override PartName="/ppt/slides/slide192.xml" ContentType="application/vnd.openxmlformats-officedocument.presentationml.slide+xml"/>
  <Override PartName="/ppt/embeddings/Microsoft_Equation30.bin" ContentType="application/vnd.openxmlformats-officedocument.oleObject"/>
  <Override PartName="/ppt/slides/slide206.xml" ContentType="application/vnd.openxmlformats-officedocument.presentationml.slide+xml"/>
  <Override PartName="/ppt/slides/slide170.xml" ContentType="application/vnd.openxmlformats-officedocument.presentationml.slide+xml"/>
  <Override PartName="/ppt/slides/slide168.xml" ContentType="application/vnd.openxmlformats-officedocument.presentationml.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slides/slide100.xml" ContentType="application/vnd.openxmlformats-officedocument.presentationml.slide+xml"/>
  <Override PartName="/ppt/slides/slide12.xml" ContentType="application/vnd.openxmlformats-officedocument.presentationml.slide+xml"/>
  <Override PartName="/ppt/slides/slide256.xml" ContentType="application/vnd.openxmlformats-officedocument.presentationml.slide+xml"/>
  <Override PartName="/ppt/notesSlides/notesSlide130.xml" ContentType="application/vnd.openxmlformats-officedocument.presentationml.notesSlide+xml"/>
  <Override PartName="/ppt/slides/slide191.xml" ContentType="application/vnd.openxmlformats-officedocument.presentationml.slide+xml"/>
  <Override PartName="/ppt/slides/slide190.xml" ContentType="application/vnd.openxmlformats-officedocument.presentationml.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45.xml" ContentType="application/vnd.openxmlformats-officedocument.presentationml.slide+xml"/>
  <Override PartName="/ppt/slides/slide222.xml" ContentType="application/vnd.openxmlformats-officedocument.presentationml.slide+xml"/>
  <Override PartName="/ppt/drawings/legacyDiagramText17.bin" ContentType="application/vnd.ms-office.legacyDiagramText"/>
  <Override PartName="/ppt/slides/slide50.xml" ContentType="application/vnd.openxmlformats-officedocument.presentationml.slide+xml"/>
  <Override PartName="/ppt/slides/slide57.xml" ContentType="application/vnd.openxmlformats-officedocument.presentationml.slide+xml"/>
  <Override PartName="/ppt/slides/slide183.xml" ContentType="application/vnd.openxmlformats-officedocument.presentationml.slide+xml"/>
  <Override PartName="/ppt/notesSlides/notesSlide29.xml" ContentType="application/vnd.openxmlformats-officedocument.presentationml.notesSlide+xml"/>
  <Override PartName="/ppt/slides/slide116.xml" ContentType="application/vnd.openxmlformats-officedocument.presentationml.slide+xml"/>
  <Override PartName="/ppt/notesSlides/notesSlide106.xml" ContentType="application/vnd.openxmlformats-officedocument.presentationml.notesSlide+xml"/>
  <Override PartName="/ppt/embeddings/Microsoft_Equation14.bin" ContentType="application/vnd.openxmlformats-officedocument.oleObject"/>
  <Override PartName="/ppt/notesSlides/notesSlide7.xml" ContentType="application/vnd.openxmlformats-officedocument.presentationml.notesSlide+xml"/>
  <Override PartName="/ppt/slides/slide171.xml" ContentType="application/vnd.openxmlformats-officedocument.presentationml.slide+xml"/>
  <Override PartName="/ppt/embeddings/Microsoft_Equation2.bin" ContentType="application/vnd.openxmlformats-officedocument.oleObject"/>
  <Override PartName="/ppt/slides/slide63.xml" ContentType="application/vnd.openxmlformats-officedocument.presentationml.slide+xml"/>
  <Override PartName="/ppt/slides/slide82.xml" ContentType="application/vnd.openxmlformats-officedocument.presentationml.slide+xml"/>
  <Override PartName="/ppt/slides/slide253.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159.xml" ContentType="application/vnd.openxmlformats-officedocument.presentationml.notesSlide+xml"/>
  <Override PartName="/ppt/slides/slide88.xml" ContentType="application/vnd.openxmlformats-officedocument.presentationml.slide+xml"/>
  <Override PartName="/ppt/slides/slide99.xml" ContentType="application/vnd.openxmlformats-officedocument.presentationml.slide+xml"/>
  <Override PartName="/ppt/slides/slide189.xml" ContentType="application/vnd.openxmlformats-officedocument.presentationml.slide+xml"/>
  <Override PartName="/ppt/slides/slide5.xml" ContentType="application/vnd.openxmlformats-officedocument.presentationml.slide+xml"/>
  <Override PartName="/ppt/slides/slide1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embeddings/Microsoft_Equation31.bin" ContentType="application/vnd.openxmlformats-officedocument.oleObject"/>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134.xml" ContentType="application/vnd.openxmlformats-officedocument.presentationml.notesSlide+xml"/>
  <Override PartName="/ppt/notesSlides/notesSlide67.xml" ContentType="application/vnd.openxmlformats-officedocument.presentationml.notesSlide+xml"/>
  <Override PartName="/ppt/slides/slide157.xml" ContentType="application/vnd.openxmlformats-officedocument.presentationml.slide+xml"/>
  <Override PartName="/ppt/notesSlides/notesSlide72.xml" ContentType="application/vnd.openxmlformats-officedocument.presentationml.notesSlide+xml"/>
  <Override PartName="/ppt/slides/slide149.xml" ContentType="application/vnd.openxmlformats-officedocument.presentationml.slide+xml"/>
  <Override PartName="/ppt/slides/slide72.xml" ContentType="application/vnd.openxmlformats-officedocument.presentationml.slide+xml"/>
  <Override PartName="/ppt/notesSlides/notesSlide70.xml" ContentType="application/vnd.openxmlformats-officedocument.presentationml.notesSlide+xml"/>
  <Override PartName="/ppt/slides/slide8.xml" ContentType="application/vnd.openxmlformats-officedocument.presentationml.slide+xml"/>
  <Override PartName="/ppt/drawings/legacyDiagramText9.bin" ContentType="application/vnd.ms-office.legacyDiagramText"/>
  <Override PartName="/ppt/notesSlides/notesSlide112.xml" ContentType="application/vnd.openxmlformats-officedocument.presentationml.notesSlide+xml"/>
  <Override PartName="/ppt/slides/slide162.xml" ContentType="application/vnd.openxmlformats-officedocument.presentationml.slide+xml"/>
  <Override PartName="/ppt/slides/slide164.xml" ContentType="application/vnd.openxmlformats-officedocument.presentationml.slide+xml"/>
  <Override PartName="/ppt/slides/slide259.xml" ContentType="application/vnd.openxmlformats-officedocument.presentationml.slide+xml"/>
  <Override PartName="/ppt/slides/slide71.xml" ContentType="application/vnd.openxmlformats-officedocument.presentationml.slide+xml"/>
  <Override PartName="/ppt/notesSlides/notesSlide30.xml" ContentType="application/vnd.openxmlformats-officedocument.presentationml.notes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notesSlides/notesSlide100.xml" ContentType="application/vnd.openxmlformats-officedocument.presentationml.notesSlide+xml"/>
  <Override PartName="/ppt/slides/slide241.xml" ContentType="application/vnd.openxmlformats-officedocument.presentationml.slide+xml"/>
  <Override PartName="/ppt/slides/slide135.xml" ContentType="application/vnd.openxmlformats-officedocument.presentationml.slide+xml"/>
  <Override PartName="/ppt/slides/slide28.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131.xml" ContentType="application/vnd.openxmlformats-officedocument.presentationml.notesSlide+xml"/>
  <Override PartName="/ppt/notesSlides/notesSlide115.xml" ContentType="application/vnd.openxmlformats-officedocument.presentationml.notesSlide+xml"/>
  <Override PartName="/ppt/embeddings/Microsoft_Equation29.bin" ContentType="application/vnd.openxmlformats-officedocument.oleObject"/>
  <Override PartName="/ppt/drawings/legacyDiagramText12.bin" ContentType="application/vnd.ms-office.legacyDiagramText"/>
  <Override PartName="/ppt/slides/slide47.xml" ContentType="application/vnd.openxmlformats-officedocument.presentationml.slide+xml"/>
  <Override PartName="/ppt/slides/slide244.xml" ContentType="application/vnd.openxmlformats-officedocument.presentationml.slide+xml"/>
  <Override PartName="/ppt/slides/slide235.xml" ContentType="application/vnd.openxmlformats-officedocument.presentationml.slide+xml"/>
  <Override PartName="/ppt/notesSlides/notesSlide136.xml" ContentType="application/vnd.openxmlformats-officedocument.presentationml.notesSlide+xml"/>
  <Override PartName="/ppt/slides/slide188.xml" ContentType="application/vnd.openxmlformats-officedocument.presentationml.slide+xml"/>
  <Override PartName="/ppt/notesSlides/notesSlide52.xml" ContentType="application/vnd.openxmlformats-officedocument.presentationml.notesSlide+xml"/>
  <Override PartName="/ppt/notesSlides/notesSlide165.xml" ContentType="application/vnd.openxmlformats-officedocument.presentationml.notesSlide+xml"/>
  <Override PartName="/ppt/slides/slide141.xml" ContentType="application/vnd.openxmlformats-officedocument.presentationml.slide+xml"/>
  <Override PartName="/ppt/slides/slide200.xml" ContentType="application/vnd.openxmlformats-officedocument.presentationml.slide+xml"/>
  <Override PartName="/ppt/slides/slide234.xml" ContentType="application/vnd.openxmlformats-officedocument.presentationml.slide+xml"/>
  <Override PartName="/ppt/drawings/legacyDiagramText2.bin" ContentType="application/vnd.ms-office.legacyDiagramText"/>
  <Override PartName="/ppt/slides/slide240.xml" ContentType="application/vnd.openxmlformats-officedocument.presentationml.slide+xml"/>
  <Override PartName="/ppt/notesSlides/notesSlide160.xml" ContentType="application/vnd.openxmlformats-officedocument.presentationml.notesSlide+xml"/>
  <Override PartName="/ppt/slides/slide97.xml" ContentType="application/vnd.openxmlformats-officedocument.presentationml.slide+xml"/>
  <Override PartName="/ppt/slides/slide161.xml" ContentType="application/vnd.openxmlformats-officedocument.presentationml.slide+xml"/>
  <Override PartName="/ppt/notesSlides/notesSlide15.xml" ContentType="application/vnd.openxmlformats-officedocument.presentationml.notesSlide+xml"/>
  <Override PartName="/ppt/notesSlides/notesSlide156.xml" ContentType="application/vnd.openxmlformats-officedocument.presentationml.notesSlide+xml"/>
  <Override PartName="/ppt/slides/slide211.xml" ContentType="application/vnd.openxmlformats-officedocument.presentationml.slide+xml"/>
  <Override PartName="/ppt/slides/slide231.xml" ContentType="application/vnd.openxmlformats-officedocument.presentationml.slide+xml"/>
  <Override PartName="/ppt/slides/slide92.xml" ContentType="application/vnd.openxmlformats-officedocument.presentationml.slide+xml"/>
  <Override PartName="/ppt/slides/slide124.xml" ContentType="application/vnd.openxmlformats-officedocument.presentationml.slide+xml"/>
  <Override PartName="/ppt/slides/slide167.xml" ContentType="application/vnd.openxmlformats-officedocument.presentationml.slide+xml"/>
  <Override PartName="/ppt/embeddings/Microsoft_Equation11.bin" ContentType="application/vnd.openxmlformats-officedocument.oleObject"/>
  <Override PartName="/ppt/notesSlides/notesSlide119.xml" ContentType="application/vnd.openxmlformats-officedocument.presentationml.notesSlide+xml"/>
  <Override PartName="/ppt/drawings/legacyDiagramText3.bin" ContentType="application/vnd.ms-office.legacyDiagramText"/>
  <Override PartName="/ppt/notesSlides/notesSlide23.xml" ContentType="application/vnd.openxmlformats-officedocument.presentationml.notesSlide+xml"/>
  <Override PartName="/ppt/embeddings/Microsoft_Equation23.bin" ContentType="application/vnd.openxmlformats-officedocument.oleObject"/>
  <Override PartName="/ppt/slides/slide182.xml" ContentType="application/vnd.openxmlformats-officedocument.presentationml.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slides/slide43.xml" ContentType="application/vnd.openxmlformats-officedocument.presentationml.slide+xml"/>
  <Override PartName="/ppt/notesSlides/notesSlide145.xml" ContentType="application/vnd.openxmlformats-officedocument.presentationml.notesSlide+xml"/>
  <Override PartName="/ppt/slides/slide133.xml" ContentType="application/vnd.openxmlformats-officedocument.presentationml.slide+xml"/>
  <Override PartName="/ppt/notesSlides/notesSlide90.xml" ContentType="application/vnd.openxmlformats-officedocument.presentationml.notesSlide+xml"/>
  <Override PartName="/ppt/notesSlides/notesSlide137.xml" ContentType="application/vnd.openxmlformats-officedocument.presentationml.notesSlide+xml"/>
  <Override PartName="/ppt/slides/slide207.xml" ContentType="application/vnd.openxmlformats-officedocument.presentationml.slide+xml"/>
  <Override PartName="/ppt/notesSlides/notesSlide168.xml" ContentType="application/vnd.openxmlformats-officedocument.presentationml.notesSlide+xml"/>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ppt/slides/slide216.xml" ContentType="application/vnd.openxmlformats-officedocument.presentationml.slide+xml"/>
  <Override PartName="/docProps/core.xml" ContentType="application/vnd.openxmlformats-package.core-properties+xml"/>
  <Override PartName="/ppt/slides/slide245.xml" ContentType="application/vnd.openxmlformats-officedocument.presentationml.slide+xml"/>
  <Override PartName="/ppt/embeddings/Microsoft_Equation24.bin" ContentType="application/vnd.openxmlformats-officedocument.oleObject"/>
  <Override PartName="/ppt/notesSlides/notesSlide108.xml" ContentType="application/vnd.openxmlformats-officedocument.presentationml.notesSlide+xml"/>
  <Override PartName="/ppt/slides/slide31.xml" ContentType="application/vnd.openxmlformats-officedocument.presentationml.slide+xml"/>
  <Default Extension="bin" ContentType="application/vnd.openxmlformats-officedocument.presentationml.printerSettings"/>
  <Override PartName="/ppt/notesSlides/notesSlide24.xml" ContentType="application/vnd.openxmlformats-officedocument.presentationml.notesSlide+xml"/>
  <Override PartName="/ppt/notesSlides/notesSlide104.xml" ContentType="application/vnd.openxmlformats-officedocument.presentationml.notesSlide+xml"/>
  <Override PartName="/ppt/notesSlides/notesSlide98.xml" ContentType="application/vnd.openxmlformats-officedocument.presentationml.notesSlide+xml"/>
  <Override PartName="/ppt/notesSlides/notesSlide120.xml" ContentType="application/vnd.openxmlformats-officedocument.presentationml.notesSlide+xml"/>
  <Override PartName="/ppt/slides/slide41.xml" ContentType="application/vnd.openxmlformats-officedocument.presentationml.slide+xml"/>
  <Override PartName="/ppt/slides/slide132.xml" ContentType="application/vnd.openxmlformats-officedocument.presentationml.slide+xml"/>
  <Override PartName="/ppt/slides/slide199.xml" ContentType="application/vnd.openxmlformats-officedocument.presentationml.slide+xml"/>
  <Override PartName="/ppt/notesSlides/notesSlide164.xml" ContentType="application/vnd.openxmlformats-officedocument.presentationml.notesSlide+xml"/>
  <Override PartName="/ppt/notesSlides/notesSlide14.xml" ContentType="application/vnd.openxmlformats-officedocument.presentationml.notesSlide+xml"/>
  <Override PartName="/ppt/notesSlides/notesSlide114.xml" ContentType="application/vnd.openxmlformats-officedocument.presentationml.notesSlide+xml"/>
  <Override PartName="/ppt/drawings/legacyDiagramText6.bin" ContentType="application/vnd.ms-office.legacyDiagramText"/>
  <Override PartName="/ppt/theme/theme2.xml" ContentType="application/vnd.openxmlformats-officedocument.theme+xml"/>
  <Override PartName="/ppt/notesSlides/notesSlide75.xml" ContentType="application/vnd.openxmlformats-officedocument.presentationml.notesSlide+xml"/>
  <Override PartName="/ppt/notesSlides/notesSlide150.xml" ContentType="application/vnd.openxmlformats-officedocument.presentationml.notesSlide+xml"/>
  <Override PartName="/ppt/slides/slide2.xml" ContentType="application/vnd.openxmlformats-officedocument.presentationml.slide+xml"/>
  <Override PartName="/ppt/notesSlides/notesSlide132.xml" ContentType="application/vnd.openxmlformats-officedocument.presentationml.notesSlide+xml"/>
  <Override PartName="/ppt/embeddings/Microsoft_Equation28.bin" ContentType="application/vnd.openxmlformats-officedocument.oleObject"/>
  <Override PartName="/ppt/notesSlides/notesSlide69.xml" ContentType="application/vnd.openxmlformats-officedocument.presentationml.notesSlide+xml"/>
  <Override PartName="/ppt/notesSlides/notesSlide109.xml" ContentType="application/vnd.openxmlformats-officedocument.presentationml.notesSlide+xml"/>
  <Override PartName="/ppt/slides/slide128.xml" ContentType="application/vnd.openxmlformats-officedocument.presentationml.slide+xml"/>
  <Override PartName="/ppt/notesSlides/notesSlide65.xml" ContentType="application/vnd.openxmlformats-officedocument.presentationml.notesSlide+xml"/>
  <Override PartName="/ppt/notesSlides/notesSlide102.xml" ContentType="application/vnd.openxmlformats-officedocument.presentationml.notesSlide+xml"/>
  <Override PartName="/ppt/slides/slide147.xml" ContentType="application/vnd.openxmlformats-officedocument.presentationml.slide+xml"/>
  <Override PartName="/ppt/notesSlides/notesSlide21.xml" ContentType="application/vnd.openxmlformats-officedocument.presentationml.notesSlide+xml"/>
  <Override PartName="/ppt/notesSlides/notesSlide123.xml" ContentType="application/vnd.openxmlformats-officedocument.presentationml.notesSlide+xml"/>
  <Override PartName="/ppt/embeddings/oleObject6.bin" ContentType="application/vnd.openxmlformats-officedocument.oleObject"/>
  <Override PartName="/ppt/notesSlides/notesSlide143.xml" ContentType="application/vnd.openxmlformats-officedocument.presentationml.notesSlide+xml"/>
  <Override PartName="/ppt/slides/slide238.xml" ContentType="application/vnd.openxmlformats-officedocument.presentationml.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13.xml" ContentType="application/vnd.openxmlformats-officedocument.presentationml.slide+xml"/>
  <Override PartName="/ppt/slides/slide86.xml" ContentType="application/vnd.openxmlformats-officedocument.presentationml.slide+xml"/>
  <Override PartName="/ppt/notesSlides/notesSlide151.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notesSlides/notesSlide93.xml" ContentType="application/vnd.openxmlformats-officedocument.presentationml.notesSlide+xml"/>
  <Override PartName="/ppt/slides/slide14.xml" ContentType="application/vnd.openxmlformats-officedocument.presentationml.slide+xml"/>
  <Override PartName="/ppt/notesSlides/notesSlide50.xml" ContentType="application/vnd.openxmlformats-officedocument.presentationml.notesSlide+xml"/>
  <Override PartName="/ppt/slides/slide225.xml" ContentType="application/vnd.openxmlformats-officedocument.presentationml.slide+xml"/>
  <Override PartName="/ppt/notesSlides/notesSlide91.xml" ContentType="application/vnd.openxmlformats-officedocument.presentationml.notesSlide+xml"/>
  <Override PartName="/ppt/embeddings/oleObject1.bin" ContentType="application/vnd.openxmlformats-officedocument.oleObject"/>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63.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s/slide187.xml" ContentType="application/vnd.openxmlformats-officedocument.presentationml.slide+xml"/>
  <Override PartName="/ppt/slides/slide70.xml" ContentType="application/vnd.openxmlformats-officedocument.presentationml.slide+xml"/>
  <Override PartName="/ppt/embeddings/oleObject7.bin" ContentType="application/vnd.openxmlformats-officedocument.oleObject"/>
  <Override PartName="/ppt/slides/slide48.xml" ContentType="application/vnd.openxmlformats-officedocument.presentationml.slide+xml"/>
  <Override PartName="/ppt/slides/slide120.xml" ContentType="application/vnd.openxmlformats-officedocument.presentationml.slide+xml"/>
  <Override PartName="/ppt/notesSlides/notesSlide78.xml" ContentType="application/vnd.openxmlformats-officedocument.presentationml.notes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slides/slide246.xml" ContentType="application/vnd.openxmlformats-officedocument.presentationml.slide+xml"/>
  <Override PartName="/ppt/slides/slide173.xml" ContentType="application/vnd.openxmlformats-officedocument.presentationml.slide+xml"/>
  <Override PartName="/ppt/notesSlides/notesSlide154.xml" ContentType="application/vnd.openxmlformats-officedocument.presentationml.notesSlide+xml"/>
  <Override PartName="/ppt/slides/slide20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Override PartName="/ppt/slides/slide236.xml" ContentType="application/vnd.openxmlformats-officedocument.presentationml.slide+xml"/>
  <Override PartName="/ppt/notesSlides/notesSlide121.xml" ContentType="application/vnd.openxmlformats-officedocument.presentationml.notesSlide+xml"/>
  <Override PartName="/ppt/notesSlides/notesSlide95.xml" ContentType="application/vnd.openxmlformats-officedocument.presentationml.notesSlide+xml"/>
  <Override PartName="/ppt/slides/slide230.xml" ContentType="application/vnd.openxmlformats-officedocument.presentationml.slide+xml"/>
  <Override PartName="/ppt/slides/slide237.xml" ContentType="application/vnd.openxmlformats-officedocument.presentationml.slide+xml"/>
  <Override PartName="/ppt/slides/slide181.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drawings/legacyDiagramText15.bin" ContentType="application/vnd.ms-office.legacyDiagramText"/>
  <Override PartName="/ppt/slides/slide74.xml" ContentType="application/vnd.openxmlformats-officedocument.presentationml.slide+xml"/>
  <Override PartName="/ppt/embeddings/Microsoft_Equation9.bin" ContentType="application/vnd.openxmlformats-officedocument.oleObject"/>
  <Override PartName="/ppt/slides/slide15.xml" ContentType="application/vnd.openxmlformats-officedocument.presentationml.slide+xml"/>
  <Override PartName="/ppt/slides/slide140.xml" ContentType="application/vnd.openxmlformats-officedocument.presentationml.slide+xml"/>
  <Override PartName="/ppt/notesSlides/notesSlide49.xml" ContentType="application/vnd.openxmlformats-officedocument.presentationml.notesSlide+xml"/>
  <Override PartName="/ppt/embeddings/Microsoft_Equation32.bin" ContentType="application/vnd.openxmlformats-officedocument.oleObject"/>
  <Override PartName="/ppt/slides/slide73.xml" ContentType="application/vnd.openxmlformats-officedocument.presentationml.slide+xml"/>
  <Override PartName="/ppt/slides/slide224.xml" ContentType="application/vnd.openxmlformats-officedocument.presentationml.slide+xml"/>
  <Override PartName="/ppt/notesSlides/notesSlide129.xml" ContentType="application/vnd.openxmlformats-officedocument.presentationml.notesSlide+xml"/>
  <Override PartName="/ppt/slides/slide32.xml" ContentType="application/vnd.openxmlformats-officedocument.presentationml.slide+xml"/>
  <Override PartName="/ppt/slides/slide17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notesSlides/notesSlide118.xml" ContentType="application/vnd.openxmlformats-officedocument.presentationml.notesSlide+xml"/>
  <Default Extension="gif" ContentType="image/gif"/>
  <Override PartName="/ppt/notesSlides/notesSlide146.xml" ContentType="application/vnd.openxmlformats-officedocument.presentationml.notesSlide+xml"/>
  <Override PartName="/ppt/notesSlides/notesSlide22.xml" ContentType="application/vnd.openxmlformats-officedocument.presentationml.notesSlide+xml"/>
  <Override PartName="/ppt/embeddings/oleObject4.bin" ContentType="application/vnd.openxmlformats-officedocument.oleObject"/>
  <Override PartName="/ppt/slides/slide126.xml" ContentType="application/vnd.openxmlformats-officedocument.presentationml.slide+xml"/>
  <Override PartName="/ppt/slides/slide243.xml" ContentType="application/vnd.openxmlformats-officedocument.presentationml.slide+xml"/>
  <Override PartName="/ppt/drawings/legacyDiagramText4.bin" ContentType="application/vnd.ms-office.legacyDiagramText"/>
  <Override PartName="/ppt/slides/slide22.xml" ContentType="application/vnd.openxmlformats-officedocument.presentationml.slide+xml"/>
  <Override PartName="/ppt/notesSlides/notesSlide92.xml" ContentType="application/vnd.openxmlformats-officedocument.presentationml.notesSlide+xml"/>
  <Override PartName="/ppt/slides/slide30.xml" ContentType="application/vnd.openxmlformats-officedocument.presentationml.slide+xml"/>
  <Override PartName="/ppt/notesSlides/notesSlide162.xml" ContentType="application/vnd.openxmlformats-officedocument.presentationml.notesSlide+xml"/>
  <Override PartName="/ppt/drawings/legacyDiagramText18.bin" ContentType="application/vnd.ms-office.legacyDiagramText"/>
  <Override PartName="/ppt/notesSlides/notesSlide61.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s/slide247.xml" ContentType="application/vnd.openxmlformats-officedocument.presentationml.slide+xml"/>
  <Override PartName="/ppt/slides/slide123.xml" ContentType="application/vnd.openxmlformats-officedocument.presentationml.slide+xml"/>
  <Override PartName="/ppt/slides/slide23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51.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151.xml" ContentType="application/vnd.openxmlformats-officedocument.presentationml.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drawings/legacyDiagramText1.bin" ContentType="application/vnd.ms-office.legacyDiagramText"/>
  <Override PartName="/ppt/embeddings/Microsoft_Equation36.bin" ContentType="application/vnd.openxmlformats-officedocument.oleObject"/>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notesSlides/notesSlide103.xml" ContentType="application/vnd.openxmlformats-officedocument.presentationml.notesSlide+xml"/>
  <Override PartName="/ppt/notesSlides/notesSlide158.xml" ContentType="application/vnd.openxmlformats-officedocument.presentationml.notesSlide+xml"/>
  <Override PartName="/ppt/slides/slide121.xml" ContentType="application/vnd.openxmlformats-officedocument.presentationml.slide+xml"/>
  <Override PartName="/ppt/slides/slide214.xml" ContentType="application/vnd.openxmlformats-officedocument.presentationml.slide+xml"/>
  <Override PartName="/ppt/notesSlides/notesSlide17.xml" ContentType="application/vnd.openxmlformats-officedocument.presentationml.notesSlide+xml"/>
  <Override PartName="/ppt/drawings/legacyDiagramText11.bin" ContentType="application/vnd.ms-office.legacyDiagramText"/>
  <Override PartName="/ppt/slides/slide87.xml" ContentType="application/vnd.openxmlformats-officedocument.presentationml.slide+xml"/>
  <Override PartName="/ppt/notesSlides/notesSlide87.xml" ContentType="application/vnd.openxmlformats-officedocument.presentationml.notesSlide+xml"/>
  <Override PartName="/ppt/notesSlides/notesSlide57.xml" ContentType="application/vnd.openxmlformats-officedocument.presentationml.notesSlide+xml"/>
  <Override PartName="/ppt/notesSlides/notesSlide99.xml" ContentType="application/vnd.openxmlformats-officedocument.presentationml.notesSlide+xml"/>
  <Override PartName="/ppt/slideLayouts/slideLayout4.xml" ContentType="application/vnd.openxmlformats-officedocument.presentationml.slideLayout+xml"/>
  <Override PartName="/ppt/notesSlides/notesSlide126.xml" ContentType="application/vnd.openxmlformats-officedocument.presentationml.notesSlide+xml"/>
  <Override PartName="/ppt/slides/slide89.xml" ContentType="application/vnd.openxmlformats-officedocument.presentationml.slide+xml"/>
  <Override PartName="/ppt/slideLayouts/slideLayout6.xml" ContentType="application/vnd.openxmlformats-officedocument.presentationml.slideLayout+xml"/>
  <Default Extension="emf" ContentType="image/x-emf"/>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27.xml" ContentType="application/vnd.openxmlformats-officedocument.presentationml.slide+xml"/>
  <Override PartName="/ppt/notesSlides/notesSlide101.xml" ContentType="application/vnd.openxmlformats-officedocument.presentationml.notesSlide+xml"/>
  <Override PartName="/ppt/notesSlides/notesSlide152.xml" ContentType="application/vnd.openxmlformats-officedocument.presentationml.notesSlide+xml"/>
  <Override PartName="/ppt/slides/slide138.xml" ContentType="application/vnd.openxmlformats-officedocument.presentationml.slide+xml"/>
  <Override PartName="/ppt/slides/slide258.xml" ContentType="application/vnd.openxmlformats-officedocument.presentationml.slide+xml"/>
  <Override PartName="/ppt/drawings/legacyDiagramText8.bin" ContentType="application/vnd.ms-office.legacyDiagramText"/>
  <Override PartName="/ppt/slides/slide232.xml" ContentType="application/vnd.openxmlformats-officedocument.presentationml.slide+xml"/>
  <Override PartName="/ppt/notesSlides/notesSlide10.xml" ContentType="application/vnd.openxmlformats-officedocument.presentationml.notesSlide+xml"/>
  <Override PartName="/ppt/notesSlides/notesSlide55.xml" ContentType="application/vnd.openxmlformats-officedocument.presentationml.notesSlide+xml"/>
  <Override PartName="/ppt/drawings/legacyDiagramText13.bin" ContentType="application/vnd.ms-office.legacyDiagramText"/>
  <Override PartName="/ppt/slides/slide150.xml" ContentType="application/vnd.openxmlformats-officedocument.presentationml.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46.xml" ContentType="application/vnd.openxmlformats-officedocument.presentationml.slide+xml"/>
  <Override PartName="/ppt/slides/slide203.xml" ContentType="application/vnd.openxmlformats-officedocument.presentationml.slide+xml"/>
  <Default Extension="xls" ContentType="application/vnd.ms-exce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134.xml" ContentType="application/vnd.openxmlformats-officedocument.presentationml.slide+xml"/>
  <Override PartName="/ppt/notesSlides/notesSlide140.xml" ContentType="application/vnd.openxmlformats-officedocument.presentationml.notesSlide+xml"/>
  <Override PartName="/ppt/notesSlides/notesSlide144.xml" ContentType="application/vnd.openxmlformats-officedocument.presentationml.notesSlide+xml"/>
  <Override PartName="/ppt/notesSlides/notesSlide116.xml" ContentType="application/vnd.openxmlformats-officedocument.presentationml.notesSlide+xml"/>
  <Override PartName="/ppt/notesSlides/notesSlide34.xml" ContentType="application/vnd.openxmlformats-officedocument.presentationml.notesSlide+xml"/>
  <Override PartName="/ppt/slides/slide186.xml" ContentType="application/vnd.openxmlformats-officedocument.presentationml.slide+xml"/>
  <Override PartName="/ppt/slides/slide201.xml" ContentType="application/vnd.openxmlformats-officedocument.presentationml.slide+xml"/>
  <Override PartName="/ppt/embeddings/Microsoft_Equation34.bin" ContentType="application/vnd.openxmlformats-officedocument.oleObject"/>
  <Override PartName="/ppt/slideLayouts/slideLayout5.xml" ContentType="application/vnd.openxmlformats-officedocument.presentationml.slideLayout+xml"/>
  <Override PartName="/ppt/notesSlides/notesSlide138.xml" ContentType="application/vnd.openxmlformats-officedocument.presentationml.notesSlide+xml"/>
  <Override PartName="/ppt/embeddings/Microsoft_Equation25.bin" ContentType="application/vnd.openxmlformats-officedocument.oleObject"/>
  <Override PartName="/ppt/embeddings/Microsoft_Equation35.bin" ContentType="application/vnd.openxmlformats-officedocument.oleObject"/>
  <Override PartName="/ppt/notesSlides/notesSlide111.xml" ContentType="application/vnd.openxmlformats-officedocument.presentationml.notesSlide+xml"/>
  <Override PartName="/ppt/slides/slide119.xml" ContentType="application/vnd.openxmlformats-officedocument.presentationml.slide+xml"/>
  <Override PartName="/ppt/slides/slide136.xml" ContentType="application/vnd.openxmlformats-officedocument.presentationml.slide+xml"/>
  <Override PartName="/ppt/slides/slide139.xml" ContentType="application/vnd.openxmlformats-officedocument.presentationml.slide+xml"/>
  <Override PartName="/ppt/slides/slide257.xml" ContentType="application/vnd.openxmlformats-officedocument.presentationml.slide+xml"/>
  <Override PartName="/ppt/notesSlides/notesSlide105.xml" ContentType="application/vnd.openxmlformats-officedocument.presentationml.notesSlide+xml"/>
  <Override PartName="/ppt/notesSlides/notesSlide127.xml" ContentType="application/vnd.openxmlformats-officedocument.presentationml.notesSlide+xml"/>
  <Override PartName="/ppt/drawings/legacyDiagramText14.bin" ContentType="application/vnd.ms-office.legacyDiagramText"/>
  <Override PartName="/ppt/slides/slide106.xml" ContentType="application/vnd.openxmlformats-officedocument.presentationml.slide+xml"/>
  <Override PartName="/ppt/notesSlides/notesSlide12.xml" ContentType="application/vnd.openxmlformats-officedocument.presentationml.notesSlide+xml"/>
  <Override PartName="/ppt/embeddings/Microsoft_Equation7.bin" ContentType="application/vnd.openxmlformats-officedocument.oleObject"/>
  <Override PartName="/ppt/notesSlides/notesSlide128.xml" ContentType="application/vnd.openxmlformats-officedocument.presentationml.notesSlide+xml"/>
  <Override PartName="/ppt/slides/slide179.xml" ContentType="application/vnd.openxmlformats-officedocument.presentationml.slide+xml"/>
  <Override PartName="/ppt/slides/slide251.xml" ContentType="application/vnd.openxmlformats-officedocument.presentationml.slide+xml"/>
  <Override PartName="/ppt/slides/slide226.xml" ContentType="application/vnd.openxmlformats-officedocument.presentationml.slide+xml"/>
  <Override PartName="/ppt/slideLayouts/slideLayout1.xml" ContentType="application/vnd.openxmlformats-officedocument.presentationml.slideLayout+xml"/>
  <Override PartName="/ppt/slides/slide156.xml" ContentType="application/vnd.openxmlformats-officedocument.presentationml.slide+xml"/>
  <Override PartName="/ppt/slides/slide239.xml" ContentType="application/vnd.openxmlformats-officedocument.presentationml.slide+xml"/>
  <Override PartName="/ppt/theme/theme1.xml" ContentType="application/vnd.openxmlformats-officedocument.theme+xml"/>
  <Override PartName="/ppt/slides/slide109.xml" ContentType="application/vnd.openxmlformats-officedocument.presentationml.slide+xml"/>
  <Override PartName="/ppt/notesSlides/notesSlide59.xml" ContentType="application/vnd.openxmlformats-officedocument.presentationml.notesSlide+xml"/>
  <Override PartName="/ppt/slides/slide197.xml" ContentType="application/vnd.openxmlformats-officedocument.presentationml.slide+xml"/>
  <Override PartName="/ppt/notesSlides/notesSlide89.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155.xml" ContentType="application/vnd.openxmlformats-officedocument.presentationml.notesSlide+xml"/>
  <Override PartName="/ppt/notesSlides/notesSlide141.xml" ContentType="application/vnd.openxmlformats-officedocument.presentationml.notesSlide+xml"/>
  <Override PartName="/ppt/notesSlides/notesSlide54.xml" ContentType="application/vnd.openxmlformats-officedocument.presentationml.notesSlide+xml"/>
  <Override PartName="/ppt/notesSlides/notesSlide81.xml" ContentType="application/vnd.openxmlformats-officedocument.presentationml.notesSlide+xml"/>
  <Override PartName="/ppt/slides/slide98.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notesSlides/notesSlide82.xml" ContentType="application/vnd.openxmlformats-officedocument.presentationml.notesSlide+xml"/>
  <Override PartName="/ppt/notesSlides/notesSlide85.xml" ContentType="application/vnd.openxmlformats-officedocument.presentationml.notesSlide+xml"/>
  <Override PartName="/ppt/embeddings/Microsoft_Equation6.bin" ContentType="application/vnd.openxmlformats-officedocument.oleObject"/>
  <Override PartName="/ppt/notesSlides/notesSlide68.xml" ContentType="application/vnd.openxmlformats-officedocument.presentationml.notesSlide+xml"/>
  <Override PartName="/ppt/slides/slide254.xml" ContentType="application/vnd.openxmlformats-officedocument.presentationml.slide+xml"/>
  <Override PartName="/ppt/notesSlides/notesSlide110.xml" ContentType="application/vnd.openxmlformats-officedocument.presentationml.notesSlide+xml"/>
  <Override PartName="/ppt/slides/slide60.xml" ContentType="application/vnd.openxmlformats-officedocument.presentationml.slide+xml"/>
  <Override PartName="/ppt/embeddings/oleObject8.bin" ContentType="application/vnd.openxmlformats-officedocument.oleObject"/>
  <Override PartName="/ppt/slides/slide24.xml" ContentType="application/vnd.openxmlformats-officedocument.presentationml.slide+xml"/>
  <Override PartName="/ppt/embeddings/Microsoft_Equation17.bin" ContentType="application/vnd.openxmlformats-officedocument.oleObject"/>
  <Override PartName="/ppt/slides/slide6.xml" ContentType="application/vnd.openxmlformats-officedocument.presentationml.slide+xml"/>
  <Override PartName="/ppt/notesSlides/notesSlide124.xml" ContentType="application/vnd.openxmlformats-officedocument.presentationml.notesSlide+xml"/>
  <Override PartName="/ppt/slides/slide219.xml" ContentType="application/vnd.openxmlformats-officedocument.presentationml.slide+xml"/>
  <Override PartName="/ppt/embeddings/Microsoft_Equation21.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61"/>
  </p:notesMasterIdLst>
  <p:sldIdLst>
    <p:sldId id="257" r:id="rId2"/>
    <p:sldId id="260" r:id="rId3"/>
    <p:sldId id="261" r:id="rId4"/>
    <p:sldId id="262" r:id="rId5"/>
    <p:sldId id="264" r:id="rId6"/>
    <p:sldId id="266" r:id="rId7"/>
    <p:sldId id="672" r:id="rId8"/>
    <p:sldId id="670" r:id="rId9"/>
    <p:sldId id="268" r:id="rId10"/>
    <p:sldId id="276" r:id="rId11"/>
    <p:sldId id="277" r:id="rId12"/>
    <p:sldId id="278" r:id="rId13"/>
    <p:sldId id="279" r:id="rId14"/>
    <p:sldId id="280" r:id="rId15"/>
    <p:sldId id="281" r:id="rId16"/>
    <p:sldId id="282" r:id="rId17"/>
    <p:sldId id="284" r:id="rId18"/>
    <p:sldId id="285" r:id="rId19"/>
    <p:sldId id="286" r:id="rId20"/>
    <p:sldId id="287" r:id="rId21"/>
    <p:sldId id="293" r:id="rId22"/>
    <p:sldId id="295" r:id="rId23"/>
    <p:sldId id="296" r:id="rId24"/>
    <p:sldId id="297" r:id="rId25"/>
    <p:sldId id="298" r:id="rId26"/>
    <p:sldId id="299" r:id="rId27"/>
    <p:sldId id="300" r:id="rId28"/>
    <p:sldId id="301" r:id="rId29"/>
    <p:sldId id="302" r:id="rId30"/>
    <p:sldId id="305" r:id="rId31"/>
    <p:sldId id="306" r:id="rId32"/>
    <p:sldId id="307" r:id="rId33"/>
    <p:sldId id="308" r:id="rId34"/>
    <p:sldId id="314" r:id="rId35"/>
    <p:sldId id="318" r:id="rId36"/>
    <p:sldId id="320" r:id="rId37"/>
    <p:sldId id="321" r:id="rId38"/>
    <p:sldId id="322" r:id="rId39"/>
    <p:sldId id="325" r:id="rId40"/>
    <p:sldId id="327" r:id="rId41"/>
    <p:sldId id="328" r:id="rId42"/>
    <p:sldId id="673" r:id="rId43"/>
    <p:sldId id="674" r:id="rId44"/>
    <p:sldId id="331" r:id="rId45"/>
    <p:sldId id="333"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4" r:id="rId66"/>
    <p:sldId id="355" r:id="rId67"/>
    <p:sldId id="357" r:id="rId68"/>
    <p:sldId id="358" r:id="rId69"/>
    <p:sldId id="359" r:id="rId70"/>
    <p:sldId id="360" r:id="rId71"/>
    <p:sldId id="362" r:id="rId72"/>
    <p:sldId id="364" r:id="rId73"/>
    <p:sldId id="365" r:id="rId74"/>
    <p:sldId id="366" r:id="rId75"/>
    <p:sldId id="367" r:id="rId76"/>
    <p:sldId id="369" r:id="rId77"/>
    <p:sldId id="370" r:id="rId78"/>
    <p:sldId id="371" r:id="rId79"/>
    <p:sldId id="372" r:id="rId80"/>
    <p:sldId id="373" r:id="rId81"/>
    <p:sldId id="378" r:id="rId82"/>
    <p:sldId id="379" r:id="rId83"/>
    <p:sldId id="380" r:id="rId84"/>
    <p:sldId id="384" r:id="rId85"/>
    <p:sldId id="387" r:id="rId86"/>
    <p:sldId id="388" r:id="rId87"/>
    <p:sldId id="389" r:id="rId88"/>
    <p:sldId id="390" r:id="rId89"/>
    <p:sldId id="391" r:id="rId90"/>
    <p:sldId id="392" r:id="rId91"/>
    <p:sldId id="393" r:id="rId92"/>
    <p:sldId id="394" r:id="rId93"/>
    <p:sldId id="395" r:id="rId94"/>
    <p:sldId id="396" r:id="rId95"/>
    <p:sldId id="397" r:id="rId96"/>
    <p:sldId id="398" r:id="rId97"/>
    <p:sldId id="399" r:id="rId98"/>
    <p:sldId id="400" r:id="rId99"/>
    <p:sldId id="401" r:id="rId100"/>
    <p:sldId id="402" r:id="rId101"/>
    <p:sldId id="403" r:id="rId102"/>
    <p:sldId id="404" r:id="rId103"/>
    <p:sldId id="405" r:id="rId104"/>
    <p:sldId id="406" r:id="rId105"/>
    <p:sldId id="407" r:id="rId106"/>
    <p:sldId id="408" r:id="rId107"/>
    <p:sldId id="409" r:id="rId108"/>
    <p:sldId id="410" r:id="rId109"/>
    <p:sldId id="411" r:id="rId110"/>
    <p:sldId id="412" r:id="rId111"/>
    <p:sldId id="413" r:id="rId112"/>
    <p:sldId id="414" r:id="rId113"/>
    <p:sldId id="415" r:id="rId114"/>
    <p:sldId id="416" r:id="rId115"/>
    <p:sldId id="417" r:id="rId116"/>
    <p:sldId id="423" r:id="rId117"/>
    <p:sldId id="424" r:id="rId118"/>
    <p:sldId id="425" r:id="rId119"/>
    <p:sldId id="426" r:id="rId120"/>
    <p:sldId id="427" r:id="rId121"/>
    <p:sldId id="428" r:id="rId122"/>
    <p:sldId id="429" r:id="rId123"/>
    <p:sldId id="430" r:id="rId124"/>
    <p:sldId id="431" r:id="rId125"/>
    <p:sldId id="433" r:id="rId126"/>
    <p:sldId id="434" r:id="rId127"/>
    <p:sldId id="675" r:id="rId128"/>
    <p:sldId id="435" r:id="rId129"/>
    <p:sldId id="437" r:id="rId130"/>
    <p:sldId id="676" r:id="rId131"/>
    <p:sldId id="677" r:id="rId132"/>
    <p:sldId id="678" r:id="rId133"/>
    <p:sldId id="679" r:id="rId134"/>
    <p:sldId id="438" r:id="rId135"/>
    <p:sldId id="680" r:id="rId136"/>
    <p:sldId id="681" r:id="rId137"/>
    <p:sldId id="682" r:id="rId138"/>
    <p:sldId id="683" r:id="rId139"/>
    <p:sldId id="439" r:id="rId140"/>
    <p:sldId id="440" r:id="rId141"/>
    <p:sldId id="441" r:id="rId142"/>
    <p:sldId id="442" r:id="rId143"/>
    <p:sldId id="462" r:id="rId144"/>
    <p:sldId id="463" r:id="rId145"/>
    <p:sldId id="464" r:id="rId146"/>
    <p:sldId id="465" r:id="rId147"/>
    <p:sldId id="466" r:id="rId148"/>
    <p:sldId id="468" r:id="rId149"/>
    <p:sldId id="469" r:id="rId150"/>
    <p:sldId id="475" r:id="rId151"/>
    <p:sldId id="476" r:id="rId152"/>
    <p:sldId id="477" r:id="rId153"/>
    <p:sldId id="478" r:id="rId154"/>
    <p:sldId id="480" r:id="rId155"/>
    <p:sldId id="481" r:id="rId156"/>
    <p:sldId id="479" r:id="rId157"/>
    <p:sldId id="484" r:id="rId158"/>
    <p:sldId id="485" r:id="rId159"/>
    <p:sldId id="487" r:id="rId160"/>
    <p:sldId id="684" r:id="rId161"/>
    <p:sldId id="685" r:id="rId162"/>
    <p:sldId id="488" r:id="rId163"/>
    <p:sldId id="490" r:id="rId164"/>
    <p:sldId id="491" r:id="rId165"/>
    <p:sldId id="493" r:id="rId166"/>
    <p:sldId id="496" r:id="rId167"/>
    <p:sldId id="499" r:id="rId168"/>
    <p:sldId id="502" r:id="rId169"/>
    <p:sldId id="503" r:id="rId170"/>
    <p:sldId id="504" r:id="rId171"/>
    <p:sldId id="505" r:id="rId172"/>
    <p:sldId id="506" r:id="rId173"/>
    <p:sldId id="508" r:id="rId174"/>
    <p:sldId id="511" r:id="rId175"/>
    <p:sldId id="517" r:id="rId176"/>
    <p:sldId id="518" r:id="rId177"/>
    <p:sldId id="521" r:id="rId178"/>
    <p:sldId id="522" r:id="rId179"/>
    <p:sldId id="526" r:id="rId180"/>
    <p:sldId id="527" r:id="rId181"/>
    <p:sldId id="529" r:id="rId182"/>
    <p:sldId id="533" r:id="rId183"/>
    <p:sldId id="535" r:id="rId184"/>
    <p:sldId id="536" r:id="rId185"/>
    <p:sldId id="537" r:id="rId186"/>
    <p:sldId id="538" r:id="rId187"/>
    <p:sldId id="544" r:id="rId188"/>
    <p:sldId id="545" r:id="rId189"/>
    <p:sldId id="546" r:id="rId190"/>
    <p:sldId id="548" r:id="rId191"/>
    <p:sldId id="550" r:id="rId192"/>
    <p:sldId id="551" r:id="rId193"/>
    <p:sldId id="552" r:id="rId194"/>
    <p:sldId id="553" r:id="rId195"/>
    <p:sldId id="554" r:id="rId196"/>
    <p:sldId id="556" r:id="rId197"/>
    <p:sldId id="557" r:id="rId198"/>
    <p:sldId id="558" r:id="rId199"/>
    <p:sldId id="559" r:id="rId200"/>
    <p:sldId id="560" r:id="rId201"/>
    <p:sldId id="561" r:id="rId202"/>
    <p:sldId id="562" r:id="rId203"/>
    <p:sldId id="563" r:id="rId204"/>
    <p:sldId id="564" r:id="rId205"/>
    <p:sldId id="565" r:id="rId206"/>
    <p:sldId id="566" r:id="rId207"/>
    <p:sldId id="567" r:id="rId208"/>
    <p:sldId id="568" r:id="rId209"/>
    <p:sldId id="569" r:id="rId210"/>
    <p:sldId id="570" r:id="rId211"/>
    <p:sldId id="571" r:id="rId212"/>
    <p:sldId id="572" r:id="rId213"/>
    <p:sldId id="573" r:id="rId214"/>
    <p:sldId id="576" r:id="rId215"/>
    <p:sldId id="577" r:id="rId216"/>
    <p:sldId id="578" r:id="rId217"/>
    <p:sldId id="668" r:id="rId218"/>
    <p:sldId id="669" r:id="rId219"/>
    <p:sldId id="579" r:id="rId220"/>
    <p:sldId id="581" r:id="rId221"/>
    <p:sldId id="584" r:id="rId222"/>
    <p:sldId id="585" r:id="rId223"/>
    <p:sldId id="586" r:id="rId224"/>
    <p:sldId id="588" r:id="rId225"/>
    <p:sldId id="592" r:id="rId226"/>
    <p:sldId id="605" r:id="rId227"/>
    <p:sldId id="606" r:id="rId228"/>
    <p:sldId id="607" r:id="rId229"/>
    <p:sldId id="608" r:id="rId230"/>
    <p:sldId id="609" r:id="rId231"/>
    <p:sldId id="610" r:id="rId232"/>
    <p:sldId id="611" r:id="rId233"/>
    <p:sldId id="613" r:id="rId234"/>
    <p:sldId id="615" r:id="rId235"/>
    <p:sldId id="617" r:id="rId236"/>
    <p:sldId id="618" r:id="rId237"/>
    <p:sldId id="619" r:id="rId238"/>
    <p:sldId id="620" r:id="rId239"/>
    <p:sldId id="621" r:id="rId240"/>
    <p:sldId id="623" r:id="rId241"/>
    <p:sldId id="624" r:id="rId242"/>
    <p:sldId id="625" r:id="rId243"/>
    <p:sldId id="686" r:id="rId244"/>
    <p:sldId id="627" r:id="rId245"/>
    <p:sldId id="629" r:id="rId246"/>
    <p:sldId id="630" r:id="rId247"/>
    <p:sldId id="631" r:id="rId248"/>
    <p:sldId id="632" r:id="rId249"/>
    <p:sldId id="633" r:id="rId250"/>
    <p:sldId id="634" r:id="rId251"/>
    <p:sldId id="636" r:id="rId252"/>
    <p:sldId id="637" r:id="rId253"/>
    <p:sldId id="639" r:id="rId254"/>
    <p:sldId id="640" r:id="rId255"/>
    <p:sldId id="643" r:id="rId256"/>
    <p:sldId id="644" r:id="rId257"/>
    <p:sldId id="645" r:id="rId258"/>
    <p:sldId id="646" r:id="rId259"/>
    <p:sldId id="647" r:id="rId2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8" autoAdjust="0"/>
    <p:restoredTop sz="94726" autoAdjust="0"/>
  </p:normalViewPr>
  <p:slideViewPr>
    <p:cSldViewPr>
      <p:cViewPr varScale="1">
        <p:scale>
          <a:sx n="140" d="100"/>
          <a:sy n="140" d="100"/>
        </p:scale>
        <p:origin x="-784" y="-96"/>
      </p:cViewPr>
      <p:guideLst>
        <p:guide orient="horz" pos="2160"/>
        <p:guide pos="2880"/>
      </p:guideLst>
    </p:cSldViewPr>
  </p:slideViewPr>
  <p:outlineViewPr>
    <p:cViewPr>
      <p:scale>
        <a:sx n="33" d="100"/>
        <a:sy n="33" d="100"/>
      </p:scale>
      <p:origin x="0" y="4390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3" Type="http://schemas.openxmlformats.org/officeDocument/2006/relationships/slide" Target="slides/slide132.xml"/><Relationship Id="rId121" Type="http://schemas.openxmlformats.org/officeDocument/2006/relationships/slide" Target="slides/slide120.xml"/><Relationship Id="rId178" Type="http://schemas.openxmlformats.org/officeDocument/2006/relationships/slide" Target="slides/slide177.xml"/><Relationship Id="rId267" Type="http://schemas.microsoft.com/office/2006/relationships/legacyDocTextInfo" Target="legacyDocTextInfo.bin"/><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169" Type="http://schemas.openxmlformats.org/officeDocument/2006/relationships/slide" Target="slides/slide168.xml"/><Relationship Id="rId106" Type="http://schemas.openxmlformats.org/officeDocument/2006/relationships/slide" Target="slides/slide105.xml"/><Relationship Id="rId119" Type="http://schemas.openxmlformats.org/officeDocument/2006/relationships/slide" Target="slides/slide118.xml"/><Relationship Id="rId261" Type="http://schemas.openxmlformats.org/officeDocument/2006/relationships/notesMaster" Target="notesMasters/notesMaster1.xml"/><Relationship Id="rId138" Type="http://schemas.openxmlformats.org/officeDocument/2006/relationships/slide" Target="slides/slide137.xml"/><Relationship Id="rId181" Type="http://schemas.openxmlformats.org/officeDocument/2006/relationships/slide" Target="slides/slide180.xml"/><Relationship Id="rId128" Type="http://schemas.openxmlformats.org/officeDocument/2006/relationships/slide" Target="slides/slide127.xml"/><Relationship Id="rId221" Type="http://schemas.openxmlformats.org/officeDocument/2006/relationships/slide" Target="slides/slide220.xml"/><Relationship Id="rId17" Type="http://schemas.openxmlformats.org/officeDocument/2006/relationships/slide" Target="slides/slide16.xml"/><Relationship Id="rId225" Type="http://schemas.openxmlformats.org/officeDocument/2006/relationships/slide" Target="slides/slide224.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4" Type="http://schemas.openxmlformats.org/officeDocument/2006/relationships/slide" Target="slides/slide3.xml"/><Relationship Id="rId205" Type="http://schemas.openxmlformats.org/officeDocument/2006/relationships/slide" Target="slides/slide204.xml"/><Relationship Id="rId89" Type="http://schemas.openxmlformats.org/officeDocument/2006/relationships/slide" Target="slides/slide88.xml"/><Relationship Id="rId114" Type="http://schemas.openxmlformats.org/officeDocument/2006/relationships/slide" Target="slides/slide113.xml"/><Relationship Id="rId185" Type="http://schemas.openxmlformats.org/officeDocument/2006/relationships/slide" Target="slides/slide184.xml"/><Relationship Id="rId195" Type="http://schemas.openxmlformats.org/officeDocument/2006/relationships/slide" Target="slides/slide194.xml"/><Relationship Id="rId88" Type="http://schemas.openxmlformats.org/officeDocument/2006/relationships/slide" Target="slides/slide87.xml"/><Relationship Id="rId38" Type="http://schemas.openxmlformats.org/officeDocument/2006/relationships/slide" Target="slides/slide37.xml"/><Relationship Id="rId176" Type="http://schemas.openxmlformats.org/officeDocument/2006/relationships/slide" Target="slides/slide175.xml"/><Relationship Id="rId2" Type="http://schemas.openxmlformats.org/officeDocument/2006/relationships/slide" Target="slides/slide1.xml"/><Relationship Id="rId257" Type="http://schemas.openxmlformats.org/officeDocument/2006/relationships/slide" Target="slides/slide256.xml"/><Relationship Id="rId144" Type="http://schemas.openxmlformats.org/officeDocument/2006/relationships/slide" Target="slides/slide143.xml"/><Relationship Id="rId75" Type="http://schemas.openxmlformats.org/officeDocument/2006/relationships/slide" Target="slides/slide74.xml"/><Relationship Id="rId97" Type="http://schemas.openxmlformats.org/officeDocument/2006/relationships/slide" Target="slides/slide96.xml"/><Relationship Id="rId111" Type="http://schemas.openxmlformats.org/officeDocument/2006/relationships/slide" Target="slides/slide110.xml"/><Relationship Id="rId194" Type="http://schemas.openxmlformats.org/officeDocument/2006/relationships/slide" Target="slides/slide193.xml"/><Relationship Id="rId79" Type="http://schemas.openxmlformats.org/officeDocument/2006/relationships/slide" Target="slides/slide78.xml"/><Relationship Id="rId152" Type="http://schemas.openxmlformats.org/officeDocument/2006/relationships/slide" Target="slides/slide151.xml"/><Relationship Id="rId98" Type="http://schemas.openxmlformats.org/officeDocument/2006/relationships/slide" Target="slides/slide97.xml"/><Relationship Id="rId157" Type="http://schemas.openxmlformats.org/officeDocument/2006/relationships/slide" Target="slides/slide156.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177" Type="http://schemas.openxmlformats.org/officeDocument/2006/relationships/slide" Target="slides/slide176.xml"/><Relationship Id="rId48" Type="http://schemas.openxmlformats.org/officeDocument/2006/relationships/slide" Target="slides/slide47.xml"/><Relationship Id="rId214" Type="http://schemas.openxmlformats.org/officeDocument/2006/relationships/slide" Target="slides/slide213.xml"/><Relationship Id="rId52" Type="http://schemas.openxmlformats.org/officeDocument/2006/relationships/slide" Target="slides/slide51.xml"/><Relationship Id="rId170" Type="http://schemas.openxmlformats.org/officeDocument/2006/relationships/slide" Target="slides/slide169.xml"/><Relationship Id="rId260" Type="http://schemas.openxmlformats.org/officeDocument/2006/relationships/slide" Target="slides/slide259.xml"/><Relationship Id="rId190" Type="http://schemas.openxmlformats.org/officeDocument/2006/relationships/slide" Target="slides/slide189.xml"/><Relationship Id="rId192" Type="http://schemas.openxmlformats.org/officeDocument/2006/relationships/slide" Target="slides/slide191.xml"/><Relationship Id="rId246" Type="http://schemas.openxmlformats.org/officeDocument/2006/relationships/slide" Target="slides/slide245.xml"/><Relationship Id="rId163" Type="http://schemas.openxmlformats.org/officeDocument/2006/relationships/slide" Target="slides/slide162.xml"/><Relationship Id="rId23" Type="http://schemas.openxmlformats.org/officeDocument/2006/relationships/slide" Target="slides/slide22.xml"/><Relationship Id="rId136" Type="http://schemas.openxmlformats.org/officeDocument/2006/relationships/slide" Target="slides/slide135.xml"/><Relationship Id="rId228" Type="http://schemas.openxmlformats.org/officeDocument/2006/relationships/slide" Target="slides/slide227.xml"/><Relationship Id="rId61" Type="http://schemas.openxmlformats.org/officeDocument/2006/relationships/slide" Target="slides/slide60.xml"/><Relationship Id="rId146" Type="http://schemas.openxmlformats.org/officeDocument/2006/relationships/slide" Target="slides/slide145.xml"/><Relationship Id="rId30" Type="http://schemas.openxmlformats.org/officeDocument/2006/relationships/slide" Target="slides/slide29.xml"/><Relationship Id="rId202" Type="http://schemas.openxmlformats.org/officeDocument/2006/relationships/slide" Target="slides/slide201.xml"/><Relationship Id="rId208" Type="http://schemas.openxmlformats.org/officeDocument/2006/relationships/slide" Target="slides/slide207.xml"/><Relationship Id="rId230" Type="http://schemas.openxmlformats.org/officeDocument/2006/relationships/slide" Target="slides/slide229.xml"/><Relationship Id="rId29" Type="http://schemas.openxmlformats.org/officeDocument/2006/relationships/slide" Target="slides/slide28.xml"/><Relationship Id="rId184" Type="http://schemas.openxmlformats.org/officeDocument/2006/relationships/slide" Target="slides/slide183.xml"/><Relationship Id="rId213" Type="http://schemas.openxmlformats.org/officeDocument/2006/relationships/slide" Target="slides/slide212.xml"/><Relationship Id="rId171" Type="http://schemas.openxmlformats.org/officeDocument/2006/relationships/slide" Target="slides/slide170.xml"/><Relationship Id="rId41" Type="http://schemas.openxmlformats.org/officeDocument/2006/relationships/slide" Target="slides/slide40.xml"/><Relationship Id="rId5" Type="http://schemas.openxmlformats.org/officeDocument/2006/relationships/slide" Target="slides/slide4.xml"/><Relationship Id="rId172" Type="http://schemas.openxmlformats.org/officeDocument/2006/relationships/slide" Target="slides/slide171.xml"/><Relationship Id="rId266" Type="http://schemas.openxmlformats.org/officeDocument/2006/relationships/tableStyles" Target="tableStyles.xml"/><Relationship Id="rId130" Type="http://schemas.openxmlformats.org/officeDocument/2006/relationships/slide" Target="slides/slide129.xml"/><Relationship Id="rId233" Type="http://schemas.openxmlformats.org/officeDocument/2006/relationships/slide" Target="slides/slide232.xml"/><Relationship Id="rId156" Type="http://schemas.openxmlformats.org/officeDocument/2006/relationships/slide" Target="slides/slide155.xml"/><Relationship Id="rId199" Type="http://schemas.openxmlformats.org/officeDocument/2006/relationships/slide" Target="slides/slide198.xml"/><Relationship Id="rId222" Type="http://schemas.openxmlformats.org/officeDocument/2006/relationships/slide" Target="slides/slide221.xml"/><Relationship Id="rId247" Type="http://schemas.openxmlformats.org/officeDocument/2006/relationships/slide" Target="slides/slide246.xml"/><Relationship Id="rId153" Type="http://schemas.openxmlformats.org/officeDocument/2006/relationships/slide" Target="slides/slide152.xml"/><Relationship Id="rId77" Type="http://schemas.openxmlformats.org/officeDocument/2006/relationships/slide" Target="slides/slide76.xml"/><Relationship Id="rId63" Type="http://schemas.openxmlformats.org/officeDocument/2006/relationships/slide" Target="slides/slide62.xml"/><Relationship Id="rId237" Type="http://schemas.openxmlformats.org/officeDocument/2006/relationships/slide" Target="slides/slide236.xml"/><Relationship Id="rId105" Type="http://schemas.openxmlformats.org/officeDocument/2006/relationships/slide" Target="slides/slide104.xml"/><Relationship Id="rId127" Type="http://schemas.openxmlformats.org/officeDocument/2006/relationships/slide" Target="slides/slide126.xml"/><Relationship Id="rId244" Type="http://schemas.openxmlformats.org/officeDocument/2006/relationships/slide" Target="slides/slide243.xml"/><Relationship Id="rId158" Type="http://schemas.openxmlformats.org/officeDocument/2006/relationships/slide" Target="slides/slide157.xml"/><Relationship Id="rId42" Type="http://schemas.openxmlformats.org/officeDocument/2006/relationships/slide" Target="slides/slide41.xml"/><Relationship Id="rId161" Type="http://schemas.openxmlformats.org/officeDocument/2006/relationships/slide" Target="slides/slide160.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34" Type="http://schemas.openxmlformats.org/officeDocument/2006/relationships/slide" Target="slides/slide133.xml"/><Relationship Id="rId182" Type="http://schemas.openxmlformats.org/officeDocument/2006/relationships/slide" Target="slides/slide181.xml"/><Relationship Id="rId226" Type="http://schemas.openxmlformats.org/officeDocument/2006/relationships/slide" Target="slides/slide225.xml"/><Relationship Id="rId112" Type="http://schemas.openxmlformats.org/officeDocument/2006/relationships/slide" Target="slides/slide111.xml"/><Relationship Id="rId210" Type="http://schemas.openxmlformats.org/officeDocument/2006/relationships/slide" Target="slides/slide209.xml"/><Relationship Id="rId197" Type="http://schemas.openxmlformats.org/officeDocument/2006/relationships/slide" Target="slides/slide196.xml"/><Relationship Id="rId57" Type="http://schemas.openxmlformats.org/officeDocument/2006/relationships/slide" Target="slides/slide56.xml"/><Relationship Id="rId259" Type="http://schemas.openxmlformats.org/officeDocument/2006/relationships/slide" Target="slides/slide258.xml"/><Relationship Id="rId55" Type="http://schemas.openxmlformats.org/officeDocument/2006/relationships/slide" Target="slides/slide54.xml"/><Relationship Id="rId215" Type="http://schemas.openxmlformats.org/officeDocument/2006/relationships/slide" Target="slides/slide214.xml"/><Relationship Id="rId227" Type="http://schemas.openxmlformats.org/officeDocument/2006/relationships/slide" Target="slides/slide226.xml"/><Relationship Id="rId36" Type="http://schemas.openxmlformats.org/officeDocument/2006/relationships/slide" Target="slides/slide35.xml"/><Relationship Id="rId125" Type="http://schemas.openxmlformats.org/officeDocument/2006/relationships/slide" Target="slides/slide124.xml"/><Relationship Id="rId76" Type="http://schemas.openxmlformats.org/officeDocument/2006/relationships/slide" Target="slides/slide75.xml"/><Relationship Id="rId193" Type="http://schemas.openxmlformats.org/officeDocument/2006/relationships/slide" Target="slides/slide192.xml"/><Relationship Id="rId8" Type="http://schemas.openxmlformats.org/officeDocument/2006/relationships/slide" Target="slides/slide7.xml"/><Relationship Id="rId67" Type="http://schemas.openxmlformats.org/officeDocument/2006/relationships/slide" Target="slides/slide66.xml"/><Relationship Id="rId37" Type="http://schemas.openxmlformats.org/officeDocument/2006/relationships/slide" Target="slides/slide36.xml"/><Relationship Id="rId110" Type="http://schemas.openxmlformats.org/officeDocument/2006/relationships/slide" Target="slides/slide109.xml"/><Relationship Id="rId113" Type="http://schemas.openxmlformats.org/officeDocument/2006/relationships/slide" Target="slides/slide112.xml"/><Relationship Id="rId229" Type="http://schemas.openxmlformats.org/officeDocument/2006/relationships/slide" Target="slides/slide228.xml"/><Relationship Id="rId263" Type="http://schemas.openxmlformats.org/officeDocument/2006/relationships/presProps" Target="presProps.xml"/><Relationship Id="rId108" Type="http://schemas.openxmlformats.org/officeDocument/2006/relationships/slide" Target="slides/slide107.xml"/><Relationship Id="rId151" Type="http://schemas.openxmlformats.org/officeDocument/2006/relationships/slide" Target="slides/slide150.xml"/><Relationship Id="rId245" Type="http://schemas.openxmlformats.org/officeDocument/2006/relationships/slide" Target="slides/slide244.xml"/><Relationship Id="rId26" Type="http://schemas.openxmlformats.org/officeDocument/2006/relationships/slide" Target="slides/slide25.xml"/><Relationship Id="rId143" Type="http://schemas.openxmlformats.org/officeDocument/2006/relationships/slide" Target="slides/slide142.xml"/><Relationship Id="rId204" Type="http://schemas.openxmlformats.org/officeDocument/2006/relationships/slide" Target="slides/slide203.xml"/><Relationship Id="rId217" Type="http://schemas.openxmlformats.org/officeDocument/2006/relationships/slide" Target="slides/slide216.xml"/><Relationship Id="rId68" Type="http://schemas.openxmlformats.org/officeDocument/2006/relationships/slide" Target="slides/slide67.xml"/><Relationship Id="rId198" Type="http://schemas.openxmlformats.org/officeDocument/2006/relationships/slide" Target="slides/slide197.xml"/><Relationship Id="rId93" Type="http://schemas.openxmlformats.org/officeDocument/2006/relationships/slide" Target="slides/slide92.xml"/><Relationship Id="rId162" Type="http://schemas.openxmlformats.org/officeDocument/2006/relationships/slide" Target="slides/slide161.xml"/><Relationship Id="rId78" Type="http://schemas.openxmlformats.org/officeDocument/2006/relationships/slide" Target="slides/slide77.xml"/><Relationship Id="rId154" Type="http://schemas.openxmlformats.org/officeDocument/2006/relationships/slide" Target="slides/slide153.xml"/><Relationship Id="rId168" Type="http://schemas.openxmlformats.org/officeDocument/2006/relationships/slide" Target="slides/slide167.xml"/><Relationship Id="rId175" Type="http://schemas.openxmlformats.org/officeDocument/2006/relationships/slide" Target="slides/slide174.xml"/><Relationship Id="rId21" Type="http://schemas.openxmlformats.org/officeDocument/2006/relationships/slide" Target="slides/slide20.xml"/><Relationship Id="rId223" Type="http://schemas.openxmlformats.org/officeDocument/2006/relationships/slide" Target="slides/slide222.xml"/><Relationship Id="rId64" Type="http://schemas.openxmlformats.org/officeDocument/2006/relationships/slide" Target="slides/slide63.xml"/><Relationship Id="rId251" Type="http://schemas.openxmlformats.org/officeDocument/2006/relationships/slide" Target="slides/slide250.xml"/><Relationship Id="rId60" Type="http://schemas.openxmlformats.org/officeDocument/2006/relationships/slide" Target="slides/slide59.xml"/><Relationship Id="rId188" Type="http://schemas.openxmlformats.org/officeDocument/2006/relationships/slide" Target="slides/slide187.xml"/><Relationship Id="rId25" Type="http://schemas.openxmlformats.org/officeDocument/2006/relationships/slide" Target="slides/slide24.xml"/><Relationship Id="rId122" Type="http://schemas.openxmlformats.org/officeDocument/2006/relationships/slide" Target="slides/slide121.xml"/><Relationship Id="rId116" Type="http://schemas.openxmlformats.org/officeDocument/2006/relationships/slide" Target="slides/slide115.xml"/><Relationship Id="rId183" Type="http://schemas.openxmlformats.org/officeDocument/2006/relationships/slide" Target="slides/slide182.xml"/><Relationship Id="rId96" Type="http://schemas.openxmlformats.org/officeDocument/2006/relationships/slide" Target="slides/slide95.xml"/><Relationship Id="rId189" Type="http://schemas.openxmlformats.org/officeDocument/2006/relationships/slide" Target="slides/slide188.xml"/><Relationship Id="rId10" Type="http://schemas.openxmlformats.org/officeDocument/2006/relationships/slide" Target="slides/slide9.xml"/><Relationship Id="rId50" Type="http://schemas.openxmlformats.org/officeDocument/2006/relationships/slide" Target="slides/slide49.xml"/><Relationship Id="rId118" Type="http://schemas.openxmlformats.org/officeDocument/2006/relationships/slide" Target="slides/slide117.xml"/><Relationship Id="rId180" Type="http://schemas.openxmlformats.org/officeDocument/2006/relationships/slide" Target="slides/slide179.xml"/><Relationship Id="rId231" Type="http://schemas.openxmlformats.org/officeDocument/2006/relationships/slide" Target="slides/slide230.xml"/><Relationship Id="rId160" Type="http://schemas.openxmlformats.org/officeDocument/2006/relationships/slide" Target="slides/slide159.xml"/><Relationship Id="rId232" Type="http://schemas.openxmlformats.org/officeDocument/2006/relationships/slide" Target="slides/slide231.xml"/><Relationship Id="rId240" Type="http://schemas.openxmlformats.org/officeDocument/2006/relationships/slide" Target="slides/slide239.xml"/><Relationship Id="rId28" Type="http://schemas.openxmlformats.org/officeDocument/2006/relationships/slide" Target="slides/slide2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148" Type="http://schemas.openxmlformats.org/officeDocument/2006/relationships/slide" Target="slides/slide147.xml"/><Relationship Id="rId147" Type="http://schemas.openxmlformats.org/officeDocument/2006/relationships/slide" Target="slides/slide146.xml"/><Relationship Id="rId159" Type="http://schemas.openxmlformats.org/officeDocument/2006/relationships/slide" Target="slides/slide158.xml"/><Relationship Id="rId20" Type="http://schemas.openxmlformats.org/officeDocument/2006/relationships/slide" Target="slides/slide19.xml"/><Relationship Id="rId140" Type="http://schemas.openxmlformats.org/officeDocument/2006/relationships/slide" Target="slides/slide139.xml"/><Relationship Id="rId72" Type="http://schemas.openxmlformats.org/officeDocument/2006/relationships/slide" Target="slides/slide71.xml"/><Relationship Id="rId35" Type="http://schemas.openxmlformats.org/officeDocument/2006/relationships/slide" Target="slides/slide3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206" Type="http://schemas.openxmlformats.org/officeDocument/2006/relationships/slide" Target="slides/slide205.xml"/><Relationship Id="rId56" Type="http://schemas.openxmlformats.org/officeDocument/2006/relationships/slide" Target="slides/slide55.xml"/><Relationship Id="rId132" Type="http://schemas.openxmlformats.org/officeDocument/2006/relationships/slide" Target="slides/slide131.xml"/><Relationship Id="rId253" Type="http://schemas.openxmlformats.org/officeDocument/2006/relationships/slide" Target="slides/slide252.xml"/><Relationship Id="rId32" Type="http://schemas.openxmlformats.org/officeDocument/2006/relationships/slide" Target="slides/slide31.xml"/><Relationship Id="rId13" Type="http://schemas.openxmlformats.org/officeDocument/2006/relationships/slide" Target="slides/slide12.xml"/><Relationship Id="rId191" Type="http://schemas.openxmlformats.org/officeDocument/2006/relationships/slide" Target="slides/slide190.xml"/><Relationship Id="rId219" Type="http://schemas.openxmlformats.org/officeDocument/2006/relationships/slide" Target="slides/slide218.xml"/><Relationship Id="rId258" Type="http://schemas.openxmlformats.org/officeDocument/2006/relationships/slide" Target="slides/slide257.xml"/><Relationship Id="rId54" Type="http://schemas.openxmlformats.org/officeDocument/2006/relationships/slide" Target="slides/slide53.xml"/><Relationship Id="rId101" Type="http://schemas.openxmlformats.org/officeDocument/2006/relationships/slide" Target="slides/slide100.xml"/><Relationship Id="rId256" Type="http://schemas.openxmlformats.org/officeDocument/2006/relationships/slide" Target="slides/slide255.xml"/><Relationship Id="rId248" Type="http://schemas.openxmlformats.org/officeDocument/2006/relationships/slide" Target="slides/slide247.xml"/><Relationship Id="rId155" Type="http://schemas.openxmlformats.org/officeDocument/2006/relationships/slide" Target="slides/slide154.xml"/><Relationship Id="rId203" Type="http://schemas.openxmlformats.org/officeDocument/2006/relationships/slide" Target="slides/slide202.xml"/><Relationship Id="rId235" Type="http://schemas.openxmlformats.org/officeDocument/2006/relationships/slide" Target="slides/slide234.xml"/><Relationship Id="rId239" Type="http://schemas.openxmlformats.org/officeDocument/2006/relationships/slide" Target="slides/slide238.xml"/><Relationship Id="rId166" Type="http://schemas.openxmlformats.org/officeDocument/2006/relationships/slide" Target="slides/slide165.xml"/><Relationship Id="rId53" Type="http://schemas.openxmlformats.org/officeDocument/2006/relationships/slide" Target="slides/slide52.xml"/><Relationship Id="rId84" Type="http://schemas.openxmlformats.org/officeDocument/2006/relationships/slide" Target="slides/slide83.xml"/><Relationship Id="rId186" Type="http://schemas.openxmlformats.org/officeDocument/2006/relationships/slide" Target="slides/slide185.xml"/><Relationship Id="rId216" Type="http://schemas.openxmlformats.org/officeDocument/2006/relationships/slide" Target="slides/slide215.xml"/><Relationship Id="rId83" Type="http://schemas.openxmlformats.org/officeDocument/2006/relationships/slide" Target="slides/slide82.xml"/><Relationship Id="rId173" Type="http://schemas.openxmlformats.org/officeDocument/2006/relationships/slide" Target="slides/slide172.xml"/><Relationship Id="rId252" Type="http://schemas.openxmlformats.org/officeDocument/2006/relationships/slide" Target="slides/slide251.xml"/><Relationship Id="rId243" Type="http://schemas.openxmlformats.org/officeDocument/2006/relationships/slide" Target="slides/slide242.xml"/><Relationship Id="rId220" Type="http://schemas.openxmlformats.org/officeDocument/2006/relationships/slide" Target="slides/slide219.xml"/><Relationship Id="rId22" Type="http://schemas.openxmlformats.org/officeDocument/2006/relationships/slide" Target="slides/slide21.xml"/><Relationship Id="rId207" Type="http://schemas.openxmlformats.org/officeDocument/2006/relationships/slide" Target="slides/slide206.xml"/><Relationship Id="rId95" Type="http://schemas.openxmlformats.org/officeDocument/2006/relationships/slide" Target="slides/slide94.xml"/><Relationship Id="rId264" Type="http://schemas.openxmlformats.org/officeDocument/2006/relationships/viewProps" Target="viewProps.xml"/><Relationship Id="rId39" Type="http://schemas.openxmlformats.org/officeDocument/2006/relationships/slide" Target="slides/slide38.xml"/><Relationship Id="rId201" Type="http://schemas.openxmlformats.org/officeDocument/2006/relationships/slide" Target="slides/slide200.xml"/><Relationship Id="rId43" Type="http://schemas.openxmlformats.org/officeDocument/2006/relationships/slide" Target="slides/slide42.xml"/><Relationship Id="rId179" Type="http://schemas.openxmlformats.org/officeDocument/2006/relationships/slide" Target="slides/slide178.xml"/><Relationship Id="rId209" Type="http://schemas.openxmlformats.org/officeDocument/2006/relationships/slide" Target="slides/slide208.xml"/><Relationship Id="rId104" Type="http://schemas.openxmlformats.org/officeDocument/2006/relationships/slide" Target="slides/slide103.xml"/><Relationship Id="rId165" Type="http://schemas.openxmlformats.org/officeDocument/2006/relationships/slide" Target="slides/slide164.xml"/><Relationship Id="rId187" Type="http://schemas.openxmlformats.org/officeDocument/2006/relationships/slide" Target="slides/slide186.xml"/><Relationship Id="rId211" Type="http://schemas.openxmlformats.org/officeDocument/2006/relationships/slide" Target="slides/slide210.xml"/><Relationship Id="rId90" Type="http://schemas.openxmlformats.org/officeDocument/2006/relationships/slide" Target="slides/slide89.xml"/><Relationship Id="rId262" Type="http://schemas.openxmlformats.org/officeDocument/2006/relationships/printerSettings" Target="printerSettings/printerSettings1.bin"/><Relationship Id="rId85" Type="http://schemas.openxmlformats.org/officeDocument/2006/relationships/slide" Target="slides/slide8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73" Type="http://schemas.openxmlformats.org/officeDocument/2006/relationships/slide" Target="slides/slide72.xml"/><Relationship Id="rId150" Type="http://schemas.openxmlformats.org/officeDocument/2006/relationships/slide" Target="slides/slide149.xml"/><Relationship Id="rId145" Type="http://schemas.openxmlformats.org/officeDocument/2006/relationships/slide" Target="slides/slide144.xml"/><Relationship Id="rId234" Type="http://schemas.openxmlformats.org/officeDocument/2006/relationships/slide" Target="slides/slide233.xml"/><Relationship Id="rId149" Type="http://schemas.openxmlformats.org/officeDocument/2006/relationships/slide" Target="slides/slide148.xml"/><Relationship Id="rId129" Type="http://schemas.openxmlformats.org/officeDocument/2006/relationships/slide" Target="slides/slide128.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81" Type="http://schemas.openxmlformats.org/officeDocument/2006/relationships/slide" Target="slides/slide80.xml"/><Relationship Id="rId34" Type="http://schemas.openxmlformats.org/officeDocument/2006/relationships/slide" Target="slides/slide33.xml"/><Relationship Id="rId135" Type="http://schemas.openxmlformats.org/officeDocument/2006/relationships/slide" Target="slides/slide134.xml"/><Relationship Id="rId40" Type="http://schemas.openxmlformats.org/officeDocument/2006/relationships/slide" Target="slides/slide39.xml"/><Relationship Id="rId200" Type="http://schemas.openxmlformats.org/officeDocument/2006/relationships/slide" Target="slides/slide199.xml"/><Relationship Id="rId212" Type="http://schemas.openxmlformats.org/officeDocument/2006/relationships/slide" Target="slides/slide211.xml"/><Relationship Id="rId224" Type="http://schemas.openxmlformats.org/officeDocument/2006/relationships/slide" Target="slides/slide223.xml"/><Relationship Id="rId139" Type="http://schemas.openxmlformats.org/officeDocument/2006/relationships/slide" Target="slides/slide138.xml"/><Relationship Id="rId238" Type="http://schemas.openxmlformats.org/officeDocument/2006/relationships/slide" Target="slides/slide237.xml"/><Relationship Id="rId241" Type="http://schemas.openxmlformats.org/officeDocument/2006/relationships/slide" Target="slides/slide240.xml"/><Relationship Id="rId218" Type="http://schemas.openxmlformats.org/officeDocument/2006/relationships/slide" Target="slides/slide217.xml"/><Relationship Id="rId249" Type="http://schemas.openxmlformats.org/officeDocument/2006/relationships/slide" Target="slides/slide248.xml"/><Relationship Id="rId250" Type="http://schemas.openxmlformats.org/officeDocument/2006/relationships/slide" Target="slides/slide249.xml"/><Relationship Id="rId254" Type="http://schemas.openxmlformats.org/officeDocument/2006/relationships/slide" Target="slides/slide253.xml"/><Relationship Id="rId65" Type="http://schemas.openxmlformats.org/officeDocument/2006/relationships/slide" Target="slides/slide64.xml"/><Relationship Id="rId141" Type="http://schemas.openxmlformats.org/officeDocument/2006/relationships/slide" Target="slides/slide140.xml"/><Relationship Id="rId174" Type="http://schemas.openxmlformats.org/officeDocument/2006/relationships/slide" Target="slides/slide173.xml"/><Relationship Id="rId12" Type="http://schemas.openxmlformats.org/officeDocument/2006/relationships/slide" Target="slides/slide11.xml"/><Relationship Id="rId164" Type="http://schemas.openxmlformats.org/officeDocument/2006/relationships/slide" Target="slides/slide163.xml"/><Relationship Id="rId255" Type="http://schemas.openxmlformats.org/officeDocument/2006/relationships/slide" Target="slides/slide254.xml"/><Relationship Id="rId137" Type="http://schemas.openxmlformats.org/officeDocument/2006/relationships/slide" Target="slides/slide136.xml"/><Relationship Id="rId3" Type="http://schemas.openxmlformats.org/officeDocument/2006/relationships/slide" Target="slides/slide2.xml"/><Relationship Id="rId196" Type="http://schemas.openxmlformats.org/officeDocument/2006/relationships/slide" Target="slides/slide195.xml"/><Relationship Id="rId123" Type="http://schemas.openxmlformats.org/officeDocument/2006/relationships/slide" Target="slides/slide122.xml"/><Relationship Id="rId100" Type="http://schemas.openxmlformats.org/officeDocument/2006/relationships/slide" Target="slides/slide99.xml"/><Relationship Id="rId11" Type="http://schemas.openxmlformats.org/officeDocument/2006/relationships/slide" Target="slides/slide10.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131" Type="http://schemas.openxmlformats.org/officeDocument/2006/relationships/slide" Target="slides/slide130.xml"/><Relationship Id="rId167" Type="http://schemas.openxmlformats.org/officeDocument/2006/relationships/slide" Target="slides/slide166.xml"/><Relationship Id="rId15" Type="http://schemas.openxmlformats.org/officeDocument/2006/relationships/slide" Target="slides/slide14.xml"/><Relationship Id="rId236" Type="http://schemas.openxmlformats.org/officeDocument/2006/relationships/slide" Target="slides/slide235.xml"/><Relationship Id="rId265" Type="http://schemas.openxmlformats.org/officeDocument/2006/relationships/theme" Target="theme/theme1.xml"/><Relationship Id="rId242" Type="http://schemas.openxmlformats.org/officeDocument/2006/relationships/slide" Target="slides/slide241.xml"/></Relationships>
</file>

<file path=ppt/drawings/_rels/vmlDrawing1.vml.rels><?xml version="1.0" encoding="UTF-8" standalone="yes"?>
<Relationships xmlns="http://schemas.openxmlformats.org/package/2006/relationships"><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3" Type="http://schemas.openxmlformats.org/officeDocument/2006/relationships/image" Target="../media/image36.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8" Type="http://schemas.microsoft.com/office/2006/relationships/legacyDiagramText" Target="legacyDiagramText17.bin"/><Relationship Id="rId4" Type="http://schemas.microsoft.com/office/2006/relationships/legacyDiagramText" Target="legacyDiagramText13.bin"/><Relationship Id="rId10" Type="http://schemas.microsoft.com/office/2006/relationships/legacyDiagramText" Target="legacyDiagramText19.bin"/><Relationship Id="rId5" Type="http://schemas.microsoft.com/office/2006/relationships/legacyDiagramText" Target="legacyDiagramText14.bin"/><Relationship Id="rId7" Type="http://schemas.microsoft.com/office/2006/relationships/legacyDiagramText" Target="legacyDiagramText16.bin"/><Relationship Id="rId11" Type="http://schemas.microsoft.com/office/2006/relationships/legacyDiagramText" Target="legacyDiagramText20.bin"/><Relationship Id="rId1" Type="http://schemas.microsoft.com/office/2006/relationships/legacyDiagramText" Target="legacyDiagramText10.bin"/><Relationship Id="rId2" Type="http://schemas.microsoft.com/office/2006/relationships/legacyDiagramText" Target="legacyDiagramText11.bin"/><Relationship Id="rId9" Type="http://schemas.microsoft.com/office/2006/relationships/legacyDiagramText" Target="legacyDiagramText18.bin"/><Relationship Id="rId3" Type="http://schemas.microsoft.com/office/2006/relationships/legacyDiagramText" Target="legacyDiagramText12.bin"/><Relationship Id="rId6" Type="http://schemas.microsoft.com/office/2006/relationships/legacyDiagramText" Target="legacyDiagramText15.bin"/></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3" Type="http://schemas.openxmlformats.org/officeDocument/2006/relationships/image" Target="../media/image6.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8.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4" Type="http://schemas.microsoft.com/office/2006/relationships/legacyDiagramText" Target="legacyDiagramText6.bin"/><Relationship Id="rId5" Type="http://schemas.microsoft.com/office/2006/relationships/legacyDiagramText" Target="legacyDiagramText7.bin"/><Relationship Id="rId7" Type="http://schemas.microsoft.com/office/2006/relationships/legacyDiagramText" Target="legacyDiagramText9.bin"/><Relationship Id="rId1" Type="http://schemas.microsoft.com/office/2006/relationships/legacyDiagramText" Target="legacyDiagramText3.bin"/><Relationship Id="rId2" Type="http://schemas.microsoft.com/office/2006/relationships/legacyDiagramText" Target="legacyDiagramText4.bin"/><Relationship Id="rId3" Type="http://schemas.microsoft.com/office/2006/relationships/legacyDiagramText" Target="legacyDiagramText5.bin"/><Relationship Id="rId6" Type="http://schemas.microsoft.com/office/2006/relationships/legacyDiagramText" Target="legacyDiagramText8.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8279A8-B771-4BD3-BC72-646ABA961A5F}" type="datetimeFigureOut">
              <a:rPr lang="it-IT" smtClean="0"/>
              <a:pPr/>
              <a:t>4-03-2016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BCDF9-B235-4E65-ACDA-6059F78D5D45}"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8386" name="Rectangle 7"/>
          <p:cNvSpPr>
            <a:spLocks noGrp="1" noChangeArrowheads="1"/>
          </p:cNvSpPr>
          <p:nvPr>
            <p:ph type="sldNum" sz="quarter" idx="5"/>
          </p:nvPr>
        </p:nvSpPr>
        <p:spPr>
          <a:noFill/>
        </p:spPr>
        <p:txBody>
          <a:bodyPr/>
          <a:lstStyle/>
          <a:p>
            <a:fld id="{920BF5A4-1A43-4769-A674-FECA650197F3}" type="slidenum">
              <a:rPr lang="it-IT" smtClean="0"/>
              <a:pPr/>
              <a:t>1</a:t>
            </a:fld>
            <a:endParaRPr lang="it-IT" smtClean="0"/>
          </a:p>
        </p:txBody>
      </p:sp>
      <p:sp>
        <p:nvSpPr>
          <p:cNvPr id="528387" name="Rectangle 2"/>
          <p:cNvSpPr>
            <a:spLocks noGrp="1" noRot="1" noChangeAspect="1" noChangeArrowheads="1" noTextEdit="1"/>
          </p:cNvSpPr>
          <p:nvPr>
            <p:ph type="sldImg"/>
          </p:nvPr>
        </p:nvSpPr>
        <p:spPr>
          <a:ln/>
        </p:spPr>
      </p:sp>
      <p:sp>
        <p:nvSpPr>
          <p:cNvPr id="5283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5794" name="Rectangle 7"/>
          <p:cNvSpPr>
            <a:spLocks noGrp="1" noChangeArrowheads="1"/>
          </p:cNvSpPr>
          <p:nvPr>
            <p:ph type="sldNum" sz="quarter" idx="5"/>
          </p:nvPr>
        </p:nvSpPr>
        <p:spPr>
          <a:noFill/>
        </p:spPr>
        <p:txBody>
          <a:bodyPr/>
          <a:lstStyle/>
          <a:p>
            <a:fld id="{0345A909-EAFE-48ED-97D9-A8A007E63183}" type="slidenum">
              <a:rPr lang="it-IT" smtClean="0"/>
              <a:pPr/>
              <a:t>14</a:t>
            </a:fld>
            <a:endParaRPr lang="it-IT" smtClean="0"/>
          </a:p>
        </p:txBody>
      </p:sp>
      <p:sp>
        <p:nvSpPr>
          <p:cNvPr id="545795" name="Rectangle 2"/>
          <p:cNvSpPr>
            <a:spLocks noGrp="1" noRot="1" noChangeAspect="1" noChangeArrowheads="1" noTextEdit="1"/>
          </p:cNvSpPr>
          <p:nvPr>
            <p:ph type="sldImg"/>
          </p:nvPr>
        </p:nvSpPr>
        <p:spPr>
          <a:ln/>
        </p:spPr>
      </p:sp>
      <p:sp>
        <p:nvSpPr>
          <p:cNvPr id="5457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9218" name="Rectangle 7"/>
          <p:cNvSpPr>
            <a:spLocks noGrp="1" noChangeArrowheads="1"/>
          </p:cNvSpPr>
          <p:nvPr>
            <p:ph type="sldNum" sz="quarter" idx="5"/>
          </p:nvPr>
        </p:nvSpPr>
        <p:spPr>
          <a:noFill/>
        </p:spPr>
        <p:txBody>
          <a:bodyPr/>
          <a:lstStyle/>
          <a:p>
            <a:fld id="{BA05AF81-AAA3-4D65-9898-D3CF75EE9FB6}" type="slidenum">
              <a:rPr lang="it-IT" smtClean="0"/>
              <a:pPr/>
              <a:t>146</a:t>
            </a:fld>
            <a:endParaRPr lang="it-IT" smtClean="0"/>
          </a:p>
        </p:txBody>
      </p:sp>
      <p:sp>
        <p:nvSpPr>
          <p:cNvPr id="649219" name="Rectangle 2"/>
          <p:cNvSpPr>
            <a:spLocks noGrp="1" noRot="1" noChangeAspect="1" noChangeArrowheads="1" noTextEdit="1"/>
          </p:cNvSpPr>
          <p:nvPr>
            <p:ph type="sldImg"/>
          </p:nvPr>
        </p:nvSpPr>
        <p:spPr>
          <a:ln/>
        </p:spPr>
      </p:sp>
      <p:sp>
        <p:nvSpPr>
          <p:cNvPr id="6492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1266" name="Rectangle 7"/>
          <p:cNvSpPr>
            <a:spLocks noGrp="1" noChangeArrowheads="1"/>
          </p:cNvSpPr>
          <p:nvPr>
            <p:ph type="sldNum" sz="quarter" idx="5"/>
          </p:nvPr>
        </p:nvSpPr>
        <p:spPr>
          <a:noFill/>
        </p:spPr>
        <p:txBody>
          <a:bodyPr/>
          <a:lstStyle/>
          <a:p>
            <a:fld id="{3F6F9EDB-695E-47CF-B733-4B142B72D147}" type="slidenum">
              <a:rPr lang="it-IT" smtClean="0"/>
              <a:pPr/>
              <a:t>147</a:t>
            </a:fld>
            <a:endParaRPr lang="it-IT" smtClean="0"/>
          </a:p>
        </p:txBody>
      </p:sp>
      <p:sp>
        <p:nvSpPr>
          <p:cNvPr id="651267" name="Rectangle 2"/>
          <p:cNvSpPr>
            <a:spLocks noGrp="1" noRot="1" noChangeAspect="1" noChangeArrowheads="1" noTextEdit="1"/>
          </p:cNvSpPr>
          <p:nvPr>
            <p:ph type="sldImg"/>
          </p:nvPr>
        </p:nvSpPr>
        <p:spPr>
          <a:ln/>
        </p:spPr>
      </p:sp>
      <p:sp>
        <p:nvSpPr>
          <p:cNvPr id="6512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0242" name="Rectangle 7"/>
          <p:cNvSpPr>
            <a:spLocks noGrp="1" noChangeArrowheads="1"/>
          </p:cNvSpPr>
          <p:nvPr>
            <p:ph type="sldNum" sz="quarter" idx="5"/>
          </p:nvPr>
        </p:nvSpPr>
        <p:spPr>
          <a:noFill/>
        </p:spPr>
        <p:txBody>
          <a:bodyPr/>
          <a:lstStyle/>
          <a:p>
            <a:fld id="{5DC64447-ACDD-4312-AF95-F7917D92FFB9}" type="slidenum">
              <a:rPr lang="it-IT" smtClean="0"/>
              <a:pPr/>
              <a:t>148</a:t>
            </a:fld>
            <a:endParaRPr lang="it-IT" smtClean="0"/>
          </a:p>
        </p:txBody>
      </p:sp>
      <p:sp>
        <p:nvSpPr>
          <p:cNvPr id="650243" name="Rectangle 2"/>
          <p:cNvSpPr>
            <a:spLocks noGrp="1" noRot="1" noChangeAspect="1" noChangeArrowheads="1" noTextEdit="1"/>
          </p:cNvSpPr>
          <p:nvPr>
            <p:ph type="sldImg"/>
          </p:nvPr>
        </p:nvSpPr>
        <p:spPr>
          <a:ln/>
        </p:spPr>
      </p:sp>
      <p:sp>
        <p:nvSpPr>
          <p:cNvPr id="6502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62" name="Rectangle 7"/>
          <p:cNvSpPr>
            <a:spLocks noGrp="1" noChangeArrowheads="1"/>
          </p:cNvSpPr>
          <p:nvPr>
            <p:ph type="sldNum" sz="quarter" idx="5"/>
          </p:nvPr>
        </p:nvSpPr>
        <p:spPr>
          <a:noFill/>
        </p:spPr>
        <p:txBody>
          <a:bodyPr/>
          <a:lstStyle/>
          <a:p>
            <a:fld id="{02E49D10-FE42-45BF-816A-30054D74DFDC}" type="slidenum">
              <a:rPr lang="it-IT" smtClean="0"/>
              <a:pPr/>
              <a:t>150</a:t>
            </a:fld>
            <a:endParaRPr lang="it-IT" smtClean="0"/>
          </a:p>
        </p:txBody>
      </p:sp>
      <p:sp>
        <p:nvSpPr>
          <p:cNvPr id="655363" name="Rectangle 2"/>
          <p:cNvSpPr>
            <a:spLocks noGrp="1" noRot="1" noChangeAspect="1" noChangeArrowheads="1" noTextEdit="1"/>
          </p:cNvSpPr>
          <p:nvPr>
            <p:ph type="sldImg"/>
          </p:nvPr>
        </p:nvSpPr>
        <p:spPr>
          <a:ln/>
        </p:spPr>
      </p:sp>
      <p:sp>
        <p:nvSpPr>
          <p:cNvPr id="6553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4338" name="Rectangle 7"/>
          <p:cNvSpPr>
            <a:spLocks noGrp="1" noChangeArrowheads="1"/>
          </p:cNvSpPr>
          <p:nvPr>
            <p:ph type="sldNum" sz="quarter" idx="5"/>
          </p:nvPr>
        </p:nvSpPr>
        <p:spPr>
          <a:noFill/>
        </p:spPr>
        <p:txBody>
          <a:bodyPr/>
          <a:lstStyle/>
          <a:p>
            <a:fld id="{B71EE5D9-6FBF-4F72-8245-ACBC0317326F}" type="slidenum">
              <a:rPr lang="it-IT" smtClean="0"/>
              <a:pPr/>
              <a:t>151</a:t>
            </a:fld>
            <a:endParaRPr lang="it-IT" smtClean="0"/>
          </a:p>
        </p:txBody>
      </p:sp>
      <p:sp>
        <p:nvSpPr>
          <p:cNvPr id="654339" name="Rectangle 2"/>
          <p:cNvSpPr>
            <a:spLocks noGrp="1" noRot="1" noChangeAspect="1" noChangeArrowheads="1" noTextEdit="1"/>
          </p:cNvSpPr>
          <p:nvPr>
            <p:ph type="sldImg"/>
          </p:nvPr>
        </p:nvSpPr>
        <p:spPr>
          <a:ln/>
        </p:spPr>
      </p:sp>
      <p:sp>
        <p:nvSpPr>
          <p:cNvPr id="6543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6386" name="Rectangle 7"/>
          <p:cNvSpPr>
            <a:spLocks noGrp="1" noChangeArrowheads="1"/>
          </p:cNvSpPr>
          <p:nvPr>
            <p:ph type="sldNum" sz="quarter" idx="5"/>
          </p:nvPr>
        </p:nvSpPr>
        <p:spPr>
          <a:noFill/>
        </p:spPr>
        <p:txBody>
          <a:bodyPr/>
          <a:lstStyle/>
          <a:p>
            <a:fld id="{6E4E3113-324F-4726-926F-B649C8A64CDE}" type="slidenum">
              <a:rPr lang="it-IT" smtClean="0"/>
              <a:pPr/>
              <a:t>153</a:t>
            </a:fld>
            <a:endParaRPr lang="it-IT" smtClean="0"/>
          </a:p>
        </p:txBody>
      </p:sp>
      <p:sp>
        <p:nvSpPr>
          <p:cNvPr id="656387" name="Rectangle 2"/>
          <p:cNvSpPr>
            <a:spLocks noGrp="1" noRot="1" noChangeAspect="1" noChangeArrowheads="1" noTextEdit="1"/>
          </p:cNvSpPr>
          <p:nvPr>
            <p:ph type="sldImg"/>
          </p:nvPr>
        </p:nvSpPr>
        <p:spPr>
          <a:ln/>
        </p:spPr>
      </p:sp>
      <p:sp>
        <p:nvSpPr>
          <p:cNvPr id="6563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C37C7BC-8678-4FD4-A669-9A3A5B2518F8}" type="slidenum">
              <a:rPr lang="it-IT" smtClean="0"/>
              <a:pPr/>
              <a:t>154</a:t>
            </a:fld>
            <a:endParaRPr lang="it-IT"/>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00E3E20-E31B-4619-B4F9-8696B091FE1F}" type="slidenum">
              <a:rPr lang="it-IT" smtClean="0"/>
              <a:pPr/>
              <a:t>156</a:t>
            </a:fld>
            <a:endParaRPr lang="it-IT"/>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9458" name="Rectangle 7"/>
          <p:cNvSpPr>
            <a:spLocks noGrp="1" noChangeArrowheads="1"/>
          </p:cNvSpPr>
          <p:nvPr>
            <p:ph type="sldNum" sz="quarter" idx="5"/>
          </p:nvPr>
        </p:nvSpPr>
        <p:spPr>
          <a:noFill/>
        </p:spPr>
        <p:txBody>
          <a:bodyPr/>
          <a:lstStyle/>
          <a:p>
            <a:fld id="{4FF46509-4620-4CF9-A60D-5866B7EDAFC9}" type="slidenum">
              <a:rPr lang="it-IT" smtClean="0"/>
              <a:pPr/>
              <a:t>157</a:t>
            </a:fld>
            <a:endParaRPr lang="it-IT" smtClean="0"/>
          </a:p>
        </p:txBody>
      </p:sp>
      <p:sp>
        <p:nvSpPr>
          <p:cNvPr id="659459" name="Rectangle 2"/>
          <p:cNvSpPr>
            <a:spLocks noGrp="1" noRot="1" noChangeAspect="1" noChangeArrowheads="1" noTextEdit="1"/>
          </p:cNvSpPr>
          <p:nvPr>
            <p:ph type="sldImg"/>
          </p:nvPr>
        </p:nvSpPr>
        <p:spPr>
          <a:ln/>
        </p:spPr>
      </p:sp>
      <p:sp>
        <p:nvSpPr>
          <p:cNvPr id="6594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0482" name="Rectangle 7"/>
          <p:cNvSpPr>
            <a:spLocks noGrp="1" noChangeArrowheads="1"/>
          </p:cNvSpPr>
          <p:nvPr>
            <p:ph type="sldNum" sz="quarter" idx="5"/>
          </p:nvPr>
        </p:nvSpPr>
        <p:spPr>
          <a:noFill/>
        </p:spPr>
        <p:txBody>
          <a:bodyPr/>
          <a:lstStyle/>
          <a:p>
            <a:fld id="{AA89AD37-1CD3-49D2-98EB-8B77121CE21B}" type="slidenum">
              <a:rPr lang="it-IT" smtClean="0"/>
              <a:pPr/>
              <a:t>158</a:t>
            </a:fld>
            <a:endParaRPr lang="it-IT" smtClean="0"/>
          </a:p>
        </p:txBody>
      </p:sp>
      <p:sp>
        <p:nvSpPr>
          <p:cNvPr id="660483" name="Rectangle 2"/>
          <p:cNvSpPr>
            <a:spLocks noGrp="1" noRot="1" noChangeAspect="1" noChangeArrowheads="1" noTextEdit="1"/>
          </p:cNvSpPr>
          <p:nvPr>
            <p:ph type="sldImg"/>
          </p:nvPr>
        </p:nvSpPr>
        <p:spPr>
          <a:ln/>
        </p:spPr>
      </p:sp>
      <p:sp>
        <p:nvSpPr>
          <p:cNvPr id="6604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6818" name="Rectangle 7"/>
          <p:cNvSpPr>
            <a:spLocks noGrp="1" noChangeArrowheads="1"/>
          </p:cNvSpPr>
          <p:nvPr>
            <p:ph type="sldNum" sz="quarter" idx="5"/>
          </p:nvPr>
        </p:nvSpPr>
        <p:spPr>
          <a:noFill/>
        </p:spPr>
        <p:txBody>
          <a:bodyPr/>
          <a:lstStyle/>
          <a:p>
            <a:fld id="{2D5B83E4-2334-4C44-ACB1-83D2D8E38072}" type="slidenum">
              <a:rPr lang="it-IT" smtClean="0"/>
              <a:pPr/>
              <a:t>15</a:t>
            </a:fld>
            <a:endParaRPr lang="it-IT" smtClean="0"/>
          </a:p>
        </p:txBody>
      </p:sp>
      <p:sp>
        <p:nvSpPr>
          <p:cNvPr id="546819" name="Rectangle 2"/>
          <p:cNvSpPr>
            <a:spLocks noGrp="1" noRot="1" noChangeAspect="1" noChangeArrowheads="1" noTextEdit="1"/>
          </p:cNvSpPr>
          <p:nvPr>
            <p:ph type="sldImg"/>
          </p:nvPr>
        </p:nvSpPr>
        <p:spPr>
          <a:ln/>
        </p:spPr>
      </p:sp>
      <p:sp>
        <p:nvSpPr>
          <p:cNvPr id="5468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1506" name="Rectangle 7"/>
          <p:cNvSpPr>
            <a:spLocks noGrp="1" noChangeArrowheads="1"/>
          </p:cNvSpPr>
          <p:nvPr>
            <p:ph type="sldNum" sz="quarter" idx="5"/>
          </p:nvPr>
        </p:nvSpPr>
        <p:spPr>
          <a:noFill/>
        </p:spPr>
        <p:txBody>
          <a:bodyPr/>
          <a:lstStyle/>
          <a:p>
            <a:fld id="{425B1933-205E-417E-B27D-F12010E81DA3}" type="slidenum">
              <a:rPr lang="it-IT" smtClean="0"/>
              <a:pPr/>
              <a:t>162</a:t>
            </a:fld>
            <a:endParaRPr lang="it-IT" smtClean="0"/>
          </a:p>
        </p:txBody>
      </p:sp>
      <p:sp>
        <p:nvSpPr>
          <p:cNvPr id="661507" name="Rectangle 2"/>
          <p:cNvSpPr>
            <a:spLocks noGrp="1" noRot="1" noChangeAspect="1" noChangeArrowheads="1" noTextEdit="1"/>
          </p:cNvSpPr>
          <p:nvPr>
            <p:ph type="sldImg"/>
          </p:nvPr>
        </p:nvSpPr>
        <p:spPr>
          <a:ln/>
        </p:spPr>
      </p:sp>
      <p:sp>
        <p:nvSpPr>
          <p:cNvPr id="6615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3554" name="Rectangle 7"/>
          <p:cNvSpPr>
            <a:spLocks noGrp="1" noChangeArrowheads="1"/>
          </p:cNvSpPr>
          <p:nvPr>
            <p:ph type="sldNum" sz="quarter" idx="5"/>
          </p:nvPr>
        </p:nvSpPr>
        <p:spPr>
          <a:noFill/>
        </p:spPr>
        <p:txBody>
          <a:bodyPr/>
          <a:lstStyle/>
          <a:p>
            <a:fld id="{E6BA89C0-C451-481D-892F-79D2E7F86531}" type="slidenum">
              <a:rPr lang="it-IT" smtClean="0"/>
              <a:pPr/>
              <a:t>163</a:t>
            </a:fld>
            <a:endParaRPr lang="it-IT" smtClean="0"/>
          </a:p>
        </p:txBody>
      </p:sp>
      <p:sp>
        <p:nvSpPr>
          <p:cNvPr id="663555" name="Rectangle 2"/>
          <p:cNvSpPr>
            <a:spLocks noGrp="1" noRot="1" noChangeAspect="1" noChangeArrowheads="1" noTextEdit="1"/>
          </p:cNvSpPr>
          <p:nvPr>
            <p:ph type="sldImg"/>
          </p:nvPr>
        </p:nvSpPr>
        <p:spPr>
          <a:ln/>
        </p:spPr>
      </p:sp>
      <p:sp>
        <p:nvSpPr>
          <p:cNvPr id="6635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4578" name="Rectangle 7"/>
          <p:cNvSpPr>
            <a:spLocks noGrp="1" noChangeArrowheads="1"/>
          </p:cNvSpPr>
          <p:nvPr>
            <p:ph type="sldNum" sz="quarter" idx="5"/>
          </p:nvPr>
        </p:nvSpPr>
        <p:spPr>
          <a:noFill/>
        </p:spPr>
        <p:txBody>
          <a:bodyPr/>
          <a:lstStyle/>
          <a:p>
            <a:fld id="{4FA0F5AF-791F-4B17-B481-D8BD1C234BD1}" type="slidenum">
              <a:rPr lang="it-IT" smtClean="0"/>
              <a:pPr/>
              <a:t>164</a:t>
            </a:fld>
            <a:endParaRPr lang="it-IT" smtClean="0"/>
          </a:p>
        </p:txBody>
      </p:sp>
      <p:sp>
        <p:nvSpPr>
          <p:cNvPr id="664579" name="Rectangle 2"/>
          <p:cNvSpPr>
            <a:spLocks noGrp="1" noRot="1" noChangeAspect="1" noChangeArrowheads="1" noTextEdit="1"/>
          </p:cNvSpPr>
          <p:nvPr>
            <p:ph type="sldImg"/>
          </p:nvPr>
        </p:nvSpPr>
        <p:spPr>
          <a:ln/>
        </p:spPr>
      </p:sp>
      <p:sp>
        <p:nvSpPr>
          <p:cNvPr id="6645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6626" name="Rectangle 7"/>
          <p:cNvSpPr>
            <a:spLocks noGrp="1" noChangeArrowheads="1"/>
          </p:cNvSpPr>
          <p:nvPr>
            <p:ph type="sldNum" sz="quarter" idx="5"/>
          </p:nvPr>
        </p:nvSpPr>
        <p:spPr>
          <a:noFill/>
        </p:spPr>
        <p:txBody>
          <a:bodyPr/>
          <a:lstStyle/>
          <a:p>
            <a:fld id="{EE4CFABA-2629-4D46-AC78-77DF2E10984A}" type="slidenum">
              <a:rPr lang="it-IT" smtClean="0"/>
              <a:pPr/>
              <a:t>168</a:t>
            </a:fld>
            <a:endParaRPr lang="it-IT" smtClean="0"/>
          </a:p>
        </p:txBody>
      </p:sp>
      <p:sp>
        <p:nvSpPr>
          <p:cNvPr id="666627" name="Rectangle 2"/>
          <p:cNvSpPr>
            <a:spLocks noGrp="1" noRot="1" noChangeAspect="1" noChangeArrowheads="1" noTextEdit="1"/>
          </p:cNvSpPr>
          <p:nvPr>
            <p:ph type="sldImg"/>
          </p:nvPr>
        </p:nvSpPr>
        <p:spPr>
          <a:ln/>
        </p:spPr>
      </p:sp>
      <p:sp>
        <p:nvSpPr>
          <p:cNvPr id="6666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7650" name="Rectangle 7"/>
          <p:cNvSpPr>
            <a:spLocks noGrp="1" noChangeArrowheads="1"/>
          </p:cNvSpPr>
          <p:nvPr>
            <p:ph type="sldNum" sz="quarter" idx="5"/>
          </p:nvPr>
        </p:nvSpPr>
        <p:spPr>
          <a:noFill/>
        </p:spPr>
        <p:txBody>
          <a:bodyPr/>
          <a:lstStyle/>
          <a:p>
            <a:fld id="{9AEA939F-5FA5-4C70-9250-841AE53BE9AE}" type="slidenum">
              <a:rPr lang="it-IT" smtClean="0"/>
              <a:pPr/>
              <a:t>169</a:t>
            </a:fld>
            <a:endParaRPr lang="it-IT" smtClean="0"/>
          </a:p>
        </p:txBody>
      </p:sp>
      <p:sp>
        <p:nvSpPr>
          <p:cNvPr id="667651" name="Rectangle 2"/>
          <p:cNvSpPr>
            <a:spLocks noGrp="1" noRot="1" noChangeAspect="1" noChangeArrowheads="1" noTextEdit="1"/>
          </p:cNvSpPr>
          <p:nvPr>
            <p:ph type="sldImg"/>
          </p:nvPr>
        </p:nvSpPr>
        <p:spPr>
          <a:ln/>
        </p:spPr>
      </p:sp>
      <p:sp>
        <p:nvSpPr>
          <p:cNvPr id="6676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8674" name="Rectangle 7"/>
          <p:cNvSpPr>
            <a:spLocks noGrp="1" noChangeArrowheads="1"/>
          </p:cNvSpPr>
          <p:nvPr>
            <p:ph type="sldNum" sz="quarter" idx="5"/>
          </p:nvPr>
        </p:nvSpPr>
        <p:spPr>
          <a:noFill/>
        </p:spPr>
        <p:txBody>
          <a:bodyPr/>
          <a:lstStyle/>
          <a:p>
            <a:fld id="{2DD13815-F37B-4128-B59F-F7017E2BEC0B}" type="slidenum">
              <a:rPr lang="it-IT" smtClean="0"/>
              <a:pPr/>
              <a:t>170</a:t>
            </a:fld>
            <a:endParaRPr lang="it-IT" smtClean="0"/>
          </a:p>
        </p:txBody>
      </p:sp>
      <p:sp>
        <p:nvSpPr>
          <p:cNvPr id="668675" name="Rectangle 2"/>
          <p:cNvSpPr>
            <a:spLocks noGrp="1" noRot="1" noChangeAspect="1" noChangeArrowheads="1" noTextEdit="1"/>
          </p:cNvSpPr>
          <p:nvPr>
            <p:ph type="sldImg"/>
          </p:nvPr>
        </p:nvSpPr>
        <p:spPr>
          <a:ln/>
        </p:spPr>
      </p:sp>
      <p:sp>
        <p:nvSpPr>
          <p:cNvPr id="6686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9698" name="Rectangle 7"/>
          <p:cNvSpPr>
            <a:spLocks noGrp="1" noChangeArrowheads="1"/>
          </p:cNvSpPr>
          <p:nvPr>
            <p:ph type="sldNum" sz="quarter" idx="5"/>
          </p:nvPr>
        </p:nvSpPr>
        <p:spPr>
          <a:noFill/>
        </p:spPr>
        <p:txBody>
          <a:bodyPr/>
          <a:lstStyle/>
          <a:p>
            <a:fld id="{9C936BD2-94ED-410C-9005-07A5A6A20AC4}" type="slidenum">
              <a:rPr lang="it-IT" smtClean="0"/>
              <a:pPr/>
              <a:t>171</a:t>
            </a:fld>
            <a:endParaRPr lang="it-IT" smtClean="0"/>
          </a:p>
        </p:txBody>
      </p:sp>
      <p:sp>
        <p:nvSpPr>
          <p:cNvPr id="669699" name="Rectangle 2"/>
          <p:cNvSpPr>
            <a:spLocks noGrp="1" noRot="1" noChangeAspect="1" noChangeArrowheads="1" noTextEdit="1"/>
          </p:cNvSpPr>
          <p:nvPr>
            <p:ph type="sldImg"/>
          </p:nvPr>
        </p:nvSpPr>
        <p:spPr>
          <a:ln/>
        </p:spPr>
      </p:sp>
      <p:sp>
        <p:nvSpPr>
          <p:cNvPr id="6697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1746" name="Rectangle 7"/>
          <p:cNvSpPr>
            <a:spLocks noGrp="1" noChangeArrowheads="1"/>
          </p:cNvSpPr>
          <p:nvPr>
            <p:ph type="sldNum" sz="quarter" idx="5"/>
          </p:nvPr>
        </p:nvSpPr>
        <p:spPr>
          <a:noFill/>
        </p:spPr>
        <p:txBody>
          <a:bodyPr/>
          <a:lstStyle/>
          <a:p>
            <a:fld id="{BEB134AE-B1C8-4922-9F0F-B3FF770FEC8B}" type="slidenum">
              <a:rPr lang="it-IT" smtClean="0"/>
              <a:pPr/>
              <a:t>173</a:t>
            </a:fld>
            <a:endParaRPr lang="it-IT" smtClean="0"/>
          </a:p>
        </p:txBody>
      </p:sp>
      <p:sp>
        <p:nvSpPr>
          <p:cNvPr id="671747" name="Rectangle 2"/>
          <p:cNvSpPr>
            <a:spLocks noGrp="1" noRot="1" noChangeAspect="1" noChangeArrowheads="1" noTextEdit="1"/>
          </p:cNvSpPr>
          <p:nvPr>
            <p:ph type="sldImg"/>
          </p:nvPr>
        </p:nvSpPr>
        <p:spPr>
          <a:ln/>
        </p:spPr>
      </p:sp>
      <p:sp>
        <p:nvSpPr>
          <p:cNvPr id="6717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4818" name="Rectangle 7"/>
          <p:cNvSpPr>
            <a:spLocks noGrp="1" noChangeArrowheads="1"/>
          </p:cNvSpPr>
          <p:nvPr>
            <p:ph type="sldNum" sz="quarter" idx="5"/>
          </p:nvPr>
        </p:nvSpPr>
        <p:spPr>
          <a:noFill/>
        </p:spPr>
        <p:txBody>
          <a:bodyPr/>
          <a:lstStyle/>
          <a:p>
            <a:fld id="{CCFC3CA8-7E92-482C-A15E-4770A5BB7FA0}" type="slidenum">
              <a:rPr lang="it-IT" smtClean="0"/>
              <a:pPr/>
              <a:t>174</a:t>
            </a:fld>
            <a:endParaRPr lang="it-IT" smtClean="0"/>
          </a:p>
        </p:txBody>
      </p:sp>
      <p:sp>
        <p:nvSpPr>
          <p:cNvPr id="674819" name="Rectangle 2"/>
          <p:cNvSpPr>
            <a:spLocks noGrp="1" noRot="1" noChangeAspect="1" noChangeArrowheads="1" noTextEdit="1"/>
          </p:cNvSpPr>
          <p:nvPr>
            <p:ph type="sldImg"/>
          </p:nvPr>
        </p:nvSpPr>
        <p:spPr>
          <a:ln/>
        </p:spPr>
      </p:sp>
      <p:sp>
        <p:nvSpPr>
          <p:cNvPr id="6748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9938" name="Rectangle 7"/>
          <p:cNvSpPr>
            <a:spLocks noGrp="1" noChangeArrowheads="1"/>
          </p:cNvSpPr>
          <p:nvPr>
            <p:ph type="sldNum" sz="quarter" idx="5"/>
          </p:nvPr>
        </p:nvSpPr>
        <p:spPr>
          <a:noFill/>
        </p:spPr>
        <p:txBody>
          <a:bodyPr/>
          <a:lstStyle/>
          <a:p>
            <a:fld id="{4AD7B950-0602-4DDB-9535-6A0BBF86B6C3}" type="slidenum">
              <a:rPr lang="it-IT" smtClean="0"/>
              <a:pPr/>
              <a:t>175</a:t>
            </a:fld>
            <a:endParaRPr lang="it-IT" smtClean="0"/>
          </a:p>
        </p:txBody>
      </p:sp>
      <p:sp>
        <p:nvSpPr>
          <p:cNvPr id="679939" name="Rectangle 2"/>
          <p:cNvSpPr>
            <a:spLocks noGrp="1" noRot="1" noChangeAspect="1" noChangeArrowheads="1" noTextEdit="1"/>
          </p:cNvSpPr>
          <p:nvPr>
            <p:ph type="sldImg"/>
          </p:nvPr>
        </p:nvSpPr>
        <p:spPr>
          <a:ln/>
        </p:spPr>
      </p:sp>
      <p:sp>
        <p:nvSpPr>
          <p:cNvPr id="6799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7842" name="Rectangle 7"/>
          <p:cNvSpPr>
            <a:spLocks noGrp="1" noChangeArrowheads="1"/>
          </p:cNvSpPr>
          <p:nvPr>
            <p:ph type="sldNum" sz="quarter" idx="5"/>
          </p:nvPr>
        </p:nvSpPr>
        <p:spPr>
          <a:noFill/>
        </p:spPr>
        <p:txBody>
          <a:bodyPr/>
          <a:lstStyle/>
          <a:p>
            <a:fld id="{2069C70E-E2E1-45F6-8BD3-86B7B2063D85}" type="slidenum">
              <a:rPr lang="it-IT" smtClean="0"/>
              <a:pPr/>
              <a:t>16</a:t>
            </a:fld>
            <a:endParaRPr lang="it-IT" smtClean="0"/>
          </a:p>
        </p:txBody>
      </p:sp>
      <p:sp>
        <p:nvSpPr>
          <p:cNvPr id="547843" name="Rectangle 2"/>
          <p:cNvSpPr>
            <a:spLocks noGrp="1" noRot="1" noChangeAspect="1" noChangeArrowheads="1" noTextEdit="1"/>
          </p:cNvSpPr>
          <p:nvPr>
            <p:ph type="sldImg"/>
          </p:nvPr>
        </p:nvSpPr>
        <p:spPr>
          <a:ln/>
        </p:spPr>
      </p:sp>
      <p:sp>
        <p:nvSpPr>
          <p:cNvPr id="5478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0962" name="Rectangle 7"/>
          <p:cNvSpPr>
            <a:spLocks noGrp="1" noChangeArrowheads="1"/>
          </p:cNvSpPr>
          <p:nvPr>
            <p:ph type="sldNum" sz="quarter" idx="5"/>
          </p:nvPr>
        </p:nvSpPr>
        <p:spPr>
          <a:noFill/>
        </p:spPr>
        <p:txBody>
          <a:bodyPr/>
          <a:lstStyle/>
          <a:p>
            <a:fld id="{60C48F12-A801-4F3C-BE8F-222AE1922C7D}" type="slidenum">
              <a:rPr lang="it-IT" smtClean="0"/>
              <a:pPr/>
              <a:t>176</a:t>
            </a:fld>
            <a:endParaRPr lang="it-IT" smtClean="0"/>
          </a:p>
        </p:txBody>
      </p:sp>
      <p:sp>
        <p:nvSpPr>
          <p:cNvPr id="680963" name="Rectangle 2"/>
          <p:cNvSpPr>
            <a:spLocks noGrp="1" noRot="1" noChangeAspect="1" noChangeArrowheads="1" noTextEdit="1"/>
          </p:cNvSpPr>
          <p:nvPr>
            <p:ph type="sldImg"/>
          </p:nvPr>
        </p:nvSpPr>
        <p:spPr>
          <a:ln/>
        </p:spPr>
      </p:sp>
      <p:sp>
        <p:nvSpPr>
          <p:cNvPr id="6809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3010" name="Rectangle 7"/>
          <p:cNvSpPr>
            <a:spLocks noGrp="1" noChangeArrowheads="1"/>
          </p:cNvSpPr>
          <p:nvPr>
            <p:ph type="sldNum" sz="quarter" idx="5"/>
          </p:nvPr>
        </p:nvSpPr>
        <p:spPr>
          <a:noFill/>
        </p:spPr>
        <p:txBody>
          <a:bodyPr/>
          <a:lstStyle/>
          <a:p>
            <a:fld id="{E49B6687-D0F0-4BBA-98AD-4CE59F9F690F}" type="slidenum">
              <a:rPr lang="it-IT" smtClean="0"/>
              <a:pPr/>
              <a:t>177</a:t>
            </a:fld>
            <a:endParaRPr lang="it-IT" smtClean="0"/>
          </a:p>
        </p:txBody>
      </p:sp>
      <p:sp>
        <p:nvSpPr>
          <p:cNvPr id="683011" name="Rectangle 2"/>
          <p:cNvSpPr>
            <a:spLocks noGrp="1" noRot="1" noChangeAspect="1" noChangeArrowheads="1" noTextEdit="1"/>
          </p:cNvSpPr>
          <p:nvPr>
            <p:ph type="sldImg"/>
          </p:nvPr>
        </p:nvSpPr>
        <p:spPr>
          <a:ln/>
        </p:spPr>
      </p:sp>
      <p:sp>
        <p:nvSpPr>
          <p:cNvPr id="6830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4034" name="Rectangle 7"/>
          <p:cNvSpPr>
            <a:spLocks noGrp="1" noChangeArrowheads="1"/>
          </p:cNvSpPr>
          <p:nvPr>
            <p:ph type="sldNum" sz="quarter" idx="5"/>
          </p:nvPr>
        </p:nvSpPr>
        <p:spPr>
          <a:noFill/>
        </p:spPr>
        <p:txBody>
          <a:bodyPr/>
          <a:lstStyle/>
          <a:p>
            <a:fld id="{3680B02D-25C7-4DC6-86FC-D81BA4F4CACB}" type="slidenum">
              <a:rPr lang="it-IT" smtClean="0"/>
              <a:pPr/>
              <a:t>178</a:t>
            </a:fld>
            <a:endParaRPr lang="it-IT" smtClean="0"/>
          </a:p>
        </p:txBody>
      </p:sp>
      <p:sp>
        <p:nvSpPr>
          <p:cNvPr id="684035" name="Rectangle 2"/>
          <p:cNvSpPr>
            <a:spLocks noGrp="1" noRot="1" noChangeAspect="1" noChangeArrowheads="1" noTextEdit="1"/>
          </p:cNvSpPr>
          <p:nvPr>
            <p:ph type="sldImg"/>
          </p:nvPr>
        </p:nvSpPr>
        <p:spPr>
          <a:ln/>
        </p:spPr>
      </p:sp>
      <p:sp>
        <p:nvSpPr>
          <p:cNvPr id="6840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8130" name="Rectangle 7"/>
          <p:cNvSpPr>
            <a:spLocks noGrp="1" noChangeArrowheads="1"/>
          </p:cNvSpPr>
          <p:nvPr>
            <p:ph type="sldNum" sz="quarter" idx="5"/>
          </p:nvPr>
        </p:nvSpPr>
        <p:spPr>
          <a:noFill/>
        </p:spPr>
        <p:txBody>
          <a:bodyPr/>
          <a:lstStyle/>
          <a:p>
            <a:fld id="{7F6D43DE-7BEC-465C-834D-6E3A6C2FAD77}" type="slidenum">
              <a:rPr lang="it-IT" smtClean="0"/>
              <a:pPr/>
              <a:t>179</a:t>
            </a:fld>
            <a:endParaRPr lang="it-IT" smtClean="0"/>
          </a:p>
        </p:txBody>
      </p:sp>
      <p:sp>
        <p:nvSpPr>
          <p:cNvPr id="688131" name="Rectangle 2"/>
          <p:cNvSpPr>
            <a:spLocks noGrp="1" noRot="1" noChangeAspect="1" noChangeArrowheads="1" noTextEdit="1"/>
          </p:cNvSpPr>
          <p:nvPr>
            <p:ph type="sldImg"/>
          </p:nvPr>
        </p:nvSpPr>
        <p:spPr>
          <a:ln/>
        </p:spPr>
      </p:sp>
      <p:sp>
        <p:nvSpPr>
          <p:cNvPr id="6881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9154" name="Rectangle 7"/>
          <p:cNvSpPr>
            <a:spLocks noGrp="1" noChangeArrowheads="1"/>
          </p:cNvSpPr>
          <p:nvPr>
            <p:ph type="sldNum" sz="quarter" idx="5"/>
          </p:nvPr>
        </p:nvSpPr>
        <p:spPr>
          <a:noFill/>
        </p:spPr>
        <p:txBody>
          <a:bodyPr/>
          <a:lstStyle/>
          <a:p>
            <a:fld id="{72DC6D86-B3AC-41E9-8F1F-48A13AB3A35A}" type="slidenum">
              <a:rPr lang="it-IT" smtClean="0"/>
              <a:pPr/>
              <a:t>180</a:t>
            </a:fld>
            <a:endParaRPr lang="it-IT" smtClean="0"/>
          </a:p>
        </p:txBody>
      </p:sp>
      <p:sp>
        <p:nvSpPr>
          <p:cNvPr id="689155" name="Rectangle 2"/>
          <p:cNvSpPr>
            <a:spLocks noGrp="1" noRot="1" noChangeAspect="1" noChangeArrowheads="1" noTextEdit="1"/>
          </p:cNvSpPr>
          <p:nvPr>
            <p:ph type="sldImg"/>
          </p:nvPr>
        </p:nvSpPr>
        <p:spPr>
          <a:ln/>
        </p:spPr>
      </p:sp>
      <p:sp>
        <p:nvSpPr>
          <p:cNvPr id="6891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1202" name="Rectangle 7"/>
          <p:cNvSpPr>
            <a:spLocks noGrp="1" noChangeArrowheads="1"/>
          </p:cNvSpPr>
          <p:nvPr>
            <p:ph type="sldNum" sz="quarter" idx="5"/>
          </p:nvPr>
        </p:nvSpPr>
        <p:spPr>
          <a:noFill/>
        </p:spPr>
        <p:txBody>
          <a:bodyPr/>
          <a:lstStyle/>
          <a:p>
            <a:fld id="{F5C6B8F6-8685-4C7A-B29C-D0348249A6AF}" type="slidenum">
              <a:rPr lang="it-IT" smtClean="0"/>
              <a:pPr/>
              <a:t>181</a:t>
            </a:fld>
            <a:endParaRPr lang="it-IT" smtClean="0"/>
          </a:p>
        </p:txBody>
      </p:sp>
      <p:sp>
        <p:nvSpPr>
          <p:cNvPr id="691203" name="Rectangle 2"/>
          <p:cNvSpPr>
            <a:spLocks noGrp="1" noRot="1" noChangeAspect="1" noChangeArrowheads="1" noTextEdit="1"/>
          </p:cNvSpPr>
          <p:nvPr>
            <p:ph type="sldImg"/>
          </p:nvPr>
        </p:nvSpPr>
        <p:spPr>
          <a:ln/>
        </p:spPr>
      </p:sp>
      <p:sp>
        <p:nvSpPr>
          <p:cNvPr id="6912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3250" name="Rectangle 7"/>
          <p:cNvSpPr>
            <a:spLocks noGrp="1" noChangeArrowheads="1"/>
          </p:cNvSpPr>
          <p:nvPr>
            <p:ph type="sldNum" sz="quarter" idx="5"/>
          </p:nvPr>
        </p:nvSpPr>
        <p:spPr>
          <a:noFill/>
        </p:spPr>
        <p:txBody>
          <a:bodyPr/>
          <a:lstStyle/>
          <a:p>
            <a:fld id="{2AB2CD73-CD33-40EF-BD5F-D1ED91980051}" type="slidenum">
              <a:rPr lang="it-IT" smtClean="0"/>
              <a:pPr/>
              <a:t>183</a:t>
            </a:fld>
            <a:endParaRPr lang="it-IT" smtClean="0"/>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4274" name="Rectangle 7"/>
          <p:cNvSpPr>
            <a:spLocks noGrp="1" noChangeArrowheads="1"/>
          </p:cNvSpPr>
          <p:nvPr>
            <p:ph type="sldNum" sz="quarter" idx="5"/>
          </p:nvPr>
        </p:nvSpPr>
        <p:spPr>
          <a:noFill/>
        </p:spPr>
        <p:txBody>
          <a:bodyPr/>
          <a:lstStyle/>
          <a:p>
            <a:fld id="{DF010117-2828-4C6C-9836-C1DEE30F61AF}" type="slidenum">
              <a:rPr lang="it-IT" smtClean="0"/>
              <a:pPr/>
              <a:t>184</a:t>
            </a:fld>
            <a:endParaRPr lang="it-IT" smtClean="0"/>
          </a:p>
        </p:txBody>
      </p:sp>
      <p:sp>
        <p:nvSpPr>
          <p:cNvPr id="694275" name="Rectangle 2"/>
          <p:cNvSpPr>
            <a:spLocks noGrp="1" noRot="1" noChangeAspect="1" noChangeArrowheads="1" noTextEdit="1"/>
          </p:cNvSpPr>
          <p:nvPr>
            <p:ph type="sldImg"/>
          </p:nvPr>
        </p:nvSpPr>
        <p:spPr>
          <a:ln/>
        </p:spPr>
      </p:sp>
      <p:sp>
        <p:nvSpPr>
          <p:cNvPr id="6942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5298" name="Rectangle 7"/>
          <p:cNvSpPr>
            <a:spLocks noGrp="1" noChangeArrowheads="1"/>
          </p:cNvSpPr>
          <p:nvPr>
            <p:ph type="sldNum" sz="quarter" idx="5"/>
          </p:nvPr>
        </p:nvSpPr>
        <p:spPr>
          <a:noFill/>
        </p:spPr>
        <p:txBody>
          <a:bodyPr/>
          <a:lstStyle/>
          <a:p>
            <a:fld id="{14F61E41-D533-495D-B8A3-7D1105539983}" type="slidenum">
              <a:rPr lang="it-IT" smtClean="0"/>
              <a:pPr/>
              <a:t>185</a:t>
            </a:fld>
            <a:endParaRPr lang="it-IT" smtClean="0"/>
          </a:p>
        </p:txBody>
      </p:sp>
      <p:sp>
        <p:nvSpPr>
          <p:cNvPr id="695299" name="Rectangle 2"/>
          <p:cNvSpPr>
            <a:spLocks noGrp="1" noRot="1" noChangeAspect="1" noChangeArrowheads="1" noTextEdit="1"/>
          </p:cNvSpPr>
          <p:nvPr>
            <p:ph type="sldImg"/>
          </p:nvPr>
        </p:nvSpPr>
        <p:spPr>
          <a:ln/>
        </p:spPr>
      </p:sp>
      <p:sp>
        <p:nvSpPr>
          <p:cNvPr id="6953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22" name="Rectangle 7"/>
          <p:cNvSpPr>
            <a:spLocks noGrp="1" noChangeArrowheads="1"/>
          </p:cNvSpPr>
          <p:nvPr>
            <p:ph type="sldNum" sz="quarter" idx="5"/>
          </p:nvPr>
        </p:nvSpPr>
        <p:spPr>
          <a:noFill/>
        </p:spPr>
        <p:txBody>
          <a:bodyPr/>
          <a:lstStyle/>
          <a:p>
            <a:fld id="{E0508425-4509-48B5-9CBB-E83DB032718F}" type="slidenum">
              <a:rPr lang="it-IT" smtClean="0"/>
              <a:pPr/>
              <a:t>186</a:t>
            </a:fld>
            <a:endParaRPr lang="it-IT" smtClean="0"/>
          </a:p>
        </p:txBody>
      </p:sp>
      <p:sp>
        <p:nvSpPr>
          <p:cNvPr id="696323" name="Rectangle 2"/>
          <p:cNvSpPr>
            <a:spLocks noGrp="1" noRot="1" noChangeAspect="1" noChangeArrowheads="1" noTextEdit="1"/>
          </p:cNvSpPr>
          <p:nvPr>
            <p:ph type="sldImg"/>
          </p:nvPr>
        </p:nvSpPr>
        <p:spPr>
          <a:ln/>
        </p:spPr>
      </p:sp>
      <p:sp>
        <p:nvSpPr>
          <p:cNvPr id="6963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9890" name="Rectangle 7"/>
          <p:cNvSpPr>
            <a:spLocks noGrp="1" noChangeArrowheads="1"/>
          </p:cNvSpPr>
          <p:nvPr>
            <p:ph type="sldNum" sz="quarter" idx="5"/>
          </p:nvPr>
        </p:nvSpPr>
        <p:spPr>
          <a:noFill/>
        </p:spPr>
        <p:txBody>
          <a:bodyPr/>
          <a:lstStyle/>
          <a:p>
            <a:fld id="{5F58D462-4622-4D77-8488-7519CE9E4B07}" type="slidenum">
              <a:rPr lang="it-IT" smtClean="0"/>
              <a:pPr/>
              <a:t>17</a:t>
            </a:fld>
            <a:endParaRPr lang="it-IT" smtClean="0"/>
          </a:p>
        </p:txBody>
      </p:sp>
      <p:sp>
        <p:nvSpPr>
          <p:cNvPr id="549891" name="Rectangle 2"/>
          <p:cNvSpPr>
            <a:spLocks noGrp="1" noRot="1" noChangeAspect="1" noChangeArrowheads="1" noTextEdit="1"/>
          </p:cNvSpPr>
          <p:nvPr>
            <p:ph type="sldImg"/>
          </p:nvPr>
        </p:nvSpPr>
        <p:spPr>
          <a:ln/>
        </p:spPr>
      </p:sp>
      <p:sp>
        <p:nvSpPr>
          <p:cNvPr id="5498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2466" name="Rectangle 7"/>
          <p:cNvSpPr>
            <a:spLocks noGrp="1" noChangeArrowheads="1"/>
          </p:cNvSpPr>
          <p:nvPr>
            <p:ph type="sldNum" sz="quarter" idx="5"/>
          </p:nvPr>
        </p:nvSpPr>
        <p:spPr>
          <a:noFill/>
        </p:spPr>
        <p:txBody>
          <a:bodyPr/>
          <a:lstStyle/>
          <a:p>
            <a:fld id="{560A4A18-C0D0-4C88-95A5-32D89890D440}" type="slidenum">
              <a:rPr lang="it-IT" smtClean="0"/>
              <a:pPr/>
              <a:t>187</a:t>
            </a:fld>
            <a:endParaRPr lang="it-IT" smtClean="0"/>
          </a:p>
        </p:txBody>
      </p:sp>
      <p:sp>
        <p:nvSpPr>
          <p:cNvPr id="702467" name="Rectangle 2"/>
          <p:cNvSpPr>
            <a:spLocks noGrp="1" noRot="1" noChangeAspect="1" noChangeArrowheads="1" noTextEdit="1"/>
          </p:cNvSpPr>
          <p:nvPr>
            <p:ph type="sldImg"/>
          </p:nvPr>
        </p:nvSpPr>
        <p:spPr>
          <a:ln/>
        </p:spPr>
      </p:sp>
      <p:sp>
        <p:nvSpPr>
          <p:cNvPr id="7024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3490" name="Rectangle 7"/>
          <p:cNvSpPr>
            <a:spLocks noGrp="1" noChangeArrowheads="1"/>
          </p:cNvSpPr>
          <p:nvPr>
            <p:ph type="sldNum" sz="quarter" idx="5"/>
          </p:nvPr>
        </p:nvSpPr>
        <p:spPr>
          <a:noFill/>
        </p:spPr>
        <p:txBody>
          <a:bodyPr/>
          <a:lstStyle/>
          <a:p>
            <a:fld id="{F588C824-DF74-47F6-BC08-6C36B3043DA1}" type="slidenum">
              <a:rPr lang="it-IT" smtClean="0"/>
              <a:pPr/>
              <a:t>188</a:t>
            </a:fld>
            <a:endParaRPr lang="it-IT" smtClean="0"/>
          </a:p>
        </p:txBody>
      </p:sp>
      <p:sp>
        <p:nvSpPr>
          <p:cNvPr id="703491" name="Rectangle 2"/>
          <p:cNvSpPr>
            <a:spLocks noGrp="1" noRot="1" noChangeAspect="1" noChangeArrowheads="1" noTextEdit="1"/>
          </p:cNvSpPr>
          <p:nvPr>
            <p:ph type="sldImg"/>
          </p:nvPr>
        </p:nvSpPr>
        <p:spPr>
          <a:ln/>
        </p:spPr>
      </p:sp>
      <p:sp>
        <p:nvSpPr>
          <p:cNvPr id="7034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4514" name="Rectangle 7"/>
          <p:cNvSpPr>
            <a:spLocks noGrp="1" noChangeArrowheads="1"/>
          </p:cNvSpPr>
          <p:nvPr>
            <p:ph type="sldNum" sz="quarter" idx="5"/>
          </p:nvPr>
        </p:nvSpPr>
        <p:spPr>
          <a:noFill/>
        </p:spPr>
        <p:txBody>
          <a:bodyPr/>
          <a:lstStyle/>
          <a:p>
            <a:fld id="{F78004A5-74F3-4106-A482-664ABBA7C346}" type="slidenum">
              <a:rPr lang="it-IT" smtClean="0"/>
              <a:pPr/>
              <a:t>193</a:t>
            </a:fld>
            <a:endParaRPr lang="it-IT" smtClean="0"/>
          </a:p>
        </p:txBody>
      </p:sp>
      <p:sp>
        <p:nvSpPr>
          <p:cNvPr id="704515" name="Rectangle 2"/>
          <p:cNvSpPr>
            <a:spLocks noGrp="1" noRot="1" noChangeAspect="1" noChangeArrowheads="1" noTextEdit="1"/>
          </p:cNvSpPr>
          <p:nvPr>
            <p:ph type="sldImg"/>
          </p:nvPr>
        </p:nvSpPr>
        <p:spPr>
          <a:ln/>
        </p:spPr>
      </p:sp>
      <p:sp>
        <p:nvSpPr>
          <p:cNvPr id="7045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5538" name="Rectangle 7"/>
          <p:cNvSpPr>
            <a:spLocks noGrp="1" noChangeArrowheads="1"/>
          </p:cNvSpPr>
          <p:nvPr>
            <p:ph type="sldNum" sz="quarter" idx="5"/>
          </p:nvPr>
        </p:nvSpPr>
        <p:spPr>
          <a:noFill/>
        </p:spPr>
        <p:txBody>
          <a:bodyPr/>
          <a:lstStyle/>
          <a:p>
            <a:fld id="{863BC42D-52D0-4ABE-84FA-8668AD5E1A2E}" type="slidenum">
              <a:rPr lang="it-IT" smtClean="0"/>
              <a:pPr/>
              <a:t>194</a:t>
            </a:fld>
            <a:endParaRPr lang="it-IT" smtClean="0"/>
          </a:p>
        </p:txBody>
      </p:sp>
      <p:sp>
        <p:nvSpPr>
          <p:cNvPr id="705539" name="Rectangle 2"/>
          <p:cNvSpPr>
            <a:spLocks noGrp="1" noRot="1" noChangeAspect="1" noChangeArrowheads="1" noTextEdit="1"/>
          </p:cNvSpPr>
          <p:nvPr>
            <p:ph type="sldImg"/>
          </p:nvPr>
        </p:nvSpPr>
        <p:spPr>
          <a:ln/>
        </p:spPr>
      </p:sp>
      <p:sp>
        <p:nvSpPr>
          <p:cNvPr id="7055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p:spPr>
        <p:txBody>
          <a:bodyPr/>
          <a:lstStyle/>
          <a:p>
            <a:fld id="{A2889D13-3EF1-42C0-9B5E-F798D62C2332}" type="slidenum">
              <a:rPr lang="it-IT" smtClean="0"/>
              <a:pPr/>
              <a:t>195</a:t>
            </a:fld>
            <a:endParaRPr lang="it-IT" smtClean="0"/>
          </a:p>
        </p:txBody>
      </p:sp>
      <p:sp>
        <p:nvSpPr>
          <p:cNvPr id="706563" name="Rectangle 2"/>
          <p:cNvSpPr>
            <a:spLocks noGrp="1" noRot="1" noChangeAspect="1" noChangeArrowheads="1" noTextEdit="1"/>
          </p:cNvSpPr>
          <p:nvPr>
            <p:ph type="sldImg"/>
          </p:nvPr>
        </p:nvSpPr>
        <p:spPr>
          <a:ln/>
        </p:spPr>
      </p:sp>
      <p:sp>
        <p:nvSpPr>
          <p:cNvPr id="7065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p:spPr>
        <p:txBody>
          <a:bodyPr/>
          <a:lstStyle/>
          <a:p>
            <a:fld id="{99926312-C9A4-48A5-9442-413DF92838DF}" type="slidenum">
              <a:rPr lang="it-IT" smtClean="0"/>
              <a:pPr/>
              <a:t>196</a:t>
            </a:fld>
            <a:endParaRPr lang="it-IT" smtClean="0"/>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a:noFill/>
        </p:spPr>
        <p:txBody>
          <a:bodyPr/>
          <a:lstStyle/>
          <a:p>
            <a:fld id="{7CFF041C-C6D5-48DD-BB8E-E2414595FBD8}" type="slidenum">
              <a:rPr lang="it-IT" smtClean="0"/>
              <a:pPr/>
              <a:t>197</a:t>
            </a:fld>
            <a:endParaRPr lang="it-IT" smtClean="0"/>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0658" name="Rectangle 7"/>
          <p:cNvSpPr>
            <a:spLocks noGrp="1" noChangeArrowheads="1"/>
          </p:cNvSpPr>
          <p:nvPr>
            <p:ph type="sldNum" sz="quarter" idx="5"/>
          </p:nvPr>
        </p:nvSpPr>
        <p:spPr>
          <a:noFill/>
        </p:spPr>
        <p:txBody>
          <a:bodyPr/>
          <a:lstStyle/>
          <a:p>
            <a:fld id="{D8A8BB83-EEDD-440C-879E-64483ED16A81}" type="slidenum">
              <a:rPr lang="it-IT" smtClean="0"/>
              <a:pPr/>
              <a:t>198</a:t>
            </a:fld>
            <a:endParaRPr lang="it-IT" smtClean="0"/>
          </a:p>
        </p:txBody>
      </p:sp>
      <p:sp>
        <p:nvSpPr>
          <p:cNvPr id="710659" name="Rectangle 2"/>
          <p:cNvSpPr>
            <a:spLocks noGrp="1" noRot="1" noChangeAspect="1" noChangeArrowheads="1" noTextEdit="1"/>
          </p:cNvSpPr>
          <p:nvPr>
            <p:ph type="sldImg"/>
          </p:nvPr>
        </p:nvSpPr>
        <p:spPr>
          <a:ln/>
        </p:spPr>
      </p:sp>
      <p:sp>
        <p:nvSpPr>
          <p:cNvPr id="7106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p:spPr>
        <p:txBody>
          <a:bodyPr/>
          <a:lstStyle/>
          <a:p>
            <a:fld id="{9BFD0306-BFF3-4BE9-B4D7-199D4739AEEC}" type="slidenum">
              <a:rPr lang="it-IT" smtClean="0"/>
              <a:pPr/>
              <a:t>199</a:t>
            </a:fld>
            <a:endParaRPr lang="it-IT" smtClean="0"/>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2706" name="Rectangle 7"/>
          <p:cNvSpPr>
            <a:spLocks noGrp="1" noChangeArrowheads="1"/>
          </p:cNvSpPr>
          <p:nvPr>
            <p:ph type="sldNum" sz="quarter" idx="5"/>
          </p:nvPr>
        </p:nvSpPr>
        <p:spPr>
          <a:noFill/>
        </p:spPr>
        <p:txBody>
          <a:bodyPr/>
          <a:lstStyle/>
          <a:p>
            <a:fld id="{51A593D3-FCED-49CE-BDA7-315FB6F10529}" type="slidenum">
              <a:rPr lang="it-IT" smtClean="0"/>
              <a:pPr/>
              <a:t>200</a:t>
            </a:fld>
            <a:endParaRPr lang="it-IT" smtClean="0"/>
          </a:p>
        </p:txBody>
      </p:sp>
      <p:sp>
        <p:nvSpPr>
          <p:cNvPr id="712707" name="Rectangle 2"/>
          <p:cNvSpPr>
            <a:spLocks noGrp="1" noRot="1" noChangeAspect="1" noChangeArrowheads="1" noTextEdit="1"/>
          </p:cNvSpPr>
          <p:nvPr>
            <p:ph type="sldImg"/>
          </p:nvPr>
        </p:nvSpPr>
        <p:spPr>
          <a:ln/>
        </p:spPr>
      </p:sp>
      <p:sp>
        <p:nvSpPr>
          <p:cNvPr id="7127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1938" name="Rectangle 7"/>
          <p:cNvSpPr>
            <a:spLocks noGrp="1" noChangeArrowheads="1"/>
          </p:cNvSpPr>
          <p:nvPr>
            <p:ph type="sldNum" sz="quarter" idx="5"/>
          </p:nvPr>
        </p:nvSpPr>
        <p:spPr>
          <a:noFill/>
        </p:spPr>
        <p:txBody>
          <a:bodyPr/>
          <a:lstStyle/>
          <a:p>
            <a:fld id="{B66B7A8A-D7EB-41CC-8050-4851F64293F4}" type="slidenum">
              <a:rPr lang="it-IT" smtClean="0"/>
              <a:pPr/>
              <a:t>18</a:t>
            </a:fld>
            <a:endParaRPr lang="it-IT" smtClean="0"/>
          </a:p>
        </p:txBody>
      </p:sp>
      <p:sp>
        <p:nvSpPr>
          <p:cNvPr id="551939" name="Rectangle 2"/>
          <p:cNvSpPr>
            <a:spLocks noGrp="1" noRot="1" noChangeAspect="1" noChangeArrowheads="1" noTextEdit="1"/>
          </p:cNvSpPr>
          <p:nvPr>
            <p:ph type="sldImg"/>
          </p:nvPr>
        </p:nvSpPr>
        <p:spPr>
          <a:ln/>
        </p:spPr>
      </p:sp>
      <p:sp>
        <p:nvSpPr>
          <p:cNvPr id="5519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3730" name="Rectangle 7"/>
          <p:cNvSpPr>
            <a:spLocks noGrp="1" noChangeArrowheads="1"/>
          </p:cNvSpPr>
          <p:nvPr>
            <p:ph type="sldNum" sz="quarter" idx="5"/>
          </p:nvPr>
        </p:nvSpPr>
        <p:spPr>
          <a:noFill/>
        </p:spPr>
        <p:txBody>
          <a:bodyPr/>
          <a:lstStyle/>
          <a:p>
            <a:fld id="{4992E055-0747-4A20-8CE9-26E4DBDB8E08}" type="slidenum">
              <a:rPr lang="it-IT" smtClean="0"/>
              <a:pPr/>
              <a:t>201</a:t>
            </a:fld>
            <a:endParaRPr lang="it-IT" smtClean="0"/>
          </a:p>
        </p:txBody>
      </p:sp>
      <p:sp>
        <p:nvSpPr>
          <p:cNvPr id="713731" name="Rectangle 2"/>
          <p:cNvSpPr>
            <a:spLocks noGrp="1" noRot="1" noChangeAspect="1" noChangeArrowheads="1" noTextEdit="1"/>
          </p:cNvSpPr>
          <p:nvPr>
            <p:ph type="sldImg"/>
          </p:nvPr>
        </p:nvSpPr>
        <p:spPr>
          <a:ln/>
        </p:spPr>
      </p:sp>
      <p:sp>
        <p:nvSpPr>
          <p:cNvPr id="7137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4754" name="Rectangle 7"/>
          <p:cNvSpPr>
            <a:spLocks noGrp="1" noChangeArrowheads="1"/>
          </p:cNvSpPr>
          <p:nvPr>
            <p:ph type="sldNum" sz="quarter" idx="5"/>
          </p:nvPr>
        </p:nvSpPr>
        <p:spPr>
          <a:noFill/>
        </p:spPr>
        <p:txBody>
          <a:bodyPr/>
          <a:lstStyle/>
          <a:p>
            <a:fld id="{AD13A969-4EAF-47A2-BC26-075C63E92761}" type="slidenum">
              <a:rPr lang="it-IT" smtClean="0"/>
              <a:pPr/>
              <a:t>202</a:t>
            </a:fld>
            <a:endParaRPr lang="it-IT" smtClean="0"/>
          </a:p>
        </p:txBody>
      </p:sp>
      <p:sp>
        <p:nvSpPr>
          <p:cNvPr id="714755" name="Rectangle 2"/>
          <p:cNvSpPr>
            <a:spLocks noGrp="1" noRot="1" noChangeAspect="1" noChangeArrowheads="1" noTextEdit="1"/>
          </p:cNvSpPr>
          <p:nvPr>
            <p:ph type="sldImg"/>
          </p:nvPr>
        </p:nvSpPr>
        <p:spPr>
          <a:ln/>
        </p:spPr>
      </p:sp>
      <p:sp>
        <p:nvSpPr>
          <p:cNvPr id="7147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5778" name="Rectangle 7"/>
          <p:cNvSpPr>
            <a:spLocks noGrp="1" noChangeArrowheads="1"/>
          </p:cNvSpPr>
          <p:nvPr>
            <p:ph type="sldNum" sz="quarter" idx="5"/>
          </p:nvPr>
        </p:nvSpPr>
        <p:spPr>
          <a:noFill/>
        </p:spPr>
        <p:txBody>
          <a:bodyPr/>
          <a:lstStyle/>
          <a:p>
            <a:fld id="{E1B941D0-A680-4C05-A45D-D399CA0D3428}" type="slidenum">
              <a:rPr lang="it-IT" smtClean="0"/>
              <a:pPr/>
              <a:t>203</a:t>
            </a:fld>
            <a:endParaRPr lang="it-IT" smtClean="0"/>
          </a:p>
        </p:txBody>
      </p:sp>
      <p:sp>
        <p:nvSpPr>
          <p:cNvPr id="715779" name="Rectangle 2"/>
          <p:cNvSpPr>
            <a:spLocks noGrp="1" noRot="1" noChangeAspect="1" noChangeArrowheads="1" noTextEdit="1"/>
          </p:cNvSpPr>
          <p:nvPr>
            <p:ph type="sldImg"/>
          </p:nvPr>
        </p:nvSpPr>
        <p:spPr>
          <a:ln/>
        </p:spPr>
      </p:sp>
      <p:sp>
        <p:nvSpPr>
          <p:cNvPr id="7157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02" name="Rectangle 7"/>
          <p:cNvSpPr>
            <a:spLocks noGrp="1" noChangeArrowheads="1"/>
          </p:cNvSpPr>
          <p:nvPr>
            <p:ph type="sldNum" sz="quarter" idx="5"/>
          </p:nvPr>
        </p:nvSpPr>
        <p:spPr>
          <a:noFill/>
        </p:spPr>
        <p:txBody>
          <a:bodyPr/>
          <a:lstStyle/>
          <a:p>
            <a:fld id="{1E6596A2-55B4-4524-9ECC-C57938ACF9B5}" type="slidenum">
              <a:rPr lang="it-IT" smtClean="0"/>
              <a:pPr/>
              <a:t>204</a:t>
            </a:fld>
            <a:endParaRPr lang="it-IT" smtClean="0"/>
          </a:p>
        </p:txBody>
      </p:sp>
      <p:sp>
        <p:nvSpPr>
          <p:cNvPr id="716803" name="Rectangle 2"/>
          <p:cNvSpPr>
            <a:spLocks noGrp="1" noRot="1" noChangeAspect="1" noChangeArrowheads="1" noTextEdit="1"/>
          </p:cNvSpPr>
          <p:nvPr>
            <p:ph type="sldImg"/>
          </p:nvPr>
        </p:nvSpPr>
        <p:spPr>
          <a:ln/>
        </p:spPr>
      </p:sp>
      <p:sp>
        <p:nvSpPr>
          <p:cNvPr id="7168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826" name="Rectangle 7"/>
          <p:cNvSpPr>
            <a:spLocks noGrp="1" noChangeArrowheads="1"/>
          </p:cNvSpPr>
          <p:nvPr>
            <p:ph type="sldNum" sz="quarter" idx="5"/>
          </p:nvPr>
        </p:nvSpPr>
        <p:spPr>
          <a:noFill/>
        </p:spPr>
        <p:txBody>
          <a:bodyPr/>
          <a:lstStyle/>
          <a:p>
            <a:fld id="{FE500548-C21F-47A9-B53D-32BE0FA4D881}" type="slidenum">
              <a:rPr lang="it-IT" smtClean="0"/>
              <a:pPr/>
              <a:t>205</a:t>
            </a:fld>
            <a:endParaRPr lang="it-IT" smtClean="0"/>
          </a:p>
        </p:txBody>
      </p:sp>
      <p:sp>
        <p:nvSpPr>
          <p:cNvPr id="717827" name="Rectangle 2"/>
          <p:cNvSpPr>
            <a:spLocks noGrp="1" noRot="1" noChangeAspect="1" noChangeArrowheads="1" noTextEdit="1"/>
          </p:cNvSpPr>
          <p:nvPr>
            <p:ph type="sldImg"/>
          </p:nvPr>
        </p:nvSpPr>
        <p:spPr>
          <a:ln/>
        </p:spPr>
      </p:sp>
      <p:sp>
        <p:nvSpPr>
          <p:cNvPr id="7178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8850" name="Rectangle 7"/>
          <p:cNvSpPr>
            <a:spLocks noGrp="1" noChangeArrowheads="1"/>
          </p:cNvSpPr>
          <p:nvPr>
            <p:ph type="sldNum" sz="quarter" idx="5"/>
          </p:nvPr>
        </p:nvSpPr>
        <p:spPr>
          <a:noFill/>
        </p:spPr>
        <p:txBody>
          <a:bodyPr/>
          <a:lstStyle/>
          <a:p>
            <a:fld id="{A0556187-67E5-4CF6-ADAB-9C408FE12775}" type="slidenum">
              <a:rPr lang="it-IT" smtClean="0"/>
              <a:pPr/>
              <a:t>206</a:t>
            </a:fld>
            <a:endParaRPr lang="it-IT" smtClean="0"/>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9874" name="Rectangle 7"/>
          <p:cNvSpPr>
            <a:spLocks noGrp="1" noChangeArrowheads="1"/>
          </p:cNvSpPr>
          <p:nvPr>
            <p:ph type="sldNum" sz="quarter" idx="5"/>
          </p:nvPr>
        </p:nvSpPr>
        <p:spPr>
          <a:noFill/>
        </p:spPr>
        <p:txBody>
          <a:bodyPr/>
          <a:lstStyle/>
          <a:p>
            <a:fld id="{FBE13916-CED6-4B52-9600-D59AEAA34299}" type="slidenum">
              <a:rPr lang="it-IT" smtClean="0"/>
              <a:pPr/>
              <a:t>207</a:t>
            </a:fld>
            <a:endParaRPr lang="it-IT" smtClean="0"/>
          </a:p>
        </p:txBody>
      </p:sp>
      <p:sp>
        <p:nvSpPr>
          <p:cNvPr id="719875" name="Rectangle 2"/>
          <p:cNvSpPr>
            <a:spLocks noGrp="1" noRot="1" noChangeAspect="1" noChangeArrowheads="1" noTextEdit="1"/>
          </p:cNvSpPr>
          <p:nvPr>
            <p:ph type="sldImg"/>
          </p:nvPr>
        </p:nvSpPr>
        <p:spPr>
          <a:ln/>
        </p:spPr>
      </p:sp>
      <p:sp>
        <p:nvSpPr>
          <p:cNvPr id="7198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9874" name="Rectangle 7"/>
          <p:cNvSpPr>
            <a:spLocks noGrp="1" noChangeArrowheads="1"/>
          </p:cNvSpPr>
          <p:nvPr>
            <p:ph type="sldNum" sz="quarter" idx="5"/>
          </p:nvPr>
        </p:nvSpPr>
        <p:spPr>
          <a:noFill/>
        </p:spPr>
        <p:txBody>
          <a:bodyPr/>
          <a:lstStyle/>
          <a:p>
            <a:fld id="{FBE13916-CED6-4B52-9600-D59AEAA34299}" type="slidenum">
              <a:rPr lang="it-IT" smtClean="0"/>
              <a:pPr/>
              <a:t>211</a:t>
            </a:fld>
            <a:endParaRPr lang="it-IT" smtClean="0"/>
          </a:p>
        </p:txBody>
      </p:sp>
      <p:sp>
        <p:nvSpPr>
          <p:cNvPr id="719875" name="Rectangle 2"/>
          <p:cNvSpPr>
            <a:spLocks noGrp="1" noRot="1" noChangeAspect="1" noChangeArrowheads="1" noTextEdit="1"/>
          </p:cNvSpPr>
          <p:nvPr>
            <p:ph type="sldImg"/>
          </p:nvPr>
        </p:nvSpPr>
        <p:spPr>
          <a:ln/>
        </p:spPr>
      </p:sp>
      <p:sp>
        <p:nvSpPr>
          <p:cNvPr id="7198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6386" name="Rectangle 7"/>
          <p:cNvSpPr>
            <a:spLocks noGrp="1" noChangeArrowheads="1"/>
          </p:cNvSpPr>
          <p:nvPr>
            <p:ph type="sldNum" sz="quarter" idx="5"/>
          </p:nvPr>
        </p:nvSpPr>
        <p:spPr>
          <a:noFill/>
        </p:spPr>
        <p:txBody>
          <a:bodyPr/>
          <a:lstStyle/>
          <a:p>
            <a:fld id="{6E4E3113-324F-4726-926F-B649C8A64CDE}" type="slidenum">
              <a:rPr lang="it-IT" smtClean="0"/>
              <a:pPr/>
              <a:t>213</a:t>
            </a:fld>
            <a:endParaRPr lang="it-IT" smtClean="0"/>
          </a:p>
        </p:txBody>
      </p:sp>
      <p:sp>
        <p:nvSpPr>
          <p:cNvPr id="656387" name="Rectangle 2"/>
          <p:cNvSpPr>
            <a:spLocks noGrp="1" noRot="1" noChangeAspect="1" noChangeArrowheads="1" noTextEdit="1"/>
          </p:cNvSpPr>
          <p:nvPr>
            <p:ph type="sldImg"/>
          </p:nvPr>
        </p:nvSpPr>
        <p:spPr>
          <a:ln/>
        </p:spPr>
      </p:sp>
      <p:sp>
        <p:nvSpPr>
          <p:cNvPr id="6563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2914" name="Rectangle 7"/>
          <p:cNvSpPr>
            <a:spLocks noGrp="1" noChangeArrowheads="1"/>
          </p:cNvSpPr>
          <p:nvPr>
            <p:ph type="sldNum" sz="quarter" idx="5"/>
          </p:nvPr>
        </p:nvSpPr>
        <p:spPr/>
        <p:txBody>
          <a:bodyPr/>
          <a:lstStyle/>
          <a:p>
            <a:pPr>
              <a:defRPr/>
            </a:pPr>
            <a:fld id="{3F508F6A-980C-4AEC-805F-762FF6CC6F61}" type="slidenum">
              <a:rPr lang="it-IT" smtClean="0">
                <a:latin typeface="Arial" charset="0"/>
              </a:rPr>
              <a:pPr>
                <a:defRPr/>
              </a:pPr>
              <a:t>216</a:t>
            </a:fld>
            <a:endParaRPr lang="it-IT" smtClean="0">
              <a:latin typeface="Arial" charset="0"/>
            </a:endParaRPr>
          </a:p>
        </p:txBody>
      </p:sp>
      <p:sp>
        <p:nvSpPr>
          <p:cNvPr id="1137667" name="Rectangle 2"/>
          <p:cNvSpPr>
            <a:spLocks noGrp="1" noRot="1" noChangeAspect="1" noChangeArrowheads="1" noTextEdit="1"/>
          </p:cNvSpPr>
          <p:nvPr>
            <p:ph type="sldImg"/>
          </p:nvPr>
        </p:nvSpPr>
        <p:spPr>
          <a:ln/>
        </p:spPr>
      </p:sp>
      <p:sp>
        <p:nvSpPr>
          <p:cNvPr id="113766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62" name="Rectangle 7"/>
          <p:cNvSpPr>
            <a:spLocks noGrp="1" noChangeArrowheads="1"/>
          </p:cNvSpPr>
          <p:nvPr>
            <p:ph type="sldNum" sz="quarter" idx="5"/>
          </p:nvPr>
        </p:nvSpPr>
        <p:spPr>
          <a:noFill/>
        </p:spPr>
        <p:txBody>
          <a:bodyPr/>
          <a:lstStyle/>
          <a:p>
            <a:fld id="{3977B76A-7C75-4D15-BB2D-7E9B2F212B8E}" type="slidenum">
              <a:rPr lang="it-IT" smtClean="0"/>
              <a:pPr/>
              <a:t>19</a:t>
            </a:fld>
            <a:endParaRPr lang="it-IT" smtClean="0"/>
          </a:p>
        </p:txBody>
      </p:sp>
      <p:sp>
        <p:nvSpPr>
          <p:cNvPr id="552963" name="Rectangle 2"/>
          <p:cNvSpPr>
            <a:spLocks noGrp="1" noRot="1" noChangeAspect="1" noChangeArrowheads="1" noTextEdit="1"/>
          </p:cNvSpPr>
          <p:nvPr>
            <p:ph type="sldImg"/>
          </p:nvPr>
        </p:nvSpPr>
        <p:spPr>
          <a:ln/>
        </p:spPr>
      </p:sp>
      <p:sp>
        <p:nvSpPr>
          <p:cNvPr id="5529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3970" name="Rectangle 7"/>
          <p:cNvSpPr>
            <a:spLocks noGrp="1" noChangeArrowheads="1"/>
          </p:cNvSpPr>
          <p:nvPr>
            <p:ph type="sldNum" sz="quarter" idx="5"/>
          </p:nvPr>
        </p:nvSpPr>
        <p:spPr>
          <a:noFill/>
        </p:spPr>
        <p:txBody>
          <a:bodyPr/>
          <a:lstStyle/>
          <a:p>
            <a:fld id="{C0DA4EAC-CCB7-4144-A2F8-B8D1A9B9B684}" type="slidenum">
              <a:rPr lang="it-IT" smtClean="0"/>
              <a:pPr/>
              <a:t>219</a:t>
            </a:fld>
            <a:endParaRPr lang="it-IT" smtClean="0"/>
          </a:p>
        </p:txBody>
      </p:sp>
      <p:sp>
        <p:nvSpPr>
          <p:cNvPr id="723971" name="Rectangle 2"/>
          <p:cNvSpPr>
            <a:spLocks noGrp="1" noRot="1" noChangeAspect="1" noChangeArrowheads="1" noTextEdit="1"/>
          </p:cNvSpPr>
          <p:nvPr>
            <p:ph type="sldImg"/>
          </p:nvPr>
        </p:nvSpPr>
        <p:spPr>
          <a:ln/>
        </p:spPr>
      </p:sp>
      <p:sp>
        <p:nvSpPr>
          <p:cNvPr id="7239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p:spPr>
        <p:txBody>
          <a:bodyPr/>
          <a:lstStyle/>
          <a:p>
            <a:fld id="{564E703C-0F4E-4E53-AC5B-47B7B8BC116F}" type="slidenum">
              <a:rPr lang="it-IT" smtClean="0"/>
              <a:pPr/>
              <a:t>220</a:t>
            </a:fld>
            <a:endParaRPr lang="it-IT" smtClean="0"/>
          </a:p>
        </p:txBody>
      </p:sp>
      <p:sp>
        <p:nvSpPr>
          <p:cNvPr id="724995" name="Rectangle 2"/>
          <p:cNvSpPr>
            <a:spLocks noGrp="1" noRot="1" noChangeAspect="1" noChangeArrowheads="1" noTextEdit="1"/>
          </p:cNvSpPr>
          <p:nvPr>
            <p:ph type="sldImg"/>
          </p:nvPr>
        </p:nvSpPr>
        <p:spPr>
          <a:ln/>
        </p:spPr>
      </p:sp>
      <p:sp>
        <p:nvSpPr>
          <p:cNvPr id="7249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6018" name="Rectangle 7"/>
          <p:cNvSpPr>
            <a:spLocks noGrp="1" noChangeArrowheads="1"/>
          </p:cNvSpPr>
          <p:nvPr>
            <p:ph type="sldNum" sz="quarter" idx="5"/>
          </p:nvPr>
        </p:nvSpPr>
        <p:spPr>
          <a:noFill/>
        </p:spPr>
        <p:txBody>
          <a:bodyPr/>
          <a:lstStyle/>
          <a:p>
            <a:fld id="{0EE2576A-2A28-4D9D-B60E-2D9A0E337797}" type="slidenum">
              <a:rPr lang="it-IT" smtClean="0"/>
              <a:pPr/>
              <a:t>221</a:t>
            </a:fld>
            <a:endParaRPr lang="it-IT" smtClean="0"/>
          </a:p>
        </p:txBody>
      </p:sp>
      <p:sp>
        <p:nvSpPr>
          <p:cNvPr id="726019" name="Rectangle 2"/>
          <p:cNvSpPr>
            <a:spLocks noGrp="1" noRot="1" noChangeAspect="1" noChangeArrowheads="1" noTextEdit="1"/>
          </p:cNvSpPr>
          <p:nvPr>
            <p:ph type="sldImg"/>
          </p:nvPr>
        </p:nvSpPr>
        <p:spPr>
          <a:ln/>
        </p:spPr>
      </p:sp>
      <p:sp>
        <p:nvSpPr>
          <p:cNvPr id="7260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42" name="Rectangle 7"/>
          <p:cNvSpPr>
            <a:spLocks noGrp="1" noChangeArrowheads="1"/>
          </p:cNvSpPr>
          <p:nvPr>
            <p:ph type="sldNum" sz="quarter" idx="5"/>
          </p:nvPr>
        </p:nvSpPr>
        <p:spPr>
          <a:noFill/>
        </p:spPr>
        <p:txBody>
          <a:bodyPr/>
          <a:lstStyle/>
          <a:p>
            <a:fld id="{2DBFEAB3-5559-4B3A-9638-6F6457DC16C2}" type="slidenum">
              <a:rPr lang="it-IT" smtClean="0"/>
              <a:pPr/>
              <a:t>223</a:t>
            </a:fld>
            <a:endParaRPr lang="it-IT" smtClean="0"/>
          </a:p>
        </p:txBody>
      </p:sp>
      <p:sp>
        <p:nvSpPr>
          <p:cNvPr id="727043" name="Rectangle 2"/>
          <p:cNvSpPr>
            <a:spLocks noGrp="1" noRot="1" noChangeAspect="1" noChangeArrowheads="1" noTextEdit="1"/>
          </p:cNvSpPr>
          <p:nvPr>
            <p:ph type="sldImg"/>
          </p:nvPr>
        </p:nvSpPr>
        <p:spPr>
          <a:ln/>
        </p:spPr>
      </p:sp>
      <p:sp>
        <p:nvSpPr>
          <p:cNvPr id="7270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9090" name="Rectangle 7"/>
          <p:cNvSpPr>
            <a:spLocks noGrp="1" noChangeArrowheads="1"/>
          </p:cNvSpPr>
          <p:nvPr>
            <p:ph type="sldNum" sz="quarter" idx="5"/>
          </p:nvPr>
        </p:nvSpPr>
        <p:spPr>
          <a:noFill/>
        </p:spPr>
        <p:txBody>
          <a:bodyPr/>
          <a:lstStyle/>
          <a:p>
            <a:fld id="{2ED40BC5-A53E-47EE-A472-A346B910EB2E}" type="slidenum">
              <a:rPr lang="it-IT" smtClean="0"/>
              <a:pPr/>
              <a:t>224</a:t>
            </a:fld>
            <a:endParaRPr lang="it-IT" smtClean="0"/>
          </a:p>
        </p:txBody>
      </p:sp>
      <p:sp>
        <p:nvSpPr>
          <p:cNvPr id="729091" name="Rectangle 2"/>
          <p:cNvSpPr>
            <a:spLocks noGrp="1" noRot="1" noChangeAspect="1" noChangeArrowheads="1" noTextEdit="1"/>
          </p:cNvSpPr>
          <p:nvPr>
            <p:ph type="sldImg"/>
          </p:nvPr>
        </p:nvSpPr>
        <p:spPr>
          <a:ln/>
        </p:spPr>
      </p:sp>
      <p:sp>
        <p:nvSpPr>
          <p:cNvPr id="7290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6258" name="Rectangle 7"/>
          <p:cNvSpPr>
            <a:spLocks noGrp="1" noChangeArrowheads="1"/>
          </p:cNvSpPr>
          <p:nvPr>
            <p:ph type="sldNum" sz="quarter" idx="5"/>
          </p:nvPr>
        </p:nvSpPr>
        <p:spPr>
          <a:noFill/>
        </p:spPr>
        <p:txBody>
          <a:bodyPr/>
          <a:lstStyle/>
          <a:p>
            <a:fld id="{D1C3A29B-550A-49D8-885A-5D069FF47816}" type="slidenum">
              <a:rPr lang="it-IT" smtClean="0"/>
              <a:pPr/>
              <a:t>228</a:t>
            </a:fld>
            <a:endParaRPr lang="it-IT" smtClean="0"/>
          </a:p>
        </p:txBody>
      </p:sp>
      <p:sp>
        <p:nvSpPr>
          <p:cNvPr id="736259" name="Rectangle 2"/>
          <p:cNvSpPr>
            <a:spLocks noGrp="1" noRot="1" noChangeAspect="1" noChangeArrowheads="1" noTextEdit="1"/>
          </p:cNvSpPr>
          <p:nvPr>
            <p:ph type="sldImg"/>
          </p:nvPr>
        </p:nvSpPr>
        <p:spPr>
          <a:ln/>
        </p:spPr>
      </p:sp>
      <p:sp>
        <p:nvSpPr>
          <p:cNvPr id="7362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82" name="Rectangle 7"/>
          <p:cNvSpPr>
            <a:spLocks noGrp="1" noChangeArrowheads="1"/>
          </p:cNvSpPr>
          <p:nvPr>
            <p:ph type="sldNum" sz="quarter" idx="5"/>
          </p:nvPr>
        </p:nvSpPr>
        <p:spPr>
          <a:noFill/>
        </p:spPr>
        <p:txBody>
          <a:bodyPr/>
          <a:lstStyle/>
          <a:p>
            <a:fld id="{2E1EDD71-CA61-4382-A87F-58761273E3B9}" type="slidenum">
              <a:rPr lang="it-IT" smtClean="0"/>
              <a:pPr/>
              <a:t>229</a:t>
            </a:fld>
            <a:endParaRPr lang="it-IT" smtClean="0"/>
          </a:p>
        </p:txBody>
      </p:sp>
      <p:sp>
        <p:nvSpPr>
          <p:cNvPr id="737283" name="Rectangle 2"/>
          <p:cNvSpPr>
            <a:spLocks noGrp="1" noRot="1" noChangeAspect="1" noChangeArrowheads="1" noTextEdit="1"/>
          </p:cNvSpPr>
          <p:nvPr>
            <p:ph type="sldImg"/>
          </p:nvPr>
        </p:nvSpPr>
        <p:spPr>
          <a:ln/>
        </p:spPr>
      </p:sp>
      <p:sp>
        <p:nvSpPr>
          <p:cNvPr id="7372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8306" name="Rectangle 7"/>
          <p:cNvSpPr>
            <a:spLocks noGrp="1" noChangeArrowheads="1"/>
          </p:cNvSpPr>
          <p:nvPr>
            <p:ph type="sldNum" sz="quarter" idx="5"/>
          </p:nvPr>
        </p:nvSpPr>
        <p:spPr>
          <a:noFill/>
        </p:spPr>
        <p:txBody>
          <a:bodyPr/>
          <a:lstStyle/>
          <a:p>
            <a:fld id="{62593A8B-49F3-4B8E-881F-171D89AD41C9}" type="slidenum">
              <a:rPr lang="it-IT" smtClean="0"/>
              <a:pPr/>
              <a:t>230</a:t>
            </a:fld>
            <a:endParaRPr lang="it-IT" smtClean="0"/>
          </a:p>
        </p:txBody>
      </p:sp>
      <p:sp>
        <p:nvSpPr>
          <p:cNvPr id="738307" name="Rectangle 2"/>
          <p:cNvSpPr>
            <a:spLocks noGrp="1" noRot="1" noChangeAspect="1" noChangeArrowheads="1" noTextEdit="1"/>
          </p:cNvSpPr>
          <p:nvPr>
            <p:ph type="sldImg"/>
          </p:nvPr>
        </p:nvSpPr>
        <p:spPr>
          <a:ln/>
        </p:spPr>
      </p:sp>
      <p:sp>
        <p:nvSpPr>
          <p:cNvPr id="7383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9330" name="Rectangle 7"/>
          <p:cNvSpPr>
            <a:spLocks noGrp="1" noChangeArrowheads="1"/>
          </p:cNvSpPr>
          <p:nvPr>
            <p:ph type="sldNum" sz="quarter" idx="5"/>
          </p:nvPr>
        </p:nvSpPr>
        <p:spPr>
          <a:noFill/>
        </p:spPr>
        <p:txBody>
          <a:bodyPr/>
          <a:lstStyle/>
          <a:p>
            <a:fld id="{1C6DA5AA-7CA8-4854-B18E-FA6CC5CBD2B2}" type="slidenum">
              <a:rPr lang="it-IT" smtClean="0"/>
              <a:pPr/>
              <a:t>232</a:t>
            </a:fld>
            <a:endParaRPr lang="it-IT" smtClean="0"/>
          </a:p>
        </p:txBody>
      </p:sp>
      <p:sp>
        <p:nvSpPr>
          <p:cNvPr id="739331" name="Rectangle 2"/>
          <p:cNvSpPr>
            <a:spLocks noGrp="1" noRot="1" noChangeAspect="1" noChangeArrowheads="1" noTextEdit="1"/>
          </p:cNvSpPr>
          <p:nvPr>
            <p:ph type="sldImg"/>
          </p:nvPr>
        </p:nvSpPr>
        <p:spPr>
          <a:ln/>
        </p:spPr>
      </p:sp>
      <p:sp>
        <p:nvSpPr>
          <p:cNvPr id="7393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0354" name="Rectangle 7"/>
          <p:cNvSpPr>
            <a:spLocks noGrp="1" noChangeArrowheads="1"/>
          </p:cNvSpPr>
          <p:nvPr>
            <p:ph type="sldNum" sz="quarter" idx="5"/>
          </p:nvPr>
        </p:nvSpPr>
        <p:spPr>
          <a:noFill/>
        </p:spPr>
        <p:txBody>
          <a:bodyPr/>
          <a:lstStyle/>
          <a:p>
            <a:fld id="{A2D9DA8D-F7A4-4811-BD4B-30293C574724}" type="slidenum">
              <a:rPr lang="it-IT" smtClean="0"/>
              <a:pPr/>
              <a:t>233</a:t>
            </a:fld>
            <a:endParaRPr lang="it-IT" smtClean="0"/>
          </a:p>
        </p:txBody>
      </p:sp>
      <p:sp>
        <p:nvSpPr>
          <p:cNvPr id="740355" name="Rectangle 2"/>
          <p:cNvSpPr>
            <a:spLocks noGrp="1" noRot="1" noChangeAspect="1" noChangeArrowheads="1" noTextEdit="1"/>
          </p:cNvSpPr>
          <p:nvPr>
            <p:ph type="sldImg"/>
          </p:nvPr>
        </p:nvSpPr>
        <p:spPr>
          <a:ln/>
        </p:spPr>
      </p:sp>
      <p:sp>
        <p:nvSpPr>
          <p:cNvPr id="7403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3986" name="Rectangle 7"/>
          <p:cNvSpPr>
            <a:spLocks noGrp="1" noChangeArrowheads="1"/>
          </p:cNvSpPr>
          <p:nvPr>
            <p:ph type="sldNum" sz="quarter" idx="5"/>
          </p:nvPr>
        </p:nvSpPr>
        <p:spPr>
          <a:noFill/>
        </p:spPr>
        <p:txBody>
          <a:bodyPr/>
          <a:lstStyle/>
          <a:p>
            <a:fld id="{D548FDE9-112D-4197-8490-E08B6D0F310B}" type="slidenum">
              <a:rPr lang="it-IT" smtClean="0"/>
              <a:pPr/>
              <a:t>20</a:t>
            </a:fld>
            <a:endParaRPr lang="it-IT" smtClean="0"/>
          </a:p>
        </p:txBody>
      </p:sp>
      <p:sp>
        <p:nvSpPr>
          <p:cNvPr id="553987" name="Rectangle 2"/>
          <p:cNvSpPr>
            <a:spLocks noGrp="1" noRot="1" noChangeAspect="1" noChangeArrowheads="1" noTextEdit="1"/>
          </p:cNvSpPr>
          <p:nvPr>
            <p:ph type="sldImg"/>
          </p:nvPr>
        </p:nvSpPr>
        <p:spPr>
          <a:ln/>
        </p:spPr>
      </p:sp>
      <p:sp>
        <p:nvSpPr>
          <p:cNvPr id="5539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4450" name="Rectangle 7"/>
          <p:cNvSpPr>
            <a:spLocks noGrp="1" noChangeArrowheads="1"/>
          </p:cNvSpPr>
          <p:nvPr>
            <p:ph type="sldNum" sz="quarter" idx="5"/>
          </p:nvPr>
        </p:nvSpPr>
        <p:spPr>
          <a:noFill/>
        </p:spPr>
        <p:txBody>
          <a:bodyPr/>
          <a:lstStyle/>
          <a:p>
            <a:fld id="{C07FEAC9-5CA2-49FC-B4E1-52EF3945BA97}" type="slidenum">
              <a:rPr lang="it-IT" smtClean="0"/>
              <a:pPr/>
              <a:t>234</a:t>
            </a:fld>
            <a:endParaRPr lang="it-IT" smtClean="0"/>
          </a:p>
        </p:txBody>
      </p:sp>
      <p:sp>
        <p:nvSpPr>
          <p:cNvPr id="744451" name="Rectangle 2"/>
          <p:cNvSpPr>
            <a:spLocks noGrp="1" noRot="1" noChangeAspect="1" noChangeArrowheads="1" noTextEdit="1"/>
          </p:cNvSpPr>
          <p:nvPr>
            <p:ph type="sldImg"/>
          </p:nvPr>
        </p:nvSpPr>
        <p:spPr>
          <a:ln/>
        </p:spPr>
      </p:sp>
      <p:sp>
        <p:nvSpPr>
          <p:cNvPr id="7444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5474" name="Rectangle 7"/>
          <p:cNvSpPr>
            <a:spLocks noGrp="1" noChangeArrowheads="1"/>
          </p:cNvSpPr>
          <p:nvPr>
            <p:ph type="sldNum" sz="quarter" idx="5"/>
          </p:nvPr>
        </p:nvSpPr>
        <p:spPr>
          <a:noFill/>
        </p:spPr>
        <p:txBody>
          <a:bodyPr/>
          <a:lstStyle/>
          <a:p>
            <a:fld id="{3AEC407F-042D-417F-A1D1-5B45BC1B5A5C}" type="slidenum">
              <a:rPr lang="it-IT" smtClean="0"/>
              <a:pPr/>
              <a:t>235</a:t>
            </a:fld>
            <a:endParaRPr lang="it-IT" smtClean="0"/>
          </a:p>
        </p:txBody>
      </p:sp>
      <p:sp>
        <p:nvSpPr>
          <p:cNvPr id="745475" name="Rectangle 2"/>
          <p:cNvSpPr>
            <a:spLocks noGrp="1" noRot="1" noChangeAspect="1" noChangeArrowheads="1" noTextEdit="1"/>
          </p:cNvSpPr>
          <p:nvPr>
            <p:ph type="sldImg"/>
          </p:nvPr>
        </p:nvSpPr>
        <p:spPr>
          <a:ln/>
        </p:spPr>
      </p:sp>
      <p:sp>
        <p:nvSpPr>
          <p:cNvPr id="7454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3426" name="Rectangle 7"/>
          <p:cNvSpPr>
            <a:spLocks noGrp="1" noChangeArrowheads="1"/>
          </p:cNvSpPr>
          <p:nvPr>
            <p:ph type="sldNum" sz="quarter" idx="5"/>
          </p:nvPr>
        </p:nvSpPr>
        <p:spPr>
          <a:noFill/>
        </p:spPr>
        <p:txBody>
          <a:bodyPr/>
          <a:lstStyle/>
          <a:p>
            <a:fld id="{59F4F4F5-AEE7-40E1-A467-70F7E4C9A19B}" type="slidenum">
              <a:rPr lang="it-IT" smtClean="0"/>
              <a:pPr/>
              <a:t>236</a:t>
            </a:fld>
            <a:endParaRPr lang="it-IT" smtClean="0"/>
          </a:p>
        </p:txBody>
      </p:sp>
      <p:sp>
        <p:nvSpPr>
          <p:cNvPr id="743427" name="Rectangle 2"/>
          <p:cNvSpPr>
            <a:spLocks noGrp="1" noRot="1" noChangeAspect="1" noChangeArrowheads="1" noTextEdit="1"/>
          </p:cNvSpPr>
          <p:nvPr>
            <p:ph type="sldImg"/>
          </p:nvPr>
        </p:nvSpPr>
        <p:spPr>
          <a:ln/>
        </p:spPr>
      </p:sp>
      <p:sp>
        <p:nvSpPr>
          <p:cNvPr id="7434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6498" name="Rectangle 7"/>
          <p:cNvSpPr>
            <a:spLocks noGrp="1" noChangeArrowheads="1"/>
          </p:cNvSpPr>
          <p:nvPr>
            <p:ph type="sldNum" sz="quarter" idx="5"/>
          </p:nvPr>
        </p:nvSpPr>
        <p:spPr>
          <a:noFill/>
        </p:spPr>
        <p:txBody>
          <a:bodyPr/>
          <a:lstStyle/>
          <a:p>
            <a:fld id="{CFECE1C7-DEB8-4E20-9E60-CC8814ED1F78}" type="slidenum">
              <a:rPr lang="it-IT" smtClean="0"/>
              <a:pPr/>
              <a:t>240</a:t>
            </a:fld>
            <a:endParaRPr lang="it-IT" smtClean="0"/>
          </a:p>
        </p:txBody>
      </p:sp>
      <p:sp>
        <p:nvSpPr>
          <p:cNvPr id="746499" name="Rectangle 2"/>
          <p:cNvSpPr>
            <a:spLocks noGrp="1" noRot="1" noChangeAspect="1" noChangeArrowheads="1" noTextEdit="1"/>
          </p:cNvSpPr>
          <p:nvPr>
            <p:ph type="sldImg"/>
          </p:nvPr>
        </p:nvSpPr>
        <p:spPr>
          <a:ln/>
        </p:spPr>
      </p:sp>
      <p:sp>
        <p:nvSpPr>
          <p:cNvPr id="7465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22" name="Rectangle 7"/>
          <p:cNvSpPr>
            <a:spLocks noGrp="1" noChangeArrowheads="1"/>
          </p:cNvSpPr>
          <p:nvPr>
            <p:ph type="sldNum" sz="quarter" idx="5"/>
          </p:nvPr>
        </p:nvSpPr>
        <p:spPr>
          <a:noFill/>
        </p:spPr>
        <p:txBody>
          <a:bodyPr/>
          <a:lstStyle/>
          <a:p>
            <a:fld id="{FA1C7256-2121-4102-8682-E5DEFD34ED9F}" type="slidenum">
              <a:rPr lang="it-IT" smtClean="0"/>
              <a:pPr/>
              <a:t>242</a:t>
            </a:fld>
            <a:endParaRPr lang="it-IT" smtClean="0"/>
          </a:p>
        </p:txBody>
      </p:sp>
      <p:sp>
        <p:nvSpPr>
          <p:cNvPr id="747523" name="Rectangle 2"/>
          <p:cNvSpPr>
            <a:spLocks noGrp="1" noRot="1" noChangeAspect="1" noChangeArrowheads="1" noTextEdit="1"/>
          </p:cNvSpPr>
          <p:nvPr>
            <p:ph type="sldImg"/>
          </p:nvPr>
        </p:nvSpPr>
        <p:spPr>
          <a:ln/>
        </p:spPr>
      </p:sp>
      <p:sp>
        <p:nvSpPr>
          <p:cNvPr id="7475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1378" name="Rectangle 7"/>
          <p:cNvSpPr>
            <a:spLocks noGrp="1" noChangeArrowheads="1"/>
          </p:cNvSpPr>
          <p:nvPr>
            <p:ph type="sldNum" sz="quarter" idx="5"/>
          </p:nvPr>
        </p:nvSpPr>
        <p:spPr>
          <a:noFill/>
        </p:spPr>
        <p:txBody>
          <a:bodyPr/>
          <a:lstStyle/>
          <a:p>
            <a:fld id="{A76F4DAB-2E20-436F-88D0-0A6B0CEDC983}" type="slidenum">
              <a:rPr lang="it-IT" smtClean="0"/>
              <a:pPr/>
              <a:t>243</a:t>
            </a:fld>
            <a:endParaRPr lang="it-IT" smtClean="0"/>
          </a:p>
        </p:txBody>
      </p:sp>
      <p:sp>
        <p:nvSpPr>
          <p:cNvPr id="741379" name="Rectangle 2"/>
          <p:cNvSpPr>
            <a:spLocks noGrp="1" noRot="1" noChangeAspect="1" noChangeArrowheads="1" noTextEdit="1"/>
          </p:cNvSpPr>
          <p:nvPr>
            <p:ph type="sldImg"/>
          </p:nvPr>
        </p:nvSpPr>
        <p:spPr>
          <a:ln/>
        </p:spPr>
      </p:sp>
      <p:sp>
        <p:nvSpPr>
          <p:cNvPr id="7413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8546" name="Rectangle 7"/>
          <p:cNvSpPr>
            <a:spLocks noGrp="1" noChangeArrowheads="1"/>
          </p:cNvSpPr>
          <p:nvPr>
            <p:ph type="sldNum" sz="quarter" idx="5"/>
          </p:nvPr>
        </p:nvSpPr>
        <p:spPr>
          <a:noFill/>
        </p:spPr>
        <p:txBody>
          <a:bodyPr/>
          <a:lstStyle/>
          <a:p>
            <a:fld id="{42FA93F7-4B33-4415-B6D7-06ED4358C18B}" type="slidenum">
              <a:rPr lang="it-IT" smtClean="0"/>
              <a:pPr/>
              <a:t>248</a:t>
            </a:fld>
            <a:endParaRPr lang="it-IT" smtClean="0"/>
          </a:p>
        </p:txBody>
      </p:sp>
      <p:sp>
        <p:nvSpPr>
          <p:cNvPr id="748547" name="Rectangle 2"/>
          <p:cNvSpPr>
            <a:spLocks noGrp="1" noRot="1" noChangeAspect="1" noChangeArrowheads="1" noTextEdit="1"/>
          </p:cNvSpPr>
          <p:nvPr>
            <p:ph type="sldImg"/>
          </p:nvPr>
        </p:nvSpPr>
        <p:spPr>
          <a:ln/>
        </p:spPr>
      </p:sp>
      <p:sp>
        <p:nvSpPr>
          <p:cNvPr id="7485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9570" name="Rectangle 7"/>
          <p:cNvSpPr>
            <a:spLocks noGrp="1" noChangeArrowheads="1"/>
          </p:cNvSpPr>
          <p:nvPr>
            <p:ph type="sldNum" sz="quarter" idx="5"/>
          </p:nvPr>
        </p:nvSpPr>
        <p:spPr>
          <a:noFill/>
        </p:spPr>
        <p:txBody>
          <a:bodyPr/>
          <a:lstStyle/>
          <a:p>
            <a:fld id="{6A507718-296E-43BB-AAF9-A08403408D63}" type="slidenum">
              <a:rPr lang="it-IT" smtClean="0"/>
              <a:pPr/>
              <a:t>252</a:t>
            </a:fld>
            <a:endParaRPr lang="it-IT" smtClean="0"/>
          </a:p>
        </p:txBody>
      </p:sp>
      <p:sp>
        <p:nvSpPr>
          <p:cNvPr id="749571" name="Rectangle 2"/>
          <p:cNvSpPr>
            <a:spLocks noGrp="1" noRot="1" noChangeAspect="1" noChangeArrowheads="1" noTextEdit="1"/>
          </p:cNvSpPr>
          <p:nvPr>
            <p:ph type="sldImg"/>
          </p:nvPr>
        </p:nvSpPr>
        <p:spPr>
          <a:ln/>
        </p:spPr>
      </p:sp>
      <p:sp>
        <p:nvSpPr>
          <p:cNvPr id="7495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0594" name="Rectangle 7"/>
          <p:cNvSpPr>
            <a:spLocks noGrp="1" noChangeArrowheads="1"/>
          </p:cNvSpPr>
          <p:nvPr>
            <p:ph type="sldNum" sz="quarter" idx="5"/>
          </p:nvPr>
        </p:nvSpPr>
        <p:spPr>
          <a:noFill/>
        </p:spPr>
        <p:txBody>
          <a:bodyPr/>
          <a:lstStyle/>
          <a:p>
            <a:fld id="{7DA0C496-4CB6-4257-B400-8DF3D6C55A36}" type="slidenum">
              <a:rPr lang="it-IT" smtClean="0"/>
              <a:pPr/>
              <a:t>253</a:t>
            </a:fld>
            <a:endParaRPr lang="it-IT" smtClean="0"/>
          </a:p>
        </p:txBody>
      </p:sp>
      <p:sp>
        <p:nvSpPr>
          <p:cNvPr id="750595" name="Rectangle 2"/>
          <p:cNvSpPr>
            <a:spLocks noGrp="1" noRot="1" noChangeAspect="1" noChangeArrowheads="1" noTextEdit="1"/>
          </p:cNvSpPr>
          <p:nvPr>
            <p:ph type="sldImg"/>
          </p:nvPr>
        </p:nvSpPr>
        <p:spPr>
          <a:ln/>
        </p:spPr>
      </p:sp>
      <p:sp>
        <p:nvSpPr>
          <p:cNvPr id="7505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62" name="Rectangle 7"/>
          <p:cNvSpPr>
            <a:spLocks noGrp="1" noChangeArrowheads="1"/>
          </p:cNvSpPr>
          <p:nvPr>
            <p:ph type="sldNum" sz="quarter" idx="5"/>
          </p:nvPr>
        </p:nvSpPr>
        <p:spPr/>
        <p:txBody>
          <a:bodyPr/>
          <a:lstStyle/>
          <a:p>
            <a:pPr>
              <a:defRPr/>
            </a:pPr>
            <a:fld id="{D49607F6-3CE2-485E-AD08-C725245008BD}" type="slidenum">
              <a:rPr lang="it-IT" smtClean="0">
                <a:latin typeface="Arial" charset="0"/>
              </a:rPr>
              <a:pPr>
                <a:defRPr/>
              </a:pPr>
              <a:t>24</a:t>
            </a:fld>
            <a:endParaRPr lang="it-IT" smtClean="0">
              <a:latin typeface="Arial" charset="0"/>
            </a:endParaRPr>
          </a:p>
        </p:txBody>
      </p:sp>
      <p:sp>
        <p:nvSpPr>
          <p:cNvPr id="982019" name="Rectangle 2"/>
          <p:cNvSpPr>
            <a:spLocks noGrp="1" noRot="1" noChangeAspect="1" noChangeArrowheads="1" noTextEdit="1"/>
          </p:cNvSpPr>
          <p:nvPr>
            <p:ph type="sldImg"/>
          </p:nvPr>
        </p:nvSpPr>
        <p:spPr>
          <a:ln/>
        </p:spPr>
      </p:sp>
      <p:sp>
        <p:nvSpPr>
          <p:cNvPr id="98202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4546" name="Rectangle 7"/>
          <p:cNvSpPr>
            <a:spLocks noGrp="1" noChangeArrowheads="1"/>
          </p:cNvSpPr>
          <p:nvPr>
            <p:ph type="sldNum" sz="quarter" idx="5"/>
          </p:nvPr>
        </p:nvSpPr>
        <p:spPr/>
        <p:txBody>
          <a:bodyPr/>
          <a:lstStyle/>
          <a:p>
            <a:pPr>
              <a:defRPr/>
            </a:pPr>
            <a:fld id="{C666DA70-0711-44E8-A16B-9DDB97D3FFE5}" type="slidenum">
              <a:rPr lang="it-IT" smtClean="0">
                <a:latin typeface="Arial" charset="0"/>
              </a:rPr>
              <a:pPr>
                <a:defRPr/>
              </a:pPr>
              <a:t>25</a:t>
            </a:fld>
            <a:endParaRPr lang="it-IT" smtClean="0">
              <a:latin typeface="Arial" charset="0"/>
            </a:endParaRPr>
          </a:p>
        </p:txBody>
      </p:sp>
      <p:sp>
        <p:nvSpPr>
          <p:cNvPr id="1079299" name="Rectangle 2"/>
          <p:cNvSpPr>
            <a:spLocks noGrp="1" noRot="1" noChangeAspect="1" noChangeArrowheads="1" noTextEdit="1"/>
          </p:cNvSpPr>
          <p:nvPr>
            <p:ph type="sldImg"/>
          </p:nvPr>
        </p:nvSpPr>
        <p:spPr>
          <a:ln/>
        </p:spPr>
      </p:sp>
      <p:sp>
        <p:nvSpPr>
          <p:cNvPr id="107930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AAC3DE5-FEE8-45F6-B4F5-EBF5B31E7641}" type="slidenum">
              <a:rPr lang="it-IT" smtClean="0"/>
              <a:pPr/>
              <a:t>26</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9410" name="Rectangle 7"/>
          <p:cNvSpPr>
            <a:spLocks noGrp="1" noChangeArrowheads="1"/>
          </p:cNvSpPr>
          <p:nvPr>
            <p:ph type="sldNum" sz="quarter" idx="5"/>
          </p:nvPr>
        </p:nvSpPr>
        <p:spPr>
          <a:noFill/>
        </p:spPr>
        <p:txBody>
          <a:bodyPr/>
          <a:lstStyle/>
          <a:p>
            <a:fld id="{C39BE69C-F323-4CF1-BD1B-F3286FE98C4A}" type="slidenum">
              <a:rPr lang="it-IT" smtClean="0"/>
              <a:pPr/>
              <a:t>2</a:t>
            </a:fld>
            <a:endParaRPr lang="it-IT" smtClean="0"/>
          </a:p>
        </p:txBody>
      </p:sp>
      <p:sp>
        <p:nvSpPr>
          <p:cNvPr id="529411" name="Rectangle 2"/>
          <p:cNvSpPr>
            <a:spLocks noGrp="1" noRot="1" noChangeAspect="1" noChangeArrowheads="1" noTextEdit="1"/>
          </p:cNvSpPr>
          <p:nvPr>
            <p:ph type="sldImg"/>
          </p:nvPr>
        </p:nvSpPr>
        <p:spPr>
          <a:ln/>
        </p:spPr>
      </p:sp>
      <p:sp>
        <p:nvSpPr>
          <p:cNvPr id="529412"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5010" name="Rectangle 7"/>
          <p:cNvSpPr>
            <a:spLocks noGrp="1" noChangeArrowheads="1"/>
          </p:cNvSpPr>
          <p:nvPr>
            <p:ph type="sldNum" sz="quarter" idx="5"/>
          </p:nvPr>
        </p:nvSpPr>
        <p:spPr>
          <a:noFill/>
        </p:spPr>
        <p:txBody>
          <a:bodyPr/>
          <a:lstStyle/>
          <a:p>
            <a:fld id="{E4C62784-5DBE-4AA5-9D13-EC91A14729DF}" type="slidenum">
              <a:rPr lang="it-IT" smtClean="0"/>
              <a:pPr/>
              <a:t>33</a:t>
            </a:fld>
            <a:endParaRPr lang="it-IT" smtClean="0"/>
          </a:p>
        </p:txBody>
      </p:sp>
      <p:sp>
        <p:nvSpPr>
          <p:cNvPr id="555011" name="Rectangle 2"/>
          <p:cNvSpPr>
            <a:spLocks noGrp="1" noRot="1" noChangeAspect="1" noChangeArrowheads="1" noTextEdit="1"/>
          </p:cNvSpPr>
          <p:nvPr>
            <p:ph type="sldImg"/>
          </p:nvPr>
        </p:nvSpPr>
        <p:spPr>
          <a:ln/>
        </p:spPr>
      </p:sp>
      <p:sp>
        <p:nvSpPr>
          <p:cNvPr id="5550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2386" name="Rectangle 7"/>
          <p:cNvSpPr>
            <a:spLocks noGrp="1" noChangeArrowheads="1"/>
          </p:cNvSpPr>
          <p:nvPr>
            <p:ph type="sldNum" sz="quarter" idx="5"/>
          </p:nvPr>
        </p:nvSpPr>
        <p:spPr/>
        <p:txBody>
          <a:bodyPr/>
          <a:lstStyle/>
          <a:p>
            <a:pPr>
              <a:defRPr/>
            </a:pPr>
            <a:fld id="{48D9B636-9CE1-462A-9C7E-04AAFCDE5873}" type="slidenum">
              <a:rPr lang="it-IT" smtClean="0">
                <a:latin typeface="Arial" charset="0"/>
              </a:rPr>
              <a:pPr>
                <a:defRPr/>
              </a:pPr>
              <a:t>35</a:t>
            </a:fld>
            <a:endParaRPr lang="it-IT" smtClean="0">
              <a:latin typeface="Arial" charset="0"/>
            </a:endParaRPr>
          </a:p>
        </p:txBody>
      </p:sp>
      <p:sp>
        <p:nvSpPr>
          <p:cNvPr id="983043" name="Rectangle 2"/>
          <p:cNvSpPr>
            <a:spLocks noGrp="1" noRot="1" noChangeAspect="1" noChangeArrowheads="1" noTextEdit="1"/>
          </p:cNvSpPr>
          <p:nvPr>
            <p:ph type="sldImg"/>
          </p:nvPr>
        </p:nvSpPr>
        <p:spPr>
          <a:ln/>
        </p:spPr>
      </p:sp>
      <p:sp>
        <p:nvSpPr>
          <p:cNvPr id="98304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2178" name="Rectangle 7"/>
          <p:cNvSpPr>
            <a:spLocks noGrp="1" noChangeArrowheads="1"/>
          </p:cNvSpPr>
          <p:nvPr>
            <p:ph type="sldNum" sz="quarter" idx="5"/>
          </p:nvPr>
        </p:nvSpPr>
        <p:spPr>
          <a:noFill/>
        </p:spPr>
        <p:txBody>
          <a:bodyPr/>
          <a:lstStyle/>
          <a:p>
            <a:fld id="{6AD651D0-95A8-4EEE-8C11-75CFCCCB0431}" type="slidenum">
              <a:rPr lang="it-IT" smtClean="0"/>
              <a:pPr/>
              <a:t>36</a:t>
            </a:fld>
            <a:endParaRPr lang="it-IT" smtClean="0"/>
          </a:p>
        </p:txBody>
      </p:sp>
      <p:sp>
        <p:nvSpPr>
          <p:cNvPr id="562179" name="Rectangle 2"/>
          <p:cNvSpPr>
            <a:spLocks noGrp="1" noRot="1" noChangeAspect="1" noChangeArrowheads="1" noTextEdit="1"/>
          </p:cNvSpPr>
          <p:nvPr>
            <p:ph type="sldImg"/>
          </p:nvPr>
        </p:nvSpPr>
        <p:spPr>
          <a:ln/>
        </p:spPr>
      </p:sp>
      <p:sp>
        <p:nvSpPr>
          <p:cNvPr id="5621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02" name="Rectangle 7"/>
          <p:cNvSpPr>
            <a:spLocks noGrp="1" noChangeArrowheads="1"/>
          </p:cNvSpPr>
          <p:nvPr>
            <p:ph type="sldNum" sz="quarter" idx="5"/>
          </p:nvPr>
        </p:nvSpPr>
        <p:spPr>
          <a:noFill/>
        </p:spPr>
        <p:txBody>
          <a:bodyPr/>
          <a:lstStyle/>
          <a:p>
            <a:fld id="{7C6CF957-AA7B-4BFB-96B2-71448BB9B112}" type="slidenum">
              <a:rPr lang="it-IT" smtClean="0"/>
              <a:pPr/>
              <a:t>37</a:t>
            </a:fld>
            <a:endParaRPr lang="it-IT" smtClean="0"/>
          </a:p>
        </p:txBody>
      </p:sp>
      <p:sp>
        <p:nvSpPr>
          <p:cNvPr id="563203" name="Rectangle 2"/>
          <p:cNvSpPr>
            <a:spLocks noGrp="1" noRot="1" noChangeAspect="1" noChangeArrowheads="1" noTextEdit="1"/>
          </p:cNvSpPr>
          <p:nvPr>
            <p:ph type="sldImg"/>
          </p:nvPr>
        </p:nvSpPr>
        <p:spPr>
          <a:ln/>
        </p:spPr>
      </p:sp>
      <p:sp>
        <p:nvSpPr>
          <p:cNvPr id="5632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4226" name="Rectangle 7"/>
          <p:cNvSpPr>
            <a:spLocks noGrp="1" noChangeArrowheads="1"/>
          </p:cNvSpPr>
          <p:nvPr>
            <p:ph type="sldNum" sz="quarter" idx="5"/>
          </p:nvPr>
        </p:nvSpPr>
        <p:spPr>
          <a:noFill/>
        </p:spPr>
        <p:txBody>
          <a:bodyPr/>
          <a:lstStyle/>
          <a:p>
            <a:fld id="{1B0967E7-C1FA-4CC1-89FA-03228F51D0D4}" type="slidenum">
              <a:rPr lang="it-IT" smtClean="0"/>
              <a:pPr/>
              <a:t>38</a:t>
            </a:fld>
            <a:endParaRPr lang="it-IT" smtClean="0"/>
          </a:p>
        </p:txBody>
      </p:sp>
      <p:sp>
        <p:nvSpPr>
          <p:cNvPr id="564227" name="Rectangle 2"/>
          <p:cNvSpPr>
            <a:spLocks noGrp="1" noRot="1" noChangeAspect="1" noChangeArrowheads="1" noTextEdit="1"/>
          </p:cNvSpPr>
          <p:nvPr>
            <p:ph type="sldImg"/>
          </p:nvPr>
        </p:nvSpPr>
        <p:spPr>
          <a:ln/>
        </p:spPr>
      </p:sp>
      <p:sp>
        <p:nvSpPr>
          <p:cNvPr id="5642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5250" name="Rectangle 7"/>
          <p:cNvSpPr>
            <a:spLocks noGrp="1" noChangeArrowheads="1"/>
          </p:cNvSpPr>
          <p:nvPr>
            <p:ph type="sldNum" sz="quarter" idx="5"/>
          </p:nvPr>
        </p:nvSpPr>
        <p:spPr>
          <a:noFill/>
        </p:spPr>
        <p:txBody>
          <a:bodyPr/>
          <a:lstStyle/>
          <a:p>
            <a:fld id="{6D949F00-9899-4C13-93D8-42FC09EA0CD5}" type="slidenum">
              <a:rPr lang="it-IT" smtClean="0"/>
              <a:pPr/>
              <a:t>39</a:t>
            </a:fld>
            <a:endParaRPr lang="it-IT" smtClean="0"/>
          </a:p>
        </p:txBody>
      </p:sp>
      <p:sp>
        <p:nvSpPr>
          <p:cNvPr id="565251" name="Rectangle 2"/>
          <p:cNvSpPr>
            <a:spLocks noGrp="1" noRot="1" noChangeAspect="1" noChangeArrowheads="1" noTextEdit="1"/>
          </p:cNvSpPr>
          <p:nvPr>
            <p:ph type="sldImg"/>
          </p:nvPr>
        </p:nvSpPr>
        <p:spPr>
          <a:ln/>
        </p:spPr>
      </p:sp>
      <p:sp>
        <p:nvSpPr>
          <p:cNvPr id="5652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7298" name="Rectangle 7"/>
          <p:cNvSpPr>
            <a:spLocks noGrp="1" noChangeArrowheads="1"/>
          </p:cNvSpPr>
          <p:nvPr>
            <p:ph type="sldNum" sz="quarter" idx="5"/>
          </p:nvPr>
        </p:nvSpPr>
        <p:spPr>
          <a:noFill/>
        </p:spPr>
        <p:txBody>
          <a:bodyPr/>
          <a:lstStyle/>
          <a:p>
            <a:fld id="{2F76B1EC-3DF9-4489-942E-5F0CE88DDB6C}" type="slidenum">
              <a:rPr lang="it-IT" smtClean="0"/>
              <a:pPr/>
              <a:t>41</a:t>
            </a:fld>
            <a:endParaRPr lang="it-IT" smtClean="0"/>
          </a:p>
        </p:txBody>
      </p:sp>
      <p:sp>
        <p:nvSpPr>
          <p:cNvPr id="567299" name="Rectangle 2"/>
          <p:cNvSpPr>
            <a:spLocks noGrp="1" noRot="1" noChangeAspect="1" noChangeArrowheads="1" noTextEdit="1"/>
          </p:cNvSpPr>
          <p:nvPr>
            <p:ph type="sldImg"/>
          </p:nvPr>
        </p:nvSpPr>
        <p:spPr>
          <a:ln/>
        </p:spPr>
      </p:sp>
      <p:sp>
        <p:nvSpPr>
          <p:cNvPr id="5673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CBF24BCD-22EF-4817-9336-9798871F5700}" type="slidenum">
              <a:rPr lang="it-IT" smtClean="0"/>
              <a:pPr/>
              <a:t>42</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0370" name="Rectangle 7"/>
          <p:cNvSpPr>
            <a:spLocks noGrp="1" noChangeArrowheads="1"/>
          </p:cNvSpPr>
          <p:nvPr>
            <p:ph type="sldNum" sz="quarter" idx="5"/>
          </p:nvPr>
        </p:nvSpPr>
        <p:spPr>
          <a:noFill/>
        </p:spPr>
        <p:txBody>
          <a:bodyPr/>
          <a:lstStyle/>
          <a:p>
            <a:fld id="{B7D76541-532F-470F-A8AB-3EDE325A8E1C}" type="slidenum">
              <a:rPr lang="it-IT" smtClean="0"/>
              <a:pPr/>
              <a:t>44</a:t>
            </a:fld>
            <a:endParaRPr lang="it-IT" smtClean="0"/>
          </a:p>
        </p:txBody>
      </p:sp>
      <p:sp>
        <p:nvSpPr>
          <p:cNvPr id="570371" name="Rectangle 2"/>
          <p:cNvSpPr>
            <a:spLocks noGrp="1" noRot="1" noChangeAspect="1" noChangeArrowheads="1" noTextEdit="1"/>
          </p:cNvSpPr>
          <p:nvPr>
            <p:ph type="sldImg"/>
          </p:nvPr>
        </p:nvSpPr>
        <p:spPr>
          <a:ln/>
        </p:spPr>
      </p:sp>
      <p:sp>
        <p:nvSpPr>
          <p:cNvPr id="5703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9586" name="Rectangle 7"/>
          <p:cNvSpPr>
            <a:spLocks noGrp="1" noChangeArrowheads="1"/>
          </p:cNvSpPr>
          <p:nvPr>
            <p:ph type="sldNum" sz="quarter" idx="5"/>
          </p:nvPr>
        </p:nvSpPr>
        <p:spPr>
          <a:noFill/>
        </p:spPr>
        <p:txBody>
          <a:bodyPr/>
          <a:lstStyle/>
          <a:p>
            <a:fld id="{F5659EDF-5B8F-4422-8E41-7376E1B55DE7}" type="slidenum">
              <a:rPr lang="it-IT" smtClean="0"/>
              <a:pPr/>
              <a:t>45</a:t>
            </a:fld>
            <a:endParaRPr lang="it-IT" smtClean="0"/>
          </a:p>
        </p:txBody>
      </p:sp>
      <p:sp>
        <p:nvSpPr>
          <p:cNvPr id="579587" name="Rectangle 2"/>
          <p:cNvSpPr>
            <a:spLocks noGrp="1" noRot="1" noChangeAspect="1" noChangeArrowheads="1" noTextEdit="1"/>
          </p:cNvSpPr>
          <p:nvPr>
            <p:ph type="sldImg"/>
          </p:nvPr>
        </p:nvSpPr>
        <p:spPr>
          <a:ln/>
        </p:spPr>
      </p:sp>
      <p:sp>
        <p:nvSpPr>
          <p:cNvPr id="5795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0434" name="Rectangle 7"/>
          <p:cNvSpPr>
            <a:spLocks noGrp="1" noChangeArrowheads="1"/>
          </p:cNvSpPr>
          <p:nvPr>
            <p:ph type="sldNum" sz="quarter" idx="5"/>
          </p:nvPr>
        </p:nvSpPr>
        <p:spPr>
          <a:noFill/>
        </p:spPr>
        <p:txBody>
          <a:bodyPr/>
          <a:lstStyle/>
          <a:p>
            <a:fld id="{731CB861-B81C-407F-880C-2E79049286E6}" type="slidenum">
              <a:rPr lang="it-IT" smtClean="0"/>
              <a:pPr/>
              <a:t>3</a:t>
            </a:fld>
            <a:endParaRPr lang="it-IT" smtClean="0"/>
          </a:p>
        </p:txBody>
      </p:sp>
      <p:sp>
        <p:nvSpPr>
          <p:cNvPr id="530435" name="Rectangle 2"/>
          <p:cNvSpPr>
            <a:spLocks noGrp="1" noRot="1" noChangeAspect="1" noChangeArrowheads="1" noTextEdit="1"/>
          </p:cNvSpPr>
          <p:nvPr>
            <p:ph type="sldImg"/>
          </p:nvPr>
        </p:nvSpPr>
        <p:spPr>
          <a:ln/>
        </p:spPr>
      </p:sp>
      <p:sp>
        <p:nvSpPr>
          <p:cNvPr id="5304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9250" name="Rectangle 7"/>
          <p:cNvSpPr>
            <a:spLocks noGrp="1" noChangeArrowheads="1"/>
          </p:cNvSpPr>
          <p:nvPr>
            <p:ph type="sldNum" sz="quarter" idx="5"/>
          </p:nvPr>
        </p:nvSpPr>
        <p:spPr/>
        <p:txBody>
          <a:bodyPr/>
          <a:lstStyle/>
          <a:p>
            <a:pPr>
              <a:defRPr/>
            </a:pPr>
            <a:fld id="{ED0BC9F1-FA90-4C68-B8D4-65DDBCC6F00E}" type="slidenum">
              <a:rPr lang="it-IT" smtClean="0">
                <a:latin typeface="Arial" charset="0"/>
              </a:rPr>
              <a:pPr>
                <a:defRPr/>
              </a:pPr>
              <a:t>46</a:t>
            </a:fld>
            <a:endParaRPr lang="it-IT" smtClean="0">
              <a:latin typeface="Arial" charset="0"/>
            </a:endParaRPr>
          </a:p>
        </p:txBody>
      </p:sp>
      <p:sp>
        <p:nvSpPr>
          <p:cNvPr id="1019907" name="Rectangle 2"/>
          <p:cNvSpPr>
            <a:spLocks noGrp="1" noRot="1" noChangeAspect="1" noChangeArrowheads="1" noTextEdit="1"/>
          </p:cNvSpPr>
          <p:nvPr>
            <p:ph type="sldImg"/>
          </p:nvPr>
        </p:nvSpPr>
        <p:spPr>
          <a:ln/>
        </p:spPr>
      </p:sp>
      <p:sp>
        <p:nvSpPr>
          <p:cNvPr id="101990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0610" name="Rectangle 7"/>
          <p:cNvSpPr>
            <a:spLocks noGrp="1" noChangeArrowheads="1"/>
          </p:cNvSpPr>
          <p:nvPr>
            <p:ph type="sldNum" sz="quarter" idx="5"/>
          </p:nvPr>
        </p:nvSpPr>
        <p:spPr>
          <a:noFill/>
        </p:spPr>
        <p:txBody>
          <a:bodyPr/>
          <a:lstStyle/>
          <a:p>
            <a:fld id="{48218CDD-3C6E-4A1A-963C-C3584A2FC282}" type="slidenum">
              <a:rPr lang="it-IT" smtClean="0"/>
              <a:pPr/>
              <a:t>47</a:t>
            </a:fld>
            <a:endParaRPr lang="it-IT" smtClean="0"/>
          </a:p>
        </p:txBody>
      </p:sp>
      <p:sp>
        <p:nvSpPr>
          <p:cNvPr id="580611" name="Rectangle 2"/>
          <p:cNvSpPr>
            <a:spLocks noGrp="1" noRot="1" noChangeAspect="1" noChangeArrowheads="1" noTextEdit="1"/>
          </p:cNvSpPr>
          <p:nvPr>
            <p:ph type="sldImg"/>
          </p:nvPr>
        </p:nvSpPr>
        <p:spPr>
          <a:ln/>
        </p:spPr>
      </p:sp>
      <p:sp>
        <p:nvSpPr>
          <p:cNvPr id="5806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1298" name="Rectangle 7"/>
          <p:cNvSpPr>
            <a:spLocks noGrp="1" noChangeArrowheads="1"/>
          </p:cNvSpPr>
          <p:nvPr>
            <p:ph type="sldNum" sz="quarter" idx="5"/>
          </p:nvPr>
        </p:nvSpPr>
        <p:spPr/>
        <p:txBody>
          <a:bodyPr/>
          <a:lstStyle/>
          <a:p>
            <a:pPr>
              <a:defRPr/>
            </a:pPr>
            <a:fld id="{D5081100-17C3-4E09-AF13-7831FEACBC70}" type="slidenum">
              <a:rPr lang="it-IT" smtClean="0">
                <a:latin typeface="Arial" charset="0"/>
              </a:rPr>
              <a:pPr>
                <a:defRPr/>
              </a:pPr>
              <a:t>48</a:t>
            </a:fld>
            <a:endParaRPr lang="it-IT" smtClean="0">
              <a:latin typeface="Arial" charset="0"/>
            </a:endParaRPr>
          </a:p>
        </p:txBody>
      </p:sp>
      <p:sp>
        <p:nvSpPr>
          <p:cNvPr id="1022979" name="Rectangle 2"/>
          <p:cNvSpPr>
            <a:spLocks noGrp="1" noRot="1" noChangeAspect="1" noChangeArrowheads="1" noTextEdit="1"/>
          </p:cNvSpPr>
          <p:nvPr>
            <p:ph type="sldImg"/>
          </p:nvPr>
        </p:nvSpPr>
        <p:spPr>
          <a:ln/>
        </p:spPr>
      </p:sp>
      <p:sp>
        <p:nvSpPr>
          <p:cNvPr id="102298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1634" name="Rectangle 7"/>
          <p:cNvSpPr>
            <a:spLocks noGrp="1" noChangeArrowheads="1"/>
          </p:cNvSpPr>
          <p:nvPr>
            <p:ph type="sldNum" sz="quarter" idx="5"/>
          </p:nvPr>
        </p:nvSpPr>
        <p:spPr>
          <a:noFill/>
        </p:spPr>
        <p:txBody>
          <a:bodyPr/>
          <a:lstStyle/>
          <a:p>
            <a:fld id="{53C70ED2-B903-42A4-BC76-E8071AC43FA8}" type="slidenum">
              <a:rPr lang="it-IT" smtClean="0"/>
              <a:pPr/>
              <a:t>50</a:t>
            </a:fld>
            <a:endParaRPr lang="it-IT" smtClean="0"/>
          </a:p>
        </p:txBody>
      </p:sp>
      <p:sp>
        <p:nvSpPr>
          <p:cNvPr id="581635" name="Rectangle 2"/>
          <p:cNvSpPr>
            <a:spLocks noGrp="1" noRot="1" noChangeAspect="1" noChangeArrowheads="1" noTextEdit="1"/>
          </p:cNvSpPr>
          <p:nvPr>
            <p:ph type="sldImg"/>
          </p:nvPr>
        </p:nvSpPr>
        <p:spPr>
          <a:ln/>
        </p:spPr>
      </p:sp>
      <p:sp>
        <p:nvSpPr>
          <p:cNvPr id="5816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626" name="Rectangle 7"/>
          <p:cNvSpPr>
            <a:spLocks noGrp="1" noChangeArrowheads="1"/>
          </p:cNvSpPr>
          <p:nvPr>
            <p:ph type="sldNum" sz="quarter" idx="5"/>
          </p:nvPr>
        </p:nvSpPr>
        <p:spPr/>
        <p:txBody>
          <a:bodyPr/>
          <a:lstStyle/>
          <a:p>
            <a:pPr>
              <a:defRPr/>
            </a:pPr>
            <a:fld id="{CB8EC25A-56B1-432B-9D37-51F7EC1FD60D}" type="slidenum">
              <a:rPr lang="it-IT" smtClean="0">
                <a:latin typeface="Arial" charset="0"/>
              </a:rPr>
              <a:pPr>
                <a:defRPr/>
              </a:pPr>
              <a:t>52</a:t>
            </a:fld>
            <a:endParaRPr lang="it-IT" smtClean="0">
              <a:latin typeface="Arial" charset="0"/>
            </a:endParaRPr>
          </a:p>
        </p:txBody>
      </p:sp>
      <p:sp>
        <p:nvSpPr>
          <p:cNvPr id="993283" name="Rectangle 2"/>
          <p:cNvSpPr>
            <a:spLocks noGrp="1" noRot="1" noChangeAspect="1" noChangeArrowheads="1" noTextEdit="1"/>
          </p:cNvSpPr>
          <p:nvPr>
            <p:ph type="sldImg"/>
          </p:nvPr>
        </p:nvSpPr>
        <p:spPr>
          <a:ln/>
        </p:spPr>
      </p:sp>
      <p:sp>
        <p:nvSpPr>
          <p:cNvPr id="99328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82" name="Rectangle 7"/>
          <p:cNvSpPr>
            <a:spLocks noGrp="1" noChangeArrowheads="1"/>
          </p:cNvSpPr>
          <p:nvPr>
            <p:ph type="sldNum" sz="quarter" idx="5"/>
          </p:nvPr>
        </p:nvSpPr>
        <p:spPr>
          <a:noFill/>
        </p:spPr>
        <p:txBody>
          <a:bodyPr/>
          <a:lstStyle/>
          <a:p>
            <a:fld id="{0C280659-B3A5-4CF2-A4AE-B251D696BD7D}" type="slidenum">
              <a:rPr lang="it-IT" smtClean="0"/>
              <a:pPr/>
              <a:t>53</a:t>
            </a:fld>
            <a:endParaRPr lang="it-IT" smtClean="0"/>
          </a:p>
        </p:txBody>
      </p:sp>
      <p:sp>
        <p:nvSpPr>
          <p:cNvPr id="583683" name="Rectangle 2"/>
          <p:cNvSpPr>
            <a:spLocks noGrp="1" noRot="1" noChangeAspect="1" noChangeArrowheads="1" noTextEdit="1"/>
          </p:cNvSpPr>
          <p:nvPr>
            <p:ph type="sldImg"/>
          </p:nvPr>
        </p:nvSpPr>
        <p:spPr>
          <a:ln/>
        </p:spPr>
      </p:sp>
      <p:sp>
        <p:nvSpPr>
          <p:cNvPr id="58368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97034A-1518-4C2B-9FEE-9C3F50001E8B}" type="slidenum">
              <a:rPr lang="it-IT">
                <a:latin typeface="Arial" pitchFamily="34" charset="0"/>
                <a:cs typeface="Arial" pitchFamily="34" charset="0"/>
              </a:rPr>
              <a:pPr fontAlgn="base">
                <a:spcBef>
                  <a:spcPct val="0"/>
                </a:spcBef>
                <a:spcAft>
                  <a:spcPct val="0"/>
                </a:spcAft>
              </a:pPr>
              <a:t>57</a:t>
            </a:fld>
            <a:endParaRPr lang="it-IT">
              <a:latin typeface="Arial" pitchFamily="34" charset="0"/>
              <a:cs typeface="Arial" pitchFamily="34" charset="0"/>
            </a:endParaRPr>
          </a:p>
        </p:txBody>
      </p:sp>
      <p:sp>
        <p:nvSpPr>
          <p:cNvPr id="197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7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983DEC-76FB-48B1-87E0-6796CE0694F8}" type="slidenum">
              <a:rPr lang="it-IT">
                <a:latin typeface="Arial" pitchFamily="34" charset="0"/>
                <a:cs typeface="Arial" pitchFamily="34" charset="0"/>
              </a:rPr>
              <a:pPr fontAlgn="base">
                <a:spcBef>
                  <a:spcPct val="0"/>
                </a:spcBef>
                <a:spcAft>
                  <a:spcPct val="0"/>
                </a:spcAft>
              </a:pPr>
              <a:t>58</a:t>
            </a:fld>
            <a:endParaRPr lang="it-IT">
              <a:latin typeface="Arial" pitchFamily="34" charset="0"/>
              <a:cs typeface="Arial" pitchFamily="34" charset="0"/>
            </a:endParaRPr>
          </a:p>
        </p:txBody>
      </p:sp>
      <p:sp>
        <p:nvSpPr>
          <p:cNvPr id="1996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D0DF7B-C5F9-44FC-8735-BAA82450A6BF}" type="slidenum">
              <a:rPr lang="it-IT">
                <a:latin typeface="Arial" pitchFamily="34" charset="0"/>
                <a:cs typeface="Arial" pitchFamily="34" charset="0"/>
              </a:rPr>
              <a:pPr fontAlgn="base">
                <a:spcBef>
                  <a:spcPct val="0"/>
                </a:spcBef>
                <a:spcAft>
                  <a:spcPct val="0"/>
                </a:spcAft>
              </a:pPr>
              <a:t>59</a:t>
            </a:fld>
            <a:endParaRPr lang="it-IT">
              <a:latin typeface="Arial" pitchFamily="34" charset="0"/>
              <a:cs typeface="Arial" pitchFamily="34" charset="0"/>
            </a:endParaRPr>
          </a:p>
        </p:txBody>
      </p:sp>
      <p:sp>
        <p:nvSpPr>
          <p:cNvPr id="201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1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3DBF06-FF51-4D08-BB6D-11A032FD932C}" type="slidenum">
              <a:rPr lang="it-IT">
                <a:latin typeface="Arial" pitchFamily="34" charset="0"/>
                <a:cs typeface="Arial" pitchFamily="34" charset="0"/>
              </a:rPr>
              <a:pPr fontAlgn="base">
                <a:spcBef>
                  <a:spcPct val="0"/>
                </a:spcBef>
                <a:spcAft>
                  <a:spcPct val="0"/>
                </a:spcAft>
              </a:pPr>
              <a:t>60</a:t>
            </a:fld>
            <a:endParaRPr lang="it-IT">
              <a:latin typeface="Arial" pitchFamily="34" charset="0"/>
              <a:cs typeface="Arial" pitchFamily="34" charset="0"/>
            </a:endParaRPr>
          </a:p>
        </p:txBody>
      </p:sp>
      <p:sp>
        <p:nvSpPr>
          <p:cNvPr id="203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3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3506" name="Rectangle 7"/>
          <p:cNvSpPr>
            <a:spLocks noGrp="1" noChangeArrowheads="1"/>
          </p:cNvSpPr>
          <p:nvPr>
            <p:ph type="sldNum" sz="quarter" idx="5"/>
          </p:nvPr>
        </p:nvSpPr>
        <p:spPr>
          <a:noFill/>
        </p:spPr>
        <p:txBody>
          <a:bodyPr/>
          <a:lstStyle/>
          <a:p>
            <a:fld id="{AA866AE9-DB3A-4246-9314-557BC7132F93}" type="slidenum">
              <a:rPr lang="it-IT" smtClean="0"/>
              <a:pPr/>
              <a:t>5</a:t>
            </a:fld>
            <a:endParaRPr lang="it-IT" smtClean="0"/>
          </a:p>
        </p:txBody>
      </p:sp>
      <p:sp>
        <p:nvSpPr>
          <p:cNvPr id="533507" name="Rectangle 2"/>
          <p:cNvSpPr>
            <a:spLocks noGrp="1" noRot="1" noChangeAspect="1" noChangeArrowheads="1" noTextEdit="1"/>
          </p:cNvSpPr>
          <p:nvPr>
            <p:ph type="sldImg"/>
          </p:nvPr>
        </p:nvSpPr>
        <p:spPr>
          <a:ln/>
        </p:spPr>
      </p:sp>
      <p:sp>
        <p:nvSpPr>
          <p:cNvPr id="5335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8770" name="Rectangle 7"/>
          <p:cNvSpPr>
            <a:spLocks noGrp="1" noChangeArrowheads="1"/>
          </p:cNvSpPr>
          <p:nvPr>
            <p:ph type="sldNum" sz="quarter" idx="5"/>
          </p:nvPr>
        </p:nvSpPr>
        <p:spPr/>
        <p:txBody>
          <a:bodyPr/>
          <a:lstStyle/>
          <a:p>
            <a:pPr>
              <a:defRPr/>
            </a:pPr>
            <a:fld id="{2D1C5B02-3A84-4448-86B9-EF03FCF91932}" type="slidenum">
              <a:rPr lang="it-IT" smtClean="0">
                <a:latin typeface="Arial" charset="0"/>
              </a:rPr>
              <a:pPr>
                <a:defRPr/>
              </a:pPr>
              <a:t>65</a:t>
            </a:fld>
            <a:endParaRPr lang="it-IT" smtClean="0">
              <a:latin typeface="Arial" charset="0"/>
            </a:endParaRPr>
          </a:p>
        </p:txBody>
      </p:sp>
      <p:sp>
        <p:nvSpPr>
          <p:cNvPr id="999427" name="Rectangle 2"/>
          <p:cNvSpPr>
            <a:spLocks noGrp="1" noRot="1" noChangeAspect="1" noChangeArrowheads="1" noTextEdit="1"/>
          </p:cNvSpPr>
          <p:nvPr>
            <p:ph type="sldImg"/>
          </p:nvPr>
        </p:nvSpPr>
        <p:spPr>
          <a:ln/>
        </p:spPr>
      </p:sp>
      <p:sp>
        <p:nvSpPr>
          <p:cNvPr id="99942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5730" name="Rectangle 7"/>
          <p:cNvSpPr>
            <a:spLocks noGrp="1" noChangeArrowheads="1"/>
          </p:cNvSpPr>
          <p:nvPr>
            <p:ph type="sldNum" sz="quarter" idx="5"/>
          </p:nvPr>
        </p:nvSpPr>
        <p:spPr>
          <a:noFill/>
        </p:spPr>
        <p:txBody>
          <a:bodyPr/>
          <a:lstStyle/>
          <a:p>
            <a:fld id="{7FD3641D-5F53-4D49-948B-5D7297FDB23E}" type="slidenum">
              <a:rPr lang="it-IT" smtClean="0"/>
              <a:pPr/>
              <a:t>66</a:t>
            </a:fld>
            <a:endParaRPr lang="it-IT" smtClean="0"/>
          </a:p>
        </p:txBody>
      </p:sp>
      <p:sp>
        <p:nvSpPr>
          <p:cNvPr id="585731" name="Rectangle 2"/>
          <p:cNvSpPr>
            <a:spLocks noGrp="1" noRot="1" noChangeAspect="1" noChangeArrowheads="1" noTextEdit="1"/>
          </p:cNvSpPr>
          <p:nvPr>
            <p:ph type="sldImg"/>
          </p:nvPr>
        </p:nvSpPr>
        <p:spPr>
          <a:ln/>
        </p:spPr>
      </p:sp>
      <p:sp>
        <p:nvSpPr>
          <p:cNvPr id="5857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6754" name="Rectangle 7"/>
          <p:cNvSpPr>
            <a:spLocks noGrp="1" noChangeArrowheads="1"/>
          </p:cNvSpPr>
          <p:nvPr>
            <p:ph type="sldNum" sz="quarter" idx="5"/>
          </p:nvPr>
        </p:nvSpPr>
        <p:spPr>
          <a:noFill/>
        </p:spPr>
        <p:txBody>
          <a:bodyPr/>
          <a:lstStyle/>
          <a:p>
            <a:fld id="{A56E0417-0A51-4924-BEF4-CCF7C50A877E}" type="slidenum">
              <a:rPr lang="it-IT" smtClean="0"/>
              <a:pPr/>
              <a:t>68</a:t>
            </a:fld>
            <a:endParaRPr lang="it-IT" smtClean="0"/>
          </a:p>
        </p:txBody>
      </p:sp>
      <p:sp>
        <p:nvSpPr>
          <p:cNvPr id="586755" name="Rectangle 2"/>
          <p:cNvSpPr>
            <a:spLocks noGrp="1" noRot="1" noChangeAspect="1" noChangeArrowheads="1" noTextEdit="1"/>
          </p:cNvSpPr>
          <p:nvPr>
            <p:ph type="sldImg"/>
          </p:nvPr>
        </p:nvSpPr>
        <p:spPr>
          <a:ln/>
        </p:spPr>
      </p:sp>
      <p:sp>
        <p:nvSpPr>
          <p:cNvPr id="5867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8802" name="Rectangle 7"/>
          <p:cNvSpPr>
            <a:spLocks noGrp="1" noChangeArrowheads="1"/>
          </p:cNvSpPr>
          <p:nvPr>
            <p:ph type="sldNum" sz="quarter" idx="5"/>
          </p:nvPr>
        </p:nvSpPr>
        <p:spPr>
          <a:noFill/>
        </p:spPr>
        <p:txBody>
          <a:bodyPr/>
          <a:lstStyle/>
          <a:p>
            <a:fld id="{559E81DB-69C1-47D0-9915-D3A081370D70}" type="slidenum">
              <a:rPr lang="it-IT" smtClean="0"/>
              <a:pPr/>
              <a:t>71</a:t>
            </a:fld>
            <a:endParaRPr lang="it-IT" smtClean="0"/>
          </a:p>
        </p:txBody>
      </p:sp>
      <p:sp>
        <p:nvSpPr>
          <p:cNvPr id="588803" name="Rectangle 2"/>
          <p:cNvSpPr>
            <a:spLocks noGrp="1" noRot="1" noChangeAspect="1" noChangeArrowheads="1" noTextEdit="1"/>
          </p:cNvSpPr>
          <p:nvPr>
            <p:ph type="sldImg"/>
          </p:nvPr>
        </p:nvSpPr>
        <p:spPr>
          <a:ln/>
        </p:spPr>
      </p:sp>
      <p:sp>
        <p:nvSpPr>
          <p:cNvPr id="5888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1874" name="Rectangle 7"/>
          <p:cNvSpPr>
            <a:spLocks noGrp="1" noChangeArrowheads="1"/>
          </p:cNvSpPr>
          <p:nvPr>
            <p:ph type="sldNum" sz="quarter" idx="5"/>
          </p:nvPr>
        </p:nvSpPr>
        <p:spPr>
          <a:noFill/>
        </p:spPr>
        <p:txBody>
          <a:bodyPr/>
          <a:lstStyle/>
          <a:p>
            <a:fld id="{6B7297C5-9C01-4549-8682-4E9617BCE991}" type="slidenum">
              <a:rPr lang="it-IT" smtClean="0"/>
              <a:pPr/>
              <a:t>72</a:t>
            </a:fld>
            <a:endParaRPr lang="it-IT" smtClean="0"/>
          </a:p>
        </p:txBody>
      </p:sp>
      <p:sp>
        <p:nvSpPr>
          <p:cNvPr id="591875" name="Rectangle 2"/>
          <p:cNvSpPr>
            <a:spLocks noGrp="1" noRot="1" noChangeAspect="1" noChangeArrowheads="1" noTextEdit="1"/>
          </p:cNvSpPr>
          <p:nvPr>
            <p:ph type="sldImg"/>
          </p:nvPr>
        </p:nvSpPr>
        <p:spPr>
          <a:ln/>
        </p:spPr>
      </p:sp>
      <p:sp>
        <p:nvSpPr>
          <p:cNvPr id="5918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2898" name="Rectangle 7"/>
          <p:cNvSpPr>
            <a:spLocks noGrp="1" noChangeArrowheads="1"/>
          </p:cNvSpPr>
          <p:nvPr>
            <p:ph type="sldNum" sz="quarter" idx="5"/>
          </p:nvPr>
        </p:nvSpPr>
        <p:spPr>
          <a:noFill/>
        </p:spPr>
        <p:txBody>
          <a:bodyPr/>
          <a:lstStyle/>
          <a:p>
            <a:fld id="{160B59B6-9434-4714-8650-D3570710259D}" type="slidenum">
              <a:rPr lang="it-IT" smtClean="0"/>
              <a:pPr/>
              <a:t>73</a:t>
            </a:fld>
            <a:endParaRPr lang="it-IT" smtClean="0"/>
          </a:p>
        </p:txBody>
      </p:sp>
      <p:sp>
        <p:nvSpPr>
          <p:cNvPr id="592899" name="Rectangle 2"/>
          <p:cNvSpPr>
            <a:spLocks noGrp="1" noRot="1" noChangeAspect="1" noChangeArrowheads="1" noTextEdit="1"/>
          </p:cNvSpPr>
          <p:nvPr>
            <p:ph type="sldImg"/>
          </p:nvPr>
        </p:nvSpPr>
        <p:spPr>
          <a:ln/>
        </p:spPr>
      </p:sp>
      <p:sp>
        <p:nvSpPr>
          <p:cNvPr id="5929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22" name="Rectangle 7"/>
          <p:cNvSpPr>
            <a:spLocks noGrp="1" noChangeArrowheads="1"/>
          </p:cNvSpPr>
          <p:nvPr>
            <p:ph type="sldNum" sz="quarter" idx="5"/>
          </p:nvPr>
        </p:nvSpPr>
        <p:spPr>
          <a:noFill/>
        </p:spPr>
        <p:txBody>
          <a:bodyPr/>
          <a:lstStyle/>
          <a:p>
            <a:fld id="{6E471D1C-782B-4D26-BB24-A9BAF58BE2B3}" type="slidenum">
              <a:rPr lang="it-IT" smtClean="0"/>
              <a:pPr/>
              <a:t>74</a:t>
            </a:fld>
            <a:endParaRPr lang="it-IT" smtClean="0"/>
          </a:p>
        </p:txBody>
      </p:sp>
      <p:sp>
        <p:nvSpPr>
          <p:cNvPr id="593923" name="Rectangle 2"/>
          <p:cNvSpPr>
            <a:spLocks noGrp="1" noRot="1" noChangeAspect="1" noChangeArrowheads="1" noTextEdit="1"/>
          </p:cNvSpPr>
          <p:nvPr>
            <p:ph type="sldImg"/>
          </p:nvPr>
        </p:nvSpPr>
        <p:spPr>
          <a:ln/>
        </p:spPr>
      </p:sp>
      <p:sp>
        <p:nvSpPr>
          <p:cNvPr id="5939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7DDE03-C3C6-4C18-AAE4-0A3C9AC39776}" type="slidenum">
              <a:rPr lang="it-IT">
                <a:latin typeface="Arial" pitchFamily="34" charset="0"/>
                <a:cs typeface="Arial" pitchFamily="34" charset="0"/>
              </a:rPr>
              <a:pPr fontAlgn="base">
                <a:spcBef>
                  <a:spcPct val="0"/>
                </a:spcBef>
                <a:spcAft>
                  <a:spcPct val="0"/>
                </a:spcAft>
              </a:pPr>
              <a:t>75</a:t>
            </a:fld>
            <a:endParaRPr lang="it-IT">
              <a:latin typeface="Arial" pitchFamily="34" charset="0"/>
              <a:cs typeface="Arial" pitchFamily="34" charset="0"/>
            </a:endParaRPr>
          </a:p>
        </p:txBody>
      </p:sp>
      <p:sp>
        <p:nvSpPr>
          <p:cNvPr id="2191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91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9010" name="Rectangle 7"/>
          <p:cNvSpPr>
            <a:spLocks noGrp="1" noChangeArrowheads="1"/>
          </p:cNvSpPr>
          <p:nvPr>
            <p:ph type="sldNum" sz="quarter" idx="5"/>
          </p:nvPr>
        </p:nvSpPr>
        <p:spPr/>
        <p:txBody>
          <a:bodyPr/>
          <a:lstStyle/>
          <a:p>
            <a:pPr>
              <a:defRPr/>
            </a:pPr>
            <a:fld id="{BD50FE10-2071-49E5-8BB3-52BCED72AA91}" type="slidenum">
              <a:rPr lang="it-IT" smtClean="0">
                <a:latin typeface="Arial" charset="0"/>
              </a:rPr>
              <a:pPr>
                <a:defRPr/>
              </a:pPr>
              <a:t>76</a:t>
            </a:fld>
            <a:endParaRPr lang="it-IT" smtClean="0">
              <a:latin typeface="Arial" charset="0"/>
            </a:endParaRPr>
          </a:p>
        </p:txBody>
      </p:sp>
      <p:sp>
        <p:nvSpPr>
          <p:cNvPr id="1009667" name="Rectangle 2"/>
          <p:cNvSpPr>
            <a:spLocks noGrp="1" noRot="1" noChangeAspect="1" noChangeArrowheads="1" noTextEdit="1"/>
          </p:cNvSpPr>
          <p:nvPr>
            <p:ph type="sldImg"/>
          </p:nvPr>
        </p:nvSpPr>
        <p:spPr>
          <a:ln/>
        </p:spPr>
      </p:sp>
      <p:sp>
        <p:nvSpPr>
          <p:cNvPr id="1009668"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Segnaposto immagine diapositiva 1"/>
          <p:cNvSpPr>
            <a:spLocks noGrp="1" noRot="1" noChangeAspect="1"/>
          </p:cNvSpPr>
          <p:nvPr>
            <p:ph type="sldImg"/>
          </p:nvPr>
        </p:nvSpPr>
        <p:spPr bwMode="auto">
          <a:noFill/>
          <a:ln>
            <a:solidFill>
              <a:srgbClr val="000000"/>
            </a:solidFill>
            <a:miter lim="800000"/>
            <a:headEnd/>
            <a:tailEnd/>
          </a:ln>
        </p:spPr>
      </p:sp>
      <p:sp>
        <p:nvSpPr>
          <p:cNvPr id="79874"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
        <p:nvSpPr>
          <p:cNvPr id="79875"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8B95B4B-820D-4BF9-8B41-6F0C0FADF6ED}" type="slidenum">
              <a:rPr lang="it-IT">
                <a:cs typeface="Arial" pitchFamily="34" charset="0"/>
              </a:rPr>
              <a:pPr fontAlgn="base">
                <a:spcBef>
                  <a:spcPct val="0"/>
                </a:spcBef>
                <a:spcAft>
                  <a:spcPct val="0"/>
                </a:spcAft>
              </a:pPr>
              <a:t>79</a:t>
            </a:fld>
            <a:endParaRPr lang="it-IT">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9650" name="Rectangle 7"/>
          <p:cNvSpPr>
            <a:spLocks noGrp="1" noChangeArrowheads="1"/>
          </p:cNvSpPr>
          <p:nvPr>
            <p:ph type="sldNum" sz="quarter" idx="5"/>
          </p:nvPr>
        </p:nvSpPr>
        <p:spPr>
          <a:noFill/>
        </p:spPr>
        <p:txBody>
          <a:bodyPr/>
          <a:lstStyle/>
          <a:p>
            <a:fld id="{881CB12D-3385-4636-97FE-385A4D971520}" type="slidenum">
              <a:rPr lang="it-IT" smtClean="0"/>
              <a:pPr/>
              <a:t>6</a:t>
            </a:fld>
            <a:endParaRPr lang="it-IT" smtClean="0"/>
          </a:p>
        </p:txBody>
      </p:sp>
      <p:sp>
        <p:nvSpPr>
          <p:cNvPr id="539651" name="Rectangle 2"/>
          <p:cNvSpPr>
            <a:spLocks noGrp="1" noRot="1" noChangeAspect="1" noChangeArrowheads="1" noTextEdit="1"/>
          </p:cNvSpPr>
          <p:nvPr>
            <p:ph type="sldImg"/>
          </p:nvPr>
        </p:nvSpPr>
        <p:spPr>
          <a:ln/>
        </p:spPr>
      </p:sp>
      <p:sp>
        <p:nvSpPr>
          <p:cNvPr id="5396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fld id="{2CF06F62-145B-4CF7-88AC-E0B625955F66}" type="slidenum">
              <a:rPr lang="it-IT" smtClean="0"/>
              <a:pPr/>
              <a:t>80</a:t>
            </a:fld>
            <a:endParaRPr lang="it-IT" smtClean="0"/>
          </a:p>
        </p:txBody>
      </p:sp>
      <p:sp>
        <p:nvSpPr>
          <p:cNvPr id="559107" name="Rectangle 2"/>
          <p:cNvSpPr>
            <a:spLocks noGrp="1" noRot="1" noChangeAspect="1" noChangeArrowheads="1" noTextEdit="1"/>
          </p:cNvSpPr>
          <p:nvPr>
            <p:ph type="sldImg"/>
          </p:nvPr>
        </p:nvSpPr>
        <p:spPr>
          <a:ln/>
        </p:spPr>
      </p:sp>
      <p:sp>
        <p:nvSpPr>
          <p:cNvPr id="5591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4466" name="Rectangle 7"/>
          <p:cNvSpPr>
            <a:spLocks noGrp="1" noChangeArrowheads="1"/>
          </p:cNvSpPr>
          <p:nvPr>
            <p:ph type="sldNum" sz="quarter" idx="5"/>
          </p:nvPr>
        </p:nvSpPr>
        <p:spPr>
          <a:noFill/>
        </p:spPr>
        <p:txBody>
          <a:bodyPr/>
          <a:lstStyle/>
          <a:p>
            <a:fld id="{1F83E2D0-5165-4D11-B0EB-9D108C9A7D98}" type="slidenum">
              <a:rPr lang="it-IT" smtClean="0"/>
              <a:pPr/>
              <a:t>81</a:t>
            </a:fld>
            <a:endParaRPr lang="it-IT" smtClean="0"/>
          </a:p>
        </p:txBody>
      </p:sp>
      <p:sp>
        <p:nvSpPr>
          <p:cNvPr id="574467" name="Rectangle 2"/>
          <p:cNvSpPr>
            <a:spLocks noGrp="1" noRot="1" noChangeAspect="1" noChangeArrowheads="1" noTextEdit="1"/>
          </p:cNvSpPr>
          <p:nvPr>
            <p:ph type="sldImg"/>
          </p:nvPr>
        </p:nvSpPr>
        <p:spPr>
          <a:ln/>
        </p:spPr>
      </p:sp>
      <p:sp>
        <p:nvSpPr>
          <p:cNvPr id="5744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0130" name="Rectangle 7"/>
          <p:cNvSpPr>
            <a:spLocks noGrp="1" noChangeArrowheads="1"/>
          </p:cNvSpPr>
          <p:nvPr>
            <p:ph type="sldNum" sz="quarter" idx="5"/>
          </p:nvPr>
        </p:nvSpPr>
        <p:spPr>
          <a:noFill/>
        </p:spPr>
        <p:txBody>
          <a:bodyPr/>
          <a:lstStyle/>
          <a:p>
            <a:fld id="{8DCA88CA-732B-4294-B1E0-30372F7D1959}" type="slidenum">
              <a:rPr lang="it-IT" smtClean="0"/>
              <a:pPr/>
              <a:t>82</a:t>
            </a:fld>
            <a:endParaRPr lang="it-IT" smtClean="0"/>
          </a:p>
        </p:txBody>
      </p:sp>
      <p:sp>
        <p:nvSpPr>
          <p:cNvPr id="560131" name="Rectangle 2"/>
          <p:cNvSpPr>
            <a:spLocks noGrp="1" noRot="1" noChangeAspect="1" noChangeArrowheads="1" noTextEdit="1"/>
          </p:cNvSpPr>
          <p:nvPr>
            <p:ph type="sldImg"/>
          </p:nvPr>
        </p:nvSpPr>
        <p:spPr>
          <a:ln/>
        </p:spPr>
      </p:sp>
      <p:sp>
        <p:nvSpPr>
          <p:cNvPr id="5601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1154" name="Rectangle 7"/>
          <p:cNvSpPr>
            <a:spLocks noGrp="1" noChangeArrowheads="1"/>
          </p:cNvSpPr>
          <p:nvPr>
            <p:ph type="sldNum" sz="quarter" idx="5"/>
          </p:nvPr>
        </p:nvSpPr>
        <p:spPr>
          <a:noFill/>
        </p:spPr>
        <p:txBody>
          <a:bodyPr/>
          <a:lstStyle/>
          <a:p>
            <a:fld id="{6E4EE441-5258-4FBB-B6F7-2060742C57CE}" type="slidenum">
              <a:rPr lang="it-IT" smtClean="0"/>
              <a:pPr/>
              <a:t>83</a:t>
            </a:fld>
            <a:endParaRPr lang="it-IT" smtClean="0"/>
          </a:p>
        </p:txBody>
      </p:sp>
      <p:sp>
        <p:nvSpPr>
          <p:cNvPr id="561155" name="Rectangle 2"/>
          <p:cNvSpPr>
            <a:spLocks noGrp="1" noRot="1" noChangeAspect="1" noChangeArrowheads="1" noTextEdit="1"/>
          </p:cNvSpPr>
          <p:nvPr>
            <p:ph type="sldImg"/>
          </p:nvPr>
        </p:nvSpPr>
        <p:spPr>
          <a:ln/>
        </p:spPr>
      </p:sp>
      <p:sp>
        <p:nvSpPr>
          <p:cNvPr id="5611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4946" name="Rectangle 7"/>
          <p:cNvSpPr>
            <a:spLocks noGrp="1" noChangeArrowheads="1"/>
          </p:cNvSpPr>
          <p:nvPr>
            <p:ph type="sldNum" sz="quarter" idx="5"/>
          </p:nvPr>
        </p:nvSpPr>
        <p:spPr>
          <a:noFill/>
        </p:spPr>
        <p:txBody>
          <a:bodyPr/>
          <a:lstStyle/>
          <a:p>
            <a:fld id="{CEC32E35-CFEC-4532-9E8F-DC6456D4ED90}" type="slidenum">
              <a:rPr lang="it-IT" smtClean="0"/>
              <a:pPr/>
              <a:t>87</a:t>
            </a:fld>
            <a:endParaRPr lang="it-IT" smtClean="0"/>
          </a:p>
        </p:txBody>
      </p:sp>
      <p:sp>
        <p:nvSpPr>
          <p:cNvPr id="594947" name="Rectangle 2"/>
          <p:cNvSpPr>
            <a:spLocks noGrp="1" noRot="1" noChangeAspect="1" noChangeArrowheads="1" noTextEdit="1"/>
          </p:cNvSpPr>
          <p:nvPr>
            <p:ph type="sldImg"/>
          </p:nvPr>
        </p:nvSpPr>
        <p:spPr>
          <a:ln/>
        </p:spPr>
      </p:sp>
      <p:sp>
        <p:nvSpPr>
          <p:cNvPr id="5949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5970" name="Rectangle 7"/>
          <p:cNvSpPr>
            <a:spLocks noGrp="1" noChangeArrowheads="1"/>
          </p:cNvSpPr>
          <p:nvPr>
            <p:ph type="sldNum" sz="quarter" idx="5"/>
          </p:nvPr>
        </p:nvSpPr>
        <p:spPr>
          <a:noFill/>
        </p:spPr>
        <p:txBody>
          <a:bodyPr/>
          <a:lstStyle/>
          <a:p>
            <a:fld id="{9B9C9DC2-A38F-43EF-B837-EB733AE12313}" type="slidenum">
              <a:rPr lang="it-IT" smtClean="0"/>
              <a:pPr/>
              <a:t>88</a:t>
            </a:fld>
            <a:endParaRPr lang="it-IT" smtClean="0"/>
          </a:p>
        </p:txBody>
      </p:sp>
      <p:sp>
        <p:nvSpPr>
          <p:cNvPr id="595971" name="Rectangle 2"/>
          <p:cNvSpPr>
            <a:spLocks noGrp="1" noRot="1" noChangeAspect="1" noChangeArrowheads="1" noTextEdit="1"/>
          </p:cNvSpPr>
          <p:nvPr>
            <p:ph type="sldImg"/>
          </p:nvPr>
        </p:nvSpPr>
        <p:spPr>
          <a:ln/>
        </p:spPr>
      </p:sp>
      <p:sp>
        <p:nvSpPr>
          <p:cNvPr id="5959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6994" name="Rectangle 7"/>
          <p:cNvSpPr>
            <a:spLocks noGrp="1" noChangeArrowheads="1"/>
          </p:cNvSpPr>
          <p:nvPr>
            <p:ph type="sldNum" sz="quarter" idx="5"/>
          </p:nvPr>
        </p:nvSpPr>
        <p:spPr>
          <a:noFill/>
        </p:spPr>
        <p:txBody>
          <a:bodyPr/>
          <a:lstStyle/>
          <a:p>
            <a:fld id="{872B9CA1-5D99-4ABB-892D-56CAFD8FD302}" type="slidenum">
              <a:rPr lang="it-IT" smtClean="0"/>
              <a:pPr/>
              <a:t>89</a:t>
            </a:fld>
            <a:endParaRPr lang="it-IT" smtClean="0"/>
          </a:p>
        </p:txBody>
      </p:sp>
      <p:sp>
        <p:nvSpPr>
          <p:cNvPr id="596995" name="Rectangle 2"/>
          <p:cNvSpPr>
            <a:spLocks noGrp="1" noRot="1" noChangeAspect="1" noChangeArrowheads="1" noTextEdit="1"/>
          </p:cNvSpPr>
          <p:nvPr>
            <p:ph type="sldImg"/>
          </p:nvPr>
        </p:nvSpPr>
        <p:spPr>
          <a:ln/>
        </p:spPr>
      </p:sp>
      <p:sp>
        <p:nvSpPr>
          <p:cNvPr id="5969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p>
            <a:fld id="{3ABD1BD0-80AB-4CEA-A708-B75353A8E663}" type="slidenum">
              <a:rPr lang="it-IT" smtClean="0"/>
              <a:pPr/>
              <a:t>91</a:t>
            </a:fld>
            <a:endParaRPr lang="it-IT" smtClean="0"/>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9042" name="Rectangle 7"/>
          <p:cNvSpPr>
            <a:spLocks noGrp="1" noChangeArrowheads="1"/>
          </p:cNvSpPr>
          <p:nvPr>
            <p:ph type="sldNum" sz="quarter" idx="5"/>
          </p:nvPr>
        </p:nvSpPr>
        <p:spPr>
          <a:noFill/>
        </p:spPr>
        <p:txBody>
          <a:bodyPr/>
          <a:lstStyle/>
          <a:p>
            <a:fld id="{A2A6E680-05CB-4641-9439-C9E46EE783AD}" type="slidenum">
              <a:rPr lang="it-IT" smtClean="0"/>
              <a:pPr/>
              <a:t>92</a:t>
            </a:fld>
            <a:endParaRPr lang="it-IT" smtClean="0"/>
          </a:p>
        </p:txBody>
      </p:sp>
      <p:sp>
        <p:nvSpPr>
          <p:cNvPr id="599043" name="Rectangle 2"/>
          <p:cNvSpPr>
            <a:spLocks noGrp="1" noRot="1" noChangeAspect="1" noChangeArrowheads="1" noTextEdit="1"/>
          </p:cNvSpPr>
          <p:nvPr>
            <p:ph type="sldImg"/>
          </p:nvPr>
        </p:nvSpPr>
        <p:spPr>
          <a:ln/>
        </p:spPr>
      </p:sp>
      <p:sp>
        <p:nvSpPr>
          <p:cNvPr id="5990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p>
            <a:fld id="{234585C9-1CEF-4848-B394-98BE3FC58542}" type="slidenum">
              <a:rPr lang="it-IT" smtClean="0"/>
              <a:pPr/>
              <a:t>94</a:t>
            </a:fld>
            <a:endParaRPr lang="it-IT" smtClean="0"/>
          </a:p>
        </p:txBody>
      </p:sp>
      <p:sp>
        <p:nvSpPr>
          <p:cNvPr id="601091" name="Rectangle 2"/>
          <p:cNvSpPr>
            <a:spLocks noGrp="1" noRot="1" noChangeAspect="1" noChangeArrowheads="1" noTextEdit="1"/>
          </p:cNvSpPr>
          <p:nvPr>
            <p:ph type="sldImg"/>
          </p:nvPr>
        </p:nvSpPr>
        <p:spPr>
          <a:ln/>
        </p:spPr>
      </p:sp>
      <p:sp>
        <p:nvSpPr>
          <p:cNvPr id="6010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1698" name="Rectangle 7"/>
          <p:cNvSpPr>
            <a:spLocks noGrp="1" noChangeArrowheads="1"/>
          </p:cNvSpPr>
          <p:nvPr>
            <p:ph type="sldNum" sz="quarter" idx="5"/>
          </p:nvPr>
        </p:nvSpPr>
        <p:spPr>
          <a:noFill/>
        </p:spPr>
        <p:txBody>
          <a:bodyPr/>
          <a:lstStyle/>
          <a:p>
            <a:fld id="{BAF34F12-44CC-41D5-BE97-AD2B9ADFA132}" type="slidenum">
              <a:rPr lang="it-IT" smtClean="0"/>
              <a:pPr/>
              <a:t>10</a:t>
            </a:fld>
            <a:endParaRPr lang="it-IT" smtClean="0"/>
          </a:p>
        </p:txBody>
      </p:sp>
      <p:sp>
        <p:nvSpPr>
          <p:cNvPr id="541699" name="Rectangle 2"/>
          <p:cNvSpPr>
            <a:spLocks noGrp="1" noRot="1" noChangeAspect="1" noChangeArrowheads="1" noTextEdit="1"/>
          </p:cNvSpPr>
          <p:nvPr>
            <p:ph type="sldImg"/>
          </p:nvPr>
        </p:nvSpPr>
        <p:spPr>
          <a:ln/>
        </p:spPr>
      </p:sp>
      <p:sp>
        <p:nvSpPr>
          <p:cNvPr id="5417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8018" name="Rectangle 7"/>
          <p:cNvSpPr>
            <a:spLocks noGrp="1" noChangeArrowheads="1"/>
          </p:cNvSpPr>
          <p:nvPr>
            <p:ph type="sldNum" sz="quarter" idx="5"/>
          </p:nvPr>
        </p:nvSpPr>
        <p:spPr>
          <a:noFill/>
        </p:spPr>
        <p:txBody>
          <a:bodyPr/>
          <a:lstStyle/>
          <a:p>
            <a:fld id="{3ABD1BD0-80AB-4CEA-A708-B75353A8E663}" type="slidenum">
              <a:rPr lang="it-IT" smtClean="0"/>
              <a:pPr/>
              <a:t>96</a:t>
            </a:fld>
            <a:endParaRPr lang="it-IT" smtClean="0"/>
          </a:p>
        </p:txBody>
      </p:sp>
      <p:sp>
        <p:nvSpPr>
          <p:cNvPr id="598019" name="Rectangle 2"/>
          <p:cNvSpPr>
            <a:spLocks noGrp="1" noRot="1" noChangeAspect="1" noChangeArrowheads="1" noTextEdit="1"/>
          </p:cNvSpPr>
          <p:nvPr>
            <p:ph type="sldImg"/>
          </p:nvPr>
        </p:nvSpPr>
        <p:spPr>
          <a:ln/>
        </p:spPr>
      </p:sp>
      <p:sp>
        <p:nvSpPr>
          <p:cNvPr id="5980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0066" name="Rectangle 7"/>
          <p:cNvSpPr>
            <a:spLocks noGrp="1" noChangeArrowheads="1"/>
          </p:cNvSpPr>
          <p:nvPr>
            <p:ph type="sldNum" sz="quarter" idx="5"/>
          </p:nvPr>
        </p:nvSpPr>
        <p:spPr>
          <a:noFill/>
        </p:spPr>
        <p:txBody>
          <a:bodyPr/>
          <a:lstStyle/>
          <a:p>
            <a:fld id="{69373332-1AF9-406F-A719-044FEBFD4814}" type="slidenum">
              <a:rPr lang="it-IT" smtClean="0"/>
              <a:pPr/>
              <a:t>97</a:t>
            </a:fld>
            <a:endParaRPr lang="it-IT" smtClean="0"/>
          </a:p>
        </p:txBody>
      </p:sp>
      <p:sp>
        <p:nvSpPr>
          <p:cNvPr id="600067" name="Rectangle 2"/>
          <p:cNvSpPr>
            <a:spLocks noGrp="1" noRot="1" noChangeAspect="1" noChangeArrowheads="1" noTextEdit="1"/>
          </p:cNvSpPr>
          <p:nvPr>
            <p:ph type="sldImg"/>
          </p:nvPr>
        </p:nvSpPr>
        <p:spPr>
          <a:ln/>
        </p:spPr>
      </p:sp>
      <p:sp>
        <p:nvSpPr>
          <p:cNvPr id="60006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7922" name="Rectangle 7"/>
          <p:cNvSpPr>
            <a:spLocks noGrp="1" noChangeArrowheads="1"/>
          </p:cNvSpPr>
          <p:nvPr>
            <p:ph type="sldNum" sz="quarter" idx="5"/>
          </p:nvPr>
        </p:nvSpPr>
        <p:spPr/>
        <p:txBody>
          <a:bodyPr/>
          <a:lstStyle/>
          <a:p>
            <a:pPr>
              <a:defRPr/>
            </a:pPr>
            <a:fld id="{FD91D50C-457B-4FCE-9DE5-AAA4C369376B}" type="slidenum">
              <a:rPr lang="it-IT" smtClean="0">
                <a:latin typeface="Arial" charset="0"/>
              </a:rPr>
              <a:pPr>
                <a:defRPr/>
              </a:pPr>
              <a:t>98</a:t>
            </a:fld>
            <a:endParaRPr lang="it-IT" smtClean="0">
              <a:latin typeface="Arial" charset="0"/>
            </a:endParaRPr>
          </a:p>
        </p:txBody>
      </p:sp>
      <p:sp>
        <p:nvSpPr>
          <p:cNvPr id="1051651" name="Rectangle 2"/>
          <p:cNvSpPr>
            <a:spLocks noGrp="1" noRot="1" noChangeAspect="1" noChangeArrowheads="1" noTextEdit="1"/>
          </p:cNvSpPr>
          <p:nvPr>
            <p:ph type="sldImg"/>
          </p:nvPr>
        </p:nvSpPr>
        <p:spPr>
          <a:ln/>
        </p:spPr>
      </p:sp>
      <p:sp>
        <p:nvSpPr>
          <p:cNvPr id="1051652"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8946" name="Rectangle 7"/>
          <p:cNvSpPr>
            <a:spLocks noGrp="1" noChangeArrowheads="1"/>
          </p:cNvSpPr>
          <p:nvPr>
            <p:ph type="sldNum" sz="quarter" idx="5"/>
          </p:nvPr>
        </p:nvSpPr>
        <p:spPr/>
        <p:txBody>
          <a:bodyPr/>
          <a:lstStyle/>
          <a:p>
            <a:pPr>
              <a:defRPr/>
            </a:pPr>
            <a:fld id="{80FAEA4B-6D86-4282-AE40-A7CA1A52B376}" type="slidenum">
              <a:rPr lang="it-IT" smtClean="0">
                <a:latin typeface="Arial" charset="0"/>
              </a:rPr>
              <a:pPr>
                <a:defRPr/>
              </a:pPr>
              <a:t>99</a:t>
            </a:fld>
            <a:endParaRPr lang="it-IT" smtClean="0">
              <a:latin typeface="Arial" charset="0"/>
            </a:endParaRPr>
          </a:p>
        </p:txBody>
      </p:sp>
      <p:sp>
        <p:nvSpPr>
          <p:cNvPr id="1052675" name="Rectangle 2"/>
          <p:cNvSpPr>
            <a:spLocks noGrp="1" noRot="1" noChangeAspect="1" noChangeArrowheads="1" noTextEdit="1"/>
          </p:cNvSpPr>
          <p:nvPr>
            <p:ph type="sldImg"/>
          </p:nvPr>
        </p:nvSpPr>
        <p:spPr>
          <a:ln/>
        </p:spPr>
      </p:sp>
      <p:sp>
        <p:nvSpPr>
          <p:cNvPr id="105267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3138" name="Rectangle 7"/>
          <p:cNvSpPr>
            <a:spLocks noGrp="1" noChangeArrowheads="1"/>
          </p:cNvSpPr>
          <p:nvPr>
            <p:ph type="sldNum" sz="quarter" idx="5"/>
          </p:nvPr>
        </p:nvSpPr>
        <p:spPr>
          <a:noFill/>
        </p:spPr>
        <p:txBody>
          <a:bodyPr/>
          <a:lstStyle/>
          <a:p>
            <a:fld id="{ACC5C35F-324A-47E2-AA53-72C88D637F7A}" type="slidenum">
              <a:rPr lang="it-IT" smtClean="0"/>
              <a:pPr/>
              <a:t>101</a:t>
            </a:fld>
            <a:endParaRPr lang="it-IT" smtClean="0"/>
          </a:p>
        </p:txBody>
      </p:sp>
      <p:sp>
        <p:nvSpPr>
          <p:cNvPr id="603139" name="Rectangle 2"/>
          <p:cNvSpPr>
            <a:spLocks noGrp="1" noRot="1" noChangeAspect="1" noChangeArrowheads="1" noTextEdit="1"/>
          </p:cNvSpPr>
          <p:nvPr>
            <p:ph type="sldImg"/>
          </p:nvPr>
        </p:nvSpPr>
        <p:spPr>
          <a:ln/>
        </p:spPr>
      </p:sp>
      <p:sp>
        <p:nvSpPr>
          <p:cNvPr id="6031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62" name="Rectangle 7"/>
          <p:cNvSpPr>
            <a:spLocks noGrp="1" noChangeArrowheads="1"/>
          </p:cNvSpPr>
          <p:nvPr>
            <p:ph type="sldNum" sz="quarter" idx="5"/>
          </p:nvPr>
        </p:nvSpPr>
        <p:spPr>
          <a:noFill/>
        </p:spPr>
        <p:txBody>
          <a:bodyPr/>
          <a:lstStyle/>
          <a:p>
            <a:fld id="{BA967030-BCC2-4EA7-A188-5717FCB4884E}" type="slidenum">
              <a:rPr lang="it-IT" smtClean="0"/>
              <a:pPr/>
              <a:t>102</a:t>
            </a:fld>
            <a:endParaRPr lang="it-IT" smtClean="0"/>
          </a:p>
        </p:txBody>
      </p:sp>
      <p:sp>
        <p:nvSpPr>
          <p:cNvPr id="604163" name="Rectangle 2"/>
          <p:cNvSpPr>
            <a:spLocks noGrp="1" noRot="1" noChangeAspect="1" noChangeArrowheads="1" noTextEdit="1"/>
          </p:cNvSpPr>
          <p:nvPr>
            <p:ph type="sldImg"/>
          </p:nvPr>
        </p:nvSpPr>
        <p:spPr>
          <a:ln/>
        </p:spPr>
      </p:sp>
      <p:sp>
        <p:nvSpPr>
          <p:cNvPr id="6041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5186" name="Rectangle 7"/>
          <p:cNvSpPr>
            <a:spLocks noGrp="1" noChangeArrowheads="1"/>
          </p:cNvSpPr>
          <p:nvPr>
            <p:ph type="sldNum" sz="quarter" idx="5"/>
          </p:nvPr>
        </p:nvSpPr>
        <p:spPr>
          <a:noFill/>
        </p:spPr>
        <p:txBody>
          <a:bodyPr/>
          <a:lstStyle/>
          <a:p>
            <a:fld id="{81F3735F-4ADB-4962-AA1E-17C390A8B5AC}" type="slidenum">
              <a:rPr lang="it-IT" smtClean="0"/>
              <a:pPr/>
              <a:t>103</a:t>
            </a:fld>
            <a:endParaRPr lang="it-IT" smtClean="0"/>
          </a:p>
        </p:txBody>
      </p:sp>
      <p:sp>
        <p:nvSpPr>
          <p:cNvPr id="605187" name="Rectangle 2"/>
          <p:cNvSpPr>
            <a:spLocks noGrp="1" noRot="1" noChangeAspect="1" noChangeArrowheads="1" noTextEdit="1"/>
          </p:cNvSpPr>
          <p:nvPr>
            <p:ph type="sldImg"/>
          </p:nvPr>
        </p:nvSpPr>
        <p:spPr>
          <a:ln/>
        </p:spPr>
      </p:sp>
      <p:sp>
        <p:nvSpPr>
          <p:cNvPr id="6051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6210" name="Rectangle 7"/>
          <p:cNvSpPr>
            <a:spLocks noGrp="1" noChangeArrowheads="1"/>
          </p:cNvSpPr>
          <p:nvPr>
            <p:ph type="sldNum" sz="quarter" idx="5"/>
          </p:nvPr>
        </p:nvSpPr>
        <p:spPr>
          <a:noFill/>
        </p:spPr>
        <p:txBody>
          <a:bodyPr/>
          <a:lstStyle/>
          <a:p>
            <a:fld id="{F67096E7-33F5-42C3-9721-73DC8B234B18}" type="slidenum">
              <a:rPr lang="it-IT" smtClean="0"/>
              <a:pPr/>
              <a:t>104</a:t>
            </a:fld>
            <a:endParaRPr lang="it-IT" smtClean="0"/>
          </a:p>
        </p:txBody>
      </p:sp>
      <p:sp>
        <p:nvSpPr>
          <p:cNvPr id="606211" name="Rectangle 2"/>
          <p:cNvSpPr>
            <a:spLocks noGrp="1" noRot="1" noChangeAspect="1" noChangeArrowheads="1" noTextEdit="1"/>
          </p:cNvSpPr>
          <p:nvPr>
            <p:ph type="sldImg"/>
          </p:nvPr>
        </p:nvSpPr>
        <p:spPr>
          <a:ln/>
        </p:spPr>
      </p:sp>
      <p:sp>
        <p:nvSpPr>
          <p:cNvPr id="6062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1090" name="Rectangle 7"/>
          <p:cNvSpPr>
            <a:spLocks noGrp="1" noChangeArrowheads="1"/>
          </p:cNvSpPr>
          <p:nvPr>
            <p:ph type="sldNum" sz="quarter" idx="5"/>
          </p:nvPr>
        </p:nvSpPr>
        <p:spPr>
          <a:noFill/>
        </p:spPr>
        <p:txBody>
          <a:bodyPr/>
          <a:lstStyle/>
          <a:p>
            <a:fld id="{234585C9-1CEF-4848-B394-98BE3FC58542}" type="slidenum">
              <a:rPr lang="it-IT" smtClean="0"/>
              <a:pPr/>
              <a:t>105</a:t>
            </a:fld>
            <a:endParaRPr lang="it-IT" smtClean="0"/>
          </a:p>
        </p:txBody>
      </p:sp>
      <p:sp>
        <p:nvSpPr>
          <p:cNvPr id="601091" name="Rectangle 2"/>
          <p:cNvSpPr>
            <a:spLocks noGrp="1" noRot="1" noChangeAspect="1" noChangeArrowheads="1" noTextEdit="1"/>
          </p:cNvSpPr>
          <p:nvPr>
            <p:ph type="sldImg"/>
          </p:nvPr>
        </p:nvSpPr>
        <p:spPr>
          <a:ln/>
        </p:spPr>
      </p:sp>
      <p:sp>
        <p:nvSpPr>
          <p:cNvPr id="6010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7234" name="Rectangle 7"/>
          <p:cNvSpPr>
            <a:spLocks noGrp="1" noChangeArrowheads="1"/>
          </p:cNvSpPr>
          <p:nvPr>
            <p:ph type="sldNum" sz="quarter" idx="5"/>
          </p:nvPr>
        </p:nvSpPr>
        <p:spPr>
          <a:noFill/>
        </p:spPr>
        <p:txBody>
          <a:bodyPr/>
          <a:lstStyle/>
          <a:p>
            <a:fld id="{A34549AF-07D6-442B-AC70-364A2F2BDD38}" type="slidenum">
              <a:rPr lang="it-IT" smtClean="0"/>
              <a:pPr/>
              <a:t>106</a:t>
            </a:fld>
            <a:endParaRPr lang="it-IT" smtClean="0"/>
          </a:p>
        </p:txBody>
      </p:sp>
      <p:sp>
        <p:nvSpPr>
          <p:cNvPr id="607235" name="Rectangle 2"/>
          <p:cNvSpPr>
            <a:spLocks noGrp="1" noRot="1" noChangeAspect="1" noChangeArrowheads="1" noTextEdit="1"/>
          </p:cNvSpPr>
          <p:nvPr>
            <p:ph type="sldImg"/>
          </p:nvPr>
        </p:nvSpPr>
        <p:spPr>
          <a:ln/>
        </p:spPr>
      </p:sp>
      <p:sp>
        <p:nvSpPr>
          <p:cNvPr id="60723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22" name="Rectangle 7"/>
          <p:cNvSpPr>
            <a:spLocks noGrp="1" noChangeArrowheads="1"/>
          </p:cNvSpPr>
          <p:nvPr>
            <p:ph type="sldNum" sz="quarter" idx="5"/>
          </p:nvPr>
        </p:nvSpPr>
        <p:spPr>
          <a:noFill/>
        </p:spPr>
        <p:txBody>
          <a:bodyPr/>
          <a:lstStyle/>
          <a:p>
            <a:fld id="{FE90D087-70CE-437B-85FA-5B1C29C6B9DE}" type="slidenum">
              <a:rPr lang="it-IT" smtClean="0"/>
              <a:pPr/>
              <a:t>11</a:t>
            </a:fld>
            <a:endParaRPr lang="it-IT" smtClean="0"/>
          </a:p>
        </p:txBody>
      </p:sp>
      <p:sp>
        <p:nvSpPr>
          <p:cNvPr id="542723" name="Rectangle 2"/>
          <p:cNvSpPr>
            <a:spLocks noGrp="1" noRot="1" noChangeAspect="1" noChangeArrowheads="1" noTextEdit="1"/>
          </p:cNvSpPr>
          <p:nvPr>
            <p:ph type="sldImg"/>
          </p:nvPr>
        </p:nvSpPr>
        <p:spPr>
          <a:ln/>
        </p:spPr>
      </p:sp>
      <p:sp>
        <p:nvSpPr>
          <p:cNvPr id="54272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2114" name="Rectangle 7"/>
          <p:cNvSpPr>
            <a:spLocks noGrp="1" noChangeArrowheads="1"/>
          </p:cNvSpPr>
          <p:nvPr>
            <p:ph type="sldNum" sz="quarter" idx="5"/>
          </p:nvPr>
        </p:nvSpPr>
        <p:spPr>
          <a:noFill/>
        </p:spPr>
        <p:txBody>
          <a:bodyPr/>
          <a:lstStyle/>
          <a:p>
            <a:fld id="{7D6F1E00-75A9-457C-8D32-6CB75E42FFE6}" type="slidenum">
              <a:rPr lang="it-IT" smtClean="0"/>
              <a:pPr/>
              <a:t>107</a:t>
            </a:fld>
            <a:endParaRPr lang="it-IT" smtClean="0"/>
          </a:p>
        </p:txBody>
      </p:sp>
      <p:sp>
        <p:nvSpPr>
          <p:cNvPr id="602115" name="Rectangle 2"/>
          <p:cNvSpPr>
            <a:spLocks noGrp="1" noRot="1" noChangeAspect="1" noChangeArrowheads="1" noTextEdit="1"/>
          </p:cNvSpPr>
          <p:nvPr>
            <p:ph type="sldImg"/>
          </p:nvPr>
        </p:nvSpPr>
        <p:spPr>
          <a:ln/>
        </p:spPr>
      </p:sp>
      <p:sp>
        <p:nvSpPr>
          <p:cNvPr id="6021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9282" name="Rectangle 7"/>
          <p:cNvSpPr>
            <a:spLocks noGrp="1" noChangeArrowheads="1"/>
          </p:cNvSpPr>
          <p:nvPr>
            <p:ph type="sldNum" sz="quarter" idx="5"/>
          </p:nvPr>
        </p:nvSpPr>
        <p:spPr>
          <a:noFill/>
        </p:spPr>
        <p:txBody>
          <a:bodyPr/>
          <a:lstStyle/>
          <a:p>
            <a:fld id="{AC364B3D-3DBC-4F8D-8305-092E80C30BC3}" type="slidenum">
              <a:rPr lang="it-IT" smtClean="0"/>
              <a:pPr/>
              <a:t>108</a:t>
            </a:fld>
            <a:endParaRPr lang="it-IT" smtClean="0"/>
          </a:p>
        </p:txBody>
      </p:sp>
      <p:sp>
        <p:nvSpPr>
          <p:cNvPr id="609283" name="Rectangle 2"/>
          <p:cNvSpPr>
            <a:spLocks noGrp="1" noRot="1" noChangeAspect="1" noChangeArrowheads="1" noTextEdit="1"/>
          </p:cNvSpPr>
          <p:nvPr>
            <p:ph type="sldImg"/>
          </p:nvPr>
        </p:nvSpPr>
        <p:spPr>
          <a:ln/>
        </p:spPr>
      </p:sp>
      <p:sp>
        <p:nvSpPr>
          <p:cNvPr id="609284"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0306" name="Rectangle 7"/>
          <p:cNvSpPr>
            <a:spLocks noGrp="1" noChangeArrowheads="1"/>
          </p:cNvSpPr>
          <p:nvPr>
            <p:ph type="sldNum" sz="quarter" idx="5"/>
          </p:nvPr>
        </p:nvSpPr>
        <p:spPr>
          <a:noFill/>
        </p:spPr>
        <p:txBody>
          <a:bodyPr/>
          <a:lstStyle/>
          <a:p>
            <a:fld id="{765AF603-C146-4FD9-8746-FC6523EE22F7}" type="slidenum">
              <a:rPr lang="it-IT" smtClean="0"/>
              <a:pPr/>
              <a:t>109</a:t>
            </a:fld>
            <a:endParaRPr lang="it-IT" smtClean="0"/>
          </a:p>
        </p:txBody>
      </p:sp>
      <p:sp>
        <p:nvSpPr>
          <p:cNvPr id="610307" name="Rectangle 2"/>
          <p:cNvSpPr>
            <a:spLocks noGrp="1" noRot="1" noChangeAspect="1" noChangeArrowheads="1" noTextEdit="1"/>
          </p:cNvSpPr>
          <p:nvPr>
            <p:ph type="sldImg"/>
          </p:nvPr>
        </p:nvSpPr>
        <p:spPr>
          <a:ln/>
        </p:spPr>
      </p:sp>
      <p:sp>
        <p:nvSpPr>
          <p:cNvPr id="61030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1330" name="Rectangle 7"/>
          <p:cNvSpPr>
            <a:spLocks noGrp="1" noChangeArrowheads="1"/>
          </p:cNvSpPr>
          <p:nvPr>
            <p:ph type="sldNum" sz="quarter" idx="5"/>
          </p:nvPr>
        </p:nvSpPr>
        <p:spPr>
          <a:noFill/>
        </p:spPr>
        <p:txBody>
          <a:bodyPr/>
          <a:lstStyle/>
          <a:p>
            <a:fld id="{81E61329-4065-44D0-8A5F-3365DBC6575A}" type="slidenum">
              <a:rPr lang="it-IT" smtClean="0"/>
              <a:pPr/>
              <a:t>110</a:t>
            </a:fld>
            <a:endParaRPr lang="it-IT" smtClean="0"/>
          </a:p>
        </p:txBody>
      </p:sp>
      <p:sp>
        <p:nvSpPr>
          <p:cNvPr id="611331" name="Rectangle 2"/>
          <p:cNvSpPr>
            <a:spLocks noGrp="1" noRot="1" noChangeAspect="1" noChangeArrowheads="1" noTextEdit="1"/>
          </p:cNvSpPr>
          <p:nvPr>
            <p:ph type="sldImg"/>
          </p:nvPr>
        </p:nvSpPr>
        <p:spPr>
          <a:ln/>
        </p:spPr>
      </p:sp>
      <p:sp>
        <p:nvSpPr>
          <p:cNvPr id="61133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2354" name="Rectangle 7"/>
          <p:cNvSpPr>
            <a:spLocks noGrp="1" noChangeArrowheads="1"/>
          </p:cNvSpPr>
          <p:nvPr>
            <p:ph type="sldNum" sz="quarter" idx="5"/>
          </p:nvPr>
        </p:nvSpPr>
        <p:spPr>
          <a:noFill/>
        </p:spPr>
        <p:txBody>
          <a:bodyPr/>
          <a:lstStyle/>
          <a:p>
            <a:fld id="{0542E425-1F42-4C49-8F8C-DD68118DBDEB}" type="slidenum">
              <a:rPr lang="it-IT" smtClean="0"/>
              <a:pPr/>
              <a:t>111</a:t>
            </a:fld>
            <a:endParaRPr lang="it-IT" smtClean="0"/>
          </a:p>
        </p:txBody>
      </p:sp>
      <p:sp>
        <p:nvSpPr>
          <p:cNvPr id="612355" name="Rectangle 2"/>
          <p:cNvSpPr>
            <a:spLocks noGrp="1" noRot="1" noChangeAspect="1" noChangeArrowheads="1" noTextEdit="1"/>
          </p:cNvSpPr>
          <p:nvPr>
            <p:ph type="sldImg"/>
          </p:nvPr>
        </p:nvSpPr>
        <p:spPr>
          <a:ln/>
        </p:spPr>
      </p:sp>
      <p:sp>
        <p:nvSpPr>
          <p:cNvPr id="61235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3378" name="Rectangle 7"/>
          <p:cNvSpPr>
            <a:spLocks noGrp="1" noChangeArrowheads="1"/>
          </p:cNvSpPr>
          <p:nvPr>
            <p:ph type="sldNum" sz="quarter" idx="5"/>
          </p:nvPr>
        </p:nvSpPr>
        <p:spPr>
          <a:noFill/>
        </p:spPr>
        <p:txBody>
          <a:bodyPr/>
          <a:lstStyle/>
          <a:p>
            <a:fld id="{935A3316-8B99-4E47-A258-16B6B33CB39A}" type="slidenum">
              <a:rPr lang="it-IT" smtClean="0"/>
              <a:pPr/>
              <a:t>112</a:t>
            </a:fld>
            <a:endParaRPr lang="it-IT" smtClean="0"/>
          </a:p>
        </p:txBody>
      </p:sp>
      <p:sp>
        <p:nvSpPr>
          <p:cNvPr id="613379" name="Rectangle 2"/>
          <p:cNvSpPr>
            <a:spLocks noGrp="1" noRot="1" noChangeAspect="1" noChangeArrowheads="1" noTextEdit="1"/>
          </p:cNvSpPr>
          <p:nvPr>
            <p:ph type="sldImg"/>
          </p:nvPr>
        </p:nvSpPr>
        <p:spPr>
          <a:ln/>
        </p:spPr>
      </p:sp>
      <p:sp>
        <p:nvSpPr>
          <p:cNvPr id="6133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02" name="Rectangle 7"/>
          <p:cNvSpPr>
            <a:spLocks noGrp="1" noChangeArrowheads="1"/>
          </p:cNvSpPr>
          <p:nvPr>
            <p:ph type="sldNum" sz="quarter" idx="5"/>
          </p:nvPr>
        </p:nvSpPr>
        <p:spPr>
          <a:noFill/>
        </p:spPr>
        <p:txBody>
          <a:bodyPr/>
          <a:lstStyle/>
          <a:p>
            <a:fld id="{D6E82062-BCEC-4659-859E-467E14BA5EDA}" type="slidenum">
              <a:rPr lang="it-IT" smtClean="0"/>
              <a:pPr/>
              <a:t>113</a:t>
            </a:fld>
            <a:endParaRPr lang="it-IT" smtClean="0"/>
          </a:p>
        </p:txBody>
      </p:sp>
      <p:sp>
        <p:nvSpPr>
          <p:cNvPr id="614403" name="Rectangle 2"/>
          <p:cNvSpPr>
            <a:spLocks noGrp="1" noRot="1" noChangeAspect="1" noChangeArrowheads="1" noTextEdit="1"/>
          </p:cNvSpPr>
          <p:nvPr>
            <p:ph type="sldImg"/>
          </p:nvPr>
        </p:nvSpPr>
        <p:spPr>
          <a:ln/>
        </p:spPr>
      </p:sp>
      <p:sp>
        <p:nvSpPr>
          <p:cNvPr id="61440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5426" name="Rectangle 7"/>
          <p:cNvSpPr>
            <a:spLocks noGrp="1" noChangeArrowheads="1"/>
          </p:cNvSpPr>
          <p:nvPr>
            <p:ph type="sldNum" sz="quarter" idx="5"/>
          </p:nvPr>
        </p:nvSpPr>
        <p:spPr>
          <a:noFill/>
        </p:spPr>
        <p:txBody>
          <a:bodyPr/>
          <a:lstStyle/>
          <a:p>
            <a:fld id="{B020F3AA-1430-423F-BA3F-E86AA46B278E}" type="slidenum">
              <a:rPr lang="it-IT" smtClean="0"/>
              <a:pPr/>
              <a:t>119</a:t>
            </a:fld>
            <a:endParaRPr lang="it-IT" smtClean="0"/>
          </a:p>
        </p:txBody>
      </p:sp>
      <p:sp>
        <p:nvSpPr>
          <p:cNvPr id="615427" name="Rectangle 2"/>
          <p:cNvSpPr>
            <a:spLocks noGrp="1" noRot="1" noChangeAspect="1" noChangeArrowheads="1" noTextEdit="1"/>
          </p:cNvSpPr>
          <p:nvPr>
            <p:ph type="sldImg"/>
          </p:nvPr>
        </p:nvSpPr>
        <p:spPr>
          <a:ln/>
        </p:spPr>
      </p:sp>
      <p:sp>
        <p:nvSpPr>
          <p:cNvPr id="6154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6450" name="Rectangle 7"/>
          <p:cNvSpPr>
            <a:spLocks noGrp="1" noChangeArrowheads="1"/>
          </p:cNvSpPr>
          <p:nvPr>
            <p:ph type="sldNum" sz="quarter" idx="5"/>
          </p:nvPr>
        </p:nvSpPr>
        <p:spPr>
          <a:noFill/>
        </p:spPr>
        <p:txBody>
          <a:bodyPr/>
          <a:lstStyle/>
          <a:p>
            <a:fld id="{50CB5BCC-6C78-4124-A794-F7D68DAE540B}" type="slidenum">
              <a:rPr lang="it-IT" smtClean="0"/>
              <a:pPr/>
              <a:t>120</a:t>
            </a:fld>
            <a:endParaRPr lang="it-IT" smtClean="0"/>
          </a:p>
        </p:txBody>
      </p:sp>
      <p:sp>
        <p:nvSpPr>
          <p:cNvPr id="616451" name="Rectangle 2"/>
          <p:cNvSpPr>
            <a:spLocks noGrp="1" noRot="1" noChangeAspect="1" noChangeArrowheads="1" noTextEdit="1"/>
          </p:cNvSpPr>
          <p:nvPr>
            <p:ph type="sldImg"/>
          </p:nvPr>
        </p:nvSpPr>
        <p:spPr>
          <a:ln/>
        </p:spPr>
      </p:sp>
      <p:sp>
        <p:nvSpPr>
          <p:cNvPr id="6164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7474" name="Rectangle 7"/>
          <p:cNvSpPr>
            <a:spLocks noGrp="1" noChangeArrowheads="1"/>
          </p:cNvSpPr>
          <p:nvPr>
            <p:ph type="sldNum" sz="quarter" idx="5"/>
          </p:nvPr>
        </p:nvSpPr>
        <p:spPr>
          <a:noFill/>
        </p:spPr>
        <p:txBody>
          <a:bodyPr/>
          <a:lstStyle/>
          <a:p>
            <a:fld id="{010523CF-245A-4B8E-A8F8-5D4BF516EE8D}" type="slidenum">
              <a:rPr lang="it-IT" smtClean="0"/>
              <a:pPr/>
              <a:t>121</a:t>
            </a:fld>
            <a:endParaRPr lang="it-IT" smtClean="0"/>
          </a:p>
        </p:txBody>
      </p:sp>
      <p:sp>
        <p:nvSpPr>
          <p:cNvPr id="617475" name="Rectangle 2"/>
          <p:cNvSpPr>
            <a:spLocks noGrp="1" noRot="1" noChangeAspect="1" noChangeArrowheads="1" noTextEdit="1"/>
          </p:cNvSpPr>
          <p:nvPr>
            <p:ph type="sldImg"/>
          </p:nvPr>
        </p:nvSpPr>
        <p:spPr>
          <a:ln/>
        </p:spPr>
      </p:sp>
      <p:sp>
        <p:nvSpPr>
          <p:cNvPr id="6174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3746" name="Rectangle 7"/>
          <p:cNvSpPr>
            <a:spLocks noGrp="1" noChangeArrowheads="1"/>
          </p:cNvSpPr>
          <p:nvPr>
            <p:ph type="sldNum" sz="quarter" idx="5"/>
          </p:nvPr>
        </p:nvSpPr>
        <p:spPr>
          <a:noFill/>
        </p:spPr>
        <p:txBody>
          <a:bodyPr/>
          <a:lstStyle/>
          <a:p>
            <a:fld id="{8A012251-183F-4283-A00B-EED3855BDFB8}" type="slidenum">
              <a:rPr lang="it-IT" smtClean="0"/>
              <a:pPr/>
              <a:t>12</a:t>
            </a:fld>
            <a:endParaRPr lang="it-IT" smtClean="0"/>
          </a:p>
        </p:txBody>
      </p:sp>
      <p:sp>
        <p:nvSpPr>
          <p:cNvPr id="543747" name="Rectangle 2"/>
          <p:cNvSpPr>
            <a:spLocks noGrp="1" noRot="1" noChangeAspect="1" noChangeArrowheads="1" noTextEdit="1"/>
          </p:cNvSpPr>
          <p:nvPr>
            <p:ph type="sldImg"/>
          </p:nvPr>
        </p:nvSpPr>
        <p:spPr>
          <a:ln/>
        </p:spPr>
      </p:sp>
      <p:sp>
        <p:nvSpPr>
          <p:cNvPr id="54374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8498" name="Rectangle 7"/>
          <p:cNvSpPr>
            <a:spLocks noGrp="1" noChangeArrowheads="1"/>
          </p:cNvSpPr>
          <p:nvPr>
            <p:ph type="sldNum" sz="quarter" idx="5"/>
          </p:nvPr>
        </p:nvSpPr>
        <p:spPr>
          <a:noFill/>
        </p:spPr>
        <p:txBody>
          <a:bodyPr/>
          <a:lstStyle/>
          <a:p>
            <a:fld id="{4F09A830-AB10-488A-B0F8-3927EF9D53C6}" type="slidenum">
              <a:rPr lang="it-IT" smtClean="0"/>
              <a:pPr/>
              <a:t>122</a:t>
            </a:fld>
            <a:endParaRPr lang="it-IT" smtClean="0"/>
          </a:p>
        </p:txBody>
      </p:sp>
      <p:sp>
        <p:nvSpPr>
          <p:cNvPr id="618499" name="Rectangle 2"/>
          <p:cNvSpPr>
            <a:spLocks noGrp="1" noRot="1" noChangeAspect="1" noChangeArrowheads="1" noTextEdit="1"/>
          </p:cNvSpPr>
          <p:nvPr>
            <p:ph type="sldImg"/>
          </p:nvPr>
        </p:nvSpPr>
        <p:spPr>
          <a:ln/>
        </p:spPr>
      </p:sp>
      <p:sp>
        <p:nvSpPr>
          <p:cNvPr id="6185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2594" name="Rectangle 7"/>
          <p:cNvSpPr>
            <a:spLocks noGrp="1" noChangeArrowheads="1"/>
          </p:cNvSpPr>
          <p:nvPr>
            <p:ph type="sldNum" sz="quarter" idx="5"/>
          </p:nvPr>
        </p:nvSpPr>
        <p:spPr>
          <a:noFill/>
        </p:spPr>
        <p:txBody>
          <a:bodyPr/>
          <a:lstStyle/>
          <a:p>
            <a:fld id="{CA6386E0-6094-4710-B2BF-0351F5BE0190}" type="slidenum">
              <a:rPr lang="it-IT" smtClean="0"/>
              <a:pPr/>
              <a:t>125</a:t>
            </a:fld>
            <a:endParaRPr lang="it-IT" smtClean="0"/>
          </a:p>
        </p:txBody>
      </p:sp>
      <p:sp>
        <p:nvSpPr>
          <p:cNvPr id="622595" name="Rectangle 2"/>
          <p:cNvSpPr>
            <a:spLocks noGrp="1" noRot="1" noChangeAspect="1" noChangeArrowheads="1" noTextEdit="1"/>
          </p:cNvSpPr>
          <p:nvPr>
            <p:ph type="sldImg"/>
          </p:nvPr>
        </p:nvSpPr>
        <p:spPr>
          <a:ln/>
        </p:spPr>
      </p:sp>
      <p:sp>
        <p:nvSpPr>
          <p:cNvPr id="6225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3618" name="Rectangle 7"/>
          <p:cNvSpPr>
            <a:spLocks noGrp="1" noChangeArrowheads="1"/>
          </p:cNvSpPr>
          <p:nvPr>
            <p:ph type="sldNum" sz="quarter" idx="5"/>
          </p:nvPr>
        </p:nvSpPr>
        <p:spPr>
          <a:noFill/>
        </p:spPr>
        <p:txBody>
          <a:bodyPr/>
          <a:lstStyle/>
          <a:p>
            <a:fld id="{2505B851-85B2-4362-889D-08C285C619DC}" type="slidenum">
              <a:rPr lang="it-IT" smtClean="0"/>
              <a:pPr/>
              <a:t>126</a:t>
            </a:fld>
            <a:endParaRPr lang="it-IT" smtClean="0"/>
          </a:p>
        </p:txBody>
      </p:sp>
      <p:sp>
        <p:nvSpPr>
          <p:cNvPr id="623619" name="Rectangle 2"/>
          <p:cNvSpPr>
            <a:spLocks noGrp="1" noRot="1" noChangeAspect="1" noChangeArrowheads="1" noTextEdit="1"/>
          </p:cNvSpPr>
          <p:nvPr>
            <p:ph type="sldImg"/>
          </p:nvPr>
        </p:nvSpPr>
        <p:spPr>
          <a:ln/>
        </p:spPr>
      </p:sp>
      <p:sp>
        <p:nvSpPr>
          <p:cNvPr id="62362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1810" name="Rectangle 7"/>
          <p:cNvSpPr>
            <a:spLocks noGrp="1" noChangeArrowheads="1"/>
          </p:cNvSpPr>
          <p:nvPr>
            <p:ph type="sldNum" sz="quarter" idx="5"/>
          </p:nvPr>
        </p:nvSpPr>
        <p:spPr>
          <a:noFill/>
        </p:spPr>
        <p:txBody>
          <a:bodyPr/>
          <a:lstStyle/>
          <a:p>
            <a:fld id="{A5509926-11AE-43DB-8923-CED772C96487}" type="slidenum">
              <a:rPr lang="it-IT" smtClean="0"/>
              <a:pPr/>
              <a:t>127</a:t>
            </a:fld>
            <a:endParaRPr lang="it-IT" smtClean="0"/>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42" name="Rectangle 7"/>
          <p:cNvSpPr>
            <a:spLocks noGrp="1" noChangeArrowheads="1"/>
          </p:cNvSpPr>
          <p:nvPr>
            <p:ph type="sldNum" sz="quarter" idx="5"/>
          </p:nvPr>
        </p:nvSpPr>
        <p:spPr>
          <a:noFill/>
        </p:spPr>
        <p:txBody>
          <a:bodyPr/>
          <a:lstStyle/>
          <a:p>
            <a:fld id="{AE4DA784-CEF4-4BE3-86B5-3DC314F9D1FC}" type="slidenum">
              <a:rPr lang="it-IT" smtClean="0"/>
              <a:pPr/>
              <a:t>128</a:t>
            </a:fld>
            <a:endParaRPr lang="it-IT" smtClean="0"/>
          </a:p>
        </p:txBody>
      </p:sp>
      <p:sp>
        <p:nvSpPr>
          <p:cNvPr id="624643" name="Rectangle 2"/>
          <p:cNvSpPr>
            <a:spLocks noGrp="1" noRot="1" noChangeAspect="1" noChangeArrowheads="1" noTextEdit="1"/>
          </p:cNvSpPr>
          <p:nvPr>
            <p:ph type="sldImg"/>
          </p:nvPr>
        </p:nvSpPr>
        <p:spPr>
          <a:ln/>
        </p:spPr>
      </p:sp>
      <p:sp>
        <p:nvSpPr>
          <p:cNvPr id="62464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62" name="Rectangle 7"/>
          <p:cNvSpPr>
            <a:spLocks noGrp="1" noChangeArrowheads="1"/>
          </p:cNvSpPr>
          <p:nvPr>
            <p:ph type="sldNum" sz="quarter" idx="5"/>
          </p:nvPr>
        </p:nvSpPr>
        <p:spPr/>
        <p:txBody>
          <a:bodyPr/>
          <a:lstStyle/>
          <a:p>
            <a:pPr>
              <a:defRPr/>
            </a:pPr>
            <a:fld id="{5302A734-7655-4437-B06F-1709DAC3C161}" type="slidenum">
              <a:rPr lang="it-IT" smtClean="0">
                <a:latin typeface="Arial" charset="0"/>
              </a:rPr>
              <a:pPr>
                <a:defRPr/>
              </a:pPr>
              <a:t>130</a:t>
            </a:fld>
            <a:endParaRPr lang="it-IT" smtClean="0">
              <a:latin typeface="Arial" charset="0"/>
            </a:endParaRPr>
          </a:p>
        </p:txBody>
      </p:sp>
      <p:sp>
        <p:nvSpPr>
          <p:cNvPr id="1088515" name="Rectangle 2"/>
          <p:cNvSpPr>
            <a:spLocks noGrp="1" noRot="1" noChangeAspect="1" noChangeArrowheads="1" noTextEdit="1"/>
          </p:cNvSpPr>
          <p:nvPr>
            <p:ph type="sldImg"/>
          </p:nvPr>
        </p:nvSpPr>
        <p:spPr>
          <a:ln/>
        </p:spPr>
      </p:sp>
      <p:sp>
        <p:nvSpPr>
          <p:cNvPr id="1088516"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4786" name="Rectangle 7"/>
          <p:cNvSpPr>
            <a:spLocks noGrp="1" noChangeArrowheads="1"/>
          </p:cNvSpPr>
          <p:nvPr>
            <p:ph type="sldNum" sz="quarter" idx="5"/>
          </p:nvPr>
        </p:nvSpPr>
        <p:spPr/>
        <p:txBody>
          <a:bodyPr/>
          <a:lstStyle/>
          <a:p>
            <a:pPr>
              <a:defRPr/>
            </a:pPr>
            <a:fld id="{DB795DB4-394C-4B1F-B758-A1919725A978}" type="slidenum">
              <a:rPr lang="it-IT" smtClean="0">
                <a:latin typeface="Arial" charset="0"/>
              </a:rPr>
              <a:pPr>
                <a:defRPr/>
              </a:pPr>
              <a:t>131</a:t>
            </a:fld>
            <a:endParaRPr lang="it-IT" smtClean="0">
              <a:latin typeface="Arial" charset="0"/>
            </a:endParaRPr>
          </a:p>
        </p:txBody>
      </p:sp>
      <p:sp>
        <p:nvSpPr>
          <p:cNvPr id="1089539" name="Rectangle 2"/>
          <p:cNvSpPr>
            <a:spLocks noGrp="1" noRot="1" noChangeAspect="1" noChangeArrowheads="1" noTextEdit="1"/>
          </p:cNvSpPr>
          <p:nvPr>
            <p:ph type="sldImg"/>
          </p:nvPr>
        </p:nvSpPr>
        <p:spPr>
          <a:ln/>
        </p:spPr>
      </p:sp>
      <p:sp>
        <p:nvSpPr>
          <p:cNvPr id="1089540"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5810" name="Rectangle 7"/>
          <p:cNvSpPr>
            <a:spLocks noGrp="1" noChangeArrowheads="1"/>
          </p:cNvSpPr>
          <p:nvPr>
            <p:ph type="sldNum" sz="quarter" idx="5"/>
          </p:nvPr>
        </p:nvSpPr>
        <p:spPr/>
        <p:txBody>
          <a:bodyPr/>
          <a:lstStyle/>
          <a:p>
            <a:pPr>
              <a:defRPr/>
            </a:pPr>
            <a:fld id="{89254490-39AC-4873-ACF7-9B194AEE7D82}" type="slidenum">
              <a:rPr lang="it-IT" smtClean="0">
                <a:latin typeface="Arial" charset="0"/>
              </a:rPr>
              <a:pPr>
                <a:defRPr/>
              </a:pPr>
              <a:t>132</a:t>
            </a:fld>
            <a:endParaRPr lang="it-IT" smtClean="0">
              <a:latin typeface="Arial" charset="0"/>
            </a:endParaRPr>
          </a:p>
        </p:txBody>
      </p:sp>
      <p:sp>
        <p:nvSpPr>
          <p:cNvPr id="1090563" name="Rectangle 2"/>
          <p:cNvSpPr>
            <a:spLocks noGrp="1" noRot="1" noChangeAspect="1" noChangeArrowheads="1" noTextEdit="1"/>
          </p:cNvSpPr>
          <p:nvPr>
            <p:ph type="sldImg"/>
          </p:nvPr>
        </p:nvSpPr>
        <p:spPr>
          <a:ln/>
        </p:spPr>
      </p:sp>
      <p:sp>
        <p:nvSpPr>
          <p:cNvPr id="1090564" name="Rectangle 3"/>
          <p:cNvSpPr>
            <a:spLocks noGrp="1" noChangeArrowheads="1"/>
          </p:cNvSpPr>
          <p:nvPr>
            <p:ph type="body" idx="1"/>
          </p:nvPr>
        </p:nvSpPr>
        <p:spPr>
          <a:noFill/>
          <a:ln/>
        </p:spPr>
        <p:txBody>
          <a:bodyPr/>
          <a:lstStyle/>
          <a:p>
            <a:pPr eaLnBrk="1" hangingPunct="1"/>
            <a:endParaRPr lang="it-IT"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3858" name="Rectangle 7"/>
          <p:cNvSpPr>
            <a:spLocks noGrp="1" noChangeArrowheads="1"/>
          </p:cNvSpPr>
          <p:nvPr>
            <p:ph type="sldNum" sz="quarter" idx="5"/>
          </p:nvPr>
        </p:nvSpPr>
        <p:spPr>
          <a:noFill/>
        </p:spPr>
        <p:txBody>
          <a:bodyPr/>
          <a:lstStyle/>
          <a:p>
            <a:fld id="{EDEA8C4D-BBF7-49E5-873F-785E95676A9C}" type="slidenum">
              <a:rPr lang="it-IT" smtClean="0"/>
              <a:pPr/>
              <a:t>133</a:t>
            </a:fld>
            <a:endParaRPr lang="it-IT" smtClean="0"/>
          </a:p>
        </p:txBody>
      </p:sp>
      <p:sp>
        <p:nvSpPr>
          <p:cNvPr id="633859" name="Rectangle 2"/>
          <p:cNvSpPr>
            <a:spLocks noGrp="1" noRot="1" noChangeAspect="1" noChangeArrowheads="1" noTextEdit="1"/>
          </p:cNvSpPr>
          <p:nvPr>
            <p:ph type="sldImg"/>
          </p:nvPr>
        </p:nvSpPr>
        <p:spPr>
          <a:ln/>
        </p:spPr>
      </p:sp>
      <p:sp>
        <p:nvSpPr>
          <p:cNvPr id="63386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6690" name="Rectangle 7"/>
          <p:cNvSpPr>
            <a:spLocks noGrp="1" noChangeArrowheads="1"/>
          </p:cNvSpPr>
          <p:nvPr>
            <p:ph type="sldNum" sz="quarter" idx="5"/>
          </p:nvPr>
        </p:nvSpPr>
        <p:spPr>
          <a:noFill/>
        </p:spPr>
        <p:txBody>
          <a:bodyPr/>
          <a:lstStyle/>
          <a:p>
            <a:fld id="{43C616C3-B506-4317-AD85-3FBB5695357D}" type="slidenum">
              <a:rPr lang="it-IT" smtClean="0"/>
              <a:pPr/>
              <a:t>134</a:t>
            </a:fld>
            <a:endParaRPr lang="it-IT" smtClean="0"/>
          </a:p>
        </p:txBody>
      </p:sp>
      <p:sp>
        <p:nvSpPr>
          <p:cNvPr id="626691" name="Rectangle 2"/>
          <p:cNvSpPr>
            <a:spLocks noGrp="1" noRot="1" noChangeAspect="1" noChangeArrowheads="1" noTextEdit="1"/>
          </p:cNvSpPr>
          <p:nvPr>
            <p:ph type="sldImg"/>
          </p:nvPr>
        </p:nvSpPr>
        <p:spPr>
          <a:ln/>
        </p:spPr>
      </p:sp>
      <p:sp>
        <p:nvSpPr>
          <p:cNvPr id="62669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4770" name="Rectangle 7"/>
          <p:cNvSpPr>
            <a:spLocks noGrp="1" noChangeArrowheads="1"/>
          </p:cNvSpPr>
          <p:nvPr>
            <p:ph type="sldNum" sz="quarter" idx="5"/>
          </p:nvPr>
        </p:nvSpPr>
        <p:spPr>
          <a:noFill/>
        </p:spPr>
        <p:txBody>
          <a:bodyPr/>
          <a:lstStyle/>
          <a:p>
            <a:fld id="{71FC84DB-20B0-4660-9567-33FFA0E5ED13}" type="slidenum">
              <a:rPr lang="it-IT" smtClean="0"/>
              <a:pPr/>
              <a:t>13</a:t>
            </a:fld>
            <a:endParaRPr lang="it-IT" smtClean="0"/>
          </a:p>
        </p:txBody>
      </p:sp>
      <p:sp>
        <p:nvSpPr>
          <p:cNvPr id="544771" name="Rectangle 2"/>
          <p:cNvSpPr>
            <a:spLocks noGrp="1" noRot="1" noChangeAspect="1" noChangeArrowheads="1" noTextEdit="1"/>
          </p:cNvSpPr>
          <p:nvPr>
            <p:ph type="sldImg"/>
          </p:nvPr>
        </p:nvSpPr>
        <p:spPr>
          <a:ln/>
        </p:spPr>
      </p:sp>
      <p:sp>
        <p:nvSpPr>
          <p:cNvPr id="5447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1026" name="Rectangle 7"/>
          <p:cNvSpPr>
            <a:spLocks noGrp="1" noChangeArrowheads="1"/>
          </p:cNvSpPr>
          <p:nvPr>
            <p:ph type="sldNum" sz="quarter" idx="5"/>
          </p:nvPr>
        </p:nvSpPr>
        <p:spPr>
          <a:noFill/>
        </p:spPr>
        <p:txBody>
          <a:bodyPr/>
          <a:lstStyle/>
          <a:p>
            <a:fld id="{4F30B63E-D8DF-4BDE-A824-37F68C5D8D4F}" type="slidenum">
              <a:rPr lang="it-IT" smtClean="0"/>
              <a:pPr/>
              <a:t>135</a:t>
            </a:fld>
            <a:endParaRPr lang="it-IT" smtClean="0"/>
          </a:p>
        </p:txBody>
      </p:sp>
      <p:sp>
        <p:nvSpPr>
          <p:cNvPr id="641027" name="Rectangle 2"/>
          <p:cNvSpPr>
            <a:spLocks noGrp="1" noRot="1" noChangeAspect="1" noChangeArrowheads="1" noTextEdit="1"/>
          </p:cNvSpPr>
          <p:nvPr>
            <p:ph type="sldImg"/>
          </p:nvPr>
        </p:nvSpPr>
        <p:spPr>
          <a:ln/>
        </p:spPr>
      </p:sp>
      <p:sp>
        <p:nvSpPr>
          <p:cNvPr id="64102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2050" name="Rectangle 7"/>
          <p:cNvSpPr>
            <a:spLocks noGrp="1" noChangeArrowheads="1"/>
          </p:cNvSpPr>
          <p:nvPr>
            <p:ph type="sldNum" sz="quarter" idx="5"/>
          </p:nvPr>
        </p:nvSpPr>
        <p:spPr>
          <a:noFill/>
        </p:spPr>
        <p:txBody>
          <a:bodyPr/>
          <a:lstStyle/>
          <a:p>
            <a:fld id="{4A2041EE-D6C3-4500-ACB9-92518226A002}" type="slidenum">
              <a:rPr lang="it-IT" smtClean="0"/>
              <a:pPr/>
              <a:t>136</a:t>
            </a:fld>
            <a:endParaRPr lang="it-IT" smtClean="0"/>
          </a:p>
        </p:txBody>
      </p:sp>
      <p:sp>
        <p:nvSpPr>
          <p:cNvPr id="642051" name="Rectangle 2"/>
          <p:cNvSpPr>
            <a:spLocks noGrp="1" noRot="1" noChangeAspect="1" noChangeArrowheads="1" noTextEdit="1"/>
          </p:cNvSpPr>
          <p:nvPr>
            <p:ph type="sldImg"/>
          </p:nvPr>
        </p:nvSpPr>
        <p:spPr>
          <a:ln/>
        </p:spPr>
      </p:sp>
      <p:sp>
        <p:nvSpPr>
          <p:cNvPr id="64205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3074" name="Rectangle 7"/>
          <p:cNvSpPr>
            <a:spLocks noGrp="1" noChangeArrowheads="1"/>
          </p:cNvSpPr>
          <p:nvPr>
            <p:ph type="sldNum" sz="quarter" idx="5"/>
          </p:nvPr>
        </p:nvSpPr>
        <p:spPr>
          <a:noFill/>
        </p:spPr>
        <p:txBody>
          <a:bodyPr/>
          <a:lstStyle/>
          <a:p>
            <a:fld id="{D8E7F587-6D51-4715-BCA2-B8686B83DFEE}" type="slidenum">
              <a:rPr lang="it-IT" smtClean="0"/>
              <a:pPr/>
              <a:t>137</a:t>
            </a:fld>
            <a:endParaRPr lang="it-IT" smtClean="0"/>
          </a:p>
        </p:txBody>
      </p:sp>
      <p:sp>
        <p:nvSpPr>
          <p:cNvPr id="643075" name="Rectangle 2"/>
          <p:cNvSpPr>
            <a:spLocks noGrp="1" noRot="1" noChangeAspect="1" noChangeArrowheads="1" noTextEdit="1"/>
          </p:cNvSpPr>
          <p:nvPr>
            <p:ph type="sldImg"/>
          </p:nvPr>
        </p:nvSpPr>
        <p:spPr>
          <a:ln/>
        </p:spPr>
      </p:sp>
      <p:sp>
        <p:nvSpPr>
          <p:cNvPr id="64307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4098" name="Rectangle 7"/>
          <p:cNvSpPr>
            <a:spLocks noGrp="1" noChangeArrowheads="1"/>
          </p:cNvSpPr>
          <p:nvPr>
            <p:ph type="sldNum" sz="quarter" idx="5"/>
          </p:nvPr>
        </p:nvSpPr>
        <p:spPr>
          <a:noFill/>
        </p:spPr>
        <p:txBody>
          <a:bodyPr/>
          <a:lstStyle/>
          <a:p>
            <a:fld id="{E73ACBF7-6637-4019-846E-783F01D1F557}" type="slidenum">
              <a:rPr lang="it-IT" smtClean="0"/>
              <a:pPr/>
              <a:t>138</a:t>
            </a:fld>
            <a:endParaRPr lang="it-IT" smtClean="0"/>
          </a:p>
        </p:txBody>
      </p:sp>
      <p:sp>
        <p:nvSpPr>
          <p:cNvPr id="644099" name="Rectangle 2"/>
          <p:cNvSpPr>
            <a:spLocks noGrp="1" noRot="1" noChangeAspect="1" noChangeArrowheads="1" noTextEdit="1"/>
          </p:cNvSpPr>
          <p:nvPr>
            <p:ph type="sldImg"/>
          </p:nvPr>
        </p:nvSpPr>
        <p:spPr>
          <a:ln/>
        </p:spPr>
      </p:sp>
      <p:sp>
        <p:nvSpPr>
          <p:cNvPr id="64410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7714" name="Rectangle 7"/>
          <p:cNvSpPr>
            <a:spLocks noGrp="1" noChangeArrowheads="1"/>
          </p:cNvSpPr>
          <p:nvPr>
            <p:ph type="sldNum" sz="quarter" idx="5"/>
          </p:nvPr>
        </p:nvSpPr>
        <p:spPr>
          <a:noFill/>
        </p:spPr>
        <p:txBody>
          <a:bodyPr/>
          <a:lstStyle/>
          <a:p>
            <a:fld id="{986CA2A0-63F2-4ED9-81A8-FC0D8E665DCF}" type="slidenum">
              <a:rPr lang="it-IT" smtClean="0"/>
              <a:pPr/>
              <a:t>139</a:t>
            </a:fld>
            <a:endParaRPr lang="it-IT" smtClean="0"/>
          </a:p>
        </p:txBody>
      </p:sp>
      <p:sp>
        <p:nvSpPr>
          <p:cNvPr id="627715" name="Rectangle 2"/>
          <p:cNvSpPr>
            <a:spLocks noGrp="1" noRot="1" noChangeAspect="1" noChangeArrowheads="1" noTextEdit="1"/>
          </p:cNvSpPr>
          <p:nvPr>
            <p:ph type="sldImg"/>
          </p:nvPr>
        </p:nvSpPr>
        <p:spPr>
          <a:ln/>
        </p:spPr>
      </p:sp>
      <p:sp>
        <p:nvSpPr>
          <p:cNvPr id="62771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8738" name="Rectangle 7"/>
          <p:cNvSpPr>
            <a:spLocks noGrp="1" noChangeArrowheads="1"/>
          </p:cNvSpPr>
          <p:nvPr>
            <p:ph type="sldNum" sz="quarter" idx="5"/>
          </p:nvPr>
        </p:nvSpPr>
        <p:spPr>
          <a:noFill/>
        </p:spPr>
        <p:txBody>
          <a:bodyPr/>
          <a:lstStyle/>
          <a:p>
            <a:fld id="{83A37446-716B-4417-9377-F6999A5831D9}" type="slidenum">
              <a:rPr lang="it-IT" smtClean="0"/>
              <a:pPr/>
              <a:t>140</a:t>
            </a:fld>
            <a:endParaRPr lang="it-IT" smtClean="0"/>
          </a:p>
        </p:txBody>
      </p:sp>
      <p:sp>
        <p:nvSpPr>
          <p:cNvPr id="628739" name="Rectangle 2"/>
          <p:cNvSpPr>
            <a:spLocks noGrp="1" noRot="1" noChangeAspect="1" noChangeArrowheads="1" noTextEdit="1"/>
          </p:cNvSpPr>
          <p:nvPr>
            <p:ph type="sldImg"/>
          </p:nvPr>
        </p:nvSpPr>
        <p:spPr>
          <a:ln/>
        </p:spPr>
      </p:sp>
      <p:sp>
        <p:nvSpPr>
          <p:cNvPr id="62874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9762" name="Rectangle 7"/>
          <p:cNvSpPr>
            <a:spLocks noGrp="1" noChangeArrowheads="1"/>
          </p:cNvSpPr>
          <p:nvPr>
            <p:ph type="sldNum" sz="quarter" idx="5"/>
          </p:nvPr>
        </p:nvSpPr>
        <p:spPr>
          <a:noFill/>
        </p:spPr>
        <p:txBody>
          <a:bodyPr/>
          <a:lstStyle/>
          <a:p>
            <a:fld id="{7F2926C1-BD3B-44C3-97E1-81D272E87910}" type="slidenum">
              <a:rPr lang="it-IT" smtClean="0"/>
              <a:pPr/>
              <a:t>141</a:t>
            </a:fld>
            <a:endParaRPr lang="it-IT" smtClean="0"/>
          </a:p>
        </p:txBody>
      </p:sp>
      <p:sp>
        <p:nvSpPr>
          <p:cNvPr id="629763" name="Rectangle 2"/>
          <p:cNvSpPr>
            <a:spLocks noGrp="1" noRot="1" noChangeAspect="1" noChangeArrowheads="1" noTextEdit="1"/>
          </p:cNvSpPr>
          <p:nvPr>
            <p:ph type="sldImg"/>
          </p:nvPr>
        </p:nvSpPr>
        <p:spPr>
          <a:ln/>
        </p:spPr>
      </p:sp>
      <p:sp>
        <p:nvSpPr>
          <p:cNvPr id="629764"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0786" name="Rectangle 7"/>
          <p:cNvSpPr>
            <a:spLocks noGrp="1" noChangeArrowheads="1"/>
          </p:cNvSpPr>
          <p:nvPr>
            <p:ph type="sldNum" sz="quarter" idx="5"/>
          </p:nvPr>
        </p:nvSpPr>
        <p:spPr>
          <a:noFill/>
        </p:spPr>
        <p:txBody>
          <a:bodyPr/>
          <a:lstStyle/>
          <a:p>
            <a:fld id="{57DFB5E5-4E73-4BC1-BC9D-0CBADFBFCD81}" type="slidenum">
              <a:rPr lang="it-IT" smtClean="0"/>
              <a:pPr/>
              <a:t>142</a:t>
            </a:fld>
            <a:endParaRPr lang="it-IT" smtClean="0"/>
          </a:p>
        </p:txBody>
      </p:sp>
      <p:sp>
        <p:nvSpPr>
          <p:cNvPr id="630787" name="Rectangle 2"/>
          <p:cNvSpPr>
            <a:spLocks noGrp="1" noRot="1" noChangeAspect="1" noChangeArrowheads="1" noTextEdit="1"/>
          </p:cNvSpPr>
          <p:nvPr>
            <p:ph type="sldImg"/>
          </p:nvPr>
        </p:nvSpPr>
        <p:spPr>
          <a:ln/>
        </p:spPr>
      </p:sp>
      <p:sp>
        <p:nvSpPr>
          <p:cNvPr id="630788"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7170" name="Rectangle 7"/>
          <p:cNvSpPr>
            <a:spLocks noGrp="1" noChangeArrowheads="1"/>
          </p:cNvSpPr>
          <p:nvPr>
            <p:ph type="sldNum" sz="quarter" idx="5"/>
          </p:nvPr>
        </p:nvSpPr>
        <p:spPr>
          <a:noFill/>
        </p:spPr>
        <p:txBody>
          <a:bodyPr/>
          <a:lstStyle/>
          <a:p>
            <a:fld id="{6922E625-3AB2-4C8D-A64C-4EF7928321A1}" type="slidenum">
              <a:rPr lang="it-IT" smtClean="0"/>
              <a:pPr/>
              <a:t>144</a:t>
            </a:fld>
            <a:endParaRPr lang="it-IT" smtClean="0"/>
          </a:p>
        </p:txBody>
      </p:sp>
      <p:sp>
        <p:nvSpPr>
          <p:cNvPr id="647171" name="Rectangle 2"/>
          <p:cNvSpPr>
            <a:spLocks noGrp="1" noRot="1" noChangeAspect="1" noChangeArrowheads="1" noTextEdit="1"/>
          </p:cNvSpPr>
          <p:nvPr>
            <p:ph type="sldImg"/>
          </p:nvPr>
        </p:nvSpPr>
        <p:spPr>
          <a:ln/>
        </p:spPr>
      </p:sp>
      <p:sp>
        <p:nvSpPr>
          <p:cNvPr id="647172"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8194" name="Rectangle 7"/>
          <p:cNvSpPr>
            <a:spLocks noGrp="1" noChangeArrowheads="1"/>
          </p:cNvSpPr>
          <p:nvPr>
            <p:ph type="sldNum" sz="quarter" idx="5"/>
          </p:nvPr>
        </p:nvSpPr>
        <p:spPr>
          <a:noFill/>
        </p:spPr>
        <p:txBody>
          <a:bodyPr/>
          <a:lstStyle/>
          <a:p>
            <a:fld id="{82E905C4-5608-4924-A37F-5CD18FB6D285}" type="slidenum">
              <a:rPr lang="it-IT" smtClean="0"/>
              <a:pPr/>
              <a:t>145</a:t>
            </a:fld>
            <a:endParaRPr lang="it-IT" smtClean="0"/>
          </a:p>
        </p:txBody>
      </p:sp>
      <p:sp>
        <p:nvSpPr>
          <p:cNvPr id="648195" name="Rectangle 2"/>
          <p:cNvSpPr>
            <a:spLocks noGrp="1" noRot="1" noChangeAspect="1" noChangeArrowheads="1" noTextEdit="1"/>
          </p:cNvSpPr>
          <p:nvPr>
            <p:ph type="sldImg"/>
          </p:nvPr>
        </p:nvSpPr>
        <p:spPr>
          <a:ln/>
        </p:spPr>
      </p:sp>
      <p:sp>
        <p:nvSpPr>
          <p:cNvPr id="648196"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92E2B59-A2F5-4AB4-B018-4F35D9FD0198}"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70DFAD3-6606-4D64-A3BE-9F8C7929994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4-03-2016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4-03-2016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4-03-2016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4-03-2016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4-03-2016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80.xml"/><Relationship Id="rId3" Type="http://schemas.openxmlformats.org/officeDocument/2006/relationships/image" Target="../media/image25.png"/><Relationship Id="rId5" Type="http://schemas.openxmlformats.org/officeDocument/2006/relationships/image" Target="../media/image27.png"/></Relationships>
</file>

<file path=ppt/slides/_rels/slide1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89.xml"/><Relationship Id="rId1" Type="http://schemas.openxmlformats.org/officeDocument/2006/relationships/vmlDrawing" Target="../drawings/vmlDrawing9.v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06.xml"/><Relationship Id="rId3" Type="http://schemas.openxmlformats.org/officeDocument/2006/relationships/image" Target="../media/image29.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29.png"/><Relationship Id="rId3" Type="http://schemas.openxmlformats.org/officeDocument/2006/relationships/image" Target="../media/image30.png"/><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0.vml"/><Relationship Id="rId2" Type="http://schemas.openxmlformats.org/officeDocument/2006/relationships/slideLayout" Target="../slideLayouts/slideLayout7.xml"/><Relationship Id="rId3" Type="http://schemas.openxmlformats.org/officeDocument/2006/relationships/notesSlide" Target="../notesSlides/notesSlide109.xml"/><Relationship Id="rId5" Type="http://schemas.openxmlformats.org/officeDocument/2006/relationships/oleObject" Target="../embeddings/oleObject2.bin"/></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6" Type="http://schemas.openxmlformats.org/officeDocument/2006/relationships/oleObject" Target="../embeddings/oleObject5.bin"/><Relationship Id="rId4" Type="http://schemas.openxmlformats.org/officeDocument/2006/relationships/oleObject" Target="../embeddings/oleObject3.bin"/><Relationship Id="rId1" Type="http://schemas.openxmlformats.org/officeDocument/2006/relationships/vmlDrawing" Target="../drawings/vmlDrawing11.vml"/><Relationship Id="rId2" Type="http://schemas.openxmlformats.org/officeDocument/2006/relationships/slideLayout" Target="../slideLayouts/slideLayout7.xml"/><Relationship Id="rId3" Type="http://schemas.openxmlformats.org/officeDocument/2006/relationships/notesSlide" Target="../notesSlides/notesSlide112.xml"/><Relationship Id="rId5" Type="http://schemas.openxmlformats.org/officeDocument/2006/relationships/oleObject" Target="../embeddings/oleObject4.bin"/></Relationships>
</file>

<file path=ppt/slides/_rels/slide1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6.xml"/><Relationship Id="rId3" Type="http://schemas.openxmlformats.org/officeDocument/2006/relationships/image" Target="../media/image40.pn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4" Type="http://schemas.openxmlformats.org/officeDocument/2006/relationships/oleObject" Target="../embeddings/Foglio_di_lavoro_di_Excel_97_-_200418.xls"/><Relationship Id="rId1" Type="http://schemas.openxmlformats.org/officeDocument/2006/relationships/vmlDrawing" Target="../drawings/vmlDrawing12.vml"/><Relationship Id="rId2" Type="http://schemas.openxmlformats.org/officeDocument/2006/relationships/slideLayout" Target="../slideLayouts/slideLayout7.xml"/><Relationship Id="rId3" Type="http://schemas.openxmlformats.org/officeDocument/2006/relationships/notesSlide" Target="../notesSlides/notesSlide118.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21.xml"/><Relationship Id="rId3" Type="http://schemas.openxmlformats.org/officeDocument/2006/relationships/image" Target="../media/image43.pn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3.xml"/><Relationship Id="rId3"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14.xml"/><Relationship Id="rId1" Type="http://schemas.openxmlformats.org/officeDocument/2006/relationships/vmlDrawing" Target="../drawings/vmlDrawing1.v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4.xml"/><Relationship Id="rId3" Type="http://schemas.openxmlformats.org/officeDocument/2006/relationships/image" Target="../media/image45.pn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4" Type="http://schemas.openxmlformats.org/officeDocument/2006/relationships/oleObject" Target="../embeddings/oleObject6.bin"/><Relationship Id="rId1" Type="http://schemas.openxmlformats.org/officeDocument/2006/relationships/vmlDrawing" Target="../drawings/vmlDrawing13.vml"/><Relationship Id="rId2" Type="http://schemas.openxmlformats.org/officeDocument/2006/relationships/slideLayout" Target="../slideLayouts/slideLayout7.xml"/><Relationship Id="rId3" Type="http://schemas.openxmlformats.org/officeDocument/2006/relationships/notesSlide" Target="../notesSlides/notesSlide125.xml"/></Relationships>
</file>

<file path=ppt/slides/_rels/slide1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4" Type="http://schemas.openxmlformats.org/officeDocument/2006/relationships/oleObject" Target="../embeddings/Foglio_di_lavoro_di_Excel_97_-_200419.xls"/><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notesSlide" Target="../notesSlides/notesSlide128.xml"/><Relationship Id="rId5" Type="http://schemas.openxmlformats.org/officeDocument/2006/relationships/oleObject" Target="../embeddings/Foglio_di_lavoro_di_Excel_97_-_200420.xls"/></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4" Type="http://schemas.openxmlformats.org/officeDocument/2006/relationships/oleObject" Target="../embeddings/oleObject7.bin"/><Relationship Id="rId1" Type="http://schemas.openxmlformats.org/officeDocument/2006/relationships/vmlDrawing" Target="../drawings/vmlDrawing15.vml"/><Relationship Id="rId2" Type="http://schemas.openxmlformats.org/officeDocument/2006/relationships/slideLayout" Target="../slideLayouts/slideLayout6.xml"/><Relationship Id="rId3" Type="http://schemas.openxmlformats.org/officeDocument/2006/relationships/image" Target="../media/image51.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notesSlide" Target="../notesSlides/notesSlide132.xml"/><Relationship Id="rId1" Type="http://schemas.openxmlformats.org/officeDocument/2006/relationships/vmlDrawing" Target="../drawings/vmlDrawing16.v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4" Type="http://schemas.openxmlformats.org/officeDocument/2006/relationships/oleObject" Target="../embeddings/Microsoft_Equation21.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notesSlide" Target="../notesSlides/notesSlide134.xml"/></Relationships>
</file>

<file path=ppt/slides/_rels/slide196.xml.rels><?xml version="1.0" encoding="UTF-8" standalone="yes"?>
<Relationships xmlns="http://schemas.openxmlformats.org/package/2006/relationships"><Relationship Id="rId4" Type="http://schemas.openxmlformats.org/officeDocument/2006/relationships/oleObject" Target="../embeddings/Microsoft_Equation22.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notesSlide" Target="../notesSlides/notesSlide135.xml"/></Relationships>
</file>

<file path=ppt/slides/_rels/slide197.xml.rels><?xml version="1.0" encoding="UTF-8" standalone="yes"?>
<Relationships xmlns="http://schemas.openxmlformats.org/package/2006/relationships"><Relationship Id="rId4" Type="http://schemas.openxmlformats.org/officeDocument/2006/relationships/oleObject" Target="../embeddings/Microsoft_Equation23.bin"/><Relationship Id="rId1" Type="http://schemas.openxmlformats.org/officeDocument/2006/relationships/vmlDrawing" Target="../drawings/vmlDrawing19.vml"/><Relationship Id="rId2" Type="http://schemas.openxmlformats.org/officeDocument/2006/relationships/slideLayout" Target="../slideLayouts/slideLayout6.xml"/><Relationship Id="rId3" Type="http://schemas.openxmlformats.org/officeDocument/2006/relationships/notesSlide" Target="../notesSlides/notesSlide13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hyperlink" Target="http://elearning2.uniroma1.it/"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42.xml"/><Relationship Id="rId3" Type="http://schemas.openxmlformats.org/officeDocument/2006/relationships/image" Target="../media/image55.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56.png"/><Relationship Id="rId3" Type="http://schemas.openxmlformats.org/officeDocument/2006/relationships/image" Target="../media/image57.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49.xml"/><Relationship Id="rId3" Type="http://schemas.openxmlformats.org/officeDocument/2006/relationships/image" Target="../media/image58.png"/><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image" Target="../media/image60.png"/><Relationship Id="rId3" Type="http://schemas.openxmlformats.org/officeDocument/2006/relationships/image" Target="../media/image61.gif"/><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4" Type="http://schemas.openxmlformats.org/officeDocument/2006/relationships/oleObject" Target="../embeddings/Microsoft_Equation24.bin"/><Relationship Id="rId1" Type="http://schemas.openxmlformats.org/officeDocument/2006/relationships/vmlDrawing" Target="../drawings/vmlDrawing20.vml"/><Relationship Id="rId2" Type="http://schemas.openxmlformats.org/officeDocument/2006/relationships/slideLayout" Target="../slideLayouts/slideLayout7.xml"/><Relationship Id="rId3" Type="http://schemas.openxmlformats.org/officeDocument/2006/relationships/notesSlide" Target="../notesSlides/notesSlide154.xml"/><Relationship Id="rId5" Type="http://schemas.openxmlformats.org/officeDocument/2006/relationships/oleObject" Target="../embeddings/Microsoft_Equation25.bin"/></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4" Type="http://schemas.openxmlformats.org/officeDocument/2006/relationships/oleObject" Target="../embeddings/Foglio_di_lavoro_di_Excel_97_-_200426.xls"/><Relationship Id="rId1" Type="http://schemas.openxmlformats.org/officeDocument/2006/relationships/vmlDrawing" Target="../drawings/vmlDrawing21.vml"/><Relationship Id="rId2" Type="http://schemas.openxmlformats.org/officeDocument/2006/relationships/slideLayout" Target="../slideLayouts/slideLayout7.xml"/><Relationship Id="rId3" Type="http://schemas.openxmlformats.org/officeDocument/2006/relationships/notesSlide" Target="../notesSlides/notesSlide155.xml"/></Relationships>
</file>

<file path=ppt/slides/_rels/slide229.xml.rels><?xml version="1.0" encoding="UTF-8" standalone="yes"?>
<Relationships xmlns="http://schemas.openxmlformats.org/package/2006/relationships"><Relationship Id="rId4" Type="http://schemas.openxmlformats.org/officeDocument/2006/relationships/oleObject" Target="../embeddings/Foglio_di_lavoro_di_Excel_97_-_200427.xls"/><Relationship Id="rId1" Type="http://schemas.openxmlformats.org/officeDocument/2006/relationships/vmlDrawing" Target="../drawings/vmlDrawing22.vml"/><Relationship Id="rId2" Type="http://schemas.openxmlformats.org/officeDocument/2006/relationships/slideLayout" Target="../slideLayouts/slideLayout7.xml"/><Relationship Id="rId3" Type="http://schemas.openxmlformats.org/officeDocument/2006/relationships/notesSlide" Target="../notesSlides/notesSlide1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4" Type="http://schemas.openxmlformats.org/officeDocument/2006/relationships/oleObject" Target="../embeddings/Microsoft_Equation28.bin"/><Relationship Id="rId1" Type="http://schemas.openxmlformats.org/officeDocument/2006/relationships/vmlDrawing" Target="../drawings/vmlDrawing23.vml"/><Relationship Id="rId2" Type="http://schemas.openxmlformats.org/officeDocument/2006/relationships/slideLayout" Target="../slideLayouts/slideLayout7.xml"/><Relationship Id="rId3" Type="http://schemas.openxmlformats.org/officeDocument/2006/relationships/notesSlide" Target="../notesSlides/notesSlide157.xml"/><Relationship Id="rId5" Type="http://schemas.openxmlformats.org/officeDocument/2006/relationships/oleObject" Target="../embeddings/Microsoft_Equation29.bin"/></Relationships>
</file>

<file path=ppt/slides/_rels/slide23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30.bin"/><Relationship Id="rId1" Type="http://schemas.openxmlformats.org/officeDocument/2006/relationships/vmlDrawing" Target="../drawings/vmlDrawing24.v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4" Type="http://schemas.openxmlformats.org/officeDocument/2006/relationships/oleObject" Target="../embeddings/Microsoft_Equation31.bin"/><Relationship Id="rId1" Type="http://schemas.openxmlformats.org/officeDocument/2006/relationships/vmlDrawing" Target="../drawings/vmlDrawing25.vml"/><Relationship Id="rId2" Type="http://schemas.openxmlformats.org/officeDocument/2006/relationships/slideLayout" Target="../slideLayouts/slideLayout2.xml"/><Relationship Id="rId3" Type="http://schemas.openxmlformats.org/officeDocument/2006/relationships/notesSlide" Target="../notesSlides/notesSlide159.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4" Type="http://schemas.openxmlformats.org/officeDocument/2006/relationships/oleObject" Target="../embeddings/Microsoft_Equation32.bin"/><Relationship Id="rId1" Type="http://schemas.openxmlformats.org/officeDocument/2006/relationships/vmlDrawing" Target="../drawings/vmlDrawing26.vml"/><Relationship Id="rId2" Type="http://schemas.openxmlformats.org/officeDocument/2006/relationships/slideLayout" Target="../slideLayouts/slideLayout2.xml"/><Relationship Id="rId3" Type="http://schemas.openxmlformats.org/officeDocument/2006/relationships/notesSlide" Target="../notesSlides/notesSlide161.xml"/><Relationship Id="rId5" Type="http://schemas.openxmlformats.org/officeDocument/2006/relationships/oleObject" Target="../embeddings/Microsoft_Equation33.bin"/></Relationships>
</file>

<file path=ppt/slides/_rels/slide236.xml.rels><?xml version="1.0" encoding="UTF-8" standalone="yes"?>
<Relationships xmlns="http://schemas.openxmlformats.org/package/2006/relationships"><Relationship Id="rId4" Type="http://schemas.openxmlformats.org/officeDocument/2006/relationships/oleObject" Target="../embeddings/Microsoft_Equation34.bin"/><Relationship Id="rId1" Type="http://schemas.openxmlformats.org/officeDocument/2006/relationships/vmlDrawing" Target="../drawings/vmlDrawing27.vml"/><Relationship Id="rId2" Type="http://schemas.openxmlformats.org/officeDocument/2006/relationships/slideLayout" Target="../slideLayouts/slideLayout7.xml"/><Relationship Id="rId3" Type="http://schemas.openxmlformats.org/officeDocument/2006/relationships/notesSlide" Target="../notesSlides/notesSlide162.xml"/></Relationships>
</file>

<file path=ppt/slides/_rels/slide237.xml.rels><?xml version="1.0" encoding="UTF-8" standalone="yes"?>
<Relationships xmlns="http://schemas.openxmlformats.org/package/2006/relationships"><Relationship Id="rId2" Type="http://schemas.openxmlformats.org/officeDocument/2006/relationships/image" Target="../media/image72.png"/><Relationship Id="rId3" Type="http://schemas.openxmlformats.org/officeDocument/2006/relationships/image" Target="../media/image73.png"/><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64.xml"/><Relationship Id="rId3" Type="http://schemas.openxmlformats.org/officeDocument/2006/relationships/image" Target="../media/image74.png"/><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2" Type="http://schemas.openxmlformats.org/officeDocument/2006/relationships/slideLayout" Target="../slideLayouts/slideLayout7.xml"/><Relationship Id="rId3" Type="http://schemas.openxmlformats.org/officeDocument/2006/relationships/oleObject" Target="../embeddings/oleObject8.bin"/><Relationship Id="rId1" Type="http://schemas.openxmlformats.org/officeDocument/2006/relationships/vmlDrawing" Target="../drawings/vmlDrawing28.v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35.bin"/><Relationship Id="rId1" Type="http://schemas.openxmlformats.org/officeDocument/2006/relationships/vmlDrawing" Target="../drawings/vmlDrawing29.v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67.xml"/><Relationship Id="rId3" Type="http://schemas.openxmlformats.org/officeDocument/2006/relationships/image" Target="../media/image81.png"/><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68.xml"/><Relationship Id="rId3" Type="http://schemas.openxmlformats.org/officeDocument/2006/relationships/image" Target="../media/image82.png"/><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embeddings/Microsoft_Equation36.bin"/><Relationship Id="rId1" Type="http://schemas.openxmlformats.org/officeDocument/2006/relationships/vmlDrawing" Target="../drawings/vmlDrawing30.v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3" Type="http://schemas.openxmlformats.org/officeDocument/2006/relationships/hyperlink" Target="http://www1.mat.uniroma1.it/people/giacomel/mmib/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7" Type="http://schemas.openxmlformats.org/officeDocument/2006/relationships/oleObject" Target="../embeddings/Microsoft_Equation4.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27.xml"/><Relationship Id="rId6" Type="http://schemas.openxmlformats.org/officeDocument/2006/relationships/oleObject" Target="../embeddings/Microsoft_Equation3.bin"/></Relationships>
</file>

<file path=ppt/slides/_rels/slide43.xml.rels><?xml version="1.0" encoding="UTF-8" standalone="yes"?>
<Relationships xmlns="http://schemas.openxmlformats.org/package/2006/relationships"><Relationship Id="rId4" Type="http://schemas.openxmlformats.org/officeDocument/2006/relationships/oleObject" Target="../embeddings/Microsoft_Equation6.bin"/><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Microsoft_Equation5.bin"/><Relationship Id="rId5" Type="http://schemas.openxmlformats.org/officeDocument/2006/relationships/oleObject" Target="../embeddings/Microsoft_Equation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4" Type="http://schemas.openxmlformats.org/officeDocument/2006/relationships/oleObject" Target="../embeddings/Microsoft_Equation8.bin"/><Relationship Id="rId1" Type="http://schemas.openxmlformats.org/officeDocument/2006/relationships/vmlDrawing" Target="../drawings/vmlDrawing4.vml"/><Relationship Id="rId2" Type="http://schemas.openxmlformats.org/officeDocument/2006/relationships/slideLayout" Target="../slideLayouts/slideLayout6.xml"/><Relationship Id="rId3" Type="http://schemas.openxmlformats.org/officeDocument/2006/relationships/notesSlide" Target="../notesSlides/notesSlide30.xml"/><Relationship Id="rId5" Type="http://schemas.openxmlformats.org/officeDocument/2006/relationships/oleObject" Target="../embeddings/Microsoft_Equation9.bin"/></Relationships>
</file>

<file path=ppt/slides/_rels/slide47.xml.rels><?xml version="1.0" encoding="UTF-8" standalone="yes"?>
<Relationships xmlns="http://schemas.openxmlformats.org/package/2006/relationships"><Relationship Id="rId4" Type="http://schemas.openxmlformats.org/officeDocument/2006/relationships/oleObject" Target="../embeddings/Microsoft_Equation10.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4" Type="http://schemas.openxmlformats.org/officeDocument/2006/relationships/oleObject" Target="../embeddings/Microsoft_Equation12.bin"/><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Microsoft_Equation1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oleObject" Target="../embeddings/Microsoft_Equation13.bin"/><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notesSlide" Target="../notesSlides/notesSlide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17.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21.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7" Type="http://schemas.openxmlformats.org/officeDocument/2006/relationships/oleObject" Target="../embeddings/Microsoft_Equation17.bin"/><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notesSlide" Target="../notesSlides/notesSlide51.xml"/><Relationship Id="rId6" Type="http://schemas.openxmlformats.org/officeDocument/2006/relationships/oleObject" Target="../embeddings/Microsoft_Equation16.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7B611789-4040-4C85-9F01-D8A22ECDBAA1}" type="slidenum">
              <a:rPr lang="it-IT"/>
              <a:pPr>
                <a:defRPr/>
              </a:pPr>
              <a:t>1</a:t>
            </a:fld>
            <a:endParaRPr lang="it-IT"/>
          </a:p>
        </p:txBody>
      </p:sp>
      <p:sp>
        <p:nvSpPr>
          <p:cNvPr id="101379" name="Rectangle 4"/>
          <p:cNvSpPr>
            <a:spLocks noChangeArrowheads="1"/>
          </p:cNvSpPr>
          <p:nvPr/>
        </p:nvSpPr>
        <p:spPr bwMode="auto">
          <a:xfrm>
            <a:off x="684213" y="476250"/>
            <a:ext cx="7772400" cy="2447925"/>
          </a:xfrm>
          <a:prstGeom prst="rect">
            <a:avLst/>
          </a:prstGeom>
          <a:noFill/>
          <a:ln w="9525">
            <a:solidFill>
              <a:srgbClr val="339966"/>
            </a:solidFill>
            <a:miter lim="800000"/>
            <a:headEnd/>
            <a:tailEnd/>
          </a:ln>
        </p:spPr>
        <p:txBody>
          <a:bodyPr anchor="ctr"/>
          <a:lstStyle/>
          <a:p>
            <a:pPr algn="ctr">
              <a:lnSpc>
                <a:spcPct val="90000"/>
              </a:lnSpc>
            </a:pPr>
            <a:r>
              <a:rPr lang="it-IT" sz="3600" b="1">
                <a:solidFill>
                  <a:srgbClr val="6666FF"/>
                </a:solidFill>
                <a:latin typeface="Comic Sans MS" pitchFamily="66" charset="0"/>
              </a:rPr>
              <a:t>Metodi matematici e informatici per la biologia</a:t>
            </a:r>
            <a:br>
              <a:rPr lang="it-IT" sz="3600" b="1">
                <a:solidFill>
                  <a:srgbClr val="6666FF"/>
                </a:solidFill>
                <a:latin typeface="Comic Sans MS" pitchFamily="66" charset="0"/>
              </a:rPr>
            </a:br>
            <a:r>
              <a:rPr lang="it-IT" sz="3600" b="1">
                <a:solidFill>
                  <a:srgbClr val="6666FF"/>
                </a:solidFill>
                <a:latin typeface="Comic Sans MS" pitchFamily="66" charset="0"/>
              </a:rPr>
              <a:t/>
            </a:r>
            <a:br>
              <a:rPr lang="it-IT" sz="3600" b="1">
                <a:solidFill>
                  <a:srgbClr val="6666FF"/>
                </a:solidFill>
                <a:latin typeface="Comic Sans MS" pitchFamily="66" charset="0"/>
              </a:rPr>
            </a:br>
            <a:r>
              <a:rPr lang="it-IT" sz="3600" b="1">
                <a:solidFill>
                  <a:srgbClr val="D60093"/>
                </a:solidFill>
                <a:latin typeface="Comic Sans MS" pitchFamily="66" charset="0"/>
              </a:rPr>
              <a:t>Flavia Mascioli</a:t>
            </a:r>
            <a:br>
              <a:rPr lang="it-IT" sz="3600" b="1">
                <a:solidFill>
                  <a:srgbClr val="D60093"/>
                </a:solidFill>
                <a:latin typeface="Comic Sans MS" pitchFamily="66" charset="0"/>
              </a:rPr>
            </a:br>
            <a:endParaRPr lang="it-IT" b="1">
              <a:solidFill>
                <a:srgbClr val="6666FF"/>
              </a:solidFill>
              <a:latin typeface="Comic Sans MS" pitchFamily="66" charset="0"/>
            </a:endParaRPr>
          </a:p>
        </p:txBody>
      </p:sp>
      <p:sp>
        <p:nvSpPr>
          <p:cNvPr id="101380" name="Rectangle 5"/>
          <p:cNvSpPr>
            <a:spLocks noChangeArrowheads="1"/>
          </p:cNvSpPr>
          <p:nvPr/>
        </p:nvSpPr>
        <p:spPr bwMode="auto">
          <a:xfrm>
            <a:off x="323850" y="2997200"/>
            <a:ext cx="8497888" cy="3455988"/>
          </a:xfrm>
          <a:prstGeom prst="rect">
            <a:avLst/>
          </a:prstGeom>
          <a:noFill/>
          <a:ln w="9525">
            <a:noFill/>
            <a:miter lim="800000"/>
            <a:headEnd/>
            <a:tailEnd/>
          </a:ln>
        </p:spPr>
        <p:txBody>
          <a:bodyPr/>
          <a:lstStyle/>
          <a:p>
            <a:pPr marL="342900" indent="-342900" algn="ctr">
              <a:lnSpc>
                <a:spcPct val="90000"/>
              </a:lnSpc>
              <a:spcBef>
                <a:spcPct val="20000"/>
              </a:spcBef>
            </a:pPr>
            <a:r>
              <a:rPr lang="it-IT" sz="2800" dirty="0">
                <a:solidFill>
                  <a:srgbClr val="996633"/>
                </a:solidFill>
                <a:latin typeface="Comic Sans MS" pitchFamily="66" charset="0"/>
              </a:rPr>
              <a:t>A.A. </a:t>
            </a:r>
            <a:r>
              <a:rPr lang="it-IT" sz="2800" dirty="0" smtClean="0">
                <a:solidFill>
                  <a:srgbClr val="996633"/>
                </a:solidFill>
                <a:latin typeface="Comic Sans MS" pitchFamily="66" charset="0"/>
              </a:rPr>
              <a:t>2015-2016</a:t>
            </a:r>
          </a:p>
          <a:p>
            <a:pPr marL="342900" indent="-342900" algn="ctr">
              <a:lnSpc>
                <a:spcPct val="90000"/>
              </a:lnSpc>
              <a:spcBef>
                <a:spcPct val="20000"/>
              </a:spcBef>
            </a:pPr>
            <a:r>
              <a:rPr lang="it-IT" sz="3200" dirty="0" smtClean="0">
                <a:solidFill>
                  <a:srgbClr val="0099CC"/>
                </a:solidFill>
                <a:latin typeface="Comic Sans MS" pitchFamily="66" charset="0"/>
              </a:rPr>
              <a:t> </a:t>
            </a:r>
          </a:p>
          <a:p>
            <a:pPr marL="342900" indent="-342900" algn="ctr">
              <a:lnSpc>
                <a:spcPct val="90000"/>
              </a:lnSpc>
              <a:spcBef>
                <a:spcPct val="20000"/>
              </a:spcBef>
            </a:pPr>
            <a:endParaRPr lang="it-IT" sz="3200" dirty="0" smtClean="0">
              <a:solidFill>
                <a:srgbClr val="33CC33"/>
              </a:solidFill>
              <a:latin typeface="Comic Sans MS" pitchFamily="66" charset="0"/>
            </a:endParaRPr>
          </a:p>
          <a:p>
            <a:pPr marL="342900" indent="-342900" algn="ctr">
              <a:lnSpc>
                <a:spcPct val="90000"/>
              </a:lnSpc>
              <a:spcBef>
                <a:spcPct val="20000"/>
              </a:spcBef>
            </a:pPr>
            <a:endParaRPr lang="it-IT" sz="3200" dirty="0" smtClean="0">
              <a:solidFill>
                <a:srgbClr val="33CC33"/>
              </a:solidFill>
              <a:latin typeface="Comic Sans MS" pitchFamily="66" charset="0"/>
            </a:endParaRPr>
          </a:p>
          <a:p>
            <a:pPr marL="342900" indent="-342900" algn="ctr">
              <a:lnSpc>
                <a:spcPct val="90000"/>
              </a:lnSpc>
              <a:spcBef>
                <a:spcPct val="20000"/>
              </a:spcBef>
            </a:pPr>
            <a:r>
              <a:rPr lang="it-IT" sz="3200" dirty="0">
                <a:solidFill>
                  <a:schemeClr val="bg2"/>
                </a:solidFill>
                <a:latin typeface="Comic Sans MS" pitchFamily="66" charset="0"/>
              </a:rPr>
              <a:t>  </a:t>
            </a:r>
            <a:endParaRPr lang="it-IT" sz="3200" dirty="0" smtClean="0">
              <a:solidFill>
                <a:schemeClr val="bg2"/>
              </a:solidFill>
              <a:latin typeface="Comic Sans MS" pitchFamily="66" charset="0"/>
            </a:endParaRPr>
          </a:p>
          <a:p>
            <a:pPr marL="342900" indent="-342900" algn="ctr">
              <a:lnSpc>
                <a:spcPct val="90000"/>
              </a:lnSpc>
              <a:spcBef>
                <a:spcPct val="20000"/>
              </a:spcBef>
            </a:pPr>
            <a:endParaRPr lang="it-IT" sz="3200" dirty="0">
              <a:solidFill>
                <a:srgbClr val="FF6600"/>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0D616FC0-537E-4C80-BC52-243A7C2B6DC3}" type="slidenum">
              <a:rPr lang="it-IT"/>
              <a:pPr>
                <a:defRPr/>
              </a:pPr>
              <a:t>10</a:t>
            </a:fld>
            <a:endParaRPr lang="it-IT"/>
          </a:p>
        </p:txBody>
      </p:sp>
      <p:sp>
        <p:nvSpPr>
          <p:cNvPr id="118787" name="Rectangle 2"/>
          <p:cNvSpPr>
            <a:spLocks noGrp="1" noChangeArrowheads="1"/>
          </p:cNvSpPr>
          <p:nvPr>
            <p:ph type="title"/>
          </p:nvPr>
        </p:nvSpPr>
        <p:spPr>
          <a:xfrm>
            <a:off x="457200" y="274638"/>
            <a:ext cx="8229600" cy="922337"/>
          </a:xfrm>
          <a:ln>
            <a:solidFill>
              <a:srgbClr val="0000CC"/>
            </a:solidFill>
          </a:ln>
        </p:spPr>
        <p:txBody>
          <a:bodyPr/>
          <a:lstStyle/>
          <a:p>
            <a:pPr eaLnBrk="1" hangingPunct="1"/>
            <a:r>
              <a:rPr lang="it-IT" sz="3600" dirty="0" smtClean="0">
                <a:solidFill>
                  <a:srgbClr val="FF5050"/>
                </a:solidFill>
              </a:rPr>
              <a:t>La variabilità: esempio</a:t>
            </a:r>
          </a:p>
        </p:txBody>
      </p:sp>
      <p:sp>
        <p:nvSpPr>
          <p:cNvPr id="118788" name="Rectangle 3"/>
          <p:cNvSpPr>
            <a:spLocks noGrp="1" noChangeArrowheads="1"/>
          </p:cNvSpPr>
          <p:nvPr>
            <p:ph type="body" idx="4294967295"/>
          </p:nvPr>
        </p:nvSpPr>
        <p:spPr>
          <a:xfrm>
            <a:off x="0" y="1484313"/>
            <a:ext cx="8820150" cy="5373687"/>
          </a:xfrm>
        </p:spPr>
        <p:txBody>
          <a:bodyPr/>
          <a:lstStyle/>
          <a:p>
            <a:pPr eaLnBrk="1" hangingPunct="1">
              <a:lnSpc>
                <a:spcPct val="90000"/>
              </a:lnSpc>
              <a:buFont typeface="Wingdings" pitchFamily="2" charset="2"/>
              <a:buChar char="Ø"/>
            </a:pPr>
            <a:r>
              <a:rPr lang="it-IT" dirty="0" smtClean="0"/>
              <a:t>Nell’esempio che segue si fa riferimento ad un articolo di Scott e </a:t>
            </a:r>
            <a:r>
              <a:rPr lang="it-IT" dirty="0" err="1" smtClean="0"/>
              <a:t>Crossman</a:t>
            </a:r>
            <a:r>
              <a:rPr lang="it-IT" dirty="0" smtClean="0"/>
              <a:t>, “</a:t>
            </a:r>
            <a:r>
              <a:rPr lang="it-IT" dirty="0" err="1" smtClean="0"/>
              <a:t>Poisson</a:t>
            </a:r>
            <a:r>
              <a:rPr lang="it-IT" dirty="0" smtClean="0"/>
              <a:t> d’eau </a:t>
            </a:r>
            <a:r>
              <a:rPr lang="it-IT" dirty="0" err="1" smtClean="0"/>
              <a:t>douce</a:t>
            </a:r>
            <a:r>
              <a:rPr lang="it-IT" dirty="0" smtClean="0"/>
              <a:t> </a:t>
            </a:r>
            <a:r>
              <a:rPr lang="it-IT" dirty="0" err="1" smtClean="0"/>
              <a:t>du</a:t>
            </a:r>
            <a:r>
              <a:rPr lang="it-IT" dirty="0" smtClean="0"/>
              <a:t> Canada”, (1974), dove si confrontano le dimensioni dei lucci in 2 laghi canadesi. </a:t>
            </a:r>
          </a:p>
          <a:p>
            <a:pPr eaLnBrk="1" hangingPunct="1">
              <a:lnSpc>
                <a:spcPct val="90000"/>
              </a:lnSpc>
              <a:buFont typeface="Wingdings" pitchFamily="2" charset="2"/>
              <a:buChar char="Ø"/>
            </a:pPr>
            <a:r>
              <a:rPr lang="it-IT" dirty="0" smtClean="0"/>
              <a:t>Si può studiare la </a:t>
            </a:r>
            <a:r>
              <a:rPr lang="it-IT" b="1" u="sng" dirty="0" smtClean="0">
                <a:solidFill>
                  <a:srgbClr val="990099"/>
                </a:solidFill>
              </a:rPr>
              <a:t>variabilità </a:t>
            </a:r>
            <a:r>
              <a:rPr lang="it-IT" b="1" dirty="0" smtClean="0">
                <a:solidFill>
                  <a:srgbClr val="990099"/>
                </a:solidFill>
              </a:rPr>
              <a:t>del fenomeno </a:t>
            </a:r>
            <a:r>
              <a:rPr lang="it-IT" dirty="0" smtClean="0"/>
              <a:t>ripetendo un esperimento o una misura nelle stesse condizioni.</a:t>
            </a:r>
          </a:p>
          <a:p>
            <a:pPr eaLnBrk="1" hangingPunct="1">
              <a:lnSpc>
                <a:spcPct val="90000"/>
              </a:lnSpc>
              <a:buFont typeface="Wingdings" pitchFamily="2" charset="2"/>
              <a:buChar char="Ø"/>
            </a:pPr>
            <a:r>
              <a:rPr lang="it-IT" dirty="0" smtClean="0"/>
              <a:t>Si può studiare la </a:t>
            </a:r>
            <a:r>
              <a:rPr lang="it-IT" b="1" dirty="0" smtClean="0">
                <a:solidFill>
                  <a:srgbClr val="990099"/>
                </a:solidFill>
              </a:rPr>
              <a:t>legge del fenomeno</a:t>
            </a:r>
            <a:r>
              <a:rPr lang="it-IT" b="1" dirty="0" smtClean="0"/>
              <a:t> </a:t>
            </a:r>
            <a:r>
              <a:rPr lang="it-IT" dirty="0" smtClean="0"/>
              <a:t>facendo </a:t>
            </a:r>
            <a:r>
              <a:rPr lang="it-IT" b="1" u="sng" dirty="0" smtClean="0"/>
              <a:t>variare</a:t>
            </a:r>
            <a:r>
              <a:rPr lang="it-IT" dirty="0" smtClean="0"/>
              <a:t> le condizioni dell’esperimento o dell’osservazione.</a:t>
            </a: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ln>
            <a:solidFill>
              <a:srgbClr val="002060"/>
            </a:solidFill>
          </a:ln>
        </p:spPr>
        <p:txBody>
          <a:bodyPr>
            <a:normAutofit/>
          </a:bodyPr>
          <a:lstStyle/>
          <a:p>
            <a:r>
              <a:rPr lang="it-IT" sz="3200" dirty="0" smtClean="0">
                <a:solidFill>
                  <a:srgbClr val="FF0000"/>
                </a:solidFill>
              </a:rPr>
              <a:t>I principi base di un esperimento</a:t>
            </a:r>
            <a:endParaRPr lang="it-IT" sz="3200" dirty="0">
              <a:solidFill>
                <a:srgbClr val="FF0000"/>
              </a:solidFill>
            </a:endParaRPr>
          </a:p>
        </p:txBody>
      </p:sp>
      <p:sp>
        <p:nvSpPr>
          <p:cNvPr id="3" name="Segnaposto contenuto 2"/>
          <p:cNvSpPr>
            <a:spLocks noGrp="1"/>
          </p:cNvSpPr>
          <p:nvPr>
            <p:ph idx="1"/>
          </p:nvPr>
        </p:nvSpPr>
        <p:spPr/>
        <p:txBody>
          <a:bodyPr/>
          <a:lstStyle/>
          <a:p>
            <a:r>
              <a:rPr lang="it-IT" dirty="0" smtClean="0"/>
              <a:t>Sono 3 i principi base di un esperimento:</a:t>
            </a:r>
          </a:p>
          <a:p>
            <a:endParaRPr lang="it-IT" dirty="0" smtClean="0"/>
          </a:p>
          <a:p>
            <a:pPr marL="514350" indent="-514350">
              <a:buFont typeface="+mj-lt"/>
              <a:buAutoNum type="arabicPeriod"/>
            </a:pPr>
            <a:r>
              <a:rPr lang="it-IT" b="1" dirty="0" smtClean="0"/>
              <a:t>Randomizzazione</a:t>
            </a:r>
          </a:p>
          <a:p>
            <a:pPr marL="514350" indent="-514350">
              <a:buFont typeface="+mj-lt"/>
              <a:buAutoNum type="arabicPeriod"/>
            </a:pPr>
            <a:r>
              <a:rPr lang="it-IT" b="1" dirty="0" smtClean="0"/>
              <a:t>Controllo</a:t>
            </a:r>
          </a:p>
          <a:p>
            <a:pPr marL="514350" indent="-514350">
              <a:buFont typeface="+mj-lt"/>
              <a:buAutoNum type="arabicPeriod"/>
            </a:pPr>
            <a:r>
              <a:rPr lang="it-IT" b="1" dirty="0" smtClean="0"/>
              <a:t>Repliche</a:t>
            </a:r>
            <a:endParaRPr lang="it-IT" b="1" dirty="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A560535-D993-45DD-8888-2F842D4943A2}" type="slidenum">
              <a:rPr lang="it-IT"/>
              <a:pPr>
                <a:defRPr/>
              </a:pPr>
              <a:t>101</a:t>
            </a:fld>
            <a:endParaRPr lang="it-IT"/>
          </a:p>
        </p:txBody>
      </p:sp>
      <p:sp>
        <p:nvSpPr>
          <p:cNvPr id="182275" name="Rectangle 2"/>
          <p:cNvSpPr>
            <a:spLocks noGrp="1" noChangeArrowheads="1"/>
          </p:cNvSpPr>
          <p:nvPr>
            <p:ph type="title"/>
          </p:nvPr>
        </p:nvSpPr>
        <p:spPr>
          <a:xfrm>
            <a:off x="457200" y="274638"/>
            <a:ext cx="8229600" cy="922337"/>
          </a:xfrm>
          <a:ln>
            <a:solidFill>
              <a:srgbClr val="0000CC"/>
            </a:solidFill>
          </a:ln>
        </p:spPr>
        <p:txBody>
          <a:bodyPr/>
          <a:lstStyle/>
          <a:p>
            <a:pPr eaLnBrk="1" hangingPunct="1"/>
            <a:r>
              <a:rPr lang="it-IT" sz="4000" smtClean="0">
                <a:solidFill>
                  <a:srgbClr val="FF3300"/>
                </a:solidFill>
              </a:rPr>
              <a:t>Studi di osservazione</a:t>
            </a:r>
          </a:p>
        </p:txBody>
      </p:sp>
      <p:sp>
        <p:nvSpPr>
          <p:cNvPr id="77827" name="Rectangle 3"/>
          <p:cNvSpPr>
            <a:spLocks noGrp="1" noChangeArrowheads="1"/>
          </p:cNvSpPr>
          <p:nvPr>
            <p:ph type="body" idx="1"/>
          </p:nvPr>
        </p:nvSpPr>
        <p:spPr>
          <a:xfrm>
            <a:off x="251520" y="1412776"/>
            <a:ext cx="8390830" cy="5157787"/>
          </a:xfrm>
        </p:spPr>
        <p:txBody>
          <a:bodyPr>
            <a:normAutofit lnSpcReduction="10000"/>
          </a:bodyPr>
          <a:lstStyle/>
          <a:p>
            <a:pPr eaLnBrk="1" hangingPunct="1">
              <a:buNone/>
              <a:defRPr/>
            </a:pPr>
            <a:r>
              <a:rPr lang="it-IT" sz="3600" dirty="0" smtClean="0"/>
              <a:t>In </a:t>
            </a:r>
            <a:r>
              <a:rPr lang="it-IT" sz="3600" b="1" dirty="0" smtClean="0">
                <a:solidFill>
                  <a:srgbClr val="FF6600"/>
                </a:solidFill>
                <a:effectLst>
                  <a:outerShdw blurRad="38100" dist="38100" dir="2700000" algn="tl">
                    <a:srgbClr val="C0C0C0"/>
                  </a:outerShdw>
                </a:effectLst>
              </a:rPr>
              <a:t>uno studio di osservazione</a:t>
            </a:r>
            <a:r>
              <a:rPr lang="it-IT" sz="3600" dirty="0" smtClean="0"/>
              <a:t> si studiano e si confrontano le unità a cui è </a:t>
            </a:r>
            <a:r>
              <a:rPr lang="it-IT" sz="3600" u="sng" dirty="0" smtClean="0"/>
              <a:t>capitato</a:t>
            </a:r>
            <a:r>
              <a:rPr lang="it-IT" sz="3600" dirty="0" smtClean="0"/>
              <a:t> di  “</a:t>
            </a:r>
            <a:r>
              <a:rPr lang="it-IT" sz="3600" dirty="0" smtClean="0">
                <a:solidFill>
                  <a:schemeClr val="accent2"/>
                </a:solidFill>
              </a:rPr>
              <a:t>ricevere un trattamento</a:t>
            </a:r>
            <a:r>
              <a:rPr lang="it-IT" sz="3600" dirty="0" smtClean="0"/>
              <a:t>”. Il trattamento non viene imposto e non si cerca di influenzare le risposte.</a:t>
            </a:r>
          </a:p>
          <a:p>
            <a:pPr>
              <a:buNone/>
              <a:defRPr/>
            </a:pPr>
            <a:r>
              <a:rPr lang="it-IT" sz="3600" u="sng" dirty="0" smtClean="0"/>
              <a:t>Nota:</a:t>
            </a:r>
            <a:r>
              <a:rPr lang="it-IT" sz="3600" dirty="0" smtClean="0"/>
              <a:t> Le </a:t>
            </a:r>
            <a:r>
              <a:rPr lang="it-IT" sz="3600" dirty="0" smtClean="0">
                <a:solidFill>
                  <a:srgbClr val="D60093"/>
                </a:solidFill>
              </a:rPr>
              <a:t>indagini campionarie </a:t>
            </a:r>
            <a:r>
              <a:rPr lang="it-IT" sz="3600" dirty="0" smtClean="0"/>
              <a:t>viste prima, che selezionano una parte della popolazione d’interesse per studiarne tutto l’insieme, sono un esempio di </a:t>
            </a:r>
            <a:r>
              <a:rPr lang="it-IT" sz="3600" dirty="0" smtClean="0">
                <a:solidFill>
                  <a:srgbClr val="D60093"/>
                </a:solidFill>
              </a:rPr>
              <a:t>studio di osservazione</a:t>
            </a:r>
            <a:endParaRPr lang="it-IT" sz="3600" u="sng" dirty="0" smtClean="0"/>
          </a:p>
          <a:p>
            <a:pPr eaLnBrk="1" hangingPunct="1">
              <a:buNone/>
              <a:defRPr/>
            </a:pPr>
            <a:endParaRPr lang="it-IT" sz="3600" dirty="0" smtClean="0"/>
          </a:p>
          <a:p>
            <a:pPr eaLnBrk="1" hangingPunct="1">
              <a:defRPr/>
            </a:pPr>
            <a:endParaRPr lang="it-IT" sz="3600" dirty="0" smtClean="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8F7F7B2-2769-4936-B45B-33D069458345}" type="slidenum">
              <a:rPr lang="it-IT"/>
              <a:pPr>
                <a:defRPr/>
              </a:pPr>
              <a:t>102</a:t>
            </a:fld>
            <a:endParaRPr lang="it-IT"/>
          </a:p>
        </p:txBody>
      </p:sp>
      <p:sp>
        <p:nvSpPr>
          <p:cNvPr id="183299" name="Rectangle 2"/>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3600" smtClean="0">
                <a:solidFill>
                  <a:srgbClr val="FF3300"/>
                </a:solidFill>
              </a:rPr>
              <a:t>Studi di osservazione</a:t>
            </a:r>
          </a:p>
        </p:txBody>
      </p:sp>
      <p:sp>
        <p:nvSpPr>
          <p:cNvPr id="183300" name="Rectangle 3"/>
          <p:cNvSpPr>
            <a:spLocks noGrp="1" noChangeArrowheads="1"/>
          </p:cNvSpPr>
          <p:nvPr>
            <p:ph type="body" idx="1"/>
          </p:nvPr>
        </p:nvSpPr>
        <p:spPr>
          <a:xfrm>
            <a:off x="250825" y="1700213"/>
            <a:ext cx="8893175" cy="4824412"/>
          </a:xfrm>
        </p:spPr>
        <p:txBody>
          <a:bodyPr/>
          <a:lstStyle/>
          <a:p>
            <a:pPr algn="ctr" eaLnBrk="1" hangingPunct="1">
              <a:buFontTx/>
              <a:buNone/>
            </a:pPr>
            <a:r>
              <a:rPr lang="it-IT" sz="3600" b="1" smtClean="0">
                <a:solidFill>
                  <a:srgbClr val="0000FF"/>
                </a:solidFill>
              </a:rPr>
              <a:t>Studio di osservazione</a:t>
            </a:r>
          </a:p>
          <a:p>
            <a:pPr algn="ctr" eaLnBrk="1" hangingPunct="1">
              <a:buFontTx/>
              <a:buNone/>
            </a:pPr>
            <a:endParaRPr lang="it-IT" sz="3600" b="1" smtClean="0">
              <a:solidFill>
                <a:srgbClr val="0000FF"/>
              </a:solidFill>
            </a:endParaRPr>
          </a:p>
          <a:p>
            <a:pPr eaLnBrk="1" hangingPunct="1">
              <a:buFontTx/>
              <a:buNone/>
            </a:pPr>
            <a:r>
              <a:rPr lang="it-IT" sz="3600" b="1" u="sng" smtClean="0">
                <a:solidFill>
                  <a:srgbClr val="990099"/>
                </a:solidFill>
              </a:rPr>
              <a:t>Unità         Trattamento       Risposta</a:t>
            </a:r>
          </a:p>
          <a:p>
            <a:pPr eaLnBrk="1" hangingPunct="1">
              <a:buFontTx/>
              <a:buNone/>
            </a:pPr>
            <a:r>
              <a:rPr lang="it-IT" sz="3600" smtClean="0"/>
              <a:t>patate     condizioni meteo    raccolto</a:t>
            </a:r>
          </a:p>
          <a:p>
            <a:pPr eaLnBrk="1" hangingPunct="1">
              <a:buFontTx/>
              <a:buNone/>
            </a:pPr>
            <a:r>
              <a:rPr lang="it-IT" sz="3600" smtClean="0"/>
              <a:t>individuo       radiazioni         mortalità</a:t>
            </a:r>
          </a:p>
          <a:p>
            <a:pPr eaLnBrk="1" hangingPunct="1">
              <a:buFontTx/>
              <a:buNone/>
            </a:pPr>
            <a:r>
              <a:rPr lang="it-IT" sz="3600" smtClean="0"/>
              <a:t>paziente        fumo              tumore(</a:t>
            </a:r>
            <a:r>
              <a:rPr lang="it-IT" sz="2800" smtClean="0"/>
              <a:t>polmone)</a:t>
            </a:r>
            <a:r>
              <a:rPr lang="it-IT" sz="3600" smtClean="0"/>
              <a:t> </a:t>
            </a: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1452294F-217C-4FB0-86BD-C2379DEE405C}" type="slidenum">
              <a:rPr lang="it-IT"/>
              <a:pPr>
                <a:defRPr/>
              </a:pPr>
              <a:t>103</a:t>
            </a:fld>
            <a:endParaRPr lang="it-IT"/>
          </a:p>
        </p:txBody>
      </p:sp>
      <p:sp>
        <p:nvSpPr>
          <p:cNvPr id="184323" name="Rectangle 2"/>
          <p:cNvSpPr>
            <a:spLocks noGrp="1" noChangeArrowheads="1"/>
          </p:cNvSpPr>
          <p:nvPr>
            <p:ph type="title"/>
          </p:nvPr>
        </p:nvSpPr>
        <p:spPr>
          <a:xfrm>
            <a:off x="395288" y="333375"/>
            <a:ext cx="8229600" cy="935038"/>
          </a:xfrm>
          <a:ln>
            <a:solidFill>
              <a:srgbClr val="0000CC"/>
            </a:solidFill>
          </a:ln>
        </p:spPr>
        <p:txBody>
          <a:bodyPr/>
          <a:lstStyle/>
          <a:p>
            <a:pPr eaLnBrk="1" hangingPunct="1"/>
            <a:r>
              <a:rPr lang="it-IT" sz="3600" smtClean="0">
                <a:solidFill>
                  <a:srgbClr val="FF5050"/>
                </a:solidFill>
              </a:rPr>
              <a:t>Studi sul campo</a:t>
            </a:r>
          </a:p>
        </p:txBody>
      </p:sp>
      <p:sp>
        <p:nvSpPr>
          <p:cNvPr id="184324" name="Rectangle 3"/>
          <p:cNvSpPr>
            <a:spLocks noGrp="1" noChangeArrowheads="1"/>
          </p:cNvSpPr>
          <p:nvPr>
            <p:ph type="body" idx="1"/>
          </p:nvPr>
        </p:nvSpPr>
        <p:spPr>
          <a:xfrm>
            <a:off x="0" y="1412875"/>
            <a:ext cx="9144000" cy="5445125"/>
          </a:xfrm>
        </p:spPr>
        <p:txBody>
          <a:bodyPr/>
          <a:lstStyle/>
          <a:p>
            <a:pPr eaLnBrk="1" hangingPunct="1">
              <a:lnSpc>
                <a:spcPct val="90000"/>
              </a:lnSpc>
            </a:pPr>
            <a:r>
              <a:rPr lang="it-IT" dirty="0" smtClean="0"/>
              <a:t>Anche lo </a:t>
            </a:r>
            <a:r>
              <a:rPr lang="it-IT" b="1" dirty="0" smtClean="0">
                <a:solidFill>
                  <a:srgbClr val="0000FF"/>
                </a:solidFill>
              </a:rPr>
              <a:t>studio sul campo</a:t>
            </a:r>
            <a:r>
              <a:rPr lang="it-IT" dirty="0" smtClean="0"/>
              <a:t> è uno </a:t>
            </a:r>
            <a:r>
              <a:rPr lang="it-IT" dirty="0" smtClean="0">
                <a:solidFill>
                  <a:schemeClr val="accent2"/>
                </a:solidFill>
              </a:rPr>
              <a:t>studio di osservazione</a:t>
            </a:r>
            <a:r>
              <a:rPr lang="it-IT" dirty="0" smtClean="0"/>
              <a:t>.</a:t>
            </a:r>
          </a:p>
          <a:p>
            <a:pPr eaLnBrk="1" hangingPunct="1">
              <a:lnSpc>
                <a:spcPct val="90000"/>
              </a:lnSpc>
            </a:pPr>
            <a:r>
              <a:rPr lang="it-IT" dirty="0" smtClean="0"/>
              <a:t>In questo caso, si osserva direttamente il comportamento che interessa studiare, in genere in un ambito naturale. </a:t>
            </a:r>
          </a:p>
          <a:p>
            <a:pPr eaLnBrk="1" hangingPunct="1">
              <a:lnSpc>
                <a:spcPct val="90000"/>
              </a:lnSpc>
            </a:pPr>
            <a:r>
              <a:rPr lang="it-IT" dirty="0" smtClean="0"/>
              <a:t>Molte delle conoscenze sul comportamento animale sono state ottenute con questo tipo di studi.</a:t>
            </a:r>
          </a:p>
          <a:p>
            <a:pPr eaLnBrk="1" hangingPunct="1">
              <a:lnSpc>
                <a:spcPct val="90000"/>
              </a:lnSpc>
            </a:pPr>
            <a:r>
              <a:rPr lang="it-IT" dirty="0" smtClean="0"/>
              <a:t>Questo vale per tutte quelle aree di ricerca dove </a:t>
            </a:r>
            <a:r>
              <a:rPr lang="it-IT" b="1" dirty="0" smtClean="0">
                <a:solidFill>
                  <a:srgbClr val="00B050"/>
                </a:solidFill>
              </a:rPr>
              <a:t>indagini campionarie e esperimenti sono impossibili. </a:t>
            </a: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E926613-8CF1-452D-A9BE-34F811801679}" type="slidenum">
              <a:rPr lang="it-IT"/>
              <a:pPr>
                <a:defRPr/>
              </a:pPr>
              <a:t>104</a:t>
            </a:fld>
            <a:endParaRPr lang="it-IT"/>
          </a:p>
        </p:txBody>
      </p:sp>
      <p:sp>
        <p:nvSpPr>
          <p:cNvPr id="185347" name="Rectangle 2"/>
          <p:cNvSpPr>
            <a:spLocks noGrp="1" noChangeArrowheads="1"/>
          </p:cNvSpPr>
          <p:nvPr>
            <p:ph type="title"/>
          </p:nvPr>
        </p:nvSpPr>
        <p:spPr>
          <a:xfrm>
            <a:off x="457200" y="274638"/>
            <a:ext cx="8229600" cy="922337"/>
          </a:xfrm>
          <a:ln>
            <a:solidFill>
              <a:srgbClr val="0000CC"/>
            </a:solidFill>
          </a:ln>
        </p:spPr>
        <p:txBody>
          <a:bodyPr/>
          <a:lstStyle/>
          <a:p>
            <a:pPr eaLnBrk="1" hangingPunct="1"/>
            <a:r>
              <a:rPr lang="it-IT" sz="3600" smtClean="0">
                <a:solidFill>
                  <a:srgbClr val="FF0000"/>
                </a:solidFill>
              </a:rPr>
              <a:t> Studi di osservazione e Esperimenti</a:t>
            </a:r>
          </a:p>
        </p:txBody>
      </p:sp>
      <p:sp>
        <p:nvSpPr>
          <p:cNvPr id="185348" name="Rectangle 3"/>
          <p:cNvSpPr>
            <a:spLocks noGrp="1" noChangeArrowheads="1"/>
          </p:cNvSpPr>
          <p:nvPr>
            <p:ph type="body" idx="1"/>
          </p:nvPr>
        </p:nvSpPr>
        <p:spPr>
          <a:xfrm>
            <a:off x="395288" y="1412875"/>
            <a:ext cx="8748712" cy="4525963"/>
          </a:xfrm>
        </p:spPr>
        <p:txBody>
          <a:bodyPr/>
          <a:lstStyle/>
          <a:p>
            <a:pPr eaLnBrk="1" hangingPunct="1"/>
            <a:r>
              <a:rPr lang="it-IT" dirty="0" smtClean="0">
                <a:solidFill>
                  <a:schemeClr val="accent2"/>
                </a:solidFill>
              </a:rPr>
              <a:t>Gli studi di osservazione </a:t>
            </a:r>
            <a:r>
              <a:rPr lang="it-IT" b="1" u="sng" dirty="0" smtClean="0">
                <a:solidFill>
                  <a:schemeClr val="accent2"/>
                </a:solidFill>
              </a:rPr>
              <a:t>non</a:t>
            </a:r>
            <a:r>
              <a:rPr lang="it-IT" dirty="0" smtClean="0">
                <a:solidFill>
                  <a:schemeClr val="accent2"/>
                </a:solidFill>
              </a:rPr>
              <a:t> possono essere usati per valutare gli effetti di un qualche intervento</a:t>
            </a:r>
            <a:r>
              <a:rPr lang="it-IT" dirty="0" smtClean="0"/>
              <a:t> sulle unità sottoposte a studio, possono solo identificare possibili cause di effetti.</a:t>
            </a:r>
          </a:p>
          <a:p>
            <a:pPr eaLnBrk="1" hangingPunct="1">
              <a:buNone/>
            </a:pPr>
            <a:r>
              <a:rPr lang="it-IT" dirty="0" smtClean="0"/>
              <a:t> </a:t>
            </a:r>
          </a:p>
          <a:p>
            <a:pPr eaLnBrk="1" hangingPunct="1"/>
            <a:r>
              <a:rPr lang="it-IT" dirty="0" smtClean="0"/>
              <a:t>Solo </a:t>
            </a:r>
            <a:r>
              <a:rPr lang="it-IT" dirty="0" smtClean="0">
                <a:solidFill>
                  <a:schemeClr val="accent2"/>
                </a:solidFill>
              </a:rPr>
              <a:t>un esperimento ben disegnato e ben eseguito</a:t>
            </a:r>
            <a:r>
              <a:rPr lang="it-IT" dirty="0" smtClean="0"/>
              <a:t> può stabilire </a:t>
            </a:r>
            <a:r>
              <a:rPr lang="it-IT" dirty="0" smtClean="0">
                <a:solidFill>
                  <a:schemeClr val="accent2"/>
                </a:solidFill>
              </a:rPr>
              <a:t>un </a:t>
            </a:r>
            <a:r>
              <a:rPr lang="it-IT" b="1" dirty="0" smtClean="0">
                <a:solidFill>
                  <a:schemeClr val="accent2"/>
                </a:solidFill>
              </a:rPr>
              <a:t>rapporto di causa ed effetto</a:t>
            </a:r>
            <a:r>
              <a:rPr lang="it-IT" dirty="0" smtClean="0">
                <a:solidFill>
                  <a:schemeClr val="accent2"/>
                </a:solidFill>
              </a:rPr>
              <a:t> </a:t>
            </a:r>
            <a:r>
              <a:rPr lang="it-IT" dirty="0" smtClean="0"/>
              <a:t>(tra il trattamento e la risposta).</a:t>
            </a:r>
            <a:endParaRPr lang="it-IT" dirty="0" smtClean="0">
              <a:solidFill>
                <a:schemeClr val="accent2"/>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711E7836-33EB-4267-B925-0AC842FB063C}" type="slidenum">
              <a:rPr lang="it-IT"/>
              <a:pPr>
                <a:defRPr/>
              </a:pPr>
              <a:t>105</a:t>
            </a:fld>
            <a:endParaRPr lang="it-IT"/>
          </a:p>
        </p:txBody>
      </p:sp>
      <p:sp>
        <p:nvSpPr>
          <p:cNvPr id="95235" name="Rectangle 3"/>
          <p:cNvSpPr>
            <a:spLocks noGrp="1" noChangeArrowheads="1"/>
          </p:cNvSpPr>
          <p:nvPr>
            <p:ph type="body" idx="1"/>
          </p:nvPr>
        </p:nvSpPr>
        <p:spPr>
          <a:xfrm>
            <a:off x="0" y="0"/>
            <a:ext cx="8893175" cy="6858000"/>
          </a:xfrm>
        </p:spPr>
        <p:txBody>
          <a:bodyPr/>
          <a:lstStyle/>
          <a:p>
            <a:pPr eaLnBrk="1" hangingPunct="1">
              <a:defRPr/>
            </a:pPr>
            <a:endParaRPr lang="it-IT" sz="2800" dirty="0" smtClean="0"/>
          </a:p>
          <a:p>
            <a:pPr eaLnBrk="1" hangingPunct="1">
              <a:defRPr/>
            </a:pPr>
            <a:r>
              <a:rPr lang="it-IT" sz="2800" dirty="0" smtClean="0"/>
              <a:t>Torniamo all’esempio dell’ </a:t>
            </a:r>
            <a:r>
              <a:rPr lang="it-IT" sz="2800" b="1" dirty="0" smtClean="0">
                <a:solidFill>
                  <a:srgbClr val="00B050"/>
                </a:solidFill>
              </a:rPr>
              <a:t>esperimento</a:t>
            </a:r>
            <a:r>
              <a:rPr lang="it-IT" sz="2800" dirty="0" smtClean="0">
                <a:solidFill>
                  <a:srgbClr val="339933"/>
                </a:solidFill>
              </a:rPr>
              <a:t> </a:t>
            </a:r>
            <a:r>
              <a:rPr lang="it-IT" sz="2800" dirty="0" smtClean="0"/>
              <a:t>che vuole verificare l’efficacia di una nuova varietà di granturco per pulcini (</a:t>
            </a:r>
            <a:r>
              <a:rPr lang="it-IT" sz="2800" dirty="0" smtClean="0">
                <a:solidFill>
                  <a:srgbClr val="FF3300"/>
                </a:solidFill>
              </a:rPr>
              <a:t>causa</a:t>
            </a:r>
            <a:r>
              <a:rPr lang="it-IT" sz="2800" dirty="0" smtClean="0"/>
              <a:t>) per aumentare il peso (</a:t>
            </a:r>
            <a:r>
              <a:rPr lang="it-IT" sz="2800" dirty="0" smtClean="0">
                <a:solidFill>
                  <a:srgbClr val="FF3300"/>
                </a:solidFill>
              </a:rPr>
              <a:t>effetto</a:t>
            </a:r>
            <a:r>
              <a:rPr lang="it-IT" sz="2800" dirty="0" smtClean="0"/>
              <a:t>).</a:t>
            </a:r>
          </a:p>
          <a:p>
            <a:pPr eaLnBrk="1" hangingPunct="1">
              <a:defRPr/>
            </a:pPr>
            <a:r>
              <a:rPr lang="it-IT" sz="2800" dirty="0" smtClean="0"/>
              <a:t>Soggetti con</a:t>
            </a:r>
            <a:r>
              <a:rPr lang="it-IT" sz="2800" u="sng" dirty="0" smtClean="0"/>
              <a:t> caratteristiche simili</a:t>
            </a:r>
            <a:r>
              <a:rPr lang="it-IT" sz="2800" dirty="0" smtClean="0"/>
              <a:t> vengono assegnati a caso ai due gruppi: </a:t>
            </a:r>
            <a:r>
              <a:rPr lang="it-IT" sz="2800" u="sng" dirty="0" smtClean="0"/>
              <a:t>trattati e controllo </a:t>
            </a:r>
            <a:r>
              <a:rPr lang="it-IT" sz="2800" dirty="0" smtClean="0"/>
              <a:t>(granturco normale).</a:t>
            </a:r>
          </a:p>
          <a:p>
            <a:pPr eaLnBrk="1" hangingPunct="1">
              <a:defRPr/>
            </a:pPr>
            <a:r>
              <a:rPr lang="it-IT" sz="2800" dirty="0" smtClean="0"/>
              <a:t>Se, invece, un gruppo di soggetti fosse semplicemente </a:t>
            </a:r>
            <a:r>
              <a:rPr lang="it-IT" sz="2800" b="1" dirty="0" smtClean="0">
                <a:solidFill>
                  <a:srgbClr val="CC00FF"/>
                </a:solidFill>
              </a:rPr>
              <a:t>osservato (studio di osservazione</a:t>
            </a:r>
            <a:r>
              <a:rPr lang="it-IT" sz="2800" dirty="0" smtClean="0"/>
              <a:t>), l’effetto della nuova varietà di granturco potrebbe </a:t>
            </a:r>
            <a:r>
              <a:rPr lang="it-IT" sz="2800" u="sng" dirty="0" smtClean="0">
                <a:solidFill>
                  <a:srgbClr val="CC3300"/>
                </a:solidFill>
              </a:rPr>
              <a:t>confondersi</a:t>
            </a:r>
            <a:r>
              <a:rPr lang="it-IT" sz="2800" dirty="0" smtClean="0"/>
              <a:t> con le caratteristiche dei soggetti quali, ad esempio, peso, </a:t>
            </a:r>
            <a:r>
              <a:rPr lang="it-IT" sz="2800" dirty="0" err="1" smtClean="0"/>
              <a:t>sesso……</a:t>
            </a:r>
            <a:r>
              <a:rPr lang="it-IT" sz="2800" dirty="0" smtClean="0"/>
              <a:t> </a:t>
            </a:r>
          </a:p>
          <a:p>
            <a:pPr eaLnBrk="1" hangingPunct="1">
              <a:defRPr/>
            </a:pPr>
            <a:r>
              <a:rPr lang="it-IT" sz="2800" dirty="0" smtClean="0"/>
              <a:t>Perciò non sarebbe possibile stabilire una </a:t>
            </a:r>
            <a:r>
              <a:rPr lang="it-IT" sz="2800" b="1" u="sng" dirty="0" smtClean="0">
                <a:solidFill>
                  <a:srgbClr val="996600"/>
                </a:solidFill>
              </a:rPr>
              <a:t>relazione di causa-effetto</a:t>
            </a:r>
            <a:r>
              <a:rPr lang="it-IT" sz="2800" b="1" u="sng" dirty="0" smtClean="0"/>
              <a:t>.</a:t>
            </a:r>
            <a:endParaRPr lang="it-IT" sz="2800" b="1" u="sng" dirty="0" smtClean="0">
              <a:solidFill>
                <a:srgbClr val="008000"/>
              </a:solidFill>
              <a:effectLst>
                <a:outerShdw blurRad="38100" dist="38100" dir="2700000" algn="tl">
                  <a:srgbClr val="C0C0C0"/>
                </a:outerShdw>
              </a:effectLst>
            </a:endParaRPr>
          </a:p>
          <a:p>
            <a:pPr eaLnBrk="1" hangingPunct="1">
              <a:defRPr/>
            </a:pPr>
            <a:endParaRPr lang="it-IT" sz="2800" b="1" dirty="0" smtClean="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D43D16C-DD6C-461E-ABFF-E095AE0EBCEE}" type="slidenum">
              <a:rPr lang="it-IT"/>
              <a:pPr>
                <a:defRPr/>
              </a:pPr>
              <a:t>106</a:t>
            </a:fld>
            <a:endParaRPr lang="it-IT"/>
          </a:p>
        </p:txBody>
      </p:sp>
      <p:sp>
        <p:nvSpPr>
          <p:cNvPr id="186371" name="Rectangle 2"/>
          <p:cNvSpPr>
            <a:spLocks noGrp="1" noChangeArrowheads="1"/>
          </p:cNvSpPr>
          <p:nvPr>
            <p:ph type="title"/>
          </p:nvPr>
        </p:nvSpPr>
        <p:spPr>
          <a:xfrm>
            <a:off x="611188" y="333375"/>
            <a:ext cx="8064500" cy="1066800"/>
          </a:xfrm>
          <a:ln>
            <a:solidFill>
              <a:srgbClr val="0000CC"/>
            </a:solidFill>
          </a:ln>
        </p:spPr>
        <p:txBody>
          <a:bodyPr>
            <a:normAutofit fontScale="90000"/>
          </a:bodyPr>
          <a:lstStyle/>
          <a:p>
            <a:pPr eaLnBrk="1" hangingPunct="1"/>
            <a:r>
              <a:rPr lang="it-IT" sz="3600" smtClean="0">
                <a:solidFill>
                  <a:srgbClr val="FF0000"/>
                </a:solidFill>
              </a:rPr>
              <a:t>Studi di osservazione </a:t>
            </a:r>
            <a:br>
              <a:rPr lang="it-IT" sz="3600" smtClean="0">
                <a:solidFill>
                  <a:srgbClr val="FF0000"/>
                </a:solidFill>
              </a:rPr>
            </a:br>
            <a:r>
              <a:rPr lang="it-IT" sz="3600" smtClean="0">
                <a:solidFill>
                  <a:srgbClr val="FF0000"/>
                </a:solidFill>
              </a:rPr>
              <a:t>Un esempio</a:t>
            </a:r>
          </a:p>
        </p:txBody>
      </p:sp>
      <p:sp>
        <p:nvSpPr>
          <p:cNvPr id="186372" name="Rectangle 3"/>
          <p:cNvSpPr>
            <a:spLocks noGrp="1" noChangeArrowheads="1"/>
          </p:cNvSpPr>
          <p:nvPr>
            <p:ph type="body" idx="1"/>
          </p:nvPr>
        </p:nvSpPr>
        <p:spPr>
          <a:xfrm>
            <a:off x="250825" y="1557338"/>
            <a:ext cx="8642350" cy="5300662"/>
          </a:xfrm>
        </p:spPr>
        <p:txBody>
          <a:bodyPr/>
          <a:lstStyle/>
          <a:p>
            <a:pPr eaLnBrk="1" hangingPunct="1">
              <a:lnSpc>
                <a:spcPct val="90000"/>
              </a:lnSpc>
            </a:pPr>
            <a:r>
              <a:rPr lang="it-IT" dirty="0" smtClean="0"/>
              <a:t>Uno </a:t>
            </a:r>
            <a:r>
              <a:rPr lang="it-IT" dirty="0" smtClean="0">
                <a:solidFill>
                  <a:srgbClr val="FF3300"/>
                </a:solidFill>
              </a:rPr>
              <a:t>studio di osservazione</a:t>
            </a:r>
            <a:r>
              <a:rPr lang="it-IT" dirty="0" smtClean="0"/>
              <a:t>, durato 11 anni, su un gruppo di fumatori e non fumatori, ha mostrato che ci sono state 7 morti per tumore al polmone su 100000, nel campione di non fumatori, mentre ce ne sono state 166 su 100000, nel campione di fumatori. </a:t>
            </a:r>
          </a:p>
          <a:p>
            <a:pPr eaLnBrk="1" hangingPunct="1">
              <a:lnSpc>
                <a:spcPct val="90000"/>
              </a:lnSpc>
            </a:pPr>
            <a:r>
              <a:rPr lang="it-IT" dirty="0" smtClean="0"/>
              <a:t>Tuttavia questo </a:t>
            </a:r>
            <a:r>
              <a:rPr lang="it-IT" u="sng" dirty="0" smtClean="0">
                <a:solidFill>
                  <a:srgbClr val="FF0000"/>
                </a:solidFill>
              </a:rPr>
              <a:t>non prova</a:t>
            </a:r>
            <a:r>
              <a:rPr lang="it-IT" u="sng" dirty="0" smtClean="0"/>
              <a:t> </a:t>
            </a:r>
            <a:r>
              <a:rPr lang="it-IT" dirty="0" smtClean="0"/>
              <a:t>che fumare </a:t>
            </a:r>
            <a:r>
              <a:rPr lang="it-IT" u="sng" dirty="0" smtClean="0">
                <a:solidFill>
                  <a:srgbClr val="FF0000"/>
                </a:solidFill>
              </a:rPr>
              <a:t>causa</a:t>
            </a:r>
            <a:r>
              <a:rPr lang="it-IT" dirty="0" smtClean="0"/>
              <a:t> il tumore ai polmoni, perché i fumatori, ad esempio, potrebbero fumare a causa dello stress o dello stile di vita e questo potrebbe provocare il tumore polmonare.</a:t>
            </a: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4B76D461-1676-472A-8DD1-F06CC01624D5}" type="slidenum">
              <a:rPr lang="it-IT"/>
              <a:pPr>
                <a:defRPr/>
              </a:pPr>
              <a:t>107</a:t>
            </a:fld>
            <a:endParaRPr lang="it-IT"/>
          </a:p>
        </p:txBody>
      </p:sp>
      <p:sp>
        <p:nvSpPr>
          <p:cNvPr id="181251" name="Rectangle 2"/>
          <p:cNvSpPr>
            <a:spLocks noGrp="1" noChangeArrowheads="1"/>
          </p:cNvSpPr>
          <p:nvPr>
            <p:ph type="title"/>
          </p:nvPr>
        </p:nvSpPr>
        <p:spPr>
          <a:xfrm>
            <a:off x="468313" y="0"/>
            <a:ext cx="8229600" cy="922338"/>
          </a:xfrm>
          <a:ln>
            <a:solidFill>
              <a:srgbClr val="0000CC"/>
            </a:solidFill>
          </a:ln>
        </p:spPr>
        <p:txBody>
          <a:bodyPr/>
          <a:lstStyle/>
          <a:p>
            <a:pPr eaLnBrk="1" hangingPunct="1"/>
            <a:r>
              <a:rPr lang="it-IT" sz="3600" dirty="0" smtClean="0">
                <a:solidFill>
                  <a:srgbClr val="FF0000"/>
                </a:solidFill>
              </a:rPr>
              <a:t>Un esperimento </a:t>
            </a:r>
          </a:p>
        </p:txBody>
      </p:sp>
      <p:sp>
        <p:nvSpPr>
          <p:cNvPr id="181252" name="Rectangle 3"/>
          <p:cNvSpPr>
            <a:spLocks noGrp="1" noChangeArrowheads="1"/>
          </p:cNvSpPr>
          <p:nvPr>
            <p:ph type="body" idx="1"/>
          </p:nvPr>
        </p:nvSpPr>
        <p:spPr>
          <a:xfrm>
            <a:off x="323850" y="1052737"/>
            <a:ext cx="8569325" cy="5805264"/>
          </a:xfrm>
        </p:spPr>
        <p:txBody>
          <a:bodyPr/>
          <a:lstStyle/>
          <a:p>
            <a:pPr eaLnBrk="1" hangingPunct="1"/>
            <a:r>
              <a:rPr lang="it-IT" dirty="0" smtClean="0"/>
              <a:t>Torniamo all’esempio dello studio di osservazione sul fumo.</a:t>
            </a:r>
          </a:p>
          <a:p>
            <a:pPr eaLnBrk="1" hangingPunct="1"/>
            <a:r>
              <a:rPr lang="it-IT" dirty="0" smtClean="0"/>
              <a:t>Per </a:t>
            </a:r>
            <a:r>
              <a:rPr lang="it-IT" u="sng" dirty="0" smtClean="0"/>
              <a:t>controllare</a:t>
            </a:r>
            <a:r>
              <a:rPr lang="it-IT" dirty="0" smtClean="0"/>
              <a:t> il fattore (stress) che </a:t>
            </a:r>
            <a:r>
              <a:rPr lang="it-IT" dirty="0" smtClean="0">
                <a:solidFill>
                  <a:srgbClr val="FF0000"/>
                </a:solidFill>
              </a:rPr>
              <a:t>si </a:t>
            </a:r>
            <a:r>
              <a:rPr lang="it-IT" b="1" dirty="0" smtClean="0">
                <a:solidFill>
                  <a:srgbClr val="FF0000"/>
                </a:solidFill>
              </a:rPr>
              <a:t>confonde</a:t>
            </a:r>
            <a:r>
              <a:rPr lang="it-IT" dirty="0" smtClean="0">
                <a:solidFill>
                  <a:srgbClr val="FF0000"/>
                </a:solidFill>
              </a:rPr>
              <a:t> </a:t>
            </a:r>
            <a:r>
              <a:rPr lang="it-IT" dirty="0" smtClean="0"/>
              <a:t>col fattore fumo, si possono dividere i due campioni in diverse categorie di stress (</a:t>
            </a:r>
            <a:r>
              <a:rPr lang="it-IT" u="sng" dirty="0" smtClean="0"/>
              <a:t>esperimento</a:t>
            </a:r>
            <a:r>
              <a:rPr lang="it-IT" dirty="0" smtClean="0"/>
              <a:t>). </a:t>
            </a:r>
          </a:p>
          <a:p>
            <a:pPr eaLnBrk="1" hangingPunct="1"/>
            <a:r>
              <a:rPr lang="it-IT" dirty="0" smtClean="0"/>
              <a:t>Quindi si confrontano i fumatori e non fumatori che sono nella stessa categoria di stress.</a:t>
            </a:r>
          </a:p>
          <a:p>
            <a:pPr eaLnBrk="1" hangingPunct="1"/>
            <a:r>
              <a:rPr lang="it-IT" dirty="0" smtClean="0"/>
              <a:t>Solo così si può stabilire una relazione di </a:t>
            </a:r>
            <a:r>
              <a:rPr lang="it-IT" b="1" dirty="0" smtClean="0">
                <a:solidFill>
                  <a:srgbClr val="FF0000"/>
                </a:solidFill>
              </a:rPr>
              <a:t>causa </a:t>
            </a:r>
            <a:r>
              <a:rPr lang="it-IT" b="1" dirty="0" smtClean="0"/>
              <a:t>(fumo) </a:t>
            </a:r>
            <a:r>
              <a:rPr lang="it-IT" b="1" dirty="0" smtClean="0">
                <a:solidFill>
                  <a:srgbClr val="FF0000"/>
                </a:solidFill>
              </a:rPr>
              <a:t>– effetto </a:t>
            </a:r>
            <a:r>
              <a:rPr lang="it-IT" b="1" dirty="0" smtClean="0"/>
              <a:t>(tumore).</a:t>
            </a: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844C158-3A14-462B-BF15-80C856A4E5EF}" type="slidenum">
              <a:rPr lang="it-IT"/>
              <a:pPr>
                <a:defRPr/>
              </a:pPr>
              <a:t>108</a:t>
            </a:fld>
            <a:endParaRPr lang="it-IT"/>
          </a:p>
        </p:txBody>
      </p:sp>
      <p:sp>
        <p:nvSpPr>
          <p:cNvPr id="188419"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Riassunto</a:t>
            </a:r>
          </a:p>
        </p:txBody>
      </p:sp>
      <p:sp>
        <p:nvSpPr>
          <p:cNvPr id="188420" name="Rectangle 3"/>
          <p:cNvSpPr>
            <a:spLocks noGrp="1" noChangeArrowheads="1"/>
          </p:cNvSpPr>
          <p:nvPr>
            <p:ph type="body" idx="1"/>
          </p:nvPr>
        </p:nvSpPr>
        <p:spPr>
          <a:xfrm>
            <a:off x="0" y="1125538"/>
            <a:ext cx="9143999" cy="5360987"/>
          </a:xfrm>
        </p:spPr>
        <p:txBody>
          <a:bodyPr/>
          <a:lstStyle/>
          <a:p>
            <a:pPr eaLnBrk="1" hangingPunct="1">
              <a:lnSpc>
                <a:spcPct val="90000"/>
              </a:lnSpc>
            </a:pPr>
            <a:r>
              <a:rPr lang="it-IT" sz="2800" dirty="0" smtClean="0"/>
              <a:t>Gli </a:t>
            </a:r>
            <a:r>
              <a:rPr lang="it-IT" sz="2800" dirty="0" smtClean="0">
                <a:solidFill>
                  <a:srgbClr val="D60093"/>
                </a:solidFill>
              </a:rPr>
              <a:t>studi di osservazione </a:t>
            </a:r>
            <a:r>
              <a:rPr lang="it-IT" sz="2800" dirty="0" smtClean="0"/>
              <a:t>e gli </a:t>
            </a:r>
            <a:r>
              <a:rPr lang="it-IT" sz="2800" dirty="0" smtClean="0">
                <a:solidFill>
                  <a:srgbClr val="D60093"/>
                </a:solidFill>
              </a:rPr>
              <a:t>esperimenti</a:t>
            </a:r>
            <a:r>
              <a:rPr lang="it-IT" sz="2800" dirty="0" smtClean="0"/>
              <a:t> producono dati che servono a rispondere a domande specifiche. </a:t>
            </a:r>
          </a:p>
          <a:p>
            <a:pPr eaLnBrk="1" hangingPunct="1">
              <a:lnSpc>
                <a:spcPct val="90000"/>
              </a:lnSpc>
            </a:pPr>
            <a:r>
              <a:rPr lang="it-IT" sz="2800" dirty="0" smtClean="0"/>
              <a:t>Le </a:t>
            </a:r>
            <a:r>
              <a:rPr lang="it-IT" sz="2800" dirty="0" smtClean="0">
                <a:solidFill>
                  <a:srgbClr val="D60093"/>
                </a:solidFill>
              </a:rPr>
              <a:t>indagini campionarie</a:t>
            </a:r>
            <a:r>
              <a:rPr lang="it-IT" sz="2800" dirty="0" smtClean="0"/>
              <a:t>, che selezionano una parte della popolazione d’interesse per studiarne tutto l’insieme, sono un esempio di </a:t>
            </a:r>
            <a:r>
              <a:rPr lang="it-IT" sz="2800" dirty="0" smtClean="0">
                <a:solidFill>
                  <a:srgbClr val="D60093"/>
                </a:solidFill>
              </a:rPr>
              <a:t>studio di osservazione.</a:t>
            </a:r>
          </a:p>
          <a:p>
            <a:pPr eaLnBrk="1" hangingPunct="1">
              <a:lnSpc>
                <a:spcPct val="90000"/>
              </a:lnSpc>
            </a:pPr>
            <a:r>
              <a:rPr lang="it-IT" sz="2800" dirty="0" smtClean="0"/>
              <a:t>Negli esperimenti, a differenza degli studi di osservazione, i soggetti vengono sottoposti a trattamenti.</a:t>
            </a:r>
          </a:p>
          <a:p>
            <a:pPr eaLnBrk="1" hangingPunct="1">
              <a:lnSpc>
                <a:spcPct val="90000"/>
              </a:lnSpc>
            </a:pPr>
            <a:r>
              <a:rPr lang="it-IT" sz="2800" dirty="0" smtClean="0"/>
              <a:t>Gli studi di osservazione spesso non riescono a mostrare l’influenza di una variabile su un’altra, perché possono esserci effetti di </a:t>
            </a:r>
            <a:r>
              <a:rPr lang="it-IT" sz="2800" dirty="0" err="1" smtClean="0">
                <a:solidFill>
                  <a:srgbClr val="D60093"/>
                </a:solidFill>
              </a:rPr>
              <a:t>confondimento</a:t>
            </a:r>
            <a:r>
              <a:rPr lang="it-IT" sz="2800" dirty="0" smtClean="0"/>
              <a:t>.  </a:t>
            </a:r>
          </a:p>
          <a:p>
            <a:pPr eaLnBrk="1" hangingPunct="1">
              <a:lnSpc>
                <a:spcPct val="90000"/>
              </a:lnSpc>
            </a:pPr>
            <a:r>
              <a:rPr lang="it-IT" sz="2800" dirty="0" smtClean="0"/>
              <a:t>Il </a:t>
            </a:r>
            <a:r>
              <a:rPr lang="it-IT" sz="2800" dirty="0" smtClean="0">
                <a:solidFill>
                  <a:srgbClr val="D60093"/>
                </a:solidFill>
              </a:rPr>
              <a:t>disegno campionario</a:t>
            </a:r>
            <a:r>
              <a:rPr lang="it-IT" sz="2800" dirty="0" smtClean="0"/>
              <a:t> è il metodo usato per scegliere il campione. (Attenzione alla distorsione e variabilità)</a:t>
            </a:r>
          </a:p>
          <a:p>
            <a:pPr eaLnBrk="1" hangingPunct="1">
              <a:lnSpc>
                <a:spcPct val="90000"/>
              </a:lnSpc>
            </a:pPr>
            <a:endParaRPr lang="it-IT" sz="2800"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64334AA4-2658-4B46-B642-EC87DCB2B384}" type="slidenum">
              <a:rPr lang="it-IT"/>
              <a:pPr>
                <a:defRPr/>
              </a:pPr>
              <a:t>109</a:t>
            </a:fld>
            <a:endParaRPr lang="it-IT"/>
          </a:p>
        </p:txBody>
      </p:sp>
      <p:sp>
        <p:nvSpPr>
          <p:cNvPr id="189443" name="Rectangle 3"/>
          <p:cNvSpPr>
            <a:spLocks noGrp="1" noChangeArrowheads="1"/>
          </p:cNvSpPr>
          <p:nvPr>
            <p:ph type="body" idx="1"/>
          </p:nvPr>
        </p:nvSpPr>
        <p:spPr>
          <a:xfrm>
            <a:off x="0" y="0"/>
            <a:ext cx="9144000" cy="6858000"/>
          </a:xfrm>
        </p:spPr>
        <p:txBody>
          <a:bodyPr>
            <a:normAutofit lnSpcReduction="10000"/>
          </a:bodyPr>
          <a:lstStyle/>
          <a:p>
            <a:pPr eaLnBrk="1" hangingPunct="1"/>
            <a:r>
              <a:rPr lang="it-IT" sz="2800" dirty="0" smtClean="0"/>
              <a:t>Il </a:t>
            </a:r>
            <a:r>
              <a:rPr lang="it-IT" sz="2800" dirty="0" smtClean="0">
                <a:solidFill>
                  <a:srgbClr val="D60093"/>
                </a:solidFill>
              </a:rPr>
              <a:t>campione probabilistico</a:t>
            </a:r>
            <a:r>
              <a:rPr lang="it-IT" sz="2800" dirty="0" smtClean="0"/>
              <a:t> più importante è il </a:t>
            </a:r>
            <a:r>
              <a:rPr lang="it-IT" sz="2800" dirty="0" smtClean="0">
                <a:solidFill>
                  <a:srgbClr val="D60093"/>
                </a:solidFill>
              </a:rPr>
              <a:t>campione casuale semplice. </a:t>
            </a:r>
          </a:p>
          <a:p>
            <a:pPr eaLnBrk="1" hangingPunct="1"/>
            <a:r>
              <a:rPr lang="it-IT" sz="2800" dirty="0" smtClean="0"/>
              <a:t>Altri campioni probabilistici sono: </a:t>
            </a:r>
            <a:r>
              <a:rPr lang="it-IT" sz="2800" dirty="0" smtClean="0">
                <a:solidFill>
                  <a:srgbClr val="FF00FF"/>
                </a:solidFill>
              </a:rPr>
              <a:t>il campione a strati e il campione a due stadi</a:t>
            </a:r>
          </a:p>
          <a:p>
            <a:pPr eaLnBrk="1" hangingPunct="1"/>
            <a:r>
              <a:rPr lang="it-IT" sz="2800" dirty="0" smtClean="0"/>
              <a:t>Per scegliere un CCS si possono usare le </a:t>
            </a:r>
            <a:r>
              <a:rPr lang="it-IT" sz="2800" dirty="0" smtClean="0">
                <a:solidFill>
                  <a:srgbClr val="D60093"/>
                </a:solidFill>
              </a:rPr>
              <a:t>tavole dei numeri casuali</a:t>
            </a:r>
            <a:r>
              <a:rPr lang="it-IT" sz="2800" dirty="0" smtClean="0"/>
              <a:t> o un </a:t>
            </a:r>
            <a:r>
              <a:rPr lang="it-IT" sz="2800" dirty="0" smtClean="0">
                <a:solidFill>
                  <a:srgbClr val="D60093"/>
                </a:solidFill>
              </a:rPr>
              <a:t>software statistico</a:t>
            </a:r>
            <a:r>
              <a:rPr lang="it-IT" sz="2800" dirty="0" smtClean="0"/>
              <a:t>.</a:t>
            </a:r>
            <a:r>
              <a:rPr lang="it-IT" sz="2800" dirty="0" smtClean="0">
                <a:solidFill>
                  <a:srgbClr val="D60093"/>
                </a:solidFill>
              </a:rPr>
              <a:t> </a:t>
            </a:r>
          </a:p>
          <a:p>
            <a:pPr eaLnBrk="1" hangingPunct="1"/>
            <a:r>
              <a:rPr lang="it-IT" sz="2800" dirty="0" smtClean="0"/>
              <a:t>In un </a:t>
            </a:r>
            <a:r>
              <a:rPr lang="it-IT" sz="2800" dirty="0" smtClean="0">
                <a:solidFill>
                  <a:srgbClr val="D60093"/>
                </a:solidFill>
              </a:rPr>
              <a:t>esperimento</a:t>
            </a:r>
            <a:r>
              <a:rPr lang="it-IT" sz="2800" dirty="0" smtClean="0"/>
              <a:t> si somministrano uno o più trattamenti ai soggetti.</a:t>
            </a:r>
          </a:p>
          <a:p>
            <a:pPr eaLnBrk="1" hangingPunct="1"/>
            <a:r>
              <a:rPr lang="it-IT" sz="2800" dirty="0" smtClean="0"/>
              <a:t>Il </a:t>
            </a:r>
            <a:r>
              <a:rPr lang="it-IT" sz="2800" dirty="0" smtClean="0">
                <a:solidFill>
                  <a:srgbClr val="D60093"/>
                </a:solidFill>
              </a:rPr>
              <a:t>disegno di un esperimento</a:t>
            </a:r>
            <a:r>
              <a:rPr lang="it-IT" sz="2800" dirty="0" smtClean="0"/>
              <a:t> descrive la scelta dei trattamenti e il modo in cui i soggetti sono assegnati ai trattamenti.</a:t>
            </a:r>
          </a:p>
          <a:p>
            <a:pPr eaLnBrk="1" hangingPunct="1"/>
            <a:r>
              <a:rPr lang="it-IT" sz="2800" dirty="0" smtClean="0"/>
              <a:t>Con gli esperimenti è possibile provare l’esistenza di </a:t>
            </a:r>
            <a:r>
              <a:rPr lang="it-IT" sz="2800" dirty="0" smtClean="0">
                <a:solidFill>
                  <a:srgbClr val="D60093"/>
                </a:solidFill>
              </a:rPr>
              <a:t>relazioni causa-effetto</a:t>
            </a:r>
            <a:r>
              <a:rPr lang="it-IT" sz="2800" dirty="0" smtClean="0"/>
              <a:t>.</a:t>
            </a:r>
          </a:p>
          <a:p>
            <a:pPr eaLnBrk="1" hangingPunct="1"/>
            <a:r>
              <a:rPr lang="it-IT" sz="2800" dirty="0" smtClean="0">
                <a:solidFill>
                  <a:srgbClr val="D60093"/>
                </a:solidFill>
              </a:rPr>
              <a:t>Controllo, randomizzazione e repliche alla base di un disegno degli esperimenti</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Segnaposto numero diapositiva 3"/>
          <p:cNvSpPr>
            <a:spLocks noGrp="1"/>
          </p:cNvSpPr>
          <p:nvPr>
            <p:ph type="sldNum" sz="quarter" idx="12"/>
          </p:nvPr>
        </p:nvSpPr>
        <p:spPr/>
        <p:txBody>
          <a:bodyPr/>
          <a:lstStyle/>
          <a:p>
            <a:pPr>
              <a:defRPr/>
            </a:pPr>
            <a:fld id="{1B9002F4-F9B3-457D-86BC-719760A536B3}" type="slidenum">
              <a:rPr lang="it-IT"/>
              <a:pPr>
                <a:defRPr/>
              </a:pPr>
              <a:t>11</a:t>
            </a:fld>
            <a:endParaRPr lang="it-IT"/>
          </a:p>
        </p:txBody>
      </p:sp>
      <p:sp>
        <p:nvSpPr>
          <p:cNvPr id="119811" name="Line 6"/>
          <p:cNvSpPr>
            <a:spLocks noChangeShapeType="1"/>
          </p:cNvSpPr>
          <p:nvPr/>
        </p:nvSpPr>
        <p:spPr bwMode="auto">
          <a:xfrm flipH="1">
            <a:off x="1692275" y="1125538"/>
            <a:ext cx="71438" cy="4608512"/>
          </a:xfrm>
          <a:prstGeom prst="line">
            <a:avLst/>
          </a:prstGeom>
          <a:noFill/>
          <a:ln w="9525">
            <a:solidFill>
              <a:schemeClr val="tx1"/>
            </a:solidFill>
            <a:round/>
            <a:headEnd/>
            <a:tailEnd/>
          </a:ln>
        </p:spPr>
        <p:txBody>
          <a:bodyPr/>
          <a:lstStyle/>
          <a:p>
            <a:endParaRPr lang="it-IT"/>
          </a:p>
        </p:txBody>
      </p:sp>
      <p:sp>
        <p:nvSpPr>
          <p:cNvPr id="119812" name="Line 7"/>
          <p:cNvSpPr>
            <a:spLocks noChangeShapeType="1"/>
          </p:cNvSpPr>
          <p:nvPr/>
        </p:nvSpPr>
        <p:spPr bwMode="auto">
          <a:xfrm>
            <a:off x="1763713" y="5805488"/>
            <a:ext cx="6985000" cy="0"/>
          </a:xfrm>
          <a:prstGeom prst="line">
            <a:avLst/>
          </a:prstGeom>
          <a:noFill/>
          <a:ln w="9525">
            <a:solidFill>
              <a:schemeClr val="tx1"/>
            </a:solidFill>
            <a:round/>
            <a:headEnd/>
            <a:tailEnd/>
          </a:ln>
        </p:spPr>
        <p:txBody>
          <a:bodyPr/>
          <a:lstStyle/>
          <a:p>
            <a:endParaRPr lang="it-IT"/>
          </a:p>
        </p:txBody>
      </p:sp>
      <p:sp>
        <p:nvSpPr>
          <p:cNvPr id="119813" name="Text Box 8"/>
          <p:cNvSpPr txBox="1">
            <a:spLocks noChangeArrowheads="1"/>
          </p:cNvSpPr>
          <p:nvPr/>
        </p:nvSpPr>
        <p:spPr bwMode="auto">
          <a:xfrm>
            <a:off x="1116013" y="5516563"/>
            <a:ext cx="565150" cy="366712"/>
          </a:xfrm>
          <a:prstGeom prst="rect">
            <a:avLst/>
          </a:prstGeom>
          <a:noFill/>
          <a:ln w="9525">
            <a:noFill/>
            <a:miter lim="800000"/>
            <a:headEnd/>
            <a:tailEnd/>
          </a:ln>
        </p:spPr>
        <p:txBody>
          <a:bodyPr wrap="none">
            <a:spAutoFit/>
          </a:bodyPr>
          <a:lstStyle/>
          <a:p>
            <a:r>
              <a:rPr lang="it-IT" sz="1800">
                <a:latin typeface="Arial" pitchFamily="34" charset="0"/>
              </a:rPr>
              <a:t>200</a:t>
            </a:r>
          </a:p>
        </p:txBody>
      </p:sp>
      <p:sp>
        <p:nvSpPr>
          <p:cNvPr id="119814" name="Rectangle 9"/>
          <p:cNvSpPr>
            <a:spLocks noChangeArrowheads="1"/>
          </p:cNvSpPr>
          <p:nvPr/>
        </p:nvSpPr>
        <p:spPr bwMode="auto">
          <a:xfrm>
            <a:off x="1116013" y="981075"/>
            <a:ext cx="565150" cy="366713"/>
          </a:xfrm>
          <a:prstGeom prst="rect">
            <a:avLst/>
          </a:prstGeom>
          <a:noFill/>
          <a:ln w="9525">
            <a:noFill/>
            <a:miter lim="800000"/>
            <a:headEnd/>
            <a:tailEnd/>
          </a:ln>
        </p:spPr>
        <p:txBody>
          <a:bodyPr wrap="none">
            <a:spAutoFit/>
          </a:bodyPr>
          <a:lstStyle/>
          <a:p>
            <a:r>
              <a:rPr lang="it-IT" sz="1800">
                <a:latin typeface="Arial" pitchFamily="34" charset="0"/>
              </a:rPr>
              <a:t>900</a:t>
            </a:r>
          </a:p>
        </p:txBody>
      </p:sp>
      <p:sp>
        <p:nvSpPr>
          <p:cNvPr id="119815" name="Rectangle 10"/>
          <p:cNvSpPr>
            <a:spLocks noChangeArrowheads="1"/>
          </p:cNvSpPr>
          <p:nvPr/>
        </p:nvSpPr>
        <p:spPr bwMode="auto">
          <a:xfrm>
            <a:off x="1042988" y="3573463"/>
            <a:ext cx="565150" cy="366712"/>
          </a:xfrm>
          <a:prstGeom prst="rect">
            <a:avLst/>
          </a:prstGeom>
          <a:noFill/>
          <a:ln w="9525">
            <a:noFill/>
            <a:miter lim="800000"/>
            <a:headEnd/>
            <a:tailEnd/>
          </a:ln>
        </p:spPr>
        <p:txBody>
          <a:bodyPr wrap="none">
            <a:spAutoFit/>
          </a:bodyPr>
          <a:lstStyle/>
          <a:p>
            <a:r>
              <a:rPr lang="it-IT" sz="1800">
                <a:latin typeface="Arial" pitchFamily="34" charset="0"/>
              </a:rPr>
              <a:t>500</a:t>
            </a:r>
          </a:p>
        </p:txBody>
      </p:sp>
      <p:sp>
        <p:nvSpPr>
          <p:cNvPr id="119816" name="Rectangle 11"/>
          <p:cNvSpPr>
            <a:spLocks noChangeArrowheads="1"/>
          </p:cNvSpPr>
          <p:nvPr/>
        </p:nvSpPr>
        <p:spPr bwMode="auto">
          <a:xfrm>
            <a:off x="1042988" y="3141663"/>
            <a:ext cx="565150" cy="366712"/>
          </a:xfrm>
          <a:prstGeom prst="rect">
            <a:avLst/>
          </a:prstGeom>
          <a:noFill/>
          <a:ln w="9525">
            <a:noFill/>
            <a:miter lim="800000"/>
            <a:headEnd/>
            <a:tailEnd/>
          </a:ln>
        </p:spPr>
        <p:txBody>
          <a:bodyPr wrap="none">
            <a:spAutoFit/>
          </a:bodyPr>
          <a:lstStyle/>
          <a:p>
            <a:r>
              <a:rPr lang="it-IT" sz="1800">
                <a:latin typeface="Arial" pitchFamily="34" charset="0"/>
              </a:rPr>
              <a:t>600</a:t>
            </a:r>
          </a:p>
        </p:txBody>
      </p:sp>
      <p:sp>
        <p:nvSpPr>
          <p:cNvPr id="119817" name="Text Box 12"/>
          <p:cNvSpPr txBox="1">
            <a:spLocks noChangeArrowheads="1"/>
          </p:cNvSpPr>
          <p:nvPr/>
        </p:nvSpPr>
        <p:spPr bwMode="auto">
          <a:xfrm>
            <a:off x="0" y="1412875"/>
            <a:ext cx="1187450" cy="1552575"/>
          </a:xfrm>
          <a:prstGeom prst="rect">
            <a:avLst/>
          </a:prstGeom>
          <a:noFill/>
          <a:ln w="9525">
            <a:noFill/>
            <a:miter lim="800000"/>
            <a:headEnd/>
            <a:tailEnd/>
          </a:ln>
        </p:spPr>
        <p:txBody>
          <a:bodyPr>
            <a:spAutoFit/>
          </a:bodyPr>
          <a:lstStyle/>
          <a:p>
            <a:r>
              <a:rPr lang="it-IT">
                <a:latin typeface="Arial" pitchFamily="34" charset="0"/>
              </a:rPr>
              <a:t>misura lucci di</a:t>
            </a:r>
          </a:p>
          <a:p>
            <a:r>
              <a:rPr lang="it-IT">
                <a:latin typeface="Arial" pitchFamily="34" charset="0"/>
              </a:rPr>
              <a:t>5 anni</a:t>
            </a:r>
          </a:p>
          <a:p>
            <a:r>
              <a:rPr lang="it-IT">
                <a:latin typeface="Arial" pitchFamily="34" charset="0"/>
              </a:rPr>
              <a:t>in mm</a:t>
            </a:r>
          </a:p>
        </p:txBody>
      </p:sp>
      <p:sp>
        <p:nvSpPr>
          <p:cNvPr id="119818" name="Oval 13"/>
          <p:cNvSpPr>
            <a:spLocks noChangeArrowheads="1"/>
          </p:cNvSpPr>
          <p:nvPr/>
        </p:nvSpPr>
        <p:spPr bwMode="auto">
          <a:xfrm>
            <a:off x="2627313" y="522922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19" name="Oval 15"/>
          <p:cNvSpPr>
            <a:spLocks noChangeArrowheads="1"/>
          </p:cNvSpPr>
          <p:nvPr/>
        </p:nvSpPr>
        <p:spPr bwMode="auto">
          <a:xfrm>
            <a:off x="2627313" y="479742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0" name="Oval 16"/>
          <p:cNvSpPr>
            <a:spLocks noChangeArrowheads="1"/>
          </p:cNvSpPr>
          <p:nvPr/>
        </p:nvSpPr>
        <p:spPr bwMode="auto">
          <a:xfrm>
            <a:off x="2627313" y="4652963"/>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1" name="Oval 17"/>
          <p:cNvSpPr>
            <a:spLocks noChangeArrowheads="1"/>
          </p:cNvSpPr>
          <p:nvPr/>
        </p:nvSpPr>
        <p:spPr bwMode="auto">
          <a:xfrm>
            <a:off x="2627313" y="4292600"/>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2" name="Oval 19"/>
          <p:cNvSpPr>
            <a:spLocks noChangeArrowheads="1"/>
          </p:cNvSpPr>
          <p:nvPr/>
        </p:nvSpPr>
        <p:spPr bwMode="auto">
          <a:xfrm>
            <a:off x="2627313" y="393382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3" name="Oval 20"/>
          <p:cNvSpPr>
            <a:spLocks noChangeArrowheads="1"/>
          </p:cNvSpPr>
          <p:nvPr/>
        </p:nvSpPr>
        <p:spPr bwMode="auto">
          <a:xfrm>
            <a:off x="2627313" y="4941888"/>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4" name="Oval 21"/>
          <p:cNvSpPr>
            <a:spLocks noChangeArrowheads="1"/>
          </p:cNvSpPr>
          <p:nvPr/>
        </p:nvSpPr>
        <p:spPr bwMode="auto">
          <a:xfrm>
            <a:off x="2627313" y="414972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5" name="Oval 22"/>
          <p:cNvSpPr>
            <a:spLocks noChangeArrowheads="1"/>
          </p:cNvSpPr>
          <p:nvPr/>
        </p:nvSpPr>
        <p:spPr bwMode="auto">
          <a:xfrm>
            <a:off x="7740650" y="3789363"/>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6" name="Oval 23"/>
          <p:cNvSpPr>
            <a:spLocks noChangeArrowheads="1"/>
          </p:cNvSpPr>
          <p:nvPr/>
        </p:nvSpPr>
        <p:spPr bwMode="auto">
          <a:xfrm>
            <a:off x="2627313" y="4076700"/>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7" name="Oval 24"/>
          <p:cNvSpPr>
            <a:spLocks noChangeArrowheads="1"/>
          </p:cNvSpPr>
          <p:nvPr/>
        </p:nvSpPr>
        <p:spPr bwMode="auto">
          <a:xfrm>
            <a:off x="7740650" y="3429000"/>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8" name="Oval 25"/>
          <p:cNvSpPr>
            <a:spLocks noChangeArrowheads="1"/>
          </p:cNvSpPr>
          <p:nvPr/>
        </p:nvSpPr>
        <p:spPr bwMode="auto">
          <a:xfrm>
            <a:off x="7740650" y="393382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29" name="Oval 26"/>
          <p:cNvSpPr>
            <a:spLocks noChangeArrowheads="1"/>
          </p:cNvSpPr>
          <p:nvPr/>
        </p:nvSpPr>
        <p:spPr bwMode="auto">
          <a:xfrm>
            <a:off x="7740650" y="249237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30" name="Oval 27"/>
          <p:cNvSpPr>
            <a:spLocks noChangeArrowheads="1"/>
          </p:cNvSpPr>
          <p:nvPr/>
        </p:nvSpPr>
        <p:spPr bwMode="auto">
          <a:xfrm>
            <a:off x="7740650" y="2636838"/>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31" name="Oval 28"/>
          <p:cNvSpPr>
            <a:spLocks noChangeArrowheads="1"/>
          </p:cNvSpPr>
          <p:nvPr/>
        </p:nvSpPr>
        <p:spPr bwMode="auto">
          <a:xfrm>
            <a:off x="7740650" y="227647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32" name="Oval 29"/>
          <p:cNvSpPr>
            <a:spLocks noChangeArrowheads="1"/>
          </p:cNvSpPr>
          <p:nvPr/>
        </p:nvSpPr>
        <p:spPr bwMode="auto">
          <a:xfrm>
            <a:off x="7740650" y="2060575"/>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33" name="Oval 30"/>
          <p:cNvSpPr>
            <a:spLocks noChangeArrowheads="1"/>
          </p:cNvSpPr>
          <p:nvPr/>
        </p:nvSpPr>
        <p:spPr bwMode="auto">
          <a:xfrm>
            <a:off x="7740650" y="1773238"/>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34" name="Oval 31"/>
          <p:cNvSpPr>
            <a:spLocks noChangeArrowheads="1"/>
          </p:cNvSpPr>
          <p:nvPr/>
        </p:nvSpPr>
        <p:spPr bwMode="auto">
          <a:xfrm>
            <a:off x="7740650" y="1341438"/>
            <a:ext cx="215900" cy="215900"/>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119835" name="Line 32"/>
          <p:cNvSpPr>
            <a:spLocks noChangeShapeType="1"/>
          </p:cNvSpPr>
          <p:nvPr/>
        </p:nvSpPr>
        <p:spPr bwMode="auto">
          <a:xfrm flipV="1">
            <a:off x="1835150" y="1916113"/>
            <a:ext cx="7308850" cy="3097212"/>
          </a:xfrm>
          <a:prstGeom prst="line">
            <a:avLst/>
          </a:prstGeom>
          <a:noFill/>
          <a:ln w="9525">
            <a:solidFill>
              <a:schemeClr val="tx1"/>
            </a:solidFill>
            <a:round/>
            <a:headEnd/>
            <a:tailEnd/>
          </a:ln>
        </p:spPr>
        <p:txBody>
          <a:bodyPr/>
          <a:lstStyle/>
          <a:p>
            <a:endParaRPr lang="it-IT"/>
          </a:p>
        </p:txBody>
      </p:sp>
      <p:sp>
        <p:nvSpPr>
          <p:cNvPr id="119836" name="Text Box 37"/>
          <p:cNvSpPr txBox="1">
            <a:spLocks noChangeArrowheads="1"/>
          </p:cNvSpPr>
          <p:nvPr/>
        </p:nvSpPr>
        <p:spPr bwMode="auto">
          <a:xfrm>
            <a:off x="1476375" y="5734050"/>
            <a:ext cx="2287588" cy="822325"/>
          </a:xfrm>
          <a:prstGeom prst="rect">
            <a:avLst/>
          </a:prstGeom>
          <a:noFill/>
          <a:ln w="9525">
            <a:noFill/>
            <a:miter lim="800000"/>
            <a:headEnd/>
            <a:tailEnd/>
          </a:ln>
        </p:spPr>
        <p:txBody>
          <a:bodyPr wrap="none">
            <a:spAutoFit/>
          </a:bodyPr>
          <a:lstStyle/>
          <a:p>
            <a:r>
              <a:rPr lang="it-IT">
                <a:latin typeface="Arial" pitchFamily="34" charset="0"/>
              </a:rPr>
              <a:t>lago Athabaska</a:t>
            </a:r>
          </a:p>
          <a:p>
            <a:r>
              <a:rPr lang="it-IT">
                <a:latin typeface="Arial" pitchFamily="34" charset="0"/>
              </a:rPr>
              <a:t>(oligotrofico)</a:t>
            </a:r>
          </a:p>
        </p:txBody>
      </p:sp>
      <p:sp>
        <p:nvSpPr>
          <p:cNvPr id="119837" name="Text Box 38"/>
          <p:cNvSpPr txBox="1">
            <a:spLocks noChangeArrowheads="1"/>
          </p:cNvSpPr>
          <p:nvPr/>
        </p:nvSpPr>
        <p:spPr bwMode="auto">
          <a:xfrm>
            <a:off x="6372225" y="5734050"/>
            <a:ext cx="2170113" cy="822325"/>
          </a:xfrm>
          <a:prstGeom prst="rect">
            <a:avLst/>
          </a:prstGeom>
          <a:noFill/>
          <a:ln w="9525">
            <a:noFill/>
            <a:miter lim="800000"/>
            <a:headEnd/>
            <a:tailEnd/>
          </a:ln>
        </p:spPr>
        <p:txBody>
          <a:bodyPr wrap="none">
            <a:spAutoFit/>
          </a:bodyPr>
          <a:lstStyle/>
          <a:p>
            <a:r>
              <a:rPr lang="it-IT">
                <a:latin typeface="Arial" pitchFamily="34" charset="0"/>
              </a:rPr>
              <a:t>baia Giorgiana</a:t>
            </a:r>
          </a:p>
          <a:p>
            <a:r>
              <a:rPr lang="it-IT">
                <a:latin typeface="Arial" pitchFamily="34" charset="0"/>
              </a:rPr>
              <a:t>(eutrofico)</a:t>
            </a:r>
          </a:p>
        </p:txBody>
      </p:sp>
      <p:sp>
        <p:nvSpPr>
          <p:cNvPr id="119838" name="Text Box 39"/>
          <p:cNvSpPr txBox="1">
            <a:spLocks noChangeArrowheads="1"/>
          </p:cNvSpPr>
          <p:nvPr/>
        </p:nvSpPr>
        <p:spPr bwMode="auto">
          <a:xfrm>
            <a:off x="4840288" y="228600"/>
            <a:ext cx="2459037" cy="946150"/>
          </a:xfrm>
          <a:prstGeom prst="rect">
            <a:avLst/>
          </a:prstGeom>
          <a:noFill/>
          <a:ln w="9525">
            <a:noFill/>
            <a:miter lim="800000"/>
            <a:headEnd/>
            <a:tailEnd/>
          </a:ln>
        </p:spPr>
        <p:txBody>
          <a:bodyPr wrap="none">
            <a:spAutoFit/>
          </a:bodyPr>
          <a:lstStyle/>
          <a:p>
            <a:r>
              <a:rPr lang="it-IT" sz="2800" b="1">
                <a:solidFill>
                  <a:srgbClr val="FF5050"/>
                </a:solidFill>
                <a:latin typeface="Arial" pitchFamily="34" charset="0"/>
              </a:rPr>
              <a:t>variabilità del</a:t>
            </a:r>
          </a:p>
          <a:p>
            <a:r>
              <a:rPr lang="it-IT" sz="2800" b="1">
                <a:solidFill>
                  <a:srgbClr val="FF5050"/>
                </a:solidFill>
                <a:latin typeface="Arial" pitchFamily="34" charset="0"/>
              </a:rPr>
              <a:t>fenomeno</a:t>
            </a:r>
          </a:p>
        </p:txBody>
      </p:sp>
      <p:sp>
        <p:nvSpPr>
          <p:cNvPr id="119839" name="Line 40"/>
          <p:cNvSpPr>
            <a:spLocks noChangeShapeType="1"/>
          </p:cNvSpPr>
          <p:nvPr/>
        </p:nvSpPr>
        <p:spPr bwMode="auto">
          <a:xfrm>
            <a:off x="6876256" y="1052736"/>
            <a:ext cx="360362" cy="360363"/>
          </a:xfrm>
          <a:prstGeom prst="line">
            <a:avLst/>
          </a:prstGeom>
          <a:noFill/>
          <a:ln w="9525">
            <a:solidFill>
              <a:schemeClr val="tx1"/>
            </a:solidFill>
            <a:round/>
            <a:headEnd/>
            <a:tailEnd type="triangle" w="med" len="med"/>
          </a:ln>
        </p:spPr>
        <p:txBody>
          <a:bodyPr/>
          <a:lstStyle/>
          <a:p>
            <a:endParaRPr lang="it-IT"/>
          </a:p>
        </p:txBody>
      </p:sp>
      <p:sp>
        <p:nvSpPr>
          <p:cNvPr id="119840" name="Text Box 41"/>
          <p:cNvSpPr txBox="1">
            <a:spLocks noChangeArrowheads="1"/>
          </p:cNvSpPr>
          <p:nvPr/>
        </p:nvSpPr>
        <p:spPr bwMode="auto">
          <a:xfrm>
            <a:off x="2268538" y="1989138"/>
            <a:ext cx="1885950" cy="946150"/>
          </a:xfrm>
          <a:prstGeom prst="rect">
            <a:avLst/>
          </a:prstGeom>
          <a:noFill/>
          <a:ln w="9525">
            <a:noFill/>
            <a:miter lim="800000"/>
            <a:headEnd/>
            <a:tailEnd/>
          </a:ln>
        </p:spPr>
        <p:txBody>
          <a:bodyPr wrap="none">
            <a:spAutoFit/>
          </a:bodyPr>
          <a:lstStyle/>
          <a:p>
            <a:r>
              <a:rPr lang="it-IT" sz="2800" b="1">
                <a:solidFill>
                  <a:srgbClr val="FF5050"/>
                </a:solidFill>
                <a:latin typeface="Arial" pitchFamily="34" charset="0"/>
              </a:rPr>
              <a:t>legge del</a:t>
            </a:r>
          </a:p>
          <a:p>
            <a:r>
              <a:rPr lang="it-IT" sz="2800" b="1">
                <a:solidFill>
                  <a:srgbClr val="FF5050"/>
                </a:solidFill>
                <a:latin typeface="Arial" pitchFamily="34" charset="0"/>
              </a:rPr>
              <a:t>fenomeno</a:t>
            </a:r>
          </a:p>
        </p:txBody>
      </p:sp>
      <p:sp>
        <p:nvSpPr>
          <p:cNvPr id="119841" name="Line 42"/>
          <p:cNvSpPr>
            <a:spLocks noChangeShapeType="1"/>
          </p:cNvSpPr>
          <p:nvPr/>
        </p:nvSpPr>
        <p:spPr bwMode="auto">
          <a:xfrm>
            <a:off x="4211638" y="2997200"/>
            <a:ext cx="431800" cy="431800"/>
          </a:xfrm>
          <a:prstGeom prst="line">
            <a:avLst/>
          </a:prstGeom>
          <a:noFill/>
          <a:ln w="9525">
            <a:solidFill>
              <a:schemeClr val="tx1"/>
            </a:solidFill>
            <a:round/>
            <a:headEnd/>
            <a:tailEnd type="triangle" w="med" len="med"/>
          </a:ln>
        </p:spPr>
        <p:txBody>
          <a:bodyPr/>
          <a:lstStyle/>
          <a:p>
            <a:endParaRPr lang="it-IT"/>
          </a:p>
        </p:txBody>
      </p:sp>
      <p:sp>
        <p:nvSpPr>
          <p:cNvPr id="119842" name="AutoShape 44"/>
          <p:cNvSpPr>
            <a:spLocks/>
          </p:cNvSpPr>
          <p:nvPr/>
        </p:nvSpPr>
        <p:spPr bwMode="auto">
          <a:xfrm flipH="1">
            <a:off x="8101013" y="1196975"/>
            <a:ext cx="93662" cy="2952750"/>
          </a:xfrm>
          <a:prstGeom prst="leftBrace">
            <a:avLst>
              <a:gd name="adj1" fmla="val 262713"/>
              <a:gd name="adj2" fmla="val 50000"/>
            </a:avLst>
          </a:prstGeom>
          <a:noFill/>
          <a:ln w="9525">
            <a:solidFill>
              <a:schemeClr val="tx1"/>
            </a:solidFill>
            <a:round/>
            <a:headEnd/>
            <a:tailEnd/>
          </a:ln>
        </p:spPr>
        <p:txBody>
          <a:bodyPr wrap="none" anchor="ctr"/>
          <a:lstStyle/>
          <a:p>
            <a:endParaRPr lang="it-IT"/>
          </a:p>
        </p:txBody>
      </p:sp>
      <p:sp>
        <p:nvSpPr>
          <p:cNvPr id="119843" name="AutoShape 45"/>
          <p:cNvSpPr>
            <a:spLocks/>
          </p:cNvSpPr>
          <p:nvPr/>
        </p:nvSpPr>
        <p:spPr bwMode="auto">
          <a:xfrm>
            <a:off x="7380288" y="1268413"/>
            <a:ext cx="215900" cy="2952750"/>
          </a:xfrm>
          <a:prstGeom prst="leftBrace">
            <a:avLst>
              <a:gd name="adj1" fmla="val 113971"/>
              <a:gd name="adj2" fmla="val 50000"/>
            </a:avLst>
          </a:prstGeom>
          <a:noFill/>
          <a:ln w="9525">
            <a:solidFill>
              <a:schemeClr val="tx1"/>
            </a:solidFill>
            <a:round/>
            <a:headEnd/>
            <a:tailEnd/>
          </a:ln>
        </p:spPr>
        <p:txBody>
          <a:bodyPr wrap="none" anchor="ctr"/>
          <a:lstStyle/>
          <a:p>
            <a:endParaRPr lang="it-IT"/>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8229600" cy="778098"/>
          </a:xfrm>
        </p:spPr>
        <p:txBody>
          <a:bodyPr>
            <a:normAutofit/>
          </a:bodyPr>
          <a:lstStyle/>
          <a:p>
            <a:r>
              <a:rPr lang="it-IT" sz="2800" dirty="0" smtClean="0">
                <a:solidFill>
                  <a:srgbClr val="FF0000"/>
                </a:solidFill>
              </a:rPr>
              <a:t>ESERCIZI</a:t>
            </a:r>
            <a:endParaRPr lang="it-IT" sz="2800" dirty="0">
              <a:solidFill>
                <a:srgbClr val="FF0000"/>
              </a:solidFill>
            </a:endParaRPr>
          </a:p>
        </p:txBody>
      </p:sp>
      <p:sp>
        <p:nvSpPr>
          <p:cNvPr id="4" name="Segnaposto numero diapositiva 5"/>
          <p:cNvSpPr>
            <a:spLocks noGrp="1"/>
          </p:cNvSpPr>
          <p:nvPr>
            <p:ph type="sldNum" sz="quarter" idx="12"/>
          </p:nvPr>
        </p:nvSpPr>
        <p:spPr/>
        <p:txBody>
          <a:bodyPr/>
          <a:lstStyle/>
          <a:p>
            <a:pPr>
              <a:defRPr/>
            </a:pPr>
            <a:fld id="{7FB9F07C-7B16-4B23-9A3A-BC4040EB381F}" type="slidenum">
              <a:rPr lang="it-IT"/>
              <a:pPr>
                <a:defRPr/>
              </a:pPr>
              <a:t>110</a:t>
            </a:fld>
            <a:endParaRPr lang="it-IT"/>
          </a:p>
        </p:txBody>
      </p:sp>
      <p:sp>
        <p:nvSpPr>
          <p:cNvPr id="190467" name="Rectangle 3"/>
          <p:cNvSpPr>
            <a:spLocks noGrp="1" noChangeArrowheads="1"/>
          </p:cNvSpPr>
          <p:nvPr>
            <p:ph type="body" idx="4294967295"/>
          </p:nvPr>
        </p:nvSpPr>
        <p:spPr>
          <a:xfrm>
            <a:off x="914400" y="1352550"/>
            <a:ext cx="8229600" cy="5505450"/>
          </a:xfrm>
        </p:spPr>
        <p:txBody>
          <a:bodyPr/>
          <a:lstStyle/>
          <a:p>
            <a:pPr eaLnBrk="1" hangingPunct="1"/>
            <a:r>
              <a:rPr lang="it-IT" dirty="0" smtClean="0"/>
              <a:t>1. Quali tra le seguenti fonti di dati possono essere considerate fonti attendibili di dati statistici? </a:t>
            </a:r>
          </a:p>
          <a:p>
            <a:pPr eaLnBrk="1" hangingPunct="1"/>
            <a:r>
              <a:rPr lang="it-IT" dirty="0" smtClean="0"/>
              <a:t>(a) Dati ISTAT</a:t>
            </a:r>
          </a:p>
          <a:p>
            <a:pPr eaLnBrk="1" hangingPunct="1"/>
            <a:r>
              <a:rPr lang="it-IT" dirty="0" smtClean="0"/>
              <a:t>(b) Un esperimento di laboratorio</a:t>
            </a:r>
          </a:p>
          <a:p>
            <a:pPr eaLnBrk="1" hangingPunct="1"/>
            <a:r>
              <a:rPr lang="it-IT" dirty="0" smtClean="0"/>
              <a:t>(c) L’esperienza personale</a:t>
            </a:r>
          </a:p>
          <a:p>
            <a:pPr eaLnBrk="1" hangingPunct="1"/>
            <a:r>
              <a:rPr lang="it-IT" dirty="0" smtClean="0"/>
              <a:t>(d) Un sondaggio aperto sul sito internet de ”La Repubblica”</a:t>
            </a:r>
          </a:p>
          <a:p>
            <a:pPr eaLnBrk="1" hangingPunct="1"/>
            <a:r>
              <a:rPr lang="it-IT" dirty="0" smtClean="0"/>
              <a:t>(e) Il censimento</a:t>
            </a: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092517FC-4BC7-4626-8236-94264541EF23}" type="slidenum">
              <a:rPr lang="it-IT"/>
              <a:pPr>
                <a:defRPr/>
              </a:pPr>
              <a:t>111</a:t>
            </a:fld>
            <a:endParaRPr lang="it-IT"/>
          </a:p>
        </p:txBody>
      </p:sp>
      <p:sp>
        <p:nvSpPr>
          <p:cNvPr id="191491" name="Rectangle 3"/>
          <p:cNvSpPr>
            <a:spLocks noGrp="1" noChangeArrowheads="1"/>
          </p:cNvSpPr>
          <p:nvPr>
            <p:ph type="body" idx="1"/>
          </p:nvPr>
        </p:nvSpPr>
        <p:spPr>
          <a:xfrm>
            <a:off x="0" y="404664"/>
            <a:ext cx="9144000" cy="7362056"/>
          </a:xfrm>
        </p:spPr>
        <p:txBody>
          <a:bodyPr/>
          <a:lstStyle/>
          <a:p>
            <a:pPr eaLnBrk="1" hangingPunct="1">
              <a:lnSpc>
                <a:spcPct val="80000"/>
              </a:lnSpc>
            </a:pPr>
            <a:endParaRPr lang="it-IT" sz="2800" dirty="0" smtClean="0"/>
          </a:p>
          <a:p>
            <a:pPr eaLnBrk="1" hangingPunct="1">
              <a:lnSpc>
                <a:spcPct val="80000"/>
              </a:lnSpc>
            </a:pPr>
            <a:r>
              <a:rPr lang="it-IT" sz="2800" dirty="0" smtClean="0"/>
              <a:t>                                        ESERCIZI</a:t>
            </a:r>
          </a:p>
          <a:p>
            <a:pPr eaLnBrk="1" hangingPunct="1">
              <a:lnSpc>
                <a:spcPct val="80000"/>
              </a:lnSpc>
            </a:pPr>
            <a:r>
              <a:rPr lang="it-IT" sz="2800" dirty="0" smtClean="0"/>
              <a:t>In un’indagine statistica del 1998 si sono confrontati due trattamenti per la cura del tumore al seno: la mastectomia e la radioterapia. </a:t>
            </a:r>
          </a:p>
          <a:p>
            <a:pPr eaLnBrk="1" hangingPunct="1">
              <a:lnSpc>
                <a:spcPct val="80000"/>
              </a:lnSpc>
            </a:pPr>
            <a:r>
              <a:rPr lang="it-IT" sz="2800" dirty="0" smtClean="0"/>
              <a:t>Lo studio è stato effettuato nel seguente modo:</a:t>
            </a:r>
          </a:p>
          <a:p>
            <a:pPr eaLnBrk="1" hangingPunct="1">
              <a:lnSpc>
                <a:spcPct val="80000"/>
              </a:lnSpc>
            </a:pPr>
            <a:r>
              <a:rPr lang="it-IT" sz="2800" dirty="0" smtClean="0"/>
              <a:t>Si sono confrontati i tempi di sopravvivenza delle pazienti in 25 ospedali dal momento della prima diagnosi e si sono riportati i dati nella seguente tabella:  </a:t>
            </a:r>
          </a:p>
          <a:p>
            <a:pPr eaLnBrk="1" hangingPunct="1">
              <a:lnSpc>
                <a:spcPct val="80000"/>
              </a:lnSpc>
              <a:buFontTx/>
              <a:buNone/>
            </a:pPr>
            <a:r>
              <a:rPr lang="it-IT" sz="2800" dirty="0" smtClean="0">
                <a:solidFill>
                  <a:srgbClr val="FF3300"/>
                </a:solidFill>
              </a:rPr>
              <a:t>                     sopravvivenza             </a:t>
            </a:r>
            <a:r>
              <a:rPr lang="it-IT" sz="2800" dirty="0" err="1" smtClean="0">
                <a:solidFill>
                  <a:srgbClr val="FF3300"/>
                </a:solidFill>
              </a:rPr>
              <a:t>sopravvivenza</a:t>
            </a:r>
            <a:endParaRPr lang="it-IT" sz="2800" dirty="0" smtClean="0">
              <a:solidFill>
                <a:srgbClr val="FF3300"/>
              </a:solidFill>
            </a:endParaRPr>
          </a:p>
          <a:p>
            <a:pPr eaLnBrk="1" hangingPunct="1">
              <a:lnSpc>
                <a:spcPct val="80000"/>
              </a:lnSpc>
              <a:buFontTx/>
              <a:buNone/>
            </a:pPr>
            <a:r>
              <a:rPr lang="it-IT" sz="2800" dirty="0" smtClean="0">
                <a:solidFill>
                  <a:srgbClr val="FF3300"/>
                </a:solidFill>
              </a:rPr>
              <a:t>                      &gt; 3 anni                              &lt; 3 anni</a:t>
            </a:r>
          </a:p>
          <a:p>
            <a:pPr eaLnBrk="1" hangingPunct="1">
              <a:lnSpc>
                <a:spcPct val="80000"/>
              </a:lnSpc>
              <a:buFontTx/>
              <a:buNone/>
            </a:pPr>
            <a:r>
              <a:rPr lang="it-IT" sz="2800" dirty="0" smtClean="0">
                <a:solidFill>
                  <a:srgbClr val="FF3300"/>
                </a:solidFill>
              </a:rPr>
              <a:t>                       </a:t>
            </a:r>
          </a:p>
          <a:p>
            <a:pPr eaLnBrk="1" hangingPunct="1">
              <a:lnSpc>
                <a:spcPct val="80000"/>
              </a:lnSpc>
              <a:buFontTx/>
              <a:buNone/>
            </a:pPr>
            <a:r>
              <a:rPr lang="it-IT" sz="2800" dirty="0" smtClean="0">
                <a:solidFill>
                  <a:srgbClr val="FF3300"/>
                </a:solidFill>
              </a:rPr>
              <a:t>    Mastectomia          60                             40                          Radioterapia         210                            90</a:t>
            </a:r>
          </a:p>
          <a:p>
            <a:pPr eaLnBrk="1" hangingPunct="1">
              <a:lnSpc>
                <a:spcPct val="80000"/>
              </a:lnSpc>
              <a:buFontTx/>
              <a:buNone/>
            </a:pPr>
            <a:endParaRPr lang="it-IT" sz="2800" dirty="0" smtClean="0">
              <a:solidFill>
                <a:srgbClr val="FF3300"/>
              </a:solidFill>
            </a:endParaRPr>
          </a:p>
          <a:p>
            <a:pPr eaLnBrk="1" hangingPunct="1">
              <a:lnSpc>
                <a:spcPct val="80000"/>
              </a:lnSpc>
              <a:buNone/>
            </a:pPr>
            <a:endParaRPr lang="it-IT" sz="2800" dirty="0" smtClean="0"/>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54627457-AF2F-4CA0-953B-C26B546052C3}" type="slidenum">
              <a:rPr lang="it-IT"/>
              <a:pPr>
                <a:defRPr/>
              </a:pPr>
              <a:t>112</a:t>
            </a:fld>
            <a:endParaRPr lang="it-IT"/>
          </a:p>
        </p:txBody>
      </p:sp>
      <p:sp>
        <p:nvSpPr>
          <p:cNvPr id="192515" name="Rectangle 3"/>
          <p:cNvSpPr>
            <a:spLocks noGrp="1" noChangeArrowheads="1"/>
          </p:cNvSpPr>
          <p:nvPr>
            <p:ph type="body" idx="1"/>
          </p:nvPr>
        </p:nvSpPr>
        <p:spPr>
          <a:xfrm>
            <a:off x="457200" y="333375"/>
            <a:ext cx="8229600" cy="6264275"/>
          </a:xfrm>
        </p:spPr>
        <p:txBody>
          <a:bodyPr/>
          <a:lstStyle/>
          <a:p>
            <a:pPr marL="609600" indent="-609600" eaLnBrk="1" hangingPunct="1">
              <a:buFontTx/>
              <a:buNone/>
            </a:pPr>
            <a:r>
              <a:rPr lang="it-IT" dirty="0" smtClean="0"/>
              <a:t>     Da questa indagine statistica possiamo dedurre che la radioterapia è più efficace della mastectomia nel prolungare l’aspettativa di vita?                    V         F</a:t>
            </a:r>
          </a:p>
          <a:p>
            <a:pPr marL="609600" indent="-609600" eaLnBrk="1" hangingPunct="1">
              <a:buFontTx/>
              <a:buNone/>
            </a:pPr>
            <a:r>
              <a:rPr lang="it-IT" dirty="0" smtClean="0"/>
              <a:t>  </a:t>
            </a:r>
          </a:p>
          <a:p>
            <a:pPr marL="609600" indent="-609600" eaLnBrk="1" hangingPunct="1"/>
            <a:r>
              <a:rPr lang="it-IT" dirty="0" smtClean="0"/>
              <a:t>Per ciascuna delle seguenti variabili:</a:t>
            </a:r>
          </a:p>
          <a:p>
            <a:pPr marL="609600" indent="-609600" eaLnBrk="1" hangingPunct="1">
              <a:buFontTx/>
              <a:buNone/>
            </a:pPr>
            <a:r>
              <a:rPr lang="it-IT" dirty="0" smtClean="0"/>
              <a:t> Tempo di sopravvivenza </a:t>
            </a:r>
          </a:p>
          <a:p>
            <a:pPr marL="609600" indent="-609600" eaLnBrk="1" hangingPunct="1">
              <a:buFontTx/>
              <a:buNone/>
            </a:pPr>
            <a:r>
              <a:rPr lang="it-IT" dirty="0" smtClean="0"/>
              <a:t> Tipo di intervento: mastectomia/radioterapia </a:t>
            </a:r>
          </a:p>
          <a:p>
            <a:pPr marL="609600" indent="-609600" eaLnBrk="1" hangingPunct="1">
              <a:buFontTx/>
              <a:buNone/>
            </a:pPr>
            <a:r>
              <a:rPr lang="it-IT" dirty="0" smtClean="0"/>
              <a:t>indicare se sono:</a:t>
            </a:r>
          </a:p>
          <a:p>
            <a:pPr marL="609600" indent="-609600" eaLnBrk="1" hangingPunct="1">
              <a:buFontTx/>
              <a:buAutoNum type="alphaLcParenBoth"/>
            </a:pPr>
            <a:r>
              <a:rPr lang="it-IT" dirty="0" smtClean="0"/>
              <a:t>variabile esplicativa</a:t>
            </a:r>
          </a:p>
          <a:p>
            <a:pPr marL="609600" indent="-609600" eaLnBrk="1" hangingPunct="1">
              <a:buFontTx/>
              <a:buAutoNum type="alphaLcParenBoth"/>
            </a:pPr>
            <a:r>
              <a:rPr lang="it-IT" dirty="0" smtClean="0"/>
              <a:t> variabile di risposta</a:t>
            </a: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63E4DF79-5F39-4655-9883-CABE58E35CAE}" type="slidenum">
              <a:rPr lang="it-IT"/>
              <a:pPr>
                <a:defRPr/>
              </a:pPr>
              <a:t>113</a:t>
            </a:fld>
            <a:endParaRPr lang="it-IT"/>
          </a:p>
        </p:txBody>
      </p:sp>
      <p:sp>
        <p:nvSpPr>
          <p:cNvPr id="193539" name="Rectangle 3"/>
          <p:cNvSpPr>
            <a:spLocks noGrp="1" noChangeArrowheads="1"/>
          </p:cNvSpPr>
          <p:nvPr>
            <p:ph type="body" idx="1"/>
          </p:nvPr>
        </p:nvSpPr>
        <p:spPr>
          <a:xfrm>
            <a:off x="468313" y="0"/>
            <a:ext cx="8229600" cy="6308725"/>
          </a:xfrm>
        </p:spPr>
        <p:txBody>
          <a:bodyPr/>
          <a:lstStyle/>
          <a:p>
            <a:pPr eaLnBrk="1" hangingPunct="1">
              <a:lnSpc>
                <a:spcPct val="90000"/>
              </a:lnSpc>
            </a:pPr>
            <a:endParaRPr lang="it-IT" sz="2800" dirty="0" smtClean="0"/>
          </a:p>
          <a:p>
            <a:pPr eaLnBrk="1" hangingPunct="1">
              <a:lnSpc>
                <a:spcPct val="90000"/>
              </a:lnSpc>
            </a:pPr>
            <a:r>
              <a:rPr lang="it-IT" sz="2800" dirty="0" smtClean="0"/>
              <a:t>In uno studio sull’efficacia di due diversi farmaci A e B per ridurre la pressione, è stato confrontato un gruppo di 50 maschi di 60 anni che aveva  fatto uso del farmaco A, con un altro gruppo di 50 maschi della stessa età che aveva usato il farmaco B.</a:t>
            </a:r>
          </a:p>
          <a:p>
            <a:pPr eaLnBrk="1" hangingPunct="1">
              <a:lnSpc>
                <a:spcPct val="90000"/>
              </a:lnSpc>
            </a:pPr>
            <a:r>
              <a:rPr lang="it-IT" sz="2800" dirty="0" smtClean="0"/>
              <a:t> Si è notato che, mediamente, il livello di pressione è inferiore nei soggetti che assumono il farmaco A.</a:t>
            </a:r>
          </a:p>
          <a:p>
            <a:pPr eaLnBrk="1" hangingPunct="1">
              <a:lnSpc>
                <a:spcPct val="90000"/>
              </a:lnSpc>
              <a:buFontTx/>
              <a:buNone/>
            </a:pPr>
            <a:r>
              <a:rPr lang="it-IT" sz="2800" dirty="0" smtClean="0"/>
              <a:t> </a:t>
            </a:r>
          </a:p>
          <a:p>
            <a:pPr eaLnBrk="1" hangingPunct="1">
              <a:lnSpc>
                <a:spcPct val="90000"/>
              </a:lnSpc>
              <a:buFontTx/>
              <a:buNone/>
            </a:pPr>
            <a:r>
              <a:rPr lang="it-IT" sz="2800" dirty="0" smtClean="0"/>
              <a:t>   </a:t>
            </a:r>
            <a:r>
              <a:rPr lang="it-IT" sz="2800" b="1" dirty="0" smtClean="0"/>
              <a:t>1.  </a:t>
            </a:r>
            <a:r>
              <a:rPr lang="it-IT" sz="2800" dirty="0" smtClean="0"/>
              <a:t>Si tratta di un esperimento o di uno studio di osservazione?</a:t>
            </a:r>
            <a:endParaRPr lang="it-IT" sz="2800" b="1" dirty="0" smtClean="0"/>
          </a:p>
          <a:p>
            <a:pPr eaLnBrk="1" hangingPunct="1">
              <a:lnSpc>
                <a:spcPct val="90000"/>
              </a:lnSpc>
              <a:buFontTx/>
              <a:buNone/>
            </a:pPr>
            <a:r>
              <a:rPr lang="it-IT" sz="2800" b="1" dirty="0" smtClean="0"/>
              <a:t>  2.  </a:t>
            </a:r>
            <a:r>
              <a:rPr lang="it-IT" sz="2800" dirty="0" smtClean="0"/>
              <a:t>Qual è la variabile di risposta?</a:t>
            </a:r>
          </a:p>
          <a:p>
            <a:pPr eaLnBrk="1" hangingPunct="1">
              <a:lnSpc>
                <a:spcPct val="90000"/>
              </a:lnSpc>
              <a:buFontTx/>
              <a:buNone/>
            </a:pPr>
            <a:r>
              <a:rPr lang="it-IT" sz="2800" dirty="0" smtClean="0"/>
              <a:t>  </a:t>
            </a:r>
            <a:r>
              <a:rPr lang="it-IT" sz="2800" b="1" dirty="0" smtClean="0"/>
              <a:t>3.</a:t>
            </a:r>
            <a:r>
              <a:rPr lang="it-IT" sz="2800" dirty="0" smtClean="0"/>
              <a:t>  E’ possibile concludere che il farmaco A ha effetto nel ridurre la pressione. </a:t>
            </a: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4" name="Titolo 1"/>
          <p:cNvSpPr>
            <a:spLocks noGrp="1"/>
          </p:cNvSpPr>
          <p:nvPr>
            <p:ph type="title"/>
          </p:nvPr>
        </p:nvSpPr>
        <p:spPr>
          <a:xfrm>
            <a:off x="457200" y="0"/>
            <a:ext cx="8229600" cy="908050"/>
          </a:xfrm>
        </p:spPr>
        <p:txBody>
          <a:bodyPr/>
          <a:lstStyle/>
          <a:p>
            <a:r>
              <a:rPr lang="it-IT" sz="2800" smtClean="0"/>
              <a:t>Esempio</a:t>
            </a:r>
          </a:p>
        </p:txBody>
      </p:sp>
      <p:sp>
        <p:nvSpPr>
          <p:cNvPr id="294915" name="Segnaposto contenuto 2"/>
          <p:cNvSpPr>
            <a:spLocks noGrp="1"/>
          </p:cNvSpPr>
          <p:nvPr>
            <p:ph idx="1"/>
          </p:nvPr>
        </p:nvSpPr>
        <p:spPr>
          <a:xfrm>
            <a:off x="251520" y="908050"/>
            <a:ext cx="8686800" cy="5949950"/>
          </a:xfrm>
        </p:spPr>
        <p:txBody>
          <a:bodyPr/>
          <a:lstStyle/>
          <a:p>
            <a:pPr>
              <a:buFontTx/>
              <a:buNone/>
            </a:pPr>
            <a:r>
              <a:rPr lang="it-IT" dirty="0" smtClean="0"/>
              <a:t> 1</a:t>
            </a:r>
            <a:r>
              <a:rPr lang="it-IT" sz="2800" dirty="0" smtClean="0"/>
              <a:t>) </a:t>
            </a:r>
            <a:r>
              <a:rPr lang="en-US" sz="2800" dirty="0" err="1" smtClean="0"/>
              <a:t>quale</a:t>
            </a:r>
            <a:r>
              <a:rPr lang="en-US" sz="2800" dirty="0" smtClean="0"/>
              <a:t> </a:t>
            </a:r>
            <a:r>
              <a:rPr lang="en-US" sz="2800" dirty="0" err="1" smtClean="0"/>
              <a:t>delle</a:t>
            </a:r>
            <a:r>
              <a:rPr lang="en-US" sz="2800" dirty="0" smtClean="0"/>
              <a:t> </a:t>
            </a:r>
            <a:r>
              <a:rPr lang="en-US" sz="2800" dirty="0" err="1" smtClean="0"/>
              <a:t>seguenti</a:t>
            </a:r>
            <a:r>
              <a:rPr lang="en-US" sz="2800" dirty="0" smtClean="0"/>
              <a:t> </a:t>
            </a:r>
            <a:r>
              <a:rPr lang="en-US" sz="2800" dirty="0" err="1" smtClean="0"/>
              <a:t>affermazioni</a:t>
            </a:r>
            <a:r>
              <a:rPr lang="en-US" sz="2800" dirty="0" smtClean="0"/>
              <a:t> è </a:t>
            </a:r>
            <a:r>
              <a:rPr lang="en-US" sz="2800" dirty="0" err="1" smtClean="0"/>
              <a:t>vera</a:t>
            </a:r>
            <a:r>
              <a:rPr lang="en-US" sz="2800" dirty="0" smtClean="0"/>
              <a:t>?</a:t>
            </a:r>
          </a:p>
          <a:p>
            <a:pPr>
              <a:buFontTx/>
              <a:buNone/>
            </a:pPr>
            <a:r>
              <a:rPr lang="en-US" sz="2800" dirty="0" smtClean="0"/>
              <a:t>    I. </a:t>
            </a:r>
            <a:r>
              <a:rPr lang="en-US" sz="2800" dirty="0" err="1" smtClean="0"/>
              <a:t>Un’indagine</a:t>
            </a:r>
            <a:r>
              <a:rPr lang="en-US" sz="2800" dirty="0" smtClean="0"/>
              <a:t> </a:t>
            </a:r>
            <a:r>
              <a:rPr lang="en-US" sz="2800" dirty="0" err="1" smtClean="0"/>
              <a:t>campionaria</a:t>
            </a:r>
            <a:r>
              <a:rPr lang="en-US" sz="2800" dirty="0" smtClean="0"/>
              <a:t> è un </a:t>
            </a:r>
            <a:r>
              <a:rPr lang="en-US" sz="2800" dirty="0" err="1" smtClean="0"/>
              <a:t>esempio</a:t>
            </a:r>
            <a:r>
              <a:rPr lang="en-US" sz="2800" dirty="0" smtClean="0"/>
              <a:t> </a:t>
            </a:r>
            <a:r>
              <a:rPr lang="en-US" sz="2800" dirty="0" err="1" smtClean="0"/>
              <a:t>di</a:t>
            </a:r>
            <a:r>
              <a:rPr lang="en-US" sz="2800" dirty="0" smtClean="0"/>
              <a:t> </a:t>
            </a:r>
            <a:r>
              <a:rPr lang="en-US" sz="2800" dirty="0" err="1" smtClean="0"/>
              <a:t>disegno</a:t>
            </a:r>
            <a:r>
              <a:rPr lang="en-US" sz="2800" dirty="0" smtClean="0"/>
              <a:t> </a:t>
            </a:r>
            <a:r>
              <a:rPr lang="en-US" sz="2800" dirty="0" err="1" smtClean="0"/>
              <a:t>sperimentale</a:t>
            </a:r>
            <a:endParaRPr lang="en-US" sz="2800" dirty="0" smtClean="0"/>
          </a:p>
          <a:p>
            <a:pPr>
              <a:buFontTx/>
              <a:buNone/>
            </a:pPr>
            <a:r>
              <a:rPr lang="en-US" sz="2800" dirty="0" smtClean="0"/>
              <a:t/>
            </a:r>
            <a:br>
              <a:rPr lang="en-US" sz="2800" dirty="0" smtClean="0"/>
            </a:br>
            <a:r>
              <a:rPr lang="en-US" sz="2800" dirty="0" smtClean="0"/>
              <a:t/>
            </a:r>
            <a:br>
              <a:rPr lang="en-US" sz="2800" dirty="0" smtClean="0"/>
            </a:br>
            <a:r>
              <a:rPr lang="en-US" sz="2800" dirty="0" smtClean="0"/>
              <a:t>II. Il </a:t>
            </a:r>
            <a:r>
              <a:rPr lang="en-US" sz="2800" dirty="0" err="1" smtClean="0"/>
              <a:t>miglior</a:t>
            </a:r>
            <a:r>
              <a:rPr lang="en-US" sz="2800" dirty="0" smtClean="0"/>
              <a:t> </a:t>
            </a:r>
            <a:r>
              <a:rPr lang="en-US" sz="2800" dirty="0" err="1" smtClean="0"/>
              <a:t>metodo</a:t>
            </a:r>
            <a:r>
              <a:rPr lang="en-US" sz="2800" dirty="0" smtClean="0"/>
              <a:t> per </a:t>
            </a:r>
            <a:r>
              <a:rPr lang="en-US" sz="2800" dirty="0" err="1" smtClean="0"/>
              <a:t>studiare</a:t>
            </a:r>
            <a:r>
              <a:rPr lang="en-US" sz="2800" dirty="0" smtClean="0"/>
              <a:t> </a:t>
            </a:r>
            <a:r>
              <a:rPr lang="en-US" sz="2800" dirty="0" err="1" smtClean="0"/>
              <a:t>relazioni</a:t>
            </a:r>
            <a:r>
              <a:rPr lang="en-US" sz="2800" dirty="0" smtClean="0"/>
              <a:t> </a:t>
            </a:r>
            <a:r>
              <a:rPr lang="en-US" sz="2800" dirty="0" err="1" smtClean="0"/>
              <a:t>casuali</a:t>
            </a:r>
            <a:r>
              <a:rPr lang="en-US" sz="2800" dirty="0" smtClean="0"/>
              <a:t> è </a:t>
            </a:r>
            <a:r>
              <a:rPr lang="en-US" sz="2800" dirty="0" err="1" smtClean="0"/>
              <a:t>uno</a:t>
            </a:r>
            <a:r>
              <a:rPr lang="en-US" sz="2800" dirty="0" smtClean="0"/>
              <a:t> studio </a:t>
            </a:r>
            <a:r>
              <a:rPr lang="en-US" sz="2800" dirty="0" err="1" smtClean="0"/>
              <a:t>di</a:t>
            </a:r>
            <a:r>
              <a:rPr lang="en-US" sz="2800" dirty="0" smtClean="0"/>
              <a:t> </a:t>
            </a:r>
            <a:r>
              <a:rPr lang="en-US" sz="2800" dirty="0" err="1" smtClean="0"/>
              <a:t>osservazione</a:t>
            </a:r>
            <a:endParaRPr lang="en-US" sz="2800" dirty="0" smtClean="0"/>
          </a:p>
          <a:p>
            <a:pPr>
              <a:buFontTx/>
              <a:buNone/>
            </a:pPr>
            <a:r>
              <a:rPr lang="en-US" sz="2800" dirty="0" smtClean="0"/>
              <a:t>    (A) I  </a:t>
            </a:r>
            <a:br>
              <a:rPr lang="en-US" sz="2800" dirty="0" smtClean="0"/>
            </a:br>
            <a:r>
              <a:rPr lang="en-US" sz="2800" dirty="0" smtClean="0"/>
              <a:t>(B) II  </a:t>
            </a:r>
            <a:br>
              <a:rPr lang="en-US" sz="2800" dirty="0" smtClean="0"/>
            </a:br>
            <a:r>
              <a:rPr lang="en-US" sz="2800" dirty="0" smtClean="0"/>
              <a:t>(C) </a:t>
            </a:r>
            <a:r>
              <a:rPr lang="en-US" sz="2800" dirty="0" err="1" smtClean="0"/>
              <a:t>Tutte</a:t>
            </a:r>
            <a:r>
              <a:rPr lang="en-US" sz="2800" dirty="0" smtClean="0"/>
              <a:t/>
            </a:r>
            <a:br>
              <a:rPr lang="en-US" sz="2800" dirty="0" smtClean="0"/>
            </a:br>
            <a:r>
              <a:rPr lang="en-US" sz="2800" dirty="0" smtClean="0"/>
              <a:t>(D) </a:t>
            </a:r>
            <a:r>
              <a:rPr lang="en-US" sz="2800" dirty="0" err="1" smtClean="0"/>
              <a:t>Nessuna</a:t>
            </a:r>
            <a:endParaRPr lang="en-US" sz="2800" dirty="0" smtClean="0"/>
          </a:p>
        </p:txBody>
      </p:sp>
      <p:sp>
        <p:nvSpPr>
          <p:cNvPr id="4" name="Segnaposto numero diapositiva 3"/>
          <p:cNvSpPr>
            <a:spLocks noGrp="1"/>
          </p:cNvSpPr>
          <p:nvPr>
            <p:ph type="sldNum" sz="quarter" idx="12"/>
          </p:nvPr>
        </p:nvSpPr>
        <p:spPr/>
        <p:txBody>
          <a:bodyPr/>
          <a:lstStyle/>
          <a:p>
            <a:pPr>
              <a:defRPr/>
            </a:pPr>
            <a:fld id="{566E0039-F3C0-450F-94FB-9EF9F738E482}" type="slidenum">
              <a:rPr lang="it-IT" smtClean="0"/>
              <a:pPr>
                <a:defRPr/>
              </a:pPr>
              <a:t>114</a:t>
            </a:fld>
            <a:endParaRPr lang="it-IT"/>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03E3B5C-4411-498B-98B5-D1A774DB6F2C}" type="slidenum">
              <a:rPr lang="it-IT" smtClean="0"/>
              <a:pPr>
                <a:defRPr/>
              </a:pPr>
              <a:t>115</a:t>
            </a:fld>
            <a:endParaRPr lang="it-IT"/>
          </a:p>
        </p:txBody>
      </p:sp>
      <p:sp>
        <p:nvSpPr>
          <p:cNvPr id="5" name="Rettangolo 4"/>
          <p:cNvSpPr>
            <a:spLocks noChangeArrowheads="1"/>
          </p:cNvSpPr>
          <p:nvPr/>
        </p:nvSpPr>
        <p:spPr bwMode="auto">
          <a:xfrm>
            <a:off x="323528" y="620688"/>
            <a:ext cx="8568952" cy="7478970"/>
          </a:xfrm>
          <a:prstGeom prst="rect">
            <a:avLst/>
          </a:prstGeom>
          <a:noFill/>
          <a:ln w="9525">
            <a:noFill/>
            <a:miter lim="800000"/>
            <a:headEnd/>
            <a:tailEnd/>
          </a:ln>
        </p:spPr>
        <p:txBody>
          <a:bodyPr wrap="square">
            <a:spAutoFit/>
          </a:bodyPr>
          <a:lstStyle/>
          <a:p>
            <a:r>
              <a:rPr lang="en-US" sz="2800" dirty="0" err="1" smtClean="0"/>
              <a:t>Viene</a:t>
            </a:r>
            <a:r>
              <a:rPr lang="en-US" sz="2800" dirty="0" smtClean="0"/>
              <a:t> </a:t>
            </a:r>
            <a:r>
              <a:rPr lang="en-US" sz="2800" dirty="0" err="1" smtClean="0"/>
              <a:t>testato</a:t>
            </a:r>
            <a:r>
              <a:rPr lang="en-US" sz="2800" dirty="0" smtClean="0"/>
              <a:t> un </a:t>
            </a:r>
            <a:r>
              <a:rPr lang="en-US" sz="2800" dirty="0" err="1" smtClean="0"/>
              <a:t>nuovo</a:t>
            </a:r>
            <a:r>
              <a:rPr lang="en-US" sz="2800" dirty="0" smtClean="0"/>
              <a:t> </a:t>
            </a:r>
            <a:r>
              <a:rPr lang="en-US" sz="2800" dirty="0" err="1" smtClean="0"/>
              <a:t>farmaco</a:t>
            </a:r>
            <a:r>
              <a:rPr lang="en-US" sz="2800" dirty="0" smtClean="0"/>
              <a:t> </a:t>
            </a:r>
            <a:r>
              <a:rPr lang="en-US" sz="2800" dirty="0" err="1" smtClean="0"/>
              <a:t>contro</a:t>
            </a:r>
            <a:r>
              <a:rPr lang="en-US" sz="2800" dirty="0" smtClean="0"/>
              <a:t> </a:t>
            </a:r>
            <a:r>
              <a:rPr lang="en-US" sz="2800" dirty="0" err="1" smtClean="0"/>
              <a:t>il</a:t>
            </a:r>
            <a:r>
              <a:rPr lang="en-US" sz="2800" dirty="0" smtClean="0"/>
              <a:t> </a:t>
            </a:r>
            <a:r>
              <a:rPr lang="en-US" sz="2800" dirty="0" err="1" smtClean="0"/>
              <a:t>raffreddore</a:t>
            </a:r>
            <a:r>
              <a:rPr lang="en-US" sz="2800" dirty="0" smtClean="0"/>
              <a:t> </a:t>
            </a:r>
            <a:r>
              <a:rPr lang="en-US" sz="2800" dirty="0" err="1" smtClean="0"/>
              <a:t>su</a:t>
            </a:r>
            <a:r>
              <a:rPr lang="en-US" sz="2800" dirty="0" smtClean="0"/>
              <a:t> 200 </a:t>
            </a:r>
            <a:r>
              <a:rPr lang="en-US" sz="2800" dirty="0" err="1" smtClean="0"/>
              <a:t>individui</a:t>
            </a:r>
            <a:r>
              <a:rPr lang="en-US" sz="2800" dirty="0" smtClean="0"/>
              <a:t>: </a:t>
            </a:r>
          </a:p>
          <a:p>
            <a:r>
              <a:rPr lang="en-US" sz="2800" dirty="0" smtClean="0"/>
              <a:t>100 </a:t>
            </a:r>
            <a:r>
              <a:rPr lang="en-US" sz="2800" dirty="0" err="1" smtClean="0"/>
              <a:t>uomini</a:t>
            </a:r>
            <a:r>
              <a:rPr lang="en-US" sz="2800" dirty="0" smtClean="0"/>
              <a:t> e 100 </a:t>
            </a:r>
            <a:r>
              <a:rPr lang="en-US" sz="2800" dirty="0" err="1" smtClean="0"/>
              <a:t>donne</a:t>
            </a:r>
            <a:r>
              <a:rPr lang="en-US" sz="2800" dirty="0" smtClean="0"/>
              <a:t>.</a:t>
            </a:r>
          </a:p>
          <a:p>
            <a:r>
              <a:rPr lang="en-US" sz="2800" dirty="0" err="1" smtClean="0"/>
              <a:t>Gli</a:t>
            </a:r>
            <a:r>
              <a:rPr lang="en-US" sz="2800" dirty="0" smtClean="0"/>
              <a:t> </a:t>
            </a:r>
            <a:r>
              <a:rPr lang="en-US" sz="2800" dirty="0" err="1" smtClean="0"/>
              <a:t>uomini</a:t>
            </a:r>
            <a:r>
              <a:rPr lang="en-US" sz="2800" dirty="0" smtClean="0"/>
              <a:t> </a:t>
            </a:r>
            <a:r>
              <a:rPr lang="en-US" sz="2800" dirty="0" err="1" smtClean="0"/>
              <a:t>ricevono</a:t>
            </a:r>
            <a:r>
              <a:rPr lang="en-US" sz="2800" dirty="0" smtClean="0"/>
              <a:t> </a:t>
            </a:r>
            <a:r>
              <a:rPr lang="en-US" sz="2800" dirty="0" err="1" smtClean="0"/>
              <a:t>il</a:t>
            </a:r>
            <a:r>
              <a:rPr lang="en-US" sz="2800" dirty="0" smtClean="0"/>
              <a:t> </a:t>
            </a:r>
            <a:r>
              <a:rPr lang="en-US" sz="2800" dirty="0" err="1" smtClean="0"/>
              <a:t>farmaco</a:t>
            </a:r>
            <a:r>
              <a:rPr lang="en-US" sz="2800" dirty="0" smtClean="0"/>
              <a:t> e le </a:t>
            </a:r>
            <a:r>
              <a:rPr lang="en-US" sz="2800" dirty="0" err="1" smtClean="0"/>
              <a:t>donne</a:t>
            </a:r>
            <a:r>
              <a:rPr lang="en-US" sz="2800" dirty="0" smtClean="0"/>
              <a:t> no.</a:t>
            </a:r>
          </a:p>
          <a:p>
            <a:endParaRPr lang="en-US" sz="2800" dirty="0" smtClean="0"/>
          </a:p>
          <a:p>
            <a:r>
              <a:rPr lang="en-US" sz="2800" dirty="0" err="1" smtClean="0"/>
              <a:t>Alla</a:t>
            </a:r>
            <a:r>
              <a:rPr lang="en-US" sz="2800" dirty="0" smtClean="0"/>
              <a:t> fine </a:t>
            </a:r>
            <a:r>
              <a:rPr lang="en-US" sz="2800" dirty="0" err="1" smtClean="0"/>
              <a:t>dello</a:t>
            </a:r>
            <a:r>
              <a:rPr lang="en-US" sz="2800" dirty="0" smtClean="0"/>
              <a:t> studio </a:t>
            </a:r>
            <a:r>
              <a:rPr lang="en-US" sz="2800" dirty="0" err="1" smtClean="0"/>
              <a:t>si</a:t>
            </a:r>
            <a:r>
              <a:rPr lang="en-US" sz="2800" dirty="0" smtClean="0"/>
              <a:t> </a:t>
            </a:r>
            <a:r>
              <a:rPr lang="en-US" sz="2800" dirty="0" err="1" smtClean="0"/>
              <a:t>osserva</a:t>
            </a:r>
            <a:r>
              <a:rPr lang="en-US" sz="2800" dirty="0" smtClean="0"/>
              <a:t> </a:t>
            </a:r>
            <a:r>
              <a:rPr lang="en-US" sz="2800" dirty="0" err="1" smtClean="0"/>
              <a:t>che</a:t>
            </a:r>
            <a:r>
              <a:rPr lang="en-US" sz="2800" dirty="0" smtClean="0"/>
              <a:t> </a:t>
            </a:r>
            <a:r>
              <a:rPr lang="en-US" sz="2800" dirty="0" err="1" smtClean="0"/>
              <a:t>gli</a:t>
            </a:r>
            <a:r>
              <a:rPr lang="en-US" sz="2800" dirty="0" smtClean="0"/>
              <a:t> </a:t>
            </a:r>
            <a:r>
              <a:rPr lang="en-US" sz="2800" dirty="0" err="1" smtClean="0"/>
              <a:t>uomini</a:t>
            </a:r>
            <a:r>
              <a:rPr lang="en-US" sz="2800" dirty="0" smtClean="0"/>
              <a:t> </a:t>
            </a:r>
            <a:r>
              <a:rPr lang="en-US" sz="2800" dirty="0" err="1" smtClean="0"/>
              <a:t>hanno</a:t>
            </a:r>
            <a:r>
              <a:rPr lang="en-US" sz="2800" dirty="0" smtClean="0"/>
              <a:t> </a:t>
            </a:r>
            <a:r>
              <a:rPr lang="en-US" sz="2800" dirty="0" err="1" smtClean="0"/>
              <a:t>avuto</a:t>
            </a:r>
            <a:r>
              <a:rPr lang="en-US" sz="2800" dirty="0" smtClean="0"/>
              <a:t> </a:t>
            </a:r>
            <a:r>
              <a:rPr lang="en-US" sz="2800" dirty="0" err="1" smtClean="0"/>
              <a:t>meno</a:t>
            </a:r>
            <a:r>
              <a:rPr lang="en-US" sz="2800" dirty="0" smtClean="0"/>
              <a:t> </a:t>
            </a:r>
            <a:r>
              <a:rPr lang="en-US" sz="2800" dirty="0" err="1" smtClean="0"/>
              <a:t>raffreddori</a:t>
            </a:r>
            <a:r>
              <a:rPr lang="en-US" sz="2800" dirty="0" smtClean="0"/>
              <a:t>.</a:t>
            </a:r>
          </a:p>
          <a:p>
            <a:endParaRPr lang="en-US" sz="2800" dirty="0" smtClean="0"/>
          </a:p>
          <a:p>
            <a:r>
              <a:rPr lang="en-US" sz="2800" dirty="0" smtClean="0"/>
              <a:t>E’ </a:t>
            </a:r>
            <a:r>
              <a:rPr lang="en-US" sz="2800" dirty="0" err="1" smtClean="0"/>
              <a:t>corretto</a:t>
            </a:r>
            <a:r>
              <a:rPr lang="en-US" sz="2800" dirty="0" smtClean="0"/>
              <a:t>?  Come </a:t>
            </a:r>
            <a:r>
              <a:rPr lang="en-US" sz="2800" dirty="0" err="1" smtClean="0"/>
              <a:t>pianifichereste</a:t>
            </a:r>
            <a:r>
              <a:rPr lang="en-US" sz="2800" dirty="0" smtClean="0"/>
              <a:t> </a:t>
            </a:r>
            <a:r>
              <a:rPr lang="en-US" sz="2800" dirty="0" err="1" smtClean="0"/>
              <a:t>questo</a:t>
            </a:r>
            <a:r>
              <a:rPr lang="en-US" sz="2800" dirty="0" smtClean="0"/>
              <a:t> </a:t>
            </a:r>
            <a:r>
              <a:rPr lang="en-US" sz="2800" dirty="0" err="1" smtClean="0"/>
              <a:t>esperimento</a:t>
            </a:r>
            <a:r>
              <a:rPr lang="en-US" sz="2800" dirty="0" smtClean="0"/>
              <a:t>?</a:t>
            </a:r>
          </a:p>
          <a:p>
            <a:r>
              <a:rPr lang="it-IT" sz="2800" dirty="0" smtClean="0"/>
              <a:t>Non ci sono controlli</a:t>
            </a:r>
          </a:p>
          <a:p>
            <a:r>
              <a:rPr lang="it-IT" sz="2800" dirty="0" smtClean="0"/>
              <a:t>Il sesso si confonde con l’uso del farmaco </a:t>
            </a:r>
            <a:r>
              <a:rPr lang="it-IT" sz="2800" dirty="0" smtClean="0">
                <a:sym typeface="Wingdings" pitchFamily="2" charset="2"/>
              </a:rPr>
              <a:t>       </a:t>
            </a:r>
            <a:endParaRPr lang="it-IT" sz="2800" dirty="0" smtClean="0"/>
          </a:p>
          <a:p>
            <a:r>
              <a:rPr lang="it-IT" sz="2800" dirty="0" smtClean="0"/>
              <a:t>Uomini e donne potrebbero essere assegnati a caso al farmaco</a:t>
            </a:r>
          </a:p>
          <a:p>
            <a:r>
              <a:rPr lang="it-IT" sz="2800" dirty="0" smtClean="0"/>
              <a:t>Un gruppo potrebbe ricevere un placebo </a:t>
            </a:r>
          </a:p>
          <a:p>
            <a:endParaRPr lang="en-US" sz="2800" dirty="0" smtClean="0"/>
          </a:p>
          <a:p>
            <a:endParaRPr lang="en-US" sz="2800" dirty="0"/>
          </a:p>
          <a:p>
            <a:endParaRPr lang="en-US" sz="3200" dirty="0"/>
          </a:p>
        </p:txBody>
      </p:sp>
      <p:sp>
        <p:nvSpPr>
          <p:cNvPr id="303108" name="CasellaDiTesto 8"/>
          <p:cNvSpPr txBox="1">
            <a:spLocks noChangeArrowheads="1"/>
          </p:cNvSpPr>
          <p:nvPr/>
        </p:nvSpPr>
        <p:spPr bwMode="auto">
          <a:xfrm>
            <a:off x="3275856" y="0"/>
            <a:ext cx="2879725" cy="584775"/>
          </a:xfrm>
          <a:prstGeom prst="rect">
            <a:avLst/>
          </a:prstGeom>
          <a:noFill/>
          <a:ln w="9525">
            <a:noFill/>
            <a:miter lim="800000"/>
            <a:headEnd/>
            <a:tailEnd/>
          </a:ln>
        </p:spPr>
        <p:txBody>
          <a:bodyPr>
            <a:spAutoFit/>
          </a:bodyPr>
          <a:lstStyle/>
          <a:p>
            <a:r>
              <a:rPr lang="it-IT" sz="3200" dirty="0">
                <a:solidFill>
                  <a:srgbClr val="FF0000"/>
                </a:solidFill>
              </a:rPr>
              <a:t>Esempio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35394" name="Picture 2"/>
          <p:cNvPicPr>
            <a:picLocks noGrp="1" noChangeAspect="1" noChangeArrowheads="1"/>
          </p:cNvPicPr>
          <p:nvPr>
            <p:ph idx="1"/>
          </p:nvPr>
        </p:nvPicPr>
        <p:blipFill>
          <a:blip r:embed="rId2" cstate="print"/>
          <a:stretch>
            <a:fillRect/>
          </a:stretch>
        </p:blipFill>
        <p:spPr bwMode="auto">
          <a:xfrm>
            <a:off x="899592" y="1628800"/>
            <a:ext cx="6624736" cy="3168352"/>
          </a:xfrm>
          <a:prstGeom prst="rect">
            <a:avLst/>
          </a:prstGeom>
          <a:noFill/>
          <a:ln w="9525">
            <a:noFill/>
            <a:miter lim="800000"/>
            <a:headEnd/>
            <a:tailEnd/>
          </a:ln>
        </p:spPr>
      </p:pic>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116</a:t>
            </a:fld>
            <a:endParaRPr lang="it-IT"/>
          </a:p>
        </p:txBody>
      </p:sp>
      <p:sp>
        <p:nvSpPr>
          <p:cNvPr id="7" name="Rettangolo 6"/>
          <p:cNvSpPr/>
          <p:nvPr/>
        </p:nvSpPr>
        <p:spPr>
          <a:xfrm>
            <a:off x="323528" y="0"/>
            <a:ext cx="8568952" cy="1846659"/>
          </a:xfrm>
          <a:prstGeom prst="rect">
            <a:avLst/>
          </a:prstGeom>
        </p:spPr>
        <p:txBody>
          <a:bodyPr wrap="square">
            <a:spAutoFit/>
          </a:bodyPr>
          <a:lstStyle/>
          <a:p>
            <a:r>
              <a:rPr lang="it-IT" sz="2400" dirty="0" smtClean="0"/>
              <a:t>Nella tabella seguente sono riportate le informazioni relative a un campione di sette piantine di pomodori di una data piantagione</a:t>
            </a:r>
            <a:r>
              <a:rPr lang="it-IT" sz="2400" b="1" dirty="0" smtClean="0"/>
              <a:t> </a:t>
            </a:r>
            <a:r>
              <a:rPr lang="it-IT" sz="2400" dirty="0" smtClean="0"/>
              <a:t>Lo scopo dello studio è di confrontare la crescita media delle piantine di pomodoro trattate con i 3 fertilizzanti A, B, C.</a:t>
            </a:r>
          </a:p>
          <a:p>
            <a:endParaRPr lang="it-IT" dirty="0"/>
          </a:p>
        </p:txBody>
      </p:sp>
      <p:sp>
        <p:nvSpPr>
          <p:cNvPr id="8" name="Rettangolo 7"/>
          <p:cNvSpPr/>
          <p:nvPr/>
        </p:nvSpPr>
        <p:spPr>
          <a:xfrm>
            <a:off x="611560" y="4869160"/>
            <a:ext cx="7056784" cy="1200329"/>
          </a:xfrm>
          <a:prstGeom prst="rect">
            <a:avLst/>
          </a:prstGeom>
        </p:spPr>
        <p:txBody>
          <a:bodyPr wrap="square">
            <a:spAutoFit/>
          </a:bodyPr>
          <a:lstStyle/>
          <a:p>
            <a:r>
              <a:rPr lang="it-IT" dirty="0" smtClean="0"/>
              <a:t> </a:t>
            </a:r>
            <a:r>
              <a:rPr lang="it-IT" sz="2400" dirty="0" smtClean="0"/>
              <a:t>Qual è la popolazione di riferimento? Qual è l’unità statistica?  </a:t>
            </a:r>
          </a:p>
          <a:p>
            <a:endParaRPr lang="it-IT" sz="2400" dirty="0"/>
          </a:p>
        </p:txBody>
      </p:sp>
      <p:sp>
        <p:nvSpPr>
          <p:cNvPr id="10" name="CasellaDiTesto 9"/>
          <p:cNvSpPr txBox="1"/>
          <p:nvPr/>
        </p:nvSpPr>
        <p:spPr>
          <a:xfrm>
            <a:off x="395536" y="5661248"/>
            <a:ext cx="8003929" cy="830997"/>
          </a:xfrm>
          <a:prstGeom prst="rect">
            <a:avLst/>
          </a:prstGeom>
          <a:noFill/>
        </p:spPr>
        <p:txBody>
          <a:bodyPr wrap="square" rtlCol="0">
            <a:spAutoFit/>
          </a:bodyPr>
          <a:lstStyle/>
          <a:p>
            <a:r>
              <a:rPr lang="it-IT" sz="2400" dirty="0" smtClean="0"/>
              <a:t>Si tratta di un esperimento o di uno studio di osservazione?</a:t>
            </a:r>
          </a:p>
          <a:p>
            <a:r>
              <a:rPr lang="it-IT" sz="2400" dirty="0" smtClean="0"/>
              <a:t>Qual è il parametro che vogliamo stimare? Come lo stimiamo?</a:t>
            </a:r>
            <a:endParaRPr lang="it-IT" sz="2400" dirty="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064493"/>
            <a:ext cx="8317432" cy="5793507"/>
          </a:xfrm>
        </p:spPr>
        <p:txBody>
          <a:bodyPr/>
          <a:lstStyle/>
          <a:p>
            <a:r>
              <a:rPr lang="it-IT" sz="2800" dirty="0" smtClean="0"/>
              <a:t>Un campione di pazienti ipertesi viene suddiviso in modo casuale in due gruppi. Ad un gruppo viene somministrato un farmaco contro l’ipertensione, mentre all’altro gruppo viene somministrato un placebo.</a:t>
            </a:r>
          </a:p>
          <a:p>
            <a:r>
              <a:rPr lang="it-IT" sz="2800" dirty="0" smtClean="0"/>
              <a:t>Dopo sei mesi dall’inizio della terapia, sono stati confrontati i valori delle pressioni del sangue nei due gruppi.</a:t>
            </a:r>
          </a:p>
          <a:p>
            <a:pPr>
              <a:buNone/>
            </a:pPr>
            <a:r>
              <a:rPr lang="it-IT" sz="2800" dirty="0" smtClean="0"/>
              <a:t> Dire se si tratta di: </a:t>
            </a:r>
          </a:p>
          <a:p>
            <a:r>
              <a:rPr lang="it-IT" sz="2800" dirty="0" smtClean="0"/>
              <a:t>(a) un esperimento</a:t>
            </a:r>
          </a:p>
          <a:p>
            <a:r>
              <a:rPr lang="it-IT" sz="2800" dirty="0" smtClean="0"/>
              <a:t>(b) uno studio di osservazione</a:t>
            </a:r>
          </a:p>
          <a:p>
            <a:pPr>
              <a:buNone/>
            </a:pPr>
            <a:endParaRPr lang="it-IT" sz="2800"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117</a:t>
            </a:fld>
            <a:endParaRPr lang="it-IT"/>
          </a:p>
        </p:txBody>
      </p:sp>
      <p:sp>
        <p:nvSpPr>
          <p:cNvPr id="5" name="CasellaDiTesto 4"/>
          <p:cNvSpPr txBox="1"/>
          <p:nvPr/>
        </p:nvSpPr>
        <p:spPr>
          <a:xfrm>
            <a:off x="3563888" y="260648"/>
            <a:ext cx="1444178" cy="523220"/>
          </a:xfrm>
          <a:prstGeom prst="rect">
            <a:avLst/>
          </a:prstGeom>
          <a:noFill/>
        </p:spPr>
        <p:txBody>
          <a:bodyPr wrap="none" rtlCol="0">
            <a:spAutoFit/>
          </a:bodyPr>
          <a:lstStyle/>
          <a:p>
            <a:r>
              <a:rPr lang="it-IT" sz="2800" dirty="0" smtClean="0">
                <a:solidFill>
                  <a:srgbClr val="FF0000"/>
                </a:solidFill>
              </a:rPr>
              <a:t>Esercizio</a:t>
            </a:r>
            <a:endParaRPr lang="it-IT" sz="2800" dirty="0">
              <a:solidFill>
                <a:srgbClr val="FF0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692696"/>
            <a:ext cx="8892480" cy="5976664"/>
          </a:xfrm>
        </p:spPr>
        <p:txBody>
          <a:bodyPr/>
          <a:lstStyle/>
          <a:p>
            <a:pPr>
              <a:buNone/>
            </a:pPr>
            <a:endParaRPr lang="it-IT" sz="2800" dirty="0" smtClean="0"/>
          </a:p>
          <a:p>
            <a:pPr>
              <a:buNone/>
            </a:pPr>
            <a:r>
              <a:rPr lang="it-IT" sz="2800" dirty="0" smtClean="0"/>
              <a:t>                                           ESERCIZIO</a:t>
            </a:r>
          </a:p>
          <a:p>
            <a:pPr>
              <a:buNone/>
            </a:pPr>
            <a:endParaRPr lang="it-IT" sz="2800" dirty="0" smtClean="0"/>
          </a:p>
          <a:p>
            <a:pPr>
              <a:buNone/>
            </a:pPr>
            <a:r>
              <a:rPr lang="it-IT" sz="2800" dirty="0" smtClean="0"/>
              <a:t>Supponendo di voler condurre un’indagine, a Roma, sull’uso di cannabis da parte degli studenti che frequentano l’ultimo anno delle scuole superiori</a:t>
            </a:r>
          </a:p>
          <a:p>
            <a:pPr>
              <a:buNone/>
            </a:pPr>
            <a:r>
              <a:rPr lang="it-IT" sz="2800" dirty="0" smtClean="0"/>
              <a:t>   i) poiché le scuole superiori sono molte, che tipo di campionamento effettuereste?</a:t>
            </a:r>
          </a:p>
          <a:p>
            <a:pPr>
              <a:buNone/>
            </a:pPr>
            <a:r>
              <a:rPr lang="it-IT" sz="2800" dirty="0" smtClean="0"/>
              <a:t/>
            </a:r>
            <a:br>
              <a:rPr lang="it-IT" sz="2800" dirty="0" smtClean="0"/>
            </a:br>
            <a:r>
              <a:rPr lang="it-IT" sz="2800" dirty="0" err="1" smtClean="0"/>
              <a:t>ii</a:t>
            </a:r>
            <a:r>
              <a:rPr lang="it-IT" sz="2800" dirty="0" smtClean="0"/>
              <a:t>) descrivete, in modo sintetico, come lo effettuereste</a:t>
            </a:r>
          </a:p>
          <a:p>
            <a:endParaRPr lang="it-IT" sz="2800"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118</a:t>
            </a:fld>
            <a:endParaRPr lang="it-IT"/>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29C018D-5F84-48DE-BA4A-2A097BBA68B4}" type="slidenum">
              <a:rPr lang="it-IT"/>
              <a:pPr>
                <a:defRPr/>
              </a:pPr>
              <a:t>119</a:t>
            </a:fld>
            <a:endParaRPr lang="it-IT"/>
          </a:p>
        </p:txBody>
      </p:sp>
      <p:sp>
        <p:nvSpPr>
          <p:cNvPr id="145410" name="Rectangle 2"/>
          <p:cNvSpPr>
            <a:spLocks noGrp="1" noChangeArrowheads="1"/>
          </p:cNvSpPr>
          <p:nvPr>
            <p:ph type="title"/>
          </p:nvPr>
        </p:nvSpPr>
        <p:spPr>
          <a:xfrm>
            <a:off x="457200" y="274638"/>
            <a:ext cx="8229600" cy="1209675"/>
          </a:xfrm>
          <a:ln>
            <a:solidFill>
              <a:srgbClr val="0000CC"/>
            </a:solidFill>
          </a:ln>
        </p:spPr>
        <p:txBody>
          <a:bodyPr/>
          <a:lstStyle/>
          <a:p>
            <a:pPr eaLnBrk="1" hangingPunct="1"/>
            <a:r>
              <a:rPr lang="it-IT" sz="3600" smtClean="0">
                <a:solidFill>
                  <a:srgbClr val="FF3300"/>
                </a:solidFill>
              </a:rPr>
              <a:t>Quali domande sui dati per un’indagine statistica?</a:t>
            </a:r>
          </a:p>
        </p:txBody>
      </p:sp>
      <p:sp>
        <p:nvSpPr>
          <p:cNvPr id="145411" name="Rectangle 3"/>
          <p:cNvSpPr>
            <a:spLocks noGrp="1" noChangeArrowheads="1"/>
          </p:cNvSpPr>
          <p:nvPr>
            <p:ph type="body" idx="1"/>
          </p:nvPr>
        </p:nvSpPr>
        <p:spPr>
          <a:xfrm>
            <a:off x="395288" y="2205038"/>
            <a:ext cx="8229600" cy="4281487"/>
          </a:xfrm>
        </p:spPr>
        <p:txBody>
          <a:bodyPr/>
          <a:lstStyle/>
          <a:p>
            <a:pPr eaLnBrk="1" hangingPunct="1">
              <a:lnSpc>
                <a:spcPct val="90000"/>
              </a:lnSpc>
              <a:defRPr/>
            </a:pPr>
            <a:r>
              <a:rPr lang="it-IT" sz="3600" b="1" dirty="0" smtClean="0">
                <a:solidFill>
                  <a:srgbClr val="7030A0"/>
                </a:solidFill>
                <a:effectLst>
                  <a:outerShdw blurRad="38100" dist="38100" dir="2700000" algn="tl">
                    <a:srgbClr val="C0C0C0"/>
                  </a:outerShdw>
                </a:effectLst>
              </a:rPr>
              <a:t>Perché?</a:t>
            </a:r>
          </a:p>
          <a:p>
            <a:pPr eaLnBrk="1" hangingPunct="1">
              <a:lnSpc>
                <a:spcPct val="90000"/>
              </a:lnSpc>
              <a:buFontTx/>
              <a:buNone/>
              <a:defRPr/>
            </a:pPr>
            <a:r>
              <a:rPr lang="it-IT" sz="3600" b="1" dirty="0" smtClean="0">
                <a:solidFill>
                  <a:srgbClr val="7030A0"/>
                </a:solidFill>
                <a:effectLst>
                  <a:outerShdw blurRad="38100" dist="38100" dir="2700000" algn="tl">
                    <a:srgbClr val="C0C0C0"/>
                  </a:outerShdw>
                </a:effectLst>
              </a:rPr>
              <a:t>      _ Qual è lo scopo dell’indagine</a:t>
            </a:r>
          </a:p>
          <a:p>
            <a:pPr eaLnBrk="1" hangingPunct="1">
              <a:lnSpc>
                <a:spcPct val="90000"/>
              </a:lnSpc>
              <a:defRPr/>
            </a:pPr>
            <a:r>
              <a:rPr lang="it-IT" sz="3600" b="1" dirty="0" smtClean="0">
                <a:solidFill>
                  <a:srgbClr val="7030A0"/>
                </a:solidFill>
                <a:effectLst>
                  <a:outerShdw blurRad="38100" dist="38100" dir="2700000" algn="tl">
                    <a:srgbClr val="C0C0C0"/>
                  </a:outerShdw>
                </a:effectLst>
              </a:rPr>
              <a:t>Chi?</a:t>
            </a:r>
          </a:p>
          <a:p>
            <a:pPr eaLnBrk="1" hangingPunct="1">
              <a:lnSpc>
                <a:spcPct val="90000"/>
              </a:lnSpc>
              <a:buFontTx/>
              <a:buNone/>
              <a:defRPr/>
            </a:pPr>
            <a:r>
              <a:rPr lang="it-IT" sz="3600" b="1" dirty="0" smtClean="0">
                <a:solidFill>
                  <a:srgbClr val="7030A0"/>
                </a:solidFill>
                <a:effectLst>
                  <a:outerShdw blurRad="38100" dist="38100" dir="2700000" algn="tl">
                    <a:srgbClr val="C0C0C0"/>
                  </a:outerShdw>
                </a:effectLst>
              </a:rPr>
              <a:t>      _ Quali unità statistiche, quante</a:t>
            </a:r>
          </a:p>
          <a:p>
            <a:pPr eaLnBrk="1" hangingPunct="1">
              <a:lnSpc>
                <a:spcPct val="90000"/>
              </a:lnSpc>
              <a:defRPr/>
            </a:pPr>
            <a:r>
              <a:rPr lang="it-IT" sz="3600" b="1" dirty="0" smtClean="0">
                <a:solidFill>
                  <a:srgbClr val="7030A0"/>
                </a:solidFill>
                <a:effectLst>
                  <a:outerShdw blurRad="38100" dist="38100" dir="2700000" algn="tl">
                    <a:srgbClr val="C0C0C0"/>
                  </a:outerShdw>
                </a:effectLst>
              </a:rPr>
              <a:t>Quali variabili?</a:t>
            </a:r>
          </a:p>
          <a:p>
            <a:pPr eaLnBrk="1" hangingPunct="1">
              <a:lnSpc>
                <a:spcPct val="90000"/>
              </a:lnSpc>
              <a:buFontTx/>
              <a:buNone/>
              <a:defRPr/>
            </a:pPr>
            <a:r>
              <a:rPr lang="it-IT" sz="3600" b="1" dirty="0" smtClean="0">
                <a:solidFill>
                  <a:srgbClr val="7030A0"/>
                </a:solidFill>
                <a:effectLst>
                  <a:outerShdw blurRad="38100" dist="38100" dir="2700000" algn="tl">
                    <a:srgbClr val="C0C0C0"/>
                  </a:outerShdw>
                </a:effectLst>
              </a:rPr>
              <a:t>      _ Quali variabili, quante, quali  </a:t>
            </a:r>
          </a:p>
          <a:p>
            <a:pPr eaLnBrk="1" hangingPunct="1">
              <a:lnSpc>
                <a:spcPct val="90000"/>
              </a:lnSpc>
              <a:buFontTx/>
              <a:buNone/>
              <a:defRPr/>
            </a:pPr>
            <a:r>
              <a:rPr lang="it-IT" sz="3600" b="1" dirty="0" smtClean="0">
                <a:solidFill>
                  <a:srgbClr val="7030A0"/>
                </a:solidFill>
                <a:effectLst>
                  <a:outerShdw blurRad="38100" dist="38100" dir="2700000" algn="tl">
                    <a:srgbClr val="C0C0C0"/>
                  </a:outerShdw>
                </a:effectLst>
              </a:rPr>
              <a:t>         unità di misura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45410">
                                            <p:txEl>
                                              <p:charRg st="4294967295" end="4294967295"/>
                                            </p:txEl>
                                          </p:spTgt>
                                        </p:tgtEl>
                                        <p:attrNameLst>
                                          <p:attrName>style.visibility</p:attrName>
                                        </p:attrNameLst>
                                      </p:cBhvr>
                                      <p:to>
                                        <p:strVal val="visible"/>
                                      </p:to>
                                    </p:set>
                                    <p:animEffect transition="in" filter="fade">
                                      <p:cBhvr>
                                        <p:cTn id="7" dur="1000">
                                          <p:stCondLst>
                                            <p:cond delay="0"/>
                                          </p:stCondLst>
                                        </p:cTn>
                                        <p:tgtEl>
                                          <p:spTgt spid="14541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5411">
                                            <p:txEl>
                                              <p:pRg st="0" end="0"/>
                                            </p:txEl>
                                          </p:spTgt>
                                        </p:tgtEl>
                                        <p:attrNameLst>
                                          <p:attrName>style.visibility</p:attrName>
                                        </p:attrNameLst>
                                      </p:cBhvr>
                                      <p:to>
                                        <p:strVal val="visible"/>
                                      </p:to>
                                    </p:set>
                                    <p:animEffect transition="in" filter="fade">
                                      <p:cBhvr>
                                        <p:cTn id="12" dur="500">
                                          <p:stCondLst>
                                            <p:cond delay="0"/>
                                          </p:stCondLst>
                                        </p:cTn>
                                        <p:tgtEl>
                                          <p:spTgt spid="145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45411">
                                            <p:txEl>
                                              <p:pRg st="1" end="1"/>
                                            </p:txEl>
                                          </p:spTgt>
                                        </p:tgtEl>
                                        <p:attrNameLst>
                                          <p:attrName>style.visibility</p:attrName>
                                        </p:attrNameLst>
                                      </p:cBhvr>
                                      <p:to>
                                        <p:strVal val="visible"/>
                                      </p:to>
                                    </p:set>
                                    <p:animEffect transition="in" filter="fade">
                                      <p:cBhvr>
                                        <p:cTn id="17" dur="500">
                                          <p:stCondLst>
                                            <p:cond delay="0"/>
                                          </p:stCondLst>
                                        </p:cTn>
                                        <p:tgtEl>
                                          <p:spTgt spid="145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45411">
                                            <p:txEl>
                                              <p:pRg st="2" end="2"/>
                                            </p:txEl>
                                          </p:spTgt>
                                        </p:tgtEl>
                                        <p:attrNameLst>
                                          <p:attrName>style.visibility</p:attrName>
                                        </p:attrNameLst>
                                      </p:cBhvr>
                                      <p:to>
                                        <p:strVal val="visible"/>
                                      </p:to>
                                    </p:set>
                                    <p:animEffect transition="in" filter="fade">
                                      <p:cBhvr>
                                        <p:cTn id="22" dur="500">
                                          <p:stCondLst>
                                            <p:cond delay="0"/>
                                          </p:stCondLst>
                                        </p:cTn>
                                        <p:tgtEl>
                                          <p:spTgt spid="145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5411">
                                            <p:txEl>
                                              <p:pRg st="3" end="3"/>
                                            </p:txEl>
                                          </p:spTgt>
                                        </p:tgtEl>
                                        <p:attrNameLst>
                                          <p:attrName>style.visibility</p:attrName>
                                        </p:attrNameLst>
                                      </p:cBhvr>
                                      <p:to>
                                        <p:strVal val="visible"/>
                                      </p:to>
                                    </p:set>
                                    <p:animEffect transition="in" filter="fade">
                                      <p:cBhvr>
                                        <p:cTn id="27" dur="500">
                                          <p:stCondLst>
                                            <p:cond delay="0"/>
                                          </p:stCondLst>
                                        </p:cTn>
                                        <p:tgtEl>
                                          <p:spTgt spid="1454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45411">
                                            <p:txEl>
                                              <p:pRg st="4" end="4"/>
                                            </p:txEl>
                                          </p:spTgt>
                                        </p:tgtEl>
                                        <p:attrNameLst>
                                          <p:attrName>style.visibility</p:attrName>
                                        </p:attrNameLst>
                                      </p:cBhvr>
                                      <p:to>
                                        <p:strVal val="visible"/>
                                      </p:to>
                                    </p:set>
                                    <p:animEffect transition="in" filter="fade">
                                      <p:cBhvr>
                                        <p:cTn id="32" dur="500">
                                          <p:stCondLst>
                                            <p:cond delay="0"/>
                                          </p:stCondLst>
                                        </p:cTn>
                                        <p:tgtEl>
                                          <p:spTgt spid="1454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45411">
                                            <p:txEl>
                                              <p:pRg st="5" end="5"/>
                                            </p:txEl>
                                          </p:spTgt>
                                        </p:tgtEl>
                                        <p:attrNameLst>
                                          <p:attrName>style.visibility</p:attrName>
                                        </p:attrNameLst>
                                      </p:cBhvr>
                                      <p:to>
                                        <p:strVal val="visible"/>
                                      </p:to>
                                    </p:set>
                                    <p:animEffect transition="in" filter="fade">
                                      <p:cBhvr>
                                        <p:cTn id="37" dur="500">
                                          <p:stCondLst>
                                            <p:cond delay="0"/>
                                          </p:stCondLst>
                                        </p:cTn>
                                        <p:tgtEl>
                                          <p:spTgt spid="1454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45411">
                                            <p:txEl>
                                              <p:pRg st="6" end="6"/>
                                            </p:txEl>
                                          </p:spTgt>
                                        </p:tgtEl>
                                        <p:attrNameLst>
                                          <p:attrName>style.visibility</p:attrName>
                                        </p:attrNameLst>
                                      </p:cBhvr>
                                      <p:to>
                                        <p:strVal val="visible"/>
                                      </p:to>
                                    </p:set>
                                    <p:animEffect transition="in" filter="fade">
                                      <p:cBhvr>
                                        <p:cTn id="42" dur="500">
                                          <p:stCondLst>
                                            <p:cond delay="0"/>
                                          </p:stCondLst>
                                        </p:cTn>
                                        <p:tgtEl>
                                          <p:spTgt spid="145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P spid="145411"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68277BB-6DC3-472C-97C9-1E98AAB972D6}" type="slidenum">
              <a:rPr lang="it-IT"/>
              <a:pPr>
                <a:defRPr/>
              </a:pPr>
              <a:t>12</a:t>
            </a:fld>
            <a:endParaRPr lang="it-IT"/>
          </a:p>
        </p:txBody>
      </p:sp>
      <p:sp>
        <p:nvSpPr>
          <p:cNvPr id="120835" name="Rectangle 2"/>
          <p:cNvSpPr>
            <a:spLocks noGrp="1" noChangeArrowheads="1"/>
          </p:cNvSpPr>
          <p:nvPr>
            <p:ph type="title"/>
          </p:nvPr>
        </p:nvSpPr>
        <p:spPr>
          <a:xfrm>
            <a:off x="457200" y="274638"/>
            <a:ext cx="8229600" cy="633412"/>
          </a:xfrm>
          <a:ln>
            <a:solidFill>
              <a:srgbClr val="3333FF"/>
            </a:solidFill>
          </a:ln>
        </p:spPr>
        <p:txBody>
          <a:bodyPr/>
          <a:lstStyle/>
          <a:p>
            <a:pPr eaLnBrk="1" hangingPunct="1"/>
            <a:r>
              <a:rPr lang="it-IT" sz="3200" smtClean="0">
                <a:solidFill>
                  <a:srgbClr val="FF3300"/>
                </a:solidFill>
              </a:rPr>
              <a:t>La variabilità</a:t>
            </a:r>
          </a:p>
        </p:txBody>
      </p:sp>
      <p:sp>
        <p:nvSpPr>
          <p:cNvPr id="120836" name="Rectangle 3"/>
          <p:cNvSpPr>
            <a:spLocks noGrp="1" noChangeArrowheads="1"/>
          </p:cNvSpPr>
          <p:nvPr>
            <p:ph type="body" idx="1"/>
          </p:nvPr>
        </p:nvSpPr>
        <p:spPr>
          <a:xfrm>
            <a:off x="0" y="1125538"/>
            <a:ext cx="9144000" cy="6021387"/>
          </a:xfrm>
        </p:spPr>
        <p:txBody>
          <a:bodyPr/>
          <a:lstStyle/>
          <a:p>
            <a:pPr marL="609600" indent="-609600" eaLnBrk="1" hangingPunct="1">
              <a:lnSpc>
                <a:spcPct val="90000"/>
              </a:lnSpc>
              <a:buFontTx/>
              <a:buNone/>
            </a:pPr>
            <a:r>
              <a:rPr lang="it-IT" dirty="0" smtClean="0"/>
              <a:t>  Ad es. si supponga di effettuare un esperimento per controllare come funziona una dieta sui topi.</a:t>
            </a:r>
          </a:p>
          <a:p>
            <a:pPr marL="609600" indent="-609600" eaLnBrk="1" hangingPunct="1">
              <a:lnSpc>
                <a:spcPct val="90000"/>
              </a:lnSpc>
              <a:buFontTx/>
              <a:buAutoNum type="arabicParenR"/>
            </a:pPr>
            <a:r>
              <a:rPr lang="it-IT" dirty="0" smtClean="0"/>
              <a:t>Osserveremo una </a:t>
            </a:r>
            <a:r>
              <a:rPr lang="it-IT" dirty="0" smtClean="0">
                <a:solidFill>
                  <a:srgbClr val="FF3300"/>
                </a:solidFill>
              </a:rPr>
              <a:t>variabilità “intrinseca</a:t>
            </a:r>
            <a:r>
              <a:rPr lang="it-IT" dirty="0" smtClean="0"/>
              <a:t>”, ossia i topi sono diversi geneticamente.</a:t>
            </a:r>
          </a:p>
          <a:p>
            <a:pPr marL="609600" indent="-609600" eaLnBrk="1" hangingPunct="1">
              <a:lnSpc>
                <a:spcPct val="90000"/>
              </a:lnSpc>
              <a:buFontTx/>
              <a:buAutoNum type="arabicParenR"/>
            </a:pPr>
            <a:r>
              <a:rPr lang="it-IT" dirty="0" smtClean="0"/>
              <a:t>Osserveremo una </a:t>
            </a:r>
            <a:r>
              <a:rPr lang="it-IT" dirty="0" smtClean="0">
                <a:solidFill>
                  <a:srgbClr val="FF3300"/>
                </a:solidFill>
              </a:rPr>
              <a:t>variabilità “estrinseca</a:t>
            </a:r>
            <a:r>
              <a:rPr lang="it-IT" dirty="0" smtClean="0"/>
              <a:t>”, dovuta a una mancanza di uniformità nel condurre l’esperimento. Ossia, i topi di </a:t>
            </a:r>
            <a:r>
              <a:rPr lang="it-IT" u="sng" dirty="0" smtClean="0"/>
              <a:t>gabbie diverse </a:t>
            </a:r>
            <a:r>
              <a:rPr lang="it-IT" dirty="0" smtClean="0"/>
              <a:t>sono soggetti a condizioni diverse (calore, luce, altri fattori). </a:t>
            </a:r>
          </a:p>
          <a:p>
            <a:pPr marL="609600" indent="-609600" eaLnBrk="1" hangingPunct="1">
              <a:lnSpc>
                <a:spcPct val="90000"/>
              </a:lnSpc>
              <a:buFontTx/>
              <a:buNone/>
            </a:pPr>
            <a:r>
              <a:rPr lang="it-IT" dirty="0" smtClean="0"/>
              <a:t>      </a:t>
            </a:r>
            <a:r>
              <a:rPr lang="it-IT" dirty="0" smtClean="0">
                <a:solidFill>
                  <a:srgbClr val="FF3300"/>
                </a:solidFill>
              </a:rPr>
              <a:t>2 cause principali di variabilità</a:t>
            </a:r>
            <a:r>
              <a:rPr lang="it-IT" dirty="0" smtClean="0"/>
              <a:t>. La statistica aiuta a controllarle </a:t>
            </a: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5847CD09-D350-412D-967E-BF0C67EB52DE}" type="slidenum">
              <a:rPr lang="it-IT"/>
              <a:pPr>
                <a:defRPr/>
              </a:pPr>
              <a:t>120</a:t>
            </a:fld>
            <a:endParaRPr lang="it-IT"/>
          </a:p>
        </p:txBody>
      </p:sp>
      <p:sp>
        <p:nvSpPr>
          <p:cNvPr id="195587" name="Rectangle 2"/>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3600" smtClean="0">
                <a:solidFill>
                  <a:srgbClr val="FF0000"/>
                </a:solidFill>
              </a:rPr>
              <a:t>L’analisi esplorativa dei dati</a:t>
            </a:r>
          </a:p>
        </p:txBody>
      </p:sp>
      <p:sp>
        <p:nvSpPr>
          <p:cNvPr id="101379" name="Rectangle 3"/>
          <p:cNvSpPr>
            <a:spLocks noGrp="1" noChangeArrowheads="1"/>
          </p:cNvSpPr>
          <p:nvPr>
            <p:ph type="body" idx="1"/>
          </p:nvPr>
        </p:nvSpPr>
        <p:spPr>
          <a:xfrm>
            <a:off x="457200" y="1196975"/>
            <a:ext cx="8686800" cy="5327650"/>
          </a:xfrm>
        </p:spPr>
        <p:txBody>
          <a:bodyPr/>
          <a:lstStyle/>
          <a:p>
            <a:pPr eaLnBrk="1" hangingPunct="1">
              <a:lnSpc>
                <a:spcPct val="90000"/>
              </a:lnSpc>
              <a:defRPr/>
            </a:pPr>
            <a:r>
              <a:rPr lang="it-IT" dirty="0" smtClean="0"/>
              <a:t>Nelle prossime lezioni studieremo i metodi per</a:t>
            </a:r>
          </a:p>
          <a:p>
            <a:pPr eaLnBrk="1" hangingPunct="1">
              <a:lnSpc>
                <a:spcPct val="90000"/>
              </a:lnSpc>
              <a:buNone/>
              <a:defRPr/>
            </a:pPr>
            <a:r>
              <a:rPr lang="it-IT" dirty="0" smtClean="0"/>
              <a:t>   a) </a:t>
            </a:r>
            <a:r>
              <a:rPr lang="it-IT" b="1" dirty="0" smtClean="0">
                <a:solidFill>
                  <a:srgbClr val="00FF00"/>
                </a:solidFill>
              </a:rPr>
              <a:t>esplorare</a:t>
            </a:r>
            <a:r>
              <a:rPr lang="it-IT" dirty="0" smtClean="0">
                <a:solidFill>
                  <a:srgbClr val="00FF00"/>
                </a:solidFill>
              </a:rPr>
              <a:t> </a:t>
            </a:r>
            <a:r>
              <a:rPr lang="it-IT" dirty="0" smtClean="0"/>
              <a:t>e b)</a:t>
            </a:r>
            <a:r>
              <a:rPr lang="it-IT" dirty="0" smtClean="0">
                <a:solidFill>
                  <a:srgbClr val="00FF00"/>
                </a:solidFill>
              </a:rPr>
              <a:t> </a:t>
            </a:r>
            <a:r>
              <a:rPr lang="it-IT" b="1" dirty="0" smtClean="0">
                <a:solidFill>
                  <a:srgbClr val="00FF00"/>
                </a:solidFill>
              </a:rPr>
              <a:t>descrivere</a:t>
            </a:r>
            <a:r>
              <a:rPr lang="it-IT" dirty="0" smtClean="0">
                <a:solidFill>
                  <a:srgbClr val="00FF00"/>
                </a:solidFill>
              </a:rPr>
              <a:t> </a:t>
            </a:r>
            <a:r>
              <a:rPr lang="it-IT" dirty="0" smtClean="0"/>
              <a:t>i dati.</a:t>
            </a:r>
          </a:p>
          <a:p>
            <a:pPr eaLnBrk="1" hangingPunct="1">
              <a:lnSpc>
                <a:spcPct val="90000"/>
              </a:lnSpc>
              <a:defRPr/>
            </a:pPr>
            <a:r>
              <a:rPr lang="it-IT" dirty="0" smtClean="0"/>
              <a:t>A tale scopo faremo uso di </a:t>
            </a:r>
          </a:p>
          <a:p>
            <a:pPr eaLnBrk="1" hangingPunct="1">
              <a:lnSpc>
                <a:spcPct val="90000"/>
              </a:lnSpc>
              <a:buFontTx/>
              <a:buNone/>
              <a:defRPr/>
            </a:pPr>
            <a:r>
              <a:rPr lang="it-IT" dirty="0" smtClean="0"/>
              <a:t>    a)</a:t>
            </a:r>
            <a:r>
              <a:rPr lang="it-IT" dirty="0" smtClean="0">
                <a:latin typeface="Algerian" pitchFamily="82" charset="0"/>
              </a:rPr>
              <a:t> </a:t>
            </a:r>
            <a:r>
              <a:rPr lang="it-IT" dirty="0" smtClean="0">
                <a:solidFill>
                  <a:srgbClr val="008000"/>
                </a:solidFill>
                <a:effectLst>
                  <a:outerShdw blurRad="38100" dist="38100" dir="2700000" algn="tl">
                    <a:srgbClr val="C0C0C0"/>
                  </a:outerShdw>
                </a:effectLst>
                <a:latin typeface="Arial Rounded MT Bold" pitchFamily="34" charset="0"/>
              </a:rPr>
              <a:t>grafici</a:t>
            </a:r>
          </a:p>
          <a:p>
            <a:pPr eaLnBrk="1" hangingPunct="1">
              <a:lnSpc>
                <a:spcPct val="90000"/>
              </a:lnSpc>
              <a:buFontTx/>
              <a:buNone/>
              <a:defRPr/>
            </a:pPr>
            <a:r>
              <a:rPr lang="it-IT" dirty="0" smtClean="0">
                <a:solidFill>
                  <a:srgbClr val="008000"/>
                </a:solidFill>
                <a:effectLst>
                  <a:outerShdw blurRad="38100" dist="38100" dir="2700000" algn="tl">
                    <a:srgbClr val="C0C0C0"/>
                  </a:outerShdw>
                </a:effectLst>
                <a:latin typeface="Arial Rounded MT Bold" pitchFamily="34" charset="0"/>
              </a:rPr>
              <a:t>         </a:t>
            </a:r>
            <a:r>
              <a:rPr lang="it-IT" dirty="0" smtClean="0">
                <a:effectLst>
                  <a:outerShdw blurRad="38100" dist="38100" dir="2700000" algn="tl">
                    <a:srgbClr val="C0C0C0"/>
                  </a:outerShdw>
                </a:effectLst>
              </a:rPr>
              <a:t>istogrammi, grafici ramo-foglia, box-plot,...</a:t>
            </a:r>
          </a:p>
          <a:p>
            <a:pPr eaLnBrk="1" hangingPunct="1">
              <a:lnSpc>
                <a:spcPct val="90000"/>
              </a:lnSpc>
              <a:buFontTx/>
              <a:buNone/>
              <a:defRPr/>
            </a:pPr>
            <a:r>
              <a:rPr lang="it-IT" dirty="0" smtClean="0">
                <a:effectLst>
                  <a:outerShdw blurRad="38100" dist="38100" dir="2700000" algn="tl">
                    <a:srgbClr val="C0C0C0"/>
                  </a:outerShdw>
                </a:effectLst>
              </a:rPr>
              <a:t>    b) </a:t>
            </a:r>
            <a:r>
              <a:rPr lang="it-IT" dirty="0" smtClean="0">
                <a:solidFill>
                  <a:srgbClr val="008000"/>
                </a:solidFill>
                <a:effectLst>
                  <a:outerShdw blurRad="38100" dist="38100" dir="2700000" algn="tl">
                    <a:srgbClr val="C0C0C0"/>
                  </a:outerShdw>
                </a:effectLst>
                <a:latin typeface="Arial Rounded MT Bold" pitchFamily="34" charset="0"/>
              </a:rPr>
              <a:t>riassunti numerici</a:t>
            </a:r>
          </a:p>
          <a:p>
            <a:pPr eaLnBrk="1" hangingPunct="1">
              <a:lnSpc>
                <a:spcPct val="90000"/>
              </a:lnSpc>
              <a:buFontTx/>
              <a:buNone/>
              <a:defRPr/>
            </a:pPr>
            <a:r>
              <a:rPr lang="it-IT" dirty="0" smtClean="0">
                <a:solidFill>
                  <a:srgbClr val="008000"/>
                </a:solidFill>
                <a:effectLst>
                  <a:outerShdw blurRad="38100" dist="38100" dir="2700000" algn="tl">
                    <a:srgbClr val="C0C0C0"/>
                  </a:outerShdw>
                </a:effectLst>
                <a:latin typeface="Arial Rounded MT Bold" pitchFamily="34" charset="0"/>
              </a:rPr>
              <a:t>         </a:t>
            </a:r>
            <a:r>
              <a:rPr lang="it-IT" dirty="0" smtClean="0">
                <a:effectLst>
                  <a:outerShdw blurRad="38100" dist="38100" dir="2700000" algn="tl">
                    <a:srgbClr val="C0C0C0"/>
                  </a:outerShdw>
                </a:effectLst>
              </a:rPr>
              <a:t>centro, dispersione, percentili,...</a:t>
            </a:r>
          </a:p>
          <a:p>
            <a:pPr eaLnBrk="1" hangingPunct="1">
              <a:lnSpc>
                <a:spcPct val="90000"/>
              </a:lnSpc>
              <a:defRPr/>
            </a:pPr>
            <a:r>
              <a:rPr lang="it-IT" dirty="0" smtClean="0"/>
              <a:t>Attraverso l</a:t>
            </a:r>
            <a:r>
              <a:rPr lang="it-IT" dirty="0" smtClean="0">
                <a:solidFill>
                  <a:srgbClr val="CC3300"/>
                </a:solidFill>
                <a:effectLst>
                  <a:outerShdw blurRad="38100" dist="38100" dir="2700000" algn="tl">
                    <a:srgbClr val="C0C0C0"/>
                  </a:outerShdw>
                </a:effectLst>
              </a:rPr>
              <a:t>’analisi esplorativa dei dati </a:t>
            </a:r>
            <a:r>
              <a:rPr lang="it-IT" dirty="0" smtClean="0"/>
              <a:t>cerchiamo di capire cosa i dati “vogliono dire”. </a:t>
            </a:r>
          </a:p>
          <a:p>
            <a:pPr eaLnBrk="1" hangingPunct="1">
              <a:lnSpc>
                <a:spcPct val="90000"/>
              </a:lnSpc>
              <a:buFontTx/>
              <a:buNone/>
              <a:defRPr/>
            </a:pPr>
            <a:endParaRPr lang="it-IT" dirty="0" smtClean="0">
              <a:effectLst>
                <a:outerShdw blurRad="38100" dist="38100" dir="2700000" algn="tl">
                  <a:srgbClr val="C0C0C0"/>
                </a:outerShdw>
              </a:effectLst>
            </a:endParaRPr>
          </a:p>
          <a:p>
            <a:pPr eaLnBrk="1" hangingPunct="1">
              <a:lnSpc>
                <a:spcPct val="90000"/>
              </a:lnSpc>
              <a:defRPr/>
            </a:pPr>
            <a:endParaRPr lang="it-IT" dirty="0" smtClean="0">
              <a:solidFill>
                <a:srgbClr val="008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764773E0-C81C-4444-96E1-27D0FDFBC783}" type="slidenum">
              <a:rPr lang="it-IT"/>
              <a:pPr>
                <a:defRPr/>
              </a:pPr>
              <a:t>121</a:t>
            </a:fld>
            <a:endParaRPr lang="it-IT"/>
          </a:p>
        </p:txBody>
      </p:sp>
      <p:sp>
        <p:nvSpPr>
          <p:cNvPr id="196611" name="Rectangle 2"/>
          <p:cNvSpPr>
            <a:spLocks noGrp="1" noChangeArrowheads="1"/>
          </p:cNvSpPr>
          <p:nvPr>
            <p:ph type="title"/>
          </p:nvPr>
        </p:nvSpPr>
        <p:spPr>
          <a:xfrm>
            <a:off x="395288" y="333375"/>
            <a:ext cx="8302625" cy="863600"/>
          </a:xfrm>
          <a:ln>
            <a:solidFill>
              <a:srgbClr val="0000CC"/>
            </a:solidFill>
          </a:ln>
        </p:spPr>
        <p:txBody>
          <a:bodyPr/>
          <a:lstStyle/>
          <a:p>
            <a:pPr eaLnBrk="1" hangingPunct="1"/>
            <a:r>
              <a:rPr lang="it-IT" sz="3600" smtClean="0">
                <a:solidFill>
                  <a:srgbClr val="FF0000"/>
                </a:solidFill>
              </a:rPr>
              <a:t>Popolazione, unità statistiche, caratteri</a:t>
            </a:r>
          </a:p>
        </p:txBody>
      </p:sp>
      <p:sp>
        <p:nvSpPr>
          <p:cNvPr id="107523" name="Rectangle 3"/>
          <p:cNvSpPr>
            <a:spLocks noGrp="1" noChangeArrowheads="1"/>
          </p:cNvSpPr>
          <p:nvPr>
            <p:ph type="body" idx="1"/>
          </p:nvPr>
        </p:nvSpPr>
        <p:spPr>
          <a:xfrm>
            <a:off x="468313" y="1341438"/>
            <a:ext cx="8675687" cy="5183187"/>
          </a:xfrm>
        </p:spPr>
        <p:txBody>
          <a:bodyPr/>
          <a:lstStyle/>
          <a:p>
            <a:pPr eaLnBrk="1" hangingPunct="1">
              <a:defRPr/>
            </a:pPr>
            <a:r>
              <a:rPr lang="it-IT" smtClean="0"/>
              <a:t>In statistica, il termine </a:t>
            </a:r>
            <a:r>
              <a:rPr lang="it-IT" smtClean="0">
                <a:solidFill>
                  <a:srgbClr val="FF9900"/>
                </a:solidFill>
                <a:effectLst>
                  <a:outerShdw blurRad="38100" dist="38100" dir="2700000" algn="tl">
                    <a:srgbClr val="C0C0C0"/>
                  </a:outerShdw>
                </a:effectLst>
              </a:rPr>
              <a:t>popolazione</a:t>
            </a:r>
            <a:r>
              <a:rPr lang="it-IT" smtClean="0"/>
              <a:t> indica qualunque insieme di </a:t>
            </a:r>
            <a:r>
              <a:rPr lang="it-IT" smtClean="0">
                <a:solidFill>
                  <a:srgbClr val="FF9900"/>
                </a:solidFill>
                <a:effectLst>
                  <a:outerShdw blurRad="38100" dist="38100" dir="2700000" algn="tl">
                    <a:srgbClr val="C0C0C0"/>
                  </a:outerShdw>
                </a:effectLst>
              </a:rPr>
              <a:t>elementi</a:t>
            </a:r>
            <a:r>
              <a:rPr lang="it-IT" smtClean="0"/>
              <a:t> o </a:t>
            </a:r>
            <a:r>
              <a:rPr lang="it-IT" smtClean="0">
                <a:solidFill>
                  <a:srgbClr val="FF9900"/>
                </a:solidFill>
                <a:effectLst>
                  <a:outerShdw blurRad="38100" dist="38100" dir="2700000" algn="tl">
                    <a:srgbClr val="C0C0C0"/>
                  </a:outerShdw>
                </a:effectLst>
              </a:rPr>
              <a:t>unità statistiche</a:t>
            </a:r>
            <a:r>
              <a:rPr lang="it-IT" smtClean="0"/>
              <a:t> che sono l’oggetto della ricerca. </a:t>
            </a:r>
          </a:p>
          <a:p>
            <a:pPr eaLnBrk="1" hangingPunct="1">
              <a:defRPr/>
            </a:pPr>
            <a:r>
              <a:rPr lang="it-IT" smtClean="0"/>
              <a:t>Una </a:t>
            </a:r>
            <a:r>
              <a:rPr lang="it-IT" smtClean="0">
                <a:solidFill>
                  <a:srgbClr val="FF9900"/>
                </a:solidFill>
                <a:effectLst>
                  <a:outerShdw blurRad="38100" dist="38100" dir="2700000" algn="tl">
                    <a:srgbClr val="C0C0C0"/>
                  </a:outerShdw>
                </a:effectLst>
              </a:rPr>
              <a:t>variabile</a:t>
            </a:r>
            <a:r>
              <a:rPr lang="it-IT" smtClean="0"/>
              <a:t> è un qualunque </a:t>
            </a:r>
            <a:r>
              <a:rPr lang="it-IT" smtClean="0">
                <a:solidFill>
                  <a:srgbClr val="FF9900"/>
                </a:solidFill>
                <a:effectLst>
                  <a:outerShdw blurRad="38100" dist="38100" dir="2700000" algn="tl">
                    <a:srgbClr val="C0C0C0"/>
                  </a:outerShdw>
                </a:effectLst>
              </a:rPr>
              <a:t>carattere </a:t>
            </a:r>
            <a:r>
              <a:rPr lang="it-IT" smtClean="0">
                <a:effectLst>
                  <a:outerShdw blurRad="38100" dist="38100" dir="2700000" algn="tl">
                    <a:srgbClr val="C0C0C0"/>
                  </a:outerShdw>
                </a:effectLst>
              </a:rPr>
              <a:t>o</a:t>
            </a:r>
            <a:r>
              <a:rPr lang="it-IT" smtClean="0">
                <a:solidFill>
                  <a:srgbClr val="FF9900"/>
                </a:solidFill>
                <a:effectLst>
                  <a:outerShdw blurRad="38100" dist="38100" dir="2700000" algn="tl">
                    <a:srgbClr val="C0C0C0"/>
                  </a:outerShdw>
                </a:effectLst>
              </a:rPr>
              <a:t> caratteristica misurabile</a:t>
            </a:r>
            <a:r>
              <a:rPr lang="it-IT" smtClean="0"/>
              <a:t> o </a:t>
            </a:r>
            <a:r>
              <a:rPr lang="it-IT" smtClean="0">
                <a:solidFill>
                  <a:srgbClr val="FF9900"/>
                </a:solidFill>
                <a:effectLst>
                  <a:outerShdw blurRad="38100" dist="38100" dir="2700000" algn="tl">
                    <a:srgbClr val="C0C0C0"/>
                  </a:outerShdw>
                </a:effectLst>
              </a:rPr>
              <a:t>osservabile</a:t>
            </a:r>
            <a:r>
              <a:rPr lang="it-IT" smtClean="0"/>
              <a:t> su un’unità statistica.</a:t>
            </a:r>
          </a:p>
          <a:p>
            <a:pPr eaLnBrk="1" hangingPunct="1">
              <a:defRPr/>
            </a:pPr>
            <a:r>
              <a:rPr lang="it-IT" smtClean="0"/>
              <a:t>I</a:t>
            </a:r>
            <a:r>
              <a:rPr lang="it-IT" b="1" smtClean="0"/>
              <a:t> </a:t>
            </a:r>
            <a:r>
              <a:rPr lang="it-IT" smtClean="0">
                <a:solidFill>
                  <a:srgbClr val="FF9900"/>
                </a:solidFill>
                <a:effectLst>
                  <a:outerShdw blurRad="38100" dist="38100" dir="2700000" algn="tl">
                    <a:srgbClr val="C0C0C0"/>
                  </a:outerShdw>
                </a:effectLst>
              </a:rPr>
              <a:t>caratteri</a:t>
            </a:r>
            <a:r>
              <a:rPr lang="it-IT" smtClean="0"/>
              <a:t> possono assumere </a:t>
            </a:r>
            <a:r>
              <a:rPr lang="it-IT" smtClean="0">
                <a:solidFill>
                  <a:srgbClr val="FF9900"/>
                </a:solidFill>
                <a:effectLst>
                  <a:outerShdw blurRad="38100" dist="38100" dir="2700000" algn="tl">
                    <a:srgbClr val="C0C0C0"/>
                  </a:outerShdw>
                </a:effectLst>
              </a:rPr>
              <a:t>modalità</a:t>
            </a:r>
            <a:r>
              <a:rPr lang="it-IT" smtClean="0"/>
              <a:t> o </a:t>
            </a:r>
            <a:r>
              <a:rPr lang="it-IT" smtClean="0">
                <a:solidFill>
                  <a:srgbClr val="FF9900"/>
                </a:solidFill>
                <a:effectLst>
                  <a:outerShdw blurRad="38100" dist="38100" dir="2700000" algn="tl">
                    <a:srgbClr val="C0C0C0"/>
                  </a:outerShdw>
                </a:effectLst>
              </a:rPr>
              <a:t>valori</a:t>
            </a:r>
            <a:r>
              <a:rPr lang="it-IT" smtClean="0"/>
              <a:t> differenti sulle diverse unità statistiche.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egnaposto numero diapositiva 3"/>
          <p:cNvSpPr>
            <a:spLocks noGrp="1"/>
          </p:cNvSpPr>
          <p:nvPr>
            <p:ph type="sldNum" sz="quarter" idx="12"/>
          </p:nvPr>
        </p:nvSpPr>
        <p:spPr/>
        <p:txBody>
          <a:bodyPr/>
          <a:lstStyle/>
          <a:p>
            <a:pPr>
              <a:defRPr/>
            </a:pPr>
            <a:fld id="{3E3BC652-AC75-4722-91D1-9F83BED26559}" type="slidenum">
              <a:rPr lang="it-IT"/>
              <a:pPr>
                <a:defRPr/>
              </a:pPr>
              <a:t>122</a:t>
            </a:fld>
            <a:endParaRPr lang="it-IT"/>
          </a:p>
        </p:txBody>
      </p:sp>
      <p:pic>
        <p:nvPicPr>
          <p:cNvPr id="197635" name="Picture 2"/>
          <p:cNvPicPr>
            <a:picLocks noChangeAspect="1" noChangeArrowheads="1"/>
          </p:cNvPicPr>
          <p:nvPr/>
        </p:nvPicPr>
        <p:blipFill>
          <a:blip r:embed="rId3" cstate="print"/>
          <a:srcRect/>
          <a:stretch>
            <a:fillRect/>
          </a:stretch>
        </p:blipFill>
        <p:spPr bwMode="auto">
          <a:xfrm>
            <a:off x="250825" y="620713"/>
            <a:ext cx="3097213" cy="2730500"/>
          </a:xfrm>
          <a:prstGeom prst="rect">
            <a:avLst/>
          </a:prstGeom>
          <a:noFill/>
          <a:ln w="9525">
            <a:noFill/>
            <a:miter lim="800000"/>
            <a:headEnd/>
            <a:tailEnd/>
          </a:ln>
        </p:spPr>
      </p:pic>
      <p:pic>
        <p:nvPicPr>
          <p:cNvPr id="197636" name="Picture 3"/>
          <p:cNvPicPr>
            <a:picLocks noChangeAspect="1" noChangeArrowheads="1"/>
          </p:cNvPicPr>
          <p:nvPr/>
        </p:nvPicPr>
        <p:blipFill>
          <a:blip r:embed="rId4" cstate="print"/>
          <a:srcRect/>
          <a:stretch>
            <a:fillRect/>
          </a:stretch>
        </p:blipFill>
        <p:spPr bwMode="auto">
          <a:xfrm>
            <a:off x="3779838" y="4724400"/>
            <a:ext cx="647700" cy="1708150"/>
          </a:xfrm>
          <a:prstGeom prst="rect">
            <a:avLst/>
          </a:prstGeom>
          <a:noFill/>
          <a:ln w="9525">
            <a:noFill/>
            <a:miter lim="800000"/>
            <a:headEnd/>
            <a:tailEnd/>
          </a:ln>
        </p:spPr>
      </p:pic>
      <p:pic>
        <p:nvPicPr>
          <p:cNvPr id="197637" name="Picture 4"/>
          <p:cNvPicPr>
            <a:picLocks noChangeAspect="1" noChangeArrowheads="1"/>
          </p:cNvPicPr>
          <p:nvPr/>
        </p:nvPicPr>
        <p:blipFill>
          <a:blip r:embed="rId5" cstate="print"/>
          <a:srcRect/>
          <a:stretch>
            <a:fillRect/>
          </a:stretch>
        </p:blipFill>
        <p:spPr bwMode="auto">
          <a:xfrm>
            <a:off x="684213" y="4292600"/>
            <a:ext cx="2009775" cy="2362200"/>
          </a:xfrm>
          <a:prstGeom prst="rect">
            <a:avLst/>
          </a:prstGeom>
          <a:noFill/>
          <a:ln w="9525">
            <a:noFill/>
            <a:miter lim="800000"/>
            <a:headEnd/>
            <a:tailEnd/>
          </a:ln>
        </p:spPr>
      </p:pic>
      <p:sp>
        <p:nvSpPr>
          <p:cNvPr id="197638" name="Text Box 5"/>
          <p:cNvSpPr txBox="1">
            <a:spLocks noChangeArrowheads="1"/>
          </p:cNvSpPr>
          <p:nvPr/>
        </p:nvSpPr>
        <p:spPr bwMode="auto">
          <a:xfrm>
            <a:off x="611188" y="0"/>
            <a:ext cx="2146300" cy="519113"/>
          </a:xfrm>
          <a:prstGeom prst="rect">
            <a:avLst/>
          </a:prstGeom>
          <a:noFill/>
          <a:ln w="9525">
            <a:noFill/>
            <a:miter lim="800000"/>
            <a:headEnd/>
            <a:tailEnd/>
          </a:ln>
        </p:spPr>
        <p:txBody>
          <a:bodyPr wrap="none">
            <a:spAutoFit/>
          </a:bodyPr>
          <a:lstStyle/>
          <a:p>
            <a:r>
              <a:rPr lang="it-IT" sz="2800">
                <a:solidFill>
                  <a:srgbClr val="279D2A"/>
                </a:solidFill>
                <a:latin typeface="Arial" pitchFamily="34" charset="0"/>
              </a:rPr>
              <a:t>Popolazione</a:t>
            </a:r>
          </a:p>
        </p:txBody>
      </p:sp>
      <p:sp>
        <p:nvSpPr>
          <p:cNvPr id="197639" name="Text Box 6"/>
          <p:cNvSpPr txBox="1">
            <a:spLocks noChangeArrowheads="1"/>
          </p:cNvSpPr>
          <p:nvPr/>
        </p:nvSpPr>
        <p:spPr bwMode="auto">
          <a:xfrm>
            <a:off x="395536" y="3645024"/>
            <a:ext cx="1809750" cy="519113"/>
          </a:xfrm>
          <a:prstGeom prst="rect">
            <a:avLst/>
          </a:prstGeom>
          <a:noFill/>
          <a:ln w="9525">
            <a:noFill/>
            <a:miter lim="800000"/>
            <a:headEnd/>
            <a:tailEnd/>
          </a:ln>
        </p:spPr>
        <p:txBody>
          <a:bodyPr>
            <a:spAutoFit/>
          </a:bodyPr>
          <a:lstStyle/>
          <a:p>
            <a:r>
              <a:rPr lang="it-IT" sz="2800" dirty="0">
                <a:solidFill>
                  <a:srgbClr val="D60093"/>
                </a:solidFill>
                <a:latin typeface="Arial" pitchFamily="34" charset="0"/>
              </a:rPr>
              <a:t>Campione</a:t>
            </a:r>
          </a:p>
        </p:txBody>
      </p:sp>
      <p:sp>
        <p:nvSpPr>
          <p:cNvPr id="197640" name="AutoShape 7"/>
          <p:cNvSpPr>
            <a:spLocks noChangeArrowheads="1"/>
          </p:cNvSpPr>
          <p:nvPr/>
        </p:nvSpPr>
        <p:spPr bwMode="auto">
          <a:xfrm>
            <a:off x="2771775" y="5300663"/>
            <a:ext cx="792163" cy="360362"/>
          </a:xfrm>
          <a:prstGeom prst="rightArrow">
            <a:avLst>
              <a:gd name="adj1" fmla="val 50000"/>
              <a:gd name="adj2" fmla="val 54956"/>
            </a:avLst>
          </a:prstGeom>
          <a:solidFill>
            <a:schemeClr val="accent1"/>
          </a:solidFill>
          <a:ln w="9525">
            <a:solidFill>
              <a:schemeClr val="tx1"/>
            </a:solidFill>
            <a:miter lim="800000"/>
            <a:headEnd/>
            <a:tailEnd/>
          </a:ln>
        </p:spPr>
        <p:txBody>
          <a:bodyPr wrap="none" anchor="ctr"/>
          <a:lstStyle/>
          <a:p>
            <a:endParaRPr lang="it-IT"/>
          </a:p>
        </p:txBody>
      </p:sp>
      <p:sp>
        <p:nvSpPr>
          <p:cNvPr id="197641" name="Text Box 8"/>
          <p:cNvSpPr txBox="1">
            <a:spLocks noChangeArrowheads="1"/>
          </p:cNvSpPr>
          <p:nvPr/>
        </p:nvSpPr>
        <p:spPr bwMode="auto">
          <a:xfrm>
            <a:off x="5580063" y="4724400"/>
            <a:ext cx="3563937" cy="1800225"/>
          </a:xfrm>
          <a:prstGeom prst="rect">
            <a:avLst/>
          </a:prstGeom>
          <a:noFill/>
          <a:ln w="9525">
            <a:noFill/>
            <a:miter lim="800000"/>
            <a:headEnd/>
            <a:tailEnd/>
          </a:ln>
        </p:spPr>
        <p:txBody>
          <a:bodyPr>
            <a:spAutoFit/>
          </a:bodyPr>
          <a:lstStyle/>
          <a:p>
            <a:r>
              <a:rPr lang="it-IT" sz="2800">
                <a:solidFill>
                  <a:srgbClr val="FF3300"/>
                </a:solidFill>
                <a:latin typeface="Arial" pitchFamily="34" charset="0"/>
              </a:rPr>
              <a:t>Variabile o carattere statistico </a:t>
            </a:r>
          </a:p>
          <a:p>
            <a:r>
              <a:rPr lang="it-IT" sz="2800">
                <a:latin typeface="Arial" pitchFamily="34" charset="0"/>
              </a:rPr>
              <a:t>(es. altezza, colore del vestito )</a:t>
            </a:r>
            <a:r>
              <a:rPr lang="it-IT" sz="2800">
                <a:solidFill>
                  <a:srgbClr val="FF3300"/>
                </a:solidFill>
                <a:latin typeface="Arial" pitchFamily="34" charset="0"/>
              </a:rPr>
              <a:t> </a:t>
            </a:r>
          </a:p>
        </p:txBody>
      </p:sp>
      <p:sp>
        <p:nvSpPr>
          <p:cNvPr id="197642" name="Text Box 9"/>
          <p:cNvSpPr txBox="1">
            <a:spLocks noChangeArrowheads="1"/>
          </p:cNvSpPr>
          <p:nvPr/>
        </p:nvSpPr>
        <p:spPr bwMode="auto">
          <a:xfrm>
            <a:off x="2843808" y="3356992"/>
            <a:ext cx="2592288" cy="1723549"/>
          </a:xfrm>
          <a:prstGeom prst="rect">
            <a:avLst/>
          </a:prstGeom>
          <a:noFill/>
          <a:ln w="9525">
            <a:noFill/>
            <a:miter lim="800000"/>
            <a:headEnd/>
            <a:tailEnd/>
          </a:ln>
        </p:spPr>
        <p:txBody>
          <a:bodyPr wrap="square">
            <a:spAutoFit/>
          </a:bodyPr>
          <a:lstStyle/>
          <a:p>
            <a:r>
              <a:rPr lang="it-IT" sz="2600" dirty="0">
                <a:solidFill>
                  <a:schemeClr val="accent2"/>
                </a:solidFill>
                <a:latin typeface="Arial" pitchFamily="34" charset="0"/>
              </a:rPr>
              <a:t>Unità </a:t>
            </a:r>
            <a:r>
              <a:rPr lang="it-IT" sz="2600" dirty="0" smtClean="0">
                <a:solidFill>
                  <a:schemeClr val="accent2"/>
                </a:solidFill>
                <a:latin typeface="Arial" pitchFamily="34" charset="0"/>
              </a:rPr>
              <a:t>statistica o di campionamento</a:t>
            </a:r>
          </a:p>
          <a:p>
            <a:endParaRPr lang="it-IT" sz="2800" dirty="0">
              <a:solidFill>
                <a:schemeClr val="accent2"/>
              </a:solidFill>
              <a:latin typeface="Arial" pitchFamily="34" charset="0"/>
            </a:endParaRPr>
          </a:p>
        </p:txBody>
      </p:sp>
      <p:sp>
        <p:nvSpPr>
          <p:cNvPr id="197643" name="AutoShape 10"/>
          <p:cNvSpPr>
            <a:spLocks noChangeArrowheads="1"/>
          </p:cNvSpPr>
          <p:nvPr/>
        </p:nvSpPr>
        <p:spPr bwMode="auto">
          <a:xfrm>
            <a:off x="4572000" y="5300663"/>
            <a:ext cx="863600" cy="360362"/>
          </a:xfrm>
          <a:prstGeom prst="rightArrow">
            <a:avLst>
              <a:gd name="adj1" fmla="val 50000"/>
              <a:gd name="adj2" fmla="val 59912"/>
            </a:avLst>
          </a:prstGeom>
          <a:solidFill>
            <a:schemeClr val="accent1"/>
          </a:solidFill>
          <a:ln w="9525">
            <a:solidFill>
              <a:schemeClr val="tx1"/>
            </a:solidFill>
            <a:miter lim="800000"/>
            <a:headEnd/>
            <a:tailEnd/>
          </a:ln>
        </p:spPr>
        <p:txBody>
          <a:bodyPr wrap="none" anchor="ctr"/>
          <a:lstStyle/>
          <a:p>
            <a:endParaRPr lang="it-IT"/>
          </a:p>
        </p:txBody>
      </p:sp>
      <p:sp>
        <p:nvSpPr>
          <p:cNvPr id="197644" name="AutoShape 12"/>
          <p:cNvSpPr>
            <a:spLocks noChangeArrowheads="1"/>
          </p:cNvSpPr>
          <p:nvPr/>
        </p:nvSpPr>
        <p:spPr bwMode="auto">
          <a:xfrm>
            <a:off x="7019925" y="3429000"/>
            <a:ext cx="360363" cy="976313"/>
          </a:xfrm>
          <a:prstGeom prst="upArrow">
            <a:avLst>
              <a:gd name="adj1" fmla="val 50000"/>
              <a:gd name="adj2" fmla="val 67731"/>
            </a:avLst>
          </a:prstGeom>
          <a:solidFill>
            <a:schemeClr val="accent1"/>
          </a:solidFill>
          <a:ln w="9525">
            <a:solidFill>
              <a:schemeClr val="tx1"/>
            </a:solidFill>
            <a:miter lim="800000"/>
            <a:headEnd/>
            <a:tailEnd/>
          </a:ln>
        </p:spPr>
        <p:txBody>
          <a:bodyPr wrap="none" anchor="ctr"/>
          <a:lstStyle/>
          <a:p>
            <a:endParaRPr lang="it-IT"/>
          </a:p>
        </p:txBody>
      </p:sp>
      <p:sp>
        <p:nvSpPr>
          <p:cNvPr id="197645" name="Text Box 13"/>
          <p:cNvSpPr txBox="1">
            <a:spLocks noChangeArrowheads="1"/>
          </p:cNvSpPr>
          <p:nvPr/>
        </p:nvSpPr>
        <p:spPr bwMode="auto">
          <a:xfrm>
            <a:off x="5919788" y="2676525"/>
            <a:ext cx="184150" cy="519113"/>
          </a:xfrm>
          <a:prstGeom prst="rect">
            <a:avLst/>
          </a:prstGeom>
          <a:noFill/>
          <a:ln w="9525">
            <a:noFill/>
            <a:miter lim="800000"/>
            <a:headEnd/>
            <a:tailEnd/>
          </a:ln>
        </p:spPr>
        <p:txBody>
          <a:bodyPr wrap="none">
            <a:spAutoFit/>
          </a:bodyPr>
          <a:lstStyle/>
          <a:p>
            <a:endParaRPr lang="it-IT" sz="2800">
              <a:solidFill>
                <a:srgbClr val="0099CC"/>
              </a:solidFill>
              <a:latin typeface="Arial" pitchFamily="34" charset="0"/>
            </a:endParaRPr>
          </a:p>
        </p:txBody>
      </p:sp>
      <p:sp>
        <p:nvSpPr>
          <p:cNvPr id="197646" name="Text Box 14"/>
          <p:cNvSpPr txBox="1">
            <a:spLocks noChangeArrowheads="1"/>
          </p:cNvSpPr>
          <p:nvPr/>
        </p:nvSpPr>
        <p:spPr bwMode="auto">
          <a:xfrm>
            <a:off x="5292725" y="1989138"/>
            <a:ext cx="3678238" cy="1373187"/>
          </a:xfrm>
          <a:prstGeom prst="rect">
            <a:avLst/>
          </a:prstGeom>
          <a:noFill/>
          <a:ln w="9525">
            <a:noFill/>
            <a:miter lim="800000"/>
            <a:headEnd/>
            <a:tailEnd/>
          </a:ln>
        </p:spPr>
        <p:txBody>
          <a:bodyPr wrap="none">
            <a:spAutoFit/>
          </a:bodyPr>
          <a:lstStyle/>
          <a:p>
            <a:r>
              <a:rPr lang="it-IT" sz="2800">
                <a:solidFill>
                  <a:srgbClr val="FF3300"/>
                </a:solidFill>
                <a:latin typeface="Arial" pitchFamily="34" charset="0"/>
              </a:rPr>
              <a:t>Valore o Modalità</a:t>
            </a:r>
            <a:endParaRPr lang="it-IT" sz="4400">
              <a:solidFill>
                <a:srgbClr val="FF3300"/>
              </a:solidFill>
              <a:latin typeface="Arial" pitchFamily="34" charset="0"/>
            </a:endParaRPr>
          </a:p>
          <a:p>
            <a:r>
              <a:rPr lang="it-IT" sz="2800">
                <a:latin typeface="Arial" pitchFamily="34" charset="0"/>
              </a:rPr>
              <a:t>(es. altezza = 1.65, </a:t>
            </a:r>
          </a:p>
          <a:p>
            <a:r>
              <a:rPr lang="it-IT" sz="2800">
                <a:latin typeface="Arial" pitchFamily="34" charset="0"/>
              </a:rPr>
              <a:t>colore vestito = rosso)</a:t>
            </a:r>
          </a:p>
        </p:txBody>
      </p:sp>
      <p:sp>
        <p:nvSpPr>
          <p:cNvPr id="197647" name="Rectangle 16"/>
          <p:cNvSpPr>
            <a:spLocks noChangeArrowheads="1"/>
          </p:cNvSpPr>
          <p:nvPr/>
        </p:nvSpPr>
        <p:spPr bwMode="auto">
          <a:xfrm>
            <a:off x="971550" y="1412875"/>
            <a:ext cx="2232025" cy="1800225"/>
          </a:xfrm>
          <a:prstGeom prst="rect">
            <a:avLst/>
          </a:prstGeom>
          <a:solidFill>
            <a:srgbClr val="FFFFFF">
              <a:alpha val="0"/>
            </a:srgbClr>
          </a:solidFill>
          <a:ln w="38100">
            <a:solidFill>
              <a:srgbClr val="FF0000"/>
            </a:solidFill>
            <a:miter lim="800000"/>
            <a:headEnd/>
            <a:tailEnd/>
          </a:ln>
        </p:spPr>
        <p:txBody>
          <a:bodyPr wrap="none" anchor="ctr"/>
          <a:lstStyle/>
          <a:p>
            <a:endParaRPr lang="it-IT"/>
          </a:p>
        </p:txBody>
      </p:sp>
      <p:sp>
        <p:nvSpPr>
          <p:cNvPr id="197648" name="Rectangle 17"/>
          <p:cNvSpPr>
            <a:spLocks noChangeArrowheads="1"/>
          </p:cNvSpPr>
          <p:nvPr/>
        </p:nvSpPr>
        <p:spPr bwMode="auto">
          <a:xfrm>
            <a:off x="1835150" y="4652963"/>
            <a:ext cx="576263" cy="1800225"/>
          </a:xfrm>
          <a:prstGeom prst="rect">
            <a:avLst/>
          </a:prstGeom>
          <a:solidFill>
            <a:srgbClr val="FFFFFF">
              <a:alpha val="0"/>
            </a:srgbClr>
          </a:solidFill>
          <a:ln w="38100">
            <a:solidFill>
              <a:srgbClr val="FF0000"/>
            </a:solidFill>
            <a:miter lim="800000"/>
            <a:headEnd/>
            <a:tailEnd/>
          </a:ln>
        </p:spPr>
        <p:txBody>
          <a:bodyPr wrap="none" anchor="ctr"/>
          <a:lstStyle/>
          <a:p>
            <a:endParaRPr lang="it-IT"/>
          </a:p>
        </p:txBody>
      </p:sp>
      <p:sp>
        <p:nvSpPr>
          <p:cNvPr id="197649" name="AutoShape 18"/>
          <p:cNvSpPr>
            <a:spLocks noChangeArrowheads="1"/>
          </p:cNvSpPr>
          <p:nvPr/>
        </p:nvSpPr>
        <p:spPr bwMode="auto">
          <a:xfrm rot="5400000">
            <a:off x="1979836" y="3572892"/>
            <a:ext cx="792162" cy="360363"/>
          </a:xfrm>
          <a:prstGeom prst="rightArrow">
            <a:avLst>
              <a:gd name="adj1" fmla="val 49778"/>
              <a:gd name="adj2" fmla="val 49776"/>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5249365A-C6BB-4138-92F3-FBFDC1C33880}" type="slidenum">
              <a:rPr lang="it-IT"/>
              <a:pPr>
                <a:defRPr/>
              </a:pPr>
              <a:t>123</a:t>
            </a:fld>
            <a:endParaRPr lang="it-IT"/>
          </a:p>
        </p:txBody>
      </p:sp>
      <p:pic>
        <p:nvPicPr>
          <p:cNvPr id="512004" name="Picture 3"/>
          <p:cNvPicPr>
            <a:picLocks noChangeAspect="1" noChangeArrowheads="1"/>
          </p:cNvPicPr>
          <p:nvPr/>
        </p:nvPicPr>
        <p:blipFill>
          <a:blip r:embed="rId2" cstate="print"/>
          <a:srcRect l="2578" b="50315"/>
          <a:stretch>
            <a:fillRect/>
          </a:stretch>
        </p:blipFill>
        <p:spPr bwMode="auto">
          <a:xfrm>
            <a:off x="-361056" y="-891480"/>
            <a:ext cx="9505056" cy="6381328"/>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5249365A-C6BB-4138-92F3-FBFDC1C33880}" type="slidenum">
              <a:rPr lang="it-IT"/>
              <a:pPr>
                <a:defRPr/>
              </a:pPr>
              <a:t>124</a:t>
            </a:fld>
            <a:endParaRPr lang="it-IT"/>
          </a:p>
        </p:txBody>
      </p:sp>
      <p:pic>
        <p:nvPicPr>
          <p:cNvPr id="512004" name="Picture 3"/>
          <p:cNvPicPr>
            <a:picLocks noChangeAspect="1" noChangeArrowheads="1"/>
          </p:cNvPicPr>
          <p:nvPr/>
        </p:nvPicPr>
        <p:blipFill>
          <a:blip r:embed="rId2" cstate="print"/>
          <a:srcRect t="47366"/>
          <a:stretch>
            <a:fillRect/>
          </a:stretch>
        </p:blipFill>
        <p:spPr bwMode="auto">
          <a:xfrm>
            <a:off x="0" y="908720"/>
            <a:ext cx="9144000" cy="7056784"/>
          </a:xfrm>
          <a:prstGeom prst="rect">
            <a:avLst/>
          </a:prstGeom>
          <a:noFill/>
          <a:ln w="9525">
            <a:noFill/>
            <a:miter lim="800000"/>
            <a:headEnd/>
            <a:tailEnd/>
          </a:ln>
        </p:spPr>
      </p:pic>
      <p:sp>
        <p:nvSpPr>
          <p:cNvPr id="4" name="CasellaDiTesto 3"/>
          <p:cNvSpPr txBox="1"/>
          <p:nvPr/>
        </p:nvSpPr>
        <p:spPr>
          <a:xfrm>
            <a:off x="1043608" y="332656"/>
            <a:ext cx="1516441" cy="523220"/>
          </a:xfrm>
          <a:prstGeom prst="rect">
            <a:avLst/>
          </a:prstGeom>
          <a:noFill/>
        </p:spPr>
        <p:txBody>
          <a:bodyPr wrap="none" rtlCol="0">
            <a:spAutoFit/>
          </a:bodyPr>
          <a:lstStyle/>
          <a:p>
            <a:r>
              <a:rPr lang="it-IT" sz="2800" dirty="0" smtClean="0">
                <a:solidFill>
                  <a:srgbClr val="FF0000"/>
                </a:solidFill>
              </a:rPr>
              <a:t>ESEMPIO</a:t>
            </a:r>
            <a:endParaRPr lang="it-IT" sz="2800" dirty="0">
              <a:solidFill>
                <a:srgbClr val="FF00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3024C20E-7CEA-4256-86E1-7259D4CB0837}" type="slidenum">
              <a:rPr lang="it-IT"/>
              <a:pPr>
                <a:defRPr/>
              </a:pPr>
              <a:t>125</a:t>
            </a:fld>
            <a:endParaRPr lang="it-IT"/>
          </a:p>
        </p:txBody>
      </p:sp>
      <p:sp>
        <p:nvSpPr>
          <p:cNvPr id="110596" name="Rectangle 4"/>
          <p:cNvSpPr>
            <a:spLocks noChangeArrowheads="1"/>
          </p:cNvSpPr>
          <p:nvPr/>
        </p:nvSpPr>
        <p:spPr bwMode="auto">
          <a:xfrm>
            <a:off x="323850" y="1125538"/>
            <a:ext cx="8820150" cy="5948362"/>
          </a:xfrm>
          <a:prstGeom prst="rect">
            <a:avLst/>
          </a:prstGeom>
          <a:noFill/>
          <a:ln w="9525">
            <a:noFill/>
            <a:miter lim="800000"/>
            <a:headEnd/>
            <a:tailEnd/>
          </a:ln>
          <a:effectLst/>
        </p:spPr>
        <p:txBody>
          <a:bodyPr>
            <a:spAutoFit/>
          </a:bodyPr>
          <a:lstStyle/>
          <a:p>
            <a:pPr>
              <a:buFont typeface="Wingdings" pitchFamily="2" charset="2"/>
              <a:buNone/>
              <a:defRPr/>
            </a:pPr>
            <a:r>
              <a:rPr lang="it-IT" sz="3200" dirty="0">
                <a:latin typeface="Arial" pitchFamily="34" charset="0"/>
                <a:cs typeface="+mn-cs"/>
              </a:rPr>
              <a:t>    </a:t>
            </a:r>
            <a:r>
              <a:rPr lang="it-IT" sz="3600" dirty="0" smtClean="0">
                <a:latin typeface="Arial" pitchFamily="34" charset="0"/>
              </a:rPr>
              <a:t>I caratteri o</a:t>
            </a:r>
            <a:r>
              <a:rPr lang="it-IT" sz="3600" dirty="0" smtClean="0">
                <a:latin typeface="Arial" pitchFamily="34" charset="0"/>
                <a:cs typeface="+mn-cs"/>
              </a:rPr>
              <a:t> </a:t>
            </a:r>
            <a:r>
              <a:rPr lang="it-IT" sz="3600" dirty="0">
                <a:latin typeface="Arial" pitchFamily="34" charset="0"/>
                <a:cs typeface="+mn-cs"/>
              </a:rPr>
              <a:t>variabili possono essere  </a:t>
            </a:r>
          </a:p>
          <a:p>
            <a:pPr>
              <a:buFont typeface="Wingdings" pitchFamily="2" charset="2"/>
              <a:buNone/>
              <a:defRPr/>
            </a:pPr>
            <a:r>
              <a:rPr lang="it-IT" sz="3600" dirty="0">
                <a:latin typeface="Arial" pitchFamily="34" charset="0"/>
                <a:cs typeface="+mn-cs"/>
              </a:rPr>
              <a:t>    </a:t>
            </a:r>
            <a:r>
              <a:rPr lang="it-IT" sz="3600" dirty="0" smtClean="0">
                <a:solidFill>
                  <a:srgbClr val="FF00FF"/>
                </a:solidFill>
                <a:effectLst>
                  <a:outerShdw blurRad="38100" dist="38100" dir="2700000" algn="tl">
                    <a:srgbClr val="C0C0C0"/>
                  </a:outerShdw>
                </a:effectLst>
                <a:latin typeface="Arial" pitchFamily="34" charset="0"/>
                <a:cs typeface="+mn-cs"/>
              </a:rPr>
              <a:t>qualitativi</a:t>
            </a:r>
            <a:r>
              <a:rPr lang="it-IT" sz="3600" dirty="0" smtClean="0">
                <a:latin typeface="Arial" pitchFamily="34" charset="0"/>
                <a:cs typeface="+mn-cs"/>
              </a:rPr>
              <a:t>  </a:t>
            </a:r>
            <a:r>
              <a:rPr lang="it-IT" sz="3600" dirty="0">
                <a:latin typeface="Arial" pitchFamily="34" charset="0"/>
                <a:cs typeface="+mn-cs"/>
              </a:rPr>
              <a:t>o </a:t>
            </a:r>
            <a:r>
              <a:rPr lang="it-IT" sz="3600" dirty="0" smtClean="0">
                <a:solidFill>
                  <a:srgbClr val="FF00FF"/>
                </a:solidFill>
                <a:effectLst>
                  <a:outerShdw blurRad="38100" dist="38100" dir="2700000" algn="tl">
                    <a:srgbClr val="C0C0C0"/>
                  </a:outerShdw>
                </a:effectLst>
                <a:latin typeface="Arial" pitchFamily="34" charset="0"/>
                <a:cs typeface="+mn-cs"/>
              </a:rPr>
              <a:t>quantitativi</a:t>
            </a:r>
            <a:r>
              <a:rPr lang="it-IT" sz="3600" dirty="0" smtClean="0">
                <a:latin typeface="Arial" pitchFamily="34" charset="0"/>
                <a:cs typeface="+mn-cs"/>
              </a:rPr>
              <a:t>.</a:t>
            </a:r>
            <a:r>
              <a:rPr lang="it-IT" sz="3600" dirty="0" smtClean="0">
                <a:solidFill>
                  <a:srgbClr val="FF00FF"/>
                </a:solidFill>
                <a:latin typeface="Arial" pitchFamily="34" charset="0"/>
                <a:cs typeface="+mn-cs"/>
              </a:rPr>
              <a:t> </a:t>
            </a:r>
            <a:endParaRPr lang="it-IT" sz="3600" dirty="0">
              <a:solidFill>
                <a:srgbClr val="FF00FF"/>
              </a:solidFill>
              <a:latin typeface="Arial" pitchFamily="34" charset="0"/>
              <a:cs typeface="+mn-cs"/>
            </a:endParaRPr>
          </a:p>
          <a:p>
            <a:pPr>
              <a:buFont typeface="Wingdings" pitchFamily="2" charset="2"/>
              <a:buNone/>
              <a:defRPr/>
            </a:pPr>
            <a:endParaRPr lang="it-IT" sz="3600" dirty="0">
              <a:solidFill>
                <a:srgbClr val="FF00FF"/>
              </a:solidFill>
              <a:latin typeface="Arial" pitchFamily="34" charset="0"/>
              <a:cs typeface="+mn-cs"/>
            </a:endParaRPr>
          </a:p>
          <a:p>
            <a:pPr>
              <a:buFont typeface="Wingdings" pitchFamily="2" charset="2"/>
              <a:buChar char="Ø"/>
              <a:defRPr/>
            </a:pPr>
            <a:r>
              <a:rPr lang="it-IT" sz="3600" dirty="0">
                <a:latin typeface="Arial" pitchFamily="34" charset="0"/>
                <a:cs typeface="+mn-cs"/>
              </a:rPr>
              <a:t>   Una </a:t>
            </a:r>
            <a:r>
              <a:rPr lang="it-IT" sz="3600" dirty="0">
                <a:solidFill>
                  <a:srgbClr val="FF3399"/>
                </a:solidFill>
                <a:latin typeface="Arial" pitchFamily="34" charset="0"/>
                <a:cs typeface="+mn-cs"/>
              </a:rPr>
              <a:t>variabile qualitativa </a:t>
            </a:r>
            <a:r>
              <a:rPr lang="it-IT" sz="3600" dirty="0">
                <a:latin typeface="Arial" pitchFamily="34" charset="0"/>
                <a:cs typeface="+mn-cs"/>
              </a:rPr>
              <a:t>definisce il </a:t>
            </a:r>
          </a:p>
          <a:p>
            <a:pPr>
              <a:buFont typeface="Wingdings" pitchFamily="2" charset="2"/>
              <a:buNone/>
              <a:defRPr/>
            </a:pPr>
            <a:r>
              <a:rPr lang="it-IT" sz="3600" dirty="0">
                <a:latin typeface="Arial" pitchFamily="34" charset="0"/>
                <a:cs typeface="+mn-cs"/>
              </a:rPr>
              <a:t>      </a:t>
            </a:r>
            <a:r>
              <a:rPr lang="it-IT" sz="3600" dirty="0" smtClean="0">
                <a:latin typeface="Arial" pitchFamily="34" charset="0"/>
                <a:cs typeface="+mn-cs"/>
              </a:rPr>
              <a:t>gruppo (categoria) </a:t>
            </a:r>
            <a:r>
              <a:rPr lang="it-IT" sz="3600" dirty="0">
                <a:latin typeface="Arial" pitchFamily="34" charset="0"/>
                <a:cs typeface="+mn-cs"/>
              </a:rPr>
              <a:t>di appartenenza.</a:t>
            </a:r>
          </a:p>
          <a:p>
            <a:pPr>
              <a:buFont typeface="Wingdings" pitchFamily="2" charset="2"/>
              <a:buNone/>
              <a:defRPr/>
            </a:pPr>
            <a:r>
              <a:rPr lang="it-IT" sz="3600" dirty="0">
                <a:latin typeface="Arial" pitchFamily="34" charset="0"/>
                <a:cs typeface="+mn-cs"/>
              </a:rPr>
              <a:t>      </a:t>
            </a:r>
            <a:r>
              <a:rPr lang="it-IT" sz="3200" dirty="0">
                <a:latin typeface="Arial" pitchFamily="34" charset="0"/>
                <a:cs typeface="+mn-cs"/>
              </a:rPr>
              <a:t>Ad es. il gruppo sanguigno, il sesso</a:t>
            </a:r>
          </a:p>
          <a:p>
            <a:pPr>
              <a:buFont typeface="Wingdings" pitchFamily="2" charset="2"/>
              <a:buChar char="Ø"/>
              <a:defRPr/>
            </a:pPr>
            <a:r>
              <a:rPr lang="it-IT" sz="3600" dirty="0">
                <a:latin typeface="Arial" pitchFamily="34" charset="0"/>
                <a:cs typeface="+mn-cs"/>
              </a:rPr>
              <a:t>   Una </a:t>
            </a:r>
            <a:r>
              <a:rPr lang="it-IT" sz="3600" dirty="0">
                <a:solidFill>
                  <a:srgbClr val="FF3399"/>
                </a:solidFill>
                <a:latin typeface="Arial" pitchFamily="34" charset="0"/>
                <a:cs typeface="+mn-cs"/>
              </a:rPr>
              <a:t>variabile quantitativa</a:t>
            </a:r>
            <a:r>
              <a:rPr lang="it-IT" sz="3600" dirty="0">
                <a:latin typeface="Arial" pitchFamily="34" charset="0"/>
                <a:cs typeface="+mn-cs"/>
              </a:rPr>
              <a:t> misura o </a:t>
            </a:r>
          </a:p>
          <a:p>
            <a:pPr>
              <a:buFont typeface="Wingdings" pitchFamily="2" charset="2"/>
              <a:buNone/>
              <a:defRPr/>
            </a:pPr>
            <a:r>
              <a:rPr lang="it-IT" sz="3600" dirty="0">
                <a:latin typeface="Arial" pitchFamily="34" charset="0"/>
                <a:cs typeface="+mn-cs"/>
              </a:rPr>
              <a:t>      conta qualcosa.</a:t>
            </a:r>
          </a:p>
          <a:p>
            <a:pPr>
              <a:buFont typeface="Wingdings" pitchFamily="2" charset="2"/>
              <a:buNone/>
              <a:defRPr/>
            </a:pPr>
            <a:r>
              <a:rPr lang="it-IT" sz="3200" dirty="0">
                <a:latin typeface="Arial" pitchFamily="34" charset="0"/>
                <a:cs typeface="+mn-cs"/>
              </a:rPr>
              <a:t>       Ad es. l’altezza di un individuo, il numero di </a:t>
            </a:r>
          </a:p>
          <a:p>
            <a:pPr>
              <a:buFont typeface="Wingdings" pitchFamily="2" charset="2"/>
              <a:buNone/>
              <a:defRPr/>
            </a:pPr>
            <a:r>
              <a:rPr lang="it-IT" sz="3200" dirty="0">
                <a:latin typeface="Arial" pitchFamily="34" charset="0"/>
                <a:cs typeface="+mn-cs"/>
              </a:rPr>
              <a:t>       figli in una famiglia</a:t>
            </a:r>
          </a:p>
          <a:p>
            <a:pPr>
              <a:buFont typeface="Wingdings" pitchFamily="2" charset="2"/>
              <a:buChar char="Ø"/>
              <a:defRPr/>
            </a:pPr>
            <a:endParaRPr lang="it-IT" sz="3200" dirty="0">
              <a:latin typeface="Arial" pitchFamily="34" charset="0"/>
              <a:cs typeface="+mn-cs"/>
            </a:endParaRPr>
          </a:p>
        </p:txBody>
      </p:sp>
      <p:sp>
        <p:nvSpPr>
          <p:cNvPr id="199684" name="Text Box 5"/>
          <p:cNvSpPr txBox="1">
            <a:spLocks noChangeArrowheads="1"/>
          </p:cNvSpPr>
          <p:nvPr/>
        </p:nvSpPr>
        <p:spPr bwMode="auto">
          <a:xfrm>
            <a:off x="1403648" y="260648"/>
            <a:ext cx="6480943" cy="707886"/>
          </a:xfrm>
          <a:prstGeom prst="rect">
            <a:avLst/>
          </a:prstGeom>
          <a:noFill/>
          <a:ln w="9525">
            <a:solidFill>
              <a:srgbClr val="0000CC"/>
            </a:solidFill>
            <a:miter lim="800000"/>
            <a:headEnd/>
            <a:tailEnd/>
          </a:ln>
        </p:spPr>
        <p:txBody>
          <a:bodyPr wrap="square">
            <a:spAutoFit/>
          </a:bodyPr>
          <a:lstStyle/>
          <a:p>
            <a:pPr algn="ctr"/>
            <a:r>
              <a:rPr lang="it-IT" sz="4000" dirty="0">
                <a:solidFill>
                  <a:srgbClr val="FF3300"/>
                </a:solidFill>
                <a:latin typeface="Arial" pitchFamily="34" charset="0"/>
              </a:rPr>
              <a:t>Tipi </a:t>
            </a:r>
            <a:r>
              <a:rPr lang="it-IT" sz="4000" dirty="0" smtClean="0">
                <a:solidFill>
                  <a:srgbClr val="FF3300"/>
                </a:solidFill>
                <a:latin typeface="Arial" pitchFamily="34" charset="0"/>
              </a:rPr>
              <a:t>di caratteri o </a:t>
            </a:r>
            <a:r>
              <a:rPr lang="it-IT" sz="4000" dirty="0">
                <a:solidFill>
                  <a:srgbClr val="FF3300"/>
                </a:solidFill>
                <a:latin typeface="Arial" pitchFamily="34" charset="0"/>
              </a:rPr>
              <a:t>variabili</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814404F-C004-41CE-959E-869BF85E8B7A}" type="slidenum">
              <a:rPr lang="it-IT"/>
              <a:pPr>
                <a:defRPr/>
              </a:pPr>
              <a:t>126</a:t>
            </a:fld>
            <a:endParaRPr lang="it-IT"/>
          </a:p>
        </p:txBody>
      </p:sp>
      <p:sp>
        <p:nvSpPr>
          <p:cNvPr id="200707" name="Rectangle 2"/>
          <p:cNvSpPr>
            <a:spLocks noGrp="1" noChangeArrowheads="1"/>
          </p:cNvSpPr>
          <p:nvPr>
            <p:ph type="title"/>
          </p:nvPr>
        </p:nvSpPr>
        <p:spPr>
          <a:xfrm>
            <a:off x="395536" y="0"/>
            <a:ext cx="8229600" cy="764704"/>
          </a:xfrm>
          <a:ln>
            <a:solidFill>
              <a:srgbClr val="0000CC"/>
            </a:solidFill>
          </a:ln>
        </p:spPr>
        <p:txBody>
          <a:bodyPr/>
          <a:lstStyle/>
          <a:p>
            <a:pPr eaLnBrk="1" hangingPunct="1"/>
            <a:r>
              <a:rPr lang="it-IT" sz="4000" dirty="0" smtClean="0">
                <a:solidFill>
                  <a:srgbClr val="FF3300"/>
                </a:solidFill>
              </a:rPr>
              <a:t>Variabili qualitative</a:t>
            </a:r>
          </a:p>
        </p:txBody>
      </p:sp>
      <p:sp>
        <p:nvSpPr>
          <p:cNvPr id="364547" name="Rectangle 3"/>
          <p:cNvSpPr>
            <a:spLocks noGrp="1" noChangeArrowheads="1"/>
          </p:cNvSpPr>
          <p:nvPr>
            <p:ph type="body" idx="1"/>
          </p:nvPr>
        </p:nvSpPr>
        <p:spPr>
          <a:xfrm>
            <a:off x="0" y="836713"/>
            <a:ext cx="9144000" cy="6021288"/>
          </a:xfrm>
        </p:spPr>
        <p:txBody>
          <a:bodyPr/>
          <a:lstStyle/>
          <a:p>
            <a:pPr eaLnBrk="1" hangingPunct="1">
              <a:lnSpc>
                <a:spcPct val="90000"/>
              </a:lnSpc>
              <a:buNone/>
              <a:defRPr/>
            </a:pPr>
            <a:r>
              <a:rPr lang="it-IT" dirty="0" smtClean="0">
                <a:solidFill>
                  <a:srgbClr val="008000"/>
                </a:solidFill>
                <a:effectLst>
                  <a:outerShdw blurRad="38100" dist="38100" dir="2700000" algn="tl">
                    <a:srgbClr val="C0C0C0"/>
                  </a:outerShdw>
                </a:effectLst>
              </a:rPr>
              <a:t>            2 tipi:</a:t>
            </a:r>
          </a:p>
          <a:p>
            <a:pPr eaLnBrk="1" hangingPunct="1">
              <a:lnSpc>
                <a:spcPct val="90000"/>
              </a:lnSpc>
              <a:defRPr/>
            </a:pPr>
            <a:r>
              <a:rPr lang="it-IT" b="1" dirty="0" smtClean="0">
                <a:solidFill>
                  <a:srgbClr val="008000"/>
                </a:solidFill>
                <a:effectLst>
                  <a:outerShdw blurRad="38100" dist="38100" dir="2700000" algn="tl">
                    <a:srgbClr val="C0C0C0"/>
                  </a:outerShdw>
                </a:effectLst>
              </a:rPr>
              <a:t>Variabili categoriche</a:t>
            </a:r>
            <a:r>
              <a:rPr lang="it-IT" b="1" dirty="0" smtClean="0"/>
              <a:t> </a:t>
            </a:r>
            <a:r>
              <a:rPr lang="it-IT" dirty="0" smtClean="0"/>
              <a:t>(con scala nominale) che non possono essere ordinate </a:t>
            </a:r>
          </a:p>
          <a:p>
            <a:pPr eaLnBrk="1" hangingPunct="1">
              <a:lnSpc>
                <a:spcPct val="90000"/>
              </a:lnSpc>
              <a:buFontTx/>
              <a:buNone/>
              <a:defRPr/>
            </a:pPr>
            <a:r>
              <a:rPr lang="it-IT" sz="3600" dirty="0" smtClean="0"/>
              <a:t>   </a:t>
            </a:r>
            <a:r>
              <a:rPr lang="it-IT" dirty="0" smtClean="0"/>
              <a:t>Ad es. la specie, il sesso, il tipo di habitat         </a:t>
            </a:r>
          </a:p>
          <a:p>
            <a:pPr eaLnBrk="1" hangingPunct="1">
              <a:lnSpc>
                <a:spcPct val="90000"/>
              </a:lnSpc>
              <a:buFontTx/>
              <a:buNone/>
              <a:defRPr/>
            </a:pPr>
            <a:r>
              <a:rPr lang="it-IT" dirty="0" smtClean="0"/>
              <a:t>   Variabili categoriche di uso frequente sono le </a:t>
            </a:r>
            <a:r>
              <a:rPr lang="it-IT" u="sng" dirty="0" smtClean="0">
                <a:solidFill>
                  <a:srgbClr val="279D2A"/>
                </a:solidFill>
              </a:rPr>
              <a:t>variabili binarie</a:t>
            </a:r>
            <a:r>
              <a:rPr lang="it-IT" u="sng" dirty="0" smtClean="0"/>
              <a:t> </a:t>
            </a:r>
            <a:r>
              <a:rPr lang="it-IT" dirty="0" smtClean="0"/>
              <a:t>con 2 sole categorie possibili.</a:t>
            </a:r>
          </a:p>
          <a:p>
            <a:pPr eaLnBrk="1" hangingPunct="1">
              <a:lnSpc>
                <a:spcPct val="90000"/>
              </a:lnSpc>
              <a:defRPr/>
            </a:pPr>
            <a:r>
              <a:rPr lang="it-IT" b="1" dirty="0" smtClean="0">
                <a:solidFill>
                  <a:srgbClr val="008000"/>
                </a:solidFill>
                <a:effectLst>
                  <a:outerShdw blurRad="38100" dist="38100" dir="2700000" algn="tl">
                    <a:srgbClr val="C0C0C0"/>
                  </a:outerShdw>
                </a:effectLst>
              </a:rPr>
              <a:t>Variabili ordinate </a:t>
            </a:r>
            <a:r>
              <a:rPr lang="it-IT" dirty="0" smtClean="0"/>
              <a:t>(con scala ordinale) che possono essere ordinate</a:t>
            </a:r>
          </a:p>
          <a:p>
            <a:pPr eaLnBrk="1" hangingPunct="1">
              <a:lnSpc>
                <a:spcPct val="90000"/>
              </a:lnSpc>
              <a:buFontTx/>
              <a:buNone/>
              <a:defRPr/>
            </a:pPr>
            <a:r>
              <a:rPr lang="it-IT" dirty="0" smtClean="0">
                <a:solidFill>
                  <a:srgbClr val="008000"/>
                </a:solidFill>
                <a:effectLst>
                  <a:outerShdw blurRad="38100" dist="38100" dir="2700000" algn="tl">
                    <a:srgbClr val="C0C0C0"/>
                  </a:outerShdw>
                </a:effectLst>
              </a:rPr>
              <a:t>   </a:t>
            </a:r>
            <a:r>
              <a:rPr lang="it-IT" dirty="0" smtClean="0"/>
              <a:t>Ad es. la scala di abbondanza per la classificazione dell’abbondanza di diverse specie di piante (dominante, abbondante, frequente, non comune, rara)</a:t>
            </a:r>
            <a:endParaRPr lang="it-IT" sz="3600" dirty="0" smtClean="0">
              <a:solidFill>
                <a:srgbClr val="008000"/>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F8347340-36E6-49AE-81F9-13A1941C6B4F}" type="slidenum">
              <a:rPr lang="it-IT"/>
              <a:pPr>
                <a:defRPr/>
              </a:pPr>
              <a:t>127</a:t>
            </a:fld>
            <a:endParaRPr lang="it-IT"/>
          </a:p>
        </p:txBody>
      </p:sp>
      <p:sp>
        <p:nvSpPr>
          <p:cNvPr id="207875" name="Rectangle 2"/>
          <p:cNvSpPr>
            <a:spLocks noGrp="1" noChangeArrowheads="1"/>
          </p:cNvSpPr>
          <p:nvPr>
            <p:ph type="title"/>
          </p:nvPr>
        </p:nvSpPr>
        <p:spPr>
          <a:xfrm>
            <a:off x="457200" y="274638"/>
            <a:ext cx="8229600" cy="777875"/>
          </a:xfrm>
          <a:ln>
            <a:solidFill>
              <a:srgbClr val="000099"/>
            </a:solidFill>
          </a:ln>
        </p:spPr>
        <p:txBody>
          <a:bodyPr/>
          <a:lstStyle/>
          <a:p>
            <a:pPr eaLnBrk="1" hangingPunct="1"/>
            <a:r>
              <a:rPr lang="it-IT" sz="3600" smtClean="0">
                <a:solidFill>
                  <a:srgbClr val="FF3300"/>
                </a:solidFill>
              </a:rPr>
              <a:t>Variabili qualitative </a:t>
            </a:r>
          </a:p>
        </p:txBody>
      </p:sp>
      <p:sp>
        <p:nvSpPr>
          <p:cNvPr id="207876" name="Rectangle 3"/>
          <p:cNvSpPr>
            <a:spLocks noGrp="1" noChangeArrowheads="1"/>
          </p:cNvSpPr>
          <p:nvPr>
            <p:ph type="body" idx="1"/>
          </p:nvPr>
        </p:nvSpPr>
        <p:spPr/>
        <p:txBody>
          <a:bodyPr/>
          <a:lstStyle/>
          <a:p>
            <a:pPr eaLnBrk="1" hangingPunct="1"/>
            <a:r>
              <a:rPr lang="it-IT" dirty="0" smtClean="0"/>
              <a:t>Molti metodi dell’inferenza statistica </a:t>
            </a:r>
            <a:r>
              <a:rPr lang="it-IT" b="1" dirty="0" smtClean="0">
                <a:solidFill>
                  <a:srgbClr val="279D2A"/>
                </a:solidFill>
              </a:rPr>
              <a:t>non</a:t>
            </a:r>
            <a:r>
              <a:rPr lang="it-IT" dirty="0" smtClean="0">
                <a:solidFill>
                  <a:srgbClr val="279D2A"/>
                </a:solidFill>
              </a:rPr>
              <a:t> </a:t>
            </a:r>
            <a:r>
              <a:rPr lang="it-IT" dirty="0" smtClean="0"/>
              <a:t>possono essere applicati a </a:t>
            </a:r>
            <a:r>
              <a:rPr lang="it-IT" b="1" dirty="0" smtClean="0">
                <a:solidFill>
                  <a:srgbClr val="279D2A"/>
                </a:solidFill>
              </a:rPr>
              <a:t>v. qualitative</a:t>
            </a:r>
          </a:p>
          <a:p>
            <a:pPr eaLnBrk="1" hangingPunct="1"/>
            <a:endParaRPr lang="it-IT" b="1" dirty="0" smtClean="0">
              <a:solidFill>
                <a:srgbClr val="279D2A"/>
              </a:solidFill>
            </a:endParaRPr>
          </a:p>
          <a:p>
            <a:pPr eaLnBrk="1" hangingPunct="1"/>
            <a:r>
              <a:rPr lang="it-IT" dirty="0" smtClean="0"/>
              <a:t>Ma anche un semplice calcolo come la media non può essere effettuato.</a:t>
            </a:r>
          </a:p>
          <a:p>
            <a:pPr eaLnBrk="1" hangingPunct="1"/>
            <a:endParaRPr lang="it-IT" dirty="0" smtClean="0"/>
          </a:p>
          <a:p>
            <a:pPr eaLnBrk="1" hangingPunct="1"/>
            <a:r>
              <a:rPr lang="it-IT" dirty="0" err="1" smtClean="0"/>
              <a:t>Es</a:t>
            </a:r>
            <a:r>
              <a:rPr lang="it-IT" dirty="0" smtClean="0"/>
              <a:t>: gruppo sanguigno medio per 20 individui???????</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E31508D-78C8-4FB2-82E5-283D942D7117}" type="slidenum">
              <a:rPr lang="it-IT"/>
              <a:pPr>
                <a:defRPr/>
              </a:pPr>
              <a:t>128</a:t>
            </a:fld>
            <a:endParaRPr lang="it-IT"/>
          </a:p>
        </p:txBody>
      </p:sp>
      <p:sp>
        <p:nvSpPr>
          <p:cNvPr id="122883" name="Rectangle 3"/>
          <p:cNvSpPr>
            <a:spLocks noGrp="1" noChangeArrowheads="1"/>
          </p:cNvSpPr>
          <p:nvPr>
            <p:ph type="body" idx="1"/>
          </p:nvPr>
        </p:nvSpPr>
        <p:spPr>
          <a:xfrm>
            <a:off x="468313" y="1557338"/>
            <a:ext cx="8351837" cy="4824412"/>
          </a:xfrm>
        </p:spPr>
        <p:txBody>
          <a:bodyPr>
            <a:normAutofit fontScale="92500" lnSpcReduction="10000"/>
          </a:bodyPr>
          <a:lstStyle/>
          <a:p>
            <a:pPr eaLnBrk="1" hangingPunct="1">
              <a:defRPr/>
            </a:pPr>
            <a:r>
              <a:rPr lang="it-IT" sz="3600" dirty="0" smtClean="0">
                <a:solidFill>
                  <a:srgbClr val="009900"/>
                </a:solidFill>
              </a:rPr>
              <a:t>Variabili quantitative </a:t>
            </a:r>
            <a:r>
              <a:rPr lang="it-IT" sz="3600" dirty="0" smtClean="0">
                <a:solidFill>
                  <a:srgbClr val="009900"/>
                </a:solidFill>
                <a:effectLst>
                  <a:outerShdw blurRad="38100" dist="38100" dir="2700000" algn="tl">
                    <a:srgbClr val="C0C0C0"/>
                  </a:outerShdw>
                </a:effectLst>
              </a:rPr>
              <a:t>discrete </a:t>
            </a:r>
          </a:p>
          <a:p>
            <a:pPr>
              <a:defRPr/>
            </a:pPr>
            <a:r>
              <a:rPr lang="it-IT" sz="3600" dirty="0" smtClean="0"/>
              <a:t>Le variabili discrete derivano in  genere da </a:t>
            </a:r>
            <a:r>
              <a:rPr lang="it-IT" sz="3600" b="1" dirty="0" smtClean="0"/>
              <a:t>conteggi</a:t>
            </a:r>
            <a:endParaRPr lang="it-IT" sz="3600" dirty="0" smtClean="0"/>
          </a:p>
          <a:p>
            <a:pPr eaLnBrk="1" hangingPunct="1">
              <a:buFontTx/>
              <a:buNone/>
              <a:defRPr/>
            </a:pPr>
            <a:r>
              <a:rPr lang="it-IT" sz="3600" dirty="0" smtClean="0">
                <a:solidFill>
                  <a:srgbClr val="009900"/>
                </a:solidFill>
                <a:effectLst>
                  <a:outerShdw blurRad="38100" dist="38100" dir="2700000" algn="tl">
                    <a:srgbClr val="C0C0C0"/>
                  </a:outerShdw>
                </a:effectLst>
              </a:rPr>
              <a:t>   </a:t>
            </a:r>
            <a:r>
              <a:rPr lang="it-IT" dirty="0" smtClean="0"/>
              <a:t>Ad es. il numero di uova deposte da un uccello,</a:t>
            </a:r>
          </a:p>
          <a:p>
            <a:pPr eaLnBrk="1" hangingPunct="1">
              <a:buFontTx/>
              <a:buNone/>
              <a:defRPr/>
            </a:pPr>
            <a:r>
              <a:rPr lang="it-IT" dirty="0" smtClean="0"/>
              <a:t>   Il </a:t>
            </a:r>
            <a:r>
              <a:rPr lang="it-IT" dirty="0" err="1" smtClean="0"/>
              <a:t>n°</a:t>
            </a:r>
            <a:r>
              <a:rPr lang="it-IT" dirty="0" smtClean="0"/>
              <a:t> di figli per famiglia </a:t>
            </a:r>
          </a:p>
          <a:p>
            <a:pPr eaLnBrk="1" hangingPunct="1">
              <a:buFontTx/>
              <a:buNone/>
              <a:defRPr/>
            </a:pPr>
            <a:r>
              <a:rPr lang="it-IT" dirty="0" smtClean="0"/>
              <a:t>   </a:t>
            </a:r>
          </a:p>
          <a:p>
            <a:pPr eaLnBrk="1" hangingPunct="1">
              <a:defRPr/>
            </a:pPr>
            <a:r>
              <a:rPr lang="it-IT" sz="3600" dirty="0" smtClean="0">
                <a:solidFill>
                  <a:srgbClr val="009900"/>
                </a:solidFill>
              </a:rPr>
              <a:t>Variabili quantitative </a:t>
            </a:r>
            <a:r>
              <a:rPr lang="it-IT" sz="3600" dirty="0" smtClean="0">
                <a:solidFill>
                  <a:srgbClr val="009900"/>
                </a:solidFill>
                <a:effectLst>
                  <a:outerShdw blurRad="38100" dist="38100" dir="2700000" algn="tl">
                    <a:srgbClr val="C0C0C0"/>
                  </a:outerShdw>
                </a:effectLst>
              </a:rPr>
              <a:t>continue</a:t>
            </a:r>
            <a:endParaRPr lang="it-IT" sz="3600" dirty="0" smtClean="0">
              <a:solidFill>
                <a:srgbClr val="009900"/>
              </a:solidFill>
            </a:endParaRPr>
          </a:p>
          <a:p>
            <a:pPr eaLnBrk="1" hangingPunct="1">
              <a:buFontTx/>
              <a:buNone/>
              <a:defRPr/>
            </a:pPr>
            <a:r>
              <a:rPr lang="it-IT" sz="3600" dirty="0" smtClean="0">
                <a:solidFill>
                  <a:srgbClr val="009900"/>
                </a:solidFill>
              </a:rPr>
              <a:t>   </a:t>
            </a:r>
            <a:r>
              <a:rPr lang="it-IT" dirty="0" smtClean="0"/>
              <a:t>Ad es. la temperatura, il peso di un individuo,</a:t>
            </a:r>
          </a:p>
          <a:p>
            <a:pPr eaLnBrk="1" hangingPunct="1">
              <a:buFontTx/>
              <a:buNone/>
              <a:defRPr/>
            </a:pPr>
            <a:r>
              <a:rPr lang="it-IT" dirty="0" smtClean="0"/>
              <a:t>   la pressione sanguigna</a:t>
            </a:r>
          </a:p>
        </p:txBody>
      </p:sp>
      <p:sp>
        <p:nvSpPr>
          <p:cNvPr id="201732" name="Rectangle 4"/>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4000" smtClean="0">
                <a:solidFill>
                  <a:srgbClr val="FF3300"/>
                </a:solidFill>
              </a:rPr>
              <a:t>Variabili quantitative</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451917"/>
            <a:ext cx="8964488" cy="4713387"/>
          </a:xfrm>
        </p:spPr>
        <p:txBody>
          <a:bodyPr/>
          <a:lstStyle/>
          <a:p>
            <a:r>
              <a:rPr lang="it-IT" dirty="0" smtClean="0"/>
              <a:t>Se un biologo che studia il comportamento di animali di una certa specie vuole codificare, in una serie di esperimenti, le reazioni degli animali come:</a:t>
            </a:r>
          </a:p>
          <a:p>
            <a:pPr>
              <a:buNone/>
            </a:pPr>
            <a:r>
              <a:rPr lang="it-IT" dirty="0" smtClean="0"/>
              <a:t> a) molto aggressivo b) aggressivo c) neutrale d) sottomesso e) molto sottomesso </a:t>
            </a:r>
          </a:p>
          <a:p>
            <a:r>
              <a:rPr lang="it-IT" dirty="0" smtClean="0"/>
              <a:t>Qual è la variabile che si studia?</a:t>
            </a:r>
          </a:p>
          <a:p>
            <a:r>
              <a:rPr lang="it-IT" dirty="0" smtClean="0"/>
              <a:t>Di che tipo di variabile si tratta?</a:t>
            </a:r>
          </a:p>
          <a:p>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129</a:t>
            </a:fld>
            <a:endParaRPr lang="it-IT"/>
          </a:p>
        </p:txBody>
      </p:sp>
      <p:sp>
        <p:nvSpPr>
          <p:cNvPr id="5" name="Rectangle 2"/>
          <p:cNvSpPr>
            <a:spLocks noGrp="1" noChangeArrowheads="1"/>
          </p:cNvSpPr>
          <p:nvPr>
            <p:ph type="title"/>
          </p:nvPr>
        </p:nvSpPr>
        <p:spPr>
          <a:xfrm>
            <a:off x="457200" y="274638"/>
            <a:ext cx="8229600" cy="706090"/>
          </a:xfrm>
          <a:ln>
            <a:solidFill>
              <a:srgbClr val="3333FF"/>
            </a:solidFill>
          </a:ln>
        </p:spPr>
        <p:txBody>
          <a:bodyPr/>
          <a:lstStyle/>
          <a:p>
            <a:pPr eaLnBrk="1" hangingPunct="1"/>
            <a:r>
              <a:rPr lang="it-IT" sz="3200" dirty="0" smtClean="0">
                <a:solidFill>
                  <a:srgbClr val="FF3300"/>
                </a:solidFill>
              </a:rPr>
              <a:t>Che tipo di variabile? Esempio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5979E90-80CD-4150-89AE-C6054ED1C10D}" type="slidenum">
              <a:rPr lang="it-IT"/>
              <a:pPr>
                <a:defRPr/>
              </a:pPr>
              <a:t>13</a:t>
            </a:fld>
            <a:endParaRPr lang="it-IT"/>
          </a:p>
        </p:txBody>
      </p:sp>
      <p:sp>
        <p:nvSpPr>
          <p:cNvPr id="121859" name="Rectangle 2"/>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3600" smtClean="0">
                <a:solidFill>
                  <a:srgbClr val="FF5050"/>
                </a:solidFill>
              </a:rPr>
              <a:t>La necessità dei metodi statistici</a:t>
            </a:r>
          </a:p>
        </p:txBody>
      </p:sp>
      <p:sp>
        <p:nvSpPr>
          <p:cNvPr id="121860" name="Rectangle 3"/>
          <p:cNvSpPr>
            <a:spLocks noGrp="1" noChangeArrowheads="1"/>
          </p:cNvSpPr>
          <p:nvPr>
            <p:ph type="body" idx="1"/>
          </p:nvPr>
        </p:nvSpPr>
        <p:spPr>
          <a:xfrm>
            <a:off x="323850" y="1412875"/>
            <a:ext cx="8569325" cy="5184775"/>
          </a:xfrm>
        </p:spPr>
        <p:txBody>
          <a:bodyPr/>
          <a:lstStyle/>
          <a:p>
            <a:pPr eaLnBrk="1" hangingPunct="1">
              <a:lnSpc>
                <a:spcPct val="90000"/>
              </a:lnSpc>
            </a:pPr>
            <a:r>
              <a:rPr lang="it-IT" dirty="0" smtClean="0"/>
              <a:t>L’esempio che segue illustra la necessità dei metodi statistici per l’analisi di dati quantitativi.</a:t>
            </a:r>
          </a:p>
          <a:p>
            <a:pPr eaLnBrk="1" hangingPunct="1">
              <a:lnSpc>
                <a:spcPct val="90000"/>
              </a:lnSpc>
            </a:pPr>
            <a:endParaRPr lang="it-IT" dirty="0" smtClean="0"/>
          </a:p>
          <a:p>
            <a:pPr eaLnBrk="1" hangingPunct="1">
              <a:lnSpc>
                <a:spcPct val="90000"/>
              </a:lnSpc>
            </a:pPr>
            <a:r>
              <a:rPr lang="it-IT" dirty="0" smtClean="0"/>
              <a:t>Nella tabella appaiono i risultati di un esperimento per studiare gli effetti dell’irrigazione sulla crescita di piante di cavolo piantate a  quattro diverse distanze (Mead, </a:t>
            </a:r>
            <a:r>
              <a:rPr lang="it-IT" dirty="0" err="1" smtClean="0"/>
              <a:t>Curnow</a:t>
            </a:r>
            <a:r>
              <a:rPr lang="it-IT" dirty="0" smtClean="0"/>
              <a:t>, </a:t>
            </a:r>
            <a:r>
              <a:rPr lang="it-IT" dirty="0" err="1" smtClean="0"/>
              <a:t>Hasted</a:t>
            </a:r>
            <a:r>
              <a:rPr lang="it-IT" dirty="0" smtClean="0"/>
              <a:t>, </a:t>
            </a:r>
            <a:r>
              <a:rPr lang="it-IT" dirty="0" err="1" smtClean="0"/>
              <a:t>Technical</a:t>
            </a:r>
            <a:r>
              <a:rPr lang="it-IT" dirty="0" smtClean="0"/>
              <a:t> Report, 1986).</a:t>
            </a:r>
          </a:p>
          <a:p>
            <a:pPr eaLnBrk="1" hangingPunct="1">
              <a:lnSpc>
                <a:spcPct val="90000"/>
              </a:lnSpc>
            </a:pPr>
            <a:r>
              <a:rPr lang="it-IT" dirty="0" smtClean="0"/>
              <a:t>I valori che appaiono sono i pesi dei cavoli in kg.</a:t>
            </a: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D4B2A0A4-1388-4610-918E-203EE53C3A5D}" type="slidenum">
              <a:rPr lang="it-IT"/>
              <a:pPr>
                <a:defRPr/>
              </a:pPr>
              <a:t>130</a:t>
            </a:fld>
            <a:endParaRPr lang="it-IT"/>
          </a:p>
        </p:txBody>
      </p:sp>
      <p:sp>
        <p:nvSpPr>
          <p:cNvPr id="3726338" name="Rectangle 2"/>
          <p:cNvSpPr>
            <a:spLocks noChangeArrowheads="1"/>
          </p:cNvSpPr>
          <p:nvPr/>
        </p:nvSpPr>
        <p:spPr bwMode="auto">
          <a:xfrm>
            <a:off x="755576" y="0"/>
            <a:ext cx="8388424" cy="5816977"/>
          </a:xfrm>
          <a:prstGeom prst="rect">
            <a:avLst/>
          </a:prstGeom>
          <a:noFill/>
          <a:ln w="9525">
            <a:noFill/>
            <a:miter lim="800000"/>
            <a:headEnd/>
            <a:tailEnd/>
          </a:ln>
          <a:effectLst/>
        </p:spPr>
        <p:txBody>
          <a:bodyPr wrap="square">
            <a:spAutoFit/>
          </a:bodyPr>
          <a:lstStyle/>
          <a:p>
            <a:pPr algn="ctr">
              <a:defRPr/>
            </a:pPr>
            <a:r>
              <a:rPr lang="it-IT" sz="3200" b="1" u="sng" dirty="0">
                <a:solidFill>
                  <a:srgbClr val="FF5050"/>
                </a:solidFill>
                <a:latin typeface="Arial" pitchFamily="34" charset="0"/>
                <a:cs typeface="+mn-cs"/>
              </a:rPr>
              <a:t>Popolazioni - campioni - osservazioni</a:t>
            </a:r>
          </a:p>
          <a:p>
            <a:pPr algn="ctr">
              <a:defRPr/>
            </a:pPr>
            <a:r>
              <a:rPr lang="it-IT" sz="2800" b="1" u="sng" dirty="0">
                <a:solidFill>
                  <a:srgbClr val="FF5050"/>
                </a:solidFill>
                <a:latin typeface="Comic Sans MS" pitchFamily="66" charset="0"/>
                <a:cs typeface="+mn-cs"/>
              </a:rPr>
              <a:t>Se le osservazioni sono misurazioni</a:t>
            </a:r>
            <a:r>
              <a:rPr lang="it-IT" sz="3200" b="1" dirty="0">
                <a:solidFill>
                  <a:srgbClr val="FF5050"/>
                </a:solidFill>
                <a:latin typeface="Arial" pitchFamily="34" charset="0"/>
                <a:cs typeface="+mn-cs"/>
              </a:rPr>
              <a:t> </a:t>
            </a:r>
          </a:p>
          <a:p>
            <a:pPr>
              <a:defRPr/>
            </a:pPr>
            <a:endParaRPr lang="it-IT" sz="2800" b="1" dirty="0">
              <a:solidFill>
                <a:srgbClr val="0066FF"/>
              </a:solidFill>
              <a:effectLst>
                <a:outerShdw blurRad="38100" dist="38100" dir="2700000" algn="tl">
                  <a:srgbClr val="C0C0C0"/>
                </a:outerShdw>
              </a:effectLst>
              <a:latin typeface="Arial" pitchFamily="34" charset="0"/>
              <a:cs typeface="+mn-cs"/>
            </a:endParaRPr>
          </a:p>
          <a:p>
            <a:pPr>
              <a:defRPr/>
            </a:pPr>
            <a:r>
              <a:rPr lang="it-IT" sz="2800" dirty="0">
                <a:solidFill>
                  <a:srgbClr val="0066FF"/>
                </a:solidFill>
                <a:cs typeface="+mn-cs"/>
              </a:rPr>
              <a:t>Si vuole misurare la lunghezza del </a:t>
            </a:r>
            <a:r>
              <a:rPr lang="it-IT" sz="2800" dirty="0">
                <a:solidFill>
                  <a:srgbClr val="0099FF"/>
                </a:solidFill>
                <a:cs typeface="+mn-cs"/>
              </a:rPr>
              <a:t>becco di</a:t>
            </a:r>
            <a:r>
              <a:rPr lang="it-IT" sz="2800" dirty="0">
                <a:solidFill>
                  <a:srgbClr val="0099FF"/>
                </a:solidFill>
                <a:effectLst>
                  <a:outerShdw blurRad="38100" dist="38100" dir="2700000" algn="tl">
                    <a:srgbClr val="C0C0C0"/>
                  </a:outerShdw>
                </a:effectLst>
                <a:cs typeface="+mn-cs"/>
              </a:rPr>
              <a:t> </a:t>
            </a:r>
            <a:r>
              <a:rPr lang="it-IT" sz="2800" dirty="0">
                <a:solidFill>
                  <a:srgbClr val="0099FF"/>
                </a:solidFill>
                <a:cs typeface="+mn-cs"/>
              </a:rPr>
              <a:t> corvi catturati su un </a:t>
            </a:r>
            <a:r>
              <a:rPr lang="it-IT" sz="2800" dirty="0" smtClean="0">
                <a:solidFill>
                  <a:srgbClr val="0099FF"/>
                </a:solidFill>
                <a:cs typeface="+mn-cs"/>
              </a:rPr>
              <a:t>posatoio</a:t>
            </a:r>
          </a:p>
          <a:p>
            <a:pPr>
              <a:defRPr/>
            </a:pPr>
            <a:endParaRPr lang="it-IT" sz="2800" dirty="0" smtClean="0">
              <a:solidFill>
                <a:srgbClr val="0099FF"/>
              </a:solidFill>
              <a:cs typeface="+mn-cs"/>
            </a:endParaRPr>
          </a:p>
          <a:p>
            <a:pPr>
              <a:defRPr/>
            </a:pPr>
            <a:r>
              <a:rPr lang="it-IT" sz="2800" b="1" dirty="0" smtClean="0">
                <a:solidFill>
                  <a:srgbClr val="0066FF"/>
                </a:solidFill>
                <a:effectLst>
                  <a:outerShdw blurRad="38100" dist="38100" dir="2700000" algn="tl">
                    <a:srgbClr val="C0C0C0"/>
                  </a:outerShdw>
                </a:effectLst>
                <a:latin typeface="Arial" pitchFamily="34" charset="0"/>
              </a:rPr>
              <a:t>Unità statistica</a:t>
            </a:r>
            <a:r>
              <a:rPr lang="it-IT" sz="2800" b="1" dirty="0" smtClean="0">
                <a:latin typeface="Arial" pitchFamily="34" charset="0"/>
              </a:rPr>
              <a:t>:              </a:t>
            </a:r>
            <a:r>
              <a:rPr lang="it-IT" sz="2800" dirty="0" smtClean="0">
                <a:solidFill>
                  <a:srgbClr val="0099FF"/>
                </a:solidFill>
                <a:cs typeface="+mn-cs"/>
              </a:rPr>
              <a:t> </a:t>
            </a:r>
            <a:endParaRPr lang="it-IT" sz="2800" dirty="0">
              <a:solidFill>
                <a:srgbClr val="0099FF"/>
              </a:solidFill>
              <a:effectLst>
                <a:outerShdw blurRad="38100" dist="38100" dir="2700000" algn="tl">
                  <a:srgbClr val="C0C0C0"/>
                </a:outerShdw>
              </a:effectLst>
              <a:cs typeface="+mn-cs"/>
            </a:endParaRPr>
          </a:p>
          <a:p>
            <a:pPr>
              <a:defRPr/>
            </a:pPr>
            <a:r>
              <a:rPr lang="it-IT" sz="2800" b="1" dirty="0" smtClean="0">
                <a:solidFill>
                  <a:srgbClr val="0066FF"/>
                </a:solidFill>
                <a:effectLst>
                  <a:outerShdw blurRad="38100" dist="38100" dir="2700000" algn="tl">
                    <a:srgbClr val="C0C0C0"/>
                  </a:outerShdw>
                </a:effectLst>
                <a:latin typeface="Arial" pitchFamily="34" charset="0"/>
              </a:rPr>
              <a:t>Variabile</a:t>
            </a:r>
            <a:r>
              <a:rPr lang="it-IT" sz="2800" b="1" dirty="0" smtClean="0">
                <a:latin typeface="Arial" pitchFamily="34" charset="0"/>
              </a:rPr>
              <a:t>:                         </a:t>
            </a:r>
            <a:endParaRPr lang="it-IT" sz="2800" dirty="0" smtClean="0">
              <a:latin typeface="Arial" pitchFamily="34" charset="0"/>
            </a:endParaRPr>
          </a:p>
          <a:p>
            <a:pPr>
              <a:defRPr/>
            </a:pPr>
            <a:r>
              <a:rPr lang="it-IT" sz="2800" b="1" dirty="0" smtClean="0">
                <a:solidFill>
                  <a:srgbClr val="0066FF"/>
                </a:solidFill>
                <a:effectLst>
                  <a:outerShdw blurRad="38100" dist="38100" dir="2700000" algn="tl">
                    <a:srgbClr val="C0C0C0"/>
                  </a:outerShdw>
                </a:effectLst>
                <a:latin typeface="Arial" pitchFamily="34" charset="0"/>
                <a:cs typeface="+mn-cs"/>
              </a:rPr>
              <a:t>Osservazione </a:t>
            </a:r>
            <a:r>
              <a:rPr lang="it-IT" sz="2800" b="1" dirty="0">
                <a:solidFill>
                  <a:srgbClr val="0066FF"/>
                </a:solidFill>
                <a:effectLst>
                  <a:outerShdw blurRad="38100" dist="38100" dir="2700000" algn="tl">
                    <a:srgbClr val="C0C0C0"/>
                  </a:outerShdw>
                </a:effectLst>
                <a:latin typeface="Arial" pitchFamily="34" charset="0"/>
                <a:cs typeface="+mn-cs"/>
              </a:rPr>
              <a:t>o valore</a:t>
            </a:r>
            <a:r>
              <a:rPr lang="it-IT" sz="2800" b="1" dirty="0">
                <a:latin typeface="Arial" pitchFamily="34" charset="0"/>
                <a:cs typeface="+mn-cs"/>
              </a:rPr>
              <a:t>:</a:t>
            </a:r>
            <a:endParaRPr lang="it-IT" sz="2800" dirty="0">
              <a:latin typeface="Arial" pitchFamily="34" charset="0"/>
              <a:cs typeface="+mn-cs"/>
            </a:endParaRPr>
          </a:p>
          <a:p>
            <a:pPr>
              <a:defRPr/>
            </a:pPr>
            <a:r>
              <a:rPr lang="it-IT" sz="2800" b="1" dirty="0" smtClean="0">
                <a:solidFill>
                  <a:srgbClr val="0066FF"/>
                </a:solidFill>
                <a:effectLst>
                  <a:outerShdw blurRad="38100" dist="38100" dir="2700000" algn="tl">
                    <a:srgbClr val="C0C0C0"/>
                  </a:outerShdw>
                </a:effectLst>
                <a:latin typeface="Arial" pitchFamily="34" charset="0"/>
                <a:cs typeface="+mn-cs"/>
              </a:rPr>
              <a:t>Campione</a:t>
            </a:r>
            <a:r>
              <a:rPr lang="it-IT" sz="2800" b="1" dirty="0">
                <a:latin typeface="Arial" pitchFamily="34" charset="0"/>
                <a:cs typeface="+mn-cs"/>
              </a:rPr>
              <a:t>:                      </a:t>
            </a:r>
            <a:endParaRPr lang="it-IT" sz="2800" dirty="0">
              <a:latin typeface="Arial" pitchFamily="34" charset="0"/>
              <a:cs typeface="+mn-cs"/>
            </a:endParaRPr>
          </a:p>
          <a:p>
            <a:pPr>
              <a:defRPr/>
            </a:pPr>
            <a:r>
              <a:rPr lang="it-IT" sz="2800" b="1" dirty="0">
                <a:solidFill>
                  <a:srgbClr val="0066FF"/>
                </a:solidFill>
                <a:effectLst>
                  <a:outerShdw blurRad="38100" dist="38100" dir="2700000" algn="tl">
                    <a:srgbClr val="C0C0C0"/>
                  </a:outerShdw>
                </a:effectLst>
                <a:latin typeface="Arial" pitchFamily="34" charset="0"/>
                <a:cs typeface="+mn-cs"/>
              </a:rPr>
              <a:t>Popolazione statistica</a:t>
            </a:r>
            <a:r>
              <a:rPr lang="it-IT" sz="2800" b="1" dirty="0">
                <a:latin typeface="Arial" pitchFamily="34" charset="0"/>
                <a:cs typeface="+mn-cs"/>
              </a:rPr>
              <a:t>:  </a:t>
            </a:r>
            <a:r>
              <a:rPr lang="it-IT" sz="2800" dirty="0">
                <a:latin typeface="Arial" pitchFamily="34" charset="0"/>
                <a:cs typeface="+mn-cs"/>
              </a:rPr>
              <a:t>                 			</a:t>
            </a:r>
          </a:p>
          <a:p>
            <a:pPr>
              <a:defRPr/>
            </a:pPr>
            <a:r>
              <a:rPr lang="it-IT" sz="2800" b="1" dirty="0">
                <a:solidFill>
                  <a:srgbClr val="0066FF"/>
                </a:solidFill>
                <a:effectLst>
                  <a:outerShdw blurRad="38100" dist="38100" dir="2700000" algn="tl">
                    <a:srgbClr val="C0C0C0"/>
                  </a:outerShdw>
                </a:effectLst>
                <a:latin typeface="Arial" pitchFamily="34" charset="0"/>
                <a:cs typeface="+mn-cs"/>
              </a:rPr>
              <a:t>Popolazione biologica</a:t>
            </a:r>
            <a:r>
              <a:rPr lang="it-IT" sz="2800" b="1" dirty="0">
                <a:latin typeface="Arial" pitchFamily="34" charset="0"/>
                <a:cs typeface="+mn-cs"/>
              </a:rPr>
              <a: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2ED7C464-325A-4E41-B3DD-876CCD654871}" type="slidenum">
              <a:rPr lang="it-IT"/>
              <a:pPr>
                <a:defRPr/>
              </a:pPr>
              <a:t>131</a:t>
            </a:fld>
            <a:endParaRPr lang="it-IT"/>
          </a:p>
        </p:txBody>
      </p:sp>
      <p:sp>
        <p:nvSpPr>
          <p:cNvPr id="2969602" name="Rectangle 2"/>
          <p:cNvSpPr>
            <a:spLocks noChangeArrowheads="1"/>
          </p:cNvSpPr>
          <p:nvPr/>
        </p:nvSpPr>
        <p:spPr bwMode="auto">
          <a:xfrm>
            <a:off x="0" y="0"/>
            <a:ext cx="9144000" cy="7109639"/>
          </a:xfrm>
          <a:prstGeom prst="rect">
            <a:avLst/>
          </a:prstGeom>
          <a:noFill/>
          <a:ln w="9525">
            <a:noFill/>
            <a:miter lim="800000"/>
            <a:headEnd/>
            <a:tailEnd/>
          </a:ln>
          <a:effectLst/>
        </p:spPr>
        <p:txBody>
          <a:bodyPr>
            <a:spAutoFit/>
          </a:bodyPr>
          <a:lstStyle/>
          <a:p>
            <a:pPr algn="ctr">
              <a:defRPr/>
            </a:pPr>
            <a:r>
              <a:rPr lang="it-IT" sz="3200" b="1" u="sng" dirty="0">
                <a:solidFill>
                  <a:srgbClr val="FF5050"/>
                </a:solidFill>
                <a:latin typeface="Arial" pitchFamily="34" charset="0"/>
                <a:cs typeface="+mn-cs"/>
              </a:rPr>
              <a:t>Popolazioni - campioni - osservazioni</a:t>
            </a:r>
          </a:p>
          <a:p>
            <a:pPr algn="ctr">
              <a:defRPr/>
            </a:pPr>
            <a:r>
              <a:rPr lang="it-IT" sz="2800" b="1" u="sng" dirty="0">
                <a:solidFill>
                  <a:srgbClr val="FF5050"/>
                </a:solidFill>
                <a:latin typeface="Comic Sans MS" pitchFamily="66" charset="0"/>
                <a:cs typeface="+mn-cs"/>
              </a:rPr>
              <a:t>Se le osservazioni sono misurazioni</a:t>
            </a:r>
            <a:r>
              <a:rPr lang="it-IT" sz="3200" b="1" dirty="0">
                <a:solidFill>
                  <a:srgbClr val="FF5050"/>
                </a:solidFill>
                <a:latin typeface="Arial" pitchFamily="34" charset="0"/>
                <a:cs typeface="+mn-cs"/>
              </a:rPr>
              <a:t> </a:t>
            </a:r>
          </a:p>
          <a:p>
            <a:pPr>
              <a:defRPr/>
            </a:pPr>
            <a:endParaRPr lang="it-IT" sz="2800" b="1" dirty="0" smtClean="0">
              <a:solidFill>
                <a:srgbClr val="0066FF"/>
              </a:solidFill>
              <a:effectLst>
                <a:outerShdw blurRad="38100" dist="38100" dir="2700000" algn="tl">
                  <a:srgbClr val="C0C0C0"/>
                </a:outerShdw>
              </a:effectLst>
              <a:latin typeface="Arial" pitchFamily="34" charset="0"/>
              <a:cs typeface="+mn-cs"/>
            </a:endParaRPr>
          </a:p>
          <a:p>
            <a:pPr>
              <a:defRPr/>
            </a:pPr>
            <a:r>
              <a:rPr lang="it-IT" sz="2800" b="1" dirty="0" smtClean="0">
                <a:solidFill>
                  <a:srgbClr val="0066FF"/>
                </a:solidFill>
                <a:effectLst>
                  <a:outerShdw blurRad="38100" dist="38100" dir="2700000" algn="tl">
                    <a:srgbClr val="C0C0C0"/>
                  </a:outerShdw>
                </a:effectLst>
                <a:latin typeface="Arial" pitchFamily="34" charset="0"/>
              </a:rPr>
              <a:t>Unità statistica</a:t>
            </a:r>
            <a:r>
              <a:rPr lang="it-IT" sz="2800" b="1" dirty="0" smtClean="0">
                <a:latin typeface="Arial" pitchFamily="34" charset="0"/>
              </a:rPr>
              <a:t>:              </a:t>
            </a:r>
            <a:r>
              <a:rPr lang="it-IT" sz="2800" dirty="0" smtClean="0">
                <a:latin typeface="Arial" pitchFamily="34" charset="0"/>
              </a:rPr>
              <a:t>un corvo di un posatoio</a:t>
            </a:r>
          </a:p>
          <a:p>
            <a:pPr>
              <a:defRPr/>
            </a:pPr>
            <a:r>
              <a:rPr lang="it-IT" sz="2800" b="1" dirty="0" smtClean="0">
                <a:solidFill>
                  <a:srgbClr val="0066FF"/>
                </a:solidFill>
                <a:effectLst>
                  <a:outerShdw blurRad="38100" dist="38100" dir="2700000" algn="tl">
                    <a:srgbClr val="C0C0C0"/>
                  </a:outerShdw>
                </a:effectLst>
                <a:latin typeface="Arial" pitchFamily="34" charset="0"/>
              </a:rPr>
              <a:t>Variabile</a:t>
            </a:r>
            <a:r>
              <a:rPr lang="it-IT" sz="2800" b="1" dirty="0" smtClean="0">
                <a:latin typeface="Arial" pitchFamily="34" charset="0"/>
              </a:rPr>
              <a:t>:                         </a:t>
            </a:r>
            <a:r>
              <a:rPr lang="it-IT" sz="2800" dirty="0" smtClean="0">
                <a:latin typeface="Arial" pitchFamily="34" charset="0"/>
              </a:rPr>
              <a:t>lunghezza del becco</a:t>
            </a:r>
          </a:p>
          <a:p>
            <a:pPr>
              <a:defRPr/>
            </a:pPr>
            <a:r>
              <a:rPr lang="it-IT" sz="2800" b="1" dirty="0" smtClean="0">
                <a:solidFill>
                  <a:srgbClr val="0066FF"/>
                </a:solidFill>
                <a:effectLst>
                  <a:outerShdw blurRad="38100" dist="38100" dir="2700000" algn="tl">
                    <a:srgbClr val="C0C0C0"/>
                  </a:outerShdw>
                </a:effectLst>
                <a:latin typeface="Arial" pitchFamily="34" charset="0"/>
                <a:cs typeface="+mn-cs"/>
              </a:rPr>
              <a:t>Osservazione </a:t>
            </a:r>
            <a:r>
              <a:rPr lang="it-IT" sz="2800" b="1" dirty="0">
                <a:solidFill>
                  <a:srgbClr val="0066FF"/>
                </a:solidFill>
                <a:effectLst>
                  <a:outerShdw blurRad="38100" dist="38100" dir="2700000" algn="tl">
                    <a:srgbClr val="C0C0C0"/>
                  </a:outerShdw>
                </a:effectLst>
                <a:latin typeface="Arial" pitchFamily="34" charset="0"/>
                <a:cs typeface="+mn-cs"/>
              </a:rPr>
              <a:t>o valore</a:t>
            </a:r>
            <a:r>
              <a:rPr lang="it-IT" sz="2800" b="1" dirty="0">
                <a:latin typeface="Arial" pitchFamily="34" charset="0"/>
                <a:cs typeface="+mn-cs"/>
              </a:rPr>
              <a:t>:  </a:t>
            </a:r>
            <a:r>
              <a:rPr lang="it-IT" sz="2800" dirty="0">
                <a:latin typeface="Arial" pitchFamily="34" charset="0"/>
                <a:cs typeface="+mn-cs"/>
              </a:rPr>
              <a:t>8 mm</a:t>
            </a:r>
          </a:p>
          <a:p>
            <a:pPr>
              <a:defRPr/>
            </a:pPr>
            <a:r>
              <a:rPr lang="it-IT" sz="2800" b="1" dirty="0" smtClean="0">
                <a:solidFill>
                  <a:srgbClr val="0066FF"/>
                </a:solidFill>
                <a:effectLst>
                  <a:outerShdw blurRad="38100" dist="38100" dir="2700000" algn="tl">
                    <a:srgbClr val="C0C0C0"/>
                  </a:outerShdw>
                </a:effectLst>
                <a:latin typeface="Arial" pitchFamily="34" charset="0"/>
                <a:cs typeface="+mn-cs"/>
              </a:rPr>
              <a:t>Campione</a:t>
            </a:r>
            <a:r>
              <a:rPr lang="it-IT" sz="2800" b="1" dirty="0">
                <a:latin typeface="Arial" pitchFamily="34" charset="0"/>
                <a:cs typeface="+mn-cs"/>
              </a:rPr>
              <a:t>:                      </a:t>
            </a:r>
            <a:r>
              <a:rPr lang="it-IT" sz="2800" dirty="0">
                <a:latin typeface="Arial" pitchFamily="34" charset="0"/>
                <a:cs typeface="+mn-cs"/>
              </a:rPr>
              <a:t> i corvi catturati sul posatoio e 			              misurati</a:t>
            </a:r>
          </a:p>
          <a:p>
            <a:pPr>
              <a:defRPr/>
            </a:pPr>
            <a:r>
              <a:rPr lang="it-IT" sz="2800" b="1" dirty="0">
                <a:solidFill>
                  <a:srgbClr val="0066FF"/>
                </a:solidFill>
                <a:effectLst>
                  <a:outerShdw blurRad="38100" dist="38100" dir="2700000" algn="tl">
                    <a:srgbClr val="C0C0C0"/>
                  </a:outerShdw>
                </a:effectLst>
                <a:latin typeface="Arial" pitchFamily="34" charset="0"/>
                <a:cs typeface="+mn-cs"/>
              </a:rPr>
              <a:t>Popolazione statistica</a:t>
            </a:r>
            <a:r>
              <a:rPr lang="it-IT" sz="2800" b="1" dirty="0">
                <a:latin typeface="Arial" pitchFamily="34" charset="0"/>
                <a:cs typeface="+mn-cs"/>
              </a:rPr>
              <a:t>:  </a:t>
            </a:r>
            <a:r>
              <a:rPr lang="it-IT" sz="2800" dirty="0">
                <a:latin typeface="Arial" pitchFamily="34" charset="0"/>
                <a:cs typeface="+mn-cs"/>
              </a:rPr>
              <a:t> i corvi del posatoio che                  			              sono </a:t>
            </a:r>
            <a:r>
              <a:rPr lang="it-IT" sz="2800" b="1" dirty="0">
                <a:latin typeface="Arial" pitchFamily="34" charset="0"/>
                <a:cs typeface="+mn-cs"/>
              </a:rPr>
              <a:t>c</a:t>
            </a:r>
            <a:r>
              <a:rPr lang="it-IT" sz="2800" dirty="0">
                <a:latin typeface="Arial" pitchFamily="34" charset="0"/>
                <a:cs typeface="+mn-cs"/>
              </a:rPr>
              <a:t>atturabili e</a:t>
            </a:r>
            <a:r>
              <a:rPr lang="it-IT" sz="2800" b="1" dirty="0">
                <a:latin typeface="Arial" pitchFamily="34" charset="0"/>
                <a:cs typeface="+mn-cs"/>
              </a:rPr>
              <a:t> </a:t>
            </a:r>
            <a:r>
              <a:rPr lang="it-IT" sz="2800" dirty="0">
                <a:latin typeface="Arial" pitchFamily="34" charset="0"/>
                <a:cs typeface="+mn-cs"/>
              </a:rPr>
              <a:t>misurabili</a:t>
            </a:r>
            <a:r>
              <a:rPr lang="it-IT" sz="2800" b="1" dirty="0">
                <a:latin typeface="Arial" pitchFamily="34" charset="0"/>
                <a:cs typeface="+mn-cs"/>
              </a:rPr>
              <a:t>    </a:t>
            </a:r>
            <a:r>
              <a:rPr lang="it-IT" sz="2800" dirty="0">
                <a:latin typeface="Arial" pitchFamily="34" charset="0"/>
                <a:cs typeface="+mn-cs"/>
              </a:rPr>
              <a:t> </a:t>
            </a:r>
          </a:p>
          <a:p>
            <a:pPr>
              <a:defRPr/>
            </a:pPr>
            <a:r>
              <a:rPr lang="it-IT" sz="2800" b="1" dirty="0">
                <a:solidFill>
                  <a:srgbClr val="0066FF"/>
                </a:solidFill>
                <a:effectLst>
                  <a:outerShdw blurRad="38100" dist="38100" dir="2700000" algn="tl">
                    <a:srgbClr val="C0C0C0"/>
                  </a:outerShdw>
                </a:effectLst>
                <a:latin typeface="Arial" pitchFamily="34" charset="0"/>
                <a:cs typeface="+mn-cs"/>
              </a:rPr>
              <a:t>Popolazione biologica</a:t>
            </a:r>
            <a:r>
              <a:rPr lang="it-IT" sz="2800" b="1" dirty="0">
                <a:latin typeface="Arial" pitchFamily="34" charset="0"/>
                <a:cs typeface="+mn-cs"/>
              </a:rPr>
              <a:t>:  </a:t>
            </a:r>
            <a:r>
              <a:rPr lang="it-IT" sz="2800" dirty="0">
                <a:latin typeface="Arial" pitchFamily="34" charset="0"/>
                <a:cs typeface="+mn-cs"/>
              </a:rPr>
              <a:t> la popolazione biologica può       comprendere uccelli non  catturabili (ad es. maschi e femmine di altri posatoi). 				      </a:t>
            </a:r>
            <a:r>
              <a:rPr lang="it-IT" sz="2700" dirty="0">
                <a:latin typeface="Arial" pitchFamily="34" charset="0"/>
                <a:cs typeface="+mn-cs"/>
              </a:rPr>
              <a:t>Oppure la </a:t>
            </a:r>
            <a:r>
              <a:rPr lang="it-IT" sz="2700" dirty="0">
                <a:solidFill>
                  <a:srgbClr val="33CC33"/>
                </a:solidFill>
                <a:latin typeface="Arial" pitchFamily="34" charset="0"/>
                <a:cs typeface="+mn-cs"/>
              </a:rPr>
              <a:t>popolazione statistica</a:t>
            </a:r>
            <a:r>
              <a:rPr lang="it-IT" sz="2700" dirty="0">
                <a:latin typeface="Arial" pitchFamily="34" charset="0"/>
                <a:cs typeface="+mn-cs"/>
              </a:rPr>
              <a:t> può includere individui di più popolazioni biologiche (ad es. se ci sono migratori invernali).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F2B6568C-3F8F-4CB1-AFD7-E80F89036D05}" type="slidenum">
              <a:rPr lang="it-IT"/>
              <a:pPr>
                <a:defRPr/>
              </a:pPr>
              <a:t>132</a:t>
            </a:fld>
            <a:endParaRPr lang="it-IT"/>
          </a:p>
        </p:txBody>
      </p:sp>
      <p:sp>
        <p:nvSpPr>
          <p:cNvPr id="323587" name="Rectangle 2"/>
          <p:cNvSpPr>
            <a:spLocks noGrp="1" noChangeArrowheads="1"/>
          </p:cNvSpPr>
          <p:nvPr>
            <p:ph type="body" idx="1"/>
          </p:nvPr>
        </p:nvSpPr>
        <p:spPr>
          <a:xfrm>
            <a:off x="755576" y="332656"/>
            <a:ext cx="8388424" cy="6120532"/>
          </a:xfrm>
        </p:spPr>
        <p:txBody>
          <a:bodyPr/>
          <a:lstStyle/>
          <a:p>
            <a:pPr algn="ctr" eaLnBrk="1" hangingPunct="1">
              <a:lnSpc>
                <a:spcPct val="80000"/>
              </a:lnSpc>
              <a:buFontTx/>
              <a:buNone/>
            </a:pPr>
            <a:r>
              <a:rPr lang="it-IT" sz="2800" b="1" u="sng" dirty="0" smtClean="0">
                <a:solidFill>
                  <a:srgbClr val="FF5050"/>
                </a:solidFill>
                <a:latin typeface="Comic Sans MS" pitchFamily="66" charset="0"/>
              </a:rPr>
              <a:t> Se le osservazioni sono conteggi</a:t>
            </a:r>
          </a:p>
          <a:p>
            <a:pPr algn="ctr" eaLnBrk="1" hangingPunct="1">
              <a:lnSpc>
                <a:spcPct val="80000"/>
              </a:lnSpc>
              <a:buFontTx/>
              <a:buNone/>
            </a:pPr>
            <a:endParaRPr lang="it-IT" sz="2800" b="1" u="sng" dirty="0" smtClean="0">
              <a:solidFill>
                <a:srgbClr val="FF5050"/>
              </a:solidFill>
              <a:latin typeface="Comic Sans MS" pitchFamily="66" charset="0"/>
            </a:endParaRPr>
          </a:p>
          <a:p>
            <a:pPr algn="ctr" eaLnBrk="1" hangingPunct="1">
              <a:lnSpc>
                <a:spcPct val="80000"/>
              </a:lnSpc>
              <a:buFontTx/>
              <a:buNone/>
            </a:pPr>
            <a:r>
              <a:rPr lang="it-IT" sz="2800" b="1" u="sng" dirty="0" smtClean="0">
                <a:solidFill>
                  <a:srgbClr val="FF5050"/>
                </a:solidFill>
                <a:latin typeface="Comic Sans MS" pitchFamily="66" charset="0"/>
              </a:rPr>
              <a:t>Quante conchiglie su una certa spiaggia?</a:t>
            </a:r>
          </a:p>
          <a:p>
            <a:pPr algn="ctr" eaLnBrk="1" hangingPunct="1">
              <a:lnSpc>
                <a:spcPct val="80000"/>
              </a:lnSpc>
              <a:buFontTx/>
              <a:buNone/>
            </a:pPr>
            <a:endParaRPr lang="it-IT" sz="2800" b="1" u="sng" dirty="0" smtClean="0">
              <a:solidFill>
                <a:srgbClr val="FF5050"/>
              </a:solidFill>
              <a:latin typeface="Comic Sans MS" pitchFamily="66" charset="0"/>
            </a:endParaRPr>
          </a:p>
          <a:p>
            <a:pPr algn="ctr" eaLnBrk="1" hangingPunct="1">
              <a:lnSpc>
                <a:spcPct val="80000"/>
              </a:lnSpc>
              <a:buFontTx/>
              <a:buNone/>
            </a:pPr>
            <a:endParaRPr lang="it-IT" sz="2800" b="1" u="sng" dirty="0" smtClean="0">
              <a:solidFill>
                <a:srgbClr val="FF5050"/>
              </a:solidFill>
              <a:latin typeface="Comic Sans MS" pitchFamily="66" charset="0"/>
            </a:endParaRPr>
          </a:p>
          <a:p>
            <a:pPr algn="ctr" eaLnBrk="1" hangingPunct="1">
              <a:lnSpc>
                <a:spcPct val="80000"/>
              </a:lnSpc>
              <a:buFontTx/>
              <a:buNone/>
            </a:pPr>
            <a:endParaRPr lang="it-IT" sz="2800" b="1" u="sng" dirty="0" smtClean="0">
              <a:solidFill>
                <a:srgbClr val="FF5050"/>
              </a:solidFill>
              <a:latin typeface="Comic Sans MS" pitchFamily="66" charset="0"/>
            </a:endParaRPr>
          </a:p>
          <a:p>
            <a:pPr eaLnBrk="1" hangingPunct="1">
              <a:lnSpc>
                <a:spcPct val="80000"/>
              </a:lnSpc>
              <a:buFontTx/>
              <a:buNone/>
            </a:pPr>
            <a:r>
              <a:rPr lang="it-IT" sz="2800" b="1" dirty="0" smtClean="0">
                <a:solidFill>
                  <a:schemeClr val="accent2"/>
                </a:solidFill>
                <a:latin typeface="Times New Roman" pitchFamily="18" charset="0"/>
              </a:rPr>
              <a:t>Unità statistica o campionaria:</a:t>
            </a:r>
          </a:p>
          <a:p>
            <a:pPr>
              <a:lnSpc>
                <a:spcPct val="80000"/>
              </a:lnSpc>
              <a:buNone/>
            </a:pPr>
            <a:r>
              <a:rPr lang="it-IT" sz="2800" b="1" dirty="0" smtClean="0">
                <a:solidFill>
                  <a:schemeClr val="accent2"/>
                </a:solidFill>
                <a:latin typeface="Times New Roman" pitchFamily="18" charset="0"/>
              </a:rPr>
              <a:t>Variabile</a:t>
            </a:r>
            <a:r>
              <a:rPr lang="it-IT" sz="2800" b="1" dirty="0" smtClean="0">
                <a:latin typeface="Times New Roman" pitchFamily="18" charset="0"/>
              </a:rPr>
              <a:t>:</a:t>
            </a:r>
            <a:endParaRPr lang="it-IT" sz="2800" dirty="0" smtClean="0">
              <a:latin typeface="Times New Roman" pitchFamily="18" charset="0"/>
            </a:endParaRPr>
          </a:p>
          <a:p>
            <a:pPr eaLnBrk="1" hangingPunct="1">
              <a:lnSpc>
                <a:spcPct val="80000"/>
              </a:lnSpc>
              <a:buFontTx/>
              <a:buNone/>
            </a:pPr>
            <a:r>
              <a:rPr lang="it-IT" sz="2800" b="1" dirty="0" smtClean="0">
                <a:solidFill>
                  <a:schemeClr val="accent2"/>
                </a:solidFill>
                <a:latin typeface="Times New Roman" pitchFamily="18" charset="0"/>
              </a:rPr>
              <a:t>Osservazione</a:t>
            </a:r>
            <a:r>
              <a:rPr lang="it-IT" sz="2800" dirty="0" smtClean="0">
                <a:latin typeface="Times New Roman" pitchFamily="18" charset="0"/>
              </a:rPr>
              <a:t>:</a:t>
            </a:r>
          </a:p>
          <a:p>
            <a:pPr eaLnBrk="1" hangingPunct="1">
              <a:lnSpc>
                <a:spcPct val="80000"/>
              </a:lnSpc>
              <a:buFontTx/>
              <a:buNone/>
            </a:pPr>
            <a:r>
              <a:rPr lang="it-IT" sz="2800" b="1" dirty="0" smtClean="0">
                <a:solidFill>
                  <a:schemeClr val="accent2"/>
                </a:solidFill>
                <a:latin typeface="Times New Roman" pitchFamily="18" charset="0"/>
              </a:rPr>
              <a:t>Campione</a:t>
            </a:r>
            <a:r>
              <a:rPr lang="it-IT" sz="2800" b="1" dirty="0" smtClean="0">
                <a:latin typeface="Times New Roman" pitchFamily="18" charset="0"/>
              </a:rPr>
              <a:t>:                     </a:t>
            </a:r>
          </a:p>
          <a:p>
            <a:pPr eaLnBrk="1" hangingPunct="1">
              <a:lnSpc>
                <a:spcPct val="80000"/>
              </a:lnSpc>
              <a:buFontTx/>
              <a:buNone/>
            </a:pPr>
            <a:r>
              <a:rPr lang="it-IT" sz="2800" b="1" dirty="0" smtClean="0">
                <a:solidFill>
                  <a:schemeClr val="accent2"/>
                </a:solidFill>
                <a:latin typeface="Times New Roman" pitchFamily="18" charset="0"/>
              </a:rPr>
              <a:t>Popolazione statistica:</a:t>
            </a:r>
            <a:endParaRPr lang="it-IT" sz="2800" dirty="0" smtClean="0">
              <a:latin typeface="Times New Roman" pitchFamily="18" charset="0"/>
            </a:endParaRPr>
          </a:p>
          <a:p>
            <a:pPr eaLnBrk="1" hangingPunct="1">
              <a:lnSpc>
                <a:spcPct val="80000"/>
              </a:lnSpc>
              <a:buFontTx/>
              <a:buNone/>
            </a:pPr>
            <a:r>
              <a:rPr lang="it-IT" sz="2800" b="1" dirty="0" smtClean="0">
                <a:solidFill>
                  <a:schemeClr val="accent2"/>
                </a:solidFill>
                <a:latin typeface="Times New Roman" pitchFamily="18" charset="0"/>
              </a:rPr>
              <a:t>Popolazione biologica:</a:t>
            </a:r>
            <a:endParaRPr lang="it-IT" sz="2800" b="1" dirty="0" smtClean="0">
              <a:latin typeface="Times New Roman"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68571FC1-D9B3-47FE-AFB9-A0AF88A438F3}" type="slidenum">
              <a:rPr lang="it-IT"/>
              <a:pPr>
                <a:defRPr/>
              </a:pPr>
              <a:t>133</a:t>
            </a:fld>
            <a:endParaRPr lang="it-IT"/>
          </a:p>
        </p:txBody>
      </p:sp>
      <p:sp>
        <p:nvSpPr>
          <p:cNvPr id="209923" name="Rectangle 2"/>
          <p:cNvSpPr>
            <a:spLocks noGrp="1" noChangeArrowheads="1"/>
          </p:cNvSpPr>
          <p:nvPr>
            <p:ph type="body" idx="1"/>
          </p:nvPr>
        </p:nvSpPr>
        <p:spPr>
          <a:xfrm>
            <a:off x="0" y="620688"/>
            <a:ext cx="9144000" cy="5832500"/>
          </a:xfrm>
        </p:spPr>
        <p:txBody>
          <a:bodyPr>
            <a:normAutofit/>
          </a:bodyPr>
          <a:lstStyle/>
          <a:p>
            <a:pPr eaLnBrk="1" hangingPunct="1">
              <a:lnSpc>
                <a:spcPct val="80000"/>
              </a:lnSpc>
              <a:buFontTx/>
              <a:buNone/>
            </a:pPr>
            <a:r>
              <a:rPr lang="it-IT" sz="2800" b="1" u="sng" dirty="0" smtClean="0">
                <a:solidFill>
                  <a:srgbClr val="FF5050"/>
                </a:solidFill>
                <a:latin typeface="Comic Sans MS" pitchFamily="66" charset="0"/>
              </a:rPr>
              <a:t>Se le osservazioni sono conteggi</a:t>
            </a:r>
          </a:p>
          <a:p>
            <a:pPr eaLnBrk="1" hangingPunct="1">
              <a:lnSpc>
                <a:spcPct val="80000"/>
              </a:lnSpc>
              <a:buFontTx/>
              <a:buNone/>
            </a:pPr>
            <a:endParaRPr lang="it-IT" sz="2400" b="1" dirty="0" smtClean="0">
              <a:latin typeface="Comic Sans MS" pitchFamily="66" charset="0"/>
            </a:endParaRPr>
          </a:p>
          <a:p>
            <a:pPr eaLnBrk="1" hangingPunct="1">
              <a:lnSpc>
                <a:spcPct val="80000"/>
              </a:lnSpc>
              <a:buFontTx/>
              <a:buNone/>
            </a:pPr>
            <a:r>
              <a:rPr lang="it-IT" sz="2400" b="1" dirty="0" smtClean="0">
                <a:solidFill>
                  <a:schemeClr val="accent2"/>
                </a:solidFill>
                <a:latin typeface="Comic Sans MS" pitchFamily="66" charset="0"/>
              </a:rPr>
              <a:t>Osservazione</a:t>
            </a:r>
            <a:r>
              <a:rPr lang="it-IT" sz="2400" dirty="0" smtClean="0">
                <a:latin typeface="Comic Sans MS" pitchFamily="66" charset="0"/>
              </a:rPr>
              <a:t>:                        23</a:t>
            </a:r>
          </a:p>
          <a:p>
            <a:pPr eaLnBrk="1" hangingPunct="1">
              <a:lnSpc>
                <a:spcPct val="80000"/>
              </a:lnSpc>
              <a:buFontTx/>
              <a:buNone/>
            </a:pPr>
            <a:r>
              <a:rPr lang="it-IT" sz="2400" b="1" dirty="0" smtClean="0">
                <a:solidFill>
                  <a:schemeClr val="accent2"/>
                </a:solidFill>
                <a:latin typeface="Comic Sans MS" pitchFamily="66" charset="0"/>
              </a:rPr>
              <a:t>Variabile</a:t>
            </a:r>
            <a:r>
              <a:rPr lang="it-IT" sz="2400" b="1" dirty="0" smtClean="0">
                <a:latin typeface="Comic Sans MS" pitchFamily="66" charset="0"/>
              </a:rPr>
              <a:t>:                     </a:t>
            </a:r>
            <a:r>
              <a:rPr lang="it-IT" sz="2400" dirty="0" smtClean="0">
                <a:latin typeface="Comic Sans MS" pitchFamily="66" charset="0"/>
              </a:rPr>
              <a:t>numero di conchiglie</a:t>
            </a:r>
          </a:p>
          <a:p>
            <a:pPr eaLnBrk="1" hangingPunct="1">
              <a:lnSpc>
                <a:spcPct val="80000"/>
              </a:lnSpc>
              <a:buFontTx/>
              <a:buNone/>
            </a:pPr>
            <a:r>
              <a:rPr lang="it-IT" sz="2400" b="1" dirty="0" smtClean="0">
                <a:solidFill>
                  <a:schemeClr val="accent2"/>
                </a:solidFill>
                <a:latin typeface="Comic Sans MS" pitchFamily="66" charset="0"/>
              </a:rPr>
              <a:t>Unità statistica</a:t>
            </a:r>
            <a:r>
              <a:rPr lang="it-IT" sz="2400" b="1" dirty="0" smtClean="0">
                <a:latin typeface="Comic Sans MS" pitchFamily="66" charset="0"/>
              </a:rPr>
              <a:t>:             </a:t>
            </a:r>
            <a:r>
              <a:rPr lang="it-IT" sz="2400" dirty="0" smtClean="0">
                <a:latin typeface="Comic Sans MS" pitchFamily="66" charset="0"/>
              </a:rPr>
              <a:t>un quadrato di area determinata 			                 in cui si setaccia la sabbia e si 				       contano le conchiglie</a:t>
            </a:r>
          </a:p>
          <a:p>
            <a:pPr eaLnBrk="1" hangingPunct="1">
              <a:lnSpc>
                <a:spcPct val="80000"/>
              </a:lnSpc>
              <a:buFontTx/>
              <a:buNone/>
            </a:pPr>
            <a:r>
              <a:rPr lang="it-IT" sz="2400" b="1" dirty="0" smtClean="0">
                <a:solidFill>
                  <a:schemeClr val="accent2"/>
                </a:solidFill>
                <a:latin typeface="Comic Sans MS" pitchFamily="66" charset="0"/>
              </a:rPr>
              <a:t>Campione</a:t>
            </a:r>
            <a:r>
              <a:rPr lang="it-IT" sz="2400" b="1" dirty="0" smtClean="0">
                <a:latin typeface="Comic Sans MS" pitchFamily="66" charset="0"/>
              </a:rPr>
              <a:t>:                     </a:t>
            </a:r>
            <a:r>
              <a:rPr lang="it-IT" sz="2400" dirty="0" smtClean="0">
                <a:latin typeface="Comic Sans MS" pitchFamily="66" charset="0"/>
              </a:rPr>
              <a:t>il numero di quadrati (unità 			                           campionarie) esaminati</a:t>
            </a:r>
          </a:p>
          <a:p>
            <a:pPr eaLnBrk="1" hangingPunct="1">
              <a:lnSpc>
                <a:spcPct val="80000"/>
              </a:lnSpc>
              <a:buFontTx/>
              <a:buNone/>
            </a:pPr>
            <a:r>
              <a:rPr lang="it-IT" sz="2400" b="1" dirty="0" smtClean="0">
                <a:solidFill>
                  <a:schemeClr val="accent2"/>
                </a:solidFill>
                <a:latin typeface="Comic Sans MS" pitchFamily="66" charset="0"/>
              </a:rPr>
              <a:t>Popolazione statistica:</a:t>
            </a:r>
            <a:r>
              <a:rPr lang="it-IT" sz="2400" b="1" dirty="0" smtClean="0">
                <a:latin typeface="Comic Sans MS" pitchFamily="66" charset="0"/>
              </a:rPr>
              <a:t>       </a:t>
            </a:r>
            <a:r>
              <a:rPr lang="it-IT" sz="2400" dirty="0" smtClean="0">
                <a:latin typeface="Comic Sans MS" pitchFamily="66" charset="0"/>
              </a:rPr>
              <a:t>il numero totale di quadrati che </a:t>
            </a:r>
            <a:endParaRPr lang="it-IT" sz="2400" b="1" dirty="0" smtClean="0">
              <a:latin typeface="Comic Sans MS" pitchFamily="66" charset="0"/>
            </a:endParaRPr>
          </a:p>
          <a:p>
            <a:pPr eaLnBrk="1" hangingPunct="1">
              <a:lnSpc>
                <a:spcPct val="80000"/>
              </a:lnSpc>
              <a:buFontTx/>
              <a:buNone/>
            </a:pPr>
            <a:r>
              <a:rPr lang="it-IT" sz="2400" dirty="0" smtClean="0">
                <a:latin typeface="Comic Sans MS" pitchFamily="66" charset="0"/>
              </a:rPr>
              <a:t>                                              si possono individuare in tutta</a:t>
            </a:r>
          </a:p>
          <a:p>
            <a:pPr eaLnBrk="1" hangingPunct="1">
              <a:lnSpc>
                <a:spcPct val="80000"/>
              </a:lnSpc>
              <a:buFontTx/>
              <a:buNone/>
            </a:pPr>
            <a:r>
              <a:rPr lang="it-IT" sz="2400" dirty="0" smtClean="0">
                <a:latin typeface="Comic Sans MS" pitchFamily="66" charset="0"/>
              </a:rPr>
              <a:t>                                              l’area di studio</a:t>
            </a:r>
          </a:p>
          <a:p>
            <a:pPr eaLnBrk="1" hangingPunct="1">
              <a:lnSpc>
                <a:spcPct val="80000"/>
              </a:lnSpc>
              <a:buFontTx/>
              <a:buNone/>
            </a:pPr>
            <a:r>
              <a:rPr lang="it-IT" sz="2400" b="1" dirty="0" smtClean="0">
                <a:solidFill>
                  <a:schemeClr val="accent2"/>
                </a:solidFill>
                <a:latin typeface="Comic Sans MS" pitchFamily="66" charset="0"/>
              </a:rPr>
              <a:t>Popolazione biologica:</a:t>
            </a:r>
            <a:r>
              <a:rPr lang="it-IT" sz="2400" b="1" dirty="0" smtClean="0">
                <a:latin typeface="Comic Sans MS" pitchFamily="66" charset="0"/>
              </a:rPr>
              <a:t>        </a:t>
            </a:r>
            <a:r>
              <a:rPr lang="it-IT" sz="2400" dirty="0" smtClean="0">
                <a:latin typeface="Comic Sans MS" pitchFamily="66" charset="0"/>
              </a:rPr>
              <a:t>nessuna relazione tra popolazione</a:t>
            </a:r>
            <a:endParaRPr lang="it-IT" sz="2400" b="1" dirty="0" smtClean="0">
              <a:latin typeface="Comic Sans MS" pitchFamily="66" charset="0"/>
            </a:endParaRPr>
          </a:p>
          <a:p>
            <a:pPr eaLnBrk="1" hangingPunct="1">
              <a:lnSpc>
                <a:spcPct val="80000"/>
              </a:lnSpc>
              <a:buFontTx/>
              <a:buNone/>
            </a:pPr>
            <a:r>
              <a:rPr lang="it-IT" sz="2400" dirty="0" smtClean="0">
                <a:latin typeface="Comic Sans MS" pitchFamily="66" charset="0"/>
              </a:rPr>
              <a:t>                                              statistica e biologica 			 			   </a:t>
            </a:r>
          </a:p>
          <a:p>
            <a:pPr eaLnBrk="1" hangingPunct="1">
              <a:lnSpc>
                <a:spcPct val="80000"/>
              </a:lnSpc>
              <a:buFontTx/>
              <a:buNone/>
            </a:pPr>
            <a:endParaRPr lang="it-IT" sz="2400" b="1" dirty="0" smtClean="0">
              <a:latin typeface="Comic Sans MS" pitchFamily="66"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A4A2107B-AF53-412F-A2B0-92A86CCA5A68}" type="slidenum">
              <a:rPr lang="it-IT"/>
              <a:pPr>
                <a:defRPr/>
              </a:pPr>
              <a:t>134</a:t>
            </a:fld>
            <a:endParaRPr lang="it-IT"/>
          </a:p>
        </p:txBody>
      </p:sp>
      <p:graphicFrame>
        <p:nvGraphicFramePr>
          <p:cNvPr id="6146" name="Organization Chart 6"/>
          <p:cNvGraphicFramePr>
            <a:graphicFrameLocks/>
          </p:cNvGraphicFramePr>
          <p:nvPr/>
        </p:nvGraphicFramePr>
        <p:xfrm>
          <a:off x="395288" y="476250"/>
          <a:ext cx="8280400" cy="4718050"/>
        </p:xfrm>
        <a:graphic>
          <a:graphicData uri="http://schemas.openxmlformats.org/drawingml/2006/compatibility">
            <com:legacyDrawing xmlns:com="http://schemas.openxmlformats.org/drawingml/2006/compatibility" spid="_x0000_s12290"/>
          </a:graphicData>
        </a:graphic>
      </p:graphicFrame>
      <p:sp>
        <p:nvSpPr>
          <p:cNvPr id="6162" name="Text Box 22"/>
          <p:cNvSpPr txBox="1">
            <a:spLocks noChangeArrowheads="1"/>
          </p:cNvSpPr>
          <p:nvPr/>
        </p:nvSpPr>
        <p:spPr bwMode="auto">
          <a:xfrm>
            <a:off x="323850" y="5484813"/>
            <a:ext cx="9144000" cy="1373187"/>
          </a:xfrm>
          <a:prstGeom prst="rect">
            <a:avLst/>
          </a:prstGeom>
          <a:noFill/>
          <a:ln w="9525">
            <a:noFill/>
            <a:miter lim="800000"/>
            <a:headEnd/>
            <a:tailEnd/>
          </a:ln>
        </p:spPr>
        <p:txBody>
          <a:bodyPr>
            <a:spAutoFit/>
          </a:bodyPr>
          <a:lstStyle/>
          <a:p>
            <a:r>
              <a:rPr lang="it-IT" sz="2800">
                <a:latin typeface="Arial" pitchFamily="34" charset="0"/>
              </a:rPr>
              <a:t>E’ importante precisare il livello di misura dei dati osservati per determinare la procedura statistica da usare per analizzarli. </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5FA3EA9-AE1A-4E3F-BFEB-7CA157FFC2FF}" type="slidenum">
              <a:rPr lang="it-IT"/>
              <a:pPr>
                <a:defRPr/>
              </a:pPr>
              <a:t>135</a:t>
            </a:fld>
            <a:endParaRPr lang="it-IT"/>
          </a:p>
        </p:txBody>
      </p:sp>
      <p:sp>
        <p:nvSpPr>
          <p:cNvPr id="217091" name="Rectangle 2"/>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3600" smtClean="0">
                <a:solidFill>
                  <a:srgbClr val="FF3300"/>
                </a:solidFill>
              </a:rPr>
              <a:t>Proporzioni, percentuali, rapporti, tassi</a:t>
            </a:r>
          </a:p>
        </p:txBody>
      </p:sp>
      <p:sp>
        <p:nvSpPr>
          <p:cNvPr id="217092" name="Rectangle 3"/>
          <p:cNvSpPr>
            <a:spLocks noGrp="1" noChangeArrowheads="1"/>
          </p:cNvSpPr>
          <p:nvPr>
            <p:ph type="body" idx="1"/>
          </p:nvPr>
        </p:nvSpPr>
        <p:spPr>
          <a:xfrm>
            <a:off x="0" y="1341438"/>
            <a:ext cx="9144000" cy="4784725"/>
          </a:xfrm>
        </p:spPr>
        <p:txBody>
          <a:bodyPr/>
          <a:lstStyle/>
          <a:p>
            <a:pPr eaLnBrk="1" hangingPunct="1">
              <a:lnSpc>
                <a:spcPct val="90000"/>
              </a:lnSpc>
              <a:buFontTx/>
              <a:buNone/>
            </a:pPr>
            <a:endParaRPr lang="it-IT" smtClean="0"/>
          </a:p>
          <a:p>
            <a:pPr eaLnBrk="1" hangingPunct="1">
              <a:lnSpc>
                <a:spcPct val="90000"/>
              </a:lnSpc>
              <a:buFont typeface="Wingdings" pitchFamily="2" charset="2"/>
              <a:buChar char="v"/>
            </a:pPr>
            <a:r>
              <a:rPr lang="it-IT" smtClean="0"/>
              <a:t> A volte, in biologia, si opera sui dati osservati per ottenere dei numeri derivati.</a:t>
            </a:r>
          </a:p>
          <a:p>
            <a:pPr eaLnBrk="1" hangingPunct="1">
              <a:lnSpc>
                <a:spcPct val="90000"/>
              </a:lnSpc>
              <a:buFont typeface="Wingdings" pitchFamily="2" charset="2"/>
              <a:buNone/>
            </a:pPr>
            <a:endParaRPr lang="it-IT" smtClean="0"/>
          </a:p>
          <a:p>
            <a:pPr eaLnBrk="1" hangingPunct="1">
              <a:lnSpc>
                <a:spcPct val="90000"/>
              </a:lnSpc>
              <a:buFont typeface="Wingdings" pitchFamily="2" charset="2"/>
              <a:buChar char="v"/>
            </a:pPr>
            <a:r>
              <a:rPr lang="it-IT" smtClean="0"/>
              <a:t> Esempi importanti di </a:t>
            </a:r>
            <a:r>
              <a:rPr lang="it-IT" smtClean="0">
                <a:solidFill>
                  <a:schemeClr val="accent2"/>
                </a:solidFill>
              </a:rPr>
              <a:t>variabili derivate</a:t>
            </a:r>
            <a:r>
              <a:rPr lang="it-IT" smtClean="0"/>
              <a:t> sono le proporzioni, le percentuali, i rapporti e i tassi. </a:t>
            </a:r>
          </a:p>
          <a:p>
            <a:pPr eaLnBrk="1" hangingPunct="1">
              <a:lnSpc>
                <a:spcPct val="90000"/>
              </a:lnSpc>
              <a:buFontTx/>
              <a:buNone/>
            </a:pPr>
            <a:endParaRPr lang="it-IT" sz="2800" u="sng"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CC280E0-B1E1-4E7C-85C4-6E0B3FBE2C68}" type="slidenum">
              <a:rPr lang="it-IT"/>
              <a:pPr>
                <a:defRPr/>
              </a:pPr>
              <a:t>136</a:t>
            </a:fld>
            <a:endParaRPr lang="it-IT"/>
          </a:p>
        </p:txBody>
      </p:sp>
      <p:sp>
        <p:nvSpPr>
          <p:cNvPr id="218115" name="Rectangle 2"/>
          <p:cNvSpPr>
            <a:spLocks noGrp="1" noChangeArrowheads="1"/>
          </p:cNvSpPr>
          <p:nvPr>
            <p:ph type="title"/>
          </p:nvPr>
        </p:nvSpPr>
        <p:spPr>
          <a:xfrm>
            <a:off x="457200" y="274638"/>
            <a:ext cx="8229600" cy="850900"/>
          </a:xfrm>
          <a:ln>
            <a:solidFill>
              <a:srgbClr val="0000FF"/>
            </a:solidFill>
          </a:ln>
        </p:spPr>
        <p:txBody>
          <a:bodyPr/>
          <a:lstStyle/>
          <a:p>
            <a:pPr eaLnBrk="1" hangingPunct="1"/>
            <a:r>
              <a:rPr lang="it-IT" sz="3600" smtClean="0">
                <a:solidFill>
                  <a:srgbClr val="FF3300"/>
                </a:solidFill>
              </a:rPr>
              <a:t>Proporzione-- Percentuale</a:t>
            </a:r>
          </a:p>
        </p:txBody>
      </p:sp>
      <p:sp>
        <p:nvSpPr>
          <p:cNvPr id="218116" name="Rectangle 3"/>
          <p:cNvSpPr>
            <a:spLocks noGrp="1" noChangeArrowheads="1"/>
          </p:cNvSpPr>
          <p:nvPr>
            <p:ph type="body" idx="1"/>
          </p:nvPr>
        </p:nvSpPr>
        <p:spPr>
          <a:xfrm>
            <a:off x="0" y="1268413"/>
            <a:ext cx="9144000" cy="5184775"/>
          </a:xfrm>
        </p:spPr>
        <p:txBody>
          <a:bodyPr>
            <a:normAutofit fontScale="92500"/>
          </a:bodyPr>
          <a:lstStyle/>
          <a:p>
            <a:pPr eaLnBrk="1" hangingPunct="1">
              <a:lnSpc>
                <a:spcPct val="90000"/>
              </a:lnSpc>
            </a:pPr>
            <a:r>
              <a:rPr lang="it-IT" smtClean="0"/>
              <a:t>Una </a:t>
            </a:r>
            <a:r>
              <a:rPr lang="it-IT" b="1" smtClean="0">
                <a:solidFill>
                  <a:schemeClr val="folHlink"/>
                </a:solidFill>
              </a:rPr>
              <a:t>proporzione</a:t>
            </a:r>
            <a:r>
              <a:rPr lang="it-IT" smtClean="0"/>
              <a:t> è il rapporto di una parte sul tutto.</a:t>
            </a:r>
          </a:p>
          <a:p>
            <a:pPr eaLnBrk="1" hangingPunct="1">
              <a:lnSpc>
                <a:spcPct val="90000"/>
              </a:lnSpc>
              <a:buFont typeface="Arial" pitchFamily="34" charset="0"/>
              <a:buChar char="►"/>
            </a:pPr>
            <a:r>
              <a:rPr lang="it-IT" smtClean="0"/>
              <a:t>   Ad es. se la lunghezza totale del corpo (testa+torace+addome) di un insetto è 7.2mm e se la testa è lunga 2.7mm, la proporzione della testa rispetto al corpo è  2.7/7.2=0.37.</a:t>
            </a:r>
          </a:p>
          <a:p>
            <a:pPr eaLnBrk="1" hangingPunct="1">
              <a:lnSpc>
                <a:spcPct val="90000"/>
              </a:lnSpc>
              <a:buFont typeface="Arial" pitchFamily="34" charset="0"/>
              <a:buChar char="►"/>
            </a:pPr>
            <a:r>
              <a:rPr lang="it-IT" smtClean="0"/>
              <a:t>   Ad es. Mortalità = N° morti/ N° abitanti</a:t>
            </a:r>
          </a:p>
          <a:p>
            <a:pPr eaLnBrk="1" hangingPunct="1">
              <a:lnSpc>
                <a:spcPct val="90000"/>
              </a:lnSpc>
            </a:pPr>
            <a:r>
              <a:rPr lang="it-IT" smtClean="0"/>
              <a:t>Una </a:t>
            </a:r>
            <a:r>
              <a:rPr lang="it-IT" b="1" smtClean="0">
                <a:solidFill>
                  <a:schemeClr val="folHlink"/>
                </a:solidFill>
              </a:rPr>
              <a:t>percentuale</a:t>
            </a:r>
            <a:r>
              <a:rPr lang="it-IT" smtClean="0"/>
              <a:t> è una proporzione moltiplicata per 100.</a:t>
            </a:r>
          </a:p>
          <a:p>
            <a:pPr eaLnBrk="1" hangingPunct="1">
              <a:lnSpc>
                <a:spcPct val="90000"/>
              </a:lnSpc>
              <a:buFont typeface="Arial" pitchFamily="34" charset="0"/>
              <a:buChar char="►"/>
            </a:pPr>
            <a:r>
              <a:rPr lang="it-IT" smtClean="0"/>
              <a:t>    Ad es. 2.7/7.2=0.37, se si moltiplica per 100 </a:t>
            </a:r>
            <a:r>
              <a:rPr lang="it-IT" smtClean="0">
                <a:sym typeface="Wingdings" pitchFamily="2" charset="2"/>
              </a:rPr>
              <a:t>37%</a:t>
            </a:r>
            <a:endParaRPr lang="it-IT" smtClean="0"/>
          </a:p>
          <a:p>
            <a:pPr eaLnBrk="1" hangingPunct="1">
              <a:lnSpc>
                <a:spcPct val="90000"/>
              </a:lnSpc>
              <a:buFontTx/>
              <a:buNone/>
            </a:pPr>
            <a:r>
              <a:rPr lang="it-IT" smtClean="0"/>
              <a:t> </a:t>
            </a:r>
          </a:p>
          <a:p>
            <a:pPr eaLnBrk="1" hangingPunct="1">
              <a:lnSpc>
                <a:spcPct val="90000"/>
              </a:lnSpc>
            </a:pPr>
            <a:endParaRPr lang="it-IT"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A33C251-6AD5-4EAC-B77A-40C2A228CAE6}" type="slidenum">
              <a:rPr lang="it-IT"/>
              <a:pPr>
                <a:defRPr/>
              </a:pPr>
              <a:t>137</a:t>
            </a:fld>
            <a:endParaRPr lang="it-IT"/>
          </a:p>
        </p:txBody>
      </p:sp>
      <p:sp>
        <p:nvSpPr>
          <p:cNvPr id="219139" name="Rectangle 5"/>
          <p:cNvSpPr>
            <a:spLocks noGrp="1" noChangeArrowheads="1"/>
          </p:cNvSpPr>
          <p:nvPr>
            <p:ph type="body" idx="1"/>
          </p:nvPr>
        </p:nvSpPr>
        <p:spPr>
          <a:xfrm>
            <a:off x="457200" y="1268413"/>
            <a:ext cx="8686800" cy="5589587"/>
          </a:xfrm>
        </p:spPr>
        <p:txBody>
          <a:bodyPr/>
          <a:lstStyle/>
          <a:p>
            <a:pPr eaLnBrk="1" hangingPunct="1">
              <a:lnSpc>
                <a:spcPct val="90000"/>
              </a:lnSpc>
            </a:pPr>
            <a:r>
              <a:rPr lang="it-IT" smtClean="0"/>
              <a:t>Un </a:t>
            </a:r>
            <a:r>
              <a:rPr lang="it-IT" b="1" smtClean="0">
                <a:solidFill>
                  <a:schemeClr val="folHlink"/>
                </a:solidFill>
              </a:rPr>
              <a:t>rapporto</a:t>
            </a:r>
            <a:r>
              <a:rPr lang="it-IT" smtClean="0"/>
              <a:t> è una parte divisa per un’altra parte (il numeratore non è compreso nel denominatore).</a:t>
            </a:r>
          </a:p>
          <a:p>
            <a:pPr eaLnBrk="1" hangingPunct="1">
              <a:lnSpc>
                <a:spcPct val="90000"/>
              </a:lnSpc>
              <a:buFont typeface="Arial" pitchFamily="34" charset="0"/>
              <a:buChar char="►"/>
            </a:pPr>
            <a:r>
              <a:rPr lang="it-IT" smtClean="0"/>
              <a:t>Se la larghezza della capsula della testa di un insetto è 1.31mm e la lunghezza è 2.7mm  il </a:t>
            </a:r>
            <a:r>
              <a:rPr lang="it-IT" smtClean="0">
                <a:solidFill>
                  <a:srgbClr val="339933"/>
                </a:solidFill>
              </a:rPr>
              <a:t>rapporto</a:t>
            </a:r>
            <a:r>
              <a:rPr lang="it-IT" smtClean="0"/>
              <a:t> larghezza/lunghezza è pari a 1.31/2.7.</a:t>
            </a:r>
          </a:p>
          <a:p>
            <a:pPr eaLnBrk="1" hangingPunct="1">
              <a:lnSpc>
                <a:spcPct val="90000"/>
              </a:lnSpc>
              <a:buFont typeface="Arial" pitchFamily="34" charset="0"/>
              <a:buChar char="►"/>
            </a:pPr>
            <a:r>
              <a:rPr lang="it-IT" smtClean="0"/>
              <a:t>Se in un campione ci sono 25 femmine e 32 maschi, il </a:t>
            </a:r>
            <a:r>
              <a:rPr lang="it-IT" smtClean="0">
                <a:solidFill>
                  <a:srgbClr val="339933"/>
                </a:solidFill>
              </a:rPr>
              <a:t>rapporto</a:t>
            </a:r>
            <a:r>
              <a:rPr lang="it-IT" smtClean="0"/>
              <a:t> femmine/maschi è pari a 25/32=0.78  o  1:32/25 = 1/1.28, ossia, il </a:t>
            </a:r>
            <a:r>
              <a:rPr lang="it-IT" smtClean="0">
                <a:solidFill>
                  <a:srgbClr val="339933"/>
                </a:solidFill>
              </a:rPr>
              <a:t>rapporto</a:t>
            </a:r>
            <a:r>
              <a:rPr lang="it-IT" smtClean="0"/>
              <a:t> femmine/maschi è  1/1.28.</a:t>
            </a:r>
          </a:p>
          <a:p>
            <a:pPr eaLnBrk="1" hangingPunct="1">
              <a:lnSpc>
                <a:spcPct val="90000"/>
              </a:lnSpc>
              <a:buFontTx/>
              <a:buNone/>
            </a:pPr>
            <a:r>
              <a:rPr lang="it-IT" smtClean="0"/>
              <a:t> </a:t>
            </a:r>
          </a:p>
        </p:txBody>
      </p:sp>
      <p:sp>
        <p:nvSpPr>
          <p:cNvPr id="219140" name="Text Box 6"/>
          <p:cNvSpPr txBox="1">
            <a:spLocks noChangeArrowheads="1"/>
          </p:cNvSpPr>
          <p:nvPr/>
        </p:nvSpPr>
        <p:spPr bwMode="auto">
          <a:xfrm>
            <a:off x="2051050" y="333375"/>
            <a:ext cx="4826000" cy="650875"/>
          </a:xfrm>
          <a:prstGeom prst="rect">
            <a:avLst/>
          </a:prstGeom>
          <a:noFill/>
          <a:ln w="9525">
            <a:solidFill>
              <a:srgbClr val="0000FF"/>
            </a:solidFill>
            <a:miter lim="800000"/>
            <a:headEnd/>
            <a:tailEnd/>
          </a:ln>
        </p:spPr>
        <p:txBody>
          <a:bodyPr>
            <a:spAutoFit/>
          </a:bodyPr>
          <a:lstStyle/>
          <a:p>
            <a:pPr algn="ctr"/>
            <a:r>
              <a:rPr lang="it-IT" sz="3600">
                <a:solidFill>
                  <a:srgbClr val="FF3300"/>
                </a:solidFill>
                <a:latin typeface="Arial" pitchFamily="34" charset="0"/>
              </a:rPr>
              <a:t>Rapporti</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28693CEE-443A-49AE-9178-F33FFA64189A}" type="slidenum">
              <a:rPr lang="it-IT"/>
              <a:pPr>
                <a:defRPr/>
              </a:pPr>
              <a:t>138</a:t>
            </a:fld>
            <a:endParaRPr lang="it-IT"/>
          </a:p>
        </p:txBody>
      </p:sp>
      <p:sp>
        <p:nvSpPr>
          <p:cNvPr id="220163" name="Rectangle 3"/>
          <p:cNvSpPr>
            <a:spLocks noGrp="1" noChangeArrowheads="1"/>
          </p:cNvSpPr>
          <p:nvPr>
            <p:ph type="body" idx="1"/>
          </p:nvPr>
        </p:nvSpPr>
        <p:spPr>
          <a:xfrm>
            <a:off x="457200" y="1412875"/>
            <a:ext cx="8686800" cy="5445125"/>
          </a:xfrm>
        </p:spPr>
        <p:txBody>
          <a:bodyPr/>
          <a:lstStyle/>
          <a:p>
            <a:pPr eaLnBrk="1" hangingPunct="1"/>
            <a:r>
              <a:rPr lang="it-IT" smtClean="0"/>
              <a:t>In biologia, spesso, si fa riferimento ai</a:t>
            </a:r>
            <a:r>
              <a:rPr lang="it-IT" smtClean="0">
                <a:solidFill>
                  <a:srgbClr val="FF3399"/>
                </a:solidFill>
              </a:rPr>
              <a:t> </a:t>
            </a:r>
            <a:r>
              <a:rPr lang="it-IT" b="1" smtClean="0">
                <a:solidFill>
                  <a:srgbClr val="FF3399"/>
                </a:solidFill>
              </a:rPr>
              <a:t>tassi</a:t>
            </a:r>
            <a:r>
              <a:rPr lang="it-IT" smtClean="0">
                <a:solidFill>
                  <a:srgbClr val="FF3399"/>
                </a:solidFill>
              </a:rPr>
              <a:t> </a:t>
            </a:r>
            <a:r>
              <a:rPr lang="it-IT" smtClean="0"/>
              <a:t>considerati come rapporti tra un’osservazione e un periodo di tempo.</a:t>
            </a:r>
          </a:p>
          <a:p>
            <a:pPr eaLnBrk="1" hangingPunct="1"/>
            <a:r>
              <a:rPr lang="it-IT" smtClean="0"/>
              <a:t>I tassi sono utili per esprimere variabili quali la crescita e i cambiamenti di una popolazione.</a:t>
            </a:r>
          </a:p>
          <a:p>
            <a:pPr eaLnBrk="1" hangingPunct="1">
              <a:buFont typeface="Arial" pitchFamily="34" charset="0"/>
              <a:buChar char="►"/>
            </a:pPr>
            <a:r>
              <a:rPr lang="it-IT" smtClean="0"/>
              <a:t>Ad es. un germoglio cresce 15cm in 5 giorni</a:t>
            </a:r>
          </a:p>
          <a:p>
            <a:pPr eaLnBrk="1" hangingPunct="1">
              <a:buFontTx/>
              <a:buNone/>
            </a:pPr>
            <a:r>
              <a:rPr lang="it-IT" smtClean="0"/>
              <a:t>    Il rapporto è 15:5 = 3:1</a:t>
            </a:r>
          </a:p>
          <a:p>
            <a:pPr eaLnBrk="1" hangingPunct="1">
              <a:buFontTx/>
              <a:buNone/>
            </a:pPr>
            <a:r>
              <a:rPr lang="it-IT" smtClean="0"/>
              <a:t>    Il </a:t>
            </a:r>
            <a:r>
              <a:rPr lang="it-IT" smtClean="0">
                <a:solidFill>
                  <a:srgbClr val="FF3399"/>
                </a:solidFill>
              </a:rPr>
              <a:t>tasso</a:t>
            </a:r>
            <a:r>
              <a:rPr lang="it-IT" smtClean="0"/>
              <a:t> è 3 cm/giorno</a:t>
            </a:r>
          </a:p>
          <a:p>
            <a:pPr eaLnBrk="1" hangingPunct="1"/>
            <a:endParaRPr lang="it-IT" smtClean="0"/>
          </a:p>
          <a:p>
            <a:pPr eaLnBrk="1" hangingPunct="1"/>
            <a:endParaRPr lang="it-IT" smtClean="0"/>
          </a:p>
        </p:txBody>
      </p:sp>
      <p:sp>
        <p:nvSpPr>
          <p:cNvPr id="220164" name="Text Box 4"/>
          <p:cNvSpPr txBox="1">
            <a:spLocks noChangeArrowheads="1"/>
          </p:cNvSpPr>
          <p:nvPr/>
        </p:nvSpPr>
        <p:spPr bwMode="auto">
          <a:xfrm>
            <a:off x="1619250" y="274638"/>
            <a:ext cx="5400675" cy="650875"/>
          </a:xfrm>
          <a:prstGeom prst="rect">
            <a:avLst/>
          </a:prstGeom>
          <a:noFill/>
          <a:ln w="9525">
            <a:solidFill>
              <a:srgbClr val="0000FF"/>
            </a:solidFill>
            <a:miter lim="800000"/>
            <a:headEnd/>
            <a:tailEnd/>
          </a:ln>
        </p:spPr>
        <p:txBody>
          <a:bodyPr>
            <a:spAutoFit/>
          </a:bodyPr>
          <a:lstStyle/>
          <a:p>
            <a:pPr algn="ctr"/>
            <a:r>
              <a:rPr lang="it-IT" sz="3600">
                <a:solidFill>
                  <a:srgbClr val="FF3300"/>
                </a:solidFill>
                <a:latin typeface="Arial" pitchFamily="34" charset="0"/>
              </a:rPr>
              <a:t>Tassi</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C2560E17-7A54-4DD1-B96D-93785BBC0579}" type="slidenum">
              <a:rPr lang="it-IT"/>
              <a:pPr>
                <a:defRPr/>
              </a:pPr>
              <a:t>139</a:t>
            </a:fld>
            <a:endParaRPr lang="it-IT"/>
          </a:p>
        </p:txBody>
      </p:sp>
      <p:sp>
        <p:nvSpPr>
          <p:cNvPr id="203779" name="Rectangle 3"/>
          <p:cNvSpPr>
            <a:spLocks noGrp="1" noChangeArrowheads="1"/>
          </p:cNvSpPr>
          <p:nvPr>
            <p:ph type="body" idx="1"/>
          </p:nvPr>
        </p:nvSpPr>
        <p:spPr>
          <a:xfrm>
            <a:off x="457200" y="404813"/>
            <a:ext cx="8229600" cy="5721350"/>
          </a:xfrm>
        </p:spPr>
        <p:txBody>
          <a:bodyPr>
            <a:normAutofit/>
          </a:bodyPr>
          <a:lstStyle/>
          <a:p>
            <a:pPr eaLnBrk="1" hangingPunct="1">
              <a:buFontTx/>
              <a:buNone/>
            </a:pPr>
            <a:r>
              <a:rPr lang="it-IT" dirty="0" smtClean="0"/>
              <a:t>                                   ESERCIZIO</a:t>
            </a:r>
          </a:p>
          <a:p>
            <a:pPr eaLnBrk="1" hangingPunct="1">
              <a:buFontTx/>
              <a:buNone/>
            </a:pPr>
            <a:r>
              <a:rPr lang="it-IT" dirty="0" smtClean="0"/>
              <a:t>Per ciascuna delle seguenti variabili:</a:t>
            </a:r>
          </a:p>
          <a:p>
            <a:pPr eaLnBrk="1" hangingPunct="1">
              <a:buFontTx/>
              <a:buNone/>
            </a:pPr>
            <a:r>
              <a:rPr lang="it-IT" dirty="0" smtClean="0"/>
              <a:t> </a:t>
            </a:r>
            <a:r>
              <a:rPr lang="it-IT" dirty="0" smtClean="0">
                <a:solidFill>
                  <a:srgbClr val="FF3300"/>
                </a:solidFill>
              </a:rPr>
              <a:t>Tempo di sopravvivenza </a:t>
            </a:r>
          </a:p>
          <a:p>
            <a:pPr eaLnBrk="1" hangingPunct="1">
              <a:buFontTx/>
              <a:buNone/>
            </a:pPr>
            <a:r>
              <a:rPr lang="it-IT" dirty="0" smtClean="0">
                <a:solidFill>
                  <a:srgbClr val="FF3300"/>
                </a:solidFill>
              </a:rPr>
              <a:t> Tipo di intervento: mastectomia/radioterapia</a:t>
            </a:r>
            <a:r>
              <a:rPr lang="it-IT" dirty="0" smtClean="0"/>
              <a:t> </a:t>
            </a:r>
          </a:p>
          <a:p>
            <a:pPr eaLnBrk="1" hangingPunct="1">
              <a:buFontTx/>
              <a:buNone/>
            </a:pPr>
            <a:r>
              <a:rPr lang="it-IT" dirty="0" smtClean="0"/>
              <a:t>indicare se sono:</a:t>
            </a:r>
          </a:p>
          <a:p>
            <a:pPr eaLnBrk="1" hangingPunct="1">
              <a:buFontTx/>
              <a:buNone/>
            </a:pPr>
            <a:r>
              <a:rPr lang="it-IT" dirty="0" smtClean="0"/>
              <a:t>(a) quantitative continue</a:t>
            </a:r>
          </a:p>
          <a:p>
            <a:pPr eaLnBrk="1" hangingPunct="1">
              <a:buFontTx/>
              <a:buNone/>
            </a:pPr>
            <a:r>
              <a:rPr lang="it-IT" dirty="0" smtClean="0"/>
              <a:t>(b) quantitative discrete</a:t>
            </a:r>
          </a:p>
          <a:p>
            <a:pPr eaLnBrk="1" hangingPunct="1">
              <a:buFontTx/>
              <a:buNone/>
            </a:pPr>
            <a:r>
              <a:rPr lang="it-IT" dirty="0" smtClean="0"/>
              <a:t>(c) qualitative ordinate</a:t>
            </a:r>
          </a:p>
          <a:p>
            <a:pPr eaLnBrk="1" hangingPunct="1">
              <a:buFontTx/>
              <a:buNone/>
            </a:pPr>
            <a:r>
              <a:rPr lang="it-IT" dirty="0" smtClean="0"/>
              <a:t>(d) qualitative categoriche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 name="Segnaposto numero diapositiva 3"/>
          <p:cNvSpPr>
            <a:spLocks noGrp="1"/>
          </p:cNvSpPr>
          <p:nvPr>
            <p:ph type="sldNum" sz="quarter" idx="12"/>
          </p:nvPr>
        </p:nvSpPr>
        <p:spPr/>
        <p:txBody>
          <a:bodyPr/>
          <a:lstStyle/>
          <a:p>
            <a:pPr>
              <a:defRPr/>
            </a:pPr>
            <a:fld id="{318D16D4-1225-4982-8CDE-2A7A9DDE2DE5}" type="slidenum">
              <a:rPr lang="it-IT"/>
              <a:pPr>
                <a:defRPr/>
              </a:pPr>
              <a:t>14</a:t>
            </a:fld>
            <a:endParaRPr lang="it-IT"/>
          </a:p>
        </p:txBody>
      </p:sp>
      <p:graphicFrame>
        <p:nvGraphicFramePr>
          <p:cNvPr id="51269" name="Group 69"/>
          <p:cNvGraphicFramePr>
            <a:graphicFrameLocks noGrp="1"/>
          </p:cNvGraphicFramePr>
          <p:nvPr/>
        </p:nvGraphicFramePr>
        <p:xfrm>
          <a:off x="558800" y="1397000"/>
          <a:ext cx="8045450" cy="4911726"/>
        </p:xfrm>
        <a:graphic>
          <a:graphicData uri="http://schemas.openxmlformats.org/drawingml/2006/table">
            <a:tbl>
              <a:tblPr/>
              <a:tblGrid>
                <a:gridCol w="1593850"/>
                <a:gridCol w="1612900"/>
                <a:gridCol w="1612900"/>
                <a:gridCol w="1612900"/>
                <a:gridCol w="1612900"/>
              </a:tblGrid>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FF5050"/>
                          </a:solidFill>
                          <a:effectLst/>
                          <a:latin typeface="Arial" pitchFamily="34" charset="0"/>
                        </a:rPr>
                        <a:t>irrigazione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FF5050"/>
                          </a:solidFill>
                          <a:effectLst/>
                          <a:latin typeface="Arial" pitchFamily="34" charset="0"/>
                        </a:rPr>
                        <a:t>distanza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FF5050"/>
                          </a:solidFill>
                          <a:effectLst/>
                          <a:latin typeface="Arial" pitchFamily="34" charset="0"/>
                        </a:rPr>
                        <a:t>Campo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FF5050"/>
                          </a:solidFill>
                          <a:effectLst/>
                          <a:latin typeface="Arial" pitchFamily="34" charset="0"/>
                        </a:rPr>
                        <a:t>Campo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FF5050"/>
                          </a:solidFill>
                          <a:effectLst/>
                          <a:latin typeface="Arial" pitchFamily="34" charset="0"/>
                        </a:rPr>
                        <a:t>Campo 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frequente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1</a:t>
                      </a:r>
                      <a:r>
                        <a:rPr kumimoji="0" lang="it-IT" sz="2800" b="0" i="0" u="none" strike="noStrike" cap="none" normalizeH="0" baseline="0" smtClean="0">
                          <a:ln>
                            <a:noFill/>
                          </a:ln>
                          <a:solidFill>
                            <a:schemeClr val="tx1"/>
                          </a:solidFill>
                          <a:effectLst/>
                          <a:latin typeface="Arial" pitchFamily="34" charset="0"/>
                        </a:rPr>
                        <a:t> (45cm)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frequente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2</a:t>
                      </a:r>
                      <a:r>
                        <a:rPr kumimoji="0" lang="it-IT" sz="2800" b="0" i="0" u="none" strike="noStrike" cap="none" normalizeH="0" baseline="0" smtClean="0">
                          <a:ln>
                            <a:noFill/>
                          </a:ln>
                          <a:solidFill>
                            <a:schemeClr val="tx1"/>
                          </a:solidFill>
                          <a:effectLst/>
                          <a:latin typeface="Arial" pitchFamily="34" charset="0"/>
                        </a:rPr>
                        <a:t> (40cm)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frequente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3</a:t>
                      </a:r>
                      <a:r>
                        <a:rPr kumimoji="0" lang="it-IT" sz="2800" b="0" i="0" u="none" strike="noStrike" cap="none" normalizeH="0" baseline="0" smtClean="0">
                          <a:ln>
                            <a:noFill/>
                          </a:ln>
                          <a:solidFill>
                            <a:schemeClr val="tx1"/>
                          </a:solidFill>
                          <a:effectLst/>
                          <a:latin typeface="Arial" pitchFamily="34" charset="0"/>
                        </a:rPr>
                        <a:t> (35cm)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frequente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4</a:t>
                      </a:r>
                      <a:r>
                        <a:rPr kumimoji="0" lang="it-IT" sz="2800" b="0" i="0" u="none" strike="noStrike" cap="none" normalizeH="0" baseline="0" smtClean="0">
                          <a:ln>
                            <a:noFill/>
                          </a:ln>
                          <a:solidFill>
                            <a:schemeClr val="tx1"/>
                          </a:solidFill>
                          <a:effectLst/>
                          <a:latin typeface="Arial" pitchFamily="34" charset="0"/>
                        </a:rPr>
                        <a:t> (25cm)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raramente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1</a:t>
                      </a:r>
                      <a:r>
                        <a:rPr kumimoji="0" lang="it-IT" sz="2800" b="0" i="0" u="none" strike="noStrike" cap="none" normalizeH="0" baseline="0" smtClean="0">
                          <a:ln>
                            <a:noFill/>
                          </a:ln>
                          <a:solidFill>
                            <a:schemeClr val="tx1"/>
                          </a:solidFill>
                          <a:effectLst/>
                          <a:latin typeface="Arial" pitchFamily="34" charset="0"/>
                        </a:rPr>
                        <a:t> (45cm)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raramente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2</a:t>
                      </a:r>
                      <a:r>
                        <a:rPr kumimoji="0" lang="it-IT" sz="2800" b="0" i="0" u="none" strike="noStrike" cap="none" normalizeH="0" baseline="0" smtClean="0">
                          <a:ln>
                            <a:noFill/>
                          </a:ln>
                          <a:solidFill>
                            <a:schemeClr val="tx1"/>
                          </a:solidFill>
                          <a:effectLst/>
                          <a:latin typeface="Arial" pitchFamily="34" charset="0"/>
                        </a:rPr>
                        <a:t> (40cm)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0.68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raramente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3</a:t>
                      </a:r>
                      <a:r>
                        <a:rPr kumimoji="0" lang="it-IT" sz="2800" b="0" i="0" u="none" strike="noStrike" cap="none" normalizeH="0" baseline="0" smtClean="0">
                          <a:ln>
                            <a:noFill/>
                          </a:ln>
                          <a:solidFill>
                            <a:schemeClr val="tx1"/>
                          </a:solidFill>
                          <a:effectLst/>
                          <a:latin typeface="Arial" pitchFamily="34" charset="0"/>
                        </a:rPr>
                        <a:t> (35cm)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smtClean="0">
                          <a:ln>
                            <a:noFill/>
                          </a:ln>
                          <a:solidFill>
                            <a:srgbClr val="0000CC"/>
                          </a:solidFill>
                          <a:effectLst/>
                          <a:latin typeface="Arial" pitchFamily="34" charset="0"/>
                        </a:rPr>
                        <a:t>raramente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rgbClr val="00FF00"/>
                          </a:solidFill>
                          <a:effectLst/>
                          <a:latin typeface="Arial" pitchFamily="34" charset="0"/>
                        </a:rPr>
                        <a:t>4</a:t>
                      </a:r>
                      <a:r>
                        <a:rPr kumimoji="0" lang="it-IT" sz="2800" b="0" i="0" u="none" strike="noStrike" cap="none" normalizeH="0" baseline="0" smtClean="0">
                          <a:ln>
                            <a:noFill/>
                          </a:ln>
                          <a:solidFill>
                            <a:schemeClr val="tx1"/>
                          </a:solidFill>
                          <a:effectLst/>
                          <a:latin typeface="Arial" pitchFamily="34" charset="0"/>
                        </a:rPr>
                        <a:t> (25cm)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0.51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2945" name="Text Box 71"/>
          <p:cNvSpPr txBox="1">
            <a:spLocks noChangeArrowheads="1"/>
          </p:cNvSpPr>
          <p:nvPr/>
        </p:nvSpPr>
        <p:spPr bwMode="auto">
          <a:xfrm>
            <a:off x="1008063" y="0"/>
            <a:ext cx="8135937" cy="1066800"/>
          </a:xfrm>
          <a:prstGeom prst="rect">
            <a:avLst/>
          </a:prstGeom>
          <a:noFill/>
          <a:ln w="9525">
            <a:noFill/>
            <a:miter lim="800000"/>
            <a:headEnd/>
            <a:tailEnd/>
          </a:ln>
        </p:spPr>
        <p:txBody>
          <a:bodyPr>
            <a:spAutoFit/>
          </a:bodyPr>
          <a:lstStyle/>
          <a:p>
            <a:r>
              <a:rPr lang="it-IT" sz="3200">
                <a:solidFill>
                  <a:srgbClr val="A50021"/>
                </a:solidFill>
                <a:latin typeface="Arial" pitchFamily="34" charset="0"/>
              </a:rPr>
              <a:t>Peso (kg) del raccolto di cavoli in 24 </a:t>
            </a:r>
          </a:p>
          <a:p>
            <a:r>
              <a:rPr lang="it-IT" sz="3200">
                <a:solidFill>
                  <a:srgbClr val="A50021"/>
                </a:solidFill>
                <a:latin typeface="Arial" pitchFamily="34" charset="0"/>
              </a:rPr>
              <a:t>appezzamenti di terreno</a:t>
            </a: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2BB7A0F8-AE1A-493D-B709-A3EF7BD7C1D9}" type="slidenum">
              <a:rPr lang="it-IT"/>
              <a:pPr>
                <a:defRPr/>
              </a:pPr>
              <a:t>140</a:t>
            </a:fld>
            <a:endParaRPr lang="it-IT"/>
          </a:p>
        </p:txBody>
      </p:sp>
      <p:sp>
        <p:nvSpPr>
          <p:cNvPr id="204803" name="Rectangle 3"/>
          <p:cNvSpPr>
            <a:spLocks noGrp="1" noChangeArrowheads="1"/>
          </p:cNvSpPr>
          <p:nvPr>
            <p:ph type="body" idx="1"/>
          </p:nvPr>
        </p:nvSpPr>
        <p:spPr>
          <a:xfrm>
            <a:off x="457200" y="549275"/>
            <a:ext cx="8229600" cy="5975350"/>
          </a:xfrm>
        </p:spPr>
        <p:txBody>
          <a:bodyPr/>
          <a:lstStyle/>
          <a:p>
            <a:pPr eaLnBrk="1" hangingPunct="1">
              <a:buFontTx/>
              <a:buNone/>
            </a:pPr>
            <a:r>
              <a:rPr lang="it-IT" dirty="0" smtClean="0">
                <a:solidFill>
                  <a:srgbClr val="FF3300"/>
                </a:solidFill>
              </a:rPr>
              <a:t>                                       ESERCIZIO</a:t>
            </a:r>
          </a:p>
          <a:p>
            <a:pPr eaLnBrk="1" hangingPunct="1">
              <a:buFontTx/>
              <a:buNone/>
            </a:pPr>
            <a:r>
              <a:rPr lang="it-IT" dirty="0" smtClean="0">
                <a:solidFill>
                  <a:srgbClr val="FF3300"/>
                </a:solidFill>
              </a:rPr>
              <a:t>Pressione del sangue (in millimetri di mercurio) </a:t>
            </a:r>
          </a:p>
          <a:p>
            <a:pPr eaLnBrk="1" hangingPunct="1">
              <a:buFontTx/>
              <a:buNone/>
            </a:pPr>
            <a:r>
              <a:rPr lang="it-IT" dirty="0" smtClean="0">
                <a:solidFill>
                  <a:srgbClr val="FF3300"/>
                </a:solidFill>
              </a:rPr>
              <a:t>Livello di calcio nel sangue (</a:t>
            </a:r>
            <a:r>
              <a:rPr lang="it-IT" dirty="0" err="1" smtClean="0">
                <a:solidFill>
                  <a:srgbClr val="FF3300"/>
                </a:solidFill>
              </a:rPr>
              <a:t>microgr</a:t>
            </a:r>
            <a:r>
              <a:rPr lang="it-IT" dirty="0" smtClean="0">
                <a:solidFill>
                  <a:srgbClr val="FF3300"/>
                </a:solidFill>
              </a:rPr>
              <a:t>./ml) </a:t>
            </a:r>
          </a:p>
          <a:p>
            <a:pPr eaLnBrk="1" hangingPunct="1"/>
            <a:r>
              <a:rPr lang="it-IT" dirty="0" smtClean="0"/>
              <a:t>indicare se sono:</a:t>
            </a:r>
          </a:p>
          <a:p>
            <a:pPr eaLnBrk="1" hangingPunct="1"/>
            <a:r>
              <a:rPr lang="it-IT" dirty="0" smtClean="0"/>
              <a:t>(a) quantitative continue</a:t>
            </a:r>
          </a:p>
          <a:p>
            <a:pPr eaLnBrk="1" hangingPunct="1"/>
            <a:r>
              <a:rPr lang="it-IT" dirty="0" smtClean="0"/>
              <a:t>(b) quantitative discrete</a:t>
            </a:r>
          </a:p>
          <a:p>
            <a:pPr eaLnBrk="1" hangingPunct="1"/>
            <a:r>
              <a:rPr lang="it-IT" dirty="0" smtClean="0"/>
              <a:t>(c) qualitative ordinate</a:t>
            </a:r>
          </a:p>
          <a:p>
            <a:pPr eaLnBrk="1" hangingPunct="1"/>
            <a:r>
              <a:rPr lang="it-IT" dirty="0" smtClean="0"/>
              <a:t>(d) qualitative categoriche</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AF7BEF8C-0CFA-4865-867C-37D7C6B34E9D}" type="slidenum">
              <a:rPr lang="it-IT"/>
              <a:pPr>
                <a:defRPr/>
              </a:pPr>
              <a:t>141</a:t>
            </a:fld>
            <a:endParaRPr lang="it-IT"/>
          </a:p>
        </p:txBody>
      </p:sp>
      <p:sp>
        <p:nvSpPr>
          <p:cNvPr id="205827" name="Rectangle 3"/>
          <p:cNvSpPr>
            <a:spLocks noGrp="1" noChangeArrowheads="1"/>
          </p:cNvSpPr>
          <p:nvPr>
            <p:ph type="body" idx="1"/>
          </p:nvPr>
        </p:nvSpPr>
        <p:spPr>
          <a:xfrm>
            <a:off x="395536" y="448990"/>
            <a:ext cx="8291264" cy="6409010"/>
          </a:xfrm>
        </p:spPr>
        <p:txBody>
          <a:bodyPr/>
          <a:lstStyle/>
          <a:p>
            <a:pPr eaLnBrk="1" hangingPunct="1">
              <a:lnSpc>
                <a:spcPct val="80000"/>
              </a:lnSpc>
              <a:buFontTx/>
              <a:buNone/>
            </a:pPr>
            <a:r>
              <a:rPr lang="it-IT" sz="2800" dirty="0" smtClean="0"/>
              <a:t>    Si vuole condurre uno studio ecologico sullo stato di un lago e, come primo passo, si individuano 4 variabili che possano descriverlo:</a:t>
            </a:r>
          </a:p>
          <a:p>
            <a:pPr eaLnBrk="1" hangingPunct="1">
              <a:lnSpc>
                <a:spcPct val="80000"/>
              </a:lnSpc>
              <a:buFontTx/>
              <a:buNone/>
            </a:pPr>
            <a:r>
              <a:rPr lang="it-IT" sz="2800" dirty="0" smtClean="0"/>
              <a:t>     </a:t>
            </a:r>
            <a:r>
              <a:rPr lang="it-IT" sz="2800" dirty="0" smtClean="0">
                <a:solidFill>
                  <a:srgbClr val="FF3300"/>
                </a:solidFill>
              </a:rPr>
              <a:t>la temperatura T dell'acqua (gradi centigradi), </a:t>
            </a:r>
          </a:p>
          <a:p>
            <a:pPr eaLnBrk="1" hangingPunct="1">
              <a:lnSpc>
                <a:spcPct val="80000"/>
              </a:lnSpc>
              <a:buFontTx/>
              <a:buNone/>
            </a:pPr>
            <a:r>
              <a:rPr lang="it-IT" sz="2800" dirty="0" smtClean="0">
                <a:solidFill>
                  <a:srgbClr val="FF3300"/>
                </a:solidFill>
              </a:rPr>
              <a:t>     il ph (moli per decimetro cubo), </a:t>
            </a:r>
          </a:p>
          <a:p>
            <a:pPr eaLnBrk="1" hangingPunct="1">
              <a:lnSpc>
                <a:spcPct val="80000"/>
              </a:lnSpc>
              <a:buFontTx/>
              <a:buNone/>
            </a:pPr>
            <a:r>
              <a:rPr lang="it-IT" sz="2800" dirty="0" smtClean="0">
                <a:solidFill>
                  <a:srgbClr val="FF3300"/>
                </a:solidFill>
              </a:rPr>
              <a:t>     il volume V di acqua contenuta nell'invaso (decimetri cubi), </a:t>
            </a:r>
          </a:p>
          <a:p>
            <a:pPr eaLnBrk="1" hangingPunct="1">
              <a:lnSpc>
                <a:spcPct val="80000"/>
              </a:lnSpc>
              <a:buFontTx/>
              <a:buNone/>
            </a:pPr>
            <a:r>
              <a:rPr lang="it-IT" sz="2800" dirty="0" smtClean="0">
                <a:solidFill>
                  <a:srgbClr val="FF3300"/>
                </a:solidFill>
              </a:rPr>
              <a:t>     la </a:t>
            </a:r>
            <a:r>
              <a:rPr lang="it-IT" sz="2800" dirty="0" err="1" smtClean="0">
                <a:solidFill>
                  <a:srgbClr val="FF3300"/>
                </a:solidFill>
              </a:rPr>
              <a:t>torbidita'</a:t>
            </a:r>
            <a:r>
              <a:rPr lang="it-IT" sz="2800" dirty="0" smtClean="0">
                <a:solidFill>
                  <a:srgbClr val="FF3300"/>
                </a:solidFill>
              </a:rPr>
              <a:t> dell'acqua (numero di particelle solide non  solubili contenute in un </a:t>
            </a:r>
            <a:r>
              <a:rPr lang="pt-BR" sz="2800" dirty="0" smtClean="0">
                <a:solidFill>
                  <a:srgbClr val="FF3300"/>
                </a:solidFill>
              </a:rPr>
              <a:t>decimetro cubo)</a:t>
            </a:r>
            <a:endParaRPr lang="it-IT" sz="2800" dirty="0" smtClean="0">
              <a:solidFill>
                <a:srgbClr val="FF3300"/>
              </a:solidFill>
            </a:endParaRPr>
          </a:p>
          <a:p>
            <a:pPr eaLnBrk="1" hangingPunct="1">
              <a:lnSpc>
                <a:spcPct val="80000"/>
              </a:lnSpc>
              <a:buFontTx/>
              <a:buNone/>
            </a:pPr>
            <a:endParaRPr lang="it-IT" sz="2800" b="1" dirty="0" smtClean="0"/>
          </a:p>
          <a:p>
            <a:pPr eaLnBrk="1" hangingPunct="1">
              <a:lnSpc>
                <a:spcPct val="80000"/>
              </a:lnSpc>
              <a:buFontTx/>
              <a:buNone/>
            </a:pPr>
            <a:r>
              <a:rPr lang="it-IT" sz="2800" b="1" dirty="0" smtClean="0"/>
              <a:t>   </a:t>
            </a:r>
            <a:r>
              <a:rPr lang="it-IT" sz="2800" dirty="0" smtClean="0"/>
              <a:t>Per ogni variabile, indicare se si tratta di una variabile:</a:t>
            </a:r>
          </a:p>
          <a:p>
            <a:pPr eaLnBrk="1" hangingPunct="1">
              <a:lnSpc>
                <a:spcPct val="80000"/>
              </a:lnSpc>
            </a:pPr>
            <a:r>
              <a:rPr lang="it-IT" sz="2800" dirty="0" smtClean="0"/>
              <a:t>(a) quantitativa continua,</a:t>
            </a:r>
          </a:p>
          <a:p>
            <a:pPr eaLnBrk="1" hangingPunct="1">
              <a:lnSpc>
                <a:spcPct val="80000"/>
              </a:lnSpc>
            </a:pPr>
            <a:r>
              <a:rPr lang="it-IT" sz="2800" dirty="0" smtClean="0"/>
              <a:t>(b) qualitativa ordinata,</a:t>
            </a:r>
          </a:p>
          <a:p>
            <a:pPr eaLnBrk="1" hangingPunct="1">
              <a:lnSpc>
                <a:spcPct val="80000"/>
              </a:lnSpc>
            </a:pPr>
            <a:r>
              <a:rPr lang="it-IT" sz="2800" dirty="0" smtClean="0"/>
              <a:t>(c) quantitativa discreta,</a:t>
            </a:r>
          </a:p>
          <a:p>
            <a:pPr eaLnBrk="1" hangingPunct="1">
              <a:lnSpc>
                <a:spcPct val="80000"/>
              </a:lnSpc>
            </a:pPr>
            <a:r>
              <a:rPr lang="it-IT" sz="2800" dirty="0" smtClean="0"/>
              <a:t>(d) qualitativa categorica.</a:t>
            </a:r>
          </a:p>
        </p:txBody>
      </p:sp>
      <p:sp>
        <p:nvSpPr>
          <p:cNvPr id="5" name="CasellaDiTesto 4"/>
          <p:cNvSpPr txBox="1"/>
          <p:nvPr/>
        </p:nvSpPr>
        <p:spPr>
          <a:xfrm>
            <a:off x="2699792" y="0"/>
            <a:ext cx="4824535" cy="523220"/>
          </a:xfrm>
          <a:prstGeom prst="rect">
            <a:avLst/>
          </a:prstGeom>
          <a:noFill/>
        </p:spPr>
        <p:txBody>
          <a:bodyPr wrap="square" rtlCol="0">
            <a:spAutoFit/>
          </a:bodyPr>
          <a:lstStyle/>
          <a:p>
            <a:r>
              <a:rPr lang="it-IT" sz="2800" dirty="0" smtClean="0"/>
              <a:t>ESERCIZIO</a:t>
            </a:r>
            <a:endParaRPr lang="it-IT" sz="2800"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DB4C545E-B443-4477-94FB-3B96E717AE77}" type="slidenum">
              <a:rPr lang="it-IT"/>
              <a:pPr>
                <a:defRPr/>
              </a:pPr>
              <a:t>142</a:t>
            </a:fld>
            <a:endParaRPr lang="it-IT"/>
          </a:p>
        </p:txBody>
      </p:sp>
      <p:sp>
        <p:nvSpPr>
          <p:cNvPr id="206851" name="Rectangle 3"/>
          <p:cNvSpPr>
            <a:spLocks noGrp="1" noChangeArrowheads="1"/>
          </p:cNvSpPr>
          <p:nvPr>
            <p:ph type="body" idx="1"/>
          </p:nvPr>
        </p:nvSpPr>
        <p:spPr>
          <a:xfrm>
            <a:off x="0" y="1281112"/>
            <a:ext cx="9144000" cy="5576888"/>
          </a:xfrm>
        </p:spPr>
        <p:txBody>
          <a:bodyPr/>
          <a:lstStyle/>
          <a:p>
            <a:pPr eaLnBrk="1" hangingPunct="1">
              <a:lnSpc>
                <a:spcPct val="80000"/>
              </a:lnSpc>
            </a:pPr>
            <a:r>
              <a:rPr lang="it-IT" sz="2800" dirty="0" smtClean="0"/>
              <a:t>Per ciascuna delle variabili che seguono:</a:t>
            </a:r>
            <a:endParaRPr lang="it-IT" sz="2800" b="1" dirty="0" smtClean="0"/>
          </a:p>
          <a:p>
            <a:pPr eaLnBrk="1" hangingPunct="1">
              <a:lnSpc>
                <a:spcPct val="80000"/>
              </a:lnSpc>
            </a:pPr>
            <a:r>
              <a:rPr lang="it-IT" sz="2800" b="1" dirty="0" smtClean="0">
                <a:solidFill>
                  <a:srgbClr val="FF0000"/>
                </a:solidFill>
              </a:rPr>
              <a:t>   </a:t>
            </a:r>
            <a:r>
              <a:rPr lang="it-IT" sz="2800" dirty="0" smtClean="0">
                <a:solidFill>
                  <a:srgbClr val="FF0000"/>
                </a:solidFill>
              </a:rPr>
              <a:t>     tipo di habitat                                                                                              </a:t>
            </a:r>
            <a:endParaRPr lang="it-IT" sz="2800" b="1" dirty="0" smtClean="0">
              <a:solidFill>
                <a:srgbClr val="FF0000"/>
              </a:solidFill>
            </a:endParaRPr>
          </a:p>
          <a:p>
            <a:pPr eaLnBrk="1" hangingPunct="1">
              <a:lnSpc>
                <a:spcPct val="80000"/>
              </a:lnSpc>
            </a:pPr>
            <a:r>
              <a:rPr lang="it-IT" sz="2800" b="1" dirty="0" smtClean="0">
                <a:solidFill>
                  <a:srgbClr val="FF0000"/>
                </a:solidFill>
              </a:rPr>
              <a:t>   </a:t>
            </a:r>
            <a:r>
              <a:rPr lang="it-IT" sz="2800" dirty="0" smtClean="0">
                <a:solidFill>
                  <a:srgbClr val="FF0000"/>
                </a:solidFill>
              </a:rPr>
              <a:t>     intensità di un terremoto                                                                             </a:t>
            </a:r>
            <a:endParaRPr lang="it-IT" sz="2800" b="1" dirty="0" smtClean="0">
              <a:solidFill>
                <a:srgbClr val="FF0000"/>
              </a:solidFill>
            </a:endParaRPr>
          </a:p>
          <a:p>
            <a:pPr eaLnBrk="1" hangingPunct="1">
              <a:lnSpc>
                <a:spcPct val="80000"/>
              </a:lnSpc>
            </a:pPr>
            <a:r>
              <a:rPr lang="it-IT" sz="2800" b="1" dirty="0" smtClean="0">
                <a:solidFill>
                  <a:srgbClr val="FF0000"/>
                </a:solidFill>
              </a:rPr>
              <a:t>   </a:t>
            </a:r>
            <a:r>
              <a:rPr lang="it-IT" sz="2800" dirty="0" smtClean="0">
                <a:solidFill>
                  <a:srgbClr val="FF0000"/>
                </a:solidFill>
              </a:rPr>
              <a:t>    posizione nella graduatoria di una gara: 1°,…10°, </a:t>
            </a:r>
            <a:r>
              <a:rPr lang="it-IT" sz="2800" dirty="0" err="1" smtClean="0">
                <a:solidFill>
                  <a:srgbClr val="FF0000"/>
                </a:solidFill>
              </a:rPr>
              <a:t>ecc…</a:t>
            </a:r>
            <a:r>
              <a:rPr lang="it-IT" sz="2800" dirty="0" smtClean="0">
                <a:solidFill>
                  <a:srgbClr val="FF0000"/>
                </a:solidFill>
              </a:rPr>
              <a:t>                      </a:t>
            </a:r>
          </a:p>
          <a:p>
            <a:pPr eaLnBrk="1" hangingPunct="1">
              <a:lnSpc>
                <a:spcPct val="80000"/>
              </a:lnSpc>
            </a:pPr>
            <a:r>
              <a:rPr lang="it-IT" sz="2800" dirty="0" smtClean="0">
                <a:solidFill>
                  <a:srgbClr val="FF0000"/>
                </a:solidFill>
              </a:rPr>
              <a:t>       mese di nascita di un individuo   </a:t>
            </a:r>
          </a:p>
          <a:p>
            <a:pPr eaLnBrk="1" hangingPunct="1">
              <a:lnSpc>
                <a:spcPct val="80000"/>
              </a:lnSpc>
            </a:pPr>
            <a:r>
              <a:rPr lang="it-IT" sz="2800" dirty="0" smtClean="0">
                <a:solidFill>
                  <a:srgbClr val="FF0000"/>
                </a:solidFill>
              </a:rPr>
              <a:t>                                                        </a:t>
            </a:r>
            <a:r>
              <a:rPr lang="it-IT" sz="2800" b="1" dirty="0" smtClean="0">
                <a:solidFill>
                  <a:srgbClr val="FF0000"/>
                </a:solidFill>
              </a:rPr>
              <a:t> </a:t>
            </a:r>
            <a:r>
              <a:rPr lang="it-IT" sz="2800" dirty="0" smtClean="0">
                <a:solidFill>
                  <a:srgbClr val="FF0000"/>
                </a:solidFill>
              </a:rPr>
              <a:t>     </a:t>
            </a:r>
          </a:p>
          <a:p>
            <a:pPr eaLnBrk="1" hangingPunct="1">
              <a:lnSpc>
                <a:spcPct val="80000"/>
              </a:lnSpc>
            </a:pPr>
            <a:r>
              <a:rPr lang="it-IT" sz="2800" dirty="0" smtClean="0"/>
              <a:t>indicare se sono:</a:t>
            </a:r>
          </a:p>
          <a:p>
            <a:pPr eaLnBrk="1" hangingPunct="1">
              <a:lnSpc>
                <a:spcPct val="80000"/>
              </a:lnSpc>
            </a:pPr>
            <a:r>
              <a:rPr lang="it-IT" sz="2800" dirty="0" smtClean="0"/>
              <a:t>     (a)  Variabile qualitativa ordinata</a:t>
            </a:r>
          </a:p>
          <a:p>
            <a:pPr eaLnBrk="1" hangingPunct="1">
              <a:lnSpc>
                <a:spcPct val="80000"/>
              </a:lnSpc>
            </a:pPr>
            <a:r>
              <a:rPr lang="it-IT" sz="2800" dirty="0" smtClean="0"/>
              <a:t>     (b)  Variabile qualitativa categorica </a:t>
            </a:r>
          </a:p>
          <a:p>
            <a:pPr eaLnBrk="1" hangingPunct="1">
              <a:lnSpc>
                <a:spcPct val="80000"/>
              </a:lnSpc>
            </a:pPr>
            <a:r>
              <a:rPr lang="it-IT" sz="2800" dirty="0" smtClean="0"/>
              <a:t>     (c)  Variabile quantitativa continua</a:t>
            </a:r>
          </a:p>
          <a:p>
            <a:pPr eaLnBrk="1" hangingPunct="1">
              <a:lnSpc>
                <a:spcPct val="80000"/>
              </a:lnSpc>
            </a:pPr>
            <a:r>
              <a:rPr lang="it-IT" sz="2800" dirty="0" smtClean="0"/>
              <a:t>     (d)  Variabile quantitativa discreta</a:t>
            </a:r>
            <a:endParaRPr lang="it-IT" sz="2800" b="1" dirty="0" smtClean="0"/>
          </a:p>
          <a:p>
            <a:pPr eaLnBrk="1" hangingPunct="1">
              <a:lnSpc>
                <a:spcPct val="80000"/>
              </a:lnSpc>
            </a:pPr>
            <a:r>
              <a:rPr lang="it-IT" sz="2800" dirty="0" smtClean="0"/>
              <a:t> </a:t>
            </a:r>
          </a:p>
        </p:txBody>
      </p:sp>
      <p:sp>
        <p:nvSpPr>
          <p:cNvPr id="5" name="CasellaDiTesto 4"/>
          <p:cNvSpPr txBox="1"/>
          <p:nvPr/>
        </p:nvSpPr>
        <p:spPr>
          <a:xfrm>
            <a:off x="2699792" y="332656"/>
            <a:ext cx="4824535" cy="523220"/>
          </a:xfrm>
          <a:prstGeom prst="rect">
            <a:avLst/>
          </a:prstGeom>
          <a:noFill/>
        </p:spPr>
        <p:txBody>
          <a:bodyPr wrap="square" rtlCol="0">
            <a:spAutoFit/>
          </a:bodyPr>
          <a:lstStyle/>
          <a:p>
            <a:r>
              <a:rPr lang="it-IT" sz="2800" dirty="0" smtClean="0"/>
              <a:t>ESERCIZIO</a:t>
            </a:r>
            <a:endParaRPr lang="it-IT" sz="2800"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accent1"/>
            </a:solidFill>
          </a:ln>
        </p:spPr>
        <p:txBody>
          <a:bodyPr/>
          <a:lstStyle/>
          <a:p>
            <a:r>
              <a:rPr lang="it-IT" dirty="0" smtClean="0"/>
              <a:t>I Grafici</a:t>
            </a:r>
            <a:endParaRPr lang="it-IT" dirty="0"/>
          </a:p>
        </p:txBody>
      </p:sp>
      <p:sp>
        <p:nvSpPr>
          <p:cNvPr id="3" name="Segnaposto contenuto 2"/>
          <p:cNvSpPr>
            <a:spLocks noGrp="1"/>
          </p:cNvSpPr>
          <p:nvPr>
            <p:ph idx="1"/>
          </p:nvPr>
        </p:nvSpPr>
        <p:spPr/>
        <p:txBody>
          <a:bodyPr/>
          <a:lstStyle/>
          <a:p>
            <a:pPr>
              <a:lnSpc>
                <a:spcPct val="90000"/>
              </a:lnSpc>
              <a:defRPr/>
            </a:pPr>
            <a:endParaRPr lang="it-IT" dirty="0" smtClean="0"/>
          </a:p>
          <a:p>
            <a:pPr>
              <a:lnSpc>
                <a:spcPct val="90000"/>
              </a:lnSpc>
              <a:defRPr/>
            </a:pPr>
            <a:r>
              <a:rPr lang="it-IT" dirty="0" smtClean="0"/>
              <a:t>Per costruire il grafico di una variabile occorre conoscere la sua </a:t>
            </a:r>
            <a:r>
              <a:rPr lang="it-IT" b="1" dirty="0" smtClean="0">
                <a:solidFill>
                  <a:srgbClr val="CC3300"/>
                </a:solidFill>
              </a:rPr>
              <a:t>distribuzione</a:t>
            </a:r>
            <a:r>
              <a:rPr lang="it-IT" dirty="0" smtClean="0">
                <a:solidFill>
                  <a:srgbClr val="CC3300"/>
                </a:solidFill>
              </a:rPr>
              <a:t>, </a:t>
            </a:r>
            <a:r>
              <a:rPr lang="it-IT" dirty="0" smtClean="0"/>
              <a:t>ossia i valori (o </a:t>
            </a:r>
            <a:r>
              <a:rPr lang="it-IT" dirty="0" smtClean="0">
                <a:solidFill>
                  <a:srgbClr val="FF0000"/>
                </a:solidFill>
              </a:rPr>
              <a:t>modalità</a:t>
            </a:r>
            <a:r>
              <a:rPr lang="it-IT" dirty="0" smtClean="0"/>
              <a:t>) che assume la variabile e quante volte li assume (</a:t>
            </a:r>
            <a:r>
              <a:rPr lang="it-IT" dirty="0" smtClean="0">
                <a:solidFill>
                  <a:srgbClr val="FF0000"/>
                </a:solidFill>
              </a:rPr>
              <a:t>frequenza</a:t>
            </a:r>
            <a:r>
              <a:rPr lang="it-IT" dirty="0" smtClean="0"/>
              <a:t>).</a:t>
            </a:r>
            <a:endParaRPr lang="it-IT" dirty="0" smtClean="0">
              <a:solidFill>
                <a:srgbClr val="CC3300"/>
              </a:solidFill>
            </a:endParaRPr>
          </a:p>
          <a:p>
            <a:pPr>
              <a:lnSpc>
                <a:spcPct val="90000"/>
              </a:lnSpc>
              <a:buNone/>
              <a:defRPr/>
            </a:pPr>
            <a:endParaRPr lang="it-IT" dirty="0" smtClean="0">
              <a:solidFill>
                <a:srgbClr val="CC3300"/>
              </a:solidFill>
            </a:endParaRPr>
          </a:p>
          <a:p>
            <a:pPr>
              <a:lnSpc>
                <a:spcPct val="90000"/>
              </a:lnSpc>
              <a:defRPr/>
            </a:pPr>
            <a:endParaRPr lang="it-IT" sz="2800" dirty="0" smtClean="0"/>
          </a:p>
          <a:p>
            <a:endParaRPr lang="it-IT"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C130968-FC2F-4D38-AEB4-23B19D86B9EE}" type="slidenum">
              <a:rPr lang="it-IT"/>
              <a:pPr>
                <a:defRPr/>
              </a:pPr>
              <a:t>144</a:t>
            </a:fld>
            <a:endParaRPr lang="it-IT"/>
          </a:p>
        </p:txBody>
      </p:sp>
      <p:sp>
        <p:nvSpPr>
          <p:cNvPr id="223235" name="Rectangle 2"/>
          <p:cNvSpPr>
            <a:spLocks noGrp="1" noChangeArrowheads="1"/>
          </p:cNvSpPr>
          <p:nvPr>
            <p:ph type="title"/>
          </p:nvPr>
        </p:nvSpPr>
        <p:spPr>
          <a:xfrm>
            <a:off x="457200" y="274638"/>
            <a:ext cx="8229600" cy="1209675"/>
          </a:xfrm>
          <a:ln>
            <a:solidFill>
              <a:srgbClr val="0000CC"/>
            </a:solidFill>
          </a:ln>
        </p:spPr>
        <p:txBody>
          <a:bodyPr/>
          <a:lstStyle/>
          <a:p>
            <a:pPr eaLnBrk="1" hangingPunct="1"/>
            <a:r>
              <a:rPr lang="it-IT" sz="4000" smtClean="0">
                <a:solidFill>
                  <a:srgbClr val="FF3300"/>
                </a:solidFill>
              </a:rPr>
              <a:t>Grafici per variabili quantitative</a:t>
            </a:r>
          </a:p>
        </p:txBody>
      </p:sp>
      <p:sp>
        <p:nvSpPr>
          <p:cNvPr id="223236" name="Rectangle 3"/>
          <p:cNvSpPr>
            <a:spLocks noGrp="1" noChangeArrowheads="1"/>
          </p:cNvSpPr>
          <p:nvPr>
            <p:ph type="body" idx="1"/>
          </p:nvPr>
        </p:nvSpPr>
        <p:spPr>
          <a:xfrm>
            <a:off x="457200" y="1412875"/>
            <a:ext cx="8229600" cy="5111750"/>
          </a:xfrm>
        </p:spPr>
        <p:txBody>
          <a:bodyPr/>
          <a:lstStyle/>
          <a:p>
            <a:pPr eaLnBrk="1" hangingPunct="1">
              <a:buFont typeface="Wingdings" pitchFamily="2" charset="2"/>
              <a:buChar char="§"/>
            </a:pPr>
            <a:endParaRPr lang="it-IT" smtClean="0"/>
          </a:p>
          <a:p>
            <a:pPr eaLnBrk="1" hangingPunct="1">
              <a:buFont typeface="Wingdings" pitchFamily="2" charset="2"/>
              <a:buChar char="§"/>
            </a:pPr>
            <a:endParaRPr lang="it-IT" smtClean="0"/>
          </a:p>
          <a:p>
            <a:pPr eaLnBrk="1" hangingPunct="1">
              <a:buFont typeface="Wingdings" pitchFamily="2" charset="2"/>
              <a:buChar char="§"/>
            </a:pPr>
            <a:r>
              <a:rPr lang="it-IT" sz="4000" smtClean="0"/>
              <a:t>Grafici ramo-foglia (stem and leaf)</a:t>
            </a:r>
          </a:p>
          <a:p>
            <a:pPr eaLnBrk="1" hangingPunct="1">
              <a:buFont typeface="Wingdings" pitchFamily="2" charset="2"/>
              <a:buNone/>
            </a:pPr>
            <a:endParaRPr lang="it-IT" sz="4000" smtClean="0"/>
          </a:p>
          <a:p>
            <a:pPr eaLnBrk="1" hangingPunct="1">
              <a:buFont typeface="Wingdings" pitchFamily="2" charset="2"/>
              <a:buChar char="§"/>
            </a:pPr>
            <a:r>
              <a:rPr lang="it-IT" sz="4000" smtClean="0"/>
              <a:t>Istogrammi</a:t>
            </a:r>
          </a:p>
          <a:p>
            <a:pPr eaLnBrk="1" hangingPunct="1">
              <a:buFont typeface="Wingdings" pitchFamily="2" charset="2"/>
              <a:buChar char="§"/>
            </a:pPr>
            <a:endParaRPr lang="it-IT" sz="4000" smtClean="0"/>
          </a:p>
          <a:p>
            <a:pPr eaLnBrk="1" hangingPunct="1">
              <a:buFont typeface="Wingdings" pitchFamily="2" charset="2"/>
              <a:buChar char="§"/>
            </a:pPr>
            <a:r>
              <a:rPr lang="it-IT" sz="4000" smtClean="0"/>
              <a:t>Diagrammi a segmenti</a:t>
            </a:r>
          </a:p>
          <a:p>
            <a:pPr eaLnBrk="1" hangingPunct="1">
              <a:buFont typeface="Wingdings" pitchFamily="2" charset="2"/>
              <a:buNone/>
            </a:pPr>
            <a:endParaRPr lang="it-IT" sz="400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Segnaposto numero diapositiva 5"/>
          <p:cNvSpPr>
            <a:spLocks noGrp="1"/>
          </p:cNvSpPr>
          <p:nvPr>
            <p:ph type="sldNum" sz="quarter" idx="12"/>
          </p:nvPr>
        </p:nvSpPr>
        <p:spPr/>
        <p:txBody>
          <a:bodyPr/>
          <a:lstStyle/>
          <a:p>
            <a:pPr>
              <a:defRPr/>
            </a:pPr>
            <a:fld id="{09AD4456-9ADC-497E-9DF2-33CEA87BC78F}" type="slidenum">
              <a:rPr lang="it-IT"/>
              <a:pPr>
                <a:defRPr/>
              </a:pPr>
              <a:t>145</a:t>
            </a:fld>
            <a:endParaRPr lang="it-IT"/>
          </a:p>
        </p:txBody>
      </p:sp>
      <p:sp>
        <p:nvSpPr>
          <p:cNvPr id="224259" name="Rectangle 2"/>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3600" dirty="0" smtClean="0">
                <a:solidFill>
                  <a:srgbClr val="FF3300"/>
                </a:solidFill>
              </a:rPr>
              <a:t>Grafici ramo-foglia: variabili </a:t>
            </a:r>
          </a:p>
        </p:txBody>
      </p:sp>
      <p:sp>
        <p:nvSpPr>
          <p:cNvPr id="224260" name="Rectangle 3"/>
          <p:cNvSpPr>
            <a:spLocks noGrp="1" noChangeArrowheads="1"/>
          </p:cNvSpPr>
          <p:nvPr>
            <p:ph type="body" idx="1"/>
          </p:nvPr>
        </p:nvSpPr>
        <p:spPr>
          <a:xfrm>
            <a:off x="250825" y="1341438"/>
            <a:ext cx="8435975" cy="5903912"/>
          </a:xfrm>
        </p:spPr>
        <p:txBody>
          <a:bodyPr/>
          <a:lstStyle/>
          <a:p>
            <a:pPr eaLnBrk="1" hangingPunct="1"/>
            <a:r>
              <a:rPr lang="it-IT" smtClean="0"/>
              <a:t>Ogni numero è diviso in due parti:</a:t>
            </a:r>
          </a:p>
          <a:p>
            <a:pPr eaLnBrk="1" hangingPunct="1">
              <a:buFontTx/>
              <a:buNone/>
            </a:pPr>
            <a:r>
              <a:rPr lang="it-IT" smtClean="0"/>
              <a:t>                                </a:t>
            </a:r>
            <a:r>
              <a:rPr lang="it-IT" b="1" smtClean="0">
                <a:solidFill>
                  <a:srgbClr val="008000"/>
                </a:solidFill>
              </a:rPr>
              <a:t>a  I  b</a:t>
            </a:r>
          </a:p>
        </p:txBody>
      </p:sp>
      <p:sp>
        <p:nvSpPr>
          <p:cNvPr id="224261" name="Line 5"/>
          <p:cNvSpPr>
            <a:spLocks noChangeShapeType="1"/>
          </p:cNvSpPr>
          <p:nvPr/>
        </p:nvSpPr>
        <p:spPr bwMode="auto">
          <a:xfrm flipH="1" flipV="1">
            <a:off x="3347863" y="2564903"/>
            <a:ext cx="215379" cy="431279"/>
          </a:xfrm>
          <a:prstGeom prst="line">
            <a:avLst/>
          </a:prstGeom>
          <a:noFill/>
          <a:ln w="9525">
            <a:solidFill>
              <a:schemeClr val="tx1"/>
            </a:solidFill>
            <a:round/>
            <a:headEnd/>
            <a:tailEnd type="triangle" w="med" len="med"/>
          </a:ln>
        </p:spPr>
        <p:txBody>
          <a:bodyPr/>
          <a:lstStyle/>
          <a:p>
            <a:endParaRPr lang="it-IT"/>
          </a:p>
        </p:txBody>
      </p:sp>
      <p:sp>
        <p:nvSpPr>
          <p:cNvPr id="224262" name="Line 6"/>
          <p:cNvSpPr>
            <a:spLocks noChangeShapeType="1"/>
          </p:cNvSpPr>
          <p:nvPr/>
        </p:nvSpPr>
        <p:spPr bwMode="auto">
          <a:xfrm flipH="1" flipV="1">
            <a:off x="4211960" y="2348879"/>
            <a:ext cx="576064" cy="576064"/>
          </a:xfrm>
          <a:prstGeom prst="line">
            <a:avLst/>
          </a:prstGeom>
          <a:noFill/>
          <a:ln w="9525">
            <a:solidFill>
              <a:schemeClr val="tx1"/>
            </a:solidFill>
            <a:round/>
            <a:headEnd/>
            <a:tailEnd type="triangle" w="med" len="med"/>
          </a:ln>
        </p:spPr>
        <p:txBody>
          <a:bodyPr/>
          <a:lstStyle/>
          <a:p>
            <a:endParaRPr lang="it-IT"/>
          </a:p>
        </p:txBody>
      </p:sp>
      <p:sp>
        <p:nvSpPr>
          <p:cNvPr id="224263" name="Text Box 7"/>
          <p:cNvSpPr txBox="1">
            <a:spLocks noChangeArrowheads="1"/>
          </p:cNvSpPr>
          <p:nvPr/>
        </p:nvSpPr>
        <p:spPr bwMode="auto">
          <a:xfrm>
            <a:off x="2843213" y="2852738"/>
            <a:ext cx="1177925" cy="579437"/>
          </a:xfrm>
          <a:prstGeom prst="rect">
            <a:avLst/>
          </a:prstGeom>
          <a:noFill/>
          <a:ln w="9525">
            <a:noFill/>
            <a:miter lim="800000"/>
            <a:headEnd/>
            <a:tailEnd/>
          </a:ln>
        </p:spPr>
        <p:txBody>
          <a:bodyPr wrap="none">
            <a:spAutoFit/>
          </a:bodyPr>
          <a:lstStyle/>
          <a:p>
            <a:r>
              <a:rPr lang="it-IT" sz="3200" b="1">
                <a:solidFill>
                  <a:srgbClr val="FF0066"/>
                </a:solidFill>
                <a:latin typeface="Arial" pitchFamily="34" charset="0"/>
              </a:rPr>
              <a:t>ramo</a:t>
            </a:r>
          </a:p>
        </p:txBody>
      </p:sp>
      <p:sp>
        <p:nvSpPr>
          <p:cNvPr id="224264" name="Text Box 9"/>
          <p:cNvSpPr txBox="1">
            <a:spLocks noChangeArrowheads="1"/>
          </p:cNvSpPr>
          <p:nvPr/>
        </p:nvSpPr>
        <p:spPr bwMode="auto">
          <a:xfrm>
            <a:off x="4355976" y="2924944"/>
            <a:ext cx="1514475" cy="579437"/>
          </a:xfrm>
          <a:prstGeom prst="rect">
            <a:avLst/>
          </a:prstGeom>
          <a:noFill/>
          <a:ln w="9525">
            <a:noFill/>
            <a:miter lim="800000"/>
            <a:headEnd/>
            <a:tailEnd/>
          </a:ln>
        </p:spPr>
        <p:txBody>
          <a:bodyPr>
            <a:spAutoFit/>
          </a:bodyPr>
          <a:lstStyle/>
          <a:p>
            <a:r>
              <a:rPr lang="it-IT" sz="3200" b="1" dirty="0">
                <a:solidFill>
                  <a:srgbClr val="FF0066"/>
                </a:solidFill>
                <a:latin typeface="Arial" pitchFamily="34" charset="0"/>
              </a:rPr>
              <a:t>foglia</a:t>
            </a:r>
          </a:p>
        </p:txBody>
      </p:sp>
      <p:sp>
        <p:nvSpPr>
          <p:cNvPr id="224265" name="Text Box 11"/>
          <p:cNvSpPr txBox="1">
            <a:spLocks noChangeArrowheads="1"/>
          </p:cNvSpPr>
          <p:nvPr/>
        </p:nvSpPr>
        <p:spPr bwMode="auto">
          <a:xfrm>
            <a:off x="395288" y="3860800"/>
            <a:ext cx="3889375" cy="3990975"/>
          </a:xfrm>
          <a:prstGeom prst="rect">
            <a:avLst/>
          </a:prstGeom>
          <a:noFill/>
          <a:ln w="9525">
            <a:noFill/>
            <a:miter lim="800000"/>
            <a:headEnd/>
            <a:tailEnd/>
          </a:ln>
        </p:spPr>
        <p:txBody>
          <a:bodyPr>
            <a:spAutoFit/>
          </a:bodyPr>
          <a:lstStyle/>
          <a:p>
            <a:r>
              <a:rPr lang="it-IT" sz="3200" b="1" dirty="0">
                <a:latin typeface="Arial" pitchFamily="34" charset="0"/>
              </a:rPr>
              <a:t>Esempio:</a:t>
            </a:r>
          </a:p>
          <a:p>
            <a:r>
              <a:rPr lang="it-IT" sz="3200" b="1" dirty="0">
                <a:latin typeface="Arial" pitchFamily="34" charset="0"/>
              </a:rPr>
              <a:t>lunghezza dell’ala </a:t>
            </a:r>
          </a:p>
          <a:p>
            <a:r>
              <a:rPr lang="it-IT" sz="3200" b="1" dirty="0">
                <a:latin typeface="Arial" pitchFamily="34" charset="0"/>
              </a:rPr>
              <a:t>di 10 passeri (mm)</a:t>
            </a:r>
          </a:p>
          <a:p>
            <a:r>
              <a:rPr lang="it-IT" sz="3200" b="1" dirty="0">
                <a:latin typeface="Arial" pitchFamily="34" charset="0"/>
              </a:rPr>
              <a:t>59 64 68 71 73 75 </a:t>
            </a:r>
            <a:r>
              <a:rPr lang="it-IT" sz="3200" b="1" dirty="0" err="1">
                <a:latin typeface="Arial" pitchFamily="34" charset="0"/>
              </a:rPr>
              <a:t>75</a:t>
            </a:r>
            <a:r>
              <a:rPr lang="it-IT" sz="3200" b="1" dirty="0">
                <a:latin typeface="Arial" pitchFamily="34" charset="0"/>
              </a:rPr>
              <a:t> 77 80 </a:t>
            </a:r>
            <a:r>
              <a:rPr lang="it-IT" sz="3200" b="1" dirty="0" err="1">
                <a:latin typeface="Arial" pitchFamily="34" charset="0"/>
              </a:rPr>
              <a:t>80</a:t>
            </a:r>
            <a:r>
              <a:rPr lang="it-IT" sz="3200" b="1" dirty="0">
                <a:latin typeface="Arial" pitchFamily="34" charset="0"/>
              </a:rPr>
              <a:t> (</a:t>
            </a:r>
            <a:r>
              <a:rPr lang="it-IT" sz="3200" b="1" dirty="0">
                <a:solidFill>
                  <a:srgbClr val="FF6600"/>
                </a:solidFill>
                <a:latin typeface="Arial" pitchFamily="34" charset="0"/>
              </a:rPr>
              <a:t>dati</a:t>
            </a:r>
          </a:p>
          <a:p>
            <a:r>
              <a:rPr lang="it-IT" sz="3200" b="1" dirty="0">
                <a:solidFill>
                  <a:srgbClr val="FF6600"/>
                </a:solidFill>
                <a:latin typeface="Arial" pitchFamily="34" charset="0"/>
              </a:rPr>
              <a:t>ordinati</a:t>
            </a:r>
            <a:r>
              <a:rPr lang="it-IT" sz="3200" b="1" dirty="0">
                <a:latin typeface="Arial" pitchFamily="34" charset="0"/>
              </a:rPr>
              <a:t>)</a:t>
            </a:r>
          </a:p>
          <a:p>
            <a:r>
              <a:rPr lang="it-IT" sz="3200" b="1" dirty="0">
                <a:latin typeface="Arial" pitchFamily="34" charset="0"/>
              </a:rPr>
              <a:t> </a:t>
            </a:r>
          </a:p>
          <a:p>
            <a:endParaRPr lang="it-IT" sz="3200" b="1" dirty="0">
              <a:latin typeface="Arial" pitchFamily="34" charset="0"/>
            </a:endParaRPr>
          </a:p>
        </p:txBody>
      </p:sp>
      <p:sp>
        <p:nvSpPr>
          <p:cNvPr id="224266" name="Text Box 12"/>
          <p:cNvSpPr txBox="1">
            <a:spLocks noChangeArrowheads="1"/>
          </p:cNvSpPr>
          <p:nvPr/>
        </p:nvSpPr>
        <p:spPr bwMode="auto">
          <a:xfrm>
            <a:off x="4787900" y="3716338"/>
            <a:ext cx="1177925" cy="579437"/>
          </a:xfrm>
          <a:prstGeom prst="rect">
            <a:avLst/>
          </a:prstGeom>
          <a:noFill/>
          <a:ln w="9525">
            <a:noFill/>
            <a:miter lim="800000"/>
            <a:headEnd/>
            <a:tailEnd/>
          </a:ln>
        </p:spPr>
        <p:txBody>
          <a:bodyPr wrap="none">
            <a:spAutoFit/>
          </a:bodyPr>
          <a:lstStyle/>
          <a:p>
            <a:r>
              <a:rPr lang="it-IT" sz="3200" b="1">
                <a:solidFill>
                  <a:srgbClr val="FF0066"/>
                </a:solidFill>
                <a:latin typeface="Arial" pitchFamily="34" charset="0"/>
              </a:rPr>
              <a:t>ramo</a:t>
            </a:r>
          </a:p>
        </p:txBody>
      </p:sp>
      <p:sp>
        <p:nvSpPr>
          <p:cNvPr id="224267" name="Text Box 13"/>
          <p:cNvSpPr txBox="1">
            <a:spLocks noChangeArrowheads="1"/>
          </p:cNvSpPr>
          <p:nvPr/>
        </p:nvSpPr>
        <p:spPr bwMode="auto">
          <a:xfrm>
            <a:off x="6588125" y="3716338"/>
            <a:ext cx="1514475" cy="579437"/>
          </a:xfrm>
          <a:prstGeom prst="rect">
            <a:avLst/>
          </a:prstGeom>
          <a:noFill/>
          <a:ln w="9525">
            <a:noFill/>
            <a:miter lim="800000"/>
            <a:headEnd/>
            <a:tailEnd/>
          </a:ln>
        </p:spPr>
        <p:txBody>
          <a:bodyPr>
            <a:spAutoFit/>
          </a:bodyPr>
          <a:lstStyle/>
          <a:p>
            <a:r>
              <a:rPr lang="it-IT" sz="3200" b="1">
                <a:solidFill>
                  <a:srgbClr val="FF0066"/>
                </a:solidFill>
                <a:latin typeface="Arial" pitchFamily="34" charset="0"/>
              </a:rPr>
              <a:t>foglie</a:t>
            </a:r>
          </a:p>
        </p:txBody>
      </p:sp>
      <p:sp>
        <p:nvSpPr>
          <p:cNvPr id="224268" name="Line 14"/>
          <p:cNvSpPr>
            <a:spLocks noChangeShapeType="1"/>
          </p:cNvSpPr>
          <p:nvPr/>
        </p:nvSpPr>
        <p:spPr bwMode="auto">
          <a:xfrm>
            <a:off x="4859338" y="4292600"/>
            <a:ext cx="2952750" cy="0"/>
          </a:xfrm>
          <a:prstGeom prst="line">
            <a:avLst/>
          </a:prstGeom>
          <a:noFill/>
          <a:ln w="9525">
            <a:solidFill>
              <a:schemeClr val="tx1"/>
            </a:solidFill>
            <a:round/>
            <a:headEnd/>
            <a:tailEnd/>
          </a:ln>
        </p:spPr>
        <p:txBody>
          <a:bodyPr/>
          <a:lstStyle/>
          <a:p>
            <a:endParaRPr lang="it-IT"/>
          </a:p>
        </p:txBody>
      </p:sp>
      <p:sp>
        <p:nvSpPr>
          <p:cNvPr id="224269" name="Line 15"/>
          <p:cNvSpPr>
            <a:spLocks noChangeShapeType="1"/>
          </p:cNvSpPr>
          <p:nvPr/>
        </p:nvSpPr>
        <p:spPr bwMode="auto">
          <a:xfrm>
            <a:off x="6372225" y="4365625"/>
            <a:ext cx="0" cy="2492375"/>
          </a:xfrm>
          <a:prstGeom prst="line">
            <a:avLst/>
          </a:prstGeom>
          <a:noFill/>
          <a:ln w="9525">
            <a:solidFill>
              <a:schemeClr val="tx1"/>
            </a:solidFill>
            <a:round/>
            <a:headEnd/>
            <a:tailEnd/>
          </a:ln>
        </p:spPr>
        <p:txBody>
          <a:bodyPr/>
          <a:lstStyle/>
          <a:p>
            <a:endParaRPr lang="it-IT"/>
          </a:p>
        </p:txBody>
      </p:sp>
      <p:sp>
        <p:nvSpPr>
          <p:cNvPr id="153616" name="Text Box 16"/>
          <p:cNvSpPr txBox="1">
            <a:spLocks noChangeArrowheads="1"/>
          </p:cNvSpPr>
          <p:nvPr/>
        </p:nvSpPr>
        <p:spPr bwMode="auto">
          <a:xfrm>
            <a:off x="5292725" y="4437063"/>
            <a:ext cx="392113" cy="1809750"/>
          </a:xfrm>
          <a:prstGeom prst="rect">
            <a:avLst/>
          </a:prstGeom>
          <a:noFill/>
          <a:ln w="9525">
            <a:solidFill>
              <a:schemeClr val="bg1"/>
            </a:solidFill>
            <a:miter lim="800000"/>
            <a:headEnd/>
            <a:tailEnd/>
          </a:ln>
          <a:effectLst/>
        </p:spPr>
        <p:txBody>
          <a:bodyPr wrap="none">
            <a:spAutoFit/>
          </a:bodyPr>
          <a:lstStyle/>
          <a:p>
            <a:pPr>
              <a:defRPr/>
            </a:pPr>
            <a:r>
              <a:rPr lang="it-IT" sz="2800" b="1">
                <a:solidFill>
                  <a:srgbClr val="008000"/>
                </a:solidFill>
                <a:effectLst>
                  <a:outerShdw blurRad="38100" dist="38100" dir="2700000" algn="tl">
                    <a:srgbClr val="C0C0C0"/>
                  </a:outerShdw>
                </a:effectLst>
                <a:latin typeface="Arial" pitchFamily="34" charset="0"/>
                <a:cs typeface="+mn-cs"/>
              </a:rPr>
              <a:t>5</a:t>
            </a:r>
          </a:p>
          <a:p>
            <a:pPr>
              <a:defRPr/>
            </a:pPr>
            <a:r>
              <a:rPr lang="it-IT" sz="2800" b="1">
                <a:solidFill>
                  <a:srgbClr val="008000"/>
                </a:solidFill>
                <a:effectLst>
                  <a:outerShdw blurRad="38100" dist="38100" dir="2700000" algn="tl">
                    <a:srgbClr val="C0C0C0"/>
                  </a:outerShdw>
                </a:effectLst>
                <a:latin typeface="Arial" pitchFamily="34" charset="0"/>
                <a:cs typeface="+mn-cs"/>
              </a:rPr>
              <a:t>6</a:t>
            </a:r>
          </a:p>
          <a:p>
            <a:pPr>
              <a:defRPr/>
            </a:pPr>
            <a:r>
              <a:rPr lang="it-IT" sz="2800" b="1">
                <a:solidFill>
                  <a:srgbClr val="008000"/>
                </a:solidFill>
                <a:effectLst>
                  <a:outerShdw blurRad="38100" dist="38100" dir="2700000" algn="tl">
                    <a:srgbClr val="C0C0C0"/>
                  </a:outerShdw>
                </a:effectLst>
                <a:latin typeface="Arial" pitchFamily="34" charset="0"/>
                <a:cs typeface="+mn-cs"/>
              </a:rPr>
              <a:t>7</a:t>
            </a:r>
          </a:p>
          <a:p>
            <a:pPr>
              <a:defRPr/>
            </a:pPr>
            <a:r>
              <a:rPr lang="it-IT" sz="2800" b="1">
                <a:solidFill>
                  <a:srgbClr val="008000"/>
                </a:solidFill>
                <a:effectLst>
                  <a:outerShdw blurRad="38100" dist="38100" dir="2700000" algn="tl">
                    <a:srgbClr val="C0C0C0"/>
                  </a:outerShdw>
                </a:effectLst>
                <a:latin typeface="Arial" pitchFamily="34" charset="0"/>
                <a:cs typeface="+mn-cs"/>
              </a:rPr>
              <a:t>8</a:t>
            </a:r>
          </a:p>
        </p:txBody>
      </p:sp>
      <p:sp>
        <p:nvSpPr>
          <p:cNvPr id="153617" name="Text Box 17"/>
          <p:cNvSpPr txBox="1">
            <a:spLocks noChangeArrowheads="1"/>
          </p:cNvSpPr>
          <p:nvPr/>
        </p:nvSpPr>
        <p:spPr bwMode="auto">
          <a:xfrm>
            <a:off x="6877050" y="4437063"/>
            <a:ext cx="1570038" cy="1800225"/>
          </a:xfrm>
          <a:prstGeom prst="rect">
            <a:avLst/>
          </a:prstGeom>
          <a:noFill/>
          <a:ln w="9525">
            <a:noFill/>
            <a:miter lim="800000"/>
            <a:headEnd/>
            <a:tailEnd/>
          </a:ln>
          <a:effectLst/>
        </p:spPr>
        <p:txBody>
          <a:bodyPr>
            <a:spAutoFit/>
          </a:bodyPr>
          <a:lstStyle/>
          <a:p>
            <a:pPr>
              <a:defRPr/>
            </a:pPr>
            <a:r>
              <a:rPr lang="it-IT" sz="2800" b="1">
                <a:solidFill>
                  <a:srgbClr val="008000"/>
                </a:solidFill>
                <a:effectLst>
                  <a:outerShdw blurRad="38100" dist="38100" dir="2700000" algn="tl">
                    <a:srgbClr val="C0C0C0"/>
                  </a:outerShdw>
                </a:effectLst>
                <a:latin typeface="Arial" pitchFamily="34" charset="0"/>
                <a:cs typeface="+mn-cs"/>
              </a:rPr>
              <a:t>9</a:t>
            </a:r>
          </a:p>
          <a:p>
            <a:pPr>
              <a:defRPr/>
            </a:pPr>
            <a:r>
              <a:rPr lang="it-IT" sz="2800" b="1">
                <a:solidFill>
                  <a:srgbClr val="008000"/>
                </a:solidFill>
                <a:effectLst>
                  <a:outerShdw blurRad="38100" dist="38100" dir="2700000" algn="tl">
                    <a:srgbClr val="C0C0C0"/>
                  </a:outerShdw>
                </a:effectLst>
                <a:latin typeface="Arial" pitchFamily="34" charset="0"/>
                <a:cs typeface="+mn-cs"/>
              </a:rPr>
              <a:t>4 8</a:t>
            </a:r>
          </a:p>
          <a:p>
            <a:pPr>
              <a:defRPr/>
            </a:pPr>
            <a:r>
              <a:rPr lang="it-IT" sz="2800" b="1">
                <a:solidFill>
                  <a:srgbClr val="008000"/>
                </a:solidFill>
                <a:effectLst>
                  <a:outerShdw blurRad="38100" dist="38100" dir="2700000" algn="tl">
                    <a:srgbClr val="C0C0C0"/>
                  </a:outerShdw>
                </a:effectLst>
                <a:latin typeface="Arial" pitchFamily="34" charset="0"/>
                <a:cs typeface="+mn-cs"/>
              </a:rPr>
              <a:t>1 3 5 5 7</a:t>
            </a:r>
          </a:p>
          <a:p>
            <a:pPr>
              <a:defRPr/>
            </a:pPr>
            <a:r>
              <a:rPr lang="it-IT" sz="2800" b="1">
                <a:solidFill>
                  <a:srgbClr val="008000"/>
                </a:solidFill>
                <a:effectLst>
                  <a:outerShdw blurRad="38100" dist="38100" dir="2700000" algn="tl">
                    <a:srgbClr val="C0C0C0"/>
                  </a:outerShdw>
                </a:effectLst>
                <a:latin typeface="Arial" pitchFamily="34" charset="0"/>
                <a:cs typeface="+mn-cs"/>
              </a:rPr>
              <a:t>0 0</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3" name="Rectangle 2"/>
          <p:cNvSpPr>
            <a:spLocks noGrp="1" noChangeArrowheads="1"/>
          </p:cNvSpPr>
          <p:nvPr>
            <p:ph type="title"/>
          </p:nvPr>
        </p:nvSpPr>
        <p:spPr>
          <a:xfrm>
            <a:off x="395288" y="333375"/>
            <a:ext cx="8229600" cy="1143000"/>
          </a:xfrm>
          <a:ln>
            <a:solidFill>
              <a:srgbClr val="0000CC"/>
            </a:solidFill>
          </a:ln>
        </p:spPr>
        <p:txBody>
          <a:bodyPr/>
          <a:lstStyle/>
          <a:p>
            <a:pPr eaLnBrk="1" hangingPunct="1"/>
            <a:r>
              <a:rPr lang="it-IT" sz="3600" smtClean="0">
                <a:solidFill>
                  <a:srgbClr val="FF3300"/>
                </a:solidFill>
              </a:rPr>
              <a:t>Grafici ramo-foglia</a:t>
            </a:r>
          </a:p>
        </p:txBody>
      </p:sp>
      <p:sp>
        <p:nvSpPr>
          <p:cNvPr id="225284" name="Line 12"/>
          <p:cNvSpPr>
            <a:spLocks noChangeShapeType="1"/>
          </p:cNvSpPr>
          <p:nvPr/>
        </p:nvSpPr>
        <p:spPr bwMode="auto">
          <a:xfrm flipH="1">
            <a:off x="1258888" y="1557338"/>
            <a:ext cx="1587" cy="1871662"/>
          </a:xfrm>
          <a:prstGeom prst="line">
            <a:avLst/>
          </a:prstGeom>
          <a:noFill/>
          <a:ln w="9525">
            <a:solidFill>
              <a:schemeClr val="tx1"/>
            </a:solidFill>
            <a:round/>
            <a:headEnd/>
            <a:tailEnd/>
          </a:ln>
        </p:spPr>
        <p:txBody>
          <a:bodyPr/>
          <a:lstStyle/>
          <a:p>
            <a:endParaRPr lang="it-IT"/>
          </a:p>
        </p:txBody>
      </p:sp>
      <p:sp>
        <p:nvSpPr>
          <p:cNvPr id="159757" name="Text Box 13"/>
          <p:cNvSpPr txBox="1">
            <a:spLocks noChangeArrowheads="1"/>
          </p:cNvSpPr>
          <p:nvPr/>
        </p:nvSpPr>
        <p:spPr bwMode="auto">
          <a:xfrm>
            <a:off x="684213" y="1557338"/>
            <a:ext cx="392112" cy="1809750"/>
          </a:xfrm>
          <a:prstGeom prst="rect">
            <a:avLst/>
          </a:prstGeom>
          <a:noFill/>
          <a:ln w="9525">
            <a:solidFill>
              <a:schemeClr val="bg1"/>
            </a:solidFill>
            <a:miter lim="800000"/>
            <a:headEnd/>
            <a:tailEnd/>
          </a:ln>
          <a:effectLst/>
        </p:spPr>
        <p:txBody>
          <a:bodyPr wrap="none">
            <a:spAutoFit/>
          </a:bodyPr>
          <a:lstStyle/>
          <a:p>
            <a:pPr>
              <a:defRPr/>
            </a:pPr>
            <a:r>
              <a:rPr lang="it-IT" sz="2800" b="1">
                <a:solidFill>
                  <a:srgbClr val="008000"/>
                </a:solidFill>
                <a:effectLst>
                  <a:outerShdw blurRad="38100" dist="38100" dir="2700000" algn="tl">
                    <a:srgbClr val="C0C0C0"/>
                  </a:outerShdw>
                </a:effectLst>
                <a:latin typeface="Arial" pitchFamily="34" charset="0"/>
                <a:cs typeface="+mn-cs"/>
              </a:rPr>
              <a:t>5</a:t>
            </a:r>
          </a:p>
          <a:p>
            <a:pPr>
              <a:defRPr/>
            </a:pPr>
            <a:r>
              <a:rPr lang="it-IT" sz="2800" b="1">
                <a:solidFill>
                  <a:srgbClr val="008000"/>
                </a:solidFill>
                <a:effectLst>
                  <a:outerShdw blurRad="38100" dist="38100" dir="2700000" algn="tl">
                    <a:srgbClr val="C0C0C0"/>
                  </a:outerShdw>
                </a:effectLst>
                <a:latin typeface="Arial" pitchFamily="34" charset="0"/>
                <a:cs typeface="+mn-cs"/>
              </a:rPr>
              <a:t>6</a:t>
            </a:r>
          </a:p>
          <a:p>
            <a:pPr>
              <a:defRPr/>
            </a:pPr>
            <a:r>
              <a:rPr lang="it-IT" sz="2800" b="1">
                <a:solidFill>
                  <a:srgbClr val="008000"/>
                </a:solidFill>
                <a:effectLst>
                  <a:outerShdw blurRad="38100" dist="38100" dir="2700000" algn="tl">
                    <a:srgbClr val="C0C0C0"/>
                  </a:outerShdw>
                </a:effectLst>
                <a:latin typeface="Arial" pitchFamily="34" charset="0"/>
                <a:cs typeface="+mn-cs"/>
              </a:rPr>
              <a:t>7</a:t>
            </a:r>
          </a:p>
          <a:p>
            <a:pPr>
              <a:defRPr/>
            </a:pPr>
            <a:r>
              <a:rPr lang="it-IT" sz="2800" b="1">
                <a:solidFill>
                  <a:srgbClr val="008000"/>
                </a:solidFill>
                <a:effectLst>
                  <a:outerShdw blurRad="38100" dist="38100" dir="2700000" algn="tl">
                    <a:srgbClr val="C0C0C0"/>
                  </a:outerShdw>
                </a:effectLst>
                <a:latin typeface="Arial" pitchFamily="34" charset="0"/>
                <a:cs typeface="+mn-cs"/>
              </a:rPr>
              <a:t>8</a:t>
            </a:r>
          </a:p>
        </p:txBody>
      </p:sp>
      <p:sp>
        <p:nvSpPr>
          <p:cNvPr id="159758" name="Text Box 14"/>
          <p:cNvSpPr txBox="1">
            <a:spLocks noChangeArrowheads="1"/>
          </p:cNvSpPr>
          <p:nvPr/>
        </p:nvSpPr>
        <p:spPr bwMode="auto">
          <a:xfrm>
            <a:off x="1331913" y="1557338"/>
            <a:ext cx="1570037" cy="1800225"/>
          </a:xfrm>
          <a:prstGeom prst="rect">
            <a:avLst/>
          </a:prstGeom>
          <a:noFill/>
          <a:ln w="9525">
            <a:noFill/>
            <a:miter lim="800000"/>
            <a:headEnd/>
            <a:tailEnd/>
          </a:ln>
          <a:effectLst/>
        </p:spPr>
        <p:txBody>
          <a:bodyPr>
            <a:spAutoFit/>
          </a:bodyPr>
          <a:lstStyle/>
          <a:p>
            <a:pPr>
              <a:defRPr/>
            </a:pPr>
            <a:r>
              <a:rPr lang="it-IT" sz="2800" b="1">
                <a:solidFill>
                  <a:srgbClr val="008000"/>
                </a:solidFill>
                <a:effectLst>
                  <a:outerShdw blurRad="38100" dist="38100" dir="2700000" algn="tl">
                    <a:srgbClr val="C0C0C0"/>
                  </a:outerShdw>
                </a:effectLst>
                <a:latin typeface="Arial" pitchFamily="34" charset="0"/>
                <a:cs typeface="+mn-cs"/>
              </a:rPr>
              <a:t>9</a:t>
            </a:r>
          </a:p>
          <a:p>
            <a:pPr>
              <a:defRPr/>
            </a:pPr>
            <a:r>
              <a:rPr lang="it-IT" sz="2800" b="1">
                <a:solidFill>
                  <a:srgbClr val="008000"/>
                </a:solidFill>
                <a:effectLst>
                  <a:outerShdw blurRad="38100" dist="38100" dir="2700000" algn="tl">
                    <a:srgbClr val="C0C0C0"/>
                  </a:outerShdw>
                </a:effectLst>
                <a:latin typeface="Arial" pitchFamily="34" charset="0"/>
                <a:cs typeface="+mn-cs"/>
              </a:rPr>
              <a:t>4 8</a:t>
            </a:r>
          </a:p>
          <a:p>
            <a:pPr>
              <a:defRPr/>
            </a:pPr>
            <a:r>
              <a:rPr lang="it-IT" sz="2800" b="1">
                <a:solidFill>
                  <a:srgbClr val="008000"/>
                </a:solidFill>
                <a:effectLst>
                  <a:outerShdw blurRad="38100" dist="38100" dir="2700000" algn="tl">
                    <a:srgbClr val="C0C0C0"/>
                  </a:outerShdw>
                </a:effectLst>
                <a:latin typeface="Arial" pitchFamily="34" charset="0"/>
                <a:cs typeface="+mn-cs"/>
              </a:rPr>
              <a:t>1 3 5 5 7</a:t>
            </a:r>
          </a:p>
          <a:p>
            <a:pPr>
              <a:defRPr/>
            </a:pPr>
            <a:r>
              <a:rPr lang="it-IT" sz="2800" b="1">
                <a:solidFill>
                  <a:srgbClr val="008000"/>
                </a:solidFill>
                <a:effectLst>
                  <a:outerShdw blurRad="38100" dist="38100" dir="2700000" algn="tl">
                    <a:srgbClr val="C0C0C0"/>
                  </a:outerShdw>
                </a:effectLst>
                <a:latin typeface="Arial" pitchFamily="34" charset="0"/>
                <a:cs typeface="+mn-cs"/>
              </a:rPr>
              <a:t>0 0</a:t>
            </a:r>
          </a:p>
        </p:txBody>
      </p:sp>
      <p:sp>
        <p:nvSpPr>
          <p:cNvPr id="225287" name="Text Box 15"/>
          <p:cNvSpPr txBox="1">
            <a:spLocks noChangeArrowheads="1"/>
          </p:cNvSpPr>
          <p:nvPr/>
        </p:nvSpPr>
        <p:spPr bwMode="auto">
          <a:xfrm>
            <a:off x="3543300" y="1431925"/>
            <a:ext cx="184150" cy="366713"/>
          </a:xfrm>
          <a:prstGeom prst="rect">
            <a:avLst/>
          </a:prstGeom>
          <a:noFill/>
          <a:ln w="9525">
            <a:noFill/>
            <a:miter lim="800000"/>
            <a:headEnd/>
            <a:tailEnd/>
          </a:ln>
        </p:spPr>
        <p:txBody>
          <a:bodyPr wrap="none">
            <a:spAutoFit/>
          </a:bodyPr>
          <a:lstStyle/>
          <a:p>
            <a:endParaRPr lang="it-IT" sz="1800">
              <a:latin typeface="Arial" pitchFamily="34" charset="0"/>
            </a:endParaRPr>
          </a:p>
        </p:txBody>
      </p:sp>
      <p:sp>
        <p:nvSpPr>
          <p:cNvPr id="159760" name="Text Box 16"/>
          <p:cNvSpPr txBox="1">
            <a:spLocks noChangeArrowheads="1"/>
          </p:cNvSpPr>
          <p:nvPr/>
        </p:nvSpPr>
        <p:spPr bwMode="auto">
          <a:xfrm>
            <a:off x="3419475" y="1989138"/>
            <a:ext cx="5229317" cy="1384995"/>
          </a:xfrm>
          <a:prstGeom prst="rect">
            <a:avLst/>
          </a:prstGeom>
          <a:noFill/>
          <a:ln w="9525">
            <a:noFill/>
            <a:miter lim="800000"/>
            <a:headEnd/>
            <a:tailEnd/>
          </a:ln>
          <a:effectLst/>
        </p:spPr>
        <p:txBody>
          <a:bodyPr wrap="none">
            <a:spAutoFit/>
          </a:bodyPr>
          <a:lstStyle/>
          <a:p>
            <a:pPr>
              <a:defRPr/>
            </a:pPr>
            <a:r>
              <a:rPr lang="it-IT" sz="2800" dirty="0" smtClean="0">
                <a:effectLst>
                  <a:outerShdw blurRad="38100" dist="38100" dir="2700000" algn="tl">
                    <a:srgbClr val="C0C0C0"/>
                  </a:outerShdw>
                </a:effectLst>
                <a:latin typeface="Arial" pitchFamily="34" charset="0"/>
              </a:rPr>
              <a:t>Il</a:t>
            </a:r>
            <a:r>
              <a:rPr lang="it-IT" sz="2800" dirty="0" smtClean="0">
                <a:effectLst>
                  <a:outerShdw blurRad="38100" dist="38100" dir="2700000" algn="tl">
                    <a:srgbClr val="C0C0C0"/>
                  </a:outerShdw>
                </a:effectLst>
                <a:latin typeface="Arial" pitchFamily="34" charset="0"/>
                <a:cs typeface="+mn-cs"/>
              </a:rPr>
              <a:t> grafico precedente </a:t>
            </a:r>
            <a:r>
              <a:rPr lang="it-IT" sz="2800" dirty="0">
                <a:effectLst>
                  <a:outerShdw blurRad="38100" dist="38100" dir="2700000" algn="tl">
                    <a:srgbClr val="C0C0C0"/>
                  </a:outerShdw>
                </a:effectLst>
                <a:latin typeface="Arial" pitchFamily="34" charset="0"/>
                <a:cs typeface="+mn-cs"/>
              </a:rPr>
              <a:t>si può </a:t>
            </a:r>
            <a:endParaRPr lang="it-IT" sz="2800" dirty="0" smtClean="0">
              <a:effectLst>
                <a:outerShdw blurRad="38100" dist="38100" dir="2700000" algn="tl">
                  <a:srgbClr val="C0C0C0"/>
                </a:outerShdw>
              </a:effectLst>
              <a:latin typeface="Arial" pitchFamily="34" charset="0"/>
              <a:cs typeface="+mn-cs"/>
            </a:endParaRPr>
          </a:p>
          <a:p>
            <a:pPr>
              <a:defRPr/>
            </a:pPr>
            <a:r>
              <a:rPr lang="it-IT" sz="2800" dirty="0" smtClean="0">
                <a:effectLst>
                  <a:outerShdw blurRad="38100" dist="38100" dir="2700000" algn="tl">
                    <a:srgbClr val="C0C0C0"/>
                  </a:outerShdw>
                </a:effectLst>
                <a:latin typeface="Arial" pitchFamily="34" charset="0"/>
                <a:cs typeface="+mn-cs"/>
              </a:rPr>
              <a:t>espandere dividendo </a:t>
            </a:r>
            <a:r>
              <a:rPr lang="it-IT" sz="2800" dirty="0">
                <a:effectLst>
                  <a:outerShdw blurRad="38100" dist="38100" dir="2700000" algn="tl">
                    <a:srgbClr val="C0C0C0"/>
                  </a:outerShdw>
                </a:effectLst>
                <a:latin typeface="Arial" pitchFamily="34" charset="0"/>
                <a:cs typeface="+mn-cs"/>
              </a:rPr>
              <a:t>ogni </a:t>
            </a:r>
            <a:r>
              <a:rPr lang="it-IT" sz="2800" dirty="0" smtClean="0">
                <a:effectLst>
                  <a:outerShdw blurRad="38100" dist="38100" dir="2700000" algn="tl">
                    <a:srgbClr val="C0C0C0"/>
                  </a:outerShdw>
                </a:effectLst>
                <a:latin typeface="Arial" pitchFamily="34" charset="0"/>
                <a:cs typeface="+mn-cs"/>
              </a:rPr>
              <a:t>ramo</a:t>
            </a:r>
          </a:p>
          <a:p>
            <a:pPr>
              <a:defRPr/>
            </a:pPr>
            <a:r>
              <a:rPr lang="it-IT" sz="2800" dirty="0" smtClean="0">
                <a:effectLst>
                  <a:outerShdw blurRad="38100" dist="38100" dir="2700000" algn="tl">
                    <a:srgbClr val="C0C0C0"/>
                  </a:outerShdw>
                </a:effectLst>
                <a:latin typeface="Arial" pitchFamily="34" charset="0"/>
                <a:cs typeface="+mn-cs"/>
              </a:rPr>
              <a:t> </a:t>
            </a:r>
            <a:r>
              <a:rPr lang="it-IT" sz="2800" dirty="0">
                <a:effectLst>
                  <a:outerShdw blurRad="38100" dist="38100" dir="2700000" algn="tl">
                    <a:srgbClr val="C0C0C0"/>
                  </a:outerShdw>
                </a:effectLst>
                <a:latin typeface="Arial" pitchFamily="34" charset="0"/>
                <a:cs typeface="+mn-cs"/>
              </a:rPr>
              <a:t>a metà.</a:t>
            </a:r>
          </a:p>
        </p:txBody>
      </p:sp>
      <p:sp>
        <p:nvSpPr>
          <p:cNvPr id="159761" name="Text Box 17"/>
          <p:cNvSpPr txBox="1">
            <a:spLocks noChangeArrowheads="1"/>
          </p:cNvSpPr>
          <p:nvPr/>
        </p:nvSpPr>
        <p:spPr bwMode="auto">
          <a:xfrm>
            <a:off x="735013" y="3757613"/>
            <a:ext cx="382587" cy="2654300"/>
          </a:xfrm>
          <a:prstGeom prst="rect">
            <a:avLst/>
          </a:prstGeom>
          <a:noFill/>
          <a:ln w="9525">
            <a:noFill/>
            <a:miter lim="800000"/>
            <a:headEnd/>
            <a:tailEnd/>
          </a:ln>
          <a:effectLst/>
        </p:spPr>
        <p:txBody>
          <a:bodyPr wrap="none">
            <a:spAutoFit/>
          </a:bodyPr>
          <a:lstStyle/>
          <a:p>
            <a:pPr>
              <a:defRPr/>
            </a:pPr>
            <a:r>
              <a:rPr lang="it-IT" sz="2800" b="1">
                <a:solidFill>
                  <a:srgbClr val="FF6600"/>
                </a:solidFill>
                <a:effectLst>
                  <a:outerShdw blurRad="38100" dist="38100" dir="2700000" algn="tl">
                    <a:srgbClr val="C0C0C0"/>
                  </a:outerShdw>
                </a:effectLst>
                <a:latin typeface="Arial" pitchFamily="34" charset="0"/>
                <a:cs typeface="+mn-cs"/>
              </a:rPr>
              <a:t>5</a:t>
            </a:r>
          </a:p>
          <a:p>
            <a:pPr>
              <a:defRPr/>
            </a:pPr>
            <a:r>
              <a:rPr lang="it-IT" sz="2800" b="1">
                <a:solidFill>
                  <a:srgbClr val="FF6600"/>
                </a:solidFill>
                <a:effectLst>
                  <a:outerShdw blurRad="38100" dist="38100" dir="2700000" algn="tl">
                    <a:srgbClr val="C0C0C0"/>
                  </a:outerShdw>
                </a:effectLst>
                <a:latin typeface="Arial" pitchFamily="34" charset="0"/>
                <a:cs typeface="+mn-cs"/>
              </a:rPr>
              <a:t>6</a:t>
            </a:r>
          </a:p>
          <a:p>
            <a:pPr>
              <a:defRPr/>
            </a:pPr>
            <a:r>
              <a:rPr lang="it-IT" sz="2800" b="1">
                <a:solidFill>
                  <a:srgbClr val="FF6600"/>
                </a:solidFill>
                <a:effectLst>
                  <a:outerShdw blurRad="38100" dist="38100" dir="2700000" algn="tl">
                    <a:srgbClr val="C0C0C0"/>
                  </a:outerShdw>
                </a:effectLst>
                <a:latin typeface="Arial" pitchFamily="34" charset="0"/>
                <a:cs typeface="+mn-cs"/>
              </a:rPr>
              <a:t>6</a:t>
            </a:r>
          </a:p>
          <a:p>
            <a:pPr>
              <a:defRPr/>
            </a:pPr>
            <a:r>
              <a:rPr lang="it-IT" sz="2800" b="1">
                <a:solidFill>
                  <a:srgbClr val="FF6600"/>
                </a:solidFill>
                <a:effectLst>
                  <a:outerShdw blurRad="38100" dist="38100" dir="2700000" algn="tl">
                    <a:srgbClr val="C0C0C0"/>
                  </a:outerShdw>
                </a:effectLst>
                <a:latin typeface="Arial" pitchFamily="34" charset="0"/>
                <a:cs typeface="+mn-cs"/>
              </a:rPr>
              <a:t>7</a:t>
            </a:r>
          </a:p>
          <a:p>
            <a:pPr>
              <a:defRPr/>
            </a:pPr>
            <a:r>
              <a:rPr lang="it-IT" sz="2800" b="1">
                <a:solidFill>
                  <a:srgbClr val="FF6600"/>
                </a:solidFill>
                <a:effectLst>
                  <a:outerShdw blurRad="38100" dist="38100" dir="2700000" algn="tl">
                    <a:srgbClr val="C0C0C0"/>
                  </a:outerShdw>
                </a:effectLst>
                <a:latin typeface="Arial" pitchFamily="34" charset="0"/>
                <a:cs typeface="+mn-cs"/>
              </a:rPr>
              <a:t>7</a:t>
            </a:r>
          </a:p>
          <a:p>
            <a:pPr>
              <a:defRPr/>
            </a:pPr>
            <a:r>
              <a:rPr lang="it-IT" sz="2800" b="1">
                <a:solidFill>
                  <a:srgbClr val="FF6600"/>
                </a:solidFill>
                <a:effectLst>
                  <a:outerShdw blurRad="38100" dist="38100" dir="2700000" algn="tl">
                    <a:srgbClr val="C0C0C0"/>
                  </a:outerShdw>
                </a:effectLst>
                <a:latin typeface="Arial" pitchFamily="34" charset="0"/>
                <a:cs typeface="+mn-cs"/>
              </a:rPr>
              <a:t>8</a:t>
            </a:r>
          </a:p>
        </p:txBody>
      </p:sp>
      <p:sp>
        <p:nvSpPr>
          <p:cNvPr id="225290" name="Line 18"/>
          <p:cNvSpPr>
            <a:spLocks noChangeShapeType="1"/>
          </p:cNvSpPr>
          <p:nvPr/>
        </p:nvSpPr>
        <p:spPr bwMode="auto">
          <a:xfrm>
            <a:off x="1258888" y="3933825"/>
            <a:ext cx="0" cy="2374900"/>
          </a:xfrm>
          <a:prstGeom prst="line">
            <a:avLst/>
          </a:prstGeom>
          <a:noFill/>
          <a:ln w="9525">
            <a:solidFill>
              <a:schemeClr val="tx1"/>
            </a:solidFill>
            <a:round/>
            <a:headEnd/>
            <a:tailEnd/>
          </a:ln>
        </p:spPr>
        <p:txBody>
          <a:bodyPr/>
          <a:lstStyle/>
          <a:p>
            <a:endParaRPr lang="it-IT"/>
          </a:p>
        </p:txBody>
      </p:sp>
      <p:sp>
        <p:nvSpPr>
          <p:cNvPr id="159763" name="Text Box 19"/>
          <p:cNvSpPr txBox="1">
            <a:spLocks noChangeArrowheads="1"/>
          </p:cNvSpPr>
          <p:nvPr/>
        </p:nvSpPr>
        <p:spPr bwMode="auto">
          <a:xfrm>
            <a:off x="1455738" y="3757613"/>
            <a:ext cx="976312" cy="2654300"/>
          </a:xfrm>
          <a:prstGeom prst="rect">
            <a:avLst/>
          </a:prstGeom>
          <a:noFill/>
          <a:ln w="9525">
            <a:noFill/>
            <a:miter lim="800000"/>
            <a:headEnd/>
            <a:tailEnd/>
          </a:ln>
          <a:effectLst/>
        </p:spPr>
        <p:txBody>
          <a:bodyPr wrap="none">
            <a:spAutoFit/>
          </a:bodyPr>
          <a:lstStyle/>
          <a:p>
            <a:pPr>
              <a:defRPr/>
            </a:pPr>
            <a:r>
              <a:rPr lang="it-IT" sz="2800" b="1">
                <a:solidFill>
                  <a:srgbClr val="FF6600"/>
                </a:solidFill>
                <a:effectLst>
                  <a:outerShdw blurRad="38100" dist="38100" dir="2700000" algn="tl">
                    <a:srgbClr val="C0C0C0"/>
                  </a:outerShdw>
                </a:effectLst>
                <a:latin typeface="Arial" pitchFamily="34" charset="0"/>
                <a:cs typeface="+mn-cs"/>
              </a:rPr>
              <a:t>9</a:t>
            </a:r>
          </a:p>
          <a:p>
            <a:pPr>
              <a:defRPr/>
            </a:pPr>
            <a:r>
              <a:rPr lang="it-IT" sz="2800" b="1">
                <a:solidFill>
                  <a:srgbClr val="FF6600"/>
                </a:solidFill>
                <a:effectLst>
                  <a:outerShdw blurRad="38100" dist="38100" dir="2700000" algn="tl">
                    <a:srgbClr val="C0C0C0"/>
                  </a:outerShdw>
                </a:effectLst>
                <a:latin typeface="Arial" pitchFamily="34" charset="0"/>
                <a:cs typeface="+mn-cs"/>
              </a:rPr>
              <a:t>4</a:t>
            </a:r>
          </a:p>
          <a:p>
            <a:pPr>
              <a:defRPr/>
            </a:pPr>
            <a:r>
              <a:rPr lang="it-IT" sz="2800" b="1">
                <a:solidFill>
                  <a:srgbClr val="FF6600"/>
                </a:solidFill>
                <a:effectLst>
                  <a:outerShdw blurRad="38100" dist="38100" dir="2700000" algn="tl">
                    <a:srgbClr val="C0C0C0"/>
                  </a:outerShdw>
                </a:effectLst>
                <a:latin typeface="Arial" pitchFamily="34" charset="0"/>
                <a:cs typeface="+mn-cs"/>
              </a:rPr>
              <a:t>8</a:t>
            </a:r>
          </a:p>
          <a:p>
            <a:pPr>
              <a:defRPr/>
            </a:pPr>
            <a:r>
              <a:rPr lang="it-IT" sz="2800" b="1">
                <a:solidFill>
                  <a:srgbClr val="FF6600"/>
                </a:solidFill>
                <a:effectLst>
                  <a:outerShdw blurRad="38100" dist="38100" dir="2700000" algn="tl">
                    <a:srgbClr val="C0C0C0"/>
                  </a:outerShdw>
                </a:effectLst>
                <a:latin typeface="Arial" pitchFamily="34" charset="0"/>
                <a:cs typeface="+mn-cs"/>
              </a:rPr>
              <a:t>1 3</a:t>
            </a:r>
          </a:p>
          <a:p>
            <a:pPr>
              <a:defRPr/>
            </a:pPr>
            <a:r>
              <a:rPr lang="it-IT" sz="2800" b="1">
                <a:solidFill>
                  <a:srgbClr val="FF6600"/>
                </a:solidFill>
                <a:effectLst>
                  <a:outerShdw blurRad="38100" dist="38100" dir="2700000" algn="tl">
                    <a:srgbClr val="C0C0C0"/>
                  </a:outerShdw>
                </a:effectLst>
                <a:latin typeface="Arial" pitchFamily="34" charset="0"/>
                <a:cs typeface="+mn-cs"/>
              </a:rPr>
              <a:t>5 5 7</a:t>
            </a:r>
          </a:p>
          <a:p>
            <a:pPr>
              <a:defRPr/>
            </a:pPr>
            <a:r>
              <a:rPr lang="it-IT" sz="2800" b="1">
                <a:solidFill>
                  <a:srgbClr val="FF6600"/>
                </a:solidFill>
                <a:effectLst>
                  <a:outerShdw blurRad="38100" dist="38100" dir="2700000" algn="tl">
                    <a:srgbClr val="C0C0C0"/>
                  </a:outerShdw>
                </a:effectLst>
                <a:latin typeface="Arial" pitchFamily="34" charset="0"/>
                <a:cs typeface="+mn-cs"/>
              </a:rPr>
              <a:t>0 0</a:t>
            </a:r>
          </a:p>
        </p:txBody>
      </p:sp>
      <p:sp>
        <p:nvSpPr>
          <p:cNvPr id="159764" name="Text Box 20"/>
          <p:cNvSpPr txBox="1">
            <a:spLocks noChangeArrowheads="1"/>
          </p:cNvSpPr>
          <p:nvPr/>
        </p:nvSpPr>
        <p:spPr bwMode="auto">
          <a:xfrm>
            <a:off x="3563938" y="4149725"/>
            <a:ext cx="5253037" cy="946150"/>
          </a:xfrm>
          <a:prstGeom prst="rect">
            <a:avLst/>
          </a:prstGeom>
          <a:noFill/>
          <a:ln w="9525">
            <a:noFill/>
            <a:miter lim="800000"/>
            <a:headEnd/>
            <a:tailEnd/>
          </a:ln>
          <a:effectLst/>
        </p:spPr>
        <p:txBody>
          <a:bodyPr wrap="none">
            <a:spAutoFit/>
          </a:bodyPr>
          <a:lstStyle/>
          <a:p>
            <a:pPr>
              <a:defRPr/>
            </a:pPr>
            <a:r>
              <a:rPr lang="it-IT" sz="2800">
                <a:effectLst>
                  <a:outerShdw blurRad="38100" dist="38100" dir="2700000" algn="tl">
                    <a:srgbClr val="C0C0C0"/>
                  </a:outerShdw>
                </a:effectLst>
                <a:latin typeface="Arial" pitchFamily="34" charset="0"/>
                <a:cs typeface="+mn-cs"/>
              </a:rPr>
              <a:t>Comprende le foglie 0, 1, 2, 3, 4</a:t>
            </a:r>
          </a:p>
          <a:p>
            <a:pPr>
              <a:defRPr/>
            </a:pPr>
            <a:r>
              <a:rPr lang="it-IT" sz="2800">
                <a:effectLst>
                  <a:outerShdw blurRad="38100" dist="38100" dir="2700000" algn="tl">
                    <a:srgbClr val="C0C0C0"/>
                  </a:outerShdw>
                </a:effectLst>
                <a:latin typeface="Arial" pitchFamily="34" charset="0"/>
                <a:cs typeface="+mn-cs"/>
              </a:rPr>
              <a:t>Comprende le foglie 5, 6, 7, 8, 9</a:t>
            </a:r>
          </a:p>
        </p:txBody>
      </p:sp>
      <p:sp>
        <p:nvSpPr>
          <p:cNvPr id="225293" name="Line 23"/>
          <p:cNvSpPr>
            <a:spLocks noChangeShapeType="1"/>
          </p:cNvSpPr>
          <p:nvPr/>
        </p:nvSpPr>
        <p:spPr bwMode="auto">
          <a:xfrm flipH="1">
            <a:off x="2555875" y="4437063"/>
            <a:ext cx="647700" cy="0"/>
          </a:xfrm>
          <a:prstGeom prst="line">
            <a:avLst/>
          </a:prstGeom>
          <a:noFill/>
          <a:ln w="12700">
            <a:solidFill>
              <a:schemeClr val="accent2"/>
            </a:solidFill>
            <a:round/>
            <a:headEnd/>
            <a:tailEnd type="triangle" w="med" len="med"/>
          </a:ln>
        </p:spPr>
        <p:txBody>
          <a:bodyPr/>
          <a:lstStyle/>
          <a:p>
            <a:endParaRPr lang="it-IT"/>
          </a:p>
        </p:txBody>
      </p:sp>
      <p:sp>
        <p:nvSpPr>
          <p:cNvPr id="225294" name="Line 24"/>
          <p:cNvSpPr>
            <a:spLocks noChangeShapeType="1"/>
          </p:cNvSpPr>
          <p:nvPr/>
        </p:nvSpPr>
        <p:spPr bwMode="auto">
          <a:xfrm flipH="1">
            <a:off x="2555875" y="4868863"/>
            <a:ext cx="647700" cy="0"/>
          </a:xfrm>
          <a:prstGeom prst="line">
            <a:avLst/>
          </a:prstGeom>
          <a:noFill/>
          <a:ln w="12700">
            <a:solidFill>
              <a:schemeClr val="accent2"/>
            </a:solidFill>
            <a:round/>
            <a:headEnd/>
            <a:tailEnd type="triangle" w="med" len="med"/>
          </a:ln>
        </p:spPr>
        <p:txBody>
          <a:bodyPr/>
          <a:lstStyle/>
          <a:p>
            <a:endParaRPr lang="it-IT"/>
          </a:p>
        </p:txBody>
      </p:sp>
      <p:sp>
        <p:nvSpPr>
          <p:cNvPr id="225295" name="AutoShape 32"/>
          <p:cNvSpPr>
            <a:spLocks noChangeArrowheads="1"/>
          </p:cNvSpPr>
          <p:nvPr/>
        </p:nvSpPr>
        <p:spPr bwMode="auto">
          <a:xfrm>
            <a:off x="323850" y="2060575"/>
            <a:ext cx="215900" cy="3025775"/>
          </a:xfrm>
          <a:prstGeom prst="curvedRightArrow">
            <a:avLst>
              <a:gd name="adj1" fmla="val 280294"/>
              <a:gd name="adj2" fmla="val 560588"/>
              <a:gd name="adj3" fmla="val 33333"/>
            </a:avLst>
          </a:prstGeom>
          <a:solidFill>
            <a:schemeClr val="accent1"/>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22AAEE6-CFA4-4367-A75C-D68DF9988AA2}" type="slidenum">
              <a:rPr lang="it-IT"/>
              <a:pPr>
                <a:defRPr/>
              </a:pPr>
              <a:t>147</a:t>
            </a:fld>
            <a:endParaRPr lang="it-IT"/>
          </a:p>
        </p:txBody>
      </p:sp>
      <p:sp>
        <p:nvSpPr>
          <p:cNvPr id="227331" name="Rectangle 2"/>
          <p:cNvSpPr>
            <a:spLocks noGrp="1" noChangeArrowheads="1"/>
          </p:cNvSpPr>
          <p:nvPr>
            <p:ph type="title"/>
          </p:nvPr>
        </p:nvSpPr>
        <p:spPr>
          <a:xfrm>
            <a:off x="457200" y="274638"/>
            <a:ext cx="8229600" cy="777875"/>
          </a:xfrm>
          <a:ln>
            <a:solidFill>
              <a:srgbClr val="3333FF"/>
            </a:solidFill>
          </a:ln>
        </p:spPr>
        <p:txBody>
          <a:bodyPr/>
          <a:lstStyle/>
          <a:p>
            <a:pPr eaLnBrk="1" hangingPunct="1"/>
            <a:r>
              <a:rPr lang="it-IT" sz="3200" smtClean="0">
                <a:solidFill>
                  <a:srgbClr val="E52F11"/>
                </a:solidFill>
              </a:rPr>
              <a:t>Grafici ramo-foglia</a:t>
            </a:r>
          </a:p>
        </p:txBody>
      </p:sp>
      <p:sp>
        <p:nvSpPr>
          <p:cNvPr id="227332" name="Rectangle 3"/>
          <p:cNvSpPr>
            <a:spLocks noGrp="1" noChangeArrowheads="1"/>
          </p:cNvSpPr>
          <p:nvPr>
            <p:ph type="body" idx="1"/>
          </p:nvPr>
        </p:nvSpPr>
        <p:spPr>
          <a:xfrm>
            <a:off x="0" y="1484313"/>
            <a:ext cx="9144000" cy="5689600"/>
          </a:xfrm>
        </p:spPr>
        <p:txBody>
          <a:bodyPr/>
          <a:lstStyle/>
          <a:p>
            <a:pPr eaLnBrk="1" hangingPunct="1">
              <a:lnSpc>
                <a:spcPct val="90000"/>
              </a:lnSpc>
              <a:buFontTx/>
              <a:buNone/>
            </a:pPr>
            <a:r>
              <a:rPr lang="it-IT" smtClean="0"/>
              <a:t>  In genere, la foglia contiene l’ultima cifra del numero e il gambo le altre cifre.</a:t>
            </a:r>
          </a:p>
          <a:p>
            <a:pPr eaLnBrk="1" hangingPunct="1">
              <a:lnSpc>
                <a:spcPct val="90000"/>
              </a:lnSpc>
              <a:buFontTx/>
              <a:buNone/>
            </a:pPr>
            <a:r>
              <a:rPr lang="it-IT" smtClean="0"/>
              <a:t>   Ad es. per i dati (in euro): </a:t>
            </a:r>
          </a:p>
          <a:p>
            <a:pPr eaLnBrk="1" hangingPunct="1">
              <a:lnSpc>
                <a:spcPct val="90000"/>
              </a:lnSpc>
              <a:buFontTx/>
              <a:buNone/>
            </a:pPr>
            <a:r>
              <a:rPr lang="it-IT" smtClean="0">
                <a:solidFill>
                  <a:srgbClr val="000099"/>
                </a:solidFill>
              </a:rPr>
              <a:t>             121.69, 281.06, 393.36</a:t>
            </a:r>
          </a:p>
          <a:p>
            <a:pPr eaLnBrk="1" hangingPunct="1">
              <a:lnSpc>
                <a:spcPct val="90000"/>
              </a:lnSpc>
              <a:buFontTx/>
              <a:buNone/>
            </a:pPr>
            <a:r>
              <a:rPr lang="it-IT" smtClean="0"/>
              <a:t>   si arrotonda all’euro più vicino:</a:t>
            </a:r>
          </a:p>
          <a:p>
            <a:pPr eaLnBrk="1" hangingPunct="1">
              <a:lnSpc>
                <a:spcPct val="90000"/>
              </a:lnSpc>
              <a:buFontTx/>
              <a:buNone/>
            </a:pPr>
            <a:r>
              <a:rPr lang="it-IT" smtClean="0"/>
              <a:t>          </a:t>
            </a:r>
          </a:p>
          <a:p>
            <a:pPr eaLnBrk="1" hangingPunct="1">
              <a:lnSpc>
                <a:spcPct val="90000"/>
              </a:lnSpc>
              <a:buFontTx/>
              <a:buNone/>
            </a:pPr>
            <a:r>
              <a:rPr lang="it-IT" b="1" smtClean="0">
                <a:solidFill>
                  <a:srgbClr val="000099"/>
                </a:solidFill>
              </a:rPr>
              <a:t>          12</a:t>
            </a:r>
            <a:r>
              <a:rPr lang="it-IT" b="1" smtClean="0">
                <a:solidFill>
                  <a:schemeClr val="accent2"/>
                </a:solidFill>
              </a:rPr>
              <a:t> </a:t>
            </a:r>
            <a:r>
              <a:rPr lang="en-US" b="1" smtClean="0">
                <a:solidFill>
                  <a:schemeClr val="accent2"/>
                </a:solidFill>
                <a:cs typeface="Arial" pitchFamily="34" charset="0"/>
              </a:rPr>
              <a:t>| 2 = 122 euro</a:t>
            </a:r>
          </a:p>
          <a:p>
            <a:pPr eaLnBrk="1" hangingPunct="1">
              <a:lnSpc>
                <a:spcPct val="90000"/>
              </a:lnSpc>
              <a:buFontTx/>
              <a:buNone/>
            </a:pPr>
            <a:r>
              <a:rPr lang="en-US" b="1" smtClean="0">
                <a:solidFill>
                  <a:schemeClr val="accent2"/>
                </a:solidFill>
                <a:cs typeface="Arial" pitchFamily="34" charset="0"/>
              </a:rPr>
              <a:t>          28 | 1 = 281 euro</a:t>
            </a:r>
          </a:p>
          <a:p>
            <a:pPr eaLnBrk="1" hangingPunct="1">
              <a:lnSpc>
                <a:spcPct val="90000"/>
              </a:lnSpc>
              <a:buFontTx/>
              <a:buNone/>
            </a:pPr>
            <a:r>
              <a:rPr lang="en-US" b="1" smtClean="0">
                <a:solidFill>
                  <a:schemeClr val="accent2"/>
                </a:solidFill>
                <a:cs typeface="Arial" pitchFamily="34" charset="0"/>
              </a:rPr>
              <a:t>          39</a:t>
            </a:r>
            <a:r>
              <a:rPr lang="it-IT" b="1" smtClean="0">
                <a:solidFill>
                  <a:schemeClr val="accent2"/>
                </a:solidFill>
              </a:rPr>
              <a:t> </a:t>
            </a:r>
            <a:r>
              <a:rPr lang="en-US" b="1" smtClean="0">
                <a:solidFill>
                  <a:schemeClr val="accent2"/>
                </a:solidFill>
                <a:cs typeface="Arial" pitchFamily="34" charset="0"/>
              </a:rPr>
              <a:t>| 3 = 393 euro</a:t>
            </a:r>
          </a:p>
          <a:p>
            <a:pPr eaLnBrk="1" hangingPunct="1">
              <a:lnSpc>
                <a:spcPct val="90000"/>
              </a:lnSpc>
              <a:buFontTx/>
              <a:buNone/>
            </a:pPr>
            <a:r>
              <a:rPr lang="en-US" b="1" smtClean="0">
                <a:solidFill>
                  <a:schemeClr val="accent2"/>
                </a:solidFill>
                <a:cs typeface="Arial" pitchFamily="34" charset="0"/>
              </a:rPr>
              <a:t>  </a:t>
            </a:r>
            <a:endParaRPr lang="it-IT" b="1" smtClean="0">
              <a:solidFill>
                <a:schemeClr val="accent2"/>
              </a:solidFill>
              <a:cs typeface="Arial" pitchFamily="34"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CBBECB4A-516E-497B-B352-B37598FD645A}" type="slidenum">
              <a:rPr lang="it-IT"/>
              <a:pPr>
                <a:defRPr/>
              </a:pPr>
              <a:t>148</a:t>
            </a:fld>
            <a:endParaRPr lang="it-IT"/>
          </a:p>
        </p:txBody>
      </p:sp>
      <p:sp>
        <p:nvSpPr>
          <p:cNvPr id="226307"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smtClean="0">
                <a:solidFill>
                  <a:srgbClr val="E52F11"/>
                </a:solidFill>
              </a:rPr>
              <a:t>Grafici ramo-foglia</a:t>
            </a:r>
          </a:p>
        </p:txBody>
      </p:sp>
      <p:sp>
        <p:nvSpPr>
          <p:cNvPr id="226308" name="Rectangle 3"/>
          <p:cNvSpPr>
            <a:spLocks noGrp="1" noChangeArrowheads="1"/>
          </p:cNvSpPr>
          <p:nvPr>
            <p:ph type="body" idx="1"/>
          </p:nvPr>
        </p:nvSpPr>
        <p:spPr>
          <a:xfrm>
            <a:off x="395288" y="1268413"/>
            <a:ext cx="8748712" cy="5589587"/>
          </a:xfrm>
        </p:spPr>
        <p:txBody>
          <a:bodyPr>
            <a:normAutofit fontScale="92500" lnSpcReduction="20000"/>
          </a:bodyPr>
          <a:lstStyle/>
          <a:p>
            <a:pPr eaLnBrk="1" hangingPunct="1">
              <a:buFontTx/>
              <a:buNone/>
            </a:pPr>
            <a:r>
              <a:rPr lang="it-IT" b="1" dirty="0" smtClean="0"/>
              <a:t>  </a:t>
            </a:r>
            <a:r>
              <a:rPr lang="it-IT" sz="3600" b="1" dirty="0" smtClean="0"/>
              <a:t>Suggerimenti:</a:t>
            </a:r>
          </a:p>
          <a:p>
            <a:pPr eaLnBrk="1" hangingPunct="1">
              <a:buFontTx/>
              <a:buNone/>
            </a:pPr>
            <a:endParaRPr lang="it-IT" sz="3600" b="1" dirty="0" smtClean="0"/>
          </a:p>
          <a:p>
            <a:pPr>
              <a:lnSpc>
                <a:spcPct val="80000"/>
              </a:lnSpc>
              <a:defRPr/>
            </a:pPr>
            <a:r>
              <a:rPr lang="it-IT" sz="3500" dirty="0" smtClean="0"/>
              <a:t>Questi grafici si usano quando la dimensione n del campione </a:t>
            </a:r>
          </a:p>
          <a:p>
            <a:pPr>
              <a:lnSpc>
                <a:spcPct val="80000"/>
              </a:lnSpc>
              <a:buNone/>
              <a:defRPr/>
            </a:pPr>
            <a:r>
              <a:rPr lang="it-IT" sz="3600" dirty="0" smtClean="0"/>
              <a:t>                         </a:t>
            </a:r>
            <a:r>
              <a:rPr lang="it-IT" sz="3600" b="1" dirty="0" smtClean="0">
                <a:solidFill>
                  <a:srgbClr val="CC0066"/>
                </a:solidFill>
                <a:effectLst>
                  <a:outerShdw blurRad="38100" dist="38100" dir="2700000" algn="tl">
                    <a:srgbClr val="C0C0C0"/>
                  </a:outerShdw>
                </a:effectLst>
              </a:rPr>
              <a:t>15 </a:t>
            </a:r>
            <a:r>
              <a:rPr lang="it-IT" sz="3600" dirty="0" smtClean="0"/>
              <a:t> </a:t>
            </a:r>
            <a:r>
              <a:rPr lang="it-IT" sz="3600" b="1" dirty="0" smtClean="0">
                <a:solidFill>
                  <a:srgbClr val="CC0066"/>
                </a:solidFill>
                <a:effectLst>
                  <a:outerShdw blurRad="38100" dist="38100" dir="2700000" algn="tl">
                    <a:srgbClr val="C0C0C0"/>
                  </a:outerShdw>
                </a:effectLst>
                <a:cs typeface="Arial" pitchFamily="34" charset="0"/>
              </a:rPr>
              <a:t>≤</a:t>
            </a:r>
            <a:r>
              <a:rPr lang="it-IT" sz="3600" dirty="0" smtClean="0"/>
              <a:t>   </a:t>
            </a:r>
            <a:r>
              <a:rPr lang="it-IT" sz="3600" b="1" dirty="0" smtClean="0">
                <a:solidFill>
                  <a:srgbClr val="CC0066"/>
                </a:solidFill>
                <a:effectLst>
                  <a:outerShdw blurRad="38100" dist="38100" dir="2700000" algn="tl">
                    <a:srgbClr val="C0C0C0"/>
                  </a:outerShdw>
                </a:effectLst>
              </a:rPr>
              <a:t>n  </a:t>
            </a:r>
            <a:r>
              <a:rPr lang="it-IT" sz="3600" b="1" dirty="0" smtClean="0">
                <a:solidFill>
                  <a:srgbClr val="CC0066"/>
                </a:solidFill>
                <a:effectLst>
                  <a:outerShdw blurRad="38100" dist="38100" dir="2700000" algn="tl">
                    <a:srgbClr val="C0C0C0"/>
                  </a:outerShdw>
                </a:effectLst>
                <a:cs typeface="Arial" pitchFamily="34" charset="0"/>
              </a:rPr>
              <a:t>≤  150</a:t>
            </a:r>
            <a:r>
              <a:rPr lang="it-IT" sz="3600" b="1" dirty="0" smtClean="0">
                <a:solidFill>
                  <a:srgbClr val="CC0066"/>
                </a:solidFill>
                <a:effectLst>
                  <a:outerShdw blurRad="38100" dist="38100" dir="2700000" algn="tl">
                    <a:srgbClr val="C0C0C0"/>
                  </a:outerShdw>
                </a:effectLst>
              </a:rPr>
              <a:t>  </a:t>
            </a:r>
          </a:p>
          <a:p>
            <a:pPr eaLnBrk="1" hangingPunct="1">
              <a:buFontTx/>
              <a:buNone/>
            </a:pPr>
            <a:endParaRPr lang="it-IT" sz="3600" b="1" dirty="0" smtClean="0"/>
          </a:p>
          <a:p>
            <a:pPr eaLnBrk="1" hangingPunct="1"/>
            <a:r>
              <a:rPr lang="it-IT" dirty="0" smtClean="0"/>
              <a:t>Un grafico appropriato dovrebbe avere tra   </a:t>
            </a:r>
          </a:p>
          <a:p>
            <a:pPr eaLnBrk="1" hangingPunct="1">
              <a:buFontTx/>
              <a:buNone/>
            </a:pPr>
            <a:r>
              <a:rPr lang="it-IT" dirty="0" smtClean="0"/>
              <a:t>    5  – 20 gambi.</a:t>
            </a:r>
          </a:p>
          <a:p>
            <a:pPr eaLnBrk="1" hangingPunct="1"/>
            <a:r>
              <a:rPr lang="it-IT" dirty="0" smtClean="0"/>
              <a:t>Usare foglie di una sola unità. Se necessario, arrotondare i numeri.</a:t>
            </a:r>
          </a:p>
          <a:p>
            <a:pPr eaLnBrk="1" hangingPunct="1"/>
            <a:r>
              <a:rPr lang="it-IT" dirty="0" smtClean="0"/>
              <a:t>Specificare sempre l’unità di misura. </a:t>
            </a:r>
          </a:p>
          <a:p>
            <a:pPr eaLnBrk="1" hangingPunct="1">
              <a:buFontTx/>
              <a:buNone/>
            </a:pPr>
            <a:r>
              <a:rPr lang="it-IT" dirty="0" smtClean="0"/>
              <a:t>   </a:t>
            </a:r>
            <a:endParaRPr lang="it-IT" sz="3600" b="1" dirty="0"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971600" y="692696"/>
            <a:ext cx="936104" cy="2554545"/>
          </a:xfrm>
          <a:prstGeom prst="rect">
            <a:avLst/>
          </a:prstGeom>
        </p:spPr>
        <p:txBody>
          <a:bodyPr wrap="square">
            <a:spAutoFit/>
          </a:bodyPr>
          <a:lstStyle/>
          <a:p>
            <a:r>
              <a:rPr lang="it-IT" sz="3200" b="1" dirty="0" smtClean="0"/>
              <a:t>26</a:t>
            </a:r>
          </a:p>
          <a:p>
            <a:r>
              <a:rPr lang="it-IT" sz="3200" b="1" dirty="0" smtClean="0"/>
              <a:t>13</a:t>
            </a:r>
          </a:p>
          <a:p>
            <a:r>
              <a:rPr lang="it-IT" sz="3200" b="1" dirty="0" smtClean="0"/>
              <a:t>9</a:t>
            </a:r>
          </a:p>
          <a:p>
            <a:r>
              <a:rPr lang="it-IT" sz="3200" b="1" dirty="0" smtClean="0"/>
              <a:t>11</a:t>
            </a:r>
          </a:p>
          <a:p>
            <a:r>
              <a:rPr lang="it-IT" sz="3200" b="1" dirty="0" smtClean="0"/>
              <a:t>57</a:t>
            </a:r>
            <a:endParaRPr lang="it-IT" sz="3200" b="1" dirty="0"/>
          </a:p>
        </p:txBody>
      </p:sp>
      <p:sp>
        <p:nvSpPr>
          <p:cNvPr id="3" name="CasellaDiTesto 2"/>
          <p:cNvSpPr txBox="1"/>
          <p:nvPr/>
        </p:nvSpPr>
        <p:spPr>
          <a:xfrm>
            <a:off x="1043608" y="3501008"/>
            <a:ext cx="6644576" cy="1077218"/>
          </a:xfrm>
          <a:prstGeom prst="rect">
            <a:avLst/>
          </a:prstGeom>
          <a:noFill/>
        </p:spPr>
        <p:txBody>
          <a:bodyPr wrap="none" rtlCol="0">
            <a:spAutoFit/>
          </a:bodyPr>
          <a:lstStyle/>
          <a:p>
            <a:r>
              <a:rPr lang="it-IT" sz="3200" b="1" dirty="0" smtClean="0"/>
              <a:t>Media           Mediana         Dispersione</a:t>
            </a:r>
          </a:p>
          <a:p>
            <a:r>
              <a:rPr lang="it-IT" sz="3200" b="1" dirty="0" smtClean="0"/>
              <a:t>                               ?????? </a:t>
            </a:r>
            <a:endParaRPr lang="it-IT" sz="3200" b="1" dirty="0"/>
          </a:p>
        </p:txBody>
      </p:sp>
      <p:sp>
        <p:nvSpPr>
          <p:cNvPr id="4" name="CasellaDiTesto 3"/>
          <p:cNvSpPr txBox="1"/>
          <p:nvPr/>
        </p:nvSpPr>
        <p:spPr>
          <a:xfrm>
            <a:off x="3563888" y="476672"/>
            <a:ext cx="1709892" cy="584775"/>
          </a:xfrm>
          <a:prstGeom prst="rect">
            <a:avLst/>
          </a:prstGeom>
          <a:noFill/>
        </p:spPr>
        <p:txBody>
          <a:bodyPr wrap="none" rtlCol="0">
            <a:spAutoFit/>
          </a:bodyPr>
          <a:lstStyle/>
          <a:p>
            <a:r>
              <a:rPr lang="it-IT" sz="3200" dirty="0" smtClean="0">
                <a:solidFill>
                  <a:srgbClr val="FF0000"/>
                </a:solidFill>
              </a:rPr>
              <a:t>ESEMPIO</a:t>
            </a:r>
            <a:endParaRPr lang="it-IT" sz="3200" dirty="0">
              <a:solidFill>
                <a:srgbClr val="FF0000"/>
              </a:solidFill>
            </a:endParaRPr>
          </a:p>
        </p:txBody>
      </p:sp>
      <p:sp>
        <p:nvSpPr>
          <p:cNvPr id="5" name="Rettangolo 4"/>
          <p:cNvSpPr/>
          <p:nvPr/>
        </p:nvSpPr>
        <p:spPr>
          <a:xfrm rot="16200000">
            <a:off x="5535772" y="593020"/>
            <a:ext cx="1551492" cy="3046988"/>
          </a:xfrm>
          <a:prstGeom prst="rect">
            <a:avLst/>
          </a:prstGeom>
        </p:spPr>
        <p:txBody>
          <a:bodyPr wrap="square">
            <a:spAutoFit/>
          </a:bodyPr>
          <a:lstStyle/>
          <a:p>
            <a:r>
              <a:rPr lang="it-IT" dirty="0" smtClean="0"/>
              <a:t>      </a:t>
            </a:r>
            <a:r>
              <a:rPr lang="it-IT" sz="3200" dirty="0" smtClean="0"/>
              <a:t>0   9</a:t>
            </a:r>
          </a:p>
          <a:p>
            <a:r>
              <a:rPr lang="it-IT" sz="3200" dirty="0" smtClean="0"/>
              <a:t>    1  13</a:t>
            </a:r>
          </a:p>
          <a:p>
            <a:r>
              <a:rPr lang="it-IT" sz="3200" dirty="0" smtClean="0"/>
              <a:t>    2  6</a:t>
            </a:r>
          </a:p>
          <a:p>
            <a:r>
              <a:rPr lang="it-IT" sz="3200" dirty="0" smtClean="0"/>
              <a:t>    3</a:t>
            </a:r>
          </a:p>
          <a:p>
            <a:r>
              <a:rPr lang="it-IT" sz="3200" dirty="0" smtClean="0"/>
              <a:t>    4</a:t>
            </a:r>
          </a:p>
          <a:p>
            <a:r>
              <a:rPr lang="it-IT" sz="3200" dirty="0" smtClean="0"/>
              <a:t>    5  7</a:t>
            </a:r>
          </a:p>
        </p:txBody>
      </p:sp>
      <p:sp>
        <p:nvSpPr>
          <p:cNvPr id="6" name="Rettangolo 5"/>
          <p:cNvSpPr/>
          <p:nvPr/>
        </p:nvSpPr>
        <p:spPr>
          <a:xfrm>
            <a:off x="683568" y="4869160"/>
            <a:ext cx="8136904" cy="1107996"/>
          </a:xfrm>
          <a:prstGeom prst="rect">
            <a:avLst/>
          </a:prstGeom>
        </p:spPr>
        <p:txBody>
          <a:bodyPr wrap="square">
            <a:spAutoFit/>
          </a:bodyPr>
          <a:lstStyle/>
          <a:p>
            <a:r>
              <a:rPr lang="it-IT" sz="2400" b="1" dirty="0" smtClean="0">
                <a:solidFill>
                  <a:srgbClr val="FF0000"/>
                </a:solidFill>
              </a:rPr>
              <a:t>    </a:t>
            </a:r>
            <a:r>
              <a:rPr lang="it-IT" sz="2400" b="1" dirty="0" err="1" smtClean="0">
                <a:solidFill>
                  <a:srgbClr val="FF0000"/>
                </a:solidFill>
              </a:rPr>
              <a:t>Mean</a:t>
            </a:r>
            <a:r>
              <a:rPr lang="it-IT" sz="2400" b="1" dirty="0" smtClean="0">
                <a:solidFill>
                  <a:srgbClr val="FF0000"/>
                </a:solidFill>
              </a:rPr>
              <a:t>    </a:t>
            </a:r>
            <a:r>
              <a:rPr lang="it-IT" sz="2400" b="1" dirty="0" err="1" smtClean="0">
                <a:solidFill>
                  <a:srgbClr val="FF0000"/>
                </a:solidFill>
              </a:rPr>
              <a:t>StDev</a:t>
            </a:r>
            <a:r>
              <a:rPr lang="it-IT" sz="2400" b="1" dirty="0" smtClean="0">
                <a:solidFill>
                  <a:srgbClr val="FF0000"/>
                </a:solidFill>
              </a:rPr>
              <a:t>   Minimum       </a:t>
            </a:r>
            <a:r>
              <a:rPr lang="it-IT" sz="2400" b="1" dirty="0" err="1" smtClean="0">
                <a:solidFill>
                  <a:srgbClr val="FF0000"/>
                </a:solidFill>
              </a:rPr>
              <a:t>Median</a:t>
            </a:r>
            <a:r>
              <a:rPr lang="it-IT" sz="2400" b="1" dirty="0" smtClean="0">
                <a:solidFill>
                  <a:srgbClr val="FF0000"/>
                </a:solidFill>
              </a:rPr>
              <a:t>        </a:t>
            </a:r>
            <a:r>
              <a:rPr lang="it-IT" sz="2400" b="1" dirty="0" err="1" smtClean="0">
                <a:solidFill>
                  <a:srgbClr val="FF0000"/>
                </a:solidFill>
              </a:rPr>
              <a:t>Maximum</a:t>
            </a:r>
            <a:endParaRPr lang="it-IT" sz="2400" b="1" dirty="0" smtClean="0">
              <a:solidFill>
                <a:srgbClr val="FF0000"/>
              </a:solidFill>
            </a:endParaRPr>
          </a:p>
          <a:p>
            <a:r>
              <a:rPr lang="it-IT" sz="2400" b="1" dirty="0" smtClean="0">
                <a:solidFill>
                  <a:srgbClr val="FF0000"/>
                </a:solidFill>
              </a:rPr>
              <a:t>      23,20    20,03      9,00               13,00            57,00          </a:t>
            </a:r>
          </a:p>
          <a:p>
            <a:endParaRPr lang="it-IT" dirty="0" smtClean="0">
              <a:solidFill>
                <a:srgbClr val="FF0000"/>
              </a:solidFill>
            </a:endParaRPr>
          </a:p>
        </p:txBody>
      </p:sp>
      <p:cxnSp>
        <p:nvCxnSpPr>
          <p:cNvPr id="8" name="Connettore 2 7"/>
          <p:cNvCxnSpPr/>
          <p:nvPr/>
        </p:nvCxnSpPr>
        <p:spPr>
          <a:xfrm>
            <a:off x="1979712" y="2204864"/>
            <a:ext cx="2016224" cy="0"/>
          </a:xfrm>
          <a:prstGeom prst="straightConnector1">
            <a:avLst/>
          </a:prstGeom>
          <a:ln w="38100">
            <a:tailEnd type="triangle" w="lg" len="lg"/>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81DFA655-C7E1-439B-95D6-793642B6BA60}" type="slidenum">
              <a:rPr lang="it-IT"/>
              <a:pPr>
                <a:defRPr/>
              </a:pPr>
              <a:t>15</a:t>
            </a:fld>
            <a:endParaRPr lang="it-IT"/>
          </a:p>
        </p:txBody>
      </p:sp>
      <p:sp>
        <p:nvSpPr>
          <p:cNvPr id="123907" name="Rectangle 3"/>
          <p:cNvSpPr>
            <a:spLocks noGrp="1" noChangeArrowheads="1"/>
          </p:cNvSpPr>
          <p:nvPr>
            <p:ph type="body" idx="1"/>
          </p:nvPr>
        </p:nvSpPr>
        <p:spPr>
          <a:xfrm>
            <a:off x="0" y="333375"/>
            <a:ext cx="9144000" cy="6191250"/>
          </a:xfrm>
        </p:spPr>
        <p:txBody>
          <a:bodyPr/>
          <a:lstStyle/>
          <a:p>
            <a:pPr eaLnBrk="1" hangingPunct="1"/>
            <a:r>
              <a:rPr lang="it-IT" smtClean="0"/>
              <a:t>Sono state provate tutte le 8 combinazioni di irrigazione e distanza fra piante, perché l’effetto dell’irrigazione può essere diverso per differenti distanze. Inoltre le 8 combinazioni sono state provate su 3 campi diversi. In questo modo si avranno informazioni sulla variabilità del materiale sperimentale, e si otterranno stime più precise sugli effetti dovuti ai trattamenti.</a:t>
            </a:r>
          </a:p>
          <a:p>
            <a:pPr eaLnBrk="1" hangingPunct="1"/>
            <a:r>
              <a:rPr lang="it-IT" smtClean="0"/>
              <a:t>Alcuni effetti importanti possono essere determinati osservando la tabella:</a:t>
            </a:r>
            <a:r>
              <a:rPr lang="it-IT" smtClean="0">
                <a:solidFill>
                  <a:srgbClr val="FF3300"/>
                </a:solidFill>
              </a:rPr>
              <a:t> l’irrigazione frequente produce cavoli più grandi e una distanza minore ne riduce la dimensione</a:t>
            </a:r>
            <a:r>
              <a:rPr lang="it-IT" smtClean="0"/>
              <a:t>.</a:t>
            </a: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0E990B4F-37A2-4734-BF58-8D3FD81687FA}" type="slidenum">
              <a:rPr lang="it-IT"/>
              <a:pPr>
                <a:defRPr/>
              </a:pPr>
              <a:t>150</a:t>
            </a:fld>
            <a:endParaRPr lang="it-IT"/>
          </a:p>
        </p:txBody>
      </p:sp>
      <p:sp>
        <p:nvSpPr>
          <p:cNvPr id="232451"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dirty="0" smtClean="0">
                <a:solidFill>
                  <a:srgbClr val="FF0000"/>
                </a:solidFill>
              </a:rPr>
              <a:t>Istogrammi: variabili continue</a:t>
            </a:r>
          </a:p>
        </p:txBody>
      </p:sp>
      <p:sp>
        <p:nvSpPr>
          <p:cNvPr id="232452" name="Rectangle 3"/>
          <p:cNvSpPr>
            <a:spLocks noGrp="1" noChangeArrowheads="1"/>
          </p:cNvSpPr>
          <p:nvPr>
            <p:ph type="body" idx="1"/>
          </p:nvPr>
        </p:nvSpPr>
        <p:spPr>
          <a:xfrm>
            <a:off x="467544" y="1268413"/>
            <a:ext cx="8676456" cy="5589587"/>
          </a:xfrm>
        </p:spPr>
        <p:txBody>
          <a:bodyPr>
            <a:normAutofit lnSpcReduction="10000"/>
          </a:bodyPr>
          <a:lstStyle/>
          <a:p>
            <a:pPr eaLnBrk="1" hangingPunct="1">
              <a:buNone/>
            </a:pPr>
            <a:r>
              <a:rPr lang="it-IT" b="1" u="sng" dirty="0" smtClean="0"/>
              <a:t>Esempio 1</a:t>
            </a:r>
            <a:r>
              <a:rPr lang="it-IT" dirty="0" smtClean="0"/>
              <a:t> Le lunghezze (cm) dei coyote (CCS con </a:t>
            </a:r>
          </a:p>
          <a:p>
            <a:pPr eaLnBrk="1" hangingPunct="1">
              <a:buNone/>
            </a:pPr>
            <a:r>
              <a:rPr lang="it-IT" dirty="0" smtClean="0"/>
              <a:t>                    n = 40)</a:t>
            </a:r>
          </a:p>
          <a:p>
            <a:pPr eaLnBrk="1" hangingPunct="1"/>
            <a:r>
              <a:rPr lang="it-IT" sz="2800" b="1" dirty="0" smtClean="0">
                <a:solidFill>
                  <a:srgbClr val="FF0000"/>
                </a:solidFill>
              </a:rPr>
              <a:t>Femmine       </a:t>
            </a:r>
            <a:r>
              <a:rPr lang="it-IT" sz="2800" b="1" dirty="0" err="1" smtClean="0">
                <a:solidFill>
                  <a:srgbClr val="FF0000"/>
                </a:solidFill>
              </a:rPr>
              <a:t>n=</a:t>
            </a:r>
            <a:r>
              <a:rPr lang="it-IT" sz="2800" b="1" dirty="0" smtClean="0">
                <a:solidFill>
                  <a:srgbClr val="FF0000"/>
                </a:solidFill>
              </a:rPr>
              <a:t> 40</a:t>
            </a:r>
          </a:p>
          <a:p>
            <a:pPr eaLnBrk="1" hangingPunct="1">
              <a:buFontTx/>
              <a:buNone/>
            </a:pPr>
            <a:r>
              <a:rPr lang="it-IT" sz="2400" dirty="0" smtClean="0"/>
              <a:t>93.0 97.0 92.0 101.5 93.0  84.5 102.5  97.8  91.0 98.0 93.5  91.7</a:t>
            </a:r>
          </a:p>
          <a:p>
            <a:pPr eaLnBrk="1" hangingPunct="1">
              <a:buFontTx/>
              <a:buNone/>
            </a:pPr>
            <a:r>
              <a:rPr lang="it-IT" sz="2400" dirty="0" smtClean="0"/>
              <a:t>90.2 91.5 80.0  86.4  91.4  83.5   88.0  71.0  81.3 88.5 86.5  90.0</a:t>
            </a:r>
          </a:p>
          <a:p>
            <a:pPr eaLnBrk="1" hangingPunct="1">
              <a:buFontTx/>
              <a:buNone/>
            </a:pPr>
            <a:r>
              <a:rPr lang="it-IT" sz="2400" dirty="0" smtClean="0"/>
              <a:t>84.0 89.5 84.0  85.0  87.0  88.0   86.5  96.0  87.0  93.5 </a:t>
            </a:r>
            <a:r>
              <a:rPr lang="it-IT" sz="2400" dirty="0" err="1" smtClean="0"/>
              <a:t>93.5</a:t>
            </a:r>
            <a:r>
              <a:rPr lang="it-IT" sz="2400" dirty="0" smtClean="0"/>
              <a:t> 90.0     </a:t>
            </a:r>
          </a:p>
          <a:p>
            <a:pPr eaLnBrk="1" hangingPunct="1">
              <a:buFontTx/>
              <a:buNone/>
            </a:pPr>
            <a:r>
              <a:rPr lang="it-IT" sz="2400" dirty="0" smtClean="0"/>
              <a:t>85.0 97.0 86.0  73.7 </a:t>
            </a:r>
          </a:p>
          <a:p>
            <a:pPr eaLnBrk="1" hangingPunct="1"/>
            <a:r>
              <a:rPr lang="it-IT" sz="2800" b="1" dirty="0" smtClean="0">
                <a:solidFill>
                  <a:srgbClr val="FF0000"/>
                </a:solidFill>
              </a:rPr>
              <a:t>Maschi </a:t>
            </a:r>
          </a:p>
          <a:p>
            <a:pPr eaLnBrk="1" hangingPunct="1">
              <a:buFontTx/>
              <a:buNone/>
            </a:pPr>
            <a:r>
              <a:rPr lang="it-IT" sz="2400" dirty="0" smtClean="0"/>
              <a:t>  97.0 95.0 96.0 91.0 95.0 84.5 88.0 96.0 </a:t>
            </a:r>
            <a:r>
              <a:rPr lang="it-IT" sz="2400" dirty="0" err="1" smtClean="0"/>
              <a:t>96.0</a:t>
            </a:r>
            <a:r>
              <a:rPr lang="it-IT" sz="2400" dirty="0" smtClean="0"/>
              <a:t> 87.0 95.0 100.0 </a:t>
            </a:r>
          </a:p>
          <a:p>
            <a:pPr eaLnBrk="1" hangingPunct="1">
              <a:buFontTx/>
              <a:buNone/>
            </a:pPr>
            <a:r>
              <a:rPr lang="it-IT" sz="2400" dirty="0" smtClean="0"/>
              <a:t>101.0 96.0 93.0 92.5 95.0 98.5 88.0 81.3 91.4 88.9 86.4 101.6</a:t>
            </a:r>
          </a:p>
          <a:p>
            <a:pPr eaLnBrk="1" hangingPunct="1">
              <a:buFontTx/>
              <a:buNone/>
            </a:pPr>
            <a:r>
              <a:rPr lang="it-IT" sz="2400" dirty="0" smtClean="0"/>
              <a:t>104.1 88.9 92.0 91.0 90.0 85.0 93.5 78.0 91.0 83.8 103.0 100.5</a:t>
            </a:r>
          </a:p>
          <a:p>
            <a:pPr eaLnBrk="1" hangingPunct="1">
              <a:buFontTx/>
              <a:buNone/>
            </a:pPr>
            <a:r>
              <a:rPr lang="it-IT" sz="2400" dirty="0" smtClean="0"/>
              <a:t>105.0 86.0 95.5 86.5 90.5 80.0 </a:t>
            </a:r>
            <a:r>
              <a:rPr lang="it-IT" sz="2400" dirty="0" err="1" smtClean="0"/>
              <a:t>80.0</a:t>
            </a:r>
            <a:r>
              <a:rPr lang="it-IT" sz="2400" dirty="0" smtClean="0"/>
              <a:t>  </a:t>
            </a:r>
          </a:p>
          <a:p>
            <a:pPr eaLnBrk="1" hangingPunct="1">
              <a:buFontTx/>
              <a:buNone/>
            </a:pPr>
            <a:endParaRPr lang="it-IT" sz="2400" dirty="0" smtClean="0"/>
          </a:p>
        </p:txBody>
      </p:sp>
      <p:sp>
        <p:nvSpPr>
          <p:cNvPr id="232453" name="Oval 4"/>
          <p:cNvSpPr>
            <a:spLocks noChangeArrowheads="1"/>
          </p:cNvSpPr>
          <p:nvPr/>
        </p:nvSpPr>
        <p:spPr bwMode="auto">
          <a:xfrm>
            <a:off x="5148064" y="3140968"/>
            <a:ext cx="647700" cy="431800"/>
          </a:xfrm>
          <a:prstGeom prst="ellipse">
            <a:avLst/>
          </a:prstGeom>
          <a:solidFill>
            <a:srgbClr val="FFFFFF">
              <a:alpha val="0"/>
            </a:srgbClr>
          </a:solidFill>
          <a:ln w="76200">
            <a:solidFill>
              <a:schemeClr val="accent2"/>
            </a:solidFill>
            <a:round/>
            <a:headEnd/>
            <a:tailEnd/>
          </a:ln>
        </p:spPr>
        <p:txBody>
          <a:bodyPr wrap="none" anchor="ctr"/>
          <a:lstStyle/>
          <a:p>
            <a:endParaRPr lang="it-IT"/>
          </a:p>
        </p:txBody>
      </p:sp>
      <p:sp>
        <p:nvSpPr>
          <p:cNvPr id="232454" name="Oval 5"/>
          <p:cNvSpPr>
            <a:spLocks noChangeArrowheads="1"/>
          </p:cNvSpPr>
          <p:nvPr/>
        </p:nvSpPr>
        <p:spPr bwMode="auto">
          <a:xfrm>
            <a:off x="4283968" y="2708920"/>
            <a:ext cx="863600" cy="432048"/>
          </a:xfrm>
          <a:prstGeom prst="ellipse">
            <a:avLst/>
          </a:prstGeom>
          <a:solidFill>
            <a:srgbClr val="FFFFFF">
              <a:alpha val="0"/>
            </a:srgbClr>
          </a:solidFill>
          <a:ln w="76200">
            <a:solidFill>
              <a:schemeClr val="accent1"/>
            </a:solidFill>
            <a:round/>
            <a:headEnd/>
            <a:tailEnd/>
          </a:ln>
        </p:spPr>
        <p:txBody>
          <a:bodyPr wrap="none" anchor="ctr"/>
          <a:lstStyle/>
          <a:p>
            <a:endParaRPr lang="it-IT"/>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B4D8638-D16D-4D70-A3DA-3361191BA176}" type="slidenum">
              <a:rPr lang="it-IT"/>
              <a:pPr>
                <a:defRPr/>
              </a:pPr>
              <a:t>151</a:t>
            </a:fld>
            <a:endParaRPr lang="it-IT"/>
          </a:p>
        </p:txBody>
      </p:sp>
      <p:sp>
        <p:nvSpPr>
          <p:cNvPr id="231427" name="Rectangle 2"/>
          <p:cNvSpPr>
            <a:spLocks noGrp="1" noChangeArrowheads="1"/>
          </p:cNvSpPr>
          <p:nvPr>
            <p:ph type="title"/>
          </p:nvPr>
        </p:nvSpPr>
        <p:spPr>
          <a:xfrm>
            <a:off x="467544" y="0"/>
            <a:ext cx="8229600" cy="850900"/>
          </a:xfrm>
          <a:ln>
            <a:solidFill>
              <a:schemeClr val="accent2"/>
            </a:solidFill>
          </a:ln>
        </p:spPr>
        <p:txBody>
          <a:bodyPr/>
          <a:lstStyle/>
          <a:p>
            <a:pPr eaLnBrk="1" hangingPunct="1"/>
            <a:r>
              <a:rPr lang="it-IT" sz="3600" dirty="0" smtClean="0">
                <a:solidFill>
                  <a:srgbClr val="FF0000"/>
                </a:solidFill>
              </a:rPr>
              <a:t>Istogrammi: variabili continue</a:t>
            </a:r>
          </a:p>
        </p:txBody>
      </p:sp>
      <p:sp>
        <p:nvSpPr>
          <p:cNvPr id="231428" name="Rectangle 3"/>
          <p:cNvSpPr>
            <a:spLocks noGrp="1" noChangeArrowheads="1"/>
          </p:cNvSpPr>
          <p:nvPr>
            <p:ph type="body" idx="1"/>
          </p:nvPr>
        </p:nvSpPr>
        <p:spPr>
          <a:xfrm>
            <a:off x="251520" y="980728"/>
            <a:ext cx="8892480" cy="5589587"/>
          </a:xfrm>
        </p:spPr>
        <p:txBody>
          <a:bodyPr>
            <a:normAutofit fontScale="92500" lnSpcReduction="10000"/>
          </a:bodyPr>
          <a:lstStyle/>
          <a:p>
            <a:pPr eaLnBrk="1" hangingPunct="1"/>
            <a:r>
              <a:rPr lang="it-IT" sz="3600" dirty="0" smtClean="0"/>
              <a:t>Come si costruisce un istogramma?</a:t>
            </a:r>
          </a:p>
          <a:p>
            <a:pPr eaLnBrk="1" hangingPunct="1">
              <a:buNone/>
            </a:pPr>
            <a:r>
              <a:rPr lang="it-IT" sz="3600" dirty="0" smtClean="0"/>
              <a:t> </a:t>
            </a:r>
            <a:r>
              <a:rPr lang="it-IT" dirty="0" smtClean="0"/>
              <a:t>1) Si divide il campo di variazione (</a:t>
            </a:r>
            <a:r>
              <a:rPr lang="it-IT" dirty="0" err="1" smtClean="0"/>
              <a:t>range</a:t>
            </a:r>
            <a:r>
              <a:rPr lang="it-IT" dirty="0" smtClean="0"/>
              <a:t>) delle osservazioni in classi possibilmente di uguale ampiezza</a:t>
            </a:r>
          </a:p>
          <a:p>
            <a:pPr eaLnBrk="1" hangingPunct="1">
              <a:buNone/>
            </a:pPr>
            <a:r>
              <a:rPr lang="it-IT" dirty="0" smtClean="0"/>
              <a:t>  2) Si conta il numero di osservazioni in ogni classe</a:t>
            </a:r>
          </a:p>
          <a:p>
            <a:pPr eaLnBrk="1" hangingPunct="1">
              <a:buNone/>
            </a:pPr>
            <a:r>
              <a:rPr lang="it-IT" dirty="0" smtClean="0"/>
              <a:t>  3) Si costruisce la tabella di frequenze e frequenze relative</a:t>
            </a:r>
          </a:p>
          <a:p>
            <a:pPr eaLnBrk="1" hangingPunct="1">
              <a:buNone/>
            </a:pPr>
            <a:r>
              <a:rPr lang="it-IT" dirty="0" smtClean="0"/>
              <a:t>  4) Si disegna l’istogramma </a:t>
            </a:r>
            <a:endParaRPr lang="it-IT" sz="3600" dirty="0" smtClean="0"/>
          </a:p>
          <a:p>
            <a:pPr eaLnBrk="1" hangingPunct="1">
              <a:buFontTx/>
              <a:buNone/>
            </a:pPr>
            <a:endParaRPr lang="it-IT" sz="2800" dirty="0" smtClean="0"/>
          </a:p>
          <a:p>
            <a:pPr eaLnBrk="1" hangingPunct="1">
              <a:buFontTx/>
              <a:buNone/>
            </a:pPr>
            <a:r>
              <a:rPr lang="it-IT" sz="2800" dirty="0" smtClean="0">
                <a:solidFill>
                  <a:srgbClr val="FF0000"/>
                </a:solidFill>
              </a:rPr>
              <a:t>NOTA: </a:t>
            </a:r>
            <a:r>
              <a:rPr lang="it-IT" sz="2800" dirty="0" smtClean="0"/>
              <a:t>date n osservazioni ordinate in senso crescente, il </a:t>
            </a:r>
            <a:r>
              <a:rPr lang="it-IT" sz="2800" dirty="0" smtClean="0">
                <a:solidFill>
                  <a:srgbClr val="FF0000"/>
                </a:solidFill>
              </a:rPr>
              <a:t>campo di variazione</a:t>
            </a:r>
            <a:r>
              <a:rPr lang="it-IT" sz="2800" dirty="0" smtClean="0"/>
              <a:t> è la differenza tra la più grande e la più piccola delle osservazioni</a:t>
            </a:r>
            <a:endParaRPr lang="it-IT" sz="2800" dirty="0" smtClean="0">
              <a:solidFill>
                <a:srgbClr val="FF000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0070C0"/>
            </a:solidFill>
          </a:ln>
        </p:spPr>
        <p:txBody>
          <a:bodyPr/>
          <a:lstStyle/>
          <a:p>
            <a:r>
              <a:rPr lang="it-IT" dirty="0" smtClean="0">
                <a:solidFill>
                  <a:srgbClr val="FF0000"/>
                </a:solidFill>
              </a:rPr>
              <a:t>Istogrammi: variabili continue</a:t>
            </a:r>
            <a:endParaRPr lang="it-IT" dirty="0"/>
          </a:p>
        </p:txBody>
      </p:sp>
      <p:sp>
        <p:nvSpPr>
          <p:cNvPr id="3" name="Segnaposto contenuto 2"/>
          <p:cNvSpPr>
            <a:spLocks noGrp="1"/>
          </p:cNvSpPr>
          <p:nvPr>
            <p:ph idx="1"/>
          </p:nvPr>
        </p:nvSpPr>
        <p:spPr>
          <a:xfrm>
            <a:off x="251520" y="1600200"/>
            <a:ext cx="8435280" cy="4525963"/>
          </a:xfrm>
        </p:spPr>
        <p:txBody>
          <a:bodyPr/>
          <a:lstStyle/>
          <a:p>
            <a:r>
              <a:rPr lang="it-IT" dirty="0" smtClean="0"/>
              <a:t>Un istogramma appropriato dovrebbe avere tra  </a:t>
            </a:r>
            <a:r>
              <a:rPr lang="it-IT" b="1" dirty="0" smtClean="0">
                <a:solidFill>
                  <a:srgbClr val="FF6600"/>
                </a:solidFill>
              </a:rPr>
              <a:t>7 – 20 classi</a:t>
            </a:r>
            <a:r>
              <a:rPr lang="it-IT" dirty="0" smtClean="0"/>
              <a:t> possibilmente di ugual ampiezza</a:t>
            </a:r>
          </a:p>
          <a:p>
            <a:pPr>
              <a:buNone/>
            </a:pPr>
            <a:endParaRPr lang="it-IT" dirty="0" smtClean="0"/>
          </a:p>
          <a:p>
            <a:pPr algn="ctr">
              <a:buNone/>
            </a:pPr>
            <a:r>
              <a:rPr lang="it-IT" b="1" dirty="0" smtClean="0"/>
              <a:t>    </a:t>
            </a:r>
            <a:r>
              <a:rPr lang="it-IT" b="1" dirty="0" err="1" smtClean="0"/>
              <a:t>N°</a:t>
            </a:r>
            <a:r>
              <a:rPr lang="it-IT" b="1" dirty="0" smtClean="0"/>
              <a:t> valori (osservazioni)      </a:t>
            </a:r>
            <a:r>
              <a:rPr lang="it-IT" b="1" dirty="0" err="1" smtClean="0"/>
              <a:t>N°</a:t>
            </a:r>
            <a:r>
              <a:rPr lang="it-IT" b="1" dirty="0" smtClean="0"/>
              <a:t> classi (intervalli)</a:t>
            </a:r>
          </a:p>
          <a:p>
            <a:pPr>
              <a:buNone/>
            </a:pPr>
            <a:r>
              <a:rPr lang="it-IT" b="1" dirty="0" smtClean="0"/>
              <a:t>                ≤ 100                                   7--10</a:t>
            </a:r>
          </a:p>
          <a:p>
            <a:pPr>
              <a:buNone/>
            </a:pPr>
            <a:r>
              <a:rPr lang="it-IT" b="1" dirty="0" smtClean="0"/>
              <a:t>              101—200                             11—15</a:t>
            </a:r>
          </a:p>
          <a:p>
            <a:pPr>
              <a:buNone/>
            </a:pPr>
            <a:r>
              <a:rPr lang="it-IT" b="1" dirty="0" smtClean="0"/>
              <a:t>                 &gt; 200                                  13--20              </a:t>
            </a:r>
          </a:p>
          <a:p>
            <a:endParaRPr lang="it-IT" dirty="0" smtClean="0"/>
          </a:p>
          <a:p>
            <a:endParaRPr lang="it-IT" dirty="0"/>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9B8A8FF-7BF5-4E58-B408-675679FDA3B0}" type="slidenum">
              <a:rPr lang="it-IT"/>
              <a:pPr>
                <a:defRPr/>
              </a:pPr>
              <a:t>153</a:t>
            </a:fld>
            <a:endParaRPr lang="it-IT"/>
          </a:p>
        </p:txBody>
      </p:sp>
      <p:sp>
        <p:nvSpPr>
          <p:cNvPr id="233475" name="Rectangle 2"/>
          <p:cNvSpPr>
            <a:spLocks noGrp="1" noChangeArrowheads="1"/>
          </p:cNvSpPr>
          <p:nvPr>
            <p:ph type="title"/>
          </p:nvPr>
        </p:nvSpPr>
        <p:spPr>
          <a:xfrm>
            <a:off x="468313" y="0"/>
            <a:ext cx="8229600" cy="777875"/>
          </a:xfrm>
          <a:ln>
            <a:solidFill>
              <a:schemeClr val="accent2"/>
            </a:solidFill>
          </a:ln>
        </p:spPr>
        <p:txBody>
          <a:bodyPr/>
          <a:lstStyle/>
          <a:p>
            <a:pPr eaLnBrk="1" hangingPunct="1"/>
            <a:r>
              <a:rPr lang="it-IT" sz="3600" smtClean="0">
                <a:solidFill>
                  <a:srgbClr val="FF0000"/>
                </a:solidFill>
              </a:rPr>
              <a:t>Istogrammi</a:t>
            </a:r>
          </a:p>
        </p:txBody>
      </p:sp>
      <p:sp>
        <p:nvSpPr>
          <p:cNvPr id="233476" name="Rectangle 3"/>
          <p:cNvSpPr>
            <a:spLocks noGrp="1" noChangeArrowheads="1"/>
          </p:cNvSpPr>
          <p:nvPr>
            <p:ph type="body" idx="1"/>
          </p:nvPr>
        </p:nvSpPr>
        <p:spPr>
          <a:xfrm>
            <a:off x="323850" y="981075"/>
            <a:ext cx="8820150" cy="5876925"/>
          </a:xfrm>
        </p:spPr>
        <p:txBody>
          <a:bodyPr>
            <a:normAutofit/>
          </a:bodyPr>
          <a:lstStyle/>
          <a:p>
            <a:pPr eaLnBrk="1" hangingPunct="1">
              <a:lnSpc>
                <a:spcPct val="90000"/>
              </a:lnSpc>
              <a:buFontTx/>
              <a:buNone/>
            </a:pPr>
            <a:r>
              <a:rPr lang="it-IT" dirty="0" smtClean="0">
                <a:solidFill>
                  <a:srgbClr val="FF0000"/>
                </a:solidFill>
              </a:rPr>
              <a:t> </a:t>
            </a:r>
            <a:r>
              <a:rPr lang="it-IT" sz="2800" b="1" dirty="0" smtClean="0">
                <a:solidFill>
                  <a:srgbClr val="FF0000"/>
                </a:solidFill>
                <a:latin typeface="Comic Sans MS" pitchFamily="66" charset="0"/>
              </a:rPr>
              <a:t>Distribuzione delle frequenze e delle frequenze relative </a:t>
            </a:r>
            <a:r>
              <a:rPr lang="it-IT" sz="2800" dirty="0" smtClean="0"/>
              <a:t>delle lunghezze dei coyote femmina</a:t>
            </a:r>
          </a:p>
          <a:p>
            <a:pPr eaLnBrk="1" hangingPunct="1">
              <a:lnSpc>
                <a:spcPct val="90000"/>
              </a:lnSpc>
              <a:buFontTx/>
              <a:buNone/>
            </a:pPr>
            <a:r>
              <a:rPr lang="it-IT" sz="2800" dirty="0" smtClean="0">
                <a:solidFill>
                  <a:srgbClr val="0070C0"/>
                </a:solidFill>
              </a:rPr>
              <a:t>  7 </a:t>
            </a:r>
            <a:r>
              <a:rPr lang="it-IT" sz="2800" dirty="0" smtClean="0">
                <a:solidFill>
                  <a:schemeClr val="hlink"/>
                </a:solidFill>
              </a:rPr>
              <a:t>Classi       Frequenza </a:t>
            </a:r>
            <a:r>
              <a:rPr lang="it-IT" sz="2800" dirty="0" smtClean="0"/>
              <a:t>(</a:t>
            </a:r>
            <a:r>
              <a:rPr lang="it-IT" sz="2800" dirty="0" err="1" smtClean="0"/>
              <a:t>n</a:t>
            </a:r>
            <a:r>
              <a:rPr lang="it-IT" sz="2800" baseline="-25000" dirty="0" err="1" smtClean="0"/>
              <a:t>i</a:t>
            </a:r>
            <a:r>
              <a:rPr lang="it-IT" sz="2800" dirty="0" smtClean="0"/>
              <a:t>)</a:t>
            </a:r>
            <a:r>
              <a:rPr lang="it-IT" sz="2800" dirty="0" smtClean="0">
                <a:solidFill>
                  <a:schemeClr val="hlink"/>
                </a:solidFill>
              </a:rPr>
              <a:t>    Frequenza     </a:t>
            </a:r>
            <a:r>
              <a:rPr lang="it-IT" sz="2800" dirty="0" err="1" smtClean="0">
                <a:solidFill>
                  <a:schemeClr val="hlink"/>
                </a:solidFill>
              </a:rPr>
              <a:t>Freq</a:t>
            </a:r>
            <a:r>
              <a:rPr lang="it-IT" sz="2800" dirty="0" smtClean="0">
                <a:solidFill>
                  <a:schemeClr val="hlink"/>
                </a:solidFill>
              </a:rPr>
              <a:t>. relativa</a:t>
            </a:r>
          </a:p>
          <a:p>
            <a:pPr eaLnBrk="1" hangingPunct="1">
              <a:lnSpc>
                <a:spcPct val="90000"/>
              </a:lnSpc>
              <a:buFontTx/>
              <a:buNone/>
            </a:pPr>
            <a:r>
              <a:rPr lang="it-IT" sz="2800" dirty="0" smtClean="0">
                <a:solidFill>
                  <a:schemeClr val="hlink"/>
                </a:solidFill>
              </a:rPr>
              <a:t>                                                  relativa </a:t>
            </a:r>
            <a:r>
              <a:rPr lang="it-IT" sz="2800" dirty="0" smtClean="0"/>
              <a:t>(</a:t>
            </a:r>
            <a:r>
              <a:rPr lang="it-IT" sz="2800" dirty="0" err="1" smtClean="0"/>
              <a:t>n</a:t>
            </a:r>
            <a:r>
              <a:rPr lang="it-IT" sz="2800" baseline="-25000" dirty="0" err="1" smtClean="0"/>
              <a:t>i</a:t>
            </a:r>
            <a:r>
              <a:rPr lang="it-IT" sz="2800" dirty="0" smtClean="0"/>
              <a:t>/n)   </a:t>
            </a:r>
            <a:r>
              <a:rPr lang="it-IT" sz="2800" dirty="0" smtClean="0">
                <a:solidFill>
                  <a:srgbClr val="0070C0"/>
                </a:solidFill>
              </a:rPr>
              <a:t>percentuale % </a:t>
            </a:r>
          </a:p>
          <a:p>
            <a:pPr eaLnBrk="1" hangingPunct="1">
              <a:lnSpc>
                <a:spcPct val="90000"/>
              </a:lnSpc>
              <a:buFontTx/>
              <a:buNone/>
            </a:pPr>
            <a:r>
              <a:rPr lang="it-IT" sz="2800" dirty="0" smtClean="0"/>
              <a:t>   70- 75                    2                       0.05                   5</a:t>
            </a:r>
          </a:p>
          <a:p>
            <a:pPr eaLnBrk="1" hangingPunct="1">
              <a:lnSpc>
                <a:spcPct val="90000"/>
              </a:lnSpc>
              <a:buFontTx/>
              <a:buNone/>
            </a:pPr>
            <a:r>
              <a:rPr lang="it-IT" sz="2800" dirty="0" smtClean="0"/>
              <a:t>   75- 79                    0                       </a:t>
            </a:r>
            <a:r>
              <a:rPr lang="it-IT" sz="2800" dirty="0" err="1" smtClean="0"/>
              <a:t>0</a:t>
            </a:r>
            <a:r>
              <a:rPr lang="it-IT" sz="2800" dirty="0" smtClean="0"/>
              <a:t>                         </a:t>
            </a:r>
            <a:r>
              <a:rPr lang="it-IT" sz="2800" dirty="0" err="1" smtClean="0"/>
              <a:t>0</a:t>
            </a:r>
            <a:endParaRPr lang="it-IT" sz="2800" dirty="0" smtClean="0"/>
          </a:p>
          <a:p>
            <a:pPr eaLnBrk="1" hangingPunct="1">
              <a:lnSpc>
                <a:spcPct val="90000"/>
              </a:lnSpc>
              <a:buFontTx/>
              <a:buNone/>
            </a:pPr>
            <a:r>
              <a:rPr lang="it-IT" sz="2800" dirty="0" smtClean="0"/>
              <a:t>   80- 84                    6                       0.15                  15</a:t>
            </a:r>
          </a:p>
          <a:p>
            <a:pPr eaLnBrk="1" hangingPunct="1">
              <a:lnSpc>
                <a:spcPct val="90000"/>
              </a:lnSpc>
              <a:buFontTx/>
              <a:buNone/>
            </a:pPr>
            <a:r>
              <a:rPr lang="it-IT" sz="2800" dirty="0" smtClean="0"/>
              <a:t>   85- 89                  12                       0.3                    30</a:t>
            </a:r>
          </a:p>
          <a:p>
            <a:pPr eaLnBrk="1" hangingPunct="1">
              <a:lnSpc>
                <a:spcPct val="90000"/>
              </a:lnSpc>
              <a:buFontTx/>
              <a:buNone/>
            </a:pPr>
            <a:r>
              <a:rPr lang="it-IT" sz="2800" dirty="0" smtClean="0"/>
              <a:t>   90- 94                  13                       0.325                32.5</a:t>
            </a:r>
          </a:p>
          <a:p>
            <a:pPr eaLnBrk="1" hangingPunct="1">
              <a:lnSpc>
                <a:spcPct val="90000"/>
              </a:lnSpc>
              <a:buFontTx/>
              <a:buNone/>
            </a:pPr>
            <a:r>
              <a:rPr lang="it-IT" sz="2800" dirty="0" smtClean="0"/>
              <a:t>   95-99                     5                       0.125                12.5</a:t>
            </a:r>
          </a:p>
          <a:p>
            <a:pPr eaLnBrk="1" hangingPunct="1">
              <a:lnSpc>
                <a:spcPct val="90000"/>
              </a:lnSpc>
              <a:buFontTx/>
              <a:buNone/>
            </a:pPr>
            <a:r>
              <a:rPr lang="it-IT" sz="2800" u="sng" dirty="0" smtClean="0"/>
              <a:t> 100-105                   2                       0.05                    5</a:t>
            </a:r>
            <a:r>
              <a:rPr lang="it-IT" sz="2800" dirty="0" smtClean="0"/>
              <a:t> </a:t>
            </a:r>
          </a:p>
          <a:p>
            <a:pPr eaLnBrk="1" hangingPunct="1">
              <a:lnSpc>
                <a:spcPct val="90000"/>
              </a:lnSpc>
              <a:buFontTx/>
              <a:buNone/>
            </a:pPr>
            <a:r>
              <a:rPr lang="it-IT" sz="2800" dirty="0" smtClean="0"/>
              <a:t>  Totale                n=40                      1.00                  100</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asellaDiTesto 4"/>
          <p:cNvSpPr txBox="1"/>
          <p:nvPr/>
        </p:nvSpPr>
        <p:spPr>
          <a:xfrm>
            <a:off x="0" y="4581128"/>
            <a:ext cx="2195736" cy="1384995"/>
          </a:xfrm>
          <a:prstGeom prst="rect">
            <a:avLst/>
          </a:prstGeom>
          <a:noFill/>
        </p:spPr>
        <p:txBody>
          <a:bodyPr wrap="square" rtlCol="0">
            <a:spAutoFit/>
          </a:bodyPr>
          <a:lstStyle/>
          <a:p>
            <a:r>
              <a:rPr lang="it-IT" sz="2800" dirty="0" smtClean="0"/>
              <a:t>  </a:t>
            </a:r>
            <a:r>
              <a:rPr lang="it-IT" sz="2800" b="1" dirty="0" smtClean="0">
                <a:solidFill>
                  <a:srgbClr val="FF0000"/>
                </a:solidFill>
              </a:rPr>
              <a:t>7 classi </a:t>
            </a:r>
          </a:p>
          <a:p>
            <a:r>
              <a:rPr lang="it-IT" sz="2800" b="1" dirty="0" smtClean="0">
                <a:solidFill>
                  <a:srgbClr val="FF0000"/>
                </a:solidFill>
              </a:rPr>
              <a:t>ampiezza 5      </a:t>
            </a:r>
          </a:p>
          <a:p>
            <a:r>
              <a:rPr lang="it-IT" sz="2800" b="1" dirty="0" smtClean="0">
                <a:solidFill>
                  <a:srgbClr val="FF0000"/>
                </a:solidFill>
              </a:rPr>
              <a:t>misure in cm</a:t>
            </a:r>
            <a:endParaRPr lang="it-IT" sz="2800" b="1" dirty="0">
              <a:solidFill>
                <a:srgbClr val="FF0000"/>
              </a:solidFill>
            </a:endParaRPr>
          </a:p>
        </p:txBody>
      </p:sp>
      <p:sp>
        <p:nvSpPr>
          <p:cNvPr id="6" name="Rettangolo 5"/>
          <p:cNvSpPr/>
          <p:nvPr/>
        </p:nvSpPr>
        <p:spPr>
          <a:xfrm>
            <a:off x="0" y="1268760"/>
            <a:ext cx="2627784" cy="2616101"/>
          </a:xfrm>
          <a:prstGeom prst="rect">
            <a:avLst/>
          </a:prstGeom>
        </p:spPr>
        <p:txBody>
          <a:bodyPr wrap="square">
            <a:spAutoFit/>
          </a:bodyPr>
          <a:lstStyle/>
          <a:p>
            <a:r>
              <a:rPr lang="it-IT" sz="2000" u="sng" dirty="0" smtClean="0">
                <a:latin typeface="Arial" pitchFamily="34" charset="0"/>
              </a:rPr>
              <a:t>   </a:t>
            </a:r>
            <a:r>
              <a:rPr lang="it-IT" sz="2000" u="sng" dirty="0" err="1" smtClean="0">
                <a:latin typeface="Arial" pitchFamily="34" charset="0"/>
              </a:rPr>
              <a:t>Ramo-foglia</a:t>
            </a:r>
            <a:endParaRPr lang="it-IT" sz="2000" u="sng" dirty="0" smtClean="0">
              <a:latin typeface="Arial" pitchFamily="34" charset="0"/>
            </a:endParaRPr>
          </a:p>
          <a:p>
            <a:endParaRPr lang="it-IT" dirty="0" smtClean="0">
              <a:latin typeface="Arial" pitchFamily="34" charset="0"/>
            </a:endParaRPr>
          </a:p>
          <a:p>
            <a:r>
              <a:rPr lang="it-IT" dirty="0" smtClean="0">
                <a:latin typeface="Arial" pitchFamily="34" charset="0"/>
              </a:rPr>
              <a:t>     7   13</a:t>
            </a:r>
          </a:p>
          <a:p>
            <a:r>
              <a:rPr lang="it-IT" dirty="0" smtClean="0">
                <a:latin typeface="Arial" pitchFamily="34" charset="0"/>
              </a:rPr>
              <a:t>     7</a:t>
            </a:r>
          </a:p>
          <a:p>
            <a:r>
              <a:rPr lang="it-IT" dirty="0" smtClean="0">
                <a:latin typeface="Arial" pitchFamily="34" charset="0"/>
              </a:rPr>
              <a:t>     8   013444</a:t>
            </a:r>
          </a:p>
          <a:p>
            <a:r>
              <a:rPr lang="it-IT" dirty="0" smtClean="0">
                <a:latin typeface="Arial" pitchFamily="34" charset="0"/>
              </a:rPr>
              <a:t>     8   556666778889</a:t>
            </a:r>
          </a:p>
          <a:p>
            <a:r>
              <a:rPr lang="it-IT" dirty="0" smtClean="0">
                <a:latin typeface="Arial" pitchFamily="34" charset="0"/>
              </a:rPr>
              <a:t>     9   0001111233333</a:t>
            </a:r>
          </a:p>
          <a:p>
            <a:r>
              <a:rPr lang="it-IT" dirty="0" smtClean="0">
                <a:latin typeface="Arial" pitchFamily="34" charset="0"/>
              </a:rPr>
              <a:t>     9   67778</a:t>
            </a:r>
          </a:p>
          <a:p>
            <a:r>
              <a:rPr lang="it-IT" dirty="0" smtClean="0">
                <a:latin typeface="Arial" pitchFamily="34" charset="0"/>
              </a:rPr>
              <a:t>    10  12</a:t>
            </a:r>
            <a:endParaRPr lang="it-IT" dirty="0">
              <a:latin typeface="Arial" pitchFamily="34" charset="0"/>
            </a:endParaRPr>
          </a:p>
        </p:txBody>
      </p:sp>
      <p:cxnSp>
        <p:nvCxnSpPr>
          <p:cNvPr id="8" name="Connettore 2 7"/>
          <p:cNvCxnSpPr/>
          <p:nvPr/>
        </p:nvCxnSpPr>
        <p:spPr>
          <a:xfrm>
            <a:off x="1691680" y="4797152"/>
            <a:ext cx="86409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flipH="1">
            <a:off x="2195736" y="1412776"/>
            <a:ext cx="216024"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1547664" y="548680"/>
            <a:ext cx="3096344" cy="769441"/>
          </a:xfrm>
          <a:prstGeom prst="rect">
            <a:avLst/>
          </a:prstGeom>
          <a:noFill/>
        </p:spPr>
        <p:txBody>
          <a:bodyPr wrap="square" rtlCol="0">
            <a:spAutoFit/>
          </a:bodyPr>
          <a:lstStyle/>
          <a:p>
            <a:r>
              <a:rPr lang="it-IT" sz="2200" b="1" dirty="0" smtClean="0"/>
              <a:t>Ogni ramo è diviso a metà</a:t>
            </a:r>
            <a:endParaRPr lang="it-IT" sz="2200" b="1" dirty="0"/>
          </a:p>
        </p:txBody>
      </p:sp>
      <p:pic>
        <p:nvPicPr>
          <p:cNvPr id="1028099" name="Picture 3"/>
          <p:cNvPicPr>
            <a:picLocks noChangeAspect="1" noChangeArrowheads="1"/>
          </p:cNvPicPr>
          <p:nvPr/>
        </p:nvPicPr>
        <p:blipFill>
          <a:blip r:embed="rId3" cstate="print"/>
          <a:srcRect/>
          <a:stretch>
            <a:fillRect/>
          </a:stretch>
        </p:blipFill>
        <p:spPr bwMode="auto">
          <a:xfrm>
            <a:off x="2627784" y="1916832"/>
            <a:ext cx="6516216" cy="4941169"/>
          </a:xfrm>
          <a:prstGeom prst="rect">
            <a:avLst/>
          </a:prstGeom>
          <a:noFill/>
          <a:ln w="9525">
            <a:noFill/>
            <a:miter lim="800000"/>
            <a:headEnd/>
            <a:tailEnd/>
          </a:ln>
        </p:spPr>
      </p:pic>
      <p:sp>
        <p:nvSpPr>
          <p:cNvPr id="13" name="CasellaDiTesto 12"/>
          <p:cNvSpPr txBox="1"/>
          <p:nvPr/>
        </p:nvSpPr>
        <p:spPr>
          <a:xfrm>
            <a:off x="3153962" y="1052736"/>
            <a:ext cx="5990038" cy="707886"/>
          </a:xfrm>
          <a:prstGeom prst="rect">
            <a:avLst/>
          </a:prstGeom>
          <a:noFill/>
        </p:spPr>
        <p:txBody>
          <a:bodyPr wrap="none" rtlCol="0">
            <a:spAutoFit/>
          </a:bodyPr>
          <a:lstStyle/>
          <a:p>
            <a:r>
              <a:rPr lang="it-IT" sz="2000" b="1" dirty="0" smtClean="0">
                <a:solidFill>
                  <a:srgbClr val="FF0000"/>
                </a:solidFill>
              </a:rPr>
              <a:t>L’altezza di ogni barra è uguale ( o proporzionale) alla</a:t>
            </a:r>
          </a:p>
          <a:p>
            <a:r>
              <a:rPr lang="it-IT" sz="2000" b="1" dirty="0" smtClean="0">
                <a:solidFill>
                  <a:srgbClr val="FF0000"/>
                </a:solidFill>
              </a:rPr>
              <a:t> </a:t>
            </a:r>
            <a:r>
              <a:rPr lang="it-IT" sz="2000" b="1" dirty="0" err="1" smtClean="0">
                <a:solidFill>
                  <a:srgbClr val="FF0000"/>
                </a:solidFill>
              </a:rPr>
              <a:t>freq</a:t>
            </a:r>
            <a:r>
              <a:rPr lang="it-IT" sz="2000" b="1" dirty="0" smtClean="0">
                <a:solidFill>
                  <a:srgbClr val="FF0000"/>
                </a:solidFill>
              </a:rPr>
              <a:t> relativa percentuale  della classe corrispondente  </a:t>
            </a:r>
            <a:endParaRPr lang="it-IT" sz="2000" b="1" dirty="0">
              <a:solidFill>
                <a:srgbClr val="FF0000"/>
              </a:solidFill>
            </a:endParaRPr>
          </a:p>
        </p:txBody>
      </p:sp>
      <p:sp>
        <p:nvSpPr>
          <p:cNvPr id="9" name="Text Box 5"/>
          <p:cNvSpPr txBox="1">
            <a:spLocks noChangeArrowheads="1"/>
          </p:cNvSpPr>
          <p:nvPr/>
        </p:nvSpPr>
        <p:spPr bwMode="auto">
          <a:xfrm>
            <a:off x="468313" y="12700"/>
            <a:ext cx="8207375" cy="466725"/>
          </a:xfrm>
          <a:prstGeom prst="rect">
            <a:avLst/>
          </a:prstGeom>
          <a:noFill/>
          <a:ln w="9525">
            <a:solidFill>
              <a:srgbClr val="3333FF"/>
            </a:solidFill>
            <a:miter lim="800000"/>
            <a:headEnd/>
            <a:tailEnd/>
          </a:ln>
        </p:spPr>
        <p:txBody>
          <a:bodyPr>
            <a:spAutoFit/>
          </a:bodyPr>
          <a:lstStyle/>
          <a:p>
            <a:r>
              <a:rPr lang="it-IT" sz="2400" b="1" dirty="0">
                <a:solidFill>
                  <a:srgbClr val="FF3300"/>
                </a:solidFill>
                <a:latin typeface="Arial" pitchFamily="34" charset="0"/>
              </a:rPr>
              <a:t>Istogramma delle lunghezze (cm) dei coyote femmina</a:t>
            </a: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399250" y="-1"/>
            <a:ext cx="5036846" cy="3819381"/>
          </a:xfrm>
          <a:prstGeom prst="rect">
            <a:avLst/>
          </a:prstGeom>
          <a:noFill/>
          <a:ln w="9525">
            <a:noFill/>
            <a:miter lim="800000"/>
            <a:headEnd/>
            <a:tailEnd/>
          </a:ln>
        </p:spPr>
      </p:pic>
      <p:sp>
        <p:nvSpPr>
          <p:cNvPr id="4" name="CasellaDiTesto 3"/>
          <p:cNvSpPr txBox="1"/>
          <p:nvPr/>
        </p:nvSpPr>
        <p:spPr>
          <a:xfrm>
            <a:off x="395536" y="4509120"/>
            <a:ext cx="3099767" cy="3046988"/>
          </a:xfrm>
          <a:prstGeom prst="rect">
            <a:avLst/>
          </a:prstGeom>
          <a:noFill/>
        </p:spPr>
        <p:txBody>
          <a:bodyPr wrap="square" rtlCol="0">
            <a:spAutoFit/>
          </a:bodyPr>
          <a:lstStyle/>
          <a:p>
            <a:r>
              <a:rPr lang="it-IT" sz="2400" dirty="0" smtClean="0"/>
              <a:t>Frequenze assolute</a:t>
            </a:r>
          </a:p>
          <a:p>
            <a:r>
              <a:rPr lang="it-IT" sz="2400" dirty="0" smtClean="0"/>
              <a:t> (7 classi)</a:t>
            </a:r>
          </a:p>
          <a:p>
            <a:endParaRPr lang="it-IT" sz="2400" dirty="0" smtClean="0"/>
          </a:p>
          <a:p>
            <a:r>
              <a:rPr lang="it-IT" sz="2400" dirty="0" smtClean="0"/>
              <a:t>Notare </a:t>
            </a:r>
            <a:r>
              <a:rPr lang="it-IT" sz="2400" b="1" u="sng" dirty="0" smtClean="0"/>
              <a:t>la differenza </a:t>
            </a:r>
            <a:r>
              <a:rPr lang="it-IT" sz="2400" dirty="0" smtClean="0"/>
              <a:t>tra i 2 grafici</a:t>
            </a:r>
          </a:p>
          <a:p>
            <a:endParaRPr lang="it-IT" sz="2400" dirty="0" smtClean="0"/>
          </a:p>
          <a:p>
            <a:endParaRPr lang="it-IT" sz="2400" dirty="0" smtClean="0"/>
          </a:p>
          <a:p>
            <a:endParaRPr lang="it-IT" sz="2400" dirty="0"/>
          </a:p>
        </p:txBody>
      </p:sp>
      <p:cxnSp>
        <p:nvCxnSpPr>
          <p:cNvPr id="6" name="Connettore 2 5"/>
          <p:cNvCxnSpPr/>
          <p:nvPr/>
        </p:nvCxnSpPr>
        <p:spPr>
          <a:xfrm>
            <a:off x="2267744" y="5085184"/>
            <a:ext cx="144016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asellaDiTesto 6"/>
          <p:cNvSpPr txBox="1"/>
          <p:nvPr/>
        </p:nvSpPr>
        <p:spPr>
          <a:xfrm>
            <a:off x="5580112" y="620688"/>
            <a:ext cx="2806217" cy="830997"/>
          </a:xfrm>
          <a:prstGeom prst="rect">
            <a:avLst/>
          </a:prstGeom>
          <a:noFill/>
        </p:spPr>
        <p:txBody>
          <a:bodyPr wrap="none" rtlCol="0">
            <a:spAutoFit/>
          </a:bodyPr>
          <a:lstStyle/>
          <a:p>
            <a:r>
              <a:rPr lang="it-IT" sz="2400" dirty="0" smtClean="0"/>
              <a:t>Frequenze relative</a:t>
            </a:r>
          </a:p>
          <a:p>
            <a:r>
              <a:rPr lang="it-IT" sz="2400" dirty="0" smtClean="0"/>
              <a:t> percentuali (7 classi)</a:t>
            </a:r>
            <a:endParaRPr lang="it-IT" sz="2400" dirty="0"/>
          </a:p>
        </p:txBody>
      </p:sp>
      <p:cxnSp>
        <p:nvCxnSpPr>
          <p:cNvPr id="9" name="Connettore 2 8"/>
          <p:cNvCxnSpPr/>
          <p:nvPr/>
        </p:nvCxnSpPr>
        <p:spPr>
          <a:xfrm flipH="1">
            <a:off x="5796136" y="1556792"/>
            <a:ext cx="100811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35619" name="Picture 3"/>
          <p:cNvPicPr>
            <a:picLocks noChangeAspect="1" noChangeArrowheads="1"/>
          </p:cNvPicPr>
          <p:nvPr/>
        </p:nvPicPr>
        <p:blipFill>
          <a:blip r:embed="rId3" cstate="print"/>
          <a:srcRect/>
          <a:stretch>
            <a:fillRect/>
          </a:stretch>
        </p:blipFill>
        <p:spPr bwMode="auto">
          <a:xfrm>
            <a:off x="4139952" y="3521967"/>
            <a:ext cx="5004048" cy="3336032"/>
          </a:xfrm>
          <a:prstGeom prst="rect">
            <a:avLst/>
          </a:prstGeom>
          <a:noFill/>
          <a:ln w="9525">
            <a:noFill/>
            <a:miter lim="800000"/>
            <a:headEnd/>
            <a:tailEnd/>
          </a:ln>
        </p:spPr>
      </p:pic>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9AE7391B-966A-46B5-8CC0-3FEE304F88C3}" type="slidenum">
              <a:rPr lang="it-IT"/>
              <a:pPr>
                <a:defRPr/>
              </a:pPr>
              <a:t>156</a:t>
            </a:fld>
            <a:endParaRPr lang="it-IT"/>
          </a:p>
        </p:txBody>
      </p:sp>
      <p:sp>
        <p:nvSpPr>
          <p:cNvPr id="234499" name="Rectangle 2"/>
          <p:cNvSpPr>
            <a:spLocks noGrp="1" noChangeArrowheads="1"/>
          </p:cNvSpPr>
          <p:nvPr>
            <p:ph type="title"/>
          </p:nvPr>
        </p:nvSpPr>
        <p:spPr>
          <a:xfrm>
            <a:off x="251520" y="0"/>
            <a:ext cx="8892480" cy="922114"/>
          </a:xfrm>
          <a:ln>
            <a:solidFill>
              <a:srgbClr val="002060"/>
            </a:solidFill>
          </a:ln>
        </p:spPr>
        <p:txBody>
          <a:bodyPr>
            <a:normAutofit/>
          </a:bodyPr>
          <a:lstStyle/>
          <a:p>
            <a:pPr algn="l" eaLnBrk="1" hangingPunct="1"/>
            <a:r>
              <a:rPr lang="it-IT" sz="3600" dirty="0" smtClean="0">
                <a:solidFill>
                  <a:srgbClr val="FF0000"/>
                </a:solidFill>
              </a:rPr>
              <a:t>Istogrammi- Divisione in classi </a:t>
            </a:r>
            <a:r>
              <a:rPr lang="it-IT" sz="3200" dirty="0" smtClean="0">
                <a:solidFill>
                  <a:srgbClr val="FF0000"/>
                </a:solidFill>
              </a:rPr>
              <a:t>(coyote femmine)</a:t>
            </a:r>
            <a:endParaRPr lang="it-IT" sz="4000" dirty="0" smtClean="0">
              <a:solidFill>
                <a:srgbClr val="FF0000"/>
              </a:solidFill>
            </a:endParaRPr>
          </a:p>
        </p:txBody>
      </p:sp>
      <p:sp>
        <p:nvSpPr>
          <p:cNvPr id="234500" name="Rectangle 3"/>
          <p:cNvSpPr>
            <a:spLocks noGrp="1" noChangeArrowheads="1"/>
          </p:cNvSpPr>
          <p:nvPr>
            <p:ph type="body" idx="1"/>
          </p:nvPr>
        </p:nvSpPr>
        <p:spPr>
          <a:xfrm>
            <a:off x="323528" y="1052736"/>
            <a:ext cx="8363272" cy="5805264"/>
          </a:xfrm>
        </p:spPr>
        <p:txBody>
          <a:bodyPr/>
          <a:lstStyle/>
          <a:p>
            <a:pPr>
              <a:buNone/>
            </a:pPr>
            <a:r>
              <a:rPr lang="it-IT" sz="2000" b="1" dirty="0" smtClean="0">
                <a:solidFill>
                  <a:srgbClr val="0070C0"/>
                </a:solidFill>
              </a:rPr>
              <a:t>                           </a:t>
            </a:r>
            <a:r>
              <a:rPr lang="it-IT" sz="2000" b="1" u="sng" dirty="0" smtClean="0">
                <a:solidFill>
                  <a:srgbClr val="0070C0"/>
                </a:solidFill>
              </a:rPr>
              <a:t>7   Classi chiuse a sinistra             </a:t>
            </a:r>
            <a:r>
              <a:rPr lang="it-IT" sz="2000" b="1" dirty="0" smtClean="0">
                <a:solidFill>
                  <a:srgbClr val="FF0000"/>
                </a:solidFill>
                <a:cs typeface="Arial" pitchFamily="34" charset="0"/>
                <a:sym typeface="Wingdings" pitchFamily="2" charset="2"/>
              </a:rPr>
              <a:t>Ampiezza classi  = 5 </a:t>
            </a:r>
            <a:endParaRPr lang="it-IT" sz="2000" b="1" u="sng" dirty="0" smtClean="0">
              <a:solidFill>
                <a:srgbClr val="0070C0"/>
              </a:solidFill>
            </a:endParaRPr>
          </a:p>
          <a:p>
            <a:pPr eaLnBrk="1" hangingPunct="1">
              <a:buFontTx/>
              <a:buNone/>
            </a:pPr>
            <a:r>
              <a:rPr lang="it-IT" sz="3000" b="1" dirty="0" smtClean="0"/>
              <a:t>70-75</a:t>
            </a:r>
            <a:r>
              <a:rPr lang="it-IT" sz="3000" b="1" dirty="0" smtClean="0">
                <a:sym typeface="Wingdings" pitchFamily="2" charset="2"/>
              </a:rPr>
              <a:t></a:t>
            </a:r>
            <a:r>
              <a:rPr lang="it-IT" sz="3000" b="1" dirty="0" smtClean="0"/>
              <a:t>70.0-74.9</a:t>
            </a:r>
            <a:r>
              <a:rPr lang="it-IT" sz="3000" b="1" dirty="0" smtClean="0">
                <a:sym typeface="Wingdings" pitchFamily="2" charset="2"/>
              </a:rPr>
              <a:t> </a:t>
            </a:r>
            <a:r>
              <a:rPr lang="it-IT" sz="3000" b="1" dirty="0" smtClean="0">
                <a:solidFill>
                  <a:srgbClr val="FF0000"/>
                </a:solidFill>
                <a:sym typeface="Wingdings" pitchFamily="2" charset="2"/>
              </a:rPr>
              <a:t>70.0 </a:t>
            </a:r>
            <a:r>
              <a:rPr lang="it-IT" sz="3000" b="1" dirty="0" smtClean="0">
                <a:solidFill>
                  <a:srgbClr val="FF0000"/>
                </a:solidFill>
                <a:cs typeface="Arial" pitchFamily="34" charset="0"/>
                <a:sym typeface="Wingdings" pitchFamily="2" charset="2"/>
              </a:rPr>
              <a:t>≤ lunghezze &lt; 75.0</a:t>
            </a:r>
            <a:endParaRPr lang="it-IT" sz="3000" b="1" dirty="0" smtClean="0">
              <a:solidFill>
                <a:srgbClr val="FF0000"/>
              </a:solidFill>
              <a:cs typeface="Arial" pitchFamily="34" charset="0"/>
            </a:endParaRPr>
          </a:p>
          <a:p>
            <a:pPr eaLnBrk="1" hangingPunct="1">
              <a:buFontTx/>
              <a:buNone/>
            </a:pPr>
            <a:r>
              <a:rPr lang="it-IT" sz="3000" b="1" dirty="0" smtClean="0"/>
              <a:t>75-80</a:t>
            </a:r>
            <a:r>
              <a:rPr lang="it-IT" sz="3000" b="1" dirty="0" smtClean="0">
                <a:sym typeface="Wingdings" pitchFamily="2" charset="2"/>
              </a:rPr>
              <a:t></a:t>
            </a:r>
            <a:r>
              <a:rPr lang="it-IT" sz="3000" b="1" dirty="0" smtClean="0"/>
              <a:t> 75.0-79.9</a:t>
            </a:r>
            <a:r>
              <a:rPr lang="it-IT" sz="3000" b="1" dirty="0" smtClean="0">
                <a:sym typeface="Wingdings" pitchFamily="2" charset="2"/>
              </a:rPr>
              <a:t> </a:t>
            </a:r>
            <a:r>
              <a:rPr lang="it-IT" sz="3000" b="1" dirty="0" smtClean="0">
                <a:solidFill>
                  <a:srgbClr val="FF0000"/>
                </a:solidFill>
                <a:sym typeface="Wingdings" pitchFamily="2" charset="2"/>
              </a:rPr>
              <a:t>75.0 </a:t>
            </a:r>
            <a:r>
              <a:rPr lang="it-IT" sz="3000" b="1" dirty="0" smtClean="0">
                <a:solidFill>
                  <a:srgbClr val="FF0000"/>
                </a:solidFill>
                <a:cs typeface="Arial" pitchFamily="34" charset="0"/>
                <a:sym typeface="Wingdings" pitchFamily="2" charset="2"/>
              </a:rPr>
              <a:t>≤ lunghezze &lt; 80.0</a:t>
            </a:r>
          </a:p>
          <a:p>
            <a:pPr eaLnBrk="1" hangingPunct="1">
              <a:buFontTx/>
              <a:buNone/>
            </a:pPr>
            <a:r>
              <a:rPr lang="it-IT" sz="3000" b="1" dirty="0" smtClean="0">
                <a:cs typeface="Arial" pitchFamily="34" charset="0"/>
                <a:sym typeface="Wingdings" pitchFamily="2" charset="2"/>
              </a:rPr>
              <a:t>                </a:t>
            </a:r>
            <a:r>
              <a:rPr lang="it-IT" sz="3000" b="1" dirty="0" err="1" smtClean="0">
                <a:cs typeface="Arial" pitchFamily="34" charset="0"/>
                <a:sym typeface="Wingdings" pitchFamily="2" charset="2"/>
              </a:rPr>
              <a:t>……………………………………………</a:t>
            </a:r>
            <a:r>
              <a:rPr lang="it-IT" sz="3000" b="1" dirty="0" smtClean="0">
                <a:cs typeface="Arial" pitchFamily="34" charset="0"/>
                <a:sym typeface="Wingdings" pitchFamily="2" charset="2"/>
              </a:rPr>
              <a:t>.</a:t>
            </a:r>
          </a:p>
          <a:p>
            <a:pPr>
              <a:buNone/>
            </a:pPr>
            <a:r>
              <a:rPr lang="it-IT" sz="3000" b="1" dirty="0" smtClean="0">
                <a:cs typeface="Arial" pitchFamily="34" charset="0"/>
                <a:sym typeface="Wingdings" pitchFamily="2" charset="2"/>
              </a:rPr>
              <a:t>100-105100-104.9</a:t>
            </a:r>
            <a:r>
              <a:rPr lang="it-IT" sz="3000" b="1" dirty="0" smtClean="0">
                <a:solidFill>
                  <a:srgbClr val="FF0000"/>
                </a:solidFill>
                <a:cs typeface="Arial" pitchFamily="34" charset="0"/>
                <a:sym typeface="Wingdings" pitchFamily="2" charset="2"/>
              </a:rPr>
              <a:t>100</a:t>
            </a:r>
            <a:r>
              <a:rPr lang="it-IT" sz="3000" b="1" dirty="0" smtClean="0">
                <a:cs typeface="Arial" pitchFamily="34" charset="0"/>
                <a:sym typeface="Wingdings" pitchFamily="2" charset="2"/>
              </a:rPr>
              <a:t> </a:t>
            </a:r>
            <a:r>
              <a:rPr lang="it-IT" sz="3000" b="1" dirty="0" smtClean="0">
                <a:solidFill>
                  <a:srgbClr val="FF0000"/>
                </a:solidFill>
                <a:cs typeface="Arial" pitchFamily="34" charset="0"/>
                <a:sym typeface="Wingdings" pitchFamily="2" charset="2"/>
              </a:rPr>
              <a:t>≤ lunghezze &lt; 80.0    </a:t>
            </a:r>
            <a:endParaRPr lang="it-IT" sz="3000" b="1" dirty="0" smtClean="0">
              <a:solidFill>
                <a:srgbClr val="FF0000"/>
              </a:solidFill>
            </a:endParaRPr>
          </a:p>
          <a:p>
            <a:pPr eaLnBrk="1" hangingPunct="1">
              <a:buFontTx/>
              <a:buNone/>
            </a:pPr>
            <a:endParaRPr lang="it-IT" b="1" dirty="0" smtClean="0"/>
          </a:p>
        </p:txBody>
      </p:sp>
      <p:sp>
        <p:nvSpPr>
          <p:cNvPr id="6" name="CasellaDiTesto 5"/>
          <p:cNvSpPr txBox="1"/>
          <p:nvPr/>
        </p:nvSpPr>
        <p:spPr>
          <a:xfrm>
            <a:off x="323528" y="3717032"/>
            <a:ext cx="8568952" cy="6617196"/>
          </a:xfrm>
          <a:prstGeom prst="rect">
            <a:avLst/>
          </a:prstGeom>
          <a:noFill/>
        </p:spPr>
        <p:txBody>
          <a:bodyPr wrap="square" rtlCol="0">
            <a:spAutoFit/>
          </a:bodyPr>
          <a:lstStyle/>
          <a:p>
            <a:r>
              <a:rPr lang="it-IT" sz="2000" b="1" u="sng" dirty="0" smtClean="0">
                <a:solidFill>
                  <a:srgbClr val="0070C0"/>
                </a:solidFill>
              </a:rPr>
              <a:t> </a:t>
            </a:r>
            <a:r>
              <a:rPr lang="it-IT" sz="2000" b="1" dirty="0" smtClean="0">
                <a:solidFill>
                  <a:srgbClr val="0070C0"/>
                </a:solidFill>
              </a:rPr>
              <a:t>        </a:t>
            </a:r>
            <a:r>
              <a:rPr lang="it-IT" sz="2000" b="1" u="sng" dirty="0" smtClean="0">
                <a:solidFill>
                  <a:srgbClr val="0070C0"/>
                </a:solidFill>
              </a:rPr>
              <a:t>OPEN OFFICE</a:t>
            </a:r>
            <a:r>
              <a:rPr lang="it-IT" sz="2000" b="1" u="sng" dirty="0" smtClean="0">
                <a:solidFill>
                  <a:srgbClr val="0070C0"/>
                </a:solidFill>
                <a:sym typeface="Wingdings" pitchFamily="2" charset="2"/>
              </a:rPr>
              <a:t>  </a:t>
            </a:r>
            <a:r>
              <a:rPr lang="it-IT" sz="2000" b="1" u="sng" dirty="0" smtClean="0">
                <a:solidFill>
                  <a:srgbClr val="0070C0"/>
                </a:solidFill>
              </a:rPr>
              <a:t>Classi chiuse a destra    (7 classi)         </a:t>
            </a:r>
            <a:r>
              <a:rPr lang="it-IT" sz="2000" b="1" dirty="0" smtClean="0">
                <a:solidFill>
                  <a:srgbClr val="FF0000"/>
                </a:solidFill>
                <a:sym typeface="Wingdings" pitchFamily="2" charset="2"/>
              </a:rPr>
              <a:t>Ampiezza classi = 5</a:t>
            </a:r>
            <a:endParaRPr lang="it-IT" sz="2000" b="1" u="sng" dirty="0" smtClean="0">
              <a:solidFill>
                <a:srgbClr val="0070C0"/>
              </a:solidFill>
            </a:endParaRPr>
          </a:p>
          <a:p>
            <a:endParaRPr lang="it-IT" sz="3200" dirty="0" smtClean="0"/>
          </a:p>
          <a:p>
            <a:r>
              <a:rPr lang="it-IT" sz="3200" b="1" dirty="0" smtClean="0"/>
              <a:t>70-75</a:t>
            </a:r>
            <a:r>
              <a:rPr lang="it-IT" sz="3200" b="1" dirty="0" smtClean="0">
                <a:sym typeface="Wingdings" pitchFamily="2" charset="2"/>
              </a:rPr>
              <a:t></a:t>
            </a:r>
            <a:r>
              <a:rPr lang="it-IT" sz="3200" b="1" dirty="0" smtClean="0"/>
              <a:t>70.1-75.0</a:t>
            </a:r>
            <a:r>
              <a:rPr lang="it-IT" sz="3200" b="1" dirty="0" smtClean="0">
                <a:sym typeface="Wingdings" pitchFamily="2" charset="2"/>
              </a:rPr>
              <a:t> </a:t>
            </a:r>
            <a:r>
              <a:rPr lang="it-IT" sz="3200" b="1" dirty="0" smtClean="0">
                <a:solidFill>
                  <a:srgbClr val="FF0000"/>
                </a:solidFill>
                <a:sym typeface="Wingdings" pitchFamily="2" charset="2"/>
              </a:rPr>
              <a:t>70.0 &lt;lunghezze ≤ 75.0</a:t>
            </a:r>
          </a:p>
          <a:p>
            <a:r>
              <a:rPr lang="it-IT" sz="3200" b="1" dirty="0" smtClean="0"/>
              <a:t>75-80</a:t>
            </a:r>
            <a:r>
              <a:rPr lang="it-IT" sz="3200" b="1" dirty="0" smtClean="0">
                <a:sym typeface="Wingdings" pitchFamily="2" charset="2"/>
              </a:rPr>
              <a:t></a:t>
            </a:r>
            <a:r>
              <a:rPr lang="it-IT" sz="3200" b="1" dirty="0" smtClean="0"/>
              <a:t> 75.1-80.0</a:t>
            </a:r>
            <a:r>
              <a:rPr lang="it-IT" sz="3200" b="1" dirty="0" smtClean="0">
                <a:sym typeface="Wingdings" pitchFamily="2" charset="2"/>
              </a:rPr>
              <a:t> </a:t>
            </a:r>
            <a:r>
              <a:rPr lang="it-IT" sz="3200" b="1" dirty="0" smtClean="0">
                <a:solidFill>
                  <a:srgbClr val="FF0000"/>
                </a:solidFill>
                <a:sym typeface="Wingdings" pitchFamily="2" charset="2"/>
              </a:rPr>
              <a:t>75.0&lt; lunghezze ≤ 80.0</a:t>
            </a:r>
          </a:p>
          <a:p>
            <a:r>
              <a:rPr lang="it-IT" sz="3200" b="1" dirty="0" smtClean="0">
                <a:solidFill>
                  <a:srgbClr val="FF0000"/>
                </a:solidFill>
                <a:sym typeface="Wingdings" pitchFamily="2" charset="2"/>
              </a:rPr>
              <a:t>               </a:t>
            </a:r>
            <a:r>
              <a:rPr lang="it-IT" sz="3200" b="1" dirty="0" err="1" smtClean="0">
                <a:sym typeface="Wingdings" pitchFamily="2" charset="2"/>
              </a:rPr>
              <a:t>……………………………………………</a:t>
            </a:r>
            <a:endParaRPr lang="it-IT" sz="3200" b="1" dirty="0" smtClean="0">
              <a:sym typeface="Wingdings" pitchFamily="2" charset="2"/>
            </a:endParaRPr>
          </a:p>
          <a:p>
            <a:r>
              <a:rPr lang="it-IT" sz="3200" b="1" dirty="0" smtClean="0">
                <a:cs typeface="Arial" pitchFamily="34" charset="0"/>
                <a:sym typeface="Wingdings" pitchFamily="2" charset="2"/>
              </a:rPr>
              <a:t>100-105100-104.9</a:t>
            </a:r>
            <a:r>
              <a:rPr lang="it-IT" sz="3200" b="1" dirty="0" smtClean="0">
                <a:solidFill>
                  <a:srgbClr val="FF0000"/>
                </a:solidFill>
                <a:cs typeface="Arial" pitchFamily="34" charset="0"/>
                <a:sym typeface="Wingdings" pitchFamily="2" charset="2"/>
              </a:rPr>
              <a:t>100</a:t>
            </a:r>
            <a:r>
              <a:rPr lang="it-IT" sz="3200" b="1" dirty="0" smtClean="0">
                <a:cs typeface="Arial" pitchFamily="34" charset="0"/>
                <a:sym typeface="Wingdings" pitchFamily="2" charset="2"/>
              </a:rPr>
              <a:t> </a:t>
            </a:r>
            <a:r>
              <a:rPr lang="it-IT" sz="3200" b="1" dirty="0" smtClean="0">
                <a:solidFill>
                  <a:srgbClr val="FF0000"/>
                </a:solidFill>
                <a:cs typeface="Arial" pitchFamily="34" charset="0"/>
                <a:sym typeface="Wingdings" pitchFamily="2" charset="2"/>
              </a:rPr>
              <a:t>&lt; lunghezze ≤ 105    </a:t>
            </a:r>
            <a:endParaRPr lang="it-IT" sz="3200" b="1" dirty="0" smtClean="0">
              <a:solidFill>
                <a:srgbClr val="FF0000"/>
              </a:solidFill>
            </a:endParaRPr>
          </a:p>
          <a:p>
            <a:endParaRPr lang="it-IT" sz="3200" b="1" dirty="0" smtClean="0">
              <a:sym typeface="Wingdings" pitchFamily="2" charset="2"/>
            </a:endParaRPr>
          </a:p>
          <a:p>
            <a:r>
              <a:rPr lang="it-IT" sz="3200" b="1" dirty="0" smtClean="0">
                <a:sym typeface="Wingdings" pitchFamily="2" charset="2"/>
              </a:rPr>
              <a:t> </a:t>
            </a:r>
          </a:p>
          <a:p>
            <a:r>
              <a:rPr lang="it-IT" sz="3200" b="1" dirty="0" smtClean="0">
                <a:solidFill>
                  <a:srgbClr val="FF0000"/>
                </a:solidFill>
                <a:sym typeface="Wingdings" pitchFamily="2" charset="2"/>
              </a:rPr>
              <a:t>     </a:t>
            </a:r>
          </a:p>
          <a:p>
            <a:r>
              <a:rPr lang="it-IT" sz="3200" b="1" dirty="0" smtClean="0">
                <a:solidFill>
                  <a:srgbClr val="FF0000"/>
                </a:solidFill>
                <a:sym typeface="Wingdings" pitchFamily="2" charset="2"/>
              </a:rPr>
              <a:t> </a:t>
            </a:r>
            <a:endParaRPr lang="it-IT" sz="3200" b="1" dirty="0" smtClean="0">
              <a:solidFill>
                <a:srgbClr val="FF0000"/>
              </a:solidFill>
            </a:endParaRPr>
          </a:p>
          <a:p>
            <a:endParaRPr lang="it-IT" sz="3200" b="1" dirty="0" smtClean="0">
              <a:solidFill>
                <a:srgbClr val="FF0000"/>
              </a:solidFill>
            </a:endParaRPr>
          </a:p>
          <a:p>
            <a:endParaRPr lang="it-IT" sz="2800" b="1" dirty="0" smtClean="0">
              <a:solidFill>
                <a:schemeClr val="accent6"/>
              </a:solidFill>
            </a:endParaRPr>
          </a:p>
          <a:p>
            <a:endParaRPr lang="it-IT" sz="2800" b="1" dirty="0" smtClean="0">
              <a:solidFill>
                <a:schemeClr val="accent6"/>
              </a:solidFill>
            </a:endParaRPr>
          </a:p>
          <a:p>
            <a:endParaRPr lang="it-IT" sz="2800" b="1" dirty="0">
              <a:solidFill>
                <a:schemeClr val="accent6"/>
              </a:solidFill>
            </a:endParaRPr>
          </a:p>
        </p:txBody>
      </p:sp>
      <p:cxnSp>
        <p:nvCxnSpPr>
          <p:cNvPr id="8" name="Connettore 1 7"/>
          <p:cNvCxnSpPr/>
          <p:nvPr/>
        </p:nvCxnSpPr>
        <p:spPr>
          <a:xfrm>
            <a:off x="0" y="3645024"/>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9D986879-88C2-45EA-A3B1-FEE554FD98AC}" type="slidenum">
              <a:rPr lang="it-IT"/>
              <a:pPr>
                <a:defRPr/>
              </a:pPr>
              <a:t>157</a:t>
            </a:fld>
            <a:endParaRPr lang="it-IT"/>
          </a:p>
        </p:txBody>
      </p:sp>
      <p:sp>
        <p:nvSpPr>
          <p:cNvPr id="236547" name="Rectangle 2"/>
          <p:cNvSpPr>
            <a:spLocks noGrp="1" noChangeArrowheads="1"/>
          </p:cNvSpPr>
          <p:nvPr>
            <p:ph type="title"/>
          </p:nvPr>
        </p:nvSpPr>
        <p:spPr>
          <a:xfrm>
            <a:off x="457200" y="274638"/>
            <a:ext cx="8229600" cy="777875"/>
          </a:xfrm>
          <a:ln>
            <a:solidFill>
              <a:schemeClr val="accent2"/>
            </a:solidFill>
          </a:ln>
        </p:spPr>
        <p:txBody>
          <a:bodyPr/>
          <a:lstStyle/>
          <a:p>
            <a:pPr eaLnBrk="1" hangingPunct="1"/>
            <a:r>
              <a:rPr lang="it-IT" sz="3600" smtClean="0">
                <a:solidFill>
                  <a:srgbClr val="FF0000"/>
                </a:solidFill>
              </a:rPr>
              <a:t>Istogrammi</a:t>
            </a:r>
          </a:p>
        </p:txBody>
      </p:sp>
      <p:sp>
        <p:nvSpPr>
          <p:cNvPr id="236548" name="Rectangle 3"/>
          <p:cNvSpPr>
            <a:spLocks noGrp="1" noChangeArrowheads="1"/>
          </p:cNvSpPr>
          <p:nvPr>
            <p:ph type="body" idx="1"/>
          </p:nvPr>
        </p:nvSpPr>
        <p:spPr>
          <a:xfrm>
            <a:off x="457200" y="1268413"/>
            <a:ext cx="8229600" cy="4857750"/>
          </a:xfrm>
        </p:spPr>
        <p:txBody>
          <a:bodyPr/>
          <a:lstStyle/>
          <a:p>
            <a:pPr eaLnBrk="1" hangingPunct="1"/>
            <a:r>
              <a:rPr lang="it-IT" sz="2800" b="1" dirty="0" smtClean="0">
                <a:solidFill>
                  <a:srgbClr val="FF6600"/>
                </a:solidFill>
                <a:latin typeface="Lucida Fax" pitchFamily="18" charset="0"/>
              </a:rPr>
              <a:t>Attenzione alla scelta delle classi</a:t>
            </a:r>
          </a:p>
          <a:p>
            <a:pPr eaLnBrk="1" hangingPunct="1"/>
            <a:r>
              <a:rPr lang="it-IT" dirty="0" smtClean="0"/>
              <a:t>Scelte diverse delle classi possono portare a istogrammi di aspetto diverso.</a:t>
            </a:r>
          </a:p>
          <a:p>
            <a:pPr eaLnBrk="1" hangingPunct="1"/>
            <a:endParaRPr lang="it-IT" dirty="0" smtClean="0"/>
          </a:p>
          <a:p>
            <a:pPr eaLnBrk="1" hangingPunct="1"/>
            <a:r>
              <a:rPr lang="it-IT" dirty="0" smtClean="0"/>
              <a:t>Usare le frequenze relative soprattutto se si confrontano 2 o più grafici</a:t>
            </a:r>
          </a:p>
          <a:p>
            <a:pPr eaLnBrk="1" hangingPunct="1">
              <a:buFontTx/>
              <a:buNone/>
            </a:pPr>
            <a:endParaRPr lang="it-IT"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EA85B8AA-ADC9-4BD9-B615-E51365082CD2}" type="slidenum">
              <a:rPr lang="it-IT"/>
              <a:pPr>
                <a:defRPr/>
              </a:pPr>
              <a:t>158</a:t>
            </a:fld>
            <a:endParaRPr lang="it-IT"/>
          </a:p>
        </p:txBody>
      </p:sp>
      <p:graphicFrame>
        <p:nvGraphicFramePr>
          <p:cNvPr id="8194" name="Object 2"/>
          <p:cNvGraphicFramePr>
            <a:graphicFrameLocks noChangeAspect="1"/>
          </p:cNvGraphicFramePr>
          <p:nvPr/>
        </p:nvGraphicFramePr>
        <p:xfrm>
          <a:off x="0" y="2565400"/>
          <a:ext cx="4356100" cy="3959225"/>
        </p:xfrm>
        <a:graphic>
          <a:graphicData uri="http://schemas.openxmlformats.org/presentationml/2006/ole">
            <p:oleObj spid="_x0000_s14338" name="Graph" r:id="rId4" imgW="5486400" imgH="3657600" progId="">
              <p:embed/>
            </p:oleObj>
          </a:graphicData>
        </a:graphic>
      </p:graphicFrame>
      <p:graphicFrame>
        <p:nvGraphicFramePr>
          <p:cNvPr id="8195" name="Object 3"/>
          <p:cNvGraphicFramePr>
            <a:graphicFrameLocks noChangeAspect="1"/>
          </p:cNvGraphicFramePr>
          <p:nvPr/>
        </p:nvGraphicFramePr>
        <p:xfrm>
          <a:off x="4500563" y="404813"/>
          <a:ext cx="4362450" cy="4325937"/>
        </p:xfrm>
        <a:graphic>
          <a:graphicData uri="http://schemas.openxmlformats.org/presentationml/2006/ole">
            <p:oleObj spid="_x0000_s14339" name="Graph" r:id="rId5" imgW="5486400" imgH="3657600" progId="">
              <p:embed/>
            </p:oleObj>
          </a:graphicData>
        </a:graphic>
      </p:graphicFrame>
      <p:sp>
        <p:nvSpPr>
          <p:cNvPr id="8197" name="AutoShape 4"/>
          <p:cNvSpPr>
            <a:spLocks noChangeArrowheads="1"/>
          </p:cNvSpPr>
          <p:nvPr/>
        </p:nvSpPr>
        <p:spPr bwMode="auto">
          <a:xfrm>
            <a:off x="4932363" y="5589588"/>
            <a:ext cx="4211637" cy="1008062"/>
          </a:xfrm>
          <a:prstGeom prst="wedgeRoundRectCallout">
            <a:avLst>
              <a:gd name="adj1" fmla="val -22407"/>
              <a:gd name="adj2" fmla="val -132204"/>
              <a:gd name="adj3" fmla="val 16667"/>
            </a:avLst>
          </a:prstGeom>
          <a:solidFill>
            <a:srgbClr val="E6F248"/>
          </a:solidFill>
          <a:ln w="9525">
            <a:solidFill>
              <a:schemeClr val="tx1"/>
            </a:solidFill>
            <a:miter lim="800000"/>
            <a:headEnd/>
            <a:tailEnd/>
          </a:ln>
        </p:spPr>
        <p:txBody>
          <a:bodyPr/>
          <a:lstStyle/>
          <a:p>
            <a:r>
              <a:rPr lang="it-IT" sz="2800" dirty="0" smtClean="0">
                <a:latin typeface="Arial" pitchFamily="34" charset="0"/>
              </a:rPr>
              <a:t>12 classi </a:t>
            </a:r>
            <a:r>
              <a:rPr lang="it-IT" sz="2800" dirty="0">
                <a:latin typeface="Arial" pitchFamily="34" charset="0"/>
              </a:rPr>
              <a:t>di ampiezza 3: 70-73-76-…..-103-106</a:t>
            </a:r>
          </a:p>
        </p:txBody>
      </p:sp>
      <p:sp>
        <p:nvSpPr>
          <p:cNvPr id="8198" name="AutoShape 5"/>
          <p:cNvSpPr>
            <a:spLocks noChangeArrowheads="1"/>
          </p:cNvSpPr>
          <p:nvPr/>
        </p:nvSpPr>
        <p:spPr bwMode="auto">
          <a:xfrm>
            <a:off x="250825" y="333375"/>
            <a:ext cx="3960813" cy="1150938"/>
          </a:xfrm>
          <a:prstGeom prst="wedgeRoundRectCallout">
            <a:avLst>
              <a:gd name="adj1" fmla="val -4389"/>
              <a:gd name="adj2" fmla="val 110000"/>
              <a:gd name="adj3" fmla="val 16667"/>
            </a:avLst>
          </a:prstGeom>
          <a:solidFill>
            <a:srgbClr val="E6F248"/>
          </a:solidFill>
          <a:ln w="9525">
            <a:solidFill>
              <a:schemeClr val="tx1"/>
            </a:solidFill>
            <a:miter lim="800000"/>
            <a:headEnd/>
            <a:tailEnd/>
          </a:ln>
        </p:spPr>
        <p:txBody>
          <a:bodyPr/>
          <a:lstStyle/>
          <a:p>
            <a:r>
              <a:rPr lang="it-IT" sz="2800" dirty="0" smtClean="0">
                <a:latin typeface="Arial" pitchFamily="34" charset="0"/>
              </a:rPr>
              <a:t>9 classi </a:t>
            </a:r>
            <a:r>
              <a:rPr lang="it-IT" sz="2800" dirty="0">
                <a:latin typeface="Arial" pitchFamily="34" charset="0"/>
              </a:rPr>
              <a:t>di ampiezza 4:</a:t>
            </a:r>
          </a:p>
          <a:p>
            <a:r>
              <a:rPr lang="it-IT" sz="2800" dirty="0">
                <a:latin typeface="Arial" pitchFamily="34" charset="0"/>
              </a:rPr>
              <a:t>70-74-78-…-102-106</a:t>
            </a:r>
          </a:p>
          <a:p>
            <a:endParaRPr lang="it-IT" sz="2800" dirty="0">
              <a:latin typeface="Arial" pitchFamily="34"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rgbClr val="0070C0"/>
            </a:solidFill>
          </a:ln>
        </p:spPr>
        <p:txBody>
          <a:bodyPr>
            <a:normAutofit fontScale="90000"/>
          </a:bodyPr>
          <a:lstStyle/>
          <a:p>
            <a:r>
              <a:rPr lang="it-IT" dirty="0" smtClean="0">
                <a:solidFill>
                  <a:srgbClr val="FF0000"/>
                </a:solidFill>
              </a:rPr>
              <a:t>L’istogramma</a:t>
            </a:r>
            <a:endParaRPr lang="it-IT" dirty="0">
              <a:solidFill>
                <a:srgbClr val="FF0000"/>
              </a:solidFill>
            </a:endParaRPr>
          </a:p>
        </p:txBody>
      </p:sp>
      <p:sp>
        <p:nvSpPr>
          <p:cNvPr id="3" name="Segnaposto contenuto 2"/>
          <p:cNvSpPr>
            <a:spLocks noGrp="1"/>
          </p:cNvSpPr>
          <p:nvPr>
            <p:ph idx="1"/>
          </p:nvPr>
        </p:nvSpPr>
        <p:spPr>
          <a:xfrm>
            <a:off x="457200" y="1196752"/>
            <a:ext cx="8229600" cy="4929411"/>
          </a:xfrm>
        </p:spPr>
        <p:txBody>
          <a:bodyPr/>
          <a:lstStyle/>
          <a:p>
            <a:endParaRPr lang="it-IT" dirty="0" smtClean="0"/>
          </a:p>
          <a:p>
            <a:endParaRPr lang="it-IT" dirty="0" smtClean="0"/>
          </a:p>
          <a:p>
            <a:r>
              <a:rPr lang="it-IT" sz="3600" dirty="0" smtClean="0"/>
              <a:t>Indicate la </a:t>
            </a:r>
            <a:r>
              <a:rPr lang="it-IT" sz="3600" b="1" dirty="0" smtClean="0">
                <a:solidFill>
                  <a:srgbClr val="FF0000"/>
                </a:solidFill>
              </a:rPr>
              <a:t>scala e l’etichetta </a:t>
            </a:r>
            <a:r>
              <a:rPr lang="it-IT" sz="3600" dirty="0" smtClean="0"/>
              <a:t>per l’asse delle y</a:t>
            </a:r>
          </a:p>
          <a:p>
            <a:r>
              <a:rPr lang="it-IT" sz="3600" dirty="0" smtClean="0"/>
              <a:t>Indicate la </a:t>
            </a:r>
            <a:r>
              <a:rPr lang="it-IT" sz="3600" b="1" dirty="0" smtClean="0">
                <a:solidFill>
                  <a:srgbClr val="FF0000"/>
                </a:solidFill>
              </a:rPr>
              <a:t>scala e l’etichetta </a:t>
            </a:r>
            <a:r>
              <a:rPr lang="it-IT" sz="3600" dirty="0" smtClean="0"/>
              <a:t>per l’asse delle x</a:t>
            </a:r>
          </a:p>
          <a:p>
            <a:r>
              <a:rPr lang="it-IT" sz="3600" dirty="0" smtClean="0"/>
              <a:t>Date un </a:t>
            </a:r>
            <a:r>
              <a:rPr lang="it-IT" sz="3600" dirty="0" smtClean="0">
                <a:solidFill>
                  <a:srgbClr val="FF0000"/>
                </a:solidFill>
              </a:rPr>
              <a:t>titolo</a:t>
            </a:r>
            <a:r>
              <a:rPr lang="it-IT" sz="3600" dirty="0" smtClean="0"/>
              <a:t> all’istogramma </a:t>
            </a:r>
          </a:p>
          <a:p>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4ECBDD50-A9E8-4A0A-BF0A-EA68DE605052}" type="slidenum">
              <a:rPr lang="it-IT"/>
              <a:pPr>
                <a:defRPr/>
              </a:pPr>
              <a:t>16</a:t>
            </a:fld>
            <a:endParaRPr lang="it-IT"/>
          </a:p>
        </p:txBody>
      </p:sp>
      <p:sp>
        <p:nvSpPr>
          <p:cNvPr id="61442" name="Rectangle 2"/>
          <p:cNvSpPr>
            <a:spLocks noGrp="1" noChangeArrowheads="1"/>
          </p:cNvSpPr>
          <p:nvPr>
            <p:ph type="body" idx="1"/>
          </p:nvPr>
        </p:nvSpPr>
        <p:spPr>
          <a:xfrm>
            <a:off x="0" y="404813"/>
            <a:ext cx="8686800" cy="6119812"/>
          </a:xfrm>
        </p:spPr>
        <p:txBody>
          <a:bodyPr/>
          <a:lstStyle/>
          <a:p>
            <a:pPr eaLnBrk="1" hangingPunct="1"/>
            <a:r>
              <a:rPr lang="it-IT" dirty="0" smtClean="0"/>
              <a:t>Tuttavia, rimangono diverse domande a cui si vorrebbe rispondere e che necessitano di un’</a:t>
            </a:r>
            <a:r>
              <a:rPr lang="it-IT" dirty="0" smtClean="0">
                <a:solidFill>
                  <a:srgbClr val="3333FF"/>
                </a:solidFill>
              </a:rPr>
              <a:t>analisi statistica più elaborata</a:t>
            </a:r>
            <a:r>
              <a:rPr lang="it-IT" dirty="0" smtClean="0"/>
              <a:t>.</a:t>
            </a:r>
          </a:p>
          <a:p>
            <a:pPr eaLnBrk="1" hangingPunct="1"/>
            <a:r>
              <a:rPr lang="it-IT" dirty="0" smtClean="0"/>
              <a:t>Di quanto aumenta il peso con irrigazioni frequenti e con distanze maggiori?</a:t>
            </a:r>
          </a:p>
          <a:p>
            <a:pPr eaLnBrk="1" hangingPunct="1"/>
            <a:r>
              <a:rPr lang="it-IT" dirty="0" smtClean="0"/>
              <a:t>C’è un relazione tra peso e distanza?</a:t>
            </a:r>
          </a:p>
          <a:p>
            <a:pPr eaLnBrk="1" hangingPunct="1"/>
            <a:r>
              <a:rPr lang="it-IT" dirty="0" smtClean="0"/>
              <a:t>E’ possibile prevedere il peso per una distanza diversa da quelle considerate nell’esperimento?</a:t>
            </a:r>
          </a:p>
          <a:p>
            <a:pPr eaLnBrk="1" hangingPunct="1"/>
            <a:r>
              <a:rPr lang="it-IT" dirty="0" smtClean="0"/>
              <a:t>A parità di irrigazione e distanza c’è differenza tra i raccolti dei 3 campi?</a:t>
            </a:r>
          </a:p>
          <a:p>
            <a:pPr eaLnBrk="1" hangingPunct="1"/>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2000"/>
                                        <p:tgtEl>
                                          <p:spTgt spid="61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42">
                                            <p:txEl>
                                              <p:pRg st="1" end="1"/>
                                            </p:txEl>
                                          </p:spTgt>
                                        </p:tgtEl>
                                        <p:attrNameLst>
                                          <p:attrName>style.visibility</p:attrName>
                                        </p:attrNameLst>
                                      </p:cBhvr>
                                      <p:to>
                                        <p:strVal val="visible"/>
                                      </p:to>
                                    </p:set>
                                    <p:animEffect transition="in" filter="fade">
                                      <p:cBhvr>
                                        <p:cTn id="12" dur="2000"/>
                                        <p:tgtEl>
                                          <p:spTgt spid="614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42">
                                            <p:txEl>
                                              <p:pRg st="2" end="2"/>
                                            </p:txEl>
                                          </p:spTgt>
                                        </p:tgtEl>
                                        <p:attrNameLst>
                                          <p:attrName>style.visibility</p:attrName>
                                        </p:attrNameLst>
                                      </p:cBhvr>
                                      <p:to>
                                        <p:strVal val="visible"/>
                                      </p:to>
                                    </p:set>
                                    <p:animEffect transition="in" filter="fade">
                                      <p:cBhvr>
                                        <p:cTn id="17" dur="2000"/>
                                        <p:tgtEl>
                                          <p:spTgt spid="614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42">
                                            <p:txEl>
                                              <p:pRg st="3" end="3"/>
                                            </p:txEl>
                                          </p:spTgt>
                                        </p:tgtEl>
                                        <p:attrNameLst>
                                          <p:attrName>style.visibility</p:attrName>
                                        </p:attrNameLst>
                                      </p:cBhvr>
                                      <p:to>
                                        <p:strVal val="visible"/>
                                      </p:to>
                                    </p:set>
                                    <p:animEffect transition="in" filter="fade">
                                      <p:cBhvr>
                                        <p:cTn id="22" dur="2000"/>
                                        <p:tgtEl>
                                          <p:spTgt spid="614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42">
                                            <p:txEl>
                                              <p:pRg st="4" end="4"/>
                                            </p:txEl>
                                          </p:spTgt>
                                        </p:tgtEl>
                                        <p:attrNameLst>
                                          <p:attrName>style.visibility</p:attrName>
                                        </p:attrNameLst>
                                      </p:cBhvr>
                                      <p:to>
                                        <p:strVal val="visible"/>
                                      </p:to>
                                    </p:set>
                                    <p:animEffect transition="in" filter="fade">
                                      <p:cBhvr>
                                        <p:cTn id="27" dur="2000"/>
                                        <p:tgtEl>
                                          <p:spTgt spid="614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p:bld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576BADEA-E651-4AB6-AD16-AB2AF62FE6A3}" type="slidenum">
              <a:rPr lang="it-IT"/>
              <a:pPr>
                <a:defRPr/>
              </a:pPr>
              <a:t>160</a:t>
            </a:fld>
            <a:endParaRPr lang="it-IT"/>
          </a:p>
        </p:txBody>
      </p:sp>
      <p:sp>
        <p:nvSpPr>
          <p:cNvPr id="230403" name="Rectangle 3"/>
          <p:cNvSpPr>
            <a:spLocks noGrp="1" noChangeArrowheads="1"/>
          </p:cNvSpPr>
          <p:nvPr>
            <p:ph type="body" idx="1"/>
          </p:nvPr>
        </p:nvSpPr>
        <p:spPr>
          <a:xfrm>
            <a:off x="251520" y="476250"/>
            <a:ext cx="8435280" cy="5649913"/>
          </a:xfrm>
        </p:spPr>
        <p:txBody>
          <a:bodyPr/>
          <a:lstStyle/>
          <a:p>
            <a:pPr eaLnBrk="1" hangingPunct="1">
              <a:buNone/>
            </a:pPr>
            <a:r>
              <a:rPr lang="it-IT" dirty="0" smtClean="0"/>
              <a:t>                                     ESEMPIO</a:t>
            </a:r>
          </a:p>
          <a:p>
            <a:pPr eaLnBrk="1" hangingPunct="1"/>
            <a:r>
              <a:rPr lang="it-IT" dirty="0" smtClean="0"/>
              <a:t>Considerate le seguenti collezioni di dati (campioni) a due cifre:</a:t>
            </a:r>
          </a:p>
          <a:p>
            <a:pPr eaLnBrk="1" hangingPunct="1">
              <a:buFontTx/>
              <a:buNone/>
            </a:pPr>
            <a:r>
              <a:rPr lang="it-IT" dirty="0" smtClean="0"/>
              <a:t>1) 56 46 53 11 65 41 91 13 62 84 09 43 82 27 64 52 89 25 68 53 26 46 70</a:t>
            </a:r>
          </a:p>
          <a:p>
            <a:pPr eaLnBrk="1" hangingPunct="1">
              <a:buFontTx/>
              <a:buNone/>
            </a:pPr>
            <a:r>
              <a:rPr lang="it-IT" dirty="0" smtClean="0"/>
              <a:t>2) 94 83 68 17 40 59 35 26 41 86 84 12 36 78 93 40 29 64 94 78 65 66 67 20. </a:t>
            </a:r>
          </a:p>
          <a:p>
            <a:pPr eaLnBrk="1" hangingPunct="1">
              <a:buFontTx/>
              <a:buNone/>
            </a:pPr>
            <a:r>
              <a:rPr lang="it-IT" dirty="0" smtClean="0"/>
              <a:t>Nel diagramma ramo-foglia associato a queste collezioni di dati, le foglie corrispondenti al ramo 2 sono  </a:t>
            </a:r>
            <a:r>
              <a:rPr lang="it-IT" sz="4000" b="1" dirty="0" smtClean="0">
                <a:solidFill>
                  <a:srgbClr val="FF0000"/>
                </a:solidFill>
              </a:rPr>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074" name="Picture 2"/>
          <p:cNvPicPr>
            <a:picLocks noChangeAspect="1" noChangeArrowheads="1"/>
          </p:cNvPicPr>
          <p:nvPr/>
        </p:nvPicPr>
        <p:blipFill>
          <a:blip r:embed="rId2" cstate="print"/>
          <a:srcRect/>
          <a:stretch>
            <a:fillRect/>
          </a:stretch>
        </p:blipFill>
        <p:spPr bwMode="auto">
          <a:xfrm>
            <a:off x="2771800" y="2636912"/>
            <a:ext cx="6372200" cy="4221088"/>
          </a:xfrm>
          <a:prstGeom prst="rect">
            <a:avLst/>
          </a:prstGeom>
          <a:noFill/>
          <a:ln w="9525">
            <a:noFill/>
            <a:miter lim="800000"/>
            <a:headEnd/>
            <a:tailEnd/>
          </a:ln>
        </p:spPr>
      </p:pic>
      <p:sp>
        <p:nvSpPr>
          <p:cNvPr id="5" name="Rettangolo 4"/>
          <p:cNvSpPr/>
          <p:nvPr/>
        </p:nvSpPr>
        <p:spPr>
          <a:xfrm>
            <a:off x="251520" y="1124744"/>
            <a:ext cx="2376264" cy="5262979"/>
          </a:xfrm>
          <a:prstGeom prst="rect">
            <a:avLst/>
          </a:prstGeom>
        </p:spPr>
        <p:txBody>
          <a:bodyPr wrap="square">
            <a:spAutoFit/>
          </a:bodyPr>
          <a:lstStyle/>
          <a:p>
            <a:r>
              <a:rPr lang="it-IT" sz="2800" b="1" dirty="0" err="1" smtClean="0"/>
              <a:t>Leaf</a:t>
            </a:r>
            <a:r>
              <a:rPr lang="it-IT" sz="2800" b="1" dirty="0" smtClean="0"/>
              <a:t> </a:t>
            </a:r>
            <a:r>
              <a:rPr lang="it-IT" sz="2800" b="1" dirty="0" err="1" smtClean="0"/>
              <a:t>Unit</a:t>
            </a:r>
            <a:r>
              <a:rPr lang="it-IT" sz="2800" b="1" dirty="0" smtClean="0"/>
              <a:t> = 1.0</a:t>
            </a:r>
          </a:p>
          <a:p>
            <a:endParaRPr lang="it-IT" sz="2800" b="1" dirty="0" smtClean="0"/>
          </a:p>
          <a:p>
            <a:r>
              <a:rPr lang="it-IT" sz="2800" b="1" dirty="0" smtClean="0"/>
              <a:t>    0  9</a:t>
            </a:r>
          </a:p>
          <a:p>
            <a:r>
              <a:rPr lang="it-IT" sz="2800" b="1" dirty="0" smtClean="0"/>
              <a:t>    1  13</a:t>
            </a:r>
          </a:p>
          <a:p>
            <a:r>
              <a:rPr lang="it-IT" sz="2800" b="1" dirty="0" smtClean="0"/>
              <a:t>    2  567</a:t>
            </a:r>
          </a:p>
          <a:p>
            <a:r>
              <a:rPr lang="it-IT" sz="2800" b="1" dirty="0" smtClean="0"/>
              <a:t>    3</a:t>
            </a:r>
          </a:p>
          <a:p>
            <a:r>
              <a:rPr lang="it-IT" sz="2800" b="1" dirty="0" smtClean="0"/>
              <a:t>    4  1366</a:t>
            </a:r>
          </a:p>
          <a:p>
            <a:r>
              <a:rPr lang="it-IT" sz="2800" b="1" dirty="0" smtClean="0"/>
              <a:t>    5  2336</a:t>
            </a:r>
          </a:p>
          <a:p>
            <a:r>
              <a:rPr lang="it-IT" sz="2800" b="1" dirty="0" smtClean="0"/>
              <a:t>    6  2458</a:t>
            </a:r>
          </a:p>
          <a:p>
            <a:r>
              <a:rPr lang="it-IT" sz="2800" b="1" dirty="0" smtClean="0"/>
              <a:t>    7  0</a:t>
            </a:r>
          </a:p>
          <a:p>
            <a:r>
              <a:rPr lang="it-IT" sz="2800" b="1" dirty="0" smtClean="0"/>
              <a:t>    8  249</a:t>
            </a:r>
          </a:p>
          <a:p>
            <a:r>
              <a:rPr lang="it-IT" sz="2800" b="1" dirty="0" smtClean="0"/>
              <a:t>    9  1</a:t>
            </a:r>
          </a:p>
        </p:txBody>
      </p:sp>
      <p:sp>
        <p:nvSpPr>
          <p:cNvPr id="6" name="CasellaDiTesto 5"/>
          <p:cNvSpPr txBox="1"/>
          <p:nvPr/>
        </p:nvSpPr>
        <p:spPr>
          <a:xfrm>
            <a:off x="395536" y="188640"/>
            <a:ext cx="8748464" cy="3416320"/>
          </a:xfrm>
          <a:prstGeom prst="rect">
            <a:avLst/>
          </a:prstGeom>
          <a:noFill/>
        </p:spPr>
        <p:txBody>
          <a:bodyPr wrap="square" rtlCol="0">
            <a:spAutoFit/>
          </a:bodyPr>
          <a:lstStyle/>
          <a:p>
            <a:r>
              <a:rPr lang="it-IT" sz="2400" b="1" dirty="0" smtClean="0">
                <a:solidFill>
                  <a:srgbClr val="FF0000"/>
                </a:solidFill>
              </a:rPr>
              <a:t>Con riferimento  al 1° campione  dell’</a:t>
            </a:r>
            <a:r>
              <a:rPr lang="it-IT" sz="2400" b="1" dirty="0" err="1" smtClean="0">
                <a:solidFill>
                  <a:srgbClr val="FF0000"/>
                </a:solidFill>
              </a:rPr>
              <a:t>es</a:t>
            </a:r>
            <a:r>
              <a:rPr lang="it-IT" sz="2400" b="1" dirty="0" smtClean="0">
                <a:solidFill>
                  <a:srgbClr val="FF0000"/>
                </a:solidFill>
              </a:rPr>
              <a:t> . precedente</a:t>
            </a:r>
          </a:p>
          <a:p>
            <a:endParaRPr lang="it-IT" sz="2400" b="1" dirty="0" smtClean="0">
              <a:solidFill>
                <a:srgbClr val="FF0000"/>
              </a:solidFill>
            </a:endParaRPr>
          </a:p>
          <a:p>
            <a:r>
              <a:rPr lang="it-IT" sz="2400" b="1" dirty="0" smtClean="0">
                <a:solidFill>
                  <a:srgbClr val="FF0000"/>
                </a:solidFill>
              </a:rPr>
              <a:t>                                    </a:t>
            </a:r>
            <a:r>
              <a:rPr lang="it-IT" sz="2400" dirty="0" smtClean="0"/>
              <a:t>                  </a:t>
            </a:r>
          </a:p>
          <a:p>
            <a:r>
              <a:rPr lang="it-IT" sz="2400" b="1" dirty="0" smtClean="0">
                <a:solidFill>
                  <a:srgbClr val="FF0000"/>
                </a:solidFill>
              </a:rPr>
              <a:t>                                                        </a:t>
            </a:r>
            <a:endParaRPr lang="it-IT" sz="2400" dirty="0" smtClean="0"/>
          </a:p>
          <a:p>
            <a:endParaRPr lang="it-IT" sz="2400" b="1" dirty="0" smtClean="0">
              <a:solidFill>
                <a:srgbClr val="FF0000"/>
              </a:solidFill>
            </a:endParaRPr>
          </a:p>
          <a:p>
            <a:r>
              <a:rPr lang="it-IT" sz="2400" b="1" dirty="0" smtClean="0">
                <a:solidFill>
                  <a:srgbClr val="FF0000"/>
                </a:solidFill>
              </a:rPr>
              <a:t>                                                                  </a:t>
            </a:r>
          </a:p>
          <a:p>
            <a:r>
              <a:rPr lang="it-IT" sz="2400" b="1" dirty="0" smtClean="0">
                <a:solidFill>
                  <a:srgbClr val="FF0000"/>
                </a:solidFill>
              </a:rPr>
              <a:t>                                                       </a:t>
            </a:r>
          </a:p>
          <a:p>
            <a:endParaRPr lang="it-IT" sz="2400" b="1" dirty="0" smtClean="0">
              <a:solidFill>
                <a:srgbClr val="FF0000"/>
              </a:solidFill>
            </a:endParaRPr>
          </a:p>
          <a:p>
            <a:endParaRPr lang="it-IT" sz="2400" b="1" dirty="0">
              <a:solidFill>
                <a:srgbClr val="FF0000"/>
              </a:solidFill>
            </a:endParaRPr>
          </a:p>
        </p:txBody>
      </p:sp>
      <p:sp>
        <p:nvSpPr>
          <p:cNvPr id="7" name="Rettangolo 6"/>
          <p:cNvSpPr/>
          <p:nvPr/>
        </p:nvSpPr>
        <p:spPr>
          <a:xfrm rot="16200000">
            <a:off x="4611203" y="-1074698"/>
            <a:ext cx="2016224" cy="5262979"/>
          </a:xfrm>
          <a:prstGeom prst="rect">
            <a:avLst/>
          </a:prstGeom>
        </p:spPr>
        <p:txBody>
          <a:bodyPr wrap="square">
            <a:spAutoFit/>
          </a:bodyPr>
          <a:lstStyle/>
          <a:p>
            <a:endParaRPr lang="it-IT" sz="2800" b="1" dirty="0" smtClean="0"/>
          </a:p>
          <a:p>
            <a:endParaRPr lang="it-IT" sz="2800" b="1" dirty="0" smtClean="0"/>
          </a:p>
          <a:p>
            <a:r>
              <a:rPr lang="it-IT" sz="2800" b="1" dirty="0" smtClean="0"/>
              <a:t>    0  9</a:t>
            </a:r>
          </a:p>
          <a:p>
            <a:r>
              <a:rPr lang="it-IT" sz="2800" b="1" dirty="0" smtClean="0"/>
              <a:t>    1  13</a:t>
            </a:r>
          </a:p>
          <a:p>
            <a:r>
              <a:rPr lang="it-IT" sz="2800" b="1" dirty="0" smtClean="0"/>
              <a:t>    2  567</a:t>
            </a:r>
          </a:p>
          <a:p>
            <a:r>
              <a:rPr lang="it-IT" sz="2800" b="1" dirty="0" smtClean="0"/>
              <a:t>    3</a:t>
            </a:r>
          </a:p>
          <a:p>
            <a:r>
              <a:rPr lang="it-IT" sz="2800" b="1" dirty="0" smtClean="0"/>
              <a:t>    4  1366</a:t>
            </a:r>
          </a:p>
          <a:p>
            <a:r>
              <a:rPr lang="it-IT" sz="2800" b="1" dirty="0" smtClean="0"/>
              <a:t>    5  2336</a:t>
            </a:r>
          </a:p>
          <a:p>
            <a:r>
              <a:rPr lang="it-IT" sz="2800" b="1" dirty="0" smtClean="0"/>
              <a:t>    6  2458</a:t>
            </a:r>
          </a:p>
          <a:p>
            <a:r>
              <a:rPr lang="it-IT" sz="2800" b="1" dirty="0" smtClean="0"/>
              <a:t>    7  0</a:t>
            </a:r>
          </a:p>
          <a:p>
            <a:r>
              <a:rPr lang="it-IT" sz="2800" b="1" dirty="0" smtClean="0"/>
              <a:t>    8  249</a:t>
            </a:r>
          </a:p>
          <a:p>
            <a:r>
              <a:rPr lang="it-IT" sz="2800" b="1" dirty="0" smtClean="0"/>
              <a:t>    9  1</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57DD3AF2-A6E4-486C-87A0-2C69580C9A76}" type="slidenum">
              <a:rPr lang="it-IT"/>
              <a:pPr>
                <a:defRPr/>
              </a:pPr>
              <a:t>162</a:t>
            </a:fld>
            <a:endParaRPr lang="it-IT"/>
          </a:p>
        </p:txBody>
      </p:sp>
      <p:sp>
        <p:nvSpPr>
          <p:cNvPr id="237571" name="Rectangle 3"/>
          <p:cNvSpPr>
            <a:spLocks noGrp="1" noChangeArrowheads="1"/>
          </p:cNvSpPr>
          <p:nvPr>
            <p:ph type="body" idx="4294967295"/>
          </p:nvPr>
        </p:nvSpPr>
        <p:spPr>
          <a:xfrm>
            <a:off x="0" y="404813"/>
            <a:ext cx="9144000" cy="6453187"/>
          </a:xfrm>
        </p:spPr>
        <p:txBody>
          <a:bodyPr/>
          <a:lstStyle/>
          <a:p>
            <a:pPr eaLnBrk="1" hangingPunct="1"/>
            <a:r>
              <a:rPr lang="it-IT" smtClean="0"/>
              <a:t>A volte può essere opportuno considerare classi di ampiezze diverse tra loro.</a:t>
            </a:r>
          </a:p>
          <a:p>
            <a:pPr eaLnBrk="1" hangingPunct="1"/>
            <a:r>
              <a:rPr lang="it-IT" smtClean="0"/>
              <a:t>Si supponga di voler ripartire le lunghezze dei coyote in 5 classi raggruppando le lunghezze delle prime due classi e delle ultime due.</a:t>
            </a:r>
          </a:p>
        </p:txBody>
      </p:sp>
      <p:sp>
        <p:nvSpPr>
          <p:cNvPr id="237572" name="Rectangle 4"/>
          <p:cNvSpPr>
            <a:spLocks noChangeArrowheads="1"/>
          </p:cNvSpPr>
          <p:nvPr/>
        </p:nvSpPr>
        <p:spPr bwMode="auto">
          <a:xfrm>
            <a:off x="395288" y="3357563"/>
            <a:ext cx="8748712" cy="3081337"/>
          </a:xfrm>
          <a:prstGeom prst="rect">
            <a:avLst/>
          </a:prstGeom>
          <a:noFill/>
          <a:ln w="9525">
            <a:noFill/>
            <a:miter lim="800000"/>
            <a:headEnd/>
            <a:tailEnd/>
          </a:ln>
        </p:spPr>
        <p:txBody>
          <a:bodyPr>
            <a:spAutoFit/>
          </a:bodyPr>
          <a:lstStyle/>
          <a:p>
            <a:r>
              <a:rPr lang="it-IT" sz="2800">
                <a:solidFill>
                  <a:schemeClr val="hlink"/>
                </a:solidFill>
                <a:latin typeface="Arial" pitchFamily="34" charset="0"/>
              </a:rPr>
              <a:t>  Classi             Frequenza   Frequenza relativa </a:t>
            </a:r>
            <a:r>
              <a:rPr lang="it-IT" sz="2800">
                <a:latin typeface="Arial" pitchFamily="34" charset="0"/>
              </a:rPr>
              <a:t>(nj/n)</a:t>
            </a:r>
          </a:p>
          <a:p>
            <a:r>
              <a:rPr lang="it-IT" sz="2800">
                <a:latin typeface="Arial" pitchFamily="34" charset="0"/>
              </a:rPr>
              <a:t>   70- 79                    2                       0.05     </a:t>
            </a:r>
          </a:p>
          <a:p>
            <a:r>
              <a:rPr lang="it-IT" sz="2800">
                <a:latin typeface="Arial" pitchFamily="34" charset="0"/>
              </a:rPr>
              <a:t>   80- 84                    6                       0.15</a:t>
            </a:r>
          </a:p>
          <a:p>
            <a:r>
              <a:rPr lang="it-IT" sz="2800">
                <a:latin typeface="Arial" pitchFamily="34" charset="0"/>
              </a:rPr>
              <a:t>   85- 89                  12                       0.3</a:t>
            </a:r>
          </a:p>
          <a:p>
            <a:r>
              <a:rPr lang="it-IT" sz="2800">
                <a:latin typeface="Arial" pitchFamily="34" charset="0"/>
              </a:rPr>
              <a:t>   90- 94                  13                       0.325</a:t>
            </a:r>
          </a:p>
          <a:p>
            <a:r>
              <a:rPr lang="it-IT" sz="2800">
                <a:latin typeface="Arial" pitchFamily="34" charset="0"/>
              </a:rPr>
              <a:t>   </a:t>
            </a:r>
            <a:r>
              <a:rPr lang="it-IT" sz="2800" u="sng">
                <a:latin typeface="Arial" pitchFamily="34" charset="0"/>
              </a:rPr>
              <a:t>95-105                   7                       0.175 </a:t>
            </a:r>
          </a:p>
          <a:p>
            <a:r>
              <a:rPr lang="it-IT" sz="2800">
                <a:latin typeface="Arial" pitchFamily="34" charset="0"/>
              </a:rPr>
              <a:t>    Totale                  40                      1.00</a:t>
            </a:r>
          </a:p>
        </p:txBody>
      </p:sp>
      <p:sp>
        <p:nvSpPr>
          <p:cNvPr id="237573" name="Text Box 6"/>
          <p:cNvSpPr txBox="1">
            <a:spLocks noChangeArrowheads="1"/>
          </p:cNvSpPr>
          <p:nvPr/>
        </p:nvSpPr>
        <p:spPr bwMode="auto">
          <a:xfrm>
            <a:off x="3255963" y="12700"/>
            <a:ext cx="2484437" cy="528638"/>
          </a:xfrm>
          <a:prstGeom prst="rect">
            <a:avLst/>
          </a:prstGeom>
          <a:noFill/>
          <a:ln w="9525">
            <a:solidFill>
              <a:srgbClr val="0000FF"/>
            </a:solidFill>
            <a:miter lim="800000"/>
            <a:headEnd/>
            <a:tailEnd/>
          </a:ln>
        </p:spPr>
        <p:txBody>
          <a:bodyPr wrap="none">
            <a:spAutoFit/>
          </a:bodyPr>
          <a:lstStyle/>
          <a:p>
            <a:r>
              <a:rPr lang="it-IT" sz="2800">
                <a:solidFill>
                  <a:srgbClr val="FF3300"/>
                </a:solidFill>
                <a:latin typeface="Arial" pitchFamily="34" charset="0"/>
              </a:rPr>
              <a:t>ISTOGRAMMI</a:t>
            </a:r>
          </a:p>
        </p:txBody>
      </p:sp>
      <p:sp>
        <p:nvSpPr>
          <p:cNvPr id="237574" name="Oval 7"/>
          <p:cNvSpPr>
            <a:spLocks noChangeArrowheads="1"/>
          </p:cNvSpPr>
          <p:nvPr/>
        </p:nvSpPr>
        <p:spPr bwMode="auto">
          <a:xfrm>
            <a:off x="755650" y="3789363"/>
            <a:ext cx="1079500" cy="503237"/>
          </a:xfrm>
          <a:prstGeom prst="ellipse">
            <a:avLst/>
          </a:prstGeom>
          <a:solidFill>
            <a:srgbClr val="BBE0E3">
              <a:alpha val="0"/>
            </a:srgbClr>
          </a:solidFill>
          <a:ln w="9525">
            <a:solidFill>
              <a:schemeClr val="accent2"/>
            </a:solidFill>
            <a:round/>
            <a:headEnd/>
            <a:tailEnd/>
          </a:ln>
        </p:spPr>
        <p:txBody>
          <a:bodyPr wrap="none" anchor="ctr"/>
          <a:lstStyle/>
          <a:p>
            <a:pPr algn="ctr"/>
            <a:endParaRPr lang="it-IT" sz="2000">
              <a:latin typeface="Arial" pitchFamily="34" charset="0"/>
            </a:endParaRPr>
          </a:p>
        </p:txBody>
      </p:sp>
      <p:sp>
        <p:nvSpPr>
          <p:cNvPr id="237575" name="Oval 8"/>
          <p:cNvSpPr>
            <a:spLocks noChangeArrowheads="1"/>
          </p:cNvSpPr>
          <p:nvPr/>
        </p:nvSpPr>
        <p:spPr bwMode="auto">
          <a:xfrm>
            <a:off x="684213" y="5445125"/>
            <a:ext cx="1295400" cy="576263"/>
          </a:xfrm>
          <a:prstGeom prst="ellipse">
            <a:avLst/>
          </a:prstGeom>
          <a:solidFill>
            <a:srgbClr val="BBE0E3">
              <a:alpha val="0"/>
            </a:srgbClr>
          </a:solidFill>
          <a:ln w="9525">
            <a:solidFill>
              <a:schemeClr val="accent2"/>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4824E99-E989-413D-937A-E69F3FE8D108}" type="slidenum">
              <a:rPr lang="it-IT"/>
              <a:pPr>
                <a:defRPr/>
              </a:pPr>
              <a:t>163</a:t>
            </a:fld>
            <a:endParaRPr lang="it-IT"/>
          </a:p>
        </p:txBody>
      </p:sp>
      <p:sp>
        <p:nvSpPr>
          <p:cNvPr id="238595" name="Rectangle 3"/>
          <p:cNvSpPr>
            <a:spLocks noGrp="1" noChangeArrowheads="1"/>
          </p:cNvSpPr>
          <p:nvPr>
            <p:ph type="body" idx="1"/>
          </p:nvPr>
        </p:nvSpPr>
        <p:spPr>
          <a:xfrm>
            <a:off x="0" y="981075"/>
            <a:ext cx="8893175" cy="5876925"/>
          </a:xfrm>
        </p:spPr>
        <p:txBody>
          <a:bodyPr/>
          <a:lstStyle/>
          <a:p>
            <a:pPr eaLnBrk="1" hangingPunct="1"/>
            <a:r>
              <a:rPr lang="it-IT" dirty="0" smtClean="0"/>
              <a:t>Quando le ampiezze delle classi sono diverse, per evitare distorsioni visive, attribuendo un valore sproporzionato alle barre con base più  ampia, saranno </a:t>
            </a:r>
            <a:r>
              <a:rPr lang="it-IT" b="1" dirty="0" smtClean="0">
                <a:solidFill>
                  <a:srgbClr val="279D2A"/>
                </a:solidFill>
              </a:rPr>
              <a:t>le aree</a:t>
            </a:r>
            <a:r>
              <a:rPr lang="it-IT" b="1" dirty="0" smtClean="0"/>
              <a:t> </a:t>
            </a:r>
            <a:r>
              <a:rPr lang="it-IT" dirty="0" smtClean="0"/>
              <a:t>e non più le altezze delle barre ad </a:t>
            </a:r>
            <a:r>
              <a:rPr lang="it-IT" b="1" dirty="0" smtClean="0"/>
              <a:t>essere </a:t>
            </a:r>
            <a:r>
              <a:rPr lang="it-IT" b="1" dirty="0" smtClean="0">
                <a:solidFill>
                  <a:srgbClr val="279D2A"/>
                </a:solidFill>
              </a:rPr>
              <a:t>proporzionali alle corrispondenti frequenze relative</a:t>
            </a:r>
            <a:r>
              <a:rPr lang="it-IT" b="1" dirty="0" smtClean="0"/>
              <a:t>.</a:t>
            </a:r>
          </a:p>
          <a:p>
            <a:pPr eaLnBrk="1" hangingPunct="1"/>
            <a:r>
              <a:rPr lang="it-IT" dirty="0" smtClean="0"/>
              <a:t>In tal caso </a:t>
            </a:r>
            <a:r>
              <a:rPr lang="it-IT" b="1" dirty="0" smtClean="0">
                <a:solidFill>
                  <a:srgbClr val="FF0000"/>
                </a:solidFill>
              </a:rPr>
              <a:t>l’altezza del rettangolo </a:t>
            </a:r>
            <a:r>
              <a:rPr lang="it-IT" dirty="0" smtClean="0"/>
              <a:t>corrispondente a una classe viene chiamata </a:t>
            </a:r>
            <a:r>
              <a:rPr lang="it-IT" b="1" u="sng" dirty="0" smtClean="0">
                <a:solidFill>
                  <a:srgbClr val="FF3300"/>
                </a:solidFill>
              </a:rPr>
              <a:t>densità</a:t>
            </a:r>
            <a:r>
              <a:rPr lang="it-IT" b="1" dirty="0" smtClean="0">
                <a:solidFill>
                  <a:srgbClr val="FF3300"/>
                </a:solidFill>
              </a:rPr>
              <a:t>.</a:t>
            </a:r>
            <a:r>
              <a:rPr lang="it-IT" dirty="0" smtClean="0"/>
              <a:t>   </a:t>
            </a:r>
          </a:p>
          <a:p>
            <a:pPr eaLnBrk="1" hangingPunct="1"/>
            <a:r>
              <a:rPr lang="it-IT" dirty="0" smtClean="0">
                <a:solidFill>
                  <a:srgbClr val="279D2A"/>
                </a:solidFill>
              </a:rPr>
              <a:t>Densità =  </a:t>
            </a:r>
            <a:r>
              <a:rPr lang="it-IT" u="sng" dirty="0" smtClean="0">
                <a:solidFill>
                  <a:srgbClr val="279D2A"/>
                </a:solidFill>
              </a:rPr>
              <a:t>   frequenza relativa</a:t>
            </a:r>
          </a:p>
          <a:p>
            <a:pPr eaLnBrk="1" hangingPunct="1">
              <a:buFontTx/>
              <a:buNone/>
            </a:pPr>
            <a:r>
              <a:rPr lang="it-IT" dirty="0" smtClean="0">
                <a:solidFill>
                  <a:srgbClr val="279D2A"/>
                </a:solidFill>
              </a:rPr>
              <a:t>                        ampiezza classe</a:t>
            </a:r>
          </a:p>
          <a:p>
            <a:pPr eaLnBrk="1" hangingPunct="1">
              <a:buFontTx/>
              <a:buNone/>
            </a:pPr>
            <a:endParaRPr lang="it-IT" dirty="0" smtClean="0">
              <a:solidFill>
                <a:srgbClr val="279D2A"/>
              </a:solidFill>
            </a:endParaRPr>
          </a:p>
        </p:txBody>
      </p:sp>
      <p:sp>
        <p:nvSpPr>
          <p:cNvPr id="238596" name="Rectangle 4"/>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Istogrammi</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91E0D933-5FE0-44AB-B4E9-06572706335C}" type="slidenum">
              <a:rPr lang="it-IT"/>
              <a:pPr>
                <a:defRPr/>
              </a:pPr>
              <a:t>164</a:t>
            </a:fld>
            <a:endParaRPr lang="it-IT"/>
          </a:p>
        </p:txBody>
      </p:sp>
      <p:graphicFrame>
        <p:nvGraphicFramePr>
          <p:cNvPr id="10242" name="Object 2"/>
          <p:cNvGraphicFramePr>
            <a:graphicFrameLocks noChangeAspect="1"/>
          </p:cNvGraphicFramePr>
          <p:nvPr/>
        </p:nvGraphicFramePr>
        <p:xfrm>
          <a:off x="3771900" y="0"/>
          <a:ext cx="5200650" cy="3505200"/>
        </p:xfrm>
        <a:graphic>
          <a:graphicData uri="http://schemas.openxmlformats.org/presentationml/2006/ole">
            <p:oleObj spid="_x0000_s17410" name="Graph" r:id="rId4" imgW="5486400" imgH="3657600" progId="">
              <p:embed/>
            </p:oleObj>
          </a:graphicData>
        </a:graphic>
      </p:graphicFrame>
      <p:graphicFrame>
        <p:nvGraphicFramePr>
          <p:cNvPr id="10243" name="Object 3"/>
          <p:cNvGraphicFramePr>
            <a:graphicFrameLocks noChangeAspect="1"/>
          </p:cNvGraphicFramePr>
          <p:nvPr/>
        </p:nvGraphicFramePr>
        <p:xfrm>
          <a:off x="5867400" y="3600450"/>
          <a:ext cx="3132138" cy="3257550"/>
        </p:xfrm>
        <a:graphic>
          <a:graphicData uri="http://schemas.openxmlformats.org/presentationml/2006/ole">
            <p:oleObj spid="_x0000_s17411" name="Graph" r:id="rId5" imgW="5486400" imgH="3657600" progId="">
              <p:embed/>
            </p:oleObj>
          </a:graphicData>
        </a:graphic>
      </p:graphicFrame>
      <p:sp>
        <p:nvSpPr>
          <p:cNvPr id="10246" name="Line 5"/>
          <p:cNvSpPr>
            <a:spLocks noChangeShapeType="1"/>
          </p:cNvSpPr>
          <p:nvPr/>
        </p:nvSpPr>
        <p:spPr bwMode="auto">
          <a:xfrm flipH="1" flipV="1">
            <a:off x="5508104" y="2996951"/>
            <a:ext cx="1295450" cy="2880841"/>
          </a:xfrm>
          <a:prstGeom prst="line">
            <a:avLst/>
          </a:prstGeom>
          <a:noFill/>
          <a:ln w="28575">
            <a:solidFill>
              <a:srgbClr val="FF0000"/>
            </a:solidFill>
            <a:round/>
            <a:headEnd/>
            <a:tailEnd type="triangle" w="med" len="med"/>
          </a:ln>
        </p:spPr>
        <p:txBody>
          <a:bodyPr/>
          <a:lstStyle/>
          <a:p>
            <a:endParaRPr lang="it-IT"/>
          </a:p>
        </p:txBody>
      </p:sp>
      <p:sp>
        <p:nvSpPr>
          <p:cNvPr id="10247" name="Line 6"/>
          <p:cNvSpPr>
            <a:spLocks noChangeShapeType="1"/>
          </p:cNvSpPr>
          <p:nvPr/>
        </p:nvSpPr>
        <p:spPr bwMode="auto">
          <a:xfrm flipH="1" flipV="1">
            <a:off x="8027988" y="2997199"/>
            <a:ext cx="288428" cy="2808064"/>
          </a:xfrm>
          <a:prstGeom prst="line">
            <a:avLst/>
          </a:prstGeom>
          <a:noFill/>
          <a:ln w="28575">
            <a:solidFill>
              <a:srgbClr val="FF0000"/>
            </a:solidFill>
            <a:round/>
            <a:headEnd/>
            <a:tailEnd type="triangle" w="med" len="med"/>
          </a:ln>
        </p:spPr>
        <p:txBody>
          <a:bodyPr/>
          <a:lstStyle/>
          <a:p>
            <a:endParaRPr lang="it-IT"/>
          </a:p>
        </p:txBody>
      </p:sp>
      <p:sp>
        <p:nvSpPr>
          <p:cNvPr id="10248" name="Text Box 7"/>
          <p:cNvSpPr txBox="1">
            <a:spLocks noChangeArrowheads="1"/>
          </p:cNvSpPr>
          <p:nvPr/>
        </p:nvSpPr>
        <p:spPr bwMode="auto">
          <a:xfrm>
            <a:off x="0" y="614363"/>
            <a:ext cx="3276600" cy="1200329"/>
          </a:xfrm>
          <a:prstGeom prst="rect">
            <a:avLst/>
          </a:prstGeom>
          <a:noFill/>
          <a:ln w="9525" algn="ctr">
            <a:noFill/>
            <a:miter lim="800000"/>
            <a:headEnd/>
            <a:tailEnd/>
          </a:ln>
        </p:spPr>
        <p:txBody>
          <a:bodyPr wrap="square">
            <a:spAutoFit/>
          </a:bodyPr>
          <a:lstStyle/>
          <a:p>
            <a:pPr algn="ctr"/>
            <a:r>
              <a:rPr lang="it-IT" sz="2400" u="sng" dirty="0" smtClean="0">
                <a:latin typeface="Arial" pitchFamily="34" charset="0"/>
              </a:rPr>
              <a:t>La somma delle aree  </a:t>
            </a:r>
            <a:r>
              <a:rPr lang="it-IT" sz="2400" u="sng" dirty="0">
                <a:latin typeface="Arial" pitchFamily="34" charset="0"/>
              </a:rPr>
              <a:t>di tutti </a:t>
            </a:r>
            <a:r>
              <a:rPr lang="it-IT" sz="2400" u="sng" dirty="0" smtClean="0">
                <a:latin typeface="Arial" pitchFamily="34" charset="0"/>
              </a:rPr>
              <a:t>i rettangoli</a:t>
            </a:r>
          </a:p>
          <a:p>
            <a:pPr algn="ctr"/>
            <a:r>
              <a:rPr lang="it-IT" sz="2400" u="sng" dirty="0" smtClean="0">
                <a:latin typeface="Arial" pitchFamily="34" charset="0"/>
              </a:rPr>
              <a:t>  </a:t>
            </a:r>
            <a:r>
              <a:rPr lang="it-IT" sz="2400" u="sng" dirty="0">
                <a:latin typeface="Arial" pitchFamily="34" charset="0"/>
              </a:rPr>
              <a:t>è </a:t>
            </a:r>
            <a:r>
              <a:rPr lang="it-IT" sz="2400" u="sng" dirty="0" smtClean="0">
                <a:latin typeface="Arial" pitchFamily="34" charset="0"/>
              </a:rPr>
              <a:t>pari </a:t>
            </a:r>
            <a:r>
              <a:rPr lang="it-IT" sz="2400" u="sng" dirty="0">
                <a:latin typeface="Arial" pitchFamily="34" charset="0"/>
              </a:rPr>
              <a:t>ad 1</a:t>
            </a:r>
          </a:p>
        </p:txBody>
      </p:sp>
      <p:graphicFrame>
        <p:nvGraphicFramePr>
          <p:cNvPr id="10244" name="Object 8"/>
          <p:cNvGraphicFramePr>
            <a:graphicFrameLocks noChangeAspect="1"/>
          </p:cNvGraphicFramePr>
          <p:nvPr/>
        </p:nvGraphicFramePr>
        <p:xfrm>
          <a:off x="392113" y="3497263"/>
          <a:ext cx="4324350" cy="3194050"/>
        </p:xfrm>
        <a:graphic>
          <a:graphicData uri="http://schemas.openxmlformats.org/presentationml/2006/ole">
            <p:oleObj spid="_x0000_s17412" name="Graph" r:id="rId6" imgW="5486400" imgH="3657600" progId="">
              <p:embed/>
            </p:oleObj>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82825F67-4F6A-405D-A512-CF1BD1491295}" type="slidenum">
              <a:rPr lang="it-IT" smtClean="0"/>
              <a:pPr>
                <a:defRPr/>
              </a:pPr>
              <a:t>165</a:t>
            </a:fld>
            <a:endParaRPr lang="it-IT"/>
          </a:p>
        </p:txBody>
      </p:sp>
      <p:sp>
        <p:nvSpPr>
          <p:cNvPr id="3" name="Rettangolo 2"/>
          <p:cNvSpPr/>
          <p:nvPr/>
        </p:nvSpPr>
        <p:spPr>
          <a:xfrm>
            <a:off x="251520" y="1844824"/>
            <a:ext cx="792088" cy="4247317"/>
          </a:xfrm>
          <a:prstGeom prst="rect">
            <a:avLst/>
          </a:prstGeom>
        </p:spPr>
        <p:txBody>
          <a:bodyPr wrap="square">
            <a:spAutoFit/>
          </a:bodyPr>
          <a:lstStyle/>
          <a:p>
            <a:r>
              <a:rPr lang="it-IT" dirty="0" smtClean="0"/>
              <a:t>10,2</a:t>
            </a:r>
          </a:p>
          <a:p>
            <a:r>
              <a:rPr lang="it-IT" dirty="0" smtClean="0"/>
              <a:t>12,2</a:t>
            </a:r>
          </a:p>
          <a:p>
            <a:r>
              <a:rPr lang="it-IT" dirty="0" smtClean="0"/>
              <a:t>10,7</a:t>
            </a:r>
          </a:p>
          <a:p>
            <a:r>
              <a:rPr lang="it-IT" dirty="0" smtClean="0"/>
              <a:t>12,1</a:t>
            </a:r>
          </a:p>
          <a:p>
            <a:r>
              <a:rPr lang="it-IT" dirty="0" smtClean="0"/>
              <a:t>10,8</a:t>
            </a:r>
          </a:p>
          <a:p>
            <a:r>
              <a:rPr lang="it-IT" dirty="0" smtClean="0"/>
              <a:t>12,9</a:t>
            </a:r>
          </a:p>
          <a:p>
            <a:r>
              <a:rPr lang="it-IT" dirty="0" smtClean="0"/>
              <a:t>11,5</a:t>
            </a:r>
          </a:p>
          <a:p>
            <a:r>
              <a:rPr lang="it-IT" dirty="0" smtClean="0"/>
              <a:t>11,9</a:t>
            </a:r>
          </a:p>
          <a:p>
            <a:r>
              <a:rPr lang="it-IT" dirty="0" smtClean="0"/>
              <a:t>11,6</a:t>
            </a:r>
          </a:p>
          <a:p>
            <a:r>
              <a:rPr lang="it-IT" dirty="0" smtClean="0"/>
              <a:t>11,8</a:t>
            </a:r>
          </a:p>
          <a:p>
            <a:r>
              <a:rPr lang="it-IT" dirty="0" smtClean="0"/>
              <a:t>11,3</a:t>
            </a:r>
          </a:p>
          <a:p>
            <a:r>
              <a:rPr lang="it-IT" dirty="0" smtClean="0"/>
              <a:t>10,4</a:t>
            </a:r>
          </a:p>
          <a:p>
            <a:r>
              <a:rPr lang="it-IT" dirty="0" smtClean="0"/>
              <a:t>10,4</a:t>
            </a:r>
          </a:p>
          <a:p>
            <a:r>
              <a:rPr lang="it-IT" dirty="0" smtClean="0"/>
              <a:t>11,9</a:t>
            </a:r>
          </a:p>
          <a:p>
            <a:r>
              <a:rPr lang="it-IT" dirty="0" smtClean="0"/>
              <a:t>11,3</a:t>
            </a:r>
            <a:endParaRPr lang="it-IT" dirty="0"/>
          </a:p>
        </p:txBody>
      </p:sp>
      <p:sp>
        <p:nvSpPr>
          <p:cNvPr id="4" name="CasellaDiTesto 3"/>
          <p:cNvSpPr txBox="1"/>
          <p:nvPr/>
        </p:nvSpPr>
        <p:spPr>
          <a:xfrm>
            <a:off x="467544" y="0"/>
            <a:ext cx="8007448" cy="954107"/>
          </a:xfrm>
          <a:prstGeom prst="rect">
            <a:avLst/>
          </a:prstGeom>
          <a:noFill/>
        </p:spPr>
        <p:txBody>
          <a:bodyPr wrap="none" rtlCol="0">
            <a:spAutoFit/>
          </a:bodyPr>
          <a:lstStyle/>
          <a:p>
            <a:r>
              <a:rPr lang="it-IT" sz="2800" dirty="0" smtClean="0">
                <a:solidFill>
                  <a:srgbClr val="FF0000"/>
                </a:solidFill>
              </a:rPr>
              <a:t>Misure (mm) della distanza tra le orbite di 15 piccioni </a:t>
            </a:r>
          </a:p>
          <a:p>
            <a:r>
              <a:rPr lang="it-IT" sz="2800" dirty="0" smtClean="0">
                <a:solidFill>
                  <a:srgbClr val="FF0000"/>
                </a:solidFill>
              </a:rPr>
              <a:t>domestici</a:t>
            </a:r>
            <a:endParaRPr lang="it-IT" sz="2800" dirty="0">
              <a:solidFill>
                <a:srgbClr val="FF0000"/>
              </a:solidFill>
            </a:endParaRPr>
          </a:p>
        </p:txBody>
      </p:sp>
      <p:pic>
        <p:nvPicPr>
          <p:cNvPr id="1520642" name="Picture 2"/>
          <p:cNvPicPr>
            <a:picLocks noChangeAspect="1" noChangeArrowheads="1"/>
          </p:cNvPicPr>
          <p:nvPr/>
        </p:nvPicPr>
        <p:blipFill>
          <a:blip r:embed="rId2" cstate="print"/>
          <a:srcRect/>
          <a:stretch>
            <a:fillRect/>
          </a:stretch>
        </p:blipFill>
        <p:spPr bwMode="auto">
          <a:xfrm>
            <a:off x="2807296" y="908720"/>
            <a:ext cx="6336704" cy="4224469"/>
          </a:xfrm>
          <a:prstGeom prst="rect">
            <a:avLst/>
          </a:prstGeom>
          <a:noFill/>
          <a:ln w="9525">
            <a:noFill/>
            <a:miter lim="800000"/>
            <a:headEnd/>
            <a:tailEnd/>
          </a:ln>
        </p:spPr>
      </p:pic>
      <p:sp>
        <p:nvSpPr>
          <p:cNvPr id="6" name="CasellaDiTesto 5"/>
          <p:cNvSpPr txBox="1"/>
          <p:nvPr/>
        </p:nvSpPr>
        <p:spPr>
          <a:xfrm>
            <a:off x="5364088" y="5301208"/>
            <a:ext cx="2800767" cy="2308324"/>
          </a:xfrm>
          <a:prstGeom prst="rect">
            <a:avLst/>
          </a:prstGeom>
          <a:noFill/>
        </p:spPr>
        <p:txBody>
          <a:bodyPr wrap="square" rtlCol="0">
            <a:spAutoFit/>
          </a:bodyPr>
          <a:lstStyle/>
          <a:p>
            <a:r>
              <a:rPr lang="it-IT" b="1" dirty="0" smtClean="0">
                <a:solidFill>
                  <a:srgbClr val="279D2A"/>
                </a:solidFill>
              </a:rPr>
              <a:t>Classi: 9,75—10,25</a:t>
            </a:r>
          </a:p>
          <a:p>
            <a:r>
              <a:rPr lang="it-IT" b="1" dirty="0" smtClean="0">
                <a:solidFill>
                  <a:srgbClr val="279D2A"/>
                </a:solidFill>
              </a:rPr>
              <a:t>          10,25--- 10,75</a:t>
            </a:r>
          </a:p>
          <a:p>
            <a:r>
              <a:rPr lang="it-IT" b="1" dirty="0" smtClean="0">
                <a:solidFill>
                  <a:srgbClr val="279D2A"/>
                </a:solidFill>
              </a:rPr>
              <a:t>           </a:t>
            </a:r>
            <a:r>
              <a:rPr lang="it-IT" b="1" dirty="0" err="1" smtClean="0">
                <a:solidFill>
                  <a:srgbClr val="279D2A"/>
                </a:solidFill>
              </a:rPr>
              <a:t>……………</a:t>
            </a:r>
            <a:r>
              <a:rPr lang="it-IT" b="1" dirty="0" smtClean="0">
                <a:solidFill>
                  <a:srgbClr val="279D2A"/>
                </a:solidFill>
              </a:rPr>
              <a:t>.</a:t>
            </a:r>
          </a:p>
          <a:p>
            <a:r>
              <a:rPr lang="it-IT" b="1" dirty="0" smtClean="0">
                <a:solidFill>
                  <a:srgbClr val="279D2A"/>
                </a:solidFill>
              </a:rPr>
              <a:t>           12,75---13,25</a:t>
            </a:r>
          </a:p>
          <a:p>
            <a:endParaRPr lang="it-IT" dirty="0" smtClean="0"/>
          </a:p>
          <a:p>
            <a:r>
              <a:rPr lang="it-IT" dirty="0" smtClean="0"/>
              <a:t>         </a:t>
            </a:r>
            <a:endParaRPr lang="it-IT" dirty="0"/>
          </a:p>
        </p:txBody>
      </p:sp>
      <p:sp>
        <p:nvSpPr>
          <p:cNvPr id="7" name="Rettangolo 6"/>
          <p:cNvSpPr/>
          <p:nvPr/>
        </p:nvSpPr>
        <p:spPr>
          <a:xfrm>
            <a:off x="1187624" y="1844824"/>
            <a:ext cx="936104" cy="5632311"/>
          </a:xfrm>
          <a:prstGeom prst="rect">
            <a:avLst/>
          </a:prstGeom>
        </p:spPr>
        <p:txBody>
          <a:bodyPr wrap="square">
            <a:spAutoFit/>
          </a:bodyPr>
          <a:lstStyle/>
          <a:p>
            <a:r>
              <a:rPr lang="it-IT" dirty="0" smtClean="0"/>
              <a:t>10,2</a:t>
            </a:r>
          </a:p>
          <a:p>
            <a:r>
              <a:rPr lang="it-IT" dirty="0" smtClean="0"/>
              <a:t>10,4</a:t>
            </a:r>
          </a:p>
          <a:p>
            <a:r>
              <a:rPr lang="it-IT" dirty="0" smtClean="0"/>
              <a:t>10,4</a:t>
            </a:r>
          </a:p>
          <a:p>
            <a:r>
              <a:rPr lang="it-IT" dirty="0" smtClean="0"/>
              <a:t>10,7</a:t>
            </a:r>
          </a:p>
          <a:p>
            <a:r>
              <a:rPr lang="it-IT" dirty="0" smtClean="0"/>
              <a:t>10,8</a:t>
            </a:r>
          </a:p>
          <a:p>
            <a:r>
              <a:rPr lang="it-IT" dirty="0" smtClean="0"/>
              <a:t>11,3</a:t>
            </a:r>
          </a:p>
          <a:p>
            <a:r>
              <a:rPr lang="it-IT" dirty="0" smtClean="0"/>
              <a:t>11,3</a:t>
            </a:r>
          </a:p>
          <a:p>
            <a:r>
              <a:rPr lang="it-IT" dirty="0" smtClean="0"/>
              <a:t>11,5</a:t>
            </a:r>
          </a:p>
          <a:p>
            <a:r>
              <a:rPr lang="it-IT" dirty="0" smtClean="0"/>
              <a:t>11,6</a:t>
            </a:r>
          </a:p>
          <a:p>
            <a:r>
              <a:rPr lang="it-IT" dirty="0" smtClean="0"/>
              <a:t>11,8</a:t>
            </a:r>
          </a:p>
          <a:p>
            <a:r>
              <a:rPr lang="it-IT" dirty="0" smtClean="0"/>
              <a:t>11,9</a:t>
            </a:r>
          </a:p>
          <a:p>
            <a:r>
              <a:rPr lang="it-IT" dirty="0" smtClean="0"/>
              <a:t>11,9</a:t>
            </a:r>
          </a:p>
          <a:p>
            <a:r>
              <a:rPr lang="it-IT" dirty="0" smtClean="0"/>
              <a:t>12,1</a:t>
            </a:r>
          </a:p>
          <a:p>
            <a:r>
              <a:rPr lang="it-IT" dirty="0" smtClean="0"/>
              <a:t>12,2</a:t>
            </a:r>
          </a:p>
          <a:p>
            <a:r>
              <a:rPr lang="it-IT" dirty="0" smtClean="0"/>
              <a:t>12,9</a:t>
            </a:r>
            <a:endParaRPr lang="it-IT" dirty="0"/>
          </a:p>
        </p:txBody>
      </p:sp>
      <p:sp>
        <p:nvSpPr>
          <p:cNvPr id="8" name="CasellaDiTesto 7"/>
          <p:cNvSpPr txBox="1"/>
          <p:nvPr/>
        </p:nvSpPr>
        <p:spPr>
          <a:xfrm>
            <a:off x="2411760" y="5445224"/>
            <a:ext cx="2977097" cy="830997"/>
          </a:xfrm>
          <a:prstGeom prst="rect">
            <a:avLst/>
          </a:prstGeom>
          <a:noFill/>
        </p:spPr>
        <p:txBody>
          <a:bodyPr wrap="square" rtlCol="0">
            <a:spAutoFit/>
          </a:bodyPr>
          <a:lstStyle/>
          <a:p>
            <a:r>
              <a:rPr lang="it-IT" dirty="0" err="1" smtClean="0"/>
              <a:t>Minitab</a:t>
            </a:r>
            <a:endParaRPr lang="it-IT" dirty="0" smtClean="0"/>
          </a:p>
          <a:p>
            <a:r>
              <a:rPr lang="it-IT" dirty="0" smtClean="0"/>
              <a:t>Classi chiuse a sinistra</a:t>
            </a:r>
            <a:endParaRPr lang="it-IT" dirty="0"/>
          </a:p>
        </p:txBody>
      </p:sp>
      <p:sp>
        <p:nvSpPr>
          <p:cNvPr id="9" name="CasellaDiTesto 8"/>
          <p:cNvSpPr txBox="1"/>
          <p:nvPr/>
        </p:nvSpPr>
        <p:spPr>
          <a:xfrm>
            <a:off x="1115616" y="980728"/>
            <a:ext cx="1656184" cy="830997"/>
          </a:xfrm>
          <a:prstGeom prst="rect">
            <a:avLst/>
          </a:prstGeom>
          <a:noFill/>
        </p:spPr>
        <p:txBody>
          <a:bodyPr wrap="square" rtlCol="0">
            <a:spAutoFit/>
          </a:bodyPr>
          <a:lstStyle/>
          <a:p>
            <a:r>
              <a:rPr lang="it-IT" sz="2400" dirty="0" smtClean="0"/>
              <a:t>Valori ordinati </a:t>
            </a:r>
            <a:endParaRPr lang="it-IT" sz="2400" dirty="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82825F67-4F6A-405D-A512-CF1BD1491295}" type="slidenum">
              <a:rPr lang="it-IT" smtClean="0"/>
              <a:pPr>
                <a:defRPr/>
              </a:pPr>
              <a:t>166</a:t>
            </a:fld>
            <a:endParaRPr lang="it-IT"/>
          </a:p>
        </p:txBody>
      </p:sp>
      <p:sp>
        <p:nvSpPr>
          <p:cNvPr id="3" name="Rettangolo 2"/>
          <p:cNvSpPr/>
          <p:nvPr/>
        </p:nvSpPr>
        <p:spPr>
          <a:xfrm>
            <a:off x="395536" y="692696"/>
            <a:ext cx="720080" cy="4401205"/>
          </a:xfrm>
          <a:prstGeom prst="rect">
            <a:avLst/>
          </a:prstGeom>
        </p:spPr>
        <p:txBody>
          <a:bodyPr wrap="square">
            <a:spAutoFit/>
          </a:bodyPr>
          <a:lstStyle/>
          <a:p>
            <a:r>
              <a:rPr lang="it-IT" sz="2800" dirty="0" smtClean="0"/>
              <a:t>3,8</a:t>
            </a:r>
          </a:p>
          <a:p>
            <a:r>
              <a:rPr lang="it-IT" sz="2800" dirty="0" smtClean="0"/>
              <a:t>3,3</a:t>
            </a:r>
          </a:p>
          <a:p>
            <a:r>
              <a:rPr lang="it-IT" sz="2800" dirty="0" smtClean="0"/>
              <a:t>3,9</a:t>
            </a:r>
          </a:p>
          <a:p>
            <a:r>
              <a:rPr lang="it-IT" sz="2800" dirty="0" smtClean="0"/>
              <a:t>4,1</a:t>
            </a:r>
          </a:p>
          <a:p>
            <a:r>
              <a:rPr lang="it-IT" sz="2800" dirty="0" smtClean="0"/>
              <a:t>3,6</a:t>
            </a:r>
          </a:p>
          <a:p>
            <a:r>
              <a:rPr lang="it-IT" sz="2800" dirty="0" smtClean="0"/>
              <a:t>4,3</a:t>
            </a:r>
          </a:p>
          <a:p>
            <a:r>
              <a:rPr lang="it-IT" sz="2800" dirty="0" smtClean="0"/>
              <a:t>4,4</a:t>
            </a:r>
          </a:p>
          <a:p>
            <a:r>
              <a:rPr lang="it-IT" sz="2800" dirty="0" smtClean="0"/>
              <a:t>4,4</a:t>
            </a:r>
          </a:p>
          <a:p>
            <a:r>
              <a:rPr lang="it-IT" sz="2800" dirty="0" smtClean="0"/>
              <a:t>4,1</a:t>
            </a:r>
          </a:p>
          <a:p>
            <a:r>
              <a:rPr lang="it-IT" sz="2800" dirty="0" smtClean="0"/>
              <a:t>4,3</a:t>
            </a:r>
            <a:endParaRPr lang="it-IT" sz="2800" dirty="0"/>
          </a:p>
        </p:txBody>
      </p:sp>
      <p:sp>
        <p:nvSpPr>
          <p:cNvPr id="4" name="CasellaDiTesto 3"/>
          <p:cNvSpPr txBox="1"/>
          <p:nvPr/>
        </p:nvSpPr>
        <p:spPr>
          <a:xfrm>
            <a:off x="456301" y="0"/>
            <a:ext cx="8687699" cy="523220"/>
          </a:xfrm>
          <a:prstGeom prst="rect">
            <a:avLst/>
          </a:prstGeom>
          <a:noFill/>
        </p:spPr>
        <p:txBody>
          <a:bodyPr wrap="none" rtlCol="0">
            <a:spAutoFit/>
          </a:bodyPr>
          <a:lstStyle/>
          <a:p>
            <a:r>
              <a:rPr lang="it-IT" sz="2800" dirty="0" smtClean="0">
                <a:solidFill>
                  <a:srgbClr val="FF0000"/>
                </a:solidFill>
              </a:rPr>
              <a:t>Lunghezza di </a:t>
            </a:r>
            <a:r>
              <a:rPr lang="it-IT" sz="2800" b="1" u="sng" dirty="0" smtClean="0">
                <a:solidFill>
                  <a:srgbClr val="FF0000"/>
                </a:solidFill>
              </a:rPr>
              <a:t>10 femori </a:t>
            </a:r>
            <a:r>
              <a:rPr lang="it-IT" sz="2800" dirty="0" smtClean="0">
                <a:solidFill>
                  <a:srgbClr val="FF0000"/>
                </a:solidFill>
              </a:rPr>
              <a:t>dell’afide </a:t>
            </a:r>
            <a:r>
              <a:rPr lang="it-IT" sz="2800" i="1" dirty="0" err="1" smtClean="0">
                <a:solidFill>
                  <a:srgbClr val="FF0000"/>
                </a:solidFill>
              </a:rPr>
              <a:t>Pemphigus</a:t>
            </a:r>
            <a:r>
              <a:rPr lang="it-IT" sz="2800" i="1" dirty="0" smtClean="0">
                <a:solidFill>
                  <a:srgbClr val="FF0000"/>
                </a:solidFill>
              </a:rPr>
              <a:t>     (mm x 10</a:t>
            </a:r>
            <a:r>
              <a:rPr lang="it-IT" sz="2800" i="1" baseline="30000" dirty="0" smtClean="0">
                <a:solidFill>
                  <a:srgbClr val="FF0000"/>
                </a:solidFill>
              </a:rPr>
              <a:t>-1</a:t>
            </a:r>
            <a:r>
              <a:rPr lang="it-IT" sz="2800" i="1" dirty="0" smtClean="0">
                <a:solidFill>
                  <a:srgbClr val="FF0000"/>
                </a:solidFill>
              </a:rPr>
              <a:t>)</a:t>
            </a:r>
            <a:endParaRPr lang="it-IT" sz="2800" i="1" dirty="0">
              <a:solidFill>
                <a:srgbClr val="FF0000"/>
              </a:solidFill>
            </a:endParaRPr>
          </a:p>
        </p:txBody>
      </p:sp>
      <p:pic>
        <p:nvPicPr>
          <p:cNvPr id="1524738" name="Picture 2"/>
          <p:cNvPicPr>
            <a:picLocks noChangeAspect="1" noChangeArrowheads="1"/>
          </p:cNvPicPr>
          <p:nvPr/>
        </p:nvPicPr>
        <p:blipFill>
          <a:blip r:embed="rId2" cstate="print"/>
          <a:srcRect/>
          <a:stretch>
            <a:fillRect/>
          </a:stretch>
        </p:blipFill>
        <p:spPr bwMode="auto">
          <a:xfrm>
            <a:off x="2771800" y="764704"/>
            <a:ext cx="5486400" cy="3945632"/>
          </a:xfrm>
          <a:prstGeom prst="rect">
            <a:avLst/>
          </a:prstGeom>
          <a:noFill/>
          <a:ln w="9525">
            <a:noFill/>
            <a:miter lim="800000"/>
            <a:headEnd/>
            <a:tailEnd/>
          </a:ln>
        </p:spPr>
      </p:pic>
      <p:sp>
        <p:nvSpPr>
          <p:cNvPr id="6" name="Rettangolo 5"/>
          <p:cNvSpPr/>
          <p:nvPr/>
        </p:nvSpPr>
        <p:spPr>
          <a:xfrm>
            <a:off x="323528" y="4919008"/>
            <a:ext cx="8820472" cy="1938992"/>
          </a:xfrm>
          <a:prstGeom prst="rect">
            <a:avLst/>
          </a:prstGeom>
        </p:spPr>
        <p:txBody>
          <a:bodyPr wrap="square">
            <a:spAutoFit/>
          </a:bodyPr>
          <a:lstStyle/>
          <a:p>
            <a:r>
              <a:rPr lang="it-IT" sz="2400" dirty="0" err="1" smtClean="0">
                <a:solidFill>
                  <a:srgbClr val="FF0000"/>
                </a:solidFill>
              </a:rPr>
              <a:t>Mean</a:t>
            </a:r>
            <a:r>
              <a:rPr lang="it-IT" sz="2400" dirty="0" smtClean="0">
                <a:solidFill>
                  <a:srgbClr val="FF0000"/>
                </a:solidFill>
              </a:rPr>
              <a:t>          </a:t>
            </a:r>
            <a:r>
              <a:rPr lang="it-IT" sz="2400" dirty="0" err="1" smtClean="0"/>
              <a:t>StDev</a:t>
            </a:r>
            <a:r>
              <a:rPr lang="it-IT" sz="2400" dirty="0" smtClean="0"/>
              <a:t>    </a:t>
            </a:r>
            <a:r>
              <a:rPr lang="it-IT" sz="2400" dirty="0" err="1" smtClean="0"/>
              <a:t>Min</a:t>
            </a:r>
            <a:r>
              <a:rPr lang="it-IT" sz="2400" dirty="0" smtClean="0"/>
              <a:t>       Q1   </a:t>
            </a:r>
            <a:r>
              <a:rPr lang="it-IT" sz="2400" dirty="0" smtClean="0">
                <a:solidFill>
                  <a:srgbClr val="FF0000"/>
                </a:solidFill>
              </a:rPr>
              <a:t>  </a:t>
            </a:r>
            <a:r>
              <a:rPr lang="it-IT" sz="2400" dirty="0" err="1" smtClean="0">
                <a:solidFill>
                  <a:srgbClr val="FF0000"/>
                </a:solidFill>
              </a:rPr>
              <a:t>Median</a:t>
            </a:r>
            <a:r>
              <a:rPr lang="it-IT" sz="2400" dirty="0" smtClean="0">
                <a:solidFill>
                  <a:srgbClr val="FF0000"/>
                </a:solidFill>
              </a:rPr>
              <a:t>     </a:t>
            </a:r>
            <a:r>
              <a:rPr lang="it-IT" sz="2400" dirty="0" smtClean="0"/>
              <a:t>Q3         Max</a:t>
            </a:r>
          </a:p>
          <a:p>
            <a:r>
              <a:rPr lang="it-IT" sz="2400" dirty="0" smtClean="0"/>
              <a:t>  </a:t>
            </a:r>
            <a:r>
              <a:rPr lang="it-IT" sz="2400" dirty="0" smtClean="0">
                <a:solidFill>
                  <a:srgbClr val="FF0000"/>
                </a:solidFill>
              </a:rPr>
              <a:t>4,020</a:t>
            </a:r>
            <a:r>
              <a:rPr lang="it-IT" sz="2400" dirty="0" smtClean="0"/>
              <a:t>       0,368    3,300    3,750   </a:t>
            </a:r>
            <a:r>
              <a:rPr lang="it-IT" sz="2400" dirty="0" smtClean="0">
                <a:solidFill>
                  <a:srgbClr val="FF0000"/>
                </a:solidFill>
              </a:rPr>
              <a:t>4,100</a:t>
            </a:r>
            <a:r>
              <a:rPr lang="it-IT" sz="2400" dirty="0" smtClean="0"/>
              <a:t>      4,325    4,400</a:t>
            </a:r>
          </a:p>
          <a:p>
            <a:endParaRPr lang="it-IT" sz="2400" dirty="0" smtClean="0"/>
          </a:p>
          <a:p>
            <a:r>
              <a:rPr lang="it-IT" sz="2400" dirty="0" smtClean="0"/>
              <a:t>         </a:t>
            </a:r>
            <a:r>
              <a:rPr lang="it-IT" sz="2400" dirty="0" err="1" smtClean="0"/>
              <a:t>Skewness</a:t>
            </a:r>
            <a:r>
              <a:rPr lang="it-IT" sz="2400" dirty="0" smtClean="0"/>
              <a:t>    </a:t>
            </a:r>
            <a:r>
              <a:rPr lang="it-IT" sz="2400" dirty="0" err="1" smtClean="0"/>
              <a:t>Kurtosis</a:t>
            </a:r>
            <a:endParaRPr lang="it-IT" sz="2400" dirty="0" smtClean="0"/>
          </a:p>
          <a:p>
            <a:r>
              <a:rPr lang="it-IT" sz="2400" dirty="0" smtClean="0"/>
              <a:t>            -0,85          -0,08</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82825F67-4F6A-405D-A512-CF1BD1491295}" type="slidenum">
              <a:rPr lang="it-IT" smtClean="0"/>
              <a:pPr>
                <a:defRPr/>
              </a:pPr>
              <a:t>167</a:t>
            </a:fld>
            <a:endParaRPr lang="it-IT"/>
          </a:p>
        </p:txBody>
      </p:sp>
      <p:pic>
        <p:nvPicPr>
          <p:cNvPr id="5444611" name="Picture 3"/>
          <p:cNvPicPr>
            <a:picLocks noChangeAspect="1" noChangeArrowheads="1"/>
          </p:cNvPicPr>
          <p:nvPr/>
        </p:nvPicPr>
        <p:blipFill>
          <a:blip r:embed="rId2" cstate="print"/>
          <a:srcRect/>
          <a:stretch>
            <a:fillRect/>
          </a:stretch>
        </p:blipFill>
        <p:spPr bwMode="auto">
          <a:xfrm>
            <a:off x="1763688" y="1340768"/>
            <a:ext cx="6336704" cy="4296413"/>
          </a:xfrm>
          <a:prstGeom prst="rect">
            <a:avLst/>
          </a:prstGeom>
          <a:noFill/>
          <a:ln w="9525">
            <a:noFill/>
            <a:miter lim="800000"/>
            <a:headEnd/>
            <a:tailEnd/>
          </a:ln>
        </p:spPr>
      </p:pic>
      <p:sp>
        <p:nvSpPr>
          <p:cNvPr id="5" name="Rettangolo 4"/>
          <p:cNvSpPr/>
          <p:nvPr/>
        </p:nvSpPr>
        <p:spPr>
          <a:xfrm>
            <a:off x="467544" y="-5417"/>
            <a:ext cx="648072" cy="6863417"/>
          </a:xfrm>
          <a:prstGeom prst="rect">
            <a:avLst/>
          </a:prstGeom>
        </p:spPr>
        <p:txBody>
          <a:bodyPr wrap="square">
            <a:spAutoFit/>
          </a:bodyPr>
          <a:lstStyle/>
          <a:p>
            <a:r>
              <a:rPr lang="it-IT" sz="2200" dirty="0" smtClean="0"/>
              <a:t>3.8</a:t>
            </a:r>
          </a:p>
          <a:p>
            <a:r>
              <a:rPr lang="it-IT" sz="2200" dirty="0" smtClean="0"/>
              <a:t>3.3</a:t>
            </a:r>
          </a:p>
          <a:p>
            <a:r>
              <a:rPr lang="it-IT" sz="2200" dirty="0" smtClean="0"/>
              <a:t>3.9</a:t>
            </a:r>
          </a:p>
          <a:p>
            <a:r>
              <a:rPr lang="it-IT" sz="2200" dirty="0" smtClean="0"/>
              <a:t>4.1</a:t>
            </a:r>
          </a:p>
          <a:p>
            <a:r>
              <a:rPr lang="it-IT" sz="2200" dirty="0" smtClean="0"/>
              <a:t>3.6</a:t>
            </a:r>
          </a:p>
          <a:p>
            <a:r>
              <a:rPr lang="it-IT" sz="2200" dirty="0" smtClean="0"/>
              <a:t>4.3</a:t>
            </a:r>
          </a:p>
          <a:p>
            <a:r>
              <a:rPr lang="it-IT" sz="2200" dirty="0" smtClean="0"/>
              <a:t>4.4</a:t>
            </a:r>
          </a:p>
          <a:p>
            <a:r>
              <a:rPr lang="it-IT" sz="2200" dirty="0" smtClean="0"/>
              <a:t>4.6</a:t>
            </a:r>
          </a:p>
          <a:p>
            <a:r>
              <a:rPr lang="it-IT" sz="2200" dirty="0" smtClean="0"/>
              <a:t>4.1</a:t>
            </a:r>
          </a:p>
          <a:p>
            <a:r>
              <a:rPr lang="it-IT" sz="2200" dirty="0" smtClean="0"/>
              <a:t>4.3</a:t>
            </a:r>
          </a:p>
          <a:p>
            <a:r>
              <a:rPr lang="it-IT" sz="2200" dirty="0" smtClean="0"/>
              <a:t>3.9</a:t>
            </a:r>
          </a:p>
          <a:p>
            <a:r>
              <a:rPr lang="it-IT" sz="2200" dirty="0" smtClean="0"/>
              <a:t>3.7</a:t>
            </a:r>
          </a:p>
          <a:p>
            <a:r>
              <a:rPr lang="it-IT" sz="2200" dirty="0" smtClean="0"/>
              <a:t>4.0</a:t>
            </a:r>
          </a:p>
          <a:p>
            <a:r>
              <a:rPr lang="it-IT" sz="2200" dirty="0" smtClean="0"/>
              <a:t>5.2</a:t>
            </a:r>
          </a:p>
          <a:p>
            <a:r>
              <a:rPr lang="it-IT" sz="2200" dirty="0" smtClean="0"/>
              <a:t>4.9</a:t>
            </a:r>
          </a:p>
          <a:p>
            <a:r>
              <a:rPr lang="it-IT" sz="2200" dirty="0" smtClean="0"/>
              <a:t>4.8</a:t>
            </a:r>
          </a:p>
          <a:p>
            <a:r>
              <a:rPr lang="it-IT" sz="2200" dirty="0" smtClean="0"/>
              <a:t>4.8</a:t>
            </a:r>
          </a:p>
          <a:p>
            <a:r>
              <a:rPr lang="it-IT" sz="2200" dirty="0" smtClean="0"/>
              <a:t>4.6</a:t>
            </a:r>
          </a:p>
          <a:p>
            <a:r>
              <a:rPr lang="it-IT" sz="2200" dirty="0" smtClean="0"/>
              <a:t>4.1</a:t>
            </a:r>
          </a:p>
          <a:p>
            <a:r>
              <a:rPr lang="it-IT" sz="2200" dirty="0" smtClean="0"/>
              <a:t>4.1</a:t>
            </a:r>
            <a:endParaRPr lang="it-IT" sz="2200" dirty="0"/>
          </a:p>
        </p:txBody>
      </p:sp>
      <p:sp>
        <p:nvSpPr>
          <p:cNvPr id="6" name="Rettangolo 5"/>
          <p:cNvSpPr/>
          <p:nvPr/>
        </p:nvSpPr>
        <p:spPr>
          <a:xfrm>
            <a:off x="1187624" y="548680"/>
            <a:ext cx="7956376" cy="707886"/>
          </a:xfrm>
          <a:prstGeom prst="rect">
            <a:avLst/>
          </a:prstGeom>
        </p:spPr>
        <p:txBody>
          <a:bodyPr wrap="square">
            <a:spAutoFit/>
          </a:bodyPr>
          <a:lstStyle/>
          <a:p>
            <a:r>
              <a:rPr lang="it-IT" sz="2000" dirty="0" smtClean="0"/>
              <a:t>  </a:t>
            </a:r>
            <a:r>
              <a:rPr lang="it-IT" sz="2000" dirty="0" err="1" smtClean="0"/>
              <a:t>Mean</a:t>
            </a:r>
            <a:r>
              <a:rPr lang="it-IT" sz="2000" dirty="0" smtClean="0"/>
              <a:t>   </a:t>
            </a:r>
            <a:r>
              <a:rPr lang="it-IT" sz="2000" dirty="0" err="1" smtClean="0"/>
              <a:t>StDev</a:t>
            </a:r>
            <a:r>
              <a:rPr lang="it-IT" sz="2000" dirty="0" smtClean="0"/>
              <a:t>    Minimum     Q1   </a:t>
            </a:r>
            <a:r>
              <a:rPr lang="it-IT" sz="2000" dirty="0" err="1" smtClean="0"/>
              <a:t>Median</a:t>
            </a:r>
            <a:r>
              <a:rPr lang="it-IT" sz="2000" dirty="0" smtClean="0"/>
              <a:t>     Q3     </a:t>
            </a:r>
            <a:r>
              <a:rPr lang="it-IT" sz="2000" dirty="0" err="1" smtClean="0"/>
              <a:t>Maximum</a:t>
            </a:r>
            <a:endParaRPr lang="it-IT" sz="2000" dirty="0" smtClean="0"/>
          </a:p>
          <a:p>
            <a:r>
              <a:rPr lang="it-IT" sz="2000" dirty="0" smtClean="0"/>
              <a:t>  4.225    0.482         3.300    3.900   4.100     4.600        5.200</a:t>
            </a:r>
          </a:p>
        </p:txBody>
      </p:sp>
      <p:sp>
        <p:nvSpPr>
          <p:cNvPr id="8" name="CasellaDiTesto 7"/>
          <p:cNvSpPr txBox="1"/>
          <p:nvPr/>
        </p:nvSpPr>
        <p:spPr>
          <a:xfrm>
            <a:off x="1547664" y="0"/>
            <a:ext cx="7537961" cy="461665"/>
          </a:xfrm>
          <a:prstGeom prst="rect">
            <a:avLst/>
          </a:prstGeom>
          <a:noFill/>
        </p:spPr>
        <p:txBody>
          <a:bodyPr wrap="none" rtlCol="0">
            <a:spAutoFit/>
          </a:bodyPr>
          <a:lstStyle/>
          <a:p>
            <a:r>
              <a:rPr lang="it-IT" sz="2400" dirty="0" smtClean="0">
                <a:solidFill>
                  <a:srgbClr val="FF0000"/>
                </a:solidFill>
              </a:rPr>
              <a:t>Lunghezza di  </a:t>
            </a:r>
            <a:r>
              <a:rPr lang="it-IT" sz="2400" b="1" u="sng" dirty="0" smtClean="0">
                <a:solidFill>
                  <a:srgbClr val="FF0000"/>
                </a:solidFill>
              </a:rPr>
              <a:t>20 femori </a:t>
            </a:r>
            <a:r>
              <a:rPr lang="it-IT" sz="2400" dirty="0" smtClean="0">
                <a:solidFill>
                  <a:srgbClr val="FF0000"/>
                </a:solidFill>
              </a:rPr>
              <a:t>dell’afide </a:t>
            </a:r>
            <a:r>
              <a:rPr lang="it-IT" sz="2400" i="1" dirty="0" err="1" smtClean="0">
                <a:solidFill>
                  <a:srgbClr val="FF0000"/>
                </a:solidFill>
              </a:rPr>
              <a:t>Pemphigus</a:t>
            </a:r>
            <a:r>
              <a:rPr lang="it-IT" sz="2400" i="1" dirty="0" smtClean="0">
                <a:solidFill>
                  <a:srgbClr val="FF0000"/>
                </a:solidFill>
              </a:rPr>
              <a:t>     (mm x 10</a:t>
            </a:r>
            <a:r>
              <a:rPr lang="it-IT" sz="2400" i="1" baseline="30000" dirty="0" smtClean="0">
                <a:solidFill>
                  <a:srgbClr val="FF0000"/>
                </a:solidFill>
              </a:rPr>
              <a:t>-1</a:t>
            </a:r>
            <a:r>
              <a:rPr lang="it-IT" sz="2400" i="1" dirty="0" smtClean="0">
                <a:solidFill>
                  <a:srgbClr val="FF0000"/>
                </a:solidFill>
              </a:rPr>
              <a:t>)</a:t>
            </a:r>
            <a:endParaRPr lang="it-IT" sz="2400" i="1" dirty="0">
              <a:solidFill>
                <a:srgbClr val="FF0000"/>
              </a:solidFill>
            </a:endParaRPr>
          </a:p>
        </p:txBody>
      </p:sp>
      <p:sp>
        <p:nvSpPr>
          <p:cNvPr id="7" name="CasellaDiTesto 6"/>
          <p:cNvSpPr txBox="1"/>
          <p:nvPr/>
        </p:nvSpPr>
        <p:spPr>
          <a:xfrm>
            <a:off x="1331640" y="5657671"/>
            <a:ext cx="8943093" cy="1200329"/>
          </a:xfrm>
          <a:prstGeom prst="rect">
            <a:avLst/>
          </a:prstGeom>
          <a:noFill/>
        </p:spPr>
        <p:txBody>
          <a:bodyPr wrap="square" rtlCol="0">
            <a:spAutoFit/>
          </a:bodyPr>
          <a:lstStyle/>
          <a:p>
            <a:r>
              <a:rPr lang="it-IT" sz="2400" dirty="0" smtClean="0"/>
              <a:t>In questo es. si noti come all’aumentare del campione</a:t>
            </a:r>
          </a:p>
          <a:p>
            <a:r>
              <a:rPr lang="it-IT" sz="2400" dirty="0" smtClean="0"/>
              <a:t>(da 10 a 20), aumentando le osservazioni,  la forma del grafico</a:t>
            </a:r>
          </a:p>
          <a:p>
            <a:r>
              <a:rPr lang="it-IT" sz="2400" dirty="0" smtClean="0"/>
              <a:t> diventa più regolare</a:t>
            </a:r>
            <a:endParaRPr lang="it-IT" sz="2400" dirty="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F88B82B1-0765-4A94-B436-F29A6A56A85E}" type="slidenum">
              <a:rPr lang="it-IT"/>
              <a:pPr>
                <a:defRPr/>
              </a:pPr>
              <a:t>168</a:t>
            </a:fld>
            <a:endParaRPr lang="it-IT"/>
          </a:p>
        </p:txBody>
      </p:sp>
      <p:sp>
        <p:nvSpPr>
          <p:cNvPr id="240643" name="Rectangle 2"/>
          <p:cNvSpPr>
            <a:spLocks noGrp="1" noChangeArrowheads="1"/>
          </p:cNvSpPr>
          <p:nvPr>
            <p:ph type="title"/>
          </p:nvPr>
        </p:nvSpPr>
        <p:spPr>
          <a:xfrm>
            <a:off x="457200" y="274638"/>
            <a:ext cx="8229600" cy="922337"/>
          </a:xfrm>
          <a:ln>
            <a:solidFill>
              <a:schemeClr val="accent2"/>
            </a:solidFill>
          </a:ln>
        </p:spPr>
        <p:txBody>
          <a:bodyPr/>
          <a:lstStyle/>
          <a:p>
            <a:pPr eaLnBrk="1" hangingPunct="1"/>
            <a:r>
              <a:rPr lang="it-IT" sz="3600" smtClean="0">
                <a:solidFill>
                  <a:srgbClr val="FF0000"/>
                </a:solidFill>
              </a:rPr>
              <a:t>Istogrammi</a:t>
            </a:r>
          </a:p>
        </p:txBody>
      </p:sp>
      <p:sp>
        <p:nvSpPr>
          <p:cNvPr id="643075" name="Rectangle 3"/>
          <p:cNvSpPr>
            <a:spLocks noGrp="1" noChangeArrowheads="1"/>
          </p:cNvSpPr>
          <p:nvPr>
            <p:ph type="body" idx="1"/>
          </p:nvPr>
        </p:nvSpPr>
        <p:spPr>
          <a:xfrm>
            <a:off x="457200" y="1341438"/>
            <a:ext cx="8686800" cy="5516562"/>
          </a:xfrm>
        </p:spPr>
        <p:txBody>
          <a:bodyPr/>
          <a:lstStyle/>
          <a:p>
            <a:pPr eaLnBrk="1" hangingPunct="1">
              <a:buFontTx/>
              <a:buNone/>
              <a:defRPr/>
            </a:pPr>
            <a:r>
              <a:rPr lang="it-IT" b="1" dirty="0" smtClean="0">
                <a:effectLst>
                  <a:outerShdw blurRad="38100" dist="38100" dir="2700000" algn="tl">
                    <a:srgbClr val="C0C0C0"/>
                  </a:outerShdw>
                </a:effectLst>
              </a:rPr>
              <a:t> </a:t>
            </a:r>
            <a:r>
              <a:rPr lang="it-IT" sz="3600" b="1" dirty="0" smtClean="0">
                <a:effectLst>
                  <a:outerShdw blurRad="38100" dist="38100" dir="2700000" algn="tl">
                    <a:srgbClr val="C0C0C0"/>
                  </a:outerShdw>
                </a:effectLst>
              </a:rPr>
              <a:t>Suggerimenti</a:t>
            </a:r>
            <a:r>
              <a:rPr lang="it-IT" b="1" dirty="0" smtClean="0">
                <a:effectLst>
                  <a:outerShdw blurRad="38100" dist="38100" dir="2700000" algn="tl">
                    <a:srgbClr val="C0C0C0"/>
                  </a:outerShdw>
                </a:effectLst>
              </a:rPr>
              <a:t>:</a:t>
            </a:r>
          </a:p>
          <a:p>
            <a:pPr eaLnBrk="1" hangingPunct="1">
              <a:defRPr/>
            </a:pPr>
            <a:r>
              <a:rPr lang="it-IT" dirty="0" smtClean="0"/>
              <a:t>Un istogramma appropriato dovrebbe avere tra</a:t>
            </a:r>
          </a:p>
          <a:p>
            <a:pPr eaLnBrk="1" hangingPunct="1">
              <a:buNone/>
              <a:defRPr/>
            </a:pPr>
            <a:r>
              <a:rPr lang="it-IT" dirty="0" smtClean="0"/>
              <a:t>     </a:t>
            </a:r>
            <a:r>
              <a:rPr lang="it-IT" b="1" dirty="0" smtClean="0">
                <a:solidFill>
                  <a:srgbClr val="FF0000"/>
                </a:solidFill>
              </a:rPr>
              <a:t>7</a:t>
            </a:r>
            <a:r>
              <a:rPr lang="it-IT" b="1" dirty="0" smtClean="0">
                <a:solidFill>
                  <a:srgbClr val="FF6600"/>
                </a:solidFill>
              </a:rPr>
              <a:t> – 20 classi</a:t>
            </a:r>
            <a:r>
              <a:rPr lang="it-IT" dirty="0" smtClean="0"/>
              <a:t> </a:t>
            </a:r>
          </a:p>
          <a:p>
            <a:pPr eaLnBrk="1" hangingPunct="1">
              <a:defRPr/>
            </a:pPr>
            <a:r>
              <a:rPr lang="it-IT" dirty="0" smtClean="0"/>
              <a:t>Gli istogrammi si usano quando la dimensione n del campione è abbastanza numerosa</a:t>
            </a:r>
          </a:p>
          <a:p>
            <a:pPr eaLnBrk="1" hangingPunct="1">
              <a:defRPr/>
            </a:pPr>
            <a:r>
              <a:rPr lang="it-IT" dirty="0" smtClean="0"/>
              <a:t>Gli istogrammi mostrano:</a:t>
            </a:r>
          </a:p>
          <a:p>
            <a:pPr eaLnBrk="1" hangingPunct="1">
              <a:buFontTx/>
              <a:buNone/>
              <a:defRPr/>
            </a:pPr>
            <a:r>
              <a:rPr lang="it-IT" dirty="0" smtClean="0"/>
              <a:t>   la forma della distribuzione,</a:t>
            </a:r>
          </a:p>
          <a:p>
            <a:pPr eaLnBrk="1" hangingPunct="1">
              <a:buFontTx/>
              <a:buNone/>
              <a:defRPr/>
            </a:pPr>
            <a:r>
              <a:rPr lang="it-IT" dirty="0" smtClean="0"/>
              <a:t>   </a:t>
            </a:r>
            <a:r>
              <a:rPr lang="it-IT" dirty="0" err="1" smtClean="0"/>
              <a:t>outlier</a:t>
            </a:r>
            <a:r>
              <a:rPr lang="it-IT" dirty="0" smtClean="0"/>
              <a:t>, valori raggruppati, interruzioni nei valori.</a:t>
            </a:r>
          </a:p>
          <a:p>
            <a:pPr eaLnBrk="1" hangingPunct="1">
              <a:buFontTx/>
              <a:buNone/>
              <a:defRPr/>
            </a:pPr>
            <a:endParaRPr lang="it-IT" dirty="0" smtClean="0"/>
          </a:p>
          <a:p>
            <a:pPr eaLnBrk="1" hangingPunct="1">
              <a:defRPr/>
            </a:pPr>
            <a:endParaRPr lang="it-IT" dirty="0" smtClean="0"/>
          </a:p>
          <a:p>
            <a:pPr eaLnBrk="1" hangingPunct="1">
              <a:buFontTx/>
              <a:buNone/>
              <a:defRPr/>
            </a:pPr>
            <a:endParaRPr lang="it-IT" dirty="0" smtClean="0"/>
          </a:p>
          <a:p>
            <a:pPr eaLnBrk="1" hangingPunct="1">
              <a:defRPr/>
            </a:pPr>
            <a:endParaRPr lang="it-IT" dirty="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1B17792A-9857-4893-A21C-C6155D003A50}" type="slidenum">
              <a:rPr lang="it-IT"/>
              <a:pPr>
                <a:defRPr/>
              </a:pPr>
              <a:t>169</a:t>
            </a:fld>
            <a:endParaRPr lang="it-IT"/>
          </a:p>
        </p:txBody>
      </p:sp>
      <p:sp>
        <p:nvSpPr>
          <p:cNvPr id="241667" name="Rectangle 2"/>
          <p:cNvSpPr>
            <a:spLocks noGrp="1" noChangeArrowheads="1"/>
          </p:cNvSpPr>
          <p:nvPr>
            <p:ph type="title"/>
          </p:nvPr>
        </p:nvSpPr>
        <p:spPr>
          <a:xfrm>
            <a:off x="457200" y="260350"/>
            <a:ext cx="8229600" cy="1081088"/>
          </a:xfrm>
          <a:ln>
            <a:solidFill>
              <a:schemeClr val="accent2"/>
            </a:solidFill>
          </a:ln>
        </p:spPr>
        <p:txBody>
          <a:bodyPr/>
          <a:lstStyle/>
          <a:p>
            <a:pPr eaLnBrk="1" hangingPunct="1"/>
            <a:r>
              <a:rPr lang="it-IT" sz="3600" dirty="0" smtClean="0">
                <a:solidFill>
                  <a:srgbClr val="E52F11"/>
                </a:solidFill>
              </a:rPr>
              <a:t>Diagrammi a segmenti: </a:t>
            </a:r>
            <a:r>
              <a:rPr lang="it-IT" sz="3600" u="sng" dirty="0" smtClean="0">
                <a:solidFill>
                  <a:srgbClr val="E52F11"/>
                </a:solidFill>
              </a:rPr>
              <a:t>variabili discrete</a:t>
            </a:r>
          </a:p>
        </p:txBody>
      </p:sp>
      <p:sp>
        <p:nvSpPr>
          <p:cNvPr id="241668" name="Rectangle 3"/>
          <p:cNvSpPr>
            <a:spLocks noGrp="1" noChangeArrowheads="1"/>
          </p:cNvSpPr>
          <p:nvPr>
            <p:ph type="body" idx="1"/>
          </p:nvPr>
        </p:nvSpPr>
        <p:spPr>
          <a:xfrm>
            <a:off x="323528" y="1268413"/>
            <a:ext cx="8640960" cy="4857750"/>
          </a:xfrm>
        </p:spPr>
        <p:txBody>
          <a:bodyPr/>
          <a:lstStyle/>
          <a:p>
            <a:pPr eaLnBrk="1" hangingPunct="1">
              <a:lnSpc>
                <a:spcPct val="90000"/>
              </a:lnSpc>
              <a:buFontTx/>
              <a:buNone/>
            </a:pPr>
            <a:r>
              <a:rPr lang="it-IT" sz="3600" b="1" dirty="0" smtClean="0">
                <a:solidFill>
                  <a:srgbClr val="FF0000"/>
                </a:solidFill>
              </a:rPr>
              <a:t>        </a:t>
            </a:r>
          </a:p>
          <a:p>
            <a:pPr eaLnBrk="1" hangingPunct="1">
              <a:lnSpc>
                <a:spcPct val="90000"/>
              </a:lnSpc>
              <a:buFontTx/>
              <a:buNone/>
            </a:pPr>
            <a:r>
              <a:rPr lang="it-IT" dirty="0" smtClean="0"/>
              <a:t>  </a:t>
            </a:r>
            <a:r>
              <a:rPr lang="it-IT" b="1" u="sng" dirty="0" smtClean="0"/>
              <a:t>Esempio </a:t>
            </a:r>
            <a:r>
              <a:rPr lang="it-IT" dirty="0" smtClean="0"/>
              <a:t>. Numero di protozoi contati in un CCS di 33 unità campionarie prelevate da uno stagno.</a:t>
            </a:r>
          </a:p>
          <a:p>
            <a:pPr eaLnBrk="1" hangingPunct="1">
              <a:lnSpc>
                <a:spcPct val="90000"/>
              </a:lnSpc>
              <a:buFontTx/>
              <a:buNone/>
            </a:pPr>
            <a:r>
              <a:rPr lang="it-IT" dirty="0" smtClean="0"/>
              <a:t> </a:t>
            </a:r>
          </a:p>
          <a:p>
            <a:pPr eaLnBrk="1" hangingPunct="1">
              <a:lnSpc>
                <a:spcPct val="90000"/>
              </a:lnSpc>
              <a:buFontTx/>
              <a:buNone/>
            </a:pPr>
            <a:r>
              <a:rPr lang="it-IT" dirty="0" smtClean="0"/>
              <a:t> 163  165  </a:t>
            </a:r>
            <a:r>
              <a:rPr lang="it-IT" dirty="0" err="1" smtClean="0"/>
              <a:t>165</a:t>
            </a:r>
            <a:r>
              <a:rPr lang="it-IT" dirty="0" smtClean="0"/>
              <a:t>  </a:t>
            </a:r>
            <a:r>
              <a:rPr lang="it-IT" dirty="0" err="1" smtClean="0"/>
              <a:t>165</a:t>
            </a:r>
            <a:r>
              <a:rPr lang="it-IT" dirty="0" smtClean="0"/>
              <a:t>  166  </a:t>
            </a:r>
            <a:r>
              <a:rPr lang="it-IT" dirty="0" err="1" smtClean="0"/>
              <a:t>166</a:t>
            </a:r>
            <a:r>
              <a:rPr lang="it-IT" dirty="0" smtClean="0"/>
              <a:t>  </a:t>
            </a:r>
            <a:r>
              <a:rPr lang="it-IT" dirty="0" err="1" smtClean="0"/>
              <a:t>166</a:t>
            </a:r>
            <a:r>
              <a:rPr lang="it-IT" dirty="0" smtClean="0"/>
              <a:t>  </a:t>
            </a:r>
            <a:r>
              <a:rPr lang="it-IT" dirty="0" err="1" smtClean="0"/>
              <a:t>166</a:t>
            </a:r>
            <a:r>
              <a:rPr lang="it-IT" dirty="0" smtClean="0"/>
              <a:t>  168  </a:t>
            </a:r>
            <a:r>
              <a:rPr lang="it-IT" dirty="0" err="1" smtClean="0"/>
              <a:t>168</a:t>
            </a:r>
            <a:endParaRPr lang="it-IT" dirty="0" smtClean="0"/>
          </a:p>
          <a:p>
            <a:pPr eaLnBrk="1" hangingPunct="1">
              <a:lnSpc>
                <a:spcPct val="90000"/>
              </a:lnSpc>
              <a:buFontTx/>
              <a:buNone/>
            </a:pPr>
            <a:r>
              <a:rPr lang="it-IT" dirty="0" smtClean="0"/>
              <a:t> 168  </a:t>
            </a:r>
            <a:r>
              <a:rPr lang="it-IT" dirty="0" err="1" smtClean="0"/>
              <a:t>168</a:t>
            </a:r>
            <a:r>
              <a:rPr lang="it-IT" dirty="0" smtClean="0"/>
              <a:t>  169  </a:t>
            </a:r>
            <a:r>
              <a:rPr lang="it-IT" dirty="0" err="1" smtClean="0"/>
              <a:t>169</a:t>
            </a:r>
            <a:r>
              <a:rPr lang="it-IT" dirty="0" smtClean="0"/>
              <a:t>  </a:t>
            </a:r>
            <a:r>
              <a:rPr lang="it-IT" dirty="0" err="1" smtClean="0"/>
              <a:t>169</a:t>
            </a:r>
            <a:r>
              <a:rPr lang="it-IT" dirty="0" smtClean="0"/>
              <a:t>  </a:t>
            </a:r>
            <a:r>
              <a:rPr lang="it-IT" dirty="0" err="1" smtClean="0"/>
              <a:t>169</a:t>
            </a:r>
            <a:r>
              <a:rPr lang="it-IT" dirty="0" smtClean="0"/>
              <a:t>  </a:t>
            </a:r>
            <a:r>
              <a:rPr lang="it-IT" dirty="0" err="1" smtClean="0"/>
              <a:t>169</a:t>
            </a:r>
            <a:r>
              <a:rPr lang="it-IT" dirty="0" smtClean="0"/>
              <a:t>  </a:t>
            </a:r>
            <a:r>
              <a:rPr lang="it-IT" dirty="0" err="1" smtClean="0"/>
              <a:t>169</a:t>
            </a:r>
            <a:r>
              <a:rPr lang="it-IT" dirty="0" smtClean="0"/>
              <a:t>  </a:t>
            </a:r>
            <a:r>
              <a:rPr lang="it-IT" dirty="0" err="1" smtClean="0"/>
              <a:t>169</a:t>
            </a:r>
            <a:r>
              <a:rPr lang="it-IT" dirty="0" smtClean="0"/>
              <a:t>  </a:t>
            </a:r>
            <a:r>
              <a:rPr lang="it-IT" dirty="0" err="1" smtClean="0"/>
              <a:t>169</a:t>
            </a:r>
            <a:endParaRPr lang="it-IT" dirty="0" smtClean="0"/>
          </a:p>
          <a:p>
            <a:pPr eaLnBrk="1" hangingPunct="1">
              <a:lnSpc>
                <a:spcPct val="90000"/>
              </a:lnSpc>
              <a:buFontTx/>
              <a:buNone/>
            </a:pPr>
            <a:r>
              <a:rPr lang="it-IT" dirty="0" smtClean="0"/>
              <a:t> 171 </a:t>
            </a:r>
            <a:r>
              <a:rPr lang="it-IT" dirty="0" err="1" smtClean="0"/>
              <a:t>171</a:t>
            </a:r>
            <a:r>
              <a:rPr lang="it-IT" dirty="0" smtClean="0"/>
              <a:t>  </a:t>
            </a:r>
            <a:r>
              <a:rPr lang="it-IT" dirty="0" err="1" smtClean="0"/>
              <a:t>171</a:t>
            </a:r>
            <a:r>
              <a:rPr lang="it-IT" dirty="0" smtClean="0"/>
              <a:t>  </a:t>
            </a:r>
            <a:r>
              <a:rPr lang="it-IT" dirty="0" err="1" smtClean="0"/>
              <a:t>171</a:t>
            </a:r>
            <a:r>
              <a:rPr lang="it-IT" dirty="0" smtClean="0"/>
              <a:t>  </a:t>
            </a:r>
            <a:r>
              <a:rPr lang="it-IT" dirty="0" err="1" smtClean="0"/>
              <a:t>171</a:t>
            </a:r>
            <a:r>
              <a:rPr lang="it-IT" dirty="0" smtClean="0"/>
              <a:t>  </a:t>
            </a:r>
            <a:r>
              <a:rPr lang="it-IT" dirty="0" err="1" smtClean="0"/>
              <a:t>171</a:t>
            </a:r>
            <a:r>
              <a:rPr lang="it-IT" dirty="0" smtClean="0"/>
              <a:t>  172  </a:t>
            </a:r>
            <a:r>
              <a:rPr lang="it-IT" dirty="0" err="1" smtClean="0"/>
              <a:t>172</a:t>
            </a:r>
            <a:r>
              <a:rPr lang="it-IT" dirty="0" smtClean="0"/>
              <a:t>  </a:t>
            </a:r>
            <a:r>
              <a:rPr lang="it-IT" dirty="0" err="1" smtClean="0"/>
              <a:t>172</a:t>
            </a:r>
            <a:r>
              <a:rPr lang="it-IT" dirty="0" smtClean="0"/>
              <a:t>  174</a:t>
            </a:r>
          </a:p>
          <a:p>
            <a:pPr eaLnBrk="1" hangingPunct="1">
              <a:lnSpc>
                <a:spcPct val="90000"/>
              </a:lnSpc>
              <a:buFontTx/>
              <a:buNone/>
            </a:pPr>
            <a:r>
              <a:rPr lang="it-IT" dirty="0" smtClean="0"/>
              <a:t> 174 175  </a:t>
            </a:r>
            <a:r>
              <a:rPr lang="it-IT" dirty="0" err="1" smtClean="0"/>
              <a:t>175</a:t>
            </a:r>
            <a:r>
              <a:rPr lang="it-IT" dirty="0" smtClean="0"/>
              <a:t>  </a:t>
            </a:r>
          </a:p>
          <a:p>
            <a:pPr eaLnBrk="1" hangingPunct="1">
              <a:lnSpc>
                <a:spcPct val="90000"/>
              </a:lnSpc>
              <a:buFontTx/>
              <a:buNone/>
            </a:pPr>
            <a:r>
              <a:rPr lang="it-IT" dirty="0" smtClean="0"/>
              <a:t>   </a:t>
            </a:r>
          </a:p>
          <a:p>
            <a:pPr eaLnBrk="1" hangingPunct="1">
              <a:lnSpc>
                <a:spcPct val="90000"/>
              </a:lnSpc>
              <a:buFontTx/>
              <a:buNone/>
            </a:pPr>
            <a:endParaRPr lang="it-IT" dirty="0" smtClean="0"/>
          </a:p>
          <a:p>
            <a:pPr eaLnBrk="1" hangingPunct="1">
              <a:lnSpc>
                <a:spcPct val="90000"/>
              </a:lnSpc>
            </a:pPr>
            <a:endParaRPr lang="it-IT"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998ADA3F-240E-4349-B728-3F343BFFE4D1}" type="slidenum">
              <a:rPr lang="it-IT"/>
              <a:pPr>
                <a:defRPr/>
              </a:pPr>
              <a:t>17</a:t>
            </a:fld>
            <a:endParaRPr lang="it-IT"/>
          </a:p>
        </p:txBody>
      </p:sp>
      <p:sp>
        <p:nvSpPr>
          <p:cNvPr id="59394" name="Rectangle 2"/>
          <p:cNvSpPr>
            <a:spLocks noGrp="1" noChangeArrowheads="1"/>
          </p:cNvSpPr>
          <p:nvPr>
            <p:ph type="title"/>
          </p:nvPr>
        </p:nvSpPr>
        <p:spPr>
          <a:ln>
            <a:solidFill>
              <a:srgbClr val="0000CC"/>
            </a:solidFill>
          </a:ln>
        </p:spPr>
        <p:txBody>
          <a:bodyPr>
            <a:normAutofit fontScale="90000"/>
          </a:bodyPr>
          <a:lstStyle/>
          <a:p>
            <a:pPr eaLnBrk="1" hangingPunct="1"/>
            <a:r>
              <a:rPr lang="it-IT" sz="3600" smtClean="0">
                <a:solidFill>
                  <a:srgbClr val="FF0000"/>
                </a:solidFill>
              </a:rPr>
              <a:t>Passi principali del disegno di una ricerca in biologia</a:t>
            </a:r>
          </a:p>
        </p:txBody>
      </p:sp>
      <p:sp>
        <p:nvSpPr>
          <p:cNvPr id="59395" name="Rectangle 3"/>
          <p:cNvSpPr>
            <a:spLocks noGrp="1" noChangeArrowheads="1"/>
          </p:cNvSpPr>
          <p:nvPr>
            <p:ph type="body" idx="1"/>
          </p:nvPr>
        </p:nvSpPr>
        <p:spPr>
          <a:xfrm>
            <a:off x="457200" y="1600200"/>
            <a:ext cx="8435975" cy="4525963"/>
          </a:xfrm>
        </p:spPr>
        <p:txBody>
          <a:bodyPr/>
          <a:lstStyle/>
          <a:p>
            <a:pPr eaLnBrk="1" hangingPunct="1">
              <a:buFont typeface="Wingdings" pitchFamily="2" charset="2"/>
              <a:buChar char="v"/>
            </a:pPr>
            <a:r>
              <a:rPr lang="it-IT" smtClean="0"/>
              <a:t>Identificare gli scopi della ricerca.</a:t>
            </a:r>
          </a:p>
          <a:p>
            <a:pPr eaLnBrk="1" hangingPunct="1">
              <a:buFont typeface="Wingdings" pitchFamily="2" charset="2"/>
              <a:buChar char="v"/>
            </a:pPr>
            <a:r>
              <a:rPr lang="it-IT" smtClean="0"/>
              <a:t>Pianificare la ricerca al fine di studiare il problema per il quale si cerca una risposta.</a:t>
            </a:r>
          </a:p>
          <a:p>
            <a:pPr eaLnBrk="1" hangingPunct="1">
              <a:buFont typeface="Wingdings" pitchFamily="2" charset="2"/>
              <a:buChar char="v"/>
            </a:pPr>
            <a:r>
              <a:rPr lang="it-IT" smtClean="0"/>
              <a:t>Come ottenere i dati di cui si ha bisogno?</a:t>
            </a:r>
          </a:p>
          <a:p>
            <a:pPr eaLnBrk="1" hangingPunct="1">
              <a:buFont typeface="Wingdings" pitchFamily="2" charset="2"/>
              <a:buChar char="v"/>
            </a:pPr>
            <a:r>
              <a:rPr lang="it-IT" smtClean="0"/>
              <a:t>Quale metodo statistico usare per analizzarli?</a:t>
            </a:r>
          </a:p>
          <a:p>
            <a:pPr eaLnBrk="1" hangingPunct="1">
              <a:buFont typeface="Wingdings" pitchFamily="2" charset="2"/>
              <a:buChar char="v"/>
            </a:pPr>
            <a:r>
              <a:rPr lang="it-IT" smtClean="0"/>
              <a:t>Come interpretare i risultati?</a:t>
            </a:r>
          </a:p>
          <a:p>
            <a:pPr eaLnBrk="1" hangingPunct="1">
              <a:buFont typeface="Wingdings" pitchFamily="2" charset="2"/>
              <a:buChar char="v"/>
            </a:pPr>
            <a:r>
              <a:rPr lang="it-IT" smtClean="0"/>
              <a:t>Come presentare i risultati?</a:t>
            </a:r>
          </a:p>
          <a:p>
            <a:pPr eaLnBrk="1" hangingPunct="1">
              <a:buFont typeface="Wingdings" pitchFamily="2" charset="2"/>
              <a:buChar char="v"/>
            </a:pPr>
            <a:endParaRPr lang="it-IT" smtClean="0"/>
          </a:p>
          <a:p>
            <a:pPr eaLnBrk="1" hangingPunct="1">
              <a:buFont typeface="Wingdings" pitchFamily="2" charset="2"/>
              <a:buChar char="v"/>
            </a:pPr>
            <a:endParaRPr lang="it-IT"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xEl>
                                              <p:charRg st="4294967295" end="4294967295"/>
                                            </p:txEl>
                                          </p:spTgt>
                                        </p:tgtEl>
                                        <p:attrNameLst>
                                          <p:attrName>style.visibility</p:attrName>
                                        </p:attrNameLst>
                                      </p:cBhvr>
                                      <p:to>
                                        <p:strVal val="visible"/>
                                      </p:to>
                                    </p:set>
                                    <p:animEffect transition="in" filter="fade">
                                      <p:cBhvr>
                                        <p:cTn id="7" dur="2000"/>
                                        <p:tgtEl>
                                          <p:spTgt spid="59394">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395">
                                            <p:txEl>
                                              <p:pRg st="0" end="0"/>
                                            </p:txEl>
                                          </p:spTgt>
                                        </p:tgtEl>
                                        <p:attrNameLst>
                                          <p:attrName>style.visibility</p:attrName>
                                        </p:attrNameLst>
                                      </p:cBhvr>
                                      <p:to>
                                        <p:strVal val="visible"/>
                                      </p:to>
                                    </p:set>
                                    <p:animEffect transition="in" filter="fade">
                                      <p:cBhvr>
                                        <p:cTn id="12" dur="2000"/>
                                        <p:tgtEl>
                                          <p:spTgt spid="593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9395">
                                            <p:txEl>
                                              <p:pRg st="1" end="1"/>
                                            </p:txEl>
                                          </p:spTgt>
                                        </p:tgtEl>
                                        <p:attrNameLst>
                                          <p:attrName>style.visibility</p:attrName>
                                        </p:attrNameLst>
                                      </p:cBhvr>
                                      <p:to>
                                        <p:strVal val="visible"/>
                                      </p:to>
                                    </p:set>
                                    <p:animEffect transition="in" filter="fade">
                                      <p:cBhvr>
                                        <p:cTn id="17" dur="2000"/>
                                        <p:tgtEl>
                                          <p:spTgt spid="593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395">
                                            <p:txEl>
                                              <p:pRg st="2" end="2"/>
                                            </p:txEl>
                                          </p:spTgt>
                                        </p:tgtEl>
                                        <p:attrNameLst>
                                          <p:attrName>style.visibility</p:attrName>
                                        </p:attrNameLst>
                                      </p:cBhvr>
                                      <p:to>
                                        <p:strVal val="visible"/>
                                      </p:to>
                                    </p:set>
                                    <p:animEffect transition="in" filter="fade">
                                      <p:cBhvr>
                                        <p:cTn id="22" dur="2000"/>
                                        <p:tgtEl>
                                          <p:spTgt spid="593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9395">
                                            <p:txEl>
                                              <p:pRg st="3" end="3"/>
                                            </p:txEl>
                                          </p:spTgt>
                                        </p:tgtEl>
                                        <p:attrNameLst>
                                          <p:attrName>style.visibility</p:attrName>
                                        </p:attrNameLst>
                                      </p:cBhvr>
                                      <p:to>
                                        <p:strVal val="visible"/>
                                      </p:to>
                                    </p:set>
                                    <p:animEffect transition="in" filter="fade">
                                      <p:cBhvr>
                                        <p:cTn id="27" dur="2000"/>
                                        <p:tgtEl>
                                          <p:spTgt spid="593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9395">
                                            <p:txEl>
                                              <p:pRg st="4" end="4"/>
                                            </p:txEl>
                                          </p:spTgt>
                                        </p:tgtEl>
                                        <p:attrNameLst>
                                          <p:attrName>style.visibility</p:attrName>
                                        </p:attrNameLst>
                                      </p:cBhvr>
                                      <p:to>
                                        <p:strVal val="visible"/>
                                      </p:to>
                                    </p:set>
                                    <p:animEffect transition="in" filter="fade">
                                      <p:cBhvr>
                                        <p:cTn id="32" dur="2000"/>
                                        <p:tgtEl>
                                          <p:spTgt spid="593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9395">
                                            <p:txEl>
                                              <p:pRg st="5" end="5"/>
                                            </p:txEl>
                                          </p:spTgt>
                                        </p:tgtEl>
                                        <p:attrNameLst>
                                          <p:attrName>style.visibility</p:attrName>
                                        </p:attrNameLst>
                                      </p:cBhvr>
                                      <p:to>
                                        <p:strVal val="visible"/>
                                      </p:to>
                                    </p:set>
                                    <p:animEffect transition="in" filter="fade">
                                      <p:cBhvr>
                                        <p:cTn id="37" dur="2000"/>
                                        <p:tgtEl>
                                          <p:spTgt spid="593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4C6C687-0163-4858-A367-1EE28F680DE1}" type="slidenum">
              <a:rPr lang="it-IT"/>
              <a:pPr>
                <a:defRPr/>
              </a:pPr>
              <a:t>170</a:t>
            </a:fld>
            <a:endParaRPr lang="it-IT"/>
          </a:p>
        </p:txBody>
      </p:sp>
      <p:sp>
        <p:nvSpPr>
          <p:cNvPr id="242691" name="Rectangle 3"/>
          <p:cNvSpPr>
            <a:spLocks noGrp="1" noChangeArrowheads="1"/>
          </p:cNvSpPr>
          <p:nvPr>
            <p:ph type="body" idx="1"/>
          </p:nvPr>
        </p:nvSpPr>
        <p:spPr>
          <a:xfrm>
            <a:off x="539552" y="1412776"/>
            <a:ext cx="8229600" cy="6021387"/>
          </a:xfrm>
        </p:spPr>
        <p:txBody>
          <a:bodyPr>
            <a:normAutofit fontScale="92500" lnSpcReduction="20000"/>
          </a:bodyPr>
          <a:lstStyle/>
          <a:p>
            <a:pPr eaLnBrk="1" hangingPunct="1">
              <a:lnSpc>
                <a:spcPct val="90000"/>
              </a:lnSpc>
            </a:pPr>
            <a:r>
              <a:rPr lang="it-IT" sz="3600" u="sng" dirty="0" smtClean="0">
                <a:solidFill>
                  <a:srgbClr val="E52F11"/>
                </a:solidFill>
              </a:rPr>
              <a:t>Numero di protozoi            Frequenza</a:t>
            </a:r>
          </a:p>
          <a:p>
            <a:pPr eaLnBrk="1" hangingPunct="1">
              <a:lnSpc>
                <a:spcPct val="90000"/>
              </a:lnSpc>
              <a:buFontTx/>
              <a:buNone/>
            </a:pPr>
            <a:r>
              <a:rPr lang="it-IT" sz="3600" dirty="0" smtClean="0">
                <a:solidFill>
                  <a:srgbClr val="E52F11"/>
                </a:solidFill>
              </a:rPr>
              <a:t> </a:t>
            </a:r>
            <a:r>
              <a:rPr lang="it-IT" sz="3600" dirty="0" smtClean="0"/>
              <a:t>                163                              1</a:t>
            </a:r>
          </a:p>
          <a:p>
            <a:pPr eaLnBrk="1" hangingPunct="1">
              <a:lnSpc>
                <a:spcPct val="90000"/>
              </a:lnSpc>
              <a:buFontTx/>
              <a:buNone/>
            </a:pPr>
            <a:r>
              <a:rPr lang="it-IT" sz="3600" dirty="0" smtClean="0"/>
              <a:t>                 165                              3</a:t>
            </a:r>
          </a:p>
          <a:p>
            <a:pPr eaLnBrk="1" hangingPunct="1">
              <a:lnSpc>
                <a:spcPct val="90000"/>
              </a:lnSpc>
              <a:buFontTx/>
              <a:buNone/>
            </a:pPr>
            <a:r>
              <a:rPr lang="it-IT" sz="3600" dirty="0" smtClean="0"/>
              <a:t>                 166                              4</a:t>
            </a:r>
          </a:p>
          <a:p>
            <a:pPr eaLnBrk="1" hangingPunct="1">
              <a:lnSpc>
                <a:spcPct val="90000"/>
              </a:lnSpc>
              <a:buFontTx/>
              <a:buNone/>
            </a:pPr>
            <a:r>
              <a:rPr lang="it-IT" sz="3600" dirty="0" smtClean="0"/>
              <a:t>                 168                              4</a:t>
            </a:r>
          </a:p>
          <a:p>
            <a:pPr eaLnBrk="1" hangingPunct="1">
              <a:lnSpc>
                <a:spcPct val="90000"/>
              </a:lnSpc>
              <a:buFontTx/>
              <a:buNone/>
            </a:pPr>
            <a:r>
              <a:rPr lang="it-IT" sz="3600" dirty="0" smtClean="0"/>
              <a:t>                 169                              8</a:t>
            </a:r>
          </a:p>
          <a:p>
            <a:pPr eaLnBrk="1" hangingPunct="1">
              <a:lnSpc>
                <a:spcPct val="90000"/>
              </a:lnSpc>
              <a:buFontTx/>
              <a:buNone/>
            </a:pPr>
            <a:r>
              <a:rPr lang="it-IT" sz="3600" dirty="0" smtClean="0"/>
              <a:t>                 171                              6</a:t>
            </a:r>
          </a:p>
          <a:p>
            <a:pPr eaLnBrk="1" hangingPunct="1">
              <a:lnSpc>
                <a:spcPct val="90000"/>
              </a:lnSpc>
              <a:buFontTx/>
              <a:buNone/>
            </a:pPr>
            <a:r>
              <a:rPr lang="it-IT" sz="3600" dirty="0" smtClean="0"/>
              <a:t>                 172                              3</a:t>
            </a:r>
          </a:p>
          <a:p>
            <a:pPr eaLnBrk="1" hangingPunct="1">
              <a:lnSpc>
                <a:spcPct val="90000"/>
              </a:lnSpc>
              <a:buFontTx/>
              <a:buNone/>
            </a:pPr>
            <a:r>
              <a:rPr lang="it-IT" sz="3600" dirty="0" smtClean="0"/>
              <a:t>                 174                              2</a:t>
            </a:r>
          </a:p>
          <a:p>
            <a:pPr eaLnBrk="1" hangingPunct="1">
              <a:lnSpc>
                <a:spcPct val="90000"/>
              </a:lnSpc>
              <a:buFontTx/>
              <a:buNone/>
            </a:pPr>
            <a:r>
              <a:rPr lang="it-IT" sz="3600" dirty="0" smtClean="0"/>
              <a:t>                 175                              2</a:t>
            </a:r>
          </a:p>
          <a:p>
            <a:pPr eaLnBrk="1" hangingPunct="1">
              <a:lnSpc>
                <a:spcPct val="90000"/>
              </a:lnSpc>
              <a:buFontTx/>
              <a:buNone/>
            </a:pPr>
            <a:r>
              <a:rPr lang="it-IT" sz="3600" dirty="0" smtClean="0"/>
              <a:t>                                            Tot.  33</a:t>
            </a:r>
          </a:p>
          <a:p>
            <a:pPr eaLnBrk="1" hangingPunct="1">
              <a:lnSpc>
                <a:spcPct val="90000"/>
              </a:lnSpc>
              <a:buFontTx/>
              <a:buNone/>
            </a:pPr>
            <a:endParaRPr lang="it-IT" sz="3600" dirty="0" smtClean="0"/>
          </a:p>
          <a:p>
            <a:pPr eaLnBrk="1" hangingPunct="1">
              <a:lnSpc>
                <a:spcPct val="90000"/>
              </a:lnSpc>
              <a:buFontTx/>
              <a:buNone/>
            </a:pPr>
            <a:r>
              <a:rPr lang="it-IT" sz="3600" dirty="0" smtClean="0"/>
              <a:t>    </a:t>
            </a:r>
          </a:p>
        </p:txBody>
      </p:sp>
      <p:sp>
        <p:nvSpPr>
          <p:cNvPr id="242692" name="Text Box 4"/>
          <p:cNvSpPr txBox="1">
            <a:spLocks noChangeArrowheads="1"/>
          </p:cNvSpPr>
          <p:nvPr/>
        </p:nvSpPr>
        <p:spPr bwMode="auto">
          <a:xfrm>
            <a:off x="2124075" y="0"/>
            <a:ext cx="4252913" cy="588963"/>
          </a:xfrm>
          <a:prstGeom prst="rect">
            <a:avLst/>
          </a:prstGeom>
          <a:noFill/>
          <a:ln w="9525">
            <a:solidFill>
              <a:schemeClr val="accent2"/>
            </a:solidFill>
            <a:miter lim="800000"/>
            <a:headEnd/>
            <a:tailEnd/>
          </a:ln>
        </p:spPr>
        <p:txBody>
          <a:bodyPr wrap="none">
            <a:spAutoFit/>
          </a:bodyPr>
          <a:lstStyle/>
          <a:p>
            <a:r>
              <a:rPr lang="it-IT" sz="3200">
                <a:solidFill>
                  <a:srgbClr val="279D2A"/>
                </a:solidFill>
                <a:latin typeface="Arial" pitchFamily="34" charset="0"/>
              </a:rPr>
              <a:t>Diagrammi a segmenti</a:t>
            </a:r>
          </a:p>
        </p:txBody>
      </p:sp>
      <p:sp>
        <p:nvSpPr>
          <p:cNvPr id="6" name="Rettangolo 5"/>
          <p:cNvSpPr/>
          <p:nvPr/>
        </p:nvSpPr>
        <p:spPr>
          <a:xfrm>
            <a:off x="1835696" y="692696"/>
            <a:ext cx="4572000" cy="461665"/>
          </a:xfrm>
          <a:prstGeom prst="rect">
            <a:avLst/>
          </a:prstGeom>
        </p:spPr>
        <p:txBody>
          <a:bodyPr>
            <a:spAutoFit/>
          </a:bodyPr>
          <a:lstStyle/>
          <a:p>
            <a:r>
              <a:rPr lang="it-IT" sz="2400" b="1" dirty="0" smtClean="0">
                <a:solidFill>
                  <a:srgbClr val="FF0000"/>
                </a:solidFill>
                <a:latin typeface="Comic Sans MS" pitchFamily="66" charset="0"/>
              </a:rPr>
              <a:t>Distribuzione delle frequenze </a:t>
            </a:r>
            <a:endParaRPr lang="it-IT" sz="2400"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8A9765E0-A7A8-4C05-8BE4-5CE3DEC6C3A2}" type="slidenum">
              <a:rPr lang="it-IT"/>
              <a:pPr>
                <a:defRPr/>
              </a:pPr>
              <a:t>171</a:t>
            </a:fld>
            <a:endParaRPr lang="it-IT"/>
          </a:p>
        </p:txBody>
      </p:sp>
      <p:sp>
        <p:nvSpPr>
          <p:cNvPr id="243715" name="Rectangle 3"/>
          <p:cNvSpPr>
            <a:spLocks noChangeArrowheads="1"/>
          </p:cNvSpPr>
          <p:nvPr/>
        </p:nvSpPr>
        <p:spPr bwMode="auto">
          <a:xfrm>
            <a:off x="250825" y="2565400"/>
            <a:ext cx="2881313" cy="3636963"/>
          </a:xfrm>
          <a:prstGeom prst="rect">
            <a:avLst/>
          </a:prstGeom>
          <a:noFill/>
          <a:ln w="9525">
            <a:noFill/>
            <a:miter lim="800000"/>
            <a:headEnd/>
            <a:tailEnd/>
          </a:ln>
        </p:spPr>
        <p:txBody>
          <a:bodyPr>
            <a:spAutoFit/>
          </a:bodyPr>
          <a:lstStyle/>
          <a:p>
            <a:r>
              <a:rPr lang="it-IT" sz="1600" dirty="0">
                <a:latin typeface="Arial" pitchFamily="34" charset="0"/>
              </a:rPr>
              <a:t> </a:t>
            </a:r>
            <a:r>
              <a:rPr lang="it-IT" sz="1600" dirty="0" smtClean="0">
                <a:latin typeface="Arial" pitchFamily="34" charset="0"/>
              </a:rPr>
              <a:t>   </a:t>
            </a:r>
            <a:r>
              <a:rPr lang="it-IT" sz="1600" dirty="0">
                <a:latin typeface="Arial" pitchFamily="34" charset="0"/>
              </a:rPr>
              <a:t>163  0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164</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165  000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166  0000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167</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168  0000</a:t>
            </a:r>
          </a:p>
          <a:p>
            <a:r>
              <a:rPr lang="it-IT" sz="1600" dirty="0" smtClean="0">
                <a:latin typeface="Arial" pitchFamily="34" charset="0"/>
              </a:rPr>
              <a:t>   </a:t>
            </a:r>
            <a:r>
              <a:rPr lang="it-IT" sz="1600" dirty="0">
                <a:latin typeface="Arial" pitchFamily="34" charset="0"/>
              </a:rPr>
              <a:t>169  00000000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170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171  000000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172  000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173</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174  00</a:t>
            </a:r>
          </a:p>
          <a:p>
            <a:r>
              <a:rPr lang="it-IT" sz="1600" dirty="0">
                <a:latin typeface="Arial" pitchFamily="34" charset="0"/>
              </a:rPr>
              <a:t> </a:t>
            </a:r>
            <a:r>
              <a:rPr lang="it-IT" sz="1600" dirty="0" smtClean="0">
                <a:latin typeface="Arial" pitchFamily="34" charset="0"/>
              </a:rPr>
              <a:t>   </a:t>
            </a:r>
            <a:r>
              <a:rPr lang="it-IT" sz="1600" dirty="0">
                <a:latin typeface="Arial" pitchFamily="34" charset="0"/>
              </a:rPr>
              <a:t>175  00</a:t>
            </a:r>
          </a:p>
          <a:p>
            <a:pPr>
              <a:spcBef>
                <a:spcPct val="50000"/>
              </a:spcBef>
            </a:pPr>
            <a:endParaRPr lang="it-IT" sz="1600" dirty="0">
              <a:latin typeface="Courier New" pitchFamily="49" charset="0"/>
            </a:endParaRPr>
          </a:p>
        </p:txBody>
      </p:sp>
      <p:sp>
        <p:nvSpPr>
          <p:cNvPr id="243716" name="Text Box 4"/>
          <p:cNvSpPr txBox="1">
            <a:spLocks noChangeArrowheads="1"/>
          </p:cNvSpPr>
          <p:nvPr/>
        </p:nvSpPr>
        <p:spPr bwMode="auto">
          <a:xfrm>
            <a:off x="4911725" y="300038"/>
            <a:ext cx="3868738" cy="519112"/>
          </a:xfrm>
          <a:prstGeom prst="rect">
            <a:avLst/>
          </a:prstGeom>
          <a:noFill/>
          <a:ln w="9525">
            <a:noFill/>
            <a:miter lim="800000"/>
            <a:headEnd/>
            <a:tailEnd/>
          </a:ln>
        </p:spPr>
        <p:txBody>
          <a:bodyPr wrap="none">
            <a:spAutoFit/>
          </a:bodyPr>
          <a:lstStyle/>
          <a:p>
            <a:r>
              <a:rPr lang="it-IT" sz="2800">
                <a:solidFill>
                  <a:schemeClr val="accent2"/>
                </a:solidFill>
                <a:latin typeface="Arial" pitchFamily="34" charset="0"/>
              </a:rPr>
              <a:t>Diagramma a segmenti</a:t>
            </a:r>
          </a:p>
        </p:txBody>
      </p:sp>
      <p:sp>
        <p:nvSpPr>
          <p:cNvPr id="243717" name="Text Box 5"/>
          <p:cNvSpPr txBox="1">
            <a:spLocks noChangeArrowheads="1"/>
          </p:cNvSpPr>
          <p:nvPr/>
        </p:nvSpPr>
        <p:spPr bwMode="auto">
          <a:xfrm>
            <a:off x="468313" y="333375"/>
            <a:ext cx="3910012" cy="519113"/>
          </a:xfrm>
          <a:prstGeom prst="rect">
            <a:avLst/>
          </a:prstGeom>
          <a:noFill/>
          <a:ln w="9525">
            <a:noFill/>
            <a:miter lim="800000"/>
            <a:headEnd/>
            <a:tailEnd/>
          </a:ln>
        </p:spPr>
        <p:txBody>
          <a:bodyPr wrap="none">
            <a:spAutoFit/>
          </a:bodyPr>
          <a:lstStyle/>
          <a:p>
            <a:r>
              <a:rPr lang="it-IT" sz="2800">
                <a:solidFill>
                  <a:schemeClr val="accent2"/>
                </a:solidFill>
                <a:latin typeface="Arial" pitchFamily="34" charset="0"/>
              </a:rPr>
              <a:t>Diagramma ramo-foglia</a:t>
            </a:r>
          </a:p>
        </p:txBody>
      </p:sp>
      <p:pic>
        <p:nvPicPr>
          <p:cNvPr id="243718" name="Picture 6"/>
          <p:cNvPicPr>
            <a:picLocks noChangeAspect="1" noChangeArrowheads="1"/>
          </p:cNvPicPr>
          <p:nvPr/>
        </p:nvPicPr>
        <p:blipFill>
          <a:blip r:embed="rId3" cstate="print"/>
          <a:srcRect/>
          <a:stretch>
            <a:fillRect/>
          </a:stretch>
        </p:blipFill>
        <p:spPr bwMode="auto">
          <a:xfrm>
            <a:off x="2915816" y="1266594"/>
            <a:ext cx="5976664" cy="5042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asellaDiTesto 2"/>
          <p:cNvSpPr txBox="1"/>
          <p:nvPr/>
        </p:nvSpPr>
        <p:spPr>
          <a:xfrm>
            <a:off x="395536" y="260648"/>
            <a:ext cx="7711488" cy="830997"/>
          </a:xfrm>
          <a:prstGeom prst="rect">
            <a:avLst/>
          </a:prstGeom>
          <a:noFill/>
          <a:ln>
            <a:solidFill>
              <a:schemeClr val="accent1"/>
            </a:solidFill>
          </a:ln>
        </p:spPr>
        <p:txBody>
          <a:bodyPr wrap="square" rtlCol="0">
            <a:spAutoFit/>
          </a:bodyPr>
          <a:lstStyle/>
          <a:p>
            <a:r>
              <a:rPr lang="it-IT" sz="2400" dirty="0" smtClean="0">
                <a:solidFill>
                  <a:srgbClr val="FF0000"/>
                </a:solidFill>
              </a:rPr>
              <a:t>Frequenza del  </a:t>
            </a:r>
            <a:r>
              <a:rPr lang="it-IT" sz="2400" dirty="0" err="1" smtClean="0">
                <a:solidFill>
                  <a:srgbClr val="FF0000"/>
                </a:solidFill>
              </a:rPr>
              <a:t>n°</a:t>
            </a:r>
            <a:r>
              <a:rPr lang="it-IT" sz="2400" dirty="0" smtClean="0">
                <a:solidFill>
                  <a:srgbClr val="FF0000"/>
                </a:solidFill>
              </a:rPr>
              <a:t> di colonie di microrganismi su 90 piastre: diagramma a segmenti (v. quantitativa discreta)</a:t>
            </a:r>
            <a:endParaRPr lang="it-IT" sz="2400" dirty="0">
              <a:solidFill>
                <a:srgbClr val="FF0000"/>
              </a:solidFill>
            </a:endParaRPr>
          </a:p>
        </p:txBody>
      </p:sp>
      <p:pic>
        <p:nvPicPr>
          <p:cNvPr id="717827" name="Picture 3"/>
          <p:cNvPicPr>
            <a:picLocks noChangeAspect="1" noChangeArrowheads="1"/>
          </p:cNvPicPr>
          <p:nvPr/>
        </p:nvPicPr>
        <p:blipFill>
          <a:blip r:embed="rId2" cstate="print"/>
          <a:srcRect/>
          <a:stretch>
            <a:fillRect/>
          </a:stretch>
        </p:blipFill>
        <p:spPr bwMode="auto">
          <a:xfrm>
            <a:off x="827584" y="1340768"/>
            <a:ext cx="7632848" cy="5088565"/>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 name="Segnaposto numero diapositiva 4"/>
          <p:cNvSpPr>
            <a:spLocks noGrp="1"/>
          </p:cNvSpPr>
          <p:nvPr>
            <p:ph type="sldNum" sz="quarter" idx="12"/>
          </p:nvPr>
        </p:nvSpPr>
        <p:spPr/>
        <p:txBody>
          <a:bodyPr/>
          <a:lstStyle/>
          <a:p>
            <a:pPr>
              <a:defRPr/>
            </a:pPr>
            <a:fld id="{DEF9A1B5-4A11-46CA-A48A-562FE2B91982}" type="slidenum">
              <a:rPr lang="it-IT"/>
              <a:pPr>
                <a:defRPr/>
              </a:pPr>
              <a:t>173</a:t>
            </a:fld>
            <a:endParaRPr lang="it-IT"/>
          </a:p>
        </p:txBody>
      </p:sp>
      <p:sp>
        <p:nvSpPr>
          <p:cNvPr id="245763" name="Text Box 2"/>
          <p:cNvSpPr>
            <a:spLocks noGrp="1" noChangeArrowheads="1"/>
          </p:cNvSpPr>
          <p:nvPr>
            <p:ph type="title"/>
          </p:nvPr>
        </p:nvSpPr>
        <p:spPr>
          <a:xfrm>
            <a:off x="457200" y="274638"/>
            <a:ext cx="8229600" cy="1066800"/>
          </a:xfrm>
          <a:ln>
            <a:solidFill>
              <a:schemeClr val="accent2"/>
            </a:solidFill>
          </a:ln>
        </p:spPr>
        <p:txBody>
          <a:bodyPr/>
          <a:lstStyle/>
          <a:p>
            <a:pPr eaLnBrk="1" hangingPunct="1">
              <a:spcBef>
                <a:spcPct val="50000"/>
              </a:spcBef>
            </a:pPr>
            <a:r>
              <a:rPr lang="it-IT" sz="3200" u="sng" dirty="0" smtClean="0">
                <a:solidFill>
                  <a:srgbClr val="FF3300"/>
                </a:solidFill>
              </a:rPr>
              <a:t>Variabile discreta</a:t>
            </a:r>
            <a:r>
              <a:rPr lang="it-IT" sz="3200" dirty="0" smtClean="0">
                <a:solidFill>
                  <a:srgbClr val="FF3300"/>
                </a:solidFill>
              </a:rPr>
              <a:t>: numero di orchidee in un CCS di 50 quadrati scelti a caso  (Tab. frequenze)</a:t>
            </a:r>
            <a:endParaRPr lang="en-GB" sz="3200" dirty="0" smtClean="0">
              <a:solidFill>
                <a:srgbClr val="FF3300"/>
              </a:solidFill>
            </a:endParaRPr>
          </a:p>
        </p:txBody>
      </p:sp>
      <p:graphicFrame>
        <p:nvGraphicFramePr>
          <p:cNvPr id="652352" name="Group 64"/>
          <p:cNvGraphicFramePr>
            <a:graphicFrameLocks noGrp="1"/>
          </p:cNvGraphicFramePr>
          <p:nvPr/>
        </p:nvGraphicFramePr>
        <p:xfrm>
          <a:off x="468313" y="1412875"/>
          <a:ext cx="8351837" cy="5483863"/>
        </p:xfrm>
        <a:graphic>
          <a:graphicData uri="http://schemas.openxmlformats.org/drawingml/2006/table">
            <a:tbl>
              <a:tblPr/>
              <a:tblGrid>
                <a:gridCol w="2087562"/>
                <a:gridCol w="2090738"/>
                <a:gridCol w="2085975"/>
                <a:gridCol w="2087562"/>
              </a:tblGrid>
              <a:tr h="539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dirty="0" err="1" smtClean="0">
                          <a:ln>
                            <a:noFill/>
                          </a:ln>
                          <a:solidFill>
                            <a:srgbClr val="279D2A"/>
                          </a:solidFill>
                          <a:effectLst/>
                          <a:latin typeface="Arial" pitchFamily="34" charset="0"/>
                        </a:rPr>
                        <a:t>n°</a:t>
                      </a:r>
                      <a:r>
                        <a:rPr kumimoji="0" lang="it-IT" sz="2400" b="1" i="0" u="none" strike="noStrike" cap="none" normalizeH="0" baseline="0" dirty="0" smtClean="0">
                          <a:ln>
                            <a:noFill/>
                          </a:ln>
                          <a:solidFill>
                            <a:srgbClr val="279D2A"/>
                          </a:solidFill>
                          <a:effectLst/>
                          <a:latin typeface="Arial" pitchFamily="34" charset="0"/>
                        </a:rPr>
                        <a:t> orchidee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rgbClr val="279D2A"/>
                          </a:solidFill>
                          <a:effectLst/>
                          <a:latin typeface="Arial" pitchFamily="34" charset="0"/>
                        </a:rPr>
                        <a:t>frequenza assoluta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rgbClr val="279D2A"/>
                          </a:solidFill>
                          <a:effectLst/>
                          <a:latin typeface="Arial" pitchFamily="34" charset="0"/>
                        </a:rPr>
                        <a:t>frequenza relativa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rgbClr val="279D2A"/>
                          </a:solidFill>
                          <a:effectLst/>
                          <a:latin typeface="Arial" pitchFamily="34" charset="0"/>
                        </a:rPr>
                        <a:t>frequenza rel.cumulata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totali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1"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4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pPr>
              <a:defRPr/>
            </a:pPr>
            <a:fld id="{295A0995-FD4B-4FE5-8DA0-5290A11FE718}" type="slidenum">
              <a:rPr lang="it-IT"/>
              <a:pPr>
                <a:defRPr/>
              </a:pPr>
              <a:t>174</a:t>
            </a:fld>
            <a:endParaRPr lang="it-IT"/>
          </a:p>
        </p:txBody>
      </p:sp>
      <p:sp>
        <p:nvSpPr>
          <p:cNvPr id="13316" name="Text Box 2"/>
          <p:cNvSpPr txBox="1">
            <a:spLocks noChangeArrowheads="1"/>
          </p:cNvSpPr>
          <p:nvPr/>
        </p:nvSpPr>
        <p:spPr bwMode="auto">
          <a:xfrm>
            <a:off x="228600" y="381000"/>
            <a:ext cx="8686800" cy="679450"/>
          </a:xfrm>
          <a:prstGeom prst="rect">
            <a:avLst/>
          </a:prstGeom>
          <a:noFill/>
          <a:ln w="38100">
            <a:solidFill>
              <a:srgbClr val="FF3300"/>
            </a:solidFill>
            <a:miter lim="800000"/>
            <a:headEnd/>
            <a:tailEnd/>
          </a:ln>
        </p:spPr>
        <p:txBody>
          <a:bodyPr>
            <a:spAutoFit/>
          </a:bodyPr>
          <a:lstStyle/>
          <a:p>
            <a:pPr algn="ctr">
              <a:spcBef>
                <a:spcPct val="50000"/>
              </a:spcBef>
            </a:pPr>
            <a:r>
              <a:rPr lang="it-IT" sz="3600">
                <a:solidFill>
                  <a:srgbClr val="000099"/>
                </a:solidFill>
                <a:latin typeface="Tahoma" pitchFamily="34" charset="0"/>
              </a:rPr>
              <a:t>diagramma a segmenti del n° di orchidee</a:t>
            </a:r>
            <a:endParaRPr lang="en-GB" sz="3600">
              <a:solidFill>
                <a:srgbClr val="000099"/>
              </a:solidFill>
              <a:latin typeface="Tahoma" pitchFamily="34" charset="0"/>
            </a:endParaRPr>
          </a:p>
        </p:txBody>
      </p:sp>
      <p:graphicFrame>
        <p:nvGraphicFramePr>
          <p:cNvPr id="13314" name="Object 3"/>
          <p:cNvGraphicFramePr>
            <a:graphicFrameLocks noChangeAspect="1"/>
          </p:cNvGraphicFramePr>
          <p:nvPr/>
        </p:nvGraphicFramePr>
        <p:xfrm>
          <a:off x="762000" y="981075"/>
          <a:ext cx="8382000" cy="5399088"/>
        </p:xfrm>
        <a:graphic>
          <a:graphicData uri="http://schemas.openxmlformats.org/presentationml/2006/ole">
            <p:oleObj spid="_x0000_s20482" name="Grafico" r:id="rId4" imgW="5435600" imgH="3238500" progId="Excel.Sheet.8">
              <p:embed/>
            </p:oleObj>
          </a:graphicData>
        </a:graphic>
      </p:graphicFrame>
      <p:sp>
        <p:nvSpPr>
          <p:cNvPr id="13317" name="Oval 5"/>
          <p:cNvSpPr>
            <a:spLocks noChangeArrowheads="1"/>
          </p:cNvSpPr>
          <p:nvPr/>
        </p:nvSpPr>
        <p:spPr bwMode="auto">
          <a:xfrm>
            <a:off x="5651500" y="2636838"/>
            <a:ext cx="2520950" cy="936625"/>
          </a:xfrm>
          <a:prstGeom prst="ellipse">
            <a:avLst/>
          </a:prstGeom>
          <a:solidFill>
            <a:srgbClr val="FFFF99"/>
          </a:solidFill>
          <a:ln w="9525">
            <a:solidFill>
              <a:schemeClr val="tx1"/>
            </a:solidFill>
            <a:round/>
            <a:headEnd/>
            <a:tailEnd/>
          </a:ln>
        </p:spPr>
        <p:txBody>
          <a:bodyPr wrap="none" anchor="ctr"/>
          <a:lstStyle/>
          <a:p>
            <a:r>
              <a:rPr lang="it-IT" sz="2800">
                <a:latin typeface="Arial" pitchFamily="34" charset="0"/>
              </a:rPr>
              <a:t>interruzioni </a:t>
            </a:r>
          </a:p>
          <a:p>
            <a:r>
              <a:rPr lang="it-IT" sz="2800">
                <a:latin typeface="Arial" pitchFamily="34" charset="0"/>
              </a:rPr>
              <a:t>nei valori</a:t>
            </a:r>
          </a:p>
        </p:txBody>
      </p:sp>
      <p:sp>
        <p:nvSpPr>
          <p:cNvPr id="13318" name="Line 6"/>
          <p:cNvSpPr>
            <a:spLocks noChangeShapeType="1"/>
          </p:cNvSpPr>
          <p:nvPr/>
        </p:nvSpPr>
        <p:spPr bwMode="auto">
          <a:xfrm flipH="1">
            <a:off x="7235825" y="3716338"/>
            <a:ext cx="360363" cy="1441450"/>
          </a:xfrm>
          <a:prstGeom prst="line">
            <a:avLst/>
          </a:prstGeom>
          <a:noFill/>
          <a:ln w="9525">
            <a:solidFill>
              <a:schemeClr val="tx1"/>
            </a:solidFill>
            <a:round/>
            <a:headEnd/>
            <a:tailEnd type="triangle" w="med" len="med"/>
          </a:ln>
        </p:spPr>
        <p:txBody>
          <a:bodyPr/>
          <a:lstStyle/>
          <a:p>
            <a:endParaRPr lang="it-IT"/>
          </a:p>
        </p:txBody>
      </p:sp>
      <p:sp>
        <p:nvSpPr>
          <p:cNvPr id="13319" name="Line 7"/>
          <p:cNvSpPr>
            <a:spLocks noChangeShapeType="1"/>
          </p:cNvSpPr>
          <p:nvPr/>
        </p:nvSpPr>
        <p:spPr bwMode="auto">
          <a:xfrm flipH="1">
            <a:off x="5435600" y="3573463"/>
            <a:ext cx="649288" cy="1511300"/>
          </a:xfrm>
          <a:prstGeom prst="line">
            <a:avLst/>
          </a:prstGeom>
          <a:noFill/>
          <a:ln w="9525">
            <a:solidFill>
              <a:schemeClr val="tx1"/>
            </a:solidFill>
            <a:round/>
            <a:headEnd/>
            <a:tailEnd type="triangle" w="med" len="med"/>
          </a:ln>
        </p:spPr>
        <p:txBody>
          <a:bodyPr/>
          <a:lstStyle/>
          <a:p>
            <a:endParaRPr lang="it-IT"/>
          </a:p>
        </p:txBody>
      </p:sp>
      <p:sp>
        <p:nvSpPr>
          <p:cNvPr id="13320" name="Text Box 8"/>
          <p:cNvSpPr txBox="1">
            <a:spLocks noChangeArrowheads="1"/>
          </p:cNvSpPr>
          <p:nvPr/>
        </p:nvSpPr>
        <p:spPr bwMode="auto">
          <a:xfrm>
            <a:off x="-130093" y="1773238"/>
            <a:ext cx="1263487" cy="1138773"/>
          </a:xfrm>
          <a:prstGeom prst="rect">
            <a:avLst/>
          </a:prstGeom>
          <a:noFill/>
          <a:ln w="9525" algn="ctr">
            <a:noFill/>
            <a:miter lim="800000"/>
            <a:headEnd/>
            <a:tailEnd/>
          </a:ln>
        </p:spPr>
        <p:txBody>
          <a:bodyPr wrap="none">
            <a:spAutoFit/>
          </a:bodyPr>
          <a:lstStyle/>
          <a:p>
            <a:pPr algn="ctr"/>
            <a:r>
              <a:rPr lang="it-IT" sz="2000" dirty="0">
                <a:latin typeface="Arial" pitchFamily="34" charset="0"/>
              </a:rPr>
              <a:t>  </a:t>
            </a:r>
            <a:r>
              <a:rPr lang="it-IT" sz="2400" b="1" dirty="0" err="1">
                <a:solidFill>
                  <a:srgbClr val="FF3300"/>
                </a:solidFill>
                <a:latin typeface="Arial" pitchFamily="34" charset="0"/>
              </a:rPr>
              <a:t>freq</a:t>
            </a:r>
            <a:r>
              <a:rPr lang="it-IT" sz="2400" b="1" dirty="0">
                <a:solidFill>
                  <a:srgbClr val="FF3300"/>
                </a:solidFill>
                <a:latin typeface="Arial" pitchFamily="34" charset="0"/>
              </a:rPr>
              <a:t>.</a:t>
            </a:r>
          </a:p>
          <a:p>
            <a:pPr algn="ctr"/>
            <a:r>
              <a:rPr lang="it-IT" sz="2400" b="1" dirty="0">
                <a:solidFill>
                  <a:srgbClr val="FF3300"/>
                </a:solidFill>
                <a:latin typeface="Arial" pitchFamily="34" charset="0"/>
              </a:rPr>
              <a:t>relative</a:t>
            </a:r>
          </a:p>
          <a:p>
            <a:pPr algn="ctr"/>
            <a:endParaRPr lang="it-IT" sz="2000" dirty="0">
              <a:latin typeface="Arial" pitchFamily="34" charset="0"/>
            </a:endParaRPr>
          </a:p>
        </p:txBody>
      </p:sp>
      <p:sp>
        <p:nvSpPr>
          <p:cNvPr id="13321" name="Line 9"/>
          <p:cNvSpPr>
            <a:spLocks noChangeShapeType="1"/>
          </p:cNvSpPr>
          <p:nvPr/>
        </p:nvSpPr>
        <p:spPr bwMode="auto">
          <a:xfrm>
            <a:off x="468313" y="2565400"/>
            <a:ext cx="574675" cy="1008063"/>
          </a:xfrm>
          <a:prstGeom prst="line">
            <a:avLst/>
          </a:prstGeom>
          <a:noFill/>
          <a:ln w="44450">
            <a:solidFill>
              <a:srgbClr val="FF0000"/>
            </a:solidFill>
            <a:round/>
            <a:headEnd/>
            <a:tailEnd type="triangle" w="med" len="med"/>
          </a:ln>
        </p:spPr>
        <p:txBody>
          <a:bodyPr wrap="none" anchor="ctr"/>
          <a:lstStyle/>
          <a:p>
            <a:endParaRPr lang="it-IT"/>
          </a:p>
        </p:txBody>
      </p:sp>
      <p:sp>
        <p:nvSpPr>
          <p:cNvPr id="13322" name="Text Box 10"/>
          <p:cNvSpPr txBox="1">
            <a:spLocks noChangeArrowheads="1"/>
          </p:cNvSpPr>
          <p:nvPr/>
        </p:nvSpPr>
        <p:spPr bwMode="auto">
          <a:xfrm>
            <a:off x="3223651" y="6237288"/>
            <a:ext cx="3038011" cy="461665"/>
          </a:xfrm>
          <a:prstGeom prst="rect">
            <a:avLst/>
          </a:prstGeom>
          <a:noFill/>
          <a:ln w="9525" algn="ctr">
            <a:noFill/>
            <a:miter lim="800000"/>
            <a:headEnd/>
            <a:tailEnd/>
          </a:ln>
        </p:spPr>
        <p:txBody>
          <a:bodyPr wrap="none">
            <a:spAutoFit/>
          </a:bodyPr>
          <a:lstStyle/>
          <a:p>
            <a:pPr algn="ctr"/>
            <a:r>
              <a:rPr lang="it-IT" sz="2400" b="1" dirty="0">
                <a:solidFill>
                  <a:srgbClr val="FF3300"/>
                </a:solidFill>
                <a:latin typeface="Arial" pitchFamily="34" charset="0"/>
              </a:rPr>
              <a:t>numero di orchidee</a:t>
            </a: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955AE52C-7F8F-4FA9-8AD8-5B76F1F02937}" type="slidenum">
              <a:rPr lang="it-IT"/>
              <a:pPr>
                <a:defRPr/>
              </a:pPr>
              <a:t>175</a:t>
            </a:fld>
            <a:endParaRPr lang="it-IT"/>
          </a:p>
        </p:txBody>
      </p:sp>
      <p:sp>
        <p:nvSpPr>
          <p:cNvPr id="251907" name="Rectangle 2"/>
          <p:cNvSpPr>
            <a:spLocks noGrp="1" noChangeArrowheads="1"/>
          </p:cNvSpPr>
          <p:nvPr>
            <p:ph type="title"/>
          </p:nvPr>
        </p:nvSpPr>
        <p:spPr>
          <a:ln>
            <a:solidFill>
              <a:schemeClr val="accent2"/>
            </a:solidFill>
          </a:ln>
        </p:spPr>
        <p:txBody>
          <a:bodyPr/>
          <a:lstStyle/>
          <a:p>
            <a:pPr eaLnBrk="1" hangingPunct="1"/>
            <a:r>
              <a:rPr lang="it-IT" sz="3200" smtClean="0">
                <a:solidFill>
                  <a:srgbClr val="FF6600"/>
                </a:solidFill>
              </a:rPr>
              <a:t>Come si interpretano i grafici ramo-foglia,  gli istogrammi e i diagrammi a segmenti?</a:t>
            </a:r>
          </a:p>
        </p:txBody>
      </p:sp>
      <p:sp>
        <p:nvSpPr>
          <p:cNvPr id="251908" name="Rectangle 3"/>
          <p:cNvSpPr>
            <a:spLocks noGrp="1" noChangeArrowheads="1"/>
          </p:cNvSpPr>
          <p:nvPr>
            <p:ph type="body" idx="1"/>
          </p:nvPr>
        </p:nvSpPr>
        <p:spPr>
          <a:xfrm>
            <a:off x="457200" y="1600200"/>
            <a:ext cx="8229600" cy="4924425"/>
          </a:xfrm>
        </p:spPr>
        <p:txBody>
          <a:bodyPr/>
          <a:lstStyle/>
          <a:p>
            <a:pPr eaLnBrk="1" hangingPunct="1">
              <a:lnSpc>
                <a:spcPct val="90000"/>
              </a:lnSpc>
            </a:pPr>
            <a:r>
              <a:rPr lang="it-IT" dirty="0" smtClean="0"/>
              <a:t>Cercare di individuare un </a:t>
            </a:r>
            <a:r>
              <a:rPr lang="it-IT" u="sng" dirty="0" smtClean="0">
                <a:solidFill>
                  <a:srgbClr val="000099"/>
                </a:solidFill>
              </a:rPr>
              <a:t>andamento generale</a:t>
            </a:r>
            <a:r>
              <a:rPr lang="it-IT" u="sng" dirty="0" smtClean="0"/>
              <a:t> </a:t>
            </a:r>
            <a:r>
              <a:rPr lang="it-IT" dirty="0" smtClean="0"/>
              <a:t>per i dati osservati</a:t>
            </a:r>
          </a:p>
          <a:p>
            <a:pPr eaLnBrk="1" hangingPunct="1">
              <a:lnSpc>
                <a:spcPct val="90000"/>
              </a:lnSpc>
            </a:pPr>
            <a:r>
              <a:rPr lang="it-IT" dirty="0" smtClean="0"/>
              <a:t>Individuare eventuali </a:t>
            </a:r>
            <a:r>
              <a:rPr lang="it-IT" u="sng" dirty="0" smtClean="0">
                <a:solidFill>
                  <a:srgbClr val="000099"/>
                </a:solidFill>
              </a:rPr>
              <a:t>scostamenti</a:t>
            </a:r>
            <a:r>
              <a:rPr lang="it-IT" dirty="0" smtClean="0"/>
              <a:t> da tale andamento</a:t>
            </a:r>
          </a:p>
          <a:p>
            <a:pPr eaLnBrk="1" hangingPunct="1">
              <a:lnSpc>
                <a:spcPct val="90000"/>
              </a:lnSpc>
            </a:pPr>
            <a:r>
              <a:rPr lang="it-IT" dirty="0" smtClean="0"/>
              <a:t>Individuare le caratteristiche più significative della distribuzione dei dati quali la </a:t>
            </a:r>
            <a:r>
              <a:rPr lang="it-IT" u="sng" dirty="0" smtClean="0">
                <a:solidFill>
                  <a:srgbClr val="000099"/>
                </a:solidFill>
              </a:rPr>
              <a:t>forma</a:t>
            </a:r>
            <a:r>
              <a:rPr lang="it-IT" dirty="0" smtClean="0"/>
              <a:t>, il </a:t>
            </a:r>
            <a:r>
              <a:rPr lang="it-IT" u="sng" dirty="0" smtClean="0">
                <a:solidFill>
                  <a:srgbClr val="000099"/>
                </a:solidFill>
              </a:rPr>
              <a:t>centro</a:t>
            </a:r>
            <a:r>
              <a:rPr lang="it-IT" dirty="0" smtClean="0"/>
              <a:t>, e la </a:t>
            </a:r>
            <a:r>
              <a:rPr lang="it-IT" u="sng" dirty="0" smtClean="0">
                <a:solidFill>
                  <a:srgbClr val="000099"/>
                </a:solidFill>
              </a:rPr>
              <a:t>dispersione</a:t>
            </a:r>
          </a:p>
          <a:p>
            <a:pPr eaLnBrk="1" hangingPunct="1">
              <a:lnSpc>
                <a:spcPct val="90000"/>
              </a:lnSpc>
            </a:pPr>
            <a:r>
              <a:rPr lang="it-IT" dirty="0" smtClean="0"/>
              <a:t>Individuare eventuali </a:t>
            </a:r>
            <a:r>
              <a:rPr lang="it-IT" u="sng" dirty="0" err="1" smtClean="0">
                <a:solidFill>
                  <a:srgbClr val="000099"/>
                </a:solidFill>
              </a:rPr>
              <a:t>outlier</a:t>
            </a:r>
            <a:r>
              <a:rPr lang="it-IT" dirty="0" smtClean="0">
                <a:solidFill>
                  <a:srgbClr val="000099"/>
                </a:solidFill>
              </a:rPr>
              <a:t> (osservazioni estreme)</a:t>
            </a:r>
            <a:r>
              <a:rPr lang="it-IT" dirty="0" smtClean="0"/>
              <a:t>. Possono essere </a:t>
            </a:r>
            <a:r>
              <a:rPr lang="it-IT" b="1" dirty="0" smtClean="0"/>
              <a:t>errori o osservazioni interessanti/inusuali  </a:t>
            </a:r>
          </a:p>
          <a:p>
            <a:pPr eaLnBrk="1" hangingPunct="1">
              <a:lnSpc>
                <a:spcPct val="90000"/>
              </a:lnSpc>
              <a:buFontTx/>
              <a:buNone/>
            </a:pPr>
            <a:endParaRPr lang="it-IT" dirty="0" smtClean="0"/>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223C7AD-90C5-44E4-AADC-7FB43954D925}" type="slidenum">
              <a:rPr lang="it-IT"/>
              <a:pPr>
                <a:defRPr/>
              </a:pPr>
              <a:t>176</a:t>
            </a:fld>
            <a:endParaRPr lang="it-IT"/>
          </a:p>
        </p:txBody>
      </p:sp>
      <p:sp>
        <p:nvSpPr>
          <p:cNvPr id="252931" name="Rectangle 2"/>
          <p:cNvSpPr>
            <a:spLocks noGrp="1" noChangeArrowheads="1"/>
          </p:cNvSpPr>
          <p:nvPr>
            <p:ph type="title"/>
          </p:nvPr>
        </p:nvSpPr>
        <p:spPr>
          <a:xfrm>
            <a:off x="457200" y="274638"/>
            <a:ext cx="8229600" cy="1354137"/>
          </a:xfrm>
          <a:ln>
            <a:solidFill>
              <a:srgbClr val="0000FF"/>
            </a:solidFill>
          </a:ln>
        </p:spPr>
        <p:txBody>
          <a:bodyPr/>
          <a:lstStyle/>
          <a:p>
            <a:pPr eaLnBrk="1" hangingPunct="1"/>
            <a:r>
              <a:rPr lang="it-IT" sz="3600" smtClean="0">
                <a:solidFill>
                  <a:srgbClr val="FF3300"/>
                </a:solidFill>
              </a:rPr>
              <a:t>Variabili quantitative-Le caratteristiche principali di una distribuzione</a:t>
            </a:r>
          </a:p>
        </p:txBody>
      </p:sp>
      <p:sp>
        <p:nvSpPr>
          <p:cNvPr id="252932" name="Rectangle 3"/>
          <p:cNvSpPr>
            <a:spLocks noGrp="1" noChangeArrowheads="1"/>
          </p:cNvSpPr>
          <p:nvPr>
            <p:ph type="body" idx="1"/>
          </p:nvPr>
        </p:nvSpPr>
        <p:spPr>
          <a:xfrm>
            <a:off x="0" y="1844675"/>
            <a:ext cx="9144000" cy="4679950"/>
          </a:xfrm>
        </p:spPr>
        <p:txBody>
          <a:bodyPr/>
          <a:lstStyle/>
          <a:p>
            <a:pPr marL="609600" indent="-609600" eaLnBrk="1" hangingPunct="1">
              <a:buFontTx/>
              <a:buNone/>
            </a:pPr>
            <a:endParaRPr lang="it-IT" b="1" smtClean="0">
              <a:solidFill>
                <a:srgbClr val="CCCC00"/>
              </a:solidFill>
              <a:latin typeface="Comic Sans MS" pitchFamily="66" charset="0"/>
            </a:endParaRPr>
          </a:p>
          <a:p>
            <a:pPr marL="609600" indent="-609600" eaLnBrk="1" hangingPunct="1">
              <a:buFontTx/>
              <a:buNone/>
            </a:pPr>
            <a:r>
              <a:rPr lang="it-IT" b="1" smtClean="0">
                <a:solidFill>
                  <a:srgbClr val="CCCC00"/>
                </a:solidFill>
                <a:latin typeface="Comic Sans MS" pitchFamily="66" charset="0"/>
              </a:rPr>
              <a:t>  1. Forma</a:t>
            </a:r>
          </a:p>
          <a:p>
            <a:pPr marL="609600" indent="-609600" eaLnBrk="1" hangingPunct="1">
              <a:buFontTx/>
              <a:buNone/>
            </a:pPr>
            <a:r>
              <a:rPr lang="it-IT" b="1" smtClean="0">
                <a:solidFill>
                  <a:srgbClr val="CCCC00"/>
                </a:solidFill>
                <a:latin typeface="Comic Sans MS" pitchFamily="66" charset="0"/>
              </a:rPr>
              <a:t>  </a:t>
            </a:r>
            <a:r>
              <a:rPr lang="it-IT" smtClean="0">
                <a:latin typeface="Comic Sans MS" pitchFamily="66" charset="0"/>
              </a:rPr>
              <a:t>unimodale       bimodale      multimodale</a:t>
            </a:r>
          </a:p>
          <a:p>
            <a:pPr marL="609600" indent="-609600" eaLnBrk="1" hangingPunct="1">
              <a:buFontTx/>
              <a:buNone/>
            </a:pPr>
            <a:r>
              <a:rPr lang="it-IT" smtClean="0">
                <a:latin typeface="Comic Sans MS" pitchFamily="66" charset="0"/>
              </a:rPr>
              <a:t>  simmetrica  coda a destra  coda a sinistra</a:t>
            </a:r>
            <a:endParaRPr lang="it-IT" smtClean="0">
              <a:solidFill>
                <a:srgbClr val="339933"/>
              </a:solidFill>
              <a:latin typeface="Comic Sans MS" pitchFamily="66" charset="0"/>
            </a:endParaRPr>
          </a:p>
          <a:p>
            <a:pPr marL="609600" indent="-609600" eaLnBrk="1" hangingPunct="1">
              <a:buFontTx/>
              <a:buNone/>
            </a:pPr>
            <a:r>
              <a:rPr lang="it-IT" b="1" smtClean="0">
                <a:solidFill>
                  <a:srgbClr val="CCCC00"/>
                </a:solidFill>
                <a:latin typeface="Comic Sans MS" pitchFamily="66" charset="0"/>
              </a:rPr>
              <a:t>  2. Centro</a:t>
            </a:r>
          </a:p>
          <a:p>
            <a:pPr marL="609600" indent="-609600" eaLnBrk="1" hangingPunct="1">
              <a:buFontTx/>
              <a:buNone/>
            </a:pPr>
            <a:r>
              <a:rPr lang="it-IT" b="1" smtClean="0">
                <a:solidFill>
                  <a:srgbClr val="CCCC00"/>
                </a:solidFill>
                <a:latin typeface="Comic Sans MS" pitchFamily="66" charset="0"/>
              </a:rPr>
              <a:t>  3. Dispersione</a:t>
            </a:r>
          </a:p>
          <a:p>
            <a:pPr marL="609600" indent="-609600" eaLnBrk="1" hangingPunct="1">
              <a:buFontTx/>
              <a:buNone/>
            </a:pPr>
            <a:r>
              <a:rPr lang="it-IT" b="1" smtClean="0">
                <a:latin typeface="Comic Sans MS" pitchFamily="66" charset="0"/>
              </a:rPr>
              <a:t>   </a:t>
            </a:r>
            <a:endParaRPr lang="it-IT" b="1" smtClean="0">
              <a:solidFill>
                <a:srgbClr val="CCCC00"/>
              </a:solidFill>
              <a:latin typeface="Comic Sans MS" pitchFamily="66"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24C6354C-2528-4A9A-A70D-7DE61D874D64}" type="slidenum">
              <a:rPr lang="it-IT"/>
              <a:pPr>
                <a:defRPr/>
              </a:pPr>
              <a:t>177</a:t>
            </a:fld>
            <a:endParaRPr lang="it-IT"/>
          </a:p>
        </p:txBody>
      </p:sp>
      <p:pic>
        <p:nvPicPr>
          <p:cNvPr id="253955" name="Picture 2"/>
          <p:cNvPicPr>
            <a:picLocks noChangeAspect="1" noChangeArrowheads="1"/>
          </p:cNvPicPr>
          <p:nvPr/>
        </p:nvPicPr>
        <p:blipFill>
          <a:blip r:embed="rId3" cstate="print"/>
          <a:srcRect/>
          <a:stretch>
            <a:fillRect/>
          </a:stretch>
        </p:blipFill>
        <p:spPr bwMode="auto">
          <a:xfrm>
            <a:off x="971550" y="1268413"/>
            <a:ext cx="7272338" cy="5267325"/>
          </a:xfrm>
          <a:prstGeom prst="rect">
            <a:avLst/>
          </a:prstGeom>
          <a:noFill/>
          <a:ln w="9525">
            <a:noFill/>
            <a:miter lim="800000"/>
            <a:headEnd/>
            <a:tailEnd/>
          </a:ln>
        </p:spPr>
      </p:pic>
      <p:sp>
        <p:nvSpPr>
          <p:cNvPr id="253956" name="Text Box 3"/>
          <p:cNvSpPr txBox="1">
            <a:spLocks noChangeArrowheads="1"/>
          </p:cNvSpPr>
          <p:nvPr/>
        </p:nvSpPr>
        <p:spPr bwMode="auto">
          <a:xfrm>
            <a:off x="395536" y="332656"/>
            <a:ext cx="8352928" cy="984885"/>
          </a:xfrm>
          <a:prstGeom prst="rect">
            <a:avLst/>
          </a:prstGeom>
          <a:noFill/>
          <a:ln w="9525">
            <a:solidFill>
              <a:srgbClr val="000099"/>
            </a:solidFill>
            <a:miter lim="800000"/>
            <a:headEnd/>
            <a:tailEnd/>
          </a:ln>
        </p:spPr>
        <p:txBody>
          <a:bodyPr wrap="square">
            <a:spAutoFit/>
          </a:bodyPr>
          <a:lstStyle/>
          <a:p>
            <a:r>
              <a:rPr lang="it-IT" sz="2800" dirty="0">
                <a:solidFill>
                  <a:srgbClr val="FF0000"/>
                </a:solidFill>
                <a:latin typeface="Arial" pitchFamily="34" charset="0"/>
              </a:rPr>
              <a:t>Numero di piccoli sopravissuti in 22 nidi </a:t>
            </a:r>
            <a:endParaRPr lang="it-IT" sz="2800" dirty="0" smtClean="0">
              <a:solidFill>
                <a:srgbClr val="FF0000"/>
              </a:solidFill>
              <a:latin typeface="Arial" pitchFamily="34" charset="0"/>
            </a:endParaRPr>
          </a:p>
          <a:p>
            <a:r>
              <a:rPr lang="it-IT" sz="2800" dirty="0" smtClean="0">
                <a:solidFill>
                  <a:srgbClr val="FF0000"/>
                </a:solidFill>
                <a:latin typeface="Arial" pitchFamily="34" charset="0"/>
              </a:rPr>
              <a:t>es. di distribuzione bimodale</a:t>
            </a:r>
            <a:endParaRPr lang="it-IT" sz="2800" dirty="0">
              <a:solidFill>
                <a:srgbClr val="FF0000"/>
              </a:solidFill>
              <a:latin typeface="Arial" pitchFamily="34"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0"/>
            <a:ext cx="8229600" cy="908720"/>
          </a:xfrm>
          <a:ln>
            <a:solidFill>
              <a:schemeClr val="accent1"/>
            </a:solidFill>
          </a:ln>
        </p:spPr>
        <p:txBody>
          <a:bodyPr>
            <a:normAutofit fontScale="90000"/>
          </a:bodyPr>
          <a:lstStyle/>
          <a:p>
            <a:r>
              <a:rPr lang="it-IT" sz="3100" dirty="0" smtClean="0">
                <a:solidFill>
                  <a:srgbClr val="FF0000"/>
                </a:solidFill>
                <a:latin typeface="Arial" pitchFamily="34" charset="0"/>
              </a:rPr>
              <a:t/>
            </a:r>
            <a:br>
              <a:rPr lang="it-IT" sz="3100" dirty="0" smtClean="0">
                <a:solidFill>
                  <a:srgbClr val="FF0000"/>
                </a:solidFill>
                <a:latin typeface="Arial" pitchFamily="34" charset="0"/>
              </a:rPr>
            </a:br>
            <a:r>
              <a:rPr lang="it-IT" sz="3100" dirty="0" smtClean="0">
                <a:solidFill>
                  <a:srgbClr val="FF0000"/>
                </a:solidFill>
                <a:latin typeface="Arial" pitchFamily="34" charset="0"/>
              </a:rPr>
              <a:t/>
            </a:r>
            <a:br>
              <a:rPr lang="it-IT" sz="3100" dirty="0" smtClean="0">
                <a:solidFill>
                  <a:srgbClr val="FF0000"/>
                </a:solidFill>
                <a:latin typeface="Arial" pitchFamily="34" charset="0"/>
              </a:rPr>
            </a:br>
            <a:r>
              <a:rPr lang="it-IT" sz="3000" dirty="0" smtClean="0">
                <a:solidFill>
                  <a:srgbClr val="FF0000"/>
                </a:solidFill>
                <a:latin typeface="Arial" pitchFamily="34" charset="0"/>
              </a:rPr>
              <a:t>Numero di piccoli sopravissuti in 22 nidi: es. di distribuzione bimodale </a:t>
            </a:r>
            <a:r>
              <a:rPr lang="it-IT" dirty="0" smtClean="0">
                <a:solidFill>
                  <a:srgbClr val="FF0000"/>
                </a:solidFill>
                <a:latin typeface="Arial" pitchFamily="34" charset="0"/>
              </a:rPr>
              <a:t/>
            </a:r>
            <a:br>
              <a:rPr lang="it-IT" dirty="0" smtClean="0">
                <a:solidFill>
                  <a:srgbClr val="FF0000"/>
                </a:solidFill>
                <a:latin typeface="Arial" pitchFamily="34" charset="0"/>
              </a:rPr>
            </a:br>
            <a:endParaRPr lang="it-IT" dirty="0"/>
          </a:p>
        </p:txBody>
      </p:sp>
      <p:sp>
        <p:nvSpPr>
          <p:cNvPr id="4" name="Segnaposto numero diapositiva 3"/>
          <p:cNvSpPr>
            <a:spLocks noGrp="1"/>
          </p:cNvSpPr>
          <p:nvPr>
            <p:ph type="sldNum" sz="quarter" idx="12"/>
          </p:nvPr>
        </p:nvSpPr>
        <p:spPr/>
        <p:txBody>
          <a:bodyPr/>
          <a:lstStyle/>
          <a:p>
            <a:pPr>
              <a:defRPr/>
            </a:pPr>
            <a:fld id="{A260D542-40D1-4CA4-8F8D-0285B4A6C2C4}" type="slidenum">
              <a:rPr lang="it-IT"/>
              <a:pPr>
                <a:defRPr/>
              </a:pPr>
              <a:t>178</a:t>
            </a:fld>
            <a:endParaRPr lang="it-IT"/>
          </a:p>
        </p:txBody>
      </p:sp>
      <p:sp>
        <p:nvSpPr>
          <p:cNvPr id="254979" name="Rectangle 2"/>
          <p:cNvSpPr>
            <a:spLocks noChangeArrowheads="1"/>
          </p:cNvSpPr>
          <p:nvPr/>
        </p:nvSpPr>
        <p:spPr bwMode="auto">
          <a:xfrm>
            <a:off x="467544" y="980728"/>
            <a:ext cx="8064500" cy="5632311"/>
          </a:xfrm>
          <a:prstGeom prst="rect">
            <a:avLst/>
          </a:prstGeom>
          <a:noFill/>
          <a:ln w="9525">
            <a:noFill/>
            <a:miter lim="800000"/>
            <a:headEnd/>
            <a:tailEnd/>
          </a:ln>
        </p:spPr>
        <p:txBody>
          <a:bodyPr wrap="square">
            <a:spAutoFit/>
          </a:bodyPr>
          <a:lstStyle/>
          <a:p>
            <a:pPr>
              <a:buFont typeface="Wingdings" pitchFamily="2" charset="2"/>
              <a:buChar char="v"/>
            </a:pPr>
            <a:r>
              <a:rPr lang="it-IT" sz="3000" dirty="0">
                <a:latin typeface="Arial" pitchFamily="34" charset="0"/>
              </a:rPr>
              <a:t> Di solito in biologia le distribuzioni sono </a:t>
            </a:r>
            <a:r>
              <a:rPr lang="it-IT" sz="3000" dirty="0">
                <a:solidFill>
                  <a:srgbClr val="FF0000"/>
                </a:solidFill>
                <a:latin typeface="Arial" pitchFamily="34" charset="0"/>
              </a:rPr>
              <a:t>unimodali</a:t>
            </a:r>
            <a:r>
              <a:rPr lang="it-IT" sz="3000" dirty="0">
                <a:latin typeface="Arial" pitchFamily="34" charset="0"/>
              </a:rPr>
              <a:t>, ma, se per esempio,  la distribuzione del numero di piccoli sopravvissuti per nido  fosse di tipo </a:t>
            </a:r>
            <a:r>
              <a:rPr lang="it-IT" sz="3000" dirty="0">
                <a:solidFill>
                  <a:srgbClr val="FF0000"/>
                </a:solidFill>
                <a:latin typeface="Arial" pitchFamily="34" charset="0"/>
              </a:rPr>
              <a:t>bimodale</a:t>
            </a:r>
            <a:r>
              <a:rPr lang="it-IT" sz="3000" dirty="0">
                <a:latin typeface="Arial" pitchFamily="34" charset="0"/>
              </a:rPr>
              <a:t>, potremmo pensare che il campione analizzato si riferisca a </a:t>
            </a:r>
            <a:r>
              <a:rPr lang="it-IT" sz="3000" dirty="0">
                <a:solidFill>
                  <a:srgbClr val="FF0000"/>
                </a:solidFill>
                <a:latin typeface="Arial" pitchFamily="34" charset="0"/>
              </a:rPr>
              <a:t>due gruppi ben distinti di genitori </a:t>
            </a:r>
            <a:r>
              <a:rPr lang="it-IT" sz="3000" dirty="0">
                <a:latin typeface="Arial" pitchFamily="34" charset="0"/>
              </a:rPr>
              <a:t>che si differenziano per il numero medio di uova deposte o per l'abilità di allevare i piccoli</a:t>
            </a:r>
            <a:r>
              <a:rPr lang="it-IT" sz="3000" dirty="0" smtClean="0">
                <a:latin typeface="Arial" pitchFamily="34" charset="0"/>
              </a:rPr>
              <a:t>.</a:t>
            </a:r>
          </a:p>
          <a:p>
            <a:pPr>
              <a:buFont typeface="Wingdings" pitchFamily="2" charset="2"/>
              <a:buChar char="v"/>
            </a:pPr>
            <a:endParaRPr lang="it-IT" sz="3000" dirty="0">
              <a:latin typeface="Arial" pitchFamily="34" charset="0"/>
            </a:endParaRPr>
          </a:p>
          <a:p>
            <a:pPr>
              <a:buFont typeface="Wingdings" pitchFamily="2" charset="2"/>
              <a:buChar char="v"/>
            </a:pPr>
            <a:r>
              <a:rPr lang="it-IT" sz="3000" dirty="0">
                <a:latin typeface="Arial" pitchFamily="34" charset="0"/>
              </a:rPr>
              <a:t> Tali gruppi potrebbero corrispondere a </a:t>
            </a:r>
            <a:r>
              <a:rPr lang="it-IT" sz="3000" dirty="0">
                <a:solidFill>
                  <a:srgbClr val="7030A0"/>
                </a:solidFill>
                <a:latin typeface="Arial" pitchFamily="34" charset="0"/>
              </a:rPr>
              <a:t>due specie diverse </a:t>
            </a:r>
            <a:r>
              <a:rPr lang="it-IT" sz="3000" dirty="0">
                <a:latin typeface="Arial" pitchFamily="34" charset="0"/>
              </a:rPr>
              <a:t>difficilmente distinguibili, oppure a </a:t>
            </a:r>
            <a:r>
              <a:rPr lang="it-IT" sz="3000" dirty="0">
                <a:solidFill>
                  <a:srgbClr val="7030A0"/>
                </a:solidFill>
                <a:latin typeface="Arial" pitchFamily="34" charset="0"/>
              </a:rPr>
              <a:t>due classi di età</a:t>
            </a:r>
            <a:r>
              <a:rPr lang="it-IT" sz="3000" dirty="0">
                <a:latin typeface="Arial" pitchFamily="34" charset="0"/>
              </a:rPr>
              <a:t>.</a:t>
            </a: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7FEC872-75C1-42D8-961D-8C97F525F49A}" type="slidenum">
              <a:rPr lang="it-IT"/>
              <a:pPr>
                <a:defRPr/>
              </a:pPr>
              <a:t>179</a:t>
            </a:fld>
            <a:endParaRPr lang="it-IT"/>
          </a:p>
        </p:txBody>
      </p:sp>
      <p:pic>
        <p:nvPicPr>
          <p:cNvPr id="259075" name="Picture 4" descr="Epidemiologia veterinaria: grafico a barre"/>
          <p:cNvPicPr>
            <a:picLocks noGrp="1" noChangeAspect="1" noChangeArrowheads="1"/>
          </p:cNvPicPr>
          <p:nvPr>
            <p:ph type="body" idx="1"/>
          </p:nvPr>
        </p:nvPicPr>
        <p:blipFill>
          <a:blip r:embed="rId3" cstate="print"/>
          <a:srcRect/>
          <a:stretch>
            <a:fillRect/>
          </a:stretch>
        </p:blipFill>
        <p:spPr>
          <a:xfrm>
            <a:off x="0" y="908050"/>
            <a:ext cx="9144000" cy="5689600"/>
          </a:xfrm>
        </p:spPr>
      </p:pic>
      <p:sp>
        <p:nvSpPr>
          <p:cNvPr id="259076" name="Text Box 5"/>
          <p:cNvSpPr txBox="1">
            <a:spLocks noChangeArrowheads="1"/>
          </p:cNvSpPr>
          <p:nvPr/>
        </p:nvSpPr>
        <p:spPr bwMode="auto">
          <a:xfrm>
            <a:off x="1116013" y="0"/>
            <a:ext cx="6408737" cy="579438"/>
          </a:xfrm>
          <a:prstGeom prst="rect">
            <a:avLst/>
          </a:prstGeom>
          <a:noFill/>
          <a:ln w="9525">
            <a:noFill/>
            <a:miter lim="800000"/>
            <a:headEnd/>
            <a:tailEnd/>
          </a:ln>
        </p:spPr>
        <p:txBody>
          <a:bodyPr wrap="none">
            <a:spAutoFit/>
          </a:bodyPr>
          <a:lstStyle/>
          <a:p>
            <a:r>
              <a:rPr lang="it-IT" sz="3200">
                <a:solidFill>
                  <a:srgbClr val="279D2A"/>
                </a:solidFill>
                <a:latin typeface="Arial" pitchFamily="34" charset="0"/>
              </a:rPr>
              <a:t>Distribuzione asimmetrica a destra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egnaposto numero diapositiva 3"/>
          <p:cNvSpPr>
            <a:spLocks noGrp="1"/>
          </p:cNvSpPr>
          <p:nvPr>
            <p:ph type="sldNum" sz="quarter" idx="12"/>
          </p:nvPr>
        </p:nvSpPr>
        <p:spPr/>
        <p:txBody>
          <a:bodyPr/>
          <a:lstStyle/>
          <a:p>
            <a:pPr>
              <a:defRPr/>
            </a:pPr>
            <a:fld id="{6ED28D72-7AEE-4FB9-B24A-2C117BFA2B02}" type="slidenum">
              <a:rPr lang="it-IT"/>
              <a:pPr>
                <a:defRPr/>
              </a:pPr>
              <a:t>18</a:t>
            </a:fld>
            <a:endParaRPr lang="it-IT"/>
          </a:p>
        </p:txBody>
      </p:sp>
      <p:sp>
        <p:nvSpPr>
          <p:cNvPr id="1031" name="Rectangle 4"/>
          <p:cNvSpPr>
            <a:spLocks noGrp="1" noChangeArrowheads="1"/>
          </p:cNvSpPr>
          <p:nvPr>
            <p:ph type="title" idx="4294967295"/>
          </p:nvPr>
        </p:nvSpPr>
        <p:spPr>
          <a:xfrm>
            <a:off x="0" y="274638"/>
            <a:ext cx="8229600" cy="633412"/>
          </a:xfrm>
        </p:spPr>
        <p:txBody>
          <a:bodyPr/>
          <a:lstStyle/>
          <a:p>
            <a:pPr eaLnBrk="1" hangingPunct="1"/>
            <a:r>
              <a:rPr lang="it-IT" sz="3200" b="1" u="sng" smtClean="0">
                <a:solidFill>
                  <a:srgbClr val="0000CC"/>
                </a:solidFill>
              </a:rPr>
              <a:t>Il ciclo di una ricerca scientifica e statistica</a:t>
            </a:r>
          </a:p>
        </p:txBody>
      </p:sp>
      <p:graphicFrame>
        <p:nvGraphicFramePr>
          <p:cNvPr id="1026" name="Organization Chart 7"/>
          <p:cNvGraphicFramePr>
            <a:graphicFrameLocks/>
          </p:cNvGraphicFramePr>
          <p:nvPr>
            <p:ph type="dgm" idx="4294967295"/>
          </p:nvPr>
        </p:nvGraphicFramePr>
        <p:xfrm>
          <a:off x="0" y="1052513"/>
          <a:ext cx="8893175" cy="5159375"/>
        </p:xfrm>
        <a:graphic>
          <a:graphicData uri="http://schemas.openxmlformats.org/drawingml/2006/compatibility">
            <com:legacyDrawing xmlns:com="http://schemas.openxmlformats.org/drawingml/2006/compatibility" spid="_x0000_s1026"/>
          </a:graphicData>
        </a:graphic>
      </p:graphicFrame>
      <p:sp>
        <p:nvSpPr>
          <p:cNvPr id="1032" name="AutoShape 20"/>
          <p:cNvSpPr>
            <a:spLocks noChangeArrowheads="1"/>
          </p:cNvSpPr>
          <p:nvPr/>
        </p:nvSpPr>
        <p:spPr bwMode="auto">
          <a:xfrm>
            <a:off x="250825" y="1341438"/>
            <a:ext cx="3600450" cy="1150937"/>
          </a:xfrm>
          <a:prstGeom prst="flowChartProcess">
            <a:avLst/>
          </a:prstGeom>
          <a:solidFill>
            <a:srgbClr val="FFFF00"/>
          </a:solidFill>
          <a:ln w="9525">
            <a:solidFill>
              <a:schemeClr val="tx1"/>
            </a:solidFill>
            <a:miter lim="800000"/>
            <a:headEnd/>
            <a:tailEnd/>
          </a:ln>
        </p:spPr>
        <p:txBody>
          <a:bodyPr wrap="none" anchor="ctr"/>
          <a:lstStyle/>
          <a:p>
            <a:pPr algn="ctr"/>
            <a:r>
              <a:rPr lang="it-IT">
                <a:latin typeface="Arial" pitchFamily="34" charset="0"/>
              </a:rPr>
              <a:t>Problemi reali</a:t>
            </a:r>
          </a:p>
          <a:p>
            <a:pPr algn="ctr"/>
            <a:r>
              <a:rPr lang="it-IT">
                <a:latin typeface="Arial" pitchFamily="34" charset="0"/>
              </a:rPr>
              <a:t>Questione d’interesse</a:t>
            </a:r>
          </a:p>
          <a:p>
            <a:pPr algn="ctr"/>
            <a:r>
              <a:rPr lang="it-IT">
                <a:latin typeface="Arial" pitchFamily="34" charset="0"/>
              </a:rPr>
              <a:t>Si pone la domanda</a:t>
            </a:r>
          </a:p>
        </p:txBody>
      </p:sp>
      <p:sp>
        <p:nvSpPr>
          <p:cNvPr id="1033" name="Line 22"/>
          <p:cNvSpPr>
            <a:spLocks noChangeShapeType="1"/>
          </p:cNvSpPr>
          <p:nvPr/>
        </p:nvSpPr>
        <p:spPr bwMode="auto">
          <a:xfrm>
            <a:off x="2916238" y="1844675"/>
            <a:ext cx="0" cy="0"/>
          </a:xfrm>
          <a:prstGeom prst="line">
            <a:avLst/>
          </a:prstGeom>
          <a:noFill/>
          <a:ln w="9525">
            <a:solidFill>
              <a:schemeClr val="tx1"/>
            </a:solidFill>
            <a:round/>
            <a:headEnd/>
            <a:tailEnd type="triangle" w="med" len="med"/>
          </a:ln>
        </p:spPr>
        <p:txBody>
          <a:bodyPr/>
          <a:lstStyle/>
          <a:p>
            <a:endParaRPr lang="it-IT"/>
          </a:p>
        </p:txBody>
      </p:sp>
      <p:sp>
        <p:nvSpPr>
          <p:cNvPr id="1034" name="Line 23"/>
          <p:cNvSpPr>
            <a:spLocks noChangeShapeType="1"/>
          </p:cNvSpPr>
          <p:nvPr/>
        </p:nvSpPr>
        <p:spPr bwMode="auto">
          <a:xfrm>
            <a:off x="3924300" y="1916113"/>
            <a:ext cx="647700" cy="0"/>
          </a:xfrm>
          <a:prstGeom prst="line">
            <a:avLst/>
          </a:prstGeom>
          <a:noFill/>
          <a:ln w="9525">
            <a:solidFill>
              <a:schemeClr val="tx1"/>
            </a:solidFill>
            <a:round/>
            <a:headEnd/>
            <a:tailEnd type="triangle" w="med" len="med"/>
          </a:ln>
        </p:spPr>
        <p:txBody>
          <a:bodyPr/>
          <a:lstStyle/>
          <a:p>
            <a:endParaRPr lang="it-IT"/>
          </a:p>
        </p:txBody>
      </p:sp>
      <p:sp>
        <p:nvSpPr>
          <p:cNvPr id="1035" name="AutoShape 24"/>
          <p:cNvSpPr>
            <a:spLocks noChangeArrowheads="1"/>
          </p:cNvSpPr>
          <p:nvPr/>
        </p:nvSpPr>
        <p:spPr bwMode="auto">
          <a:xfrm>
            <a:off x="4787900" y="5084763"/>
            <a:ext cx="3600450" cy="936625"/>
          </a:xfrm>
          <a:prstGeom prst="flowChartProcess">
            <a:avLst/>
          </a:prstGeom>
          <a:solidFill>
            <a:srgbClr val="FFFF00"/>
          </a:solidFill>
          <a:ln w="9525">
            <a:solidFill>
              <a:schemeClr val="tx1"/>
            </a:solidFill>
            <a:miter lim="800000"/>
            <a:headEnd/>
            <a:tailEnd/>
          </a:ln>
        </p:spPr>
        <p:txBody>
          <a:bodyPr wrap="none" anchor="ctr"/>
          <a:lstStyle/>
          <a:p>
            <a:pPr algn="ctr"/>
            <a:r>
              <a:rPr lang="it-IT" sz="1800">
                <a:latin typeface="Arial" pitchFamily="34" charset="0"/>
              </a:rPr>
              <a:t> </a:t>
            </a:r>
            <a:r>
              <a:rPr lang="it-IT">
                <a:latin typeface="Arial" pitchFamily="34" charset="0"/>
              </a:rPr>
              <a:t>Riassunto e analisi</a:t>
            </a:r>
          </a:p>
          <a:p>
            <a:pPr algn="ctr"/>
            <a:r>
              <a:rPr lang="it-IT">
                <a:latin typeface="Arial" pitchFamily="34" charset="0"/>
              </a:rPr>
              <a:t>dei dati</a:t>
            </a:r>
          </a:p>
        </p:txBody>
      </p:sp>
      <p:sp>
        <p:nvSpPr>
          <p:cNvPr id="1036" name="Line 26"/>
          <p:cNvSpPr>
            <a:spLocks noChangeShapeType="1"/>
          </p:cNvSpPr>
          <p:nvPr/>
        </p:nvSpPr>
        <p:spPr bwMode="auto">
          <a:xfrm>
            <a:off x="6372225" y="2565400"/>
            <a:ext cx="0" cy="358775"/>
          </a:xfrm>
          <a:prstGeom prst="line">
            <a:avLst/>
          </a:prstGeom>
          <a:noFill/>
          <a:ln w="9525">
            <a:solidFill>
              <a:schemeClr val="tx1"/>
            </a:solidFill>
            <a:round/>
            <a:headEnd/>
            <a:tailEnd type="triangle" w="med" len="med"/>
          </a:ln>
        </p:spPr>
        <p:txBody>
          <a:bodyPr/>
          <a:lstStyle/>
          <a:p>
            <a:endParaRPr lang="it-IT"/>
          </a:p>
        </p:txBody>
      </p:sp>
      <p:sp>
        <p:nvSpPr>
          <p:cNvPr id="1037" name="Line 30"/>
          <p:cNvSpPr>
            <a:spLocks noChangeShapeType="1"/>
          </p:cNvSpPr>
          <p:nvPr/>
        </p:nvSpPr>
        <p:spPr bwMode="auto">
          <a:xfrm>
            <a:off x="6443663" y="4581525"/>
            <a:ext cx="0" cy="360363"/>
          </a:xfrm>
          <a:prstGeom prst="line">
            <a:avLst/>
          </a:prstGeom>
          <a:noFill/>
          <a:ln w="9525">
            <a:solidFill>
              <a:schemeClr val="tx1"/>
            </a:solidFill>
            <a:round/>
            <a:headEnd/>
            <a:tailEnd type="triangle" w="med" len="med"/>
          </a:ln>
        </p:spPr>
        <p:txBody>
          <a:bodyPr/>
          <a:lstStyle/>
          <a:p>
            <a:endParaRPr lang="it-IT"/>
          </a:p>
        </p:txBody>
      </p:sp>
      <p:sp>
        <p:nvSpPr>
          <p:cNvPr id="1038" name="Line 32"/>
          <p:cNvSpPr>
            <a:spLocks noChangeShapeType="1"/>
          </p:cNvSpPr>
          <p:nvPr/>
        </p:nvSpPr>
        <p:spPr bwMode="auto">
          <a:xfrm flipH="1">
            <a:off x="3924300" y="5516563"/>
            <a:ext cx="576263" cy="0"/>
          </a:xfrm>
          <a:prstGeom prst="line">
            <a:avLst/>
          </a:prstGeom>
          <a:noFill/>
          <a:ln w="9525">
            <a:solidFill>
              <a:schemeClr val="tx1"/>
            </a:solidFill>
            <a:round/>
            <a:headEnd/>
            <a:tailEnd type="triangle" w="med" len="med"/>
          </a:ln>
        </p:spPr>
        <p:txBody>
          <a:bodyPr/>
          <a:lstStyle/>
          <a:p>
            <a:endParaRPr lang="it-IT"/>
          </a:p>
        </p:txBody>
      </p:sp>
      <p:sp>
        <p:nvSpPr>
          <p:cNvPr id="1039" name="AutoShape 33"/>
          <p:cNvSpPr>
            <a:spLocks noChangeArrowheads="1"/>
          </p:cNvSpPr>
          <p:nvPr/>
        </p:nvSpPr>
        <p:spPr bwMode="auto">
          <a:xfrm>
            <a:off x="250825" y="4868863"/>
            <a:ext cx="3673475" cy="1296987"/>
          </a:xfrm>
          <a:prstGeom prst="flowChartProcess">
            <a:avLst/>
          </a:prstGeom>
          <a:solidFill>
            <a:srgbClr val="FFFF00"/>
          </a:solidFill>
          <a:ln w="9525">
            <a:solidFill>
              <a:schemeClr val="tx1"/>
            </a:solidFill>
            <a:miter lim="800000"/>
            <a:headEnd/>
            <a:tailEnd/>
          </a:ln>
        </p:spPr>
        <p:txBody>
          <a:bodyPr wrap="none" anchor="ctr"/>
          <a:lstStyle/>
          <a:p>
            <a:pPr algn="ctr"/>
            <a:r>
              <a:rPr lang="it-IT" sz="1800">
                <a:latin typeface="Arial" pitchFamily="34" charset="0"/>
              </a:rPr>
              <a:t> </a:t>
            </a:r>
          </a:p>
        </p:txBody>
      </p:sp>
      <p:sp>
        <p:nvSpPr>
          <p:cNvPr id="1040" name="Text Box 34"/>
          <p:cNvSpPr txBox="1">
            <a:spLocks noChangeArrowheads="1"/>
          </p:cNvSpPr>
          <p:nvPr/>
        </p:nvSpPr>
        <p:spPr bwMode="auto">
          <a:xfrm>
            <a:off x="250825" y="4868863"/>
            <a:ext cx="3868738" cy="1187450"/>
          </a:xfrm>
          <a:prstGeom prst="rect">
            <a:avLst/>
          </a:prstGeom>
          <a:noFill/>
          <a:ln w="9525">
            <a:noFill/>
            <a:miter lim="800000"/>
            <a:headEnd/>
            <a:tailEnd/>
          </a:ln>
        </p:spPr>
        <p:txBody>
          <a:bodyPr>
            <a:spAutoFit/>
          </a:bodyPr>
          <a:lstStyle/>
          <a:p>
            <a:r>
              <a:rPr lang="it-IT">
                <a:latin typeface="Arial" pitchFamily="34" charset="0"/>
              </a:rPr>
              <a:t>    Interpretazione dei </a:t>
            </a:r>
          </a:p>
          <a:p>
            <a:r>
              <a:rPr lang="it-IT">
                <a:latin typeface="Arial" pitchFamily="34" charset="0"/>
              </a:rPr>
              <a:t>              risultati</a:t>
            </a:r>
          </a:p>
          <a:p>
            <a:r>
              <a:rPr lang="it-IT">
                <a:latin typeface="Arial" pitchFamily="34" charset="0"/>
              </a:rPr>
              <a:t>Qual è il loro significato?</a:t>
            </a:r>
          </a:p>
        </p:txBody>
      </p:sp>
      <p:sp>
        <p:nvSpPr>
          <p:cNvPr id="1041" name="Line 35"/>
          <p:cNvSpPr>
            <a:spLocks noChangeShapeType="1"/>
          </p:cNvSpPr>
          <p:nvPr/>
        </p:nvSpPr>
        <p:spPr bwMode="auto">
          <a:xfrm flipV="1">
            <a:off x="1835150" y="4149725"/>
            <a:ext cx="0" cy="360363"/>
          </a:xfrm>
          <a:prstGeom prst="line">
            <a:avLst/>
          </a:prstGeom>
          <a:noFill/>
          <a:ln w="9525">
            <a:solidFill>
              <a:schemeClr val="tx1"/>
            </a:solidFill>
            <a:round/>
            <a:headEnd/>
            <a:tailEnd type="triangle" w="med" len="med"/>
          </a:ln>
        </p:spPr>
        <p:txBody>
          <a:bodyPr/>
          <a:lstStyle/>
          <a:p>
            <a:endParaRPr lang="it-IT"/>
          </a:p>
        </p:txBody>
      </p:sp>
      <p:sp>
        <p:nvSpPr>
          <p:cNvPr id="1042" name="AutoShape 36"/>
          <p:cNvSpPr>
            <a:spLocks noChangeArrowheads="1"/>
          </p:cNvSpPr>
          <p:nvPr/>
        </p:nvSpPr>
        <p:spPr bwMode="auto">
          <a:xfrm>
            <a:off x="250825" y="3141663"/>
            <a:ext cx="3386138" cy="936625"/>
          </a:xfrm>
          <a:prstGeom prst="flowChartProcess">
            <a:avLst/>
          </a:prstGeom>
          <a:solidFill>
            <a:srgbClr val="FFFF00"/>
          </a:solidFill>
          <a:ln w="9525">
            <a:solidFill>
              <a:schemeClr val="tx1"/>
            </a:solidFill>
            <a:miter lim="800000"/>
            <a:headEnd/>
            <a:tailEnd/>
          </a:ln>
        </p:spPr>
        <p:txBody>
          <a:bodyPr wrap="none" anchor="ctr"/>
          <a:lstStyle/>
          <a:p>
            <a:pPr algn="ctr"/>
            <a:r>
              <a:rPr lang="it-IT" sz="1800">
                <a:latin typeface="Arial" pitchFamily="34" charset="0"/>
              </a:rPr>
              <a:t> </a:t>
            </a:r>
          </a:p>
        </p:txBody>
      </p:sp>
      <p:sp>
        <p:nvSpPr>
          <p:cNvPr id="1043" name="Line 38"/>
          <p:cNvSpPr>
            <a:spLocks noChangeShapeType="1"/>
          </p:cNvSpPr>
          <p:nvPr/>
        </p:nvSpPr>
        <p:spPr bwMode="auto">
          <a:xfrm flipV="1">
            <a:off x="1763713" y="2636838"/>
            <a:ext cx="0" cy="360362"/>
          </a:xfrm>
          <a:prstGeom prst="line">
            <a:avLst/>
          </a:prstGeom>
          <a:noFill/>
          <a:ln w="9525">
            <a:solidFill>
              <a:schemeClr val="tx1"/>
            </a:solidFill>
            <a:round/>
            <a:headEnd/>
            <a:tailEnd type="triangle" w="med" len="med"/>
          </a:ln>
        </p:spPr>
        <p:txBody>
          <a:bodyPr/>
          <a:lstStyle/>
          <a:p>
            <a:endParaRPr lang="it-IT"/>
          </a:p>
        </p:txBody>
      </p:sp>
      <p:sp>
        <p:nvSpPr>
          <p:cNvPr id="1044" name="Text Box 39"/>
          <p:cNvSpPr txBox="1">
            <a:spLocks noChangeArrowheads="1"/>
          </p:cNvSpPr>
          <p:nvPr/>
        </p:nvSpPr>
        <p:spPr bwMode="auto">
          <a:xfrm>
            <a:off x="376238" y="3159125"/>
            <a:ext cx="2865437" cy="822325"/>
          </a:xfrm>
          <a:prstGeom prst="rect">
            <a:avLst/>
          </a:prstGeom>
          <a:noFill/>
          <a:ln w="9525">
            <a:noFill/>
            <a:miter lim="800000"/>
            <a:headEnd/>
            <a:tailEnd/>
          </a:ln>
        </p:spPr>
        <p:txBody>
          <a:bodyPr wrap="none">
            <a:spAutoFit/>
          </a:bodyPr>
          <a:lstStyle/>
          <a:p>
            <a:r>
              <a:rPr lang="it-IT">
                <a:latin typeface="Arial" pitchFamily="34" charset="0"/>
              </a:rPr>
              <a:t>   Risposta alla </a:t>
            </a:r>
          </a:p>
          <a:p>
            <a:r>
              <a:rPr lang="it-IT">
                <a:latin typeface="Arial" pitchFamily="34" charset="0"/>
              </a:rPr>
              <a:t>  domanda originale</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D85D2F42-E556-4C38-9337-4786913A09BB}" type="slidenum">
              <a:rPr lang="it-IT"/>
              <a:pPr>
                <a:defRPr/>
              </a:pPr>
              <a:t>180</a:t>
            </a:fld>
            <a:endParaRPr lang="it-IT"/>
          </a:p>
        </p:txBody>
      </p:sp>
      <p:pic>
        <p:nvPicPr>
          <p:cNvPr id="260099" name="Picture 2"/>
          <p:cNvPicPr>
            <a:picLocks noChangeAspect="1" noChangeArrowheads="1"/>
          </p:cNvPicPr>
          <p:nvPr/>
        </p:nvPicPr>
        <p:blipFill>
          <a:blip r:embed="rId3" cstate="print"/>
          <a:srcRect/>
          <a:stretch>
            <a:fillRect/>
          </a:stretch>
        </p:blipFill>
        <p:spPr bwMode="auto">
          <a:xfrm>
            <a:off x="1547813" y="1773238"/>
            <a:ext cx="7129462" cy="4679950"/>
          </a:xfrm>
          <a:prstGeom prst="rect">
            <a:avLst/>
          </a:prstGeom>
          <a:noFill/>
          <a:ln w="9525">
            <a:noFill/>
            <a:miter lim="800000"/>
            <a:headEnd/>
            <a:tailEnd/>
          </a:ln>
        </p:spPr>
      </p:pic>
      <p:sp>
        <p:nvSpPr>
          <p:cNvPr id="260100" name="Text Box 3"/>
          <p:cNvSpPr txBox="1">
            <a:spLocks noChangeArrowheads="1"/>
          </p:cNvSpPr>
          <p:nvPr/>
        </p:nvSpPr>
        <p:spPr bwMode="auto">
          <a:xfrm>
            <a:off x="1116013" y="404813"/>
            <a:ext cx="6443662" cy="519112"/>
          </a:xfrm>
          <a:prstGeom prst="rect">
            <a:avLst/>
          </a:prstGeom>
          <a:noFill/>
          <a:ln w="9525">
            <a:noFill/>
            <a:miter lim="800000"/>
            <a:headEnd/>
            <a:tailEnd/>
          </a:ln>
        </p:spPr>
        <p:txBody>
          <a:bodyPr wrap="none">
            <a:spAutoFit/>
          </a:bodyPr>
          <a:lstStyle/>
          <a:p>
            <a:r>
              <a:rPr lang="it-IT" sz="2800">
                <a:solidFill>
                  <a:schemeClr val="accent2"/>
                </a:solidFill>
                <a:latin typeface="Arial" pitchFamily="34" charset="0"/>
              </a:rPr>
              <a:t>Distribuzione con outlier (valori estremi)</a:t>
            </a:r>
          </a:p>
        </p:txBody>
      </p:sp>
      <p:sp>
        <p:nvSpPr>
          <p:cNvPr id="260101" name="AutoShape 4"/>
          <p:cNvSpPr>
            <a:spLocks noChangeArrowheads="1"/>
          </p:cNvSpPr>
          <p:nvPr/>
        </p:nvSpPr>
        <p:spPr bwMode="auto">
          <a:xfrm>
            <a:off x="0" y="6021388"/>
            <a:ext cx="1907704" cy="836612"/>
          </a:xfrm>
          <a:prstGeom prst="wedgeEllipseCallout">
            <a:avLst>
              <a:gd name="adj1" fmla="val 97745"/>
              <a:gd name="adj2" fmla="val -40134"/>
            </a:avLst>
          </a:prstGeom>
          <a:solidFill>
            <a:srgbClr val="FFFF99"/>
          </a:solidFill>
          <a:ln w="9525">
            <a:solidFill>
              <a:schemeClr val="tx1"/>
            </a:solidFill>
            <a:miter lim="800000"/>
            <a:headEnd/>
            <a:tailEnd/>
          </a:ln>
        </p:spPr>
        <p:txBody>
          <a:bodyPr/>
          <a:lstStyle/>
          <a:p>
            <a:r>
              <a:rPr lang="it-IT" sz="2800" dirty="0" err="1">
                <a:latin typeface="Arial" pitchFamily="34" charset="0"/>
              </a:rPr>
              <a:t>outlier</a:t>
            </a:r>
            <a:endParaRPr lang="it-IT" sz="2800" dirty="0">
              <a:latin typeface="Arial" pitchFamily="34"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625830B2-A379-4153-9996-0C2FB4BF6314}" type="slidenum">
              <a:rPr lang="it-IT"/>
              <a:pPr>
                <a:defRPr/>
              </a:pPr>
              <a:t>181</a:t>
            </a:fld>
            <a:endParaRPr lang="it-IT"/>
          </a:p>
        </p:txBody>
      </p:sp>
      <p:graphicFrame>
        <p:nvGraphicFramePr>
          <p:cNvPr id="16386" name="Object 2"/>
          <p:cNvGraphicFramePr>
            <a:graphicFrameLocks noChangeAspect="1"/>
          </p:cNvGraphicFramePr>
          <p:nvPr/>
        </p:nvGraphicFramePr>
        <p:xfrm>
          <a:off x="395536" y="1052736"/>
          <a:ext cx="7127875" cy="4176713"/>
        </p:xfrm>
        <a:graphic>
          <a:graphicData uri="http://schemas.openxmlformats.org/presentationml/2006/ole">
            <p:oleObj spid="_x0000_s23554" name="Immagine bitmap" r:id="rId4" imgW="4885714" imgH="1809524" progId="">
              <p:embed/>
            </p:oleObj>
          </a:graphicData>
        </a:graphic>
      </p:graphicFrame>
      <p:sp>
        <p:nvSpPr>
          <p:cNvPr id="16388" name="Text Box 3"/>
          <p:cNvSpPr txBox="1">
            <a:spLocks noChangeArrowheads="1"/>
          </p:cNvSpPr>
          <p:nvPr/>
        </p:nvSpPr>
        <p:spPr bwMode="auto">
          <a:xfrm>
            <a:off x="303213" y="0"/>
            <a:ext cx="8373243" cy="892552"/>
          </a:xfrm>
          <a:prstGeom prst="rect">
            <a:avLst/>
          </a:prstGeom>
          <a:noFill/>
          <a:ln w="9525">
            <a:noFill/>
            <a:miter lim="800000"/>
            <a:headEnd/>
            <a:tailEnd/>
          </a:ln>
        </p:spPr>
        <p:txBody>
          <a:bodyPr wrap="square">
            <a:spAutoFit/>
          </a:bodyPr>
          <a:lstStyle/>
          <a:p>
            <a:r>
              <a:rPr lang="it-IT" sz="2600" dirty="0">
                <a:solidFill>
                  <a:srgbClr val="FF3300"/>
                </a:solidFill>
                <a:latin typeface="Arial" pitchFamily="34" charset="0"/>
              </a:rPr>
              <a:t>Assunzione media giornaliera di </a:t>
            </a:r>
            <a:r>
              <a:rPr lang="it-IT" sz="2600" dirty="0" smtClean="0">
                <a:solidFill>
                  <a:srgbClr val="FF3300"/>
                </a:solidFill>
                <a:latin typeface="Arial" pitchFamily="34" charset="0"/>
              </a:rPr>
              <a:t>carboidrati nella </a:t>
            </a:r>
            <a:r>
              <a:rPr lang="it-IT" sz="2600" dirty="0">
                <a:solidFill>
                  <a:srgbClr val="FF3300"/>
                </a:solidFill>
                <a:latin typeface="Arial" pitchFamily="34" charset="0"/>
              </a:rPr>
              <a:t>dieta di 5929 individui</a:t>
            </a:r>
          </a:p>
        </p:txBody>
      </p:sp>
      <p:sp>
        <p:nvSpPr>
          <p:cNvPr id="16389" name="Text Box 5"/>
          <p:cNvSpPr txBox="1">
            <a:spLocks noChangeArrowheads="1"/>
          </p:cNvSpPr>
          <p:nvPr/>
        </p:nvSpPr>
        <p:spPr bwMode="auto">
          <a:xfrm>
            <a:off x="467544" y="5229200"/>
            <a:ext cx="7992888" cy="1384995"/>
          </a:xfrm>
          <a:prstGeom prst="rect">
            <a:avLst/>
          </a:prstGeom>
          <a:noFill/>
          <a:ln w="9525">
            <a:noFill/>
            <a:miter lim="800000"/>
            <a:headEnd/>
            <a:tailEnd/>
          </a:ln>
        </p:spPr>
        <p:txBody>
          <a:bodyPr wrap="square">
            <a:spAutoFit/>
          </a:bodyPr>
          <a:lstStyle/>
          <a:p>
            <a:r>
              <a:rPr lang="it-IT" sz="2800" dirty="0">
                <a:solidFill>
                  <a:srgbClr val="FF3300"/>
                </a:solidFill>
                <a:latin typeface="Arial" pitchFamily="34" charset="0"/>
              </a:rPr>
              <a:t>Asimmetria a destra. </a:t>
            </a:r>
            <a:endParaRPr lang="it-IT" sz="2800" dirty="0" smtClean="0">
              <a:solidFill>
                <a:srgbClr val="FF3300"/>
              </a:solidFill>
              <a:latin typeface="Arial" pitchFamily="34" charset="0"/>
            </a:endParaRPr>
          </a:p>
          <a:p>
            <a:r>
              <a:rPr lang="it-IT" sz="2800" dirty="0" smtClean="0">
                <a:solidFill>
                  <a:srgbClr val="FF3300"/>
                </a:solidFill>
                <a:latin typeface="Arial" pitchFamily="34" charset="0"/>
              </a:rPr>
              <a:t>Grande </a:t>
            </a:r>
            <a:r>
              <a:rPr lang="it-IT" sz="2800" dirty="0">
                <a:solidFill>
                  <a:srgbClr val="FF3300"/>
                </a:solidFill>
                <a:latin typeface="Arial" pitchFamily="34" charset="0"/>
              </a:rPr>
              <a:t>variabilità</a:t>
            </a:r>
            <a:r>
              <a:rPr lang="it-IT" sz="2800" dirty="0" smtClean="0">
                <a:solidFill>
                  <a:srgbClr val="FF3300"/>
                </a:solidFill>
                <a:latin typeface="Arial" pitchFamily="34" charset="0"/>
              </a:rPr>
              <a:t>: il </a:t>
            </a:r>
            <a:r>
              <a:rPr lang="it-IT" sz="2800" dirty="0">
                <a:solidFill>
                  <a:srgbClr val="FF3300"/>
                </a:solidFill>
                <a:latin typeface="Arial" pitchFamily="34" charset="0"/>
              </a:rPr>
              <a:t>consumo più grande è più di 10 volte il </a:t>
            </a:r>
            <a:r>
              <a:rPr lang="it-IT" sz="2800" dirty="0" smtClean="0">
                <a:solidFill>
                  <a:srgbClr val="FF3300"/>
                </a:solidFill>
                <a:latin typeface="Arial" pitchFamily="34" charset="0"/>
              </a:rPr>
              <a:t>consumo </a:t>
            </a:r>
            <a:r>
              <a:rPr lang="it-IT" sz="2800" dirty="0">
                <a:solidFill>
                  <a:srgbClr val="FF3300"/>
                </a:solidFill>
                <a:latin typeface="Arial" pitchFamily="34" charset="0"/>
              </a:rPr>
              <a:t>più piccolo</a:t>
            </a: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8850" name="Picture 2"/>
          <p:cNvPicPr>
            <a:picLocks noChangeAspect="1" noChangeArrowheads="1"/>
          </p:cNvPicPr>
          <p:nvPr/>
        </p:nvPicPr>
        <p:blipFill>
          <a:blip r:embed="rId2" cstate="print"/>
          <a:srcRect/>
          <a:stretch>
            <a:fillRect/>
          </a:stretch>
        </p:blipFill>
        <p:spPr bwMode="auto">
          <a:xfrm>
            <a:off x="0" y="404664"/>
            <a:ext cx="9153525" cy="6192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6C4CCA4-2C56-4C77-88D9-74512268759E}" type="slidenum">
              <a:rPr lang="it-IT"/>
              <a:pPr>
                <a:defRPr/>
              </a:pPr>
              <a:t>183</a:t>
            </a:fld>
            <a:endParaRPr lang="it-IT"/>
          </a:p>
        </p:txBody>
      </p:sp>
      <p:sp>
        <p:nvSpPr>
          <p:cNvPr id="262147" name="Rectangle 2"/>
          <p:cNvSpPr>
            <a:spLocks noGrp="1" noChangeArrowheads="1"/>
          </p:cNvSpPr>
          <p:nvPr>
            <p:ph type="title"/>
          </p:nvPr>
        </p:nvSpPr>
        <p:spPr>
          <a:xfrm>
            <a:off x="457200" y="274638"/>
            <a:ext cx="8229600" cy="922337"/>
          </a:xfrm>
          <a:ln>
            <a:solidFill>
              <a:srgbClr val="0000CC"/>
            </a:solidFill>
          </a:ln>
        </p:spPr>
        <p:txBody>
          <a:bodyPr/>
          <a:lstStyle/>
          <a:p>
            <a:pPr eaLnBrk="1" hangingPunct="1"/>
            <a:r>
              <a:rPr lang="it-IT" sz="4000" smtClean="0">
                <a:solidFill>
                  <a:srgbClr val="FF3300"/>
                </a:solidFill>
              </a:rPr>
              <a:t>Grafici per variabili qualitative</a:t>
            </a:r>
          </a:p>
        </p:txBody>
      </p:sp>
      <p:sp>
        <p:nvSpPr>
          <p:cNvPr id="262148" name="Rectangle 3"/>
          <p:cNvSpPr>
            <a:spLocks noGrp="1" noChangeArrowheads="1"/>
          </p:cNvSpPr>
          <p:nvPr>
            <p:ph type="body" idx="1"/>
          </p:nvPr>
        </p:nvSpPr>
        <p:spPr>
          <a:xfrm>
            <a:off x="457200" y="2060575"/>
            <a:ext cx="8229600" cy="4065588"/>
          </a:xfrm>
        </p:spPr>
        <p:txBody>
          <a:bodyPr/>
          <a:lstStyle/>
          <a:p>
            <a:pPr eaLnBrk="1" hangingPunct="1">
              <a:buFont typeface="Wingdings" pitchFamily="2" charset="2"/>
              <a:buChar char="v"/>
            </a:pPr>
            <a:r>
              <a:rPr lang="it-IT" sz="3600" smtClean="0"/>
              <a:t> Grafici a barre</a:t>
            </a:r>
          </a:p>
          <a:p>
            <a:pPr eaLnBrk="1" hangingPunct="1"/>
            <a:endParaRPr lang="it-IT" sz="3600" smtClean="0"/>
          </a:p>
          <a:p>
            <a:pPr eaLnBrk="1" hangingPunct="1">
              <a:buFont typeface="Wingdings" pitchFamily="2" charset="2"/>
              <a:buChar char="v"/>
            </a:pPr>
            <a:r>
              <a:rPr lang="it-IT" sz="3600" smtClean="0"/>
              <a:t> Grafici a torta</a:t>
            </a: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5C486A3-79A3-4E53-9F81-8B2F9A96016E}" type="slidenum">
              <a:rPr lang="it-IT"/>
              <a:pPr>
                <a:defRPr/>
              </a:pPr>
              <a:t>184</a:t>
            </a:fld>
            <a:endParaRPr lang="it-IT"/>
          </a:p>
        </p:txBody>
      </p:sp>
      <p:sp>
        <p:nvSpPr>
          <p:cNvPr id="263171"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smtClean="0">
                <a:solidFill>
                  <a:srgbClr val="E52F11"/>
                </a:solidFill>
              </a:rPr>
              <a:t>Grafici a barre</a:t>
            </a:r>
          </a:p>
        </p:txBody>
      </p:sp>
      <p:sp>
        <p:nvSpPr>
          <p:cNvPr id="263172" name="Rectangle 3"/>
          <p:cNvSpPr>
            <a:spLocks noGrp="1" noChangeArrowheads="1"/>
          </p:cNvSpPr>
          <p:nvPr>
            <p:ph type="body" idx="1"/>
          </p:nvPr>
        </p:nvSpPr>
        <p:spPr>
          <a:xfrm>
            <a:off x="468313" y="1628775"/>
            <a:ext cx="8675687" cy="4824413"/>
          </a:xfrm>
        </p:spPr>
        <p:txBody>
          <a:bodyPr/>
          <a:lstStyle/>
          <a:p>
            <a:pPr eaLnBrk="1" hangingPunct="1">
              <a:spcBef>
                <a:spcPct val="0"/>
              </a:spcBef>
              <a:buFontTx/>
              <a:buNone/>
            </a:pPr>
            <a:r>
              <a:rPr lang="it-IT" b="1" u="sng" dirty="0" smtClean="0"/>
              <a:t>Esempio </a:t>
            </a:r>
            <a:r>
              <a:rPr lang="it-IT" dirty="0" smtClean="0"/>
              <a:t>. In un laboratorio sono state eseguite 200 analisi e sono stati osservati i  </a:t>
            </a:r>
          </a:p>
          <a:p>
            <a:pPr eaLnBrk="1" hangingPunct="1">
              <a:spcBef>
                <a:spcPct val="0"/>
              </a:spcBef>
              <a:buFontTx/>
              <a:buNone/>
            </a:pPr>
            <a:r>
              <a:rPr lang="it-IT" dirty="0" smtClean="0"/>
              <a:t>   gruppi sanguigni</a:t>
            </a:r>
          </a:p>
          <a:p>
            <a:pPr eaLnBrk="1" hangingPunct="1">
              <a:spcBef>
                <a:spcPct val="0"/>
              </a:spcBef>
              <a:buFontTx/>
              <a:buNone/>
            </a:pPr>
            <a:r>
              <a:rPr lang="it-IT" dirty="0" smtClean="0"/>
              <a:t> </a:t>
            </a:r>
          </a:p>
          <a:p>
            <a:pPr eaLnBrk="1" hangingPunct="1">
              <a:spcBef>
                <a:spcPct val="0"/>
              </a:spcBef>
              <a:buFontTx/>
              <a:buNone/>
            </a:pPr>
            <a:r>
              <a:rPr lang="it-IT" dirty="0" smtClean="0"/>
              <a:t> </a:t>
            </a:r>
            <a:r>
              <a:rPr lang="it-IT" b="1" u="sng" dirty="0" smtClean="0">
                <a:solidFill>
                  <a:schemeClr val="hlink"/>
                </a:solidFill>
              </a:rPr>
              <a:t>Gruppo   Frequenza   </a:t>
            </a:r>
            <a:r>
              <a:rPr lang="it-IT" b="1" u="sng" dirty="0" err="1" smtClean="0">
                <a:solidFill>
                  <a:schemeClr val="hlink"/>
                </a:solidFill>
              </a:rPr>
              <a:t>Frequenza</a:t>
            </a:r>
            <a:r>
              <a:rPr lang="it-IT" b="1" u="sng" dirty="0" smtClean="0">
                <a:solidFill>
                  <a:schemeClr val="hlink"/>
                </a:solidFill>
              </a:rPr>
              <a:t> relativa %  </a:t>
            </a:r>
          </a:p>
          <a:p>
            <a:pPr eaLnBrk="1" hangingPunct="1">
              <a:spcBef>
                <a:spcPct val="0"/>
              </a:spcBef>
              <a:buFontTx/>
              <a:buNone/>
            </a:pPr>
            <a:r>
              <a:rPr lang="it-IT" dirty="0" smtClean="0">
                <a:solidFill>
                  <a:schemeClr val="hlink"/>
                </a:solidFill>
              </a:rPr>
              <a:t>      </a:t>
            </a:r>
            <a:r>
              <a:rPr lang="it-IT" dirty="0" smtClean="0">
                <a:solidFill>
                  <a:srgbClr val="FF6600"/>
                </a:solidFill>
              </a:rPr>
              <a:t>0                 96                      48%</a:t>
            </a:r>
          </a:p>
          <a:p>
            <a:pPr eaLnBrk="1" hangingPunct="1">
              <a:spcBef>
                <a:spcPct val="0"/>
              </a:spcBef>
              <a:buFontTx/>
              <a:buNone/>
            </a:pPr>
            <a:r>
              <a:rPr lang="it-IT" dirty="0" smtClean="0">
                <a:solidFill>
                  <a:srgbClr val="FF6600"/>
                </a:solidFill>
              </a:rPr>
              <a:t>      A                 62                      31%</a:t>
            </a:r>
          </a:p>
          <a:p>
            <a:pPr eaLnBrk="1" hangingPunct="1">
              <a:spcBef>
                <a:spcPct val="0"/>
              </a:spcBef>
              <a:buFontTx/>
              <a:buNone/>
            </a:pPr>
            <a:r>
              <a:rPr lang="it-IT" dirty="0" smtClean="0">
                <a:solidFill>
                  <a:srgbClr val="FF6600"/>
                </a:solidFill>
              </a:rPr>
              <a:t>      B                 30                      15%</a:t>
            </a:r>
          </a:p>
          <a:p>
            <a:pPr eaLnBrk="1" hangingPunct="1">
              <a:spcBef>
                <a:spcPct val="0"/>
              </a:spcBef>
              <a:buFontTx/>
              <a:buNone/>
            </a:pPr>
            <a:r>
              <a:rPr lang="it-IT" dirty="0" smtClean="0">
                <a:solidFill>
                  <a:srgbClr val="FF6600"/>
                </a:solidFill>
              </a:rPr>
              <a:t>    AB                 12                        6%                                             </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E2EDFB5C-0FBA-4C41-AA17-2920102D1163}" type="slidenum">
              <a:rPr lang="it-IT"/>
              <a:pPr>
                <a:defRPr/>
              </a:pPr>
              <a:t>185</a:t>
            </a:fld>
            <a:endParaRPr lang="it-IT"/>
          </a:p>
        </p:txBody>
      </p:sp>
      <p:sp>
        <p:nvSpPr>
          <p:cNvPr id="17413" name="Rectangle 3"/>
          <p:cNvSpPr>
            <a:spLocks noGrp="1" noChangeArrowheads="1"/>
          </p:cNvSpPr>
          <p:nvPr>
            <p:ph type="body" idx="1"/>
          </p:nvPr>
        </p:nvSpPr>
        <p:spPr>
          <a:xfrm>
            <a:off x="395288" y="549275"/>
            <a:ext cx="8229600" cy="5616575"/>
          </a:xfrm>
        </p:spPr>
        <p:txBody>
          <a:bodyPr/>
          <a:lstStyle/>
          <a:p>
            <a:pPr eaLnBrk="1" hangingPunct="1"/>
            <a:r>
              <a:rPr lang="it-IT" smtClean="0"/>
              <a:t>grafici a barre e a torta per l’esempio</a:t>
            </a:r>
          </a:p>
        </p:txBody>
      </p:sp>
      <p:graphicFrame>
        <p:nvGraphicFramePr>
          <p:cNvPr id="17410" name="Object 4"/>
          <p:cNvGraphicFramePr>
            <a:graphicFrameLocks noChangeAspect="1"/>
          </p:cNvGraphicFramePr>
          <p:nvPr/>
        </p:nvGraphicFramePr>
        <p:xfrm>
          <a:off x="539750" y="1484313"/>
          <a:ext cx="3960813" cy="4465637"/>
        </p:xfrm>
        <a:graphic>
          <a:graphicData uri="http://schemas.openxmlformats.org/presentationml/2006/ole">
            <p:oleObj spid="_x0000_s24578" name="Grafico" r:id="rId4" imgW="3708400" imgH="2870200" progId="Excel.Sheet.8">
              <p:embed/>
            </p:oleObj>
          </a:graphicData>
        </a:graphic>
      </p:graphicFrame>
      <p:graphicFrame>
        <p:nvGraphicFramePr>
          <p:cNvPr id="17411" name="Object 5"/>
          <p:cNvGraphicFramePr>
            <a:graphicFrameLocks noChangeAspect="1"/>
          </p:cNvGraphicFramePr>
          <p:nvPr/>
        </p:nvGraphicFramePr>
        <p:xfrm>
          <a:off x="4427538" y="2420938"/>
          <a:ext cx="4716462" cy="3887787"/>
        </p:xfrm>
        <a:graphic>
          <a:graphicData uri="http://schemas.openxmlformats.org/presentationml/2006/ole">
            <p:oleObj spid="_x0000_s24579" name="Grafico" r:id="rId5" imgW="3771900" imgH="2997200" progId="Excel.Sheet.8">
              <p:embed/>
            </p:oleObj>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5CCD922A-4199-4C58-AE64-C68690A781F9}" type="slidenum">
              <a:rPr lang="it-IT"/>
              <a:pPr>
                <a:defRPr/>
              </a:pPr>
              <a:t>186</a:t>
            </a:fld>
            <a:endParaRPr lang="it-IT"/>
          </a:p>
        </p:txBody>
      </p:sp>
      <p:sp>
        <p:nvSpPr>
          <p:cNvPr id="264195" name="Rectangle 2"/>
          <p:cNvSpPr>
            <a:spLocks noGrp="1" noChangeArrowheads="1"/>
          </p:cNvSpPr>
          <p:nvPr>
            <p:ph type="title"/>
          </p:nvPr>
        </p:nvSpPr>
        <p:spPr>
          <a:xfrm>
            <a:off x="457200" y="274638"/>
            <a:ext cx="8229600" cy="922337"/>
          </a:xfrm>
          <a:ln>
            <a:solidFill>
              <a:schemeClr val="accent2"/>
            </a:solidFill>
          </a:ln>
        </p:spPr>
        <p:txBody>
          <a:bodyPr/>
          <a:lstStyle/>
          <a:p>
            <a:pPr eaLnBrk="1" hangingPunct="1"/>
            <a:r>
              <a:rPr lang="it-IT" sz="3600" smtClean="0">
                <a:solidFill>
                  <a:srgbClr val="FF0000"/>
                </a:solidFill>
              </a:rPr>
              <a:t>Grafici a barre e grafici a torta</a:t>
            </a:r>
          </a:p>
        </p:txBody>
      </p:sp>
      <p:sp>
        <p:nvSpPr>
          <p:cNvPr id="264196" name="Rectangle 3"/>
          <p:cNvSpPr>
            <a:spLocks noGrp="1" noChangeArrowheads="1"/>
          </p:cNvSpPr>
          <p:nvPr>
            <p:ph type="body" idx="1"/>
          </p:nvPr>
        </p:nvSpPr>
        <p:spPr>
          <a:xfrm>
            <a:off x="457200" y="1412875"/>
            <a:ext cx="8229600" cy="5445125"/>
          </a:xfrm>
        </p:spPr>
        <p:txBody>
          <a:bodyPr/>
          <a:lstStyle/>
          <a:p>
            <a:pPr eaLnBrk="1" hangingPunct="1">
              <a:lnSpc>
                <a:spcPct val="90000"/>
              </a:lnSpc>
            </a:pPr>
            <a:r>
              <a:rPr lang="it-IT" dirty="0" smtClean="0"/>
              <a:t>Nei </a:t>
            </a:r>
            <a:r>
              <a:rPr lang="it-IT" dirty="0" smtClean="0">
                <a:solidFill>
                  <a:srgbClr val="CC0066"/>
                </a:solidFill>
              </a:rPr>
              <a:t>grafici a barre</a:t>
            </a:r>
            <a:r>
              <a:rPr lang="it-IT" dirty="0" smtClean="0"/>
              <a:t> ogni frequenza è rappresentata da una barra (rettangolo). </a:t>
            </a:r>
          </a:p>
          <a:p>
            <a:pPr eaLnBrk="1" hangingPunct="1">
              <a:lnSpc>
                <a:spcPct val="90000"/>
              </a:lnSpc>
            </a:pPr>
            <a:r>
              <a:rPr lang="it-IT" dirty="0" smtClean="0"/>
              <a:t>I rettangoli hanno </a:t>
            </a:r>
            <a:r>
              <a:rPr lang="it-IT" dirty="0" smtClean="0">
                <a:solidFill>
                  <a:srgbClr val="CC0066"/>
                </a:solidFill>
              </a:rPr>
              <a:t>la stessa base</a:t>
            </a:r>
            <a:r>
              <a:rPr lang="it-IT" dirty="0" smtClean="0"/>
              <a:t> e </a:t>
            </a:r>
            <a:r>
              <a:rPr lang="it-IT" dirty="0" smtClean="0">
                <a:solidFill>
                  <a:srgbClr val="CC0066"/>
                </a:solidFill>
              </a:rPr>
              <a:t>l’altezza è proporzionale alla frequenza</a:t>
            </a:r>
            <a:r>
              <a:rPr lang="it-IT" dirty="0" smtClean="0"/>
              <a:t>.</a:t>
            </a:r>
          </a:p>
          <a:p>
            <a:pPr eaLnBrk="1" hangingPunct="1">
              <a:lnSpc>
                <a:spcPct val="90000"/>
              </a:lnSpc>
            </a:pPr>
            <a:r>
              <a:rPr lang="it-IT" dirty="0" smtClean="0"/>
              <a:t>I grafici a barre sono </a:t>
            </a:r>
            <a:r>
              <a:rPr lang="it-IT" b="1" u="sng" dirty="0" smtClean="0"/>
              <a:t>diversi dagli istogrammi</a:t>
            </a:r>
            <a:r>
              <a:rPr lang="it-IT" dirty="0" smtClean="0"/>
              <a:t>.</a:t>
            </a:r>
          </a:p>
          <a:p>
            <a:pPr eaLnBrk="1" hangingPunct="1">
              <a:lnSpc>
                <a:spcPct val="90000"/>
              </a:lnSpc>
            </a:pPr>
            <a:r>
              <a:rPr lang="it-IT" dirty="0" smtClean="0"/>
              <a:t>Nel </a:t>
            </a:r>
            <a:r>
              <a:rPr lang="it-IT" dirty="0" smtClean="0">
                <a:solidFill>
                  <a:schemeClr val="accent2"/>
                </a:solidFill>
              </a:rPr>
              <a:t>grafico a torta</a:t>
            </a:r>
            <a:r>
              <a:rPr lang="it-IT" dirty="0" smtClean="0"/>
              <a:t> si visualizzano le diverse </a:t>
            </a:r>
            <a:r>
              <a:rPr lang="it-IT" dirty="0" smtClean="0">
                <a:solidFill>
                  <a:schemeClr val="accent2"/>
                </a:solidFill>
              </a:rPr>
              <a:t>parti</a:t>
            </a:r>
            <a:r>
              <a:rPr lang="it-IT" dirty="0" smtClean="0"/>
              <a:t> in cui è stato diviso </a:t>
            </a:r>
            <a:r>
              <a:rPr lang="it-IT" dirty="0" smtClean="0">
                <a:solidFill>
                  <a:schemeClr val="accent2"/>
                </a:solidFill>
              </a:rPr>
              <a:t>un tutto</a:t>
            </a:r>
            <a:r>
              <a:rPr lang="it-IT" dirty="0" smtClean="0"/>
              <a:t>.</a:t>
            </a:r>
          </a:p>
          <a:p>
            <a:pPr eaLnBrk="1" hangingPunct="1">
              <a:lnSpc>
                <a:spcPct val="90000"/>
              </a:lnSpc>
            </a:pPr>
            <a:r>
              <a:rPr lang="it-IT" dirty="0" smtClean="0"/>
              <a:t>Le </a:t>
            </a:r>
            <a:r>
              <a:rPr lang="it-IT" dirty="0" smtClean="0">
                <a:solidFill>
                  <a:schemeClr val="accent2"/>
                </a:solidFill>
              </a:rPr>
              <a:t>ampiezze dei settori circolari</a:t>
            </a:r>
            <a:r>
              <a:rPr lang="it-IT" dirty="0" smtClean="0"/>
              <a:t> sono </a:t>
            </a:r>
            <a:r>
              <a:rPr lang="it-IT" dirty="0" smtClean="0">
                <a:solidFill>
                  <a:schemeClr val="accent2"/>
                </a:solidFill>
              </a:rPr>
              <a:t>proporzionali</a:t>
            </a:r>
            <a:r>
              <a:rPr lang="it-IT" dirty="0" smtClean="0"/>
              <a:t> alle corrispondenti </a:t>
            </a:r>
            <a:r>
              <a:rPr lang="it-IT" dirty="0" smtClean="0">
                <a:solidFill>
                  <a:schemeClr val="accent2"/>
                </a:solidFill>
              </a:rPr>
              <a:t>frequenze  percentuali</a:t>
            </a:r>
            <a:r>
              <a:rPr lang="it-IT" dirty="0" smtClean="0"/>
              <a:t>.</a:t>
            </a:r>
            <a:endParaRPr lang="it-IT" dirty="0" smtClean="0">
              <a:solidFill>
                <a:schemeClr val="accent2"/>
              </a:solidFill>
            </a:endParaRPr>
          </a:p>
          <a:p>
            <a:pPr eaLnBrk="1" hangingPunct="1">
              <a:lnSpc>
                <a:spcPct val="90000"/>
              </a:lnSpc>
            </a:pPr>
            <a:endParaRPr lang="it-IT" dirty="0" smtClean="0"/>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565E35B9-555F-4F47-8582-A1092B5D92AB}" type="slidenum">
              <a:rPr lang="it-IT"/>
              <a:pPr>
                <a:defRPr/>
              </a:pPr>
              <a:t>187</a:t>
            </a:fld>
            <a:endParaRPr lang="it-IT"/>
          </a:p>
        </p:txBody>
      </p:sp>
      <p:sp>
        <p:nvSpPr>
          <p:cNvPr id="268291"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Riassunto</a:t>
            </a:r>
          </a:p>
        </p:txBody>
      </p:sp>
      <p:sp>
        <p:nvSpPr>
          <p:cNvPr id="268292" name="Rectangle 3"/>
          <p:cNvSpPr>
            <a:spLocks noGrp="1" noChangeArrowheads="1"/>
          </p:cNvSpPr>
          <p:nvPr>
            <p:ph type="body" idx="1"/>
          </p:nvPr>
        </p:nvSpPr>
        <p:spPr>
          <a:xfrm>
            <a:off x="250825" y="1052513"/>
            <a:ext cx="8435975" cy="5805487"/>
          </a:xfrm>
        </p:spPr>
        <p:txBody>
          <a:bodyPr/>
          <a:lstStyle/>
          <a:p>
            <a:pPr eaLnBrk="1" hangingPunct="1">
              <a:lnSpc>
                <a:spcPct val="90000"/>
              </a:lnSpc>
            </a:pPr>
            <a:r>
              <a:rPr lang="it-IT" smtClean="0"/>
              <a:t>Un insieme di dati contiene informazioni su un certo numero di </a:t>
            </a:r>
            <a:r>
              <a:rPr lang="it-IT" smtClean="0">
                <a:solidFill>
                  <a:srgbClr val="FF3300"/>
                </a:solidFill>
              </a:rPr>
              <a:t>unità. </a:t>
            </a:r>
            <a:endParaRPr lang="it-IT" smtClean="0"/>
          </a:p>
          <a:p>
            <a:pPr eaLnBrk="1" hangingPunct="1">
              <a:lnSpc>
                <a:spcPct val="90000"/>
              </a:lnSpc>
            </a:pPr>
            <a:r>
              <a:rPr lang="it-IT" smtClean="0"/>
              <a:t>Per ogni unità i dati riportano valori riferiti a una o più </a:t>
            </a:r>
            <a:r>
              <a:rPr lang="it-IT" smtClean="0">
                <a:solidFill>
                  <a:srgbClr val="FF3300"/>
                </a:solidFill>
              </a:rPr>
              <a:t>variabili</a:t>
            </a:r>
            <a:r>
              <a:rPr lang="it-IT" smtClean="0"/>
              <a:t>.</a:t>
            </a:r>
          </a:p>
          <a:p>
            <a:pPr eaLnBrk="1" hangingPunct="1">
              <a:lnSpc>
                <a:spcPct val="90000"/>
              </a:lnSpc>
            </a:pPr>
            <a:r>
              <a:rPr lang="it-IT" smtClean="0"/>
              <a:t>Variabili </a:t>
            </a:r>
            <a:r>
              <a:rPr lang="it-IT" smtClean="0">
                <a:solidFill>
                  <a:srgbClr val="FF3300"/>
                </a:solidFill>
              </a:rPr>
              <a:t>qualitative</a:t>
            </a:r>
            <a:r>
              <a:rPr lang="it-IT" smtClean="0"/>
              <a:t> o </a:t>
            </a:r>
            <a:r>
              <a:rPr lang="it-IT" smtClean="0">
                <a:solidFill>
                  <a:srgbClr val="FF3300"/>
                </a:solidFill>
              </a:rPr>
              <a:t>quantitative.</a:t>
            </a:r>
          </a:p>
          <a:p>
            <a:pPr eaLnBrk="1" hangingPunct="1">
              <a:lnSpc>
                <a:spcPct val="90000"/>
              </a:lnSpc>
            </a:pPr>
            <a:r>
              <a:rPr lang="it-IT" smtClean="0">
                <a:solidFill>
                  <a:srgbClr val="FF3300"/>
                </a:solidFill>
              </a:rPr>
              <a:t>L’analisi esplorativa </a:t>
            </a:r>
            <a:r>
              <a:rPr lang="it-IT" smtClean="0"/>
              <a:t>dei dati si serve di grafici e indici numerici per descrivere il comportamento delle variabili in un insieme di dati.</a:t>
            </a:r>
          </a:p>
          <a:p>
            <a:pPr eaLnBrk="1" hangingPunct="1">
              <a:lnSpc>
                <a:spcPct val="90000"/>
              </a:lnSpc>
            </a:pPr>
            <a:r>
              <a:rPr lang="it-IT" smtClean="0"/>
              <a:t>La </a:t>
            </a:r>
            <a:r>
              <a:rPr lang="it-IT" smtClean="0">
                <a:solidFill>
                  <a:srgbClr val="FF3300"/>
                </a:solidFill>
              </a:rPr>
              <a:t>distribuzione</a:t>
            </a:r>
            <a:r>
              <a:rPr lang="it-IT" smtClean="0"/>
              <a:t> di una variabile descrive i valori che questa assume e la frequenza con cui li assume.</a:t>
            </a:r>
          </a:p>
          <a:p>
            <a:pPr eaLnBrk="1" hangingPunct="1">
              <a:lnSpc>
                <a:spcPct val="90000"/>
              </a:lnSpc>
            </a:pPr>
            <a:endParaRPr lang="it-IT" smtClean="0"/>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12C64FB6-AF17-4E5A-BA31-120B6F484579}" type="slidenum">
              <a:rPr lang="it-IT"/>
              <a:pPr>
                <a:defRPr/>
              </a:pPr>
              <a:t>188</a:t>
            </a:fld>
            <a:endParaRPr lang="it-IT"/>
          </a:p>
        </p:txBody>
      </p:sp>
      <p:sp>
        <p:nvSpPr>
          <p:cNvPr id="269315" name="Rectangle 3"/>
          <p:cNvSpPr>
            <a:spLocks noGrp="1" noChangeArrowheads="1"/>
          </p:cNvSpPr>
          <p:nvPr>
            <p:ph type="body" idx="1"/>
          </p:nvPr>
        </p:nvSpPr>
        <p:spPr>
          <a:xfrm>
            <a:off x="250825" y="404813"/>
            <a:ext cx="8435975" cy="6119812"/>
          </a:xfrm>
        </p:spPr>
        <p:txBody>
          <a:bodyPr/>
          <a:lstStyle/>
          <a:p>
            <a:pPr eaLnBrk="1" hangingPunct="1">
              <a:lnSpc>
                <a:spcPct val="90000"/>
              </a:lnSpc>
            </a:pPr>
            <a:r>
              <a:rPr lang="it-IT" smtClean="0"/>
              <a:t>Distribuzione delle </a:t>
            </a:r>
            <a:r>
              <a:rPr lang="it-IT" smtClean="0">
                <a:solidFill>
                  <a:srgbClr val="FF3300"/>
                </a:solidFill>
              </a:rPr>
              <a:t>frequenze</a:t>
            </a:r>
            <a:r>
              <a:rPr lang="it-IT" smtClean="0"/>
              <a:t>, delle </a:t>
            </a:r>
            <a:r>
              <a:rPr lang="it-IT" smtClean="0">
                <a:solidFill>
                  <a:srgbClr val="FF3300"/>
                </a:solidFill>
              </a:rPr>
              <a:t>frequenze relative</a:t>
            </a:r>
            <a:r>
              <a:rPr lang="it-IT" smtClean="0"/>
              <a:t> e delle </a:t>
            </a:r>
            <a:r>
              <a:rPr lang="it-IT" smtClean="0">
                <a:solidFill>
                  <a:srgbClr val="FF3300"/>
                </a:solidFill>
              </a:rPr>
              <a:t>frequenze relative cumulate.</a:t>
            </a:r>
          </a:p>
          <a:p>
            <a:pPr eaLnBrk="1" hangingPunct="1">
              <a:lnSpc>
                <a:spcPct val="90000"/>
              </a:lnSpc>
            </a:pPr>
            <a:r>
              <a:rPr lang="it-IT" smtClean="0"/>
              <a:t>Per descrivere una distribuzione è utile cominciare con un </a:t>
            </a:r>
            <a:r>
              <a:rPr lang="it-IT" smtClean="0">
                <a:solidFill>
                  <a:srgbClr val="FF3300"/>
                </a:solidFill>
              </a:rPr>
              <a:t>grafico</a:t>
            </a:r>
            <a:r>
              <a:rPr lang="it-IT" smtClean="0"/>
              <a:t>.</a:t>
            </a:r>
          </a:p>
          <a:p>
            <a:pPr eaLnBrk="1" hangingPunct="1">
              <a:lnSpc>
                <a:spcPct val="90000"/>
              </a:lnSpc>
            </a:pPr>
            <a:r>
              <a:rPr lang="it-IT" smtClean="0"/>
              <a:t>Nell’analisi di un grafico o distribuzione  cercare l’</a:t>
            </a:r>
            <a:r>
              <a:rPr lang="it-IT" smtClean="0">
                <a:solidFill>
                  <a:srgbClr val="FF3300"/>
                </a:solidFill>
              </a:rPr>
              <a:t>andamento generale</a:t>
            </a:r>
            <a:r>
              <a:rPr lang="it-IT" smtClean="0"/>
              <a:t> (forma, centro, dispersione) e le eventuali </a:t>
            </a:r>
            <a:r>
              <a:rPr lang="it-IT" smtClean="0">
                <a:solidFill>
                  <a:srgbClr val="FF3300"/>
                </a:solidFill>
              </a:rPr>
              <a:t>deviazioni</a:t>
            </a:r>
            <a:r>
              <a:rPr lang="it-IT" smtClean="0"/>
              <a:t> degne di nota.</a:t>
            </a:r>
          </a:p>
          <a:p>
            <a:pPr eaLnBrk="1" hangingPunct="1">
              <a:lnSpc>
                <a:spcPct val="90000"/>
              </a:lnSpc>
            </a:pPr>
            <a:r>
              <a:rPr lang="it-IT" smtClean="0"/>
              <a:t>Gli </a:t>
            </a:r>
            <a:r>
              <a:rPr lang="it-IT" smtClean="0">
                <a:solidFill>
                  <a:srgbClr val="FF3300"/>
                </a:solidFill>
              </a:rPr>
              <a:t>outlier</a:t>
            </a:r>
            <a:r>
              <a:rPr lang="it-IT" smtClean="0"/>
              <a:t> sono osservazioni che si discostano molto dal modello generale della distribuzione.</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Segnaposto numero diapositiva 3"/>
          <p:cNvSpPr>
            <a:spLocks noGrp="1"/>
          </p:cNvSpPr>
          <p:nvPr>
            <p:ph type="sldNum" sz="quarter" idx="12"/>
          </p:nvPr>
        </p:nvSpPr>
        <p:spPr/>
        <p:txBody>
          <a:bodyPr/>
          <a:lstStyle/>
          <a:p>
            <a:pPr>
              <a:defRPr/>
            </a:pPr>
            <a:fld id="{B8FE3A62-ED54-4E14-AE2B-A14084C442E4}" type="slidenum">
              <a:rPr lang="it-IT"/>
              <a:pPr>
                <a:defRPr/>
              </a:pPr>
              <a:t>189</a:t>
            </a:fld>
            <a:endParaRPr lang="it-IT"/>
          </a:p>
        </p:txBody>
      </p:sp>
      <p:sp>
        <p:nvSpPr>
          <p:cNvPr id="270339" name="Rectangle 2"/>
          <p:cNvSpPr>
            <a:spLocks noChangeArrowheads="1"/>
          </p:cNvSpPr>
          <p:nvPr/>
        </p:nvSpPr>
        <p:spPr bwMode="auto">
          <a:xfrm>
            <a:off x="611560" y="139735"/>
            <a:ext cx="7920880" cy="3108543"/>
          </a:xfrm>
          <a:prstGeom prst="rect">
            <a:avLst/>
          </a:prstGeom>
          <a:noFill/>
          <a:ln w="9525" algn="ctr">
            <a:noFill/>
            <a:miter lim="800000"/>
            <a:headEnd/>
            <a:tailEnd/>
          </a:ln>
        </p:spPr>
        <p:txBody>
          <a:bodyPr wrap="square" anchor="ctr">
            <a:spAutoFit/>
          </a:bodyPr>
          <a:lstStyle/>
          <a:p>
            <a:r>
              <a:rPr lang="it-IT" sz="2800" dirty="0" smtClean="0">
                <a:latin typeface="Arial" pitchFamily="34" charset="0"/>
                <a:cs typeface="Times New Roman" pitchFamily="18" charset="0"/>
              </a:rPr>
              <a:t>ESERCIZIO </a:t>
            </a:r>
            <a:r>
              <a:rPr lang="it-IT" sz="2800" dirty="0">
                <a:latin typeface="Arial" pitchFamily="34" charset="0"/>
                <a:cs typeface="Times New Roman" pitchFamily="18" charset="0"/>
              </a:rPr>
              <a:t>Nella seguente distribuzione di frequenze, il valore nella casella mancante è :</a:t>
            </a:r>
            <a:endParaRPr lang="it-IT" sz="2800" dirty="0">
              <a:latin typeface="Arial" pitchFamily="34" charset="0"/>
            </a:endParaRPr>
          </a:p>
          <a:p>
            <a:pPr eaLnBrk="0" hangingPunct="0"/>
            <a:r>
              <a:rPr lang="it-IT" sz="2800" dirty="0">
                <a:latin typeface="Arial" pitchFamily="34" charset="0"/>
                <a:cs typeface="Times New Roman" pitchFamily="18" charset="0"/>
              </a:rPr>
              <a:t>a)  34</a:t>
            </a:r>
            <a:endParaRPr lang="it-IT" sz="2800" dirty="0">
              <a:latin typeface="Arial" pitchFamily="34" charset="0"/>
            </a:endParaRPr>
          </a:p>
          <a:p>
            <a:pPr eaLnBrk="0" hangingPunct="0"/>
            <a:r>
              <a:rPr lang="it-IT" sz="2800" dirty="0">
                <a:latin typeface="Arial" pitchFamily="34" charset="0"/>
                <a:cs typeface="Times New Roman" pitchFamily="18" charset="0"/>
              </a:rPr>
              <a:t>b)  40</a:t>
            </a:r>
            <a:endParaRPr lang="it-IT" sz="2800" dirty="0">
              <a:latin typeface="Arial" pitchFamily="34" charset="0"/>
            </a:endParaRPr>
          </a:p>
          <a:p>
            <a:pPr eaLnBrk="0" hangingPunct="0"/>
            <a:r>
              <a:rPr lang="it-IT" sz="2800" u="sng" dirty="0">
                <a:latin typeface="Arial" pitchFamily="34" charset="0"/>
                <a:cs typeface="Times New Roman" pitchFamily="18" charset="0"/>
              </a:rPr>
              <a:t>c)  32</a:t>
            </a:r>
            <a:endParaRPr lang="it-IT" sz="2800" u="sng" dirty="0">
              <a:latin typeface="Arial" pitchFamily="34" charset="0"/>
            </a:endParaRPr>
          </a:p>
          <a:p>
            <a:pPr eaLnBrk="0" hangingPunct="0"/>
            <a:r>
              <a:rPr lang="it-IT" sz="2800" dirty="0">
                <a:latin typeface="Arial" pitchFamily="34" charset="0"/>
                <a:cs typeface="Times New Roman" pitchFamily="18" charset="0"/>
              </a:rPr>
              <a:t>d) nessuno dei precedenti</a:t>
            </a:r>
            <a:endParaRPr lang="it-IT" sz="2800" dirty="0">
              <a:latin typeface="Arial" pitchFamily="34" charset="0"/>
            </a:endParaRPr>
          </a:p>
          <a:p>
            <a:pPr eaLnBrk="0" hangingPunct="0"/>
            <a:endParaRPr lang="it-IT" sz="2800" dirty="0">
              <a:latin typeface="Arial" pitchFamily="34" charset="0"/>
            </a:endParaRPr>
          </a:p>
        </p:txBody>
      </p:sp>
      <p:graphicFrame>
        <p:nvGraphicFramePr>
          <p:cNvPr id="1534052" name="Group 100"/>
          <p:cNvGraphicFramePr>
            <a:graphicFrameLocks noGrp="1"/>
          </p:cNvGraphicFramePr>
          <p:nvPr/>
        </p:nvGraphicFramePr>
        <p:xfrm>
          <a:off x="539552" y="3140968"/>
          <a:ext cx="7920037" cy="3447098"/>
        </p:xfrm>
        <a:graphic>
          <a:graphicData uri="http://schemas.openxmlformats.org/drawingml/2006/table">
            <a:tbl>
              <a:tblPr/>
              <a:tblGrid>
                <a:gridCol w="1600200"/>
                <a:gridCol w="2932112"/>
                <a:gridCol w="3387725"/>
              </a:tblGrid>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Modalità</a:t>
                      </a:r>
                      <a:endParaRPr kumimoji="0" lang="it-IT" sz="2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Frequenze assolute</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Frequenze percentuali</a:t>
                      </a:r>
                      <a:endParaRPr kumimoji="0" lang="it-IT" sz="2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A</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13</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10,8%</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B</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27</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22,5%</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C</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26,7%</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smtClean="0">
                          <a:ln>
                            <a:noFill/>
                          </a:ln>
                          <a:solidFill>
                            <a:schemeClr val="tx1"/>
                          </a:solidFill>
                          <a:effectLst/>
                          <a:latin typeface="Times New Roman" pitchFamily="18" charset="0"/>
                          <a:cs typeface="Times New Roman" pitchFamily="18" charset="0"/>
                        </a:rPr>
                        <a:t>D</a:t>
                      </a:r>
                      <a:endParaRPr kumimoji="0" lang="it-IT" sz="2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48</a:t>
                      </a:r>
                      <a:endParaRPr kumimoji="0" lang="it-IT" sz="2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40%</a:t>
                      </a:r>
                      <a:endParaRPr kumimoji="0" lang="it-IT" sz="2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egnaposto numero diapositiva 4"/>
          <p:cNvSpPr>
            <a:spLocks noGrp="1"/>
          </p:cNvSpPr>
          <p:nvPr>
            <p:ph type="sldNum" sz="quarter" idx="12"/>
          </p:nvPr>
        </p:nvSpPr>
        <p:spPr/>
        <p:txBody>
          <a:bodyPr/>
          <a:lstStyle/>
          <a:p>
            <a:pPr>
              <a:defRPr/>
            </a:pPr>
            <a:fld id="{A25E65E8-86C6-4F29-80AC-955D1C4A2E5B}" type="slidenum">
              <a:rPr lang="it-IT"/>
              <a:pPr>
                <a:defRPr/>
              </a:pPr>
              <a:t>19</a:t>
            </a:fld>
            <a:endParaRPr lang="it-IT"/>
          </a:p>
        </p:txBody>
      </p:sp>
      <p:sp>
        <p:nvSpPr>
          <p:cNvPr id="129027" name="Rectangle 2"/>
          <p:cNvSpPr>
            <a:spLocks noGrp="1" noChangeArrowheads="1"/>
          </p:cNvSpPr>
          <p:nvPr>
            <p:ph type="title"/>
          </p:nvPr>
        </p:nvSpPr>
        <p:spPr/>
        <p:txBody>
          <a:bodyPr/>
          <a:lstStyle/>
          <a:p>
            <a:pPr eaLnBrk="1" hangingPunct="1"/>
            <a:r>
              <a:rPr lang="it-IT" sz="4000" smtClean="0">
                <a:solidFill>
                  <a:srgbClr val="990099"/>
                </a:solidFill>
              </a:rPr>
              <a:t>Quale metodo di raccolta dei dati?</a:t>
            </a:r>
          </a:p>
        </p:txBody>
      </p:sp>
      <p:sp>
        <p:nvSpPr>
          <p:cNvPr id="129028" name="Line 8"/>
          <p:cNvSpPr>
            <a:spLocks noChangeShapeType="1"/>
          </p:cNvSpPr>
          <p:nvPr/>
        </p:nvSpPr>
        <p:spPr bwMode="auto">
          <a:xfrm>
            <a:off x="6084888" y="1628775"/>
            <a:ext cx="1008062" cy="720725"/>
          </a:xfrm>
          <a:prstGeom prst="line">
            <a:avLst/>
          </a:prstGeom>
          <a:noFill/>
          <a:ln w="9525">
            <a:solidFill>
              <a:schemeClr val="tx1"/>
            </a:solidFill>
            <a:round/>
            <a:headEnd/>
            <a:tailEnd type="triangle" w="med" len="med"/>
          </a:ln>
        </p:spPr>
        <p:txBody>
          <a:bodyPr/>
          <a:lstStyle/>
          <a:p>
            <a:endParaRPr lang="it-IT"/>
          </a:p>
        </p:txBody>
      </p:sp>
      <p:sp>
        <p:nvSpPr>
          <p:cNvPr id="10249" name="Rectangle 9"/>
          <p:cNvSpPr>
            <a:spLocks noChangeArrowheads="1"/>
          </p:cNvSpPr>
          <p:nvPr/>
        </p:nvSpPr>
        <p:spPr bwMode="auto">
          <a:xfrm>
            <a:off x="6011863" y="2852738"/>
            <a:ext cx="2808287" cy="2232025"/>
          </a:xfrm>
          <a:prstGeom prst="rect">
            <a:avLst/>
          </a:prstGeom>
          <a:solidFill>
            <a:schemeClr val="accent2">
              <a:lumMod val="20000"/>
              <a:lumOff val="80000"/>
            </a:schemeClr>
          </a:solidFill>
          <a:ln w="9525">
            <a:solidFill>
              <a:schemeClr val="tx1"/>
            </a:solidFill>
            <a:miter lim="800000"/>
            <a:headEnd/>
            <a:tailEnd/>
          </a:ln>
          <a:effectLst/>
        </p:spPr>
        <p:txBody>
          <a:bodyPr wrap="none" anchor="ctr"/>
          <a:lstStyle/>
          <a:p>
            <a:pPr algn="ctr">
              <a:defRPr/>
            </a:pPr>
            <a:r>
              <a:rPr lang="it-IT" sz="3200" dirty="0">
                <a:latin typeface="Arial" pitchFamily="34" charset="0"/>
                <a:cs typeface="+mn-cs"/>
              </a:rPr>
              <a:t>Studi di </a:t>
            </a:r>
          </a:p>
          <a:p>
            <a:pPr algn="ctr">
              <a:defRPr/>
            </a:pPr>
            <a:r>
              <a:rPr lang="it-IT" sz="3200" dirty="0">
                <a:latin typeface="Arial" pitchFamily="34" charset="0"/>
                <a:cs typeface="+mn-cs"/>
              </a:rPr>
              <a:t>osservazione</a:t>
            </a:r>
          </a:p>
          <a:p>
            <a:pPr algn="ctr">
              <a:defRPr/>
            </a:pPr>
            <a:r>
              <a:rPr lang="it-IT" sz="3200" dirty="0">
                <a:latin typeface="Arial" pitchFamily="34" charset="0"/>
                <a:cs typeface="+mn-cs"/>
              </a:rPr>
              <a:t>Studi sul campo</a:t>
            </a:r>
          </a:p>
        </p:txBody>
      </p:sp>
      <p:sp>
        <p:nvSpPr>
          <p:cNvPr id="129030" name="Line 11"/>
          <p:cNvSpPr>
            <a:spLocks noChangeShapeType="1"/>
          </p:cNvSpPr>
          <p:nvPr/>
        </p:nvSpPr>
        <p:spPr bwMode="auto">
          <a:xfrm flipH="1">
            <a:off x="1619250" y="1700213"/>
            <a:ext cx="865188" cy="792162"/>
          </a:xfrm>
          <a:prstGeom prst="line">
            <a:avLst/>
          </a:prstGeom>
          <a:noFill/>
          <a:ln w="9525">
            <a:solidFill>
              <a:schemeClr val="tx1"/>
            </a:solidFill>
            <a:round/>
            <a:headEnd/>
            <a:tailEnd type="triangle" w="med" len="med"/>
          </a:ln>
        </p:spPr>
        <p:txBody>
          <a:bodyPr/>
          <a:lstStyle/>
          <a:p>
            <a:endParaRPr lang="it-IT"/>
          </a:p>
        </p:txBody>
      </p:sp>
      <p:sp>
        <p:nvSpPr>
          <p:cNvPr id="10252" name="Rectangle 12"/>
          <p:cNvSpPr>
            <a:spLocks noChangeArrowheads="1"/>
          </p:cNvSpPr>
          <p:nvPr/>
        </p:nvSpPr>
        <p:spPr bwMode="auto">
          <a:xfrm>
            <a:off x="2987675" y="2852738"/>
            <a:ext cx="2665413" cy="2232025"/>
          </a:xfrm>
          <a:prstGeom prst="rect">
            <a:avLst/>
          </a:prstGeom>
          <a:solidFill>
            <a:schemeClr val="accent2">
              <a:lumMod val="20000"/>
              <a:lumOff val="80000"/>
            </a:schemeClr>
          </a:solidFill>
          <a:ln w="9525">
            <a:solidFill>
              <a:schemeClr val="tx1"/>
            </a:solidFill>
            <a:miter lim="800000"/>
            <a:headEnd/>
            <a:tailEnd/>
          </a:ln>
          <a:effectLst/>
        </p:spPr>
        <p:txBody>
          <a:bodyPr wrap="none" anchor="ctr"/>
          <a:lstStyle/>
          <a:p>
            <a:pPr algn="ctr">
              <a:defRPr/>
            </a:pPr>
            <a:r>
              <a:rPr lang="it-IT" sz="3200">
                <a:latin typeface="Arial" pitchFamily="34" charset="0"/>
                <a:cs typeface="+mn-cs"/>
              </a:rPr>
              <a:t>Esperimenti</a:t>
            </a:r>
          </a:p>
        </p:txBody>
      </p:sp>
      <p:sp>
        <p:nvSpPr>
          <p:cNvPr id="10253" name="Rectangle 13"/>
          <p:cNvSpPr>
            <a:spLocks noChangeArrowheads="1"/>
          </p:cNvSpPr>
          <p:nvPr/>
        </p:nvSpPr>
        <p:spPr bwMode="auto">
          <a:xfrm>
            <a:off x="0" y="2852738"/>
            <a:ext cx="2665413" cy="2232025"/>
          </a:xfrm>
          <a:prstGeom prst="rect">
            <a:avLst/>
          </a:prstGeom>
          <a:solidFill>
            <a:schemeClr val="accent2">
              <a:lumMod val="20000"/>
              <a:lumOff val="80000"/>
            </a:schemeClr>
          </a:solidFill>
          <a:ln w="9525">
            <a:solidFill>
              <a:schemeClr val="tx1"/>
            </a:solidFill>
            <a:miter lim="800000"/>
            <a:headEnd/>
            <a:tailEnd/>
          </a:ln>
          <a:effectLst/>
        </p:spPr>
        <p:txBody>
          <a:bodyPr wrap="none" anchor="ctr"/>
          <a:lstStyle/>
          <a:p>
            <a:pPr algn="ctr">
              <a:defRPr/>
            </a:pPr>
            <a:r>
              <a:rPr lang="it-IT" sz="3200" dirty="0">
                <a:latin typeface="Arial" pitchFamily="34" charset="0"/>
                <a:cs typeface="+mn-cs"/>
              </a:rPr>
              <a:t>  Indagini  </a:t>
            </a:r>
          </a:p>
          <a:p>
            <a:pPr algn="ctr">
              <a:defRPr/>
            </a:pPr>
            <a:r>
              <a:rPr lang="it-IT" sz="3200" dirty="0">
                <a:latin typeface="Arial" pitchFamily="34" charset="0"/>
                <a:cs typeface="+mn-cs"/>
              </a:rPr>
              <a:t>campionarie </a:t>
            </a:r>
          </a:p>
          <a:p>
            <a:pPr algn="ctr">
              <a:defRPr/>
            </a:pPr>
            <a:r>
              <a:rPr lang="it-IT" sz="3200" dirty="0">
                <a:latin typeface="Arial" pitchFamily="34" charset="0"/>
                <a:cs typeface="+mn-cs"/>
              </a:rPr>
              <a:t>Sondaggi  </a:t>
            </a:r>
          </a:p>
        </p:txBody>
      </p:sp>
      <p:sp>
        <p:nvSpPr>
          <p:cNvPr id="129033" name="Line 15"/>
          <p:cNvSpPr>
            <a:spLocks noChangeShapeType="1"/>
          </p:cNvSpPr>
          <p:nvPr/>
        </p:nvSpPr>
        <p:spPr bwMode="auto">
          <a:xfrm>
            <a:off x="4427538" y="1773238"/>
            <a:ext cx="0" cy="719137"/>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 name="Segnaposto numero diapositiva 3"/>
          <p:cNvSpPr>
            <a:spLocks noGrp="1"/>
          </p:cNvSpPr>
          <p:nvPr>
            <p:ph type="sldNum" sz="quarter" idx="12"/>
          </p:nvPr>
        </p:nvSpPr>
        <p:spPr/>
        <p:txBody>
          <a:bodyPr/>
          <a:lstStyle/>
          <a:p>
            <a:pPr>
              <a:defRPr/>
            </a:pPr>
            <a:fld id="{294AA662-17D0-43C1-9736-A98AFCB7CF14}" type="slidenum">
              <a:rPr lang="it-IT"/>
              <a:pPr>
                <a:defRPr/>
              </a:pPr>
              <a:t>190</a:t>
            </a:fld>
            <a:endParaRPr lang="it-IT"/>
          </a:p>
        </p:txBody>
      </p:sp>
      <p:graphicFrame>
        <p:nvGraphicFramePr>
          <p:cNvPr id="1536484" name="Group 484"/>
          <p:cNvGraphicFramePr>
            <a:graphicFrameLocks noGrp="1"/>
          </p:cNvGraphicFramePr>
          <p:nvPr/>
        </p:nvGraphicFramePr>
        <p:xfrm>
          <a:off x="323850" y="465138"/>
          <a:ext cx="8280400" cy="6419850"/>
        </p:xfrm>
        <a:graphic>
          <a:graphicData uri="http://schemas.openxmlformats.org/drawingml/2006/table">
            <a:tbl>
              <a:tblPr/>
              <a:tblGrid>
                <a:gridCol w="1008063"/>
                <a:gridCol w="1728787"/>
                <a:gridCol w="2493963"/>
                <a:gridCol w="3049587"/>
              </a:tblGrid>
              <a:tr h="1238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Calibri" pitchFamily="34" charset="0"/>
                          <a:cs typeface="Times New Roman" pitchFamily="18" charset="0"/>
                        </a:rPr>
                        <a:t>Genere1</a:t>
                      </a:r>
                      <a:endParaRPr kumimoji="0" lang="it-IT"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Calibri" pitchFamily="34" charset="0"/>
                          <a:cs typeface="Times New Roman" pitchFamily="18" charset="0"/>
                        </a:rPr>
                        <a:t>Altezza</a:t>
                      </a:r>
                      <a:endParaRPr kumimoji="0" lang="it-IT" sz="16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Calibri" pitchFamily="34" charset="0"/>
                          <a:cs typeface="Times New Roman" pitchFamily="18" charset="0"/>
                        </a:rPr>
                        <a:t>cm</a:t>
                      </a:r>
                      <a:endParaRPr kumimoji="0" lang="it-IT"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Calibri" pitchFamily="34" charset="0"/>
                          <a:cs typeface="Times New Roman" pitchFamily="18" charset="0"/>
                        </a:rPr>
                        <a:t>Num scarpe</a:t>
                      </a:r>
                      <a:endParaRPr kumimoji="0" lang="it-IT"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smtClean="0">
                          <a:ln>
                            <a:noFill/>
                          </a:ln>
                          <a:solidFill>
                            <a:srgbClr val="FF0000"/>
                          </a:solidFill>
                          <a:effectLst/>
                          <a:latin typeface="Calibri" pitchFamily="34" charset="0"/>
                          <a:cs typeface="Times New Roman" pitchFamily="18" charset="0"/>
                        </a:rPr>
                        <a:t>Colore occhi</a:t>
                      </a:r>
                      <a:endParaRPr kumimoji="0" lang="it-IT" sz="1600" b="1"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185</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39</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165</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39</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165</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40</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170</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36</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175</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42</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verde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176</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42</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171</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38</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170</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41</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163</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39</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verde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170</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39</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160</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36</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174</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41</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blu</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164</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36</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blu</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177</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41</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180</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44</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 verde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F</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161</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36</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3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162</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41</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smtClean="0">
                          <a:ln>
                            <a:noFill/>
                          </a:ln>
                          <a:solidFill>
                            <a:srgbClr val="000000"/>
                          </a:solidFill>
                          <a:effectLst/>
                          <a:latin typeface="Calibri" pitchFamily="34" charset="0"/>
                          <a:cs typeface="Times New Roman" pitchFamily="18" charset="0"/>
                        </a:rPr>
                        <a:t>marrone</a:t>
                      </a:r>
                      <a:endParaRPr kumimoji="0" lang="it-IT" sz="14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71460" name="Rectangle 480"/>
          <p:cNvSpPr>
            <a:spLocks noChangeArrowheads="1"/>
          </p:cNvSpPr>
          <p:nvPr/>
        </p:nvSpPr>
        <p:spPr bwMode="auto">
          <a:xfrm>
            <a:off x="494773" y="0"/>
            <a:ext cx="8649227" cy="738664"/>
          </a:xfrm>
          <a:prstGeom prst="rect">
            <a:avLst/>
          </a:prstGeom>
          <a:noFill/>
          <a:ln w="9525" algn="ctr">
            <a:noFill/>
            <a:miter lim="800000"/>
            <a:headEnd/>
            <a:tailEnd/>
          </a:ln>
        </p:spPr>
        <p:txBody>
          <a:bodyPr wrap="none" anchor="ctr">
            <a:spAutoFit/>
          </a:bodyPr>
          <a:lstStyle/>
          <a:p>
            <a:r>
              <a:rPr lang="it-IT" sz="2200" dirty="0"/>
              <a:t>Nella tabella che segue sono riportati alcuni dati biometrici di 17 individui.</a:t>
            </a:r>
          </a:p>
          <a:p>
            <a:pPr eaLnBrk="0" hangingPunct="0"/>
            <a:endParaRPr lang="it-IT" sz="2000" dirty="0">
              <a:latin typeface="Arial" pitchFamily="34"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4"/>
          <p:cNvSpPr>
            <a:spLocks noGrp="1"/>
          </p:cNvSpPr>
          <p:nvPr>
            <p:ph type="sldNum" sz="quarter" idx="12"/>
          </p:nvPr>
        </p:nvSpPr>
        <p:spPr/>
        <p:txBody>
          <a:bodyPr/>
          <a:lstStyle/>
          <a:p>
            <a:pPr>
              <a:defRPr/>
            </a:pPr>
            <a:fld id="{A9BAB86A-1B55-4B6D-9CF8-C4A5A0C51192}" type="slidenum">
              <a:rPr lang="it-IT"/>
              <a:pPr>
                <a:defRPr/>
              </a:pPr>
              <a:t>191</a:t>
            </a:fld>
            <a:endParaRPr lang="it-IT"/>
          </a:p>
        </p:txBody>
      </p:sp>
      <p:sp>
        <p:nvSpPr>
          <p:cNvPr id="20484" name="Rectangle 2"/>
          <p:cNvSpPr>
            <a:spLocks noChangeArrowheads="1"/>
          </p:cNvSpPr>
          <p:nvPr/>
        </p:nvSpPr>
        <p:spPr bwMode="auto">
          <a:xfrm>
            <a:off x="179388" y="249238"/>
            <a:ext cx="8964612" cy="671512"/>
          </a:xfrm>
          <a:prstGeom prst="rect">
            <a:avLst/>
          </a:prstGeom>
          <a:noFill/>
          <a:ln w="9525" algn="ctr">
            <a:noFill/>
            <a:miter lim="800000"/>
            <a:headEnd/>
            <a:tailEnd/>
          </a:ln>
        </p:spPr>
        <p:txBody>
          <a:bodyPr anchor="ctr">
            <a:spAutoFit/>
          </a:bodyPr>
          <a:lstStyle/>
          <a:p>
            <a:pPr marL="371475" indent="-371475" eaLnBrk="0" hangingPunct="0"/>
            <a:r>
              <a:rPr lang="it-IT" sz="2000">
                <a:solidFill>
                  <a:srgbClr val="FF6600"/>
                </a:solidFill>
                <a:latin typeface="Arial" pitchFamily="34" charset="0"/>
                <a:cs typeface="Times New Roman" pitchFamily="18" charset="0"/>
              </a:rPr>
              <a:t>                                                        </a:t>
            </a:r>
            <a:endParaRPr lang="it-IT" sz="2000">
              <a:latin typeface="Arial" pitchFamily="34" charset="0"/>
            </a:endParaRPr>
          </a:p>
          <a:p>
            <a:pPr marL="371475" indent="-371475" eaLnBrk="0" hangingPunct="0"/>
            <a:endParaRPr lang="it-IT" sz="1800">
              <a:latin typeface="Arial" pitchFamily="34" charset="0"/>
            </a:endParaRPr>
          </a:p>
        </p:txBody>
      </p:sp>
      <p:pic>
        <p:nvPicPr>
          <p:cNvPr id="20485" name="Picture 3"/>
          <p:cNvPicPr>
            <a:picLocks noChangeAspect="1" noChangeArrowheads="1"/>
          </p:cNvPicPr>
          <p:nvPr/>
        </p:nvPicPr>
        <p:blipFill>
          <a:blip r:embed="rId3" cstate="print"/>
          <a:srcRect/>
          <a:stretch>
            <a:fillRect/>
          </a:stretch>
        </p:blipFill>
        <p:spPr bwMode="auto">
          <a:xfrm>
            <a:off x="4067175" y="1341438"/>
            <a:ext cx="4632325" cy="2808287"/>
          </a:xfrm>
          <a:prstGeom prst="rect">
            <a:avLst/>
          </a:prstGeom>
          <a:noFill/>
          <a:ln w="9525">
            <a:noFill/>
            <a:miter lim="800000"/>
            <a:headEnd/>
            <a:tailEnd/>
          </a:ln>
        </p:spPr>
      </p:pic>
      <p:graphicFrame>
        <p:nvGraphicFramePr>
          <p:cNvPr id="20482" name="Object 5"/>
          <p:cNvGraphicFramePr>
            <a:graphicFrameLocks noChangeAspect="1"/>
          </p:cNvGraphicFramePr>
          <p:nvPr/>
        </p:nvGraphicFramePr>
        <p:xfrm>
          <a:off x="179388" y="3905250"/>
          <a:ext cx="4321175" cy="2952750"/>
        </p:xfrm>
        <a:graphic>
          <a:graphicData uri="http://schemas.openxmlformats.org/presentationml/2006/ole">
            <p:oleObj spid="_x0000_s27650" name="Graph" r:id="rId4" imgW="5486400" imgH="3657600" progId="">
              <p:embed/>
            </p:oleObj>
          </a:graphicData>
        </a:graphic>
      </p:graphicFrame>
      <p:sp>
        <p:nvSpPr>
          <p:cNvPr id="20486" name="Rectangle 6"/>
          <p:cNvSpPr>
            <a:spLocks noGrp="1" noChangeArrowheads="1"/>
          </p:cNvSpPr>
          <p:nvPr>
            <p:ph type="title"/>
          </p:nvPr>
        </p:nvSpPr>
        <p:spPr>
          <a:xfrm>
            <a:off x="250825" y="0"/>
            <a:ext cx="8893175" cy="1557338"/>
          </a:xfrm>
        </p:spPr>
        <p:txBody>
          <a:bodyPr>
            <a:normAutofit fontScale="90000"/>
          </a:bodyPr>
          <a:lstStyle/>
          <a:p>
            <a:pPr algn="l" eaLnBrk="1" hangingPunct="1"/>
            <a:r>
              <a:rPr lang="it-IT" sz="2400" dirty="0" smtClean="0">
                <a:solidFill>
                  <a:schemeClr val="tx1"/>
                </a:solidFill>
                <a:latin typeface="Times New Roman" pitchFamily="18" charset="0"/>
              </a:rPr>
              <a:t/>
            </a:r>
            <a:br>
              <a:rPr lang="it-IT" sz="2400" dirty="0" smtClean="0">
                <a:solidFill>
                  <a:schemeClr val="tx1"/>
                </a:solidFill>
                <a:latin typeface="Times New Roman" pitchFamily="18" charset="0"/>
              </a:rPr>
            </a:br>
            <a:r>
              <a:rPr lang="it-IT" sz="2400" dirty="0" smtClean="0">
                <a:solidFill>
                  <a:schemeClr val="tx1"/>
                </a:solidFill>
                <a:latin typeface="Times New Roman" pitchFamily="18" charset="0"/>
              </a:rPr>
              <a:t>Disegnate i grafici appropriati per ciascuna delle seguenti variabili</a:t>
            </a:r>
            <a:r>
              <a:rPr lang="it-IT" sz="4000" dirty="0" smtClean="0">
                <a:solidFill>
                  <a:schemeClr val="tx1"/>
                </a:solidFill>
              </a:rPr>
              <a:t> </a:t>
            </a:r>
            <a:r>
              <a:rPr lang="it-IT" sz="2400" dirty="0" smtClean="0">
                <a:solidFill>
                  <a:schemeClr val="tx1"/>
                </a:solidFill>
                <a:latin typeface="Times New Roman" pitchFamily="18" charset="0"/>
              </a:rPr>
              <a:t>altezza, numero di scarpa, e colore degli occhi (per l’altezza considerate classi di ampiezza pari a 4 cm a partire dal valore 158)</a:t>
            </a:r>
            <a:r>
              <a:rPr lang="it-IT" sz="4000" dirty="0" smtClean="0">
                <a:solidFill>
                  <a:schemeClr val="tx1"/>
                </a:solidFill>
              </a:rPr>
              <a:t/>
            </a:r>
            <a:br>
              <a:rPr lang="it-IT" sz="4000" dirty="0" smtClean="0">
                <a:solidFill>
                  <a:schemeClr val="tx1"/>
                </a:solidFill>
              </a:rPr>
            </a:br>
            <a:endParaRPr lang="it-IT" sz="4000" dirty="0" smtClean="0">
              <a:solidFill>
                <a:schemeClr val="tx1"/>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AD1095EB-9484-40BB-AEEC-C0ED23181604}" type="slidenum">
              <a:rPr lang="it-IT"/>
              <a:pPr>
                <a:defRPr/>
              </a:pPr>
              <a:t>192</a:t>
            </a:fld>
            <a:endParaRPr lang="it-IT"/>
          </a:p>
        </p:txBody>
      </p:sp>
      <p:sp>
        <p:nvSpPr>
          <p:cNvPr id="273411" name="Rectangle 2"/>
          <p:cNvSpPr>
            <a:spLocks noChangeArrowheads="1"/>
          </p:cNvSpPr>
          <p:nvPr/>
        </p:nvSpPr>
        <p:spPr bwMode="auto">
          <a:xfrm>
            <a:off x="683568" y="909301"/>
            <a:ext cx="7704138" cy="4678204"/>
          </a:xfrm>
          <a:prstGeom prst="rect">
            <a:avLst/>
          </a:prstGeom>
          <a:noFill/>
          <a:ln w="9525" algn="ctr">
            <a:noFill/>
            <a:miter lim="800000"/>
            <a:headEnd/>
            <a:tailEnd/>
          </a:ln>
        </p:spPr>
        <p:txBody>
          <a:bodyPr anchor="ctr">
            <a:spAutoFit/>
          </a:bodyPr>
          <a:lstStyle/>
          <a:p>
            <a:r>
              <a:rPr lang="it-IT" sz="2800" dirty="0" smtClean="0"/>
              <a:t>ESERCIZIO: Un </a:t>
            </a:r>
            <a:r>
              <a:rPr lang="it-IT" sz="2800" dirty="0"/>
              <a:t>insieme è costituito da 200 osservazioni. Se 50 osservazioni sono comprese nella classe 10-15, qual è la densità associata alla classe? </a:t>
            </a:r>
            <a:endParaRPr lang="it-IT" sz="2800" dirty="0" smtClean="0"/>
          </a:p>
          <a:p>
            <a:endParaRPr lang="it-IT" sz="2800" dirty="0"/>
          </a:p>
          <a:p>
            <a:r>
              <a:rPr lang="it-IT" sz="2800" dirty="0"/>
              <a:t>(a) 0,05</a:t>
            </a:r>
          </a:p>
          <a:p>
            <a:r>
              <a:rPr lang="it-IT" sz="2800" dirty="0"/>
              <a:t>(b) 0,25</a:t>
            </a:r>
          </a:p>
          <a:p>
            <a:r>
              <a:rPr lang="it-IT" sz="2800" dirty="0"/>
              <a:t>(c) 5</a:t>
            </a:r>
          </a:p>
          <a:p>
            <a:r>
              <a:rPr lang="it-IT" sz="2800" dirty="0"/>
              <a:t>(d) 50</a:t>
            </a:r>
          </a:p>
          <a:p>
            <a:r>
              <a:rPr lang="it-IT" sz="2800" dirty="0"/>
              <a:t>(e) nessuna delle precedenti</a:t>
            </a:r>
          </a:p>
          <a:p>
            <a:pPr eaLnBrk="0" hangingPunct="0"/>
            <a:endParaRPr lang="it-IT" sz="1800" dirty="0">
              <a:latin typeface="Arial" pitchFamily="34" charset="0"/>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9BC531A0-1641-4C59-AC1F-F23CFB5B4987}" type="slidenum">
              <a:rPr lang="it-IT"/>
              <a:pPr>
                <a:defRPr/>
              </a:pPr>
              <a:t>193</a:t>
            </a:fld>
            <a:endParaRPr lang="it-IT"/>
          </a:p>
        </p:txBody>
      </p:sp>
      <p:graphicFrame>
        <p:nvGraphicFramePr>
          <p:cNvPr id="21506" name="Organization Chart 2"/>
          <p:cNvGraphicFramePr>
            <a:graphicFrameLocks/>
          </p:cNvGraphicFramePr>
          <p:nvPr/>
        </p:nvGraphicFramePr>
        <p:xfrm>
          <a:off x="0" y="0"/>
          <a:ext cx="9144000" cy="6165850"/>
        </p:xfrm>
        <a:graphic>
          <a:graphicData uri="http://schemas.openxmlformats.org/drawingml/2006/compatibility">
            <com:legacyDrawing xmlns:com="http://schemas.openxmlformats.org/drawingml/2006/compatibility" spid="_x0000_s28674"/>
          </a:graphicData>
        </a:graphic>
      </p:graphicFrame>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782D97F-6737-4980-B746-F58CD7204BEE}" type="slidenum">
              <a:rPr lang="it-IT"/>
              <a:pPr>
                <a:defRPr/>
              </a:pPr>
              <a:t>194</a:t>
            </a:fld>
            <a:endParaRPr lang="it-IT"/>
          </a:p>
        </p:txBody>
      </p:sp>
      <p:sp>
        <p:nvSpPr>
          <p:cNvPr id="275459" name="Rectangle 2"/>
          <p:cNvSpPr>
            <a:spLocks noGrp="1" noChangeArrowheads="1"/>
          </p:cNvSpPr>
          <p:nvPr>
            <p:ph type="title"/>
          </p:nvPr>
        </p:nvSpPr>
        <p:spPr>
          <a:xfrm>
            <a:off x="0" y="188640"/>
            <a:ext cx="8748464" cy="1511300"/>
          </a:xfrm>
          <a:ln>
            <a:solidFill>
              <a:schemeClr val="accent1"/>
            </a:solidFill>
          </a:ln>
        </p:spPr>
        <p:txBody>
          <a:bodyPr>
            <a:normAutofit fontScale="90000"/>
          </a:bodyPr>
          <a:lstStyle/>
          <a:p>
            <a:pPr eaLnBrk="1" hangingPunct="1"/>
            <a:r>
              <a:rPr lang="it-IT" sz="3200" dirty="0" smtClean="0">
                <a:solidFill>
                  <a:srgbClr val="E52F11"/>
                </a:solidFill>
              </a:rPr>
              <a:t> </a:t>
            </a:r>
            <a:br>
              <a:rPr lang="it-IT" sz="3200" dirty="0" smtClean="0">
                <a:solidFill>
                  <a:srgbClr val="E52F11"/>
                </a:solidFill>
              </a:rPr>
            </a:br>
            <a:r>
              <a:rPr lang="it-IT" sz="3200" dirty="0" smtClean="0">
                <a:solidFill>
                  <a:srgbClr val="E52F11"/>
                </a:solidFill>
              </a:rPr>
              <a:t/>
            </a:r>
            <a:br>
              <a:rPr lang="it-IT" sz="3200" dirty="0" smtClean="0">
                <a:solidFill>
                  <a:srgbClr val="E52F11"/>
                </a:solidFill>
              </a:rPr>
            </a:br>
            <a:r>
              <a:rPr lang="it-IT" sz="3600" dirty="0" smtClean="0">
                <a:solidFill>
                  <a:srgbClr val="FF3300"/>
                </a:solidFill>
              </a:rPr>
              <a:t>Come rappresentare numericamente una distribuzione?</a:t>
            </a:r>
            <a:br>
              <a:rPr lang="it-IT" sz="3600" dirty="0" smtClean="0">
                <a:solidFill>
                  <a:srgbClr val="FF3300"/>
                </a:solidFill>
              </a:rPr>
            </a:br>
            <a:r>
              <a:rPr lang="it-IT" sz="3600" dirty="0" smtClean="0">
                <a:solidFill>
                  <a:srgbClr val="FF3300"/>
                </a:solidFill>
              </a:rPr>
              <a:t>Indici riassuntivi</a:t>
            </a:r>
            <a:r>
              <a:rPr lang="it-IT" sz="3200" dirty="0" smtClean="0">
                <a:solidFill>
                  <a:srgbClr val="FF3300"/>
                </a:solidFill>
              </a:rPr>
              <a:t/>
            </a:r>
            <a:br>
              <a:rPr lang="it-IT" sz="3200" dirty="0" smtClean="0">
                <a:solidFill>
                  <a:srgbClr val="FF3300"/>
                </a:solidFill>
              </a:rPr>
            </a:br>
            <a:r>
              <a:rPr lang="it-IT" sz="3200" dirty="0" smtClean="0">
                <a:solidFill>
                  <a:srgbClr val="E52F11"/>
                </a:solidFill>
              </a:rPr>
              <a:t/>
            </a:r>
            <a:br>
              <a:rPr lang="it-IT" sz="3200" dirty="0" smtClean="0">
                <a:solidFill>
                  <a:srgbClr val="E52F11"/>
                </a:solidFill>
              </a:rPr>
            </a:br>
            <a:endParaRPr lang="it-IT" sz="3200" dirty="0" smtClean="0">
              <a:solidFill>
                <a:srgbClr val="E52F11"/>
              </a:solidFill>
            </a:endParaRPr>
          </a:p>
        </p:txBody>
      </p:sp>
      <p:sp>
        <p:nvSpPr>
          <p:cNvPr id="254979" name="Rectangle 3"/>
          <p:cNvSpPr>
            <a:spLocks noGrp="1" noChangeArrowheads="1"/>
          </p:cNvSpPr>
          <p:nvPr>
            <p:ph type="body" idx="1"/>
          </p:nvPr>
        </p:nvSpPr>
        <p:spPr>
          <a:xfrm>
            <a:off x="457200" y="2133600"/>
            <a:ext cx="8686800" cy="4724400"/>
          </a:xfrm>
        </p:spPr>
        <p:txBody>
          <a:bodyPr>
            <a:normAutofit lnSpcReduction="10000"/>
          </a:bodyPr>
          <a:lstStyle/>
          <a:p>
            <a:pPr eaLnBrk="1" hangingPunct="1">
              <a:buFont typeface="Wingdings" pitchFamily="2" charset="2"/>
              <a:buChar char="Ø"/>
              <a:defRPr/>
            </a:pPr>
            <a:r>
              <a:rPr lang="it-IT" sz="3600" b="1" dirty="0" smtClean="0">
                <a:solidFill>
                  <a:srgbClr val="CC0066"/>
                </a:solidFill>
                <a:latin typeface="Comic Sans MS" pitchFamily="66" charset="0"/>
              </a:rPr>
              <a:t> Indici di posizione </a:t>
            </a:r>
          </a:p>
          <a:p>
            <a:pPr eaLnBrk="1" hangingPunct="1">
              <a:buFont typeface="Wingdings" pitchFamily="2" charset="2"/>
              <a:buNone/>
              <a:defRPr/>
            </a:pPr>
            <a:r>
              <a:rPr lang="it-IT" sz="3600" b="1" dirty="0" smtClean="0">
                <a:solidFill>
                  <a:srgbClr val="CC0066"/>
                </a:solidFill>
                <a:latin typeface="Comic Sans MS" pitchFamily="66" charset="0"/>
              </a:rPr>
              <a:t>   </a:t>
            </a:r>
            <a:r>
              <a:rPr lang="it-IT" dirty="0" smtClean="0">
                <a:effectLst>
                  <a:outerShdw blurRad="38100" dist="38100" dir="2700000" algn="tl">
                    <a:srgbClr val="C0C0C0"/>
                  </a:outerShdw>
                </a:effectLst>
              </a:rPr>
              <a:t>media, mediana, moda, percentili</a:t>
            </a:r>
            <a:endParaRPr lang="it-IT" sz="3600" b="1" dirty="0" smtClean="0">
              <a:solidFill>
                <a:srgbClr val="CC0066"/>
              </a:solidFill>
              <a:latin typeface="Comic Sans MS" pitchFamily="66" charset="0"/>
            </a:endParaRPr>
          </a:p>
          <a:p>
            <a:pPr eaLnBrk="1" hangingPunct="1">
              <a:buFont typeface="Wingdings" pitchFamily="2" charset="2"/>
              <a:buChar char="Ø"/>
              <a:defRPr/>
            </a:pPr>
            <a:r>
              <a:rPr lang="it-IT" sz="3600" b="1" dirty="0" smtClean="0">
                <a:solidFill>
                  <a:srgbClr val="CC0066"/>
                </a:solidFill>
                <a:latin typeface="Comic Sans MS" pitchFamily="66" charset="0"/>
              </a:rPr>
              <a:t> Indici di variabilità o dispersione</a:t>
            </a:r>
          </a:p>
          <a:p>
            <a:pPr eaLnBrk="1" hangingPunct="1">
              <a:buFont typeface="Wingdings" pitchFamily="2" charset="2"/>
              <a:buNone/>
              <a:defRPr/>
            </a:pPr>
            <a:r>
              <a:rPr lang="it-IT" sz="3600" b="1" dirty="0" smtClean="0">
                <a:solidFill>
                  <a:srgbClr val="CC0066"/>
                </a:solidFill>
                <a:latin typeface="Comic Sans MS" pitchFamily="66" charset="0"/>
              </a:rPr>
              <a:t>   </a:t>
            </a:r>
            <a:r>
              <a:rPr lang="it-IT" dirty="0" smtClean="0">
                <a:effectLst>
                  <a:outerShdw blurRad="38100" dist="38100" dir="2700000" algn="tl">
                    <a:srgbClr val="C0C0C0"/>
                  </a:outerShdw>
                </a:effectLst>
              </a:rPr>
              <a:t>intervallo di variazione, varianza (o deviazione</a:t>
            </a:r>
          </a:p>
          <a:p>
            <a:pPr eaLnBrk="1" hangingPunct="1">
              <a:buFont typeface="Wingdings" pitchFamily="2" charset="2"/>
              <a:buNone/>
              <a:defRPr/>
            </a:pPr>
            <a:r>
              <a:rPr lang="it-IT" dirty="0" smtClean="0">
                <a:effectLst>
                  <a:outerShdw blurRad="38100" dist="38100" dir="2700000" algn="tl">
                    <a:srgbClr val="C0C0C0"/>
                  </a:outerShdw>
                </a:effectLst>
              </a:rPr>
              <a:t>      standard), </a:t>
            </a:r>
          </a:p>
          <a:p>
            <a:pPr eaLnBrk="1" hangingPunct="1">
              <a:buFont typeface="Wingdings" pitchFamily="2" charset="2"/>
              <a:buNone/>
              <a:defRPr/>
            </a:pPr>
            <a:r>
              <a:rPr lang="it-IT" dirty="0" smtClean="0">
                <a:effectLst>
                  <a:outerShdw blurRad="38100" dist="38100" dir="2700000" algn="tl">
                    <a:srgbClr val="C0C0C0"/>
                  </a:outerShdw>
                </a:effectLst>
              </a:rPr>
              <a:t>      coefficiente di variazione, box-plot</a:t>
            </a:r>
            <a:endParaRPr lang="it-IT" sz="3600" b="1" dirty="0" smtClean="0">
              <a:solidFill>
                <a:srgbClr val="CC0066"/>
              </a:solidFill>
              <a:latin typeface="Comic Sans MS" pitchFamily="66" charset="0"/>
            </a:endParaRPr>
          </a:p>
          <a:p>
            <a:pPr eaLnBrk="1" hangingPunct="1">
              <a:buFont typeface="Wingdings" pitchFamily="2" charset="2"/>
              <a:buChar char="Ø"/>
              <a:defRPr/>
            </a:pPr>
            <a:r>
              <a:rPr lang="it-IT" sz="3600" b="1" dirty="0" smtClean="0">
                <a:solidFill>
                  <a:srgbClr val="CC0066"/>
                </a:solidFill>
                <a:latin typeface="Comic Sans MS" pitchFamily="66" charset="0"/>
              </a:rPr>
              <a:t> Indici di forma</a:t>
            </a:r>
          </a:p>
          <a:p>
            <a:pPr eaLnBrk="1" hangingPunct="1">
              <a:buFont typeface="Wingdings" pitchFamily="2" charset="2"/>
              <a:buNone/>
              <a:defRPr/>
            </a:pPr>
            <a:r>
              <a:rPr lang="it-IT" sz="3600" b="1" dirty="0" smtClean="0">
                <a:solidFill>
                  <a:srgbClr val="CC0066"/>
                </a:solidFill>
                <a:latin typeface="Comic Sans MS" pitchFamily="66" charset="0"/>
              </a:rPr>
              <a:t>   </a:t>
            </a:r>
            <a:r>
              <a:rPr lang="it-IT" dirty="0" err="1" smtClean="0">
                <a:effectLst>
                  <a:outerShdw blurRad="38100" dist="38100" dir="2700000" algn="tl">
                    <a:srgbClr val="C0C0C0"/>
                  </a:outerShdw>
                </a:effectLst>
              </a:rPr>
              <a:t>curtosi</a:t>
            </a:r>
            <a:r>
              <a:rPr lang="it-IT" dirty="0" smtClean="0">
                <a:effectLst>
                  <a:outerShdw blurRad="38100" dist="38100" dir="2700000" algn="tl">
                    <a:srgbClr val="C0C0C0"/>
                  </a:outerShdw>
                </a:effectLst>
              </a:rPr>
              <a:t>, indice di simmetria</a:t>
            </a:r>
            <a:endParaRPr lang="it-IT" sz="3600" b="1" dirty="0" smtClean="0">
              <a:solidFill>
                <a:srgbClr val="CC0066"/>
              </a:solidFill>
              <a:latin typeface="Comic Sans MS" pitchFamily="66" charset="0"/>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1F235DB7-9F86-43FD-99D4-F6D0EA5E4A60}" type="slidenum">
              <a:rPr lang="it-IT"/>
              <a:pPr>
                <a:defRPr/>
              </a:pPr>
              <a:t>195</a:t>
            </a:fld>
            <a:endParaRPr lang="it-IT"/>
          </a:p>
        </p:txBody>
      </p:sp>
      <p:sp>
        <p:nvSpPr>
          <p:cNvPr id="116740" name="Rectangle 4"/>
          <p:cNvSpPr>
            <a:spLocks noChangeArrowheads="1"/>
          </p:cNvSpPr>
          <p:nvPr/>
        </p:nvSpPr>
        <p:spPr bwMode="auto">
          <a:xfrm>
            <a:off x="0" y="1412875"/>
            <a:ext cx="9144000" cy="3992563"/>
          </a:xfrm>
          <a:prstGeom prst="rect">
            <a:avLst/>
          </a:prstGeom>
          <a:noFill/>
          <a:ln w="9525">
            <a:noFill/>
            <a:miter lim="800000"/>
            <a:headEnd/>
            <a:tailEnd/>
          </a:ln>
          <a:effectLst/>
        </p:spPr>
        <p:txBody>
          <a:bodyPr>
            <a:spAutoFit/>
          </a:bodyPr>
          <a:lstStyle/>
          <a:p>
            <a:pPr algn="ctr">
              <a:defRPr/>
            </a:pPr>
            <a:r>
              <a:rPr lang="it-IT" sz="3600" b="1" u="sng">
                <a:solidFill>
                  <a:srgbClr val="33CC33"/>
                </a:solidFill>
                <a:latin typeface="Comic Sans MS" pitchFamily="66" charset="0"/>
                <a:cs typeface="+mn-cs"/>
              </a:rPr>
              <a:t>La media (aritmetica)</a:t>
            </a:r>
            <a:r>
              <a:rPr lang="it-IT" sz="3600" u="sng">
                <a:solidFill>
                  <a:srgbClr val="33CC33"/>
                </a:solidFill>
                <a:latin typeface="Comic Sans MS" pitchFamily="66" charset="0"/>
                <a:cs typeface="+mn-cs"/>
              </a:rPr>
              <a:t> </a:t>
            </a:r>
            <a:endParaRPr lang="it-IT" sz="3600" u="sng">
              <a:latin typeface="Comic Sans MS" pitchFamily="66" charset="0"/>
              <a:cs typeface="+mn-cs"/>
            </a:endParaRPr>
          </a:p>
          <a:p>
            <a:pPr>
              <a:defRPr/>
            </a:pPr>
            <a:r>
              <a:rPr lang="it-IT" sz="3200" u="sng">
                <a:latin typeface="Arial" pitchFamily="34" charset="0"/>
                <a:cs typeface="+mn-cs"/>
              </a:rPr>
              <a:t>Esempio 7</a:t>
            </a:r>
          </a:p>
          <a:p>
            <a:pPr>
              <a:defRPr/>
            </a:pPr>
            <a:r>
              <a:rPr lang="it-IT" sz="3200">
                <a:latin typeface="Arial" pitchFamily="34" charset="0"/>
                <a:cs typeface="+mn-cs"/>
              </a:rPr>
              <a:t>I diametri delle cappelle di un fungo commestibile in un campione di 6 sono:</a:t>
            </a:r>
          </a:p>
          <a:p>
            <a:pPr>
              <a:defRPr/>
            </a:pPr>
            <a:r>
              <a:rPr lang="it-IT" sz="3200">
                <a:latin typeface="Arial" pitchFamily="34" charset="0"/>
                <a:cs typeface="+mn-cs"/>
              </a:rPr>
              <a:t> 9.3 cm  7.8 cm  6.2 cm  7.0 cm  8.3 cm  9.9 cm </a:t>
            </a:r>
          </a:p>
          <a:p>
            <a:pPr>
              <a:defRPr/>
            </a:pPr>
            <a:r>
              <a:rPr lang="it-IT" sz="3200">
                <a:latin typeface="Arial" pitchFamily="34" charset="0"/>
                <a:cs typeface="+mn-cs"/>
              </a:rPr>
              <a:t>la </a:t>
            </a:r>
            <a:r>
              <a:rPr lang="it-IT" sz="3200" b="1">
                <a:solidFill>
                  <a:srgbClr val="E52F11"/>
                </a:solidFill>
                <a:effectLst>
                  <a:outerShdw blurRad="38100" dist="38100" dir="2700000" algn="tl">
                    <a:srgbClr val="C0C0C0"/>
                  </a:outerShdw>
                </a:effectLst>
                <a:latin typeface="Arial" pitchFamily="34" charset="0"/>
                <a:cs typeface="+mn-cs"/>
              </a:rPr>
              <a:t>media (aritmetica) </a:t>
            </a:r>
            <a:r>
              <a:rPr lang="it-IT" sz="3200">
                <a:latin typeface="Arial" pitchFamily="34" charset="0"/>
                <a:cs typeface="+mn-cs"/>
              </a:rPr>
              <a:t>dei diametri, ossia il diametro medio, pari a </a:t>
            </a:r>
            <a:r>
              <a:rPr lang="it-IT" sz="3200" b="1">
                <a:solidFill>
                  <a:srgbClr val="E52F11"/>
                </a:solidFill>
                <a:latin typeface="Arial" pitchFamily="34" charset="0"/>
                <a:cs typeface="+mn-cs"/>
              </a:rPr>
              <a:t>8.08 cm</a:t>
            </a:r>
            <a:r>
              <a:rPr lang="it-IT" sz="3200">
                <a:latin typeface="Arial" pitchFamily="34" charset="0"/>
                <a:cs typeface="+mn-cs"/>
              </a:rPr>
              <a:t>, è dato da </a:t>
            </a:r>
          </a:p>
          <a:p>
            <a:pPr>
              <a:defRPr/>
            </a:pPr>
            <a:r>
              <a:rPr lang="it-IT" sz="2800">
                <a:latin typeface="Arial" pitchFamily="34" charset="0"/>
                <a:cs typeface="+mn-cs"/>
              </a:rPr>
              <a:t> </a:t>
            </a:r>
          </a:p>
        </p:txBody>
      </p:sp>
      <p:sp>
        <p:nvSpPr>
          <p:cNvPr id="22533" name="Rectangle 7"/>
          <p:cNvSpPr>
            <a:spLocks noGrp="1" noChangeArrowheads="1"/>
          </p:cNvSpPr>
          <p:nvPr>
            <p:ph type="title"/>
          </p:nvPr>
        </p:nvSpPr>
        <p:spPr>
          <a:xfrm>
            <a:off x="395288" y="0"/>
            <a:ext cx="8229600" cy="1143000"/>
          </a:xfrm>
          <a:ln>
            <a:solidFill>
              <a:schemeClr val="accent2"/>
            </a:solidFill>
          </a:ln>
        </p:spPr>
        <p:txBody>
          <a:bodyPr/>
          <a:lstStyle/>
          <a:p>
            <a:pPr eaLnBrk="1" hangingPunct="1"/>
            <a:r>
              <a:rPr lang="it-IT" sz="3600" smtClean="0">
                <a:solidFill>
                  <a:srgbClr val="E52F11"/>
                </a:solidFill>
              </a:rPr>
              <a:t>Indici di posizione centrale</a:t>
            </a:r>
          </a:p>
        </p:txBody>
      </p:sp>
      <p:graphicFrame>
        <p:nvGraphicFramePr>
          <p:cNvPr id="22530" name="Object 11"/>
          <p:cNvGraphicFramePr>
            <a:graphicFrameLocks noChangeAspect="1"/>
          </p:cNvGraphicFramePr>
          <p:nvPr>
            <p:ph idx="1"/>
          </p:nvPr>
        </p:nvGraphicFramePr>
        <p:xfrm>
          <a:off x="684213" y="5330825"/>
          <a:ext cx="7920037" cy="947738"/>
        </p:xfrm>
        <a:graphic>
          <a:graphicData uri="http://schemas.openxmlformats.org/presentationml/2006/ole">
            <p:oleObj spid="_x0000_s29698" name="Equazione" r:id="rId4" imgW="3606480" imgH="431640" progId="Equation.3">
              <p:embed/>
            </p:oleObj>
          </a:graphicData>
        </a:graphic>
      </p:graphicFrame>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CAB4FDC7-063A-44B9-B808-34A32FCC2452}" type="slidenum">
              <a:rPr lang="it-IT"/>
              <a:pPr>
                <a:defRPr/>
              </a:pPr>
              <a:t>196</a:t>
            </a:fld>
            <a:endParaRPr lang="it-IT"/>
          </a:p>
        </p:txBody>
      </p:sp>
      <p:sp>
        <p:nvSpPr>
          <p:cNvPr id="24580" name="Rectangle 2"/>
          <p:cNvSpPr>
            <a:spLocks noGrp="1" noChangeArrowheads="1"/>
          </p:cNvSpPr>
          <p:nvPr>
            <p:ph type="title"/>
          </p:nvPr>
        </p:nvSpPr>
        <p:spPr>
          <a:xfrm>
            <a:off x="457200" y="274638"/>
            <a:ext cx="8229600" cy="777875"/>
          </a:xfrm>
          <a:ln>
            <a:solidFill>
              <a:srgbClr val="0000FF"/>
            </a:solidFill>
          </a:ln>
        </p:spPr>
        <p:txBody>
          <a:bodyPr/>
          <a:lstStyle/>
          <a:p>
            <a:pPr eaLnBrk="1" hangingPunct="1"/>
            <a:r>
              <a:rPr lang="it-IT" sz="3600" smtClean="0">
                <a:solidFill>
                  <a:srgbClr val="CC3300"/>
                </a:solidFill>
              </a:rPr>
              <a:t>La media</a:t>
            </a:r>
          </a:p>
        </p:txBody>
      </p:sp>
      <p:sp>
        <p:nvSpPr>
          <p:cNvPr id="24581" name="Rectangle 3"/>
          <p:cNvSpPr>
            <a:spLocks noGrp="1" noChangeArrowheads="1"/>
          </p:cNvSpPr>
          <p:nvPr>
            <p:ph type="body" idx="1"/>
          </p:nvPr>
        </p:nvSpPr>
        <p:spPr>
          <a:xfrm>
            <a:off x="457200" y="1196975"/>
            <a:ext cx="8229600" cy="4929188"/>
          </a:xfrm>
        </p:spPr>
        <p:txBody>
          <a:bodyPr/>
          <a:lstStyle/>
          <a:p>
            <a:pPr eaLnBrk="1" hangingPunct="1"/>
            <a:r>
              <a:rPr lang="it-IT" sz="3500" dirty="0" smtClean="0"/>
              <a:t>Se i dati sono rappresentati con una </a:t>
            </a:r>
            <a:r>
              <a:rPr lang="it-IT" sz="3500" dirty="0" smtClean="0">
                <a:solidFill>
                  <a:srgbClr val="009900"/>
                </a:solidFill>
              </a:rPr>
              <a:t>distribuzione di frequenze</a:t>
            </a:r>
            <a:r>
              <a:rPr lang="it-IT" sz="3500" dirty="0" smtClean="0"/>
              <a:t>, ossia la </a:t>
            </a:r>
            <a:r>
              <a:rPr lang="it-IT" sz="3500" dirty="0" smtClean="0">
                <a:solidFill>
                  <a:srgbClr val="FF3300"/>
                </a:solidFill>
              </a:rPr>
              <a:t>modalità</a:t>
            </a:r>
            <a:r>
              <a:rPr lang="it-IT" sz="3500" dirty="0" smtClean="0">
                <a:solidFill>
                  <a:schemeClr val="tx2"/>
                </a:solidFill>
              </a:rPr>
              <a:t> (il valore) </a:t>
            </a:r>
            <a:r>
              <a:rPr lang="it-IT" sz="3500" b="1" dirty="0" err="1" smtClean="0">
                <a:solidFill>
                  <a:srgbClr val="FF3300"/>
                </a:solidFill>
              </a:rPr>
              <a:t>x</a:t>
            </a:r>
            <a:r>
              <a:rPr lang="it-IT" sz="3500" b="1" baseline="-25000" dirty="0" err="1" smtClean="0">
                <a:solidFill>
                  <a:srgbClr val="FF3300"/>
                </a:solidFill>
              </a:rPr>
              <a:t>j</a:t>
            </a:r>
            <a:r>
              <a:rPr lang="it-IT" sz="3500" dirty="0" smtClean="0"/>
              <a:t> compare con la </a:t>
            </a:r>
            <a:r>
              <a:rPr lang="it-IT" sz="3500" dirty="0" smtClean="0">
                <a:solidFill>
                  <a:srgbClr val="FF3300"/>
                </a:solidFill>
              </a:rPr>
              <a:t>frequenza </a:t>
            </a:r>
            <a:r>
              <a:rPr lang="it-IT" sz="3500" b="1" dirty="0" err="1" smtClean="0">
                <a:solidFill>
                  <a:srgbClr val="FF3300"/>
                </a:solidFill>
              </a:rPr>
              <a:t>f</a:t>
            </a:r>
            <a:r>
              <a:rPr lang="it-IT" sz="3500" b="1" baseline="-25000" dirty="0" err="1" smtClean="0">
                <a:solidFill>
                  <a:srgbClr val="FF3300"/>
                </a:solidFill>
              </a:rPr>
              <a:t>j</a:t>
            </a:r>
            <a:r>
              <a:rPr lang="it-IT" sz="3500" dirty="0" smtClean="0"/>
              <a:t> </a:t>
            </a:r>
            <a:r>
              <a:rPr lang="it-IT" sz="3500" dirty="0" smtClean="0">
                <a:solidFill>
                  <a:schemeClr val="tx2"/>
                </a:solidFill>
              </a:rPr>
              <a:t>(j = 1, 2, ..., k)</a:t>
            </a:r>
            <a:r>
              <a:rPr lang="it-IT" sz="3500" dirty="0" smtClean="0"/>
              <a:t> si può usare la formula:</a:t>
            </a:r>
          </a:p>
          <a:p>
            <a:pPr eaLnBrk="1" hangingPunct="1"/>
            <a:endParaRPr lang="it-IT" dirty="0" smtClean="0"/>
          </a:p>
        </p:txBody>
      </p:sp>
      <p:graphicFrame>
        <p:nvGraphicFramePr>
          <p:cNvPr id="24578" name="Object 4"/>
          <p:cNvGraphicFramePr>
            <a:graphicFrameLocks noChangeAspect="1"/>
          </p:cNvGraphicFramePr>
          <p:nvPr/>
        </p:nvGraphicFramePr>
        <p:xfrm>
          <a:off x="1042988" y="4149725"/>
          <a:ext cx="6769100" cy="2374900"/>
        </p:xfrm>
        <a:graphic>
          <a:graphicData uri="http://schemas.openxmlformats.org/presentationml/2006/ole">
            <p:oleObj spid="_x0000_s31746" name="Equation" r:id="rId4" imgW="1498320" imgH="444240" progId="Equation.3">
              <p:embed/>
            </p:oleObj>
          </a:graphicData>
        </a:graphic>
      </p:graphicFrame>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pPr>
              <a:defRPr/>
            </a:pPr>
            <a:fld id="{8B81AF5A-FE1D-4213-A4EA-753B274568E2}" type="slidenum">
              <a:rPr lang="it-IT"/>
              <a:pPr>
                <a:defRPr/>
              </a:pPr>
              <a:t>197</a:t>
            </a:fld>
            <a:endParaRPr lang="it-IT"/>
          </a:p>
        </p:txBody>
      </p:sp>
      <p:sp>
        <p:nvSpPr>
          <p:cNvPr id="281604" name="Rectangle 4"/>
          <p:cNvSpPr>
            <a:spLocks noGrp="1" noChangeArrowheads="1"/>
          </p:cNvSpPr>
          <p:nvPr>
            <p:ph type="title"/>
          </p:nvPr>
        </p:nvSpPr>
        <p:spPr>
          <a:xfrm>
            <a:off x="457200" y="0"/>
            <a:ext cx="8229600" cy="1052513"/>
          </a:xfrm>
          <a:ln>
            <a:solidFill>
              <a:schemeClr val="accent2"/>
            </a:solidFill>
          </a:ln>
        </p:spPr>
        <p:txBody>
          <a:bodyPr/>
          <a:lstStyle/>
          <a:p>
            <a:pPr eaLnBrk="1" hangingPunct="1"/>
            <a:r>
              <a:rPr lang="it-IT" smtClean="0">
                <a:solidFill>
                  <a:srgbClr val="E52F11"/>
                </a:solidFill>
              </a:rPr>
              <a:t>La media</a:t>
            </a:r>
          </a:p>
        </p:txBody>
      </p:sp>
      <p:sp>
        <p:nvSpPr>
          <p:cNvPr id="25605" name="Rectangle 5"/>
          <p:cNvSpPr>
            <a:spLocks noChangeArrowheads="1"/>
          </p:cNvSpPr>
          <p:nvPr/>
        </p:nvSpPr>
        <p:spPr bwMode="auto">
          <a:xfrm>
            <a:off x="323850" y="1196975"/>
            <a:ext cx="8820150" cy="5453063"/>
          </a:xfrm>
          <a:prstGeom prst="rect">
            <a:avLst/>
          </a:prstGeom>
          <a:noFill/>
          <a:ln w="9525">
            <a:noFill/>
            <a:miter lim="800000"/>
            <a:headEnd/>
            <a:tailEnd/>
          </a:ln>
        </p:spPr>
        <p:txBody>
          <a:bodyPr>
            <a:spAutoFit/>
          </a:bodyPr>
          <a:lstStyle/>
          <a:p>
            <a:r>
              <a:rPr lang="it-IT" sz="3200" u="sng">
                <a:latin typeface="Arial" pitchFamily="34" charset="0"/>
              </a:rPr>
              <a:t>Esempio 8</a:t>
            </a:r>
            <a:r>
              <a:rPr lang="it-IT" sz="3200">
                <a:latin typeface="Arial" pitchFamily="34" charset="0"/>
              </a:rPr>
              <a:t>. Il numero di formiche del legno catturate in 7 trappole, poste di notte in un bosco, è:</a:t>
            </a:r>
          </a:p>
          <a:p>
            <a:r>
              <a:rPr lang="it-IT" sz="3200">
                <a:latin typeface="Arial" pitchFamily="34" charset="0"/>
              </a:rPr>
              <a:t>            25     4     12     9     15     8     202 </a:t>
            </a:r>
          </a:p>
          <a:p>
            <a:r>
              <a:rPr lang="it-IT" sz="3200">
                <a:latin typeface="Arial" pitchFamily="34" charset="0"/>
              </a:rPr>
              <a:t>Qual è il numero medio di formiche per ogni trappola?</a:t>
            </a:r>
          </a:p>
          <a:p>
            <a:r>
              <a:rPr lang="it-IT" sz="3200">
                <a:latin typeface="Arial" pitchFamily="34" charset="0"/>
              </a:rPr>
              <a:t>     =  </a:t>
            </a:r>
            <a:r>
              <a:rPr lang="it-IT" sz="3200" b="1">
                <a:solidFill>
                  <a:srgbClr val="E52F11"/>
                </a:solidFill>
                <a:latin typeface="Arial" pitchFamily="34" charset="0"/>
              </a:rPr>
              <a:t>39.3</a:t>
            </a:r>
            <a:r>
              <a:rPr lang="it-IT" sz="3200">
                <a:latin typeface="Arial" pitchFamily="34" charset="0"/>
              </a:rPr>
              <a:t>.Tale valore è più grande di 6 delle 7 osservazioni ed è molto più piccolo dell’ultima.</a:t>
            </a:r>
          </a:p>
          <a:p>
            <a:r>
              <a:rPr lang="it-IT" sz="3200">
                <a:latin typeface="Arial" pitchFamily="34" charset="0"/>
              </a:rPr>
              <a:t>La media utilizza il valore effettivo di ogni osservazione, perciò potrà essere distorta da un singolo valore eccezionale (</a:t>
            </a:r>
            <a:r>
              <a:rPr lang="it-IT" sz="3200" b="1">
                <a:solidFill>
                  <a:srgbClr val="E52F11"/>
                </a:solidFill>
                <a:latin typeface="Arial" pitchFamily="34" charset="0"/>
              </a:rPr>
              <a:t>non è robusta</a:t>
            </a:r>
            <a:r>
              <a:rPr lang="it-IT" sz="3200">
                <a:latin typeface="Arial" pitchFamily="34" charset="0"/>
              </a:rPr>
              <a:t>).</a:t>
            </a:r>
          </a:p>
        </p:txBody>
      </p:sp>
      <p:graphicFrame>
        <p:nvGraphicFramePr>
          <p:cNvPr id="25602" name="Object 6"/>
          <p:cNvGraphicFramePr>
            <a:graphicFrameLocks noChangeAspect="1"/>
          </p:cNvGraphicFramePr>
          <p:nvPr/>
        </p:nvGraphicFramePr>
        <p:xfrm>
          <a:off x="468313" y="4005263"/>
          <a:ext cx="538162" cy="792162"/>
        </p:xfrm>
        <a:graphic>
          <a:graphicData uri="http://schemas.openxmlformats.org/presentationml/2006/ole">
            <p:oleObj spid="_x0000_s32770" name="Equation" r:id="rId4" imgW="101520" imgH="139680" progId="Equation.3">
              <p:embed/>
            </p:oleObj>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1604">
                                            <p:txEl>
                                              <p:charRg st="4294967295" end="4294967295"/>
                                            </p:txEl>
                                          </p:spTgt>
                                        </p:tgtEl>
                                        <p:attrNameLst>
                                          <p:attrName>style.visibility</p:attrName>
                                        </p:attrNameLst>
                                      </p:cBhvr>
                                      <p:to>
                                        <p:strVal val="visible"/>
                                      </p:to>
                                    </p:set>
                                    <p:animEffect transition="in" filter="fade">
                                      <p:cBhvr>
                                        <p:cTn id="7" dur="2000"/>
                                        <p:tgtEl>
                                          <p:spTgt spid="281604">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p:bld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1D4205BC-B298-4133-8828-5E34942B2B49}" type="slidenum">
              <a:rPr lang="it-IT"/>
              <a:pPr>
                <a:defRPr/>
              </a:pPr>
              <a:t>198</a:t>
            </a:fld>
            <a:endParaRPr lang="it-IT"/>
          </a:p>
        </p:txBody>
      </p:sp>
      <p:sp>
        <p:nvSpPr>
          <p:cNvPr id="276483" name="Rectangle 2"/>
          <p:cNvSpPr>
            <a:spLocks noGrp="1" noChangeArrowheads="1"/>
          </p:cNvSpPr>
          <p:nvPr>
            <p:ph type="title"/>
          </p:nvPr>
        </p:nvSpPr>
        <p:spPr>
          <a:xfrm>
            <a:off x="457200" y="274638"/>
            <a:ext cx="8229600" cy="922337"/>
          </a:xfrm>
          <a:ln>
            <a:solidFill>
              <a:schemeClr val="accent2"/>
            </a:solidFill>
          </a:ln>
        </p:spPr>
        <p:txBody>
          <a:bodyPr/>
          <a:lstStyle/>
          <a:p>
            <a:pPr eaLnBrk="1" hangingPunct="1"/>
            <a:r>
              <a:rPr lang="it-IT" sz="3600" smtClean="0">
                <a:solidFill>
                  <a:srgbClr val="E52F11"/>
                </a:solidFill>
              </a:rPr>
              <a:t>La mediana</a:t>
            </a:r>
          </a:p>
        </p:txBody>
      </p:sp>
      <p:sp>
        <p:nvSpPr>
          <p:cNvPr id="276484" name="Rectangle 4"/>
          <p:cNvSpPr>
            <a:spLocks noChangeArrowheads="1"/>
          </p:cNvSpPr>
          <p:nvPr/>
        </p:nvSpPr>
        <p:spPr bwMode="auto">
          <a:xfrm>
            <a:off x="395288" y="1412875"/>
            <a:ext cx="8507412" cy="5445125"/>
          </a:xfrm>
          <a:prstGeom prst="rect">
            <a:avLst/>
          </a:prstGeom>
          <a:noFill/>
          <a:ln w="9525">
            <a:solidFill>
              <a:schemeClr val="bg1"/>
            </a:solidFill>
            <a:miter lim="800000"/>
            <a:headEnd/>
            <a:tailEnd/>
          </a:ln>
        </p:spPr>
        <p:txBody>
          <a:bodyPr/>
          <a:lstStyle/>
          <a:p>
            <a:pPr marL="342900" indent="-342900">
              <a:spcBef>
                <a:spcPct val="20000"/>
              </a:spcBef>
              <a:buFont typeface="Wingdings" pitchFamily="2" charset="2"/>
              <a:buChar char="ü"/>
            </a:pPr>
            <a:r>
              <a:rPr lang="it-IT" sz="3600">
                <a:latin typeface="Arial" pitchFamily="34" charset="0"/>
              </a:rPr>
              <a:t>Nell’esempio precedente la </a:t>
            </a:r>
            <a:r>
              <a:rPr lang="it-IT" sz="3600" b="1">
                <a:solidFill>
                  <a:schemeClr val="folHlink"/>
                </a:solidFill>
                <a:latin typeface="Arial" pitchFamily="34" charset="0"/>
              </a:rPr>
              <a:t>mediana</a:t>
            </a:r>
            <a:r>
              <a:rPr lang="it-IT" sz="3600">
                <a:latin typeface="Arial" pitchFamily="34" charset="0"/>
              </a:rPr>
              <a:t> può essere un indice di centralità più appropriato.</a:t>
            </a:r>
            <a:r>
              <a:rPr lang="it-IT" sz="3600">
                <a:solidFill>
                  <a:srgbClr val="33CC33"/>
                </a:solidFill>
                <a:latin typeface="Arial" pitchFamily="34" charset="0"/>
              </a:rPr>
              <a:t> </a:t>
            </a:r>
          </a:p>
          <a:p>
            <a:pPr marL="342900" indent="-342900">
              <a:spcBef>
                <a:spcPct val="20000"/>
              </a:spcBef>
              <a:buFont typeface="Wingdings" pitchFamily="2" charset="2"/>
              <a:buChar char="ü"/>
            </a:pPr>
            <a:r>
              <a:rPr lang="it-IT" sz="3600">
                <a:latin typeface="Arial" pitchFamily="34" charset="0"/>
              </a:rPr>
              <a:t>La</a:t>
            </a:r>
            <a:r>
              <a:rPr lang="it-IT" sz="3600" b="1">
                <a:solidFill>
                  <a:srgbClr val="33CC33"/>
                </a:solidFill>
                <a:latin typeface="Arial" pitchFamily="34" charset="0"/>
              </a:rPr>
              <a:t> </a:t>
            </a:r>
            <a:r>
              <a:rPr lang="it-IT" sz="3600" b="1">
                <a:solidFill>
                  <a:schemeClr val="folHlink"/>
                </a:solidFill>
                <a:latin typeface="Arial" pitchFamily="34" charset="0"/>
              </a:rPr>
              <a:t>mediana </a:t>
            </a:r>
            <a:r>
              <a:rPr lang="it-IT" sz="3600">
                <a:latin typeface="Arial" pitchFamily="34" charset="0"/>
              </a:rPr>
              <a:t>è il valore di mezzo in un   insieme di osservazioni che sono state ordinate in ordine crescente.</a:t>
            </a:r>
          </a:p>
          <a:p>
            <a:pPr marL="342900" indent="-342900">
              <a:spcBef>
                <a:spcPct val="20000"/>
              </a:spcBef>
              <a:buFont typeface="Wingdings" pitchFamily="2" charset="2"/>
              <a:buChar char="ü"/>
            </a:pPr>
            <a:r>
              <a:rPr lang="it-IT" sz="3600">
                <a:latin typeface="Arial" pitchFamily="34" charset="0"/>
              </a:rPr>
              <a:t> Quindi metà delle osservazioni sono più piccole e metà più grandi della mediana.</a:t>
            </a:r>
            <a:endParaRPr lang="it-IT" sz="3600">
              <a:solidFill>
                <a:srgbClr val="33CC33"/>
              </a:solidFill>
              <a:latin typeface="Arial" pitchFamily="34" charset="0"/>
            </a:endParaRPr>
          </a:p>
          <a:p>
            <a:pPr marL="342900" indent="-342900">
              <a:spcBef>
                <a:spcPct val="20000"/>
              </a:spcBef>
            </a:pPr>
            <a:endParaRPr lang="it-IT" sz="2800">
              <a:latin typeface="Arial" pitchFamily="34" charset="0"/>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9E90EF61-4FB2-486B-A3AE-A7FAB0E09F37}" type="slidenum">
              <a:rPr lang="it-IT"/>
              <a:pPr>
                <a:defRPr/>
              </a:pPr>
              <a:t>199</a:t>
            </a:fld>
            <a:endParaRPr lang="it-IT"/>
          </a:p>
        </p:txBody>
      </p:sp>
      <p:sp>
        <p:nvSpPr>
          <p:cNvPr id="277507" name="Rectangle 2"/>
          <p:cNvSpPr>
            <a:spLocks noGrp="1" noChangeArrowheads="1"/>
          </p:cNvSpPr>
          <p:nvPr>
            <p:ph type="title"/>
          </p:nvPr>
        </p:nvSpPr>
        <p:spPr>
          <a:xfrm>
            <a:off x="457200" y="274638"/>
            <a:ext cx="8229600" cy="850900"/>
          </a:xfrm>
          <a:solidFill>
            <a:schemeClr val="bg1"/>
          </a:solidFill>
          <a:ln>
            <a:solidFill>
              <a:schemeClr val="accent2"/>
            </a:solidFill>
          </a:ln>
        </p:spPr>
        <p:txBody>
          <a:bodyPr/>
          <a:lstStyle/>
          <a:p>
            <a:pPr eaLnBrk="1" hangingPunct="1"/>
            <a:r>
              <a:rPr lang="it-IT" sz="3600" smtClean="0">
                <a:solidFill>
                  <a:srgbClr val="FF0000"/>
                </a:solidFill>
              </a:rPr>
              <a:t>La mediana</a:t>
            </a:r>
          </a:p>
        </p:txBody>
      </p:sp>
      <p:sp>
        <p:nvSpPr>
          <p:cNvPr id="277508" name="Rectangle 3"/>
          <p:cNvSpPr>
            <a:spLocks noGrp="1" noChangeArrowheads="1"/>
          </p:cNvSpPr>
          <p:nvPr>
            <p:ph type="body" idx="1"/>
          </p:nvPr>
        </p:nvSpPr>
        <p:spPr>
          <a:xfrm>
            <a:off x="457200" y="1341438"/>
            <a:ext cx="8291264" cy="5111750"/>
          </a:xfrm>
        </p:spPr>
        <p:txBody>
          <a:bodyPr/>
          <a:lstStyle/>
          <a:p>
            <a:pPr eaLnBrk="1" hangingPunct="1">
              <a:lnSpc>
                <a:spcPct val="90000"/>
              </a:lnSpc>
              <a:buFont typeface="Wingdings" pitchFamily="2" charset="2"/>
              <a:buChar char="ü"/>
            </a:pPr>
            <a:r>
              <a:rPr lang="it-IT" dirty="0" smtClean="0"/>
              <a:t>Ordiniamo i dati sulle formiche:</a:t>
            </a:r>
          </a:p>
          <a:p>
            <a:pPr eaLnBrk="1" hangingPunct="1">
              <a:lnSpc>
                <a:spcPct val="90000"/>
              </a:lnSpc>
              <a:buFont typeface="Wingdings" pitchFamily="2" charset="2"/>
              <a:buNone/>
            </a:pPr>
            <a:r>
              <a:rPr lang="it-IT" dirty="0" smtClean="0"/>
              <a:t>      4    8    9        15    25    202</a:t>
            </a:r>
          </a:p>
          <a:p>
            <a:pPr eaLnBrk="1" hangingPunct="1">
              <a:lnSpc>
                <a:spcPct val="90000"/>
              </a:lnSpc>
              <a:buFont typeface="Wingdings" pitchFamily="2" charset="2"/>
              <a:buChar char="ü"/>
            </a:pPr>
            <a:endParaRPr lang="it-IT" dirty="0" smtClean="0"/>
          </a:p>
          <a:p>
            <a:pPr eaLnBrk="1" hangingPunct="1">
              <a:lnSpc>
                <a:spcPct val="90000"/>
              </a:lnSpc>
              <a:buFont typeface="Wingdings" pitchFamily="2" charset="2"/>
              <a:buChar char="ü"/>
            </a:pPr>
            <a:endParaRPr lang="it-IT" dirty="0" smtClean="0"/>
          </a:p>
          <a:p>
            <a:pPr eaLnBrk="1" hangingPunct="1">
              <a:lnSpc>
                <a:spcPct val="90000"/>
              </a:lnSpc>
              <a:buFont typeface="Wingdings" pitchFamily="2" charset="2"/>
              <a:buChar char="ü"/>
            </a:pPr>
            <a:r>
              <a:rPr lang="it-IT" dirty="0" smtClean="0"/>
              <a:t>La </a:t>
            </a:r>
            <a:r>
              <a:rPr lang="it-IT" b="1" dirty="0" smtClean="0">
                <a:solidFill>
                  <a:schemeClr val="accent2"/>
                </a:solidFill>
              </a:rPr>
              <a:t>mediana</a:t>
            </a:r>
            <a:r>
              <a:rPr lang="it-IT" dirty="0" smtClean="0"/>
              <a:t> è più </a:t>
            </a:r>
            <a:r>
              <a:rPr lang="it-IT" b="1" dirty="0" smtClean="0">
                <a:solidFill>
                  <a:srgbClr val="FF5050"/>
                </a:solidFill>
              </a:rPr>
              <a:t>robusta</a:t>
            </a:r>
            <a:r>
              <a:rPr lang="it-IT" dirty="0" smtClean="0">
                <a:solidFill>
                  <a:srgbClr val="FF5050"/>
                </a:solidFill>
              </a:rPr>
              <a:t> </a:t>
            </a:r>
            <a:r>
              <a:rPr lang="it-IT" dirty="0" smtClean="0"/>
              <a:t>della media, ossia non è influenzata da singoli valori estremi. </a:t>
            </a:r>
          </a:p>
          <a:p>
            <a:pPr eaLnBrk="1" hangingPunct="1">
              <a:lnSpc>
                <a:spcPct val="90000"/>
              </a:lnSpc>
              <a:buFont typeface="Wingdings" pitchFamily="2" charset="2"/>
              <a:buChar char="ü"/>
            </a:pPr>
            <a:r>
              <a:rPr lang="it-IT" dirty="0" smtClean="0"/>
              <a:t>Nell’esempio la mediana vale 12 qualunque sia il valore della settima osservazione (20, 202 o 2002). </a:t>
            </a:r>
            <a:endParaRPr lang="it-IT" dirty="0" smtClean="0">
              <a:solidFill>
                <a:srgbClr val="33CC33"/>
              </a:solidFill>
            </a:endParaRPr>
          </a:p>
          <a:p>
            <a:pPr eaLnBrk="1" hangingPunct="1">
              <a:lnSpc>
                <a:spcPct val="90000"/>
              </a:lnSpc>
            </a:pPr>
            <a:endParaRPr lang="it-IT" dirty="0" smtClean="0"/>
          </a:p>
        </p:txBody>
      </p:sp>
      <p:sp>
        <p:nvSpPr>
          <p:cNvPr id="277509" name="Oval 4"/>
          <p:cNvSpPr>
            <a:spLocks noChangeArrowheads="1"/>
          </p:cNvSpPr>
          <p:nvPr/>
        </p:nvSpPr>
        <p:spPr bwMode="auto">
          <a:xfrm>
            <a:off x="2555776" y="1844824"/>
            <a:ext cx="503237" cy="503237"/>
          </a:xfrm>
          <a:prstGeom prst="ellipse">
            <a:avLst/>
          </a:prstGeom>
          <a:solidFill>
            <a:schemeClr val="bg1"/>
          </a:solidFill>
          <a:ln w="9525">
            <a:solidFill>
              <a:schemeClr val="tx1"/>
            </a:solidFill>
            <a:round/>
            <a:headEnd/>
            <a:tailEnd/>
          </a:ln>
        </p:spPr>
        <p:txBody>
          <a:bodyPr wrap="none" anchor="ctr"/>
          <a:lstStyle/>
          <a:p>
            <a:pPr algn="ctr"/>
            <a:r>
              <a:rPr lang="it-IT" sz="3200" dirty="0">
                <a:solidFill>
                  <a:srgbClr val="FF0000"/>
                </a:solidFill>
                <a:latin typeface="Arial" pitchFamily="34" charset="0"/>
              </a:rPr>
              <a:t>12</a:t>
            </a:r>
          </a:p>
        </p:txBody>
      </p:sp>
      <p:sp>
        <p:nvSpPr>
          <p:cNvPr id="277510" name="Text Box 6"/>
          <p:cNvSpPr txBox="1">
            <a:spLocks noChangeArrowheads="1"/>
          </p:cNvSpPr>
          <p:nvPr/>
        </p:nvSpPr>
        <p:spPr bwMode="auto">
          <a:xfrm>
            <a:off x="2051720" y="2420888"/>
            <a:ext cx="1628775" cy="519113"/>
          </a:xfrm>
          <a:prstGeom prst="rect">
            <a:avLst/>
          </a:prstGeom>
          <a:noFill/>
          <a:ln w="9525">
            <a:noFill/>
            <a:miter lim="800000"/>
            <a:headEnd/>
            <a:tailEnd/>
          </a:ln>
        </p:spPr>
        <p:txBody>
          <a:bodyPr wrap="none">
            <a:spAutoFit/>
          </a:bodyPr>
          <a:lstStyle/>
          <a:p>
            <a:r>
              <a:rPr lang="it-IT" sz="2800" b="1">
                <a:solidFill>
                  <a:schemeClr val="accent2"/>
                </a:solidFill>
                <a:latin typeface="Arial" pitchFamily="34" charset="0"/>
              </a:rPr>
              <a:t>mediana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0C2CFC9D-6EF6-4B7E-80F8-FFEC19BFCEFF}" type="slidenum">
              <a:rPr lang="it-IT"/>
              <a:pPr>
                <a:defRPr/>
              </a:pPr>
              <a:t>2</a:t>
            </a:fld>
            <a:endParaRPr lang="it-IT"/>
          </a:p>
        </p:txBody>
      </p:sp>
      <p:sp>
        <p:nvSpPr>
          <p:cNvPr id="102403" name="Rectangle 4"/>
          <p:cNvSpPr>
            <a:spLocks noGrp="1" noChangeArrowheads="1"/>
          </p:cNvSpPr>
          <p:nvPr>
            <p:ph type="title"/>
          </p:nvPr>
        </p:nvSpPr>
        <p:spPr>
          <a:xfrm>
            <a:off x="468313" y="0"/>
            <a:ext cx="8229600" cy="1143000"/>
          </a:xfrm>
        </p:spPr>
        <p:txBody>
          <a:bodyPr/>
          <a:lstStyle/>
          <a:p>
            <a:pPr eaLnBrk="1" hangingPunct="1"/>
            <a:r>
              <a:rPr lang="it-IT" sz="3600" b="1" smtClean="0">
                <a:solidFill>
                  <a:srgbClr val="FF6600"/>
                </a:solidFill>
              </a:rPr>
              <a:t>Informazioni generali</a:t>
            </a:r>
          </a:p>
        </p:txBody>
      </p:sp>
      <p:sp>
        <p:nvSpPr>
          <p:cNvPr id="102404" name="Rectangle 3"/>
          <p:cNvSpPr>
            <a:spLocks noGrp="1" noChangeArrowheads="1"/>
          </p:cNvSpPr>
          <p:nvPr>
            <p:ph type="body" idx="4294967295"/>
          </p:nvPr>
        </p:nvSpPr>
        <p:spPr>
          <a:xfrm>
            <a:off x="251520" y="1268413"/>
            <a:ext cx="8892480" cy="5589587"/>
          </a:xfrm>
        </p:spPr>
        <p:txBody>
          <a:bodyPr>
            <a:normAutofit/>
          </a:bodyPr>
          <a:lstStyle/>
          <a:p>
            <a:pPr eaLnBrk="1" hangingPunct="1"/>
            <a:r>
              <a:rPr lang="it-IT" sz="3600" dirty="0" smtClean="0"/>
              <a:t>Trovate  le notizie riguardanti il corso sul sito:</a:t>
            </a:r>
          </a:p>
          <a:p>
            <a:pPr eaLnBrk="1" hangingPunct="1">
              <a:buFontTx/>
              <a:buNone/>
            </a:pPr>
            <a:r>
              <a:rPr lang="it-IT" sz="3600" dirty="0" smtClean="0">
                <a:solidFill>
                  <a:srgbClr val="FF3300"/>
                </a:solidFill>
              </a:rPr>
              <a:t>    </a:t>
            </a:r>
            <a:r>
              <a:rPr lang="it-IT" sz="3600" dirty="0" smtClean="0">
                <a:solidFill>
                  <a:srgbClr val="FF3300"/>
                </a:solidFill>
                <a:hlinkClick r:id="rId3"/>
              </a:rPr>
              <a:t>http://elearning2.uniroma1.it/</a:t>
            </a:r>
            <a:endParaRPr lang="it-IT" sz="3600" dirty="0" smtClean="0">
              <a:solidFill>
                <a:srgbClr val="FF3300"/>
              </a:solidFill>
            </a:endParaRPr>
          </a:p>
          <a:p>
            <a:pPr eaLnBrk="1" hangingPunct="1">
              <a:buFontTx/>
              <a:buNone/>
            </a:pPr>
            <a:endParaRPr lang="it-IT" sz="3600" dirty="0" smtClean="0">
              <a:solidFill>
                <a:srgbClr val="FF3300"/>
              </a:solidFill>
            </a:endParaRPr>
          </a:p>
          <a:p>
            <a:pPr eaLnBrk="1" hangingPunct="1">
              <a:buFontTx/>
              <a:buNone/>
            </a:pPr>
            <a:r>
              <a:rPr lang="it-IT" sz="3600" dirty="0" smtClean="0">
                <a:solidFill>
                  <a:srgbClr val="FF3300"/>
                </a:solidFill>
              </a:rPr>
              <a:t> </a:t>
            </a:r>
            <a:r>
              <a:rPr lang="it-IT" sz="3600" dirty="0" smtClean="0">
                <a:solidFill>
                  <a:srgbClr val="FF3300"/>
                </a:solidFill>
                <a:sym typeface="Wingdings" pitchFamily="2" charset="2"/>
              </a:rPr>
              <a:t>Biologialaurea triennaleI anno, II </a:t>
            </a:r>
            <a:r>
              <a:rPr lang="it-IT" sz="3600" dirty="0" err="1" smtClean="0">
                <a:solidFill>
                  <a:srgbClr val="FF3300"/>
                </a:solidFill>
                <a:sym typeface="Wingdings" pitchFamily="2" charset="2"/>
              </a:rPr>
              <a:t>sem</a:t>
            </a:r>
            <a:endParaRPr lang="it-IT" sz="3600" dirty="0" smtClean="0">
              <a:solidFill>
                <a:srgbClr val="FF3300"/>
              </a:solidFill>
            </a:endParaRPr>
          </a:p>
          <a:p>
            <a:pPr eaLnBrk="1" hangingPunct="1">
              <a:buFontTx/>
              <a:buNone/>
            </a:pPr>
            <a:r>
              <a:rPr lang="it-IT" sz="3600" dirty="0" smtClean="0">
                <a:solidFill>
                  <a:srgbClr val="FF3300"/>
                </a:solidFill>
                <a:sym typeface="Wingdings" pitchFamily="2" charset="2"/>
              </a:rPr>
              <a:t></a:t>
            </a:r>
            <a:r>
              <a:rPr lang="it-IT" sz="3600" dirty="0" smtClean="0">
                <a:solidFill>
                  <a:srgbClr val="FF3300"/>
                </a:solidFill>
              </a:rPr>
              <a:t>Corso Metodi </a:t>
            </a:r>
            <a:r>
              <a:rPr lang="it-IT" sz="3600" dirty="0" err="1" smtClean="0">
                <a:solidFill>
                  <a:srgbClr val="FF3300"/>
                </a:solidFill>
              </a:rPr>
              <a:t>Mat</a:t>
            </a:r>
            <a:r>
              <a:rPr lang="it-IT" sz="3600" dirty="0" smtClean="0">
                <a:solidFill>
                  <a:srgbClr val="FF3300"/>
                </a:solidFill>
              </a:rPr>
              <a:t>. e Inf. per la Biologia (informazioni per tutti i canali)</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A7E66588-D84F-4143-8C11-9A7F5A35C233}" type="slidenum">
              <a:rPr lang="it-IT"/>
              <a:pPr>
                <a:defRPr/>
              </a:pPr>
              <a:t>20</a:t>
            </a:fld>
            <a:endParaRPr lang="it-IT"/>
          </a:p>
        </p:txBody>
      </p:sp>
      <p:sp>
        <p:nvSpPr>
          <p:cNvPr id="130051" name="Rectangle 2"/>
          <p:cNvSpPr>
            <a:spLocks noGrp="1" noChangeArrowheads="1"/>
          </p:cNvSpPr>
          <p:nvPr>
            <p:ph type="title"/>
          </p:nvPr>
        </p:nvSpPr>
        <p:spPr>
          <a:xfrm>
            <a:off x="457200" y="274638"/>
            <a:ext cx="8229600" cy="850900"/>
          </a:xfrm>
          <a:ln>
            <a:solidFill>
              <a:srgbClr val="0000CC"/>
            </a:solidFill>
          </a:ln>
        </p:spPr>
        <p:txBody>
          <a:bodyPr/>
          <a:lstStyle/>
          <a:p>
            <a:pPr eaLnBrk="1" hangingPunct="1"/>
            <a:r>
              <a:rPr lang="it-IT" sz="3600" smtClean="0">
                <a:solidFill>
                  <a:srgbClr val="FF5050"/>
                </a:solidFill>
              </a:rPr>
              <a:t>Indagini campionarie, Sondaggi</a:t>
            </a:r>
          </a:p>
        </p:txBody>
      </p:sp>
      <p:sp>
        <p:nvSpPr>
          <p:cNvPr id="18435" name="Rectangle 3"/>
          <p:cNvSpPr>
            <a:spLocks noGrp="1" noChangeArrowheads="1"/>
          </p:cNvSpPr>
          <p:nvPr>
            <p:ph type="body" idx="1"/>
          </p:nvPr>
        </p:nvSpPr>
        <p:spPr>
          <a:xfrm>
            <a:off x="250825" y="1341438"/>
            <a:ext cx="8569325" cy="5256212"/>
          </a:xfrm>
        </p:spPr>
        <p:txBody>
          <a:bodyPr/>
          <a:lstStyle/>
          <a:p>
            <a:pPr eaLnBrk="1" hangingPunct="1">
              <a:defRPr/>
            </a:pPr>
            <a:r>
              <a:rPr lang="it-IT" smtClean="0"/>
              <a:t>In un’indagine campionaria, o in un sondaggio si studiano i dati di </a:t>
            </a:r>
            <a:r>
              <a:rPr lang="it-IT" b="1" smtClean="0">
                <a:solidFill>
                  <a:srgbClr val="990099"/>
                </a:solidFill>
                <a:effectLst>
                  <a:outerShdw blurRad="38100" dist="38100" dir="2700000" algn="tl">
                    <a:srgbClr val="C0C0C0"/>
                  </a:outerShdw>
                </a:effectLst>
              </a:rPr>
              <a:t>un campione </a:t>
            </a:r>
            <a:r>
              <a:rPr lang="it-IT" smtClean="0"/>
              <a:t>dalla popolazione per ottenere informazioni sull’intera popolazione.</a:t>
            </a:r>
          </a:p>
          <a:p>
            <a:pPr eaLnBrk="1" hangingPunct="1">
              <a:defRPr/>
            </a:pPr>
            <a:r>
              <a:rPr lang="it-IT" b="1" smtClean="0">
                <a:solidFill>
                  <a:srgbClr val="990099"/>
                </a:solidFill>
                <a:effectLst>
                  <a:outerShdw blurRad="38100" dist="38100" dir="2700000" algn="tl">
                    <a:srgbClr val="C0C0C0"/>
                  </a:outerShdw>
                </a:effectLst>
              </a:rPr>
              <a:t>La popolazione </a:t>
            </a:r>
            <a:r>
              <a:rPr lang="it-IT" smtClean="0"/>
              <a:t>è l’intero gruppo di unità sul quale vogliamo ottenere informazioni.</a:t>
            </a:r>
          </a:p>
          <a:p>
            <a:pPr eaLnBrk="1" hangingPunct="1">
              <a:defRPr/>
            </a:pPr>
            <a:r>
              <a:rPr lang="it-IT" b="1" smtClean="0">
                <a:solidFill>
                  <a:srgbClr val="990099"/>
                </a:solidFill>
                <a:effectLst>
                  <a:outerShdw blurRad="38100" dist="38100" dir="2700000" algn="tl">
                    <a:srgbClr val="C0C0C0"/>
                  </a:outerShdw>
                </a:effectLst>
              </a:rPr>
              <a:t>Un campione </a:t>
            </a:r>
            <a:r>
              <a:rPr lang="it-IT" smtClean="0"/>
              <a:t>è il sottoinsieme della  popolazione che viene esaminato per ottenere le informazioni che interessano.</a:t>
            </a:r>
            <a:endParaRPr lang="it-IT" b="1" smtClean="0">
              <a:solidFill>
                <a:srgbClr val="990099"/>
              </a:solidFill>
              <a:effectLst>
                <a:outerShdw blurRad="38100" dist="38100" dir="2700000" algn="tl">
                  <a:srgbClr val="C0C0C0"/>
                </a:outerShdw>
              </a:effectLst>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egnaposto numero diapositiva 5"/>
          <p:cNvSpPr>
            <a:spLocks noGrp="1"/>
          </p:cNvSpPr>
          <p:nvPr>
            <p:ph type="sldNum" sz="quarter" idx="12"/>
          </p:nvPr>
        </p:nvSpPr>
        <p:spPr/>
        <p:txBody>
          <a:bodyPr/>
          <a:lstStyle/>
          <a:p>
            <a:pPr>
              <a:defRPr/>
            </a:pPr>
            <a:fld id="{5D02F0D4-CFE0-4564-B10C-7B9B530A5C60}" type="slidenum">
              <a:rPr lang="it-IT"/>
              <a:pPr>
                <a:defRPr/>
              </a:pPr>
              <a:t>200</a:t>
            </a:fld>
            <a:endParaRPr lang="it-IT"/>
          </a:p>
        </p:txBody>
      </p:sp>
      <p:sp>
        <p:nvSpPr>
          <p:cNvPr id="278531" name="Rectangle 3"/>
          <p:cNvSpPr>
            <a:spLocks noGrp="1" noChangeArrowheads="1"/>
          </p:cNvSpPr>
          <p:nvPr>
            <p:ph type="body" idx="4294967295"/>
          </p:nvPr>
        </p:nvSpPr>
        <p:spPr>
          <a:xfrm>
            <a:off x="0" y="765175"/>
            <a:ext cx="9144000" cy="6642100"/>
          </a:xfrm>
        </p:spPr>
        <p:txBody>
          <a:bodyPr/>
          <a:lstStyle/>
          <a:p>
            <a:pPr eaLnBrk="1" hangingPunct="1">
              <a:lnSpc>
                <a:spcPct val="80000"/>
              </a:lnSpc>
              <a:buFont typeface="Wingdings" pitchFamily="2" charset="2"/>
              <a:buNone/>
            </a:pPr>
            <a:r>
              <a:rPr lang="it-IT" sz="2800" b="1" dirty="0" smtClean="0">
                <a:solidFill>
                  <a:srgbClr val="FF6600"/>
                </a:solidFill>
              </a:rPr>
              <a:t>          Come si calcola la mediana?</a:t>
            </a:r>
          </a:p>
          <a:p>
            <a:pPr eaLnBrk="1" hangingPunct="1">
              <a:lnSpc>
                <a:spcPct val="80000"/>
              </a:lnSpc>
              <a:buFont typeface="Wingdings" pitchFamily="2" charset="2"/>
              <a:buNone/>
            </a:pPr>
            <a:r>
              <a:rPr lang="it-IT" sz="2800" b="1" u="sng" dirty="0" smtClean="0">
                <a:solidFill>
                  <a:srgbClr val="FF6600"/>
                </a:solidFill>
              </a:rPr>
              <a:t> </a:t>
            </a:r>
            <a:r>
              <a:rPr lang="it-IT" sz="2800" dirty="0" smtClean="0">
                <a:solidFill>
                  <a:srgbClr val="33CC33"/>
                </a:solidFill>
              </a:rPr>
              <a:t>          </a:t>
            </a:r>
          </a:p>
          <a:p>
            <a:pPr eaLnBrk="1" hangingPunct="1">
              <a:lnSpc>
                <a:spcPct val="80000"/>
              </a:lnSpc>
              <a:buFont typeface="Wingdings" pitchFamily="2" charset="2"/>
              <a:buNone/>
            </a:pPr>
            <a:r>
              <a:rPr lang="it-IT" sz="2800" dirty="0" smtClean="0">
                <a:solidFill>
                  <a:srgbClr val="33CC33"/>
                </a:solidFill>
              </a:rPr>
              <a:t>              </a:t>
            </a:r>
            <a:r>
              <a:rPr lang="it-IT" sz="2800" dirty="0" smtClean="0"/>
              <a:t>1    4    7    9    10    12    14</a:t>
            </a:r>
          </a:p>
          <a:p>
            <a:pPr eaLnBrk="1" hangingPunct="1">
              <a:lnSpc>
                <a:spcPct val="80000"/>
              </a:lnSpc>
              <a:buFont typeface="Wingdings" pitchFamily="2" charset="2"/>
              <a:buNone/>
            </a:pPr>
            <a:r>
              <a:rPr lang="it-IT" sz="2800" dirty="0" smtClean="0"/>
              <a:t>     </a:t>
            </a:r>
          </a:p>
          <a:p>
            <a:pPr eaLnBrk="1" hangingPunct="1">
              <a:lnSpc>
                <a:spcPct val="80000"/>
              </a:lnSpc>
              <a:buFont typeface="Wingdings" pitchFamily="2" charset="2"/>
              <a:buNone/>
            </a:pPr>
            <a:r>
              <a:rPr lang="it-IT" sz="2800" dirty="0" smtClean="0"/>
              <a:t>     </a:t>
            </a:r>
          </a:p>
          <a:p>
            <a:pPr eaLnBrk="1" hangingPunct="1">
              <a:lnSpc>
                <a:spcPct val="80000"/>
              </a:lnSpc>
              <a:buFont typeface="Wingdings" pitchFamily="2" charset="2"/>
              <a:buNone/>
            </a:pPr>
            <a:r>
              <a:rPr lang="it-IT" sz="2800" dirty="0" smtClean="0"/>
              <a:t>            </a:t>
            </a:r>
          </a:p>
          <a:p>
            <a:pPr eaLnBrk="1" hangingPunct="1">
              <a:lnSpc>
                <a:spcPct val="80000"/>
              </a:lnSpc>
              <a:buFont typeface="Wingdings" pitchFamily="2" charset="2"/>
              <a:buNone/>
            </a:pPr>
            <a:r>
              <a:rPr lang="it-IT" sz="2800" dirty="0" smtClean="0"/>
              <a:t>             11    13    15    </a:t>
            </a:r>
            <a:r>
              <a:rPr lang="it-IT" sz="2800" b="1" dirty="0" smtClean="0">
                <a:solidFill>
                  <a:schemeClr val="accent2"/>
                </a:solidFill>
              </a:rPr>
              <a:t>16</a:t>
            </a:r>
            <a:r>
              <a:rPr lang="it-IT" sz="2800" dirty="0" smtClean="0"/>
              <a:t>    </a:t>
            </a:r>
            <a:r>
              <a:rPr lang="it-IT" sz="2800" b="1" dirty="0" smtClean="0">
                <a:solidFill>
                  <a:schemeClr val="accent2"/>
                </a:solidFill>
              </a:rPr>
              <a:t>19</a:t>
            </a:r>
            <a:r>
              <a:rPr lang="it-IT" sz="2800" dirty="0" smtClean="0"/>
              <a:t>    21    22    25</a:t>
            </a:r>
            <a:endParaRPr lang="it-IT" sz="2800" dirty="0" smtClean="0">
              <a:solidFill>
                <a:srgbClr val="33CC33"/>
              </a:solidFill>
            </a:endParaRPr>
          </a:p>
          <a:p>
            <a:pPr eaLnBrk="1" hangingPunct="1">
              <a:lnSpc>
                <a:spcPct val="80000"/>
              </a:lnSpc>
              <a:buFont typeface="Wingdings" pitchFamily="2" charset="2"/>
              <a:buNone/>
            </a:pPr>
            <a:endParaRPr lang="it-IT" sz="2800" dirty="0" smtClean="0">
              <a:solidFill>
                <a:srgbClr val="33CC33"/>
              </a:solidFill>
            </a:endParaRPr>
          </a:p>
          <a:p>
            <a:pPr eaLnBrk="1" hangingPunct="1">
              <a:lnSpc>
                <a:spcPct val="80000"/>
              </a:lnSpc>
              <a:buFont typeface="Wingdings" pitchFamily="2" charset="2"/>
              <a:buNone/>
            </a:pPr>
            <a:r>
              <a:rPr lang="it-IT" sz="2800" dirty="0" smtClean="0">
                <a:solidFill>
                  <a:srgbClr val="33CC33"/>
                </a:solidFill>
              </a:rPr>
              <a:t>  </a:t>
            </a:r>
          </a:p>
          <a:p>
            <a:pPr eaLnBrk="1" hangingPunct="1">
              <a:lnSpc>
                <a:spcPct val="80000"/>
              </a:lnSpc>
              <a:buFont typeface="Wingdings" pitchFamily="2" charset="2"/>
              <a:buNone/>
            </a:pPr>
            <a:r>
              <a:rPr lang="it-IT" sz="2800" dirty="0" smtClean="0">
                <a:solidFill>
                  <a:srgbClr val="33CC33"/>
                </a:solidFill>
              </a:rPr>
              <a:t>   </a:t>
            </a:r>
            <a:r>
              <a:rPr lang="it-IT" dirty="0" smtClean="0">
                <a:solidFill>
                  <a:srgbClr val="33CC33"/>
                </a:solidFill>
              </a:rPr>
              <a:t>Se le  osservazioni  sono in numero </a:t>
            </a:r>
            <a:r>
              <a:rPr lang="it-IT" b="1" u="sng" dirty="0" smtClean="0">
                <a:solidFill>
                  <a:srgbClr val="33CC33"/>
                </a:solidFill>
              </a:rPr>
              <a:t>dispari</a:t>
            </a:r>
            <a:r>
              <a:rPr lang="it-IT" dirty="0" smtClean="0">
                <a:solidFill>
                  <a:srgbClr val="33CC33"/>
                </a:solidFill>
              </a:rPr>
              <a:t> la  </a:t>
            </a:r>
            <a:r>
              <a:rPr lang="it-IT" dirty="0" smtClean="0">
                <a:solidFill>
                  <a:srgbClr val="CC0066"/>
                </a:solidFill>
              </a:rPr>
              <a:t>mediana</a:t>
            </a:r>
            <a:r>
              <a:rPr lang="it-IT" dirty="0" smtClean="0">
                <a:solidFill>
                  <a:srgbClr val="33CC33"/>
                </a:solidFill>
              </a:rPr>
              <a:t> è l’elemento che occupa il posto centrale</a:t>
            </a:r>
          </a:p>
          <a:p>
            <a:pPr eaLnBrk="1" hangingPunct="1">
              <a:lnSpc>
                <a:spcPct val="80000"/>
              </a:lnSpc>
              <a:buFont typeface="Wingdings" pitchFamily="2" charset="2"/>
              <a:buNone/>
            </a:pPr>
            <a:r>
              <a:rPr lang="it-IT" dirty="0" smtClean="0">
                <a:solidFill>
                  <a:srgbClr val="33CC33"/>
                </a:solidFill>
              </a:rPr>
              <a:t>  Se le osservazioni sono in numero </a:t>
            </a:r>
            <a:r>
              <a:rPr lang="it-IT" b="1" u="sng" dirty="0" smtClean="0">
                <a:solidFill>
                  <a:srgbClr val="33CC33"/>
                </a:solidFill>
              </a:rPr>
              <a:t>pari</a:t>
            </a:r>
            <a:r>
              <a:rPr lang="it-IT" dirty="0" smtClean="0">
                <a:solidFill>
                  <a:srgbClr val="33CC33"/>
                </a:solidFill>
              </a:rPr>
              <a:t> la  </a:t>
            </a:r>
            <a:r>
              <a:rPr lang="it-IT" dirty="0" smtClean="0">
                <a:solidFill>
                  <a:srgbClr val="CC0066"/>
                </a:solidFill>
              </a:rPr>
              <a:t>mediana</a:t>
            </a:r>
            <a:r>
              <a:rPr lang="it-IT" dirty="0" smtClean="0">
                <a:solidFill>
                  <a:srgbClr val="33CC33"/>
                </a:solidFill>
              </a:rPr>
              <a:t> è la semisomma dei due elementi di posto centrale</a:t>
            </a:r>
          </a:p>
        </p:txBody>
      </p:sp>
      <p:sp>
        <p:nvSpPr>
          <p:cNvPr id="278532" name="Oval 4"/>
          <p:cNvSpPr>
            <a:spLocks noChangeArrowheads="1"/>
          </p:cNvSpPr>
          <p:nvPr/>
        </p:nvSpPr>
        <p:spPr bwMode="auto">
          <a:xfrm>
            <a:off x="2483768" y="1484784"/>
            <a:ext cx="719137" cy="720725"/>
          </a:xfrm>
          <a:prstGeom prst="ellipse">
            <a:avLst/>
          </a:prstGeom>
          <a:solidFill>
            <a:srgbClr val="A3FBEC"/>
          </a:solidFill>
          <a:ln w="9525">
            <a:solidFill>
              <a:schemeClr val="tx1"/>
            </a:solidFill>
            <a:round/>
            <a:headEnd/>
            <a:tailEnd/>
          </a:ln>
        </p:spPr>
        <p:txBody>
          <a:bodyPr wrap="none" anchor="ctr"/>
          <a:lstStyle/>
          <a:p>
            <a:pPr algn="ctr"/>
            <a:r>
              <a:rPr lang="it-IT" sz="3200" b="1" dirty="0">
                <a:solidFill>
                  <a:srgbClr val="5F1407"/>
                </a:solidFill>
                <a:latin typeface="Arial" pitchFamily="34" charset="0"/>
              </a:rPr>
              <a:t>9</a:t>
            </a:r>
          </a:p>
        </p:txBody>
      </p:sp>
      <p:sp>
        <p:nvSpPr>
          <p:cNvPr id="278534" name="Line 9"/>
          <p:cNvSpPr>
            <a:spLocks noChangeShapeType="1"/>
          </p:cNvSpPr>
          <p:nvPr/>
        </p:nvSpPr>
        <p:spPr bwMode="auto">
          <a:xfrm flipV="1">
            <a:off x="4500563" y="1773238"/>
            <a:ext cx="0" cy="71437"/>
          </a:xfrm>
          <a:prstGeom prst="line">
            <a:avLst/>
          </a:prstGeom>
          <a:noFill/>
          <a:ln w="9525">
            <a:solidFill>
              <a:schemeClr val="tx1"/>
            </a:solidFill>
            <a:round/>
            <a:headEnd/>
            <a:tailEnd/>
          </a:ln>
        </p:spPr>
        <p:txBody>
          <a:bodyPr/>
          <a:lstStyle/>
          <a:p>
            <a:endParaRPr lang="it-IT"/>
          </a:p>
        </p:txBody>
      </p:sp>
      <p:sp>
        <p:nvSpPr>
          <p:cNvPr id="278535" name="Line 10"/>
          <p:cNvSpPr>
            <a:spLocks noChangeShapeType="1"/>
          </p:cNvSpPr>
          <p:nvPr/>
        </p:nvSpPr>
        <p:spPr bwMode="auto">
          <a:xfrm>
            <a:off x="3779838" y="2997200"/>
            <a:ext cx="0" cy="503238"/>
          </a:xfrm>
          <a:prstGeom prst="line">
            <a:avLst/>
          </a:prstGeom>
          <a:noFill/>
          <a:ln w="9525">
            <a:solidFill>
              <a:schemeClr val="tx1"/>
            </a:solidFill>
            <a:round/>
            <a:headEnd/>
            <a:tailEnd/>
          </a:ln>
        </p:spPr>
        <p:txBody>
          <a:bodyPr/>
          <a:lstStyle/>
          <a:p>
            <a:endParaRPr lang="it-IT"/>
          </a:p>
        </p:txBody>
      </p:sp>
      <p:sp>
        <p:nvSpPr>
          <p:cNvPr id="278536" name="Text Box 11"/>
          <p:cNvSpPr txBox="1">
            <a:spLocks noChangeArrowheads="1"/>
          </p:cNvSpPr>
          <p:nvPr/>
        </p:nvSpPr>
        <p:spPr bwMode="auto">
          <a:xfrm rot="10855057" flipV="1">
            <a:off x="2632271" y="3664017"/>
            <a:ext cx="2376487" cy="579438"/>
          </a:xfrm>
          <a:prstGeom prst="rect">
            <a:avLst/>
          </a:prstGeom>
          <a:noFill/>
          <a:ln w="9525">
            <a:noFill/>
            <a:miter lim="800000"/>
            <a:headEnd/>
            <a:tailEnd/>
          </a:ln>
        </p:spPr>
        <p:txBody>
          <a:bodyPr>
            <a:spAutoFit/>
          </a:bodyPr>
          <a:lstStyle/>
          <a:p>
            <a:r>
              <a:rPr lang="it-IT" sz="3200" b="1" dirty="0" err="1">
                <a:solidFill>
                  <a:srgbClr val="FF6600"/>
                </a:solidFill>
                <a:latin typeface="Arial" pitchFamily="34" charset="0"/>
              </a:rPr>
              <a:t>med</a:t>
            </a:r>
            <a:r>
              <a:rPr lang="it-IT" sz="3200" b="1" dirty="0">
                <a:solidFill>
                  <a:srgbClr val="FF6600"/>
                </a:solidFill>
                <a:latin typeface="Arial" pitchFamily="34" charset="0"/>
              </a:rPr>
              <a:t> = 17.5</a:t>
            </a:r>
          </a:p>
        </p:txBody>
      </p:sp>
      <p:sp>
        <p:nvSpPr>
          <p:cNvPr id="11" name="Text Box 11"/>
          <p:cNvSpPr txBox="1">
            <a:spLocks noChangeArrowheads="1"/>
          </p:cNvSpPr>
          <p:nvPr/>
        </p:nvSpPr>
        <p:spPr bwMode="auto">
          <a:xfrm rot="10855057" flipV="1">
            <a:off x="1984199" y="2223855"/>
            <a:ext cx="2376487" cy="579438"/>
          </a:xfrm>
          <a:prstGeom prst="rect">
            <a:avLst/>
          </a:prstGeom>
          <a:noFill/>
          <a:ln w="9525">
            <a:noFill/>
            <a:miter lim="800000"/>
            <a:headEnd/>
            <a:tailEnd/>
          </a:ln>
        </p:spPr>
        <p:txBody>
          <a:bodyPr>
            <a:spAutoFit/>
          </a:bodyPr>
          <a:lstStyle/>
          <a:p>
            <a:r>
              <a:rPr lang="it-IT" sz="3200" b="1" dirty="0" err="1">
                <a:solidFill>
                  <a:srgbClr val="FF6600"/>
                </a:solidFill>
                <a:latin typeface="Arial" pitchFamily="34" charset="0"/>
              </a:rPr>
              <a:t>med</a:t>
            </a:r>
            <a:r>
              <a:rPr lang="it-IT" sz="3200" b="1" dirty="0">
                <a:solidFill>
                  <a:srgbClr val="FF6600"/>
                </a:solidFill>
                <a:latin typeface="Arial" pitchFamily="34" charset="0"/>
              </a:rPr>
              <a:t> = </a:t>
            </a:r>
            <a:r>
              <a:rPr lang="it-IT" sz="3200" b="1" dirty="0" smtClean="0">
                <a:solidFill>
                  <a:srgbClr val="FF6600"/>
                </a:solidFill>
                <a:latin typeface="Arial" pitchFamily="34" charset="0"/>
              </a:rPr>
              <a:t>9</a:t>
            </a:r>
            <a:endParaRPr lang="it-IT" sz="3200" b="1" dirty="0">
              <a:solidFill>
                <a:srgbClr val="FF6600"/>
              </a:solidFill>
              <a:latin typeface="Arial" pitchFamily="34" charset="0"/>
            </a:endParaRPr>
          </a:p>
        </p:txBody>
      </p:sp>
      <p:sp>
        <p:nvSpPr>
          <p:cNvPr id="13" name="Rectangle 2"/>
          <p:cNvSpPr>
            <a:spLocks noGrp="1" noChangeArrowheads="1"/>
          </p:cNvSpPr>
          <p:nvPr>
            <p:ph type="title"/>
          </p:nvPr>
        </p:nvSpPr>
        <p:spPr>
          <a:xfrm>
            <a:off x="468313" y="0"/>
            <a:ext cx="8229600" cy="692150"/>
          </a:xfrm>
          <a:solidFill>
            <a:schemeClr val="bg1"/>
          </a:solidFill>
          <a:ln>
            <a:solidFill>
              <a:schemeClr val="accent1"/>
            </a:solidFill>
          </a:ln>
        </p:spPr>
        <p:txBody>
          <a:bodyPr>
            <a:normAutofit/>
          </a:bodyPr>
          <a:lstStyle/>
          <a:p>
            <a:pPr eaLnBrk="1" hangingPunct="1"/>
            <a:r>
              <a:rPr lang="it-IT" sz="3200" dirty="0" smtClean="0">
                <a:solidFill>
                  <a:srgbClr val="FF0000"/>
                </a:solidFill>
              </a:rPr>
              <a:t>La mediana</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 name="Segnaposto numero diapositiva 4"/>
          <p:cNvSpPr>
            <a:spLocks noGrp="1"/>
          </p:cNvSpPr>
          <p:nvPr>
            <p:ph type="sldNum" sz="quarter" idx="12"/>
          </p:nvPr>
        </p:nvSpPr>
        <p:spPr/>
        <p:txBody>
          <a:bodyPr/>
          <a:lstStyle/>
          <a:p>
            <a:pPr>
              <a:defRPr/>
            </a:pPr>
            <a:fld id="{4DFD5C5E-741B-4BC8-A8E0-0B1CE1D79338}" type="slidenum">
              <a:rPr lang="it-IT"/>
              <a:pPr>
                <a:defRPr/>
              </a:pPr>
              <a:t>201</a:t>
            </a:fld>
            <a:endParaRPr lang="it-IT"/>
          </a:p>
        </p:txBody>
      </p:sp>
      <p:sp>
        <p:nvSpPr>
          <p:cNvPr id="279555" name="Line 4"/>
          <p:cNvSpPr>
            <a:spLocks noChangeShapeType="1"/>
          </p:cNvSpPr>
          <p:nvPr/>
        </p:nvSpPr>
        <p:spPr bwMode="auto">
          <a:xfrm>
            <a:off x="971550" y="1771650"/>
            <a:ext cx="5400675" cy="0"/>
          </a:xfrm>
          <a:prstGeom prst="line">
            <a:avLst/>
          </a:prstGeom>
          <a:noFill/>
          <a:ln w="9525">
            <a:solidFill>
              <a:schemeClr val="tx1"/>
            </a:solidFill>
            <a:round/>
            <a:headEnd/>
            <a:tailEnd/>
          </a:ln>
        </p:spPr>
        <p:txBody>
          <a:bodyPr/>
          <a:lstStyle/>
          <a:p>
            <a:endParaRPr lang="it-IT"/>
          </a:p>
        </p:txBody>
      </p:sp>
      <p:sp>
        <p:nvSpPr>
          <p:cNvPr id="279556" name="Oval 5"/>
          <p:cNvSpPr>
            <a:spLocks noChangeArrowheads="1"/>
          </p:cNvSpPr>
          <p:nvPr/>
        </p:nvSpPr>
        <p:spPr bwMode="auto">
          <a:xfrm>
            <a:off x="1187450" y="1411288"/>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57" name="Oval 6"/>
          <p:cNvSpPr>
            <a:spLocks noChangeArrowheads="1"/>
          </p:cNvSpPr>
          <p:nvPr/>
        </p:nvSpPr>
        <p:spPr bwMode="auto">
          <a:xfrm>
            <a:off x="1620838" y="1411288"/>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58" name="Oval 7"/>
          <p:cNvSpPr>
            <a:spLocks noChangeArrowheads="1"/>
          </p:cNvSpPr>
          <p:nvPr/>
        </p:nvSpPr>
        <p:spPr bwMode="auto">
          <a:xfrm>
            <a:off x="2339975" y="1411288"/>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59" name="Oval 8"/>
          <p:cNvSpPr>
            <a:spLocks noChangeArrowheads="1"/>
          </p:cNvSpPr>
          <p:nvPr/>
        </p:nvSpPr>
        <p:spPr bwMode="auto">
          <a:xfrm>
            <a:off x="2771775" y="1411288"/>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0" name="Oval 9"/>
          <p:cNvSpPr>
            <a:spLocks noChangeArrowheads="1"/>
          </p:cNvSpPr>
          <p:nvPr/>
        </p:nvSpPr>
        <p:spPr bwMode="auto">
          <a:xfrm>
            <a:off x="3995738" y="1411288"/>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1" name="Oval 10"/>
          <p:cNvSpPr>
            <a:spLocks noChangeArrowheads="1"/>
          </p:cNvSpPr>
          <p:nvPr/>
        </p:nvSpPr>
        <p:spPr bwMode="auto">
          <a:xfrm>
            <a:off x="4429125" y="1411288"/>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2" name="Oval 11"/>
          <p:cNvSpPr>
            <a:spLocks noChangeArrowheads="1"/>
          </p:cNvSpPr>
          <p:nvPr/>
        </p:nvSpPr>
        <p:spPr bwMode="auto">
          <a:xfrm>
            <a:off x="5005388" y="1411288"/>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3" name="Oval 12"/>
          <p:cNvSpPr>
            <a:spLocks noChangeArrowheads="1"/>
          </p:cNvSpPr>
          <p:nvPr/>
        </p:nvSpPr>
        <p:spPr bwMode="auto">
          <a:xfrm>
            <a:off x="5437188" y="1411288"/>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4" name="Line 13"/>
          <p:cNvSpPr>
            <a:spLocks noChangeShapeType="1"/>
          </p:cNvSpPr>
          <p:nvPr/>
        </p:nvSpPr>
        <p:spPr bwMode="auto">
          <a:xfrm>
            <a:off x="3563938" y="1484313"/>
            <a:ext cx="0" cy="142875"/>
          </a:xfrm>
          <a:prstGeom prst="line">
            <a:avLst/>
          </a:prstGeom>
          <a:noFill/>
          <a:ln w="9525">
            <a:solidFill>
              <a:schemeClr val="tx1"/>
            </a:solidFill>
            <a:round/>
            <a:headEnd/>
            <a:tailEnd type="triangle" w="med" len="med"/>
          </a:ln>
        </p:spPr>
        <p:txBody>
          <a:bodyPr/>
          <a:lstStyle/>
          <a:p>
            <a:endParaRPr lang="it-IT"/>
          </a:p>
        </p:txBody>
      </p:sp>
      <p:sp>
        <p:nvSpPr>
          <p:cNvPr id="279565" name="Text Box 14"/>
          <p:cNvSpPr txBox="1">
            <a:spLocks noChangeArrowheads="1"/>
          </p:cNvSpPr>
          <p:nvPr/>
        </p:nvSpPr>
        <p:spPr bwMode="auto">
          <a:xfrm>
            <a:off x="3348038" y="908050"/>
            <a:ext cx="455612" cy="579438"/>
          </a:xfrm>
          <a:prstGeom prst="rect">
            <a:avLst/>
          </a:prstGeom>
          <a:noFill/>
          <a:ln w="9525">
            <a:noFill/>
            <a:miter lim="800000"/>
            <a:headEnd/>
            <a:tailEnd/>
          </a:ln>
        </p:spPr>
        <p:txBody>
          <a:bodyPr wrap="none">
            <a:spAutoFit/>
          </a:bodyPr>
          <a:lstStyle/>
          <a:p>
            <a:r>
              <a:rPr lang="it-IT" sz="3200">
                <a:solidFill>
                  <a:srgbClr val="FF0000"/>
                </a:solidFill>
                <a:latin typeface="Arial" pitchFamily="34" charset="0"/>
              </a:rPr>
              <a:t>A</a:t>
            </a:r>
          </a:p>
        </p:txBody>
      </p:sp>
      <p:sp>
        <p:nvSpPr>
          <p:cNvPr id="279566" name="Line 28"/>
          <p:cNvSpPr>
            <a:spLocks noChangeShapeType="1"/>
          </p:cNvSpPr>
          <p:nvPr/>
        </p:nvSpPr>
        <p:spPr bwMode="auto">
          <a:xfrm>
            <a:off x="971550" y="3860800"/>
            <a:ext cx="7777163" cy="0"/>
          </a:xfrm>
          <a:prstGeom prst="line">
            <a:avLst/>
          </a:prstGeom>
          <a:noFill/>
          <a:ln w="9525">
            <a:solidFill>
              <a:schemeClr val="tx1"/>
            </a:solidFill>
            <a:round/>
            <a:headEnd/>
            <a:tailEnd/>
          </a:ln>
        </p:spPr>
        <p:txBody>
          <a:bodyPr/>
          <a:lstStyle/>
          <a:p>
            <a:endParaRPr lang="it-IT"/>
          </a:p>
        </p:txBody>
      </p:sp>
      <p:sp>
        <p:nvSpPr>
          <p:cNvPr id="279567" name="Oval 29"/>
          <p:cNvSpPr>
            <a:spLocks noChangeArrowheads="1"/>
          </p:cNvSpPr>
          <p:nvPr/>
        </p:nvSpPr>
        <p:spPr bwMode="auto">
          <a:xfrm>
            <a:off x="1187450" y="3498850"/>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8" name="Oval 30"/>
          <p:cNvSpPr>
            <a:spLocks noChangeArrowheads="1"/>
          </p:cNvSpPr>
          <p:nvPr/>
        </p:nvSpPr>
        <p:spPr bwMode="auto">
          <a:xfrm>
            <a:off x="1620838" y="3498850"/>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69" name="Oval 31"/>
          <p:cNvSpPr>
            <a:spLocks noChangeArrowheads="1"/>
          </p:cNvSpPr>
          <p:nvPr/>
        </p:nvSpPr>
        <p:spPr bwMode="auto">
          <a:xfrm>
            <a:off x="2339975" y="3498850"/>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70" name="Oval 32"/>
          <p:cNvSpPr>
            <a:spLocks noChangeArrowheads="1"/>
          </p:cNvSpPr>
          <p:nvPr/>
        </p:nvSpPr>
        <p:spPr bwMode="auto">
          <a:xfrm>
            <a:off x="2771775" y="3498850"/>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71" name="Oval 33"/>
          <p:cNvSpPr>
            <a:spLocks noChangeArrowheads="1"/>
          </p:cNvSpPr>
          <p:nvPr/>
        </p:nvSpPr>
        <p:spPr bwMode="auto">
          <a:xfrm>
            <a:off x="3995738" y="3498850"/>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72" name="Oval 34"/>
          <p:cNvSpPr>
            <a:spLocks noChangeArrowheads="1"/>
          </p:cNvSpPr>
          <p:nvPr/>
        </p:nvSpPr>
        <p:spPr bwMode="auto">
          <a:xfrm>
            <a:off x="4429125" y="3498850"/>
            <a:ext cx="287338"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73" name="Oval 35"/>
          <p:cNvSpPr>
            <a:spLocks noChangeArrowheads="1"/>
          </p:cNvSpPr>
          <p:nvPr/>
        </p:nvSpPr>
        <p:spPr bwMode="auto">
          <a:xfrm>
            <a:off x="6948488" y="3500438"/>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74" name="Oval 36"/>
          <p:cNvSpPr>
            <a:spLocks noChangeArrowheads="1"/>
          </p:cNvSpPr>
          <p:nvPr/>
        </p:nvSpPr>
        <p:spPr bwMode="auto">
          <a:xfrm>
            <a:off x="8243888" y="3500438"/>
            <a:ext cx="287337" cy="288925"/>
          </a:xfrm>
          <a:prstGeom prst="ellipse">
            <a:avLst/>
          </a:prstGeom>
          <a:solidFill>
            <a:schemeClr val="accent1"/>
          </a:solidFill>
          <a:ln w="9525">
            <a:solidFill>
              <a:schemeClr val="tx1"/>
            </a:solidFill>
            <a:round/>
            <a:headEnd/>
            <a:tailEnd/>
          </a:ln>
        </p:spPr>
        <p:txBody>
          <a:bodyPr wrap="none" anchor="ctr"/>
          <a:lstStyle/>
          <a:p>
            <a:endParaRPr lang="it-IT"/>
          </a:p>
        </p:txBody>
      </p:sp>
      <p:sp>
        <p:nvSpPr>
          <p:cNvPr id="279575" name="Line 37"/>
          <p:cNvSpPr>
            <a:spLocks noChangeShapeType="1"/>
          </p:cNvSpPr>
          <p:nvPr/>
        </p:nvSpPr>
        <p:spPr bwMode="auto">
          <a:xfrm>
            <a:off x="3563938" y="3571875"/>
            <a:ext cx="0" cy="142875"/>
          </a:xfrm>
          <a:prstGeom prst="line">
            <a:avLst/>
          </a:prstGeom>
          <a:noFill/>
          <a:ln w="9525">
            <a:solidFill>
              <a:schemeClr val="tx1"/>
            </a:solidFill>
            <a:round/>
            <a:headEnd/>
            <a:tailEnd type="triangle" w="med" len="med"/>
          </a:ln>
        </p:spPr>
        <p:txBody>
          <a:bodyPr/>
          <a:lstStyle/>
          <a:p>
            <a:endParaRPr lang="it-IT"/>
          </a:p>
        </p:txBody>
      </p:sp>
      <p:sp>
        <p:nvSpPr>
          <p:cNvPr id="279576" name="Text Box 38"/>
          <p:cNvSpPr txBox="1">
            <a:spLocks noChangeArrowheads="1"/>
          </p:cNvSpPr>
          <p:nvPr/>
        </p:nvSpPr>
        <p:spPr bwMode="auto">
          <a:xfrm>
            <a:off x="3348038" y="2995613"/>
            <a:ext cx="455612" cy="579437"/>
          </a:xfrm>
          <a:prstGeom prst="rect">
            <a:avLst/>
          </a:prstGeom>
          <a:noFill/>
          <a:ln w="9525">
            <a:noFill/>
            <a:miter lim="800000"/>
            <a:headEnd/>
            <a:tailEnd/>
          </a:ln>
        </p:spPr>
        <p:txBody>
          <a:bodyPr wrap="none">
            <a:spAutoFit/>
          </a:bodyPr>
          <a:lstStyle/>
          <a:p>
            <a:r>
              <a:rPr lang="it-IT" sz="3200">
                <a:solidFill>
                  <a:srgbClr val="FF0000"/>
                </a:solidFill>
                <a:latin typeface="Arial" pitchFamily="34" charset="0"/>
              </a:rPr>
              <a:t>A</a:t>
            </a:r>
          </a:p>
        </p:txBody>
      </p:sp>
      <p:sp>
        <p:nvSpPr>
          <p:cNvPr id="279577" name="Text Box 39"/>
          <p:cNvSpPr txBox="1">
            <a:spLocks noChangeArrowheads="1"/>
          </p:cNvSpPr>
          <p:nvPr/>
        </p:nvSpPr>
        <p:spPr bwMode="auto">
          <a:xfrm>
            <a:off x="2195513" y="0"/>
            <a:ext cx="4714875" cy="650875"/>
          </a:xfrm>
          <a:prstGeom prst="rect">
            <a:avLst/>
          </a:prstGeom>
          <a:noFill/>
          <a:ln w="9525">
            <a:solidFill>
              <a:schemeClr val="accent2"/>
            </a:solidFill>
            <a:miter lim="800000"/>
            <a:headEnd/>
            <a:tailEnd/>
          </a:ln>
        </p:spPr>
        <p:txBody>
          <a:bodyPr wrap="none">
            <a:spAutoFit/>
          </a:bodyPr>
          <a:lstStyle/>
          <a:p>
            <a:r>
              <a:rPr lang="it-IT" sz="3600">
                <a:solidFill>
                  <a:srgbClr val="FF0000"/>
                </a:solidFill>
                <a:latin typeface="Arial" pitchFamily="34" charset="0"/>
              </a:rPr>
              <a:t>Media contro mediana</a:t>
            </a:r>
          </a:p>
        </p:txBody>
      </p:sp>
      <p:sp>
        <p:nvSpPr>
          <p:cNvPr id="279578" name="Line 52"/>
          <p:cNvSpPr>
            <a:spLocks noChangeShapeType="1"/>
          </p:cNvSpPr>
          <p:nvPr/>
        </p:nvSpPr>
        <p:spPr bwMode="auto">
          <a:xfrm flipV="1">
            <a:off x="3563938" y="1916113"/>
            <a:ext cx="0" cy="144462"/>
          </a:xfrm>
          <a:prstGeom prst="line">
            <a:avLst/>
          </a:prstGeom>
          <a:noFill/>
          <a:ln w="9525">
            <a:solidFill>
              <a:schemeClr val="tx1"/>
            </a:solidFill>
            <a:round/>
            <a:headEnd/>
            <a:tailEnd type="triangle" w="med" len="med"/>
          </a:ln>
        </p:spPr>
        <p:txBody>
          <a:bodyPr/>
          <a:lstStyle/>
          <a:p>
            <a:endParaRPr lang="it-IT"/>
          </a:p>
        </p:txBody>
      </p:sp>
      <p:sp>
        <p:nvSpPr>
          <p:cNvPr id="279579" name="Text Box 53"/>
          <p:cNvSpPr txBox="1">
            <a:spLocks noChangeArrowheads="1"/>
          </p:cNvSpPr>
          <p:nvPr/>
        </p:nvSpPr>
        <p:spPr bwMode="auto">
          <a:xfrm>
            <a:off x="1908175" y="2060575"/>
            <a:ext cx="2956259" cy="523220"/>
          </a:xfrm>
          <a:prstGeom prst="rect">
            <a:avLst/>
          </a:prstGeom>
          <a:noFill/>
          <a:ln w="9525">
            <a:noFill/>
            <a:miter lim="800000"/>
            <a:headEnd/>
            <a:tailEnd/>
          </a:ln>
        </p:spPr>
        <p:txBody>
          <a:bodyPr wrap="none">
            <a:spAutoFit/>
          </a:bodyPr>
          <a:lstStyle/>
          <a:p>
            <a:r>
              <a:rPr lang="it-IT" sz="2800" dirty="0">
                <a:solidFill>
                  <a:srgbClr val="33CC33"/>
                </a:solidFill>
                <a:latin typeface="Arial" pitchFamily="34" charset="0"/>
              </a:rPr>
              <a:t>Mediana = </a:t>
            </a:r>
            <a:r>
              <a:rPr lang="it-IT" sz="2800" dirty="0" smtClean="0">
                <a:solidFill>
                  <a:srgbClr val="33CC33"/>
                </a:solidFill>
                <a:latin typeface="Arial" pitchFamily="34" charset="0"/>
              </a:rPr>
              <a:t>Media</a:t>
            </a:r>
            <a:endParaRPr lang="it-IT" sz="2800" dirty="0">
              <a:solidFill>
                <a:srgbClr val="33CC33"/>
              </a:solidFill>
              <a:latin typeface="Arial" pitchFamily="34" charset="0"/>
            </a:endParaRPr>
          </a:p>
        </p:txBody>
      </p:sp>
      <p:sp>
        <p:nvSpPr>
          <p:cNvPr id="279580" name="Text Box 54"/>
          <p:cNvSpPr txBox="1">
            <a:spLocks noChangeArrowheads="1"/>
          </p:cNvSpPr>
          <p:nvPr/>
        </p:nvSpPr>
        <p:spPr bwMode="auto">
          <a:xfrm>
            <a:off x="6659563" y="1052513"/>
            <a:ext cx="2011362" cy="1066800"/>
          </a:xfrm>
          <a:prstGeom prst="rect">
            <a:avLst/>
          </a:prstGeom>
          <a:noFill/>
          <a:ln w="9525">
            <a:noFill/>
            <a:miter lim="800000"/>
            <a:headEnd/>
            <a:tailEnd/>
          </a:ln>
        </p:spPr>
        <p:txBody>
          <a:bodyPr wrap="none">
            <a:spAutoFit/>
          </a:bodyPr>
          <a:lstStyle/>
          <a:p>
            <a:r>
              <a:rPr lang="it-IT" sz="3200">
                <a:latin typeface="Arial" pitchFamily="34" charset="0"/>
              </a:rPr>
              <a:t>(a) Dati </a:t>
            </a:r>
          </a:p>
          <a:p>
            <a:r>
              <a:rPr lang="it-IT" sz="3200">
                <a:latin typeface="Arial" pitchFamily="34" charset="0"/>
              </a:rPr>
              <a:t>simmetrici</a:t>
            </a:r>
          </a:p>
        </p:txBody>
      </p:sp>
      <p:sp>
        <p:nvSpPr>
          <p:cNvPr id="279581" name="Line 55"/>
          <p:cNvSpPr>
            <a:spLocks noChangeShapeType="1"/>
          </p:cNvSpPr>
          <p:nvPr/>
        </p:nvSpPr>
        <p:spPr bwMode="auto">
          <a:xfrm flipV="1">
            <a:off x="3563938" y="4005263"/>
            <a:ext cx="0" cy="144462"/>
          </a:xfrm>
          <a:prstGeom prst="line">
            <a:avLst/>
          </a:prstGeom>
          <a:noFill/>
          <a:ln w="9525">
            <a:solidFill>
              <a:schemeClr val="tx1"/>
            </a:solidFill>
            <a:round/>
            <a:headEnd/>
            <a:tailEnd type="triangle" w="med" len="med"/>
          </a:ln>
        </p:spPr>
        <p:txBody>
          <a:bodyPr/>
          <a:lstStyle/>
          <a:p>
            <a:endParaRPr lang="it-IT"/>
          </a:p>
        </p:txBody>
      </p:sp>
      <p:sp>
        <p:nvSpPr>
          <p:cNvPr id="279582" name="Line 56"/>
          <p:cNvSpPr>
            <a:spLocks noChangeShapeType="1"/>
          </p:cNvSpPr>
          <p:nvPr/>
        </p:nvSpPr>
        <p:spPr bwMode="auto">
          <a:xfrm>
            <a:off x="4716463" y="4005263"/>
            <a:ext cx="0" cy="0"/>
          </a:xfrm>
          <a:prstGeom prst="line">
            <a:avLst/>
          </a:prstGeom>
          <a:noFill/>
          <a:ln w="9525">
            <a:solidFill>
              <a:schemeClr val="tx1"/>
            </a:solidFill>
            <a:round/>
            <a:headEnd/>
            <a:tailEnd type="triangle" w="med" len="med"/>
          </a:ln>
        </p:spPr>
        <p:txBody>
          <a:bodyPr/>
          <a:lstStyle/>
          <a:p>
            <a:endParaRPr lang="it-IT"/>
          </a:p>
        </p:txBody>
      </p:sp>
      <p:sp>
        <p:nvSpPr>
          <p:cNvPr id="279583" name="Line 57"/>
          <p:cNvSpPr>
            <a:spLocks noChangeShapeType="1"/>
          </p:cNvSpPr>
          <p:nvPr/>
        </p:nvSpPr>
        <p:spPr bwMode="auto">
          <a:xfrm flipV="1">
            <a:off x="4787900" y="4005263"/>
            <a:ext cx="0" cy="144462"/>
          </a:xfrm>
          <a:prstGeom prst="line">
            <a:avLst/>
          </a:prstGeom>
          <a:noFill/>
          <a:ln w="9525">
            <a:solidFill>
              <a:schemeClr val="tx1"/>
            </a:solidFill>
            <a:round/>
            <a:headEnd/>
            <a:tailEnd type="triangle" w="med" len="med"/>
          </a:ln>
        </p:spPr>
        <p:txBody>
          <a:bodyPr/>
          <a:lstStyle/>
          <a:p>
            <a:endParaRPr lang="it-IT"/>
          </a:p>
        </p:txBody>
      </p:sp>
      <p:sp>
        <p:nvSpPr>
          <p:cNvPr id="279584" name="Text Box 59"/>
          <p:cNvSpPr txBox="1">
            <a:spLocks noChangeArrowheads="1"/>
          </p:cNvSpPr>
          <p:nvPr/>
        </p:nvSpPr>
        <p:spPr bwMode="auto">
          <a:xfrm>
            <a:off x="2627313" y="4221163"/>
            <a:ext cx="1552575" cy="519112"/>
          </a:xfrm>
          <a:prstGeom prst="rect">
            <a:avLst/>
          </a:prstGeom>
          <a:noFill/>
          <a:ln w="9525">
            <a:noFill/>
            <a:miter lim="800000"/>
            <a:headEnd/>
            <a:tailEnd/>
          </a:ln>
        </p:spPr>
        <p:txBody>
          <a:bodyPr wrap="none">
            <a:spAutoFit/>
          </a:bodyPr>
          <a:lstStyle/>
          <a:p>
            <a:r>
              <a:rPr lang="it-IT" sz="2800">
                <a:solidFill>
                  <a:srgbClr val="33CC33"/>
                </a:solidFill>
                <a:latin typeface="Arial" pitchFamily="34" charset="0"/>
              </a:rPr>
              <a:t>Mediana</a:t>
            </a:r>
          </a:p>
        </p:txBody>
      </p:sp>
      <p:sp>
        <p:nvSpPr>
          <p:cNvPr id="279585" name="Text Box 60"/>
          <p:cNvSpPr txBox="1">
            <a:spLocks noChangeArrowheads="1"/>
          </p:cNvSpPr>
          <p:nvPr/>
        </p:nvSpPr>
        <p:spPr bwMode="auto">
          <a:xfrm>
            <a:off x="4284663" y="4221163"/>
            <a:ext cx="1155700" cy="519112"/>
          </a:xfrm>
          <a:prstGeom prst="rect">
            <a:avLst/>
          </a:prstGeom>
          <a:noFill/>
          <a:ln w="9525">
            <a:noFill/>
            <a:miter lim="800000"/>
            <a:headEnd/>
            <a:tailEnd/>
          </a:ln>
        </p:spPr>
        <p:txBody>
          <a:bodyPr wrap="none">
            <a:spAutoFit/>
          </a:bodyPr>
          <a:lstStyle/>
          <a:p>
            <a:r>
              <a:rPr lang="it-IT" sz="2800">
                <a:solidFill>
                  <a:srgbClr val="33CC33"/>
                </a:solidFill>
                <a:latin typeface="Arial" pitchFamily="34" charset="0"/>
              </a:rPr>
              <a:t>Media</a:t>
            </a:r>
          </a:p>
        </p:txBody>
      </p:sp>
      <p:sp>
        <p:nvSpPr>
          <p:cNvPr id="279586" name="Text Box 61"/>
          <p:cNvSpPr txBox="1">
            <a:spLocks noChangeArrowheads="1"/>
          </p:cNvSpPr>
          <p:nvPr/>
        </p:nvSpPr>
        <p:spPr bwMode="auto">
          <a:xfrm>
            <a:off x="1116013" y="5013325"/>
            <a:ext cx="6791325" cy="1554163"/>
          </a:xfrm>
          <a:prstGeom prst="rect">
            <a:avLst/>
          </a:prstGeom>
          <a:noFill/>
          <a:ln w="9525">
            <a:noFill/>
            <a:miter lim="800000"/>
            <a:headEnd/>
            <a:tailEnd/>
          </a:ln>
        </p:spPr>
        <p:txBody>
          <a:bodyPr wrap="none">
            <a:spAutoFit/>
          </a:bodyPr>
          <a:lstStyle/>
          <a:p>
            <a:r>
              <a:rPr lang="it-IT" sz="3200">
                <a:latin typeface="Arial" pitchFamily="34" charset="0"/>
              </a:rPr>
              <a:t>(b) Le due osservazioni con il valore </a:t>
            </a:r>
          </a:p>
          <a:p>
            <a:r>
              <a:rPr lang="it-IT" sz="3200">
                <a:latin typeface="Arial" pitchFamily="34" charset="0"/>
              </a:rPr>
              <a:t>più grande si sono spostate a destra</a:t>
            </a:r>
          </a:p>
          <a:p>
            <a:r>
              <a:rPr lang="it-IT" sz="3200">
                <a:latin typeface="Arial" pitchFamily="34" charset="0"/>
              </a:rPr>
              <a:t>(dati asimmetrici)</a:t>
            </a:r>
          </a:p>
        </p:txBody>
      </p:sp>
      <p:sp>
        <p:nvSpPr>
          <p:cNvPr id="279587" name="Line 63"/>
          <p:cNvSpPr>
            <a:spLocks noChangeShapeType="1"/>
          </p:cNvSpPr>
          <p:nvPr/>
        </p:nvSpPr>
        <p:spPr bwMode="auto">
          <a:xfrm>
            <a:off x="5219700" y="1989138"/>
            <a:ext cx="1439863" cy="1223962"/>
          </a:xfrm>
          <a:prstGeom prst="line">
            <a:avLst/>
          </a:prstGeom>
          <a:noFill/>
          <a:ln w="9525">
            <a:solidFill>
              <a:schemeClr val="tx1"/>
            </a:solidFill>
            <a:round/>
            <a:headEnd/>
            <a:tailEnd type="triangle" w="med" len="med"/>
          </a:ln>
        </p:spPr>
        <p:txBody>
          <a:bodyPr/>
          <a:lstStyle/>
          <a:p>
            <a:endParaRPr lang="it-IT"/>
          </a:p>
        </p:txBody>
      </p:sp>
      <p:sp>
        <p:nvSpPr>
          <p:cNvPr id="279588" name="Line 64"/>
          <p:cNvSpPr>
            <a:spLocks noChangeShapeType="1"/>
          </p:cNvSpPr>
          <p:nvPr/>
        </p:nvSpPr>
        <p:spPr bwMode="auto">
          <a:xfrm>
            <a:off x="5867400" y="1916113"/>
            <a:ext cx="2160588" cy="1368425"/>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A6734BF1-0D2D-4028-9872-0C5353EAB440}" type="slidenum">
              <a:rPr lang="it-IT"/>
              <a:pPr>
                <a:defRPr/>
              </a:pPr>
              <a:t>202</a:t>
            </a:fld>
            <a:endParaRPr lang="it-IT"/>
          </a:p>
        </p:txBody>
      </p:sp>
      <p:sp>
        <p:nvSpPr>
          <p:cNvPr id="280579" name="Rectangle 2"/>
          <p:cNvSpPr>
            <a:spLocks noGrp="1" noChangeArrowheads="1"/>
          </p:cNvSpPr>
          <p:nvPr>
            <p:ph type="title"/>
          </p:nvPr>
        </p:nvSpPr>
        <p:spPr>
          <a:xfrm>
            <a:off x="457200" y="274638"/>
            <a:ext cx="8229600" cy="777875"/>
          </a:xfrm>
          <a:ln>
            <a:solidFill>
              <a:srgbClr val="0000FF"/>
            </a:solidFill>
          </a:ln>
        </p:spPr>
        <p:txBody>
          <a:bodyPr/>
          <a:lstStyle/>
          <a:p>
            <a:pPr eaLnBrk="1" hangingPunct="1"/>
            <a:r>
              <a:rPr lang="it-IT" sz="3600" smtClean="0">
                <a:solidFill>
                  <a:srgbClr val="FF6600"/>
                </a:solidFill>
              </a:rPr>
              <a:t>La moda</a:t>
            </a:r>
          </a:p>
        </p:txBody>
      </p:sp>
      <p:sp>
        <p:nvSpPr>
          <p:cNvPr id="280580" name="Rectangle 3"/>
          <p:cNvSpPr>
            <a:spLocks noGrp="1" noChangeArrowheads="1"/>
          </p:cNvSpPr>
          <p:nvPr>
            <p:ph type="body" idx="1"/>
          </p:nvPr>
        </p:nvSpPr>
        <p:spPr>
          <a:xfrm>
            <a:off x="457200" y="1341438"/>
            <a:ext cx="8229600" cy="5183187"/>
          </a:xfrm>
        </p:spPr>
        <p:txBody>
          <a:bodyPr/>
          <a:lstStyle/>
          <a:p>
            <a:pPr eaLnBrk="1" hangingPunct="1"/>
            <a:r>
              <a:rPr lang="it-IT" smtClean="0"/>
              <a:t>In una distribuzione di dati la</a:t>
            </a:r>
            <a:r>
              <a:rPr lang="it-IT" smtClean="0">
                <a:solidFill>
                  <a:srgbClr val="0000FF"/>
                </a:solidFill>
              </a:rPr>
              <a:t> moda</a:t>
            </a:r>
            <a:r>
              <a:rPr lang="it-IT" smtClean="0"/>
              <a:t> o (</a:t>
            </a:r>
            <a:r>
              <a:rPr lang="it-IT" smtClean="0">
                <a:solidFill>
                  <a:srgbClr val="0000FF"/>
                </a:solidFill>
              </a:rPr>
              <a:t>classe modale)</a:t>
            </a:r>
            <a:r>
              <a:rPr lang="it-IT" smtClean="0"/>
              <a:t> è il valore che si verifica con maggior frequenza o (la classe che contiene il maggior numero di osservazioni).</a:t>
            </a:r>
          </a:p>
          <a:p>
            <a:pPr eaLnBrk="1" hangingPunct="1"/>
            <a:r>
              <a:rPr lang="it-IT" smtClean="0"/>
              <a:t>Se due (più di due) valori si verificano con una maggior frequenza la distribuzione è detta </a:t>
            </a:r>
            <a:r>
              <a:rPr lang="it-IT" smtClean="0">
                <a:solidFill>
                  <a:srgbClr val="0000FF"/>
                </a:solidFill>
              </a:rPr>
              <a:t>bimodale (multimodale)</a:t>
            </a:r>
            <a:r>
              <a:rPr lang="it-IT" smtClean="0"/>
              <a:t>.</a:t>
            </a:r>
          </a:p>
          <a:p>
            <a:pPr eaLnBrk="1" hangingPunct="1"/>
            <a:r>
              <a:rPr lang="it-IT" smtClean="0"/>
              <a:t>La moda è l’unica misura di centralità che può essere usata con </a:t>
            </a:r>
            <a:r>
              <a:rPr lang="it-IT" smtClean="0">
                <a:solidFill>
                  <a:srgbClr val="0000FF"/>
                </a:solidFill>
              </a:rPr>
              <a:t>dati qualitativi</a:t>
            </a:r>
            <a:r>
              <a:rPr lang="it-IT" smtClean="0"/>
              <a:t>.</a:t>
            </a:r>
          </a:p>
          <a:p>
            <a:pPr eaLnBrk="1" hangingPunct="1"/>
            <a:endParaRPr lang="it-IT" smtClean="0"/>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2BBFE988-A777-4667-B2F7-26EA4AE6462E}" type="slidenum">
              <a:rPr lang="it-IT"/>
              <a:pPr>
                <a:defRPr/>
              </a:pPr>
              <a:t>203</a:t>
            </a:fld>
            <a:endParaRPr lang="it-IT"/>
          </a:p>
        </p:txBody>
      </p:sp>
      <p:sp>
        <p:nvSpPr>
          <p:cNvPr id="281603" name="Rectangle 4"/>
          <p:cNvSpPr>
            <a:spLocks noChangeArrowheads="1"/>
          </p:cNvSpPr>
          <p:nvPr/>
        </p:nvSpPr>
        <p:spPr bwMode="auto">
          <a:xfrm>
            <a:off x="457200" y="260350"/>
            <a:ext cx="8229600" cy="936625"/>
          </a:xfrm>
          <a:prstGeom prst="rect">
            <a:avLst/>
          </a:prstGeom>
          <a:noFill/>
          <a:ln w="9525">
            <a:solidFill>
              <a:srgbClr val="0000FF"/>
            </a:solidFill>
            <a:miter lim="800000"/>
            <a:headEnd/>
            <a:tailEnd/>
          </a:ln>
        </p:spPr>
        <p:txBody>
          <a:bodyPr/>
          <a:lstStyle/>
          <a:p>
            <a:pPr marL="342900" indent="-342900">
              <a:spcBef>
                <a:spcPct val="20000"/>
              </a:spcBef>
            </a:pPr>
            <a:r>
              <a:rPr lang="it-IT" sz="3600">
                <a:solidFill>
                  <a:srgbClr val="FF0000"/>
                </a:solidFill>
                <a:latin typeface="Arial" pitchFamily="34" charset="0"/>
              </a:rPr>
              <a:t>Relazioni tra media mediana e moda </a:t>
            </a:r>
          </a:p>
        </p:txBody>
      </p:sp>
      <p:pic>
        <p:nvPicPr>
          <p:cNvPr id="281604" name="Picture 5" descr="asimetria 2"/>
          <p:cNvPicPr>
            <a:picLocks noChangeAspect="1" noChangeArrowheads="1"/>
          </p:cNvPicPr>
          <p:nvPr/>
        </p:nvPicPr>
        <p:blipFill>
          <a:blip r:embed="rId3" cstate="print"/>
          <a:srcRect/>
          <a:stretch>
            <a:fillRect/>
          </a:stretch>
        </p:blipFill>
        <p:spPr bwMode="auto">
          <a:xfrm>
            <a:off x="0" y="1341438"/>
            <a:ext cx="8675688" cy="551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6B67001-C02B-4F23-A60B-135244C7F1ED}" type="slidenum">
              <a:rPr lang="it-IT"/>
              <a:pPr>
                <a:defRPr/>
              </a:pPr>
              <a:t>204</a:t>
            </a:fld>
            <a:endParaRPr lang="it-IT"/>
          </a:p>
        </p:txBody>
      </p:sp>
      <p:sp>
        <p:nvSpPr>
          <p:cNvPr id="282627" name="Rectangle 2"/>
          <p:cNvSpPr>
            <a:spLocks noGrp="1" noChangeArrowheads="1"/>
          </p:cNvSpPr>
          <p:nvPr>
            <p:ph type="title"/>
          </p:nvPr>
        </p:nvSpPr>
        <p:spPr>
          <a:xfrm>
            <a:off x="457200" y="274638"/>
            <a:ext cx="8229600" cy="850900"/>
          </a:xfrm>
          <a:ln>
            <a:solidFill>
              <a:srgbClr val="0000FF"/>
            </a:solidFill>
          </a:ln>
        </p:spPr>
        <p:txBody>
          <a:bodyPr/>
          <a:lstStyle/>
          <a:p>
            <a:pPr eaLnBrk="1" hangingPunct="1"/>
            <a:r>
              <a:rPr lang="it-IT" sz="3600" smtClean="0">
                <a:solidFill>
                  <a:srgbClr val="CC3300"/>
                </a:solidFill>
              </a:rPr>
              <a:t>Le misure di posizione centrale</a:t>
            </a:r>
          </a:p>
        </p:txBody>
      </p:sp>
      <p:sp>
        <p:nvSpPr>
          <p:cNvPr id="282628" name="Rectangle 3"/>
          <p:cNvSpPr>
            <a:spLocks noGrp="1" noChangeArrowheads="1"/>
          </p:cNvSpPr>
          <p:nvPr>
            <p:ph type="body" idx="1"/>
          </p:nvPr>
        </p:nvSpPr>
        <p:spPr>
          <a:xfrm>
            <a:off x="0" y="1341438"/>
            <a:ext cx="9144000" cy="5516562"/>
          </a:xfrm>
        </p:spPr>
        <p:txBody>
          <a:bodyPr/>
          <a:lstStyle/>
          <a:p>
            <a:pPr eaLnBrk="1" hangingPunct="1">
              <a:lnSpc>
                <a:spcPct val="80000"/>
              </a:lnSpc>
              <a:buFontTx/>
              <a:buNone/>
            </a:pPr>
            <a:r>
              <a:rPr lang="it-IT" sz="2400" b="1" smtClean="0"/>
              <a:t>     </a:t>
            </a:r>
            <a:r>
              <a:rPr lang="it-IT" sz="2800" b="1" smtClean="0"/>
              <a:t>Tra </a:t>
            </a:r>
            <a:r>
              <a:rPr lang="it-IT" sz="2800" b="1" smtClean="0">
                <a:solidFill>
                  <a:srgbClr val="FF3300"/>
                </a:solidFill>
              </a:rPr>
              <a:t>moda</a:t>
            </a:r>
            <a:r>
              <a:rPr lang="it-IT" sz="2800" b="1" smtClean="0"/>
              <a:t>, </a:t>
            </a:r>
            <a:r>
              <a:rPr lang="it-IT" sz="2800" b="1" smtClean="0">
                <a:solidFill>
                  <a:srgbClr val="FF3300"/>
                </a:solidFill>
              </a:rPr>
              <a:t>mediana</a:t>
            </a:r>
            <a:r>
              <a:rPr lang="it-IT" sz="2800" b="1" smtClean="0"/>
              <a:t>, e</a:t>
            </a:r>
            <a:r>
              <a:rPr lang="it-IT" sz="2800" b="1" smtClean="0">
                <a:solidFill>
                  <a:srgbClr val="FF3300"/>
                </a:solidFill>
              </a:rPr>
              <a:t> media</a:t>
            </a:r>
            <a:r>
              <a:rPr lang="it-IT" sz="2800" b="1" smtClean="0"/>
              <a:t> quale </a:t>
            </a:r>
            <a:r>
              <a:rPr lang="it-IT" sz="2800" b="1" smtClean="0">
                <a:solidFill>
                  <a:srgbClr val="009900"/>
                </a:solidFill>
              </a:rPr>
              <a:t>scegliere</a:t>
            </a:r>
            <a:r>
              <a:rPr lang="it-IT" sz="2800" b="1" smtClean="0"/>
              <a:t> per  </a:t>
            </a:r>
          </a:p>
          <a:p>
            <a:pPr eaLnBrk="1" hangingPunct="1">
              <a:lnSpc>
                <a:spcPct val="80000"/>
              </a:lnSpc>
              <a:buFontTx/>
              <a:buNone/>
            </a:pPr>
            <a:r>
              <a:rPr lang="it-IT" sz="2800" b="1" smtClean="0"/>
              <a:t>      rappresentare la nostra distribuzione?</a:t>
            </a:r>
          </a:p>
          <a:p>
            <a:pPr eaLnBrk="1" hangingPunct="1">
              <a:lnSpc>
                <a:spcPct val="80000"/>
              </a:lnSpc>
              <a:buFont typeface="Wingdings" pitchFamily="2" charset="2"/>
              <a:buNone/>
            </a:pPr>
            <a:r>
              <a:rPr lang="it-IT" sz="2800" b="1" smtClean="0">
                <a:solidFill>
                  <a:srgbClr val="000099"/>
                </a:solidFill>
              </a:rPr>
              <a:t>    Moda</a:t>
            </a:r>
            <a:r>
              <a:rPr lang="it-IT" sz="2800" smtClean="0"/>
              <a:t>: è sempre calcolabile, ma è poco potente </a:t>
            </a:r>
          </a:p>
          <a:p>
            <a:pPr lvl="1" eaLnBrk="1" hangingPunct="1">
              <a:lnSpc>
                <a:spcPct val="80000"/>
              </a:lnSpc>
              <a:buFontTx/>
              <a:buNone/>
            </a:pPr>
            <a:r>
              <a:rPr lang="it-IT" smtClean="0"/>
              <a:t>dal punto di vista informativo.</a:t>
            </a:r>
          </a:p>
          <a:p>
            <a:pPr lvl="1" eaLnBrk="1" hangingPunct="1">
              <a:lnSpc>
                <a:spcPct val="80000"/>
              </a:lnSpc>
              <a:buFont typeface="Wingdings" pitchFamily="2" charset="2"/>
              <a:buNone/>
            </a:pPr>
            <a:r>
              <a:rPr lang="it-IT" b="1" smtClean="0">
                <a:solidFill>
                  <a:srgbClr val="000099"/>
                </a:solidFill>
              </a:rPr>
              <a:t>Mediana</a:t>
            </a:r>
            <a:r>
              <a:rPr lang="it-IT" smtClean="0"/>
              <a:t>: è calcolabile soltanto per caratteri  almeno</a:t>
            </a:r>
          </a:p>
          <a:p>
            <a:pPr lvl="1" eaLnBrk="1" hangingPunct="1">
              <a:lnSpc>
                <a:spcPct val="80000"/>
              </a:lnSpc>
              <a:buFontTx/>
              <a:buNone/>
            </a:pPr>
            <a:r>
              <a:rPr lang="it-IT" smtClean="0"/>
              <a:t>ordinabili e trascura l’informazione relativa alla </a:t>
            </a:r>
          </a:p>
          <a:p>
            <a:pPr lvl="1" eaLnBrk="1" hangingPunct="1">
              <a:lnSpc>
                <a:spcPct val="80000"/>
              </a:lnSpc>
              <a:buFontTx/>
              <a:buNone/>
            </a:pPr>
            <a:r>
              <a:rPr lang="it-IT" smtClean="0"/>
              <a:t>grandezza quantitativa dei dati. Ha però il vantaggio </a:t>
            </a:r>
          </a:p>
          <a:p>
            <a:pPr lvl="1" eaLnBrk="1" hangingPunct="1">
              <a:lnSpc>
                <a:spcPct val="80000"/>
              </a:lnSpc>
              <a:buFontTx/>
              <a:buNone/>
            </a:pPr>
            <a:r>
              <a:rPr lang="it-IT" smtClean="0"/>
              <a:t>di non essere influenzata dai dati estremi.</a:t>
            </a:r>
          </a:p>
          <a:p>
            <a:pPr lvl="1" eaLnBrk="1" hangingPunct="1">
              <a:lnSpc>
                <a:spcPct val="80000"/>
              </a:lnSpc>
              <a:buFontTx/>
              <a:buNone/>
            </a:pPr>
            <a:r>
              <a:rPr lang="it-IT" b="1" smtClean="0">
                <a:solidFill>
                  <a:srgbClr val="000099"/>
                </a:solidFill>
              </a:rPr>
              <a:t>Media</a:t>
            </a:r>
            <a:r>
              <a:rPr lang="it-IT" smtClean="0"/>
              <a:t>: è calcolabile soltanto per caratteri quantitativi, è la più informativa, ma è influenzata dai dati estremi. </a:t>
            </a:r>
          </a:p>
          <a:p>
            <a:pPr lvl="1" eaLnBrk="1" hangingPunct="1">
              <a:lnSpc>
                <a:spcPct val="80000"/>
              </a:lnSpc>
              <a:buFontTx/>
              <a:buNone/>
            </a:pPr>
            <a:r>
              <a:rPr lang="it-IT" smtClean="0"/>
              <a:t>Moda, mediana, media hanno le stesse unità di misura delle osservazioni individuali.</a:t>
            </a:r>
          </a:p>
          <a:p>
            <a:pPr lvl="1" eaLnBrk="1" hangingPunct="1">
              <a:lnSpc>
                <a:spcPct val="80000"/>
              </a:lnSpc>
              <a:buFontTx/>
              <a:buNone/>
            </a:pPr>
            <a:endParaRPr lang="it-IT" smtClean="0"/>
          </a:p>
          <a:p>
            <a:pPr lvl="1" eaLnBrk="1" hangingPunct="1">
              <a:lnSpc>
                <a:spcPct val="80000"/>
              </a:lnSpc>
              <a:buFontTx/>
              <a:buNone/>
            </a:pPr>
            <a:endParaRPr lang="it-IT" smtClean="0"/>
          </a:p>
          <a:p>
            <a:pPr eaLnBrk="1" hangingPunct="1">
              <a:lnSpc>
                <a:spcPct val="80000"/>
              </a:lnSpc>
              <a:buFontTx/>
              <a:buNone/>
            </a:pPr>
            <a:endParaRPr lang="it-IT" sz="2800" smtClean="0"/>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B4098B8-DC4B-45DD-A15E-81B941F95679}" type="slidenum">
              <a:rPr lang="it-IT"/>
              <a:pPr>
                <a:defRPr/>
              </a:pPr>
              <a:t>205</a:t>
            </a:fld>
            <a:endParaRPr lang="it-IT"/>
          </a:p>
        </p:txBody>
      </p:sp>
      <p:sp>
        <p:nvSpPr>
          <p:cNvPr id="283651" name="Rectangle 2"/>
          <p:cNvSpPr>
            <a:spLocks noGrp="1" noChangeArrowheads="1"/>
          </p:cNvSpPr>
          <p:nvPr>
            <p:ph type="title"/>
          </p:nvPr>
        </p:nvSpPr>
        <p:spPr>
          <a:xfrm>
            <a:off x="468313" y="0"/>
            <a:ext cx="8291512" cy="1366838"/>
          </a:xfrm>
          <a:ln>
            <a:solidFill>
              <a:srgbClr val="0000FF"/>
            </a:solidFill>
          </a:ln>
        </p:spPr>
        <p:txBody>
          <a:bodyPr>
            <a:normAutofit fontScale="90000"/>
          </a:bodyPr>
          <a:lstStyle/>
          <a:p>
            <a:pPr eaLnBrk="1" hangingPunct="1"/>
            <a:r>
              <a:rPr lang="it-IT" sz="3600" dirty="0" smtClean="0">
                <a:solidFill>
                  <a:srgbClr val="FF0000"/>
                </a:solidFill>
              </a:rPr>
              <a:t/>
            </a:r>
            <a:br>
              <a:rPr lang="it-IT" sz="3600" dirty="0" smtClean="0">
                <a:solidFill>
                  <a:srgbClr val="FF0000"/>
                </a:solidFill>
              </a:rPr>
            </a:br>
            <a:r>
              <a:rPr lang="it-IT" sz="3600" dirty="0" smtClean="0">
                <a:solidFill>
                  <a:srgbClr val="FF0000"/>
                </a:solidFill>
              </a:rPr>
              <a:t>Misure di posizione “</a:t>
            </a:r>
            <a:r>
              <a:rPr lang="it-IT" sz="3600" b="1" u="sng" dirty="0" smtClean="0">
                <a:solidFill>
                  <a:srgbClr val="FF0000"/>
                </a:solidFill>
              </a:rPr>
              <a:t>non centrale</a:t>
            </a:r>
            <a:r>
              <a:rPr lang="it-IT" sz="3600" dirty="0" smtClean="0">
                <a:solidFill>
                  <a:srgbClr val="FF0000"/>
                </a:solidFill>
              </a:rPr>
              <a:t>”</a:t>
            </a:r>
            <a:br>
              <a:rPr lang="it-IT" sz="3600" dirty="0" smtClean="0">
                <a:solidFill>
                  <a:srgbClr val="FF0000"/>
                </a:solidFill>
              </a:rPr>
            </a:br>
            <a:r>
              <a:rPr lang="it-IT" sz="3600" dirty="0" smtClean="0">
                <a:solidFill>
                  <a:srgbClr val="FF0000"/>
                </a:solidFill>
              </a:rPr>
              <a:t> Quartili, Percentili</a:t>
            </a:r>
            <a:br>
              <a:rPr lang="it-IT" sz="3600" dirty="0" smtClean="0">
                <a:solidFill>
                  <a:srgbClr val="FF0000"/>
                </a:solidFill>
              </a:rPr>
            </a:br>
            <a:endParaRPr lang="it-IT" sz="3600" dirty="0" smtClean="0">
              <a:solidFill>
                <a:srgbClr val="FF0000"/>
              </a:solidFill>
            </a:endParaRPr>
          </a:p>
        </p:txBody>
      </p:sp>
      <p:sp>
        <p:nvSpPr>
          <p:cNvPr id="283652" name="Rectangle 3"/>
          <p:cNvSpPr>
            <a:spLocks noGrp="1" noChangeArrowheads="1"/>
          </p:cNvSpPr>
          <p:nvPr>
            <p:ph type="body" idx="1"/>
          </p:nvPr>
        </p:nvSpPr>
        <p:spPr>
          <a:xfrm>
            <a:off x="457200" y="1412875"/>
            <a:ext cx="8686800" cy="4968875"/>
          </a:xfrm>
        </p:spPr>
        <p:txBody>
          <a:bodyPr/>
          <a:lstStyle/>
          <a:p>
            <a:pPr eaLnBrk="1" hangingPunct="1">
              <a:lnSpc>
                <a:spcPct val="90000"/>
              </a:lnSpc>
              <a:buFont typeface="Wingdings" pitchFamily="2" charset="2"/>
              <a:buChar char="§"/>
            </a:pPr>
            <a:r>
              <a:rPr lang="it-IT" dirty="0" smtClean="0"/>
              <a:t>I </a:t>
            </a:r>
            <a:r>
              <a:rPr lang="it-IT" b="1" dirty="0" smtClean="0">
                <a:solidFill>
                  <a:schemeClr val="folHlink"/>
                </a:solidFill>
              </a:rPr>
              <a:t>quartili</a:t>
            </a:r>
            <a:r>
              <a:rPr lang="it-IT" dirty="0" smtClean="0"/>
              <a:t>, rispettivamente, </a:t>
            </a:r>
            <a:r>
              <a:rPr lang="it-IT" dirty="0" smtClean="0">
                <a:solidFill>
                  <a:srgbClr val="33CC33"/>
                </a:solidFill>
              </a:rPr>
              <a:t>primo quartile Q</a:t>
            </a:r>
            <a:r>
              <a:rPr lang="it-IT" baseline="-25000" dirty="0" smtClean="0">
                <a:solidFill>
                  <a:srgbClr val="33CC33"/>
                </a:solidFill>
              </a:rPr>
              <a:t>1</a:t>
            </a:r>
            <a:r>
              <a:rPr lang="it-IT" dirty="0" smtClean="0">
                <a:solidFill>
                  <a:srgbClr val="33CC33"/>
                </a:solidFill>
              </a:rPr>
              <a:t>, mediana Q</a:t>
            </a:r>
            <a:r>
              <a:rPr lang="it-IT" baseline="-25000" dirty="0" smtClean="0">
                <a:solidFill>
                  <a:srgbClr val="33CC33"/>
                </a:solidFill>
              </a:rPr>
              <a:t>2</a:t>
            </a:r>
            <a:r>
              <a:rPr lang="it-IT" dirty="0" smtClean="0">
                <a:solidFill>
                  <a:srgbClr val="33CC33"/>
                </a:solidFill>
              </a:rPr>
              <a:t> e terzo quartile Q</a:t>
            </a:r>
            <a:r>
              <a:rPr lang="it-IT" baseline="-25000" dirty="0" smtClean="0">
                <a:solidFill>
                  <a:srgbClr val="33CC33"/>
                </a:solidFill>
              </a:rPr>
              <a:t>3</a:t>
            </a:r>
            <a:r>
              <a:rPr lang="it-IT" dirty="0" smtClean="0">
                <a:solidFill>
                  <a:srgbClr val="33CC33"/>
                </a:solidFill>
              </a:rPr>
              <a:t> </a:t>
            </a:r>
            <a:r>
              <a:rPr lang="it-IT" dirty="0" smtClean="0"/>
              <a:t>dividono la distribuzione dei dati </a:t>
            </a:r>
            <a:r>
              <a:rPr lang="it-IT" dirty="0" smtClean="0">
                <a:solidFill>
                  <a:srgbClr val="FF3300"/>
                </a:solidFill>
              </a:rPr>
              <a:t>ordinati</a:t>
            </a:r>
            <a:r>
              <a:rPr lang="it-IT" dirty="0" smtClean="0"/>
              <a:t> in 4 parti uguali.</a:t>
            </a:r>
          </a:p>
          <a:p>
            <a:pPr eaLnBrk="1" hangingPunct="1">
              <a:lnSpc>
                <a:spcPct val="90000"/>
              </a:lnSpc>
              <a:buFont typeface="Wingdings" pitchFamily="2" charset="2"/>
              <a:buChar char="§"/>
            </a:pPr>
            <a:r>
              <a:rPr lang="it-IT" dirty="0" smtClean="0"/>
              <a:t>Il </a:t>
            </a:r>
            <a:r>
              <a:rPr lang="it-IT" b="1" dirty="0" smtClean="0">
                <a:solidFill>
                  <a:schemeClr val="folHlink"/>
                </a:solidFill>
              </a:rPr>
              <a:t>primo quartile</a:t>
            </a:r>
            <a:r>
              <a:rPr lang="it-IT" dirty="0" smtClean="0"/>
              <a:t> è la mediana di tutte le osservazioni la cui posizione è inferiore alla posizione della mediana.  </a:t>
            </a:r>
          </a:p>
          <a:p>
            <a:pPr eaLnBrk="1" hangingPunct="1">
              <a:lnSpc>
                <a:spcPct val="90000"/>
              </a:lnSpc>
              <a:buFont typeface="Wingdings" pitchFamily="2" charset="2"/>
              <a:buChar char="§"/>
            </a:pPr>
            <a:r>
              <a:rPr lang="it-IT" dirty="0" smtClean="0"/>
              <a:t>Il </a:t>
            </a:r>
            <a:r>
              <a:rPr lang="it-IT" b="1" dirty="0" smtClean="0">
                <a:solidFill>
                  <a:schemeClr val="folHlink"/>
                </a:solidFill>
              </a:rPr>
              <a:t>terzo quartile</a:t>
            </a:r>
            <a:r>
              <a:rPr lang="it-IT" dirty="0" smtClean="0"/>
              <a:t> è la mediana delle osservazioni con posizione superiore.</a:t>
            </a:r>
          </a:p>
          <a:p>
            <a:pPr eaLnBrk="1" hangingPunct="1">
              <a:lnSpc>
                <a:spcPct val="90000"/>
              </a:lnSpc>
              <a:buFont typeface="Wingdings" pitchFamily="2" charset="2"/>
              <a:buChar char="§"/>
            </a:pPr>
            <a:r>
              <a:rPr lang="it-IT" sz="2400" u="sng" dirty="0" smtClean="0"/>
              <a:t>Nota</a:t>
            </a:r>
            <a:r>
              <a:rPr lang="it-IT" sz="2400" dirty="0" smtClean="0"/>
              <a:t>: nella letteratura vengono date diverse definizioni di quartili, ma l’idea è sempre la stessa. Anche Excel usa una definizione diversa da quella che è stata data qui.</a:t>
            </a:r>
          </a:p>
          <a:p>
            <a:pPr eaLnBrk="1" hangingPunct="1">
              <a:lnSpc>
                <a:spcPct val="90000"/>
              </a:lnSpc>
              <a:buFont typeface="Wingdings" pitchFamily="2" charset="2"/>
              <a:buNone/>
            </a:pPr>
            <a:endParaRPr lang="it-IT" sz="2400" dirty="0" smtClean="0"/>
          </a:p>
          <a:p>
            <a:pPr eaLnBrk="1" hangingPunct="1">
              <a:lnSpc>
                <a:spcPct val="90000"/>
              </a:lnSpc>
            </a:pPr>
            <a:endParaRPr lang="it-IT" sz="2400" dirty="0"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egnaposto numero diapositiva 4"/>
          <p:cNvSpPr>
            <a:spLocks noGrp="1"/>
          </p:cNvSpPr>
          <p:nvPr>
            <p:ph type="sldNum" sz="quarter" idx="12"/>
          </p:nvPr>
        </p:nvSpPr>
        <p:spPr/>
        <p:txBody>
          <a:bodyPr/>
          <a:lstStyle/>
          <a:p>
            <a:pPr>
              <a:defRPr/>
            </a:pPr>
            <a:fld id="{B38DCDB2-0452-4FC2-A1DB-E63FB37AAB59}" type="slidenum">
              <a:rPr lang="it-IT"/>
              <a:pPr>
                <a:defRPr/>
              </a:pPr>
              <a:t>206</a:t>
            </a:fld>
            <a:endParaRPr lang="it-IT"/>
          </a:p>
        </p:txBody>
      </p:sp>
      <p:sp>
        <p:nvSpPr>
          <p:cNvPr id="284675" name="Rectangle 2"/>
          <p:cNvSpPr>
            <a:spLocks noGrp="1" noChangeArrowheads="1"/>
          </p:cNvSpPr>
          <p:nvPr>
            <p:ph type="title"/>
          </p:nvPr>
        </p:nvSpPr>
        <p:spPr>
          <a:xfrm>
            <a:off x="468313" y="260350"/>
            <a:ext cx="8229600" cy="647700"/>
          </a:xfrm>
          <a:ln>
            <a:solidFill>
              <a:srgbClr val="0000FF"/>
            </a:solidFill>
          </a:ln>
        </p:spPr>
        <p:txBody>
          <a:bodyPr/>
          <a:lstStyle/>
          <a:p>
            <a:pPr eaLnBrk="1" hangingPunct="1"/>
            <a:r>
              <a:rPr lang="it-IT" sz="3600" smtClean="0">
                <a:solidFill>
                  <a:srgbClr val="FF0000"/>
                </a:solidFill>
              </a:rPr>
              <a:t>I quartili</a:t>
            </a:r>
          </a:p>
        </p:txBody>
      </p:sp>
      <p:sp>
        <p:nvSpPr>
          <p:cNvPr id="284676" name="Text Box 4"/>
          <p:cNvSpPr txBox="1">
            <a:spLocks noChangeArrowheads="1"/>
          </p:cNvSpPr>
          <p:nvPr/>
        </p:nvSpPr>
        <p:spPr bwMode="auto">
          <a:xfrm>
            <a:off x="447675" y="1858963"/>
            <a:ext cx="3749675" cy="650875"/>
          </a:xfrm>
          <a:prstGeom prst="rect">
            <a:avLst/>
          </a:prstGeom>
          <a:noFill/>
          <a:ln w="9525">
            <a:solidFill>
              <a:srgbClr val="CC0066"/>
            </a:solidFill>
            <a:miter lim="800000"/>
            <a:headEnd/>
            <a:tailEnd/>
          </a:ln>
        </p:spPr>
        <p:txBody>
          <a:bodyPr wrap="none">
            <a:spAutoFit/>
          </a:bodyPr>
          <a:lstStyle/>
          <a:p>
            <a:pPr marL="342900" indent="-342900">
              <a:buFontTx/>
              <a:buAutoNum type="arabicPlain" startAt="11"/>
            </a:pPr>
            <a:r>
              <a:rPr lang="it-IT" sz="3600">
                <a:latin typeface="Arial" pitchFamily="34" charset="0"/>
              </a:rPr>
              <a:t>    13    15    16</a:t>
            </a:r>
          </a:p>
        </p:txBody>
      </p:sp>
      <p:sp>
        <p:nvSpPr>
          <p:cNvPr id="284677" name="Text Box 5"/>
          <p:cNvSpPr txBox="1">
            <a:spLocks noChangeArrowheads="1"/>
          </p:cNvSpPr>
          <p:nvPr/>
        </p:nvSpPr>
        <p:spPr bwMode="auto">
          <a:xfrm>
            <a:off x="4716463" y="1844675"/>
            <a:ext cx="3749675" cy="650875"/>
          </a:xfrm>
          <a:prstGeom prst="rect">
            <a:avLst/>
          </a:prstGeom>
          <a:noFill/>
          <a:ln w="9525">
            <a:solidFill>
              <a:srgbClr val="CC0066"/>
            </a:solidFill>
            <a:miter lim="800000"/>
            <a:headEnd/>
            <a:tailEnd/>
          </a:ln>
        </p:spPr>
        <p:txBody>
          <a:bodyPr>
            <a:spAutoFit/>
          </a:bodyPr>
          <a:lstStyle/>
          <a:p>
            <a:pPr marL="342900" indent="-342900"/>
            <a:r>
              <a:rPr lang="it-IT" sz="3600">
                <a:latin typeface="Arial" pitchFamily="34" charset="0"/>
              </a:rPr>
              <a:t>19    21    22    25            </a:t>
            </a:r>
          </a:p>
        </p:txBody>
      </p:sp>
      <p:sp>
        <p:nvSpPr>
          <p:cNvPr id="284678" name="Line 6"/>
          <p:cNvSpPr>
            <a:spLocks noChangeShapeType="1"/>
          </p:cNvSpPr>
          <p:nvPr/>
        </p:nvSpPr>
        <p:spPr bwMode="auto">
          <a:xfrm flipV="1">
            <a:off x="4427538" y="2276475"/>
            <a:ext cx="0" cy="720725"/>
          </a:xfrm>
          <a:prstGeom prst="line">
            <a:avLst/>
          </a:prstGeom>
          <a:noFill/>
          <a:ln w="9525">
            <a:solidFill>
              <a:schemeClr val="tx1"/>
            </a:solidFill>
            <a:round/>
            <a:headEnd/>
            <a:tailEnd type="triangle" w="med" len="med"/>
          </a:ln>
        </p:spPr>
        <p:txBody>
          <a:bodyPr/>
          <a:lstStyle/>
          <a:p>
            <a:endParaRPr lang="it-IT"/>
          </a:p>
        </p:txBody>
      </p:sp>
      <p:sp>
        <p:nvSpPr>
          <p:cNvPr id="284679" name="Text Box 7"/>
          <p:cNvSpPr txBox="1">
            <a:spLocks noChangeArrowheads="1"/>
          </p:cNvSpPr>
          <p:nvPr/>
        </p:nvSpPr>
        <p:spPr bwMode="auto">
          <a:xfrm>
            <a:off x="2700338" y="2852738"/>
            <a:ext cx="3889375" cy="641350"/>
          </a:xfrm>
          <a:prstGeom prst="rect">
            <a:avLst/>
          </a:prstGeom>
          <a:noFill/>
          <a:ln w="9525">
            <a:noFill/>
            <a:miter lim="800000"/>
            <a:headEnd/>
            <a:tailEnd/>
          </a:ln>
        </p:spPr>
        <p:txBody>
          <a:bodyPr>
            <a:spAutoFit/>
          </a:bodyPr>
          <a:lstStyle/>
          <a:p>
            <a:r>
              <a:rPr lang="it-IT" sz="3600">
                <a:solidFill>
                  <a:srgbClr val="CC0066"/>
                </a:solidFill>
                <a:latin typeface="Arial" pitchFamily="34" charset="0"/>
              </a:rPr>
              <a:t>Med = Q</a:t>
            </a:r>
            <a:r>
              <a:rPr lang="it-IT" sz="3600" baseline="-25000">
                <a:solidFill>
                  <a:srgbClr val="CC0066"/>
                </a:solidFill>
                <a:latin typeface="Arial" pitchFamily="34" charset="0"/>
              </a:rPr>
              <a:t>2</a:t>
            </a:r>
            <a:r>
              <a:rPr lang="it-IT" sz="3600">
                <a:solidFill>
                  <a:srgbClr val="CC0066"/>
                </a:solidFill>
                <a:latin typeface="Arial" pitchFamily="34" charset="0"/>
              </a:rPr>
              <a:t>  =</a:t>
            </a:r>
            <a:r>
              <a:rPr lang="it-IT" sz="3200">
                <a:latin typeface="Arial" pitchFamily="34" charset="0"/>
              </a:rPr>
              <a:t> </a:t>
            </a:r>
            <a:r>
              <a:rPr lang="it-IT" sz="3600">
                <a:solidFill>
                  <a:srgbClr val="CC0066"/>
                </a:solidFill>
                <a:latin typeface="Arial" pitchFamily="34" charset="0"/>
              </a:rPr>
              <a:t>17.5</a:t>
            </a:r>
          </a:p>
        </p:txBody>
      </p:sp>
      <p:sp>
        <p:nvSpPr>
          <p:cNvPr id="284680" name="Text Box 8"/>
          <p:cNvSpPr txBox="1">
            <a:spLocks noChangeArrowheads="1"/>
          </p:cNvSpPr>
          <p:nvPr/>
        </p:nvSpPr>
        <p:spPr bwMode="auto">
          <a:xfrm>
            <a:off x="3563938" y="3573463"/>
            <a:ext cx="1944687" cy="641350"/>
          </a:xfrm>
          <a:prstGeom prst="rect">
            <a:avLst/>
          </a:prstGeom>
          <a:noFill/>
          <a:ln w="9525">
            <a:noFill/>
            <a:miter lim="800000"/>
            <a:headEnd/>
            <a:tailEnd/>
          </a:ln>
        </p:spPr>
        <p:txBody>
          <a:bodyPr>
            <a:spAutoFit/>
          </a:bodyPr>
          <a:lstStyle/>
          <a:p>
            <a:r>
              <a:rPr lang="it-IT" sz="3600">
                <a:solidFill>
                  <a:srgbClr val="CC0066"/>
                </a:solidFill>
                <a:latin typeface="Arial" pitchFamily="34" charset="0"/>
              </a:rPr>
              <a:t>Q</a:t>
            </a:r>
            <a:r>
              <a:rPr lang="it-IT" sz="3600" baseline="-25000">
                <a:solidFill>
                  <a:srgbClr val="CC0066"/>
                </a:solidFill>
                <a:latin typeface="Arial" pitchFamily="34" charset="0"/>
              </a:rPr>
              <a:t>1</a:t>
            </a:r>
            <a:r>
              <a:rPr lang="it-IT" sz="3600">
                <a:solidFill>
                  <a:srgbClr val="CC0066"/>
                </a:solidFill>
                <a:latin typeface="Arial" pitchFamily="34" charset="0"/>
              </a:rPr>
              <a:t> = 14</a:t>
            </a:r>
          </a:p>
        </p:txBody>
      </p:sp>
      <p:sp>
        <p:nvSpPr>
          <p:cNvPr id="284681" name="Text Box 10"/>
          <p:cNvSpPr txBox="1">
            <a:spLocks noChangeArrowheads="1"/>
          </p:cNvSpPr>
          <p:nvPr/>
        </p:nvSpPr>
        <p:spPr bwMode="auto">
          <a:xfrm>
            <a:off x="3419475" y="4221163"/>
            <a:ext cx="2447925" cy="641350"/>
          </a:xfrm>
          <a:prstGeom prst="rect">
            <a:avLst/>
          </a:prstGeom>
          <a:noFill/>
          <a:ln w="9525">
            <a:noFill/>
            <a:miter lim="800000"/>
            <a:headEnd/>
            <a:tailEnd/>
          </a:ln>
        </p:spPr>
        <p:txBody>
          <a:bodyPr>
            <a:spAutoFit/>
          </a:bodyPr>
          <a:lstStyle/>
          <a:p>
            <a:r>
              <a:rPr lang="it-IT" sz="3600">
                <a:solidFill>
                  <a:srgbClr val="CC0066"/>
                </a:solidFill>
                <a:latin typeface="Arial" pitchFamily="34" charset="0"/>
              </a:rPr>
              <a:t>Q</a:t>
            </a:r>
            <a:r>
              <a:rPr lang="it-IT" sz="3600" baseline="-25000">
                <a:solidFill>
                  <a:srgbClr val="CC0066"/>
                </a:solidFill>
                <a:latin typeface="Arial" pitchFamily="34" charset="0"/>
              </a:rPr>
              <a:t>3</a:t>
            </a:r>
            <a:r>
              <a:rPr lang="it-IT" sz="3600">
                <a:solidFill>
                  <a:srgbClr val="CC0066"/>
                </a:solidFill>
                <a:latin typeface="Arial" pitchFamily="34" charset="0"/>
              </a:rPr>
              <a:t> = 21.5</a:t>
            </a:r>
          </a:p>
        </p:txBody>
      </p:sp>
      <p:sp>
        <p:nvSpPr>
          <p:cNvPr id="284682" name="Text Box 11"/>
          <p:cNvSpPr txBox="1">
            <a:spLocks noChangeArrowheads="1"/>
          </p:cNvSpPr>
          <p:nvPr/>
        </p:nvSpPr>
        <p:spPr bwMode="auto">
          <a:xfrm>
            <a:off x="447675" y="1042988"/>
            <a:ext cx="2327275" cy="579437"/>
          </a:xfrm>
          <a:prstGeom prst="rect">
            <a:avLst/>
          </a:prstGeom>
          <a:noFill/>
          <a:ln w="9525">
            <a:noFill/>
            <a:miter lim="800000"/>
            <a:headEnd/>
            <a:tailEnd/>
          </a:ln>
        </p:spPr>
        <p:txBody>
          <a:bodyPr wrap="none">
            <a:spAutoFit/>
          </a:bodyPr>
          <a:lstStyle/>
          <a:p>
            <a:r>
              <a:rPr lang="it-IT" sz="3200" u="sng">
                <a:latin typeface="Arial" pitchFamily="34" charset="0"/>
              </a:rPr>
              <a:t>Esempio 10</a:t>
            </a:r>
          </a:p>
        </p:txBody>
      </p:sp>
      <p:sp>
        <p:nvSpPr>
          <p:cNvPr id="284683" name="Text Box 13"/>
          <p:cNvSpPr txBox="1">
            <a:spLocks noChangeArrowheads="1"/>
          </p:cNvSpPr>
          <p:nvPr/>
        </p:nvSpPr>
        <p:spPr bwMode="auto">
          <a:xfrm>
            <a:off x="376238" y="5003800"/>
            <a:ext cx="8372475" cy="1554163"/>
          </a:xfrm>
          <a:prstGeom prst="rect">
            <a:avLst/>
          </a:prstGeom>
          <a:noFill/>
          <a:ln w="9525">
            <a:noFill/>
            <a:miter lim="800000"/>
            <a:headEnd/>
            <a:tailEnd/>
          </a:ln>
        </p:spPr>
        <p:txBody>
          <a:bodyPr>
            <a:spAutoFit/>
          </a:bodyPr>
          <a:lstStyle/>
          <a:p>
            <a:r>
              <a:rPr lang="it-IT" sz="3200">
                <a:latin typeface="Arial" pitchFamily="34" charset="0"/>
              </a:rPr>
              <a:t>Q</a:t>
            </a:r>
            <a:r>
              <a:rPr lang="it-IT" sz="3200" baseline="-25000">
                <a:latin typeface="Arial" pitchFamily="34" charset="0"/>
              </a:rPr>
              <a:t>1</a:t>
            </a:r>
            <a:r>
              <a:rPr lang="it-IT" sz="3200">
                <a:solidFill>
                  <a:srgbClr val="CC0066"/>
                </a:solidFill>
                <a:latin typeface="Arial" pitchFamily="34" charset="0"/>
              </a:rPr>
              <a:t>  </a:t>
            </a:r>
            <a:r>
              <a:rPr lang="it-IT" sz="3200">
                <a:latin typeface="Arial" pitchFamily="34" charset="0"/>
              </a:rPr>
              <a:t>lascia alla propria destra</a:t>
            </a:r>
            <a:r>
              <a:rPr lang="it-IT" sz="3200">
                <a:solidFill>
                  <a:srgbClr val="CC0066"/>
                </a:solidFill>
                <a:latin typeface="Arial" pitchFamily="34" charset="0"/>
              </a:rPr>
              <a:t> </a:t>
            </a:r>
            <a:r>
              <a:rPr lang="it-IT" sz="3200">
                <a:latin typeface="Arial" pitchFamily="34" charset="0"/>
              </a:rPr>
              <a:t>il 75% dell’intera </a:t>
            </a:r>
          </a:p>
          <a:p>
            <a:r>
              <a:rPr lang="it-IT" sz="3200">
                <a:latin typeface="Arial" pitchFamily="34" charset="0"/>
              </a:rPr>
              <a:t>distribuzione.Q</a:t>
            </a:r>
            <a:r>
              <a:rPr lang="it-IT" sz="3200" baseline="-25000">
                <a:latin typeface="Arial" pitchFamily="34" charset="0"/>
              </a:rPr>
              <a:t>3</a:t>
            </a:r>
            <a:r>
              <a:rPr lang="it-IT" sz="3200">
                <a:latin typeface="Arial" pitchFamily="34" charset="0"/>
              </a:rPr>
              <a:t> lascia alla propria destra il 25% della distribuzione.</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79E9B48D-AD8F-409D-87A8-F31D337F45E0}" type="slidenum">
              <a:rPr lang="it-IT"/>
              <a:pPr>
                <a:defRPr/>
              </a:pPr>
              <a:t>207</a:t>
            </a:fld>
            <a:endParaRPr lang="it-IT"/>
          </a:p>
        </p:txBody>
      </p:sp>
      <p:sp>
        <p:nvSpPr>
          <p:cNvPr id="285699" name="Rectangle 2"/>
          <p:cNvSpPr>
            <a:spLocks noGrp="1" noChangeArrowheads="1"/>
          </p:cNvSpPr>
          <p:nvPr>
            <p:ph type="title"/>
          </p:nvPr>
        </p:nvSpPr>
        <p:spPr>
          <a:xfrm>
            <a:off x="457200" y="274638"/>
            <a:ext cx="8229600" cy="922337"/>
          </a:xfrm>
          <a:ln>
            <a:solidFill>
              <a:srgbClr val="0000FF"/>
            </a:solidFill>
          </a:ln>
        </p:spPr>
        <p:txBody>
          <a:bodyPr/>
          <a:lstStyle/>
          <a:p>
            <a:pPr eaLnBrk="1" hangingPunct="1"/>
            <a:r>
              <a:rPr lang="it-IT" sz="3600" smtClean="0">
                <a:solidFill>
                  <a:srgbClr val="FF0000"/>
                </a:solidFill>
              </a:rPr>
              <a:t>I percentili</a:t>
            </a:r>
          </a:p>
        </p:txBody>
      </p:sp>
      <p:sp>
        <p:nvSpPr>
          <p:cNvPr id="285700" name="Rectangle 3"/>
          <p:cNvSpPr>
            <a:spLocks noGrp="1" noChangeArrowheads="1"/>
          </p:cNvSpPr>
          <p:nvPr>
            <p:ph type="body" idx="1"/>
          </p:nvPr>
        </p:nvSpPr>
        <p:spPr>
          <a:xfrm>
            <a:off x="0" y="1125538"/>
            <a:ext cx="9144000" cy="5732462"/>
          </a:xfrm>
        </p:spPr>
        <p:txBody>
          <a:bodyPr/>
          <a:lstStyle/>
          <a:p>
            <a:pPr eaLnBrk="1" hangingPunct="1"/>
            <a:endParaRPr lang="it-IT" dirty="0" smtClean="0">
              <a:solidFill>
                <a:srgbClr val="33CC33"/>
              </a:solidFill>
            </a:endParaRPr>
          </a:p>
          <a:p>
            <a:pPr eaLnBrk="1" hangingPunct="1"/>
            <a:r>
              <a:rPr lang="it-IT" dirty="0" smtClean="0">
                <a:solidFill>
                  <a:srgbClr val="33CC33"/>
                </a:solidFill>
              </a:rPr>
              <a:t>I percentili </a:t>
            </a:r>
            <a:r>
              <a:rPr lang="it-IT" dirty="0" smtClean="0"/>
              <a:t>sono quei valori che dividono la distribuzione dei dati </a:t>
            </a:r>
            <a:r>
              <a:rPr lang="it-IT" dirty="0" smtClean="0">
                <a:solidFill>
                  <a:srgbClr val="FF3300"/>
                </a:solidFill>
              </a:rPr>
              <a:t>ordinati</a:t>
            </a:r>
            <a:r>
              <a:rPr lang="it-IT" dirty="0" smtClean="0"/>
              <a:t> in 100 gruppi di uguale numerosità, dove ogni gruppo contiene circa l’1% di tutti i valori. </a:t>
            </a:r>
          </a:p>
          <a:p>
            <a:pPr eaLnBrk="1" hangingPunct="1"/>
            <a:endParaRPr lang="it-IT" sz="2800" u="sng" dirty="0" smtClean="0"/>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6059835D-5463-45F3-B116-C1B5AE340ABE}" type="slidenum">
              <a:rPr lang="it-IT"/>
              <a:pPr>
                <a:defRPr/>
              </a:pPr>
              <a:t>208</a:t>
            </a:fld>
            <a:endParaRPr lang="it-IT"/>
          </a:p>
        </p:txBody>
      </p:sp>
      <p:sp>
        <p:nvSpPr>
          <p:cNvPr id="364547" name="Rectangle 7"/>
          <p:cNvSpPr>
            <a:spLocks noChangeArrowheads="1"/>
          </p:cNvSpPr>
          <p:nvPr/>
        </p:nvSpPr>
        <p:spPr bwMode="auto">
          <a:xfrm>
            <a:off x="179512" y="2924944"/>
            <a:ext cx="7632848" cy="4362450"/>
          </a:xfrm>
          <a:prstGeom prst="rect">
            <a:avLst/>
          </a:prstGeom>
          <a:noFill/>
          <a:ln w="9525" algn="ctr">
            <a:noFill/>
            <a:miter lim="800000"/>
            <a:headEnd/>
            <a:tailEnd/>
          </a:ln>
        </p:spPr>
        <p:txBody>
          <a:bodyPr wrap="square">
            <a:spAutoFit/>
          </a:bodyPr>
          <a:lstStyle/>
          <a:p>
            <a:pPr algn="ctr"/>
            <a:r>
              <a:rPr lang="en-US" sz="2800"/>
              <a:t> data    count   cumcnt    percent	   cumperc	</a:t>
            </a:r>
          </a:p>
          <a:p>
            <a:pPr algn="ctr"/>
            <a:r>
              <a:rPr lang="en-US" sz="2800"/>
              <a:t>18	1	1	14,29		14,29</a:t>
            </a:r>
          </a:p>
          <a:p>
            <a:pPr algn="ctr"/>
            <a:r>
              <a:rPr lang="en-US" sz="2800"/>
              <a:t>33	1	2	14,29		28,57</a:t>
            </a:r>
          </a:p>
          <a:p>
            <a:pPr algn="ctr"/>
            <a:r>
              <a:rPr lang="en-US" sz="2800"/>
              <a:t>58	1	3	14,29		42,86</a:t>
            </a:r>
          </a:p>
          <a:p>
            <a:pPr algn="ctr"/>
            <a:r>
              <a:rPr lang="en-US" sz="2800"/>
              <a:t>67	1	4	14,29		57,14</a:t>
            </a:r>
          </a:p>
          <a:p>
            <a:pPr algn="ctr"/>
            <a:r>
              <a:rPr lang="en-US" sz="2800"/>
              <a:t>73	1	5	14,29		71,43</a:t>
            </a:r>
          </a:p>
          <a:p>
            <a:pPr algn="ctr"/>
            <a:r>
              <a:rPr lang="en-US" sz="2800"/>
              <a:t>93	1	6	14,29		85,71</a:t>
            </a:r>
          </a:p>
          <a:p>
            <a:pPr algn="ctr"/>
            <a:r>
              <a:rPr lang="en-US" sz="2800"/>
              <a:t>147	 1	 7	 14,29		100,00</a:t>
            </a:r>
          </a:p>
          <a:p>
            <a:pPr algn="ctr"/>
            <a:r>
              <a:rPr lang="en-US" sz="2800"/>
              <a:t>					</a:t>
            </a:r>
          </a:p>
          <a:p>
            <a:pPr algn="ctr"/>
            <a:endParaRPr lang="en-US" sz="2800"/>
          </a:p>
        </p:txBody>
      </p:sp>
      <p:sp>
        <p:nvSpPr>
          <p:cNvPr id="364548" name="Rectangle 8"/>
          <p:cNvSpPr>
            <a:spLocks noGrp="1" noChangeArrowheads="1"/>
          </p:cNvSpPr>
          <p:nvPr>
            <p:ph type="title"/>
          </p:nvPr>
        </p:nvSpPr>
        <p:spPr>
          <a:xfrm>
            <a:off x="467544" y="0"/>
            <a:ext cx="8229600" cy="706437"/>
          </a:xfrm>
          <a:ln>
            <a:solidFill>
              <a:srgbClr val="0000FF"/>
            </a:solidFill>
          </a:ln>
        </p:spPr>
        <p:txBody>
          <a:bodyPr/>
          <a:lstStyle/>
          <a:p>
            <a:pPr eaLnBrk="1" hangingPunct="1"/>
            <a:r>
              <a:rPr lang="it-IT" sz="3200" dirty="0" smtClean="0">
                <a:solidFill>
                  <a:srgbClr val="FF3300"/>
                </a:solidFill>
              </a:rPr>
              <a:t>I percentili</a:t>
            </a:r>
          </a:p>
        </p:txBody>
      </p:sp>
      <p:sp>
        <p:nvSpPr>
          <p:cNvPr id="364549" name="Rectangle 9"/>
          <p:cNvSpPr>
            <a:spLocks noGrp="1" noChangeArrowheads="1"/>
          </p:cNvSpPr>
          <p:nvPr>
            <p:ph type="body" idx="1"/>
          </p:nvPr>
        </p:nvSpPr>
        <p:spPr>
          <a:xfrm>
            <a:off x="0" y="764704"/>
            <a:ext cx="9144000" cy="6093296"/>
          </a:xfrm>
        </p:spPr>
        <p:txBody>
          <a:bodyPr/>
          <a:lstStyle/>
          <a:p>
            <a:pPr eaLnBrk="1" hangingPunct="1">
              <a:buClr>
                <a:srgbClr val="33CC33"/>
              </a:buClr>
            </a:pPr>
            <a:r>
              <a:rPr lang="it-IT" dirty="0" smtClean="0"/>
              <a:t>Il </a:t>
            </a:r>
            <a:r>
              <a:rPr lang="it-IT" dirty="0" smtClean="0">
                <a:solidFill>
                  <a:srgbClr val="40979E"/>
                </a:solidFill>
              </a:rPr>
              <a:t>p-percentile</a:t>
            </a:r>
            <a:r>
              <a:rPr lang="it-IT" dirty="0" smtClean="0"/>
              <a:t> è quel valore tale che il </a:t>
            </a:r>
            <a:r>
              <a:rPr lang="it-IT" dirty="0" smtClean="0">
                <a:solidFill>
                  <a:srgbClr val="40979E"/>
                </a:solidFill>
              </a:rPr>
              <a:t>p percento</a:t>
            </a:r>
            <a:r>
              <a:rPr lang="it-IT" dirty="0" smtClean="0"/>
              <a:t> delle osservazioni  cade fino a </a:t>
            </a:r>
            <a:r>
              <a:rPr lang="it-IT" u="sng" dirty="0" smtClean="0"/>
              <a:t>quel valore compreso</a:t>
            </a:r>
            <a:r>
              <a:rPr lang="it-IT" dirty="0" smtClean="0"/>
              <a:t>; il resto delle osservazioni è maggiore</a:t>
            </a:r>
          </a:p>
          <a:p>
            <a:pPr>
              <a:buClr>
                <a:srgbClr val="33CC33"/>
              </a:buClr>
            </a:pPr>
            <a:r>
              <a:rPr lang="it-IT" sz="2800" dirty="0" smtClean="0"/>
              <a:t>Es. livelli di </a:t>
            </a:r>
            <a:r>
              <a:rPr lang="it-IT" sz="2800" dirty="0" err="1" smtClean="0"/>
              <a:t>cotinina</a:t>
            </a:r>
            <a:r>
              <a:rPr lang="it-IT" sz="2800" dirty="0" smtClean="0"/>
              <a:t> nella saliva (</a:t>
            </a:r>
            <a:r>
              <a:rPr lang="it-IT" sz="2800" dirty="0" err="1" smtClean="0"/>
              <a:t>nmol</a:t>
            </a:r>
            <a:r>
              <a:rPr lang="it-IT" sz="2800" dirty="0" smtClean="0"/>
              <a:t>/l) dopo aver fumato</a:t>
            </a:r>
          </a:p>
        </p:txBody>
      </p:sp>
      <p:sp>
        <p:nvSpPr>
          <p:cNvPr id="8" name="CasellaDiTesto 7"/>
          <p:cNvSpPr txBox="1"/>
          <p:nvPr/>
        </p:nvSpPr>
        <p:spPr>
          <a:xfrm>
            <a:off x="755576" y="6309320"/>
            <a:ext cx="8091702" cy="400110"/>
          </a:xfrm>
          <a:prstGeom prst="rect">
            <a:avLst/>
          </a:prstGeom>
          <a:noFill/>
        </p:spPr>
        <p:txBody>
          <a:bodyPr wrap="none" rtlCol="0">
            <a:spAutoFit/>
          </a:bodyPr>
          <a:lstStyle/>
          <a:p>
            <a:r>
              <a:rPr lang="it-IT" sz="2000" b="1" dirty="0" smtClean="0">
                <a:solidFill>
                  <a:srgbClr val="FF0000"/>
                </a:solidFill>
              </a:rPr>
              <a:t> 1/7 = 0,1429 </a:t>
            </a:r>
            <a:r>
              <a:rPr lang="it-IT" sz="2000" b="1" dirty="0" smtClean="0">
                <a:solidFill>
                  <a:srgbClr val="FF0000"/>
                </a:solidFill>
                <a:sym typeface="Wingdings" pitchFamily="2" charset="2"/>
              </a:rPr>
              <a:t></a:t>
            </a:r>
            <a:r>
              <a:rPr lang="it-IT" b="1" dirty="0" smtClean="0">
                <a:solidFill>
                  <a:srgbClr val="FF0000"/>
                </a:solidFill>
              </a:rPr>
              <a:t> </a:t>
            </a:r>
            <a:r>
              <a:rPr lang="it-IT" sz="2000" b="1" dirty="0" smtClean="0">
                <a:solidFill>
                  <a:srgbClr val="FF0000"/>
                </a:solidFill>
              </a:rPr>
              <a:t>14,29 è la frequenza rel. percentuale di ogni osservazione </a:t>
            </a:r>
            <a:endParaRPr lang="it-IT" sz="2000" b="1" dirty="0">
              <a:solidFill>
                <a:srgbClr val="FF0000"/>
              </a:solidFill>
            </a:endParaRP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86CF6C67-84BF-4E2F-9FBE-BF8E58379F78}" type="slidenum">
              <a:rPr lang="it-IT"/>
              <a:pPr>
                <a:defRPr/>
              </a:pPr>
              <a:t>209</a:t>
            </a:fld>
            <a:endParaRPr lang="it-IT"/>
          </a:p>
        </p:txBody>
      </p:sp>
      <p:sp>
        <p:nvSpPr>
          <p:cNvPr id="365571" name="Rectangle 2"/>
          <p:cNvSpPr>
            <a:spLocks noGrp="1" noChangeArrowheads="1"/>
          </p:cNvSpPr>
          <p:nvPr>
            <p:ph type="title"/>
          </p:nvPr>
        </p:nvSpPr>
        <p:spPr>
          <a:xfrm>
            <a:off x="468313" y="260350"/>
            <a:ext cx="8229600" cy="647700"/>
          </a:xfrm>
          <a:ln>
            <a:solidFill>
              <a:srgbClr val="3333CC"/>
            </a:solidFill>
          </a:ln>
        </p:spPr>
        <p:txBody>
          <a:bodyPr/>
          <a:lstStyle/>
          <a:p>
            <a:pPr eaLnBrk="1" hangingPunct="1"/>
            <a:r>
              <a:rPr lang="it-IT" sz="3200" smtClean="0">
                <a:solidFill>
                  <a:srgbClr val="FF3300"/>
                </a:solidFill>
              </a:rPr>
              <a:t>Percentili</a:t>
            </a:r>
          </a:p>
        </p:txBody>
      </p:sp>
      <p:sp>
        <p:nvSpPr>
          <p:cNvPr id="365572" name="Rectangle 3"/>
          <p:cNvSpPr>
            <a:spLocks noGrp="1" noChangeArrowheads="1"/>
          </p:cNvSpPr>
          <p:nvPr>
            <p:ph type="body" idx="1"/>
          </p:nvPr>
        </p:nvSpPr>
        <p:spPr>
          <a:xfrm>
            <a:off x="0" y="908050"/>
            <a:ext cx="9144000" cy="5689600"/>
          </a:xfrm>
        </p:spPr>
        <p:txBody>
          <a:bodyPr/>
          <a:lstStyle/>
          <a:p>
            <a:pPr eaLnBrk="1" hangingPunct="1"/>
            <a:r>
              <a:rPr lang="it-IT" dirty="0" smtClean="0"/>
              <a:t>n=7 osservazioni</a:t>
            </a:r>
          </a:p>
          <a:p>
            <a:pPr eaLnBrk="1" hangingPunct="1"/>
            <a:r>
              <a:rPr lang="it-IT" dirty="0" smtClean="0"/>
              <a:t>Si vuole calcolare il </a:t>
            </a:r>
            <a:r>
              <a:rPr lang="it-IT" u="sng" dirty="0" smtClean="0">
                <a:solidFill>
                  <a:srgbClr val="FF3300"/>
                </a:solidFill>
              </a:rPr>
              <a:t>50mo </a:t>
            </a:r>
            <a:r>
              <a:rPr lang="it-IT" u="sng" dirty="0" smtClean="0"/>
              <a:t>percentile </a:t>
            </a:r>
            <a:r>
              <a:rPr lang="it-IT" dirty="0" smtClean="0"/>
              <a:t>-&gt; si sceglie l’osservazione campionaria che </a:t>
            </a:r>
            <a:r>
              <a:rPr lang="it-IT" u="sng" dirty="0" smtClean="0"/>
              <a:t>occupa il posto</a:t>
            </a:r>
            <a:r>
              <a:rPr lang="it-IT" dirty="0" smtClean="0"/>
              <a:t>:</a:t>
            </a:r>
          </a:p>
          <a:p>
            <a:pPr>
              <a:buNone/>
            </a:pPr>
            <a:r>
              <a:rPr lang="it-IT" b="1" dirty="0" smtClean="0">
                <a:solidFill>
                  <a:srgbClr val="FF0000"/>
                </a:solidFill>
              </a:rPr>
              <a:t>    p</a:t>
            </a:r>
            <a:r>
              <a:rPr lang="it-IT" sz="2400" dirty="0" smtClean="0"/>
              <a:t> </a:t>
            </a:r>
            <a:r>
              <a:rPr lang="it-IT" sz="2400" i="1" dirty="0" smtClean="0"/>
              <a:t>x </a:t>
            </a:r>
            <a:r>
              <a:rPr lang="it-IT" dirty="0" smtClean="0"/>
              <a:t>(n+1) = </a:t>
            </a:r>
            <a:r>
              <a:rPr lang="it-IT" b="1" dirty="0" smtClean="0">
                <a:solidFill>
                  <a:srgbClr val="FF0000"/>
                </a:solidFill>
              </a:rPr>
              <a:t>0.50</a:t>
            </a:r>
            <a:r>
              <a:rPr lang="it-IT" i="1" dirty="0" smtClean="0"/>
              <a:t> </a:t>
            </a:r>
            <a:r>
              <a:rPr lang="it-IT" sz="2400" dirty="0" smtClean="0"/>
              <a:t>x</a:t>
            </a:r>
            <a:r>
              <a:rPr lang="it-IT" i="1" dirty="0" smtClean="0"/>
              <a:t> </a:t>
            </a:r>
            <a:r>
              <a:rPr lang="it-IT" dirty="0" smtClean="0"/>
              <a:t>(7+1)=4   -&gt;</a:t>
            </a:r>
            <a:r>
              <a:rPr lang="it-IT" b="1" dirty="0" smtClean="0">
                <a:solidFill>
                  <a:srgbClr val="40979E"/>
                </a:solidFill>
              </a:rPr>
              <a:t>67</a:t>
            </a:r>
          </a:p>
          <a:p>
            <a:pPr eaLnBrk="1" hangingPunct="1"/>
            <a:r>
              <a:rPr lang="it-IT" dirty="0" smtClean="0"/>
              <a:t>Si vuole calcolare il </a:t>
            </a:r>
            <a:r>
              <a:rPr lang="it-IT" u="sng" dirty="0" smtClean="0">
                <a:solidFill>
                  <a:srgbClr val="FF3300"/>
                </a:solidFill>
              </a:rPr>
              <a:t>20mo</a:t>
            </a:r>
            <a:r>
              <a:rPr lang="it-IT" u="sng" dirty="0" smtClean="0"/>
              <a:t> percentile </a:t>
            </a:r>
            <a:r>
              <a:rPr lang="it-IT" dirty="0" smtClean="0"/>
              <a:t>-&gt; si sceglie l’osservazione campionaria che occupa il posto:</a:t>
            </a:r>
          </a:p>
          <a:p>
            <a:pPr>
              <a:buNone/>
            </a:pPr>
            <a:r>
              <a:rPr lang="it-IT" dirty="0" smtClean="0"/>
              <a:t>    </a:t>
            </a:r>
            <a:r>
              <a:rPr lang="it-IT" b="1" dirty="0" smtClean="0">
                <a:solidFill>
                  <a:srgbClr val="FF0000"/>
                </a:solidFill>
              </a:rPr>
              <a:t>p</a:t>
            </a:r>
            <a:r>
              <a:rPr lang="it-IT" dirty="0" smtClean="0"/>
              <a:t> </a:t>
            </a:r>
            <a:r>
              <a:rPr lang="it-IT" sz="2400" dirty="0" smtClean="0"/>
              <a:t>x</a:t>
            </a:r>
            <a:r>
              <a:rPr lang="it-IT" i="1" dirty="0" smtClean="0"/>
              <a:t> </a:t>
            </a:r>
            <a:r>
              <a:rPr lang="it-IT" dirty="0" smtClean="0"/>
              <a:t>(n+1) = </a:t>
            </a:r>
            <a:r>
              <a:rPr lang="it-IT" b="1" dirty="0" smtClean="0">
                <a:solidFill>
                  <a:srgbClr val="FF0000"/>
                </a:solidFill>
              </a:rPr>
              <a:t>0.20</a:t>
            </a:r>
            <a:r>
              <a:rPr lang="it-IT" dirty="0" smtClean="0"/>
              <a:t> </a:t>
            </a:r>
            <a:r>
              <a:rPr lang="it-IT" sz="2400" i="1" dirty="0" smtClean="0"/>
              <a:t>x </a:t>
            </a:r>
            <a:r>
              <a:rPr lang="it-IT" dirty="0" smtClean="0"/>
              <a:t>(7+1)=1.6   -&gt; </a:t>
            </a:r>
            <a:r>
              <a:rPr lang="it-IT" b="1" dirty="0" smtClean="0">
                <a:solidFill>
                  <a:srgbClr val="40979E"/>
                </a:solidFill>
              </a:rPr>
              <a:t>25.5</a:t>
            </a:r>
            <a:r>
              <a:rPr lang="it-IT" dirty="0" smtClean="0">
                <a:solidFill>
                  <a:srgbClr val="40979E"/>
                </a:solidFill>
              </a:rPr>
              <a:t> </a:t>
            </a:r>
            <a:r>
              <a:rPr lang="it-IT" dirty="0" smtClean="0"/>
              <a:t>è l’osservazione a metà circa tra la prima e la seconda.</a:t>
            </a:r>
          </a:p>
          <a:p>
            <a:pPr>
              <a:buNone/>
            </a:pPr>
            <a:endParaRPr lang="it-IT" dirty="0" smtClean="0"/>
          </a:p>
          <a:p>
            <a:pPr eaLnBrk="1" hangingPunct="1">
              <a:buFontTx/>
              <a:buNone/>
            </a:pPr>
            <a:r>
              <a:rPr lang="it-IT" dirty="0" smtClean="0"/>
              <a:t>   Qual è il </a:t>
            </a:r>
            <a:r>
              <a:rPr lang="it-IT" dirty="0" smtClean="0">
                <a:solidFill>
                  <a:srgbClr val="FF0000"/>
                </a:solidFill>
              </a:rPr>
              <a:t>10mo percentile</a:t>
            </a:r>
            <a:r>
              <a:rPr lang="it-IT" dirty="0" smtClean="0"/>
              <a:t>?  Qual è </a:t>
            </a:r>
            <a:r>
              <a:rPr lang="it-IT" dirty="0" smtClean="0">
                <a:solidFill>
                  <a:srgbClr val="FF0000"/>
                </a:solidFill>
              </a:rPr>
              <a:t>il 1° </a:t>
            </a:r>
            <a:r>
              <a:rPr lang="it-IT" dirty="0" smtClean="0"/>
              <a:t>percentile?</a:t>
            </a:r>
          </a:p>
        </p:txBody>
      </p:sp>
      <p:cxnSp>
        <p:nvCxnSpPr>
          <p:cNvPr id="7" name="Connettore 2 6"/>
          <p:cNvCxnSpPr/>
          <p:nvPr/>
        </p:nvCxnSpPr>
        <p:spPr>
          <a:xfrm flipH="1">
            <a:off x="4499992" y="2420888"/>
            <a:ext cx="64807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ttore 2 8"/>
          <p:cNvCxnSpPr/>
          <p:nvPr/>
        </p:nvCxnSpPr>
        <p:spPr>
          <a:xfrm flipH="1">
            <a:off x="4644008" y="2492896"/>
            <a:ext cx="1008112"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386752" y="430667"/>
            <a:ext cx="8073680" cy="5990149"/>
          </a:xfrm>
          <a:prstGeom prst="rect">
            <a:avLst/>
          </a:prstGeom>
          <a:noFill/>
          <a:ln w="9525">
            <a:noFill/>
            <a:miter lim="800000"/>
            <a:headEnd/>
            <a:tailEnd/>
          </a:ln>
        </p:spPr>
      </p:pic>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06EC3539-C3D1-4280-B1E7-8316E2898901}" type="slidenum">
              <a:rPr lang="it-IT"/>
              <a:pPr>
                <a:defRPr/>
              </a:pPr>
              <a:t>210</a:t>
            </a:fld>
            <a:endParaRPr lang="it-IT" dirty="0"/>
          </a:p>
        </p:txBody>
      </p:sp>
      <p:sp>
        <p:nvSpPr>
          <p:cNvPr id="366595" name="Rectangle 3"/>
          <p:cNvSpPr>
            <a:spLocks noGrp="1" noChangeArrowheads="1"/>
          </p:cNvSpPr>
          <p:nvPr>
            <p:ph type="body" idx="1"/>
          </p:nvPr>
        </p:nvSpPr>
        <p:spPr>
          <a:xfrm>
            <a:off x="395536" y="1412776"/>
            <a:ext cx="8229600" cy="4896544"/>
          </a:xfrm>
        </p:spPr>
        <p:txBody>
          <a:bodyPr>
            <a:normAutofit fontScale="92500" lnSpcReduction="20000"/>
          </a:bodyPr>
          <a:lstStyle/>
          <a:p>
            <a:pPr eaLnBrk="1" hangingPunct="1"/>
            <a:r>
              <a:rPr lang="it-IT" dirty="0" smtClean="0">
                <a:solidFill>
                  <a:srgbClr val="FF0000"/>
                </a:solidFill>
              </a:rPr>
              <a:t>10-mo percentile</a:t>
            </a:r>
            <a:r>
              <a:rPr lang="it-IT" dirty="0" smtClean="0"/>
              <a:t>:</a:t>
            </a:r>
          </a:p>
          <a:p>
            <a:pPr eaLnBrk="1" hangingPunct="1"/>
            <a:r>
              <a:rPr lang="it-IT" dirty="0" smtClean="0"/>
              <a:t>0.10*(7+1)=0.8 -&gt; approssimativamente la </a:t>
            </a:r>
            <a:r>
              <a:rPr lang="it-IT" b="1" dirty="0" smtClean="0"/>
              <a:t>prima osservazione</a:t>
            </a:r>
            <a:r>
              <a:rPr lang="it-IT" dirty="0" smtClean="0"/>
              <a:t> del campione, ossia 18</a:t>
            </a:r>
          </a:p>
          <a:p>
            <a:pPr eaLnBrk="1" hangingPunct="1"/>
            <a:endParaRPr lang="it-IT" dirty="0" smtClean="0"/>
          </a:p>
          <a:p>
            <a:r>
              <a:rPr lang="it-IT" dirty="0" smtClean="0">
                <a:solidFill>
                  <a:srgbClr val="FF0000"/>
                </a:solidFill>
              </a:rPr>
              <a:t> 1° percentile</a:t>
            </a:r>
            <a:r>
              <a:rPr lang="it-IT" dirty="0" smtClean="0"/>
              <a:t>:</a:t>
            </a:r>
          </a:p>
          <a:p>
            <a:r>
              <a:rPr lang="it-IT" dirty="0" smtClean="0"/>
              <a:t>0.01*(7+1)= 0.08 </a:t>
            </a:r>
            <a:r>
              <a:rPr lang="it-IT" dirty="0" smtClean="0">
                <a:sym typeface="Wingdings" pitchFamily="2" charset="2"/>
              </a:rPr>
              <a:t></a:t>
            </a:r>
            <a:r>
              <a:rPr lang="it-IT" b="1" dirty="0" smtClean="0">
                <a:sym typeface="Wingdings" pitchFamily="2" charset="2"/>
              </a:rPr>
              <a:t>nessuna osservazione </a:t>
            </a:r>
            <a:r>
              <a:rPr lang="it-IT" dirty="0" smtClean="0">
                <a:sym typeface="Wingdings" pitchFamily="2" charset="2"/>
              </a:rPr>
              <a:t>del campione</a:t>
            </a:r>
            <a:endParaRPr lang="it-IT" dirty="0" smtClean="0"/>
          </a:p>
          <a:p>
            <a:pPr>
              <a:buNone/>
            </a:pPr>
            <a:endParaRPr lang="it-IT" dirty="0" smtClean="0"/>
          </a:p>
          <a:p>
            <a:pPr>
              <a:buNone/>
            </a:pPr>
            <a:r>
              <a:rPr lang="it-IT" dirty="0" smtClean="0"/>
              <a:t>    ci sono diversi metodi che, dato un</a:t>
            </a:r>
          </a:p>
          <a:p>
            <a:pPr>
              <a:buNone/>
            </a:pPr>
            <a:r>
              <a:rPr lang="it-IT" dirty="0" smtClean="0"/>
              <a:t>   percentile, calcolano il corrispondente valore campionario.</a:t>
            </a:r>
          </a:p>
        </p:txBody>
      </p:sp>
      <p:sp>
        <p:nvSpPr>
          <p:cNvPr id="366596" name="Rectangle 4"/>
          <p:cNvSpPr>
            <a:spLocks noGrp="1" noChangeArrowheads="1"/>
          </p:cNvSpPr>
          <p:nvPr>
            <p:ph type="title"/>
          </p:nvPr>
        </p:nvSpPr>
        <p:spPr>
          <a:xfrm>
            <a:off x="457200" y="274638"/>
            <a:ext cx="8229600" cy="922114"/>
          </a:xfrm>
          <a:ln>
            <a:solidFill>
              <a:srgbClr val="3333CC"/>
            </a:solidFill>
          </a:ln>
        </p:spPr>
        <p:txBody>
          <a:bodyPr/>
          <a:lstStyle/>
          <a:p>
            <a:pPr eaLnBrk="1" hangingPunct="1"/>
            <a:r>
              <a:rPr lang="it-IT" sz="3200" smtClean="0">
                <a:solidFill>
                  <a:srgbClr val="FF3300"/>
                </a:solidFill>
              </a:rPr>
              <a:t>Percentili</a:t>
            </a: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79E9B48D-AD8F-409D-87A8-F31D337F45E0}" type="slidenum">
              <a:rPr lang="it-IT"/>
              <a:pPr>
                <a:defRPr/>
              </a:pPr>
              <a:t>211</a:t>
            </a:fld>
            <a:endParaRPr lang="it-IT"/>
          </a:p>
        </p:txBody>
      </p:sp>
      <p:sp>
        <p:nvSpPr>
          <p:cNvPr id="285699" name="Rectangle 2"/>
          <p:cNvSpPr>
            <a:spLocks noGrp="1" noChangeArrowheads="1"/>
          </p:cNvSpPr>
          <p:nvPr>
            <p:ph type="title"/>
          </p:nvPr>
        </p:nvSpPr>
        <p:spPr>
          <a:xfrm>
            <a:off x="457200" y="274638"/>
            <a:ext cx="8229600" cy="922337"/>
          </a:xfrm>
          <a:ln>
            <a:solidFill>
              <a:srgbClr val="0000FF"/>
            </a:solidFill>
          </a:ln>
        </p:spPr>
        <p:txBody>
          <a:bodyPr/>
          <a:lstStyle/>
          <a:p>
            <a:r>
              <a:rPr lang="it-IT" sz="3600" smtClean="0">
                <a:solidFill>
                  <a:srgbClr val="FF0000"/>
                </a:solidFill>
              </a:rPr>
              <a:t>I percentili : operazione inversa</a:t>
            </a:r>
          </a:p>
        </p:txBody>
      </p:sp>
      <p:sp>
        <p:nvSpPr>
          <p:cNvPr id="285700" name="Rectangle 3"/>
          <p:cNvSpPr>
            <a:spLocks noGrp="1" noChangeArrowheads="1"/>
          </p:cNvSpPr>
          <p:nvPr>
            <p:ph type="body" idx="1"/>
          </p:nvPr>
        </p:nvSpPr>
        <p:spPr>
          <a:xfrm>
            <a:off x="0" y="1125538"/>
            <a:ext cx="9144000" cy="5732462"/>
          </a:xfrm>
        </p:spPr>
        <p:txBody>
          <a:bodyPr/>
          <a:lstStyle/>
          <a:p>
            <a:pPr eaLnBrk="1" hangingPunct="1">
              <a:buNone/>
            </a:pPr>
            <a:endParaRPr lang="it-IT" dirty="0" smtClean="0"/>
          </a:p>
          <a:p>
            <a:r>
              <a:rPr lang="it-IT" dirty="0" smtClean="0"/>
              <a:t>Il p-percentile è quel valore tale che il p percento delle osservazioni  cade fino a quel valore compreso.</a:t>
            </a:r>
          </a:p>
          <a:p>
            <a:pPr eaLnBrk="1" hangingPunct="1"/>
            <a:r>
              <a:rPr lang="it-IT" sz="2800" b="1" dirty="0" smtClean="0"/>
              <a:t>Dato un particolare valore x di una distribuzione  di osservazioni a quale percentile corrisponde?</a:t>
            </a:r>
          </a:p>
          <a:p>
            <a:pPr eaLnBrk="1" hangingPunct="1">
              <a:buFontTx/>
              <a:buNone/>
            </a:pPr>
            <a:r>
              <a:rPr lang="it-IT" sz="2800" dirty="0" smtClean="0"/>
              <a:t>                                                           </a:t>
            </a:r>
            <a:r>
              <a:rPr lang="it-IT" sz="2800" u="sng" dirty="0" smtClean="0"/>
              <a:t>    </a:t>
            </a:r>
            <a:r>
              <a:rPr lang="it-IT" sz="2800" u="sng" dirty="0" err="1" smtClean="0"/>
              <a:t>n°</a:t>
            </a:r>
            <a:r>
              <a:rPr lang="it-IT" sz="2800" u="sng" dirty="0" smtClean="0"/>
              <a:t> dei valori </a:t>
            </a:r>
            <a:r>
              <a:rPr lang="it-IT" sz="2800" u="sng" dirty="0" smtClean="0">
                <a:cs typeface="Arial" pitchFamily="34" charset="0"/>
              </a:rPr>
              <a:t>≤</a:t>
            </a:r>
            <a:r>
              <a:rPr lang="it-IT" sz="2800" u="sng" dirty="0" smtClean="0"/>
              <a:t> x </a:t>
            </a:r>
          </a:p>
          <a:p>
            <a:pPr eaLnBrk="1" hangingPunct="1">
              <a:buFontTx/>
              <a:buNone/>
            </a:pPr>
            <a:r>
              <a:rPr lang="it-IT" sz="2800" u="sng" dirty="0" smtClean="0"/>
              <a:t>                                       </a:t>
            </a:r>
          </a:p>
        </p:txBody>
      </p:sp>
      <p:sp>
        <p:nvSpPr>
          <p:cNvPr id="285701" name="Text Box 4"/>
          <p:cNvSpPr txBox="1">
            <a:spLocks noChangeArrowheads="1"/>
          </p:cNvSpPr>
          <p:nvPr/>
        </p:nvSpPr>
        <p:spPr bwMode="auto">
          <a:xfrm>
            <a:off x="5004048" y="4725144"/>
            <a:ext cx="3413125" cy="461665"/>
          </a:xfrm>
          <a:prstGeom prst="rect">
            <a:avLst/>
          </a:prstGeom>
          <a:noFill/>
          <a:ln w="9525">
            <a:noFill/>
            <a:miter lim="800000"/>
            <a:headEnd/>
            <a:tailEnd/>
          </a:ln>
        </p:spPr>
        <p:txBody>
          <a:bodyPr>
            <a:spAutoFit/>
          </a:bodyPr>
          <a:lstStyle/>
          <a:p>
            <a:r>
              <a:rPr lang="it-IT" sz="2400" dirty="0" err="1">
                <a:latin typeface="Arial" pitchFamily="34" charset="0"/>
              </a:rPr>
              <a:t>n°</a:t>
            </a:r>
            <a:r>
              <a:rPr lang="it-IT" sz="2400" dirty="0">
                <a:latin typeface="Arial" pitchFamily="34" charset="0"/>
              </a:rPr>
              <a:t> totale dei valori</a:t>
            </a:r>
          </a:p>
        </p:txBody>
      </p:sp>
      <p:sp>
        <p:nvSpPr>
          <p:cNvPr id="285702" name="Text Box 5"/>
          <p:cNvSpPr txBox="1">
            <a:spLocks noChangeArrowheads="1"/>
          </p:cNvSpPr>
          <p:nvPr/>
        </p:nvSpPr>
        <p:spPr bwMode="auto">
          <a:xfrm>
            <a:off x="755576" y="4293096"/>
            <a:ext cx="4211960" cy="584775"/>
          </a:xfrm>
          <a:prstGeom prst="rect">
            <a:avLst/>
          </a:prstGeom>
          <a:noFill/>
          <a:ln w="9525">
            <a:noFill/>
            <a:miter lim="800000"/>
            <a:headEnd/>
            <a:tailEnd/>
          </a:ln>
        </p:spPr>
        <p:txBody>
          <a:bodyPr wrap="square">
            <a:spAutoFit/>
          </a:bodyPr>
          <a:lstStyle/>
          <a:p>
            <a:r>
              <a:rPr lang="it-IT" sz="3200" dirty="0" smtClean="0">
                <a:solidFill>
                  <a:schemeClr val="folHlink"/>
                </a:solidFill>
                <a:latin typeface="Arial" pitchFamily="34" charset="0"/>
              </a:rPr>
              <a:t>percentile </a:t>
            </a:r>
            <a:r>
              <a:rPr lang="it-IT" sz="3200" dirty="0">
                <a:solidFill>
                  <a:schemeClr val="folHlink"/>
                </a:solidFill>
                <a:latin typeface="Arial" pitchFamily="34" charset="0"/>
              </a:rPr>
              <a:t>di x</a:t>
            </a:r>
            <a:r>
              <a:rPr lang="it-IT" sz="3200" dirty="0">
                <a:latin typeface="Arial" pitchFamily="34" charset="0"/>
              </a:rPr>
              <a:t> = </a:t>
            </a:r>
            <a:r>
              <a:rPr lang="it-IT" sz="3200" dirty="0" smtClean="0">
                <a:latin typeface="Arial" pitchFamily="34" charset="0"/>
              </a:rPr>
              <a:t>100  * </a:t>
            </a:r>
            <a:endParaRPr lang="it-IT" sz="3200" dirty="0">
              <a:latin typeface="Arial" pitchFamily="34"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egnaposto numero diapositiva 3"/>
          <p:cNvSpPr>
            <a:spLocks noGrp="1"/>
          </p:cNvSpPr>
          <p:nvPr>
            <p:ph type="sldNum" sz="quarter" idx="12"/>
          </p:nvPr>
        </p:nvSpPr>
        <p:spPr/>
        <p:txBody>
          <a:bodyPr/>
          <a:lstStyle/>
          <a:p>
            <a:pPr>
              <a:defRPr/>
            </a:pPr>
            <a:fld id="{CFF9EEE5-CBB7-4824-9F71-D815FB7C9378}" type="slidenum">
              <a:rPr lang="it-IT"/>
              <a:pPr>
                <a:defRPr/>
              </a:pPr>
              <a:t>212</a:t>
            </a:fld>
            <a:endParaRPr lang="it-IT"/>
          </a:p>
        </p:txBody>
      </p:sp>
      <p:sp>
        <p:nvSpPr>
          <p:cNvPr id="286723" name="Rectangle 6"/>
          <p:cNvSpPr>
            <a:spLocks noChangeArrowheads="1"/>
          </p:cNvSpPr>
          <p:nvPr/>
        </p:nvSpPr>
        <p:spPr bwMode="auto">
          <a:xfrm>
            <a:off x="468313" y="365125"/>
            <a:ext cx="2808287" cy="6492875"/>
          </a:xfrm>
          <a:prstGeom prst="rect">
            <a:avLst/>
          </a:prstGeom>
          <a:noFill/>
          <a:ln w="9525">
            <a:noFill/>
            <a:miter lim="800000"/>
            <a:headEnd/>
            <a:tailEnd/>
          </a:ln>
        </p:spPr>
        <p:txBody>
          <a:bodyPr>
            <a:spAutoFit/>
          </a:bodyPr>
          <a:lstStyle/>
          <a:p>
            <a:r>
              <a:rPr lang="it-IT" sz="2000">
                <a:latin typeface="Arial" pitchFamily="34" charset="0"/>
              </a:rPr>
              <a:t>71,0</a:t>
            </a:r>
          </a:p>
          <a:p>
            <a:r>
              <a:rPr lang="it-IT" sz="2000">
                <a:latin typeface="Arial" pitchFamily="34" charset="0"/>
              </a:rPr>
              <a:t>73,7</a:t>
            </a:r>
          </a:p>
          <a:p>
            <a:r>
              <a:rPr lang="it-IT" sz="2000">
                <a:latin typeface="Arial" pitchFamily="34" charset="0"/>
              </a:rPr>
              <a:t>80,0</a:t>
            </a:r>
          </a:p>
          <a:p>
            <a:r>
              <a:rPr lang="it-IT" sz="2000">
                <a:latin typeface="Arial" pitchFamily="34" charset="0"/>
              </a:rPr>
              <a:t>81,3</a:t>
            </a:r>
          </a:p>
          <a:p>
            <a:r>
              <a:rPr lang="it-IT" sz="2000">
                <a:latin typeface="Arial" pitchFamily="34" charset="0"/>
              </a:rPr>
              <a:t>83,5</a:t>
            </a:r>
          </a:p>
          <a:p>
            <a:r>
              <a:rPr lang="it-IT" sz="2000">
                <a:latin typeface="Arial" pitchFamily="34" charset="0"/>
              </a:rPr>
              <a:t>84,0</a:t>
            </a:r>
          </a:p>
          <a:p>
            <a:r>
              <a:rPr lang="it-IT" sz="2000">
                <a:latin typeface="Arial" pitchFamily="34" charset="0"/>
              </a:rPr>
              <a:t>84,0</a:t>
            </a:r>
          </a:p>
          <a:p>
            <a:r>
              <a:rPr lang="it-IT" sz="2000">
                <a:latin typeface="Arial" pitchFamily="34" charset="0"/>
              </a:rPr>
              <a:t>84,5</a:t>
            </a:r>
          </a:p>
          <a:p>
            <a:r>
              <a:rPr lang="it-IT" sz="2000">
                <a:latin typeface="Arial" pitchFamily="34" charset="0"/>
              </a:rPr>
              <a:t>85,0</a:t>
            </a:r>
          </a:p>
          <a:p>
            <a:r>
              <a:rPr lang="it-IT" sz="2000">
                <a:latin typeface="Arial" pitchFamily="34" charset="0"/>
              </a:rPr>
              <a:t>85,0</a:t>
            </a:r>
          </a:p>
          <a:p>
            <a:r>
              <a:rPr lang="it-IT" sz="2000">
                <a:latin typeface="Arial" pitchFamily="34" charset="0"/>
              </a:rPr>
              <a:t>86,0</a:t>
            </a:r>
          </a:p>
          <a:p>
            <a:r>
              <a:rPr lang="it-IT" sz="2000">
                <a:latin typeface="Arial" pitchFamily="34" charset="0"/>
              </a:rPr>
              <a:t>86,4</a:t>
            </a:r>
          </a:p>
          <a:p>
            <a:r>
              <a:rPr lang="it-IT" sz="2000">
                <a:latin typeface="Arial" pitchFamily="34" charset="0"/>
              </a:rPr>
              <a:t>86,5</a:t>
            </a:r>
          </a:p>
          <a:p>
            <a:r>
              <a:rPr lang="it-IT" sz="2000">
                <a:latin typeface="Arial" pitchFamily="34" charset="0"/>
              </a:rPr>
              <a:t>86,5</a:t>
            </a:r>
          </a:p>
          <a:p>
            <a:r>
              <a:rPr lang="it-IT" sz="2000">
                <a:latin typeface="Arial" pitchFamily="34" charset="0"/>
              </a:rPr>
              <a:t>87,0</a:t>
            </a:r>
          </a:p>
          <a:p>
            <a:r>
              <a:rPr lang="it-IT" sz="2000">
                <a:latin typeface="Arial" pitchFamily="34" charset="0"/>
              </a:rPr>
              <a:t>87,0</a:t>
            </a:r>
          </a:p>
          <a:p>
            <a:r>
              <a:rPr lang="it-IT" sz="2000">
                <a:latin typeface="Arial" pitchFamily="34" charset="0"/>
              </a:rPr>
              <a:t>88,0</a:t>
            </a:r>
          </a:p>
          <a:p>
            <a:r>
              <a:rPr lang="it-IT" sz="2000">
                <a:latin typeface="Arial" pitchFamily="34" charset="0"/>
              </a:rPr>
              <a:t>88,0</a:t>
            </a:r>
          </a:p>
          <a:p>
            <a:r>
              <a:rPr lang="it-IT" sz="2000">
                <a:latin typeface="Arial" pitchFamily="34" charset="0"/>
              </a:rPr>
              <a:t>88,5</a:t>
            </a:r>
          </a:p>
          <a:p>
            <a:r>
              <a:rPr lang="it-IT" sz="2000">
                <a:latin typeface="Arial" pitchFamily="34" charset="0"/>
              </a:rPr>
              <a:t>89,5</a:t>
            </a:r>
          </a:p>
          <a:p>
            <a:r>
              <a:rPr lang="it-IT" sz="2000">
                <a:latin typeface="Arial" pitchFamily="34" charset="0"/>
              </a:rPr>
              <a:t>90,0</a:t>
            </a:r>
          </a:p>
        </p:txBody>
      </p:sp>
      <p:sp>
        <p:nvSpPr>
          <p:cNvPr id="286724" name="Rectangle 7"/>
          <p:cNvSpPr>
            <a:spLocks noChangeArrowheads="1"/>
          </p:cNvSpPr>
          <p:nvPr/>
        </p:nvSpPr>
        <p:spPr bwMode="auto">
          <a:xfrm>
            <a:off x="2286000" y="487363"/>
            <a:ext cx="4572000" cy="5883275"/>
          </a:xfrm>
          <a:prstGeom prst="rect">
            <a:avLst/>
          </a:prstGeom>
          <a:noFill/>
          <a:ln w="9525">
            <a:noFill/>
            <a:miter lim="800000"/>
            <a:headEnd/>
            <a:tailEnd/>
          </a:ln>
        </p:spPr>
        <p:txBody>
          <a:bodyPr>
            <a:spAutoFit/>
          </a:bodyPr>
          <a:lstStyle/>
          <a:p>
            <a:r>
              <a:rPr lang="it-IT" sz="2000">
                <a:latin typeface="Arial" pitchFamily="34" charset="0"/>
              </a:rPr>
              <a:t>90,0</a:t>
            </a:r>
          </a:p>
          <a:p>
            <a:r>
              <a:rPr lang="it-IT" sz="2000">
                <a:latin typeface="Arial" pitchFamily="34" charset="0"/>
              </a:rPr>
              <a:t>90,2</a:t>
            </a:r>
          </a:p>
          <a:p>
            <a:r>
              <a:rPr lang="it-IT" sz="2000">
                <a:latin typeface="Arial" pitchFamily="34" charset="0"/>
              </a:rPr>
              <a:t>91,0</a:t>
            </a:r>
          </a:p>
          <a:p>
            <a:r>
              <a:rPr lang="it-IT" sz="2000">
                <a:latin typeface="Arial" pitchFamily="34" charset="0"/>
              </a:rPr>
              <a:t>91,4</a:t>
            </a:r>
          </a:p>
          <a:p>
            <a:r>
              <a:rPr lang="it-IT" sz="2000">
                <a:latin typeface="Arial" pitchFamily="34" charset="0"/>
              </a:rPr>
              <a:t>91,5</a:t>
            </a:r>
          </a:p>
          <a:p>
            <a:r>
              <a:rPr lang="it-IT" sz="2000">
                <a:latin typeface="Arial" pitchFamily="34" charset="0"/>
              </a:rPr>
              <a:t>91,7</a:t>
            </a:r>
          </a:p>
          <a:p>
            <a:r>
              <a:rPr lang="it-IT" sz="2000">
                <a:latin typeface="Arial" pitchFamily="34" charset="0"/>
              </a:rPr>
              <a:t>92,0</a:t>
            </a:r>
          </a:p>
          <a:p>
            <a:r>
              <a:rPr lang="it-IT" sz="2000">
                <a:latin typeface="Arial" pitchFamily="34" charset="0"/>
              </a:rPr>
              <a:t>93,0</a:t>
            </a:r>
          </a:p>
          <a:p>
            <a:r>
              <a:rPr lang="it-IT" sz="2000">
                <a:latin typeface="Arial" pitchFamily="34" charset="0"/>
              </a:rPr>
              <a:t>93,0</a:t>
            </a:r>
          </a:p>
          <a:p>
            <a:r>
              <a:rPr lang="it-IT" sz="2000">
                <a:latin typeface="Arial" pitchFamily="34" charset="0"/>
              </a:rPr>
              <a:t>93,5</a:t>
            </a:r>
          </a:p>
          <a:p>
            <a:r>
              <a:rPr lang="it-IT" sz="2000">
                <a:latin typeface="Arial" pitchFamily="34" charset="0"/>
              </a:rPr>
              <a:t>93,5</a:t>
            </a:r>
          </a:p>
          <a:p>
            <a:r>
              <a:rPr lang="it-IT" sz="2000">
                <a:latin typeface="Arial" pitchFamily="34" charset="0"/>
              </a:rPr>
              <a:t>93,5</a:t>
            </a:r>
          </a:p>
          <a:p>
            <a:r>
              <a:rPr lang="it-IT" sz="2000">
                <a:latin typeface="Arial" pitchFamily="34" charset="0"/>
              </a:rPr>
              <a:t>96,0</a:t>
            </a:r>
          </a:p>
          <a:p>
            <a:r>
              <a:rPr lang="it-IT" sz="2000">
                <a:latin typeface="Arial" pitchFamily="34" charset="0"/>
              </a:rPr>
              <a:t>97,0</a:t>
            </a:r>
          </a:p>
          <a:p>
            <a:r>
              <a:rPr lang="it-IT" sz="2000">
                <a:latin typeface="Arial" pitchFamily="34" charset="0"/>
              </a:rPr>
              <a:t>97,0</a:t>
            </a:r>
          </a:p>
          <a:p>
            <a:r>
              <a:rPr lang="it-IT" sz="2000">
                <a:latin typeface="Arial" pitchFamily="34" charset="0"/>
              </a:rPr>
              <a:t>97,8</a:t>
            </a:r>
          </a:p>
          <a:p>
            <a:r>
              <a:rPr lang="it-IT" sz="2000">
                <a:latin typeface="Arial" pitchFamily="34" charset="0"/>
              </a:rPr>
              <a:t>98,0</a:t>
            </a:r>
          </a:p>
          <a:p>
            <a:r>
              <a:rPr lang="it-IT" sz="2000">
                <a:latin typeface="Arial" pitchFamily="34" charset="0"/>
              </a:rPr>
              <a:t>101,5</a:t>
            </a:r>
          </a:p>
          <a:p>
            <a:r>
              <a:rPr lang="it-IT" sz="2000">
                <a:latin typeface="Arial" pitchFamily="34" charset="0"/>
              </a:rPr>
              <a:t>102,5</a:t>
            </a:r>
          </a:p>
        </p:txBody>
      </p:sp>
      <p:sp>
        <p:nvSpPr>
          <p:cNvPr id="286725" name="Text Box 9"/>
          <p:cNvSpPr txBox="1">
            <a:spLocks noChangeArrowheads="1"/>
          </p:cNvSpPr>
          <p:nvPr/>
        </p:nvSpPr>
        <p:spPr bwMode="auto">
          <a:xfrm>
            <a:off x="3255963" y="12700"/>
            <a:ext cx="4857750" cy="946150"/>
          </a:xfrm>
          <a:prstGeom prst="rect">
            <a:avLst/>
          </a:prstGeom>
          <a:noFill/>
          <a:ln w="9525">
            <a:noFill/>
            <a:miter lim="800000"/>
            <a:headEnd/>
            <a:tailEnd/>
          </a:ln>
        </p:spPr>
        <p:txBody>
          <a:bodyPr wrap="none">
            <a:spAutoFit/>
          </a:bodyPr>
          <a:lstStyle/>
          <a:p>
            <a:r>
              <a:rPr lang="it-IT" sz="2800">
                <a:solidFill>
                  <a:srgbClr val="FF3300"/>
                </a:solidFill>
                <a:latin typeface="Arial" pitchFamily="34" charset="0"/>
              </a:rPr>
              <a:t>Lunghezza (cm) di 40 coyote </a:t>
            </a:r>
          </a:p>
          <a:p>
            <a:r>
              <a:rPr lang="it-IT" sz="2800">
                <a:solidFill>
                  <a:srgbClr val="FF3300"/>
                </a:solidFill>
                <a:latin typeface="Arial" pitchFamily="34" charset="0"/>
              </a:rPr>
              <a:t>femmina </a:t>
            </a:r>
            <a:r>
              <a:rPr lang="it-IT" sz="2800">
                <a:latin typeface="Arial" pitchFamily="34" charset="0"/>
              </a:rPr>
              <a:t>(v. esempio 1)</a:t>
            </a:r>
          </a:p>
        </p:txBody>
      </p:sp>
      <p:sp>
        <p:nvSpPr>
          <p:cNvPr id="286726" name="Text Box 10"/>
          <p:cNvSpPr txBox="1">
            <a:spLocks noChangeArrowheads="1"/>
          </p:cNvSpPr>
          <p:nvPr/>
        </p:nvSpPr>
        <p:spPr bwMode="auto">
          <a:xfrm>
            <a:off x="3400425" y="1308100"/>
            <a:ext cx="5019675" cy="1800225"/>
          </a:xfrm>
          <a:prstGeom prst="rect">
            <a:avLst/>
          </a:prstGeom>
          <a:noFill/>
          <a:ln w="9525">
            <a:noFill/>
            <a:miter lim="800000"/>
            <a:headEnd/>
            <a:tailEnd/>
          </a:ln>
        </p:spPr>
        <p:txBody>
          <a:bodyPr wrap="none">
            <a:spAutoFit/>
          </a:bodyPr>
          <a:lstStyle/>
          <a:p>
            <a:r>
              <a:rPr lang="it-IT" sz="2800">
                <a:latin typeface="Arial" pitchFamily="34" charset="0"/>
              </a:rPr>
              <a:t>Vogliamo trovare il percentile </a:t>
            </a:r>
          </a:p>
          <a:p>
            <a:r>
              <a:rPr lang="it-IT" sz="2800">
                <a:latin typeface="Arial" pitchFamily="34" charset="0"/>
              </a:rPr>
              <a:t>corrispondente alla lunghezza </a:t>
            </a:r>
          </a:p>
          <a:p>
            <a:r>
              <a:rPr lang="it-IT" sz="2800">
                <a:latin typeface="Arial" pitchFamily="34" charset="0"/>
              </a:rPr>
              <a:t>91cm.</a:t>
            </a:r>
          </a:p>
          <a:p>
            <a:endParaRPr lang="it-IT" sz="2800">
              <a:latin typeface="Arial" pitchFamily="34" charset="0"/>
            </a:endParaRPr>
          </a:p>
        </p:txBody>
      </p:sp>
      <p:sp>
        <p:nvSpPr>
          <p:cNvPr id="286727" name="Oval 11"/>
          <p:cNvSpPr>
            <a:spLocks noChangeArrowheads="1"/>
          </p:cNvSpPr>
          <p:nvPr/>
        </p:nvSpPr>
        <p:spPr bwMode="auto">
          <a:xfrm>
            <a:off x="2195513" y="1125538"/>
            <a:ext cx="865187" cy="360362"/>
          </a:xfrm>
          <a:prstGeom prst="ellipse">
            <a:avLst/>
          </a:prstGeom>
          <a:noFill/>
          <a:ln w="9525">
            <a:solidFill>
              <a:schemeClr val="accent2"/>
            </a:solidFill>
            <a:round/>
            <a:headEnd/>
            <a:tailEnd/>
          </a:ln>
        </p:spPr>
        <p:txBody>
          <a:bodyPr wrap="none" anchor="ctr"/>
          <a:lstStyle/>
          <a:p>
            <a:endParaRPr lang="it-IT"/>
          </a:p>
        </p:txBody>
      </p:sp>
      <p:sp>
        <p:nvSpPr>
          <p:cNvPr id="286728" name="Text Box 12"/>
          <p:cNvSpPr txBox="1">
            <a:spLocks noChangeArrowheads="1"/>
          </p:cNvSpPr>
          <p:nvPr/>
        </p:nvSpPr>
        <p:spPr bwMode="auto">
          <a:xfrm>
            <a:off x="3400425" y="2892425"/>
            <a:ext cx="2746375" cy="519113"/>
          </a:xfrm>
          <a:prstGeom prst="rect">
            <a:avLst/>
          </a:prstGeom>
          <a:noFill/>
          <a:ln w="9525">
            <a:noFill/>
            <a:miter lim="800000"/>
            <a:headEnd/>
            <a:tailEnd/>
          </a:ln>
        </p:spPr>
        <p:txBody>
          <a:bodyPr wrap="none">
            <a:spAutoFit/>
          </a:bodyPr>
          <a:lstStyle/>
          <a:p>
            <a:r>
              <a:rPr lang="it-IT" sz="2800">
                <a:latin typeface="Arial" pitchFamily="34" charset="0"/>
              </a:rPr>
              <a:t>24 : 40 = x : 100</a:t>
            </a:r>
          </a:p>
        </p:txBody>
      </p:sp>
      <p:sp>
        <p:nvSpPr>
          <p:cNvPr id="286729" name="AutoShape 13"/>
          <p:cNvSpPr>
            <a:spLocks noChangeArrowheads="1"/>
          </p:cNvSpPr>
          <p:nvPr/>
        </p:nvSpPr>
        <p:spPr bwMode="auto">
          <a:xfrm>
            <a:off x="6877050" y="2997200"/>
            <a:ext cx="976313" cy="360363"/>
          </a:xfrm>
          <a:prstGeom prst="rightArrow">
            <a:avLst>
              <a:gd name="adj1" fmla="val 50000"/>
              <a:gd name="adj2" fmla="val 67731"/>
            </a:avLst>
          </a:prstGeom>
          <a:solidFill>
            <a:schemeClr val="accent1"/>
          </a:solidFill>
          <a:ln w="9525">
            <a:solidFill>
              <a:schemeClr val="tx1"/>
            </a:solidFill>
            <a:miter lim="800000"/>
            <a:headEnd/>
            <a:tailEnd/>
          </a:ln>
        </p:spPr>
        <p:txBody>
          <a:bodyPr wrap="none" anchor="ctr"/>
          <a:lstStyle/>
          <a:p>
            <a:endParaRPr lang="it-IT"/>
          </a:p>
        </p:txBody>
      </p:sp>
      <p:sp>
        <p:nvSpPr>
          <p:cNvPr id="286730" name="Text Box 14"/>
          <p:cNvSpPr txBox="1">
            <a:spLocks noChangeArrowheads="1"/>
          </p:cNvSpPr>
          <p:nvPr/>
        </p:nvSpPr>
        <p:spPr bwMode="auto">
          <a:xfrm>
            <a:off x="3400425" y="3613150"/>
            <a:ext cx="5896166" cy="2246769"/>
          </a:xfrm>
          <a:prstGeom prst="rect">
            <a:avLst/>
          </a:prstGeom>
          <a:noFill/>
          <a:ln w="9525">
            <a:noFill/>
            <a:miter lim="800000"/>
            <a:headEnd/>
            <a:tailEnd/>
          </a:ln>
        </p:spPr>
        <p:txBody>
          <a:bodyPr wrap="none">
            <a:spAutoFit/>
          </a:bodyPr>
          <a:lstStyle/>
          <a:p>
            <a:r>
              <a:rPr lang="it-IT" sz="2800" dirty="0">
                <a:latin typeface="Arial" pitchFamily="34" charset="0"/>
              </a:rPr>
              <a:t> x = 60</a:t>
            </a:r>
          </a:p>
          <a:p>
            <a:endParaRPr lang="it-IT" sz="2800" dirty="0">
              <a:latin typeface="Arial" pitchFamily="34" charset="0"/>
            </a:endParaRPr>
          </a:p>
          <a:p>
            <a:r>
              <a:rPr lang="it-IT" sz="2800" b="1" dirty="0">
                <a:solidFill>
                  <a:srgbClr val="C00000"/>
                </a:solidFill>
                <a:latin typeface="Arial" pitchFamily="34" charset="0"/>
              </a:rPr>
              <a:t>La lunghezza 91cm è il 60-mo </a:t>
            </a:r>
          </a:p>
          <a:p>
            <a:r>
              <a:rPr lang="it-IT" sz="2800" b="1" dirty="0">
                <a:solidFill>
                  <a:srgbClr val="C00000"/>
                </a:solidFill>
                <a:latin typeface="Arial" pitchFamily="34" charset="0"/>
              </a:rPr>
              <a:t>percentile, ossia il 60% dei valori </a:t>
            </a:r>
          </a:p>
          <a:p>
            <a:r>
              <a:rPr lang="it-IT" sz="2800" b="1" dirty="0">
                <a:solidFill>
                  <a:srgbClr val="C00000"/>
                </a:solidFill>
                <a:latin typeface="Arial" pitchFamily="34" charset="0"/>
              </a:rPr>
              <a:t>cade alla sua sinistra</a:t>
            </a:r>
            <a:r>
              <a:rPr lang="it-IT" sz="2800" dirty="0">
                <a:solidFill>
                  <a:srgbClr val="FF9966"/>
                </a:solidFill>
                <a:latin typeface="Arial" pitchFamily="34" charset="0"/>
              </a:rPr>
              <a:t>.</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9B8A8FF-7BF5-4E58-B408-675679FDA3B0}" type="slidenum">
              <a:rPr lang="it-IT"/>
              <a:pPr>
                <a:defRPr/>
              </a:pPr>
              <a:t>213</a:t>
            </a:fld>
            <a:endParaRPr lang="it-IT"/>
          </a:p>
        </p:txBody>
      </p:sp>
      <p:sp>
        <p:nvSpPr>
          <p:cNvPr id="233475" name="Rectangle 2"/>
          <p:cNvSpPr>
            <a:spLocks noGrp="1" noChangeArrowheads="1"/>
          </p:cNvSpPr>
          <p:nvPr>
            <p:ph type="title"/>
          </p:nvPr>
        </p:nvSpPr>
        <p:spPr>
          <a:xfrm>
            <a:off x="468313" y="0"/>
            <a:ext cx="8229600" cy="777875"/>
          </a:xfrm>
          <a:ln>
            <a:solidFill>
              <a:schemeClr val="accent2"/>
            </a:solidFill>
          </a:ln>
        </p:spPr>
        <p:txBody>
          <a:bodyPr/>
          <a:lstStyle/>
          <a:p>
            <a:pPr eaLnBrk="1" hangingPunct="1"/>
            <a:r>
              <a:rPr lang="it-IT" sz="3600" dirty="0" smtClean="0">
                <a:solidFill>
                  <a:srgbClr val="FF0000"/>
                </a:solidFill>
              </a:rPr>
              <a:t>Es. coyote</a:t>
            </a:r>
          </a:p>
        </p:txBody>
      </p:sp>
      <p:sp>
        <p:nvSpPr>
          <p:cNvPr id="233476" name="Rectangle 3"/>
          <p:cNvSpPr>
            <a:spLocks noGrp="1" noChangeArrowheads="1"/>
          </p:cNvSpPr>
          <p:nvPr>
            <p:ph type="body" idx="1"/>
          </p:nvPr>
        </p:nvSpPr>
        <p:spPr>
          <a:xfrm>
            <a:off x="323850" y="981075"/>
            <a:ext cx="8820150" cy="5876925"/>
          </a:xfrm>
        </p:spPr>
        <p:txBody>
          <a:bodyPr/>
          <a:lstStyle/>
          <a:p>
            <a:pPr eaLnBrk="1" hangingPunct="1">
              <a:lnSpc>
                <a:spcPct val="90000"/>
              </a:lnSpc>
              <a:buFontTx/>
              <a:buNone/>
            </a:pPr>
            <a:r>
              <a:rPr lang="it-IT" dirty="0" smtClean="0">
                <a:solidFill>
                  <a:srgbClr val="FF0000"/>
                </a:solidFill>
              </a:rPr>
              <a:t> </a:t>
            </a:r>
            <a:r>
              <a:rPr lang="it-IT" b="1" dirty="0" smtClean="0">
                <a:solidFill>
                  <a:srgbClr val="FF0000"/>
                </a:solidFill>
                <a:latin typeface="Comic Sans MS" pitchFamily="66" charset="0"/>
              </a:rPr>
              <a:t>Distribuzione delle frequenze e delle frequenze relative </a:t>
            </a:r>
            <a:r>
              <a:rPr lang="it-IT" sz="2800" dirty="0" smtClean="0"/>
              <a:t>delle lunghezze dei coyote femmina</a:t>
            </a:r>
          </a:p>
          <a:p>
            <a:pPr eaLnBrk="1" hangingPunct="1">
              <a:lnSpc>
                <a:spcPct val="90000"/>
              </a:lnSpc>
              <a:buFontTx/>
              <a:buNone/>
            </a:pPr>
            <a:r>
              <a:rPr lang="it-IT" sz="2800" dirty="0" smtClean="0">
                <a:solidFill>
                  <a:srgbClr val="0070C0"/>
                </a:solidFill>
              </a:rPr>
              <a:t>  7 </a:t>
            </a:r>
            <a:r>
              <a:rPr lang="it-IT" sz="2800" dirty="0" smtClean="0">
                <a:solidFill>
                  <a:schemeClr val="hlink"/>
                </a:solidFill>
              </a:rPr>
              <a:t>Classi         Frequenza </a:t>
            </a:r>
            <a:r>
              <a:rPr lang="it-IT" sz="2800" dirty="0" smtClean="0"/>
              <a:t>(</a:t>
            </a:r>
            <a:r>
              <a:rPr lang="it-IT" sz="2800" dirty="0" err="1" smtClean="0"/>
              <a:t>n</a:t>
            </a:r>
            <a:r>
              <a:rPr lang="it-IT" sz="2800" baseline="-25000" dirty="0" err="1" smtClean="0"/>
              <a:t>i</a:t>
            </a:r>
            <a:r>
              <a:rPr lang="it-IT" sz="2800" dirty="0" smtClean="0"/>
              <a:t>)</a:t>
            </a:r>
            <a:r>
              <a:rPr lang="it-IT" sz="2800" dirty="0" smtClean="0">
                <a:solidFill>
                  <a:schemeClr val="hlink"/>
                </a:solidFill>
              </a:rPr>
              <a:t>    Frequenza relativa </a:t>
            </a:r>
            <a:r>
              <a:rPr lang="it-IT" sz="2800" dirty="0" smtClean="0"/>
              <a:t>(</a:t>
            </a:r>
            <a:r>
              <a:rPr lang="it-IT" sz="2800" dirty="0" err="1" smtClean="0"/>
              <a:t>n</a:t>
            </a:r>
            <a:r>
              <a:rPr lang="it-IT" sz="2800" baseline="-25000" dirty="0" err="1" smtClean="0"/>
              <a:t>i</a:t>
            </a:r>
            <a:r>
              <a:rPr lang="it-IT" sz="2800" dirty="0" smtClean="0"/>
              <a:t>/n)</a:t>
            </a:r>
          </a:p>
          <a:p>
            <a:pPr eaLnBrk="1" hangingPunct="1">
              <a:lnSpc>
                <a:spcPct val="90000"/>
              </a:lnSpc>
              <a:buFontTx/>
              <a:buNone/>
            </a:pPr>
            <a:r>
              <a:rPr lang="it-IT" sz="2800" dirty="0" smtClean="0"/>
              <a:t>   70- 75                    2                       0.05     </a:t>
            </a:r>
          </a:p>
          <a:p>
            <a:pPr eaLnBrk="1" hangingPunct="1">
              <a:lnSpc>
                <a:spcPct val="90000"/>
              </a:lnSpc>
              <a:buFontTx/>
              <a:buNone/>
            </a:pPr>
            <a:r>
              <a:rPr lang="it-IT" sz="2800" dirty="0" smtClean="0"/>
              <a:t>   75- 79                    0                       </a:t>
            </a:r>
            <a:r>
              <a:rPr lang="it-IT" sz="2800" dirty="0" err="1" smtClean="0"/>
              <a:t>0</a:t>
            </a:r>
            <a:endParaRPr lang="it-IT" sz="2800" dirty="0" smtClean="0"/>
          </a:p>
          <a:p>
            <a:pPr eaLnBrk="1" hangingPunct="1">
              <a:lnSpc>
                <a:spcPct val="90000"/>
              </a:lnSpc>
              <a:buFontTx/>
              <a:buNone/>
            </a:pPr>
            <a:r>
              <a:rPr lang="it-IT" sz="2800" dirty="0" smtClean="0"/>
              <a:t>   80- 84                    6                       0.15</a:t>
            </a:r>
          </a:p>
          <a:p>
            <a:pPr eaLnBrk="1" hangingPunct="1">
              <a:lnSpc>
                <a:spcPct val="90000"/>
              </a:lnSpc>
              <a:buFontTx/>
              <a:buNone/>
            </a:pPr>
            <a:r>
              <a:rPr lang="it-IT" sz="2800" dirty="0" smtClean="0"/>
              <a:t>   85- 89                  12                       0.3</a:t>
            </a:r>
          </a:p>
          <a:p>
            <a:pPr eaLnBrk="1" hangingPunct="1">
              <a:lnSpc>
                <a:spcPct val="90000"/>
              </a:lnSpc>
              <a:buFontTx/>
              <a:buNone/>
            </a:pPr>
            <a:r>
              <a:rPr lang="it-IT" sz="2800" dirty="0" smtClean="0"/>
              <a:t>   90- 94                  13                       0.325</a:t>
            </a:r>
          </a:p>
          <a:p>
            <a:pPr eaLnBrk="1" hangingPunct="1">
              <a:lnSpc>
                <a:spcPct val="90000"/>
              </a:lnSpc>
              <a:buFontTx/>
              <a:buNone/>
            </a:pPr>
            <a:r>
              <a:rPr lang="it-IT" sz="2800" dirty="0" smtClean="0"/>
              <a:t>   95-99                     5                       0.125</a:t>
            </a:r>
          </a:p>
          <a:p>
            <a:pPr eaLnBrk="1" hangingPunct="1">
              <a:lnSpc>
                <a:spcPct val="90000"/>
              </a:lnSpc>
              <a:buFontTx/>
              <a:buNone/>
            </a:pPr>
            <a:r>
              <a:rPr lang="it-IT" sz="2800" u="sng" dirty="0" smtClean="0"/>
              <a:t> 100-105                   2                       0.05</a:t>
            </a:r>
          </a:p>
          <a:p>
            <a:pPr eaLnBrk="1" hangingPunct="1">
              <a:lnSpc>
                <a:spcPct val="90000"/>
              </a:lnSpc>
              <a:buFontTx/>
              <a:buNone/>
            </a:pPr>
            <a:r>
              <a:rPr lang="it-IT" sz="2800" dirty="0" smtClean="0"/>
              <a:t>  Totale                n=40                      1.00</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B2119FB4-73F6-4FED-936D-883DEF5DBE71}" type="slidenum">
              <a:rPr lang="it-IT"/>
              <a:pPr>
                <a:defRPr/>
              </a:pPr>
              <a:t>214</a:t>
            </a:fld>
            <a:endParaRPr lang="it-IT"/>
          </a:p>
        </p:txBody>
      </p:sp>
      <p:pic>
        <p:nvPicPr>
          <p:cNvPr id="287747" name="Picture 3"/>
          <p:cNvPicPr>
            <a:picLocks noChangeAspect="1" noChangeArrowheads="1"/>
          </p:cNvPicPr>
          <p:nvPr/>
        </p:nvPicPr>
        <p:blipFill>
          <a:blip r:embed="rId2" cstate="print"/>
          <a:srcRect/>
          <a:stretch>
            <a:fillRect/>
          </a:stretch>
        </p:blipFill>
        <p:spPr bwMode="auto">
          <a:xfrm>
            <a:off x="2916238" y="1484313"/>
            <a:ext cx="5940425" cy="5113337"/>
          </a:xfrm>
          <a:prstGeom prst="rect">
            <a:avLst/>
          </a:prstGeom>
          <a:noFill/>
          <a:ln w="9525">
            <a:noFill/>
            <a:miter lim="800000"/>
            <a:headEnd/>
            <a:tailEnd/>
          </a:ln>
        </p:spPr>
      </p:pic>
      <p:pic>
        <p:nvPicPr>
          <p:cNvPr id="287748" name="Picture 9"/>
          <p:cNvPicPr>
            <a:picLocks noChangeAspect="1" noChangeArrowheads="1"/>
          </p:cNvPicPr>
          <p:nvPr/>
        </p:nvPicPr>
        <p:blipFill>
          <a:blip r:embed="rId3" cstate="print"/>
          <a:srcRect/>
          <a:stretch>
            <a:fillRect/>
          </a:stretch>
        </p:blipFill>
        <p:spPr bwMode="auto">
          <a:xfrm>
            <a:off x="250825" y="692150"/>
            <a:ext cx="2484438" cy="6165850"/>
          </a:xfrm>
          <a:prstGeom prst="rect">
            <a:avLst/>
          </a:prstGeom>
          <a:noFill/>
          <a:ln w="9525">
            <a:noFill/>
            <a:miter lim="800000"/>
            <a:headEnd/>
            <a:tailEnd/>
          </a:ln>
        </p:spPr>
      </p:pic>
      <p:sp>
        <p:nvSpPr>
          <p:cNvPr id="287749" name="Rectangle 10"/>
          <p:cNvSpPr>
            <a:spLocks noChangeArrowheads="1"/>
          </p:cNvSpPr>
          <p:nvPr/>
        </p:nvSpPr>
        <p:spPr bwMode="auto">
          <a:xfrm>
            <a:off x="250825" y="4149725"/>
            <a:ext cx="2555875" cy="142875"/>
          </a:xfrm>
          <a:prstGeom prst="rect">
            <a:avLst/>
          </a:prstGeom>
          <a:noFill/>
          <a:ln w="9525" algn="ctr">
            <a:solidFill>
              <a:srgbClr val="FF3300"/>
            </a:solidFill>
            <a:miter lim="800000"/>
            <a:headEnd/>
            <a:tailEnd/>
          </a:ln>
        </p:spPr>
        <p:txBody>
          <a:bodyPr wrap="none" anchor="ctr"/>
          <a:lstStyle/>
          <a:p>
            <a:endParaRPr lang="it-IT"/>
          </a:p>
        </p:txBody>
      </p:sp>
      <p:sp>
        <p:nvSpPr>
          <p:cNvPr id="287750" name="Text Box 11"/>
          <p:cNvSpPr txBox="1">
            <a:spLocks noChangeArrowheads="1"/>
          </p:cNvSpPr>
          <p:nvPr/>
        </p:nvSpPr>
        <p:spPr bwMode="auto">
          <a:xfrm>
            <a:off x="0" y="1"/>
            <a:ext cx="8748713" cy="1015663"/>
          </a:xfrm>
          <a:prstGeom prst="rect">
            <a:avLst/>
          </a:prstGeom>
          <a:noFill/>
          <a:ln w="9525" algn="ctr">
            <a:noFill/>
            <a:miter lim="800000"/>
            <a:headEnd/>
            <a:tailEnd/>
          </a:ln>
        </p:spPr>
        <p:txBody>
          <a:bodyPr wrap="square">
            <a:spAutoFit/>
          </a:bodyPr>
          <a:lstStyle/>
          <a:p>
            <a:pPr algn="ctr"/>
            <a:r>
              <a:rPr lang="it-IT" sz="2000" b="1" dirty="0" smtClean="0">
                <a:solidFill>
                  <a:srgbClr val="FF3300"/>
                </a:solidFill>
                <a:latin typeface="Arial" pitchFamily="34" charset="0"/>
              </a:rPr>
              <a:t>Frequenza </a:t>
            </a:r>
            <a:r>
              <a:rPr lang="it-IT" sz="2000" b="1" dirty="0">
                <a:solidFill>
                  <a:srgbClr val="FF3300"/>
                </a:solidFill>
                <a:latin typeface="Arial" pitchFamily="34" charset="0"/>
              </a:rPr>
              <a:t>cumulata </a:t>
            </a:r>
            <a:r>
              <a:rPr lang="it-IT" sz="2000" b="1" dirty="0" smtClean="0">
                <a:solidFill>
                  <a:srgbClr val="FF3300"/>
                </a:solidFill>
                <a:latin typeface="Arial" pitchFamily="34" charset="0"/>
              </a:rPr>
              <a:t>percentuale</a:t>
            </a:r>
          </a:p>
          <a:p>
            <a:pPr algn="ctr"/>
            <a:r>
              <a:rPr lang="it-IT" sz="2000" b="1" dirty="0" smtClean="0">
                <a:solidFill>
                  <a:srgbClr val="FF3300"/>
                </a:solidFill>
                <a:latin typeface="Arial" pitchFamily="34" charset="0"/>
              </a:rPr>
              <a:t>Grafico della distribuzione cumulata</a:t>
            </a:r>
          </a:p>
          <a:p>
            <a:pPr algn="ctr"/>
            <a:r>
              <a:rPr lang="it-IT" sz="2000" b="1" dirty="0" smtClean="0">
                <a:solidFill>
                  <a:srgbClr val="FF3300"/>
                </a:solidFill>
                <a:latin typeface="Arial" pitchFamily="34" charset="0"/>
              </a:rPr>
              <a:t> </a:t>
            </a:r>
            <a:endParaRPr lang="it-IT" sz="2000" b="1" dirty="0">
              <a:solidFill>
                <a:srgbClr val="FF3300"/>
              </a:solidFill>
              <a:latin typeface="Arial" pitchFamily="34" charset="0"/>
            </a:endParaRPr>
          </a:p>
        </p:txBody>
      </p:sp>
      <p:sp>
        <p:nvSpPr>
          <p:cNvPr id="8" name="Rettangolo 7"/>
          <p:cNvSpPr/>
          <p:nvPr/>
        </p:nvSpPr>
        <p:spPr>
          <a:xfrm>
            <a:off x="3779912" y="908720"/>
            <a:ext cx="1372492" cy="369332"/>
          </a:xfrm>
          <a:prstGeom prst="rect">
            <a:avLst/>
          </a:prstGeom>
        </p:spPr>
        <p:txBody>
          <a:bodyPr wrap="none">
            <a:spAutoFit/>
          </a:bodyPr>
          <a:lstStyle/>
          <a:p>
            <a:r>
              <a:rPr lang="it-IT" dirty="0" smtClean="0"/>
              <a:t>1/40 = 0.025</a:t>
            </a:r>
            <a:endParaRPr lang="it-IT" dirty="0"/>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3D30BA8-93EE-4A10-B88F-F2D83564BECF}" type="slidenum">
              <a:rPr lang="it-IT"/>
              <a:pPr>
                <a:defRPr/>
              </a:pPr>
              <a:t>215</a:t>
            </a:fld>
            <a:endParaRPr lang="it-IT"/>
          </a:p>
        </p:txBody>
      </p:sp>
      <p:sp>
        <p:nvSpPr>
          <p:cNvPr id="288771" name="Rectangle 2"/>
          <p:cNvSpPr>
            <a:spLocks noGrp="1" noChangeArrowheads="1"/>
          </p:cNvSpPr>
          <p:nvPr>
            <p:ph type="title"/>
          </p:nvPr>
        </p:nvSpPr>
        <p:spPr>
          <a:xfrm>
            <a:off x="395288" y="0"/>
            <a:ext cx="8229600" cy="777875"/>
          </a:xfrm>
          <a:ln>
            <a:solidFill>
              <a:schemeClr val="accent2"/>
            </a:solidFill>
          </a:ln>
        </p:spPr>
        <p:txBody>
          <a:bodyPr/>
          <a:lstStyle/>
          <a:p>
            <a:pPr eaLnBrk="1" hangingPunct="1"/>
            <a:r>
              <a:rPr lang="it-IT" sz="3600" smtClean="0">
                <a:solidFill>
                  <a:srgbClr val="FF3300"/>
                </a:solidFill>
              </a:rPr>
              <a:t>Percentili</a:t>
            </a:r>
          </a:p>
        </p:txBody>
      </p:sp>
      <p:sp>
        <p:nvSpPr>
          <p:cNvPr id="288772" name="Text Box 4"/>
          <p:cNvSpPr>
            <a:spLocks noGrp="1" noChangeArrowheads="1"/>
          </p:cNvSpPr>
          <p:nvPr>
            <p:ph type="body" idx="1"/>
          </p:nvPr>
        </p:nvSpPr>
        <p:spPr>
          <a:xfrm>
            <a:off x="395536" y="1169988"/>
            <a:ext cx="8291264" cy="5688012"/>
          </a:xfrm>
        </p:spPr>
        <p:txBody>
          <a:bodyPr/>
          <a:lstStyle/>
          <a:p>
            <a:pPr eaLnBrk="1" hangingPunct="1"/>
            <a:r>
              <a:rPr lang="it-IT" sz="2800" u="sng" dirty="0" smtClean="0"/>
              <a:t>Esempio</a:t>
            </a:r>
            <a:r>
              <a:rPr lang="it-IT" sz="2800" dirty="0" smtClean="0"/>
              <a:t>: un bambino che superi il 90° percentile avrà un valore (es. di altezza) superiore al 90% di tutti i bambini considerati.</a:t>
            </a:r>
          </a:p>
          <a:p>
            <a:pPr eaLnBrk="1" hangingPunct="1"/>
            <a:r>
              <a:rPr lang="it-IT" sz="2800" u="sng" dirty="0" smtClean="0"/>
              <a:t>Esempio</a:t>
            </a:r>
            <a:r>
              <a:rPr lang="it-IT" sz="2800" dirty="0" smtClean="0"/>
              <a:t>: la più piccola osservazione in un insieme di 20 è il quinto percentile (5%), l’osservazione successiva è il 10-mo percentile (10%). </a:t>
            </a:r>
          </a:p>
          <a:p>
            <a:pPr eaLnBrk="1" hangingPunct="1">
              <a:buFontTx/>
              <a:buNone/>
            </a:pPr>
            <a:r>
              <a:rPr lang="it-IT" sz="2800" dirty="0" smtClean="0"/>
              <a:t>   1 : 20 = x : 100</a:t>
            </a: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E2948444-A207-49B8-8330-A9C16D0859EA}" type="slidenum">
              <a:rPr lang="it-IT"/>
              <a:pPr>
                <a:defRPr/>
              </a:pPr>
              <a:t>216</a:t>
            </a:fld>
            <a:endParaRPr lang="it-IT"/>
          </a:p>
        </p:txBody>
      </p:sp>
      <p:pic>
        <p:nvPicPr>
          <p:cNvPr id="370691" name="Picture 2"/>
          <p:cNvPicPr>
            <a:picLocks noChangeAspect="1" noChangeArrowheads="1"/>
          </p:cNvPicPr>
          <p:nvPr/>
        </p:nvPicPr>
        <p:blipFill>
          <a:blip r:embed="rId3" cstate="print"/>
          <a:srcRect/>
          <a:stretch>
            <a:fillRect/>
          </a:stretch>
        </p:blipFill>
        <p:spPr bwMode="auto">
          <a:xfrm>
            <a:off x="395537" y="692150"/>
            <a:ext cx="8426202" cy="5832475"/>
          </a:xfrm>
          <a:prstGeom prst="rect">
            <a:avLst/>
          </a:prstGeom>
          <a:noFill/>
          <a:ln w="9525">
            <a:noFill/>
            <a:miter lim="800000"/>
            <a:headEnd/>
            <a:tailEnd/>
          </a:ln>
        </p:spPr>
      </p:pic>
      <p:sp>
        <p:nvSpPr>
          <p:cNvPr id="370692" name="Text Box 3"/>
          <p:cNvSpPr txBox="1">
            <a:spLocks noChangeArrowheads="1"/>
          </p:cNvSpPr>
          <p:nvPr/>
        </p:nvSpPr>
        <p:spPr bwMode="auto">
          <a:xfrm>
            <a:off x="3492500" y="0"/>
            <a:ext cx="2079625" cy="528638"/>
          </a:xfrm>
          <a:prstGeom prst="rect">
            <a:avLst/>
          </a:prstGeom>
          <a:noFill/>
          <a:ln w="9525" algn="ctr">
            <a:solidFill>
              <a:srgbClr val="6600FF"/>
            </a:solidFill>
            <a:miter lim="800000"/>
            <a:headEnd/>
            <a:tailEnd/>
          </a:ln>
        </p:spPr>
        <p:txBody>
          <a:bodyPr wrap="none">
            <a:spAutoFit/>
          </a:bodyPr>
          <a:lstStyle/>
          <a:p>
            <a:r>
              <a:rPr lang="it-IT" sz="2800">
                <a:solidFill>
                  <a:srgbClr val="FF5050"/>
                </a:solidFill>
                <a:latin typeface="Comic Sans MS" pitchFamily="66" charset="0"/>
              </a:rPr>
              <a:t>I percentili</a:t>
            </a:r>
          </a:p>
        </p:txBody>
      </p:sp>
      <p:sp>
        <p:nvSpPr>
          <p:cNvPr id="5" name="CasellaDiTesto 4"/>
          <p:cNvSpPr txBox="1"/>
          <p:nvPr/>
        </p:nvSpPr>
        <p:spPr>
          <a:xfrm>
            <a:off x="395536" y="908720"/>
            <a:ext cx="3067956" cy="830997"/>
          </a:xfrm>
          <a:prstGeom prst="rect">
            <a:avLst/>
          </a:prstGeom>
          <a:noFill/>
        </p:spPr>
        <p:txBody>
          <a:bodyPr wrap="none" rtlCol="0">
            <a:spAutoFit/>
          </a:bodyPr>
          <a:lstStyle/>
          <a:p>
            <a:r>
              <a:rPr lang="it-IT" sz="2400" dirty="0" smtClean="0"/>
              <a:t>il 68% circa dei bracchi </a:t>
            </a:r>
          </a:p>
          <a:p>
            <a:r>
              <a:rPr lang="it-IT" sz="2400" dirty="0" smtClean="0"/>
              <a:t>è più basso di 62 cm</a:t>
            </a:r>
            <a:r>
              <a:rPr lang="it-IT" dirty="0" smtClean="0"/>
              <a:t>. </a:t>
            </a:r>
            <a:endParaRPr lang="it-IT" dirty="0"/>
          </a:p>
        </p:txBody>
      </p:sp>
      <p:cxnSp>
        <p:nvCxnSpPr>
          <p:cNvPr id="8" name="Connettore 2 7"/>
          <p:cNvCxnSpPr/>
          <p:nvPr/>
        </p:nvCxnSpPr>
        <p:spPr>
          <a:xfrm>
            <a:off x="1547664" y="1628800"/>
            <a:ext cx="6336704" cy="2232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srcRect/>
          <a:stretch>
            <a:fillRect/>
          </a:stretch>
        </p:blipFill>
        <p:spPr bwMode="auto">
          <a:xfrm>
            <a:off x="395536" y="1662113"/>
            <a:ext cx="8424936" cy="5195887"/>
          </a:xfrm>
          <a:prstGeom prst="rect">
            <a:avLst/>
          </a:prstGeom>
          <a:gradFill>
            <a:gsLst>
              <a:gs pos="0">
                <a:srgbClr val="5E9EFF"/>
              </a:gs>
              <a:gs pos="39999">
                <a:srgbClr val="85C2FF"/>
              </a:gs>
              <a:gs pos="70000">
                <a:srgbClr val="C4D6EB"/>
              </a:gs>
              <a:gs pos="100000">
                <a:srgbClr val="FFEBFA"/>
              </a:gs>
            </a:gsLst>
            <a:lin ang="5400000" scaled="0"/>
          </a:gradFill>
          <a:ln w="9525">
            <a:noFill/>
            <a:miter lim="800000"/>
            <a:headEnd/>
            <a:tailEnd/>
          </a:ln>
        </p:spPr>
      </p:pic>
      <p:sp>
        <p:nvSpPr>
          <p:cNvPr id="3" name="CasellaDiTesto 2"/>
          <p:cNvSpPr txBox="1"/>
          <p:nvPr/>
        </p:nvSpPr>
        <p:spPr>
          <a:xfrm>
            <a:off x="520229" y="260648"/>
            <a:ext cx="8623771" cy="830997"/>
          </a:xfrm>
          <a:prstGeom prst="rect">
            <a:avLst/>
          </a:prstGeom>
          <a:noFill/>
        </p:spPr>
        <p:txBody>
          <a:bodyPr wrap="none" rtlCol="0">
            <a:spAutoFit/>
          </a:bodyPr>
          <a:lstStyle/>
          <a:p>
            <a:r>
              <a:rPr lang="it-IT" sz="2400" dirty="0" smtClean="0"/>
              <a:t>La distribuzione dei dati segue un andamento particolare, in quanto</a:t>
            </a:r>
          </a:p>
          <a:p>
            <a:r>
              <a:rPr lang="it-IT" sz="2400" dirty="0" smtClean="0"/>
              <a:t> le barre disegnano  una sorta di 'campana' </a:t>
            </a:r>
            <a:endParaRPr lang="it-IT" sz="2400" dirty="0"/>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467544" y="692696"/>
            <a:ext cx="7776864" cy="4968552"/>
          </a:xfrm>
          <a:prstGeom prst="rect">
            <a:avLst/>
          </a:prstGeom>
          <a:noFill/>
          <a:ln w="9525">
            <a:noFill/>
            <a:miter lim="800000"/>
            <a:headEnd/>
            <a:tailEnd/>
          </a:ln>
        </p:spPr>
      </p:pic>
      <p:sp>
        <p:nvSpPr>
          <p:cNvPr id="3" name="CasellaDiTesto 2"/>
          <p:cNvSpPr txBox="1"/>
          <p:nvPr/>
        </p:nvSpPr>
        <p:spPr>
          <a:xfrm>
            <a:off x="755576" y="0"/>
            <a:ext cx="7896649" cy="461665"/>
          </a:xfrm>
          <a:prstGeom prst="rect">
            <a:avLst/>
          </a:prstGeom>
          <a:noFill/>
        </p:spPr>
        <p:txBody>
          <a:bodyPr wrap="none" rtlCol="0">
            <a:spAutoFit/>
          </a:bodyPr>
          <a:lstStyle/>
          <a:p>
            <a:r>
              <a:rPr lang="it-IT" sz="2400" dirty="0" smtClean="0"/>
              <a:t>Grafico della distribuzione cumulativa delle frequenze dei dati</a:t>
            </a:r>
            <a:endParaRPr lang="it-IT" sz="2400" dirty="0"/>
          </a:p>
        </p:txBody>
      </p:sp>
      <p:sp>
        <p:nvSpPr>
          <p:cNvPr id="4" name="CasellaDiTesto 3"/>
          <p:cNvSpPr txBox="1"/>
          <p:nvPr/>
        </p:nvSpPr>
        <p:spPr>
          <a:xfrm>
            <a:off x="323528" y="5733256"/>
            <a:ext cx="8229561" cy="830997"/>
          </a:xfrm>
          <a:prstGeom prst="rect">
            <a:avLst/>
          </a:prstGeom>
          <a:noFill/>
        </p:spPr>
        <p:txBody>
          <a:bodyPr wrap="none" rtlCol="0">
            <a:spAutoFit/>
          </a:bodyPr>
          <a:lstStyle/>
          <a:p>
            <a:r>
              <a:rPr lang="it-IT" sz="2400" dirty="0" smtClean="0"/>
              <a:t>sull'asse delle ascisse sono state riportate le classi di frequenza e</a:t>
            </a:r>
          </a:p>
          <a:p>
            <a:r>
              <a:rPr lang="it-IT" sz="2400" dirty="0" smtClean="0"/>
              <a:t> sull'asse delle ordinate le  </a:t>
            </a:r>
            <a:r>
              <a:rPr lang="it-IT" sz="2400" i="1" dirty="0" smtClean="0"/>
              <a:t>percentuali cumulative</a:t>
            </a:r>
            <a:r>
              <a:rPr lang="it-IT" sz="2400" dirty="0" smtClean="0"/>
              <a:t>. </a:t>
            </a:r>
            <a:endParaRPr lang="it-IT" sz="2400" dirty="0"/>
          </a:p>
        </p:txBody>
      </p:sp>
      <p:pic>
        <p:nvPicPr>
          <p:cNvPr id="56324" name="Picture 4" descr="Cap. 7, Unità 1 - Variabilità biologica e distribuzione di frequenze"/>
          <p:cNvPicPr>
            <a:picLocks noChangeAspect="1" noChangeArrowheads="1"/>
          </p:cNvPicPr>
          <p:nvPr/>
        </p:nvPicPr>
        <p:blipFill>
          <a:blip r:embed="rId3" cstate="print"/>
          <a:srcRect/>
          <a:stretch>
            <a:fillRect/>
          </a:stretch>
        </p:blipFill>
        <p:spPr bwMode="auto">
          <a:xfrm>
            <a:off x="5572125" y="-76200"/>
            <a:ext cx="114300" cy="85725"/>
          </a:xfrm>
          <a:prstGeom prst="rect">
            <a:avLst/>
          </a:prstGeom>
          <a:noFill/>
        </p:spPr>
      </p:pic>
      <p:pic>
        <p:nvPicPr>
          <p:cNvPr id="56326" name="Picture 6" descr="Cap. 7, Unità 1 - Variabilità biologica e distribuzione di frequenze"/>
          <p:cNvPicPr>
            <a:picLocks noChangeAspect="1" noChangeArrowheads="1"/>
          </p:cNvPicPr>
          <p:nvPr/>
        </p:nvPicPr>
        <p:blipFill>
          <a:blip r:embed="rId3" cstate="print"/>
          <a:srcRect/>
          <a:stretch>
            <a:fillRect/>
          </a:stretch>
        </p:blipFill>
        <p:spPr bwMode="auto">
          <a:xfrm>
            <a:off x="5572125" y="-76200"/>
            <a:ext cx="114300" cy="85725"/>
          </a:xfrm>
          <a:prstGeom prst="rect">
            <a:avLst/>
          </a:prstGeom>
          <a:noFill/>
        </p:spPr>
      </p:pic>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2A0CB341-4E11-454E-8438-4F39BD1A1BBA}" type="slidenum">
              <a:rPr lang="it-IT"/>
              <a:pPr>
                <a:defRPr/>
              </a:pPr>
              <a:t>219</a:t>
            </a:fld>
            <a:endParaRPr lang="it-IT"/>
          </a:p>
        </p:txBody>
      </p:sp>
      <p:sp>
        <p:nvSpPr>
          <p:cNvPr id="291843" name="Rectangle 2"/>
          <p:cNvSpPr>
            <a:spLocks noGrp="1" noChangeArrowheads="1"/>
          </p:cNvSpPr>
          <p:nvPr>
            <p:ph type="title"/>
          </p:nvPr>
        </p:nvSpPr>
        <p:spPr>
          <a:xfrm>
            <a:off x="457200" y="274638"/>
            <a:ext cx="8229600" cy="922337"/>
          </a:xfrm>
          <a:ln>
            <a:solidFill>
              <a:srgbClr val="0000FF"/>
            </a:solidFill>
          </a:ln>
        </p:spPr>
        <p:txBody>
          <a:bodyPr/>
          <a:lstStyle/>
          <a:p>
            <a:pPr eaLnBrk="1" hangingPunct="1"/>
            <a:r>
              <a:rPr lang="it-IT" sz="3600" smtClean="0">
                <a:solidFill>
                  <a:srgbClr val="FF0000"/>
                </a:solidFill>
              </a:rPr>
              <a:t>Indici di variabilità</a:t>
            </a:r>
          </a:p>
        </p:txBody>
      </p:sp>
      <p:sp>
        <p:nvSpPr>
          <p:cNvPr id="291844" name="Rectangle 3"/>
          <p:cNvSpPr>
            <a:spLocks noGrp="1" noChangeArrowheads="1"/>
          </p:cNvSpPr>
          <p:nvPr>
            <p:ph type="body" idx="1"/>
          </p:nvPr>
        </p:nvSpPr>
        <p:spPr>
          <a:xfrm>
            <a:off x="395288" y="1601788"/>
            <a:ext cx="8353425" cy="5256212"/>
          </a:xfrm>
        </p:spPr>
        <p:txBody>
          <a:bodyPr/>
          <a:lstStyle/>
          <a:p>
            <a:pPr eaLnBrk="1" hangingPunct="1"/>
            <a:r>
              <a:rPr lang="it-IT" sz="3600" smtClean="0"/>
              <a:t>Se non ci fosse variabilità all’interno di una popolazione non ci sarebbe bisogno della statistica. Una singola unità campionaria sarebbe sufficiente a descrivere l’intera popolazione.</a:t>
            </a:r>
          </a:p>
          <a:p>
            <a:pPr eaLnBrk="1" hangingPunct="1"/>
            <a:r>
              <a:rPr lang="it-IT" sz="3600" smtClean="0"/>
              <a:t>Come si misura la variabilità o dispersione di una distribuzione di dati?</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323528" y="1268760"/>
            <a:ext cx="8424936" cy="4401205"/>
          </a:xfrm>
          <a:prstGeom prst="rect">
            <a:avLst/>
          </a:prstGeom>
        </p:spPr>
        <p:txBody>
          <a:bodyPr wrap="square">
            <a:spAutoFit/>
          </a:bodyPr>
          <a:lstStyle/>
          <a:p>
            <a:r>
              <a:rPr lang="it-IT" sz="2800" dirty="0" smtClean="0">
                <a:latin typeface="Times New Roman" pitchFamily="18" charset="0"/>
                <a:cs typeface="Times New Roman" pitchFamily="18" charset="0"/>
              </a:rPr>
              <a:t>Supponiamo ad esempio di voler misurare la concentrazione di polveri sottili (PM10) nel comune di Padova, in un certo istante. </a:t>
            </a:r>
          </a:p>
          <a:p>
            <a:endParaRPr lang="it-IT" sz="2800" dirty="0" smtClean="0">
              <a:latin typeface="Times New Roman" pitchFamily="18" charset="0"/>
              <a:cs typeface="Times New Roman" pitchFamily="18" charset="0"/>
            </a:endParaRPr>
          </a:p>
          <a:p>
            <a:r>
              <a:rPr lang="it-IT" sz="2800" dirty="0" smtClean="0">
                <a:latin typeface="Times New Roman" pitchFamily="18" charset="0"/>
                <a:cs typeface="Times New Roman" pitchFamily="18" charset="0"/>
              </a:rPr>
              <a:t>In questo caso la “</a:t>
            </a:r>
            <a:r>
              <a:rPr lang="it-IT" sz="2800" dirty="0" smtClean="0">
                <a:solidFill>
                  <a:srgbClr val="FF0000"/>
                </a:solidFill>
                <a:latin typeface="Times New Roman" pitchFamily="18" charset="0"/>
                <a:cs typeface="Times New Roman" pitchFamily="18" charset="0"/>
              </a:rPr>
              <a:t>popolazione</a:t>
            </a:r>
            <a:r>
              <a:rPr lang="it-IT" sz="2800" dirty="0" smtClean="0">
                <a:latin typeface="Times New Roman" pitchFamily="18" charset="0"/>
                <a:cs typeface="Times New Roman" pitchFamily="18" charset="0"/>
              </a:rPr>
              <a:t>” `e costituita dai valori del PM10 in tutti i punti della superficie comunale. </a:t>
            </a:r>
          </a:p>
          <a:p>
            <a:endParaRPr lang="it-IT" sz="2800" dirty="0" smtClean="0">
              <a:latin typeface="Times New Roman" pitchFamily="18" charset="0"/>
              <a:cs typeface="Times New Roman" pitchFamily="18" charset="0"/>
            </a:endParaRPr>
          </a:p>
          <a:p>
            <a:r>
              <a:rPr lang="it-IT" sz="2800" dirty="0" smtClean="0">
                <a:latin typeface="Times New Roman" pitchFamily="18" charset="0"/>
                <a:cs typeface="Times New Roman" pitchFamily="18" charset="0"/>
              </a:rPr>
              <a:t>Scegliere un “</a:t>
            </a:r>
            <a:r>
              <a:rPr lang="it-IT" sz="2800" dirty="0" smtClean="0">
                <a:solidFill>
                  <a:srgbClr val="FF0000"/>
                </a:solidFill>
                <a:latin typeface="Times New Roman" pitchFamily="18" charset="0"/>
                <a:cs typeface="Times New Roman" pitchFamily="18" charset="0"/>
              </a:rPr>
              <a:t>campione</a:t>
            </a:r>
            <a:r>
              <a:rPr lang="it-IT" sz="2800" dirty="0" smtClean="0">
                <a:latin typeface="Times New Roman" pitchFamily="18" charset="0"/>
                <a:cs typeface="Times New Roman" pitchFamily="18" charset="0"/>
              </a:rPr>
              <a:t>” significa selezionare un certo numero di punti sulla superficie comunale, in cui piazzare dei rilevatori</a:t>
            </a:r>
            <a:r>
              <a:rPr lang="it-IT" dirty="0" smtClean="0"/>
              <a:t>.</a:t>
            </a:r>
            <a:endParaRPr lang="it-IT" dirty="0"/>
          </a:p>
        </p:txBody>
      </p:sp>
      <p:sp>
        <p:nvSpPr>
          <p:cNvPr id="3" name="Rectangle 2"/>
          <p:cNvSpPr txBox="1">
            <a:spLocks noChangeArrowheads="1"/>
          </p:cNvSpPr>
          <p:nvPr/>
        </p:nvSpPr>
        <p:spPr>
          <a:xfrm>
            <a:off x="457200" y="274638"/>
            <a:ext cx="8229600" cy="777875"/>
          </a:xfrm>
          <a:prstGeom prst="rect">
            <a:avLst/>
          </a:prstGeom>
          <a:ln>
            <a:solidFill>
              <a:srgbClr val="3366CC"/>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smtClean="0">
                <a:ln>
                  <a:noFill/>
                </a:ln>
                <a:solidFill>
                  <a:srgbClr val="FF0000"/>
                </a:solidFill>
                <a:effectLst/>
                <a:uLnTx/>
                <a:uFillTx/>
                <a:latin typeface="+mj-lt"/>
                <a:ea typeface="+mj-ea"/>
                <a:cs typeface="+mj-cs"/>
              </a:rPr>
              <a:t>Campioni -Popolazioni</a:t>
            </a:r>
            <a:endParaRPr kumimoji="0" lang="it-IT" sz="3600" b="0"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8BC3157-CBDF-477D-9DB4-C7D57FA62541}" type="slidenum">
              <a:rPr lang="it-IT"/>
              <a:pPr>
                <a:defRPr/>
              </a:pPr>
              <a:t>220</a:t>
            </a:fld>
            <a:endParaRPr lang="it-IT"/>
          </a:p>
        </p:txBody>
      </p:sp>
      <p:sp>
        <p:nvSpPr>
          <p:cNvPr id="293891" name="Rectangle 2"/>
          <p:cNvSpPr>
            <a:spLocks noGrp="1" noChangeArrowheads="1"/>
          </p:cNvSpPr>
          <p:nvPr>
            <p:ph type="title"/>
          </p:nvPr>
        </p:nvSpPr>
        <p:spPr>
          <a:xfrm>
            <a:off x="457200" y="274638"/>
            <a:ext cx="8229600" cy="1066800"/>
          </a:xfrm>
          <a:ln>
            <a:solidFill>
              <a:srgbClr val="0000FF"/>
            </a:solidFill>
          </a:ln>
        </p:spPr>
        <p:txBody>
          <a:bodyPr>
            <a:normAutofit fontScale="90000"/>
          </a:bodyPr>
          <a:lstStyle/>
          <a:p>
            <a:pPr eaLnBrk="1" hangingPunct="1"/>
            <a:r>
              <a:rPr lang="it-IT" sz="3600" dirty="0" smtClean="0">
                <a:solidFill>
                  <a:srgbClr val="FF0000"/>
                </a:solidFill>
              </a:rPr>
              <a:t>Misure di variabilità o dispersione: Intervallo di variazione</a:t>
            </a:r>
          </a:p>
        </p:txBody>
      </p:sp>
      <p:sp>
        <p:nvSpPr>
          <p:cNvPr id="293892" name="Rectangle 3"/>
          <p:cNvSpPr>
            <a:spLocks noGrp="1" noChangeArrowheads="1"/>
          </p:cNvSpPr>
          <p:nvPr>
            <p:ph type="body" idx="1"/>
          </p:nvPr>
        </p:nvSpPr>
        <p:spPr>
          <a:xfrm>
            <a:off x="457200" y="1844675"/>
            <a:ext cx="8229600" cy="4281488"/>
          </a:xfrm>
        </p:spPr>
        <p:txBody>
          <a:bodyPr/>
          <a:lstStyle/>
          <a:p>
            <a:pPr eaLnBrk="1" hangingPunct="1"/>
            <a:r>
              <a:rPr lang="it-IT" sz="3600" b="1" smtClean="0">
                <a:solidFill>
                  <a:srgbClr val="FF3399"/>
                </a:solidFill>
              </a:rPr>
              <a:t>Intervallo di variazione (range) </a:t>
            </a:r>
          </a:p>
          <a:p>
            <a:pPr eaLnBrk="1" hangingPunct="1">
              <a:buFontTx/>
              <a:buNone/>
            </a:pPr>
            <a:r>
              <a:rPr lang="it-IT" sz="3600" b="1" smtClean="0">
                <a:solidFill>
                  <a:srgbClr val="FF3399"/>
                </a:solidFill>
              </a:rPr>
              <a:t> </a:t>
            </a:r>
            <a:r>
              <a:rPr lang="it-IT" sz="3600" b="1" smtClean="0"/>
              <a:t>= osservazione più grande – osservazione più piccola</a:t>
            </a:r>
          </a:p>
          <a:p>
            <a:pPr eaLnBrk="1" hangingPunct="1"/>
            <a:r>
              <a:rPr lang="it-IT" sz="3600" smtClean="0"/>
              <a:t>E’ influenzato dalle osservazioni estreme.</a:t>
            </a:r>
          </a:p>
          <a:p>
            <a:pPr eaLnBrk="1" hangingPunct="1">
              <a:buFontTx/>
              <a:buNone/>
            </a:pPr>
            <a:endParaRPr lang="it-IT" smtClean="0"/>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266D648-8102-400F-8588-09C7C1CE1984}" type="slidenum">
              <a:rPr lang="it-IT"/>
              <a:pPr>
                <a:defRPr/>
              </a:pPr>
              <a:t>221</a:t>
            </a:fld>
            <a:endParaRPr lang="it-IT"/>
          </a:p>
        </p:txBody>
      </p:sp>
      <p:sp>
        <p:nvSpPr>
          <p:cNvPr id="295939" name="Rectangle 2"/>
          <p:cNvSpPr>
            <a:spLocks noGrp="1" noChangeArrowheads="1"/>
          </p:cNvSpPr>
          <p:nvPr>
            <p:ph type="title"/>
          </p:nvPr>
        </p:nvSpPr>
        <p:spPr>
          <a:xfrm>
            <a:off x="457200" y="274638"/>
            <a:ext cx="8229600" cy="1209675"/>
          </a:xfrm>
          <a:ln>
            <a:solidFill>
              <a:srgbClr val="0000FF"/>
            </a:solidFill>
          </a:ln>
        </p:spPr>
        <p:txBody>
          <a:bodyPr/>
          <a:lstStyle/>
          <a:p>
            <a:pPr eaLnBrk="1" hangingPunct="1"/>
            <a:r>
              <a:rPr lang="it-IT" sz="3600" dirty="0" smtClean="0">
                <a:solidFill>
                  <a:srgbClr val="FF0000"/>
                </a:solidFill>
              </a:rPr>
              <a:t>Misure di variabilità: Differenza (o </a:t>
            </a:r>
            <a:r>
              <a:rPr lang="it-IT" sz="3600" dirty="0" err="1" smtClean="0">
                <a:solidFill>
                  <a:srgbClr val="FF0000"/>
                </a:solidFill>
              </a:rPr>
              <a:t>range</a:t>
            </a:r>
            <a:r>
              <a:rPr lang="it-IT" sz="3600" dirty="0" smtClean="0">
                <a:solidFill>
                  <a:srgbClr val="FF0000"/>
                </a:solidFill>
              </a:rPr>
              <a:t>)  interquartile</a:t>
            </a:r>
          </a:p>
        </p:txBody>
      </p:sp>
      <p:sp>
        <p:nvSpPr>
          <p:cNvPr id="295940" name="Rectangle 3"/>
          <p:cNvSpPr>
            <a:spLocks noGrp="1" noChangeArrowheads="1"/>
          </p:cNvSpPr>
          <p:nvPr>
            <p:ph type="body" idx="1"/>
          </p:nvPr>
        </p:nvSpPr>
        <p:spPr>
          <a:xfrm>
            <a:off x="251520" y="1628775"/>
            <a:ext cx="8892480" cy="5229225"/>
          </a:xfrm>
        </p:spPr>
        <p:txBody>
          <a:bodyPr>
            <a:normAutofit fontScale="92500" lnSpcReduction="20000"/>
          </a:bodyPr>
          <a:lstStyle/>
          <a:p>
            <a:pPr eaLnBrk="1" hangingPunct="1">
              <a:lnSpc>
                <a:spcPct val="80000"/>
              </a:lnSpc>
            </a:pPr>
            <a:r>
              <a:rPr lang="it-IT" b="1" dirty="0" smtClean="0">
                <a:solidFill>
                  <a:srgbClr val="FF3399"/>
                </a:solidFill>
              </a:rPr>
              <a:t>Differenza interquartile</a:t>
            </a:r>
            <a:r>
              <a:rPr lang="it-IT" b="1" dirty="0" smtClean="0"/>
              <a:t>  </a:t>
            </a:r>
          </a:p>
          <a:p>
            <a:pPr eaLnBrk="1" hangingPunct="1">
              <a:lnSpc>
                <a:spcPct val="80000"/>
              </a:lnSpc>
              <a:buFontTx/>
              <a:buNone/>
            </a:pPr>
            <a:r>
              <a:rPr lang="it-IT" b="1" dirty="0" smtClean="0"/>
              <a:t>   = </a:t>
            </a:r>
            <a:r>
              <a:rPr lang="it-IT" b="1" dirty="0" smtClean="0">
                <a:solidFill>
                  <a:srgbClr val="CC0066"/>
                </a:solidFill>
              </a:rPr>
              <a:t> terzo quartile Q</a:t>
            </a:r>
            <a:r>
              <a:rPr lang="it-IT" b="1" baseline="-25000" dirty="0" smtClean="0">
                <a:solidFill>
                  <a:srgbClr val="CC0066"/>
                </a:solidFill>
              </a:rPr>
              <a:t>3 </a:t>
            </a:r>
            <a:r>
              <a:rPr lang="it-IT" b="1" dirty="0" smtClean="0">
                <a:solidFill>
                  <a:srgbClr val="CC0066"/>
                </a:solidFill>
              </a:rPr>
              <a:t>-</a:t>
            </a:r>
            <a:r>
              <a:rPr lang="it-IT" b="1" dirty="0" smtClean="0">
                <a:solidFill>
                  <a:srgbClr val="FF3399"/>
                </a:solidFill>
              </a:rPr>
              <a:t> primo quartile</a:t>
            </a:r>
            <a:r>
              <a:rPr lang="it-IT" b="1" dirty="0" smtClean="0"/>
              <a:t> </a:t>
            </a:r>
            <a:r>
              <a:rPr lang="it-IT" b="1" dirty="0" smtClean="0">
                <a:solidFill>
                  <a:srgbClr val="CC0066"/>
                </a:solidFill>
              </a:rPr>
              <a:t>Q</a:t>
            </a:r>
            <a:r>
              <a:rPr lang="it-IT" b="1" baseline="-25000" dirty="0" smtClean="0">
                <a:solidFill>
                  <a:srgbClr val="CC0066"/>
                </a:solidFill>
              </a:rPr>
              <a:t>1</a:t>
            </a:r>
          </a:p>
          <a:p>
            <a:pPr eaLnBrk="1" hangingPunct="1">
              <a:lnSpc>
                <a:spcPct val="80000"/>
              </a:lnSpc>
            </a:pPr>
            <a:endParaRPr lang="it-IT" dirty="0" smtClean="0"/>
          </a:p>
          <a:p>
            <a:pPr eaLnBrk="1" hangingPunct="1">
              <a:lnSpc>
                <a:spcPct val="80000"/>
              </a:lnSpc>
            </a:pPr>
            <a:r>
              <a:rPr lang="it-IT" dirty="0" smtClean="0"/>
              <a:t>Misura la dispersione del 50% dei valori centrali della distribuzione dei dati.</a:t>
            </a:r>
          </a:p>
          <a:p>
            <a:pPr eaLnBrk="1" hangingPunct="1">
              <a:lnSpc>
                <a:spcPct val="80000"/>
              </a:lnSpc>
            </a:pPr>
            <a:r>
              <a:rPr lang="it-IT" u="sng" dirty="0" smtClean="0"/>
              <a:t>Esempio </a:t>
            </a:r>
          </a:p>
          <a:p>
            <a:pPr eaLnBrk="1" hangingPunct="1">
              <a:lnSpc>
                <a:spcPct val="80000"/>
              </a:lnSpc>
              <a:buFontTx/>
              <a:buNone/>
            </a:pPr>
            <a:r>
              <a:rPr lang="it-IT" dirty="0" smtClean="0"/>
              <a:t>    Per i dati dell’esempio 10  la differenza interquartile è data da</a:t>
            </a:r>
          </a:p>
          <a:p>
            <a:pPr eaLnBrk="1" hangingPunct="1">
              <a:lnSpc>
                <a:spcPct val="80000"/>
              </a:lnSpc>
              <a:buFontTx/>
              <a:buNone/>
            </a:pPr>
            <a:r>
              <a:rPr lang="it-IT" dirty="0" smtClean="0"/>
              <a:t>        11    13    15    16    19    21     22   25</a:t>
            </a:r>
          </a:p>
          <a:p>
            <a:pPr eaLnBrk="1" hangingPunct="1">
              <a:lnSpc>
                <a:spcPct val="80000"/>
              </a:lnSpc>
              <a:buFontTx/>
              <a:buNone/>
            </a:pPr>
            <a:r>
              <a:rPr lang="it-IT" dirty="0" smtClean="0"/>
              <a:t>   </a:t>
            </a:r>
            <a:r>
              <a:rPr lang="it-IT" dirty="0" smtClean="0">
                <a:solidFill>
                  <a:srgbClr val="CC0066"/>
                </a:solidFill>
              </a:rPr>
              <a:t>              </a:t>
            </a:r>
            <a:r>
              <a:rPr lang="it-IT" b="1" dirty="0" smtClean="0"/>
              <a:t>Q</a:t>
            </a:r>
            <a:r>
              <a:rPr lang="it-IT" b="1" baseline="-25000" dirty="0" smtClean="0"/>
              <a:t>1  </a:t>
            </a:r>
            <a:r>
              <a:rPr lang="it-IT" b="1" dirty="0" smtClean="0"/>
              <a:t>=  14         </a:t>
            </a:r>
            <a:r>
              <a:rPr lang="it-IT" b="1" baseline="-25000" dirty="0" smtClean="0"/>
              <a:t>                </a:t>
            </a:r>
            <a:r>
              <a:rPr lang="it-IT" b="1" dirty="0" smtClean="0"/>
              <a:t>Q</a:t>
            </a:r>
            <a:r>
              <a:rPr lang="it-IT" b="1" baseline="-25000" dirty="0" smtClean="0"/>
              <a:t>3  </a:t>
            </a:r>
            <a:r>
              <a:rPr lang="it-IT" b="1" dirty="0" smtClean="0"/>
              <a:t>=  21.5</a:t>
            </a:r>
          </a:p>
          <a:p>
            <a:pPr eaLnBrk="1" hangingPunct="1">
              <a:lnSpc>
                <a:spcPct val="80000"/>
              </a:lnSpc>
              <a:buFontTx/>
              <a:buNone/>
            </a:pPr>
            <a:endParaRPr lang="it-IT" b="1" dirty="0" smtClean="0"/>
          </a:p>
          <a:p>
            <a:pPr eaLnBrk="1" hangingPunct="1">
              <a:lnSpc>
                <a:spcPct val="80000"/>
              </a:lnSpc>
              <a:buFontTx/>
              <a:buNone/>
            </a:pPr>
            <a:r>
              <a:rPr lang="it-IT" dirty="0" smtClean="0"/>
              <a:t>              </a:t>
            </a:r>
            <a:r>
              <a:rPr lang="it-IT" b="1" dirty="0" err="1" smtClean="0">
                <a:solidFill>
                  <a:srgbClr val="FF3399"/>
                </a:solidFill>
              </a:rPr>
              <a:t>Diff</a:t>
            </a:r>
            <a:r>
              <a:rPr lang="it-IT" b="1" dirty="0" smtClean="0">
                <a:solidFill>
                  <a:srgbClr val="FF3399"/>
                </a:solidFill>
              </a:rPr>
              <a:t>. </a:t>
            </a:r>
            <a:r>
              <a:rPr lang="it-IT" b="1" dirty="0" err="1" smtClean="0">
                <a:solidFill>
                  <a:srgbClr val="FF3399"/>
                </a:solidFill>
              </a:rPr>
              <a:t>interq</a:t>
            </a:r>
            <a:r>
              <a:rPr lang="it-IT" dirty="0" smtClean="0">
                <a:solidFill>
                  <a:srgbClr val="CC0066"/>
                </a:solidFill>
              </a:rPr>
              <a:t>. </a:t>
            </a:r>
            <a:r>
              <a:rPr lang="it-IT" dirty="0" smtClean="0"/>
              <a:t> =  21.5 – 14  = </a:t>
            </a:r>
            <a:r>
              <a:rPr lang="it-IT" b="1" dirty="0" smtClean="0">
                <a:solidFill>
                  <a:srgbClr val="CC0066"/>
                </a:solidFill>
              </a:rPr>
              <a:t> </a:t>
            </a:r>
            <a:r>
              <a:rPr lang="it-IT" b="1" u="sng" dirty="0" smtClean="0">
                <a:solidFill>
                  <a:srgbClr val="FF3399"/>
                </a:solidFill>
              </a:rPr>
              <a:t>7.5</a:t>
            </a:r>
          </a:p>
          <a:p>
            <a:pPr eaLnBrk="1" hangingPunct="1">
              <a:lnSpc>
                <a:spcPct val="80000"/>
              </a:lnSpc>
              <a:buFontTx/>
              <a:buNone/>
            </a:pPr>
            <a:endParaRPr lang="it-IT" b="1" u="sng" dirty="0" smtClean="0">
              <a:solidFill>
                <a:srgbClr val="FF3399"/>
              </a:solidFill>
            </a:endParaRPr>
          </a:p>
          <a:p>
            <a:pPr eaLnBrk="1" hangingPunct="1">
              <a:lnSpc>
                <a:spcPct val="80000"/>
              </a:lnSpc>
              <a:buFontTx/>
              <a:buNone/>
            </a:pPr>
            <a:endParaRPr lang="it-IT" sz="800" baseline="-25000" dirty="0" smtClean="0">
              <a:solidFill>
                <a:srgbClr val="CC0066"/>
              </a:solidFill>
            </a:endParaRPr>
          </a:p>
          <a:p>
            <a:pPr eaLnBrk="1" hangingPunct="1">
              <a:lnSpc>
                <a:spcPct val="80000"/>
              </a:lnSpc>
              <a:buFontTx/>
              <a:buNone/>
            </a:pPr>
            <a:r>
              <a:rPr lang="it-IT" sz="800" dirty="0" smtClean="0"/>
              <a:t>    </a:t>
            </a:r>
          </a:p>
        </p:txBody>
      </p:sp>
    </p:spTree>
  </p:cSld>
  <p:clrMapOvr>
    <a:masterClrMapping/>
  </p:clrMapOvr>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B0F000F-D0C2-40F7-B31D-79736CCE31BA}" type="slidenum">
              <a:rPr lang="it-IT"/>
              <a:pPr>
                <a:defRPr/>
              </a:pPr>
              <a:t>222</a:t>
            </a:fld>
            <a:endParaRPr lang="it-IT"/>
          </a:p>
        </p:txBody>
      </p:sp>
      <p:sp>
        <p:nvSpPr>
          <p:cNvPr id="296963" name="Rectangle 2"/>
          <p:cNvSpPr>
            <a:spLocks noGrp="1" noChangeArrowheads="1"/>
          </p:cNvSpPr>
          <p:nvPr>
            <p:ph type="title"/>
          </p:nvPr>
        </p:nvSpPr>
        <p:spPr/>
        <p:txBody>
          <a:bodyPr>
            <a:normAutofit fontScale="90000"/>
          </a:bodyPr>
          <a:lstStyle/>
          <a:p>
            <a:pPr eaLnBrk="1" hangingPunct="1"/>
            <a:r>
              <a:rPr lang="it-IT" sz="3600" dirty="0" smtClean="0">
                <a:solidFill>
                  <a:srgbClr val="FF0000"/>
                </a:solidFill>
              </a:rPr>
              <a:t>Misure di variabilità</a:t>
            </a:r>
            <a:r>
              <a:rPr lang="it-IT" sz="3600" smtClean="0">
                <a:solidFill>
                  <a:srgbClr val="FF0000"/>
                </a:solidFill>
              </a:rPr>
              <a:t>: Differenza interquartile</a:t>
            </a:r>
          </a:p>
        </p:txBody>
      </p:sp>
      <p:sp>
        <p:nvSpPr>
          <p:cNvPr id="296964" name="Rectangle 3"/>
          <p:cNvSpPr>
            <a:spLocks noGrp="1" noChangeArrowheads="1"/>
          </p:cNvSpPr>
          <p:nvPr>
            <p:ph type="body" idx="1"/>
          </p:nvPr>
        </p:nvSpPr>
        <p:spPr>
          <a:xfrm>
            <a:off x="457200" y="1600200"/>
            <a:ext cx="8229600" cy="4924425"/>
          </a:xfrm>
        </p:spPr>
        <p:txBody>
          <a:bodyPr/>
          <a:lstStyle/>
          <a:p>
            <a:pPr eaLnBrk="1" hangingPunct="1">
              <a:buFontTx/>
              <a:buNone/>
            </a:pPr>
            <a:r>
              <a:rPr lang="it-IT" dirty="0" smtClean="0"/>
              <a:t>Per l’esempio precedente si ha(valori calcolati con il software):</a:t>
            </a:r>
          </a:p>
          <a:p>
            <a:pPr eaLnBrk="1" hangingPunct="1">
              <a:buFontTx/>
              <a:buNone/>
            </a:pPr>
            <a:r>
              <a:rPr lang="it-IT" dirty="0" smtClean="0"/>
              <a:t>media=17,7</a:t>
            </a:r>
          </a:p>
          <a:p>
            <a:pPr eaLnBrk="1" hangingPunct="1">
              <a:buFontTx/>
              <a:buNone/>
            </a:pPr>
            <a:r>
              <a:rPr lang="it-IT" dirty="0" smtClean="0"/>
              <a:t>mediana=17,5</a:t>
            </a:r>
          </a:p>
          <a:p>
            <a:pPr eaLnBrk="1" hangingPunct="1">
              <a:buFontTx/>
              <a:buNone/>
            </a:pPr>
            <a:r>
              <a:rPr lang="it-IT" dirty="0" smtClean="0"/>
              <a:t>Q1=13,50</a:t>
            </a:r>
          </a:p>
          <a:p>
            <a:pPr eaLnBrk="1" hangingPunct="1">
              <a:buFontTx/>
              <a:buNone/>
            </a:pPr>
            <a:r>
              <a:rPr lang="it-IT" dirty="0" smtClean="0"/>
              <a:t>Q3=21,75 </a:t>
            </a:r>
          </a:p>
          <a:p>
            <a:pPr eaLnBrk="1" hangingPunct="1">
              <a:buFontTx/>
              <a:buNone/>
            </a:pPr>
            <a:r>
              <a:rPr lang="it-IT" u="sng" dirty="0" err="1" smtClean="0"/>
              <a:t>Diff</a:t>
            </a:r>
            <a:r>
              <a:rPr lang="it-IT" u="sng" dirty="0" smtClean="0"/>
              <a:t>. interq=8.25</a:t>
            </a:r>
          </a:p>
          <a:p>
            <a:pPr eaLnBrk="1" hangingPunct="1">
              <a:buFontTx/>
              <a:buNone/>
            </a:pPr>
            <a:endParaRPr lang="it-IT" dirty="0" smtClean="0"/>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51600203-2F62-47F1-ADF0-B65C0F6FC096}" type="slidenum">
              <a:rPr lang="it-IT"/>
              <a:pPr>
                <a:defRPr/>
              </a:pPr>
              <a:t>223</a:t>
            </a:fld>
            <a:endParaRPr lang="it-IT"/>
          </a:p>
        </p:txBody>
      </p:sp>
      <p:sp>
        <p:nvSpPr>
          <p:cNvPr id="297987" name="Rectangle 2"/>
          <p:cNvSpPr>
            <a:spLocks noChangeArrowheads="1"/>
          </p:cNvSpPr>
          <p:nvPr/>
        </p:nvSpPr>
        <p:spPr bwMode="auto">
          <a:xfrm>
            <a:off x="323850" y="1268413"/>
            <a:ext cx="8820150" cy="5509200"/>
          </a:xfrm>
          <a:prstGeom prst="rect">
            <a:avLst/>
          </a:prstGeom>
          <a:noFill/>
          <a:ln w="9525">
            <a:noFill/>
            <a:miter lim="800000"/>
            <a:headEnd/>
            <a:tailEnd/>
          </a:ln>
        </p:spPr>
        <p:txBody>
          <a:bodyPr>
            <a:spAutoFit/>
          </a:bodyPr>
          <a:lstStyle/>
          <a:p>
            <a:pPr>
              <a:buFont typeface="Wingdings" pitchFamily="2" charset="2"/>
              <a:buChar char="§"/>
            </a:pPr>
            <a:r>
              <a:rPr lang="it-IT" sz="3200" dirty="0">
                <a:latin typeface="Arial" pitchFamily="34" charset="0"/>
              </a:rPr>
              <a:t>Gli </a:t>
            </a:r>
            <a:r>
              <a:rPr lang="it-IT" sz="3200" b="1" dirty="0">
                <a:solidFill>
                  <a:schemeClr val="tx2"/>
                </a:solidFill>
                <a:latin typeface="Arial" pitchFamily="34" charset="0"/>
              </a:rPr>
              <a:t>indici di posizione</a:t>
            </a:r>
            <a:r>
              <a:rPr lang="it-IT" sz="3200" b="1" dirty="0">
                <a:latin typeface="Arial" pitchFamily="34" charset="0"/>
              </a:rPr>
              <a:t> centrale </a:t>
            </a:r>
            <a:r>
              <a:rPr lang="it-IT" sz="3200" dirty="0">
                <a:latin typeface="Arial" pitchFamily="34" charset="0"/>
              </a:rPr>
              <a:t>dicono </a:t>
            </a:r>
            <a:r>
              <a:rPr lang="it-IT" sz="3200" i="1" dirty="0">
                <a:latin typeface="Arial" pitchFamily="34" charset="0"/>
              </a:rPr>
              <a:t>attorno a quale valore le osservazioni sono centrate</a:t>
            </a:r>
            <a:r>
              <a:rPr lang="it-IT" sz="3200" dirty="0">
                <a:latin typeface="Arial" pitchFamily="34" charset="0"/>
              </a:rPr>
              <a:t> e </a:t>
            </a:r>
            <a:r>
              <a:rPr lang="it-IT" sz="3200" i="1" dirty="0">
                <a:latin typeface="Arial" pitchFamily="34" charset="0"/>
              </a:rPr>
              <a:t>sono tanto più significativi quanto più </a:t>
            </a:r>
            <a:r>
              <a:rPr lang="it-IT" sz="3200" b="1" i="1" dirty="0">
                <a:latin typeface="Arial" pitchFamily="34" charset="0"/>
              </a:rPr>
              <a:t>i dati sono concentrati vicino ad essi</a:t>
            </a:r>
            <a:r>
              <a:rPr lang="it-IT" sz="3200" dirty="0">
                <a:latin typeface="Arial" pitchFamily="34" charset="0"/>
              </a:rPr>
              <a:t>. </a:t>
            </a:r>
          </a:p>
          <a:p>
            <a:pPr>
              <a:buFont typeface="Wingdings" pitchFamily="2" charset="2"/>
              <a:buNone/>
            </a:pPr>
            <a:endParaRPr lang="it-IT" sz="3200" dirty="0">
              <a:latin typeface="Arial" pitchFamily="34" charset="0"/>
            </a:endParaRPr>
          </a:p>
          <a:p>
            <a:pPr>
              <a:buFont typeface="Wingdings" pitchFamily="2" charset="2"/>
              <a:buChar char="§"/>
            </a:pPr>
            <a:r>
              <a:rPr lang="it-IT" sz="3200" dirty="0">
                <a:latin typeface="Arial" pitchFamily="34" charset="0"/>
              </a:rPr>
              <a:t>Per ottenere un’informazione più accurata, è quindi necessario </a:t>
            </a:r>
            <a:r>
              <a:rPr lang="it-IT" sz="3200" b="1" dirty="0">
                <a:solidFill>
                  <a:schemeClr val="tx2"/>
                </a:solidFill>
                <a:latin typeface="Arial" pitchFamily="34" charset="0"/>
              </a:rPr>
              <a:t>misurare il grado di dispersione dei dati intorno a tali indici</a:t>
            </a:r>
            <a:r>
              <a:rPr lang="it-IT" sz="3200" dirty="0">
                <a:latin typeface="Arial" pitchFamily="34" charset="0"/>
              </a:rPr>
              <a:t>. Ciò può farsi, </a:t>
            </a:r>
            <a:r>
              <a:rPr lang="it-IT" sz="3200" dirty="0">
                <a:solidFill>
                  <a:srgbClr val="009900"/>
                </a:solidFill>
                <a:latin typeface="Arial" pitchFamily="34" charset="0"/>
              </a:rPr>
              <a:t>soltanto per i </a:t>
            </a:r>
            <a:r>
              <a:rPr lang="it-IT" sz="3200" u="sng" dirty="0">
                <a:solidFill>
                  <a:srgbClr val="009900"/>
                </a:solidFill>
                <a:latin typeface="Arial" pitchFamily="34" charset="0"/>
              </a:rPr>
              <a:t>caratteri quantitativi</a:t>
            </a:r>
            <a:r>
              <a:rPr lang="it-IT" sz="3200" dirty="0">
                <a:latin typeface="Arial" pitchFamily="34" charset="0"/>
              </a:rPr>
              <a:t>, associando alle misure di tendenza centrale delle </a:t>
            </a:r>
            <a:r>
              <a:rPr lang="it-IT" sz="3200" b="1" dirty="0">
                <a:solidFill>
                  <a:schemeClr val="tx2"/>
                </a:solidFill>
                <a:latin typeface="Arial" pitchFamily="34" charset="0"/>
              </a:rPr>
              <a:t>misure di variabilità.</a:t>
            </a:r>
            <a:r>
              <a:rPr lang="it-IT" sz="3200" dirty="0">
                <a:latin typeface="Arial" pitchFamily="34" charset="0"/>
              </a:rPr>
              <a:t> </a:t>
            </a:r>
          </a:p>
        </p:txBody>
      </p:sp>
      <p:sp>
        <p:nvSpPr>
          <p:cNvPr id="297988" name="Rectangle 3"/>
          <p:cNvSpPr>
            <a:spLocks noGrp="1" noChangeArrowheads="1"/>
          </p:cNvSpPr>
          <p:nvPr>
            <p:ph type="title"/>
          </p:nvPr>
        </p:nvSpPr>
        <p:spPr>
          <a:xfrm>
            <a:off x="457200" y="274638"/>
            <a:ext cx="8229600" cy="777875"/>
          </a:xfrm>
          <a:ln>
            <a:solidFill>
              <a:srgbClr val="0000FF"/>
            </a:solidFill>
          </a:ln>
        </p:spPr>
        <p:txBody>
          <a:bodyPr/>
          <a:lstStyle/>
          <a:p>
            <a:pPr eaLnBrk="1" hangingPunct="1"/>
            <a:r>
              <a:rPr lang="it-IT" sz="3600" smtClean="0">
                <a:solidFill>
                  <a:srgbClr val="FF3300"/>
                </a:solidFill>
              </a:rPr>
              <a:t>Misure di variabilità</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Segnaposto numero diapositiva 3"/>
          <p:cNvSpPr>
            <a:spLocks noGrp="1"/>
          </p:cNvSpPr>
          <p:nvPr>
            <p:ph type="sldNum" sz="quarter" idx="12"/>
          </p:nvPr>
        </p:nvSpPr>
        <p:spPr/>
        <p:txBody>
          <a:bodyPr/>
          <a:lstStyle/>
          <a:p>
            <a:pPr>
              <a:defRPr/>
            </a:pPr>
            <a:fld id="{C149746C-8105-4460-B14B-1B70ECA1E4B0}" type="slidenum">
              <a:rPr lang="it-IT"/>
              <a:pPr>
                <a:defRPr/>
              </a:pPr>
              <a:t>224</a:t>
            </a:fld>
            <a:endParaRPr lang="it-IT"/>
          </a:p>
        </p:txBody>
      </p:sp>
      <p:graphicFrame>
        <p:nvGraphicFramePr>
          <p:cNvPr id="28674" name="Object 4"/>
          <p:cNvGraphicFramePr>
            <a:graphicFrameLocks noChangeAspect="1"/>
          </p:cNvGraphicFramePr>
          <p:nvPr/>
        </p:nvGraphicFramePr>
        <p:xfrm>
          <a:off x="2230438" y="2205038"/>
          <a:ext cx="6913562" cy="1368425"/>
        </p:xfrm>
        <a:graphic>
          <a:graphicData uri="http://schemas.openxmlformats.org/presentationml/2006/ole">
            <p:oleObj spid="_x0000_s34818" name="Equation" r:id="rId4" imgW="1638000" imgH="317160" progId="Equation.3">
              <p:embed/>
            </p:oleObj>
          </a:graphicData>
        </a:graphic>
      </p:graphicFrame>
      <p:graphicFrame>
        <p:nvGraphicFramePr>
          <p:cNvPr id="28675" name="Object 5"/>
          <p:cNvGraphicFramePr>
            <a:graphicFrameLocks noChangeAspect="1"/>
          </p:cNvGraphicFramePr>
          <p:nvPr/>
        </p:nvGraphicFramePr>
        <p:xfrm>
          <a:off x="3995738" y="5013325"/>
          <a:ext cx="4826000" cy="1368425"/>
        </p:xfrm>
        <a:graphic>
          <a:graphicData uri="http://schemas.openxmlformats.org/presentationml/2006/ole">
            <p:oleObj spid="_x0000_s34819" name="Equation" r:id="rId5" imgW="927000" imgH="330120" progId="Equation.3">
              <p:embed/>
            </p:oleObj>
          </a:graphicData>
        </a:graphic>
      </p:graphicFrame>
      <p:sp>
        <p:nvSpPr>
          <p:cNvPr id="28677" name="Text Box 6"/>
          <p:cNvSpPr txBox="1">
            <a:spLocks noChangeArrowheads="1"/>
          </p:cNvSpPr>
          <p:nvPr/>
        </p:nvSpPr>
        <p:spPr bwMode="auto">
          <a:xfrm>
            <a:off x="427038" y="0"/>
            <a:ext cx="8716962" cy="1076325"/>
          </a:xfrm>
          <a:prstGeom prst="rect">
            <a:avLst/>
          </a:prstGeom>
          <a:noFill/>
          <a:ln w="9525">
            <a:solidFill>
              <a:srgbClr val="0000FF"/>
            </a:solidFill>
            <a:miter lim="800000"/>
            <a:headEnd/>
            <a:tailEnd/>
          </a:ln>
        </p:spPr>
        <p:txBody>
          <a:bodyPr>
            <a:spAutoFit/>
          </a:bodyPr>
          <a:lstStyle/>
          <a:p>
            <a:r>
              <a:rPr lang="it-IT" sz="3200">
                <a:solidFill>
                  <a:srgbClr val="FF0000"/>
                </a:solidFill>
                <a:latin typeface="Arial" pitchFamily="34" charset="0"/>
              </a:rPr>
              <a:t>Misure di variabilità: la varianza e la deviazione</a:t>
            </a:r>
          </a:p>
          <a:p>
            <a:r>
              <a:rPr lang="it-IT" sz="3200">
                <a:solidFill>
                  <a:srgbClr val="FF0000"/>
                </a:solidFill>
                <a:latin typeface="Arial" pitchFamily="34" charset="0"/>
              </a:rPr>
              <a:t>                                standard</a:t>
            </a:r>
          </a:p>
        </p:txBody>
      </p:sp>
      <p:sp>
        <p:nvSpPr>
          <p:cNvPr id="28678" name="Text Box 8"/>
          <p:cNvSpPr txBox="1">
            <a:spLocks noChangeArrowheads="1"/>
          </p:cNvSpPr>
          <p:nvPr/>
        </p:nvSpPr>
        <p:spPr bwMode="auto">
          <a:xfrm>
            <a:off x="0" y="2565400"/>
            <a:ext cx="1785938" cy="579438"/>
          </a:xfrm>
          <a:prstGeom prst="rect">
            <a:avLst/>
          </a:prstGeom>
          <a:noFill/>
          <a:ln w="9525">
            <a:noFill/>
            <a:miter lim="800000"/>
            <a:headEnd/>
            <a:tailEnd/>
          </a:ln>
        </p:spPr>
        <p:txBody>
          <a:bodyPr wrap="none">
            <a:spAutoFit/>
          </a:bodyPr>
          <a:lstStyle/>
          <a:p>
            <a:r>
              <a:rPr lang="it-IT" sz="3200">
                <a:solidFill>
                  <a:srgbClr val="33CC33"/>
                </a:solidFill>
                <a:latin typeface="Arial" pitchFamily="34" charset="0"/>
              </a:rPr>
              <a:t>Varianza</a:t>
            </a:r>
          </a:p>
        </p:txBody>
      </p:sp>
      <p:sp>
        <p:nvSpPr>
          <p:cNvPr id="28679" name="Line 10"/>
          <p:cNvSpPr>
            <a:spLocks noChangeShapeType="1"/>
          </p:cNvSpPr>
          <p:nvPr/>
        </p:nvSpPr>
        <p:spPr bwMode="auto">
          <a:xfrm>
            <a:off x="1908175" y="4005263"/>
            <a:ext cx="0" cy="0"/>
          </a:xfrm>
          <a:prstGeom prst="line">
            <a:avLst/>
          </a:prstGeom>
          <a:noFill/>
          <a:ln w="9525">
            <a:solidFill>
              <a:schemeClr val="tx1"/>
            </a:solidFill>
            <a:round/>
            <a:headEnd/>
            <a:tailEnd type="triangle" w="med" len="med"/>
          </a:ln>
        </p:spPr>
        <p:txBody>
          <a:bodyPr/>
          <a:lstStyle/>
          <a:p>
            <a:endParaRPr lang="it-IT"/>
          </a:p>
        </p:txBody>
      </p:sp>
      <p:sp>
        <p:nvSpPr>
          <p:cNvPr id="28680" name="Line 11"/>
          <p:cNvSpPr>
            <a:spLocks noChangeShapeType="1"/>
          </p:cNvSpPr>
          <p:nvPr/>
        </p:nvSpPr>
        <p:spPr bwMode="auto">
          <a:xfrm>
            <a:off x="1908175" y="3933825"/>
            <a:ext cx="0" cy="0"/>
          </a:xfrm>
          <a:prstGeom prst="line">
            <a:avLst/>
          </a:prstGeom>
          <a:noFill/>
          <a:ln w="9525">
            <a:solidFill>
              <a:schemeClr val="tx1"/>
            </a:solidFill>
            <a:round/>
            <a:headEnd/>
            <a:tailEnd type="triangle" w="med" len="med"/>
          </a:ln>
        </p:spPr>
        <p:txBody>
          <a:bodyPr/>
          <a:lstStyle/>
          <a:p>
            <a:endParaRPr lang="it-IT"/>
          </a:p>
        </p:txBody>
      </p:sp>
      <p:sp>
        <p:nvSpPr>
          <p:cNvPr id="28681" name="Line 12"/>
          <p:cNvSpPr>
            <a:spLocks noChangeShapeType="1"/>
          </p:cNvSpPr>
          <p:nvPr/>
        </p:nvSpPr>
        <p:spPr bwMode="auto">
          <a:xfrm>
            <a:off x="1835150" y="2924175"/>
            <a:ext cx="288925" cy="0"/>
          </a:xfrm>
          <a:prstGeom prst="line">
            <a:avLst/>
          </a:prstGeom>
          <a:noFill/>
          <a:ln w="9525">
            <a:solidFill>
              <a:schemeClr val="tx1"/>
            </a:solidFill>
            <a:round/>
            <a:headEnd/>
            <a:tailEnd type="triangle" w="med" len="med"/>
          </a:ln>
        </p:spPr>
        <p:txBody>
          <a:bodyPr/>
          <a:lstStyle/>
          <a:p>
            <a:endParaRPr lang="it-IT"/>
          </a:p>
        </p:txBody>
      </p:sp>
      <p:sp>
        <p:nvSpPr>
          <p:cNvPr id="28682" name="Text Box 13"/>
          <p:cNvSpPr txBox="1">
            <a:spLocks noChangeArrowheads="1"/>
          </p:cNvSpPr>
          <p:nvPr/>
        </p:nvSpPr>
        <p:spPr bwMode="auto">
          <a:xfrm>
            <a:off x="395288" y="4724400"/>
            <a:ext cx="3384550" cy="3016250"/>
          </a:xfrm>
          <a:prstGeom prst="rect">
            <a:avLst/>
          </a:prstGeom>
          <a:noFill/>
          <a:ln w="9525">
            <a:noFill/>
            <a:miter lim="800000"/>
            <a:headEnd/>
            <a:tailEnd/>
          </a:ln>
        </p:spPr>
        <p:txBody>
          <a:bodyPr>
            <a:spAutoFit/>
          </a:bodyPr>
          <a:lstStyle/>
          <a:p>
            <a:r>
              <a:rPr lang="it-IT" sz="3200">
                <a:solidFill>
                  <a:srgbClr val="33CC33"/>
                </a:solidFill>
                <a:latin typeface="Arial" pitchFamily="34" charset="0"/>
              </a:rPr>
              <a:t>Deviazione </a:t>
            </a:r>
          </a:p>
          <a:p>
            <a:r>
              <a:rPr lang="it-IT" sz="3200">
                <a:solidFill>
                  <a:srgbClr val="33CC33"/>
                </a:solidFill>
                <a:latin typeface="Arial" pitchFamily="34" charset="0"/>
              </a:rPr>
              <a:t>standard</a:t>
            </a:r>
            <a:r>
              <a:rPr lang="it-IT" sz="3200">
                <a:latin typeface="Arial" pitchFamily="34" charset="0"/>
              </a:rPr>
              <a:t> (radice </a:t>
            </a:r>
          </a:p>
          <a:p>
            <a:r>
              <a:rPr lang="it-IT" sz="3200">
                <a:latin typeface="Arial" pitchFamily="34" charset="0"/>
              </a:rPr>
              <a:t>quadrata della</a:t>
            </a:r>
          </a:p>
          <a:p>
            <a:r>
              <a:rPr lang="it-IT" sz="3200">
                <a:latin typeface="Arial" pitchFamily="34" charset="0"/>
              </a:rPr>
              <a:t>varianza)</a:t>
            </a:r>
          </a:p>
          <a:p>
            <a:endParaRPr lang="it-IT" sz="3200">
              <a:latin typeface="Arial" pitchFamily="34" charset="0"/>
            </a:endParaRPr>
          </a:p>
          <a:p>
            <a:endParaRPr lang="it-IT" sz="3200">
              <a:latin typeface="Arial" pitchFamily="34" charset="0"/>
            </a:endParaRPr>
          </a:p>
        </p:txBody>
      </p:sp>
      <p:sp>
        <p:nvSpPr>
          <p:cNvPr id="28683" name="Line 14"/>
          <p:cNvSpPr>
            <a:spLocks noChangeShapeType="1"/>
          </p:cNvSpPr>
          <p:nvPr/>
        </p:nvSpPr>
        <p:spPr bwMode="auto">
          <a:xfrm>
            <a:off x="3419475" y="5876925"/>
            <a:ext cx="288925" cy="0"/>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66A00BB9-56ED-45A8-B8EC-9C0C0EA05D84}" type="slidenum">
              <a:rPr lang="it-IT"/>
              <a:pPr>
                <a:defRPr/>
              </a:pPr>
              <a:t>225</a:t>
            </a:fld>
            <a:endParaRPr lang="it-IT"/>
          </a:p>
        </p:txBody>
      </p:sp>
      <p:sp>
        <p:nvSpPr>
          <p:cNvPr id="299011"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La varianza campionaria</a:t>
            </a:r>
          </a:p>
        </p:txBody>
      </p:sp>
      <p:sp>
        <p:nvSpPr>
          <p:cNvPr id="299012" name="Rectangle 3"/>
          <p:cNvSpPr>
            <a:spLocks noGrp="1" noChangeArrowheads="1"/>
          </p:cNvSpPr>
          <p:nvPr>
            <p:ph type="body" idx="1"/>
          </p:nvPr>
        </p:nvSpPr>
        <p:spPr>
          <a:xfrm>
            <a:off x="250825" y="1341438"/>
            <a:ext cx="8435975" cy="4784725"/>
          </a:xfrm>
        </p:spPr>
        <p:txBody>
          <a:bodyPr/>
          <a:lstStyle/>
          <a:p>
            <a:pPr eaLnBrk="1" hangingPunct="1"/>
            <a:r>
              <a:rPr lang="it-IT" dirty="0" smtClean="0"/>
              <a:t>La varianza campionaria s</a:t>
            </a:r>
            <a:r>
              <a:rPr lang="it-IT" baseline="30000" dirty="0" smtClean="0"/>
              <a:t>2 </a:t>
            </a:r>
            <a:r>
              <a:rPr lang="it-IT" dirty="0" smtClean="0"/>
              <a:t>è uno </a:t>
            </a:r>
            <a:r>
              <a:rPr lang="it-IT" b="1" dirty="0" smtClean="0"/>
              <a:t>stimatore non distorto</a:t>
            </a:r>
            <a:r>
              <a:rPr lang="it-IT" dirty="0" smtClean="0"/>
              <a:t> della varianza della popolazione </a:t>
            </a:r>
            <a:r>
              <a:rPr lang="el-GR" dirty="0" smtClean="0">
                <a:cs typeface="Arial" pitchFamily="34" charset="0"/>
              </a:rPr>
              <a:t>σ</a:t>
            </a:r>
            <a:r>
              <a:rPr lang="it-IT" baseline="30000" dirty="0" smtClean="0">
                <a:cs typeface="Arial" pitchFamily="34" charset="0"/>
              </a:rPr>
              <a:t>2</a:t>
            </a:r>
          </a:p>
          <a:p>
            <a:pPr eaLnBrk="1" hangingPunct="1"/>
            <a:endParaRPr lang="it-IT" baseline="30000" dirty="0" smtClean="0">
              <a:cs typeface="Arial" pitchFamily="34" charset="0"/>
            </a:endParaRPr>
          </a:p>
          <a:p>
            <a:pPr eaLnBrk="1" hangingPunct="1"/>
            <a:r>
              <a:rPr lang="it-IT" dirty="0" smtClean="0">
                <a:cs typeface="Arial" pitchFamily="34" charset="0"/>
              </a:rPr>
              <a:t>Questo vuol dire che i valori di s</a:t>
            </a:r>
            <a:r>
              <a:rPr lang="it-IT" baseline="30000" dirty="0" smtClean="0">
                <a:cs typeface="Arial" pitchFamily="34" charset="0"/>
              </a:rPr>
              <a:t>2</a:t>
            </a:r>
            <a:r>
              <a:rPr lang="it-IT" dirty="0" smtClean="0">
                <a:cs typeface="Arial" pitchFamily="34" charset="0"/>
              </a:rPr>
              <a:t> tendono a centrare il valore di </a:t>
            </a:r>
            <a:r>
              <a:rPr lang="el-GR" dirty="0" smtClean="0">
                <a:cs typeface="Arial" pitchFamily="34" charset="0"/>
              </a:rPr>
              <a:t>σ</a:t>
            </a:r>
            <a:r>
              <a:rPr lang="it-IT" baseline="30000" dirty="0" smtClean="0">
                <a:cs typeface="Arial" pitchFamily="34" charset="0"/>
              </a:rPr>
              <a:t>2</a:t>
            </a:r>
            <a:r>
              <a:rPr lang="it-IT" dirty="0" smtClean="0">
                <a:cs typeface="Arial" pitchFamily="34" charset="0"/>
              </a:rPr>
              <a:t> e non a sovrastimarlo o sottostimarlo in modo sistematico. </a:t>
            </a:r>
            <a:r>
              <a:rPr lang="it-IT" dirty="0" smtClean="0"/>
              <a:t> </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9EC08BB4-80ED-49F6-8D02-FB36CEAE3E0B}" type="slidenum">
              <a:rPr lang="it-IT"/>
              <a:pPr>
                <a:defRPr/>
              </a:pPr>
              <a:t>226</a:t>
            </a:fld>
            <a:endParaRPr lang="it-IT"/>
          </a:p>
        </p:txBody>
      </p:sp>
      <p:pic>
        <p:nvPicPr>
          <p:cNvPr id="302083" name="Picture 2"/>
          <p:cNvPicPr>
            <a:picLocks noChangeAspect="1" noChangeArrowheads="1"/>
          </p:cNvPicPr>
          <p:nvPr/>
        </p:nvPicPr>
        <p:blipFill>
          <a:blip r:embed="rId2" cstate="print"/>
          <a:srcRect/>
          <a:stretch>
            <a:fillRect/>
          </a:stretch>
        </p:blipFill>
        <p:spPr bwMode="auto">
          <a:xfrm>
            <a:off x="395288" y="1562100"/>
            <a:ext cx="8137525" cy="5035550"/>
          </a:xfrm>
          <a:prstGeom prst="rect">
            <a:avLst/>
          </a:prstGeom>
          <a:noFill/>
          <a:ln w="9525">
            <a:noFill/>
            <a:miter lim="800000"/>
            <a:headEnd/>
            <a:tailEnd/>
          </a:ln>
        </p:spPr>
      </p:pic>
      <p:sp>
        <p:nvSpPr>
          <p:cNvPr id="302084" name="Text Box 3"/>
          <p:cNvSpPr txBox="1">
            <a:spLocks noChangeArrowheads="1"/>
          </p:cNvSpPr>
          <p:nvPr/>
        </p:nvSpPr>
        <p:spPr bwMode="auto">
          <a:xfrm>
            <a:off x="1116013" y="260350"/>
            <a:ext cx="6878637" cy="946150"/>
          </a:xfrm>
          <a:prstGeom prst="rect">
            <a:avLst/>
          </a:prstGeom>
          <a:noFill/>
          <a:ln w="9525">
            <a:noFill/>
            <a:miter lim="800000"/>
            <a:headEnd/>
            <a:tailEnd/>
          </a:ln>
        </p:spPr>
        <p:txBody>
          <a:bodyPr wrap="none">
            <a:spAutoFit/>
          </a:bodyPr>
          <a:lstStyle/>
          <a:p>
            <a:r>
              <a:rPr lang="it-IT" sz="2800">
                <a:solidFill>
                  <a:srgbClr val="FF3300"/>
                </a:solidFill>
                <a:latin typeface="Arial" pitchFamily="34" charset="0"/>
              </a:rPr>
              <a:t>La lunghezza dei petali di 3 specie di fiori. </a:t>
            </a:r>
          </a:p>
          <a:p>
            <a:r>
              <a:rPr lang="it-IT" sz="2800">
                <a:solidFill>
                  <a:srgbClr val="FF3300"/>
                </a:solidFill>
                <a:latin typeface="Arial" pitchFamily="34" charset="0"/>
              </a:rPr>
              <a:t>3 distribuzioni a confronto.</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657BC6E0-8B29-4624-8371-422FDB9E6D0D}" type="slidenum">
              <a:rPr lang="it-IT"/>
              <a:pPr>
                <a:defRPr/>
              </a:pPr>
              <a:t>227</a:t>
            </a:fld>
            <a:endParaRPr lang="it-IT"/>
          </a:p>
        </p:txBody>
      </p:sp>
      <p:pic>
        <p:nvPicPr>
          <p:cNvPr id="303107" name="Picture 2"/>
          <p:cNvPicPr>
            <a:picLocks noChangeAspect="1" noChangeArrowheads="1"/>
          </p:cNvPicPr>
          <p:nvPr/>
        </p:nvPicPr>
        <p:blipFill>
          <a:blip r:embed="rId2" cstate="print">
            <a:lum bright="70000" contrast="-70000"/>
            <a:grayscl/>
          </a:blip>
          <a:srcRect/>
          <a:stretch>
            <a:fillRect/>
          </a:stretch>
        </p:blipFill>
        <p:spPr bwMode="auto">
          <a:xfrm>
            <a:off x="395288" y="1268413"/>
            <a:ext cx="8208962" cy="5589587"/>
          </a:xfrm>
          <a:prstGeom prst="rect">
            <a:avLst/>
          </a:prstGeom>
          <a:noFill/>
          <a:ln w="9525">
            <a:noFill/>
            <a:miter lim="800000"/>
            <a:headEnd/>
            <a:tailEnd/>
          </a:ln>
        </p:spPr>
      </p:pic>
      <p:sp>
        <p:nvSpPr>
          <p:cNvPr id="303108" name="Text Box 3"/>
          <p:cNvSpPr txBox="1">
            <a:spLocks noChangeArrowheads="1"/>
          </p:cNvSpPr>
          <p:nvPr/>
        </p:nvSpPr>
        <p:spPr bwMode="auto">
          <a:xfrm>
            <a:off x="376238" y="228600"/>
            <a:ext cx="6878637" cy="946150"/>
          </a:xfrm>
          <a:prstGeom prst="rect">
            <a:avLst/>
          </a:prstGeom>
          <a:noFill/>
          <a:ln w="9525">
            <a:noFill/>
            <a:miter lim="800000"/>
            <a:headEnd/>
            <a:tailEnd/>
          </a:ln>
        </p:spPr>
        <p:txBody>
          <a:bodyPr wrap="none">
            <a:spAutoFit/>
          </a:bodyPr>
          <a:lstStyle/>
          <a:p>
            <a:r>
              <a:rPr lang="it-IT" sz="2800">
                <a:solidFill>
                  <a:srgbClr val="FF3300"/>
                </a:solidFill>
                <a:latin typeface="Arial" pitchFamily="34" charset="0"/>
              </a:rPr>
              <a:t>La lunghezza dei petali di 3 specie di fiori. </a:t>
            </a:r>
          </a:p>
          <a:p>
            <a:r>
              <a:rPr lang="it-IT" sz="2800">
                <a:solidFill>
                  <a:srgbClr val="FF3300"/>
                </a:solidFill>
                <a:latin typeface="Arial" pitchFamily="34" charset="0"/>
              </a:rPr>
              <a:t>3 distribuzioni a confronto.</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E5FC0EE5-1CCB-4778-95A5-ACC48B301BAF}" type="slidenum">
              <a:rPr lang="it-IT"/>
              <a:pPr>
                <a:defRPr/>
              </a:pPr>
              <a:t>228</a:t>
            </a:fld>
            <a:endParaRPr lang="it-IT"/>
          </a:p>
        </p:txBody>
      </p:sp>
      <p:sp>
        <p:nvSpPr>
          <p:cNvPr id="37892" name="Rectangle 2"/>
          <p:cNvSpPr>
            <a:spLocks noChangeArrowheads="1"/>
          </p:cNvSpPr>
          <p:nvPr/>
        </p:nvSpPr>
        <p:spPr bwMode="auto">
          <a:xfrm>
            <a:off x="2843213" y="279400"/>
            <a:ext cx="3465512" cy="588963"/>
          </a:xfrm>
          <a:prstGeom prst="rect">
            <a:avLst/>
          </a:prstGeom>
          <a:noFill/>
          <a:ln w="9525">
            <a:solidFill>
              <a:srgbClr val="000099"/>
            </a:solidFill>
            <a:miter lim="800000"/>
            <a:headEnd/>
            <a:tailEnd/>
          </a:ln>
        </p:spPr>
        <p:txBody>
          <a:bodyPr wrap="none">
            <a:spAutoFit/>
          </a:bodyPr>
          <a:lstStyle/>
          <a:p>
            <a:r>
              <a:rPr lang="it-IT" sz="3200">
                <a:solidFill>
                  <a:srgbClr val="FF0000"/>
                </a:solidFill>
                <a:latin typeface="Arial" pitchFamily="34" charset="0"/>
              </a:rPr>
              <a:t>Variazioni di scala</a:t>
            </a:r>
            <a:endParaRPr lang="it-IT" sz="1600">
              <a:solidFill>
                <a:srgbClr val="FF0000"/>
              </a:solidFill>
              <a:latin typeface="Arial" pitchFamily="34" charset="0"/>
            </a:endParaRPr>
          </a:p>
        </p:txBody>
      </p:sp>
      <p:sp>
        <p:nvSpPr>
          <p:cNvPr id="37893" name="Rectangle 3"/>
          <p:cNvSpPr>
            <a:spLocks noChangeArrowheads="1"/>
          </p:cNvSpPr>
          <p:nvPr/>
        </p:nvSpPr>
        <p:spPr bwMode="auto">
          <a:xfrm>
            <a:off x="-252413" y="1125538"/>
            <a:ext cx="4495801" cy="5183187"/>
          </a:xfrm>
          <a:prstGeom prst="rect">
            <a:avLst/>
          </a:prstGeom>
          <a:noFill/>
          <a:ln w="9525">
            <a:noFill/>
            <a:miter lim="800000"/>
            <a:headEnd/>
            <a:tailEnd/>
          </a:ln>
        </p:spPr>
        <p:txBody>
          <a:bodyPr/>
          <a:lstStyle/>
          <a:p>
            <a:pPr marL="342900" indent="-342900">
              <a:spcBef>
                <a:spcPct val="20000"/>
              </a:spcBef>
            </a:pPr>
            <a:r>
              <a:rPr lang="it-IT" sz="3200">
                <a:latin typeface="Arial" pitchFamily="34" charset="0"/>
              </a:rPr>
              <a:t>   I dati della tabella rappresentano i valori della </a:t>
            </a:r>
            <a:r>
              <a:rPr lang="it-IT" sz="3200">
                <a:solidFill>
                  <a:srgbClr val="FF0000"/>
                </a:solidFill>
                <a:latin typeface="Arial" pitchFamily="34" charset="0"/>
              </a:rPr>
              <a:t>temperatura corporea </a:t>
            </a:r>
            <a:r>
              <a:rPr lang="it-IT" sz="3200">
                <a:latin typeface="Arial" pitchFamily="34" charset="0"/>
              </a:rPr>
              <a:t>rilevati su 65 soggetti sani e misurati in </a:t>
            </a:r>
            <a:r>
              <a:rPr lang="it-IT" sz="3200">
                <a:solidFill>
                  <a:srgbClr val="FF0000"/>
                </a:solidFill>
                <a:latin typeface="Arial" pitchFamily="34" charset="0"/>
              </a:rPr>
              <a:t>gradi Fahrenheit</a:t>
            </a:r>
            <a:r>
              <a:rPr lang="it-IT" sz="3200">
                <a:latin typeface="Arial" pitchFamily="34" charset="0"/>
              </a:rPr>
              <a:t>.</a:t>
            </a:r>
          </a:p>
          <a:p>
            <a:pPr marL="342900" indent="-342900">
              <a:spcBef>
                <a:spcPct val="20000"/>
              </a:spcBef>
            </a:pPr>
            <a:r>
              <a:rPr lang="it-IT" sz="3200">
                <a:latin typeface="Arial" pitchFamily="34" charset="0"/>
              </a:rPr>
              <a:t>   La loro </a:t>
            </a:r>
            <a:r>
              <a:rPr lang="it-IT" sz="3200">
                <a:solidFill>
                  <a:srgbClr val="FF0000"/>
                </a:solidFill>
                <a:latin typeface="Arial" pitchFamily="34" charset="0"/>
              </a:rPr>
              <a:t>media</a:t>
            </a:r>
            <a:r>
              <a:rPr lang="it-IT" sz="3200">
                <a:latin typeface="Arial" pitchFamily="34" charset="0"/>
              </a:rPr>
              <a:t> è </a:t>
            </a:r>
          </a:p>
          <a:p>
            <a:pPr marL="342900" indent="-342900">
              <a:spcBef>
                <a:spcPct val="20000"/>
              </a:spcBef>
            </a:pPr>
            <a:r>
              <a:rPr lang="it-IT" sz="3200">
                <a:solidFill>
                  <a:srgbClr val="FF0000"/>
                </a:solidFill>
                <a:latin typeface="Arial" pitchFamily="34" charset="0"/>
              </a:rPr>
              <a:t>   m</a:t>
            </a:r>
            <a:r>
              <a:rPr lang="it-IT" sz="3200" baseline="-25000">
                <a:solidFill>
                  <a:srgbClr val="FF0000"/>
                </a:solidFill>
                <a:latin typeface="Arial" pitchFamily="34" charset="0"/>
              </a:rPr>
              <a:t>f  </a:t>
            </a:r>
            <a:r>
              <a:rPr lang="it-IT" sz="3200">
                <a:solidFill>
                  <a:srgbClr val="FF0000"/>
                </a:solidFill>
                <a:latin typeface="Arial" pitchFamily="34" charset="0"/>
              </a:rPr>
              <a:t>= 98,0</a:t>
            </a:r>
          </a:p>
          <a:p>
            <a:pPr marL="342900" indent="-342900">
              <a:spcBef>
                <a:spcPct val="20000"/>
              </a:spcBef>
              <a:buFontTx/>
              <a:buChar char="•"/>
            </a:pPr>
            <a:endParaRPr lang="it-IT" sz="3200">
              <a:latin typeface="Arial" pitchFamily="34" charset="0"/>
            </a:endParaRPr>
          </a:p>
        </p:txBody>
      </p:sp>
      <p:graphicFrame>
        <p:nvGraphicFramePr>
          <p:cNvPr id="37890" name="Object 4"/>
          <p:cNvGraphicFramePr>
            <a:graphicFrameLocks noChangeAspect="1"/>
          </p:cNvGraphicFramePr>
          <p:nvPr/>
        </p:nvGraphicFramePr>
        <p:xfrm>
          <a:off x="4152900" y="1009650"/>
          <a:ext cx="5067300" cy="5848350"/>
        </p:xfrm>
        <a:graphic>
          <a:graphicData uri="http://schemas.openxmlformats.org/presentationml/2006/ole">
            <p:oleObj spid="_x0000_s44034" name="Foglio di lavoro" r:id="rId4" imgW="3009900" imgH="3479800" progId="Excel.Sheet.8">
              <p:embed/>
            </p:oleObj>
          </a:graphicData>
        </a:graphic>
      </p:graphicFrame>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BDFBFE2A-9BCD-495C-96B0-6D189BF986AD}" type="slidenum">
              <a:rPr lang="it-IT"/>
              <a:pPr>
                <a:defRPr/>
              </a:pPr>
              <a:t>229</a:t>
            </a:fld>
            <a:endParaRPr lang="it-IT"/>
          </a:p>
        </p:txBody>
      </p:sp>
      <p:sp>
        <p:nvSpPr>
          <p:cNvPr id="38916" name="Rectangle 2"/>
          <p:cNvSpPr>
            <a:spLocks noChangeArrowheads="1"/>
          </p:cNvSpPr>
          <p:nvPr/>
        </p:nvSpPr>
        <p:spPr bwMode="auto">
          <a:xfrm>
            <a:off x="457200" y="274638"/>
            <a:ext cx="8229600" cy="1143000"/>
          </a:xfrm>
          <a:prstGeom prst="rect">
            <a:avLst/>
          </a:prstGeom>
          <a:noFill/>
          <a:ln w="9525">
            <a:solidFill>
              <a:srgbClr val="000099"/>
            </a:solidFill>
            <a:miter lim="800000"/>
            <a:headEnd/>
            <a:tailEnd/>
          </a:ln>
        </p:spPr>
        <p:txBody>
          <a:bodyPr anchor="ctr"/>
          <a:lstStyle/>
          <a:p>
            <a:pPr algn="ctr"/>
            <a:r>
              <a:rPr lang="it-IT" sz="3200">
                <a:solidFill>
                  <a:srgbClr val="FF0000"/>
                </a:solidFill>
                <a:latin typeface="Arial" pitchFamily="34" charset="0"/>
              </a:rPr>
              <a:t>Come cambia la media se cambia l’unità di misura?</a:t>
            </a:r>
          </a:p>
        </p:txBody>
      </p:sp>
      <p:sp>
        <p:nvSpPr>
          <p:cNvPr id="38917" name="Rectangle 3"/>
          <p:cNvSpPr>
            <a:spLocks noChangeArrowheads="1"/>
          </p:cNvSpPr>
          <p:nvPr/>
        </p:nvSpPr>
        <p:spPr bwMode="auto">
          <a:xfrm>
            <a:off x="457200" y="1600200"/>
            <a:ext cx="4038600" cy="4525963"/>
          </a:xfrm>
          <a:prstGeom prst="rect">
            <a:avLst/>
          </a:prstGeom>
          <a:noFill/>
          <a:ln w="9525">
            <a:noFill/>
            <a:miter lim="800000"/>
            <a:headEnd/>
            <a:tailEnd/>
          </a:ln>
        </p:spPr>
        <p:txBody>
          <a:bodyPr/>
          <a:lstStyle/>
          <a:p>
            <a:pPr marL="342900" indent="-342900">
              <a:spcBef>
                <a:spcPct val="20000"/>
              </a:spcBef>
              <a:buFontTx/>
              <a:buChar char="•"/>
            </a:pPr>
            <a:r>
              <a:rPr lang="it-IT" sz="3200">
                <a:latin typeface="Arial" pitchFamily="34" charset="0"/>
              </a:rPr>
              <a:t>I dati della tabella rappresentano i valori della temperatura corporea degli stessi 65 soggetti sani in </a:t>
            </a:r>
            <a:r>
              <a:rPr lang="it-IT" sz="3200">
                <a:solidFill>
                  <a:srgbClr val="FF0000"/>
                </a:solidFill>
                <a:latin typeface="Arial" pitchFamily="34" charset="0"/>
              </a:rPr>
              <a:t>gradi Celsius</a:t>
            </a:r>
            <a:r>
              <a:rPr lang="it-IT" sz="3200">
                <a:latin typeface="Arial" pitchFamily="34" charset="0"/>
              </a:rPr>
              <a:t>.</a:t>
            </a:r>
          </a:p>
          <a:p>
            <a:pPr marL="342900" indent="-342900">
              <a:spcBef>
                <a:spcPct val="20000"/>
              </a:spcBef>
              <a:buFontTx/>
              <a:buChar char="•"/>
            </a:pPr>
            <a:r>
              <a:rPr lang="it-IT" sz="3200">
                <a:latin typeface="Arial" pitchFamily="34" charset="0"/>
              </a:rPr>
              <a:t>La loro </a:t>
            </a:r>
            <a:r>
              <a:rPr lang="it-IT" sz="3200">
                <a:solidFill>
                  <a:srgbClr val="FF0000"/>
                </a:solidFill>
                <a:latin typeface="Arial" pitchFamily="34" charset="0"/>
              </a:rPr>
              <a:t>media</a:t>
            </a:r>
            <a:r>
              <a:rPr lang="it-IT" sz="3200">
                <a:latin typeface="Arial" pitchFamily="34" charset="0"/>
              </a:rPr>
              <a:t> è </a:t>
            </a:r>
          </a:p>
          <a:p>
            <a:pPr marL="342900" indent="-342900">
              <a:spcBef>
                <a:spcPct val="20000"/>
              </a:spcBef>
            </a:pPr>
            <a:r>
              <a:rPr lang="it-IT" sz="3200">
                <a:solidFill>
                  <a:srgbClr val="FF0000"/>
                </a:solidFill>
                <a:latin typeface="Arial" pitchFamily="34" charset="0"/>
              </a:rPr>
              <a:t>   m</a:t>
            </a:r>
            <a:r>
              <a:rPr lang="it-IT" sz="3200" baseline="-25000">
                <a:solidFill>
                  <a:srgbClr val="FF0000"/>
                </a:solidFill>
                <a:latin typeface="Arial" pitchFamily="34" charset="0"/>
              </a:rPr>
              <a:t>c </a:t>
            </a:r>
            <a:r>
              <a:rPr lang="it-IT" sz="3200">
                <a:solidFill>
                  <a:srgbClr val="FF0000"/>
                </a:solidFill>
                <a:latin typeface="Arial" pitchFamily="34" charset="0"/>
              </a:rPr>
              <a:t>= 36,73</a:t>
            </a:r>
          </a:p>
          <a:p>
            <a:pPr marL="342900" indent="-342900">
              <a:spcBef>
                <a:spcPct val="20000"/>
              </a:spcBef>
              <a:buFontTx/>
              <a:buChar char="•"/>
            </a:pPr>
            <a:endParaRPr lang="it-IT" sz="3200">
              <a:latin typeface="Arial" pitchFamily="34" charset="0"/>
            </a:endParaRPr>
          </a:p>
        </p:txBody>
      </p:sp>
      <p:graphicFrame>
        <p:nvGraphicFramePr>
          <p:cNvPr id="38914" name="Object 4"/>
          <p:cNvGraphicFramePr>
            <a:graphicFrameLocks noChangeAspect="1"/>
          </p:cNvGraphicFramePr>
          <p:nvPr/>
        </p:nvGraphicFramePr>
        <p:xfrm>
          <a:off x="4419600" y="1600200"/>
          <a:ext cx="4133850" cy="4819650"/>
        </p:xfrm>
        <a:graphic>
          <a:graphicData uri="http://schemas.openxmlformats.org/presentationml/2006/ole">
            <p:oleObj spid="_x0000_s45058" name="Foglio di lavoro" r:id="rId4" imgW="2908300" imgH="3479800"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196752"/>
            <a:ext cx="9144000" cy="5661248"/>
          </a:xfrm>
        </p:spPr>
        <p:txBody>
          <a:bodyPr>
            <a:normAutofit fontScale="92500"/>
          </a:bodyPr>
          <a:lstStyle/>
          <a:p>
            <a:pPr lvl="1">
              <a:lnSpc>
                <a:spcPct val="90000"/>
              </a:lnSpc>
              <a:buFontTx/>
              <a:buNone/>
            </a:pPr>
            <a:r>
              <a:rPr lang="it-IT" dirty="0" smtClean="0">
                <a:latin typeface="Arial" charset="0"/>
                <a:cs typeface="Times New Roman" charset="0"/>
              </a:rPr>
              <a:t>Una </a:t>
            </a:r>
            <a:r>
              <a:rPr lang="it-IT" b="1" dirty="0" smtClean="0">
                <a:solidFill>
                  <a:srgbClr val="FF0000"/>
                </a:solidFill>
                <a:latin typeface="Arial" charset="0"/>
                <a:cs typeface="Times New Roman" charset="0"/>
              </a:rPr>
              <a:t>popolazione statistica </a:t>
            </a:r>
            <a:r>
              <a:rPr lang="it-IT" dirty="0" smtClean="0">
                <a:latin typeface="Arial" charset="0"/>
                <a:cs typeface="Times New Roman" charset="0"/>
              </a:rPr>
              <a:t>può essere un insieme di persone o animali, o un insieme di misure o di osservazioni.</a:t>
            </a:r>
          </a:p>
          <a:p>
            <a:pPr lvl="1">
              <a:lnSpc>
                <a:spcPct val="90000"/>
              </a:lnSpc>
              <a:buFontTx/>
              <a:buNone/>
            </a:pPr>
            <a:endParaRPr lang="it-IT" dirty="0" smtClean="0">
              <a:latin typeface="Arial" charset="0"/>
              <a:cs typeface="Times New Roman" charset="0"/>
            </a:endParaRPr>
          </a:p>
          <a:p>
            <a:pPr lvl="1">
              <a:lnSpc>
                <a:spcPct val="90000"/>
              </a:lnSpc>
              <a:buNone/>
            </a:pPr>
            <a:r>
              <a:rPr lang="it-IT" dirty="0" smtClean="0">
                <a:solidFill>
                  <a:srgbClr val="FF0000"/>
                </a:solidFill>
                <a:latin typeface="Arial" charset="0"/>
                <a:cs typeface="Times New Roman" charset="0"/>
              </a:rPr>
              <a:t>Popolazioni ipotetiche</a:t>
            </a:r>
            <a:r>
              <a:rPr lang="it-IT" dirty="0" smtClean="0">
                <a:latin typeface="Arial" charset="0"/>
                <a:cs typeface="Times New Roman" charset="0"/>
              </a:rPr>
              <a:t>: es.  tutte le possibili estrazioni di due carte da un mazzo;</a:t>
            </a:r>
          </a:p>
          <a:p>
            <a:pPr lvl="1">
              <a:lnSpc>
                <a:spcPct val="90000"/>
              </a:lnSpc>
              <a:buNone/>
            </a:pPr>
            <a:r>
              <a:rPr lang="it-IT" dirty="0" smtClean="0"/>
              <a:t>   </a:t>
            </a:r>
            <a:r>
              <a:rPr lang="it-IT" dirty="0" smtClean="0">
                <a:latin typeface="Arial" pitchFamily="34" charset="0"/>
                <a:cs typeface="Arial" pitchFamily="34" charset="0"/>
              </a:rPr>
              <a:t>Tutti i possibili valori della pressione sistolica letti in un paziente dallo stesso osservatore</a:t>
            </a:r>
            <a:endParaRPr lang="it-IT" dirty="0" smtClean="0">
              <a:latin typeface="Arial" charset="0"/>
              <a:cs typeface="Times New Roman" charset="0"/>
            </a:endParaRPr>
          </a:p>
          <a:p>
            <a:pPr lvl="1"/>
            <a:r>
              <a:rPr lang="it-IT" dirty="0" smtClean="0">
                <a:solidFill>
                  <a:srgbClr val="FF0000"/>
                </a:solidFill>
                <a:latin typeface="Arial" charset="0"/>
                <a:cs typeface="Times New Roman" charset="0"/>
              </a:rPr>
              <a:t>Popolazioni fisiche</a:t>
            </a:r>
            <a:r>
              <a:rPr lang="it-IT" dirty="0" smtClean="0">
                <a:latin typeface="Arial" charset="0"/>
                <a:cs typeface="Times New Roman" charset="0"/>
              </a:rPr>
              <a:t>: bambini di V C di una certa scuola</a:t>
            </a:r>
          </a:p>
          <a:p>
            <a:pPr lvl="1"/>
            <a:endParaRPr lang="it-IT" dirty="0" smtClean="0">
              <a:latin typeface="Arial" charset="0"/>
              <a:cs typeface="Times New Roman" charset="0"/>
            </a:endParaRPr>
          </a:p>
          <a:p>
            <a:pPr lvl="1"/>
            <a:r>
              <a:rPr lang="it-IT" dirty="0" smtClean="0">
                <a:solidFill>
                  <a:srgbClr val="FF0000"/>
                </a:solidFill>
                <a:latin typeface="Arial" charset="0"/>
                <a:cs typeface="Times New Roman" charset="0"/>
              </a:rPr>
              <a:t>Popolazioni finite </a:t>
            </a:r>
            <a:r>
              <a:rPr lang="it-IT" dirty="0" smtClean="0">
                <a:latin typeface="Arial" charset="0"/>
                <a:cs typeface="Times New Roman" charset="0"/>
              </a:rPr>
              <a:t>:</a:t>
            </a:r>
            <a:r>
              <a:rPr lang="it-IT" dirty="0" smtClean="0">
                <a:latin typeface="Times New Roman" pitchFamily="18" charset="0"/>
                <a:cs typeface="Times New Roman" pitchFamily="18" charset="0"/>
              </a:rPr>
              <a:t> tutti i caprioli che vivono nelle Alpi</a:t>
            </a:r>
            <a:endParaRPr lang="it-IT" dirty="0" smtClean="0">
              <a:latin typeface="Arial" charset="0"/>
              <a:cs typeface="Times New Roman" charset="0"/>
            </a:endParaRPr>
          </a:p>
          <a:p>
            <a:pPr lvl="1"/>
            <a:endParaRPr lang="it-IT" dirty="0" smtClean="0">
              <a:latin typeface="Arial" charset="0"/>
              <a:cs typeface="Times New Roman" charset="0"/>
            </a:endParaRPr>
          </a:p>
          <a:p>
            <a:pPr lvl="1"/>
            <a:r>
              <a:rPr lang="it-IT" dirty="0" smtClean="0">
                <a:solidFill>
                  <a:srgbClr val="FF0000"/>
                </a:solidFill>
                <a:latin typeface="Arial" charset="0"/>
                <a:cs typeface="Times New Roman" charset="0"/>
              </a:rPr>
              <a:t>Popolazioni infinite</a:t>
            </a:r>
            <a:r>
              <a:rPr lang="it-IT" dirty="0" smtClean="0">
                <a:latin typeface="Arial" charset="0"/>
                <a:cs typeface="Times New Roman" charset="0"/>
              </a:rPr>
              <a:t>: tutti i multipli di 13</a:t>
            </a:r>
          </a:p>
          <a:p>
            <a:pPr lvl="1"/>
            <a:endParaRPr lang="it-IT" dirty="0" smtClean="0">
              <a:latin typeface="Arial" charset="0"/>
              <a:cs typeface="Times New Roman" charset="0"/>
            </a:endParaRPr>
          </a:p>
          <a:p>
            <a:pPr lvl="1">
              <a:lnSpc>
                <a:spcPct val="90000"/>
              </a:lnSpc>
              <a:buNone/>
            </a:pPr>
            <a:endParaRPr lang="it-IT" dirty="0" smtClean="0">
              <a:latin typeface="Arial" charset="0"/>
              <a:cs typeface="Times New Roman" charset="0"/>
            </a:endParaRPr>
          </a:p>
          <a:p>
            <a:endParaRPr lang="it-IT" dirty="0"/>
          </a:p>
        </p:txBody>
      </p:sp>
      <p:sp>
        <p:nvSpPr>
          <p:cNvPr id="4" name="Rectangle 2"/>
          <p:cNvSpPr txBox="1">
            <a:spLocks noChangeArrowheads="1"/>
          </p:cNvSpPr>
          <p:nvPr/>
        </p:nvSpPr>
        <p:spPr>
          <a:xfrm>
            <a:off x="457200" y="274638"/>
            <a:ext cx="8229600" cy="777875"/>
          </a:xfrm>
          <a:prstGeom prst="rect">
            <a:avLst/>
          </a:prstGeom>
          <a:ln>
            <a:solidFill>
              <a:srgbClr val="3366CC"/>
            </a:solidFill>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none" spc="0" normalizeH="0" baseline="0" noProof="0" smtClean="0">
                <a:ln>
                  <a:noFill/>
                </a:ln>
                <a:solidFill>
                  <a:srgbClr val="FF0000"/>
                </a:solidFill>
                <a:effectLst/>
                <a:uLnTx/>
                <a:uFillTx/>
                <a:latin typeface="+mj-lt"/>
                <a:ea typeface="+mj-ea"/>
                <a:cs typeface="+mj-cs"/>
              </a:rPr>
              <a:t>Campioni -Popolazioni</a:t>
            </a:r>
            <a:endParaRPr kumimoji="0" lang="it-IT" sz="3600" b="0" i="0" u="none" strike="noStrike" kern="1200" cap="none" spc="0" normalizeH="0" baseline="0" noProof="0" dirty="0" smtClean="0">
              <a:ln>
                <a:noFill/>
              </a:ln>
              <a:solidFill>
                <a:srgbClr val="FF0000"/>
              </a:solidFill>
              <a:effectLst/>
              <a:uLnTx/>
              <a:uFillTx/>
              <a:latin typeface="+mj-lt"/>
              <a:ea typeface="+mj-ea"/>
              <a:cs typeface="+mj-cs"/>
            </a:endParaRPr>
          </a:p>
        </p:txBody>
      </p:sp>
    </p:spTree>
  </p:cSld>
  <p:clrMapOvr>
    <a:masterClrMapping/>
  </p:clrMapOvr>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3"/>
          <p:cNvSpPr>
            <a:spLocks noGrp="1"/>
          </p:cNvSpPr>
          <p:nvPr>
            <p:ph type="sldNum" sz="quarter" idx="12"/>
          </p:nvPr>
        </p:nvSpPr>
        <p:spPr/>
        <p:txBody>
          <a:bodyPr/>
          <a:lstStyle/>
          <a:p>
            <a:pPr>
              <a:defRPr/>
            </a:pPr>
            <a:fld id="{D0060AB2-663C-46F4-B5C1-DE43934BEF60}" type="slidenum">
              <a:rPr lang="it-IT"/>
              <a:pPr>
                <a:defRPr/>
              </a:pPr>
              <a:t>230</a:t>
            </a:fld>
            <a:endParaRPr lang="it-IT"/>
          </a:p>
        </p:txBody>
      </p:sp>
      <p:sp>
        <p:nvSpPr>
          <p:cNvPr id="39941" name="Rectangle 2"/>
          <p:cNvSpPr>
            <a:spLocks noGrp="1" noChangeArrowheads="1"/>
          </p:cNvSpPr>
          <p:nvPr>
            <p:ph type="title" idx="4294967295"/>
          </p:nvPr>
        </p:nvSpPr>
        <p:spPr>
          <a:xfrm>
            <a:off x="323850" y="0"/>
            <a:ext cx="8229600" cy="633413"/>
          </a:xfrm>
          <a:ln>
            <a:solidFill>
              <a:srgbClr val="000099"/>
            </a:solidFill>
          </a:ln>
        </p:spPr>
        <p:txBody>
          <a:bodyPr>
            <a:normAutofit fontScale="90000"/>
          </a:bodyPr>
          <a:lstStyle/>
          <a:p>
            <a:pPr eaLnBrk="1" hangingPunct="1"/>
            <a:r>
              <a:rPr lang="it-IT" sz="3600" smtClean="0">
                <a:solidFill>
                  <a:srgbClr val="FF0000"/>
                </a:solidFill>
              </a:rPr>
              <a:t>Trasformazione delle scale di misura</a:t>
            </a:r>
          </a:p>
        </p:txBody>
      </p:sp>
      <p:sp>
        <p:nvSpPr>
          <p:cNvPr id="39942" name="Rectangle 3"/>
          <p:cNvSpPr>
            <a:spLocks noGrp="1" noChangeArrowheads="1"/>
          </p:cNvSpPr>
          <p:nvPr>
            <p:ph type="body" idx="4294967295"/>
          </p:nvPr>
        </p:nvSpPr>
        <p:spPr>
          <a:xfrm>
            <a:off x="0" y="765175"/>
            <a:ext cx="9144000" cy="6092825"/>
          </a:xfrm>
        </p:spPr>
        <p:txBody>
          <a:bodyPr/>
          <a:lstStyle/>
          <a:p>
            <a:pPr eaLnBrk="1" hangingPunct="1">
              <a:lnSpc>
                <a:spcPct val="90000"/>
              </a:lnSpc>
            </a:pPr>
            <a:r>
              <a:rPr lang="it-IT" sz="2800" dirty="0" smtClean="0"/>
              <a:t>Le due scale di misura sono legate dalla seguente </a:t>
            </a:r>
            <a:r>
              <a:rPr lang="it-IT" sz="2800" dirty="0" smtClean="0">
                <a:solidFill>
                  <a:srgbClr val="FF0000"/>
                </a:solidFill>
              </a:rPr>
              <a:t>trasformazione:</a:t>
            </a:r>
          </a:p>
          <a:p>
            <a:pPr eaLnBrk="1" hangingPunct="1">
              <a:lnSpc>
                <a:spcPct val="90000"/>
              </a:lnSpc>
              <a:buFontTx/>
              <a:buNone/>
            </a:pPr>
            <a:r>
              <a:rPr lang="it-IT" sz="2800" dirty="0" smtClean="0">
                <a:solidFill>
                  <a:srgbClr val="FF0000"/>
                </a:solidFill>
              </a:rPr>
              <a:t>                                                              </a:t>
            </a:r>
            <a:r>
              <a:rPr lang="it-IT" sz="2400" dirty="0" smtClean="0"/>
              <a:t>dove</a:t>
            </a:r>
            <a:r>
              <a:rPr lang="it-IT" sz="2400" dirty="0" smtClean="0">
                <a:solidFill>
                  <a:srgbClr val="FF0000"/>
                </a:solidFill>
              </a:rPr>
              <a:t> </a:t>
            </a:r>
            <a:r>
              <a:rPr lang="it-IT" sz="2400" dirty="0" err="1" smtClean="0"/>
              <a:t>T</a:t>
            </a:r>
            <a:r>
              <a:rPr lang="it-IT" sz="2400" baseline="-25000" dirty="0" err="1" smtClean="0"/>
              <a:t>c</a:t>
            </a:r>
            <a:r>
              <a:rPr lang="it-IT" sz="2400" dirty="0" err="1" smtClean="0"/>
              <a:t>=</a:t>
            </a:r>
            <a:r>
              <a:rPr lang="it-IT" sz="2400" dirty="0" smtClean="0"/>
              <a:t> </a:t>
            </a:r>
            <a:r>
              <a:rPr lang="it-IT" sz="2400" dirty="0" err="1" smtClean="0"/>
              <a:t>temp</a:t>
            </a:r>
            <a:r>
              <a:rPr lang="it-IT" sz="2400" dirty="0" smtClean="0"/>
              <a:t>. in</a:t>
            </a:r>
            <a:r>
              <a:rPr lang="it-IT" sz="2800" dirty="0" smtClean="0"/>
              <a:t>                                                               </a:t>
            </a:r>
          </a:p>
          <a:p>
            <a:pPr eaLnBrk="1" hangingPunct="1">
              <a:lnSpc>
                <a:spcPct val="90000"/>
              </a:lnSpc>
              <a:buFontTx/>
              <a:buNone/>
            </a:pPr>
            <a:r>
              <a:rPr lang="it-IT" sz="2800" dirty="0" smtClean="0"/>
              <a:t>                                                              </a:t>
            </a:r>
            <a:r>
              <a:rPr lang="it-IT" sz="2400" dirty="0" smtClean="0"/>
              <a:t>gradi Celsius</a:t>
            </a:r>
          </a:p>
          <a:p>
            <a:pPr eaLnBrk="1" hangingPunct="1">
              <a:lnSpc>
                <a:spcPct val="90000"/>
              </a:lnSpc>
              <a:buFontTx/>
              <a:buNone/>
            </a:pPr>
            <a:r>
              <a:rPr lang="it-IT" sz="2800" dirty="0" smtClean="0"/>
              <a:t>   che applicata alle </a:t>
            </a:r>
            <a:r>
              <a:rPr lang="it-IT" sz="2800" b="1" u="sng" dirty="0" smtClean="0"/>
              <a:t>medie</a:t>
            </a:r>
            <a:r>
              <a:rPr lang="it-IT" sz="2800" dirty="0" smtClean="0"/>
              <a:t> si scrive:</a:t>
            </a:r>
            <a:r>
              <a:rPr lang="it-IT" dirty="0" smtClean="0"/>
              <a:t> </a:t>
            </a:r>
          </a:p>
          <a:p>
            <a:pPr eaLnBrk="1" hangingPunct="1">
              <a:lnSpc>
                <a:spcPct val="90000"/>
              </a:lnSpc>
              <a:buNone/>
            </a:pPr>
            <a:endParaRPr lang="it-IT" dirty="0" smtClean="0"/>
          </a:p>
          <a:p>
            <a:pPr eaLnBrk="1" hangingPunct="1">
              <a:lnSpc>
                <a:spcPct val="90000"/>
              </a:lnSpc>
            </a:pPr>
            <a:endParaRPr lang="it-IT" sz="2800" dirty="0" smtClean="0"/>
          </a:p>
          <a:p>
            <a:pPr eaLnBrk="1" hangingPunct="1">
              <a:lnSpc>
                <a:spcPct val="90000"/>
              </a:lnSpc>
              <a:buFontTx/>
              <a:buNone/>
            </a:pPr>
            <a:r>
              <a:rPr lang="it-IT" sz="2800" dirty="0" smtClean="0"/>
              <a:t>   e fornisce lo stesso valore del calcolo diretto di </a:t>
            </a:r>
            <a:r>
              <a:rPr lang="it-IT" sz="2800" dirty="0" err="1" smtClean="0"/>
              <a:t>m</a:t>
            </a:r>
            <a:r>
              <a:rPr lang="it-IT" sz="2800" baseline="-25000" dirty="0" err="1" smtClean="0"/>
              <a:t>c</a:t>
            </a:r>
            <a:r>
              <a:rPr lang="it-IT" sz="2800" dirty="0" smtClean="0"/>
              <a:t> a partire dai dati trasformati, ossia </a:t>
            </a:r>
          </a:p>
          <a:p>
            <a:pPr eaLnBrk="1" hangingPunct="1">
              <a:lnSpc>
                <a:spcPct val="90000"/>
              </a:lnSpc>
              <a:buFontTx/>
              <a:buNone/>
            </a:pPr>
            <a:r>
              <a:rPr lang="it-IT" sz="2800" dirty="0" smtClean="0"/>
              <a:t>                 </a:t>
            </a:r>
            <a:r>
              <a:rPr lang="it-IT" sz="2800" dirty="0" smtClean="0">
                <a:solidFill>
                  <a:srgbClr val="FF3300"/>
                </a:solidFill>
              </a:rPr>
              <a:t>36.73 = 5/9 x (98.10 – 32)</a:t>
            </a:r>
          </a:p>
          <a:p>
            <a:pPr eaLnBrk="1" hangingPunct="1">
              <a:lnSpc>
                <a:spcPct val="90000"/>
              </a:lnSpc>
            </a:pPr>
            <a:r>
              <a:rPr lang="it-IT" sz="2800" dirty="0" smtClean="0"/>
              <a:t>Con lo stesso insieme dei dati si può verificare che anche </a:t>
            </a:r>
            <a:r>
              <a:rPr lang="it-IT" sz="2800" dirty="0" smtClean="0">
                <a:solidFill>
                  <a:srgbClr val="279D2A"/>
                </a:solidFill>
              </a:rPr>
              <a:t>la </a:t>
            </a:r>
            <a:r>
              <a:rPr lang="it-IT" sz="2800" b="1" u="sng" dirty="0" smtClean="0">
                <a:solidFill>
                  <a:srgbClr val="279D2A"/>
                </a:solidFill>
              </a:rPr>
              <a:t>mediana</a:t>
            </a:r>
            <a:r>
              <a:rPr lang="it-IT" sz="2800" dirty="0" smtClean="0"/>
              <a:t> gode della stessa proprietà (per questi dati, inoltre, la mediana coincide con la media).</a:t>
            </a:r>
          </a:p>
          <a:p>
            <a:pPr eaLnBrk="1" hangingPunct="1">
              <a:lnSpc>
                <a:spcPct val="90000"/>
              </a:lnSpc>
            </a:pPr>
            <a:endParaRPr lang="it-IT" sz="2800" dirty="0" smtClean="0"/>
          </a:p>
        </p:txBody>
      </p:sp>
      <p:graphicFrame>
        <p:nvGraphicFramePr>
          <p:cNvPr id="39938" name="Object 4"/>
          <p:cNvGraphicFramePr>
            <a:graphicFrameLocks noChangeAspect="1"/>
          </p:cNvGraphicFramePr>
          <p:nvPr/>
        </p:nvGraphicFramePr>
        <p:xfrm>
          <a:off x="1547664" y="1556792"/>
          <a:ext cx="3240088" cy="1079500"/>
        </p:xfrm>
        <a:graphic>
          <a:graphicData uri="http://schemas.openxmlformats.org/presentationml/2006/ole">
            <p:oleObj spid="_x0000_s46082" name="Equation" r:id="rId4" imgW="685800" imgH="291960" progId="Equation.3">
              <p:embed/>
            </p:oleObj>
          </a:graphicData>
        </a:graphic>
      </p:graphicFrame>
      <p:graphicFrame>
        <p:nvGraphicFramePr>
          <p:cNvPr id="39939" name="Object 5"/>
          <p:cNvGraphicFramePr>
            <a:graphicFrameLocks noChangeAspect="1"/>
          </p:cNvGraphicFramePr>
          <p:nvPr/>
        </p:nvGraphicFramePr>
        <p:xfrm>
          <a:off x="2484438" y="3141663"/>
          <a:ext cx="3527425" cy="936625"/>
        </p:xfrm>
        <a:graphic>
          <a:graphicData uri="http://schemas.openxmlformats.org/presentationml/2006/ole">
            <p:oleObj spid="_x0000_s46083" name="Equation" r:id="rId5" imgW="736560" imgH="291960" progId="Equation.3">
              <p:embed/>
            </p:oleObj>
          </a:graphicData>
        </a:graphic>
      </p:graphicFrame>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2B0DD3C1-5C8E-4B0C-9CBD-5147BE86635D}" type="slidenum">
              <a:rPr lang="it-IT"/>
              <a:pPr>
                <a:defRPr/>
              </a:pPr>
              <a:t>231</a:t>
            </a:fld>
            <a:endParaRPr lang="it-IT"/>
          </a:p>
        </p:txBody>
      </p:sp>
      <p:sp>
        <p:nvSpPr>
          <p:cNvPr id="40964" name="Rectangle 2"/>
          <p:cNvSpPr>
            <a:spLocks noGrp="1" noChangeArrowheads="1"/>
          </p:cNvSpPr>
          <p:nvPr>
            <p:ph type="body" idx="1"/>
          </p:nvPr>
        </p:nvSpPr>
        <p:spPr>
          <a:xfrm>
            <a:off x="0" y="1052513"/>
            <a:ext cx="8686800" cy="5805487"/>
          </a:xfrm>
        </p:spPr>
        <p:txBody>
          <a:bodyPr/>
          <a:lstStyle/>
          <a:p>
            <a:pPr eaLnBrk="1" hangingPunct="1">
              <a:lnSpc>
                <a:spcPct val="80000"/>
              </a:lnSpc>
            </a:pPr>
            <a:r>
              <a:rPr lang="it-IT" sz="2800" smtClean="0"/>
              <a:t>Cosa succede alla deviazione standard?</a:t>
            </a:r>
          </a:p>
          <a:p>
            <a:pPr eaLnBrk="1" hangingPunct="1">
              <a:lnSpc>
                <a:spcPct val="80000"/>
              </a:lnSpc>
            </a:pPr>
            <a:r>
              <a:rPr lang="it-IT" sz="2800" smtClean="0"/>
              <a:t>La dev. standard delle temperature in gradi </a:t>
            </a:r>
            <a:r>
              <a:rPr lang="it-IT" sz="2800" smtClean="0">
                <a:solidFill>
                  <a:srgbClr val="FF3300"/>
                </a:solidFill>
              </a:rPr>
              <a:t>Fahrenheit</a:t>
            </a:r>
            <a:r>
              <a:rPr lang="it-IT" sz="2800" smtClean="0"/>
              <a:t> è pari a </a:t>
            </a:r>
            <a:r>
              <a:rPr lang="it-IT" sz="2800" smtClean="0">
                <a:solidFill>
                  <a:srgbClr val="FF3300"/>
                </a:solidFill>
              </a:rPr>
              <a:t>0,70</a:t>
            </a:r>
            <a:r>
              <a:rPr lang="it-IT" sz="2800" smtClean="0"/>
              <a:t>, mentre per le temperature in gradi </a:t>
            </a:r>
            <a:r>
              <a:rPr lang="it-IT" sz="2800" smtClean="0">
                <a:solidFill>
                  <a:srgbClr val="FF3300"/>
                </a:solidFill>
              </a:rPr>
              <a:t>Celsius</a:t>
            </a:r>
            <a:r>
              <a:rPr lang="it-IT" sz="2800" smtClean="0"/>
              <a:t> è pari a </a:t>
            </a:r>
            <a:r>
              <a:rPr lang="it-IT" sz="2800" smtClean="0">
                <a:solidFill>
                  <a:srgbClr val="FF3300"/>
                </a:solidFill>
              </a:rPr>
              <a:t>0,39</a:t>
            </a:r>
            <a:r>
              <a:rPr lang="it-IT" sz="2800" smtClean="0"/>
              <a:t>.</a:t>
            </a:r>
          </a:p>
          <a:p>
            <a:pPr eaLnBrk="1" hangingPunct="1">
              <a:lnSpc>
                <a:spcPct val="80000"/>
              </a:lnSpc>
            </a:pPr>
            <a:r>
              <a:rPr lang="it-IT" sz="2800" smtClean="0"/>
              <a:t>Se si applica la trasformazione precedente alla dev. standard:</a:t>
            </a:r>
          </a:p>
          <a:p>
            <a:pPr eaLnBrk="1" hangingPunct="1">
              <a:lnSpc>
                <a:spcPct val="80000"/>
              </a:lnSpc>
              <a:buFontTx/>
              <a:buNone/>
            </a:pPr>
            <a:endParaRPr lang="it-IT" sz="2800" smtClean="0"/>
          </a:p>
          <a:p>
            <a:pPr eaLnBrk="1" hangingPunct="1">
              <a:lnSpc>
                <a:spcPct val="80000"/>
              </a:lnSpc>
              <a:buFontTx/>
              <a:buNone/>
            </a:pPr>
            <a:r>
              <a:rPr lang="it-IT" sz="2800" smtClean="0"/>
              <a:t>                                                             </a:t>
            </a:r>
          </a:p>
          <a:p>
            <a:pPr eaLnBrk="1" hangingPunct="1">
              <a:lnSpc>
                <a:spcPct val="80000"/>
              </a:lnSpc>
              <a:buFontTx/>
              <a:buNone/>
            </a:pPr>
            <a:r>
              <a:rPr lang="it-IT" sz="2800" smtClean="0"/>
              <a:t> </a:t>
            </a:r>
          </a:p>
          <a:p>
            <a:pPr eaLnBrk="1" hangingPunct="1">
              <a:lnSpc>
                <a:spcPct val="80000"/>
              </a:lnSpc>
              <a:buFontTx/>
              <a:buNone/>
            </a:pPr>
            <a:r>
              <a:rPr lang="it-IT" sz="2800" smtClean="0"/>
              <a:t> non si ottiene 0,39.</a:t>
            </a:r>
          </a:p>
          <a:p>
            <a:pPr eaLnBrk="1" hangingPunct="1">
              <a:lnSpc>
                <a:spcPct val="80000"/>
              </a:lnSpc>
              <a:buFontTx/>
              <a:buNone/>
            </a:pPr>
            <a:r>
              <a:rPr lang="it-IT" sz="2800" smtClean="0"/>
              <a:t> </a:t>
            </a:r>
            <a:r>
              <a:rPr lang="it-IT" sz="2800" smtClean="0">
                <a:solidFill>
                  <a:srgbClr val="279D2A"/>
                </a:solidFill>
              </a:rPr>
              <a:t>ATTENZIONE!!    </a:t>
            </a:r>
            <a:r>
              <a:rPr lang="it-IT" sz="2800" smtClean="0"/>
              <a:t>perchè</a:t>
            </a:r>
          </a:p>
          <a:p>
            <a:pPr eaLnBrk="1" hangingPunct="1">
              <a:lnSpc>
                <a:spcPct val="80000"/>
              </a:lnSpc>
              <a:buFontTx/>
              <a:buNone/>
            </a:pPr>
            <a:r>
              <a:rPr lang="it-IT" sz="2800" smtClean="0"/>
              <a:t>                       </a:t>
            </a:r>
            <a:r>
              <a:rPr lang="it-IT" sz="2800" smtClean="0">
                <a:solidFill>
                  <a:srgbClr val="FF3300"/>
                </a:solidFill>
              </a:rPr>
              <a:t>0,39 = 5/9 x 0,70</a:t>
            </a:r>
            <a:endParaRPr lang="it-IT" sz="2800" smtClean="0"/>
          </a:p>
          <a:p>
            <a:pPr eaLnBrk="1" hangingPunct="1">
              <a:lnSpc>
                <a:spcPct val="80000"/>
              </a:lnSpc>
              <a:buFontTx/>
              <a:buNone/>
            </a:pPr>
            <a:endParaRPr lang="it-IT" sz="2800" smtClean="0"/>
          </a:p>
          <a:p>
            <a:pPr eaLnBrk="1" hangingPunct="1">
              <a:lnSpc>
                <a:spcPct val="80000"/>
              </a:lnSpc>
              <a:buFontTx/>
              <a:buNone/>
            </a:pPr>
            <a:r>
              <a:rPr lang="it-IT" sz="1400" smtClean="0"/>
              <a:t>  </a:t>
            </a:r>
            <a:endParaRPr lang="it-IT" sz="1400" smtClean="0">
              <a:solidFill>
                <a:srgbClr val="FF3300"/>
              </a:solidFill>
            </a:endParaRPr>
          </a:p>
        </p:txBody>
      </p:sp>
      <p:sp>
        <p:nvSpPr>
          <p:cNvPr id="40965" name="Rectangle 3"/>
          <p:cNvSpPr>
            <a:spLocks noGrp="1" noChangeArrowheads="1"/>
          </p:cNvSpPr>
          <p:nvPr>
            <p:ph type="title"/>
          </p:nvPr>
        </p:nvSpPr>
        <p:spPr>
          <a:xfrm>
            <a:off x="468313" y="0"/>
            <a:ext cx="8229600" cy="908050"/>
          </a:xfrm>
          <a:ln>
            <a:solidFill>
              <a:srgbClr val="000099"/>
            </a:solidFill>
          </a:ln>
        </p:spPr>
        <p:txBody>
          <a:bodyPr/>
          <a:lstStyle/>
          <a:p>
            <a:pPr eaLnBrk="1" hangingPunct="1"/>
            <a:r>
              <a:rPr lang="it-IT" sz="3600" smtClean="0">
                <a:solidFill>
                  <a:srgbClr val="FF3300"/>
                </a:solidFill>
              </a:rPr>
              <a:t>Variazioni di scala</a:t>
            </a:r>
          </a:p>
        </p:txBody>
      </p:sp>
      <p:graphicFrame>
        <p:nvGraphicFramePr>
          <p:cNvPr id="40962" name="Object 4"/>
          <p:cNvGraphicFramePr>
            <a:graphicFrameLocks noChangeAspect="1"/>
          </p:cNvGraphicFramePr>
          <p:nvPr/>
        </p:nvGraphicFramePr>
        <p:xfrm>
          <a:off x="2195513" y="3573463"/>
          <a:ext cx="4108450" cy="936625"/>
        </p:xfrm>
        <a:graphic>
          <a:graphicData uri="http://schemas.openxmlformats.org/presentationml/2006/ole">
            <p:oleObj spid="_x0000_s47106" name="Equation" r:id="rId3" imgW="1066680" imgH="291960" progId="Equation.3">
              <p:embed/>
            </p:oleObj>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1143460-EC50-41B5-8B1B-705B507AAA96}" type="slidenum">
              <a:rPr lang="it-IT"/>
              <a:pPr>
                <a:defRPr/>
              </a:pPr>
              <a:t>232</a:t>
            </a:fld>
            <a:endParaRPr lang="it-IT"/>
          </a:p>
        </p:txBody>
      </p:sp>
      <p:sp>
        <p:nvSpPr>
          <p:cNvPr id="591874" name="Rectangle 2"/>
          <p:cNvSpPr>
            <a:spLocks noGrp="1" noChangeArrowheads="1"/>
          </p:cNvSpPr>
          <p:nvPr>
            <p:ph type="title"/>
          </p:nvPr>
        </p:nvSpPr>
        <p:spPr>
          <a:xfrm>
            <a:off x="457200" y="274638"/>
            <a:ext cx="8291513" cy="993775"/>
          </a:xfrm>
          <a:ln>
            <a:solidFill>
              <a:srgbClr val="000099"/>
            </a:solidFill>
          </a:ln>
        </p:spPr>
        <p:txBody>
          <a:bodyPr>
            <a:normAutofit fontScale="90000"/>
          </a:bodyPr>
          <a:lstStyle/>
          <a:p>
            <a:pPr eaLnBrk="1" hangingPunct="1"/>
            <a:r>
              <a:rPr lang="it-IT" sz="3600" smtClean="0">
                <a:solidFill>
                  <a:srgbClr val="FF0000"/>
                </a:solidFill>
              </a:rPr>
              <a:t>Proprietà della media e della deviazione standard</a:t>
            </a:r>
          </a:p>
        </p:txBody>
      </p:sp>
      <p:sp>
        <p:nvSpPr>
          <p:cNvPr id="591875" name="Rectangle 3"/>
          <p:cNvSpPr>
            <a:spLocks noGrp="1" noChangeArrowheads="1"/>
          </p:cNvSpPr>
          <p:nvPr>
            <p:ph type="body" idx="1"/>
          </p:nvPr>
        </p:nvSpPr>
        <p:spPr>
          <a:xfrm>
            <a:off x="250825" y="1484313"/>
            <a:ext cx="8653463" cy="5373687"/>
          </a:xfrm>
        </p:spPr>
        <p:txBody>
          <a:bodyPr/>
          <a:lstStyle/>
          <a:p>
            <a:pPr marL="609600" indent="-609600" eaLnBrk="1" hangingPunct="1">
              <a:buFontTx/>
              <a:buAutoNum type="arabicPeriod"/>
            </a:pPr>
            <a:endParaRPr lang="it-IT" sz="2800" smtClean="0"/>
          </a:p>
          <a:p>
            <a:pPr marL="609600" indent="-609600" eaLnBrk="1" hangingPunct="1">
              <a:buFontTx/>
              <a:buAutoNum type="arabicPeriod"/>
            </a:pPr>
            <a:r>
              <a:rPr lang="it-IT" sz="2800" smtClean="0"/>
              <a:t>Se a tutti gli elementi di una serie di dati viene </a:t>
            </a:r>
            <a:r>
              <a:rPr lang="it-IT" sz="2800" smtClean="0">
                <a:solidFill>
                  <a:srgbClr val="FF0000"/>
                </a:solidFill>
              </a:rPr>
              <a:t>sommato o sottratto un numero</a:t>
            </a:r>
            <a:r>
              <a:rPr lang="it-IT" sz="2800" smtClean="0"/>
              <a:t>, la media risulterà aumentata o diminuita dello stesso numero, mentre la deviazione standard non cambia.</a:t>
            </a:r>
          </a:p>
          <a:p>
            <a:pPr marL="609600" indent="-609600" eaLnBrk="1" hangingPunct="1">
              <a:buFontTx/>
              <a:buAutoNum type="arabicPeriod"/>
            </a:pPr>
            <a:endParaRPr lang="it-IT" sz="2800" smtClean="0"/>
          </a:p>
          <a:p>
            <a:pPr marL="609600" indent="-609600" eaLnBrk="1" hangingPunct="1">
              <a:buFontTx/>
              <a:buAutoNum type="arabicPeriod"/>
            </a:pPr>
            <a:r>
              <a:rPr lang="it-IT" sz="2800" smtClean="0"/>
              <a:t>Se tutti gli elementi di una serie di dati vengono </a:t>
            </a:r>
            <a:r>
              <a:rPr lang="it-IT" sz="2800" smtClean="0">
                <a:solidFill>
                  <a:srgbClr val="FF0000"/>
                </a:solidFill>
              </a:rPr>
              <a:t>moltiplicati per una costante</a:t>
            </a:r>
            <a:r>
              <a:rPr lang="it-IT" sz="2800" smtClean="0"/>
              <a:t>, sia la media sia la deviazione standard risulteranno moltiplicati per la stessa costante.</a:t>
            </a:r>
          </a:p>
          <a:p>
            <a:pPr marL="609600" indent="-609600" eaLnBrk="1" hangingPunct="1">
              <a:buFontTx/>
              <a:buAutoNum type="arabicPeriod"/>
            </a:pPr>
            <a:endParaRPr lang="it-IT" sz="2800" smtClean="0"/>
          </a:p>
          <a:p>
            <a:pPr marL="609600" indent="-609600" eaLnBrk="1" hangingPunct="1"/>
            <a:endParaRPr lang="it-IT" sz="280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91874"/>
                                        </p:tgtEl>
                                        <p:attrNameLst>
                                          <p:attrName>style.visibility</p:attrName>
                                        </p:attrNameLst>
                                      </p:cBhvr>
                                      <p:to>
                                        <p:strVal val="visible"/>
                                      </p:to>
                                    </p:set>
                                    <p:anim calcmode="lin" valueType="num">
                                      <p:cBhvr>
                                        <p:cTn id="7" dur="1000" fill="hold"/>
                                        <p:tgtEl>
                                          <p:spTgt spid="591874"/>
                                        </p:tgtEl>
                                        <p:attrNameLst>
                                          <p:attrName>ppt_x</p:attrName>
                                        </p:attrNameLst>
                                      </p:cBhvr>
                                      <p:tavLst>
                                        <p:tav tm="0">
                                          <p:val>
                                            <p:strVal val="#ppt_x-.2"/>
                                          </p:val>
                                        </p:tav>
                                        <p:tav tm="100000">
                                          <p:val>
                                            <p:strVal val="#ppt_x"/>
                                          </p:val>
                                        </p:tav>
                                      </p:tavLst>
                                    </p:anim>
                                    <p:anim calcmode="lin" valueType="num">
                                      <p:cBhvr>
                                        <p:cTn id="8" dur="1000" fill="hold"/>
                                        <p:tgtEl>
                                          <p:spTgt spid="5918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918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91875">
                                            <p:txEl>
                                              <p:pRg st="1" end="1"/>
                                            </p:txEl>
                                          </p:spTgt>
                                        </p:tgtEl>
                                        <p:attrNameLst>
                                          <p:attrName>style.visibility</p:attrName>
                                        </p:attrNameLst>
                                      </p:cBhvr>
                                      <p:to>
                                        <p:strVal val="visible"/>
                                      </p:to>
                                    </p:set>
                                    <p:animEffect transition="in" filter="fade">
                                      <p:cBhvr>
                                        <p:cTn id="14" dur="500"/>
                                        <p:tgtEl>
                                          <p:spTgt spid="591875">
                                            <p:txEl>
                                              <p:pRg st="1" end="1"/>
                                            </p:txEl>
                                          </p:spTgt>
                                        </p:tgtEl>
                                      </p:cBhvr>
                                    </p:animEffect>
                                    <p:anim calcmode="lin" valueType="num">
                                      <p:cBhvr>
                                        <p:cTn id="15" dur="500" fill="hold"/>
                                        <p:tgtEl>
                                          <p:spTgt spid="59187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59187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591875">
                                            <p:txEl>
                                              <p:pRg st="3" end="3"/>
                                            </p:txEl>
                                          </p:spTgt>
                                        </p:tgtEl>
                                        <p:attrNameLst>
                                          <p:attrName>style.visibility</p:attrName>
                                        </p:attrNameLst>
                                      </p:cBhvr>
                                      <p:to>
                                        <p:strVal val="visible"/>
                                      </p:to>
                                    </p:set>
                                    <p:animEffect transition="in" filter="fade">
                                      <p:cBhvr>
                                        <p:cTn id="21" dur="500"/>
                                        <p:tgtEl>
                                          <p:spTgt spid="591875">
                                            <p:txEl>
                                              <p:pRg st="3" end="3"/>
                                            </p:txEl>
                                          </p:spTgt>
                                        </p:tgtEl>
                                      </p:cBhvr>
                                    </p:animEffect>
                                    <p:anim calcmode="lin" valueType="num">
                                      <p:cBhvr>
                                        <p:cTn id="22" dur="500" fill="hold"/>
                                        <p:tgtEl>
                                          <p:spTgt spid="591875">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591875">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animBg="1"/>
      <p:bldP spid="591875" grpId="0" build="p"/>
    </p:bld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9FA409F5-782A-48D4-86CD-BAFDD0070C2F}" type="slidenum">
              <a:rPr lang="it-IT"/>
              <a:pPr>
                <a:defRPr/>
              </a:pPr>
              <a:t>233</a:t>
            </a:fld>
            <a:endParaRPr lang="it-IT"/>
          </a:p>
        </p:txBody>
      </p:sp>
      <p:sp>
        <p:nvSpPr>
          <p:cNvPr id="43012" name="Rectangle 2"/>
          <p:cNvSpPr>
            <a:spLocks noGrp="1" noChangeArrowheads="1"/>
          </p:cNvSpPr>
          <p:nvPr>
            <p:ph type="title"/>
          </p:nvPr>
        </p:nvSpPr>
        <p:spPr>
          <a:xfrm>
            <a:off x="457200" y="274638"/>
            <a:ext cx="8147050" cy="1498600"/>
          </a:xfrm>
          <a:ln>
            <a:solidFill>
              <a:schemeClr val="accent2"/>
            </a:solidFill>
          </a:ln>
        </p:spPr>
        <p:txBody>
          <a:bodyPr>
            <a:normAutofit fontScale="90000"/>
          </a:bodyPr>
          <a:lstStyle/>
          <a:p>
            <a:pPr eaLnBrk="1" hangingPunct="1"/>
            <a:r>
              <a:rPr lang="it-IT" sz="3200" dirty="0" smtClean="0">
                <a:solidFill>
                  <a:srgbClr val="FF3300"/>
                </a:solidFill>
              </a:rPr>
              <a:t/>
            </a:r>
            <a:br>
              <a:rPr lang="it-IT" sz="3200" dirty="0" smtClean="0">
                <a:solidFill>
                  <a:srgbClr val="FF3300"/>
                </a:solidFill>
              </a:rPr>
            </a:br>
            <a:r>
              <a:rPr lang="it-IT" sz="3200" dirty="0" smtClean="0">
                <a:solidFill>
                  <a:srgbClr val="FF3300"/>
                </a:solidFill>
              </a:rPr>
              <a:t/>
            </a:r>
            <a:br>
              <a:rPr lang="it-IT" sz="3200" dirty="0" smtClean="0">
                <a:solidFill>
                  <a:srgbClr val="FF3300"/>
                </a:solidFill>
              </a:rPr>
            </a:br>
            <a:r>
              <a:rPr lang="it-IT" sz="3200" dirty="0" smtClean="0">
                <a:solidFill>
                  <a:srgbClr val="FF3300"/>
                </a:solidFill>
              </a:rPr>
              <a:t>Lo scarto standard:</a:t>
            </a:r>
            <a:br>
              <a:rPr lang="it-IT" sz="3200" dirty="0" smtClean="0">
                <a:solidFill>
                  <a:srgbClr val="FF3300"/>
                </a:solidFill>
              </a:rPr>
            </a:br>
            <a:r>
              <a:rPr lang="it-IT" sz="3200" dirty="0" smtClean="0">
                <a:solidFill>
                  <a:srgbClr val="FF3300"/>
                </a:solidFill>
              </a:rPr>
              <a:t>una </a:t>
            </a:r>
            <a:r>
              <a:rPr lang="it-IT" sz="3200" u="sng" dirty="0" smtClean="0">
                <a:solidFill>
                  <a:srgbClr val="FF3300"/>
                </a:solidFill>
              </a:rPr>
              <a:t>regola empirica </a:t>
            </a:r>
            <a:r>
              <a:rPr lang="it-IT" sz="3200" dirty="0" smtClean="0">
                <a:solidFill>
                  <a:srgbClr val="FF3300"/>
                </a:solidFill>
              </a:rPr>
              <a:t>per dati con una distribuzione approssimativamente normale</a:t>
            </a:r>
            <a:br>
              <a:rPr lang="it-IT" sz="3200" dirty="0" smtClean="0">
                <a:solidFill>
                  <a:srgbClr val="FF3300"/>
                </a:solidFill>
              </a:rPr>
            </a:br>
            <a:r>
              <a:rPr lang="it-IT" sz="3200" dirty="0" smtClean="0">
                <a:solidFill>
                  <a:srgbClr val="FF3300"/>
                </a:solidFill>
              </a:rPr>
              <a:t/>
            </a:r>
            <a:br>
              <a:rPr lang="it-IT" sz="3200" dirty="0" smtClean="0">
                <a:solidFill>
                  <a:srgbClr val="FF3300"/>
                </a:solidFill>
              </a:rPr>
            </a:br>
            <a:endParaRPr lang="it-IT" sz="3200" dirty="0" smtClean="0">
              <a:solidFill>
                <a:srgbClr val="FF3300"/>
              </a:solidFill>
            </a:endParaRPr>
          </a:p>
        </p:txBody>
      </p:sp>
      <p:sp>
        <p:nvSpPr>
          <p:cNvPr id="43013" name="Rectangle 3"/>
          <p:cNvSpPr>
            <a:spLocks noGrp="1" noChangeArrowheads="1"/>
          </p:cNvSpPr>
          <p:nvPr>
            <p:ph type="body" idx="1"/>
          </p:nvPr>
        </p:nvSpPr>
        <p:spPr>
          <a:xfrm>
            <a:off x="467544" y="1772816"/>
            <a:ext cx="8229600" cy="4868862"/>
          </a:xfrm>
        </p:spPr>
        <p:txBody>
          <a:bodyPr>
            <a:normAutofit lnSpcReduction="10000"/>
          </a:bodyPr>
          <a:lstStyle/>
          <a:p>
            <a:pPr eaLnBrk="1" hangingPunct="1">
              <a:lnSpc>
                <a:spcPct val="80000"/>
              </a:lnSpc>
            </a:pPr>
            <a:endParaRPr lang="it-IT" sz="900" dirty="0" smtClean="0"/>
          </a:p>
          <a:p>
            <a:pPr eaLnBrk="1" hangingPunct="1">
              <a:lnSpc>
                <a:spcPct val="80000"/>
              </a:lnSpc>
            </a:pPr>
            <a:r>
              <a:rPr lang="it-IT" dirty="0" smtClean="0"/>
              <a:t>Lo </a:t>
            </a:r>
            <a:r>
              <a:rPr lang="it-IT" dirty="0" smtClean="0">
                <a:solidFill>
                  <a:srgbClr val="FF3300"/>
                </a:solidFill>
              </a:rPr>
              <a:t>scarto standard</a:t>
            </a:r>
            <a:r>
              <a:rPr lang="it-IT" dirty="0" smtClean="0"/>
              <a:t>, insieme con </a:t>
            </a:r>
            <a:r>
              <a:rPr lang="it-IT" dirty="0" smtClean="0">
                <a:solidFill>
                  <a:srgbClr val="FF3300"/>
                </a:solidFill>
              </a:rPr>
              <a:t>la media</a:t>
            </a:r>
            <a:r>
              <a:rPr lang="it-IT" dirty="0" smtClean="0"/>
              <a:t>, fornisce una indicazione utile circa l’intera distribuzione dei dati. </a:t>
            </a:r>
          </a:p>
          <a:p>
            <a:pPr eaLnBrk="1" hangingPunct="1">
              <a:lnSpc>
                <a:spcPct val="80000"/>
              </a:lnSpc>
              <a:buFontTx/>
              <a:buNone/>
            </a:pPr>
            <a:endParaRPr lang="it-IT" dirty="0" smtClean="0"/>
          </a:p>
          <a:p>
            <a:pPr eaLnBrk="1" hangingPunct="1">
              <a:lnSpc>
                <a:spcPct val="80000"/>
              </a:lnSpc>
            </a:pPr>
            <a:r>
              <a:rPr lang="it-IT" dirty="0" smtClean="0"/>
              <a:t>Infatti se la distribuzione è approssimativamente </a:t>
            </a:r>
            <a:r>
              <a:rPr lang="it-IT" u="sng" dirty="0" smtClean="0"/>
              <a:t>simmetrica (v. normale</a:t>
            </a:r>
            <a:r>
              <a:rPr lang="it-IT" dirty="0" smtClean="0"/>
              <a:t>), l’intervallo </a:t>
            </a:r>
          </a:p>
          <a:p>
            <a:pPr eaLnBrk="1" hangingPunct="1">
              <a:lnSpc>
                <a:spcPct val="80000"/>
              </a:lnSpc>
              <a:buNone/>
            </a:pPr>
            <a:r>
              <a:rPr lang="it-IT" dirty="0" smtClean="0"/>
              <a:t>                                    </a:t>
            </a:r>
            <a:r>
              <a:rPr lang="en-US" dirty="0" smtClean="0">
                <a:cs typeface="Arial" pitchFamily="34" charset="0"/>
              </a:rPr>
              <a:t>± s</a:t>
            </a:r>
            <a:r>
              <a:rPr lang="it-IT" dirty="0" smtClean="0"/>
              <a:t> </a:t>
            </a:r>
          </a:p>
          <a:p>
            <a:pPr eaLnBrk="1" hangingPunct="1">
              <a:lnSpc>
                <a:spcPct val="80000"/>
              </a:lnSpc>
              <a:buFontTx/>
              <a:buNone/>
            </a:pPr>
            <a:r>
              <a:rPr lang="it-IT" dirty="0" smtClean="0"/>
              <a:t>  </a:t>
            </a:r>
          </a:p>
          <a:p>
            <a:pPr eaLnBrk="1" hangingPunct="1">
              <a:lnSpc>
                <a:spcPct val="80000"/>
              </a:lnSpc>
              <a:buFontTx/>
              <a:buNone/>
            </a:pPr>
            <a:r>
              <a:rPr lang="it-IT" dirty="0" smtClean="0"/>
              <a:t> comprende circa il </a:t>
            </a:r>
            <a:r>
              <a:rPr lang="it-IT" dirty="0" smtClean="0">
                <a:solidFill>
                  <a:srgbClr val="FF3300"/>
                </a:solidFill>
              </a:rPr>
              <a:t>68% </a:t>
            </a:r>
            <a:r>
              <a:rPr lang="it-IT" dirty="0" smtClean="0"/>
              <a:t>di tutti i valori.</a:t>
            </a:r>
          </a:p>
          <a:p>
            <a:pPr eaLnBrk="1" hangingPunct="1">
              <a:lnSpc>
                <a:spcPct val="80000"/>
              </a:lnSpc>
            </a:pPr>
            <a:endParaRPr lang="it-IT" dirty="0" smtClean="0"/>
          </a:p>
          <a:p>
            <a:pPr eaLnBrk="1" hangingPunct="1">
              <a:lnSpc>
                <a:spcPct val="80000"/>
              </a:lnSpc>
              <a:buFontTx/>
              <a:buNone/>
            </a:pPr>
            <a:r>
              <a:rPr lang="it-IT" sz="900" dirty="0" smtClean="0"/>
              <a:t>                                  </a:t>
            </a:r>
          </a:p>
        </p:txBody>
      </p:sp>
      <p:graphicFrame>
        <p:nvGraphicFramePr>
          <p:cNvPr id="43010" name="Object 4"/>
          <p:cNvGraphicFramePr>
            <a:graphicFrameLocks noChangeAspect="1"/>
          </p:cNvGraphicFramePr>
          <p:nvPr/>
        </p:nvGraphicFramePr>
        <p:xfrm>
          <a:off x="3059832" y="4509120"/>
          <a:ext cx="647700" cy="649288"/>
        </p:xfrm>
        <a:graphic>
          <a:graphicData uri="http://schemas.openxmlformats.org/presentationml/2006/ole">
            <p:oleObj spid="_x0000_s49154" name="Equation" r:id="rId4" imgW="101520" imgH="139680" progId="Equation.3">
              <p:embed/>
            </p:oleObj>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Segnaposto numero diapositiva 5"/>
          <p:cNvSpPr>
            <a:spLocks noGrp="1"/>
          </p:cNvSpPr>
          <p:nvPr>
            <p:ph type="sldNum" sz="quarter" idx="12"/>
          </p:nvPr>
        </p:nvSpPr>
        <p:spPr/>
        <p:txBody>
          <a:bodyPr/>
          <a:lstStyle/>
          <a:p>
            <a:pPr>
              <a:defRPr/>
            </a:pPr>
            <a:fld id="{0BD53B65-7E31-4854-B917-E72608757EB7}" type="slidenum">
              <a:rPr lang="it-IT"/>
              <a:pPr>
                <a:defRPr/>
              </a:pPr>
              <a:t>234</a:t>
            </a:fld>
            <a:endParaRPr lang="it-IT"/>
          </a:p>
        </p:txBody>
      </p:sp>
      <p:sp>
        <p:nvSpPr>
          <p:cNvPr id="306179" name="Rectangle 2"/>
          <p:cNvSpPr>
            <a:spLocks noGrp="1" noChangeArrowheads="1"/>
          </p:cNvSpPr>
          <p:nvPr>
            <p:ph type="title"/>
          </p:nvPr>
        </p:nvSpPr>
        <p:spPr>
          <a:ln>
            <a:solidFill>
              <a:srgbClr val="0000FF"/>
            </a:solidFill>
          </a:ln>
        </p:spPr>
        <p:txBody>
          <a:bodyPr>
            <a:normAutofit fontScale="90000"/>
          </a:bodyPr>
          <a:lstStyle/>
          <a:p>
            <a:pPr eaLnBrk="1" hangingPunct="1"/>
            <a:r>
              <a:rPr lang="it-IT" sz="3600" smtClean="0">
                <a:solidFill>
                  <a:srgbClr val="FF3300"/>
                </a:solidFill>
              </a:rPr>
              <a:t>Misure di variabilità: Il coefficiente di variazione</a:t>
            </a:r>
          </a:p>
        </p:txBody>
      </p:sp>
      <p:sp>
        <p:nvSpPr>
          <p:cNvPr id="306180" name="Rectangle 3"/>
          <p:cNvSpPr>
            <a:spLocks noChangeArrowheads="1"/>
          </p:cNvSpPr>
          <p:nvPr/>
        </p:nvSpPr>
        <p:spPr bwMode="auto">
          <a:xfrm>
            <a:off x="0" y="1412875"/>
            <a:ext cx="11015663" cy="5445125"/>
          </a:xfrm>
          <a:prstGeom prst="rect">
            <a:avLst/>
          </a:prstGeom>
          <a:noFill/>
          <a:ln w="9525">
            <a:noFill/>
            <a:miter lim="800000"/>
            <a:headEnd/>
            <a:tailEnd/>
          </a:ln>
        </p:spPr>
        <p:txBody>
          <a:bodyPr/>
          <a:lstStyle/>
          <a:p>
            <a:pPr marL="342900" indent="-342900">
              <a:spcBef>
                <a:spcPct val="20000"/>
              </a:spcBef>
              <a:buFontTx/>
              <a:buChar char="•"/>
            </a:pPr>
            <a:r>
              <a:rPr lang="it-IT" sz="2800">
                <a:latin typeface="Arial" pitchFamily="34" charset="0"/>
              </a:rPr>
              <a:t>La deviazione standard risente dell</a:t>
            </a:r>
            <a:r>
              <a:rPr lang="it-IT" sz="2800" u="sng">
                <a:latin typeface="Arial" pitchFamily="34" charset="0"/>
              </a:rPr>
              <a:t>’unità di misura</a:t>
            </a:r>
            <a:r>
              <a:rPr lang="it-IT" sz="2800">
                <a:latin typeface="Arial" pitchFamily="34" charset="0"/>
              </a:rPr>
              <a:t> e </a:t>
            </a:r>
          </a:p>
          <a:p>
            <a:pPr marL="342900" indent="-342900">
              <a:spcBef>
                <a:spcPct val="20000"/>
              </a:spcBef>
            </a:pPr>
            <a:r>
              <a:rPr lang="it-IT" sz="2800">
                <a:latin typeface="Arial" pitchFamily="34" charset="0"/>
              </a:rPr>
              <a:t>    dell’</a:t>
            </a:r>
            <a:r>
              <a:rPr lang="it-IT" sz="2800" u="sng">
                <a:latin typeface="Arial" pitchFamily="34" charset="0"/>
              </a:rPr>
              <a:t>ordine</a:t>
            </a:r>
            <a:r>
              <a:rPr lang="it-IT" sz="2800">
                <a:latin typeface="Arial" pitchFamily="34" charset="0"/>
              </a:rPr>
              <a:t> </a:t>
            </a:r>
            <a:r>
              <a:rPr lang="it-IT" sz="2800" u="sng">
                <a:latin typeface="Arial" pitchFamily="34" charset="0"/>
              </a:rPr>
              <a:t>di grandezza</a:t>
            </a:r>
            <a:r>
              <a:rPr lang="it-IT" sz="2800">
                <a:latin typeface="Arial" pitchFamily="34" charset="0"/>
              </a:rPr>
              <a:t> dei dati. </a:t>
            </a:r>
            <a:endParaRPr lang="it-IT" sz="2800" b="1">
              <a:solidFill>
                <a:srgbClr val="0000FF"/>
              </a:solidFill>
              <a:latin typeface="Arial" pitchFamily="34" charset="0"/>
            </a:endParaRPr>
          </a:p>
          <a:p>
            <a:pPr marL="342900" indent="-342900">
              <a:spcBef>
                <a:spcPct val="20000"/>
              </a:spcBef>
            </a:pPr>
            <a:endParaRPr lang="it-IT" sz="2800">
              <a:latin typeface="Arial" pitchFamily="34" charset="0"/>
            </a:endParaRPr>
          </a:p>
          <a:p>
            <a:pPr marL="342900" indent="-342900">
              <a:spcBef>
                <a:spcPct val="20000"/>
              </a:spcBef>
            </a:pPr>
            <a:r>
              <a:rPr lang="it-IT" sz="2800" u="sng">
                <a:latin typeface="Arial" pitchFamily="34" charset="0"/>
              </a:rPr>
              <a:t>Esempio 13</a:t>
            </a:r>
          </a:p>
          <a:p>
            <a:pPr marL="342900" indent="-342900">
              <a:spcBef>
                <a:spcPct val="20000"/>
              </a:spcBef>
            </a:pPr>
            <a:r>
              <a:rPr lang="it-IT" sz="2800">
                <a:latin typeface="Arial" pitchFamily="34" charset="0"/>
              </a:rPr>
              <a:t>2 campioni  di</a:t>
            </a:r>
          </a:p>
          <a:p>
            <a:pPr marL="342900" indent="-342900">
              <a:spcBef>
                <a:spcPct val="20000"/>
              </a:spcBef>
            </a:pPr>
            <a:r>
              <a:rPr lang="it-IT" sz="2800">
                <a:latin typeface="Arial" pitchFamily="34" charset="0"/>
              </a:rPr>
              <a:t>maschi </a:t>
            </a:r>
            <a:endParaRPr lang="it-IT" sz="2800" u="sng">
              <a:latin typeface="Arial" pitchFamily="34" charset="0"/>
            </a:endParaRPr>
          </a:p>
        </p:txBody>
      </p:sp>
      <p:graphicFrame>
        <p:nvGraphicFramePr>
          <p:cNvPr id="321562" name="Group 26"/>
          <p:cNvGraphicFramePr>
            <a:graphicFrameLocks noGrp="1"/>
          </p:cNvGraphicFramePr>
          <p:nvPr>
            <p:ph idx="1"/>
          </p:nvPr>
        </p:nvGraphicFramePr>
        <p:xfrm>
          <a:off x="2987675" y="2492375"/>
          <a:ext cx="5545138" cy="3354324"/>
        </p:xfrm>
        <a:graphic>
          <a:graphicData uri="http://schemas.openxmlformats.org/drawingml/2006/table">
            <a:tbl>
              <a:tblPr/>
              <a:tblGrid>
                <a:gridCol w="1809750"/>
                <a:gridCol w="1895475"/>
                <a:gridCol w="1839913"/>
              </a:tblGrid>
              <a:tr h="1123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Campione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Campione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Età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Arial" pitchFamily="34" charset="0"/>
                        </a:rPr>
                        <a:t>   25 anni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Arial" pitchFamily="34" charset="0"/>
                        </a:rPr>
                        <a:t>  11 anni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Peso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medio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Arial" pitchFamily="34" charset="0"/>
                        </a:rPr>
                        <a:t>   70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Arial" pitchFamily="34" charset="0"/>
                        </a:rPr>
                        <a:t>   36 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0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hlink"/>
                          </a:solidFill>
                          <a:effectLst/>
                          <a:latin typeface="Arial" pitchFamily="34" charset="0"/>
                        </a:rPr>
                        <a:t>Dev.st.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Arial" pitchFamily="34" charset="0"/>
                        </a:rPr>
                        <a:t>   3 kg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rgbClr val="FF3300"/>
                          </a:solidFill>
                          <a:effectLst/>
                          <a:latin typeface="Arial" pitchFamily="34" charset="0"/>
                        </a:rPr>
                        <a:t>   3 kg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6203" name="Text Box 28"/>
          <p:cNvSpPr txBox="1">
            <a:spLocks noChangeArrowheads="1"/>
          </p:cNvSpPr>
          <p:nvPr/>
        </p:nvSpPr>
        <p:spPr bwMode="auto">
          <a:xfrm>
            <a:off x="395288" y="5949950"/>
            <a:ext cx="8054975" cy="579438"/>
          </a:xfrm>
          <a:prstGeom prst="rect">
            <a:avLst/>
          </a:prstGeom>
          <a:noFill/>
          <a:ln w="9525">
            <a:noFill/>
            <a:miter lim="800000"/>
            <a:headEnd/>
            <a:tailEnd/>
          </a:ln>
        </p:spPr>
        <p:txBody>
          <a:bodyPr wrap="none">
            <a:spAutoFit/>
          </a:bodyPr>
          <a:lstStyle/>
          <a:p>
            <a:r>
              <a:rPr lang="it-IT" sz="3200">
                <a:latin typeface="Arial" pitchFamily="34" charset="0"/>
              </a:rPr>
              <a:t>  </a:t>
            </a:r>
            <a:r>
              <a:rPr lang="it-IT" sz="3200">
                <a:solidFill>
                  <a:srgbClr val="000099"/>
                </a:solidFill>
                <a:latin typeface="Arial" pitchFamily="34" charset="0"/>
              </a:rPr>
              <a:t>I due campioni hanno la stessa variabilità?</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egnaposto numero diapositiva 5"/>
          <p:cNvSpPr>
            <a:spLocks noGrp="1"/>
          </p:cNvSpPr>
          <p:nvPr>
            <p:ph type="sldNum" sz="quarter" idx="12"/>
          </p:nvPr>
        </p:nvSpPr>
        <p:spPr/>
        <p:txBody>
          <a:bodyPr/>
          <a:lstStyle/>
          <a:p>
            <a:pPr>
              <a:defRPr/>
            </a:pPr>
            <a:fld id="{195FEDB8-683A-4271-8BB2-9D1D229ECDCD}" type="slidenum">
              <a:rPr lang="it-IT"/>
              <a:pPr>
                <a:defRPr/>
              </a:pPr>
              <a:t>235</a:t>
            </a:fld>
            <a:endParaRPr lang="it-IT"/>
          </a:p>
        </p:txBody>
      </p:sp>
      <p:sp>
        <p:nvSpPr>
          <p:cNvPr id="46085" name="Rectangle 3"/>
          <p:cNvSpPr>
            <a:spLocks noGrp="1" noChangeArrowheads="1"/>
          </p:cNvSpPr>
          <p:nvPr>
            <p:ph type="body" idx="1"/>
          </p:nvPr>
        </p:nvSpPr>
        <p:spPr>
          <a:xfrm>
            <a:off x="0" y="692150"/>
            <a:ext cx="9144000" cy="6453188"/>
          </a:xfrm>
        </p:spPr>
        <p:txBody>
          <a:bodyPr/>
          <a:lstStyle/>
          <a:p>
            <a:pPr eaLnBrk="1" hangingPunct="1"/>
            <a:r>
              <a:rPr lang="it-IT" dirty="0" smtClean="0"/>
              <a:t>Calcoliamo il </a:t>
            </a:r>
            <a:r>
              <a:rPr lang="it-IT" dirty="0" smtClean="0">
                <a:solidFill>
                  <a:srgbClr val="000099"/>
                </a:solidFill>
              </a:rPr>
              <a:t>coefficiente di variazione </a:t>
            </a:r>
            <a:r>
              <a:rPr lang="it-IT" dirty="0" smtClean="0"/>
              <a:t>dato da</a:t>
            </a:r>
          </a:p>
          <a:p>
            <a:pPr eaLnBrk="1" hangingPunct="1"/>
            <a:endParaRPr lang="it-IT" dirty="0" smtClean="0"/>
          </a:p>
          <a:p>
            <a:pPr eaLnBrk="1" hangingPunct="1">
              <a:buFontTx/>
              <a:buNone/>
            </a:pPr>
            <a:endParaRPr lang="it-IT" dirty="0" smtClean="0"/>
          </a:p>
          <a:p>
            <a:pPr eaLnBrk="1" hangingPunct="1">
              <a:buFontTx/>
              <a:buNone/>
            </a:pPr>
            <a:endParaRPr lang="it-IT" dirty="0" smtClean="0"/>
          </a:p>
          <a:p>
            <a:pPr eaLnBrk="1" hangingPunct="1">
              <a:buFontTx/>
              <a:buNone/>
            </a:pPr>
            <a:r>
              <a:rPr lang="it-IT" dirty="0" smtClean="0"/>
              <a:t>    Campione 1:</a:t>
            </a:r>
            <a:r>
              <a:rPr lang="it-IT" dirty="0" smtClean="0">
                <a:solidFill>
                  <a:srgbClr val="FF00FF"/>
                </a:solidFill>
              </a:rPr>
              <a:t>   C. V. </a:t>
            </a:r>
            <a:r>
              <a:rPr lang="it-IT" dirty="0" smtClean="0"/>
              <a:t>= 3/70 (100) =  </a:t>
            </a:r>
            <a:r>
              <a:rPr lang="it-IT" b="1" u="sng" dirty="0" smtClean="0">
                <a:solidFill>
                  <a:srgbClr val="FF00FF"/>
                </a:solidFill>
              </a:rPr>
              <a:t>4.2%</a:t>
            </a:r>
          </a:p>
          <a:p>
            <a:pPr eaLnBrk="1" hangingPunct="1">
              <a:buFontTx/>
              <a:buNone/>
            </a:pPr>
            <a:r>
              <a:rPr lang="it-IT" dirty="0" smtClean="0">
                <a:solidFill>
                  <a:srgbClr val="FF00FF"/>
                </a:solidFill>
              </a:rPr>
              <a:t>  </a:t>
            </a:r>
            <a:r>
              <a:rPr lang="it-IT" dirty="0" smtClean="0"/>
              <a:t>Campione 2:</a:t>
            </a:r>
            <a:r>
              <a:rPr lang="it-IT" dirty="0" smtClean="0">
                <a:solidFill>
                  <a:srgbClr val="FF00FF"/>
                </a:solidFill>
              </a:rPr>
              <a:t>   C. V. </a:t>
            </a:r>
            <a:r>
              <a:rPr lang="it-IT" dirty="0" smtClean="0"/>
              <a:t>= 3/36 (100) = </a:t>
            </a:r>
            <a:r>
              <a:rPr lang="it-IT" b="1" u="sng" dirty="0" smtClean="0">
                <a:solidFill>
                  <a:srgbClr val="FF00FF"/>
                </a:solidFill>
              </a:rPr>
              <a:t>8%</a:t>
            </a:r>
          </a:p>
          <a:p>
            <a:pPr eaLnBrk="1" hangingPunct="1">
              <a:buFontTx/>
              <a:buNone/>
            </a:pPr>
            <a:r>
              <a:rPr lang="it-IT" dirty="0" smtClean="0">
                <a:solidFill>
                  <a:srgbClr val="FF00FF"/>
                </a:solidFill>
              </a:rPr>
              <a:t>   </a:t>
            </a:r>
          </a:p>
          <a:p>
            <a:pPr eaLnBrk="1" hangingPunct="1">
              <a:buFontTx/>
              <a:buNone/>
            </a:pPr>
            <a:r>
              <a:rPr lang="it-IT" dirty="0" smtClean="0"/>
              <a:t>Il coefficiente di variazione esprime s </a:t>
            </a:r>
            <a:r>
              <a:rPr lang="it-IT" dirty="0" smtClean="0">
                <a:solidFill>
                  <a:srgbClr val="FF00FF"/>
                </a:solidFill>
              </a:rPr>
              <a:t>come percentuale</a:t>
            </a:r>
            <a:r>
              <a:rPr lang="it-IT" dirty="0" smtClean="0"/>
              <a:t> di        ed è indipendente dall’unità di misura.</a:t>
            </a:r>
          </a:p>
          <a:p>
            <a:pPr eaLnBrk="1" hangingPunct="1">
              <a:buFontTx/>
              <a:buNone/>
            </a:pPr>
            <a:endParaRPr lang="it-IT" dirty="0" smtClean="0"/>
          </a:p>
          <a:p>
            <a:pPr eaLnBrk="1" hangingPunct="1"/>
            <a:endParaRPr lang="it-IT" dirty="0" smtClean="0"/>
          </a:p>
        </p:txBody>
      </p:sp>
      <p:graphicFrame>
        <p:nvGraphicFramePr>
          <p:cNvPr id="46082" name="Object 4"/>
          <p:cNvGraphicFramePr>
            <a:graphicFrameLocks noChangeAspect="1"/>
          </p:cNvGraphicFramePr>
          <p:nvPr/>
        </p:nvGraphicFramePr>
        <p:xfrm>
          <a:off x="2570163" y="1484313"/>
          <a:ext cx="3643312" cy="1296987"/>
        </p:xfrm>
        <a:graphic>
          <a:graphicData uri="http://schemas.openxmlformats.org/presentationml/2006/ole">
            <p:oleObj spid="_x0000_s50178" name="Equation" r:id="rId4" imgW="685800" imgH="291960" progId="Equation.3">
              <p:embed/>
            </p:oleObj>
          </a:graphicData>
        </a:graphic>
      </p:graphicFrame>
      <p:graphicFrame>
        <p:nvGraphicFramePr>
          <p:cNvPr id="46083" name="Object 6"/>
          <p:cNvGraphicFramePr>
            <a:graphicFrameLocks noChangeAspect="1"/>
          </p:cNvGraphicFramePr>
          <p:nvPr/>
        </p:nvGraphicFramePr>
        <p:xfrm>
          <a:off x="2915816" y="5301208"/>
          <a:ext cx="563562" cy="576263"/>
        </p:xfrm>
        <a:graphic>
          <a:graphicData uri="http://schemas.openxmlformats.org/presentationml/2006/ole">
            <p:oleObj spid="_x0000_s50179" name="Equation" r:id="rId5" imgW="101520" imgH="139680" progId="Equation.3">
              <p:embed/>
            </p:oleObj>
          </a:graphicData>
        </a:graphic>
      </p:graphicFrame>
      <p:sp>
        <p:nvSpPr>
          <p:cNvPr id="46086" name="Text Box 7"/>
          <p:cNvSpPr txBox="1">
            <a:spLocks noChangeArrowheads="1"/>
          </p:cNvSpPr>
          <p:nvPr/>
        </p:nvSpPr>
        <p:spPr bwMode="auto">
          <a:xfrm>
            <a:off x="2481263" y="-50800"/>
            <a:ext cx="4175125" cy="528638"/>
          </a:xfrm>
          <a:prstGeom prst="rect">
            <a:avLst/>
          </a:prstGeom>
          <a:noFill/>
          <a:ln w="9525" algn="ctr">
            <a:solidFill>
              <a:schemeClr val="accent2"/>
            </a:solidFill>
            <a:miter lim="800000"/>
            <a:headEnd/>
            <a:tailEnd/>
          </a:ln>
        </p:spPr>
        <p:txBody>
          <a:bodyPr wrap="none">
            <a:spAutoFit/>
          </a:bodyPr>
          <a:lstStyle/>
          <a:p>
            <a:pPr algn="ctr"/>
            <a:r>
              <a:rPr lang="it-IT" sz="2800">
                <a:solidFill>
                  <a:srgbClr val="FF3300"/>
                </a:solidFill>
                <a:latin typeface="Arial" pitchFamily="34" charset="0"/>
              </a:rPr>
              <a:t>Coefficiente di variazione</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F76966BD-A395-4971-9062-988457BE8880}" type="slidenum">
              <a:rPr lang="it-IT"/>
              <a:pPr>
                <a:defRPr/>
              </a:pPr>
              <a:t>236</a:t>
            </a:fld>
            <a:endParaRPr lang="it-IT"/>
          </a:p>
        </p:txBody>
      </p:sp>
      <p:sp>
        <p:nvSpPr>
          <p:cNvPr id="45060" name="Rectangle 6"/>
          <p:cNvSpPr>
            <a:spLocks noChangeArrowheads="1"/>
          </p:cNvSpPr>
          <p:nvPr/>
        </p:nvSpPr>
        <p:spPr bwMode="auto">
          <a:xfrm>
            <a:off x="395288" y="1125538"/>
            <a:ext cx="8388350" cy="6494085"/>
          </a:xfrm>
          <a:prstGeom prst="rect">
            <a:avLst/>
          </a:prstGeom>
          <a:noFill/>
          <a:ln w="9525">
            <a:noFill/>
            <a:miter lim="800000"/>
            <a:headEnd/>
            <a:tailEnd/>
          </a:ln>
        </p:spPr>
        <p:txBody>
          <a:bodyPr>
            <a:spAutoFit/>
          </a:bodyPr>
          <a:lstStyle/>
          <a:p>
            <a:pPr>
              <a:spcBef>
                <a:spcPct val="50000"/>
              </a:spcBef>
              <a:buFont typeface="Wingdings" pitchFamily="2" charset="2"/>
              <a:buChar char="v"/>
            </a:pPr>
            <a:r>
              <a:rPr lang="it-IT" sz="2800" dirty="0">
                <a:latin typeface="Arial" pitchFamily="34" charset="0"/>
              </a:rPr>
              <a:t>  </a:t>
            </a:r>
            <a:r>
              <a:rPr lang="it-IT" sz="3200" dirty="0">
                <a:latin typeface="Arial" pitchFamily="34" charset="0"/>
              </a:rPr>
              <a:t>Due distribuzioni con</a:t>
            </a:r>
            <a:r>
              <a:rPr lang="it-IT" sz="3200" b="1" dirty="0">
                <a:latin typeface="Arial" pitchFamily="34" charset="0"/>
              </a:rPr>
              <a:t> </a:t>
            </a:r>
            <a:r>
              <a:rPr lang="it-IT" sz="3200" dirty="0">
                <a:latin typeface="Arial" pitchFamily="34" charset="0"/>
              </a:rPr>
              <a:t>deviazioni standard </a:t>
            </a:r>
            <a:r>
              <a:rPr lang="it-IT" sz="3200" b="1" dirty="0">
                <a:solidFill>
                  <a:srgbClr val="FF3300"/>
                </a:solidFill>
                <a:latin typeface="Arial" pitchFamily="34" charset="0"/>
              </a:rPr>
              <a:t>s</a:t>
            </a:r>
            <a:r>
              <a:rPr lang="it-IT" sz="3200" dirty="0">
                <a:latin typeface="Arial" pitchFamily="34" charset="0"/>
              </a:rPr>
              <a:t> molto vicine non hanno necessariamente un’analoga dispersione; infatti </a:t>
            </a:r>
            <a:r>
              <a:rPr lang="it-IT" sz="3200" b="1" dirty="0">
                <a:solidFill>
                  <a:srgbClr val="FF3300"/>
                </a:solidFill>
                <a:latin typeface="Arial" pitchFamily="34" charset="0"/>
              </a:rPr>
              <a:t>s</a:t>
            </a:r>
            <a:r>
              <a:rPr lang="it-IT" sz="3200" dirty="0">
                <a:latin typeface="Arial" pitchFamily="34" charset="0"/>
              </a:rPr>
              <a:t> è “grande” o “piccolo” rispetto all’ordine di grandezza delle misure a cui si riferisce, ossia ad un indice di posizione come       .</a:t>
            </a:r>
          </a:p>
          <a:p>
            <a:pPr>
              <a:spcBef>
                <a:spcPct val="50000"/>
              </a:spcBef>
              <a:buFont typeface="Wingdings" pitchFamily="2" charset="2"/>
              <a:buChar char="v"/>
            </a:pPr>
            <a:r>
              <a:rPr lang="it-IT" sz="3200" dirty="0">
                <a:latin typeface="Arial" pitchFamily="34" charset="0"/>
              </a:rPr>
              <a:t>  Per confrontare le dispersioni di due diverse distribuzioni occorre confrontare indici </a:t>
            </a:r>
            <a:r>
              <a:rPr lang="it-IT" sz="3200" b="1" u="sng" dirty="0">
                <a:latin typeface="Arial" pitchFamily="34" charset="0"/>
              </a:rPr>
              <a:t>indipendenti dall’unità di misura</a:t>
            </a:r>
            <a:r>
              <a:rPr lang="it-IT" sz="3200" dirty="0">
                <a:latin typeface="Arial" pitchFamily="34" charset="0"/>
              </a:rPr>
              <a:t>. L’indice più utilizzato è il </a:t>
            </a:r>
            <a:r>
              <a:rPr lang="it-IT" sz="3200" dirty="0">
                <a:solidFill>
                  <a:srgbClr val="000099"/>
                </a:solidFill>
                <a:latin typeface="Arial" pitchFamily="34" charset="0"/>
              </a:rPr>
              <a:t>Coefficiente di Variazione</a:t>
            </a:r>
          </a:p>
          <a:p>
            <a:pPr>
              <a:spcBef>
                <a:spcPct val="50000"/>
              </a:spcBef>
            </a:pPr>
            <a:endParaRPr lang="it-IT" sz="3200" dirty="0">
              <a:solidFill>
                <a:srgbClr val="000099"/>
              </a:solidFill>
              <a:latin typeface="Arial" pitchFamily="34" charset="0"/>
            </a:endParaRPr>
          </a:p>
        </p:txBody>
      </p:sp>
      <p:sp>
        <p:nvSpPr>
          <p:cNvPr id="45061" name="Text Box 7"/>
          <p:cNvSpPr txBox="1">
            <a:spLocks noChangeArrowheads="1"/>
          </p:cNvSpPr>
          <p:nvPr/>
        </p:nvSpPr>
        <p:spPr bwMode="auto">
          <a:xfrm>
            <a:off x="1692275" y="404813"/>
            <a:ext cx="5553075" cy="650875"/>
          </a:xfrm>
          <a:prstGeom prst="rect">
            <a:avLst/>
          </a:prstGeom>
          <a:noFill/>
          <a:ln w="9525">
            <a:solidFill>
              <a:srgbClr val="0000FF"/>
            </a:solidFill>
            <a:miter lim="800000"/>
            <a:headEnd/>
            <a:tailEnd/>
          </a:ln>
        </p:spPr>
        <p:txBody>
          <a:bodyPr wrap="none">
            <a:spAutoFit/>
          </a:bodyPr>
          <a:lstStyle/>
          <a:p>
            <a:r>
              <a:rPr lang="it-IT" sz="3600">
                <a:solidFill>
                  <a:srgbClr val="FF3300"/>
                </a:solidFill>
                <a:latin typeface="Arial" pitchFamily="34" charset="0"/>
              </a:rPr>
              <a:t>Il coefficiente di variazione</a:t>
            </a:r>
          </a:p>
        </p:txBody>
      </p:sp>
      <p:graphicFrame>
        <p:nvGraphicFramePr>
          <p:cNvPr id="45058" name="Object 8"/>
          <p:cNvGraphicFramePr>
            <a:graphicFrameLocks noChangeAspect="1"/>
          </p:cNvGraphicFramePr>
          <p:nvPr/>
        </p:nvGraphicFramePr>
        <p:xfrm>
          <a:off x="3491880" y="3573016"/>
          <a:ext cx="563563" cy="576262"/>
        </p:xfrm>
        <a:graphic>
          <a:graphicData uri="http://schemas.openxmlformats.org/presentationml/2006/ole">
            <p:oleObj spid="_x0000_s51202" name="Equation" r:id="rId4" imgW="101520" imgH="139680" progId="Equation.3">
              <p:embed/>
            </p:oleObj>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82825F67-4F6A-405D-A512-CF1BD1491295}" type="slidenum">
              <a:rPr lang="it-IT" smtClean="0"/>
              <a:pPr>
                <a:defRPr/>
              </a:pPr>
              <a:t>237</a:t>
            </a:fld>
            <a:endParaRPr lang="it-IT"/>
          </a:p>
        </p:txBody>
      </p:sp>
      <p:pic>
        <p:nvPicPr>
          <p:cNvPr id="1529858" name="Picture 2"/>
          <p:cNvPicPr>
            <a:picLocks noChangeAspect="1" noChangeArrowheads="1"/>
          </p:cNvPicPr>
          <p:nvPr/>
        </p:nvPicPr>
        <p:blipFill>
          <a:blip r:embed="rId2" cstate="print"/>
          <a:srcRect/>
          <a:stretch>
            <a:fillRect/>
          </a:stretch>
        </p:blipFill>
        <p:spPr bwMode="auto">
          <a:xfrm>
            <a:off x="3347864" y="764704"/>
            <a:ext cx="5472608" cy="3068960"/>
          </a:xfrm>
          <a:prstGeom prst="rect">
            <a:avLst/>
          </a:prstGeom>
          <a:noFill/>
          <a:ln w="9525">
            <a:noFill/>
            <a:miter lim="800000"/>
            <a:headEnd/>
            <a:tailEnd/>
          </a:ln>
        </p:spPr>
      </p:pic>
      <p:pic>
        <p:nvPicPr>
          <p:cNvPr id="1529859" name="Picture 3"/>
          <p:cNvPicPr>
            <a:picLocks noChangeAspect="1" noChangeArrowheads="1"/>
          </p:cNvPicPr>
          <p:nvPr/>
        </p:nvPicPr>
        <p:blipFill>
          <a:blip r:embed="rId3" cstate="print"/>
          <a:srcRect/>
          <a:stretch>
            <a:fillRect/>
          </a:stretch>
        </p:blipFill>
        <p:spPr bwMode="auto">
          <a:xfrm>
            <a:off x="3347864" y="2852936"/>
            <a:ext cx="5486400" cy="3657600"/>
          </a:xfrm>
          <a:prstGeom prst="rect">
            <a:avLst/>
          </a:prstGeom>
          <a:noFill/>
          <a:ln w="9525">
            <a:noFill/>
            <a:miter lim="800000"/>
            <a:headEnd/>
            <a:tailEnd/>
          </a:ln>
        </p:spPr>
      </p:pic>
      <p:sp>
        <p:nvSpPr>
          <p:cNvPr id="5" name="Rettangolo 4"/>
          <p:cNvSpPr/>
          <p:nvPr/>
        </p:nvSpPr>
        <p:spPr>
          <a:xfrm>
            <a:off x="251520" y="1412776"/>
            <a:ext cx="2483768" cy="2706980"/>
          </a:xfrm>
          <a:prstGeom prst="rect">
            <a:avLst/>
          </a:prstGeom>
        </p:spPr>
        <p:txBody>
          <a:bodyPr wrap="square">
            <a:spAutoFit/>
          </a:bodyPr>
          <a:lstStyle/>
          <a:p>
            <a:r>
              <a:rPr lang="it-IT" dirty="0" smtClean="0"/>
              <a:t>1	1000</a:t>
            </a:r>
          </a:p>
          <a:p>
            <a:r>
              <a:rPr lang="it-IT" dirty="0" smtClean="0"/>
              <a:t>3	3000</a:t>
            </a:r>
          </a:p>
          <a:p>
            <a:r>
              <a:rPr lang="it-IT" dirty="0" smtClean="0"/>
              <a:t>6	6000</a:t>
            </a:r>
          </a:p>
          <a:p>
            <a:r>
              <a:rPr lang="it-IT" dirty="0" smtClean="0"/>
              <a:t>5	5000</a:t>
            </a:r>
          </a:p>
          <a:p>
            <a:r>
              <a:rPr lang="it-IT" dirty="0" smtClean="0"/>
              <a:t>8	8000</a:t>
            </a:r>
          </a:p>
          <a:p>
            <a:r>
              <a:rPr lang="it-IT" dirty="0" smtClean="0"/>
              <a:t>12	12000</a:t>
            </a:r>
          </a:p>
          <a:p>
            <a:r>
              <a:rPr lang="it-IT" dirty="0" smtClean="0"/>
              <a:t>	</a:t>
            </a:r>
            <a:endParaRPr lang="it-IT" dirty="0"/>
          </a:p>
        </p:txBody>
      </p:sp>
      <p:sp>
        <p:nvSpPr>
          <p:cNvPr id="6" name="Rettangolo 5"/>
          <p:cNvSpPr/>
          <p:nvPr/>
        </p:nvSpPr>
        <p:spPr>
          <a:xfrm>
            <a:off x="611560" y="4725144"/>
            <a:ext cx="2304256" cy="1200329"/>
          </a:xfrm>
          <a:prstGeom prst="rect">
            <a:avLst/>
          </a:prstGeom>
        </p:spPr>
        <p:txBody>
          <a:bodyPr wrap="square">
            <a:spAutoFit/>
          </a:bodyPr>
          <a:lstStyle/>
          <a:p>
            <a:r>
              <a:rPr lang="it-IT" dirty="0" err="1" smtClean="0"/>
              <a:t>Variable</a:t>
            </a:r>
            <a:r>
              <a:rPr lang="it-IT" dirty="0" smtClean="0"/>
              <a:t>  </a:t>
            </a:r>
            <a:r>
              <a:rPr lang="it-IT" dirty="0" err="1" smtClean="0"/>
              <a:t>Mean</a:t>
            </a:r>
            <a:r>
              <a:rPr lang="it-IT" dirty="0" smtClean="0"/>
              <a:t>  </a:t>
            </a:r>
            <a:r>
              <a:rPr lang="it-IT" dirty="0" err="1" smtClean="0"/>
              <a:t>StDev</a:t>
            </a:r>
            <a:endParaRPr lang="it-IT" dirty="0" smtClean="0"/>
          </a:p>
          <a:p>
            <a:r>
              <a:rPr lang="it-IT" dirty="0" smtClean="0"/>
              <a:t>C10       5,83     </a:t>
            </a:r>
            <a:r>
              <a:rPr lang="it-IT" b="1" u="sng" dirty="0" smtClean="0"/>
              <a:t>3,87</a:t>
            </a:r>
            <a:r>
              <a:rPr lang="it-IT" dirty="0" smtClean="0"/>
              <a:t>    </a:t>
            </a:r>
          </a:p>
          <a:p>
            <a:r>
              <a:rPr lang="it-IT" dirty="0" smtClean="0"/>
              <a:t>C11       5833    </a:t>
            </a:r>
            <a:r>
              <a:rPr lang="it-IT" b="1" u="sng" dirty="0" smtClean="0"/>
              <a:t>3869</a:t>
            </a:r>
            <a:r>
              <a:rPr lang="it-IT" dirty="0" smtClean="0"/>
              <a:t>    </a:t>
            </a:r>
          </a:p>
          <a:p>
            <a:endParaRPr lang="it-IT" dirty="0" smtClean="0"/>
          </a:p>
        </p:txBody>
      </p:sp>
      <p:sp>
        <p:nvSpPr>
          <p:cNvPr id="7" name="CasellaDiTesto 6"/>
          <p:cNvSpPr txBox="1"/>
          <p:nvPr/>
        </p:nvSpPr>
        <p:spPr>
          <a:xfrm>
            <a:off x="323528" y="764704"/>
            <a:ext cx="1583895" cy="461665"/>
          </a:xfrm>
          <a:prstGeom prst="rect">
            <a:avLst/>
          </a:prstGeom>
          <a:noFill/>
        </p:spPr>
        <p:txBody>
          <a:bodyPr wrap="none" rtlCol="0">
            <a:spAutoFit/>
          </a:bodyPr>
          <a:lstStyle/>
          <a:p>
            <a:r>
              <a:rPr lang="it-IT" dirty="0" smtClean="0"/>
              <a:t>C10     C11</a:t>
            </a:r>
            <a:endParaRPr lang="it-IT" dirty="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A455374-8B0F-469F-967B-0FDD1BC3AF78}" type="slidenum">
              <a:rPr lang="it-IT"/>
              <a:pPr>
                <a:defRPr/>
              </a:pPr>
              <a:t>238</a:t>
            </a:fld>
            <a:endParaRPr lang="it-IT"/>
          </a:p>
        </p:txBody>
      </p:sp>
      <p:sp>
        <p:nvSpPr>
          <p:cNvPr id="309251" name="Rectangle 2"/>
          <p:cNvSpPr>
            <a:spLocks noGrp="1" noChangeArrowheads="1"/>
          </p:cNvSpPr>
          <p:nvPr>
            <p:ph type="title"/>
          </p:nvPr>
        </p:nvSpPr>
        <p:spPr>
          <a:xfrm>
            <a:off x="457200" y="274638"/>
            <a:ext cx="8229600" cy="777875"/>
          </a:xfrm>
          <a:ln>
            <a:solidFill>
              <a:schemeClr val="accent2"/>
            </a:solidFill>
          </a:ln>
        </p:spPr>
        <p:txBody>
          <a:bodyPr/>
          <a:lstStyle/>
          <a:p>
            <a:pPr eaLnBrk="1" hangingPunct="1"/>
            <a:r>
              <a:rPr lang="it-IT" sz="3600" smtClean="0">
                <a:solidFill>
                  <a:srgbClr val="FF3300"/>
                </a:solidFill>
              </a:rPr>
              <a:t>Coefficiente di variazione</a:t>
            </a:r>
          </a:p>
        </p:txBody>
      </p:sp>
      <p:sp>
        <p:nvSpPr>
          <p:cNvPr id="309252" name="Rectangle 3"/>
          <p:cNvSpPr>
            <a:spLocks noGrp="1" noChangeArrowheads="1"/>
          </p:cNvSpPr>
          <p:nvPr>
            <p:ph type="body" idx="1"/>
          </p:nvPr>
        </p:nvSpPr>
        <p:spPr>
          <a:xfrm>
            <a:off x="0" y="1196975"/>
            <a:ext cx="9144000" cy="5327650"/>
          </a:xfrm>
        </p:spPr>
        <p:txBody>
          <a:bodyPr/>
          <a:lstStyle/>
          <a:p>
            <a:pPr eaLnBrk="1" hangingPunct="1"/>
            <a:r>
              <a:rPr lang="it-IT" sz="3600" dirty="0" smtClean="0"/>
              <a:t>Esempio</a:t>
            </a:r>
            <a:endParaRPr lang="it-IT" dirty="0" smtClean="0"/>
          </a:p>
          <a:p>
            <a:pPr eaLnBrk="1" hangingPunct="1">
              <a:buFontTx/>
              <a:buNone/>
            </a:pPr>
            <a:r>
              <a:rPr lang="it-IT" dirty="0" smtClean="0"/>
              <a:t>Gli elefanti hanno orecchie che probabilmente sono 100 volte più grandi di quelle dei topi.</a:t>
            </a:r>
          </a:p>
          <a:p>
            <a:pPr eaLnBrk="1" hangingPunct="1">
              <a:buFontTx/>
              <a:buNone/>
            </a:pPr>
            <a:endParaRPr lang="it-IT" dirty="0" smtClean="0"/>
          </a:p>
          <a:p>
            <a:pPr eaLnBrk="1" hangingPunct="1">
              <a:buFontTx/>
              <a:buNone/>
            </a:pPr>
            <a:r>
              <a:rPr lang="it-IT" dirty="0" smtClean="0"/>
              <a:t>Anche, se le orecchie degli elefanti </a:t>
            </a:r>
            <a:r>
              <a:rPr lang="it-IT" dirty="0" smtClean="0">
                <a:solidFill>
                  <a:srgbClr val="FF3300"/>
                </a:solidFill>
              </a:rPr>
              <a:t>non fossero più variabili</a:t>
            </a:r>
            <a:r>
              <a:rPr lang="it-IT" dirty="0" smtClean="0"/>
              <a:t> delle orecchie dei topi, la deviazione standard delle lunghezze delle orecchie degli elefanti sarebbe 100 volte più grande della dev. standard delle lunghezze delle orecchie dei topi.</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CC4B5939-4947-4671-ADBA-2C2F1150791B}" type="slidenum">
              <a:rPr lang="it-IT"/>
              <a:pPr>
                <a:defRPr/>
              </a:pPr>
              <a:t>239</a:t>
            </a:fld>
            <a:endParaRPr lang="it-IT"/>
          </a:p>
        </p:txBody>
      </p:sp>
      <p:sp>
        <p:nvSpPr>
          <p:cNvPr id="308227" name="Rectangle 2"/>
          <p:cNvSpPr>
            <a:spLocks noGrp="1" noChangeArrowheads="1"/>
          </p:cNvSpPr>
          <p:nvPr>
            <p:ph type="title"/>
          </p:nvPr>
        </p:nvSpPr>
        <p:spPr>
          <a:xfrm>
            <a:off x="457200" y="274638"/>
            <a:ext cx="8229600" cy="633412"/>
          </a:xfrm>
          <a:ln>
            <a:solidFill>
              <a:schemeClr val="accent2"/>
            </a:solidFill>
          </a:ln>
        </p:spPr>
        <p:txBody>
          <a:bodyPr/>
          <a:lstStyle/>
          <a:p>
            <a:pPr eaLnBrk="1" hangingPunct="1"/>
            <a:r>
              <a:rPr lang="it-IT" sz="3200" smtClean="0">
                <a:solidFill>
                  <a:srgbClr val="FF3300"/>
                </a:solidFill>
              </a:rPr>
              <a:t>Coefficiente di variazione</a:t>
            </a:r>
          </a:p>
        </p:txBody>
      </p:sp>
      <p:sp>
        <p:nvSpPr>
          <p:cNvPr id="308228" name="Rectangle 3"/>
          <p:cNvSpPr>
            <a:spLocks noGrp="1" noChangeArrowheads="1"/>
          </p:cNvSpPr>
          <p:nvPr>
            <p:ph type="body" idx="1"/>
          </p:nvPr>
        </p:nvSpPr>
        <p:spPr>
          <a:xfrm>
            <a:off x="250825" y="1268413"/>
            <a:ext cx="8642350" cy="5329237"/>
          </a:xfrm>
        </p:spPr>
        <p:txBody>
          <a:bodyPr/>
          <a:lstStyle/>
          <a:p>
            <a:pPr marL="609600" indent="-609600" eaLnBrk="1" hangingPunct="1">
              <a:lnSpc>
                <a:spcPct val="90000"/>
              </a:lnSpc>
              <a:buFontTx/>
              <a:buNone/>
            </a:pPr>
            <a:r>
              <a:rPr lang="it-IT" dirty="0" smtClean="0"/>
              <a:t> I confronti fra deviazioni standard di diverse distribuzioni di dati, hanno senso se:</a:t>
            </a:r>
          </a:p>
          <a:p>
            <a:pPr marL="609600" indent="-609600" eaLnBrk="1" hangingPunct="1">
              <a:lnSpc>
                <a:spcPct val="90000"/>
              </a:lnSpc>
              <a:buFontTx/>
              <a:buNone/>
            </a:pPr>
            <a:endParaRPr lang="it-IT" dirty="0" smtClean="0"/>
          </a:p>
          <a:p>
            <a:pPr marL="609600" indent="-609600" eaLnBrk="1" hangingPunct="1">
              <a:lnSpc>
                <a:spcPct val="90000"/>
              </a:lnSpc>
              <a:buFontTx/>
              <a:buAutoNum type="arabicParenR"/>
            </a:pPr>
            <a:r>
              <a:rPr lang="it-IT" dirty="0" smtClean="0"/>
              <a:t>i caratteri sono della </a:t>
            </a:r>
            <a:r>
              <a:rPr lang="it-IT" dirty="0" smtClean="0">
                <a:solidFill>
                  <a:srgbClr val="FF3300"/>
                </a:solidFill>
              </a:rPr>
              <a:t>stessa natura</a:t>
            </a:r>
            <a:r>
              <a:rPr lang="it-IT" dirty="0" smtClean="0"/>
              <a:t> e sono espressi nelle </a:t>
            </a:r>
            <a:r>
              <a:rPr lang="it-IT" dirty="0" smtClean="0">
                <a:solidFill>
                  <a:srgbClr val="FF3300"/>
                </a:solidFill>
              </a:rPr>
              <a:t>stesse unità di misura</a:t>
            </a:r>
          </a:p>
          <a:p>
            <a:pPr marL="609600" indent="-609600" eaLnBrk="1" hangingPunct="1">
              <a:lnSpc>
                <a:spcPct val="90000"/>
              </a:lnSpc>
              <a:buFontTx/>
              <a:buAutoNum type="arabicParenR"/>
            </a:pPr>
            <a:r>
              <a:rPr lang="it-IT" dirty="0" smtClean="0"/>
              <a:t>le medie hanno grandezza simile</a:t>
            </a:r>
          </a:p>
          <a:p>
            <a:pPr marL="609600" indent="-609600" eaLnBrk="1" hangingPunct="1">
              <a:lnSpc>
                <a:spcPct val="90000"/>
              </a:lnSpc>
              <a:buFontTx/>
              <a:buNone/>
            </a:pPr>
            <a:r>
              <a:rPr lang="it-IT" dirty="0" smtClean="0"/>
              <a:t>     Nell’es. precedente (es. 13) i giovani del I gruppo hanno altezza media pari a 169cm con </a:t>
            </a:r>
            <a:r>
              <a:rPr lang="it-IT" dirty="0" err="1" smtClean="0"/>
              <a:t>dev</a:t>
            </a:r>
            <a:r>
              <a:rPr lang="it-IT" dirty="0" smtClean="0"/>
              <a:t> </a:t>
            </a:r>
            <a:r>
              <a:rPr lang="it-IT" dirty="0" err="1" smtClean="0"/>
              <a:t>st</a:t>
            </a:r>
            <a:r>
              <a:rPr lang="it-IT" dirty="0" smtClean="0"/>
              <a:t> pari a 4.1cm. Come si può confrontare 4.1cm (</a:t>
            </a:r>
            <a:r>
              <a:rPr lang="it-IT" dirty="0" err="1" smtClean="0"/>
              <a:t>dev</a:t>
            </a:r>
            <a:r>
              <a:rPr lang="it-IT" dirty="0" smtClean="0"/>
              <a:t> </a:t>
            </a:r>
            <a:r>
              <a:rPr lang="it-IT" dirty="0" err="1" smtClean="0"/>
              <a:t>st</a:t>
            </a:r>
            <a:r>
              <a:rPr lang="it-IT" dirty="0" smtClean="0"/>
              <a:t> delle altezze) con 3kg (</a:t>
            </a:r>
            <a:r>
              <a:rPr lang="it-IT" dirty="0" err="1" smtClean="0"/>
              <a:t>dev</a:t>
            </a:r>
            <a:r>
              <a:rPr lang="it-IT" dirty="0" smtClean="0"/>
              <a:t> </a:t>
            </a:r>
            <a:r>
              <a:rPr lang="it-IT" dirty="0" err="1" smtClean="0"/>
              <a:t>st</a:t>
            </a:r>
            <a:r>
              <a:rPr lang="it-IT" dirty="0" smtClean="0"/>
              <a:t> dei pesi)?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FB45C027-9D5B-4D01-8C9F-0513BD2A6164}" type="slidenum">
              <a:rPr lang="it-IT"/>
              <a:pPr>
                <a:defRPr/>
              </a:pPr>
              <a:t>24</a:t>
            </a:fld>
            <a:endParaRPr lang="it-IT"/>
          </a:p>
        </p:txBody>
      </p:sp>
      <p:sp>
        <p:nvSpPr>
          <p:cNvPr id="193539" name="Rectangle 2"/>
          <p:cNvSpPr>
            <a:spLocks noGrp="1" noChangeArrowheads="1"/>
          </p:cNvSpPr>
          <p:nvPr>
            <p:ph type="title"/>
          </p:nvPr>
        </p:nvSpPr>
        <p:spPr>
          <a:xfrm>
            <a:off x="457200" y="274638"/>
            <a:ext cx="8229600" cy="777875"/>
          </a:xfrm>
          <a:ln>
            <a:solidFill>
              <a:srgbClr val="3366CC"/>
            </a:solidFill>
          </a:ln>
        </p:spPr>
        <p:txBody>
          <a:bodyPr/>
          <a:lstStyle/>
          <a:p>
            <a:pPr eaLnBrk="1" hangingPunct="1"/>
            <a:r>
              <a:rPr lang="it-IT" sz="3600" dirty="0" smtClean="0">
                <a:solidFill>
                  <a:srgbClr val="FF0000"/>
                </a:solidFill>
              </a:rPr>
              <a:t>Campioni -Popolazioni</a:t>
            </a:r>
          </a:p>
        </p:txBody>
      </p:sp>
      <p:sp>
        <p:nvSpPr>
          <p:cNvPr id="193540" name="Rectangle 3"/>
          <p:cNvSpPr>
            <a:spLocks noGrp="1" noChangeArrowheads="1"/>
          </p:cNvSpPr>
          <p:nvPr>
            <p:ph type="body" idx="1"/>
          </p:nvPr>
        </p:nvSpPr>
        <p:spPr>
          <a:xfrm>
            <a:off x="0" y="1124745"/>
            <a:ext cx="9144000" cy="5733256"/>
          </a:xfrm>
        </p:spPr>
        <p:txBody>
          <a:bodyPr>
            <a:normAutofit fontScale="85000" lnSpcReduction="20000"/>
          </a:bodyPr>
          <a:lstStyle/>
          <a:p>
            <a:pPr eaLnBrk="1" hangingPunct="1"/>
            <a:r>
              <a:rPr lang="it-IT" sz="3000" dirty="0" smtClean="0">
                <a:solidFill>
                  <a:srgbClr val="3366CC"/>
                </a:solidFill>
                <a:latin typeface="Times New Roman" pitchFamily="18" charset="0"/>
                <a:cs typeface="Times New Roman" pitchFamily="18" charset="0"/>
              </a:rPr>
              <a:t>Campione</a:t>
            </a:r>
            <a:r>
              <a:rPr lang="it-IT" sz="3000" dirty="0" smtClean="0">
                <a:latin typeface="Times New Roman" pitchFamily="18" charset="0"/>
                <a:cs typeface="Times New Roman" pitchFamily="18" charset="0"/>
              </a:rPr>
              <a:t>:</a:t>
            </a:r>
          </a:p>
          <a:p>
            <a:pPr eaLnBrk="1" hangingPunct="1">
              <a:buFontTx/>
              <a:buNone/>
            </a:pPr>
            <a:r>
              <a:rPr lang="it-IT" sz="3000" dirty="0" smtClean="0">
                <a:latin typeface="Times New Roman" pitchFamily="18" charset="0"/>
                <a:cs typeface="Times New Roman" pitchFamily="18" charset="0"/>
              </a:rPr>
              <a:t>  un insieme di individui misurati o testati (10 cavie sulle quali si effettua un esperimento)</a:t>
            </a:r>
          </a:p>
          <a:p>
            <a:pPr eaLnBrk="1" hangingPunct="1">
              <a:buFontTx/>
              <a:buNone/>
            </a:pPr>
            <a:r>
              <a:rPr lang="it-IT" sz="3000" dirty="0" smtClean="0">
                <a:latin typeface="Times New Roman" pitchFamily="18" charset="0"/>
                <a:cs typeface="Times New Roman" pitchFamily="18" charset="0"/>
              </a:rPr>
              <a:t>  un insieme di diversi siti (per i quali si misura la concentrazione di nitrati, o la numerosità di fenicotteri)</a:t>
            </a:r>
          </a:p>
          <a:p>
            <a:pPr eaLnBrk="1" hangingPunct="1">
              <a:buClr>
                <a:schemeClr val="tx1"/>
              </a:buClr>
            </a:pPr>
            <a:r>
              <a:rPr lang="it-IT" sz="3000" dirty="0" smtClean="0">
                <a:solidFill>
                  <a:srgbClr val="3366CC"/>
                </a:solidFill>
                <a:latin typeface="Times New Roman" pitchFamily="18" charset="0"/>
                <a:cs typeface="Times New Roman" pitchFamily="18" charset="0"/>
              </a:rPr>
              <a:t>Popolazione</a:t>
            </a:r>
            <a:r>
              <a:rPr lang="it-IT" sz="3000" dirty="0" smtClean="0">
                <a:latin typeface="Times New Roman" pitchFamily="18" charset="0"/>
                <a:cs typeface="Times New Roman" pitchFamily="18" charset="0"/>
              </a:rPr>
              <a:t>:</a:t>
            </a:r>
          </a:p>
          <a:p>
            <a:pPr>
              <a:buClr>
                <a:schemeClr val="tx1"/>
              </a:buClr>
              <a:buNone/>
            </a:pPr>
            <a:r>
              <a:rPr lang="it-IT" sz="3000" dirty="0" smtClean="0">
                <a:latin typeface="Times New Roman" pitchFamily="18" charset="0"/>
                <a:cs typeface="Times New Roman" pitchFamily="18" charset="0"/>
              </a:rPr>
              <a:t>   </a:t>
            </a:r>
            <a:r>
              <a:rPr lang="it-IT" sz="3000" u="sng" dirty="0" smtClean="0">
                <a:latin typeface="Times New Roman" pitchFamily="18" charset="0"/>
                <a:cs typeface="Times New Roman" pitchFamily="18" charset="0"/>
              </a:rPr>
              <a:t>infinita </a:t>
            </a:r>
            <a:r>
              <a:rPr lang="it-IT" sz="3000" dirty="0" smtClean="0">
                <a:latin typeface="Times New Roman" pitchFamily="18" charset="0"/>
                <a:cs typeface="Times New Roman" pitchFamily="18" charset="0"/>
              </a:rPr>
              <a:t>è formata da un </a:t>
            </a:r>
            <a:r>
              <a:rPr lang="it-IT" sz="3000" dirty="0" err="1" smtClean="0">
                <a:latin typeface="Times New Roman" pitchFamily="18" charset="0"/>
                <a:cs typeface="Times New Roman" pitchFamily="18" charset="0"/>
              </a:rPr>
              <a:t>n°</a:t>
            </a:r>
            <a:r>
              <a:rPr lang="it-IT" sz="3000" dirty="0" smtClean="0">
                <a:latin typeface="Times New Roman" pitchFamily="18" charset="0"/>
                <a:cs typeface="Times New Roman" pitchFamily="18" charset="0"/>
              </a:rPr>
              <a:t> </a:t>
            </a:r>
            <a:r>
              <a:rPr lang="it-IT" sz="3000" b="1" dirty="0" smtClean="0">
                <a:latin typeface="Times New Roman" pitchFamily="18" charset="0"/>
                <a:cs typeface="Times New Roman" pitchFamily="18" charset="0"/>
              </a:rPr>
              <a:t>potenzialmente infinito </a:t>
            </a:r>
            <a:r>
              <a:rPr lang="it-IT" sz="3000" dirty="0" smtClean="0">
                <a:latin typeface="Times New Roman" pitchFamily="18" charset="0"/>
                <a:cs typeface="Times New Roman" pitchFamily="18" charset="0"/>
              </a:rPr>
              <a:t>di unità statistiche che, in un certo istante, possono anche non esistere fisicamente. </a:t>
            </a:r>
          </a:p>
          <a:p>
            <a:pPr>
              <a:buClr>
                <a:schemeClr val="tx1"/>
              </a:buClr>
              <a:buNone/>
            </a:pPr>
            <a:r>
              <a:rPr lang="it-IT" sz="3000" dirty="0" smtClean="0">
                <a:latin typeface="Times New Roman" pitchFamily="18" charset="0"/>
                <a:cs typeface="Times New Roman" pitchFamily="18" charset="0"/>
              </a:rPr>
              <a:t>    La popolazione </a:t>
            </a:r>
            <a:r>
              <a:rPr lang="it-IT" sz="3000" b="1" dirty="0" smtClean="0">
                <a:latin typeface="Times New Roman" pitchFamily="18" charset="0"/>
                <a:cs typeface="Times New Roman" pitchFamily="18" charset="0"/>
              </a:rPr>
              <a:t>infinita</a:t>
            </a:r>
            <a:r>
              <a:rPr lang="it-IT" sz="3000" dirty="0" smtClean="0">
                <a:latin typeface="Times New Roman" pitchFamily="18" charset="0"/>
                <a:cs typeface="Times New Roman" pitchFamily="18" charset="0"/>
              </a:rPr>
              <a:t>, per sua natura, può essere osservata solo parzialmente. </a:t>
            </a:r>
          </a:p>
          <a:p>
            <a:pPr eaLnBrk="1" hangingPunct="1">
              <a:buClr>
                <a:schemeClr val="tx1"/>
              </a:buClr>
              <a:buFontTx/>
              <a:buNone/>
            </a:pPr>
            <a:r>
              <a:rPr lang="it-IT" sz="3000" dirty="0" smtClean="0">
                <a:latin typeface="Times New Roman" pitchFamily="18" charset="0"/>
                <a:cs typeface="Times New Roman" pitchFamily="18" charset="0"/>
              </a:rPr>
              <a:t>   </a:t>
            </a:r>
            <a:r>
              <a:rPr lang="it-IT" sz="3000" b="1" u="sng" dirty="0" smtClean="0">
                <a:latin typeface="Times New Roman" pitchFamily="18" charset="0"/>
                <a:cs typeface="Times New Roman" pitchFamily="18" charset="0"/>
              </a:rPr>
              <a:t>infinita</a:t>
            </a:r>
            <a:r>
              <a:rPr lang="it-IT" sz="3000" dirty="0" smtClean="0">
                <a:latin typeface="Times New Roman" pitchFamily="18" charset="0"/>
                <a:cs typeface="Times New Roman" pitchFamily="18" charset="0"/>
              </a:rPr>
              <a:t> ( l’insieme delle concentrazioni di nitrati misurabili in tempi diversi in un lago). </a:t>
            </a:r>
          </a:p>
          <a:p>
            <a:pPr>
              <a:buClr>
                <a:schemeClr val="tx1"/>
              </a:buClr>
              <a:buNone/>
            </a:pPr>
            <a:r>
              <a:rPr lang="it-IT" sz="3000" dirty="0" smtClean="0">
                <a:latin typeface="Times New Roman" pitchFamily="18" charset="0"/>
                <a:cs typeface="Times New Roman" pitchFamily="18" charset="0"/>
              </a:rPr>
              <a:t>   </a:t>
            </a:r>
            <a:r>
              <a:rPr lang="it-IT" sz="3000" b="1" u="sng" dirty="0" smtClean="0">
                <a:latin typeface="Times New Roman" pitchFamily="18" charset="0"/>
                <a:cs typeface="Times New Roman" pitchFamily="18" charset="0"/>
              </a:rPr>
              <a:t>finita</a:t>
            </a:r>
            <a:r>
              <a:rPr lang="it-IT" sz="3000" dirty="0" smtClean="0">
                <a:latin typeface="Times New Roman" pitchFamily="18" charset="0"/>
                <a:cs typeface="Times New Roman" pitchFamily="18" charset="0"/>
              </a:rPr>
              <a:t> (tutti i geni del genoma umano)</a:t>
            </a:r>
          </a:p>
          <a:p>
            <a:pPr eaLnBrk="1" hangingPunct="1">
              <a:buClr>
                <a:schemeClr val="tx1"/>
              </a:buClr>
              <a:buFontTx/>
              <a:buNone/>
            </a:pPr>
            <a:r>
              <a:rPr lang="it-IT" sz="3000" dirty="0" smtClean="0">
                <a:latin typeface="Times New Roman" pitchFamily="18" charset="0"/>
                <a:cs typeface="Times New Roman" pitchFamily="18" charset="0"/>
              </a:rPr>
              <a:t>   </a:t>
            </a:r>
          </a:p>
          <a:p>
            <a:pPr eaLnBrk="1" hangingPunct="1">
              <a:buClr>
                <a:schemeClr val="tx1"/>
              </a:buClr>
            </a:pPr>
            <a:endParaRPr lang="it-IT" sz="2800" dirty="0" smtClean="0"/>
          </a:p>
          <a:p>
            <a:pPr eaLnBrk="1" hangingPunct="1">
              <a:buFontTx/>
              <a:buNone/>
            </a:pPr>
            <a:endParaRPr lang="it-IT" sz="2800" dirty="0" smtClean="0"/>
          </a:p>
        </p:txBody>
      </p:sp>
    </p:spTree>
  </p:cSld>
  <p:clrMapOvr>
    <a:masterClrMapping/>
  </p:clrMapOvr>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39DE70A-0BAB-468D-9125-34E91E38172A}" type="slidenum">
              <a:rPr lang="it-IT"/>
              <a:pPr>
                <a:defRPr/>
              </a:pPr>
              <a:t>240</a:t>
            </a:fld>
            <a:endParaRPr lang="it-IT"/>
          </a:p>
        </p:txBody>
      </p:sp>
      <p:sp>
        <p:nvSpPr>
          <p:cNvPr id="311299" name="Rectangle 2"/>
          <p:cNvSpPr>
            <a:spLocks noGrp="1" noChangeArrowheads="1"/>
          </p:cNvSpPr>
          <p:nvPr>
            <p:ph type="title"/>
          </p:nvPr>
        </p:nvSpPr>
        <p:spPr>
          <a:xfrm>
            <a:off x="457200" y="274638"/>
            <a:ext cx="8229600" cy="922337"/>
          </a:xfrm>
          <a:ln>
            <a:solidFill>
              <a:srgbClr val="0000FF"/>
            </a:solidFill>
          </a:ln>
        </p:spPr>
        <p:txBody>
          <a:bodyPr/>
          <a:lstStyle/>
          <a:p>
            <a:pPr eaLnBrk="1" hangingPunct="1"/>
            <a:r>
              <a:rPr lang="it-IT" sz="3600" smtClean="0">
                <a:solidFill>
                  <a:srgbClr val="FF3300"/>
                </a:solidFill>
              </a:rPr>
              <a:t>I cinque numeri di sintesi e il boxplot</a:t>
            </a:r>
          </a:p>
        </p:txBody>
      </p:sp>
      <p:sp>
        <p:nvSpPr>
          <p:cNvPr id="311300" name="Rectangle 3"/>
          <p:cNvSpPr>
            <a:spLocks noGrp="1" noChangeArrowheads="1"/>
          </p:cNvSpPr>
          <p:nvPr>
            <p:ph type="body" idx="1"/>
          </p:nvPr>
        </p:nvSpPr>
        <p:spPr>
          <a:xfrm>
            <a:off x="457200" y="1412875"/>
            <a:ext cx="8686800" cy="5040313"/>
          </a:xfrm>
        </p:spPr>
        <p:txBody>
          <a:bodyPr/>
          <a:lstStyle/>
          <a:p>
            <a:pPr eaLnBrk="1" hangingPunct="1"/>
            <a:r>
              <a:rPr lang="it-IT" smtClean="0"/>
              <a:t>I </a:t>
            </a:r>
            <a:r>
              <a:rPr lang="it-IT" smtClean="0">
                <a:solidFill>
                  <a:srgbClr val="A50021"/>
                </a:solidFill>
              </a:rPr>
              <a:t>cinque numeri di sintesi</a:t>
            </a:r>
            <a:r>
              <a:rPr lang="it-IT" smtClean="0"/>
              <a:t> di una distribuzione sono:</a:t>
            </a:r>
          </a:p>
          <a:p>
            <a:pPr eaLnBrk="1" hangingPunct="1">
              <a:buFontTx/>
              <a:buNone/>
            </a:pPr>
            <a:r>
              <a:rPr lang="it-IT" smtClean="0">
                <a:solidFill>
                  <a:srgbClr val="A50021"/>
                </a:solidFill>
              </a:rPr>
              <a:t> il valore min.</a:t>
            </a:r>
            <a:r>
              <a:rPr lang="it-IT" baseline="-25000" smtClean="0">
                <a:solidFill>
                  <a:srgbClr val="A50021"/>
                </a:solidFill>
              </a:rPr>
              <a:t>   </a:t>
            </a:r>
            <a:r>
              <a:rPr lang="it-IT" smtClean="0">
                <a:solidFill>
                  <a:srgbClr val="A50021"/>
                </a:solidFill>
              </a:rPr>
              <a:t>Q</a:t>
            </a:r>
            <a:r>
              <a:rPr lang="it-IT" baseline="-25000" smtClean="0">
                <a:solidFill>
                  <a:srgbClr val="A50021"/>
                </a:solidFill>
              </a:rPr>
              <a:t>1</a:t>
            </a:r>
            <a:r>
              <a:rPr lang="it-IT" smtClean="0">
                <a:solidFill>
                  <a:srgbClr val="A50021"/>
                </a:solidFill>
              </a:rPr>
              <a:t>  mediana  Q</a:t>
            </a:r>
            <a:r>
              <a:rPr lang="it-IT" baseline="-25000" smtClean="0">
                <a:solidFill>
                  <a:srgbClr val="A50021"/>
                </a:solidFill>
              </a:rPr>
              <a:t>3   </a:t>
            </a:r>
            <a:r>
              <a:rPr lang="it-IT" smtClean="0">
                <a:solidFill>
                  <a:srgbClr val="A50021"/>
                </a:solidFill>
              </a:rPr>
              <a:t>il valore max.</a:t>
            </a:r>
            <a:r>
              <a:rPr lang="it-IT" baseline="-25000" smtClean="0">
                <a:solidFill>
                  <a:srgbClr val="A50021"/>
                </a:solidFill>
              </a:rPr>
              <a:t>           </a:t>
            </a:r>
          </a:p>
          <a:p>
            <a:pPr eaLnBrk="1" hangingPunct="1"/>
            <a:endParaRPr lang="it-IT" smtClean="0"/>
          </a:p>
          <a:p>
            <a:pPr eaLnBrk="1" hangingPunct="1"/>
            <a:r>
              <a:rPr lang="it-IT" smtClean="0"/>
              <a:t>Questi cinque numeri danno una descrizione sintetica della distribuzione.</a:t>
            </a:r>
          </a:p>
          <a:p>
            <a:pPr eaLnBrk="1" hangingPunct="1"/>
            <a:r>
              <a:rPr lang="it-IT" smtClean="0"/>
              <a:t>Il </a:t>
            </a:r>
            <a:r>
              <a:rPr lang="it-IT" smtClean="0">
                <a:solidFill>
                  <a:srgbClr val="A50021"/>
                </a:solidFill>
              </a:rPr>
              <a:t>boxplot</a:t>
            </a:r>
            <a:r>
              <a:rPr lang="it-IT" smtClean="0"/>
              <a:t> fornisce una rappresentazione grafica dei dati sulla base dei cinque numeri.</a:t>
            </a:r>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Segnaposto numero diapositiva 5"/>
          <p:cNvSpPr>
            <a:spLocks noGrp="1"/>
          </p:cNvSpPr>
          <p:nvPr>
            <p:ph type="sldNum" sz="quarter" idx="12"/>
          </p:nvPr>
        </p:nvSpPr>
        <p:spPr/>
        <p:txBody>
          <a:bodyPr/>
          <a:lstStyle/>
          <a:p>
            <a:pPr>
              <a:defRPr/>
            </a:pPr>
            <a:fld id="{F34A8F1C-5D2A-4894-953A-95921CB6443E}" type="slidenum">
              <a:rPr lang="it-IT"/>
              <a:pPr>
                <a:defRPr/>
              </a:pPr>
              <a:t>241</a:t>
            </a:fld>
            <a:endParaRPr lang="it-IT"/>
          </a:p>
        </p:txBody>
      </p:sp>
      <p:sp>
        <p:nvSpPr>
          <p:cNvPr id="312323" name="Rectangle 2"/>
          <p:cNvSpPr>
            <a:spLocks noGrp="1" noChangeArrowheads="1"/>
          </p:cNvSpPr>
          <p:nvPr>
            <p:ph type="title"/>
          </p:nvPr>
        </p:nvSpPr>
        <p:spPr>
          <a:xfrm>
            <a:off x="457200" y="274638"/>
            <a:ext cx="8229600" cy="850900"/>
          </a:xfrm>
          <a:ln>
            <a:solidFill>
              <a:srgbClr val="0000FF"/>
            </a:solidFill>
          </a:ln>
        </p:spPr>
        <p:txBody>
          <a:bodyPr/>
          <a:lstStyle/>
          <a:p>
            <a:pPr eaLnBrk="1" hangingPunct="1"/>
            <a:r>
              <a:rPr lang="it-IT" sz="3600" smtClean="0">
                <a:solidFill>
                  <a:srgbClr val="FF3300"/>
                </a:solidFill>
              </a:rPr>
              <a:t>I cinque numeri di sintesi </a:t>
            </a:r>
          </a:p>
        </p:txBody>
      </p:sp>
      <p:sp>
        <p:nvSpPr>
          <p:cNvPr id="312324" name="Rectangle 3"/>
          <p:cNvSpPr>
            <a:spLocks noGrp="1" noChangeArrowheads="1"/>
          </p:cNvSpPr>
          <p:nvPr>
            <p:ph type="body" idx="1"/>
          </p:nvPr>
        </p:nvSpPr>
        <p:spPr>
          <a:xfrm>
            <a:off x="395288" y="1484313"/>
            <a:ext cx="8229600" cy="4857750"/>
          </a:xfrm>
        </p:spPr>
        <p:txBody>
          <a:bodyPr/>
          <a:lstStyle/>
          <a:p>
            <a:pPr eaLnBrk="1" hangingPunct="1"/>
            <a:r>
              <a:rPr lang="it-IT" u="sng" smtClean="0"/>
              <a:t>Esempio 14</a:t>
            </a:r>
          </a:p>
          <a:p>
            <a:pPr eaLnBrk="1" hangingPunct="1">
              <a:buFontTx/>
              <a:buNone/>
            </a:pPr>
            <a:r>
              <a:rPr lang="it-IT" smtClean="0"/>
              <a:t>   Date le osservazioni ordinate:</a:t>
            </a:r>
          </a:p>
          <a:p>
            <a:pPr eaLnBrk="1" hangingPunct="1">
              <a:buFontTx/>
              <a:buNone/>
            </a:pPr>
            <a:r>
              <a:rPr lang="it-IT" smtClean="0"/>
              <a:t>     </a:t>
            </a:r>
            <a:r>
              <a:rPr lang="it-IT" b="1" smtClean="0"/>
              <a:t>24  25  25  25  26  26  27  28  29  30</a:t>
            </a:r>
            <a:endParaRPr lang="it-IT" b="1" u="sng" smtClean="0"/>
          </a:p>
        </p:txBody>
      </p:sp>
      <p:sp>
        <p:nvSpPr>
          <p:cNvPr id="312325" name="AutoShape 4"/>
          <p:cNvSpPr>
            <a:spLocks noChangeArrowheads="1"/>
          </p:cNvSpPr>
          <p:nvPr/>
        </p:nvSpPr>
        <p:spPr bwMode="auto">
          <a:xfrm>
            <a:off x="3707904" y="3140968"/>
            <a:ext cx="360363" cy="647700"/>
          </a:xfrm>
          <a:prstGeom prst="upArrow">
            <a:avLst>
              <a:gd name="adj1" fmla="val 50000"/>
              <a:gd name="adj2" fmla="val 44934"/>
            </a:avLst>
          </a:prstGeom>
          <a:solidFill>
            <a:schemeClr val="accent1"/>
          </a:solidFill>
          <a:ln w="9525">
            <a:solidFill>
              <a:schemeClr val="tx1"/>
            </a:solidFill>
            <a:miter lim="800000"/>
            <a:headEnd/>
            <a:tailEnd/>
          </a:ln>
        </p:spPr>
        <p:txBody>
          <a:bodyPr wrap="none" anchor="ctr"/>
          <a:lstStyle/>
          <a:p>
            <a:endParaRPr lang="it-IT"/>
          </a:p>
        </p:txBody>
      </p:sp>
      <p:sp>
        <p:nvSpPr>
          <p:cNvPr id="312326" name="Text Box 5"/>
          <p:cNvSpPr txBox="1">
            <a:spLocks noChangeArrowheads="1"/>
          </p:cNvSpPr>
          <p:nvPr/>
        </p:nvSpPr>
        <p:spPr bwMode="auto">
          <a:xfrm>
            <a:off x="3419475" y="3716338"/>
            <a:ext cx="1739900" cy="579437"/>
          </a:xfrm>
          <a:prstGeom prst="rect">
            <a:avLst/>
          </a:prstGeom>
          <a:noFill/>
          <a:ln w="9525">
            <a:noFill/>
            <a:miter lim="800000"/>
            <a:headEnd/>
            <a:tailEnd/>
          </a:ln>
        </p:spPr>
        <p:txBody>
          <a:bodyPr>
            <a:spAutoFit/>
          </a:bodyPr>
          <a:lstStyle/>
          <a:p>
            <a:r>
              <a:rPr lang="it-IT" sz="3200">
                <a:solidFill>
                  <a:srgbClr val="D60093"/>
                </a:solidFill>
                <a:latin typeface="Arial" pitchFamily="34" charset="0"/>
              </a:rPr>
              <a:t>mediana</a:t>
            </a:r>
          </a:p>
        </p:txBody>
      </p:sp>
      <p:sp>
        <p:nvSpPr>
          <p:cNvPr id="312327" name="AutoShape 6"/>
          <p:cNvSpPr>
            <a:spLocks noChangeArrowheads="1"/>
          </p:cNvSpPr>
          <p:nvPr/>
        </p:nvSpPr>
        <p:spPr bwMode="auto">
          <a:xfrm>
            <a:off x="2267744" y="3140968"/>
            <a:ext cx="288925" cy="431800"/>
          </a:xfrm>
          <a:prstGeom prst="up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it-IT"/>
          </a:p>
        </p:txBody>
      </p:sp>
      <p:sp>
        <p:nvSpPr>
          <p:cNvPr id="312328" name="Text Box 7"/>
          <p:cNvSpPr txBox="1">
            <a:spLocks noChangeArrowheads="1"/>
          </p:cNvSpPr>
          <p:nvPr/>
        </p:nvSpPr>
        <p:spPr bwMode="auto">
          <a:xfrm>
            <a:off x="1619250" y="3500438"/>
            <a:ext cx="1793875" cy="519112"/>
          </a:xfrm>
          <a:prstGeom prst="rect">
            <a:avLst/>
          </a:prstGeom>
          <a:noFill/>
          <a:ln w="9525">
            <a:noFill/>
            <a:miter lim="800000"/>
            <a:headEnd/>
            <a:tailEnd/>
          </a:ln>
        </p:spPr>
        <p:txBody>
          <a:bodyPr wrap="none">
            <a:spAutoFit/>
          </a:bodyPr>
          <a:lstStyle/>
          <a:p>
            <a:r>
              <a:rPr lang="it-IT" sz="2800">
                <a:solidFill>
                  <a:srgbClr val="D60093"/>
                </a:solidFill>
                <a:latin typeface="Arial" pitchFamily="34" charset="0"/>
              </a:rPr>
              <a:t>1° quartile</a:t>
            </a:r>
          </a:p>
        </p:txBody>
      </p:sp>
      <p:sp>
        <p:nvSpPr>
          <p:cNvPr id="312329" name="Text Box 8"/>
          <p:cNvSpPr txBox="1">
            <a:spLocks noChangeArrowheads="1"/>
          </p:cNvSpPr>
          <p:nvPr/>
        </p:nvSpPr>
        <p:spPr bwMode="auto">
          <a:xfrm>
            <a:off x="5435600" y="3500438"/>
            <a:ext cx="1810111" cy="523220"/>
          </a:xfrm>
          <a:prstGeom prst="rect">
            <a:avLst/>
          </a:prstGeom>
          <a:noFill/>
          <a:ln w="9525">
            <a:noFill/>
            <a:miter lim="800000"/>
            <a:headEnd/>
            <a:tailEnd/>
          </a:ln>
        </p:spPr>
        <p:txBody>
          <a:bodyPr wrap="none">
            <a:spAutoFit/>
          </a:bodyPr>
          <a:lstStyle/>
          <a:p>
            <a:r>
              <a:rPr lang="it-IT" sz="2800" dirty="0">
                <a:solidFill>
                  <a:srgbClr val="D60093"/>
                </a:solidFill>
                <a:latin typeface="Arial" pitchFamily="34" charset="0"/>
              </a:rPr>
              <a:t>3</a:t>
            </a:r>
            <a:r>
              <a:rPr lang="it-IT" sz="2800" dirty="0" smtClean="0">
                <a:solidFill>
                  <a:srgbClr val="D60093"/>
                </a:solidFill>
                <a:latin typeface="Arial" pitchFamily="34" charset="0"/>
              </a:rPr>
              <a:t>° </a:t>
            </a:r>
            <a:r>
              <a:rPr lang="it-IT" sz="2800" dirty="0">
                <a:solidFill>
                  <a:srgbClr val="D60093"/>
                </a:solidFill>
                <a:latin typeface="Arial" pitchFamily="34" charset="0"/>
              </a:rPr>
              <a:t>quartile</a:t>
            </a:r>
          </a:p>
        </p:txBody>
      </p:sp>
      <p:sp>
        <p:nvSpPr>
          <p:cNvPr id="312330" name="AutoShape 9"/>
          <p:cNvSpPr>
            <a:spLocks noChangeArrowheads="1"/>
          </p:cNvSpPr>
          <p:nvPr/>
        </p:nvSpPr>
        <p:spPr bwMode="auto">
          <a:xfrm>
            <a:off x="5292080" y="3140968"/>
            <a:ext cx="288925" cy="431800"/>
          </a:xfrm>
          <a:prstGeom prst="upArrow">
            <a:avLst>
              <a:gd name="adj1" fmla="val 50000"/>
              <a:gd name="adj2" fmla="val 37363"/>
            </a:avLst>
          </a:prstGeom>
          <a:solidFill>
            <a:schemeClr val="accent1"/>
          </a:solidFill>
          <a:ln w="9525">
            <a:solidFill>
              <a:schemeClr val="tx1"/>
            </a:solidFill>
            <a:miter lim="800000"/>
            <a:headEnd/>
            <a:tailEnd/>
          </a:ln>
        </p:spPr>
        <p:txBody>
          <a:bodyPr wrap="none" anchor="ctr"/>
          <a:lstStyle/>
          <a:p>
            <a:endParaRPr lang="it-IT"/>
          </a:p>
        </p:txBody>
      </p:sp>
      <p:sp>
        <p:nvSpPr>
          <p:cNvPr id="312331" name="Text Box 10"/>
          <p:cNvSpPr txBox="1">
            <a:spLocks noChangeArrowheads="1"/>
          </p:cNvSpPr>
          <p:nvPr/>
        </p:nvSpPr>
        <p:spPr bwMode="auto">
          <a:xfrm>
            <a:off x="827088" y="4552950"/>
            <a:ext cx="1524000" cy="579438"/>
          </a:xfrm>
          <a:prstGeom prst="rect">
            <a:avLst/>
          </a:prstGeom>
          <a:noFill/>
          <a:ln w="9525">
            <a:noFill/>
            <a:miter lim="800000"/>
            <a:headEnd/>
            <a:tailEnd/>
          </a:ln>
        </p:spPr>
        <p:txBody>
          <a:bodyPr wrap="none">
            <a:spAutoFit/>
          </a:bodyPr>
          <a:lstStyle/>
          <a:p>
            <a:r>
              <a:rPr lang="it-IT" sz="3200" b="1">
                <a:latin typeface="Arial" pitchFamily="34" charset="0"/>
              </a:rPr>
              <a:t>Q</a:t>
            </a:r>
            <a:r>
              <a:rPr lang="it-IT" sz="3200" b="1" baseline="-25000">
                <a:latin typeface="Arial" pitchFamily="34" charset="0"/>
              </a:rPr>
              <a:t>1 </a:t>
            </a:r>
            <a:r>
              <a:rPr lang="it-IT" sz="3200" b="1">
                <a:latin typeface="Arial" pitchFamily="34" charset="0"/>
              </a:rPr>
              <a:t>= 25</a:t>
            </a:r>
          </a:p>
        </p:txBody>
      </p:sp>
      <p:sp>
        <p:nvSpPr>
          <p:cNvPr id="312332" name="Text Box 11"/>
          <p:cNvSpPr txBox="1">
            <a:spLocks noChangeArrowheads="1"/>
          </p:cNvSpPr>
          <p:nvPr/>
        </p:nvSpPr>
        <p:spPr bwMode="auto">
          <a:xfrm>
            <a:off x="827088" y="5157788"/>
            <a:ext cx="3960812" cy="579437"/>
          </a:xfrm>
          <a:prstGeom prst="rect">
            <a:avLst/>
          </a:prstGeom>
          <a:noFill/>
          <a:ln w="9525">
            <a:noFill/>
            <a:miter lim="800000"/>
            <a:headEnd/>
            <a:tailEnd/>
          </a:ln>
        </p:spPr>
        <p:txBody>
          <a:bodyPr wrap="none">
            <a:spAutoFit/>
          </a:bodyPr>
          <a:lstStyle/>
          <a:p>
            <a:r>
              <a:rPr lang="it-IT" sz="3200" b="1">
                <a:latin typeface="Arial" pitchFamily="34" charset="0"/>
              </a:rPr>
              <a:t>Q</a:t>
            </a:r>
            <a:r>
              <a:rPr lang="it-IT" sz="3200" b="1" baseline="-25000">
                <a:latin typeface="Arial" pitchFamily="34" charset="0"/>
              </a:rPr>
              <a:t>2 </a:t>
            </a:r>
            <a:r>
              <a:rPr lang="it-IT" sz="3200" b="1">
                <a:latin typeface="Arial" pitchFamily="34" charset="0"/>
              </a:rPr>
              <a:t>= (26 + 26)/2 = 26</a:t>
            </a:r>
          </a:p>
        </p:txBody>
      </p:sp>
      <p:sp>
        <p:nvSpPr>
          <p:cNvPr id="312333" name="Text Box 12"/>
          <p:cNvSpPr txBox="1">
            <a:spLocks noChangeArrowheads="1"/>
          </p:cNvSpPr>
          <p:nvPr/>
        </p:nvSpPr>
        <p:spPr bwMode="auto">
          <a:xfrm>
            <a:off x="827088" y="5805488"/>
            <a:ext cx="1524000" cy="579437"/>
          </a:xfrm>
          <a:prstGeom prst="rect">
            <a:avLst/>
          </a:prstGeom>
          <a:noFill/>
          <a:ln w="9525">
            <a:noFill/>
            <a:miter lim="800000"/>
            <a:headEnd/>
            <a:tailEnd/>
          </a:ln>
        </p:spPr>
        <p:txBody>
          <a:bodyPr wrap="none">
            <a:spAutoFit/>
          </a:bodyPr>
          <a:lstStyle/>
          <a:p>
            <a:r>
              <a:rPr lang="it-IT" sz="3200" b="1">
                <a:latin typeface="Arial" pitchFamily="34" charset="0"/>
              </a:rPr>
              <a:t>Q</a:t>
            </a:r>
            <a:r>
              <a:rPr lang="it-IT" sz="3200" b="1" baseline="-25000">
                <a:latin typeface="Arial" pitchFamily="34" charset="0"/>
              </a:rPr>
              <a:t>3 </a:t>
            </a:r>
            <a:r>
              <a:rPr lang="it-IT" sz="3200" b="1">
                <a:latin typeface="Arial" pitchFamily="34" charset="0"/>
              </a:rPr>
              <a:t>= 28</a:t>
            </a:r>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0CEFE2EB-C027-4143-93FF-3DEDCF819E57}" type="slidenum">
              <a:rPr lang="it-IT"/>
              <a:pPr>
                <a:defRPr/>
              </a:pPr>
              <a:t>242</a:t>
            </a:fld>
            <a:endParaRPr lang="it-IT"/>
          </a:p>
        </p:txBody>
      </p:sp>
      <p:pic>
        <p:nvPicPr>
          <p:cNvPr id="313347" name="Picture 5" descr="caja2"/>
          <p:cNvPicPr>
            <a:picLocks noChangeAspect="1" noChangeArrowheads="1"/>
          </p:cNvPicPr>
          <p:nvPr/>
        </p:nvPicPr>
        <p:blipFill>
          <a:blip r:embed="rId3" cstate="print"/>
          <a:srcRect/>
          <a:stretch>
            <a:fillRect/>
          </a:stretch>
        </p:blipFill>
        <p:spPr bwMode="auto">
          <a:xfrm>
            <a:off x="0" y="981075"/>
            <a:ext cx="9144000" cy="5445125"/>
          </a:xfrm>
          <a:prstGeom prst="rect">
            <a:avLst/>
          </a:prstGeom>
          <a:noFill/>
          <a:ln w="9525">
            <a:noFill/>
            <a:miter lim="800000"/>
            <a:headEnd/>
            <a:tailEnd/>
          </a:ln>
        </p:spPr>
      </p:pic>
      <p:sp>
        <p:nvSpPr>
          <p:cNvPr id="313348" name="Text Box 6"/>
          <p:cNvSpPr txBox="1">
            <a:spLocks noChangeArrowheads="1"/>
          </p:cNvSpPr>
          <p:nvPr/>
        </p:nvSpPr>
        <p:spPr bwMode="auto">
          <a:xfrm>
            <a:off x="3708400" y="0"/>
            <a:ext cx="1703388" cy="588963"/>
          </a:xfrm>
          <a:prstGeom prst="rect">
            <a:avLst/>
          </a:prstGeom>
          <a:noFill/>
          <a:ln w="9525">
            <a:solidFill>
              <a:srgbClr val="0000FF"/>
            </a:solidFill>
            <a:miter lim="800000"/>
            <a:headEnd/>
            <a:tailEnd/>
          </a:ln>
        </p:spPr>
        <p:txBody>
          <a:bodyPr wrap="none">
            <a:spAutoFit/>
          </a:bodyPr>
          <a:lstStyle/>
          <a:p>
            <a:r>
              <a:rPr lang="it-IT" sz="3200" b="1">
                <a:solidFill>
                  <a:srgbClr val="A50021"/>
                </a:solidFill>
                <a:latin typeface="Arial" pitchFamily="34" charset="0"/>
              </a:rPr>
              <a:t>Boxplot</a:t>
            </a: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E5B79E28-1A31-46C4-9550-996EAED3B0FA}" type="slidenum">
              <a:rPr lang="it-IT"/>
              <a:pPr>
                <a:defRPr/>
              </a:pPr>
              <a:t>243</a:t>
            </a:fld>
            <a:endParaRPr lang="it-IT"/>
          </a:p>
        </p:txBody>
      </p:sp>
      <p:sp>
        <p:nvSpPr>
          <p:cNvPr id="305155" name="Rectangle 2"/>
          <p:cNvSpPr>
            <a:spLocks noGrp="1" noChangeArrowheads="1"/>
          </p:cNvSpPr>
          <p:nvPr>
            <p:ph type="title"/>
          </p:nvPr>
        </p:nvSpPr>
        <p:spPr>
          <a:xfrm>
            <a:off x="457200" y="274638"/>
            <a:ext cx="8229600" cy="1066800"/>
          </a:xfrm>
          <a:ln>
            <a:solidFill>
              <a:srgbClr val="0000FF"/>
            </a:solidFill>
          </a:ln>
        </p:spPr>
        <p:txBody>
          <a:bodyPr/>
          <a:lstStyle/>
          <a:p>
            <a:pPr eaLnBrk="1" hangingPunct="1"/>
            <a:r>
              <a:rPr lang="it-IT" sz="3600" smtClean="0">
                <a:solidFill>
                  <a:srgbClr val="FF3300"/>
                </a:solidFill>
              </a:rPr>
              <a:t>Quali misure di centralità e dispersione?</a:t>
            </a:r>
          </a:p>
        </p:txBody>
      </p:sp>
      <p:sp>
        <p:nvSpPr>
          <p:cNvPr id="305156" name="Rectangle 3"/>
          <p:cNvSpPr>
            <a:spLocks noGrp="1" noChangeArrowheads="1"/>
          </p:cNvSpPr>
          <p:nvPr>
            <p:ph type="body" idx="1"/>
          </p:nvPr>
        </p:nvSpPr>
        <p:spPr>
          <a:xfrm>
            <a:off x="457200" y="1600200"/>
            <a:ext cx="8686800" cy="4525963"/>
          </a:xfrm>
        </p:spPr>
        <p:txBody>
          <a:bodyPr/>
          <a:lstStyle/>
          <a:p>
            <a:pPr eaLnBrk="1" hangingPunct="1">
              <a:buFont typeface="Wingdings" pitchFamily="2" charset="2"/>
              <a:buChar char="§"/>
            </a:pPr>
            <a:r>
              <a:rPr lang="it-IT" smtClean="0"/>
              <a:t>La </a:t>
            </a:r>
            <a:r>
              <a:rPr lang="it-IT" smtClean="0">
                <a:solidFill>
                  <a:srgbClr val="FF5050"/>
                </a:solidFill>
              </a:rPr>
              <a:t>mediana </a:t>
            </a:r>
            <a:r>
              <a:rPr lang="it-IT" smtClean="0"/>
              <a:t>e i</a:t>
            </a:r>
            <a:r>
              <a:rPr lang="it-IT" smtClean="0">
                <a:solidFill>
                  <a:srgbClr val="FF5050"/>
                </a:solidFill>
              </a:rPr>
              <a:t> quartili </a:t>
            </a:r>
            <a:r>
              <a:rPr lang="it-IT" smtClean="0"/>
              <a:t>sono misure </a:t>
            </a:r>
            <a:r>
              <a:rPr lang="it-IT" smtClean="0">
                <a:solidFill>
                  <a:srgbClr val="FF5050"/>
                </a:solidFill>
              </a:rPr>
              <a:t>resistenti, </a:t>
            </a:r>
            <a:r>
              <a:rPr lang="it-IT" smtClean="0"/>
              <a:t>ai valori estremi</a:t>
            </a:r>
            <a:r>
              <a:rPr lang="it-IT" smtClean="0">
                <a:solidFill>
                  <a:srgbClr val="FF5050"/>
                </a:solidFill>
              </a:rPr>
              <a:t>, la media </a:t>
            </a:r>
            <a:r>
              <a:rPr lang="it-IT" smtClean="0"/>
              <a:t>e la</a:t>
            </a:r>
            <a:r>
              <a:rPr lang="it-IT" smtClean="0">
                <a:solidFill>
                  <a:srgbClr val="FF5050"/>
                </a:solidFill>
              </a:rPr>
              <a:t> deviazione standard </a:t>
            </a:r>
            <a:r>
              <a:rPr lang="it-IT" smtClean="0"/>
              <a:t>non lo sono.</a:t>
            </a:r>
          </a:p>
          <a:p>
            <a:pPr eaLnBrk="1" hangingPunct="1">
              <a:buFont typeface="Wingdings" pitchFamily="2" charset="2"/>
              <a:buChar char="§"/>
            </a:pPr>
            <a:r>
              <a:rPr lang="it-IT" smtClean="0"/>
              <a:t>La media e la deviazione standard sono ottimi indici per le distribuzioni</a:t>
            </a:r>
            <a:r>
              <a:rPr lang="it-IT" smtClean="0">
                <a:solidFill>
                  <a:srgbClr val="000099"/>
                </a:solidFill>
              </a:rPr>
              <a:t> simmetriche</a:t>
            </a:r>
            <a:r>
              <a:rPr lang="it-IT" smtClean="0"/>
              <a:t>. </a:t>
            </a:r>
          </a:p>
          <a:p>
            <a:pPr eaLnBrk="1" hangingPunct="1">
              <a:buFont typeface="Wingdings" pitchFamily="2" charset="2"/>
              <a:buChar char="§"/>
            </a:pPr>
            <a:r>
              <a:rPr lang="it-IT" smtClean="0"/>
              <a:t>I cinque numeri di sintesi e il boxplot non sono sensibili ai valori estremi e quindi sono più adatti per le distribuzioni </a:t>
            </a:r>
            <a:r>
              <a:rPr lang="it-IT" smtClean="0">
                <a:solidFill>
                  <a:srgbClr val="000099"/>
                </a:solidFill>
              </a:rPr>
              <a:t>asimmetriche</a:t>
            </a:r>
            <a:r>
              <a:rPr lang="it-IT" smtClean="0"/>
              <a:t>.</a:t>
            </a:r>
          </a:p>
          <a:p>
            <a:pPr eaLnBrk="1" hangingPunct="1">
              <a:buFont typeface="Wingdings" pitchFamily="2" charset="2"/>
              <a:buChar char="§"/>
            </a:pPr>
            <a:endParaRPr lang="it-IT" smtClean="0"/>
          </a:p>
          <a:p>
            <a:pPr eaLnBrk="1" hangingPunct="1">
              <a:buFontTx/>
              <a:buNone/>
            </a:pPr>
            <a:endParaRPr lang="it-IT" smtClean="0">
              <a:cs typeface="Arial" pitchFamily="34" charset="0"/>
            </a:endParaRPr>
          </a:p>
          <a:p>
            <a:pPr eaLnBrk="1" hangingPunct="1">
              <a:buFontTx/>
              <a:buNone/>
            </a:pPr>
            <a:endParaRPr lang="it-IT" smtClean="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D904C45B-78A0-42BD-9641-C6E437050B0D}" type="slidenum">
              <a:rPr lang="it-IT"/>
              <a:pPr>
                <a:defRPr/>
              </a:pPr>
              <a:t>244</a:t>
            </a:fld>
            <a:endParaRPr lang="it-IT"/>
          </a:p>
        </p:txBody>
      </p:sp>
      <p:pic>
        <p:nvPicPr>
          <p:cNvPr id="315395" name="Picture 2"/>
          <p:cNvPicPr>
            <a:picLocks noChangeAspect="1" noChangeArrowheads="1"/>
          </p:cNvPicPr>
          <p:nvPr/>
        </p:nvPicPr>
        <p:blipFill>
          <a:blip r:embed="rId2" cstate="print"/>
          <a:srcRect/>
          <a:stretch>
            <a:fillRect/>
          </a:stretch>
        </p:blipFill>
        <p:spPr bwMode="auto">
          <a:xfrm>
            <a:off x="323850" y="260350"/>
            <a:ext cx="8820150" cy="5976938"/>
          </a:xfrm>
          <a:prstGeom prst="rect">
            <a:avLst/>
          </a:prstGeom>
          <a:noFill/>
          <a:ln w="9525">
            <a:noFill/>
            <a:miter lim="800000"/>
            <a:headEnd/>
            <a:tailEnd/>
          </a:ln>
        </p:spPr>
      </p:pic>
      <p:sp>
        <p:nvSpPr>
          <p:cNvPr id="5" name="CasellaDiTesto 4"/>
          <p:cNvSpPr txBox="1"/>
          <p:nvPr/>
        </p:nvSpPr>
        <p:spPr>
          <a:xfrm>
            <a:off x="6228184" y="692696"/>
            <a:ext cx="2326534" cy="369332"/>
          </a:xfrm>
          <a:prstGeom prst="rect">
            <a:avLst/>
          </a:prstGeom>
          <a:noFill/>
        </p:spPr>
        <p:txBody>
          <a:bodyPr wrap="none" rtlCol="0">
            <a:spAutoFit/>
          </a:bodyPr>
          <a:lstStyle/>
          <a:p>
            <a:r>
              <a:rPr lang="it-IT" b="1" dirty="0" smtClean="0"/>
              <a:t>Quanto vale la media?</a:t>
            </a:r>
            <a:endParaRPr lang="it-IT" b="1" dirty="0"/>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FB6E3563-7496-48FD-A1A5-E39F88E50BF8}" type="slidenum">
              <a:rPr lang="it-IT"/>
              <a:pPr>
                <a:defRPr/>
              </a:pPr>
              <a:t>245</a:t>
            </a:fld>
            <a:endParaRPr lang="it-IT"/>
          </a:p>
        </p:txBody>
      </p:sp>
      <p:pic>
        <p:nvPicPr>
          <p:cNvPr id="316419" name="Picture 2"/>
          <p:cNvPicPr>
            <a:picLocks noChangeAspect="1" noChangeArrowheads="1"/>
          </p:cNvPicPr>
          <p:nvPr/>
        </p:nvPicPr>
        <p:blipFill>
          <a:blip r:embed="rId2" cstate="print"/>
          <a:srcRect/>
          <a:stretch>
            <a:fillRect/>
          </a:stretch>
        </p:blipFill>
        <p:spPr bwMode="auto">
          <a:xfrm>
            <a:off x="323850" y="404813"/>
            <a:ext cx="8424863" cy="590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CD332C56-C3C5-4B36-85A7-0C9941A61068}" type="slidenum">
              <a:rPr lang="it-IT"/>
              <a:pPr>
                <a:defRPr/>
              </a:pPr>
              <a:t>246</a:t>
            </a:fld>
            <a:endParaRPr lang="it-IT"/>
          </a:p>
        </p:txBody>
      </p:sp>
      <p:pic>
        <p:nvPicPr>
          <p:cNvPr id="317443" name="Picture 2"/>
          <p:cNvPicPr>
            <a:picLocks noChangeAspect="1" noChangeArrowheads="1"/>
          </p:cNvPicPr>
          <p:nvPr/>
        </p:nvPicPr>
        <p:blipFill>
          <a:blip r:embed="rId2" cstate="print"/>
          <a:srcRect/>
          <a:stretch>
            <a:fillRect/>
          </a:stretch>
        </p:blipFill>
        <p:spPr bwMode="auto">
          <a:xfrm>
            <a:off x="323850" y="404813"/>
            <a:ext cx="8351838" cy="5832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7D436BC5-AB4B-4A34-A00A-96239D7BACED}" type="slidenum">
              <a:rPr lang="it-IT"/>
              <a:pPr>
                <a:defRPr/>
              </a:pPr>
              <a:t>247</a:t>
            </a:fld>
            <a:endParaRPr lang="it-IT"/>
          </a:p>
        </p:txBody>
      </p:sp>
      <p:graphicFrame>
        <p:nvGraphicFramePr>
          <p:cNvPr id="47106" name="Object 2"/>
          <p:cNvGraphicFramePr>
            <a:graphicFrameLocks noChangeAspect="1"/>
          </p:cNvGraphicFramePr>
          <p:nvPr/>
        </p:nvGraphicFramePr>
        <p:xfrm>
          <a:off x="0" y="0"/>
          <a:ext cx="9144000" cy="6973888"/>
        </p:xfrm>
        <a:graphic>
          <a:graphicData uri="http://schemas.openxmlformats.org/presentationml/2006/ole">
            <p:oleObj spid="_x0000_s52226" name="Immagine bitmap" r:id="rId3" imgW="3982006" imgH="2857899" progId="">
              <p:embed/>
            </p:oleObj>
          </a:graphicData>
        </a:graphic>
      </p:graphicFrame>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F7062908-81B8-4A4F-87AC-8AEAD2121CB2}" type="slidenum">
              <a:rPr lang="it-IT"/>
              <a:pPr>
                <a:defRPr/>
              </a:pPr>
              <a:t>248</a:t>
            </a:fld>
            <a:endParaRPr lang="it-IT"/>
          </a:p>
        </p:txBody>
      </p:sp>
      <p:sp>
        <p:nvSpPr>
          <p:cNvPr id="318467" name="Rectangle 6"/>
          <p:cNvSpPr>
            <a:spLocks noGrp="1" noChangeArrowheads="1"/>
          </p:cNvSpPr>
          <p:nvPr>
            <p:ph type="title"/>
          </p:nvPr>
        </p:nvSpPr>
        <p:spPr>
          <a:xfrm>
            <a:off x="395288" y="333375"/>
            <a:ext cx="8229600" cy="1143000"/>
          </a:xfrm>
          <a:ln>
            <a:solidFill>
              <a:srgbClr val="0000FF"/>
            </a:solidFill>
          </a:ln>
        </p:spPr>
        <p:txBody>
          <a:bodyPr/>
          <a:lstStyle/>
          <a:p>
            <a:pPr eaLnBrk="1" hangingPunct="1"/>
            <a:r>
              <a:rPr lang="it-IT" sz="3600" b="1" smtClean="0">
                <a:solidFill>
                  <a:srgbClr val="FF3300"/>
                </a:solidFill>
              </a:rPr>
              <a:t>Come individuare gli outliers sospetti?</a:t>
            </a:r>
          </a:p>
        </p:txBody>
      </p:sp>
      <p:sp>
        <p:nvSpPr>
          <p:cNvPr id="318468" name="Rectangle 7"/>
          <p:cNvSpPr>
            <a:spLocks noGrp="1" noChangeArrowheads="1"/>
          </p:cNvSpPr>
          <p:nvPr>
            <p:ph type="body" idx="1"/>
          </p:nvPr>
        </p:nvSpPr>
        <p:spPr>
          <a:xfrm>
            <a:off x="468313" y="1773238"/>
            <a:ext cx="8229600" cy="4525962"/>
          </a:xfrm>
        </p:spPr>
        <p:txBody>
          <a:bodyPr/>
          <a:lstStyle/>
          <a:p>
            <a:pPr eaLnBrk="1" hangingPunct="1">
              <a:lnSpc>
                <a:spcPct val="90000"/>
              </a:lnSpc>
            </a:pPr>
            <a:r>
              <a:rPr lang="it-IT" dirty="0" smtClean="0"/>
              <a:t>Per individuare eventuali </a:t>
            </a:r>
            <a:r>
              <a:rPr lang="it-IT" dirty="0" err="1" smtClean="0"/>
              <a:t>outlier</a:t>
            </a:r>
            <a:r>
              <a:rPr lang="it-IT" dirty="0" smtClean="0"/>
              <a:t> la regola più comune è calcolare:</a:t>
            </a:r>
          </a:p>
          <a:p>
            <a:pPr eaLnBrk="1" hangingPunct="1">
              <a:lnSpc>
                <a:spcPct val="90000"/>
              </a:lnSpc>
              <a:buFontTx/>
              <a:buNone/>
            </a:pPr>
            <a:r>
              <a:rPr lang="it-IT" b="1" dirty="0" smtClean="0"/>
              <a:t>                         </a:t>
            </a:r>
            <a:r>
              <a:rPr lang="it-IT" b="1" dirty="0" smtClean="0">
                <a:solidFill>
                  <a:srgbClr val="D60093"/>
                </a:solidFill>
              </a:rPr>
              <a:t>1.5 x </a:t>
            </a:r>
            <a:r>
              <a:rPr lang="el-GR" b="1" dirty="0" smtClean="0">
                <a:solidFill>
                  <a:srgbClr val="D60093"/>
                </a:solidFill>
                <a:cs typeface="Arial" pitchFamily="34" charset="0"/>
              </a:rPr>
              <a:t>Δ</a:t>
            </a:r>
            <a:r>
              <a:rPr lang="it-IT" b="1" dirty="0" smtClean="0"/>
              <a:t>  </a:t>
            </a:r>
          </a:p>
          <a:p>
            <a:pPr eaLnBrk="1" hangingPunct="1">
              <a:lnSpc>
                <a:spcPct val="90000"/>
              </a:lnSpc>
              <a:buFontTx/>
              <a:buNone/>
            </a:pPr>
            <a:r>
              <a:rPr lang="it-IT" b="1" dirty="0" smtClean="0"/>
              <a:t>   </a:t>
            </a:r>
            <a:r>
              <a:rPr lang="it-IT" dirty="0" smtClean="0"/>
              <a:t>dove </a:t>
            </a:r>
            <a:r>
              <a:rPr lang="el-GR" b="1" dirty="0" smtClean="0">
                <a:cs typeface="Arial" pitchFamily="34" charset="0"/>
              </a:rPr>
              <a:t>Δ</a:t>
            </a:r>
            <a:r>
              <a:rPr lang="it-IT" dirty="0" smtClean="0"/>
              <a:t> è la differenza interquartile data da </a:t>
            </a:r>
          </a:p>
          <a:p>
            <a:pPr eaLnBrk="1" hangingPunct="1">
              <a:lnSpc>
                <a:spcPct val="90000"/>
              </a:lnSpc>
              <a:buFontTx/>
              <a:buNone/>
            </a:pPr>
            <a:r>
              <a:rPr lang="it-IT" dirty="0" smtClean="0"/>
              <a:t>                                          </a:t>
            </a:r>
            <a:r>
              <a:rPr lang="it-IT" b="1" dirty="0" smtClean="0"/>
              <a:t>Q</a:t>
            </a:r>
            <a:r>
              <a:rPr lang="it-IT" b="1" baseline="-25000" dirty="0" smtClean="0"/>
              <a:t>3</a:t>
            </a:r>
            <a:r>
              <a:rPr lang="it-IT" b="1" dirty="0" smtClean="0"/>
              <a:t> – Q</a:t>
            </a:r>
            <a:r>
              <a:rPr lang="it-IT" b="1" baseline="-25000" dirty="0" smtClean="0"/>
              <a:t>1</a:t>
            </a:r>
            <a:endParaRPr lang="it-IT" b="1" dirty="0" smtClean="0"/>
          </a:p>
          <a:p>
            <a:pPr eaLnBrk="1" hangingPunct="1">
              <a:lnSpc>
                <a:spcPct val="90000"/>
              </a:lnSpc>
            </a:pPr>
            <a:r>
              <a:rPr lang="it-IT" dirty="0" smtClean="0"/>
              <a:t>Un punto viene considerato un possibile </a:t>
            </a:r>
          </a:p>
          <a:p>
            <a:pPr eaLnBrk="1" hangingPunct="1">
              <a:lnSpc>
                <a:spcPct val="90000"/>
              </a:lnSpc>
              <a:buFontTx/>
              <a:buNone/>
            </a:pPr>
            <a:r>
              <a:rPr lang="it-IT" dirty="0" smtClean="0"/>
              <a:t>   </a:t>
            </a:r>
            <a:r>
              <a:rPr lang="it-IT" dirty="0" err="1" smtClean="0"/>
              <a:t>outlier</a:t>
            </a:r>
            <a:r>
              <a:rPr lang="it-IT" dirty="0" smtClean="0"/>
              <a:t> se si trova più di  </a:t>
            </a:r>
            <a:r>
              <a:rPr lang="it-IT" b="1" dirty="0" smtClean="0"/>
              <a:t>1.5 x</a:t>
            </a:r>
            <a:r>
              <a:rPr lang="it-IT" dirty="0" smtClean="0"/>
              <a:t> </a:t>
            </a:r>
            <a:r>
              <a:rPr lang="el-GR" b="1" dirty="0" smtClean="0">
                <a:cs typeface="Arial" pitchFamily="34" charset="0"/>
              </a:rPr>
              <a:t>Δ</a:t>
            </a:r>
            <a:r>
              <a:rPr lang="it-IT" dirty="0" smtClean="0"/>
              <a:t>  </a:t>
            </a:r>
            <a:r>
              <a:rPr lang="it-IT" dirty="0" smtClean="0">
                <a:solidFill>
                  <a:srgbClr val="FF0000"/>
                </a:solidFill>
              </a:rPr>
              <a:t>al di sotto del primo quartile o al di sopra del terzo quartile.</a:t>
            </a:r>
          </a:p>
        </p:txBody>
      </p: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egnaposto numero diapositiva 3"/>
          <p:cNvSpPr>
            <a:spLocks noGrp="1"/>
          </p:cNvSpPr>
          <p:nvPr>
            <p:ph type="sldNum" sz="quarter" idx="12"/>
          </p:nvPr>
        </p:nvSpPr>
        <p:spPr/>
        <p:txBody>
          <a:bodyPr/>
          <a:lstStyle/>
          <a:p>
            <a:pPr>
              <a:defRPr/>
            </a:pPr>
            <a:fld id="{6E193F01-19DF-4046-8725-1F09E978F5A9}" type="slidenum">
              <a:rPr lang="it-IT"/>
              <a:pPr>
                <a:defRPr/>
              </a:pPr>
              <a:t>249</a:t>
            </a:fld>
            <a:endParaRPr lang="it-IT"/>
          </a:p>
        </p:txBody>
      </p:sp>
      <p:pic>
        <p:nvPicPr>
          <p:cNvPr id="319491" name="Picture 3"/>
          <p:cNvPicPr>
            <a:picLocks noChangeAspect="1" noChangeArrowheads="1"/>
          </p:cNvPicPr>
          <p:nvPr/>
        </p:nvPicPr>
        <p:blipFill>
          <a:blip r:embed="rId2" cstate="print"/>
          <a:srcRect/>
          <a:stretch>
            <a:fillRect/>
          </a:stretch>
        </p:blipFill>
        <p:spPr bwMode="auto">
          <a:xfrm>
            <a:off x="2128838" y="1847850"/>
            <a:ext cx="5538787" cy="4173538"/>
          </a:xfrm>
          <a:prstGeom prst="rect">
            <a:avLst/>
          </a:prstGeom>
          <a:noFill/>
          <a:ln w="9525">
            <a:noFill/>
            <a:miter lim="800000"/>
            <a:headEnd/>
            <a:tailEnd/>
          </a:ln>
        </p:spPr>
      </p:pic>
      <p:sp>
        <p:nvSpPr>
          <p:cNvPr id="319492" name="Rectangle 4"/>
          <p:cNvSpPr>
            <a:spLocks noChangeArrowheads="1"/>
          </p:cNvSpPr>
          <p:nvPr/>
        </p:nvSpPr>
        <p:spPr bwMode="auto">
          <a:xfrm>
            <a:off x="250825" y="1484313"/>
            <a:ext cx="1062038" cy="4968875"/>
          </a:xfrm>
          <a:prstGeom prst="rect">
            <a:avLst/>
          </a:prstGeom>
          <a:noFill/>
          <a:ln w="9525">
            <a:noFill/>
            <a:miter lim="800000"/>
            <a:headEnd/>
            <a:tailEnd/>
          </a:ln>
        </p:spPr>
        <p:txBody>
          <a:bodyPr>
            <a:spAutoFit/>
          </a:bodyPr>
          <a:lstStyle/>
          <a:p>
            <a:r>
              <a:rPr lang="it-IT" sz="2000">
                <a:latin typeface="Arial" pitchFamily="34" charset="0"/>
              </a:rPr>
              <a:t>24</a:t>
            </a:r>
          </a:p>
          <a:p>
            <a:r>
              <a:rPr lang="it-IT" sz="2000">
                <a:latin typeface="Arial" pitchFamily="34" charset="0"/>
              </a:rPr>
              <a:t>25</a:t>
            </a:r>
          </a:p>
          <a:p>
            <a:r>
              <a:rPr lang="it-IT" sz="2000">
                <a:latin typeface="Arial" pitchFamily="34" charset="0"/>
              </a:rPr>
              <a:t>25</a:t>
            </a:r>
          </a:p>
          <a:p>
            <a:r>
              <a:rPr lang="it-IT" sz="2000">
                <a:latin typeface="Arial" pitchFamily="34" charset="0"/>
              </a:rPr>
              <a:t>25</a:t>
            </a:r>
          </a:p>
          <a:p>
            <a:r>
              <a:rPr lang="it-IT" sz="2000">
                <a:latin typeface="Arial" pitchFamily="34" charset="0"/>
              </a:rPr>
              <a:t>25</a:t>
            </a:r>
          </a:p>
          <a:p>
            <a:r>
              <a:rPr lang="it-IT" sz="2000">
                <a:latin typeface="Arial" pitchFamily="34" charset="0"/>
              </a:rPr>
              <a:t>25</a:t>
            </a:r>
          </a:p>
          <a:p>
            <a:r>
              <a:rPr lang="it-IT" sz="2000">
                <a:latin typeface="Arial" pitchFamily="34" charset="0"/>
              </a:rPr>
              <a:t>26</a:t>
            </a:r>
          </a:p>
          <a:p>
            <a:r>
              <a:rPr lang="it-IT" sz="2000">
                <a:latin typeface="Arial" pitchFamily="34" charset="0"/>
              </a:rPr>
              <a:t>26</a:t>
            </a:r>
          </a:p>
          <a:p>
            <a:r>
              <a:rPr lang="it-IT" sz="2000">
                <a:latin typeface="Arial" pitchFamily="34" charset="0"/>
              </a:rPr>
              <a:t>26</a:t>
            </a:r>
          </a:p>
          <a:p>
            <a:r>
              <a:rPr lang="it-IT" sz="2000">
                <a:latin typeface="Arial" pitchFamily="34" charset="0"/>
              </a:rPr>
              <a:t>27</a:t>
            </a:r>
          </a:p>
          <a:p>
            <a:r>
              <a:rPr lang="it-IT" sz="2000">
                <a:latin typeface="Arial" pitchFamily="34" charset="0"/>
              </a:rPr>
              <a:t>28</a:t>
            </a:r>
          </a:p>
          <a:p>
            <a:r>
              <a:rPr lang="it-IT" sz="2000">
                <a:latin typeface="Arial" pitchFamily="34" charset="0"/>
              </a:rPr>
              <a:t>29</a:t>
            </a:r>
          </a:p>
          <a:p>
            <a:r>
              <a:rPr lang="it-IT" sz="2000">
                <a:latin typeface="Arial" pitchFamily="34" charset="0"/>
              </a:rPr>
              <a:t>30</a:t>
            </a:r>
          </a:p>
          <a:p>
            <a:r>
              <a:rPr lang="it-IT" sz="2000">
                <a:latin typeface="Arial" pitchFamily="34" charset="0"/>
              </a:rPr>
              <a:t>33</a:t>
            </a:r>
          </a:p>
          <a:p>
            <a:r>
              <a:rPr lang="it-IT" sz="2000">
                <a:latin typeface="Arial" pitchFamily="34" charset="0"/>
              </a:rPr>
              <a:t>35</a:t>
            </a:r>
          </a:p>
          <a:p>
            <a:r>
              <a:rPr lang="it-IT" sz="2000">
                <a:latin typeface="Arial" pitchFamily="34" charset="0"/>
              </a:rPr>
              <a:t>39</a:t>
            </a:r>
          </a:p>
        </p:txBody>
      </p:sp>
      <p:sp>
        <p:nvSpPr>
          <p:cNvPr id="319493" name="Text Box 6"/>
          <p:cNvSpPr txBox="1">
            <a:spLocks noChangeArrowheads="1"/>
          </p:cNvSpPr>
          <p:nvPr/>
        </p:nvSpPr>
        <p:spPr bwMode="auto">
          <a:xfrm>
            <a:off x="395288" y="620713"/>
            <a:ext cx="4827587" cy="457200"/>
          </a:xfrm>
          <a:prstGeom prst="rect">
            <a:avLst/>
          </a:prstGeom>
          <a:noFill/>
          <a:ln w="9525">
            <a:noFill/>
            <a:miter lim="800000"/>
            <a:headEnd/>
            <a:tailEnd/>
          </a:ln>
        </p:spPr>
        <p:txBody>
          <a:bodyPr wrap="none">
            <a:spAutoFit/>
          </a:bodyPr>
          <a:lstStyle/>
          <a:p>
            <a:r>
              <a:rPr lang="it-IT">
                <a:latin typeface="Arial" pitchFamily="34" charset="0"/>
              </a:rPr>
              <a:t>Q1 = 25     Me = 26     Q3 = 29.75 </a:t>
            </a:r>
          </a:p>
        </p:txBody>
      </p:sp>
      <p:sp>
        <p:nvSpPr>
          <p:cNvPr id="319494" name="Rectangle 7"/>
          <p:cNvSpPr>
            <a:spLocks noChangeArrowheads="1"/>
          </p:cNvSpPr>
          <p:nvPr/>
        </p:nvSpPr>
        <p:spPr bwMode="auto">
          <a:xfrm>
            <a:off x="5148263" y="620713"/>
            <a:ext cx="3168650" cy="457200"/>
          </a:xfrm>
          <a:prstGeom prst="rect">
            <a:avLst/>
          </a:prstGeom>
          <a:noFill/>
          <a:ln w="9525">
            <a:noFill/>
            <a:miter lim="800000"/>
            <a:headEnd/>
            <a:tailEnd/>
          </a:ln>
        </p:spPr>
        <p:txBody>
          <a:bodyPr>
            <a:spAutoFit/>
          </a:bodyPr>
          <a:lstStyle/>
          <a:p>
            <a:r>
              <a:rPr lang="it-IT">
                <a:latin typeface="Arial" pitchFamily="34" charset="0"/>
              </a:rPr>
              <a:t>  </a:t>
            </a:r>
            <a:r>
              <a:rPr lang="el-GR">
                <a:latin typeface="Arial" pitchFamily="34" charset="0"/>
              </a:rPr>
              <a:t>Δ</a:t>
            </a:r>
            <a:r>
              <a:rPr lang="it-IT">
                <a:latin typeface="Arial" pitchFamily="34" charset="0"/>
              </a:rPr>
              <a:t> =(Q3-Q1) = 4.75</a:t>
            </a:r>
          </a:p>
        </p:txBody>
      </p:sp>
      <p:sp>
        <p:nvSpPr>
          <p:cNvPr id="319495" name="Text Box 8"/>
          <p:cNvSpPr txBox="1">
            <a:spLocks noChangeArrowheads="1"/>
          </p:cNvSpPr>
          <p:nvPr/>
        </p:nvSpPr>
        <p:spPr bwMode="auto">
          <a:xfrm>
            <a:off x="1331913" y="1196975"/>
            <a:ext cx="3589337" cy="457200"/>
          </a:xfrm>
          <a:prstGeom prst="rect">
            <a:avLst/>
          </a:prstGeom>
          <a:noFill/>
          <a:ln w="9525">
            <a:noFill/>
            <a:miter lim="800000"/>
            <a:headEnd/>
            <a:tailEnd/>
          </a:ln>
        </p:spPr>
        <p:txBody>
          <a:bodyPr wrap="none">
            <a:spAutoFit/>
          </a:bodyPr>
          <a:lstStyle/>
          <a:p>
            <a:r>
              <a:rPr lang="it-IT">
                <a:latin typeface="Arial" pitchFamily="34" charset="0"/>
              </a:rPr>
              <a:t>Q3+1.5(Q3-Q1) = 36.875</a:t>
            </a:r>
          </a:p>
        </p:txBody>
      </p:sp>
      <p:sp>
        <p:nvSpPr>
          <p:cNvPr id="1398793" name="Text Box 9"/>
          <p:cNvSpPr txBox="1">
            <a:spLocks noChangeArrowheads="1"/>
          </p:cNvSpPr>
          <p:nvPr/>
        </p:nvSpPr>
        <p:spPr bwMode="auto">
          <a:xfrm>
            <a:off x="3347864" y="0"/>
            <a:ext cx="3139001" cy="523220"/>
          </a:xfrm>
          <a:prstGeom prst="rect">
            <a:avLst/>
          </a:prstGeom>
          <a:noFill/>
          <a:ln w="9525">
            <a:solidFill>
              <a:srgbClr val="3333FF"/>
            </a:solidFill>
            <a:miter lim="800000"/>
            <a:headEnd/>
            <a:tailEnd/>
          </a:ln>
          <a:effectLst/>
        </p:spPr>
        <p:txBody>
          <a:bodyPr wrap="none">
            <a:spAutoFit/>
          </a:bodyPr>
          <a:lstStyle/>
          <a:p>
            <a:pPr>
              <a:defRPr/>
            </a:pPr>
            <a:r>
              <a:rPr lang="it-IT" sz="2800" b="1" dirty="0">
                <a:solidFill>
                  <a:srgbClr val="FF3300"/>
                </a:solidFill>
                <a:effectLst>
                  <a:outerShdw blurRad="38100" dist="38100" dir="2700000" algn="tl">
                    <a:srgbClr val="C0C0C0"/>
                  </a:outerShdw>
                </a:effectLst>
                <a:latin typeface="Arial" pitchFamily="34" charset="0"/>
                <a:cs typeface="+mn-cs"/>
              </a:rPr>
              <a:t>Box </a:t>
            </a:r>
            <a:r>
              <a:rPr lang="it-IT" sz="2800" b="1" dirty="0" smtClean="0">
                <a:solidFill>
                  <a:srgbClr val="FF3300"/>
                </a:solidFill>
                <a:effectLst>
                  <a:outerShdw blurRad="38100" dist="38100" dir="2700000" algn="tl">
                    <a:srgbClr val="C0C0C0"/>
                  </a:outerShdw>
                </a:effectLst>
                <a:latin typeface="Arial" pitchFamily="34" charset="0"/>
                <a:cs typeface="+mn-cs"/>
              </a:rPr>
              <a:t>Plot e </a:t>
            </a:r>
            <a:r>
              <a:rPr lang="it-IT" sz="2800" b="1" dirty="0" err="1" smtClean="0">
                <a:solidFill>
                  <a:srgbClr val="FF3300"/>
                </a:solidFill>
                <a:effectLst>
                  <a:outerShdw blurRad="38100" dist="38100" dir="2700000" algn="tl">
                    <a:srgbClr val="C0C0C0"/>
                  </a:outerShdw>
                </a:effectLst>
                <a:latin typeface="Arial" pitchFamily="34" charset="0"/>
                <a:cs typeface="+mn-cs"/>
              </a:rPr>
              <a:t>outlier</a:t>
            </a:r>
            <a:endParaRPr lang="it-IT" sz="2800" b="1" dirty="0">
              <a:solidFill>
                <a:srgbClr val="FF3300"/>
              </a:solidFill>
              <a:effectLst>
                <a:outerShdw blurRad="38100" dist="38100" dir="2700000" algn="tl">
                  <a:srgbClr val="C0C0C0"/>
                </a:outerShdw>
              </a:effectLst>
              <a:latin typeface="Arial" pitchFamily="34" charset="0"/>
              <a:cs typeface="+mn-cs"/>
            </a:endParaRPr>
          </a:p>
        </p:txBody>
      </p:sp>
      <p:sp>
        <p:nvSpPr>
          <p:cNvPr id="319497" name="Oval 10"/>
          <p:cNvSpPr>
            <a:spLocks noChangeArrowheads="1"/>
          </p:cNvSpPr>
          <p:nvPr/>
        </p:nvSpPr>
        <p:spPr bwMode="auto">
          <a:xfrm>
            <a:off x="250825" y="6092825"/>
            <a:ext cx="504825" cy="431800"/>
          </a:xfrm>
          <a:prstGeom prst="ellipse">
            <a:avLst/>
          </a:prstGeom>
          <a:solidFill>
            <a:srgbClr val="F9FDFD">
              <a:alpha val="0"/>
            </a:srgbClr>
          </a:solidFill>
          <a:ln w="9525">
            <a:solidFill>
              <a:srgbClr val="008000"/>
            </a:solidFill>
            <a:round/>
            <a:headEnd/>
            <a:tailEnd/>
          </a:ln>
        </p:spPr>
        <p:txBody>
          <a:bodyPr wrap="none" anchor="ctr"/>
          <a:lstStyle/>
          <a:p>
            <a:pPr algn="ctr"/>
            <a:endParaRPr lang="it-IT" sz="2000">
              <a:solidFill>
                <a:srgbClr val="279D2A"/>
              </a:solidFill>
              <a:latin typeface="Arial" pitchFamily="34" charset="0"/>
            </a:endParaRPr>
          </a:p>
        </p:txBody>
      </p:sp>
      <p:sp>
        <p:nvSpPr>
          <p:cNvPr id="319498" name="Text Box 11"/>
          <p:cNvSpPr txBox="1">
            <a:spLocks noChangeArrowheads="1"/>
          </p:cNvSpPr>
          <p:nvPr/>
        </p:nvSpPr>
        <p:spPr bwMode="auto">
          <a:xfrm>
            <a:off x="5741949" y="1916113"/>
            <a:ext cx="1124026" cy="461665"/>
          </a:xfrm>
          <a:prstGeom prst="rect">
            <a:avLst/>
          </a:prstGeom>
          <a:noFill/>
          <a:ln w="9525" algn="ctr">
            <a:noFill/>
            <a:miter lim="800000"/>
            <a:headEnd/>
            <a:tailEnd/>
          </a:ln>
        </p:spPr>
        <p:txBody>
          <a:bodyPr wrap="none">
            <a:spAutoFit/>
          </a:bodyPr>
          <a:lstStyle/>
          <a:p>
            <a:pPr algn="ctr"/>
            <a:r>
              <a:rPr lang="it-IT" sz="2400" b="1" dirty="0" err="1">
                <a:solidFill>
                  <a:srgbClr val="FF3300"/>
                </a:solidFill>
                <a:latin typeface="Arial" pitchFamily="34" charset="0"/>
              </a:rPr>
              <a:t>outlier</a:t>
            </a:r>
            <a:endParaRPr lang="it-IT" sz="2400" b="1" dirty="0">
              <a:solidFill>
                <a:srgbClr val="FF3300"/>
              </a:solidFill>
              <a:latin typeface="Arial" pitchFamily="34" charset="0"/>
            </a:endParaRPr>
          </a:p>
        </p:txBody>
      </p:sp>
      <p:sp>
        <p:nvSpPr>
          <p:cNvPr id="319499" name="Line 14"/>
          <p:cNvSpPr>
            <a:spLocks noChangeShapeType="1"/>
          </p:cNvSpPr>
          <p:nvPr/>
        </p:nvSpPr>
        <p:spPr bwMode="auto">
          <a:xfrm>
            <a:off x="5292725" y="2276475"/>
            <a:ext cx="358775" cy="0"/>
          </a:xfrm>
          <a:prstGeom prst="line">
            <a:avLst/>
          </a:prstGeom>
          <a:noFill/>
          <a:ln w="47625">
            <a:solidFill>
              <a:srgbClr val="008000"/>
            </a:solidFill>
            <a:round/>
            <a:headEnd/>
            <a:tailEnd type="triangle" w="med" len="med"/>
          </a:ln>
        </p:spPr>
        <p:txBody>
          <a:bodyPr wrap="none" anchor="ctr"/>
          <a:lstStyle/>
          <a:p>
            <a:endParaRPr lang="it-IT"/>
          </a:p>
        </p:txBody>
      </p:sp>
      <p:sp>
        <p:nvSpPr>
          <p:cNvPr id="319500" name="Line 16"/>
          <p:cNvSpPr>
            <a:spLocks noChangeShapeType="1"/>
          </p:cNvSpPr>
          <p:nvPr/>
        </p:nvSpPr>
        <p:spPr bwMode="auto">
          <a:xfrm>
            <a:off x="827088" y="6308725"/>
            <a:ext cx="358775" cy="0"/>
          </a:xfrm>
          <a:prstGeom prst="line">
            <a:avLst/>
          </a:prstGeom>
          <a:noFill/>
          <a:ln w="47625">
            <a:solidFill>
              <a:srgbClr val="008000"/>
            </a:solidFill>
            <a:round/>
            <a:headEnd/>
            <a:tailEnd type="triangle" w="med" len="med"/>
          </a:ln>
        </p:spPr>
        <p:txBody>
          <a:bodyPr wrap="none" anchor="ctr"/>
          <a:lstStyle/>
          <a:p>
            <a:endParaRPr lang="it-IT"/>
          </a:p>
        </p:txBody>
      </p:sp>
      <p:sp>
        <p:nvSpPr>
          <p:cNvPr id="319501" name="Text Box 19"/>
          <p:cNvSpPr txBox="1">
            <a:spLocks noChangeArrowheads="1"/>
          </p:cNvSpPr>
          <p:nvPr/>
        </p:nvSpPr>
        <p:spPr bwMode="auto">
          <a:xfrm>
            <a:off x="1184036" y="6021388"/>
            <a:ext cx="1165704" cy="523220"/>
          </a:xfrm>
          <a:prstGeom prst="rect">
            <a:avLst/>
          </a:prstGeom>
          <a:noFill/>
          <a:ln w="9525" algn="ctr">
            <a:noFill/>
            <a:miter lim="800000"/>
            <a:headEnd/>
            <a:tailEnd/>
          </a:ln>
        </p:spPr>
        <p:txBody>
          <a:bodyPr wrap="none">
            <a:spAutoFit/>
          </a:bodyPr>
          <a:lstStyle/>
          <a:p>
            <a:pPr algn="ctr"/>
            <a:r>
              <a:rPr lang="it-IT" sz="2800" dirty="0" err="1">
                <a:solidFill>
                  <a:srgbClr val="FF3300"/>
                </a:solidFill>
                <a:latin typeface="Arial" pitchFamily="34" charset="0"/>
              </a:rPr>
              <a:t>outlier</a:t>
            </a:r>
            <a:endParaRPr lang="it-IT" sz="2800" dirty="0">
              <a:solidFill>
                <a:srgbClr val="FF3300"/>
              </a:solidFill>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37F1F194-4319-4652-85C9-49E21FDCE52D}" type="slidenum">
              <a:rPr lang="it-IT"/>
              <a:pPr>
                <a:defRPr/>
              </a:pPr>
              <a:t>25</a:t>
            </a:fld>
            <a:endParaRPr lang="it-IT"/>
          </a:p>
        </p:txBody>
      </p:sp>
      <p:sp>
        <p:nvSpPr>
          <p:cNvPr id="312323" name="Rectangle 2"/>
          <p:cNvSpPr>
            <a:spLocks noGrp="1" noChangeArrowheads="1"/>
          </p:cNvSpPr>
          <p:nvPr>
            <p:ph type="title"/>
          </p:nvPr>
        </p:nvSpPr>
        <p:spPr>
          <a:xfrm>
            <a:off x="457200" y="274638"/>
            <a:ext cx="8229600" cy="1138237"/>
          </a:xfrm>
          <a:ln>
            <a:solidFill>
              <a:srgbClr val="0000FF"/>
            </a:solidFill>
          </a:ln>
        </p:spPr>
        <p:txBody>
          <a:bodyPr>
            <a:normAutofit fontScale="90000"/>
          </a:bodyPr>
          <a:lstStyle/>
          <a:p>
            <a:pPr eaLnBrk="1" hangingPunct="1"/>
            <a:r>
              <a:rPr lang="it-IT" sz="3600" dirty="0" smtClean="0">
                <a:solidFill>
                  <a:srgbClr val="FF3300"/>
                </a:solidFill>
              </a:rPr>
              <a:t>Popolazione statistica e popolazione biologica</a:t>
            </a:r>
          </a:p>
        </p:txBody>
      </p:sp>
      <p:sp>
        <p:nvSpPr>
          <p:cNvPr id="312324" name="Rectangle 3"/>
          <p:cNvSpPr>
            <a:spLocks noGrp="1" noChangeArrowheads="1"/>
          </p:cNvSpPr>
          <p:nvPr>
            <p:ph type="body" idx="1"/>
          </p:nvPr>
        </p:nvSpPr>
        <p:spPr>
          <a:xfrm>
            <a:off x="395536" y="1628800"/>
            <a:ext cx="8050857" cy="4968552"/>
          </a:xfrm>
        </p:spPr>
        <p:txBody>
          <a:bodyPr>
            <a:normAutofit fontScale="92500" lnSpcReduction="10000"/>
          </a:bodyPr>
          <a:lstStyle/>
          <a:p>
            <a:pPr eaLnBrk="1" hangingPunct="1"/>
            <a:r>
              <a:rPr lang="it-IT" dirty="0" smtClean="0">
                <a:solidFill>
                  <a:srgbClr val="FF3300"/>
                </a:solidFill>
              </a:rPr>
              <a:t>Attenzione </a:t>
            </a:r>
            <a:r>
              <a:rPr lang="it-IT" dirty="0" smtClean="0"/>
              <a:t>a non confondere la </a:t>
            </a:r>
            <a:r>
              <a:rPr lang="it-IT" b="1" dirty="0" smtClean="0"/>
              <a:t>popolazione statistica con la popolazione biologica.</a:t>
            </a:r>
          </a:p>
          <a:p>
            <a:pPr eaLnBrk="1" hangingPunct="1"/>
            <a:endParaRPr lang="it-IT" b="1" dirty="0" smtClean="0"/>
          </a:p>
          <a:p>
            <a:pPr eaLnBrk="1" hangingPunct="1"/>
            <a:r>
              <a:rPr lang="it-IT" dirty="0" smtClean="0"/>
              <a:t>La </a:t>
            </a:r>
            <a:r>
              <a:rPr lang="it-IT" dirty="0" smtClean="0">
                <a:solidFill>
                  <a:srgbClr val="000099"/>
                </a:solidFill>
              </a:rPr>
              <a:t>popolazione biologica </a:t>
            </a:r>
            <a:r>
              <a:rPr lang="it-IT" dirty="0" smtClean="0"/>
              <a:t>si riferisce a tutti gli individui di una determinata specie che si trovano in un’area specifica ad un determinato tempo</a:t>
            </a:r>
            <a:r>
              <a:rPr lang="it-IT" dirty="0" smtClean="0">
                <a:sym typeface="Wingdings" pitchFamily="2" charset="2"/>
              </a:rPr>
              <a:t> la stessa specie in uno stesso luogo</a:t>
            </a:r>
          </a:p>
          <a:p>
            <a:pPr eaLnBrk="1" hangingPunct="1"/>
            <a:endParaRPr lang="it-IT" dirty="0" smtClean="0"/>
          </a:p>
          <a:p>
            <a:pPr eaLnBrk="1" hangingPunct="1"/>
            <a:r>
              <a:rPr lang="it-IT" dirty="0" smtClean="0"/>
              <a:t>A volte una popolazione statistica può non avere alcuna relazione con quella biologica</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Segnaposto numero diapositiva 3"/>
          <p:cNvSpPr>
            <a:spLocks noGrp="1"/>
          </p:cNvSpPr>
          <p:nvPr>
            <p:ph type="sldNum" sz="quarter" idx="12"/>
          </p:nvPr>
        </p:nvSpPr>
        <p:spPr/>
        <p:txBody>
          <a:bodyPr/>
          <a:lstStyle/>
          <a:p>
            <a:pPr>
              <a:defRPr/>
            </a:pPr>
            <a:fld id="{6E193F01-19DF-4046-8725-1F09E978F5A9}" type="slidenum">
              <a:rPr lang="it-IT"/>
              <a:pPr>
                <a:defRPr/>
              </a:pPr>
              <a:t>250</a:t>
            </a:fld>
            <a:endParaRPr lang="it-IT"/>
          </a:p>
        </p:txBody>
      </p:sp>
      <p:pic>
        <p:nvPicPr>
          <p:cNvPr id="319491" name="Picture 3"/>
          <p:cNvPicPr>
            <a:picLocks noChangeAspect="1" noChangeArrowheads="1"/>
          </p:cNvPicPr>
          <p:nvPr/>
        </p:nvPicPr>
        <p:blipFill>
          <a:blip r:embed="rId2" cstate="print"/>
          <a:srcRect/>
          <a:stretch>
            <a:fillRect/>
          </a:stretch>
        </p:blipFill>
        <p:spPr bwMode="auto">
          <a:xfrm>
            <a:off x="2128838" y="1847850"/>
            <a:ext cx="5538787" cy="4173538"/>
          </a:xfrm>
          <a:prstGeom prst="rect">
            <a:avLst/>
          </a:prstGeom>
          <a:noFill/>
          <a:ln w="9525">
            <a:noFill/>
            <a:miter lim="800000"/>
            <a:headEnd/>
            <a:tailEnd/>
          </a:ln>
        </p:spPr>
      </p:pic>
      <p:sp>
        <p:nvSpPr>
          <p:cNvPr id="319492" name="Rectangle 4"/>
          <p:cNvSpPr>
            <a:spLocks noChangeArrowheads="1"/>
          </p:cNvSpPr>
          <p:nvPr/>
        </p:nvSpPr>
        <p:spPr bwMode="auto">
          <a:xfrm>
            <a:off x="250825" y="1484313"/>
            <a:ext cx="1062038" cy="4968875"/>
          </a:xfrm>
          <a:prstGeom prst="rect">
            <a:avLst/>
          </a:prstGeom>
          <a:noFill/>
          <a:ln w="9525">
            <a:noFill/>
            <a:miter lim="800000"/>
            <a:headEnd/>
            <a:tailEnd/>
          </a:ln>
        </p:spPr>
        <p:txBody>
          <a:bodyPr>
            <a:spAutoFit/>
          </a:bodyPr>
          <a:lstStyle/>
          <a:p>
            <a:r>
              <a:rPr lang="it-IT" sz="2000">
                <a:latin typeface="Arial" pitchFamily="34" charset="0"/>
              </a:rPr>
              <a:t>24</a:t>
            </a:r>
          </a:p>
          <a:p>
            <a:r>
              <a:rPr lang="it-IT" sz="2000">
                <a:latin typeface="Arial" pitchFamily="34" charset="0"/>
              </a:rPr>
              <a:t>25</a:t>
            </a:r>
          </a:p>
          <a:p>
            <a:r>
              <a:rPr lang="it-IT" sz="2000">
                <a:latin typeface="Arial" pitchFamily="34" charset="0"/>
              </a:rPr>
              <a:t>25</a:t>
            </a:r>
          </a:p>
          <a:p>
            <a:r>
              <a:rPr lang="it-IT" sz="2000">
                <a:latin typeface="Arial" pitchFamily="34" charset="0"/>
              </a:rPr>
              <a:t>25</a:t>
            </a:r>
          </a:p>
          <a:p>
            <a:r>
              <a:rPr lang="it-IT" sz="2000">
                <a:latin typeface="Arial" pitchFamily="34" charset="0"/>
              </a:rPr>
              <a:t>25</a:t>
            </a:r>
          </a:p>
          <a:p>
            <a:r>
              <a:rPr lang="it-IT" sz="2000">
                <a:latin typeface="Arial" pitchFamily="34" charset="0"/>
              </a:rPr>
              <a:t>25</a:t>
            </a:r>
          </a:p>
          <a:p>
            <a:r>
              <a:rPr lang="it-IT" sz="2000">
                <a:latin typeface="Arial" pitchFamily="34" charset="0"/>
              </a:rPr>
              <a:t>26</a:t>
            </a:r>
          </a:p>
          <a:p>
            <a:r>
              <a:rPr lang="it-IT" sz="2000">
                <a:latin typeface="Arial" pitchFamily="34" charset="0"/>
              </a:rPr>
              <a:t>26</a:t>
            </a:r>
          </a:p>
          <a:p>
            <a:r>
              <a:rPr lang="it-IT" sz="2000">
                <a:latin typeface="Arial" pitchFamily="34" charset="0"/>
              </a:rPr>
              <a:t>26</a:t>
            </a:r>
          </a:p>
          <a:p>
            <a:r>
              <a:rPr lang="it-IT" sz="2000">
                <a:latin typeface="Arial" pitchFamily="34" charset="0"/>
              </a:rPr>
              <a:t>27</a:t>
            </a:r>
          </a:p>
          <a:p>
            <a:r>
              <a:rPr lang="it-IT" sz="2000">
                <a:latin typeface="Arial" pitchFamily="34" charset="0"/>
              </a:rPr>
              <a:t>28</a:t>
            </a:r>
          </a:p>
          <a:p>
            <a:r>
              <a:rPr lang="it-IT" sz="2000">
                <a:latin typeface="Arial" pitchFamily="34" charset="0"/>
              </a:rPr>
              <a:t>29</a:t>
            </a:r>
          </a:p>
          <a:p>
            <a:r>
              <a:rPr lang="it-IT" sz="2000">
                <a:latin typeface="Arial" pitchFamily="34" charset="0"/>
              </a:rPr>
              <a:t>30</a:t>
            </a:r>
          </a:p>
          <a:p>
            <a:r>
              <a:rPr lang="it-IT" sz="2000">
                <a:latin typeface="Arial" pitchFamily="34" charset="0"/>
              </a:rPr>
              <a:t>33</a:t>
            </a:r>
          </a:p>
          <a:p>
            <a:r>
              <a:rPr lang="it-IT" sz="2000">
                <a:latin typeface="Arial" pitchFamily="34" charset="0"/>
              </a:rPr>
              <a:t>35</a:t>
            </a:r>
          </a:p>
          <a:p>
            <a:r>
              <a:rPr lang="it-IT" sz="2000">
                <a:latin typeface="Arial" pitchFamily="34" charset="0"/>
              </a:rPr>
              <a:t>39</a:t>
            </a:r>
          </a:p>
        </p:txBody>
      </p:sp>
      <p:sp>
        <p:nvSpPr>
          <p:cNvPr id="319493" name="Text Box 6"/>
          <p:cNvSpPr txBox="1">
            <a:spLocks noChangeArrowheads="1"/>
          </p:cNvSpPr>
          <p:nvPr/>
        </p:nvSpPr>
        <p:spPr bwMode="auto">
          <a:xfrm>
            <a:off x="395288" y="620713"/>
            <a:ext cx="4827587" cy="457200"/>
          </a:xfrm>
          <a:prstGeom prst="rect">
            <a:avLst/>
          </a:prstGeom>
          <a:noFill/>
          <a:ln w="9525">
            <a:noFill/>
            <a:miter lim="800000"/>
            <a:headEnd/>
            <a:tailEnd/>
          </a:ln>
        </p:spPr>
        <p:txBody>
          <a:bodyPr wrap="none">
            <a:spAutoFit/>
          </a:bodyPr>
          <a:lstStyle/>
          <a:p>
            <a:r>
              <a:rPr lang="it-IT">
                <a:latin typeface="Arial" pitchFamily="34" charset="0"/>
              </a:rPr>
              <a:t>Q1 = 25     Me = 26     Q3 = 29.75 </a:t>
            </a:r>
          </a:p>
        </p:txBody>
      </p:sp>
      <p:sp>
        <p:nvSpPr>
          <p:cNvPr id="319494" name="Rectangle 7"/>
          <p:cNvSpPr>
            <a:spLocks noChangeArrowheads="1"/>
          </p:cNvSpPr>
          <p:nvPr/>
        </p:nvSpPr>
        <p:spPr bwMode="auto">
          <a:xfrm>
            <a:off x="5148263" y="620713"/>
            <a:ext cx="3168650" cy="457200"/>
          </a:xfrm>
          <a:prstGeom prst="rect">
            <a:avLst/>
          </a:prstGeom>
          <a:noFill/>
          <a:ln w="9525">
            <a:noFill/>
            <a:miter lim="800000"/>
            <a:headEnd/>
            <a:tailEnd/>
          </a:ln>
        </p:spPr>
        <p:txBody>
          <a:bodyPr>
            <a:spAutoFit/>
          </a:bodyPr>
          <a:lstStyle/>
          <a:p>
            <a:r>
              <a:rPr lang="it-IT">
                <a:latin typeface="Arial" pitchFamily="34" charset="0"/>
              </a:rPr>
              <a:t>  </a:t>
            </a:r>
            <a:r>
              <a:rPr lang="el-GR">
                <a:latin typeface="Arial" pitchFamily="34" charset="0"/>
              </a:rPr>
              <a:t>Δ</a:t>
            </a:r>
            <a:r>
              <a:rPr lang="it-IT">
                <a:latin typeface="Arial" pitchFamily="34" charset="0"/>
              </a:rPr>
              <a:t> =(Q3-Q1) = 4.75</a:t>
            </a:r>
          </a:p>
        </p:txBody>
      </p:sp>
      <p:sp>
        <p:nvSpPr>
          <p:cNvPr id="319495" name="Text Box 8"/>
          <p:cNvSpPr txBox="1">
            <a:spLocks noChangeArrowheads="1"/>
          </p:cNvSpPr>
          <p:nvPr/>
        </p:nvSpPr>
        <p:spPr bwMode="auto">
          <a:xfrm>
            <a:off x="1331913" y="1196975"/>
            <a:ext cx="3589337" cy="457200"/>
          </a:xfrm>
          <a:prstGeom prst="rect">
            <a:avLst/>
          </a:prstGeom>
          <a:noFill/>
          <a:ln w="9525">
            <a:noFill/>
            <a:miter lim="800000"/>
            <a:headEnd/>
            <a:tailEnd/>
          </a:ln>
        </p:spPr>
        <p:txBody>
          <a:bodyPr wrap="none">
            <a:spAutoFit/>
          </a:bodyPr>
          <a:lstStyle/>
          <a:p>
            <a:r>
              <a:rPr lang="it-IT">
                <a:latin typeface="Arial" pitchFamily="34" charset="0"/>
              </a:rPr>
              <a:t>Q3+1.5(Q3-Q1) = 36.875</a:t>
            </a:r>
          </a:p>
        </p:txBody>
      </p:sp>
      <p:sp>
        <p:nvSpPr>
          <p:cNvPr id="1398793" name="Text Box 9"/>
          <p:cNvSpPr txBox="1">
            <a:spLocks noChangeArrowheads="1"/>
          </p:cNvSpPr>
          <p:nvPr/>
        </p:nvSpPr>
        <p:spPr bwMode="auto">
          <a:xfrm>
            <a:off x="3347864" y="0"/>
            <a:ext cx="3139001" cy="523220"/>
          </a:xfrm>
          <a:prstGeom prst="rect">
            <a:avLst/>
          </a:prstGeom>
          <a:noFill/>
          <a:ln w="9525">
            <a:solidFill>
              <a:srgbClr val="3333FF"/>
            </a:solidFill>
            <a:miter lim="800000"/>
            <a:headEnd/>
            <a:tailEnd/>
          </a:ln>
          <a:effectLst/>
        </p:spPr>
        <p:txBody>
          <a:bodyPr wrap="none">
            <a:spAutoFit/>
          </a:bodyPr>
          <a:lstStyle/>
          <a:p>
            <a:pPr>
              <a:defRPr/>
            </a:pPr>
            <a:r>
              <a:rPr lang="it-IT" sz="2800" b="1" dirty="0">
                <a:solidFill>
                  <a:srgbClr val="FF3300"/>
                </a:solidFill>
                <a:effectLst>
                  <a:outerShdw blurRad="38100" dist="38100" dir="2700000" algn="tl">
                    <a:srgbClr val="C0C0C0"/>
                  </a:outerShdw>
                </a:effectLst>
                <a:latin typeface="Arial" pitchFamily="34" charset="0"/>
                <a:cs typeface="+mn-cs"/>
              </a:rPr>
              <a:t>Box </a:t>
            </a:r>
            <a:r>
              <a:rPr lang="it-IT" sz="2800" b="1" dirty="0" smtClean="0">
                <a:solidFill>
                  <a:srgbClr val="FF3300"/>
                </a:solidFill>
                <a:effectLst>
                  <a:outerShdw blurRad="38100" dist="38100" dir="2700000" algn="tl">
                    <a:srgbClr val="C0C0C0"/>
                  </a:outerShdw>
                </a:effectLst>
                <a:latin typeface="Arial" pitchFamily="34" charset="0"/>
                <a:cs typeface="+mn-cs"/>
              </a:rPr>
              <a:t>Plot e </a:t>
            </a:r>
            <a:r>
              <a:rPr lang="it-IT" sz="2800" b="1" dirty="0" err="1" smtClean="0">
                <a:solidFill>
                  <a:srgbClr val="FF3300"/>
                </a:solidFill>
                <a:effectLst>
                  <a:outerShdw blurRad="38100" dist="38100" dir="2700000" algn="tl">
                    <a:srgbClr val="C0C0C0"/>
                  </a:outerShdw>
                </a:effectLst>
                <a:latin typeface="Arial" pitchFamily="34" charset="0"/>
                <a:cs typeface="+mn-cs"/>
              </a:rPr>
              <a:t>outlier</a:t>
            </a:r>
            <a:endParaRPr lang="it-IT" sz="2800" b="1" dirty="0">
              <a:solidFill>
                <a:srgbClr val="FF3300"/>
              </a:solidFill>
              <a:effectLst>
                <a:outerShdw blurRad="38100" dist="38100" dir="2700000" algn="tl">
                  <a:srgbClr val="C0C0C0"/>
                </a:outerShdw>
              </a:effectLst>
              <a:latin typeface="Arial" pitchFamily="34" charset="0"/>
              <a:cs typeface="+mn-cs"/>
            </a:endParaRPr>
          </a:p>
        </p:txBody>
      </p:sp>
      <p:sp>
        <p:nvSpPr>
          <p:cNvPr id="319497" name="Oval 10"/>
          <p:cNvSpPr>
            <a:spLocks noChangeArrowheads="1"/>
          </p:cNvSpPr>
          <p:nvPr/>
        </p:nvSpPr>
        <p:spPr bwMode="auto">
          <a:xfrm>
            <a:off x="250825" y="6092825"/>
            <a:ext cx="504825" cy="431800"/>
          </a:xfrm>
          <a:prstGeom prst="ellipse">
            <a:avLst/>
          </a:prstGeom>
          <a:solidFill>
            <a:srgbClr val="F9FDFD">
              <a:alpha val="0"/>
            </a:srgbClr>
          </a:solidFill>
          <a:ln w="9525">
            <a:solidFill>
              <a:srgbClr val="008000"/>
            </a:solidFill>
            <a:round/>
            <a:headEnd/>
            <a:tailEnd/>
          </a:ln>
        </p:spPr>
        <p:txBody>
          <a:bodyPr wrap="none" anchor="ctr"/>
          <a:lstStyle/>
          <a:p>
            <a:pPr algn="ctr"/>
            <a:endParaRPr lang="it-IT" sz="2000">
              <a:solidFill>
                <a:srgbClr val="279D2A"/>
              </a:solidFill>
              <a:latin typeface="Arial" pitchFamily="34" charset="0"/>
            </a:endParaRPr>
          </a:p>
        </p:txBody>
      </p:sp>
      <p:sp>
        <p:nvSpPr>
          <p:cNvPr id="319498" name="Text Box 11"/>
          <p:cNvSpPr txBox="1">
            <a:spLocks noChangeArrowheads="1"/>
          </p:cNvSpPr>
          <p:nvPr/>
        </p:nvSpPr>
        <p:spPr bwMode="auto">
          <a:xfrm>
            <a:off x="5741949" y="1916113"/>
            <a:ext cx="1124026" cy="461665"/>
          </a:xfrm>
          <a:prstGeom prst="rect">
            <a:avLst/>
          </a:prstGeom>
          <a:noFill/>
          <a:ln w="9525" algn="ctr">
            <a:noFill/>
            <a:miter lim="800000"/>
            <a:headEnd/>
            <a:tailEnd/>
          </a:ln>
        </p:spPr>
        <p:txBody>
          <a:bodyPr wrap="none">
            <a:spAutoFit/>
          </a:bodyPr>
          <a:lstStyle/>
          <a:p>
            <a:pPr algn="ctr"/>
            <a:r>
              <a:rPr lang="it-IT" sz="2400" b="1" dirty="0" err="1">
                <a:solidFill>
                  <a:srgbClr val="FF3300"/>
                </a:solidFill>
                <a:latin typeface="Arial" pitchFamily="34" charset="0"/>
              </a:rPr>
              <a:t>outlier</a:t>
            </a:r>
            <a:endParaRPr lang="it-IT" sz="2400" b="1" dirty="0">
              <a:solidFill>
                <a:srgbClr val="FF3300"/>
              </a:solidFill>
              <a:latin typeface="Arial" pitchFamily="34" charset="0"/>
            </a:endParaRPr>
          </a:p>
        </p:txBody>
      </p:sp>
      <p:sp>
        <p:nvSpPr>
          <p:cNvPr id="319499" name="Line 14"/>
          <p:cNvSpPr>
            <a:spLocks noChangeShapeType="1"/>
          </p:cNvSpPr>
          <p:nvPr/>
        </p:nvSpPr>
        <p:spPr bwMode="auto">
          <a:xfrm>
            <a:off x="5292725" y="2276475"/>
            <a:ext cx="358775" cy="0"/>
          </a:xfrm>
          <a:prstGeom prst="line">
            <a:avLst/>
          </a:prstGeom>
          <a:noFill/>
          <a:ln w="47625">
            <a:solidFill>
              <a:srgbClr val="008000"/>
            </a:solidFill>
            <a:round/>
            <a:headEnd/>
            <a:tailEnd type="triangle" w="med" len="med"/>
          </a:ln>
        </p:spPr>
        <p:txBody>
          <a:bodyPr wrap="none" anchor="ctr"/>
          <a:lstStyle/>
          <a:p>
            <a:endParaRPr lang="it-IT"/>
          </a:p>
        </p:txBody>
      </p:sp>
      <p:sp>
        <p:nvSpPr>
          <p:cNvPr id="319500" name="Line 16"/>
          <p:cNvSpPr>
            <a:spLocks noChangeShapeType="1"/>
          </p:cNvSpPr>
          <p:nvPr/>
        </p:nvSpPr>
        <p:spPr bwMode="auto">
          <a:xfrm>
            <a:off x="827088" y="6308725"/>
            <a:ext cx="358775" cy="0"/>
          </a:xfrm>
          <a:prstGeom prst="line">
            <a:avLst/>
          </a:prstGeom>
          <a:noFill/>
          <a:ln w="47625">
            <a:solidFill>
              <a:srgbClr val="008000"/>
            </a:solidFill>
            <a:round/>
            <a:headEnd/>
            <a:tailEnd type="triangle" w="med" len="med"/>
          </a:ln>
        </p:spPr>
        <p:txBody>
          <a:bodyPr wrap="none" anchor="ctr"/>
          <a:lstStyle/>
          <a:p>
            <a:endParaRPr lang="it-IT"/>
          </a:p>
        </p:txBody>
      </p:sp>
      <p:sp>
        <p:nvSpPr>
          <p:cNvPr id="319501" name="Text Box 19"/>
          <p:cNvSpPr txBox="1">
            <a:spLocks noChangeArrowheads="1"/>
          </p:cNvSpPr>
          <p:nvPr/>
        </p:nvSpPr>
        <p:spPr bwMode="auto">
          <a:xfrm>
            <a:off x="1184036" y="6021388"/>
            <a:ext cx="1165704" cy="523220"/>
          </a:xfrm>
          <a:prstGeom prst="rect">
            <a:avLst/>
          </a:prstGeom>
          <a:noFill/>
          <a:ln w="9525" algn="ctr">
            <a:noFill/>
            <a:miter lim="800000"/>
            <a:headEnd/>
            <a:tailEnd/>
          </a:ln>
        </p:spPr>
        <p:txBody>
          <a:bodyPr wrap="none">
            <a:spAutoFit/>
          </a:bodyPr>
          <a:lstStyle/>
          <a:p>
            <a:pPr algn="ctr"/>
            <a:r>
              <a:rPr lang="it-IT" sz="2800" dirty="0" err="1">
                <a:solidFill>
                  <a:srgbClr val="FF3300"/>
                </a:solidFill>
                <a:latin typeface="Arial" pitchFamily="34" charset="0"/>
              </a:rPr>
              <a:t>outlier</a:t>
            </a:r>
            <a:endParaRPr lang="it-IT" sz="2800" dirty="0">
              <a:solidFill>
                <a:srgbClr val="FF3300"/>
              </a:solidFill>
              <a:latin typeface="Arial" pitchFamily="34" charset="0"/>
            </a:endParaRPr>
          </a:p>
        </p:txBody>
      </p:sp>
      <p:sp>
        <p:nvSpPr>
          <p:cNvPr id="319502" name="Text Box 20"/>
          <p:cNvSpPr txBox="1">
            <a:spLocks noChangeArrowheads="1"/>
          </p:cNvSpPr>
          <p:nvPr/>
        </p:nvSpPr>
        <p:spPr bwMode="auto">
          <a:xfrm>
            <a:off x="5656263" y="1144588"/>
            <a:ext cx="1438275" cy="457200"/>
          </a:xfrm>
          <a:prstGeom prst="rect">
            <a:avLst/>
          </a:prstGeom>
          <a:noFill/>
          <a:ln w="9525" algn="ctr">
            <a:noFill/>
            <a:miter lim="800000"/>
            <a:headEnd/>
            <a:tailEnd/>
          </a:ln>
        </p:spPr>
        <p:txBody>
          <a:bodyPr wrap="none">
            <a:spAutoFit/>
          </a:bodyPr>
          <a:lstStyle/>
          <a:p>
            <a:pPr algn="ctr"/>
            <a:r>
              <a:rPr lang="it-IT"/>
              <a:t>Media=28</a:t>
            </a:r>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7F9601DB-DDA3-446F-93B2-429A531EDC88}" type="slidenum">
              <a:rPr lang="it-IT"/>
              <a:pPr>
                <a:defRPr/>
              </a:pPr>
              <a:t>251</a:t>
            </a:fld>
            <a:endParaRPr lang="it-IT"/>
          </a:p>
        </p:txBody>
      </p:sp>
      <p:sp>
        <p:nvSpPr>
          <p:cNvPr id="48132"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smtClean="0">
                <a:solidFill>
                  <a:srgbClr val="FF3300"/>
                </a:solidFill>
              </a:rPr>
              <a:t>Indici di forma e di simmetria</a:t>
            </a:r>
          </a:p>
        </p:txBody>
      </p:sp>
      <p:sp>
        <p:nvSpPr>
          <p:cNvPr id="48133" name="Rectangle 4"/>
          <p:cNvSpPr>
            <a:spLocks noGrp="1" noChangeArrowheads="1"/>
          </p:cNvSpPr>
          <p:nvPr>
            <p:ph type="body" idx="1"/>
          </p:nvPr>
        </p:nvSpPr>
        <p:spPr>
          <a:xfrm>
            <a:off x="0" y="1341438"/>
            <a:ext cx="8892480" cy="5516562"/>
          </a:xfrm>
        </p:spPr>
        <p:txBody>
          <a:bodyPr>
            <a:normAutofit fontScale="92500" lnSpcReduction="20000"/>
          </a:bodyPr>
          <a:lstStyle/>
          <a:p>
            <a:pPr eaLnBrk="1" hangingPunct="1"/>
            <a:r>
              <a:rPr lang="it-IT" dirty="0" smtClean="0"/>
              <a:t>In biologia, a volte, può essere utile confrontare un istogramma di frequenze osservate con una distribuzione normale con medesima media e deviazione standard. Un </a:t>
            </a:r>
            <a:r>
              <a:rPr lang="it-IT" dirty="0" smtClean="0">
                <a:solidFill>
                  <a:srgbClr val="000099"/>
                </a:solidFill>
              </a:rPr>
              <a:t>indice di “forma”</a:t>
            </a:r>
            <a:r>
              <a:rPr lang="it-IT" dirty="0" smtClean="0"/>
              <a:t> utile, in tal caso, è l’</a:t>
            </a:r>
            <a:r>
              <a:rPr lang="it-IT" dirty="0" smtClean="0">
                <a:solidFill>
                  <a:srgbClr val="000099"/>
                </a:solidFill>
              </a:rPr>
              <a:t>indice di </a:t>
            </a:r>
            <a:r>
              <a:rPr lang="it-IT" dirty="0" err="1" smtClean="0">
                <a:solidFill>
                  <a:srgbClr val="000099"/>
                </a:solidFill>
              </a:rPr>
              <a:t>curtosi</a:t>
            </a:r>
            <a:r>
              <a:rPr lang="it-IT" dirty="0" smtClean="0">
                <a:solidFill>
                  <a:srgbClr val="000099"/>
                </a:solidFill>
              </a:rPr>
              <a:t> </a:t>
            </a:r>
            <a:r>
              <a:rPr lang="it-IT" dirty="0" smtClean="0"/>
              <a:t>dato dalla</a:t>
            </a:r>
          </a:p>
          <a:p>
            <a:pPr eaLnBrk="1" hangingPunct="1"/>
            <a:endParaRPr lang="it-IT" dirty="0" smtClean="0"/>
          </a:p>
          <a:p>
            <a:pPr eaLnBrk="1" hangingPunct="1"/>
            <a:endParaRPr lang="it-IT" dirty="0" smtClean="0"/>
          </a:p>
          <a:p>
            <a:pPr eaLnBrk="1" hangingPunct="1"/>
            <a:endParaRPr lang="it-IT" dirty="0" smtClean="0"/>
          </a:p>
          <a:p>
            <a:pPr eaLnBrk="1" hangingPunct="1"/>
            <a:endParaRPr lang="it-IT" dirty="0" smtClean="0"/>
          </a:p>
          <a:p>
            <a:r>
              <a:rPr lang="it-IT" dirty="0" smtClean="0"/>
              <a:t>L’indice di </a:t>
            </a:r>
            <a:r>
              <a:rPr lang="it-IT" dirty="0" err="1" smtClean="0"/>
              <a:t>curtosi</a:t>
            </a:r>
            <a:r>
              <a:rPr lang="it-IT" dirty="0" smtClean="0"/>
              <a:t> è una misura del peso relativo delle code della distribuzione rispetto alla parte centrale (è </a:t>
            </a:r>
            <a:r>
              <a:rPr lang="it-IT" b="1" dirty="0" smtClean="0"/>
              <a:t>tanto più grande quanto più grande è il peso delle code</a:t>
            </a:r>
            <a:r>
              <a:rPr lang="it-IT" dirty="0" smtClean="0"/>
              <a:t> rispetto alla parte centrale). </a:t>
            </a:r>
          </a:p>
          <a:p>
            <a:pPr eaLnBrk="1" hangingPunct="1"/>
            <a:endParaRPr lang="it-IT" dirty="0" smtClean="0"/>
          </a:p>
          <a:p>
            <a:pPr eaLnBrk="1" hangingPunct="1"/>
            <a:endParaRPr lang="el-GR" dirty="0" smtClean="0"/>
          </a:p>
          <a:p>
            <a:pPr eaLnBrk="1" hangingPunct="1"/>
            <a:endParaRPr lang="it-IT" dirty="0" smtClean="0"/>
          </a:p>
          <a:p>
            <a:pPr eaLnBrk="1" hangingPunct="1">
              <a:buFontTx/>
              <a:buNone/>
            </a:pPr>
            <a:endParaRPr lang="it-IT" dirty="0" smtClean="0">
              <a:solidFill>
                <a:srgbClr val="FF5050"/>
              </a:solidFill>
            </a:endParaRPr>
          </a:p>
        </p:txBody>
      </p:sp>
      <p:graphicFrame>
        <p:nvGraphicFramePr>
          <p:cNvPr id="48130" name="Object 5"/>
          <p:cNvGraphicFramePr>
            <a:graphicFrameLocks noChangeAspect="1"/>
          </p:cNvGraphicFramePr>
          <p:nvPr/>
        </p:nvGraphicFramePr>
        <p:xfrm>
          <a:off x="1907704" y="3284984"/>
          <a:ext cx="5473700" cy="1511300"/>
        </p:xfrm>
        <a:graphic>
          <a:graphicData uri="http://schemas.openxmlformats.org/presentationml/2006/ole">
            <p:oleObj spid="_x0000_s53250" name="Equation" r:id="rId3" imgW="939600" imgH="355320" progId="Equation.3">
              <p:embed/>
            </p:oleObj>
          </a:graphicData>
        </a:graphic>
      </p:graphicFrame>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57D12032-C9D8-4FCB-BA64-56B66C82EBAE}" type="slidenum">
              <a:rPr lang="it-IT"/>
              <a:pPr>
                <a:defRPr/>
              </a:pPr>
              <a:t>252</a:t>
            </a:fld>
            <a:endParaRPr lang="it-IT"/>
          </a:p>
        </p:txBody>
      </p:sp>
      <p:sp>
        <p:nvSpPr>
          <p:cNvPr id="321539" name="Rectangle 4"/>
          <p:cNvSpPr>
            <a:spLocks noChangeArrowheads="1"/>
          </p:cNvSpPr>
          <p:nvPr/>
        </p:nvSpPr>
        <p:spPr bwMode="auto">
          <a:xfrm>
            <a:off x="468313" y="0"/>
            <a:ext cx="8229600" cy="836613"/>
          </a:xfrm>
          <a:prstGeom prst="rect">
            <a:avLst/>
          </a:prstGeom>
          <a:noFill/>
          <a:ln w="9525">
            <a:solidFill>
              <a:schemeClr val="accent2"/>
            </a:solidFill>
            <a:miter lim="800000"/>
            <a:headEnd/>
            <a:tailEnd/>
          </a:ln>
        </p:spPr>
        <p:txBody>
          <a:bodyPr/>
          <a:lstStyle/>
          <a:p>
            <a:pPr marL="342900" indent="-342900" algn="ctr">
              <a:spcBef>
                <a:spcPct val="20000"/>
              </a:spcBef>
            </a:pPr>
            <a:r>
              <a:rPr lang="it-IT" sz="3600">
                <a:solidFill>
                  <a:srgbClr val="FF0066"/>
                </a:solidFill>
                <a:latin typeface="Arial" pitchFamily="34" charset="0"/>
              </a:rPr>
              <a:t>Indice di curtosi</a:t>
            </a:r>
          </a:p>
        </p:txBody>
      </p:sp>
      <p:pic>
        <p:nvPicPr>
          <p:cNvPr id="321540" name="Picture 5" descr="kurt1"/>
          <p:cNvPicPr>
            <a:picLocks noChangeAspect="1" noChangeArrowheads="1"/>
          </p:cNvPicPr>
          <p:nvPr/>
        </p:nvPicPr>
        <p:blipFill>
          <a:blip r:embed="rId3" cstate="print"/>
          <a:srcRect/>
          <a:stretch>
            <a:fillRect/>
          </a:stretch>
        </p:blipFill>
        <p:spPr bwMode="auto">
          <a:xfrm>
            <a:off x="0" y="1196975"/>
            <a:ext cx="9144000" cy="4535488"/>
          </a:xfrm>
          <a:prstGeom prst="rect">
            <a:avLst/>
          </a:prstGeom>
          <a:noFill/>
          <a:ln w="9525">
            <a:noFill/>
            <a:miter lim="800000"/>
            <a:headEnd/>
            <a:tailEnd/>
          </a:ln>
        </p:spPr>
      </p:pic>
      <p:sp>
        <p:nvSpPr>
          <p:cNvPr id="321541" name="Text Box 6"/>
          <p:cNvSpPr txBox="1">
            <a:spLocks noChangeArrowheads="1"/>
          </p:cNvSpPr>
          <p:nvPr/>
        </p:nvSpPr>
        <p:spPr bwMode="auto">
          <a:xfrm>
            <a:off x="0" y="5589588"/>
            <a:ext cx="3492500" cy="1187450"/>
          </a:xfrm>
          <a:prstGeom prst="rect">
            <a:avLst/>
          </a:prstGeom>
          <a:noFill/>
          <a:ln w="9525">
            <a:noFill/>
            <a:miter lim="800000"/>
            <a:headEnd/>
            <a:tailEnd/>
          </a:ln>
        </p:spPr>
        <p:txBody>
          <a:bodyPr>
            <a:spAutoFit/>
          </a:bodyPr>
          <a:lstStyle/>
          <a:p>
            <a:r>
              <a:rPr lang="it-IT" sz="1800">
                <a:latin typeface="Arial" pitchFamily="34" charset="0"/>
              </a:rPr>
              <a:t>   </a:t>
            </a:r>
            <a:r>
              <a:rPr lang="it-IT" b="1">
                <a:solidFill>
                  <a:srgbClr val="FF3300"/>
                </a:solidFill>
                <a:latin typeface="Arial" pitchFamily="34" charset="0"/>
              </a:rPr>
              <a:t>maggior frequenza dei valori centrali ed</a:t>
            </a:r>
          </a:p>
          <a:p>
            <a:r>
              <a:rPr lang="it-IT" b="1">
                <a:solidFill>
                  <a:srgbClr val="FF3300"/>
                </a:solidFill>
                <a:latin typeface="Arial" pitchFamily="34" charset="0"/>
              </a:rPr>
              <a:t>   estremi</a:t>
            </a:r>
          </a:p>
        </p:txBody>
      </p:sp>
      <p:sp>
        <p:nvSpPr>
          <p:cNvPr id="321542" name="Text Box 7"/>
          <p:cNvSpPr txBox="1">
            <a:spLocks noChangeArrowheads="1"/>
          </p:cNvSpPr>
          <p:nvPr/>
        </p:nvSpPr>
        <p:spPr bwMode="auto">
          <a:xfrm>
            <a:off x="5076825" y="5516563"/>
            <a:ext cx="3240088" cy="1187450"/>
          </a:xfrm>
          <a:prstGeom prst="rect">
            <a:avLst/>
          </a:prstGeom>
          <a:noFill/>
          <a:ln w="9525">
            <a:noFill/>
            <a:miter lim="800000"/>
            <a:headEnd/>
            <a:tailEnd/>
          </a:ln>
        </p:spPr>
        <p:txBody>
          <a:bodyPr>
            <a:spAutoFit/>
          </a:bodyPr>
          <a:lstStyle/>
          <a:p>
            <a:r>
              <a:rPr lang="it-IT" b="1">
                <a:solidFill>
                  <a:srgbClr val="FF3300"/>
                </a:solidFill>
                <a:latin typeface="Arial" pitchFamily="34" charset="0"/>
              </a:rPr>
              <a:t>minor frequenza dei </a:t>
            </a:r>
          </a:p>
          <a:p>
            <a:r>
              <a:rPr lang="it-IT" b="1">
                <a:solidFill>
                  <a:srgbClr val="FF3300"/>
                </a:solidFill>
                <a:latin typeface="Arial" pitchFamily="34" charset="0"/>
              </a:rPr>
              <a:t>valori centrali e</a:t>
            </a:r>
          </a:p>
          <a:p>
            <a:r>
              <a:rPr lang="it-IT" b="1">
                <a:solidFill>
                  <a:srgbClr val="FF3300"/>
                </a:solidFill>
                <a:latin typeface="Arial" pitchFamily="34" charset="0"/>
              </a:rPr>
              <a:t>  estremi</a:t>
            </a:r>
          </a:p>
        </p:txBody>
      </p:sp>
      <p:sp>
        <p:nvSpPr>
          <p:cNvPr id="321543" name="Text Box 9"/>
          <p:cNvSpPr txBox="1">
            <a:spLocks noChangeArrowheads="1"/>
          </p:cNvSpPr>
          <p:nvPr/>
        </p:nvSpPr>
        <p:spPr bwMode="auto">
          <a:xfrm>
            <a:off x="447675" y="836613"/>
            <a:ext cx="3465513" cy="579437"/>
          </a:xfrm>
          <a:prstGeom prst="rect">
            <a:avLst/>
          </a:prstGeom>
          <a:noFill/>
          <a:ln w="9525">
            <a:noFill/>
            <a:miter lim="800000"/>
            <a:headEnd/>
            <a:tailEnd/>
          </a:ln>
        </p:spPr>
        <p:txBody>
          <a:bodyPr>
            <a:spAutoFit/>
          </a:bodyPr>
          <a:lstStyle/>
          <a:p>
            <a:r>
              <a:rPr lang="it-IT" sz="3200">
                <a:solidFill>
                  <a:schemeClr val="hlink"/>
                </a:solidFill>
                <a:latin typeface="Arial" pitchFamily="34" charset="0"/>
              </a:rPr>
              <a:t>Ipernormale  </a:t>
            </a:r>
            <a:r>
              <a:rPr lang="el-GR" sz="3200">
                <a:solidFill>
                  <a:schemeClr val="hlink"/>
                </a:solidFill>
                <a:latin typeface="Arial" pitchFamily="34" charset="0"/>
              </a:rPr>
              <a:t>γ</a:t>
            </a:r>
            <a:r>
              <a:rPr lang="it-IT" sz="3200">
                <a:solidFill>
                  <a:schemeClr val="hlink"/>
                </a:solidFill>
                <a:latin typeface="Arial" pitchFamily="34" charset="0"/>
              </a:rPr>
              <a:t> &gt; 0</a:t>
            </a:r>
            <a:endParaRPr lang="el-GR" sz="3200">
              <a:solidFill>
                <a:schemeClr val="hlink"/>
              </a:solidFill>
              <a:latin typeface="Arial" pitchFamily="34" charset="0"/>
            </a:endParaRPr>
          </a:p>
        </p:txBody>
      </p:sp>
      <p:sp>
        <p:nvSpPr>
          <p:cNvPr id="321544" name="Text Box 10"/>
          <p:cNvSpPr txBox="1">
            <a:spLocks noChangeArrowheads="1"/>
          </p:cNvSpPr>
          <p:nvPr/>
        </p:nvSpPr>
        <p:spPr bwMode="auto">
          <a:xfrm>
            <a:off x="5292725" y="908050"/>
            <a:ext cx="3330575" cy="579438"/>
          </a:xfrm>
          <a:prstGeom prst="rect">
            <a:avLst/>
          </a:prstGeom>
          <a:noFill/>
          <a:ln w="9525">
            <a:noFill/>
            <a:miter lim="800000"/>
            <a:headEnd/>
            <a:tailEnd/>
          </a:ln>
        </p:spPr>
        <p:txBody>
          <a:bodyPr wrap="none">
            <a:spAutoFit/>
          </a:bodyPr>
          <a:lstStyle/>
          <a:p>
            <a:r>
              <a:rPr lang="it-IT" sz="3200">
                <a:solidFill>
                  <a:schemeClr val="hlink"/>
                </a:solidFill>
                <a:latin typeface="Arial" pitchFamily="34" charset="0"/>
              </a:rPr>
              <a:t>Iponormale  </a:t>
            </a:r>
            <a:r>
              <a:rPr lang="el-GR" sz="3200">
                <a:solidFill>
                  <a:schemeClr val="hlink"/>
                </a:solidFill>
                <a:latin typeface="Arial" pitchFamily="34" charset="0"/>
              </a:rPr>
              <a:t>γ</a:t>
            </a:r>
            <a:r>
              <a:rPr lang="it-IT" sz="3200">
                <a:solidFill>
                  <a:schemeClr val="hlink"/>
                </a:solidFill>
                <a:latin typeface="Arial" pitchFamily="34" charset="0"/>
              </a:rPr>
              <a:t> &lt; 0</a:t>
            </a:r>
            <a:endParaRPr lang="el-GR" sz="3200">
              <a:solidFill>
                <a:schemeClr val="hlink"/>
              </a:solidFill>
              <a:latin typeface="Arial" pitchFamily="34"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55297F86-A231-4FE4-AA0E-EFCEE78336CA}" type="slidenum">
              <a:rPr lang="it-IT"/>
              <a:pPr>
                <a:defRPr/>
              </a:pPr>
              <a:t>253</a:t>
            </a:fld>
            <a:endParaRPr lang="it-IT"/>
          </a:p>
        </p:txBody>
      </p:sp>
      <p:sp>
        <p:nvSpPr>
          <p:cNvPr id="323587" name="Rectangle 2"/>
          <p:cNvSpPr>
            <a:spLocks noChangeArrowheads="1"/>
          </p:cNvSpPr>
          <p:nvPr/>
        </p:nvSpPr>
        <p:spPr bwMode="auto">
          <a:xfrm>
            <a:off x="395288" y="333375"/>
            <a:ext cx="8229600" cy="836613"/>
          </a:xfrm>
          <a:prstGeom prst="rect">
            <a:avLst/>
          </a:prstGeom>
          <a:noFill/>
          <a:ln w="9525">
            <a:solidFill>
              <a:schemeClr val="accent2"/>
            </a:solidFill>
            <a:miter lim="800000"/>
            <a:headEnd/>
            <a:tailEnd/>
          </a:ln>
        </p:spPr>
        <p:txBody>
          <a:bodyPr anchor="ctr"/>
          <a:lstStyle/>
          <a:p>
            <a:pPr algn="ctr"/>
            <a:r>
              <a:rPr lang="it-IT" sz="3600">
                <a:solidFill>
                  <a:srgbClr val="FF5050"/>
                </a:solidFill>
                <a:latin typeface="Arial" pitchFamily="34" charset="0"/>
              </a:rPr>
              <a:t>Indice di Curtosi</a:t>
            </a:r>
          </a:p>
        </p:txBody>
      </p:sp>
      <p:sp>
        <p:nvSpPr>
          <p:cNvPr id="323588" name="Text Box 3"/>
          <p:cNvSpPr txBox="1">
            <a:spLocks noChangeArrowheads="1"/>
          </p:cNvSpPr>
          <p:nvPr/>
        </p:nvSpPr>
        <p:spPr bwMode="auto">
          <a:xfrm>
            <a:off x="251520" y="1412875"/>
            <a:ext cx="8888278" cy="1077218"/>
          </a:xfrm>
          <a:prstGeom prst="rect">
            <a:avLst/>
          </a:prstGeom>
          <a:noFill/>
          <a:ln w="9525">
            <a:noFill/>
            <a:miter lim="800000"/>
            <a:headEnd/>
            <a:tailEnd/>
          </a:ln>
        </p:spPr>
        <p:txBody>
          <a:bodyPr wrap="square">
            <a:spAutoFit/>
          </a:bodyPr>
          <a:lstStyle/>
          <a:p>
            <a:r>
              <a:rPr lang="it-IT" sz="3200" dirty="0">
                <a:latin typeface="Arial" pitchFamily="34" charset="0"/>
              </a:rPr>
              <a:t>L’</a:t>
            </a:r>
            <a:r>
              <a:rPr lang="it-IT" sz="3200" b="1" dirty="0">
                <a:solidFill>
                  <a:srgbClr val="279D2A"/>
                </a:solidFill>
                <a:latin typeface="Arial" pitchFamily="34" charset="0"/>
              </a:rPr>
              <a:t>indice di curtosi</a:t>
            </a:r>
            <a:r>
              <a:rPr lang="it-IT" sz="3200" dirty="0">
                <a:latin typeface="Arial" pitchFamily="34" charset="0"/>
              </a:rPr>
              <a:t> vale </a:t>
            </a:r>
            <a:r>
              <a:rPr lang="it-IT" sz="3200" b="1" dirty="0" smtClean="0">
                <a:solidFill>
                  <a:srgbClr val="FF3300"/>
                </a:solidFill>
                <a:latin typeface="Arial" pitchFamily="34" charset="0"/>
              </a:rPr>
              <a:t>0 </a:t>
            </a:r>
            <a:r>
              <a:rPr lang="it-IT" sz="3200" b="1" dirty="0" smtClean="0">
                <a:latin typeface="Arial" charset="0"/>
              </a:rPr>
              <a:t>(</a:t>
            </a:r>
            <a:r>
              <a:rPr lang="it-IT" sz="3200" dirty="0" smtClean="0">
                <a:latin typeface="Arial" charset="0"/>
              </a:rPr>
              <a:t>alcuni testi riportano</a:t>
            </a:r>
          </a:p>
          <a:p>
            <a:r>
              <a:rPr lang="it-IT" sz="3200" dirty="0" smtClean="0">
                <a:latin typeface="Arial" charset="0"/>
              </a:rPr>
              <a:t> il </a:t>
            </a:r>
            <a:r>
              <a:rPr lang="it-IT" sz="3200" dirty="0" smtClean="0">
                <a:solidFill>
                  <a:srgbClr val="FF0000"/>
                </a:solidFill>
                <a:latin typeface="Arial" charset="0"/>
              </a:rPr>
              <a:t>valore 3</a:t>
            </a:r>
            <a:r>
              <a:rPr lang="it-IT" sz="3200" dirty="0" smtClean="0">
                <a:latin typeface="Arial" charset="0"/>
              </a:rPr>
              <a:t>) </a:t>
            </a:r>
            <a:r>
              <a:rPr lang="it-IT" sz="3200" dirty="0" smtClean="0">
                <a:latin typeface="Arial" pitchFamily="34" charset="0"/>
              </a:rPr>
              <a:t>se </a:t>
            </a:r>
            <a:r>
              <a:rPr lang="it-IT" sz="3200" dirty="0">
                <a:latin typeface="Arial" pitchFamily="34" charset="0"/>
              </a:rPr>
              <a:t>la </a:t>
            </a:r>
            <a:r>
              <a:rPr lang="it-IT" sz="3200" dirty="0" smtClean="0">
                <a:latin typeface="Arial" pitchFamily="34" charset="0"/>
              </a:rPr>
              <a:t>popolazione è </a:t>
            </a:r>
            <a:r>
              <a:rPr lang="it-IT" sz="3200" dirty="0">
                <a:latin typeface="Arial" pitchFamily="34" charset="0"/>
              </a:rPr>
              <a:t>normale.</a:t>
            </a:r>
          </a:p>
        </p:txBody>
      </p:sp>
      <p:sp>
        <p:nvSpPr>
          <p:cNvPr id="323589" name="AutoShape 4"/>
          <p:cNvSpPr>
            <a:spLocks noChangeArrowheads="1"/>
          </p:cNvSpPr>
          <p:nvPr/>
        </p:nvSpPr>
        <p:spPr bwMode="auto">
          <a:xfrm>
            <a:off x="2916238" y="3068638"/>
            <a:ext cx="1368425" cy="609600"/>
          </a:xfrm>
          <a:prstGeom prst="wedgeRoundRectCallout">
            <a:avLst>
              <a:gd name="adj1" fmla="val -60903"/>
              <a:gd name="adj2" fmla="val 139065"/>
              <a:gd name="adj3" fmla="val 16667"/>
            </a:avLst>
          </a:prstGeom>
          <a:solidFill>
            <a:schemeClr val="accent1"/>
          </a:solidFill>
          <a:ln w="9525">
            <a:solidFill>
              <a:schemeClr val="tx1"/>
            </a:solidFill>
            <a:miter lim="800000"/>
            <a:headEnd/>
            <a:tailEnd/>
          </a:ln>
        </p:spPr>
        <p:txBody>
          <a:bodyPr/>
          <a:lstStyle/>
          <a:p>
            <a:pPr algn="ctr"/>
            <a:r>
              <a:rPr lang="el-GR" sz="3200" b="1">
                <a:solidFill>
                  <a:srgbClr val="FF3300"/>
                </a:solidFill>
                <a:latin typeface="Arial" pitchFamily="34" charset="0"/>
              </a:rPr>
              <a:t>γ</a:t>
            </a:r>
            <a:r>
              <a:rPr lang="it-IT" sz="3200" b="1">
                <a:solidFill>
                  <a:srgbClr val="FF3300"/>
                </a:solidFill>
                <a:latin typeface="Arial" pitchFamily="34" charset="0"/>
              </a:rPr>
              <a:t> &lt; 0</a:t>
            </a:r>
            <a:endParaRPr lang="el-GR" sz="3200" b="1">
              <a:solidFill>
                <a:srgbClr val="FF3300"/>
              </a:solidFill>
              <a:latin typeface="Arial" pitchFamily="34" charset="0"/>
            </a:endParaRPr>
          </a:p>
        </p:txBody>
      </p:sp>
      <p:sp>
        <p:nvSpPr>
          <p:cNvPr id="323590" name="AutoShape 5"/>
          <p:cNvSpPr>
            <a:spLocks noChangeArrowheads="1"/>
          </p:cNvSpPr>
          <p:nvPr/>
        </p:nvSpPr>
        <p:spPr bwMode="auto">
          <a:xfrm>
            <a:off x="6877050" y="2708275"/>
            <a:ext cx="1223963" cy="720725"/>
          </a:xfrm>
          <a:prstGeom prst="wedgeRoundRectCallout">
            <a:avLst>
              <a:gd name="adj1" fmla="val -31324"/>
              <a:gd name="adj2" fmla="val 150440"/>
              <a:gd name="adj3" fmla="val 16667"/>
            </a:avLst>
          </a:prstGeom>
          <a:solidFill>
            <a:schemeClr val="accent1"/>
          </a:solidFill>
          <a:ln w="9525">
            <a:solidFill>
              <a:schemeClr val="tx1"/>
            </a:solidFill>
            <a:miter lim="800000"/>
            <a:headEnd/>
            <a:tailEnd/>
          </a:ln>
        </p:spPr>
        <p:txBody>
          <a:bodyPr/>
          <a:lstStyle/>
          <a:p>
            <a:pPr algn="ctr"/>
            <a:r>
              <a:rPr lang="el-GR" sz="3200" b="1">
                <a:solidFill>
                  <a:srgbClr val="FF3300"/>
                </a:solidFill>
                <a:latin typeface="Arial" pitchFamily="34" charset="0"/>
              </a:rPr>
              <a:t>γ</a:t>
            </a:r>
            <a:r>
              <a:rPr lang="it-IT" sz="3200" b="1">
                <a:solidFill>
                  <a:srgbClr val="FF3300"/>
                </a:solidFill>
                <a:latin typeface="Arial" pitchFamily="34" charset="0"/>
              </a:rPr>
              <a:t> &gt; 0</a:t>
            </a:r>
            <a:endParaRPr lang="el-GR" sz="3200" b="1">
              <a:solidFill>
                <a:srgbClr val="FF3300"/>
              </a:solidFill>
              <a:latin typeface="Arial" pitchFamily="34" charset="0"/>
            </a:endParaRPr>
          </a:p>
        </p:txBody>
      </p:sp>
      <p:pic>
        <p:nvPicPr>
          <p:cNvPr id="323591" name="Picture 6" descr="ex1_kurtosis"/>
          <p:cNvPicPr>
            <a:picLocks noChangeAspect="1" noChangeArrowheads="1"/>
          </p:cNvPicPr>
          <p:nvPr/>
        </p:nvPicPr>
        <p:blipFill>
          <a:blip r:embed="rId3" cstate="print"/>
          <a:srcRect/>
          <a:stretch>
            <a:fillRect/>
          </a:stretch>
        </p:blipFill>
        <p:spPr bwMode="auto">
          <a:xfrm>
            <a:off x="395288" y="2636838"/>
            <a:ext cx="8353425" cy="422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C4D86032-6496-4B62-8554-7DCC3D5BEBBC}" type="slidenum">
              <a:rPr lang="it-IT"/>
              <a:pPr>
                <a:defRPr/>
              </a:pPr>
              <a:t>254</a:t>
            </a:fld>
            <a:endParaRPr lang="it-IT"/>
          </a:p>
        </p:txBody>
      </p:sp>
      <p:sp>
        <p:nvSpPr>
          <p:cNvPr id="49156" name="Rectangle 2"/>
          <p:cNvSpPr>
            <a:spLocks noGrp="1" noChangeArrowheads="1"/>
          </p:cNvSpPr>
          <p:nvPr>
            <p:ph type="title"/>
          </p:nvPr>
        </p:nvSpPr>
        <p:spPr>
          <a:xfrm>
            <a:off x="457200" y="274638"/>
            <a:ext cx="8229600" cy="850900"/>
          </a:xfrm>
          <a:ln>
            <a:solidFill>
              <a:schemeClr val="accent2"/>
            </a:solidFill>
          </a:ln>
        </p:spPr>
        <p:txBody>
          <a:bodyPr/>
          <a:lstStyle/>
          <a:p>
            <a:pPr eaLnBrk="1" hangingPunct="1"/>
            <a:r>
              <a:rPr lang="it-IT" sz="3600" smtClean="0">
                <a:solidFill>
                  <a:srgbClr val="FF3300"/>
                </a:solidFill>
              </a:rPr>
              <a:t>Indice di asimmetria</a:t>
            </a:r>
          </a:p>
        </p:txBody>
      </p:sp>
      <p:sp>
        <p:nvSpPr>
          <p:cNvPr id="49157" name="Rectangle 3"/>
          <p:cNvSpPr>
            <a:spLocks noGrp="1" noChangeArrowheads="1"/>
          </p:cNvSpPr>
          <p:nvPr>
            <p:ph type="body" idx="1"/>
          </p:nvPr>
        </p:nvSpPr>
        <p:spPr>
          <a:xfrm>
            <a:off x="457200" y="1600200"/>
            <a:ext cx="8229600" cy="4924425"/>
          </a:xfrm>
        </p:spPr>
        <p:txBody>
          <a:bodyPr/>
          <a:lstStyle/>
          <a:p>
            <a:pPr eaLnBrk="1" hangingPunct="1"/>
            <a:r>
              <a:rPr lang="it-IT" sz="2800" smtClean="0"/>
              <a:t>L’</a:t>
            </a:r>
            <a:r>
              <a:rPr lang="it-IT" sz="2800" b="1" smtClean="0">
                <a:solidFill>
                  <a:srgbClr val="279D2A"/>
                </a:solidFill>
              </a:rPr>
              <a:t>indice di asimmetria (skewness)</a:t>
            </a:r>
            <a:r>
              <a:rPr lang="it-IT" sz="2800" smtClean="0"/>
              <a:t> di Pearson è dato da</a:t>
            </a:r>
          </a:p>
          <a:p>
            <a:pPr eaLnBrk="1" hangingPunct="1"/>
            <a:endParaRPr lang="it-IT" sz="2800" smtClean="0"/>
          </a:p>
          <a:p>
            <a:pPr eaLnBrk="1" hangingPunct="1"/>
            <a:endParaRPr lang="it-IT" sz="2800" smtClean="0"/>
          </a:p>
          <a:p>
            <a:pPr eaLnBrk="1" hangingPunct="1"/>
            <a:endParaRPr lang="it-IT" sz="2800" smtClean="0"/>
          </a:p>
          <a:p>
            <a:pPr eaLnBrk="1" hangingPunct="1"/>
            <a:endParaRPr lang="it-IT" sz="2800" smtClean="0"/>
          </a:p>
          <a:p>
            <a:pPr eaLnBrk="1" hangingPunct="1"/>
            <a:r>
              <a:rPr lang="it-IT" sz="2800" smtClean="0"/>
              <a:t>Se S = 0 si ha simmetria </a:t>
            </a:r>
          </a:p>
          <a:p>
            <a:pPr eaLnBrk="1" hangingPunct="1"/>
            <a:r>
              <a:rPr lang="it-IT" sz="2800" smtClean="0"/>
              <a:t>Se S </a:t>
            </a:r>
            <a:r>
              <a:rPr lang="it-IT" sz="2800" smtClean="0">
                <a:cs typeface="Arial" pitchFamily="34" charset="0"/>
              </a:rPr>
              <a:t>≥ 1.00 si ha una asimmetria a destra</a:t>
            </a:r>
          </a:p>
          <a:p>
            <a:pPr eaLnBrk="1" hangingPunct="1"/>
            <a:r>
              <a:rPr lang="it-IT" sz="2800" smtClean="0">
                <a:cs typeface="Arial" pitchFamily="34" charset="0"/>
              </a:rPr>
              <a:t>Se S ≤ -1.00 si ha una asimmetria a sinistra.</a:t>
            </a:r>
          </a:p>
        </p:txBody>
      </p:sp>
      <p:graphicFrame>
        <p:nvGraphicFramePr>
          <p:cNvPr id="49154" name="Object 4"/>
          <p:cNvGraphicFramePr>
            <a:graphicFrameLocks noChangeAspect="1"/>
          </p:cNvGraphicFramePr>
          <p:nvPr/>
        </p:nvGraphicFramePr>
        <p:xfrm>
          <a:off x="2690813" y="2997200"/>
          <a:ext cx="3544887" cy="1512888"/>
        </p:xfrm>
        <a:graphic>
          <a:graphicData uri="http://schemas.openxmlformats.org/presentationml/2006/ole">
            <p:oleObj spid="_x0000_s54274" name="Equation" r:id="rId3" imgW="634680" imgH="291960" progId="Equation.3">
              <p:embed/>
            </p:oleObj>
          </a:graphicData>
        </a:graphic>
      </p:graphicFrame>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43E626E-6FC0-4E59-934C-F749B247F946}" type="slidenum">
              <a:rPr lang="it-IT"/>
              <a:pPr>
                <a:defRPr/>
              </a:pPr>
              <a:t>255</a:t>
            </a:fld>
            <a:endParaRPr lang="it-IT"/>
          </a:p>
        </p:txBody>
      </p:sp>
      <p:sp>
        <p:nvSpPr>
          <p:cNvPr id="324611"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600" smtClean="0">
                <a:solidFill>
                  <a:srgbClr val="FF3300"/>
                </a:solidFill>
              </a:rPr>
              <a:t>Riassunto</a:t>
            </a:r>
          </a:p>
        </p:txBody>
      </p:sp>
      <p:sp>
        <p:nvSpPr>
          <p:cNvPr id="324612" name="Rectangle 3"/>
          <p:cNvSpPr>
            <a:spLocks noGrp="1" noChangeArrowheads="1"/>
          </p:cNvSpPr>
          <p:nvPr>
            <p:ph type="body" idx="1"/>
          </p:nvPr>
        </p:nvSpPr>
        <p:spPr>
          <a:xfrm>
            <a:off x="0" y="1052513"/>
            <a:ext cx="8686800" cy="5805487"/>
          </a:xfrm>
        </p:spPr>
        <p:txBody>
          <a:bodyPr/>
          <a:lstStyle/>
          <a:p>
            <a:pPr eaLnBrk="1" hangingPunct="1"/>
            <a:r>
              <a:rPr lang="it-IT" smtClean="0"/>
              <a:t>Un riassunto numerico di una distribuzione deve riportare il </a:t>
            </a:r>
            <a:r>
              <a:rPr lang="it-IT" smtClean="0">
                <a:solidFill>
                  <a:srgbClr val="FF3300"/>
                </a:solidFill>
              </a:rPr>
              <a:t>centro</a:t>
            </a:r>
            <a:r>
              <a:rPr lang="it-IT" smtClean="0"/>
              <a:t> e la </a:t>
            </a:r>
            <a:r>
              <a:rPr lang="it-IT" smtClean="0">
                <a:solidFill>
                  <a:srgbClr val="FF3300"/>
                </a:solidFill>
              </a:rPr>
              <a:t>dispersione</a:t>
            </a:r>
            <a:r>
              <a:rPr lang="it-IT" smtClean="0"/>
              <a:t>.</a:t>
            </a:r>
          </a:p>
          <a:p>
            <a:pPr eaLnBrk="1" hangingPunct="1"/>
            <a:r>
              <a:rPr lang="it-IT" smtClean="0"/>
              <a:t>La </a:t>
            </a:r>
            <a:r>
              <a:rPr lang="it-IT" smtClean="0">
                <a:solidFill>
                  <a:srgbClr val="FF3300"/>
                </a:solidFill>
              </a:rPr>
              <a:t>media</a:t>
            </a:r>
            <a:r>
              <a:rPr lang="it-IT" smtClean="0"/>
              <a:t>, la </a:t>
            </a:r>
            <a:r>
              <a:rPr lang="it-IT" smtClean="0">
                <a:solidFill>
                  <a:srgbClr val="FF3300"/>
                </a:solidFill>
              </a:rPr>
              <a:t>mediana</a:t>
            </a:r>
            <a:r>
              <a:rPr lang="it-IT" smtClean="0"/>
              <a:t> e la </a:t>
            </a:r>
            <a:r>
              <a:rPr lang="it-IT" smtClean="0">
                <a:solidFill>
                  <a:srgbClr val="FF3300"/>
                </a:solidFill>
              </a:rPr>
              <a:t>moda</a:t>
            </a:r>
            <a:r>
              <a:rPr lang="it-IT" smtClean="0"/>
              <a:t> descrivono il centro di una distribuzione in modi diversi.</a:t>
            </a:r>
          </a:p>
          <a:p>
            <a:pPr eaLnBrk="1" hangingPunct="1"/>
            <a:r>
              <a:rPr lang="it-IT" smtClean="0"/>
              <a:t>Se si usa la </a:t>
            </a:r>
            <a:r>
              <a:rPr lang="it-IT" smtClean="0">
                <a:solidFill>
                  <a:srgbClr val="FF3300"/>
                </a:solidFill>
              </a:rPr>
              <a:t>mediana</a:t>
            </a:r>
            <a:r>
              <a:rPr lang="it-IT" smtClean="0"/>
              <a:t> per indicare il centro è opportuno rappresentare la dispersione con i </a:t>
            </a:r>
            <a:r>
              <a:rPr lang="it-IT" smtClean="0">
                <a:solidFill>
                  <a:srgbClr val="FF3300"/>
                </a:solidFill>
              </a:rPr>
              <a:t>quartili</a:t>
            </a:r>
            <a:r>
              <a:rPr lang="it-IT" smtClean="0"/>
              <a:t>.</a:t>
            </a:r>
          </a:p>
          <a:p>
            <a:pPr eaLnBrk="1" hangingPunct="1"/>
            <a:r>
              <a:rPr lang="it-IT" smtClean="0"/>
              <a:t>I </a:t>
            </a:r>
            <a:r>
              <a:rPr lang="it-IT" smtClean="0">
                <a:solidFill>
                  <a:srgbClr val="FF3300"/>
                </a:solidFill>
              </a:rPr>
              <a:t>quartili</a:t>
            </a:r>
            <a:r>
              <a:rPr lang="it-IT" smtClean="0"/>
              <a:t> e i </a:t>
            </a:r>
            <a:r>
              <a:rPr lang="it-IT" smtClean="0">
                <a:solidFill>
                  <a:srgbClr val="FF3300"/>
                </a:solidFill>
              </a:rPr>
              <a:t>percentili</a:t>
            </a:r>
            <a:r>
              <a:rPr lang="it-IT" smtClean="0"/>
              <a:t> sono misure di posizione non centrale che dividono la distribuzione, rispettivamente, in 4 e 100 parti di uguale numerosità.</a:t>
            </a:r>
          </a:p>
          <a:p>
            <a:pPr eaLnBrk="1" hangingPunct="1"/>
            <a:endParaRPr lang="it-IT" smtClean="0"/>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DCC1C20F-4D5A-4EC2-AD93-9C481D83F5A3}" type="slidenum">
              <a:rPr lang="it-IT"/>
              <a:pPr>
                <a:defRPr/>
              </a:pPr>
              <a:t>256</a:t>
            </a:fld>
            <a:endParaRPr lang="it-IT"/>
          </a:p>
        </p:txBody>
      </p:sp>
      <p:sp>
        <p:nvSpPr>
          <p:cNvPr id="325635" name="Rectangle 3"/>
          <p:cNvSpPr>
            <a:spLocks noGrp="1" noChangeArrowheads="1"/>
          </p:cNvSpPr>
          <p:nvPr>
            <p:ph type="body" idx="1"/>
          </p:nvPr>
        </p:nvSpPr>
        <p:spPr>
          <a:xfrm>
            <a:off x="0" y="260350"/>
            <a:ext cx="8686800" cy="6337300"/>
          </a:xfrm>
        </p:spPr>
        <p:txBody>
          <a:bodyPr/>
          <a:lstStyle/>
          <a:p>
            <a:pPr eaLnBrk="1" hangingPunct="1"/>
            <a:r>
              <a:rPr lang="it-IT" smtClean="0"/>
              <a:t>La </a:t>
            </a:r>
            <a:r>
              <a:rPr lang="it-IT" smtClean="0">
                <a:solidFill>
                  <a:srgbClr val="279D2A"/>
                </a:solidFill>
              </a:rPr>
              <a:t>varianza</a:t>
            </a:r>
            <a:r>
              <a:rPr lang="it-IT" smtClean="0"/>
              <a:t> e la sua radice quadrata, la </a:t>
            </a:r>
            <a:r>
              <a:rPr lang="it-IT" smtClean="0">
                <a:solidFill>
                  <a:srgbClr val="279D2A"/>
                </a:solidFill>
              </a:rPr>
              <a:t>deviazione standard</a:t>
            </a:r>
            <a:r>
              <a:rPr lang="it-IT" smtClean="0"/>
              <a:t>, misurano la dispersione rispetto alla media come centro. </a:t>
            </a:r>
          </a:p>
          <a:p>
            <a:pPr eaLnBrk="1" hangingPunct="1"/>
            <a:r>
              <a:rPr lang="it-IT" smtClean="0"/>
              <a:t>Il </a:t>
            </a:r>
            <a:r>
              <a:rPr lang="it-IT" smtClean="0">
                <a:solidFill>
                  <a:srgbClr val="279D2A"/>
                </a:solidFill>
              </a:rPr>
              <a:t>coefficiente di variazione </a:t>
            </a:r>
            <a:r>
              <a:rPr lang="it-IT" smtClean="0"/>
              <a:t>è una misura di dispersione che non risente dell’unità di misura e dell’ordine di grandezza dei dati. </a:t>
            </a:r>
          </a:p>
          <a:p>
            <a:pPr eaLnBrk="1" hangingPunct="1"/>
            <a:r>
              <a:rPr lang="it-IT" smtClean="0"/>
              <a:t>Il </a:t>
            </a:r>
            <a:r>
              <a:rPr lang="it-IT" smtClean="0">
                <a:solidFill>
                  <a:srgbClr val="279D2A"/>
                </a:solidFill>
              </a:rPr>
              <a:t>sommario a cinque numeri</a:t>
            </a:r>
            <a:r>
              <a:rPr lang="it-IT" smtClean="0"/>
              <a:t> (mediana, quartili, minimo e massimo) fornisce una descrizione generale della distribuzione.</a:t>
            </a:r>
          </a:p>
          <a:p>
            <a:pPr eaLnBrk="1" hangingPunct="1"/>
            <a:r>
              <a:rPr lang="it-IT" smtClean="0"/>
              <a:t>Il</a:t>
            </a:r>
            <a:r>
              <a:rPr lang="it-IT" smtClean="0">
                <a:solidFill>
                  <a:srgbClr val="279D2A"/>
                </a:solidFill>
              </a:rPr>
              <a:t> box-plot </a:t>
            </a:r>
            <a:r>
              <a:rPr lang="it-IT" smtClean="0"/>
              <a:t>è un grafico del sommario a cinque numeri.</a:t>
            </a:r>
          </a:p>
          <a:p>
            <a:pPr eaLnBrk="1" hangingPunct="1"/>
            <a:r>
              <a:rPr lang="it-IT" smtClean="0"/>
              <a:t>La</a:t>
            </a:r>
            <a:r>
              <a:rPr lang="it-IT" smtClean="0">
                <a:solidFill>
                  <a:srgbClr val="279D2A"/>
                </a:solidFill>
              </a:rPr>
              <a:t> mediana </a:t>
            </a:r>
            <a:r>
              <a:rPr lang="it-IT" smtClean="0"/>
              <a:t>e i </a:t>
            </a:r>
            <a:r>
              <a:rPr lang="it-IT" smtClean="0">
                <a:solidFill>
                  <a:srgbClr val="279D2A"/>
                </a:solidFill>
              </a:rPr>
              <a:t>quartili</a:t>
            </a:r>
            <a:r>
              <a:rPr lang="it-IT" smtClean="0"/>
              <a:t> sono misure resistenti.</a:t>
            </a: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0AA133AC-2F1D-4DF9-BF3A-92370A247F7B}" type="slidenum">
              <a:rPr lang="it-IT"/>
              <a:pPr>
                <a:defRPr/>
              </a:pPr>
              <a:t>257</a:t>
            </a:fld>
            <a:endParaRPr lang="it-IT"/>
          </a:p>
        </p:txBody>
      </p:sp>
      <p:sp>
        <p:nvSpPr>
          <p:cNvPr id="326659" name="Rectangle 3"/>
          <p:cNvSpPr>
            <a:spLocks noGrp="1" noChangeArrowheads="1"/>
          </p:cNvSpPr>
          <p:nvPr>
            <p:ph type="body" idx="1"/>
          </p:nvPr>
        </p:nvSpPr>
        <p:spPr>
          <a:xfrm>
            <a:off x="457200" y="260350"/>
            <a:ext cx="8229600" cy="5865813"/>
          </a:xfrm>
        </p:spPr>
        <p:txBody>
          <a:bodyPr/>
          <a:lstStyle/>
          <a:p>
            <a:pPr eaLnBrk="1" hangingPunct="1"/>
            <a:r>
              <a:rPr lang="it-IT" smtClean="0"/>
              <a:t>L’indice di </a:t>
            </a:r>
            <a:r>
              <a:rPr lang="it-IT" smtClean="0">
                <a:solidFill>
                  <a:srgbClr val="FF3300"/>
                </a:solidFill>
              </a:rPr>
              <a:t>curtosi</a:t>
            </a:r>
            <a:r>
              <a:rPr lang="it-IT" smtClean="0"/>
              <a:t> e di </a:t>
            </a:r>
            <a:r>
              <a:rPr lang="it-IT" smtClean="0">
                <a:solidFill>
                  <a:srgbClr val="FF3300"/>
                </a:solidFill>
              </a:rPr>
              <a:t>asimmetria</a:t>
            </a:r>
            <a:r>
              <a:rPr lang="it-IT" smtClean="0"/>
              <a:t>.</a:t>
            </a:r>
          </a:p>
          <a:p>
            <a:pPr eaLnBrk="1" hangingPunct="1"/>
            <a:r>
              <a:rPr lang="it-IT" smtClean="0"/>
              <a:t>Attenzione ai cambiamenti di scala e alle trasformazioni dei dati.</a:t>
            </a: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EB78222D-D807-4254-B6DB-63BA99E6B40C}" type="slidenum">
              <a:rPr lang="it-IT"/>
              <a:pPr>
                <a:defRPr/>
              </a:pPr>
              <a:t>258</a:t>
            </a:fld>
            <a:endParaRPr lang="it-IT"/>
          </a:p>
        </p:txBody>
      </p:sp>
      <p:sp>
        <p:nvSpPr>
          <p:cNvPr id="327683" name="Rectangle 2"/>
          <p:cNvSpPr>
            <a:spLocks noChangeArrowheads="1"/>
          </p:cNvSpPr>
          <p:nvPr/>
        </p:nvSpPr>
        <p:spPr bwMode="auto">
          <a:xfrm>
            <a:off x="0" y="1124744"/>
            <a:ext cx="9144000" cy="3625850"/>
          </a:xfrm>
          <a:prstGeom prst="rect">
            <a:avLst/>
          </a:prstGeom>
          <a:noFill/>
          <a:ln w="9525" algn="ctr">
            <a:noFill/>
            <a:miter lim="800000"/>
            <a:headEnd/>
            <a:tailEnd/>
          </a:ln>
        </p:spPr>
        <p:txBody>
          <a:bodyPr anchor="ctr">
            <a:spAutoFit/>
          </a:bodyPr>
          <a:lstStyle/>
          <a:p>
            <a:pPr marL="342900" indent="-342900"/>
            <a:r>
              <a:rPr lang="it-IT" sz="3200" dirty="0"/>
              <a:t>Se media,</a:t>
            </a:r>
            <a:r>
              <a:rPr lang="it-IT" sz="4000" dirty="0"/>
              <a:t> </a:t>
            </a:r>
            <a:r>
              <a:rPr lang="it-IT" sz="3200" dirty="0"/>
              <a:t>mediana e moda di una distribuzione sono 4,6,7 rispettivamente, allora la distribuzione risulta essere</a:t>
            </a:r>
          </a:p>
          <a:p>
            <a:pPr marL="342900" indent="-342900">
              <a:buFontTx/>
              <a:buAutoNum type="alphaLcParenBoth"/>
            </a:pPr>
            <a:r>
              <a:rPr lang="it-IT" sz="3200" dirty="0"/>
              <a:t>asimmetrica a sinistra</a:t>
            </a:r>
          </a:p>
          <a:p>
            <a:pPr marL="342900" indent="-342900"/>
            <a:r>
              <a:rPr lang="it-IT" sz="3200" dirty="0"/>
              <a:t>(b) simmetrica</a:t>
            </a:r>
          </a:p>
          <a:p>
            <a:pPr marL="342900" indent="-342900"/>
            <a:r>
              <a:rPr lang="it-IT" sz="3200" dirty="0"/>
              <a:t>(c) asimmetrica a destra</a:t>
            </a:r>
          </a:p>
          <a:p>
            <a:pPr marL="342900" indent="-342900"/>
            <a:r>
              <a:rPr lang="it-IT" sz="3200" dirty="0"/>
              <a:t>(d) bimodale</a:t>
            </a:r>
          </a:p>
        </p:txBody>
      </p:sp>
      <p:sp>
        <p:nvSpPr>
          <p:cNvPr id="5" name="CasellaDiTesto 4"/>
          <p:cNvSpPr txBox="1"/>
          <p:nvPr/>
        </p:nvSpPr>
        <p:spPr>
          <a:xfrm>
            <a:off x="3203848" y="620688"/>
            <a:ext cx="1326197" cy="461665"/>
          </a:xfrm>
          <a:prstGeom prst="rect">
            <a:avLst/>
          </a:prstGeom>
          <a:noFill/>
        </p:spPr>
        <p:txBody>
          <a:bodyPr wrap="none" rtlCol="0">
            <a:spAutoFit/>
          </a:bodyPr>
          <a:lstStyle/>
          <a:p>
            <a:r>
              <a:rPr lang="it-IT" sz="2400" dirty="0" smtClean="0">
                <a:solidFill>
                  <a:srgbClr val="FF0000"/>
                </a:solidFill>
              </a:rPr>
              <a:t>ESEMPIO</a:t>
            </a:r>
            <a:endParaRPr lang="it-IT" sz="2400" dirty="0">
              <a:solidFill>
                <a:srgbClr val="FF0000"/>
              </a:solidFill>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5DD9C616-430C-4953-BBA9-40C061E9B3A3}" type="slidenum">
              <a:rPr lang="it-IT"/>
              <a:pPr>
                <a:defRPr/>
              </a:pPr>
              <a:t>259</a:t>
            </a:fld>
            <a:endParaRPr lang="it-IT"/>
          </a:p>
        </p:txBody>
      </p:sp>
      <p:sp>
        <p:nvSpPr>
          <p:cNvPr id="328707" name="Rectangle 2"/>
          <p:cNvSpPr>
            <a:spLocks noChangeArrowheads="1"/>
          </p:cNvSpPr>
          <p:nvPr/>
        </p:nvSpPr>
        <p:spPr bwMode="auto">
          <a:xfrm>
            <a:off x="39688" y="-33338"/>
            <a:ext cx="8709025" cy="6924676"/>
          </a:xfrm>
          <a:prstGeom prst="rect">
            <a:avLst/>
          </a:prstGeom>
          <a:noFill/>
          <a:ln w="9525" algn="ctr">
            <a:noFill/>
            <a:miter lim="800000"/>
            <a:headEnd/>
            <a:tailEnd/>
          </a:ln>
        </p:spPr>
        <p:txBody>
          <a:bodyPr anchor="ctr">
            <a:spAutoFit/>
          </a:bodyPr>
          <a:lstStyle/>
          <a:p>
            <a:r>
              <a:rPr lang="it-IT" sz="2800" dirty="0"/>
              <a:t>Analizzando il </a:t>
            </a:r>
            <a:r>
              <a:rPr lang="it-IT" sz="2800" dirty="0" err="1"/>
              <a:t>contentuto</a:t>
            </a:r>
            <a:r>
              <a:rPr lang="it-IT" sz="2800" dirty="0"/>
              <a:t> di 32 pacchi di biscotti, si `e contato il numero di biscotti rotti in ciascun pacco. La tabella di frequenze che segue riassume i dati del campione analizzato.</a:t>
            </a:r>
          </a:p>
          <a:p>
            <a:r>
              <a:rPr lang="it-IT" sz="2800" dirty="0" err="1"/>
              <a:t>Num.bisc.</a:t>
            </a:r>
            <a:r>
              <a:rPr lang="it-IT" sz="2800" dirty="0"/>
              <a:t> rotti    Frequenza</a:t>
            </a:r>
          </a:p>
          <a:p>
            <a:r>
              <a:rPr lang="it-IT" sz="2800" dirty="0"/>
              <a:t>2                                 5</a:t>
            </a:r>
          </a:p>
          <a:p>
            <a:r>
              <a:rPr lang="it-IT" sz="2800" dirty="0"/>
              <a:t>4                                 6</a:t>
            </a:r>
          </a:p>
          <a:p>
            <a:r>
              <a:rPr lang="it-IT" sz="2800" dirty="0"/>
              <a:t>6                                 7</a:t>
            </a:r>
          </a:p>
          <a:p>
            <a:r>
              <a:rPr lang="it-IT" sz="2800" dirty="0"/>
              <a:t>9                                 2</a:t>
            </a:r>
          </a:p>
          <a:p>
            <a:r>
              <a:rPr lang="it-IT" sz="2800" dirty="0"/>
              <a:t>11                               1</a:t>
            </a:r>
          </a:p>
          <a:p>
            <a:r>
              <a:rPr lang="it-IT" sz="2800" dirty="0"/>
              <a:t> Qual `e la mediana di questa distribuzione? </a:t>
            </a:r>
          </a:p>
          <a:p>
            <a:r>
              <a:rPr lang="it-IT" sz="2800" dirty="0"/>
              <a:t>(a) 4     (b) 5    (c) 7     (d) 8     (e) nessuno dei valori precedenti</a:t>
            </a:r>
          </a:p>
          <a:p>
            <a:r>
              <a:rPr lang="it-IT" sz="2800" dirty="0"/>
              <a:t> Qual `e la moda di questa distribuzione? </a:t>
            </a:r>
          </a:p>
          <a:p>
            <a:r>
              <a:rPr lang="it-IT" sz="2800" dirty="0"/>
              <a:t>(a) 11     (b) 7      (c) 6      (d) 1       (e) nessuno dei valori precedenti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634082"/>
          </a:xfrm>
          <a:ln>
            <a:solidFill>
              <a:schemeClr val="accent1"/>
            </a:solidFill>
          </a:ln>
        </p:spPr>
        <p:txBody>
          <a:bodyPr>
            <a:normAutofit/>
          </a:bodyPr>
          <a:lstStyle/>
          <a:p>
            <a:r>
              <a:rPr lang="it-IT" sz="3200" dirty="0" smtClean="0">
                <a:solidFill>
                  <a:srgbClr val="FF3300"/>
                </a:solidFill>
              </a:rPr>
              <a:t>Popolazione statistica e popolazione biologica</a:t>
            </a:r>
            <a:endParaRPr lang="it-IT" sz="3200" dirty="0">
              <a:solidFill>
                <a:srgbClr val="FF0000"/>
              </a:solidFill>
            </a:endParaRPr>
          </a:p>
        </p:txBody>
      </p:sp>
      <p:sp>
        <p:nvSpPr>
          <p:cNvPr id="3" name="Segnaposto contenuto 2"/>
          <p:cNvSpPr>
            <a:spLocks noGrp="1"/>
          </p:cNvSpPr>
          <p:nvPr>
            <p:ph idx="1"/>
          </p:nvPr>
        </p:nvSpPr>
        <p:spPr>
          <a:xfrm>
            <a:off x="0" y="692696"/>
            <a:ext cx="8964488" cy="6165304"/>
          </a:xfrm>
        </p:spPr>
        <p:txBody>
          <a:bodyPr>
            <a:normAutofit/>
          </a:bodyPr>
          <a:lstStyle/>
          <a:p>
            <a:r>
              <a:rPr lang="it-IT" sz="2800" dirty="0" smtClean="0">
                <a:latin typeface="Times New Roman" pitchFamily="18" charset="0"/>
                <a:cs typeface="Times New Roman" pitchFamily="18" charset="0"/>
              </a:rPr>
              <a:t>La </a:t>
            </a:r>
            <a:r>
              <a:rPr lang="it-IT" sz="2800" i="1" dirty="0" smtClean="0">
                <a:latin typeface="Times New Roman" pitchFamily="18" charset="0"/>
                <a:cs typeface="Times New Roman" pitchFamily="18" charset="0"/>
              </a:rPr>
              <a:t> </a:t>
            </a:r>
            <a:r>
              <a:rPr lang="it-IT" sz="2800" dirty="0" smtClean="0">
                <a:latin typeface="Times New Roman" pitchFamily="18" charset="0"/>
                <a:cs typeface="Times New Roman" pitchFamily="18" charset="0"/>
              </a:rPr>
              <a:t>pianta</a:t>
            </a:r>
            <a:r>
              <a:rPr lang="it-IT" sz="2800" i="1" dirty="0" smtClean="0">
                <a:latin typeface="Times New Roman" pitchFamily="18" charset="0"/>
                <a:cs typeface="Times New Roman" pitchFamily="18" charset="0"/>
              </a:rPr>
              <a:t> </a:t>
            </a:r>
            <a:r>
              <a:rPr lang="it-IT" sz="2800" i="1" dirty="0" err="1" smtClean="0">
                <a:latin typeface="Times New Roman" pitchFamily="18" charset="0"/>
                <a:cs typeface="Times New Roman" pitchFamily="18" charset="0"/>
              </a:rPr>
              <a:t>Frittillaria</a:t>
            </a:r>
            <a:r>
              <a:rPr lang="it-IT" sz="2800" i="1" dirty="0" smtClean="0">
                <a:latin typeface="Times New Roman" pitchFamily="18" charset="0"/>
                <a:cs typeface="Times New Roman" pitchFamily="18" charset="0"/>
              </a:rPr>
              <a:t> n</a:t>
            </a:r>
            <a:r>
              <a:rPr lang="it-IT" sz="2800" dirty="0" smtClean="0">
                <a:latin typeface="Times New Roman" pitchFamily="18" charset="0"/>
                <a:cs typeface="Times New Roman" pitchFamily="18" charset="0"/>
              </a:rPr>
              <a:t>el passato era molto diffusa nelle zone umide in Inghilterra. A causa della distruzione del suo habitat ora è confinata in poche località.  In questo caso </a:t>
            </a:r>
            <a:r>
              <a:rPr lang="it-IT" sz="2800" dirty="0" smtClean="0">
                <a:solidFill>
                  <a:srgbClr val="FF0000"/>
                </a:solidFill>
                <a:latin typeface="Times New Roman" pitchFamily="18" charset="0"/>
                <a:cs typeface="Times New Roman" pitchFamily="18" charset="0"/>
              </a:rPr>
              <a:t>le popolazioni biologiche </a:t>
            </a:r>
            <a:r>
              <a:rPr lang="it-IT" sz="2800" dirty="0" smtClean="0">
                <a:latin typeface="Times New Roman" pitchFamily="18" charset="0"/>
                <a:cs typeface="Times New Roman" pitchFamily="18" charset="0"/>
              </a:rPr>
              <a:t>sono definite chiaramente e separate tra loro. </a:t>
            </a:r>
          </a:p>
          <a:p>
            <a:endParaRPr lang="it-IT" sz="2800" dirty="0" smtClean="0">
              <a:latin typeface="Times New Roman" pitchFamily="18" charset="0"/>
              <a:cs typeface="Times New Roman" pitchFamily="18" charset="0"/>
            </a:endParaRPr>
          </a:p>
          <a:p>
            <a:r>
              <a:rPr lang="it-IT" sz="2800" dirty="0" smtClean="0">
                <a:latin typeface="Times New Roman" pitchFamily="18" charset="0"/>
                <a:cs typeface="Times New Roman" pitchFamily="18" charset="0"/>
              </a:rPr>
              <a:t>Se si vogliono fare ricerche sulla </a:t>
            </a:r>
            <a:r>
              <a:rPr lang="it-IT" sz="2800" i="1" dirty="0" err="1" smtClean="0">
                <a:latin typeface="Times New Roman" pitchFamily="18" charset="0"/>
                <a:cs typeface="Times New Roman" pitchFamily="18" charset="0"/>
              </a:rPr>
              <a:t>Frittillaria</a:t>
            </a:r>
            <a:endParaRPr lang="it-IT" sz="2800" i="1" dirty="0" smtClean="0">
              <a:latin typeface="Times New Roman" pitchFamily="18" charset="0"/>
              <a:cs typeface="Times New Roman" pitchFamily="18" charset="0"/>
            </a:endParaRPr>
          </a:p>
          <a:p>
            <a:pPr>
              <a:buNone/>
            </a:pPr>
            <a:r>
              <a:rPr lang="it-IT" sz="2800" i="1" dirty="0" smtClean="0">
                <a:latin typeface="Times New Roman" pitchFamily="18" charset="0"/>
                <a:cs typeface="Times New Roman" pitchFamily="18" charset="0"/>
              </a:rPr>
              <a:t>  </a:t>
            </a:r>
            <a:r>
              <a:rPr lang="it-IT" sz="2800" dirty="0" smtClean="0">
                <a:latin typeface="Times New Roman" pitchFamily="18" charset="0"/>
                <a:cs typeface="Times New Roman" pitchFamily="18" charset="0"/>
              </a:rPr>
              <a:t>le </a:t>
            </a:r>
            <a:r>
              <a:rPr lang="it-IT" sz="2800" dirty="0" smtClean="0">
                <a:solidFill>
                  <a:srgbClr val="FF0000"/>
                </a:solidFill>
                <a:latin typeface="Times New Roman" pitchFamily="18" charset="0"/>
                <a:cs typeface="Times New Roman" pitchFamily="18" charset="0"/>
              </a:rPr>
              <a:t>popolazioni statistiche </a:t>
            </a:r>
            <a:r>
              <a:rPr lang="it-IT" sz="2800" dirty="0" smtClean="0">
                <a:latin typeface="Times New Roman" pitchFamily="18" charset="0"/>
                <a:cs typeface="Times New Roman" pitchFamily="18" charset="0"/>
              </a:rPr>
              <a:t>coinvolte, </a:t>
            </a:r>
          </a:p>
          <a:p>
            <a:pPr>
              <a:buNone/>
            </a:pPr>
            <a:r>
              <a:rPr lang="it-IT" sz="2800" dirty="0" smtClean="0">
                <a:latin typeface="Times New Roman" pitchFamily="18" charset="0"/>
                <a:cs typeface="Times New Roman" pitchFamily="18" charset="0"/>
              </a:rPr>
              <a:t>  che possono essere studiate, dipendono </a:t>
            </a:r>
          </a:p>
          <a:p>
            <a:pPr>
              <a:buNone/>
            </a:pPr>
            <a:r>
              <a:rPr lang="it-IT" sz="2800" dirty="0" smtClean="0">
                <a:latin typeface="Times New Roman" pitchFamily="18" charset="0"/>
                <a:cs typeface="Times New Roman" pitchFamily="18" charset="0"/>
              </a:rPr>
              <a:t>  dalla domanda che ci si pone.    </a:t>
            </a:r>
          </a:p>
          <a:p>
            <a:endParaRPr lang="it-IT" sz="2600" dirty="0">
              <a:latin typeface="Times New Roman" pitchFamily="18" charset="0"/>
              <a:cs typeface="Times New Roman" pitchFamily="18" charset="0"/>
            </a:endParaRPr>
          </a:p>
        </p:txBody>
      </p:sp>
      <p:pic>
        <p:nvPicPr>
          <p:cNvPr id="4" name="Picture 6" descr="Risultati immagini per fritillaria"/>
          <p:cNvPicPr>
            <a:picLocks noChangeAspect="1" noChangeArrowheads="1"/>
          </p:cNvPicPr>
          <p:nvPr/>
        </p:nvPicPr>
        <p:blipFill>
          <a:blip r:embed="rId3" cstate="print"/>
          <a:srcRect/>
          <a:stretch>
            <a:fillRect/>
          </a:stretch>
        </p:blipFill>
        <p:spPr bwMode="auto">
          <a:xfrm>
            <a:off x="6804248" y="3861048"/>
            <a:ext cx="1847850" cy="24669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chemeClr val="accent1"/>
            </a:solidFill>
          </a:ln>
        </p:spPr>
        <p:txBody>
          <a:bodyPr>
            <a:normAutofit/>
          </a:bodyPr>
          <a:lstStyle/>
          <a:p>
            <a:r>
              <a:rPr lang="it-IT" sz="3200" dirty="0" smtClean="0">
                <a:solidFill>
                  <a:srgbClr val="FF3300"/>
                </a:solidFill>
              </a:rPr>
              <a:t>Popolazione statistica e popolazione biologica</a:t>
            </a:r>
            <a:endParaRPr lang="it-IT" sz="3200" dirty="0">
              <a:solidFill>
                <a:srgbClr val="FF0000"/>
              </a:solidFill>
            </a:endParaRPr>
          </a:p>
        </p:txBody>
      </p:sp>
      <p:sp>
        <p:nvSpPr>
          <p:cNvPr id="3" name="Segnaposto contenuto 2"/>
          <p:cNvSpPr>
            <a:spLocks noGrp="1"/>
          </p:cNvSpPr>
          <p:nvPr>
            <p:ph idx="1"/>
          </p:nvPr>
        </p:nvSpPr>
        <p:spPr>
          <a:xfrm>
            <a:off x="179512" y="1124744"/>
            <a:ext cx="8964488" cy="5400600"/>
          </a:xfrm>
        </p:spPr>
        <p:txBody>
          <a:bodyPr>
            <a:normAutofit fontScale="92500" lnSpcReduction="20000"/>
          </a:bodyPr>
          <a:lstStyle/>
          <a:p>
            <a:pPr>
              <a:buNone/>
            </a:pPr>
            <a:r>
              <a:rPr lang="it-IT" sz="2400" u="sng" dirty="0" smtClean="0">
                <a:latin typeface="Times New Roman" pitchFamily="18" charset="0"/>
                <a:cs typeface="Times New Roman" pitchFamily="18" charset="0"/>
              </a:rPr>
              <a:t>Domanda                Unità di campionamento               Pop. Statistica</a:t>
            </a:r>
          </a:p>
          <a:p>
            <a:pPr>
              <a:buNone/>
            </a:pPr>
            <a:r>
              <a:rPr lang="it-IT" sz="2400" dirty="0" smtClean="0">
                <a:latin typeface="Times New Roman" pitchFamily="18" charset="0"/>
                <a:cs typeface="Times New Roman" pitchFamily="18" charset="0"/>
              </a:rPr>
              <a:t>Che proporzione di        Una singola pianta            Tutte le piante nella</a:t>
            </a:r>
          </a:p>
          <a:p>
            <a:pPr>
              <a:buNone/>
            </a:pPr>
            <a:r>
              <a:rPr lang="it-IT" sz="2400" dirty="0" smtClean="0">
                <a:latin typeface="Times New Roman" pitchFamily="18" charset="0"/>
                <a:cs typeface="Times New Roman" pitchFamily="18" charset="0"/>
              </a:rPr>
              <a:t>piante sta fiorendo?                                                   pop. biologica </a:t>
            </a:r>
          </a:p>
          <a:p>
            <a:pPr>
              <a:buNone/>
            </a:pPr>
            <a:r>
              <a:rPr lang="it-IT" sz="2400" dirty="0" smtClean="0">
                <a:latin typeface="Times New Roman" pitchFamily="18" charset="0"/>
                <a:cs typeface="Times New Roman" pitchFamily="18" charset="0"/>
              </a:rPr>
              <a:t>Quanti semi per pianta?   </a:t>
            </a:r>
          </a:p>
          <a:p>
            <a:pPr>
              <a:buNone/>
            </a:pPr>
            <a:r>
              <a:rPr lang="it-IT" sz="2400" dirty="0" smtClean="0">
                <a:latin typeface="Times New Roman" pitchFamily="18" charset="0"/>
                <a:cs typeface="Times New Roman" pitchFamily="18" charset="0"/>
              </a:rPr>
              <a:t>  </a:t>
            </a:r>
          </a:p>
          <a:p>
            <a:pPr>
              <a:buNone/>
            </a:pPr>
            <a:r>
              <a:rPr lang="it-IT" sz="2400" dirty="0" smtClean="0">
                <a:latin typeface="Times New Roman" pitchFamily="18" charset="0"/>
                <a:cs typeface="Times New Roman" pitchFamily="18" charset="0"/>
              </a:rPr>
              <a:t>Quante piante/m</a:t>
            </a:r>
            <a:r>
              <a:rPr lang="it-IT" sz="2400" baseline="30000" dirty="0" smtClean="0">
                <a:latin typeface="Times New Roman" pitchFamily="18" charset="0"/>
                <a:cs typeface="Times New Roman" pitchFamily="18" charset="0"/>
              </a:rPr>
              <a:t>2</a:t>
            </a:r>
            <a:endParaRPr lang="it-IT" sz="4800" b="1" dirty="0" smtClean="0">
              <a:solidFill>
                <a:srgbClr val="0070C0"/>
              </a:solidFill>
              <a:latin typeface="Times New Roman" pitchFamily="18" charset="0"/>
              <a:cs typeface="Times New Roman" pitchFamily="18" charset="0"/>
            </a:endParaRPr>
          </a:p>
          <a:p>
            <a:pPr>
              <a:buNone/>
            </a:pPr>
            <a:r>
              <a:rPr lang="it-IT" sz="2400" dirty="0" smtClean="0">
                <a:latin typeface="Times New Roman" pitchFamily="18" charset="0"/>
                <a:cs typeface="Times New Roman" pitchFamily="18" charset="0"/>
              </a:rPr>
              <a:t>nel campo</a:t>
            </a:r>
          </a:p>
          <a:p>
            <a:pPr>
              <a:buNone/>
            </a:pPr>
            <a:r>
              <a:rPr lang="it-IT" sz="2400" dirty="0" smtClean="0">
                <a:latin typeface="Times New Roman" pitchFamily="18" charset="0"/>
                <a:cs typeface="Times New Roman" pitchFamily="18" charset="0"/>
              </a:rPr>
              <a:t>Quanto tempo impiegano                    </a:t>
            </a:r>
            <a:r>
              <a:rPr lang="it-IT" sz="4800" b="1" baseline="30000" dirty="0" smtClean="0">
                <a:solidFill>
                  <a:srgbClr val="0070C0"/>
                </a:solidFill>
                <a:latin typeface="Times New Roman" pitchFamily="18" charset="0"/>
                <a:cs typeface="Times New Roman" pitchFamily="18" charset="0"/>
              </a:rPr>
              <a:t>????</a:t>
            </a:r>
            <a:r>
              <a:rPr lang="it-IT" sz="4800" dirty="0" smtClean="0">
                <a:latin typeface="Times New Roman" pitchFamily="18" charset="0"/>
                <a:cs typeface="Times New Roman" pitchFamily="18" charset="0"/>
              </a:rPr>
              <a:t>    </a:t>
            </a:r>
            <a:r>
              <a:rPr lang="it-IT" sz="2400" dirty="0" smtClean="0">
                <a:latin typeface="Times New Roman" pitchFamily="18" charset="0"/>
                <a:cs typeface="Times New Roman" pitchFamily="18" charset="0"/>
              </a:rPr>
              <a:t>              </a:t>
            </a:r>
          </a:p>
          <a:p>
            <a:pPr>
              <a:buNone/>
            </a:pPr>
            <a:r>
              <a:rPr lang="it-IT" sz="2400" dirty="0" smtClean="0">
                <a:latin typeface="Times New Roman" pitchFamily="18" charset="0"/>
                <a:cs typeface="Times New Roman" pitchFamily="18" charset="0"/>
              </a:rPr>
              <a:t>le api a visitare un fiore in</a:t>
            </a:r>
          </a:p>
          <a:p>
            <a:pPr>
              <a:buNone/>
            </a:pPr>
            <a:r>
              <a:rPr lang="it-IT" sz="2400" dirty="0" smtClean="0">
                <a:latin typeface="Times New Roman" pitchFamily="18" charset="0"/>
                <a:cs typeface="Times New Roman" pitchFamily="18" charset="0"/>
              </a:rPr>
              <a:t> un’area fissata?   </a:t>
            </a:r>
          </a:p>
          <a:p>
            <a:pPr>
              <a:buNone/>
            </a:pPr>
            <a:r>
              <a:rPr lang="it-IT" sz="2400" dirty="0" smtClean="0">
                <a:latin typeface="Times New Roman" pitchFamily="18" charset="0"/>
                <a:cs typeface="Times New Roman" pitchFamily="18" charset="0"/>
              </a:rPr>
              <a:t>                                                             </a:t>
            </a:r>
            <a:r>
              <a:rPr lang="it-IT" sz="3600" b="1" dirty="0" smtClean="0">
                <a:solidFill>
                  <a:srgbClr val="7030A0"/>
                </a:solidFill>
                <a:latin typeface="Times New Roman" pitchFamily="18" charset="0"/>
                <a:cs typeface="Times New Roman" pitchFamily="18" charset="0"/>
              </a:rPr>
              <a:t>????</a:t>
            </a:r>
          </a:p>
          <a:p>
            <a:pPr>
              <a:buNone/>
            </a:pPr>
            <a:r>
              <a:rPr lang="it-IT" sz="2400" dirty="0" smtClean="0">
                <a:latin typeface="Times New Roman" pitchFamily="18" charset="0"/>
                <a:cs typeface="Times New Roman" pitchFamily="18" charset="0"/>
              </a:rPr>
              <a:t>Quante api visitano in un </a:t>
            </a:r>
          </a:p>
          <a:p>
            <a:pPr>
              <a:buNone/>
            </a:pPr>
            <a:r>
              <a:rPr lang="it-IT" sz="2400" dirty="0" smtClean="0">
                <a:latin typeface="Times New Roman" pitchFamily="18" charset="0"/>
                <a:cs typeface="Times New Roman" pitchFamily="18" charset="0"/>
              </a:rPr>
              <a:t>periodo di osservazione di </a:t>
            </a:r>
          </a:p>
          <a:p>
            <a:pPr>
              <a:buNone/>
            </a:pPr>
            <a:r>
              <a:rPr lang="it-IT" sz="2400" dirty="0" smtClean="0">
                <a:latin typeface="Times New Roman" pitchFamily="18" charset="0"/>
                <a:cs typeface="Times New Roman" pitchFamily="18" charset="0"/>
              </a:rPr>
              <a:t>5 min un certo fiore in un giorno?</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chemeClr val="accent1"/>
            </a:solidFill>
          </a:ln>
        </p:spPr>
        <p:txBody>
          <a:bodyPr>
            <a:normAutofit/>
          </a:bodyPr>
          <a:lstStyle/>
          <a:p>
            <a:r>
              <a:rPr lang="it-IT" sz="3200" dirty="0" smtClean="0">
                <a:solidFill>
                  <a:srgbClr val="FF3300"/>
                </a:solidFill>
              </a:rPr>
              <a:t>Popolazione statistica e popolazione biologica</a:t>
            </a:r>
            <a:endParaRPr lang="it-IT" sz="3200" dirty="0">
              <a:solidFill>
                <a:srgbClr val="FF0000"/>
              </a:solidFill>
            </a:endParaRPr>
          </a:p>
        </p:txBody>
      </p:sp>
      <p:sp>
        <p:nvSpPr>
          <p:cNvPr id="3" name="Segnaposto contenuto 2"/>
          <p:cNvSpPr>
            <a:spLocks noGrp="1"/>
          </p:cNvSpPr>
          <p:nvPr>
            <p:ph idx="1"/>
          </p:nvPr>
        </p:nvSpPr>
        <p:spPr>
          <a:xfrm>
            <a:off x="179512" y="1124744"/>
            <a:ext cx="8964488" cy="5400600"/>
          </a:xfrm>
        </p:spPr>
        <p:txBody>
          <a:bodyPr>
            <a:normAutofit fontScale="92500" lnSpcReduction="10000"/>
          </a:bodyPr>
          <a:lstStyle/>
          <a:p>
            <a:pPr>
              <a:buNone/>
            </a:pPr>
            <a:r>
              <a:rPr lang="it-IT" sz="2400" u="sng" dirty="0" smtClean="0">
                <a:latin typeface="Times New Roman" pitchFamily="18" charset="0"/>
                <a:cs typeface="Times New Roman" pitchFamily="18" charset="0"/>
              </a:rPr>
              <a:t>Domanda                Unità di campionamento               Pop. Statistica</a:t>
            </a:r>
          </a:p>
          <a:p>
            <a:pPr>
              <a:buNone/>
            </a:pPr>
            <a:r>
              <a:rPr lang="it-IT" sz="2400" dirty="0" smtClean="0">
                <a:latin typeface="Times New Roman" pitchFamily="18" charset="0"/>
                <a:cs typeface="Times New Roman" pitchFamily="18" charset="0"/>
              </a:rPr>
              <a:t>Che proporzione di        Una singola pianta            Tutte le piante nella</a:t>
            </a:r>
          </a:p>
          <a:p>
            <a:pPr>
              <a:buNone/>
            </a:pPr>
            <a:r>
              <a:rPr lang="it-IT" sz="2400" dirty="0" smtClean="0">
                <a:latin typeface="Times New Roman" pitchFamily="18" charset="0"/>
                <a:cs typeface="Times New Roman" pitchFamily="18" charset="0"/>
              </a:rPr>
              <a:t>piante sta fiorendo?                                                   pop. biologica </a:t>
            </a:r>
          </a:p>
          <a:p>
            <a:pPr>
              <a:buNone/>
            </a:pPr>
            <a:r>
              <a:rPr lang="it-IT" sz="2400" dirty="0" smtClean="0">
                <a:latin typeface="Times New Roman" pitchFamily="18" charset="0"/>
                <a:cs typeface="Times New Roman" pitchFamily="18" charset="0"/>
              </a:rPr>
              <a:t>Quanti semi per pianta?   Una singola pianta           Tutte le piante in </a:t>
            </a:r>
          </a:p>
          <a:p>
            <a:pPr>
              <a:buNone/>
            </a:pPr>
            <a:r>
              <a:rPr lang="it-IT" sz="2400" dirty="0" smtClean="0">
                <a:latin typeface="Times New Roman" pitchFamily="18" charset="0"/>
                <a:cs typeface="Times New Roman" pitchFamily="18" charset="0"/>
              </a:rPr>
              <a:t>                                           in fiore                              in fiore</a:t>
            </a:r>
          </a:p>
          <a:p>
            <a:pPr>
              <a:buNone/>
            </a:pPr>
            <a:r>
              <a:rPr lang="it-IT" sz="2400" dirty="0" smtClean="0">
                <a:latin typeface="Times New Roman" pitchFamily="18" charset="0"/>
                <a:cs typeface="Times New Roman" pitchFamily="18" charset="0"/>
              </a:rPr>
              <a:t>Quante piante/m</a:t>
            </a:r>
            <a:r>
              <a:rPr lang="it-IT" sz="2400" baseline="30000" dirty="0" smtClean="0">
                <a:latin typeface="Times New Roman" pitchFamily="18" charset="0"/>
                <a:cs typeface="Times New Roman" pitchFamily="18" charset="0"/>
              </a:rPr>
              <a:t>2</a:t>
            </a:r>
            <a:r>
              <a:rPr lang="it-IT" sz="2400" dirty="0" smtClean="0">
                <a:latin typeface="Times New Roman" pitchFamily="18" charset="0"/>
                <a:cs typeface="Times New Roman" pitchFamily="18" charset="0"/>
              </a:rPr>
              <a:t>              Un’area di 1m</a:t>
            </a:r>
            <a:r>
              <a:rPr lang="it-IT" sz="2400" baseline="30000" dirty="0" smtClean="0">
                <a:latin typeface="Times New Roman" pitchFamily="18" charset="0"/>
                <a:cs typeface="Times New Roman" pitchFamily="18" charset="0"/>
              </a:rPr>
              <a:t>2                        </a:t>
            </a:r>
            <a:r>
              <a:rPr lang="it-IT" sz="2400" dirty="0" smtClean="0">
                <a:latin typeface="Times New Roman" pitchFamily="18" charset="0"/>
                <a:cs typeface="Times New Roman" pitchFamily="18" charset="0"/>
              </a:rPr>
              <a:t>Tutte le aree di 1m</a:t>
            </a:r>
            <a:r>
              <a:rPr lang="it-IT" sz="2400" baseline="30000" dirty="0" smtClean="0">
                <a:latin typeface="Times New Roman" pitchFamily="18" charset="0"/>
                <a:cs typeface="Times New Roman" pitchFamily="18" charset="0"/>
              </a:rPr>
              <a:t>2 </a:t>
            </a:r>
            <a:endParaRPr lang="it-IT" sz="2400" dirty="0" smtClean="0">
              <a:latin typeface="Times New Roman" pitchFamily="18" charset="0"/>
              <a:cs typeface="Times New Roman" pitchFamily="18" charset="0"/>
            </a:endParaRPr>
          </a:p>
          <a:p>
            <a:pPr>
              <a:buNone/>
            </a:pPr>
            <a:r>
              <a:rPr lang="it-IT" sz="2400" dirty="0" smtClean="0">
                <a:latin typeface="Times New Roman" pitchFamily="18" charset="0"/>
                <a:cs typeface="Times New Roman" pitchFamily="18" charset="0"/>
              </a:rPr>
              <a:t>nel campo                                                                    nel campo</a:t>
            </a:r>
          </a:p>
          <a:p>
            <a:pPr>
              <a:buNone/>
            </a:pPr>
            <a:r>
              <a:rPr lang="it-IT" sz="2400" dirty="0" smtClean="0">
                <a:latin typeface="Times New Roman" pitchFamily="18" charset="0"/>
                <a:cs typeface="Times New Roman" pitchFamily="18" charset="0"/>
              </a:rPr>
              <a:t>Quanto tempo impiegano                      </a:t>
            </a:r>
          </a:p>
          <a:p>
            <a:pPr>
              <a:buNone/>
            </a:pPr>
            <a:r>
              <a:rPr lang="it-IT" sz="2400" dirty="0" smtClean="0">
                <a:latin typeface="Times New Roman" pitchFamily="18" charset="0"/>
                <a:cs typeface="Times New Roman" pitchFamily="18" charset="0"/>
              </a:rPr>
              <a:t>le api a visitare un fiore in</a:t>
            </a:r>
          </a:p>
          <a:p>
            <a:pPr>
              <a:buNone/>
            </a:pPr>
            <a:r>
              <a:rPr lang="it-IT" sz="2400" dirty="0" smtClean="0">
                <a:latin typeface="Times New Roman" pitchFamily="18" charset="0"/>
                <a:cs typeface="Times New Roman" pitchFamily="18" charset="0"/>
              </a:rPr>
              <a:t> un’area fissata?                                  </a:t>
            </a:r>
            <a:r>
              <a:rPr lang="it-IT" sz="3600" b="1" dirty="0" smtClean="0">
                <a:solidFill>
                  <a:srgbClr val="7030A0"/>
                </a:solidFill>
                <a:latin typeface="Times New Roman" pitchFamily="18" charset="0"/>
                <a:cs typeface="Times New Roman" pitchFamily="18" charset="0"/>
              </a:rPr>
              <a:t>????</a:t>
            </a:r>
          </a:p>
          <a:p>
            <a:pPr>
              <a:buNone/>
            </a:pPr>
            <a:r>
              <a:rPr lang="it-IT" sz="2400" dirty="0" smtClean="0">
                <a:latin typeface="Times New Roman" pitchFamily="18" charset="0"/>
                <a:cs typeface="Times New Roman" pitchFamily="18" charset="0"/>
              </a:rPr>
              <a:t>Quante api visitano in un </a:t>
            </a:r>
          </a:p>
          <a:p>
            <a:pPr>
              <a:buNone/>
            </a:pPr>
            <a:r>
              <a:rPr lang="it-IT" sz="2400" dirty="0" smtClean="0">
                <a:latin typeface="Times New Roman" pitchFamily="18" charset="0"/>
                <a:cs typeface="Times New Roman" pitchFamily="18" charset="0"/>
              </a:rPr>
              <a:t>periodo di osservazione di </a:t>
            </a:r>
          </a:p>
          <a:p>
            <a:pPr>
              <a:buNone/>
            </a:pPr>
            <a:r>
              <a:rPr lang="it-IT" sz="2400" dirty="0" smtClean="0">
                <a:latin typeface="Times New Roman" pitchFamily="18" charset="0"/>
                <a:cs typeface="Times New Roman" pitchFamily="18" charset="0"/>
              </a:rPr>
              <a:t>5 min un certo fiore in un giorno?</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chemeClr val="accent1"/>
            </a:solidFill>
          </a:ln>
        </p:spPr>
        <p:txBody>
          <a:bodyPr>
            <a:normAutofit/>
          </a:bodyPr>
          <a:lstStyle/>
          <a:p>
            <a:r>
              <a:rPr lang="it-IT" sz="3200" dirty="0" smtClean="0">
                <a:solidFill>
                  <a:srgbClr val="FF3300"/>
                </a:solidFill>
              </a:rPr>
              <a:t>Popolazione statistica e popolazione biologica</a:t>
            </a:r>
            <a:endParaRPr lang="it-IT" sz="3200" dirty="0">
              <a:solidFill>
                <a:srgbClr val="FF0000"/>
              </a:solidFill>
            </a:endParaRPr>
          </a:p>
        </p:txBody>
      </p:sp>
      <p:sp>
        <p:nvSpPr>
          <p:cNvPr id="3" name="Segnaposto contenuto 2"/>
          <p:cNvSpPr>
            <a:spLocks noGrp="1"/>
          </p:cNvSpPr>
          <p:nvPr>
            <p:ph idx="1"/>
          </p:nvPr>
        </p:nvSpPr>
        <p:spPr>
          <a:xfrm>
            <a:off x="179512" y="1196752"/>
            <a:ext cx="8964488" cy="4525963"/>
          </a:xfrm>
        </p:spPr>
        <p:txBody>
          <a:bodyPr>
            <a:normAutofit lnSpcReduction="10000"/>
          </a:bodyPr>
          <a:lstStyle/>
          <a:p>
            <a:pPr>
              <a:buNone/>
            </a:pPr>
            <a:r>
              <a:rPr lang="it-IT" sz="2800" dirty="0" smtClean="0">
                <a:latin typeface="Times New Roman" pitchFamily="18" charset="0"/>
                <a:cs typeface="Times New Roman" pitchFamily="18" charset="0"/>
              </a:rPr>
              <a:t>Quanto tempo    Una visita di un’ape   Tutte le visite delle   </a:t>
            </a:r>
          </a:p>
          <a:p>
            <a:pPr>
              <a:buNone/>
            </a:pPr>
            <a:r>
              <a:rPr lang="it-IT" sz="2800" dirty="0" smtClean="0">
                <a:latin typeface="Times New Roman" pitchFamily="18" charset="0"/>
                <a:cs typeface="Times New Roman" pitchFamily="18" charset="0"/>
              </a:rPr>
              <a:t>impiegano            a un fiore                   api ai fiori               </a:t>
            </a:r>
          </a:p>
          <a:p>
            <a:pPr>
              <a:buNone/>
            </a:pPr>
            <a:r>
              <a:rPr lang="it-IT" sz="2800" dirty="0" smtClean="0">
                <a:latin typeface="Times New Roman" pitchFamily="18" charset="0"/>
                <a:cs typeface="Times New Roman" pitchFamily="18" charset="0"/>
              </a:rPr>
              <a:t>le api a visitare </a:t>
            </a:r>
          </a:p>
          <a:p>
            <a:pPr>
              <a:buNone/>
            </a:pPr>
            <a:r>
              <a:rPr lang="it-IT" sz="2800" dirty="0" smtClean="0">
                <a:latin typeface="Times New Roman" pitchFamily="18" charset="0"/>
                <a:cs typeface="Times New Roman" pitchFamily="18" charset="0"/>
              </a:rPr>
              <a:t>un fiore in un’area</a:t>
            </a:r>
          </a:p>
          <a:p>
            <a:pPr>
              <a:buNone/>
            </a:pPr>
            <a:r>
              <a:rPr lang="it-IT" sz="2800" smtClean="0">
                <a:latin typeface="Times New Roman" pitchFamily="18" charset="0"/>
                <a:cs typeface="Times New Roman" pitchFamily="18" charset="0"/>
              </a:rPr>
              <a:t>fissata?</a:t>
            </a:r>
            <a:endParaRPr lang="it-IT" sz="2800" dirty="0" smtClean="0">
              <a:latin typeface="Times New Roman" pitchFamily="18" charset="0"/>
              <a:cs typeface="Times New Roman" pitchFamily="18" charset="0"/>
            </a:endParaRPr>
          </a:p>
          <a:p>
            <a:pPr>
              <a:buNone/>
            </a:pPr>
            <a:r>
              <a:rPr lang="it-IT" sz="2800" dirty="0" smtClean="0">
                <a:latin typeface="Times New Roman" pitchFamily="18" charset="0"/>
                <a:cs typeface="Times New Roman" pitchFamily="18" charset="0"/>
              </a:rPr>
              <a:t>Quante api visitano    Un periodo di     Tutti i periodi di </a:t>
            </a:r>
          </a:p>
          <a:p>
            <a:pPr>
              <a:buNone/>
            </a:pPr>
            <a:r>
              <a:rPr lang="it-IT" sz="2800" dirty="0" smtClean="0">
                <a:latin typeface="Times New Roman" pitchFamily="18" charset="0"/>
                <a:cs typeface="Times New Roman" pitchFamily="18" charset="0"/>
              </a:rPr>
              <a:t> in un periodo di        osservazione di    osservazione di 5 min</a:t>
            </a:r>
          </a:p>
          <a:p>
            <a:pPr>
              <a:buNone/>
            </a:pPr>
            <a:r>
              <a:rPr lang="it-IT" sz="2800" dirty="0" smtClean="0">
                <a:latin typeface="Times New Roman" pitchFamily="18" charset="0"/>
                <a:cs typeface="Times New Roman" pitchFamily="18" charset="0"/>
              </a:rPr>
              <a:t>osservazione di           5 min                   che possono esser</a:t>
            </a:r>
          </a:p>
          <a:p>
            <a:pPr>
              <a:buNone/>
            </a:pPr>
            <a:r>
              <a:rPr lang="it-IT" sz="2800" dirty="0" smtClean="0">
                <a:latin typeface="Times New Roman" pitchFamily="18" charset="0"/>
                <a:cs typeface="Times New Roman" pitchFamily="18" charset="0"/>
              </a:rPr>
              <a:t>5 min?                                                      osservati</a:t>
            </a:r>
          </a:p>
          <a:p>
            <a:pPr>
              <a:buNone/>
            </a:pPr>
            <a:endParaRPr lang="it-IT" sz="2800" dirty="0" smtClean="0">
              <a:latin typeface="Times New Roman" pitchFamily="18" charset="0"/>
              <a:cs typeface="Times New Roman" pitchFamily="18" charset="0"/>
            </a:endParaRPr>
          </a:p>
          <a:p>
            <a:endParaRPr lang="it-IT" sz="28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E0D0FE4-2562-4EF6-9E8A-3D5BD5E2EC12}" type="slidenum">
              <a:rPr lang="it-IT"/>
              <a:pPr>
                <a:defRPr/>
              </a:pPr>
              <a:t>3</a:t>
            </a:fld>
            <a:endParaRPr lang="it-IT"/>
          </a:p>
        </p:txBody>
      </p:sp>
      <p:sp>
        <p:nvSpPr>
          <p:cNvPr id="103427" name="Rectangle 2"/>
          <p:cNvSpPr>
            <a:spLocks noGrp="1" noChangeArrowheads="1"/>
          </p:cNvSpPr>
          <p:nvPr>
            <p:ph type="title"/>
          </p:nvPr>
        </p:nvSpPr>
        <p:spPr>
          <a:xfrm>
            <a:off x="457200" y="274638"/>
            <a:ext cx="8229600" cy="633412"/>
          </a:xfrm>
        </p:spPr>
        <p:txBody>
          <a:bodyPr>
            <a:normAutofit fontScale="90000"/>
          </a:bodyPr>
          <a:lstStyle/>
          <a:p>
            <a:pPr eaLnBrk="1" hangingPunct="1"/>
            <a:r>
              <a:rPr lang="it-IT" sz="3600" b="1" smtClean="0">
                <a:solidFill>
                  <a:srgbClr val="FF6600"/>
                </a:solidFill>
              </a:rPr>
              <a:t>Informazioni generali</a:t>
            </a:r>
          </a:p>
        </p:txBody>
      </p:sp>
      <p:sp>
        <p:nvSpPr>
          <p:cNvPr id="103428" name="Rectangle 3"/>
          <p:cNvSpPr>
            <a:spLocks noGrp="1" noChangeArrowheads="1"/>
          </p:cNvSpPr>
          <p:nvPr>
            <p:ph type="body" idx="1"/>
          </p:nvPr>
        </p:nvSpPr>
        <p:spPr>
          <a:xfrm>
            <a:off x="457200" y="1700808"/>
            <a:ext cx="8229600" cy="4752380"/>
          </a:xfrm>
        </p:spPr>
        <p:txBody>
          <a:bodyPr/>
          <a:lstStyle/>
          <a:p>
            <a:pPr eaLnBrk="1" hangingPunct="1">
              <a:lnSpc>
                <a:spcPct val="90000"/>
              </a:lnSpc>
            </a:pPr>
            <a:r>
              <a:rPr lang="it-IT" b="1" u="sng" dirty="0" smtClean="0"/>
              <a:t>Laboratorio: Via Tiburtina 205, aula 17</a:t>
            </a:r>
          </a:p>
          <a:p>
            <a:pPr eaLnBrk="1" hangingPunct="1">
              <a:lnSpc>
                <a:spcPct val="90000"/>
              </a:lnSpc>
            </a:pPr>
            <a:endParaRPr lang="it-IT" b="1" u="sng" dirty="0" smtClean="0"/>
          </a:p>
          <a:p>
            <a:pPr eaLnBrk="1" hangingPunct="1">
              <a:lnSpc>
                <a:spcPct val="90000"/>
              </a:lnSpc>
            </a:pPr>
            <a:r>
              <a:rPr lang="it-IT" b="1" dirty="0" smtClean="0"/>
              <a:t>Open Office</a:t>
            </a:r>
          </a:p>
          <a:p>
            <a:pPr lvl="0">
              <a:lnSpc>
                <a:spcPct val="90000"/>
              </a:lnSpc>
              <a:buNone/>
            </a:pPr>
            <a:r>
              <a:rPr lang="it-IT" b="1" dirty="0" smtClean="0"/>
              <a:t>    </a:t>
            </a:r>
            <a:r>
              <a:rPr lang="it-IT" dirty="0" smtClean="0">
                <a:solidFill>
                  <a:srgbClr val="1155CC"/>
                </a:solidFill>
                <a:latin typeface="Arial" pitchFamily="34" charset="0"/>
                <a:cs typeface="Arial" pitchFamily="34" charset="0"/>
                <a:hlinkClick r:id="rId3"/>
              </a:rPr>
              <a:t>www1.mat.uniroma1.it/people/giacomel/mmib/index.html</a:t>
            </a:r>
            <a:r>
              <a:rPr lang="it-IT" sz="2800" dirty="0" smtClean="0">
                <a:latin typeface="Arial" pitchFamily="34" charset="0"/>
                <a:cs typeface="Arial" pitchFamily="34" charset="0"/>
              </a:rPr>
              <a:t> </a:t>
            </a:r>
            <a:endParaRPr lang="it-IT" sz="6600" dirty="0" smtClean="0">
              <a:latin typeface="Arial" pitchFamily="34" charset="0"/>
              <a:cs typeface="Arial" pitchFamily="34" charset="0"/>
            </a:endParaRPr>
          </a:p>
          <a:p>
            <a:pPr eaLnBrk="1" hangingPunct="1">
              <a:lnSpc>
                <a:spcPct val="90000"/>
              </a:lnSpc>
              <a:buFontTx/>
              <a:buNone/>
            </a:pPr>
            <a:endParaRPr lang="it-IT" dirty="0" smtClean="0"/>
          </a:p>
          <a:p>
            <a:pPr eaLnBrk="1" hangingPunct="1">
              <a:lnSpc>
                <a:spcPct val="90000"/>
              </a:lnSpc>
              <a:buFontTx/>
              <a:buNone/>
            </a:pPr>
            <a:endParaRPr lang="it-IT" dirty="0" smtClean="0"/>
          </a:p>
          <a:p>
            <a:pPr eaLnBrk="1" hangingPunct="1">
              <a:lnSpc>
                <a:spcPct val="90000"/>
              </a:lnSpc>
              <a:buFontTx/>
              <a:buNone/>
            </a:pPr>
            <a:endParaRPr lang="it-IT" dirty="0" smtClean="0"/>
          </a:p>
        </p:txBody>
      </p:sp>
      <p:sp>
        <p:nvSpPr>
          <p:cNvPr id="6" name="CasellaDiTesto 5"/>
          <p:cNvSpPr txBox="1"/>
          <p:nvPr/>
        </p:nvSpPr>
        <p:spPr>
          <a:xfrm>
            <a:off x="1259632" y="5373216"/>
            <a:ext cx="5910718" cy="523220"/>
          </a:xfrm>
          <a:prstGeom prst="rect">
            <a:avLst/>
          </a:prstGeom>
          <a:noFill/>
        </p:spPr>
        <p:txBody>
          <a:bodyPr wrap="none" rtlCol="0">
            <a:spAutoFit/>
          </a:bodyPr>
          <a:lstStyle/>
          <a:p>
            <a:r>
              <a:rPr lang="it-IT" sz="2800" dirty="0" smtClean="0"/>
              <a:t>ESERCITATORE:      Emanuela </a:t>
            </a:r>
            <a:r>
              <a:rPr lang="it-IT" sz="2800" dirty="0" err="1" smtClean="0"/>
              <a:t>Giacomelli</a:t>
            </a:r>
            <a:endParaRPr lang="it-IT" sz="2800"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ln>
            <a:solidFill>
              <a:schemeClr val="accent1"/>
            </a:solidFill>
          </a:ln>
        </p:spPr>
        <p:txBody>
          <a:bodyPr>
            <a:normAutofit/>
          </a:bodyPr>
          <a:lstStyle/>
          <a:p>
            <a:r>
              <a:rPr lang="it-IT" sz="3200" dirty="0" smtClean="0">
                <a:solidFill>
                  <a:srgbClr val="FF3300"/>
                </a:solidFill>
              </a:rPr>
              <a:t>Popolazione statistica e popolazione biologica</a:t>
            </a:r>
            <a:endParaRPr lang="it-IT" sz="3200" dirty="0">
              <a:solidFill>
                <a:srgbClr val="FF0000"/>
              </a:solidFill>
            </a:endParaRPr>
          </a:p>
        </p:txBody>
      </p:sp>
      <p:sp>
        <p:nvSpPr>
          <p:cNvPr id="3" name="Segnaposto contenuto 2"/>
          <p:cNvSpPr>
            <a:spLocks noGrp="1"/>
          </p:cNvSpPr>
          <p:nvPr>
            <p:ph idx="1"/>
          </p:nvPr>
        </p:nvSpPr>
        <p:spPr>
          <a:xfrm>
            <a:off x="251520" y="1196752"/>
            <a:ext cx="8435280" cy="5661248"/>
          </a:xfrm>
        </p:spPr>
        <p:txBody>
          <a:bodyPr/>
          <a:lstStyle/>
          <a:p>
            <a:r>
              <a:rPr lang="it-IT" dirty="0" smtClean="0"/>
              <a:t>ESEMPIO:</a:t>
            </a:r>
          </a:p>
          <a:p>
            <a:pPr>
              <a:buNone/>
            </a:pPr>
            <a:r>
              <a:rPr lang="it-IT" dirty="0" smtClean="0"/>
              <a:t> Vogliamo descrivere e contare il </a:t>
            </a:r>
            <a:r>
              <a:rPr lang="it-IT" dirty="0" err="1" smtClean="0"/>
              <a:t>n°</a:t>
            </a:r>
            <a:r>
              <a:rPr lang="it-IT" dirty="0" smtClean="0"/>
              <a:t> di specie diverse di invertebrati in aree quadrate di una certa zona</a:t>
            </a:r>
            <a:r>
              <a:rPr lang="it-IT" dirty="0" smtClean="0">
                <a:sym typeface="Wingdings" pitchFamily="2" charset="2"/>
              </a:rPr>
              <a:t></a:t>
            </a:r>
          </a:p>
          <a:p>
            <a:pPr>
              <a:buNone/>
            </a:pPr>
            <a:r>
              <a:rPr lang="it-IT" dirty="0" smtClean="0">
                <a:solidFill>
                  <a:srgbClr val="FF0000"/>
                </a:solidFill>
                <a:sym typeface="Wingdings" pitchFamily="2" charset="2"/>
              </a:rPr>
              <a:t>una sola </a:t>
            </a:r>
            <a:r>
              <a:rPr lang="it-IT" dirty="0" smtClean="0">
                <a:sym typeface="Wingdings" pitchFamily="2" charset="2"/>
              </a:rPr>
              <a:t>popolazione statistica: la popolazione di tutti i quadrati</a:t>
            </a:r>
          </a:p>
          <a:p>
            <a:pPr>
              <a:buNone/>
            </a:pPr>
            <a:r>
              <a:rPr lang="it-IT" dirty="0" smtClean="0">
                <a:solidFill>
                  <a:srgbClr val="FF0000"/>
                </a:solidFill>
                <a:sym typeface="Wingdings" pitchFamily="2" charset="2"/>
              </a:rPr>
              <a:t>diverse</a:t>
            </a:r>
            <a:r>
              <a:rPr lang="it-IT" dirty="0" smtClean="0">
                <a:sym typeface="Wingdings" pitchFamily="2" charset="2"/>
              </a:rPr>
              <a:t> popolazioni biologiche</a:t>
            </a:r>
          </a:p>
          <a:p>
            <a:r>
              <a:rPr lang="it-IT" dirty="0" smtClean="0">
                <a:sym typeface="Wingdings" pitchFamily="2" charset="2"/>
              </a:rPr>
              <a:t>ESEMPIO:</a:t>
            </a:r>
          </a:p>
          <a:p>
            <a:pPr>
              <a:buNone/>
            </a:pPr>
            <a:r>
              <a:rPr lang="it-IT" dirty="0" smtClean="0">
                <a:sym typeface="Wingdings" pitchFamily="2" charset="2"/>
              </a:rPr>
              <a:t>Si vuole analizzare il </a:t>
            </a:r>
            <a:r>
              <a:rPr lang="it-IT" dirty="0" err="1" smtClean="0">
                <a:sym typeface="Wingdings" pitchFamily="2" charset="2"/>
              </a:rPr>
              <a:t>n°</a:t>
            </a:r>
            <a:r>
              <a:rPr lang="it-IT" dirty="0" smtClean="0">
                <a:sym typeface="Wingdings" pitchFamily="2" charset="2"/>
              </a:rPr>
              <a:t> di globuli rossi e bianchi in diversi settori di una piastra</a:t>
            </a:r>
            <a:endParaRPr lang="it-IT"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a:ln>
            <a:solidFill>
              <a:schemeClr val="accent1"/>
            </a:solidFill>
          </a:ln>
        </p:spPr>
        <p:txBody>
          <a:bodyPr>
            <a:normAutofit/>
          </a:bodyPr>
          <a:lstStyle/>
          <a:p>
            <a:r>
              <a:rPr lang="it-IT" sz="3200" dirty="0" smtClean="0">
                <a:solidFill>
                  <a:srgbClr val="FF0000"/>
                </a:solidFill>
              </a:rPr>
              <a:t>Popolazioni statistiche in laboratorio</a:t>
            </a:r>
            <a:endParaRPr lang="it-IT" sz="3200" dirty="0">
              <a:solidFill>
                <a:srgbClr val="FF0000"/>
              </a:solidFill>
            </a:endParaRPr>
          </a:p>
        </p:txBody>
      </p:sp>
      <p:sp>
        <p:nvSpPr>
          <p:cNvPr id="3" name="Segnaposto contenuto 2"/>
          <p:cNvSpPr>
            <a:spLocks noGrp="1"/>
          </p:cNvSpPr>
          <p:nvPr>
            <p:ph idx="1"/>
          </p:nvPr>
        </p:nvSpPr>
        <p:spPr>
          <a:xfrm>
            <a:off x="179512" y="1124744"/>
            <a:ext cx="8507288" cy="5400600"/>
          </a:xfrm>
        </p:spPr>
        <p:txBody>
          <a:bodyPr>
            <a:normAutofit/>
          </a:bodyPr>
          <a:lstStyle/>
          <a:p>
            <a:r>
              <a:rPr lang="it-IT" sz="2800" dirty="0" smtClean="0">
                <a:latin typeface="Times New Roman" pitchFamily="18" charset="0"/>
                <a:cs typeface="Times New Roman" pitchFamily="18" charset="0"/>
              </a:rPr>
              <a:t>Se si fa un incrocio genetico e si determina il fenotipo di ogni discendente </a:t>
            </a:r>
            <a:r>
              <a:rPr lang="it-IT" sz="2800" dirty="0" smtClean="0">
                <a:solidFill>
                  <a:srgbClr val="FF0000"/>
                </a:solidFill>
                <a:latin typeface="Times New Roman" pitchFamily="18" charset="0"/>
                <a:cs typeface="Times New Roman" pitchFamily="18" charset="0"/>
              </a:rPr>
              <a:t>l’unità campionaria </a:t>
            </a:r>
            <a:r>
              <a:rPr lang="it-IT" sz="2800" dirty="0" smtClean="0">
                <a:latin typeface="Times New Roman" pitchFamily="18" charset="0"/>
                <a:cs typeface="Times New Roman" pitchFamily="18" charset="0"/>
              </a:rPr>
              <a:t>è un individuo, ma </a:t>
            </a:r>
            <a:r>
              <a:rPr lang="it-IT" sz="2800" dirty="0" smtClean="0">
                <a:solidFill>
                  <a:srgbClr val="FF0000"/>
                </a:solidFill>
                <a:latin typeface="Times New Roman" pitchFamily="18" charset="0"/>
                <a:cs typeface="Times New Roman" pitchFamily="18" charset="0"/>
              </a:rPr>
              <a:t>la popolazione </a:t>
            </a:r>
            <a:r>
              <a:rPr lang="it-IT" sz="2800" dirty="0" smtClean="0">
                <a:latin typeface="Times New Roman" pitchFamily="18" charset="0"/>
                <a:cs typeface="Times New Roman" pitchFamily="18" charset="0"/>
              </a:rPr>
              <a:t>è quella di tutti i possibili individui che potrebbero derivare da un incrocio di quel tipo.</a:t>
            </a:r>
          </a:p>
          <a:p>
            <a:endParaRPr lang="it-IT" sz="2800" dirty="0" smtClean="0">
              <a:latin typeface="Times New Roman" pitchFamily="18" charset="0"/>
              <a:cs typeface="Times New Roman" pitchFamily="18" charset="0"/>
            </a:endParaRPr>
          </a:p>
          <a:p>
            <a:r>
              <a:rPr lang="it-IT" sz="2800" dirty="0" smtClean="0">
                <a:latin typeface="Times New Roman" pitchFamily="18" charset="0"/>
                <a:cs typeface="Times New Roman" pitchFamily="18" charset="0"/>
              </a:rPr>
              <a:t>Si vuole misurare una concentrazione </a:t>
            </a:r>
            <a:r>
              <a:rPr lang="it-IT" sz="2800" u="sng" dirty="0" smtClean="0">
                <a:latin typeface="Times New Roman" pitchFamily="18" charset="0"/>
                <a:cs typeface="Times New Roman" pitchFamily="18" charset="0"/>
              </a:rPr>
              <a:t>sconosciuta per conoscerne il valore.</a:t>
            </a:r>
            <a:r>
              <a:rPr lang="it-IT" sz="2800" dirty="0" smtClean="0">
                <a:latin typeface="Times New Roman" pitchFamily="18" charset="0"/>
                <a:cs typeface="Times New Roman" pitchFamily="18" charset="0"/>
              </a:rPr>
              <a:t> </a:t>
            </a:r>
          </a:p>
          <a:p>
            <a:r>
              <a:rPr lang="it-IT" sz="2800" dirty="0" smtClean="0">
                <a:latin typeface="Times New Roman" pitchFamily="18" charset="0"/>
                <a:cs typeface="Times New Roman" pitchFamily="18" charset="0"/>
              </a:rPr>
              <a:t>Quale campione?  </a:t>
            </a:r>
          </a:p>
          <a:p>
            <a:r>
              <a:rPr lang="it-IT" sz="2800" dirty="0" smtClean="0">
                <a:latin typeface="Times New Roman" pitchFamily="18" charset="0"/>
                <a:cs typeface="Times New Roman" pitchFamily="18" charset="0"/>
              </a:rPr>
              <a:t>Quale unità campionaria?  </a:t>
            </a:r>
          </a:p>
          <a:p>
            <a:r>
              <a:rPr lang="it-IT" sz="2800" dirty="0" smtClean="0">
                <a:latin typeface="Times New Roman" pitchFamily="18" charset="0"/>
                <a:cs typeface="Times New Roman" pitchFamily="18" charset="0"/>
              </a:rPr>
              <a:t>Quale</a:t>
            </a:r>
            <a:r>
              <a:rPr lang="it-IT" sz="2800" dirty="0" smtClean="0">
                <a:solidFill>
                  <a:srgbClr val="FF0000"/>
                </a:solidFill>
                <a:latin typeface="Times New Roman" pitchFamily="18" charset="0"/>
                <a:cs typeface="Times New Roman" pitchFamily="18" charset="0"/>
              </a:rPr>
              <a:t> </a:t>
            </a:r>
            <a:r>
              <a:rPr lang="it-IT" sz="2800" dirty="0" smtClean="0">
                <a:latin typeface="Times New Roman" pitchFamily="18" charset="0"/>
                <a:cs typeface="Times New Roman" pitchFamily="18" charset="0"/>
              </a:rPr>
              <a:t>popolazione? </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a:ln>
            <a:solidFill>
              <a:schemeClr val="accent1"/>
            </a:solidFill>
          </a:ln>
        </p:spPr>
        <p:txBody>
          <a:bodyPr>
            <a:normAutofit/>
          </a:bodyPr>
          <a:lstStyle/>
          <a:p>
            <a:r>
              <a:rPr lang="it-IT" sz="3200" dirty="0" smtClean="0">
                <a:solidFill>
                  <a:srgbClr val="FF0000"/>
                </a:solidFill>
              </a:rPr>
              <a:t>Popolazioni statistiche in laboratorio</a:t>
            </a:r>
            <a:endParaRPr lang="it-IT" sz="3200" dirty="0">
              <a:solidFill>
                <a:srgbClr val="FF0000"/>
              </a:solidFill>
            </a:endParaRPr>
          </a:p>
        </p:txBody>
      </p:sp>
      <p:sp>
        <p:nvSpPr>
          <p:cNvPr id="3" name="Segnaposto contenuto 2"/>
          <p:cNvSpPr>
            <a:spLocks noGrp="1"/>
          </p:cNvSpPr>
          <p:nvPr>
            <p:ph idx="1"/>
          </p:nvPr>
        </p:nvSpPr>
        <p:spPr>
          <a:xfrm>
            <a:off x="251520" y="1600200"/>
            <a:ext cx="8435280" cy="4525963"/>
          </a:xfrm>
        </p:spPr>
        <p:txBody>
          <a:bodyPr/>
          <a:lstStyle/>
          <a:p>
            <a:r>
              <a:rPr lang="it-IT" dirty="0" smtClean="0">
                <a:latin typeface="Times New Roman" pitchFamily="18" charset="0"/>
                <a:cs typeface="Times New Roman" pitchFamily="18" charset="0"/>
              </a:rPr>
              <a:t>Il </a:t>
            </a:r>
            <a:r>
              <a:rPr lang="it-IT" dirty="0" smtClean="0">
                <a:solidFill>
                  <a:srgbClr val="FF0000"/>
                </a:solidFill>
                <a:latin typeface="Times New Roman" pitchFamily="18" charset="0"/>
                <a:cs typeface="Times New Roman" pitchFamily="18" charset="0"/>
              </a:rPr>
              <a:t>campione</a:t>
            </a:r>
            <a:r>
              <a:rPr lang="it-IT" dirty="0" smtClean="0">
                <a:latin typeface="Times New Roman" pitchFamily="18" charset="0"/>
                <a:cs typeface="Times New Roman" pitchFamily="18" charset="0"/>
              </a:rPr>
              <a:t> potrebbe, ad es., consistere in 3 volumi di 10ml ottenuti dalla concentrazione sconosciuta. </a:t>
            </a:r>
          </a:p>
          <a:p>
            <a:r>
              <a:rPr lang="it-IT" dirty="0" smtClean="0">
                <a:solidFill>
                  <a:srgbClr val="FF0000"/>
                </a:solidFill>
                <a:latin typeface="Times New Roman" pitchFamily="18" charset="0"/>
                <a:cs typeface="Times New Roman" pitchFamily="18" charset="0"/>
              </a:rPr>
              <a:t>L’unità campionaria </a:t>
            </a:r>
            <a:r>
              <a:rPr lang="it-IT" dirty="0" smtClean="0">
                <a:latin typeface="Times New Roman" pitchFamily="18" charset="0"/>
                <a:cs typeface="Times New Roman" pitchFamily="18" charset="0"/>
              </a:rPr>
              <a:t>è un volume di 10ml </a:t>
            </a:r>
          </a:p>
          <a:p>
            <a:r>
              <a:rPr lang="it-IT" dirty="0" smtClean="0">
                <a:solidFill>
                  <a:srgbClr val="FF0000"/>
                </a:solidFill>
                <a:latin typeface="Times New Roman" pitchFamily="18" charset="0"/>
                <a:cs typeface="Times New Roman" pitchFamily="18" charset="0"/>
              </a:rPr>
              <a:t>La popolazione </a:t>
            </a:r>
            <a:r>
              <a:rPr lang="it-IT" dirty="0" smtClean="0">
                <a:latin typeface="Times New Roman" pitchFamily="18" charset="0"/>
                <a:cs typeface="Times New Roman" pitchFamily="18" charset="0"/>
              </a:rPr>
              <a:t>comprende tutti i valori della concentrazione che potrebbero essere ottenuti. </a:t>
            </a:r>
          </a:p>
          <a:p>
            <a:endParaRPr lang="it-IT" dirty="0" smtClean="0">
              <a:latin typeface="Times New Roman" pitchFamily="18" charset="0"/>
              <a:cs typeface="Times New Roman" pitchFamily="18" charset="0"/>
            </a:endParaRPr>
          </a:p>
          <a:p>
            <a:r>
              <a:rPr lang="it-IT" u="sng" dirty="0" smtClean="0">
                <a:latin typeface="Times New Roman" pitchFamily="18" charset="0"/>
                <a:cs typeface="Times New Roman" pitchFamily="18" charset="0"/>
              </a:rPr>
              <a:t>Ci riferiremo sempre a popolazioni statistiche.</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4C6D3047-8FE9-43BD-A445-34E2DF2FB1B4}" type="slidenum">
              <a:rPr lang="it-IT"/>
              <a:pPr>
                <a:defRPr/>
              </a:pPr>
              <a:t>33</a:t>
            </a:fld>
            <a:endParaRPr lang="it-IT"/>
          </a:p>
        </p:txBody>
      </p:sp>
      <p:sp>
        <p:nvSpPr>
          <p:cNvPr id="131075" name="Rectangle 2"/>
          <p:cNvSpPr>
            <a:spLocks noGrp="1" noChangeArrowheads="1"/>
          </p:cNvSpPr>
          <p:nvPr>
            <p:ph type="title"/>
          </p:nvPr>
        </p:nvSpPr>
        <p:spPr>
          <a:xfrm>
            <a:off x="468313" y="260350"/>
            <a:ext cx="8229600" cy="647700"/>
          </a:xfrm>
          <a:ln>
            <a:solidFill>
              <a:srgbClr val="000099"/>
            </a:solidFill>
          </a:ln>
        </p:spPr>
        <p:txBody>
          <a:bodyPr/>
          <a:lstStyle/>
          <a:p>
            <a:pPr eaLnBrk="1" hangingPunct="1"/>
            <a:r>
              <a:rPr lang="it-IT" sz="3200" dirty="0" smtClean="0">
                <a:solidFill>
                  <a:srgbClr val="FF3300"/>
                </a:solidFill>
              </a:rPr>
              <a:t>Popolazione statistica</a:t>
            </a:r>
          </a:p>
        </p:txBody>
      </p:sp>
      <p:sp>
        <p:nvSpPr>
          <p:cNvPr id="131076" name="Rectangle 3"/>
          <p:cNvSpPr>
            <a:spLocks noGrp="1" noChangeArrowheads="1"/>
          </p:cNvSpPr>
          <p:nvPr>
            <p:ph type="body" idx="1"/>
          </p:nvPr>
        </p:nvSpPr>
        <p:spPr>
          <a:xfrm>
            <a:off x="0" y="1125538"/>
            <a:ext cx="9144000" cy="5732462"/>
          </a:xfrm>
        </p:spPr>
        <p:txBody>
          <a:bodyPr>
            <a:normAutofit lnSpcReduction="10000"/>
          </a:bodyPr>
          <a:lstStyle/>
          <a:p>
            <a:pPr marL="609600" indent="-609600" eaLnBrk="1" hangingPunct="1">
              <a:lnSpc>
                <a:spcPct val="90000"/>
              </a:lnSpc>
              <a:buFontTx/>
              <a:buNone/>
            </a:pPr>
            <a:r>
              <a:rPr lang="it-IT" dirty="0" smtClean="0"/>
              <a:t>  </a:t>
            </a:r>
            <a:r>
              <a:rPr lang="it-IT" sz="2800" dirty="0" smtClean="0"/>
              <a:t>La popolazione può corrispondere ad un </a:t>
            </a:r>
            <a:r>
              <a:rPr lang="it-IT" sz="2800" dirty="0" smtClean="0">
                <a:solidFill>
                  <a:srgbClr val="3333FF"/>
                </a:solidFill>
              </a:rPr>
              <a:t>insieme finito</a:t>
            </a:r>
            <a:r>
              <a:rPr lang="it-IT" sz="2800" dirty="0" smtClean="0"/>
              <a:t> di elementi come ad es. tutti i lupi che vivono nel parco nazionale d’Abruzzo.</a:t>
            </a:r>
          </a:p>
          <a:p>
            <a:pPr marL="609600" indent="-609600" eaLnBrk="1" hangingPunct="1">
              <a:lnSpc>
                <a:spcPct val="90000"/>
              </a:lnSpc>
              <a:buFontTx/>
              <a:buNone/>
            </a:pPr>
            <a:r>
              <a:rPr lang="it-IT" sz="2800" dirty="0" smtClean="0"/>
              <a:t>  In generale, si preferisce definire la popolazione statistica come un </a:t>
            </a:r>
            <a:r>
              <a:rPr lang="it-IT" sz="2800" u="sng" dirty="0" smtClean="0">
                <a:solidFill>
                  <a:srgbClr val="3333FF"/>
                </a:solidFill>
              </a:rPr>
              <a:t>insieme infinito</a:t>
            </a:r>
            <a:r>
              <a:rPr lang="it-IT" sz="2800" u="sng" dirty="0" smtClean="0"/>
              <a:t> </a:t>
            </a:r>
            <a:r>
              <a:rPr lang="it-IT" sz="2800" dirty="0" smtClean="0"/>
              <a:t>di unità:</a:t>
            </a:r>
          </a:p>
          <a:p>
            <a:pPr marL="609600" indent="-609600">
              <a:lnSpc>
                <a:spcPct val="90000"/>
              </a:lnSpc>
              <a:buFontTx/>
              <a:buAutoNum type="arabicParenR"/>
            </a:pPr>
            <a:r>
              <a:rPr lang="it-IT" sz="2800" dirty="0" smtClean="0"/>
              <a:t>perché in alcuni casi l’insieme è realmente infinito come ad es. l’insieme delle lunghezze delle tigri del Bengala che si sono misurate, si misurano e si misureranno in Birmania, o l’insieme di tutti i risultati di un esperimento che può essere ripetuto un numero infinito di volte (almeno in teoria)</a:t>
            </a:r>
          </a:p>
          <a:p>
            <a:pPr marL="609600" indent="-609600" eaLnBrk="1" hangingPunct="1">
              <a:lnSpc>
                <a:spcPct val="90000"/>
              </a:lnSpc>
              <a:buFontTx/>
              <a:buAutoNum type="arabicParenR"/>
            </a:pPr>
            <a:endParaRPr lang="it-IT" sz="2800" dirty="0" smtClean="0"/>
          </a:p>
          <a:p>
            <a:pPr marL="609600" indent="-609600" eaLnBrk="1" hangingPunct="1">
              <a:lnSpc>
                <a:spcPct val="90000"/>
              </a:lnSpc>
              <a:buFontTx/>
              <a:buAutoNum type="arabicParenR"/>
            </a:pPr>
            <a:r>
              <a:rPr lang="it-IT" sz="2800" dirty="0" smtClean="0"/>
              <a:t>perché la dimensione della popolazione è sempre molto maggiore di quella del campione.</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txBody>
          <a:bodyPr>
            <a:normAutofit fontScale="90000"/>
          </a:bodyPr>
          <a:lstStyle/>
          <a:p>
            <a:r>
              <a:rPr lang="it-IT" sz="3200" dirty="0" smtClean="0">
                <a:solidFill>
                  <a:srgbClr val="FF0000"/>
                </a:solidFill>
              </a:rPr>
              <a:t>POPOLAZIONE: ESEMPI</a:t>
            </a:r>
            <a:endParaRPr lang="it-IT" sz="3200" dirty="0"/>
          </a:p>
        </p:txBody>
      </p:sp>
      <p:sp>
        <p:nvSpPr>
          <p:cNvPr id="3" name="Segnaposto contenuto 2"/>
          <p:cNvSpPr>
            <a:spLocks noGrp="1"/>
          </p:cNvSpPr>
          <p:nvPr>
            <p:ph idx="1"/>
          </p:nvPr>
        </p:nvSpPr>
        <p:spPr>
          <a:xfrm>
            <a:off x="457200" y="980728"/>
            <a:ext cx="8229600" cy="5145435"/>
          </a:xfrm>
        </p:spPr>
        <p:txBody>
          <a:bodyPr/>
          <a:lstStyle/>
          <a:p>
            <a:endParaRPr lang="it-IT" dirty="0" smtClean="0"/>
          </a:p>
          <a:p>
            <a:r>
              <a:rPr lang="it-IT" dirty="0" smtClean="0"/>
              <a:t>Indagine sull’età media dei lupi in Abruzzo. Quale popolazione statistica?</a:t>
            </a:r>
          </a:p>
          <a:p>
            <a:endParaRPr lang="it-IT" dirty="0" smtClean="0"/>
          </a:p>
          <a:p>
            <a:r>
              <a:rPr lang="it-IT" dirty="0" smtClean="0"/>
              <a:t>Indagine sulla produzione di tabacco in Italia.</a:t>
            </a:r>
          </a:p>
          <a:p>
            <a:pPr>
              <a:buNone/>
            </a:pPr>
            <a:r>
              <a:rPr lang="it-IT" dirty="0" smtClean="0"/>
              <a:t>   Quale popolazione statistica?</a:t>
            </a:r>
            <a:endParaRPr lang="it-IT"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1456F3DB-B633-490F-8EB8-EB19909C8662}" type="slidenum">
              <a:rPr lang="it-IT"/>
              <a:pPr>
                <a:defRPr/>
              </a:pPr>
              <a:t>35</a:t>
            </a:fld>
            <a:endParaRPr lang="it-IT"/>
          </a:p>
        </p:txBody>
      </p:sp>
      <p:sp>
        <p:nvSpPr>
          <p:cNvPr id="194563" name="Rectangle 2"/>
          <p:cNvSpPr>
            <a:spLocks noGrp="1" noChangeArrowheads="1"/>
          </p:cNvSpPr>
          <p:nvPr>
            <p:ph type="title"/>
          </p:nvPr>
        </p:nvSpPr>
        <p:spPr>
          <a:xfrm>
            <a:off x="457200" y="274638"/>
            <a:ext cx="8229600" cy="777875"/>
          </a:xfrm>
          <a:ln>
            <a:solidFill>
              <a:srgbClr val="0000CC"/>
            </a:solidFill>
          </a:ln>
        </p:spPr>
        <p:txBody>
          <a:bodyPr/>
          <a:lstStyle/>
          <a:p>
            <a:pPr eaLnBrk="1" hangingPunct="1"/>
            <a:r>
              <a:rPr lang="it-IT" sz="3600" smtClean="0">
                <a:solidFill>
                  <a:srgbClr val="FF5050"/>
                </a:solidFill>
              </a:rPr>
              <a:t>Disegno campionario </a:t>
            </a:r>
          </a:p>
        </p:txBody>
      </p:sp>
      <p:sp>
        <p:nvSpPr>
          <p:cNvPr id="2881539" name="Rectangle 3"/>
          <p:cNvSpPr>
            <a:spLocks noGrp="1" noChangeArrowheads="1"/>
          </p:cNvSpPr>
          <p:nvPr>
            <p:ph type="body" idx="1"/>
          </p:nvPr>
        </p:nvSpPr>
        <p:spPr>
          <a:xfrm>
            <a:off x="250825" y="1268413"/>
            <a:ext cx="8642350" cy="5589587"/>
          </a:xfrm>
        </p:spPr>
        <p:txBody>
          <a:bodyPr/>
          <a:lstStyle/>
          <a:p>
            <a:pPr eaLnBrk="1" hangingPunct="1">
              <a:defRPr/>
            </a:pPr>
            <a:r>
              <a:rPr lang="it-IT" dirty="0" smtClean="0"/>
              <a:t>Il </a:t>
            </a:r>
            <a:r>
              <a:rPr lang="it-IT" b="1" dirty="0" smtClean="0">
                <a:solidFill>
                  <a:schemeClr val="hlink"/>
                </a:solidFill>
                <a:effectLst>
                  <a:outerShdw blurRad="38100" dist="38100" dir="2700000" algn="tl">
                    <a:srgbClr val="C0C0C0"/>
                  </a:outerShdw>
                </a:effectLst>
              </a:rPr>
              <a:t>disegno campionario o piano di campionamento</a:t>
            </a:r>
            <a:r>
              <a:rPr lang="it-IT" b="1" dirty="0" smtClean="0">
                <a:effectLst>
                  <a:outerShdw blurRad="38100" dist="38100" dir="2700000" algn="tl">
                    <a:srgbClr val="C0C0C0"/>
                  </a:outerShdw>
                </a:effectLst>
              </a:rPr>
              <a:t> </a:t>
            </a:r>
            <a:r>
              <a:rPr lang="it-IT" dirty="0" smtClean="0"/>
              <a:t>è il metodo usato per  selezionare il campione.</a:t>
            </a:r>
          </a:p>
          <a:p>
            <a:pPr eaLnBrk="1" hangingPunct="1">
              <a:defRPr/>
            </a:pPr>
            <a:r>
              <a:rPr lang="it-IT" dirty="0" smtClean="0"/>
              <a:t>Occorre che il campione venga scelto </a:t>
            </a:r>
            <a:r>
              <a:rPr lang="it-IT" b="1" dirty="0" smtClean="0">
                <a:solidFill>
                  <a:schemeClr val="hlink"/>
                </a:solidFill>
                <a:effectLst>
                  <a:outerShdw blurRad="38100" dist="38100" dir="2700000" algn="tl">
                    <a:srgbClr val="C0C0C0"/>
                  </a:outerShdw>
                </a:effectLst>
              </a:rPr>
              <a:t>in modo casuale </a:t>
            </a:r>
            <a:r>
              <a:rPr lang="it-IT" dirty="0" smtClean="0"/>
              <a:t>in modo da non favorire l’inserimento di alcuni elementi rispetto ad altri, o l’autoselezione tra chi deve rispondere (il </a:t>
            </a:r>
            <a:r>
              <a:rPr lang="it-IT" u="sng" dirty="0" smtClean="0"/>
              <a:t>campione deve essere rappresentativo della popolazione</a:t>
            </a:r>
            <a:r>
              <a:rPr lang="it-IT" dirty="0" smtClean="0"/>
              <a:t>).</a:t>
            </a:r>
          </a:p>
          <a:p>
            <a:pPr eaLnBrk="1" hangingPunct="1">
              <a:buFontTx/>
              <a:buNone/>
              <a:defRPr/>
            </a:pPr>
            <a:r>
              <a:rPr lang="it-IT" sz="2800" dirty="0" smtClean="0">
                <a:solidFill>
                  <a:srgbClr val="FF00FF"/>
                </a:solidFill>
              </a:rPr>
              <a:t>N. B. Scegliere in modo “casuale” non vuol dire “a casaccio”</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C4D4C5D-5C54-4BC5-8DC9-3ED71C950E06}" type="slidenum">
              <a:rPr lang="it-IT"/>
              <a:pPr>
                <a:defRPr/>
              </a:pPr>
              <a:t>36</a:t>
            </a:fld>
            <a:endParaRPr lang="it-IT"/>
          </a:p>
        </p:txBody>
      </p:sp>
      <p:sp>
        <p:nvSpPr>
          <p:cNvPr id="138243" name="Rectangle 2"/>
          <p:cNvSpPr>
            <a:spLocks noGrp="1" noChangeArrowheads="1"/>
          </p:cNvSpPr>
          <p:nvPr>
            <p:ph type="title"/>
          </p:nvPr>
        </p:nvSpPr>
        <p:spPr>
          <a:xfrm>
            <a:off x="457200" y="274638"/>
            <a:ext cx="8362950" cy="1209675"/>
          </a:xfrm>
          <a:ln>
            <a:solidFill>
              <a:srgbClr val="0000CC"/>
            </a:solidFill>
          </a:ln>
        </p:spPr>
        <p:txBody>
          <a:bodyPr/>
          <a:lstStyle/>
          <a:p>
            <a:pPr eaLnBrk="1" hangingPunct="1"/>
            <a:r>
              <a:rPr lang="it-IT" sz="3600" smtClean="0">
                <a:solidFill>
                  <a:srgbClr val="FF5050"/>
                </a:solidFill>
              </a:rPr>
              <a:t>La randomizzazione nelle indagini campionarie</a:t>
            </a:r>
          </a:p>
        </p:txBody>
      </p:sp>
      <p:sp>
        <p:nvSpPr>
          <p:cNvPr id="23555" name="Rectangle 3"/>
          <p:cNvSpPr>
            <a:spLocks noGrp="1" noChangeArrowheads="1"/>
          </p:cNvSpPr>
          <p:nvPr>
            <p:ph type="body" idx="1"/>
          </p:nvPr>
        </p:nvSpPr>
        <p:spPr>
          <a:xfrm>
            <a:off x="0" y="1700213"/>
            <a:ext cx="8748713" cy="4824412"/>
          </a:xfrm>
        </p:spPr>
        <p:txBody>
          <a:bodyPr/>
          <a:lstStyle/>
          <a:p>
            <a:pPr eaLnBrk="1" hangingPunct="1">
              <a:defRPr/>
            </a:pPr>
            <a:r>
              <a:rPr lang="it-IT" dirty="0" smtClean="0"/>
              <a:t>Scegliendo un campione in modo </a:t>
            </a:r>
            <a:r>
              <a:rPr lang="it-IT" u="sng" dirty="0" smtClean="0">
                <a:solidFill>
                  <a:srgbClr val="000099"/>
                </a:solidFill>
              </a:rPr>
              <a:t>casuale</a:t>
            </a:r>
            <a:r>
              <a:rPr lang="it-IT" u="sng" dirty="0" smtClean="0"/>
              <a:t> </a:t>
            </a:r>
            <a:r>
              <a:rPr lang="it-IT" dirty="0" smtClean="0"/>
              <a:t>(</a:t>
            </a:r>
            <a:r>
              <a:rPr lang="it-IT" u="sng" dirty="0" err="1" smtClean="0"/>
              <a:t>random</a:t>
            </a:r>
            <a:r>
              <a:rPr lang="it-IT" dirty="0" smtClean="0"/>
              <a:t>) viene data, a tutti gli elementi, la stessa probabilità di essere scelti.</a:t>
            </a:r>
          </a:p>
          <a:p>
            <a:pPr eaLnBrk="1" hangingPunct="1">
              <a:defRPr/>
            </a:pPr>
            <a:r>
              <a:rPr lang="it-IT" dirty="0" smtClean="0"/>
              <a:t>Nel </a:t>
            </a:r>
            <a:r>
              <a:rPr lang="it-IT" b="1" dirty="0" smtClean="0">
                <a:solidFill>
                  <a:srgbClr val="0000CC"/>
                </a:solidFill>
                <a:effectLst>
                  <a:outerShdw blurRad="38100" dist="38100" dir="2700000" algn="tl">
                    <a:srgbClr val="C0C0C0"/>
                  </a:outerShdw>
                </a:effectLst>
              </a:rPr>
              <a:t>campionamento casuale semplice</a:t>
            </a:r>
            <a:r>
              <a:rPr lang="it-IT" b="1" dirty="0" smtClean="0">
                <a:solidFill>
                  <a:srgbClr val="00FF00"/>
                </a:solidFill>
                <a:effectLst>
                  <a:outerShdw blurRad="38100" dist="38100" dir="2700000" algn="tl">
                    <a:srgbClr val="C0C0C0"/>
                  </a:outerShdw>
                </a:effectLst>
              </a:rPr>
              <a:t> </a:t>
            </a:r>
            <a:r>
              <a:rPr lang="it-IT" dirty="0" smtClean="0"/>
              <a:t>(</a:t>
            </a:r>
            <a:r>
              <a:rPr lang="it-IT" b="1" dirty="0" smtClean="0">
                <a:solidFill>
                  <a:srgbClr val="0000CC"/>
                </a:solidFill>
              </a:rPr>
              <a:t>CCS</a:t>
            </a:r>
            <a:r>
              <a:rPr lang="it-IT" dirty="0" smtClean="0"/>
              <a:t>) si estrae un campione in cui</a:t>
            </a:r>
            <a:r>
              <a:rPr lang="it-IT" dirty="0" smtClean="0">
                <a:solidFill>
                  <a:srgbClr val="A50021"/>
                </a:solidFill>
              </a:rPr>
              <a:t> </a:t>
            </a:r>
            <a:r>
              <a:rPr lang="it-IT" u="sng" dirty="0" smtClean="0">
                <a:solidFill>
                  <a:srgbClr val="A50021"/>
                </a:solidFill>
              </a:rPr>
              <a:t>ogni unità</a:t>
            </a:r>
            <a:r>
              <a:rPr lang="it-IT" u="sng" dirty="0" smtClean="0"/>
              <a:t> </a:t>
            </a:r>
            <a:r>
              <a:rPr lang="it-IT" dirty="0" smtClean="0"/>
              <a:t>della popolazione ha la stessa probabilità di essere selezionata. Inoltre, </a:t>
            </a:r>
            <a:r>
              <a:rPr lang="it-IT" u="sng" dirty="0" smtClean="0">
                <a:solidFill>
                  <a:srgbClr val="A50021"/>
                </a:solidFill>
              </a:rPr>
              <a:t>campioni della stessa dimensione</a:t>
            </a:r>
            <a:r>
              <a:rPr lang="it-IT" u="sng" dirty="0" smtClean="0"/>
              <a:t> </a:t>
            </a:r>
            <a:r>
              <a:rPr lang="it-IT" dirty="0" smtClean="0"/>
              <a:t>hanno tutti la stessa probabilità di essere selezionati.  </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0D33DAC3-9F8F-4E25-9502-3DC1DF3023AE}" type="slidenum">
              <a:rPr lang="it-IT"/>
              <a:pPr>
                <a:defRPr/>
              </a:pPr>
              <a:t>37</a:t>
            </a:fld>
            <a:endParaRPr lang="it-IT"/>
          </a:p>
        </p:txBody>
      </p:sp>
      <p:pic>
        <p:nvPicPr>
          <p:cNvPr id="139267" name="Picture 2"/>
          <p:cNvPicPr>
            <a:picLocks noChangeAspect="1" noChangeArrowheads="1"/>
          </p:cNvPicPr>
          <p:nvPr/>
        </p:nvPicPr>
        <p:blipFill>
          <a:blip r:embed="rId3" cstate="print"/>
          <a:srcRect/>
          <a:stretch>
            <a:fillRect/>
          </a:stretch>
        </p:blipFill>
        <p:spPr bwMode="auto">
          <a:xfrm>
            <a:off x="2771775" y="0"/>
            <a:ext cx="6372225" cy="6858000"/>
          </a:xfrm>
          <a:prstGeom prst="rect">
            <a:avLst/>
          </a:prstGeom>
          <a:noFill/>
          <a:ln w="9525">
            <a:noFill/>
            <a:miter lim="800000"/>
            <a:headEnd/>
            <a:tailEnd/>
          </a:ln>
        </p:spPr>
      </p:pic>
      <p:sp>
        <p:nvSpPr>
          <p:cNvPr id="139268" name="Text Box 3"/>
          <p:cNvSpPr txBox="1">
            <a:spLocks noChangeArrowheads="1"/>
          </p:cNvSpPr>
          <p:nvPr/>
        </p:nvSpPr>
        <p:spPr bwMode="auto">
          <a:xfrm>
            <a:off x="0" y="373063"/>
            <a:ext cx="2944813" cy="6986528"/>
          </a:xfrm>
          <a:prstGeom prst="rect">
            <a:avLst/>
          </a:prstGeom>
          <a:noFill/>
          <a:ln w="9525">
            <a:noFill/>
            <a:miter lim="800000"/>
            <a:headEnd/>
            <a:tailEnd/>
          </a:ln>
        </p:spPr>
        <p:txBody>
          <a:bodyPr>
            <a:spAutoFit/>
          </a:bodyPr>
          <a:lstStyle/>
          <a:p>
            <a:r>
              <a:rPr lang="it-IT" sz="2800" dirty="0">
                <a:solidFill>
                  <a:srgbClr val="279D2A"/>
                </a:solidFill>
                <a:latin typeface="Arial" pitchFamily="34" charset="0"/>
              </a:rPr>
              <a:t>60 cerchi (</a:t>
            </a:r>
            <a:r>
              <a:rPr lang="it-IT" sz="2800" dirty="0" err="1">
                <a:solidFill>
                  <a:srgbClr val="FF3300"/>
                </a:solidFill>
                <a:latin typeface="Arial" pitchFamily="34" charset="0"/>
              </a:rPr>
              <a:t>popo</a:t>
            </a:r>
            <a:endParaRPr lang="it-IT" sz="2800" dirty="0">
              <a:solidFill>
                <a:srgbClr val="FF3300"/>
              </a:solidFill>
              <a:latin typeface="Arial" pitchFamily="34" charset="0"/>
            </a:endParaRPr>
          </a:p>
          <a:p>
            <a:r>
              <a:rPr lang="it-IT" sz="2800" dirty="0" err="1">
                <a:solidFill>
                  <a:srgbClr val="FF3300"/>
                </a:solidFill>
                <a:latin typeface="Arial" pitchFamily="34" charset="0"/>
              </a:rPr>
              <a:t>lazione</a:t>
            </a:r>
            <a:r>
              <a:rPr lang="it-IT" sz="2800" dirty="0">
                <a:solidFill>
                  <a:srgbClr val="279D2A"/>
                </a:solidFill>
                <a:latin typeface="Arial" pitchFamily="34" charset="0"/>
              </a:rPr>
              <a:t>):</a:t>
            </a:r>
          </a:p>
          <a:p>
            <a:endParaRPr lang="it-IT" sz="2800" dirty="0">
              <a:solidFill>
                <a:srgbClr val="279D2A"/>
              </a:solidFill>
              <a:latin typeface="Arial" pitchFamily="34" charset="0"/>
            </a:endParaRPr>
          </a:p>
          <a:p>
            <a:r>
              <a:rPr lang="it-IT" sz="2800" dirty="0">
                <a:solidFill>
                  <a:srgbClr val="279D2A"/>
                </a:solidFill>
                <a:latin typeface="Arial" pitchFamily="34" charset="0"/>
              </a:rPr>
              <a:t>si vuole </a:t>
            </a:r>
          </a:p>
          <a:p>
            <a:r>
              <a:rPr lang="it-IT" sz="2800" u="sng" dirty="0">
                <a:solidFill>
                  <a:srgbClr val="FF3300"/>
                </a:solidFill>
                <a:latin typeface="Arial" pitchFamily="34" charset="0"/>
              </a:rPr>
              <a:t>stimare il </a:t>
            </a:r>
          </a:p>
          <a:p>
            <a:r>
              <a:rPr lang="it-IT" sz="2800" u="sng" dirty="0">
                <a:solidFill>
                  <a:srgbClr val="FF3300"/>
                </a:solidFill>
                <a:latin typeface="Arial" pitchFamily="34" charset="0"/>
              </a:rPr>
              <a:t>diametro medio.</a:t>
            </a:r>
          </a:p>
          <a:p>
            <a:endParaRPr lang="it-IT" sz="2800" u="sng" dirty="0">
              <a:solidFill>
                <a:srgbClr val="FF3300"/>
              </a:solidFill>
              <a:latin typeface="Arial" pitchFamily="34" charset="0"/>
            </a:endParaRPr>
          </a:p>
          <a:p>
            <a:r>
              <a:rPr lang="it-IT" sz="2800" dirty="0">
                <a:solidFill>
                  <a:srgbClr val="279D2A"/>
                </a:solidFill>
                <a:latin typeface="Arial" pitchFamily="34" charset="0"/>
              </a:rPr>
              <a:t>Occorre estrarre</a:t>
            </a:r>
          </a:p>
          <a:p>
            <a:r>
              <a:rPr lang="it-IT" sz="2800" dirty="0">
                <a:solidFill>
                  <a:srgbClr val="FF3300"/>
                </a:solidFill>
                <a:latin typeface="Arial" pitchFamily="34" charset="0"/>
              </a:rPr>
              <a:t>un campione</a:t>
            </a:r>
          </a:p>
          <a:p>
            <a:endParaRPr lang="it-IT" sz="2800" dirty="0">
              <a:solidFill>
                <a:srgbClr val="FF3300"/>
              </a:solidFill>
              <a:latin typeface="Arial" pitchFamily="34" charset="0"/>
            </a:endParaRPr>
          </a:p>
          <a:p>
            <a:r>
              <a:rPr lang="it-IT" sz="2800" dirty="0">
                <a:solidFill>
                  <a:srgbClr val="279D2A"/>
                </a:solidFill>
                <a:latin typeface="Arial" pitchFamily="34" charset="0"/>
              </a:rPr>
              <a:t>Che </a:t>
            </a:r>
            <a:r>
              <a:rPr lang="it-IT" sz="2800" dirty="0">
                <a:solidFill>
                  <a:srgbClr val="FF3300"/>
                </a:solidFill>
                <a:latin typeface="Arial" pitchFamily="34" charset="0"/>
              </a:rPr>
              <a:t>tipo</a:t>
            </a:r>
            <a:r>
              <a:rPr lang="it-IT" sz="2800" dirty="0">
                <a:solidFill>
                  <a:srgbClr val="279D2A"/>
                </a:solidFill>
                <a:latin typeface="Arial" pitchFamily="34" charset="0"/>
              </a:rPr>
              <a:t> di campione</a:t>
            </a:r>
            <a:r>
              <a:rPr lang="it-IT" sz="2800" dirty="0" smtClean="0">
                <a:solidFill>
                  <a:srgbClr val="279D2A"/>
                </a:solidFill>
                <a:latin typeface="Arial" pitchFamily="34" charset="0"/>
              </a:rPr>
              <a:t>?</a:t>
            </a:r>
          </a:p>
          <a:p>
            <a:r>
              <a:rPr lang="it-IT" sz="2800" dirty="0" smtClean="0">
                <a:solidFill>
                  <a:srgbClr val="279D2A"/>
                </a:solidFill>
                <a:latin typeface="Arial" charset="0"/>
              </a:rPr>
              <a:t>Quale dimensione?</a:t>
            </a:r>
          </a:p>
          <a:p>
            <a:endParaRPr lang="it-IT" sz="2800" dirty="0">
              <a:solidFill>
                <a:srgbClr val="279D2A"/>
              </a:solidFill>
              <a:latin typeface="Arial" pitchFamily="34" charset="0"/>
            </a:endParaRPr>
          </a:p>
          <a:p>
            <a:endParaRPr lang="it-IT" sz="2800" u="sng" dirty="0">
              <a:latin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3"/>
          <p:cNvSpPr>
            <a:spLocks noGrp="1"/>
          </p:cNvSpPr>
          <p:nvPr>
            <p:ph type="sldNum" sz="quarter" idx="12"/>
          </p:nvPr>
        </p:nvSpPr>
        <p:spPr/>
        <p:txBody>
          <a:bodyPr/>
          <a:lstStyle/>
          <a:p>
            <a:pPr>
              <a:defRPr/>
            </a:pPr>
            <a:fld id="{C7BA4671-7C8D-4DE5-9BA0-E5AC95A8388D}" type="slidenum">
              <a:rPr lang="it-IT"/>
              <a:pPr>
                <a:defRPr/>
              </a:pPr>
              <a:t>38</a:t>
            </a:fld>
            <a:endParaRPr lang="it-IT"/>
          </a:p>
        </p:txBody>
      </p:sp>
      <p:pic>
        <p:nvPicPr>
          <p:cNvPr id="140291" name="Picture 2"/>
          <p:cNvPicPr>
            <a:picLocks noChangeAspect="1" noChangeArrowheads="1"/>
          </p:cNvPicPr>
          <p:nvPr/>
        </p:nvPicPr>
        <p:blipFill>
          <a:blip r:embed="rId3" cstate="print"/>
          <a:srcRect/>
          <a:stretch>
            <a:fillRect/>
          </a:stretch>
        </p:blipFill>
        <p:spPr bwMode="auto">
          <a:xfrm>
            <a:off x="2771775" y="0"/>
            <a:ext cx="6372225" cy="6858000"/>
          </a:xfrm>
          <a:prstGeom prst="rect">
            <a:avLst/>
          </a:prstGeom>
          <a:noFill/>
          <a:ln w="9525">
            <a:noFill/>
            <a:miter lim="800000"/>
            <a:headEnd/>
            <a:tailEnd/>
          </a:ln>
        </p:spPr>
      </p:pic>
      <p:sp>
        <p:nvSpPr>
          <p:cNvPr id="140292" name="Text Box 3"/>
          <p:cNvSpPr txBox="1">
            <a:spLocks noChangeArrowheads="1"/>
          </p:cNvSpPr>
          <p:nvPr/>
        </p:nvSpPr>
        <p:spPr bwMode="auto">
          <a:xfrm>
            <a:off x="0" y="373063"/>
            <a:ext cx="2944813" cy="5693866"/>
          </a:xfrm>
          <a:prstGeom prst="rect">
            <a:avLst/>
          </a:prstGeom>
          <a:noFill/>
          <a:ln w="9525">
            <a:noFill/>
            <a:miter lim="800000"/>
            <a:headEnd/>
            <a:tailEnd/>
          </a:ln>
        </p:spPr>
        <p:txBody>
          <a:bodyPr>
            <a:spAutoFit/>
          </a:bodyPr>
          <a:lstStyle/>
          <a:p>
            <a:r>
              <a:rPr lang="it-IT" sz="2800" dirty="0">
                <a:solidFill>
                  <a:srgbClr val="279D2A"/>
                </a:solidFill>
                <a:latin typeface="Arial" pitchFamily="34" charset="0"/>
              </a:rPr>
              <a:t>60 cerchi:</a:t>
            </a:r>
          </a:p>
          <a:p>
            <a:r>
              <a:rPr lang="it-IT" sz="2800" dirty="0">
                <a:solidFill>
                  <a:srgbClr val="279D2A"/>
                </a:solidFill>
                <a:latin typeface="Arial" pitchFamily="34" charset="0"/>
              </a:rPr>
              <a:t>si vuole </a:t>
            </a:r>
          </a:p>
          <a:p>
            <a:r>
              <a:rPr lang="it-IT" sz="2800" u="sng" dirty="0">
                <a:solidFill>
                  <a:srgbClr val="279D2A"/>
                </a:solidFill>
                <a:latin typeface="Arial" pitchFamily="34" charset="0"/>
              </a:rPr>
              <a:t>stimare il </a:t>
            </a:r>
          </a:p>
          <a:p>
            <a:r>
              <a:rPr lang="it-IT" sz="2800" u="sng" dirty="0">
                <a:solidFill>
                  <a:srgbClr val="279D2A"/>
                </a:solidFill>
                <a:latin typeface="Arial" pitchFamily="34" charset="0"/>
              </a:rPr>
              <a:t>diametro medio.</a:t>
            </a:r>
          </a:p>
          <a:p>
            <a:r>
              <a:rPr lang="it-IT" sz="2800" u="sng" dirty="0" smtClean="0">
                <a:solidFill>
                  <a:srgbClr val="279D2A"/>
                </a:solidFill>
                <a:latin typeface="Arial" pitchFamily="34" charset="0"/>
              </a:rPr>
              <a:t>  </a:t>
            </a:r>
            <a:r>
              <a:rPr lang="it-IT" sz="2800" u="sng" dirty="0" smtClean="0">
                <a:solidFill>
                  <a:srgbClr val="279D2A"/>
                </a:solidFill>
                <a:latin typeface="Arial" charset="0"/>
              </a:rPr>
              <a:t>(</a:t>
            </a:r>
            <a:r>
              <a:rPr lang="it-IT" sz="2800" b="1" u="sng" dirty="0" smtClean="0">
                <a:solidFill>
                  <a:srgbClr val="279D2A"/>
                </a:solidFill>
                <a:latin typeface="Arial" charset="0"/>
              </a:rPr>
              <a:t>µ = 1cm</a:t>
            </a:r>
            <a:r>
              <a:rPr lang="it-IT" sz="2800" u="sng" dirty="0" smtClean="0">
                <a:solidFill>
                  <a:srgbClr val="279D2A"/>
                </a:solidFill>
                <a:latin typeface="Arial" charset="0"/>
              </a:rPr>
              <a:t>)</a:t>
            </a:r>
          </a:p>
          <a:p>
            <a:endParaRPr lang="it-IT" sz="2800" u="sng" dirty="0">
              <a:solidFill>
                <a:srgbClr val="279D2A"/>
              </a:solidFill>
              <a:latin typeface="Arial" pitchFamily="34" charset="0"/>
            </a:endParaRPr>
          </a:p>
          <a:p>
            <a:endParaRPr lang="it-IT" sz="2800" u="sng" dirty="0">
              <a:solidFill>
                <a:srgbClr val="279D2A"/>
              </a:solidFill>
              <a:latin typeface="Arial" pitchFamily="34" charset="0"/>
            </a:endParaRPr>
          </a:p>
          <a:p>
            <a:r>
              <a:rPr lang="it-IT" sz="2800" dirty="0">
                <a:solidFill>
                  <a:srgbClr val="FF3300"/>
                </a:solidFill>
                <a:latin typeface="Arial" pitchFamily="34" charset="0"/>
              </a:rPr>
              <a:t>Si estrae un </a:t>
            </a:r>
            <a:r>
              <a:rPr lang="it-IT" sz="2800" dirty="0">
                <a:solidFill>
                  <a:schemeClr val="accent2"/>
                </a:solidFill>
                <a:latin typeface="Arial" pitchFamily="34" charset="0"/>
              </a:rPr>
              <a:t>campione </a:t>
            </a:r>
          </a:p>
          <a:p>
            <a:r>
              <a:rPr lang="it-IT" sz="2800" dirty="0">
                <a:solidFill>
                  <a:schemeClr val="accent2"/>
                </a:solidFill>
                <a:latin typeface="Arial" pitchFamily="34" charset="0"/>
              </a:rPr>
              <a:t>casuale semplice</a:t>
            </a:r>
          </a:p>
          <a:p>
            <a:r>
              <a:rPr lang="it-IT" sz="2800" dirty="0">
                <a:solidFill>
                  <a:srgbClr val="FF3300"/>
                </a:solidFill>
                <a:latin typeface="Arial" pitchFamily="34" charset="0"/>
              </a:rPr>
              <a:t>di dimensione 5.</a:t>
            </a:r>
          </a:p>
          <a:p>
            <a:endParaRPr lang="it-IT" sz="2800" dirty="0">
              <a:solidFill>
                <a:srgbClr val="FF3300"/>
              </a:solidFill>
              <a:latin typeface="Arial" pitchFamily="34" charset="0"/>
            </a:endParaRPr>
          </a:p>
          <a:p>
            <a:r>
              <a:rPr lang="it-IT" sz="2800" dirty="0">
                <a:solidFill>
                  <a:srgbClr val="FF3300"/>
                </a:solidFill>
                <a:latin typeface="Arial" pitchFamily="34" charset="0"/>
              </a:rPr>
              <a:t>Come?</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3E6F570E-B9A1-48B0-980B-AC5D6AE82DD9}" type="slidenum">
              <a:rPr lang="it-IT"/>
              <a:pPr>
                <a:defRPr/>
              </a:pPr>
              <a:t>39</a:t>
            </a:fld>
            <a:endParaRPr lang="it-IT"/>
          </a:p>
        </p:txBody>
      </p:sp>
      <p:sp>
        <p:nvSpPr>
          <p:cNvPr id="141315" name="Rectangle 2"/>
          <p:cNvSpPr>
            <a:spLocks noGrp="1" noChangeArrowheads="1"/>
          </p:cNvSpPr>
          <p:nvPr>
            <p:ph type="title"/>
          </p:nvPr>
        </p:nvSpPr>
        <p:spPr>
          <a:xfrm>
            <a:off x="457200" y="274638"/>
            <a:ext cx="8229600" cy="1282700"/>
          </a:xfrm>
          <a:ln>
            <a:solidFill>
              <a:srgbClr val="0000CC"/>
            </a:solidFill>
          </a:ln>
        </p:spPr>
        <p:txBody>
          <a:bodyPr>
            <a:normAutofit fontScale="90000"/>
          </a:bodyPr>
          <a:lstStyle/>
          <a:p>
            <a:pPr eaLnBrk="1" hangingPunct="1"/>
            <a:r>
              <a:rPr lang="it-IT" sz="4000" smtClean="0">
                <a:solidFill>
                  <a:srgbClr val="FF5050"/>
                </a:solidFill>
              </a:rPr>
              <a:t>Come si sceglie un campione casuale semplice?</a:t>
            </a:r>
          </a:p>
        </p:txBody>
      </p:sp>
      <p:sp>
        <p:nvSpPr>
          <p:cNvPr id="141316" name="Rectangle 3"/>
          <p:cNvSpPr>
            <a:spLocks noGrp="1" noChangeArrowheads="1"/>
          </p:cNvSpPr>
          <p:nvPr>
            <p:ph type="body" idx="1"/>
          </p:nvPr>
        </p:nvSpPr>
        <p:spPr>
          <a:xfrm>
            <a:off x="468313" y="1700213"/>
            <a:ext cx="8135937" cy="4608512"/>
          </a:xfrm>
        </p:spPr>
        <p:txBody>
          <a:bodyPr/>
          <a:lstStyle/>
          <a:p>
            <a:pPr eaLnBrk="1" hangingPunct="1">
              <a:lnSpc>
                <a:spcPct val="90000"/>
              </a:lnSpc>
              <a:buFont typeface="Wingdings" pitchFamily="2" charset="2"/>
              <a:buChar char="Ø"/>
            </a:pPr>
            <a:r>
              <a:rPr lang="it-IT" sz="3600" dirty="0" smtClean="0"/>
              <a:t>Il CCS: analogia con le estrazioni senza </a:t>
            </a:r>
            <a:r>
              <a:rPr lang="it-IT" sz="3600" dirty="0" err="1" smtClean="0"/>
              <a:t>reimmissione</a:t>
            </a:r>
            <a:r>
              <a:rPr lang="it-IT" sz="3600" dirty="0" smtClean="0"/>
              <a:t> delle unità da un’urna (ad es. gioco del lotto)</a:t>
            </a:r>
          </a:p>
          <a:p>
            <a:pPr eaLnBrk="1" hangingPunct="1">
              <a:lnSpc>
                <a:spcPct val="90000"/>
              </a:lnSpc>
              <a:buFont typeface="Wingdings" pitchFamily="2" charset="2"/>
              <a:buChar char="Ø"/>
            </a:pPr>
            <a:endParaRPr lang="it-IT" sz="3600" dirty="0" smtClean="0"/>
          </a:p>
          <a:p>
            <a:pPr eaLnBrk="1" hangingPunct="1">
              <a:lnSpc>
                <a:spcPct val="90000"/>
              </a:lnSpc>
              <a:buFont typeface="Wingdings" pitchFamily="2" charset="2"/>
              <a:buChar char="Ø"/>
            </a:pPr>
            <a:r>
              <a:rPr lang="it-IT" sz="3600" dirty="0" smtClean="0"/>
              <a:t>a) etichettare le unità</a:t>
            </a:r>
          </a:p>
          <a:p>
            <a:pPr eaLnBrk="1" hangingPunct="1">
              <a:lnSpc>
                <a:spcPct val="90000"/>
              </a:lnSpc>
              <a:buFont typeface="Wingdings" pitchFamily="2" charset="2"/>
              <a:buChar char="Ø"/>
            </a:pPr>
            <a:r>
              <a:rPr lang="it-IT" sz="3600" dirty="0" smtClean="0"/>
              <a:t>b) usare il computer</a:t>
            </a:r>
          </a:p>
          <a:p>
            <a:pPr eaLnBrk="1" hangingPunct="1">
              <a:lnSpc>
                <a:spcPct val="90000"/>
              </a:lnSpc>
              <a:buFont typeface="Wingdings" pitchFamily="2" charset="2"/>
              <a:buChar char="Ø"/>
            </a:pPr>
            <a:r>
              <a:rPr lang="it-IT" sz="3600" dirty="0" smtClean="0"/>
              <a:t>c) oppure, usare le tavole di numeri </a:t>
            </a:r>
          </a:p>
          <a:p>
            <a:pPr eaLnBrk="1" hangingPunct="1">
              <a:lnSpc>
                <a:spcPct val="90000"/>
              </a:lnSpc>
              <a:buFont typeface="Wingdings" pitchFamily="2" charset="2"/>
              <a:buNone/>
            </a:pPr>
            <a:r>
              <a:rPr lang="it-IT" sz="3600" dirty="0" smtClean="0"/>
              <a:t>       casuali</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smtClean="0">
                <a:solidFill>
                  <a:srgbClr val="FF0000"/>
                </a:solidFill>
              </a:rPr>
              <a:t>Date Esami</a:t>
            </a:r>
            <a:endParaRPr lang="it-IT" sz="3200">
              <a:solidFill>
                <a:srgbClr val="FF0000"/>
              </a:solidFill>
            </a:endParaRPr>
          </a:p>
        </p:txBody>
      </p:sp>
      <p:sp>
        <p:nvSpPr>
          <p:cNvPr id="3" name="Segnaposto numero diapositiva 2"/>
          <p:cNvSpPr>
            <a:spLocks noGrp="1"/>
          </p:cNvSpPr>
          <p:nvPr>
            <p:ph type="sldNum" sz="quarter" idx="12"/>
          </p:nvPr>
        </p:nvSpPr>
        <p:spPr/>
        <p:txBody>
          <a:bodyPr/>
          <a:lstStyle/>
          <a:p>
            <a:pPr>
              <a:defRPr/>
            </a:pPr>
            <a:fld id="{AF438C98-A1A1-4A52-B7F4-222EB6000C55}" type="slidenum">
              <a:rPr lang="it-IT" smtClean="0"/>
              <a:pPr>
                <a:defRPr/>
              </a:pPr>
              <a:t>4</a:t>
            </a:fld>
            <a:endParaRPr lang="it-IT"/>
          </a:p>
        </p:txBody>
      </p:sp>
      <p:sp>
        <p:nvSpPr>
          <p:cNvPr id="5" name="Rettangolo 4"/>
          <p:cNvSpPr/>
          <p:nvPr/>
        </p:nvSpPr>
        <p:spPr>
          <a:xfrm>
            <a:off x="971600" y="1340768"/>
            <a:ext cx="7488832" cy="6986528"/>
          </a:xfrm>
          <a:prstGeom prst="rect">
            <a:avLst/>
          </a:prstGeom>
        </p:spPr>
        <p:txBody>
          <a:bodyPr wrap="square">
            <a:spAutoFit/>
          </a:bodyPr>
          <a:lstStyle/>
          <a:p>
            <a:r>
              <a:rPr lang="it-IT" sz="3200" dirty="0" smtClean="0"/>
              <a:t>Le Date d'esame RELATIVE AL SOLO MODULO </a:t>
            </a:r>
            <a:r>
              <a:rPr lang="it-IT" sz="3200" dirty="0" err="1" smtClean="0"/>
              <a:t>DI</a:t>
            </a:r>
            <a:r>
              <a:rPr lang="it-IT" sz="3200" dirty="0" smtClean="0"/>
              <a:t> MMIB (a. a. </a:t>
            </a:r>
            <a:r>
              <a:rPr lang="it-IT" sz="3200" dirty="0" smtClean="0"/>
              <a:t>2015-2016) </a:t>
            </a:r>
            <a:r>
              <a:rPr lang="it-IT" sz="3200" dirty="0" smtClean="0"/>
              <a:t>le trovate sul sito di </a:t>
            </a:r>
          </a:p>
          <a:p>
            <a:endParaRPr lang="it-IT" sz="3200" dirty="0" smtClean="0"/>
          </a:p>
          <a:p>
            <a:r>
              <a:rPr lang="it-IT" sz="3200" dirty="0" smtClean="0"/>
              <a:t>                           </a:t>
            </a:r>
            <a:r>
              <a:rPr lang="it-IT" sz="3200" b="1" dirty="0" smtClean="0"/>
              <a:t>elearning2.uniroma1.it</a:t>
            </a:r>
          </a:p>
          <a:p>
            <a:endParaRPr lang="it-IT" sz="3200" dirty="0" smtClean="0"/>
          </a:p>
          <a:p>
            <a:r>
              <a:rPr lang="it-IT" sz="3200" b="1" dirty="0" smtClean="0"/>
              <a:t> Metodi Matematici e Informatici per la Biologia</a:t>
            </a:r>
          </a:p>
          <a:p>
            <a:r>
              <a:rPr lang="it-IT" sz="3200" b="1" dirty="0" smtClean="0"/>
              <a:t> </a:t>
            </a:r>
            <a:r>
              <a:rPr lang="it-IT" sz="3200" b="1" dirty="0" smtClean="0"/>
              <a:t>(informazioni per tutti </a:t>
            </a:r>
            <a:r>
              <a:rPr lang="it-IT" sz="3200" b="1" dirty="0" smtClean="0"/>
              <a:t>i canali)</a:t>
            </a:r>
            <a:r>
              <a:rPr lang="it-IT" sz="3200" dirty="0" smtClean="0"/>
              <a:t/>
            </a:r>
            <a:br>
              <a:rPr lang="it-IT" sz="3200" dirty="0" smtClean="0"/>
            </a:br>
            <a:endParaRPr lang="it-IT" sz="3200" dirty="0" smtClean="0"/>
          </a:p>
          <a:p>
            <a:endParaRPr lang="it-IT" sz="3200" dirty="0" smtClean="0"/>
          </a:p>
          <a:p>
            <a:pPr algn="ctr"/>
            <a:r>
              <a:rPr lang="it-IT" sz="3200" dirty="0" smtClean="0"/>
              <a:t/>
            </a:r>
            <a:br>
              <a:rPr lang="it-IT" sz="3200" dirty="0" smtClean="0"/>
            </a:br>
            <a:r>
              <a:rPr lang="it-IT" sz="3200" dirty="0" smtClean="0"/>
              <a:t/>
            </a:r>
            <a:br>
              <a:rPr lang="it-IT" sz="3200" dirty="0" smtClean="0"/>
            </a:br>
            <a:endParaRPr lang="it-IT" sz="3200"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Titolo 2"/>
          <p:cNvSpPr>
            <a:spLocks noGrp="1"/>
          </p:cNvSpPr>
          <p:nvPr>
            <p:ph type="title"/>
          </p:nvPr>
        </p:nvSpPr>
        <p:spPr>
          <a:xfrm>
            <a:off x="467544" y="0"/>
            <a:ext cx="8229600" cy="706437"/>
          </a:xfrm>
          <a:ln>
            <a:solidFill>
              <a:srgbClr val="0070C0"/>
            </a:solidFill>
          </a:ln>
        </p:spPr>
        <p:txBody>
          <a:bodyPr>
            <a:normAutofit fontScale="90000"/>
          </a:bodyPr>
          <a:lstStyle/>
          <a:p>
            <a:r>
              <a:rPr lang="it-IT" sz="3200" dirty="0" smtClean="0">
                <a:solidFill>
                  <a:srgbClr val="FF3300"/>
                </a:solidFill>
              </a:rPr>
              <a:t/>
            </a:r>
            <a:br>
              <a:rPr lang="it-IT" sz="3200" dirty="0" smtClean="0">
                <a:solidFill>
                  <a:srgbClr val="FF3300"/>
                </a:solidFill>
              </a:rPr>
            </a:br>
            <a:r>
              <a:rPr lang="it-IT" sz="3200" dirty="0" smtClean="0">
                <a:solidFill>
                  <a:srgbClr val="FF3300"/>
                </a:solidFill>
              </a:rPr>
              <a:t>Tavole di numeri casuali</a:t>
            </a:r>
            <a:br>
              <a:rPr lang="it-IT" sz="3200" dirty="0" smtClean="0">
                <a:solidFill>
                  <a:srgbClr val="FF3300"/>
                </a:solidFill>
              </a:rPr>
            </a:br>
            <a:endParaRPr lang="it-IT" sz="3200" dirty="0" smtClean="0"/>
          </a:p>
        </p:txBody>
      </p:sp>
      <p:sp>
        <p:nvSpPr>
          <p:cNvPr id="143363" name="Segnaposto contenuto 3"/>
          <p:cNvSpPr>
            <a:spLocks noGrp="1"/>
          </p:cNvSpPr>
          <p:nvPr>
            <p:ph idx="1"/>
          </p:nvPr>
        </p:nvSpPr>
        <p:spPr>
          <a:xfrm>
            <a:off x="179388" y="764704"/>
            <a:ext cx="8964612" cy="5876925"/>
          </a:xfrm>
        </p:spPr>
        <p:txBody>
          <a:bodyPr>
            <a:normAutofit fontScale="85000" lnSpcReduction="20000"/>
          </a:bodyPr>
          <a:lstStyle/>
          <a:p>
            <a:pPr>
              <a:buNone/>
            </a:pPr>
            <a:r>
              <a:rPr lang="it-IT" sz="2600" dirty="0" smtClean="0">
                <a:latin typeface="Arial" pitchFamily="34" charset="0"/>
              </a:rPr>
              <a:t> ….5965 2913 5612 6361 7075 5490 9626 4307 0840 7945 5801 9383 6173 8358 9236 5543 5811 5520 5814 7864 1223 5344 3649 6397 1678 4400 7715 7614 1209 7729 0220 2108 0784 8837 3916 0282 4490 3442 6471 6593 4131 9772 7594 8863 0874 1864 8117 6411 7012 2682 3074 5746 2723 5681 0989 8015 0818 5380 9981 3758 2939 6585 6658 7756 7916 9770 2868 2128 2665 2386 6003 5982 8829 2833 8160 2101 3365 4121 4522 8216 2039 2993 4362 6363 2914 4955 6364 5237 6456 5561 0176 2425 2968 3834 6077 4302 3499 9938 7231 2136 2161 1365 2764 7836 1584…….</a:t>
            </a:r>
            <a:endParaRPr lang="it-IT" sz="2600" dirty="0" smtClean="0"/>
          </a:p>
          <a:p>
            <a:pPr>
              <a:buNone/>
            </a:pPr>
            <a:endParaRPr lang="it-IT" sz="2800" dirty="0" smtClean="0"/>
          </a:p>
          <a:p>
            <a:r>
              <a:rPr lang="it-IT" sz="2800" dirty="0" smtClean="0"/>
              <a:t>Ogni numero in tabella è, con uguale probabilità, una della 10 cifre comprese tra 0 e 9.</a:t>
            </a:r>
          </a:p>
          <a:p>
            <a:r>
              <a:rPr lang="it-IT" sz="2800" dirty="0" smtClean="0"/>
              <a:t>Scegliendo una coppia a caso è ugualmente probabile che sia una delle 100 coppie 00, 01,…,99</a:t>
            </a:r>
          </a:p>
          <a:p>
            <a:r>
              <a:rPr lang="it-IT" sz="2800" dirty="0" smtClean="0"/>
              <a:t>Scegliendo una tripletta a caso è ugualmente probabile che sia una delle 1000 triplette 000, 001,…,999</a:t>
            </a:r>
          </a:p>
          <a:p>
            <a:endParaRPr lang="it-IT" sz="2800" dirty="0" smtClean="0"/>
          </a:p>
          <a:p>
            <a:r>
              <a:rPr lang="it-IT" sz="2800" dirty="0" smtClean="0"/>
              <a:t>Le cifre sono indipendenti l’una dall’altra</a:t>
            </a:r>
          </a:p>
          <a:p>
            <a:endParaRPr lang="it-IT" dirty="0" smtClean="0"/>
          </a:p>
          <a:p>
            <a:endParaRPr lang="it-IT" dirty="0" smtClean="0"/>
          </a:p>
          <a:p>
            <a:endParaRPr lang="it-IT" dirty="0" smtClean="0"/>
          </a:p>
        </p:txBody>
      </p:sp>
      <p:sp>
        <p:nvSpPr>
          <p:cNvPr id="2" name="Segnaposto numero diapositiva 1"/>
          <p:cNvSpPr>
            <a:spLocks noGrp="1"/>
          </p:cNvSpPr>
          <p:nvPr>
            <p:ph type="sldNum" sz="quarter" idx="12"/>
          </p:nvPr>
        </p:nvSpPr>
        <p:spPr/>
        <p:txBody>
          <a:bodyPr/>
          <a:lstStyle/>
          <a:p>
            <a:pPr>
              <a:defRPr/>
            </a:pPr>
            <a:fld id="{D74DBBB9-7447-4EE1-8556-F7EB61152584}" type="slidenum">
              <a:rPr lang="it-IT" smtClean="0"/>
              <a:pPr>
                <a:defRPr/>
              </a:pPr>
              <a:t>40</a:t>
            </a:fld>
            <a:endParaRPr lang="it-IT"/>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CC3C8311-0407-4716-A5F6-1982C6F93E64}" type="slidenum">
              <a:rPr lang="it-IT"/>
              <a:pPr>
                <a:defRPr/>
              </a:pPr>
              <a:t>41</a:t>
            </a:fld>
            <a:endParaRPr lang="it-IT"/>
          </a:p>
        </p:txBody>
      </p:sp>
      <p:sp>
        <p:nvSpPr>
          <p:cNvPr id="144387" name="Rectangle 2"/>
          <p:cNvSpPr>
            <a:spLocks noGrp="1" noChangeArrowheads="1"/>
          </p:cNvSpPr>
          <p:nvPr>
            <p:ph type="title"/>
          </p:nvPr>
        </p:nvSpPr>
        <p:spPr>
          <a:xfrm>
            <a:off x="457200" y="274638"/>
            <a:ext cx="8229600" cy="850900"/>
          </a:xfrm>
          <a:ln>
            <a:solidFill>
              <a:srgbClr val="000099"/>
            </a:solidFill>
          </a:ln>
        </p:spPr>
        <p:txBody>
          <a:bodyPr/>
          <a:lstStyle/>
          <a:p>
            <a:pPr eaLnBrk="1" hangingPunct="1"/>
            <a:r>
              <a:rPr lang="it-IT" sz="3600" dirty="0" smtClean="0">
                <a:solidFill>
                  <a:srgbClr val="FF3300"/>
                </a:solidFill>
              </a:rPr>
              <a:t>Tavole di numeri casuali: esempio</a:t>
            </a:r>
          </a:p>
        </p:txBody>
      </p:sp>
      <p:sp>
        <p:nvSpPr>
          <p:cNvPr id="144388" name="Rectangle 3"/>
          <p:cNvSpPr>
            <a:spLocks noChangeArrowheads="1"/>
          </p:cNvSpPr>
          <p:nvPr/>
        </p:nvSpPr>
        <p:spPr bwMode="auto">
          <a:xfrm>
            <a:off x="323850" y="1214438"/>
            <a:ext cx="8351838" cy="6124575"/>
          </a:xfrm>
          <a:prstGeom prst="rect">
            <a:avLst/>
          </a:prstGeom>
          <a:noFill/>
          <a:ln w="9525">
            <a:noFill/>
            <a:miter lim="800000"/>
            <a:headEnd/>
            <a:tailEnd/>
          </a:ln>
        </p:spPr>
        <p:txBody>
          <a:bodyPr>
            <a:spAutoFit/>
          </a:bodyPr>
          <a:lstStyle/>
          <a:p>
            <a:r>
              <a:rPr lang="en-US" sz="2800" dirty="0">
                <a:solidFill>
                  <a:srgbClr val="000099"/>
                </a:solidFill>
                <a:latin typeface="Arial" pitchFamily="34" charset="0"/>
              </a:rPr>
              <a:t>5 </a:t>
            </a:r>
            <a:r>
              <a:rPr lang="en-US" sz="2800" dirty="0" err="1">
                <a:solidFill>
                  <a:srgbClr val="000099"/>
                </a:solidFill>
                <a:latin typeface="Arial" pitchFamily="34" charset="0"/>
              </a:rPr>
              <a:t>elementi</a:t>
            </a:r>
            <a:r>
              <a:rPr lang="en-US" sz="2800" dirty="0">
                <a:solidFill>
                  <a:srgbClr val="000099"/>
                </a:solidFill>
                <a:latin typeface="Arial" pitchFamily="34" charset="0"/>
              </a:rPr>
              <a:t> </a:t>
            </a:r>
            <a:r>
              <a:rPr lang="en-US" sz="2800" dirty="0" err="1">
                <a:solidFill>
                  <a:srgbClr val="000099"/>
                </a:solidFill>
                <a:latin typeface="Arial" pitchFamily="34" charset="0"/>
              </a:rPr>
              <a:t>da</a:t>
            </a:r>
            <a:r>
              <a:rPr lang="en-US" sz="2800" dirty="0">
                <a:solidFill>
                  <a:srgbClr val="000099"/>
                </a:solidFill>
                <a:latin typeface="Arial" pitchFamily="34" charset="0"/>
              </a:rPr>
              <a:t> </a:t>
            </a:r>
            <a:r>
              <a:rPr lang="en-US" sz="2800" dirty="0" err="1">
                <a:solidFill>
                  <a:srgbClr val="000099"/>
                </a:solidFill>
                <a:latin typeface="Arial" pitchFamily="34" charset="0"/>
              </a:rPr>
              <a:t>una</a:t>
            </a:r>
            <a:r>
              <a:rPr lang="en-US" sz="2800" dirty="0">
                <a:solidFill>
                  <a:srgbClr val="000099"/>
                </a:solidFill>
                <a:latin typeface="Arial" pitchFamily="34" charset="0"/>
              </a:rPr>
              <a:t> </a:t>
            </a:r>
            <a:r>
              <a:rPr lang="en-US" sz="2800" dirty="0" err="1">
                <a:solidFill>
                  <a:srgbClr val="000099"/>
                </a:solidFill>
                <a:latin typeface="Arial" pitchFamily="34" charset="0"/>
              </a:rPr>
              <a:t>popolazione</a:t>
            </a:r>
            <a:r>
              <a:rPr lang="en-US" sz="2800" dirty="0">
                <a:solidFill>
                  <a:srgbClr val="000099"/>
                </a:solidFill>
                <a:latin typeface="Arial" pitchFamily="34" charset="0"/>
              </a:rPr>
              <a:t> </a:t>
            </a:r>
            <a:r>
              <a:rPr lang="en-US" sz="2800" dirty="0" err="1">
                <a:solidFill>
                  <a:srgbClr val="000099"/>
                </a:solidFill>
                <a:latin typeface="Arial" pitchFamily="34" charset="0"/>
              </a:rPr>
              <a:t>di</a:t>
            </a:r>
            <a:r>
              <a:rPr lang="en-US" sz="2800" dirty="0">
                <a:solidFill>
                  <a:srgbClr val="000099"/>
                </a:solidFill>
                <a:latin typeface="Arial" pitchFamily="34" charset="0"/>
              </a:rPr>
              <a:t> 60</a:t>
            </a:r>
            <a:r>
              <a:rPr lang="en-US" sz="2800" dirty="0">
                <a:latin typeface="Arial" pitchFamily="34" charset="0"/>
              </a:rPr>
              <a:t>.   </a:t>
            </a:r>
          </a:p>
          <a:p>
            <a:pPr algn="ctr"/>
            <a:endParaRPr lang="en-US" sz="2800" dirty="0">
              <a:latin typeface="Arial" pitchFamily="34" charset="0"/>
            </a:endParaRPr>
          </a:p>
          <a:p>
            <a:r>
              <a:rPr lang="en-US" sz="2800" dirty="0">
                <a:latin typeface="Arial" pitchFamily="34" charset="0"/>
              </a:rPr>
              <a:t>   Si </a:t>
            </a:r>
            <a:r>
              <a:rPr lang="en-US" sz="2800" dirty="0" err="1" smtClean="0">
                <a:latin typeface="Arial" pitchFamily="34" charset="0"/>
              </a:rPr>
              <a:t>osservano</a:t>
            </a:r>
            <a:r>
              <a:rPr lang="en-US" sz="2800" dirty="0" smtClean="0">
                <a:latin typeface="Arial" pitchFamily="34" charset="0"/>
              </a:rPr>
              <a:t> ad </a:t>
            </a:r>
            <a:r>
              <a:rPr lang="en-US" sz="2800" dirty="0" err="1" smtClean="0">
                <a:latin typeface="Arial" pitchFamily="34" charset="0"/>
              </a:rPr>
              <a:t>es</a:t>
            </a:r>
            <a:r>
              <a:rPr lang="en-US" sz="2800" dirty="0" smtClean="0">
                <a:latin typeface="Arial" pitchFamily="34" charset="0"/>
              </a:rPr>
              <a:t>. </a:t>
            </a:r>
            <a:r>
              <a:rPr lang="en-US" sz="2800" dirty="0">
                <a:latin typeface="Arial" pitchFamily="34" charset="0"/>
              </a:rPr>
              <a:t>le </a:t>
            </a:r>
            <a:r>
              <a:rPr lang="en-US" sz="2800" dirty="0" err="1">
                <a:solidFill>
                  <a:srgbClr val="A50021"/>
                </a:solidFill>
                <a:latin typeface="Arial" pitchFamily="34" charset="0"/>
              </a:rPr>
              <a:t>righe</a:t>
            </a:r>
            <a:r>
              <a:rPr lang="en-US" sz="2800" dirty="0">
                <a:solidFill>
                  <a:srgbClr val="A50021"/>
                </a:solidFill>
                <a:latin typeface="Arial" pitchFamily="34" charset="0"/>
              </a:rPr>
              <a:t> 75 e 76</a:t>
            </a:r>
            <a:r>
              <a:rPr lang="en-US" sz="2800" dirty="0">
                <a:latin typeface="Arial" pitchFamily="34" charset="0"/>
              </a:rPr>
              <a:t> :</a:t>
            </a:r>
          </a:p>
          <a:p>
            <a:endParaRPr lang="en-US" sz="2800" dirty="0">
              <a:latin typeface="Arial" pitchFamily="34" charset="0"/>
            </a:endParaRPr>
          </a:p>
          <a:p>
            <a:r>
              <a:rPr lang="it-IT" sz="2800" dirty="0">
                <a:latin typeface="Arial" pitchFamily="34" charset="0"/>
              </a:rPr>
              <a:t>2868 2128 2665 2386 6003 5982 8829 2833 8160 2101 3365 4121 4522 8216 2039 2993 4362 6363 </a:t>
            </a:r>
            <a:endParaRPr lang="en-US" sz="2800" dirty="0">
              <a:latin typeface="Arial" pitchFamily="34" charset="0"/>
            </a:endParaRPr>
          </a:p>
          <a:p>
            <a:endParaRPr lang="en-US" sz="2800" dirty="0">
              <a:latin typeface="Arial" pitchFamily="34" charset="0"/>
            </a:endParaRPr>
          </a:p>
          <a:p>
            <a:r>
              <a:rPr lang="en-US" sz="2800" dirty="0">
                <a:latin typeface="Arial" pitchFamily="34" charset="0"/>
              </a:rPr>
              <a:t> Si </a:t>
            </a:r>
            <a:r>
              <a:rPr lang="en-US" sz="2800" dirty="0" err="1">
                <a:latin typeface="Arial" pitchFamily="34" charset="0"/>
              </a:rPr>
              <a:t>osservano</a:t>
            </a:r>
            <a:r>
              <a:rPr lang="en-US" sz="2800" dirty="0">
                <a:latin typeface="Arial" pitchFamily="34" charset="0"/>
              </a:rPr>
              <a:t> le </a:t>
            </a:r>
            <a:r>
              <a:rPr lang="en-US" sz="2800" dirty="0" err="1">
                <a:solidFill>
                  <a:srgbClr val="A50021"/>
                </a:solidFill>
                <a:latin typeface="Arial" pitchFamily="34" charset="0"/>
              </a:rPr>
              <a:t>coppie</a:t>
            </a:r>
            <a:r>
              <a:rPr lang="en-US" sz="2800" dirty="0">
                <a:solidFill>
                  <a:srgbClr val="A50021"/>
                </a:solidFill>
                <a:latin typeface="Arial" pitchFamily="34" charset="0"/>
              </a:rPr>
              <a:t> </a:t>
            </a:r>
            <a:r>
              <a:rPr lang="en-US" sz="2800" dirty="0" err="1">
                <a:solidFill>
                  <a:srgbClr val="A50021"/>
                </a:solidFill>
                <a:latin typeface="Arial" pitchFamily="34" charset="0"/>
              </a:rPr>
              <a:t>di</a:t>
            </a:r>
            <a:r>
              <a:rPr lang="en-US" sz="2800" dirty="0">
                <a:solidFill>
                  <a:srgbClr val="A50021"/>
                </a:solidFill>
                <a:latin typeface="Arial" pitchFamily="34" charset="0"/>
              </a:rPr>
              <a:t> </a:t>
            </a:r>
            <a:r>
              <a:rPr lang="en-US" sz="2800" dirty="0" err="1">
                <a:solidFill>
                  <a:srgbClr val="A50021"/>
                </a:solidFill>
                <a:latin typeface="Arial" pitchFamily="34" charset="0"/>
              </a:rPr>
              <a:t>numeri</a:t>
            </a:r>
            <a:endParaRPr lang="en-US" sz="2800" dirty="0">
              <a:solidFill>
                <a:srgbClr val="A50021"/>
              </a:solidFill>
              <a:latin typeface="Arial" pitchFamily="34" charset="0"/>
            </a:endParaRPr>
          </a:p>
          <a:p>
            <a:r>
              <a:rPr lang="it-IT" sz="2800" b="1" u="sng" dirty="0">
                <a:solidFill>
                  <a:srgbClr val="279D2A"/>
                </a:solidFill>
                <a:latin typeface="Arial" pitchFamily="34" charset="0"/>
              </a:rPr>
              <a:t>28</a:t>
            </a:r>
            <a:r>
              <a:rPr lang="it-IT" sz="2800" dirty="0">
                <a:latin typeface="Arial" pitchFamily="34" charset="0"/>
              </a:rPr>
              <a:t> 68 </a:t>
            </a:r>
            <a:r>
              <a:rPr lang="it-IT" sz="2800" b="1" u="sng" dirty="0">
                <a:solidFill>
                  <a:srgbClr val="279D2A"/>
                </a:solidFill>
                <a:latin typeface="Arial" pitchFamily="34" charset="0"/>
              </a:rPr>
              <a:t>21</a:t>
            </a:r>
            <a:r>
              <a:rPr lang="it-IT" sz="2800" dirty="0">
                <a:latin typeface="Arial" pitchFamily="34" charset="0"/>
              </a:rPr>
              <a:t> 28 </a:t>
            </a:r>
            <a:r>
              <a:rPr lang="it-IT" sz="2800" b="1" u="sng" dirty="0">
                <a:solidFill>
                  <a:srgbClr val="279D2A"/>
                </a:solidFill>
                <a:latin typeface="Arial" pitchFamily="34" charset="0"/>
              </a:rPr>
              <a:t>26</a:t>
            </a:r>
            <a:r>
              <a:rPr lang="it-IT" sz="2800" dirty="0">
                <a:latin typeface="Arial" pitchFamily="34" charset="0"/>
              </a:rPr>
              <a:t> 65 </a:t>
            </a:r>
            <a:r>
              <a:rPr lang="it-IT" sz="2800" b="1" u="sng" dirty="0">
                <a:solidFill>
                  <a:srgbClr val="279D2A"/>
                </a:solidFill>
                <a:latin typeface="Arial" pitchFamily="34" charset="0"/>
              </a:rPr>
              <a:t>23</a:t>
            </a:r>
            <a:r>
              <a:rPr lang="it-IT" sz="2800" dirty="0">
                <a:latin typeface="Arial" pitchFamily="34" charset="0"/>
              </a:rPr>
              <a:t> 86 </a:t>
            </a:r>
            <a:r>
              <a:rPr lang="it-IT" sz="2800" b="1" u="sng" dirty="0">
                <a:solidFill>
                  <a:srgbClr val="279D2A"/>
                </a:solidFill>
                <a:latin typeface="Arial" pitchFamily="34" charset="0"/>
              </a:rPr>
              <a:t>60</a:t>
            </a:r>
            <a:r>
              <a:rPr lang="it-IT" sz="2800" dirty="0">
                <a:latin typeface="Arial" pitchFamily="34" charset="0"/>
              </a:rPr>
              <a:t> 03 59 82 88 29 28 33 81 60 21 01 33 65 41 21 45 22 82 16 20 39 29 93 43 62 63 </a:t>
            </a:r>
            <a:r>
              <a:rPr lang="it-IT" sz="2800" dirty="0" err="1">
                <a:latin typeface="Arial" pitchFamily="34" charset="0"/>
              </a:rPr>
              <a:t>63</a:t>
            </a:r>
            <a:r>
              <a:rPr lang="it-IT" sz="2800" dirty="0">
                <a:latin typeface="Arial" pitchFamily="34" charset="0"/>
              </a:rPr>
              <a:t> </a:t>
            </a:r>
          </a:p>
          <a:p>
            <a:r>
              <a:rPr lang="it-IT" sz="2800" b="1" dirty="0">
                <a:solidFill>
                  <a:srgbClr val="FF0000"/>
                </a:solidFill>
                <a:latin typeface="Arial" pitchFamily="34" charset="0"/>
              </a:rPr>
              <a:t>               (28    21    26    23     60) </a:t>
            </a:r>
            <a:endParaRPr lang="en-US" sz="2800" b="1" dirty="0">
              <a:solidFill>
                <a:srgbClr val="FF0000"/>
              </a:solidFill>
              <a:latin typeface="Arial" pitchFamily="34" charset="0"/>
            </a:endParaRPr>
          </a:p>
          <a:p>
            <a:pPr algn="ctr"/>
            <a:endParaRPr lang="en-US" sz="2800" dirty="0">
              <a:latin typeface="Arial" pitchFamily="34" charset="0"/>
            </a:endParaRPr>
          </a:p>
          <a:p>
            <a:endParaRPr lang="it-IT" sz="2800" dirty="0">
              <a:latin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chemeClr val="accent1"/>
            </a:solidFill>
          </a:ln>
        </p:spPr>
        <p:txBody>
          <a:bodyPr>
            <a:normAutofit/>
          </a:bodyPr>
          <a:lstStyle/>
          <a:p>
            <a:r>
              <a:rPr lang="it-IT" sz="3200" dirty="0" smtClean="0">
                <a:solidFill>
                  <a:srgbClr val="FF0000"/>
                </a:solidFill>
              </a:rPr>
              <a:t>Variabilità campionaria: esempio dei cerchi</a:t>
            </a:r>
            <a:endParaRPr lang="it-IT" sz="3200" dirty="0">
              <a:solidFill>
                <a:srgbClr val="FF0000"/>
              </a:solidFill>
            </a:endParaRPr>
          </a:p>
        </p:txBody>
      </p:sp>
      <p:sp>
        <p:nvSpPr>
          <p:cNvPr id="3" name="Segnaposto contenuto 2"/>
          <p:cNvSpPr>
            <a:spLocks noGrp="1"/>
          </p:cNvSpPr>
          <p:nvPr>
            <p:ph idx="1"/>
          </p:nvPr>
        </p:nvSpPr>
        <p:spPr>
          <a:xfrm>
            <a:off x="323528" y="980728"/>
            <a:ext cx="8820472" cy="5877272"/>
          </a:xfrm>
        </p:spPr>
        <p:txBody>
          <a:bodyPr>
            <a:normAutofit/>
          </a:bodyPr>
          <a:lstStyle/>
          <a:p>
            <a:pPr>
              <a:buNone/>
            </a:pPr>
            <a:r>
              <a:rPr lang="it-IT" dirty="0" smtClean="0">
                <a:solidFill>
                  <a:srgbClr val="7030A0"/>
                </a:solidFill>
              </a:rPr>
              <a:t>      </a:t>
            </a:r>
            <a:r>
              <a:rPr lang="it-IT" b="1" dirty="0" smtClean="0">
                <a:solidFill>
                  <a:srgbClr val="7030A0"/>
                </a:solidFill>
                <a:sym typeface="Wingdings" pitchFamily="2" charset="2"/>
              </a:rPr>
              <a:t>Cosa può succedere estraendo un campione?</a:t>
            </a:r>
            <a:endParaRPr lang="it-IT" u="sng" dirty="0" smtClean="0">
              <a:solidFill>
                <a:srgbClr val="7030A0"/>
              </a:solidFill>
            </a:endParaRPr>
          </a:p>
          <a:p>
            <a:r>
              <a:rPr lang="it-IT" u="sng" dirty="0" smtClean="0">
                <a:solidFill>
                  <a:srgbClr val="7030A0"/>
                </a:solidFill>
              </a:rPr>
              <a:t>Variabilità campionaria</a:t>
            </a:r>
            <a:r>
              <a:rPr lang="it-IT" dirty="0" smtClean="0">
                <a:solidFill>
                  <a:srgbClr val="7030A0"/>
                </a:solidFill>
              </a:rPr>
              <a:t>: </a:t>
            </a:r>
            <a:endParaRPr lang="it-IT" dirty="0" smtClean="0"/>
          </a:p>
          <a:p>
            <a:pPr>
              <a:buNone/>
            </a:pPr>
            <a:r>
              <a:rPr lang="it-IT" dirty="0" smtClean="0">
                <a:solidFill>
                  <a:srgbClr val="7030A0"/>
                </a:solidFill>
              </a:rPr>
              <a:t>  </a:t>
            </a:r>
            <a:r>
              <a:rPr lang="it-IT" dirty="0" smtClean="0"/>
              <a:t>Estraggo 3 CCS dalla pop. e calcolo la media       del campione</a:t>
            </a:r>
          </a:p>
          <a:p>
            <a:pPr>
              <a:buNone/>
            </a:pPr>
            <a:r>
              <a:rPr lang="it-IT" dirty="0" smtClean="0"/>
              <a:t> 1)   59    29    13    56    12</a:t>
            </a:r>
          </a:p>
          <a:p>
            <a:pPr>
              <a:buNone/>
            </a:pPr>
            <a:r>
              <a:rPr lang="it-IT" dirty="0" smtClean="0"/>
              <a:t>        1     2,5    2       1      </a:t>
            </a:r>
            <a:r>
              <a:rPr lang="it-IT" dirty="0" err="1" smtClean="0"/>
              <a:t>1</a:t>
            </a:r>
            <a:r>
              <a:rPr lang="it-IT" dirty="0" smtClean="0"/>
              <a:t>   </a:t>
            </a:r>
            <a:r>
              <a:rPr lang="it-IT" dirty="0" smtClean="0">
                <a:sym typeface="Wingdings" pitchFamily="2" charset="2"/>
              </a:rPr>
              <a:t>       = </a:t>
            </a:r>
            <a:r>
              <a:rPr lang="it-IT" b="1" dirty="0" smtClean="0">
                <a:solidFill>
                  <a:srgbClr val="7030A0"/>
                </a:solidFill>
                <a:sym typeface="Wingdings" pitchFamily="2" charset="2"/>
              </a:rPr>
              <a:t>1,5</a:t>
            </a:r>
          </a:p>
          <a:p>
            <a:pPr>
              <a:buNone/>
            </a:pPr>
            <a:r>
              <a:rPr lang="it-IT" dirty="0" smtClean="0">
                <a:sym typeface="Wingdings" pitchFamily="2" charset="2"/>
              </a:rPr>
              <a:t> 2)  55    43     58    11    20</a:t>
            </a:r>
          </a:p>
          <a:p>
            <a:pPr>
              <a:buNone/>
            </a:pPr>
            <a:r>
              <a:rPr lang="it-IT" dirty="0" smtClean="0">
                <a:sym typeface="Wingdings" pitchFamily="2" charset="2"/>
              </a:rPr>
              <a:t>      1,5    1        2      1      </a:t>
            </a:r>
            <a:r>
              <a:rPr lang="it-IT" dirty="0" err="1" smtClean="0">
                <a:sym typeface="Wingdings" pitchFamily="2" charset="2"/>
              </a:rPr>
              <a:t>1</a:t>
            </a:r>
            <a:r>
              <a:rPr lang="it-IT" dirty="0" smtClean="0">
                <a:sym typeface="Wingdings" pitchFamily="2" charset="2"/>
              </a:rPr>
              <a:t>           = </a:t>
            </a:r>
            <a:r>
              <a:rPr lang="it-IT" b="1" dirty="0" smtClean="0">
                <a:solidFill>
                  <a:srgbClr val="7030A0"/>
                </a:solidFill>
                <a:sym typeface="Wingdings" pitchFamily="2" charset="2"/>
              </a:rPr>
              <a:t>1,3</a:t>
            </a:r>
            <a:r>
              <a:rPr lang="it-IT" dirty="0" smtClean="0">
                <a:sym typeface="Wingdings" pitchFamily="2" charset="2"/>
              </a:rPr>
              <a:t>      </a:t>
            </a:r>
          </a:p>
          <a:p>
            <a:pPr>
              <a:buNone/>
            </a:pPr>
            <a:r>
              <a:rPr lang="it-IT" dirty="0" smtClean="0">
                <a:sym typeface="Wingdings" pitchFamily="2" charset="2"/>
              </a:rPr>
              <a:t> 3)   2    20      21     8      7</a:t>
            </a:r>
          </a:p>
          <a:p>
            <a:pPr>
              <a:buNone/>
            </a:pPr>
            <a:r>
              <a:rPr lang="it-IT" dirty="0" smtClean="0">
                <a:sym typeface="Wingdings" pitchFamily="2" charset="2"/>
              </a:rPr>
              <a:t>      0,5   1       0,5    1      0,5         = </a:t>
            </a:r>
            <a:r>
              <a:rPr lang="it-IT" b="1" dirty="0" smtClean="0">
                <a:solidFill>
                  <a:srgbClr val="7030A0"/>
                </a:solidFill>
                <a:sym typeface="Wingdings" pitchFamily="2" charset="2"/>
              </a:rPr>
              <a:t>0,7</a:t>
            </a:r>
          </a:p>
          <a:p>
            <a:pPr>
              <a:buNone/>
            </a:pPr>
            <a:endParaRPr lang="it-IT" dirty="0">
              <a:solidFill>
                <a:srgbClr val="7030A0"/>
              </a:solidFill>
            </a:endParaRPr>
          </a:p>
        </p:txBody>
      </p:sp>
      <p:graphicFrame>
        <p:nvGraphicFramePr>
          <p:cNvPr id="5" name="Oggetto 4"/>
          <p:cNvGraphicFramePr>
            <a:graphicFrameLocks noChangeAspect="1"/>
          </p:cNvGraphicFramePr>
          <p:nvPr/>
        </p:nvGraphicFramePr>
        <p:xfrm>
          <a:off x="5364088" y="3933056"/>
          <a:ext cx="432048" cy="432048"/>
        </p:xfrm>
        <a:graphic>
          <a:graphicData uri="http://schemas.openxmlformats.org/presentationml/2006/ole">
            <p:oleObj spid="_x0000_s517122" name="Equazione" r:id="rId4" imgW="152280" imgH="190440" progId="Equation.3">
              <p:embed/>
            </p:oleObj>
          </a:graphicData>
        </a:graphic>
      </p:graphicFrame>
      <p:graphicFrame>
        <p:nvGraphicFramePr>
          <p:cNvPr id="10" name="Oggetto 9"/>
          <p:cNvGraphicFramePr>
            <a:graphicFrameLocks noChangeAspect="1"/>
          </p:cNvGraphicFramePr>
          <p:nvPr/>
        </p:nvGraphicFramePr>
        <p:xfrm>
          <a:off x="5436096" y="5013176"/>
          <a:ext cx="432048" cy="510350"/>
        </p:xfrm>
        <a:graphic>
          <a:graphicData uri="http://schemas.openxmlformats.org/presentationml/2006/ole">
            <p:oleObj spid="_x0000_s517123" name="Equazione" r:id="rId5" imgW="152280" imgH="190440" progId="Equation.3">
              <p:embed/>
            </p:oleObj>
          </a:graphicData>
        </a:graphic>
      </p:graphicFrame>
      <p:graphicFrame>
        <p:nvGraphicFramePr>
          <p:cNvPr id="11" name="Oggetto 10"/>
          <p:cNvGraphicFramePr>
            <a:graphicFrameLocks noChangeAspect="1"/>
          </p:cNvGraphicFramePr>
          <p:nvPr/>
        </p:nvGraphicFramePr>
        <p:xfrm>
          <a:off x="5580112" y="6165304"/>
          <a:ext cx="360040" cy="510350"/>
        </p:xfrm>
        <a:graphic>
          <a:graphicData uri="http://schemas.openxmlformats.org/presentationml/2006/ole">
            <p:oleObj spid="_x0000_s517124" name="Equazione" r:id="rId6" imgW="152280" imgH="190440" progId="Equation.3">
              <p:embed/>
            </p:oleObj>
          </a:graphicData>
        </a:graphic>
      </p:graphicFrame>
      <p:graphicFrame>
        <p:nvGraphicFramePr>
          <p:cNvPr id="517125" name="Object 5"/>
          <p:cNvGraphicFramePr>
            <a:graphicFrameLocks noChangeAspect="1"/>
          </p:cNvGraphicFramePr>
          <p:nvPr/>
        </p:nvGraphicFramePr>
        <p:xfrm>
          <a:off x="7884368" y="2204864"/>
          <a:ext cx="431800" cy="431800"/>
        </p:xfrm>
        <a:graphic>
          <a:graphicData uri="http://schemas.openxmlformats.org/presentationml/2006/ole">
            <p:oleObj spid="_x0000_s517125" name="Equazione" r:id="rId7" imgW="152280" imgH="190440" progId="Equation.3">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chemeClr val="accent1"/>
            </a:solidFill>
          </a:ln>
        </p:spPr>
        <p:txBody>
          <a:bodyPr>
            <a:normAutofit/>
          </a:bodyPr>
          <a:lstStyle/>
          <a:p>
            <a:r>
              <a:rPr lang="it-IT" sz="3200" dirty="0" smtClean="0">
                <a:solidFill>
                  <a:srgbClr val="FF0000"/>
                </a:solidFill>
              </a:rPr>
              <a:t>Distorsione: esempio dei cerchi</a:t>
            </a:r>
            <a:endParaRPr lang="it-IT" sz="3200" dirty="0">
              <a:solidFill>
                <a:srgbClr val="FF0000"/>
              </a:solidFill>
            </a:endParaRPr>
          </a:p>
        </p:txBody>
      </p:sp>
      <p:sp>
        <p:nvSpPr>
          <p:cNvPr id="3" name="Segnaposto contenuto 2"/>
          <p:cNvSpPr>
            <a:spLocks noGrp="1"/>
          </p:cNvSpPr>
          <p:nvPr>
            <p:ph idx="1"/>
          </p:nvPr>
        </p:nvSpPr>
        <p:spPr>
          <a:xfrm>
            <a:off x="323528" y="1124744"/>
            <a:ext cx="8363272" cy="5001419"/>
          </a:xfrm>
        </p:spPr>
        <p:txBody>
          <a:bodyPr>
            <a:normAutofit fontScale="92500" lnSpcReduction="10000"/>
          </a:bodyPr>
          <a:lstStyle/>
          <a:p>
            <a:pPr>
              <a:buNone/>
            </a:pPr>
            <a:r>
              <a:rPr lang="it-IT" b="1" dirty="0" smtClean="0">
                <a:solidFill>
                  <a:srgbClr val="7030A0"/>
                </a:solidFill>
                <a:sym typeface="Wingdings" pitchFamily="2" charset="2"/>
              </a:rPr>
              <a:t>     Cosa può succedere estraendo un campione?   </a:t>
            </a:r>
          </a:p>
          <a:p>
            <a:r>
              <a:rPr lang="it-IT" b="1" u="sng" dirty="0" smtClean="0">
                <a:solidFill>
                  <a:srgbClr val="7030A0"/>
                </a:solidFill>
                <a:sym typeface="Wingdings" pitchFamily="2" charset="2"/>
              </a:rPr>
              <a:t>Distorsione  </a:t>
            </a:r>
          </a:p>
          <a:p>
            <a:pPr>
              <a:buNone/>
            </a:pPr>
            <a:r>
              <a:rPr lang="it-IT" dirty="0" smtClean="0"/>
              <a:t> Estraggo 2 CCS dalla pop. e calcolo la media       del campione</a:t>
            </a:r>
            <a:r>
              <a:rPr lang="it-IT" b="1" dirty="0" smtClean="0">
                <a:solidFill>
                  <a:srgbClr val="7030A0"/>
                </a:solidFill>
                <a:sym typeface="Wingdings" pitchFamily="2" charset="2"/>
              </a:rPr>
              <a:t>  </a:t>
            </a:r>
          </a:p>
          <a:p>
            <a:pPr>
              <a:buNone/>
            </a:pPr>
            <a:r>
              <a:rPr lang="it-IT" b="1" dirty="0" smtClean="0">
                <a:solidFill>
                  <a:srgbClr val="7030A0"/>
                </a:solidFill>
                <a:sym typeface="Wingdings" pitchFamily="2" charset="2"/>
              </a:rPr>
              <a:t> (solo cerchi piccoli)  </a:t>
            </a:r>
          </a:p>
          <a:p>
            <a:pPr>
              <a:buNone/>
            </a:pPr>
            <a:r>
              <a:rPr lang="it-IT" b="1" dirty="0" smtClean="0">
                <a:solidFill>
                  <a:srgbClr val="7030A0"/>
                </a:solidFill>
                <a:sym typeface="Wingdings" pitchFamily="2" charset="2"/>
              </a:rPr>
              <a:t> </a:t>
            </a:r>
            <a:r>
              <a:rPr lang="it-IT" dirty="0" smtClean="0">
                <a:sym typeface="Wingdings" pitchFamily="2" charset="2"/>
              </a:rPr>
              <a:t>1)   </a:t>
            </a:r>
            <a:r>
              <a:rPr lang="it-IT" dirty="0" err="1" smtClean="0">
                <a:sym typeface="Wingdings" pitchFamily="2" charset="2"/>
              </a:rPr>
              <a:t>1</a:t>
            </a:r>
            <a:r>
              <a:rPr lang="it-IT" dirty="0" smtClean="0">
                <a:sym typeface="Wingdings" pitchFamily="2" charset="2"/>
              </a:rPr>
              <a:t>       2       3       5      7</a:t>
            </a:r>
          </a:p>
          <a:p>
            <a:pPr>
              <a:buNone/>
            </a:pPr>
            <a:r>
              <a:rPr lang="it-IT" dirty="0" smtClean="0">
                <a:sym typeface="Wingdings" pitchFamily="2" charset="2"/>
              </a:rPr>
              <a:t>      0,5   </a:t>
            </a:r>
            <a:r>
              <a:rPr lang="it-IT" dirty="0" err="1" smtClean="0">
                <a:sym typeface="Wingdings" pitchFamily="2" charset="2"/>
              </a:rPr>
              <a:t>0,5</a:t>
            </a:r>
            <a:r>
              <a:rPr lang="it-IT" dirty="0" smtClean="0">
                <a:sym typeface="Wingdings" pitchFamily="2" charset="2"/>
              </a:rPr>
              <a:t>    </a:t>
            </a:r>
            <a:r>
              <a:rPr lang="it-IT" dirty="0" err="1" smtClean="0">
                <a:sym typeface="Wingdings" pitchFamily="2" charset="2"/>
              </a:rPr>
              <a:t>0,5</a:t>
            </a:r>
            <a:r>
              <a:rPr lang="it-IT" dirty="0" smtClean="0">
                <a:sym typeface="Wingdings" pitchFamily="2" charset="2"/>
              </a:rPr>
              <a:t>   </a:t>
            </a:r>
            <a:r>
              <a:rPr lang="it-IT" dirty="0" err="1" smtClean="0">
                <a:sym typeface="Wingdings" pitchFamily="2" charset="2"/>
              </a:rPr>
              <a:t>0,5</a:t>
            </a:r>
            <a:r>
              <a:rPr lang="it-IT" dirty="0" smtClean="0">
                <a:sym typeface="Wingdings" pitchFamily="2" charset="2"/>
              </a:rPr>
              <a:t>    </a:t>
            </a:r>
            <a:r>
              <a:rPr lang="it-IT" dirty="0" err="1" smtClean="0">
                <a:sym typeface="Wingdings" pitchFamily="2" charset="2"/>
              </a:rPr>
              <a:t>0,5</a:t>
            </a:r>
            <a:r>
              <a:rPr lang="it-IT" dirty="0" smtClean="0">
                <a:sym typeface="Wingdings" pitchFamily="2" charset="2"/>
              </a:rPr>
              <a:t>         = </a:t>
            </a:r>
            <a:r>
              <a:rPr lang="it-IT" b="1" dirty="0" err="1" smtClean="0">
                <a:solidFill>
                  <a:srgbClr val="7030A0"/>
                </a:solidFill>
                <a:sym typeface="Wingdings" pitchFamily="2" charset="2"/>
              </a:rPr>
              <a:t>0,5</a:t>
            </a:r>
            <a:endParaRPr lang="it-IT" b="1" dirty="0" smtClean="0">
              <a:solidFill>
                <a:srgbClr val="7030A0"/>
              </a:solidFill>
              <a:sym typeface="Wingdings" pitchFamily="2" charset="2"/>
            </a:endParaRPr>
          </a:p>
          <a:p>
            <a:pPr>
              <a:buNone/>
            </a:pPr>
            <a:r>
              <a:rPr lang="it-IT" b="1" dirty="0" smtClean="0">
                <a:solidFill>
                  <a:srgbClr val="7030A0"/>
                </a:solidFill>
                <a:sym typeface="Wingdings" pitchFamily="2" charset="2"/>
              </a:rPr>
              <a:t>   (solo cerchi grandi)</a:t>
            </a:r>
          </a:p>
          <a:p>
            <a:pPr>
              <a:buNone/>
            </a:pPr>
            <a:r>
              <a:rPr lang="it-IT" dirty="0" smtClean="0"/>
              <a:t> 2)  29      38       50       30       13</a:t>
            </a:r>
          </a:p>
          <a:p>
            <a:pPr>
              <a:buNone/>
            </a:pPr>
            <a:r>
              <a:rPr lang="it-IT" dirty="0" smtClean="0"/>
              <a:t>      2,5     </a:t>
            </a:r>
            <a:r>
              <a:rPr lang="it-IT" dirty="0" err="1" smtClean="0"/>
              <a:t>2,5</a:t>
            </a:r>
            <a:r>
              <a:rPr lang="it-IT" dirty="0" smtClean="0"/>
              <a:t>      3,5        2        </a:t>
            </a:r>
            <a:r>
              <a:rPr lang="it-IT" dirty="0" err="1" smtClean="0"/>
              <a:t>2</a:t>
            </a:r>
            <a:r>
              <a:rPr lang="it-IT" dirty="0" smtClean="0"/>
              <a:t>  </a:t>
            </a:r>
            <a:r>
              <a:rPr lang="it-IT" dirty="0" smtClean="0">
                <a:sym typeface="Wingdings" pitchFamily="2" charset="2"/>
              </a:rPr>
              <a:t>      =</a:t>
            </a:r>
            <a:r>
              <a:rPr lang="it-IT" dirty="0" smtClean="0"/>
              <a:t> </a:t>
            </a:r>
            <a:r>
              <a:rPr lang="it-IT" b="1" dirty="0" smtClean="0">
                <a:solidFill>
                  <a:srgbClr val="7030A0"/>
                </a:solidFill>
              </a:rPr>
              <a:t>2,5</a:t>
            </a:r>
            <a:r>
              <a:rPr lang="it-IT" dirty="0" smtClean="0"/>
              <a:t> </a:t>
            </a:r>
            <a:endParaRPr lang="it-IT" dirty="0"/>
          </a:p>
        </p:txBody>
      </p:sp>
      <p:graphicFrame>
        <p:nvGraphicFramePr>
          <p:cNvPr id="4" name="Oggetto 3"/>
          <p:cNvGraphicFramePr>
            <a:graphicFrameLocks noChangeAspect="1"/>
          </p:cNvGraphicFramePr>
          <p:nvPr/>
        </p:nvGraphicFramePr>
        <p:xfrm>
          <a:off x="5292080" y="4005064"/>
          <a:ext cx="264790" cy="400357"/>
        </p:xfrm>
        <a:graphic>
          <a:graphicData uri="http://schemas.openxmlformats.org/presentationml/2006/ole">
            <p:oleObj spid="_x0000_s518146" name="Equazione" r:id="rId3" imgW="190440" imgH="215640" progId="Equation.3">
              <p:embed/>
            </p:oleObj>
          </a:graphicData>
        </a:graphic>
      </p:graphicFrame>
      <p:graphicFrame>
        <p:nvGraphicFramePr>
          <p:cNvPr id="169987" name="Object 3"/>
          <p:cNvGraphicFramePr>
            <a:graphicFrameLocks noChangeAspect="1"/>
          </p:cNvGraphicFramePr>
          <p:nvPr/>
        </p:nvGraphicFramePr>
        <p:xfrm>
          <a:off x="5724128" y="5589240"/>
          <a:ext cx="360040" cy="432048"/>
        </p:xfrm>
        <a:graphic>
          <a:graphicData uri="http://schemas.openxmlformats.org/presentationml/2006/ole">
            <p:oleObj spid="_x0000_s518147" name="Equazione" r:id="rId4" imgW="190440" imgH="215640" progId="Equation.3">
              <p:embed/>
            </p:oleObj>
          </a:graphicData>
        </a:graphic>
      </p:graphicFrame>
      <p:graphicFrame>
        <p:nvGraphicFramePr>
          <p:cNvPr id="518148" name="Object 4"/>
          <p:cNvGraphicFramePr>
            <a:graphicFrameLocks noChangeAspect="1"/>
          </p:cNvGraphicFramePr>
          <p:nvPr/>
        </p:nvGraphicFramePr>
        <p:xfrm>
          <a:off x="7380312" y="2132856"/>
          <a:ext cx="265112" cy="400050"/>
        </p:xfrm>
        <a:graphic>
          <a:graphicData uri="http://schemas.openxmlformats.org/presentationml/2006/ole">
            <p:oleObj spid="_x0000_s518148" name="Equazione" r:id="rId5" imgW="190440" imgH="215640" progId="Equation.3">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2C887972-D1B5-4E91-B1A1-1FAFDE7C1CA5}" type="slidenum">
              <a:rPr lang="it-IT"/>
              <a:pPr>
                <a:defRPr/>
              </a:pPr>
              <a:t>44</a:t>
            </a:fld>
            <a:endParaRPr lang="it-IT"/>
          </a:p>
        </p:txBody>
      </p:sp>
      <p:sp>
        <p:nvSpPr>
          <p:cNvPr id="148483" name="Rectangle 2"/>
          <p:cNvSpPr>
            <a:spLocks noGrp="1" noChangeArrowheads="1"/>
          </p:cNvSpPr>
          <p:nvPr>
            <p:ph type="title"/>
          </p:nvPr>
        </p:nvSpPr>
        <p:spPr>
          <a:xfrm>
            <a:off x="468313" y="0"/>
            <a:ext cx="8229600" cy="1143000"/>
          </a:xfrm>
          <a:ln>
            <a:solidFill>
              <a:srgbClr val="000099"/>
            </a:solidFill>
          </a:ln>
        </p:spPr>
        <p:txBody>
          <a:bodyPr/>
          <a:lstStyle/>
          <a:p>
            <a:pPr eaLnBrk="1" hangingPunct="1"/>
            <a:r>
              <a:rPr lang="it-IT" sz="3200" smtClean="0">
                <a:solidFill>
                  <a:srgbClr val="FF3300"/>
                </a:solidFill>
              </a:rPr>
              <a:t>Possibili problemi nel campionamento casuale semplice </a:t>
            </a:r>
          </a:p>
        </p:txBody>
      </p:sp>
      <p:sp>
        <p:nvSpPr>
          <p:cNvPr id="148484" name="Rectangle 3"/>
          <p:cNvSpPr>
            <a:spLocks noGrp="1" noChangeArrowheads="1"/>
          </p:cNvSpPr>
          <p:nvPr>
            <p:ph type="body" idx="1"/>
          </p:nvPr>
        </p:nvSpPr>
        <p:spPr>
          <a:xfrm>
            <a:off x="611560" y="1341438"/>
            <a:ext cx="8281615" cy="5183187"/>
          </a:xfrm>
        </p:spPr>
        <p:txBody>
          <a:bodyPr/>
          <a:lstStyle/>
          <a:p>
            <a:pPr eaLnBrk="1" hangingPunct="1">
              <a:buFontTx/>
              <a:buNone/>
            </a:pPr>
            <a:endParaRPr lang="it-IT" sz="2800" dirty="0" smtClean="0"/>
          </a:p>
          <a:p>
            <a:pPr eaLnBrk="1" hangingPunct="1">
              <a:buFontTx/>
              <a:buNone/>
            </a:pPr>
            <a:r>
              <a:rPr lang="it-IT" sz="2800" dirty="0" smtClean="0"/>
              <a:t> Il campionamento casuale semplice spesso </a:t>
            </a:r>
            <a:r>
              <a:rPr lang="it-IT" sz="2800" dirty="0" smtClean="0">
                <a:solidFill>
                  <a:srgbClr val="3333FF"/>
                </a:solidFill>
              </a:rPr>
              <a:t>non è effettuabile</a:t>
            </a:r>
            <a:r>
              <a:rPr lang="it-IT" sz="2800" dirty="0" smtClean="0"/>
              <a:t> come ad es. nel caso si voglia misurare la lunghezza media di una popolazione di pesci in un certo fiume. </a:t>
            </a:r>
          </a:p>
          <a:p>
            <a:pPr eaLnBrk="1" hangingPunct="1">
              <a:buFontTx/>
              <a:buNone/>
            </a:pPr>
            <a:r>
              <a:rPr lang="it-IT" sz="2800" dirty="0" smtClean="0"/>
              <a:t> Oppure, come nel caso di misurazioni di tipo ecologico dove, ad es., si voglia stimare la concentrazione media di anidride carbonica in un lago.</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Segnaposto numero diapositiva 5"/>
          <p:cNvSpPr>
            <a:spLocks noGrp="1"/>
          </p:cNvSpPr>
          <p:nvPr>
            <p:ph type="sldNum" sz="quarter" idx="12"/>
          </p:nvPr>
        </p:nvSpPr>
        <p:spPr/>
        <p:txBody>
          <a:bodyPr/>
          <a:lstStyle/>
          <a:p>
            <a:pPr>
              <a:defRPr/>
            </a:pPr>
            <a:fld id="{BF31A9D0-2BD5-41A5-AA0F-064F4A800275}" type="slidenum">
              <a:rPr lang="it-IT"/>
              <a:pPr>
                <a:defRPr/>
              </a:pPr>
              <a:t>45</a:t>
            </a:fld>
            <a:endParaRPr lang="it-IT"/>
          </a:p>
        </p:txBody>
      </p:sp>
      <p:sp>
        <p:nvSpPr>
          <p:cNvPr id="157699" name="Rectangle 2"/>
          <p:cNvSpPr>
            <a:spLocks noGrp="1" noChangeArrowheads="1"/>
          </p:cNvSpPr>
          <p:nvPr>
            <p:ph type="title"/>
          </p:nvPr>
        </p:nvSpPr>
        <p:spPr>
          <a:xfrm>
            <a:off x="457200" y="274638"/>
            <a:ext cx="8229600" cy="633412"/>
          </a:xfrm>
          <a:ln>
            <a:solidFill>
              <a:srgbClr val="6600FF"/>
            </a:solidFill>
          </a:ln>
        </p:spPr>
        <p:txBody>
          <a:bodyPr/>
          <a:lstStyle/>
          <a:p>
            <a:pPr eaLnBrk="1" hangingPunct="1"/>
            <a:r>
              <a:rPr lang="it-IT" sz="3200" dirty="0" smtClean="0">
                <a:solidFill>
                  <a:srgbClr val="FF5050"/>
                </a:solidFill>
              </a:rPr>
              <a:t>Quanti campioni? Popolazione finita</a:t>
            </a:r>
          </a:p>
        </p:txBody>
      </p:sp>
      <p:sp>
        <p:nvSpPr>
          <p:cNvPr id="157700" name="Rectangle 3"/>
          <p:cNvSpPr>
            <a:spLocks noGrp="1" noChangeArrowheads="1"/>
          </p:cNvSpPr>
          <p:nvPr>
            <p:ph type="body" idx="1"/>
          </p:nvPr>
        </p:nvSpPr>
        <p:spPr>
          <a:xfrm>
            <a:off x="0" y="1385888"/>
            <a:ext cx="9144000" cy="5472112"/>
          </a:xfrm>
        </p:spPr>
        <p:txBody>
          <a:bodyPr/>
          <a:lstStyle/>
          <a:p>
            <a:pPr eaLnBrk="1" hangingPunct="1">
              <a:lnSpc>
                <a:spcPct val="80000"/>
              </a:lnSpc>
            </a:pPr>
            <a:r>
              <a:rPr lang="it-IT" dirty="0" smtClean="0"/>
              <a:t>Data una popolazione di 6 vermi di lunghezza (cm):</a:t>
            </a:r>
          </a:p>
          <a:p>
            <a:pPr eaLnBrk="1" hangingPunct="1">
              <a:lnSpc>
                <a:spcPct val="80000"/>
              </a:lnSpc>
              <a:buFontTx/>
              <a:buNone/>
            </a:pPr>
            <a:r>
              <a:rPr lang="it-IT" dirty="0" smtClean="0"/>
              <a:t>    8,  9,  10,  </a:t>
            </a:r>
            <a:r>
              <a:rPr lang="it-IT" dirty="0" err="1" smtClean="0"/>
              <a:t>10</a:t>
            </a:r>
            <a:r>
              <a:rPr lang="it-IT" dirty="0" smtClean="0"/>
              <a:t>,  11,  12  vogliamo stimarne la lunghezza media osservando un campione casuale semplice, di dimensione 2, </a:t>
            </a:r>
            <a:r>
              <a:rPr lang="it-IT" dirty="0" smtClean="0">
                <a:solidFill>
                  <a:srgbClr val="FF0000"/>
                </a:solidFill>
              </a:rPr>
              <a:t>estratto senza </a:t>
            </a:r>
            <a:r>
              <a:rPr lang="it-IT" dirty="0" err="1" smtClean="0">
                <a:solidFill>
                  <a:srgbClr val="FF0000"/>
                </a:solidFill>
              </a:rPr>
              <a:t>reimmissione</a:t>
            </a:r>
            <a:r>
              <a:rPr lang="it-IT" sz="2800" dirty="0" smtClean="0">
                <a:solidFill>
                  <a:srgbClr val="FF0000"/>
                </a:solidFill>
              </a:rPr>
              <a:t>. </a:t>
            </a:r>
          </a:p>
          <a:p>
            <a:pPr eaLnBrk="1" hangingPunct="1">
              <a:lnSpc>
                <a:spcPct val="80000"/>
              </a:lnSpc>
              <a:buFontTx/>
              <a:buNone/>
            </a:pPr>
            <a:endParaRPr lang="it-IT" sz="2400" dirty="0" smtClean="0"/>
          </a:p>
          <a:p>
            <a:pPr eaLnBrk="1" hangingPunct="1">
              <a:lnSpc>
                <a:spcPct val="80000"/>
              </a:lnSpc>
              <a:buFontTx/>
              <a:buNone/>
            </a:pPr>
            <a:endParaRPr lang="it-IT" sz="2400" dirty="0" smtClean="0"/>
          </a:p>
          <a:p>
            <a:pPr eaLnBrk="1" hangingPunct="1">
              <a:lnSpc>
                <a:spcPct val="80000"/>
              </a:lnSpc>
              <a:buFontTx/>
              <a:buNone/>
            </a:pPr>
            <a:r>
              <a:rPr lang="it-IT" sz="2000" dirty="0" smtClean="0"/>
              <a:t>                   </a:t>
            </a:r>
            <a:r>
              <a:rPr lang="it-IT" b="1" dirty="0" smtClean="0">
                <a:solidFill>
                  <a:srgbClr val="6600FF"/>
                </a:solidFill>
              </a:rPr>
              <a:t> Media della popolazione = ?</a:t>
            </a:r>
          </a:p>
          <a:p>
            <a:pPr eaLnBrk="1" hangingPunct="1">
              <a:lnSpc>
                <a:spcPct val="80000"/>
              </a:lnSpc>
              <a:buFontTx/>
              <a:buNone/>
            </a:pPr>
            <a:r>
              <a:rPr lang="it-IT" b="1" dirty="0" smtClean="0">
                <a:solidFill>
                  <a:srgbClr val="6600FF"/>
                </a:solidFill>
              </a:rPr>
              <a:t>   </a:t>
            </a:r>
          </a:p>
          <a:p>
            <a:pPr eaLnBrk="1" hangingPunct="1">
              <a:lnSpc>
                <a:spcPct val="80000"/>
              </a:lnSpc>
              <a:buFontTx/>
              <a:buNone/>
            </a:pPr>
            <a:r>
              <a:rPr lang="it-IT" b="1" dirty="0" smtClean="0">
                <a:solidFill>
                  <a:srgbClr val="6600FF"/>
                </a:solidFill>
              </a:rPr>
              <a:t> </a:t>
            </a:r>
            <a:r>
              <a:rPr lang="it-IT" dirty="0" smtClean="0">
                <a:solidFill>
                  <a:srgbClr val="6600FF"/>
                </a:solidFill>
              </a:rPr>
              <a:t>La</a:t>
            </a:r>
            <a:r>
              <a:rPr lang="it-IT" b="1" dirty="0" smtClean="0">
                <a:solidFill>
                  <a:srgbClr val="6600FF"/>
                </a:solidFill>
              </a:rPr>
              <a:t> </a:t>
            </a:r>
            <a:r>
              <a:rPr lang="it-IT" dirty="0" smtClean="0">
                <a:solidFill>
                  <a:srgbClr val="6600FF"/>
                </a:solidFill>
              </a:rPr>
              <a:t>media della popolazione è un </a:t>
            </a:r>
            <a:r>
              <a:rPr lang="it-IT" b="1" dirty="0" smtClean="0">
                <a:solidFill>
                  <a:srgbClr val="6600FF"/>
                </a:solidFill>
              </a:rPr>
              <a:t>parametro incognito</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4"/>
          <p:cNvSpPr>
            <a:spLocks noGrp="1"/>
          </p:cNvSpPr>
          <p:nvPr>
            <p:ph type="sldNum" sz="quarter" idx="12"/>
          </p:nvPr>
        </p:nvSpPr>
        <p:spPr/>
        <p:txBody>
          <a:bodyPr/>
          <a:lstStyle/>
          <a:p>
            <a:pPr>
              <a:defRPr/>
            </a:pPr>
            <a:fld id="{1E51E8CD-52F9-4983-9EF5-1BF2591E8318}" type="slidenum">
              <a:rPr lang="it-IT"/>
              <a:pPr>
                <a:defRPr/>
              </a:pPr>
              <a:t>46</a:t>
            </a:fld>
            <a:endParaRPr lang="it-IT"/>
          </a:p>
        </p:txBody>
      </p:sp>
      <p:sp>
        <p:nvSpPr>
          <p:cNvPr id="5125" name="Rectangle 2"/>
          <p:cNvSpPr>
            <a:spLocks noGrp="1" noChangeArrowheads="1"/>
          </p:cNvSpPr>
          <p:nvPr>
            <p:ph type="title"/>
          </p:nvPr>
        </p:nvSpPr>
        <p:spPr>
          <a:xfrm>
            <a:off x="395536" y="260648"/>
            <a:ext cx="8435975" cy="561975"/>
          </a:xfrm>
          <a:ln>
            <a:solidFill>
              <a:srgbClr val="3366CC"/>
            </a:solidFill>
          </a:ln>
        </p:spPr>
        <p:txBody>
          <a:bodyPr/>
          <a:lstStyle/>
          <a:p>
            <a:pPr eaLnBrk="1" hangingPunct="1"/>
            <a:r>
              <a:rPr lang="it-IT" sz="2800" dirty="0" smtClean="0">
                <a:solidFill>
                  <a:srgbClr val="FF0000"/>
                </a:solidFill>
              </a:rPr>
              <a:t>Campionamento casuale semplice senza ripetizione</a:t>
            </a:r>
          </a:p>
        </p:txBody>
      </p:sp>
      <p:sp>
        <p:nvSpPr>
          <p:cNvPr id="5126" name="Rectangle 3"/>
          <p:cNvSpPr>
            <a:spLocks noGrp="1" noChangeArrowheads="1"/>
          </p:cNvSpPr>
          <p:nvPr>
            <p:ph type="body" idx="4294967295"/>
          </p:nvPr>
        </p:nvSpPr>
        <p:spPr>
          <a:xfrm>
            <a:off x="0" y="836613"/>
            <a:ext cx="9144000" cy="6021387"/>
          </a:xfrm>
        </p:spPr>
        <p:txBody>
          <a:bodyPr>
            <a:normAutofit lnSpcReduction="10000"/>
          </a:bodyPr>
          <a:lstStyle/>
          <a:p>
            <a:pPr eaLnBrk="1" hangingPunct="1">
              <a:buFontTx/>
              <a:buNone/>
            </a:pPr>
            <a:r>
              <a:rPr lang="it-IT" sz="3600" dirty="0" smtClean="0"/>
              <a:t>  L</a:t>
            </a:r>
            <a:r>
              <a:rPr lang="it-IT" sz="2800" dirty="0" smtClean="0"/>
              <a:t>a probabilità di estrarre un particolare campione di </a:t>
            </a:r>
            <a:r>
              <a:rPr lang="it-IT" sz="2800" u="sng" dirty="0" smtClean="0"/>
              <a:t>numerosità </a:t>
            </a:r>
            <a:r>
              <a:rPr lang="it-IT" sz="2800" b="1" u="sng" dirty="0" smtClean="0"/>
              <a:t>n</a:t>
            </a:r>
            <a:r>
              <a:rPr lang="it-IT" sz="2800" dirty="0" smtClean="0"/>
              <a:t> da una popolazione di </a:t>
            </a:r>
            <a:r>
              <a:rPr lang="it-IT" sz="2800" u="sng" dirty="0" smtClean="0"/>
              <a:t>dimensione finita </a:t>
            </a:r>
            <a:r>
              <a:rPr lang="it-IT" sz="2800" b="1" u="sng" dirty="0" smtClean="0"/>
              <a:t>N</a:t>
            </a:r>
            <a:r>
              <a:rPr lang="it-IT" sz="2800" u="sng" dirty="0" smtClean="0"/>
              <a:t> </a:t>
            </a:r>
          </a:p>
          <a:p>
            <a:pPr eaLnBrk="1" hangingPunct="1">
              <a:buFontTx/>
              <a:buNone/>
            </a:pPr>
            <a:r>
              <a:rPr lang="it-IT" sz="2800" dirty="0" smtClean="0">
                <a:cs typeface="Arial" charset="0"/>
              </a:rPr>
              <a:t>     è pari a:</a:t>
            </a:r>
          </a:p>
          <a:p>
            <a:pPr eaLnBrk="1" hangingPunct="1">
              <a:buFontTx/>
              <a:buNone/>
            </a:pPr>
            <a:endParaRPr lang="it-IT" dirty="0" smtClean="0">
              <a:cs typeface="Arial" charset="0"/>
            </a:endParaRPr>
          </a:p>
          <a:p>
            <a:pPr eaLnBrk="1" hangingPunct="1">
              <a:buFontTx/>
              <a:buNone/>
            </a:pPr>
            <a:endParaRPr lang="it-IT" dirty="0" smtClean="0">
              <a:cs typeface="Arial" charset="0"/>
            </a:endParaRPr>
          </a:p>
          <a:p>
            <a:pPr eaLnBrk="1" hangingPunct="1">
              <a:buFontTx/>
              <a:buNone/>
            </a:pPr>
            <a:r>
              <a:rPr lang="it-IT" sz="2800" dirty="0" smtClean="0">
                <a:cs typeface="Arial" charset="0"/>
              </a:rPr>
              <a:t> </a:t>
            </a:r>
          </a:p>
          <a:p>
            <a:pPr eaLnBrk="1" hangingPunct="1">
              <a:buFontTx/>
              <a:buNone/>
            </a:pPr>
            <a:r>
              <a:rPr lang="it-IT" sz="2800" dirty="0" smtClean="0">
                <a:cs typeface="Arial" charset="0"/>
              </a:rPr>
              <a:t> Ci sono          campioni che possono essere </a:t>
            </a:r>
          </a:p>
          <a:p>
            <a:pPr eaLnBrk="1" hangingPunct="1">
              <a:buFontTx/>
              <a:buNone/>
            </a:pPr>
            <a:r>
              <a:rPr lang="it-IT" sz="2800" dirty="0" smtClean="0">
                <a:cs typeface="Arial" charset="0"/>
              </a:rPr>
              <a:t>  generati in questo modo e quindi tutti con la stessa</a:t>
            </a:r>
          </a:p>
          <a:p>
            <a:pPr eaLnBrk="1" hangingPunct="1">
              <a:buFontTx/>
              <a:buNone/>
            </a:pPr>
            <a:r>
              <a:rPr lang="it-IT" sz="2800" dirty="0" smtClean="0">
                <a:cs typeface="Arial" charset="0"/>
              </a:rPr>
              <a:t>  probabilità, ossia per mezzo di un campionamento</a:t>
            </a:r>
          </a:p>
          <a:p>
            <a:pPr eaLnBrk="1" hangingPunct="1">
              <a:buFontTx/>
              <a:buNone/>
            </a:pPr>
            <a:r>
              <a:rPr lang="it-IT" sz="2800" dirty="0" smtClean="0">
                <a:cs typeface="Arial" charset="0"/>
              </a:rPr>
              <a:t>  casuale semplice. Questo tipo di campionamento viene anche detto “</a:t>
            </a:r>
            <a:r>
              <a:rPr lang="it-IT" sz="2800" b="1" dirty="0" smtClean="0">
                <a:solidFill>
                  <a:srgbClr val="FF0000"/>
                </a:solidFill>
                <a:cs typeface="Arial" charset="0"/>
              </a:rPr>
              <a:t>in blocco</a:t>
            </a:r>
            <a:r>
              <a:rPr lang="it-IT" sz="2800" dirty="0" smtClean="0">
                <a:cs typeface="Arial" charset="0"/>
              </a:rPr>
              <a:t>”, poiché </a:t>
            </a:r>
            <a:r>
              <a:rPr lang="it-IT" sz="2800" dirty="0" smtClean="0">
                <a:solidFill>
                  <a:srgbClr val="002060"/>
                </a:solidFill>
                <a:cs typeface="Arial" charset="0"/>
              </a:rPr>
              <a:t>non si è interessati all’ordine di estrazione delle n unità campionarie</a:t>
            </a:r>
            <a:r>
              <a:rPr lang="it-IT" sz="2800" dirty="0" smtClean="0">
                <a:cs typeface="Arial" charset="0"/>
              </a:rPr>
              <a:t>. </a:t>
            </a:r>
            <a:endParaRPr lang="el-GR" sz="2800" dirty="0" smtClean="0">
              <a:cs typeface="Arial" charset="0"/>
            </a:endParaRPr>
          </a:p>
        </p:txBody>
      </p:sp>
      <p:graphicFrame>
        <p:nvGraphicFramePr>
          <p:cNvPr id="5122" name="Object 4"/>
          <p:cNvGraphicFramePr>
            <a:graphicFrameLocks noChangeAspect="1"/>
          </p:cNvGraphicFramePr>
          <p:nvPr/>
        </p:nvGraphicFramePr>
        <p:xfrm>
          <a:off x="4067175" y="1989138"/>
          <a:ext cx="1327150" cy="1349375"/>
        </p:xfrm>
        <a:graphic>
          <a:graphicData uri="http://schemas.openxmlformats.org/presentationml/2006/ole">
            <p:oleObj spid="_x0000_s4098" name="Equation" r:id="rId4" imgW="495000" imgH="495000" progId="Equation.3">
              <p:embed/>
            </p:oleObj>
          </a:graphicData>
        </a:graphic>
      </p:graphicFrame>
      <p:graphicFrame>
        <p:nvGraphicFramePr>
          <p:cNvPr id="5123" name="Object 5"/>
          <p:cNvGraphicFramePr>
            <a:graphicFrameLocks noChangeAspect="1"/>
          </p:cNvGraphicFramePr>
          <p:nvPr/>
        </p:nvGraphicFramePr>
        <p:xfrm>
          <a:off x="1259632" y="3140968"/>
          <a:ext cx="679450" cy="1003300"/>
        </p:xfrm>
        <a:graphic>
          <a:graphicData uri="http://schemas.openxmlformats.org/presentationml/2006/ole">
            <p:oleObj spid="_x0000_s4099" name="Equation" r:id="rId5" imgW="253800" imgH="368280" progId="Equation.3">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Segnaposto numero diapositiva 5"/>
          <p:cNvSpPr>
            <a:spLocks noGrp="1"/>
          </p:cNvSpPr>
          <p:nvPr>
            <p:ph type="sldNum" sz="quarter" idx="12"/>
          </p:nvPr>
        </p:nvSpPr>
        <p:spPr/>
        <p:txBody>
          <a:bodyPr/>
          <a:lstStyle/>
          <a:p>
            <a:pPr>
              <a:defRPr/>
            </a:pPr>
            <a:fld id="{B47E994E-04D2-4497-8EAD-9B60192FA6AF}" type="slidenum">
              <a:rPr lang="it-IT"/>
              <a:pPr>
                <a:defRPr/>
              </a:pPr>
              <a:t>47</a:t>
            </a:fld>
            <a:endParaRPr lang="it-IT"/>
          </a:p>
        </p:txBody>
      </p:sp>
      <p:sp>
        <p:nvSpPr>
          <p:cNvPr id="3076" name="Rectangle 3"/>
          <p:cNvSpPr>
            <a:spLocks noGrp="1" noChangeArrowheads="1"/>
          </p:cNvSpPr>
          <p:nvPr>
            <p:ph type="body" idx="1"/>
          </p:nvPr>
        </p:nvSpPr>
        <p:spPr>
          <a:xfrm>
            <a:off x="0" y="1125538"/>
            <a:ext cx="9144000" cy="5472112"/>
          </a:xfrm>
        </p:spPr>
        <p:txBody>
          <a:bodyPr/>
          <a:lstStyle/>
          <a:p>
            <a:pPr eaLnBrk="1" hangingPunct="1">
              <a:lnSpc>
                <a:spcPct val="80000"/>
              </a:lnSpc>
            </a:pPr>
            <a:r>
              <a:rPr lang="it-IT" sz="2400" dirty="0" smtClean="0"/>
              <a:t>Data una popolazione di 6 vermi di lunghezza (cm):</a:t>
            </a:r>
          </a:p>
          <a:p>
            <a:pPr eaLnBrk="1" hangingPunct="1">
              <a:lnSpc>
                <a:spcPct val="80000"/>
              </a:lnSpc>
              <a:buFontTx/>
              <a:buNone/>
            </a:pPr>
            <a:r>
              <a:rPr lang="it-IT" sz="2400" dirty="0" smtClean="0"/>
              <a:t>    8,  9,  10,  </a:t>
            </a:r>
            <a:r>
              <a:rPr lang="it-IT" sz="2400" dirty="0" err="1" smtClean="0"/>
              <a:t>10</a:t>
            </a:r>
            <a:r>
              <a:rPr lang="it-IT" sz="2400" dirty="0" smtClean="0"/>
              <a:t>,  11,  12  vogliamo stimarne la lunghezza media osservando un campione casuale (CCS), di dimensione 2, estratto senza </a:t>
            </a:r>
            <a:r>
              <a:rPr lang="it-IT" sz="2400" dirty="0" err="1" smtClean="0"/>
              <a:t>reimmissione</a:t>
            </a:r>
            <a:r>
              <a:rPr lang="it-IT" sz="2400" dirty="0" smtClean="0"/>
              <a:t>. </a:t>
            </a:r>
          </a:p>
          <a:p>
            <a:pPr eaLnBrk="1" hangingPunct="1">
              <a:lnSpc>
                <a:spcPct val="80000"/>
              </a:lnSpc>
              <a:buFontTx/>
              <a:buNone/>
            </a:pPr>
            <a:endParaRPr lang="it-IT" sz="2400" dirty="0" smtClean="0"/>
          </a:p>
          <a:p>
            <a:pPr eaLnBrk="1" hangingPunct="1">
              <a:lnSpc>
                <a:spcPct val="80000"/>
              </a:lnSpc>
              <a:buFontTx/>
              <a:buNone/>
            </a:pPr>
            <a:endParaRPr lang="it-IT" sz="2400" dirty="0" smtClean="0"/>
          </a:p>
          <a:p>
            <a:pPr eaLnBrk="1" hangingPunct="1">
              <a:lnSpc>
                <a:spcPct val="80000"/>
              </a:lnSpc>
              <a:buFontTx/>
              <a:buNone/>
            </a:pPr>
            <a:endParaRPr lang="it-IT" sz="2000" dirty="0" smtClean="0"/>
          </a:p>
          <a:p>
            <a:pPr eaLnBrk="1" hangingPunct="1">
              <a:lnSpc>
                <a:spcPct val="80000"/>
              </a:lnSpc>
              <a:buFontTx/>
              <a:buNone/>
            </a:pPr>
            <a:endParaRPr lang="it-IT" sz="2000" dirty="0" smtClean="0"/>
          </a:p>
          <a:p>
            <a:pPr eaLnBrk="1" hangingPunct="1">
              <a:lnSpc>
                <a:spcPct val="80000"/>
              </a:lnSpc>
              <a:buFontTx/>
              <a:buNone/>
            </a:pPr>
            <a:endParaRPr lang="it-IT" sz="2000" dirty="0" smtClean="0"/>
          </a:p>
          <a:p>
            <a:pPr eaLnBrk="1" hangingPunct="1">
              <a:lnSpc>
                <a:spcPct val="80000"/>
              </a:lnSpc>
              <a:buFontTx/>
              <a:buNone/>
            </a:pPr>
            <a:endParaRPr lang="it-IT" sz="2000" dirty="0" smtClean="0"/>
          </a:p>
          <a:p>
            <a:pPr eaLnBrk="1" hangingPunct="1">
              <a:lnSpc>
                <a:spcPct val="80000"/>
              </a:lnSpc>
              <a:buFontTx/>
              <a:buNone/>
            </a:pPr>
            <a:endParaRPr lang="it-IT" sz="2000" dirty="0" smtClean="0"/>
          </a:p>
          <a:p>
            <a:pPr eaLnBrk="1" hangingPunct="1">
              <a:lnSpc>
                <a:spcPct val="80000"/>
              </a:lnSpc>
              <a:buFontTx/>
              <a:buNone/>
            </a:pPr>
            <a:endParaRPr lang="it-IT" sz="2000" dirty="0" smtClean="0"/>
          </a:p>
          <a:p>
            <a:pPr eaLnBrk="1" hangingPunct="1">
              <a:lnSpc>
                <a:spcPct val="80000"/>
              </a:lnSpc>
              <a:buFontTx/>
              <a:buNone/>
            </a:pPr>
            <a:endParaRPr lang="it-IT" sz="2000" dirty="0" smtClean="0"/>
          </a:p>
          <a:p>
            <a:pPr eaLnBrk="1" hangingPunct="1">
              <a:lnSpc>
                <a:spcPct val="80000"/>
              </a:lnSpc>
              <a:buFontTx/>
              <a:buNone/>
            </a:pPr>
            <a:r>
              <a:rPr lang="it-IT" sz="2000" dirty="0" smtClean="0"/>
              <a:t>       = </a:t>
            </a:r>
            <a:r>
              <a:rPr lang="it-IT" sz="2000" b="1" dirty="0" smtClean="0"/>
              <a:t>8.5  9.0  9.5  10.0  10.5  11.0  11.5  </a:t>
            </a:r>
            <a:r>
              <a:rPr lang="it-IT" sz="2000" dirty="0" smtClean="0"/>
              <a:t>(valori ottenuti da ciascun campione)</a:t>
            </a:r>
            <a:endParaRPr lang="it-IT" sz="2000" b="1" dirty="0" smtClean="0"/>
          </a:p>
          <a:p>
            <a:pPr eaLnBrk="1" hangingPunct="1">
              <a:lnSpc>
                <a:spcPct val="80000"/>
              </a:lnSpc>
              <a:buFontTx/>
              <a:buNone/>
            </a:pPr>
            <a:r>
              <a:rPr lang="it-IT" sz="2400" b="1" dirty="0" smtClean="0">
                <a:solidFill>
                  <a:srgbClr val="6600FF"/>
                </a:solidFill>
              </a:rPr>
              <a:t>  Media della popolazione = 10cm </a:t>
            </a:r>
            <a:r>
              <a:rPr lang="it-IT" sz="2400" dirty="0" smtClean="0"/>
              <a:t>(</a:t>
            </a:r>
            <a:r>
              <a:rPr lang="it-IT" sz="2000" dirty="0" smtClean="0"/>
              <a:t>che supponiamo nota in quest’es.</a:t>
            </a:r>
            <a:r>
              <a:rPr lang="it-IT" sz="2400" dirty="0" smtClean="0"/>
              <a:t>)</a:t>
            </a:r>
          </a:p>
          <a:p>
            <a:pPr eaLnBrk="1" hangingPunct="1">
              <a:lnSpc>
                <a:spcPct val="80000"/>
              </a:lnSpc>
              <a:buFontTx/>
              <a:buNone/>
            </a:pPr>
            <a:r>
              <a:rPr lang="it-IT" sz="2400" b="1" dirty="0" smtClean="0">
                <a:solidFill>
                  <a:schemeClr val="hlink"/>
                </a:solidFill>
              </a:rPr>
              <a:t>  15 possibili campioni di dimensione 2</a:t>
            </a:r>
          </a:p>
        </p:txBody>
      </p:sp>
      <p:graphicFrame>
        <p:nvGraphicFramePr>
          <p:cNvPr id="1416196" name="Group 4"/>
          <p:cNvGraphicFramePr>
            <a:graphicFrameLocks noGrp="1"/>
          </p:cNvGraphicFramePr>
          <p:nvPr/>
        </p:nvGraphicFramePr>
        <p:xfrm>
          <a:off x="0" y="2636912"/>
          <a:ext cx="8813800" cy="2376489"/>
        </p:xfrm>
        <a:graphic>
          <a:graphicData uri="http://schemas.openxmlformats.org/drawingml/2006/table">
            <a:tbl>
              <a:tblPr/>
              <a:tblGrid>
                <a:gridCol w="587375"/>
                <a:gridCol w="588963"/>
                <a:gridCol w="587375"/>
                <a:gridCol w="588962"/>
                <a:gridCol w="581025"/>
                <a:gridCol w="587375"/>
                <a:gridCol w="588963"/>
                <a:gridCol w="587375"/>
                <a:gridCol w="588962"/>
                <a:gridCol w="587375"/>
                <a:gridCol w="587375"/>
                <a:gridCol w="588963"/>
                <a:gridCol w="587375"/>
                <a:gridCol w="588962"/>
                <a:gridCol w="587375"/>
              </a:tblGrid>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79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r>
            </a:tbl>
          </a:graphicData>
        </a:graphic>
      </p:graphicFrame>
      <p:graphicFrame>
        <p:nvGraphicFramePr>
          <p:cNvPr id="3074" name="Object 70"/>
          <p:cNvGraphicFramePr>
            <a:graphicFrameLocks noChangeAspect="1"/>
          </p:cNvGraphicFramePr>
          <p:nvPr/>
        </p:nvGraphicFramePr>
        <p:xfrm>
          <a:off x="179512" y="5157192"/>
          <a:ext cx="346075" cy="431800"/>
        </p:xfrm>
        <a:graphic>
          <a:graphicData uri="http://schemas.openxmlformats.org/presentationml/2006/ole">
            <p:oleObj spid="_x0000_s5122" name="Equation" r:id="rId4" imgW="152280" imgH="190440" progId="Equation.3">
              <p:embed/>
            </p:oleObj>
          </a:graphicData>
        </a:graphic>
      </p:graphicFrame>
      <p:sp>
        <p:nvSpPr>
          <p:cNvPr id="3143" name="Titolo 6"/>
          <p:cNvSpPr>
            <a:spLocks noGrp="1"/>
          </p:cNvSpPr>
          <p:nvPr>
            <p:ph type="title"/>
          </p:nvPr>
        </p:nvSpPr>
        <p:spPr>
          <a:xfrm>
            <a:off x="251520" y="0"/>
            <a:ext cx="8712968" cy="836613"/>
          </a:xfrm>
          <a:ln>
            <a:solidFill>
              <a:srgbClr val="0070C0"/>
            </a:solidFill>
          </a:ln>
        </p:spPr>
        <p:txBody>
          <a:bodyPr>
            <a:normAutofit fontScale="90000"/>
          </a:bodyPr>
          <a:lstStyle/>
          <a:p>
            <a:pPr algn="l"/>
            <a:r>
              <a:rPr lang="it-IT" sz="3200" dirty="0" smtClean="0">
                <a:solidFill>
                  <a:srgbClr val="FF0000"/>
                </a:solidFill>
              </a:rPr>
              <a:t>Campioni casuali semplici da una </a:t>
            </a:r>
            <a:r>
              <a:rPr lang="it-IT" sz="3200" b="1" dirty="0" smtClean="0">
                <a:solidFill>
                  <a:srgbClr val="FF0000"/>
                </a:solidFill>
              </a:rPr>
              <a:t>popolazione finita- </a:t>
            </a:r>
            <a:r>
              <a:rPr lang="it-IT" sz="3200" dirty="0" smtClean="0">
                <a:solidFill>
                  <a:srgbClr val="FF0000"/>
                </a:solidFill>
              </a:rPr>
              <a:t>Variabilità tra </a:t>
            </a:r>
            <a:r>
              <a:rPr lang="it-IT" sz="3200" dirty="0" err="1" smtClean="0">
                <a:solidFill>
                  <a:srgbClr val="FF0000"/>
                </a:solidFill>
              </a:rPr>
              <a:t>campionj</a:t>
            </a:r>
            <a:endParaRPr lang="it-IT" sz="3200" dirty="0" smtClean="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D3E736E8-6196-40D7-8565-AE87B26A94CC}" type="slidenum">
              <a:rPr lang="it-IT"/>
              <a:pPr>
                <a:defRPr/>
              </a:pPr>
              <a:t>48</a:t>
            </a:fld>
            <a:endParaRPr lang="it-IT"/>
          </a:p>
        </p:txBody>
      </p:sp>
      <p:sp>
        <p:nvSpPr>
          <p:cNvPr id="231427" name="Rectangle 3"/>
          <p:cNvSpPr>
            <a:spLocks noGrp="1" noChangeArrowheads="1"/>
          </p:cNvSpPr>
          <p:nvPr>
            <p:ph type="body" idx="1"/>
          </p:nvPr>
        </p:nvSpPr>
        <p:spPr>
          <a:xfrm>
            <a:off x="0" y="1052736"/>
            <a:ext cx="9144000" cy="5805264"/>
          </a:xfrm>
        </p:spPr>
        <p:txBody>
          <a:bodyPr>
            <a:noAutofit/>
          </a:bodyPr>
          <a:lstStyle/>
          <a:p>
            <a:pPr eaLnBrk="1" hangingPunct="1">
              <a:lnSpc>
                <a:spcPct val="90000"/>
              </a:lnSpc>
            </a:pPr>
            <a:r>
              <a:rPr lang="it-IT" sz="3000" dirty="0" smtClean="0"/>
              <a:t>La </a:t>
            </a:r>
            <a:r>
              <a:rPr lang="it-IT" sz="3000" dirty="0" smtClean="0">
                <a:solidFill>
                  <a:srgbClr val="33CC33"/>
                </a:solidFill>
              </a:rPr>
              <a:t>variabilità tra campioni</a:t>
            </a:r>
            <a:r>
              <a:rPr lang="it-IT" sz="3000" dirty="0" smtClean="0"/>
              <a:t> dipende in parte dalla </a:t>
            </a:r>
            <a:r>
              <a:rPr lang="it-IT" sz="3000" dirty="0" smtClean="0">
                <a:solidFill>
                  <a:srgbClr val="33CC33"/>
                </a:solidFill>
              </a:rPr>
              <a:t>variabilità della popolazione</a:t>
            </a:r>
            <a:r>
              <a:rPr lang="it-IT" sz="3000" dirty="0" smtClean="0"/>
              <a:t>. Ad es. una serie di campioni sulla temperatura corporea  mostrerà poca variabilità tra l’uno e l’altro, mentre gli stessi campioni mostreranno grande variabilità se le misure saranno riferite alla pressione del sangue.</a:t>
            </a:r>
          </a:p>
          <a:p>
            <a:pPr eaLnBrk="1" hangingPunct="1">
              <a:lnSpc>
                <a:spcPct val="90000"/>
              </a:lnSpc>
              <a:buFontTx/>
              <a:buNone/>
            </a:pPr>
            <a:endParaRPr lang="it-IT" sz="3000" dirty="0" smtClean="0"/>
          </a:p>
          <a:p>
            <a:pPr eaLnBrk="1" hangingPunct="1">
              <a:lnSpc>
                <a:spcPct val="90000"/>
              </a:lnSpc>
            </a:pPr>
            <a:r>
              <a:rPr lang="it-IT" sz="3000" dirty="0" smtClean="0"/>
              <a:t>La </a:t>
            </a:r>
            <a:r>
              <a:rPr lang="it-IT" sz="3000" dirty="0" smtClean="0">
                <a:solidFill>
                  <a:srgbClr val="33CC33"/>
                </a:solidFill>
              </a:rPr>
              <a:t>variabilità tra campioni</a:t>
            </a:r>
            <a:r>
              <a:rPr lang="it-IT" sz="3000" dirty="0" smtClean="0"/>
              <a:t> dipende in parte anche dalla </a:t>
            </a:r>
            <a:r>
              <a:rPr lang="it-IT" sz="3000" dirty="0" smtClean="0">
                <a:solidFill>
                  <a:srgbClr val="33CC33"/>
                </a:solidFill>
              </a:rPr>
              <a:t>dimensione dei campioni</a:t>
            </a:r>
            <a:r>
              <a:rPr lang="it-IT" sz="3000" dirty="0" smtClean="0"/>
              <a:t>. Più sono grandi più si somigliano</a:t>
            </a:r>
          </a:p>
          <a:p>
            <a:pPr eaLnBrk="1" hangingPunct="1">
              <a:lnSpc>
                <a:spcPct val="90000"/>
              </a:lnSpc>
            </a:pPr>
            <a:endParaRPr lang="it-IT" sz="3000" dirty="0" smtClean="0"/>
          </a:p>
          <a:p>
            <a:pPr eaLnBrk="1" hangingPunct="1">
              <a:lnSpc>
                <a:spcPct val="90000"/>
              </a:lnSpc>
            </a:pPr>
            <a:r>
              <a:rPr lang="it-IT" sz="3000" dirty="0" smtClean="0"/>
              <a:t>La variabilità </a:t>
            </a:r>
            <a:r>
              <a:rPr lang="it-IT" sz="3000" dirty="0" smtClean="0">
                <a:solidFill>
                  <a:srgbClr val="00B050"/>
                </a:solidFill>
              </a:rPr>
              <a:t>all’interno dei campioni </a:t>
            </a:r>
            <a:r>
              <a:rPr lang="it-IT" sz="3000" dirty="0" smtClean="0"/>
              <a:t>dipende dal fatto che gli individui non sono tutti uguali. </a:t>
            </a:r>
          </a:p>
        </p:txBody>
      </p:sp>
      <p:sp>
        <p:nvSpPr>
          <p:cNvPr id="231428" name="Rectangle 4"/>
          <p:cNvSpPr>
            <a:spLocks noGrp="1" noChangeArrowheads="1"/>
          </p:cNvSpPr>
          <p:nvPr>
            <p:ph type="title"/>
          </p:nvPr>
        </p:nvSpPr>
        <p:spPr>
          <a:xfrm>
            <a:off x="467544" y="0"/>
            <a:ext cx="8229600" cy="850106"/>
          </a:xfrm>
          <a:ln>
            <a:solidFill>
              <a:srgbClr val="6600FF"/>
            </a:solidFill>
          </a:ln>
        </p:spPr>
        <p:txBody>
          <a:bodyPr>
            <a:normAutofit fontScale="90000"/>
          </a:bodyPr>
          <a:lstStyle/>
          <a:p>
            <a:pPr eaLnBrk="1" hangingPunct="1"/>
            <a:r>
              <a:rPr lang="it-IT" sz="3600" dirty="0" smtClean="0">
                <a:solidFill>
                  <a:srgbClr val="FF0000"/>
                </a:solidFill>
              </a:rPr>
              <a:t>Variabilità tra campioni e all’interno dei campioni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0"/>
            <a:ext cx="8229600" cy="836712"/>
          </a:xfrm>
          <a:ln>
            <a:solidFill>
              <a:srgbClr val="0070C0"/>
            </a:solidFill>
          </a:ln>
        </p:spPr>
        <p:txBody>
          <a:bodyPr/>
          <a:lstStyle/>
          <a:p>
            <a:r>
              <a:rPr lang="it-IT" sz="3200" dirty="0" smtClean="0">
                <a:solidFill>
                  <a:srgbClr val="FF0000"/>
                </a:solidFill>
              </a:rPr>
              <a:t>Parametri e stime</a:t>
            </a:r>
            <a:endParaRPr lang="it-IT" sz="3200" dirty="0">
              <a:solidFill>
                <a:srgbClr val="FF0000"/>
              </a:solidFill>
            </a:endParaRPr>
          </a:p>
        </p:txBody>
      </p:sp>
      <p:sp>
        <p:nvSpPr>
          <p:cNvPr id="3" name="Segnaposto contenuto 2"/>
          <p:cNvSpPr>
            <a:spLocks noGrp="1"/>
          </p:cNvSpPr>
          <p:nvPr>
            <p:ph idx="1"/>
          </p:nvPr>
        </p:nvSpPr>
        <p:spPr>
          <a:xfrm>
            <a:off x="251520" y="1196752"/>
            <a:ext cx="8892480" cy="5517232"/>
          </a:xfrm>
        </p:spPr>
        <p:txBody>
          <a:bodyPr/>
          <a:lstStyle/>
          <a:p>
            <a:r>
              <a:rPr lang="it-IT" dirty="0" smtClean="0"/>
              <a:t>Nell’esempio precedente si vuole stimare la </a:t>
            </a:r>
            <a:r>
              <a:rPr lang="it-IT" dirty="0" smtClean="0">
                <a:solidFill>
                  <a:srgbClr val="0070C0"/>
                </a:solidFill>
              </a:rPr>
              <a:t>media incognita </a:t>
            </a:r>
            <a:r>
              <a:rPr lang="it-IT" dirty="0" smtClean="0"/>
              <a:t>della popolazione</a:t>
            </a:r>
            <a:r>
              <a:rPr lang="it-IT" dirty="0" smtClean="0">
                <a:solidFill>
                  <a:srgbClr val="0070C0"/>
                </a:solidFill>
              </a:rPr>
              <a:t> </a:t>
            </a:r>
            <a:r>
              <a:rPr lang="it-IT" dirty="0" smtClean="0"/>
              <a:t>, ossia un </a:t>
            </a:r>
            <a:r>
              <a:rPr lang="it-IT" b="1" dirty="0" smtClean="0">
                <a:solidFill>
                  <a:srgbClr val="0070C0"/>
                </a:solidFill>
              </a:rPr>
              <a:t>parametro incognito </a:t>
            </a:r>
            <a:r>
              <a:rPr lang="it-IT" dirty="0" smtClean="0"/>
              <a:t>della popolazione.</a:t>
            </a:r>
          </a:p>
          <a:p>
            <a:r>
              <a:rPr lang="it-IT" dirty="0" smtClean="0"/>
              <a:t>A tale scopo si fa uso della media campionaria        calcolata su un solo campione, ossia di una </a:t>
            </a:r>
            <a:r>
              <a:rPr lang="it-IT" b="1" dirty="0" smtClean="0">
                <a:solidFill>
                  <a:srgbClr val="0070C0"/>
                </a:solidFill>
              </a:rPr>
              <a:t>statistica campionaria.</a:t>
            </a:r>
          </a:p>
          <a:p>
            <a:r>
              <a:rPr lang="it-IT" dirty="0" smtClean="0"/>
              <a:t>Si noti come il valore di      </a:t>
            </a:r>
            <a:r>
              <a:rPr lang="it-IT" b="1" dirty="0" smtClean="0"/>
              <a:t>vari al variare </a:t>
            </a:r>
            <a:r>
              <a:rPr lang="it-IT" dirty="0" smtClean="0"/>
              <a:t>del campione </a:t>
            </a:r>
            <a:r>
              <a:rPr lang="it-IT" dirty="0" smtClean="0">
                <a:sym typeface="Wingdings" pitchFamily="2" charset="2"/>
              </a:rPr>
              <a:t> possibile </a:t>
            </a:r>
            <a:r>
              <a:rPr lang="it-IT" dirty="0" smtClean="0">
                <a:solidFill>
                  <a:srgbClr val="0070C0"/>
                </a:solidFill>
                <a:sym typeface="Wingdings" pitchFamily="2" charset="2"/>
              </a:rPr>
              <a:t>errore di campionamento</a:t>
            </a:r>
            <a:endParaRPr lang="it-IT" dirty="0" smtClean="0">
              <a:solidFill>
                <a:srgbClr val="0070C0"/>
              </a:solidFill>
            </a:endParaRPr>
          </a:p>
          <a:p>
            <a:endParaRPr lang="it-IT" b="1" dirty="0">
              <a:solidFill>
                <a:srgbClr val="0070C0"/>
              </a:solidFill>
            </a:endParaRPr>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49</a:t>
            </a:fld>
            <a:endParaRPr lang="it-IT"/>
          </a:p>
        </p:txBody>
      </p:sp>
      <p:graphicFrame>
        <p:nvGraphicFramePr>
          <p:cNvPr id="6" name="Oggetto 5"/>
          <p:cNvGraphicFramePr>
            <a:graphicFrameLocks noChangeAspect="1"/>
          </p:cNvGraphicFramePr>
          <p:nvPr/>
        </p:nvGraphicFramePr>
        <p:xfrm>
          <a:off x="8244408" y="2780928"/>
          <a:ext cx="576064" cy="491325"/>
        </p:xfrm>
        <a:graphic>
          <a:graphicData uri="http://schemas.openxmlformats.org/presentationml/2006/ole">
            <p:oleObj spid="_x0000_s6146" name="Equazione" r:id="rId3" imgW="139680" imgH="177480" progId="Equation.3">
              <p:embed/>
            </p:oleObj>
          </a:graphicData>
        </a:graphic>
      </p:graphicFrame>
      <p:graphicFrame>
        <p:nvGraphicFramePr>
          <p:cNvPr id="823300" name="Object 4"/>
          <p:cNvGraphicFramePr>
            <a:graphicFrameLocks noChangeAspect="1"/>
          </p:cNvGraphicFramePr>
          <p:nvPr/>
        </p:nvGraphicFramePr>
        <p:xfrm>
          <a:off x="4499992" y="4365104"/>
          <a:ext cx="576262" cy="492125"/>
        </p:xfrm>
        <a:graphic>
          <a:graphicData uri="http://schemas.openxmlformats.org/presentationml/2006/ole">
            <p:oleObj spid="_x0000_s6147" name="Equazione" r:id="rId4" imgW="139680" imgH="177480"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87078EE5-B896-43AB-B1D7-1825AAAB7085}" type="slidenum">
              <a:rPr lang="it-IT"/>
              <a:pPr>
                <a:defRPr/>
              </a:pPr>
              <a:t>5</a:t>
            </a:fld>
            <a:endParaRPr lang="it-IT"/>
          </a:p>
        </p:txBody>
      </p:sp>
      <p:sp>
        <p:nvSpPr>
          <p:cNvPr id="611330" name="Rectangle 2"/>
          <p:cNvSpPr>
            <a:spLocks noGrp="1" noChangeArrowheads="1"/>
          </p:cNvSpPr>
          <p:nvPr>
            <p:ph type="title"/>
          </p:nvPr>
        </p:nvSpPr>
        <p:spPr>
          <a:xfrm>
            <a:off x="457200" y="274638"/>
            <a:ext cx="8229600" cy="777875"/>
          </a:xfrm>
          <a:ln>
            <a:solidFill>
              <a:srgbClr val="0000CC"/>
            </a:solidFill>
          </a:ln>
        </p:spPr>
        <p:txBody>
          <a:bodyPr/>
          <a:lstStyle/>
          <a:p>
            <a:pPr eaLnBrk="1" hangingPunct="1"/>
            <a:r>
              <a:rPr lang="it-IT" sz="3600" smtClean="0">
                <a:solidFill>
                  <a:srgbClr val="FF5050"/>
                </a:solidFill>
              </a:rPr>
              <a:t>Obiettivi del corso</a:t>
            </a:r>
          </a:p>
        </p:txBody>
      </p:sp>
      <p:sp>
        <p:nvSpPr>
          <p:cNvPr id="611331" name="Rectangle 3"/>
          <p:cNvSpPr>
            <a:spLocks noGrp="1" noChangeArrowheads="1"/>
          </p:cNvSpPr>
          <p:nvPr>
            <p:ph type="body" idx="1"/>
          </p:nvPr>
        </p:nvSpPr>
        <p:spPr>
          <a:xfrm>
            <a:off x="0" y="1268413"/>
            <a:ext cx="9144000" cy="5329237"/>
          </a:xfrm>
        </p:spPr>
        <p:txBody>
          <a:bodyPr/>
          <a:lstStyle/>
          <a:p>
            <a:pPr eaLnBrk="1" hangingPunct="1">
              <a:lnSpc>
                <a:spcPct val="90000"/>
              </a:lnSpc>
            </a:pPr>
            <a:r>
              <a:rPr lang="it-IT" smtClean="0"/>
              <a:t>Far capire l’importanza della statistica nel trattamento dei dati biologici</a:t>
            </a:r>
          </a:p>
          <a:p>
            <a:pPr eaLnBrk="1" hangingPunct="1">
              <a:lnSpc>
                <a:spcPct val="90000"/>
              </a:lnSpc>
            </a:pPr>
            <a:r>
              <a:rPr lang="it-IT" smtClean="0"/>
              <a:t>Far capire la logica del ragionamento statistico</a:t>
            </a:r>
          </a:p>
          <a:p>
            <a:pPr eaLnBrk="1" hangingPunct="1">
              <a:lnSpc>
                <a:spcPct val="90000"/>
              </a:lnSpc>
            </a:pPr>
            <a:r>
              <a:rPr lang="it-IT" smtClean="0"/>
              <a:t>Introdurre i principali elementi di:</a:t>
            </a:r>
          </a:p>
          <a:p>
            <a:pPr eaLnBrk="1" hangingPunct="1">
              <a:lnSpc>
                <a:spcPct val="90000"/>
              </a:lnSpc>
              <a:buFontTx/>
              <a:buNone/>
            </a:pPr>
            <a:r>
              <a:rPr lang="it-IT" smtClean="0"/>
              <a:t>       disegno del metodo di raccolta dei dati</a:t>
            </a:r>
          </a:p>
          <a:p>
            <a:pPr eaLnBrk="1" hangingPunct="1">
              <a:lnSpc>
                <a:spcPct val="90000"/>
              </a:lnSpc>
              <a:buFontTx/>
              <a:buNone/>
            </a:pPr>
            <a:r>
              <a:rPr lang="it-IT" smtClean="0"/>
              <a:t>       analisi esplorativa dei dati</a:t>
            </a:r>
          </a:p>
          <a:p>
            <a:pPr eaLnBrk="1" hangingPunct="1">
              <a:lnSpc>
                <a:spcPct val="90000"/>
              </a:lnSpc>
            </a:pPr>
            <a:r>
              <a:rPr lang="it-IT" smtClean="0"/>
              <a:t>Familiarizzare lo studente con il particolare vocabolario della statistica</a:t>
            </a:r>
          </a:p>
          <a:p>
            <a:pPr eaLnBrk="1" hangingPunct="1">
              <a:lnSpc>
                <a:spcPct val="90000"/>
              </a:lnSpc>
            </a:pPr>
            <a:r>
              <a:rPr lang="it-IT" smtClean="0"/>
              <a:t>Mostrare come l’uso di un software possa aiutare nei calcoli in modo semplice ed efficace</a:t>
            </a:r>
          </a:p>
          <a:p>
            <a:pPr eaLnBrk="1" hangingPunct="1">
              <a:lnSpc>
                <a:spcPct val="90000"/>
              </a:lnSpc>
            </a:pPr>
            <a:endParaRPr lang="it-IT"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1330">
                                            <p:txEl>
                                              <p:charRg st="4294967295" end="4294967295"/>
                                            </p:txEl>
                                          </p:spTgt>
                                        </p:tgtEl>
                                        <p:attrNameLst>
                                          <p:attrName>style.visibility</p:attrName>
                                        </p:attrNameLst>
                                      </p:cBhvr>
                                      <p:to>
                                        <p:strVal val="visible"/>
                                      </p:to>
                                    </p:set>
                                    <p:animEffect transition="in" filter="fade">
                                      <p:cBhvr>
                                        <p:cTn id="7" dur="2000"/>
                                        <p:tgtEl>
                                          <p:spTgt spid="611330">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1331">
                                            <p:txEl>
                                              <p:pRg st="0" end="0"/>
                                            </p:txEl>
                                          </p:spTgt>
                                        </p:tgtEl>
                                        <p:attrNameLst>
                                          <p:attrName>style.visibility</p:attrName>
                                        </p:attrNameLst>
                                      </p:cBhvr>
                                      <p:to>
                                        <p:strVal val="visible"/>
                                      </p:to>
                                    </p:set>
                                    <p:animEffect transition="in" filter="fade">
                                      <p:cBhvr>
                                        <p:cTn id="12" dur="2000"/>
                                        <p:tgtEl>
                                          <p:spTgt spid="6113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1331">
                                            <p:txEl>
                                              <p:pRg st="1" end="1"/>
                                            </p:txEl>
                                          </p:spTgt>
                                        </p:tgtEl>
                                        <p:attrNameLst>
                                          <p:attrName>style.visibility</p:attrName>
                                        </p:attrNameLst>
                                      </p:cBhvr>
                                      <p:to>
                                        <p:strVal val="visible"/>
                                      </p:to>
                                    </p:set>
                                    <p:animEffect transition="in" filter="fade">
                                      <p:cBhvr>
                                        <p:cTn id="17" dur="2000"/>
                                        <p:tgtEl>
                                          <p:spTgt spid="61133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1331">
                                            <p:txEl>
                                              <p:pRg st="2" end="2"/>
                                            </p:txEl>
                                          </p:spTgt>
                                        </p:tgtEl>
                                        <p:attrNameLst>
                                          <p:attrName>style.visibility</p:attrName>
                                        </p:attrNameLst>
                                      </p:cBhvr>
                                      <p:to>
                                        <p:strVal val="visible"/>
                                      </p:to>
                                    </p:set>
                                    <p:animEffect transition="in" filter="fade">
                                      <p:cBhvr>
                                        <p:cTn id="22" dur="2000"/>
                                        <p:tgtEl>
                                          <p:spTgt spid="61133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1331">
                                            <p:txEl>
                                              <p:pRg st="3" end="3"/>
                                            </p:txEl>
                                          </p:spTgt>
                                        </p:tgtEl>
                                        <p:attrNameLst>
                                          <p:attrName>style.visibility</p:attrName>
                                        </p:attrNameLst>
                                      </p:cBhvr>
                                      <p:to>
                                        <p:strVal val="visible"/>
                                      </p:to>
                                    </p:set>
                                    <p:animEffect transition="in" filter="fade">
                                      <p:cBhvr>
                                        <p:cTn id="27" dur="2000"/>
                                        <p:tgtEl>
                                          <p:spTgt spid="61133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1331">
                                            <p:txEl>
                                              <p:pRg st="4" end="4"/>
                                            </p:txEl>
                                          </p:spTgt>
                                        </p:tgtEl>
                                        <p:attrNameLst>
                                          <p:attrName>style.visibility</p:attrName>
                                        </p:attrNameLst>
                                      </p:cBhvr>
                                      <p:to>
                                        <p:strVal val="visible"/>
                                      </p:to>
                                    </p:set>
                                    <p:animEffect transition="in" filter="fade">
                                      <p:cBhvr>
                                        <p:cTn id="32" dur="2000"/>
                                        <p:tgtEl>
                                          <p:spTgt spid="61133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1331">
                                            <p:txEl>
                                              <p:pRg st="5" end="5"/>
                                            </p:txEl>
                                          </p:spTgt>
                                        </p:tgtEl>
                                        <p:attrNameLst>
                                          <p:attrName>style.visibility</p:attrName>
                                        </p:attrNameLst>
                                      </p:cBhvr>
                                      <p:to>
                                        <p:strVal val="visible"/>
                                      </p:to>
                                    </p:set>
                                    <p:animEffect transition="in" filter="fade">
                                      <p:cBhvr>
                                        <p:cTn id="37" dur="2000"/>
                                        <p:tgtEl>
                                          <p:spTgt spid="61133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1331">
                                            <p:txEl>
                                              <p:pRg st="6" end="6"/>
                                            </p:txEl>
                                          </p:spTgt>
                                        </p:tgtEl>
                                        <p:attrNameLst>
                                          <p:attrName>style.visibility</p:attrName>
                                        </p:attrNameLst>
                                      </p:cBhvr>
                                      <p:to>
                                        <p:strVal val="visible"/>
                                      </p:to>
                                    </p:set>
                                    <p:animEffect transition="in" filter="fade">
                                      <p:cBhvr>
                                        <p:cTn id="42" dur="2000"/>
                                        <p:tgtEl>
                                          <p:spTgt spid="611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0" grpId="0"/>
      <p:bldP spid="611331"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7DABE9BB-213D-4767-AB59-758D63436B02}" type="slidenum">
              <a:rPr lang="it-IT"/>
              <a:pPr>
                <a:defRPr/>
              </a:pPr>
              <a:t>50</a:t>
            </a:fld>
            <a:endParaRPr lang="it-IT"/>
          </a:p>
        </p:txBody>
      </p:sp>
      <p:sp>
        <p:nvSpPr>
          <p:cNvPr id="158723" name="Rectangle 2"/>
          <p:cNvSpPr>
            <a:spLocks noGrp="1" noChangeArrowheads="1"/>
          </p:cNvSpPr>
          <p:nvPr>
            <p:ph type="title"/>
          </p:nvPr>
        </p:nvSpPr>
        <p:spPr>
          <a:xfrm>
            <a:off x="457200" y="274638"/>
            <a:ext cx="8229600" cy="706437"/>
          </a:xfrm>
          <a:ln>
            <a:solidFill>
              <a:srgbClr val="3333CC"/>
            </a:solidFill>
          </a:ln>
        </p:spPr>
        <p:txBody>
          <a:bodyPr/>
          <a:lstStyle/>
          <a:p>
            <a:pPr eaLnBrk="1" hangingPunct="1"/>
            <a:r>
              <a:rPr lang="it-IT" sz="3200" dirty="0" smtClean="0">
                <a:solidFill>
                  <a:srgbClr val="FF0000"/>
                </a:solidFill>
              </a:rPr>
              <a:t>Errori di campionamento</a:t>
            </a:r>
          </a:p>
        </p:txBody>
      </p:sp>
      <p:sp>
        <p:nvSpPr>
          <p:cNvPr id="158724" name="Rectangle 3"/>
          <p:cNvSpPr>
            <a:spLocks noGrp="1" noChangeArrowheads="1"/>
          </p:cNvSpPr>
          <p:nvPr>
            <p:ph type="body" idx="1"/>
          </p:nvPr>
        </p:nvSpPr>
        <p:spPr>
          <a:xfrm>
            <a:off x="0" y="980728"/>
            <a:ext cx="9144000" cy="5877272"/>
          </a:xfrm>
        </p:spPr>
        <p:txBody>
          <a:bodyPr/>
          <a:lstStyle/>
          <a:p>
            <a:pPr eaLnBrk="1" hangingPunct="1"/>
            <a:r>
              <a:rPr lang="it-IT" sz="3000" b="1" dirty="0" smtClean="0">
                <a:solidFill>
                  <a:srgbClr val="40979E"/>
                </a:solidFill>
              </a:rPr>
              <a:t>L’errore di campionamento</a:t>
            </a:r>
            <a:r>
              <a:rPr lang="it-IT" sz="3000" b="1" dirty="0" smtClean="0"/>
              <a:t> </a:t>
            </a:r>
            <a:r>
              <a:rPr lang="it-IT" sz="3000" dirty="0" smtClean="0"/>
              <a:t>è la differenza tra il risultato relativo al campione e quello relativo alla popolazione effettiva; tale errore è dovuto alle fluttuazioni casuali nei campioni. </a:t>
            </a:r>
          </a:p>
          <a:p>
            <a:pPr eaLnBrk="1" hangingPunct="1"/>
            <a:r>
              <a:rPr lang="it-IT" sz="3000" dirty="0" smtClean="0"/>
              <a:t>Nell’</a:t>
            </a:r>
            <a:r>
              <a:rPr lang="it-IT" sz="3000" dirty="0" err="1" smtClean="0"/>
              <a:t>es</a:t>
            </a:r>
            <a:r>
              <a:rPr lang="it-IT" sz="3000" dirty="0" smtClean="0"/>
              <a:t> dei vermi gli </a:t>
            </a:r>
            <a:r>
              <a:rPr lang="it-IT" sz="3000" b="1" dirty="0" smtClean="0"/>
              <a:t>errori di campionamento </a:t>
            </a:r>
            <a:r>
              <a:rPr lang="it-IT" sz="3000" dirty="0" smtClean="0"/>
              <a:t>sono dati dalla differenza tra il valore 10 (media della pop) e i valori delle medie campionarie </a:t>
            </a:r>
          </a:p>
          <a:p>
            <a:pPr eaLnBrk="1" hangingPunct="1"/>
            <a:r>
              <a:rPr lang="it-IT" sz="3000" dirty="0" smtClean="0"/>
              <a:t>Un </a:t>
            </a:r>
            <a:r>
              <a:rPr lang="it-IT" sz="3000" b="1" dirty="0" smtClean="0">
                <a:solidFill>
                  <a:srgbClr val="40979E"/>
                </a:solidFill>
              </a:rPr>
              <a:t>errore non dovuto </a:t>
            </a:r>
            <a:r>
              <a:rPr lang="it-IT" sz="3000" dirty="0" smtClean="0">
                <a:solidFill>
                  <a:srgbClr val="40979E"/>
                </a:solidFill>
              </a:rPr>
              <a:t>al campionamento</a:t>
            </a:r>
            <a:r>
              <a:rPr lang="it-IT" sz="3000" dirty="0" smtClean="0"/>
              <a:t> si verifica quando i dati del campione sono raccolti o analizzati in modo sbagliato (ad es. campione distorto, strumento di misura impreciso, o dati registrati erroneamente)</a:t>
            </a:r>
          </a:p>
        </p:txBody>
      </p:sp>
      <p:graphicFrame>
        <p:nvGraphicFramePr>
          <p:cNvPr id="4674561" name="Object 70"/>
          <p:cNvGraphicFramePr>
            <a:graphicFrameLocks noChangeAspect="1"/>
          </p:cNvGraphicFramePr>
          <p:nvPr/>
        </p:nvGraphicFramePr>
        <p:xfrm>
          <a:off x="5292080" y="3861048"/>
          <a:ext cx="346075" cy="431800"/>
        </p:xfrm>
        <a:graphic>
          <a:graphicData uri="http://schemas.openxmlformats.org/presentationml/2006/ole">
            <p:oleObj spid="_x0000_s7170" name="Equation" r:id="rId4" imgW="152280" imgH="19044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Titolo 1"/>
          <p:cNvSpPr>
            <a:spLocks noGrp="1"/>
          </p:cNvSpPr>
          <p:nvPr>
            <p:ph type="title"/>
          </p:nvPr>
        </p:nvSpPr>
        <p:spPr>
          <a:xfrm>
            <a:off x="457200" y="188913"/>
            <a:ext cx="8229600" cy="863600"/>
          </a:xfrm>
        </p:spPr>
        <p:txBody>
          <a:bodyPr/>
          <a:lstStyle/>
          <a:p>
            <a:r>
              <a:rPr lang="it-IT" sz="3200" smtClean="0">
                <a:solidFill>
                  <a:srgbClr val="FF0000"/>
                </a:solidFill>
              </a:rPr>
              <a:t>Errori di misura</a:t>
            </a:r>
          </a:p>
        </p:txBody>
      </p:sp>
      <p:sp>
        <p:nvSpPr>
          <p:cNvPr id="159747" name="Segnaposto contenuto 2"/>
          <p:cNvSpPr>
            <a:spLocks noGrp="1"/>
          </p:cNvSpPr>
          <p:nvPr>
            <p:ph idx="1"/>
          </p:nvPr>
        </p:nvSpPr>
        <p:spPr>
          <a:xfrm>
            <a:off x="0" y="1125538"/>
            <a:ext cx="9144000" cy="6048375"/>
          </a:xfrm>
        </p:spPr>
        <p:txBody>
          <a:bodyPr/>
          <a:lstStyle/>
          <a:p>
            <a:r>
              <a:rPr lang="it-IT" dirty="0" smtClean="0"/>
              <a:t>Errore di misura- difficile da evitare, può rappresentare una </a:t>
            </a:r>
            <a:r>
              <a:rPr lang="it-IT" u="sng" dirty="0" smtClean="0"/>
              <a:t>componente importante della variabilità.</a:t>
            </a:r>
          </a:p>
          <a:p>
            <a:r>
              <a:rPr lang="it-IT" dirty="0" smtClean="0"/>
              <a:t>Per es. è noto che la caratteristiche comportamentali  hanno una bassa ripetibilità: la misurazione di un comportamento in un individuo potrebbe dare un risultato diverso se ripetuta in un secondo momento. </a:t>
            </a:r>
          </a:p>
          <a:p>
            <a:r>
              <a:rPr lang="it-IT" dirty="0" smtClean="0"/>
              <a:t>Si può ridurre l’errore di misura eseguendo misurazioni precise. Se impossibile si misura più volte ogni individuo e si usa la misura media</a:t>
            </a:r>
          </a:p>
        </p:txBody>
      </p:sp>
      <p:sp>
        <p:nvSpPr>
          <p:cNvPr id="4" name="Segnaposto numero diapositiva 3"/>
          <p:cNvSpPr>
            <a:spLocks noGrp="1"/>
          </p:cNvSpPr>
          <p:nvPr>
            <p:ph type="sldNum" sz="quarter" idx="12"/>
          </p:nvPr>
        </p:nvSpPr>
        <p:spPr/>
        <p:txBody>
          <a:bodyPr/>
          <a:lstStyle/>
          <a:p>
            <a:pPr>
              <a:defRPr/>
            </a:pPr>
            <a:fld id="{6FB590BD-E739-43AE-9D55-A4278E0D35A7}" type="slidenum">
              <a:rPr lang="it-IT" smtClean="0"/>
              <a:pPr>
                <a:defRPr/>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5009ED5A-56C9-4FB0-8ABD-F71AEAFB182A}" type="slidenum">
              <a:rPr lang="it-IT"/>
              <a:pPr>
                <a:defRPr/>
              </a:pPr>
              <a:t>52</a:t>
            </a:fld>
            <a:endParaRPr lang="it-IT"/>
          </a:p>
        </p:txBody>
      </p:sp>
      <p:sp>
        <p:nvSpPr>
          <p:cNvPr id="204803" name="Rectangle 3"/>
          <p:cNvSpPr>
            <a:spLocks noGrp="1" noChangeArrowheads="1"/>
          </p:cNvSpPr>
          <p:nvPr>
            <p:ph type="body" idx="1"/>
          </p:nvPr>
        </p:nvSpPr>
        <p:spPr>
          <a:xfrm>
            <a:off x="323528" y="1557337"/>
            <a:ext cx="8434388" cy="5300663"/>
          </a:xfrm>
        </p:spPr>
        <p:txBody>
          <a:bodyPr>
            <a:normAutofit lnSpcReduction="10000"/>
          </a:bodyPr>
          <a:lstStyle/>
          <a:p>
            <a:pPr marL="457200" indent="-457200" eaLnBrk="1" hangingPunct="1">
              <a:lnSpc>
                <a:spcPct val="80000"/>
              </a:lnSpc>
              <a:buFontTx/>
              <a:buNone/>
            </a:pPr>
            <a:r>
              <a:rPr lang="it-IT" sz="2800" dirty="0" smtClean="0"/>
              <a:t>  Ci sono altri disegni campionari che costruiscono </a:t>
            </a:r>
            <a:r>
              <a:rPr lang="it-IT" sz="2800" b="1" dirty="0" smtClean="0">
                <a:solidFill>
                  <a:srgbClr val="00B0F0"/>
                </a:solidFill>
              </a:rPr>
              <a:t>campioni probabilistici </a:t>
            </a:r>
            <a:r>
              <a:rPr lang="it-IT" sz="2800" dirty="0" smtClean="0"/>
              <a:t>come il CCS.</a:t>
            </a:r>
          </a:p>
          <a:p>
            <a:pPr marL="457200" indent="-457200" eaLnBrk="1" hangingPunct="1">
              <a:lnSpc>
                <a:spcPct val="80000"/>
              </a:lnSpc>
              <a:buFontTx/>
              <a:buNone/>
            </a:pPr>
            <a:r>
              <a:rPr lang="it-IT" sz="2800" dirty="0" smtClean="0"/>
              <a:t> Nel </a:t>
            </a:r>
            <a:r>
              <a:rPr lang="it-IT" sz="2800" dirty="0" smtClean="0">
                <a:solidFill>
                  <a:srgbClr val="FF0000"/>
                </a:solidFill>
              </a:rPr>
              <a:t>campionamento casuale a strati </a:t>
            </a:r>
            <a:r>
              <a:rPr lang="it-IT" sz="2800" dirty="0" smtClean="0"/>
              <a:t>si suddivide la popolazione in gruppi di </a:t>
            </a:r>
            <a:r>
              <a:rPr lang="it-IT" sz="2800" dirty="0" smtClean="0">
                <a:solidFill>
                  <a:srgbClr val="FF5050"/>
                </a:solidFill>
              </a:rPr>
              <a:t>unità simili</a:t>
            </a:r>
            <a:r>
              <a:rPr lang="it-IT" sz="2800" dirty="0" smtClean="0"/>
              <a:t>, o </a:t>
            </a:r>
            <a:r>
              <a:rPr lang="it-IT" sz="2800" dirty="0" smtClean="0">
                <a:solidFill>
                  <a:srgbClr val="FF0000"/>
                </a:solidFill>
              </a:rPr>
              <a:t>strati. </a:t>
            </a:r>
            <a:r>
              <a:rPr lang="it-IT" sz="2800" dirty="0" smtClean="0"/>
              <a:t>Si sceglie, poi, un </a:t>
            </a:r>
            <a:r>
              <a:rPr lang="it-IT" sz="2800" b="1" dirty="0" smtClean="0"/>
              <a:t>CCS</a:t>
            </a:r>
            <a:r>
              <a:rPr lang="it-IT" sz="2800" dirty="0" smtClean="0"/>
              <a:t> per ogni strato (non necessariamente della stessa dimensione) e si uniscono alla fine tutti i </a:t>
            </a:r>
            <a:r>
              <a:rPr lang="it-IT" sz="2800" b="1" dirty="0" smtClean="0"/>
              <a:t>CCS</a:t>
            </a:r>
            <a:r>
              <a:rPr lang="it-IT" sz="2800" dirty="0" smtClean="0"/>
              <a:t> formando un unico campione.</a:t>
            </a:r>
          </a:p>
          <a:p>
            <a:pPr marL="457200" indent="-457200" eaLnBrk="1" hangingPunct="1">
              <a:lnSpc>
                <a:spcPct val="80000"/>
              </a:lnSpc>
            </a:pPr>
            <a:r>
              <a:rPr lang="it-IT" sz="2800" dirty="0" smtClean="0"/>
              <a:t>Il campionamento a strati ha senso solo se la caratteristica da analizzare mostra differenze consistenti tra i vari strati.</a:t>
            </a:r>
          </a:p>
          <a:p>
            <a:pPr marL="457200" indent="-457200" eaLnBrk="1" hangingPunct="1">
              <a:lnSpc>
                <a:spcPct val="80000"/>
              </a:lnSpc>
            </a:pPr>
            <a:r>
              <a:rPr lang="it-IT" sz="2800" dirty="0" smtClean="0"/>
              <a:t>Se gli strati sono ben scelti, si ha una maggior precisione delle stime dei parametri della popolazione rispetto al campionamento casuale semplice</a:t>
            </a:r>
          </a:p>
        </p:txBody>
      </p:sp>
      <p:sp>
        <p:nvSpPr>
          <p:cNvPr id="204804" name="Rectangle 5"/>
          <p:cNvSpPr>
            <a:spLocks noGrp="1" noChangeArrowheads="1"/>
          </p:cNvSpPr>
          <p:nvPr>
            <p:ph type="title"/>
          </p:nvPr>
        </p:nvSpPr>
        <p:spPr>
          <a:xfrm>
            <a:off x="457200" y="274638"/>
            <a:ext cx="8229600" cy="922337"/>
          </a:xfrm>
          <a:ln>
            <a:solidFill>
              <a:srgbClr val="3366CC"/>
            </a:solidFill>
          </a:ln>
        </p:spPr>
        <p:txBody>
          <a:bodyPr/>
          <a:lstStyle/>
          <a:p>
            <a:pPr eaLnBrk="1" hangingPunct="1"/>
            <a:r>
              <a:rPr lang="it-IT" sz="3600" smtClean="0">
                <a:solidFill>
                  <a:srgbClr val="FF0000"/>
                </a:solidFill>
              </a:rPr>
              <a:t>Il campionamento casuale a strati</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Segnaposto numero diapositiva 3"/>
          <p:cNvSpPr>
            <a:spLocks noGrp="1"/>
          </p:cNvSpPr>
          <p:nvPr>
            <p:ph type="sldNum" sz="quarter" idx="12"/>
          </p:nvPr>
        </p:nvSpPr>
        <p:spPr/>
        <p:txBody>
          <a:bodyPr/>
          <a:lstStyle/>
          <a:p>
            <a:pPr>
              <a:defRPr/>
            </a:pPr>
            <a:fld id="{2A793E05-7D0C-45FF-BBBE-8D3255FE573E}" type="slidenum">
              <a:rPr lang="it-IT"/>
              <a:pPr>
                <a:defRPr/>
              </a:pPr>
              <a:t>53</a:t>
            </a:fld>
            <a:endParaRPr lang="it-IT"/>
          </a:p>
        </p:txBody>
      </p:sp>
      <p:sp>
        <p:nvSpPr>
          <p:cNvPr id="161795" name="Rectangle 4"/>
          <p:cNvSpPr>
            <a:spLocks noChangeArrowheads="1"/>
          </p:cNvSpPr>
          <p:nvPr/>
        </p:nvSpPr>
        <p:spPr bwMode="auto">
          <a:xfrm>
            <a:off x="323850" y="260350"/>
            <a:ext cx="8229600" cy="1143000"/>
          </a:xfrm>
          <a:prstGeom prst="rect">
            <a:avLst/>
          </a:prstGeom>
          <a:noFill/>
          <a:ln w="9525">
            <a:noFill/>
            <a:miter lim="800000"/>
            <a:headEnd/>
            <a:tailEnd/>
          </a:ln>
        </p:spPr>
        <p:txBody>
          <a:bodyPr anchor="ctr"/>
          <a:lstStyle/>
          <a:p>
            <a:pPr algn="ctr"/>
            <a:r>
              <a:rPr lang="it-IT" sz="2800">
                <a:solidFill>
                  <a:srgbClr val="FF5050"/>
                </a:solidFill>
                <a:latin typeface="Arial" pitchFamily="34" charset="0"/>
              </a:rPr>
              <a:t>Campionamento a strati</a:t>
            </a:r>
          </a:p>
        </p:txBody>
      </p:sp>
      <p:sp>
        <p:nvSpPr>
          <p:cNvPr id="161796" name="Rectangle 5"/>
          <p:cNvSpPr>
            <a:spLocks noChangeArrowheads="1"/>
          </p:cNvSpPr>
          <p:nvPr/>
        </p:nvSpPr>
        <p:spPr bwMode="auto">
          <a:xfrm>
            <a:off x="3563938" y="1268413"/>
            <a:ext cx="1871662" cy="792162"/>
          </a:xfrm>
          <a:prstGeom prst="rect">
            <a:avLst/>
          </a:prstGeom>
          <a:solidFill>
            <a:schemeClr val="accent3">
              <a:lumMod val="20000"/>
              <a:lumOff val="80000"/>
            </a:schemeClr>
          </a:solidFill>
          <a:ln w="9525" algn="ctr">
            <a:solidFill>
              <a:schemeClr val="tx1"/>
            </a:solidFill>
            <a:miter lim="800000"/>
            <a:headEnd/>
            <a:tailEnd/>
          </a:ln>
        </p:spPr>
        <p:txBody>
          <a:bodyPr wrap="none" anchor="ctr"/>
          <a:lstStyle/>
          <a:p>
            <a:pPr algn="ctr"/>
            <a:r>
              <a:rPr lang="it-IT" dirty="0">
                <a:latin typeface="Comic Sans MS" pitchFamily="66" charset="0"/>
              </a:rPr>
              <a:t>Popolazione</a:t>
            </a:r>
          </a:p>
        </p:txBody>
      </p:sp>
      <p:sp>
        <p:nvSpPr>
          <p:cNvPr id="161797" name="Line 6"/>
          <p:cNvSpPr>
            <a:spLocks noChangeShapeType="1"/>
          </p:cNvSpPr>
          <p:nvPr/>
        </p:nvSpPr>
        <p:spPr bwMode="auto">
          <a:xfrm>
            <a:off x="4500563" y="2420938"/>
            <a:ext cx="0" cy="790575"/>
          </a:xfrm>
          <a:prstGeom prst="line">
            <a:avLst/>
          </a:prstGeom>
          <a:noFill/>
          <a:ln w="9525">
            <a:solidFill>
              <a:schemeClr val="tx1"/>
            </a:solidFill>
            <a:round/>
            <a:headEnd/>
            <a:tailEnd/>
          </a:ln>
        </p:spPr>
        <p:txBody>
          <a:bodyPr/>
          <a:lstStyle/>
          <a:p>
            <a:endParaRPr lang="it-IT"/>
          </a:p>
        </p:txBody>
      </p:sp>
      <p:sp>
        <p:nvSpPr>
          <p:cNvPr id="161798" name="Line 7"/>
          <p:cNvSpPr>
            <a:spLocks noChangeShapeType="1"/>
          </p:cNvSpPr>
          <p:nvPr/>
        </p:nvSpPr>
        <p:spPr bwMode="auto">
          <a:xfrm>
            <a:off x="1908175" y="2781300"/>
            <a:ext cx="5329238" cy="0"/>
          </a:xfrm>
          <a:prstGeom prst="line">
            <a:avLst/>
          </a:prstGeom>
          <a:noFill/>
          <a:ln w="9525">
            <a:solidFill>
              <a:schemeClr val="tx1"/>
            </a:solidFill>
            <a:round/>
            <a:headEnd/>
            <a:tailEnd/>
          </a:ln>
        </p:spPr>
        <p:txBody>
          <a:bodyPr/>
          <a:lstStyle/>
          <a:p>
            <a:endParaRPr lang="it-IT"/>
          </a:p>
        </p:txBody>
      </p:sp>
      <p:sp>
        <p:nvSpPr>
          <p:cNvPr id="161799" name="Line 8"/>
          <p:cNvSpPr>
            <a:spLocks noChangeShapeType="1"/>
          </p:cNvSpPr>
          <p:nvPr/>
        </p:nvSpPr>
        <p:spPr bwMode="auto">
          <a:xfrm>
            <a:off x="7308850" y="2781300"/>
            <a:ext cx="0" cy="430213"/>
          </a:xfrm>
          <a:prstGeom prst="line">
            <a:avLst/>
          </a:prstGeom>
          <a:noFill/>
          <a:ln w="9525">
            <a:solidFill>
              <a:schemeClr val="tx1"/>
            </a:solidFill>
            <a:round/>
            <a:headEnd/>
            <a:tailEnd/>
          </a:ln>
        </p:spPr>
        <p:txBody>
          <a:bodyPr/>
          <a:lstStyle/>
          <a:p>
            <a:endParaRPr lang="it-IT"/>
          </a:p>
        </p:txBody>
      </p:sp>
      <p:sp>
        <p:nvSpPr>
          <p:cNvPr id="161800" name="Line 9"/>
          <p:cNvSpPr>
            <a:spLocks noChangeShapeType="1"/>
          </p:cNvSpPr>
          <p:nvPr/>
        </p:nvSpPr>
        <p:spPr bwMode="auto">
          <a:xfrm>
            <a:off x="1908175" y="2781300"/>
            <a:ext cx="0" cy="647700"/>
          </a:xfrm>
          <a:prstGeom prst="line">
            <a:avLst/>
          </a:prstGeom>
          <a:noFill/>
          <a:ln w="9525">
            <a:solidFill>
              <a:schemeClr val="tx1"/>
            </a:solidFill>
            <a:round/>
            <a:headEnd/>
            <a:tailEnd/>
          </a:ln>
        </p:spPr>
        <p:txBody>
          <a:bodyPr/>
          <a:lstStyle/>
          <a:p>
            <a:endParaRPr lang="it-IT"/>
          </a:p>
        </p:txBody>
      </p:sp>
      <p:sp>
        <p:nvSpPr>
          <p:cNvPr id="161801" name="Rectangle 10"/>
          <p:cNvSpPr>
            <a:spLocks noChangeArrowheads="1"/>
          </p:cNvSpPr>
          <p:nvPr/>
        </p:nvSpPr>
        <p:spPr bwMode="auto">
          <a:xfrm>
            <a:off x="1187450" y="3357563"/>
            <a:ext cx="1368425" cy="647700"/>
          </a:xfrm>
          <a:prstGeom prst="rect">
            <a:avLst/>
          </a:prstGeom>
          <a:solidFill>
            <a:schemeClr val="bg2"/>
          </a:solidFill>
          <a:ln w="9525" algn="ctr">
            <a:solidFill>
              <a:schemeClr val="tx1"/>
            </a:solidFill>
            <a:miter lim="800000"/>
            <a:headEnd/>
            <a:tailEnd/>
          </a:ln>
        </p:spPr>
        <p:txBody>
          <a:bodyPr wrap="none" anchor="ctr"/>
          <a:lstStyle/>
          <a:p>
            <a:pPr algn="ctr"/>
            <a:r>
              <a:rPr lang="it-IT">
                <a:latin typeface="Comic Sans MS" pitchFamily="66" charset="0"/>
              </a:rPr>
              <a:t>1° strato</a:t>
            </a:r>
          </a:p>
        </p:txBody>
      </p:sp>
      <p:sp>
        <p:nvSpPr>
          <p:cNvPr id="161802" name="Rectangle 11"/>
          <p:cNvSpPr>
            <a:spLocks noChangeArrowheads="1"/>
          </p:cNvSpPr>
          <p:nvPr/>
        </p:nvSpPr>
        <p:spPr bwMode="auto">
          <a:xfrm>
            <a:off x="3851275" y="3357563"/>
            <a:ext cx="1368425" cy="647700"/>
          </a:xfrm>
          <a:prstGeom prst="rect">
            <a:avLst/>
          </a:prstGeom>
          <a:solidFill>
            <a:schemeClr val="bg2"/>
          </a:solidFill>
          <a:ln w="9525" algn="ctr">
            <a:solidFill>
              <a:schemeClr val="tx1"/>
            </a:solidFill>
            <a:miter lim="800000"/>
            <a:headEnd/>
            <a:tailEnd/>
          </a:ln>
        </p:spPr>
        <p:txBody>
          <a:bodyPr wrap="none" anchor="ctr"/>
          <a:lstStyle/>
          <a:p>
            <a:pPr algn="ctr"/>
            <a:r>
              <a:rPr lang="it-IT" dirty="0">
                <a:latin typeface="Comic Sans MS" pitchFamily="66" charset="0"/>
              </a:rPr>
              <a:t>2° strato</a:t>
            </a:r>
          </a:p>
        </p:txBody>
      </p:sp>
      <p:sp>
        <p:nvSpPr>
          <p:cNvPr id="161803" name="Rectangle 12"/>
          <p:cNvSpPr>
            <a:spLocks noChangeArrowheads="1"/>
          </p:cNvSpPr>
          <p:nvPr/>
        </p:nvSpPr>
        <p:spPr bwMode="auto">
          <a:xfrm>
            <a:off x="6588125" y="3357563"/>
            <a:ext cx="1512888" cy="647700"/>
          </a:xfrm>
          <a:prstGeom prst="rect">
            <a:avLst/>
          </a:prstGeom>
          <a:solidFill>
            <a:schemeClr val="bg2"/>
          </a:solidFill>
          <a:ln w="9525" algn="ctr">
            <a:solidFill>
              <a:schemeClr val="tx1"/>
            </a:solidFill>
            <a:miter lim="800000"/>
            <a:headEnd/>
            <a:tailEnd/>
          </a:ln>
        </p:spPr>
        <p:txBody>
          <a:bodyPr wrap="none" anchor="ctr"/>
          <a:lstStyle/>
          <a:p>
            <a:pPr algn="ctr"/>
            <a:r>
              <a:rPr lang="it-IT" dirty="0">
                <a:latin typeface="Comic Sans MS" pitchFamily="66" charset="0"/>
              </a:rPr>
              <a:t>3° strato</a:t>
            </a:r>
          </a:p>
        </p:txBody>
      </p:sp>
      <p:sp>
        <p:nvSpPr>
          <p:cNvPr id="161804" name="Text Box 13"/>
          <p:cNvSpPr txBox="1">
            <a:spLocks noChangeArrowheads="1"/>
          </p:cNvSpPr>
          <p:nvPr/>
        </p:nvSpPr>
        <p:spPr bwMode="auto">
          <a:xfrm>
            <a:off x="3059113" y="4221163"/>
            <a:ext cx="2952750" cy="457200"/>
          </a:xfrm>
          <a:prstGeom prst="rect">
            <a:avLst/>
          </a:prstGeom>
          <a:noFill/>
          <a:ln w="9525" algn="ctr">
            <a:noFill/>
            <a:miter lim="800000"/>
            <a:headEnd/>
            <a:tailEnd/>
          </a:ln>
        </p:spPr>
        <p:txBody>
          <a:bodyPr>
            <a:spAutoFit/>
          </a:bodyPr>
          <a:lstStyle/>
          <a:p>
            <a:r>
              <a:rPr lang="it-IT">
                <a:latin typeface="Comic Sans MS" pitchFamily="66" charset="0"/>
              </a:rPr>
              <a:t>Estrazione casuale</a:t>
            </a:r>
          </a:p>
        </p:txBody>
      </p:sp>
      <p:sp>
        <p:nvSpPr>
          <p:cNvPr id="161805" name="Line 14"/>
          <p:cNvSpPr>
            <a:spLocks noChangeShapeType="1"/>
          </p:cNvSpPr>
          <p:nvPr/>
        </p:nvSpPr>
        <p:spPr bwMode="auto">
          <a:xfrm>
            <a:off x="4500563" y="4581525"/>
            <a:ext cx="0" cy="360363"/>
          </a:xfrm>
          <a:prstGeom prst="line">
            <a:avLst/>
          </a:prstGeom>
          <a:noFill/>
          <a:ln w="9525">
            <a:solidFill>
              <a:schemeClr val="tx1"/>
            </a:solidFill>
            <a:round/>
            <a:headEnd/>
            <a:tailEnd type="triangle" w="med" len="med"/>
          </a:ln>
        </p:spPr>
        <p:txBody>
          <a:bodyPr/>
          <a:lstStyle/>
          <a:p>
            <a:endParaRPr lang="it-IT"/>
          </a:p>
        </p:txBody>
      </p:sp>
      <p:sp>
        <p:nvSpPr>
          <p:cNvPr id="161806" name="Line 15"/>
          <p:cNvSpPr>
            <a:spLocks noChangeShapeType="1"/>
          </p:cNvSpPr>
          <p:nvPr/>
        </p:nvSpPr>
        <p:spPr bwMode="auto">
          <a:xfrm flipH="1">
            <a:off x="4932363" y="4221163"/>
            <a:ext cx="2303462" cy="792162"/>
          </a:xfrm>
          <a:prstGeom prst="line">
            <a:avLst/>
          </a:prstGeom>
          <a:noFill/>
          <a:ln w="9525">
            <a:solidFill>
              <a:schemeClr val="tx1"/>
            </a:solidFill>
            <a:round/>
            <a:headEnd/>
            <a:tailEnd type="triangle" w="med" len="med"/>
          </a:ln>
        </p:spPr>
        <p:txBody>
          <a:bodyPr/>
          <a:lstStyle/>
          <a:p>
            <a:endParaRPr lang="it-IT"/>
          </a:p>
        </p:txBody>
      </p:sp>
      <p:sp>
        <p:nvSpPr>
          <p:cNvPr id="161807" name="Line 16"/>
          <p:cNvSpPr>
            <a:spLocks noChangeShapeType="1"/>
          </p:cNvSpPr>
          <p:nvPr/>
        </p:nvSpPr>
        <p:spPr bwMode="auto">
          <a:xfrm>
            <a:off x="4500563" y="4076700"/>
            <a:ext cx="0" cy="215900"/>
          </a:xfrm>
          <a:prstGeom prst="line">
            <a:avLst/>
          </a:prstGeom>
          <a:noFill/>
          <a:ln w="9525">
            <a:solidFill>
              <a:schemeClr val="tx1"/>
            </a:solidFill>
            <a:round/>
            <a:headEnd/>
            <a:tailEnd/>
          </a:ln>
        </p:spPr>
        <p:txBody>
          <a:bodyPr/>
          <a:lstStyle/>
          <a:p>
            <a:endParaRPr lang="it-IT"/>
          </a:p>
        </p:txBody>
      </p:sp>
      <p:sp>
        <p:nvSpPr>
          <p:cNvPr id="161808" name="Line 17"/>
          <p:cNvSpPr>
            <a:spLocks noChangeShapeType="1"/>
          </p:cNvSpPr>
          <p:nvPr/>
        </p:nvSpPr>
        <p:spPr bwMode="auto">
          <a:xfrm>
            <a:off x="1763713" y="4221163"/>
            <a:ext cx="2303462" cy="863600"/>
          </a:xfrm>
          <a:prstGeom prst="line">
            <a:avLst/>
          </a:prstGeom>
          <a:noFill/>
          <a:ln w="9525">
            <a:solidFill>
              <a:schemeClr val="tx1"/>
            </a:solidFill>
            <a:round/>
            <a:headEnd/>
            <a:tailEnd type="triangle" w="med" len="med"/>
          </a:ln>
        </p:spPr>
        <p:txBody>
          <a:bodyPr/>
          <a:lstStyle/>
          <a:p>
            <a:endParaRPr lang="it-IT"/>
          </a:p>
        </p:txBody>
      </p:sp>
      <p:sp>
        <p:nvSpPr>
          <p:cNvPr id="161809" name="Rectangle 18"/>
          <p:cNvSpPr>
            <a:spLocks noChangeArrowheads="1"/>
          </p:cNvSpPr>
          <p:nvPr/>
        </p:nvSpPr>
        <p:spPr bwMode="auto">
          <a:xfrm>
            <a:off x="3492500" y="5300663"/>
            <a:ext cx="360363" cy="288925"/>
          </a:xfrm>
          <a:prstGeom prst="rect">
            <a:avLst/>
          </a:prstGeom>
          <a:solidFill>
            <a:srgbClr val="6600FF"/>
          </a:solidFill>
          <a:ln w="9525" algn="ctr">
            <a:solidFill>
              <a:schemeClr val="tx1"/>
            </a:solidFill>
            <a:miter lim="800000"/>
            <a:headEnd/>
            <a:tailEnd/>
          </a:ln>
        </p:spPr>
        <p:txBody>
          <a:bodyPr wrap="none" anchor="ctr"/>
          <a:lstStyle/>
          <a:p>
            <a:endParaRPr lang="it-IT"/>
          </a:p>
        </p:txBody>
      </p:sp>
      <p:sp>
        <p:nvSpPr>
          <p:cNvPr id="161810" name="Rectangle 19"/>
          <p:cNvSpPr>
            <a:spLocks noChangeArrowheads="1"/>
          </p:cNvSpPr>
          <p:nvPr/>
        </p:nvSpPr>
        <p:spPr bwMode="auto">
          <a:xfrm>
            <a:off x="3924300" y="5300663"/>
            <a:ext cx="360363" cy="288925"/>
          </a:xfrm>
          <a:prstGeom prst="rect">
            <a:avLst/>
          </a:prstGeom>
          <a:solidFill>
            <a:srgbClr val="6600FF"/>
          </a:solidFill>
          <a:ln w="9525" algn="ctr">
            <a:solidFill>
              <a:schemeClr val="tx1"/>
            </a:solidFill>
            <a:miter lim="800000"/>
            <a:headEnd/>
            <a:tailEnd/>
          </a:ln>
        </p:spPr>
        <p:txBody>
          <a:bodyPr wrap="none" anchor="ctr"/>
          <a:lstStyle/>
          <a:p>
            <a:endParaRPr lang="it-IT"/>
          </a:p>
        </p:txBody>
      </p:sp>
      <p:sp>
        <p:nvSpPr>
          <p:cNvPr id="161811" name="Rectangle 20"/>
          <p:cNvSpPr>
            <a:spLocks noChangeArrowheads="1"/>
          </p:cNvSpPr>
          <p:nvPr/>
        </p:nvSpPr>
        <p:spPr bwMode="auto">
          <a:xfrm>
            <a:off x="4356100" y="5300663"/>
            <a:ext cx="360363" cy="288925"/>
          </a:xfrm>
          <a:prstGeom prst="rect">
            <a:avLst/>
          </a:prstGeom>
          <a:solidFill>
            <a:srgbClr val="6600FF"/>
          </a:solidFill>
          <a:ln w="9525" algn="ctr">
            <a:solidFill>
              <a:schemeClr val="tx1"/>
            </a:solidFill>
            <a:miter lim="800000"/>
            <a:headEnd/>
            <a:tailEnd/>
          </a:ln>
        </p:spPr>
        <p:txBody>
          <a:bodyPr wrap="none" anchor="ctr"/>
          <a:lstStyle/>
          <a:p>
            <a:endParaRPr lang="it-IT"/>
          </a:p>
        </p:txBody>
      </p:sp>
      <p:sp>
        <p:nvSpPr>
          <p:cNvPr id="161812" name="Rectangle 21"/>
          <p:cNvSpPr>
            <a:spLocks noChangeArrowheads="1"/>
          </p:cNvSpPr>
          <p:nvPr/>
        </p:nvSpPr>
        <p:spPr bwMode="auto">
          <a:xfrm>
            <a:off x="4787900" y="5300663"/>
            <a:ext cx="360363" cy="288925"/>
          </a:xfrm>
          <a:prstGeom prst="rect">
            <a:avLst/>
          </a:prstGeom>
          <a:solidFill>
            <a:srgbClr val="6600FF"/>
          </a:solidFill>
          <a:ln w="9525" algn="ctr">
            <a:solidFill>
              <a:schemeClr val="tx1"/>
            </a:solidFill>
            <a:miter lim="800000"/>
            <a:headEnd/>
            <a:tailEnd/>
          </a:ln>
        </p:spPr>
        <p:txBody>
          <a:bodyPr wrap="none" anchor="ctr"/>
          <a:lstStyle/>
          <a:p>
            <a:endParaRPr lang="it-IT"/>
          </a:p>
        </p:txBody>
      </p:sp>
      <p:sp>
        <p:nvSpPr>
          <p:cNvPr id="161813" name="Text Box 22"/>
          <p:cNvSpPr txBox="1">
            <a:spLocks noChangeArrowheads="1"/>
          </p:cNvSpPr>
          <p:nvPr/>
        </p:nvSpPr>
        <p:spPr bwMode="auto">
          <a:xfrm>
            <a:off x="3563938" y="5661025"/>
            <a:ext cx="1747837" cy="457200"/>
          </a:xfrm>
          <a:prstGeom prst="rect">
            <a:avLst/>
          </a:prstGeom>
          <a:noFill/>
          <a:ln w="9525" algn="ctr">
            <a:noFill/>
            <a:miter lim="800000"/>
            <a:headEnd/>
            <a:tailEnd/>
          </a:ln>
        </p:spPr>
        <p:txBody>
          <a:bodyPr>
            <a:spAutoFit/>
          </a:bodyPr>
          <a:lstStyle/>
          <a:p>
            <a:r>
              <a:rPr lang="it-IT">
                <a:latin typeface="Comic Sans MS" pitchFamily="66" charset="0"/>
              </a:rPr>
              <a:t>campione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a:xfrm>
            <a:off x="467544" y="260648"/>
            <a:ext cx="7859216" cy="418058"/>
          </a:xfrm>
          <a:ln>
            <a:solidFill>
              <a:srgbClr val="0070C0"/>
            </a:solidFill>
          </a:ln>
        </p:spPr>
        <p:txBody>
          <a:bodyPr>
            <a:normAutofit fontScale="90000"/>
          </a:bodyPr>
          <a:lstStyle/>
          <a:p>
            <a:r>
              <a:rPr lang="it-IT" sz="2800" dirty="0" smtClean="0">
                <a:solidFill>
                  <a:srgbClr val="FF0000"/>
                </a:solidFill>
              </a:rPr>
              <a:t>Campionamento a strati</a:t>
            </a:r>
            <a:endParaRPr lang="it-IT" sz="2800" dirty="0">
              <a:solidFill>
                <a:srgbClr val="FF0000"/>
              </a:solidFill>
            </a:endParaRPr>
          </a:p>
        </p:txBody>
      </p:sp>
      <p:sp>
        <p:nvSpPr>
          <p:cNvPr id="2" name="Segnaposto numero diapositiva 1"/>
          <p:cNvSpPr>
            <a:spLocks noGrp="1"/>
          </p:cNvSpPr>
          <p:nvPr>
            <p:ph type="sldNum" sz="quarter" idx="12"/>
          </p:nvPr>
        </p:nvSpPr>
        <p:spPr/>
        <p:txBody>
          <a:bodyPr/>
          <a:lstStyle/>
          <a:p>
            <a:pPr>
              <a:defRPr/>
            </a:pPr>
            <a:fld id="{82825F67-4F6A-405D-A512-CF1BD1491295}" type="slidenum">
              <a:rPr lang="it-IT" smtClean="0"/>
              <a:pPr>
                <a:defRPr/>
              </a:pPr>
              <a:t>54</a:t>
            </a:fld>
            <a:endParaRPr lang="it-IT"/>
          </a:p>
        </p:txBody>
      </p:sp>
      <p:pic>
        <p:nvPicPr>
          <p:cNvPr id="6712323" name="Picture 3"/>
          <p:cNvPicPr>
            <a:picLocks noChangeAspect="1" noChangeArrowheads="1"/>
          </p:cNvPicPr>
          <p:nvPr/>
        </p:nvPicPr>
        <p:blipFill>
          <a:blip r:embed="rId2" cstate="print"/>
          <a:srcRect/>
          <a:stretch>
            <a:fillRect/>
          </a:stretch>
        </p:blipFill>
        <p:spPr bwMode="auto">
          <a:xfrm>
            <a:off x="395536" y="908720"/>
            <a:ext cx="7128792" cy="8019891"/>
          </a:xfrm>
          <a:prstGeom prst="rect">
            <a:avLst/>
          </a:prstGeom>
          <a:noFill/>
          <a:ln w="9525">
            <a:noFill/>
            <a:miter lim="800000"/>
            <a:headEnd/>
            <a:tailEnd/>
          </a:ln>
        </p:spPr>
      </p:pic>
      <p:sp>
        <p:nvSpPr>
          <p:cNvPr id="6" name="Rettangolo 5"/>
          <p:cNvSpPr/>
          <p:nvPr/>
        </p:nvSpPr>
        <p:spPr>
          <a:xfrm>
            <a:off x="7092280" y="1988840"/>
            <a:ext cx="1800200" cy="1754326"/>
          </a:xfrm>
          <a:prstGeom prst="rect">
            <a:avLst/>
          </a:prstGeom>
        </p:spPr>
        <p:txBody>
          <a:bodyPr wrap="square">
            <a:spAutoFit/>
          </a:bodyPr>
          <a:lstStyle/>
          <a:p>
            <a:r>
              <a:rPr lang="it-IT" dirty="0" smtClean="0"/>
              <a:t>I campioni casuali estratti</a:t>
            </a:r>
          </a:p>
          <a:p>
            <a:r>
              <a:rPr lang="it-IT" dirty="0" smtClean="0"/>
              <a:t>da ogni strato possono avere numerosità diversa</a:t>
            </a:r>
          </a:p>
        </p:txBody>
      </p:sp>
      <p:cxnSp>
        <p:nvCxnSpPr>
          <p:cNvPr id="8" name="Connettore 2 7"/>
          <p:cNvCxnSpPr/>
          <p:nvPr/>
        </p:nvCxnSpPr>
        <p:spPr>
          <a:xfrm flipH="1">
            <a:off x="6660232" y="3573016"/>
            <a:ext cx="129614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6" idx="2"/>
          </p:cNvCxnSpPr>
          <p:nvPr/>
        </p:nvCxnSpPr>
        <p:spPr>
          <a:xfrm flipH="1">
            <a:off x="6444208" y="3743166"/>
            <a:ext cx="1548172" cy="2422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1520" y="548680"/>
            <a:ext cx="7344816" cy="5762625"/>
          </a:xfrm>
          <a:prstGeom prst="rect">
            <a:avLst/>
          </a:prstGeom>
          <a:noFill/>
          <a:ln w="9525">
            <a:noFill/>
            <a:miter lim="800000"/>
            <a:headEnd/>
            <a:tailEnd/>
          </a:ln>
        </p:spPr>
      </p:pic>
      <p:sp>
        <p:nvSpPr>
          <p:cNvPr id="3" name="CasellaDiTesto 2"/>
          <p:cNvSpPr txBox="1"/>
          <p:nvPr/>
        </p:nvSpPr>
        <p:spPr>
          <a:xfrm>
            <a:off x="7524328" y="2996952"/>
            <a:ext cx="1619672" cy="2031325"/>
          </a:xfrm>
          <a:prstGeom prst="rect">
            <a:avLst/>
          </a:prstGeom>
          <a:noFill/>
        </p:spPr>
        <p:txBody>
          <a:bodyPr wrap="square" rtlCol="0">
            <a:spAutoFit/>
          </a:bodyPr>
          <a:lstStyle/>
          <a:p>
            <a:r>
              <a:rPr lang="it-IT" dirty="0" smtClean="0"/>
              <a:t>I campioni casuali estratti</a:t>
            </a:r>
          </a:p>
          <a:p>
            <a:r>
              <a:rPr lang="it-IT" dirty="0" smtClean="0"/>
              <a:t>da ogni strato possono avere numerosità diversa</a:t>
            </a:r>
          </a:p>
          <a:p>
            <a:endParaRPr lang="it-IT" dirty="0"/>
          </a:p>
        </p:txBody>
      </p:sp>
      <p:cxnSp>
        <p:nvCxnSpPr>
          <p:cNvPr id="5" name="Connettore 2 4"/>
          <p:cNvCxnSpPr/>
          <p:nvPr/>
        </p:nvCxnSpPr>
        <p:spPr>
          <a:xfrm flipH="1">
            <a:off x="7524328" y="4653136"/>
            <a:ext cx="864096" cy="10081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flipH="1">
            <a:off x="3419872" y="4797152"/>
            <a:ext cx="4824536"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323528" y="188641"/>
            <a:ext cx="882047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2D99354A-6B37-4EF5-99D3-8E2E6BC8618E}" type="slidenum">
              <a:rPr lang="it-IT"/>
              <a:pPr>
                <a:defRPr/>
              </a:pPr>
              <a:t>57</a:t>
            </a:fld>
            <a:endParaRPr lang="it-IT"/>
          </a:p>
        </p:txBody>
      </p:sp>
      <p:sp>
        <p:nvSpPr>
          <p:cNvPr id="196610" name="Rectangle 2"/>
          <p:cNvSpPr>
            <a:spLocks noGrp="1" noChangeArrowheads="1"/>
          </p:cNvSpPr>
          <p:nvPr>
            <p:ph type="body" idx="1"/>
          </p:nvPr>
        </p:nvSpPr>
        <p:spPr>
          <a:xfrm>
            <a:off x="179388" y="333375"/>
            <a:ext cx="8964612" cy="6524625"/>
          </a:xfrm>
        </p:spPr>
        <p:txBody>
          <a:bodyPr/>
          <a:lstStyle/>
          <a:p>
            <a:r>
              <a:rPr lang="it-IT" sz="2800" u="sng" dirty="0" smtClean="0"/>
              <a:t>Esempio. </a:t>
            </a:r>
            <a:r>
              <a:rPr lang="it-IT" sz="2800" dirty="0" smtClean="0"/>
              <a:t>Si vuole estrarre un campione di piante da un grande appezzamento sperimentale in cui le piante vengono cresciute in 3 file. </a:t>
            </a:r>
            <a:r>
              <a:rPr lang="it-IT" sz="2800" u="sng" dirty="0" smtClean="0"/>
              <a:t>Lo scopo è di stimare il raccolto totale dell’appezzamento.</a:t>
            </a:r>
            <a:r>
              <a:rPr lang="it-IT" sz="2800" dirty="0" smtClean="0"/>
              <a:t> Un’ispezione ha mostrato che ci sono differenze tra i raccolti delle piante nelle diverse file. Le </a:t>
            </a:r>
            <a:r>
              <a:rPr lang="it-IT" sz="2800" b="1" dirty="0" smtClean="0">
                <a:solidFill>
                  <a:srgbClr val="FF33CC"/>
                </a:solidFill>
              </a:rPr>
              <a:t>file</a:t>
            </a:r>
            <a:r>
              <a:rPr lang="it-IT" sz="2800" b="1" dirty="0" smtClean="0"/>
              <a:t> </a:t>
            </a:r>
            <a:r>
              <a:rPr lang="it-IT" sz="2800" dirty="0" smtClean="0"/>
              <a:t>sono usate come </a:t>
            </a:r>
            <a:r>
              <a:rPr lang="it-IT" sz="2800" b="1" dirty="0" smtClean="0">
                <a:solidFill>
                  <a:srgbClr val="FF33CC"/>
                </a:solidFill>
              </a:rPr>
              <a:t>strati</a:t>
            </a:r>
            <a:r>
              <a:rPr lang="it-IT" sz="2800" dirty="0" smtClean="0"/>
              <a:t>. </a:t>
            </a:r>
          </a:p>
          <a:p>
            <a:r>
              <a:rPr lang="it-IT" sz="2800" b="1" dirty="0" smtClean="0">
                <a:solidFill>
                  <a:srgbClr val="FF00FF"/>
                </a:solidFill>
              </a:rPr>
              <a:t>Quante piante dobbiamo campionare da ogni fila?</a:t>
            </a:r>
          </a:p>
          <a:p>
            <a:r>
              <a:rPr lang="it-IT" sz="2800" dirty="0" smtClean="0"/>
              <a:t> Più sono numerose le piante in una fila, o più sono variabili i raccolti delle piante in una fila, più deve essere grande la dimensione del campione.</a:t>
            </a:r>
          </a:p>
          <a:p>
            <a:r>
              <a:rPr lang="it-IT" sz="2800" dirty="0" smtClean="0"/>
              <a:t>Supponiamo che per ragioni pratiche la numerosità del campione non possa superare 140.  </a:t>
            </a:r>
          </a:p>
          <a:p>
            <a:endParaRPr lang="it-IT" sz="2800" u="sng"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 name="Segnaposto numero diapositiva 6"/>
          <p:cNvSpPr>
            <a:spLocks noGrp="1"/>
          </p:cNvSpPr>
          <p:nvPr>
            <p:ph type="sldNum" sz="quarter" idx="12"/>
          </p:nvPr>
        </p:nvSpPr>
        <p:spPr/>
        <p:txBody>
          <a:bodyPr/>
          <a:lstStyle/>
          <a:p>
            <a:pPr>
              <a:defRPr/>
            </a:pPr>
            <a:fld id="{6D600559-D690-46EE-B617-BD43E1EEEB32}" type="slidenum">
              <a:rPr lang="it-IT"/>
              <a:pPr>
                <a:defRPr/>
              </a:pPr>
              <a:t>58</a:t>
            </a:fld>
            <a:endParaRPr lang="it-IT"/>
          </a:p>
        </p:txBody>
      </p:sp>
      <p:graphicFrame>
        <p:nvGraphicFramePr>
          <p:cNvPr id="626690" name="Group 2"/>
          <p:cNvGraphicFramePr>
            <a:graphicFrameLocks noGrp="1"/>
          </p:cNvGraphicFramePr>
          <p:nvPr>
            <p:ph sz="half" idx="1"/>
          </p:nvPr>
        </p:nvGraphicFramePr>
        <p:xfrm>
          <a:off x="2484438" y="981075"/>
          <a:ext cx="3600399" cy="2584704"/>
        </p:xfrm>
        <a:graphic>
          <a:graphicData uri="http://schemas.openxmlformats.org/drawingml/2006/table">
            <a:tbl>
              <a:tblPr/>
              <a:tblGrid>
                <a:gridCol w="936103"/>
                <a:gridCol w="1296144"/>
                <a:gridCol w="1368152"/>
              </a:tblGrid>
              <a:tr h="8546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Arial"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Arial" pitchFamily="34" charset="0"/>
                        </a:rPr>
                        <a:t>N</a:t>
                      </a:r>
                      <a:r>
                        <a:rPr kumimoji="0" lang="it-IT" sz="2800" b="1" i="0" u="none" strike="noStrike" cap="none" normalizeH="0" baseline="-25000" dirty="0" smtClean="0">
                          <a:ln>
                            <a:noFill/>
                          </a:ln>
                          <a:solidFill>
                            <a:srgbClr val="FF0000"/>
                          </a:solidFill>
                          <a:effectLst/>
                          <a:latin typeface="Arial" pitchFamily="34" charset="0"/>
                        </a:rPr>
                        <a:t>i</a:t>
                      </a:r>
                      <a:endParaRPr kumimoji="0" lang="it-IT" sz="2800" b="1" i="0" u="none" strike="noStrike" cap="none" normalizeH="0" baseline="0" dirty="0" smtClean="0">
                        <a:ln>
                          <a:noFill/>
                        </a:ln>
                        <a:solidFill>
                          <a:srgbClr val="FF0000"/>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rgbClr val="FF0000"/>
                          </a:solidFill>
                          <a:effectLst/>
                          <a:latin typeface="Arial" pitchFamily="34" charset="0"/>
                        </a:rPr>
                        <a:t>s</a:t>
                      </a:r>
                      <a:r>
                        <a:rPr kumimoji="0" lang="it-IT" sz="2800" b="1" i="0" u="none" strike="noStrike" cap="none" normalizeH="0" baseline="-25000" dirty="0" smtClean="0">
                          <a:ln>
                            <a:noFill/>
                          </a:ln>
                          <a:solidFill>
                            <a:srgbClr val="FF0000"/>
                          </a:solidFill>
                          <a:effectLst/>
                          <a:latin typeface="Arial" pitchFamily="34" charset="0"/>
                        </a:rPr>
                        <a:t>i</a:t>
                      </a:r>
                      <a:endParaRPr kumimoji="0" lang="it-IT" sz="28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82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7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8680" name="Text Box 24"/>
          <p:cNvSpPr txBox="1">
            <a:spLocks noChangeArrowheads="1"/>
          </p:cNvSpPr>
          <p:nvPr/>
        </p:nvSpPr>
        <p:spPr bwMode="auto">
          <a:xfrm>
            <a:off x="395288" y="4076700"/>
            <a:ext cx="8424862" cy="2308225"/>
          </a:xfrm>
          <a:prstGeom prst="rect">
            <a:avLst/>
          </a:prstGeom>
          <a:noFill/>
          <a:ln w="9525">
            <a:noFill/>
            <a:miter lim="800000"/>
            <a:headEnd/>
            <a:tailEnd/>
          </a:ln>
        </p:spPr>
        <p:txBody>
          <a:bodyPr>
            <a:spAutoFit/>
          </a:bodyPr>
          <a:lstStyle/>
          <a:p>
            <a:r>
              <a:rPr lang="it-IT" sz="2800"/>
              <a:t>Noti il numero di piante </a:t>
            </a:r>
            <a:r>
              <a:rPr lang="it-IT" sz="2800" b="1">
                <a:solidFill>
                  <a:srgbClr val="FF0000"/>
                </a:solidFill>
              </a:rPr>
              <a:t>Ni </a:t>
            </a:r>
            <a:r>
              <a:rPr lang="it-IT" sz="2800"/>
              <a:t>e la deviazione standard </a:t>
            </a:r>
            <a:r>
              <a:rPr lang="it-IT" sz="2800" b="1">
                <a:solidFill>
                  <a:srgbClr val="FF0000"/>
                </a:solidFill>
              </a:rPr>
              <a:t>si</a:t>
            </a:r>
            <a:r>
              <a:rPr lang="it-IT" sz="2800"/>
              <a:t> per ogni strato, è possibile procedere in 3 diversi modi per scegliere la dimensione del campione per ogni strato.</a:t>
            </a:r>
          </a:p>
          <a:p>
            <a:r>
              <a:rPr lang="it-IT" sz="3200"/>
              <a:t>                         </a:t>
            </a:r>
            <a:r>
              <a:rPr lang="it-IT" sz="3200">
                <a:solidFill>
                  <a:srgbClr val="FF0000"/>
                </a:solidFill>
              </a:rPr>
              <a:t>Cosa fareste?</a:t>
            </a:r>
          </a:p>
        </p:txBody>
      </p:sp>
      <p:sp>
        <p:nvSpPr>
          <p:cNvPr id="7" name="CasellaDiTesto 6"/>
          <p:cNvSpPr txBox="1"/>
          <p:nvPr/>
        </p:nvSpPr>
        <p:spPr>
          <a:xfrm>
            <a:off x="2700338" y="260350"/>
            <a:ext cx="4175125" cy="461963"/>
          </a:xfrm>
          <a:prstGeom prst="rect">
            <a:avLst/>
          </a:prstGeom>
          <a:noFill/>
        </p:spPr>
        <p:txBody>
          <a:bodyPr>
            <a:spAutoFit/>
          </a:bodyPr>
          <a:lstStyle/>
          <a:p>
            <a:pPr fontAlgn="auto">
              <a:spcBef>
                <a:spcPts val="0"/>
              </a:spcBef>
              <a:spcAft>
                <a:spcPts val="0"/>
              </a:spcAft>
              <a:defRPr/>
            </a:pPr>
            <a:r>
              <a:rPr lang="it-IT" dirty="0">
                <a:solidFill>
                  <a:srgbClr val="FF0000"/>
                </a:solidFill>
                <a:latin typeface="Segoe UI Semibold" pitchFamily="34" charset="0"/>
                <a:cs typeface="+mn-cs"/>
              </a:rPr>
              <a:t>Continuazione </a:t>
            </a:r>
            <a:r>
              <a:rPr lang="it-IT" dirty="0">
                <a:solidFill>
                  <a:srgbClr val="FF0000"/>
                </a:solidFill>
                <a:latin typeface="+mj-lt"/>
                <a:cs typeface="+mn-cs"/>
              </a:rPr>
              <a:t>esempio</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 name="Segnaposto numero diapositiva 6"/>
          <p:cNvSpPr>
            <a:spLocks noGrp="1"/>
          </p:cNvSpPr>
          <p:nvPr>
            <p:ph type="sldNum" sz="quarter" idx="12"/>
          </p:nvPr>
        </p:nvSpPr>
        <p:spPr/>
        <p:txBody>
          <a:bodyPr/>
          <a:lstStyle/>
          <a:p>
            <a:pPr>
              <a:defRPr/>
            </a:pPr>
            <a:fld id="{A99B02CF-1D02-45B0-B28D-DC13ED7A24FE}" type="slidenum">
              <a:rPr lang="it-IT"/>
              <a:pPr>
                <a:defRPr/>
              </a:pPr>
              <a:t>59</a:t>
            </a:fld>
            <a:endParaRPr lang="it-IT"/>
          </a:p>
        </p:txBody>
      </p:sp>
      <p:graphicFrame>
        <p:nvGraphicFramePr>
          <p:cNvPr id="626690" name="Group 2"/>
          <p:cNvGraphicFramePr>
            <a:graphicFrameLocks noGrp="1"/>
          </p:cNvGraphicFramePr>
          <p:nvPr>
            <p:ph sz="half" idx="1"/>
          </p:nvPr>
        </p:nvGraphicFramePr>
        <p:xfrm>
          <a:off x="395288" y="188913"/>
          <a:ext cx="2087562" cy="2274888"/>
        </p:xfrm>
        <a:graphic>
          <a:graphicData uri="http://schemas.openxmlformats.org/drawingml/2006/table">
            <a:tbl>
              <a:tblPr/>
              <a:tblGrid>
                <a:gridCol w="611187"/>
                <a:gridCol w="757238"/>
                <a:gridCol w="719137"/>
              </a:tblGrid>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smtClean="0">
                          <a:ln>
                            <a:noFill/>
                          </a:ln>
                          <a:solidFill>
                            <a:srgbClr val="FF0000"/>
                          </a:solidFill>
                          <a:effectLst/>
                          <a:latin typeface="Arial"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N</a:t>
                      </a:r>
                      <a:r>
                        <a:rPr kumimoji="0" lang="it-IT" sz="2000" b="1" i="0" u="none" strike="noStrike" cap="none" normalizeH="0" baseline="-25000" smtClean="0">
                          <a:ln>
                            <a:noFill/>
                          </a:ln>
                          <a:solidFill>
                            <a:srgbClr val="FF0000"/>
                          </a:solidFill>
                          <a:effectLst/>
                          <a:latin typeface="Arial" pitchFamily="34" charset="0"/>
                        </a:rPr>
                        <a:t>i</a:t>
                      </a:r>
                      <a:endParaRPr kumimoji="0" lang="it-IT" sz="2000" b="1" i="0" u="none" strike="noStrike" cap="none" normalizeH="0" baseline="0" smtClean="0">
                        <a:ln>
                          <a:noFill/>
                        </a:ln>
                        <a:solidFill>
                          <a:srgbClr val="FF0000"/>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rgbClr val="FF0000"/>
                          </a:solidFill>
                          <a:effectLst/>
                          <a:latin typeface="Arial" pitchFamily="34" charset="0"/>
                        </a:rPr>
                        <a:t>s</a:t>
                      </a:r>
                      <a:r>
                        <a:rPr kumimoji="0" lang="it-IT" sz="2000" b="1" i="0" u="none" strike="noStrike" cap="none" normalizeH="0" baseline="-25000" dirty="0" smtClean="0">
                          <a:ln>
                            <a:noFill/>
                          </a:ln>
                          <a:solidFill>
                            <a:srgbClr val="FF0000"/>
                          </a:solidFill>
                          <a:effectLst/>
                          <a:latin typeface="Arial" pitchFamily="34" charset="0"/>
                        </a:rPr>
                        <a:t>i</a:t>
                      </a:r>
                      <a:endParaRPr kumimoji="0" lang="it-IT" sz="2000" b="1" i="0" u="none" strike="noStrike" cap="none" normalizeH="0" baseline="0" dirty="0" smtClean="0">
                        <a:ln>
                          <a:noFill/>
                        </a:ln>
                        <a:solidFill>
                          <a:srgbClr val="FF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0728" name="Text Box 24"/>
          <p:cNvSpPr txBox="1">
            <a:spLocks noChangeArrowheads="1"/>
          </p:cNvSpPr>
          <p:nvPr/>
        </p:nvSpPr>
        <p:spPr bwMode="auto">
          <a:xfrm>
            <a:off x="3057525" y="404813"/>
            <a:ext cx="6086475" cy="1552575"/>
          </a:xfrm>
          <a:prstGeom prst="rect">
            <a:avLst/>
          </a:prstGeom>
          <a:noFill/>
          <a:ln w="9525">
            <a:noFill/>
            <a:miter lim="800000"/>
            <a:headEnd/>
            <a:tailEnd/>
          </a:ln>
        </p:spPr>
        <p:txBody>
          <a:bodyPr wrap="none">
            <a:spAutoFit/>
          </a:bodyPr>
          <a:lstStyle/>
          <a:p>
            <a:r>
              <a:rPr lang="it-IT"/>
              <a:t>Noti il numero di piante </a:t>
            </a:r>
            <a:r>
              <a:rPr lang="it-IT" b="1">
                <a:solidFill>
                  <a:srgbClr val="FF0000"/>
                </a:solidFill>
              </a:rPr>
              <a:t>Ni</a:t>
            </a:r>
            <a:r>
              <a:rPr lang="it-IT" sz="2000" b="1">
                <a:solidFill>
                  <a:srgbClr val="FF0000"/>
                </a:solidFill>
              </a:rPr>
              <a:t> </a:t>
            </a:r>
            <a:r>
              <a:rPr lang="it-IT"/>
              <a:t>e la deviazione </a:t>
            </a:r>
          </a:p>
          <a:p>
            <a:r>
              <a:rPr lang="it-IT"/>
              <a:t>standard </a:t>
            </a:r>
            <a:r>
              <a:rPr lang="it-IT" b="1">
                <a:solidFill>
                  <a:srgbClr val="FF0000"/>
                </a:solidFill>
              </a:rPr>
              <a:t>si</a:t>
            </a:r>
            <a:r>
              <a:rPr lang="it-IT"/>
              <a:t> per ogni strato, è possibile </a:t>
            </a:r>
          </a:p>
          <a:p>
            <a:r>
              <a:rPr lang="it-IT"/>
              <a:t>procedere in 3 diversi modi per scegliere</a:t>
            </a:r>
          </a:p>
          <a:p>
            <a:r>
              <a:rPr lang="it-IT"/>
              <a:t>la dimensione del campione per ogni strato.</a:t>
            </a:r>
          </a:p>
        </p:txBody>
      </p:sp>
      <p:graphicFrame>
        <p:nvGraphicFramePr>
          <p:cNvPr id="626713" name="Group 25"/>
          <p:cNvGraphicFramePr>
            <a:graphicFrameLocks noGrp="1"/>
          </p:cNvGraphicFramePr>
          <p:nvPr>
            <p:ph sz="half" idx="2"/>
          </p:nvPr>
        </p:nvGraphicFramePr>
        <p:xfrm>
          <a:off x="0" y="2708275"/>
          <a:ext cx="9144000" cy="3930333"/>
        </p:xfrm>
        <a:graphic>
          <a:graphicData uri="http://schemas.openxmlformats.org/drawingml/2006/table">
            <a:tbl>
              <a:tblPr/>
              <a:tblGrid>
                <a:gridCol w="2484438"/>
                <a:gridCol w="1439862"/>
                <a:gridCol w="2663825"/>
                <a:gridCol w="2555875"/>
              </a:tblGrid>
              <a:tr h="1408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   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campioni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uguali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campioni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proporzionali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(20% di ogni strato)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campioni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ottimali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(proporzionali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rgbClr val="FF0000"/>
                          </a:solidFill>
                          <a:effectLst/>
                          <a:latin typeface="Arial" pitchFamily="34" charset="0"/>
                        </a:rPr>
                        <a:t>N</a:t>
                      </a:r>
                      <a:r>
                        <a:rPr kumimoji="0" lang="it-IT" sz="2000" b="1" i="0" u="none" strike="noStrike" cap="none" normalizeH="0" baseline="-25000" smtClean="0">
                          <a:ln>
                            <a:noFill/>
                          </a:ln>
                          <a:solidFill>
                            <a:srgbClr val="FF0000"/>
                          </a:solidFill>
                          <a:effectLst/>
                          <a:latin typeface="Arial" pitchFamily="34" charset="0"/>
                        </a:rPr>
                        <a:t>i </a:t>
                      </a:r>
                      <a:r>
                        <a:rPr kumimoji="0" lang="it-IT" sz="2000" b="1" i="0" u="none" strike="noStrike" cap="none" normalizeH="0" baseline="0" smtClean="0">
                          <a:ln>
                            <a:noFill/>
                          </a:ln>
                          <a:solidFill>
                            <a:srgbClr val="FF0000"/>
                          </a:solidFill>
                          <a:effectLst/>
                          <a:latin typeface="Arial" pitchFamily="34" charset="0"/>
                        </a:rPr>
                        <a:t>s</a:t>
                      </a:r>
                      <a:r>
                        <a:rPr kumimoji="0" lang="it-IT" sz="2000" b="1" i="0" u="none" strike="noStrike" cap="none" normalizeH="0" baseline="-25000" smtClean="0">
                          <a:ln>
                            <a:noFill/>
                          </a:ln>
                          <a:solidFill>
                            <a:srgbClr val="FF0000"/>
                          </a:solidFill>
                          <a:effectLst/>
                          <a:latin typeface="Arial" pitchFamily="34" charset="0"/>
                        </a:rPr>
                        <a:t>i</a:t>
                      </a:r>
                      <a:r>
                        <a:rPr kumimoji="0" lang="it-IT" sz="2000" b="1" i="0" u="none" strike="noStrike" cap="none" normalizeH="0" baseline="0" smtClean="0">
                          <a:ln>
                            <a:noFill/>
                          </a:ln>
                          <a:solidFill>
                            <a:srgbClr val="FF0000"/>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7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000" b="1"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Er. st. della stima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del raccolto totale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1" i="0" u="none" strike="noStrike" cap="none" normalizeH="0" baseline="0" smtClean="0">
                          <a:ln>
                            <a:noFill/>
                          </a:ln>
                          <a:solidFill>
                            <a:schemeClr val="tx1"/>
                          </a:solidFill>
                          <a:effectLst/>
                          <a:latin typeface="Arial" pitchFamily="34"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CDC6623-2778-40AD-8024-09D86EF08852}" type="slidenum">
              <a:rPr lang="it-IT"/>
              <a:pPr>
                <a:defRPr/>
              </a:pPr>
              <a:t>6</a:t>
            </a:fld>
            <a:endParaRPr lang="it-IT"/>
          </a:p>
        </p:txBody>
      </p:sp>
      <p:sp>
        <p:nvSpPr>
          <p:cNvPr id="115715" name="Rectangle 2"/>
          <p:cNvSpPr>
            <a:spLocks noGrp="1" noChangeArrowheads="1"/>
          </p:cNvSpPr>
          <p:nvPr>
            <p:ph type="title"/>
          </p:nvPr>
        </p:nvSpPr>
        <p:spPr>
          <a:xfrm>
            <a:off x="395288" y="0"/>
            <a:ext cx="8229600" cy="777875"/>
          </a:xfrm>
          <a:ln>
            <a:solidFill>
              <a:srgbClr val="0000CC"/>
            </a:solidFill>
          </a:ln>
        </p:spPr>
        <p:txBody>
          <a:bodyPr/>
          <a:lstStyle/>
          <a:p>
            <a:pPr eaLnBrk="1" hangingPunct="1"/>
            <a:r>
              <a:rPr lang="it-IT" sz="3600" smtClean="0">
                <a:solidFill>
                  <a:srgbClr val="FF5050"/>
                </a:solidFill>
              </a:rPr>
              <a:t>Perché la statistica in biologia?</a:t>
            </a:r>
          </a:p>
        </p:txBody>
      </p:sp>
      <p:sp>
        <p:nvSpPr>
          <p:cNvPr id="115716" name="Rectangle 3"/>
          <p:cNvSpPr>
            <a:spLocks noGrp="1" noChangeArrowheads="1"/>
          </p:cNvSpPr>
          <p:nvPr>
            <p:ph type="body" idx="1"/>
          </p:nvPr>
        </p:nvSpPr>
        <p:spPr>
          <a:xfrm>
            <a:off x="250825" y="908050"/>
            <a:ext cx="8893175" cy="5949950"/>
          </a:xfrm>
        </p:spPr>
        <p:txBody>
          <a:bodyPr>
            <a:normAutofit lnSpcReduction="10000"/>
          </a:bodyPr>
          <a:lstStyle/>
          <a:p>
            <a:pPr eaLnBrk="1" hangingPunct="1"/>
            <a:r>
              <a:rPr lang="it-IT" sz="2800" dirty="0" smtClean="0"/>
              <a:t>A causa della </a:t>
            </a:r>
            <a:r>
              <a:rPr lang="it-IT" sz="2800" u="sng" dirty="0" smtClean="0">
                <a:solidFill>
                  <a:srgbClr val="0000CC"/>
                </a:solidFill>
              </a:rPr>
              <a:t>grande variabilità</a:t>
            </a:r>
            <a:r>
              <a:rPr lang="it-IT" sz="2800" dirty="0" smtClean="0"/>
              <a:t> intrinseca al materiale biologico:</a:t>
            </a:r>
          </a:p>
          <a:p>
            <a:pPr eaLnBrk="1" hangingPunct="1">
              <a:buNone/>
            </a:pPr>
            <a:r>
              <a:rPr lang="it-IT" sz="2800" dirty="0" smtClean="0"/>
              <a:t>--variabilità genetica tra gli individui,</a:t>
            </a:r>
          </a:p>
          <a:p>
            <a:pPr eaLnBrk="1" hangingPunct="1">
              <a:buNone/>
            </a:pPr>
            <a:r>
              <a:rPr lang="it-IT" sz="2800" dirty="0" smtClean="0"/>
              <a:t>--variabilità dovuta alla crescita e allo sviluppo degli individui,</a:t>
            </a:r>
          </a:p>
          <a:p>
            <a:pPr eaLnBrk="1" hangingPunct="1">
              <a:buNone/>
            </a:pPr>
            <a:r>
              <a:rPr lang="it-IT" sz="2800" dirty="0" smtClean="0"/>
              <a:t>--variabilità delle reazioni di uno stesso individuo in momenti diversi, o delle misurazioni eseguite sullo stesso individuo in tempi diversi. </a:t>
            </a:r>
          </a:p>
          <a:p>
            <a:pPr>
              <a:lnSpc>
                <a:spcPct val="80000"/>
              </a:lnSpc>
            </a:pPr>
            <a:r>
              <a:rPr lang="it-IT" sz="2800" u="sng" dirty="0" smtClean="0"/>
              <a:t>Il concetto di variabilità è fondamentale nella sperimentazione scientifica</a:t>
            </a:r>
            <a:r>
              <a:rPr lang="it-IT" sz="2800" dirty="0" smtClean="0"/>
              <a:t>.</a:t>
            </a:r>
          </a:p>
          <a:p>
            <a:pPr>
              <a:lnSpc>
                <a:spcPct val="80000"/>
              </a:lnSpc>
            </a:pPr>
            <a:endParaRPr lang="it-IT" sz="2800" dirty="0" smtClean="0"/>
          </a:p>
          <a:p>
            <a:pPr>
              <a:lnSpc>
                <a:spcPct val="80000"/>
              </a:lnSpc>
            </a:pPr>
            <a:r>
              <a:rPr lang="it-IT" sz="2800" b="1" dirty="0" smtClean="0">
                <a:solidFill>
                  <a:srgbClr val="0000CC"/>
                </a:solidFill>
              </a:rPr>
              <a:t>La statistica aiuta nello studio quantitativo della variabilità, permettendo di capire, gestire e ridurre la variabilità. </a:t>
            </a:r>
          </a:p>
          <a:p>
            <a:endParaRPr lang="it-IT" sz="2800" dirty="0" smtClean="0"/>
          </a:p>
          <a:p>
            <a:pPr eaLnBrk="1" hangingPunct="1">
              <a:buFont typeface="Wingdings" pitchFamily="2" charset="2"/>
              <a:buChar char="v"/>
            </a:pPr>
            <a:endParaRPr lang="it-IT" sz="3600" b="1" dirty="0" smtClean="0">
              <a:solidFill>
                <a:srgbClr val="0000CC"/>
              </a:solidFill>
            </a:endParaRPr>
          </a:p>
          <a:p>
            <a:pPr eaLnBrk="1" hangingPunct="1">
              <a:buFont typeface="Wingdings" pitchFamily="2" charset="2"/>
              <a:buChar char="v"/>
            </a:pPr>
            <a:endParaRPr lang="it-IT" sz="2800"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0E57A8F8-E62C-45F5-82F2-73C0AB91B683}" type="slidenum">
              <a:rPr lang="it-IT"/>
              <a:pPr>
                <a:defRPr/>
              </a:pPr>
              <a:t>60</a:t>
            </a:fld>
            <a:endParaRPr lang="it-IT"/>
          </a:p>
        </p:txBody>
      </p:sp>
      <p:sp>
        <p:nvSpPr>
          <p:cNvPr id="202754" name="Rectangle 2"/>
          <p:cNvSpPr>
            <a:spLocks noGrp="1" noChangeArrowheads="1"/>
          </p:cNvSpPr>
          <p:nvPr>
            <p:ph type="body" idx="1"/>
          </p:nvPr>
        </p:nvSpPr>
        <p:spPr>
          <a:xfrm>
            <a:off x="539750" y="476250"/>
            <a:ext cx="8229600" cy="6381750"/>
          </a:xfrm>
        </p:spPr>
        <p:txBody>
          <a:bodyPr/>
          <a:lstStyle/>
          <a:p>
            <a:r>
              <a:rPr lang="it-IT" dirty="0" smtClean="0"/>
              <a:t>Nello schema di campionamento ottimale, allo strato 2 corrisponde la dimensione campionaria maggiore, perché è lo strato </a:t>
            </a:r>
            <a:r>
              <a:rPr lang="it-IT" dirty="0" smtClean="0">
                <a:solidFill>
                  <a:srgbClr val="FF0000"/>
                </a:solidFill>
              </a:rPr>
              <a:t>più variabile ed è il secondo più grande</a:t>
            </a:r>
            <a:r>
              <a:rPr lang="it-IT" dirty="0" smtClean="0"/>
              <a:t>.</a:t>
            </a:r>
          </a:p>
          <a:p>
            <a:endParaRPr lang="it-IT" dirty="0" smtClean="0"/>
          </a:p>
          <a:p>
            <a:endParaRPr lang="it-IT" dirty="0" smtClean="0"/>
          </a:p>
          <a:p>
            <a:r>
              <a:rPr lang="it-IT" dirty="0" smtClean="0">
                <a:solidFill>
                  <a:srgbClr val="0070C0"/>
                </a:solidFill>
              </a:rPr>
              <a:t>Perché non un CCS? </a:t>
            </a:r>
          </a:p>
          <a:p>
            <a:endParaRPr lang="it-IT" dirty="0" smtClean="0"/>
          </a:p>
          <a:p>
            <a:endParaRPr lang="it-IT" dirty="0" smtClean="0"/>
          </a:p>
          <a:p>
            <a:endParaRPr lang="it-IT" dirty="0" smtClean="0"/>
          </a:p>
          <a:p>
            <a:pPr>
              <a:buFontTx/>
              <a:buNone/>
            </a:pPr>
            <a:endParaRPr lang="it-IT"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Titolo 2"/>
          <p:cNvSpPr>
            <a:spLocks noGrp="1"/>
          </p:cNvSpPr>
          <p:nvPr>
            <p:ph type="title"/>
          </p:nvPr>
        </p:nvSpPr>
        <p:spPr>
          <a:xfrm>
            <a:off x="457200" y="274638"/>
            <a:ext cx="8229600" cy="490066"/>
          </a:xfrm>
        </p:spPr>
        <p:txBody>
          <a:bodyPr>
            <a:normAutofit fontScale="90000"/>
          </a:bodyPr>
          <a:lstStyle/>
          <a:p>
            <a:r>
              <a:rPr lang="it-IT" sz="3200" dirty="0" smtClean="0">
                <a:solidFill>
                  <a:srgbClr val="FF0000"/>
                </a:solidFill>
              </a:rPr>
              <a:t>Campionamento a strati</a:t>
            </a:r>
          </a:p>
        </p:txBody>
      </p:sp>
      <p:sp>
        <p:nvSpPr>
          <p:cNvPr id="162819" name="Segnaposto contenuto 3"/>
          <p:cNvSpPr>
            <a:spLocks noGrp="1"/>
          </p:cNvSpPr>
          <p:nvPr>
            <p:ph idx="1"/>
          </p:nvPr>
        </p:nvSpPr>
        <p:spPr>
          <a:xfrm>
            <a:off x="0" y="764704"/>
            <a:ext cx="9144000" cy="6093296"/>
          </a:xfrm>
          <a:ln>
            <a:solidFill>
              <a:srgbClr val="0070C0"/>
            </a:solidFill>
          </a:ln>
        </p:spPr>
        <p:txBody>
          <a:bodyPr>
            <a:normAutofit/>
          </a:bodyPr>
          <a:lstStyle/>
          <a:p>
            <a:pPr>
              <a:buNone/>
            </a:pPr>
            <a:r>
              <a:rPr lang="it-IT" sz="2800" u="sng" dirty="0" smtClean="0"/>
              <a:t>  </a:t>
            </a:r>
          </a:p>
          <a:p>
            <a:pPr>
              <a:buNone/>
            </a:pPr>
            <a:endParaRPr lang="it-IT" sz="2800" u="sng" dirty="0" smtClean="0"/>
          </a:p>
          <a:p>
            <a:pPr>
              <a:buNone/>
            </a:pPr>
            <a:endParaRPr lang="it-IT" sz="2800" u="sng" dirty="0" smtClean="0"/>
          </a:p>
          <a:p>
            <a:pPr>
              <a:buNone/>
            </a:pPr>
            <a:endParaRPr lang="it-IT" sz="2800" u="sng" dirty="0" smtClean="0"/>
          </a:p>
          <a:p>
            <a:pPr>
              <a:buNone/>
            </a:pPr>
            <a:r>
              <a:rPr lang="it-IT" sz="3000" u="sng" dirty="0" smtClean="0"/>
              <a:t>   Esempio. </a:t>
            </a:r>
            <a:r>
              <a:rPr lang="it-IT" sz="3000" dirty="0" smtClean="0"/>
              <a:t>Si vuole estrarre un campione di piante da un grande appezzamento sperimentale in cui le piante vengono cresciute in 3 file. </a:t>
            </a:r>
          </a:p>
          <a:p>
            <a:pPr>
              <a:buNone/>
            </a:pPr>
            <a:r>
              <a:rPr lang="it-IT" sz="3000" dirty="0" smtClean="0"/>
              <a:t>  Lo scopo è di stimare il raccolto totale dell’appezzamento.</a:t>
            </a:r>
          </a:p>
          <a:p>
            <a:pPr>
              <a:buNone/>
            </a:pPr>
            <a:r>
              <a:rPr lang="it-IT" sz="3000" dirty="0" smtClean="0"/>
              <a:t>  Un’ispezione ha mostrato che ci sono differenze tra i raccolti delle piante nelle diverse file. </a:t>
            </a:r>
          </a:p>
        </p:txBody>
      </p:sp>
      <p:sp>
        <p:nvSpPr>
          <p:cNvPr id="2" name="Segnaposto numero diapositiva 1"/>
          <p:cNvSpPr>
            <a:spLocks noGrp="1"/>
          </p:cNvSpPr>
          <p:nvPr>
            <p:ph type="sldNum" sz="quarter" idx="12"/>
          </p:nvPr>
        </p:nvSpPr>
        <p:spPr/>
        <p:txBody>
          <a:bodyPr/>
          <a:lstStyle/>
          <a:p>
            <a:pPr>
              <a:defRPr/>
            </a:pPr>
            <a:fld id="{8995E2FF-2307-4E72-9A99-E58F624F6B28}" type="slidenum">
              <a:rPr lang="it-IT" smtClean="0"/>
              <a:pPr>
                <a:defRPr/>
              </a:pPr>
              <a:t>61</a:t>
            </a:fld>
            <a:endParaRPr lang="it-IT" dirty="0"/>
          </a:p>
        </p:txBody>
      </p:sp>
      <p:graphicFrame>
        <p:nvGraphicFramePr>
          <p:cNvPr id="6" name="Tabella 5"/>
          <p:cNvGraphicFramePr>
            <a:graphicFrameLocks noGrp="1"/>
          </p:cNvGraphicFramePr>
          <p:nvPr/>
        </p:nvGraphicFramePr>
        <p:xfrm>
          <a:off x="827584" y="836712"/>
          <a:ext cx="2952327" cy="2016224"/>
        </p:xfrm>
        <a:graphic>
          <a:graphicData uri="http://schemas.openxmlformats.org/drawingml/2006/table">
            <a:tbl>
              <a:tblPr firstRow="1" bandRow="1">
                <a:tableStyleId>{5C22544A-7EE6-4342-B048-85BDC9FD1C3A}</a:tableStyleId>
              </a:tblPr>
              <a:tblGrid>
                <a:gridCol w="984109"/>
                <a:gridCol w="984109"/>
                <a:gridCol w="984109"/>
              </a:tblGrid>
              <a:tr h="504056">
                <a:tc>
                  <a:txBody>
                    <a:bodyPr/>
                    <a:lstStyle/>
                    <a:p>
                      <a:r>
                        <a:rPr lang="it-IT" dirty="0" smtClean="0">
                          <a:solidFill>
                            <a:srgbClr val="CC3300"/>
                          </a:solidFill>
                        </a:rPr>
                        <a:t>i</a:t>
                      </a:r>
                      <a:endParaRPr lang="it-IT" dirty="0">
                        <a:solidFill>
                          <a:srgbClr val="CC3300"/>
                        </a:solidFill>
                      </a:endParaRPr>
                    </a:p>
                  </a:txBody>
                  <a:tcPr>
                    <a:solidFill>
                      <a:schemeClr val="bg2"/>
                    </a:solidFill>
                  </a:tcPr>
                </a:tc>
                <a:tc>
                  <a:txBody>
                    <a:bodyPr/>
                    <a:lstStyle/>
                    <a:p>
                      <a:r>
                        <a:rPr lang="it-IT" dirty="0" smtClean="0">
                          <a:solidFill>
                            <a:srgbClr val="CC3300"/>
                          </a:solidFill>
                        </a:rPr>
                        <a:t>N</a:t>
                      </a:r>
                      <a:r>
                        <a:rPr lang="it-IT" baseline="-25000" dirty="0" smtClean="0">
                          <a:solidFill>
                            <a:srgbClr val="CC3300"/>
                          </a:solidFill>
                        </a:rPr>
                        <a:t>i</a:t>
                      </a:r>
                      <a:endParaRPr lang="it-IT" dirty="0">
                        <a:solidFill>
                          <a:srgbClr val="CC3300"/>
                        </a:solidFill>
                      </a:endParaRPr>
                    </a:p>
                  </a:txBody>
                  <a:tcPr>
                    <a:solidFill>
                      <a:schemeClr val="bg2"/>
                    </a:solidFill>
                  </a:tcPr>
                </a:tc>
                <a:tc>
                  <a:txBody>
                    <a:bodyPr/>
                    <a:lstStyle/>
                    <a:p>
                      <a:r>
                        <a:rPr lang="it-IT" dirty="0" smtClean="0">
                          <a:solidFill>
                            <a:srgbClr val="CC3300"/>
                          </a:solidFill>
                        </a:rPr>
                        <a:t>s</a:t>
                      </a:r>
                      <a:r>
                        <a:rPr lang="it-IT" baseline="-25000" dirty="0" smtClean="0">
                          <a:solidFill>
                            <a:srgbClr val="CC3300"/>
                          </a:solidFill>
                        </a:rPr>
                        <a:t>i</a:t>
                      </a:r>
                      <a:endParaRPr lang="it-IT" dirty="0">
                        <a:solidFill>
                          <a:srgbClr val="CC3300"/>
                        </a:solidFill>
                      </a:endParaRPr>
                    </a:p>
                  </a:txBody>
                  <a:tcPr>
                    <a:solidFill>
                      <a:schemeClr val="bg2"/>
                    </a:solidFill>
                  </a:tcPr>
                </a:tc>
              </a:tr>
              <a:tr h="504056">
                <a:tc>
                  <a:txBody>
                    <a:bodyPr/>
                    <a:lstStyle/>
                    <a:p>
                      <a:r>
                        <a:rPr lang="it-IT" b="1" dirty="0" smtClean="0">
                          <a:solidFill>
                            <a:schemeClr val="tx1"/>
                          </a:solidFill>
                        </a:rPr>
                        <a:t>1</a:t>
                      </a:r>
                      <a:endParaRPr lang="it-IT" b="1" dirty="0">
                        <a:solidFill>
                          <a:schemeClr val="tx1"/>
                        </a:solidFill>
                      </a:endParaRPr>
                    </a:p>
                  </a:txBody>
                  <a:tcPr/>
                </a:tc>
                <a:tc>
                  <a:txBody>
                    <a:bodyPr/>
                    <a:lstStyle/>
                    <a:p>
                      <a:r>
                        <a:rPr lang="it-IT" b="1" dirty="0" smtClean="0">
                          <a:solidFill>
                            <a:schemeClr val="tx1"/>
                          </a:solidFill>
                        </a:rPr>
                        <a:t>100</a:t>
                      </a:r>
                      <a:endParaRPr lang="it-IT" b="1" dirty="0">
                        <a:solidFill>
                          <a:schemeClr val="tx1"/>
                        </a:solidFill>
                      </a:endParaRPr>
                    </a:p>
                  </a:txBody>
                  <a:tcPr/>
                </a:tc>
                <a:tc>
                  <a:txBody>
                    <a:bodyPr/>
                    <a:lstStyle/>
                    <a:p>
                      <a:r>
                        <a:rPr lang="it-IT" b="1" dirty="0" smtClean="0"/>
                        <a:t>2</a:t>
                      </a:r>
                      <a:endParaRPr lang="it-IT" b="1" dirty="0"/>
                    </a:p>
                  </a:txBody>
                  <a:tcPr/>
                </a:tc>
              </a:tr>
              <a:tr h="504056">
                <a:tc>
                  <a:txBody>
                    <a:bodyPr/>
                    <a:lstStyle/>
                    <a:p>
                      <a:r>
                        <a:rPr lang="it-IT" b="1" dirty="0" smtClean="0"/>
                        <a:t>2</a:t>
                      </a:r>
                      <a:endParaRPr lang="it-IT" b="1" dirty="0"/>
                    </a:p>
                  </a:txBody>
                  <a:tcPr/>
                </a:tc>
                <a:tc>
                  <a:txBody>
                    <a:bodyPr/>
                    <a:lstStyle/>
                    <a:p>
                      <a:r>
                        <a:rPr lang="it-IT" b="1" dirty="0" smtClean="0"/>
                        <a:t>200</a:t>
                      </a:r>
                      <a:endParaRPr lang="it-IT" b="1" dirty="0"/>
                    </a:p>
                  </a:txBody>
                  <a:tcPr/>
                </a:tc>
                <a:tc>
                  <a:txBody>
                    <a:bodyPr/>
                    <a:lstStyle/>
                    <a:p>
                      <a:r>
                        <a:rPr lang="it-IT" b="1" dirty="0" smtClean="0"/>
                        <a:t>4</a:t>
                      </a:r>
                      <a:endParaRPr lang="it-IT" b="1" dirty="0"/>
                    </a:p>
                  </a:txBody>
                  <a:tcPr/>
                </a:tc>
              </a:tr>
              <a:tr h="504056">
                <a:tc>
                  <a:txBody>
                    <a:bodyPr/>
                    <a:lstStyle/>
                    <a:p>
                      <a:r>
                        <a:rPr lang="it-IT" b="1" dirty="0" smtClean="0"/>
                        <a:t>3</a:t>
                      </a:r>
                      <a:endParaRPr lang="it-IT" b="1" dirty="0"/>
                    </a:p>
                  </a:txBody>
                  <a:tcPr/>
                </a:tc>
                <a:tc>
                  <a:txBody>
                    <a:bodyPr/>
                    <a:lstStyle/>
                    <a:p>
                      <a:r>
                        <a:rPr lang="it-IT" b="1" dirty="0" smtClean="0"/>
                        <a:t>400</a:t>
                      </a:r>
                      <a:endParaRPr lang="it-IT" b="1" dirty="0"/>
                    </a:p>
                  </a:txBody>
                  <a:tcPr/>
                </a:tc>
                <a:tc>
                  <a:txBody>
                    <a:bodyPr/>
                    <a:lstStyle/>
                    <a:p>
                      <a:r>
                        <a:rPr lang="it-IT" b="1" dirty="0" smtClean="0"/>
                        <a:t>1</a:t>
                      </a:r>
                      <a:endParaRPr lang="it-IT" b="1" dirty="0"/>
                    </a:p>
                  </a:txBody>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solidFill>
                  <a:srgbClr val="FF0000"/>
                </a:solidFill>
              </a:rPr>
              <a:t>Campionamento a strati</a:t>
            </a:r>
            <a:endParaRPr lang="it-IT" sz="2800" dirty="0">
              <a:solidFill>
                <a:srgbClr val="FF0000"/>
              </a:solidFill>
            </a:endParaRPr>
          </a:p>
        </p:txBody>
      </p:sp>
      <p:sp>
        <p:nvSpPr>
          <p:cNvPr id="3" name="Segnaposto contenuto 2"/>
          <p:cNvSpPr>
            <a:spLocks noGrp="1"/>
          </p:cNvSpPr>
          <p:nvPr>
            <p:ph idx="1"/>
          </p:nvPr>
        </p:nvSpPr>
        <p:spPr/>
        <p:txBody>
          <a:bodyPr/>
          <a:lstStyle/>
          <a:p>
            <a:pPr>
              <a:buNone/>
            </a:pPr>
            <a:r>
              <a:rPr lang="it-IT" dirty="0" smtClean="0"/>
              <a:t>Le </a:t>
            </a:r>
            <a:r>
              <a:rPr lang="it-IT" dirty="0" smtClean="0">
                <a:solidFill>
                  <a:srgbClr val="FF33CC"/>
                </a:solidFill>
              </a:rPr>
              <a:t>file</a:t>
            </a:r>
            <a:r>
              <a:rPr lang="it-IT" dirty="0" smtClean="0"/>
              <a:t> sono usate come </a:t>
            </a:r>
            <a:r>
              <a:rPr lang="it-IT" dirty="0" smtClean="0">
                <a:solidFill>
                  <a:srgbClr val="FF33CC"/>
                </a:solidFill>
              </a:rPr>
              <a:t>strati</a:t>
            </a:r>
            <a:r>
              <a:rPr lang="it-IT" dirty="0" smtClean="0"/>
              <a:t>.</a:t>
            </a:r>
          </a:p>
          <a:p>
            <a:pPr>
              <a:buNone/>
            </a:pPr>
            <a:endParaRPr lang="it-IT" dirty="0" smtClean="0"/>
          </a:p>
          <a:p>
            <a:pPr>
              <a:buNone/>
            </a:pPr>
            <a:endParaRPr lang="it-IT" dirty="0" smtClean="0"/>
          </a:p>
          <a:p>
            <a:r>
              <a:rPr lang="it-IT" dirty="0" smtClean="0">
                <a:solidFill>
                  <a:srgbClr val="0070C0"/>
                </a:solidFill>
              </a:rPr>
              <a:t>Perché non un CCS? </a:t>
            </a:r>
          </a:p>
          <a:p>
            <a:pPr>
              <a:buNone/>
            </a:pPr>
            <a:endParaRPr lang="it-IT" dirty="0" smtClean="0"/>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1115616" y="620688"/>
            <a:ext cx="5947674" cy="4653136"/>
          </a:xfrm>
          <a:prstGeom prst="rect">
            <a:avLst/>
          </a:prstGeom>
          <a:noFill/>
          <a:ln w="9525">
            <a:noFill/>
            <a:miter lim="800000"/>
            <a:headEnd/>
            <a:tailEnd/>
          </a:ln>
        </p:spPr>
      </p:pic>
      <p:sp>
        <p:nvSpPr>
          <p:cNvPr id="3" name="CasellaDiTesto 2"/>
          <p:cNvSpPr txBox="1"/>
          <p:nvPr/>
        </p:nvSpPr>
        <p:spPr>
          <a:xfrm>
            <a:off x="3059832" y="0"/>
            <a:ext cx="3304751" cy="461665"/>
          </a:xfrm>
          <a:prstGeom prst="rect">
            <a:avLst/>
          </a:prstGeom>
          <a:noFill/>
        </p:spPr>
        <p:txBody>
          <a:bodyPr wrap="none" rtlCol="0">
            <a:spAutoFit/>
          </a:bodyPr>
          <a:lstStyle/>
          <a:p>
            <a:r>
              <a:rPr lang="it-IT" sz="2400" b="1" dirty="0" smtClean="0">
                <a:solidFill>
                  <a:srgbClr val="FF0000"/>
                </a:solidFill>
              </a:rPr>
              <a:t>Campionamento: come?</a:t>
            </a:r>
            <a:endParaRPr lang="it-IT" sz="2400" b="1" dirty="0">
              <a:solidFill>
                <a:srgbClr val="FF0000"/>
              </a:solidFill>
            </a:endParaRPr>
          </a:p>
        </p:txBody>
      </p:sp>
      <p:sp>
        <p:nvSpPr>
          <p:cNvPr id="4" name="CasellaDiTesto 3"/>
          <p:cNvSpPr txBox="1"/>
          <p:nvPr/>
        </p:nvSpPr>
        <p:spPr>
          <a:xfrm>
            <a:off x="179512" y="5473005"/>
            <a:ext cx="8964488" cy="1384995"/>
          </a:xfrm>
          <a:prstGeom prst="rect">
            <a:avLst/>
          </a:prstGeom>
          <a:noFill/>
        </p:spPr>
        <p:txBody>
          <a:bodyPr wrap="square" rtlCol="0">
            <a:spAutoFit/>
          </a:bodyPr>
          <a:lstStyle/>
          <a:p>
            <a:r>
              <a:rPr lang="it-IT" sz="2800" dirty="0" smtClean="0"/>
              <a:t>La copertura  non è equilibrata e alcune zone sono scoperte. Un unico CCS per tutta  la superficie?  </a:t>
            </a:r>
          </a:p>
          <a:p>
            <a:r>
              <a:rPr lang="it-IT" sz="2800" dirty="0" smtClean="0"/>
              <a:t> </a:t>
            </a:r>
            <a:endParaRPr lang="it-IT"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251520" y="1412776"/>
            <a:ext cx="8352928" cy="2554545"/>
          </a:xfrm>
          <a:prstGeom prst="rect">
            <a:avLst/>
          </a:prstGeom>
        </p:spPr>
        <p:txBody>
          <a:bodyPr wrap="square">
            <a:spAutoFit/>
          </a:bodyPr>
          <a:lstStyle/>
          <a:p>
            <a:r>
              <a:rPr lang="it-IT" sz="3200" dirty="0" smtClean="0"/>
              <a:t> Dividiamo la popolazione  di unità campionarie in strati orizzontali di unità in qualche modo simili tra loro.</a:t>
            </a:r>
          </a:p>
          <a:p>
            <a:endParaRPr lang="it-IT" sz="3200" dirty="0" smtClean="0"/>
          </a:p>
          <a:p>
            <a:r>
              <a:rPr lang="it-IT" sz="3200" dirty="0" smtClean="0"/>
              <a:t> Poi estraiamo CCS da ogni strato</a:t>
            </a:r>
            <a:endParaRPr lang="it-IT" sz="3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D1C65167-0289-4B42-9BC5-3D126FDF7217}" type="slidenum">
              <a:rPr lang="it-IT"/>
              <a:pPr>
                <a:defRPr/>
              </a:pPr>
              <a:t>65</a:t>
            </a:fld>
            <a:endParaRPr lang="it-IT"/>
          </a:p>
        </p:txBody>
      </p:sp>
      <p:sp>
        <p:nvSpPr>
          <p:cNvPr id="210947" name="Rectangle 2"/>
          <p:cNvSpPr>
            <a:spLocks noGrp="1" noChangeArrowheads="1"/>
          </p:cNvSpPr>
          <p:nvPr>
            <p:ph type="title"/>
          </p:nvPr>
        </p:nvSpPr>
        <p:spPr>
          <a:xfrm>
            <a:off x="468313" y="0"/>
            <a:ext cx="8229600" cy="692150"/>
          </a:xfrm>
          <a:ln>
            <a:solidFill>
              <a:srgbClr val="6600FF"/>
            </a:solidFill>
          </a:ln>
        </p:spPr>
        <p:txBody>
          <a:bodyPr/>
          <a:lstStyle/>
          <a:p>
            <a:pPr eaLnBrk="1" hangingPunct="1"/>
            <a:r>
              <a:rPr lang="it-IT" sz="3600" smtClean="0">
                <a:solidFill>
                  <a:srgbClr val="FF0000"/>
                </a:solidFill>
              </a:rPr>
              <a:t>Campionamento</a:t>
            </a:r>
            <a:r>
              <a:rPr lang="it-IT" sz="3200" smtClean="0">
                <a:solidFill>
                  <a:srgbClr val="FF0000"/>
                </a:solidFill>
              </a:rPr>
              <a:t> </a:t>
            </a:r>
            <a:r>
              <a:rPr lang="it-IT" sz="3600" smtClean="0">
                <a:solidFill>
                  <a:srgbClr val="FF0000"/>
                </a:solidFill>
              </a:rPr>
              <a:t>a due stadi</a:t>
            </a:r>
          </a:p>
        </p:txBody>
      </p:sp>
      <p:sp>
        <p:nvSpPr>
          <p:cNvPr id="210948" name="Rectangle 3"/>
          <p:cNvSpPr>
            <a:spLocks noGrp="1" noChangeArrowheads="1"/>
          </p:cNvSpPr>
          <p:nvPr>
            <p:ph type="body" idx="1"/>
          </p:nvPr>
        </p:nvSpPr>
        <p:spPr>
          <a:xfrm>
            <a:off x="179388" y="765175"/>
            <a:ext cx="8964612" cy="5935663"/>
          </a:xfrm>
        </p:spPr>
        <p:txBody>
          <a:bodyPr/>
          <a:lstStyle/>
          <a:p>
            <a:pPr eaLnBrk="1" hangingPunct="1">
              <a:lnSpc>
                <a:spcPct val="90000"/>
              </a:lnSpc>
              <a:buFontTx/>
              <a:buNone/>
            </a:pPr>
            <a:r>
              <a:rPr lang="it-IT" sz="2800" dirty="0" smtClean="0"/>
              <a:t>Questo tipo di campionamento viene usato se si deve campionare da una popolazione molto numerosa (ad es. di piante, microrganismi, ecc.).</a:t>
            </a:r>
          </a:p>
          <a:p>
            <a:pPr eaLnBrk="1" hangingPunct="1">
              <a:lnSpc>
                <a:spcPct val="90000"/>
              </a:lnSpc>
              <a:buFontTx/>
              <a:buNone/>
            </a:pPr>
            <a:r>
              <a:rPr lang="it-IT" sz="2800" dirty="0" smtClean="0"/>
              <a:t>Gli elementi della popolazione sono divisi in gruppi possibilmente della stessa </a:t>
            </a:r>
            <a:r>
              <a:rPr lang="it-IT" sz="2800" u="sng" dirty="0" smtClean="0"/>
              <a:t>numerosità.</a:t>
            </a:r>
            <a:r>
              <a:rPr lang="it-IT" sz="2800" dirty="0" smtClean="0"/>
              <a:t> Si estrae poi un </a:t>
            </a:r>
            <a:r>
              <a:rPr lang="it-IT" sz="2800" dirty="0" smtClean="0">
                <a:solidFill>
                  <a:srgbClr val="33CC33"/>
                </a:solidFill>
              </a:rPr>
              <a:t>campione casuale</a:t>
            </a:r>
            <a:r>
              <a:rPr lang="it-IT" sz="2800" dirty="0" smtClean="0"/>
              <a:t> di n gruppi (1° stadio) e si sceglie un elemento (o più elementi) </a:t>
            </a:r>
            <a:r>
              <a:rPr lang="it-IT" sz="2800" dirty="0" smtClean="0">
                <a:solidFill>
                  <a:srgbClr val="33CC33"/>
                </a:solidFill>
              </a:rPr>
              <a:t>a caso</a:t>
            </a:r>
            <a:r>
              <a:rPr lang="it-IT" sz="2800" dirty="0" smtClean="0"/>
              <a:t> in ciascuno di questi n gruppi (2°stadio). I gruppi possono ad es. essere nidiate o gabbie che sono </a:t>
            </a:r>
            <a:r>
              <a:rPr lang="it-IT" sz="2800" u="sng" dirty="0" smtClean="0"/>
              <a:t>le unità </a:t>
            </a:r>
            <a:r>
              <a:rPr lang="it-IT" sz="2800" dirty="0" smtClean="0"/>
              <a:t>su cui effettuare il campionamento.</a:t>
            </a:r>
          </a:p>
          <a:p>
            <a:pPr eaLnBrk="1" hangingPunct="1">
              <a:lnSpc>
                <a:spcPct val="90000"/>
              </a:lnSpc>
              <a:buFontTx/>
              <a:buNone/>
            </a:pPr>
            <a:r>
              <a:rPr lang="it-IT" sz="2800" dirty="0" smtClean="0"/>
              <a:t>Il campione risultante sarà non distorto.</a:t>
            </a:r>
          </a:p>
          <a:p>
            <a:pPr eaLnBrk="1" hangingPunct="1">
              <a:lnSpc>
                <a:spcPct val="90000"/>
              </a:lnSpc>
              <a:buFontTx/>
              <a:buNone/>
            </a:pPr>
            <a:r>
              <a:rPr lang="it-IT" sz="2800" b="1" u="sng" dirty="0" smtClean="0">
                <a:solidFill>
                  <a:srgbClr val="FF5050"/>
                </a:solidFill>
              </a:rPr>
              <a:t>Attenzione</a:t>
            </a:r>
            <a:r>
              <a:rPr lang="it-IT" sz="2800" dirty="0" smtClean="0">
                <a:solidFill>
                  <a:srgbClr val="FF5050"/>
                </a:solidFill>
              </a:rPr>
              <a:t> </a:t>
            </a:r>
            <a:r>
              <a:rPr lang="it-IT" sz="2800" dirty="0" smtClean="0"/>
              <a:t>La scelta di un appropriato piano di campionamento è importante nel piano di uno studio e può condizionare fortemente l’esito dello stesso.</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Segnaposto numero diapositiva 5"/>
          <p:cNvSpPr>
            <a:spLocks noGrp="1"/>
          </p:cNvSpPr>
          <p:nvPr>
            <p:ph type="sldNum" sz="quarter" idx="12"/>
          </p:nvPr>
        </p:nvSpPr>
        <p:spPr/>
        <p:txBody>
          <a:bodyPr/>
          <a:lstStyle/>
          <a:p>
            <a:pPr>
              <a:defRPr/>
            </a:pPr>
            <a:fld id="{BF87184F-2E3B-42A4-A0E0-BCF71670E05E}" type="slidenum">
              <a:rPr lang="it-IT"/>
              <a:pPr>
                <a:defRPr/>
              </a:pPr>
              <a:t>66</a:t>
            </a:fld>
            <a:endParaRPr lang="it-IT"/>
          </a:p>
        </p:txBody>
      </p:sp>
      <p:sp>
        <p:nvSpPr>
          <p:cNvPr id="164867" name="Rectangle 2"/>
          <p:cNvSpPr>
            <a:spLocks noGrp="1" noChangeArrowheads="1"/>
          </p:cNvSpPr>
          <p:nvPr>
            <p:ph type="title"/>
          </p:nvPr>
        </p:nvSpPr>
        <p:spPr>
          <a:xfrm>
            <a:off x="323850" y="0"/>
            <a:ext cx="8229600" cy="908050"/>
          </a:xfrm>
        </p:spPr>
        <p:txBody>
          <a:bodyPr/>
          <a:lstStyle/>
          <a:p>
            <a:pPr eaLnBrk="1" hangingPunct="1"/>
            <a:r>
              <a:rPr lang="it-IT" sz="2800" dirty="0" smtClean="0">
                <a:solidFill>
                  <a:srgbClr val="FF5050"/>
                </a:solidFill>
              </a:rPr>
              <a:t>Campionamento a grappoli (a 2 stadi)</a:t>
            </a:r>
          </a:p>
        </p:txBody>
      </p:sp>
      <p:sp>
        <p:nvSpPr>
          <p:cNvPr id="164868" name="Rectangle 3"/>
          <p:cNvSpPr>
            <a:spLocks noChangeArrowheads="1"/>
          </p:cNvSpPr>
          <p:nvPr/>
        </p:nvSpPr>
        <p:spPr bwMode="auto">
          <a:xfrm>
            <a:off x="3563938" y="1052513"/>
            <a:ext cx="1871662" cy="576262"/>
          </a:xfrm>
          <a:prstGeom prst="rect">
            <a:avLst/>
          </a:prstGeom>
          <a:solidFill>
            <a:schemeClr val="bg2"/>
          </a:solidFill>
          <a:ln w="9525" algn="ctr">
            <a:solidFill>
              <a:schemeClr val="tx1"/>
            </a:solidFill>
            <a:miter lim="800000"/>
            <a:headEnd/>
            <a:tailEnd/>
          </a:ln>
        </p:spPr>
        <p:txBody>
          <a:bodyPr wrap="none" anchor="ctr"/>
          <a:lstStyle/>
          <a:p>
            <a:pPr algn="ctr"/>
            <a:r>
              <a:rPr lang="it-IT">
                <a:latin typeface="Comic Sans MS" pitchFamily="66" charset="0"/>
              </a:rPr>
              <a:t>Popolazione</a:t>
            </a:r>
          </a:p>
        </p:txBody>
      </p:sp>
      <p:sp>
        <p:nvSpPr>
          <p:cNvPr id="164869" name="Line 4"/>
          <p:cNvSpPr>
            <a:spLocks noChangeShapeType="1"/>
          </p:cNvSpPr>
          <p:nvPr/>
        </p:nvSpPr>
        <p:spPr bwMode="auto">
          <a:xfrm>
            <a:off x="1908175" y="1989138"/>
            <a:ext cx="5329238" cy="0"/>
          </a:xfrm>
          <a:prstGeom prst="line">
            <a:avLst/>
          </a:prstGeom>
          <a:noFill/>
          <a:ln w="9525">
            <a:solidFill>
              <a:schemeClr val="tx1"/>
            </a:solidFill>
            <a:round/>
            <a:headEnd/>
            <a:tailEnd/>
          </a:ln>
        </p:spPr>
        <p:txBody>
          <a:bodyPr/>
          <a:lstStyle/>
          <a:p>
            <a:endParaRPr lang="it-IT"/>
          </a:p>
        </p:txBody>
      </p:sp>
      <p:sp>
        <p:nvSpPr>
          <p:cNvPr id="164870" name="Line 5"/>
          <p:cNvSpPr>
            <a:spLocks noChangeShapeType="1"/>
          </p:cNvSpPr>
          <p:nvPr/>
        </p:nvSpPr>
        <p:spPr bwMode="auto">
          <a:xfrm>
            <a:off x="7308850" y="2781300"/>
            <a:ext cx="0" cy="576263"/>
          </a:xfrm>
          <a:prstGeom prst="line">
            <a:avLst/>
          </a:prstGeom>
          <a:noFill/>
          <a:ln w="9525">
            <a:solidFill>
              <a:schemeClr val="tx1"/>
            </a:solidFill>
            <a:round/>
            <a:headEnd/>
            <a:tailEnd/>
          </a:ln>
        </p:spPr>
        <p:txBody>
          <a:bodyPr/>
          <a:lstStyle/>
          <a:p>
            <a:endParaRPr lang="it-IT"/>
          </a:p>
        </p:txBody>
      </p:sp>
      <p:sp>
        <p:nvSpPr>
          <p:cNvPr id="164871" name="Line 6"/>
          <p:cNvSpPr>
            <a:spLocks noChangeShapeType="1"/>
          </p:cNvSpPr>
          <p:nvPr/>
        </p:nvSpPr>
        <p:spPr bwMode="auto">
          <a:xfrm>
            <a:off x="1908175" y="2852738"/>
            <a:ext cx="0" cy="647700"/>
          </a:xfrm>
          <a:prstGeom prst="line">
            <a:avLst/>
          </a:prstGeom>
          <a:noFill/>
          <a:ln w="9525">
            <a:solidFill>
              <a:schemeClr val="tx1"/>
            </a:solidFill>
            <a:round/>
            <a:headEnd/>
            <a:tailEnd/>
          </a:ln>
        </p:spPr>
        <p:txBody>
          <a:bodyPr/>
          <a:lstStyle/>
          <a:p>
            <a:endParaRPr lang="it-IT"/>
          </a:p>
        </p:txBody>
      </p:sp>
      <p:sp>
        <p:nvSpPr>
          <p:cNvPr id="164872" name="Rectangle 7"/>
          <p:cNvSpPr>
            <a:spLocks noChangeArrowheads="1"/>
          </p:cNvSpPr>
          <p:nvPr/>
        </p:nvSpPr>
        <p:spPr bwMode="auto">
          <a:xfrm>
            <a:off x="1116013" y="2276475"/>
            <a:ext cx="1368425" cy="576263"/>
          </a:xfrm>
          <a:prstGeom prst="rect">
            <a:avLst/>
          </a:prstGeom>
          <a:solidFill>
            <a:srgbClr val="33CC33"/>
          </a:solidFill>
          <a:ln w="9525" algn="ctr">
            <a:solidFill>
              <a:schemeClr val="tx1"/>
            </a:solidFill>
            <a:miter lim="800000"/>
            <a:headEnd/>
            <a:tailEnd/>
          </a:ln>
        </p:spPr>
        <p:txBody>
          <a:bodyPr wrap="none" anchor="ctr"/>
          <a:lstStyle/>
          <a:p>
            <a:pPr algn="ctr"/>
            <a:r>
              <a:rPr lang="it-IT" dirty="0">
                <a:latin typeface="Comic Sans MS" pitchFamily="66" charset="0"/>
              </a:rPr>
              <a:t>1° </a:t>
            </a:r>
            <a:r>
              <a:rPr lang="it-IT" dirty="0" err="1" smtClean="0">
                <a:latin typeface="Comic Sans MS" pitchFamily="66" charset="0"/>
              </a:rPr>
              <a:t>gruppo*</a:t>
            </a:r>
            <a:endParaRPr lang="it-IT" dirty="0">
              <a:latin typeface="Comic Sans MS" pitchFamily="66" charset="0"/>
            </a:endParaRPr>
          </a:p>
        </p:txBody>
      </p:sp>
      <p:sp>
        <p:nvSpPr>
          <p:cNvPr id="164873" name="Rectangle 8"/>
          <p:cNvSpPr>
            <a:spLocks noChangeArrowheads="1"/>
          </p:cNvSpPr>
          <p:nvPr/>
        </p:nvSpPr>
        <p:spPr bwMode="auto">
          <a:xfrm>
            <a:off x="2916238" y="2276475"/>
            <a:ext cx="1368425" cy="576263"/>
          </a:xfrm>
          <a:prstGeom prst="rect">
            <a:avLst/>
          </a:prstGeom>
          <a:solidFill>
            <a:schemeClr val="bg2"/>
          </a:solidFill>
          <a:ln w="9525" algn="ctr">
            <a:solidFill>
              <a:schemeClr val="tx1"/>
            </a:solidFill>
            <a:miter lim="800000"/>
            <a:headEnd/>
            <a:tailEnd/>
          </a:ln>
        </p:spPr>
        <p:txBody>
          <a:bodyPr wrap="none" anchor="ctr"/>
          <a:lstStyle/>
          <a:p>
            <a:pPr algn="ctr"/>
            <a:r>
              <a:rPr lang="it-IT" dirty="0">
                <a:latin typeface="Comic Sans MS" pitchFamily="66" charset="0"/>
              </a:rPr>
              <a:t>2° gruppo</a:t>
            </a:r>
          </a:p>
        </p:txBody>
      </p:sp>
      <p:sp>
        <p:nvSpPr>
          <p:cNvPr id="164874" name="Rectangle 9"/>
          <p:cNvSpPr>
            <a:spLocks noChangeArrowheads="1"/>
          </p:cNvSpPr>
          <p:nvPr/>
        </p:nvSpPr>
        <p:spPr bwMode="auto">
          <a:xfrm>
            <a:off x="6804025" y="2276475"/>
            <a:ext cx="1512888" cy="576263"/>
          </a:xfrm>
          <a:prstGeom prst="rect">
            <a:avLst/>
          </a:prstGeom>
          <a:solidFill>
            <a:srgbClr val="33CC33"/>
          </a:solidFill>
          <a:ln w="9525" algn="ctr">
            <a:solidFill>
              <a:schemeClr val="tx1"/>
            </a:solidFill>
            <a:miter lim="800000"/>
            <a:headEnd/>
            <a:tailEnd/>
          </a:ln>
        </p:spPr>
        <p:txBody>
          <a:bodyPr wrap="none" anchor="ctr"/>
          <a:lstStyle/>
          <a:p>
            <a:pPr algn="ctr"/>
            <a:r>
              <a:rPr lang="it-IT">
                <a:latin typeface="Comic Sans MS" pitchFamily="66" charset="0"/>
              </a:rPr>
              <a:t>k° gruppo</a:t>
            </a:r>
          </a:p>
        </p:txBody>
      </p:sp>
      <p:sp>
        <p:nvSpPr>
          <p:cNvPr id="164875" name="Text Box 10"/>
          <p:cNvSpPr txBox="1">
            <a:spLocks noChangeArrowheads="1"/>
          </p:cNvSpPr>
          <p:nvPr/>
        </p:nvSpPr>
        <p:spPr bwMode="auto">
          <a:xfrm>
            <a:off x="755576" y="2924175"/>
            <a:ext cx="7344815" cy="369332"/>
          </a:xfrm>
          <a:prstGeom prst="rect">
            <a:avLst/>
          </a:prstGeom>
          <a:noFill/>
          <a:ln w="9525" algn="ctr">
            <a:noFill/>
            <a:miter lim="800000"/>
            <a:headEnd/>
            <a:tailEnd/>
          </a:ln>
        </p:spPr>
        <p:txBody>
          <a:bodyPr wrap="square">
            <a:spAutoFit/>
          </a:bodyPr>
          <a:lstStyle/>
          <a:p>
            <a:r>
              <a:rPr lang="it-IT" b="1" dirty="0" smtClean="0">
                <a:latin typeface="Comic Sans MS" pitchFamily="66" charset="0"/>
              </a:rPr>
              <a:t>I STADIO</a:t>
            </a:r>
            <a:r>
              <a:rPr lang="it-IT" dirty="0" smtClean="0">
                <a:latin typeface="Comic Sans MS" pitchFamily="66" charset="0"/>
              </a:rPr>
              <a:t>: Estrazione </a:t>
            </a:r>
            <a:r>
              <a:rPr lang="it-IT" dirty="0">
                <a:latin typeface="Comic Sans MS" pitchFamily="66" charset="0"/>
              </a:rPr>
              <a:t>casuale dei </a:t>
            </a:r>
            <a:r>
              <a:rPr lang="it-IT" dirty="0" smtClean="0">
                <a:latin typeface="Comic Sans MS" pitchFamily="66" charset="0"/>
              </a:rPr>
              <a:t>gruppi (ad </a:t>
            </a:r>
            <a:r>
              <a:rPr lang="it-IT" dirty="0" err="1" smtClean="0">
                <a:latin typeface="Comic Sans MS" pitchFamily="66" charset="0"/>
              </a:rPr>
              <a:t>es</a:t>
            </a:r>
            <a:r>
              <a:rPr lang="it-IT" dirty="0" smtClean="0">
                <a:latin typeface="Comic Sans MS" pitchFamily="66" charset="0"/>
              </a:rPr>
              <a:t>:1°,3°,</a:t>
            </a:r>
            <a:r>
              <a:rPr lang="it-IT" dirty="0" err="1" smtClean="0">
                <a:latin typeface="Comic Sans MS" pitchFamily="66" charset="0"/>
              </a:rPr>
              <a:t>k°</a:t>
            </a:r>
            <a:r>
              <a:rPr lang="it-IT" dirty="0" smtClean="0">
                <a:latin typeface="Comic Sans MS" pitchFamily="66" charset="0"/>
              </a:rPr>
              <a:t>)</a:t>
            </a:r>
            <a:endParaRPr lang="it-IT" dirty="0">
              <a:latin typeface="Comic Sans MS" pitchFamily="66" charset="0"/>
            </a:endParaRPr>
          </a:p>
        </p:txBody>
      </p:sp>
      <p:sp>
        <p:nvSpPr>
          <p:cNvPr id="164876" name="Line 11"/>
          <p:cNvSpPr>
            <a:spLocks noChangeShapeType="1"/>
          </p:cNvSpPr>
          <p:nvPr/>
        </p:nvSpPr>
        <p:spPr bwMode="auto">
          <a:xfrm>
            <a:off x="4500563" y="4581525"/>
            <a:ext cx="0" cy="360363"/>
          </a:xfrm>
          <a:prstGeom prst="line">
            <a:avLst/>
          </a:prstGeom>
          <a:noFill/>
          <a:ln w="9525">
            <a:solidFill>
              <a:schemeClr val="tx1"/>
            </a:solidFill>
            <a:round/>
            <a:headEnd/>
            <a:tailEnd type="triangle" w="med" len="med"/>
          </a:ln>
        </p:spPr>
        <p:txBody>
          <a:bodyPr/>
          <a:lstStyle/>
          <a:p>
            <a:endParaRPr lang="it-IT"/>
          </a:p>
        </p:txBody>
      </p:sp>
      <p:sp>
        <p:nvSpPr>
          <p:cNvPr id="164877" name="Line 12"/>
          <p:cNvSpPr>
            <a:spLocks noChangeShapeType="1"/>
          </p:cNvSpPr>
          <p:nvPr/>
        </p:nvSpPr>
        <p:spPr bwMode="auto">
          <a:xfrm flipH="1">
            <a:off x="4932363" y="4221163"/>
            <a:ext cx="2303462" cy="792162"/>
          </a:xfrm>
          <a:prstGeom prst="line">
            <a:avLst/>
          </a:prstGeom>
          <a:noFill/>
          <a:ln w="9525">
            <a:solidFill>
              <a:schemeClr val="tx1"/>
            </a:solidFill>
            <a:round/>
            <a:headEnd/>
            <a:tailEnd type="triangle" w="med" len="med"/>
          </a:ln>
        </p:spPr>
        <p:txBody>
          <a:bodyPr/>
          <a:lstStyle/>
          <a:p>
            <a:endParaRPr lang="it-IT"/>
          </a:p>
        </p:txBody>
      </p:sp>
      <p:sp>
        <p:nvSpPr>
          <p:cNvPr id="164878" name="Line 13"/>
          <p:cNvSpPr>
            <a:spLocks noChangeShapeType="1"/>
          </p:cNvSpPr>
          <p:nvPr/>
        </p:nvSpPr>
        <p:spPr bwMode="auto">
          <a:xfrm>
            <a:off x="1763713" y="4221163"/>
            <a:ext cx="2303462" cy="863600"/>
          </a:xfrm>
          <a:prstGeom prst="line">
            <a:avLst/>
          </a:prstGeom>
          <a:noFill/>
          <a:ln w="9525">
            <a:solidFill>
              <a:schemeClr val="tx1"/>
            </a:solidFill>
            <a:round/>
            <a:headEnd/>
            <a:tailEnd type="triangle" w="med" len="med"/>
          </a:ln>
        </p:spPr>
        <p:txBody>
          <a:bodyPr/>
          <a:lstStyle/>
          <a:p>
            <a:endParaRPr lang="it-IT"/>
          </a:p>
        </p:txBody>
      </p:sp>
      <p:sp>
        <p:nvSpPr>
          <p:cNvPr id="164879" name="Rectangle 14"/>
          <p:cNvSpPr>
            <a:spLocks noChangeArrowheads="1"/>
          </p:cNvSpPr>
          <p:nvPr/>
        </p:nvSpPr>
        <p:spPr bwMode="auto">
          <a:xfrm>
            <a:off x="3924300" y="5300663"/>
            <a:ext cx="360363" cy="288925"/>
          </a:xfrm>
          <a:prstGeom prst="rect">
            <a:avLst/>
          </a:prstGeom>
          <a:solidFill>
            <a:srgbClr val="FF00FF"/>
          </a:solidFill>
          <a:ln w="9525" algn="ctr">
            <a:solidFill>
              <a:schemeClr val="tx1"/>
            </a:solidFill>
            <a:miter lim="800000"/>
            <a:headEnd/>
            <a:tailEnd/>
          </a:ln>
        </p:spPr>
        <p:txBody>
          <a:bodyPr wrap="none" anchor="ctr"/>
          <a:lstStyle/>
          <a:p>
            <a:endParaRPr lang="it-IT"/>
          </a:p>
        </p:txBody>
      </p:sp>
      <p:sp>
        <p:nvSpPr>
          <p:cNvPr id="164880" name="Rectangle 15"/>
          <p:cNvSpPr>
            <a:spLocks noChangeArrowheads="1"/>
          </p:cNvSpPr>
          <p:nvPr/>
        </p:nvSpPr>
        <p:spPr bwMode="auto">
          <a:xfrm>
            <a:off x="4356100" y="5300663"/>
            <a:ext cx="360363" cy="288925"/>
          </a:xfrm>
          <a:prstGeom prst="rect">
            <a:avLst/>
          </a:prstGeom>
          <a:solidFill>
            <a:srgbClr val="FF00FF"/>
          </a:solidFill>
          <a:ln w="9525" algn="ctr">
            <a:solidFill>
              <a:schemeClr val="tx1"/>
            </a:solidFill>
            <a:miter lim="800000"/>
            <a:headEnd/>
            <a:tailEnd/>
          </a:ln>
        </p:spPr>
        <p:txBody>
          <a:bodyPr wrap="none" anchor="ctr"/>
          <a:lstStyle/>
          <a:p>
            <a:endParaRPr lang="it-IT"/>
          </a:p>
        </p:txBody>
      </p:sp>
      <p:sp>
        <p:nvSpPr>
          <p:cNvPr id="164881" name="Rectangle 16"/>
          <p:cNvSpPr>
            <a:spLocks noChangeArrowheads="1"/>
          </p:cNvSpPr>
          <p:nvPr/>
        </p:nvSpPr>
        <p:spPr bwMode="auto">
          <a:xfrm>
            <a:off x="4787900" y="5300663"/>
            <a:ext cx="360363" cy="288925"/>
          </a:xfrm>
          <a:prstGeom prst="rect">
            <a:avLst/>
          </a:prstGeom>
          <a:solidFill>
            <a:srgbClr val="FF00FF"/>
          </a:solidFill>
          <a:ln w="9525" algn="ctr">
            <a:solidFill>
              <a:schemeClr val="tx1"/>
            </a:solidFill>
            <a:miter lim="800000"/>
            <a:headEnd/>
            <a:tailEnd/>
          </a:ln>
        </p:spPr>
        <p:txBody>
          <a:bodyPr wrap="none" anchor="ctr"/>
          <a:lstStyle/>
          <a:p>
            <a:endParaRPr lang="it-IT"/>
          </a:p>
        </p:txBody>
      </p:sp>
      <p:sp>
        <p:nvSpPr>
          <p:cNvPr id="164882" name="Text Box 17"/>
          <p:cNvSpPr txBox="1">
            <a:spLocks noChangeArrowheads="1"/>
          </p:cNvSpPr>
          <p:nvPr/>
        </p:nvSpPr>
        <p:spPr bwMode="auto">
          <a:xfrm>
            <a:off x="3563938" y="5661025"/>
            <a:ext cx="1747837" cy="457200"/>
          </a:xfrm>
          <a:prstGeom prst="rect">
            <a:avLst/>
          </a:prstGeom>
          <a:noFill/>
          <a:ln w="9525" algn="ctr">
            <a:noFill/>
            <a:miter lim="800000"/>
            <a:headEnd/>
            <a:tailEnd/>
          </a:ln>
        </p:spPr>
        <p:txBody>
          <a:bodyPr>
            <a:spAutoFit/>
          </a:bodyPr>
          <a:lstStyle/>
          <a:p>
            <a:r>
              <a:rPr lang="it-IT">
                <a:latin typeface="Comic Sans MS" pitchFamily="66" charset="0"/>
              </a:rPr>
              <a:t>   campione</a:t>
            </a:r>
          </a:p>
        </p:txBody>
      </p:sp>
      <p:sp>
        <p:nvSpPr>
          <p:cNvPr id="164883" name="Rectangle 18"/>
          <p:cNvSpPr>
            <a:spLocks noChangeArrowheads="1"/>
          </p:cNvSpPr>
          <p:nvPr/>
        </p:nvSpPr>
        <p:spPr bwMode="auto">
          <a:xfrm>
            <a:off x="4500563" y="2276475"/>
            <a:ext cx="1511300" cy="576263"/>
          </a:xfrm>
          <a:prstGeom prst="rect">
            <a:avLst/>
          </a:prstGeom>
          <a:solidFill>
            <a:srgbClr val="33CC33"/>
          </a:solidFill>
          <a:ln w="9525" algn="ctr">
            <a:solidFill>
              <a:schemeClr val="tx1"/>
            </a:solidFill>
            <a:miter lim="800000"/>
            <a:headEnd/>
            <a:tailEnd/>
          </a:ln>
        </p:spPr>
        <p:txBody>
          <a:bodyPr wrap="none" anchor="ctr"/>
          <a:lstStyle/>
          <a:p>
            <a:pPr algn="ctr"/>
            <a:r>
              <a:rPr lang="it-IT">
                <a:latin typeface="Comic Sans MS" pitchFamily="66" charset="0"/>
              </a:rPr>
              <a:t>3° gruppo</a:t>
            </a:r>
          </a:p>
        </p:txBody>
      </p:sp>
      <p:sp>
        <p:nvSpPr>
          <p:cNvPr id="164884" name="Text Box 19"/>
          <p:cNvSpPr txBox="1">
            <a:spLocks noChangeArrowheads="1"/>
          </p:cNvSpPr>
          <p:nvPr/>
        </p:nvSpPr>
        <p:spPr bwMode="auto">
          <a:xfrm>
            <a:off x="6135688" y="2276475"/>
            <a:ext cx="673100" cy="457200"/>
          </a:xfrm>
          <a:prstGeom prst="rect">
            <a:avLst/>
          </a:prstGeom>
          <a:noFill/>
          <a:ln w="9525" algn="ctr">
            <a:noFill/>
            <a:miter lim="800000"/>
            <a:headEnd/>
            <a:tailEnd/>
          </a:ln>
        </p:spPr>
        <p:txBody>
          <a:bodyPr>
            <a:spAutoFit/>
          </a:bodyPr>
          <a:lstStyle/>
          <a:p>
            <a:r>
              <a:rPr lang="it-IT">
                <a:latin typeface="Comic Sans MS" pitchFamily="66" charset="0"/>
              </a:rPr>
              <a:t>.……</a:t>
            </a:r>
          </a:p>
        </p:txBody>
      </p:sp>
      <p:sp>
        <p:nvSpPr>
          <p:cNvPr id="164885" name="Rectangle 20"/>
          <p:cNvSpPr>
            <a:spLocks noChangeArrowheads="1"/>
          </p:cNvSpPr>
          <p:nvPr/>
        </p:nvSpPr>
        <p:spPr bwMode="auto">
          <a:xfrm>
            <a:off x="1331913" y="3573463"/>
            <a:ext cx="1152525" cy="503237"/>
          </a:xfrm>
          <a:prstGeom prst="rect">
            <a:avLst/>
          </a:prstGeom>
          <a:solidFill>
            <a:schemeClr val="bg1"/>
          </a:solidFill>
          <a:ln w="9525" algn="ctr">
            <a:solidFill>
              <a:schemeClr val="tx1"/>
            </a:solidFill>
            <a:miter lim="800000"/>
            <a:headEnd/>
            <a:tailEnd/>
          </a:ln>
        </p:spPr>
        <p:txBody>
          <a:bodyPr wrap="none" anchor="ctr"/>
          <a:lstStyle/>
          <a:p>
            <a:pPr algn="ctr"/>
            <a:endParaRPr lang="it-IT">
              <a:solidFill>
                <a:srgbClr val="FF5050"/>
              </a:solidFill>
              <a:latin typeface="Comic Sans MS" pitchFamily="66" charset="0"/>
            </a:endParaRPr>
          </a:p>
        </p:txBody>
      </p:sp>
      <p:sp>
        <p:nvSpPr>
          <p:cNvPr id="164886" name="Rectangle 21"/>
          <p:cNvSpPr>
            <a:spLocks noChangeArrowheads="1"/>
          </p:cNvSpPr>
          <p:nvPr/>
        </p:nvSpPr>
        <p:spPr bwMode="auto">
          <a:xfrm>
            <a:off x="3995738" y="3573463"/>
            <a:ext cx="1152525" cy="503237"/>
          </a:xfrm>
          <a:prstGeom prst="rect">
            <a:avLst/>
          </a:prstGeom>
          <a:solidFill>
            <a:schemeClr val="bg1"/>
          </a:solidFill>
          <a:ln w="9525" algn="ctr">
            <a:solidFill>
              <a:schemeClr val="tx1"/>
            </a:solidFill>
            <a:miter lim="800000"/>
            <a:headEnd/>
            <a:tailEnd/>
          </a:ln>
        </p:spPr>
        <p:txBody>
          <a:bodyPr wrap="none" anchor="ctr"/>
          <a:lstStyle/>
          <a:p>
            <a:endParaRPr lang="it-IT"/>
          </a:p>
        </p:txBody>
      </p:sp>
      <p:sp>
        <p:nvSpPr>
          <p:cNvPr id="164887" name="Rectangle 22"/>
          <p:cNvSpPr>
            <a:spLocks noChangeArrowheads="1"/>
          </p:cNvSpPr>
          <p:nvPr/>
        </p:nvSpPr>
        <p:spPr bwMode="auto">
          <a:xfrm>
            <a:off x="6804025" y="3500438"/>
            <a:ext cx="1152525" cy="503237"/>
          </a:xfrm>
          <a:prstGeom prst="rect">
            <a:avLst/>
          </a:prstGeom>
          <a:solidFill>
            <a:schemeClr val="bg1"/>
          </a:solidFill>
          <a:ln w="9525" algn="ctr">
            <a:solidFill>
              <a:schemeClr val="tx1"/>
            </a:solidFill>
            <a:miter lim="800000"/>
            <a:headEnd/>
            <a:tailEnd/>
          </a:ln>
        </p:spPr>
        <p:txBody>
          <a:bodyPr wrap="none" anchor="ctr"/>
          <a:lstStyle/>
          <a:p>
            <a:endParaRPr lang="it-IT"/>
          </a:p>
        </p:txBody>
      </p:sp>
      <p:sp>
        <p:nvSpPr>
          <p:cNvPr id="164888" name="Line 23"/>
          <p:cNvSpPr>
            <a:spLocks noChangeShapeType="1"/>
          </p:cNvSpPr>
          <p:nvPr/>
        </p:nvSpPr>
        <p:spPr bwMode="auto">
          <a:xfrm>
            <a:off x="4572000" y="2924175"/>
            <a:ext cx="0" cy="649288"/>
          </a:xfrm>
          <a:prstGeom prst="line">
            <a:avLst/>
          </a:prstGeom>
          <a:noFill/>
          <a:ln w="9525">
            <a:solidFill>
              <a:schemeClr val="tx1"/>
            </a:solidFill>
            <a:round/>
            <a:headEnd/>
            <a:tailEnd/>
          </a:ln>
        </p:spPr>
        <p:txBody>
          <a:bodyPr/>
          <a:lstStyle/>
          <a:p>
            <a:endParaRPr lang="it-IT"/>
          </a:p>
        </p:txBody>
      </p:sp>
      <p:sp>
        <p:nvSpPr>
          <p:cNvPr id="164889" name="Oval 24"/>
          <p:cNvSpPr>
            <a:spLocks noChangeArrowheads="1"/>
          </p:cNvSpPr>
          <p:nvPr/>
        </p:nvSpPr>
        <p:spPr bwMode="auto">
          <a:xfrm>
            <a:off x="1476375" y="3644900"/>
            <a:ext cx="71438"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0" name="Oval 26"/>
          <p:cNvSpPr>
            <a:spLocks noChangeArrowheads="1"/>
          </p:cNvSpPr>
          <p:nvPr/>
        </p:nvSpPr>
        <p:spPr bwMode="auto">
          <a:xfrm>
            <a:off x="1763713" y="3644900"/>
            <a:ext cx="71437"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1" name="Oval 27"/>
          <p:cNvSpPr>
            <a:spLocks noChangeArrowheads="1"/>
          </p:cNvSpPr>
          <p:nvPr/>
        </p:nvSpPr>
        <p:spPr bwMode="auto">
          <a:xfrm>
            <a:off x="2051050" y="3644900"/>
            <a:ext cx="71438"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892" name="Oval 28"/>
          <p:cNvSpPr>
            <a:spLocks noChangeArrowheads="1"/>
          </p:cNvSpPr>
          <p:nvPr/>
        </p:nvSpPr>
        <p:spPr bwMode="auto">
          <a:xfrm>
            <a:off x="1979613" y="3860800"/>
            <a:ext cx="71437" cy="71438"/>
          </a:xfrm>
          <a:prstGeom prst="ellipse">
            <a:avLst/>
          </a:prstGeom>
          <a:solidFill>
            <a:srgbClr val="33CC33"/>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3" name="Oval 29"/>
          <p:cNvSpPr>
            <a:spLocks noChangeArrowheads="1"/>
          </p:cNvSpPr>
          <p:nvPr/>
        </p:nvSpPr>
        <p:spPr bwMode="auto">
          <a:xfrm>
            <a:off x="1476375" y="3933825"/>
            <a:ext cx="71438"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4" name="Oval 31"/>
          <p:cNvSpPr>
            <a:spLocks noChangeArrowheads="1"/>
          </p:cNvSpPr>
          <p:nvPr/>
        </p:nvSpPr>
        <p:spPr bwMode="auto">
          <a:xfrm>
            <a:off x="4932363" y="3644900"/>
            <a:ext cx="71437"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5" name="Oval 33"/>
          <p:cNvSpPr>
            <a:spLocks noChangeArrowheads="1"/>
          </p:cNvSpPr>
          <p:nvPr/>
        </p:nvSpPr>
        <p:spPr bwMode="auto">
          <a:xfrm>
            <a:off x="4643438" y="3644900"/>
            <a:ext cx="71437"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6" name="Oval 34"/>
          <p:cNvSpPr>
            <a:spLocks noChangeArrowheads="1"/>
          </p:cNvSpPr>
          <p:nvPr/>
        </p:nvSpPr>
        <p:spPr bwMode="auto">
          <a:xfrm>
            <a:off x="4356100" y="3860800"/>
            <a:ext cx="71438"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7" name="Oval 35"/>
          <p:cNvSpPr>
            <a:spLocks noChangeArrowheads="1"/>
          </p:cNvSpPr>
          <p:nvPr/>
        </p:nvSpPr>
        <p:spPr bwMode="auto">
          <a:xfrm>
            <a:off x="4140200" y="3716338"/>
            <a:ext cx="71438" cy="71437"/>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8" name="Oval 36"/>
          <p:cNvSpPr>
            <a:spLocks noChangeArrowheads="1"/>
          </p:cNvSpPr>
          <p:nvPr/>
        </p:nvSpPr>
        <p:spPr bwMode="auto">
          <a:xfrm>
            <a:off x="7235825" y="3789363"/>
            <a:ext cx="71438" cy="71437"/>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899" name="Oval 37"/>
          <p:cNvSpPr>
            <a:spLocks noChangeArrowheads="1"/>
          </p:cNvSpPr>
          <p:nvPr/>
        </p:nvSpPr>
        <p:spPr bwMode="auto">
          <a:xfrm>
            <a:off x="7164388" y="3644900"/>
            <a:ext cx="71437"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00" name="Oval 38"/>
          <p:cNvSpPr>
            <a:spLocks noChangeArrowheads="1"/>
          </p:cNvSpPr>
          <p:nvPr/>
        </p:nvSpPr>
        <p:spPr bwMode="auto">
          <a:xfrm>
            <a:off x="6877050" y="3789363"/>
            <a:ext cx="71438" cy="71437"/>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901" name="Oval 39"/>
          <p:cNvSpPr>
            <a:spLocks noChangeArrowheads="1"/>
          </p:cNvSpPr>
          <p:nvPr/>
        </p:nvSpPr>
        <p:spPr bwMode="auto">
          <a:xfrm>
            <a:off x="6877050" y="3573463"/>
            <a:ext cx="71438" cy="71437"/>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02" name="Oval 40"/>
          <p:cNvSpPr>
            <a:spLocks noChangeArrowheads="1"/>
          </p:cNvSpPr>
          <p:nvPr/>
        </p:nvSpPr>
        <p:spPr bwMode="auto">
          <a:xfrm>
            <a:off x="5003800" y="3860800"/>
            <a:ext cx="71438"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03" name="Oval 42"/>
          <p:cNvSpPr>
            <a:spLocks noChangeArrowheads="1"/>
          </p:cNvSpPr>
          <p:nvPr/>
        </p:nvSpPr>
        <p:spPr bwMode="auto">
          <a:xfrm>
            <a:off x="4067175" y="3860800"/>
            <a:ext cx="71438" cy="71438"/>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904" name="Oval 43"/>
          <p:cNvSpPr>
            <a:spLocks noChangeArrowheads="1"/>
          </p:cNvSpPr>
          <p:nvPr/>
        </p:nvSpPr>
        <p:spPr bwMode="auto">
          <a:xfrm>
            <a:off x="7596188" y="3573463"/>
            <a:ext cx="71437" cy="71437"/>
          </a:xfrm>
          <a:prstGeom prst="ellipse">
            <a:avLst/>
          </a:prstGeom>
          <a:solidFill>
            <a:srgbClr val="FF5050"/>
          </a:solidFill>
          <a:ln w="9525" algn="ctr">
            <a:solidFill>
              <a:srgbClr val="FF5050"/>
            </a:solidFill>
            <a:round/>
            <a:headEnd/>
            <a:tailEnd/>
          </a:ln>
        </p:spPr>
        <p:txBody>
          <a:bodyPr wrap="none" anchor="ctr"/>
          <a:lstStyle/>
          <a:p>
            <a:pPr algn="ctr"/>
            <a:endParaRPr lang="it-IT">
              <a:solidFill>
                <a:srgbClr val="FF5050"/>
              </a:solidFill>
              <a:latin typeface="Comic Sans MS" pitchFamily="66" charset="0"/>
            </a:endParaRPr>
          </a:p>
        </p:txBody>
      </p:sp>
      <p:sp>
        <p:nvSpPr>
          <p:cNvPr id="164905" name="Oval 44"/>
          <p:cNvSpPr>
            <a:spLocks noChangeArrowheads="1"/>
          </p:cNvSpPr>
          <p:nvPr/>
        </p:nvSpPr>
        <p:spPr bwMode="auto">
          <a:xfrm>
            <a:off x="4067175" y="5373688"/>
            <a:ext cx="73025" cy="71437"/>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06" name="Oval 45"/>
          <p:cNvSpPr>
            <a:spLocks noChangeArrowheads="1"/>
          </p:cNvSpPr>
          <p:nvPr/>
        </p:nvSpPr>
        <p:spPr bwMode="auto">
          <a:xfrm>
            <a:off x="4140200" y="5445125"/>
            <a:ext cx="73025" cy="71438"/>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07" name="Oval 46"/>
          <p:cNvSpPr>
            <a:spLocks noChangeArrowheads="1"/>
          </p:cNvSpPr>
          <p:nvPr/>
        </p:nvSpPr>
        <p:spPr bwMode="auto">
          <a:xfrm>
            <a:off x="3924300" y="5445125"/>
            <a:ext cx="73025" cy="71438"/>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08" name="Oval 47"/>
          <p:cNvSpPr>
            <a:spLocks noChangeArrowheads="1"/>
          </p:cNvSpPr>
          <p:nvPr/>
        </p:nvSpPr>
        <p:spPr bwMode="auto">
          <a:xfrm>
            <a:off x="4572000" y="5445125"/>
            <a:ext cx="73025" cy="71438"/>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09" name="Oval 48"/>
          <p:cNvSpPr>
            <a:spLocks noChangeArrowheads="1"/>
          </p:cNvSpPr>
          <p:nvPr/>
        </p:nvSpPr>
        <p:spPr bwMode="auto">
          <a:xfrm>
            <a:off x="4427538" y="5373688"/>
            <a:ext cx="73025" cy="71437"/>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10" name="Oval 49"/>
          <p:cNvSpPr>
            <a:spLocks noChangeArrowheads="1"/>
          </p:cNvSpPr>
          <p:nvPr/>
        </p:nvSpPr>
        <p:spPr bwMode="auto">
          <a:xfrm>
            <a:off x="5003800" y="5373688"/>
            <a:ext cx="73025" cy="71437"/>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11" name="Oval 50"/>
          <p:cNvSpPr>
            <a:spLocks noChangeArrowheads="1"/>
          </p:cNvSpPr>
          <p:nvPr/>
        </p:nvSpPr>
        <p:spPr bwMode="auto">
          <a:xfrm>
            <a:off x="4859338" y="5516563"/>
            <a:ext cx="73025" cy="71437"/>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12" name="Oval 51"/>
          <p:cNvSpPr>
            <a:spLocks noChangeArrowheads="1"/>
          </p:cNvSpPr>
          <p:nvPr/>
        </p:nvSpPr>
        <p:spPr bwMode="auto">
          <a:xfrm>
            <a:off x="4859338" y="5373688"/>
            <a:ext cx="73025" cy="71437"/>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13" name="Oval 52"/>
          <p:cNvSpPr>
            <a:spLocks noChangeArrowheads="1"/>
          </p:cNvSpPr>
          <p:nvPr/>
        </p:nvSpPr>
        <p:spPr bwMode="auto">
          <a:xfrm>
            <a:off x="5003800" y="5516563"/>
            <a:ext cx="73025" cy="71437"/>
          </a:xfrm>
          <a:prstGeom prst="ellipse">
            <a:avLst/>
          </a:prstGeom>
          <a:solidFill>
            <a:schemeClr val="tx1"/>
          </a:solidFill>
          <a:ln w="9525" algn="ctr">
            <a:solidFill>
              <a:schemeClr val="tx1"/>
            </a:solidFill>
            <a:round/>
            <a:headEnd/>
            <a:tailEnd/>
          </a:ln>
        </p:spPr>
        <p:txBody>
          <a:bodyPr wrap="none" anchor="ctr"/>
          <a:lstStyle/>
          <a:p>
            <a:endParaRPr lang="it-IT"/>
          </a:p>
        </p:txBody>
      </p:sp>
      <p:sp>
        <p:nvSpPr>
          <p:cNvPr id="164914" name="Text Box 53"/>
          <p:cNvSpPr txBox="1">
            <a:spLocks noChangeArrowheads="1"/>
          </p:cNvSpPr>
          <p:nvPr/>
        </p:nvSpPr>
        <p:spPr bwMode="auto">
          <a:xfrm>
            <a:off x="827584" y="4221088"/>
            <a:ext cx="7502525" cy="369332"/>
          </a:xfrm>
          <a:prstGeom prst="rect">
            <a:avLst/>
          </a:prstGeom>
          <a:noFill/>
          <a:ln w="9525" algn="ctr">
            <a:noFill/>
            <a:miter lim="800000"/>
            <a:headEnd/>
            <a:tailEnd/>
          </a:ln>
        </p:spPr>
        <p:txBody>
          <a:bodyPr>
            <a:spAutoFit/>
          </a:bodyPr>
          <a:lstStyle/>
          <a:p>
            <a:r>
              <a:rPr lang="it-IT" b="1" dirty="0" smtClean="0">
                <a:latin typeface="Comic Sans MS" pitchFamily="66" charset="0"/>
              </a:rPr>
              <a:t>II STADIO</a:t>
            </a:r>
            <a:r>
              <a:rPr lang="it-IT" dirty="0" smtClean="0">
                <a:latin typeface="Comic Sans MS" pitchFamily="66" charset="0"/>
              </a:rPr>
              <a:t>: Estrazione </a:t>
            </a:r>
            <a:r>
              <a:rPr lang="it-IT" dirty="0">
                <a:latin typeface="Comic Sans MS" pitchFamily="66" charset="0"/>
              </a:rPr>
              <a:t>casuale delle unità dai </a:t>
            </a:r>
            <a:r>
              <a:rPr lang="it-IT" dirty="0" smtClean="0">
                <a:latin typeface="Comic Sans MS" pitchFamily="66" charset="0"/>
              </a:rPr>
              <a:t>gruppi scelti</a:t>
            </a:r>
            <a:endParaRPr lang="it-IT" dirty="0">
              <a:latin typeface="Comic Sans MS" pitchFamily="66" charset="0"/>
            </a:endParaRPr>
          </a:p>
        </p:txBody>
      </p:sp>
      <p:sp>
        <p:nvSpPr>
          <p:cNvPr id="164915" name="Oval 54"/>
          <p:cNvSpPr>
            <a:spLocks noChangeArrowheads="1"/>
          </p:cNvSpPr>
          <p:nvPr/>
        </p:nvSpPr>
        <p:spPr bwMode="auto">
          <a:xfrm>
            <a:off x="7092950" y="3789363"/>
            <a:ext cx="71438" cy="71437"/>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16" name="Oval 55"/>
          <p:cNvSpPr>
            <a:spLocks noChangeArrowheads="1"/>
          </p:cNvSpPr>
          <p:nvPr/>
        </p:nvSpPr>
        <p:spPr bwMode="auto">
          <a:xfrm>
            <a:off x="7524750" y="3644900"/>
            <a:ext cx="71438"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17" name="Oval 56"/>
          <p:cNvSpPr>
            <a:spLocks noChangeArrowheads="1"/>
          </p:cNvSpPr>
          <p:nvPr/>
        </p:nvSpPr>
        <p:spPr bwMode="auto">
          <a:xfrm>
            <a:off x="4643438" y="3933825"/>
            <a:ext cx="71437"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18" name="Oval 57"/>
          <p:cNvSpPr>
            <a:spLocks noChangeArrowheads="1"/>
          </p:cNvSpPr>
          <p:nvPr/>
        </p:nvSpPr>
        <p:spPr bwMode="auto">
          <a:xfrm>
            <a:off x="2266950" y="3860800"/>
            <a:ext cx="71438"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164919" name="Oval 58"/>
          <p:cNvSpPr>
            <a:spLocks noChangeArrowheads="1"/>
          </p:cNvSpPr>
          <p:nvPr/>
        </p:nvSpPr>
        <p:spPr bwMode="auto">
          <a:xfrm>
            <a:off x="1979613" y="3860800"/>
            <a:ext cx="71437" cy="71438"/>
          </a:xfrm>
          <a:prstGeom prst="ellipse">
            <a:avLst/>
          </a:prstGeom>
          <a:solidFill>
            <a:srgbClr val="FF5050"/>
          </a:solidFill>
          <a:ln w="9525" algn="ctr">
            <a:solidFill>
              <a:srgbClr val="33CC33"/>
            </a:solidFill>
            <a:round/>
            <a:headEnd/>
            <a:tailEnd/>
          </a:ln>
        </p:spPr>
        <p:txBody>
          <a:bodyPr wrap="none" anchor="ctr"/>
          <a:lstStyle/>
          <a:p>
            <a:pPr algn="ctr"/>
            <a:endParaRPr lang="it-IT">
              <a:solidFill>
                <a:srgbClr val="FF5050"/>
              </a:solidFill>
              <a:latin typeface="Comic Sans MS" pitchFamily="66" charset="0"/>
            </a:endParaRPr>
          </a:p>
        </p:txBody>
      </p:sp>
      <p:sp>
        <p:nvSpPr>
          <p:cNvPr id="56" name="CasellaDiTesto 55"/>
          <p:cNvSpPr txBox="1"/>
          <p:nvPr/>
        </p:nvSpPr>
        <p:spPr>
          <a:xfrm>
            <a:off x="611560" y="6093296"/>
            <a:ext cx="7365991" cy="461665"/>
          </a:xfrm>
          <a:prstGeom prst="rect">
            <a:avLst/>
          </a:prstGeom>
          <a:noFill/>
        </p:spPr>
        <p:txBody>
          <a:bodyPr wrap="none" rtlCol="0">
            <a:spAutoFit/>
          </a:bodyPr>
          <a:lstStyle/>
          <a:p>
            <a:r>
              <a:rPr lang="it-IT" sz="2400" b="1" dirty="0" err="1" smtClean="0"/>
              <a:t>*si</a:t>
            </a:r>
            <a:r>
              <a:rPr lang="it-IT" sz="2400" b="1" dirty="0" smtClean="0"/>
              <a:t> parla di grappolo o gruppo di unità della popolazione</a:t>
            </a:r>
            <a:endParaRPr lang="it-IT" sz="24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052736"/>
            <a:ext cx="8748464" cy="5805264"/>
          </a:xfrm>
        </p:spPr>
        <p:txBody>
          <a:bodyPr>
            <a:normAutofit lnSpcReduction="10000"/>
          </a:bodyPr>
          <a:lstStyle/>
          <a:p>
            <a:r>
              <a:rPr lang="it-IT" sz="2800" dirty="0" smtClean="0"/>
              <a:t>Il campionamento a grappolo è meno preciso dei campionamenti  visti prima, pertanto il suo uso è giustificato  se la pop. è </a:t>
            </a:r>
            <a:r>
              <a:rPr lang="it-IT" sz="2800" u="sng" dirty="0" smtClean="0"/>
              <a:t>molto numerosa o se ci sono ragioni economiche</a:t>
            </a:r>
            <a:r>
              <a:rPr lang="it-IT" sz="2800" dirty="0" smtClean="0"/>
              <a:t>. Se il budget è limitato questo tipo di campionamento permette di ottenere campioni maggiori rispetto agli altri metodi.</a:t>
            </a:r>
          </a:p>
          <a:p>
            <a:r>
              <a:rPr lang="it-IT" sz="2800" dirty="0" smtClean="0"/>
              <a:t>Il </a:t>
            </a:r>
            <a:r>
              <a:rPr lang="it-IT" sz="2800" dirty="0" smtClean="0">
                <a:solidFill>
                  <a:srgbClr val="FF0000"/>
                </a:solidFill>
              </a:rPr>
              <a:t>grappolo è di fatto una  popolazione in miniatura</a:t>
            </a:r>
            <a:r>
              <a:rPr lang="it-IT" sz="2800" dirty="0" smtClean="0"/>
              <a:t>, che ne rispetta tutte le caratteristiche fondamentali. </a:t>
            </a:r>
          </a:p>
          <a:p>
            <a:r>
              <a:rPr lang="it-IT" sz="2800" dirty="0" smtClean="0"/>
              <a:t> La condizioni per cui abbia senso effettuare </a:t>
            </a:r>
            <a:r>
              <a:rPr lang="it-IT" sz="2800" b="1" dirty="0" smtClean="0"/>
              <a:t>un piano di  campionamento a grappoli è che ci sia molta eterogeneità all’interno dei grappoli e molta omogeneità tra loro.</a:t>
            </a:r>
            <a:r>
              <a:rPr lang="it-IT" sz="2800" dirty="0" smtClean="0"/>
              <a:t> Basta  prenderne quindi </a:t>
            </a:r>
            <a:r>
              <a:rPr lang="it-IT" sz="2800" u="sng" dirty="0" smtClean="0"/>
              <a:t>solo alcuni per rappresentare le caratteristiche  dell’intera popolazione</a:t>
            </a:r>
          </a:p>
          <a:p>
            <a:endParaRPr lang="it-IT" sz="2800" dirty="0"/>
          </a:p>
        </p:txBody>
      </p:sp>
      <p:sp>
        <p:nvSpPr>
          <p:cNvPr id="4" name="Rectangle 2"/>
          <p:cNvSpPr>
            <a:spLocks noGrp="1" noChangeArrowheads="1"/>
          </p:cNvSpPr>
          <p:nvPr>
            <p:ph type="title"/>
          </p:nvPr>
        </p:nvSpPr>
        <p:spPr>
          <a:xfrm>
            <a:off x="914400" y="188640"/>
            <a:ext cx="8229600" cy="648072"/>
          </a:xfrm>
          <a:ln>
            <a:solidFill>
              <a:srgbClr val="6600FF"/>
            </a:solidFill>
          </a:ln>
        </p:spPr>
        <p:txBody>
          <a:bodyPr>
            <a:normAutofit/>
          </a:bodyPr>
          <a:lstStyle/>
          <a:p>
            <a:r>
              <a:rPr lang="it-IT" sz="2800" dirty="0" smtClean="0">
                <a:solidFill>
                  <a:srgbClr val="FF0000"/>
                </a:solidFill>
              </a:rPr>
              <a:t>Campionamento  a grappolo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4"/>
          <p:cNvSpPr>
            <a:spLocks noGrp="1"/>
          </p:cNvSpPr>
          <p:nvPr>
            <p:ph type="sldNum" sz="quarter" idx="12"/>
          </p:nvPr>
        </p:nvSpPr>
        <p:spPr/>
        <p:txBody>
          <a:bodyPr/>
          <a:lstStyle/>
          <a:p>
            <a:pPr>
              <a:defRPr/>
            </a:pPr>
            <a:fld id="{8B289701-A90B-452C-9B4B-BC9720E297F1}" type="slidenum">
              <a:rPr lang="it-IT"/>
              <a:pPr>
                <a:defRPr/>
              </a:pPr>
              <a:t>68</a:t>
            </a:fld>
            <a:endParaRPr lang="it-IT"/>
          </a:p>
        </p:txBody>
      </p:sp>
      <p:sp>
        <p:nvSpPr>
          <p:cNvPr id="165891" name="Rectangle 2"/>
          <p:cNvSpPr>
            <a:spLocks noGrp="1" noChangeArrowheads="1"/>
          </p:cNvSpPr>
          <p:nvPr>
            <p:ph type="title"/>
          </p:nvPr>
        </p:nvSpPr>
        <p:spPr>
          <a:xfrm>
            <a:off x="468313" y="0"/>
            <a:ext cx="8229600" cy="836613"/>
          </a:xfrm>
          <a:ln>
            <a:solidFill>
              <a:srgbClr val="3333CC"/>
            </a:solidFill>
          </a:ln>
        </p:spPr>
        <p:txBody>
          <a:bodyPr>
            <a:normAutofit fontScale="90000"/>
          </a:bodyPr>
          <a:lstStyle/>
          <a:p>
            <a:pPr eaLnBrk="1" hangingPunct="1"/>
            <a:r>
              <a:rPr lang="it-IT" sz="2800" smtClean="0">
                <a:solidFill>
                  <a:srgbClr val="FF0000"/>
                </a:solidFill>
              </a:rPr>
              <a:t>Campionamento  a 2 stadi (a grappolo)</a:t>
            </a:r>
            <a:br>
              <a:rPr lang="it-IT" sz="2800" smtClean="0">
                <a:solidFill>
                  <a:srgbClr val="FF0000"/>
                </a:solidFill>
              </a:rPr>
            </a:br>
            <a:r>
              <a:rPr lang="it-IT" sz="2800" smtClean="0">
                <a:solidFill>
                  <a:srgbClr val="FF0000"/>
                </a:solidFill>
              </a:rPr>
              <a:t>Esempio</a:t>
            </a:r>
          </a:p>
        </p:txBody>
      </p:sp>
      <p:pic>
        <p:nvPicPr>
          <p:cNvPr id="165892" name="Picture 3"/>
          <p:cNvPicPr>
            <a:picLocks noChangeAspect="1" noChangeArrowheads="1"/>
          </p:cNvPicPr>
          <p:nvPr/>
        </p:nvPicPr>
        <p:blipFill>
          <a:blip r:embed="rId3" cstate="print"/>
          <a:srcRect/>
          <a:stretch>
            <a:fillRect/>
          </a:stretch>
        </p:blipFill>
        <p:spPr bwMode="auto">
          <a:xfrm>
            <a:off x="0" y="1125538"/>
            <a:ext cx="8893175" cy="547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043608" y="1052736"/>
            <a:ext cx="6744831" cy="4680520"/>
          </a:xfrm>
          <a:prstGeom prst="rect">
            <a:avLst/>
          </a:prstGeom>
          <a:noFill/>
          <a:ln w="9525">
            <a:noFill/>
            <a:miter lim="800000"/>
            <a:headEnd/>
            <a:tailEnd/>
          </a:ln>
        </p:spPr>
      </p:pic>
      <p:sp>
        <p:nvSpPr>
          <p:cNvPr id="3" name="CasellaDiTesto 2"/>
          <p:cNvSpPr txBox="1"/>
          <p:nvPr/>
        </p:nvSpPr>
        <p:spPr>
          <a:xfrm>
            <a:off x="611560" y="6021288"/>
            <a:ext cx="7959167" cy="369332"/>
          </a:xfrm>
          <a:prstGeom prst="rect">
            <a:avLst/>
          </a:prstGeom>
          <a:noFill/>
        </p:spPr>
        <p:txBody>
          <a:bodyPr wrap="none" rtlCol="0">
            <a:spAutoFit/>
          </a:bodyPr>
          <a:lstStyle/>
          <a:p>
            <a:r>
              <a:rPr lang="it-IT" b="1" dirty="0" smtClean="0"/>
              <a:t>molta eterogeneità all’interno dei grappoli  (o gruppi) e molta omogeneità tra loro</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Titolo 1"/>
          <p:cNvSpPr>
            <a:spLocks noGrp="1"/>
          </p:cNvSpPr>
          <p:nvPr>
            <p:ph type="title"/>
          </p:nvPr>
        </p:nvSpPr>
        <p:spPr>
          <a:xfrm>
            <a:off x="457200" y="274638"/>
            <a:ext cx="8229600" cy="922337"/>
          </a:xfrm>
          <a:ln>
            <a:solidFill>
              <a:srgbClr val="0070C0"/>
            </a:solidFill>
          </a:ln>
        </p:spPr>
        <p:txBody>
          <a:bodyPr/>
          <a:lstStyle/>
          <a:p>
            <a:r>
              <a:rPr lang="it-IT" sz="3600" smtClean="0">
                <a:solidFill>
                  <a:srgbClr val="FF0000"/>
                </a:solidFill>
              </a:rPr>
              <a:t>La variabilità</a:t>
            </a:r>
            <a:endParaRPr lang="it-IT" sz="3600" smtClean="0"/>
          </a:p>
        </p:txBody>
      </p:sp>
      <p:sp>
        <p:nvSpPr>
          <p:cNvPr id="117763" name="Segnaposto contenuto 2"/>
          <p:cNvSpPr>
            <a:spLocks noGrp="1"/>
          </p:cNvSpPr>
          <p:nvPr>
            <p:ph idx="1"/>
          </p:nvPr>
        </p:nvSpPr>
        <p:spPr/>
        <p:txBody>
          <a:bodyPr/>
          <a:lstStyle/>
          <a:p>
            <a:r>
              <a:rPr lang="it-IT" smtClean="0"/>
              <a:t>I biologi considerano la </a:t>
            </a:r>
            <a:r>
              <a:rPr lang="it-IT" b="1" smtClean="0">
                <a:solidFill>
                  <a:schemeClr val="accent2"/>
                </a:solidFill>
              </a:rPr>
              <a:t>variabilità</a:t>
            </a:r>
            <a:r>
              <a:rPr lang="it-IT" smtClean="0">
                <a:solidFill>
                  <a:schemeClr val="accent2"/>
                </a:solidFill>
              </a:rPr>
              <a:t> </a:t>
            </a:r>
            <a:r>
              <a:rPr lang="it-IT" smtClean="0"/>
              <a:t>come “la materia prima” dell’evoluzione: senza variabilità non esisterebbe nemmeno l’uomo.</a:t>
            </a:r>
          </a:p>
        </p:txBody>
      </p:sp>
      <p:sp>
        <p:nvSpPr>
          <p:cNvPr id="4" name="Segnaposto numero diapositiva 3"/>
          <p:cNvSpPr>
            <a:spLocks noGrp="1"/>
          </p:cNvSpPr>
          <p:nvPr>
            <p:ph type="sldNum" sz="quarter" idx="12"/>
          </p:nvPr>
        </p:nvSpPr>
        <p:spPr/>
        <p:txBody>
          <a:bodyPr/>
          <a:lstStyle/>
          <a:p>
            <a:pPr>
              <a:defRPr/>
            </a:pPr>
            <a:fld id="{75F67096-08FE-4091-A6C4-FCC3789C65C1}" type="slidenum">
              <a:rPr lang="it-IT" smtClean="0"/>
              <a:pPr>
                <a:defRPr/>
              </a:pPr>
              <a:t>7</a:t>
            </a:fld>
            <a:endParaRPr lang="it-IT"/>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ttangolo 1"/>
          <p:cNvSpPr/>
          <p:nvPr/>
        </p:nvSpPr>
        <p:spPr>
          <a:xfrm>
            <a:off x="395536" y="1196752"/>
            <a:ext cx="8352928" cy="4401205"/>
          </a:xfrm>
          <a:prstGeom prst="rect">
            <a:avLst/>
          </a:prstGeom>
        </p:spPr>
        <p:txBody>
          <a:bodyPr wrap="square">
            <a:spAutoFit/>
          </a:bodyPr>
          <a:lstStyle/>
          <a:p>
            <a:r>
              <a:rPr lang="it-IT" sz="2800" dirty="0" smtClean="0"/>
              <a:t>Una scuola media superiore è formata da 78 classi (gruppi), ciascuna di 24 studenti. </a:t>
            </a:r>
          </a:p>
          <a:p>
            <a:endParaRPr lang="it-IT" sz="2800" dirty="0" smtClean="0"/>
          </a:p>
          <a:p>
            <a:r>
              <a:rPr lang="it-IT" sz="2800" dirty="0" smtClean="0"/>
              <a:t>Si desidera estrarre un campione per </a:t>
            </a:r>
            <a:r>
              <a:rPr lang="it-IT" sz="2800" dirty="0" smtClean="0">
                <a:solidFill>
                  <a:srgbClr val="FF0000"/>
                </a:solidFill>
              </a:rPr>
              <a:t>stimare il numero medio</a:t>
            </a:r>
            <a:r>
              <a:rPr lang="it-IT" sz="2800" dirty="0" smtClean="0"/>
              <a:t> di ore settimanali dedicate allo sport. </a:t>
            </a:r>
          </a:p>
          <a:p>
            <a:endParaRPr lang="it-IT" sz="2800" dirty="0" smtClean="0"/>
          </a:p>
          <a:p>
            <a:r>
              <a:rPr lang="it-IT" sz="2800" dirty="0" smtClean="0"/>
              <a:t>Per motivi organizzativi e di costo si decide di selezionare 10 classi (</a:t>
            </a:r>
            <a:r>
              <a:rPr lang="it-IT" sz="2800" b="1" dirty="0" smtClean="0"/>
              <a:t>I stadio</a:t>
            </a:r>
            <a:r>
              <a:rPr lang="it-IT" sz="2800" dirty="0" smtClean="0"/>
              <a:t>)e di porre la domanda a tutti gli studenti delle classi estratte (</a:t>
            </a:r>
            <a:r>
              <a:rPr lang="it-IT" sz="2800" b="1" dirty="0" smtClean="0"/>
              <a:t>II stadio</a:t>
            </a:r>
            <a:r>
              <a:rPr lang="it-IT" sz="2800" dirty="0" smtClean="0"/>
              <a:t>), durante una delle ore di lezione.</a:t>
            </a:r>
            <a:endParaRPr lang="it-IT" sz="2800" dirty="0"/>
          </a:p>
        </p:txBody>
      </p:sp>
      <p:sp>
        <p:nvSpPr>
          <p:cNvPr id="3" name="CasellaDiTesto 2"/>
          <p:cNvSpPr txBox="1"/>
          <p:nvPr/>
        </p:nvSpPr>
        <p:spPr>
          <a:xfrm>
            <a:off x="3419872" y="404664"/>
            <a:ext cx="1516441" cy="523220"/>
          </a:xfrm>
          <a:prstGeom prst="rect">
            <a:avLst/>
          </a:prstGeom>
          <a:noFill/>
        </p:spPr>
        <p:txBody>
          <a:bodyPr wrap="none" rtlCol="0">
            <a:spAutoFit/>
          </a:bodyPr>
          <a:lstStyle/>
          <a:p>
            <a:r>
              <a:rPr lang="it-IT" sz="2800" dirty="0" smtClean="0">
                <a:solidFill>
                  <a:srgbClr val="FF0000"/>
                </a:solidFill>
              </a:rPr>
              <a:t>ESEMPIO</a:t>
            </a:r>
            <a:endParaRPr lang="it-IT" sz="2800" dirty="0">
              <a:solidFill>
                <a:srgbClr val="FF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9055E453-74F9-41AC-8C3B-9CBF3ADAEA73}" type="slidenum">
              <a:rPr lang="it-IT"/>
              <a:pPr>
                <a:defRPr/>
              </a:pPr>
              <a:t>71</a:t>
            </a:fld>
            <a:endParaRPr lang="it-IT"/>
          </a:p>
        </p:txBody>
      </p:sp>
      <p:sp>
        <p:nvSpPr>
          <p:cNvPr id="167939" name="Rectangle 2"/>
          <p:cNvSpPr>
            <a:spLocks noGrp="1" noChangeArrowheads="1"/>
          </p:cNvSpPr>
          <p:nvPr>
            <p:ph type="body" idx="1"/>
          </p:nvPr>
        </p:nvSpPr>
        <p:spPr>
          <a:xfrm>
            <a:off x="0" y="260648"/>
            <a:ext cx="9144000" cy="6597352"/>
          </a:xfrm>
        </p:spPr>
        <p:txBody>
          <a:bodyPr/>
          <a:lstStyle/>
          <a:p>
            <a:pPr eaLnBrk="1" hangingPunct="1">
              <a:lnSpc>
                <a:spcPct val="90000"/>
              </a:lnSpc>
            </a:pPr>
            <a:r>
              <a:rPr lang="it-IT" sz="2800" u="sng" dirty="0" smtClean="0">
                <a:solidFill>
                  <a:srgbClr val="FF0000"/>
                </a:solidFill>
              </a:rPr>
              <a:t>Esempio</a:t>
            </a:r>
            <a:r>
              <a:rPr lang="it-IT" sz="2800" dirty="0" smtClean="0"/>
              <a:t>. Si vuole stimare la superficie totale delle foglie degli alberi in una determinata area.</a:t>
            </a:r>
          </a:p>
          <a:p>
            <a:pPr eaLnBrk="1" hangingPunct="1">
              <a:lnSpc>
                <a:spcPct val="90000"/>
              </a:lnSpc>
            </a:pPr>
            <a:r>
              <a:rPr lang="it-IT" sz="2800" dirty="0" smtClean="0"/>
              <a:t>Si può usare il campionamento </a:t>
            </a:r>
            <a:r>
              <a:rPr lang="it-IT" sz="2800" u="sng" dirty="0" smtClean="0"/>
              <a:t>a 2 stadi</a:t>
            </a:r>
            <a:r>
              <a:rPr lang="it-IT" sz="2800" dirty="0" smtClean="0"/>
              <a:t>: prima si effettua  un campionamento di piante, poi un campionamento di foglie.</a:t>
            </a:r>
          </a:p>
          <a:p>
            <a:pPr eaLnBrk="1" hangingPunct="1">
              <a:lnSpc>
                <a:spcPct val="90000"/>
              </a:lnSpc>
              <a:buFontTx/>
              <a:buNone/>
            </a:pPr>
            <a:endParaRPr lang="it-IT" sz="2800" dirty="0" smtClean="0"/>
          </a:p>
          <a:p>
            <a:pPr eaLnBrk="1" hangingPunct="1">
              <a:lnSpc>
                <a:spcPct val="90000"/>
              </a:lnSpc>
            </a:pPr>
            <a:r>
              <a:rPr lang="it-IT" sz="2800" b="1" dirty="0" smtClean="0">
                <a:solidFill>
                  <a:srgbClr val="FF0000"/>
                </a:solidFill>
              </a:rPr>
              <a:t>NOTA</a:t>
            </a:r>
            <a:r>
              <a:rPr lang="it-IT" sz="2800" dirty="0" smtClean="0"/>
              <a:t> Il campionamento a strati e quello a 2 stadi possono sembrare simili, ma sono completamente diversi. Nel campionamento a strati si formano dei gruppi all’interno dei quali le unità siano il più possibile </a:t>
            </a:r>
            <a:r>
              <a:rPr lang="it-IT" sz="2800" u="sng" dirty="0" smtClean="0"/>
              <a:t>omogenee</a:t>
            </a:r>
            <a:r>
              <a:rPr lang="it-IT" sz="2800" dirty="0" smtClean="0"/>
              <a:t>, e </a:t>
            </a:r>
            <a:r>
              <a:rPr lang="it-IT" sz="2800" b="1" dirty="0" smtClean="0">
                <a:solidFill>
                  <a:srgbClr val="FF5050"/>
                </a:solidFill>
              </a:rPr>
              <a:t>si campiona da tutti gli strati</a:t>
            </a:r>
            <a:r>
              <a:rPr lang="it-IT" sz="2800" dirty="0" smtClean="0"/>
              <a:t>. Nel campionamento a 2 stadi si formano dei gruppi, sulla base di raggruppamenti naturali o artificiali, tali che siano il più possibile </a:t>
            </a:r>
            <a:r>
              <a:rPr lang="it-IT" sz="2800" u="sng" dirty="0" smtClean="0"/>
              <a:t>disomogenei</a:t>
            </a:r>
            <a:r>
              <a:rPr lang="it-IT" sz="2800" dirty="0" smtClean="0"/>
              <a:t> al loro interno (in modo da evitare di scegliere un campione di gruppi “particolari”). </a:t>
            </a:r>
            <a:r>
              <a:rPr lang="it-IT" sz="2800" b="1" dirty="0" smtClean="0">
                <a:solidFill>
                  <a:srgbClr val="FF5050"/>
                </a:solidFill>
              </a:rPr>
              <a:t>Si campiona solo da pochi gruppi estratti. </a:t>
            </a:r>
          </a:p>
          <a:p>
            <a:pPr eaLnBrk="1" hangingPunct="1">
              <a:lnSpc>
                <a:spcPct val="90000"/>
              </a:lnSpc>
            </a:pPr>
            <a:endParaRPr lang="it-IT" sz="2400" b="1" dirty="0" smtClean="0">
              <a:solidFill>
                <a:srgbClr val="FF5050"/>
              </a:solidFill>
            </a:endParaRPr>
          </a:p>
          <a:p>
            <a:pPr eaLnBrk="1" hangingPunct="1">
              <a:lnSpc>
                <a:spcPct val="90000"/>
              </a:lnSpc>
            </a:pPr>
            <a:endParaRPr lang="it-IT" sz="2400" dirty="0" smtClean="0"/>
          </a:p>
          <a:p>
            <a:pPr eaLnBrk="1" hangingPunct="1">
              <a:lnSpc>
                <a:spcPct val="90000"/>
              </a:lnSpc>
              <a:buFontTx/>
              <a:buNone/>
            </a:pPr>
            <a:endParaRPr lang="it-IT" sz="2400" dirty="0" smtClean="0">
              <a:solidFill>
                <a:srgbClr val="FF0000"/>
              </a:solidFill>
            </a:endParaRPr>
          </a:p>
          <a:p>
            <a:pPr eaLnBrk="1" hangingPunct="1">
              <a:lnSpc>
                <a:spcPct val="90000"/>
              </a:lnSpc>
            </a:pPr>
            <a:endParaRPr lang="it-IT" sz="2400" dirty="0" smtClean="0"/>
          </a:p>
          <a:p>
            <a:pPr eaLnBrk="1" hangingPunct="1">
              <a:lnSpc>
                <a:spcPct val="90000"/>
              </a:lnSpc>
            </a:pPr>
            <a:endParaRPr lang="it-IT" sz="2400" u="sng"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4941F4EC-457D-4011-BDBE-D00C14CEB5E4}" type="slidenum">
              <a:rPr lang="it-IT"/>
              <a:pPr>
                <a:defRPr/>
              </a:pPr>
              <a:t>72</a:t>
            </a:fld>
            <a:endParaRPr lang="it-IT"/>
          </a:p>
        </p:txBody>
      </p:sp>
      <p:sp>
        <p:nvSpPr>
          <p:cNvPr id="171011" name="Rectangle 3"/>
          <p:cNvSpPr>
            <a:spLocks noGrp="1" noChangeArrowheads="1"/>
          </p:cNvSpPr>
          <p:nvPr>
            <p:ph type="body" idx="1"/>
          </p:nvPr>
        </p:nvSpPr>
        <p:spPr>
          <a:xfrm>
            <a:off x="0" y="1125538"/>
            <a:ext cx="9144000" cy="5472112"/>
          </a:xfrm>
        </p:spPr>
        <p:txBody>
          <a:bodyPr/>
          <a:lstStyle/>
          <a:p>
            <a:pPr eaLnBrk="1" hangingPunct="1">
              <a:buFontTx/>
              <a:buNone/>
            </a:pPr>
            <a:endParaRPr lang="it-IT" dirty="0" smtClean="0"/>
          </a:p>
          <a:p>
            <a:pPr eaLnBrk="1" hangingPunct="1">
              <a:buFontTx/>
              <a:buNone/>
            </a:pPr>
            <a:r>
              <a:rPr lang="it-IT" dirty="0" smtClean="0"/>
              <a:t> In uno studio (</a:t>
            </a:r>
            <a:r>
              <a:rPr lang="it-IT" sz="2400" i="1" dirty="0" err="1" smtClean="0"/>
              <a:t>Determining</a:t>
            </a:r>
            <a:r>
              <a:rPr lang="it-IT" sz="2400" i="1" dirty="0" smtClean="0"/>
              <a:t> </a:t>
            </a:r>
            <a:r>
              <a:rPr lang="it-IT" sz="2400" i="1" dirty="0" err="1" smtClean="0"/>
              <a:t>Reef</a:t>
            </a:r>
            <a:r>
              <a:rPr lang="it-IT" sz="2400" i="1" dirty="0" smtClean="0"/>
              <a:t> </a:t>
            </a:r>
            <a:r>
              <a:rPr lang="it-IT" sz="2400" i="1" dirty="0" err="1" smtClean="0"/>
              <a:t>Fish</a:t>
            </a:r>
            <a:r>
              <a:rPr lang="it-IT" sz="2400" i="1" dirty="0" smtClean="0"/>
              <a:t> </a:t>
            </a:r>
            <a:r>
              <a:rPr lang="it-IT" sz="2400" i="1" dirty="0" err="1" smtClean="0"/>
              <a:t>Abundance</a:t>
            </a:r>
            <a:r>
              <a:rPr lang="it-IT" sz="2400" i="1" dirty="0" smtClean="0"/>
              <a:t> in Marine </a:t>
            </a:r>
            <a:r>
              <a:rPr lang="it-IT" sz="2400" i="1" dirty="0" err="1" smtClean="0"/>
              <a:t>Protected</a:t>
            </a:r>
            <a:r>
              <a:rPr lang="it-IT" sz="2400" i="1" dirty="0" smtClean="0"/>
              <a:t> </a:t>
            </a:r>
            <a:r>
              <a:rPr lang="it-IT" sz="2400" i="1" dirty="0" err="1" smtClean="0"/>
              <a:t>Areas</a:t>
            </a:r>
            <a:r>
              <a:rPr lang="it-IT" sz="2400" i="1" dirty="0" smtClean="0"/>
              <a:t> in the </a:t>
            </a:r>
            <a:r>
              <a:rPr lang="it-IT" sz="2400" i="1" dirty="0" err="1" smtClean="0"/>
              <a:t>Northern</a:t>
            </a:r>
            <a:r>
              <a:rPr lang="it-IT" sz="2400" i="1" dirty="0" smtClean="0"/>
              <a:t> Mariane Islands-2008</a:t>
            </a:r>
            <a:r>
              <a:rPr lang="it-IT" dirty="0" smtClean="0"/>
              <a:t>), si voleva stimare l’abbondanza dei pesci di alcuni atolli. </a:t>
            </a:r>
            <a:r>
              <a:rPr lang="it-IT" dirty="0" smtClean="0">
                <a:solidFill>
                  <a:srgbClr val="FF0000"/>
                </a:solidFill>
              </a:rPr>
              <a:t>Campionamento a strati</a:t>
            </a:r>
            <a:r>
              <a:rPr lang="it-IT" dirty="0" smtClean="0"/>
              <a:t>.</a:t>
            </a:r>
          </a:p>
          <a:p>
            <a:pPr eaLnBrk="1" hangingPunct="1">
              <a:buFontTx/>
              <a:buNone/>
            </a:pPr>
            <a:r>
              <a:rPr lang="it-IT" dirty="0" smtClean="0"/>
              <a:t> Gli strati sono basati </a:t>
            </a:r>
            <a:r>
              <a:rPr lang="it-IT" u="sng" dirty="0" smtClean="0"/>
              <a:t>sull’habitat qualitativo o sulla profondità marina.</a:t>
            </a:r>
          </a:p>
          <a:p>
            <a:pPr eaLnBrk="1" hangingPunct="1">
              <a:buFontTx/>
              <a:buNone/>
            </a:pPr>
            <a:endParaRPr lang="it-IT" sz="2800" dirty="0" smtClean="0"/>
          </a:p>
          <a:p>
            <a:pPr eaLnBrk="1" hangingPunct="1">
              <a:buFontTx/>
              <a:buNone/>
            </a:pPr>
            <a:endParaRPr lang="it-IT" dirty="0" smtClean="0"/>
          </a:p>
        </p:txBody>
      </p:sp>
      <p:sp>
        <p:nvSpPr>
          <p:cNvPr id="171012" name="Rectangle 4"/>
          <p:cNvSpPr>
            <a:spLocks noGrp="1" noChangeArrowheads="1"/>
          </p:cNvSpPr>
          <p:nvPr>
            <p:ph type="title"/>
          </p:nvPr>
        </p:nvSpPr>
        <p:spPr>
          <a:xfrm>
            <a:off x="457200" y="274638"/>
            <a:ext cx="8229600" cy="633412"/>
          </a:xfrm>
          <a:ln>
            <a:solidFill>
              <a:schemeClr val="accent2"/>
            </a:solidFill>
          </a:ln>
        </p:spPr>
        <p:txBody>
          <a:bodyPr/>
          <a:lstStyle/>
          <a:p>
            <a:pPr eaLnBrk="1" hangingPunct="1"/>
            <a:r>
              <a:rPr lang="it-IT" sz="3200" smtClean="0">
                <a:solidFill>
                  <a:srgbClr val="FF3300"/>
                </a:solidFill>
              </a:rPr>
              <a:t>Esempi di campionamento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3"/>
          <p:cNvSpPr>
            <a:spLocks noGrp="1"/>
          </p:cNvSpPr>
          <p:nvPr>
            <p:ph type="sldNum" sz="quarter" idx="12"/>
          </p:nvPr>
        </p:nvSpPr>
        <p:spPr/>
        <p:txBody>
          <a:bodyPr/>
          <a:lstStyle/>
          <a:p>
            <a:pPr>
              <a:defRPr/>
            </a:pPr>
            <a:fld id="{B30E6FAF-B461-4AB5-9BB8-1BA33BF2C52F}" type="slidenum">
              <a:rPr lang="it-IT"/>
              <a:pPr>
                <a:defRPr/>
              </a:pPr>
              <a:t>73</a:t>
            </a:fld>
            <a:endParaRPr lang="it-IT"/>
          </a:p>
        </p:txBody>
      </p:sp>
      <p:pic>
        <p:nvPicPr>
          <p:cNvPr id="172035" name="Picture 2"/>
          <p:cNvPicPr>
            <a:picLocks noChangeAspect="1" noChangeArrowheads="1"/>
          </p:cNvPicPr>
          <p:nvPr/>
        </p:nvPicPr>
        <p:blipFill>
          <a:blip r:embed="rId3" cstate="print">
            <a:lum bright="70000" contrast="-50000"/>
          </a:blip>
          <a:srcRect/>
          <a:stretch>
            <a:fillRect/>
          </a:stretch>
        </p:blipFill>
        <p:spPr bwMode="auto">
          <a:xfrm>
            <a:off x="250825" y="765175"/>
            <a:ext cx="8496300" cy="6092825"/>
          </a:xfrm>
          <a:prstGeom prst="rect">
            <a:avLst/>
          </a:prstGeom>
          <a:noFill/>
          <a:ln w="9525">
            <a:noFill/>
            <a:miter lim="800000"/>
            <a:headEnd/>
            <a:tailEnd/>
          </a:ln>
        </p:spPr>
      </p:pic>
      <p:sp>
        <p:nvSpPr>
          <p:cNvPr id="172036" name="Oval 3"/>
          <p:cNvSpPr>
            <a:spLocks noChangeArrowheads="1"/>
          </p:cNvSpPr>
          <p:nvPr/>
        </p:nvSpPr>
        <p:spPr bwMode="auto">
          <a:xfrm>
            <a:off x="1042988" y="3357563"/>
            <a:ext cx="7561262" cy="576262"/>
          </a:xfrm>
          <a:prstGeom prst="ellipse">
            <a:avLst/>
          </a:prstGeom>
          <a:noFill/>
          <a:ln w="9525">
            <a:solidFill>
              <a:srgbClr val="FF0000"/>
            </a:solidFill>
            <a:round/>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A82235A3-53AE-4E79-8520-5F3B0CCD4F90}" type="slidenum">
              <a:rPr lang="it-IT"/>
              <a:pPr>
                <a:defRPr/>
              </a:pPr>
              <a:t>74</a:t>
            </a:fld>
            <a:endParaRPr lang="it-IT"/>
          </a:p>
        </p:txBody>
      </p:sp>
      <p:sp>
        <p:nvSpPr>
          <p:cNvPr id="173059" name="Rectangle 2"/>
          <p:cNvSpPr>
            <a:spLocks noGrp="1" noChangeArrowheads="1"/>
          </p:cNvSpPr>
          <p:nvPr>
            <p:ph type="title"/>
          </p:nvPr>
        </p:nvSpPr>
        <p:spPr>
          <a:xfrm>
            <a:off x="457200" y="274638"/>
            <a:ext cx="8229600" cy="706437"/>
          </a:xfrm>
          <a:ln>
            <a:solidFill>
              <a:schemeClr val="accent2"/>
            </a:solidFill>
          </a:ln>
        </p:spPr>
        <p:txBody>
          <a:bodyPr/>
          <a:lstStyle/>
          <a:p>
            <a:pPr eaLnBrk="1" hangingPunct="1"/>
            <a:r>
              <a:rPr lang="it-IT" sz="3200" smtClean="0">
                <a:solidFill>
                  <a:srgbClr val="FF3300"/>
                </a:solidFill>
              </a:rPr>
              <a:t>Campionamento a strati e a stadi</a:t>
            </a:r>
          </a:p>
        </p:txBody>
      </p:sp>
      <p:sp>
        <p:nvSpPr>
          <p:cNvPr id="173060" name="Rectangle 3"/>
          <p:cNvSpPr>
            <a:spLocks noGrp="1" noChangeArrowheads="1"/>
          </p:cNvSpPr>
          <p:nvPr>
            <p:ph type="body" idx="1"/>
          </p:nvPr>
        </p:nvSpPr>
        <p:spPr>
          <a:xfrm>
            <a:off x="0" y="1052513"/>
            <a:ext cx="8893175" cy="5805487"/>
          </a:xfrm>
        </p:spPr>
        <p:txBody>
          <a:bodyPr/>
          <a:lstStyle/>
          <a:p>
            <a:pPr eaLnBrk="1" hangingPunct="1"/>
            <a:r>
              <a:rPr lang="it-IT" smtClean="0"/>
              <a:t>Sia gli strati, sia i gruppi sono sottoinsiemi della popolazione che non si sovrappongono.</a:t>
            </a:r>
          </a:p>
          <a:p>
            <a:pPr eaLnBrk="1" hangingPunct="1"/>
            <a:r>
              <a:rPr lang="it-IT" smtClean="0"/>
              <a:t>Nel campione finale sono rappresentati </a:t>
            </a:r>
            <a:r>
              <a:rPr lang="it-IT" smtClean="0">
                <a:solidFill>
                  <a:srgbClr val="FF0000"/>
                </a:solidFill>
              </a:rPr>
              <a:t>tutti gli strati, ma solo un sottoinsieme di gruppi. </a:t>
            </a:r>
          </a:p>
          <a:p>
            <a:pPr eaLnBrk="1" hangingPunct="1"/>
            <a:r>
              <a:rPr lang="it-IT" smtClean="0"/>
              <a:t>Col campionamento </a:t>
            </a:r>
            <a:r>
              <a:rPr lang="it-IT" smtClean="0">
                <a:solidFill>
                  <a:srgbClr val="FF0000"/>
                </a:solidFill>
              </a:rPr>
              <a:t>a strati</a:t>
            </a:r>
            <a:r>
              <a:rPr lang="it-IT" smtClean="0"/>
              <a:t> i migliori risultati si ottengono quando gli elementi negli strati sono </a:t>
            </a:r>
            <a:r>
              <a:rPr lang="it-IT" smtClean="0">
                <a:solidFill>
                  <a:srgbClr val="FF0000"/>
                </a:solidFill>
              </a:rPr>
              <a:t>internamente omogenei</a:t>
            </a:r>
            <a:r>
              <a:rPr lang="it-IT" smtClean="0"/>
              <a:t>.</a:t>
            </a:r>
          </a:p>
          <a:p>
            <a:pPr eaLnBrk="1" hangingPunct="1"/>
            <a:r>
              <a:rPr lang="it-IT" smtClean="0"/>
              <a:t>Col campionamento </a:t>
            </a:r>
            <a:r>
              <a:rPr lang="it-IT" smtClean="0">
                <a:solidFill>
                  <a:srgbClr val="FF0000"/>
                </a:solidFill>
              </a:rPr>
              <a:t>a stadi</a:t>
            </a:r>
            <a:r>
              <a:rPr lang="it-IT" smtClean="0"/>
              <a:t> i migliori risultati si ottengono quando gli elementi all’interno dei gruppi sono </a:t>
            </a:r>
            <a:r>
              <a:rPr lang="it-IT" smtClean="0">
                <a:solidFill>
                  <a:srgbClr val="FF0000"/>
                </a:solidFill>
              </a:rPr>
              <a:t>internamente eterogenei</a:t>
            </a:r>
            <a:r>
              <a:rPr lang="it-IT" smtClean="0"/>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346F8DE3-6A52-4A1B-82BA-16BA53A980C9}" type="slidenum">
              <a:rPr lang="it-IT"/>
              <a:pPr>
                <a:defRPr/>
              </a:pPr>
              <a:t>75</a:t>
            </a:fld>
            <a:endParaRPr lang="it-IT"/>
          </a:p>
        </p:txBody>
      </p:sp>
      <p:sp>
        <p:nvSpPr>
          <p:cNvPr id="215043" name="Rectangle 2"/>
          <p:cNvSpPr>
            <a:spLocks noGrp="1" noChangeArrowheads="1"/>
          </p:cNvSpPr>
          <p:nvPr>
            <p:ph type="ctrTitle"/>
          </p:nvPr>
        </p:nvSpPr>
        <p:spPr>
          <a:xfrm>
            <a:off x="611188" y="260350"/>
            <a:ext cx="7772400" cy="531813"/>
          </a:xfrm>
          <a:ln>
            <a:solidFill>
              <a:srgbClr val="3333CC"/>
            </a:solidFill>
          </a:ln>
        </p:spPr>
        <p:txBody>
          <a:bodyPr rtlCol="0">
            <a:normAutofit fontScale="90000"/>
          </a:bodyPr>
          <a:lstStyle/>
          <a:p>
            <a:pPr fontAlgn="auto">
              <a:spcAft>
                <a:spcPts val="0"/>
              </a:spcAft>
              <a:defRPr/>
            </a:pPr>
            <a:r>
              <a:rPr lang="it-IT" sz="3200" smtClean="0">
                <a:solidFill>
                  <a:srgbClr val="FF3300"/>
                </a:solidFill>
              </a:rPr>
              <a:t>Quale campionamento?</a:t>
            </a:r>
          </a:p>
        </p:txBody>
      </p:sp>
      <p:sp>
        <p:nvSpPr>
          <p:cNvPr id="215044" name="Rectangle 3"/>
          <p:cNvSpPr>
            <a:spLocks noGrp="1" noChangeArrowheads="1"/>
          </p:cNvSpPr>
          <p:nvPr>
            <p:ph type="subTitle" idx="1"/>
          </p:nvPr>
        </p:nvSpPr>
        <p:spPr>
          <a:xfrm>
            <a:off x="250825" y="908050"/>
            <a:ext cx="8893175" cy="5689600"/>
          </a:xfrm>
        </p:spPr>
        <p:txBody>
          <a:bodyPr rtlCol="0">
            <a:normAutofit lnSpcReduction="10000"/>
          </a:bodyPr>
          <a:lstStyle/>
          <a:p>
            <a:pPr algn="l" fontAlgn="auto">
              <a:spcAft>
                <a:spcPts val="0"/>
              </a:spcAft>
              <a:defRPr/>
            </a:pPr>
            <a:r>
              <a:rPr lang="it-IT" sz="2800" dirty="0" smtClean="0"/>
              <a:t>1) Si deve stimare la quantità media del raccolto in una certa piantagione di tabacco. L’unità di indagine è rappresentata </a:t>
            </a:r>
            <a:r>
              <a:rPr lang="it-IT" sz="2800" dirty="0" err="1" smtClean="0"/>
              <a:t>da…</a:t>
            </a:r>
            <a:r>
              <a:rPr lang="it-IT" sz="2800" dirty="0" smtClean="0"/>
              <a:t>..?</a:t>
            </a:r>
          </a:p>
          <a:p>
            <a:pPr algn="l" fontAlgn="auto">
              <a:spcAft>
                <a:spcPts val="0"/>
              </a:spcAft>
              <a:defRPr/>
            </a:pPr>
            <a:r>
              <a:rPr lang="it-IT" sz="2800" dirty="0" smtClean="0"/>
              <a:t>Che tipo di campionamento?</a:t>
            </a:r>
          </a:p>
          <a:p>
            <a:pPr algn="l" fontAlgn="auto">
              <a:spcAft>
                <a:spcPts val="0"/>
              </a:spcAft>
              <a:defRPr/>
            </a:pPr>
            <a:r>
              <a:rPr lang="it-IT" sz="2800" dirty="0" smtClean="0"/>
              <a:t>2) Si vuole estrarre un campione di studenti del II anno in una certa università per studiarne le conoscenze informatiche.  Come?</a:t>
            </a:r>
          </a:p>
          <a:p>
            <a:pPr algn="l">
              <a:defRPr/>
            </a:pPr>
            <a:r>
              <a:rPr lang="it-IT" sz="2800" dirty="0" smtClean="0"/>
              <a:t>Stratificazione per facoltà, nell’ambito della facoltà per  corso di laurea, considero il II anno e stratifico per sesso.</a:t>
            </a:r>
          </a:p>
          <a:p>
            <a:pPr algn="l" fontAlgn="auto">
              <a:spcAft>
                <a:spcPts val="0"/>
              </a:spcAft>
              <a:defRPr/>
            </a:pPr>
            <a:endParaRPr lang="it-IT" sz="2800" dirty="0" smtClean="0"/>
          </a:p>
          <a:p>
            <a:pPr algn="l" fontAlgn="auto">
              <a:spcAft>
                <a:spcPts val="0"/>
              </a:spcAft>
              <a:defRPr/>
            </a:pPr>
            <a:r>
              <a:rPr lang="it-IT" sz="2800" dirty="0" smtClean="0"/>
              <a:t>3)Un ricercatore della </a:t>
            </a:r>
            <a:r>
              <a:rPr lang="it-IT" sz="2800" dirty="0" err="1" smtClean="0"/>
              <a:t>J.Hopkins</a:t>
            </a:r>
            <a:r>
              <a:rPr lang="it-IT" sz="2800" dirty="0" smtClean="0"/>
              <a:t> </a:t>
            </a:r>
            <a:r>
              <a:rPr lang="it-IT" sz="2800" dirty="0" err="1" smtClean="0"/>
              <a:t>University</a:t>
            </a:r>
            <a:r>
              <a:rPr lang="it-IT" sz="2800" dirty="0" smtClean="0"/>
              <a:t> intervista tutti i pazienti cardiopatici di 30 ospedali che ha scelto a caso nel suo stato. Quale campionamento ha usato? </a:t>
            </a:r>
          </a:p>
          <a:p>
            <a:pPr algn="l" fontAlgn="auto">
              <a:spcAft>
                <a:spcPts val="0"/>
              </a:spcAft>
              <a:defRPr/>
            </a:pPr>
            <a:endParaRPr lang="it-IT" sz="2800" dirty="0" smtClean="0"/>
          </a:p>
          <a:p>
            <a:pPr algn="l" fontAlgn="auto">
              <a:spcAft>
                <a:spcPts val="0"/>
              </a:spcAft>
              <a:defRPr/>
            </a:pPr>
            <a:endParaRPr lang="it-IT" sz="28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egnaposto numero diapositiva 5"/>
          <p:cNvSpPr>
            <a:spLocks noGrp="1"/>
          </p:cNvSpPr>
          <p:nvPr>
            <p:ph type="sldNum" sz="quarter" idx="12"/>
          </p:nvPr>
        </p:nvSpPr>
        <p:spPr/>
        <p:txBody>
          <a:bodyPr/>
          <a:lstStyle/>
          <a:p>
            <a:pPr>
              <a:defRPr/>
            </a:pPr>
            <a:fld id="{3B3E62B9-278C-4E49-9986-226F4C325823}" type="slidenum">
              <a:rPr lang="it-IT"/>
              <a:pPr>
                <a:defRPr/>
              </a:pPr>
              <a:t>76</a:t>
            </a:fld>
            <a:endParaRPr lang="it-IT"/>
          </a:p>
        </p:txBody>
      </p:sp>
      <p:sp>
        <p:nvSpPr>
          <p:cNvPr id="221187" name="Rectangle 2"/>
          <p:cNvSpPr>
            <a:spLocks noGrp="1" noChangeArrowheads="1"/>
          </p:cNvSpPr>
          <p:nvPr>
            <p:ph type="title"/>
          </p:nvPr>
        </p:nvSpPr>
        <p:spPr>
          <a:xfrm>
            <a:off x="395288" y="0"/>
            <a:ext cx="8229600" cy="777875"/>
          </a:xfrm>
          <a:ln>
            <a:solidFill>
              <a:srgbClr val="6600FF"/>
            </a:solidFill>
          </a:ln>
        </p:spPr>
        <p:txBody>
          <a:bodyPr/>
          <a:lstStyle/>
          <a:p>
            <a:pPr eaLnBrk="1" hangingPunct="1"/>
            <a:r>
              <a:rPr lang="it-IT" sz="3200" smtClean="0">
                <a:solidFill>
                  <a:srgbClr val="FF5050"/>
                </a:solidFill>
              </a:rPr>
              <a:t>Campioni probabilistici</a:t>
            </a:r>
          </a:p>
        </p:txBody>
      </p:sp>
      <p:sp>
        <p:nvSpPr>
          <p:cNvPr id="221188" name="Text Box 3"/>
          <p:cNvSpPr txBox="1">
            <a:spLocks noChangeArrowheads="1"/>
          </p:cNvSpPr>
          <p:nvPr/>
        </p:nvSpPr>
        <p:spPr bwMode="auto">
          <a:xfrm>
            <a:off x="395288" y="2420938"/>
            <a:ext cx="8353425" cy="1754326"/>
          </a:xfrm>
          <a:prstGeom prst="rect">
            <a:avLst/>
          </a:prstGeom>
          <a:noFill/>
          <a:ln w="38100">
            <a:pattFill prst="solidDmnd">
              <a:fgClr>
                <a:srgbClr val="FF9933"/>
              </a:fgClr>
              <a:bgClr>
                <a:srgbClr val="E42B00"/>
              </a:bgClr>
            </a:pattFill>
            <a:miter lim="800000"/>
            <a:headEnd/>
            <a:tailEnd/>
          </a:ln>
        </p:spPr>
        <p:txBody>
          <a:bodyPr>
            <a:spAutoFit/>
          </a:bodyPr>
          <a:lstStyle/>
          <a:p>
            <a:pPr eaLnBrk="0" hangingPunct="0">
              <a:spcBef>
                <a:spcPct val="50000"/>
              </a:spcBef>
            </a:pPr>
            <a:r>
              <a:rPr lang="it-IT" b="1" dirty="0">
                <a:solidFill>
                  <a:srgbClr val="FF5050"/>
                </a:solidFill>
                <a:latin typeface="Verdana" pitchFamily="34" charset="0"/>
              </a:rPr>
              <a:t>Campione probabilistico</a:t>
            </a:r>
          </a:p>
          <a:p>
            <a:pPr eaLnBrk="0" hangingPunct="0">
              <a:spcBef>
                <a:spcPct val="50000"/>
              </a:spcBef>
            </a:pPr>
            <a:r>
              <a:rPr lang="it-IT" sz="2000" dirty="0">
                <a:solidFill>
                  <a:srgbClr val="231F20"/>
                </a:solidFill>
                <a:latin typeface="Verdana" pitchFamily="34" charset="0"/>
              </a:rPr>
              <a:t>Un </a:t>
            </a:r>
            <a:r>
              <a:rPr lang="it-IT" sz="2000" b="1" dirty="0">
                <a:solidFill>
                  <a:srgbClr val="FF5050"/>
                </a:solidFill>
                <a:latin typeface="Verdana" pitchFamily="34" charset="0"/>
              </a:rPr>
              <a:t>campione probabilistico</a:t>
            </a:r>
            <a:r>
              <a:rPr lang="it-IT" sz="2000" b="1" dirty="0">
                <a:solidFill>
                  <a:srgbClr val="231F20"/>
                </a:solidFill>
                <a:latin typeface="Verdana" pitchFamily="34" charset="0"/>
              </a:rPr>
              <a:t> </a:t>
            </a:r>
            <a:r>
              <a:rPr lang="it-IT" sz="2000" dirty="0">
                <a:solidFill>
                  <a:srgbClr val="231F20"/>
                </a:solidFill>
                <a:latin typeface="Verdana" pitchFamily="34" charset="0"/>
              </a:rPr>
              <a:t>è un campione scelto a caso. Per ottenere un campione probabilistico è necessario conoscere quali campioni sono possibili e che probabilità ha ogni campione di essere estratto.</a:t>
            </a:r>
          </a:p>
        </p:txBody>
      </p:sp>
      <p:sp>
        <p:nvSpPr>
          <p:cNvPr id="221189" name="Text Box 4"/>
          <p:cNvSpPr txBox="1">
            <a:spLocks noChangeArrowheads="1"/>
          </p:cNvSpPr>
          <p:nvPr/>
        </p:nvSpPr>
        <p:spPr bwMode="auto">
          <a:xfrm>
            <a:off x="0" y="908050"/>
            <a:ext cx="9144000" cy="1373188"/>
          </a:xfrm>
          <a:prstGeom prst="rect">
            <a:avLst/>
          </a:prstGeom>
          <a:noFill/>
          <a:ln w="9525" algn="ctr">
            <a:noFill/>
            <a:miter lim="800000"/>
            <a:headEnd/>
            <a:tailEnd/>
          </a:ln>
        </p:spPr>
        <p:txBody>
          <a:bodyPr>
            <a:spAutoFit/>
          </a:bodyPr>
          <a:lstStyle/>
          <a:p>
            <a:r>
              <a:rPr lang="it-IT" sz="2800">
                <a:latin typeface="Comic Sans MS" pitchFamily="66" charset="0"/>
              </a:rPr>
              <a:t>La struttura generale per il campionamento statistico è il </a:t>
            </a:r>
            <a:r>
              <a:rPr lang="it-IT" sz="2800">
                <a:solidFill>
                  <a:srgbClr val="FF5050"/>
                </a:solidFill>
                <a:latin typeface="Comic Sans MS" pitchFamily="66" charset="0"/>
              </a:rPr>
              <a:t>campione probabilistico</a:t>
            </a:r>
            <a:r>
              <a:rPr lang="it-IT" sz="2800">
                <a:latin typeface="Comic Sans MS" pitchFamily="66" charset="0"/>
              </a:rPr>
              <a:t>. I disegni campionari che abbiamo studiato producono campioni probabilistici</a:t>
            </a:r>
          </a:p>
        </p:txBody>
      </p:sp>
      <p:sp>
        <p:nvSpPr>
          <p:cNvPr id="221190" name="Text Box 5"/>
          <p:cNvSpPr txBox="1">
            <a:spLocks noChangeArrowheads="1"/>
          </p:cNvSpPr>
          <p:nvPr/>
        </p:nvSpPr>
        <p:spPr bwMode="auto">
          <a:xfrm>
            <a:off x="231775" y="4700588"/>
            <a:ext cx="8593138" cy="2654300"/>
          </a:xfrm>
          <a:prstGeom prst="rect">
            <a:avLst/>
          </a:prstGeom>
          <a:noFill/>
          <a:ln w="9525" algn="ctr">
            <a:noFill/>
            <a:miter lim="800000"/>
            <a:headEnd/>
            <a:tailEnd/>
          </a:ln>
        </p:spPr>
        <p:txBody>
          <a:bodyPr wrap="none">
            <a:spAutoFit/>
          </a:bodyPr>
          <a:lstStyle/>
          <a:p>
            <a:r>
              <a:rPr lang="it-IT" sz="2800">
                <a:latin typeface="Comic Sans MS" pitchFamily="66" charset="0"/>
              </a:rPr>
              <a:t>Attenzione agli </a:t>
            </a:r>
            <a:r>
              <a:rPr lang="it-IT" sz="2800">
                <a:solidFill>
                  <a:schemeClr val="accent2"/>
                </a:solidFill>
                <a:latin typeface="Comic Sans MS" pitchFamily="66" charset="0"/>
              </a:rPr>
              <a:t>errori di copertura, </a:t>
            </a:r>
            <a:r>
              <a:rPr lang="it-IT" sz="2800">
                <a:latin typeface="Comic Sans MS" pitchFamily="66" charset="0"/>
              </a:rPr>
              <a:t>alle</a:t>
            </a:r>
            <a:r>
              <a:rPr lang="it-IT" sz="2800">
                <a:solidFill>
                  <a:schemeClr val="accent2"/>
                </a:solidFill>
                <a:latin typeface="Comic Sans MS" pitchFamily="66" charset="0"/>
              </a:rPr>
              <a:t> mancate </a:t>
            </a:r>
          </a:p>
          <a:p>
            <a:r>
              <a:rPr lang="it-IT" sz="2800">
                <a:solidFill>
                  <a:schemeClr val="accent2"/>
                </a:solidFill>
                <a:latin typeface="Comic Sans MS" pitchFamily="66" charset="0"/>
              </a:rPr>
              <a:t>risposte, </a:t>
            </a:r>
            <a:r>
              <a:rPr lang="it-IT" sz="2800">
                <a:latin typeface="Comic Sans MS" pitchFamily="66" charset="0"/>
              </a:rPr>
              <a:t>alle</a:t>
            </a:r>
            <a:r>
              <a:rPr lang="it-IT" sz="2800">
                <a:solidFill>
                  <a:schemeClr val="accent2"/>
                </a:solidFill>
                <a:latin typeface="Comic Sans MS" pitchFamily="66" charset="0"/>
              </a:rPr>
              <a:t> distorsioni nelle risposte.</a:t>
            </a:r>
          </a:p>
          <a:p>
            <a:r>
              <a:rPr lang="it-IT" sz="2800">
                <a:latin typeface="Comic Sans MS" pitchFamily="66" charset="0"/>
              </a:rPr>
              <a:t>Si noti che </a:t>
            </a:r>
            <a:r>
              <a:rPr lang="it-IT" sz="2800">
                <a:solidFill>
                  <a:srgbClr val="0000CC"/>
                </a:solidFill>
                <a:latin typeface="Comic Sans MS" pitchFamily="66" charset="0"/>
              </a:rPr>
              <a:t>più è grande il campione</a:t>
            </a:r>
            <a:r>
              <a:rPr lang="it-IT" sz="2800">
                <a:latin typeface="Comic Sans MS" pitchFamily="66" charset="0"/>
              </a:rPr>
              <a:t>, più è efficace </a:t>
            </a:r>
          </a:p>
          <a:p>
            <a:r>
              <a:rPr lang="it-IT" sz="2800">
                <a:latin typeface="Comic Sans MS" pitchFamily="66" charset="0"/>
              </a:rPr>
              <a:t>la randomizzazione nel produrre un campione </a:t>
            </a:r>
          </a:p>
          <a:p>
            <a:r>
              <a:rPr lang="it-IT" sz="2800">
                <a:latin typeface="Comic Sans MS" pitchFamily="66" charset="0"/>
              </a:rPr>
              <a:t>rappresentativo.</a:t>
            </a:r>
          </a:p>
          <a:p>
            <a:endParaRPr lang="it-IT" sz="2800">
              <a:latin typeface="Comic Sans MS" pitchFamily="66"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olo 1"/>
          <p:cNvSpPr>
            <a:spLocks noGrp="1"/>
          </p:cNvSpPr>
          <p:nvPr>
            <p:ph type="title"/>
          </p:nvPr>
        </p:nvSpPr>
        <p:spPr>
          <a:xfrm>
            <a:off x="468313" y="0"/>
            <a:ext cx="8229600" cy="706438"/>
          </a:xfrm>
          <a:ln>
            <a:solidFill>
              <a:schemeClr val="accent1"/>
            </a:solidFill>
          </a:ln>
        </p:spPr>
        <p:txBody>
          <a:bodyPr/>
          <a:lstStyle/>
          <a:p>
            <a:r>
              <a:rPr lang="it-IT" sz="3200" smtClean="0">
                <a:solidFill>
                  <a:srgbClr val="FF0000"/>
                </a:solidFill>
              </a:rPr>
              <a:t>La variabilità</a:t>
            </a:r>
          </a:p>
        </p:txBody>
      </p:sp>
      <p:sp>
        <p:nvSpPr>
          <p:cNvPr id="73730" name="Segnaposto contenuto 2"/>
          <p:cNvSpPr>
            <a:spLocks noGrp="1"/>
          </p:cNvSpPr>
          <p:nvPr>
            <p:ph idx="1"/>
          </p:nvPr>
        </p:nvSpPr>
        <p:spPr>
          <a:xfrm>
            <a:off x="0" y="692150"/>
            <a:ext cx="9144000" cy="6165850"/>
          </a:xfrm>
        </p:spPr>
        <p:txBody>
          <a:bodyPr/>
          <a:lstStyle/>
          <a:p>
            <a:r>
              <a:rPr lang="it-IT" sz="2600" u="sng" dirty="0" smtClean="0">
                <a:latin typeface="Times New Roman" pitchFamily="18" charset="0"/>
                <a:cs typeface="Times New Roman" pitchFamily="18" charset="0"/>
              </a:rPr>
              <a:t>Come descrivere gli “</a:t>
            </a:r>
            <a:r>
              <a:rPr lang="it-IT" sz="2600" u="sng" dirty="0" smtClean="0">
                <a:solidFill>
                  <a:srgbClr val="0070C0"/>
                </a:solidFill>
                <a:latin typeface="Times New Roman" pitchFamily="18" charset="0"/>
                <a:cs typeface="Times New Roman" pitchFamily="18" charset="0"/>
              </a:rPr>
              <a:t>individui che variano</a:t>
            </a:r>
            <a:r>
              <a:rPr lang="it-IT" sz="2600" u="sng" dirty="0" smtClean="0">
                <a:latin typeface="Times New Roman" pitchFamily="18" charset="0"/>
                <a:cs typeface="Times New Roman" pitchFamily="18" charset="0"/>
              </a:rPr>
              <a:t>”?</a:t>
            </a:r>
          </a:p>
          <a:p>
            <a:r>
              <a:rPr lang="it-IT" sz="2600" dirty="0" smtClean="0">
                <a:latin typeface="Times New Roman" pitchFamily="18" charset="0"/>
                <a:cs typeface="Times New Roman" pitchFamily="18" charset="0"/>
              </a:rPr>
              <a:t>L’unico modo per risolvere il problema sarebbe di considerarli tutti.</a:t>
            </a:r>
          </a:p>
          <a:p>
            <a:r>
              <a:rPr lang="it-IT" sz="2600" u="sng" dirty="0" smtClean="0">
                <a:latin typeface="Times New Roman" pitchFamily="18" charset="0"/>
                <a:cs typeface="Times New Roman" pitchFamily="18" charset="0"/>
              </a:rPr>
              <a:t>Esempio</a:t>
            </a:r>
          </a:p>
          <a:p>
            <a:pPr>
              <a:buFont typeface="Arial" pitchFamily="34" charset="0"/>
              <a:buNone/>
            </a:pPr>
            <a:r>
              <a:rPr lang="it-IT" sz="2600" dirty="0" smtClean="0">
                <a:latin typeface="Times New Roman" pitchFamily="18" charset="0"/>
                <a:cs typeface="Times New Roman" pitchFamily="18" charset="0"/>
              </a:rPr>
              <a:t>   Diversi tipi di cellule nel sangue dei vertebrati (globuli rossi e diverse forme di globuli bianchi).</a:t>
            </a:r>
          </a:p>
          <a:p>
            <a:pPr>
              <a:buFont typeface="Arial" pitchFamily="34" charset="0"/>
              <a:buNone/>
            </a:pPr>
            <a:r>
              <a:rPr lang="it-IT" sz="2600" dirty="0" smtClean="0">
                <a:latin typeface="Times New Roman" pitchFamily="18" charset="0"/>
                <a:cs typeface="Times New Roman" pitchFamily="18" charset="0"/>
              </a:rPr>
              <a:t>  Se volessimo descrivere in quale proporzione questi globuli si presentano nelle rane sane, dovremmo trovare qual è la percentuale per ciascun tipo. </a:t>
            </a:r>
          </a:p>
          <a:p>
            <a:pPr>
              <a:buFont typeface="Arial" pitchFamily="34" charset="0"/>
              <a:buNone/>
            </a:pPr>
            <a:r>
              <a:rPr lang="it-IT" sz="2600" dirty="0" smtClean="0">
                <a:latin typeface="Times New Roman" pitchFamily="18" charset="0"/>
                <a:cs typeface="Times New Roman" pitchFamily="18" charset="0"/>
              </a:rPr>
              <a:t>  Se esaminassimo al microscopio una piccola quantità di sangue, potremmo avere una situazione come in figura 1.</a:t>
            </a:r>
          </a:p>
          <a:p>
            <a:pPr>
              <a:buFont typeface="Arial" pitchFamily="34" charset="0"/>
              <a:buNone/>
            </a:pPr>
            <a:r>
              <a:rPr lang="it-IT" sz="2600" dirty="0" smtClean="0">
                <a:latin typeface="Times New Roman" pitchFamily="18" charset="0"/>
                <a:cs typeface="Times New Roman" pitchFamily="18" charset="0"/>
              </a:rPr>
              <a:t>  La risposta </a:t>
            </a:r>
            <a:r>
              <a:rPr lang="it-IT" sz="2600" u="sng" dirty="0" smtClean="0">
                <a:latin typeface="Times New Roman" pitchFamily="18" charset="0"/>
                <a:cs typeface="Times New Roman" pitchFamily="18" charset="0"/>
              </a:rPr>
              <a:t>varierebbe</a:t>
            </a:r>
            <a:r>
              <a:rPr lang="it-IT" sz="2600" dirty="0" smtClean="0">
                <a:latin typeface="Times New Roman" pitchFamily="18" charset="0"/>
                <a:cs typeface="Times New Roman" pitchFamily="18" charset="0"/>
              </a:rPr>
              <a:t>  a seconda del punto di osservazione nella slide, ma si potrebbero esaminare molte diverse </a:t>
            </a:r>
            <a:r>
              <a:rPr lang="it-IT" sz="2600" dirty="0" err="1" smtClean="0">
                <a:latin typeface="Times New Roman" pitchFamily="18" charset="0"/>
                <a:cs typeface="Times New Roman" pitchFamily="18" charset="0"/>
              </a:rPr>
              <a:t>slides</a:t>
            </a:r>
            <a:r>
              <a:rPr lang="it-IT" sz="2600" dirty="0" smtClean="0">
                <a:latin typeface="Times New Roman" pitchFamily="18" charset="0"/>
                <a:cs typeface="Times New Roman" pitchFamily="18" charset="0"/>
              </a:rPr>
              <a:t>, e molte rane sane!!           </a:t>
            </a:r>
            <a:r>
              <a:rPr lang="it-IT" sz="2600" b="1" dirty="0" smtClean="0">
                <a:latin typeface="Times New Roman" pitchFamily="18" charset="0"/>
                <a:cs typeface="Times New Roman" pitchFamily="18" charset="0"/>
              </a:rPr>
              <a:t>Enorme numero di osservazioni possibili</a:t>
            </a:r>
            <a:r>
              <a:rPr lang="it-IT" sz="26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3" name="Picture 2" descr="C:\Users\pccity\Desktop\blood cells.jpg"/>
          <p:cNvPicPr>
            <a:picLocks noChangeAspect="1" noChangeArrowheads="1"/>
          </p:cNvPicPr>
          <p:nvPr/>
        </p:nvPicPr>
        <p:blipFill>
          <a:blip r:embed="rId2" cstate="print"/>
          <a:srcRect/>
          <a:stretch>
            <a:fillRect/>
          </a:stretch>
        </p:blipFill>
        <p:spPr bwMode="auto">
          <a:xfrm>
            <a:off x="1547813" y="1679575"/>
            <a:ext cx="6480175" cy="4575175"/>
          </a:xfrm>
          <a:prstGeom prst="rect">
            <a:avLst/>
          </a:prstGeom>
          <a:noFill/>
          <a:ln w="9525">
            <a:noFill/>
            <a:miter lim="800000"/>
            <a:headEnd/>
            <a:tailEnd/>
          </a:ln>
        </p:spPr>
      </p:pic>
      <p:sp>
        <p:nvSpPr>
          <p:cNvPr id="74754" name="CasellaDiTesto 4"/>
          <p:cNvSpPr txBox="1">
            <a:spLocks noChangeArrowheads="1"/>
          </p:cNvSpPr>
          <p:nvPr/>
        </p:nvSpPr>
        <p:spPr bwMode="auto">
          <a:xfrm>
            <a:off x="1547813" y="476250"/>
            <a:ext cx="863600" cy="523875"/>
          </a:xfrm>
          <a:prstGeom prst="rect">
            <a:avLst/>
          </a:prstGeom>
          <a:noFill/>
          <a:ln w="9525">
            <a:noFill/>
            <a:miter lim="800000"/>
            <a:headEnd/>
            <a:tailEnd/>
          </a:ln>
        </p:spPr>
        <p:txBody>
          <a:bodyPr wrap="none">
            <a:spAutoFit/>
          </a:bodyPr>
          <a:lstStyle/>
          <a:p>
            <a:r>
              <a:rPr lang="it-IT" sz="2800">
                <a:latin typeface="Calibri" pitchFamily="34" charset="0"/>
              </a:rPr>
              <a:t>Fig 1</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Titolo 1"/>
          <p:cNvSpPr>
            <a:spLocks noGrp="1"/>
          </p:cNvSpPr>
          <p:nvPr>
            <p:ph type="title"/>
          </p:nvPr>
        </p:nvSpPr>
        <p:spPr>
          <a:xfrm>
            <a:off x="457200" y="274638"/>
            <a:ext cx="8229600" cy="706437"/>
          </a:xfrm>
          <a:ln>
            <a:solidFill>
              <a:schemeClr val="accent1"/>
            </a:solidFill>
          </a:ln>
        </p:spPr>
        <p:txBody>
          <a:bodyPr/>
          <a:lstStyle/>
          <a:p>
            <a:r>
              <a:rPr lang="it-IT" sz="3200" smtClean="0">
                <a:solidFill>
                  <a:srgbClr val="FF0000"/>
                </a:solidFill>
              </a:rPr>
              <a:t>Distorsione</a:t>
            </a:r>
          </a:p>
        </p:txBody>
      </p:sp>
      <p:sp>
        <p:nvSpPr>
          <p:cNvPr id="3" name="Segnaposto contenuto 2"/>
          <p:cNvSpPr>
            <a:spLocks noGrp="1"/>
          </p:cNvSpPr>
          <p:nvPr>
            <p:ph idx="1"/>
          </p:nvPr>
        </p:nvSpPr>
        <p:spPr>
          <a:xfrm>
            <a:off x="179388" y="1125538"/>
            <a:ext cx="8713787" cy="5399087"/>
          </a:xfrm>
        </p:spPr>
        <p:txBody>
          <a:bodyPr rtlCol="0">
            <a:normAutofit fontScale="92500"/>
          </a:bodyPr>
          <a:lstStyle/>
          <a:p>
            <a:pPr fontAlgn="auto">
              <a:spcAft>
                <a:spcPts val="0"/>
              </a:spcAft>
              <a:defRPr/>
            </a:pPr>
            <a:r>
              <a:rPr lang="it-IT" dirty="0" smtClean="0"/>
              <a:t>Un problema è legato all’uso di un campione</a:t>
            </a:r>
          </a:p>
          <a:p>
            <a:pPr fontAlgn="auto">
              <a:spcAft>
                <a:spcPts val="0"/>
              </a:spcAft>
              <a:defRPr/>
            </a:pPr>
            <a:r>
              <a:rPr lang="it-IT" dirty="0" smtClean="0"/>
              <a:t>Come scegliamo il settore in cui contiamo le cellule?</a:t>
            </a:r>
          </a:p>
          <a:p>
            <a:pPr fontAlgn="auto">
              <a:spcAft>
                <a:spcPts val="0"/>
              </a:spcAft>
              <a:defRPr/>
            </a:pPr>
            <a:r>
              <a:rPr lang="it-IT" dirty="0" smtClean="0"/>
              <a:t>Si potrebbe incorrere in una </a:t>
            </a:r>
            <a:r>
              <a:rPr lang="it-IT" dirty="0" smtClean="0">
                <a:solidFill>
                  <a:srgbClr val="FF0000"/>
                </a:solidFill>
              </a:rPr>
              <a:t>sottostima o sovrastima sistematica </a:t>
            </a:r>
            <a:r>
              <a:rPr lang="it-IT" dirty="0" smtClean="0"/>
              <a:t>del parametro della popolazione se il campionamento non è effettuato correttamente o lo strumento non è adeguato.</a:t>
            </a:r>
          </a:p>
          <a:p>
            <a:pPr fontAlgn="auto">
              <a:spcAft>
                <a:spcPts val="0"/>
              </a:spcAft>
              <a:defRPr/>
            </a:pPr>
            <a:r>
              <a:rPr lang="it-IT" dirty="0" smtClean="0"/>
              <a:t>Questo tipo di errore è detto </a:t>
            </a:r>
            <a:r>
              <a:rPr lang="it-IT" b="1" dirty="0" smtClean="0">
                <a:solidFill>
                  <a:srgbClr val="FF0000"/>
                </a:solidFill>
              </a:rPr>
              <a:t>distorsione</a:t>
            </a:r>
          </a:p>
          <a:p>
            <a:pPr fontAlgn="auto">
              <a:spcAft>
                <a:spcPts val="0"/>
              </a:spcAft>
              <a:defRPr/>
            </a:pPr>
            <a:r>
              <a:rPr lang="it-IT" b="1" dirty="0" smtClean="0">
                <a:solidFill>
                  <a:srgbClr val="FF0000"/>
                </a:solidFill>
              </a:rPr>
              <a:t>La distorsione </a:t>
            </a:r>
            <a:r>
              <a:rPr lang="it-IT" b="1" dirty="0" smtClean="0"/>
              <a:t>(</a:t>
            </a:r>
            <a:r>
              <a:rPr lang="it-IT" b="1" dirty="0" err="1" smtClean="0"/>
              <a:t>bias</a:t>
            </a:r>
            <a:r>
              <a:rPr lang="it-IT" b="1" dirty="0" smtClean="0"/>
              <a:t>) </a:t>
            </a:r>
            <a:r>
              <a:rPr lang="it-IT" dirty="0" smtClean="0"/>
              <a:t>è una </a:t>
            </a:r>
            <a:r>
              <a:rPr lang="it-IT" u="sng" dirty="0" smtClean="0"/>
              <a:t>discrepanza </a:t>
            </a:r>
            <a:r>
              <a:rPr lang="it-IT" b="1" u="sng" dirty="0" smtClean="0"/>
              <a:t>sistematica</a:t>
            </a:r>
            <a:r>
              <a:rPr lang="it-IT" u="sng" dirty="0" smtClean="0"/>
              <a:t> </a:t>
            </a:r>
            <a:r>
              <a:rPr lang="it-IT" dirty="0" smtClean="0"/>
              <a:t>tra le stime e il valore vero della caratteristica di interesse della popolazione.</a:t>
            </a:r>
            <a:endParaRPr lang="it-IT" dirty="0" smtClean="0">
              <a:solidFill>
                <a:srgbClr val="FF0000"/>
              </a:solidFill>
            </a:endParaRPr>
          </a:p>
          <a:p>
            <a:pPr fontAlgn="auto">
              <a:spcAft>
                <a:spcPts val="0"/>
              </a:spcAft>
              <a:defRPr/>
            </a:pP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913"/>
            <a:ext cx="8229600" cy="719137"/>
          </a:xfrm>
          <a:ln>
            <a:solidFill>
              <a:schemeClr val="accent2">
                <a:lumMod val="60000"/>
                <a:lumOff val="40000"/>
              </a:schemeClr>
            </a:solidFill>
          </a:ln>
        </p:spPr>
        <p:txBody>
          <a:bodyPr/>
          <a:lstStyle/>
          <a:p>
            <a:pPr>
              <a:defRPr/>
            </a:pPr>
            <a:r>
              <a:rPr lang="it-IT" sz="3200" dirty="0" smtClean="0">
                <a:solidFill>
                  <a:srgbClr val="FF0000"/>
                </a:solidFill>
              </a:rPr>
              <a:t>Fattori casuali e variabilità individuale </a:t>
            </a:r>
            <a:endParaRPr lang="it-IT" sz="3200" dirty="0">
              <a:solidFill>
                <a:srgbClr val="FF0000"/>
              </a:solidFill>
            </a:endParaRPr>
          </a:p>
        </p:txBody>
      </p:sp>
      <p:sp>
        <p:nvSpPr>
          <p:cNvPr id="113667" name="Segnaposto contenuto 2"/>
          <p:cNvSpPr>
            <a:spLocks noGrp="1"/>
          </p:cNvSpPr>
          <p:nvPr>
            <p:ph idx="1"/>
          </p:nvPr>
        </p:nvSpPr>
        <p:spPr>
          <a:xfrm>
            <a:off x="0" y="1052513"/>
            <a:ext cx="9144000" cy="5545137"/>
          </a:xfrm>
        </p:spPr>
        <p:txBody>
          <a:bodyPr/>
          <a:lstStyle/>
          <a:p>
            <a:r>
              <a:rPr lang="it-IT" sz="2800" dirty="0" smtClean="0"/>
              <a:t>I motivi (fattori) che rendono ogni individuo </a:t>
            </a:r>
            <a:r>
              <a:rPr lang="it-IT" sz="2800" b="1" dirty="0" smtClean="0">
                <a:solidFill>
                  <a:schemeClr val="accent2"/>
                </a:solidFill>
              </a:rPr>
              <a:t>diverso</a:t>
            </a:r>
            <a:r>
              <a:rPr lang="it-IT" sz="2800" dirty="0" smtClean="0"/>
              <a:t> da ogni altro sono praticamente infiniti. </a:t>
            </a:r>
            <a:r>
              <a:rPr lang="it-IT" sz="2800" u="sng" dirty="0" smtClean="0"/>
              <a:t>La genetica, l'età il sesso, le condizioni di vita o di allevamento, l'alimentazione, il clima </a:t>
            </a:r>
            <a:r>
              <a:rPr lang="it-IT" sz="2800" dirty="0" smtClean="0"/>
              <a:t>e </a:t>
            </a:r>
            <a:r>
              <a:rPr lang="it-IT" sz="2800" u="sng" dirty="0" smtClean="0"/>
              <a:t>un'infinità di altre variabili </a:t>
            </a:r>
            <a:r>
              <a:rPr lang="it-IT" sz="2800" dirty="0" smtClean="0"/>
              <a:t>esercitano tutte sull'individuo un effetto grande o piccolo. </a:t>
            </a:r>
          </a:p>
          <a:p>
            <a:r>
              <a:rPr lang="it-IT" sz="2800" dirty="0" smtClean="0"/>
              <a:t>Ovviamente, alcuni di questi fattori sono più importanti di altri; tuttavia, è sempre la </a:t>
            </a:r>
            <a:r>
              <a:rPr lang="it-IT" sz="2800" b="1" dirty="0" smtClean="0">
                <a:solidFill>
                  <a:srgbClr val="0070C0"/>
                </a:solidFill>
              </a:rPr>
              <a:t>somma degli effetti di molti fattori diversi</a:t>
            </a:r>
            <a:r>
              <a:rPr lang="it-IT" sz="2800" dirty="0" smtClean="0"/>
              <a:t> che rende ogni individuo diverso dall'altro. L'insieme di tutti questi </a:t>
            </a:r>
            <a:r>
              <a:rPr lang="it-IT" sz="2800" dirty="0" smtClean="0">
                <a:solidFill>
                  <a:srgbClr val="FF0000"/>
                </a:solidFill>
              </a:rPr>
              <a:t>fattori (o cause) </a:t>
            </a:r>
            <a:r>
              <a:rPr lang="it-IT" sz="2800" dirty="0" smtClean="0"/>
              <a:t> interferisce </a:t>
            </a:r>
            <a:r>
              <a:rPr lang="it-IT" sz="2800" b="1" dirty="0" smtClean="0">
                <a:solidFill>
                  <a:srgbClr val="0070C0"/>
                </a:solidFill>
              </a:rPr>
              <a:t>imprevedibilmente </a:t>
            </a:r>
            <a:r>
              <a:rPr lang="it-IT" sz="2800" dirty="0" smtClean="0"/>
              <a:t>su un individuo. Si parla di </a:t>
            </a:r>
            <a:r>
              <a:rPr lang="it-IT" sz="2800" u="sng" dirty="0" smtClean="0">
                <a:solidFill>
                  <a:srgbClr val="FF0000"/>
                </a:solidFill>
              </a:rPr>
              <a:t>fattori casuali</a:t>
            </a:r>
            <a:r>
              <a:rPr lang="it-IT" sz="2800" dirty="0" smtClean="0">
                <a:solidFill>
                  <a:srgbClr val="FF0000"/>
                </a:solidFill>
              </a:rPr>
              <a:t>, ossia </a:t>
            </a:r>
            <a:r>
              <a:rPr lang="it-IT" sz="2800" b="1" dirty="0" smtClean="0">
                <a:solidFill>
                  <a:srgbClr val="FF0000"/>
                </a:solidFill>
              </a:rPr>
              <a:t>dovuti al caso.</a:t>
            </a:r>
          </a:p>
        </p:txBody>
      </p:sp>
      <p:sp>
        <p:nvSpPr>
          <p:cNvPr id="4" name="Segnaposto numero diapositiva 3"/>
          <p:cNvSpPr>
            <a:spLocks noGrp="1"/>
          </p:cNvSpPr>
          <p:nvPr>
            <p:ph type="sldNum" sz="quarter" idx="12"/>
          </p:nvPr>
        </p:nvSpPr>
        <p:spPr/>
        <p:txBody>
          <a:bodyPr/>
          <a:lstStyle/>
          <a:p>
            <a:pPr>
              <a:defRPr/>
            </a:pPr>
            <a:fld id="{25DEC84D-7B1C-4245-9D7E-9EDB3C4A63CD}" type="slidenum">
              <a:rPr lang="it-IT" smtClean="0"/>
              <a:pPr>
                <a:defRPr/>
              </a:pPr>
              <a:t>8</a:t>
            </a:fld>
            <a:endParaRPr lang="it-IT"/>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pPr>
              <a:defRPr/>
            </a:pPr>
            <a:fld id="{511F0DD0-5A10-45D4-BDD7-33DDE4A706F6}" type="slidenum">
              <a:rPr lang="it-IT"/>
              <a:pPr>
                <a:defRPr/>
              </a:pPr>
              <a:t>80</a:t>
            </a:fld>
            <a:endParaRPr lang="it-IT"/>
          </a:p>
        </p:txBody>
      </p:sp>
      <p:sp>
        <p:nvSpPr>
          <p:cNvPr id="135171" name="Rectangle 2"/>
          <p:cNvSpPr>
            <a:spLocks noGrp="1" noChangeArrowheads="1"/>
          </p:cNvSpPr>
          <p:nvPr>
            <p:ph type="title"/>
          </p:nvPr>
        </p:nvSpPr>
        <p:spPr>
          <a:xfrm>
            <a:off x="457200" y="274638"/>
            <a:ext cx="8229600" cy="633412"/>
          </a:xfrm>
          <a:ln>
            <a:solidFill>
              <a:srgbClr val="000099"/>
            </a:solidFill>
          </a:ln>
        </p:spPr>
        <p:txBody>
          <a:bodyPr/>
          <a:lstStyle/>
          <a:p>
            <a:pPr eaLnBrk="1" hangingPunct="1"/>
            <a:r>
              <a:rPr lang="it-IT" sz="3200" smtClean="0">
                <a:solidFill>
                  <a:srgbClr val="FF3300"/>
                </a:solidFill>
              </a:rPr>
              <a:t>Campione non rappresentativo-Distorsione</a:t>
            </a:r>
          </a:p>
        </p:txBody>
      </p:sp>
      <p:pic>
        <p:nvPicPr>
          <p:cNvPr id="135172" name="Picture 3"/>
          <p:cNvPicPr>
            <a:picLocks noChangeAspect="1" noChangeArrowheads="1"/>
          </p:cNvPicPr>
          <p:nvPr/>
        </p:nvPicPr>
        <p:blipFill>
          <a:blip r:embed="rId3" cstate="print"/>
          <a:srcRect/>
          <a:stretch>
            <a:fillRect/>
          </a:stretch>
        </p:blipFill>
        <p:spPr bwMode="auto">
          <a:xfrm>
            <a:off x="268288" y="1269554"/>
            <a:ext cx="8875712" cy="52557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Segnaposto numero diapositiva 3"/>
          <p:cNvSpPr>
            <a:spLocks noGrp="1"/>
          </p:cNvSpPr>
          <p:nvPr>
            <p:ph type="sldNum" sz="quarter" idx="12"/>
          </p:nvPr>
        </p:nvSpPr>
        <p:spPr/>
        <p:txBody>
          <a:bodyPr/>
          <a:lstStyle/>
          <a:p>
            <a:pPr>
              <a:defRPr/>
            </a:pPr>
            <a:fld id="{95596CBE-564D-4C4E-89C2-937B292817B0}" type="slidenum">
              <a:rPr lang="it-IT"/>
              <a:pPr>
                <a:defRPr/>
              </a:pPr>
              <a:t>81</a:t>
            </a:fld>
            <a:endParaRPr lang="it-IT"/>
          </a:p>
        </p:txBody>
      </p:sp>
      <p:sp>
        <p:nvSpPr>
          <p:cNvPr id="2055" name="Rectangle 2"/>
          <p:cNvSpPr>
            <a:spLocks noGrp="1" noChangeArrowheads="1"/>
          </p:cNvSpPr>
          <p:nvPr>
            <p:ph type="title" idx="4294967295"/>
          </p:nvPr>
        </p:nvSpPr>
        <p:spPr>
          <a:xfrm>
            <a:off x="468313" y="0"/>
            <a:ext cx="8229600" cy="1143000"/>
          </a:xfrm>
          <a:ln>
            <a:solidFill>
              <a:srgbClr val="000099"/>
            </a:solidFill>
          </a:ln>
        </p:spPr>
        <p:txBody>
          <a:bodyPr/>
          <a:lstStyle/>
          <a:p>
            <a:pPr eaLnBrk="1" hangingPunct="1"/>
            <a:r>
              <a:rPr lang="it-IT" sz="3200" smtClean="0">
                <a:solidFill>
                  <a:srgbClr val="FF3300"/>
                </a:solidFill>
              </a:rPr>
              <a:t>Peso dei topi campagnoli attirati in una trappola</a:t>
            </a:r>
          </a:p>
        </p:txBody>
      </p:sp>
      <p:sp>
        <p:nvSpPr>
          <p:cNvPr id="2056" name="Rectangle 3"/>
          <p:cNvSpPr>
            <a:spLocks noGrp="1" noChangeArrowheads="1"/>
          </p:cNvSpPr>
          <p:nvPr>
            <p:ph type="body" idx="4294967295"/>
          </p:nvPr>
        </p:nvSpPr>
        <p:spPr>
          <a:xfrm>
            <a:off x="0" y="1268413"/>
            <a:ext cx="9144000" cy="5329237"/>
          </a:xfrm>
        </p:spPr>
        <p:txBody>
          <a:bodyPr/>
          <a:lstStyle/>
          <a:p>
            <a:pPr eaLnBrk="1" hangingPunct="1">
              <a:buFontTx/>
              <a:buNone/>
            </a:pPr>
            <a:r>
              <a:rPr lang="it-IT" sz="2800" dirty="0" smtClean="0"/>
              <a:t> E’ nota la media dei pesi della popolazione dei topi:</a:t>
            </a:r>
          </a:p>
          <a:p>
            <a:pPr eaLnBrk="1" hangingPunct="1">
              <a:buFontTx/>
              <a:buNone/>
            </a:pPr>
            <a:r>
              <a:rPr lang="it-IT" sz="2800" dirty="0" smtClean="0"/>
              <a:t> M = 134,5 g</a:t>
            </a:r>
          </a:p>
          <a:p>
            <a:pPr eaLnBrk="1" hangingPunct="1">
              <a:buFontTx/>
              <a:buNone/>
            </a:pPr>
            <a:r>
              <a:rPr lang="it-IT" sz="2800" dirty="0" smtClean="0"/>
              <a:t> a) </a:t>
            </a:r>
            <a:r>
              <a:rPr lang="it-IT" sz="2800" dirty="0" smtClean="0">
                <a:solidFill>
                  <a:srgbClr val="FF3300"/>
                </a:solidFill>
              </a:rPr>
              <a:t>molta distorsione, poca variabilità</a:t>
            </a:r>
          </a:p>
          <a:p>
            <a:pPr eaLnBrk="1" hangingPunct="1">
              <a:buFontTx/>
              <a:buNone/>
            </a:pPr>
            <a:r>
              <a:rPr lang="it-IT" sz="2800" dirty="0" smtClean="0"/>
              <a:t>110, 112, 111, 112, 114, 107, 105 (   =110,1, s=3,1)</a:t>
            </a:r>
          </a:p>
          <a:p>
            <a:pPr eaLnBrk="1" hangingPunct="1">
              <a:buFontTx/>
              <a:buNone/>
            </a:pPr>
            <a:r>
              <a:rPr lang="it-IT" sz="2800" dirty="0" smtClean="0"/>
              <a:t> b) </a:t>
            </a:r>
            <a:r>
              <a:rPr lang="it-IT" sz="2800" dirty="0" smtClean="0">
                <a:solidFill>
                  <a:srgbClr val="FF3300"/>
                </a:solidFill>
              </a:rPr>
              <a:t>poca distorsione, molta variabilità</a:t>
            </a:r>
          </a:p>
          <a:p>
            <a:pPr eaLnBrk="1" hangingPunct="1">
              <a:buFontTx/>
              <a:buNone/>
            </a:pPr>
            <a:r>
              <a:rPr lang="it-IT" sz="2800" dirty="0" smtClean="0"/>
              <a:t> 111, 135, 140, 120, 130, 150,132  (   =131,1 s=12,8)</a:t>
            </a:r>
          </a:p>
          <a:p>
            <a:pPr eaLnBrk="1" hangingPunct="1">
              <a:buFontTx/>
              <a:buNone/>
            </a:pPr>
            <a:r>
              <a:rPr lang="it-IT" sz="2800" dirty="0" smtClean="0"/>
              <a:t> c) </a:t>
            </a:r>
            <a:r>
              <a:rPr lang="it-IT" sz="2800" dirty="0" smtClean="0">
                <a:solidFill>
                  <a:srgbClr val="FF3300"/>
                </a:solidFill>
              </a:rPr>
              <a:t>molta distorsione, molta variabilità</a:t>
            </a:r>
          </a:p>
          <a:p>
            <a:pPr eaLnBrk="1" hangingPunct="1">
              <a:buFontTx/>
              <a:buNone/>
            </a:pPr>
            <a:r>
              <a:rPr lang="it-IT" sz="2800" dirty="0" smtClean="0"/>
              <a:t>  110, 105, 135, 165, 149, 130, 135  (  =147, s=42,1)</a:t>
            </a:r>
          </a:p>
          <a:p>
            <a:pPr eaLnBrk="1" hangingPunct="1">
              <a:buFontTx/>
              <a:buNone/>
            </a:pPr>
            <a:r>
              <a:rPr lang="it-IT" sz="2800" dirty="0" smtClean="0"/>
              <a:t> d) </a:t>
            </a:r>
            <a:r>
              <a:rPr lang="it-IT" sz="2800" dirty="0" smtClean="0">
                <a:solidFill>
                  <a:srgbClr val="FF3300"/>
                </a:solidFill>
              </a:rPr>
              <a:t>poca distorsione, poca variabilità</a:t>
            </a:r>
          </a:p>
          <a:p>
            <a:pPr eaLnBrk="1" hangingPunct="1">
              <a:buFontTx/>
              <a:buNone/>
            </a:pPr>
            <a:r>
              <a:rPr lang="it-IT" sz="2800" dirty="0" smtClean="0"/>
              <a:t> 139, 132, 140, 143, 133, 135, 137  (  =137 s=4)</a:t>
            </a:r>
          </a:p>
          <a:p>
            <a:pPr eaLnBrk="1" hangingPunct="1">
              <a:buFontTx/>
              <a:buNone/>
            </a:pPr>
            <a:endParaRPr lang="it-IT" sz="2800" dirty="0" smtClean="0"/>
          </a:p>
          <a:p>
            <a:pPr eaLnBrk="1" hangingPunct="1">
              <a:buFontTx/>
              <a:buNone/>
            </a:pPr>
            <a:endParaRPr lang="it-IT" sz="2800" dirty="0" smtClean="0"/>
          </a:p>
        </p:txBody>
      </p:sp>
      <p:graphicFrame>
        <p:nvGraphicFramePr>
          <p:cNvPr id="2050" name="Object 4"/>
          <p:cNvGraphicFramePr>
            <a:graphicFrameLocks noChangeAspect="1"/>
          </p:cNvGraphicFramePr>
          <p:nvPr/>
        </p:nvGraphicFramePr>
        <p:xfrm>
          <a:off x="5004048" y="2780928"/>
          <a:ext cx="404812" cy="504825"/>
        </p:xfrm>
        <a:graphic>
          <a:graphicData uri="http://schemas.openxmlformats.org/presentationml/2006/ole">
            <p:oleObj spid="_x0000_s8194" name="Equation" r:id="rId4" imgW="152280" imgH="190440" progId="Equation.3">
              <p:embed/>
            </p:oleObj>
          </a:graphicData>
        </a:graphic>
      </p:graphicFrame>
      <p:graphicFrame>
        <p:nvGraphicFramePr>
          <p:cNvPr id="2051" name="Object 5"/>
          <p:cNvGraphicFramePr>
            <a:graphicFrameLocks noChangeAspect="1"/>
          </p:cNvGraphicFramePr>
          <p:nvPr/>
        </p:nvGraphicFramePr>
        <p:xfrm>
          <a:off x="5148064" y="3861048"/>
          <a:ext cx="384175" cy="479425"/>
        </p:xfrm>
        <a:graphic>
          <a:graphicData uri="http://schemas.openxmlformats.org/presentationml/2006/ole">
            <p:oleObj spid="_x0000_s8195" name="Equation" r:id="rId5" imgW="152280" imgH="190440" progId="Equation.3">
              <p:embed/>
            </p:oleObj>
          </a:graphicData>
        </a:graphic>
      </p:graphicFrame>
      <p:graphicFrame>
        <p:nvGraphicFramePr>
          <p:cNvPr id="2052" name="Object 6"/>
          <p:cNvGraphicFramePr>
            <a:graphicFrameLocks noChangeAspect="1"/>
          </p:cNvGraphicFramePr>
          <p:nvPr/>
        </p:nvGraphicFramePr>
        <p:xfrm>
          <a:off x="5364088" y="4869160"/>
          <a:ext cx="346075" cy="431800"/>
        </p:xfrm>
        <a:graphic>
          <a:graphicData uri="http://schemas.openxmlformats.org/presentationml/2006/ole">
            <p:oleObj spid="_x0000_s8196" name="Equation" r:id="rId6" imgW="152280" imgH="190440" progId="Equation.3">
              <p:embed/>
            </p:oleObj>
          </a:graphicData>
        </a:graphic>
      </p:graphicFrame>
      <p:graphicFrame>
        <p:nvGraphicFramePr>
          <p:cNvPr id="2053" name="Object 7"/>
          <p:cNvGraphicFramePr>
            <a:graphicFrameLocks noChangeAspect="1"/>
          </p:cNvGraphicFramePr>
          <p:nvPr/>
        </p:nvGraphicFramePr>
        <p:xfrm>
          <a:off x="5220072" y="5877272"/>
          <a:ext cx="403225" cy="503237"/>
        </p:xfrm>
        <a:graphic>
          <a:graphicData uri="http://schemas.openxmlformats.org/presentationml/2006/ole">
            <p:oleObj spid="_x0000_s8197" name="Equation" r:id="rId7" imgW="152280" imgH="190440" progId="Equation.3">
              <p:embed/>
            </p:oleObj>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972E4E0-B4AD-4A70-B094-B97C409C0341}" type="slidenum">
              <a:rPr lang="it-IT"/>
              <a:pPr>
                <a:defRPr/>
              </a:pPr>
              <a:t>82</a:t>
            </a:fld>
            <a:endParaRPr lang="it-IT"/>
          </a:p>
        </p:txBody>
      </p:sp>
      <p:sp>
        <p:nvSpPr>
          <p:cNvPr id="136195" name="Rectangle 2"/>
          <p:cNvSpPr>
            <a:spLocks noGrp="1" noChangeArrowheads="1"/>
          </p:cNvSpPr>
          <p:nvPr>
            <p:ph type="body" idx="1"/>
          </p:nvPr>
        </p:nvSpPr>
        <p:spPr>
          <a:xfrm>
            <a:off x="395536" y="260350"/>
            <a:ext cx="8291264" cy="6264275"/>
          </a:xfrm>
        </p:spPr>
        <p:txBody>
          <a:bodyPr>
            <a:normAutofit fontScale="92500" lnSpcReduction="10000"/>
          </a:bodyPr>
          <a:lstStyle/>
          <a:p>
            <a:pPr marL="609600" indent="-609600" algn="ctr" eaLnBrk="1" hangingPunct="1">
              <a:lnSpc>
                <a:spcPct val="90000"/>
              </a:lnSpc>
              <a:buFontTx/>
              <a:buNone/>
            </a:pPr>
            <a:r>
              <a:rPr lang="it-IT" dirty="0" smtClean="0">
                <a:solidFill>
                  <a:srgbClr val="FF3300"/>
                </a:solidFill>
              </a:rPr>
              <a:t>      </a:t>
            </a:r>
            <a:r>
              <a:rPr lang="it-IT" sz="3600" u="sng" dirty="0" smtClean="0">
                <a:solidFill>
                  <a:srgbClr val="FF3300"/>
                </a:solidFill>
              </a:rPr>
              <a:t>Campione non rappresentativo   Distorsione </a:t>
            </a:r>
          </a:p>
          <a:p>
            <a:pPr marL="609600" indent="-609600" eaLnBrk="1" hangingPunct="1">
              <a:lnSpc>
                <a:spcPct val="90000"/>
              </a:lnSpc>
              <a:buFontTx/>
              <a:buNone/>
            </a:pPr>
            <a:r>
              <a:rPr lang="it-IT" u="sng" dirty="0" smtClean="0"/>
              <a:t>Esempio</a:t>
            </a:r>
            <a:r>
              <a:rPr lang="it-IT" dirty="0" smtClean="0"/>
              <a:t>: per stimare la densità di animali in una determinata zona, è stato scelto un campione di superfici quadrate nella zona stessa (v. figura).</a:t>
            </a:r>
          </a:p>
          <a:p>
            <a:pPr marL="609600" indent="-609600" eaLnBrk="1" hangingPunct="1">
              <a:lnSpc>
                <a:spcPct val="90000"/>
              </a:lnSpc>
              <a:buFontTx/>
              <a:buNone/>
            </a:pPr>
            <a:r>
              <a:rPr lang="it-IT" dirty="0" smtClean="0"/>
              <a:t>Questo campione sovrastima la densità media e sottostima la varianza. Infatti, per caso, tutti i quadrati sono in zone di grande densità. </a:t>
            </a:r>
          </a:p>
          <a:p>
            <a:pPr marL="609600" indent="-609600">
              <a:buNone/>
            </a:pPr>
            <a:r>
              <a:rPr lang="it-IT" dirty="0" smtClean="0"/>
              <a:t>Tale campione è </a:t>
            </a:r>
            <a:r>
              <a:rPr lang="it-IT" dirty="0" smtClean="0">
                <a:solidFill>
                  <a:srgbClr val="FF3300"/>
                </a:solidFill>
              </a:rPr>
              <a:t>distorto</a:t>
            </a:r>
            <a:r>
              <a:rPr lang="it-IT" dirty="0" smtClean="0"/>
              <a:t> e </a:t>
            </a:r>
            <a:r>
              <a:rPr lang="it-IT" dirty="0" smtClean="0">
                <a:solidFill>
                  <a:srgbClr val="FF3300"/>
                </a:solidFill>
              </a:rPr>
              <a:t>non è  rappresentativo</a:t>
            </a:r>
            <a:r>
              <a:rPr lang="it-IT" dirty="0" smtClean="0"/>
              <a:t> della popolazione. Se si possedesse una mappa delle densità della zona </a:t>
            </a:r>
            <a:r>
              <a:rPr lang="it-IT" u="sng" dirty="0" smtClean="0"/>
              <a:t>si rifiuterebbe un simile campione </a:t>
            </a:r>
            <a:r>
              <a:rPr lang="it-IT" dirty="0" smtClean="0"/>
              <a:t>che non è  rappresentativo della popolazione.</a:t>
            </a:r>
          </a:p>
          <a:p>
            <a:pPr marL="609600" indent="-609600">
              <a:buNone/>
            </a:pPr>
            <a:r>
              <a:rPr lang="it-IT" b="1" dirty="0" smtClean="0">
                <a:solidFill>
                  <a:srgbClr val="FF0000"/>
                </a:solidFill>
              </a:rPr>
              <a:t>Nella  pratica può essere difficile realizzare un campionamento del tutto casuale</a:t>
            </a:r>
            <a:r>
              <a:rPr lang="it-IT" b="1" dirty="0" smtClean="0"/>
              <a:t>. </a:t>
            </a:r>
          </a:p>
          <a:p>
            <a:pPr marL="609600" indent="-609600" eaLnBrk="1" hangingPunct="1">
              <a:lnSpc>
                <a:spcPct val="90000"/>
              </a:lnSpc>
              <a:buFontTx/>
              <a:buNone/>
            </a:pPr>
            <a:endParaRPr lang="it-IT" dirty="0" smtClean="0"/>
          </a:p>
          <a:p>
            <a:pPr marL="609600" indent="-609600" eaLnBrk="1" hangingPunct="1">
              <a:lnSpc>
                <a:spcPct val="90000"/>
              </a:lnSpc>
            </a:pPr>
            <a:endParaRPr lang="it-IT" dirty="0" smtClean="0"/>
          </a:p>
          <a:p>
            <a:pPr marL="609600" indent="-609600" eaLnBrk="1" hangingPunct="1">
              <a:lnSpc>
                <a:spcPct val="90000"/>
              </a:lnSpc>
            </a:pPr>
            <a:endParaRPr lang="it-IT" dirty="0" smtClean="0"/>
          </a:p>
          <a:p>
            <a:pPr marL="609600" indent="-609600" eaLnBrk="1" hangingPunct="1">
              <a:lnSpc>
                <a:spcPct val="90000"/>
              </a:lnSpc>
            </a:pPr>
            <a:endParaRPr lang="it-IT" sz="4000" dirty="0" smtClean="0"/>
          </a:p>
          <a:p>
            <a:pPr marL="609600" indent="-609600" eaLnBrk="1" hangingPunct="1">
              <a:lnSpc>
                <a:spcPct val="90000"/>
              </a:lnSpc>
            </a:pPr>
            <a:endParaRPr lang="it-IT" sz="4000" dirty="0" smtClean="0"/>
          </a:p>
          <a:p>
            <a:pPr marL="609600" indent="-609600" eaLnBrk="1" hangingPunct="1">
              <a:lnSpc>
                <a:spcPct val="90000"/>
              </a:lnSpc>
            </a:pPr>
            <a:endParaRPr lang="it-IT" sz="4000" dirty="0" smtClean="0"/>
          </a:p>
        </p:txBody>
      </p:sp>
      <p:sp>
        <p:nvSpPr>
          <p:cNvPr id="136196" name="Rectangle 3"/>
          <p:cNvSpPr>
            <a:spLocks noChangeArrowheads="1"/>
          </p:cNvSpPr>
          <p:nvPr/>
        </p:nvSpPr>
        <p:spPr bwMode="auto">
          <a:xfrm>
            <a:off x="-3363913" y="3259138"/>
            <a:ext cx="184150" cy="339725"/>
          </a:xfrm>
          <a:prstGeom prst="rect">
            <a:avLst/>
          </a:prstGeom>
          <a:noFill/>
          <a:ln w="9525" algn="ctr">
            <a:noFill/>
            <a:miter lim="800000"/>
            <a:headEnd/>
            <a:tailEnd/>
          </a:ln>
        </p:spPr>
        <p:txBody>
          <a:bodyPr wrap="none">
            <a:spAutoFit/>
          </a:bodyPr>
          <a:lstStyle/>
          <a:p>
            <a:pPr>
              <a:lnSpc>
                <a:spcPct val="90000"/>
              </a:lnSpc>
              <a:spcBef>
                <a:spcPct val="20000"/>
              </a:spcBef>
            </a:pPr>
            <a:endParaRPr lang="it-IT" sz="1800">
              <a:latin typeface="Arial"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 name="Segnaposto numero diapositiva 3"/>
          <p:cNvSpPr>
            <a:spLocks noGrp="1"/>
          </p:cNvSpPr>
          <p:nvPr>
            <p:ph type="sldNum" sz="quarter" idx="12"/>
          </p:nvPr>
        </p:nvSpPr>
        <p:spPr/>
        <p:txBody>
          <a:bodyPr/>
          <a:lstStyle/>
          <a:p>
            <a:pPr>
              <a:defRPr/>
            </a:pPr>
            <a:fld id="{439F7655-D895-4040-8D4D-90713A91FA49}" type="slidenum">
              <a:rPr lang="it-IT"/>
              <a:pPr>
                <a:defRPr/>
              </a:pPr>
              <a:t>83</a:t>
            </a:fld>
            <a:endParaRPr lang="it-IT"/>
          </a:p>
        </p:txBody>
      </p:sp>
      <p:sp>
        <p:nvSpPr>
          <p:cNvPr id="137219" name="Rectangle 2"/>
          <p:cNvSpPr>
            <a:spLocks noChangeArrowheads="1"/>
          </p:cNvSpPr>
          <p:nvPr/>
        </p:nvSpPr>
        <p:spPr bwMode="auto">
          <a:xfrm>
            <a:off x="4643438" y="1916113"/>
            <a:ext cx="914400" cy="914400"/>
          </a:xfrm>
          <a:prstGeom prst="rect">
            <a:avLst/>
          </a:prstGeom>
          <a:solidFill>
            <a:schemeClr val="bg1"/>
          </a:solidFill>
          <a:ln w="9525" algn="ctr">
            <a:solidFill>
              <a:schemeClr val="tx1"/>
            </a:solidFill>
            <a:miter lim="800000"/>
            <a:headEnd/>
            <a:tailEnd/>
          </a:ln>
        </p:spPr>
        <p:txBody>
          <a:bodyPr wrap="none" anchor="ctr"/>
          <a:lstStyle/>
          <a:p>
            <a:endParaRPr lang="it-IT"/>
          </a:p>
        </p:txBody>
      </p:sp>
      <p:sp>
        <p:nvSpPr>
          <p:cNvPr id="137220" name="Rectangle 3"/>
          <p:cNvSpPr>
            <a:spLocks noChangeArrowheads="1"/>
          </p:cNvSpPr>
          <p:nvPr/>
        </p:nvSpPr>
        <p:spPr bwMode="auto">
          <a:xfrm>
            <a:off x="1692275" y="3860800"/>
            <a:ext cx="914400" cy="914400"/>
          </a:xfrm>
          <a:prstGeom prst="rect">
            <a:avLst/>
          </a:prstGeom>
          <a:solidFill>
            <a:schemeClr val="bg1"/>
          </a:solidFill>
          <a:ln w="9525" algn="ctr">
            <a:solidFill>
              <a:schemeClr val="tx1"/>
            </a:solidFill>
            <a:miter lim="800000"/>
            <a:headEnd/>
            <a:tailEnd/>
          </a:ln>
        </p:spPr>
        <p:txBody>
          <a:bodyPr wrap="none" anchor="ctr"/>
          <a:lstStyle/>
          <a:p>
            <a:endParaRPr lang="it-IT"/>
          </a:p>
        </p:txBody>
      </p:sp>
      <p:sp>
        <p:nvSpPr>
          <p:cNvPr id="137221" name="Rectangle 4"/>
          <p:cNvSpPr>
            <a:spLocks noChangeArrowheads="1"/>
          </p:cNvSpPr>
          <p:nvPr/>
        </p:nvSpPr>
        <p:spPr bwMode="auto">
          <a:xfrm>
            <a:off x="2195513" y="1916113"/>
            <a:ext cx="914400" cy="914400"/>
          </a:xfrm>
          <a:prstGeom prst="rect">
            <a:avLst/>
          </a:prstGeom>
          <a:solidFill>
            <a:schemeClr val="bg1"/>
          </a:solidFill>
          <a:ln w="9525" algn="ctr">
            <a:solidFill>
              <a:schemeClr val="tx1"/>
            </a:solidFill>
            <a:miter lim="800000"/>
            <a:headEnd/>
            <a:tailEnd/>
          </a:ln>
        </p:spPr>
        <p:txBody>
          <a:bodyPr wrap="none" anchor="ctr"/>
          <a:lstStyle/>
          <a:p>
            <a:endParaRPr lang="it-IT"/>
          </a:p>
        </p:txBody>
      </p:sp>
      <p:sp>
        <p:nvSpPr>
          <p:cNvPr id="137222" name="Oval 5"/>
          <p:cNvSpPr>
            <a:spLocks noChangeArrowheads="1"/>
          </p:cNvSpPr>
          <p:nvPr/>
        </p:nvSpPr>
        <p:spPr bwMode="auto">
          <a:xfrm>
            <a:off x="2916238" y="20605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3" name="Oval 6"/>
          <p:cNvSpPr>
            <a:spLocks noChangeArrowheads="1"/>
          </p:cNvSpPr>
          <p:nvPr/>
        </p:nvSpPr>
        <p:spPr bwMode="auto">
          <a:xfrm>
            <a:off x="3132138" y="22764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4" name="Oval 7"/>
          <p:cNvSpPr>
            <a:spLocks noChangeArrowheads="1"/>
          </p:cNvSpPr>
          <p:nvPr/>
        </p:nvSpPr>
        <p:spPr bwMode="auto">
          <a:xfrm>
            <a:off x="4859338" y="22764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5" name="Oval 8"/>
          <p:cNvSpPr>
            <a:spLocks noChangeArrowheads="1"/>
          </p:cNvSpPr>
          <p:nvPr/>
        </p:nvSpPr>
        <p:spPr bwMode="auto">
          <a:xfrm>
            <a:off x="4787900" y="21336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6" name="Oval 9"/>
          <p:cNvSpPr>
            <a:spLocks noChangeArrowheads="1"/>
          </p:cNvSpPr>
          <p:nvPr/>
        </p:nvSpPr>
        <p:spPr bwMode="auto">
          <a:xfrm>
            <a:off x="4716463" y="19891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7" name="Oval 10"/>
          <p:cNvSpPr>
            <a:spLocks noChangeArrowheads="1"/>
          </p:cNvSpPr>
          <p:nvPr/>
        </p:nvSpPr>
        <p:spPr bwMode="auto">
          <a:xfrm>
            <a:off x="2843213" y="24923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8" name="Oval 11"/>
          <p:cNvSpPr>
            <a:spLocks noChangeArrowheads="1"/>
          </p:cNvSpPr>
          <p:nvPr/>
        </p:nvSpPr>
        <p:spPr bwMode="auto">
          <a:xfrm>
            <a:off x="3203575" y="26368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29" name="Oval 12"/>
          <p:cNvSpPr>
            <a:spLocks noChangeArrowheads="1"/>
          </p:cNvSpPr>
          <p:nvPr/>
        </p:nvSpPr>
        <p:spPr bwMode="auto">
          <a:xfrm>
            <a:off x="3348038" y="24923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0" name="Oval 13"/>
          <p:cNvSpPr>
            <a:spLocks noChangeArrowheads="1"/>
          </p:cNvSpPr>
          <p:nvPr/>
        </p:nvSpPr>
        <p:spPr bwMode="auto">
          <a:xfrm>
            <a:off x="2411413" y="22050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1" name="Oval 14"/>
          <p:cNvSpPr>
            <a:spLocks noChangeArrowheads="1"/>
          </p:cNvSpPr>
          <p:nvPr/>
        </p:nvSpPr>
        <p:spPr bwMode="auto">
          <a:xfrm>
            <a:off x="2771775" y="22050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2" name="Oval 15"/>
          <p:cNvSpPr>
            <a:spLocks noChangeArrowheads="1"/>
          </p:cNvSpPr>
          <p:nvPr/>
        </p:nvSpPr>
        <p:spPr bwMode="auto">
          <a:xfrm>
            <a:off x="2484438" y="24923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3" name="Oval 16"/>
          <p:cNvSpPr>
            <a:spLocks noChangeArrowheads="1"/>
          </p:cNvSpPr>
          <p:nvPr/>
        </p:nvSpPr>
        <p:spPr bwMode="auto">
          <a:xfrm>
            <a:off x="5148263" y="25654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4" name="Oval 17"/>
          <p:cNvSpPr>
            <a:spLocks noChangeArrowheads="1"/>
          </p:cNvSpPr>
          <p:nvPr/>
        </p:nvSpPr>
        <p:spPr bwMode="auto">
          <a:xfrm>
            <a:off x="5148263" y="22050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5" name="Oval 18"/>
          <p:cNvSpPr>
            <a:spLocks noChangeArrowheads="1"/>
          </p:cNvSpPr>
          <p:nvPr/>
        </p:nvSpPr>
        <p:spPr bwMode="auto">
          <a:xfrm>
            <a:off x="4932363" y="25654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6" name="Oval 19"/>
          <p:cNvSpPr>
            <a:spLocks noChangeArrowheads="1"/>
          </p:cNvSpPr>
          <p:nvPr/>
        </p:nvSpPr>
        <p:spPr bwMode="auto">
          <a:xfrm>
            <a:off x="4716463" y="25654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7" name="Oval 20"/>
          <p:cNvSpPr>
            <a:spLocks noChangeArrowheads="1"/>
          </p:cNvSpPr>
          <p:nvPr/>
        </p:nvSpPr>
        <p:spPr bwMode="auto">
          <a:xfrm>
            <a:off x="1403350" y="22764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8" name="Oval 21"/>
          <p:cNvSpPr>
            <a:spLocks noChangeArrowheads="1"/>
          </p:cNvSpPr>
          <p:nvPr/>
        </p:nvSpPr>
        <p:spPr bwMode="auto">
          <a:xfrm>
            <a:off x="3924300" y="22050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39" name="Oval 22"/>
          <p:cNvSpPr>
            <a:spLocks noChangeArrowheads="1"/>
          </p:cNvSpPr>
          <p:nvPr/>
        </p:nvSpPr>
        <p:spPr bwMode="auto">
          <a:xfrm>
            <a:off x="3492500" y="34290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0" name="Oval 23"/>
          <p:cNvSpPr>
            <a:spLocks noChangeArrowheads="1"/>
          </p:cNvSpPr>
          <p:nvPr/>
        </p:nvSpPr>
        <p:spPr bwMode="auto">
          <a:xfrm>
            <a:off x="3276600" y="38608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1" name="Oval 24"/>
          <p:cNvSpPr>
            <a:spLocks noChangeArrowheads="1"/>
          </p:cNvSpPr>
          <p:nvPr/>
        </p:nvSpPr>
        <p:spPr bwMode="auto">
          <a:xfrm>
            <a:off x="3563938" y="42211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2" name="Oval 25"/>
          <p:cNvSpPr>
            <a:spLocks noChangeArrowheads="1"/>
          </p:cNvSpPr>
          <p:nvPr/>
        </p:nvSpPr>
        <p:spPr bwMode="auto">
          <a:xfrm>
            <a:off x="3059113" y="42211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3" name="Oval 26"/>
          <p:cNvSpPr>
            <a:spLocks noChangeArrowheads="1"/>
          </p:cNvSpPr>
          <p:nvPr/>
        </p:nvSpPr>
        <p:spPr bwMode="auto">
          <a:xfrm>
            <a:off x="7667625" y="69215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4" name="Oval 27"/>
          <p:cNvSpPr>
            <a:spLocks noChangeArrowheads="1"/>
          </p:cNvSpPr>
          <p:nvPr/>
        </p:nvSpPr>
        <p:spPr bwMode="auto">
          <a:xfrm>
            <a:off x="3779838" y="53006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5" name="Oval 28"/>
          <p:cNvSpPr>
            <a:spLocks noChangeArrowheads="1"/>
          </p:cNvSpPr>
          <p:nvPr/>
        </p:nvSpPr>
        <p:spPr bwMode="auto">
          <a:xfrm>
            <a:off x="3348038" y="48688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6" name="Oval 29"/>
          <p:cNvSpPr>
            <a:spLocks noChangeArrowheads="1"/>
          </p:cNvSpPr>
          <p:nvPr/>
        </p:nvSpPr>
        <p:spPr bwMode="auto">
          <a:xfrm>
            <a:off x="5508625" y="4868863"/>
            <a:ext cx="215900" cy="2190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7" name="Oval 30"/>
          <p:cNvSpPr>
            <a:spLocks noChangeArrowheads="1"/>
          </p:cNvSpPr>
          <p:nvPr/>
        </p:nvSpPr>
        <p:spPr bwMode="auto">
          <a:xfrm>
            <a:off x="7164388" y="33575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8" name="Oval 31"/>
          <p:cNvSpPr>
            <a:spLocks noChangeArrowheads="1"/>
          </p:cNvSpPr>
          <p:nvPr/>
        </p:nvSpPr>
        <p:spPr bwMode="auto">
          <a:xfrm>
            <a:off x="6877050" y="45085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49" name="Oval 32"/>
          <p:cNvSpPr>
            <a:spLocks noChangeArrowheads="1"/>
          </p:cNvSpPr>
          <p:nvPr/>
        </p:nvSpPr>
        <p:spPr bwMode="auto">
          <a:xfrm>
            <a:off x="7524750" y="28527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0" name="Oval 33"/>
          <p:cNvSpPr>
            <a:spLocks noChangeArrowheads="1"/>
          </p:cNvSpPr>
          <p:nvPr/>
        </p:nvSpPr>
        <p:spPr bwMode="auto">
          <a:xfrm>
            <a:off x="1258888" y="29972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1" name="Oval 34"/>
          <p:cNvSpPr>
            <a:spLocks noChangeArrowheads="1"/>
          </p:cNvSpPr>
          <p:nvPr/>
        </p:nvSpPr>
        <p:spPr bwMode="auto">
          <a:xfrm>
            <a:off x="1692275" y="26368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2" name="Oval 35"/>
          <p:cNvSpPr>
            <a:spLocks noChangeArrowheads="1"/>
          </p:cNvSpPr>
          <p:nvPr/>
        </p:nvSpPr>
        <p:spPr bwMode="auto">
          <a:xfrm>
            <a:off x="2195513" y="148431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3" name="Oval 36"/>
          <p:cNvSpPr>
            <a:spLocks noChangeArrowheads="1"/>
          </p:cNvSpPr>
          <p:nvPr/>
        </p:nvSpPr>
        <p:spPr bwMode="auto">
          <a:xfrm>
            <a:off x="3851275" y="17732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4" name="Oval 37"/>
          <p:cNvSpPr>
            <a:spLocks noChangeArrowheads="1"/>
          </p:cNvSpPr>
          <p:nvPr/>
        </p:nvSpPr>
        <p:spPr bwMode="auto">
          <a:xfrm>
            <a:off x="3276600" y="14128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5" name="Oval 38"/>
          <p:cNvSpPr>
            <a:spLocks noChangeArrowheads="1"/>
          </p:cNvSpPr>
          <p:nvPr/>
        </p:nvSpPr>
        <p:spPr bwMode="auto">
          <a:xfrm>
            <a:off x="2700338" y="36449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6" name="Oval 39"/>
          <p:cNvSpPr>
            <a:spLocks noChangeArrowheads="1"/>
          </p:cNvSpPr>
          <p:nvPr/>
        </p:nvSpPr>
        <p:spPr bwMode="auto">
          <a:xfrm>
            <a:off x="1619250" y="31416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7" name="Oval 40"/>
          <p:cNvSpPr>
            <a:spLocks noChangeArrowheads="1"/>
          </p:cNvSpPr>
          <p:nvPr/>
        </p:nvSpPr>
        <p:spPr bwMode="auto">
          <a:xfrm>
            <a:off x="2195513" y="32845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8" name="Oval 41"/>
          <p:cNvSpPr>
            <a:spLocks noChangeArrowheads="1"/>
          </p:cNvSpPr>
          <p:nvPr/>
        </p:nvSpPr>
        <p:spPr bwMode="auto">
          <a:xfrm>
            <a:off x="2843213" y="32845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59" name="Oval 42"/>
          <p:cNvSpPr>
            <a:spLocks noChangeArrowheads="1"/>
          </p:cNvSpPr>
          <p:nvPr/>
        </p:nvSpPr>
        <p:spPr bwMode="auto">
          <a:xfrm>
            <a:off x="3059113" y="47974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0" name="Oval 43"/>
          <p:cNvSpPr>
            <a:spLocks noChangeArrowheads="1"/>
          </p:cNvSpPr>
          <p:nvPr/>
        </p:nvSpPr>
        <p:spPr bwMode="auto">
          <a:xfrm>
            <a:off x="2843213" y="52292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1" name="Oval 44"/>
          <p:cNvSpPr>
            <a:spLocks noChangeArrowheads="1"/>
          </p:cNvSpPr>
          <p:nvPr/>
        </p:nvSpPr>
        <p:spPr bwMode="auto">
          <a:xfrm>
            <a:off x="1763713" y="53006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2" name="Oval 45"/>
          <p:cNvSpPr>
            <a:spLocks noChangeArrowheads="1"/>
          </p:cNvSpPr>
          <p:nvPr/>
        </p:nvSpPr>
        <p:spPr bwMode="auto">
          <a:xfrm>
            <a:off x="3851275" y="45085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3" name="Oval 46"/>
          <p:cNvSpPr>
            <a:spLocks noChangeArrowheads="1"/>
          </p:cNvSpPr>
          <p:nvPr/>
        </p:nvSpPr>
        <p:spPr bwMode="auto">
          <a:xfrm>
            <a:off x="3924300" y="41497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4" name="Oval 47"/>
          <p:cNvSpPr>
            <a:spLocks noChangeArrowheads="1"/>
          </p:cNvSpPr>
          <p:nvPr/>
        </p:nvSpPr>
        <p:spPr bwMode="auto">
          <a:xfrm>
            <a:off x="2411413" y="50133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5" name="Oval 48"/>
          <p:cNvSpPr>
            <a:spLocks noChangeArrowheads="1"/>
          </p:cNvSpPr>
          <p:nvPr/>
        </p:nvSpPr>
        <p:spPr bwMode="auto">
          <a:xfrm>
            <a:off x="1331913" y="184467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6" name="Oval 49"/>
          <p:cNvSpPr>
            <a:spLocks noChangeArrowheads="1"/>
          </p:cNvSpPr>
          <p:nvPr/>
        </p:nvSpPr>
        <p:spPr bwMode="auto">
          <a:xfrm>
            <a:off x="971550" y="42211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7" name="Oval 50"/>
          <p:cNvSpPr>
            <a:spLocks noChangeArrowheads="1"/>
          </p:cNvSpPr>
          <p:nvPr/>
        </p:nvSpPr>
        <p:spPr bwMode="auto">
          <a:xfrm>
            <a:off x="1908175" y="45815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8" name="Oval 51"/>
          <p:cNvSpPr>
            <a:spLocks noChangeArrowheads="1"/>
          </p:cNvSpPr>
          <p:nvPr/>
        </p:nvSpPr>
        <p:spPr bwMode="auto">
          <a:xfrm>
            <a:off x="2268538" y="40767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69" name="Oval 52"/>
          <p:cNvSpPr>
            <a:spLocks noChangeArrowheads="1"/>
          </p:cNvSpPr>
          <p:nvPr/>
        </p:nvSpPr>
        <p:spPr bwMode="auto">
          <a:xfrm>
            <a:off x="1763713" y="43656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0" name="Oval 53"/>
          <p:cNvSpPr>
            <a:spLocks noChangeArrowheads="1"/>
          </p:cNvSpPr>
          <p:nvPr/>
        </p:nvSpPr>
        <p:spPr bwMode="auto">
          <a:xfrm>
            <a:off x="2411413" y="38608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1" name="Oval 54"/>
          <p:cNvSpPr>
            <a:spLocks noChangeArrowheads="1"/>
          </p:cNvSpPr>
          <p:nvPr/>
        </p:nvSpPr>
        <p:spPr bwMode="auto">
          <a:xfrm>
            <a:off x="1979613" y="40052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2" name="Oval 55"/>
          <p:cNvSpPr>
            <a:spLocks noChangeArrowheads="1"/>
          </p:cNvSpPr>
          <p:nvPr/>
        </p:nvSpPr>
        <p:spPr bwMode="auto">
          <a:xfrm>
            <a:off x="2627313" y="42211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3" name="Oval 56"/>
          <p:cNvSpPr>
            <a:spLocks noChangeArrowheads="1"/>
          </p:cNvSpPr>
          <p:nvPr/>
        </p:nvSpPr>
        <p:spPr bwMode="auto">
          <a:xfrm>
            <a:off x="2411413" y="43656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4" name="Oval 57"/>
          <p:cNvSpPr>
            <a:spLocks noChangeArrowheads="1"/>
          </p:cNvSpPr>
          <p:nvPr/>
        </p:nvSpPr>
        <p:spPr bwMode="auto">
          <a:xfrm>
            <a:off x="2195513" y="44370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5" name="Oval 58"/>
          <p:cNvSpPr>
            <a:spLocks noChangeArrowheads="1"/>
          </p:cNvSpPr>
          <p:nvPr/>
        </p:nvSpPr>
        <p:spPr bwMode="auto">
          <a:xfrm>
            <a:off x="5003800" y="335756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6" name="Oval 59"/>
          <p:cNvSpPr>
            <a:spLocks noChangeArrowheads="1"/>
          </p:cNvSpPr>
          <p:nvPr/>
        </p:nvSpPr>
        <p:spPr bwMode="auto">
          <a:xfrm>
            <a:off x="4643438" y="41497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7" name="Oval 60"/>
          <p:cNvSpPr>
            <a:spLocks noChangeArrowheads="1"/>
          </p:cNvSpPr>
          <p:nvPr/>
        </p:nvSpPr>
        <p:spPr bwMode="auto">
          <a:xfrm>
            <a:off x="6804025" y="1484313"/>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8" name="Oval 61"/>
          <p:cNvSpPr>
            <a:spLocks noChangeArrowheads="1"/>
          </p:cNvSpPr>
          <p:nvPr/>
        </p:nvSpPr>
        <p:spPr bwMode="auto">
          <a:xfrm>
            <a:off x="6156325" y="32131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79" name="Oval 62"/>
          <p:cNvSpPr>
            <a:spLocks noChangeArrowheads="1"/>
          </p:cNvSpPr>
          <p:nvPr/>
        </p:nvSpPr>
        <p:spPr bwMode="auto">
          <a:xfrm>
            <a:off x="6877050" y="56610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80" name="Oval 63"/>
          <p:cNvSpPr>
            <a:spLocks noChangeArrowheads="1"/>
          </p:cNvSpPr>
          <p:nvPr/>
        </p:nvSpPr>
        <p:spPr bwMode="auto">
          <a:xfrm>
            <a:off x="7740650" y="1989138"/>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81" name="Oval 64"/>
          <p:cNvSpPr>
            <a:spLocks noChangeArrowheads="1"/>
          </p:cNvSpPr>
          <p:nvPr/>
        </p:nvSpPr>
        <p:spPr bwMode="auto">
          <a:xfrm>
            <a:off x="8101013" y="5229225"/>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
        <p:nvSpPr>
          <p:cNvPr id="137282" name="Oval 65"/>
          <p:cNvSpPr>
            <a:spLocks noChangeArrowheads="1"/>
          </p:cNvSpPr>
          <p:nvPr/>
        </p:nvSpPr>
        <p:spPr bwMode="auto">
          <a:xfrm>
            <a:off x="6300788" y="4724400"/>
            <a:ext cx="215900" cy="193675"/>
          </a:xfrm>
          <a:prstGeom prst="ellipse">
            <a:avLst/>
          </a:prstGeom>
          <a:solidFill>
            <a:schemeClr val="accent1"/>
          </a:solidFill>
          <a:ln w="9525" algn="ctr">
            <a:solidFill>
              <a:schemeClr val="tx1"/>
            </a:solidFill>
            <a:round/>
            <a:headEnd/>
            <a:tailEnd/>
          </a:ln>
        </p:spPr>
        <p:txBody>
          <a:bodyPr wrap="none" anchor="ctr"/>
          <a:lstStyle/>
          <a:p>
            <a:endParaRPr lang="it-IT"/>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0"/>
            <a:ext cx="8229600" cy="404664"/>
          </a:xfrm>
          <a:ln>
            <a:solidFill>
              <a:srgbClr val="0070C0"/>
            </a:solidFill>
          </a:ln>
        </p:spPr>
        <p:txBody>
          <a:bodyPr>
            <a:normAutofit fontScale="90000"/>
          </a:bodyPr>
          <a:lstStyle/>
          <a:p>
            <a:r>
              <a:rPr lang="it-IT" sz="2600" dirty="0" smtClean="0">
                <a:solidFill>
                  <a:srgbClr val="FF0000"/>
                </a:solidFill>
              </a:rPr>
              <a:t>Campioni</a:t>
            </a:r>
            <a:r>
              <a:rPr lang="it-IT" sz="2800" dirty="0" smtClean="0">
                <a:solidFill>
                  <a:srgbClr val="FF0000"/>
                </a:solidFill>
              </a:rPr>
              <a:t> non probabilistici: esempi</a:t>
            </a:r>
            <a:endParaRPr lang="it-IT" sz="2800"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84</a:t>
            </a:fld>
            <a:endParaRPr lang="it-IT"/>
          </a:p>
        </p:txBody>
      </p:sp>
      <p:sp>
        <p:nvSpPr>
          <p:cNvPr id="6" name="Rettangolo 5"/>
          <p:cNvSpPr/>
          <p:nvPr/>
        </p:nvSpPr>
        <p:spPr>
          <a:xfrm>
            <a:off x="0" y="404664"/>
            <a:ext cx="9144000" cy="6463308"/>
          </a:xfrm>
          <a:prstGeom prst="rect">
            <a:avLst/>
          </a:prstGeom>
        </p:spPr>
        <p:txBody>
          <a:bodyPr wrap="square">
            <a:spAutoFit/>
          </a:bodyPr>
          <a:lstStyle/>
          <a:p>
            <a:pPr lvl="0" eaLnBrk="0" hangingPunct="0"/>
            <a:r>
              <a:rPr lang="it-IT" sz="2300" b="1" dirty="0" smtClean="0"/>
              <a:t>Si ha un campionamento </a:t>
            </a:r>
            <a:r>
              <a:rPr lang="it-IT" sz="2300" b="1" dirty="0" smtClean="0">
                <a:solidFill>
                  <a:srgbClr val="FF0000"/>
                </a:solidFill>
              </a:rPr>
              <a:t>non probabilistico </a:t>
            </a:r>
            <a:r>
              <a:rPr lang="it-IT" sz="2300" b="1" dirty="0" smtClean="0"/>
              <a:t>quando le unità della popolazione non hanno </a:t>
            </a:r>
            <a:r>
              <a:rPr lang="it-IT" sz="2300" b="1" u="sng" dirty="0" smtClean="0"/>
              <a:t>una probabilità predefinita e non nulla </a:t>
            </a:r>
            <a:r>
              <a:rPr lang="it-IT" sz="2300" b="1" dirty="0" smtClean="0"/>
              <a:t>di entrare a far parte del campione. </a:t>
            </a:r>
          </a:p>
          <a:p>
            <a:pPr lvl="0" eaLnBrk="0" hangingPunct="0"/>
            <a:r>
              <a:rPr lang="it-IT" sz="2300" b="1" dirty="0" smtClean="0">
                <a:solidFill>
                  <a:srgbClr val="FF0000"/>
                </a:solidFill>
              </a:rPr>
              <a:t>Campionamento accidentale</a:t>
            </a:r>
            <a:r>
              <a:rPr lang="it-IT" sz="2300" b="1" dirty="0" smtClean="0"/>
              <a:t>:</a:t>
            </a:r>
          </a:p>
          <a:p>
            <a:pPr lvl="0" eaLnBrk="0" hangingPunct="0"/>
            <a:r>
              <a:rPr lang="it-IT" sz="2300" dirty="0" smtClean="0"/>
              <a:t>si ha un campionamento accidentale quando il ricercatore sceglie come rispondenti alla sua indagine le prime persone che capitano, senza criteri definiti.</a:t>
            </a:r>
            <a:endParaRPr lang="it-IT" sz="2300" b="1" dirty="0" smtClean="0"/>
          </a:p>
          <a:p>
            <a:pPr lvl="0" eaLnBrk="0" hangingPunct="0"/>
            <a:r>
              <a:rPr lang="it-IT" sz="2300" b="1" dirty="0" smtClean="0">
                <a:solidFill>
                  <a:srgbClr val="FF0000"/>
                </a:solidFill>
              </a:rPr>
              <a:t>Campionamento a valanga</a:t>
            </a:r>
            <a:r>
              <a:rPr lang="it-IT" sz="2300" b="1" dirty="0" smtClean="0"/>
              <a:t>:</a:t>
            </a:r>
          </a:p>
          <a:p>
            <a:pPr lvl="0" eaLnBrk="0" hangingPunct="0"/>
            <a:r>
              <a:rPr lang="it-IT" sz="2300" dirty="0" smtClean="0"/>
              <a:t>composto da più fasi, dopo aver intervistato alcune persone dotate delle caratteristiche richieste, queste persone servono per identificare altri soggetti che possono essere intervistati in una fase successiva e che a loro volta producono informazioni per identificare altri soggetti con le caratteristiche per essere inclusi nel campione, creando così un effetto a valanga.</a:t>
            </a:r>
            <a:endParaRPr lang="it-IT" sz="2300" b="1" dirty="0" smtClean="0"/>
          </a:p>
          <a:p>
            <a:pPr lvl="0" eaLnBrk="0" hangingPunct="0"/>
            <a:r>
              <a:rPr lang="it-IT" sz="2300" dirty="0" smtClean="0">
                <a:solidFill>
                  <a:srgbClr val="FF0000"/>
                </a:solidFill>
              </a:rPr>
              <a:t>C</a:t>
            </a:r>
            <a:r>
              <a:rPr lang="it-IT" sz="2300" b="1" dirty="0" smtClean="0">
                <a:solidFill>
                  <a:srgbClr val="FF0000"/>
                </a:solidFill>
              </a:rPr>
              <a:t>ampionamento a elementi rappresentativi</a:t>
            </a:r>
            <a:r>
              <a:rPr lang="it-IT" sz="2300" dirty="0" smtClean="0">
                <a:solidFill>
                  <a:srgbClr val="FF0000"/>
                </a:solidFill>
              </a:rPr>
              <a:t>:</a:t>
            </a:r>
          </a:p>
          <a:p>
            <a:pPr lvl="0" eaLnBrk="0" hangingPunct="0"/>
            <a:r>
              <a:rPr lang="it-IT" sz="2300" dirty="0" smtClean="0"/>
              <a:t>si ha un campionamento a elementi rappresentativi quando si selezionano all'interno della popolazione gli elementi che il ricercatore ritiene rappresentativi per gli obiettivi della ricerca.</a:t>
            </a:r>
            <a:endParaRPr lang="it-IT" sz="2300" dirty="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0818" name="Picture 2"/>
          <p:cNvPicPr>
            <a:picLocks noChangeAspect="1" noChangeArrowheads="1"/>
          </p:cNvPicPr>
          <p:nvPr/>
        </p:nvPicPr>
        <p:blipFill>
          <a:blip r:embed="rId2" cstate="print"/>
          <a:srcRect/>
          <a:stretch>
            <a:fillRect/>
          </a:stretch>
        </p:blipFill>
        <p:spPr bwMode="auto">
          <a:xfrm>
            <a:off x="0" y="836712"/>
            <a:ext cx="8920638" cy="5688632"/>
          </a:xfrm>
          <a:prstGeom prst="rect">
            <a:avLst/>
          </a:prstGeom>
          <a:noFill/>
          <a:ln w="9525">
            <a:noFill/>
            <a:miter lim="800000"/>
            <a:headEnd/>
            <a:tailEnd/>
          </a:ln>
        </p:spPr>
      </p:pic>
      <p:sp>
        <p:nvSpPr>
          <p:cNvPr id="3" name="CasellaDiTesto 2"/>
          <p:cNvSpPr txBox="1"/>
          <p:nvPr/>
        </p:nvSpPr>
        <p:spPr>
          <a:xfrm>
            <a:off x="1979712" y="260648"/>
            <a:ext cx="5924442" cy="523220"/>
          </a:xfrm>
          <a:prstGeom prst="rect">
            <a:avLst/>
          </a:prstGeom>
          <a:noFill/>
          <a:ln>
            <a:solidFill>
              <a:schemeClr val="accent1"/>
            </a:solidFill>
          </a:ln>
        </p:spPr>
        <p:txBody>
          <a:bodyPr wrap="none" rtlCol="0">
            <a:spAutoFit/>
          </a:bodyPr>
          <a:lstStyle/>
          <a:p>
            <a:r>
              <a:rPr lang="it-IT" sz="2800" dirty="0" smtClean="0">
                <a:solidFill>
                  <a:srgbClr val="FF0000"/>
                </a:solidFill>
              </a:rPr>
              <a:t>I metodi di campionamento più comuni</a:t>
            </a:r>
            <a:endParaRPr lang="it-IT" sz="2800" dirty="0">
              <a:solidFill>
                <a:srgbClr val="FF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42" name="Picture 2"/>
          <p:cNvPicPr>
            <a:picLocks noChangeAspect="1" noChangeArrowheads="1"/>
          </p:cNvPicPr>
          <p:nvPr/>
        </p:nvPicPr>
        <p:blipFill>
          <a:blip r:embed="rId2" cstate="print"/>
          <a:srcRect/>
          <a:stretch>
            <a:fillRect/>
          </a:stretch>
        </p:blipFill>
        <p:spPr bwMode="auto">
          <a:xfrm>
            <a:off x="323528" y="980728"/>
            <a:ext cx="8496944" cy="5544616"/>
          </a:xfrm>
          <a:prstGeom prst="rect">
            <a:avLst/>
          </a:prstGeom>
          <a:noFill/>
          <a:ln w="9525">
            <a:noFill/>
            <a:miter lim="800000"/>
            <a:headEnd/>
            <a:tailEnd/>
          </a:ln>
        </p:spPr>
      </p:pic>
      <p:sp>
        <p:nvSpPr>
          <p:cNvPr id="3" name="CasellaDiTesto 2"/>
          <p:cNvSpPr txBox="1"/>
          <p:nvPr/>
        </p:nvSpPr>
        <p:spPr>
          <a:xfrm>
            <a:off x="2267744" y="332656"/>
            <a:ext cx="5312288" cy="523220"/>
          </a:xfrm>
          <a:prstGeom prst="rect">
            <a:avLst/>
          </a:prstGeom>
          <a:noFill/>
          <a:ln>
            <a:solidFill>
              <a:schemeClr val="accent1"/>
            </a:solidFill>
          </a:ln>
        </p:spPr>
        <p:txBody>
          <a:bodyPr wrap="none" rtlCol="0">
            <a:spAutoFit/>
          </a:bodyPr>
          <a:lstStyle/>
          <a:p>
            <a:r>
              <a:rPr lang="it-IT" sz="2800" dirty="0" smtClean="0">
                <a:solidFill>
                  <a:srgbClr val="FF0000"/>
                </a:solidFill>
              </a:rPr>
              <a:t>Campionamento non probabilistico</a:t>
            </a:r>
            <a:endParaRPr lang="it-IT" sz="2800" dirty="0">
              <a:solidFill>
                <a:srgbClr val="FF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DA4DDB90-EC68-4326-98BC-26E15B1F294D}" type="slidenum">
              <a:rPr lang="it-IT"/>
              <a:pPr>
                <a:defRPr/>
              </a:pPr>
              <a:t>87</a:t>
            </a:fld>
            <a:endParaRPr lang="it-IT"/>
          </a:p>
        </p:txBody>
      </p:sp>
      <p:sp>
        <p:nvSpPr>
          <p:cNvPr id="174083" name="Rectangle 2"/>
          <p:cNvSpPr>
            <a:spLocks noGrp="1" noChangeArrowheads="1"/>
          </p:cNvSpPr>
          <p:nvPr>
            <p:ph type="title"/>
          </p:nvPr>
        </p:nvSpPr>
        <p:spPr>
          <a:xfrm>
            <a:off x="457200" y="274638"/>
            <a:ext cx="8229600" cy="777875"/>
          </a:xfrm>
          <a:ln>
            <a:solidFill>
              <a:srgbClr val="0000CC"/>
            </a:solidFill>
          </a:ln>
        </p:spPr>
        <p:txBody>
          <a:bodyPr/>
          <a:lstStyle/>
          <a:p>
            <a:pPr eaLnBrk="1" hangingPunct="1"/>
            <a:r>
              <a:rPr lang="it-IT" sz="4000" smtClean="0">
                <a:solidFill>
                  <a:srgbClr val="FF3300"/>
                </a:solidFill>
              </a:rPr>
              <a:t>Gli esperimenti</a:t>
            </a:r>
          </a:p>
        </p:txBody>
      </p:sp>
      <p:sp>
        <p:nvSpPr>
          <p:cNvPr id="73731" name="Rectangle 3"/>
          <p:cNvSpPr>
            <a:spLocks noGrp="1" noChangeArrowheads="1"/>
          </p:cNvSpPr>
          <p:nvPr>
            <p:ph type="body" idx="1"/>
          </p:nvPr>
        </p:nvSpPr>
        <p:spPr>
          <a:xfrm>
            <a:off x="457200" y="1341438"/>
            <a:ext cx="8229600" cy="5183187"/>
          </a:xfrm>
        </p:spPr>
        <p:txBody>
          <a:bodyPr/>
          <a:lstStyle/>
          <a:p>
            <a:pPr eaLnBrk="1" hangingPunct="1">
              <a:defRPr/>
            </a:pPr>
            <a:r>
              <a:rPr lang="it-IT" sz="3600" dirty="0" smtClean="0"/>
              <a:t>Negli studi sperimentali i dati vengono raccolti tramite un </a:t>
            </a:r>
            <a:r>
              <a:rPr lang="it-IT" sz="3600" b="1" dirty="0" smtClean="0">
                <a:solidFill>
                  <a:srgbClr val="33CC33"/>
                </a:solidFill>
                <a:effectLst>
                  <a:outerShdw blurRad="38100" dist="38100" dir="2700000" algn="tl">
                    <a:srgbClr val="C0C0C0"/>
                  </a:outerShdw>
                </a:effectLst>
              </a:rPr>
              <a:t>esperimento</a:t>
            </a:r>
            <a:r>
              <a:rPr lang="it-IT" sz="3600" b="1" dirty="0" smtClean="0"/>
              <a:t>.</a:t>
            </a:r>
          </a:p>
          <a:p>
            <a:pPr eaLnBrk="1" hangingPunct="1">
              <a:defRPr/>
            </a:pPr>
            <a:r>
              <a:rPr lang="it-IT" sz="3600" dirty="0" smtClean="0"/>
              <a:t>In </a:t>
            </a:r>
            <a:r>
              <a:rPr lang="it-IT" sz="3600" b="1" dirty="0" smtClean="0">
                <a:solidFill>
                  <a:schemeClr val="hlink"/>
                </a:solidFill>
                <a:effectLst>
                  <a:outerShdw blurRad="38100" dist="38100" dir="2700000" algn="tl">
                    <a:srgbClr val="C0C0C0"/>
                  </a:outerShdw>
                </a:effectLst>
              </a:rPr>
              <a:t>un esperimento</a:t>
            </a:r>
            <a:r>
              <a:rPr lang="it-IT" sz="3600" dirty="0" smtClean="0"/>
              <a:t> si sottopongono le unità sperimentali (</a:t>
            </a:r>
            <a:r>
              <a:rPr lang="it-IT" sz="3600" b="1" dirty="0" smtClean="0">
                <a:solidFill>
                  <a:schemeClr val="hlink"/>
                </a:solidFill>
                <a:effectLst>
                  <a:outerShdw blurRad="38100" dist="38100" dir="2700000" algn="tl">
                    <a:srgbClr val="C0C0C0"/>
                  </a:outerShdw>
                </a:effectLst>
              </a:rPr>
              <a:t>soggetti</a:t>
            </a:r>
            <a:r>
              <a:rPr lang="it-IT" sz="3600" dirty="0" smtClean="0"/>
              <a:t>) ad alcuni trattamenti per osservarne le reazioni (</a:t>
            </a:r>
            <a:r>
              <a:rPr lang="it-IT" sz="3600" b="1" dirty="0" smtClean="0">
                <a:solidFill>
                  <a:schemeClr val="hlink"/>
                </a:solidFill>
                <a:effectLst>
                  <a:outerShdw blurRad="38100" dist="38100" dir="2700000" algn="tl">
                    <a:srgbClr val="C0C0C0"/>
                  </a:outerShdw>
                </a:effectLst>
              </a:rPr>
              <a:t>risposte</a:t>
            </a:r>
            <a:r>
              <a:rPr lang="it-IT" sz="3600" b="1" dirty="0" smtClean="0">
                <a:effectLst>
                  <a:outerShdw blurRad="38100" dist="38100" dir="2700000" algn="tl">
                    <a:srgbClr val="C0C0C0"/>
                  </a:outerShdw>
                </a:effectLst>
              </a:rPr>
              <a:t>)</a:t>
            </a:r>
            <a:r>
              <a:rPr lang="it-IT" sz="3600" dirty="0" smtClean="0">
                <a:solidFill>
                  <a:schemeClr val="hlink"/>
                </a:solidFill>
              </a:rPr>
              <a:t>.</a:t>
            </a:r>
            <a:r>
              <a:rPr lang="it-IT" sz="3600" dirty="0" smtClean="0"/>
              <a:t> </a:t>
            </a:r>
          </a:p>
          <a:p>
            <a:pPr eaLnBrk="1" hangingPunct="1">
              <a:defRPr/>
            </a:pPr>
            <a:r>
              <a:rPr lang="it-IT" sz="3600" b="1" dirty="0" smtClean="0">
                <a:solidFill>
                  <a:schemeClr val="hlink"/>
                </a:solidFill>
                <a:effectLst>
                  <a:outerShdw blurRad="38100" dist="38100" dir="2700000" algn="tl">
                    <a:srgbClr val="C0C0C0"/>
                  </a:outerShdw>
                </a:effectLst>
              </a:rPr>
              <a:t>Un trattamento</a:t>
            </a:r>
            <a:r>
              <a:rPr lang="it-IT" sz="3600" dirty="0" smtClean="0"/>
              <a:t> è una condizione sperimentale applicata ai soggetti.</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437FBB20-74A9-42CD-B83A-036377FF4DE3}" type="slidenum">
              <a:rPr lang="it-IT"/>
              <a:pPr>
                <a:defRPr/>
              </a:pPr>
              <a:t>88</a:t>
            </a:fld>
            <a:endParaRPr lang="it-IT"/>
          </a:p>
        </p:txBody>
      </p:sp>
      <p:sp>
        <p:nvSpPr>
          <p:cNvPr id="175107" name="Rectangle 2"/>
          <p:cNvSpPr>
            <a:spLocks noGrp="1" noChangeArrowheads="1"/>
          </p:cNvSpPr>
          <p:nvPr>
            <p:ph type="title"/>
          </p:nvPr>
        </p:nvSpPr>
        <p:spPr>
          <a:xfrm>
            <a:off x="457200" y="274638"/>
            <a:ext cx="8229600" cy="922337"/>
          </a:xfrm>
          <a:ln>
            <a:solidFill>
              <a:srgbClr val="0000CC"/>
            </a:solidFill>
          </a:ln>
        </p:spPr>
        <p:txBody>
          <a:bodyPr/>
          <a:lstStyle/>
          <a:p>
            <a:pPr eaLnBrk="1" hangingPunct="1"/>
            <a:r>
              <a:rPr lang="it-IT" sz="4000" smtClean="0">
                <a:solidFill>
                  <a:srgbClr val="FF3300"/>
                </a:solidFill>
              </a:rPr>
              <a:t>Gli esperimenti</a:t>
            </a:r>
          </a:p>
        </p:txBody>
      </p:sp>
      <p:sp>
        <p:nvSpPr>
          <p:cNvPr id="175108" name="Rectangle 3"/>
          <p:cNvSpPr>
            <a:spLocks noGrp="1" noChangeArrowheads="1"/>
          </p:cNvSpPr>
          <p:nvPr>
            <p:ph type="body" idx="1"/>
          </p:nvPr>
        </p:nvSpPr>
        <p:spPr>
          <a:xfrm>
            <a:off x="467544" y="1340768"/>
            <a:ext cx="8676456" cy="5373216"/>
          </a:xfrm>
        </p:spPr>
        <p:txBody>
          <a:bodyPr>
            <a:normAutofit/>
          </a:bodyPr>
          <a:lstStyle/>
          <a:p>
            <a:pPr algn="ctr" eaLnBrk="1" hangingPunct="1">
              <a:buFontTx/>
              <a:buNone/>
            </a:pPr>
            <a:r>
              <a:rPr lang="it-IT" sz="3600" b="1" dirty="0" smtClean="0">
                <a:solidFill>
                  <a:srgbClr val="0000FF"/>
                </a:solidFill>
              </a:rPr>
              <a:t>Esperimento</a:t>
            </a:r>
          </a:p>
          <a:p>
            <a:pPr algn="ctr" eaLnBrk="1" hangingPunct="1">
              <a:buFontTx/>
              <a:buNone/>
            </a:pPr>
            <a:r>
              <a:rPr lang="it-IT" b="1" u="sng" dirty="0" smtClean="0">
                <a:solidFill>
                  <a:srgbClr val="990099"/>
                </a:solidFill>
              </a:rPr>
              <a:t>Unità sperimentale   Trattamento     Risposta</a:t>
            </a:r>
          </a:p>
          <a:p>
            <a:pPr eaLnBrk="1" hangingPunct="1">
              <a:buFontTx/>
              <a:buNone/>
            </a:pPr>
            <a:r>
              <a:rPr lang="it-IT" dirty="0" smtClean="0">
                <a:solidFill>
                  <a:srgbClr val="990099"/>
                </a:solidFill>
              </a:rPr>
              <a:t> </a:t>
            </a:r>
            <a:r>
              <a:rPr lang="it-IT" dirty="0" smtClean="0"/>
              <a:t>      pomodori             fertilizzante       raccolto</a:t>
            </a:r>
          </a:p>
          <a:p>
            <a:pPr eaLnBrk="1" hangingPunct="1">
              <a:buFontTx/>
              <a:buNone/>
            </a:pPr>
            <a:r>
              <a:rPr lang="it-IT" dirty="0" smtClean="0"/>
              <a:t>       topo                     radiazioni          mortalità</a:t>
            </a:r>
          </a:p>
          <a:p>
            <a:pPr eaLnBrk="1" hangingPunct="1">
              <a:buFontTx/>
              <a:buNone/>
            </a:pPr>
            <a:r>
              <a:rPr lang="it-IT" dirty="0" smtClean="0"/>
              <a:t>       paziente               farmaco            pressione</a:t>
            </a:r>
          </a:p>
          <a:p>
            <a:pPr eaLnBrk="1" hangingPunct="1">
              <a:buFontTx/>
              <a:buNone/>
            </a:pPr>
            <a:endParaRPr lang="it-IT" dirty="0" smtClean="0"/>
          </a:p>
          <a:p>
            <a:pPr eaLnBrk="1" hangingPunct="1">
              <a:buFontTx/>
              <a:buNone/>
            </a:pPr>
            <a:r>
              <a:rPr lang="it-IT" dirty="0" smtClean="0"/>
              <a:t>Si parla anche di </a:t>
            </a:r>
            <a:r>
              <a:rPr lang="it-IT" b="1" dirty="0" smtClean="0">
                <a:solidFill>
                  <a:srgbClr val="0070C0"/>
                </a:solidFill>
              </a:rPr>
              <a:t>variabile esplicativa </a:t>
            </a:r>
            <a:r>
              <a:rPr lang="it-IT" dirty="0" smtClean="0"/>
              <a:t>(trattamento</a:t>
            </a:r>
          </a:p>
          <a:p>
            <a:pPr eaLnBrk="1" hangingPunct="1">
              <a:buFontTx/>
              <a:buNone/>
            </a:pPr>
            <a:r>
              <a:rPr lang="it-IT" dirty="0" smtClean="0"/>
              <a:t>e di </a:t>
            </a:r>
            <a:r>
              <a:rPr lang="it-IT" b="1" dirty="0" smtClean="0">
                <a:solidFill>
                  <a:srgbClr val="0070C0"/>
                </a:solidFill>
              </a:rPr>
              <a:t>variabile di risposta </a:t>
            </a:r>
            <a:r>
              <a:rPr lang="it-IT" dirty="0" smtClean="0"/>
              <a:t>(</a:t>
            </a:r>
            <a:r>
              <a:rPr lang="it-IT" dirty="0" err="1" smtClean="0"/>
              <a:t>risposta</a:t>
            </a:r>
            <a:r>
              <a:rPr lang="it-IT" dirty="0" smtClean="0"/>
              <a:t>)</a:t>
            </a:r>
          </a:p>
          <a:p>
            <a:pPr algn="ctr" eaLnBrk="1" hangingPunct="1">
              <a:buFontTx/>
              <a:buNone/>
            </a:pPr>
            <a:r>
              <a:rPr lang="it-IT" dirty="0" smtClean="0"/>
              <a:t>    </a:t>
            </a:r>
          </a:p>
          <a:p>
            <a:pPr algn="ctr" eaLnBrk="1" hangingPunct="1">
              <a:buFontTx/>
              <a:buNone/>
            </a:pPr>
            <a:endParaRPr lang="it-IT" u="sng"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pPr>
              <a:defRPr/>
            </a:pPr>
            <a:fld id="{BE207B51-8901-4279-A804-E00AF8AEE734}" type="slidenum">
              <a:rPr lang="it-IT"/>
              <a:pPr>
                <a:defRPr/>
              </a:pPr>
              <a:t>89</a:t>
            </a:fld>
            <a:endParaRPr lang="it-IT"/>
          </a:p>
        </p:txBody>
      </p:sp>
      <p:sp>
        <p:nvSpPr>
          <p:cNvPr id="1385475" name="Rectangle 3"/>
          <p:cNvSpPr>
            <a:spLocks noGrp="1" noChangeArrowheads="1"/>
          </p:cNvSpPr>
          <p:nvPr>
            <p:ph type="body" idx="1"/>
          </p:nvPr>
        </p:nvSpPr>
        <p:spPr>
          <a:xfrm>
            <a:off x="323528" y="1412776"/>
            <a:ext cx="8820472" cy="5732462"/>
          </a:xfrm>
        </p:spPr>
        <p:txBody>
          <a:bodyPr/>
          <a:lstStyle/>
          <a:p>
            <a:pPr eaLnBrk="1" hangingPunct="1">
              <a:buFontTx/>
              <a:buNone/>
            </a:pPr>
            <a:r>
              <a:rPr lang="it-IT" dirty="0" smtClean="0"/>
              <a:t> </a:t>
            </a:r>
            <a:r>
              <a:rPr lang="it-IT" dirty="0" smtClean="0">
                <a:latin typeface="Times New Roman" pitchFamily="18" charset="0"/>
              </a:rPr>
              <a:t>Si vuole confrontare una nuova varietà di granturco, con contenuto alterato di amminoacidi, con una varietà normale. </a:t>
            </a:r>
          </a:p>
          <a:p>
            <a:pPr eaLnBrk="1" hangingPunct="1">
              <a:buFontTx/>
              <a:buNone/>
            </a:pPr>
            <a:r>
              <a:rPr lang="it-IT" dirty="0" smtClean="0">
                <a:latin typeface="Times New Roman" pitchFamily="18" charset="0"/>
              </a:rPr>
              <a:t>Si hanno a disposizione 30 pulcini. Si assegna, a caso, ciascuna varietà a 15 pulcini maschi di 1 giorno. Dopo 21 giorni si misura l’aumento di peso nei 2 gruppi.</a:t>
            </a:r>
          </a:p>
          <a:p>
            <a:pPr eaLnBrk="1" hangingPunct="1">
              <a:buFontTx/>
              <a:buNone/>
            </a:pPr>
            <a:endParaRPr lang="it-IT" dirty="0" smtClean="0">
              <a:latin typeface="Times New Roman" pitchFamily="18" charset="0"/>
            </a:endParaRPr>
          </a:p>
          <a:p>
            <a:pPr eaLnBrk="1" hangingPunct="1">
              <a:buFontTx/>
              <a:buNone/>
            </a:pPr>
            <a:r>
              <a:rPr lang="it-IT" dirty="0" smtClean="0">
                <a:latin typeface="Times New Roman" pitchFamily="18" charset="0"/>
              </a:rPr>
              <a:t>  Come avviene l’assegnazione casuale?</a:t>
            </a:r>
          </a:p>
        </p:txBody>
      </p:sp>
      <p:sp>
        <p:nvSpPr>
          <p:cNvPr id="1385476" name="Rectangle 4"/>
          <p:cNvSpPr>
            <a:spLocks noGrp="1" noChangeArrowheads="1"/>
          </p:cNvSpPr>
          <p:nvPr>
            <p:ph type="title"/>
          </p:nvPr>
        </p:nvSpPr>
        <p:spPr>
          <a:xfrm>
            <a:off x="457200" y="274638"/>
            <a:ext cx="8229600" cy="777875"/>
          </a:xfrm>
          <a:ln>
            <a:solidFill>
              <a:srgbClr val="0070C0"/>
            </a:solidFill>
          </a:ln>
        </p:spPr>
        <p:txBody>
          <a:bodyPr>
            <a:normAutofit fontScale="90000"/>
          </a:bodyPr>
          <a:lstStyle/>
          <a:p>
            <a:pPr eaLnBrk="1" hangingPunct="1"/>
            <a:r>
              <a:rPr lang="it-IT" sz="2800" dirty="0" smtClean="0">
                <a:solidFill>
                  <a:srgbClr val="FF3300"/>
                </a:solidFill>
              </a:rPr>
              <a:t>Disegno degli esperimenti--Disegni completamente randomizzati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85476"/>
                                        </p:tgtEl>
                                        <p:attrNameLst>
                                          <p:attrName>style.visibility</p:attrName>
                                        </p:attrNameLst>
                                      </p:cBhvr>
                                      <p:to>
                                        <p:strVal val="visible"/>
                                      </p:to>
                                    </p:set>
                                    <p:animEffect transition="in" filter="fade">
                                      <p:cBhvr>
                                        <p:cTn id="7" dur="2000"/>
                                        <p:tgtEl>
                                          <p:spTgt spid="13854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85475">
                                            <p:txEl>
                                              <p:pRg st="0" end="0"/>
                                            </p:txEl>
                                          </p:spTgt>
                                        </p:tgtEl>
                                        <p:attrNameLst>
                                          <p:attrName>style.visibility</p:attrName>
                                        </p:attrNameLst>
                                      </p:cBhvr>
                                      <p:to>
                                        <p:strVal val="visible"/>
                                      </p:to>
                                    </p:set>
                                    <p:animEffect transition="in" filter="fade">
                                      <p:cBhvr>
                                        <p:cTn id="12" dur="2000"/>
                                        <p:tgtEl>
                                          <p:spTgt spid="13854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85475">
                                            <p:txEl>
                                              <p:pRg st="1" end="1"/>
                                            </p:txEl>
                                          </p:spTgt>
                                        </p:tgtEl>
                                        <p:attrNameLst>
                                          <p:attrName>style.visibility</p:attrName>
                                        </p:attrNameLst>
                                      </p:cBhvr>
                                      <p:to>
                                        <p:strVal val="visible"/>
                                      </p:to>
                                    </p:set>
                                    <p:animEffect transition="in" filter="fade">
                                      <p:cBhvr>
                                        <p:cTn id="17" dur="2000"/>
                                        <p:tgtEl>
                                          <p:spTgt spid="13854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85475">
                                            <p:txEl>
                                              <p:pRg st="3" end="3"/>
                                            </p:txEl>
                                          </p:spTgt>
                                        </p:tgtEl>
                                        <p:attrNameLst>
                                          <p:attrName>style.visibility</p:attrName>
                                        </p:attrNameLst>
                                      </p:cBhvr>
                                      <p:to>
                                        <p:strVal val="visible"/>
                                      </p:to>
                                    </p:set>
                                    <p:animEffect transition="in" filter="fade">
                                      <p:cBhvr>
                                        <p:cTn id="22" dur="2000"/>
                                        <p:tgtEl>
                                          <p:spTgt spid="138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P spid="138547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34082"/>
          </a:xfrm>
          <a:ln>
            <a:solidFill>
              <a:srgbClr val="002060"/>
            </a:solidFill>
          </a:ln>
        </p:spPr>
        <p:txBody>
          <a:bodyPr>
            <a:normAutofit/>
          </a:bodyPr>
          <a:lstStyle/>
          <a:p>
            <a:r>
              <a:rPr lang="it-IT" sz="3200" dirty="0" smtClean="0">
                <a:solidFill>
                  <a:srgbClr val="FF0000"/>
                </a:solidFill>
              </a:rPr>
              <a:t>La ( </a:t>
            </a:r>
            <a:r>
              <a:rPr lang="it-IT" sz="3200" dirty="0" err="1" smtClean="0">
                <a:solidFill>
                  <a:srgbClr val="FF0000"/>
                </a:solidFill>
              </a:rPr>
              <a:t>Bio</a:t>
            </a:r>
            <a:r>
              <a:rPr lang="it-IT" sz="3200" dirty="0" smtClean="0">
                <a:solidFill>
                  <a:srgbClr val="FF0000"/>
                </a:solidFill>
              </a:rPr>
              <a:t>)Statistica</a:t>
            </a:r>
            <a:endParaRPr lang="it-IT" sz="3200" dirty="0">
              <a:solidFill>
                <a:srgbClr val="FF0000"/>
              </a:solidFill>
            </a:endParaRPr>
          </a:p>
        </p:txBody>
      </p:sp>
      <p:sp>
        <p:nvSpPr>
          <p:cNvPr id="3" name="Segnaposto contenuto 2"/>
          <p:cNvSpPr>
            <a:spLocks noGrp="1"/>
          </p:cNvSpPr>
          <p:nvPr>
            <p:ph idx="1"/>
          </p:nvPr>
        </p:nvSpPr>
        <p:spPr>
          <a:xfrm>
            <a:off x="323528" y="1268760"/>
            <a:ext cx="8820472" cy="5257800"/>
          </a:xfrm>
        </p:spPr>
        <p:txBody>
          <a:bodyPr>
            <a:normAutofit lnSpcReduction="10000"/>
          </a:bodyPr>
          <a:lstStyle/>
          <a:p>
            <a:r>
              <a:rPr lang="it-IT" dirty="0" smtClean="0"/>
              <a:t>La </a:t>
            </a:r>
            <a:r>
              <a:rPr lang="it-IT" dirty="0" smtClean="0">
                <a:solidFill>
                  <a:srgbClr val="FF0000"/>
                </a:solidFill>
              </a:rPr>
              <a:t>Biostatistica</a:t>
            </a:r>
            <a:r>
              <a:rPr lang="it-IT" dirty="0" smtClean="0"/>
              <a:t> è l’applicazione </a:t>
            </a:r>
            <a:r>
              <a:rPr lang="it-IT" b="1" dirty="0" smtClean="0"/>
              <a:t>di metodi statistici </a:t>
            </a:r>
            <a:r>
              <a:rPr lang="it-IT" dirty="0" smtClean="0"/>
              <a:t>alla soluzione di problemi biologici</a:t>
            </a:r>
          </a:p>
          <a:p>
            <a:endParaRPr lang="it-IT" dirty="0" smtClean="0"/>
          </a:p>
          <a:p>
            <a:r>
              <a:rPr lang="it-IT" dirty="0" smtClean="0"/>
              <a:t>La </a:t>
            </a:r>
            <a:r>
              <a:rPr lang="it-IT" dirty="0" smtClean="0">
                <a:solidFill>
                  <a:srgbClr val="FF0000"/>
                </a:solidFill>
              </a:rPr>
              <a:t>Statistica</a:t>
            </a:r>
            <a:r>
              <a:rPr lang="it-IT" dirty="0" smtClean="0"/>
              <a:t> è lo studio scientifico dei </a:t>
            </a:r>
            <a:r>
              <a:rPr lang="it-IT" b="1" dirty="0" smtClean="0"/>
              <a:t>dati</a:t>
            </a:r>
            <a:r>
              <a:rPr lang="it-IT" dirty="0" smtClean="0"/>
              <a:t> che descrivono </a:t>
            </a:r>
            <a:r>
              <a:rPr lang="it-IT" b="1" dirty="0" smtClean="0"/>
              <a:t>la variabilità  presente in natura</a:t>
            </a:r>
          </a:p>
          <a:p>
            <a:endParaRPr lang="it-IT" dirty="0" smtClean="0"/>
          </a:p>
          <a:p>
            <a:r>
              <a:rPr lang="it-IT" dirty="0" smtClean="0"/>
              <a:t>I </a:t>
            </a:r>
            <a:r>
              <a:rPr lang="it-IT" dirty="0" smtClean="0">
                <a:solidFill>
                  <a:srgbClr val="FF0000"/>
                </a:solidFill>
              </a:rPr>
              <a:t>dati</a:t>
            </a:r>
            <a:r>
              <a:rPr lang="it-IT" dirty="0" smtClean="0"/>
              <a:t> possono essere i risultati di una misura sperimentale (la lunghezza di un organismo, o la quantità di una sostanza chimica nel sangue) o di un conteggio (il </a:t>
            </a:r>
            <a:r>
              <a:rPr lang="it-IT" dirty="0" err="1" smtClean="0"/>
              <a:t>n°</a:t>
            </a:r>
            <a:r>
              <a:rPr lang="it-IT" dirty="0" smtClean="0"/>
              <a:t> di ciglia in un organismo)</a:t>
            </a:r>
          </a:p>
          <a:p>
            <a:endParaRPr lang="it-IT" dirty="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002060"/>
            </a:solidFill>
          </a:ln>
        </p:spPr>
        <p:txBody>
          <a:bodyPr/>
          <a:lstStyle/>
          <a:p>
            <a:r>
              <a:rPr lang="it-IT" sz="3200" dirty="0" smtClean="0">
                <a:solidFill>
                  <a:srgbClr val="FF3300"/>
                </a:solidFill>
              </a:rPr>
              <a:t>Disegni completamente randomizzati</a:t>
            </a:r>
            <a:endParaRPr lang="it-IT" sz="3200" dirty="0"/>
          </a:p>
        </p:txBody>
      </p:sp>
      <p:sp>
        <p:nvSpPr>
          <p:cNvPr id="3" name="Segnaposto contenuto 2"/>
          <p:cNvSpPr>
            <a:spLocks noGrp="1"/>
          </p:cNvSpPr>
          <p:nvPr>
            <p:ph idx="1"/>
          </p:nvPr>
        </p:nvSpPr>
        <p:spPr>
          <a:xfrm>
            <a:off x="251520" y="1600200"/>
            <a:ext cx="8892480" cy="4525963"/>
          </a:xfrm>
        </p:spPr>
        <p:txBody>
          <a:bodyPr/>
          <a:lstStyle/>
          <a:p>
            <a:pPr eaLnBrk="1" hangingPunct="1">
              <a:buFontTx/>
              <a:buNone/>
            </a:pPr>
            <a:r>
              <a:rPr lang="it-IT" dirty="0" smtClean="0">
                <a:latin typeface="Times New Roman" pitchFamily="18" charset="0"/>
              </a:rPr>
              <a:t>Basta assegnare a caso i primi 15 pulcini al I trattamento</a:t>
            </a:r>
          </a:p>
          <a:p>
            <a:pPr eaLnBrk="1" hangingPunct="1">
              <a:buFontTx/>
              <a:buNone/>
            </a:pPr>
            <a:r>
              <a:rPr lang="it-IT" dirty="0" smtClean="0">
                <a:latin typeface="Times New Roman" pitchFamily="18" charset="0"/>
              </a:rPr>
              <a:t>  (occorre generare 30 numeri casuali da 1 a 30 )</a:t>
            </a:r>
          </a:p>
          <a:p>
            <a:r>
              <a:rPr lang="it-IT" dirty="0" smtClean="0">
                <a:latin typeface="Arial" pitchFamily="34" charset="0"/>
              </a:rPr>
              <a:t>1)  numerare i soggetti (30)</a:t>
            </a:r>
          </a:p>
          <a:p>
            <a:r>
              <a:rPr lang="it-IT" dirty="0" smtClean="0">
                <a:latin typeface="Arial" pitchFamily="34" charset="0"/>
              </a:rPr>
              <a:t>  2)  usare le tavole dei numeri casuali per assegnare i soggetti ai trattamenti</a:t>
            </a:r>
          </a:p>
          <a:p>
            <a:pPr algn="ctr"/>
            <a:r>
              <a:rPr lang="it-IT" u="sng" dirty="0" smtClean="0">
                <a:solidFill>
                  <a:srgbClr val="FF0000"/>
                </a:solidFill>
                <a:latin typeface="Arial" pitchFamily="34" charset="0"/>
              </a:rPr>
              <a:t>11</a:t>
            </a:r>
            <a:r>
              <a:rPr lang="it-IT" u="sng" dirty="0" smtClean="0">
                <a:solidFill>
                  <a:srgbClr val="0000CC"/>
                </a:solidFill>
                <a:latin typeface="Arial" pitchFamily="34" charset="0"/>
              </a:rPr>
              <a:t>30</a:t>
            </a:r>
            <a:r>
              <a:rPr lang="it-IT" dirty="0" smtClean="0">
                <a:latin typeface="Arial" pitchFamily="34" charset="0"/>
              </a:rPr>
              <a:t>9  2</a:t>
            </a:r>
            <a:r>
              <a:rPr lang="it-IT" u="sng" dirty="0" smtClean="0">
                <a:solidFill>
                  <a:srgbClr val="996600"/>
                </a:solidFill>
                <a:latin typeface="Arial" pitchFamily="34" charset="0"/>
              </a:rPr>
              <a:t>20</a:t>
            </a:r>
            <a:r>
              <a:rPr lang="it-IT" dirty="0" smtClean="0">
                <a:latin typeface="Arial" pitchFamily="34" charset="0"/>
              </a:rPr>
              <a:t>69   </a:t>
            </a:r>
            <a:r>
              <a:rPr lang="it-IT" u="sng" dirty="0" smtClean="0">
                <a:solidFill>
                  <a:srgbClr val="009900"/>
                </a:solidFill>
                <a:latin typeface="Arial" pitchFamily="34" charset="0"/>
              </a:rPr>
              <a:t>26</a:t>
            </a:r>
            <a:r>
              <a:rPr lang="it-IT" u="sng" dirty="0" smtClean="0">
                <a:solidFill>
                  <a:srgbClr val="CC00FF"/>
                </a:solidFill>
                <a:latin typeface="Arial" pitchFamily="34" charset="0"/>
              </a:rPr>
              <a:t>23</a:t>
            </a:r>
            <a:r>
              <a:rPr lang="it-IT" dirty="0" smtClean="0">
                <a:latin typeface="Arial" pitchFamily="34" charset="0"/>
              </a:rPr>
              <a:t>9  4</a:t>
            </a:r>
            <a:r>
              <a:rPr lang="it-IT" u="sng" dirty="0" smtClean="0">
                <a:solidFill>
                  <a:srgbClr val="CC3300"/>
                </a:solidFill>
                <a:latin typeface="Arial" pitchFamily="34" charset="0"/>
              </a:rPr>
              <a:t>25</a:t>
            </a:r>
            <a:r>
              <a:rPr lang="it-IT" dirty="0" smtClean="0">
                <a:latin typeface="Arial" pitchFamily="34" charset="0"/>
              </a:rPr>
              <a:t>64  1</a:t>
            </a:r>
            <a:r>
              <a:rPr lang="it-IT" u="sng" dirty="0" smtClean="0">
                <a:solidFill>
                  <a:srgbClr val="339966"/>
                </a:solidFill>
                <a:latin typeface="Arial" pitchFamily="34" charset="0"/>
              </a:rPr>
              <a:t>9</a:t>
            </a:r>
            <a:r>
              <a:rPr lang="it-IT" dirty="0" smtClean="0">
                <a:latin typeface="Arial" pitchFamily="34" charset="0"/>
              </a:rPr>
              <a:t>62</a:t>
            </a:r>
            <a:r>
              <a:rPr lang="it-IT" i="1" dirty="0" smtClean="0">
                <a:solidFill>
                  <a:srgbClr val="663300"/>
                </a:solidFill>
                <a:latin typeface="Arial Rounded MT Bold" pitchFamily="34" charset="0"/>
              </a:rPr>
              <a:t>3  9</a:t>
            </a:r>
            <a:r>
              <a:rPr lang="it-IT" u="sng" dirty="0" smtClean="0">
                <a:solidFill>
                  <a:srgbClr val="FF0000"/>
                </a:solidFill>
                <a:latin typeface="Arial" pitchFamily="34" charset="0"/>
              </a:rPr>
              <a:t>22</a:t>
            </a:r>
            <a:r>
              <a:rPr lang="it-IT" dirty="0" smtClean="0">
                <a:latin typeface="Arial" pitchFamily="34" charset="0"/>
              </a:rPr>
              <a:t>80  </a:t>
            </a:r>
            <a:r>
              <a:rPr lang="it-IT" u="sng" dirty="0" smtClean="0">
                <a:solidFill>
                  <a:srgbClr val="CC00FF"/>
                </a:solidFill>
                <a:latin typeface="Arial" pitchFamily="34" charset="0"/>
              </a:rPr>
              <a:t>07</a:t>
            </a:r>
            <a:r>
              <a:rPr lang="it-IT" u="sng" dirty="0" smtClean="0">
                <a:solidFill>
                  <a:srgbClr val="000099"/>
                </a:solidFill>
                <a:latin typeface="Arial" pitchFamily="34" charset="0"/>
              </a:rPr>
              <a:t>24</a:t>
            </a:r>
            <a:r>
              <a:rPr lang="it-IT" dirty="0" smtClean="0">
                <a:latin typeface="Arial" pitchFamily="34" charset="0"/>
              </a:rPr>
              <a:t>6…….!</a:t>
            </a:r>
          </a:p>
          <a:p>
            <a:endParaRPr lang="it-IT" dirty="0"/>
          </a:p>
        </p:txBody>
      </p:sp>
      <p:sp>
        <p:nvSpPr>
          <p:cNvPr id="4" name="Segnaposto numero diapositiva 3"/>
          <p:cNvSpPr>
            <a:spLocks noGrp="1"/>
          </p:cNvSpPr>
          <p:nvPr>
            <p:ph type="sldNum" sz="quarter" idx="12"/>
          </p:nvPr>
        </p:nvSpPr>
        <p:spPr/>
        <p:txBody>
          <a:bodyPr/>
          <a:lstStyle/>
          <a:p>
            <a:pPr>
              <a:defRPr/>
            </a:pPr>
            <a:fld id="{D7426F60-97C6-4D8F-ADF9-5DB2B83A560B}" type="slidenum">
              <a:rPr lang="it-IT" smtClean="0"/>
              <a:pPr>
                <a:defRPr/>
              </a:pPr>
              <a:t>90</a:t>
            </a:fld>
            <a:endParaRPr lang="it-IT"/>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egnaposto numero diapositiva 5"/>
          <p:cNvSpPr>
            <a:spLocks noGrp="1"/>
          </p:cNvSpPr>
          <p:nvPr>
            <p:ph type="sldNum" sz="quarter" idx="12"/>
          </p:nvPr>
        </p:nvSpPr>
        <p:spPr/>
        <p:txBody>
          <a:bodyPr/>
          <a:lstStyle/>
          <a:p>
            <a:pPr>
              <a:defRPr/>
            </a:pPr>
            <a:fld id="{41184683-8AE2-44D3-8CAE-D369FE5351CA}" type="slidenum">
              <a:rPr lang="it-IT"/>
              <a:pPr>
                <a:defRPr/>
              </a:pPr>
              <a:t>91</a:t>
            </a:fld>
            <a:endParaRPr lang="it-IT"/>
          </a:p>
        </p:txBody>
      </p:sp>
      <p:sp>
        <p:nvSpPr>
          <p:cNvPr id="177155" name="Rectangle 2"/>
          <p:cNvSpPr>
            <a:spLocks noGrp="1" noChangeArrowheads="1"/>
          </p:cNvSpPr>
          <p:nvPr>
            <p:ph type="title"/>
          </p:nvPr>
        </p:nvSpPr>
        <p:spPr>
          <a:xfrm>
            <a:off x="457200" y="0"/>
            <a:ext cx="8229600" cy="1125538"/>
          </a:xfrm>
          <a:ln>
            <a:solidFill>
              <a:srgbClr val="0000CC"/>
            </a:solidFill>
          </a:ln>
        </p:spPr>
        <p:txBody>
          <a:bodyPr>
            <a:normAutofit fontScale="90000"/>
          </a:bodyPr>
          <a:lstStyle/>
          <a:p>
            <a:pPr eaLnBrk="1" hangingPunct="1"/>
            <a:r>
              <a:rPr lang="it-IT" sz="3600" dirty="0" smtClean="0">
                <a:solidFill>
                  <a:srgbClr val="FF0000"/>
                </a:solidFill>
              </a:rPr>
              <a:t>Disegno degli esperimenti--Disegni completamente randomizzati</a:t>
            </a:r>
          </a:p>
        </p:txBody>
      </p:sp>
      <p:sp>
        <p:nvSpPr>
          <p:cNvPr id="177156" name="Line 3"/>
          <p:cNvSpPr>
            <a:spLocks noChangeShapeType="1"/>
          </p:cNvSpPr>
          <p:nvPr/>
        </p:nvSpPr>
        <p:spPr bwMode="auto">
          <a:xfrm flipV="1">
            <a:off x="1331913" y="1916113"/>
            <a:ext cx="720725" cy="792162"/>
          </a:xfrm>
          <a:prstGeom prst="line">
            <a:avLst/>
          </a:prstGeom>
          <a:noFill/>
          <a:ln w="9525">
            <a:solidFill>
              <a:schemeClr val="tx1"/>
            </a:solidFill>
            <a:round/>
            <a:headEnd/>
            <a:tailEnd type="triangle" w="med" len="med"/>
          </a:ln>
        </p:spPr>
        <p:txBody>
          <a:bodyPr/>
          <a:lstStyle/>
          <a:p>
            <a:endParaRPr lang="it-IT"/>
          </a:p>
        </p:txBody>
      </p:sp>
      <p:sp>
        <p:nvSpPr>
          <p:cNvPr id="177157" name="Line 4"/>
          <p:cNvSpPr>
            <a:spLocks noChangeShapeType="1"/>
          </p:cNvSpPr>
          <p:nvPr/>
        </p:nvSpPr>
        <p:spPr bwMode="auto">
          <a:xfrm>
            <a:off x="1258888" y="3284538"/>
            <a:ext cx="863600" cy="647700"/>
          </a:xfrm>
          <a:prstGeom prst="line">
            <a:avLst/>
          </a:prstGeom>
          <a:noFill/>
          <a:ln w="9525">
            <a:solidFill>
              <a:schemeClr val="tx1"/>
            </a:solidFill>
            <a:round/>
            <a:headEnd/>
            <a:tailEnd type="triangle" w="med" len="med"/>
          </a:ln>
        </p:spPr>
        <p:txBody>
          <a:bodyPr/>
          <a:lstStyle/>
          <a:p>
            <a:endParaRPr lang="it-IT"/>
          </a:p>
        </p:txBody>
      </p:sp>
      <p:sp>
        <p:nvSpPr>
          <p:cNvPr id="177158" name="Text Box 5"/>
          <p:cNvSpPr txBox="1">
            <a:spLocks noChangeArrowheads="1"/>
          </p:cNvSpPr>
          <p:nvPr/>
        </p:nvSpPr>
        <p:spPr bwMode="auto">
          <a:xfrm>
            <a:off x="0" y="2276475"/>
            <a:ext cx="1116013" cy="1917700"/>
          </a:xfrm>
          <a:prstGeom prst="rect">
            <a:avLst/>
          </a:prstGeom>
          <a:noFill/>
          <a:ln w="9525">
            <a:noFill/>
            <a:miter lim="800000"/>
            <a:headEnd/>
            <a:tailEnd/>
          </a:ln>
        </p:spPr>
        <p:txBody>
          <a:bodyPr>
            <a:spAutoFit/>
          </a:bodyPr>
          <a:lstStyle/>
          <a:p>
            <a:pPr algn="ctr"/>
            <a:r>
              <a:rPr lang="it-IT" dirty="0">
                <a:latin typeface="Arial" pitchFamily="34" charset="0"/>
              </a:rPr>
              <a:t>Asse</a:t>
            </a:r>
          </a:p>
          <a:p>
            <a:pPr algn="ctr"/>
            <a:r>
              <a:rPr lang="it-IT" dirty="0" err="1">
                <a:latin typeface="Arial" pitchFamily="34" charset="0"/>
              </a:rPr>
              <a:t>gnazione</a:t>
            </a:r>
            <a:r>
              <a:rPr lang="it-IT" dirty="0">
                <a:latin typeface="Arial" pitchFamily="34" charset="0"/>
              </a:rPr>
              <a:t> </a:t>
            </a:r>
          </a:p>
          <a:p>
            <a:pPr algn="ctr"/>
            <a:r>
              <a:rPr lang="it-IT" dirty="0" err="1">
                <a:latin typeface="Arial" pitchFamily="34" charset="0"/>
              </a:rPr>
              <a:t>casua</a:t>
            </a:r>
            <a:endParaRPr lang="it-IT" dirty="0">
              <a:latin typeface="Arial" pitchFamily="34" charset="0"/>
            </a:endParaRPr>
          </a:p>
          <a:p>
            <a:pPr algn="ctr"/>
            <a:r>
              <a:rPr lang="it-IT" dirty="0">
                <a:latin typeface="Arial" pitchFamily="34" charset="0"/>
              </a:rPr>
              <a:t>le</a:t>
            </a:r>
          </a:p>
        </p:txBody>
      </p:sp>
      <p:sp>
        <p:nvSpPr>
          <p:cNvPr id="177159" name="Text Box 6"/>
          <p:cNvSpPr txBox="1">
            <a:spLocks noChangeArrowheads="1"/>
          </p:cNvSpPr>
          <p:nvPr/>
        </p:nvSpPr>
        <p:spPr bwMode="auto">
          <a:xfrm>
            <a:off x="2152650" y="1628775"/>
            <a:ext cx="1474788" cy="822325"/>
          </a:xfrm>
          <a:prstGeom prst="rect">
            <a:avLst/>
          </a:prstGeom>
          <a:noFill/>
          <a:ln w="9525">
            <a:noFill/>
            <a:miter lim="800000"/>
            <a:headEnd/>
            <a:tailEnd/>
          </a:ln>
        </p:spPr>
        <p:txBody>
          <a:bodyPr wrap="none">
            <a:spAutoFit/>
          </a:bodyPr>
          <a:lstStyle/>
          <a:p>
            <a:pPr algn="ctr"/>
            <a:r>
              <a:rPr lang="it-IT">
                <a:solidFill>
                  <a:srgbClr val="990099"/>
                </a:solidFill>
                <a:latin typeface="Arial" pitchFamily="34" charset="0"/>
              </a:rPr>
              <a:t>I gruppo</a:t>
            </a:r>
          </a:p>
          <a:p>
            <a:pPr algn="ctr"/>
            <a:r>
              <a:rPr lang="it-IT">
                <a:latin typeface="Arial" pitchFamily="34" charset="0"/>
              </a:rPr>
              <a:t>15 pulcini</a:t>
            </a:r>
          </a:p>
        </p:txBody>
      </p:sp>
      <p:sp>
        <p:nvSpPr>
          <p:cNvPr id="177160" name="Text Box 7"/>
          <p:cNvSpPr txBox="1">
            <a:spLocks noChangeArrowheads="1"/>
          </p:cNvSpPr>
          <p:nvPr/>
        </p:nvSpPr>
        <p:spPr bwMode="auto">
          <a:xfrm>
            <a:off x="2195513" y="3500438"/>
            <a:ext cx="1676400" cy="822325"/>
          </a:xfrm>
          <a:prstGeom prst="rect">
            <a:avLst/>
          </a:prstGeom>
          <a:noFill/>
          <a:ln w="9525">
            <a:noFill/>
            <a:miter lim="800000"/>
            <a:headEnd/>
            <a:tailEnd/>
          </a:ln>
        </p:spPr>
        <p:txBody>
          <a:bodyPr>
            <a:spAutoFit/>
          </a:bodyPr>
          <a:lstStyle/>
          <a:p>
            <a:pPr algn="ctr"/>
            <a:r>
              <a:rPr lang="it-IT">
                <a:solidFill>
                  <a:srgbClr val="990099"/>
                </a:solidFill>
                <a:latin typeface="Arial" pitchFamily="34" charset="0"/>
              </a:rPr>
              <a:t>II gruppo</a:t>
            </a:r>
            <a:endParaRPr lang="it-IT">
              <a:latin typeface="Arial" pitchFamily="34" charset="0"/>
            </a:endParaRPr>
          </a:p>
          <a:p>
            <a:pPr algn="ctr"/>
            <a:r>
              <a:rPr lang="it-IT">
                <a:latin typeface="Arial" pitchFamily="34" charset="0"/>
              </a:rPr>
              <a:t>15 pulcini</a:t>
            </a:r>
          </a:p>
        </p:txBody>
      </p:sp>
      <p:sp>
        <p:nvSpPr>
          <p:cNvPr id="177161" name="Line 8"/>
          <p:cNvSpPr>
            <a:spLocks noChangeShapeType="1"/>
          </p:cNvSpPr>
          <p:nvPr/>
        </p:nvSpPr>
        <p:spPr bwMode="auto">
          <a:xfrm>
            <a:off x="3779838" y="1989138"/>
            <a:ext cx="647700" cy="0"/>
          </a:xfrm>
          <a:prstGeom prst="line">
            <a:avLst/>
          </a:prstGeom>
          <a:noFill/>
          <a:ln w="9525">
            <a:solidFill>
              <a:schemeClr val="tx1"/>
            </a:solidFill>
            <a:round/>
            <a:headEnd/>
            <a:tailEnd type="triangle" w="med" len="med"/>
          </a:ln>
        </p:spPr>
        <p:txBody>
          <a:bodyPr/>
          <a:lstStyle/>
          <a:p>
            <a:endParaRPr lang="it-IT"/>
          </a:p>
        </p:txBody>
      </p:sp>
      <p:sp>
        <p:nvSpPr>
          <p:cNvPr id="177162" name="Line 9"/>
          <p:cNvSpPr>
            <a:spLocks noChangeShapeType="1"/>
          </p:cNvSpPr>
          <p:nvPr/>
        </p:nvSpPr>
        <p:spPr bwMode="auto">
          <a:xfrm>
            <a:off x="3924300" y="3860800"/>
            <a:ext cx="647700" cy="0"/>
          </a:xfrm>
          <a:prstGeom prst="line">
            <a:avLst/>
          </a:prstGeom>
          <a:noFill/>
          <a:ln w="9525">
            <a:solidFill>
              <a:schemeClr val="tx1"/>
            </a:solidFill>
            <a:round/>
            <a:headEnd/>
            <a:tailEnd type="triangle" w="med" len="med"/>
          </a:ln>
        </p:spPr>
        <p:txBody>
          <a:bodyPr/>
          <a:lstStyle/>
          <a:p>
            <a:endParaRPr lang="it-IT"/>
          </a:p>
        </p:txBody>
      </p:sp>
      <p:sp>
        <p:nvSpPr>
          <p:cNvPr id="177163" name="Text Box 10"/>
          <p:cNvSpPr txBox="1">
            <a:spLocks noChangeArrowheads="1"/>
          </p:cNvSpPr>
          <p:nvPr/>
        </p:nvSpPr>
        <p:spPr bwMode="auto">
          <a:xfrm>
            <a:off x="4845050" y="1604963"/>
            <a:ext cx="1708150" cy="1006475"/>
          </a:xfrm>
          <a:prstGeom prst="rect">
            <a:avLst/>
          </a:prstGeom>
          <a:noFill/>
          <a:ln w="9525">
            <a:noFill/>
            <a:miter lim="800000"/>
            <a:headEnd/>
            <a:tailEnd/>
          </a:ln>
        </p:spPr>
        <p:txBody>
          <a:bodyPr wrap="none">
            <a:spAutoFit/>
          </a:bodyPr>
          <a:lstStyle/>
          <a:p>
            <a:pPr algn="ctr"/>
            <a:r>
              <a:rPr lang="it-IT" sz="2000">
                <a:solidFill>
                  <a:srgbClr val="009900"/>
                </a:solidFill>
                <a:latin typeface="Arial" pitchFamily="34" charset="0"/>
              </a:rPr>
              <a:t>I trattamento</a:t>
            </a:r>
          </a:p>
          <a:p>
            <a:pPr algn="ctr"/>
            <a:r>
              <a:rPr lang="it-IT" sz="2000">
                <a:latin typeface="Arial" pitchFamily="34" charset="0"/>
              </a:rPr>
              <a:t>nuova varietà</a:t>
            </a:r>
          </a:p>
          <a:p>
            <a:pPr algn="ctr"/>
            <a:r>
              <a:rPr lang="it-IT" sz="2000">
                <a:latin typeface="Arial" pitchFamily="34" charset="0"/>
              </a:rPr>
              <a:t>granturco</a:t>
            </a:r>
          </a:p>
        </p:txBody>
      </p:sp>
      <p:sp>
        <p:nvSpPr>
          <p:cNvPr id="177164" name="Text Box 11"/>
          <p:cNvSpPr txBox="1">
            <a:spLocks noChangeArrowheads="1"/>
          </p:cNvSpPr>
          <p:nvPr/>
        </p:nvSpPr>
        <p:spPr bwMode="auto">
          <a:xfrm>
            <a:off x="4516007" y="3476625"/>
            <a:ext cx="2518638" cy="1015663"/>
          </a:xfrm>
          <a:prstGeom prst="rect">
            <a:avLst/>
          </a:prstGeom>
          <a:noFill/>
          <a:ln w="9525">
            <a:noFill/>
            <a:miter lim="800000"/>
            <a:headEnd/>
            <a:tailEnd/>
          </a:ln>
        </p:spPr>
        <p:txBody>
          <a:bodyPr wrap="none">
            <a:spAutoFit/>
          </a:bodyPr>
          <a:lstStyle/>
          <a:p>
            <a:pPr algn="ctr"/>
            <a:r>
              <a:rPr lang="it-IT" sz="2000" dirty="0">
                <a:solidFill>
                  <a:srgbClr val="009900"/>
                </a:solidFill>
                <a:latin typeface="Arial" pitchFamily="34" charset="0"/>
              </a:rPr>
              <a:t>II trattamento</a:t>
            </a:r>
          </a:p>
          <a:p>
            <a:pPr algn="ctr"/>
            <a:r>
              <a:rPr lang="it-IT" sz="2000" dirty="0">
                <a:latin typeface="Arial" pitchFamily="34" charset="0"/>
              </a:rPr>
              <a:t>varietà di granturco</a:t>
            </a:r>
          </a:p>
          <a:p>
            <a:pPr algn="ctr"/>
            <a:r>
              <a:rPr lang="it-IT" sz="2000" dirty="0">
                <a:latin typeface="Arial" pitchFamily="34" charset="0"/>
              </a:rPr>
              <a:t> </a:t>
            </a:r>
            <a:r>
              <a:rPr lang="it-IT" sz="2000" dirty="0" smtClean="0">
                <a:latin typeface="Arial" pitchFamily="34" charset="0"/>
              </a:rPr>
              <a:t>normale (</a:t>
            </a:r>
            <a:r>
              <a:rPr lang="it-IT" sz="2000" b="1" dirty="0" smtClean="0">
                <a:latin typeface="Arial" pitchFamily="34" charset="0"/>
              </a:rPr>
              <a:t>controllo</a:t>
            </a:r>
            <a:r>
              <a:rPr lang="it-IT" sz="2000" dirty="0" smtClean="0">
                <a:latin typeface="Arial" pitchFamily="34" charset="0"/>
              </a:rPr>
              <a:t>)</a:t>
            </a:r>
            <a:endParaRPr lang="it-IT" sz="2000" dirty="0">
              <a:latin typeface="Arial" pitchFamily="34" charset="0"/>
            </a:endParaRPr>
          </a:p>
        </p:txBody>
      </p:sp>
      <p:sp>
        <p:nvSpPr>
          <p:cNvPr id="177165" name="Line 12"/>
          <p:cNvSpPr>
            <a:spLocks noChangeShapeType="1"/>
          </p:cNvSpPr>
          <p:nvPr/>
        </p:nvSpPr>
        <p:spPr bwMode="auto">
          <a:xfrm>
            <a:off x="6804025" y="1916113"/>
            <a:ext cx="360363" cy="433387"/>
          </a:xfrm>
          <a:prstGeom prst="line">
            <a:avLst/>
          </a:prstGeom>
          <a:noFill/>
          <a:ln w="9525">
            <a:solidFill>
              <a:schemeClr val="tx1"/>
            </a:solidFill>
            <a:round/>
            <a:headEnd/>
            <a:tailEnd type="triangle" w="med" len="med"/>
          </a:ln>
        </p:spPr>
        <p:txBody>
          <a:bodyPr/>
          <a:lstStyle/>
          <a:p>
            <a:endParaRPr lang="it-IT"/>
          </a:p>
        </p:txBody>
      </p:sp>
      <p:sp>
        <p:nvSpPr>
          <p:cNvPr id="177166" name="Line 13"/>
          <p:cNvSpPr>
            <a:spLocks noChangeShapeType="1"/>
          </p:cNvSpPr>
          <p:nvPr/>
        </p:nvSpPr>
        <p:spPr bwMode="auto">
          <a:xfrm flipV="1">
            <a:off x="6804025" y="3357563"/>
            <a:ext cx="288925" cy="431800"/>
          </a:xfrm>
          <a:prstGeom prst="line">
            <a:avLst/>
          </a:prstGeom>
          <a:noFill/>
          <a:ln w="9525">
            <a:solidFill>
              <a:schemeClr val="tx1"/>
            </a:solidFill>
            <a:round/>
            <a:headEnd/>
            <a:tailEnd type="triangle" w="med" len="med"/>
          </a:ln>
        </p:spPr>
        <p:txBody>
          <a:bodyPr/>
          <a:lstStyle/>
          <a:p>
            <a:endParaRPr lang="it-IT"/>
          </a:p>
        </p:txBody>
      </p:sp>
      <p:sp>
        <p:nvSpPr>
          <p:cNvPr id="177167" name="Text Box 14"/>
          <p:cNvSpPr txBox="1">
            <a:spLocks noChangeArrowheads="1"/>
          </p:cNvSpPr>
          <p:nvPr/>
        </p:nvSpPr>
        <p:spPr bwMode="auto">
          <a:xfrm>
            <a:off x="7112000" y="2276475"/>
            <a:ext cx="2032000" cy="1552575"/>
          </a:xfrm>
          <a:prstGeom prst="rect">
            <a:avLst/>
          </a:prstGeom>
          <a:noFill/>
          <a:ln w="9525">
            <a:noFill/>
            <a:miter lim="800000"/>
            <a:headEnd/>
            <a:tailEnd/>
          </a:ln>
        </p:spPr>
        <p:txBody>
          <a:bodyPr>
            <a:spAutoFit/>
          </a:bodyPr>
          <a:lstStyle/>
          <a:p>
            <a:pPr algn="ctr"/>
            <a:r>
              <a:rPr lang="it-IT">
                <a:latin typeface="Arial" pitchFamily="34" charset="0"/>
              </a:rPr>
              <a:t>Si osservano </a:t>
            </a:r>
          </a:p>
          <a:p>
            <a:pPr algn="ctr"/>
            <a:r>
              <a:rPr lang="it-IT">
                <a:latin typeface="Arial" pitchFamily="34" charset="0"/>
              </a:rPr>
              <a:t>gli effetti dei</a:t>
            </a:r>
          </a:p>
          <a:p>
            <a:pPr algn="ctr"/>
            <a:r>
              <a:rPr lang="it-IT">
                <a:latin typeface="Arial" pitchFamily="34" charset="0"/>
              </a:rPr>
              <a:t>tratt. sul peso</a:t>
            </a:r>
          </a:p>
          <a:p>
            <a:pPr algn="ctr"/>
            <a:endParaRPr lang="it-IT">
              <a:latin typeface="Arial" pitchFamily="34" charset="0"/>
            </a:endParaRPr>
          </a:p>
        </p:txBody>
      </p:sp>
      <p:sp>
        <p:nvSpPr>
          <p:cNvPr id="177168" name="Text Box 15"/>
          <p:cNvSpPr txBox="1">
            <a:spLocks noChangeArrowheads="1"/>
          </p:cNvSpPr>
          <p:nvPr/>
        </p:nvSpPr>
        <p:spPr bwMode="auto">
          <a:xfrm>
            <a:off x="250825" y="4868863"/>
            <a:ext cx="8893175" cy="923330"/>
          </a:xfrm>
          <a:prstGeom prst="rect">
            <a:avLst/>
          </a:prstGeom>
          <a:noFill/>
          <a:ln w="9525">
            <a:noFill/>
            <a:miter lim="800000"/>
            <a:headEnd/>
            <a:tailEnd/>
          </a:ln>
        </p:spPr>
        <p:txBody>
          <a:bodyPr>
            <a:spAutoFit/>
          </a:bodyPr>
          <a:lstStyle/>
          <a:p>
            <a:pPr marL="342900" indent="-342900"/>
            <a:r>
              <a:rPr lang="it-IT" dirty="0">
                <a:latin typeface="Arial" pitchFamily="34" charset="0"/>
              </a:rPr>
              <a:t>  1)  numerare i 30 pulcini</a:t>
            </a:r>
          </a:p>
          <a:p>
            <a:pPr marL="342900" indent="-342900"/>
            <a:r>
              <a:rPr lang="it-IT" dirty="0">
                <a:latin typeface="Arial" pitchFamily="34" charset="0"/>
              </a:rPr>
              <a:t>  2)  usare i numeri casuali generati per assegnare i pulcini </a:t>
            </a:r>
          </a:p>
          <a:p>
            <a:pPr marL="342900" indent="-342900"/>
            <a:r>
              <a:rPr lang="it-IT" dirty="0">
                <a:latin typeface="Arial" pitchFamily="34" charset="0"/>
              </a:rPr>
              <a:t>        ai </a:t>
            </a:r>
            <a:r>
              <a:rPr lang="it-IT" dirty="0" smtClean="0">
                <a:latin typeface="Arial" pitchFamily="34" charset="0"/>
              </a:rPr>
              <a:t>trattamenti</a:t>
            </a:r>
            <a:endParaRPr lang="it-IT" dirty="0">
              <a:latin typeface="Arial"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egnaposto numero diapositiva 5"/>
          <p:cNvSpPr>
            <a:spLocks noGrp="1"/>
          </p:cNvSpPr>
          <p:nvPr>
            <p:ph type="sldNum" sz="quarter" idx="12"/>
          </p:nvPr>
        </p:nvSpPr>
        <p:spPr/>
        <p:txBody>
          <a:bodyPr/>
          <a:lstStyle/>
          <a:p>
            <a:pPr>
              <a:defRPr/>
            </a:pPr>
            <a:fld id="{550C9D98-6AED-4F5E-8FAB-DE2DEA46A6A2}" type="slidenum">
              <a:rPr lang="it-IT"/>
              <a:pPr>
                <a:defRPr/>
              </a:pPr>
              <a:t>92</a:t>
            </a:fld>
            <a:endParaRPr lang="it-IT"/>
          </a:p>
        </p:txBody>
      </p:sp>
      <p:sp>
        <p:nvSpPr>
          <p:cNvPr id="178179" name="Rectangle 2"/>
          <p:cNvSpPr>
            <a:spLocks noGrp="1" noChangeArrowheads="1"/>
          </p:cNvSpPr>
          <p:nvPr>
            <p:ph type="title"/>
          </p:nvPr>
        </p:nvSpPr>
        <p:spPr>
          <a:xfrm>
            <a:off x="457200" y="0"/>
            <a:ext cx="8229600" cy="1125538"/>
          </a:xfrm>
          <a:ln>
            <a:solidFill>
              <a:srgbClr val="0000CC"/>
            </a:solidFill>
          </a:ln>
        </p:spPr>
        <p:txBody>
          <a:bodyPr>
            <a:normAutofit fontScale="90000"/>
          </a:bodyPr>
          <a:lstStyle/>
          <a:p>
            <a:pPr eaLnBrk="1" hangingPunct="1"/>
            <a:r>
              <a:rPr lang="it-IT" sz="3600" dirty="0" smtClean="0">
                <a:solidFill>
                  <a:srgbClr val="FF0000"/>
                </a:solidFill>
              </a:rPr>
              <a:t>Disegno degli esperimenti--Disegno completamente randomizzato</a:t>
            </a:r>
          </a:p>
        </p:txBody>
      </p:sp>
      <p:sp>
        <p:nvSpPr>
          <p:cNvPr id="178180" name="Line 4"/>
          <p:cNvSpPr>
            <a:spLocks noChangeShapeType="1"/>
          </p:cNvSpPr>
          <p:nvPr/>
        </p:nvSpPr>
        <p:spPr bwMode="auto">
          <a:xfrm flipV="1">
            <a:off x="1331913" y="1916113"/>
            <a:ext cx="720725" cy="792162"/>
          </a:xfrm>
          <a:prstGeom prst="line">
            <a:avLst/>
          </a:prstGeom>
          <a:noFill/>
          <a:ln w="9525">
            <a:solidFill>
              <a:schemeClr val="tx1"/>
            </a:solidFill>
            <a:round/>
            <a:headEnd/>
            <a:tailEnd type="triangle" w="med" len="med"/>
          </a:ln>
        </p:spPr>
        <p:txBody>
          <a:bodyPr/>
          <a:lstStyle/>
          <a:p>
            <a:endParaRPr lang="it-IT"/>
          </a:p>
        </p:txBody>
      </p:sp>
      <p:sp>
        <p:nvSpPr>
          <p:cNvPr id="178181" name="Line 5"/>
          <p:cNvSpPr>
            <a:spLocks noChangeShapeType="1"/>
          </p:cNvSpPr>
          <p:nvPr/>
        </p:nvSpPr>
        <p:spPr bwMode="auto">
          <a:xfrm>
            <a:off x="1258888" y="3284538"/>
            <a:ext cx="863600" cy="647700"/>
          </a:xfrm>
          <a:prstGeom prst="line">
            <a:avLst/>
          </a:prstGeom>
          <a:noFill/>
          <a:ln w="9525">
            <a:solidFill>
              <a:schemeClr val="tx1"/>
            </a:solidFill>
            <a:round/>
            <a:headEnd/>
            <a:tailEnd type="triangle" w="med" len="med"/>
          </a:ln>
        </p:spPr>
        <p:txBody>
          <a:bodyPr/>
          <a:lstStyle/>
          <a:p>
            <a:endParaRPr lang="it-IT"/>
          </a:p>
        </p:txBody>
      </p:sp>
      <p:sp>
        <p:nvSpPr>
          <p:cNvPr id="178182" name="Text Box 6"/>
          <p:cNvSpPr txBox="1">
            <a:spLocks noChangeArrowheads="1"/>
          </p:cNvSpPr>
          <p:nvPr/>
        </p:nvSpPr>
        <p:spPr bwMode="auto">
          <a:xfrm>
            <a:off x="0" y="2276475"/>
            <a:ext cx="1116013" cy="1917700"/>
          </a:xfrm>
          <a:prstGeom prst="rect">
            <a:avLst/>
          </a:prstGeom>
          <a:noFill/>
          <a:ln w="9525">
            <a:noFill/>
            <a:miter lim="800000"/>
            <a:headEnd/>
            <a:tailEnd/>
          </a:ln>
        </p:spPr>
        <p:txBody>
          <a:bodyPr>
            <a:spAutoFit/>
          </a:bodyPr>
          <a:lstStyle/>
          <a:p>
            <a:pPr algn="ctr"/>
            <a:r>
              <a:rPr lang="it-IT">
                <a:latin typeface="Arial" pitchFamily="34" charset="0"/>
              </a:rPr>
              <a:t>Asse</a:t>
            </a:r>
          </a:p>
          <a:p>
            <a:pPr algn="ctr"/>
            <a:r>
              <a:rPr lang="it-IT">
                <a:latin typeface="Arial" pitchFamily="34" charset="0"/>
              </a:rPr>
              <a:t>gnazione </a:t>
            </a:r>
          </a:p>
          <a:p>
            <a:pPr algn="ctr"/>
            <a:r>
              <a:rPr lang="it-IT">
                <a:latin typeface="Arial" pitchFamily="34" charset="0"/>
              </a:rPr>
              <a:t>casua</a:t>
            </a:r>
          </a:p>
          <a:p>
            <a:pPr algn="ctr"/>
            <a:r>
              <a:rPr lang="it-IT">
                <a:latin typeface="Arial" pitchFamily="34" charset="0"/>
              </a:rPr>
              <a:t>le</a:t>
            </a:r>
          </a:p>
        </p:txBody>
      </p:sp>
      <p:sp>
        <p:nvSpPr>
          <p:cNvPr id="178183" name="Text Box 8"/>
          <p:cNvSpPr txBox="1">
            <a:spLocks noChangeArrowheads="1"/>
          </p:cNvSpPr>
          <p:nvPr/>
        </p:nvSpPr>
        <p:spPr bwMode="auto">
          <a:xfrm>
            <a:off x="2051050" y="1628775"/>
            <a:ext cx="1676400" cy="822325"/>
          </a:xfrm>
          <a:prstGeom prst="rect">
            <a:avLst/>
          </a:prstGeom>
          <a:noFill/>
          <a:ln w="9525">
            <a:noFill/>
            <a:miter lim="800000"/>
            <a:headEnd/>
            <a:tailEnd/>
          </a:ln>
        </p:spPr>
        <p:txBody>
          <a:bodyPr wrap="none">
            <a:spAutoFit/>
          </a:bodyPr>
          <a:lstStyle/>
          <a:p>
            <a:pPr algn="ctr"/>
            <a:r>
              <a:rPr lang="it-IT">
                <a:solidFill>
                  <a:srgbClr val="990099"/>
                </a:solidFill>
                <a:latin typeface="Arial" pitchFamily="34" charset="0"/>
              </a:rPr>
              <a:t>I gruppo</a:t>
            </a:r>
          </a:p>
          <a:p>
            <a:pPr algn="ctr"/>
            <a:r>
              <a:rPr lang="it-IT">
                <a:latin typeface="Arial" pitchFamily="34" charset="0"/>
              </a:rPr>
              <a:t>20 soggetti</a:t>
            </a:r>
          </a:p>
        </p:txBody>
      </p:sp>
      <p:sp>
        <p:nvSpPr>
          <p:cNvPr id="178184" name="Text Box 9"/>
          <p:cNvSpPr txBox="1">
            <a:spLocks noChangeArrowheads="1"/>
          </p:cNvSpPr>
          <p:nvPr/>
        </p:nvSpPr>
        <p:spPr bwMode="auto">
          <a:xfrm>
            <a:off x="2195513" y="3068638"/>
            <a:ext cx="1676400" cy="1187450"/>
          </a:xfrm>
          <a:prstGeom prst="rect">
            <a:avLst/>
          </a:prstGeom>
          <a:noFill/>
          <a:ln w="9525">
            <a:noFill/>
            <a:miter lim="800000"/>
            <a:headEnd/>
            <a:tailEnd/>
          </a:ln>
        </p:spPr>
        <p:txBody>
          <a:bodyPr>
            <a:spAutoFit/>
          </a:bodyPr>
          <a:lstStyle/>
          <a:p>
            <a:pPr algn="ctr"/>
            <a:r>
              <a:rPr lang="it-IT">
                <a:solidFill>
                  <a:srgbClr val="990099"/>
                </a:solidFill>
                <a:latin typeface="Arial" pitchFamily="34" charset="0"/>
              </a:rPr>
              <a:t>II gruppo</a:t>
            </a:r>
          </a:p>
          <a:p>
            <a:pPr algn="ctr"/>
            <a:r>
              <a:rPr lang="it-IT">
                <a:latin typeface="Arial" pitchFamily="34" charset="0"/>
              </a:rPr>
              <a:t>(controllo)</a:t>
            </a:r>
          </a:p>
          <a:p>
            <a:pPr algn="ctr"/>
            <a:r>
              <a:rPr lang="it-IT">
                <a:latin typeface="Arial" pitchFamily="34" charset="0"/>
              </a:rPr>
              <a:t>20 soggetti</a:t>
            </a:r>
          </a:p>
        </p:txBody>
      </p:sp>
      <p:sp>
        <p:nvSpPr>
          <p:cNvPr id="178185" name="Line 11"/>
          <p:cNvSpPr>
            <a:spLocks noChangeShapeType="1"/>
          </p:cNvSpPr>
          <p:nvPr/>
        </p:nvSpPr>
        <p:spPr bwMode="auto">
          <a:xfrm>
            <a:off x="3779838" y="1989138"/>
            <a:ext cx="647700" cy="0"/>
          </a:xfrm>
          <a:prstGeom prst="line">
            <a:avLst/>
          </a:prstGeom>
          <a:noFill/>
          <a:ln w="9525">
            <a:solidFill>
              <a:schemeClr val="tx1"/>
            </a:solidFill>
            <a:round/>
            <a:headEnd/>
            <a:tailEnd type="triangle" w="med" len="med"/>
          </a:ln>
        </p:spPr>
        <p:txBody>
          <a:bodyPr/>
          <a:lstStyle/>
          <a:p>
            <a:endParaRPr lang="it-IT"/>
          </a:p>
        </p:txBody>
      </p:sp>
      <p:sp>
        <p:nvSpPr>
          <p:cNvPr id="178186" name="Line 12"/>
          <p:cNvSpPr>
            <a:spLocks noChangeShapeType="1"/>
          </p:cNvSpPr>
          <p:nvPr/>
        </p:nvSpPr>
        <p:spPr bwMode="auto">
          <a:xfrm>
            <a:off x="3924300" y="3860800"/>
            <a:ext cx="647700" cy="0"/>
          </a:xfrm>
          <a:prstGeom prst="line">
            <a:avLst/>
          </a:prstGeom>
          <a:noFill/>
          <a:ln w="9525">
            <a:solidFill>
              <a:schemeClr val="tx1"/>
            </a:solidFill>
            <a:round/>
            <a:headEnd/>
            <a:tailEnd type="triangle" w="med" len="med"/>
          </a:ln>
        </p:spPr>
        <p:txBody>
          <a:bodyPr/>
          <a:lstStyle/>
          <a:p>
            <a:endParaRPr lang="it-IT"/>
          </a:p>
        </p:txBody>
      </p:sp>
      <p:sp>
        <p:nvSpPr>
          <p:cNvPr id="178187" name="Text Box 13"/>
          <p:cNvSpPr txBox="1">
            <a:spLocks noChangeArrowheads="1"/>
          </p:cNvSpPr>
          <p:nvPr/>
        </p:nvSpPr>
        <p:spPr bwMode="auto">
          <a:xfrm>
            <a:off x="4766025" y="1557338"/>
            <a:ext cx="1864613" cy="646331"/>
          </a:xfrm>
          <a:prstGeom prst="rect">
            <a:avLst/>
          </a:prstGeom>
          <a:noFill/>
          <a:ln w="9525">
            <a:noFill/>
            <a:miter lim="800000"/>
            <a:headEnd/>
            <a:tailEnd/>
          </a:ln>
        </p:spPr>
        <p:txBody>
          <a:bodyPr wrap="none">
            <a:spAutoFit/>
          </a:bodyPr>
          <a:lstStyle/>
          <a:p>
            <a:pPr algn="ctr"/>
            <a:r>
              <a:rPr lang="it-IT" dirty="0">
                <a:solidFill>
                  <a:srgbClr val="009900"/>
                </a:solidFill>
                <a:latin typeface="Arial" pitchFamily="34" charset="0"/>
              </a:rPr>
              <a:t>I trattamento</a:t>
            </a:r>
          </a:p>
          <a:p>
            <a:pPr algn="ctr"/>
            <a:r>
              <a:rPr lang="it-IT" b="1" dirty="0">
                <a:latin typeface="Arial" pitchFamily="34" charset="0"/>
              </a:rPr>
              <a:t>Nuovo farmaco</a:t>
            </a:r>
          </a:p>
        </p:txBody>
      </p:sp>
      <p:sp>
        <p:nvSpPr>
          <p:cNvPr id="178188" name="Text Box 15"/>
          <p:cNvSpPr txBox="1">
            <a:spLocks noChangeArrowheads="1"/>
          </p:cNvSpPr>
          <p:nvPr/>
        </p:nvSpPr>
        <p:spPr bwMode="auto">
          <a:xfrm>
            <a:off x="4631485" y="3429000"/>
            <a:ext cx="2274983" cy="646331"/>
          </a:xfrm>
          <a:prstGeom prst="rect">
            <a:avLst/>
          </a:prstGeom>
          <a:noFill/>
          <a:ln w="9525">
            <a:noFill/>
            <a:miter lim="800000"/>
            <a:headEnd/>
            <a:tailEnd/>
          </a:ln>
        </p:spPr>
        <p:txBody>
          <a:bodyPr wrap="none">
            <a:spAutoFit/>
          </a:bodyPr>
          <a:lstStyle/>
          <a:p>
            <a:pPr algn="ctr"/>
            <a:r>
              <a:rPr lang="it-IT" dirty="0">
                <a:solidFill>
                  <a:srgbClr val="009900"/>
                </a:solidFill>
                <a:latin typeface="Arial" pitchFamily="34" charset="0"/>
              </a:rPr>
              <a:t>II </a:t>
            </a:r>
            <a:r>
              <a:rPr lang="it-IT" dirty="0" smtClean="0">
                <a:solidFill>
                  <a:srgbClr val="009900"/>
                </a:solidFill>
                <a:latin typeface="Arial" pitchFamily="34" charset="0"/>
              </a:rPr>
              <a:t>trattamento</a:t>
            </a:r>
          </a:p>
          <a:p>
            <a:pPr algn="ctr"/>
            <a:r>
              <a:rPr lang="it-IT" b="1" dirty="0" smtClean="0">
                <a:latin typeface="Arial" pitchFamily="34" charset="0"/>
              </a:rPr>
              <a:t>Placebo (controllo)</a:t>
            </a:r>
            <a:endParaRPr lang="it-IT" b="1" dirty="0">
              <a:latin typeface="Arial" pitchFamily="34" charset="0"/>
            </a:endParaRPr>
          </a:p>
        </p:txBody>
      </p:sp>
      <p:sp>
        <p:nvSpPr>
          <p:cNvPr id="178189" name="Line 17"/>
          <p:cNvSpPr>
            <a:spLocks noChangeShapeType="1"/>
          </p:cNvSpPr>
          <p:nvPr/>
        </p:nvSpPr>
        <p:spPr bwMode="auto">
          <a:xfrm>
            <a:off x="6804025" y="1916113"/>
            <a:ext cx="360363" cy="433387"/>
          </a:xfrm>
          <a:prstGeom prst="line">
            <a:avLst/>
          </a:prstGeom>
          <a:noFill/>
          <a:ln w="9525">
            <a:solidFill>
              <a:schemeClr val="tx1"/>
            </a:solidFill>
            <a:round/>
            <a:headEnd/>
            <a:tailEnd type="triangle" w="med" len="med"/>
          </a:ln>
        </p:spPr>
        <p:txBody>
          <a:bodyPr/>
          <a:lstStyle/>
          <a:p>
            <a:endParaRPr lang="it-IT"/>
          </a:p>
        </p:txBody>
      </p:sp>
      <p:sp>
        <p:nvSpPr>
          <p:cNvPr id="178190" name="Line 18"/>
          <p:cNvSpPr>
            <a:spLocks noChangeShapeType="1"/>
          </p:cNvSpPr>
          <p:nvPr/>
        </p:nvSpPr>
        <p:spPr bwMode="auto">
          <a:xfrm flipV="1">
            <a:off x="6804025" y="3357563"/>
            <a:ext cx="288925" cy="431800"/>
          </a:xfrm>
          <a:prstGeom prst="line">
            <a:avLst/>
          </a:prstGeom>
          <a:noFill/>
          <a:ln w="9525">
            <a:solidFill>
              <a:schemeClr val="tx1"/>
            </a:solidFill>
            <a:round/>
            <a:headEnd/>
            <a:tailEnd type="triangle" w="med" len="med"/>
          </a:ln>
        </p:spPr>
        <p:txBody>
          <a:bodyPr/>
          <a:lstStyle/>
          <a:p>
            <a:endParaRPr lang="it-IT"/>
          </a:p>
        </p:txBody>
      </p:sp>
      <p:sp>
        <p:nvSpPr>
          <p:cNvPr id="178191" name="Text Box 25"/>
          <p:cNvSpPr txBox="1">
            <a:spLocks noChangeArrowheads="1"/>
          </p:cNvSpPr>
          <p:nvPr/>
        </p:nvSpPr>
        <p:spPr bwMode="auto">
          <a:xfrm>
            <a:off x="7112000" y="2276475"/>
            <a:ext cx="2032000" cy="1552575"/>
          </a:xfrm>
          <a:prstGeom prst="rect">
            <a:avLst/>
          </a:prstGeom>
          <a:noFill/>
          <a:ln w="9525">
            <a:noFill/>
            <a:miter lim="800000"/>
            <a:headEnd/>
            <a:tailEnd/>
          </a:ln>
        </p:spPr>
        <p:txBody>
          <a:bodyPr>
            <a:spAutoFit/>
          </a:bodyPr>
          <a:lstStyle/>
          <a:p>
            <a:pPr algn="ctr"/>
            <a:r>
              <a:rPr lang="it-IT">
                <a:latin typeface="Arial" pitchFamily="34" charset="0"/>
              </a:rPr>
              <a:t>Si osservano </a:t>
            </a:r>
          </a:p>
          <a:p>
            <a:pPr algn="ctr"/>
            <a:r>
              <a:rPr lang="it-IT">
                <a:latin typeface="Arial" pitchFamily="34" charset="0"/>
              </a:rPr>
              <a:t>gli effetti del</a:t>
            </a:r>
          </a:p>
          <a:p>
            <a:pPr algn="ctr"/>
            <a:r>
              <a:rPr lang="it-IT">
                <a:latin typeface="Arial" pitchFamily="34" charset="0"/>
              </a:rPr>
              <a:t>farmaco</a:t>
            </a:r>
          </a:p>
          <a:p>
            <a:pPr algn="ctr"/>
            <a:endParaRPr lang="it-IT">
              <a:latin typeface="Arial" pitchFamily="34" charset="0"/>
            </a:endParaRPr>
          </a:p>
        </p:txBody>
      </p:sp>
      <p:sp>
        <p:nvSpPr>
          <p:cNvPr id="178192" name="Text Box 26"/>
          <p:cNvSpPr txBox="1">
            <a:spLocks noChangeArrowheads="1"/>
          </p:cNvSpPr>
          <p:nvPr/>
        </p:nvSpPr>
        <p:spPr bwMode="auto">
          <a:xfrm>
            <a:off x="251520" y="5013176"/>
            <a:ext cx="8892480" cy="1015663"/>
          </a:xfrm>
          <a:prstGeom prst="rect">
            <a:avLst/>
          </a:prstGeom>
          <a:noFill/>
          <a:ln w="9525">
            <a:noFill/>
            <a:miter lim="800000"/>
            <a:headEnd/>
            <a:tailEnd/>
          </a:ln>
        </p:spPr>
        <p:txBody>
          <a:bodyPr wrap="square">
            <a:spAutoFit/>
          </a:bodyPr>
          <a:lstStyle/>
          <a:p>
            <a:pPr marL="342900" indent="-342900"/>
            <a:r>
              <a:rPr lang="it-IT" dirty="0">
                <a:latin typeface="Arial" pitchFamily="34" charset="0"/>
              </a:rPr>
              <a:t>  </a:t>
            </a:r>
            <a:r>
              <a:rPr lang="it-IT" sz="2000" dirty="0">
                <a:latin typeface="Arial" pitchFamily="34" charset="0"/>
              </a:rPr>
              <a:t>1)  numerare i soggetti (40)</a:t>
            </a:r>
          </a:p>
          <a:p>
            <a:pPr marL="342900" indent="-342900"/>
            <a:r>
              <a:rPr lang="it-IT" sz="2000" dirty="0">
                <a:latin typeface="Arial" pitchFamily="34" charset="0"/>
              </a:rPr>
              <a:t>  2)  usare le tavole dei numeri casuali per assegnare i soggetti ai trattamenti</a:t>
            </a:r>
          </a:p>
          <a:p>
            <a:pPr marL="342900" indent="-342900" algn="ctr"/>
            <a:r>
              <a:rPr lang="it-IT" sz="2000" u="sng" dirty="0">
                <a:solidFill>
                  <a:srgbClr val="FF0000"/>
                </a:solidFill>
                <a:latin typeface="Arial" pitchFamily="34" charset="0"/>
              </a:rPr>
              <a:t>11</a:t>
            </a:r>
            <a:r>
              <a:rPr lang="it-IT" sz="2000" u="sng" dirty="0">
                <a:solidFill>
                  <a:srgbClr val="0000CC"/>
                </a:solidFill>
                <a:latin typeface="Arial" pitchFamily="34" charset="0"/>
              </a:rPr>
              <a:t>36</a:t>
            </a:r>
            <a:r>
              <a:rPr lang="it-IT" sz="2000" dirty="0">
                <a:latin typeface="Arial" pitchFamily="34" charset="0"/>
              </a:rPr>
              <a:t>9  2</a:t>
            </a:r>
            <a:r>
              <a:rPr lang="it-IT" sz="2000" u="sng" dirty="0">
                <a:solidFill>
                  <a:srgbClr val="996600"/>
                </a:solidFill>
                <a:latin typeface="Arial" pitchFamily="34" charset="0"/>
              </a:rPr>
              <a:t>35</a:t>
            </a:r>
            <a:r>
              <a:rPr lang="it-IT" sz="2000" dirty="0">
                <a:latin typeface="Arial" pitchFamily="34" charset="0"/>
              </a:rPr>
              <a:t>69   </a:t>
            </a:r>
            <a:r>
              <a:rPr lang="it-IT" sz="2000" u="sng" dirty="0">
                <a:solidFill>
                  <a:srgbClr val="009900"/>
                </a:solidFill>
                <a:latin typeface="Arial" pitchFamily="34" charset="0"/>
              </a:rPr>
              <a:t>26</a:t>
            </a:r>
            <a:r>
              <a:rPr lang="it-IT" sz="2000" u="sng" dirty="0">
                <a:solidFill>
                  <a:srgbClr val="CC00FF"/>
                </a:solidFill>
                <a:latin typeface="Arial" pitchFamily="34" charset="0"/>
              </a:rPr>
              <a:t>33</a:t>
            </a:r>
            <a:r>
              <a:rPr lang="it-IT" sz="2000" dirty="0">
                <a:latin typeface="Arial" pitchFamily="34" charset="0"/>
              </a:rPr>
              <a:t>9  4</a:t>
            </a:r>
            <a:r>
              <a:rPr lang="it-IT" sz="2000" u="sng" dirty="0">
                <a:solidFill>
                  <a:srgbClr val="CC3300"/>
                </a:solidFill>
                <a:latin typeface="Arial" pitchFamily="34" charset="0"/>
              </a:rPr>
              <a:t>25</a:t>
            </a:r>
            <a:r>
              <a:rPr lang="it-IT" sz="2000" dirty="0">
                <a:latin typeface="Arial" pitchFamily="34" charset="0"/>
              </a:rPr>
              <a:t>64  </a:t>
            </a:r>
            <a:r>
              <a:rPr lang="it-IT" sz="2000" u="sng" dirty="0">
                <a:solidFill>
                  <a:srgbClr val="339966"/>
                </a:solidFill>
                <a:latin typeface="Arial" pitchFamily="34" charset="0"/>
              </a:rPr>
              <a:t>39</a:t>
            </a:r>
            <a:r>
              <a:rPr lang="it-IT" sz="2000" dirty="0">
                <a:latin typeface="Arial" pitchFamily="34" charset="0"/>
              </a:rPr>
              <a:t>62</a:t>
            </a:r>
            <a:r>
              <a:rPr lang="it-IT" sz="2000" i="1" dirty="0">
                <a:solidFill>
                  <a:srgbClr val="663300"/>
                </a:solidFill>
                <a:latin typeface="Arial Rounded MT Bold" pitchFamily="34" charset="0"/>
              </a:rPr>
              <a:t>3  9</a:t>
            </a:r>
            <a:r>
              <a:rPr lang="it-IT" sz="2000" u="sng" dirty="0">
                <a:solidFill>
                  <a:srgbClr val="FF0000"/>
                </a:solidFill>
                <a:latin typeface="Arial" pitchFamily="34" charset="0"/>
              </a:rPr>
              <a:t>22</a:t>
            </a:r>
            <a:r>
              <a:rPr lang="it-IT" sz="2000" dirty="0">
                <a:latin typeface="Arial" pitchFamily="34" charset="0"/>
              </a:rPr>
              <a:t>80  </a:t>
            </a:r>
            <a:r>
              <a:rPr lang="it-IT" sz="2000" u="sng" dirty="0">
                <a:solidFill>
                  <a:srgbClr val="CC00FF"/>
                </a:solidFill>
                <a:latin typeface="Arial" pitchFamily="34" charset="0"/>
              </a:rPr>
              <a:t>17</a:t>
            </a:r>
            <a:r>
              <a:rPr lang="it-IT" sz="2000" u="sng" dirty="0">
                <a:solidFill>
                  <a:srgbClr val="000099"/>
                </a:solidFill>
                <a:latin typeface="Arial" pitchFamily="34" charset="0"/>
              </a:rPr>
              <a:t>24</a:t>
            </a:r>
            <a:r>
              <a:rPr lang="it-IT" sz="2000" dirty="0">
                <a:latin typeface="Arial" pitchFamily="34" charset="0"/>
              </a:rPr>
              <a:t>6…….!</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rgbClr val="7030A0"/>
            </a:solidFill>
          </a:ln>
        </p:spPr>
        <p:txBody>
          <a:bodyPr>
            <a:normAutofit/>
          </a:bodyPr>
          <a:lstStyle/>
          <a:p>
            <a:r>
              <a:rPr lang="it-IT" sz="3200" dirty="0" smtClean="0">
                <a:solidFill>
                  <a:srgbClr val="FF0000"/>
                </a:solidFill>
              </a:rPr>
              <a:t>La randomizzazione</a:t>
            </a:r>
            <a:endParaRPr lang="it-IT" sz="3200" dirty="0">
              <a:solidFill>
                <a:srgbClr val="FF0000"/>
              </a:solidFill>
            </a:endParaRPr>
          </a:p>
        </p:txBody>
      </p:sp>
      <p:sp>
        <p:nvSpPr>
          <p:cNvPr id="3" name="Segnaposto contenuto 2"/>
          <p:cNvSpPr>
            <a:spLocks noGrp="1"/>
          </p:cNvSpPr>
          <p:nvPr>
            <p:ph idx="1"/>
          </p:nvPr>
        </p:nvSpPr>
        <p:spPr/>
        <p:txBody>
          <a:bodyPr/>
          <a:lstStyle/>
          <a:p>
            <a:endParaRPr lang="it-IT" dirty="0" smtClean="0"/>
          </a:p>
          <a:p>
            <a:r>
              <a:rPr lang="it-IT" b="1" dirty="0" smtClean="0">
                <a:solidFill>
                  <a:srgbClr val="008000"/>
                </a:solidFill>
                <a:effectLst>
                  <a:outerShdw blurRad="38100" dist="38100" dir="2700000" algn="tl">
                    <a:srgbClr val="C0C0C0"/>
                  </a:outerShdw>
                </a:effectLst>
              </a:rPr>
              <a:t>In un disegno completamente randomizzato tutti i soggetti sono assegnati in modo casuale ai trattamenti.</a:t>
            </a:r>
          </a:p>
          <a:p>
            <a:endParaRPr lang="it-IT"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pPr>
              <a:defRPr/>
            </a:pPr>
            <a:fld id="{711E7836-33EB-4267-B925-0AC842FB063C}" type="slidenum">
              <a:rPr lang="it-IT"/>
              <a:pPr>
                <a:defRPr/>
              </a:pPr>
              <a:t>94</a:t>
            </a:fld>
            <a:endParaRPr lang="it-IT"/>
          </a:p>
        </p:txBody>
      </p:sp>
      <p:sp>
        <p:nvSpPr>
          <p:cNvPr id="95235" name="Rectangle 3"/>
          <p:cNvSpPr>
            <a:spLocks noGrp="1" noChangeArrowheads="1"/>
          </p:cNvSpPr>
          <p:nvPr>
            <p:ph type="body" idx="1"/>
          </p:nvPr>
        </p:nvSpPr>
        <p:spPr>
          <a:xfrm>
            <a:off x="0" y="0"/>
            <a:ext cx="8893175" cy="6858000"/>
          </a:xfrm>
        </p:spPr>
        <p:txBody>
          <a:bodyPr/>
          <a:lstStyle/>
          <a:p>
            <a:pPr eaLnBrk="1" hangingPunct="1">
              <a:defRPr/>
            </a:pPr>
            <a:endParaRPr lang="it-IT" sz="2800" dirty="0" smtClean="0"/>
          </a:p>
          <a:p>
            <a:pPr eaLnBrk="1" hangingPunct="1">
              <a:defRPr/>
            </a:pPr>
            <a:endParaRPr lang="it-IT" sz="2800" dirty="0" smtClean="0"/>
          </a:p>
          <a:p>
            <a:pPr eaLnBrk="1" hangingPunct="1">
              <a:defRPr/>
            </a:pPr>
            <a:r>
              <a:rPr lang="it-IT" sz="2800" dirty="0" smtClean="0"/>
              <a:t>Ad esempio, supponiamo che un </a:t>
            </a:r>
            <a:r>
              <a:rPr lang="it-IT" sz="2800" b="1" dirty="0" smtClean="0">
                <a:solidFill>
                  <a:srgbClr val="00B050"/>
                </a:solidFill>
              </a:rPr>
              <a:t>esperimento</a:t>
            </a:r>
            <a:r>
              <a:rPr lang="it-IT" sz="2800" dirty="0" smtClean="0">
                <a:solidFill>
                  <a:srgbClr val="339933"/>
                </a:solidFill>
              </a:rPr>
              <a:t> </a:t>
            </a:r>
            <a:r>
              <a:rPr lang="it-IT" sz="2800" dirty="0" smtClean="0"/>
              <a:t>voglia verificare l’efficacia di un farmaco (</a:t>
            </a:r>
            <a:r>
              <a:rPr lang="it-IT" sz="2800" u="sng" dirty="0" smtClean="0">
                <a:solidFill>
                  <a:srgbClr val="FF3300"/>
                </a:solidFill>
              </a:rPr>
              <a:t>causa</a:t>
            </a:r>
            <a:r>
              <a:rPr lang="it-IT" sz="2800" dirty="0" smtClean="0"/>
              <a:t>) per ridurre la pressione (</a:t>
            </a:r>
            <a:r>
              <a:rPr lang="it-IT" sz="2800" u="sng" dirty="0" smtClean="0">
                <a:solidFill>
                  <a:srgbClr val="FF3300"/>
                </a:solidFill>
              </a:rPr>
              <a:t>effetto</a:t>
            </a:r>
            <a:r>
              <a:rPr lang="it-IT" sz="2800" dirty="0" smtClean="0"/>
              <a:t>).</a:t>
            </a:r>
          </a:p>
          <a:p>
            <a:pPr eaLnBrk="1" hangingPunct="1">
              <a:defRPr/>
            </a:pPr>
            <a:r>
              <a:rPr lang="it-IT" sz="2800" dirty="0" smtClean="0"/>
              <a:t>Soggetti con</a:t>
            </a:r>
            <a:r>
              <a:rPr lang="it-IT" sz="2800" u="sng" dirty="0" smtClean="0"/>
              <a:t> caratteristiche simili</a:t>
            </a:r>
            <a:r>
              <a:rPr lang="it-IT" sz="2800" dirty="0" smtClean="0"/>
              <a:t> vengono assegnati a caso ai due gruppi (</a:t>
            </a:r>
            <a:r>
              <a:rPr lang="it-IT" sz="2800" dirty="0" smtClean="0">
                <a:solidFill>
                  <a:srgbClr val="FF0000"/>
                </a:solidFill>
              </a:rPr>
              <a:t>trattati e controllo</a:t>
            </a:r>
            <a:r>
              <a:rPr lang="it-IT" sz="2800" dirty="0" smtClean="0"/>
              <a:t>).</a:t>
            </a:r>
          </a:p>
          <a:p>
            <a:pPr eaLnBrk="1" hangingPunct="1">
              <a:defRPr/>
            </a:pPr>
            <a:endParaRPr lang="it-IT" sz="2800" dirty="0" smtClean="0"/>
          </a:p>
          <a:p>
            <a:pPr eaLnBrk="1" hangingPunct="1">
              <a:defRPr/>
            </a:pPr>
            <a:r>
              <a:rPr lang="it-IT" sz="2800" dirty="0" smtClean="0"/>
              <a:t>Se, invece, il farmaco fosse assegnato a un solo gruppo di soggetti, l’effetto dell’assunzione del farmaco potrebbe </a:t>
            </a:r>
            <a:r>
              <a:rPr lang="it-IT" sz="2800" b="1" dirty="0" smtClean="0">
                <a:solidFill>
                  <a:srgbClr val="CC3300"/>
                </a:solidFill>
              </a:rPr>
              <a:t>confondersi</a:t>
            </a:r>
            <a:r>
              <a:rPr lang="it-IT" sz="2800" b="1" dirty="0" smtClean="0"/>
              <a:t> </a:t>
            </a:r>
            <a:r>
              <a:rPr lang="it-IT" sz="2800" dirty="0" smtClean="0"/>
              <a:t>con le caratteristiche dei soggetti quali, ad esempio, peso, tipo di dieta, attività fisica </a:t>
            </a:r>
            <a:r>
              <a:rPr lang="it-IT" sz="2800" dirty="0" err="1" smtClean="0"/>
              <a:t>svolta……</a:t>
            </a:r>
            <a:r>
              <a:rPr lang="it-IT" sz="2800" dirty="0" smtClean="0"/>
              <a:t> </a:t>
            </a:r>
          </a:p>
          <a:p>
            <a:pPr eaLnBrk="1" hangingPunct="1">
              <a:defRPr/>
            </a:pPr>
            <a:r>
              <a:rPr lang="it-IT" sz="2800" dirty="0" smtClean="0"/>
              <a:t>Perciò non sarebbe possibile stabilire una </a:t>
            </a:r>
            <a:r>
              <a:rPr lang="it-IT" sz="2800" b="1" dirty="0" smtClean="0">
                <a:solidFill>
                  <a:srgbClr val="996600"/>
                </a:solidFill>
              </a:rPr>
              <a:t>relazione di causa-effetto</a:t>
            </a:r>
            <a:r>
              <a:rPr lang="it-IT" sz="2800" b="1" dirty="0" smtClean="0"/>
              <a:t>.</a:t>
            </a:r>
            <a:endParaRPr lang="it-IT" sz="2800" b="1" dirty="0" smtClean="0">
              <a:solidFill>
                <a:srgbClr val="008000"/>
              </a:solidFill>
              <a:effectLst>
                <a:outerShdw blurRad="38100" dist="38100" dir="2700000" algn="tl">
                  <a:srgbClr val="C0C0C0"/>
                </a:outerShdw>
              </a:effectLst>
            </a:endParaRPr>
          </a:p>
          <a:p>
            <a:pPr eaLnBrk="1" hangingPunct="1">
              <a:defRPr/>
            </a:pPr>
            <a:endParaRPr lang="it-IT" sz="2800" b="1" dirty="0" smtClean="0"/>
          </a:p>
        </p:txBody>
      </p:sp>
      <p:sp>
        <p:nvSpPr>
          <p:cNvPr id="6" name="CasellaDiTesto 5"/>
          <p:cNvSpPr txBox="1"/>
          <p:nvPr/>
        </p:nvSpPr>
        <p:spPr>
          <a:xfrm>
            <a:off x="1691680" y="548680"/>
            <a:ext cx="184731" cy="369332"/>
          </a:xfrm>
          <a:prstGeom prst="rect">
            <a:avLst/>
          </a:prstGeom>
          <a:noFill/>
        </p:spPr>
        <p:txBody>
          <a:bodyPr wrap="none" rtlCol="0">
            <a:spAutoFit/>
          </a:bodyPr>
          <a:lstStyle/>
          <a:p>
            <a:endParaRPr lang="it-IT" dirty="0"/>
          </a:p>
        </p:txBody>
      </p:sp>
      <p:sp>
        <p:nvSpPr>
          <p:cNvPr id="7" name="CasellaDiTesto 6"/>
          <p:cNvSpPr txBox="1"/>
          <p:nvPr/>
        </p:nvSpPr>
        <p:spPr>
          <a:xfrm>
            <a:off x="2195736" y="260648"/>
            <a:ext cx="4327980" cy="584775"/>
          </a:xfrm>
          <a:prstGeom prst="rect">
            <a:avLst/>
          </a:prstGeom>
          <a:noFill/>
          <a:ln>
            <a:solidFill>
              <a:srgbClr val="0070C0"/>
            </a:solidFill>
          </a:ln>
        </p:spPr>
        <p:txBody>
          <a:bodyPr wrap="none" rtlCol="0">
            <a:spAutoFit/>
          </a:bodyPr>
          <a:lstStyle/>
          <a:p>
            <a:r>
              <a:rPr lang="it-IT" sz="3200" dirty="0" smtClean="0">
                <a:solidFill>
                  <a:srgbClr val="FF0000"/>
                </a:solidFill>
              </a:rPr>
              <a:t>Fattori di </a:t>
            </a:r>
            <a:r>
              <a:rPr lang="it-IT" sz="3200" dirty="0" err="1" smtClean="0">
                <a:solidFill>
                  <a:srgbClr val="FF0000"/>
                </a:solidFill>
              </a:rPr>
              <a:t>confondimento</a:t>
            </a:r>
            <a:endParaRPr lang="it-IT" sz="3200" dirty="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a:ln>
            <a:solidFill>
              <a:srgbClr val="0070C0"/>
            </a:solidFill>
          </a:ln>
        </p:spPr>
        <p:txBody>
          <a:bodyPr>
            <a:normAutofit/>
          </a:bodyPr>
          <a:lstStyle/>
          <a:p>
            <a:r>
              <a:rPr lang="it-IT" sz="3200" dirty="0" smtClean="0">
                <a:solidFill>
                  <a:srgbClr val="FF0000"/>
                </a:solidFill>
              </a:rPr>
              <a:t>Fattori di </a:t>
            </a:r>
            <a:r>
              <a:rPr lang="it-IT" sz="3200" dirty="0" err="1" smtClean="0">
                <a:solidFill>
                  <a:srgbClr val="FF0000"/>
                </a:solidFill>
              </a:rPr>
              <a:t>confondimento</a:t>
            </a:r>
            <a:endParaRPr lang="it-IT" sz="3200" dirty="0">
              <a:solidFill>
                <a:srgbClr val="FF0000"/>
              </a:solidFill>
            </a:endParaRPr>
          </a:p>
        </p:txBody>
      </p:sp>
      <p:sp>
        <p:nvSpPr>
          <p:cNvPr id="3" name="Segnaposto contenuto 2"/>
          <p:cNvSpPr>
            <a:spLocks noGrp="1"/>
          </p:cNvSpPr>
          <p:nvPr>
            <p:ph idx="1"/>
          </p:nvPr>
        </p:nvSpPr>
        <p:spPr>
          <a:xfrm>
            <a:off x="251520" y="1268760"/>
            <a:ext cx="8517632" cy="5184576"/>
          </a:xfrm>
        </p:spPr>
        <p:txBody>
          <a:bodyPr>
            <a:normAutofit/>
          </a:bodyPr>
          <a:lstStyle/>
          <a:p>
            <a:endParaRPr lang="it-IT" dirty="0" smtClean="0"/>
          </a:p>
          <a:p>
            <a:r>
              <a:rPr lang="it-IT" dirty="0" smtClean="0"/>
              <a:t>In statistica, con il termine </a:t>
            </a:r>
            <a:r>
              <a:rPr lang="it-IT" b="1" dirty="0" smtClean="0"/>
              <a:t>fattori di </a:t>
            </a:r>
            <a:r>
              <a:rPr lang="it-IT" b="1" dirty="0" err="1" smtClean="0"/>
              <a:t>confondimento</a:t>
            </a:r>
            <a:r>
              <a:rPr lang="it-IT" dirty="0" smtClean="0"/>
              <a:t> si indica la  presenza di altri fattori o variabili che interferiscono con la possibilità di identificare un particolare fattore come agente causale di un dato evento.</a:t>
            </a: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9" name="Text Box 6"/>
          <p:cNvSpPr txBox="1">
            <a:spLocks noChangeArrowheads="1"/>
          </p:cNvSpPr>
          <p:nvPr/>
        </p:nvSpPr>
        <p:spPr bwMode="auto">
          <a:xfrm>
            <a:off x="1489155" y="1700808"/>
            <a:ext cx="1808508" cy="830997"/>
          </a:xfrm>
          <a:prstGeom prst="rect">
            <a:avLst/>
          </a:prstGeom>
          <a:noFill/>
          <a:ln w="9525">
            <a:noFill/>
            <a:miter lim="800000"/>
            <a:headEnd/>
            <a:tailEnd/>
          </a:ln>
        </p:spPr>
        <p:txBody>
          <a:bodyPr wrap="none">
            <a:spAutoFit/>
          </a:bodyPr>
          <a:lstStyle/>
          <a:p>
            <a:pPr algn="ctr"/>
            <a:r>
              <a:rPr lang="it-IT" b="1" dirty="0">
                <a:latin typeface="Arial" pitchFamily="34" charset="0"/>
              </a:rPr>
              <a:t>I </a:t>
            </a:r>
            <a:r>
              <a:rPr lang="it-IT" b="1" dirty="0" smtClean="0">
                <a:latin typeface="Arial" pitchFamily="34" charset="0"/>
              </a:rPr>
              <a:t>gruppo</a:t>
            </a:r>
          </a:p>
          <a:p>
            <a:pPr algn="ctr"/>
            <a:r>
              <a:rPr lang="it-IT" b="1" dirty="0" smtClean="0">
                <a:latin typeface="Arial" pitchFamily="34" charset="0"/>
              </a:rPr>
              <a:t>20 studenti</a:t>
            </a:r>
            <a:endParaRPr lang="it-IT" b="1" dirty="0">
              <a:latin typeface="Arial" pitchFamily="34" charset="0"/>
            </a:endParaRPr>
          </a:p>
        </p:txBody>
      </p:sp>
      <p:sp>
        <p:nvSpPr>
          <p:cNvPr id="177160" name="Text Box 7"/>
          <p:cNvSpPr txBox="1">
            <a:spLocks noChangeArrowheads="1"/>
          </p:cNvSpPr>
          <p:nvPr/>
        </p:nvSpPr>
        <p:spPr bwMode="auto">
          <a:xfrm>
            <a:off x="1547664" y="3429000"/>
            <a:ext cx="1676400" cy="1200329"/>
          </a:xfrm>
          <a:prstGeom prst="rect">
            <a:avLst/>
          </a:prstGeom>
          <a:noFill/>
          <a:ln w="9525">
            <a:noFill/>
            <a:miter lim="800000"/>
            <a:headEnd/>
            <a:tailEnd/>
          </a:ln>
        </p:spPr>
        <p:txBody>
          <a:bodyPr>
            <a:spAutoFit/>
          </a:bodyPr>
          <a:lstStyle/>
          <a:p>
            <a:pPr algn="ctr"/>
            <a:r>
              <a:rPr lang="it-IT" b="1" dirty="0" smtClean="0">
                <a:latin typeface="Arial" pitchFamily="34" charset="0"/>
              </a:rPr>
              <a:t>II gruppo</a:t>
            </a:r>
          </a:p>
          <a:p>
            <a:pPr algn="ctr"/>
            <a:r>
              <a:rPr lang="it-IT" b="1" dirty="0" smtClean="0">
                <a:latin typeface="Arial" pitchFamily="34" charset="0"/>
              </a:rPr>
              <a:t>20 studenti</a:t>
            </a:r>
            <a:endParaRPr lang="it-IT" b="1" dirty="0">
              <a:latin typeface="Arial" pitchFamily="34" charset="0"/>
            </a:endParaRPr>
          </a:p>
        </p:txBody>
      </p:sp>
      <p:sp>
        <p:nvSpPr>
          <p:cNvPr id="177161" name="Line 8"/>
          <p:cNvSpPr>
            <a:spLocks noChangeShapeType="1"/>
          </p:cNvSpPr>
          <p:nvPr/>
        </p:nvSpPr>
        <p:spPr bwMode="auto">
          <a:xfrm>
            <a:off x="3419872" y="2060848"/>
            <a:ext cx="647700" cy="0"/>
          </a:xfrm>
          <a:prstGeom prst="line">
            <a:avLst/>
          </a:prstGeom>
          <a:noFill/>
          <a:ln w="9525">
            <a:solidFill>
              <a:schemeClr val="tx1"/>
            </a:solidFill>
            <a:round/>
            <a:headEnd/>
            <a:tailEnd type="triangle" w="med" len="med"/>
          </a:ln>
        </p:spPr>
        <p:txBody>
          <a:bodyPr/>
          <a:lstStyle/>
          <a:p>
            <a:endParaRPr lang="it-IT"/>
          </a:p>
        </p:txBody>
      </p:sp>
      <p:sp>
        <p:nvSpPr>
          <p:cNvPr id="177162" name="Line 9"/>
          <p:cNvSpPr>
            <a:spLocks noChangeShapeType="1"/>
          </p:cNvSpPr>
          <p:nvPr/>
        </p:nvSpPr>
        <p:spPr bwMode="auto">
          <a:xfrm>
            <a:off x="3347864" y="3789040"/>
            <a:ext cx="647700" cy="0"/>
          </a:xfrm>
          <a:prstGeom prst="line">
            <a:avLst/>
          </a:prstGeom>
          <a:noFill/>
          <a:ln w="9525">
            <a:solidFill>
              <a:schemeClr val="tx1"/>
            </a:solidFill>
            <a:round/>
            <a:headEnd/>
            <a:tailEnd type="triangle" w="med" len="med"/>
          </a:ln>
        </p:spPr>
        <p:txBody>
          <a:bodyPr/>
          <a:lstStyle/>
          <a:p>
            <a:endParaRPr lang="it-IT"/>
          </a:p>
        </p:txBody>
      </p:sp>
      <p:sp>
        <p:nvSpPr>
          <p:cNvPr id="177163" name="Text Box 10"/>
          <p:cNvSpPr txBox="1">
            <a:spLocks noChangeArrowheads="1"/>
          </p:cNvSpPr>
          <p:nvPr/>
        </p:nvSpPr>
        <p:spPr bwMode="auto">
          <a:xfrm>
            <a:off x="3995936" y="1916832"/>
            <a:ext cx="1728192" cy="800219"/>
          </a:xfrm>
          <a:prstGeom prst="rect">
            <a:avLst/>
          </a:prstGeom>
          <a:noFill/>
          <a:ln w="9525">
            <a:noFill/>
            <a:miter lim="800000"/>
            <a:headEnd/>
            <a:tailEnd/>
          </a:ln>
        </p:spPr>
        <p:txBody>
          <a:bodyPr wrap="square">
            <a:spAutoFit/>
          </a:bodyPr>
          <a:lstStyle/>
          <a:p>
            <a:pPr algn="ctr"/>
            <a:r>
              <a:rPr lang="it-IT" sz="2300" b="1" smtClean="0">
                <a:latin typeface="Arial" pitchFamily="34" charset="0"/>
              </a:rPr>
              <a:t>guida</a:t>
            </a:r>
            <a:endParaRPr lang="it-IT" sz="2300" b="1" dirty="0" smtClean="0">
              <a:latin typeface="Arial" pitchFamily="34" charset="0"/>
            </a:endParaRPr>
          </a:p>
          <a:p>
            <a:pPr algn="ctr"/>
            <a:r>
              <a:rPr lang="it-IT" sz="2300" b="1" dirty="0" smtClean="0">
                <a:latin typeface="Arial" pitchFamily="34" charset="0"/>
              </a:rPr>
              <a:t>(controllo)</a:t>
            </a:r>
            <a:endParaRPr lang="it-IT" sz="2300" b="1" dirty="0">
              <a:latin typeface="Arial" pitchFamily="34" charset="0"/>
            </a:endParaRPr>
          </a:p>
        </p:txBody>
      </p:sp>
      <p:sp>
        <p:nvSpPr>
          <p:cNvPr id="177164" name="Text Box 11"/>
          <p:cNvSpPr txBox="1">
            <a:spLocks noChangeArrowheads="1"/>
          </p:cNvSpPr>
          <p:nvPr/>
        </p:nvSpPr>
        <p:spPr bwMode="auto">
          <a:xfrm>
            <a:off x="3974041" y="3501008"/>
            <a:ext cx="1999265" cy="800219"/>
          </a:xfrm>
          <a:prstGeom prst="rect">
            <a:avLst/>
          </a:prstGeom>
          <a:noFill/>
          <a:ln w="9525">
            <a:noFill/>
            <a:miter lim="800000"/>
            <a:headEnd/>
            <a:tailEnd/>
          </a:ln>
        </p:spPr>
        <p:txBody>
          <a:bodyPr wrap="none">
            <a:spAutoFit/>
          </a:bodyPr>
          <a:lstStyle/>
          <a:p>
            <a:pPr algn="ctr"/>
            <a:r>
              <a:rPr lang="it-IT" sz="2300" b="1" dirty="0" smtClean="0">
                <a:latin typeface="Arial" pitchFamily="34" charset="0"/>
              </a:rPr>
              <a:t>guida e parla</a:t>
            </a:r>
          </a:p>
          <a:p>
            <a:pPr algn="ctr"/>
            <a:r>
              <a:rPr lang="it-IT" sz="2300" b="1" dirty="0" smtClean="0">
                <a:latin typeface="Arial" pitchFamily="34" charset="0"/>
              </a:rPr>
              <a:t>al telefono </a:t>
            </a:r>
            <a:endParaRPr lang="it-IT" sz="2300" b="1" dirty="0">
              <a:latin typeface="Arial" pitchFamily="34" charset="0"/>
            </a:endParaRPr>
          </a:p>
        </p:txBody>
      </p:sp>
      <p:sp>
        <p:nvSpPr>
          <p:cNvPr id="177165" name="Line 12"/>
          <p:cNvSpPr>
            <a:spLocks noChangeShapeType="1"/>
          </p:cNvSpPr>
          <p:nvPr/>
        </p:nvSpPr>
        <p:spPr bwMode="auto">
          <a:xfrm>
            <a:off x="5796136" y="2204864"/>
            <a:ext cx="360363" cy="433387"/>
          </a:xfrm>
          <a:prstGeom prst="line">
            <a:avLst/>
          </a:prstGeom>
          <a:noFill/>
          <a:ln w="9525">
            <a:solidFill>
              <a:schemeClr val="tx1"/>
            </a:solidFill>
            <a:round/>
            <a:headEnd/>
            <a:tailEnd type="triangle" w="med" len="med"/>
          </a:ln>
        </p:spPr>
        <p:txBody>
          <a:bodyPr/>
          <a:lstStyle/>
          <a:p>
            <a:endParaRPr lang="it-IT"/>
          </a:p>
        </p:txBody>
      </p:sp>
      <p:sp>
        <p:nvSpPr>
          <p:cNvPr id="177166" name="Line 13"/>
          <p:cNvSpPr>
            <a:spLocks noChangeShapeType="1"/>
          </p:cNvSpPr>
          <p:nvPr/>
        </p:nvSpPr>
        <p:spPr bwMode="auto">
          <a:xfrm flipV="1">
            <a:off x="6084168" y="3573016"/>
            <a:ext cx="288925" cy="431800"/>
          </a:xfrm>
          <a:prstGeom prst="line">
            <a:avLst/>
          </a:prstGeom>
          <a:noFill/>
          <a:ln w="9525">
            <a:solidFill>
              <a:schemeClr val="tx1"/>
            </a:solidFill>
            <a:round/>
            <a:headEnd/>
            <a:tailEnd type="triangle" w="med" len="med"/>
          </a:ln>
        </p:spPr>
        <p:txBody>
          <a:bodyPr/>
          <a:lstStyle/>
          <a:p>
            <a:endParaRPr lang="it-IT"/>
          </a:p>
        </p:txBody>
      </p:sp>
      <p:sp>
        <p:nvSpPr>
          <p:cNvPr id="177167" name="Text Box 14"/>
          <p:cNvSpPr txBox="1">
            <a:spLocks noChangeArrowheads="1"/>
          </p:cNvSpPr>
          <p:nvPr/>
        </p:nvSpPr>
        <p:spPr bwMode="auto">
          <a:xfrm>
            <a:off x="6444208" y="2708920"/>
            <a:ext cx="2411760" cy="769441"/>
          </a:xfrm>
          <a:prstGeom prst="rect">
            <a:avLst/>
          </a:prstGeom>
          <a:noFill/>
          <a:ln w="9525">
            <a:noFill/>
            <a:miter lim="800000"/>
            <a:headEnd/>
            <a:tailEnd/>
          </a:ln>
        </p:spPr>
        <p:txBody>
          <a:bodyPr wrap="square">
            <a:spAutoFit/>
          </a:bodyPr>
          <a:lstStyle/>
          <a:p>
            <a:pPr algn="ctr"/>
            <a:r>
              <a:rPr lang="it-IT" sz="2200" b="1" dirty="0" smtClean="0">
                <a:latin typeface="Arial" pitchFamily="34" charset="0"/>
              </a:rPr>
              <a:t>Si confrontano i</a:t>
            </a:r>
          </a:p>
          <a:p>
            <a:pPr algn="ctr"/>
            <a:r>
              <a:rPr lang="it-IT" sz="2200" b="1" dirty="0" smtClean="0">
                <a:latin typeface="Arial" pitchFamily="34" charset="0"/>
              </a:rPr>
              <a:t>tempi di frenata</a:t>
            </a:r>
            <a:endParaRPr lang="it-IT" sz="2200" b="1" dirty="0">
              <a:latin typeface="Arial" pitchFamily="34" charset="0"/>
            </a:endParaRPr>
          </a:p>
        </p:txBody>
      </p:sp>
      <p:sp>
        <p:nvSpPr>
          <p:cNvPr id="11" name="Rectangle 2"/>
          <p:cNvSpPr>
            <a:spLocks noGrp="1" noChangeArrowheads="1"/>
          </p:cNvSpPr>
          <p:nvPr>
            <p:ph type="title"/>
          </p:nvPr>
        </p:nvSpPr>
        <p:spPr>
          <a:xfrm>
            <a:off x="457200" y="0"/>
            <a:ext cx="8229600" cy="1125538"/>
          </a:xfrm>
          <a:ln>
            <a:solidFill>
              <a:srgbClr val="0000CC"/>
            </a:solidFill>
          </a:ln>
        </p:spPr>
        <p:txBody>
          <a:bodyPr/>
          <a:lstStyle/>
          <a:p>
            <a:pPr eaLnBrk="1" hangingPunct="1"/>
            <a:r>
              <a:rPr lang="it-IT" sz="3600" dirty="0" smtClean="0">
                <a:solidFill>
                  <a:srgbClr val="FF0000"/>
                </a:solidFill>
              </a:rPr>
              <a:t>Disegno completamente randomizzato</a:t>
            </a:r>
          </a:p>
        </p:txBody>
      </p:sp>
      <p:sp>
        <p:nvSpPr>
          <p:cNvPr id="12" name="Text Box 5"/>
          <p:cNvSpPr txBox="1">
            <a:spLocks noChangeArrowheads="1"/>
          </p:cNvSpPr>
          <p:nvPr/>
        </p:nvSpPr>
        <p:spPr bwMode="auto">
          <a:xfrm>
            <a:off x="0" y="2276475"/>
            <a:ext cx="1116013" cy="1917700"/>
          </a:xfrm>
          <a:prstGeom prst="rect">
            <a:avLst/>
          </a:prstGeom>
          <a:noFill/>
          <a:ln w="9525">
            <a:noFill/>
            <a:miter lim="800000"/>
            <a:headEnd/>
            <a:tailEnd/>
          </a:ln>
        </p:spPr>
        <p:txBody>
          <a:bodyPr>
            <a:spAutoFit/>
          </a:bodyPr>
          <a:lstStyle/>
          <a:p>
            <a:pPr algn="ctr"/>
            <a:r>
              <a:rPr lang="it-IT" dirty="0">
                <a:latin typeface="Arial" pitchFamily="34" charset="0"/>
              </a:rPr>
              <a:t>Asse</a:t>
            </a:r>
          </a:p>
          <a:p>
            <a:pPr algn="ctr"/>
            <a:r>
              <a:rPr lang="it-IT" dirty="0" err="1">
                <a:latin typeface="Arial" pitchFamily="34" charset="0"/>
              </a:rPr>
              <a:t>gnazione</a:t>
            </a:r>
            <a:r>
              <a:rPr lang="it-IT" dirty="0">
                <a:latin typeface="Arial" pitchFamily="34" charset="0"/>
              </a:rPr>
              <a:t> </a:t>
            </a:r>
          </a:p>
          <a:p>
            <a:pPr algn="ctr"/>
            <a:r>
              <a:rPr lang="it-IT" dirty="0" err="1">
                <a:latin typeface="Arial" pitchFamily="34" charset="0"/>
              </a:rPr>
              <a:t>casua</a:t>
            </a:r>
            <a:endParaRPr lang="it-IT" dirty="0">
              <a:latin typeface="Arial" pitchFamily="34" charset="0"/>
            </a:endParaRPr>
          </a:p>
          <a:p>
            <a:pPr algn="ctr"/>
            <a:r>
              <a:rPr lang="it-IT" dirty="0">
                <a:latin typeface="Arial" pitchFamily="34" charset="0"/>
              </a:rPr>
              <a:t>le</a:t>
            </a:r>
          </a:p>
        </p:txBody>
      </p:sp>
      <p:cxnSp>
        <p:nvCxnSpPr>
          <p:cNvPr id="14" name="Connettore 2 13"/>
          <p:cNvCxnSpPr/>
          <p:nvPr/>
        </p:nvCxnSpPr>
        <p:spPr bwMode="auto">
          <a:xfrm>
            <a:off x="1331640" y="3501008"/>
            <a:ext cx="288032" cy="4320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Connettore 2 15"/>
          <p:cNvCxnSpPr/>
          <p:nvPr/>
        </p:nvCxnSpPr>
        <p:spPr bwMode="auto">
          <a:xfrm flipV="1">
            <a:off x="1340024" y="2357264"/>
            <a:ext cx="216024" cy="2880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olo 4"/>
          <p:cNvSpPr>
            <a:spLocks noGrp="1"/>
          </p:cNvSpPr>
          <p:nvPr>
            <p:ph type="title"/>
          </p:nvPr>
        </p:nvSpPr>
        <p:spPr>
          <a:ln>
            <a:solidFill>
              <a:srgbClr val="002060"/>
            </a:solidFill>
          </a:ln>
        </p:spPr>
        <p:txBody>
          <a:bodyPr>
            <a:normAutofit/>
          </a:bodyPr>
          <a:lstStyle/>
          <a:p>
            <a:r>
              <a:rPr lang="it-IT" sz="3200" dirty="0" smtClean="0">
                <a:solidFill>
                  <a:srgbClr val="FF0000"/>
                </a:solidFill>
              </a:rPr>
              <a:t>Il controllo</a:t>
            </a:r>
            <a:endParaRPr lang="it-IT" sz="3200" dirty="0">
              <a:solidFill>
                <a:srgbClr val="FF0000"/>
              </a:solidFill>
            </a:endParaRPr>
          </a:p>
        </p:txBody>
      </p:sp>
      <p:sp>
        <p:nvSpPr>
          <p:cNvPr id="4" name="Segnaposto numero diapositiva 5"/>
          <p:cNvSpPr>
            <a:spLocks noGrp="1"/>
          </p:cNvSpPr>
          <p:nvPr>
            <p:ph type="sldNum" sz="quarter" idx="12"/>
          </p:nvPr>
        </p:nvSpPr>
        <p:spPr/>
        <p:txBody>
          <a:bodyPr/>
          <a:lstStyle/>
          <a:p>
            <a:pPr>
              <a:defRPr/>
            </a:pPr>
            <a:fld id="{218F5DED-A21C-4D05-BB84-93214CC0B607}" type="slidenum">
              <a:rPr lang="it-IT"/>
              <a:pPr>
                <a:defRPr/>
              </a:pPr>
              <a:t>97</a:t>
            </a:fld>
            <a:endParaRPr lang="it-IT"/>
          </a:p>
        </p:txBody>
      </p:sp>
      <p:sp>
        <p:nvSpPr>
          <p:cNvPr id="93187" name="Rectangle 3"/>
          <p:cNvSpPr>
            <a:spLocks noGrp="1" noChangeArrowheads="1"/>
          </p:cNvSpPr>
          <p:nvPr>
            <p:ph type="body" idx="4294967295"/>
          </p:nvPr>
        </p:nvSpPr>
        <p:spPr>
          <a:xfrm>
            <a:off x="323850" y="1556792"/>
            <a:ext cx="8820150" cy="5878512"/>
          </a:xfrm>
        </p:spPr>
        <p:txBody>
          <a:bodyPr/>
          <a:lstStyle/>
          <a:p>
            <a:pPr eaLnBrk="1" hangingPunct="1">
              <a:defRPr/>
            </a:pPr>
            <a:r>
              <a:rPr lang="it-IT" b="1" dirty="0" smtClean="0">
                <a:solidFill>
                  <a:srgbClr val="CC3300"/>
                </a:solidFill>
                <a:effectLst>
                  <a:outerShdw blurRad="38100" dist="38100" dir="2700000" algn="tl">
                    <a:srgbClr val="C0C0C0"/>
                  </a:outerShdw>
                </a:effectLst>
              </a:rPr>
              <a:t>Il confronto</a:t>
            </a:r>
            <a:r>
              <a:rPr lang="it-IT" dirty="0" smtClean="0"/>
              <a:t> con un </a:t>
            </a:r>
            <a:r>
              <a:rPr lang="it-IT" b="1" dirty="0" smtClean="0"/>
              <a:t>gruppo di controllo </a:t>
            </a:r>
            <a:r>
              <a:rPr lang="it-IT" dirty="0" smtClean="0"/>
              <a:t>permette di ridurre il più possibile l’influenza di altri fattori che potrebbero </a:t>
            </a:r>
            <a:r>
              <a:rPr lang="it-IT" b="1" dirty="0" smtClean="0">
                <a:solidFill>
                  <a:srgbClr val="FF3300"/>
                </a:solidFill>
              </a:rPr>
              <a:t>confondere</a:t>
            </a:r>
            <a:r>
              <a:rPr lang="it-IT" dirty="0" smtClean="0"/>
              <a:t> l’effetto vero del trattamento.</a:t>
            </a:r>
          </a:p>
          <a:p>
            <a:pPr eaLnBrk="1" hangingPunct="1">
              <a:defRPr/>
            </a:pPr>
            <a:endParaRPr lang="it-IT" dirty="0" smtClean="0"/>
          </a:p>
          <a:p>
            <a:pPr eaLnBrk="1" hangingPunct="1">
              <a:defRPr/>
            </a:pPr>
            <a:r>
              <a:rPr lang="it-IT" dirty="0" smtClean="0"/>
              <a:t>In generale, </a:t>
            </a:r>
            <a:r>
              <a:rPr lang="it-IT" b="1" dirty="0" smtClean="0">
                <a:solidFill>
                  <a:srgbClr val="339966"/>
                </a:solidFill>
                <a:effectLst>
                  <a:outerShdw blurRad="38100" dist="38100" dir="2700000" algn="tl">
                    <a:srgbClr val="C0C0C0"/>
                  </a:outerShdw>
                </a:effectLst>
              </a:rPr>
              <a:t>il disegno sperimentale </a:t>
            </a:r>
            <a:r>
              <a:rPr lang="it-IT" dirty="0" smtClean="0"/>
              <a:t>tende a controllare il più possibile i fattori esterni ai quali non si è interessati.</a:t>
            </a:r>
          </a:p>
          <a:p>
            <a:pPr eaLnBrk="1" hangingPunct="1">
              <a:defRPr/>
            </a:pPr>
            <a:endParaRPr lang="it-IT" dirty="0" smtClean="0"/>
          </a:p>
          <a:p>
            <a:pPr eaLnBrk="1" hangingPunct="1">
              <a:defRPr/>
            </a:pPr>
            <a:endParaRPr lang="it-IT" b="1" dirty="0" smtClean="0">
              <a:solidFill>
                <a:srgbClr val="008000"/>
              </a:solidFill>
              <a:effectLst>
                <a:outerShdw blurRad="38100" dist="38100" dir="2700000" algn="tl">
                  <a:srgbClr val="C0C0C0"/>
                </a:outerShdw>
              </a:effectLst>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pPr>
              <a:defRPr/>
            </a:pPr>
            <a:fld id="{89C2E29A-E212-4243-B923-C43E16EA6279}" type="slidenum">
              <a:rPr lang="it-IT"/>
              <a:pPr>
                <a:defRPr/>
              </a:pPr>
              <a:t>98</a:t>
            </a:fld>
            <a:endParaRPr lang="it-IT"/>
          </a:p>
        </p:txBody>
      </p:sp>
      <p:sp>
        <p:nvSpPr>
          <p:cNvPr id="260099" name="Rectangle 3"/>
          <p:cNvSpPr>
            <a:spLocks noGrp="1" noChangeArrowheads="1"/>
          </p:cNvSpPr>
          <p:nvPr>
            <p:ph type="body" idx="1"/>
          </p:nvPr>
        </p:nvSpPr>
        <p:spPr>
          <a:xfrm>
            <a:off x="395536" y="1700808"/>
            <a:ext cx="8229352" cy="4607917"/>
          </a:xfrm>
        </p:spPr>
        <p:txBody>
          <a:bodyPr/>
          <a:lstStyle/>
          <a:p>
            <a:pPr eaLnBrk="1" hangingPunct="1"/>
            <a:r>
              <a:rPr lang="it-IT" dirty="0" smtClean="0"/>
              <a:t>E’ importante </a:t>
            </a:r>
            <a:r>
              <a:rPr lang="it-IT" u="sng" dirty="0" smtClean="0"/>
              <a:t>ripetere le osservazioni </a:t>
            </a:r>
            <a:r>
              <a:rPr lang="it-IT" dirty="0" smtClean="0"/>
              <a:t>o i trattamenti per avere un’indicazione della </a:t>
            </a:r>
            <a:r>
              <a:rPr lang="it-IT" u="sng" dirty="0" smtClean="0">
                <a:solidFill>
                  <a:schemeClr val="accent2"/>
                </a:solidFill>
              </a:rPr>
              <a:t>variabilità</a:t>
            </a:r>
            <a:r>
              <a:rPr lang="it-IT" dirty="0" smtClean="0"/>
              <a:t> dei risultati e quindi un’idea della precisione delle nostre stime.</a:t>
            </a:r>
          </a:p>
          <a:p>
            <a:pPr eaLnBrk="1" hangingPunct="1"/>
            <a:r>
              <a:rPr lang="it-IT" dirty="0" smtClean="0"/>
              <a:t>Come ripetere ogni trattamento in un esperimento pianificato?</a:t>
            </a:r>
          </a:p>
          <a:p>
            <a:pPr eaLnBrk="1" hangingPunct="1"/>
            <a:r>
              <a:rPr lang="it-IT" u="sng" dirty="0" smtClean="0"/>
              <a:t>Esempio: </a:t>
            </a:r>
            <a:r>
              <a:rPr lang="it-IT" dirty="0" smtClean="0"/>
              <a:t>confronto tra 3 diversi fertilizzanti (A, B, C) da applicare a un campo.</a:t>
            </a:r>
            <a:endParaRPr lang="it-IT" u="sng" dirty="0" smtClean="0"/>
          </a:p>
        </p:txBody>
      </p:sp>
      <p:sp>
        <p:nvSpPr>
          <p:cNvPr id="260100" name="Rectangle 4"/>
          <p:cNvSpPr>
            <a:spLocks noGrp="1" noChangeArrowheads="1"/>
          </p:cNvSpPr>
          <p:nvPr>
            <p:ph type="title"/>
          </p:nvPr>
        </p:nvSpPr>
        <p:spPr>
          <a:ln>
            <a:solidFill>
              <a:srgbClr val="6600FF"/>
            </a:solidFill>
          </a:ln>
        </p:spPr>
        <p:txBody>
          <a:bodyPr/>
          <a:lstStyle/>
          <a:p>
            <a:pPr eaLnBrk="1" hangingPunct="1"/>
            <a:r>
              <a:rPr lang="it-IT" sz="3600" dirty="0" smtClean="0">
                <a:solidFill>
                  <a:srgbClr val="FF5050"/>
                </a:solidFill>
              </a:rPr>
              <a:t>La Replica</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 name="Segnaposto numero diapositiva 3"/>
          <p:cNvSpPr>
            <a:spLocks noGrp="1"/>
          </p:cNvSpPr>
          <p:nvPr>
            <p:ph type="sldNum" sz="quarter" idx="12"/>
          </p:nvPr>
        </p:nvSpPr>
        <p:spPr/>
        <p:txBody>
          <a:bodyPr/>
          <a:lstStyle/>
          <a:p>
            <a:pPr>
              <a:defRPr/>
            </a:pPr>
            <a:fld id="{0F3F4D14-DE73-4D0A-A1AF-F233FACAC96C}" type="slidenum">
              <a:rPr lang="it-IT"/>
              <a:pPr>
                <a:defRPr/>
              </a:pPr>
              <a:t>99</a:t>
            </a:fld>
            <a:endParaRPr lang="it-IT"/>
          </a:p>
        </p:txBody>
      </p:sp>
      <p:graphicFrame>
        <p:nvGraphicFramePr>
          <p:cNvPr id="2909212" name="Group 28"/>
          <p:cNvGraphicFramePr>
            <a:graphicFrameLocks noGrp="1"/>
          </p:cNvGraphicFramePr>
          <p:nvPr/>
        </p:nvGraphicFramePr>
        <p:xfrm>
          <a:off x="1403350" y="0"/>
          <a:ext cx="6096000" cy="3904299"/>
        </p:xfrm>
        <a:graphic>
          <a:graphicData uri="http://schemas.openxmlformats.org/drawingml/2006/table">
            <a:tbl>
              <a:tblPr/>
              <a:tblGrid>
                <a:gridCol w="3048000"/>
                <a:gridCol w="3048000"/>
              </a:tblGrid>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pitchFamily="34"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1146" name="Text Box 29"/>
          <p:cNvSpPr txBox="1">
            <a:spLocks noChangeArrowheads="1"/>
          </p:cNvSpPr>
          <p:nvPr/>
        </p:nvSpPr>
        <p:spPr bwMode="auto">
          <a:xfrm>
            <a:off x="0" y="4203700"/>
            <a:ext cx="9329738" cy="1815882"/>
          </a:xfrm>
          <a:prstGeom prst="rect">
            <a:avLst/>
          </a:prstGeom>
          <a:noFill/>
          <a:ln w="9525" algn="ctr">
            <a:noFill/>
            <a:miter lim="800000"/>
            <a:headEnd/>
            <a:tailEnd/>
          </a:ln>
        </p:spPr>
        <p:txBody>
          <a:bodyPr>
            <a:spAutoFit/>
          </a:bodyPr>
          <a:lstStyle/>
          <a:p>
            <a:r>
              <a:rPr lang="it-IT" sz="2800" dirty="0">
                <a:latin typeface="Comic Sans MS" pitchFamily="66" charset="0"/>
              </a:rPr>
              <a:t>Possiamo confrontare la variabilità dei raccolti dei 4 </a:t>
            </a:r>
          </a:p>
          <a:p>
            <a:r>
              <a:rPr lang="it-IT" sz="2800" dirty="0" err="1">
                <a:latin typeface="Comic Sans MS" pitchFamily="66" charset="0"/>
              </a:rPr>
              <a:t>plots</a:t>
            </a:r>
            <a:r>
              <a:rPr lang="it-IT" sz="2800" dirty="0">
                <a:latin typeface="Comic Sans MS" pitchFamily="66" charset="0"/>
              </a:rPr>
              <a:t> a cui è stato somministrato il fertilizzante A. </a:t>
            </a:r>
          </a:p>
          <a:p>
            <a:r>
              <a:rPr lang="it-IT" sz="2800" dirty="0" smtClean="0">
                <a:latin typeface="Comic Sans MS" pitchFamily="66" charset="0"/>
              </a:rPr>
              <a:t>Più </a:t>
            </a:r>
            <a:r>
              <a:rPr lang="it-IT" sz="2800" dirty="0">
                <a:solidFill>
                  <a:srgbClr val="FF0000"/>
                </a:solidFill>
                <a:latin typeface="Comic Sans MS" pitchFamily="66" charset="0"/>
              </a:rPr>
              <a:t>repliche</a:t>
            </a:r>
            <a:r>
              <a:rPr lang="it-IT" sz="2800" dirty="0">
                <a:latin typeface="Comic Sans MS" pitchFamily="66" charset="0"/>
              </a:rPr>
              <a:t> abbiamo, meglio stimeremo i raccolti medi</a:t>
            </a:r>
          </a:p>
          <a:p>
            <a:r>
              <a:rPr lang="it-IT" sz="2800" dirty="0">
                <a:latin typeface="Comic Sans MS" pitchFamily="66" charset="0"/>
              </a:rPr>
              <a:t> e le differenze tra questi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15619</Words>
  <Application>Microsoft Office PowerPoint</Application>
  <PresentationFormat>Presentazione su schermo (4:3)</PresentationFormat>
  <Paragraphs>2597</Paragraphs>
  <Slides>259</Slides>
  <Notes>168</Notes>
  <HiddenSlides>0</HiddenSlides>
  <MMClips>0</MMClips>
  <ScaleCrop>false</ScaleCrop>
  <HeadingPairs>
    <vt:vector size="6" baseType="variant">
      <vt:variant>
        <vt:lpstr>Modello struttura</vt:lpstr>
      </vt:variant>
      <vt:variant>
        <vt:i4>1</vt:i4>
      </vt:variant>
      <vt:variant>
        <vt:lpstr>Server OLE incorporati</vt:lpstr>
      </vt:variant>
      <vt:variant>
        <vt:i4>6</vt:i4>
      </vt:variant>
      <vt:variant>
        <vt:lpstr>Titoli diapositive</vt:lpstr>
      </vt:variant>
      <vt:variant>
        <vt:i4>259</vt:i4>
      </vt:variant>
    </vt:vector>
  </HeadingPairs>
  <TitlesOfParts>
    <vt:vector size="266" baseType="lpstr">
      <vt:lpstr>Tema di Office</vt:lpstr>
      <vt:lpstr>Equazione</vt:lpstr>
      <vt:lpstr>Equation</vt:lpstr>
      <vt:lpstr>Graph</vt:lpstr>
      <vt:lpstr>Grafico</vt:lpstr>
      <vt:lpstr>Immagine bitmap</vt:lpstr>
      <vt:lpstr>Foglio di lavoro</vt:lpstr>
      <vt:lpstr>Diapositiva 1</vt:lpstr>
      <vt:lpstr>Informazioni generali</vt:lpstr>
      <vt:lpstr>Informazioni generali</vt:lpstr>
      <vt:lpstr>Date Esami</vt:lpstr>
      <vt:lpstr>Obiettivi del corso</vt:lpstr>
      <vt:lpstr>Perché la statistica in biologia?</vt:lpstr>
      <vt:lpstr>La variabilità</vt:lpstr>
      <vt:lpstr>Fattori casuali e variabilità individuale </vt:lpstr>
      <vt:lpstr>La ( Bio)Statistica</vt:lpstr>
      <vt:lpstr>La variabilità: esempio</vt:lpstr>
      <vt:lpstr>Diapositiva 11</vt:lpstr>
      <vt:lpstr>La variabilità</vt:lpstr>
      <vt:lpstr>La necessità dei metodi statistici</vt:lpstr>
      <vt:lpstr>Diapositiva 14</vt:lpstr>
      <vt:lpstr>Diapositiva 15</vt:lpstr>
      <vt:lpstr>Diapositiva 16</vt:lpstr>
      <vt:lpstr>Passi principali del disegno di una ricerca in biologia</vt:lpstr>
      <vt:lpstr>Il ciclo di una ricerca scientifica e statistica</vt:lpstr>
      <vt:lpstr>Quale metodo di raccolta dei dati?</vt:lpstr>
      <vt:lpstr>Indagini campionarie, Sondaggi</vt:lpstr>
      <vt:lpstr>Diapositiva 21</vt:lpstr>
      <vt:lpstr>Diapositiva 22</vt:lpstr>
      <vt:lpstr>Diapositiva 23</vt:lpstr>
      <vt:lpstr>Campioni -Popolazioni</vt:lpstr>
      <vt:lpstr>Popolazione statistica e popolazione biologica</vt:lpstr>
      <vt:lpstr>Popolazione statistica e popolazione biologica</vt:lpstr>
      <vt:lpstr>Popolazione statistica e popolazione biologica</vt:lpstr>
      <vt:lpstr>Popolazione statistica e popolazione biologica</vt:lpstr>
      <vt:lpstr>Popolazione statistica e popolazione biologica</vt:lpstr>
      <vt:lpstr>Popolazione statistica e popolazione biologica</vt:lpstr>
      <vt:lpstr>Popolazioni statistiche in laboratorio</vt:lpstr>
      <vt:lpstr>Popolazioni statistiche in laboratorio</vt:lpstr>
      <vt:lpstr>Popolazione statistica</vt:lpstr>
      <vt:lpstr>POPOLAZIONE: ESEMPI</vt:lpstr>
      <vt:lpstr>Disegno campionario </vt:lpstr>
      <vt:lpstr>La randomizzazione nelle indagini campionarie</vt:lpstr>
      <vt:lpstr>Diapositiva 37</vt:lpstr>
      <vt:lpstr>Diapositiva 38</vt:lpstr>
      <vt:lpstr>Come si sceglie un campione casuale semplice?</vt:lpstr>
      <vt:lpstr> Tavole di numeri casuali </vt:lpstr>
      <vt:lpstr>Tavole di numeri casuali: esempio</vt:lpstr>
      <vt:lpstr>Variabilità campionaria: esempio dei cerchi</vt:lpstr>
      <vt:lpstr>Distorsione: esempio dei cerchi</vt:lpstr>
      <vt:lpstr>Possibili problemi nel campionamento casuale semplice </vt:lpstr>
      <vt:lpstr>Quanti campioni? Popolazione finita</vt:lpstr>
      <vt:lpstr>Campionamento casuale semplice senza ripetizione</vt:lpstr>
      <vt:lpstr>Campioni casuali semplici da una popolazione finita- Variabilità tra campionj</vt:lpstr>
      <vt:lpstr>Variabilità tra campioni e all’interno dei campioni</vt:lpstr>
      <vt:lpstr>Parametri e stime</vt:lpstr>
      <vt:lpstr>Errori di campionamento</vt:lpstr>
      <vt:lpstr>Errori di misura</vt:lpstr>
      <vt:lpstr>Il campionamento casuale a strati</vt:lpstr>
      <vt:lpstr>Diapositiva 53</vt:lpstr>
      <vt:lpstr>Campionamento a strati</vt:lpstr>
      <vt:lpstr>Diapositiva 55</vt:lpstr>
      <vt:lpstr>Diapositiva 56</vt:lpstr>
      <vt:lpstr>Diapositiva 57</vt:lpstr>
      <vt:lpstr>Diapositiva 58</vt:lpstr>
      <vt:lpstr>Diapositiva 59</vt:lpstr>
      <vt:lpstr>Diapositiva 60</vt:lpstr>
      <vt:lpstr>Campionamento a strati</vt:lpstr>
      <vt:lpstr>Campionamento a strati</vt:lpstr>
      <vt:lpstr>Diapositiva 63</vt:lpstr>
      <vt:lpstr>Diapositiva 64</vt:lpstr>
      <vt:lpstr>Campionamento a due stadi</vt:lpstr>
      <vt:lpstr>Campionamento a grappoli (a 2 stadi)</vt:lpstr>
      <vt:lpstr>Campionamento  a grappolo </vt:lpstr>
      <vt:lpstr>Campionamento  a 2 stadi (a grappolo) Esempio</vt:lpstr>
      <vt:lpstr>Diapositiva 69</vt:lpstr>
      <vt:lpstr>Diapositiva 70</vt:lpstr>
      <vt:lpstr>Diapositiva 71</vt:lpstr>
      <vt:lpstr>Esempi di campionamento</vt:lpstr>
      <vt:lpstr>Diapositiva 73</vt:lpstr>
      <vt:lpstr>Campionamento a strati e a stadi</vt:lpstr>
      <vt:lpstr>Quale campionamento?</vt:lpstr>
      <vt:lpstr>Campioni probabilistici</vt:lpstr>
      <vt:lpstr>La variabilità</vt:lpstr>
      <vt:lpstr>Diapositiva 78</vt:lpstr>
      <vt:lpstr>Distorsione</vt:lpstr>
      <vt:lpstr>Campione non rappresentativo-Distorsione</vt:lpstr>
      <vt:lpstr>Peso dei topi campagnoli attirati in una trappola</vt:lpstr>
      <vt:lpstr>Diapositiva 82</vt:lpstr>
      <vt:lpstr>Diapositiva 83</vt:lpstr>
      <vt:lpstr>Campioni non probabilistici: esempi</vt:lpstr>
      <vt:lpstr>Diapositiva 85</vt:lpstr>
      <vt:lpstr>Diapositiva 86</vt:lpstr>
      <vt:lpstr>Gli esperimenti</vt:lpstr>
      <vt:lpstr>Gli esperimenti</vt:lpstr>
      <vt:lpstr>Disegno degli esperimenti--Disegni completamente randomizzati</vt:lpstr>
      <vt:lpstr>Disegni completamente randomizzati</vt:lpstr>
      <vt:lpstr>Disegno degli esperimenti--Disegni completamente randomizzati</vt:lpstr>
      <vt:lpstr>Disegno degli esperimenti--Disegno completamente randomizzato</vt:lpstr>
      <vt:lpstr>La randomizzazione</vt:lpstr>
      <vt:lpstr>Diapositiva 94</vt:lpstr>
      <vt:lpstr>Fattori di confondimento</vt:lpstr>
      <vt:lpstr>Disegno completamente randomizzato</vt:lpstr>
      <vt:lpstr>Il controllo</vt:lpstr>
      <vt:lpstr>La Replica</vt:lpstr>
      <vt:lpstr>Diapositiva 99</vt:lpstr>
      <vt:lpstr>I principi base di un esperimento</vt:lpstr>
      <vt:lpstr>Studi di osservazione</vt:lpstr>
      <vt:lpstr>Studi di osservazione</vt:lpstr>
      <vt:lpstr>Studi sul campo</vt:lpstr>
      <vt:lpstr> Studi di osservazione e Esperimenti</vt:lpstr>
      <vt:lpstr>Diapositiva 105</vt:lpstr>
      <vt:lpstr>Studi di osservazione  Un esempio</vt:lpstr>
      <vt:lpstr>Un esperimento </vt:lpstr>
      <vt:lpstr>Riassunto</vt:lpstr>
      <vt:lpstr>Diapositiva 109</vt:lpstr>
      <vt:lpstr>ESERCIZI</vt:lpstr>
      <vt:lpstr>Diapositiva 111</vt:lpstr>
      <vt:lpstr>Diapositiva 112</vt:lpstr>
      <vt:lpstr>Diapositiva 113</vt:lpstr>
      <vt:lpstr>Esempio</vt:lpstr>
      <vt:lpstr>Diapositiva 115</vt:lpstr>
      <vt:lpstr>Diapositiva 116</vt:lpstr>
      <vt:lpstr>Diapositiva 117</vt:lpstr>
      <vt:lpstr>Diapositiva 118</vt:lpstr>
      <vt:lpstr>Quali domande sui dati per un’indagine statistica?</vt:lpstr>
      <vt:lpstr>L’analisi esplorativa dei dati</vt:lpstr>
      <vt:lpstr>Popolazione, unità statistiche, caratteri</vt:lpstr>
      <vt:lpstr>Diapositiva 122</vt:lpstr>
      <vt:lpstr>Diapositiva 123</vt:lpstr>
      <vt:lpstr>Diapositiva 124</vt:lpstr>
      <vt:lpstr>Diapositiva 125</vt:lpstr>
      <vt:lpstr>Variabili qualitative</vt:lpstr>
      <vt:lpstr>Variabili qualitative </vt:lpstr>
      <vt:lpstr>Variabili quantitative</vt:lpstr>
      <vt:lpstr>Che tipo di variabile? Esempio </vt:lpstr>
      <vt:lpstr>Diapositiva 130</vt:lpstr>
      <vt:lpstr>Diapositiva 131</vt:lpstr>
      <vt:lpstr>Diapositiva 132</vt:lpstr>
      <vt:lpstr>Diapositiva 133</vt:lpstr>
      <vt:lpstr>Diapositiva 134</vt:lpstr>
      <vt:lpstr>Proporzioni, percentuali, rapporti, tassi</vt:lpstr>
      <vt:lpstr>Proporzione-- Percentuale</vt:lpstr>
      <vt:lpstr>Diapositiva 137</vt:lpstr>
      <vt:lpstr>Diapositiva 138</vt:lpstr>
      <vt:lpstr>Diapositiva 139</vt:lpstr>
      <vt:lpstr>Diapositiva 140</vt:lpstr>
      <vt:lpstr>Diapositiva 141</vt:lpstr>
      <vt:lpstr>Diapositiva 142</vt:lpstr>
      <vt:lpstr>I Grafici</vt:lpstr>
      <vt:lpstr>Grafici per variabili quantitative</vt:lpstr>
      <vt:lpstr>Grafici ramo-foglia: variabili </vt:lpstr>
      <vt:lpstr>Grafici ramo-foglia</vt:lpstr>
      <vt:lpstr>Grafici ramo-foglia</vt:lpstr>
      <vt:lpstr>Grafici ramo-foglia</vt:lpstr>
      <vt:lpstr>Diapositiva 149</vt:lpstr>
      <vt:lpstr>Istogrammi: variabili continue</vt:lpstr>
      <vt:lpstr>Istogrammi: variabili continue</vt:lpstr>
      <vt:lpstr>Istogrammi: variabili continue</vt:lpstr>
      <vt:lpstr>Istogrammi</vt:lpstr>
      <vt:lpstr>Diapositiva 154</vt:lpstr>
      <vt:lpstr>Diapositiva 155</vt:lpstr>
      <vt:lpstr>Istogrammi- Divisione in classi (coyote femmine)</vt:lpstr>
      <vt:lpstr>Istogrammi</vt:lpstr>
      <vt:lpstr>Diapositiva 158</vt:lpstr>
      <vt:lpstr>L’istogramma</vt:lpstr>
      <vt:lpstr>Diapositiva 160</vt:lpstr>
      <vt:lpstr>Diapositiva 161</vt:lpstr>
      <vt:lpstr>Diapositiva 162</vt:lpstr>
      <vt:lpstr>Istogrammi</vt:lpstr>
      <vt:lpstr>Diapositiva 164</vt:lpstr>
      <vt:lpstr>Diapositiva 165</vt:lpstr>
      <vt:lpstr>Diapositiva 166</vt:lpstr>
      <vt:lpstr>Diapositiva 167</vt:lpstr>
      <vt:lpstr>Istogrammi</vt:lpstr>
      <vt:lpstr>Diagrammi a segmenti: variabili discrete</vt:lpstr>
      <vt:lpstr>Diapositiva 170</vt:lpstr>
      <vt:lpstr>Diapositiva 171</vt:lpstr>
      <vt:lpstr>Diapositiva 172</vt:lpstr>
      <vt:lpstr>Variabile discreta: numero di orchidee in un CCS di 50 quadrati scelti a caso  (Tab. frequenze)</vt:lpstr>
      <vt:lpstr>Diapositiva 174</vt:lpstr>
      <vt:lpstr>Come si interpretano i grafici ramo-foglia,  gli istogrammi e i diagrammi a segmenti?</vt:lpstr>
      <vt:lpstr>Variabili quantitative-Le caratteristiche principali di una distribuzione</vt:lpstr>
      <vt:lpstr>Diapositiva 177</vt:lpstr>
      <vt:lpstr>  Numero di piccoli sopravissuti in 22 nidi: es. di distribuzione bimodale  </vt:lpstr>
      <vt:lpstr>Diapositiva 179</vt:lpstr>
      <vt:lpstr>Diapositiva 180</vt:lpstr>
      <vt:lpstr>Diapositiva 181</vt:lpstr>
      <vt:lpstr>Diapositiva 182</vt:lpstr>
      <vt:lpstr>Grafici per variabili qualitative</vt:lpstr>
      <vt:lpstr>Grafici a barre</vt:lpstr>
      <vt:lpstr>Diapositiva 185</vt:lpstr>
      <vt:lpstr>Grafici a barre e grafici a torta</vt:lpstr>
      <vt:lpstr>Riassunto</vt:lpstr>
      <vt:lpstr>Diapositiva 188</vt:lpstr>
      <vt:lpstr>Diapositiva 189</vt:lpstr>
      <vt:lpstr>Diapositiva 190</vt:lpstr>
      <vt:lpstr> Disegnate i grafici appropriati per ciascuna delle seguenti variabili altezza, numero di scarpa, e colore degli occhi (per l’altezza considerate classi di ampiezza pari a 4 cm a partire dal valore 158) </vt:lpstr>
      <vt:lpstr>Diapositiva 192</vt:lpstr>
      <vt:lpstr>Diapositiva 193</vt:lpstr>
      <vt:lpstr>   Come rappresentare numericamente una distribuzione? Indici riassuntivi  </vt:lpstr>
      <vt:lpstr>Indici di posizione centrale</vt:lpstr>
      <vt:lpstr>La media</vt:lpstr>
      <vt:lpstr>La media</vt:lpstr>
      <vt:lpstr>La mediana</vt:lpstr>
      <vt:lpstr>La mediana</vt:lpstr>
      <vt:lpstr>La mediana</vt:lpstr>
      <vt:lpstr>Diapositiva 201</vt:lpstr>
      <vt:lpstr>La moda</vt:lpstr>
      <vt:lpstr>Diapositiva 203</vt:lpstr>
      <vt:lpstr>Le misure di posizione centrale</vt:lpstr>
      <vt:lpstr> Misure di posizione “non centrale”  Quartili, Percentili </vt:lpstr>
      <vt:lpstr>I quartili</vt:lpstr>
      <vt:lpstr>I percentili</vt:lpstr>
      <vt:lpstr>I percentili</vt:lpstr>
      <vt:lpstr>Percentili</vt:lpstr>
      <vt:lpstr>Percentili</vt:lpstr>
      <vt:lpstr>I percentili : operazione inversa</vt:lpstr>
      <vt:lpstr>Diapositiva 212</vt:lpstr>
      <vt:lpstr>Es. coyote</vt:lpstr>
      <vt:lpstr>Diapositiva 214</vt:lpstr>
      <vt:lpstr>Percentili</vt:lpstr>
      <vt:lpstr>Diapositiva 216</vt:lpstr>
      <vt:lpstr>Diapositiva 217</vt:lpstr>
      <vt:lpstr>Diapositiva 218</vt:lpstr>
      <vt:lpstr>Indici di variabilità</vt:lpstr>
      <vt:lpstr>Misure di variabilità o dispersione: Intervallo di variazione</vt:lpstr>
      <vt:lpstr>Misure di variabilità: Differenza (o range)  interquartile</vt:lpstr>
      <vt:lpstr>Misure di variabilità: Differenza interquartile</vt:lpstr>
      <vt:lpstr>Misure di variabilità</vt:lpstr>
      <vt:lpstr>Diapositiva 224</vt:lpstr>
      <vt:lpstr>La varianza campionaria</vt:lpstr>
      <vt:lpstr>Diapositiva 226</vt:lpstr>
      <vt:lpstr>Diapositiva 227</vt:lpstr>
      <vt:lpstr>Diapositiva 228</vt:lpstr>
      <vt:lpstr>Diapositiva 229</vt:lpstr>
      <vt:lpstr>Trasformazione delle scale di misura</vt:lpstr>
      <vt:lpstr>Variazioni di scala</vt:lpstr>
      <vt:lpstr>Proprietà della media e della deviazione standard</vt:lpstr>
      <vt:lpstr>  Lo scarto standard: una regola empirica per dati con una distribuzione approssimativamente normale  </vt:lpstr>
      <vt:lpstr>Misure di variabilità: Il coefficiente di variazione</vt:lpstr>
      <vt:lpstr>Diapositiva 235</vt:lpstr>
      <vt:lpstr>Diapositiva 236</vt:lpstr>
      <vt:lpstr>Diapositiva 237</vt:lpstr>
      <vt:lpstr>Coefficiente di variazione</vt:lpstr>
      <vt:lpstr>Coefficiente di variazione</vt:lpstr>
      <vt:lpstr>I cinque numeri di sintesi e il boxplot</vt:lpstr>
      <vt:lpstr>I cinque numeri di sintesi </vt:lpstr>
      <vt:lpstr>Diapositiva 242</vt:lpstr>
      <vt:lpstr>Quali misure di centralità e dispersione?</vt:lpstr>
      <vt:lpstr>Diapositiva 244</vt:lpstr>
      <vt:lpstr>Diapositiva 245</vt:lpstr>
      <vt:lpstr>Diapositiva 246</vt:lpstr>
      <vt:lpstr>Diapositiva 247</vt:lpstr>
      <vt:lpstr>Come individuare gli outliers sospetti?</vt:lpstr>
      <vt:lpstr>Diapositiva 249</vt:lpstr>
      <vt:lpstr>Diapositiva 250</vt:lpstr>
      <vt:lpstr>Indici di forma e di simmetria</vt:lpstr>
      <vt:lpstr>Diapositiva 252</vt:lpstr>
      <vt:lpstr>Diapositiva 253</vt:lpstr>
      <vt:lpstr>Indice di asimmetria</vt:lpstr>
      <vt:lpstr>Riassunto</vt:lpstr>
      <vt:lpstr>Diapositiva 256</vt:lpstr>
      <vt:lpstr>Diapositiva 257</vt:lpstr>
      <vt:lpstr>Diapositiva 258</vt:lpstr>
      <vt:lpstr>Diapositiva 259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flavia</dc:creator>
  <cp:lastModifiedBy>imac</cp:lastModifiedBy>
  <cp:revision>10</cp:revision>
  <dcterms:created xsi:type="dcterms:W3CDTF">2016-03-04T13:42:54Z</dcterms:created>
  <dcterms:modified xsi:type="dcterms:W3CDTF">2016-03-04T13:44:15Z</dcterms:modified>
</cp:coreProperties>
</file>