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57" r:id="rId4"/>
    <p:sldId id="258" r:id="rId5"/>
    <p:sldId id="266" r:id="rId6"/>
    <p:sldId id="287" r:id="rId7"/>
    <p:sldId id="260" r:id="rId8"/>
    <p:sldId id="265" r:id="rId9"/>
    <p:sldId id="291" r:id="rId10"/>
    <p:sldId id="261" r:id="rId11"/>
    <p:sldId id="288" r:id="rId12"/>
    <p:sldId id="262" r:id="rId13"/>
    <p:sldId id="264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289" r:id="rId22"/>
    <p:sldId id="290" r:id="rId23"/>
    <p:sldId id="277" r:id="rId24"/>
    <p:sldId id="276" r:id="rId25"/>
    <p:sldId id="273" r:id="rId26"/>
    <p:sldId id="274" r:id="rId27"/>
    <p:sldId id="278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80" d="100"/>
          <a:sy n="80" d="100"/>
        </p:scale>
        <p:origin x="1032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144CE-6B2C-4E22-A043-6FE81BB360DE}" type="datetimeFigureOut">
              <a:rPr lang="it-IT" smtClean="0"/>
              <a:t>04/04/2016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0F618-25A6-4265-8982-0F92E21D71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67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EBEB1-8573-422A-8491-796BDD93731B}" type="datetime1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9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ED5B2-5043-4460-8CD4-E6FADC17750A}" type="datetime1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72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231C-07EF-4CB0-8DAD-62AF448B3C10}" type="datetime1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75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4470-BD04-4D06-AB0D-DF7E618EF328}" type="datetime1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88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5BB-7359-48A8-8045-0A86AEE395C9}" type="datetime1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69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79D5-F12D-4BD7-A765-FB1814E3F7DE}" type="datetime1">
              <a:rPr lang="it-IT" smtClean="0"/>
              <a:t>04/04/2016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92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57DCD-1F70-46A2-B626-3EBC6951A95B}" type="datetime1">
              <a:rPr lang="it-IT" smtClean="0"/>
              <a:t>04/04/2016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32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4A09-44D9-4A87-9180-9E0263F92AB6}" type="datetime1">
              <a:rPr lang="it-IT" smtClean="0"/>
              <a:t>04/04/2016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25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8E26-4587-4EEF-8365-017E3A33E6AF}" type="datetime1">
              <a:rPr lang="it-IT" smtClean="0"/>
              <a:t>04/04/2016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23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877B-8EAD-4966-8F83-A4AFC94ED819}" type="datetime1">
              <a:rPr lang="it-IT" smtClean="0"/>
              <a:t>04/04/2016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17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3C03-CBC9-4755-8F4F-94F95C9F504C}" type="datetime1">
              <a:rPr lang="it-IT" smtClean="0"/>
              <a:t>04/04/2016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9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15212-3CAF-4D2E-9E52-2149CEF3CFC3}" type="datetime1">
              <a:rPr lang="it-IT" smtClean="0"/>
              <a:t>04/04/2016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FB970-AFC4-4922-9485-3648F86790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4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4481" y="406837"/>
            <a:ext cx="8610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Cromatografia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tessi principi teorici dell’estrazione (distribuzione di sostanze tra fasi immiscibili)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una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fase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viene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mantenuta fissa (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fase stazionaria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 - può essere costituita da un solido, da un liquido adsorbito su un supporto inerte o da una fase chimicamente legata ad un supporto.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un’altra fase passa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attraverso di essa (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fase mobile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 - può essere un gas, un liquido o un fluido supercritico.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Possiamo classificare le tecniche cromatografiche  in base a 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Stato fisico della fase mobile e della fase stazionaria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liquido-liquido, liquido-solido, gas-solido, ……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Meccanismo predominante nel processo di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separazione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ripartizione, adsorbimento, scambio ionico……..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Supporto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della fase stazionaria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Cromatografia su colonna, cromatografia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piana…….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1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10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81" y="406837"/>
            <a:ext cx="86106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Scambio ionico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ase stazionaria: polimero insolubile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inerte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(resina) contenente gruppi ionizzati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ionizzabili a uno specifico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</a:rPr>
              <a:t>pH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, 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cui contro-ioni possono essere scambiati con altri ioni aventi carica dello stesso segno. 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Resine cationiche: </a:t>
            </a:r>
          </a:p>
          <a:p>
            <a:pPr algn="just">
              <a:spcBef>
                <a:spcPts val="600"/>
              </a:spcBef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forti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(ammoniche quaternarie     -CH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-N(CH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Cl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just">
              <a:spcBef>
                <a:spcPts val="600"/>
              </a:spcBef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deboli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(ammine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-NH(CH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Cl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just">
              <a:spcBef>
                <a:spcPts val="600"/>
              </a:spcBef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Resine anioniche: </a:t>
            </a:r>
          </a:p>
          <a:p>
            <a:pPr algn="just">
              <a:spcBef>
                <a:spcPts val="600"/>
              </a:spcBef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forti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(acidi solfonici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-SO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Na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);</a:t>
            </a:r>
          </a:p>
          <a:p>
            <a:pPr algn="just">
              <a:spcBef>
                <a:spcPts val="600"/>
              </a:spcBef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deboli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(acidi carbossilici -CH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-COO</a:t>
            </a:r>
            <a:r>
              <a:rPr lang="it-IT" sz="2000" baseline="300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Na</a:t>
            </a:r>
            <a:r>
              <a:rPr lang="it-IT" sz="2000" baseline="30000" dirty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400" y="4654540"/>
            <a:ext cx="56388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separazione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è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basata sullo scambio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tra gli ioni presenti nella fase mobile e quelli presenti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sulla fase stazionaria.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è impiegata per la separazione di sostanze ioniche o ionizzabili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81" y="3237137"/>
            <a:ext cx="1794681" cy="10307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522" y="2438400"/>
            <a:ext cx="1779895" cy="17798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462" y="4218295"/>
            <a:ext cx="2811298" cy="204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1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11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772147"/>
            <a:ext cx="7391400" cy="567383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9537" y="0"/>
            <a:ext cx="861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Scambio ionico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12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81" y="406837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Esclusione molecolare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ase stazionaria: solido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poroso o un gel.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Le molecole dell’analita, disciolte nella fase mobile, penetrano nei pori se le loro dimensioni sono compatibili e vi rimangono per un certo tempo; le molecole più grandi sono invece escluse dai pori ed escono dalla colonna in tempi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brevi.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separazione avviene in base alle dimensioni molecolari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27" y="3273708"/>
            <a:ext cx="4829175" cy="319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6" y="3810000"/>
            <a:ext cx="2713151" cy="238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13</a:t>
            </a:fld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962025"/>
            <a:ext cx="740727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94481" y="152400"/>
            <a:ext cx="861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Esclusione molecolare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14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81" y="406837"/>
            <a:ext cx="8610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Cromatografia di affinità</a:t>
            </a:r>
          </a:p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Fase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stazionaria chimicamente legata a molecole dotate di elevata affinità per il soluto da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separare.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Sfrutta interazioni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altamente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specifiche.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Tecnica sviluppata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inizialmente per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purificazione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degli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enzimi,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in seguito, 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applicata anche 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nucleotidi,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acidi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nucleici,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immunoglobuline,…</a:t>
            </a:r>
          </a:p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revede che il composto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da purificare si leghi reversibilmente ad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un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</a:rPr>
              <a:t>ligando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specifico, immobilizzato su una matrice insolubile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495800" cy="340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94481" y="3463921"/>
            <a:ext cx="4305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Si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introduce in colonna la miscela contenente il composto da purificare, solo quel composto si legherà alla fase stazionaria; gli altri componenti, rimasti nella fase mobile, si eluiranno velocemente. Il componente interessato sarà poi recuperato rimuovendolo dal </a:t>
            </a:r>
            <a:r>
              <a:rPr lang="it-IT" sz="2000" dirty="0" err="1">
                <a:solidFill>
                  <a:srgbClr val="C0504D">
                    <a:lumMod val="50000"/>
                  </a:srgbClr>
                </a:solidFill>
              </a:rPr>
              <a:t>ligando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con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una opportuna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eluizione.</a:t>
            </a:r>
          </a:p>
        </p:txBody>
      </p:sp>
    </p:spTree>
    <p:extLst>
      <p:ext uri="{BB962C8B-B14F-4D97-AF65-F5344CB8AC3E}">
        <p14:creationId xmlns:p14="http://schemas.microsoft.com/office/powerpoint/2010/main" val="7676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15</a:t>
            </a:fld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80974" y="184190"/>
            <a:ext cx="896302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25000"/>
              </a:lnSpc>
            </a:pPr>
            <a:r>
              <a:rPr lang="it-IT" sz="2000" b="1" i="1" u="sng" dirty="0">
                <a:solidFill>
                  <a:schemeClr val="accent2">
                    <a:lumMod val="50000"/>
                  </a:schemeClr>
                </a:solidFill>
              </a:rPr>
              <a:t>Cromatografia planare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: la fase stazionaria è distribuita su una superficie piana. 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Cromatografia </a:t>
            </a: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su carta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</a:rPr>
              <a:t>Paper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</a:rPr>
              <a:t>Chromatography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ripartizione</a:t>
            </a:r>
          </a:p>
          <a:p>
            <a:pPr algn="just">
              <a:lnSpc>
                <a:spcPct val="125000"/>
              </a:lnSpc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ase stazionaria: acqua naturalmente trattenuta dalle fibre di cellulosa della carta.</a:t>
            </a:r>
          </a:p>
          <a:p>
            <a:pPr lvl="0" algn="just">
              <a:lnSpc>
                <a:spcPct val="125000"/>
              </a:lnSpc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La fase mobile può muoversi </a:t>
            </a: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Per capillarità (cromatografia ascendente)</a:t>
            </a:r>
          </a:p>
          <a:p>
            <a:pPr marL="342900" lvl="0" indent="-342900" algn="just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Per gravità (cromatografia discendente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)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5" name="Picture 7" descr="200px-TLC_black_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80" y="4765157"/>
            <a:ext cx="1458119" cy="161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t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26711"/>
            <a:ext cx="1239838" cy="14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2" y="4959350"/>
            <a:ext cx="1926432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ccia a destra 11"/>
          <p:cNvSpPr/>
          <p:nvPr/>
        </p:nvSpPr>
        <p:spPr>
          <a:xfrm>
            <a:off x="2209800" y="5457825"/>
            <a:ext cx="105727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4800600" y="5457824"/>
            <a:ext cx="105727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18" y="1769238"/>
            <a:ext cx="2521262" cy="280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76211" y="3922431"/>
            <a:ext cx="1961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dirty="0" smtClean="0">
                <a:solidFill>
                  <a:srgbClr val="C0504D">
                    <a:lumMod val="50000"/>
                  </a:srgbClr>
                </a:solidFill>
              </a:rPr>
              <a:t>Il campione viene deposto mediante capillari</a:t>
            </a:r>
            <a:endParaRPr lang="it-IT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16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80975" y="18419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  <a:endParaRPr lang="it-IT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2778" y="762000"/>
            <a:ext cx="623802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it-IT" sz="2000" b="1" u="sng" dirty="0">
                <a:solidFill>
                  <a:srgbClr val="C0504D">
                    <a:lumMod val="50000"/>
                  </a:srgbClr>
                </a:solidFill>
              </a:rPr>
              <a:t>Cromatografia </a:t>
            </a:r>
            <a:r>
              <a:rPr lang="it-IT" sz="2000" b="1" u="sng" dirty="0" smtClean="0">
                <a:solidFill>
                  <a:srgbClr val="C0504D">
                    <a:lumMod val="50000"/>
                  </a:srgbClr>
                </a:solidFill>
              </a:rPr>
              <a:t>bidimensionale su carta</a:t>
            </a: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Per migliorare la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separazione tra gli analiti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è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possibile effettuare l’eluizione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prima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lungo un asse e poi, girando a 90° la lastrina, lungo l’asse ortogonale,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eventualmente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con una fase mobile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differente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063" y="38100"/>
            <a:ext cx="2055412" cy="390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955636"/>
            <a:ext cx="2590800" cy="261294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671" y="5590004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0000"/>
                </a:solidFill>
              </a:rPr>
              <a:t>1: first </a:t>
            </a:r>
            <a:r>
              <a:rPr lang="it-IT" sz="1600" b="1" dirty="0" err="1">
                <a:solidFill>
                  <a:srgbClr val="000000"/>
                </a:solidFill>
              </a:rPr>
              <a:t>dimension</a:t>
            </a:r>
            <a:r>
              <a:rPr lang="it-IT" sz="1600" b="1" dirty="0">
                <a:solidFill>
                  <a:srgbClr val="000000"/>
                </a:solidFill>
              </a:rPr>
              <a:t>, 2: </a:t>
            </a:r>
            <a:r>
              <a:rPr lang="it-IT" sz="1600" b="1" dirty="0" err="1">
                <a:solidFill>
                  <a:srgbClr val="000000"/>
                </a:solidFill>
              </a:rPr>
              <a:t>second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b="1" dirty="0" err="1">
                <a:solidFill>
                  <a:srgbClr val="000000"/>
                </a:solidFill>
              </a:rPr>
              <a:t>dimension</a:t>
            </a:r>
            <a:r>
              <a:rPr lang="it-IT" sz="1600" b="1" dirty="0">
                <a:solidFill>
                  <a:srgbClr val="000000"/>
                </a:solidFill>
              </a:rPr>
              <a:t>, </a:t>
            </a:r>
            <a:r>
              <a:rPr lang="it-IT" sz="1600" dirty="0">
                <a:solidFill>
                  <a:srgbClr val="000000"/>
                </a:solidFill>
              </a:rPr>
              <a:t>PI: </a:t>
            </a:r>
            <a:r>
              <a:rPr lang="it-IT" sz="1600" dirty="0" err="1" smtClean="0">
                <a:solidFill>
                  <a:srgbClr val="000000"/>
                </a:solidFill>
              </a:rPr>
              <a:t>phosphatidylinositol</a:t>
            </a:r>
            <a:r>
              <a:rPr lang="it-IT" sz="1600" dirty="0">
                <a:solidFill>
                  <a:srgbClr val="000000"/>
                </a:solidFill>
              </a:rPr>
              <a:t>, PS: </a:t>
            </a:r>
            <a:r>
              <a:rPr lang="it-IT" sz="1600" dirty="0" err="1">
                <a:solidFill>
                  <a:srgbClr val="000000"/>
                </a:solidFill>
              </a:rPr>
              <a:t>phosphatidylserine</a:t>
            </a:r>
            <a:r>
              <a:rPr lang="it-IT" sz="1600" dirty="0">
                <a:solidFill>
                  <a:srgbClr val="000000"/>
                </a:solidFill>
              </a:rPr>
              <a:t>, SM: </a:t>
            </a:r>
            <a:r>
              <a:rPr lang="it-IT" sz="1600" dirty="0" err="1">
                <a:solidFill>
                  <a:srgbClr val="000000"/>
                </a:solidFill>
              </a:rPr>
              <a:t>sphingomyelin</a:t>
            </a:r>
            <a:r>
              <a:rPr lang="it-IT" sz="1600" dirty="0">
                <a:solidFill>
                  <a:srgbClr val="000000"/>
                </a:solidFill>
              </a:rPr>
              <a:t>, PC: </a:t>
            </a:r>
            <a:r>
              <a:rPr lang="it-IT" sz="1600" dirty="0" err="1">
                <a:solidFill>
                  <a:srgbClr val="000000"/>
                </a:solidFill>
              </a:rPr>
              <a:t>phosphatidylcholine</a:t>
            </a:r>
            <a:r>
              <a:rPr lang="it-IT" sz="1600" dirty="0">
                <a:solidFill>
                  <a:srgbClr val="000000"/>
                </a:solidFill>
              </a:rPr>
              <a:t>, PE: </a:t>
            </a:r>
            <a:r>
              <a:rPr lang="it-IT" sz="1600" dirty="0" err="1">
                <a:solidFill>
                  <a:srgbClr val="000000"/>
                </a:solidFill>
              </a:rPr>
              <a:t>phosphatidylethanolamine</a:t>
            </a:r>
            <a:r>
              <a:rPr lang="it-IT" sz="1600" dirty="0">
                <a:solidFill>
                  <a:srgbClr val="000000"/>
                </a:solidFill>
              </a:rPr>
              <a:t>, PDME: </a:t>
            </a:r>
            <a:r>
              <a:rPr lang="it-IT" sz="1600" dirty="0" err="1">
                <a:solidFill>
                  <a:srgbClr val="000000"/>
                </a:solidFill>
              </a:rPr>
              <a:t>dimethyl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phosphatidylethanolamine</a:t>
            </a:r>
            <a:r>
              <a:rPr lang="it-IT" sz="1600" dirty="0">
                <a:solidFill>
                  <a:srgbClr val="000000"/>
                </a:solidFill>
              </a:rPr>
              <a:t>, PMME: </a:t>
            </a:r>
            <a:r>
              <a:rPr lang="it-IT" sz="1600" dirty="0" err="1">
                <a:solidFill>
                  <a:srgbClr val="000000"/>
                </a:solidFill>
              </a:rPr>
              <a:t>monomethyl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phosphatidylethanolamine</a:t>
            </a:r>
            <a:r>
              <a:rPr lang="it-IT" sz="1600" dirty="0">
                <a:solidFill>
                  <a:srgbClr val="000000"/>
                </a:solidFill>
              </a:rPr>
              <a:t>.</a:t>
            </a:r>
            <a:endParaRPr lang="it-IT" sz="1600" dirty="0"/>
          </a:p>
        </p:txBody>
      </p:sp>
      <p:sp>
        <p:nvSpPr>
          <p:cNvPr id="6" name="Rettangolo 5"/>
          <p:cNvSpPr/>
          <p:nvPr/>
        </p:nvSpPr>
        <p:spPr>
          <a:xfrm>
            <a:off x="3048000" y="4020344"/>
            <a:ext cx="4825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err="1">
                <a:solidFill>
                  <a:srgbClr val="000000"/>
                </a:solidFill>
                <a:latin typeface="+mj-lt"/>
              </a:rPr>
              <a:t>Separation</a:t>
            </a:r>
            <a:r>
              <a:rPr lang="it-IT" sz="1600" b="1" i="1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it-IT" sz="1600" b="1" i="1" dirty="0" err="1">
                <a:solidFill>
                  <a:srgbClr val="000000"/>
                </a:solidFill>
                <a:latin typeface="+mj-lt"/>
              </a:rPr>
              <a:t>methylated</a:t>
            </a:r>
            <a:r>
              <a:rPr lang="it-IT" sz="1600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b="1" i="1" dirty="0" err="1" smtClean="0">
                <a:solidFill>
                  <a:srgbClr val="000000"/>
                </a:solidFill>
                <a:latin typeface="+mj-lt"/>
              </a:rPr>
              <a:t>phosphatidylethanolamines</a:t>
            </a:r>
            <a:r>
              <a:rPr lang="it-IT" sz="1600" b="1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>
                <a:latin typeface="+mj-lt"/>
              </a:rPr>
              <a:t/>
            </a:r>
            <a:br>
              <a:rPr lang="it-IT" sz="1600" dirty="0">
                <a:latin typeface="+mj-lt"/>
              </a:rPr>
            </a:br>
            <a:r>
              <a:rPr lang="it-IT" sz="1600" dirty="0" err="1" smtClean="0">
                <a:solidFill>
                  <a:srgbClr val="000000"/>
                </a:solidFill>
                <a:latin typeface="+mj-lt"/>
              </a:rPr>
              <a:t>Silica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gel G60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plates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(Merck) 20x20 cm</a:t>
            </a:r>
            <a:br>
              <a:rPr lang="it-IT" sz="1600" dirty="0">
                <a:solidFill>
                  <a:srgbClr val="000000"/>
                </a:solidFill>
                <a:latin typeface="+mj-lt"/>
              </a:rPr>
            </a:br>
            <a:r>
              <a:rPr lang="it-IT" sz="1600" dirty="0" err="1" smtClean="0">
                <a:solidFill>
                  <a:srgbClr val="000000"/>
                </a:solidFill>
                <a:latin typeface="+mj-lt"/>
              </a:rPr>
              <a:t>solvent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for the first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dimension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: </a:t>
            </a:r>
            <a:endParaRPr lang="it-IT" sz="1600" dirty="0" smtClean="0">
              <a:solidFill>
                <a:srgbClr val="000000"/>
              </a:solidFill>
              <a:latin typeface="+mj-lt"/>
            </a:endParaRPr>
          </a:p>
          <a:p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CHCl</a:t>
            </a:r>
            <a:r>
              <a:rPr lang="it-IT" sz="1600" baseline="-25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/CH</a:t>
            </a:r>
            <a:r>
              <a:rPr lang="it-IT" sz="1600" baseline="-25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OH/NH</a:t>
            </a:r>
            <a:r>
              <a:rPr lang="it-IT" sz="1600" baseline="-25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conc.  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(65/35/4, v/v)</a:t>
            </a:r>
            <a:br>
              <a:rPr lang="it-IT" sz="1600" dirty="0">
                <a:solidFill>
                  <a:srgbClr val="000000"/>
                </a:solidFill>
                <a:latin typeface="+mj-lt"/>
              </a:rPr>
            </a:br>
            <a:r>
              <a:rPr lang="it-IT" sz="1600" dirty="0" err="1" smtClean="0">
                <a:solidFill>
                  <a:srgbClr val="000000"/>
                </a:solidFill>
                <a:latin typeface="+mj-lt"/>
              </a:rPr>
              <a:t>solvent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for the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second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dimension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it-IT" sz="1600" dirty="0" err="1" smtClean="0">
                <a:solidFill>
                  <a:srgbClr val="000000"/>
                </a:solidFill>
                <a:latin typeface="+mj-lt"/>
              </a:rPr>
              <a:t>butanol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/CH</a:t>
            </a:r>
            <a:r>
              <a:rPr lang="it-IT" sz="1600" baseline="-25000" dirty="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COOH/H</a:t>
            </a:r>
            <a:r>
              <a:rPr lang="it-IT" sz="1600" baseline="-25000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O(60/20/20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, v/v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)</a:t>
            </a:r>
            <a:endParaRPr lang="it-IT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1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17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6200" y="184190"/>
            <a:ext cx="8943975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Cromatografia su strato sottile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Layer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Chormagraphy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TLC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) adsorbimento</a:t>
            </a:r>
          </a:p>
          <a:p>
            <a:pPr algn="just">
              <a:lnSpc>
                <a:spcPct val="125000"/>
              </a:lnSpc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La fase stazionaria (Allumina, Silice) è supportata su lastre di vetro, fogli di alluminio o di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plastica rigida. 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Viene utilizzata soprattutto per l’analisi qualitativa di miscele ma anche in scala micro-preparativa per separazione di piccole quantità di campione (10 - 100 mg).</a:t>
            </a: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fase fissa ha uno spessore di 0.20-0.25 mm per la separazione analitica di circa 1.0 mm per scopi preparativi.</a:t>
            </a: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Si traccia una sottile e leggera riga ad 1,5 cm circa un estremo della lastra. Su questa riga si depongono le soluzioni delle sostanze (incognite e di riferimento) a distanza di 0.7 cm una dall’altra e a non meno di 0.7 cm dai bordi laterali. La deposizione viene effettuata mediante dei capillari di vetro per avere macchie più strette possibile.</a:t>
            </a: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Le lastre vengono poste in una camera di sviluppo chiuse contenente sul fondo 1 cm di eluente ed un foglietto di carta da filtro in modo da assicurare una elevata evaporazione dell’eluente ed una buona saturazione della camera.</a:t>
            </a:r>
          </a:p>
        </p:txBody>
      </p:sp>
    </p:spTree>
    <p:extLst>
      <p:ext uri="{BB962C8B-B14F-4D97-AF65-F5344CB8AC3E}">
        <p14:creationId xmlns:p14="http://schemas.microsoft.com/office/powerpoint/2010/main" val="2663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18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6200" y="184190"/>
            <a:ext cx="8943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Cromatografia su strato sottile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Layer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Chormagraphy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TLC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743200" cy="341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066800"/>
            <a:ext cx="8372475" cy="167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/>
              <p:cNvSpPr/>
              <p:nvPr/>
            </p:nvSpPr>
            <p:spPr>
              <a:xfrm>
                <a:off x="65964" y="2745316"/>
                <a:ext cx="6106236" cy="3580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5000"/>
                  </a:lnSpc>
                </a:pP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Il riconoscimento delle sostanze può avvenire mediante </a:t>
                </a:r>
                <a:r>
                  <a:rPr lang="it-IT" sz="2000" dirty="0" smtClean="0">
                    <a:solidFill>
                      <a:srgbClr val="C0504D">
                        <a:lumMod val="50000"/>
                      </a:srgbClr>
                    </a:solidFill>
                  </a:rPr>
                  <a:t>il calcolo del </a:t>
                </a: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fattore di ritardo (</a:t>
                </a:r>
                <a:r>
                  <a:rPr lang="it-IT" sz="2000" dirty="0" err="1">
                    <a:solidFill>
                      <a:srgbClr val="C0504D">
                        <a:lumMod val="50000"/>
                      </a:srgbClr>
                    </a:solidFill>
                  </a:rPr>
                  <a:t>R</a:t>
                </a:r>
                <a:r>
                  <a:rPr lang="it-IT" sz="2000" baseline="-25000" dirty="0" err="1">
                    <a:solidFill>
                      <a:srgbClr val="C0504D">
                        <a:lumMod val="50000"/>
                      </a:srgbClr>
                    </a:solidFill>
                  </a:rPr>
                  <a:t>f</a:t>
                </a: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). </a:t>
                </a:r>
              </a:p>
              <a:p>
                <a:pPr lvl="0" algn="just">
                  <a:lnSpc>
                    <a:spcPct val="125000"/>
                  </a:lnSpc>
                </a:pP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Per ogni analita </a:t>
                </a:r>
                <a:r>
                  <a:rPr lang="it-IT" sz="2000" dirty="0" err="1">
                    <a:solidFill>
                      <a:srgbClr val="C0504D">
                        <a:lumMod val="50000"/>
                      </a:srgbClr>
                    </a:solidFill>
                  </a:rPr>
                  <a:t>R</a:t>
                </a:r>
                <a:r>
                  <a:rPr lang="it-IT" sz="2000" baseline="-25000" dirty="0" err="1">
                    <a:solidFill>
                      <a:srgbClr val="C0504D">
                        <a:lumMod val="50000"/>
                      </a:srgbClr>
                    </a:solidFill>
                  </a:rPr>
                  <a:t>f</a:t>
                </a: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 è caratteristico nelle stesse condizioni </a:t>
                </a:r>
              </a:p>
              <a:p>
                <a:pPr lvl="0" algn="just">
                  <a:lnSpc>
                    <a:spcPct val="125000"/>
                  </a:lnSpc>
                </a:pP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Si ottiene misurando la distanza percorsa dal centro della macchia e confrontandola con la distanza percorsa dal fronte dell’eluente:</a:t>
                </a:r>
              </a:p>
              <a:p>
                <a:pPr lvl="0"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it-IT" sz="2000" i="1">
                          <a:solidFill>
                            <a:srgbClr val="C0504D">
                              <a:lumMod val="50000"/>
                            </a:srgbClr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it-IT" sz="2000" i="1">
                              <a:solidFill>
                                <a:srgbClr val="C0504D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C0504D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C0504D">
                                      <a:lumMod val="50000"/>
                                    </a:srgb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C0504D">
                                      <a:lumMod val="50000"/>
                                    </a:srgbClr>
                                  </a:solidFill>
                                  <a:latin typeface="Cambria Math"/>
                                </a:rPr>
                                <m:t>𝑎𝑛𝑎𝑙𝑖𝑡𝑎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C0504D">
                                      <a:lumMod val="5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C0504D">
                                      <a:lumMod val="50000"/>
                                    </a:srgb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C0504D">
                                      <a:lumMod val="50000"/>
                                    </a:srgbClr>
                                  </a:solidFill>
                                  <a:latin typeface="Cambria Math"/>
                                </a:rPr>
                                <m:t>𝑒𝑙𝑢𝑒𝑛𝑡𝑒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dirty="0">
                  <a:solidFill>
                    <a:srgbClr val="C0504D">
                      <a:lumMod val="50000"/>
                    </a:srgbClr>
                  </a:solidFill>
                </a:endParaRPr>
              </a:p>
              <a:p>
                <a:pPr lvl="0" algn="just">
                  <a:lnSpc>
                    <a:spcPct val="125000"/>
                  </a:lnSpc>
                </a:pPr>
                <a:r>
                  <a:rPr lang="it-IT" sz="2000" dirty="0" err="1">
                    <a:solidFill>
                      <a:srgbClr val="C0504D">
                        <a:lumMod val="50000"/>
                      </a:srgbClr>
                    </a:solidFill>
                  </a:rPr>
                  <a:t>Rf</a:t>
                </a: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 è sempre </a:t>
                </a:r>
                <a:r>
                  <a:rPr lang="it-IT" sz="2000" dirty="0" smtClean="0">
                    <a:solidFill>
                      <a:srgbClr val="C0504D">
                        <a:lumMod val="50000"/>
                      </a:srgbClr>
                    </a:solidFill>
                  </a:rPr>
                  <a:t>tra </a:t>
                </a: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0 e 1. I valori ottimali sono </a:t>
                </a:r>
                <a:r>
                  <a:rPr lang="it-IT" sz="2000" dirty="0" smtClean="0">
                    <a:solidFill>
                      <a:srgbClr val="C0504D">
                        <a:lumMod val="50000"/>
                      </a:srgbClr>
                    </a:solidFill>
                  </a:rPr>
                  <a:t>tra </a:t>
                </a:r>
                <a:r>
                  <a:rPr lang="it-IT" sz="2000" dirty="0">
                    <a:solidFill>
                      <a:srgbClr val="C0504D">
                        <a:lumMod val="50000"/>
                      </a:srgbClr>
                    </a:solidFill>
                  </a:rPr>
                  <a:t>0.4 e 0.8</a:t>
                </a:r>
              </a:p>
            </p:txBody>
          </p:sp>
        </mc:Choice>
        <mc:Fallback xmlns="">
          <p:sp>
            <p:nvSpPr>
              <p:cNvPr id="4" name="Rettango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4" y="2745316"/>
                <a:ext cx="6106236" cy="3580788"/>
              </a:xfrm>
              <a:prstGeom prst="rect">
                <a:avLst/>
              </a:prstGeom>
              <a:blipFill rotWithShape="0">
                <a:blip r:embed="rId5"/>
                <a:stretch>
                  <a:fillRect l="-1098" r="-998" b="-11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88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19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6200" y="184190"/>
            <a:ext cx="894397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Cromatografia su strato sottile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Layer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Chormagraphy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TLC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Se le sostanze non sono colorate si può: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Osservare la lastrina sotto l’irraggiamento di una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lampada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UV (254 o 365 nm), se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le sostanze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assorbono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nell’ultravioletto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l-GR" sz="2000" dirty="0" smtClean="0">
                <a:solidFill>
                  <a:schemeClr val="accent2">
                    <a:lumMod val="50000"/>
                  </a:schemeClr>
                </a:solidFill>
              </a:rPr>
              <a:t>λ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&lt; 400 nm); può essere necessario addizionare alla fase stazionaria o alla fase mobile un indicatore di fluorescenza che permette di localizzare le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macchie.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spruzzare la lastrina con una soluzione contenente sostanze in grado di reagire con i costituenti della miscela separata, generando composti colorati; può essere necessario scaldare leggermente la lastrina per favorire la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reazione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22" y="4124219"/>
            <a:ext cx="2920551" cy="201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" y="4123729"/>
            <a:ext cx="2229009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627" y="4124219"/>
            <a:ext cx="2519097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94479" y="152400"/>
            <a:ext cx="8610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	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Separazione di due componenti in miscela mediante cromatografia su colonna (fase mobile liquida).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Sostanza 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B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più affine alla fase stazionaria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	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maggiormente trattenuta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eluita più lentamente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Sostanza 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più affine alla fase mobile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	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meno trattenuta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eluita più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rapidamente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3429000" cy="371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0943" y="32766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Misurando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la concentrazione del soluto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nell’eluato in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funzione del tempo si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ottiene un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</a:rPr>
              <a:t>cromatogramma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Il tempo di eluzione (tempo di ritenzione), serve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per identificare 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componenti.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L’area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di ogni picco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è proporzionale alla quantità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del componente corrispondente 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ha valore quantitativo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20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6200" y="184190"/>
            <a:ext cx="894397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Cromatografia su strato sottile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Layer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Chormagraphy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TLC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Reagenti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correntemente impiegati per evidenziare le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sostanze separate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5" name="Group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933579"/>
              </p:ext>
            </p:extLst>
          </p:nvPr>
        </p:nvGraphicFramePr>
        <p:xfrm>
          <a:off x="228600" y="1430685"/>
          <a:ext cx="4495800" cy="283651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584088"/>
                <a:gridCol w="2911712"/>
              </a:tblGrid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Reagente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Utilizzo</a:t>
                      </a:r>
                      <a:endParaRPr kumimoji="0" 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Iodio in </a:t>
                      </a:r>
                      <a:r>
                        <a:rPr kumimoji="0" lang="it-IT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EtOH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 composti azotati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it-IT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</a:t>
                      </a:r>
                      <a:r>
                        <a:rPr kumimoji="0" lang="it-IT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it-IT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conc</a:t>
                      </a: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uso generale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AgNO</a:t>
                      </a:r>
                      <a:r>
                        <a:rPr kumimoji="0" lang="it-IT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 NH</a:t>
                      </a:r>
                      <a:r>
                        <a:rPr kumimoji="0" lang="it-IT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it-IT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 sostanze riducenti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Alizarina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 cationi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Ninidrina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per amminoacidi e ammine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  <a:tr h="405216"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it-IT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endParaRPr kumimoji="0" lang="it-IT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per cationi e metalli pesanti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/>
                </a:tc>
              </a:tr>
            </a:tbl>
          </a:graphicData>
        </a:graphic>
      </p:graphicFrame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88" y="1430685"/>
            <a:ext cx="1358732" cy="20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27" y="1430685"/>
            <a:ext cx="1412573" cy="20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27" y="4331906"/>
            <a:ext cx="1260604" cy="23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13675" y="4357903"/>
            <a:ext cx="32171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In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alternativa le lastrine possono essere poste in una camera di sviluppo contenente iodio molecolare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114" y="3744730"/>
            <a:ext cx="1237824" cy="282416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571938" y="3955693"/>
            <a:ext cx="15052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Miscela di aminoacidi e derivati di aminoacidi rivelata con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ninidrina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21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822" y="2234051"/>
            <a:ext cx="1492578" cy="360304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4800" y="304800"/>
            <a:ext cx="8382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Sostanze con proprietà acido-base possono essere rivelate immergendo la lastrina in soluzioni di indicatori di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pH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.</a:t>
            </a: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Si prepara una soluzione di un indicatore con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pK</a:t>
            </a:r>
            <a:r>
              <a:rPr lang="it-IT" sz="2000" baseline="-25000" dirty="0" err="1" smtClean="0">
                <a:solidFill>
                  <a:srgbClr val="C0504D">
                    <a:lumMod val="50000"/>
                  </a:srgbClr>
                </a:solidFill>
              </a:rPr>
              <a:t>In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intorno alla neutralità, si immerge la lastrina; la presenza di sostanze con proprietà acido base induce variazioni di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pH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e di colore sulla lastrina.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09797" y="2515637"/>
            <a:ext cx="48768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Campione 1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Acido salicilico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Campione 2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Acido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acetil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 salicilico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Campione 3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Amminofenazone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Indicatore : blu di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bromotimolo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0.04% in H</a:t>
            </a:r>
            <a:r>
              <a:rPr lang="it-IT" sz="2000" baseline="-25000" dirty="0" smtClean="0">
                <a:solidFill>
                  <a:srgbClr val="C0504D">
                    <a:lumMod val="50000"/>
                  </a:srgbClr>
                </a:solidFill>
              </a:rPr>
              <a:t>2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O</a:t>
            </a:r>
          </a:p>
          <a:p>
            <a:pPr lvl="0" algn="just">
              <a:lnSpc>
                <a:spcPct val="125000"/>
              </a:lnSpc>
            </a:pPr>
            <a:r>
              <a:rPr lang="it-IT" sz="2000" dirty="0" err="1">
                <a:solidFill>
                  <a:srgbClr val="C0504D">
                    <a:lumMod val="50000"/>
                  </a:srgbClr>
                </a:solidFill>
              </a:rPr>
              <a:t>pH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&lt; 6 Giallo 	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pH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&gt; 7.5 Blu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7" y="4791432"/>
            <a:ext cx="5014503" cy="1380768"/>
          </a:xfrm>
          <a:prstGeom prst="rect">
            <a:avLst/>
          </a:prstGeom>
          <a:solidFill>
            <a:srgbClr val="F6FE90"/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137" y="2234051"/>
            <a:ext cx="151447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7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22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81000"/>
            <a:ext cx="1620000" cy="3030244"/>
          </a:xfrm>
          <a:prstGeom prst="rect">
            <a:avLst/>
          </a:prstGeom>
        </p:spPr>
      </p:pic>
      <p:pic>
        <p:nvPicPr>
          <p:cNvPr id="4" name="Immagin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581400"/>
            <a:ext cx="1620000" cy="2700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57199" y="990600"/>
            <a:ext cx="48768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Campione 1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2,6-dicloro-4-amminopiridina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Campione 2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p-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xililendiammina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Campione 3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piperazina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lnSpc>
                <a:spcPct val="125000"/>
              </a:lnSpc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Indicatore : rosso fenolo 0.04% in H</a:t>
            </a:r>
            <a:r>
              <a:rPr lang="it-IT" sz="2000" baseline="-25000" dirty="0" smtClean="0">
                <a:solidFill>
                  <a:srgbClr val="C0504D">
                    <a:lumMod val="50000"/>
                  </a:srgbClr>
                </a:solidFill>
              </a:rPr>
              <a:t>2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O</a:t>
            </a:r>
          </a:p>
          <a:p>
            <a:pPr lvl="0" algn="just">
              <a:lnSpc>
                <a:spcPct val="125000"/>
              </a:lnSpc>
            </a:pP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pH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&lt; 7 Giallo 	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pH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&gt; 8.5 rosso-viola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86200"/>
            <a:ext cx="5136526" cy="1752600"/>
          </a:xfrm>
          <a:prstGeom prst="rect">
            <a:avLst/>
          </a:prstGeom>
          <a:solidFill>
            <a:srgbClr val="F6FE90"/>
          </a:solidFill>
        </p:spPr>
      </p:pic>
    </p:spTree>
    <p:extLst>
      <p:ext uri="{BB962C8B-B14F-4D97-AF65-F5344CB8AC3E}">
        <p14:creationId xmlns:p14="http://schemas.microsoft.com/office/powerpoint/2010/main" val="26284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23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6200" y="184190"/>
            <a:ext cx="8943975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marL="342900" indent="-342900">
              <a:lnSpc>
                <a:spcPct val="125000"/>
              </a:lnSpc>
              <a:buFont typeface="Wingdings" pitchFamily="2" charset="2"/>
              <a:buChar char="Ø"/>
            </a:pP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Cromatografia su strato </a:t>
            </a: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sottile preparativa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</a:rPr>
              <a:t>Preparative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it-IT" sz="20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Layer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2">
                    <a:lumMod val="50000"/>
                  </a:schemeClr>
                </a:solidFill>
              </a:rPr>
              <a:t>Chormagraphy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PLC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</a:rPr>
              <a:t>supporto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lastre di vetro 20 x 20 cm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</a:rPr>
              <a:t>fase stazionaria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silice, allumina, RP-18 (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</a:rPr>
              <a:t>reversed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</a:rPr>
              <a:t>phase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C18) in strato 	sottile di circa 0.5-1 mm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</a:rPr>
              <a:t>miscela da separare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fino a 40-50 mg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max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</a:rPr>
              <a:t>deposizione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 a circa 1,5 cm dalla base  sotto forma di striscia continua 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camera cromatografica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apposita per scopi preparativi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rivelazione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esclusivamente UV (non distruttiva)</a:t>
            </a:r>
          </a:p>
          <a:p>
            <a:pPr marL="342900" indent="-342900" algn="just">
              <a:lnSpc>
                <a:spcPct val="125000"/>
              </a:lnSpc>
              <a:buFont typeface="Wingdings" pitchFamily="2" charset="2"/>
              <a:buChar char="§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	</a:t>
            </a:r>
            <a:r>
              <a:rPr lang="it-IT" sz="2000" u="sng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recupero frazioni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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asportazione  meccanica delle strisce di fase 	stazionaria contenenti le sostanze di interesse ed estrazione solido-liquido 	con opportuno solvente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657600" y="4876800"/>
            <a:ext cx="4800600" cy="1828800"/>
            <a:chOff x="1166097" y="1600200"/>
            <a:chExt cx="6467475" cy="24003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097" y="1600200"/>
              <a:ext cx="6467475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ccia a destra 5"/>
            <p:cNvSpPr/>
            <p:nvPr/>
          </p:nvSpPr>
          <p:spPr>
            <a:xfrm>
              <a:off x="3733800" y="2667000"/>
              <a:ext cx="12192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35" y="5172160"/>
            <a:ext cx="1701969" cy="12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24</a:t>
            </a:fld>
            <a:endParaRPr lang="it-IT"/>
          </a:p>
        </p:txBody>
      </p:sp>
      <p:pic>
        <p:nvPicPr>
          <p:cNvPr id="3" name="TLCAnim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028" y="304800"/>
            <a:ext cx="7548372" cy="55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6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25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80975" y="18419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25000"/>
              </a:lnSpc>
            </a:pPr>
            <a:r>
              <a:rPr lang="it-IT" sz="2000" b="1" i="1" u="sng" dirty="0">
                <a:solidFill>
                  <a:schemeClr val="accent2">
                    <a:lumMod val="50000"/>
                  </a:schemeClr>
                </a:solidFill>
              </a:rPr>
              <a:t>Cromatografia </a:t>
            </a:r>
            <a:r>
              <a:rPr lang="it-IT" sz="2000" b="1" i="1" u="sng" dirty="0" smtClean="0">
                <a:solidFill>
                  <a:schemeClr val="accent2">
                    <a:lumMod val="50000"/>
                  </a:schemeClr>
                </a:solidFill>
              </a:rPr>
              <a:t>su colonna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la fase stazionaria è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impaccata in una colonna di vetro di dimensioni adeguate alla quantità di fase stazionaria.</a:t>
            </a:r>
          </a:p>
          <a:p>
            <a:pPr algn="just">
              <a:lnSpc>
                <a:spcPct val="125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FS con granulometria di 60 200 µm.</a:t>
            </a:r>
          </a:p>
        </p:txBody>
      </p:sp>
      <p:sp>
        <p:nvSpPr>
          <p:cNvPr id="7" name="Rettangolo 6"/>
          <p:cNvSpPr/>
          <p:nvPr/>
        </p:nvSpPr>
        <p:spPr>
          <a:xfrm>
            <a:off x="186662" y="1815406"/>
            <a:ext cx="87287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Rapporto in peso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fase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stazionaria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/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miscela da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separare compreso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tra 1/30 e 1/100</a:t>
            </a:r>
          </a:p>
          <a:p>
            <a:pPr lvl="0" algn="just">
              <a:spcBef>
                <a:spcPts val="600"/>
              </a:spcBef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Si utilizza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per scopi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preparativi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separazione dei componenti di una miscela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spcBef>
                <a:spcPts val="600"/>
              </a:spcBef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Scelta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fase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stazionaria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ed eluente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in base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a: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natura dei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composti; studio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preliminare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TLC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8" y="3292734"/>
            <a:ext cx="4195936" cy="34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273928"/>
            <a:ext cx="3762375" cy="347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a sinistra 3"/>
          <p:cNvSpPr/>
          <p:nvPr/>
        </p:nvSpPr>
        <p:spPr>
          <a:xfrm rot="20934679">
            <a:off x="845742" y="5329654"/>
            <a:ext cx="762000" cy="1524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/>
          <p:cNvSpPr/>
          <p:nvPr/>
        </p:nvSpPr>
        <p:spPr>
          <a:xfrm rot="20934679">
            <a:off x="2064942" y="5939254"/>
            <a:ext cx="762000" cy="1524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26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8710" y="926059"/>
            <a:ext cx="68294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Apparecchiature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Colonna di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vetro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Riserva di eluente (imbuto separatore o imbuto da carico)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 alternativa si può utilizzare una pompa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collegata da un lato al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serbatoio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con fase mobile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Serie di provette per la raccolta delle frazioni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 alternativa si può collegare all’uscita della colonna un collettore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frazioni</a:t>
            </a:r>
            <a:endParaRPr lang="it-IT" sz="2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380999"/>
            <a:ext cx="1476376" cy="44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33" y="3124199"/>
            <a:ext cx="2771777" cy="351878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52399" y="109870"/>
            <a:ext cx="7058025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b="1" u="sng" dirty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25000"/>
              </a:lnSpc>
            </a:pPr>
            <a:r>
              <a:rPr lang="it-IT" b="1" i="1" u="sng" dirty="0">
                <a:solidFill>
                  <a:schemeClr val="accent2">
                    <a:lumMod val="50000"/>
                  </a:schemeClr>
                </a:solidFill>
              </a:rPr>
              <a:t>Cromatografia su </a:t>
            </a:r>
            <a:r>
              <a:rPr lang="it-IT" b="1" i="1" u="sng" dirty="0" smtClean="0">
                <a:solidFill>
                  <a:schemeClr val="accent2">
                    <a:lumMod val="50000"/>
                  </a:schemeClr>
                </a:solidFill>
              </a:rPr>
              <a:t>colonna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86" y="3399495"/>
            <a:ext cx="2656395" cy="29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2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28600" y="152400"/>
            <a:ext cx="845820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</a:t>
            </a: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CROMATOGRAFICI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50000"/>
              </a:lnSpc>
            </a:pPr>
            <a:r>
              <a:rPr lang="it-IT" sz="2000" b="1" i="1" u="sng" dirty="0">
                <a:solidFill>
                  <a:schemeClr val="accent2">
                    <a:lumMod val="50000"/>
                  </a:schemeClr>
                </a:solidFill>
              </a:rPr>
              <a:t>Cromatografia su colonna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Preparazione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della colonna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colonna presenta sul fondo un setto poroso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(si piò usare cotone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idrofilo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Si prepara un volume noto di fase eluente.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La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fase stazionaria si disperde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nell’eluente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e la sospensione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ottenuta  (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slurry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) si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versa nella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colonna, facendo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defluire dal basso l’eluente in eccesso. 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La fase stazionaria si depositerà verso il basso (impaccamento).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La quantità di fase stazionaria nella colonna non deve superare i 3/4 circa in altezza della colonna, per garantire una riserva sufficiente di fase eluente sopra  il livello di fase stazionaria.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Si misura il V morto della colonna (V di eluente preparato – V recuperato dopo l’impaccamento della colonna).</a:t>
            </a:r>
          </a:p>
        </p:txBody>
      </p:sp>
    </p:spTree>
    <p:extLst>
      <p:ext uri="{BB962C8B-B14F-4D97-AF65-F5344CB8AC3E}">
        <p14:creationId xmlns:p14="http://schemas.microsoft.com/office/powerpoint/2010/main" val="42271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28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" y="304800"/>
            <a:ext cx="82296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</a:t>
            </a: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CROMATOGRAFICI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50000"/>
              </a:lnSpc>
            </a:pPr>
            <a:r>
              <a:rPr lang="it-IT" sz="2000" b="1" i="1" u="sng" dirty="0">
                <a:solidFill>
                  <a:schemeClr val="accent2">
                    <a:lumMod val="50000"/>
                  </a:schemeClr>
                </a:solidFill>
              </a:rPr>
              <a:t>Cromatografia su colonna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Caricamento del campione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La miscela da separare si carica in colonna avendola disciolta nel minimo volume possibile dello stesso eluente che si userà per la separazione.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Se è insolubile viene disciolta in un adatto solvente, addizionata di una piccola quantità di fase stazionaria e portato a secco.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La fase stazionaria con adsorbita la miscela viene caricata in colonna e si aggiunge l’eluente per eseguire la separazione.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In cima si può aggiungere un disco di carta o un piccola quantità di cotone idrofilo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.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Per evitare che le prime aggiunte di eluente provochino la dispersione e la diluizione della miscela nell’eluente.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29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04800" y="304800"/>
            <a:ext cx="8534400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</a:t>
            </a: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CROMATOGRAFICI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50000"/>
              </a:lnSpc>
            </a:pPr>
            <a:r>
              <a:rPr lang="it-IT" sz="2000" b="1" i="1" u="sng" dirty="0">
                <a:solidFill>
                  <a:schemeClr val="accent2">
                    <a:lumMod val="50000"/>
                  </a:schemeClr>
                </a:solidFill>
              </a:rPr>
              <a:t>Cromatografia su colonna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Eluizione del campione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Si aggiunge l’eluente e si fa in modo di avere una riserva di eluente sempre sufficiente. Il primo eluato raccolto e corrispondente al V morto può essere riutilizzato.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Eluizione può essere: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Isocratica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singolo solvente o miscela a composizione fissa;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in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gradiente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miscele a composizione diversa durante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l’eluizione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All’uscita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dalla colonna si raccolgono le frazioni dell’eluato (volumi da 3 a 5 ml) in provette numerate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53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3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79" y="1524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	Stato fisico delle fasi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304800" y="533400"/>
            <a:ext cx="8748218" cy="5725418"/>
            <a:chOff x="304800" y="533400"/>
            <a:chExt cx="8748218" cy="5725418"/>
          </a:xfrm>
        </p:grpSpPr>
        <p:sp>
          <p:nvSpPr>
            <p:cNvPr id="6" name="Rettangolo 5"/>
            <p:cNvSpPr/>
            <p:nvPr/>
          </p:nvSpPr>
          <p:spPr>
            <a:xfrm>
              <a:off x="3808624" y="533400"/>
              <a:ext cx="12713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mobile: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 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319582" y="1295400"/>
              <a:ext cx="236219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Solido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liquido-solido (LSC)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3263212" y="1295400"/>
              <a:ext cx="236219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liquido-liquido (LLC)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324599" y="1265872"/>
              <a:ext cx="2667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Fase legata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liquido-fase legata (LBPC)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1" name="Parentesi graffa chiusa 10"/>
            <p:cNvSpPr/>
            <p:nvPr/>
          </p:nvSpPr>
          <p:spPr>
            <a:xfrm rot="16200000">
              <a:off x="4441756" y="-3055372"/>
              <a:ext cx="427670" cy="8672018"/>
            </a:xfrm>
            <a:prstGeom prst="rightBrace">
              <a:avLst>
                <a:gd name="adj1" fmla="val 141437"/>
                <a:gd name="adj2" fmla="val 47577"/>
              </a:avLst>
            </a:prstGeom>
            <a:ln w="19050">
              <a:solidFill>
                <a:schemeClr val="accent2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3870042" y="2514600"/>
              <a:ext cx="12713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mobile: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gas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381000" y="3276600"/>
              <a:ext cx="236219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Solido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gas-solido (GSC)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3324630" y="3276600"/>
              <a:ext cx="236219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gas-liquido (GLC)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6386017" y="3247072"/>
              <a:ext cx="2667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Fase legata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gas-fase legata (GBPC)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" name="Parentesi graffa chiusa 15"/>
            <p:cNvSpPr/>
            <p:nvPr/>
          </p:nvSpPr>
          <p:spPr>
            <a:xfrm rot="16200000">
              <a:off x="4503174" y="-1074172"/>
              <a:ext cx="427670" cy="8672018"/>
            </a:xfrm>
            <a:prstGeom prst="rightBrace">
              <a:avLst>
                <a:gd name="adj1" fmla="val 141437"/>
                <a:gd name="adj2" fmla="val 47105"/>
              </a:avLst>
            </a:prstGeom>
            <a:ln w="19050">
              <a:solidFill>
                <a:schemeClr val="accent2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567725" y="4419600"/>
              <a:ext cx="17236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mobile: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Fluido supercritico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04800" y="5181600"/>
              <a:ext cx="236219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Solido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FS-solido (SFSC)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3248430" y="5181600"/>
              <a:ext cx="236219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Liquido</a:t>
              </a:r>
            </a:p>
            <a:p>
              <a:pPr algn="ctr"/>
              <a:r>
                <a:rPr lang="it-IT" sz="1600" dirty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FS-liquido (SFLC)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309817" y="5152072"/>
              <a:ext cx="2667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fase stazionaria</a:t>
              </a:r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: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Fase legata</a:t>
              </a:r>
            </a:p>
            <a:p>
              <a:pPr algn="ctr"/>
              <a:r>
                <a:rPr lang="it-IT" sz="1600" dirty="0">
                  <a:solidFill>
                    <a:schemeClr val="accent2">
                      <a:lumMod val="50000"/>
                    </a:schemeClr>
                  </a:solidFill>
                </a:rPr>
                <a:t>Cromatografia </a:t>
              </a:r>
            </a:p>
            <a:p>
              <a:pPr algn="ctr"/>
              <a:r>
                <a:rPr lang="it-IT" sz="1600" dirty="0" smtClean="0">
                  <a:solidFill>
                    <a:schemeClr val="accent2">
                      <a:lumMod val="50000"/>
                    </a:schemeClr>
                  </a:solidFill>
                </a:rPr>
                <a:t>FS-fase legata (SFBPC)</a:t>
              </a:r>
              <a:endParaRPr lang="it-IT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1" name="Parentesi graffa chiusa 20"/>
            <p:cNvSpPr/>
            <p:nvPr/>
          </p:nvSpPr>
          <p:spPr>
            <a:xfrm rot="16200000">
              <a:off x="4426974" y="830828"/>
              <a:ext cx="427670" cy="8672018"/>
            </a:xfrm>
            <a:prstGeom prst="rightBrace">
              <a:avLst>
                <a:gd name="adj1" fmla="val 141437"/>
                <a:gd name="adj2" fmla="val 47105"/>
              </a:avLst>
            </a:prstGeom>
            <a:ln w="19050">
              <a:solidFill>
                <a:schemeClr val="accent2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</p:spTree>
    <p:extLst>
      <p:ext uri="{BB962C8B-B14F-4D97-AF65-F5344CB8AC3E}">
        <p14:creationId xmlns:p14="http://schemas.microsoft.com/office/powerpoint/2010/main" val="12798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30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04800" y="304800"/>
            <a:ext cx="85344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</a:t>
            </a:r>
            <a:r>
              <a:rPr lang="it-IT" sz="2000" b="1" u="sng" dirty="0">
                <a:solidFill>
                  <a:schemeClr val="accent2">
                    <a:lumMod val="50000"/>
                  </a:schemeClr>
                </a:solidFill>
              </a:rPr>
              <a:t>CROMATOGRAFICI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		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Tecniche cromatografiche</a:t>
            </a:r>
          </a:p>
          <a:p>
            <a:pPr algn="just">
              <a:lnSpc>
                <a:spcPct val="150000"/>
              </a:lnSpc>
            </a:pPr>
            <a:r>
              <a:rPr lang="it-IT" sz="2000" b="1" i="1" u="sng" dirty="0">
                <a:solidFill>
                  <a:schemeClr val="accent2">
                    <a:lumMod val="50000"/>
                  </a:schemeClr>
                </a:solidFill>
              </a:rPr>
              <a:t>Cromatografia su colonna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>
              <a:lnSpc>
                <a:spcPts val="2400"/>
              </a:lnSpc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Eluizione del campione</a:t>
            </a:r>
          </a:p>
          <a:p>
            <a:pPr marL="342900" lvl="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Il frazionamento può essere effettuato mediante un raccoglitore automatico di frazioni (raccoglie volumi costanti di eluato in ogni singola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provetta)</a:t>
            </a:r>
            <a:endParaRPr lang="it-IT" sz="2000" dirty="0" smtClean="0">
              <a:solidFill>
                <a:srgbClr val="C0504D">
                  <a:lumMod val="50000"/>
                </a:srgbClr>
              </a:solidFill>
            </a:endParaRPr>
          </a:p>
          <a:p>
            <a:pPr marL="342900" lvl="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La frazioni vengono analizzate mediante TLC per verificare in quali frazioni sono contenuti i singoli componenti della miscela.</a:t>
            </a:r>
          </a:p>
          <a:p>
            <a:pPr marL="342900" lvl="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Tutte le frazioni contenenti esclusivamente lo stesso componente sono riunite in un pallone, il solvente viene evaporato per recuperare il componente puro.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  <a:p>
            <a:pPr marL="342900" lvl="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Le frazioni impure contenenti i componenti di interesse possono essere riunite e cromatografate nuovamente per recuperare altro materiale.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565295"/>
            <a:ext cx="3200677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557469" y="6353530"/>
            <a:ext cx="2133600" cy="365125"/>
          </a:xfrm>
        </p:spPr>
        <p:txBody>
          <a:bodyPr/>
          <a:lstStyle/>
          <a:p>
            <a:fld id="{D38FB970-AFC4-4922-9485-3648F867906F}" type="slidenum">
              <a:rPr lang="it-IT" smtClean="0"/>
              <a:t>4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81" y="76200"/>
            <a:ext cx="8610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Adsorbimento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Fase stazionaria solida - materiali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più utilizzati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silice (SiO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 e allumina (Al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materiale adsorbente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 particelle di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dimensioni piccole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e omogenee, (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pochi µm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 funzione delle tecniche utilizzate – 60-200µm per le tecniche a P atmosferica, fino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3-5µm per le tecniche ad alta pressione HPLC) - sulla loro superficie si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trovano siti attivi che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stabiliscono legami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deboli (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reversibili)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con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gli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</a:rPr>
              <a:t>analiti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Utilizzata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per separare sostanze neutre polari o non polari, di natura organica 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inorganica - sono più trattenuti i composti polari e meno quelli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apolari. 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separazione avviene attraverso una serie successiva di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equilibri </a:t>
            </a:r>
            <a:b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adsorbimento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sym typeface="Wingdings 3" panose="05040102010807070707" pitchFamily="18" charset="2"/>
              </a:rPr>
              <a:t>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desorbimento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175403" y="4697313"/>
            <a:ext cx="2181797" cy="1771466"/>
            <a:chOff x="5547815" y="3429000"/>
            <a:chExt cx="2809875" cy="295751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815" y="3429000"/>
              <a:ext cx="2809875" cy="295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849" y="5021420"/>
              <a:ext cx="1466841" cy="91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45" y="4697313"/>
            <a:ext cx="2406121" cy="178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5" y="4572000"/>
            <a:ext cx="3853194" cy="190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3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94481" y="406837"/>
            <a:ext cx="861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Adsorbimento</a:t>
            </a:r>
          </a:p>
        </p:txBody>
      </p:sp>
      <p:sp>
        <p:nvSpPr>
          <p:cNvPr id="3" name="Freccia a destra 2"/>
          <p:cNvSpPr/>
          <p:nvPr/>
        </p:nvSpPr>
        <p:spPr>
          <a:xfrm rot="1146664">
            <a:off x="429955" y="3120403"/>
            <a:ext cx="1024719" cy="1524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 rot="20273749">
            <a:off x="435649" y="3759194"/>
            <a:ext cx="1024719" cy="1524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88070"/>
              </p:ext>
            </p:extLst>
          </p:nvPr>
        </p:nvGraphicFramePr>
        <p:xfrm>
          <a:off x="1524000" y="1306711"/>
          <a:ext cx="7543800" cy="528294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3771900"/>
                <a:gridCol w="3771900"/>
              </a:tblGrid>
              <a:tr h="544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ADSORBENTI</a:t>
                      </a:r>
                      <a:b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ordine crescente di potere eluente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SOLVENTI </a:t>
                      </a:r>
                      <a: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ordine crescente di potere eluente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Saccarosio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Esano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Amido Talco 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Cicloesano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Calcio carbonato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Carbonio tetracloruro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fosfato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Benzene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silicato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Diclorometano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Gel di silice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Cloroformio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Allumina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Etere etilico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Magnesio ossido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Tetraidrofurano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Argille naturali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Acetato di etile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Acetone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Metiletilchetone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n-Butanolo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Etanolo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Metanolo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Acqua</a:t>
                      </a:r>
                      <a:endParaRPr lang="en-GB" sz="18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6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Acido acetico</a:t>
                      </a:r>
                      <a:endParaRPr lang="en-GB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2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6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28600" y="152400"/>
            <a:ext cx="8610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Adsorbimento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ostanze polari maggiormente trattenute  rispetto a quelle apolari.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Su una certa fase stazionaria, la scelta dell’eluente adatto viene fatta in base alla polarità delle sostanze da separare.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Per una separazione ottimale le sostanze non devono essere troppo trattenute (tempi di eluizione troppo lunghi) e non devono essere trattenute poco (eluizione troppo rapida e scarso potere discriminante).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L’eluente può essere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Un solvente puro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Una miscela di solventi a composizione fissa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Una sequenza di solventi o miscele di solventi variando la composizione nel tempo</a:t>
            </a:r>
          </a:p>
        </p:txBody>
      </p:sp>
      <p:sp>
        <p:nvSpPr>
          <p:cNvPr id="4" name="Parentesi graffa chiusa 3"/>
          <p:cNvSpPr/>
          <p:nvPr/>
        </p:nvSpPr>
        <p:spPr>
          <a:xfrm>
            <a:off x="5357812" y="3695700"/>
            <a:ext cx="457200" cy="838200"/>
          </a:xfrm>
          <a:prstGeom prst="rightBrac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838824" y="393013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Eluizione isocratica</a:t>
            </a:r>
            <a:endParaRPr lang="it-IT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13783" y="545553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Eluizione in gradiente</a:t>
            </a:r>
            <a:endParaRPr lang="it-IT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ccia a destra 9"/>
          <p:cNvSpPr/>
          <p:nvPr/>
        </p:nvSpPr>
        <p:spPr>
          <a:xfrm rot="585946">
            <a:off x="1530691" y="5302342"/>
            <a:ext cx="1676400" cy="222111"/>
          </a:xfrm>
          <a:prstGeom prst="rightArrow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4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7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81" y="406837"/>
            <a:ext cx="86106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Ripartizione</a:t>
            </a:r>
          </a:p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ase stazionaria: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liquido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che impregna un solido granulare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inerte</a:t>
            </a:r>
          </a:p>
          <a:p>
            <a:pPr marL="342900" indent="-3429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liquido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chimicamente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legato ad un solido inerte (Fasi legate)</a:t>
            </a:r>
          </a:p>
          <a:p>
            <a:pPr algn="just">
              <a:spcBef>
                <a:spcPts val="600"/>
              </a:spcBef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questo liquido le molecole da separare sono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solubili</a:t>
            </a:r>
          </a:p>
          <a:p>
            <a:pPr algn="just">
              <a:spcBef>
                <a:spcPts val="600"/>
              </a:spcBef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fase stazionaria e la fase mobile devono invece essere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immiscibili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Durante l’eluizione le molecole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da separare si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ripartiscono dinamicamente tra le due fasi secondo la diversa solubilità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 ognuna</a:t>
            </a:r>
          </a:p>
        </p:txBody>
      </p:sp>
      <p:sp>
        <p:nvSpPr>
          <p:cNvPr id="5" name="Rettangolo 4"/>
          <p:cNvSpPr/>
          <p:nvPr/>
        </p:nvSpPr>
        <p:spPr>
          <a:xfrm>
            <a:off x="180192" y="4162991"/>
            <a:ext cx="536811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cromatografia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di ripartizione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in 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</a:rPr>
              <a:t>fase 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normale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b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fase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stazionaria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più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polare della fase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mobile (es. FS 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O- FM CH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Cl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cromatografia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di ripartizione in </a:t>
            </a: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</a:rPr>
              <a:t>fase inversa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b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fase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stazionaria è meno polare della fase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mobile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(es. FS  idrofobica - FM H</a:t>
            </a:r>
            <a:r>
              <a:rPr lang="it-IT" sz="2000" baseline="-25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O+MeOH)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3500438"/>
            <a:ext cx="3476313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2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4481" y="406837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Ripartizione</a:t>
            </a:r>
          </a:p>
          <a:p>
            <a:pPr algn="just">
              <a:spcBef>
                <a:spcPts val="600"/>
              </a:spcBef>
            </a:pP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La fase stazionaria liquida viene legata ai silanoli della silice per reazione con un silano contenente un gruppo reattivo (es. cloro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).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631096"/>
              </p:ext>
            </p:extLst>
          </p:nvPr>
        </p:nvGraphicFramePr>
        <p:xfrm>
          <a:off x="42081" y="1932269"/>
          <a:ext cx="5749119" cy="2252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ChemSketch" r:id="rId3" imgW="5657040" imgH="2216520" progId="ACD.ChemSketch.20">
                  <p:embed/>
                </p:oleObj>
              </mc:Choice>
              <mc:Fallback>
                <p:oleObj name="ChemSketch" r:id="rId3" imgW="5657040" imgH="22165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81" y="1932269"/>
                        <a:ext cx="5749119" cy="2252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tangolo 7"/>
          <p:cNvSpPr/>
          <p:nvPr/>
        </p:nvSpPr>
        <p:spPr>
          <a:xfrm>
            <a:off x="6048375" y="1781687"/>
            <a:ext cx="2867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L’atomo di silicio è legato alla molecola della fase desiderata (es. C</a:t>
            </a:r>
            <a:r>
              <a:rPr lang="it-IT" baseline="-25000" dirty="0">
                <a:solidFill>
                  <a:schemeClr val="accent2">
                    <a:lumMod val="50000"/>
                  </a:schemeClr>
                </a:solidFill>
              </a:rPr>
              <a:t>18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o 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</a:rPr>
              <a:t>octadecil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) e a due piccoli gruppi laterali come il metile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5" y="4052578"/>
            <a:ext cx="3090862" cy="171656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2081" y="4232905"/>
            <a:ext cx="5901519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Il gruppo </a:t>
            </a:r>
            <a:r>
              <a:rPr lang="it-IT" b="1" dirty="0" smtClean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 rappresenta la fase stazionaria chimicamente legata; tra essa e la fase mobile si stabilisce il meccanismo di ripartizione degli </a:t>
            </a:r>
            <a:r>
              <a:rPr lang="it-IT" dirty="0" err="1" smtClean="0">
                <a:solidFill>
                  <a:schemeClr val="accent2">
                    <a:lumMod val="50000"/>
                  </a:schemeClr>
                </a:solidFill>
              </a:rPr>
              <a:t>analiti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In base alle caratteristiche di polarità di </a:t>
            </a:r>
            <a:r>
              <a:rPr lang="it-IT" b="1" dirty="0" smtClean="0">
                <a:solidFill>
                  <a:schemeClr val="accent2">
                    <a:lumMod val="50000"/>
                  </a:schemeClr>
                </a:solidFill>
              </a:rPr>
              <a:t>R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 si può avere eluizione in fase normale ( NPC - FS polare / FM meno polare) o in fase inversa (RPC – FS apolare / FM polare)</a:t>
            </a:r>
            <a:endParaRPr lang="it-I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B970-AFC4-4922-9485-3648F867906F}" type="slidenum">
              <a:rPr lang="it-IT" smtClean="0"/>
              <a:t>9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94481" y="406837"/>
            <a:ext cx="86106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2000" b="1" u="sng" dirty="0" smtClean="0">
                <a:solidFill>
                  <a:schemeClr val="accent2">
                    <a:lumMod val="50000"/>
                  </a:schemeClr>
                </a:solidFill>
              </a:rPr>
              <a:t>METODI CROMATOGRAFICI 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</a:rPr>
              <a:t>		Meccanismo di separazione</a:t>
            </a:r>
          </a:p>
          <a:p>
            <a:pPr algn="just">
              <a:spcBef>
                <a:spcPts val="600"/>
              </a:spcBef>
            </a:pPr>
            <a:r>
              <a:rPr lang="it-IT" sz="2000" b="1" i="1" dirty="0" smtClean="0">
                <a:solidFill>
                  <a:schemeClr val="accent2">
                    <a:lumMod val="50000"/>
                  </a:schemeClr>
                </a:solidFill>
              </a:rPr>
              <a:t>Ripartizione</a:t>
            </a:r>
          </a:p>
          <a:p>
            <a:pPr lvl="0" algn="just">
              <a:spcBef>
                <a:spcPct val="50000"/>
              </a:spcBef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La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derivatizzazione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non è sempre quantitativa (motivi sterici).</a:t>
            </a:r>
          </a:p>
          <a:p>
            <a:pPr lvl="0" algn="just">
              <a:spcBef>
                <a:spcPct val="50000"/>
              </a:spcBef>
            </a:pP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 gruppi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silanolici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 residui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danno interazioni spesso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indesiderate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rimane una componente polare nella FS apolare --&gt; fenomeni di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scodamento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 dei picchi per sostane polari.</a:t>
            </a:r>
            <a:endParaRPr lang="it-IT" sz="2000" dirty="0">
              <a:solidFill>
                <a:srgbClr val="C0504D">
                  <a:lumMod val="50000"/>
                </a:srgbClr>
              </a:solidFill>
            </a:endParaRPr>
          </a:p>
          <a:p>
            <a:pPr lvl="0" algn="just">
              <a:spcBef>
                <a:spcPct val="50000"/>
              </a:spcBef>
            </a:pPr>
            <a:r>
              <a:rPr lang="it-IT" sz="2000" dirty="0">
                <a:solidFill>
                  <a:srgbClr val="C0504D">
                    <a:lumMod val="50000"/>
                  </a:srgbClr>
                </a:solidFill>
                <a:sym typeface="Wingdings"/>
              </a:rPr>
              <a:t> 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processo di </a:t>
            </a:r>
            <a:r>
              <a:rPr lang="it-IT" sz="2000" b="1" i="1" dirty="0">
                <a:solidFill>
                  <a:srgbClr val="C0504D">
                    <a:lumMod val="50000"/>
                  </a:srgbClr>
                </a:solidFill>
              </a:rPr>
              <a:t>end-</a:t>
            </a:r>
            <a:r>
              <a:rPr lang="it-IT" sz="2000" b="1" i="1" dirty="0" err="1">
                <a:solidFill>
                  <a:srgbClr val="C0504D">
                    <a:lumMod val="50000"/>
                  </a:srgbClr>
                </a:solidFill>
              </a:rPr>
              <a:t>capping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con un silano di piccole dimensioni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(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</a:rPr>
              <a:t>trimetilclorosilano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) che si lega ai </a:t>
            </a:r>
            <a:r>
              <a:rPr lang="it-IT" sz="2000" dirty="0" err="1">
                <a:solidFill>
                  <a:srgbClr val="C0504D">
                    <a:lumMod val="50000"/>
                  </a:srgbClr>
                </a:solidFill>
              </a:rPr>
              <a:t>silanoli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</a:rPr>
              <a:t>liberi</a:t>
            </a:r>
            <a:r>
              <a:rPr lang="it-IT" sz="2000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 neutralizza la componente polare e riduce lo </a:t>
            </a:r>
            <a:r>
              <a:rPr lang="it-IT" sz="2000" dirty="0" err="1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scodamento</a:t>
            </a:r>
            <a:r>
              <a:rPr lang="it-IT" sz="2000" dirty="0" smtClean="0">
                <a:solidFill>
                  <a:srgbClr val="C0504D">
                    <a:lumMod val="50000"/>
                  </a:srgbClr>
                </a:solidFill>
                <a:sym typeface="Wingdings" panose="05000000000000000000" pitchFamily="2" charset="2"/>
              </a:rPr>
              <a:t>.</a:t>
            </a:r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458651"/>
              </p:ext>
            </p:extLst>
          </p:nvPr>
        </p:nvGraphicFramePr>
        <p:xfrm>
          <a:off x="1905000" y="3988271"/>
          <a:ext cx="6156325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hemSketch" r:id="rId3" imgW="6155640" imgH="2234520" progId="ACD.ChemSketch.20">
                  <p:embed/>
                </p:oleObj>
              </mc:Choice>
              <mc:Fallback>
                <p:oleObj name="ChemSketch" r:id="rId3" imgW="6155640" imgH="22345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00" y="3988271"/>
                        <a:ext cx="6156325" cy="223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03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838</Words>
  <Application>Microsoft Office PowerPoint</Application>
  <PresentationFormat>Presentazione su schermo (4:3)</PresentationFormat>
  <Paragraphs>309</Paragraphs>
  <Slides>30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Wingdings</vt:lpstr>
      <vt:lpstr>Wingdings 3</vt:lpstr>
      <vt:lpstr>Tema di Office</vt:lpstr>
      <vt:lpstr>ChemSketch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Scipio</dc:creator>
  <cp:lastModifiedBy>luigi scipione</cp:lastModifiedBy>
  <cp:revision>195</cp:revision>
  <dcterms:created xsi:type="dcterms:W3CDTF">2013-02-11T12:24:32Z</dcterms:created>
  <dcterms:modified xsi:type="dcterms:W3CDTF">2016-04-04T13:57:35Z</dcterms:modified>
</cp:coreProperties>
</file>