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7" r:id="rId3"/>
    <p:sldId id="26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BF"/>
    <a:srgbClr val="00B050"/>
    <a:srgbClr val="00602B"/>
    <a:srgbClr val="19CE10"/>
    <a:srgbClr val="D39803"/>
    <a:srgbClr val="00B9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900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15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08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810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193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227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088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989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26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046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8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C069-515F-4604-B257-5492482F41C4}" type="datetimeFigureOut">
              <a:rPr lang="fr-FR" smtClean="0"/>
              <a:pPr/>
              <a:t>24/04/2017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E2E1-8D34-43AB-8B11-F1663BB2A27F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0505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46011"/>
            <a:ext cx="8640960" cy="769441"/>
          </a:xfrm>
          <a:prstGeom prst="rect">
            <a:avLst/>
          </a:prstGeom>
          <a:solidFill>
            <a:srgbClr val="FDF6B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</a:rPr>
              <a:t>IL NUOVO OSPEDALE DELLA VALDICHIANA SENESE</a:t>
            </a:r>
            <a:endParaRPr lang="it-IT" sz="2400" b="1" dirty="0" smtClean="0">
              <a:solidFill>
                <a:srgbClr val="FFC000"/>
              </a:solidFill>
            </a:endParaRPr>
          </a:p>
          <a:p>
            <a:pPr algn="ctr"/>
            <a:r>
              <a:rPr lang="it-IT" sz="2000" b="1" i="1" dirty="0" err="1" smtClean="0">
                <a:solidFill>
                  <a:srgbClr val="FFC000"/>
                </a:solidFill>
              </a:rPr>
              <a:t>C.S.P.E.</a:t>
            </a:r>
            <a:r>
              <a:rPr lang="it-IT" sz="2000" b="1" i="1" dirty="0" smtClean="0">
                <a:solidFill>
                  <a:srgbClr val="FFC000"/>
                </a:solidFill>
              </a:rPr>
              <a:t> – </a:t>
            </a:r>
            <a:r>
              <a:rPr lang="it-IT" sz="2000" b="1" i="1" dirty="0" err="1" smtClean="0">
                <a:solidFill>
                  <a:srgbClr val="FFC000"/>
                </a:solidFill>
              </a:rPr>
              <a:t>1990-2001</a:t>
            </a:r>
            <a:endParaRPr lang="fr-FR" sz="2000" b="1" i="1" dirty="0">
              <a:solidFill>
                <a:srgbClr val="FFC000"/>
              </a:solidFill>
            </a:endParaRPr>
          </a:p>
        </p:txBody>
      </p:sp>
      <p:pic>
        <p:nvPicPr>
          <p:cNvPr id="4" name="Immagine 3" descr="20170404105156546.jpg"/>
          <p:cNvPicPr>
            <a:picLocks noChangeAspect="1"/>
          </p:cNvPicPr>
          <p:nvPr/>
        </p:nvPicPr>
        <p:blipFill>
          <a:blip r:embed="rId2" cstate="print"/>
          <a:srcRect t="9051" r="822" b="10499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9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88640"/>
            <a:ext cx="8640960" cy="830997"/>
          </a:xfrm>
          <a:prstGeom prst="rect">
            <a:avLst/>
          </a:prstGeom>
          <a:solidFill>
            <a:srgbClr val="FDF6BF">
              <a:alpha val="52941"/>
            </a:srgbClr>
          </a:solidFill>
        </p:spPr>
        <p:txBody>
          <a:bodyPr wrap="square" numCol="2" rtlCol="0">
            <a:spAutoFit/>
          </a:bodyPr>
          <a:lstStyle/>
          <a:p>
            <a:r>
              <a:rPr lang="it-IT" sz="1600" b="1" dirty="0" smtClean="0">
                <a:solidFill>
                  <a:srgbClr val="FFC000"/>
                </a:solidFill>
              </a:rPr>
              <a:t>IL NUOVO OSPEDALE DELLA VALDICHIANA SENES</a:t>
            </a:r>
            <a:endParaRPr lang="it-IT" sz="1600" b="1" dirty="0" smtClean="0">
              <a:solidFill>
                <a:srgbClr val="FFC000"/>
              </a:solidFill>
            </a:endParaRPr>
          </a:p>
          <a:p>
            <a:r>
              <a:rPr lang="it-IT" sz="1600" b="1" dirty="0" smtClean="0">
                <a:solidFill>
                  <a:srgbClr val="FFC000"/>
                </a:solidFill>
              </a:rPr>
              <a:t>(Montepulciano, 1990-2001)</a:t>
            </a:r>
            <a:endParaRPr lang="it-IT" sz="1600" b="1" dirty="0" smtClean="0">
              <a:solidFill>
                <a:srgbClr val="FFC000"/>
              </a:solidFill>
            </a:endParaRPr>
          </a:p>
          <a:p>
            <a:r>
              <a:rPr lang="it-IT" sz="1600" b="1" i="1" dirty="0" smtClean="0">
                <a:solidFill>
                  <a:srgbClr val="FFC000"/>
                </a:solidFill>
              </a:rPr>
              <a:t>CSPE</a:t>
            </a:r>
            <a:endParaRPr lang="it-IT" sz="1600" b="1" i="1" dirty="0" smtClean="0">
              <a:solidFill>
                <a:srgbClr val="FFC000"/>
              </a:solidFill>
            </a:endParaRPr>
          </a:p>
          <a:p>
            <a:pPr marL="990600" algn="r"/>
            <a:r>
              <a:rPr lang="it-IT" sz="2000" b="1" i="1" u="sng" dirty="0" smtClean="0">
                <a:solidFill>
                  <a:schemeClr val="bg1"/>
                </a:solidFill>
              </a:rPr>
              <a:t>CARATTERISTICHE GENERALI</a:t>
            </a:r>
            <a:endParaRPr lang="fr-FR" sz="2000" b="1" i="1" u="sng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24744"/>
            <a:ext cx="2592288" cy="2200602"/>
          </a:xfrm>
          <a:prstGeom prst="rect">
            <a:avLst/>
          </a:prstGeom>
          <a:solidFill>
            <a:srgbClr val="FDF6BF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400" b="1" i="1" u="sng" dirty="0" smtClean="0">
                <a:solidFill>
                  <a:srgbClr val="0070C0"/>
                </a:solidFill>
              </a:rPr>
              <a:t>Dati essenziali:</a:t>
            </a:r>
          </a:p>
          <a:p>
            <a:r>
              <a:rPr lang="it-IT" sz="1300" b="1" dirty="0" smtClean="0">
                <a:solidFill>
                  <a:srgbClr val="0070C0"/>
                </a:solidFill>
              </a:rPr>
              <a:t>255 posti letto</a:t>
            </a:r>
          </a:p>
          <a:p>
            <a:r>
              <a:rPr lang="it-IT" sz="1300" b="1" dirty="0" smtClean="0">
                <a:solidFill>
                  <a:srgbClr val="0070C0"/>
                </a:solidFill>
              </a:rPr>
              <a:t>7 livelli di cui 2 interrati</a:t>
            </a:r>
          </a:p>
          <a:p>
            <a:r>
              <a:rPr lang="it-IT" sz="1300" b="1" dirty="0" smtClean="0">
                <a:solidFill>
                  <a:srgbClr val="0070C0"/>
                </a:solidFill>
              </a:rPr>
              <a:t>Superficie: 30.000 mq  lordi</a:t>
            </a:r>
          </a:p>
          <a:p>
            <a:r>
              <a:rPr lang="it-IT" sz="1300" b="1" dirty="0" smtClean="0">
                <a:solidFill>
                  <a:srgbClr val="0070C0"/>
                </a:solidFill>
              </a:rPr>
              <a:t>Posti auto interrati: 600</a:t>
            </a:r>
          </a:p>
          <a:p>
            <a:r>
              <a:rPr lang="it-IT" sz="1300" b="1" dirty="0" smtClean="0">
                <a:solidFill>
                  <a:srgbClr val="0070C0"/>
                </a:solidFill>
              </a:rPr>
              <a:t>Volume: 65.000mq  lordi</a:t>
            </a:r>
          </a:p>
          <a:p>
            <a:r>
              <a:rPr lang="it-IT" sz="1300" b="1" dirty="0" smtClean="0">
                <a:solidFill>
                  <a:srgbClr val="0070C0"/>
                </a:solidFill>
              </a:rPr>
              <a:t> </a:t>
            </a:r>
            <a:r>
              <a:rPr lang="it-IT" sz="1300" b="1" dirty="0" smtClean="0">
                <a:solidFill>
                  <a:srgbClr val="0070C0"/>
                </a:solidFill>
              </a:rPr>
              <a:t>Costo: 120miliardi di lire</a:t>
            </a:r>
            <a:endParaRPr lang="it-IT" sz="1300" b="1" dirty="0" smtClean="0">
              <a:solidFill>
                <a:srgbClr val="0070C0"/>
              </a:solidFill>
            </a:endParaRPr>
          </a:p>
          <a:p>
            <a:endParaRPr lang="it-IT" sz="600" b="1" dirty="0" smtClean="0">
              <a:solidFill>
                <a:srgbClr val="0070C0"/>
              </a:solidFill>
            </a:endParaRPr>
          </a:p>
          <a:p>
            <a:r>
              <a:rPr lang="it-IT" sz="1300" b="1" dirty="0" smtClean="0">
                <a:solidFill>
                  <a:srgbClr val="0070C0"/>
                </a:solidFill>
              </a:rPr>
              <a:t>Riconoscimento </a:t>
            </a:r>
            <a:r>
              <a:rPr lang="it-IT" sz="1300" b="1" dirty="0" smtClean="0">
                <a:solidFill>
                  <a:srgbClr val="0070C0"/>
                </a:solidFill>
              </a:rPr>
              <a:t>internazionale assegnato dall’UNICEF-OMS come “ospedale dei bambini”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3501008"/>
            <a:ext cx="2592287" cy="1569660"/>
          </a:xfrm>
          <a:prstGeom prst="rect">
            <a:avLst/>
          </a:prstGeom>
          <a:solidFill>
            <a:srgbClr val="FDF6BF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600" b="1" i="1" u="sng" dirty="0" smtClean="0">
                <a:solidFill>
                  <a:srgbClr val="0070C0"/>
                </a:solidFill>
              </a:rPr>
              <a:t>Tipologia funzionale</a:t>
            </a:r>
          </a:p>
          <a:p>
            <a:r>
              <a:rPr lang="it-IT" sz="1600" b="1" dirty="0" smtClean="0">
                <a:solidFill>
                  <a:srgbClr val="0070C0"/>
                </a:solidFill>
              </a:rPr>
              <a:t> a sviluppo orizzontale e a piastra-torre.</a:t>
            </a:r>
          </a:p>
          <a:p>
            <a:r>
              <a:rPr lang="it-IT" sz="1600" b="1" i="1" u="sng" dirty="0" smtClean="0">
                <a:solidFill>
                  <a:srgbClr val="0070C0"/>
                </a:solidFill>
              </a:rPr>
              <a:t>Morfologia architettonica: </a:t>
            </a:r>
          </a:p>
          <a:p>
            <a:r>
              <a:rPr lang="it-IT" sz="1600" b="1" dirty="0" smtClean="0">
                <a:solidFill>
                  <a:srgbClr val="0070C0"/>
                </a:solidFill>
              </a:rPr>
              <a:t>castello, fortificazione medievale</a:t>
            </a:r>
            <a:endParaRPr lang="it-IT" sz="1600" b="1" dirty="0" smtClean="0">
              <a:solidFill>
                <a:srgbClr val="0070C0"/>
              </a:solidFill>
            </a:endParaRPr>
          </a:p>
        </p:txBody>
      </p:sp>
      <p:pic>
        <p:nvPicPr>
          <p:cNvPr id="22" name="Immagine 21" descr="20170404105138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24744"/>
            <a:ext cx="5979300" cy="3960440"/>
          </a:xfrm>
          <a:prstGeom prst="rect">
            <a:avLst/>
          </a:prstGeom>
        </p:spPr>
      </p:pic>
      <p:sp>
        <p:nvSpPr>
          <p:cNvPr id="23" name="Freccia in giù 22"/>
          <p:cNvSpPr/>
          <p:nvPr/>
        </p:nvSpPr>
        <p:spPr>
          <a:xfrm rot="10800000">
            <a:off x="5868144" y="4293096"/>
            <a:ext cx="360040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asellaDiTesto 25"/>
          <p:cNvSpPr txBox="1"/>
          <p:nvPr/>
        </p:nvSpPr>
        <p:spPr>
          <a:xfrm>
            <a:off x="2987824" y="5157192"/>
            <a:ext cx="2376264" cy="1512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u="sng" dirty="0" smtClean="0">
                <a:solidFill>
                  <a:srgbClr val="0070C0"/>
                </a:solidFill>
              </a:rPr>
              <a:t>INGRESSO PUBBLICO</a:t>
            </a:r>
          </a:p>
          <a:p>
            <a:pPr algn="ctr"/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Al piano terra (quota 0,00) attraverso una galleria coperta.</a:t>
            </a:r>
          </a:p>
          <a:p>
            <a:pPr algn="ctr"/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Il percorso pubblico si sviluppa  nel senso della lunghezza dell’edificio, a servire tutte le funzioni aperte ai pazienti esterni.</a:t>
            </a:r>
            <a:endParaRPr lang="fr-FR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79512" y="5157192"/>
            <a:ext cx="2736304" cy="1523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u="sng" dirty="0" smtClean="0">
                <a:solidFill>
                  <a:srgbClr val="C00000"/>
                </a:solidFill>
              </a:rPr>
              <a:t>INGRESSO </a:t>
            </a:r>
            <a:r>
              <a:rPr lang="it-IT" sz="1600" b="1" i="1" u="sng" dirty="0" smtClean="0">
                <a:solidFill>
                  <a:srgbClr val="C00000"/>
                </a:solidFill>
              </a:rPr>
              <a:t>P. </a:t>
            </a:r>
            <a:r>
              <a:rPr lang="it-IT" sz="1600" b="1" i="1" u="sng" dirty="0" smtClean="0">
                <a:solidFill>
                  <a:srgbClr val="C00000"/>
                </a:solidFill>
              </a:rPr>
              <a:t>SOCCORSO</a:t>
            </a:r>
          </a:p>
          <a:p>
            <a:pPr algn="ctr">
              <a:spcBef>
                <a:spcPts val="600"/>
              </a:spcBef>
            </a:pPr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Al piano terra (quota 0,00) sul lato opposto rispetto all’ingresso principale</a:t>
            </a:r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. Anche il percorso degli interni si sviluppa longitudinalmente, separato da quello pubblico dalle aree funzionali di diagnosi e cura.</a:t>
            </a:r>
            <a:endParaRPr lang="fr-FR" sz="16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5" name="Connettore 1 34"/>
          <p:cNvCxnSpPr/>
          <p:nvPr/>
        </p:nvCxnSpPr>
        <p:spPr>
          <a:xfrm>
            <a:off x="3707904" y="3429000"/>
            <a:ext cx="4464496" cy="0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Freccia in giù 38"/>
          <p:cNvSpPr/>
          <p:nvPr/>
        </p:nvSpPr>
        <p:spPr>
          <a:xfrm rot="3687473">
            <a:off x="7055703" y="1955227"/>
            <a:ext cx="360040" cy="458629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3851920" y="2636912"/>
            <a:ext cx="4464496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Freccia in giù 40"/>
          <p:cNvSpPr/>
          <p:nvPr/>
        </p:nvSpPr>
        <p:spPr>
          <a:xfrm rot="18468922">
            <a:off x="3529267" y="2415903"/>
            <a:ext cx="360040" cy="43204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600" b="1" i="1" u="sng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436096" y="5157192"/>
            <a:ext cx="1584176" cy="1512167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it-IT" sz="1600" b="1" i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b="1" i="1" u="sng" dirty="0" smtClean="0">
                <a:solidFill>
                  <a:schemeClr val="accent4">
                    <a:lumMod val="75000"/>
                  </a:schemeClr>
                </a:solidFill>
              </a:rPr>
              <a:t>INGRESSO MERCI</a:t>
            </a:r>
            <a:endParaRPr lang="it-IT" sz="1600" b="1" i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Al piano </a:t>
            </a:r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secondo interrato con piazzale a doppia altezza, sfruttando il piano -1 del parcheggio.</a:t>
            </a:r>
          </a:p>
          <a:p>
            <a:pPr algn="ctr"/>
            <a:endParaRPr lang="it-IT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7164288" y="5157192"/>
            <a:ext cx="1584176" cy="1512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it-IT" sz="1600" b="1" i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b="1" i="1" u="sng" dirty="0" smtClean="0">
                <a:solidFill>
                  <a:schemeClr val="accent3">
                    <a:lumMod val="75000"/>
                  </a:schemeClr>
                </a:solidFill>
              </a:rPr>
              <a:t>INGRESSO MORTUARIO</a:t>
            </a:r>
            <a:endParaRPr lang="it-IT" sz="1600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Al piano </a:t>
            </a:r>
            <a:r>
              <a:rPr lang="it-IT" sz="1200" b="1" dirty="0" smtClean="0">
                <a:solidFill>
                  <a:schemeClr val="accent2">
                    <a:lumMod val="75000"/>
                  </a:schemeClr>
                </a:solidFill>
              </a:rPr>
              <a:t>secondo interrato sul lato più esterno del volume, con un piazzale dedicato</a:t>
            </a:r>
          </a:p>
          <a:p>
            <a:pPr algn="ctr"/>
            <a:endParaRPr lang="it-IT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Freccia in giù 44"/>
          <p:cNvSpPr/>
          <p:nvPr/>
        </p:nvSpPr>
        <p:spPr>
          <a:xfrm rot="229103">
            <a:off x="7467191" y="2072327"/>
            <a:ext cx="360040" cy="45862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46" name="Figura a mano libera 45"/>
          <p:cNvSpPr/>
          <p:nvPr/>
        </p:nvSpPr>
        <p:spPr>
          <a:xfrm rot="21113923">
            <a:off x="3635896" y="1340768"/>
            <a:ext cx="2015740" cy="724435"/>
          </a:xfrm>
          <a:custGeom>
            <a:avLst/>
            <a:gdLst>
              <a:gd name="connsiteX0" fmla="*/ 1076605 w 1601786"/>
              <a:gd name="connsiteY0" fmla="*/ 107576 h 1089211"/>
              <a:gd name="connsiteX1" fmla="*/ 1076605 w 1601786"/>
              <a:gd name="connsiteY1" fmla="*/ 107576 h 1089211"/>
              <a:gd name="connsiteX2" fmla="*/ 431147 w 1601786"/>
              <a:gd name="connsiteY2" fmla="*/ 134470 h 1089211"/>
              <a:gd name="connsiteX3" fmla="*/ 337017 w 1601786"/>
              <a:gd name="connsiteY3" fmla="*/ 161364 h 1089211"/>
              <a:gd name="connsiteX4" fmla="*/ 256335 w 1601786"/>
              <a:gd name="connsiteY4" fmla="*/ 215152 h 1089211"/>
              <a:gd name="connsiteX5" fmla="*/ 269782 w 1601786"/>
              <a:gd name="connsiteY5" fmla="*/ 403411 h 1089211"/>
              <a:gd name="connsiteX6" fmla="*/ 296676 w 1601786"/>
              <a:gd name="connsiteY6" fmla="*/ 484094 h 1089211"/>
              <a:gd name="connsiteX7" fmla="*/ 310123 w 1601786"/>
              <a:gd name="connsiteY7" fmla="*/ 524435 h 1089211"/>
              <a:gd name="connsiteX8" fmla="*/ 283229 w 1601786"/>
              <a:gd name="connsiteY8" fmla="*/ 564776 h 1089211"/>
              <a:gd name="connsiteX9" fmla="*/ 242888 w 1601786"/>
              <a:gd name="connsiteY9" fmla="*/ 591670 h 1089211"/>
              <a:gd name="connsiteX10" fmla="*/ 175652 w 1601786"/>
              <a:gd name="connsiteY10" fmla="*/ 645458 h 1089211"/>
              <a:gd name="connsiteX11" fmla="*/ 121864 w 1601786"/>
              <a:gd name="connsiteY11" fmla="*/ 672352 h 1089211"/>
              <a:gd name="connsiteX12" fmla="*/ 68076 w 1601786"/>
              <a:gd name="connsiteY12" fmla="*/ 712694 h 1089211"/>
              <a:gd name="connsiteX13" fmla="*/ 27735 w 1601786"/>
              <a:gd name="connsiteY13" fmla="*/ 739588 h 1089211"/>
              <a:gd name="connsiteX14" fmla="*/ 841 w 1601786"/>
              <a:gd name="connsiteY14" fmla="*/ 820270 h 1089211"/>
              <a:gd name="connsiteX15" fmla="*/ 14288 w 1601786"/>
              <a:gd name="connsiteY15" fmla="*/ 887505 h 1089211"/>
              <a:gd name="connsiteX16" fmla="*/ 41182 w 1601786"/>
              <a:gd name="connsiteY16" fmla="*/ 914400 h 1089211"/>
              <a:gd name="connsiteX17" fmla="*/ 68076 w 1601786"/>
              <a:gd name="connsiteY17" fmla="*/ 954741 h 1089211"/>
              <a:gd name="connsiteX18" fmla="*/ 202547 w 1601786"/>
              <a:gd name="connsiteY18" fmla="*/ 1035423 h 1089211"/>
              <a:gd name="connsiteX19" fmla="*/ 283229 w 1601786"/>
              <a:gd name="connsiteY19" fmla="*/ 1075764 h 1089211"/>
              <a:gd name="connsiteX20" fmla="*/ 498382 w 1601786"/>
              <a:gd name="connsiteY20" fmla="*/ 1062317 h 1089211"/>
              <a:gd name="connsiteX21" fmla="*/ 579064 w 1601786"/>
              <a:gd name="connsiteY21" fmla="*/ 1021976 h 1089211"/>
              <a:gd name="connsiteX22" fmla="*/ 713535 w 1601786"/>
              <a:gd name="connsiteY22" fmla="*/ 981635 h 1089211"/>
              <a:gd name="connsiteX23" fmla="*/ 834558 w 1601786"/>
              <a:gd name="connsiteY23" fmla="*/ 1008529 h 1089211"/>
              <a:gd name="connsiteX24" fmla="*/ 874900 w 1601786"/>
              <a:gd name="connsiteY24" fmla="*/ 1048870 h 1089211"/>
              <a:gd name="connsiteX25" fmla="*/ 942135 w 1601786"/>
              <a:gd name="connsiteY25" fmla="*/ 1089211 h 1089211"/>
              <a:gd name="connsiteX26" fmla="*/ 1116947 w 1601786"/>
              <a:gd name="connsiteY26" fmla="*/ 1075764 h 1089211"/>
              <a:gd name="connsiteX27" fmla="*/ 1237970 w 1601786"/>
              <a:gd name="connsiteY27" fmla="*/ 1008529 h 1089211"/>
              <a:gd name="connsiteX28" fmla="*/ 1278311 w 1601786"/>
              <a:gd name="connsiteY28" fmla="*/ 995082 h 1089211"/>
              <a:gd name="connsiteX29" fmla="*/ 1345547 w 1601786"/>
              <a:gd name="connsiteY29" fmla="*/ 927847 h 1089211"/>
              <a:gd name="connsiteX30" fmla="*/ 1426229 w 1601786"/>
              <a:gd name="connsiteY30" fmla="*/ 860611 h 1089211"/>
              <a:gd name="connsiteX31" fmla="*/ 1493464 w 1601786"/>
              <a:gd name="connsiteY31" fmla="*/ 779929 h 1089211"/>
              <a:gd name="connsiteX32" fmla="*/ 1560700 w 1601786"/>
              <a:gd name="connsiteY32" fmla="*/ 726141 h 1089211"/>
              <a:gd name="connsiteX33" fmla="*/ 1574147 w 1601786"/>
              <a:gd name="connsiteY33" fmla="*/ 685800 h 1089211"/>
              <a:gd name="connsiteX34" fmla="*/ 1601041 w 1601786"/>
              <a:gd name="connsiteY34" fmla="*/ 632011 h 1089211"/>
              <a:gd name="connsiteX35" fmla="*/ 1587594 w 1601786"/>
              <a:gd name="connsiteY35" fmla="*/ 403411 h 1089211"/>
              <a:gd name="connsiteX36" fmla="*/ 1560700 w 1601786"/>
              <a:gd name="connsiteY36" fmla="*/ 282388 h 1089211"/>
              <a:gd name="connsiteX37" fmla="*/ 1533805 w 1601786"/>
              <a:gd name="connsiteY37" fmla="*/ 255494 h 1089211"/>
              <a:gd name="connsiteX38" fmla="*/ 1520358 w 1601786"/>
              <a:gd name="connsiteY38" fmla="*/ 215152 h 1089211"/>
              <a:gd name="connsiteX39" fmla="*/ 1399335 w 1601786"/>
              <a:gd name="connsiteY39" fmla="*/ 107576 h 1089211"/>
              <a:gd name="connsiteX40" fmla="*/ 1345547 w 1601786"/>
              <a:gd name="connsiteY40" fmla="*/ 80682 h 1089211"/>
              <a:gd name="connsiteX41" fmla="*/ 1022817 w 1601786"/>
              <a:gd name="connsiteY41" fmla="*/ 67235 h 1089211"/>
              <a:gd name="connsiteX42" fmla="*/ 942135 w 1601786"/>
              <a:gd name="connsiteY42" fmla="*/ 40341 h 1089211"/>
              <a:gd name="connsiteX43" fmla="*/ 901794 w 1601786"/>
              <a:gd name="connsiteY43" fmla="*/ 26894 h 1089211"/>
              <a:gd name="connsiteX44" fmla="*/ 821111 w 1601786"/>
              <a:gd name="connsiteY44" fmla="*/ 13447 h 1089211"/>
              <a:gd name="connsiteX45" fmla="*/ 753876 w 1601786"/>
              <a:gd name="connsiteY45" fmla="*/ 0 h 1089211"/>
              <a:gd name="connsiteX46" fmla="*/ 848005 w 1601786"/>
              <a:gd name="connsiteY46" fmla="*/ 134470 h 1089211"/>
              <a:gd name="connsiteX47" fmla="*/ 1076605 w 1601786"/>
              <a:gd name="connsiteY47" fmla="*/ 107576 h 10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01786" h="1089211">
                <a:moveTo>
                  <a:pt x="1076605" y="107576"/>
                </a:moveTo>
                <a:lnTo>
                  <a:pt x="1076605" y="107576"/>
                </a:lnTo>
                <a:cubicBezTo>
                  <a:pt x="739413" y="145042"/>
                  <a:pt x="1178698" y="99700"/>
                  <a:pt x="431147" y="134470"/>
                </a:cubicBezTo>
                <a:cubicBezTo>
                  <a:pt x="423547" y="134823"/>
                  <a:pt x="348920" y="154751"/>
                  <a:pt x="337017" y="161364"/>
                </a:cubicBezTo>
                <a:cubicBezTo>
                  <a:pt x="308762" y="177061"/>
                  <a:pt x="256335" y="215152"/>
                  <a:pt x="256335" y="215152"/>
                </a:cubicBezTo>
                <a:cubicBezTo>
                  <a:pt x="260817" y="277905"/>
                  <a:pt x="260450" y="341194"/>
                  <a:pt x="269782" y="403411"/>
                </a:cubicBezTo>
                <a:cubicBezTo>
                  <a:pt x="273987" y="431446"/>
                  <a:pt x="287711" y="457200"/>
                  <a:pt x="296676" y="484094"/>
                </a:cubicBezTo>
                <a:lnTo>
                  <a:pt x="310123" y="524435"/>
                </a:lnTo>
                <a:cubicBezTo>
                  <a:pt x="301158" y="537882"/>
                  <a:pt x="294657" y="553348"/>
                  <a:pt x="283229" y="564776"/>
                </a:cubicBezTo>
                <a:cubicBezTo>
                  <a:pt x="271801" y="576204"/>
                  <a:pt x="255817" y="581973"/>
                  <a:pt x="242888" y="591670"/>
                </a:cubicBezTo>
                <a:cubicBezTo>
                  <a:pt x="219927" y="608891"/>
                  <a:pt x="199533" y="629538"/>
                  <a:pt x="175652" y="645458"/>
                </a:cubicBezTo>
                <a:cubicBezTo>
                  <a:pt x="158973" y="656577"/>
                  <a:pt x="138863" y="661728"/>
                  <a:pt x="121864" y="672352"/>
                </a:cubicBezTo>
                <a:cubicBezTo>
                  <a:pt x="102859" y="684230"/>
                  <a:pt x="86313" y="699667"/>
                  <a:pt x="68076" y="712694"/>
                </a:cubicBezTo>
                <a:cubicBezTo>
                  <a:pt x="54925" y="722088"/>
                  <a:pt x="41182" y="730623"/>
                  <a:pt x="27735" y="739588"/>
                </a:cubicBezTo>
                <a:cubicBezTo>
                  <a:pt x="18770" y="766482"/>
                  <a:pt x="-4719" y="792472"/>
                  <a:pt x="841" y="820270"/>
                </a:cubicBezTo>
                <a:cubicBezTo>
                  <a:pt x="5323" y="842682"/>
                  <a:pt x="5285" y="866497"/>
                  <a:pt x="14288" y="887505"/>
                </a:cubicBezTo>
                <a:cubicBezTo>
                  <a:pt x="19282" y="899158"/>
                  <a:pt x="33262" y="904500"/>
                  <a:pt x="41182" y="914400"/>
                </a:cubicBezTo>
                <a:cubicBezTo>
                  <a:pt x="51278" y="927020"/>
                  <a:pt x="55913" y="944099"/>
                  <a:pt x="68076" y="954741"/>
                </a:cubicBezTo>
                <a:cubicBezTo>
                  <a:pt x="129998" y="1008923"/>
                  <a:pt x="141826" y="1000726"/>
                  <a:pt x="202547" y="1035423"/>
                </a:cubicBezTo>
                <a:cubicBezTo>
                  <a:pt x="275538" y="1077131"/>
                  <a:pt x="209264" y="1051109"/>
                  <a:pt x="283229" y="1075764"/>
                </a:cubicBezTo>
                <a:cubicBezTo>
                  <a:pt x="354947" y="1071282"/>
                  <a:pt x="426919" y="1069839"/>
                  <a:pt x="498382" y="1062317"/>
                </a:cubicBezTo>
                <a:cubicBezTo>
                  <a:pt x="546578" y="1057244"/>
                  <a:pt x="535454" y="1041358"/>
                  <a:pt x="579064" y="1021976"/>
                </a:cubicBezTo>
                <a:cubicBezTo>
                  <a:pt x="621155" y="1003269"/>
                  <a:pt x="668833" y="992811"/>
                  <a:pt x="713535" y="981635"/>
                </a:cubicBezTo>
                <a:cubicBezTo>
                  <a:pt x="723298" y="983262"/>
                  <a:pt x="812489" y="993816"/>
                  <a:pt x="834558" y="1008529"/>
                </a:cubicBezTo>
                <a:cubicBezTo>
                  <a:pt x="850381" y="1019078"/>
                  <a:pt x="859686" y="1037460"/>
                  <a:pt x="874900" y="1048870"/>
                </a:cubicBezTo>
                <a:cubicBezTo>
                  <a:pt x="895809" y="1064552"/>
                  <a:pt x="919723" y="1075764"/>
                  <a:pt x="942135" y="1089211"/>
                </a:cubicBezTo>
                <a:cubicBezTo>
                  <a:pt x="1000406" y="1084729"/>
                  <a:pt x="1058955" y="1083013"/>
                  <a:pt x="1116947" y="1075764"/>
                </a:cubicBezTo>
                <a:cubicBezTo>
                  <a:pt x="1181832" y="1067653"/>
                  <a:pt x="1159449" y="1034703"/>
                  <a:pt x="1237970" y="1008529"/>
                </a:cubicBezTo>
                <a:lnTo>
                  <a:pt x="1278311" y="995082"/>
                </a:lnTo>
                <a:cubicBezTo>
                  <a:pt x="1300723" y="972670"/>
                  <a:pt x="1319175" y="945429"/>
                  <a:pt x="1345547" y="927847"/>
                </a:cubicBezTo>
                <a:cubicBezTo>
                  <a:pt x="1385212" y="901403"/>
                  <a:pt x="1393874" y="899437"/>
                  <a:pt x="1426229" y="860611"/>
                </a:cubicBezTo>
                <a:cubicBezTo>
                  <a:pt x="1474309" y="802915"/>
                  <a:pt x="1429178" y="833500"/>
                  <a:pt x="1493464" y="779929"/>
                </a:cubicBezTo>
                <a:cubicBezTo>
                  <a:pt x="1595255" y="695103"/>
                  <a:pt x="1482446" y="804392"/>
                  <a:pt x="1560700" y="726141"/>
                </a:cubicBezTo>
                <a:cubicBezTo>
                  <a:pt x="1565182" y="712694"/>
                  <a:pt x="1568563" y="698828"/>
                  <a:pt x="1574147" y="685800"/>
                </a:cubicBezTo>
                <a:cubicBezTo>
                  <a:pt x="1582043" y="667375"/>
                  <a:pt x="1600088" y="652034"/>
                  <a:pt x="1601041" y="632011"/>
                </a:cubicBezTo>
                <a:cubicBezTo>
                  <a:pt x="1604672" y="555766"/>
                  <a:pt x="1594207" y="479456"/>
                  <a:pt x="1587594" y="403411"/>
                </a:cubicBezTo>
                <a:cubicBezTo>
                  <a:pt x="1586397" y="389650"/>
                  <a:pt x="1575189" y="306535"/>
                  <a:pt x="1560700" y="282388"/>
                </a:cubicBezTo>
                <a:cubicBezTo>
                  <a:pt x="1554177" y="271517"/>
                  <a:pt x="1542770" y="264459"/>
                  <a:pt x="1533805" y="255494"/>
                </a:cubicBezTo>
                <a:cubicBezTo>
                  <a:pt x="1529323" y="242047"/>
                  <a:pt x="1529060" y="226341"/>
                  <a:pt x="1520358" y="215152"/>
                </a:cubicBezTo>
                <a:cubicBezTo>
                  <a:pt x="1487681" y="173139"/>
                  <a:pt x="1446068" y="134281"/>
                  <a:pt x="1399335" y="107576"/>
                </a:cubicBezTo>
                <a:cubicBezTo>
                  <a:pt x="1381931" y="97631"/>
                  <a:pt x="1365479" y="82818"/>
                  <a:pt x="1345547" y="80682"/>
                </a:cubicBezTo>
                <a:cubicBezTo>
                  <a:pt x="1238490" y="69212"/>
                  <a:pt x="1130394" y="71717"/>
                  <a:pt x="1022817" y="67235"/>
                </a:cubicBezTo>
                <a:lnTo>
                  <a:pt x="942135" y="40341"/>
                </a:lnTo>
                <a:cubicBezTo>
                  <a:pt x="928688" y="35859"/>
                  <a:pt x="915776" y="29224"/>
                  <a:pt x="901794" y="26894"/>
                </a:cubicBezTo>
                <a:lnTo>
                  <a:pt x="821111" y="13447"/>
                </a:lnTo>
                <a:cubicBezTo>
                  <a:pt x="798624" y="9359"/>
                  <a:pt x="753876" y="0"/>
                  <a:pt x="753876" y="0"/>
                </a:cubicBezTo>
                <a:lnTo>
                  <a:pt x="848005" y="134470"/>
                </a:lnTo>
                <a:lnTo>
                  <a:pt x="1076605" y="107576"/>
                </a:lnTo>
                <a:close/>
              </a:path>
            </a:pathLst>
          </a:custGeom>
          <a:solidFill>
            <a:srgbClr val="92D050">
              <a:alpha val="57000"/>
            </a:srgbClr>
          </a:solidFill>
          <a:ln w="28575">
            <a:solidFill>
              <a:srgbClr val="00B050">
                <a:alpha val="52941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CasellaDiTesto 46"/>
          <p:cNvSpPr txBox="1"/>
          <p:nvPr/>
        </p:nvSpPr>
        <p:spPr>
          <a:xfrm>
            <a:off x="3851920" y="1412776"/>
            <a:ext cx="17281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rgbClr val="00602B"/>
                </a:solidFill>
              </a:rPr>
              <a:t>CENTRALI TECNOLOGICH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endParaRPr lang="it-IT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5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3" grpId="0" animBg="1"/>
      <p:bldP spid="39" grpId="0" animBg="1"/>
      <p:bldP spid="41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179512" y="1124744"/>
            <a:ext cx="2736304" cy="5472608"/>
          </a:xfrm>
          <a:prstGeom prst="rect">
            <a:avLst/>
          </a:prstGeom>
          <a:solidFill>
            <a:srgbClr val="FDF6BF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solidFill>
            <a:srgbClr val="FDF6BF">
              <a:alpha val="52941"/>
            </a:srgbClr>
          </a:solidFill>
        </p:spPr>
        <p:txBody>
          <a:bodyPr wrap="square" numCol="2" rtlCol="0">
            <a:spAutoFit/>
          </a:bodyPr>
          <a:lstStyle/>
          <a:p>
            <a:r>
              <a:rPr lang="it-IT" sz="1600" b="1" dirty="0" smtClean="0">
                <a:solidFill>
                  <a:srgbClr val="FFC000"/>
                </a:solidFill>
              </a:rPr>
              <a:t>IL NUOVO OSPEDALE DELLA VALDICHIANA SENES</a:t>
            </a:r>
            <a:endParaRPr lang="it-IT" sz="1600" b="1" dirty="0" smtClean="0">
              <a:solidFill>
                <a:srgbClr val="FFC000"/>
              </a:solidFill>
            </a:endParaRPr>
          </a:p>
          <a:p>
            <a:r>
              <a:rPr lang="it-IT" sz="1600" b="1" dirty="0" smtClean="0">
                <a:solidFill>
                  <a:srgbClr val="FFC000"/>
                </a:solidFill>
              </a:rPr>
              <a:t>(Montepulciano, 1990-2001)</a:t>
            </a:r>
            <a:endParaRPr lang="it-IT" sz="1600" b="1" dirty="0" smtClean="0">
              <a:solidFill>
                <a:srgbClr val="FFC000"/>
              </a:solidFill>
            </a:endParaRPr>
          </a:p>
          <a:p>
            <a:r>
              <a:rPr lang="it-IT" sz="1600" b="1" i="1" dirty="0" smtClean="0">
                <a:solidFill>
                  <a:srgbClr val="FFC000"/>
                </a:solidFill>
              </a:rPr>
              <a:t>CSPE</a:t>
            </a:r>
          </a:p>
          <a:p>
            <a:pPr marL="990600" algn="r"/>
            <a:r>
              <a:rPr lang="it-IT" sz="2000" b="1" i="1" u="sng" dirty="0" smtClean="0">
                <a:solidFill>
                  <a:schemeClr val="bg1"/>
                </a:solidFill>
              </a:rPr>
              <a:t>ANALISI DISTRIBUTIVA</a:t>
            </a:r>
            <a:endParaRPr lang="fr-FR" sz="2000" b="1" i="1" u="sng" dirty="0">
              <a:solidFill>
                <a:schemeClr val="bg1"/>
              </a:solidFill>
            </a:endParaRPr>
          </a:p>
        </p:txBody>
      </p:sp>
      <p:pic>
        <p:nvPicPr>
          <p:cNvPr id="19" name="Immagine 18" descr="20170404105302024.jpg"/>
          <p:cNvPicPr>
            <a:picLocks noChangeAspect="1"/>
          </p:cNvPicPr>
          <p:nvPr/>
        </p:nvPicPr>
        <p:blipFill>
          <a:blip r:embed="rId2" cstate="print"/>
          <a:srcRect l="5149" t="20257" b="47214"/>
          <a:stretch>
            <a:fillRect/>
          </a:stretch>
        </p:blipFill>
        <p:spPr>
          <a:xfrm>
            <a:off x="3131841" y="1124744"/>
            <a:ext cx="5904656" cy="3312368"/>
          </a:xfrm>
          <a:prstGeom prst="rect">
            <a:avLst/>
          </a:prstGeom>
        </p:spPr>
      </p:pic>
      <p:pic>
        <p:nvPicPr>
          <p:cNvPr id="20" name="Immagine 19" descr="20170404105302024.jpg"/>
          <p:cNvPicPr>
            <a:picLocks noChangeAspect="1"/>
          </p:cNvPicPr>
          <p:nvPr/>
        </p:nvPicPr>
        <p:blipFill>
          <a:blip r:embed="rId3" cstate="print"/>
          <a:srcRect l="6674" t="59327" r="1900" b="2222"/>
          <a:stretch>
            <a:fillRect/>
          </a:stretch>
        </p:blipFill>
        <p:spPr>
          <a:xfrm>
            <a:off x="3131840" y="4005064"/>
            <a:ext cx="3230751" cy="2232248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79512" y="3429000"/>
            <a:ext cx="2736304" cy="492443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0070C0"/>
                </a:solidFill>
              </a:rPr>
              <a:t>La galleria di ingresso per l’accesso principale all’Ospedale.</a:t>
            </a:r>
            <a:endParaRPr lang="it-IT" sz="1300" b="1" dirty="0" smtClean="0">
              <a:solidFill>
                <a:srgbClr val="0070C0"/>
              </a:solidFill>
            </a:endParaRPr>
          </a:p>
        </p:txBody>
      </p:sp>
      <p:pic>
        <p:nvPicPr>
          <p:cNvPr id="21" name="Immagine 20" descr="20170404105659204.jpg"/>
          <p:cNvPicPr>
            <a:picLocks noChangeAspect="1"/>
          </p:cNvPicPr>
          <p:nvPr/>
        </p:nvPicPr>
        <p:blipFill>
          <a:blip r:embed="rId4" cstate="print"/>
          <a:srcRect t="12437"/>
          <a:stretch>
            <a:fillRect/>
          </a:stretch>
        </p:blipFill>
        <p:spPr>
          <a:xfrm>
            <a:off x="251520" y="1196752"/>
            <a:ext cx="2592288" cy="2241656"/>
          </a:xfrm>
          <a:prstGeom prst="rect">
            <a:avLst/>
          </a:prstGeom>
        </p:spPr>
      </p:pic>
      <p:pic>
        <p:nvPicPr>
          <p:cNvPr id="31" name="Immagine 30" descr="20170404105711749.jpg"/>
          <p:cNvPicPr>
            <a:picLocks noChangeAspect="1"/>
          </p:cNvPicPr>
          <p:nvPr/>
        </p:nvPicPr>
        <p:blipFill>
          <a:blip r:embed="rId5" cstate="print"/>
          <a:srcRect l="2642" r="4894"/>
          <a:stretch>
            <a:fillRect/>
          </a:stretch>
        </p:blipFill>
        <p:spPr>
          <a:xfrm>
            <a:off x="251520" y="3933056"/>
            <a:ext cx="2592288" cy="1591738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179512" y="5661248"/>
            <a:ext cx="1728192" cy="89255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0070C0"/>
                </a:solidFill>
              </a:rPr>
              <a:t>Il fronte posteriore con gli ingressi di servizio al secondo livello interrato.</a:t>
            </a:r>
            <a:endParaRPr lang="it-IT" sz="1300" b="1" dirty="0" smtClean="0">
              <a:solidFill>
                <a:srgbClr val="0070C0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755576" y="5085184"/>
            <a:ext cx="216024" cy="61558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1763688" y="5589240"/>
            <a:ext cx="0" cy="864096"/>
          </a:xfrm>
          <a:prstGeom prst="line">
            <a:avLst/>
          </a:prstGeom>
          <a:solidFill>
            <a:srgbClr val="FDF6BF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1835696" y="5877272"/>
            <a:ext cx="1008112" cy="492443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0070C0"/>
                </a:solidFill>
              </a:rPr>
              <a:t>Il blocco operatorio</a:t>
            </a:r>
            <a:endParaRPr lang="it-IT" sz="1300" b="1" dirty="0" smtClean="0">
              <a:solidFill>
                <a:srgbClr val="0070C0"/>
              </a:solidFill>
            </a:endParaRPr>
          </a:p>
        </p:txBody>
      </p:sp>
      <p:cxnSp>
        <p:nvCxnSpPr>
          <p:cNvPr id="38" name="Connettore 2 37"/>
          <p:cNvCxnSpPr/>
          <p:nvPr/>
        </p:nvCxnSpPr>
        <p:spPr>
          <a:xfrm flipH="1" flipV="1">
            <a:off x="2267744" y="4797152"/>
            <a:ext cx="72008" cy="10476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65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7" grpId="0"/>
    </p:bldLst>
  </p:timing>
</p:sld>
</file>

<file path=ppt/theme/theme1.xml><?xml version="1.0" encoding="utf-8"?>
<a:theme xmlns:a="http://schemas.openxmlformats.org/drawingml/2006/main" name="Tema di Office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235</Words>
  <Application>Microsoft Office PowerPoint</Application>
  <PresentationFormat>Presentazione su schermo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Meoli, Federica</dc:creator>
  <cp:lastModifiedBy>fmeoli</cp:lastModifiedBy>
  <cp:revision>53</cp:revision>
  <dcterms:created xsi:type="dcterms:W3CDTF">2014-03-10T15:21:09Z</dcterms:created>
  <dcterms:modified xsi:type="dcterms:W3CDTF">2017-04-26T14:49:39Z</dcterms:modified>
</cp:coreProperties>
</file>