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72" r:id="rId4"/>
    <p:sldId id="257" r:id="rId5"/>
    <p:sldId id="259" r:id="rId6"/>
    <p:sldId id="273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60" r:id="rId17"/>
    <p:sldId id="271" r:id="rId18"/>
    <p:sldId id="270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5" name="Sottotitol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1" name="Segnaposto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  <p:sp>
        <p:nvSpPr>
          <p:cNvPr id="10" name="Segnaposto immagin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tito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1" name="Segnaposto tes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C3B9BAA-EF0C-4A79-ADCC-2E6D4E9C9E8F}" type="datetimeFigureOut">
              <a:rPr lang="fr-FR" smtClean="0"/>
              <a:pPr/>
              <a:t>23/04/2014</a:t>
            </a:fld>
            <a:endParaRPr lang="fr-FR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969810A-667E-4F8D-A666-A629006290B0}" type="slidenum">
              <a:rPr lang="fr-FR" smtClean="0"/>
              <a:pPr/>
              <a:t>‹N›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15816" y="620688"/>
            <a:ext cx="6048672" cy="1412776"/>
          </a:xfrm>
        </p:spPr>
        <p:txBody>
          <a:bodyPr/>
          <a:lstStyle/>
          <a:p>
            <a:r>
              <a:rPr lang="it-IT" sz="30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obe Heiti Std R" pitchFamily="34" charset="-128"/>
              </a:rPr>
              <a:t>NUOVO POLO CHIRURGICO DELL’OSPEDALE CIVILE MAGGIORE DI BORGO TRENTO </a:t>
            </a:r>
            <a:r>
              <a:rPr lang="it-IT" sz="30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obe Heiti Std R" pitchFamily="34" charset="-128"/>
              </a:rPr>
              <a:t>(VERONA</a:t>
            </a:r>
            <a:r>
              <a:rPr lang="it-IT" sz="30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obe Heiti Std R" pitchFamily="34" charset="-128"/>
              </a:rPr>
              <a:t>)</a:t>
            </a:r>
            <a:endParaRPr lang="fr-FR" sz="3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obe Heiti Std R" pitchFamily="34" charset="-12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1" b="29710"/>
          <a:stretch/>
        </p:blipFill>
        <p:spPr>
          <a:xfrm>
            <a:off x="137233" y="3896962"/>
            <a:ext cx="8881071" cy="27367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0" t="82385" r="40285" b="465"/>
          <a:stretch/>
        </p:blipFill>
        <p:spPr>
          <a:xfrm>
            <a:off x="137233" y="116632"/>
            <a:ext cx="2346535" cy="12274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" y="1545340"/>
            <a:ext cx="2424209" cy="188366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771800" y="2588711"/>
            <a:ext cx="5868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Studio Altieri</a:t>
            </a:r>
          </a:p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Von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Gerkan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Marg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 e Partner</a:t>
            </a:r>
          </a:p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2001-2002: progettazione</a:t>
            </a:r>
          </a:p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2006-2009: realizzazione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VERONA_12.jpg"/>
          <p:cNvPicPr>
            <a:picLocks noChangeAspect="1"/>
          </p:cNvPicPr>
          <p:nvPr/>
        </p:nvPicPr>
        <p:blipFill rotWithShape="1">
          <a:blip r:embed="rId2" cstate="print"/>
          <a:srcRect t="1326" r="4587" b="3700"/>
          <a:stretch/>
        </p:blipFill>
        <p:spPr>
          <a:xfrm>
            <a:off x="2272828" y="-1"/>
            <a:ext cx="6835676" cy="685800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11560" y="163820"/>
            <a:ext cx="141043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2°livello</a:t>
            </a:r>
          </a:p>
        </p:txBody>
      </p:sp>
      <p:pic>
        <p:nvPicPr>
          <p:cNvPr id="4" name="Picture 22" descr="terapia intensi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944"/>
            <a:ext cx="2363159" cy="16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2363892" cy="17834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168"/>
            <a:ext cx="2363159" cy="17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ERONA_13.jpg"/>
          <p:cNvPicPr>
            <a:picLocks noChangeAspect="1"/>
          </p:cNvPicPr>
          <p:nvPr/>
        </p:nvPicPr>
        <p:blipFill>
          <a:blip r:embed="rId2" cstate="print"/>
          <a:srcRect t="5718" r="8374" b="5718"/>
          <a:stretch>
            <a:fillRect/>
          </a:stretch>
        </p:blipFill>
        <p:spPr>
          <a:xfrm>
            <a:off x="107504" y="-27383"/>
            <a:ext cx="8892480" cy="688538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372200" y="5877272"/>
            <a:ext cx="141043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3°livello</a:t>
            </a:r>
          </a:p>
        </p:txBody>
      </p:sp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VERONA_14.jpg"/>
          <p:cNvPicPr>
            <a:picLocks noChangeAspect="1"/>
          </p:cNvPicPr>
          <p:nvPr/>
        </p:nvPicPr>
        <p:blipFill>
          <a:blip r:embed="rId2" cstate="print"/>
          <a:srcRect t="5497" b="2954"/>
          <a:stretch>
            <a:fillRect/>
          </a:stretch>
        </p:blipFill>
        <p:spPr>
          <a:xfrm>
            <a:off x="720080" y="0"/>
            <a:ext cx="7596336" cy="690234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139952" y="6021288"/>
            <a:ext cx="141043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4°livello</a:t>
            </a:r>
          </a:p>
        </p:txBody>
      </p:sp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ERONA_15.jpg"/>
          <p:cNvPicPr>
            <a:picLocks noChangeAspect="1"/>
          </p:cNvPicPr>
          <p:nvPr/>
        </p:nvPicPr>
        <p:blipFill>
          <a:blip r:embed="rId2" cstate="print"/>
          <a:srcRect t="4094" b="6334"/>
          <a:stretch>
            <a:fillRect/>
          </a:stretch>
        </p:blipFill>
        <p:spPr>
          <a:xfrm>
            <a:off x="720080" y="0"/>
            <a:ext cx="7452320" cy="686388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139952" y="6021288"/>
            <a:ext cx="141043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4°livello</a:t>
            </a:r>
          </a:p>
        </p:txBody>
      </p:sp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5496" y="188640"/>
            <a:ext cx="248376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Immagine complessiva</a:t>
            </a:r>
          </a:p>
        </p:txBody>
      </p:sp>
      <p:pic>
        <p:nvPicPr>
          <p:cNvPr id="5" name="Immagine 4" descr="VERONA_19.jpg"/>
          <p:cNvPicPr>
            <a:picLocks noChangeAspect="1"/>
          </p:cNvPicPr>
          <p:nvPr/>
        </p:nvPicPr>
        <p:blipFill>
          <a:blip r:embed="rId2" cstate="print"/>
          <a:srcRect b="10284"/>
          <a:stretch>
            <a:fillRect/>
          </a:stretch>
        </p:blipFill>
        <p:spPr>
          <a:xfrm>
            <a:off x="0" y="692696"/>
            <a:ext cx="2674212" cy="1800200"/>
          </a:xfrm>
          <a:prstGeom prst="rect">
            <a:avLst/>
          </a:prstGeom>
        </p:spPr>
      </p:pic>
      <p:pic>
        <p:nvPicPr>
          <p:cNvPr id="6" name="Immagine 5" descr="VERONA_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08920"/>
            <a:ext cx="2740196" cy="1584176"/>
          </a:xfrm>
          <a:prstGeom prst="rect">
            <a:avLst/>
          </a:prstGeom>
        </p:spPr>
      </p:pic>
      <p:pic>
        <p:nvPicPr>
          <p:cNvPr id="8" name="Immagine 7" descr="VERONA_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4296" y="0"/>
            <a:ext cx="6444208" cy="4466281"/>
          </a:xfrm>
          <a:prstGeom prst="rect">
            <a:avLst/>
          </a:prstGeom>
        </p:spPr>
      </p:pic>
      <p:pic>
        <p:nvPicPr>
          <p:cNvPr id="11" name="Immagine 10" descr="VERONA_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05000"/>
            <a:ext cx="2663280" cy="2020344"/>
          </a:xfrm>
          <a:prstGeom prst="rect">
            <a:avLst/>
          </a:prstGeom>
        </p:spPr>
      </p:pic>
      <p:pic>
        <p:nvPicPr>
          <p:cNvPr id="9" name="Immagine 8" descr="VERONA_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4014560"/>
            <a:ext cx="6516216" cy="28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5496" y="188640"/>
            <a:ext cx="248376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Immagine complessiva</a:t>
            </a:r>
          </a:p>
        </p:txBody>
      </p:sp>
      <p:pic>
        <p:nvPicPr>
          <p:cNvPr id="15" name="Immagine 14" descr="hhfhoh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4392488"/>
            <a:ext cx="6444208" cy="2492896"/>
          </a:xfrm>
          <a:prstGeom prst="rect">
            <a:avLst/>
          </a:prstGeom>
        </p:spPr>
      </p:pic>
      <p:pic>
        <p:nvPicPr>
          <p:cNvPr id="16" name="Immagine 15" descr="VERONA_2.jpg"/>
          <p:cNvPicPr>
            <a:picLocks noChangeAspect="1"/>
          </p:cNvPicPr>
          <p:nvPr/>
        </p:nvPicPr>
        <p:blipFill rotWithShape="1">
          <a:blip r:embed="rId3" cstate="print"/>
          <a:srcRect t="20074"/>
          <a:stretch/>
        </p:blipFill>
        <p:spPr>
          <a:xfrm>
            <a:off x="0" y="980728"/>
            <a:ext cx="2699531" cy="1496379"/>
          </a:xfrm>
          <a:prstGeom prst="rect">
            <a:avLst/>
          </a:prstGeom>
        </p:spPr>
      </p:pic>
      <p:pic>
        <p:nvPicPr>
          <p:cNvPr id="8" name="Picture 8" descr="1366_MB38-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41" y="0"/>
            <a:ext cx="6459859" cy="262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1366_MB38-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46" y="2852936"/>
            <a:ext cx="2701087" cy="170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505556"/>
            <a:ext cx="6444208" cy="20755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6" y="4782469"/>
            <a:ext cx="2701087" cy="20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5224" y="18864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La stanza di degenza</a:t>
            </a:r>
          </a:p>
        </p:txBody>
      </p:sp>
      <p:pic>
        <p:nvPicPr>
          <p:cNvPr id="8" name="Immagine 7" descr="r9pfsy.jpg"/>
          <p:cNvPicPr>
            <a:picLocks noChangeAspect="1"/>
          </p:cNvPicPr>
          <p:nvPr/>
        </p:nvPicPr>
        <p:blipFill>
          <a:blip r:embed="rId2" cstate="print"/>
          <a:srcRect r="4241"/>
          <a:stretch>
            <a:fillRect/>
          </a:stretch>
        </p:blipFill>
        <p:spPr>
          <a:xfrm rot="5400000">
            <a:off x="2303780" y="584653"/>
            <a:ext cx="4536441" cy="3600400"/>
          </a:xfrm>
          <a:prstGeom prst="rect">
            <a:avLst/>
          </a:prstGeom>
        </p:spPr>
      </p:pic>
      <p:pic>
        <p:nvPicPr>
          <p:cNvPr id="9" name="Immagine 8" descr="VERONA_31.jpg"/>
          <p:cNvPicPr>
            <a:picLocks noChangeAspect="1"/>
          </p:cNvPicPr>
          <p:nvPr/>
        </p:nvPicPr>
        <p:blipFill>
          <a:blip r:embed="rId3" cstate="print"/>
          <a:srcRect b="7152"/>
          <a:stretch>
            <a:fillRect/>
          </a:stretch>
        </p:blipFill>
        <p:spPr>
          <a:xfrm>
            <a:off x="2771800" y="4292353"/>
            <a:ext cx="3600400" cy="2449015"/>
          </a:xfrm>
          <a:prstGeom prst="rect">
            <a:avLst/>
          </a:prstGeom>
        </p:spPr>
      </p:pic>
      <p:pic>
        <p:nvPicPr>
          <p:cNvPr id="11" name="Picture 24" descr="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89" y="4759629"/>
            <a:ext cx="2734311" cy="195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89" y="2780928"/>
            <a:ext cx="2707444" cy="17877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831"/>
            <a:ext cx="2713472" cy="176869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89" y="620686"/>
            <a:ext cx="2767390" cy="18038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768"/>
            <a:ext cx="2678033" cy="181445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3664" y="5485581"/>
            <a:ext cx="24905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Stanze di degenza (8m x 4m interasse)</a:t>
            </a:r>
          </a:p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Facciata vetrata interamente</a:t>
            </a:r>
          </a:p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Sistema frangisole</a:t>
            </a:r>
            <a:endParaRPr lang="it-IT" sz="14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spcBef>
                <a:spcPts val="600"/>
              </a:spcBef>
            </a:pPr>
            <a:endParaRPr lang="it-IT" sz="14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Immagine 15" descr="VERONA_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6108" y="2420888"/>
            <a:ext cx="268414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b="3741"/>
          <a:stretch/>
        </p:blipFill>
        <p:spPr>
          <a:xfrm>
            <a:off x="5021796" y="116632"/>
            <a:ext cx="4014700" cy="442996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5224" y="18864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Il blocco operatorio</a:t>
            </a:r>
            <a:endParaRPr lang="it-IT" i="1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65224" y="692696"/>
            <a:ext cx="24905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Oltre 10.000mq di superficie</a:t>
            </a:r>
          </a:p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32 </a:t>
            </a:r>
            <a:r>
              <a:rPr lang="it-IT" sz="1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sale </a:t>
            </a: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operatorie</a:t>
            </a:r>
          </a:p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 sala IORT</a:t>
            </a:r>
          </a:p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 sala con RMN</a:t>
            </a:r>
            <a:endParaRPr lang="it-IT" sz="14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spcBef>
                <a:spcPts val="600"/>
              </a:spcBef>
            </a:pPr>
            <a:endParaRPr lang="it-IT" sz="14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10629" r="56093" b="50044"/>
          <a:stretch>
            <a:fillRect/>
          </a:stretch>
        </p:blipFill>
        <p:spPr bwMode="auto">
          <a:xfrm>
            <a:off x="2861152" y="253206"/>
            <a:ext cx="1854864" cy="180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861152" y="2170024"/>
            <a:ext cx="1854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10 sale chirurgiche  da 50 mq ciascuna.</a:t>
            </a:r>
          </a:p>
          <a:p>
            <a:pPr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Sono dedicate a chirurgia specialistica e per trapianti, 1 IORT e 1 con RMN</a:t>
            </a:r>
            <a:endParaRPr lang="it-IT" sz="1400" b="1" i="1" spc="-16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it-IT" sz="1400" b="1" i="1" spc="-16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771800" y="116632"/>
            <a:ext cx="2016224" cy="352839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8" t="56881" r="10274" b="11351"/>
          <a:stretch/>
        </p:blipFill>
        <p:spPr bwMode="auto">
          <a:xfrm rot="16200000">
            <a:off x="2747497" y="3984285"/>
            <a:ext cx="2036988" cy="19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2757878" y="3789040"/>
            <a:ext cx="2016224" cy="295232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asellaDiTesto 13"/>
          <p:cNvSpPr txBox="1"/>
          <p:nvPr/>
        </p:nvSpPr>
        <p:spPr>
          <a:xfrm>
            <a:off x="2815965" y="5925759"/>
            <a:ext cx="185486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18 sale per </a:t>
            </a:r>
            <a:r>
              <a:rPr lang="it-IT" sz="1400" b="1" i="1" spc="-16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chiriurgia</a:t>
            </a: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ordinaria e </a:t>
            </a:r>
            <a:r>
              <a:rPr lang="it-IT" sz="1400" b="1" i="1" spc="-16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day</a:t>
            </a: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400" b="1" i="1" spc="-16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surgery</a:t>
            </a: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da 40-42mq ciascuna</a:t>
            </a:r>
            <a:endParaRPr lang="it-IT" sz="1400" b="1" i="1" spc="-16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it-IT" sz="1400" b="1" i="1" spc="-16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1750" r="35555" b="21657"/>
          <a:stretch/>
        </p:blipFill>
        <p:spPr bwMode="auto">
          <a:xfrm>
            <a:off x="5163526" y="4904768"/>
            <a:ext cx="1749425" cy="175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5021796" y="4747641"/>
            <a:ext cx="3582651" cy="199372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CasellaDiTesto 20"/>
          <p:cNvSpPr txBox="1"/>
          <p:nvPr/>
        </p:nvSpPr>
        <p:spPr>
          <a:xfrm>
            <a:off x="7011246" y="4738255"/>
            <a:ext cx="152119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 sale operatorie per  </a:t>
            </a:r>
            <a:r>
              <a:rPr lang="it-IT" sz="1400" b="1" i="1" spc="-16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day</a:t>
            </a: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400" b="1" i="1" spc="-16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surgery</a:t>
            </a:r>
            <a:r>
              <a:rPr lang="it-IT" sz="1400" b="1" i="1" spc="-16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da 33mq ciascuna</a:t>
            </a:r>
            <a:endParaRPr lang="it-IT" sz="1400" b="1" i="1" spc="-16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it-IT" sz="1400" b="1" i="1" spc="-16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9" name="Picture 7" descr="Immagin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6139"/>
            <a:ext cx="2636647" cy="152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sellaDiTesto 29"/>
          <p:cNvSpPr txBox="1"/>
          <p:nvPr/>
        </p:nvSpPr>
        <p:spPr>
          <a:xfrm>
            <a:off x="137233" y="3800064"/>
            <a:ext cx="24905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 le sale operatorie sistema dei percorsi prevede ingressi separati per i pazienti (dal percorso generale) rispetto al personale (percorso sterile con preparazione e ingresso materiali)</a:t>
            </a:r>
            <a:endParaRPr lang="it-IT" sz="14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5224" y="18864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Gli spazi interni</a:t>
            </a:r>
          </a:p>
        </p:txBody>
      </p:sp>
      <p:pic>
        <p:nvPicPr>
          <p:cNvPr id="7" name="Immagine 6" descr="VERONA_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5419"/>
            <a:ext cx="2664296" cy="2664296"/>
          </a:xfrm>
          <a:prstGeom prst="rect">
            <a:avLst/>
          </a:prstGeom>
        </p:spPr>
      </p:pic>
      <p:pic>
        <p:nvPicPr>
          <p:cNvPr id="11" name="Immagine 10" descr="VERONA_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16632"/>
            <a:ext cx="2627784" cy="1801812"/>
          </a:xfrm>
          <a:prstGeom prst="rect">
            <a:avLst/>
          </a:prstGeom>
        </p:spPr>
      </p:pic>
      <p:pic>
        <p:nvPicPr>
          <p:cNvPr id="15" name="Immagine 14" descr="VERONA_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997567"/>
            <a:ext cx="6228184" cy="4743801"/>
          </a:xfrm>
          <a:prstGeom prst="rect">
            <a:avLst/>
          </a:prstGeom>
        </p:spPr>
      </p:pic>
      <p:pic>
        <p:nvPicPr>
          <p:cNvPr id="16" name="Immagine 15" descr="VERONA_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799" y="115021"/>
            <a:ext cx="2852869" cy="180181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167"/>
            <a:ext cx="2664296" cy="19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0" t="82385" r="40285" b="465"/>
          <a:stretch/>
        </p:blipFill>
        <p:spPr>
          <a:xfrm>
            <a:off x="65224" y="5034235"/>
            <a:ext cx="2490551" cy="103840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5223" y="6072643"/>
            <a:ext cx="2579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NUOVO POLO CHIRURGICO DELL’OSPEDALE CIVILE MAGGIORE DI BORGO TRENTO (VERONA)</a:t>
            </a:r>
            <a:endParaRPr lang="fr-FR" sz="12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5224" y="18864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La struttura storica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4680520" cy="35487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92" y="4023005"/>
            <a:ext cx="4070403" cy="271836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873001"/>
            <a:ext cx="264422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struttura originaria risale ai primi del ‘500.</a:t>
            </a:r>
          </a:p>
          <a:p>
            <a:pPr algn="r">
              <a:spcBef>
                <a:spcPts val="600"/>
              </a:spcBef>
            </a:pPr>
            <a:r>
              <a:rPr lang="it-IT" sz="13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L’antico Ospedale era denominato Santa Casa della Misericordia e nel 1520 ottenne il riconoscimento ufficiale dalla Repubblica di Venezia.</a:t>
            </a:r>
          </a:p>
          <a:p>
            <a:pPr algn="r">
              <a:spcBef>
                <a:spcPts val="600"/>
              </a:spcBef>
            </a:pPr>
            <a:r>
              <a:rPr lang="it-IT" sz="13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Nel 1793 venne completamente riedificato in veste neoclassica e nel 1812 tutta l’attività ospedaliera si trasferisce nell’Ospedale Civico di </a:t>
            </a:r>
            <a:r>
              <a:rPr lang="it-IT" sz="13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S.Antonio</a:t>
            </a:r>
            <a:r>
              <a:rPr lang="it-IT" sz="13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it-IT" sz="13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Il vecchio ospedale viene demolito nel 1820 per lasciare il posto al Palazzo Barbieri (tuttora esistente).</a:t>
            </a:r>
            <a:endParaRPr lang="fr-FR" sz="13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059832" y="3665422"/>
            <a:ext cx="61822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Il nuovo Ospedale </a:t>
            </a:r>
            <a:r>
              <a:rPr lang="it-IT" sz="1300" b="1" i="1" dirty="0" err="1" smtClean="0">
                <a:solidFill>
                  <a:schemeClr val="bg2">
                    <a:lumMod val="75000"/>
                  </a:schemeClr>
                </a:solidFill>
              </a:rPr>
              <a:t>Alessandri</a:t>
            </a: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 fu inaugurato nel 1914.</a:t>
            </a:r>
            <a:endParaRPr lang="fr-FR" sz="13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780474" y="3971379"/>
            <a:ext cx="207955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Nel 1926 il consiglio </a:t>
            </a:r>
            <a:r>
              <a:rPr lang="it-IT" sz="1300" b="1" i="1" dirty="0" err="1" smtClean="0">
                <a:solidFill>
                  <a:schemeClr val="bg2">
                    <a:lumMod val="75000"/>
                  </a:schemeClr>
                </a:solidFill>
              </a:rPr>
              <a:t>Ospitaliero</a:t>
            </a: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 acquista l’area limitrofa per un ampliamento, riunendo in un’unica sede l’Ospedale </a:t>
            </a:r>
            <a:r>
              <a:rPr lang="it-IT" sz="1300" b="1" i="1" dirty="0" err="1" smtClean="0">
                <a:solidFill>
                  <a:schemeClr val="bg2">
                    <a:lumMod val="75000"/>
                  </a:schemeClr>
                </a:solidFill>
              </a:rPr>
              <a:t>Alessandri</a:t>
            </a: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 con l’Ospedale Civico di </a:t>
            </a:r>
            <a:r>
              <a:rPr lang="it-IT" sz="1300" b="1" i="1" dirty="0" err="1" smtClean="0">
                <a:solidFill>
                  <a:schemeClr val="bg2">
                    <a:lumMod val="75000"/>
                  </a:schemeClr>
                </a:solidFill>
              </a:rPr>
              <a:t>S.Antonio</a:t>
            </a: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Nel 1942 viene inaugurata la nuova struttura ampliata che ospitò circa 900 posti letto</a:t>
            </a:r>
            <a:endParaRPr lang="fr-FR" sz="13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843808" y="188639"/>
            <a:ext cx="259228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</a:rPr>
              <a:t>Istituti </a:t>
            </a:r>
            <a:r>
              <a:rPr lang="it-IT" sz="1400" i="1" dirty="0" err="1" smtClean="0">
                <a:solidFill>
                  <a:schemeClr val="accent6">
                    <a:lumMod val="50000"/>
                  </a:schemeClr>
                </a:solidFill>
              </a:rPr>
              <a:t>Ospitalieri</a:t>
            </a:r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</a:rPr>
              <a:t> (1942)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372200" y="4093128"/>
            <a:ext cx="259228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</a:rPr>
              <a:t>Istituti </a:t>
            </a:r>
            <a:r>
              <a:rPr lang="it-IT" sz="1400" i="1" dirty="0" err="1" smtClean="0">
                <a:solidFill>
                  <a:schemeClr val="accent6">
                    <a:lumMod val="50000"/>
                  </a:schemeClr>
                </a:solidFill>
              </a:rPr>
              <a:t>Ospitalieri</a:t>
            </a:r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</a:rPr>
              <a:t> (1942)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452320" y="116632"/>
            <a:ext cx="157372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Nel 1895 il Cavalier </a:t>
            </a:r>
            <a:r>
              <a:rPr lang="it-IT" sz="1300" b="1" i="1" dirty="0" err="1" smtClean="0">
                <a:solidFill>
                  <a:schemeClr val="bg2">
                    <a:lumMod val="75000"/>
                  </a:schemeClr>
                </a:solidFill>
              </a:rPr>
              <a:t>Alessandri</a:t>
            </a: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 donò una certa somma per la realizzazione del nuovo ospedale.</a:t>
            </a:r>
          </a:p>
          <a:p>
            <a:pPr algn="r">
              <a:spcBef>
                <a:spcPts val="600"/>
              </a:spcBef>
            </a:pP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Così nei primi del ‘900 si iniziò a pensare al posizionamento del nuovo ospedale e l’area scelta fu quella di Borgo Trento, nella zona nord-ovest della città.</a:t>
            </a:r>
          </a:p>
        </p:txBody>
      </p:sp>
    </p:spTree>
    <p:extLst>
      <p:ext uri="{BB962C8B-B14F-4D97-AF65-F5344CB8AC3E}">
        <p14:creationId xmlns:p14="http://schemas.microsoft.com/office/powerpoint/2010/main" val="29723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5224" y="18864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Iter realizzativo</a:t>
            </a:r>
            <a:endParaRPr lang="it-IT" i="1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0" y="620688"/>
            <a:ext cx="26442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Area di intervento </a:t>
            </a:r>
          </a:p>
          <a:p>
            <a:pPr algn="r"/>
            <a:r>
              <a:rPr lang="it-IT" sz="13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Ante </a:t>
            </a:r>
            <a:r>
              <a:rPr lang="it-IT" sz="13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operam</a:t>
            </a:r>
            <a:endParaRPr lang="it-IT" sz="13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endParaRPr lang="fr-FR" sz="13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8148"/>
            <a:ext cx="6300192" cy="46032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" y="1172513"/>
            <a:ext cx="2579001" cy="193216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67590"/>
            <a:ext cx="2569614" cy="1570904"/>
          </a:xfrm>
          <a:prstGeom prst="rect">
            <a:avLst/>
          </a:prstGeom>
        </p:spPr>
      </p:pic>
      <p:pic>
        <p:nvPicPr>
          <p:cNvPr id="18" name="Immagine 17" descr="VERONA_3.jpg"/>
          <p:cNvPicPr>
            <a:picLocks noChangeAspect="1"/>
          </p:cNvPicPr>
          <p:nvPr/>
        </p:nvPicPr>
        <p:blipFill rotWithShape="1">
          <a:blip r:embed="rId5" cstate="print"/>
          <a:srcRect b="14483"/>
          <a:stretch/>
        </p:blipFill>
        <p:spPr>
          <a:xfrm>
            <a:off x="2771800" y="337686"/>
            <a:ext cx="2754552" cy="170080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" y="3356992"/>
            <a:ext cx="2550458" cy="17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5224" y="18864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Dati generali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782989"/>
            <a:ext cx="26997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Committente: Azienda Ospedaliera Universitaria Integrata di Verona – Regione Veneto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Area di intervento: 20ha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Costo di realizzazione: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212,5mln</a:t>
            </a:r>
            <a:endParaRPr lang="it-IT" sz="1400" b="1" i="1" spc="-16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spcBef>
                <a:spcPts val="600"/>
              </a:spcBef>
            </a:pPr>
            <a:r>
              <a:rPr lang="it-IT" sz="1400" b="1" i="1" spc="-16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96.000mq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calpestabili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540.000 mc complessivi</a:t>
            </a:r>
            <a:endParaRPr lang="it-IT" sz="1400" b="1" i="1" spc="-16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Impronta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terra: 10.000mq</a:t>
            </a:r>
          </a:p>
          <a:p>
            <a:pPr algn="r"/>
            <a:r>
              <a:rPr lang="it-IT" sz="12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(solo dell’edificio principale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32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sale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operatorie (di cui una con RMN e 1 I.O.R.T.)</a:t>
            </a:r>
            <a:endParaRPr lang="it-IT" sz="1400" b="1" i="1" spc="-16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27.800mq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 degenze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96 posti letto intensivi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513 posti letto ordinari e di </a:t>
            </a:r>
            <a:r>
              <a:rPr lang="it-IT" sz="1400" b="1" i="1" spc="-16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day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care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Dotazione di Radiologia: 5 </a:t>
            </a:r>
            <a:r>
              <a:rPr lang="it-IT" sz="1400" b="1" i="1" spc="-16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angiografi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4 tac (di cui 1 a 256 strati)</a:t>
            </a:r>
          </a:p>
          <a:p>
            <a:pPr algn="r"/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 RM (di cui 2 a 3 Tesla)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Polo Endoscopico: 10 sale (di cui 1 interventistica)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Poliambulatorio: 100 ambulatori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Maglia strutturale: 8m x 8m</a:t>
            </a:r>
          </a:p>
          <a:p>
            <a:pPr algn="r">
              <a:spcBef>
                <a:spcPts val="600"/>
              </a:spcBef>
            </a:pPr>
            <a:endParaRPr lang="it-IT" sz="1400" b="1" i="1" spc="-16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endParaRPr lang="fr-FR" sz="1400" b="1" i="1" spc="-16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2" b="26101"/>
          <a:stretch/>
        </p:blipFill>
        <p:spPr>
          <a:xfrm>
            <a:off x="2843809" y="188639"/>
            <a:ext cx="2736304" cy="287635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09432"/>
            <a:ext cx="6196396" cy="3584367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5724128" y="219125"/>
            <a:ext cx="330191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L’area oggetto di intervento è localizzata lungo l’Adige ed occupata dall’antica struttura a padiglioni, che verrà integrata funzionalmente con il nuovo intervento.</a:t>
            </a:r>
          </a:p>
          <a:p>
            <a:pPr algn="r"/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Il nuovo corpo di fabbrica sorge nell’area lasciata libera dalla demolizione del fabbricato di numerosi edifici.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4283968" y="3717032"/>
            <a:ext cx="2160240" cy="2088232"/>
          </a:xfrm>
          <a:prstGeom prst="rect">
            <a:avLst/>
          </a:prstGeom>
          <a:solidFill>
            <a:schemeClr val="accent3">
              <a:lumMod val="40000"/>
              <a:lumOff val="60000"/>
              <a:alpha val="41000"/>
            </a:schemeClr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ttangolo 23"/>
          <p:cNvSpPr/>
          <p:nvPr/>
        </p:nvSpPr>
        <p:spPr>
          <a:xfrm>
            <a:off x="2782441" y="4659953"/>
            <a:ext cx="853455" cy="760878"/>
          </a:xfrm>
          <a:prstGeom prst="rect">
            <a:avLst/>
          </a:prstGeom>
          <a:solidFill>
            <a:schemeClr val="accent3">
              <a:lumMod val="40000"/>
              <a:lumOff val="60000"/>
              <a:alpha val="41000"/>
            </a:schemeClr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asellaDiTesto 24"/>
          <p:cNvSpPr txBox="1"/>
          <p:nvPr/>
        </p:nvSpPr>
        <p:spPr>
          <a:xfrm>
            <a:off x="2878485" y="6072643"/>
            <a:ext cx="20995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i="1" dirty="0" smtClean="0">
                <a:solidFill>
                  <a:schemeClr val="accent6">
                    <a:lumMod val="50000"/>
                  </a:schemeClr>
                </a:solidFill>
              </a:rPr>
              <a:t>Nuova area per la farmacia centralizzata</a:t>
            </a:r>
          </a:p>
        </p:txBody>
      </p:sp>
      <p:cxnSp>
        <p:nvCxnSpPr>
          <p:cNvPr id="27" name="Connettore 2 26"/>
          <p:cNvCxnSpPr/>
          <p:nvPr/>
        </p:nvCxnSpPr>
        <p:spPr>
          <a:xfrm flipH="1" flipV="1">
            <a:off x="3275856" y="5157192"/>
            <a:ext cx="508395" cy="915451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5652120" y="2486148"/>
            <a:ext cx="1008112" cy="43088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Servizi psichiatrici</a:t>
            </a:r>
          </a:p>
        </p:txBody>
      </p:sp>
      <p:cxnSp>
        <p:nvCxnSpPr>
          <p:cNvPr id="32" name="Connettore 2 31"/>
          <p:cNvCxnSpPr/>
          <p:nvPr/>
        </p:nvCxnSpPr>
        <p:spPr>
          <a:xfrm flipH="1">
            <a:off x="4572001" y="2917035"/>
            <a:ext cx="1370005" cy="9286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6732240" y="2492897"/>
            <a:ext cx="1099195" cy="2616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Batteriologia</a:t>
            </a:r>
          </a:p>
        </p:txBody>
      </p:sp>
      <p:cxnSp>
        <p:nvCxnSpPr>
          <p:cNvPr id="35" name="Connettore 2 34"/>
          <p:cNvCxnSpPr>
            <a:stCxn id="37" idx="2"/>
          </p:cNvCxnSpPr>
          <p:nvPr/>
        </p:nvCxnSpPr>
        <p:spPr>
          <a:xfrm flipH="1">
            <a:off x="6084168" y="2923783"/>
            <a:ext cx="2349798" cy="1736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7884368" y="2492896"/>
            <a:ext cx="1099195" cy="43088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Farmacia ed economato</a:t>
            </a:r>
          </a:p>
        </p:txBody>
      </p:sp>
      <p:cxnSp>
        <p:nvCxnSpPr>
          <p:cNvPr id="38" name="Connettore 2 37"/>
          <p:cNvCxnSpPr/>
          <p:nvPr/>
        </p:nvCxnSpPr>
        <p:spPr>
          <a:xfrm flipH="1">
            <a:off x="5364088" y="2754507"/>
            <a:ext cx="1682268" cy="13225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4796408" y="6057254"/>
            <a:ext cx="783705" cy="2616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chemeClr val="accent1">
                    <a:lumMod val="50000"/>
                  </a:schemeClr>
                </a:solidFill>
              </a:rPr>
              <a:t>officina</a:t>
            </a:r>
          </a:p>
        </p:txBody>
      </p:sp>
      <p:cxnSp>
        <p:nvCxnSpPr>
          <p:cNvPr id="42" name="Connettore 2 41"/>
          <p:cNvCxnSpPr>
            <a:stCxn id="41" idx="0"/>
          </p:cNvCxnSpPr>
          <p:nvPr/>
        </p:nvCxnSpPr>
        <p:spPr>
          <a:xfrm flipH="1" flipV="1">
            <a:off x="4895113" y="5477972"/>
            <a:ext cx="293148" cy="5792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5569791" y="6346895"/>
            <a:ext cx="783705" cy="43088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chemeClr val="accent1">
                    <a:lumMod val="50000"/>
                  </a:schemeClr>
                </a:solidFill>
              </a:rPr>
              <a:t>Centrale termica</a:t>
            </a:r>
          </a:p>
        </p:txBody>
      </p:sp>
      <p:cxnSp>
        <p:nvCxnSpPr>
          <p:cNvPr id="46" name="Connettore 2 45"/>
          <p:cNvCxnSpPr>
            <a:stCxn id="45" idx="0"/>
          </p:cNvCxnSpPr>
          <p:nvPr/>
        </p:nvCxnSpPr>
        <p:spPr>
          <a:xfrm flipH="1" flipV="1">
            <a:off x="5652120" y="5477973"/>
            <a:ext cx="309524" cy="8689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07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5224" y="18864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L’intervento generale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764704"/>
            <a:ext cx="2699792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L’intervento si insedia in un’area liberata da vecchi padiglioni ormai in disuso che presenta un lieve dislivello che viene sfruttato per posizionare a livello seminterrato tutto il D.E.A. (oltre 4.000mq)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piastra tecnologica si sviluppa proprio su i 2 livelli al di sotto della piazza centrale che viene riorganizzata a verde recuperandone il valore urbano.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Pertanto il nuovo intervento si colloca esattamente al centro dell’area nosocomiale esistente.</a:t>
            </a:r>
          </a:p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Il posizionamento centrale della piastra  tecnologica serve anche a riconnettere i percorsi con i corpi  di fabbrica esistenti.</a:t>
            </a:r>
          </a:p>
          <a:p>
            <a:pPr algn="r"/>
            <a:endParaRPr lang="fr-FR" sz="1400" b="1" i="1" spc="-16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0" t="82385" r="40285" b="465"/>
          <a:stretch/>
        </p:blipFill>
        <p:spPr>
          <a:xfrm>
            <a:off x="65224" y="5034235"/>
            <a:ext cx="2490551" cy="103840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5223" y="6072643"/>
            <a:ext cx="2579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NUOVO POLO CHIRURGICO DELL’OSPEDALE CIVILE MAGGIORE DI BORGO TRENTO (VERONA)</a:t>
            </a:r>
            <a:endParaRPr lang="fr-FR" sz="12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54" y="1700808"/>
            <a:ext cx="6326250" cy="507276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771800" y="219125"/>
            <a:ext cx="65527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u="sng" dirty="0" smtClean="0">
                <a:solidFill>
                  <a:schemeClr val="bg2">
                    <a:lumMod val="75000"/>
                  </a:schemeClr>
                </a:solidFill>
              </a:rPr>
              <a:t>Tipologia funzionale: </a:t>
            </a:r>
            <a:r>
              <a:rPr lang="it-IT" sz="1600" b="1" i="1" u="sng" dirty="0" err="1" smtClean="0">
                <a:solidFill>
                  <a:schemeClr val="bg2">
                    <a:lumMod val="75000"/>
                  </a:schemeClr>
                </a:solidFill>
              </a:rPr>
              <a:t>Piastra-torre</a:t>
            </a:r>
            <a:endParaRPr lang="it-IT" sz="1600" b="1" i="1" u="sng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it-IT" sz="1600" b="1" i="1" dirty="0" smtClean="0">
                <a:solidFill>
                  <a:schemeClr val="bg2">
                    <a:lumMod val="75000"/>
                  </a:schemeClr>
                </a:solidFill>
              </a:rPr>
              <a:t>Piastra tecnologica</a:t>
            </a: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: 2 livelli interrati</a:t>
            </a:r>
          </a:p>
          <a:p>
            <a:r>
              <a:rPr lang="it-IT" sz="1600" b="1" i="1" dirty="0" smtClean="0">
                <a:solidFill>
                  <a:schemeClr val="bg2">
                    <a:lumMod val="75000"/>
                  </a:schemeClr>
                </a:solidFill>
              </a:rPr>
              <a:t>Torre</a:t>
            </a: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: 2 livelli interrati, 1 seminterrato, piano terra, 4 livelli per le degenze</a:t>
            </a:r>
          </a:p>
          <a:p>
            <a:r>
              <a:rPr lang="it-IT" sz="1600" b="1" i="1" dirty="0" smtClean="0">
                <a:solidFill>
                  <a:schemeClr val="bg2">
                    <a:lumMod val="75000"/>
                  </a:schemeClr>
                </a:solidFill>
              </a:rPr>
              <a:t>Copertura</a:t>
            </a:r>
            <a:r>
              <a:rPr lang="it-IT" sz="1300" b="1" i="1" dirty="0" smtClean="0">
                <a:solidFill>
                  <a:schemeClr val="bg2">
                    <a:lumMod val="75000"/>
                  </a:schemeClr>
                </a:solidFill>
              </a:rPr>
              <a:t>: piano tecnico con </a:t>
            </a:r>
            <a:r>
              <a:rPr lang="it-IT" sz="1300" b="1" i="1" dirty="0" err="1" smtClean="0">
                <a:solidFill>
                  <a:schemeClr val="bg2">
                    <a:lumMod val="75000"/>
                  </a:schemeClr>
                </a:solidFill>
              </a:rPr>
              <a:t>elisuperficie</a:t>
            </a:r>
            <a:endParaRPr lang="it-IT" sz="1300" b="1" i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5224" y="18864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Gli accessi</a:t>
            </a:r>
            <a:endParaRPr lang="it-IT" i="1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04958"/>
            <a:ext cx="6198455" cy="41151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510"/>
            <a:ext cx="6198456" cy="204237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4536" y="764704"/>
            <a:ext cx="269979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fase di concorso e di successiva progettazione definitiva ed esecutiva (fino all’autunno 2010) l’</a:t>
            </a:r>
            <a:r>
              <a:rPr lang="it-IT" sz="1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elisuperficie</a:t>
            </a: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si trovava sulla copertura del corpo di fabbrica del D.E.A.</a:t>
            </a:r>
          </a:p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Successivamente è stato preferito trasferire tale attività in copertura annullando il disagio per le aree di degenza che affacciavo su quel lato</a:t>
            </a:r>
            <a:endParaRPr lang="it-IT" sz="14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endParaRPr lang="fr-FR" sz="14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" y="3950191"/>
            <a:ext cx="2610131" cy="1641161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-13995" y="3983485"/>
            <a:ext cx="269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L’ingresso principale</a:t>
            </a:r>
            <a:endParaRPr lang="fr-FR" sz="14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VERONA_9.jpg"/>
          <p:cNvPicPr>
            <a:picLocks noChangeAspect="1"/>
          </p:cNvPicPr>
          <p:nvPr/>
        </p:nvPicPr>
        <p:blipFill>
          <a:blip r:embed="rId2" cstate="print"/>
          <a:srcRect t="3199" r="2434" b="5090"/>
          <a:stretch>
            <a:fillRect/>
          </a:stretch>
        </p:blipFill>
        <p:spPr>
          <a:xfrm>
            <a:off x="0" y="-1"/>
            <a:ext cx="9144000" cy="660826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444208" y="4869160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1°livello interrato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5589240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Il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D.E.A.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occupa una superficie di circa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4.400mq</a:t>
            </a:r>
            <a:endParaRPr lang="it-IT" sz="1400" b="1" i="1" spc="-16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11960" y="5373216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L’area diagnostica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occupa una superficie di circa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5.800mq</a:t>
            </a:r>
            <a:endParaRPr lang="it-IT" sz="1400" b="1" i="1" spc="-16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242064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Il Blocco operatorio 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occupa una superficie di circa</a:t>
            </a:r>
            <a:r>
              <a:rPr lang="it-IT" sz="1400" b="1" i="1" spc="-16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10.000mq</a:t>
            </a:r>
            <a:endParaRPr lang="it-IT" sz="1400" b="1" i="1" spc="-16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ERONA_10.jpg"/>
          <p:cNvPicPr>
            <a:picLocks noChangeAspect="1"/>
          </p:cNvPicPr>
          <p:nvPr/>
        </p:nvPicPr>
        <p:blipFill>
          <a:blip r:embed="rId2" cstate="print"/>
          <a:srcRect t="2747" b="125"/>
          <a:stretch>
            <a:fillRect/>
          </a:stretch>
        </p:blipFill>
        <p:spPr>
          <a:xfrm>
            <a:off x="467544" y="0"/>
            <a:ext cx="8255463" cy="6858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84168" y="5373216"/>
            <a:ext cx="249055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Piano terra</a:t>
            </a:r>
          </a:p>
        </p:txBody>
      </p:sp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ERONA_11.jpg"/>
          <p:cNvPicPr>
            <a:picLocks noChangeAspect="1"/>
          </p:cNvPicPr>
          <p:nvPr/>
        </p:nvPicPr>
        <p:blipFill rotWithShape="1">
          <a:blip r:embed="rId2" cstate="print"/>
          <a:srcRect l="3209" t="4019" r="2543" b="1616"/>
          <a:stretch/>
        </p:blipFill>
        <p:spPr>
          <a:xfrm>
            <a:off x="1907704" y="188640"/>
            <a:ext cx="7206841" cy="633670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528" y="119996"/>
            <a:ext cx="141043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/>
              <a:t>1°livello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8720"/>
            <a:ext cx="2248440" cy="15841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80496"/>
            <a:ext cx="2820516" cy="18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t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i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389</TotalTime>
  <Words>732</Words>
  <Application>Microsoft Office PowerPoint</Application>
  <PresentationFormat>Presentazione su schermo (4:3)</PresentationFormat>
  <Paragraphs>87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Mito</vt:lpstr>
      <vt:lpstr>NUOVO POLO CHIRURGICO DELL’OSPEDALE CIVILE MAGGIORE DI BORGO TRENTO (VERONA)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Meoli, Federica</dc:creator>
  <cp:lastModifiedBy>Meoli, Federica</cp:lastModifiedBy>
  <cp:revision>51</cp:revision>
  <dcterms:created xsi:type="dcterms:W3CDTF">2014-04-22T14:42:07Z</dcterms:created>
  <dcterms:modified xsi:type="dcterms:W3CDTF">2014-04-23T17:38:23Z</dcterms:modified>
</cp:coreProperties>
</file>