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2" r:id="rId2"/>
    <p:sldId id="293" r:id="rId3"/>
    <p:sldId id="294" r:id="rId4"/>
    <p:sldId id="295"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3" r:id="rId22"/>
    <p:sldId id="334" r:id="rId23"/>
    <p:sldId id="337" r:id="rId24"/>
    <p:sldId id="338" r:id="rId25"/>
    <p:sldId id="339" r:id="rId26"/>
    <p:sldId id="297" r:id="rId27"/>
    <p:sldId id="299" r:id="rId28"/>
    <p:sldId id="298" r:id="rId29"/>
    <p:sldId id="296" r:id="rId30"/>
    <p:sldId id="335" r:id="rId31"/>
    <p:sldId id="304" r:id="rId32"/>
    <p:sldId id="305" r:id="rId33"/>
    <p:sldId id="306" r:id="rId34"/>
    <p:sldId id="307" r:id="rId35"/>
    <p:sldId id="308" r:id="rId36"/>
    <p:sldId id="309" r:id="rId37"/>
    <p:sldId id="310" r:id="rId38"/>
    <p:sldId id="311" r:id="rId39"/>
    <p:sldId id="314" r:id="rId40"/>
    <p:sldId id="312" r:id="rId41"/>
    <p:sldId id="313" r:id="rId42"/>
    <p:sldId id="336" r:id="rId43"/>
    <p:sldId id="290"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876A3-CF94-436B-B08A-16C3A8611A8D}" type="datetimeFigureOut">
              <a:rPr lang="it-IT" smtClean="0"/>
              <a:t>13/12/2016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FD42F-A615-4AE0-90C2-C662E72C92D2}" type="slidenum">
              <a:rPr lang="it-IT" smtClean="0"/>
              <a:t>‹N›</a:t>
            </a:fld>
            <a:endParaRPr lang="it-IT"/>
          </a:p>
        </p:txBody>
      </p:sp>
    </p:spTree>
    <p:extLst>
      <p:ext uri="{BB962C8B-B14F-4D97-AF65-F5344CB8AC3E}">
        <p14:creationId xmlns:p14="http://schemas.microsoft.com/office/powerpoint/2010/main" val="4661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fld id="{3BF1C465-1CA2-4AE2-8F00-FD9CE1D82031}" type="slidenum">
              <a:rPr lang="en-US" altLang="it-IT">
                <a:solidFill>
                  <a:srgbClr val="000000"/>
                </a:solidFill>
              </a:rPr>
              <a:pPr eaLnBrk="1" hangingPunct="1"/>
              <a:t>12</a:t>
            </a:fld>
            <a:endParaRPr lang="en-US" altLang="it-IT">
              <a:solidFill>
                <a:srgbClr val="000000"/>
              </a:solidFill>
            </a:endParaRPr>
          </a:p>
        </p:txBody>
      </p:sp>
      <p:sp>
        <p:nvSpPr>
          <p:cNvPr id="737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tLang="it-IT"/>
          </a:p>
        </p:txBody>
      </p:sp>
      <p:sp>
        <p:nvSpPr>
          <p:cNvPr id="73732"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smtClean="0"/>
          </a:p>
        </p:txBody>
      </p:sp>
    </p:spTree>
    <p:extLst>
      <p:ext uri="{BB962C8B-B14F-4D97-AF65-F5344CB8AC3E}">
        <p14:creationId xmlns:p14="http://schemas.microsoft.com/office/powerpoint/2010/main" val="18800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fld id="{C4C5FF4C-A4FE-42F7-B1E5-75547DBBBAB4}" type="slidenum">
              <a:rPr lang="en-US" altLang="it-IT">
                <a:solidFill>
                  <a:srgbClr val="000000"/>
                </a:solidFill>
              </a:rPr>
              <a:pPr eaLnBrk="1" hangingPunct="1"/>
              <a:t>13</a:t>
            </a:fld>
            <a:endParaRPr lang="en-US" altLang="it-IT">
              <a:solidFill>
                <a:srgbClr val="000000"/>
              </a:solidFill>
            </a:endParaRPr>
          </a:p>
        </p:txBody>
      </p:sp>
      <p:sp>
        <p:nvSpPr>
          <p:cNvPr id="78851" name="Rectangle 2"/>
          <p:cNvSpPr>
            <a:spLocks noGrp="1" noRot="1" noChangeAspect="1" noChangeArrowheads="1" noTextEdit="1"/>
          </p:cNvSpPr>
          <p:nvPr>
            <p:ph type="sldImg"/>
          </p:nvPr>
        </p:nvSpPr>
        <p:spPr>
          <a:xfrm>
            <a:off x="385763" y="685800"/>
            <a:ext cx="6075362" cy="3417888"/>
          </a:xfrm>
          <a:ln/>
        </p:spPr>
      </p:sp>
      <p:sp>
        <p:nvSpPr>
          <p:cNvPr id="78852" name="Rectangle 3"/>
          <p:cNvSpPr>
            <a:spLocks noGrp="1" noChangeArrowheads="1"/>
          </p:cNvSpPr>
          <p:nvPr>
            <p:ph type="body" idx="1"/>
          </p:nvPr>
        </p:nvSpPr>
        <p:spPr>
          <a:xfrm>
            <a:off x="685800" y="4343400"/>
            <a:ext cx="5473700"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smtClean="0"/>
          </a:p>
        </p:txBody>
      </p:sp>
    </p:spTree>
    <p:extLst>
      <p:ext uri="{BB962C8B-B14F-4D97-AF65-F5344CB8AC3E}">
        <p14:creationId xmlns:p14="http://schemas.microsoft.com/office/powerpoint/2010/main" val="9043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fld id="{34700171-718A-4DE8-B190-9F3B9FEB13B4}" type="slidenum">
              <a:rPr lang="en-US" altLang="it-IT">
                <a:solidFill>
                  <a:srgbClr val="000000"/>
                </a:solidFill>
              </a:rPr>
              <a:pPr eaLnBrk="1" hangingPunct="1"/>
              <a:t>21</a:t>
            </a:fld>
            <a:endParaRPr lang="en-US" altLang="it-IT">
              <a:solidFill>
                <a:srgbClr val="000000"/>
              </a:solidFill>
            </a:endParaRPr>
          </a:p>
        </p:txBody>
      </p:sp>
      <p:sp>
        <p:nvSpPr>
          <p:cNvPr id="97283" name="Rectangle 1"/>
          <p:cNvSpPr>
            <a:spLocks noGrp="1" noRot="1" noChangeAspect="1" noChangeArrowheads="1" noTextEdit="1"/>
          </p:cNvSpPr>
          <p:nvPr>
            <p:ph type="sldImg"/>
          </p:nvPr>
        </p:nvSpPr>
        <p:spPr>
          <a:xfrm>
            <a:off x="385763" y="685800"/>
            <a:ext cx="6075362" cy="3417888"/>
          </a:xfrm>
          <a:solidFill>
            <a:srgbClr val="FFFFFF"/>
          </a:solidFill>
          <a:ln/>
        </p:spPr>
      </p:sp>
      <p:sp>
        <p:nvSpPr>
          <p:cNvPr id="97284" name="Rectangle 2"/>
          <p:cNvSpPr>
            <a:spLocks noGrp="1" noChangeArrowheads="1"/>
          </p:cNvSpPr>
          <p:nvPr>
            <p:ph type="body" idx="1"/>
          </p:nvPr>
        </p:nvSpPr>
        <p:spPr>
          <a:xfrm>
            <a:off x="685800" y="4343400"/>
            <a:ext cx="5473700"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smtClean="0"/>
          </a:p>
        </p:txBody>
      </p:sp>
    </p:spTree>
    <p:extLst>
      <p:ext uri="{BB962C8B-B14F-4D97-AF65-F5344CB8AC3E}">
        <p14:creationId xmlns:p14="http://schemas.microsoft.com/office/powerpoint/2010/main" val="321144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eaLnBrk="1" hangingPunct="1"/>
            <a:fld id="{6EB79683-BA9E-432E-A0E8-7E466C177E0C}" type="slidenum">
              <a:rPr lang="it-IT" altLang="it-IT">
                <a:solidFill>
                  <a:srgbClr val="000000"/>
                </a:solidFill>
                <a:latin typeface="Times New Roman" panose="02020603050405020304" pitchFamily="18" charset="0"/>
              </a:rPr>
              <a:pPr eaLnBrk="1" hangingPunct="1"/>
              <a:t>43</a:t>
            </a:fld>
            <a:endParaRPr lang="it-IT" altLang="it-IT">
              <a:solidFill>
                <a:srgbClr val="000000"/>
              </a:solidFill>
              <a:latin typeface="Times New Roman" panose="02020603050405020304" pitchFamily="18" charset="0"/>
            </a:endParaRPr>
          </a:p>
        </p:txBody>
      </p:sp>
      <p:sp>
        <p:nvSpPr>
          <p:cNvPr id="102403" name="Segnaposto immagine diapositiva 1"/>
          <p:cNvSpPr>
            <a:spLocks noGrp="1" noRot="1" noChangeAspect="1" noTextEdit="1"/>
          </p:cNvSpPr>
          <p:nvPr>
            <p:ph type="sldImg"/>
          </p:nvPr>
        </p:nvSpPr>
        <p:spPr>
          <a:xfrm>
            <a:off x="381000" y="685800"/>
            <a:ext cx="6096000" cy="3429000"/>
          </a:xfrm>
          <a:ln/>
        </p:spPr>
      </p:sp>
      <p:sp>
        <p:nvSpPr>
          <p:cNvPr id="102404" name="Segnaposto note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p>
            <a:pPr defTabSz="457200" eaLnBrk="1" hangingPunct="1">
              <a:spcBef>
                <a:spcPct val="0"/>
              </a:spcBef>
            </a:pPr>
            <a:r>
              <a:rPr lang="en-US" altLang="it-IT" smtClean="0"/>
              <a:t>experiment in which I harvest the mycelia from an in vitro to an in vivo situation</a:t>
            </a:r>
            <a:endParaRPr lang="it-IT" altLang="it-IT" smtClean="0"/>
          </a:p>
        </p:txBody>
      </p:sp>
      <p:sp>
        <p:nvSpPr>
          <p:cNvPr id="102405"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Arial" panose="020B0604020202020204" pitchFamily="34" charset="0"/>
                <a:ea typeface="MS Gothic" panose="020B0609070205080204" pitchFamily="49" charset="-128"/>
              </a:defRPr>
            </a:lvl1pPr>
            <a:lvl2pPr eaLnBrk="0" hangingPunct="0">
              <a:defRPr>
                <a:solidFill>
                  <a:schemeClr val="bg1"/>
                </a:solidFill>
                <a:latin typeface="Arial" panose="020B0604020202020204" pitchFamily="34" charset="0"/>
                <a:ea typeface="MS Gothic" panose="020B0609070205080204" pitchFamily="49" charset="-128"/>
              </a:defRPr>
            </a:lvl2pPr>
            <a:lvl3pPr eaLnBrk="0" hangingPunct="0">
              <a:defRPr>
                <a:solidFill>
                  <a:schemeClr val="bg1"/>
                </a:solidFill>
                <a:latin typeface="Arial" panose="020B0604020202020204" pitchFamily="34" charset="0"/>
                <a:ea typeface="MS Gothic" panose="020B0609070205080204" pitchFamily="49" charset="-128"/>
              </a:defRPr>
            </a:lvl3pPr>
            <a:lvl4pPr eaLnBrk="0" hangingPunct="0">
              <a:defRPr>
                <a:solidFill>
                  <a:schemeClr val="bg1"/>
                </a:solidFill>
                <a:latin typeface="Arial" panose="020B0604020202020204" pitchFamily="34" charset="0"/>
                <a:ea typeface="MS Gothic" panose="020B0609070205080204" pitchFamily="49" charset="-128"/>
              </a:defRPr>
            </a:lvl4pPr>
            <a:lvl5pPr eaLnBrk="0" hangingPunct="0">
              <a:defRPr>
                <a:solidFill>
                  <a:schemeClr val="bg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Gothic" panose="020B0609070205080204" pitchFamily="49" charset="-128"/>
              </a:defRPr>
            </a:lvl9pPr>
          </a:lstStyle>
          <a:p>
            <a:pPr algn="r" defTabSz="914400" eaLnBrk="1" hangingPunct="1">
              <a:buClrTx/>
              <a:buSzTx/>
              <a:buFontTx/>
              <a:buNone/>
            </a:pPr>
            <a:fld id="{66956BB0-40F2-42FB-9B3F-F4D92BD316AD}" type="slidenum">
              <a:rPr lang="it-IT" altLang="it-IT" sz="1200">
                <a:solidFill>
                  <a:schemeClr val="tx1"/>
                </a:solidFill>
                <a:cs typeface="Arial" panose="020B0604020202020204" pitchFamily="34" charset="0"/>
              </a:rPr>
              <a:pPr algn="r" defTabSz="914400" eaLnBrk="1" hangingPunct="1">
                <a:buClrTx/>
                <a:buSzTx/>
                <a:buFontTx/>
                <a:buNone/>
              </a:pPr>
              <a:t>43</a:t>
            </a:fld>
            <a:endParaRPr lang="it-IT" altLang="it-IT" sz="1200">
              <a:solidFill>
                <a:schemeClr val="tx1"/>
              </a:solidFill>
              <a:cs typeface="Arial" panose="020B0604020202020204" pitchFamily="34" charset="0"/>
            </a:endParaRPr>
          </a:p>
        </p:txBody>
      </p:sp>
    </p:spTree>
    <p:extLst>
      <p:ext uri="{BB962C8B-B14F-4D97-AF65-F5344CB8AC3E}">
        <p14:creationId xmlns:p14="http://schemas.microsoft.com/office/powerpoint/2010/main" val="328538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5BE2F50-C41C-423D-8B79-C7EC2A503300}" type="datetimeFigureOut">
              <a:rPr lang="it-IT" smtClean="0"/>
              <a:t>13/12/2016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9098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BE2F50-C41C-423D-8B79-C7EC2A503300}" type="datetimeFigureOut">
              <a:rPr lang="it-IT" smtClean="0"/>
              <a:t>13/12/2016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210865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BE2F50-C41C-423D-8B79-C7EC2A503300}" type="datetimeFigureOut">
              <a:rPr lang="it-IT" smtClean="0"/>
              <a:t>13/12/2016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291014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1" y="128588"/>
            <a:ext cx="10953751" cy="1433512"/>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609601" y="1600201"/>
            <a:ext cx="5374217" cy="4511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87018" y="1600201"/>
            <a:ext cx="5376333" cy="4511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5"/>
          <p:cNvSpPr>
            <a:spLocks noGrp="1" noChangeArrowheads="1"/>
          </p:cNvSpPr>
          <p:nvPr>
            <p:ph type="sldNum" idx="10"/>
          </p:nvPr>
        </p:nvSpPr>
        <p:spPr>
          <a:ln/>
        </p:spPr>
        <p:txBody>
          <a:bodyPr/>
          <a:lstStyle>
            <a:lvl1pPr>
              <a:defRPr/>
            </a:lvl1pPr>
          </a:lstStyle>
          <a:p>
            <a:fld id="{23DF9EA7-60D7-4C4C-8115-D16539F567F3}" type="slidenum">
              <a:rPr lang="en-US" altLang="it-IT"/>
              <a:pPr/>
              <a:t>‹N›</a:t>
            </a:fld>
            <a:endParaRPr lang="en-US" altLang="it-IT"/>
          </a:p>
        </p:txBody>
      </p:sp>
    </p:spTree>
    <p:extLst>
      <p:ext uri="{BB962C8B-B14F-4D97-AF65-F5344CB8AC3E}">
        <p14:creationId xmlns:p14="http://schemas.microsoft.com/office/powerpoint/2010/main" val="142739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1" y="128588"/>
            <a:ext cx="10953751" cy="1433512"/>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609601" y="1600201"/>
            <a:ext cx="5374217" cy="4511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6187018" y="1600200"/>
            <a:ext cx="5376333" cy="21796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6187018" y="3932239"/>
            <a:ext cx="5376333" cy="21796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Rectangle 5"/>
          <p:cNvSpPr>
            <a:spLocks noGrp="1" noChangeArrowheads="1"/>
          </p:cNvSpPr>
          <p:nvPr>
            <p:ph type="sldNum" idx="10"/>
          </p:nvPr>
        </p:nvSpPr>
        <p:spPr>
          <a:ln/>
        </p:spPr>
        <p:txBody>
          <a:bodyPr/>
          <a:lstStyle>
            <a:lvl1pPr>
              <a:defRPr/>
            </a:lvl1pPr>
          </a:lstStyle>
          <a:p>
            <a:fld id="{55D99CA1-3D11-4345-BF9A-DFCA029DA68A}" type="slidenum">
              <a:rPr lang="en-US" altLang="it-IT"/>
              <a:pPr/>
              <a:t>‹N›</a:t>
            </a:fld>
            <a:endParaRPr lang="en-US" altLang="it-IT"/>
          </a:p>
        </p:txBody>
      </p:sp>
    </p:spTree>
    <p:extLst>
      <p:ext uri="{BB962C8B-B14F-4D97-AF65-F5344CB8AC3E}">
        <p14:creationId xmlns:p14="http://schemas.microsoft.com/office/powerpoint/2010/main" val="3611212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1" y="128588"/>
            <a:ext cx="10953751" cy="1433512"/>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609601" y="1600201"/>
            <a:ext cx="5374217" cy="4511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lipArt 3"/>
          <p:cNvSpPr>
            <a:spLocks noGrp="1"/>
          </p:cNvSpPr>
          <p:nvPr>
            <p:ph type="clipArt" sz="half" idx="2"/>
          </p:nvPr>
        </p:nvSpPr>
        <p:spPr>
          <a:xfrm>
            <a:off x="6187018" y="1600201"/>
            <a:ext cx="5376333" cy="4511675"/>
          </a:xfrm>
        </p:spPr>
        <p:txBody>
          <a:bodyPr/>
          <a:lstStyle/>
          <a:p>
            <a:pPr lvl="0"/>
            <a:endParaRPr lang="en-US" noProof="0" smtClean="0"/>
          </a:p>
        </p:txBody>
      </p:sp>
      <p:sp>
        <p:nvSpPr>
          <p:cNvPr id="5" name="Rectangle 5"/>
          <p:cNvSpPr>
            <a:spLocks noGrp="1" noChangeArrowheads="1"/>
          </p:cNvSpPr>
          <p:nvPr>
            <p:ph type="sldNum" idx="10"/>
          </p:nvPr>
        </p:nvSpPr>
        <p:spPr>
          <a:ln/>
        </p:spPr>
        <p:txBody>
          <a:bodyPr/>
          <a:lstStyle>
            <a:lvl1pPr>
              <a:defRPr/>
            </a:lvl1pPr>
          </a:lstStyle>
          <a:p>
            <a:fld id="{652E9A4F-1904-44EC-8149-FE6B16752858}" type="slidenum">
              <a:rPr lang="en-US" altLang="it-IT"/>
              <a:pPr/>
              <a:t>‹N›</a:t>
            </a:fld>
            <a:endParaRPr lang="en-US" altLang="it-IT"/>
          </a:p>
        </p:txBody>
      </p:sp>
    </p:spTree>
    <p:extLst>
      <p:ext uri="{BB962C8B-B14F-4D97-AF65-F5344CB8AC3E}">
        <p14:creationId xmlns:p14="http://schemas.microsoft.com/office/powerpoint/2010/main" val="26088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BE2F50-C41C-423D-8B79-C7EC2A503300}" type="datetimeFigureOut">
              <a:rPr lang="it-IT" smtClean="0"/>
              <a:t>13/12/2016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23324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5BE2F50-C41C-423D-8B79-C7EC2A503300}" type="datetimeFigureOut">
              <a:rPr lang="it-IT" smtClean="0"/>
              <a:t>13/12/2016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1529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5BE2F50-C41C-423D-8B79-C7EC2A503300}" type="datetimeFigureOut">
              <a:rPr lang="it-IT" smtClean="0"/>
              <a:t>13/12/2016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193071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5BE2F50-C41C-423D-8B79-C7EC2A503300}" type="datetimeFigureOut">
              <a:rPr lang="it-IT" smtClean="0"/>
              <a:t>13/12/2016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300866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5BE2F50-C41C-423D-8B79-C7EC2A503300}" type="datetimeFigureOut">
              <a:rPr lang="it-IT" smtClean="0"/>
              <a:t>13/12/2016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161696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BE2F50-C41C-423D-8B79-C7EC2A503300}" type="datetimeFigureOut">
              <a:rPr lang="it-IT" smtClean="0"/>
              <a:t>13/12/2016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238009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BE2F50-C41C-423D-8B79-C7EC2A503300}" type="datetimeFigureOut">
              <a:rPr lang="it-IT" smtClean="0"/>
              <a:t>13/12/2016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30392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BE2F50-C41C-423D-8B79-C7EC2A503300}" type="datetimeFigureOut">
              <a:rPr lang="it-IT" smtClean="0"/>
              <a:t>13/12/2016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2B0BA8-3BAE-4DF0-803C-CE7A48C3D52E}" type="slidenum">
              <a:rPr lang="it-IT" smtClean="0"/>
              <a:t>‹N›</a:t>
            </a:fld>
            <a:endParaRPr lang="it-IT"/>
          </a:p>
        </p:txBody>
      </p:sp>
    </p:spTree>
    <p:extLst>
      <p:ext uri="{BB962C8B-B14F-4D97-AF65-F5344CB8AC3E}">
        <p14:creationId xmlns:p14="http://schemas.microsoft.com/office/powerpoint/2010/main" val="231235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E2F50-C41C-423D-8B79-C7EC2A503300}" type="datetimeFigureOut">
              <a:rPr lang="it-IT" smtClean="0"/>
              <a:t>13/12/2016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B0BA8-3BAE-4DF0-803C-CE7A48C3D52E}" type="slidenum">
              <a:rPr lang="it-IT" smtClean="0"/>
              <a:t>‹N›</a:t>
            </a:fld>
            <a:endParaRPr lang="it-IT"/>
          </a:p>
        </p:txBody>
      </p:sp>
    </p:spTree>
    <p:extLst>
      <p:ext uri="{BB962C8B-B14F-4D97-AF65-F5344CB8AC3E}">
        <p14:creationId xmlns:p14="http://schemas.microsoft.com/office/powerpoint/2010/main" val="283967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ideo" Target="https://www.youtube.com/embed/2as2bsFhoq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cross-talk lipidico</a:t>
            </a:r>
            <a:endParaRPr lang="it-IT" dirty="0"/>
          </a:p>
        </p:txBody>
      </p:sp>
      <p:sp>
        <p:nvSpPr>
          <p:cNvPr id="3" name="Segnaposto contenuto 2"/>
          <p:cNvSpPr>
            <a:spLocks noGrp="1"/>
          </p:cNvSpPr>
          <p:nvPr>
            <p:ph idx="1"/>
          </p:nvPr>
        </p:nvSpPr>
        <p:spPr/>
        <p:txBody>
          <a:bodyPr/>
          <a:lstStyle/>
          <a:p>
            <a:r>
              <a:rPr lang="it-IT" dirty="0" smtClean="0"/>
              <a:t>I lipidi hanno un ruolo centrale nella produzione di molecole segnale che viaggiano </a:t>
            </a:r>
            <a:r>
              <a:rPr lang="it-IT" i="1" dirty="0" smtClean="0"/>
              <a:t>inter</a:t>
            </a:r>
            <a:r>
              <a:rPr lang="it-IT" dirty="0" smtClean="0"/>
              <a:t> ed </a:t>
            </a:r>
            <a:r>
              <a:rPr lang="it-IT" i="1" dirty="0" smtClean="0"/>
              <a:t>intra</a:t>
            </a:r>
            <a:r>
              <a:rPr lang="it-IT" dirty="0" smtClean="0"/>
              <a:t> pianta-patogeno per modificare attivamente le capacità invasive del patogeno e quelle difensive della pianta</a:t>
            </a:r>
            <a:endParaRPr lang="it-IT" dirty="0"/>
          </a:p>
        </p:txBody>
      </p:sp>
    </p:spTree>
    <p:extLst>
      <p:ext uri="{BB962C8B-B14F-4D97-AF65-F5344CB8AC3E}">
        <p14:creationId xmlns:p14="http://schemas.microsoft.com/office/powerpoint/2010/main" val="244597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Phospholipids</a:t>
            </a:r>
            <a:r>
              <a:rPr lang="it-IT" dirty="0" smtClean="0"/>
              <a:t> and </a:t>
            </a:r>
            <a:r>
              <a:rPr lang="it-IT" dirty="0" err="1" smtClean="0"/>
              <a:t>phospolipases</a:t>
            </a:r>
            <a:endParaRPr lang="it-IT" dirty="0"/>
          </a:p>
        </p:txBody>
      </p:sp>
      <p:sp>
        <p:nvSpPr>
          <p:cNvPr id="10" name="Segnaposto contenuto 9"/>
          <p:cNvSpPr>
            <a:spLocks noGrp="1"/>
          </p:cNvSpPr>
          <p:nvPr>
            <p:ph idx="1"/>
          </p:nvPr>
        </p:nvSpPr>
        <p:spPr/>
        <p:txBody>
          <a:bodyPr>
            <a:normAutofit fontScale="85000" lnSpcReduction="20000"/>
          </a:bodyPr>
          <a:lstStyle/>
          <a:p>
            <a:r>
              <a:rPr lang="en-US" dirty="0"/>
              <a:t>The phospholipase A (PLA) superfamily is divided into PLA</a:t>
            </a:r>
            <a:r>
              <a:rPr lang="en-US" baseline="-25000" dirty="0"/>
              <a:t>1</a:t>
            </a:r>
            <a:r>
              <a:rPr lang="en-US" dirty="0"/>
              <a:t> and PLA</a:t>
            </a:r>
            <a:r>
              <a:rPr lang="en-US" baseline="-25000" dirty="0"/>
              <a:t>2</a:t>
            </a:r>
            <a:r>
              <a:rPr lang="en-US" dirty="0"/>
              <a:t> families. PLA enzymes catalyze the hydrolysis of the acyl ester bonds of phospholipids at their </a:t>
            </a:r>
            <a:r>
              <a:rPr lang="en-US" i="1" dirty="0"/>
              <a:t>sn</a:t>
            </a:r>
            <a:r>
              <a:rPr lang="en-US" dirty="0"/>
              <a:t>-1 and </a:t>
            </a:r>
            <a:r>
              <a:rPr lang="en-US" i="1" dirty="0"/>
              <a:t>sn</a:t>
            </a:r>
            <a:r>
              <a:rPr lang="en-US" dirty="0"/>
              <a:t>-2 positions, respectively, yielding </a:t>
            </a:r>
            <a:r>
              <a:rPr lang="en-US" u="sng" dirty="0"/>
              <a:t>free fatty acids and </a:t>
            </a:r>
            <a:r>
              <a:rPr lang="en-US" u="sng" dirty="0" err="1"/>
              <a:t>lysophospholipids</a:t>
            </a:r>
            <a:r>
              <a:rPr lang="en-US" dirty="0"/>
              <a:t>. </a:t>
            </a:r>
            <a:endParaRPr lang="en-US" dirty="0" smtClean="0"/>
          </a:p>
          <a:p>
            <a:r>
              <a:rPr lang="en-US" dirty="0" smtClean="0"/>
              <a:t>PLA</a:t>
            </a:r>
            <a:r>
              <a:rPr lang="en-US" baseline="-25000" dirty="0" smtClean="0"/>
              <a:t>2</a:t>
            </a:r>
            <a:r>
              <a:rPr lang="en-US" dirty="0" smtClean="0"/>
              <a:t>-derived </a:t>
            </a:r>
            <a:r>
              <a:rPr lang="en-US" dirty="0"/>
              <a:t>LPC and LPE are involved in systemic responses after </a:t>
            </a:r>
            <a:r>
              <a:rPr lang="en-US" dirty="0" smtClean="0"/>
              <a:t>wounding. </a:t>
            </a:r>
            <a:r>
              <a:rPr lang="en-US" dirty="0" err="1" smtClean="0"/>
              <a:t>Lysophospholipids</a:t>
            </a:r>
            <a:r>
              <a:rPr lang="en-US" dirty="0" smtClean="0"/>
              <a:t> </a:t>
            </a:r>
            <a:r>
              <a:rPr lang="en-US" dirty="0"/>
              <a:t>are further hydrolyzed by </a:t>
            </a:r>
            <a:r>
              <a:rPr lang="en-US" u="sng" dirty="0" err="1"/>
              <a:t>lyso</a:t>
            </a:r>
            <a:r>
              <a:rPr lang="en-US" u="sng" dirty="0"/>
              <a:t>-PLAs</a:t>
            </a:r>
            <a:r>
              <a:rPr lang="en-US" dirty="0"/>
              <a:t> yielding </a:t>
            </a:r>
            <a:r>
              <a:rPr lang="en-US" u="sng" dirty="0" err="1"/>
              <a:t>glycerophosphodiesters</a:t>
            </a:r>
            <a:r>
              <a:rPr lang="en-US" dirty="0"/>
              <a:t>. </a:t>
            </a:r>
            <a:endParaRPr lang="en-US" dirty="0" smtClean="0"/>
          </a:p>
          <a:p>
            <a:r>
              <a:rPr lang="en-US" dirty="0" smtClean="0"/>
              <a:t>PLAs </a:t>
            </a:r>
            <a:r>
              <a:rPr lang="en-US" dirty="0"/>
              <a:t>are believed to be involved in the regulation of </a:t>
            </a:r>
            <a:r>
              <a:rPr lang="en-US" u="sng" dirty="0"/>
              <a:t>plant growth, root and pollen development, stress responses, and defense </a:t>
            </a:r>
            <a:r>
              <a:rPr lang="en-US" u="sng" dirty="0" smtClean="0"/>
              <a:t>signaling</a:t>
            </a:r>
            <a:r>
              <a:rPr lang="en-US" dirty="0" smtClean="0"/>
              <a:t>. </a:t>
            </a:r>
            <a:r>
              <a:rPr lang="en-US" dirty="0"/>
              <a:t>They have been mainly linked to plant immunity through their role in </a:t>
            </a:r>
            <a:r>
              <a:rPr lang="en-US" u="sng" dirty="0"/>
              <a:t>oxylipin and JA biosynthesis </a:t>
            </a:r>
            <a:r>
              <a:rPr lang="en-US" dirty="0"/>
              <a:t>and the stimulation of downstream defense products </a:t>
            </a:r>
            <a:endParaRPr lang="en-US" dirty="0" smtClean="0"/>
          </a:p>
          <a:p>
            <a:r>
              <a:rPr lang="it-IT" dirty="0"/>
              <a:t>The </a:t>
            </a:r>
            <a:r>
              <a:rPr lang="it-IT" dirty="0" err="1"/>
              <a:t>enzymatic</a:t>
            </a:r>
            <a:r>
              <a:rPr lang="it-IT" dirty="0"/>
              <a:t> </a:t>
            </a:r>
            <a:r>
              <a:rPr lang="it-IT" dirty="0" err="1"/>
              <a:t>products</a:t>
            </a:r>
            <a:r>
              <a:rPr lang="it-IT" dirty="0"/>
              <a:t> of PLA and </a:t>
            </a:r>
            <a:r>
              <a:rPr lang="it-IT" dirty="0" err="1"/>
              <a:t>lyso</a:t>
            </a:r>
            <a:r>
              <a:rPr lang="it-IT" dirty="0"/>
              <a:t>-PLA </a:t>
            </a:r>
            <a:r>
              <a:rPr lang="it-IT" dirty="0" err="1"/>
              <a:t>activities</a:t>
            </a:r>
            <a:r>
              <a:rPr lang="it-IT" dirty="0"/>
              <a:t> are </a:t>
            </a:r>
            <a:r>
              <a:rPr lang="it-IT" u="sng" dirty="0" err="1"/>
              <a:t>glycerophosphodiesters</a:t>
            </a:r>
            <a:r>
              <a:rPr lang="it-IT" dirty="0"/>
              <a:t>, </a:t>
            </a:r>
            <a:r>
              <a:rPr lang="it-IT" dirty="0" err="1"/>
              <a:t>which</a:t>
            </a:r>
            <a:r>
              <a:rPr lang="it-IT" dirty="0"/>
              <a:t> are </a:t>
            </a:r>
            <a:r>
              <a:rPr lang="it-IT" dirty="0" err="1"/>
              <a:t>further</a:t>
            </a:r>
            <a:r>
              <a:rPr lang="it-IT" dirty="0"/>
              <a:t> </a:t>
            </a:r>
            <a:r>
              <a:rPr lang="it-IT" dirty="0" err="1"/>
              <a:t>hydrolyzed</a:t>
            </a:r>
            <a:r>
              <a:rPr lang="it-IT" dirty="0"/>
              <a:t> by </a:t>
            </a:r>
            <a:r>
              <a:rPr lang="it-IT" dirty="0" err="1"/>
              <a:t>glycerophosphodiester</a:t>
            </a:r>
            <a:r>
              <a:rPr lang="it-IT" dirty="0"/>
              <a:t> </a:t>
            </a:r>
            <a:r>
              <a:rPr lang="it-IT" dirty="0" err="1"/>
              <a:t>phosphodiesterases</a:t>
            </a:r>
            <a:r>
              <a:rPr lang="it-IT" dirty="0"/>
              <a:t> </a:t>
            </a:r>
            <a:r>
              <a:rPr lang="it-IT" dirty="0" err="1"/>
              <a:t>yielding</a:t>
            </a:r>
            <a:r>
              <a:rPr lang="it-IT" dirty="0"/>
              <a:t> </a:t>
            </a:r>
            <a:r>
              <a:rPr lang="it-IT" u="sng" dirty="0" smtClean="0"/>
              <a:t>Gro3P</a:t>
            </a:r>
            <a:r>
              <a:rPr lang="it-IT" dirty="0" smtClean="0"/>
              <a:t> (Glycerol-3-phosphate). </a:t>
            </a:r>
            <a:r>
              <a:rPr lang="it-IT" u="sng" dirty="0"/>
              <a:t>Gro3P </a:t>
            </a:r>
            <a:r>
              <a:rPr lang="it-IT" u="sng" dirty="0" err="1"/>
              <a:t>accumulation</a:t>
            </a:r>
            <a:r>
              <a:rPr lang="it-IT" u="sng" dirty="0"/>
              <a:t> </a:t>
            </a:r>
            <a:r>
              <a:rPr lang="it-IT" dirty="0" err="1"/>
              <a:t>is</a:t>
            </a:r>
            <a:r>
              <a:rPr lang="it-IT" dirty="0"/>
              <a:t> a </a:t>
            </a:r>
            <a:r>
              <a:rPr lang="it-IT" dirty="0" err="1"/>
              <a:t>highly</a:t>
            </a:r>
            <a:r>
              <a:rPr lang="it-IT" dirty="0"/>
              <a:t> </a:t>
            </a:r>
            <a:r>
              <a:rPr lang="it-IT" dirty="0" err="1"/>
              <a:t>conserved</a:t>
            </a:r>
            <a:r>
              <a:rPr lang="it-IT" dirty="0"/>
              <a:t> </a:t>
            </a:r>
            <a:r>
              <a:rPr lang="it-IT" dirty="0" err="1"/>
              <a:t>process</a:t>
            </a:r>
            <a:r>
              <a:rPr lang="it-IT" dirty="0"/>
              <a:t> in </a:t>
            </a:r>
            <a:r>
              <a:rPr lang="it-IT" dirty="0" err="1"/>
              <a:t>different</a:t>
            </a:r>
            <a:r>
              <a:rPr lang="it-IT" dirty="0"/>
              <a:t> </a:t>
            </a:r>
            <a:r>
              <a:rPr lang="it-IT" dirty="0" err="1"/>
              <a:t>organisms</a:t>
            </a:r>
            <a:r>
              <a:rPr lang="it-IT" dirty="0"/>
              <a:t> </a:t>
            </a:r>
            <a:r>
              <a:rPr lang="en-US" dirty="0"/>
              <a:t> </a:t>
            </a:r>
            <a:endParaRPr lang="it-IT" dirty="0"/>
          </a:p>
        </p:txBody>
      </p:sp>
    </p:spTree>
    <p:extLst>
      <p:ext uri="{BB962C8B-B14F-4D97-AF65-F5344CB8AC3E}">
        <p14:creationId xmlns:p14="http://schemas.microsoft.com/office/powerpoint/2010/main" val="107040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444" y="103868"/>
            <a:ext cx="10515600" cy="1325563"/>
          </a:xfrm>
        </p:spPr>
        <p:txBody>
          <a:bodyPr/>
          <a:lstStyle/>
          <a:p>
            <a:r>
              <a:rPr lang="it-IT" dirty="0" err="1" smtClean="0"/>
              <a:t>Glycolipids</a:t>
            </a:r>
            <a:r>
              <a:rPr lang="it-IT" dirty="0" smtClean="0"/>
              <a:t> &amp; SAR</a:t>
            </a:r>
            <a:endParaRPr lang="it-IT" dirty="0"/>
          </a:p>
        </p:txBody>
      </p:sp>
      <p:sp>
        <p:nvSpPr>
          <p:cNvPr id="4" name="Segnaposto contenuto 3"/>
          <p:cNvSpPr>
            <a:spLocks noGrp="1"/>
          </p:cNvSpPr>
          <p:nvPr>
            <p:ph sz="half" idx="1"/>
          </p:nvPr>
        </p:nvSpPr>
        <p:spPr>
          <a:xfrm>
            <a:off x="265444" y="1276140"/>
            <a:ext cx="6306178" cy="5406013"/>
          </a:xfrm>
        </p:spPr>
        <p:txBody>
          <a:bodyPr>
            <a:normAutofit fontScale="92500" lnSpcReduction="20000"/>
          </a:bodyPr>
          <a:lstStyle/>
          <a:p>
            <a:r>
              <a:rPr lang="it-IT" dirty="0" err="1"/>
              <a:t>Glycolipids</a:t>
            </a:r>
            <a:r>
              <a:rPr lang="it-IT" dirty="0"/>
              <a:t> are </a:t>
            </a:r>
            <a:r>
              <a:rPr lang="it-IT" dirty="0" err="1"/>
              <a:t>abundant</a:t>
            </a:r>
            <a:r>
              <a:rPr lang="it-IT" dirty="0"/>
              <a:t> membrane </a:t>
            </a:r>
            <a:r>
              <a:rPr lang="it-IT" dirty="0" err="1"/>
              <a:t>components</a:t>
            </a:r>
            <a:r>
              <a:rPr lang="it-IT" dirty="0"/>
              <a:t> in </a:t>
            </a:r>
            <a:r>
              <a:rPr lang="it-IT" dirty="0" err="1"/>
              <a:t>chloroplasts</a:t>
            </a:r>
            <a:r>
              <a:rPr lang="it-IT" dirty="0"/>
              <a:t> of </a:t>
            </a:r>
            <a:r>
              <a:rPr lang="it-IT" dirty="0" err="1"/>
              <a:t>plants</a:t>
            </a:r>
            <a:r>
              <a:rPr lang="it-IT" dirty="0"/>
              <a:t> and </a:t>
            </a:r>
            <a:r>
              <a:rPr lang="it-IT" dirty="0" err="1"/>
              <a:t>algae</a:t>
            </a:r>
            <a:r>
              <a:rPr lang="it-IT" dirty="0"/>
              <a:t> and in </a:t>
            </a:r>
            <a:r>
              <a:rPr lang="it-IT" dirty="0" err="1"/>
              <a:t>cyanobacteria</a:t>
            </a:r>
            <a:r>
              <a:rPr lang="it-IT" dirty="0"/>
              <a:t>, and some </a:t>
            </a:r>
            <a:r>
              <a:rPr lang="it-IT" dirty="0" err="1"/>
              <a:t>bacterial</a:t>
            </a:r>
            <a:r>
              <a:rPr lang="it-IT" dirty="0"/>
              <a:t> </a:t>
            </a:r>
            <a:r>
              <a:rPr lang="it-IT" dirty="0" smtClean="0"/>
              <a:t>phyla.</a:t>
            </a:r>
          </a:p>
          <a:p>
            <a:r>
              <a:rPr lang="it-IT" u="sng" dirty="0" err="1" smtClean="0"/>
              <a:t>Galactolipids</a:t>
            </a:r>
            <a:r>
              <a:rPr lang="it-IT" dirty="0" smtClean="0"/>
              <a:t> </a:t>
            </a:r>
            <a:r>
              <a:rPr lang="it-IT" dirty="0" err="1"/>
              <a:t>make</a:t>
            </a:r>
            <a:r>
              <a:rPr lang="it-IT" dirty="0"/>
              <a:t> up the major </a:t>
            </a:r>
            <a:r>
              <a:rPr lang="it-IT" dirty="0" err="1"/>
              <a:t>glycolipid</a:t>
            </a:r>
            <a:r>
              <a:rPr lang="it-IT" dirty="0"/>
              <a:t> </a:t>
            </a:r>
            <a:r>
              <a:rPr lang="it-IT" dirty="0" err="1"/>
              <a:t>fraction</a:t>
            </a:r>
            <a:r>
              <a:rPr lang="it-IT" dirty="0"/>
              <a:t> in </a:t>
            </a:r>
            <a:r>
              <a:rPr lang="it-IT" dirty="0" err="1"/>
              <a:t>plants</a:t>
            </a:r>
            <a:r>
              <a:rPr lang="it-IT" dirty="0"/>
              <a:t> </a:t>
            </a:r>
            <a:r>
              <a:rPr lang="it-IT" dirty="0" err="1"/>
              <a:t>because</a:t>
            </a:r>
            <a:r>
              <a:rPr lang="it-IT" dirty="0"/>
              <a:t> </a:t>
            </a:r>
            <a:r>
              <a:rPr lang="it-IT" dirty="0" err="1"/>
              <a:t>monogalactosyldiacylglycerol</a:t>
            </a:r>
            <a:r>
              <a:rPr lang="it-IT" dirty="0"/>
              <a:t> (</a:t>
            </a:r>
            <a:r>
              <a:rPr lang="it-IT" u="sng" dirty="0"/>
              <a:t>MGDG</a:t>
            </a:r>
            <a:r>
              <a:rPr lang="it-IT" dirty="0"/>
              <a:t>) and </a:t>
            </a:r>
            <a:r>
              <a:rPr lang="it-IT" dirty="0" err="1"/>
              <a:t>digalactosyldiacylglycerol</a:t>
            </a:r>
            <a:r>
              <a:rPr lang="it-IT" dirty="0"/>
              <a:t> (</a:t>
            </a:r>
            <a:r>
              <a:rPr lang="it-IT" u="sng" dirty="0"/>
              <a:t>DGDG</a:t>
            </a:r>
            <a:r>
              <a:rPr lang="it-IT" dirty="0" smtClean="0"/>
              <a:t>)</a:t>
            </a:r>
          </a:p>
          <a:p>
            <a:r>
              <a:rPr lang="it-IT" dirty="0" err="1"/>
              <a:t>Galactolipids</a:t>
            </a:r>
            <a:r>
              <a:rPr lang="it-IT" dirty="0"/>
              <a:t> play </a:t>
            </a:r>
            <a:r>
              <a:rPr lang="it-IT" dirty="0" err="1"/>
              <a:t>important</a:t>
            </a:r>
            <a:r>
              <a:rPr lang="it-IT" dirty="0"/>
              <a:t> </a:t>
            </a:r>
            <a:r>
              <a:rPr lang="it-IT" dirty="0" err="1"/>
              <a:t>roles</a:t>
            </a:r>
            <a:r>
              <a:rPr lang="it-IT" dirty="0"/>
              <a:t> in </a:t>
            </a:r>
            <a:r>
              <a:rPr lang="it-IT" dirty="0" err="1"/>
              <a:t>signal</a:t>
            </a:r>
            <a:r>
              <a:rPr lang="it-IT" dirty="0"/>
              <a:t> </a:t>
            </a:r>
            <a:r>
              <a:rPr lang="it-IT" dirty="0" err="1"/>
              <a:t>transduction</a:t>
            </a:r>
            <a:r>
              <a:rPr lang="it-IT" dirty="0"/>
              <a:t>, </a:t>
            </a:r>
            <a:r>
              <a:rPr lang="it-IT" dirty="0" err="1"/>
              <a:t>cell</a:t>
            </a:r>
            <a:r>
              <a:rPr lang="it-IT" dirty="0"/>
              <a:t> </a:t>
            </a:r>
            <a:r>
              <a:rPr lang="it-IT" dirty="0" err="1"/>
              <a:t>communication</a:t>
            </a:r>
            <a:r>
              <a:rPr lang="it-IT" dirty="0"/>
              <a:t> and </a:t>
            </a:r>
            <a:r>
              <a:rPr lang="it-IT" dirty="0" err="1"/>
              <a:t>pathogen</a:t>
            </a:r>
            <a:r>
              <a:rPr lang="it-IT" dirty="0"/>
              <a:t> </a:t>
            </a:r>
            <a:r>
              <a:rPr lang="it-IT" dirty="0" err="1"/>
              <a:t>responses</a:t>
            </a:r>
            <a:r>
              <a:rPr lang="it-IT" dirty="0" smtClean="0"/>
              <a:t>.</a:t>
            </a:r>
          </a:p>
          <a:p>
            <a:r>
              <a:rPr lang="en-US" dirty="0" smtClean="0"/>
              <a:t>The </a:t>
            </a:r>
            <a:r>
              <a:rPr lang="en-US" dirty="0"/>
              <a:t>two </a:t>
            </a:r>
            <a:r>
              <a:rPr lang="en-US" dirty="0" err="1"/>
              <a:t>galactolipids</a:t>
            </a:r>
            <a:r>
              <a:rPr lang="en-US" dirty="0"/>
              <a:t> apparently have different functions in SAR because </a:t>
            </a:r>
            <a:r>
              <a:rPr lang="en-US" u="sng" dirty="0"/>
              <a:t>MGDG</a:t>
            </a:r>
            <a:r>
              <a:rPr lang="en-US" dirty="0"/>
              <a:t> regulates the biosynthesis of </a:t>
            </a:r>
            <a:r>
              <a:rPr lang="en-US" dirty="0" err="1"/>
              <a:t>AzA</a:t>
            </a:r>
            <a:r>
              <a:rPr lang="en-US" dirty="0"/>
              <a:t> and </a:t>
            </a:r>
            <a:r>
              <a:rPr lang="en-US" u="sng" dirty="0"/>
              <a:t>Gro3P</a:t>
            </a:r>
            <a:r>
              <a:rPr lang="en-US" dirty="0"/>
              <a:t>, while </a:t>
            </a:r>
            <a:r>
              <a:rPr lang="en-US" u="sng" dirty="0"/>
              <a:t>DGDG</a:t>
            </a:r>
            <a:r>
              <a:rPr lang="en-US" dirty="0"/>
              <a:t> affects the biosynthesis of NO and SA and is also required for </a:t>
            </a:r>
            <a:r>
              <a:rPr lang="en-US" dirty="0" err="1"/>
              <a:t>AzA</a:t>
            </a:r>
            <a:r>
              <a:rPr lang="en-US" dirty="0"/>
              <a:t> -induced SAR in </a:t>
            </a:r>
            <a:r>
              <a:rPr lang="en-US" i="1" dirty="0"/>
              <a:t>Arabidopsis</a:t>
            </a:r>
            <a:r>
              <a:rPr lang="it-IT" dirty="0" smtClean="0"/>
              <a:t> </a:t>
            </a:r>
            <a:endParaRPr lang="it-IT" dirty="0"/>
          </a:p>
        </p:txBody>
      </p:sp>
      <p:pic>
        <p:nvPicPr>
          <p:cNvPr id="6" name="Segnaposto contenuto 5"/>
          <p:cNvPicPr>
            <a:picLocks noGrp="1" noChangeAspect="1"/>
          </p:cNvPicPr>
          <p:nvPr>
            <p:ph sz="half" idx="2"/>
          </p:nvPr>
        </p:nvPicPr>
        <p:blipFill>
          <a:blip r:embed="rId2"/>
          <a:stretch>
            <a:fillRect/>
          </a:stretch>
        </p:blipFill>
        <p:spPr>
          <a:xfrm>
            <a:off x="6722347" y="278822"/>
            <a:ext cx="4742821" cy="6533645"/>
          </a:xfrm>
          <a:prstGeom prst="rect">
            <a:avLst/>
          </a:prstGeom>
        </p:spPr>
      </p:pic>
    </p:spTree>
    <p:extLst>
      <p:ext uri="{BB962C8B-B14F-4D97-AF65-F5344CB8AC3E}">
        <p14:creationId xmlns:p14="http://schemas.microsoft.com/office/powerpoint/2010/main" val="64468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1524001" y="-77788"/>
            <a:ext cx="8964613" cy="1312863"/>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a:t>Ossilipine come segnali di sviluppo e comunicazione ospite-patogeno</a:t>
            </a:r>
          </a:p>
        </p:txBody>
      </p:sp>
      <p:sp>
        <p:nvSpPr>
          <p:cNvPr id="19459" name="Rectangle 2"/>
          <p:cNvSpPr>
            <a:spLocks noGrp="1" noChangeArrowheads="1"/>
          </p:cNvSpPr>
          <p:nvPr>
            <p:ph type="body" idx="4294967295"/>
          </p:nvPr>
        </p:nvSpPr>
        <p:spPr>
          <a:xfrm>
            <a:off x="1774825" y="1268414"/>
            <a:ext cx="8713788" cy="5400675"/>
          </a:xfrm>
        </p:spPr>
        <p:txBody>
          <a:bodyPr/>
          <a:lstStyle/>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smtClean="0"/>
              <a:t>I patogeni e i loro ospiti hanno acquisito dei complessi meccanismi di </a:t>
            </a:r>
            <a:r>
              <a:rPr lang="it-IT" altLang="it-IT" i="1" dirty="0" err="1" smtClean="0"/>
              <a:t>signalling</a:t>
            </a:r>
            <a:r>
              <a:rPr lang="it-IT" altLang="it-IT" dirty="0" smtClean="0"/>
              <a:t> per interagire con l’ambiente circostante</a:t>
            </a:r>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smtClean="0"/>
              <a:t>Le </a:t>
            </a:r>
            <a:r>
              <a:rPr lang="it-IT" altLang="it-IT" b="1" dirty="0" smtClean="0"/>
              <a:t>ossilipine</a:t>
            </a:r>
            <a:r>
              <a:rPr lang="it-IT" altLang="it-IT" dirty="0" smtClean="0"/>
              <a:t> rappresentano una nuova classe di molecole implicate nel </a:t>
            </a:r>
            <a:r>
              <a:rPr lang="it-IT" altLang="it-IT" i="1" dirty="0" err="1" smtClean="0"/>
              <a:t>signalling</a:t>
            </a:r>
            <a:r>
              <a:rPr lang="it-IT" altLang="it-IT" dirty="0" smtClean="0"/>
              <a:t> ospite-patogeno</a:t>
            </a:r>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smtClean="0"/>
              <a:t>Le ossilipine rappresentano una famiglia molto diversificata di metaboliti secondari che si originano dall’ossidazione o da un’ulteriore </a:t>
            </a:r>
            <a:r>
              <a:rPr lang="it-IT" altLang="it-IT" dirty="0" err="1" smtClean="0"/>
              <a:t>bio</a:t>
            </a:r>
            <a:r>
              <a:rPr lang="it-IT" altLang="it-IT" dirty="0" smtClean="0"/>
              <a:t>-conversione degli acidi grassi polinsaturi (</a:t>
            </a:r>
            <a:r>
              <a:rPr lang="it-IT" altLang="it-IT" b="1" dirty="0" smtClean="0"/>
              <a:t>PUFA</a:t>
            </a:r>
            <a:r>
              <a:rPr lang="it-IT" altLang="it-IT" dirty="0" smtClean="0"/>
              <a:t>) e monoinsaturi (</a:t>
            </a:r>
            <a:r>
              <a:rPr lang="it-IT" altLang="it-IT" b="1" dirty="0" smtClean="0"/>
              <a:t>UFA</a:t>
            </a:r>
            <a:r>
              <a:rPr lang="it-IT" altLang="it-IT" dirty="0" smtClean="0"/>
              <a:t>)</a:t>
            </a:r>
          </a:p>
          <a:p>
            <a:pPr marL="338138" indent="-338138">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dirty="0" smtClean="0"/>
          </a:p>
          <a:p>
            <a:pPr marL="338138" indent="-338138">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dirty="0" smtClean="0"/>
          </a:p>
        </p:txBody>
      </p:sp>
    </p:spTree>
    <p:extLst>
      <p:ext uri="{BB962C8B-B14F-4D97-AF65-F5344CB8AC3E}">
        <p14:creationId xmlns:p14="http://schemas.microsoft.com/office/powerpoint/2010/main" val="15936042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49213"/>
            <a:ext cx="8218488" cy="703262"/>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dirty="0" smtClean="0"/>
              <a:t>Le ossilipine</a:t>
            </a:r>
            <a:endParaRPr lang="it-IT" altLang="it-IT" sz="4000" dirty="0"/>
          </a:p>
        </p:txBody>
      </p:sp>
      <p:sp>
        <p:nvSpPr>
          <p:cNvPr id="24579" name="Rectangle 3"/>
          <p:cNvSpPr>
            <a:spLocks noGrp="1" noChangeArrowheads="1"/>
          </p:cNvSpPr>
          <p:nvPr>
            <p:ph type="body" idx="1"/>
          </p:nvPr>
        </p:nvSpPr>
        <p:spPr>
          <a:xfrm>
            <a:off x="963826" y="944650"/>
            <a:ext cx="9803027" cy="5011307"/>
          </a:xfrm>
        </p:spPr>
        <p:txBody>
          <a:bodyPr/>
          <a:lstStyle/>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Le ossilipine </a:t>
            </a:r>
            <a:r>
              <a:rPr lang="it-IT" altLang="it-IT" sz="2400" dirty="0" smtClean="0"/>
              <a:t>includono gli </a:t>
            </a:r>
            <a:r>
              <a:rPr lang="it-IT" altLang="it-IT" sz="2400" dirty="0" err="1" smtClean="0"/>
              <a:t>idroperossi</a:t>
            </a:r>
            <a:r>
              <a:rPr lang="it-IT" altLang="it-IT" sz="2400" dirty="0" smtClean="0"/>
              <a:t>-</a:t>
            </a:r>
            <a:r>
              <a:rPr lang="it-IT" altLang="it-IT" sz="2400" dirty="0"/>
              <a:t>, </a:t>
            </a:r>
            <a:r>
              <a:rPr lang="it-IT" altLang="it-IT" sz="2400" dirty="0" err="1"/>
              <a:t>idrossi</a:t>
            </a:r>
            <a:r>
              <a:rPr lang="it-IT" altLang="it-IT" sz="2400" dirty="0"/>
              <a:t>-, </a:t>
            </a:r>
            <a:r>
              <a:rPr lang="it-IT" altLang="it-IT" sz="2400" dirty="0" err="1"/>
              <a:t>oxo</a:t>
            </a:r>
            <a:r>
              <a:rPr lang="it-IT" altLang="it-IT" sz="2400" dirty="0"/>
              <a:t>- ed </a:t>
            </a:r>
            <a:r>
              <a:rPr lang="it-IT" altLang="it-IT" sz="2400" dirty="0" err="1"/>
              <a:t>epossi</a:t>
            </a:r>
            <a:r>
              <a:rPr lang="it-IT" altLang="it-IT" sz="2400" dirty="0"/>
              <a:t>-acidi grassi, </a:t>
            </a:r>
            <a:r>
              <a:rPr lang="it-IT" altLang="it-IT" sz="2400" dirty="0" err="1"/>
              <a:t>divinil</a:t>
            </a:r>
            <a:r>
              <a:rPr lang="it-IT" altLang="it-IT" sz="2400" dirty="0"/>
              <a:t>-eteri, aldeidi volatili e </a:t>
            </a:r>
            <a:r>
              <a:rPr lang="it-IT" altLang="it-IT" sz="2400" dirty="0" err="1"/>
              <a:t>jasmonati</a:t>
            </a:r>
            <a:endParaRPr lang="it-IT" altLang="it-IT" sz="2400" dirty="0"/>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Le ossilipine possono formare coniugati esterificati come i </a:t>
            </a:r>
            <a:r>
              <a:rPr lang="it-IT" altLang="it-IT" sz="2400" dirty="0" err="1"/>
              <a:t>glicerolipidi</a:t>
            </a:r>
            <a:r>
              <a:rPr lang="it-IT" altLang="it-IT" sz="2400" dirty="0"/>
              <a:t> (glicolipidi, fosfolipidi, e lipidi </a:t>
            </a:r>
            <a:r>
              <a:rPr lang="it-IT" altLang="it-IT" sz="2400" dirty="0" smtClean="0"/>
              <a:t>neutrali)</a:t>
            </a:r>
            <a:endParaRPr lang="it-IT" altLang="it-IT" sz="2400" dirty="0"/>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Le ossilipine possono avere diversi ruoli biologici:</a:t>
            </a:r>
          </a:p>
          <a:p>
            <a:pPr marL="738188" lvl="1" indent="-28098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a:t>Secondi messaggeri</a:t>
            </a:r>
          </a:p>
          <a:p>
            <a:pPr marL="738188" lvl="1" indent="-28098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a:t>Antimicrobici</a:t>
            </a:r>
          </a:p>
          <a:p>
            <a:pPr marL="738188" lvl="1" indent="-28098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a:t>Insetticidi</a:t>
            </a:r>
          </a:p>
          <a:p>
            <a:pPr marL="738188" lvl="1" indent="-28098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dirty="0"/>
              <a:t>Antifungini </a:t>
            </a:r>
          </a:p>
        </p:txBody>
      </p:sp>
    </p:spTree>
    <p:extLst>
      <p:ext uri="{BB962C8B-B14F-4D97-AF65-F5344CB8AC3E}">
        <p14:creationId xmlns:p14="http://schemas.microsoft.com/office/powerpoint/2010/main" val="3224969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03389" y="115889"/>
            <a:ext cx="8785225" cy="517525"/>
          </a:xfrm>
        </p:spPr>
        <p:txBody>
          <a:bodyPr>
            <a:normAutofit fontScale="90000"/>
          </a:bodyPr>
          <a:lstStyle/>
          <a:p>
            <a:pPr eaLnBrk="1" hangingPunct="1"/>
            <a:r>
              <a:rPr lang="it-IT" altLang="it-IT" sz="4000"/>
              <a:t>Le </a:t>
            </a:r>
            <a:r>
              <a:rPr lang="it-IT" altLang="it-IT" sz="4000" i="1"/>
              <a:t>pathways</a:t>
            </a:r>
            <a:r>
              <a:rPr lang="it-IT" altLang="it-IT" sz="4000"/>
              <a:t> di biosintesi delle ossilipine</a:t>
            </a:r>
          </a:p>
        </p:txBody>
      </p:sp>
      <p:sp>
        <p:nvSpPr>
          <p:cNvPr id="25603" name="Rectangle 3"/>
          <p:cNvSpPr>
            <a:spLocks noGrp="1" noChangeArrowheads="1"/>
          </p:cNvSpPr>
          <p:nvPr>
            <p:ph type="body" sz="half" idx="1"/>
          </p:nvPr>
        </p:nvSpPr>
        <p:spPr>
          <a:xfrm>
            <a:off x="1703388" y="1484314"/>
            <a:ext cx="4608512" cy="5113337"/>
          </a:xfrm>
        </p:spPr>
        <p:txBody>
          <a:bodyPr>
            <a:normAutofit lnSpcReduction="10000"/>
          </a:bodyPr>
          <a:lstStyle/>
          <a:p>
            <a:pPr eaLnBrk="1" hangingPunct="1">
              <a:lnSpc>
                <a:spcPct val="90000"/>
              </a:lnSpc>
              <a:spcBef>
                <a:spcPct val="20000"/>
              </a:spcBef>
            </a:pPr>
            <a:r>
              <a:rPr lang="it-IT" altLang="it-IT" sz="2600" dirty="0"/>
              <a:t>Le </a:t>
            </a:r>
            <a:r>
              <a:rPr lang="it-IT" altLang="it-IT" sz="2600" b="1" dirty="0" smtClean="0"/>
              <a:t>ossilipine</a:t>
            </a:r>
            <a:r>
              <a:rPr lang="it-IT" altLang="it-IT" sz="2600" dirty="0" smtClean="0"/>
              <a:t> </a:t>
            </a:r>
            <a:r>
              <a:rPr lang="it-IT" altLang="it-IT" sz="2600" dirty="0"/>
              <a:t>sono sintetizzate o per ossidazione chimica (radicalica) oppure </a:t>
            </a:r>
            <a:r>
              <a:rPr lang="it-IT" altLang="it-IT" sz="2600" dirty="0" err="1"/>
              <a:t>enzimaticamente</a:t>
            </a:r>
            <a:r>
              <a:rPr lang="it-IT" altLang="it-IT" sz="2600" dirty="0"/>
              <a:t> dai PUFA da tre </a:t>
            </a:r>
            <a:r>
              <a:rPr lang="it-IT" altLang="it-IT" sz="2600" i="1" dirty="0" err="1"/>
              <a:t>pathways</a:t>
            </a:r>
            <a:r>
              <a:rPr lang="it-IT" altLang="it-IT" sz="2600" i="1" dirty="0"/>
              <a:t> </a:t>
            </a:r>
            <a:r>
              <a:rPr lang="it-IT" altLang="it-IT" sz="2600" dirty="0"/>
              <a:t>principali</a:t>
            </a:r>
          </a:p>
          <a:p>
            <a:pPr lvl="1" eaLnBrk="1" hangingPunct="1">
              <a:lnSpc>
                <a:spcPct val="90000"/>
              </a:lnSpc>
              <a:spcBef>
                <a:spcPct val="20000"/>
              </a:spcBef>
            </a:pPr>
            <a:r>
              <a:rPr lang="it-IT" altLang="it-IT" sz="2200" dirty="0"/>
              <a:t>La </a:t>
            </a:r>
            <a:r>
              <a:rPr lang="it-IT" altLang="it-IT" sz="2200" dirty="0" err="1" smtClean="0"/>
              <a:t>lipossigenasi</a:t>
            </a:r>
            <a:r>
              <a:rPr lang="it-IT" altLang="it-IT" sz="2200" dirty="0" smtClean="0"/>
              <a:t> (</a:t>
            </a:r>
            <a:r>
              <a:rPr lang="it-IT" altLang="it-IT" sz="2200" b="1" dirty="0" smtClean="0"/>
              <a:t>LOX)</a:t>
            </a:r>
          </a:p>
          <a:p>
            <a:pPr lvl="1" eaLnBrk="1" hangingPunct="1">
              <a:lnSpc>
                <a:spcPct val="90000"/>
              </a:lnSpc>
              <a:spcBef>
                <a:spcPct val="20000"/>
              </a:spcBef>
            </a:pPr>
            <a:r>
              <a:rPr lang="it-IT" altLang="it-IT" sz="2200" dirty="0" smtClean="0"/>
              <a:t>Le alfa-</a:t>
            </a:r>
            <a:r>
              <a:rPr lang="it-IT" altLang="it-IT" sz="2200" dirty="0" err="1" smtClean="0"/>
              <a:t>diosigenasi</a:t>
            </a:r>
            <a:r>
              <a:rPr lang="it-IT" altLang="it-IT" sz="2200" dirty="0" smtClean="0"/>
              <a:t> (</a:t>
            </a:r>
            <a:r>
              <a:rPr lang="it-IT" altLang="it-IT" sz="2200" b="1" dirty="0" smtClean="0">
                <a:latin typeface="Symbol" panose="05050102010706020507" pitchFamily="18" charset="2"/>
              </a:rPr>
              <a:t>a</a:t>
            </a:r>
            <a:r>
              <a:rPr lang="it-IT" altLang="it-IT" sz="2200" b="1" dirty="0" smtClean="0"/>
              <a:t>-DOX) (piante) </a:t>
            </a:r>
            <a:r>
              <a:rPr lang="it-IT" altLang="it-IT" sz="2200" dirty="0" smtClean="0"/>
              <a:t>e </a:t>
            </a:r>
            <a:r>
              <a:rPr lang="it-IT" altLang="it-IT" sz="2200" dirty="0" err="1" smtClean="0"/>
              <a:t>linoleato</a:t>
            </a:r>
            <a:r>
              <a:rPr lang="it-IT" altLang="it-IT" sz="2200" dirty="0" smtClean="0"/>
              <a:t> diolo </a:t>
            </a:r>
            <a:r>
              <a:rPr lang="it-IT" altLang="it-IT" sz="2200" dirty="0" err="1" smtClean="0"/>
              <a:t>sintasi</a:t>
            </a:r>
            <a:r>
              <a:rPr lang="it-IT" altLang="it-IT" sz="2200" dirty="0" smtClean="0"/>
              <a:t> </a:t>
            </a:r>
            <a:r>
              <a:rPr lang="it-IT" altLang="it-IT" sz="2200" b="1" dirty="0" smtClean="0"/>
              <a:t>(LDS) (funghi)  </a:t>
            </a:r>
            <a:r>
              <a:rPr lang="it-IT" altLang="it-IT" sz="2200" dirty="0"/>
              <a:t>che mostrano similarità con le COX animali e catalizzano la </a:t>
            </a:r>
            <a:r>
              <a:rPr lang="it-IT" altLang="it-IT" sz="2200" dirty="0">
                <a:latin typeface="Symbol" panose="05050102010706020507" pitchFamily="18" charset="2"/>
              </a:rPr>
              <a:t>a</a:t>
            </a:r>
            <a:r>
              <a:rPr lang="it-IT" altLang="it-IT" sz="2200" dirty="0"/>
              <a:t>-ossidazione degli FA</a:t>
            </a:r>
          </a:p>
          <a:p>
            <a:pPr lvl="1" eaLnBrk="1" hangingPunct="1">
              <a:lnSpc>
                <a:spcPct val="90000"/>
              </a:lnSpc>
              <a:spcBef>
                <a:spcPct val="20000"/>
              </a:spcBef>
            </a:pPr>
            <a:r>
              <a:rPr lang="it-IT" altLang="it-IT" sz="2200" dirty="0"/>
              <a:t>Attraverso gli enzimi del </a:t>
            </a:r>
            <a:r>
              <a:rPr lang="it-IT" altLang="it-IT" sz="2200" dirty="0" smtClean="0"/>
              <a:t>citocromo P450 </a:t>
            </a:r>
            <a:r>
              <a:rPr lang="it-IT" altLang="it-IT" sz="2200" dirty="0"/>
              <a:t>(</a:t>
            </a:r>
            <a:r>
              <a:rPr lang="it-IT" altLang="it-IT" sz="2200" b="1" dirty="0"/>
              <a:t>CYP74</a:t>
            </a:r>
            <a:r>
              <a:rPr lang="it-IT" altLang="it-IT" sz="2200" dirty="0"/>
              <a:t>) localizzati nell’ER che catalizzano la </a:t>
            </a:r>
            <a:r>
              <a:rPr lang="it-IT" altLang="it-IT" sz="2200" dirty="0">
                <a:latin typeface="Symbol" panose="05050102010706020507" pitchFamily="18" charset="2"/>
              </a:rPr>
              <a:t>w</a:t>
            </a:r>
            <a:r>
              <a:rPr lang="it-IT" altLang="it-IT" sz="2200" dirty="0"/>
              <a:t> o in </a:t>
            </a:r>
            <a:r>
              <a:rPr lang="it-IT" altLang="it-IT" sz="2200" dirty="0" err="1"/>
              <a:t>chain-hydroxylation</a:t>
            </a:r>
            <a:r>
              <a:rPr lang="it-IT" altLang="it-IT" sz="2200" dirty="0"/>
              <a:t> degli acidi grassi </a:t>
            </a:r>
          </a:p>
        </p:txBody>
      </p:sp>
      <p:pic>
        <p:nvPicPr>
          <p:cNvPr id="25604" name="Picture 8" descr="Plant oxylipi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27801" y="1196975"/>
            <a:ext cx="3859213" cy="53721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68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1" y="188913"/>
            <a:ext cx="7770813" cy="989012"/>
          </a:xfrm>
        </p:spPr>
        <p:txBody>
          <a:bodyPr/>
          <a:lstStyle/>
          <a:p>
            <a:pPr eaLnBrk="1" hangingPunct="1"/>
            <a:r>
              <a:rPr lang="it-IT" altLang="it-IT" i="1" smtClean="0"/>
              <a:t>Non-enzymatic lipid peroxidation</a:t>
            </a:r>
          </a:p>
        </p:txBody>
      </p:sp>
      <p:sp>
        <p:nvSpPr>
          <p:cNvPr id="26627" name="Rectangle 3"/>
          <p:cNvSpPr>
            <a:spLocks noGrp="1" noChangeArrowheads="1"/>
          </p:cNvSpPr>
          <p:nvPr>
            <p:ph type="body" idx="1"/>
          </p:nvPr>
        </p:nvSpPr>
        <p:spPr>
          <a:xfrm>
            <a:off x="2209801" y="1268413"/>
            <a:ext cx="7770813" cy="4233862"/>
          </a:xfrm>
        </p:spPr>
        <p:txBody>
          <a:bodyPr>
            <a:normAutofit fontScale="92500" lnSpcReduction="10000"/>
          </a:bodyPr>
          <a:lstStyle/>
          <a:p>
            <a:pPr eaLnBrk="1" hangingPunct="1">
              <a:lnSpc>
                <a:spcPct val="80000"/>
              </a:lnSpc>
            </a:pPr>
            <a:r>
              <a:rPr lang="it-IT" altLang="it-IT" sz="2400"/>
              <a:t>La </a:t>
            </a:r>
            <a:r>
              <a:rPr lang="it-IT" altLang="it-IT" sz="2400" b="1"/>
              <a:t>perossidazione non enzimatica </a:t>
            </a:r>
            <a:r>
              <a:rPr lang="it-IT" altLang="it-IT" sz="2400"/>
              <a:t>dei lipidi di membrana è catalizzata durante lo stress ossidativo e la formazione di specie reattive dell’ossigeno (ROS) come il perossido d’idrogeno e l’ossigeno singoletto</a:t>
            </a:r>
          </a:p>
          <a:p>
            <a:pPr eaLnBrk="1" hangingPunct="1">
              <a:lnSpc>
                <a:spcPct val="80000"/>
              </a:lnSpc>
            </a:pPr>
            <a:r>
              <a:rPr lang="it-IT" altLang="it-IT" sz="2400"/>
              <a:t>L’effetto tossico dei ROS può essere causato principalmente dalla loro conversione </a:t>
            </a:r>
            <a:r>
              <a:rPr lang="it-IT" altLang="it-IT" sz="2400" b="1"/>
              <a:t>nell’idrossile radicale (HO</a:t>
            </a:r>
            <a:r>
              <a:rPr lang="en-US" altLang="it-IT" sz="2400" b="1">
                <a:cs typeface="Times New Roman" panose="02020603050405020304" pitchFamily="18" charset="0"/>
              </a:rPr>
              <a:t>·)</a:t>
            </a:r>
            <a:r>
              <a:rPr lang="it-IT" altLang="it-IT" sz="2400"/>
              <a:t> specie radicalica altamente reattiva. Questo radicale attacca i lipidi di membrana e porta all’ossidazione dei PUFA più abbondanti presenti nelle membrane delle cellule vegetali, cioè l’acido linoleico e linolenico </a:t>
            </a:r>
          </a:p>
          <a:p>
            <a:pPr eaLnBrk="1" hangingPunct="1">
              <a:lnSpc>
                <a:spcPct val="80000"/>
              </a:lnSpc>
            </a:pPr>
            <a:r>
              <a:rPr lang="it-IT" altLang="it-IT" sz="2400"/>
              <a:t>La miscela racemica risultante dei radicali perossidici dei PUFA può, a sua volta, </a:t>
            </a:r>
            <a:r>
              <a:rPr lang="it-IT" altLang="it-IT" sz="2400" b="1"/>
              <a:t>iniziare una reazione a catena che porta alla formazione e all’accumulo di racemi di idroperossidi</a:t>
            </a:r>
            <a:r>
              <a:rPr lang="it-IT" altLang="it-IT" sz="2400"/>
              <a:t> di acidi grassi che sono prevalentemente esterificati in complessi lipidici nelle membrane oppure permangono liberi nel citoplasma</a:t>
            </a:r>
          </a:p>
        </p:txBody>
      </p:sp>
    </p:spTree>
    <p:extLst>
      <p:ext uri="{BB962C8B-B14F-4D97-AF65-F5344CB8AC3E}">
        <p14:creationId xmlns:p14="http://schemas.microsoft.com/office/powerpoint/2010/main" val="253142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1" y="463551"/>
            <a:ext cx="7770813" cy="517525"/>
          </a:xfrm>
        </p:spPr>
        <p:txBody>
          <a:bodyPr>
            <a:normAutofit fontScale="90000"/>
          </a:bodyPr>
          <a:lstStyle/>
          <a:p>
            <a:pPr eaLnBrk="1" hangingPunct="1"/>
            <a:r>
              <a:rPr lang="it-IT" altLang="it-IT" sz="4000" i="1" dirty="0" smtClean="0"/>
              <a:t>LOX-oxylipin </a:t>
            </a:r>
            <a:r>
              <a:rPr lang="it-IT" altLang="it-IT" sz="4000" i="1" dirty="0" err="1"/>
              <a:t>biosynthesis</a:t>
            </a:r>
            <a:endParaRPr lang="it-IT" altLang="it-IT" sz="4000" i="1" dirty="0"/>
          </a:p>
        </p:txBody>
      </p:sp>
      <p:sp>
        <p:nvSpPr>
          <p:cNvPr id="27651" name="Rectangle 3"/>
          <p:cNvSpPr>
            <a:spLocks noGrp="1" noChangeArrowheads="1"/>
          </p:cNvSpPr>
          <p:nvPr>
            <p:ph type="body" sz="half" idx="1"/>
          </p:nvPr>
        </p:nvSpPr>
        <p:spPr>
          <a:xfrm>
            <a:off x="1703389" y="1196976"/>
            <a:ext cx="4537075" cy="5472113"/>
          </a:xfrm>
        </p:spPr>
        <p:txBody>
          <a:bodyPr/>
          <a:lstStyle/>
          <a:p>
            <a:pPr eaLnBrk="1" hangingPunct="1">
              <a:lnSpc>
                <a:spcPct val="80000"/>
              </a:lnSpc>
              <a:spcBef>
                <a:spcPct val="20000"/>
              </a:spcBef>
            </a:pPr>
            <a:r>
              <a:rPr lang="it-IT" altLang="it-IT" sz="2000" dirty="0" smtClean="0"/>
              <a:t>Le </a:t>
            </a:r>
            <a:r>
              <a:rPr lang="it-IT" altLang="it-IT" sz="2000" b="1" dirty="0"/>
              <a:t>LOX</a:t>
            </a:r>
            <a:r>
              <a:rPr lang="it-IT" altLang="it-IT" sz="2000" dirty="0"/>
              <a:t> sono classificate in base alla loro regio-specificità cioè in base alla posizione in cui introducono l’ossigeno molecolare nel PUFA. L’ossidazione del C18:2 ad esempio può avvenire sia al carbonio 9 (9-LOX) che al C13 della catena alifatica</a:t>
            </a:r>
          </a:p>
          <a:p>
            <a:pPr eaLnBrk="1" hangingPunct="1">
              <a:lnSpc>
                <a:spcPct val="80000"/>
              </a:lnSpc>
              <a:spcBef>
                <a:spcPct val="20000"/>
              </a:spcBef>
            </a:pPr>
            <a:r>
              <a:rPr lang="it-IT" altLang="it-IT" sz="2000" dirty="0"/>
              <a:t>Le LOX possono utilizzare come substrato sia degli acidi grassi liberi che complessati in fosfolipidi o trigliceridi </a:t>
            </a:r>
          </a:p>
          <a:p>
            <a:pPr eaLnBrk="1" hangingPunct="1">
              <a:lnSpc>
                <a:spcPct val="80000"/>
              </a:lnSpc>
              <a:spcBef>
                <a:spcPct val="20000"/>
              </a:spcBef>
            </a:pPr>
            <a:r>
              <a:rPr lang="it-IT" altLang="it-IT" sz="2000" dirty="0"/>
              <a:t>I geni che codificano per LOX sono presenti come famiglie </a:t>
            </a:r>
            <a:r>
              <a:rPr lang="it-IT" altLang="it-IT" sz="2000" dirty="0" err="1"/>
              <a:t>mutligeniche</a:t>
            </a:r>
            <a:r>
              <a:rPr lang="it-IT" altLang="it-IT" sz="2000" dirty="0"/>
              <a:t> in tutte le piante analizzate, ad es. sono 6 in </a:t>
            </a:r>
            <a:r>
              <a:rPr lang="it-IT" altLang="it-IT" sz="2000" i="1" dirty="0" err="1"/>
              <a:t>Arabidopsis</a:t>
            </a:r>
            <a:r>
              <a:rPr lang="it-IT" altLang="it-IT" sz="2000" i="1" dirty="0"/>
              <a:t> </a:t>
            </a:r>
            <a:r>
              <a:rPr lang="it-IT" altLang="it-IT" sz="2000" i="1" dirty="0" err="1"/>
              <a:t>thaliana</a:t>
            </a:r>
            <a:r>
              <a:rPr lang="it-IT" altLang="it-IT" sz="2000" i="1" dirty="0"/>
              <a:t> </a:t>
            </a:r>
            <a:r>
              <a:rPr lang="it-IT" altLang="it-IT" sz="2000" dirty="0"/>
              <a:t>e 14 in </a:t>
            </a:r>
            <a:r>
              <a:rPr lang="it-IT" altLang="it-IT" sz="2000" dirty="0" smtClean="0"/>
              <a:t>patata; 2 in </a:t>
            </a:r>
            <a:r>
              <a:rPr lang="it-IT" altLang="it-IT" sz="2000" i="1" dirty="0" err="1" smtClean="0"/>
              <a:t>Aspergillus</a:t>
            </a:r>
            <a:r>
              <a:rPr lang="it-IT" altLang="it-IT" sz="2000" i="1" dirty="0" smtClean="0"/>
              <a:t> </a:t>
            </a:r>
            <a:r>
              <a:rPr lang="it-IT" altLang="it-IT" sz="2000" i="1" dirty="0" err="1" smtClean="0"/>
              <a:t>flavus</a:t>
            </a:r>
            <a:r>
              <a:rPr lang="it-IT" altLang="it-IT" sz="2000" i="1" dirty="0" smtClean="0"/>
              <a:t>; </a:t>
            </a:r>
            <a:r>
              <a:rPr lang="it-IT" altLang="it-IT" sz="2000" dirty="0" smtClean="0"/>
              <a:t>4 in </a:t>
            </a:r>
            <a:r>
              <a:rPr lang="it-IT" altLang="it-IT" sz="2000" i="1" dirty="0" smtClean="0"/>
              <a:t>A. </a:t>
            </a:r>
            <a:r>
              <a:rPr lang="it-IT" altLang="it-IT" sz="2000" i="1" dirty="0" err="1" smtClean="0"/>
              <a:t>ochraceus</a:t>
            </a:r>
            <a:r>
              <a:rPr lang="it-IT" altLang="it-IT" sz="2000" dirty="0" smtClean="0"/>
              <a:t> </a:t>
            </a:r>
            <a:endParaRPr lang="it-IT" altLang="it-IT" sz="2000" dirty="0"/>
          </a:p>
          <a:p>
            <a:pPr eaLnBrk="1" hangingPunct="1">
              <a:lnSpc>
                <a:spcPct val="80000"/>
              </a:lnSpc>
              <a:spcBef>
                <a:spcPct val="20000"/>
              </a:spcBef>
            </a:pPr>
            <a:endParaRPr lang="it-IT" altLang="it-IT" sz="2000" dirty="0"/>
          </a:p>
        </p:txBody>
      </p:sp>
      <p:pic>
        <p:nvPicPr>
          <p:cNvPr id="27652" name="Picture 5" descr="Plant oxylipi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1614" y="1196976"/>
            <a:ext cx="3609975" cy="5026025"/>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8" name="Oval 6"/>
          <p:cNvSpPr>
            <a:spLocks noChangeArrowheads="1"/>
          </p:cNvSpPr>
          <p:nvPr/>
        </p:nvSpPr>
        <p:spPr bwMode="auto">
          <a:xfrm>
            <a:off x="8085139" y="2492376"/>
            <a:ext cx="935037" cy="576263"/>
          </a:xfrm>
          <a:prstGeom prst="ellipse">
            <a:avLst/>
          </a:prstGeom>
          <a:gradFill rotWithShape="1">
            <a:gsLst>
              <a:gs pos="0">
                <a:srgbClr val="FFFF66">
                  <a:gamma/>
                  <a:shade val="46275"/>
                  <a:invGamma/>
                </a:srgbClr>
              </a:gs>
              <a:gs pos="50000">
                <a:srgbClr val="FFFF66">
                  <a:alpha val="39999"/>
                </a:srgbClr>
              </a:gs>
              <a:gs pos="100000">
                <a:srgbClr val="FFFF66">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latin typeface="Arial" charset="0"/>
            </a:endParaRPr>
          </a:p>
        </p:txBody>
      </p:sp>
    </p:spTree>
    <p:extLst>
      <p:ext uri="{BB962C8B-B14F-4D97-AF65-F5344CB8AC3E}">
        <p14:creationId xmlns:p14="http://schemas.microsoft.com/office/powerpoint/2010/main" val="416383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altLang="it-IT" i="1" smtClean="0"/>
              <a:t>Enzymatic oxylipin biosynthesis</a:t>
            </a:r>
          </a:p>
        </p:txBody>
      </p:sp>
      <p:sp>
        <p:nvSpPr>
          <p:cNvPr id="29699" name="Rectangle 3"/>
          <p:cNvSpPr>
            <a:spLocks noGrp="1" noChangeArrowheads="1"/>
          </p:cNvSpPr>
          <p:nvPr>
            <p:ph type="body" sz="half" idx="1"/>
          </p:nvPr>
        </p:nvSpPr>
        <p:spPr/>
        <p:txBody>
          <a:bodyPr/>
          <a:lstStyle/>
          <a:p>
            <a:pPr eaLnBrk="1" hangingPunct="1">
              <a:lnSpc>
                <a:spcPct val="80000"/>
              </a:lnSpc>
              <a:spcBef>
                <a:spcPct val="20000"/>
              </a:spcBef>
            </a:pPr>
            <a:r>
              <a:rPr lang="it-IT" altLang="it-IT" sz="2400" dirty="0"/>
              <a:t>Il metabolismo dei </a:t>
            </a:r>
            <a:r>
              <a:rPr lang="it-IT" altLang="it-IT" sz="2400" u="sng" dirty="0"/>
              <a:t>LOX-</a:t>
            </a:r>
            <a:r>
              <a:rPr lang="it-IT" altLang="it-IT" sz="2400" u="sng" dirty="0" err="1"/>
              <a:t>derived</a:t>
            </a:r>
            <a:r>
              <a:rPr lang="it-IT" altLang="it-IT" sz="2400" u="sng" dirty="0"/>
              <a:t> </a:t>
            </a:r>
            <a:r>
              <a:rPr lang="it-IT" altLang="it-IT" sz="2400" u="sng" dirty="0" err="1"/>
              <a:t>hydroperoxy</a:t>
            </a:r>
            <a:r>
              <a:rPr lang="it-IT" altLang="it-IT" sz="2400" u="sng" dirty="0"/>
              <a:t> </a:t>
            </a:r>
            <a:r>
              <a:rPr lang="it-IT" altLang="it-IT" sz="2400" u="sng" dirty="0" err="1"/>
              <a:t>fatty</a:t>
            </a:r>
            <a:r>
              <a:rPr lang="it-IT" altLang="it-IT" sz="2400" u="sng" dirty="0"/>
              <a:t> </a:t>
            </a:r>
            <a:r>
              <a:rPr lang="it-IT" altLang="it-IT" sz="2400" u="sng" dirty="0" err="1"/>
              <a:t>acids</a:t>
            </a:r>
            <a:r>
              <a:rPr lang="it-IT" altLang="it-IT" sz="2400" u="sng" dirty="0"/>
              <a:t> </a:t>
            </a:r>
            <a:r>
              <a:rPr lang="it-IT" altLang="it-IT" sz="2400" dirty="0"/>
              <a:t>avviene attraverso 6 vie alternative</a:t>
            </a:r>
          </a:p>
          <a:p>
            <a:pPr eaLnBrk="1" hangingPunct="1">
              <a:lnSpc>
                <a:spcPct val="80000"/>
              </a:lnSpc>
              <a:spcBef>
                <a:spcPct val="20000"/>
              </a:spcBef>
            </a:pPr>
            <a:r>
              <a:rPr lang="it-IT" altLang="it-IT" sz="2400" dirty="0"/>
              <a:t>Quattro di queste sono catalizzate da un famiglia atipica di citocromo P450 </a:t>
            </a:r>
            <a:r>
              <a:rPr lang="it-IT" altLang="it-IT" sz="2400" dirty="0" err="1"/>
              <a:t>monossigenasi</a:t>
            </a:r>
            <a:r>
              <a:rPr lang="it-IT" altLang="it-IT" sz="2400" dirty="0"/>
              <a:t>, gli enzimi CYP74:</a:t>
            </a:r>
          </a:p>
          <a:p>
            <a:pPr lvl="1" eaLnBrk="1" hangingPunct="1">
              <a:lnSpc>
                <a:spcPct val="80000"/>
              </a:lnSpc>
              <a:spcBef>
                <a:spcPct val="20000"/>
              </a:spcBef>
            </a:pPr>
            <a:r>
              <a:rPr lang="it-IT" altLang="it-IT" sz="2000" b="1" dirty="0" err="1"/>
              <a:t>Allene</a:t>
            </a:r>
            <a:r>
              <a:rPr lang="it-IT" altLang="it-IT" sz="2000" b="1" dirty="0"/>
              <a:t> ossido </a:t>
            </a:r>
            <a:r>
              <a:rPr lang="it-IT" altLang="it-IT" sz="2000" b="1" dirty="0" err="1"/>
              <a:t>sintasi</a:t>
            </a:r>
            <a:endParaRPr lang="it-IT" altLang="it-IT" sz="2000" b="1" dirty="0"/>
          </a:p>
          <a:p>
            <a:pPr lvl="1" eaLnBrk="1" hangingPunct="1">
              <a:lnSpc>
                <a:spcPct val="80000"/>
              </a:lnSpc>
              <a:spcBef>
                <a:spcPct val="20000"/>
              </a:spcBef>
            </a:pPr>
            <a:r>
              <a:rPr lang="it-IT" altLang="it-IT" sz="2000" b="1" dirty="0"/>
              <a:t>Idroperossido </a:t>
            </a:r>
            <a:r>
              <a:rPr lang="it-IT" altLang="it-IT" sz="2000" b="1" dirty="0" err="1"/>
              <a:t>liasi</a:t>
            </a:r>
            <a:endParaRPr lang="it-IT" altLang="it-IT" sz="2000" b="1" dirty="0"/>
          </a:p>
          <a:p>
            <a:pPr lvl="1" eaLnBrk="1" hangingPunct="1">
              <a:lnSpc>
                <a:spcPct val="80000"/>
              </a:lnSpc>
              <a:spcBef>
                <a:spcPct val="20000"/>
              </a:spcBef>
            </a:pPr>
            <a:r>
              <a:rPr lang="it-IT" altLang="it-IT" sz="2000" b="1" dirty="0" err="1"/>
              <a:t>Divinil</a:t>
            </a:r>
            <a:r>
              <a:rPr lang="it-IT" altLang="it-IT" sz="2000" b="1" dirty="0"/>
              <a:t> etere </a:t>
            </a:r>
            <a:r>
              <a:rPr lang="it-IT" altLang="it-IT" sz="2000" b="1" dirty="0" err="1"/>
              <a:t>sintasi</a:t>
            </a:r>
            <a:endParaRPr lang="it-IT" altLang="it-IT" sz="2000" b="1" dirty="0"/>
          </a:p>
          <a:p>
            <a:pPr lvl="1" eaLnBrk="1" hangingPunct="1">
              <a:lnSpc>
                <a:spcPct val="80000"/>
              </a:lnSpc>
              <a:spcBef>
                <a:spcPct val="20000"/>
              </a:spcBef>
            </a:pPr>
            <a:r>
              <a:rPr lang="it-IT" altLang="it-IT" sz="2000" b="1" dirty="0" err="1"/>
              <a:t>Epossi</a:t>
            </a:r>
            <a:r>
              <a:rPr lang="it-IT" altLang="it-IT" sz="2000" b="1" dirty="0"/>
              <a:t> alcool </a:t>
            </a:r>
            <a:r>
              <a:rPr lang="it-IT" altLang="it-IT" sz="2000" b="1" dirty="0" err="1"/>
              <a:t>sintasi</a:t>
            </a:r>
            <a:endParaRPr lang="it-IT" altLang="it-IT" sz="2000" b="1" dirty="0"/>
          </a:p>
          <a:p>
            <a:pPr eaLnBrk="1" hangingPunct="1">
              <a:lnSpc>
                <a:spcPct val="80000"/>
              </a:lnSpc>
              <a:spcBef>
                <a:spcPct val="20000"/>
              </a:spcBef>
            </a:pPr>
            <a:endParaRPr lang="it-IT" altLang="it-IT" sz="2400" dirty="0"/>
          </a:p>
          <a:p>
            <a:pPr eaLnBrk="1" hangingPunct="1">
              <a:lnSpc>
                <a:spcPct val="80000"/>
              </a:lnSpc>
              <a:spcBef>
                <a:spcPct val="20000"/>
              </a:spcBef>
            </a:pPr>
            <a:endParaRPr lang="it-IT" altLang="it-IT" sz="2400" dirty="0"/>
          </a:p>
        </p:txBody>
      </p:sp>
      <p:pic>
        <p:nvPicPr>
          <p:cNvPr id="29700" name="Picture 4" descr="Plant oxylipi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1614" y="1989138"/>
            <a:ext cx="3362325" cy="467995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Oval 5"/>
          <p:cNvSpPr>
            <a:spLocks noChangeArrowheads="1"/>
          </p:cNvSpPr>
          <p:nvPr/>
        </p:nvSpPr>
        <p:spPr bwMode="auto">
          <a:xfrm>
            <a:off x="7464425" y="3284538"/>
            <a:ext cx="503238" cy="360362"/>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
        <p:nvSpPr>
          <p:cNvPr id="29702" name="Oval 6"/>
          <p:cNvSpPr>
            <a:spLocks noChangeArrowheads="1"/>
          </p:cNvSpPr>
          <p:nvPr/>
        </p:nvSpPr>
        <p:spPr bwMode="auto">
          <a:xfrm>
            <a:off x="7535864" y="3987801"/>
            <a:ext cx="503237" cy="360363"/>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
        <p:nvSpPr>
          <p:cNvPr id="29703" name="Oval 7"/>
          <p:cNvSpPr>
            <a:spLocks noChangeArrowheads="1"/>
          </p:cNvSpPr>
          <p:nvPr/>
        </p:nvSpPr>
        <p:spPr bwMode="auto">
          <a:xfrm>
            <a:off x="7397750" y="4735513"/>
            <a:ext cx="503238" cy="360362"/>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
        <p:nvSpPr>
          <p:cNvPr id="29704" name="Oval 8"/>
          <p:cNvSpPr>
            <a:spLocks noChangeArrowheads="1"/>
          </p:cNvSpPr>
          <p:nvPr/>
        </p:nvSpPr>
        <p:spPr bwMode="auto">
          <a:xfrm>
            <a:off x="8140700" y="4292601"/>
            <a:ext cx="503238" cy="360363"/>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1186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1" y="260351"/>
            <a:ext cx="7770813" cy="517525"/>
          </a:xfrm>
        </p:spPr>
        <p:txBody>
          <a:bodyPr>
            <a:normAutofit fontScale="90000"/>
          </a:bodyPr>
          <a:lstStyle/>
          <a:p>
            <a:pPr eaLnBrk="1" hangingPunct="1"/>
            <a:r>
              <a:rPr lang="it-IT" altLang="it-IT" sz="4000"/>
              <a:t>9 e 13 ossilipine</a:t>
            </a:r>
          </a:p>
        </p:txBody>
      </p:sp>
      <p:sp>
        <p:nvSpPr>
          <p:cNvPr id="30723" name="Rectangle 4"/>
          <p:cNvSpPr>
            <a:spLocks noGrp="1" noChangeArrowheads="1"/>
          </p:cNvSpPr>
          <p:nvPr>
            <p:ph type="body" sz="half" idx="1"/>
          </p:nvPr>
        </p:nvSpPr>
        <p:spPr>
          <a:xfrm>
            <a:off x="221063" y="1286190"/>
            <a:ext cx="5886052" cy="5365820"/>
          </a:xfrm>
        </p:spPr>
        <p:txBody>
          <a:bodyPr/>
          <a:lstStyle/>
          <a:p>
            <a:pPr eaLnBrk="1" hangingPunct="1">
              <a:lnSpc>
                <a:spcPct val="80000"/>
              </a:lnSpc>
              <a:spcBef>
                <a:spcPct val="20000"/>
              </a:spcBef>
            </a:pPr>
            <a:r>
              <a:rPr lang="it-IT" altLang="it-IT" sz="2000" dirty="0"/>
              <a:t>I principali prodotti </a:t>
            </a:r>
            <a:r>
              <a:rPr lang="it-IT" altLang="it-IT" sz="2000" dirty="0" err="1"/>
              <a:t>perossidati</a:t>
            </a:r>
            <a:r>
              <a:rPr lang="it-IT" altLang="it-IT" sz="2000" dirty="0"/>
              <a:t> derivanti dai 13-idroperossidi (13-HPOD/TE) della </a:t>
            </a:r>
            <a:r>
              <a:rPr lang="it-IT" altLang="it-IT" sz="2000" b="1" dirty="0"/>
              <a:t>AOS</a:t>
            </a:r>
            <a:r>
              <a:rPr lang="it-IT" altLang="it-IT" sz="2000" dirty="0"/>
              <a:t> sono un gruppo di composti </a:t>
            </a:r>
            <a:r>
              <a:rPr lang="it-IT" altLang="it-IT" sz="2000" dirty="0" err="1"/>
              <a:t>ciclopentanonici</a:t>
            </a:r>
            <a:r>
              <a:rPr lang="it-IT" altLang="it-IT" sz="2000" dirty="0"/>
              <a:t> (se derivano dal C18:3) chiamati </a:t>
            </a:r>
            <a:r>
              <a:rPr lang="it-IT" altLang="it-IT" sz="2000" dirty="0" err="1"/>
              <a:t>jasmonati</a:t>
            </a:r>
            <a:r>
              <a:rPr lang="it-IT" altLang="it-IT" sz="2000" dirty="0"/>
              <a:t> e che includono l’acido </a:t>
            </a:r>
            <a:r>
              <a:rPr lang="it-IT" altLang="it-IT" sz="2000" dirty="0" err="1"/>
              <a:t>jasmonico</a:t>
            </a:r>
            <a:r>
              <a:rPr lang="it-IT" altLang="it-IT" sz="2000" dirty="0"/>
              <a:t> (JA), il </a:t>
            </a:r>
            <a:r>
              <a:rPr lang="it-IT" altLang="it-IT" sz="2000" dirty="0" err="1"/>
              <a:t>metil</a:t>
            </a:r>
            <a:r>
              <a:rPr lang="it-IT" altLang="it-IT" sz="2000" dirty="0"/>
              <a:t> </a:t>
            </a:r>
            <a:r>
              <a:rPr lang="it-IT" altLang="it-IT" sz="2000" dirty="0" err="1"/>
              <a:t>jasmonato</a:t>
            </a:r>
            <a:r>
              <a:rPr lang="it-IT" altLang="it-IT" sz="2000" dirty="0"/>
              <a:t> (</a:t>
            </a:r>
            <a:r>
              <a:rPr lang="it-IT" altLang="it-IT" sz="2000" dirty="0" err="1"/>
              <a:t>MeJA</a:t>
            </a:r>
            <a:r>
              <a:rPr lang="it-IT" altLang="it-IT" sz="2000" dirty="0"/>
              <a:t>) e l’acido 12-oxo-fitodienoico (12-OPDA)</a:t>
            </a:r>
          </a:p>
          <a:p>
            <a:pPr eaLnBrk="1" hangingPunct="1">
              <a:lnSpc>
                <a:spcPct val="80000"/>
              </a:lnSpc>
              <a:spcBef>
                <a:spcPct val="20000"/>
              </a:spcBef>
            </a:pPr>
            <a:r>
              <a:rPr lang="it-IT" altLang="it-IT" sz="2000" dirty="0"/>
              <a:t>Questi composti sono implicati nell’”</a:t>
            </a:r>
            <a:r>
              <a:rPr lang="it-IT" altLang="it-IT" sz="2000" dirty="0" err="1"/>
              <a:t>hormone</a:t>
            </a:r>
            <a:r>
              <a:rPr lang="it-IT" altLang="it-IT" sz="2000" dirty="0"/>
              <a:t> </a:t>
            </a:r>
            <a:r>
              <a:rPr lang="it-IT" altLang="it-IT" sz="2000" dirty="0" err="1"/>
              <a:t>signalling</a:t>
            </a:r>
            <a:r>
              <a:rPr lang="it-IT" altLang="it-IT" sz="2000" dirty="0"/>
              <a:t>” scatenato dalla risposta a stress biotici e abiotici</a:t>
            </a:r>
          </a:p>
          <a:p>
            <a:pPr eaLnBrk="1" hangingPunct="1">
              <a:lnSpc>
                <a:spcPct val="80000"/>
              </a:lnSpc>
              <a:spcBef>
                <a:spcPct val="20000"/>
              </a:spcBef>
            </a:pPr>
            <a:r>
              <a:rPr lang="it-IT" altLang="it-IT" sz="2000" dirty="0"/>
              <a:t>I prodotti del ramo </a:t>
            </a:r>
            <a:r>
              <a:rPr lang="it-IT" altLang="it-IT" sz="2000" b="1" dirty="0"/>
              <a:t>HPL</a:t>
            </a:r>
            <a:r>
              <a:rPr lang="it-IT" altLang="it-IT" sz="2000" dirty="0"/>
              <a:t> sono i cosiddetti green </a:t>
            </a:r>
            <a:r>
              <a:rPr lang="it-IT" altLang="it-IT" sz="2000" dirty="0" err="1"/>
              <a:t>leaf</a:t>
            </a:r>
            <a:r>
              <a:rPr lang="it-IT" altLang="it-IT" sz="2000" dirty="0"/>
              <a:t> </a:t>
            </a:r>
            <a:r>
              <a:rPr lang="it-IT" altLang="it-IT" sz="2000" dirty="0" err="1"/>
              <a:t>volatiles</a:t>
            </a:r>
            <a:r>
              <a:rPr lang="it-IT" altLang="it-IT" sz="2000" dirty="0"/>
              <a:t> (</a:t>
            </a:r>
            <a:r>
              <a:rPr lang="it-IT" altLang="it-IT" sz="2000" dirty="0" err="1"/>
              <a:t>GLVs</a:t>
            </a:r>
            <a:r>
              <a:rPr lang="it-IT" altLang="it-IT" sz="2000" dirty="0"/>
              <a:t>). Ad es. lo </a:t>
            </a:r>
            <a:r>
              <a:rPr lang="it-IT" altLang="it-IT" sz="2000" i="1" dirty="0"/>
              <a:t>Z</a:t>
            </a:r>
            <a:r>
              <a:rPr lang="it-IT" altLang="it-IT" sz="2000" dirty="0"/>
              <a:t>-3-esenale, dovrebbe avere una funzione come regolatore della difesa od avere un’attività antifungina</a:t>
            </a:r>
          </a:p>
        </p:txBody>
      </p:sp>
      <p:pic>
        <p:nvPicPr>
          <p:cNvPr id="3072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1150" y="1365861"/>
            <a:ext cx="4875212" cy="3251200"/>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Oval 7"/>
          <p:cNvSpPr>
            <a:spLocks noChangeArrowheads="1"/>
          </p:cNvSpPr>
          <p:nvPr/>
        </p:nvSpPr>
        <p:spPr bwMode="auto">
          <a:xfrm>
            <a:off x="8374726" y="3720124"/>
            <a:ext cx="503237" cy="360363"/>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
        <p:nvSpPr>
          <p:cNvPr id="30726" name="Oval 8"/>
          <p:cNvSpPr>
            <a:spLocks noChangeArrowheads="1"/>
          </p:cNvSpPr>
          <p:nvPr/>
        </p:nvSpPr>
        <p:spPr bwMode="auto">
          <a:xfrm>
            <a:off x="9011313" y="4390049"/>
            <a:ext cx="720725" cy="360363"/>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88025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1726" y="320641"/>
            <a:ext cx="7770813" cy="517525"/>
          </a:xfrm>
        </p:spPr>
        <p:txBody>
          <a:bodyPr>
            <a:normAutofit fontScale="90000"/>
          </a:bodyPr>
          <a:lstStyle/>
          <a:p>
            <a:pPr eaLnBrk="1" hangingPunct="1"/>
            <a:r>
              <a:rPr lang="it-IT" altLang="it-IT" sz="4000" dirty="0"/>
              <a:t>9 e 13 </a:t>
            </a:r>
            <a:r>
              <a:rPr lang="it-IT" altLang="it-IT" sz="4000" dirty="0" err="1"/>
              <a:t>ossilipine</a:t>
            </a:r>
            <a:endParaRPr lang="it-IT" altLang="it-IT" sz="4000" dirty="0"/>
          </a:p>
        </p:txBody>
      </p:sp>
      <p:sp>
        <p:nvSpPr>
          <p:cNvPr id="31747" name="Rectangle 3"/>
          <p:cNvSpPr>
            <a:spLocks noGrp="1" noChangeArrowheads="1"/>
          </p:cNvSpPr>
          <p:nvPr>
            <p:ph type="body" sz="half" idx="1"/>
          </p:nvPr>
        </p:nvSpPr>
        <p:spPr>
          <a:xfrm>
            <a:off x="351692" y="1155560"/>
            <a:ext cx="5383946" cy="5513528"/>
          </a:xfrm>
        </p:spPr>
        <p:txBody>
          <a:bodyPr/>
          <a:lstStyle/>
          <a:p>
            <a:pPr eaLnBrk="1" hangingPunct="1">
              <a:lnSpc>
                <a:spcPct val="80000"/>
              </a:lnSpc>
              <a:spcBef>
                <a:spcPct val="20000"/>
              </a:spcBef>
            </a:pPr>
            <a:r>
              <a:rPr lang="it-IT" altLang="it-IT" sz="2000" dirty="0"/>
              <a:t>La sintesi dei </a:t>
            </a:r>
            <a:r>
              <a:rPr lang="it-IT" altLang="it-IT" sz="2000" b="1" dirty="0" err="1"/>
              <a:t>divinil</a:t>
            </a:r>
            <a:r>
              <a:rPr lang="it-IT" altLang="it-IT" sz="2000" b="1" dirty="0"/>
              <a:t> eteri (DE</a:t>
            </a:r>
            <a:r>
              <a:rPr lang="it-IT" altLang="it-IT" sz="2000" dirty="0"/>
              <a:t>) è ristretta ad alcune specie vegetali e le diverse </a:t>
            </a:r>
            <a:r>
              <a:rPr lang="it-IT" altLang="it-IT" sz="2000" dirty="0" err="1"/>
              <a:t>isoforme</a:t>
            </a:r>
            <a:r>
              <a:rPr lang="it-IT" altLang="it-IT" sz="2000" dirty="0"/>
              <a:t> di </a:t>
            </a:r>
            <a:r>
              <a:rPr lang="it-IT" altLang="it-IT" sz="2000" b="1" dirty="0"/>
              <a:t>DES</a:t>
            </a:r>
            <a:r>
              <a:rPr lang="it-IT" altLang="it-IT" sz="2000" dirty="0"/>
              <a:t> catalizzano la formazione di una moltitudine di prodotti</a:t>
            </a:r>
          </a:p>
          <a:p>
            <a:pPr eaLnBrk="1" hangingPunct="1">
              <a:lnSpc>
                <a:spcPct val="80000"/>
              </a:lnSpc>
              <a:spcBef>
                <a:spcPct val="20000"/>
              </a:spcBef>
            </a:pPr>
            <a:r>
              <a:rPr lang="it-IT" altLang="it-IT" sz="2000" dirty="0"/>
              <a:t>I DE potrebbero avere un ruolo nelle reazioni di difesa in tubero di patata contro patogeni come la </a:t>
            </a:r>
            <a:r>
              <a:rPr lang="it-IT" altLang="it-IT" sz="2000" i="1" dirty="0" err="1"/>
              <a:t>Phytophthora</a:t>
            </a:r>
            <a:r>
              <a:rPr lang="it-IT" altLang="it-IT" sz="2000" i="1" dirty="0"/>
              <a:t> </a:t>
            </a:r>
            <a:r>
              <a:rPr lang="it-IT" altLang="it-IT" sz="2000" i="1" dirty="0" err="1"/>
              <a:t>infestans</a:t>
            </a:r>
            <a:endParaRPr lang="it-IT" altLang="it-IT" sz="2000" i="1" dirty="0"/>
          </a:p>
          <a:p>
            <a:pPr eaLnBrk="1" hangingPunct="1">
              <a:lnSpc>
                <a:spcPct val="80000"/>
              </a:lnSpc>
              <a:spcBef>
                <a:spcPct val="20000"/>
              </a:spcBef>
            </a:pPr>
            <a:r>
              <a:rPr lang="it-IT" altLang="it-IT" sz="2000" dirty="0"/>
              <a:t>Meno caratterizzati sono i prodotti della </a:t>
            </a:r>
            <a:r>
              <a:rPr lang="it-IT" altLang="it-IT" sz="2000" b="1" dirty="0"/>
              <a:t>EAS</a:t>
            </a:r>
            <a:r>
              <a:rPr lang="it-IT" altLang="it-IT" sz="2000" dirty="0"/>
              <a:t>. Tra questi il più conosciuto anche per applicazioni </a:t>
            </a:r>
            <a:r>
              <a:rPr lang="it-IT" altLang="it-IT" sz="2000" dirty="0" smtClean="0"/>
              <a:t>biotecnologiche </a:t>
            </a:r>
            <a:r>
              <a:rPr lang="it-IT" altLang="it-IT" sz="2000" dirty="0"/>
              <a:t>è l’acido </a:t>
            </a:r>
            <a:r>
              <a:rPr lang="it-IT" altLang="it-IT" sz="2000" dirty="0" err="1"/>
              <a:t>vernolico</a:t>
            </a:r>
            <a:r>
              <a:rPr lang="it-IT" altLang="it-IT" sz="2000" dirty="0"/>
              <a:t> (acido 12,13-epoxy-octadec-</a:t>
            </a:r>
            <a:r>
              <a:rPr lang="it-IT" altLang="it-IT" sz="2000" i="1" dirty="0"/>
              <a:t>cis-9</a:t>
            </a:r>
            <a:r>
              <a:rPr lang="it-IT" altLang="it-IT" sz="2000" dirty="0"/>
              <a:t>-enoic) che è presente nei semi di  </a:t>
            </a:r>
            <a:r>
              <a:rPr lang="it-IT" altLang="it-IT" sz="2000" i="1" dirty="0" err="1"/>
              <a:t>Crepis</a:t>
            </a:r>
            <a:r>
              <a:rPr lang="it-IT" altLang="it-IT" sz="2000" dirty="0"/>
              <a:t> </a:t>
            </a:r>
            <a:r>
              <a:rPr lang="it-IT" altLang="it-IT" sz="2000" i="1" dirty="0" err="1"/>
              <a:t>palaestina</a:t>
            </a:r>
            <a:r>
              <a:rPr lang="it-IT" altLang="it-IT" sz="2000" dirty="0"/>
              <a:t> </a:t>
            </a:r>
          </a:p>
          <a:p>
            <a:pPr eaLnBrk="1" hangingPunct="1">
              <a:lnSpc>
                <a:spcPct val="80000"/>
              </a:lnSpc>
              <a:spcBef>
                <a:spcPct val="20000"/>
              </a:spcBef>
            </a:pPr>
            <a:r>
              <a:rPr lang="it-IT" altLang="it-IT" sz="2000" dirty="0"/>
              <a:t>Questo </a:t>
            </a:r>
            <a:r>
              <a:rPr lang="it-IT" altLang="it-IT" sz="2000" b="1" dirty="0"/>
              <a:t>epossido</a:t>
            </a:r>
            <a:r>
              <a:rPr lang="it-IT" altLang="it-IT" sz="2000" dirty="0"/>
              <a:t> è comunque coinvolto con la sintesi di </a:t>
            </a:r>
            <a:r>
              <a:rPr lang="it-IT" altLang="it-IT" sz="2000" b="1" dirty="0"/>
              <a:t>suberina</a:t>
            </a:r>
            <a:r>
              <a:rPr lang="it-IT" altLang="it-IT" sz="2000" dirty="0"/>
              <a:t> e </a:t>
            </a:r>
            <a:r>
              <a:rPr lang="it-IT" altLang="it-IT" sz="2000" b="1" dirty="0"/>
              <a:t>cutina</a:t>
            </a:r>
            <a:r>
              <a:rPr lang="it-IT" altLang="it-IT" sz="2000" dirty="0"/>
              <a:t> anche durante le reazioni di stress</a:t>
            </a:r>
          </a:p>
        </p:txBody>
      </p:sp>
      <p:pic>
        <p:nvPicPr>
          <p:cNvPr id="317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2788" y="2420938"/>
            <a:ext cx="4875212" cy="3251200"/>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Oval 5"/>
          <p:cNvSpPr>
            <a:spLocks noChangeArrowheads="1"/>
          </p:cNvSpPr>
          <p:nvPr/>
        </p:nvSpPr>
        <p:spPr bwMode="auto">
          <a:xfrm>
            <a:off x="7580314" y="3871913"/>
            <a:ext cx="503237" cy="360362"/>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
        <p:nvSpPr>
          <p:cNvPr id="31750" name="Oval 6"/>
          <p:cNvSpPr>
            <a:spLocks noChangeArrowheads="1"/>
          </p:cNvSpPr>
          <p:nvPr/>
        </p:nvSpPr>
        <p:spPr bwMode="auto">
          <a:xfrm>
            <a:off x="9707564" y="3960813"/>
            <a:ext cx="720725" cy="360362"/>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8403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 lipidi. Gli acidi grassi</a:t>
            </a:r>
            <a:endParaRPr lang="it-IT" dirty="0"/>
          </a:p>
        </p:txBody>
      </p:sp>
      <p:pic>
        <p:nvPicPr>
          <p:cNvPr id="6" name="Segnaposto contenuto 5"/>
          <p:cNvPicPr>
            <a:picLocks noGrp="1" noChangeAspect="1"/>
          </p:cNvPicPr>
          <p:nvPr>
            <p:ph sz="half" idx="1"/>
          </p:nvPr>
        </p:nvPicPr>
        <p:blipFill>
          <a:blip r:embed="rId2"/>
          <a:stretch>
            <a:fillRect/>
          </a:stretch>
        </p:blipFill>
        <p:spPr>
          <a:xfrm>
            <a:off x="1440303" y="1825625"/>
            <a:ext cx="3977394" cy="4351338"/>
          </a:xfrm>
          <a:prstGeom prst="rect">
            <a:avLst/>
          </a:prstGeom>
        </p:spPr>
      </p:pic>
      <p:pic>
        <p:nvPicPr>
          <p:cNvPr id="7" name="Segnaposto contenuto 6"/>
          <p:cNvPicPr>
            <a:picLocks noGrp="1" noChangeAspect="1"/>
          </p:cNvPicPr>
          <p:nvPr>
            <p:ph sz="half" idx="2"/>
          </p:nvPr>
        </p:nvPicPr>
        <p:blipFill>
          <a:blip r:embed="rId3"/>
          <a:stretch>
            <a:fillRect/>
          </a:stretch>
        </p:blipFill>
        <p:spPr>
          <a:xfrm>
            <a:off x="6275289" y="2933610"/>
            <a:ext cx="4925995" cy="3243353"/>
          </a:xfrm>
          <a:prstGeom prst="rect">
            <a:avLst/>
          </a:prstGeom>
        </p:spPr>
      </p:pic>
      <p:pic>
        <p:nvPicPr>
          <p:cNvPr id="8" name="Immagine 7"/>
          <p:cNvPicPr>
            <a:picLocks noChangeAspect="1"/>
          </p:cNvPicPr>
          <p:nvPr/>
        </p:nvPicPr>
        <p:blipFill>
          <a:blip r:embed="rId4"/>
          <a:stretch>
            <a:fillRect/>
          </a:stretch>
        </p:blipFill>
        <p:spPr>
          <a:xfrm>
            <a:off x="5832389" y="1825625"/>
            <a:ext cx="1869087" cy="1155958"/>
          </a:xfrm>
          <a:prstGeom prst="rect">
            <a:avLst/>
          </a:prstGeom>
        </p:spPr>
      </p:pic>
    </p:spTree>
    <p:extLst>
      <p:ext uri="{BB962C8B-B14F-4D97-AF65-F5344CB8AC3E}">
        <p14:creationId xmlns:p14="http://schemas.microsoft.com/office/powerpoint/2010/main" val="364375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altLang="it-IT" i="1" dirty="0" smtClean="0">
                <a:latin typeface="Symbol" panose="05050102010706020507" pitchFamily="18" charset="2"/>
              </a:rPr>
              <a:t>a</a:t>
            </a:r>
            <a:r>
              <a:rPr lang="it-IT" altLang="it-IT" i="1" dirty="0" smtClean="0"/>
              <a:t>-DOX/LDS oxylipin </a:t>
            </a:r>
            <a:r>
              <a:rPr lang="it-IT" altLang="it-IT" i="1" dirty="0" err="1" smtClean="0"/>
              <a:t>biosynthesis</a:t>
            </a:r>
            <a:endParaRPr lang="it-IT" altLang="it-IT" i="1" dirty="0" smtClean="0"/>
          </a:p>
        </p:txBody>
      </p:sp>
      <p:sp>
        <p:nvSpPr>
          <p:cNvPr id="28675" name="Rectangle 3"/>
          <p:cNvSpPr>
            <a:spLocks noGrp="1" noChangeArrowheads="1"/>
          </p:cNvSpPr>
          <p:nvPr>
            <p:ph type="body" sz="half" idx="1"/>
          </p:nvPr>
        </p:nvSpPr>
        <p:spPr/>
        <p:txBody>
          <a:bodyPr>
            <a:normAutofit/>
          </a:bodyPr>
          <a:lstStyle/>
          <a:p>
            <a:pPr eaLnBrk="1" hangingPunct="1">
              <a:lnSpc>
                <a:spcPct val="90000"/>
              </a:lnSpc>
              <a:spcBef>
                <a:spcPct val="20000"/>
              </a:spcBef>
            </a:pPr>
            <a:r>
              <a:rPr lang="it-IT" altLang="it-IT" sz="2400" dirty="0"/>
              <a:t>L’ </a:t>
            </a:r>
            <a:r>
              <a:rPr lang="it-IT" altLang="it-IT" sz="2400" b="1" dirty="0">
                <a:latin typeface="Symbol" panose="05050102010706020507" pitchFamily="18" charset="2"/>
              </a:rPr>
              <a:t>a</a:t>
            </a:r>
            <a:r>
              <a:rPr lang="it-IT" altLang="it-IT" sz="2400" b="1" dirty="0"/>
              <a:t>-ossidazione</a:t>
            </a:r>
            <a:r>
              <a:rPr lang="it-IT" altLang="it-IT" sz="2400" dirty="0"/>
              <a:t> catalizzata dalle </a:t>
            </a:r>
            <a:r>
              <a:rPr lang="it-IT" altLang="it-IT" sz="2400" b="1" dirty="0">
                <a:latin typeface="Symbol" panose="05050102010706020507" pitchFamily="18" charset="2"/>
              </a:rPr>
              <a:t>a</a:t>
            </a:r>
            <a:r>
              <a:rPr lang="it-IT" altLang="it-IT" sz="2400" b="1" dirty="0"/>
              <a:t>-DOX</a:t>
            </a:r>
            <a:r>
              <a:rPr lang="it-IT" altLang="it-IT" sz="2400" dirty="0"/>
              <a:t> porta alla formazione di un derivato instabile, (2R-idroperossido), di un acido grasso (UFA o PUFA). Questo è rapidamente convertito in un corrispondente </a:t>
            </a:r>
            <a:r>
              <a:rPr lang="it-IT" altLang="it-IT" sz="2400" dirty="0">
                <a:latin typeface="Symbol" panose="05050102010706020507" pitchFamily="18" charset="2"/>
              </a:rPr>
              <a:t>a</a:t>
            </a:r>
            <a:r>
              <a:rPr lang="it-IT" altLang="it-IT" sz="2400" dirty="0"/>
              <a:t>-</a:t>
            </a:r>
            <a:r>
              <a:rPr lang="it-IT" altLang="it-IT" sz="2400" dirty="0" err="1"/>
              <a:t>idrossi</a:t>
            </a:r>
            <a:r>
              <a:rPr lang="it-IT" altLang="it-IT" sz="2400" dirty="0"/>
              <a:t> acido grasso, in aldeidi a corta catena così come in acidi grassi a corta </a:t>
            </a:r>
            <a:r>
              <a:rPr lang="it-IT" altLang="it-IT" sz="2400" dirty="0" smtClean="0"/>
              <a:t>catena</a:t>
            </a:r>
          </a:p>
          <a:p>
            <a:pPr eaLnBrk="1" hangingPunct="1">
              <a:lnSpc>
                <a:spcPct val="90000"/>
              </a:lnSpc>
              <a:spcBef>
                <a:spcPct val="20000"/>
              </a:spcBef>
            </a:pPr>
            <a:endParaRPr lang="it-IT" altLang="it-IT" sz="2400" dirty="0"/>
          </a:p>
          <a:p>
            <a:pPr lvl="0">
              <a:spcBef>
                <a:spcPct val="20000"/>
              </a:spcBef>
              <a:buClr>
                <a:srgbClr val="822433"/>
              </a:buClr>
            </a:pPr>
            <a:r>
              <a:rPr lang="it-IT" sz="2400" i="1" dirty="0">
                <a:solidFill>
                  <a:srgbClr val="830022"/>
                </a:solidFill>
                <a:latin typeface="Times New Roman" panose="02020603050405020304" pitchFamily="18" charset="0"/>
                <a:ea typeface="ＭＳ Ｐゴシック"/>
                <a:cs typeface="Times New Roman" panose="02020603050405020304" pitchFamily="18" charset="0"/>
              </a:rPr>
              <a:t>LDS1</a:t>
            </a:r>
            <a:r>
              <a:rPr lang="it-IT" sz="2400" dirty="0">
                <a:solidFill>
                  <a:srgbClr val="000000"/>
                </a:solidFill>
                <a:latin typeface="Times New Roman" panose="02020603050405020304" pitchFamily="18" charset="0"/>
                <a:ea typeface="ＭＳ Ｐゴシック"/>
                <a:cs typeface="Times New Roman" panose="02020603050405020304" pitchFamily="18" charset="0"/>
              </a:rPr>
              <a:t> (</a:t>
            </a:r>
            <a:r>
              <a:rPr lang="it-IT" sz="2400" dirty="0" err="1">
                <a:solidFill>
                  <a:srgbClr val="000000"/>
                </a:solidFill>
                <a:latin typeface="Times New Roman" panose="02020603050405020304" pitchFamily="18" charset="0"/>
                <a:ea typeface="ＭＳ Ｐゴシック"/>
                <a:cs typeface="Times New Roman" panose="02020603050405020304" pitchFamily="18" charset="0"/>
              </a:rPr>
              <a:t>linoleato</a:t>
            </a:r>
            <a:r>
              <a:rPr lang="it-IT" sz="2400" dirty="0">
                <a:solidFill>
                  <a:srgbClr val="000000"/>
                </a:solidFill>
                <a:latin typeface="Times New Roman" panose="02020603050405020304" pitchFamily="18" charset="0"/>
                <a:ea typeface="ＭＳ Ｐゴシック"/>
                <a:cs typeface="Times New Roman" panose="02020603050405020304" pitchFamily="18" charset="0"/>
              </a:rPr>
              <a:t> diolo </a:t>
            </a:r>
            <a:r>
              <a:rPr lang="it-IT" sz="2400" dirty="0" err="1">
                <a:solidFill>
                  <a:srgbClr val="000000"/>
                </a:solidFill>
                <a:latin typeface="Times New Roman" panose="02020603050405020304" pitchFamily="18" charset="0"/>
                <a:ea typeface="ＭＳ Ｐゴシック"/>
                <a:cs typeface="Times New Roman" panose="02020603050405020304" pitchFamily="18" charset="0"/>
              </a:rPr>
              <a:t>sintasi</a:t>
            </a:r>
            <a:r>
              <a:rPr lang="it-IT" sz="2400" dirty="0">
                <a:solidFill>
                  <a:srgbClr val="000000"/>
                </a:solidFill>
                <a:latin typeface="Times New Roman" panose="02020603050405020304" pitchFamily="18" charset="0"/>
                <a:ea typeface="ＭＳ Ｐゴシック"/>
                <a:cs typeface="Times New Roman" panose="02020603050405020304" pitchFamily="18" charset="0"/>
              </a:rPr>
              <a:t>)</a:t>
            </a:r>
            <a:r>
              <a:rPr lang="it-IT" sz="2400" i="1" dirty="0">
                <a:solidFill>
                  <a:srgbClr val="000000"/>
                </a:solidFill>
                <a:latin typeface="Times New Roman" panose="02020603050405020304" pitchFamily="18" charset="0"/>
                <a:ea typeface="ＭＳ Ｐゴシック"/>
                <a:cs typeface="Times New Roman" panose="02020603050405020304" pitchFamily="18" charset="0"/>
              </a:rPr>
              <a:t> </a:t>
            </a:r>
            <a:r>
              <a:rPr lang="it-IT" sz="2400" dirty="0" smtClean="0">
                <a:solidFill>
                  <a:srgbClr val="000000"/>
                </a:solidFill>
                <a:latin typeface="Times New Roman" panose="02020603050405020304" pitchFamily="18" charset="0"/>
                <a:ea typeface="ＭＳ Ｐゴシック"/>
                <a:cs typeface="Times New Roman" panose="02020603050405020304" pitchFamily="18" charset="0"/>
              </a:rPr>
              <a:t>trasforma </a:t>
            </a:r>
            <a:r>
              <a:rPr lang="it-IT" sz="2400" dirty="0">
                <a:solidFill>
                  <a:srgbClr val="000000"/>
                </a:solidFill>
                <a:latin typeface="Times New Roman" panose="02020603050405020304" pitchFamily="18" charset="0"/>
                <a:ea typeface="ＭＳ Ｐゴシック"/>
                <a:cs typeface="Times New Roman" panose="02020603050405020304" pitchFamily="18" charset="0"/>
              </a:rPr>
              <a:t>il 18:2 (acido linoleico) in ossilipine come </a:t>
            </a:r>
            <a:r>
              <a:rPr lang="it-IT" sz="2400" b="1" dirty="0">
                <a:solidFill>
                  <a:srgbClr val="000000"/>
                </a:solidFill>
                <a:latin typeface="Times New Roman" panose="02020603050405020304" pitchFamily="18" charset="0"/>
                <a:ea typeface="ＭＳ Ｐゴシック"/>
                <a:cs typeface="Times New Roman" panose="02020603050405020304" pitchFamily="18" charset="0"/>
              </a:rPr>
              <a:t>8R-HPODE</a:t>
            </a:r>
            <a:r>
              <a:rPr lang="it-IT" sz="2400" dirty="0">
                <a:solidFill>
                  <a:srgbClr val="000000"/>
                </a:solidFill>
                <a:latin typeface="Times New Roman" panose="02020603050405020304" pitchFamily="18" charset="0"/>
                <a:ea typeface="ＭＳ Ｐゴシック"/>
                <a:cs typeface="Times New Roman" panose="02020603050405020304" pitchFamily="18" charset="0"/>
              </a:rPr>
              <a:t> e </a:t>
            </a:r>
            <a:r>
              <a:rPr lang="it-IT" sz="2400" b="1" dirty="0">
                <a:solidFill>
                  <a:srgbClr val="000000"/>
                </a:solidFill>
                <a:latin typeface="Times New Roman" panose="02020603050405020304" pitchFamily="18" charset="0"/>
                <a:ea typeface="ＭＳ Ｐゴシック"/>
                <a:cs typeface="Times New Roman" panose="02020603050405020304" pitchFamily="18" charset="0"/>
              </a:rPr>
              <a:t>di-HODE</a:t>
            </a:r>
            <a:endParaRPr lang="it-IT" sz="2400" i="1" dirty="0">
              <a:solidFill>
                <a:srgbClr val="000000"/>
              </a:solidFill>
              <a:latin typeface="Times New Roman" panose="02020603050405020304" pitchFamily="18" charset="0"/>
              <a:ea typeface="ＭＳ Ｐゴシック"/>
              <a:cs typeface="Times New Roman" panose="02020603050405020304" pitchFamily="18" charset="0"/>
            </a:endParaRPr>
          </a:p>
          <a:p>
            <a:pPr eaLnBrk="1" hangingPunct="1">
              <a:lnSpc>
                <a:spcPct val="90000"/>
              </a:lnSpc>
              <a:spcBef>
                <a:spcPct val="20000"/>
              </a:spcBef>
            </a:pPr>
            <a:endParaRPr lang="it-IT" altLang="it-IT" sz="2400" dirty="0"/>
          </a:p>
          <a:p>
            <a:pPr eaLnBrk="1" hangingPunct="1">
              <a:lnSpc>
                <a:spcPct val="90000"/>
              </a:lnSpc>
              <a:spcBef>
                <a:spcPct val="20000"/>
              </a:spcBef>
            </a:pPr>
            <a:endParaRPr lang="it-IT" altLang="it-IT" sz="2400" dirty="0"/>
          </a:p>
        </p:txBody>
      </p:sp>
      <p:pic>
        <p:nvPicPr>
          <p:cNvPr id="3" name="Immagine 2"/>
          <p:cNvPicPr>
            <a:picLocks noChangeAspect="1"/>
          </p:cNvPicPr>
          <p:nvPr/>
        </p:nvPicPr>
        <p:blipFill>
          <a:blip r:embed="rId2"/>
          <a:stretch>
            <a:fillRect/>
          </a:stretch>
        </p:blipFill>
        <p:spPr>
          <a:xfrm>
            <a:off x="7028427" y="4423138"/>
            <a:ext cx="3962743" cy="1688738"/>
          </a:xfrm>
          <a:prstGeom prst="rect">
            <a:avLst/>
          </a:prstGeom>
        </p:spPr>
      </p:pic>
      <p:pic>
        <p:nvPicPr>
          <p:cNvPr id="4" name="Immagine 3"/>
          <p:cNvPicPr>
            <a:picLocks noChangeAspect="1"/>
          </p:cNvPicPr>
          <p:nvPr/>
        </p:nvPicPr>
        <p:blipFill>
          <a:blip r:embed="rId3"/>
          <a:stretch>
            <a:fillRect/>
          </a:stretch>
        </p:blipFill>
        <p:spPr>
          <a:xfrm>
            <a:off x="7946393" y="128588"/>
            <a:ext cx="3044777" cy="4242486"/>
          </a:xfrm>
          <a:prstGeom prst="rect">
            <a:avLst/>
          </a:prstGeom>
        </p:spPr>
      </p:pic>
      <p:sp>
        <p:nvSpPr>
          <p:cNvPr id="5" name="Ovale 4"/>
          <p:cNvSpPr/>
          <p:nvPr/>
        </p:nvSpPr>
        <p:spPr>
          <a:xfrm>
            <a:off x="9009798" y="659027"/>
            <a:ext cx="554332" cy="25537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1888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mtClean="0"/>
              <a:t>La percezione delle ossilipine</a:t>
            </a:r>
          </a:p>
        </p:txBody>
      </p:sp>
      <p:sp>
        <p:nvSpPr>
          <p:cNvPr id="52227" name="Rectangle 2"/>
          <p:cNvSpPr>
            <a:spLocks noGrp="1" noChangeArrowheads="1"/>
          </p:cNvSpPr>
          <p:nvPr>
            <p:ph sz="half" idx="1"/>
          </p:nvPr>
        </p:nvSpPr>
        <p:spPr/>
        <p:txBody>
          <a:bodyPr>
            <a:normAutofit fontScale="70000" lnSpcReduction="20000"/>
          </a:bodyPr>
          <a:lstStyle/>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Le </a:t>
            </a:r>
            <a:r>
              <a:rPr lang="it-IT" altLang="it-IT" sz="2400" dirty="0" err="1"/>
              <a:t>ossilipine</a:t>
            </a:r>
            <a:r>
              <a:rPr lang="it-IT" altLang="it-IT" sz="2400" dirty="0"/>
              <a:t> fungine non vengono stoccate in compartimenti ma sintetizzate </a:t>
            </a:r>
            <a:r>
              <a:rPr lang="it-IT" altLang="it-IT" sz="2400" i="1" dirty="0"/>
              <a:t>de novo</a:t>
            </a:r>
            <a:r>
              <a:rPr lang="it-IT" altLang="it-IT" sz="2400" dirty="0"/>
              <a:t> dai C18 insaturi quando le cellule sono attivate da stimoli interni o esterni. Le </a:t>
            </a:r>
            <a:r>
              <a:rPr lang="it-IT" altLang="it-IT" sz="2400" b="1" dirty="0" err="1"/>
              <a:t>ossilipine</a:t>
            </a:r>
            <a:r>
              <a:rPr lang="it-IT" altLang="it-IT" sz="2400" dirty="0"/>
              <a:t> escono dalle cellule attraverso degli specifici </a:t>
            </a:r>
            <a:r>
              <a:rPr lang="it-IT" altLang="it-IT" sz="2400" b="1" dirty="0"/>
              <a:t>ABC</a:t>
            </a:r>
            <a:r>
              <a:rPr lang="it-IT" altLang="it-IT" sz="2400" dirty="0"/>
              <a:t> </a:t>
            </a:r>
            <a:r>
              <a:rPr lang="it-IT" altLang="it-IT" sz="2400" dirty="0" err="1"/>
              <a:t>transporter</a:t>
            </a:r>
            <a:r>
              <a:rPr lang="it-IT" altLang="it-IT" sz="2400" dirty="0"/>
              <a:t> e funzionano localmente a bassi livelli (concentrazioni </a:t>
            </a:r>
            <a:r>
              <a:rPr lang="it-IT" altLang="it-IT" sz="2400" dirty="0" err="1"/>
              <a:t>nM</a:t>
            </a:r>
            <a:r>
              <a:rPr lang="it-IT" altLang="it-IT" sz="2400" dirty="0"/>
              <a:t>) attraverso processi </a:t>
            </a:r>
            <a:r>
              <a:rPr lang="it-IT" altLang="it-IT" sz="2400" b="1" dirty="0" err="1"/>
              <a:t>autocrini</a:t>
            </a:r>
            <a:r>
              <a:rPr lang="it-IT" altLang="it-IT" sz="2400" dirty="0"/>
              <a:t> o paracrini (cioè segnalano nel sito di sintesi o nelle immediate vicinanze) sui </a:t>
            </a:r>
            <a:r>
              <a:rPr lang="it-IT" altLang="it-IT" sz="2400" b="1" dirty="0"/>
              <a:t>recettori superficiali legati a G </a:t>
            </a:r>
            <a:r>
              <a:rPr lang="it-IT" altLang="it-IT" sz="2400" b="1" dirty="0" err="1"/>
              <a:t>protein</a:t>
            </a:r>
            <a:endParaRPr lang="it-IT" altLang="it-IT" sz="2400" b="1" dirty="0"/>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Un </a:t>
            </a:r>
            <a:r>
              <a:rPr lang="it-IT" altLang="it-IT" sz="2400" b="1" dirty="0"/>
              <a:t>GPCR</a:t>
            </a:r>
            <a:r>
              <a:rPr lang="it-IT" altLang="it-IT" sz="2400" dirty="0"/>
              <a:t> di mammifero (G2A) funziona come recettore per il </a:t>
            </a:r>
            <a:r>
              <a:rPr lang="it-IT" altLang="it-IT" sz="2400" b="1" dirty="0"/>
              <a:t>9-HODE</a:t>
            </a:r>
          </a:p>
          <a:p>
            <a:pPr marL="338138" indent="-338138">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a:t>L’attivazione dei </a:t>
            </a:r>
            <a:r>
              <a:rPr lang="it-IT" altLang="it-IT" sz="2400" b="1" dirty="0"/>
              <a:t>GPCR</a:t>
            </a:r>
            <a:r>
              <a:rPr lang="it-IT" altLang="it-IT" sz="2400" dirty="0"/>
              <a:t> porta a cambiamenti nei componenti prossimali delle </a:t>
            </a:r>
            <a:r>
              <a:rPr lang="it-IT" altLang="it-IT" sz="2400" dirty="0" err="1"/>
              <a:t>receptor-mediated</a:t>
            </a:r>
            <a:r>
              <a:rPr lang="it-IT" altLang="it-IT" sz="2400" dirty="0"/>
              <a:t> </a:t>
            </a:r>
            <a:r>
              <a:rPr lang="it-IT" altLang="it-IT" sz="2400" dirty="0" err="1"/>
              <a:t>pathways</a:t>
            </a:r>
            <a:r>
              <a:rPr lang="it-IT" altLang="it-IT" sz="2400" dirty="0"/>
              <a:t> (cioè G </a:t>
            </a:r>
            <a:r>
              <a:rPr lang="it-IT" altLang="it-IT" sz="2400" dirty="0" err="1"/>
              <a:t>protein</a:t>
            </a:r>
            <a:r>
              <a:rPr lang="it-IT" altLang="it-IT" sz="2400" dirty="0"/>
              <a:t>, Ras) che attivano dei componenti intermedi di </a:t>
            </a:r>
            <a:r>
              <a:rPr lang="it-IT" altLang="it-IT" sz="2400" b="1" dirty="0" err="1"/>
              <a:t>signalling</a:t>
            </a:r>
            <a:r>
              <a:rPr lang="it-IT" altLang="it-IT" sz="2400" b="1" dirty="0"/>
              <a:t> (es. </a:t>
            </a:r>
            <a:r>
              <a:rPr lang="it-IT" altLang="it-IT" sz="2400" b="1" dirty="0" err="1"/>
              <a:t>fosfolipasi</a:t>
            </a:r>
            <a:r>
              <a:rPr lang="it-IT" altLang="it-IT" sz="2400" b="1" dirty="0"/>
              <a:t> C, </a:t>
            </a:r>
            <a:r>
              <a:rPr lang="it-IT" altLang="it-IT" sz="2400" b="1" dirty="0" err="1"/>
              <a:t>PkaA</a:t>
            </a:r>
            <a:r>
              <a:rPr lang="it-IT" altLang="it-IT" sz="2400" b="1" dirty="0"/>
              <a:t> e </a:t>
            </a:r>
            <a:r>
              <a:rPr lang="it-IT" altLang="it-IT" sz="2400" b="1" dirty="0" err="1"/>
              <a:t>PKCs</a:t>
            </a:r>
            <a:r>
              <a:rPr lang="it-IT" altLang="it-IT" sz="2400" b="1" dirty="0"/>
              <a:t>)</a:t>
            </a:r>
            <a:r>
              <a:rPr lang="it-IT" altLang="it-IT" sz="2400" dirty="0"/>
              <a:t> che alla fine alterano i livelli di </a:t>
            </a:r>
            <a:r>
              <a:rPr lang="it-IT" altLang="it-IT" sz="2400" dirty="0" err="1"/>
              <a:t>cAMP</a:t>
            </a:r>
            <a:r>
              <a:rPr lang="it-IT" altLang="it-IT" sz="2400" dirty="0"/>
              <a:t> o di ione calcio che servono come secondi messaggeri che stimolano i meccanismi di </a:t>
            </a:r>
            <a:r>
              <a:rPr lang="it-IT" altLang="it-IT" sz="2400" b="1" dirty="0" err="1"/>
              <a:t>signaling</a:t>
            </a:r>
            <a:r>
              <a:rPr lang="it-IT" altLang="it-IT" sz="2400" dirty="0"/>
              <a:t> alla base di molti processi cellulari</a:t>
            </a:r>
          </a:p>
          <a:p>
            <a:pPr marL="338138" indent="-338138">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dirty="0"/>
          </a:p>
        </p:txBody>
      </p:sp>
      <p:pic>
        <p:nvPicPr>
          <p:cNvPr id="3" name="Segnaposto contenuto 2"/>
          <p:cNvPicPr>
            <a:picLocks noGrp="1" noChangeAspect="1"/>
          </p:cNvPicPr>
          <p:nvPr>
            <p:ph sz="half" idx="2"/>
          </p:nvPr>
        </p:nvPicPr>
        <p:blipFill>
          <a:blip r:embed="rId3"/>
          <a:stretch>
            <a:fillRect/>
          </a:stretch>
        </p:blipFill>
        <p:spPr>
          <a:xfrm>
            <a:off x="6172200" y="1973561"/>
            <a:ext cx="5181600" cy="4055465"/>
          </a:xfrm>
          <a:prstGeom prst="rect">
            <a:avLst/>
          </a:prstGeom>
        </p:spPr>
      </p:pic>
    </p:spTree>
    <p:extLst>
      <p:ext uri="{BB962C8B-B14F-4D97-AF65-F5344CB8AC3E}">
        <p14:creationId xmlns:p14="http://schemas.microsoft.com/office/powerpoint/2010/main" val="3446261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54" y="93819"/>
            <a:ext cx="10515600" cy="1325563"/>
          </a:xfrm>
        </p:spPr>
        <p:txBody>
          <a:bodyPr/>
          <a:lstStyle/>
          <a:p>
            <a:r>
              <a:rPr lang="it-IT" dirty="0" err="1"/>
              <a:t>Sterol</a:t>
            </a:r>
            <a:r>
              <a:rPr lang="it-IT" dirty="0"/>
              <a:t> </a:t>
            </a:r>
            <a:r>
              <a:rPr lang="it-IT" dirty="0" err="1"/>
              <a:t>lipids</a:t>
            </a:r>
            <a:endParaRPr lang="it-IT" dirty="0"/>
          </a:p>
        </p:txBody>
      </p:sp>
      <p:sp>
        <p:nvSpPr>
          <p:cNvPr id="4" name="Segnaposto contenuto 3"/>
          <p:cNvSpPr>
            <a:spLocks noGrp="1"/>
          </p:cNvSpPr>
          <p:nvPr>
            <p:ph sz="half" idx="1"/>
          </p:nvPr>
        </p:nvSpPr>
        <p:spPr>
          <a:xfrm>
            <a:off x="205154" y="1212674"/>
            <a:ext cx="5598189" cy="5368995"/>
          </a:xfrm>
        </p:spPr>
        <p:txBody>
          <a:bodyPr>
            <a:normAutofit/>
          </a:bodyPr>
          <a:lstStyle/>
          <a:p>
            <a:r>
              <a:rPr lang="it-IT" dirty="0" err="1"/>
              <a:t>Sterol</a:t>
            </a:r>
            <a:r>
              <a:rPr lang="it-IT" dirty="0"/>
              <a:t> </a:t>
            </a:r>
            <a:r>
              <a:rPr lang="it-IT" dirty="0" err="1"/>
              <a:t>lipids</a:t>
            </a:r>
            <a:r>
              <a:rPr lang="it-IT" dirty="0"/>
              <a:t> are </a:t>
            </a:r>
            <a:r>
              <a:rPr lang="it-IT" dirty="0" err="1"/>
              <a:t>synthesized</a:t>
            </a:r>
            <a:r>
              <a:rPr lang="it-IT" dirty="0"/>
              <a:t> via the </a:t>
            </a:r>
            <a:r>
              <a:rPr lang="it-IT" u="sng" dirty="0" err="1"/>
              <a:t>isoprenoid</a:t>
            </a:r>
            <a:r>
              <a:rPr lang="it-IT" u="sng" dirty="0"/>
              <a:t> </a:t>
            </a:r>
            <a:r>
              <a:rPr lang="it-IT" u="sng" dirty="0" err="1"/>
              <a:t>pathway</a:t>
            </a:r>
            <a:r>
              <a:rPr lang="it-IT" u="sng" dirty="0"/>
              <a:t> </a:t>
            </a:r>
            <a:r>
              <a:rPr lang="it-IT" dirty="0"/>
              <a:t>in the </a:t>
            </a:r>
            <a:r>
              <a:rPr lang="it-IT" dirty="0" err="1"/>
              <a:t>cytosol</a:t>
            </a:r>
            <a:r>
              <a:rPr lang="it-IT" dirty="0"/>
              <a:t> of </a:t>
            </a:r>
            <a:r>
              <a:rPr lang="it-IT" dirty="0" err="1"/>
              <a:t>plant</a:t>
            </a:r>
            <a:r>
              <a:rPr lang="it-IT" dirty="0"/>
              <a:t> </a:t>
            </a:r>
            <a:r>
              <a:rPr lang="it-IT" dirty="0" err="1" smtClean="0"/>
              <a:t>cells</a:t>
            </a:r>
            <a:r>
              <a:rPr lang="it-IT" dirty="0" smtClean="0"/>
              <a:t>.</a:t>
            </a:r>
          </a:p>
          <a:p>
            <a:r>
              <a:rPr lang="it-IT" dirty="0" err="1" smtClean="0"/>
              <a:t>Sterols</a:t>
            </a:r>
            <a:r>
              <a:rPr lang="it-IT" dirty="0" smtClean="0"/>
              <a:t> </a:t>
            </a:r>
            <a:r>
              <a:rPr lang="it-IT" dirty="0"/>
              <a:t>can </a:t>
            </a:r>
            <a:r>
              <a:rPr lang="it-IT" dirty="0" err="1"/>
              <a:t>occur</a:t>
            </a:r>
            <a:r>
              <a:rPr lang="it-IT" dirty="0"/>
              <a:t> in </a:t>
            </a:r>
            <a:r>
              <a:rPr lang="it-IT" dirty="0" err="1"/>
              <a:t>their</a:t>
            </a:r>
            <a:r>
              <a:rPr lang="it-IT" dirty="0"/>
              <a:t> free </a:t>
            </a:r>
            <a:r>
              <a:rPr lang="it-IT" dirty="0" err="1"/>
              <a:t>form</a:t>
            </a:r>
            <a:r>
              <a:rPr lang="it-IT" dirty="0"/>
              <a:t> (</a:t>
            </a:r>
            <a:r>
              <a:rPr lang="it-IT" u="sng" dirty="0"/>
              <a:t>free </a:t>
            </a:r>
            <a:r>
              <a:rPr lang="it-IT" u="sng" dirty="0" err="1"/>
              <a:t>sterols</a:t>
            </a:r>
            <a:r>
              <a:rPr lang="it-IT" dirty="0"/>
              <a:t>) or are </a:t>
            </a:r>
            <a:r>
              <a:rPr lang="it-IT" dirty="0" err="1"/>
              <a:t>derivatized</a:t>
            </a:r>
            <a:r>
              <a:rPr lang="it-IT" dirty="0"/>
              <a:t> </a:t>
            </a:r>
            <a:r>
              <a:rPr lang="it-IT" dirty="0" err="1"/>
              <a:t>at</a:t>
            </a:r>
            <a:r>
              <a:rPr lang="it-IT" dirty="0"/>
              <a:t> the C3 </a:t>
            </a:r>
            <a:r>
              <a:rPr lang="it-IT" dirty="0" err="1"/>
              <a:t>hydroxy</a:t>
            </a:r>
            <a:r>
              <a:rPr lang="it-IT" dirty="0"/>
              <a:t> </a:t>
            </a:r>
            <a:r>
              <a:rPr lang="it-IT" dirty="0" err="1"/>
              <a:t>group</a:t>
            </a:r>
            <a:r>
              <a:rPr lang="it-IT" dirty="0"/>
              <a:t> (</a:t>
            </a:r>
            <a:r>
              <a:rPr lang="it-IT" u="sng" dirty="0" err="1"/>
              <a:t>conjugated</a:t>
            </a:r>
            <a:r>
              <a:rPr lang="it-IT" u="sng" dirty="0"/>
              <a:t> </a:t>
            </a:r>
            <a:r>
              <a:rPr lang="it-IT" u="sng" dirty="0" err="1"/>
              <a:t>sterols</a:t>
            </a:r>
            <a:r>
              <a:rPr lang="it-IT" dirty="0" smtClean="0"/>
              <a:t>).</a:t>
            </a:r>
          </a:p>
          <a:p>
            <a:r>
              <a:rPr lang="it-IT" dirty="0" smtClean="0"/>
              <a:t>The </a:t>
            </a:r>
            <a:r>
              <a:rPr lang="it-IT" dirty="0" err="1"/>
              <a:t>result</a:t>
            </a:r>
            <a:r>
              <a:rPr lang="it-IT" dirty="0"/>
              <a:t> of </a:t>
            </a:r>
            <a:r>
              <a:rPr lang="it-IT" dirty="0" err="1" smtClean="0"/>
              <a:t>aggregation</a:t>
            </a:r>
            <a:r>
              <a:rPr lang="it-IT" dirty="0" smtClean="0"/>
              <a:t> </a:t>
            </a:r>
            <a:r>
              <a:rPr lang="en-US" dirty="0" smtClean="0"/>
              <a:t>of </a:t>
            </a:r>
            <a:r>
              <a:rPr lang="en-US" dirty="0"/>
              <a:t>sterol lipids in the plasma membrane, </a:t>
            </a:r>
            <a:r>
              <a:rPr lang="en-US" dirty="0" smtClean="0"/>
              <a:t>form </a:t>
            </a:r>
            <a:r>
              <a:rPr lang="en-US" u="sng" dirty="0" smtClean="0"/>
              <a:t>microdomains (lipid </a:t>
            </a:r>
            <a:r>
              <a:rPr lang="en-US" u="sng" dirty="0"/>
              <a:t>rafts) </a:t>
            </a:r>
            <a:r>
              <a:rPr lang="en-US" dirty="0"/>
              <a:t>enriched in sterol lipids and specific plasma </a:t>
            </a:r>
            <a:r>
              <a:rPr lang="en-US" dirty="0" smtClean="0"/>
              <a:t>membrane resident </a:t>
            </a:r>
            <a:r>
              <a:rPr lang="it-IT" dirty="0" err="1" smtClean="0"/>
              <a:t>proteins</a:t>
            </a:r>
            <a:r>
              <a:rPr lang="it-IT" dirty="0"/>
              <a:t>.</a:t>
            </a:r>
            <a:r>
              <a:rPr lang="it-IT" dirty="0" smtClean="0"/>
              <a:t> </a:t>
            </a:r>
          </a:p>
          <a:p>
            <a:endParaRPr lang="it-IT" dirty="0" smtClean="0"/>
          </a:p>
          <a:p>
            <a:endParaRPr lang="it-IT" dirty="0"/>
          </a:p>
        </p:txBody>
      </p:sp>
      <p:pic>
        <p:nvPicPr>
          <p:cNvPr id="6" name="Segnaposto contenuto 5"/>
          <p:cNvPicPr>
            <a:picLocks noGrp="1" noChangeAspect="1"/>
          </p:cNvPicPr>
          <p:nvPr>
            <p:ph sz="half" idx="2"/>
          </p:nvPr>
        </p:nvPicPr>
        <p:blipFill>
          <a:blip r:embed="rId2"/>
          <a:stretch>
            <a:fillRect/>
          </a:stretch>
        </p:blipFill>
        <p:spPr>
          <a:xfrm>
            <a:off x="6219931" y="937052"/>
            <a:ext cx="5734242" cy="5239912"/>
          </a:xfrm>
          <a:prstGeom prst="rect">
            <a:avLst/>
          </a:prstGeom>
        </p:spPr>
      </p:pic>
    </p:spTree>
    <p:extLst>
      <p:ext uri="{BB962C8B-B14F-4D97-AF65-F5344CB8AC3E}">
        <p14:creationId xmlns:p14="http://schemas.microsoft.com/office/powerpoint/2010/main" val="207624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54" y="93819"/>
            <a:ext cx="10515600" cy="1325563"/>
          </a:xfrm>
        </p:spPr>
        <p:txBody>
          <a:bodyPr/>
          <a:lstStyle/>
          <a:p>
            <a:r>
              <a:rPr lang="it-IT" dirty="0" err="1" smtClean="0"/>
              <a:t>Plant</a:t>
            </a:r>
            <a:r>
              <a:rPr lang="it-IT" dirty="0" smtClean="0"/>
              <a:t> </a:t>
            </a:r>
            <a:r>
              <a:rPr lang="it-IT" dirty="0" err="1" smtClean="0"/>
              <a:t>sterol</a:t>
            </a:r>
            <a:r>
              <a:rPr lang="it-IT" dirty="0" smtClean="0"/>
              <a:t> </a:t>
            </a:r>
            <a:r>
              <a:rPr lang="it-IT" dirty="0" err="1"/>
              <a:t>lipids</a:t>
            </a:r>
            <a:endParaRPr lang="it-IT" dirty="0"/>
          </a:p>
        </p:txBody>
      </p:sp>
      <p:sp>
        <p:nvSpPr>
          <p:cNvPr id="4" name="Segnaposto contenuto 3"/>
          <p:cNvSpPr>
            <a:spLocks noGrp="1"/>
          </p:cNvSpPr>
          <p:nvPr>
            <p:ph sz="half" idx="1"/>
          </p:nvPr>
        </p:nvSpPr>
        <p:spPr>
          <a:xfrm>
            <a:off x="205154" y="1212674"/>
            <a:ext cx="5598189" cy="5368995"/>
          </a:xfrm>
        </p:spPr>
        <p:txBody>
          <a:bodyPr>
            <a:normAutofit fontScale="77500" lnSpcReduction="20000"/>
          </a:bodyPr>
          <a:lstStyle/>
          <a:p>
            <a:r>
              <a:rPr lang="it-IT" dirty="0" smtClean="0"/>
              <a:t>Free </a:t>
            </a:r>
            <a:r>
              <a:rPr lang="it-IT" dirty="0" err="1"/>
              <a:t>sterols</a:t>
            </a:r>
            <a:r>
              <a:rPr lang="it-IT" dirty="0"/>
              <a:t> (FS) and the </a:t>
            </a:r>
            <a:r>
              <a:rPr lang="it-IT" dirty="0" err="1"/>
              <a:t>conjugated</a:t>
            </a:r>
            <a:r>
              <a:rPr lang="it-IT" dirty="0"/>
              <a:t> </a:t>
            </a:r>
            <a:r>
              <a:rPr lang="it-IT" dirty="0" err="1"/>
              <a:t>forms</a:t>
            </a:r>
            <a:r>
              <a:rPr lang="it-IT" dirty="0"/>
              <a:t> of </a:t>
            </a:r>
            <a:r>
              <a:rPr lang="it-IT" dirty="0" err="1"/>
              <a:t>sterol</a:t>
            </a:r>
            <a:r>
              <a:rPr lang="it-IT" dirty="0"/>
              <a:t> </a:t>
            </a:r>
            <a:r>
              <a:rPr lang="it-IT" dirty="0" err="1"/>
              <a:t>glucosides</a:t>
            </a:r>
            <a:r>
              <a:rPr lang="it-IT" dirty="0"/>
              <a:t> (</a:t>
            </a:r>
            <a:r>
              <a:rPr lang="it-IT" u="sng" dirty="0"/>
              <a:t>SG</a:t>
            </a:r>
            <a:r>
              <a:rPr lang="it-IT" dirty="0"/>
              <a:t>) and </a:t>
            </a:r>
            <a:r>
              <a:rPr lang="it-IT" dirty="0" err="1"/>
              <a:t>acylated</a:t>
            </a:r>
            <a:r>
              <a:rPr lang="it-IT" dirty="0"/>
              <a:t> </a:t>
            </a:r>
            <a:r>
              <a:rPr lang="it-IT" dirty="0" err="1"/>
              <a:t>sterol</a:t>
            </a:r>
            <a:r>
              <a:rPr lang="it-IT" dirty="0"/>
              <a:t> </a:t>
            </a:r>
            <a:r>
              <a:rPr lang="it-IT" dirty="0" err="1"/>
              <a:t>glucosides</a:t>
            </a:r>
            <a:r>
              <a:rPr lang="it-IT" dirty="0"/>
              <a:t> (</a:t>
            </a:r>
            <a:r>
              <a:rPr lang="it-IT" u="sng" dirty="0"/>
              <a:t>ASG</a:t>
            </a:r>
            <a:r>
              <a:rPr lang="it-IT" dirty="0"/>
              <a:t>) are </a:t>
            </a:r>
            <a:r>
              <a:rPr lang="it-IT" dirty="0" err="1"/>
              <a:t>constituents</a:t>
            </a:r>
            <a:r>
              <a:rPr lang="it-IT" dirty="0"/>
              <a:t> of </a:t>
            </a:r>
            <a:r>
              <a:rPr lang="it-IT" u="sng" dirty="0" err="1"/>
              <a:t>extraplastidial</a:t>
            </a:r>
            <a:r>
              <a:rPr lang="it-IT" dirty="0"/>
              <a:t> </a:t>
            </a:r>
            <a:r>
              <a:rPr lang="it-IT" dirty="0" err="1"/>
              <a:t>membranes</a:t>
            </a:r>
            <a:r>
              <a:rPr lang="it-IT" dirty="0"/>
              <a:t>, </a:t>
            </a:r>
            <a:r>
              <a:rPr lang="it-IT" dirty="0" err="1"/>
              <a:t>while</a:t>
            </a:r>
            <a:r>
              <a:rPr lang="it-IT" dirty="0"/>
              <a:t> </a:t>
            </a:r>
            <a:r>
              <a:rPr lang="it-IT" dirty="0" err="1"/>
              <a:t>sterol</a:t>
            </a:r>
            <a:r>
              <a:rPr lang="it-IT" dirty="0"/>
              <a:t> </a:t>
            </a:r>
            <a:r>
              <a:rPr lang="it-IT" dirty="0" err="1"/>
              <a:t>esters</a:t>
            </a:r>
            <a:r>
              <a:rPr lang="it-IT" dirty="0"/>
              <a:t> (</a:t>
            </a:r>
            <a:r>
              <a:rPr lang="it-IT" u="sng" dirty="0"/>
              <a:t>SE</a:t>
            </a:r>
            <a:r>
              <a:rPr lang="it-IT" dirty="0"/>
              <a:t>) are </a:t>
            </a:r>
            <a:r>
              <a:rPr lang="it-IT" dirty="0" err="1"/>
              <a:t>deposited</a:t>
            </a:r>
            <a:r>
              <a:rPr lang="it-IT" dirty="0"/>
              <a:t> in </a:t>
            </a:r>
            <a:r>
              <a:rPr lang="it-IT" u="sng" dirty="0" err="1"/>
              <a:t>oil</a:t>
            </a:r>
            <a:r>
              <a:rPr lang="it-IT" u="sng" dirty="0"/>
              <a:t> </a:t>
            </a:r>
            <a:r>
              <a:rPr lang="it-IT" u="sng" dirty="0" err="1"/>
              <a:t>bodies</a:t>
            </a:r>
            <a:r>
              <a:rPr lang="it-IT" u="sng" dirty="0"/>
              <a:t> </a:t>
            </a:r>
            <a:r>
              <a:rPr lang="it-IT" dirty="0"/>
              <a:t>in the </a:t>
            </a:r>
            <a:r>
              <a:rPr lang="it-IT" dirty="0" err="1"/>
              <a:t>cytosol</a:t>
            </a:r>
            <a:r>
              <a:rPr lang="it-IT" dirty="0" smtClean="0"/>
              <a:t>.</a:t>
            </a:r>
          </a:p>
          <a:p>
            <a:r>
              <a:rPr lang="en-US" dirty="0" smtClean="0"/>
              <a:t>The </a:t>
            </a:r>
            <a:r>
              <a:rPr lang="en-US" dirty="0"/>
              <a:t>increase in resistance of </a:t>
            </a:r>
            <a:r>
              <a:rPr lang="en-US" dirty="0" smtClean="0"/>
              <a:t>the Arabidopsis CYP710A1 mutant </a:t>
            </a:r>
            <a:r>
              <a:rPr lang="en-US" dirty="0"/>
              <a:t>is </a:t>
            </a:r>
            <a:r>
              <a:rPr lang="en-US" u="sng" dirty="0"/>
              <a:t>attenuated</a:t>
            </a:r>
            <a:r>
              <a:rPr lang="en-US" dirty="0"/>
              <a:t> after exogenous </a:t>
            </a:r>
            <a:r>
              <a:rPr lang="en-US" u="sng" dirty="0" err="1" smtClean="0"/>
              <a:t>stigmasterol</a:t>
            </a:r>
            <a:r>
              <a:rPr lang="en-US" dirty="0" smtClean="0"/>
              <a:t> application</a:t>
            </a:r>
            <a:r>
              <a:rPr lang="en-US" dirty="0"/>
              <a:t>, while </a:t>
            </a:r>
            <a:r>
              <a:rPr lang="en-US" u="sng" dirty="0"/>
              <a:t>β-</a:t>
            </a:r>
            <a:r>
              <a:rPr lang="en-US" u="sng" dirty="0" err="1"/>
              <a:t>sitosterol</a:t>
            </a:r>
            <a:r>
              <a:rPr lang="en-US" dirty="0"/>
              <a:t> application had the </a:t>
            </a:r>
            <a:r>
              <a:rPr lang="en-US" u="sng" dirty="0"/>
              <a:t>opposite</a:t>
            </a:r>
            <a:r>
              <a:rPr lang="en-US" dirty="0"/>
              <a:t> effect</a:t>
            </a:r>
            <a:r>
              <a:rPr lang="en-US" dirty="0" smtClean="0"/>
              <a:t>.</a:t>
            </a:r>
          </a:p>
          <a:p>
            <a:r>
              <a:rPr lang="en-US" dirty="0" smtClean="0"/>
              <a:t>These </a:t>
            </a:r>
            <a:r>
              <a:rPr lang="en-US" dirty="0"/>
              <a:t>results show a correlation between an increased </a:t>
            </a:r>
            <a:r>
              <a:rPr lang="en-US" u="sng" dirty="0" err="1" smtClean="0"/>
              <a:t>stigmasterol</a:t>
            </a:r>
            <a:r>
              <a:rPr lang="en-US" u="sng" dirty="0" smtClean="0"/>
              <a:t>/β-</a:t>
            </a:r>
            <a:r>
              <a:rPr lang="en-US" u="sng" dirty="0" err="1" smtClean="0"/>
              <a:t>sitosterol</a:t>
            </a:r>
            <a:r>
              <a:rPr lang="en-US" u="sng" dirty="0" smtClean="0"/>
              <a:t> </a:t>
            </a:r>
            <a:r>
              <a:rPr lang="en-US" u="sng" dirty="0"/>
              <a:t>ratio and bacterial virulence</a:t>
            </a:r>
            <a:r>
              <a:rPr lang="en-US" dirty="0"/>
              <a:t>, probably due to changed </a:t>
            </a:r>
            <a:r>
              <a:rPr lang="en-US" dirty="0" smtClean="0"/>
              <a:t>membrane integrity </a:t>
            </a:r>
            <a:r>
              <a:rPr lang="en-US" dirty="0"/>
              <a:t>resulting from the shift in sterol </a:t>
            </a:r>
            <a:r>
              <a:rPr lang="en-US" dirty="0" smtClean="0"/>
              <a:t>lipids</a:t>
            </a:r>
          </a:p>
          <a:p>
            <a:r>
              <a:rPr lang="it-IT" i="1" dirty="0"/>
              <a:t>P. </a:t>
            </a:r>
            <a:r>
              <a:rPr lang="it-IT" i="1" dirty="0" err="1"/>
              <a:t>syringae</a:t>
            </a:r>
            <a:r>
              <a:rPr lang="it-IT" i="1" dirty="0"/>
              <a:t> </a:t>
            </a:r>
            <a:r>
              <a:rPr lang="it-IT" dirty="0" err="1"/>
              <a:t>induced</a:t>
            </a:r>
            <a:r>
              <a:rPr lang="it-IT" dirty="0"/>
              <a:t> </a:t>
            </a:r>
            <a:r>
              <a:rPr lang="it-IT" u="sng" dirty="0" err="1" smtClean="0"/>
              <a:t>accumulation</a:t>
            </a:r>
            <a:r>
              <a:rPr lang="it-IT" dirty="0" smtClean="0"/>
              <a:t> </a:t>
            </a:r>
            <a:r>
              <a:rPr lang="en-US" dirty="0" smtClean="0"/>
              <a:t>of </a:t>
            </a:r>
            <a:r>
              <a:rPr lang="en-US" u="sng" dirty="0" err="1"/>
              <a:t>stigmasterol</a:t>
            </a:r>
            <a:r>
              <a:rPr lang="en-US" dirty="0"/>
              <a:t> in membranes represents a defense response of </a:t>
            </a:r>
            <a:r>
              <a:rPr lang="en-US" dirty="0" smtClean="0"/>
              <a:t>plants to </a:t>
            </a:r>
            <a:r>
              <a:rPr lang="en-US" u="sng" dirty="0"/>
              <a:t>prevent</a:t>
            </a:r>
            <a:r>
              <a:rPr lang="en-US" dirty="0"/>
              <a:t> unwanted </a:t>
            </a:r>
            <a:r>
              <a:rPr lang="en-US" u="sng" dirty="0"/>
              <a:t>nutrient efflux </a:t>
            </a:r>
            <a:r>
              <a:rPr lang="en-US" dirty="0"/>
              <a:t>and thus bacterial proliferation </a:t>
            </a:r>
            <a:r>
              <a:rPr lang="en-US" dirty="0" smtClean="0"/>
              <a:t>in </a:t>
            </a:r>
            <a:r>
              <a:rPr lang="it-IT" dirty="0" smtClean="0"/>
              <a:t>the </a:t>
            </a:r>
            <a:r>
              <a:rPr lang="it-IT" dirty="0" err="1" smtClean="0"/>
              <a:t>apoplast</a:t>
            </a:r>
            <a:endParaRPr lang="it-IT" dirty="0" smtClean="0"/>
          </a:p>
          <a:p>
            <a:endParaRPr lang="it-IT" dirty="0" smtClean="0"/>
          </a:p>
          <a:p>
            <a:endParaRPr lang="it-IT" dirty="0"/>
          </a:p>
        </p:txBody>
      </p:sp>
      <p:pic>
        <p:nvPicPr>
          <p:cNvPr id="6" name="Segnaposto contenuto 5"/>
          <p:cNvPicPr>
            <a:picLocks noGrp="1" noChangeAspect="1"/>
          </p:cNvPicPr>
          <p:nvPr>
            <p:ph sz="half" idx="2"/>
          </p:nvPr>
        </p:nvPicPr>
        <p:blipFill>
          <a:blip r:embed="rId2"/>
          <a:stretch>
            <a:fillRect/>
          </a:stretch>
        </p:blipFill>
        <p:spPr>
          <a:xfrm>
            <a:off x="6219931" y="937052"/>
            <a:ext cx="5734242" cy="5239912"/>
          </a:xfrm>
          <a:prstGeom prst="rect">
            <a:avLst/>
          </a:prstGeom>
        </p:spPr>
      </p:pic>
      <p:sp>
        <p:nvSpPr>
          <p:cNvPr id="3" name="Rettangolo 2"/>
          <p:cNvSpPr/>
          <p:nvPr/>
        </p:nvSpPr>
        <p:spPr>
          <a:xfrm>
            <a:off x="7887956" y="2502040"/>
            <a:ext cx="4066217" cy="148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341768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54" y="93819"/>
            <a:ext cx="10515600" cy="1325563"/>
          </a:xfrm>
        </p:spPr>
        <p:txBody>
          <a:bodyPr/>
          <a:lstStyle/>
          <a:p>
            <a:r>
              <a:rPr lang="it-IT" dirty="0" err="1" smtClean="0"/>
              <a:t>Fungal</a:t>
            </a:r>
            <a:r>
              <a:rPr lang="it-IT" dirty="0" smtClean="0"/>
              <a:t> </a:t>
            </a:r>
            <a:r>
              <a:rPr lang="it-IT" dirty="0" err="1" smtClean="0"/>
              <a:t>sterol</a:t>
            </a:r>
            <a:r>
              <a:rPr lang="it-IT" dirty="0" smtClean="0"/>
              <a:t> </a:t>
            </a:r>
            <a:r>
              <a:rPr lang="it-IT" dirty="0" err="1"/>
              <a:t>lipids</a:t>
            </a:r>
            <a:endParaRPr lang="it-IT" dirty="0"/>
          </a:p>
        </p:txBody>
      </p:sp>
      <p:sp>
        <p:nvSpPr>
          <p:cNvPr id="4" name="Segnaposto contenuto 3"/>
          <p:cNvSpPr>
            <a:spLocks noGrp="1"/>
          </p:cNvSpPr>
          <p:nvPr>
            <p:ph sz="half" idx="1"/>
          </p:nvPr>
        </p:nvSpPr>
        <p:spPr>
          <a:xfrm>
            <a:off x="205154" y="1212674"/>
            <a:ext cx="5763567" cy="5489577"/>
          </a:xfrm>
        </p:spPr>
        <p:txBody>
          <a:bodyPr>
            <a:normAutofit fontScale="70000" lnSpcReduction="20000"/>
          </a:bodyPr>
          <a:lstStyle/>
          <a:p>
            <a:r>
              <a:rPr lang="en-US" u="sng" dirty="0" err="1" smtClean="0"/>
              <a:t>Ergosterol</a:t>
            </a:r>
            <a:r>
              <a:rPr lang="en-US" dirty="0" smtClean="0"/>
              <a:t> is </a:t>
            </a:r>
            <a:r>
              <a:rPr lang="en-US" dirty="0"/>
              <a:t>the most abundant sterol in most </a:t>
            </a:r>
            <a:r>
              <a:rPr lang="en-US" dirty="0" smtClean="0"/>
              <a:t>fungi</a:t>
            </a:r>
            <a:r>
              <a:rPr lang="en-US" dirty="0"/>
              <a:t>, and it is </a:t>
            </a:r>
            <a:r>
              <a:rPr lang="en-US" dirty="0" smtClean="0"/>
              <a:t>therefore employed </a:t>
            </a:r>
            <a:r>
              <a:rPr lang="en-US" dirty="0"/>
              <a:t>as </a:t>
            </a:r>
            <a:r>
              <a:rPr lang="en-US" u="sng" dirty="0"/>
              <a:t>fungal </a:t>
            </a:r>
            <a:r>
              <a:rPr lang="en-US" u="sng" dirty="0" smtClean="0"/>
              <a:t>lipid marker</a:t>
            </a:r>
            <a:r>
              <a:rPr lang="en-US" dirty="0"/>
              <a:t>. It is one of </a:t>
            </a:r>
            <a:r>
              <a:rPr lang="en-US" dirty="0" smtClean="0"/>
              <a:t>the </a:t>
            </a:r>
            <a:r>
              <a:rPr lang="en-US" u="sng" dirty="0" smtClean="0"/>
              <a:t>MAMPs</a:t>
            </a:r>
            <a:r>
              <a:rPr lang="en-US" dirty="0" smtClean="0"/>
              <a:t> </a:t>
            </a:r>
            <a:r>
              <a:rPr lang="en-US" dirty="0"/>
              <a:t>that acts </a:t>
            </a:r>
            <a:r>
              <a:rPr lang="en-US" dirty="0" smtClean="0"/>
              <a:t>as elicitor </a:t>
            </a:r>
            <a:r>
              <a:rPr lang="en-US" dirty="0"/>
              <a:t>of microbe-triggered immunity (MTI) upon contact with </a:t>
            </a:r>
            <a:r>
              <a:rPr lang="en-US" dirty="0" smtClean="0"/>
              <a:t>the </a:t>
            </a:r>
            <a:r>
              <a:rPr lang="it-IT" dirty="0" err="1" smtClean="0"/>
              <a:t>plant</a:t>
            </a:r>
            <a:r>
              <a:rPr lang="it-IT" dirty="0" smtClean="0"/>
              <a:t>.</a:t>
            </a:r>
          </a:p>
          <a:p>
            <a:r>
              <a:rPr lang="en-US" dirty="0" err="1"/>
              <a:t>Lanosterol</a:t>
            </a:r>
            <a:r>
              <a:rPr lang="en-US" dirty="0"/>
              <a:t> derived from </a:t>
            </a:r>
            <a:r>
              <a:rPr lang="en-US" dirty="0" err="1"/>
              <a:t>oxido</a:t>
            </a:r>
            <a:r>
              <a:rPr lang="en-US" dirty="0"/>
              <a:t>-squalene is an important </a:t>
            </a:r>
            <a:r>
              <a:rPr lang="en-US" dirty="0" smtClean="0"/>
              <a:t>intermediate in </a:t>
            </a:r>
            <a:r>
              <a:rPr lang="en-US" dirty="0"/>
              <a:t>the synthesis of sterols in plants and </a:t>
            </a:r>
            <a:r>
              <a:rPr lang="en-US" dirty="0" smtClean="0"/>
              <a:t>fungi. </a:t>
            </a:r>
            <a:r>
              <a:rPr lang="en-US" dirty="0"/>
              <a:t>However, </a:t>
            </a:r>
            <a:r>
              <a:rPr lang="en-US" dirty="0" smtClean="0"/>
              <a:t>the pathway </a:t>
            </a:r>
            <a:r>
              <a:rPr lang="en-US" dirty="0"/>
              <a:t>of sterol synthesis from </a:t>
            </a:r>
            <a:r>
              <a:rPr lang="en-US" dirty="0" err="1"/>
              <a:t>lanosterol</a:t>
            </a:r>
            <a:r>
              <a:rPr lang="en-US" dirty="0"/>
              <a:t> differs between plants </a:t>
            </a:r>
            <a:r>
              <a:rPr lang="en-US" dirty="0" smtClean="0"/>
              <a:t>and fungi</a:t>
            </a:r>
            <a:r>
              <a:rPr lang="en-US" dirty="0"/>
              <a:t>. </a:t>
            </a:r>
            <a:endParaRPr lang="en-US" dirty="0" smtClean="0"/>
          </a:p>
          <a:p>
            <a:r>
              <a:rPr lang="en-US" dirty="0" smtClean="0"/>
              <a:t>The </a:t>
            </a:r>
            <a:r>
              <a:rPr lang="en-US" u="sng" dirty="0"/>
              <a:t>final step </a:t>
            </a:r>
            <a:r>
              <a:rPr lang="en-US" dirty="0"/>
              <a:t>of </a:t>
            </a:r>
            <a:r>
              <a:rPr lang="en-US" dirty="0" err="1"/>
              <a:t>ergosterol</a:t>
            </a:r>
            <a:r>
              <a:rPr lang="en-US" dirty="0"/>
              <a:t> synthesis in fungi is the </a:t>
            </a:r>
            <a:r>
              <a:rPr lang="en-US" dirty="0" smtClean="0"/>
              <a:t>conversion of </a:t>
            </a:r>
            <a:r>
              <a:rPr lang="en-US" dirty="0"/>
              <a:t>ergosta-5,7,22,24(28)-</a:t>
            </a:r>
            <a:r>
              <a:rPr lang="en-US" dirty="0" err="1"/>
              <a:t>tetraenol</a:t>
            </a:r>
            <a:r>
              <a:rPr lang="en-US" dirty="0"/>
              <a:t> to </a:t>
            </a:r>
            <a:r>
              <a:rPr lang="en-US" dirty="0" err="1"/>
              <a:t>ergosterol</a:t>
            </a:r>
            <a:r>
              <a:rPr lang="en-US" dirty="0"/>
              <a:t> catalyzed by the </a:t>
            </a:r>
            <a:r>
              <a:rPr lang="en-US" dirty="0" smtClean="0"/>
              <a:t>C-24 </a:t>
            </a:r>
            <a:r>
              <a:rPr lang="it-IT" dirty="0" err="1" smtClean="0"/>
              <a:t>reductase</a:t>
            </a:r>
            <a:r>
              <a:rPr lang="it-IT" dirty="0" smtClean="0"/>
              <a:t> </a:t>
            </a:r>
            <a:r>
              <a:rPr lang="it-IT" u="sng" dirty="0"/>
              <a:t>ERG4</a:t>
            </a:r>
            <a:r>
              <a:rPr lang="it-IT" dirty="0" smtClean="0"/>
              <a:t>.</a:t>
            </a:r>
          </a:p>
          <a:p>
            <a:r>
              <a:rPr lang="it-IT" dirty="0" err="1"/>
              <a:t>Fungal</a:t>
            </a:r>
            <a:r>
              <a:rPr lang="it-IT" dirty="0"/>
              <a:t> </a:t>
            </a:r>
            <a:r>
              <a:rPr lang="el-GR" dirty="0"/>
              <a:t>Δ</a:t>
            </a:r>
            <a:r>
              <a:rPr lang="it-IT" dirty="0"/>
              <a:t>erg4 </a:t>
            </a:r>
            <a:r>
              <a:rPr lang="it-IT" dirty="0" err="1"/>
              <a:t>mutants</a:t>
            </a:r>
            <a:r>
              <a:rPr lang="it-IT" dirty="0"/>
              <a:t> of </a:t>
            </a:r>
            <a:r>
              <a:rPr lang="it-IT" u="sng" dirty="0" err="1" smtClean="0"/>
              <a:t>Fusarium</a:t>
            </a:r>
            <a:r>
              <a:rPr lang="it-IT" u="sng" dirty="0" smtClean="0"/>
              <a:t> </a:t>
            </a:r>
            <a:r>
              <a:rPr lang="it-IT" u="sng" dirty="0" err="1" smtClean="0"/>
              <a:t>graminearum</a:t>
            </a:r>
            <a:r>
              <a:rPr lang="it-IT" u="sng" dirty="0" smtClean="0"/>
              <a:t> </a:t>
            </a:r>
            <a:r>
              <a:rPr lang="it-IT" dirty="0" smtClean="0"/>
              <a:t>are </a:t>
            </a:r>
            <a:r>
              <a:rPr lang="it-IT" dirty="0" err="1" smtClean="0"/>
              <a:t>devoid</a:t>
            </a:r>
            <a:r>
              <a:rPr lang="it-IT" dirty="0" smtClean="0"/>
              <a:t> </a:t>
            </a:r>
            <a:r>
              <a:rPr lang="en-US" dirty="0" smtClean="0"/>
              <a:t>of </a:t>
            </a:r>
            <a:r>
              <a:rPr lang="en-US" dirty="0" err="1"/>
              <a:t>ergosterol</a:t>
            </a:r>
            <a:r>
              <a:rPr lang="en-US" dirty="0"/>
              <a:t>. The </a:t>
            </a:r>
            <a:r>
              <a:rPr lang="en-US" u="sng" dirty="0"/>
              <a:t>Δerg4</a:t>
            </a:r>
            <a:r>
              <a:rPr lang="en-US" dirty="0"/>
              <a:t> mutants were capable of plant </a:t>
            </a:r>
            <a:r>
              <a:rPr lang="en-US" dirty="0" smtClean="0"/>
              <a:t>colonization but </a:t>
            </a:r>
            <a:r>
              <a:rPr lang="en-US" dirty="0"/>
              <a:t>showed </a:t>
            </a:r>
            <a:r>
              <a:rPr lang="en-US" u="sng" dirty="0"/>
              <a:t>reduced virulence</a:t>
            </a:r>
            <a:r>
              <a:rPr lang="en-US" dirty="0"/>
              <a:t>, which was attributed to </a:t>
            </a:r>
            <a:r>
              <a:rPr lang="en-US" dirty="0" smtClean="0"/>
              <a:t>reduced mycelia </a:t>
            </a:r>
            <a:r>
              <a:rPr lang="en-US" dirty="0"/>
              <a:t>growth, increased sensitivity to ROS due to impaired </a:t>
            </a:r>
            <a:r>
              <a:rPr lang="en-US" dirty="0" smtClean="0"/>
              <a:t>membrane integrity </a:t>
            </a:r>
            <a:r>
              <a:rPr lang="en-US" dirty="0"/>
              <a:t>and a decrease in </a:t>
            </a:r>
            <a:r>
              <a:rPr lang="en-US" u="sng" dirty="0" err="1"/>
              <a:t>deoxynivalenol</a:t>
            </a:r>
            <a:r>
              <a:rPr lang="en-US" u="sng" dirty="0"/>
              <a:t> content</a:t>
            </a:r>
            <a:r>
              <a:rPr lang="en-US" dirty="0"/>
              <a:t>, a toxin </a:t>
            </a:r>
            <a:r>
              <a:rPr lang="en-US" dirty="0" smtClean="0"/>
              <a:t>essential </a:t>
            </a:r>
            <a:r>
              <a:rPr lang="it-IT" dirty="0" smtClean="0"/>
              <a:t>for </a:t>
            </a:r>
            <a:r>
              <a:rPr lang="it-IT" dirty="0" err="1" smtClean="0"/>
              <a:t>aggressiveness</a:t>
            </a:r>
            <a:endParaRPr lang="it-IT" dirty="0" smtClean="0"/>
          </a:p>
          <a:p>
            <a:endParaRPr lang="it-IT" dirty="0"/>
          </a:p>
        </p:txBody>
      </p:sp>
      <p:pic>
        <p:nvPicPr>
          <p:cNvPr id="6" name="Segnaposto contenuto 5"/>
          <p:cNvPicPr>
            <a:picLocks noGrp="1" noChangeAspect="1"/>
          </p:cNvPicPr>
          <p:nvPr>
            <p:ph sz="half" idx="2"/>
          </p:nvPr>
        </p:nvPicPr>
        <p:blipFill>
          <a:blip r:embed="rId2"/>
          <a:stretch>
            <a:fillRect/>
          </a:stretch>
        </p:blipFill>
        <p:spPr>
          <a:xfrm>
            <a:off x="6219931" y="937052"/>
            <a:ext cx="5734242" cy="5239912"/>
          </a:xfrm>
          <a:prstGeom prst="rect">
            <a:avLst/>
          </a:prstGeom>
        </p:spPr>
      </p:pic>
    </p:spTree>
    <p:extLst>
      <p:ext uri="{BB962C8B-B14F-4D97-AF65-F5344CB8AC3E}">
        <p14:creationId xmlns:p14="http://schemas.microsoft.com/office/powerpoint/2010/main" val="73736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54" y="93819"/>
            <a:ext cx="10515600" cy="1325563"/>
          </a:xfrm>
        </p:spPr>
        <p:txBody>
          <a:bodyPr/>
          <a:lstStyle/>
          <a:p>
            <a:r>
              <a:rPr lang="it-IT" dirty="0" err="1" smtClean="0"/>
              <a:t>Sterylglycosides</a:t>
            </a:r>
            <a:endParaRPr lang="it-IT" dirty="0"/>
          </a:p>
        </p:txBody>
      </p:sp>
      <p:sp>
        <p:nvSpPr>
          <p:cNvPr id="4" name="Segnaposto contenuto 3"/>
          <p:cNvSpPr>
            <a:spLocks noGrp="1"/>
          </p:cNvSpPr>
          <p:nvPr>
            <p:ph sz="half" idx="1"/>
          </p:nvPr>
        </p:nvSpPr>
        <p:spPr>
          <a:xfrm>
            <a:off x="205154" y="1212674"/>
            <a:ext cx="6808595" cy="5489577"/>
          </a:xfrm>
        </p:spPr>
        <p:txBody>
          <a:bodyPr>
            <a:normAutofit fontScale="85000" lnSpcReduction="20000"/>
          </a:bodyPr>
          <a:lstStyle/>
          <a:p>
            <a:r>
              <a:rPr lang="en-US" dirty="0"/>
              <a:t>SGs are </a:t>
            </a:r>
            <a:r>
              <a:rPr lang="en-US" u="sng" dirty="0"/>
              <a:t>sugar derivatives </a:t>
            </a:r>
            <a:r>
              <a:rPr lang="en-US" dirty="0"/>
              <a:t>of a membrane-bound </a:t>
            </a:r>
            <a:r>
              <a:rPr lang="en-US" u="sng" dirty="0"/>
              <a:t>sterol</a:t>
            </a:r>
            <a:r>
              <a:rPr lang="en-US" dirty="0"/>
              <a:t>. The </a:t>
            </a:r>
            <a:r>
              <a:rPr lang="en-US" dirty="0" smtClean="0"/>
              <a:t>sterol consists </a:t>
            </a:r>
            <a:r>
              <a:rPr lang="en-US" dirty="0"/>
              <a:t>mainly of </a:t>
            </a:r>
            <a:r>
              <a:rPr lang="en-US" dirty="0" err="1"/>
              <a:t>sitosterol</a:t>
            </a:r>
            <a:r>
              <a:rPr lang="en-US" dirty="0"/>
              <a:t>, </a:t>
            </a:r>
            <a:r>
              <a:rPr lang="en-US" dirty="0" err="1"/>
              <a:t>sigmasterol</a:t>
            </a:r>
            <a:r>
              <a:rPr lang="en-US" dirty="0"/>
              <a:t>, and </a:t>
            </a:r>
            <a:r>
              <a:rPr lang="en-US" dirty="0" err="1"/>
              <a:t>campesterol</a:t>
            </a:r>
            <a:r>
              <a:rPr lang="en-US" dirty="0"/>
              <a:t> in </a:t>
            </a:r>
            <a:r>
              <a:rPr lang="en-US" dirty="0" smtClean="0"/>
              <a:t>plants, </a:t>
            </a:r>
            <a:r>
              <a:rPr lang="en-US" dirty="0" err="1"/>
              <a:t>ergosterol</a:t>
            </a:r>
            <a:r>
              <a:rPr lang="en-US" dirty="0"/>
              <a:t> in </a:t>
            </a:r>
            <a:r>
              <a:rPr lang="en-US" dirty="0" smtClean="0"/>
              <a:t>fungi, </a:t>
            </a:r>
            <a:r>
              <a:rPr lang="en-US" dirty="0"/>
              <a:t>and cholesterol in </a:t>
            </a:r>
            <a:r>
              <a:rPr lang="en-US" dirty="0" smtClean="0"/>
              <a:t>animals. </a:t>
            </a:r>
          </a:p>
          <a:p>
            <a:r>
              <a:rPr lang="en-US" dirty="0" smtClean="0"/>
              <a:t>SGs are characterized </a:t>
            </a:r>
            <a:r>
              <a:rPr lang="en-US" dirty="0"/>
              <a:t>by a planar sterol backbone made up of four </a:t>
            </a:r>
            <a:r>
              <a:rPr lang="en-US" dirty="0" smtClean="0"/>
              <a:t>condensed aliphatic </a:t>
            </a:r>
            <a:r>
              <a:rPr lang="en-US" dirty="0"/>
              <a:t>rings and a hydrocarbon </a:t>
            </a:r>
            <a:r>
              <a:rPr lang="en-US" u="sng" dirty="0"/>
              <a:t>side chain at C17 with the </a:t>
            </a:r>
            <a:r>
              <a:rPr lang="en-US" u="sng" dirty="0" smtClean="0"/>
              <a:t>sugar moiety</a:t>
            </a:r>
            <a:r>
              <a:rPr lang="en-US" dirty="0" smtClean="0"/>
              <a:t> attached </a:t>
            </a:r>
            <a:r>
              <a:rPr lang="en-US" dirty="0"/>
              <a:t>to the 3β-</a:t>
            </a:r>
            <a:r>
              <a:rPr lang="en-US" dirty="0" err="1"/>
              <a:t>hydroxy</a:t>
            </a:r>
            <a:r>
              <a:rPr lang="en-US" dirty="0"/>
              <a:t> group at carbon 3 of the sterol</a:t>
            </a:r>
            <a:r>
              <a:rPr lang="en-US" dirty="0" smtClean="0"/>
              <a:t>.</a:t>
            </a:r>
          </a:p>
          <a:p>
            <a:r>
              <a:rPr lang="en-US" dirty="0"/>
              <a:t>Studies on the role of </a:t>
            </a:r>
            <a:r>
              <a:rPr lang="en-US" u="sng" dirty="0"/>
              <a:t>SGs</a:t>
            </a:r>
            <a:r>
              <a:rPr lang="en-US" dirty="0"/>
              <a:t> have shown that these glycolipids are </a:t>
            </a:r>
            <a:r>
              <a:rPr lang="en-US" u="sng" dirty="0" smtClean="0"/>
              <a:t>important regulators </a:t>
            </a:r>
            <a:r>
              <a:rPr lang="en-US" dirty="0"/>
              <a:t>of the host immune response to fungal </a:t>
            </a:r>
            <a:r>
              <a:rPr lang="en-US" dirty="0" smtClean="0"/>
              <a:t>infections</a:t>
            </a:r>
          </a:p>
          <a:p>
            <a:r>
              <a:rPr lang="it-IT" u="sng" dirty="0" err="1"/>
              <a:t>Sterylglycosyltransferases</a:t>
            </a:r>
            <a:r>
              <a:rPr lang="it-IT" dirty="0"/>
              <a:t> </a:t>
            </a:r>
            <a:r>
              <a:rPr lang="it-IT" dirty="0" smtClean="0"/>
              <a:t>and </a:t>
            </a:r>
            <a:r>
              <a:rPr lang="en-US" u="sng" dirty="0" err="1" smtClean="0"/>
              <a:t>sterylglucosidases</a:t>
            </a:r>
            <a:r>
              <a:rPr lang="en-US" dirty="0" smtClean="0"/>
              <a:t> </a:t>
            </a:r>
            <a:r>
              <a:rPr lang="en-US" dirty="0"/>
              <a:t>have been identified in fungi, yeast and </a:t>
            </a:r>
            <a:r>
              <a:rPr lang="en-US" dirty="0" smtClean="0"/>
              <a:t>plants. In fungi they act as virulence factors</a:t>
            </a:r>
          </a:p>
          <a:p>
            <a:r>
              <a:rPr lang="en-US" dirty="0"/>
              <a:t>The </a:t>
            </a:r>
            <a:r>
              <a:rPr lang="en-US" u="sng" dirty="0"/>
              <a:t>Sgl1</a:t>
            </a:r>
            <a:r>
              <a:rPr lang="en-US" dirty="0"/>
              <a:t> enzyme is an important virulence factor that controls </a:t>
            </a:r>
            <a:r>
              <a:rPr lang="en-US" dirty="0" smtClean="0"/>
              <a:t>the </a:t>
            </a:r>
            <a:r>
              <a:rPr lang="en-US" u="sng" dirty="0" smtClean="0"/>
              <a:t>intracellular fungal levels </a:t>
            </a:r>
            <a:r>
              <a:rPr lang="en-US" u="sng" dirty="0"/>
              <a:t>of SGs </a:t>
            </a:r>
            <a:r>
              <a:rPr lang="en-US" dirty="0" smtClean="0"/>
              <a:t>in </a:t>
            </a:r>
            <a:r>
              <a:rPr lang="en-US" dirty="0"/>
              <a:t>order to prevent </a:t>
            </a:r>
            <a:r>
              <a:rPr lang="en-US" dirty="0" smtClean="0"/>
              <a:t>a host </a:t>
            </a:r>
            <a:r>
              <a:rPr lang="en-US" dirty="0"/>
              <a:t>immune response against the pathogen</a:t>
            </a:r>
            <a:endParaRPr lang="en-US" dirty="0" smtClean="0"/>
          </a:p>
          <a:p>
            <a:endParaRPr lang="it-IT" dirty="0"/>
          </a:p>
        </p:txBody>
      </p:sp>
      <p:pic>
        <p:nvPicPr>
          <p:cNvPr id="5" name="Segnaposto contenuto 4"/>
          <p:cNvPicPr>
            <a:picLocks noGrp="1" noChangeAspect="1"/>
          </p:cNvPicPr>
          <p:nvPr>
            <p:ph sz="half" idx="2"/>
          </p:nvPr>
        </p:nvPicPr>
        <p:blipFill>
          <a:blip r:embed="rId2"/>
          <a:stretch>
            <a:fillRect/>
          </a:stretch>
        </p:blipFill>
        <p:spPr>
          <a:xfrm>
            <a:off x="7162019" y="459784"/>
            <a:ext cx="4303150" cy="5847808"/>
          </a:xfrm>
          <a:prstGeom prst="rect">
            <a:avLst/>
          </a:prstGeom>
        </p:spPr>
      </p:pic>
    </p:spTree>
    <p:extLst>
      <p:ext uri="{BB962C8B-B14F-4D97-AF65-F5344CB8AC3E}">
        <p14:creationId xmlns:p14="http://schemas.microsoft.com/office/powerpoint/2010/main" val="55426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1064" y="93820"/>
            <a:ext cx="10515600" cy="1325563"/>
          </a:xfrm>
        </p:spPr>
        <p:txBody>
          <a:bodyPr/>
          <a:lstStyle/>
          <a:p>
            <a:r>
              <a:rPr lang="it-IT" dirty="0" err="1" smtClean="0"/>
              <a:t>Sphingolipids</a:t>
            </a:r>
            <a:endParaRPr lang="it-IT" dirty="0"/>
          </a:p>
        </p:txBody>
      </p:sp>
      <p:sp>
        <p:nvSpPr>
          <p:cNvPr id="4" name="Segnaposto contenuto 3"/>
          <p:cNvSpPr>
            <a:spLocks noGrp="1"/>
          </p:cNvSpPr>
          <p:nvPr>
            <p:ph sz="half" idx="1"/>
          </p:nvPr>
        </p:nvSpPr>
        <p:spPr>
          <a:xfrm>
            <a:off x="221064" y="1306286"/>
            <a:ext cx="5798736" cy="5436157"/>
          </a:xfrm>
        </p:spPr>
        <p:txBody>
          <a:bodyPr>
            <a:normAutofit fontScale="77500" lnSpcReduction="20000"/>
          </a:bodyPr>
          <a:lstStyle/>
          <a:p>
            <a:r>
              <a:rPr lang="it-IT" u="sng" dirty="0" err="1" smtClean="0"/>
              <a:t>Ceramide</a:t>
            </a:r>
            <a:r>
              <a:rPr lang="it-IT" dirty="0" smtClean="0"/>
              <a:t> </a:t>
            </a:r>
            <a:r>
              <a:rPr lang="it-IT" dirty="0"/>
              <a:t>(</a:t>
            </a:r>
            <a:r>
              <a:rPr lang="it-IT" dirty="0" err="1"/>
              <a:t>Cer</a:t>
            </a:r>
            <a:r>
              <a:rPr lang="it-IT" dirty="0"/>
              <a:t>) </a:t>
            </a:r>
            <a:r>
              <a:rPr lang="it-IT" dirty="0" err="1" smtClean="0"/>
              <a:t>is</a:t>
            </a:r>
            <a:r>
              <a:rPr lang="it-IT" dirty="0" smtClean="0"/>
              <a:t> the </a:t>
            </a:r>
            <a:r>
              <a:rPr lang="it-IT" dirty="0" err="1" smtClean="0"/>
              <a:t>fundamental</a:t>
            </a:r>
            <a:r>
              <a:rPr lang="it-IT" dirty="0" smtClean="0"/>
              <a:t> </a:t>
            </a:r>
            <a:r>
              <a:rPr lang="it-IT" dirty="0" err="1" smtClean="0"/>
              <a:t>unit</a:t>
            </a:r>
            <a:r>
              <a:rPr lang="it-IT" dirty="0" smtClean="0"/>
              <a:t> of </a:t>
            </a:r>
            <a:r>
              <a:rPr lang="it-IT" dirty="0" err="1" smtClean="0"/>
              <a:t>all</a:t>
            </a:r>
            <a:r>
              <a:rPr lang="it-IT" dirty="0" smtClean="0"/>
              <a:t> </a:t>
            </a:r>
            <a:r>
              <a:rPr lang="it-IT" dirty="0" err="1" smtClean="0"/>
              <a:t>complex</a:t>
            </a:r>
            <a:r>
              <a:rPr lang="it-IT" dirty="0" smtClean="0"/>
              <a:t> </a:t>
            </a:r>
            <a:r>
              <a:rPr lang="it-IT" dirty="0" err="1" smtClean="0"/>
              <a:t>sphingolipids</a:t>
            </a:r>
            <a:r>
              <a:rPr lang="it-IT" dirty="0" smtClean="0"/>
              <a:t>. The </a:t>
            </a:r>
            <a:r>
              <a:rPr lang="it-IT" dirty="0" err="1" smtClean="0"/>
              <a:t>Cer</a:t>
            </a:r>
            <a:r>
              <a:rPr lang="it-IT" dirty="0" smtClean="0"/>
              <a:t> core </a:t>
            </a:r>
            <a:r>
              <a:rPr lang="it-IT" dirty="0" err="1"/>
              <a:t>consists</a:t>
            </a:r>
            <a:r>
              <a:rPr lang="it-IT" dirty="0"/>
              <a:t> </a:t>
            </a:r>
            <a:r>
              <a:rPr lang="it-IT" dirty="0" smtClean="0"/>
              <a:t>of </a:t>
            </a:r>
            <a:r>
              <a:rPr lang="it-IT" dirty="0" err="1" smtClean="0"/>
              <a:t>two</a:t>
            </a:r>
            <a:r>
              <a:rPr lang="it-IT" dirty="0" smtClean="0"/>
              <a:t> </a:t>
            </a:r>
            <a:r>
              <a:rPr lang="it-IT" dirty="0" err="1" smtClean="0"/>
              <a:t>structural</a:t>
            </a:r>
            <a:r>
              <a:rPr lang="it-IT" dirty="0" smtClean="0"/>
              <a:t> </a:t>
            </a:r>
            <a:r>
              <a:rPr lang="it-IT" dirty="0" err="1" smtClean="0"/>
              <a:t>moieties</a:t>
            </a:r>
            <a:r>
              <a:rPr lang="it-IT" dirty="0" smtClean="0"/>
              <a:t>: the </a:t>
            </a:r>
            <a:r>
              <a:rPr lang="it-IT" u="sng" dirty="0" err="1" smtClean="0"/>
              <a:t>sphingoid</a:t>
            </a:r>
            <a:r>
              <a:rPr lang="it-IT" u="sng" dirty="0" smtClean="0"/>
              <a:t> long-</a:t>
            </a:r>
            <a:r>
              <a:rPr lang="it-IT" u="sng" dirty="0" err="1" smtClean="0"/>
              <a:t>chain</a:t>
            </a:r>
            <a:r>
              <a:rPr lang="it-IT" u="sng" dirty="0" smtClean="0"/>
              <a:t> base</a:t>
            </a:r>
            <a:r>
              <a:rPr lang="it-IT" dirty="0" smtClean="0"/>
              <a:t> (LCB</a:t>
            </a:r>
            <a:r>
              <a:rPr lang="it-IT" dirty="0"/>
              <a:t>) and </a:t>
            </a:r>
            <a:r>
              <a:rPr lang="it-IT" dirty="0" smtClean="0"/>
              <a:t>the </a:t>
            </a:r>
            <a:r>
              <a:rPr lang="it-IT" u="sng" dirty="0" err="1" smtClean="0"/>
              <a:t>fatty</a:t>
            </a:r>
            <a:r>
              <a:rPr lang="it-IT" u="sng" dirty="0" smtClean="0"/>
              <a:t> acid </a:t>
            </a:r>
            <a:r>
              <a:rPr lang="it-IT" dirty="0" smtClean="0"/>
              <a:t>(FA) </a:t>
            </a:r>
            <a:r>
              <a:rPr lang="it-IT" dirty="0" err="1" smtClean="0"/>
              <a:t>chain</a:t>
            </a:r>
            <a:r>
              <a:rPr lang="it-IT" dirty="0" smtClean="0"/>
              <a:t> </a:t>
            </a:r>
            <a:r>
              <a:rPr lang="it-IT" dirty="0" err="1" smtClean="0"/>
              <a:t>linked</a:t>
            </a:r>
            <a:r>
              <a:rPr lang="it-IT" dirty="0" smtClean="0"/>
              <a:t> via an </a:t>
            </a:r>
            <a:r>
              <a:rPr lang="it-IT" b="1" dirty="0" smtClean="0"/>
              <a:t>amide bond</a:t>
            </a:r>
            <a:r>
              <a:rPr lang="it-IT" dirty="0" smtClean="0"/>
              <a:t>. </a:t>
            </a:r>
          </a:p>
          <a:p>
            <a:r>
              <a:rPr lang="it-IT" dirty="0" smtClean="0"/>
              <a:t>The </a:t>
            </a:r>
            <a:r>
              <a:rPr lang="it-IT" dirty="0" err="1" smtClean="0"/>
              <a:t>typical</a:t>
            </a:r>
            <a:r>
              <a:rPr lang="it-IT" dirty="0" smtClean="0"/>
              <a:t> LCB </a:t>
            </a:r>
            <a:r>
              <a:rPr lang="it-IT" dirty="0" err="1" smtClean="0"/>
              <a:t>has</a:t>
            </a:r>
            <a:r>
              <a:rPr lang="it-IT" dirty="0" smtClean="0"/>
              <a:t> a </a:t>
            </a:r>
            <a:r>
              <a:rPr lang="it-IT" dirty="0" err="1" smtClean="0"/>
              <a:t>chain</a:t>
            </a:r>
            <a:r>
              <a:rPr lang="it-IT" dirty="0" smtClean="0"/>
              <a:t> </a:t>
            </a:r>
            <a:r>
              <a:rPr lang="it-IT" dirty="0" err="1" smtClean="0"/>
              <a:t>length</a:t>
            </a:r>
            <a:r>
              <a:rPr lang="it-IT" dirty="0" smtClean="0"/>
              <a:t> of </a:t>
            </a:r>
            <a:r>
              <a:rPr lang="it-IT" u="sng" dirty="0" smtClean="0"/>
              <a:t>18 </a:t>
            </a:r>
            <a:r>
              <a:rPr lang="it-IT" u="sng" dirty="0" err="1" smtClean="0"/>
              <a:t>carbons</a:t>
            </a:r>
            <a:r>
              <a:rPr lang="it-IT" dirty="0" smtClean="0"/>
              <a:t>, </a:t>
            </a:r>
            <a:r>
              <a:rPr lang="it-IT" dirty="0" err="1" smtClean="0"/>
              <a:t>which</a:t>
            </a:r>
            <a:r>
              <a:rPr lang="it-IT" dirty="0" smtClean="0"/>
              <a:t> </a:t>
            </a:r>
            <a:r>
              <a:rPr lang="it-IT" dirty="0" err="1" smtClean="0"/>
              <a:t>may</a:t>
            </a:r>
            <a:r>
              <a:rPr lang="it-IT" dirty="0" smtClean="0"/>
              <a:t> be </a:t>
            </a:r>
            <a:r>
              <a:rPr lang="it-IT" dirty="0" err="1" smtClean="0"/>
              <a:t>hydroxylated</a:t>
            </a:r>
            <a:r>
              <a:rPr lang="it-IT" dirty="0" smtClean="0"/>
              <a:t> </a:t>
            </a:r>
            <a:r>
              <a:rPr lang="it-IT" dirty="0" err="1" smtClean="0"/>
              <a:t>at</a:t>
            </a:r>
            <a:r>
              <a:rPr lang="it-IT" dirty="0" smtClean="0"/>
              <a:t> C4</a:t>
            </a:r>
            <a:r>
              <a:rPr lang="it-IT" b="1" dirty="0" smtClean="0"/>
              <a:t> (1)</a:t>
            </a:r>
            <a:r>
              <a:rPr lang="it-IT" dirty="0" smtClean="0"/>
              <a:t>, </a:t>
            </a:r>
            <a:r>
              <a:rPr lang="it-IT" dirty="0"/>
              <a:t>or </a:t>
            </a:r>
            <a:r>
              <a:rPr lang="it-IT" dirty="0" err="1"/>
              <a:t>have</a:t>
            </a:r>
            <a:r>
              <a:rPr lang="it-IT" dirty="0"/>
              <a:t> a double bond </a:t>
            </a:r>
            <a:r>
              <a:rPr lang="it-IT" dirty="0" err="1"/>
              <a:t>at</a:t>
            </a:r>
            <a:r>
              <a:rPr lang="it-IT" dirty="0"/>
              <a:t> the 4 or 8 </a:t>
            </a:r>
            <a:r>
              <a:rPr lang="it-IT" dirty="0" smtClean="0"/>
              <a:t>carbon </a:t>
            </a:r>
            <a:r>
              <a:rPr lang="it-IT" b="1" dirty="0" smtClean="0"/>
              <a:t>(2)</a:t>
            </a:r>
            <a:r>
              <a:rPr lang="it-IT" dirty="0" smtClean="0"/>
              <a:t>. </a:t>
            </a:r>
          </a:p>
          <a:p>
            <a:r>
              <a:rPr lang="it-IT" dirty="0" smtClean="0"/>
              <a:t>The FA </a:t>
            </a:r>
            <a:r>
              <a:rPr lang="it-IT" dirty="0" err="1" smtClean="0"/>
              <a:t>chain</a:t>
            </a:r>
            <a:r>
              <a:rPr lang="it-IT" dirty="0" smtClean="0"/>
              <a:t> </a:t>
            </a:r>
            <a:r>
              <a:rPr lang="it-IT" dirty="0" err="1" smtClean="0"/>
              <a:t>may</a:t>
            </a:r>
            <a:r>
              <a:rPr lang="it-IT" dirty="0" smtClean="0"/>
              <a:t> be </a:t>
            </a:r>
            <a:r>
              <a:rPr lang="it-IT" u="sng" dirty="0" err="1" smtClean="0"/>
              <a:t>hydroxylated</a:t>
            </a:r>
            <a:r>
              <a:rPr lang="it-IT" dirty="0" smtClean="0"/>
              <a:t> </a:t>
            </a:r>
            <a:r>
              <a:rPr lang="it-IT" dirty="0" err="1" smtClean="0"/>
              <a:t>at</a:t>
            </a:r>
            <a:r>
              <a:rPr lang="it-IT" dirty="0" smtClean="0"/>
              <a:t> the </a:t>
            </a:r>
            <a:r>
              <a:rPr lang="el-GR" dirty="0"/>
              <a:t>α-</a:t>
            </a:r>
            <a:r>
              <a:rPr lang="it-IT" dirty="0"/>
              <a:t>position </a:t>
            </a:r>
            <a:r>
              <a:rPr lang="it-IT" dirty="0" smtClean="0"/>
              <a:t>(</a:t>
            </a:r>
            <a:r>
              <a:rPr lang="it-IT" b="1" dirty="0" smtClean="0"/>
              <a:t>3) </a:t>
            </a:r>
            <a:r>
              <a:rPr lang="it-IT" dirty="0"/>
              <a:t>, </a:t>
            </a:r>
            <a:r>
              <a:rPr lang="it-IT" dirty="0" smtClean="0"/>
              <a:t>and/or </a:t>
            </a:r>
            <a:r>
              <a:rPr lang="it-IT" dirty="0" err="1" smtClean="0"/>
              <a:t>have</a:t>
            </a:r>
            <a:r>
              <a:rPr lang="it-IT" dirty="0" smtClean="0"/>
              <a:t> a </a:t>
            </a:r>
            <a:r>
              <a:rPr lang="it-IT" u="sng" dirty="0" smtClean="0"/>
              <a:t>double bond </a:t>
            </a:r>
            <a:r>
              <a:rPr lang="it-IT" dirty="0" err="1" smtClean="0"/>
              <a:t>at</a:t>
            </a:r>
            <a:r>
              <a:rPr lang="it-IT" dirty="0" smtClean="0"/>
              <a:t> </a:t>
            </a:r>
            <a:r>
              <a:rPr lang="el-GR" dirty="0"/>
              <a:t>ω9-</a:t>
            </a:r>
            <a:r>
              <a:rPr lang="it-IT" dirty="0"/>
              <a:t>position </a:t>
            </a:r>
            <a:r>
              <a:rPr lang="it-IT" dirty="0" smtClean="0"/>
              <a:t>(</a:t>
            </a:r>
            <a:r>
              <a:rPr lang="it-IT" b="1" dirty="0" smtClean="0"/>
              <a:t>4)</a:t>
            </a:r>
            <a:r>
              <a:rPr lang="it-IT" dirty="0" smtClean="0"/>
              <a:t>.</a:t>
            </a:r>
            <a:r>
              <a:rPr lang="it-IT" b="1" dirty="0" smtClean="0"/>
              <a:t> </a:t>
            </a:r>
            <a:r>
              <a:rPr lang="it-IT" dirty="0" smtClean="0"/>
              <a:t>The FA </a:t>
            </a:r>
            <a:r>
              <a:rPr lang="it-IT" dirty="0" err="1" smtClean="0"/>
              <a:t>chain</a:t>
            </a:r>
            <a:r>
              <a:rPr lang="it-IT" dirty="0" smtClean="0"/>
              <a:t> </a:t>
            </a:r>
            <a:r>
              <a:rPr lang="it-IT" dirty="0" err="1" smtClean="0"/>
              <a:t>length</a:t>
            </a:r>
            <a:r>
              <a:rPr lang="it-IT" dirty="0" smtClean="0"/>
              <a:t> </a:t>
            </a:r>
            <a:r>
              <a:rPr lang="it-IT" dirty="0" err="1" smtClean="0"/>
              <a:t>may</a:t>
            </a:r>
            <a:r>
              <a:rPr lang="it-IT" dirty="0" smtClean="0"/>
              <a:t> </a:t>
            </a:r>
            <a:r>
              <a:rPr lang="it-IT" dirty="0" err="1" smtClean="0"/>
              <a:t>vary</a:t>
            </a:r>
            <a:r>
              <a:rPr lang="it-IT" dirty="0" smtClean="0"/>
              <a:t> from 14 to 36 [</a:t>
            </a:r>
            <a:r>
              <a:rPr lang="it-IT" dirty="0" err="1" smtClean="0"/>
              <a:t>if</a:t>
            </a:r>
            <a:r>
              <a:rPr lang="it-IT" dirty="0" smtClean="0"/>
              <a:t> </a:t>
            </a:r>
            <a:r>
              <a:rPr lang="it-IT" dirty="0"/>
              <a:t>&gt;20, </a:t>
            </a:r>
            <a:r>
              <a:rPr lang="it-IT" dirty="0" err="1" smtClean="0"/>
              <a:t>it</a:t>
            </a:r>
            <a:r>
              <a:rPr lang="it-IT" dirty="0" smtClean="0"/>
              <a:t> </a:t>
            </a:r>
            <a:r>
              <a:rPr lang="it-IT" dirty="0" err="1" smtClean="0"/>
              <a:t>is</a:t>
            </a:r>
            <a:r>
              <a:rPr lang="it-IT" dirty="0" smtClean="0"/>
              <a:t> </a:t>
            </a:r>
            <a:r>
              <a:rPr lang="it-IT" dirty="0" err="1" smtClean="0"/>
              <a:t>referred</a:t>
            </a:r>
            <a:r>
              <a:rPr lang="it-IT" dirty="0" smtClean="0"/>
              <a:t> to </a:t>
            </a:r>
            <a:r>
              <a:rPr lang="it-IT" dirty="0" err="1" smtClean="0"/>
              <a:t>as</a:t>
            </a:r>
            <a:r>
              <a:rPr lang="it-IT" dirty="0" smtClean="0"/>
              <a:t> </a:t>
            </a:r>
            <a:r>
              <a:rPr lang="it-IT" dirty="0" err="1" smtClean="0"/>
              <a:t>very</a:t>
            </a:r>
            <a:r>
              <a:rPr lang="it-IT" dirty="0" smtClean="0"/>
              <a:t> long-</a:t>
            </a:r>
            <a:r>
              <a:rPr lang="it-IT" dirty="0" err="1" smtClean="0"/>
              <a:t>chain</a:t>
            </a:r>
            <a:r>
              <a:rPr lang="it-IT" dirty="0" smtClean="0"/>
              <a:t> FA, i.e., VLCFA] (</a:t>
            </a:r>
            <a:r>
              <a:rPr lang="it-IT" b="1" dirty="0" smtClean="0"/>
              <a:t>5</a:t>
            </a:r>
            <a:r>
              <a:rPr lang="it-IT" dirty="0" smtClean="0"/>
              <a:t>). </a:t>
            </a:r>
          </a:p>
          <a:p>
            <a:r>
              <a:rPr lang="it-IT" dirty="0" smtClean="0"/>
              <a:t>The </a:t>
            </a:r>
            <a:r>
              <a:rPr lang="it-IT" u="sng" dirty="0" err="1"/>
              <a:t>structurally</a:t>
            </a:r>
            <a:r>
              <a:rPr lang="it-IT" u="sng" dirty="0"/>
              <a:t> diverse </a:t>
            </a:r>
            <a:r>
              <a:rPr lang="it-IT" u="sng" dirty="0" err="1"/>
              <a:t>ceramides</a:t>
            </a:r>
            <a:r>
              <a:rPr lang="it-IT" u="sng" dirty="0"/>
              <a:t> </a:t>
            </a:r>
            <a:r>
              <a:rPr lang="it-IT" dirty="0"/>
              <a:t>can be </a:t>
            </a:r>
            <a:r>
              <a:rPr lang="it-IT" dirty="0" err="1"/>
              <a:t>converted</a:t>
            </a:r>
            <a:r>
              <a:rPr lang="it-IT" dirty="0"/>
              <a:t> to more </a:t>
            </a:r>
            <a:r>
              <a:rPr lang="it-IT" dirty="0" err="1"/>
              <a:t>complex</a:t>
            </a:r>
            <a:r>
              <a:rPr lang="it-IT" dirty="0"/>
              <a:t> sphingolipids </a:t>
            </a:r>
            <a:r>
              <a:rPr lang="it-IT" i="1" dirty="0"/>
              <a:t>via</a:t>
            </a:r>
            <a:r>
              <a:rPr lang="it-IT" dirty="0"/>
              <a:t> </a:t>
            </a:r>
            <a:r>
              <a:rPr lang="it-IT" dirty="0" err="1"/>
              <a:t>substitution</a:t>
            </a:r>
            <a:r>
              <a:rPr lang="it-IT" dirty="0"/>
              <a:t> of the head </a:t>
            </a:r>
            <a:r>
              <a:rPr lang="it-IT" dirty="0" err="1"/>
              <a:t>group</a:t>
            </a:r>
            <a:r>
              <a:rPr lang="it-IT" dirty="0"/>
              <a:t> </a:t>
            </a:r>
            <a:r>
              <a:rPr lang="it-IT" dirty="0" err="1"/>
              <a:t>designated</a:t>
            </a:r>
            <a:r>
              <a:rPr lang="it-IT" dirty="0"/>
              <a:t> R </a:t>
            </a:r>
            <a:r>
              <a:rPr lang="it-IT" dirty="0" err="1"/>
              <a:t>at</a:t>
            </a:r>
            <a:r>
              <a:rPr lang="it-IT" dirty="0"/>
              <a:t> the 1-position of the LCB </a:t>
            </a:r>
            <a:r>
              <a:rPr lang="it-IT" dirty="0" smtClean="0"/>
              <a:t>(</a:t>
            </a:r>
            <a:r>
              <a:rPr lang="it-IT" b="1" dirty="0" smtClean="0"/>
              <a:t>6</a:t>
            </a:r>
            <a:r>
              <a:rPr lang="it-IT" dirty="0" smtClean="0"/>
              <a:t>).</a:t>
            </a:r>
            <a:r>
              <a:rPr lang="it-IT" b="1" dirty="0" smtClean="0"/>
              <a:t> </a:t>
            </a:r>
          </a:p>
          <a:p>
            <a:r>
              <a:rPr lang="it-IT" u="sng" dirty="0" err="1" smtClean="0"/>
              <a:t>Additional</a:t>
            </a:r>
            <a:r>
              <a:rPr lang="it-IT" u="sng" dirty="0" smtClean="0"/>
              <a:t> </a:t>
            </a:r>
            <a:r>
              <a:rPr lang="it-IT" u="sng" dirty="0"/>
              <a:t>sugar </a:t>
            </a:r>
            <a:r>
              <a:rPr lang="it-IT" dirty="0" err="1"/>
              <a:t>residues</a:t>
            </a:r>
            <a:r>
              <a:rPr lang="it-IT" dirty="0"/>
              <a:t> </a:t>
            </a:r>
            <a:r>
              <a:rPr lang="it-IT" dirty="0" err="1"/>
              <a:t>may</a:t>
            </a:r>
            <a:r>
              <a:rPr lang="it-IT" dirty="0"/>
              <a:t> be </a:t>
            </a:r>
            <a:r>
              <a:rPr lang="it-IT" dirty="0" err="1"/>
              <a:t>further</a:t>
            </a:r>
            <a:r>
              <a:rPr lang="it-IT" dirty="0"/>
              <a:t> </a:t>
            </a:r>
            <a:r>
              <a:rPr lang="it-IT" dirty="0" err="1"/>
              <a:t>added</a:t>
            </a:r>
            <a:r>
              <a:rPr lang="it-IT" dirty="0"/>
              <a:t> to </a:t>
            </a:r>
            <a:r>
              <a:rPr lang="it-IT" b="1" dirty="0" err="1"/>
              <a:t>IPCs</a:t>
            </a:r>
            <a:r>
              <a:rPr lang="it-IT" dirty="0"/>
              <a:t> and </a:t>
            </a:r>
            <a:r>
              <a:rPr lang="it-IT" b="1" dirty="0" err="1"/>
              <a:t>GlcCERs</a:t>
            </a:r>
            <a:r>
              <a:rPr lang="it-IT" dirty="0"/>
              <a:t>, </a:t>
            </a:r>
            <a:r>
              <a:rPr lang="it-IT" dirty="0" err="1"/>
              <a:t>resulting</a:t>
            </a:r>
            <a:r>
              <a:rPr lang="it-IT" dirty="0"/>
              <a:t> in more </a:t>
            </a:r>
            <a:r>
              <a:rPr lang="it-IT" dirty="0" err="1"/>
              <a:t>complex</a:t>
            </a:r>
            <a:r>
              <a:rPr lang="it-IT" dirty="0"/>
              <a:t> sphingolipids. </a:t>
            </a:r>
          </a:p>
        </p:txBody>
      </p:sp>
      <p:pic>
        <p:nvPicPr>
          <p:cNvPr id="10" name="Segnaposto contenuto 9"/>
          <p:cNvPicPr>
            <a:picLocks noGrp="1" noChangeAspect="1"/>
          </p:cNvPicPr>
          <p:nvPr>
            <p:ph sz="half" idx="2"/>
          </p:nvPr>
        </p:nvPicPr>
        <p:blipFill>
          <a:blip r:embed="rId2"/>
          <a:stretch>
            <a:fillRect/>
          </a:stretch>
        </p:blipFill>
        <p:spPr>
          <a:xfrm>
            <a:off x="6019800" y="1306286"/>
            <a:ext cx="5975606" cy="3057334"/>
          </a:xfrm>
          <a:prstGeom prst="rect">
            <a:avLst/>
          </a:prstGeom>
        </p:spPr>
      </p:pic>
      <p:sp>
        <p:nvSpPr>
          <p:cNvPr id="3" name="Rettangolo 2"/>
          <p:cNvSpPr/>
          <p:nvPr/>
        </p:nvSpPr>
        <p:spPr>
          <a:xfrm>
            <a:off x="6019800" y="4611654"/>
            <a:ext cx="5257800" cy="157479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1400" dirty="0">
                <a:solidFill>
                  <a:srgbClr val="000000"/>
                </a:solidFill>
                <a:latin typeface="FCNFJ M+ Minion"/>
              </a:rPr>
              <a:t>the four major classes of plant sphingolipids are </a:t>
            </a:r>
            <a:endParaRPr lang="en-US" sz="1400" dirty="0" smtClean="0">
              <a:solidFill>
                <a:srgbClr val="000000"/>
              </a:solidFill>
              <a:latin typeface="FCNFJ M+ Minion"/>
            </a:endParaRPr>
          </a:p>
          <a:p>
            <a:pPr marL="685800" lvl="1" indent="-228600">
              <a:lnSpc>
                <a:spcPct val="90000"/>
              </a:lnSpc>
              <a:spcBef>
                <a:spcPts val="1000"/>
              </a:spcBef>
              <a:buFont typeface="Arial" panose="020B0604020202020204" pitchFamily="34" charset="0"/>
              <a:buChar char="•"/>
            </a:pPr>
            <a:r>
              <a:rPr lang="en-US" sz="1400" b="1" dirty="0" smtClean="0">
                <a:solidFill>
                  <a:srgbClr val="000000"/>
                </a:solidFill>
                <a:latin typeface="FCNFJ M+ Minion"/>
              </a:rPr>
              <a:t>free </a:t>
            </a:r>
            <a:r>
              <a:rPr lang="en-US" sz="1400" b="1" dirty="0">
                <a:solidFill>
                  <a:srgbClr val="000000"/>
                </a:solidFill>
                <a:latin typeface="FCNFJ M+ Minion"/>
              </a:rPr>
              <a:t>LCBs, </a:t>
            </a:r>
            <a:endParaRPr lang="en-US" sz="1400" b="1" dirty="0" smtClean="0">
              <a:solidFill>
                <a:srgbClr val="000000"/>
              </a:solidFill>
              <a:latin typeface="FCNFJ M+ Minion"/>
            </a:endParaRPr>
          </a:p>
          <a:p>
            <a:pPr marL="685800" lvl="1" indent="-228600">
              <a:lnSpc>
                <a:spcPct val="90000"/>
              </a:lnSpc>
              <a:spcBef>
                <a:spcPts val="1000"/>
              </a:spcBef>
              <a:buFont typeface="Arial" panose="020B0604020202020204" pitchFamily="34" charset="0"/>
              <a:buChar char="•"/>
            </a:pPr>
            <a:r>
              <a:rPr lang="en-US" sz="1400" b="1" dirty="0" smtClean="0">
                <a:solidFill>
                  <a:srgbClr val="000000"/>
                </a:solidFill>
                <a:latin typeface="FCNFJ M+ Minion"/>
              </a:rPr>
              <a:t>ceramides</a:t>
            </a:r>
            <a:r>
              <a:rPr lang="en-US" sz="1400" b="1" dirty="0">
                <a:solidFill>
                  <a:srgbClr val="000000"/>
                </a:solidFill>
                <a:latin typeface="FCNFJ M+ Minion"/>
              </a:rPr>
              <a:t>, </a:t>
            </a:r>
            <a:endParaRPr lang="en-US" sz="1400" b="1" dirty="0" smtClean="0">
              <a:solidFill>
                <a:srgbClr val="000000"/>
              </a:solidFill>
              <a:latin typeface="FCNFJ M+ Minion"/>
            </a:endParaRPr>
          </a:p>
          <a:p>
            <a:pPr marL="685800" lvl="1" indent="-228600">
              <a:lnSpc>
                <a:spcPct val="90000"/>
              </a:lnSpc>
              <a:spcBef>
                <a:spcPts val="1000"/>
              </a:spcBef>
              <a:buFont typeface="Arial" panose="020B0604020202020204" pitchFamily="34" charset="0"/>
              <a:buChar char="•"/>
            </a:pPr>
            <a:r>
              <a:rPr lang="en-US" sz="1400" b="1" dirty="0" err="1" smtClean="0">
                <a:solidFill>
                  <a:srgbClr val="000000"/>
                </a:solidFill>
                <a:latin typeface="FCNFJ M+ Minion"/>
              </a:rPr>
              <a:t>glycosylinositol</a:t>
            </a:r>
            <a:r>
              <a:rPr lang="en-US" sz="1400" b="1" dirty="0" smtClean="0">
                <a:solidFill>
                  <a:srgbClr val="000000"/>
                </a:solidFill>
                <a:latin typeface="FCNFJ M+ Minion"/>
              </a:rPr>
              <a:t> </a:t>
            </a:r>
            <a:r>
              <a:rPr lang="en-US" sz="1400" b="1" dirty="0" err="1">
                <a:solidFill>
                  <a:srgbClr val="000000"/>
                </a:solidFill>
                <a:latin typeface="FCNFJ M+ Minion"/>
              </a:rPr>
              <a:t>phosphoceramides</a:t>
            </a:r>
            <a:r>
              <a:rPr lang="en-US" sz="1400" b="1" dirty="0">
                <a:solidFill>
                  <a:srgbClr val="000000"/>
                </a:solidFill>
                <a:latin typeface="FCNFJ M+ Minion"/>
              </a:rPr>
              <a:t> (GIPC) </a:t>
            </a:r>
            <a:endParaRPr lang="en-US" sz="1400" b="1" dirty="0" smtClean="0">
              <a:solidFill>
                <a:srgbClr val="000000"/>
              </a:solidFill>
              <a:latin typeface="FCNFJ M+ Minion"/>
            </a:endParaRPr>
          </a:p>
          <a:p>
            <a:pPr marL="685800" lvl="1" indent="-228600">
              <a:lnSpc>
                <a:spcPct val="90000"/>
              </a:lnSpc>
              <a:spcBef>
                <a:spcPts val="1000"/>
              </a:spcBef>
              <a:buFont typeface="Arial" panose="020B0604020202020204" pitchFamily="34" charset="0"/>
              <a:buChar char="•"/>
            </a:pPr>
            <a:r>
              <a:rPr lang="en-US" sz="1400" b="1" dirty="0" smtClean="0">
                <a:solidFill>
                  <a:srgbClr val="000000"/>
                </a:solidFill>
                <a:latin typeface="FCNFJ M+ Minion"/>
              </a:rPr>
              <a:t>glucosylceramides (</a:t>
            </a:r>
            <a:r>
              <a:rPr lang="en-US" sz="1400" b="1" dirty="0" err="1" smtClean="0">
                <a:solidFill>
                  <a:srgbClr val="000000"/>
                </a:solidFill>
                <a:latin typeface="FCNFJ M+ Minion"/>
              </a:rPr>
              <a:t>GlcCer</a:t>
            </a:r>
            <a:r>
              <a:rPr lang="en-US" sz="1400" b="1" dirty="0" smtClean="0">
                <a:solidFill>
                  <a:srgbClr val="000000"/>
                </a:solidFill>
                <a:latin typeface="FCNFJ M+ Minion"/>
              </a:rPr>
              <a:t>) </a:t>
            </a:r>
            <a:endParaRPr lang="it-IT" sz="1400" b="1" dirty="0">
              <a:solidFill>
                <a:prstClr val="black"/>
              </a:solidFill>
            </a:endParaRPr>
          </a:p>
        </p:txBody>
      </p:sp>
    </p:spTree>
    <p:extLst>
      <p:ext uri="{BB962C8B-B14F-4D97-AF65-F5344CB8AC3E}">
        <p14:creationId xmlns:p14="http://schemas.microsoft.com/office/powerpoint/2010/main" val="56392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224" y="292222"/>
            <a:ext cx="10515600" cy="1325563"/>
          </a:xfrm>
        </p:spPr>
        <p:txBody>
          <a:bodyPr/>
          <a:lstStyle/>
          <a:p>
            <a:r>
              <a:rPr lang="it-IT" dirty="0" smtClean="0"/>
              <a:t>Gli </a:t>
            </a:r>
            <a:r>
              <a:rPr lang="it-IT" dirty="0" err="1" smtClean="0"/>
              <a:t>Sfingolipidi</a:t>
            </a:r>
            <a:r>
              <a:rPr lang="it-IT" dirty="0" smtClean="0"/>
              <a:t/>
            </a:r>
            <a:br>
              <a:rPr lang="it-IT" dirty="0" smtClean="0"/>
            </a:br>
            <a:r>
              <a:rPr lang="it-IT" dirty="0" smtClean="0"/>
              <a:t>come e dove si producono</a:t>
            </a:r>
            <a:endParaRPr lang="it-IT" dirty="0"/>
          </a:p>
        </p:txBody>
      </p:sp>
      <p:sp>
        <p:nvSpPr>
          <p:cNvPr id="4" name="Segnaposto contenuto 3"/>
          <p:cNvSpPr>
            <a:spLocks noGrp="1"/>
          </p:cNvSpPr>
          <p:nvPr>
            <p:ph sz="half" idx="1"/>
          </p:nvPr>
        </p:nvSpPr>
        <p:spPr>
          <a:xfrm>
            <a:off x="462224" y="1617785"/>
            <a:ext cx="5557576" cy="4559178"/>
          </a:xfrm>
        </p:spPr>
        <p:txBody>
          <a:bodyPr>
            <a:normAutofit/>
          </a:bodyPr>
          <a:lstStyle/>
          <a:p>
            <a:r>
              <a:rPr lang="it-IT" dirty="0" err="1" smtClean="0"/>
              <a:t>Complex</a:t>
            </a:r>
            <a:r>
              <a:rPr lang="it-IT" dirty="0" smtClean="0"/>
              <a:t> </a:t>
            </a:r>
            <a:r>
              <a:rPr lang="it-IT" dirty="0" err="1" smtClean="0"/>
              <a:t>sphingolipids</a:t>
            </a:r>
            <a:r>
              <a:rPr lang="it-IT" dirty="0" smtClean="0"/>
              <a:t> can be </a:t>
            </a:r>
            <a:r>
              <a:rPr lang="it-IT" dirty="0" err="1" smtClean="0"/>
              <a:t>formed</a:t>
            </a:r>
            <a:r>
              <a:rPr lang="it-IT" dirty="0" smtClean="0"/>
              <a:t> </a:t>
            </a:r>
            <a:r>
              <a:rPr lang="it-IT" i="1" dirty="0" smtClean="0"/>
              <a:t>via</a:t>
            </a:r>
            <a:r>
              <a:rPr lang="it-IT" dirty="0" smtClean="0"/>
              <a:t> </a:t>
            </a:r>
            <a:r>
              <a:rPr lang="it-IT" dirty="0" err="1" smtClean="0"/>
              <a:t>two</a:t>
            </a:r>
            <a:r>
              <a:rPr lang="it-IT" dirty="0" smtClean="0"/>
              <a:t> major </a:t>
            </a:r>
            <a:r>
              <a:rPr lang="it-IT" dirty="0" err="1" smtClean="0"/>
              <a:t>pathways</a:t>
            </a:r>
            <a:r>
              <a:rPr lang="it-IT" dirty="0" smtClean="0"/>
              <a:t>: </a:t>
            </a:r>
          </a:p>
          <a:p>
            <a:pPr lvl="1"/>
            <a:r>
              <a:rPr lang="it-IT" dirty="0" smtClean="0"/>
              <a:t>the </a:t>
            </a:r>
            <a:r>
              <a:rPr lang="it-IT" i="1" dirty="0"/>
              <a:t>de novo </a:t>
            </a:r>
            <a:r>
              <a:rPr lang="it-IT" dirty="0" err="1"/>
              <a:t>biosynthesis</a:t>
            </a:r>
            <a:r>
              <a:rPr lang="it-IT" dirty="0"/>
              <a:t> </a:t>
            </a:r>
            <a:r>
              <a:rPr lang="it-IT" dirty="0" err="1"/>
              <a:t>pathway</a:t>
            </a:r>
            <a:r>
              <a:rPr lang="it-IT" dirty="0" smtClean="0"/>
              <a:t>, </a:t>
            </a:r>
            <a:r>
              <a:rPr lang="it-IT" dirty="0" err="1" smtClean="0"/>
              <a:t>starting</a:t>
            </a:r>
            <a:r>
              <a:rPr lang="it-IT" dirty="0" smtClean="0"/>
              <a:t> with the </a:t>
            </a:r>
            <a:r>
              <a:rPr lang="it-IT" dirty="0" err="1" smtClean="0"/>
              <a:t>condensation</a:t>
            </a:r>
            <a:r>
              <a:rPr lang="it-IT" dirty="0" smtClean="0"/>
              <a:t> of a serine with an </a:t>
            </a:r>
            <a:r>
              <a:rPr lang="it-IT" dirty="0" err="1" smtClean="0"/>
              <a:t>acyl-CoA</a:t>
            </a:r>
            <a:r>
              <a:rPr lang="it-IT" dirty="0" smtClean="0"/>
              <a:t>;</a:t>
            </a:r>
          </a:p>
          <a:p>
            <a:pPr lvl="1"/>
            <a:r>
              <a:rPr lang="it-IT" dirty="0" smtClean="0"/>
              <a:t>the </a:t>
            </a:r>
            <a:r>
              <a:rPr lang="it-IT" i="1" dirty="0" err="1" smtClean="0"/>
              <a:t>salvage</a:t>
            </a:r>
            <a:r>
              <a:rPr lang="it-IT" dirty="0" smtClean="0"/>
              <a:t> </a:t>
            </a:r>
            <a:r>
              <a:rPr lang="it-IT" dirty="0" err="1" smtClean="0"/>
              <a:t>pathway</a:t>
            </a:r>
            <a:r>
              <a:rPr lang="it-IT" dirty="0" smtClean="0"/>
              <a:t>, </a:t>
            </a:r>
            <a:r>
              <a:rPr lang="it-IT" dirty="0" err="1" smtClean="0"/>
              <a:t>where</a:t>
            </a:r>
            <a:r>
              <a:rPr lang="it-IT" dirty="0" smtClean="0"/>
              <a:t> </a:t>
            </a:r>
            <a:r>
              <a:rPr lang="it-IT" dirty="0" err="1" smtClean="0"/>
              <a:t>ceramides</a:t>
            </a:r>
            <a:r>
              <a:rPr lang="it-IT" dirty="0" smtClean="0"/>
              <a:t> and </a:t>
            </a:r>
            <a:r>
              <a:rPr lang="it-IT" dirty="0" err="1" smtClean="0"/>
              <a:t>LCBs</a:t>
            </a:r>
            <a:r>
              <a:rPr lang="it-IT" dirty="0" smtClean="0"/>
              <a:t> </a:t>
            </a:r>
            <a:r>
              <a:rPr lang="it-IT" dirty="0" err="1" smtClean="0"/>
              <a:t>as</a:t>
            </a:r>
            <a:r>
              <a:rPr lang="it-IT" dirty="0" smtClean="0"/>
              <a:t> </a:t>
            </a:r>
            <a:r>
              <a:rPr lang="it-IT" dirty="0" err="1" smtClean="0"/>
              <a:t>catabolites</a:t>
            </a:r>
            <a:r>
              <a:rPr lang="it-IT" dirty="0" smtClean="0"/>
              <a:t> of more </a:t>
            </a:r>
            <a:r>
              <a:rPr lang="it-IT" dirty="0" err="1" smtClean="0"/>
              <a:t>complex</a:t>
            </a:r>
            <a:r>
              <a:rPr lang="it-IT" dirty="0" smtClean="0"/>
              <a:t> sphingolipids re-</a:t>
            </a:r>
            <a:r>
              <a:rPr lang="it-IT" dirty="0" err="1" smtClean="0"/>
              <a:t>enter</a:t>
            </a:r>
            <a:r>
              <a:rPr lang="it-IT" dirty="0" smtClean="0"/>
              <a:t> the </a:t>
            </a:r>
            <a:r>
              <a:rPr lang="it-IT" dirty="0" err="1" smtClean="0"/>
              <a:t>synthetic</a:t>
            </a:r>
            <a:r>
              <a:rPr lang="it-IT" dirty="0" smtClean="0"/>
              <a:t> </a:t>
            </a:r>
            <a:r>
              <a:rPr lang="it-IT" dirty="0" err="1" smtClean="0"/>
              <a:t>pathway</a:t>
            </a:r>
            <a:endParaRPr lang="it-IT" dirty="0"/>
          </a:p>
        </p:txBody>
      </p:sp>
      <p:pic>
        <p:nvPicPr>
          <p:cNvPr id="5" name="Segnaposto contenuto 4"/>
          <p:cNvPicPr>
            <a:picLocks noGrp="1" noChangeAspect="1"/>
          </p:cNvPicPr>
          <p:nvPr>
            <p:ph sz="half" idx="2"/>
          </p:nvPr>
        </p:nvPicPr>
        <p:blipFill>
          <a:blip r:embed="rId2"/>
          <a:stretch>
            <a:fillRect/>
          </a:stretch>
        </p:blipFill>
        <p:spPr>
          <a:xfrm>
            <a:off x="6452411" y="472273"/>
            <a:ext cx="5723126" cy="5918480"/>
          </a:xfrm>
          <a:prstGeom prst="rect">
            <a:avLst/>
          </a:prstGeom>
        </p:spPr>
      </p:pic>
    </p:spTree>
    <p:extLst>
      <p:ext uri="{BB962C8B-B14F-4D97-AF65-F5344CB8AC3E}">
        <p14:creationId xmlns:p14="http://schemas.microsoft.com/office/powerpoint/2010/main" val="370343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822" y="134013"/>
            <a:ext cx="10515600" cy="1325563"/>
          </a:xfrm>
        </p:spPr>
        <p:txBody>
          <a:bodyPr/>
          <a:lstStyle/>
          <a:p>
            <a:r>
              <a:rPr lang="it-IT" dirty="0" smtClean="0"/>
              <a:t>La «</a:t>
            </a:r>
            <a:r>
              <a:rPr lang="it-IT" dirty="0" err="1" smtClean="0"/>
              <a:t>sfingobiologia</a:t>
            </a:r>
            <a:r>
              <a:rPr lang="it-IT" dirty="0" smtClean="0"/>
              <a:t>»</a:t>
            </a:r>
            <a:endParaRPr lang="it-IT" dirty="0"/>
          </a:p>
        </p:txBody>
      </p:sp>
      <p:sp>
        <p:nvSpPr>
          <p:cNvPr id="3" name="Segnaposto contenuto 2"/>
          <p:cNvSpPr>
            <a:spLocks noGrp="1"/>
          </p:cNvSpPr>
          <p:nvPr>
            <p:ph sz="half" idx="1"/>
          </p:nvPr>
        </p:nvSpPr>
        <p:spPr>
          <a:xfrm>
            <a:off x="170822" y="1171557"/>
            <a:ext cx="5657223" cy="5686443"/>
          </a:xfrm>
        </p:spPr>
        <p:txBody>
          <a:bodyPr>
            <a:normAutofit/>
          </a:bodyPr>
          <a:lstStyle/>
          <a:p>
            <a:r>
              <a:rPr lang="it-IT" sz="1800" dirty="0" err="1" smtClean="0"/>
              <a:t>Starting</a:t>
            </a:r>
            <a:r>
              <a:rPr lang="it-IT" sz="1800" dirty="0" smtClean="0"/>
              <a:t> </a:t>
            </a:r>
            <a:r>
              <a:rPr lang="it-IT" sz="1800" dirty="0" err="1"/>
              <a:t>at</a:t>
            </a:r>
            <a:r>
              <a:rPr lang="it-IT" sz="1800" dirty="0"/>
              <a:t> top </a:t>
            </a:r>
            <a:r>
              <a:rPr lang="it-IT" sz="1800" dirty="0" err="1"/>
              <a:t>left</a:t>
            </a:r>
            <a:r>
              <a:rPr lang="it-IT" sz="1800" dirty="0"/>
              <a:t>, </a:t>
            </a:r>
            <a:r>
              <a:rPr lang="it-IT" sz="1800" b="1" dirty="0"/>
              <a:t>serine</a:t>
            </a:r>
            <a:r>
              <a:rPr lang="it-IT" sz="1800" dirty="0"/>
              <a:t> and </a:t>
            </a:r>
            <a:r>
              <a:rPr lang="it-IT" sz="1800" b="1" dirty="0" err="1"/>
              <a:t>palmitoyl-CoA</a:t>
            </a:r>
            <a:r>
              <a:rPr lang="it-IT" sz="1800" dirty="0"/>
              <a:t> are </a:t>
            </a:r>
            <a:r>
              <a:rPr lang="it-IT" sz="1800" dirty="0" err="1"/>
              <a:t>condensed</a:t>
            </a:r>
            <a:r>
              <a:rPr lang="it-IT" sz="1800" dirty="0"/>
              <a:t> by </a:t>
            </a:r>
            <a:r>
              <a:rPr lang="it-IT" sz="1800" b="1" dirty="0"/>
              <a:t>serine </a:t>
            </a:r>
            <a:r>
              <a:rPr lang="it-IT" sz="1800" b="1" dirty="0" err="1"/>
              <a:t>palmitoyltransferase</a:t>
            </a:r>
            <a:r>
              <a:rPr lang="it-IT" sz="1800" b="1" dirty="0"/>
              <a:t> </a:t>
            </a:r>
            <a:r>
              <a:rPr lang="it-IT" sz="1800" dirty="0"/>
              <a:t>(SPT) to </a:t>
            </a:r>
            <a:r>
              <a:rPr lang="it-IT" sz="1800" dirty="0" err="1"/>
              <a:t>form</a:t>
            </a:r>
            <a:r>
              <a:rPr lang="it-IT" sz="1800" dirty="0"/>
              <a:t> </a:t>
            </a:r>
            <a:r>
              <a:rPr lang="it-IT" sz="1800" b="1" dirty="0"/>
              <a:t>3-ketosphinganine</a:t>
            </a:r>
            <a:r>
              <a:rPr lang="it-IT" sz="1800" dirty="0"/>
              <a:t> </a:t>
            </a:r>
            <a:r>
              <a:rPr lang="it-IT" sz="1800" dirty="0" err="1"/>
              <a:t>that</a:t>
            </a:r>
            <a:r>
              <a:rPr lang="it-IT" sz="1800" dirty="0"/>
              <a:t> </a:t>
            </a:r>
            <a:r>
              <a:rPr lang="it-IT" sz="1800" dirty="0" err="1"/>
              <a:t>is</a:t>
            </a:r>
            <a:r>
              <a:rPr lang="it-IT" sz="1800" dirty="0"/>
              <a:t> </a:t>
            </a:r>
            <a:r>
              <a:rPr lang="it-IT" sz="1800" dirty="0" err="1"/>
              <a:t>reduced</a:t>
            </a:r>
            <a:r>
              <a:rPr lang="it-IT" sz="1800" dirty="0"/>
              <a:t> to </a:t>
            </a:r>
            <a:r>
              <a:rPr lang="it-IT" sz="1800" b="1" dirty="0" err="1" smtClean="0"/>
              <a:t>sphinganine</a:t>
            </a:r>
            <a:r>
              <a:rPr lang="it-IT" sz="1800" dirty="0" smtClean="0"/>
              <a:t>:</a:t>
            </a:r>
          </a:p>
          <a:p>
            <a:pPr lvl="1"/>
            <a:r>
              <a:rPr lang="it-IT" sz="1400" dirty="0" smtClean="0"/>
              <a:t>N-</a:t>
            </a:r>
            <a:r>
              <a:rPr lang="it-IT" sz="1400" dirty="0" err="1" smtClean="0"/>
              <a:t>acylated</a:t>
            </a:r>
            <a:r>
              <a:rPr lang="it-IT" sz="1400" dirty="0" smtClean="0"/>
              <a:t> </a:t>
            </a:r>
            <a:r>
              <a:rPr lang="it-IT" sz="1400" dirty="0"/>
              <a:t>by </a:t>
            </a:r>
            <a:r>
              <a:rPr lang="it-IT" sz="1400" b="1" dirty="0"/>
              <a:t>ceramide </a:t>
            </a:r>
            <a:r>
              <a:rPr lang="it-IT" sz="1400" b="1" dirty="0" err="1"/>
              <a:t>synthases</a:t>
            </a:r>
            <a:r>
              <a:rPr lang="it-IT" sz="1400" dirty="0"/>
              <a:t> (</a:t>
            </a:r>
            <a:r>
              <a:rPr lang="it-IT" sz="1400" dirty="0" err="1"/>
              <a:t>CerS</a:t>
            </a:r>
            <a:r>
              <a:rPr lang="it-IT" sz="1400" dirty="0"/>
              <a:t>) with the </a:t>
            </a:r>
            <a:r>
              <a:rPr lang="it-IT" sz="1400" dirty="0" err="1"/>
              <a:t>shown</a:t>
            </a:r>
            <a:r>
              <a:rPr lang="it-IT" sz="1400" dirty="0"/>
              <a:t> </a:t>
            </a:r>
            <a:r>
              <a:rPr lang="it-IT" sz="1400" dirty="0" err="1"/>
              <a:t>fatty</a:t>
            </a:r>
            <a:r>
              <a:rPr lang="it-IT" sz="1400" dirty="0"/>
              <a:t> </a:t>
            </a:r>
            <a:r>
              <a:rPr lang="it-IT" sz="1400" dirty="0" err="1"/>
              <a:t>acyl-CoA</a:t>
            </a:r>
            <a:r>
              <a:rPr lang="it-IT" sz="1400" dirty="0"/>
              <a:t> </a:t>
            </a:r>
            <a:r>
              <a:rPr lang="it-IT" sz="1400" dirty="0" err="1"/>
              <a:t>preferences</a:t>
            </a:r>
            <a:r>
              <a:rPr lang="it-IT" sz="1400" dirty="0"/>
              <a:t>, or </a:t>
            </a:r>
            <a:endParaRPr lang="it-IT" sz="1400" dirty="0" smtClean="0"/>
          </a:p>
          <a:p>
            <a:pPr lvl="1"/>
            <a:r>
              <a:rPr lang="it-IT" sz="1400" dirty="0" err="1" smtClean="0"/>
              <a:t>Phosphorylated</a:t>
            </a:r>
            <a:r>
              <a:rPr lang="it-IT" sz="1400" dirty="0" smtClean="0"/>
              <a:t> </a:t>
            </a:r>
            <a:r>
              <a:rPr lang="it-IT" sz="1400" dirty="0"/>
              <a:t>by </a:t>
            </a:r>
            <a:r>
              <a:rPr lang="it-IT" sz="1400" b="1" dirty="0" err="1"/>
              <a:t>sphingosine</a:t>
            </a:r>
            <a:r>
              <a:rPr lang="it-IT" sz="1400" b="1" dirty="0"/>
              <a:t> </a:t>
            </a:r>
            <a:r>
              <a:rPr lang="it-IT" sz="1400" b="1" dirty="0" err="1"/>
              <a:t>kinase</a:t>
            </a:r>
            <a:r>
              <a:rPr lang="it-IT" sz="1400" b="1" dirty="0"/>
              <a:t> </a:t>
            </a:r>
            <a:r>
              <a:rPr lang="it-IT" sz="1400" dirty="0"/>
              <a:t>(</a:t>
            </a:r>
            <a:r>
              <a:rPr lang="it-IT" sz="1400" dirty="0" err="1"/>
              <a:t>SphK</a:t>
            </a:r>
            <a:r>
              <a:rPr lang="it-IT" sz="1400" dirty="0"/>
              <a:t>). </a:t>
            </a:r>
            <a:endParaRPr lang="it-IT" sz="1400" dirty="0" smtClean="0"/>
          </a:p>
          <a:p>
            <a:r>
              <a:rPr lang="it-IT" sz="1800" dirty="0" smtClean="0"/>
              <a:t>The</a:t>
            </a:r>
            <a:r>
              <a:rPr lang="it-IT" sz="1800" dirty="0"/>
              <a:t> </a:t>
            </a:r>
            <a:r>
              <a:rPr lang="it-IT" sz="1800" b="1" i="1" dirty="0"/>
              <a:t>N</a:t>
            </a:r>
            <a:r>
              <a:rPr lang="it-IT" sz="1800" b="1" dirty="0"/>
              <a:t>-</a:t>
            </a:r>
            <a:r>
              <a:rPr lang="it-IT" sz="1800" b="1" dirty="0" err="1"/>
              <a:t>acylsphinganines</a:t>
            </a:r>
            <a:r>
              <a:rPr lang="it-IT" sz="1800" dirty="0"/>
              <a:t> (</a:t>
            </a:r>
            <a:r>
              <a:rPr lang="it-IT" sz="1800" dirty="0" err="1"/>
              <a:t>dihydroceramides</a:t>
            </a:r>
            <a:r>
              <a:rPr lang="it-IT" sz="1800" dirty="0"/>
              <a:t>, </a:t>
            </a:r>
            <a:r>
              <a:rPr lang="it-IT" sz="1800" dirty="0" err="1" smtClean="0"/>
              <a:t>DHCer</a:t>
            </a:r>
            <a:r>
              <a:rPr lang="it-IT" sz="1800" dirty="0" smtClean="0"/>
              <a:t>) are </a:t>
            </a:r>
            <a:r>
              <a:rPr lang="it-IT" sz="1800" dirty="0" err="1" smtClean="0"/>
              <a:t>also</a:t>
            </a:r>
            <a:r>
              <a:rPr lang="it-IT" sz="1800" dirty="0" smtClean="0"/>
              <a:t> </a:t>
            </a:r>
            <a:r>
              <a:rPr lang="it-IT" sz="1800" dirty="0" err="1"/>
              <a:t>oxidized</a:t>
            </a:r>
            <a:r>
              <a:rPr lang="it-IT" sz="1800" dirty="0"/>
              <a:t> to </a:t>
            </a:r>
            <a:r>
              <a:rPr lang="it-IT" sz="1800" dirty="0" err="1"/>
              <a:t>Cer</a:t>
            </a:r>
            <a:r>
              <a:rPr lang="it-IT" sz="1800" dirty="0"/>
              <a:t> by </a:t>
            </a:r>
            <a:r>
              <a:rPr lang="it-IT" sz="1800" dirty="0" err="1"/>
              <a:t>dihydroceramide</a:t>
            </a:r>
            <a:r>
              <a:rPr lang="it-IT" sz="1800" dirty="0"/>
              <a:t> </a:t>
            </a:r>
            <a:r>
              <a:rPr lang="it-IT" sz="1800" dirty="0" err="1"/>
              <a:t>desaturase</a:t>
            </a:r>
            <a:r>
              <a:rPr lang="it-IT" sz="1800" dirty="0"/>
              <a:t> (DES1 and </a:t>
            </a:r>
            <a:r>
              <a:rPr lang="it-IT" sz="1800" dirty="0" smtClean="0"/>
              <a:t>DES2). DES2 </a:t>
            </a:r>
            <a:r>
              <a:rPr lang="it-IT" sz="1800" dirty="0" err="1"/>
              <a:t>is</a:t>
            </a:r>
            <a:r>
              <a:rPr lang="it-IT" sz="1800" dirty="0"/>
              <a:t> </a:t>
            </a:r>
            <a:r>
              <a:rPr lang="it-IT" sz="1800" dirty="0" err="1"/>
              <a:t>also</a:t>
            </a:r>
            <a:r>
              <a:rPr lang="it-IT" sz="1800" dirty="0"/>
              <a:t> </a:t>
            </a:r>
            <a:r>
              <a:rPr lang="it-IT" sz="1800" dirty="0" err="1"/>
              <a:t>capable</a:t>
            </a:r>
            <a:r>
              <a:rPr lang="it-IT" sz="1800" dirty="0"/>
              <a:t> of </a:t>
            </a:r>
            <a:r>
              <a:rPr lang="it-IT" sz="1800" dirty="0" err="1"/>
              <a:t>hydroxylating</a:t>
            </a:r>
            <a:r>
              <a:rPr lang="it-IT" sz="1800" dirty="0"/>
              <a:t> the 4-position to </a:t>
            </a:r>
            <a:r>
              <a:rPr lang="it-IT" sz="1800" dirty="0" err="1"/>
              <a:t>form</a:t>
            </a:r>
            <a:r>
              <a:rPr lang="it-IT" sz="1800" dirty="0"/>
              <a:t> </a:t>
            </a:r>
            <a:r>
              <a:rPr lang="it-IT" sz="1800" b="1" dirty="0"/>
              <a:t>4-hydroxydihydroceramides</a:t>
            </a:r>
            <a:r>
              <a:rPr lang="it-IT" sz="1800" dirty="0"/>
              <a:t>, </a:t>
            </a:r>
            <a:r>
              <a:rPr lang="it-IT" sz="1800" dirty="0" smtClean="0"/>
              <a:t>(t18:0</a:t>
            </a:r>
            <a:r>
              <a:rPr lang="it-IT" sz="1800" dirty="0"/>
              <a:t>) and </a:t>
            </a:r>
            <a:r>
              <a:rPr lang="it-IT" sz="1800" dirty="0" err="1"/>
              <a:t>incorporated</a:t>
            </a:r>
            <a:r>
              <a:rPr lang="it-IT" sz="1800" dirty="0"/>
              <a:t> </a:t>
            </a:r>
            <a:r>
              <a:rPr lang="it-IT" sz="1800" dirty="0" err="1"/>
              <a:t>into</a:t>
            </a:r>
            <a:r>
              <a:rPr lang="it-IT" sz="1800" dirty="0"/>
              <a:t> more </a:t>
            </a:r>
            <a:r>
              <a:rPr lang="it-IT" sz="1800" dirty="0" err="1"/>
              <a:t>complex</a:t>
            </a:r>
            <a:r>
              <a:rPr lang="it-IT" sz="1800" dirty="0"/>
              <a:t> sphingolipids </a:t>
            </a:r>
            <a:r>
              <a:rPr lang="it-IT" sz="1800" dirty="0" err="1"/>
              <a:t>as</a:t>
            </a:r>
            <a:r>
              <a:rPr lang="it-IT" sz="1800" dirty="0"/>
              <a:t> </a:t>
            </a:r>
            <a:r>
              <a:rPr lang="it-IT" sz="1800" dirty="0" err="1"/>
              <a:t>shown</a:t>
            </a:r>
            <a:r>
              <a:rPr lang="it-IT" sz="1800" dirty="0"/>
              <a:t>. </a:t>
            </a:r>
            <a:endParaRPr lang="it-IT" sz="1800" dirty="0" smtClean="0"/>
          </a:p>
          <a:p>
            <a:r>
              <a:rPr lang="en-US" sz="1800" dirty="0">
                <a:solidFill>
                  <a:srgbClr val="000000"/>
                </a:solidFill>
              </a:rPr>
              <a:t>For example, d18:1/C16:0 refers to a ceramide consisting of </a:t>
            </a:r>
            <a:r>
              <a:rPr lang="en-US" sz="1800" u="sng" dirty="0" err="1">
                <a:solidFill>
                  <a:srgbClr val="000000"/>
                </a:solidFill>
              </a:rPr>
              <a:t>d</a:t>
            </a:r>
            <a:r>
              <a:rPr lang="en-US" sz="1800" dirty="0" err="1">
                <a:solidFill>
                  <a:srgbClr val="000000"/>
                </a:solidFill>
              </a:rPr>
              <a:t>ihydrosphingosine</a:t>
            </a:r>
            <a:r>
              <a:rPr lang="en-US" sz="1800" dirty="0">
                <a:solidFill>
                  <a:srgbClr val="000000"/>
                </a:solidFill>
              </a:rPr>
              <a:t> with an </a:t>
            </a:r>
            <a:r>
              <a:rPr lang="en-US" sz="1800" u="sng" dirty="0">
                <a:solidFill>
                  <a:srgbClr val="000000"/>
                </a:solidFill>
              </a:rPr>
              <a:t>18</a:t>
            </a:r>
            <a:r>
              <a:rPr lang="en-US" sz="1800" dirty="0">
                <a:solidFill>
                  <a:srgbClr val="000000"/>
                </a:solidFill>
              </a:rPr>
              <a:t> carbon chain plus </a:t>
            </a:r>
            <a:r>
              <a:rPr lang="en-US" sz="1800" u="sng" dirty="0">
                <a:solidFill>
                  <a:srgbClr val="000000"/>
                </a:solidFill>
              </a:rPr>
              <a:t>1</a:t>
            </a:r>
            <a:r>
              <a:rPr lang="en-US" sz="1800" dirty="0">
                <a:solidFill>
                  <a:srgbClr val="000000"/>
                </a:solidFill>
              </a:rPr>
              <a:t> double bond (</a:t>
            </a:r>
            <a:r>
              <a:rPr lang="en-US" sz="1800" dirty="0" smtClean="0">
                <a:solidFill>
                  <a:srgbClr val="000000"/>
                </a:solidFill>
              </a:rPr>
              <a:t>d18:1), </a:t>
            </a:r>
            <a:r>
              <a:rPr lang="en-US" sz="1800" dirty="0">
                <a:solidFill>
                  <a:srgbClr val="000000"/>
                </a:solidFill>
              </a:rPr>
              <a:t>and an amide-linked </a:t>
            </a:r>
            <a:r>
              <a:rPr lang="en-US" sz="1800" u="sng" dirty="0">
                <a:solidFill>
                  <a:srgbClr val="000000"/>
                </a:solidFill>
              </a:rPr>
              <a:t>C16</a:t>
            </a:r>
            <a:r>
              <a:rPr lang="en-US" sz="1800" dirty="0">
                <a:solidFill>
                  <a:srgbClr val="000000"/>
                </a:solidFill>
              </a:rPr>
              <a:t> FA chain with </a:t>
            </a:r>
            <a:r>
              <a:rPr lang="en-US" sz="1800" u="sng" dirty="0">
                <a:solidFill>
                  <a:srgbClr val="000000"/>
                </a:solidFill>
              </a:rPr>
              <a:t>0</a:t>
            </a:r>
            <a:r>
              <a:rPr lang="en-US" sz="1800" dirty="0">
                <a:solidFill>
                  <a:srgbClr val="000000"/>
                </a:solidFill>
              </a:rPr>
              <a:t> double bond (C16:0). </a:t>
            </a:r>
            <a:endParaRPr lang="it-IT" sz="1800" dirty="0" smtClean="0"/>
          </a:p>
        </p:txBody>
      </p:sp>
      <p:pic>
        <p:nvPicPr>
          <p:cNvPr id="5" name="Segnaposto contenuto 4"/>
          <p:cNvPicPr>
            <a:picLocks noGrp="1" noChangeAspect="1"/>
          </p:cNvPicPr>
          <p:nvPr>
            <p:ph sz="half" idx="2"/>
          </p:nvPr>
        </p:nvPicPr>
        <p:blipFill>
          <a:blip r:embed="rId2"/>
          <a:stretch>
            <a:fillRect/>
          </a:stretch>
        </p:blipFill>
        <p:spPr>
          <a:xfrm>
            <a:off x="5828045" y="992419"/>
            <a:ext cx="6240556" cy="5144743"/>
          </a:xfrm>
          <a:prstGeom prst="rect">
            <a:avLst/>
          </a:prstGeom>
        </p:spPr>
      </p:pic>
    </p:spTree>
    <p:extLst>
      <p:ext uri="{BB962C8B-B14F-4D97-AF65-F5344CB8AC3E}">
        <p14:creationId xmlns:p14="http://schemas.microsoft.com/office/powerpoint/2010/main" val="301606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8699" y="167414"/>
            <a:ext cx="8865973" cy="829365"/>
          </a:xfrm>
        </p:spPr>
        <p:txBody>
          <a:bodyPr/>
          <a:lstStyle/>
          <a:p>
            <a:r>
              <a:rPr lang="it-IT" dirty="0" smtClean="0"/>
              <a:t>Gli </a:t>
            </a:r>
            <a:r>
              <a:rPr lang="it-IT" dirty="0" err="1" smtClean="0"/>
              <a:t>Sfingolipidi</a:t>
            </a:r>
            <a:r>
              <a:rPr lang="it-IT" dirty="0" smtClean="0"/>
              <a:t> – cosa fanno</a:t>
            </a:r>
            <a:endParaRPr lang="it-IT" dirty="0"/>
          </a:p>
        </p:txBody>
      </p:sp>
      <p:sp>
        <p:nvSpPr>
          <p:cNvPr id="4" name="Segnaposto contenuto 3"/>
          <p:cNvSpPr>
            <a:spLocks noGrp="1"/>
          </p:cNvSpPr>
          <p:nvPr>
            <p:ph sz="half" idx="1"/>
          </p:nvPr>
        </p:nvSpPr>
        <p:spPr>
          <a:xfrm>
            <a:off x="248699" y="1303111"/>
            <a:ext cx="5838720" cy="5399140"/>
          </a:xfrm>
        </p:spPr>
        <p:txBody>
          <a:bodyPr>
            <a:normAutofit lnSpcReduction="10000"/>
          </a:bodyPr>
          <a:lstStyle/>
          <a:p>
            <a:r>
              <a:rPr lang="en-US" sz="2400" u="sng" dirty="0" err="1" smtClean="0"/>
              <a:t>GlcCer</a:t>
            </a:r>
            <a:r>
              <a:rPr lang="en-US" sz="2400" u="sng" dirty="0" smtClean="0"/>
              <a:t> </a:t>
            </a:r>
            <a:r>
              <a:rPr lang="en-US" sz="2400" u="sng" dirty="0"/>
              <a:t>a</a:t>
            </a:r>
            <a:r>
              <a:rPr lang="en-US" sz="2400" dirty="0"/>
              <a:t>nd </a:t>
            </a:r>
            <a:r>
              <a:rPr lang="en-US" sz="2400" u="sng" dirty="0"/>
              <a:t>GIPC</a:t>
            </a:r>
            <a:r>
              <a:rPr lang="en-US" sz="2400" dirty="0"/>
              <a:t> are abundant components of the plasma membrane, tonoplast, and ER membrane in plant cells and together with </a:t>
            </a:r>
            <a:r>
              <a:rPr lang="en-US" sz="2400" u="sng" dirty="0"/>
              <a:t>sterols</a:t>
            </a:r>
            <a:r>
              <a:rPr lang="en-US" sz="2400" dirty="0"/>
              <a:t>, they are involved in </a:t>
            </a:r>
            <a:r>
              <a:rPr lang="en-US" sz="2400" u="sng" dirty="0"/>
              <a:t>membrane </a:t>
            </a:r>
            <a:r>
              <a:rPr lang="en-US" sz="2400" u="sng" dirty="0" smtClean="0"/>
              <a:t>rafts </a:t>
            </a:r>
            <a:r>
              <a:rPr lang="en-US" sz="2400" dirty="0" smtClean="0"/>
              <a:t>formation</a:t>
            </a:r>
          </a:p>
          <a:p>
            <a:r>
              <a:rPr lang="it-IT" sz="2400" dirty="0" err="1"/>
              <a:t>Arabidopsis</a:t>
            </a:r>
            <a:r>
              <a:rPr lang="it-IT" sz="2400" dirty="0"/>
              <a:t> </a:t>
            </a:r>
            <a:r>
              <a:rPr lang="it-IT" sz="2400" u="sng" dirty="0" err="1"/>
              <a:t>ceramide</a:t>
            </a:r>
            <a:r>
              <a:rPr lang="it-IT" sz="2400" u="sng" dirty="0"/>
              <a:t> </a:t>
            </a:r>
            <a:r>
              <a:rPr lang="it-IT" sz="2400" u="sng" dirty="0" err="1"/>
              <a:t>synthases</a:t>
            </a:r>
            <a:r>
              <a:rPr lang="it-IT" sz="2400" u="sng" dirty="0"/>
              <a:t> </a:t>
            </a:r>
            <a:r>
              <a:rPr lang="it-IT" sz="2400" u="sng" dirty="0" smtClean="0"/>
              <a:t>(LOH 1-3) </a:t>
            </a:r>
            <a:r>
              <a:rPr lang="it-IT" sz="2400" dirty="0" smtClean="0"/>
              <a:t>display </a:t>
            </a:r>
            <a:r>
              <a:rPr lang="en-US" sz="2400" dirty="0" smtClean="0"/>
              <a:t>substrate </a:t>
            </a:r>
            <a:r>
              <a:rPr lang="en-US" sz="2400" dirty="0"/>
              <a:t>specificity toward specific </a:t>
            </a:r>
            <a:r>
              <a:rPr lang="en-US" sz="2400" u="sng" dirty="0"/>
              <a:t>LCBs</a:t>
            </a:r>
            <a:r>
              <a:rPr lang="en-US" sz="2400" dirty="0"/>
              <a:t> and </a:t>
            </a:r>
            <a:r>
              <a:rPr lang="en-US" sz="2400" u="sng" dirty="0"/>
              <a:t>fatty </a:t>
            </a:r>
            <a:r>
              <a:rPr lang="en-US" sz="2400" u="sng" dirty="0" smtClean="0"/>
              <a:t>acyl-</a:t>
            </a:r>
            <a:r>
              <a:rPr lang="en-US" sz="2400" u="sng" dirty="0" err="1" smtClean="0"/>
              <a:t>CoAs</a:t>
            </a:r>
            <a:r>
              <a:rPr lang="en-US" sz="2400" dirty="0" smtClean="0"/>
              <a:t> </a:t>
            </a:r>
          </a:p>
          <a:p>
            <a:r>
              <a:rPr lang="en-US" sz="2400" u="sng" dirty="0" smtClean="0"/>
              <a:t>LOH2</a:t>
            </a:r>
            <a:r>
              <a:rPr lang="en-US" sz="2400" dirty="0" smtClean="0"/>
              <a:t> </a:t>
            </a:r>
            <a:r>
              <a:rPr lang="en-US" sz="2400" dirty="0"/>
              <a:t>is specific for </a:t>
            </a:r>
            <a:r>
              <a:rPr lang="en-US" sz="2400" dirty="0" smtClean="0"/>
              <a:t>the synthesis </a:t>
            </a:r>
            <a:r>
              <a:rPr lang="en-US" sz="2400" dirty="0"/>
              <a:t>of ceramides containing a </a:t>
            </a:r>
            <a:r>
              <a:rPr lang="en-US" sz="2400" dirty="0" err="1"/>
              <a:t>dihydroxy</a:t>
            </a:r>
            <a:r>
              <a:rPr lang="en-US" sz="2400" dirty="0"/>
              <a:t> LCB and C16 fatty </a:t>
            </a:r>
            <a:r>
              <a:rPr lang="en-US" sz="2400" dirty="0" smtClean="0"/>
              <a:t>acid (e.g</a:t>
            </a:r>
            <a:r>
              <a:rPr lang="en-US" sz="2400" dirty="0"/>
              <a:t>., </a:t>
            </a:r>
            <a:r>
              <a:rPr lang="en-US" sz="2400" u="sng" dirty="0"/>
              <a:t>d18:1-h16:0</a:t>
            </a:r>
            <a:r>
              <a:rPr lang="en-US" sz="2400" dirty="0"/>
              <a:t>), whereas </a:t>
            </a:r>
            <a:r>
              <a:rPr lang="en-US" sz="2400" u="sng" dirty="0"/>
              <a:t>LOH1</a:t>
            </a:r>
            <a:r>
              <a:rPr lang="en-US" sz="2400" dirty="0"/>
              <a:t> and </a:t>
            </a:r>
            <a:r>
              <a:rPr lang="en-US" sz="2400" u="sng" dirty="0"/>
              <a:t>LOH3</a:t>
            </a:r>
            <a:r>
              <a:rPr lang="en-US" sz="2400" dirty="0"/>
              <a:t> synthesize </a:t>
            </a:r>
            <a:r>
              <a:rPr lang="en-US" sz="2400" dirty="0" smtClean="0"/>
              <a:t>ceramides with </a:t>
            </a:r>
            <a:r>
              <a:rPr lang="en-US" sz="2400" dirty="0"/>
              <a:t>a </a:t>
            </a:r>
            <a:r>
              <a:rPr lang="en-US" sz="2400" dirty="0" err="1"/>
              <a:t>trihydroxy</a:t>
            </a:r>
            <a:r>
              <a:rPr lang="en-US" sz="2400" dirty="0"/>
              <a:t> LCB and VLCFAs (e.g., </a:t>
            </a:r>
            <a:r>
              <a:rPr lang="en-US" sz="2400" u="sng" dirty="0"/>
              <a:t>t18:1-h24:0</a:t>
            </a:r>
            <a:r>
              <a:rPr lang="en-US" sz="2400" dirty="0"/>
              <a:t>). </a:t>
            </a:r>
            <a:endParaRPr lang="en-US" sz="2400" dirty="0" smtClean="0"/>
          </a:p>
          <a:p>
            <a:r>
              <a:rPr lang="en-US" sz="2400" dirty="0" smtClean="0"/>
              <a:t>Apparently</a:t>
            </a:r>
            <a:r>
              <a:rPr lang="en-US" sz="2400" dirty="0"/>
              <a:t>, </a:t>
            </a:r>
            <a:r>
              <a:rPr lang="en-US" sz="2400" dirty="0" smtClean="0"/>
              <a:t>the resulting </a:t>
            </a:r>
            <a:r>
              <a:rPr lang="en-US" sz="2400" dirty="0"/>
              <a:t>ceramides have very </a:t>
            </a:r>
            <a:r>
              <a:rPr lang="en-US" sz="2400" u="sng" dirty="0"/>
              <a:t>distinct functions </a:t>
            </a:r>
            <a:r>
              <a:rPr lang="en-US" sz="2400" dirty="0"/>
              <a:t>in </a:t>
            </a:r>
            <a:r>
              <a:rPr lang="en-US" sz="2400" dirty="0" smtClean="0"/>
              <a:t>cell metabolism.</a:t>
            </a:r>
          </a:p>
          <a:p>
            <a:endParaRPr lang="en-US" sz="2400" dirty="0" smtClean="0"/>
          </a:p>
          <a:p>
            <a:endParaRPr lang="it-IT" sz="2400" dirty="0"/>
          </a:p>
        </p:txBody>
      </p:sp>
      <p:pic>
        <p:nvPicPr>
          <p:cNvPr id="6" name="Segnaposto contenuto 5"/>
          <p:cNvPicPr>
            <a:picLocks noGrp="1" noChangeAspect="1"/>
          </p:cNvPicPr>
          <p:nvPr>
            <p:ph sz="half" idx="2"/>
          </p:nvPr>
        </p:nvPicPr>
        <p:blipFill>
          <a:blip r:embed="rId2"/>
          <a:stretch>
            <a:fillRect/>
          </a:stretch>
        </p:blipFill>
        <p:spPr>
          <a:xfrm>
            <a:off x="9857317" y="148051"/>
            <a:ext cx="2255604" cy="1155060"/>
          </a:xfrm>
          <a:prstGeom prst="rect">
            <a:avLst/>
          </a:prstGeom>
        </p:spPr>
      </p:pic>
      <p:pic>
        <p:nvPicPr>
          <p:cNvPr id="3" name="Immagine 2"/>
          <p:cNvPicPr>
            <a:picLocks noChangeAspect="1"/>
          </p:cNvPicPr>
          <p:nvPr/>
        </p:nvPicPr>
        <p:blipFill>
          <a:blip r:embed="rId3"/>
          <a:stretch>
            <a:fillRect/>
          </a:stretch>
        </p:blipFill>
        <p:spPr>
          <a:xfrm>
            <a:off x="6087419" y="1418443"/>
            <a:ext cx="6054506" cy="3978876"/>
          </a:xfrm>
          <a:prstGeom prst="rect">
            <a:avLst/>
          </a:prstGeom>
        </p:spPr>
      </p:pic>
    </p:spTree>
    <p:extLst>
      <p:ext uri="{BB962C8B-B14F-4D97-AF65-F5344CB8AC3E}">
        <p14:creationId xmlns:p14="http://schemas.microsoft.com/office/powerpoint/2010/main" val="419397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acidi grassi sono i costituenti dei lipidi</a:t>
            </a:r>
            <a:endParaRPr lang="it-IT" dirty="0"/>
          </a:p>
        </p:txBody>
      </p:sp>
      <p:pic>
        <p:nvPicPr>
          <p:cNvPr id="5" name="Segnaposto contenuto 4"/>
          <p:cNvPicPr>
            <a:picLocks noGrp="1" noChangeAspect="1"/>
          </p:cNvPicPr>
          <p:nvPr>
            <p:ph sz="half" idx="1"/>
          </p:nvPr>
        </p:nvPicPr>
        <p:blipFill>
          <a:blip r:embed="rId2"/>
          <a:stretch>
            <a:fillRect/>
          </a:stretch>
        </p:blipFill>
        <p:spPr>
          <a:xfrm>
            <a:off x="914400" y="3725542"/>
            <a:ext cx="5181600" cy="2451421"/>
          </a:xfrm>
          <a:prstGeom prst="rect">
            <a:avLst/>
          </a:prstGeom>
        </p:spPr>
      </p:pic>
      <p:pic>
        <p:nvPicPr>
          <p:cNvPr id="6" name="Segnaposto contenuto 5"/>
          <p:cNvPicPr>
            <a:picLocks noGrp="1" noChangeAspect="1"/>
          </p:cNvPicPr>
          <p:nvPr>
            <p:ph sz="half" idx="2"/>
          </p:nvPr>
        </p:nvPicPr>
        <p:blipFill>
          <a:blip r:embed="rId3"/>
          <a:stretch>
            <a:fillRect/>
          </a:stretch>
        </p:blipFill>
        <p:spPr>
          <a:xfrm>
            <a:off x="6345590" y="1825625"/>
            <a:ext cx="4834820" cy="4351338"/>
          </a:xfrm>
          <a:prstGeom prst="rect">
            <a:avLst/>
          </a:prstGeom>
        </p:spPr>
      </p:pic>
      <p:pic>
        <p:nvPicPr>
          <p:cNvPr id="7" name="Immagine 6"/>
          <p:cNvPicPr>
            <a:picLocks noChangeAspect="1"/>
          </p:cNvPicPr>
          <p:nvPr/>
        </p:nvPicPr>
        <p:blipFill>
          <a:blip r:embed="rId4"/>
          <a:stretch>
            <a:fillRect/>
          </a:stretch>
        </p:blipFill>
        <p:spPr>
          <a:xfrm>
            <a:off x="1487249" y="1286931"/>
            <a:ext cx="4035902" cy="2438611"/>
          </a:xfrm>
          <a:prstGeom prst="rect">
            <a:avLst/>
          </a:prstGeom>
        </p:spPr>
      </p:pic>
    </p:spTree>
    <p:extLst>
      <p:ext uri="{BB962C8B-B14F-4D97-AF65-F5344CB8AC3E}">
        <p14:creationId xmlns:p14="http://schemas.microsoft.com/office/powerpoint/2010/main" val="91733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6084501" y="1243565"/>
            <a:ext cx="5940886" cy="5190185"/>
          </a:xfrm>
          <a:prstGeom prst="rect">
            <a:avLst/>
          </a:prstGeom>
        </p:spPr>
      </p:pic>
      <p:sp>
        <p:nvSpPr>
          <p:cNvPr id="4" name="CasellaDiTesto 3"/>
          <p:cNvSpPr txBox="1"/>
          <p:nvPr/>
        </p:nvSpPr>
        <p:spPr>
          <a:xfrm>
            <a:off x="54175" y="139631"/>
            <a:ext cx="7488999" cy="646331"/>
          </a:xfrm>
          <a:prstGeom prst="rect">
            <a:avLst/>
          </a:prstGeom>
          <a:noFill/>
        </p:spPr>
        <p:txBody>
          <a:bodyPr wrap="square" rtlCol="0">
            <a:spAutoFit/>
          </a:bodyPr>
          <a:lstStyle/>
          <a:p>
            <a:pPr algn="ctr"/>
            <a:r>
              <a:rPr lang="it-IT" sz="3600" b="1" dirty="0" err="1" smtClean="0"/>
              <a:t>Sphingolipids</a:t>
            </a:r>
            <a:r>
              <a:rPr lang="it-IT" sz="3600" b="1" dirty="0" smtClean="0"/>
              <a:t> and </a:t>
            </a:r>
            <a:r>
              <a:rPr lang="it-IT" sz="3600" b="1" dirty="0" err="1" smtClean="0"/>
              <a:t>plant</a:t>
            </a:r>
            <a:r>
              <a:rPr lang="it-IT" sz="3600" b="1" dirty="0" smtClean="0"/>
              <a:t> </a:t>
            </a:r>
            <a:r>
              <a:rPr lang="it-IT" sz="3600" b="1" dirty="0" err="1" smtClean="0"/>
              <a:t>immunity</a:t>
            </a:r>
            <a:endParaRPr lang="it-IT" sz="3600" b="1" dirty="0"/>
          </a:p>
        </p:txBody>
      </p:sp>
      <p:sp>
        <p:nvSpPr>
          <p:cNvPr id="3" name="Ovale 2"/>
          <p:cNvSpPr/>
          <p:nvPr/>
        </p:nvSpPr>
        <p:spPr>
          <a:xfrm>
            <a:off x="8480272" y="5129810"/>
            <a:ext cx="402396" cy="3700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543174" y="3546392"/>
            <a:ext cx="402396" cy="3700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8480272" y="1237818"/>
            <a:ext cx="577494" cy="3700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4175" y="974690"/>
            <a:ext cx="6617929" cy="5757706"/>
          </a:xfrm>
          <a:prstGeom prst="rect">
            <a:avLst/>
          </a:prstGeom>
          <a:noFill/>
        </p:spPr>
        <p:txBody>
          <a:bodyPr wrap="square" rtlCol="0">
            <a:noAutofit/>
          </a:bodyPr>
          <a:lstStyle/>
          <a:p>
            <a:pPr marL="285750" indent="-285750">
              <a:buFont typeface="Arial" panose="020B0604020202020204" pitchFamily="34" charset="0"/>
              <a:buChar char="•"/>
            </a:pPr>
            <a:r>
              <a:rPr lang="en-US" dirty="0"/>
              <a:t>Since the identification of </a:t>
            </a:r>
            <a:r>
              <a:rPr lang="en-US" u="sng" dirty="0"/>
              <a:t>protein kinase C </a:t>
            </a:r>
            <a:r>
              <a:rPr lang="en-US" dirty="0"/>
              <a:t>as the first target of </a:t>
            </a:r>
            <a:r>
              <a:rPr lang="en-US" u="sng" dirty="0"/>
              <a:t>sphingosine</a:t>
            </a:r>
            <a:r>
              <a:rPr lang="en-US" dirty="0"/>
              <a:t> in mammalian </a:t>
            </a:r>
            <a:r>
              <a:rPr lang="en-US" dirty="0" smtClean="0"/>
              <a:t>cells, </a:t>
            </a:r>
            <a:r>
              <a:rPr lang="en-US" dirty="0"/>
              <a:t>bioactive sphingolipids have been shown to target many proteins and </a:t>
            </a:r>
            <a:r>
              <a:rPr lang="en-US" dirty="0" smtClean="0"/>
              <a:t>regulate </a:t>
            </a:r>
            <a:r>
              <a:rPr lang="en-US" dirty="0"/>
              <a:t>their cellular functions in yeast and </a:t>
            </a:r>
            <a:r>
              <a:rPr lang="en-US" dirty="0" smtClean="0"/>
              <a:t>animals. </a:t>
            </a:r>
          </a:p>
          <a:p>
            <a:pPr marL="285750" indent="-285750">
              <a:buFont typeface="Arial" panose="020B0604020202020204" pitchFamily="34" charset="0"/>
              <a:buChar char="•"/>
            </a:pPr>
            <a:r>
              <a:rPr lang="en-US" dirty="0" smtClean="0"/>
              <a:t>The mitogen-activated </a:t>
            </a:r>
            <a:r>
              <a:rPr lang="en-US" dirty="0"/>
              <a:t>protein kinase 6 (</a:t>
            </a:r>
            <a:r>
              <a:rPr lang="en-US" u="sng" dirty="0"/>
              <a:t>MPK6</a:t>
            </a:r>
            <a:r>
              <a:rPr lang="en-US" dirty="0"/>
              <a:t>) </a:t>
            </a:r>
            <a:r>
              <a:rPr lang="en-US" dirty="0" smtClean="0"/>
              <a:t>represents a </a:t>
            </a:r>
            <a:r>
              <a:rPr lang="en-US" dirty="0"/>
              <a:t>potential direct protein target </a:t>
            </a:r>
            <a:r>
              <a:rPr lang="en-US" u="sng" dirty="0"/>
              <a:t>downstream of LCBs </a:t>
            </a:r>
            <a:r>
              <a:rPr lang="en-US" dirty="0"/>
              <a:t>in the signal transduction leading to </a:t>
            </a:r>
            <a:r>
              <a:rPr lang="en-US" u="sng" dirty="0"/>
              <a:t>cell </a:t>
            </a:r>
            <a:r>
              <a:rPr lang="en-US" u="sng" dirty="0" smtClean="0"/>
              <a:t>death (PCD)</a:t>
            </a:r>
            <a:r>
              <a:rPr lang="en-US" dirty="0" smtClean="0"/>
              <a:t>. </a:t>
            </a:r>
          </a:p>
          <a:p>
            <a:pPr marL="742950" lvl="1" indent="-285750">
              <a:buFont typeface="Arial" panose="020B0604020202020204" pitchFamily="34" charset="0"/>
              <a:buChar char="•"/>
            </a:pPr>
            <a:r>
              <a:rPr lang="it-IT" sz="1600" dirty="0"/>
              <a:t>(</a:t>
            </a:r>
            <a:r>
              <a:rPr lang="it-IT" sz="1600" dirty="0" smtClean="0"/>
              <a:t>i). MPK6 </a:t>
            </a:r>
            <a:r>
              <a:rPr lang="it-IT" sz="1600" dirty="0" err="1"/>
              <a:t>is</a:t>
            </a:r>
            <a:r>
              <a:rPr lang="it-IT" sz="1600" dirty="0"/>
              <a:t> </a:t>
            </a:r>
            <a:r>
              <a:rPr lang="it-IT" sz="1600" dirty="0" smtClean="0"/>
              <a:t>a </a:t>
            </a:r>
            <a:r>
              <a:rPr lang="it-IT" sz="1600" dirty="0" err="1" smtClean="0"/>
              <a:t>known</a:t>
            </a:r>
            <a:r>
              <a:rPr lang="it-IT" sz="1600" dirty="0" smtClean="0"/>
              <a:t> component of the MAP </a:t>
            </a:r>
            <a:r>
              <a:rPr lang="it-IT" sz="1600" dirty="0" err="1" smtClean="0"/>
              <a:t>kinase</a:t>
            </a:r>
            <a:r>
              <a:rPr lang="it-IT" sz="1600" dirty="0" smtClean="0"/>
              <a:t> </a:t>
            </a:r>
            <a:r>
              <a:rPr lang="it-IT" sz="1600" dirty="0" err="1" smtClean="0"/>
              <a:t>signaling</a:t>
            </a:r>
            <a:r>
              <a:rPr lang="it-IT" sz="1600" dirty="0" smtClean="0"/>
              <a:t> </a:t>
            </a:r>
            <a:r>
              <a:rPr lang="it-IT" sz="1600" dirty="0" err="1" smtClean="0"/>
              <a:t>module</a:t>
            </a:r>
            <a:r>
              <a:rPr lang="it-IT" sz="1600" dirty="0" smtClean="0"/>
              <a:t> of PTI </a:t>
            </a:r>
          </a:p>
          <a:p>
            <a:pPr marL="742950" lvl="1" indent="-285750">
              <a:buFont typeface="Arial" panose="020B0604020202020204" pitchFamily="34" charset="0"/>
              <a:buChar char="•"/>
            </a:pPr>
            <a:r>
              <a:rPr lang="it-IT" sz="1600" dirty="0" smtClean="0"/>
              <a:t>(</a:t>
            </a:r>
            <a:r>
              <a:rPr lang="it-IT" sz="1600" dirty="0"/>
              <a:t>ii</a:t>
            </a:r>
            <a:r>
              <a:rPr lang="it-IT" sz="1600" dirty="0" smtClean="0"/>
              <a:t>). MPK6 </a:t>
            </a:r>
            <a:r>
              <a:rPr lang="it-IT" sz="1600" dirty="0" err="1" smtClean="0"/>
              <a:t>also</a:t>
            </a:r>
            <a:r>
              <a:rPr lang="it-IT" sz="1600" dirty="0" smtClean="0"/>
              <a:t> </a:t>
            </a:r>
            <a:r>
              <a:rPr lang="it-IT" sz="1600" dirty="0" err="1" smtClean="0"/>
              <a:t>contributes</a:t>
            </a:r>
            <a:r>
              <a:rPr lang="it-IT" sz="1600" dirty="0" smtClean="0"/>
              <a:t> to ETI and SA-</a:t>
            </a:r>
            <a:r>
              <a:rPr lang="it-IT" sz="1600" dirty="0" err="1" smtClean="0"/>
              <a:t>dependent</a:t>
            </a:r>
            <a:r>
              <a:rPr lang="it-IT" sz="1600" dirty="0" smtClean="0"/>
              <a:t> </a:t>
            </a:r>
            <a:r>
              <a:rPr lang="it-IT" sz="1600" dirty="0" err="1" smtClean="0"/>
              <a:t>basal</a:t>
            </a:r>
            <a:endParaRPr lang="it-IT" sz="1600" dirty="0" smtClean="0"/>
          </a:p>
          <a:p>
            <a:pPr marL="742950" lvl="1" indent="-285750">
              <a:buFont typeface="Arial" panose="020B0604020202020204" pitchFamily="34" charset="0"/>
              <a:buChar char="•"/>
            </a:pPr>
            <a:r>
              <a:rPr lang="it-IT" sz="1600" dirty="0" smtClean="0"/>
              <a:t>(</a:t>
            </a:r>
            <a:r>
              <a:rPr lang="it-IT" sz="1600" dirty="0"/>
              <a:t>iii</a:t>
            </a:r>
            <a:r>
              <a:rPr lang="it-IT" sz="1600" dirty="0" smtClean="0"/>
              <a:t>). MPK6 </a:t>
            </a:r>
            <a:r>
              <a:rPr lang="it-IT" sz="1600" dirty="0" err="1" smtClean="0"/>
              <a:t>is</a:t>
            </a:r>
            <a:r>
              <a:rPr lang="it-IT" sz="1600" dirty="0" smtClean="0"/>
              <a:t> </a:t>
            </a:r>
            <a:r>
              <a:rPr lang="it-IT" sz="1600" dirty="0" err="1" smtClean="0"/>
              <a:t>targeted</a:t>
            </a:r>
            <a:r>
              <a:rPr lang="it-IT" sz="1600" dirty="0" smtClean="0"/>
              <a:t> and </a:t>
            </a:r>
            <a:r>
              <a:rPr lang="it-IT" sz="1600" dirty="0" err="1" smtClean="0"/>
              <a:t>inhibited</a:t>
            </a:r>
            <a:r>
              <a:rPr lang="it-IT" sz="1600" dirty="0" smtClean="0"/>
              <a:t> by HopA1, an </a:t>
            </a:r>
            <a:r>
              <a:rPr lang="it-IT" sz="1600" dirty="0" err="1" smtClean="0"/>
              <a:t>effector</a:t>
            </a:r>
            <a:r>
              <a:rPr lang="it-IT" sz="1600" dirty="0" smtClean="0"/>
              <a:t> </a:t>
            </a:r>
            <a:r>
              <a:rPr lang="it-IT" sz="1600" dirty="0" err="1" smtClean="0"/>
              <a:t>protein</a:t>
            </a:r>
            <a:r>
              <a:rPr lang="it-IT" sz="1600" dirty="0" smtClean="0"/>
              <a:t> of </a:t>
            </a:r>
            <a:r>
              <a:rPr lang="it-IT" sz="1600" i="1" dirty="0" smtClean="0"/>
              <a:t>P. </a:t>
            </a:r>
            <a:r>
              <a:rPr lang="it-IT" sz="1600" i="1" dirty="0" err="1" smtClean="0"/>
              <a:t>syringae</a:t>
            </a:r>
            <a:r>
              <a:rPr lang="it-IT" sz="1600" dirty="0" smtClean="0"/>
              <a:t> and </a:t>
            </a:r>
          </a:p>
          <a:p>
            <a:pPr marL="742950" lvl="1" indent="-285750">
              <a:buFont typeface="Arial" panose="020B0604020202020204" pitchFamily="34" charset="0"/>
              <a:buChar char="•"/>
            </a:pPr>
            <a:r>
              <a:rPr lang="it-IT" sz="1600" dirty="0" smtClean="0"/>
              <a:t>(</a:t>
            </a:r>
            <a:r>
              <a:rPr lang="it-IT" sz="1600" dirty="0"/>
              <a:t>iv</a:t>
            </a:r>
            <a:r>
              <a:rPr lang="it-IT" sz="1600" dirty="0" smtClean="0"/>
              <a:t>). t18:0 </a:t>
            </a:r>
            <a:r>
              <a:rPr lang="it-IT" sz="1600" dirty="0" err="1" smtClean="0"/>
              <a:t>is</a:t>
            </a:r>
            <a:r>
              <a:rPr lang="it-IT" sz="1600" dirty="0" smtClean="0"/>
              <a:t> </a:t>
            </a:r>
            <a:r>
              <a:rPr lang="it-IT" sz="1600" dirty="0" err="1" smtClean="0"/>
              <a:t>rapidly</a:t>
            </a:r>
            <a:r>
              <a:rPr lang="it-IT" sz="1600" dirty="0" smtClean="0"/>
              <a:t> </a:t>
            </a:r>
            <a:r>
              <a:rPr lang="it-IT" sz="1600" dirty="0" err="1" smtClean="0"/>
              <a:t>accumulated</a:t>
            </a:r>
            <a:r>
              <a:rPr lang="it-IT" sz="1600" dirty="0" smtClean="0"/>
              <a:t> </a:t>
            </a:r>
            <a:r>
              <a:rPr lang="it-IT" sz="1600" dirty="0" err="1" smtClean="0"/>
              <a:t>before</a:t>
            </a:r>
            <a:r>
              <a:rPr lang="it-IT" sz="1600" dirty="0" smtClean="0"/>
              <a:t> the </a:t>
            </a:r>
            <a:r>
              <a:rPr lang="it-IT" sz="1600" dirty="0" err="1" smtClean="0"/>
              <a:t>onset</a:t>
            </a:r>
            <a:r>
              <a:rPr lang="it-IT" sz="1600" dirty="0" smtClean="0"/>
              <a:t> of HR and ETI</a:t>
            </a:r>
            <a:r>
              <a:rPr lang="en-GB" sz="1600" dirty="0" smtClean="0"/>
              <a:t> </a:t>
            </a:r>
          </a:p>
          <a:p>
            <a:pPr marL="285750" indent="-285750">
              <a:buFont typeface="Arial" panose="020B0604020202020204" pitchFamily="34" charset="0"/>
              <a:buChar char="•"/>
            </a:pPr>
            <a:r>
              <a:rPr lang="it-IT" dirty="0" err="1" smtClean="0"/>
              <a:t>Plants</a:t>
            </a:r>
            <a:r>
              <a:rPr lang="it-IT" dirty="0" smtClean="0"/>
              <a:t> </a:t>
            </a:r>
            <a:r>
              <a:rPr lang="it-IT" dirty="0" err="1" smtClean="0"/>
              <a:t>develop</a:t>
            </a:r>
            <a:r>
              <a:rPr lang="it-IT" dirty="0" smtClean="0"/>
              <a:t> ETI in part </a:t>
            </a:r>
            <a:r>
              <a:rPr lang="it-IT" dirty="0" err="1" smtClean="0"/>
              <a:t>through</a:t>
            </a:r>
            <a:r>
              <a:rPr lang="it-IT" dirty="0" smtClean="0"/>
              <a:t> </a:t>
            </a:r>
            <a:r>
              <a:rPr lang="it-IT" dirty="0" err="1" smtClean="0"/>
              <a:t>reinforcing</a:t>
            </a:r>
            <a:r>
              <a:rPr lang="it-IT" dirty="0" smtClean="0"/>
              <a:t> PTI, and </a:t>
            </a:r>
            <a:r>
              <a:rPr lang="it-IT" dirty="0" err="1" smtClean="0"/>
              <a:t>activation</a:t>
            </a:r>
            <a:r>
              <a:rPr lang="it-IT" dirty="0" smtClean="0"/>
              <a:t> of MPK6 by </a:t>
            </a:r>
            <a:r>
              <a:rPr lang="it-IT" dirty="0" err="1" smtClean="0"/>
              <a:t>bioactive</a:t>
            </a:r>
            <a:r>
              <a:rPr lang="it-IT" dirty="0" smtClean="0"/>
              <a:t> free </a:t>
            </a:r>
            <a:r>
              <a:rPr lang="it-IT" dirty="0" err="1" smtClean="0"/>
              <a:t>LCBs</a:t>
            </a:r>
            <a:r>
              <a:rPr lang="it-IT" dirty="0" smtClean="0"/>
              <a:t> </a:t>
            </a:r>
            <a:r>
              <a:rPr lang="it-IT" i="1" dirty="0"/>
              <a:t>de novo </a:t>
            </a:r>
            <a:r>
              <a:rPr lang="it-IT" dirty="0" err="1" smtClean="0"/>
              <a:t>synthesized</a:t>
            </a:r>
            <a:r>
              <a:rPr lang="it-IT" dirty="0" smtClean="0"/>
              <a:t> in </a:t>
            </a:r>
            <a:r>
              <a:rPr lang="it-IT" dirty="0" err="1" smtClean="0"/>
              <a:t>infected</a:t>
            </a:r>
            <a:r>
              <a:rPr lang="it-IT" dirty="0" smtClean="0"/>
              <a:t> </a:t>
            </a:r>
            <a:r>
              <a:rPr lang="it-IT" dirty="0" err="1" smtClean="0"/>
              <a:t>tissues</a:t>
            </a:r>
            <a:r>
              <a:rPr lang="it-IT" dirty="0" smtClean="0"/>
              <a:t> </a:t>
            </a:r>
            <a:r>
              <a:rPr lang="it-IT" dirty="0" err="1" smtClean="0"/>
              <a:t>during</a:t>
            </a:r>
            <a:r>
              <a:rPr lang="it-IT" dirty="0" smtClean="0"/>
              <a:t> </a:t>
            </a:r>
            <a:r>
              <a:rPr lang="it-IT" dirty="0" err="1" smtClean="0"/>
              <a:t>early</a:t>
            </a:r>
            <a:r>
              <a:rPr lang="it-IT" dirty="0" smtClean="0"/>
              <a:t> </a:t>
            </a:r>
            <a:r>
              <a:rPr lang="it-IT" dirty="0" err="1" smtClean="0"/>
              <a:t>signaling</a:t>
            </a:r>
            <a:r>
              <a:rPr lang="it-IT" dirty="0" smtClean="0"/>
              <a:t> of ETI </a:t>
            </a:r>
            <a:r>
              <a:rPr lang="it-IT" dirty="0" err="1" smtClean="0"/>
              <a:t>may</a:t>
            </a:r>
            <a:r>
              <a:rPr lang="it-IT" dirty="0" smtClean="0"/>
              <a:t> </a:t>
            </a:r>
            <a:r>
              <a:rPr lang="it-IT" dirty="0" err="1" smtClean="0"/>
              <a:t>act</a:t>
            </a:r>
            <a:r>
              <a:rPr lang="it-IT" dirty="0" smtClean="0"/>
              <a:t> </a:t>
            </a:r>
            <a:r>
              <a:rPr lang="it-IT" dirty="0" err="1" smtClean="0"/>
              <a:t>as</a:t>
            </a:r>
            <a:r>
              <a:rPr lang="it-IT" dirty="0" smtClean="0"/>
              <a:t> a “bridge</a:t>
            </a:r>
            <a:r>
              <a:rPr lang="it-IT" dirty="0"/>
              <a:t>” </a:t>
            </a:r>
            <a:r>
              <a:rPr lang="it-IT" dirty="0" err="1" smtClean="0"/>
              <a:t>connecting</a:t>
            </a:r>
            <a:r>
              <a:rPr lang="it-IT" dirty="0" smtClean="0"/>
              <a:t> the ETI and PTI </a:t>
            </a:r>
            <a:r>
              <a:rPr lang="it-IT" dirty="0" err="1" smtClean="0"/>
              <a:t>pathways</a:t>
            </a:r>
            <a:r>
              <a:rPr lang="it-IT" dirty="0" smtClean="0"/>
              <a:t>.</a:t>
            </a:r>
          </a:p>
          <a:p>
            <a:pPr marL="285750" indent="-285750">
              <a:buFont typeface="Arial" panose="020B0604020202020204" pitchFamily="34" charset="0"/>
              <a:buChar char="•"/>
            </a:pPr>
            <a:r>
              <a:rPr lang="en-US" dirty="0" smtClean="0"/>
              <a:t>MPK6 </a:t>
            </a:r>
            <a:r>
              <a:rPr lang="en-US" dirty="0"/>
              <a:t>is also activated </a:t>
            </a:r>
            <a:r>
              <a:rPr lang="en-US" dirty="0" smtClean="0"/>
              <a:t>during </a:t>
            </a:r>
            <a:r>
              <a:rPr lang="en-US" dirty="0"/>
              <a:t>immune response induced by pathogen-specific sphingolipids which presumably function as PAMPs</a:t>
            </a:r>
            <a:endParaRPr lang="en-GB" dirty="0"/>
          </a:p>
        </p:txBody>
      </p:sp>
    </p:spTree>
    <p:extLst>
      <p:ext uri="{BB962C8B-B14F-4D97-AF65-F5344CB8AC3E}">
        <p14:creationId xmlns:p14="http://schemas.microsoft.com/office/powerpoint/2010/main" val="3319370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Lipid</a:t>
            </a:r>
            <a:r>
              <a:rPr lang="it-IT" dirty="0" smtClean="0"/>
              <a:t> </a:t>
            </a:r>
            <a:r>
              <a:rPr lang="it-IT" dirty="0" err="1" smtClean="0"/>
              <a:t>rafts</a:t>
            </a:r>
            <a:endParaRPr lang="it-IT" dirty="0"/>
          </a:p>
        </p:txBody>
      </p:sp>
      <p:sp>
        <p:nvSpPr>
          <p:cNvPr id="3" name="Segnaposto contenuto 2"/>
          <p:cNvSpPr>
            <a:spLocks noGrp="1"/>
          </p:cNvSpPr>
          <p:nvPr>
            <p:ph sz="half" idx="1"/>
          </p:nvPr>
        </p:nvSpPr>
        <p:spPr>
          <a:xfrm>
            <a:off x="477795" y="1825625"/>
            <a:ext cx="5618203" cy="4863500"/>
          </a:xfrm>
        </p:spPr>
        <p:txBody>
          <a:bodyPr>
            <a:normAutofit fontScale="62500" lnSpcReduction="20000"/>
          </a:bodyPr>
          <a:lstStyle/>
          <a:p>
            <a:r>
              <a:rPr lang="en-US" dirty="0" smtClean="0"/>
              <a:t>Membrane fractions </a:t>
            </a:r>
            <a:r>
              <a:rPr lang="en-US" dirty="0"/>
              <a:t>characterized by a particular lipid </a:t>
            </a:r>
            <a:r>
              <a:rPr lang="en-US" dirty="0" smtClean="0"/>
              <a:t>composition leading </a:t>
            </a:r>
            <a:r>
              <a:rPr lang="en-US" dirty="0"/>
              <a:t>to a l</a:t>
            </a:r>
            <a:r>
              <a:rPr lang="en-US" i="1" dirty="0"/>
              <a:t>o </a:t>
            </a:r>
            <a:r>
              <a:rPr lang="en-US" dirty="0"/>
              <a:t>or highly-organized phase operationally defined </a:t>
            </a:r>
            <a:r>
              <a:rPr lang="en-US" dirty="0" smtClean="0"/>
              <a:t>in terms </a:t>
            </a:r>
            <a:r>
              <a:rPr lang="en-US" dirty="0"/>
              <a:t>of </a:t>
            </a:r>
            <a:r>
              <a:rPr lang="en-US" u="sng" dirty="0"/>
              <a:t>insolubility in non-ionic aqueous </a:t>
            </a:r>
            <a:r>
              <a:rPr lang="en-US" u="sng" dirty="0" smtClean="0"/>
              <a:t>detergents</a:t>
            </a:r>
          </a:p>
          <a:p>
            <a:r>
              <a:rPr lang="it-IT" dirty="0" smtClean="0"/>
              <a:t>The </a:t>
            </a:r>
            <a:r>
              <a:rPr lang="en-US" dirty="0" smtClean="0"/>
              <a:t>components </a:t>
            </a:r>
            <a:r>
              <a:rPr lang="en-US" dirty="0"/>
              <a:t>of biological membranes can be arranged in a </a:t>
            </a:r>
            <a:r>
              <a:rPr lang="en-US" u="sng" dirty="0" smtClean="0"/>
              <a:t>nonhomogeneous lateral </a:t>
            </a:r>
            <a:r>
              <a:rPr lang="en-US" u="sng" dirty="0"/>
              <a:t>distribution</a:t>
            </a:r>
            <a:r>
              <a:rPr lang="en-US" dirty="0"/>
              <a:t>, leading to the creation of “</a:t>
            </a:r>
            <a:r>
              <a:rPr lang="en-US" u="sng" dirty="0" smtClean="0"/>
              <a:t>ordered structures</a:t>
            </a:r>
            <a:r>
              <a:rPr lang="en-US" dirty="0" smtClean="0"/>
              <a:t> that differ in lipid and/or protein composition from </a:t>
            </a:r>
            <a:r>
              <a:rPr lang="it-IT" dirty="0" smtClean="0"/>
              <a:t>the </a:t>
            </a:r>
            <a:r>
              <a:rPr lang="it-IT" dirty="0" err="1"/>
              <a:t>surrounding</a:t>
            </a:r>
            <a:r>
              <a:rPr lang="it-IT" dirty="0"/>
              <a:t> membrane</a:t>
            </a:r>
            <a:r>
              <a:rPr lang="it-IT" dirty="0" smtClean="0"/>
              <a:t>”</a:t>
            </a:r>
          </a:p>
          <a:p>
            <a:r>
              <a:rPr lang="en-US" dirty="0" smtClean="0"/>
              <a:t>These </a:t>
            </a:r>
            <a:r>
              <a:rPr lang="en-US" dirty="0"/>
              <a:t>structures are believed to arise from </a:t>
            </a:r>
            <a:r>
              <a:rPr lang="en-US" u="sng" dirty="0"/>
              <a:t>preferred interactions </a:t>
            </a:r>
            <a:r>
              <a:rPr lang="en-US" dirty="0"/>
              <a:t>between </a:t>
            </a:r>
            <a:r>
              <a:rPr lang="en-US" u="sng" dirty="0"/>
              <a:t>saturated lipids, glycosphingolipids, sphingomyelin, and </a:t>
            </a:r>
            <a:r>
              <a:rPr lang="en-US" u="sng" dirty="0" smtClean="0"/>
              <a:t>sterols </a:t>
            </a:r>
            <a:r>
              <a:rPr lang="en-US" dirty="0"/>
              <a:t>that give rise to a sterol-dependent liquid ordered phase (Lo) which can coexist with a liquid disordered (</a:t>
            </a:r>
            <a:r>
              <a:rPr lang="en-US" dirty="0" err="1"/>
              <a:t>Ld</a:t>
            </a:r>
            <a:r>
              <a:rPr lang="en-US" dirty="0"/>
              <a:t>) phase under physiological conditions </a:t>
            </a:r>
            <a:endParaRPr lang="en-US" dirty="0" smtClean="0"/>
          </a:p>
          <a:p>
            <a:r>
              <a:rPr lang="en-US" dirty="0"/>
              <a:t>They are </a:t>
            </a:r>
            <a:r>
              <a:rPr lang="en-US" u="sng" dirty="0"/>
              <a:t>mobile, dynamic entities </a:t>
            </a:r>
            <a:r>
              <a:rPr lang="en-US" dirty="0"/>
              <a:t>that move </a:t>
            </a:r>
            <a:r>
              <a:rPr lang="en-US" dirty="0" smtClean="0"/>
              <a:t>laterally along </a:t>
            </a:r>
            <a:r>
              <a:rPr lang="en-US" dirty="0"/>
              <a:t>the plane of the plasma membrane and </a:t>
            </a:r>
            <a:r>
              <a:rPr lang="en-US" u="sng" dirty="0" smtClean="0"/>
              <a:t>traffic continuously </a:t>
            </a:r>
            <a:r>
              <a:rPr lang="en-US" dirty="0"/>
              <a:t>between the plasma membrane and </a:t>
            </a:r>
            <a:r>
              <a:rPr lang="en-US" dirty="0" smtClean="0"/>
              <a:t>internal </a:t>
            </a:r>
            <a:r>
              <a:rPr lang="it-IT" dirty="0" err="1" smtClean="0"/>
              <a:t>compartments</a:t>
            </a:r>
            <a:endParaRPr lang="it-IT" dirty="0" smtClean="0"/>
          </a:p>
          <a:p>
            <a:r>
              <a:rPr lang="en-US" dirty="0"/>
              <a:t>These membrane regions play </a:t>
            </a:r>
            <a:r>
              <a:rPr lang="en-US" u="sng" dirty="0"/>
              <a:t>crucial roles </a:t>
            </a:r>
            <a:r>
              <a:rPr lang="en-US" dirty="0"/>
              <a:t>in signal transduction, phagocytosis and secretion, as well as pathogen adhesion/interaction.</a:t>
            </a:r>
            <a:endParaRPr lang="en-US" dirty="0" smtClean="0"/>
          </a:p>
        </p:txBody>
      </p:sp>
      <p:pic>
        <p:nvPicPr>
          <p:cNvPr id="6" name="Segnaposto contenuto 5"/>
          <p:cNvPicPr>
            <a:picLocks noGrp="1" noChangeAspect="1"/>
          </p:cNvPicPr>
          <p:nvPr>
            <p:ph sz="half" idx="2"/>
          </p:nvPr>
        </p:nvPicPr>
        <p:blipFill>
          <a:blip r:embed="rId2"/>
          <a:stretch>
            <a:fillRect/>
          </a:stretch>
        </p:blipFill>
        <p:spPr>
          <a:xfrm>
            <a:off x="6501074" y="79512"/>
            <a:ext cx="4643920" cy="3116769"/>
          </a:xfrm>
          <a:prstGeom prst="rect">
            <a:avLst/>
          </a:prstGeom>
        </p:spPr>
      </p:pic>
      <p:pic>
        <p:nvPicPr>
          <p:cNvPr id="4" name="Immagine 3"/>
          <p:cNvPicPr>
            <a:picLocks noChangeAspect="1"/>
          </p:cNvPicPr>
          <p:nvPr/>
        </p:nvPicPr>
        <p:blipFill>
          <a:blip r:embed="rId3"/>
          <a:stretch>
            <a:fillRect/>
          </a:stretch>
        </p:blipFill>
        <p:spPr>
          <a:xfrm>
            <a:off x="7645955" y="3366159"/>
            <a:ext cx="2387860" cy="3322966"/>
          </a:xfrm>
          <a:prstGeom prst="rect">
            <a:avLst/>
          </a:prstGeom>
        </p:spPr>
      </p:pic>
    </p:spTree>
    <p:extLst>
      <p:ext uri="{BB962C8B-B14F-4D97-AF65-F5344CB8AC3E}">
        <p14:creationId xmlns:p14="http://schemas.microsoft.com/office/powerpoint/2010/main" val="1925736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298" y="224448"/>
            <a:ext cx="10515600" cy="1325563"/>
          </a:xfrm>
        </p:spPr>
        <p:txBody>
          <a:bodyPr/>
          <a:lstStyle/>
          <a:p>
            <a:r>
              <a:rPr lang="it-IT" dirty="0" err="1" smtClean="0"/>
              <a:t>Lipid</a:t>
            </a:r>
            <a:r>
              <a:rPr lang="it-IT" dirty="0" smtClean="0"/>
              <a:t> </a:t>
            </a:r>
            <a:r>
              <a:rPr lang="it-IT" dirty="0" err="1" smtClean="0"/>
              <a:t>rafts</a:t>
            </a:r>
            <a:r>
              <a:rPr lang="it-IT" dirty="0" smtClean="0"/>
              <a:t> – </a:t>
            </a:r>
            <a:r>
              <a:rPr lang="it-IT" dirty="0" err="1" smtClean="0"/>
              <a:t>basic</a:t>
            </a:r>
            <a:r>
              <a:rPr lang="it-IT" dirty="0" smtClean="0"/>
              <a:t> </a:t>
            </a:r>
            <a:r>
              <a:rPr lang="it-IT" dirty="0" err="1" smtClean="0"/>
              <a:t>constituents</a:t>
            </a:r>
            <a:endParaRPr lang="it-IT" dirty="0"/>
          </a:p>
        </p:txBody>
      </p:sp>
      <p:sp>
        <p:nvSpPr>
          <p:cNvPr id="3" name="Segnaposto contenuto 2"/>
          <p:cNvSpPr>
            <a:spLocks noGrp="1"/>
          </p:cNvSpPr>
          <p:nvPr>
            <p:ph sz="half" idx="1"/>
          </p:nvPr>
        </p:nvSpPr>
        <p:spPr>
          <a:xfrm>
            <a:off x="80387" y="1825624"/>
            <a:ext cx="5939413" cy="4916819"/>
          </a:xfrm>
        </p:spPr>
        <p:txBody>
          <a:bodyPr>
            <a:normAutofit fontScale="62500" lnSpcReduction="20000"/>
          </a:bodyPr>
          <a:lstStyle/>
          <a:p>
            <a:r>
              <a:rPr lang="en-US" dirty="0" smtClean="0"/>
              <a:t>In </a:t>
            </a:r>
            <a:r>
              <a:rPr lang="en-US" dirty="0"/>
              <a:t>mixtures comprised of </a:t>
            </a:r>
            <a:r>
              <a:rPr lang="en-US" dirty="0" smtClean="0"/>
              <a:t>bilayer forming lipids </a:t>
            </a:r>
            <a:r>
              <a:rPr lang="en-US" dirty="0"/>
              <a:t>such as </a:t>
            </a:r>
            <a:r>
              <a:rPr lang="en-US" dirty="0" err="1"/>
              <a:t>dipalmitoyl</a:t>
            </a:r>
            <a:r>
              <a:rPr lang="en-US" dirty="0"/>
              <a:t>-PC and cholesterol (or </a:t>
            </a:r>
            <a:r>
              <a:rPr lang="en-US" dirty="0" err="1" smtClean="0"/>
              <a:t>ergosterol</a:t>
            </a:r>
            <a:r>
              <a:rPr lang="en-US" dirty="0" smtClean="0"/>
              <a:t> in </a:t>
            </a:r>
            <a:r>
              <a:rPr lang="en-US" dirty="0"/>
              <a:t>yeast), a third physical phase, the liquid-ordered (l</a:t>
            </a:r>
            <a:r>
              <a:rPr lang="en-US" i="1" dirty="0"/>
              <a:t>o</a:t>
            </a:r>
            <a:r>
              <a:rPr lang="en-US" dirty="0"/>
              <a:t>) </a:t>
            </a:r>
            <a:r>
              <a:rPr lang="en-US" dirty="0" smtClean="0"/>
              <a:t>phase can </a:t>
            </a:r>
            <a:r>
              <a:rPr lang="en-US" dirty="0"/>
              <a:t>be observed. In the l</a:t>
            </a:r>
            <a:r>
              <a:rPr lang="en-US" i="1" dirty="0"/>
              <a:t>o </a:t>
            </a:r>
            <a:r>
              <a:rPr lang="en-US" dirty="0"/>
              <a:t>phase, the acyl chains of lipids are </a:t>
            </a:r>
            <a:r>
              <a:rPr lang="en-US" dirty="0" smtClean="0"/>
              <a:t>extended and </a:t>
            </a:r>
            <a:r>
              <a:rPr lang="en-US" dirty="0"/>
              <a:t>ordered, as in the gel phase, but have higher lateral </a:t>
            </a:r>
            <a:r>
              <a:rPr lang="en-US" dirty="0" smtClean="0"/>
              <a:t>mobility in </a:t>
            </a:r>
            <a:r>
              <a:rPr lang="en-US" dirty="0"/>
              <a:t>the bilayer. </a:t>
            </a:r>
            <a:endParaRPr lang="en-US" dirty="0" smtClean="0"/>
          </a:p>
          <a:p>
            <a:r>
              <a:rPr lang="en-US" u="sng" dirty="0" smtClean="0"/>
              <a:t>Sterols</a:t>
            </a:r>
            <a:r>
              <a:rPr lang="en-US" dirty="0" smtClean="0"/>
              <a:t> </a:t>
            </a:r>
            <a:r>
              <a:rPr lang="en-US" dirty="0"/>
              <a:t>can stabilize the l</a:t>
            </a:r>
            <a:r>
              <a:rPr lang="en-US" i="1" dirty="0"/>
              <a:t>o </a:t>
            </a:r>
            <a:r>
              <a:rPr lang="en-US" dirty="0"/>
              <a:t>phase by filling </a:t>
            </a:r>
            <a:r>
              <a:rPr lang="en-US" dirty="0" smtClean="0"/>
              <a:t>in the </a:t>
            </a:r>
            <a:r>
              <a:rPr lang="en-US" dirty="0"/>
              <a:t>hydrophobic gaps between the phospholipid or glycolipid </a:t>
            </a:r>
            <a:r>
              <a:rPr lang="en-US" dirty="0" smtClean="0"/>
              <a:t>acyl </a:t>
            </a:r>
            <a:r>
              <a:rPr lang="it-IT" dirty="0" err="1" smtClean="0"/>
              <a:t>chains</a:t>
            </a:r>
            <a:endParaRPr lang="it-IT" dirty="0" smtClean="0"/>
          </a:p>
          <a:p>
            <a:r>
              <a:rPr lang="en-US" u="sng" dirty="0"/>
              <a:t>SL</a:t>
            </a:r>
            <a:r>
              <a:rPr lang="en-US" dirty="0"/>
              <a:t> are ceramide-based amphipathic lipids that can create </a:t>
            </a:r>
            <a:r>
              <a:rPr lang="en-US" dirty="0" smtClean="0"/>
              <a:t>a complex </a:t>
            </a:r>
            <a:r>
              <a:rPr lang="en-US" dirty="0"/>
              <a:t>network of hydrogen bonds because of the presence in </a:t>
            </a:r>
            <a:r>
              <a:rPr lang="en-US" dirty="0" smtClean="0"/>
              <a:t>the </a:t>
            </a:r>
            <a:r>
              <a:rPr lang="it-IT" dirty="0" err="1" smtClean="0"/>
              <a:t>ceramide</a:t>
            </a:r>
            <a:r>
              <a:rPr lang="it-IT" dirty="0" smtClean="0"/>
              <a:t> </a:t>
            </a:r>
            <a:r>
              <a:rPr lang="it-IT" dirty="0" err="1"/>
              <a:t>moiety</a:t>
            </a:r>
            <a:r>
              <a:rPr lang="it-IT" dirty="0"/>
              <a:t> of amide </a:t>
            </a:r>
            <a:r>
              <a:rPr lang="it-IT" dirty="0" err="1"/>
              <a:t>nitrogen</a:t>
            </a:r>
            <a:r>
              <a:rPr lang="it-IT" dirty="0"/>
              <a:t>, </a:t>
            </a:r>
            <a:r>
              <a:rPr lang="it-IT" dirty="0" err="1"/>
              <a:t>carbonyl</a:t>
            </a:r>
            <a:r>
              <a:rPr lang="it-IT" dirty="0"/>
              <a:t> </a:t>
            </a:r>
            <a:r>
              <a:rPr lang="it-IT" dirty="0" err="1"/>
              <a:t>oxygen</a:t>
            </a:r>
            <a:r>
              <a:rPr lang="it-IT" dirty="0"/>
              <a:t>, and a </a:t>
            </a:r>
            <a:r>
              <a:rPr lang="it-IT" dirty="0" err="1" smtClean="0"/>
              <a:t>hydroxyl</a:t>
            </a:r>
            <a:r>
              <a:rPr lang="it-IT" dirty="0" smtClean="0"/>
              <a:t> </a:t>
            </a:r>
            <a:r>
              <a:rPr lang="en-US" dirty="0" smtClean="0"/>
              <a:t>group </a:t>
            </a:r>
            <a:r>
              <a:rPr lang="en-US" dirty="0"/>
              <a:t>positioned near the water/lipid interface of the </a:t>
            </a:r>
            <a:r>
              <a:rPr lang="en-US" dirty="0" smtClean="0"/>
              <a:t>bilayer</a:t>
            </a:r>
          </a:p>
          <a:p>
            <a:r>
              <a:rPr lang="it-IT" dirty="0"/>
              <a:t>the </a:t>
            </a:r>
            <a:r>
              <a:rPr lang="it-IT" dirty="0" err="1" smtClean="0"/>
              <a:t>geometrical</a:t>
            </a:r>
            <a:r>
              <a:rPr lang="it-IT" dirty="0" smtClean="0"/>
              <a:t> </a:t>
            </a:r>
            <a:r>
              <a:rPr lang="en-US" dirty="0" smtClean="0"/>
              <a:t>properties </a:t>
            </a:r>
            <a:r>
              <a:rPr lang="en-US" dirty="0"/>
              <a:t>resulting from the bulky hydrophilic head group of </a:t>
            </a:r>
            <a:r>
              <a:rPr lang="en-US" u="sng" dirty="0" smtClean="0"/>
              <a:t>GSLs</a:t>
            </a:r>
            <a:r>
              <a:rPr lang="en-US" dirty="0" smtClean="0"/>
              <a:t> strongly </a:t>
            </a:r>
            <a:r>
              <a:rPr lang="en-US" dirty="0"/>
              <a:t>favor phase separation and spontaneous membrane </a:t>
            </a:r>
            <a:r>
              <a:rPr lang="en-US" dirty="0" smtClean="0"/>
              <a:t>curvature</a:t>
            </a:r>
          </a:p>
          <a:p>
            <a:r>
              <a:rPr lang="en-US" dirty="0"/>
              <a:t>The association of </a:t>
            </a:r>
            <a:r>
              <a:rPr lang="en-US" dirty="0" smtClean="0"/>
              <a:t>sterols with sphingolipids </a:t>
            </a:r>
            <a:r>
              <a:rPr lang="en-US" dirty="0"/>
              <a:t>promotes phase separation apparently because </a:t>
            </a:r>
            <a:r>
              <a:rPr lang="en-US" dirty="0" smtClean="0"/>
              <a:t>of </a:t>
            </a:r>
            <a:r>
              <a:rPr lang="en-US" dirty="0" err="1" smtClean="0"/>
              <a:t>favourable</a:t>
            </a:r>
            <a:r>
              <a:rPr lang="en-US" dirty="0" smtClean="0"/>
              <a:t> </a:t>
            </a:r>
            <a:r>
              <a:rPr lang="en-US" dirty="0"/>
              <a:t>packing interactions between saturated lipids </a:t>
            </a:r>
            <a:r>
              <a:rPr lang="en-US" dirty="0" smtClean="0"/>
              <a:t>and </a:t>
            </a:r>
            <a:r>
              <a:rPr lang="it-IT" dirty="0" err="1" smtClean="0"/>
              <a:t>sterol</a:t>
            </a:r>
            <a:endParaRPr lang="it-IT" dirty="0"/>
          </a:p>
        </p:txBody>
      </p:sp>
      <p:pic>
        <p:nvPicPr>
          <p:cNvPr id="5" name="2as2bsFhoqk"/>
          <p:cNvPicPr>
            <a:picLocks noGrp="1" noRot="1" noChangeAspect="1"/>
          </p:cNvPicPr>
          <p:nvPr>
            <p:ph sz="half" idx="2"/>
            <a:videoFile r:link="rId1"/>
          </p:nvPr>
        </p:nvPicPr>
        <p:blipFill>
          <a:blip r:embed="rId3"/>
          <a:stretch>
            <a:fillRect/>
          </a:stretch>
        </p:blipFill>
        <p:spPr>
          <a:xfrm>
            <a:off x="6066134" y="1939332"/>
            <a:ext cx="5950299" cy="3347043"/>
          </a:xfrm>
          <a:prstGeom prst="rect">
            <a:avLst/>
          </a:prstGeom>
        </p:spPr>
      </p:pic>
    </p:spTree>
    <p:extLst>
      <p:ext uri="{BB962C8B-B14F-4D97-AF65-F5344CB8AC3E}">
        <p14:creationId xmlns:p14="http://schemas.microsoft.com/office/powerpoint/2010/main" val="2638959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Lipid-protein</a:t>
            </a:r>
            <a:r>
              <a:rPr lang="it-IT" dirty="0" smtClean="0"/>
              <a:t> </a:t>
            </a:r>
            <a:r>
              <a:rPr lang="it-IT" dirty="0" err="1" smtClean="0"/>
              <a:t>interaction</a:t>
            </a:r>
            <a:r>
              <a:rPr lang="it-IT" dirty="0" smtClean="0"/>
              <a:t> in the </a:t>
            </a:r>
            <a:r>
              <a:rPr lang="it-IT" i="1" dirty="0" err="1" smtClean="0"/>
              <a:t>rafts</a:t>
            </a:r>
            <a:endParaRPr lang="it-IT" dirty="0"/>
          </a:p>
        </p:txBody>
      </p:sp>
      <p:sp>
        <p:nvSpPr>
          <p:cNvPr id="3" name="Segnaposto contenuto 2"/>
          <p:cNvSpPr>
            <a:spLocks noGrp="1"/>
          </p:cNvSpPr>
          <p:nvPr>
            <p:ph idx="1"/>
          </p:nvPr>
        </p:nvSpPr>
        <p:spPr/>
        <p:txBody>
          <a:bodyPr>
            <a:normAutofit fontScale="92500" lnSpcReduction="20000"/>
          </a:bodyPr>
          <a:lstStyle/>
          <a:p>
            <a:r>
              <a:rPr lang="it-IT" u="sng" dirty="0" err="1" smtClean="0"/>
              <a:t>Protein</a:t>
            </a:r>
            <a:r>
              <a:rPr lang="it-IT" u="sng" dirty="0" smtClean="0"/>
              <a:t> and </a:t>
            </a:r>
            <a:r>
              <a:rPr lang="en-US" u="sng" dirty="0" smtClean="0"/>
              <a:t>lipid-driven </a:t>
            </a:r>
            <a:r>
              <a:rPr lang="en-US" u="sng" dirty="0"/>
              <a:t>lateral </a:t>
            </a:r>
            <a:r>
              <a:rPr lang="en-US" dirty="0"/>
              <a:t>organization have been regarded as </a:t>
            </a:r>
            <a:r>
              <a:rPr lang="en-US" dirty="0" smtClean="0"/>
              <a:t>somehow mutually </a:t>
            </a:r>
            <a:r>
              <a:rPr lang="en-US" dirty="0"/>
              <a:t>exclusive, but it has become clear that they </a:t>
            </a:r>
            <a:r>
              <a:rPr lang="en-US" dirty="0" smtClean="0"/>
              <a:t>cooperate in </a:t>
            </a:r>
            <a:r>
              <a:rPr lang="en-US" dirty="0"/>
              <a:t>the creation of structural and functional heterogeneity in membranes</a:t>
            </a:r>
            <a:r>
              <a:rPr lang="en-US" dirty="0" smtClean="0"/>
              <a:t>.</a:t>
            </a:r>
          </a:p>
          <a:p>
            <a:r>
              <a:rPr lang="it-IT" dirty="0" smtClean="0"/>
              <a:t>Some </a:t>
            </a:r>
            <a:r>
              <a:rPr lang="en-US" dirty="0" smtClean="0"/>
              <a:t>proteins </a:t>
            </a:r>
            <a:r>
              <a:rPr lang="en-US" dirty="0"/>
              <a:t>that are associated with lipid rafts are surrounded by </a:t>
            </a:r>
            <a:r>
              <a:rPr lang="en-US" dirty="0" smtClean="0"/>
              <a:t>a </a:t>
            </a:r>
            <a:r>
              <a:rPr lang="en-US" u="sng" dirty="0" smtClean="0"/>
              <a:t>“shell</a:t>
            </a:r>
            <a:r>
              <a:rPr lang="en-US" u="sng" dirty="0"/>
              <a:t>” of typical raft lipids </a:t>
            </a:r>
            <a:r>
              <a:rPr lang="en-US" dirty="0"/>
              <a:t>(SLs, </a:t>
            </a:r>
            <a:r>
              <a:rPr lang="en-US" dirty="0" smtClean="0"/>
              <a:t>sterol). </a:t>
            </a:r>
            <a:r>
              <a:rPr lang="en-US" dirty="0"/>
              <a:t>Such a </a:t>
            </a:r>
            <a:r>
              <a:rPr lang="en-US" dirty="0" smtClean="0"/>
              <a:t>shell may </a:t>
            </a:r>
            <a:r>
              <a:rPr lang="en-US" dirty="0"/>
              <a:t>confer to a membrane protein a </a:t>
            </a:r>
            <a:r>
              <a:rPr lang="en-US" u="sng" dirty="0"/>
              <a:t>higher affinity for lipid </a:t>
            </a:r>
            <a:r>
              <a:rPr lang="en-US" u="sng" dirty="0" smtClean="0"/>
              <a:t>rafts</a:t>
            </a:r>
            <a:r>
              <a:rPr lang="en-US" dirty="0" smtClean="0"/>
              <a:t>, resulting </a:t>
            </a:r>
            <a:r>
              <a:rPr lang="en-US" dirty="0"/>
              <a:t>in its partitioning to a phase-separated membrane </a:t>
            </a:r>
            <a:r>
              <a:rPr lang="en-US" dirty="0" smtClean="0"/>
              <a:t>domain in </a:t>
            </a:r>
            <a:r>
              <a:rPr lang="en-US" dirty="0"/>
              <a:t>cooperation with or even in the absence of a specific raft </a:t>
            </a:r>
            <a:r>
              <a:rPr lang="en-US" dirty="0" smtClean="0"/>
              <a:t>targeting </a:t>
            </a:r>
            <a:r>
              <a:rPr lang="it-IT" dirty="0" err="1" smtClean="0"/>
              <a:t>motif</a:t>
            </a:r>
            <a:r>
              <a:rPr lang="it-IT" dirty="0" smtClean="0"/>
              <a:t>.</a:t>
            </a:r>
          </a:p>
          <a:p>
            <a:r>
              <a:rPr lang="en-US" u="sng" dirty="0" smtClean="0"/>
              <a:t>Sterol-binding </a:t>
            </a:r>
            <a:r>
              <a:rPr lang="en-US" u="sng" dirty="0"/>
              <a:t>domains and SL-binding </a:t>
            </a:r>
            <a:r>
              <a:rPr lang="en-US" u="sng" dirty="0" smtClean="0"/>
              <a:t>domains </a:t>
            </a:r>
            <a:r>
              <a:rPr lang="en-US" dirty="0" smtClean="0"/>
              <a:t>(that </a:t>
            </a:r>
            <a:r>
              <a:rPr lang="en-US" dirty="0"/>
              <a:t>bind to the polar head groups of SLs) have been identified </a:t>
            </a:r>
            <a:r>
              <a:rPr lang="en-US" dirty="0" smtClean="0"/>
              <a:t>and characterized </a:t>
            </a:r>
            <a:r>
              <a:rPr lang="en-US" dirty="0"/>
              <a:t>in several </a:t>
            </a:r>
            <a:r>
              <a:rPr lang="en-US" dirty="0" smtClean="0"/>
              <a:t>proteins. </a:t>
            </a:r>
            <a:r>
              <a:rPr lang="en-US" dirty="0"/>
              <a:t>The binding of lipids </a:t>
            </a:r>
            <a:r>
              <a:rPr lang="en-US" dirty="0" smtClean="0"/>
              <a:t>to receptors </a:t>
            </a:r>
            <a:r>
              <a:rPr lang="en-US" dirty="0"/>
              <a:t>induces conformational changes that affect both </a:t>
            </a:r>
            <a:r>
              <a:rPr lang="en-US" dirty="0" smtClean="0"/>
              <a:t>ligand binding </a:t>
            </a:r>
            <a:r>
              <a:rPr lang="en-US" dirty="0"/>
              <a:t>and signaling pathways downstream of receptor activation</a:t>
            </a:r>
            <a:r>
              <a:rPr lang="en-US" dirty="0" smtClean="0"/>
              <a:t>.</a:t>
            </a:r>
          </a:p>
        </p:txBody>
      </p:sp>
    </p:spTree>
    <p:extLst>
      <p:ext uri="{BB962C8B-B14F-4D97-AF65-F5344CB8AC3E}">
        <p14:creationId xmlns:p14="http://schemas.microsoft.com/office/powerpoint/2010/main" val="10273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1886" y="184254"/>
            <a:ext cx="10515600" cy="1325563"/>
          </a:xfrm>
        </p:spPr>
        <p:txBody>
          <a:bodyPr/>
          <a:lstStyle/>
          <a:p>
            <a:r>
              <a:rPr lang="it-IT" dirty="0" err="1" smtClean="0"/>
              <a:t>Which</a:t>
            </a:r>
            <a:r>
              <a:rPr lang="it-IT" dirty="0" smtClean="0"/>
              <a:t> </a:t>
            </a:r>
            <a:r>
              <a:rPr lang="it-IT" dirty="0" err="1" smtClean="0"/>
              <a:t>proteins</a:t>
            </a:r>
            <a:r>
              <a:rPr lang="it-IT" dirty="0" smtClean="0"/>
              <a:t> in the </a:t>
            </a:r>
            <a:r>
              <a:rPr lang="it-IT" dirty="0" err="1" smtClean="0"/>
              <a:t>rafts</a:t>
            </a:r>
            <a:r>
              <a:rPr lang="it-IT" dirty="0" smtClean="0"/>
              <a:t>?</a:t>
            </a:r>
            <a:endParaRPr lang="it-IT" dirty="0"/>
          </a:p>
        </p:txBody>
      </p:sp>
      <p:sp>
        <p:nvSpPr>
          <p:cNvPr id="3" name="Segnaposto contenuto 2"/>
          <p:cNvSpPr>
            <a:spLocks noGrp="1"/>
          </p:cNvSpPr>
          <p:nvPr>
            <p:ph idx="1"/>
          </p:nvPr>
        </p:nvSpPr>
        <p:spPr>
          <a:xfrm>
            <a:off x="391886" y="1356527"/>
            <a:ext cx="10961914" cy="4820436"/>
          </a:xfrm>
        </p:spPr>
        <p:txBody>
          <a:bodyPr>
            <a:normAutofit fontScale="85000" lnSpcReduction="20000"/>
          </a:bodyPr>
          <a:lstStyle/>
          <a:p>
            <a:r>
              <a:rPr lang="en-US" u="sng" dirty="0"/>
              <a:t>Lipid-to-receptor binding </a:t>
            </a:r>
            <a:r>
              <a:rPr lang="en-US" dirty="0"/>
              <a:t>also influences the lateral organization </a:t>
            </a:r>
            <a:r>
              <a:rPr lang="en-US" dirty="0" smtClean="0"/>
              <a:t>of membrane </a:t>
            </a:r>
            <a:r>
              <a:rPr lang="en-US" dirty="0"/>
              <a:t>components in the domain of a </a:t>
            </a:r>
            <a:r>
              <a:rPr lang="en-US" dirty="0" smtClean="0"/>
              <a:t>membrane-organizing </a:t>
            </a:r>
            <a:r>
              <a:rPr lang="it-IT" dirty="0" err="1" smtClean="0"/>
              <a:t>protein</a:t>
            </a:r>
            <a:r>
              <a:rPr lang="it-IT" dirty="0" smtClean="0"/>
              <a:t>.</a:t>
            </a:r>
          </a:p>
          <a:p>
            <a:r>
              <a:rPr lang="en-US" dirty="0" smtClean="0"/>
              <a:t>Several </a:t>
            </a:r>
            <a:r>
              <a:rPr lang="en-US" dirty="0"/>
              <a:t>classes of </a:t>
            </a:r>
            <a:r>
              <a:rPr lang="en-US" u="sng" dirty="0"/>
              <a:t>membrane-associated proteins </a:t>
            </a:r>
            <a:r>
              <a:rPr lang="en-US" dirty="0"/>
              <a:t>display a </a:t>
            </a:r>
            <a:r>
              <a:rPr lang="en-US" dirty="0" smtClean="0"/>
              <a:t>strong association </a:t>
            </a:r>
            <a:r>
              <a:rPr lang="en-US" dirty="0"/>
              <a:t>with </a:t>
            </a:r>
            <a:r>
              <a:rPr lang="en-US" u="sng" dirty="0"/>
              <a:t>lipid </a:t>
            </a:r>
            <a:r>
              <a:rPr lang="en-US" u="sng" dirty="0" smtClean="0"/>
              <a:t>rafts</a:t>
            </a:r>
            <a:r>
              <a:rPr lang="en-US" dirty="0" smtClean="0"/>
              <a:t>. </a:t>
            </a:r>
            <a:r>
              <a:rPr lang="en-US" dirty="0"/>
              <a:t>A </a:t>
            </a:r>
            <a:r>
              <a:rPr lang="en-US" dirty="0" smtClean="0"/>
              <a:t>common raft-targeting </a:t>
            </a:r>
            <a:r>
              <a:rPr lang="en-US" dirty="0"/>
              <a:t>motif is the </a:t>
            </a:r>
            <a:r>
              <a:rPr lang="en-US" u="sng" dirty="0"/>
              <a:t>presence of a GPI </a:t>
            </a:r>
            <a:r>
              <a:rPr lang="en-US" u="sng" dirty="0" smtClean="0"/>
              <a:t>anchor</a:t>
            </a:r>
            <a:r>
              <a:rPr lang="en-US" dirty="0" smtClean="0"/>
              <a:t>, </a:t>
            </a:r>
            <a:r>
              <a:rPr lang="en-US" dirty="0"/>
              <a:t>which </a:t>
            </a:r>
            <a:r>
              <a:rPr lang="en-US" dirty="0" smtClean="0"/>
              <a:t>is sometimes </a:t>
            </a:r>
            <a:r>
              <a:rPr lang="en-US" dirty="0"/>
              <a:t>modified by acylation of the inositol head group or </a:t>
            </a:r>
            <a:r>
              <a:rPr lang="en-US" dirty="0" smtClean="0"/>
              <a:t>by replacement </a:t>
            </a:r>
            <a:r>
              <a:rPr lang="en-US" dirty="0"/>
              <a:t>of the </a:t>
            </a:r>
            <a:r>
              <a:rPr lang="en-US" dirty="0" err="1"/>
              <a:t>glycerolipid</a:t>
            </a:r>
            <a:r>
              <a:rPr lang="en-US" dirty="0"/>
              <a:t> residue with </a:t>
            </a:r>
            <a:r>
              <a:rPr lang="en-US" dirty="0" smtClean="0"/>
              <a:t>ceramide</a:t>
            </a:r>
          </a:p>
          <a:p>
            <a:r>
              <a:rPr lang="en-US" dirty="0"/>
              <a:t>Certain </a:t>
            </a:r>
            <a:r>
              <a:rPr lang="en-US" u="sng" dirty="0"/>
              <a:t>raft-associated proteins </a:t>
            </a:r>
            <a:r>
              <a:rPr lang="en-US" dirty="0"/>
              <a:t>appear to play </a:t>
            </a:r>
            <a:r>
              <a:rPr lang="en-US" dirty="0" smtClean="0"/>
              <a:t>important roles </a:t>
            </a:r>
            <a:r>
              <a:rPr lang="en-US" dirty="0"/>
              <a:t>in organizing multiprotein complexes within lipid </a:t>
            </a:r>
            <a:r>
              <a:rPr lang="en-US" dirty="0" smtClean="0"/>
              <a:t>rafts</a:t>
            </a:r>
          </a:p>
          <a:p>
            <a:r>
              <a:rPr lang="en-US" dirty="0"/>
              <a:t>These close-packed, highly saturated rafts have different </a:t>
            </a:r>
            <a:r>
              <a:rPr lang="en-US" dirty="0" smtClean="0"/>
              <a:t>properties </a:t>
            </a:r>
            <a:r>
              <a:rPr lang="en-US" dirty="0"/>
              <a:t>compared with the surrounding, less ordered and highly unsaturated phospholipid bilayer. Due to these different </a:t>
            </a:r>
            <a:r>
              <a:rPr lang="en-US" dirty="0" smtClean="0"/>
              <a:t>properties </a:t>
            </a:r>
            <a:r>
              <a:rPr lang="en-US" dirty="0"/>
              <a:t>certain </a:t>
            </a:r>
            <a:r>
              <a:rPr lang="en-US" u="sng" dirty="0"/>
              <a:t>transmembrane and membrane-associated proteins preferentially insert into these rafts</a:t>
            </a:r>
            <a:r>
              <a:rPr lang="en-US" dirty="0" smtClean="0"/>
              <a:t>.</a:t>
            </a:r>
          </a:p>
          <a:p>
            <a:r>
              <a:rPr lang="en-US" dirty="0" smtClean="0"/>
              <a:t>In </a:t>
            </a:r>
            <a:r>
              <a:rPr lang="en-US" dirty="0"/>
              <a:t>mammalian cells post- translational modifications such as </a:t>
            </a:r>
            <a:r>
              <a:rPr lang="en-US" u="sng" dirty="0" err="1"/>
              <a:t>myristoylation</a:t>
            </a:r>
            <a:r>
              <a:rPr lang="en-US" u="sng" dirty="0"/>
              <a:t> and </a:t>
            </a:r>
            <a:r>
              <a:rPr lang="en-US" u="sng" dirty="0" err="1" smtClean="0"/>
              <a:t>palmitoylation</a:t>
            </a:r>
            <a:r>
              <a:rPr lang="en-US" dirty="0" smtClean="0"/>
              <a:t> </a:t>
            </a:r>
            <a:r>
              <a:rPr lang="en-US" dirty="0"/>
              <a:t>were shown to target proteins preferentially to membrane rafts in the cytoplasmic membrane leaflet, while the addition of a glycosylphosphatidylinositol (</a:t>
            </a:r>
            <a:r>
              <a:rPr lang="en-US" u="sng" dirty="0"/>
              <a:t>GPI</a:t>
            </a:r>
            <a:r>
              <a:rPr lang="en-US" dirty="0"/>
              <a:t>) moiety anchors proteins pre- dominantly </a:t>
            </a:r>
            <a:r>
              <a:rPr lang="en-US" dirty="0" smtClean="0"/>
              <a:t>to membrane </a:t>
            </a:r>
            <a:r>
              <a:rPr lang="en-US" dirty="0"/>
              <a:t>rafts at the outer leaflet</a:t>
            </a:r>
            <a:endParaRPr lang="it-IT" dirty="0"/>
          </a:p>
        </p:txBody>
      </p:sp>
    </p:spTree>
    <p:extLst>
      <p:ext uri="{BB962C8B-B14F-4D97-AF65-F5344CB8AC3E}">
        <p14:creationId xmlns:p14="http://schemas.microsoft.com/office/powerpoint/2010/main" val="732659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605" y="254593"/>
            <a:ext cx="10515600" cy="1325563"/>
          </a:xfrm>
        </p:spPr>
        <p:txBody>
          <a:bodyPr/>
          <a:lstStyle/>
          <a:p>
            <a:r>
              <a:rPr lang="it-IT" dirty="0" smtClean="0"/>
              <a:t>Knowledge from </a:t>
            </a:r>
            <a:r>
              <a:rPr lang="it-IT" dirty="0" err="1" smtClean="0"/>
              <a:t>animals</a:t>
            </a:r>
            <a:r>
              <a:rPr lang="it-IT" dirty="0" smtClean="0"/>
              <a:t> – </a:t>
            </a:r>
            <a:r>
              <a:rPr lang="it-IT" dirty="0" err="1" smtClean="0"/>
              <a:t>lipid</a:t>
            </a:r>
            <a:r>
              <a:rPr lang="it-IT" dirty="0" smtClean="0"/>
              <a:t> </a:t>
            </a:r>
            <a:r>
              <a:rPr lang="it-IT" dirty="0" err="1" smtClean="0"/>
              <a:t>rafts</a:t>
            </a:r>
            <a:r>
              <a:rPr lang="it-IT" dirty="0" smtClean="0"/>
              <a:t> and </a:t>
            </a:r>
            <a:r>
              <a:rPr lang="it-IT" dirty="0" err="1" smtClean="0"/>
              <a:t>signaling</a:t>
            </a:r>
            <a:r>
              <a:rPr lang="it-IT" dirty="0" smtClean="0"/>
              <a:t> in T </a:t>
            </a:r>
            <a:r>
              <a:rPr lang="it-IT" dirty="0" err="1" smtClean="0"/>
              <a:t>cells</a:t>
            </a:r>
            <a:endParaRPr lang="it-IT" dirty="0"/>
          </a:p>
        </p:txBody>
      </p:sp>
      <p:sp>
        <p:nvSpPr>
          <p:cNvPr id="4" name="Segnaposto contenuto 3"/>
          <p:cNvSpPr>
            <a:spLocks noGrp="1"/>
          </p:cNvSpPr>
          <p:nvPr>
            <p:ph sz="half" idx="1"/>
          </p:nvPr>
        </p:nvSpPr>
        <p:spPr>
          <a:xfrm>
            <a:off x="436605" y="1825624"/>
            <a:ext cx="5583195" cy="4674029"/>
          </a:xfrm>
        </p:spPr>
        <p:txBody>
          <a:bodyPr>
            <a:normAutofit fontScale="62500" lnSpcReduction="20000"/>
          </a:bodyPr>
          <a:lstStyle/>
          <a:p>
            <a:r>
              <a:rPr lang="en-US" dirty="0"/>
              <a:t>T lymphocytes </a:t>
            </a:r>
            <a:r>
              <a:rPr lang="en-US" dirty="0" smtClean="0"/>
              <a:t>membranes </a:t>
            </a:r>
            <a:r>
              <a:rPr lang="en-US" dirty="0"/>
              <a:t>were </a:t>
            </a:r>
            <a:r>
              <a:rPr lang="en-US" dirty="0" err="1" smtClean="0"/>
              <a:t>characterised</a:t>
            </a:r>
            <a:r>
              <a:rPr lang="en-US" dirty="0" smtClean="0"/>
              <a:t> </a:t>
            </a:r>
            <a:r>
              <a:rPr lang="en-US" dirty="0"/>
              <a:t>as large </a:t>
            </a:r>
            <a:r>
              <a:rPr lang="en-US" dirty="0" smtClean="0"/>
              <a:t>non-covalent complexes </a:t>
            </a:r>
            <a:r>
              <a:rPr lang="en-US" dirty="0"/>
              <a:t>containing </a:t>
            </a:r>
            <a:r>
              <a:rPr lang="en-US" u="sng" dirty="0"/>
              <a:t>GPI-anchored proteins</a:t>
            </a:r>
            <a:r>
              <a:rPr lang="en-US" dirty="0"/>
              <a:t> and </a:t>
            </a:r>
            <a:r>
              <a:rPr lang="en-US" u="sng" dirty="0" err="1"/>
              <a:t>Src</a:t>
            </a:r>
            <a:r>
              <a:rPr lang="en-US" u="sng" dirty="0"/>
              <a:t> </a:t>
            </a:r>
            <a:r>
              <a:rPr lang="en-US" u="sng" dirty="0" smtClean="0"/>
              <a:t>family </a:t>
            </a:r>
            <a:r>
              <a:rPr lang="it-IT" u="sng" dirty="0" err="1" smtClean="0"/>
              <a:t>tyrosine</a:t>
            </a:r>
            <a:r>
              <a:rPr lang="it-IT" u="sng" dirty="0" smtClean="0"/>
              <a:t> </a:t>
            </a:r>
            <a:r>
              <a:rPr lang="it-IT" u="sng" dirty="0" err="1" smtClean="0"/>
              <a:t>kinases</a:t>
            </a:r>
            <a:r>
              <a:rPr lang="en-US" dirty="0"/>
              <a:t> </a:t>
            </a:r>
            <a:r>
              <a:rPr lang="en-US" dirty="0" smtClean="0"/>
              <a:t>that can transduce </a:t>
            </a:r>
            <a:r>
              <a:rPr lang="en-US" dirty="0"/>
              <a:t>activation signals to internal </a:t>
            </a:r>
            <a:r>
              <a:rPr lang="en-US" u="sng" dirty="0" err="1"/>
              <a:t>Src</a:t>
            </a:r>
            <a:r>
              <a:rPr lang="en-US" u="sng" dirty="0"/>
              <a:t> family </a:t>
            </a:r>
            <a:r>
              <a:rPr lang="en-US" u="sng" dirty="0" smtClean="0"/>
              <a:t>kinases</a:t>
            </a:r>
          </a:p>
          <a:p>
            <a:r>
              <a:rPr lang="it-IT" dirty="0"/>
              <a:t>T </a:t>
            </a:r>
            <a:r>
              <a:rPr lang="it-IT" dirty="0" err="1"/>
              <a:t>cell</a:t>
            </a:r>
            <a:r>
              <a:rPr lang="it-IT" dirty="0"/>
              <a:t> </a:t>
            </a:r>
            <a:r>
              <a:rPr lang="it-IT" dirty="0" err="1"/>
              <a:t>antigen</a:t>
            </a:r>
            <a:r>
              <a:rPr lang="it-IT" dirty="0"/>
              <a:t> </a:t>
            </a:r>
            <a:r>
              <a:rPr lang="it-IT" dirty="0" err="1"/>
              <a:t>receptor</a:t>
            </a:r>
            <a:r>
              <a:rPr lang="it-IT" dirty="0"/>
              <a:t> (TCR) </a:t>
            </a:r>
            <a:r>
              <a:rPr lang="it-IT" dirty="0" smtClean="0"/>
              <a:t>engagement </a:t>
            </a:r>
            <a:r>
              <a:rPr lang="en-US" u="sng" dirty="0" smtClean="0"/>
              <a:t>triggers </a:t>
            </a:r>
            <a:r>
              <a:rPr lang="en-US" u="sng" dirty="0"/>
              <a:t>the assembly of a large macromolecular </a:t>
            </a:r>
            <a:r>
              <a:rPr lang="en-US" u="sng" dirty="0" smtClean="0"/>
              <a:t>complex </a:t>
            </a:r>
            <a:r>
              <a:rPr lang="en-US" dirty="0" smtClean="0"/>
              <a:t>containing </a:t>
            </a:r>
            <a:r>
              <a:rPr lang="en-US" dirty="0"/>
              <a:t>a variety of </a:t>
            </a:r>
            <a:r>
              <a:rPr lang="en-US" dirty="0" err="1"/>
              <a:t>signalling</a:t>
            </a:r>
            <a:r>
              <a:rPr lang="en-US" dirty="0"/>
              <a:t> molecules and adapters, </a:t>
            </a:r>
            <a:r>
              <a:rPr lang="en-US" dirty="0" smtClean="0"/>
              <a:t>actually </a:t>
            </a:r>
            <a:r>
              <a:rPr lang="en-US" u="sng" dirty="0" smtClean="0"/>
              <a:t>rafts are the platforms </a:t>
            </a:r>
            <a:r>
              <a:rPr lang="en-US" dirty="0"/>
              <a:t>for this </a:t>
            </a:r>
            <a:r>
              <a:rPr lang="en-US" dirty="0" err="1"/>
              <a:t>signalling</a:t>
            </a:r>
            <a:r>
              <a:rPr lang="en-US" dirty="0"/>
              <a:t> </a:t>
            </a:r>
            <a:r>
              <a:rPr lang="en-US" dirty="0" smtClean="0"/>
              <a:t>complex</a:t>
            </a:r>
          </a:p>
          <a:p>
            <a:r>
              <a:rPr lang="de-DE" dirty="0"/>
              <a:t>In </a:t>
            </a:r>
            <a:r>
              <a:rPr lang="de-DE" dirty="0" err="1"/>
              <a:t>resting</a:t>
            </a:r>
            <a:r>
              <a:rPr lang="de-DE" dirty="0"/>
              <a:t> T </a:t>
            </a:r>
            <a:r>
              <a:rPr lang="de-DE" dirty="0" err="1"/>
              <a:t>cells</a:t>
            </a:r>
            <a:r>
              <a:rPr lang="de-DE" dirty="0"/>
              <a:t>, </a:t>
            </a:r>
            <a:r>
              <a:rPr lang="de-DE" dirty="0" err="1" smtClean="0"/>
              <a:t>rafts</a:t>
            </a:r>
            <a:r>
              <a:rPr lang="de-DE" dirty="0" smtClean="0"/>
              <a:t> </a:t>
            </a:r>
            <a:r>
              <a:rPr lang="en-US" dirty="0" smtClean="0"/>
              <a:t>are </a:t>
            </a:r>
            <a:r>
              <a:rPr lang="en-US" dirty="0"/>
              <a:t>highly enriched in the </a:t>
            </a:r>
            <a:r>
              <a:rPr lang="en-US" dirty="0" err="1"/>
              <a:t>Src</a:t>
            </a:r>
            <a:r>
              <a:rPr lang="en-US" dirty="0"/>
              <a:t> kinases </a:t>
            </a:r>
            <a:r>
              <a:rPr lang="en-US" dirty="0" err="1"/>
              <a:t>Lck</a:t>
            </a:r>
            <a:r>
              <a:rPr lang="en-US" dirty="0"/>
              <a:t> and Fyn </a:t>
            </a:r>
            <a:r>
              <a:rPr lang="da-DK" dirty="0" smtClean="0"/>
              <a:t>and </a:t>
            </a:r>
            <a:r>
              <a:rPr lang="da-DK" dirty="0"/>
              <a:t>the linker for </a:t>
            </a:r>
            <a:r>
              <a:rPr lang="da-DK" dirty="0" smtClean="0"/>
              <a:t>activation </a:t>
            </a:r>
            <a:r>
              <a:rPr lang="fr-FR" dirty="0" smtClean="0"/>
              <a:t>of </a:t>
            </a:r>
            <a:r>
              <a:rPr lang="fr-FR" dirty="0"/>
              <a:t>T </a:t>
            </a:r>
            <a:r>
              <a:rPr lang="fr-FR" dirty="0" err="1"/>
              <a:t>cells</a:t>
            </a:r>
            <a:r>
              <a:rPr lang="fr-FR" dirty="0"/>
              <a:t> (LAT) </a:t>
            </a:r>
            <a:r>
              <a:rPr lang="fr-FR" dirty="0" err="1"/>
              <a:t>transmembrane</a:t>
            </a:r>
            <a:r>
              <a:rPr lang="fr-FR" dirty="0"/>
              <a:t> </a:t>
            </a:r>
            <a:r>
              <a:rPr lang="fr-FR" dirty="0" smtClean="0"/>
              <a:t>adapter.</a:t>
            </a:r>
            <a:r>
              <a:rPr lang="it-IT" dirty="0" smtClean="0"/>
              <a:t> </a:t>
            </a:r>
          </a:p>
          <a:p>
            <a:r>
              <a:rPr lang="en-US" dirty="0" smtClean="0"/>
              <a:t>Extensive </a:t>
            </a:r>
            <a:r>
              <a:rPr lang="en-US" dirty="0"/>
              <a:t>crosslinking of the TCR with antibodies </a:t>
            </a:r>
            <a:r>
              <a:rPr lang="en-US" dirty="0" smtClean="0"/>
              <a:t>promotes the </a:t>
            </a:r>
            <a:r>
              <a:rPr lang="en-US" dirty="0"/>
              <a:t>rapid </a:t>
            </a:r>
            <a:r>
              <a:rPr lang="en-US" u="sng" dirty="0"/>
              <a:t>activation of </a:t>
            </a:r>
            <a:r>
              <a:rPr lang="en-US" u="sng" dirty="0" err="1"/>
              <a:t>Src</a:t>
            </a:r>
            <a:r>
              <a:rPr lang="en-US" u="sng" dirty="0"/>
              <a:t> kinases and </a:t>
            </a:r>
            <a:r>
              <a:rPr lang="en-US" u="sng" dirty="0" smtClean="0"/>
              <a:t>subsequent accumulation </a:t>
            </a:r>
            <a:r>
              <a:rPr lang="en-US" u="sng" dirty="0"/>
              <a:t>in rafts </a:t>
            </a:r>
            <a:r>
              <a:rPr lang="en-US" dirty="0"/>
              <a:t>of a series of newly </a:t>
            </a:r>
            <a:r>
              <a:rPr lang="en-US" dirty="0" smtClean="0"/>
              <a:t>tyrosine phosphorylated </a:t>
            </a:r>
            <a:r>
              <a:rPr lang="it-IT" dirty="0" err="1" smtClean="0"/>
              <a:t>substrates</a:t>
            </a:r>
            <a:endParaRPr lang="it-IT" dirty="0" smtClean="0"/>
          </a:p>
          <a:p>
            <a:r>
              <a:rPr lang="it-IT" dirty="0" err="1"/>
              <a:t>Upon</a:t>
            </a:r>
            <a:r>
              <a:rPr lang="it-IT" dirty="0"/>
              <a:t> </a:t>
            </a:r>
            <a:r>
              <a:rPr lang="it-IT" dirty="0" err="1" smtClean="0"/>
              <a:t>assembly</a:t>
            </a:r>
            <a:r>
              <a:rPr lang="it-IT" dirty="0" smtClean="0"/>
              <a:t> </a:t>
            </a:r>
            <a:r>
              <a:rPr lang="en-US" dirty="0" smtClean="0"/>
              <a:t>of </a:t>
            </a:r>
            <a:r>
              <a:rPr lang="en-US" dirty="0"/>
              <a:t>the </a:t>
            </a:r>
            <a:r>
              <a:rPr lang="en-US" dirty="0" err="1"/>
              <a:t>signalling</a:t>
            </a:r>
            <a:r>
              <a:rPr lang="en-US" dirty="0"/>
              <a:t> machinery, the cytoskeleton is </a:t>
            </a:r>
            <a:r>
              <a:rPr lang="en-US" dirty="0" err="1"/>
              <a:t>reorganised</a:t>
            </a:r>
            <a:r>
              <a:rPr lang="en-US" dirty="0" smtClean="0"/>
              <a:t>, </a:t>
            </a:r>
            <a:r>
              <a:rPr lang="en-US" dirty="0"/>
              <a:t>and </a:t>
            </a:r>
            <a:r>
              <a:rPr lang="en-US" dirty="0" smtClean="0"/>
              <a:t>the </a:t>
            </a:r>
            <a:r>
              <a:rPr lang="en-US" u="sng" dirty="0" err="1" smtClean="0"/>
              <a:t>Ras</a:t>
            </a:r>
            <a:r>
              <a:rPr lang="en-US" u="sng" dirty="0" smtClean="0"/>
              <a:t>/MAPK and PLCg1 cascades are activated within the rafts</a:t>
            </a:r>
            <a:r>
              <a:rPr lang="en-US" dirty="0" smtClean="0"/>
              <a:t>, </a:t>
            </a:r>
            <a:r>
              <a:rPr lang="en-US" dirty="0"/>
              <a:t>which produce signals that stimulate T </a:t>
            </a:r>
            <a:r>
              <a:rPr lang="en-US" dirty="0" smtClean="0"/>
              <a:t>cell </a:t>
            </a:r>
            <a:r>
              <a:rPr lang="it-IT" u="sng" dirty="0" err="1" smtClean="0"/>
              <a:t>proliferation</a:t>
            </a:r>
            <a:endParaRPr lang="it-IT" u="sng" dirty="0"/>
          </a:p>
        </p:txBody>
      </p:sp>
      <p:pic>
        <p:nvPicPr>
          <p:cNvPr id="6" name="Segnaposto contenuto 5"/>
          <p:cNvPicPr>
            <a:picLocks noGrp="1" noChangeAspect="1"/>
          </p:cNvPicPr>
          <p:nvPr>
            <p:ph sz="half" idx="2"/>
          </p:nvPr>
        </p:nvPicPr>
        <p:blipFill>
          <a:blip r:embed="rId2"/>
          <a:stretch>
            <a:fillRect/>
          </a:stretch>
        </p:blipFill>
        <p:spPr>
          <a:xfrm>
            <a:off x="6252519" y="1387052"/>
            <a:ext cx="4358559" cy="5063447"/>
          </a:xfrm>
          <a:prstGeom prst="rect">
            <a:avLst/>
          </a:prstGeom>
        </p:spPr>
      </p:pic>
    </p:spTree>
    <p:extLst>
      <p:ext uri="{BB962C8B-B14F-4D97-AF65-F5344CB8AC3E}">
        <p14:creationId xmlns:p14="http://schemas.microsoft.com/office/powerpoint/2010/main" val="318565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605" y="225081"/>
            <a:ext cx="10515600" cy="1325563"/>
          </a:xfrm>
        </p:spPr>
        <p:txBody>
          <a:bodyPr/>
          <a:lstStyle/>
          <a:p>
            <a:r>
              <a:rPr lang="it-IT" dirty="0" smtClean="0"/>
              <a:t>Knowledge from </a:t>
            </a:r>
            <a:r>
              <a:rPr lang="it-IT" dirty="0" err="1" smtClean="0"/>
              <a:t>animals</a:t>
            </a:r>
            <a:r>
              <a:rPr lang="it-IT" dirty="0" smtClean="0"/>
              <a:t> – </a:t>
            </a:r>
            <a:r>
              <a:rPr lang="it-IT" dirty="0" err="1" smtClean="0"/>
              <a:t>lipid</a:t>
            </a:r>
            <a:r>
              <a:rPr lang="it-IT" dirty="0" smtClean="0"/>
              <a:t> </a:t>
            </a:r>
            <a:r>
              <a:rPr lang="it-IT" dirty="0" err="1" smtClean="0"/>
              <a:t>rafts</a:t>
            </a:r>
            <a:r>
              <a:rPr lang="it-IT" dirty="0" smtClean="0"/>
              <a:t> and membrane </a:t>
            </a:r>
            <a:r>
              <a:rPr lang="it-IT" dirty="0" err="1" smtClean="0"/>
              <a:t>traficking</a:t>
            </a:r>
            <a:r>
              <a:rPr lang="it-IT" dirty="0" smtClean="0"/>
              <a:t> in T </a:t>
            </a:r>
            <a:r>
              <a:rPr lang="it-IT" dirty="0" err="1" smtClean="0"/>
              <a:t>cells</a:t>
            </a:r>
            <a:endParaRPr lang="it-IT" dirty="0"/>
          </a:p>
        </p:txBody>
      </p:sp>
      <p:sp>
        <p:nvSpPr>
          <p:cNvPr id="4" name="Segnaposto contenuto 3"/>
          <p:cNvSpPr>
            <a:spLocks noGrp="1"/>
          </p:cNvSpPr>
          <p:nvPr>
            <p:ph sz="half" idx="1"/>
          </p:nvPr>
        </p:nvSpPr>
        <p:spPr>
          <a:xfrm>
            <a:off x="436605" y="1825624"/>
            <a:ext cx="5583195" cy="4674029"/>
          </a:xfrm>
        </p:spPr>
        <p:txBody>
          <a:bodyPr>
            <a:normAutofit fontScale="70000" lnSpcReduction="20000"/>
          </a:bodyPr>
          <a:lstStyle/>
          <a:p>
            <a:r>
              <a:rPr lang="it-IT" dirty="0" smtClean="0"/>
              <a:t>In MDCK </a:t>
            </a:r>
            <a:r>
              <a:rPr lang="it-IT" dirty="0" err="1"/>
              <a:t>epithelial</a:t>
            </a:r>
            <a:r>
              <a:rPr lang="it-IT" dirty="0"/>
              <a:t> </a:t>
            </a:r>
            <a:r>
              <a:rPr lang="it-IT" dirty="0" err="1"/>
              <a:t>cells</a:t>
            </a:r>
            <a:r>
              <a:rPr lang="it-IT" dirty="0"/>
              <a:t>, </a:t>
            </a:r>
            <a:r>
              <a:rPr lang="it-IT" dirty="0" err="1" smtClean="0"/>
              <a:t>newly</a:t>
            </a:r>
            <a:r>
              <a:rPr lang="it-IT" dirty="0" smtClean="0"/>
              <a:t> </a:t>
            </a:r>
            <a:r>
              <a:rPr lang="it-IT" dirty="0" err="1" smtClean="0"/>
              <a:t>synthesised</a:t>
            </a:r>
            <a:r>
              <a:rPr lang="it-IT" dirty="0" smtClean="0"/>
              <a:t> </a:t>
            </a:r>
            <a:r>
              <a:rPr lang="it-IT" dirty="0" err="1"/>
              <a:t>proteins</a:t>
            </a:r>
            <a:r>
              <a:rPr lang="it-IT" dirty="0"/>
              <a:t> </a:t>
            </a:r>
            <a:r>
              <a:rPr lang="it-IT" dirty="0" smtClean="0"/>
              <a:t>are </a:t>
            </a:r>
            <a:r>
              <a:rPr lang="it-IT" dirty="0" err="1" smtClean="0"/>
              <a:t>segregated</a:t>
            </a:r>
            <a:r>
              <a:rPr lang="it-IT" dirty="0" smtClean="0"/>
              <a:t> </a:t>
            </a:r>
            <a:r>
              <a:rPr lang="it-IT" dirty="0" err="1"/>
              <a:t>after</a:t>
            </a:r>
            <a:r>
              <a:rPr lang="it-IT" dirty="0"/>
              <a:t> </a:t>
            </a:r>
            <a:r>
              <a:rPr lang="it-IT" dirty="0" err="1"/>
              <a:t>passage</a:t>
            </a:r>
            <a:r>
              <a:rPr lang="it-IT" dirty="0"/>
              <a:t> </a:t>
            </a:r>
            <a:r>
              <a:rPr lang="it-IT" dirty="0" err="1" smtClean="0"/>
              <a:t>through</a:t>
            </a:r>
            <a:r>
              <a:rPr lang="it-IT" dirty="0" smtClean="0"/>
              <a:t> the </a:t>
            </a:r>
            <a:r>
              <a:rPr lang="it-IT" dirty="0"/>
              <a:t>Golgi in </a:t>
            </a:r>
            <a:r>
              <a:rPr lang="it-IT" dirty="0" err="1"/>
              <a:t>different</a:t>
            </a:r>
            <a:r>
              <a:rPr lang="it-IT" dirty="0"/>
              <a:t> </a:t>
            </a:r>
            <a:r>
              <a:rPr lang="it-IT" dirty="0" err="1" smtClean="0"/>
              <a:t>vesicular</a:t>
            </a:r>
            <a:r>
              <a:rPr lang="it-IT" dirty="0" smtClean="0"/>
              <a:t> </a:t>
            </a:r>
            <a:r>
              <a:rPr lang="en-US" dirty="0" smtClean="0"/>
              <a:t>carriers </a:t>
            </a:r>
            <a:r>
              <a:rPr lang="en-US" dirty="0"/>
              <a:t>destined for the </a:t>
            </a:r>
            <a:r>
              <a:rPr lang="en-US" dirty="0" smtClean="0"/>
              <a:t>apical </a:t>
            </a:r>
            <a:r>
              <a:rPr lang="it-IT" dirty="0" smtClean="0"/>
              <a:t>(</a:t>
            </a:r>
            <a:r>
              <a:rPr lang="it-IT" dirty="0" err="1" smtClean="0"/>
              <a:t>red</a:t>
            </a:r>
            <a:r>
              <a:rPr lang="it-IT" dirty="0"/>
              <a:t>) and </a:t>
            </a:r>
            <a:r>
              <a:rPr lang="it-IT" dirty="0" err="1"/>
              <a:t>basolateral</a:t>
            </a:r>
            <a:r>
              <a:rPr lang="it-IT" dirty="0"/>
              <a:t> (</a:t>
            </a:r>
            <a:r>
              <a:rPr lang="it-IT" dirty="0" smtClean="0"/>
              <a:t>green) </a:t>
            </a:r>
            <a:r>
              <a:rPr lang="it-IT" dirty="0" err="1" smtClean="0"/>
              <a:t>subdomains</a:t>
            </a:r>
            <a:endParaRPr lang="it-IT" dirty="0"/>
          </a:p>
          <a:p>
            <a:r>
              <a:rPr lang="it-IT" dirty="0" err="1"/>
              <a:t>Partitioning</a:t>
            </a:r>
            <a:r>
              <a:rPr lang="it-IT" dirty="0"/>
              <a:t> of </a:t>
            </a:r>
            <a:r>
              <a:rPr lang="it-IT" dirty="0" err="1" smtClean="0"/>
              <a:t>proteins</a:t>
            </a:r>
            <a:r>
              <a:rPr lang="it-IT" dirty="0" smtClean="0"/>
              <a:t> </a:t>
            </a:r>
            <a:r>
              <a:rPr lang="en-US" dirty="0" smtClean="0"/>
              <a:t>into </a:t>
            </a:r>
            <a:r>
              <a:rPr lang="en-US" dirty="0"/>
              <a:t>rafts appears to mediate </a:t>
            </a:r>
            <a:r>
              <a:rPr lang="en-US" dirty="0" smtClean="0"/>
              <a:t>the sorting </a:t>
            </a:r>
            <a:r>
              <a:rPr lang="en-US" dirty="0"/>
              <a:t>of at least some </a:t>
            </a:r>
            <a:r>
              <a:rPr lang="en-US" dirty="0" smtClean="0"/>
              <a:t>apical </a:t>
            </a:r>
            <a:r>
              <a:rPr lang="it-IT" dirty="0" smtClean="0"/>
              <a:t>membrane </a:t>
            </a:r>
            <a:r>
              <a:rPr lang="it-IT" dirty="0" err="1" smtClean="0"/>
              <a:t>proteins</a:t>
            </a:r>
            <a:endParaRPr lang="it-IT" dirty="0" smtClean="0"/>
          </a:p>
          <a:p>
            <a:r>
              <a:rPr lang="it-IT" u="sng" dirty="0" err="1"/>
              <a:t>Caveolae</a:t>
            </a:r>
            <a:r>
              <a:rPr lang="it-IT" u="sng" dirty="0"/>
              <a:t> are </a:t>
            </a:r>
            <a:r>
              <a:rPr lang="it-IT" u="sng" dirty="0" err="1" smtClean="0"/>
              <a:t>raft</a:t>
            </a:r>
            <a:r>
              <a:rPr lang="it-IT" u="sng" dirty="0" smtClean="0"/>
              <a:t> </a:t>
            </a:r>
            <a:r>
              <a:rPr lang="it-IT" u="sng" dirty="0" err="1" smtClean="0"/>
              <a:t>containing</a:t>
            </a:r>
            <a:r>
              <a:rPr lang="it-IT" u="sng" dirty="0" smtClean="0"/>
              <a:t> </a:t>
            </a:r>
            <a:r>
              <a:rPr lang="it-IT" u="sng" dirty="0" err="1" smtClean="0"/>
              <a:t>invaginated</a:t>
            </a:r>
            <a:r>
              <a:rPr lang="it-IT" u="sng" dirty="0" smtClean="0"/>
              <a:t> </a:t>
            </a:r>
            <a:r>
              <a:rPr lang="it-IT" u="sng" dirty="0" err="1" smtClean="0"/>
              <a:t>structures</a:t>
            </a:r>
            <a:r>
              <a:rPr lang="it-IT" u="sng" dirty="0" smtClean="0"/>
              <a:t> </a:t>
            </a:r>
            <a:r>
              <a:rPr lang="it-IT" dirty="0" err="1" smtClean="0"/>
              <a:t>exclusively</a:t>
            </a:r>
            <a:r>
              <a:rPr lang="it-IT" dirty="0" smtClean="0"/>
              <a:t> </a:t>
            </a:r>
            <a:r>
              <a:rPr lang="it-IT" dirty="0" err="1"/>
              <a:t>located</a:t>
            </a:r>
            <a:r>
              <a:rPr lang="it-IT" dirty="0"/>
              <a:t> in </a:t>
            </a:r>
            <a:r>
              <a:rPr lang="it-IT" dirty="0" smtClean="0"/>
              <a:t>the </a:t>
            </a:r>
            <a:r>
              <a:rPr lang="it-IT" dirty="0" err="1" smtClean="0"/>
              <a:t>basolateral</a:t>
            </a:r>
            <a:r>
              <a:rPr lang="it-IT" dirty="0" smtClean="0"/>
              <a:t> </a:t>
            </a:r>
            <a:r>
              <a:rPr lang="it-IT" dirty="0" err="1"/>
              <a:t>surface</a:t>
            </a:r>
            <a:r>
              <a:rPr lang="it-IT" dirty="0"/>
              <a:t>. </a:t>
            </a:r>
            <a:r>
              <a:rPr lang="it-IT" u="sng" dirty="0"/>
              <a:t>MAL</a:t>
            </a:r>
            <a:r>
              <a:rPr lang="it-IT" dirty="0"/>
              <a:t> </a:t>
            </a:r>
            <a:r>
              <a:rPr lang="it-IT" dirty="0" smtClean="0"/>
              <a:t>and </a:t>
            </a:r>
            <a:r>
              <a:rPr lang="it-IT" u="sng" dirty="0" smtClean="0"/>
              <a:t>caveolin-1</a:t>
            </a:r>
            <a:r>
              <a:rPr lang="it-IT" dirty="0" smtClean="0"/>
              <a:t> </a:t>
            </a:r>
            <a:r>
              <a:rPr lang="it-IT" dirty="0"/>
              <a:t>are </a:t>
            </a:r>
            <a:r>
              <a:rPr lang="it-IT" dirty="0" err="1" smtClean="0"/>
              <a:t>machinery</a:t>
            </a:r>
            <a:r>
              <a:rPr lang="it-IT" dirty="0" smtClean="0"/>
              <a:t> </a:t>
            </a:r>
            <a:r>
              <a:rPr lang="it-IT" dirty="0" err="1" smtClean="0"/>
              <a:t>involved</a:t>
            </a:r>
            <a:r>
              <a:rPr lang="it-IT" dirty="0" smtClean="0"/>
              <a:t> </a:t>
            </a:r>
            <a:r>
              <a:rPr lang="it-IT" dirty="0"/>
              <a:t>in </a:t>
            </a:r>
            <a:r>
              <a:rPr lang="it-IT" u="sng" dirty="0" err="1"/>
              <a:t>raft-dependent</a:t>
            </a:r>
            <a:r>
              <a:rPr lang="it-IT" u="sng" dirty="0"/>
              <a:t> </a:t>
            </a:r>
            <a:r>
              <a:rPr lang="it-IT" u="sng" dirty="0" err="1" smtClean="0"/>
              <a:t>apical</a:t>
            </a:r>
            <a:r>
              <a:rPr lang="it-IT" u="sng" dirty="0" smtClean="0"/>
              <a:t> </a:t>
            </a:r>
            <a:r>
              <a:rPr lang="en-US" u="sng" dirty="0" smtClean="0"/>
              <a:t>transport </a:t>
            </a:r>
            <a:r>
              <a:rPr lang="en-US" dirty="0"/>
              <a:t>(straight arrow in </a:t>
            </a:r>
            <a:r>
              <a:rPr lang="en-US" dirty="0" smtClean="0"/>
              <a:t>red) </a:t>
            </a:r>
            <a:r>
              <a:rPr lang="it-IT" dirty="0" smtClean="0"/>
              <a:t>and </a:t>
            </a:r>
            <a:r>
              <a:rPr lang="it-IT" u="sng" dirty="0" err="1"/>
              <a:t>caveolae</a:t>
            </a:r>
            <a:r>
              <a:rPr lang="it-IT" dirty="0"/>
              <a:t> </a:t>
            </a:r>
            <a:r>
              <a:rPr lang="it-IT" dirty="0" err="1"/>
              <a:t>formation</a:t>
            </a:r>
            <a:r>
              <a:rPr lang="it-IT" dirty="0"/>
              <a:t> (</a:t>
            </a:r>
            <a:r>
              <a:rPr lang="it-IT" dirty="0" err="1" smtClean="0"/>
              <a:t>curved</a:t>
            </a:r>
            <a:r>
              <a:rPr lang="it-IT" dirty="0" smtClean="0"/>
              <a:t> </a:t>
            </a:r>
            <a:r>
              <a:rPr lang="it-IT" dirty="0" err="1" smtClean="0"/>
              <a:t>arrow</a:t>
            </a:r>
            <a:r>
              <a:rPr lang="it-IT" dirty="0" smtClean="0"/>
              <a:t> </a:t>
            </a:r>
            <a:r>
              <a:rPr lang="it-IT" dirty="0"/>
              <a:t>in </a:t>
            </a:r>
            <a:r>
              <a:rPr lang="it-IT" dirty="0" err="1"/>
              <a:t>red</a:t>
            </a:r>
            <a:r>
              <a:rPr lang="it-IT" dirty="0"/>
              <a:t>), </a:t>
            </a:r>
            <a:r>
              <a:rPr lang="it-IT" dirty="0" err="1" smtClean="0"/>
              <a:t>respectively</a:t>
            </a:r>
            <a:endParaRPr lang="it-IT" dirty="0" smtClean="0"/>
          </a:p>
          <a:p>
            <a:r>
              <a:rPr lang="it-IT" u="sng" dirty="0" err="1" smtClean="0"/>
              <a:t>Specifically</a:t>
            </a:r>
            <a:r>
              <a:rPr lang="it-IT" dirty="0" smtClean="0"/>
              <a:t>, caveolin-1 </a:t>
            </a:r>
            <a:r>
              <a:rPr lang="it-IT" dirty="0" err="1"/>
              <a:t>is</a:t>
            </a:r>
            <a:r>
              <a:rPr lang="it-IT" dirty="0"/>
              <a:t> </a:t>
            </a:r>
            <a:r>
              <a:rPr lang="it-IT" dirty="0" err="1" smtClean="0"/>
              <a:t>necessary</a:t>
            </a:r>
            <a:r>
              <a:rPr lang="it-IT" dirty="0" smtClean="0"/>
              <a:t> </a:t>
            </a:r>
            <a:r>
              <a:rPr lang="en-US" dirty="0" smtClean="0"/>
              <a:t>for </a:t>
            </a:r>
            <a:r>
              <a:rPr lang="en-US" dirty="0" err="1"/>
              <a:t>caveolae</a:t>
            </a:r>
            <a:r>
              <a:rPr lang="en-US" dirty="0"/>
              <a:t> formation and </a:t>
            </a:r>
            <a:r>
              <a:rPr lang="en-US" dirty="0" err="1"/>
              <a:t>organises</a:t>
            </a:r>
            <a:r>
              <a:rPr lang="en-US" dirty="0"/>
              <a:t> lipid rafts to build the </a:t>
            </a:r>
            <a:r>
              <a:rPr lang="en-US" dirty="0" err="1"/>
              <a:t>caveolar</a:t>
            </a:r>
            <a:r>
              <a:rPr lang="en-US" dirty="0"/>
              <a:t> architecture. (D) MAL is necessary for apical transport and appears </a:t>
            </a:r>
            <a:r>
              <a:rPr lang="en-US" dirty="0" smtClean="0"/>
              <a:t>to </a:t>
            </a:r>
            <a:r>
              <a:rPr lang="en-US" dirty="0" err="1" smtClean="0"/>
              <a:t>organise</a:t>
            </a:r>
            <a:r>
              <a:rPr lang="en-US" dirty="0" smtClean="0"/>
              <a:t> </a:t>
            </a:r>
            <a:r>
              <a:rPr lang="en-US" dirty="0"/>
              <a:t>lipid rafts for the formation of the transport vesicles.</a:t>
            </a:r>
            <a:endParaRPr lang="it-IT" dirty="0"/>
          </a:p>
        </p:txBody>
      </p:sp>
      <p:pic>
        <p:nvPicPr>
          <p:cNvPr id="5" name="Segnaposto contenuto 4"/>
          <p:cNvPicPr>
            <a:picLocks noGrp="1" noChangeAspect="1"/>
          </p:cNvPicPr>
          <p:nvPr>
            <p:ph sz="half" idx="2"/>
          </p:nvPr>
        </p:nvPicPr>
        <p:blipFill>
          <a:blip r:embed="rId2"/>
          <a:stretch>
            <a:fillRect/>
          </a:stretch>
        </p:blipFill>
        <p:spPr>
          <a:xfrm>
            <a:off x="6019800" y="1825624"/>
            <a:ext cx="5122030" cy="4684589"/>
          </a:xfrm>
          <a:prstGeom prst="rect">
            <a:avLst/>
          </a:prstGeom>
        </p:spPr>
      </p:pic>
    </p:spTree>
    <p:extLst>
      <p:ext uri="{BB962C8B-B14F-4D97-AF65-F5344CB8AC3E}">
        <p14:creationId xmlns:p14="http://schemas.microsoft.com/office/powerpoint/2010/main" val="255513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Lipid</a:t>
            </a:r>
            <a:r>
              <a:rPr lang="it-IT" dirty="0" smtClean="0"/>
              <a:t> </a:t>
            </a:r>
            <a:r>
              <a:rPr lang="it-IT" dirty="0" err="1" smtClean="0"/>
              <a:t>rafts</a:t>
            </a:r>
            <a:r>
              <a:rPr lang="it-IT" dirty="0" smtClean="0"/>
              <a:t> </a:t>
            </a:r>
            <a:r>
              <a:rPr lang="it-IT" dirty="0" err="1" smtClean="0"/>
              <a:t>during</a:t>
            </a:r>
            <a:r>
              <a:rPr lang="it-IT" dirty="0" smtClean="0"/>
              <a:t> immune </a:t>
            </a:r>
            <a:r>
              <a:rPr lang="it-IT" dirty="0" err="1" smtClean="0"/>
              <a:t>responses</a:t>
            </a:r>
            <a:endParaRPr lang="it-IT" dirty="0"/>
          </a:p>
        </p:txBody>
      </p:sp>
      <p:sp>
        <p:nvSpPr>
          <p:cNvPr id="3" name="Segnaposto contenuto 2"/>
          <p:cNvSpPr>
            <a:spLocks noGrp="1"/>
          </p:cNvSpPr>
          <p:nvPr>
            <p:ph sz="half" idx="1"/>
          </p:nvPr>
        </p:nvSpPr>
        <p:spPr/>
        <p:txBody>
          <a:bodyPr>
            <a:normAutofit fontScale="92500" lnSpcReduction="20000"/>
          </a:bodyPr>
          <a:lstStyle/>
          <a:p>
            <a:r>
              <a:rPr lang="it-IT" dirty="0" smtClean="0"/>
              <a:t>The </a:t>
            </a:r>
            <a:r>
              <a:rPr lang="it-IT" dirty="0" err="1" smtClean="0"/>
              <a:t>ability</a:t>
            </a:r>
            <a:r>
              <a:rPr lang="it-IT" dirty="0" smtClean="0"/>
              <a:t> to </a:t>
            </a:r>
            <a:r>
              <a:rPr lang="it-IT" dirty="0" err="1" smtClean="0"/>
              <a:t>dynamically</a:t>
            </a:r>
            <a:r>
              <a:rPr lang="it-IT" dirty="0" smtClean="0"/>
              <a:t> </a:t>
            </a:r>
            <a:r>
              <a:rPr lang="it-IT" dirty="0" err="1" smtClean="0"/>
              <a:t>reorganize</a:t>
            </a:r>
            <a:r>
              <a:rPr lang="it-IT" dirty="0" smtClean="0"/>
              <a:t> the </a:t>
            </a:r>
            <a:r>
              <a:rPr lang="it-IT" dirty="0" err="1" smtClean="0"/>
              <a:t>protein</a:t>
            </a:r>
            <a:r>
              <a:rPr lang="it-IT" dirty="0" smtClean="0"/>
              <a:t> </a:t>
            </a:r>
            <a:r>
              <a:rPr lang="it-IT" dirty="0" err="1" smtClean="0"/>
              <a:t>content</a:t>
            </a:r>
            <a:r>
              <a:rPr lang="it-IT" dirty="0" smtClean="0"/>
              <a:t> of the plasma membrane </a:t>
            </a:r>
            <a:r>
              <a:rPr lang="it-IT" dirty="0" err="1" smtClean="0"/>
              <a:t>is</a:t>
            </a:r>
            <a:r>
              <a:rPr lang="it-IT" dirty="0" smtClean="0"/>
              <a:t> </a:t>
            </a:r>
            <a:r>
              <a:rPr lang="it-IT" dirty="0" err="1" smtClean="0"/>
              <a:t>essential</a:t>
            </a:r>
            <a:r>
              <a:rPr lang="it-IT" dirty="0" smtClean="0"/>
              <a:t> for the </a:t>
            </a:r>
            <a:r>
              <a:rPr lang="it-IT" dirty="0" err="1" smtClean="0"/>
              <a:t>regulation</a:t>
            </a:r>
            <a:r>
              <a:rPr lang="it-IT" dirty="0" smtClean="0"/>
              <a:t> of </a:t>
            </a:r>
            <a:r>
              <a:rPr lang="it-IT" dirty="0" err="1" smtClean="0"/>
              <a:t>processes</a:t>
            </a:r>
            <a:r>
              <a:rPr lang="it-IT" dirty="0" smtClean="0"/>
              <a:t> </a:t>
            </a:r>
            <a:r>
              <a:rPr lang="it-IT" dirty="0" err="1" smtClean="0"/>
              <a:t>such</a:t>
            </a:r>
            <a:r>
              <a:rPr lang="it-IT" dirty="0" smtClean="0"/>
              <a:t> </a:t>
            </a:r>
            <a:r>
              <a:rPr lang="it-IT" dirty="0" err="1" smtClean="0"/>
              <a:t>as</a:t>
            </a:r>
            <a:r>
              <a:rPr lang="it-IT" dirty="0" smtClean="0"/>
              <a:t> </a:t>
            </a:r>
            <a:r>
              <a:rPr lang="it-IT" u="sng" dirty="0" err="1" smtClean="0"/>
              <a:t>polarity</a:t>
            </a:r>
            <a:r>
              <a:rPr lang="it-IT" u="sng" dirty="0" smtClean="0"/>
              <a:t> of </a:t>
            </a:r>
            <a:r>
              <a:rPr lang="it-IT" u="sng" dirty="0" err="1" smtClean="0"/>
              <a:t>transport</a:t>
            </a:r>
            <a:r>
              <a:rPr lang="it-IT" u="sng" dirty="0" smtClean="0"/>
              <a:t>, </a:t>
            </a:r>
            <a:r>
              <a:rPr lang="it-IT" u="sng" dirty="0" err="1" smtClean="0"/>
              <a:t>development</a:t>
            </a:r>
            <a:r>
              <a:rPr lang="it-IT" u="sng" dirty="0" smtClean="0"/>
              <a:t>, and </a:t>
            </a:r>
            <a:r>
              <a:rPr lang="it-IT" u="sng" dirty="0" err="1" smtClean="0"/>
              <a:t>microbial</a:t>
            </a:r>
            <a:r>
              <a:rPr lang="it-IT" u="sng" dirty="0" smtClean="0"/>
              <a:t> </a:t>
            </a:r>
            <a:r>
              <a:rPr lang="it-IT" u="sng" dirty="0" err="1" smtClean="0"/>
              <a:t>infection</a:t>
            </a:r>
            <a:r>
              <a:rPr lang="it-IT" dirty="0" smtClean="0"/>
              <a:t>.</a:t>
            </a:r>
          </a:p>
          <a:p>
            <a:r>
              <a:rPr lang="it-IT" dirty="0" err="1" smtClean="0"/>
              <a:t>While</a:t>
            </a:r>
            <a:r>
              <a:rPr lang="it-IT" dirty="0" smtClean="0"/>
              <a:t> the </a:t>
            </a:r>
            <a:r>
              <a:rPr lang="it-IT" u="sng" dirty="0" err="1" smtClean="0"/>
              <a:t>plant</a:t>
            </a:r>
            <a:r>
              <a:rPr lang="it-IT" u="sng" dirty="0" smtClean="0"/>
              <a:t> </a:t>
            </a:r>
            <a:r>
              <a:rPr lang="it-IT" u="sng" dirty="0" err="1" smtClean="0"/>
              <a:t>cell</a:t>
            </a:r>
            <a:r>
              <a:rPr lang="it-IT" u="sng" dirty="0" smtClean="0"/>
              <a:t> </a:t>
            </a:r>
            <a:r>
              <a:rPr lang="it-IT" u="sng" dirty="0" err="1" smtClean="0"/>
              <a:t>wall</a:t>
            </a:r>
            <a:r>
              <a:rPr lang="it-IT" u="sng" dirty="0" smtClean="0"/>
              <a:t> </a:t>
            </a:r>
            <a:r>
              <a:rPr lang="it-IT" u="sng" dirty="0" err="1" smtClean="0"/>
              <a:t>represents</a:t>
            </a:r>
            <a:r>
              <a:rPr lang="it-IT" u="sng" dirty="0" smtClean="0"/>
              <a:t> the first </a:t>
            </a:r>
            <a:r>
              <a:rPr lang="it-IT" u="sng" dirty="0" err="1" smtClean="0"/>
              <a:t>physical</a:t>
            </a:r>
            <a:r>
              <a:rPr lang="it-IT" u="sng" dirty="0" smtClean="0"/>
              <a:t> </a:t>
            </a:r>
            <a:r>
              <a:rPr lang="it-IT" dirty="0" smtClean="0"/>
              <a:t>and </a:t>
            </a:r>
            <a:r>
              <a:rPr lang="it-IT" dirty="0" err="1" smtClean="0"/>
              <a:t>mostly</a:t>
            </a:r>
            <a:r>
              <a:rPr lang="it-IT" dirty="0" smtClean="0"/>
              <a:t> </a:t>
            </a:r>
            <a:r>
              <a:rPr lang="it-IT" dirty="0" err="1" smtClean="0"/>
              <a:t>unspecific</a:t>
            </a:r>
            <a:r>
              <a:rPr lang="it-IT" dirty="0" smtClean="0"/>
              <a:t> </a:t>
            </a:r>
            <a:r>
              <a:rPr lang="it-IT" dirty="0" err="1" smtClean="0"/>
              <a:t>barrier</a:t>
            </a:r>
            <a:r>
              <a:rPr lang="it-IT" dirty="0" smtClean="0"/>
              <a:t> for </a:t>
            </a:r>
            <a:r>
              <a:rPr lang="it-IT" dirty="0" err="1" smtClean="0"/>
              <a:t>invading</a:t>
            </a:r>
            <a:r>
              <a:rPr lang="it-IT" dirty="0" smtClean="0"/>
              <a:t> </a:t>
            </a:r>
            <a:r>
              <a:rPr lang="it-IT" dirty="0" err="1" smtClean="0"/>
              <a:t>microbes</a:t>
            </a:r>
            <a:r>
              <a:rPr lang="it-IT" dirty="0" smtClean="0"/>
              <a:t>, the plasma membrane </a:t>
            </a:r>
            <a:r>
              <a:rPr lang="it-IT" dirty="0" err="1" smtClean="0"/>
              <a:t>is</a:t>
            </a:r>
            <a:r>
              <a:rPr lang="it-IT" dirty="0" smtClean="0"/>
              <a:t> </a:t>
            </a:r>
            <a:r>
              <a:rPr lang="it-IT" dirty="0" err="1" smtClean="0"/>
              <a:t>at</a:t>
            </a:r>
            <a:r>
              <a:rPr lang="it-IT" dirty="0" smtClean="0"/>
              <a:t> the </a:t>
            </a:r>
            <a:r>
              <a:rPr lang="it-IT" u="sng" dirty="0" err="1" smtClean="0"/>
              <a:t>forefront</a:t>
            </a:r>
            <a:r>
              <a:rPr lang="it-IT" u="sng" dirty="0" smtClean="0"/>
              <a:t> of </a:t>
            </a:r>
            <a:r>
              <a:rPr lang="it-IT" u="sng" dirty="0" err="1" smtClean="0"/>
              <a:t>microbial</a:t>
            </a:r>
            <a:r>
              <a:rPr lang="it-IT" u="sng" dirty="0" smtClean="0"/>
              <a:t> </a:t>
            </a:r>
            <a:r>
              <a:rPr lang="it-IT" u="sng" dirty="0" err="1" smtClean="0"/>
              <a:t>recognition</a:t>
            </a:r>
            <a:r>
              <a:rPr lang="it-IT" dirty="0" smtClean="0"/>
              <a:t> and </a:t>
            </a:r>
            <a:r>
              <a:rPr lang="it-IT" u="sng" dirty="0" err="1" smtClean="0"/>
              <a:t>initiation</a:t>
            </a:r>
            <a:r>
              <a:rPr lang="it-IT" u="sng" dirty="0" smtClean="0"/>
              <a:t> of defense </a:t>
            </a:r>
            <a:r>
              <a:rPr lang="it-IT" u="sng" dirty="0" err="1" smtClean="0"/>
              <a:t>responses</a:t>
            </a:r>
            <a:r>
              <a:rPr lang="it-IT" dirty="0" smtClean="0"/>
              <a:t>.</a:t>
            </a:r>
          </a:p>
          <a:p>
            <a:endParaRPr lang="it-IT" dirty="0"/>
          </a:p>
        </p:txBody>
      </p:sp>
      <p:pic>
        <p:nvPicPr>
          <p:cNvPr id="5" name="Segnaposto contenuto 4"/>
          <p:cNvPicPr>
            <a:picLocks noGrp="1" noChangeAspect="1"/>
          </p:cNvPicPr>
          <p:nvPr>
            <p:ph sz="half" idx="2"/>
          </p:nvPr>
        </p:nvPicPr>
        <p:blipFill>
          <a:blip r:embed="rId2"/>
          <a:stretch>
            <a:fillRect/>
          </a:stretch>
        </p:blipFill>
        <p:spPr>
          <a:xfrm>
            <a:off x="5927301" y="1690687"/>
            <a:ext cx="6173707" cy="4273507"/>
          </a:xfrm>
          <a:prstGeom prst="rect">
            <a:avLst/>
          </a:prstGeom>
        </p:spPr>
      </p:pic>
    </p:spTree>
    <p:extLst>
      <p:ext uri="{BB962C8B-B14F-4D97-AF65-F5344CB8AC3E}">
        <p14:creationId xmlns:p14="http://schemas.microsoft.com/office/powerpoint/2010/main" val="1982327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Lipid rafts during plant immune responses</a:t>
            </a:r>
            <a:endParaRPr lang="it-IT" dirty="0"/>
          </a:p>
        </p:txBody>
      </p:sp>
      <p:sp>
        <p:nvSpPr>
          <p:cNvPr id="3" name="Segnaposto contenuto 2"/>
          <p:cNvSpPr>
            <a:spLocks noGrp="1"/>
          </p:cNvSpPr>
          <p:nvPr>
            <p:ph idx="1"/>
          </p:nvPr>
        </p:nvSpPr>
        <p:spPr/>
        <p:txBody>
          <a:bodyPr>
            <a:normAutofit fontScale="92500"/>
          </a:bodyPr>
          <a:lstStyle/>
          <a:p>
            <a:r>
              <a:rPr lang="it-IT" i="1" dirty="0" smtClean="0"/>
              <a:t>In </a:t>
            </a:r>
            <a:r>
              <a:rPr lang="it-IT" i="1" dirty="0" err="1" smtClean="0"/>
              <a:t>planta</a:t>
            </a:r>
            <a:r>
              <a:rPr lang="it-IT" i="1" dirty="0" smtClean="0"/>
              <a:t> </a:t>
            </a:r>
            <a:r>
              <a:rPr lang="it-IT" dirty="0" err="1" smtClean="0"/>
              <a:t>evidence</a:t>
            </a:r>
            <a:r>
              <a:rPr lang="it-IT" dirty="0" smtClean="0"/>
              <a:t> for </a:t>
            </a:r>
            <a:r>
              <a:rPr lang="it-IT" u="sng" dirty="0" err="1" smtClean="0"/>
              <a:t>dynamic</a:t>
            </a:r>
            <a:r>
              <a:rPr lang="it-IT" u="sng" dirty="0" smtClean="0"/>
              <a:t> </a:t>
            </a:r>
            <a:r>
              <a:rPr lang="it-IT" u="sng" dirty="0" err="1" smtClean="0"/>
              <a:t>compartmentalization</a:t>
            </a:r>
            <a:r>
              <a:rPr lang="it-IT" u="sng" dirty="0" smtClean="0"/>
              <a:t> of membrane </a:t>
            </a:r>
            <a:r>
              <a:rPr lang="it-IT" dirty="0" err="1" smtClean="0"/>
              <a:t>proteins</a:t>
            </a:r>
            <a:r>
              <a:rPr lang="it-IT" dirty="0" smtClean="0"/>
              <a:t> </a:t>
            </a:r>
            <a:r>
              <a:rPr lang="it-IT" dirty="0" err="1" smtClean="0"/>
              <a:t>was</a:t>
            </a:r>
            <a:r>
              <a:rPr lang="it-IT" dirty="0" smtClean="0"/>
              <a:t> </a:t>
            </a:r>
            <a:r>
              <a:rPr lang="it-IT" dirty="0" err="1" smtClean="0"/>
              <a:t>also</a:t>
            </a:r>
            <a:r>
              <a:rPr lang="it-IT" dirty="0" smtClean="0"/>
              <a:t> </a:t>
            </a:r>
            <a:r>
              <a:rPr lang="it-IT" dirty="0" err="1" smtClean="0"/>
              <a:t>reported</a:t>
            </a:r>
            <a:r>
              <a:rPr lang="it-IT" dirty="0" smtClean="0"/>
              <a:t> </a:t>
            </a:r>
            <a:r>
              <a:rPr lang="it-IT" dirty="0" err="1" smtClean="0"/>
              <a:t>upon</a:t>
            </a:r>
            <a:r>
              <a:rPr lang="it-IT" dirty="0" smtClean="0"/>
              <a:t> </a:t>
            </a:r>
            <a:r>
              <a:rPr lang="it-IT" dirty="0" err="1" smtClean="0"/>
              <a:t>host</a:t>
            </a:r>
            <a:r>
              <a:rPr lang="it-IT" dirty="0" smtClean="0"/>
              <a:t> </a:t>
            </a:r>
            <a:r>
              <a:rPr lang="it-IT" dirty="0" err="1" smtClean="0"/>
              <a:t>cell</a:t>
            </a:r>
            <a:r>
              <a:rPr lang="it-IT" dirty="0" smtClean="0"/>
              <a:t> </a:t>
            </a:r>
            <a:r>
              <a:rPr lang="it-IT" dirty="0" err="1" smtClean="0"/>
              <a:t>infection</a:t>
            </a:r>
            <a:r>
              <a:rPr lang="it-IT" dirty="0" smtClean="0"/>
              <a:t> of </a:t>
            </a:r>
            <a:r>
              <a:rPr lang="it-IT" i="1" dirty="0" err="1" smtClean="0"/>
              <a:t>Hordeum</a:t>
            </a:r>
            <a:r>
              <a:rPr lang="it-IT" i="1" dirty="0" smtClean="0"/>
              <a:t> vulgare </a:t>
            </a:r>
            <a:r>
              <a:rPr lang="it-IT" dirty="0" smtClean="0"/>
              <a:t>(</a:t>
            </a:r>
            <a:r>
              <a:rPr lang="it-IT" dirty="0" err="1" smtClean="0"/>
              <a:t>barley</a:t>
            </a:r>
            <a:r>
              <a:rPr lang="it-IT" dirty="0" smtClean="0"/>
              <a:t>) and </a:t>
            </a:r>
            <a:r>
              <a:rPr lang="it-IT" i="1" dirty="0" smtClean="0"/>
              <a:t>A. </a:t>
            </a:r>
            <a:r>
              <a:rPr lang="it-IT" i="1" dirty="0" err="1" smtClean="0"/>
              <a:t>thaliana</a:t>
            </a:r>
            <a:r>
              <a:rPr lang="it-IT" i="1" dirty="0" smtClean="0"/>
              <a:t> </a:t>
            </a:r>
            <a:r>
              <a:rPr lang="it-IT" dirty="0" smtClean="0"/>
              <a:t>by the </a:t>
            </a:r>
            <a:r>
              <a:rPr lang="it-IT" dirty="0" err="1" smtClean="0"/>
              <a:t>powdery</a:t>
            </a:r>
            <a:r>
              <a:rPr lang="it-IT" dirty="0" smtClean="0"/>
              <a:t> </a:t>
            </a:r>
            <a:r>
              <a:rPr lang="it-IT" dirty="0" err="1" smtClean="0"/>
              <a:t>mildew</a:t>
            </a:r>
            <a:r>
              <a:rPr lang="it-IT" dirty="0" smtClean="0"/>
              <a:t> </a:t>
            </a:r>
            <a:r>
              <a:rPr lang="it-IT" dirty="0" err="1" smtClean="0"/>
              <a:t>fungus</a:t>
            </a:r>
            <a:r>
              <a:rPr lang="it-IT" dirty="0" smtClean="0"/>
              <a:t> </a:t>
            </a:r>
            <a:r>
              <a:rPr lang="it-IT" i="1" u="sng" dirty="0" err="1" smtClean="0"/>
              <a:t>Blumeria</a:t>
            </a:r>
            <a:r>
              <a:rPr lang="it-IT" i="1" u="sng" dirty="0" smtClean="0"/>
              <a:t> </a:t>
            </a:r>
            <a:r>
              <a:rPr lang="it-IT" i="1" u="sng" dirty="0" err="1" smtClean="0"/>
              <a:t>graminis</a:t>
            </a:r>
            <a:r>
              <a:rPr lang="it-IT" i="1" dirty="0" smtClean="0"/>
              <a:t>. </a:t>
            </a:r>
          </a:p>
          <a:p>
            <a:r>
              <a:rPr lang="it-IT" dirty="0" err="1"/>
              <a:t>Focal</a:t>
            </a:r>
            <a:r>
              <a:rPr lang="it-IT" dirty="0"/>
              <a:t> </a:t>
            </a:r>
            <a:r>
              <a:rPr lang="it-IT" dirty="0" err="1"/>
              <a:t>accumulations</a:t>
            </a:r>
            <a:r>
              <a:rPr lang="it-IT" dirty="0"/>
              <a:t> </a:t>
            </a:r>
            <a:r>
              <a:rPr lang="it-IT" u="sng" dirty="0" err="1"/>
              <a:t>around</a:t>
            </a:r>
            <a:r>
              <a:rPr lang="it-IT" u="sng" dirty="0"/>
              <a:t> </a:t>
            </a:r>
            <a:r>
              <a:rPr lang="it-IT" u="sng" dirty="0" err="1"/>
              <a:t>fungal</a:t>
            </a:r>
            <a:r>
              <a:rPr lang="it-IT" u="sng" dirty="0"/>
              <a:t> entry </a:t>
            </a:r>
            <a:r>
              <a:rPr lang="it-IT" u="sng" dirty="0" err="1"/>
              <a:t>sites</a:t>
            </a:r>
            <a:r>
              <a:rPr lang="it-IT" u="sng" dirty="0"/>
              <a:t> </a:t>
            </a:r>
            <a:r>
              <a:rPr lang="it-IT" dirty="0" err="1"/>
              <a:t>were</a:t>
            </a:r>
            <a:r>
              <a:rPr lang="it-IT" dirty="0"/>
              <a:t> </a:t>
            </a:r>
            <a:r>
              <a:rPr lang="it-IT" dirty="0" err="1"/>
              <a:t>observed</a:t>
            </a:r>
            <a:r>
              <a:rPr lang="it-IT" dirty="0"/>
              <a:t> for </a:t>
            </a:r>
            <a:r>
              <a:rPr lang="it-IT" dirty="0" err="1"/>
              <a:t>three</a:t>
            </a:r>
            <a:r>
              <a:rPr lang="it-IT" dirty="0"/>
              <a:t> </a:t>
            </a:r>
            <a:r>
              <a:rPr lang="it-IT" dirty="0" err="1"/>
              <a:t>otherwise</a:t>
            </a:r>
            <a:r>
              <a:rPr lang="it-IT" dirty="0"/>
              <a:t> </a:t>
            </a:r>
            <a:r>
              <a:rPr lang="it-IT" dirty="0" err="1"/>
              <a:t>evenly</a:t>
            </a:r>
            <a:r>
              <a:rPr lang="it-IT" dirty="0"/>
              <a:t> </a:t>
            </a:r>
            <a:r>
              <a:rPr lang="it-IT" dirty="0" err="1"/>
              <a:t>distributed</a:t>
            </a:r>
            <a:r>
              <a:rPr lang="it-IT" dirty="0"/>
              <a:t> </a:t>
            </a:r>
            <a:r>
              <a:rPr lang="it-IT" dirty="0" err="1"/>
              <a:t>fluorescently</a:t>
            </a:r>
            <a:r>
              <a:rPr lang="it-IT" dirty="0"/>
              <a:t> </a:t>
            </a:r>
            <a:r>
              <a:rPr lang="it-IT" dirty="0" err="1"/>
              <a:t>labeled</a:t>
            </a:r>
            <a:r>
              <a:rPr lang="it-IT" dirty="0"/>
              <a:t> </a:t>
            </a:r>
            <a:r>
              <a:rPr lang="it-IT" dirty="0" err="1"/>
              <a:t>proteins</a:t>
            </a:r>
            <a:r>
              <a:rPr lang="it-IT" dirty="0"/>
              <a:t> </a:t>
            </a:r>
            <a:r>
              <a:rPr lang="it-IT" dirty="0" err="1"/>
              <a:t>all</a:t>
            </a:r>
            <a:r>
              <a:rPr lang="it-IT" dirty="0"/>
              <a:t> </a:t>
            </a:r>
            <a:r>
              <a:rPr lang="it-IT" dirty="0" err="1"/>
              <a:t>involved</a:t>
            </a:r>
            <a:r>
              <a:rPr lang="it-IT" dirty="0"/>
              <a:t> in </a:t>
            </a:r>
            <a:r>
              <a:rPr lang="it-IT" dirty="0" err="1"/>
              <a:t>powdery</a:t>
            </a:r>
            <a:r>
              <a:rPr lang="it-IT" dirty="0"/>
              <a:t> </a:t>
            </a:r>
            <a:r>
              <a:rPr lang="it-IT" dirty="0" err="1"/>
              <a:t>mildew</a:t>
            </a:r>
            <a:r>
              <a:rPr lang="it-IT" dirty="0"/>
              <a:t> </a:t>
            </a:r>
            <a:r>
              <a:rPr lang="it-IT" dirty="0" err="1"/>
              <a:t>penetration</a:t>
            </a:r>
            <a:r>
              <a:rPr lang="it-IT" dirty="0"/>
              <a:t> </a:t>
            </a:r>
            <a:r>
              <a:rPr lang="it-IT" dirty="0" err="1" smtClean="0"/>
              <a:t>resistance</a:t>
            </a:r>
            <a:r>
              <a:rPr lang="it-IT" dirty="0"/>
              <a:t>, </a:t>
            </a:r>
            <a:r>
              <a:rPr lang="it-IT" dirty="0" err="1"/>
              <a:t>namely</a:t>
            </a:r>
            <a:r>
              <a:rPr lang="it-IT" dirty="0"/>
              <a:t> MILDEW-RESISTANCE-LOCUS-O (</a:t>
            </a:r>
            <a:r>
              <a:rPr lang="it-IT" u="sng" dirty="0"/>
              <a:t>MLO</a:t>
            </a:r>
            <a:r>
              <a:rPr lang="it-IT" dirty="0"/>
              <a:t>), the </a:t>
            </a:r>
            <a:r>
              <a:rPr lang="it-IT" dirty="0" err="1"/>
              <a:t>syntaxin</a:t>
            </a:r>
            <a:r>
              <a:rPr lang="it-IT" dirty="0"/>
              <a:t> </a:t>
            </a:r>
            <a:r>
              <a:rPr lang="it-IT" dirty="0" err="1"/>
              <a:t>HvREQUIRED</a:t>
            </a:r>
            <a:r>
              <a:rPr lang="it-IT" dirty="0"/>
              <a:t>-FOR-MLO-SPECIFIED-RESISTANCE- 2 (</a:t>
            </a:r>
            <a:r>
              <a:rPr lang="it-IT" u="sng" dirty="0"/>
              <a:t>HvROR2</a:t>
            </a:r>
            <a:r>
              <a:rPr lang="it-IT" dirty="0"/>
              <a:t>) and </a:t>
            </a:r>
            <a:r>
              <a:rPr lang="it-IT" dirty="0" err="1"/>
              <a:t>its</a:t>
            </a:r>
            <a:r>
              <a:rPr lang="it-IT" dirty="0"/>
              <a:t> </a:t>
            </a:r>
            <a:r>
              <a:rPr lang="it-IT" dirty="0" err="1"/>
              <a:t>ortholog</a:t>
            </a:r>
            <a:r>
              <a:rPr lang="it-IT" dirty="0"/>
              <a:t> AtPENETRATION-1 (</a:t>
            </a:r>
            <a:r>
              <a:rPr lang="it-IT" u="sng" dirty="0"/>
              <a:t>AtPEN1</a:t>
            </a:r>
            <a:r>
              <a:rPr lang="it-IT" dirty="0"/>
              <a:t>) </a:t>
            </a:r>
          </a:p>
          <a:p>
            <a:r>
              <a:rPr lang="it-IT" dirty="0" smtClean="0"/>
              <a:t>A </a:t>
            </a:r>
            <a:r>
              <a:rPr lang="it-IT" dirty="0" err="1" smtClean="0"/>
              <a:t>possible</a:t>
            </a:r>
            <a:r>
              <a:rPr lang="it-IT" dirty="0" smtClean="0"/>
              <a:t> </a:t>
            </a:r>
            <a:r>
              <a:rPr lang="it-IT" u="sng" dirty="0" smtClean="0"/>
              <a:t>membrane </a:t>
            </a:r>
            <a:r>
              <a:rPr lang="it-IT" u="sng" dirty="0" err="1" smtClean="0"/>
              <a:t>raft</a:t>
            </a:r>
            <a:r>
              <a:rPr lang="it-IT" dirty="0" smtClean="0"/>
              <a:t> </a:t>
            </a:r>
            <a:r>
              <a:rPr lang="it-IT" dirty="0" err="1" smtClean="0"/>
              <a:t>localization</a:t>
            </a:r>
            <a:r>
              <a:rPr lang="it-IT" dirty="0" smtClean="0"/>
              <a:t> of </a:t>
            </a:r>
            <a:r>
              <a:rPr lang="it-IT" u="sng" dirty="0" err="1" smtClean="0"/>
              <a:t>NtRBOHD</a:t>
            </a:r>
            <a:r>
              <a:rPr lang="it-IT" dirty="0" smtClean="0"/>
              <a:t> </a:t>
            </a:r>
            <a:r>
              <a:rPr lang="it-IT" dirty="0" err="1" smtClean="0"/>
              <a:t>is</a:t>
            </a:r>
            <a:r>
              <a:rPr lang="it-IT" dirty="0" smtClean="0"/>
              <a:t> </a:t>
            </a:r>
            <a:r>
              <a:rPr lang="it-IT" dirty="0" err="1" smtClean="0"/>
              <a:t>also</a:t>
            </a:r>
            <a:r>
              <a:rPr lang="it-IT" dirty="0" smtClean="0"/>
              <a:t> </a:t>
            </a:r>
            <a:r>
              <a:rPr lang="it-IT" dirty="0" err="1" smtClean="0"/>
              <a:t>supported</a:t>
            </a:r>
            <a:r>
              <a:rPr lang="it-IT" dirty="0" smtClean="0"/>
              <a:t> by </a:t>
            </a:r>
            <a:r>
              <a:rPr lang="it-IT" dirty="0" err="1" smtClean="0"/>
              <a:t>its</a:t>
            </a:r>
            <a:r>
              <a:rPr lang="it-IT" dirty="0" smtClean="0"/>
              <a:t> </a:t>
            </a:r>
            <a:r>
              <a:rPr lang="it-IT" dirty="0" err="1" smtClean="0"/>
              <a:t>identification</a:t>
            </a:r>
            <a:r>
              <a:rPr lang="it-IT" dirty="0" smtClean="0"/>
              <a:t> in </a:t>
            </a:r>
            <a:r>
              <a:rPr lang="it-IT" dirty="0" err="1" smtClean="0"/>
              <a:t>DIMs</a:t>
            </a:r>
            <a:r>
              <a:rPr lang="it-IT" dirty="0" smtClean="0"/>
              <a:t> from </a:t>
            </a:r>
            <a:r>
              <a:rPr lang="it-IT" i="1" dirty="0" smtClean="0"/>
              <a:t>N. </a:t>
            </a:r>
            <a:r>
              <a:rPr lang="it-IT" i="1" dirty="0" err="1" smtClean="0"/>
              <a:t>tabacum</a:t>
            </a:r>
            <a:r>
              <a:rPr lang="it-IT" i="1" dirty="0" smtClean="0"/>
              <a:t> </a:t>
            </a:r>
            <a:r>
              <a:rPr lang="it-IT" dirty="0" err="1" smtClean="0"/>
              <a:t>after</a:t>
            </a:r>
            <a:r>
              <a:rPr lang="it-IT" dirty="0" smtClean="0"/>
              <a:t> treatment with </a:t>
            </a:r>
            <a:r>
              <a:rPr lang="it-IT" dirty="0" err="1" smtClean="0"/>
              <a:t>cryptogein</a:t>
            </a:r>
            <a:r>
              <a:rPr lang="it-IT" dirty="0" smtClean="0"/>
              <a:t>, </a:t>
            </a:r>
            <a:r>
              <a:rPr lang="it-IT" dirty="0" err="1" smtClean="0"/>
              <a:t>together</a:t>
            </a:r>
            <a:r>
              <a:rPr lang="it-IT" dirty="0" smtClean="0"/>
              <a:t> with </a:t>
            </a:r>
            <a:r>
              <a:rPr lang="it-IT" dirty="0" err="1" smtClean="0"/>
              <a:t>its</a:t>
            </a:r>
            <a:r>
              <a:rPr lang="it-IT" dirty="0" smtClean="0"/>
              <a:t> negative </a:t>
            </a:r>
            <a:r>
              <a:rPr lang="it-IT" dirty="0" err="1" smtClean="0"/>
              <a:t>regulator</a:t>
            </a:r>
            <a:r>
              <a:rPr lang="it-IT" dirty="0" smtClean="0"/>
              <a:t> RAC/ROP </a:t>
            </a:r>
            <a:r>
              <a:rPr lang="it-IT" dirty="0" err="1" smtClean="0"/>
              <a:t>GTPase</a:t>
            </a:r>
            <a:r>
              <a:rPr lang="it-IT" dirty="0" smtClean="0"/>
              <a:t> NtRAC5</a:t>
            </a:r>
          </a:p>
          <a:p>
            <a:endParaRPr lang="it-IT" dirty="0"/>
          </a:p>
        </p:txBody>
      </p:sp>
    </p:spTree>
    <p:extLst>
      <p:ext uri="{BB962C8B-B14F-4D97-AF65-F5344CB8AC3E}">
        <p14:creationId xmlns:p14="http://schemas.microsoft.com/office/powerpoint/2010/main" val="443491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868" y="35898"/>
            <a:ext cx="10515600" cy="1325563"/>
          </a:xfrm>
        </p:spPr>
        <p:txBody>
          <a:bodyPr/>
          <a:lstStyle/>
          <a:p>
            <a:r>
              <a:rPr lang="it-IT" dirty="0" err="1" smtClean="0"/>
              <a:t>Lipid</a:t>
            </a:r>
            <a:r>
              <a:rPr lang="it-IT" dirty="0" smtClean="0"/>
              <a:t> </a:t>
            </a:r>
            <a:r>
              <a:rPr lang="it-IT" dirty="0" err="1" smtClean="0"/>
              <a:t>rafts</a:t>
            </a:r>
            <a:r>
              <a:rPr lang="it-IT" dirty="0" smtClean="0"/>
              <a:t> </a:t>
            </a:r>
            <a:r>
              <a:rPr lang="it-IT" dirty="0" err="1" smtClean="0"/>
              <a:t>as</a:t>
            </a:r>
            <a:r>
              <a:rPr lang="it-IT" dirty="0" smtClean="0"/>
              <a:t> entry </a:t>
            </a:r>
            <a:r>
              <a:rPr lang="it-IT" dirty="0" err="1" smtClean="0"/>
              <a:t>points</a:t>
            </a:r>
            <a:r>
              <a:rPr lang="it-IT" dirty="0" smtClean="0"/>
              <a:t>  for </a:t>
            </a:r>
            <a:r>
              <a:rPr lang="it-IT" dirty="0" err="1" smtClean="0"/>
              <a:t>intracellular</a:t>
            </a:r>
            <a:r>
              <a:rPr lang="it-IT" dirty="0" smtClean="0"/>
              <a:t> </a:t>
            </a:r>
            <a:r>
              <a:rPr lang="it-IT" dirty="0" err="1" smtClean="0"/>
              <a:t>microbials</a:t>
            </a:r>
            <a:endParaRPr lang="it-IT" dirty="0"/>
          </a:p>
        </p:txBody>
      </p:sp>
      <p:sp>
        <p:nvSpPr>
          <p:cNvPr id="3" name="Segnaposto contenuto 2"/>
          <p:cNvSpPr>
            <a:spLocks noGrp="1"/>
          </p:cNvSpPr>
          <p:nvPr>
            <p:ph sz="half" idx="1"/>
          </p:nvPr>
        </p:nvSpPr>
        <p:spPr>
          <a:xfrm>
            <a:off x="180869" y="1446962"/>
            <a:ext cx="5817997" cy="5411037"/>
          </a:xfrm>
        </p:spPr>
        <p:txBody>
          <a:bodyPr>
            <a:normAutofit fontScale="70000" lnSpcReduction="20000"/>
          </a:bodyPr>
          <a:lstStyle/>
          <a:p>
            <a:r>
              <a:rPr lang="it-IT" dirty="0"/>
              <a:t>The </a:t>
            </a:r>
            <a:r>
              <a:rPr lang="it-IT" dirty="0" err="1"/>
              <a:t>integral</a:t>
            </a:r>
            <a:r>
              <a:rPr lang="it-IT" dirty="0"/>
              <a:t> membrane </a:t>
            </a:r>
            <a:r>
              <a:rPr lang="it-IT" dirty="0" err="1"/>
              <a:t>proteins</a:t>
            </a:r>
            <a:r>
              <a:rPr lang="it-IT" dirty="0"/>
              <a:t> </a:t>
            </a:r>
            <a:r>
              <a:rPr lang="it-IT" u="sng" dirty="0"/>
              <a:t>FLOTILLIN-1 and FLOTILLIN- 2</a:t>
            </a:r>
            <a:r>
              <a:rPr lang="it-IT" dirty="0"/>
              <a:t> (</a:t>
            </a:r>
            <a:r>
              <a:rPr lang="it-IT" dirty="0" err="1"/>
              <a:t>synonymously</a:t>
            </a:r>
            <a:r>
              <a:rPr lang="it-IT" dirty="0"/>
              <a:t> </a:t>
            </a:r>
            <a:r>
              <a:rPr lang="it-IT" dirty="0" err="1"/>
              <a:t>called</a:t>
            </a:r>
            <a:r>
              <a:rPr lang="it-IT" dirty="0"/>
              <a:t> REGGIE-2 and REGGIE-1) are </a:t>
            </a:r>
            <a:r>
              <a:rPr lang="it-IT" dirty="0" err="1"/>
              <a:t>frequently</a:t>
            </a:r>
            <a:r>
              <a:rPr lang="it-IT" dirty="0"/>
              <a:t> </a:t>
            </a:r>
            <a:r>
              <a:rPr lang="it-IT" dirty="0" err="1"/>
              <a:t>used</a:t>
            </a:r>
            <a:r>
              <a:rPr lang="it-IT" dirty="0"/>
              <a:t> </a:t>
            </a:r>
            <a:r>
              <a:rPr lang="it-IT" dirty="0" err="1"/>
              <a:t>as</a:t>
            </a:r>
            <a:r>
              <a:rPr lang="it-IT" dirty="0"/>
              <a:t> </a:t>
            </a:r>
            <a:r>
              <a:rPr lang="it-IT" dirty="0" err="1"/>
              <a:t>markers</a:t>
            </a:r>
            <a:r>
              <a:rPr lang="it-IT" dirty="0"/>
              <a:t> for membrane </a:t>
            </a:r>
            <a:r>
              <a:rPr lang="it-IT" dirty="0" err="1"/>
              <a:t>rafts</a:t>
            </a:r>
            <a:r>
              <a:rPr lang="it-IT" dirty="0"/>
              <a:t> in the </a:t>
            </a:r>
            <a:r>
              <a:rPr lang="it-IT" dirty="0" err="1"/>
              <a:t>cytoplasmic</a:t>
            </a:r>
            <a:r>
              <a:rPr lang="it-IT" dirty="0"/>
              <a:t> </a:t>
            </a:r>
            <a:r>
              <a:rPr lang="it-IT" dirty="0" err="1"/>
              <a:t>leaflet</a:t>
            </a:r>
            <a:r>
              <a:rPr lang="it-IT" dirty="0"/>
              <a:t> of </a:t>
            </a:r>
            <a:r>
              <a:rPr lang="it-IT" dirty="0" err="1"/>
              <a:t>mammalian</a:t>
            </a:r>
            <a:r>
              <a:rPr lang="it-IT" dirty="0"/>
              <a:t> </a:t>
            </a:r>
            <a:r>
              <a:rPr lang="it-IT" dirty="0" err="1" smtClean="0"/>
              <a:t>cells</a:t>
            </a:r>
            <a:endParaRPr lang="it-IT" dirty="0" smtClean="0"/>
          </a:p>
          <a:p>
            <a:r>
              <a:rPr lang="it-IT" dirty="0" err="1" smtClean="0"/>
              <a:t>Members</a:t>
            </a:r>
            <a:r>
              <a:rPr lang="it-IT" dirty="0" smtClean="0"/>
              <a:t> </a:t>
            </a:r>
            <a:r>
              <a:rPr lang="it-IT" dirty="0"/>
              <a:t>of </a:t>
            </a:r>
            <a:r>
              <a:rPr lang="it-IT" dirty="0" err="1"/>
              <a:t>this</a:t>
            </a:r>
            <a:r>
              <a:rPr lang="it-IT" dirty="0"/>
              <a:t> </a:t>
            </a:r>
            <a:r>
              <a:rPr lang="it-IT" dirty="0" err="1"/>
              <a:t>protein</a:t>
            </a:r>
            <a:r>
              <a:rPr lang="it-IT" dirty="0"/>
              <a:t> family </a:t>
            </a:r>
            <a:r>
              <a:rPr lang="it-IT" dirty="0" err="1"/>
              <a:t>were</a:t>
            </a:r>
            <a:r>
              <a:rPr lang="it-IT" dirty="0"/>
              <a:t> </a:t>
            </a:r>
            <a:r>
              <a:rPr lang="it-IT" dirty="0" err="1"/>
              <a:t>described</a:t>
            </a:r>
            <a:r>
              <a:rPr lang="it-IT" dirty="0"/>
              <a:t> to be </a:t>
            </a:r>
            <a:r>
              <a:rPr lang="it-IT" dirty="0" err="1"/>
              <a:t>involved</a:t>
            </a:r>
            <a:r>
              <a:rPr lang="it-IT" dirty="0"/>
              <a:t> in </a:t>
            </a:r>
            <a:r>
              <a:rPr lang="it-IT" u="sng" dirty="0" err="1"/>
              <a:t>clathrin-independent</a:t>
            </a:r>
            <a:r>
              <a:rPr lang="it-IT" u="sng" dirty="0"/>
              <a:t> </a:t>
            </a:r>
            <a:r>
              <a:rPr lang="it-IT" u="sng" dirty="0" err="1"/>
              <a:t>endocytosis</a:t>
            </a:r>
            <a:r>
              <a:rPr lang="it-IT" u="sng" dirty="0"/>
              <a:t> </a:t>
            </a:r>
            <a:r>
              <a:rPr lang="it-IT" dirty="0"/>
              <a:t>and are </a:t>
            </a:r>
            <a:r>
              <a:rPr lang="it-IT" dirty="0" err="1"/>
              <a:t>present</a:t>
            </a:r>
            <a:r>
              <a:rPr lang="it-IT" dirty="0"/>
              <a:t> on </a:t>
            </a:r>
            <a:r>
              <a:rPr lang="it-IT" dirty="0" err="1"/>
              <a:t>host-derived</a:t>
            </a:r>
            <a:r>
              <a:rPr lang="it-IT" dirty="0"/>
              <a:t> </a:t>
            </a:r>
            <a:r>
              <a:rPr lang="it-IT" dirty="0" err="1"/>
              <a:t>membranes</a:t>
            </a:r>
            <a:r>
              <a:rPr lang="it-IT" dirty="0"/>
              <a:t> </a:t>
            </a:r>
            <a:r>
              <a:rPr lang="it-IT" dirty="0" err="1"/>
              <a:t>surrounding</a:t>
            </a:r>
            <a:r>
              <a:rPr lang="it-IT" dirty="0"/>
              <a:t> </a:t>
            </a:r>
            <a:r>
              <a:rPr lang="it-IT" dirty="0" err="1"/>
              <a:t>intracellular</a:t>
            </a:r>
            <a:r>
              <a:rPr lang="it-IT" dirty="0"/>
              <a:t> </a:t>
            </a:r>
            <a:r>
              <a:rPr lang="it-IT" dirty="0" err="1"/>
              <a:t>microorganisms</a:t>
            </a:r>
            <a:r>
              <a:rPr lang="it-IT" dirty="0"/>
              <a:t>, </a:t>
            </a:r>
            <a:r>
              <a:rPr lang="it-IT" dirty="0" err="1"/>
              <a:t>indicating</a:t>
            </a:r>
            <a:r>
              <a:rPr lang="it-IT" dirty="0"/>
              <a:t> </a:t>
            </a:r>
            <a:r>
              <a:rPr lang="it-IT" u="sng" dirty="0" err="1"/>
              <a:t>raft-mediated</a:t>
            </a:r>
            <a:r>
              <a:rPr lang="it-IT" u="sng" dirty="0"/>
              <a:t> </a:t>
            </a:r>
            <a:r>
              <a:rPr lang="it-IT" u="sng" dirty="0" err="1"/>
              <a:t>endocytosis</a:t>
            </a:r>
            <a:r>
              <a:rPr lang="it-IT" u="sng" dirty="0"/>
              <a:t> </a:t>
            </a:r>
            <a:r>
              <a:rPr lang="it-IT" dirty="0" err="1"/>
              <a:t>as</a:t>
            </a:r>
            <a:r>
              <a:rPr lang="it-IT" dirty="0"/>
              <a:t> a </a:t>
            </a:r>
            <a:r>
              <a:rPr lang="it-IT" dirty="0" err="1"/>
              <a:t>possible</a:t>
            </a:r>
            <a:r>
              <a:rPr lang="it-IT" dirty="0"/>
              <a:t> </a:t>
            </a:r>
            <a:r>
              <a:rPr lang="it-IT" u="sng" dirty="0"/>
              <a:t>entry </a:t>
            </a:r>
            <a:r>
              <a:rPr lang="it-IT" u="sng" dirty="0" err="1"/>
              <a:t>point</a:t>
            </a:r>
            <a:r>
              <a:rPr lang="it-IT" u="sng" dirty="0"/>
              <a:t> </a:t>
            </a:r>
            <a:r>
              <a:rPr lang="it-IT" dirty="0"/>
              <a:t>for </a:t>
            </a:r>
            <a:r>
              <a:rPr lang="it-IT" u="sng" dirty="0" err="1" smtClean="0"/>
              <a:t>microorganisms</a:t>
            </a:r>
            <a:r>
              <a:rPr lang="it-IT" u="sng" dirty="0" smtClean="0"/>
              <a:t> </a:t>
            </a:r>
          </a:p>
          <a:p>
            <a:r>
              <a:rPr lang="en-US" dirty="0"/>
              <a:t>Furthermore, evidence that </a:t>
            </a:r>
            <a:r>
              <a:rPr lang="en-US" u="sng" dirty="0" err="1"/>
              <a:t>flotillins</a:t>
            </a:r>
            <a:r>
              <a:rPr lang="en-US" dirty="0"/>
              <a:t> are </a:t>
            </a:r>
            <a:r>
              <a:rPr lang="en-US" u="sng" dirty="0"/>
              <a:t>interacting</a:t>
            </a:r>
            <a:r>
              <a:rPr lang="en-US" dirty="0"/>
              <a:t> and/or co-localizing with many signaling components, such as receptors and mitogen-activated protein kinases (</a:t>
            </a:r>
            <a:r>
              <a:rPr lang="en-US" u="sng" dirty="0"/>
              <a:t>MAPK</a:t>
            </a:r>
            <a:r>
              <a:rPr lang="en-US" dirty="0"/>
              <a:t>), suggests that these proteins may act as </a:t>
            </a:r>
            <a:r>
              <a:rPr lang="en-US" u="sng" dirty="0"/>
              <a:t>scaffolds</a:t>
            </a:r>
            <a:r>
              <a:rPr lang="en-US" dirty="0"/>
              <a:t> for a number of signaling </a:t>
            </a:r>
            <a:r>
              <a:rPr lang="en-US" dirty="0" smtClean="0"/>
              <a:t>processes</a:t>
            </a:r>
          </a:p>
          <a:p>
            <a:r>
              <a:rPr lang="en-US" u="sng" dirty="0" smtClean="0"/>
              <a:t>Membrane </a:t>
            </a:r>
            <a:r>
              <a:rPr lang="en-US" u="sng" dirty="0"/>
              <a:t>rafts serving as signaling hubs </a:t>
            </a:r>
            <a:r>
              <a:rPr lang="en-US" dirty="0"/>
              <a:t>that can be exploited by (facultative) intracellular microbes to successfully establish themselves in their host. </a:t>
            </a:r>
            <a:endParaRPr lang="it-IT" dirty="0" smtClean="0"/>
          </a:p>
          <a:p>
            <a:endParaRPr lang="it-IT" dirty="0"/>
          </a:p>
        </p:txBody>
      </p:sp>
      <p:pic>
        <p:nvPicPr>
          <p:cNvPr id="5" name="Segnaposto contenuto 4"/>
          <p:cNvPicPr>
            <a:picLocks noGrp="1" noChangeAspect="1"/>
          </p:cNvPicPr>
          <p:nvPr>
            <p:ph sz="half" idx="2"/>
          </p:nvPr>
        </p:nvPicPr>
        <p:blipFill>
          <a:blip r:embed="rId2"/>
          <a:stretch>
            <a:fillRect/>
          </a:stretch>
        </p:blipFill>
        <p:spPr>
          <a:xfrm>
            <a:off x="6202344" y="1896513"/>
            <a:ext cx="5873821" cy="3783749"/>
          </a:xfrm>
          <a:prstGeom prst="rect">
            <a:avLst/>
          </a:prstGeom>
        </p:spPr>
      </p:pic>
    </p:spTree>
    <p:extLst>
      <p:ext uri="{BB962C8B-B14F-4D97-AF65-F5344CB8AC3E}">
        <p14:creationId xmlns:p14="http://schemas.microsoft.com/office/powerpoint/2010/main" val="372646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Lipidi come segnali nell’interazione tra pianta e patogeno</a:t>
            </a:r>
            <a:endParaRPr lang="it-IT" dirty="0"/>
          </a:p>
        </p:txBody>
      </p:sp>
      <p:pic>
        <p:nvPicPr>
          <p:cNvPr id="4" name="Segnaposto contenuto 3"/>
          <p:cNvPicPr>
            <a:picLocks noGrp="1" noChangeAspect="1"/>
          </p:cNvPicPr>
          <p:nvPr>
            <p:ph sz="half" idx="2"/>
          </p:nvPr>
        </p:nvPicPr>
        <p:blipFill>
          <a:blip r:embed="rId2"/>
          <a:stretch>
            <a:fillRect/>
          </a:stretch>
        </p:blipFill>
        <p:spPr>
          <a:xfrm>
            <a:off x="7620234" y="1861751"/>
            <a:ext cx="3120725" cy="3120725"/>
          </a:xfrm>
          <a:prstGeom prst="rect">
            <a:avLst/>
          </a:prstGeom>
        </p:spPr>
      </p:pic>
      <p:pic>
        <p:nvPicPr>
          <p:cNvPr id="3" name="Immagine 2"/>
          <p:cNvPicPr>
            <a:picLocks noChangeAspect="1"/>
          </p:cNvPicPr>
          <p:nvPr/>
        </p:nvPicPr>
        <p:blipFill>
          <a:blip r:embed="rId3"/>
          <a:stretch>
            <a:fillRect/>
          </a:stretch>
        </p:blipFill>
        <p:spPr>
          <a:xfrm>
            <a:off x="1084194" y="1861751"/>
            <a:ext cx="5493076" cy="3120725"/>
          </a:xfrm>
          <a:prstGeom prst="rect">
            <a:avLst/>
          </a:prstGeom>
        </p:spPr>
      </p:pic>
    </p:spTree>
    <p:extLst>
      <p:ext uri="{BB962C8B-B14F-4D97-AF65-F5344CB8AC3E}">
        <p14:creationId xmlns:p14="http://schemas.microsoft.com/office/powerpoint/2010/main" val="1211479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912" y="83772"/>
            <a:ext cx="10515600" cy="1325563"/>
          </a:xfrm>
        </p:spPr>
        <p:txBody>
          <a:bodyPr/>
          <a:lstStyle/>
          <a:p>
            <a:r>
              <a:rPr lang="en-US" dirty="0"/>
              <a:t>Pathogens and rafts: interacting to survive</a:t>
            </a:r>
            <a:endParaRPr lang="it-IT" dirty="0"/>
          </a:p>
        </p:txBody>
      </p:sp>
      <p:sp>
        <p:nvSpPr>
          <p:cNvPr id="3" name="Segnaposto contenuto 2"/>
          <p:cNvSpPr>
            <a:spLocks noGrp="1"/>
          </p:cNvSpPr>
          <p:nvPr>
            <p:ph sz="half" idx="1"/>
          </p:nvPr>
        </p:nvSpPr>
        <p:spPr>
          <a:xfrm>
            <a:off x="241160" y="1286188"/>
            <a:ext cx="5778640" cy="5345723"/>
          </a:xfrm>
        </p:spPr>
        <p:txBody>
          <a:bodyPr>
            <a:normAutofit fontScale="77500" lnSpcReduction="20000"/>
          </a:bodyPr>
          <a:lstStyle/>
          <a:p>
            <a:r>
              <a:rPr lang="en-US" dirty="0"/>
              <a:t>An interesting manner that allows pathogens to evade the immune system is through membrane microdomains. As </a:t>
            </a:r>
            <a:r>
              <a:rPr lang="en-US" dirty="0" err="1"/>
              <a:t>signalling</a:t>
            </a:r>
            <a:r>
              <a:rPr lang="en-US" dirty="0"/>
              <a:t> for the innate and </a:t>
            </a:r>
            <a:r>
              <a:rPr lang="en-US" dirty="0" err="1"/>
              <a:t>adaptative</a:t>
            </a:r>
            <a:r>
              <a:rPr lang="en-US" dirty="0"/>
              <a:t> immune responses is initiated in rafts, some </a:t>
            </a:r>
            <a:r>
              <a:rPr lang="en-US" u="sng" dirty="0"/>
              <a:t>pathogens have evolved mechanisms to subvert this </a:t>
            </a:r>
            <a:r>
              <a:rPr lang="en-US" u="sng" dirty="0" err="1"/>
              <a:t>signalling</a:t>
            </a:r>
            <a:r>
              <a:rPr lang="en-US" u="sng" dirty="0"/>
              <a:t> by co-opting raft-associated </a:t>
            </a:r>
            <a:r>
              <a:rPr lang="en-US" u="sng" dirty="0" smtClean="0"/>
              <a:t>pathways</a:t>
            </a:r>
          </a:p>
          <a:p>
            <a:r>
              <a:rPr lang="it-IT" dirty="0" err="1"/>
              <a:t>Several</a:t>
            </a:r>
            <a:r>
              <a:rPr lang="it-IT" dirty="0"/>
              <a:t> </a:t>
            </a:r>
            <a:r>
              <a:rPr lang="it-IT" dirty="0" err="1"/>
              <a:t>pathogens</a:t>
            </a:r>
            <a:r>
              <a:rPr lang="it-IT" dirty="0"/>
              <a:t> can </a:t>
            </a:r>
            <a:r>
              <a:rPr lang="it-IT" dirty="0" err="1"/>
              <a:t>directly</a:t>
            </a:r>
            <a:r>
              <a:rPr lang="it-IT" dirty="0"/>
              <a:t> </a:t>
            </a:r>
            <a:r>
              <a:rPr lang="it-IT" dirty="0" err="1"/>
              <a:t>interact</a:t>
            </a:r>
            <a:r>
              <a:rPr lang="it-IT" dirty="0"/>
              <a:t> with </a:t>
            </a:r>
            <a:r>
              <a:rPr lang="it-IT" dirty="0" err="1"/>
              <a:t>different</a:t>
            </a:r>
            <a:r>
              <a:rPr lang="it-IT" dirty="0"/>
              <a:t> target </a:t>
            </a:r>
            <a:r>
              <a:rPr lang="it-IT" dirty="0" err="1"/>
              <a:t>cells</a:t>
            </a:r>
            <a:r>
              <a:rPr lang="it-IT" dirty="0"/>
              <a:t> </a:t>
            </a:r>
            <a:r>
              <a:rPr lang="it-IT" dirty="0" err="1"/>
              <a:t>through</a:t>
            </a:r>
            <a:r>
              <a:rPr lang="it-IT" dirty="0"/>
              <a:t> membrane microdomains in </a:t>
            </a:r>
            <a:r>
              <a:rPr lang="it-IT" dirty="0" err="1"/>
              <a:t>different</a:t>
            </a:r>
            <a:r>
              <a:rPr lang="it-IT" dirty="0"/>
              <a:t> </a:t>
            </a:r>
            <a:r>
              <a:rPr lang="it-IT" dirty="0" err="1"/>
              <a:t>manners</a:t>
            </a:r>
            <a:r>
              <a:rPr lang="it-IT" dirty="0"/>
              <a:t>. </a:t>
            </a:r>
            <a:r>
              <a:rPr lang="it-IT" dirty="0" err="1"/>
              <a:t>It</a:t>
            </a:r>
            <a:r>
              <a:rPr lang="it-IT" dirty="0"/>
              <a:t> </a:t>
            </a:r>
            <a:r>
              <a:rPr lang="it-IT" dirty="0" err="1"/>
              <a:t>is</a:t>
            </a:r>
            <a:r>
              <a:rPr lang="it-IT" dirty="0"/>
              <a:t> </a:t>
            </a:r>
            <a:r>
              <a:rPr lang="it-IT" dirty="0" err="1"/>
              <a:t>known</a:t>
            </a:r>
            <a:r>
              <a:rPr lang="it-IT" dirty="0"/>
              <a:t> </a:t>
            </a:r>
            <a:r>
              <a:rPr lang="it-IT" dirty="0" err="1"/>
              <a:t>that</a:t>
            </a:r>
            <a:r>
              <a:rPr lang="it-IT" dirty="0"/>
              <a:t> the entry </a:t>
            </a:r>
            <a:r>
              <a:rPr lang="it-IT" i="1" dirty="0"/>
              <a:t>via</a:t>
            </a:r>
            <a:r>
              <a:rPr lang="it-IT" dirty="0"/>
              <a:t> </a:t>
            </a:r>
            <a:r>
              <a:rPr lang="it-IT" dirty="0" err="1"/>
              <a:t>lipid</a:t>
            </a:r>
            <a:r>
              <a:rPr lang="it-IT" dirty="0"/>
              <a:t> </a:t>
            </a:r>
            <a:r>
              <a:rPr lang="it-IT" dirty="0" err="1"/>
              <a:t>rafts</a:t>
            </a:r>
            <a:r>
              <a:rPr lang="it-IT" dirty="0"/>
              <a:t> can </a:t>
            </a:r>
            <a:r>
              <a:rPr lang="it-IT" dirty="0" err="1"/>
              <a:t>avoid</a:t>
            </a:r>
            <a:r>
              <a:rPr lang="it-IT" dirty="0"/>
              <a:t> </a:t>
            </a:r>
            <a:r>
              <a:rPr lang="it-IT" dirty="0" err="1"/>
              <a:t>lysosomal</a:t>
            </a:r>
            <a:r>
              <a:rPr lang="it-IT" dirty="0"/>
              <a:t> fusion and </a:t>
            </a:r>
            <a:r>
              <a:rPr lang="it-IT" dirty="0" err="1"/>
              <a:t>therefore</a:t>
            </a:r>
            <a:r>
              <a:rPr lang="it-IT" dirty="0"/>
              <a:t> </a:t>
            </a:r>
            <a:r>
              <a:rPr lang="it-IT" u="sng" dirty="0" err="1"/>
              <a:t>allow</a:t>
            </a:r>
            <a:r>
              <a:rPr lang="it-IT" u="sng" dirty="0"/>
              <a:t> </a:t>
            </a:r>
            <a:r>
              <a:rPr lang="it-IT" u="sng" dirty="0" err="1"/>
              <a:t>pathogen</a:t>
            </a:r>
            <a:r>
              <a:rPr lang="it-IT" u="sng" dirty="0"/>
              <a:t> </a:t>
            </a:r>
            <a:r>
              <a:rPr lang="it-IT" u="sng" dirty="0" err="1"/>
              <a:t>survival</a:t>
            </a:r>
            <a:r>
              <a:rPr lang="it-IT" dirty="0"/>
              <a:t>. </a:t>
            </a:r>
            <a:endParaRPr lang="it-IT" dirty="0" smtClean="0"/>
          </a:p>
          <a:p>
            <a:r>
              <a:rPr lang="it-IT" dirty="0" smtClean="0"/>
              <a:t>In </a:t>
            </a:r>
            <a:r>
              <a:rPr lang="it-IT" dirty="0" err="1"/>
              <a:t>addition</a:t>
            </a:r>
            <a:r>
              <a:rPr lang="it-IT" dirty="0"/>
              <a:t>, </a:t>
            </a:r>
            <a:r>
              <a:rPr lang="it-IT" dirty="0" err="1"/>
              <a:t>parasites</a:t>
            </a:r>
            <a:r>
              <a:rPr lang="it-IT" dirty="0"/>
              <a:t> </a:t>
            </a:r>
            <a:r>
              <a:rPr lang="it-IT" dirty="0" err="1"/>
              <a:t>might</a:t>
            </a:r>
            <a:r>
              <a:rPr lang="it-IT" dirty="0"/>
              <a:t> modulate </a:t>
            </a:r>
            <a:r>
              <a:rPr lang="it-IT" dirty="0" err="1"/>
              <a:t>signalling</a:t>
            </a:r>
            <a:r>
              <a:rPr lang="it-IT" dirty="0"/>
              <a:t> </a:t>
            </a:r>
            <a:r>
              <a:rPr lang="it-IT" dirty="0" err="1"/>
              <a:t>pathways</a:t>
            </a:r>
            <a:r>
              <a:rPr lang="it-IT" dirty="0"/>
              <a:t>, </a:t>
            </a:r>
            <a:r>
              <a:rPr lang="it-IT" dirty="0" err="1"/>
              <a:t>including</a:t>
            </a:r>
            <a:r>
              <a:rPr lang="it-IT" dirty="0"/>
              <a:t> </a:t>
            </a:r>
            <a:r>
              <a:rPr lang="it-IT" u="sng" dirty="0" err="1"/>
              <a:t>lipid-raft-associated</a:t>
            </a:r>
            <a:r>
              <a:rPr lang="it-IT" u="sng" dirty="0"/>
              <a:t> </a:t>
            </a:r>
            <a:r>
              <a:rPr lang="it-IT" u="sng" dirty="0" err="1"/>
              <a:t>protein</a:t>
            </a:r>
            <a:r>
              <a:rPr lang="it-IT" u="sng" dirty="0"/>
              <a:t> </a:t>
            </a:r>
            <a:r>
              <a:rPr lang="it-IT" u="sng" dirty="0" err="1"/>
              <a:t>kinases</a:t>
            </a:r>
            <a:r>
              <a:rPr lang="it-IT" u="sng" dirty="0"/>
              <a:t> [</a:t>
            </a:r>
            <a:r>
              <a:rPr lang="it-IT" u="sng" dirty="0" err="1"/>
              <a:t>Srfk</a:t>
            </a:r>
            <a:r>
              <a:rPr lang="it-IT" u="sng" dirty="0"/>
              <a:t> (</a:t>
            </a:r>
            <a:r>
              <a:rPr lang="it-IT" u="sng" dirty="0" err="1"/>
              <a:t>Src</a:t>
            </a:r>
            <a:r>
              <a:rPr lang="it-IT" u="sng" dirty="0"/>
              <a:t> family </a:t>
            </a:r>
            <a:r>
              <a:rPr lang="it-IT" u="sng" dirty="0" err="1"/>
              <a:t>kinases</a:t>
            </a:r>
            <a:r>
              <a:rPr lang="it-IT" dirty="0"/>
              <a:t>)]. </a:t>
            </a:r>
            <a:r>
              <a:rPr lang="it-IT" dirty="0" err="1"/>
              <a:t>Especially</a:t>
            </a:r>
            <a:r>
              <a:rPr lang="it-IT" dirty="0"/>
              <a:t> </a:t>
            </a:r>
            <a:r>
              <a:rPr lang="it-IT" dirty="0" err="1"/>
              <a:t>viruses</a:t>
            </a:r>
            <a:r>
              <a:rPr lang="it-IT" dirty="0"/>
              <a:t>, </a:t>
            </a:r>
            <a:r>
              <a:rPr lang="it-IT" dirty="0" err="1"/>
              <a:t>which</a:t>
            </a:r>
            <a:r>
              <a:rPr lang="it-IT" dirty="0"/>
              <a:t> do </a:t>
            </a:r>
            <a:r>
              <a:rPr lang="it-IT" dirty="0" err="1"/>
              <a:t>not</a:t>
            </a:r>
            <a:r>
              <a:rPr lang="it-IT" dirty="0"/>
              <a:t> </a:t>
            </a:r>
            <a:r>
              <a:rPr lang="it-IT" dirty="0" err="1"/>
              <a:t>have</a:t>
            </a:r>
            <a:r>
              <a:rPr lang="it-IT" dirty="0"/>
              <a:t> </a:t>
            </a:r>
            <a:r>
              <a:rPr lang="it-IT" dirty="0" err="1"/>
              <a:t>their</a:t>
            </a:r>
            <a:r>
              <a:rPr lang="it-IT" dirty="0"/>
              <a:t> </a:t>
            </a:r>
            <a:r>
              <a:rPr lang="it-IT" dirty="0" err="1"/>
              <a:t>own</a:t>
            </a:r>
            <a:r>
              <a:rPr lang="it-IT" dirty="0"/>
              <a:t> </a:t>
            </a:r>
            <a:r>
              <a:rPr lang="it-IT" dirty="0" err="1"/>
              <a:t>protein</a:t>
            </a:r>
            <a:r>
              <a:rPr lang="it-IT" dirty="0"/>
              <a:t> </a:t>
            </a:r>
            <a:r>
              <a:rPr lang="it-IT" dirty="0" err="1"/>
              <a:t>synthesis</a:t>
            </a:r>
            <a:r>
              <a:rPr lang="it-IT" dirty="0"/>
              <a:t> </a:t>
            </a:r>
            <a:r>
              <a:rPr lang="it-IT" dirty="0" err="1"/>
              <a:t>machinery</a:t>
            </a:r>
            <a:r>
              <a:rPr lang="it-IT" dirty="0"/>
              <a:t>, target the ER </a:t>
            </a:r>
            <a:r>
              <a:rPr lang="it-IT" dirty="0" err="1"/>
              <a:t>after</a:t>
            </a:r>
            <a:r>
              <a:rPr lang="it-IT" dirty="0"/>
              <a:t> </a:t>
            </a:r>
            <a:r>
              <a:rPr lang="it-IT" dirty="0" err="1"/>
              <a:t>subverting</a:t>
            </a:r>
            <a:r>
              <a:rPr lang="it-IT" dirty="0"/>
              <a:t> the </a:t>
            </a:r>
            <a:r>
              <a:rPr lang="it-IT" dirty="0" err="1"/>
              <a:t>lysosomal</a:t>
            </a:r>
            <a:r>
              <a:rPr lang="it-IT" dirty="0"/>
              <a:t> </a:t>
            </a:r>
            <a:r>
              <a:rPr lang="it-IT" dirty="0" err="1"/>
              <a:t>pathway</a:t>
            </a:r>
            <a:endParaRPr lang="it-IT" dirty="0"/>
          </a:p>
        </p:txBody>
      </p:sp>
      <p:pic>
        <p:nvPicPr>
          <p:cNvPr id="5" name="Segnaposto contenuto 4"/>
          <p:cNvPicPr>
            <a:picLocks noGrp="1" noChangeAspect="1"/>
          </p:cNvPicPr>
          <p:nvPr>
            <p:ph sz="half" idx="2"/>
          </p:nvPr>
        </p:nvPicPr>
        <p:blipFill>
          <a:blip r:embed="rId2"/>
          <a:stretch>
            <a:fillRect/>
          </a:stretch>
        </p:blipFill>
        <p:spPr>
          <a:xfrm>
            <a:off x="6437644" y="1286188"/>
            <a:ext cx="5181600" cy="3401915"/>
          </a:xfrm>
          <a:prstGeom prst="rect">
            <a:avLst/>
          </a:prstGeom>
        </p:spPr>
      </p:pic>
    </p:spTree>
    <p:extLst>
      <p:ext uri="{BB962C8B-B14F-4D97-AF65-F5344CB8AC3E}">
        <p14:creationId xmlns:p14="http://schemas.microsoft.com/office/powerpoint/2010/main" val="352993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Lipid</a:t>
            </a:r>
            <a:r>
              <a:rPr lang="it-IT" dirty="0" smtClean="0"/>
              <a:t> </a:t>
            </a:r>
            <a:r>
              <a:rPr lang="it-IT" dirty="0" err="1" smtClean="0"/>
              <a:t>signals</a:t>
            </a:r>
            <a:r>
              <a:rPr lang="it-IT" dirty="0" smtClean="0"/>
              <a:t> in </a:t>
            </a:r>
            <a:r>
              <a:rPr lang="it-IT" dirty="0" err="1" smtClean="0"/>
              <a:t>plant-pathogen</a:t>
            </a:r>
            <a:r>
              <a:rPr lang="it-IT" dirty="0" smtClean="0"/>
              <a:t> </a:t>
            </a:r>
            <a:r>
              <a:rPr lang="it-IT" dirty="0" err="1" smtClean="0"/>
              <a:t>interaction</a:t>
            </a:r>
            <a:r>
              <a:rPr lang="it-IT" dirty="0" smtClean="0"/>
              <a:t>: </a:t>
            </a:r>
            <a:br>
              <a:rPr lang="it-IT" dirty="0" smtClean="0"/>
            </a:br>
            <a:r>
              <a:rPr lang="it-IT" dirty="0" smtClean="0"/>
              <a:t>a case of </a:t>
            </a:r>
            <a:r>
              <a:rPr lang="it-IT" dirty="0" err="1" smtClean="0"/>
              <a:t>study</a:t>
            </a:r>
            <a:endParaRPr lang="it-IT" dirty="0"/>
          </a:p>
        </p:txBody>
      </p:sp>
      <p:sp>
        <p:nvSpPr>
          <p:cNvPr id="4" name="Segnaposto contenuto 3"/>
          <p:cNvSpPr>
            <a:spLocks noGrp="1"/>
          </p:cNvSpPr>
          <p:nvPr>
            <p:ph sz="half" idx="1"/>
          </p:nvPr>
        </p:nvSpPr>
        <p:spPr/>
        <p:txBody>
          <a:bodyPr>
            <a:normAutofit fontScale="85000" lnSpcReduction="10000"/>
          </a:bodyPr>
          <a:lstStyle/>
          <a:p>
            <a:pPr marL="0" indent="0">
              <a:buNone/>
            </a:pPr>
            <a:r>
              <a:rPr lang="it-IT" i="1" dirty="0" err="1" smtClean="0"/>
              <a:t>Fusarium</a:t>
            </a:r>
            <a:r>
              <a:rPr lang="it-IT" i="1" dirty="0" smtClean="0"/>
              <a:t> verticillioides </a:t>
            </a:r>
            <a:r>
              <a:rPr lang="it-IT" dirty="0" smtClean="0"/>
              <a:t>– </a:t>
            </a:r>
            <a:r>
              <a:rPr lang="it-IT" i="1" dirty="0" err="1" smtClean="0"/>
              <a:t>Zea</a:t>
            </a:r>
            <a:r>
              <a:rPr lang="it-IT" i="1" dirty="0" smtClean="0"/>
              <a:t> </a:t>
            </a:r>
            <a:r>
              <a:rPr lang="it-IT" i="1" dirty="0" err="1" smtClean="0"/>
              <a:t>mays</a:t>
            </a:r>
            <a:endParaRPr lang="it-IT" i="1" dirty="0" smtClean="0"/>
          </a:p>
          <a:p>
            <a:r>
              <a:rPr lang="it-IT" u="sng" dirty="0" smtClean="0"/>
              <a:t>9-oxylipins</a:t>
            </a:r>
            <a:r>
              <a:rPr lang="it-IT" dirty="0" smtClean="0"/>
              <a:t> </a:t>
            </a:r>
            <a:r>
              <a:rPr lang="it-IT" dirty="0" err="1" smtClean="0"/>
              <a:t>produced</a:t>
            </a:r>
            <a:r>
              <a:rPr lang="it-IT" dirty="0" smtClean="0"/>
              <a:t> by </a:t>
            </a:r>
            <a:r>
              <a:rPr lang="it-IT" dirty="0" err="1" smtClean="0"/>
              <a:t>maize</a:t>
            </a:r>
            <a:r>
              <a:rPr lang="it-IT" dirty="0" smtClean="0"/>
              <a:t> </a:t>
            </a:r>
            <a:r>
              <a:rPr lang="it-IT" dirty="0" err="1" smtClean="0"/>
              <a:t>caryopses</a:t>
            </a:r>
            <a:r>
              <a:rPr lang="it-IT" dirty="0" smtClean="0"/>
              <a:t> in </a:t>
            </a:r>
            <a:r>
              <a:rPr lang="it-IT" dirty="0" err="1" smtClean="0"/>
              <a:t>response</a:t>
            </a:r>
            <a:r>
              <a:rPr lang="it-IT" dirty="0" smtClean="0"/>
              <a:t> to </a:t>
            </a:r>
            <a:r>
              <a:rPr lang="it-IT" dirty="0" err="1" smtClean="0"/>
              <a:t>fungal</a:t>
            </a:r>
            <a:r>
              <a:rPr lang="it-IT" dirty="0" smtClean="0"/>
              <a:t> </a:t>
            </a:r>
            <a:r>
              <a:rPr lang="it-IT" dirty="0" err="1" smtClean="0"/>
              <a:t>attack</a:t>
            </a:r>
            <a:r>
              <a:rPr lang="it-IT" dirty="0" smtClean="0"/>
              <a:t>, </a:t>
            </a:r>
            <a:r>
              <a:rPr lang="it-IT" u="sng" dirty="0" smtClean="0"/>
              <a:t>trigger the </a:t>
            </a:r>
            <a:r>
              <a:rPr lang="it-IT" u="sng" dirty="0" err="1" smtClean="0"/>
              <a:t>synthesis</a:t>
            </a:r>
            <a:r>
              <a:rPr lang="it-IT" u="sng" dirty="0" smtClean="0"/>
              <a:t> of FB1</a:t>
            </a:r>
          </a:p>
          <a:p>
            <a:r>
              <a:rPr lang="it-IT" dirty="0" smtClean="0"/>
              <a:t>FB1 </a:t>
            </a:r>
            <a:r>
              <a:rPr lang="it-IT" dirty="0" err="1" smtClean="0"/>
              <a:t>synthesis</a:t>
            </a:r>
            <a:r>
              <a:rPr lang="it-IT" dirty="0" smtClean="0"/>
              <a:t> </a:t>
            </a:r>
            <a:r>
              <a:rPr lang="it-IT" dirty="0" err="1" smtClean="0"/>
              <a:t>increase</a:t>
            </a:r>
            <a:r>
              <a:rPr lang="it-IT" dirty="0" smtClean="0"/>
              <a:t> </a:t>
            </a:r>
            <a:r>
              <a:rPr lang="it-IT" dirty="0" err="1" smtClean="0"/>
              <a:t>is</a:t>
            </a:r>
            <a:r>
              <a:rPr lang="it-IT" dirty="0" smtClean="0"/>
              <a:t> </a:t>
            </a:r>
            <a:r>
              <a:rPr lang="it-IT" dirty="0" err="1" smtClean="0"/>
              <a:t>closely</a:t>
            </a:r>
            <a:r>
              <a:rPr lang="it-IT" dirty="0" smtClean="0"/>
              <a:t> </a:t>
            </a:r>
            <a:r>
              <a:rPr lang="it-IT" dirty="0" err="1" smtClean="0"/>
              <a:t>modulated</a:t>
            </a:r>
            <a:r>
              <a:rPr lang="it-IT" dirty="0" smtClean="0"/>
              <a:t> </a:t>
            </a:r>
            <a:r>
              <a:rPr lang="it-IT" dirty="0" err="1" smtClean="0"/>
              <a:t>at</a:t>
            </a:r>
            <a:r>
              <a:rPr lang="it-IT" dirty="0" smtClean="0"/>
              <a:t> </a:t>
            </a:r>
            <a:r>
              <a:rPr lang="it-IT" u="sng" dirty="0" err="1" smtClean="0"/>
              <a:t>chromatin</a:t>
            </a:r>
            <a:r>
              <a:rPr lang="it-IT" u="sng" dirty="0" smtClean="0"/>
              <a:t> </a:t>
            </a:r>
            <a:r>
              <a:rPr lang="it-IT" u="sng" dirty="0" err="1" smtClean="0"/>
              <a:t>level</a:t>
            </a:r>
            <a:r>
              <a:rPr lang="it-IT" u="sng" dirty="0"/>
              <a:t> </a:t>
            </a:r>
            <a:r>
              <a:rPr lang="it-IT" dirty="0" err="1" smtClean="0"/>
              <a:t>since</a:t>
            </a:r>
            <a:r>
              <a:rPr lang="it-IT" dirty="0" smtClean="0"/>
              <a:t> </a:t>
            </a:r>
            <a:r>
              <a:rPr lang="it-IT" u="sng" dirty="0" smtClean="0"/>
              <a:t>oxylipins</a:t>
            </a:r>
            <a:r>
              <a:rPr lang="it-IT" dirty="0" smtClean="0"/>
              <a:t> trigger the </a:t>
            </a:r>
            <a:r>
              <a:rPr lang="it-IT" u="sng" dirty="0" err="1" smtClean="0"/>
              <a:t>hyperacetylation</a:t>
            </a:r>
            <a:r>
              <a:rPr lang="it-IT" dirty="0" smtClean="0"/>
              <a:t> of H4 </a:t>
            </a:r>
            <a:r>
              <a:rPr lang="it-IT" dirty="0" err="1" smtClean="0"/>
              <a:t>at</a:t>
            </a:r>
            <a:r>
              <a:rPr lang="it-IT" dirty="0" smtClean="0"/>
              <a:t> the promoter site of </a:t>
            </a:r>
            <a:r>
              <a:rPr lang="it-IT" i="1" dirty="0" smtClean="0"/>
              <a:t>fum1</a:t>
            </a:r>
            <a:r>
              <a:rPr lang="it-IT" dirty="0" smtClean="0"/>
              <a:t>, a gene </a:t>
            </a:r>
            <a:r>
              <a:rPr lang="it-IT" dirty="0" err="1" smtClean="0"/>
              <a:t>involved</a:t>
            </a:r>
            <a:r>
              <a:rPr lang="it-IT" dirty="0" smtClean="0"/>
              <a:t> in FB1 </a:t>
            </a:r>
            <a:r>
              <a:rPr lang="it-IT" dirty="0" err="1" smtClean="0"/>
              <a:t>synthesis</a:t>
            </a:r>
            <a:endParaRPr lang="it-IT" dirty="0" smtClean="0"/>
          </a:p>
          <a:p>
            <a:r>
              <a:rPr lang="it-IT" dirty="0" smtClean="0"/>
              <a:t>In turn, </a:t>
            </a:r>
            <a:r>
              <a:rPr lang="it-IT" u="sng" dirty="0" smtClean="0"/>
              <a:t>FB1</a:t>
            </a:r>
            <a:r>
              <a:rPr lang="it-IT" dirty="0" smtClean="0"/>
              <a:t> </a:t>
            </a:r>
            <a:r>
              <a:rPr lang="it-IT" dirty="0" err="1" smtClean="0"/>
              <a:t>produced</a:t>
            </a:r>
            <a:r>
              <a:rPr lang="it-IT" dirty="0" smtClean="0"/>
              <a:t> </a:t>
            </a:r>
            <a:r>
              <a:rPr lang="it-IT" dirty="0" err="1" smtClean="0"/>
              <a:t>hugely</a:t>
            </a:r>
            <a:r>
              <a:rPr lang="it-IT" dirty="0" smtClean="0"/>
              <a:t> </a:t>
            </a:r>
            <a:r>
              <a:rPr lang="it-IT" dirty="0" err="1" smtClean="0"/>
              <a:t>during</a:t>
            </a:r>
            <a:r>
              <a:rPr lang="it-IT" dirty="0" smtClean="0"/>
              <a:t> the last stage of </a:t>
            </a:r>
            <a:r>
              <a:rPr lang="it-IT" dirty="0" err="1" smtClean="0"/>
              <a:t>kernel</a:t>
            </a:r>
            <a:r>
              <a:rPr lang="it-IT" dirty="0" smtClean="0"/>
              <a:t> </a:t>
            </a:r>
            <a:r>
              <a:rPr lang="it-IT" dirty="0" err="1" smtClean="0"/>
              <a:t>development</a:t>
            </a:r>
            <a:r>
              <a:rPr lang="it-IT" dirty="0" smtClean="0"/>
              <a:t> </a:t>
            </a:r>
            <a:r>
              <a:rPr lang="it-IT" dirty="0" err="1" smtClean="0"/>
              <a:t>should</a:t>
            </a:r>
            <a:r>
              <a:rPr lang="it-IT" dirty="0" smtClean="0"/>
              <a:t> </a:t>
            </a:r>
            <a:r>
              <a:rPr lang="it-IT" u="sng" dirty="0" err="1" smtClean="0"/>
              <a:t>hamper</a:t>
            </a:r>
            <a:r>
              <a:rPr lang="it-IT" dirty="0" smtClean="0"/>
              <a:t> the </a:t>
            </a:r>
            <a:r>
              <a:rPr lang="it-IT" dirty="0" err="1" smtClean="0"/>
              <a:t>activity</a:t>
            </a:r>
            <a:r>
              <a:rPr lang="it-IT" dirty="0" smtClean="0"/>
              <a:t> of </a:t>
            </a:r>
            <a:r>
              <a:rPr lang="it-IT" u="sng" dirty="0" err="1" smtClean="0"/>
              <a:t>ceramide</a:t>
            </a:r>
            <a:r>
              <a:rPr lang="it-IT" u="sng" dirty="0" smtClean="0"/>
              <a:t> </a:t>
            </a:r>
            <a:r>
              <a:rPr lang="it-IT" u="sng" dirty="0" err="1" smtClean="0"/>
              <a:t>synthases</a:t>
            </a:r>
            <a:r>
              <a:rPr lang="it-IT" u="sng" dirty="0" smtClean="0"/>
              <a:t> </a:t>
            </a:r>
            <a:r>
              <a:rPr lang="it-IT" dirty="0" err="1" smtClean="0"/>
              <a:t>into</a:t>
            </a:r>
            <a:r>
              <a:rPr lang="it-IT" dirty="0" smtClean="0"/>
              <a:t> </a:t>
            </a:r>
            <a:r>
              <a:rPr lang="it-IT" dirty="0" err="1" smtClean="0"/>
              <a:t>maize</a:t>
            </a:r>
            <a:r>
              <a:rPr lang="it-IT" dirty="0" smtClean="0"/>
              <a:t> </a:t>
            </a:r>
            <a:r>
              <a:rPr lang="it-IT" dirty="0" err="1" smtClean="0"/>
              <a:t>kernels</a:t>
            </a:r>
            <a:endParaRPr lang="it-IT" dirty="0"/>
          </a:p>
        </p:txBody>
      </p:sp>
      <p:pic>
        <p:nvPicPr>
          <p:cNvPr id="6" name="Segnaposto contenuto 5"/>
          <p:cNvPicPr>
            <a:picLocks noGrp="1" noChangeAspect="1"/>
          </p:cNvPicPr>
          <p:nvPr>
            <p:ph sz="half" idx="2"/>
          </p:nvPr>
        </p:nvPicPr>
        <p:blipFill>
          <a:blip r:embed="rId2"/>
          <a:stretch>
            <a:fillRect/>
          </a:stretch>
        </p:blipFill>
        <p:spPr>
          <a:xfrm>
            <a:off x="6265966" y="1825625"/>
            <a:ext cx="5569900" cy="3034700"/>
          </a:xfrm>
          <a:prstGeom prst="rect">
            <a:avLst/>
          </a:prstGeom>
        </p:spPr>
      </p:pic>
    </p:spTree>
    <p:extLst>
      <p:ext uri="{BB962C8B-B14F-4D97-AF65-F5344CB8AC3E}">
        <p14:creationId xmlns:p14="http://schemas.microsoft.com/office/powerpoint/2010/main" val="335021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20900" y="139102"/>
            <a:ext cx="6819899" cy="646331"/>
          </a:xfrm>
          <a:prstGeom prst="rect">
            <a:avLst/>
          </a:prstGeom>
          <a:noFill/>
        </p:spPr>
        <p:txBody>
          <a:bodyPr wrap="square" rtlCol="0">
            <a:spAutoFit/>
          </a:bodyPr>
          <a:lstStyle/>
          <a:p>
            <a:pPr algn="ctr"/>
            <a:r>
              <a:rPr lang="en-GB" sz="3600" b="1" dirty="0"/>
              <a:t>I</a:t>
            </a:r>
            <a:r>
              <a:rPr lang="en-GB" sz="3600" b="1" dirty="0" smtClean="0"/>
              <a:t>nteraction model</a:t>
            </a:r>
            <a:endParaRPr lang="en-GB" sz="36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02" y="1096043"/>
            <a:ext cx="5899206" cy="3665427"/>
          </a:xfrm>
          <a:prstGeom prst="rect">
            <a:avLst/>
          </a:prstGeom>
        </p:spPr>
      </p:pic>
      <p:sp>
        <p:nvSpPr>
          <p:cNvPr id="2" name="CasellaDiTesto 1"/>
          <p:cNvSpPr txBox="1"/>
          <p:nvPr/>
        </p:nvSpPr>
        <p:spPr>
          <a:xfrm>
            <a:off x="1996316" y="726711"/>
            <a:ext cx="2446952" cy="369332"/>
          </a:xfrm>
          <a:prstGeom prst="rect">
            <a:avLst/>
          </a:prstGeom>
          <a:noFill/>
        </p:spPr>
        <p:txBody>
          <a:bodyPr wrap="none" rtlCol="0">
            <a:spAutoFit/>
          </a:bodyPr>
          <a:lstStyle/>
          <a:p>
            <a:r>
              <a:rPr lang="it-IT" b="1" dirty="0" err="1" smtClean="0"/>
              <a:t>Early</a:t>
            </a:r>
            <a:r>
              <a:rPr lang="it-IT" b="1" dirty="0" smtClean="0"/>
              <a:t> </a:t>
            </a:r>
            <a:r>
              <a:rPr lang="it-IT" b="1" dirty="0" err="1" smtClean="0"/>
              <a:t>stages</a:t>
            </a:r>
            <a:r>
              <a:rPr lang="it-IT" b="1" dirty="0" smtClean="0"/>
              <a:t> of </a:t>
            </a:r>
            <a:r>
              <a:rPr lang="it-IT" b="1" dirty="0" err="1" smtClean="0"/>
              <a:t>infection</a:t>
            </a:r>
            <a:endParaRPr lang="it-IT" b="1"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408" y="1096043"/>
            <a:ext cx="5856608" cy="3649492"/>
          </a:xfrm>
          <a:prstGeom prst="rect">
            <a:avLst/>
          </a:prstGeom>
        </p:spPr>
      </p:pic>
      <p:sp>
        <p:nvSpPr>
          <p:cNvPr id="6" name="CasellaDiTesto 5"/>
          <p:cNvSpPr txBox="1"/>
          <p:nvPr/>
        </p:nvSpPr>
        <p:spPr>
          <a:xfrm>
            <a:off x="7874223" y="726711"/>
            <a:ext cx="2379306" cy="369332"/>
          </a:xfrm>
          <a:prstGeom prst="rect">
            <a:avLst/>
          </a:prstGeom>
          <a:noFill/>
        </p:spPr>
        <p:txBody>
          <a:bodyPr wrap="none" rtlCol="0">
            <a:spAutoFit/>
          </a:bodyPr>
          <a:lstStyle/>
          <a:p>
            <a:r>
              <a:rPr lang="it-IT" b="1" dirty="0" smtClean="0"/>
              <a:t>Late </a:t>
            </a:r>
            <a:r>
              <a:rPr lang="it-IT" b="1" dirty="0" err="1" smtClean="0"/>
              <a:t>stages</a:t>
            </a:r>
            <a:r>
              <a:rPr lang="it-IT" b="1" dirty="0" smtClean="0"/>
              <a:t> of </a:t>
            </a:r>
            <a:r>
              <a:rPr lang="it-IT" b="1" dirty="0" err="1" smtClean="0"/>
              <a:t>infection</a:t>
            </a:r>
            <a:endParaRPr lang="it-IT" b="1" dirty="0"/>
          </a:p>
        </p:txBody>
      </p:sp>
      <p:sp>
        <p:nvSpPr>
          <p:cNvPr id="7" name="CasellaDiTesto 6"/>
          <p:cNvSpPr txBox="1"/>
          <p:nvPr/>
        </p:nvSpPr>
        <p:spPr>
          <a:xfrm>
            <a:off x="643095" y="4652387"/>
            <a:ext cx="11415473" cy="1999622"/>
          </a:xfrm>
          <a:prstGeom prst="rect">
            <a:avLst/>
          </a:prstGeom>
          <a:noFill/>
        </p:spPr>
        <p:txBody>
          <a:bodyPr wrap="square" rtlCol="0">
            <a:normAutofit/>
          </a:bodyPr>
          <a:lstStyle/>
          <a:p>
            <a:pPr marL="285750" indent="-285750">
              <a:buFont typeface="Arial" panose="020B0604020202020204" pitchFamily="34" charset="0"/>
              <a:buChar char="•"/>
            </a:pPr>
            <a:r>
              <a:rPr lang="it-IT" i="1" dirty="0" smtClean="0"/>
              <a:t>F. verticillioides</a:t>
            </a:r>
            <a:r>
              <a:rPr lang="it-IT" dirty="0" smtClean="0"/>
              <a:t> </a:t>
            </a:r>
            <a:r>
              <a:rPr lang="it-IT" dirty="0" err="1" smtClean="0"/>
              <a:t>spend</a:t>
            </a:r>
            <a:r>
              <a:rPr lang="it-IT" dirty="0" smtClean="0"/>
              <a:t> the </a:t>
            </a:r>
            <a:r>
              <a:rPr lang="it-IT" dirty="0" err="1" smtClean="0"/>
              <a:t>early</a:t>
            </a:r>
            <a:r>
              <a:rPr lang="it-IT" dirty="0" smtClean="0"/>
              <a:t> </a:t>
            </a:r>
            <a:r>
              <a:rPr lang="it-IT" dirty="0" err="1" smtClean="0"/>
              <a:t>stages</a:t>
            </a:r>
            <a:r>
              <a:rPr lang="it-IT" dirty="0" smtClean="0"/>
              <a:t> of </a:t>
            </a:r>
            <a:r>
              <a:rPr lang="it-IT" dirty="0" err="1" smtClean="0"/>
              <a:t>infection</a:t>
            </a:r>
            <a:r>
              <a:rPr lang="it-IT" dirty="0" smtClean="0"/>
              <a:t> </a:t>
            </a:r>
            <a:r>
              <a:rPr lang="it-IT" dirty="0" err="1" smtClean="0"/>
              <a:t>as</a:t>
            </a:r>
            <a:r>
              <a:rPr lang="it-IT" dirty="0" smtClean="0"/>
              <a:t> an </a:t>
            </a:r>
            <a:r>
              <a:rPr lang="it-IT" dirty="0" err="1" smtClean="0"/>
              <a:t>endophytic</a:t>
            </a:r>
            <a:r>
              <a:rPr lang="it-IT" dirty="0" smtClean="0"/>
              <a:t>, </a:t>
            </a:r>
            <a:r>
              <a:rPr lang="it-IT" dirty="0" err="1" smtClean="0"/>
              <a:t>parasitic</a:t>
            </a:r>
            <a:r>
              <a:rPr lang="it-IT" dirty="0" smtClean="0"/>
              <a:t>, </a:t>
            </a:r>
            <a:r>
              <a:rPr lang="it-IT" dirty="0" err="1" smtClean="0"/>
              <a:t>symbiont</a:t>
            </a:r>
            <a:r>
              <a:rPr lang="it-IT" dirty="0" smtClean="0"/>
              <a:t> in the aleurone </a:t>
            </a:r>
            <a:r>
              <a:rPr lang="it-IT" dirty="0" err="1" smtClean="0"/>
              <a:t>layer</a:t>
            </a:r>
            <a:r>
              <a:rPr lang="it-IT" dirty="0" smtClean="0"/>
              <a:t>  of </a:t>
            </a:r>
            <a:r>
              <a:rPr lang="it-IT" dirty="0" err="1" smtClean="0"/>
              <a:t>kernels</a:t>
            </a:r>
            <a:r>
              <a:rPr lang="it-IT" dirty="0" smtClean="0"/>
              <a:t>. </a:t>
            </a:r>
          </a:p>
          <a:p>
            <a:pPr marL="285750" indent="-285750">
              <a:buFont typeface="Arial" panose="020B0604020202020204" pitchFamily="34" charset="0"/>
              <a:buChar char="•"/>
            </a:pPr>
            <a:r>
              <a:rPr lang="it-IT" dirty="0" err="1" smtClean="0"/>
              <a:t>As</a:t>
            </a:r>
            <a:r>
              <a:rPr lang="it-IT" dirty="0" smtClean="0"/>
              <a:t> </a:t>
            </a:r>
            <a:r>
              <a:rPr lang="it-IT" dirty="0" err="1" smtClean="0"/>
              <a:t>kernel</a:t>
            </a:r>
            <a:r>
              <a:rPr lang="it-IT" dirty="0" smtClean="0"/>
              <a:t> </a:t>
            </a:r>
            <a:r>
              <a:rPr lang="it-IT" dirty="0" err="1" smtClean="0"/>
              <a:t>maturation</a:t>
            </a:r>
            <a:r>
              <a:rPr lang="it-IT" dirty="0" smtClean="0"/>
              <a:t> </a:t>
            </a:r>
            <a:r>
              <a:rPr lang="it-IT" dirty="0" err="1" smtClean="0"/>
              <a:t>occurs</a:t>
            </a:r>
            <a:r>
              <a:rPr lang="it-IT" dirty="0" smtClean="0"/>
              <a:t>, </a:t>
            </a:r>
            <a:r>
              <a:rPr lang="it-IT" dirty="0" err="1" smtClean="0"/>
              <a:t>it</a:t>
            </a:r>
            <a:r>
              <a:rPr lang="it-IT" dirty="0" smtClean="0"/>
              <a:t> </a:t>
            </a:r>
            <a:r>
              <a:rPr lang="it-IT" dirty="0" err="1" smtClean="0"/>
              <a:t>switches</a:t>
            </a:r>
            <a:r>
              <a:rPr lang="it-IT" dirty="0" smtClean="0"/>
              <a:t> to </a:t>
            </a:r>
            <a:r>
              <a:rPr lang="it-IT" dirty="0" err="1" smtClean="0"/>
              <a:t>necrotrophic</a:t>
            </a:r>
            <a:r>
              <a:rPr lang="it-IT" dirty="0" smtClean="0"/>
              <a:t> </a:t>
            </a:r>
            <a:r>
              <a:rPr lang="it-IT" dirty="0" err="1" smtClean="0"/>
              <a:t>behaviour</a:t>
            </a:r>
            <a:endParaRPr lang="it-IT" dirty="0" smtClean="0"/>
          </a:p>
          <a:p>
            <a:pPr marL="285750" indent="-285750">
              <a:buFont typeface="Arial" panose="020B0604020202020204" pitchFamily="34" charset="0"/>
              <a:buChar char="•"/>
            </a:pPr>
            <a:r>
              <a:rPr lang="it-IT" dirty="0" smtClean="0"/>
              <a:t>FB1 </a:t>
            </a:r>
            <a:r>
              <a:rPr lang="it-IT" dirty="0" err="1" smtClean="0"/>
              <a:t>could</a:t>
            </a:r>
            <a:r>
              <a:rPr lang="it-IT" dirty="0" smtClean="0"/>
              <a:t> </a:t>
            </a:r>
            <a:r>
              <a:rPr lang="it-IT" dirty="0" err="1" smtClean="0"/>
              <a:t>represent</a:t>
            </a:r>
            <a:r>
              <a:rPr lang="it-IT" dirty="0" smtClean="0"/>
              <a:t> a </a:t>
            </a:r>
            <a:r>
              <a:rPr lang="it-IT" dirty="0" err="1" smtClean="0"/>
              <a:t>signal</a:t>
            </a:r>
            <a:r>
              <a:rPr lang="it-IT" dirty="0" smtClean="0"/>
              <a:t> for PCD </a:t>
            </a:r>
            <a:r>
              <a:rPr lang="it-IT" dirty="0" err="1" smtClean="0"/>
              <a:t>since</a:t>
            </a:r>
            <a:r>
              <a:rPr lang="it-IT" dirty="0" smtClean="0"/>
              <a:t> </a:t>
            </a:r>
            <a:r>
              <a:rPr lang="it-IT" dirty="0" err="1" smtClean="0"/>
              <a:t>its</a:t>
            </a:r>
            <a:r>
              <a:rPr lang="it-IT" dirty="0" smtClean="0"/>
              <a:t> </a:t>
            </a:r>
            <a:r>
              <a:rPr lang="it-IT" dirty="0" err="1" smtClean="0"/>
              <a:t>accumulation</a:t>
            </a:r>
            <a:r>
              <a:rPr lang="it-IT" dirty="0" smtClean="0"/>
              <a:t> </a:t>
            </a:r>
            <a:r>
              <a:rPr lang="it-IT" dirty="0" err="1" smtClean="0"/>
              <a:t>block</a:t>
            </a:r>
            <a:r>
              <a:rPr lang="it-IT" dirty="0" smtClean="0"/>
              <a:t> </a:t>
            </a:r>
            <a:r>
              <a:rPr lang="it-IT" dirty="0" err="1" smtClean="0"/>
              <a:t>ceramide</a:t>
            </a:r>
            <a:r>
              <a:rPr lang="it-IT" dirty="0" smtClean="0"/>
              <a:t> </a:t>
            </a:r>
            <a:r>
              <a:rPr lang="it-IT" dirty="0" err="1" smtClean="0"/>
              <a:t>synthase</a:t>
            </a:r>
            <a:r>
              <a:rPr lang="it-IT" dirty="0" smtClean="0"/>
              <a:t> and </a:t>
            </a:r>
            <a:r>
              <a:rPr lang="it-IT" dirty="0" err="1" smtClean="0"/>
              <a:t>as</a:t>
            </a:r>
            <a:r>
              <a:rPr lang="it-IT" dirty="0" smtClean="0"/>
              <a:t> </a:t>
            </a:r>
            <a:r>
              <a:rPr lang="it-IT" dirty="0" err="1" smtClean="0"/>
              <a:t>reported</a:t>
            </a:r>
            <a:r>
              <a:rPr lang="it-IT" dirty="0" smtClean="0"/>
              <a:t> </a:t>
            </a:r>
            <a:r>
              <a:rPr lang="it-IT" dirty="0" err="1" smtClean="0"/>
              <a:t>elsewhere</a:t>
            </a:r>
            <a:r>
              <a:rPr lang="it-IT" dirty="0" smtClean="0"/>
              <a:t> the  </a:t>
            </a:r>
            <a:r>
              <a:rPr lang="it-IT" dirty="0" err="1" smtClean="0"/>
              <a:t>augmentation</a:t>
            </a:r>
            <a:r>
              <a:rPr lang="it-IT" dirty="0" smtClean="0"/>
              <a:t> of LCB d/t18:1-C16:0 </a:t>
            </a:r>
            <a:r>
              <a:rPr lang="it-IT" dirty="0" err="1" smtClean="0"/>
              <a:t>may</a:t>
            </a:r>
            <a:r>
              <a:rPr lang="it-IT" dirty="0" smtClean="0"/>
              <a:t> </a:t>
            </a:r>
            <a:r>
              <a:rPr lang="it-IT" dirty="0" err="1" smtClean="0"/>
              <a:t>enhance</a:t>
            </a:r>
            <a:r>
              <a:rPr lang="it-IT" dirty="0" smtClean="0"/>
              <a:t> the </a:t>
            </a:r>
            <a:r>
              <a:rPr lang="it-IT" dirty="0" err="1" smtClean="0"/>
              <a:t>activity</a:t>
            </a:r>
            <a:r>
              <a:rPr lang="it-IT" dirty="0" smtClean="0"/>
              <a:t> of MPK6 </a:t>
            </a:r>
            <a:r>
              <a:rPr lang="it-IT" dirty="0" err="1" smtClean="0"/>
              <a:t>upstream</a:t>
            </a:r>
            <a:r>
              <a:rPr lang="it-IT" dirty="0" smtClean="0"/>
              <a:t> to SA </a:t>
            </a:r>
            <a:r>
              <a:rPr lang="it-IT" dirty="0" err="1" smtClean="0"/>
              <a:t>accumulation</a:t>
            </a:r>
            <a:r>
              <a:rPr lang="it-IT" dirty="0" smtClean="0"/>
              <a:t> and </a:t>
            </a:r>
            <a:r>
              <a:rPr lang="it-IT" dirty="0" err="1" smtClean="0"/>
              <a:t>providing</a:t>
            </a:r>
            <a:r>
              <a:rPr lang="it-IT" dirty="0" smtClean="0"/>
              <a:t> a </a:t>
            </a:r>
            <a:r>
              <a:rPr lang="it-IT" dirty="0" err="1" smtClean="0"/>
              <a:t>signal</a:t>
            </a:r>
            <a:r>
              <a:rPr lang="it-IT" dirty="0" smtClean="0"/>
              <a:t> for PCD </a:t>
            </a:r>
            <a:r>
              <a:rPr lang="it-IT" dirty="0" err="1" smtClean="0"/>
              <a:t>onset</a:t>
            </a:r>
            <a:endParaRPr lang="it-IT" dirty="0"/>
          </a:p>
        </p:txBody>
      </p:sp>
    </p:spTree>
    <p:extLst>
      <p:ext uri="{BB962C8B-B14F-4D97-AF65-F5344CB8AC3E}">
        <p14:creationId xmlns:p14="http://schemas.microsoft.com/office/powerpoint/2010/main" val="3248669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figur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1052514"/>
            <a:ext cx="701992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195688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Lipids</a:t>
            </a:r>
            <a:endParaRPr lang="it-IT" dirty="0"/>
          </a:p>
        </p:txBody>
      </p:sp>
      <p:sp>
        <p:nvSpPr>
          <p:cNvPr id="3" name="Segnaposto contenuto 2"/>
          <p:cNvSpPr>
            <a:spLocks noGrp="1"/>
          </p:cNvSpPr>
          <p:nvPr>
            <p:ph idx="1"/>
          </p:nvPr>
        </p:nvSpPr>
        <p:spPr/>
        <p:txBody>
          <a:bodyPr>
            <a:normAutofit/>
          </a:bodyPr>
          <a:lstStyle/>
          <a:p>
            <a:r>
              <a:rPr lang="en-US" dirty="0"/>
              <a:t>Lipids are major constituents of </a:t>
            </a:r>
            <a:r>
              <a:rPr lang="en-US" u="sng" dirty="0"/>
              <a:t>prokaryotic and eukaryotic membranes</a:t>
            </a:r>
            <a:r>
              <a:rPr lang="en-US" dirty="0"/>
              <a:t>. Besides serving as structural components of the plasma membrane and intracellular membranes, they provide diverse biological functions in energy and carbon storage, signal transduction, and stress responses </a:t>
            </a:r>
            <a:endParaRPr lang="en-US" dirty="0" smtClean="0"/>
          </a:p>
          <a:p>
            <a:r>
              <a:rPr lang="it-IT" dirty="0" err="1" smtClean="0"/>
              <a:t>Plants</a:t>
            </a:r>
            <a:r>
              <a:rPr lang="it-IT" dirty="0" smtClean="0"/>
              <a:t>, fungi and </a:t>
            </a:r>
            <a:r>
              <a:rPr lang="it-IT" dirty="0" err="1" smtClean="0"/>
              <a:t>bacteria</a:t>
            </a:r>
            <a:r>
              <a:rPr lang="it-IT" dirty="0" smtClean="0"/>
              <a:t> </a:t>
            </a:r>
            <a:r>
              <a:rPr lang="it-IT" dirty="0" err="1"/>
              <a:t>contain</a:t>
            </a:r>
            <a:r>
              <a:rPr lang="it-IT" dirty="0"/>
              <a:t> a </a:t>
            </a:r>
            <a:r>
              <a:rPr lang="it-IT" u="sng" dirty="0"/>
              <a:t>diverse set of </a:t>
            </a:r>
            <a:r>
              <a:rPr lang="it-IT" u="sng" dirty="0" err="1"/>
              <a:t>lipids</a:t>
            </a:r>
            <a:r>
              <a:rPr lang="it-IT" dirty="0"/>
              <a:t>, </a:t>
            </a:r>
            <a:r>
              <a:rPr lang="it-IT" dirty="0" err="1"/>
              <a:t>including</a:t>
            </a:r>
            <a:r>
              <a:rPr lang="it-IT" dirty="0"/>
              <a:t> </a:t>
            </a:r>
            <a:r>
              <a:rPr lang="it-IT" dirty="0" err="1"/>
              <a:t>fatty</a:t>
            </a:r>
            <a:r>
              <a:rPr lang="it-IT" dirty="0"/>
              <a:t> </a:t>
            </a:r>
            <a:r>
              <a:rPr lang="it-IT" dirty="0" err="1"/>
              <a:t>acids</a:t>
            </a:r>
            <a:r>
              <a:rPr lang="it-IT" dirty="0"/>
              <a:t>, </a:t>
            </a:r>
            <a:r>
              <a:rPr lang="it-IT" dirty="0" err="1"/>
              <a:t>phospholipids</a:t>
            </a:r>
            <a:r>
              <a:rPr lang="it-IT" dirty="0"/>
              <a:t>, </a:t>
            </a:r>
            <a:r>
              <a:rPr lang="it-IT" dirty="0" err="1"/>
              <a:t>glycolipids</a:t>
            </a:r>
            <a:r>
              <a:rPr lang="it-IT" dirty="0"/>
              <a:t>, </a:t>
            </a:r>
            <a:r>
              <a:rPr lang="it-IT" dirty="0" err="1"/>
              <a:t>sterol</a:t>
            </a:r>
            <a:r>
              <a:rPr lang="it-IT" dirty="0"/>
              <a:t> </a:t>
            </a:r>
            <a:r>
              <a:rPr lang="it-IT" dirty="0" err="1"/>
              <a:t>lipids</a:t>
            </a:r>
            <a:r>
              <a:rPr lang="it-IT" dirty="0"/>
              <a:t>, </a:t>
            </a:r>
            <a:r>
              <a:rPr lang="it-IT" dirty="0" err="1"/>
              <a:t>sphingolipids</a:t>
            </a:r>
            <a:r>
              <a:rPr lang="it-IT" dirty="0"/>
              <a:t>, and </a:t>
            </a:r>
            <a:r>
              <a:rPr lang="it-IT" dirty="0" err="1"/>
              <a:t>waxes</a:t>
            </a:r>
            <a:r>
              <a:rPr lang="it-IT" dirty="0"/>
              <a:t>. </a:t>
            </a:r>
          </a:p>
        </p:txBody>
      </p:sp>
    </p:spTree>
    <p:extLst>
      <p:ext uri="{BB962C8B-B14F-4D97-AF65-F5344CB8AC3E}">
        <p14:creationId xmlns:p14="http://schemas.microsoft.com/office/powerpoint/2010/main" val="3713903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Lipids</a:t>
            </a:r>
            <a:r>
              <a:rPr lang="it-IT" dirty="0" smtClean="0"/>
              <a:t> in </a:t>
            </a:r>
            <a:r>
              <a:rPr lang="it-IT" dirty="0" err="1" smtClean="0"/>
              <a:t>host-pathogen</a:t>
            </a:r>
            <a:r>
              <a:rPr lang="it-IT" dirty="0" smtClean="0"/>
              <a:t> </a:t>
            </a:r>
            <a:r>
              <a:rPr lang="it-IT" dirty="0" err="1" smtClean="0"/>
              <a:t>interaction</a:t>
            </a:r>
            <a:endParaRPr lang="it-IT" dirty="0"/>
          </a:p>
        </p:txBody>
      </p:sp>
      <p:sp>
        <p:nvSpPr>
          <p:cNvPr id="6" name="Segnaposto contenuto 5"/>
          <p:cNvSpPr>
            <a:spLocks noGrp="1"/>
          </p:cNvSpPr>
          <p:nvPr>
            <p:ph idx="1"/>
          </p:nvPr>
        </p:nvSpPr>
        <p:spPr/>
        <p:txBody>
          <a:bodyPr>
            <a:normAutofit fontScale="77500" lnSpcReduction="20000"/>
          </a:bodyPr>
          <a:lstStyle/>
          <a:p>
            <a:r>
              <a:rPr lang="en-US" dirty="0"/>
              <a:t>Membrane lipids are </a:t>
            </a:r>
            <a:r>
              <a:rPr lang="en-US" u="sng" dirty="0"/>
              <a:t>key players </a:t>
            </a:r>
            <a:r>
              <a:rPr lang="en-US" dirty="0"/>
              <a:t>in plant cells during the response to microbial attack and during interactions with beneficial microbes. The expression of several genes encoding enzymes of lipid metabolism is upregulated after infection of plant cells, resulting in the synthesis, modification, or re-allocation of lipid-derived molecules. </a:t>
            </a:r>
            <a:endParaRPr lang="en-US" dirty="0" smtClean="0"/>
          </a:p>
          <a:p>
            <a:r>
              <a:rPr lang="en-US" dirty="0" smtClean="0"/>
              <a:t>Lipid-modifying </a:t>
            </a:r>
            <a:r>
              <a:rPr lang="en-US" dirty="0"/>
              <a:t>enzymes are essential regulators of the spatial and temporal production of </a:t>
            </a:r>
            <a:r>
              <a:rPr lang="en-US" u="sng" dirty="0"/>
              <a:t>lipid metabolites </a:t>
            </a:r>
            <a:r>
              <a:rPr lang="en-US" dirty="0"/>
              <a:t>involved in signaling and membrane proliferation for the establishment of intracellular compartments or compositional changes of lipid bilayers </a:t>
            </a:r>
            <a:endParaRPr lang="en-US" dirty="0" smtClean="0"/>
          </a:p>
          <a:p>
            <a:pPr lvl="1"/>
            <a:r>
              <a:rPr lang="it-IT" dirty="0" err="1"/>
              <a:t>Phospholipids</a:t>
            </a:r>
            <a:r>
              <a:rPr lang="it-IT" dirty="0"/>
              <a:t> and </a:t>
            </a:r>
            <a:r>
              <a:rPr lang="it-IT" dirty="0" err="1"/>
              <a:t>phospholipases</a:t>
            </a:r>
            <a:endParaRPr lang="it-IT" dirty="0"/>
          </a:p>
          <a:p>
            <a:pPr lvl="1"/>
            <a:r>
              <a:rPr lang="it-IT" dirty="0" err="1"/>
              <a:t>Glycolipids</a:t>
            </a:r>
            <a:endParaRPr lang="it-IT" dirty="0"/>
          </a:p>
          <a:p>
            <a:pPr lvl="1"/>
            <a:r>
              <a:rPr lang="it-IT" dirty="0"/>
              <a:t>Free </a:t>
            </a:r>
            <a:r>
              <a:rPr lang="it-IT" dirty="0" err="1"/>
              <a:t>fatty</a:t>
            </a:r>
            <a:r>
              <a:rPr lang="it-IT" dirty="0"/>
              <a:t> </a:t>
            </a:r>
            <a:r>
              <a:rPr lang="it-IT" dirty="0" err="1"/>
              <a:t>acids</a:t>
            </a:r>
            <a:endParaRPr lang="it-IT" dirty="0"/>
          </a:p>
          <a:p>
            <a:pPr lvl="1"/>
            <a:r>
              <a:rPr lang="it-IT" dirty="0" err="1"/>
              <a:t>Glycerolipid</a:t>
            </a:r>
            <a:r>
              <a:rPr lang="it-IT" dirty="0"/>
              <a:t> </a:t>
            </a:r>
          </a:p>
          <a:p>
            <a:pPr lvl="1"/>
            <a:r>
              <a:rPr lang="it-IT" dirty="0"/>
              <a:t>Oxylipins</a:t>
            </a:r>
          </a:p>
          <a:p>
            <a:pPr lvl="1"/>
            <a:r>
              <a:rPr lang="it-IT" dirty="0" err="1"/>
              <a:t>Sterol</a:t>
            </a:r>
            <a:r>
              <a:rPr lang="it-IT" dirty="0"/>
              <a:t> </a:t>
            </a:r>
            <a:r>
              <a:rPr lang="it-IT" dirty="0" err="1"/>
              <a:t>lipids</a:t>
            </a:r>
            <a:endParaRPr lang="it-IT" dirty="0"/>
          </a:p>
          <a:p>
            <a:pPr lvl="1"/>
            <a:r>
              <a:rPr lang="it-IT" dirty="0" err="1"/>
              <a:t>Carotenoids</a:t>
            </a:r>
            <a:r>
              <a:rPr lang="it-IT" dirty="0"/>
              <a:t> and </a:t>
            </a:r>
            <a:r>
              <a:rPr lang="it-IT" dirty="0" err="1"/>
              <a:t>apocarotenoids</a:t>
            </a:r>
            <a:endParaRPr lang="it-IT" dirty="0"/>
          </a:p>
          <a:p>
            <a:pPr lvl="1"/>
            <a:r>
              <a:rPr lang="it-IT" dirty="0" err="1" smtClean="0"/>
              <a:t>Sphingolipids</a:t>
            </a:r>
            <a:endParaRPr lang="it-IT" dirty="0"/>
          </a:p>
        </p:txBody>
      </p:sp>
    </p:spTree>
    <p:extLst>
      <p:ext uri="{BB962C8B-B14F-4D97-AF65-F5344CB8AC3E}">
        <p14:creationId xmlns:p14="http://schemas.microsoft.com/office/powerpoint/2010/main" val="266511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209" y="274690"/>
            <a:ext cx="10515600" cy="1325563"/>
          </a:xfrm>
        </p:spPr>
        <p:txBody>
          <a:bodyPr/>
          <a:lstStyle/>
          <a:p>
            <a:r>
              <a:rPr lang="it-IT" dirty="0" err="1" smtClean="0"/>
              <a:t>Phospholipids</a:t>
            </a:r>
            <a:r>
              <a:rPr lang="it-IT" dirty="0" smtClean="0"/>
              <a:t> and </a:t>
            </a:r>
            <a:r>
              <a:rPr lang="it-IT" dirty="0" err="1" smtClean="0"/>
              <a:t>phospolipases</a:t>
            </a:r>
            <a:endParaRPr lang="it-IT" dirty="0"/>
          </a:p>
        </p:txBody>
      </p:sp>
      <p:sp>
        <p:nvSpPr>
          <p:cNvPr id="4" name="Segnaposto contenuto 3"/>
          <p:cNvSpPr>
            <a:spLocks noGrp="1"/>
          </p:cNvSpPr>
          <p:nvPr>
            <p:ph sz="half" idx="1"/>
          </p:nvPr>
        </p:nvSpPr>
        <p:spPr>
          <a:xfrm>
            <a:off x="251209" y="1690688"/>
            <a:ext cx="6086511" cy="5091949"/>
          </a:xfrm>
        </p:spPr>
        <p:txBody>
          <a:bodyPr>
            <a:normAutofit fontScale="62500" lnSpcReduction="20000"/>
          </a:bodyPr>
          <a:lstStyle/>
          <a:p>
            <a:r>
              <a:rPr lang="it-IT" dirty="0" err="1"/>
              <a:t>Phospholipids</a:t>
            </a:r>
            <a:r>
              <a:rPr lang="it-IT" dirty="0"/>
              <a:t> </a:t>
            </a:r>
            <a:r>
              <a:rPr lang="it-IT" dirty="0" err="1"/>
              <a:t>contain</a:t>
            </a:r>
            <a:r>
              <a:rPr lang="it-IT" dirty="0"/>
              <a:t> </a:t>
            </a:r>
            <a:r>
              <a:rPr lang="it-IT" dirty="0" err="1"/>
              <a:t>two</a:t>
            </a:r>
            <a:r>
              <a:rPr lang="it-IT" dirty="0"/>
              <a:t> </a:t>
            </a:r>
            <a:r>
              <a:rPr lang="it-IT" dirty="0" err="1"/>
              <a:t>fatty</a:t>
            </a:r>
            <a:r>
              <a:rPr lang="it-IT" dirty="0"/>
              <a:t> </a:t>
            </a:r>
            <a:r>
              <a:rPr lang="it-IT" dirty="0" err="1"/>
              <a:t>acids</a:t>
            </a:r>
            <a:r>
              <a:rPr lang="it-IT" dirty="0"/>
              <a:t> </a:t>
            </a:r>
            <a:r>
              <a:rPr lang="it-IT" dirty="0" err="1"/>
              <a:t>esterified</a:t>
            </a:r>
            <a:r>
              <a:rPr lang="it-IT" dirty="0"/>
              <a:t> to the sn-1 and sn-2 positions of a </a:t>
            </a:r>
            <a:r>
              <a:rPr lang="it-IT" dirty="0" err="1"/>
              <a:t>glycerol</a:t>
            </a:r>
            <a:r>
              <a:rPr lang="it-IT" dirty="0"/>
              <a:t> </a:t>
            </a:r>
            <a:r>
              <a:rPr lang="it-IT" dirty="0" err="1"/>
              <a:t>backbone</a:t>
            </a:r>
            <a:r>
              <a:rPr lang="it-IT" dirty="0"/>
              <a:t>, and a </a:t>
            </a:r>
            <a:r>
              <a:rPr lang="it-IT" dirty="0" err="1"/>
              <a:t>polar</a:t>
            </a:r>
            <a:r>
              <a:rPr lang="it-IT" dirty="0"/>
              <a:t> </a:t>
            </a:r>
            <a:r>
              <a:rPr lang="it-IT" dirty="0" err="1"/>
              <a:t>headgroup</a:t>
            </a:r>
            <a:r>
              <a:rPr lang="it-IT" dirty="0"/>
              <a:t> </a:t>
            </a:r>
            <a:r>
              <a:rPr lang="it-IT" dirty="0" err="1"/>
              <a:t>attached</a:t>
            </a:r>
            <a:r>
              <a:rPr lang="it-IT" dirty="0"/>
              <a:t> to the sn-3 position. </a:t>
            </a:r>
            <a:endParaRPr lang="it-IT" dirty="0" smtClean="0"/>
          </a:p>
          <a:p>
            <a:r>
              <a:rPr lang="it-IT" dirty="0" err="1" smtClean="0"/>
              <a:t>Phospholipids</a:t>
            </a:r>
            <a:r>
              <a:rPr lang="it-IT" dirty="0" smtClean="0"/>
              <a:t> </a:t>
            </a:r>
            <a:r>
              <a:rPr lang="it-IT" dirty="0"/>
              <a:t>of </a:t>
            </a:r>
            <a:r>
              <a:rPr lang="it-IT" dirty="0" err="1"/>
              <a:t>plants</a:t>
            </a:r>
            <a:r>
              <a:rPr lang="it-IT" dirty="0"/>
              <a:t> </a:t>
            </a:r>
            <a:r>
              <a:rPr lang="it-IT" dirty="0" err="1"/>
              <a:t>mainly</a:t>
            </a:r>
            <a:r>
              <a:rPr lang="it-IT" dirty="0"/>
              <a:t> </a:t>
            </a:r>
            <a:r>
              <a:rPr lang="it-IT" dirty="0" err="1"/>
              <a:t>comprise</a:t>
            </a:r>
            <a:r>
              <a:rPr lang="it-IT" dirty="0"/>
              <a:t> </a:t>
            </a:r>
            <a:r>
              <a:rPr lang="it-IT" u="sng" dirty="0" err="1"/>
              <a:t>phosphatidic</a:t>
            </a:r>
            <a:r>
              <a:rPr lang="it-IT" u="sng" dirty="0"/>
              <a:t> acid </a:t>
            </a:r>
            <a:r>
              <a:rPr lang="it-IT" dirty="0"/>
              <a:t>(PA), </a:t>
            </a:r>
            <a:r>
              <a:rPr lang="it-IT" u="sng" dirty="0" err="1"/>
              <a:t>phosphatidylserine</a:t>
            </a:r>
            <a:r>
              <a:rPr lang="it-IT" u="sng" dirty="0"/>
              <a:t> </a:t>
            </a:r>
            <a:r>
              <a:rPr lang="it-IT" dirty="0"/>
              <a:t>(PS), </a:t>
            </a:r>
            <a:r>
              <a:rPr lang="it-IT" u="sng" dirty="0" err="1"/>
              <a:t>phosphatidylcholine</a:t>
            </a:r>
            <a:r>
              <a:rPr lang="it-IT" dirty="0"/>
              <a:t> (PC), </a:t>
            </a:r>
            <a:r>
              <a:rPr lang="it-IT" u="sng" dirty="0" err="1"/>
              <a:t>phosphatidylethanolamine</a:t>
            </a:r>
            <a:r>
              <a:rPr lang="it-IT" u="sng" dirty="0"/>
              <a:t> </a:t>
            </a:r>
            <a:r>
              <a:rPr lang="it-IT" dirty="0"/>
              <a:t>(PE), </a:t>
            </a:r>
            <a:r>
              <a:rPr lang="it-IT" u="sng" dirty="0" err="1"/>
              <a:t>phosphatidylglycerol</a:t>
            </a:r>
            <a:r>
              <a:rPr lang="it-IT" dirty="0"/>
              <a:t> (PG), and </a:t>
            </a:r>
            <a:r>
              <a:rPr lang="it-IT" u="sng" dirty="0" err="1"/>
              <a:t>phosphatidylinosito</a:t>
            </a:r>
            <a:r>
              <a:rPr lang="it-IT" dirty="0" err="1"/>
              <a:t>l</a:t>
            </a:r>
            <a:r>
              <a:rPr lang="it-IT" dirty="0"/>
              <a:t> (PI). </a:t>
            </a:r>
            <a:endParaRPr lang="it-IT" dirty="0" smtClean="0"/>
          </a:p>
          <a:p>
            <a:r>
              <a:rPr lang="it-IT" dirty="0" err="1" smtClean="0"/>
              <a:t>Each</a:t>
            </a:r>
            <a:r>
              <a:rPr lang="it-IT" dirty="0" smtClean="0"/>
              <a:t> </a:t>
            </a:r>
            <a:r>
              <a:rPr lang="it-IT" dirty="0" err="1"/>
              <a:t>phospholipid</a:t>
            </a:r>
            <a:r>
              <a:rPr lang="it-IT" dirty="0"/>
              <a:t> </a:t>
            </a:r>
            <a:r>
              <a:rPr lang="it-IT" dirty="0" err="1"/>
              <a:t>class</a:t>
            </a:r>
            <a:r>
              <a:rPr lang="it-IT" dirty="0"/>
              <a:t> </a:t>
            </a:r>
            <a:r>
              <a:rPr lang="it-IT" dirty="0" err="1"/>
              <a:t>includes</a:t>
            </a:r>
            <a:r>
              <a:rPr lang="it-IT" dirty="0"/>
              <a:t> </a:t>
            </a:r>
            <a:r>
              <a:rPr lang="it-IT" dirty="0" err="1"/>
              <a:t>many</a:t>
            </a:r>
            <a:r>
              <a:rPr lang="it-IT" dirty="0"/>
              <a:t> </a:t>
            </a:r>
            <a:r>
              <a:rPr lang="it-IT" dirty="0" err="1"/>
              <a:t>molecular</a:t>
            </a:r>
            <a:r>
              <a:rPr lang="it-IT" dirty="0"/>
              <a:t> </a:t>
            </a:r>
            <a:r>
              <a:rPr lang="it-IT" dirty="0" err="1"/>
              <a:t>species</a:t>
            </a:r>
            <a:r>
              <a:rPr lang="it-IT" dirty="0"/>
              <a:t> due to a </a:t>
            </a:r>
            <a:r>
              <a:rPr lang="it-IT" u="sng" dirty="0"/>
              <a:t>large </a:t>
            </a:r>
            <a:r>
              <a:rPr lang="it-IT" u="sng" dirty="0" err="1"/>
              <a:t>number</a:t>
            </a:r>
            <a:r>
              <a:rPr lang="it-IT" u="sng" dirty="0"/>
              <a:t> of </a:t>
            </a:r>
            <a:r>
              <a:rPr lang="it-IT" u="sng" dirty="0" err="1"/>
              <a:t>fatty</a:t>
            </a:r>
            <a:r>
              <a:rPr lang="it-IT" u="sng" dirty="0"/>
              <a:t> </a:t>
            </a:r>
            <a:r>
              <a:rPr lang="it-IT" u="sng" dirty="0" err="1"/>
              <a:t>acids</a:t>
            </a:r>
            <a:r>
              <a:rPr lang="it-IT" u="sng" dirty="0"/>
              <a:t> </a:t>
            </a:r>
            <a:r>
              <a:rPr lang="it-IT" dirty="0" err="1"/>
              <a:t>varying</a:t>
            </a:r>
            <a:r>
              <a:rPr lang="it-IT" dirty="0"/>
              <a:t> in </a:t>
            </a:r>
            <a:r>
              <a:rPr lang="it-IT" dirty="0" err="1"/>
              <a:t>chain</a:t>
            </a:r>
            <a:r>
              <a:rPr lang="it-IT" dirty="0"/>
              <a:t> </a:t>
            </a:r>
            <a:r>
              <a:rPr lang="it-IT" dirty="0" err="1"/>
              <a:t>length</a:t>
            </a:r>
            <a:r>
              <a:rPr lang="it-IT" dirty="0"/>
              <a:t> and </a:t>
            </a:r>
            <a:r>
              <a:rPr lang="it-IT" dirty="0" err="1"/>
              <a:t>degree</a:t>
            </a:r>
            <a:r>
              <a:rPr lang="it-IT" dirty="0"/>
              <a:t> of </a:t>
            </a:r>
            <a:r>
              <a:rPr lang="it-IT" dirty="0" err="1"/>
              <a:t>desaturation</a:t>
            </a:r>
            <a:r>
              <a:rPr lang="it-IT" dirty="0"/>
              <a:t>. </a:t>
            </a:r>
            <a:r>
              <a:rPr lang="it-IT" dirty="0" err="1"/>
              <a:t>Phospholipids</a:t>
            </a:r>
            <a:r>
              <a:rPr lang="it-IT" dirty="0"/>
              <a:t> are </a:t>
            </a:r>
            <a:r>
              <a:rPr lang="it-IT" dirty="0" err="1"/>
              <a:t>predominantly</a:t>
            </a:r>
            <a:r>
              <a:rPr lang="it-IT" dirty="0"/>
              <a:t> </a:t>
            </a:r>
            <a:r>
              <a:rPr lang="it-IT" dirty="0" err="1"/>
              <a:t>synthesized</a:t>
            </a:r>
            <a:r>
              <a:rPr lang="it-IT" dirty="0"/>
              <a:t> </a:t>
            </a:r>
            <a:r>
              <a:rPr lang="it-IT" dirty="0" err="1"/>
              <a:t>at</a:t>
            </a:r>
            <a:r>
              <a:rPr lang="it-IT" dirty="0"/>
              <a:t> </a:t>
            </a:r>
            <a:r>
              <a:rPr lang="it-IT" u="sng" dirty="0"/>
              <a:t>the </a:t>
            </a:r>
            <a:r>
              <a:rPr lang="it-IT" u="sng" dirty="0" err="1"/>
              <a:t>endoplasmic</a:t>
            </a:r>
            <a:r>
              <a:rPr lang="it-IT" u="sng" dirty="0"/>
              <a:t> </a:t>
            </a:r>
            <a:r>
              <a:rPr lang="it-IT" u="sng" dirty="0" err="1"/>
              <a:t>reticulum</a:t>
            </a:r>
            <a:r>
              <a:rPr lang="it-IT" u="sng" dirty="0"/>
              <a:t> </a:t>
            </a:r>
            <a:r>
              <a:rPr lang="it-IT" dirty="0"/>
              <a:t>(ER). </a:t>
            </a:r>
            <a:endParaRPr lang="it-IT" dirty="0" smtClean="0"/>
          </a:p>
          <a:p>
            <a:r>
              <a:rPr lang="it-IT" u="sng" dirty="0" err="1" smtClean="0"/>
              <a:t>Phospholipases</a:t>
            </a:r>
            <a:r>
              <a:rPr lang="it-IT" u="sng" dirty="0" smtClean="0"/>
              <a:t> </a:t>
            </a:r>
            <a:r>
              <a:rPr lang="it-IT" u="sng" dirty="0"/>
              <a:t>and </a:t>
            </a:r>
            <a:r>
              <a:rPr lang="it-IT" u="sng" dirty="0" err="1"/>
              <a:t>phospholipid</a:t>
            </a:r>
            <a:r>
              <a:rPr lang="it-IT" dirty="0" err="1"/>
              <a:t>-derived</a:t>
            </a:r>
            <a:r>
              <a:rPr lang="it-IT" dirty="0"/>
              <a:t> </a:t>
            </a:r>
            <a:r>
              <a:rPr lang="it-IT" dirty="0" err="1"/>
              <a:t>molecules</a:t>
            </a:r>
            <a:r>
              <a:rPr lang="it-IT" dirty="0"/>
              <a:t> are </a:t>
            </a:r>
            <a:r>
              <a:rPr lang="it-IT" dirty="0" err="1"/>
              <a:t>involved</a:t>
            </a:r>
            <a:r>
              <a:rPr lang="it-IT" dirty="0"/>
              <a:t> in </a:t>
            </a:r>
            <a:r>
              <a:rPr lang="it-IT" dirty="0" err="1"/>
              <a:t>signaling</a:t>
            </a:r>
            <a:r>
              <a:rPr lang="it-IT" dirty="0"/>
              <a:t> and </a:t>
            </a:r>
            <a:r>
              <a:rPr lang="it-IT" dirty="0" err="1"/>
              <a:t>plant</a:t>
            </a:r>
            <a:r>
              <a:rPr lang="it-IT" dirty="0"/>
              <a:t> </a:t>
            </a:r>
            <a:r>
              <a:rPr lang="it-IT" dirty="0" err="1"/>
              <a:t>immunity</a:t>
            </a:r>
            <a:r>
              <a:rPr lang="it-IT" dirty="0"/>
              <a:t> </a:t>
            </a:r>
            <a:r>
              <a:rPr lang="it-IT" dirty="0" err="1"/>
              <a:t>during</a:t>
            </a:r>
            <a:r>
              <a:rPr lang="it-IT" dirty="0"/>
              <a:t> </a:t>
            </a:r>
            <a:r>
              <a:rPr lang="it-IT" dirty="0" err="1"/>
              <a:t>plant</a:t>
            </a:r>
            <a:r>
              <a:rPr lang="it-IT" dirty="0"/>
              <a:t>–</a:t>
            </a:r>
            <a:r>
              <a:rPr lang="it-IT" dirty="0" err="1"/>
              <a:t>pathogen</a:t>
            </a:r>
            <a:r>
              <a:rPr lang="it-IT" dirty="0"/>
              <a:t> </a:t>
            </a:r>
            <a:r>
              <a:rPr lang="it-IT" dirty="0" err="1" smtClean="0"/>
              <a:t>interactions</a:t>
            </a:r>
            <a:r>
              <a:rPr lang="it-IT" dirty="0" smtClean="0"/>
              <a:t>. </a:t>
            </a:r>
            <a:r>
              <a:rPr lang="it-IT" dirty="0" err="1"/>
              <a:t>Phospholipases</a:t>
            </a:r>
            <a:r>
              <a:rPr lang="it-IT" dirty="0"/>
              <a:t> </a:t>
            </a:r>
            <a:r>
              <a:rPr lang="it-IT" dirty="0" err="1"/>
              <a:t>catalyze</a:t>
            </a:r>
            <a:r>
              <a:rPr lang="it-IT" dirty="0"/>
              <a:t> the </a:t>
            </a:r>
            <a:r>
              <a:rPr lang="it-IT" dirty="0" err="1"/>
              <a:t>conversion</a:t>
            </a:r>
            <a:r>
              <a:rPr lang="it-IT" dirty="0"/>
              <a:t> of </a:t>
            </a:r>
            <a:r>
              <a:rPr lang="it-IT" dirty="0" err="1"/>
              <a:t>phospholipids</a:t>
            </a:r>
            <a:r>
              <a:rPr lang="it-IT" dirty="0"/>
              <a:t> </a:t>
            </a:r>
            <a:r>
              <a:rPr lang="it-IT" dirty="0" err="1"/>
              <a:t>into</a:t>
            </a:r>
            <a:r>
              <a:rPr lang="it-IT" dirty="0"/>
              <a:t> </a:t>
            </a:r>
            <a:r>
              <a:rPr lang="it-IT" dirty="0" err="1"/>
              <a:t>fatty</a:t>
            </a:r>
            <a:r>
              <a:rPr lang="it-IT" dirty="0"/>
              <a:t> </a:t>
            </a:r>
            <a:r>
              <a:rPr lang="it-IT" dirty="0" err="1"/>
              <a:t>acids</a:t>
            </a:r>
            <a:r>
              <a:rPr lang="it-IT" dirty="0"/>
              <a:t> and </a:t>
            </a:r>
            <a:r>
              <a:rPr lang="it-IT" dirty="0" err="1"/>
              <a:t>lysophospholipids</a:t>
            </a:r>
            <a:r>
              <a:rPr lang="it-IT" dirty="0"/>
              <a:t>, </a:t>
            </a:r>
            <a:r>
              <a:rPr lang="it-IT" dirty="0" err="1"/>
              <a:t>diacylglycerol</a:t>
            </a:r>
            <a:r>
              <a:rPr lang="it-IT" dirty="0"/>
              <a:t> (DAG), or PA, </a:t>
            </a:r>
            <a:r>
              <a:rPr lang="it-IT" dirty="0" err="1"/>
              <a:t>depending</a:t>
            </a:r>
            <a:r>
              <a:rPr lang="it-IT" dirty="0"/>
              <a:t> on </a:t>
            </a:r>
            <a:r>
              <a:rPr lang="it-IT" dirty="0" err="1"/>
              <a:t>their</a:t>
            </a:r>
            <a:r>
              <a:rPr lang="it-IT" dirty="0"/>
              <a:t> </a:t>
            </a:r>
            <a:r>
              <a:rPr lang="it-IT" dirty="0" err="1"/>
              <a:t>positional</a:t>
            </a:r>
            <a:r>
              <a:rPr lang="it-IT" dirty="0"/>
              <a:t> </a:t>
            </a:r>
            <a:r>
              <a:rPr lang="it-IT" dirty="0" err="1" smtClean="0"/>
              <a:t>specificity</a:t>
            </a:r>
            <a:endParaRPr lang="it-IT" dirty="0" smtClean="0"/>
          </a:p>
          <a:p>
            <a:r>
              <a:rPr lang="en-US" dirty="0"/>
              <a:t>Upon </a:t>
            </a:r>
            <a:r>
              <a:rPr lang="en-US" u="sng" dirty="0"/>
              <a:t>microbe infestation</a:t>
            </a:r>
            <a:r>
              <a:rPr lang="en-US" dirty="0"/>
              <a:t>, phospholipid-hydrolyzing enzymes are activated, contributing to the establishment of an appropriate </a:t>
            </a:r>
            <a:r>
              <a:rPr lang="en-US" u="sng" dirty="0"/>
              <a:t>defense response </a:t>
            </a:r>
            <a:r>
              <a:rPr lang="en-US" dirty="0"/>
              <a:t>by inducing the production of defense-signaling molecules such as oxylipins, including </a:t>
            </a:r>
            <a:r>
              <a:rPr lang="en-US" u="sng" dirty="0" err="1"/>
              <a:t>jasmonic</a:t>
            </a:r>
            <a:r>
              <a:rPr lang="en-US" u="sng" dirty="0"/>
              <a:t> acid (JA), </a:t>
            </a:r>
            <a:r>
              <a:rPr lang="en-US" dirty="0"/>
              <a:t>and the potent </a:t>
            </a:r>
            <a:r>
              <a:rPr lang="en-US" u="sng" dirty="0"/>
              <a:t>second messenger </a:t>
            </a:r>
            <a:r>
              <a:rPr lang="en-US" u="sng" dirty="0" smtClean="0"/>
              <a:t>PA</a:t>
            </a:r>
            <a:endParaRPr lang="it-IT" u="sng" dirty="0" smtClean="0"/>
          </a:p>
          <a:p>
            <a:endParaRPr lang="it-IT" dirty="0"/>
          </a:p>
        </p:txBody>
      </p:sp>
      <p:pic>
        <p:nvPicPr>
          <p:cNvPr id="6" name="Segnaposto contenuto 5"/>
          <p:cNvPicPr>
            <a:picLocks noGrp="1" noChangeAspect="1"/>
          </p:cNvPicPr>
          <p:nvPr>
            <p:ph sz="half" idx="2"/>
          </p:nvPr>
        </p:nvPicPr>
        <p:blipFill>
          <a:blip r:embed="rId2"/>
          <a:stretch>
            <a:fillRect/>
          </a:stretch>
        </p:blipFill>
        <p:spPr>
          <a:xfrm>
            <a:off x="6986322" y="2133600"/>
            <a:ext cx="3799195" cy="2457472"/>
          </a:xfrm>
          <a:prstGeom prst="rect">
            <a:avLst/>
          </a:prstGeom>
        </p:spPr>
      </p:pic>
      <p:sp>
        <p:nvSpPr>
          <p:cNvPr id="7" name="Rettangolo 6"/>
          <p:cNvSpPr/>
          <p:nvPr/>
        </p:nvSpPr>
        <p:spPr>
          <a:xfrm>
            <a:off x="7891849" y="1690688"/>
            <a:ext cx="3542270" cy="2716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dirty="0" smtClean="0">
                <a:ln w="0"/>
                <a:solidFill>
                  <a:schemeClr val="tx1"/>
                </a:solidFill>
                <a:effectLst>
                  <a:outerShdw blurRad="38100" dist="19050" dir="2700000" algn="tl" rotWithShape="0">
                    <a:schemeClr val="dk1">
                      <a:alpha val="40000"/>
                    </a:schemeClr>
                  </a:outerShdw>
                </a:effectLst>
              </a:rPr>
              <a:t>PLD</a:t>
            </a:r>
            <a:r>
              <a:rPr lang="it-IT" dirty="0" smtClean="0">
                <a:ln w="0"/>
                <a:solidFill>
                  <a:schemeClr val="tx1"/>
                </a:solidFill>
                <a:effectLst>
                  <a:outerShdw blurRad="38100" dist="19050" dir="2700000" algn="tl" rotWithShape="0">
                    <a:schemeClr val="dk1">
                      <a:alpha val="40000"/>
                    </a:schemeClr>
                  </a:outerShdw>
                </a:effectLst>
                <a:sym typeface="Wingdings" panose="05000000000000000000" pitchFamily="2" charset="2"/>
              </a:rPr>
              <a:t></a:t>
            </a:r>
            <a:r>
              <a:rPr lang="it-IT" dirty="0" smtClean="0">
                <a:ln w="0"/>
                <a:solidFill>
                  <a:schemeClr val="tx1"/>
                </a:solidFill>
                <a:effectLst>
                  <a:outerShdw blurRad="38100" dist="19050" dir="2700000" algn="tl" rotWithShape="0">
                    <a:schemeClr val="dk1">
                      <a:alpha val="40000"/>
                    </a:schemeClr>
                  </a:outerShdw>
                </a:effectLst>
              </a:rPr>
              <a:t>PA</a:t>
            </a:r>
            <a:endParaRPr lang="it-IT" dirty="0"/>
          </a:p>
        </p:txBody>
      </p:sp>
      <p:sp>
        <p:nvSpPr>
          <p:cNvPr id="8" name="Rettangolo 7"/>
          <p:cNvSpPr/>
          <p:nvPr/>
        </p:nvSpPr>
        <p:spPr>
          <a:xfrm>
            <a:off x="8315554" y="2414945"/>
            <a:ext cx="3542270" cy="27165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it-IT" dirty="0" smtClean="0">
                <a:ln w="0"/>
                <a:solidFill>
                  <a:schemeClr val="tx1"/>
                </a:solidFill>
                <a:effectLst>
                  <a:outerShdw blurRad="38100" dist="19050" dir="2700000" algn="tl" rotWithShape="0">
                    <a:schemeClr val="dk1">
                      <a:alpha val="40000"/>
                    </a:schemeClr>
                  </a:outerShdw>
                </a:effectLst>
              </a:rPr>
              <a:t>PLC</a:t>
            </a:r>
            <a:r>
              <a:rPr lang="it-IT" dirty="0" smtClean="0">
                <a:ln w="0"/>
                <a:solidFill>
                  <a:schemeClr val="tx1"/>
                </a:solidFill>
                <a:effectLst>
                  <a:outerShdw blurRad="38100" dist="19050" dir="2700000" algn="tl" rotWithShape="0">
                    <a:schemeClr val="dk1">
                      <a:alpha val="40000"/>
                    </a:schemeClr>
                  </a:outerShdw>
                </a:effectLst>
                <a:sym typeface="Wingdings" panose="05000000000000000000" pitchFamily="2" charset="2"/>
              </a:rPr>
              <a:t></a:t>
            </a:r>
            <a:r>
              <a:rPr lang="it-IT" dirty="0">
                <a:ln w="0"/>
                <a:solidFill>
                  <a:schemeClr val="tx1"/>
                </a:solidFill>
                <a:effectLst>
                  <a:outerShdw blurRad="38100" dist="19050" dir="2700000" algn="tl" rotWithShape="0">
                    <a:schemeClr val="dk1">
                      <a:alpha val="40000"/>
                    </a:schemeClr>
                  </a:outerShdw>
                </a:effectLst>
              </a:rPr>
              <a:t>DAG and IP3</a:t>
            </a:r>
            <a:endParaRPr lang="it-IT" dirty="0"/>
          </a:p>
        </p:txBody>
      </p:sp>
      <p:sp>
        <p:nvSpPr>
          <p:cNvPr id="9" name="Rettangolo 8"/>
          <p:cNvSpPr/>
          <p:nvPr/>
        </p:nvSpPr>
        <p:spPr>
          <a:xfrm>
            <a:off x="6448236" y="2059912"/>
            <a:ext cx="3710648" cy="25409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dirty="0" smtClean="0">
                <a:ln w="0"/>
                <a:solidFill>
                  <a:schemeClr val="tx1"/>
                </a:solidFill>
                <a:effectLst>
                  <a:outerShdw blurRad="38100" dist="19050" dir="2700000" algn="tl" rotWithShape="0">
                    <a:schemeClr val="dk1">
                      <a:alpha val="40000"/>
                    </a:schemeClr>
                  </a:outerShdw>
                </a:effectLst>
              </a:rPr>
              <a:t>PLA</a:t>
            </a:r>
            <a:r>
              <a:rPr lang="it-IT" dirty="0" smtClean="0">
                <a:ln w="0"/>
                <a:solidFill>
                  <a:schemeClr val="tx1"/>
                </a:solidFill>
                <a:effectLst>
                  <a:outerShdw blurRad="38100" dist="19050" dir="2700000" algn="tl" rotWithShape="0">
                    <a:schemeClr val="dk1">
                      <a:alpha val="40000"/>
                    </a:schemeClr>
                  </a:outerShdw>
                </a:effectLst>
                <a:sym typeface="Wingdings" panose="05000000000000000000" pitchFamily="2" charset="2"/>
              </a:rPr>
              <a:t></a:t>
            </a:r>
            <a:r>
              <a:rPr lang="it-IT" dirty="0" smtClean="0">
                <a:ln w="0"/>
                <a:solidFill>
                  <a:schemeClr val="tx1"/>
                </a:solidFill>
                <a:effectLst>
                  <a:outerShdw blurRad="38100" dist="19050" dir="2700000" algn="tl" rotWithShape="0">
                    <a:schemeClr val="dk1">
                      <a:alpha val="40000"/>
                    </a:schemeClr>
                  </a:outerShdw>
                </a:effectLst>
              </a:rPr>
              <a:t>FA and LPE/C/G</a:t>
            </a:r>
            <a:endParaRPr lang="it-IT" dirty="0"/>
          </a:p>
        </p:txBody>
      </p:sp>
    </p:spTree>
    <p:extLst>
      <p:ext uri="{BB962C8B-B14F-4D97-AF65-F5344CB8AC3E}">
        <p14:creationId xmlns:p14="http://schemas.microsoft.com/office/powerpoint/2010/main" val="384577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Phospholipids</a:t>
            </a:r>
            <a:r>
              <a:rPr lang="it-IT" dirty="0" smtClean="0"/>
              <a:t> and </a:t>
            </a:r>
            <a:r>
              <a:rPr lang="it-IT" dirty="0" err="1" smtClean="0"/>
              <a:t>phospolipases</a:t>
            </a:r>
            <a:endParaRPr lang="it-IT" dirty="0"/>
          </a:p>
        </p:txBody>
      </p:sp>
      <p:sp>
        <p:nvSpPr>
          <p:cNvPr id="10" name="Segnaposto contenuto 9"/>
          <p:cNvSpPr>
            <a:spLocks noGrp="1"/>
          </p:cNvSpPr>
          <p:nvPr>
            <p:ph idx="1"/>
          </p:nvPr>
        </p:nvSpPr>
        <p:spPr>
          <a:xfrm>
            <a:off x="838199" y="1825624"/>
            <a:ext cx="10616921" cy="4856529"/>
          </a:xfrm>
        </p:spPr>
        <p:txBody>
          <a:bodyPr>
            <a:normAutofit fontScale="92500" lnSpcReduction="10000"/>
          </a:bodyPr>
          <a:lstStyle/>
          <a:p>
            <a:r>
              <a:rPr lang="en-US" u="sng" dirty="0"/>
              <a:t>Phospholipase D (PLD) </a:t>
            </a:r>
            <a:r>
              <a:rPr lang="en-US" dirty="0"/>
              <a:t>cleaves the terminal phosphodiester bond of phospholipids, resulting in the formation of </a:t>
            </a:r>
            <a:r>
              <a:rPr lang="en-US" b="1" dirty="0"/>
              <a:t>PA</a:t>
            </a:r>
            <a:r>
              <a:rPr lang="en-US" dirty="0"/>
              <a:t>. </a:t>
            </a:r>
            <a:endParaRPr lang="en-US" dirty="0" smtClean="0"/>
          </a:p>
          <a:p>
            <a:r>
              <a:rPr lang="en-US" dirty="0" smtClean="0"/>
              <a:t>PLDs </a:t>
            </a:r>
            <a:r>
              <a:rPr lang="en-US" dirty="0"/>
              <a:t>have diverse functions in lipid metabolism and hormone signaling (abscisic acid, ABA; JA) and during responses to biotic and abiotic </a:t>
            </a:r>
            <a:r>
              <a:rPr lang="en-US" dirty="0" smtClean="0"/>
              <a:t>stress. </a:t>
            </a:r>
            <a:r>
              <a:rPr lang="en-US" dirty="0"/>
              <a:t>PLDs and PLD-derived PA play important roles in the </a:t>
            </a:r>
            <a:r>
              <a:rPr lang="en-US" u="sng" dirty="0"/>
              <a:t>plant defense response </a:t>
            </a:r>
            <a:endParaRPr lang="en-US" u="sng" dirty="0" smtClean="0"/>
          </a:p>
          <a:p>
            <a:r>
              <a:rPr lang="en-US" dirty="0"/>
              <a:t>PLD-derived </a:t>
            </a:r>
            <a:r>
              <a:rPr lang="en-US" u="sng" dirty="0"/>
              <a:t>PA</a:t>
            </a:r>
            <a:r>
              <a:rPr lang="en-US" dirty="0"/>
              <a:t> often directly </a:t>
            </a:r>
            <a:r>
              <a:rPr lang="en-US" u="sng" dirty="0"/>
              <a:t>binds to proteins</a:t>
            </a:r>
            <a:r>
              <a:rPr lang="en-US" dirty="0"/>
              <a:t>, leading to alterations in </a:t>
            </a:r>
            <a:r>
              <a:rPr lang="en-US" u="sng" dirty="0"/>
              <a:t>protein localization </a:t>
            </a:r>
            <a:r>
              <a:rPr lang="en-US" dirty="0"/>
              <a:t>or enzyme activity. PLD-derived PA targets more than </a:t>
            </a:r>
            <a:r>
              <a:rPr lang="en-US" u="sng" dirty="0"/>
              <a:t>30 proteins</a:t>
            </a:r>
            <a:r>
              <a:rPr lang="en-US" dirty="0"/>
              <a:t> involved in diverse physiological </a:t>
            </a:r>
            <a:r>
              <a:rPr lang="en-US" dirty="0" smtClean="0"/>
              <a:t>pathways</a:t>
            </a:r>
          </a:p>
          <a:p>
            <a:r>
              <a:rPr lang="en-US" dirty="0"/>
              <a:t>PA regulates a </a:t>
            </a:r>
            <a:r>
              <a:rPr lang="en-US" u="sng" dirty="0"/>
              <a:t>range of physiological processes </a:t>
            </a:r>
            <a:r>
              <a:rPr lang="en-US" dirty="0"/>
              <a:t>such as the activity of kinases, phosphatases, phospholipases, and proteins involved in membrane trafficking, Ca</a:t>
            </a:r>
            <a:r>
              <a:rPr lang="en-US" baseline="30000" dirty="0"/>
              <a:t>2 +</a:t>
            </a:r>
            <a:r>
              <a:rPr lang="en-US" dirty="0"/>
              <a:t> signaling, or the oxidative </a:t>
            </a:r>
            <a:r>
              <a:rPr lang="en-US" dirty="0" smtClean="0"/>
              <a:t>burst. PA </a:t>
            </a:r>
            <a:r>
              <a:rPr lang="en-US" dirty="0"/>
              <a:t>serves as the precursor for the lipid intermediates </a:t>
            </a:r>
            <a:r>
              <a:rPr lang="en-US" u="sng" dirty="0"/>
              <a:t>LPA, DAG, and free fatty acids</a:t>
            </a:r>
            <a:r>
              <a:rPr lang="en-US" dirty="0"/>
              <a:t>, all of which can be involved in plant defense signaling </a:t>
            </a:r>
            <a:endParaRPr lang="it-IT" dirty="0"/>
          </a:p>
        </p:txBody>
      </p:sp>
    </p:spTree>
    <p:extLst>
      <p:ext uri="{BB962C8B-B14F-4D97-AF65-F5344CB8AC3E}">
        <p14:creationId xmlns:p14="http://schemas.microsoft.com/office/powerpoint/2010/main" val="22460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Phospholipids</a:t>
            </a:r>
            <a:r>
              <a:rPr lang="it-IT" dirty="0" smtClean="0"/>
              <a:t> and </a:t>
            </a:r>
            <a:r>
              <a:rPr lang="it-IT" dirty="0" err="1" smtClean="0"/>
              <a:t>phospolipases</a:t>
            </a:r>
            <a:endParaRPr lang="it-IT" dirty="0"/>
          </a:p>
        </p:txBody>
      </p:sp>
      <p:sp>
        <p:nvSpPr>
          <p:cNvPr id="10" name="Segnaposto contenuto 9"/>
          <p:cNvSpPr>
            <a:spLocks noGrp="1"/>
          </p:cNvSpPr>
          <p:nvPr>
            <p:ph idx="1"/>
          </p:nvPr>
        </p:nvSpPr>
        <p:spPr/>
        <p:txBody>
          <a:bodyPr>
            <a:normAutofit fontScale="92500" lnSpcReduction="20000"/>
          </a:bodyPr>
          <a:lstStyle/>
          <a:p>
            <a:r>
              <a:rPr lang="it-IT" dirty="0"/>
              <a:t>The </a:t>
            </a:r>
            <a:r>
              <a:rPr lang="it-IT" dirty="0" err="1"/>
              <a:t>group</a:t>
            </a:r>
            <a:r>
              <a:rPr lang="it-IT" dirty="0"/>
              <a:t> of </a:t>
            </a:r>
            <a:r>
              <a:rPr lang="it-IT" dirty="0" err="1"/>
              <a:t>phospholipases</a:t>
            </a:r>
            <a:r>
              <a:rPr lang="it-IT" dirty="0"/>
              <a:t> C (PLC) in </a:t>
            </a:r>
            <a:r>
              <a:rPr lang="it-IT" dirty="0" err="1"/>
              <a:t>plants</a:t>
            </a:r>
            <a:r>
              <a:rPr lang="it-IT" dirty="0"/>
              <a:t> can be </a:t>
            </a:r>
            <a:r>
              <a:rPr lang="it-IT" dirty="0" err="1"/>
              <a:t>divided</a:t>
            </a:r>
            <a:r>
              <a:rPr lang="it-IT" dirty="0"/>
              <a:t> </a:t>
            </a:r>
            <a:r>
              <a:rPr lang="it-IT" dirty="0" err="1"/>
              <a:t>into</a:t>
            </a:r>
            <a:r>
              <a:rPr lang="it-IT" dirty="0"/>
              <a:t> </a:t>
            </a:r>
            <a:r>
              <a:rPr lang="it-IT" dirty="0" err="1"/>
              <a:t>three</a:t>
            </a:r>
            <a:r>
              <a:rPr lang="it-IT" dirty="0"/>
              <a:t> families </a:t>
            </a:r>
            <a:r>
              <a:rPr lang="it-IT" dirty="0" err="1"/>
              <a:t>according</a:t>
            </a:r>
            <a:r>
              <a:rPr lang="it-IT" dirty="0"/>
              <a:t> to </a:t>
            </a:r>
            <a:r>
              <a:rPr lang="it-IT" dirty="0" err="1"/>
              <a:t>substrate</a:t>
            </a:r>
            <a:r>
              <a:rPr lang="it-IT" dirty="0"/>
              <a:t> </a:t>
            </a:r>
            <a:r>
              <a:rPr lang="it-IT" dirty="0" err="1"/>
              <a:t>specificity</a:t>
            </a:r>
            <a:r>
              <a:rPr lang="it-IT" dirty="0"/>
              <a:t> and </a:t>
            </a:r>
            <a:r>
              <a:rPr lang="it-IT" dirty="0" err="1"/>
              <a:t>cellular</a:t>
            </a:r>
            <a:r>
              <a:rPr lang="it-IT" dirty="0"/>
              <a:t> </a:t>
            </a:r>
            <a:r>
              <a:rPr lang="it-IT" dirty="0" err="1"/>
              <a:t>function</a:t>
            </a:r>
            <a:r>
              <a:rPr lang="it-IT" dirty="0"/>
              <a:t>: </a:t>
            </a:r>
            <a:endParaRPr lang="it-IT" dirty="0" smtClean="0"/>
          </a:p>
          <a:p>
            <a:pPr lvl="1"/>
            <a:r>
              <a:rPr lang="it-IT" dirty="0" smtClean="0"/>
              <a:t>(</a:t>
            </a:r>
            <a:r>
              <a:rPr lang="it-IT" dirty="0"/>
              <a:t>i) PC-</a:t>
            </a:r>
            <a:r>
              <a:rPr lang="it-IT" dirty="0" err="1"/>
              <a:t>PLCs</a:t>
            </a:r>
            <a:r>
              <a:rPr lang="it-IT" dirty="0"/>
              <a:t> or non-</a:t>
            </a:r>
            <a:r>
              <a:rPr lang="it-IT" dirty="0" err="1"/>
              <a:t>specific</a:t>
            </a:r>
            <a:r>
              <a:rPr lang="it-IT" dirty="0"/>
              <a:t> </a:t>
            </a:r>
            <a:r>
              <a:rPr lang="it-IT" dirty="0" err="1"/>
              <a:t>PLCs</a:t>
            </a:r>
            <a:r>
              <a:rPr lang="it-IT" dirty="0"/>
              <a:t> </a:t>
            </a:r>
            <a:r>
              <a:rPr lang="it-IT" dirty="0" err="1"/>
              <a:t>that</a:t>
            </a:r>
            <a:r>
              <a:rPr lang="it-IT" dirty="0"/>
              <a:t> </a:t>
            </a:r>
            <a:r>
              <a:rPr lang="it-IT" dirty="0" err="1"/>
              <a:t>hydrolyze</a:t>
            </a:r>
            <a:r>
              <a:rPr lang="it-IT" dirty="0"/>
              <a:t> PC and </a:t>
            </a:r>
            <a:r>
              <a:rPr lang="it-IT" dirty="0" err="1"/>
              <a:t>other</a:t>
            </a:r>
            <a:r>
              <a:rPr lang="it-IT" dirty="0"/>
              <a:t> </a:t>
            </a:r>
            <a:r>
              <a:rPr lang="it-IT" dirty="0" err="1"/>
              <a:t>phospholipids</a:t>
            </a:r>
            <a:r>
              <a:rPr lang="it-IT" dirty="0"/>
              <a:t>, </a:t>
            </a:r>
            <a:endParaRPr lang="it-IT" dirty="0" smtClean="0"/>
          </a:p>
          <a:p>
            <a:pPr lvl="1"/>
            <a:r>
              <a:rPr lang="it-IT" dirty="0" smtClean="0"/>
              <a:t>(</a:t>
            </a:r>
            <a:r>
              <a:rPr lang="it-IT" dirty="0"/>
              <a:t>ii) phosphatidylinositol-4,5-bisphosphate (PIP</a:t>
            </a:r>
            <a:r>
              <a:rPr lang="it-IT" baseline="-25000" dirty="0"/>
              <a:t>2</a:t>
            </a:r>
            <a:r>
              <a:rPr lang="it-IT" dirty="0"/>
              <a:t>)-</a:t>
            </a:r>
            <a:r>
              <a:rPr lang="it-IT" dirty="0" err="1"/>
              <a:t>PLCs</a:t>
            </a:r>
            <a:r>
              <a:rPr lang="it-IT" dirty="0"/>
              <a:t> (PI-PLC) </a:t>
            </a:r>
            <a:r>
              <a:rPr lang="it-IT" dirty="0" err="1"/>
              <a:t>that</a:t>
            </a:r>
            <a:r>
              <a:rPr lang="it-IT" dirty="0"/>
              <a:t> </a:t>
            </a:r>
            <a:r>
              <a:rPr lang="it-IT" dirty="0" err="1"/>
              <a:t>act</a:t>
            </a:r>
            <a:r>
              <a:rPr lang="it-IT" dirty="0"/>
              <a:t> on </a:t>
            </a:r>
            <a:r>
              <a:rPr lang="it-IT" dirty="0" err="1"/>
              <a:t>phosphoinositides</a:t>
            </a:r>
            <a:r>
              <a:rPr lang="it-IT" dirty="0"/>
              <a:t>, and </a:t>
            </a:r>
            <a:endParaRPr lang="it-IT" dirty="0" smtClean="0"/>
          </a:p>
          <a:p>
            <a:pPr lvl="1"/>
            <a:r>
              <a:rPr lang="it-IT" dirty="0" smtClean="0"/>
              <a:t>(</a:t>
            </a:r>
            <a:r>
              <a:rPr lang="it-IT" dirty="0"/>
              <a:t>iii) </a:t>
            </a:r>
            <a:r>
              <a:rPr lang="it-IT" dirty="0" err="1"/>
              <a:t>glycosylphosphatidylinositol</a:t>
            </a:r>
            <a:r>
              <a:rPr lang="it-IT" dirty="0"/>
              <a:t> (GPI-</a:t>
            </a:r>
            <a:r>
              <a:rPr lang="it-IT" dirty="0" err="1"/>
              <a:t>PLCs</a:t>
            </a:r>
            <a:r>
              <a:rPr lang="it-IT" dirty="0"/>
              <a:t>) </a:t>
            </a:r>
            <a:r>
              <a:rPr lang="it-IT" dirty="0" err="1"/>
              <a:t>that</a:t>
            </a:r>
            <a:r>
              <a:rPr lang="it-IT" dirty="0"/>
              <a:t> </a:t>
            </a:r>
            <a:r>
              <a:rPr lang="it-IT" dirty="0" err="1"/>
              <a:t>hydrolyze</a:t>
            </a:r>
            <a:r>
              <a:rPr lang="it-IT" dirty="0"/>
              <a:t> GPI </a:t>
            </a:r>
            <a:r>
              <a:rPr lang="it-IT" dirty="0" err="1"/>
              <a:t>anchors</a:t>
            </a:r>
            <a:r>
              <a:rPr lang="it-IT" dirty="0"/>
              <a:t> on </a:t>
            </a:r>
            <a:r>
              <a:rPr lang="it-IT" dirty="0" err="1"/>
              <a:t>proteins</a:t>
            </a:r>
            <a:r>
              <a:rPr lang="it-IT" dirty="0"/>
              <a:t>. </a:t>
            </a:r>
            <a:endParaRPr lang="it-IT" dirty="0" smtClean="0"/>
          </a:p>
          <a:p>
            <a:r>
              <a:rPr lang="en-US" dirty="0"/>
              <a:t>PI-PLCs cleave PIP</a:t>
            </a:r>
            <a:r>
              <a:rPr lang="en-US" baseline="-25000" dirty="0"/>
              <a:t>2</a:t>
            </a:r>
            <a:r>
              <a:rPr lang="en-US" dirty="0"/>
              <a:t>, producing </a:t>
            </a:r>
            <a:r>
              <a:rPr lang="en-US" u="sng" dirty="0"/>
              <a:t>DAG and IP</a:t>
            </a:r>
            <a:r>
              <a:rPr lang="en-US" u="sng" baseline="-25000" dirty="0"/>
              <a:t>3</a:t>
            </a:r>
            <a:r>
              <a:rPr lang="en-US" dirty="0"/>
              <a:t> (1,4,5-inositol trisphosphate) both acting as </a:t>
            </a:r>
            <a:r>
              <a:rPr lang="en-US" u="sng" dirty="0"/>
              <a:t>second messengers</a:t>
            </a:r>
            <a:r>
              <a:rPr lang="en-US" dirty="0"/>
              <a:t>. PI-PLC activity is stimulated in plants in response to </a:t>
            </a:r>
            <a:r>
              <a:rPr lang="en-US" u="sng" dirty="0"/>
              <a:t>pathogenic </a:t>
            </a:r>
            <a:r>
              <a:rPr lang="en-US" u="sng" dirty="0" smtClean="0"/>
              <a:t>infection</a:t>
            </a:r>
            <a:r>
              <a:rPr lang="en-US" dirty="0" smtClean="0"/>
              <a:t>. PAMP </a:t>
            </a:r>
            <a:r>
              <a:rPr lang="en-US" dirty="0"/>
              <a:t>recognition triggers the activation of the </a:t>
            </a:r>
            <a:r>
              <a:rPr lang="en-US" u="sng" dirty="0"/>
              <a:t>PLC/DAG kinase pathway</a:t>
            </a:r>
            <a:r>
              <a:rPr lang="en-US" dirty="0"/>
              <a:t>, resulting in the accumulation of </a:t>
            </a:r>
            <a:r>
              <a:rPr lang="en-US" u="sng" dirty="0" smtClean="0"/>
              <a:t>PA</a:t>
            </a:r>
            <a:r>
              <a:rPr lang="en-US" dirty="0" smtClean="0"/>
              <a:t>. Thus</a:t>
            </a:r>
            <a:r>
              <a:rPr lang="en-US" dirty="0"/>
              <a:t>, PA in part originates from DAG produced by PLC because DAG can be further phosphorylated by DAG kinase (DGK) </a:t>
            </a:r>
            <a:endParaRPr lang="en-US" dirty="0" smtClean="0"/>
          </a:p>
          <a:p>
            <a:r>
              <a:rPr lang="en-US" dirty="0"/>
              <a:t> PLC does not only play a role in elicitor recognition processes, but also in downstream disease resistance signaling </a:t>
            </a:r>
            <a:endParaRPr lang="it-IT" dirty="0"/>
          </a:p>
        </p:txBody>
      </p:sp>
    </p:spTree>
    <p:extLst>
      <p:ext uri="{BB962C8B-B14F-4D97-AF65-F5344CB8AC3E}">
        <p14:creationId xmlns:p14="http://schemas.microsoft.com/office/powerpoint/2010/main" val="41471937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4214</Words>
  <Application>Microsoft Office PowerPoint</Application>
  <PresentationFormat>Widescreen</PresentationFormat>
  <Paragraphs>220</Paragraphs>
  <Slides>43</Slides>
  <Notes>4</Notes>
  <HiddenSlides>0</HiddenSlides>
  <MMClips>1</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43</vt:i4>
      </vt:variant>
    </vt:vector>
  </HeadingPairs>
  <TitlesOfParts>
    <vt:vector size="53" baseType="lpstr">
      <vt:lpstr>MS Gothic</vt:lpstr>
      <vt:lpstr>ＭＳ Ｐゴシック</vt:lpstr>
      <vt:lpstr>Arial</vt:lpstr>
      <vt:lpstr>Calibri</vt:lpstr>
      <vt:lpstr>Calibri Light</vt:lpstr>
      <vt:lpstr>FCNFJ M+ Minion</vt:lpstr>
      <vt:lpstr>Symbol</vt:lpstr>
      <vt:lpstr>Times New Roman</vt:lpstr>
      <vt:lpstr>Wingdings</vt:lpstr>
      <vt:lpstr>Tema di Office</vt:lpstr>
      <vt:lpstr>Il cross-talk lipidico</vt:lpstr>
      <vt:lpstr>Classificazione lipidi. Gli acidi grassi</vt:lpstr>
      <vt:lpstr>Gli acidi grassi sono i costituenti dei lipidi</vt:lpstr>
      <vt:lpstr>Lipidi come segnali nell’interazione tra pianta e patogeno</vt:lpstr>
      <vt:lpstr>Lipids</vt:lpstr>
      <vt:lpstr>Lipids in host-pathogen interaction</vt:lpstr>
      <vt:lpstr>Phospholipids and phospolipases</vt:lpstr>
      <vt:lpstr>Phospholipids and phospolipases</vt:lpstr>
      <vt:lpstr>Phospholipids and phospolipases</vt:lpstr>
      <vt:lpstr>Phospholipids and phospolipases</vt:lpstr>
      <vt:lpstr>Glycolipids &amp; SAR</vt:lpstr>
      <vt:lpstr>Ossilipine come segnali di sviluppo e comunicazione ospite-patogeno</vt:lpstr>
      <vt:lpstr>Le ossilipine</vt:lpstr>
      <vt:lpstr>Le pathways di biosintesi delle ossilipine</vt:lpstr>
      <vt:lpstr>Non-enzymatic lipid peroxidation</vt:lpstr>
      <vt:lpstr>LOX-oxylipin biosynthesis</vt:lpstr>
      <vt:lpstr>Enzymatic oxylipin biosynthesis</vt:lpstr>
      <vt:lpstr>9 e 13 ossilipine</vt:lpstr>
      <vt:lpstr>9 e 13 ossilipine</vt:lpstr>
      <vt:lpstr>a-DOX/LDS oxylipin biosynthesis</vt:lpstr>
      <vt:lpstr>La percezione delle ossilipine</vt:lpstr>
      <vt:lpstr>Sterol lipids</vt:lpstr>
      <vt:lpstr>Plant sterol lipids</vt:lpstr>
      <vt:lpstr>Fungal sterol lipids</vt:lpstr>
      <vt:lpstr>Sterylglycosides</vt:lpstr>
      <vt:lpstr>Sphingolipids</vt:lpstr>
      <vt:lpstr>Gli Sfingolipidi come e dove si producono</vt:lpstr>
      <vt:lpstr>La «sfingobiologia»</vt:lpstr>
      <vt:lpstr>Gli Sfingolipidi – cosa fanno</vt:lpstr>
      <vt:lpstr>Presentazione standard di PowerPoint</vt:lpstr>
      <vt:lpstr>Lipid rafts</vt:lpstr>
      <vt:lpstr>Lipid rafts – basic constituents</vt:lpstr>
      <vt:lpstr>Lipid-protein interaction in the rafts</vt:lpstr>
      <vt:lpstr>Which proteins in the rafts?</vt:lpstr>
      <vt:lpstr>Knowledge from animals – lipid rafts and signaling in T cells</vt:lpstr>
      <vt:lpstr>Knowledge from animals – lipid rafts and membrane traficking in T cells</vt:lpstr>
      <vt:lpstr>Lipid rafts during immune responses</vt:lpstr>
      <vt:lpstr>Lipid rafts during plant immune responses</vt:lpstr>
      <vt:lpstr>Lipid rafts as entry points  for intracellular microbials</vt:lpstr>
      <vt:lpstr>Pathogens and rafts: interacting to survive</vt:lpstr>
      <vt:lpstr>Lipid signals in plant-pathogen interaction:  a case of study</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ossilipine – sintesi, pathways and cross-talk</dc:title>
  <dc:creator>valeria scala</dc:creator>
  <cp:lastModifiedBy>massimo reverberi</cp:lastModifiedBy>
  <cp:revision>185</cp:revision>
  <dcterms:created xsi:type="dcterms:W3CDTF">2015-04-23T21:20:29Z</dcterms:created>
  <dcterms:modified xsi:type="dcterms:W3CDTF">2016-12-13T08:48:01Z</dcterms:modified>
</cp:coreProperties>
</file>