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 id="2147483689" r:id="rId3"/>
  </p:sldMasterIdLst>
  <p:notesMasterIdLst>
    <p:notesMasterId r:id="rId50"/>
  </p:notesMasterIdLst>
  <p:sldIdLst>
    <p:sldId id="256" r:id="rId4"/>
    <p:sldId id="257" r:id="rId5"/>
    <p:sldId id="261" r:id="rId6"/>
    <p:sldId id="263" r:id="rId7"/>
    <p:sldId id="266" r:id="rId8"/>
    <p:sldId id="280" r:id="rId9"/>
    <p:sldId id="313" r:id="rId10"/>
    <p:sldId id="314" r:id="rId11"/>
    <p:sldId id="315" r:id="rId12"/>
    <p:sldId id="317" r:id="rId13"/>
    <p:sldId id="318" r:id="rId14"/>
    <p:sldId id="319" r:id="rId15"/>
    <p:sldId id="293" r:id="rId16"/>
    <p:sldId id="294"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20" r:id="rId35"/>
    <p:sldId id="321" r:id="rId36"/>
    <p:sldId id="322" r:id="rId37"/>
    <p:sldId id="323" r:id="rId38"/>
    <p:sldId id="324" r:id="rId39"/>
    <p:sldId id="325" r:id="rId40"/>
    <p:sldId id="327" r:id="rId41"/>
    <p:sldId id="328" r:id="rId42"/>
    <p:sldId id="331" r:id="rId43"/>
    <p:sldId id="332" r:id="rId44"/>
    <p:sldId id="333" r:id="rId45"/>
    <p:sldId id="334" r:id="rId46"/>
    <p:sldId id="335" r:id="rId47"/>
    <p:sldId id="329" r:id="rId48"/>
    <p:sldId id="330" r:id="rId49"/>
  </p:sldIdLst>
  <p:sldSz cx="12192000" cy="6858000"/>
  <p:notesSz cx="6858000" cy="9144000"/>
  <p:defaultTextStyle>
    <a:defPPr>
      <a:defRPr lang="it-IT"/>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19" autoAdjust="0"/>
    <p:restoredTop sz="90929"/>
  </p:normalViewPr>
  <p:slideViewPr>
    <p:cSldViewPr>
      <p:cViewPr varScale="1">
        <p:scale>
          <a:sx n="86" d="100"/>
          <a:sy n="86" d="100"/>
        </p:scale>
        <p:origin x="126" y="762"/>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4.xml"/><Relationship Id="rId18" Type="http://schemas.openxmlformats.org/officeDocument/2006/relationships/slide" Target="slides/slide43.xml"/><Relationship Id="rId3" Type="http://schemas.openxmlformats.org/officeDocument/2006/relationships/slide" Target="slides/slide3.xml"/><Relationship Id="rId7" Type="http://schemas.openxmlformats.org/officeDocument/2006/relationships/slide" Target="slides/slide7.xml"/><Relationship Id="rId12" Type="http://schemas.openxmlformats.org/officeDocument/2006/relationships/slide" Target="slides/slide13.xml"/><Relationship Id="rId17" Type="http://schemas.openxmlformats.org/officeDocument/2006/relationships/slide" Target="slides/slide42.xml"/><Relationship Id="rId2" Type="http://schemas.openxmlformats.org/officeDocument/2006/relationships/slide" Target="slides/slide2.xml"/><Relationship Id="rId16" Type="http://schemas.openxmlformats.org/officeDocument/2006/relationships/slide" Target="slides/slide17.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5" Type="http://schemas.openxmlformats.org/officeDocument/2006/relationships/slide" Target="slides/slide5.xml"/><Relationship Id="rId15" Type="http://schemas.openxmlformats.org/officeDocument/2006/relationships/slide" Target="slides/slide16.xml"/><Relationship Id="rId10" Type="http://schemas.openxmlformats.org/officeDocument/2006/relationships/slide" Target="slides/slide10.xml"/><Relationship Id="rId19" Type="http://schemas.openxmlformats.org/officeDocument/2006/relationships/slide" Target="slides/slide44.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29073-ECD5-469E-91DF-29610EB31A3A}" type="datetimeFigureOut">
              <a:rPr lang="it-IT" smtClean="0"/>
              <a:t>12/01/2017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1ADBBC-FD32-4A75-BC45-59333EAC5BD1}" type="slidenum">
              <a:rPr lang="it-IT" smtClean="0"/>
              <a:t>‹N›</a:t>
            </a:fld>
            <a:endParaRPr lang="it-IT"/>
          </a:p>
        </p:txBody>
      </p:sp>
    </p:spTree>
    <p:extLst>
      <p:ext uri="{BB962C8B-B14F-4D97-AF65-F5344CB8AC3E}">
        <p14:creationId xmlns:p14="http://schemas.microsoft.com/office/powerpoint/2010/main" val="1703671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7002125" y="-11796713"/>
            <a:ext cx="22204363" cy="12490451"/>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99264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33796" name="Segnaposto numero diapositiva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EADEAC88-3BF8-4DD6-96CE-25270F436CD0}" type="slidenum">
              <a:rPr lang="it-IT" smtClean="0"/>
              <a:pPr eaLnBrk="1" hangingPunct="1"/>
              <a:t>28</a:t>
            </a:fld>
            <a:endParaRPr lang="it-IT" smtClean="0"/>
          </a:p>
        </p:txBody>
      </p:sp>
    </p:spTree>
    <p:extLst>
      <p:ext uri="{BB962C8B-B14F-4D97-AF65-F5344CB8AC3E}">
        <p14:creationId xmlns:p14="http://schemas.microsoft.com/office/powerpoint/2010/main" val="371819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7002125" y="-11796713"/>
            <a:ext cx="22204363" cy="12490451"/>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92949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A9C2B7FE-CF7D-4BA3-8B48-D2A4B8DF095E}" type="slidenum">
              <a:rPr lang="it-IT" altLang="it-IT" smtClean="0"/>
              <a:pPr/>
              <a:t>‹N›</a:t>
            </a:fld>
            <a:endParaRPr lang="it-IT" altLang="it-IT"/>
          </a:p>
        </p:txBody>
      </p:sp>
    </p:spTree>
    <p:extLst>
      <p:ext uri="{BB962C8B-B14F-4D97-AF65-F5344CB8AC3E}">
        <p14:creationId xmlns:p14="http://schemas.microsoft.com/office/powerpoint/2010/main" val="365703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2E107DF6-1B73-4F12-90A1-FD4F852035D4}" type="slidenum">
              <a:rPr lang="it-IT" altLang="it-IT" smtClean="0"/>
              <a:pPr/>
              <a:t>‹N›</a:t>
            </a:fld>
            <a:endParaRPr lang="it-IT" altLang="it-IT"/>
          </a:p>
        </p:txBody>
      </p:sp>
    </p:spTree>
    <p:extLst>
      <p:ext uri="{BB962C8B-B14F-4D97-AF65-F5344CB8AC3E}">
        <p14:creationId xmlns:p14="http://schemas.microsoft.com/office/powerpoint/2010/main" val="2032231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75FC1DA6-C71B-4D9A-A892-AC02BF2A14F5}" type="slidenum">
              <a:rPr lang="it-IT" altLang="it-IT" smtClean="0"/>
              <a:pPr/>
              <a:t>‹N›</a:t>
            </a:fld>
            <a:endParaRPr lang="it-IT" altLang="it-IT"/>
          </a:p>
        </p:txBody>
      </p:sp>
    </p:spTree>
    <p:extLst>
      <p:ext uri="{BB962C8B-B14F-4D97-AF65-F5344CB8AC3E}">
        <p14:creationId xmlns:p14="http://schemas.microsoft.com/office/powerpoint/2010/main" val="310917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914400" y="1981200"/>
            <a:ext cx="508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immagine online 3"/>
          <p:cNvSpPr>
            <a:spLocks noGrp="1"/>
          </p:cNvSpPr>
          <p:nvPr>
            <p:ph type="clipArt" sz="half" idx="2"/>
          </p:nvPr>
        </p:nvSpPr>
        <p:spPr>
          <a:xfrm>
            <a:off x="6197600" y="1981200"/>
            <a:ext cx="5080000" cy="4114800"/>
          </a:xfrm>
        </p:spPr>
        <p:txBody>
          <a:bodyPr/>
          <a:lstStyle/>
          <a:p>
            <a:endParaRPr lang="it-IT"/>
          </a:p>
        </p:txBody>
      </p:sp>
      <p:sp>
        <p:nvSpPr>
          <p:cNvPr id="5" name="Segnaposto data 4"/>
          <p:cNvSpPr>
            <a:spLocks noGrp="1"/>
          </p:cNvSpPr>
          <p:nvPr>
            <p:ph type="dt" sz="half" idx="10"/>
          </p:nvPr>
        </p:nvSpPr>
        <p:spPr>
          <a:xfrm>
            <a:off x="914400" y="6248400"/>
            <a:ext cx="2540000" cy="457200"/>
          </a:xfrm>
        </p:spPr>
        <p:txBody>
          <a:bodyPr/>
          <a:lstStyle>
            <a:lvl1pPr>
              <a:defRPr/>
            </a:lvl1pPr>
          </a:lstStyle>
          <a:p>
            <a:endParaRPr lang="it-IT" altLang="it-IT"/>
          </a:p>
        </p:txBody>
      </p:sp>
      <p:sp>
        <p:nvSpPr>
          <p:cNvPr id="6" name="Segnaposto piè di pagina 5"/>
          <p:cNvSpPr>
            <a:spLocks noGrp="1"/>
          </p:cNvSpPr>
          <p:nvPr>
            <p:ph type="ftr" sz="quarter" idx="11"/>
          </p:nvPr>
        </p:nvSpPr>
        <p:spPr>
          <a:xfrm>
            <a:off x="4165600" y="6248400"/>
            <a:ext cx="3860800" cy="457200"/>
          </a:xfrm>
        </p:spPr>
        <p:txBody>
          <a:bodyPr/>
          <a:lstStyle>
            <a:lvl1pPr>
              <a:defRPr/>
            </a:lvl1pPr>
          </a:lstStyle>
          <a:p>
            <a:endParaRPr lang="it-IT" altLang="it-IT"/>
          </a:p>
        </p:txBody>
      </p:sp>
      <p:sp>
        <p:nvSpPr>
          <p:cNvPr id="7" name="Segnaposto numero diapositiva 6"/>
          <p:cNvSpPr>
            <a:spLocks noGrp="1"/>
          </p:cNvSpPr>
          <p:nvPr>
            <p:ph type="sldNum" sz="quarter" idx="12"/>
          </p:nvPr>
        </p:nvSpPr>
        <p:spPr>
          <a:xfrm>
            <a:off x="8737600" y="6248400"/>
            <a:ext cx="2540000" cy="457200"/>
          </a:xfrm>
        </p:spPr>
        <p:txBody>
          <a:bodyPr/>
          <a:lstStyle>
            <a:lvl1pPr>
              <a:defRPr/>
            </a:lvl1pPr>
          </a:lstStyle>
          <a:p>
            <a:fld id="{9D8441DA-2B70-4545-901B-6424BF19899D}" type="slidenum">
              <a:rPr lang="it-IT" altLang="it-IT"/>
              <a:pPr/>
              <a:t>‹N›</a:t>
            </a:fld>
            <a:endParaRPr lang="it-IT" altLang="it-IT"/>
          </a:p>
        </p:txBody>
      </p:sp>
    </p:spTree>
    <p:extLst>
      <p:ext uri="{BB962C8B-B14F-4D97-AF65-F5344CB8AC3E}">
        <p14:creationId xmlns:p14="http://schemas.microsoft.com/office/powerpoint/2010/main" val="48796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609601" y="128588"/>
            <a:ext cx="10968567" cy="1433512"/>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609601" y="1600200"/>
            <a:ext cx="10968567" cy="4522788"/>
          </a:xfrm>
        </p:spPr>
        <p:txBody>
          <a:bodyPr/>
          <a:lstStyle/>
          <a:p>
            <a:endParaRPr lang="it-IT"/>
          </a:p>
        </p:txBody>
      </p:sp>
      <p:sp>
        <p:nvSpPr>
          <p:cNvPr id="4" name="Segnaposto data 3"/>
          <p:cNvSpPr>
            <a:spLocks noGrp="1"/>
          </p:cNvSpPr>
          <p:nvPr>
            <p:ph type="dt" idx="10"/>
          </p:nvPr>
        </p:nvSpPr>
        <p:spPr>
          <a:xfrm>
            <a:off x="609600" y="6245226"/>
            <a:ext cx="2840567" cy="473075"/>
          </a:xfrm>
        </p:spPr>
        <p:txBody>
          <a:bodyPr/>
          <a:lstStyle>
            <a:lvl1pPr>
              <a:defRPr/>
            </a:lvl1pPr>
          </a:lstStyle>
          <a:p>
            <a:endParaRPr lang="it-IT"/>
          </a:p>
        </p:txBody>
      </p:sp>
      <p:sp>
        <p:nvSpPr>
          <p:cNvPr id="5" name="Segnaposto piè di pagina 4"/>
          <p:cNvSpPr>
            <a:spLocks noGrp="1"/>
          </p:cNvSpPr>
          <p:nvPr>
            <p:ph type="ftr" idx="11"/>
          </p:nvPr>
        </p:nvSpPr>
        <p:spPr>
          <a:xfrm>
            <a:off x="4165601" y="6245226"/>
            <a:ext cx="3856567" cy="473075"/>
          </a:xfrm>
        </p:spPr>
        <p:txBody>
          <a:bodyPr/>
          <a:lstStyle>
            <a:lvl1pPr>
              <a:defRPr/>
            </a:lvl1pPr>
          </a:lstStyle>
          <a:p>
            <a:endParaRPr lang="it-IT"/>
          </a:p>
        </p:txBody>
      </p:sp>
      <p:sp>
        <p:nvSpPr>
          <p:cNvPr id="6" name="Segnaposto numero diapositiva 5"/>
          <p:cNvSpPr>
            <a:spLocks noGrp="1"/>
          </p:cNvSpPr>
          <p:nvPr>
            <p:ph type="sldNum" idx="12"/>
          </p:nvPr>
        </p:nvSpPr>
        <p:spPr>
          <a:xfrm>
            <a:off x="8737601" y="6245226"/>
            <a:ext cx="2840567" cy="473075"/>
          </a:xfrm>
        </p:spPr>
        <p:txBody>
          <a:bodyPr/>
          <a:lstStyle>
            <a:lvl1pPr>
              <a:defRPr/>
            </a:lvl1pPr>
          </a:lstStyle>
          <a:p>
            <a:fld id="{0045D833-7829-438E-A978-D688C7BF6319}" type="slidenum">
              <a:rPr lang="it-IT"/>
              <a:pPr/>
              <a:t>‹N›</a:t>
            </a:fld>
            <a:endParaRPr lang="it-IT"/>
          </a:p>
        </p:txBody>
      </p:sp>
    </p:spTree>
    <p:extLst>
      <p:ext uri="{BB962C8B-B14F-4D97-AF65-F5344CB8AC3E}">
        <p14:creationId xmlns:p14="http://schemas.microsoft.com/office/powerpoint/2010/main" val="85599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914400" y="4572000"/>
            <a:ext cx="861568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Slide Number Placeholder 5"/>
          <p:cNvSpPr>
            <a:spLocks noGrp="1"/>
          </p:cNvSpPr>
          <p:nvPr>
            <p:ph type="sldNum" sz="quarter" idx="10"/>
          </p:nvPr>
        </p:nvSpPr>
        <p:spPr>
          <a:ln/>
        </p:spPr>
        <p:txBody>
          <a:bodyPr/>
          <a:lstStyle>
            <a:lvl1pPr>
              <a:defRPr/>
            </a:lvl1pPr>
          </a:lstStyle>
          <a:p>
            <a:fld id="{05F7DCCE-A4F0-4DB8-9A0F-95265E82F275}" type="slidenum">
              <a:rPr lang="it-IT" smtClean="0"/>
              <a:pPr/>
              <a:t>‹N›</a:t>
            </a:fld>
            <a:endParaRPr lang="it-IT"/>
          </a:p>
        </p:txBody>
      </p:sp>
      <p:sp>
        <p:nvSpPr>
          <p:cNvPr id="5"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6"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2814418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lide Number Placeholder 5"/>
          <p:cNvSpPr>
            <a:spLocks noGrp="1"/>
          </p:cNvSpPr>
          <p:nvPr>
            <p:ph type="sldNum" sz="quarter" idx="10"/>
          </p:nvPr>
        </p:nvSpPr>
        <p:spPr>
          <a:ln/>
        </p:spPr>
        <p:txBody>
          <a:bodyPr/>
          <a:lstStyle>
            <a:lvl1pPr>
              <a:defRPr/>
            </a:lvl1pPr>
          </a:lstStyle>
          <a:p>
            <a:fld id="{ED8E025A-0FE0-41BB-A31A-482267E24025}" type="slidenum">
              <a:rPr lang="it-IT" smtClean="0"/>
              <a:pPr/>
              <a:t>‹N›</a:t>
            </a:fld>
            <a:endParaRPr lang="it-IT"/>
          </a:p>
        </p:txBody>
      </p:sp>
      <p:sp>
        <p:nvSpPr>
          <p:cNvPr id="5"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6"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1295485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lide Number Placeholder 5"/>
          <p:cNvSpPr>
            <a:spLocks noGrp="1"/>
          </p:cNvSpPr>
          <p:nvPr>
            <p:ph type="sldNum" sz="quarter" idx="10"/>
          </p:nvPr>
        </p:nvSpPr>
        <p:spPr>
          <a:ln/>
        </p:spPr>
        <p:txBody>
          <a:bodyPr/>
          <a:lstStyle>
            <a:lvl1pPr>
              <a:defRPr/>
            </a:lvl1pPr>
          </a:lstStyle>
          <a:p>
            <a:fld id="{74EE06A6-3718-4A02-AB54-4E2C593FC528}" type="slidenum">
              <a:rPr lang="it-IT" smtClean="0"/>
              <a:pPr/>
              <a:t>‹N›</a:t>
            </a:fld>
            <a:endParaRPr lang="it-IT"/>
          </a:p>
        </p:txBody>
      </p:sp>
      <p:sp>
        <p:nvSpPr>
          <p:cNvPr id="5"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6"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2275629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Slide Number Placeholder 5"/>
          <p:cNvSpPr>
            <a:spLocks noGrp="1"/>
          </p:cNvSpPr>
          <p:nvPr>
            <p:ph type="sldNum" sz="quarter" idx="10"/>
          </p:nvPr>
        </p:nvSpPr>
        <p:spPr>
          <a:ln/>
        </p:spPr>
        <p:txBody>
          <a:bodyPr/>
          <a:lstStyle>
            <a:lvl1pPr>
              <a:defRPr/>
            </a:lvl1pPr>
          </a:lstStyle>
          <a:p>
            <a:fld id="{F82BFB46-318C-4B5B-B9B0-275DF1BD9E74}" type="slidenum">
              <a:rPr lang="it-IT" smtClean="0"/>
              <a:pPr/>
              <a:t>‹N›</a:t>
            </a:fld>
            <a:endParaRPr lang="it-IT"/>
          </a:p>
        </p:txBody>
      </p:sp>
      <p:sp>
        <p:nvSpPr>
          <p:cNvPr id="6"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7"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628034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lide Number Placeholder 5"/>
          <p:cNvSpPr>
            <a:spLocks noGrp="1"/>
          </p:cNvSpPr>
          <p:nvPr>
            <p:ph type="sldNum" sz="quarter" idx="10"/>
          </p:nvPr>
        </p:nvSpPr>
        <p:spPr>
          <a:ln/>
        </p:spPr>
        <p:txBody>
          <a:bodyPr/>
          <a:lstStyle>
            <a:lvl1pPr>
              <a:defRPr/>
            </a:lvl1pPr>
          </a:lstStyle>
          <a:p>
            <a:fld id="{7F367102-7A6F-467B-92D5-4200DB227365}" type="slidenum">
              <a:rPr lang="it-IT" smtClean="0"/>
              <a:pPr/>
              <a:t>‹N›</a:t>
            </a:fld>
            <a:endParaRPr lang="it-IT"/>
          </a:p>
        </p:txBody>
      </p:sp>
      <p:sp>
        <p:nvSpPr>
          <p:cNvPr id="8"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9"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2259554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Slide Number Placeholder 5"/>
          <p:cNvSpPr>
            <a:spLocks noGrp="1"/>
          </p:cNvSpPr>
          <p:nvPr>
            <p:ph type="sldNum" sz="quarter" idx="10"/>
          </p:nvPr>
        </p:nvSpPr>
        <p:spPr>
          <a:ln/>
        </p:spPr>
        <p:txBody>
          <a:bodyPr/>
          <a:lstStyle>
            <a:lvl1pPr>
              <a:defRPr/>
            </a:lvl1pPr>
          </a:lstStyle>
          <a:p>
            <a:fld id="{62852BB5-A2E9-4C44-84AE-6D6BEF161C2E}" type="slidenum">
              <a:rPr lang="it-IT" smtClean="0"/>
              <a:pPr/>
              <a:t>‹N›</a:t>
            </a:fld>
            <a:endParaRPr lang="it-IT"/>
          </a:p>
        </p:txBody>
      </p:sp>
      <p:sp>
        <p:nvSpPr>
          <p:cNvPr id="4"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5"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22816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895AC60C-5841-49C4-8434-4B41372CEF97}" type="slidenum">
              <a:rPr lang="it-IT" altLang="it-IT" smtClean="0"/>
              <a:pPr/>
              <a:t>‹N›</a:t>
            </a:fld>
            <a:endParaRPr lang="it-IT" altLang="it-IT"/>
          </a:p>
        </p:txBody>
      </p:sp>
    </p:spTree>
    <p:extLst>
      <p:ext uri="{BB962C8B-B14F-4D97-AF65-F5344CB8AC3E}">
        <p14:creationId xmlns:p14="http://schemas.microsoft.com/office/powerpoint/2010/main" val="815784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D96208FE-7604-499F-930E-45D79AD9C470}" type="slidenum">
              <a:rPr lang="it-IT" smtClean="0"/>
              <a:pPr/>
              <a:t>‹N›</a:t>
            </a:fld>
            <a:endParaRPr lang="it-IT"/>
          </a:p>
        </p:txBody>
      </p:sp>
      <p:sp>
        <p:nvSpPr>
          <p:cNvPr id="3"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4"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507909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Content Placeholder 8"/>
          <p:cNvSpPr>
            <a:spLocks noGrp="1"/>
          </p:cNvSpPr>
          <p:nvPr>
            <p:ph sz="quarter" idx="13"/>
          </p:nvPr>
        </p:nvSpPr>
        <p:spPr>
          <a:xfrm>
            <a:off x="406400" y="381000"/>
            <a:ext cx="10363200" cy="494284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lide Number Placeholder 5"/>
          <p:cNvSpPr>
            <a:spLocks noGrp="1"/>
          </p:cNvSpPr>
          <p:nvPr>
            <p:ph type="sldNum" sz="quarter" idx="14"/>
          </p:nvPr>
        </p:nvSpPr>
        <p:spPr>
          <a:ln/>
        </p:spPr>
        <p:txBody>
          <a:bodyPr/>
          <a:lstStyle>
            <a:lvl1pPr>
              <a:defRPr/>
            </a:lvl1pPr>
          </a:lstStyle>
          <a:p>
            <a:fld id="{AD1483D0-6C8B-4049-8B61-12F18ABBDAEF}" type="slidenum">
              <a:rPr lang="it-IT" smtClean="0"/>
              <a:pPr/>
              <a:t>‹N›</a:t>
            </a:fld>
            <a:endParaRPr lang="it-IT"/>
          </a:p>
        </p:txBody>
      </p:sp>
      <p:sp>
        <p:nvSpPr>
          <p:cNvPr id="6" name="Footer Placeholder 4"/>
          <p:cNvSpPr>
            <a:spLocks noGrp="1"/>
          </p:cNvSpPr>
          <p:nvPr>
            <p:ph type="ftr" sz="quarter" idx="15"/>
          </p:nvPr>
        </p:nvSpPr>
        <p:spPr/>
        <p:txBody>
          <a:bodyPr/>
          <a:lstStyle>
            <a:lvl1pPr>
              <a:defRPr/>
            </a:lvl1pPr>
          </a:lstStyle>
          <a:p>
            <a:endParaRPr lang="it-IT">
              <a:solidFill>
                <a:srgbClr val="CAF278"/>
              </a:solidFill>
            </a:endParaRPr>
          </a:p>
        </p:txBody>
      </p:sp>
      <p:sp>
        <p:nvSpPr>
          <p:cNvPr id="7" name="Date Placeholder 3"/>
          <p:cNvSpPr>
            <a:spLocks noGrp="1"/>
          </p:cNvSpPr>
          <p:nvPr>
            <p:ph type="dt" sz="half" idx="16"/>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1599988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it-IT" smtClean="0"/>
              <a:t>Fare clic per modificare lo stile del titolo</a:t>
            </a:r>
            <a:endParaRPr lang="en-US" dirty="0"/>
          </a:p>
        </p:txBody>
      </p:sp>
      <p:sp>
        <p:nvSpPr>
          <p:cNvPr id="3" name="Picture Placeholder 2"/>
          <p:cNvSpPr>
            <a:spLocks noGrp="1"/>
          </p:cNvSpPr>
          <p:nvPr>
            <p:ph type="pic" idx="1"/>
          </p:nvPr>
        </p:nvSpPr>
        <p:spPr>
          <a:xfrm>
            <a:off x="0" y="0"/>
            <a:ext cx="112776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lide Number Placeholder 5"/>
          <p:cNvSpPr>
            <a:spLocks noGrp="1"/>
          </p:cNvSpPr>
          <p:nvPr>
            <p:ph type="sldNum" sz="quarter" idx="10"/>
          </p:nvPr>
        </p:nvSpPr>
        <p:spPr>
          <a:ln/>
        </p:spPr>
        <p:txBody>
          <a:bodyPr/>
          <a:lstStyle>
            <a:lvl1pPr>
              <a:defRPr/>
            </a:lvl1pPr>
          </a:lstStyle>
          <a:p>
            <a:fld id="{F00A2CC7-A425-4064-8027-D2474F3373D4}" type="slidenum">
              <a:rPr lang="it-IT" smtClean="0"/>
              <a:pPr/>
              <a:t>‹N›</a:t>
            </a:fld>
            <a:endParaRPr lang="it-IT"/>
          </a:p>
        </p:txBody>
      </p:sp>
      <p:sp>
        <p:nvSpPr>
          <p:cNvPr id="6"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7"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745514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lide Number Placeholder 5"/>
          <p:cNvSpPr>
            <a:spLocks noGrp="1"/>
          </p:cNvSpPr>
          <p:nvPr>
            <p:ph type="sldNum" sz="quarter" idx="10"/>
          </p:nvPr>
        </p:nvSpPr>
        <p:spPr>
          <a:ln/>
        </p:spPr>
        <p:txBody>
          <a:bodyPr/>
          <a:lstStyle>
            <a:lvl1pPr>
              <a:defRPr/>
            </a:lvl1pPr>
          </a:lstStyle>
          <a:p>
            <a:fld id="{A7D410A2-8213-4BC1-967B-13343322D535}" type="slidenum">
              <a:rPr lang="it-IT" smtClean="0"/>
              <a:pPr/>
              <a:t>‹N›</a:t>
            </a:fld>
            <a:endParaRPr lang="it-IT"/>
          </a:p>
        </p:txBody>
      </p:sp>
      <p:sp>
        <p:nvSpPr>
          <p:cNvPr id="5"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6"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3764823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lide Number Placeholder 5"/>
          <p:cNvSpPr>
            <a:spLocks noGrp="1"/>
          </p:cNvSpPr>
          <p:nvPr>
            <p:ph type="sldNum" sz="quarter" idx="10"/>
          </p:nvPr>
        </p:nvSpPr>
        <p:spPr>
          <a:ln/>
        </p:spPr>
        <p:txBody>
          <a:bodyPr/>
          <a:lstStyle>
            <a:lvl1pPr>
              <a:defRPr/>
            </a:lvl1pPr>
          </a:lstStyle>
          <a:p>
            <a:fld id="{537C0A56-09FE-49B7-B7CF-4992B0EFCB7D}" type="slidenum">
              <a:rPr lang="it-IT" smtClean="0"/>
              <a:pPr/>
              <a:t>‹N›</a:t>
            </a:fld>
            <a:endParaRPr lang="it-IT"/>
          </a:p>
        </p:txBody>
      </p:sp>
      <p:sp>
        <p:nvSpPr>
          <p:cNvPr id="5" name="Footer Placeholder 4"/>
          <p:cNvSpPr>
            <a:spLocks noGrp="1"/>
          </p:cNvSpPr>
          <p:nvPr>
            <p:ph type="ftr" sz="quarter" idx="11"/>
          </p:nvPr>
        </p:nvSpPr>
        <p:spPr/>
        <p:txBody>
          <a:bodyPr/>
          <a:lstStyle>
            <a:lvl1pPr>
              <a:defRPr/>
            </a:lvl1pPr>
          </a:lstStyle>
          <a:p>
            <a:endParaRPr lang="it-IT">
              <a:solidFill>
                <a:srgbClr val="CAF278"/>
              </a:solidFill>
            </a:endParaRPr>
          </a:p>
        </p:txBody>
      </p:sp>
      <p:sp>
        <p:nvSpPr>
          <p:cNvPr id="6" name="Date Placeholder 3"/>
          <p:cNvSpPr>
            <a:spLocks noGrp="1"/>
          </p:cNvSpPr>
          <p:nvPr>
            <p:ph type="dt" sz="half" idx="12"/>
          </p:nvPr>
        </p:nvSpPr>
        <p:spPr/>
        <p:txBody>
          <a:bodyPr/>
          <a:lstStyle>
            <a:lvl1pPr>
              <a:defRPr/>
            </a:lvl1pPr>
          </a:lstStyle>
          <a:p>
            <a:endParaRPr lang="it-IT">
              <a:solidFill>
                <a:srgbClr val="CAF278"/>
              </a:solidFill>
            </a:endParaRPr>
          </a:p>
        </p:txBody>
      </p:sp>
    </p:spTree>
    <p:extLst>
      <p:ext uri="{BB962C8B-B14F-4D97-AF65-F5344CB8AC3E}">
        <p14:creationId xmlns:p14="http://schemas.microsoft.com/office/powerpoint/2010/main" val="3106631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09601" y="128588"/>
            <a:ext cx="10968567" cy="1433512"/>
          </a:xfrm>
        </p:spPr>
        <p:txBody>
          <a:bodyPr/>
          <a:lstStyle/>
          <a:p>
            <a:r>
              <a:rPr lang="it-IT" smtClean="0"/>
              <a:t>Fare clic per modificare lo stile del titolo</a:t>
            </a:r>
            <a:endParaRPr lang="it-IT"/>
          </a:p>
        </p:txBody>
      </p:sp>
      <p:sp>
        <p:nvSpPr>
          <p:cNvPr id="3" name="Segnaposto data 2"/>
          <p:cNvSpPr>
            <a:spLocks noGrp="1"/>
          </p:cNvSpPr>
          <p:nvPr>
            <p:ph type="dt" idx="10"/>
          </p:nvPr>
        </p:nvSpPr>
        <p:spPr>
          <a:xfrm>
            <a:off x="609600" y="6245226"/>
            <a:ext cx="2840567" cy="473075"/>
          </a:xfrm>
        </p:spPr>
        <p:txBody>
          <a:bodyPr/>
          <a:lstStyle>
            <a:lvl1pPr>
              <a:defRPr/>
            </a:lvl1pPr>
          </a:lstStyle>
          <a:p>
            <a:endParaRPr lang="it-IT">
              <a:solidFill>
                <a:srgbClr val="CAF278"/>
              </a:solidFill>
            </a:endParaRPr>
          </a:p>
        </p:txBody>
      </p:sp>
      <p:sp>
        <p:nvSpPr>
          <p:cNvPr id="4" name="Segnaposto piè di pagina 3"/>
          <p:cNvSpPr>
            <a:spLocks noGrp="1"/>
          </p:cNvSpPr>
          <p:nvPr>
            <p:ph type="ftr" idx="11"/>
          </p:nvPr>
        </p:nvSpPr>
        <p:spPr>
          <a:xfrm>
            <a:off x="4165601" y="6245226"/>
            <a:ext cx="3856567" cy="473075"/>
          </a:xfrm>
        </p:spPr>
        <p:txBody>
          <a:bodyPr/>
          <a:lstStyle>
            <a:lvl1pPr>
              <a:defRPr/>
            </a:lvl1pPr>
          </a:lstStyle>
          <a:p>
            <a:endParaRPr lang="it-IT">
              <a:solidFill>
                <a:srgbClr val="CAF278"/>
              </a:solidFill>
            </a:endParaRPr>
          </a:p>
        </p:txBody>
      </p:sp>
      <p:sp>
        <p:nvSpPr>
          <p:cNvPr id="5" name="Segnaposto numero diapositiva 4"/>
          <p:cNvSpPr>
            <a:spLocks noGrp="1"/>
          </p:cNvSpPr>
          <p:nvPr>
            <p:ph type="sldNum" idx="12"/>
          </p:nvPr>
        </p:nvSpPr>
        <p:spPr>
          <a:xfrm>
            <a:off x="8737601" y="6245226"/>
            <a:ext cx="2840567" cy="473075"/>
          </a:xfrm>
        </p:spPr>
        <p:txBody>
          <a:bodyPr/>
          <a:lstStyle>
            <a:lvl1pPr>
              <a:defRPr/>
            </a:lvl1pPr>
          </a:lstStyle>
          <a:p>
            <a:fld id="{BE87183A-0C4A-4DAE-81D4-1D67740E4FEC}" type="slidenum">
              <a:rPr lang="it-IT"/>
              <a:pPr/>
              <a:t>‹N›</a:t>
            </a:fld>
            <a:endParaRPr lang="it-IT"/>
          </a:p>
        </p:txBody>
      </p:sp>
    </p:spTree>
    <p:extLst>
      <p:ext uri="{BB962C8B-B14F-4D97-AF65-F5344CB8AC3E}">
        <p14:creationId xmlns:p14="http://schemas.microsoft.com/office/powerpoint/2010/main" val="814214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609601" y="128588"/>
            <a:ext cx="10968567" cy="1433512"/>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609601" y="1600200"/>
            <a:ext cx="10968567" cy="4522788"/>
          </a:xfrm>
        </p:spPr>
        <p:txBody>
          <a:bodyPr/>
          <a:lstStyle/>
          <a:p>
            <a:endParaRPr lang="it-IT"/>
          </a:p>
        </p:txBody>
      </p:sp>
      <p:sp>
        <p:nvSpPr>
          <p:cNvPr id="4" name="Segnaposto data 3"/>
          <p:cNvSpPr>
            <a:spLocks noGrp="1"/>
          </p:cNvSpPr>
          <p:nvPr>
            <p:ph type="dt" idx="10"/>
          </p:nvPr>
        </p:nvSpPr>
        <p:spPr>
          <a:xfrm>
            <a:off x="609600" y="6245226"/>
            <a:ext cx="2840567" cy="473075"/>
          </a:xfrm>
        </p:spPr>
        <p:txBody>
          <a:bodyPr/>
          <a:lstStyle>
            <a:lvl1pPr>
              <a:defRPr/>
            </a:lvl1pPr>
          </a:lstStyle>
          <a:p>
            <a:endParaRPr lang="it-IT">
              <a:solidFill>
                <a:srgbClr val="CAF278"/>
              </a:solidFill>
            </a:endParaRPr>
          </a:p>
        </p:txBody>
      </p:sp>
      <p:sp>
        <p:nvSpPr>
          <p:cNvPr id="5" name="Segnaposto piè di pagina 4"/>
          <p:cNvSpPr>
            <a:spLocks noGrp="1"/>
          </p:cNvSpPr>
          <p:nvPr>
            <p:ph type="ftr" idx="11"/>
          </p:nvPr>
        </p:nvSpPr>
        <p:spPr>
          <a:xfrm>
            <a:off x="4165601" y="6245226"/>
            <a:ext cx="3856567" cy="473075"/>
          </a:xfrm>
        </p:spPr>
        <p:txBody>
          <a:bodyPr/>
          <a:lstStyle>
            <a:lvl1pPr>
              <a:defRPr/>
            </a:lvl1pPr>
          </a:lstStyle>
          <a:p>
            <a:endParaRPr lang="it-IT">
              <a:solidFill>
                <a:srgbClr val="CAF278"/>
              </a:solidFill>
            </a:endParaRPr>
          </a:p>
        </p:txBody>
      </p:sp>
      <p:sp>
        <p:nvSpPr>
          <p:cNvPr id="6" name="Segnaposto numero diapositiva 5"/>
          <p:cNvSpPr>
            <a:spLocks noGrp="1"/>
          </p:cNvSpPr>
          <p:nvPr>
            <p:ph type="sldNum" idx="12"/>
          </p:nvPr>
        </p:nvSpPr>
        <p:spPr>
          <a:xfrm>
            <a:off x="8737601" y="6245226"/>
            <a:ext cx="2840567" cy="473075"/>
          </a:xfrm>
        </p:spPr>
        <p:txBody>
          <a:bodyPr/>
          <a:lstStyle>
            <a:lvl1pPr>
              <a:defRPr/>
            </a:lvl1pPr>
          </a:lstStyle>
          <a:p>
            <a:fld id="{0045D833-7829-438E-A978-D688C7BF6319}" type="slidenum">
              <a:rPr lang="it-IT"/>
              <a:pPr/>
              <a:t>‹N›</a:t>
            </a:fld>
            <a:endParaRPr lang="it-IT"/>
          </a:p>
        </p:txBody>
      </p:sp>
    </p:spTree>
    <p:extLst>
      <p:ext uri="{BB962C8B-B14F-4D97-AF65-F5344CB8AC3E}">
        <p14:creationId xmlns:p14="http://schemas.microsoft.com/office/powerpoint/2010/main" val="2698361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94059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12821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7635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70F3E2DA-02A6-4285-A0C9-C1652C177277}" type="slidenum">
              <a:rPr lang="it-IT" altLang="it-IT" smtClean="0"/>
              <a:pPr/>
              <a:t>‹N›</a:t>
            </a:fld>
            <a:endParaRPr lang="it-IT" altLang="it-IT"/>
          </a:p>
        </p:txBody>
      </p:sp>
    </p:spTree>
    <p:extLst>
      <p:ext uri="{BB962C8B-B14F-4D97-AF65-F5344CB8AC3E}">
        <p14:creationId xmlns:p14="http://schemas.microsoft.com/office/powerpoint/2010/main" val="4188060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48567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27389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58411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18079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81884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91812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534280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84FFDB5-4B7C-475E-AF90-EFCCFD924E90}" type="datetimeFigureOut">
              <a:rPr lang="it-IT" smtClean="0">
                <a:solidFill>
                  <a:prstClr val="black">
                    <a:tint val="75000"/>
                  </a:prstClr>
                </a:solidFill>
              </a:rPr>
              <a:pPr/>
              <a:t>12/01/2017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0FBC77EF-C482-459E-B9C1-89E263A8D9B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0679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21B9B96B-825E-46A4-8189-DA194945E862}" type="slidenum">
              <a:rPr lang="it-IT" altLang="it-IT" smtClean="0"/>
              <a:pPr/>
              <a:t>‹N›</a:t>
            </a:fld>
            <a:endParaRPr lang="it-IT" altLang="it-IT"/>
          </a:p>
        </p:txBody>
      </p:sp>
    </p:spTree>
    <p:extLst>
      <p:ext uri="{BB962C8B-B14F-4D97-AF65-F5344CB8AC3E}">
        <p14:creationId xmlns:p14="http://schemas.microsoft.com/office/powerpoint/2010/main" val="342024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endParaRPr lang="it-IT" altLang="it-IT"/>
          </a:p>
        </p:txBody>
      </p:sp>
      <p:sp>
        <p:nvSpPr>
          <p:cNvPr id="8" name="Footer Placeholder 7"/>
          <p:cNvSpPr>
            <a:spLocks noGrp="1"/>
          </p:cNvSpPr>
          <p:nvPr>
            <p:ph type="ftr" sz="quarter" idx="11"/>
          </p:nvPr>
        </p:nvSpPr>
        <p:spPr/>
        <p:txBody>
          <a:bodyPr/>
          <a:lstStyle/>
          <a:p>
            <a:endParaRPr lang="it-IT" altLang="it-IT"/>
          </a:p>
        </p:txBody>
      </p:sp>
      <p:sp>
        <p:nvSpPr>
          <p:cNvPr id="9" name="Slide Number Placeholder 8"/>
          <p:cNvSpPr>
            <a:spLocks noGrp="1"/>
          </p:cNvSpPr>
          <p:nvPr>
            <p:ph type="sldNum" sz="quarter" idx="12"/>
          </p:nvPr>
        </p:nvSpPr>
        <p:spPr/>
        <p:txBody>
          <a:bodyPr/>
          <a:lstStyle/>
          <a:p>
            <a:fld id="{FC52C62F-2E59-4135-BCC3-E5AA172BF057}" type="slidenum">
              <a:rPr lang="it-IT" altLang="it-IT" smtClean="0"/>
              <a:pPr/>
              <a:t>‹N›</a:t>
            </a:fld>
            <a:endParaRPr lang="it-IT" altLang="it-IT"/>
          </a:p>
        </p:txBody>
      </p:sp>
    </p:spTree>
    <p:extLst>
      <p:ext uri="{BB962C8B-B14F-4D97-AF65-F5344CB8AC3E}">
        <p14:creationId xmlns:p14="http://schemas.microsoft.com/office/powerpoint/2010/main" val="361755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endParaRPr lang="it-IT" altLang="it-IT"/>
          </a:p>
        </p:txBody>
      </p:sp>
      <p:sp>
        <p:nvSpPr>
          <p:cNvPr id="4" name="Footer Placeholder 3"/>
          <p:cNvSpPr>
            <a:spLocks noGrp="1"/>
          </p:cNvSpPr>
          <p:nvPr>
            <p:ph type="ftr" sz="quarter" idx="11"/>
          </p:nvPr>
        </p:nvSpPr>
        <p:spPr/>
        <p:txBody>
          <a:bodyPr/>
          <a:lstStyle/>
          <a:p>
            <a:endParaRPr lang="it-IT" altLang="it-IT"/>
          </a:p>
        </p:txBody>
      </p:sp>
      <p:sp>
        <p:nvSpPr>
          <p:cNvPr id="5" name="Slide Number Placeholder 4"/>
          <p:cNvSpPr>
            <a:spLocks noGrp="1"/>
          </p:cNvSpPr>
          <p:nvPr>
            <p:ph type="sldNum" sz="quarter" idx="12"/>
          </p:nvPr>
        </p:nvSpPr>
        <p:spPr/>
        <p:txBody>
          <a:bodyPr/>
          <a:lstStyle/>
          <a:p>
            <a:fld id="{733239D2-A59B-4FF6-991E-FADDD28CA0ED}" type="slidenum">
              <a:rPr lang="it-IT" altLang="it-IT" smtClean="0"/>
              <a:pPr/>
              <a:t>‹N›</a:t>
            </a:fld>
            <a:endParaRPr lang="it-IT" altLang="it-IT"/>
          </a:p>
        </p:txBody>
      </p:sp>
    </p:spTree>
    <p:extLst>
      <p:ext uri="{BB962C8B-B14F-4D97-AF65-F5344CB8AC3E}">
        <p14:creationId xmlns:p14="http://schemas.microsoft.com/office/powerpoint/2010/main" val="339027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ltLang="it-IT"/>
          </a:p>
        </p:txBody>
      </p:sp>
      <p:sp>
        <p:nvSpPr>
          <p:cNvPr id="3" name="Footer Placeholder 2"/>
          <p:cNvSpPr>
            <a:spLocks noGrp="1"/>
          </p:cNvSpPr>
          <p:nvPr>
            <p:ph type="ftr" sz="quarter" idx="11"/>
          </p:nvPr>
        </p:nvSpPr>
        <p:spPr/>
        <p:txBody>
          <a:bodyPr/>
          <a:lstStyle/>
          <a:p>
            <a:endParaRPr lang="it-IT" altLang="it-IT"/>
          </a:p>
        </p:txBody>
      </p:sp>
      <p:sp>
        <p:nvSpPr>
          <p:cNvPr id="4" name="Slide Number Placeholder 3"/>
          <p:cNvSpPr>
            <a:spLocks noGrp="1"/>
          </p:cNvSpPr>
          <p:nvPr>
            <p:ph type="sldNum" sz="quarter" idx="12"/>
          </p:nvPr>
        </p:nvSpPr>
        <p:spPr/>
        <p:txBody>
          <a:bodyPr/>
          <a:lstStyle/>
          <a:p>
            <a:fld id="{87AFC28D-E539-4985-AC71-5A49624C665C}" type="slidenum">
              <a:rPr lang="it-IT" altLang="it-IT" smtClean="0"/>
              <a:pPr/>
              <a:t>‹N›</a:t>
            </a:fld>
            <a:endParaRPr lang="it-IT" altLang="it-IT"/>
          </a:p>
        </p:txBody>
      </p:sp>
    </p:spTree>
    <p:extLst>
      <p:ext uri="{BB962C8B-B14F-4D97-AF65-F5344CB8AC3E}">
        <p14:creationId xmlns:p14="http://schemas.microsoft.com/office/powerpoint/2010/main" val="1020315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672B0169-44BB-4F53-9166-53296A7EEF7A}" type="slidenum">
              <a:rPr lang="it-IT" altLang="it-IT" smtClean="0"/>
              <a:pPr/>
              <a:t>‹N›</a:t>
            </a:fld>
            <a:endParaRPr lang="it-IT" altLang="it-IT"/>
          </a:p>
        </p:txBody>
      </p:sp>
    </p:spTree>
    <p:extLst>
      <p:ext uri="{BB962C8B-B14F-4D97-AF65-F5344CB8AC3E}">
        <p14:creationId xmlns:p14="http://schemas.microsoft.com/office/powerpoint/2010/main" val="193429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C90E50DA-2974-4693-B743-89A90496A3A4}" type="slidenum">
              <a:rPr lang="it-IT" altLang="it-IT" smtClean="0"/>
              <a:pPr/>
              <a:t>‹N›</a:t>
            </a:fld>
            <a:endParaRPr lang="it-IT" altLang="it-IT"/>
          </a:p>
        </p:txBody>
      </p:sp>
    </p:spTree>
    <p:extLst>
      <p:ext uri="{BB962C8B-B14F-4D97-AF65-F5344CB8AC3E}">
        <p14:creationId xmlns:p14="http://schemas.microsoft.com/office/powerpoint/2010/main" val="217237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lt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lt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DA443-7DC9-4432-A05C-2ECEA563AD1C}" type="slidenum">
              <a:rPr lang="it-IT" altLang="it-IT" smtClean="0"/>
              <a:pPr/>
              <a:t>‹N›</a:t>
            </a:fld>
            <a:endParaRPr lang="it-IT" altLang="it-IT"/>
          </a:p>
        </p:txBody>
      </p:sp>
    </p:spTree>
    <p:extLst>
      <p:ext uri="{BB962C8B-B14F-4D97-AF65-F5344CB8AC3E}">
        <p14:creationId xmlns:p14="http://schemas.microsoft.com/office/powerpoint/2010/main" val="11949794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alpha val="38823"/>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it-IT" smtClean="0"/>
              <a:t>Fare clic per modificare lo stile del titolo</a:t>
            </a:r>
            <a:endParaRPr lang="en-US" dirty="0"/>
          </a:p>
        </p:txBody>
      </p:sp>
      <p:sp>
        <p:nvSpPr>
          <p:cNvPr id="1027" name="Text Placeholder 2"/>
          <p:cNvSpPr>
            <a:spLocks noGrp="1"/>
          </p:cNvSpPr>
          <p:nvPr>
            <p:ph type="body" idx="1"/>
          </p:nvPr>
        </p:nvSpPr>
        <p:spPr bwMode="auto">
          <a:xfrm>
            <a:off x="609600" y="1600200"/>
            <a:ext cx="1016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eaLnBrk="0" hangingPunct="0">
              <a:buClr>
                <a:srgbClr val="000000"/>
              </a:buClr>
              <a:buSzPct val="100000"/>
              <a:buFont typeface="Times New Roman" pitchFamily="18" charset="0"/>
              <a:buNone/>
              <a:defRPr/>
            </a:pPr>
            <a:endParaRPr lang="en-US" sz="1800">
              <a:solidFill>
                <a:prstClr val="white"/>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eaLnBrk="0" hangingPunct="0">
              <a:buClr>
                <a:srgbClr val="000000"/>
              </a:buClr>
              <a:buSzPct val="100000"/>
              <a:buFont typeface="Times New Roman" pitchFamily="18" charset="0"/>
              <a:buNone/>
              <a:defRPr/>
            </a:pPr>
            <a:endParaRPr lang="en-US" sz="1800">
              <a:solidFill>
                <a:prstClr val="white"/>
              </a:solidFill>
            </a:endParaRPr>
          </a:p>
        </p:txBody>
      </p:sp>
      <p:sp>
        <p:nvSpPr>
          <p:cNvPr id="6" name="Slide Number Placeholder 5"/>
          <p:cNvSpPr>
            <a:spLocks noGrp="1"/>
          </p:cNvSpPr>
          <p:nvPr>
            <p:ph type="sldNum" sz="quarter" idx="4"/>
          </p:nvPr>
        </p:nvSpPr>
        <p:spPr>
          <a:xfrm>
            <a:off x="11374967" y="5648326"/>
            <a:ext cx="732367" cy="396875"/>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449263" eaLnBrk="0" hangingPunct="0">
              <a:buClr>
                <a:srgbClr val="000000"/>
              </a:buClr>
              <a:buSzPct val="100000"/>
            </a:pPr>
            <a:fld id="{BB8CF3CB-7BE6-4C42-85C9-6871A5520949}" type="slidenum">
              <a:rPr lang="it-IT" smtClean="0">
                <a:cs typeface="Times New Roman" pitchFamily="18" charset="0"/>
              </a:rPr>
              <a:pPr defTabSz="449263" eaLnBrk="0" hangingPunct="0">
                <a:buClr>
                  <a:srgbClr val="000000"/>
                </a:buClr>
                <a:buSzPct val="100000"/>
              </a:pPr>
              <a:t>‹N›</a:t>
            </a:fld>
            <a:endParaRPr lang="it-IT">
              <a:cs typeface="Times New Roman" pitchFamily="18" charset="0"/>
            </a:endParaRPr>
          </a:p>
        </p:txBody>
      </p:sp>
      <p:sp>
        <p:nvSpPr>
          <p:cNvPr id="5" name="Footer Placeholder 4"/>
          <p:cNvSpPr>
            <a:spLocks noGrp="1"/>
          </p:cNvSpPr>
          <p:nvPr>
            <p:ph type="ftr" sz="quarter" idx="3"/>
          </p:nvPr>
        </p:nvSpPr>
        <p:spPr>
          <a:xfrm rot="16200000">
            <a:off x="10511103" y="3988066"/>
            <a:ext cx="2366963" cy="486833"/>
          </a:xfrm>
          <a:prstGeom prst="rect">
            <a:avLst/>
          </a:prstGeom>
        </p:spPr>
        <p:txBody>
          <a:bodyPr vert="horz" lIns="91440" tIns="45720" rIns="91440" bIns="45720" rtlCol="0" anchor="ctr"/>
          <a:lstStyle>
            <a:lvl1pPr algn="r">
              <a:defRPr sz="1200">
                <a:solidFill>
                  <a:schemeClr val="bg2"/>
                </a:solidFill>
              </a:defRPr>
            </a:lvl1pPr>
          </a:lstStyle>
          <a:p>
            <a:pPr defTabSz="449263" eaLnBrk="0" hangingPunct="0">
              <a:buClr>
                <a:srgbClr val="000000"/>
              </a:buClr>
              <a:buSzPct val="100000"/>
            </a:pPr>
            <a:endParaRPr lang="it-IT">
              <a:solidFill>
                <a:srgbClr val="CAF278"/>
              </a:solidFill>
              <a:cs typeface="Times New Roman" pitchFamily="18" charset="0"/>
            </a:endParaRPr>
          </a:p>
        </p:txBody>
      </p:sp>
      <p:sp>
        <p:nvSpPr>
          <p:cNvPr id="4" name="Date Placeholder 3"/>
          <p:cNvSpPr>
            <a:spLocks noGrp="1"/>
          </p:cNvSpPr>
          <p:nvPr>
            <p:ph type="dt" sz="half" idx="2"/>
          </p:nvPr>
        </p:nvSpPr>
        <p:spPr>
          <a:xfrm rot="16200000">
            <a:off x="10475384" y="1585384"/>
            <a:ext cx="2438400" cy="486833"/>
          </a:xfrm>
          <a:prstGeom prst="rect">
            <a:avLst/>
          </a:prstGeom>
        </p:spPr>
        <p:txBody>
          <a:bodyPr vert="horz" lIns="91440" tIns="45720" rIns="91440" bIns="45720" rtlCol="0" anchor="ctr"/>
          <a:lstStyle>
            <a:lvl1pPr algn="l">
              <a:defRPr sz="1200">
                <a:solidFill>
                  <a:schemeClr val="bg2"/>
                </a:solidFill>
              </a:defRPr>
            </a:lvl1pPr>
          </a:lstStyle>
          <a:p>
            <a:pPr defTabSz="449263" eaLnBrk="0" hangingPunct="0">
              <a:buClr>
                <a:srgbClr val="000000"/>
              </a:buClr>
              <a:buSzPct val="100000"/>
            </a:pPr>
            <a:endParaRPr lang="it-IT">
              <a:solidFill>
                <a:srgbClr val="CAF278"/>
              </a:solidFill>
              <a:cs typeface="Times New Roman" pitchFamily="18" charset="0"/>
            </a:endParaRPr>
          </a:p>
        </p:txBody>
      </p:sp>
    </p:spTree>
    <p:extLst>
      <p:ext uri="{BB962C8B-B14F-4D97-AF65-F5344CB8AC3E}">
        <p14:creationId xmlns:p14="http://schemas.microsoft.com/office/powerpoint/2010/main" val="17251611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itchFamily="18" charset="0"/>
        </a:defRPr>
      </a:lvl2pPr>
      <a:lvl3pPr algn="l" rtl="0" eaLnBrk="1" fontAlgn="base" hangingPunct="1">
        <a:spcBef>
          <a:spcPct val="0"/>
        </a:spcBef>
        <a:spcAft>
          <a:spcPct val="0"/>
        </a:spcAft>
        <a:defRPr sz="4600">
          <a:solidFill>
            <a:schemeClr val="tx2"/>
          </a:solidFill>
          <a:latin typeface="Cambria" pitchFamily="18" charset="0"/>
        </a:defRPr>
      </a:lvl3pPr>
      <a:lvl4pPr algn="l" rtl="0" eaLnBrk="1" fontAlgn="base" hangingPunct="1">
        <a:spcBef>
          <a:spcPct val="0"/>
        </a:spcBef>
        <a:spcAft>
          <a:spcPct val="0"/>
        </a:spcAft>
        <a:defRPr sz="4600">
          <a:solidFill>
            <a:schemeClr val="tx2"/>
          </a:solidFill>
          <a:latin typeface="Cambria" pitchFamily="18" charset="0"/>
        </a:defRPr>
      </a:lvl4pPr>
      <a:lvl5pPr algn="l" rtl="0" eaLnBrk="1" fontAlgn="base" hangingPunct="1">
        <a:spcBef>
          <a:spcPct val="0"/>
        </a:spcBef>
        <a:spcAft>
          <a:spcPct val="0"/>
        </a:spcAft>
        <a:defRPr sz="4600">
          <a:solidFill>
            <a:schemeClr val="tx2"/>
          </a:solidFill>
          <a:latin typeface="Cambria" pitchFamily="18" charset="0"/>
        </a:defRPr>
      </a:lvl5pPr>
      <a:lvl6pPr marL="457200" algn="l" rtl="0" eaLnBrk="1" fontAlgn="base" hangingPunct="1">
        <a:spcBef>
          <a:spcPct val="0"/>
        </a:spcBef>
        <a:spcAft>
          <a:spcPct val="0"/>
        </a:spcAft>
        <a:defRPr sz="4600">
          <a:solidFill>
            <a:schemeClr val="tx2"/>
          </a:solidFill>
          <a:latin typeface="Cambria" pitchFamily="18" charset="0"/>
        </a:defRPr>
      </a:lvl6pPr>
      <a:lvl7pPr marL="914400" algn="l" rtl="0" eaLnBrk="1" fontAlgn="base" hangingPunct="1">
        <a:spcBef>
          <a:spcPct val="0"/>
        </a:spcBef>
        <a:spcAft>
          <a:spcPct val="0"/>
        </a:spcAft>
        <a:defRPr sz="4600">
          <a:solidFill>
            <a:schemeClr val="tx2"/>
          </a:solidFill>
          <a:latin typeface="Cambria" pitchFamily="18" charset="0"/>
        </a:defRPr>
      </a:lvl7pPr>
      <a:lvl8pPr marL="1371600" algn="l" rtl="0" eaLnBrk="1" fontAlgn="base" hangingPunct="1">
        <a:spcBef>
          <a:spcPct val="0"/>
        </a:spcBef>
        <a:spcAft>
          <a:spcPct val="0"/>
        </a:spcAft>
        <a:defRPr sz="4600">
          <a:solidFill>
            <a:schemeClr val="tx2"/>
          </a:solidFill>
          <a:latin typeface="Cambria" pitchFamily="18" charset="0"/>
        </a:defRPr>
      </a:lvl8pPr>
      <a:lvl9pPr marL="1828800" algn="l" rtl="0" eaLnBrk="1" fontAlgn="base" hangingPunct="1">
        <a:spcBef>
          <a:spcPct val="0"/>
        </a:spcBef>
        <a:spcAft>
          <a:spcPct val="0"/>
        </a:spcAft>
        <a:defRPr sz="4600">
          <a:solidFill>
            <a:schemeClr val="tx2"/>
          </a:solidFill>
          <a:latin typeface="Cambria" pitchFamily="18" charset="0"/>
        </a:defRPr>
      </a:lvl9pPr>
    </p:titleStyle>
    <p:bodyStyle>
      <a:lvl1pPr marL="342900" indent="-228600" algn="l" rtl="0" eaLnBrk="1" fontAlgn="base" hangingPunct="1">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FF6700"/>
        </a:buClr>
        <a:buFont typeface="Arial"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09465"/>
        </a:buClr>
        <a:buFont typeface="Arial"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956B4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9000">
              <a:srgbClr val="FFC000">
                <a:lumMod val="100000"/>
              </a:srgb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84FFDB5-4B7C-475E-AF90-EFCCFD924E90}" type="datetimeFigureOut">
              <a:rPr lang="it-IT" smtClean="0">
                <a:solidFill>
                  <a:prstClr val="black">
                    <a:tint val="75000"/>
                  </a:prstClr>
                </a:solidFill>
                <a:latin typeface="Calibri"/>
                <a:cs typeface="Times New Roman" pitchFamily="18" charset="0"/>
              </a:rPr>
              <a:pPr fontAlgn="auto">
                <a:spcBef>
                  <a:spcPts val="0"/>
                </a:spcBef>
                <a:spcAft>
                  <a:spcPts val="0"/>
                </a:spcAft>
              </a:pPr>
              <a:t>12/01/2017</a:t>
            </a:fld>
            <a:endParaRPr lang="it-IT">
              <a:solidFill>
                <a:prstClr val="black">
                  <a:tint val="75000"/>
                </a:prstClr>
              </a:solidFill>
              <a:latin typeface="Calibri"/>
              <a:cs typeface="Times New Roman" pitchFamily="18" charset="0"/>
            </a:endParaRP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cs typeface="Times New Roman" pitchFamily="18" charset="0"/>
            </a:endParaRP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FBC77EF-C482-459E-B9C1-89E263A8D9BC}" type="slidenum">
              <a:rPr lang="it-IT" smtClean="0">
                <a:solidFill>
                  <a:prstClr val="black">
                    <a:tint val="75000"/>
                  </a:prstClr>
                </a:solidFill>
                <a:latin typeface="Calibri"/>
                <a:cs typeface="Times New Roman" pitchFamily="18" charset="0"/>
              </a:rPr>
              <a:pPr fontAlgn="auto">
                <a:spcBef>
                  <a:spcPts val="0"/>
                </a:spcBef>
                <a:spcAft>
                  <a:spcPts val="0"/>
                </a:spcAft>
              </a:pPr>
              <a:t>‹N›</a:t>
            </a:fld>
            <a:endParaRPr lang="it-IT">
              <a:solidFill>
                <a:prstClr val="black">
                  <a:tint val="75000"/>
                </a:prstClr>
              </a:solidFill>
              <a:latin typeface="Calibri"/>
              <a:cs typeface="Times New Roman" pitchFamily="18" charset="0"/>
            </a:endParaRPr>
          </a:p>
        </p:txBody>
      </p:sp>
    </p:spTree>
    <p:extLst>
      <p:ext uri="{BB962C8B-B14F-4D97-AF65-F5344CB8AC3E}">
        <p14:creationId xmlns:p14="http://schemas.microsoft.com/office/powerpoint/2010/main" val="1363349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27.jpe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07368" y="116632"/>
            <a:ext cx="7772400" cy="838200"/>
          </a:xfrm>
        </p:spPr>
        <p:txBody>
          <a:bodyPr/>
          <a:lstStyle/>
          <a:p>
            <a:r>
              <a:rPr lang="en-GB" altLang="it-IT" sz="3200" dirty="0">
                <a:latin typeface="Comic Sans MS" panose="030F0702030302020204" pitchFamily="66" charset="0"/>
              </a:rPr>
              <a:t>Il </a:t>
            </a:r>
            <a:r>
              <a:rPr lang="en-GB" altLang="it-IT" sz="3200" dirty="0" err="1">
                <a:latin typeface="Comic Sans MS" panose="030F0702030302020204" pitchFamily="66" charset="0"/>
              </a:rPr>
              <a:t>controllo</a:t>
            </a:r>
            <a:r>
              <a:rPr lang="en-GB" altLang="it-IT" sz="3200" dirty="0">
                <a:latin typeface="Comic Sans MS" panose="030F0702030302020204" pitchFamily="66" charset="0"/>
              </a:rPr>
              <a:t> </a:t>
            </a:r>
            <a:r>
              <a:rPr lang="en-GB" altLang="it-IT" sz="3200" dirty="0" err="1">
                <a:latin typeface="Comic Sans MS" panose="030F0702030302020204" pitchFamily="66" charset="0"/>
              </a:rPr>
              <a:t>delle</a:t>
            </a:r>
            <a:r>
              <a:rPr lang="en-GB" altLang="it-IT" sz="3200" dirty="0">
                <a:latin typeface="Comic Sans MS" panose="030F0702030302020204" pitchFamily="66" charset="0"/>
              </a:rPr>
              <a:t> </a:t>
            </a:r>
            <a:r>
              <a:rPr lang="en-GB" altLang="it-IT" sz="3200" dirty="0" err="1">
                <a:latin typeface="Comic Sans MS" panose="030F0702030302020204" pitchFamily="66" charset="0"/>
              </a:rPr>
              <a:t>malattie</a:t>
            </a:r>
            <a:endParaRPr lang="it-IT" altLang="it-IT" sz="3200" dirty="0">
              <a:latin typeface="Comic Sans MS" panose="030F0702030302020204" pitchFamily="66" charset="0"/>
            </a:endParaRPr>
          </a:p>
        </p:txBody>
      </p:sp>
      <p:sp>
        <p:nvSpPr>
          <p:cNvPr id="2051" name="Rectangle 3"/>
          <p:cNvSpPr>
            <a:spLocks noGrp="1" noChangeArrowheads="1"/>
          </p:cNvSpPr>
          <p:nvPr>
            <p:ph idx="1"/>
          </p:nvPr>
        </p:nvSpPr>
        <p:spPr>
          <a:xfrm>
            <a:off x="263352" y="838200"/>
            <a:ext cx="11521280" cy="5843736"/>
          </a:xfrm>
        </p:spPr>
        <p:txBody>
          <a:bodyPr>
            <a:normAutofit fontScale="92500"/>
          </a:bodyPr>
          <a:lstStyle/>
          <a:p>
            <a:pPr marL="0" indent="0">
              <a:buNone/>
            </a:pPr>
            <a:r>
              <a:rPr lang="it-IT" sz="2000" dirty="0">
                <a:ea typeface="Calibri" panose="020F0502020204030204" pitchFamily="34" charset="0"/>
                <a:cs typeface="Times New Roman" panose="02020603050405020304" pitchFamily="18" charset="0"/>
              </a:rPr>
              <a:t>Gli interventi di difesa a disposizione degli operatori del settore per fare fronte a tali emergenze sono: le </a:t>
            </a:r>
            <a:r>
              <a:rPr lang="it-IT" sz="2000" b="1" dirty="0">
                <a:ea typeface="Calibri" panose="020F0502020204030204" pitchFamily="34" charset="0"/>
                <a:cs typeface="Times New Roman" panose="02020603050405020304" pitchFamily="18" charset="0"/>
              </a:rPr>
              <a:t>misure preventive </a:t>
            </a:r>
            <a:r>
              <a:rPr lang="it-IT" sz="2000" dirty="0">
                <a:ea typeface="Calibri" panose="020F0502020204030204" pitchFamily="34" charset="0"/>
                <a:cs typeface="Times New Roman" panose="02020603050405020304" pitchFamily="18" charset="0"/>
              </a:rPr>
              <a:t>per la gestione delle avversità (misure </a:t>
            </a:r>
            <a:r>
              <a:rPr lang="it-IT" sz="2000" b="1" dirty="0">
                <a:ea typeface="Calibri" panose="020F0502020204030204" pitchFamily="34" charset="0"/>
                <a:cs typeface="Times New Roman" panose="02020603050405020304" pitchFamily="18" charset="0"/>
              </a:rPr>
              <a:t>agronomiche</a:t>
            </a:r>
            <a:r>
              <a:rPr lang="it-IT" sz="2000" dirty="0">
                <a:ea typeface="Calibri" panose="020F0502020204030204" pitchFamily="34" charset="0"/>
                <a:cs typeface="Times New Roman" panose="02020603050405020304" pitchFamily="18" charset="0"/>
              </a:rPr>
              <a:t>, </a:t>
            </a:r>
            <a:r>
              <a:rPr lang="it-IT" sz="2000" b="1" dirty="0">
                <a:ea typeface="Calibri" panose="020F0502020204030204" pitchFamily="34" charset="0"/>
                <a:cs typeface="Times New Roman" panose="02020603050405020304" pitchFamily="18" charset="0"/>
              </a:rPr>
              <a:t>meccaniche</a:t>
            </a:r>
            <a:r>
              <a:rPr lang="it-IT" sz="2000" dirty="0">
                <a:ea typeface="Calibri" panose="020F0502020204030204" pitchFamily="34" charset="0"/>
                <a:cs typeface="Times New Roman" panose="02020603050405020304" pitchFamily="18" charset="0"/>
              </a:rPr>
              <a:t>, </a:t>
            </a:r>
            <a:r>
              <a:rPr lang="it-IT" sz="2000" b="1" dirty="0">
                <a:ea typeface="Calibri" panose="020F0502020204030204" pitchFamily="34" charset="0"/>
                <a:cs typeface="Times New Roman" panose="02020603050405020304" pitchFamily="18" charset="0"/>
              </a:rPr>
              <a:t>fisiche</a:t>
            </a:r>
            <a:r>
              <a:rPr lang="it-IT" sz="2000" dirty="0">
                <a:ea typeface="Calibri" panose="020F0502020204030204" pitchFamily="34" charset="0"/>
                <a:cs typeface="Times New Roman" panose="02020603050405020304" pitchFamily="18" charset="0"/>
              </a:rPr>
              <a:t> e </a:t>
            </a:r>
            <a:r>
              <a:rPr lang="it-IT" sz="2000" b="1" dirty="0">
                <a:ea typeface="Calibri" panose="020F0502020204030204" pitchFamily="34" charset="0"/>
                <a:cs typeface="Times New Roman" panose="02020603050405020304" pitchFamily="18" charset="0"/>
              </a:rPr>
              <a:t>biologiche</a:t>
            </a:r>
            <a:r>
              <a:rPr lang="it-IT" sz="2000" dirty="0">
                <a:ea typeface="Calibri" panose="020F0502020204030204" pitchFamily="34" charset="0"/>
                <a:cs typeface="Times New Roman" panose="02020603050405020304" pitchFamily="18" charset="0"/>
              </a:rPr>
              <a:t>), i </a:t>
            </a:r>
            <a:r>
              <a:rPr lang="it-IT" sz="2000" b="1" dirty="0">
                <a:ea typeface="Calibri" panose="020F0502020204030204" pitchFamily="34" charset="0"/>
                <a:cs typeface="Times New Roman" panose="02020603050405020304" pitchFamily="18" charset="0"/>
              </a:rPr>
              <a:t>mezzi di difesa diretti </a:t>
            </a:r>
            <a:r>
              <a:rPr lang="it-IT" sz="2000" dirty="0">
                <a:ea typeface="Calibri" panose="020F0502020204030204" pitchFamily="34" charset="0"/>
                <a:cs typeface="Times New Roman" panose="02020603050405020304" pitchFamily="18" charset="0"/>
              </a:rPr>
              <a:t>e il </a:t>
            </a:r>
            <a:r>
              <a:rPr lang="it-IT" sz="2000" b="1" dirty="0">
                <a:ea typeface="Calibri" panose="020F0502020204030204" pitchFamily="34" charset="0"/>
                <a:cs typeface="Times New Roman" panose="02020603050405020304" pitchFamily="18" charset="0"/>
              </a:rPr>
              <a:t>monitoraggio delle colture</a:t>
            </a:r>
            <a:r>
              <a:rPr lang="it-IT" sz="2000" dirty="0">
                <a:ea typeface="Calibri" panose="020F0502020204030204" pitchFamily="34" charset="0"/>
                <a:cs typeface="Times New Roman" panose="02020603050405020304" pitchFamily="18" charset="0"/>
              </a:rPr>
              <a:t>. </a:t>
            </a:r>
            <a:endParaRPr lang="it-IT" sz="2000" dirty="0" smtClean="0">
              <a:ea typeface="Calibri" panose="020F0502020204030204" pitchFamily="34" charset="0"/>
              <a:cs typeface="Times New Roman" panose="02020603050405020304" pitchFamily="18" charset="0"/>
            </a:endParaRPr>
          </a:p>
          <a:p>
            <a:pPr marL="0" indent="0">
              <a:buNone/>
            </a:pPr>
            <a:r>
              <a:rPr lang="it-IT" sz="2000" dirty="0" smtClean="0">
                <a:ea typeface="Calibri" panose="020F0502020204030204" pitchFamily="34" charset="0"/>
                <a:cs typeface="Times New Roman" panose="02020603050405020304" pitchFamily="18" charset="0"/>
              </a:rPr>
              <a:t>Una </a:t>
            </a:r>
            <a:r>
              <a:rPr lang="it-IT" sz="2000" dirty="0">
                <a:ea typeface="Calibri" panose="020F0502020204030204" pitchFamily="34" charset="0"/>
                <a:cs typeface="Times New Roman" panose="02020603050405020304" pitchFamily="18" charset="0"/>
              </a:rPr>
              <a:t>gestione integrata delle specie nocive, sfruttando nuovi strumenti e composti è richiesta per coniugare sostenibilità e produttività</a:t>
            </a:r>
          </a:p>
          <a:p>
            <a:r>
              <a:rPr lang="en-GB" altLang="it-IT" sz="2000" dirty="0"/>
              <a:t>I </a:t>
            </a:r>
            <a:r>
              <a:rPr lang="en-GB" altLang="it-IT" sz="2000" dirty="0" err="1"/>
              <a:t>vari</a:t>
            </a:r>
            <a:r>
              <a:rPr lang="en-GB" altLang="it-IT" sz="2000" dirty="0"/>
              <a:t> </a:t>
            </a:r>
            <a:r>
              <a:rPr lang="en-GB" altLang="it-IT" sz="2000" dirty="0" err="1"/>
              <a:t>metodi</a:t>
            </a:r>
            <a:r>
              <a:rPr lang="en-GB" altLang="it-IT" sz="2000" dirty="0"/>
              <a:t> di </a:t>
            </a:r>
            <a:r>
              <a:rPr lang="en-GB" altLang="it-IT" sz="2000" dirty="0" err="1"/>
              <a:t>controllo</a:t>
            </a:r>
            <a:r>
              <a:rPr lang="en-GB" altLang="it-IT" sz="2000" dirty="0"/>
              <a:t> </a:t>
            </a:r>
            <a:r>
              <a:rPr lang="en-GB" altLang="it-IT" sz="2000" dirty="0" err="1"/>
              <a:t>possono</a:t>
            </a:r>
            <a:r>
              <a:rPr lang="en-GB" altLang="it-IT" sz="2000" dirty="0"/>
              <a:t> </a:t>
            </a:r>
            <a:r>
              <a:rPr lang="en-GB" altLang="it-IT" sz="2000" dirty="0" err="1"/>
              <a:t>essere</a:t>
            </a:r>
            <a:r>
              <a:rPr lang="en-GB" altLang="it-IT" sz="2000" dirty="0"/>
              <a:t> </a:t>
            </a:r>
            <a:r>
              <a:rPr lang="en-GB" altLang="it-IT" sz="2000" dirty="0" err="1"/>
              <a:t>classificati</a:t>
            </a:r>
            <a:r>
              <a:rPr lang="en-GB" altLang="it-IT" sz="2000" dirty="0"/>
              <a:t> come </a:t>
            </a:r>
          </a:p>
          <a:p>
            <a:pPr lvl="1"/>
            <a:r>
              <a:rPr lang="en-GB" altLang="it-IT" sz="2000" dirty="0" err="1"/>
              <a:t>Regolatori</a:t>
            </a:r>
            <a:endParaRPr lang="en-GB" altLang="it-IT" sz="2000" dirty="0"/>
          </a:p>
          <a:p>
            <a:pPr lvl="2"/>
            <a:r>
              <a:rPr lang="en-GB" altLang="it-IT" sz="2000" dirty="0" err="1"/>
              <a:t>tendono</a:t>
            </a:r>
            <a:r>
              <a:rPr lang="en-GB" altLang="it-IT" sz="2000" dirty="0"/>
              <a:t> ad </a:t>
            </a:r>
            <a:r>
              <a:rPr lang="en-GB" altLang="it-IT" sz="2000" dirty="0" err="1"/>
              <a:t>escludere</a:t>
            </a:r>
            <a:r>
              <a:rPr lang="en-GB" altLang="it-IT" sz="2000" dirty="0"/>
              <a:t> un </a:t>
            </a:r>
            <a:r>
              <a:rPr lang="en-GB" altLang="it-IT" sz="2000" dirty="0" err="1"/>
              <a:t>patogeno</a:t>
            </a:r>
            <a:r>
              <a:rPr lang="en-GB" altLang="it-IT" sz="2000" dirty="0"/>
              <a:t> </a:t>
            </a:r>
            <a:r>
              <a:rPr lang="en-GB" altLang="it-IT" sz="2000" dirty="0" err="1"/>
              <a:t>dall’ospite</a:t>
            </a:r>
            <a:r>
              <a:rPr lang="en-GB" altLang="it-IT" sz="2000" dirty="0"/>
              <a:t> o da </a:t>
            </a:r>
            <a:r>
              <a:rPr lang="en-GB" altLang="it-IT" sz="2000" dirty="0" err="1"/>
              <a:t>una</a:t>
            </a:r>
            <a:r>
              <a:rPr lang="en-GB" altLang="it-IT" sz="2000" dirty="0"/>
              <a:t> </a:t>
            </a:r>
            <a:r>
              <a:rPr lang="en-GB" altLang="it-IT" sz="2000" dirty="0" err="1"/>
              <a:t>determinata</a:t>
            </a:r>
            <a:r>
              <a:rPr lang="en-GB" altLang="it-IT" sz="2000" dirty="0"/>
              <a:t> area </a:t>
            </a:r>
            <a:r>
              <a:rPr lang="en-GB" altLang="it-IT" sz="2000" dirty="0" err="1"/>
              <a:t>geografica</a:t>
            </a:r>
            <a:endParaRPr lang="en-GB" altLang="it-IT" sz="2000" dirty="0"/>
          </a:p>
          <a:p>
            <a:pPr lvl="1"/>
            <a:r>
              <a:rPr lang="en-GB" altLang="it-IT" sz="2000" dirty="0" err="1" smtClean="0"/>
              <a:t>Colturali</a:t>
            </a:r>
            <a:endParaRPr lang="en-GB" altLang="it-IT" sz="2000" dirty="0"/>
          </a:p>
          <a:p>
            <a:pPr lvl="2"/>
            <a:r>
              <a:rPr lang="en-GB" altLang="it-IT" sz="2000" dirty="0" err="1"/>
              <a:t>Cercano</a:t>
            </a:r>
            <a:r>
              <a:rPr lang="en-GB" altLang="it-IT" sz="2000" dirty="0"/>
              <a:t> di </a:t>
            </a:r>
            <a:r>
              <a:rPr lang="en-GB" altLang="it-IT" sz="2000" dirty="0" err="1"/>
              <a:t>evitare</a:t>
            </a:r>
            <a:r>
              <a:rPr lang="en-GB" altLang="it-IT" sz="2000" dirty="0"/>
              <a:t> </a:t>
            </a:r>
            <a:r>
              <a:rPr lang="en-GB" altLang="it-IT" sz="2000" dirty="0" err="1"/>
              <a:t>il</a:t>
            </a:r>
            <a:r>
              <a:rPr lang="en-GB" altLang="it-IT" sz="2000" dirty="0"/>
              <a:t> </a:t>
            </a:r>
            <a:r>
              <a:rPr lang="en-GB" altLang="it-IT" sz="2000" dirty="0" err="1"/>
              <a:t>contatto</a:t>
            </a:r>
            <a:r>
              <a:rPr lang="en-GB" altLang="it-IT" sz="2000" dirty="0"/>
              <a:t> </a:t>
            </a:r>
            <a:r>
              <a:rPr lang="en-GB" altLang="it-IT" sz="2000" dirty="0" err="1"/>
              <a:t>tra</a:t>
            </a:r>
            <a:r>
              <a:rPr lang="en-GB" altLang="it-IT" sz="2000" dirty="0"/>
              <a:t> </a:t>
            </a:r>
            <a:r>
              <a:rPr lang="en-GB" altLang="it-IT" sz="2000" dirty="0" err="1"/>
              <a:t>pianta</a:t>
            </a:r>
            <a:r>
              <a:rPr lang="en-GB" altLang="it-IT" sz="2000" dirty="0"/>
              <a:t> e </a:t>
            </a:r>
            <a:r>
              <a:rPr lang="en-GB" altLang="it-IT" sz="2000" dirty="0" err="1"/>
              <a:t>patogeno</a:t>
            </a:r>
            <a:r>
              <a:rPr lang="en-GB" altLang="it-IT" sz="2000" dirty="0"/>
              <a:t> </a:t>
            </a:r>
            <a:r>
              <a:rPr lang="en-GB" altLang="it-IT" sz="2000" dirty="0" err="1"/>
              <a:t>creando</a:t>
            </a:r>
            <a:r>
              <a:rPr lang="en-GB" altLang="it-IT" sz="2000" dirty="0"/>
              <a:t> </a:t>
            </a:r>
            <a:r>
              <a:rPr lang="en-GB" altLang="it-IT" sz="2000" dirty="0" err="1"/>
              <a:t>delle</a:t>
            </a:r>
            <a:r>
              <a:rPr lang="en-GB" altLang="it-IT" sz="2000" dirty="0"/>
              <a:t> </a:t>
            </a:r>
            <a:r>
              <a:rPr lang="en-GB" altLang="it-IT" sz="2000" dirty="0" err="1"/>
              <a:t>condizioni</a:t>
            </a:r>
            <a:r>
              <a:rPr lang="en-GB" altLang="it-IT" sz="2000" dirty="0"/>
              <a:t> </a:t>
            </a:r>
            <a:r>
              <a:rPr lang="en-GB" altLang="it-IT" sz="2000" dirty="0" err="1"/>
              <a:t>ambientali</a:t>
            </a:r>
            <a:r>
              <a:rPr lang="en-GB" altLang="it-IT" sz="2000" dirty="0"/>
              <a:t> </a:t>
            </a:r>
            <a:r>
              <a:rPr lang="en-GB" altLang="it-IT" sz="2000" dirty="0" err="1"/>
              <a:t>sfavorevoli</a:t>
            </a:r>
            <a:r>
              <a:rPr lang="en-GB" altLang="it-IT" sz="2000" dirty="0"/>
              <a:t> al </a:t>
            </a:r>
            <a:r>
              <a:rPr lang="en-GB" altLang="it-IT" sz="2000" dirty="0" err="1"/>
              <a:t>patogeno</a:t>
            </a:r>
            <a:r>
              <a:rPr lang="en-GB" altLang="it-IT" sz="2000" dirty="0"/>
              <a:t>. </a:t>
            </a:r>
            <a:r>
              <a:rPr lang="en-GB" altLang="it-IT" sz="2000" dirty="0" err="1"/>
              <a:t>Eliminando</a:t>
            </a:r>
            <a:r>
              <a:rPr lang="en-GB" altLang="it-IT" sz="2000" dirty="0"/>
              <a:t> o </a:t>
            </a:r>
            <a:r>
              <a:rPr lang="en-GB" altLang="it-IT" sz="2000" dirty="0" err="1"/>
              <a:t>riducendo</a:t>
            </a:r>
            <a:r>
              <a:rPr lang="en-GB" altLang="it-IT" sz="2000" dirty="0"/>
              <a:t> la </a:t>
            </a:r>
            <a:r>
              <a:rPr lang="en-GB" altLang="it-IT" sz="2000" dirty="0" err="1"/>
              <a:t>quantita</a:t>
            </a:r>
            <a:r>
              <a:rPr lang="en-GB" altLang="it-IT" sz="2000" dirty="0"/>
              <a:t> di </a:t>
            </a:r>
            <a:r>
              <a:rPr lang="en-GB" altLang="it-IT" sz="2000" dirty="0" err="1"/>
              <a:t>patogeno</a:t>
            </a:r>
            <a:r>
              <a:rPr lang="en-GB" altLang="it-IT" sz="2000" dirty="0"/>
              <a:t> </a:t>
            </a:r>
            <a:r>
              <a:rPr lang="en-GB" altLang="it-IT" sz="2000" dirty="0" err="1"/>
              <a:t>su</a:t>
            </a:r>
            <a:r>
              <a:rPr lang="en-GB" altLang="it-IT" sz="2000" dirty="0"/>
              <a:t> di </a:t>
            </a:r>
            <a:r>
              <a:rPr lang="en-GB" altLang="it-IT" sz="2000" dirty="0" err="1"/>
              <a:t>una</a:t>
            </a:r>
            <a:r>
              <a:rPr lang="en-GB" altLang="it-IT" sz="2000" dirty="0"/>
              <a:t> </a:t>
            </a:r>
            <a:r>
              <a:rPr lang="en-GB" altLang="it-IT" sz="2000" dirty="0" err="1"/>
              <a:t>pianta</a:t>
            </a:r>
            <a:r>
              <a:rPr lang="en-GB" altLang="it-IT" sz="2000" dirty="0"/>
              <a:t>, in un campo, in </a:t>
            </a:r>
            <a:r>
              <a:rPr lang="en-GB" altLang="it-IT" sz="2000" dirty="0" err="1"/>
              <a:t>un’area</a:t>
            </a:r>
            <a:endParaRPr lang="en-GB" altLang="it-IT" sz="2000" dirty="0"/>
          </a:p>
          <a:p>
            <a:pPr lvl="1"/>
            <a:r>
              <a:rPr lang="en-GB" altLang="it-IT" sz="2000" dirty="0" err="1"/>
              <a:t>Biologici</a:t>
            </a:r>
            <a:endParaRPr lang="en-GB" altLang="it-IT" sz="2000" dirty="0"/>
          </a:p>
          <a:p>
            <a:pPr lvl="2"/>
            <a:r>
              <a:rPr lang="en-GB" altLang="it-IT" sz="2000" dirty="0" err="1"/>
              <a:t>Aumentano</a:t>
            </a:r>
            <a:r>
              <a:rPr lang="en-GB" altLang="it-IT" sz="2000" dirty="0"/>
              <a:t> la </a:t>
            </a:r>
            <a:r>
              <a:rPr lang="en-GB" altLang="it-IT" sz="2000" dirty="0" err="1"/>
              <a:t>resistenza</a:t>
            </a:r>
            <a:r>
              <a:rPr lang="en-GB" altLang="it-IT" sz="2000" dirty="0"/>
              <a:t> </a:t>
            </a:r>
            <a:r>
              <a:rPr lang="en-GB" altLang="it-IT" sz="2000" dirty="0" err="1"/>
              <a:t>dell’ospite</a:t>
            </a:r>
            <a:r>
              <a:rPr lang="en-GB" altLang="it-IT" sz="2000" dirty="0"/>
              <a:t> </a:t>
            </a:r>
            <a:r>
              <a:rPr lang="en-GB" altLang="it-IT" sz="2000" dirty="0" err="1"/>
              <a:t>favorendo</a:t>
            </a:r>
            <a:r>
              <a:rPr lang="en-GB" altLang="it-IT" sz="2000" dirty="0"/>
              <a:t> la </a:t>
            </a:r>
            <a:r>
              <a:rPr lang="en-GB" altLang="it-IT" sz="2000" dirty="0" err="1"/>
              <a:t>presenza</a:t>
            </a:r>
            <a:r>
              <a:rPr lang="en-GB" altLang="it-IT" sz="2000" dirty="0"/>
              <a:t> di </a:t>
            </a:r>
            <a:r>
              <a:rPr lang="en-GB" altLang="it-IT" sz="2000" dirty="0" err="1"/>
              <a:t>microrganismi</a:t>
            </a:r>
            <a:r>
              <a:rPr lang="en-GB" altLang="it-IT" sz="2000" dirty="0"/>
              <a:t> </a:t>
            </a:r>
            <a:r>
              <a:rPr lang="en-GB" altLang="it-IT" sz="2000" dirty="0" err="1"/>
              <a:t>antagonisti</a:t>
            </a:r>
            <a:r>
              <a:rPr lang="en-GB" altLang="it-IT" sz="2000" dirty="0"/>
              <a:t> del </a:t>
            </a:r>
            <a:r>
              <a:rPr lang="en-GB" altLang="it-IT" sz="2000" dirty="0" err="1"/>
              <a:t>patogeno</a:t>
            </a:r>
            <a:endParaRPr lang="en-GB" altLang="it-IT" sz="2000" dirty="0"/>
          </a:p>
          <a:p>
            <a:pPr lvl="2"/>
            <a:r>
              <a:rPr lang="en-GB" altLang="it-IT" sz="2000" dirty="0"/>
              <a:t>Un </a:t>
            </a:r>
            <a:r>
              <a:rPr lang="en-GB" altLang="it-IT" sz="2000" dirty="0" err="1"/>
              <a:t>nuovo</a:t>
            </a:r>
            <a:r>
              <a:rPr lang="en-GB" altLang="it-IT" sz="2000" dirty="0"/>
              <a:t> </a:t>
            </a:r>
            <a:r>
              <a:rPr lang="en-GB" altLang="it-IT" sz="2000" dirty="0" err="1"/>
              <a:t>tipo</a:t>
            </a:r>
            <a:r>
              <a:rPr lang="en-GB" altLang="it-IT" sz="2000" dirty="0"/>
              <a:t> di </a:t>
            </a:r>
            <a:r>
              <a:rPr lang="en-GB" altLang="it-IT" sz="2000" dirty="0" err="1"/>
              <a:t>controllo</a:t>
            </a:r>
            <a:r>
              <a:rPr lang="en-GB" altLang="it-IT" sz="2000" dirty="0"/>
              <a:t> </a:t>
            </a:r>
            <a:r>
              <a:rPr lang="en-GB" altLang="it-IT" sz="2000" dirty="0" err="1"/>
              <a:t>biologico</a:t>
            </a:r>
            <a:r>
              <a:rPr lang="en-GB" altLang="it-IT" sz="2000" dirty="0"/>
              <a:t> </a:t>
            </a:r>
            <a:r>
              <a:rPr lang="en-GB" altLang="it-IT" sz="2000" dirty="0" err="1"/>
              <a:t>viene</a:t>
            </a:r>
            <a:r>
              <a:rPr lang="en-GB" altLang="it-IT" sz="2000" dirty="0"/>
              <a:t> </a:t>
            </a:r>
            <a:r>
              <a:rPr lang="en-GB" altLang="it-IT" sz="2000" dirty="0" err="1"/>
              <a:t>fatto</a:t>
            </a:r>
            <a:r>
              <a:rPr lang="en-GB" altLang="it-IT" sz="2000" dirty="0"/>
              <a:t> </a:t>
            </a:r>
            <a:r>
              <a:rPr lang="en-GB" altLang="it-IT" sz="2000" dirty="0" err="1"/>
              <a:t>mediante</a:t>
            </a:r>
            <a:r>
              <a:rPr lang="en-GB" altLang="it-IT" sz="2000" dirty="0"/>
              <a:t> la </a:t>
            </a:r>
            <a:r>
              <a:rPr lang="en-GB" altLang="it-IT" sz="2000" dirty="0" err="1"/>
              <a:t>tecnica</a:t>
            </a:r>
            <a:r>
              <a:rPr lang="en-GB" altLang="it-IT" sz="2000" dirty="0"/>
              <a:t> del DNA </a:t>
            </a:r>
            <a:r>
              <a:rPr lang="en-GB" altLang="it-IT" sz="2000" dirty="0" err="1"/>
              <a:t>ricombinante</a:t>
            </a:r>
            <a:r>
              <a:rPr lang="en-GB" altLang="it-IT" sz="2000" dirty="0"/>
              <a:t> e </a:t>
            </a:r>
            <a:r>
              <a:rPr lang="en-GB" altLang="it-IT" sz="2000" dirty="0" err="1"/>
              <a:t>quindi</a:t>
            </a:r>
            <a:r>
              <a:rPr lang="en-GB" altLang="it-IT" sz="2000" dirty="0"/>
              <a:t> </a:t>
            </a:r>
            <a:r>
              <a:rPr lang="en-GB" altLang="it-IT" sz="2000" dirty="0" err="1"/>
              <a:t>l’uso</a:t>
            </a:r>
            <a:r>
              <a:rPr lang="en-GB" altLang="it-IT" sz="2000" dirty="0"/>
              <a:t> di </a:t>
            </a:r>
            <a:r>
              <a:rPr lang="en-GB" altLang="it-IT" sz="2000" dirty="0" err="1"/>
              <a:t>piante</a:t>
            </a:r>
            <a:r>
              <a:rPr lang="en-GB" altLang="it-IT" sz="2000" dirty="0"/>
              <a:t> </a:t>
            </a:r>
            <a:r>
              <a:rPr lang="en-GB" altLang="it-IT" sz="2000" dirty="0" err="1" smtClean="0"/>
              <a:t>transgeniche</a:t>
            </a:r>
            <a:endParaRPr lang="en-GB" altLang="it-IT" sz="2000" dirty="0" smtClean="0"/>
          </a:p>
          <a:p>
            <a:pPr lvl="2"/>
            <a:r>
              <a:rPr lang="en-GB" altLang="it-IT" dirty="0" smtClean="0"/>
              <a:t>Crops genetic diversity</a:t>
            </a:r>
            <a:endParaRPr lang="en-GB" altLang="it-IT" sz="2000" dirty="0"/>
          </a:p>
          <a:p>
            <a:pPr lvl="1"/>
            <a:r>
              <a:rPr lang="en-GB" altLang="it-IT" sz="2000" dirty="0" err="1"/>
              <a:t>Fisici</a:t>
            </a:r>
            <a:r>
              <a:rPr lang="en-GB" altLang="it-IT" sz="2000" dirty="0"/>
              <a:t> &amp; </a:t>
            </a:r>
            <a:r>
              <a:rPr lang="en-GB" altLang="it-IT" sz="2000" dirty="0" err="1"/>
              <a:t>Chimici</a:t>
            </a:r>
            <a:endParaRPr lang="en-GB" altLang="it-IT" sz="2000" dirty="0"/>
          </a:p>
          <a:p>
            <a:pPr lvl="2"/>
            <a:r>
              <a:rPr lang="en-GB" altLang="it-IT" sz="2000" dirty="0" err="1"/>
              <a:t>Prevenendo</a:t>
            </a:r>
            <a:r>
              <a:rPr lang="en-GB" altLang="it-IT" sz="2000" dirty="0"/>
              <a:t> </a:t>
            </a:r>
            <a:r>
              <a:rPr lang="en-GB" altLang="it-IT" sz="2000" dirty="0" err="1"/>
              <a:t>l’arrivo</a:t>
            </a:r>
            <a:r>
              <a:rPr lang="en-GB" altLang="it-IT" sz="2000" dirty="0"/>
              <a:t> del </a:t>
            </a:r>
            <a:r>
              <a:rPr lang="en-GB" altLang="it-IT" sz="2000" dirty="0" err="1"/>
              <a:t>patogeno</a:t>
            </a:r>
            <a:r>
              <a:rPr lang="en-GB" altLang="it-IT" sz="2000" dirty="0"/>
              <a:t> o </a:t>
            </a:r>
            <a:r>
              <a:rPr lang="en-GB" altLang="it-IT" sz="2000" dirty="0" err="1"/>
              <a:t>curando</a:t>
            </a:r>
            <a:r>
              <a:rPr lang="en-GB" altLang="it-IT" sz="2000" dirty="0"/>
              <a:t> </a:t>
            </a:r>
            <a:r>
              <a:rPr lang="en-GB" altLang="it-IT" sz="2000" dirty="0" err="1"/>
              <a:t>l’infezione</a:t>
            </a:r>
            <a:r>
              <a:rPr lang="en-GB" altLang="it-IT" sz="2000" dirty="0"/>
              <a:t> in </a:t>
            </a:r>
            <a:r>
              <a:rPr lang="en-GB" altLang="it-IT" sz="2000" dirty="0" err="1"/>
              <a:t>atto</a:t>
            </a:r>
            <a:endParaRPr lang="en-GB" altLang="it-IT" sz="2000" dirty="0"/>
          </a:p>
          <a:p>
            <a:endParaRPr lang="it-IT" altLang="it-IT"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09800" y="-152400"/>
            <a:ext cx="7772400" cy="1143000"/>
          </a:xfrm>
        </p:spPr>
        <p:txBody>
          <a:bodyPr/>
          <a:lstStyle/>
          <a:p>
            <a:r>
              <a:rPr lang="en-GB" altLang="it-IT" sz="3200" i="1"/>
              <a:t>Controllo mediante l’uso di composti chimici</a:t>
            </a:r>
            <a:endParaRPr lang="it-IT" altLang="it-IT" sz="3200" i="1"/>
          </a:p>
        </p:txBody>
      </p:sp>
      <p:sp>
        <p:nvSpPr>
          <p:cNvPr id="41987" name="Rectangle 3"/>
          <p:cNvSpPr>
            <a:spLocks noGrp="1" noChangeArrowheads="1"/>
          </p:cNvSpPr>
          <p:nvPr>
            <p:ph idx="1"/>
          </p:nvPr>
        </p:nvSpPr>
        <p:spPr>
          <a:xfrm>
            <a:off x="5879976" y="990600"/>
            <a:ext cx="5544616" cy="5472608"/>
          </a:xfrm>
        </p:spPr>
        <p:txBody>
          <a:bodyPr/>
          <a:lstStyle/>
          <a:p>
            <a:pPr lvl="2"/>
            <a:r>
              <a:rPr lang="en-GB" altLang="it-IT" sz="1800" i="1" dirty="0" err="1" smtClean="0"/>
              <a:t>Acilalanine</a:t>
            </a:r>
            <a:endParaRPr lang="en-GB" altLang="it-IT" sz="1800" i="1" dirty="0"/>
          </a:p>
          <a:p>
            <a:pPr lvl="3"/>
            <a:r>
              <a:rPr lang="en-GB" altLang="it-IT" sz="1600" dirty="0" err="1"/>
              <a:t>Metalaxyl</a:t>
            </a:r>
            <a:r>
              <a:rPr lang="en-GB" altLang="it-IT" sz="1600" dirty="0"/>
              <a:t> e’ </a:t>
            </a:r>
            <a:r>
              <a:rPr lang="en-GB" altLang="it-IT" sz="1600" dirty="0" err="1"/>
              <a:t>il</a:t>
            </a:r>
            <a:r>
              <a:rPr lang="en-GB" altLang="it-IT" sz="1600" dirty="0"/>
              <a:t> </a:t>
            </a:r>
            <a:r>
              <a:rPr lang="en-GB" altLang="it-IT" sz="1600" dirty="0" err="1"/>
              <a:t>composto</a:t>
            </a:r>
            <a:r>
              <a:rPr lang="en-GB" altLang="it-IT" sz="1600" dirty="0"/>
              <a:t> </a:t>
            </a:r>
            <a:r>
              <a:rPr lang="en-GB" altLang="it-IT" sz="1600" dirty="0" err="1"/>
              <a:t>maggiormente</a:t>
            </a:r>
            <a:r>
              <a:rPr lang="en-GB" altLang="it-IT" sz="1600" dirty="0"/>
              <a:t> </a:t>
            </a:r>
            <a:r>
              <a:rPr lang="en-GB" altLang="it-IT" sz="1600" dirty="0" err="1"/>
              <a:t>attivo</a:t>
            </a:r>
            <a:r>
              <a:rPr lang="en-GB" altLang="it-IT" sz="1600" dirty="0"/>
              <a:t> </a:t>
            </a:r>
            <a:r>
              <a:rPr lang="en-GB" altLang="it-IT" sz="1600" dirty="0" err="1"/>
              <a:t>contro</a:t>
            </a:r>
            <a:r>
              <a:rPr lang="en-GB" altLang="it-IT" sz="1600" dirty="0"/>
              <a:t> </a:t>
            </a:r>
            <a:r>
              <a:rPr lang="en-GB" altLang="it-IT" sz="1600" i="1" dirty="0" err="1"/>
              <a:t>Phytophthora</a:t>
            </a:r>
            <a:r>
              <a:rPr lang="en-GB" altLang="it-IT" sz="1600" i="1" dirty="0"/>
              <a:t> </a:t>
            </a:r>
            <a:r>
              <a:rPr lang="en-GB" altLang="it-IT" sz="1600" dirty="0"/>
              <a:t>e </a:t>
            </a:r>
            <a:r>
              <a:rPr lang="en-GB" altLang="it-IT" sz="1600" i="1" dirty="0"/>
              <a:t> Pythium </a:t>
            </a:r>
            <a:r>
              <a:rPr lang="en-GB" altLang="it-IT" sz="1600" dirty="0"/>
              <a:t> e in </a:t>
            </a:r>
            <a:r>
              <a:rPr lang="en-GB" altLang="it-IT" sz="1600" dirty="0" err="1"/>
              <a:t>generale</a:t>
            </a:r>
            <a:r>
              <a:rPr lang="en-GB" altLang="it-IT" sz="1600" dirty="0"/>
              <a:t> </a:t>
            </a:r>
            <a:r>
              <a:rPr lang="en-GB" altLang="it-IT" sz="1600" dirty="0" err="1"/>
              <a:t>contro</a:t>
            </a:r>
            <a:r>
              <a:rPr lang="en-GB" altLang="it-IT" sz="1600" dirty="0"/>
              <a:t> </a:t>
            </a:r>
            <a:r>
              <a:rPr lang="en-GB" altLang="it-IT" sz="1600" dirty="0" err="1"/>
              <a:t>tutti</a:t>
            </a:r>
            <a:r>
              <a:rPr lang="en-GB" altLang="it-IT" sz="1600" dirty="0"/>
              <a:t> </a:t>
            </a:r>
            <a:r>
              <a:rPr lang="en-GB" altLang="it-IT" sz="1600" dirty="0" err="1"/>
              <a:t>gli</a:t>
            </a:r>
            <a:r>
              <a:rPr lang="en-GB" altLang="it-IT" sz="1600" dirty="0"/>
              <a:t> </a:t>
            </a:r>
            <a:r>
              <a:rPr lang="en-GB" altLang="it-IT" sz="1600" dirty="0" err="1"/>
              <a:t>oomiceti</a:t>
            </a:r>
            <a:endParaRPr lang="en-GB" altLang="it-IT" sz="1600" dirty="0"/>
          </a:p>
          <a:p>
            <a:pPr lvl="2"/>
            <a:r>
              <a:rPr lang="en-GB" altLang="it-IT" sz="1800" i="1" dirty="0" err="1"/>
              <a:t>Benzimidazoli</a:t>
            </a:r>
            <a:endParaRPr lang="en-GB" altLang="it-IT" sz="1800" i="1" dirty="0"/>
          </a:p>
          <a:p>
            <a:pPr lvl="3"/>
            <a:r>
              <a:rPr lang="en-GB" altLang="it-IT" sz="1600" dirty="0" err="1"/>
              <a:t>Benomyl</a:t>
            </a:r>
            <a:r>
              <a:rPr lang="en-GB" altLang="it-IT" sz="1600" dirty="0"/>
              <a:t>, come </a:t>
            </a:r>
            <a:r>
              <a:rPr lang="en-GB" altLang="it-IT" sz="1600" dirty="0" err="1"/>
              <a:t>gli</a:t>
            </a:r>
            <a:r>
              <a:rPr lang="en-GB" altLang="it-IT" sz="1600" dirty="0"/>
              <a:t> </a:t>
            </a:r>
            <a:r>
              <a:rPr lang="en-GB" altLang="it-IT" sz="1600" dirty="0" err="1"/>
              <a:t>altri</a:t>
            </a:r>
            <a:r>
              <a:rPr lang="en-GB" altLang="it-IT" sz="1600" dirty="0"/>
              <a:t> del </a:t>
            </a:r>
            <a:r>
              <a:rPr lang="en-GB" altLang="it-IT" sz="1600" dirty="0" err="1"/>
              <a:t>suo</a:t>
            </a:r>
            <a:r>
              <a:rPr lang="en-GB" altLang="it-IT" sz="1600" dirty="0"/>
              <a:t> </a:t>
            </a:r>
            <a:r>
              <a:rPr lang="en-GB" altLang="it-IT" sz="1600" dirty="0" err="1"/>
              <a:t>genere</a:t>
            </a:r>
            <a:r>
              <a:rPr lang="en-GB" altLang="it-IT" sz="1600" dirty="0"/>
              <a:t> e’ </a:t>
            </a:r>
            <a:r>
              <a:rPr lang="en-GB" altLang="it-IT" sz="1600" dirty="0" err="1"/>
              <a:t>convertito</a:t>
            </a:r>
            <a:r>
              <a:rPr lang="en-GB" altLang="it-IT" sz="1600" dirty="0"/>
              <a:t> </a:t>
            </a:r>
            <a:r>
              <a:rPr lang="en-GB" altLang="it-IT" sz="1600" dirty="0" err="1"/>
              <a:t>sulla</a:t>
            </a:r>
            <a:r>
              <a:rPr lang="en-GB" altLang="it-IT" sz="1600" dirty="0"/>
              <a:t> </a:t>
            </a:r>
            <a:r>
              <a:rPr lang="en-GB" altLang="it-IT" sz="1600" dirty="0" err="1"/>
              <a:t>superficie</a:t>
            </a:r>
            <a:r>
              <a:rPr lang="en-GB" altLang="it-IT" sz="1600" dirty="0"/>
              <a:t> </a:t>
            </a:r>
            <a:r>
              <a:rPr lang="en-GB" altLang="it-IT" sz="1600" dirty="0" err="1"/>
              <a:t>della</a:t>
            </a:r>
            <a:r>
              <a:rPr lang="en-GB" altLang="it-IT" sz="1600" dirty="0"/>
              <a:t> </a:t>
            </a:r>
            <a:r>
              <a:rPr lang="en-GB" altLang="it-IT" sz="1600" dirty="0" err="1"/>
              <a:t>pianta</a:t>
            </a:r>
            <a:r>
              <a:rPr lang="en-GB" altLang="it-IT" sz="1600" dirty="0"/>
              <a:t> a </a:t>
            </a:r>
            <a:r>
              <a:rPr lang="en-GB" altLang="it-IT" sz="1600" dirty="0" err="1"/>
              <a:t>metil</a:t>
            </a:r>
            <a:r>
              <a:rPr lang="en-GB" altLang="it-IT" sz="1600" dirty="0"/>
              <a:t> </a:t>
            </a:r>
            <a:r>
              <a:rPr lang="en-GB" altLang="it-IT" sz="1600" dirty="0" err="1"/>
              <a:t>benzimidazolo</a:t>
            </a:r>
            <a:r>
              <a:rPr lang="en-GB" altLang="it-IT" sz="1600" dirty="0"/>
              <a:t> </a:t>
            </a:r>
            <a:r>
              <a:rPr lang="en-GB" altLang="it-IT" sz="1600" dirty="0" err="1"/>
              <a:t>carbamato</a:t>
            </a:r>
            <a:r>
              <a:rPr lang="en-GB" altLang="it-IT" sz="1600" dirty="0"/>
              <a:t> </a:t>
            </a:r>
            <a:r>
              <a:rPr lang="en-GB" altLang="it-IT" sz="1600" dirty="0" err="1"/>
              <a:t>che</a:t>
            </a:r>
            <a:r>
              <a:rPr lang="en-GB" altLang="it-IT" sz="1600" dirty="0"/>
              <a:t> </a:t>
            </a:r>
            <a:r>
              <a:rPr lang="en-GB" altLang="it-IT" sz="1600" dirty="0" err="1"/>
              <a:t>interferisce</a:t>
            </a:r>
            <a:r>
              <a:rPr lang="en-GB" altLang="it-IT" sz="1600" dirty="0"/>
              <a:t> con la </a:t>
            </a:r>
            <a:r>
              <a:rPr lang="en-GB" altLang="it-IT" sz="1600" dirty="0" err="1"/>
              <a:t>divisione</a:t>
            </a:r>
            <a:r>
              <a:rPr lang="en-GB" altLang="it-IT" sz="1600" dirty="0"/>
              <a:t> </a:t>
            </a:r>
            <a:r>
              <a:rPr lang="en-GB" altLang="it-IT" sz="1600" dirty="0" err="1"/>
              <a:t>nucleare</a:t>
            </a:r>
            <a:endParaRPr lang="en-GB" altLang="it-IT" sz="1600" dirty="0"/>
          </a:p>
          <a:p>
            <a:pPr lvl="3"/>
            <a:r>
              <a:rPr lang="en-GB" altLang="it-IT" sz="1600" dirty="0"/>
              <a:t>E’ </a:t>
            </a:r>
            <a:r>
              <a:rPr lang="en-GB" altLang="it-IT" sz="1600" dirty="0" err="1"/>
              <a:t>effettivo</a:t>
            </a:r>
            <a:r>
              <a:rPr lang="en-GB" altLang="it-IT" sz="1600" dirty="0"/>
              <a:t> </a:t>
            </a:r>
            <a:r>
              <a:rPr lang="en-GB" altLang="it-IT" sz="1600" dirty="0" err="1"/>
              <a:t>vontro</a:t>
            </a:r>
            <a:r>
              <a:rPr lang="en-GB" altLang="it-IT" sz="1600" dirty="0"/>
              <a:t> un largo </a:t>
            </a:r>
            <a:r>
              <a:rPr lang="en-GB" altLang="it-IT" sz="1600" dirty="0" err="1"/>
              <a:t>spettro</a:t>
            </a:r>
            <a:r>
              <a:rPr lang="en-GB" altLang="it-IT" sz="1600" dirty="0"/>
              <a:t> di powdery mildews, </a:t>
            </a:r>
            <a:r>
              <a:rPr lang="en-GB" altLang="it-IT" sz="1600" dirty="0" err="1"/>
              <a:t>scabbia</a:t>
            </a:r>
            <a:r>
              <a:rPr lang="en-GB" altLang="it-IT" sz="1600" dirty="0"/>
              <a:t> </a:t>
            </a:r>
            <a:r>
              <a:rPr lang="en-GB" altLang="it-IT" sz="1600" dirty="0" err="1"/>
              <a:t>delle</a:t>
            </a:r>
            <a:r>
              <a:rPr lang="en-GB" altLang="it-IT" sz="1600" dirty="0"/>
              <a:t> </a:t>
            </a:r>
            <a:r>
              <a:rPr lang="en-GB" altLang="it-IT" sz="1600" dirty="0" err="1"/>
              <a:t>mele</a:t>
            </a:r>
            <a:r>
              <a:rPr lang="en-GB" altLang="it-IT" sz="1600" dirty="0"/>
              <a:t>, </a:t>
            </a:r>
            <a:r>
              <a:rPr lang="en-GB" altLang="it-IT" sz="1600" dirty="0" err="1"/>
              <a:t>pesche</a:t>
            </a:r>
            <a:r>
              <a:rPr lang="en-GB" altLang="it-IT" sz="1600" dirty="0"/>
              <a:t> e </a:t>
            </a:r>
            <a:r>
              <a:rPr lang="en-GB" altLang="it-IT" sz="1600" dirty="0" err="1"/>
              <a:t>contro</a:t>
            </a:r>
            <a:r>
              <a:rPr lang="en-GB" altLang="it-IT" sz="1600" dirty="0"/>
              <a:t> I </a:t>
            </a:r>
            <a:r>
              <a:rPr lang="en-GB" altLang="it-IT" sz="1600" dirty="0" err="1"/>
              <a:t>marciumi</a:t>
            </a:r>
            <a:r>
              <a:rPr lang="en-GB" altLang="it-IT" sz="1600" dirty="0"/>
              <a:t> </a:t>
            </a:r>
            <a:r>
              <a:rPr lang="en-GB" altLang="it-IT" sz="1600" dirty="0" err="1"/>
              <a:t>dei</a:t>
            </a:r>
            <a:r>
              <a:rPr lang="en-GB" altLang="it-IT" sz="1600" dirty="0"/>
              <a:t> </a:t>
            </a:r>
            <a:r>
              <a:rPr lang="en-GB" altLang="it-IT" sz="1600" dirty="0" err="1"/>
              <a:t>frutti</a:t>
            </a:r>
            <a:r>
              <a:rPr lang="en-GB" altLang="it-IT" sz="1600" dirty="0"/>
              <a:t> in </a:t>
            </a:r>
            <a:r>
              <a:rPr lang="en-GB" altLang="it-IT" sz="1600" dirty="0" err="1"/>
              <a:t>generale</a:t>
            </a:r>
            <a:endParaRPr lang="en-GB" altLang="it-IT" sz="1600" dirty="0"/>
          </a:p>
          <a:p>
            <a:pPr lvl="2"/>
            <a:r>
              <a:rPr lang="en-GB" altLang="it-IT" sz="1800" i="1" dirty="0" err="1"/>
              <a:t>Oxanthine</a:t>
            </a:r>
            <a:r>
              <a:rPr lang="en-GB" altLang="it-IT" sz="1800" i="1" dirty="0"/>
              <a:t> </a:t>
            </a:r>
          </a:p>
          <a:p>
            <a:pPr lvl="3"/>
            <a:r>
              <a:rPr lang="en-GB" altLang="it-IT" sz="1600" dirty="0" err="1"/>
              <a:t>Bloccano</a:t>
            </a:r>
            <a:r>
              <a:rPr lang="en-GB" altLang="it-IT" sz="1600" dirty="0"/>
              <a:t> la </a:t>
            </a:r>
            <a:r>
              <a:rPr lang="en-GB" altLang="it-IT" sz="1600" dirty="0" err="1"/>
              <a:t>succinato</a:t>
            </a:r>
            <a:r>
              <a:rPr lang="en-GB" altLang="it-IT" sz="1600" dirty="0"/>
              <a:t> </a:t>
            </a:r>
            <a:r>
              <a:rPr lang="en-GB" altLang="it-IT" sz="1600" dirty="0" err="1"/>
              <a:t>deidrogenasi</a:t>
            </a:r>
            <a:endParaRPr lang="en-GB" altLang="it-IT" sz="1600" dirty="0"/>
          </a:p>
          <a:p>
            <a:pPr lvl="3"/>
            <a:r>
              <a:rPr lang="en-GB" altLang="it-IT" sz="1600" dirty="0" err="1"/>
              <a:t>Sono</a:t>
            </a:r>
            <a:r>
              <a:rPr lang="en-GB" altLang="it-IT" sz="1600" dirty="0"/>
              <a:t> </a:t>
            </a:r>
            <a:r>
              <a:rPr lang="en-GB" altLang="it-IT" sz="1600" dirty="0" err="1"/>
              <a:t>effettive</a:t>
            </a:r>
            <a:r>
              <a:rPr lang="en-GB" altLang="it-IT" sz="1600" dirty="0"/>
              <a:t> </a:t>
            </a:r>
            <a:r>
              <a:rPr lang="en-GB" altLang="it-IT" sz="1600" dirty="0" err="1"/>
              <a:t>contro</a:t>
            </a:r>
            <a:r>
              <a:rPr lang="en-GB" altLang="it-IT" sz="1600" dirty="0"/>
              <a:t> </a:t>
            </a:r>
            <a:r>
              <a:rPr lang="en-GB" altLang="it-IT" sz="1600" i="1" dirty="0" err="1"/>
              <a:t>Rhizoctonia</a:t>
            </a:r>
            <a:endParaRPr lang="en-GB" altLang="it-IT" sz="1600" i="1" dirty="0"/>
          </a:p>
          <a:p>
            <a:pPr lvl="2"/>
            <a:r>
              <a:rPr lang="en-GB" altLang="it-IT" sz="1800" i="1" dirty="0" err="1"/>
              <a:t>Organofosfati</a:t>
            </a:r>
            <a:endParaRPr lang="en-GB" altLang="it-IT" sz="1800" i="1" dirty="0"/>
          </a:p>
          <a:p>
            <a:pPr lvl="3"/>
            <a:r>
              <a:rPr lang="en-GB" altLang="it-IT" sz="1600" dirty="0"/>
              <a:t>Fosetyl-A1, e’ </a:t>
            </a:r>
            <a:r>
              <a:rPr lang="en-GB" altLang="it-IT" sz="1600" dirty="0" err="1"/>
              <a:t>molto</a:t>
            </a:r>
            <a:r>
              <a:rPr lang="en-GB" altLang="it-IT" sz="1600" dirty="0"/>
              <a:t> </a:t>
            </a:r>
            <a:r>
              <a:rPr lang="en-GB" altLang="it-IT" sz="1600" dirty="0" err="1"/>
              <a:t>efficace</a:t>
            </a:r>
            <a:r>
              <a:rPr lang="en-GB" altLang="it-IT" sz="1600" dirty="0"/>
              <a:t> </a:t>
            </a:r>
            <a:r>
              <a:rPr lang="en-GB" altLang="it-IT" sz="1600" dirty="0" err="1"/>
              <a:t>contro</a:t>
            </a:r>
            <a:r>
              <a:rPr lang="en-GB" altLang="it-IT" sz="1600" dirty="0"/>
              <a:t> I foliar disease </a:t>
            </a:r>
            <a:r>
              <a:rPr lang="en-GB" altLang="it-IT" sz="1600" dirty="0" err="1"/>
              <a:t>causati</a:t>
            </a:r>
            <a:r>
              <a:rPr lang="en-GB" altLang="it-IT" sz="1600" dirty="0"/>
              <a:t> </a:t>
            </a:r>
            <a:r>
              <a:rPr lang="en-GB" altLang="it-IT" sz="1600" dirty="0" err="1"/>
              <a:t>dagli</a:t>
            </a:r>
            <a:r>
              <a:rPr lang="en-GB" altLang="it-IT" sz="1600" dirty="0"/>
              <a:t> </a:t>
            </a:r>
            <a:r>
              <a:rPr lang="en-GB" altLang="it-IT" sz="1600" dirty="0" err="1"/>
              <a:t>oomiceti</a:t>
            </a:r>
            <a:endParaRPr lang="en-GB" altLang="it-IT" sz="1600" dirty="0"/>
          </a:p>
          <a:p>
            <a:pPr lvl="3"/>
            <a:r>
              <a:rPr lang="en-GB" altLang="it-IT" sz="1600" dirty="0" err="1"/>
              <a:t>Stimola</a:t>
            </a:r>
            <a:r>
              <a:rPr lang="en-GB" altLang="it-IT" sz="1600" dirty="0"/>
              <a:t> le </a:t>
            </a:r>
            <a:r>
              <a:rPr lang="en-GB" altLang="it-IT" sz="1600" dirty="0" err="1"/>
              <a:t>difese</a:t>
            </a:r>
            <a:r>
              <a:rPr lang="en-GB" altLang="it-IT" sz="1600" dirty="0"/>
              <a:t> </a:t>
            </a:r>
            <a:r>
              <a:rPr lang="en-GB" altLang="it-IT" sz="1600" dirty="0" err="1"/>
              <a:t>della</a:t>
            </a:r>
            <a:r>
              <a:rPr lang="en-GB" altLang="it-IT" sz="1600" dirty="0"/>
              <a:t> </a:t>
            </a:r>
            <a:r>
              <a:rPr lang="en-GB" altLang="it-IT" sz="1600" dirty="0" err="1"/>
              <a:t>pianta</a:t>
            </a:r>
            <a:r>
              <a:rPr lang="en-GB" altLang="it-IT" sz="1600" dirty="0"/>
              <a:t>, </a:t>
            </a:r>
            <a:r>
              <a:rPr lang="en-GB" altLang="it-IT" sz="1600" dirty="0" err="1"/>
              <a:t>inducendo</a:t>
            </a:r>
            <a:r>
              <a:rPr lang="en-GB" altLang="it-IT" sz="1600" dirty="0"/>
              <a:t> la </a:t>
            </a:r>
            <a:r>
              <a:rPr lang="en-GB" altLang="it-IT" sz="1600" dirty="0" err="1"/>
              <a:t>sintesi</a:t>
            </a:r>
            <a:r>
              <a:rPr lang="en-GB" altLang="it-IT" sz="1600" dirty="0"/>
              <a:t> di </a:t>
            </a:r>
            <a:r>
              <a:rPr lang="en-GB" altLang="it-IT" sz="1600" dirty="0" err="1"/>
              <a:t>fitoalessine</a:t>
            </a:r>
            <a:endParaRPr lang="en-GB" altLang="it-IT" sz="1600" dirty="0"/>
          </a:p>
          <a:p>
            <a:pPr lvl="2"/>
            <a:endParaRPr lang="en-GB" altLang="it-IT" sz="1800" dirty="0"/>
          </a:p>
          <a:p>
            <a:pPr lvl="3"/>
            <a:endParaRPr lang="en-GB" altLang="it-IT" sz="1600" dirty="0"/>
          </a:p>
          <a:p>
            <a:endParaRPr lang="en-GB" altLang="it-IT" sz="2000" dirty="0"/>
          </a:p>
        </p:txBody>
      </p:sp>
      <p:pic>
        <p:nvPicPr>
          <p:cNvPr id="41988" name="Picture 4" descr="C:\WINDOWS\Desktop\max\Patologia L'Aquila\lezione 30-05-06\metalaxyl.jpg"/>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127448" y="4725144"/>
            <a:ext cx="4343400" cy="1855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91344" y="912414"/>
            <a:ext cx="5688632" cy="387856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fontAlgn="auto">
              <a:spcAft>
                <a:spcPts val="0"/>
              </a:spcAft>
              <a:buFont typeface="Arial" panose="020B0604020202020204" pitchFamily="34" charset="0"/>
              <a:buNone/>
            </a:pPr>
            <a:r>
              <a:rPr lang="en-GB" altLang="it-IT" sz="2000" b="1" dirty="0" err="1" smtClean="0"/>
              <a:t>Pesticidi</a:t>
            </a:r>
            <a:r>
              <a:rPr lang="en-GB" altLang="it-IT" sz="2000" b="1" dirty="0" smtClean="0"/>
              <a:t> </a:t>
            </a:r>
            <a:r>
              <a:rPr lang="en-GB" altLang="it-IT" sz="2000" b="1" dirty="0" err="1" smtClean="0"/>
              <a:t>sistemici</a:t>
            </a:r>
            <a:endParaRPr lang="en-GB" altLang="it-IT" sz="2000" b="1" dirty="0" smtClean="0"/>
          </a:p>
          <a:p>
            <a:pPr lvl="1" fontAlgn="auto">
              <a:spcAft>
                <a:spcPts val="0"/>
              </a:spcAft>
            </a:pPr>
            <a:r>
              <a:rPr lang="en-GB" altLang="it-IT" sz="2000" dirty="0" err="1" smtClean="0"/>
              <a:t>Sono</a:t>
            </a:r>
            <a:r>
              <a:rPr lang="en-GB" altLang="it-IT" sz="2000" dirty="0" smtClean="0"/>
              <a:t> </a:t>
            </a:r>
            <a:r>
              <a:rPr lang="en-GB" altLang="it-IT" sz="2000" dirty="0" err="1" smtClean="0"/>
              <a:t>assorbiti</a:t>
            </a:r>
            <a:r>
              <a:rPr lang="en-GB" altLang="it-IT" sz="2000" dirty="0" smtClean="0"/>
              <a:t> </a:t>
            </a:r>
            <a:r>
              <a:rPr lang="en-GB" altLang="it-IT" sz="2000" dirty="0" err="1" smtClean="0"/>
              <a:t>attraverso</a:t>
            </a:r>
            <a:r>
              <a:rPr lang="en-GB" altLang="it-IT" sz="2000" dirty="0" smtClean="0"/>
              <a:t> le </a:t>
            </a:r>
            <a:r>
              <a:rPr lang="en-GB" altLang="it-IT" sz="2000" dirty="0" err="1" smtClean="0"/>
              <a:t>foglie</a:t>
            </a:r>
            <a:r>
              <a:rPr lang="en-GB" altLang="it-IT" sz="2000" dirty="0" smtClean="0"/>
              <a:t> o le </a:t>
            </a:r>
            <a:r>
              <a:rPr lang="en-GB" altLang="it-IT" sz="2000" dirty="0" err="1" smtClean="0"/>
              <a:t>radici</a:t>
            </a:r>
            <a:r>
              <a:rPr lang="en-GB" altLang="it-IT" sz="2000" dirty="0" smtClean="0"/>
              <a:t> e da qui </a:t>
            </a:r>
            <a:r>
              <a:rPr lang="en-GB" altLang="it-IT" sz="2000" dirty="0" err="1" smtClean="0"/>
              <a:t>traslocati</a:t>
            </a:r>
            <a:r>
              <a:rPr lang="en-GB" altLang="it-IT" sz="2000" dirty="0" smtClean="0"/>
              <a:t> </a:t>
            </a:r>
            <a:r>
              <a:rPr lang="en-GB" altLang="it-IT" sz="2000" dirty="0" err="1" smtClean="0"/>
              <a:t>attraverso</a:t>
            </a:r>
            <a:r>
              <a:rPr lang="en-GB" altLang="it-IT" sz="2000" dirty="0" smtClean="0"/>
              <a:t> lo </a:t>
            </a:r>
            <a:r>
              <a:rPr lang="en-GB" altLang="it-IT" sz="2000" dirty="0" err="1" smtClean="0"/>
              <a:t>xilema</a:t>
            </a:r>
            <a:r>
              <a:rPr lang="en-GB" altLang="it-IT" sz="2000" dirty="0" smtClean="0"/>
              <a:t> in </a:t>
            </a:r>
            <a:r>
              <a:rPr lang="en-GB" altLang="it-IT" sz="2000" dirty="0" err="1" smtClean="0"/>
              <a:t>tutta</a:t>
            </a:r>
            <a:r>
              <a:rPr lang="en-GB" altLang="it-IT" sz="2000" dirty="0" smtClean="0"/>
              <a:t> la </a:t>
            </a:r>
            <a:r>
              <a:rPr lang="en-GB" altLang="it-IT" sz="2000" dirty="0" err="1" smtClean="0"/>
              <a:t>pianta</a:t>
            </a:r>
            <a:endParaRPr lang="en-GB" altLang="it-IT" sz="2000" dirty="0" smtClean="0"/>
          </a:p>
          <a:p>
            <a:pPr lvl="1" fontAlgn="auto">
              <a:spcAft>
                <a:spcPts val="0"/>
              </a:spcAft>
            </a:pPr>
            <a:r>
              <a:rPr lang="en-GB" altLang="it-IT" sz="2000" dirty="0" smtClean="0"/>
              <a:t>Si </a:t>
            </a:r>
            <a:r>
              <a:rPr lang="en-GB" altLang="it-IT" sz="2000" dirty="0" err="1" smtClean="0"/>
              <a:t>muovono</a:t>
            </a:r>
            <a:r>
              <a:rPr lang="en-GB" altLang="it-IT" sz="2000" dirty="0" smtClean="0"/>
              <a:t> verso </a:t>
            </a:r>
            <a:r>
              <a:rPr lang="en-GB" altLang="it-IT" sz="2000" dirty="0" err="1" smtClean="0"/>
              <a:t>l’alto</a:t>
            </a:r>
            <a:r>
              <a:rPr lang="en-GB" altLang="it-IT" sz="2000" dirty="0" smtClean="0"/>
              <a:t> </a:t>
            </a:r>
            <a:r>
              <a:rPr lang="en-GB" altLang="it-IT" sz="2000" dirty="0" err="1" smtClean="0"/>
              <a:t>seguendo</a:t>
            </a:r>
            <a:r>
              <a:rPr lang="en-GB" altLang="it-IT" sz="2000" dirty="0" smtClean="0"/>
              <a:t> la </a:t>
            </a:r>
            <a:r>
              <a:rPr lang="en-GB" altLang="it-IT" sz="2000" dirty="0" err="1" smtClean="0"/>
              <a:t>corrente</a:t>
            </a:r>
            <a:r>
              <a:rPr lang="en-GB" altLang="it-IT" sz="2000" dirty="0" smtClean="0"/>
              <a:t> </a:t>
            </a:r>
            <a:r>
              <a:rPr lang="en-GB" altLang="it-IT" sz="2000" dirty="0" err="1" smtClean="0"/>
              <a:t>traspiratoria</a:t>
            </a:r>
            <a:endParaRPr lang="en-GB" altLang="it-IT" sz="2000" dirty="0" smtClean="0"/>
          </a:p>
          <a:p>
            <a:pPr lvl="1" fontAlgn="auto">
              <a:spcAft>
                <a:spcPts val="0"/>
              </a:spcAft>
            </a:pPr>
            <a:r>
              <a:rPr lang="en-GB" altLang="it-IT" sz="2000" dirty="0" smtClean="0"/>
              <a:t>Quasi </a:t>
            </a:r>
            <a:r>
              <a:rPr lang="en-GB" altLang="it-IT" sz="2000" dirty="0" err="1" smtClean="0"/>
              <a:t>tutti</a:t>
            </a:r>
            <a:r>
              <a:rPr lang="en-GB" altLang="it-IT" sz="2000" dirty="0" smtClean="0"/>
              <a:t> </a:t>
            </a:r>
            <a:r>
              <a:rPr lang="en-GB" altLang="it-IT" sz="2000" dirty="0" err="1" smtClean="0"/>
              <a:t>i</a:t>
            </a:r>
            <a:r>
              <a:rPr lang="en-GB" altLang="it-IT" sz="2000" dirty="0" smtClean="0"/>
              <a:t> </a:t>
            </a:r>
            <a:r>
              <a:rPr lang="en-GB" altLang="it-IT" sz="2000" dirty="0" err="1" smtClean="0"/>
              <a:t>fungicidi</a:t>
            </a:r>
            <a:r>
              <a:rPr lang="en-GB" altLang="it-IT" sz="2000" dirty="0" smtClean="0"/>
              <a:t> </a:t>
            </a:r>
            <a:r>
              <a:rPr lang="en-GB" altLang="it-IT" sz="2000" dirty="0" err="1" smtClean="0"/>
              <a:t>sistemici</a:t>
            </a:r>
            <a:r>
              <a:rPr lang="en-GB" altLang="it-IT" sz="2000" dirty="0" smtClean="0"/>
              <a:t> </a:t>
            </a:r>
            <a:r>
              <a:rPr lang="en-GB" altLang="it-IT" sz="2000" dirty="0" err="1" smtClean="0"/>
              <a:t>sono</a:t>
            </a:r>
            <a:r>
              <a:rPr lang="en-GB" altLang="it-IT" sz="2000" dirty="0" smtClean="0"/>
              <a:t> </a:t>
            </a:r>
            <a:r>
              <a:rPr lang="en-GB" altLang="it-IT" sz="2000" dirty="0" err="1" smtClean="0"/>
              <a:t>sito</a:t>
            </a:r>
            <a:r>
              <a:rPr lang="en-GB" altLang="it-IT" sz="2000" dirty="0" smtClean="0"/>
              <a:t> </a:t>
            </a:r>
            <a:r>
              <a:rPr lang="en-GB" altLang="it-IT" sz="2000" dirty="0" err="1" smtClean="0"/>
              <a:t>specifici</a:t>
            </a:r>
            <a:r>
              <a:rPr lang="en-GB" altLang="it-IT" sz="2000" dirty="0" smtClean="0"/>
              <a:t>, </a:t>
            </a:r>
            <a:r>
              <a:rPr lang="en-GB" altLang="it-IT" sz="2000" dirty="0" err="1" smtClean="0"/>
              <a:t>inibiscono</a:t>
            </a:r>
            <a:r>
              <a:rPr lang="en-GB" altLang="it-IT" sz="2000" dirty="0" smtClean="0"/>
              <a:t> solo </a:t>
            </a:r>
            <a:r>
              <a:rPr lang="en-GB" altLang="it-IT" sz="2000" dirty="0" err="1" smtClean="0"/>
              <a:t>una</a:t>
            </a:r>
            <a:r>
              <a:rPr lang="en-GB" altLang="it-IT" sz="2000" dirty="0" smtClean="0"/>
              <a:t> o </a:t>
            </a:r>
            <a:r>
              <a:rPr lang="en-GB" altLang="it-IT" sz="2000" dirty="0" err="1" smtClean="0"/>
              <a:t>poche</a:t>
            </a:r>
            <a:r>
              <a:rPr lang="en-GB" altLang="it-IT" sz="2000" dirty="0" smtClean="0"/>
              <a:t> </a:t>
            </a:r>
            <a:r>
              <a:rPr lang="en-GB" altLang="it-IT" sz="2000" dirty="0" err="1" smtClean="0"/>
              <a:t>reazioni</a:t>
            </a:r>
            <a:r>
              <a:rPr lang="en-GB" altLang="it-IT" sz="2000" dirty="0" smtClean="0"/>
              <a:t> </a:t>
            </a:r>
            <a:r>
              <a:rPr lang="en-GB" altLang="it-IT" sz="2000" dirty="0" err="1" smtClean="0"/>
              <a:t>nel</a:t>
            </a:r>
            <a:r>
              <a:rPr lang="en-GB" altLang="it-IT" sz="2000" dirty="0" smtClean="0"/>
              <a:t> </a:t>
            </a:r>
            <a:r>
              <a:rPr lang="en-GB" altLang="it-IT" sz="2000" dirty="0" err="1" smtClean="0"/>
              <a:t>metabolismo</a:t>
            </a:r>
            <a:r>
              <a:rPr lang="en-GB" altLang="it-IT" sz="2000" dirty="0" smtClean="0"/>
              <a:t> del </a:t>
            </a:r>
            <a:r>
              <a:rPr lang="en-GB" altLang="it-IT" sz="2000" dirty="0" err="1" smtClean="0"/>
              <a:t>patogeno</a:t>
            </a:r>
            <a:r>
              <a:rPr lang="en-GB" altLang="it-IT" sz="2000" dirty="0" smtClean="0"/>
              <a:t> </a:t>
            </a:r>
            <a:r>
              <a:rPr lang="en-GB" altLang="it-IT" sz="2000" dirty="0" err="1" smtClean="0"/>
              <a:t>controllato</a:t>
            </a:r>
            <a:endParaRPr lang="en-GB" altLang="it-IT" sz="2000" dirty="0" smtClean="0"/>
          </a:p>
          <a:p>
            <a:pPr lvl="1" fontAlgn="auto">
              <a:spcAft>
                <a:spcPts val="0"/>
              </a:spcAft>
            </a:pPr>
            <a:r>
              <a:rPr lang="en-GB" altLang="it-IT" sz="2000" dirty="0" smtClean="0"/>
              <a:t>Come </a:t>
            </a:r>
            <a:r>
              <a:rPr lang="en-GB" altLang="it-IT" sz="2000" dirty="0" err="1" smtClean="0"/>
              <a:t>risultato</a:t>
            </a:r>
            <a:r>
              <a:rPr lang="en-GB" altLang="it-IT" sz="2000" dirty="0" smtClean="0"/>
              <a:t> </a:t>
            </a:r>
            <a:r>
              <a:rPr lang="en-GB" altLang="it-IT" sz="2000" dirty="0" err="1" smtClean="0"/>
              <a:t>molti</a:t>
            </a:r>
            <a:r>
              <a:rPr lang="en-GB" altLang="it-IT" sz="2000" dirty="0" smtClean="0"/>
              <a:t> </a:t>
            </a:r>
            <a:r>
              <a:rPr lang="en-GB" altLang="it-IT" sz="2000" dirty="0" err="1" smtClean="0"/>
              <a:t>funghi</a:t>
            </a:r>
            <a:r>
              <a:rPr lang="en-GB" altLang="it-IT" sz="2000" dirty="0" smtClean="0"/>
              <a:t> </a:t>
            </a:r>
            <a:r>
              <a:rPr lang="en-GB" altLang="it-IT" sz="2000" dirty="0" err="1" smtClean="0"/>
              <a:t>attraverso</a:t>
            </a:r>
            <a:r>
              <a:rPr lang="en-GB" altLang="it-IT" sz="2000" dirty="0" smtClean="0"/>
              <a:t> </a:t>
            </a:r>
            <a:r>
              <a:rPr lang="en-GB" altLang="it-IT" sz="2000" dirty="0" err="1" smtClean="0"/>
              <a:t>una</a:t>
            </a:r>
            <a:r>
              <a:rPr lang="en-GB" altLang="it-IT" sz="2000" dirty="0" smtClean="0"/>
              <a:t> </a:t>
            </a:r>
            <a:r>
              <a:rPr lang="en-GB" altLang="it-IT" sz="2000" dirty="0" err="1" smtClean="0"/>
              <a:t>semplice</a:t>
            </a:r>
            <a:r>
              <a:rPr lang="en-GB" altLang="it-IT" sz="2000" dirty="0" smtClean="0"/>
              <a:t> </a:t>
            </a:r>
            <a:r>
              <a:rPr lang="en-GB" altLang="it-IT" sz="2000" dirty="0" err="1" smtClean="0"/>
              <a:t>mutazione</a:t>
            </a:r>
            <a:r>
              <a:rPr lang="en-GB" altLang="it-IT" sz="2000" dirty="0" smtClean="0"/>
              <a:t> </a:t>
            </a:r>
            <a:r>
              <a:rPr lang="en-GB" altLang="it-IT" sz="2000" dirty="0" err="1" smtClean="0"/>
              <a:t>diventano</a:t>
            </a:r>
            <a:r>
              <a:rPr lang="en-GB" altLang="it-IT" sz="2000" dirty="0" smtClean="0"/>
              <a:t> </a:t>
            </a:r>
            <a:r>
              <a:rPr lang="en-GB" altLang="it-IT" sz="2000" dirty="0" err="1" smtClean="0"/>
              <a:t>resistenti</a:t>
            </a:r>
            <a:r>
              <a:rPr lang="en-GB" altLang="it-IT" sz="2000" dirty="0" smtClean="0"/>
              <a:t> a </a:t>
            </a:r>
            <a:r>
              <a:rPr lang="en-GB" altLang="it-IT" sz="2000" dirty="0" err="1" smtClean="0"/>
              <a:t>pochi</a:t>
            </a:r>
            <a:r>
              <a:rPr lang="en-GB" altLang="it-IT" sz="2000" dirty="0" smtClean="0"/>
              <a:t> </a:t>
            </a:r>
            <a:r>
              <a:rPr lang="en-GB" altLang="it-IT" sz="2000" dirty="0" err="1" smtClean="0"/>
              <a:t>anni</a:t>
            </a:r>
            <a:r>
              <a:rPr lang="en-GB" altLang="it-IT" sz="2000" dirty="0" smtClean="0"/>
              <a:t> </a:t>
            </a:r>
            <a:r>
              <a:rPr lang="en-GB" altLang="it-IT" sz="2000" dirty="0" err="1" smtClean="0"/>
              <a:t>dall’introduzione</a:t>
            </a:r>
            <a:r>
              <a:rPr lang="en-GB" altLang="it-IT" sz="2000" dirty="0" smtClean="0"/>
              <a:t> del </a:t>
            </a:r>
            <a:r>
              <a:rPr lang="en-GB" altLang="it-IT" sz="2000" dirty="0" err="1" smtClean="0"/>
              <a:t>composto</a:t>
            </a:r>
            <a:endParaRPr lang="en-GB" altLang="it-IT" sz="2000" dirty="0" smtClean="0"/>
          </a:p>
          <a:p>
            <a:pPr lvl="1" fontAlgn="auto">
              <a:spcAft>
                <a:spcPts val="0"/>
              </a:spcAft>
            </a:pPr>
            <a:r>
              <a:rPr lang="en-GB" altLang="it-IT" sz="2000" dirty="0" smtClean="0"/>
              <a:t>Per </a:t>
            </a:r>
            <a:r>
              <a:rPr lang="en-GB" altLang="it-IT" sz="2000" dirty="0" err="1" smtClean="0"/>
              <a:t>evitare</a:t>
            </a:r>
            <a:r>
              <a:rPr lang="en-GB" altLang="it-IT" sz="2000" dirty="0" smtClean="0"/>
              <a:t> di non </a:t>
            </a:r>
            <a:r>
              <a:rPr lang="en-GB" altLang="it-IT" sz="2000" dirty="0" err="1" smtClean="0"/>
              <a:t>usarli</a:t>
            </a:r>
            <a:r>
              <a:rPr lang="en-GB" altLang="it-IT" sz="2000" dirty="0" smtClean="0"/>
              <a:t> </a:t>
            </a:r>
            <a:r>
              <a:rPr lang="en-GB" altLang="it-IT" sz="2000" dirty="0" err="1" smtClean="0"/>
              <a:t>piu</a:t>
            </a:r>
            <a:r>
              <a:rPr lang="en-GB" altLang="it-IT" sz="2000" dirty="0" smtClean="0"/>
              <a:t>, </a:t>
            </a:r>
            <a:r>
              <a:rPr lang="en-GB" altLang="it-IT" sz="2000" dirty="0" err="1" smtClean="0"/>
              <a:t>dopo</a:t>
            </a:r>
            <a:r>
              <a:rPr lang="en-GB" altLang="it-IT" sz="2000" dirty="0" smtClean="0"/>
              <a:t> la </a:t>
            </a:r>
            <a:r>
              <a:rPr lang="en-GB" altLang="it-IT" sz="2000" dirty="0" err="1" smtClean="0"/>
              <a:t>comparsa</a:t>
            </a:r>
            <a:r>
              <a:rPr lang="en-GB" altLang="it-IT" sz="2000" dirty="0" smtClean="0"/>
              <a:t> di un </a:t>
            </a:r>
            <a:r>
              <a:rPr lang="en-GB" altLang="it-IT" sz="2000" dirty="0" err="1" smtClean="0"/>
              <a:t>patogeno</a:t>
            </a:r>
            <a:r>
              <a:rPr lang="en-GB" altLang="it-IT" sz="2000" dirty="0" smtClean="0"/>
              <a:t> </a:t>
            </a:r>
            <a:r>
              <a:rPr lang="en-GB" altLang="it-IT" sz="2000" dirty="0" err="1" smtClean="0"/>
              <a:t>resistente</a:t>
            </a:r>
            <a:r>
              <a:rPr lang="en-GB" altLang="it-IT" sz="2000" dirty="0" smtClean="0"/>
              <a:t> </a:t>
            </a:r>
            <a:r>
              <a:rPr lang="en-GB" altLang="it-IT" sz="2000" dirty="0" err="1" smtClean="0"/>
              <a:t>il</a:t>
            </a:r>
            <a:r>
              <a:rPr lang="en-GB" altLang="it-IT" sz="2000" dirty="0" smtClean="0"/>
              <a:t> </a:t>
            </a:r>
            <a:r>
              <a:rPr lang="en-GB" altLang="it-IT" sz="2000" dirty="0" err="1" smtClean="0"/>
              <a:t>fungicida</a:t>
            </a:r>
            <a:r>
              <a:rPr lang="en-GB" altLang="it-IT" sz="2000" dirty="0" smtClean="0"/>
              <a:t> </a:t>
            </a:r>
            <a:r>
              <a:rPr lang="en-GB" altLang="it-IT" sz="2000" dirty="0" err="1" smtClean="0"/>
              <a:t>va</a:t>
            </a:r>
            <a:r>
              <a:rPr lang="en-GB" altLang="it-IT" sz="2000" dirty="0" smtClean="0"/>
              <a:t> </a:t>
            </a:r>
            <a:r>
              <a:rPr lang="en-GB" altLang="it-IT" sz="2000" dirty="0" err="1" smtClean="0"/>
              <a:t>usato</a:t>
            </a:r>
            <a:r>
              <a:rPr lang="en-GB" altLang="it-IT" sz="2000" dirty="0" smtClean="0"/>
              <a:t> in </a:t>
            </a:r>
            <a:r>
              <a:rPr lang="en-GB" altLang="it-IT" sz="2000" dirty="0" err="1" smtClean="0"/>
              <a:t>combinazione</a:t>
            </a:r>
            <a:r>
              <a:rPr lang="en-GB" altLang="it-IT" sz="2000" dirty="0" smtClean="0"/>
              <a:t> con un </a:t>
            </a:r>
            <a:r>
              <a:rPr lang="en-GB" altLang="it-IT" sz="2000" dirty="0" err="1" smtClean="0"/>
              <a:t>altro</a:t>
            </a:r>
            <a:r>
              <a:rPr lang="en-GB" altLang="it-IT" sz="2000" dirty="0" smtClean="0"/>
              <a:t> </a:t>
            </a:r>
            <a:r>
              <a:rPr lang="en-GB" altLang="it-IT" sz="2000" dirty="0" err="1" smtClean="0"/>
              <a:t>composto</a:t>
            </a:r>
            <a:r>
              <a:rPr lang="en-GB" altLang="it-IT" sz="2000" dirty="0" smtClean="0"/>
              <a:t> a largo </a:t>
            </a:r>
            <a:r>
              <a:rPr lang="en-GB" altLang="it-IT" sz="2000" dirty="0" err="1" smtClean="0"/>
              <a:t>spettro</a:t>
            </a:r>
            <a:endParaRPr lang="en-GB" altLang="it-IT" sz="2000" dirty="0" smtClean="0"/>
          </a:p>
          <a:p>
            <a:pPr lvl="1" fontAlgn="auto">
              <a:spcAft>
                <a:spcPts val="0"/>
              </a:spcAft>
            </a:pPr>
            <a:endParaRPr lang="en-GB" altLang="it-IT" sz="2000" dirty="0" smtClean="0"/>
          </a:p>
          <a:p>
            <a:pPr lvl="2" fontAlgn="auto">
              <a:spcAft>
                <a:spcPts val="0"/>
              </a:spcAft>
            </a:pPr>
            <a:endParaRPr lang="en-GB" altLang="it-IT" sz="1800" dirty="0" smtClean="0"/>
          </a:p>
          <a:p>
            <a:pPr lvl="3" fontAlgn="auto">
              <a:spcAft>
                <a:spcPts val="0"/>
              </a:spcAft>
            </a:pPr>
            <a:endParaRPr lang="en-GB" altLang="it-IT" sz="1600" dirty="0" smtClean="0"/>
          </a:p>
          <a:p>
            <a:pPr fontAlgn="auto">
              <a:spcAft>
                <a:spcPts val="0"/>
              </a:spcAft>
            </a:pPr>
            <a:endParaRPr lang="en-GB" altLang="it-IT" sz="2000" dirty="0"/>
          </a:p>
        </p:txBody>
      </p:sp>
    </p:spTree>
    <p:extLst>
      <p:ext uri="{BB962C8B-B14F-4D97-AF65-F5344CB8AC3E}">
        <p14:creationId xmlns:p14="http://schemas.microsoft.com/office/powerpoint/2010/main" val="823797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407368" y="548680"/>
            <a:ext cx="5257800" cy="6096000"/>
          </a:xfrm>
        </p:spPr>
        <p:txBody>
          <a:bodyPr/>
          <a:lstStyle/>
          <a:p>
            <a:pPr lvl="1">
              <a:lnSpc>
                <a:spcPct val="90000"/>
              </a:lnSpc>
            </a:pPr>
            <a:r>
              <a:rPr lang="it-IT" altLang="it-IT" sz="1800" b="1" dirty="0" smtClean="0"/>
              <a:t>Pesticidi sistemici</a:t>
            </a:r>
          </a:p>
          <a:p>
            <a:pPr lvl="2">
              <a:lnSpc>
                <a:spcPct val="90000"/>
              </a:lnSpc>
            </a:pPr>
            <a:r>
              <a:rPr lang="it-IT" altLang="it-IT" sz="1600" dirty="0" err="1" smtClean="0"/>
              <a:t>Strobiruline</a:t>
            </a:r>
            <a:endParaRPr lang="it-IT" altLang="it-IT" sz="1600" dirty="0" smtClean="0"/>
          </a:p>
          <a:p>
            <a:pPr lvl="2">
              <a:lnSpc>
                <a:spcPct val="90000"/>
              </a:lnSpc>
            </a:pPr>
            <a:r>
              <a:rPr lang="it-IT" altLang="it-IT" sz="1600" dirty="0" smtClean="0"/>
              <a:t>Questo gruppo contiene tra i più nuovi e importanti fungicidi</a:t>
            </a:r>
          </a:p>
          <a:p>
            <a:pPr lvl="2">
              <a:lnSpc>
                <a:spcPct val="90000"/>
              </a:lnSpc>
            </a:pPr>
            <a:r>
              <a:rPr lang="it-IT" altLang="it-IT" sz="1600" dirty="0" smtClean="0"/>
              <a:t>Il primo composto è stato isolato dal </a:t>
            </a:r>
            <a:r>
              <a:rPr lang="it-IT" altLang="it-IT" sz="1600" dirty="0" err="1" smtClean="0"/>
              <a:t>wood</a:t>
            </a:r>
            <a:r>
              <a:rPr lang="it-IT" altLang="it-IT" sz="1600" dirty="0" smtClean="0"/>
              <a:t> </a:t>
            </a:r>
            <a:r>
              <a:rPr lang="it-IT" altLang="it-IT" sz="1600" dirty="0" err="1" smtClean="0"/>
              <a:t>rotting</a:t>
            </a:r>
            <a:r>
              <a:rPr lang="it-IT" altLang="it-IT" sz="1600" dirty="0" smtClean="0"/>
              <a:t> </a:t>
            </a:r>
            <a:r>
              <a:rPr lang="it-IT" altLang="it-IT" sz="1600" dirty="0" err="1" smtClean="0"/>
              <a:t>mushrrom</a:t>
            </a:r>
            <a:r>
              <a:rPr lang="it-IT" altLang="it-IT" sz="1600" dirty="0" smtClean="0"/>
              <a:t> </a:t>
            </a:r>
            <a:r>
              <a:rPr lang="it-IT" altLang="it-IT" sz="1600" i="1" dirty="0" err="1" smtClean="0"/>
              <a:t>Strobirolus</a:t>
            </a:r>
            <a:r>
              <a:rPr lang="it-IT" altLang="it-IT" sz="1600" i="1" dirty="0" smtClean="0"/>
              <a:t> </a:t>
            </a:r>
            <a:r>
              <a:rPr lang="it-IT" altLang="it-IT" sz="1600" i="1" dirty="0" err="1" smtClean="0"/>
              <a:t>tenacellus</a:t>
            </a:r>
            <a:endParaRPr lang="it-IT" altLang="it-IT" sz="1600" i="1" dirty="0" smtClean="0"/>
          </a:p>
          <a:p>
            <a:pPr lvl="2">
              <a:lnSpc>
                <a:spcPct val="90000"/>
              </a:lnSpc>
            </a:pPr>
            <a:r>
              <a:rPr lang="it-IT" altLang="it-IT" sz="1600" dirty="0" smtClean="0"/>
              <a:t>Tutti questi composti interferiscono con la respirazione cellulare, bloccando il trasferimento degli elettroni</a:t>
            </a:r>
            <a:r>
              <a:rPr lang="it-IT" altLang="it-IT" sz="1600" i="1" dirty="0" smtClean="0"/>
              <a:t> </a:t>
            </a:r>
            <a:r>
              <a:rPr lang="it-IT" altLang="it-IT" sz="1600" dirty="0" smtClean="0"/>
              <a:t>al sito dell’ossidazione dei chinoni nel complesso del citocromo Bc1, prevenendo in tal modo la formazione di ATP</a:t>
            </a:r>
          </a:p>
          <a:p>
            <a:pPr lvl="2">
              <a:lnSpc>
                <a:spcPct val="90000"/>
              </a:lnSpc>
            </a:pPr>
            <a:r>
              <a:rPr lang="it-IT" altLang="it-IT" sz="1600" dirty="0" smtClean="0"/>
              <a:t>Le </a:t>
            </a:r>
            <a:r>
              <a:rPr lang="it-IT" altLang="it-IT" sz="1600" dirty="0" err="1" smtClean="0"/>
              <a:t>strobiruline</a:t>
            </a:r>
            <a:r>
              <a:rPr lang="it-IT" altLang="it-IT" sz="1600" dirty="0" smtClean="0"/>
              <a:t> sono comunque dei fungicidi sito specifici e quindi suscettibili di far insorgere resistenti</a:t>
            </a:r>
          </a:p>
          <a:p>
            <a:pPr lvl="2">
              <a:lnSpc>
                <a:spcPct val="90000"/>
              </a:lnSpc>
            </a:pPr>
            <a:r>
              <a:rPr lang="it-IT" altLang="it-IT" sz="1600" dirty="0" smtClean="0"/>
              <a:t>Tutte le </a:t>
            </a:r>
            <a:r>
              <a:rPr lang="it-IT" altLang="it-IT" sz="1600" dirty="0" err="1" smtClean="0"/>
              <a:t>strobiruline</a:t>
            </a:r>
            <a:r>
              <a:rPr lang="it-IT" altLang="it-IT" sz="1600" dirty="0" smtClean="0"/>
              <a:t> sono adsorbite dalla foglie trattate e inizialmente trattenute nello strato cuticolare poi migrano </a:t>
            </a:r>
            <a:r>
              <a:rPr lang="it-IT" altLang="it-IT" sz="1600" dirty="0" err="1" smtClean="0"/>
              <a:t>translaminarmente</a:t>
            </a:r>
            <a:r>
              <a:rPr lang="it-IT" altLang="it-IT" sz="1600" dirty="0" smtClean="0"/>
              <a:t> all’altro strato cuticolare</a:t>
            </a:r>
          </a:p>
          <a:p>
            <a:pPr lvl="2">
              <a:lnSpc>
                <a:spcPct val="90000"/>
              </a:lnSpc>
            </a:pPr>
            <a:r>
              <a:rPr lang="it-IT" altLang="it-IT" sz="1600" dirty="0" smtClean="0"/>
              <a:t>Alcune si muovono anche sistemicamente attraverso lo xilema</a:t>
            </a:r>
          </a:p>
          <a:p>
            <a:pPr lvl="2">
              <a:lnSpc>
                <a:spcPct val="90000"/>
              </a:lnSpc>
            </a:pPr>
            <a:r>
              <a:rPr lang="it-IT" altLang="it-IT" sz="1600" dirty="0" smtClean="0"/>
              <a:t>Alcune </a:t>
            </a:r>
            <a:r>
              <a:rPr lang="it-IT" altLang="it-IT" sz="1600" dirty="0" err="1" smtClean="0"/>
              <a:t>strobiruline</a:t>
            </a:r>
            <a:r>
              <a:rPr lang="it-IT" altLang="it-IT" sz="1600" dirty="0" smtClean="0"/>
              <a:t> hanno mostrato degli effetti come </a:t>
            </a:r>
            <a:r>
              <a:rPr lang="it-IT" altLang="it-IT" sz="1600" dirty="0" err="1" smtClean="0"/>
              <a:t>growth</a:t>
            </a:r>
            <a:r>
              <a:rPr lang="it-IT" altLang="it-IT" sz="1600" dirty="0" smtClean="0"/>
              <a:t>-promoters</a:t>
            </a:r>
          </a:p>
          <a:p>
            <a:pPr lvl="2">
              <a:lnSpc>
                <a:spcPct val="90000"/>
              </a:lnSpc>
            </a:pPr>
            <a:r>
              <a:rPr lang="it-IT" altLang="it-IT" sz="1600" dirty="0" smtClean="0"/>
              <a:t>Sono attive contro tutte le malattie fungine</a:t>
            </a:r>
          </a:p>
          <a:p>
            <a:pPr lvl="2">
              <a:lnSpc>
                <a:spcPct val="90000"/>
              </a:lnSpc>
            </a:pPr>
            <a:endParaRPr lang="it-IT" altLang="it-IT" sz="1600" dirty="0" smtClean="0"/>
          </a:p>
          <a:p>
            <a:pPr lvl="3">
              <a:lnSpc>
                <a:spcPct val="90000"/>
              </a:lnSpc>
            </a:pPr>
            <a:endParaRPr lang="it-IT" altLang="it-IT" sz="1400" dirty="0" smtClean="0"/>
          </a:p>
          <a:p>
            <a:pPr>
              <a:lnSpc>
                <a:spcPct val="90000"/>
              </a:lnSpc>
            </a:pPr>
            <a:endParaRPr lang="it-IT" altLang="it-IT" sz="1800" dirty="0"/>
          </a:p>
        </p:txBody>
      </p:sp>
      <p:pic>
        <p:nvPicPr>
          <p:cNvPr id="43013" name="Picture 5" descr="C:\WINDOWS\Desktop\max\Patologia L'Aquila\lezione 30-05-06\strobirulins.jp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477000" y="838201"/>
            <a:ext cx="4025900" cy="241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055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171400"/>
            <a:ext cx="9144000" cy="1143000"/>
          </a:xfrm>
        </p:spPr>
        <p:txBody>
          <a:bodyPr>
            <a:normAutofit/>
          </a:bodyPr>
          <a:lstStyle/>
          <a:p>
            <a:r>
              <a:rPr lang="it-IT" sz="4000" dirty="0">
                <a:solidFill>
                  <a:schemeClr val="tx2">
                    <a:lumMod val="75000"/>
                  </a:schemeClr>
                </a:solidFill>
                <a:latin typeface="Times New Roman" panose="02020603050405020304" pitchFamily="18" charset="0"/>
                <a:cs typeface="Times New Roman" panose="02020603050405020304" pitchFamily="18" charset="0"/>
              </a:rPr>
              <a:t>Controllo delle malattie fungine:</a:t>
            </a:r>
            <a:endParaRPr lang="it-IT" sz="40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3215680" y="764704"/>
            <a:ext cx="5688632" cy="720080"/>
          </a:xfrm>
          <a:solidFill>
            <a:schemeClr val="accent2"/>
          </a:solidFill>
        </p:spPr>
        <p:txBody>
          <a:bodyPr/>
          <a:lstStyle/>
          <a:p>
            <a:pPr algn="ctr"/>
            <a:r>
              <a:rPr lang="it-IT" dirty="0" smtClean="0">
                <a:solidFill>
                  <a:schemeClr val="bg1"/>
                </a:solidFill>
                <a:latin typeface="Times New Roman" panose="02020603050405020304" pitchFamily="18" charset="0"/>
                <a:cs typeface="Times New Roman" panose="02020603050405020304" pitchFamily="18" charset="0"/>
              </a:rPr>
              <a:t>Utilizzo di composti chimici</a:t>
            </a:r>
            <a:endParaRPr lang="it-IT" dirty="0">
              <a:solidFill>
                <a:schemeClr val="bg1"/>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1644093" y="1671192"/>
            <a:ext cx="8940780" cy="461665"/>
          </a:xfrm>
          <a:prstGeom prst="rect">
            <a:avLst/>
          </a:prstGeom>
          <a:noFill/>
        </p:spPr>
        <p:txBody>
          <a:bodyPr wrap="square" rtlCol="0">
            <a:spAutoFit/>
          </a:bodyPr>
          <a:lstStyle/>
          <a:p>
            <a:pPr algn="ctr"/>
            <a:r>
              <a:rPr lang="it-IT" dirty="0">
                <a:solidFill>
                  <a:schemeClr val="tx2">
                    <a:lumMod val="75000"/>
                  </a:schemeClr>
                </a:solidFill>
                <a:cs typeface="Times New Roman" panose="02020603050405020304" pitchFamily="18" charset="0"/>
              </a:rPr>
              <a:t>Elevato rischio per l’ambiente e la salute dei </a:t>
            </a:r>
            <a:r>
              <a:rPr lang="it-IT" u="sng" dirty="0">
                <a:solidFill>
                  <a:schemeClr val="tx2">
                    <a:lumMod val="75000"/>
                  </a:schemeClr>
                </a:solidFill>
                <a:cs typeface="Times New Roman" panose="02020603050405020304" pitchFamily="18" charset="0"/>
              </a:rPr>
              <a:t>consumatori</a:t>
            </a:r>
            <a:endParaRPr lang="it-IT" u="sng" dirty="0">
              <a:solidFill>
                <a:schemeClr val="tx2">
                  <a:lumMod val="75000"/>
                </a:schemeClr>
              </a:solidFill>
              <a:cs typeface="Times New Roman" panose="02020603050405020304" pitchFamily="18" charset="0"/>
            </a:endParaRPr>
          </a:p>
        </p:txBody>
      </p:sp>
      <p:cxnSp>
        <p:nvCxnSpPr>
          <p:cNvPr id="8" name="Connettore 2 7"/>
          <p:cNvCxnSpPr/>
          <p:nvPr/>
        </p:nvCxnSpPr>
        <p:spPr>
          <a:xfrm>
            <a:off x="8832304" y="2060848"/>
            <a:ext cx="0" cy="446856"/>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6402462" y="2886036"/>
            <a:ext cx="4302051" cy="830997"/>
          </a:xfrm>
          <a:prstGeom prst="rect">
            <a:avLst/>
          </a:prstGeom>
          <a:noFill/>
        </p:spPr>
        <p:txBody>
          <a:bodyPr wrap="square" rtlCol="0">
            <a:spAutoFit/>
          </a:bodyPr>
          <a:lstStyle/>
          <a:p>
            <a:pPr algn="ctr"/>
            <a:r>
              <a:rPr lang="it-IT" dirty="0">
                <a:solidFill>
                  <a:schemeClr val="tx2">
                    <a:lumMod val="75000"/>
                  </a:schemeClr>
                </a:solidFill>
                <a:cs typeface="Times New Roman" panose="02020603050405020304" pitchFamily="18" charset="0"/>
              </a:rPr>
              <a:t>Residui chimici e/o biologici nei cibi</a:t>
            </a:r>
            <a:endParaRPr lang="it-IT" dirty="0">
              <a:solidFill>
                <a:schemeClr val="tx2">
                  <a:lumMod val="75000"/>
                </a:schemeClr>
              </a:solidFill>
              <a:cs typeface="Times New Roman" panose="02020603050405020304" pitchFamily="18" charset="0"/>
            </a:endParaRPr>
          </a:p>
        </p:txBody>
      </p:sp>
      <p:sp>
        <p:nvSpPr>
          <p:cNvPr id="11" name="CasellaDiTesto 10"/>
          <p:cNvSpPr txBox="1"/>
          <p:nvPr/>
        </p:nvSpPr>
        <p:spPr>
          <a:xfrm>
            <a:off x="2063552" y="3573017"/>
            <a:ext cx="2016224" cy="584775"/>
          </a:xfrm>
          <a:prstGeom prst="rect">
            <a:avLst/>
          </a:prstGeom>
          <a:noFill/>
        </p:spPr>
        <p:txBody>
          <a:bodyPr wrap="square" rtlCol="0">
            <a:spAutoFit/>
          </a:bodyPr>
          <a:lstStyle/>
          <a:p>
            <a:r>
              <a:rPr lang="it-IT" sz="3200" dirty="0">
                <a:solidFill>
                  <a:schemeClr val="tx2">
                    <a:lumMod val="75000"/>
                  </a:schemeClr>
                </a:solidFill>
                <a:cs typeface="Times New Roman" panose="02020603050405020304" pitchFamily="18" charset="0"/>
              </a:rPr>
              <a:t>2015</a:t>
            </a:r>
            <a:endParaRPr lang="it-IT" sz="3200" dirty="0">
              <a:solidFill>
                <a:schemeClr val="tx2">
                  <a:lumMod val="75000"/>
                </a:schemeClr>
              </a:solidFill>
              <a:cs typeface="Times New Roman" panose="02020603050405020304" pitchFamily="18" charset="0"/>
            </a:endParaRPr>
          </a:p>
        </p:txBody>
      </p:sp>
      <p:sp>
        <p:nvSpPr>
          <p:cNvPr id="12" name="Stella a 6 punte 11"/>
          <p:cNvSpPr/>
          <p:nvPr/>
        </p:nvSpPr>
        <p:spPr>
          <a:xfrm>
            <a:off x="1703512" y="3212977"/>
            <a:ext cx="1728192" cy="1513229"/>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p:cNvCxnSpPr/>
          <p:nvPr/>
        </p:nvCxnSpPr>
        <p:spPr>
          <a:xfrm>
            <a:off x="3215680" y="3969590"/>
            <a:ext cx="1296144" cy="0"/>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5375920" y="4365105"/>
            <a:ext cx="5328592" cy="2800767"/>
          </a:xfrm>
          <a:prstGeom prst="rect">
            <a:avLst/>
          </a:prstGeom>
          <a:noFill/>
        </p:spPr>
        <p:txBody>
          <a:bodyPr wrap="square" rtlCol="0">
            <a:spAutoFit/>
          </a:bodyPr>
          <a:lstStyle/>
          <a:p>
            <a:pPr algn="r"/>
            <a:endParaRPr lang="it-IT" sz="2200" dirty="0">
              <a:cs typeface="Times New Roman" panose="02020603050405020304" pitchFamily="18" charset="0"/>
            </a:endParaRPr>
          </a:p>
          <a:p>
            <a:pPr marL="285750" indent="-285750">
              <a:buFont typeface="Arial" panose="020B0604020202020204" pitchFamily="34" charset="0"/>
              <a:buChar char="•"/>
            </a:pPr>
            <a:r>
              <a:rPr lang="it-IT" sz="2200" dirty="0">
                <a:solidFill>
                  <a:schemeClr val="tx2">
                    <a:lumMod val="75000"/>
                  </a:schemeClr>
                </a:solidFill>
                <a:latin typeface="Times New Roman"/>
                <a:ea typeface="Calibri"/>
              </a:rPr>
              <a:t>A</a:t>
            </a:r>
            <a:r>
              <a:rPr lang="it-IT" sz="2200" dirty="0">
                <a:solidFill>
                  <a:schemeClr val="tx2">
                    <a:lumMod val="75000"/>
                  </a:schemeClr>
                </a:solidFill>
                <a:latin typeface="Times New Roman"/>
                <a:ea typeface="Calibri"/>
              </a:rPr>
              <a:t>cquisto </a:t>
            </a:r>
            <a:r>
              <a:rPr lang="it-IT" sz="2200" dirty="0">
                <a:solidFill>
                  <a:schemeClr val="tx2">
                    <a:lumMod val="75000"/>
                  </a:schemeClr>
                </a:solidFill>
                <a:latin typeface="Times New Roman"/>
                <a:ea typeface="Calibri"/>
              </a:rPr>
              <a:t>e </a:t>
            </a:r>
            <a:r>
              <a:rPr lang="it-IT" sz="2200" dirty="0">
                <a:solidFill>
                  <a:schemeClr val="tx2">
                    <a:lumMod val="75000"/>
                  </a:schemeClr>
                </a:solidFill>
                <a:latin typeface="Times New Roman"/>
                <a:ea typeface="Calibri"/>
              </a:rPr>
              <a:t>utilizzo </a:t>
            </a:r>
            <a:r>
              <a:rPr lang="it-IT" sz="2200" dirty="0">
                <a:solidFill>
                  <a:schemeClr val="tx2">
                    <a:lumMod val="75000"/>
                  </a:schemeClr>
                </a:solidFill>
                <a:latin typeface="Times New Roman"/>
                <a:ea typeface="Calibri"/>
              </a:rPr>
              <a:t>di tali composti </a:t>
            </a:r>
            <a:r>
              <a:rPr lang="it-IT" sz="2200" dirty="0">
                <a:solidFill>
                  <a:schemeClr val="tx2">
                    <a:lumMod val="75000"/>
                  </a:schemeClr>
                </a:solidFill>
                <a:latin typeface="Times New Roman"/>
                <a:ea typeface="Calibri"/>
              </a:rPr>
              <a:t> </a:t>
            </a:r>
            <a:r>
              <a:rPr lang="it-IT" sz="2200" dirty="0">
                <a:solidFill>
                  <a:schemeClr val="tx2">
                    <a:lumMod val="75000"/>
                  </a:schemeClr>
                </a:solidFill>
                <a:latin typeface="Times New Roman"/>
                <a:ea typeface="Calibri"/>
              </a:rPr>
              <a:t>previo rilascio di autorizzazione (patentino) </a:t>
            </a:r>
            <a:endParaRPr lang="it-IT" sz="2200" dirty="0">
              <a:solidFill>
                <a:schemeClr val="tx2">
                  <a:lumMod val="75000"/>
                </a:schemeClr>
              </a:solidFill>
              <a:latin typeface="Times New Roman"/>
              <a:ea typeface="Calibri"/>
            </a:endParaRPr>
          </a:p>
          <a:p>
            <a:endParaRPr lang="it-IT" sz="2200" dirty="0">
              <a:solidFill>
                <a:schemeClr val="tx2">
                  <a:lumMod val="75000"/>
                </a:schemeClr>
              </a:solidFill>
              <a:latin typeface="Times New Roman"/>
              <a:ea typeface="Calibri"/>
            </a:endParaRPr>
          </a:p>
          <a:p>
            <a:pPr marL="285750" indent="-285750">
              <a:buFont typeface="Arial" panose="020B0604020202020204" pitchFamily="34" charset="0"/>
              <a:buChar char="•"/>
            </a:pPr>
            <a:r>
              <a:rPr lang="it-IT" sz="2200" dirty="0">
                <a:solidFill>
                  <a:schemeClr val="tx2">
                    <a:lumMod val="75000"/>
                  </a:schemeClr>
                </a:solidFill>
                <a:latin typeface="Times New Roman"/>
                <a:ea typeface="Calibri"/>
              </a:rPr>
              <a:t>E</a:t>
            </a:r>
            <a:r>
              <a:rPr lang="it-IT" sz="2200" dirty="0">
                <a:solidFill>
                  <a:schemeClr val="tx2">
                    <a:lumMod val="75000"/>
                  </a:schemeClr>
                </a:solidFill>
                <a:latin typeface="Times New Roman"/>
                <a:ea typeface="Calibri"/>
              </a:rPr>
              <a:t>liminazione </a:t>
            </a:r>
            <a:r>
              <a:rPr lang="it-IT" sz="2200" dirty="0">
                <a:solidFill>
                  <a:schemeClr val="tx2">
                    <a:lumMod val="75000"/>
                  </a:schemeClr>
                </a:solidFill>
                <a:latin typeface="Times New Roman"/>
                <a:ea typeface="Calibri"/>
              </a:rPr>
              <a:t>dal </a:t>
            </a:r>
            <a:r>
              <a:rPr lang="it-IT" sz="2200" dirty="0">
                <a:solidFill>
                  <a:schemeClr val="tx2">
                    <a:lumMod val="75000"/>
                  </a:schemeClr>
                </a:solidFill>
                <a:latin typeface="Times New Roman"/>
                <a:ea typeface="Calibri"/>
              </a:rPr>
              <a:t>mercato di alcuni </a:t>
            </a:r>
            <a:r>
              <a:rPr lang="it-IT" sz="2200" dirty="0">
                <a:solidFill>
                  <a:schemeClr val="tx2">
                    <a:lumMod val="75000"/>
                  </a:schemeClr>
                </a:solidFill>
                <a:latin typeface="Times New Roman"/>
                <a:ea typeface="Calibri"/>
              </a:rPr>
              <a:t>pesticidi e fungicidi. </a:t>
            </a:r>
            <a:endParaRPr lang="it-IT" sz="2200" dirty="0">
              <a:solidFill>
                <a:schemeClr val="tx2">
                  <a:lumMod val="75000"/>
                </a:schemeClr>
              </a:solidFill>
              <a:cs typeface="Times New Roman" panose="02020603050405020304" pitchFamily="18" charset="0"/>
            </a:endParaRPr>
          </a:p>
          <a:p>
            <a:endParaRPr lang="it-IT" sz="2200" dirty="0">
              <a:solidFill>
                <a:schemeClr val="tx2">
                  <a:lumMod val="75000"/>
                </a:schemeClr>
              </a:solidFill>
              <a:cs typeface="Times New Roman" panose="02020603050405020304" pitchFamily="18" charset="0"/>
            </a:endParaRPr>
          </a:p>
          <a:p>
            <a:endParaRPr lang="it-IT" sz="2200" dirty="0">
              <a:cs typeface="Times New Roman" panose="02020603050405020304" pitchFamily="18" charset="0"/>
            </a:endParaRPr>
          </a:p>
        </p:txBody>
      </p:sp>
      <p:sp>
        <p:nvSpPr>
          <p:cNvPr id="18" name="CasellaDiTesto 17"/>
          <p:cNvSpPr txBox="1"/>
          <p:nvPr/>
        </p:nvSpPr>
        <p:spPr>
          <a:xfrm>
            <a:off x="4511824" y="3645025"/>
            <a:ext cx="6480720" cy="1200329"/>
          </a:xfrm>
          <a:prstGeom prst="rect">
            <a:avLst/>
          </a:prstGeom>
          <a:noFill/>
        </p:spPr>
        <p:txBody>
          <a:bodyPr wrap="square" rtlCol="0">
            <a:spAutoFit/>
          </a:bodyPr>
          <a:lstStyle/>
          <a:p>
            <a:pPr lvl="0"/>
            <a:r>
              <a:rPr lang="it-IT" dirty="0">
                <a:solidFill>
                  <a:srgbClr val="1CAC1C"/>
                </a:solidFill>
                <a:cs typeface="Times New Roman" panose="02020603050405020304" pitchFamily="18" charset="0"/>
              </a:rPr>
              <a:t>Nuove normative comunitarie </a:t>
            </a:r>
            <a:r>
              <a:rPr lang="it-IT" dirty="0">
                <a:solidFill>
                  <a:srgbClr val="1CAC1C"/>
                </a:solidFill>
                <a:cs typeface="Times New Roman" panose="02020603050405020304" pitchFamily="18" charset="0"/>
              </a:rPr>
              <a:t>che regolamentano </a:t>
            </a:r>
            <a:r>
              <a:rPr lang="it-IT" dirty="0">
                <a:solidFill>
                  <a:srgbClr val="1CAC1C"/>
                </a:solidFill>
                <a:cs typeface="Times New Roman" panose="02020603050405020304" pitchFamily="18" charset="0"/>
              </a:rPr>
              <a:t>l’uso di fitofarmaci:</a:t>
            </a:r>
          </a:p>
          <a:p>
            <a:pPr lvl="0"/>
            <a:endParaRPr lang="it-IT" dirty="0">
              <a:solidFill>
                <a:srgbClr val="1CAC1C"/>
              </a:solidFill>
              <a:cs typeface="Times New Roman" panose="02020603050405020304" pitchFamily="18" charset="0"/>
            </a:endParaRPr>
          </a:p>
        </p:txBody>
      </p:sp>
      <p:pic>
        <p:nvPicPr>
          <p:cNvPr id="19" name="Immagin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16" y="4794076"/>
            <a:ext cx="2664296" cy="20193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788" y="2564904"/>
            <a:ext cx="4113213"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Connettore 2 28"/>
          <p:cNvCxnSpPr/>
          <p:nvPr/>
        </p:nvCxnSpPr>
        <p:spPr>
          <a:xfrm>
            <a:off x="6096000" y="1268816"/>
            <a:ext cx="0" cy="5040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28" name="Immagin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496" y="4794077"/>
            <a:ext cx="1089472" cy="923925"/>
          </a:xfrm>
          <a:prstGeom prst="rect">
            <a:avLst/>
          </a:prstGeom>
        </p:spPr>
      </p:pic>
    </p:spTree>
    <p:extLst>
      <p:ext uri="{BB962C8B-B14F-4D97-AF65-F5344CB8AC3E}">
        <p14:creationId xmlns:p14="http://schemas.microsoft.com/office/powerpoint/2010/main" val="187062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ircle(in)">
                                      <p:cBhvr>
                                        <p:cTn id="46" dur="1000"/>
                                        <p:tgtEl>
                                          <p:spTgt spid="19"/>
                                        </p:tgtEl>
                                      </p:cBhvr>
                                    </p:animEffect>
                                  </p:childTnLst>
                                </p:cTn>
                              </p:par>
                              <p:par>
                                <p:cTn id="47" presetID="6" presetClass="entr" presetSubtype="16"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circle(in)">
                                      <p:cBhvr>
                                        <p:cTn id="49" dur="10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animBg="1"/>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81200" y="0"/>
            <a:ext cx="8229600" cy="1143000"/>
          </a:xfrm>
        </p:spPr>
        <p:txBody>
          <a:bodyPr/>
          <a:lstStyle/>
          <a:p>
            <a:r>
              <a:rPr lang="en-GB" altLang="it-IT" sz="3200">
                <a:latin typeface="Comic Sans MS" panose="030F0702030302020204" pitchFamily="66" charset="0"/>
              </a:rPr>
              <a:t>Metodi di controllo biologico</a:t>
            </a:r>
            <a:endParaRPr lang="it-IT" altLang="it-IT" sz="3200">
              <a:latin typeface="Comic Sans MS" panose="030F0702030302020204" pitchFamily="66" charset="0"/>
            </a:endParaRPr>
          </a:p>
        </p:txBody>
      </p:sp>
      <p:sp>
        <p:nvSpPr>
          <p:cNvPr id="19459" name="Rectangle 3"/>
          <p:cNvSpPr>
            <a:spLocks noGrp="1" noChangeArrowheads="1"/>
          </p:cNvSpPr>
          <p:nvPr>
            <p:ph idx="1"/>
          </p:nvPr>
        </p:nvSpPr>
        <p:spPr>
          <a:xfrm>
            <a:off x="263352" y="980728"/>
            <a:ext cx="11737304" cy="5420072"/>
          </a:xfrm>
        </p:spPr>
        <p:txBody>
          <a:bodyPr/>
          <a:lstStyle/>
          <a:p>
            <a:r>
              <a:rPr lang="it-IT" altLang="it-IT" sz="2000" dirty="0" smtClean="0">
                <a:latin typeface="Calibri" panose="020F0502020204030204" pitchFamily="34" charset="0"/>
                <a:cs typeface="Calibri" panose="020F0502020204030204" pitchFamily="34" charset="0"/>
              </a:rPr>
              <a:t>Il controllo biologico dei patogeni, e cioè la loro totale o parziale distruzione da parte di altri organismi è un processo che avviene normalmente in natura</a:t>
            </a:r>
          </a:p>
          <a:p>
            <a:r>
              <a:rPr lang="it-IT" altLang="it-IT" sz="2000" dirty="0" smtClean="0">
                <a:latin typeface="Calibri" panose="020F0502020204030204" pitchFamily="34" charset="0"/>
                <a:cs typeface="Calibri" panose="020F0502020204030204" pitchFamily="34" charset="0"/>
              </a:rPr>
              <a:t>Esistono ad esempio alcune malattie che non possono svilupparsi sul loro ospite naturale si perché il suolo, che prende il nome di soppressivo, contiene microrganismi antagonisti del patogeno, sia perché le piante sono state inoculate naturalmente con microrganismi antagonisti (micorrize) prima dell’attacco del patogeno</a:t>
            </a:r>
          </a:p>
          <a:p>
            <a:r>
              <a:rPr lang="it-IT" altLang="it-IT" sz="2000" dirty="0" smtClean="0">
                <a:latin typeface="Calibri" panose="020F0502020204030204" pitchFamily="34" charset="0"/>
                <a:cs typeface="Calibri" panose="020F0502020204030204" pitchFamily="34" charset="0"/>
              </a:rPr>
              <a:t>A volte i microrganismi antagonisti possono consistere di ceppi </a:t>
            </a:r>
            <a:r>
              <a:rPr lang="it-IT" altLang="it-IT" sz="2000" dirty="0" err="1" smtClean="0">
                <a:latin typeface="Calibri" panose="020F0502020204030204" pitchFamily="34" charset="0"/>
                <a:cs typeface="Calibri" panose="020F0502020204030204" pitchFamily="34" charset="0"/>
              </a:rPr>
              <a:t>ipovirulenti</a:t>
            </a:r>
            <a:r>
              <a:rPr lang="it-IT" altLang="it-IT" sz="2000" dirty="0" smtClean="0">
                <a:latin typeface="Calibri" panose="020F0502020204030204" pitchFamily="34" charset="0"/>
                <a:cs typeface="Calibri" panose="020F0502020204030204" pitchFamily="34" charset="0"/>
              </a:rPr>
              <a:t> che distruggono o inibiscono lo sviluppo del patogeno. Tale controllo è chiamato </a:t>
            </a:r>
            <a:r>
              <a:rPr lang="it-IT" altLang="it-IT" sz="2000" dirty="0" err="1" smtClean="0">
                <a:latin typeface="Calibri" panose="020F0502020204030204" pitchFamily="34" charset="0"/>
                <a:cs typeface="Calibri" panose="020F0502020204030204" pitchFamily="34" charset="0"/>
              </a:rPr>
              <a:t>ipovirulenza</a:t>
            </a:r>
            <a:r>
              <a:rPr lang="it-IT" altLang="it-IT" sz="2000" dirty="0" smtClean="0">
                <a:latin typeface="Calibri" panose="020F0502020204030204" pitchFamily="34" charset="0"/>
                <a:cs typeface="Calibri" panose="020F0502020204030204" pitchFamily="34" charset="0"/>
              </a:rPr>
              <a:t> e protezione incrociata</a:t>
            </a:r>
          </a:p>
          <a:p>
            <a:r>
              <a:rPr lang="it-IT" altLang="it-IT" sz="2000" dirty="0" smtClean="0">
                <a:latin typeface="Calibri" panose="020F0502020204030204" pitchFamily="34" charset="0"/>
                <a:cs typeface="Calibri" panose="020F0502020204030204" pitchFamily="34" charset="0"/>
              </a:rPr>
              <a:t>In altri casi anche le piante superiori possono ridurre l’inoculo sia intrappolando I patogeni che rilasciando nel suolo sostanze tossiche per il patogeno (tageti-nematodi)</a:t>
            </a:r>
            <a:endParaRPr lang="it-IT" altLang="it-IT"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5279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152400"/>
            <a:ext cx="8229600" cy="1143000"/>
          </a:xfrm>
        </p:spPr>
        <p:txBody>
          <a:bodyPr/>
          <a:lstStyle/>
          <a:p>
            <a:r>
              <a:rPr lang="en-GB" altLang="it-IT" sz="3200">
                <a:latin typeface="Comic Sans MS" panose="030F0702030302020204" pitchFamily="66" charset="0"/>
              </a:rPr>
              <a:t>Suoli soppressivi</a:t>
            </a:r>
            <a:endParaRPr lang="it-IT" altLang="it-IT" sz="3200">
              <a:latin typeface="Comic Sans MS" panose="030F0702030302020204" pitchFamily="66" charset="0"/>
            </a:endParaRPr>
          </a:p>
        </p:txBody>
      </p:sp>
      <p:sp>
        <p:nvSpPr>
          <p:cNvPr id="22531" name="Rectangle 3"/>
          <p:cNvSpPr>
            <a:spLocks noGrp="1" noChangeArrowheads="1"/>
          </p:cNvSpPr>
          <p:nvPr>
            <p:ph idx="1"/>
          </p:nvPr>
        </p:nvSpPr>
        <p:spPr>
          <a:xfrm>
            <a:off x="479376" y="762000"/>
            <a:ext cx="11305256" cy="5486400"/>
          </a:xfrm>
        </p:spPr>
        <p:txBody>
          <a:bodyPr>
            <a:normAutofit/>
          </a:bodyPr>
          <a:lstStyle/>
          <a:p>
            <a:pPr>
              <a:lnSpc>
                <a:spcPct val="90000"/>
              </a:lnSpc>
            </a:pPr>
            <a:r>
              <a:rPr lang="it-IT" altLang="it-IT" sz="1800" dirty="0" smtClean="0"/>
              <a:t>Molti patogeni terricoli come il </a:t>
            </a:r>
            <a:r>
              <a:rPr lang="it-IT" altLang="it-IT" sz="1800" i="1" dirty="0" err="1" smtClean="0"/>
              <a:t>Fusarium</a:t>
            </a:r>
            <a:r>
              <a:rPr lang="it-IT" altLang="it-IT" sz="1800" i="1" dirty="0" smtClean="0"/>
              <a:t> </a:t>
            </a:r>
            <a:r>
              <a:rPr lang="it-IT" altLang="it-IT" sz="1800" i="1" dirty="0" err="1" smtClean="0"/>
              <a:t>oxysporum</a:t>
            </a:r>
            <a:r>
              <a:rPr lang="it-IT" altLang="it-IT" sz="1800" i="1" dirty="0" smtClean="0"/>
              <a:t>, </a:t>
            </a:r>
            <a:r>
              <a:rPr lang="it-IT" altLang="it-IT" sz="1800" i="1" dirty="0" err="1" smtClean="0"/>
              <a:t>Gaeumannomyces</a:t>
            </a:r>
            <a:r>
              <a:rPr lang="it-IT" altLang="it-IT" sz="1800" i="1" dirty="0" smtClean="0"/>
              <a:t> </a:t>
            </a:r>
            <a:r>
              <a:rPr lang="it-IT" altLang="it-IT" sz="1800" i="1" dirty="0" err="1" smtClean="0"/>
              <a:t>graminis</a:t>
            </a:r>
            <a:r>
              <a:rPr lang="it-IT" altLang="it-IT" sz="1800" i="1" dirty="0" smtClean="0"/>
              <a:t>, </a:t>
            </a:r>
            <a:r>
              <a:rPr lang="it-IT" altLang="it-IT" sz="1800" i="1" dirty="0" err="1" smtClean="0"/>
              <a:t>Phytophthora</a:t>
            </a:r>
            <a:r>
              <a:rPr lang="it-IT" altLang="it-IT" sz="1800" i="1" dirty="0" smtClean="0"/>
              <a:t> cinnamomi</a:t>
            </a:r>
            <a:r>
              <a:rPr lang="it-IT" altLang="it-IT" sz="1800" dirty="0" smtClean="0"/>
              <a:t>, </a:t>
            </a:r>
            <a:r>
              <a:rPr lang="it-IT" altLang="it-IT" sz="1800" i="1" dirty="0" err="1" smtClean="0"/>
              <a:t>Pythium</a:t>
            </a:r>
            <a:r>
              <a:rPr lang="it-IT" altLang="it-IT" sz="1800" i="1" dirty="0" smtClean="0"/>
              <a:t> </a:t>
            </a:r>
            <a:r>
              <a:rPr lang="it-IT" altLang="it-IT" sz="1800" dirty="0" smtClean="0"/>
              <a:t>e il nematode </a:t>
            </a:r>
            <a:r>
              <a:rPr lang="it-IT" altLang="it-IT" sz="1800" i="1" dirty="0" err="1" smtClean="0"/>
              <a:t>Heterodera</a:t>
            </a:r>
            <a:r>
              <a:rPr lang="it-IT" altLang="it-IT" sz="1800" i="1" dirty="0" smtClean="0"/>
              <a:t> </a:t>
            </a:r>
            <a:r>
              <a:rPr lang="it-IT" altLang="it-IT" sz="1800" i="1" dirty="0" err="1" smtClean="0"/>
              <a:t>avenae</a:t>
            </a:r>
            <a:r>
              <a:rPr lang="it-IT" altLang="it-IT" sz="1800" dirty="0" smtClean="0"/>
              <a:t> si sviluppano bene e causano malattia in alcuni suoli chiamati “</a:t>
            </a:r>
            <a:r>
              <a:rPr lang="it-IT" altLang="it-IT" sz="1800" dirty="0" err="1" smtClean="0"/>
              <a:t>conducivi</a:t>
            </a:r>
            <a:r>
              <a:rPr lang="it-IT" altLang="it-IT" sz="1800" dirty="0" smtClean="0"/>
              <a:t>” mentre si sviluppano molto meno e provocano minori sintomi in quelli soppressivi</a:t>
            </a:r>
          </a:p>
          <a:p>
            <a:pPr>
              <a:lnSpc>
                <a:spcPct val="90000"/>
              </a:lnSpc>
            </a:pPr>
            <a:r>
              <a:rPr lang="it-IT" altLang="it-IT" sz="1800" dirty="0" smtClean="0"/>
              <a:t>Il meccanismo attraverso il quale un suolo diventa soppressivo coinvolge fattori biotici e abiotici</a:t>
            </a:r>
          </a:p>
          <a:p>
            <a:pPr>
              <a:lnSpc>
                <a:spcPct val="90000"/>
              </a:lnSpc>
            </a:pPr>
            <a:r>
              <a:rPr lang="it-IT" altLang="it-IT" sz="1800" dirty="0" smtClean="0"/>
              <a:t>In molti casi pero l’elemento più importante sembra essere la presenza di microrganismi antagonisti attraverso</a:t>
            </a:r>
          </a:p>
          <a:p>
            <a:pPr lvl="1">
              <a:lnSpc>
                <a:spcPct val="90000"/>
              </a:lnSpc>
            </a:pPr>
            <a:r>
              <a:rPr lang="it-IT" altLang="it-IT" sz="1600" dirty="0" smtClean="0"/>
              <a:t>la produzione di antibiotici, </a:t>
            </a:r>
          </a:p>
          <a:p>
            <a:pPr lvl="1">
              <a:lnSpc>
                <a:spcPct val="90000"/>
              </a:lnSpc>
            </a:pPr>
            <a:r>
              <a:rPr lang="it-IT" altLang="it-IT" sz="1600" dirty="0" smtClean="0"/>
              <a:t>di enzimi idrolitici, </a:t>
            </a:r>
          </a:p>
          <a:p>
            <a:pPr lvl="1">
              <a:lnSpc>
                <a:spcPct val="90000"/>
              </a:lnSpc>
            </a:pPr>
            <a:r>
              <a:rPr lang="it-IT" altLang="it-IT" sz="1600" dirty="0" smtClean="0"/>
              <a:t>la competizione per I nutrienti</a:t>
            </a:r>
          </a:p>
          <a:p>
            <a:pPr lvl="1">
              <a:lnSpc>
                <a:spcPct val="90000"/>
              </a:lnSpc>
            </a:pPr>
            <a:r>
              <a:rPr lang="it-IT" altLang="it-IT" sz="1600" dirty="0" smtClean="0"/>
              <a:t>Parassitando il patogeno</a:t>
            </a:r>
          </a:p>
          <a:p>
            <a:pPr>
              <a:lnSpc>
                <a:spcPct val="90000"/>
              </a:lnSpc>
            </a:pPr>
            <a:r>
              <a:rPr lang="it-IT" altLang="it-IT" sz="1800" dirty="0" smtClean="0"/>
              <a:t>Numerosi tipi di microrganismi antagonisti accrescono la </a:t>
            </a:r>
            <a:r>
              <a:rPr lang="it-IT" altLang="it-IT" sz="1800" dirty="0" err="1" smtClean="0"/>
              <a:t>soppressività</a:t>
            </a:r>
            <a:r>
              <a:rPr lang="it-IT" altLang="it-IT" sz="1800" dirty="0" smtClean="0"/>
              <a:t> del suolo tra questi in particolare ci sono molti funghi</a:t>
            </a:r>
          </a:p>
          <a:p>
            <a:pPr lvl="1">
              <a:lnSpc>
                <a:spcPct val="90000"/>
              </a:lnSpc>
            </a:pPr>
            <a:r>
              <a:rPr lang="it-IT" altLang="it-IT" sz="1600" i="1" dirty="0" err="1" smtClean="0"/>
              <a:t>Trichoderma</a:t>
            </a:r>
            <a:endParaRPr lang="it-IT" altLang="it-IT" sz="1600" i="1" dirty="0" smtClean="0"/>
          </a:p>
          <a:p>
            <a:pPr lvl="1">
              <a:lnSpc>
                <a:spcPct val="90000"/>
              </a:lnSpc>
            </a:pPr>
            <a:r>
              <a:rPr lang="it-IT" altLang="it-IT" sz="1600" i="1" dirty="0" err="1" smtClean="0"/>
              <a:t>Penicilllium</a:t>
            </a:r>
            <a:endParaRPr lang="it-IT" altLang="it-IT" sz="1600" i="1" dirty="0" smtClean="0"/>
          </a:p>
          <a:p>
            <a:pPr lvl="1">
              <a:lnSpc>
                <a:spcPct val="90000"/>
              </a:lnSpc>
            </a:pPr>
            <a:r>
              <a:rPr lang="it-IT" altLang="it-IT" sz="1600" i="1" dirty="0" err="1" smtClean="0"/>
              <a:t>Sporidesmium</a:t>
            </a:r>
            <a:endParaRPr lang="it-IT" altLang="it-IT" sz="1600" i="1" dirty="0" smtClean="0"/>
          </a:p>
          <a:p>
            <a:pPr>
              <a:lnSpc>
                <a:spcPct val="90000"/>
              </a:lnSpc>
            </a:pPr>
            <a:r>
              <a:rPr lang="it-IT" altLang="it-IT" sz="1800" dirty="0" smtClean="0"/>
              <a:t>O da batteri come</a:t>
            </a:r>
          </a:p>
          <a:p>
            <a:pPr lvl="1">
              <a:lnSpc>
                <a:spcPct val="90000"/>
              </a:lnSpc>
            </a:pPr>
            <a:r>
              <a:rPr lang="it-IT" altLang="it-IT" sz="1600" i="1" dirty="0" err="1" smtClean="0"/>
              <a:t>Pseudomonas</a:t>
            </a:r>
            <a:endParaRPr lang="it-IT" altLang="it-IT" sz="1600" i="1" dirty="0" smtClean="0"/>
          </a:p>
          <a:p>
            <a:pPr lvl="1">
              <a:lnSpc>
                <a:spcPct val="90000"/>
              </a:lnSpc>
            </a:pPr>
            <a:r>
              <a:rPr lang="it-IT" altLang="it-IT" sz="1600" i="1" dirty="0" err="1" smtClean="0"/>
              <a:t>Bacillus</a:t>
            </a:r>
            <a:endParaRPr lang="it-IT" altLang="it-IT" sz="1600" i="1" dirty="0" smtClean="0"/>
          </a:p>
          <a:p>
            <a:pPr lvl="1">
              <a:lnSpc>
                <a:spcPct val="90000"/>
              </a:lnSpc>
            </a:pPr>
            <a:r>
              <a:rPr lang="it-IT" altLang="it-IT" sz="1600" i="1" dirty="0" err="1" smtClean="0"/>
              <a:t>Streptomyces</a:t>
            </a:r>
            <a:endParaRPr lang="it-IT" altLang="it-IT" sz="1600" i="1" dirty="0"/>
          </a:p>
        </p:txBody>
      </p:sp>
    </p:spTree>
    <p:extLst>
      <p:ext uri="{BB962C8B-B14F-4D97-AF65-F5344CB8AC3E}">
        <p14:creationId xmlns:p14="http://schemas.microsoft.com/office/powerpoint/2010/main" val="3745987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09800" y="-152400"/>
            <a:ext cx="7772400" cy="1143000"/>
          </a:xfrm>
        </p:spPr>
        <p:txBody>
          <a:bodyPr/>
          <a:lstStyle/>
          <a:p>
            <a:r>
              <a:rPr lang="en-GB" altLang="it-IT" sz="3200">
                <a:latin typeface="Comic Sans MS" panose="030F0702030302020204" pitchFamily="66" charset="0"/>
              </a:rPr>
              <a:t>Microrganismi antagonisti</a:t>
            </a:r>
            <a:endParaRPr lang="it-IT" altLang="it-IT" sz="3200">
              <a:latin typeface="Comic Sans MS" panose="030F0702030302020204" pitchFamily="66" charset="0"/>
            </a:endParaRPr>
          </a:p>
        </p:txBody>
      </p:sp>
      <p:sp>
        <p:nvSpPr>
          <p:cNvPr id="23555" name="Rectangle 3"/>
          <p:cNvSpPr>
            <a:spLocks noGrp="1" noChangeArrowheads="1"/>
          </p:cNvSpPr>
          <p:nvPr>
            <p:ph type="body" sz="half" idx="1"/>
          </p:nvPr>
        </p:nvSpPr>
        <p:spPr>
          <a:xfrm>
            <a:off x="1752600" y="762000"/>
            <a:ext cx="4267200" cy="5638800"/>
          </a:xfrm>
        </p:spPr>
        <p:txBody>
          <a:bodyPr/>
          <a:lstStyle/>
          <a:p>
            <a:r>
              <a:rPr lang="en-GB" altLang="it-IT" sz="2000">
                <a:latin typeface="Comic Sans MS" panose="030F0702030302020204" pitchFamily="66" charset="0"/>
              </a:rPr>
              <a:t>Il micelio o le spore di molti oomiceti e funghi patogeni del suolo come </a:t>
            </a:r>
            <a:r>
              <a:rPr lang="en-GB" altLang="it-IT" sz="2000" i="1">
                <a:latin typeface="Comic Sans MS" panose="030F0702030302020204" pitchFamily="66" charset="0"/>
              </a:rPr>
              <a:t>Pythium, Rhizoctonia, Sclerotinia </a:t>
            </a:r>
            <a:r>
              <a:rPr lang="en-GB" altLang="it-IT" sz="2000">
                <a:latin typeface="Comic Sans MS" panose="030F0702030302020204" pitchFamily="66" charset="0"/>
              </a:rPr>
              <a:t>e</a:t>
            </a:r>
            <a:r>
              <a:rPr lang="en-GB" altLang="it-IT" sz="2000" i="1">
                <a:latin typeface="Comic Sans MS" panose="030F0702030302020204" pitchFamily="66" charset="0"/>
              </a:rPr>
              <a:t> Phytophtora </a:t>
            </a:r>
            <a:r>
              <a:rPr lang="en-GB" altLang="it-IT" sz="2000">
                <a:latin typeface="Comic Sans MS" panose="030F0702030302020204" pitchFamily="66" charset="0"/>
              </a:rPr>
              <a:t>possono essere invasi, parassitati (micoparassitismo) e lisati (micolisi) da diversi funghi</a:t>
            </a:r>
          </a:p>
          <a:p>
            <a:r>
              <a:rPr lang="en-GB" altLang="it-IT" sz="2000">
                <a:latin typeface="Comic Sans MS" panose="030F0702030302020204" pitchFamily="66" charset="0"/>
              </a:rPr>
              <a:t>In particolare tra i piu comuni micoparassiti c’e’ sicuramente il </a:t>
            </a:r>
            <a:r>
              <a:rPr lang="en-GB" altLang="it-IT" sz="2000" i="1">
                <a:latin typeface="Comic Sans MS" panose="030F0702030302020204" pitchFamily="66" charset="0"/>
              </a:rPr>
              <a:t>Trichoderma harzianum</a:t>
            </a:r>
            <a:r>
              <a:rPr lang="en-GB" altLang="it-IT" sz="2000">
                <a:latin typeface="Comic Sans MS" panose="030F0702030302020204" pitchFamily="66" charset="0"/>
              </a:rPr>
              <a:t> che e’ capace di parassitare il micelio di </a:t>
            </a:r>
            <a:r>
              <a:rPr lang="en-GB" altLang="it-IT" sz="2000" i="1">
                <a:latin typeface="Comic Sans MS" panose="030F0702030302020204" pitchFamily="66" charset="0"/>
              </a:rPr>
              <a:t>Rhizoctonia </a:t>
            </a:r>
            <a:r>
              <a:rPr lang="en-GB" altLang="it-IT" sz="2000">
                <a:latin typeface="Comic Sans MS" panose="030F0702030302020204" pitchFamily="66" charset="0"/>
              </a:rPr>
              <a:t>e</a:t>
            </a:r>
            <a:r>
              <a:rPr lang="en-GB" altLang="it-IT" sz="2000" i="1">
                <a:latin typeface="Comic Sans MS" panose="030F0702030302020204" pitchFamily="66" charset="0"/>
              </a:rPr>
              <a:t> Sclerotium</a:t>
            </a:r>
            <a:r>
              <a:rPr lang="en-GB" altLang="it-IT" sz="2000">
                <a:latin typeface="Comic Sans MS" panose="030F0702030302020204" pitchFamily="66" charset="0"/>
              </a:rPr>
              <a:t>, di inibire la crescita di molti oomiceti e altri funghi come il </a:t>
            </a:r>
            <a:r>
              <a:rPr lang="en-GB" altLang="it-IT" sz="2000" i="1">
                <a:latin typeface="Comic Sans MS" panose="030F0702030302020204" pitchFamily="66" charset="0"/>
              </a:rPr>
              <a:t>Fusarium</a:t>
            </a:r>
            <a:endParaRPr lang="it-IT" altLang="it-IT" sz="2000">
              <a:latin typeface="Comic Sans MS" panose="030F0702030302020204" pitchFamily="66" charset="0"/>
            </a:endParaRPr>
          </a:p>
        </p:txBody>
      </p:sp>
      <p:pic>
        <p:nvPicPr>
          <p:cNvPr id="23557" name="Picture 5" descr="C:\WINDOWS\Desktop\max\Patologia L'Aquila\lezione 30-05-06\trichoderma biocontrol.jpg"/>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5943601" y="1143001"/>
            <a:ext cx="4621213"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159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09800" y="-152400"/>
            <a:ext cx="7772400" cy="1143000"/>
          </a:xfrm>
        </p:spPr>
        <p:txBody>
          <a:bodyPr/>
          <a:lstStyle/>
          <a:p>
            <a:r>
              <a:rPr lang="en-GB" altLang="it-IT" sz="3200">
                <a:latin typeface="Comic Sans MS" panose="030F0702030302020204" pitchFamily="66" charset="0"/>
              </a:rPr>
              <a:t>Microrganismi antagonisti</a:t>
            </a:r>
            <a:endParaRPr lang="it-IT" altLang="it-IT" sz="3200">
              <a:latin typeface="Comic Sans MS" panose="030F0702030302020204" pitchFamily="66" charset="0"/>
            </a:endParaRPr>
          </a:p>
        </p:txBody>
      </p:sp>
      <p:sp>
        <p:nvSpPr>
          <p:cNvPr id="26627" name="Rectangle 3"/>
          <p:cNvSpPr>
            <a:spLocks noGrp="1" noChangeArrowheads="1"/>
          </p:cNvSpPr>
          <p:nvPr>
            <p:ph type="body" sz="half" idx="1"/>
          </p:nvPr>
        </p:nvSpPr>
        <p:spPr>
          <a:xfrm>
            <a:off x="1752600" y="762000"/>
            <a:ext cx="4267200" cy="5638800"/>
          </a:xfrm>
        </p:spPr>
        <p:txBody>
          <a:bodyPr/>
          <a:lstStyle/>
          <a:p>
            <a:r>
              <a:rPr lang="en-GB" altLang="it-IT" sz="2400">
                <a:latin typeface="Comic Sans MS" panose="030F0702030302020204" pitchFamily="66" charset="0"/>
              </a:rPr>
              <a:t>Alcune specie di </a:t>
            </a:r>
            <a:r>
              <a:rPr lang="en-GB" altLang="it-IT" sz="2400" i="1">
                <a:latin typeface="Comic Sans MS" panose="030F0702030302020204" pitchFamily="66" charset="0"/>
              </a:rPr>
              <a:t>Pythium</a:t>
            </a:r>
            <a:r>
              <a:rPr lang="en-GB" altLang="it-IT" sz="2400">
                <a:latin typeface="Comic Sans MS" panose="030F0702030302020204" pitchFamily="66" charset="0"/>
              </a:rPr>
              <a:t> sono capaci di parassitare alcune specie di </a:t>
            </a:r>
            <a:r>
              <a:rPr lang="en-GB" altLang="it-IT" sz="2400" i="1">
                <a:latin typeface="Comic Sans MS" panose="030F0702030302020204" pitchFamily="66" charset="0"/>
              </a:rPr>
              <a:t>Phytophtora</a:t>
            </a:r>
            <a:r>
              <a:rPr lang="en-GB" altLang="it-IT" sz="2400">
                <a:latin typeface="Comic Sans MS" panose="030F0702030302020204" pitchFamily="66" charset="0"/>
              </a:rPr>
              <a:t> e altre specie di </a:t>
            </a:r>
            <a:r>
              <a:rPr lang="en-GB" altLang="it-IT" sz="2400" i="1">
                <a:latin typeface="Comic Sans MS" panose="030F0702030302020204" pitchFamily="66" charset="0"/>
              </a:rPr>
              <a:t>Pythium</a:t>
            </a:r>
          </a:p>
          <a:p>
            <a:r>
              <a:rPr lang="en-GB" altLang="it-IT" sz="2400">
                <a:latin typeface="Comic Sans MS" panose="030F0702030302020204" pitchFamily="66" charset="0"/>
              </a:rPr>
              <a:t>Alcuni lieviti come </a:t>
            </a:r>
            <a:r>
              <a:rPr lang="en-GB" altLang="it-IT" sz="2400" i="1">
                <a:latin typeface="Comic Sans MS" panose="030F0702030302020204" pitchFamily="66" charset="0"/>
              </a:rPr>
              <a:t>Pichia</a:t>
            </a:r>
            <a:r>
              <a:rPr lang="en-GB" altLang="it-IT" sz="2400">
                <a:latin typeface="Comic Sans MS" panose="030F0702030302020204" pitchFamily="66" charset="0"/>
              </a:rPr>
              <a:t> parassita e inibisce la crescita di </a:t>
            </a:r>
            <a:r>
              <a:rPr lang="en-GB" altLang="it-IT" sz="2400" i="1">
                <a:latin typeface="Comic Sans MS" panose="030F0702030302020204" pitchFamily="66" charset="0"/>
              </a:rPr>
              <a:t>Botrytis </a:t>
            </a:r>
            <a:r>
              <a:rPr lang="en-GB" altLang="it-IT" sz="2400">
                <a:latin typeface="Comic Sans MS" panose="030F0702030302020204" pitchFamily="66" charset="0"/>
              </a:rPr>
              <a:t>e </a:t>
            </a:r>
            <a:r>
              <a:rPr lang="en-GB" altLang="it-IT" sz="2400" i="1">
                <a:latin typeface="Comic Sans MS" panose="030F0702030302020204" pitchFamily="66" charset="0"/>
              </a:rPr>
              <a:t> Penicillium</a:t>
            </a:r>
            <a:endParaRPr lang="it-IT" altLang="it-IT" sz="2400">
              <a:latin typeface="Comic Sans MS" panose="030F0702030302020204" pitchFamily="66" charset="0"/>
            </a:endParaRPr>
          </a:p>
        </p:txBody>
      </p:sp>
      <p:pic>
        <p:nvPicPr>
          <p:cNvPr id="26629" name="Picture 5" descr="C:\WINDOWS\Desktop\max\Patologia L'Aquila\lezione 30-05-06\pythium biocontrol.jpg"/>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7889875" y="685800"/>
            <a:ext cx="23050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WINDOWS\Desktop\max\Patologia L'Aquila\lezione 30-05-06\Pichia biocontrol.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2201" y="3962400"/>
            <a:ext cx="4435475"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517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09800" y="-152400"/>
            <a:ext cx="7772400" cy="1143000"/>
          </a:xfrm>
        </p:spPr>
        <p:txBody>
          <a:bodyPr/>
          <a:lstStyle/>
          <a:p>
            <a:r>
              <a:rPr lang="en-GB" altLang="it-IT" sz="3200">
                <a:latin typeface="Comic Sans MS" panose="030F0702030302020204" pitchFamily="66" charset="0"/>
              </a:rPr>
              <a:t>Microrganismi antagonisti</a:t>
            </a:r>
            <a:endParaRPr lang="it-IT" altLang="it-IT" sz="3200">
              <a:latin typeface="Comic Sans MS" panose="030F0702030302020204" pitchFamily="66" charset="0"/>
            </a:endParaRPr>
          </a:p>
        </p:txBody>
      </p:sp>
      <p:sp>
        <p:nvSpPr>
          <p:cNvPr id="25603" name="Rectangle 3"/>
          <p:cNvSpPr>
            <a:spLocks noGrp="1" noChangeArrowheads="1"/>
          </p:cNvSpPr>
          <p:nvPr>
            <p:ph type="body" sz="half" idx="1"/>
          </p:nvPr>
        </p:nvSpPr>
        <p:spPr>
          <a:xfrm>
            <a:off x="1752600" y="762000"/>
            <a:ext cx="4267200" cy="5638800"/>
          </a:xfrm>
        </p:spPr>
        <p:txBody>
          <a:bodyPr/>
          <a:lstStyle/>
          <a:p>
            <a:r>
              <a:rPr lang="en-GB" altLang="it-IT" sz="1800">
                <a:latin typeface="Comic Sans MS" panose="030F0702030302020204" pitchFamily="66" charset="0"/>
              </a:rPr>
              <a:t>I nematodi patogeni di piante possono essere parassitati da altri microrganismi</a:t>
            </a:r>
          </a:p>
          <a:p>
            <a:r>
              <a:rPr lang="en-GB" altLang="it-IT" sz="1800">
                <a:latin typeface="Comic Sans MS" panose="030F0702030302020204" pitchFamily="66" charset="0"/>
              </a:rPr>
              <a:t>Ad esempio alcune specie di </a:t>
            </a:r>
            <a:r>
              <a:rPr lang="en-GB" altLang="it-IT" sz="1800" i="1">
                <a:latin typeface="Comic Sans MS" panose="030F0702030302020204" pitchFamily="66" charset="0"/>
              </a:rPr>
              <a:t>Meloidogyne</a:t>
            </a:r>
            <a:r>
              <a:rPr lang="en-GB" altLang="it-IT" sz="1800">
                <a:latin typeface="Comic Sans MS" panose="030F0702030302020204" pitchFamily="66" charset="0"/>
              </a:rPr>
              <a:t> sono parassitate da lacuni funghi come </a:t>
            </a:r>
            <a:r>
              <a:rPr lang="en-GB" altLang="it-IT" sz="1800" i="1">
                <a:latin typeface="Comic Sans MS" panose="030F0702030302020204" pitchFamily="66" charset="0"/>
              </a:rPr>
              <a:t>Dactylella</a:t>
            </a:r>
            <a:r>
              <a:rPr lang="en-GB" altLang="it-IT" sz="1800">
                <a:latin typeface="Comic Sans MS" panose="030F0702030302020204" pitchFamily="66" charset="0"/>
              </a:rPr>
              <a:t> e </a:t>
            </a:r>
            <a:r>
              <a:rPr lang="en-GB" altLang="it-IT" sz="1800" i="1">
                <a:latin typeface="Comic Sans MS" panose="030F0702030302020204" pitchFamily="66" charset="0"/>
              </a:rPr>
              <a:t> Arthrobotrys</a:t>
            </a:r>
          </a:p>
          <a:p>
            <a:r>
              <a:rPr lang="en-GB" altLang="it-IT" sz="1800">
                <a:latin typeface="Comic Sans MS" panose="030F0702030302020204" pitchFamily="66" charset="0"/>
              </a:rPr>
              <a:t>A) fungo con ife adesive che in B) intrappolano il nematode</a:t>
            </a:r>
          </a:p>
          <a:p>
            <a:r>
              <a:rPr lang="en-GB" altLang="it-IT" sz="1800">
                <a:latin typeface="Comic Sans MS" panose="030F0702030302020204" pitchFamily="66" charset="0"/>
              </a:rPr>
              <a:t>C) </a:t>
            </a:r>
            <a:r>
              <a:rPr lang="en-GB" altLang="it-IT" sz="1800" i="1">
                <a:latin typeface="Comic Sans MS" panose="030F0702030302020204" pitchFamily="66" charset="0"/>
              </a:rPr>
              <a:t>Arthrobotrys</a:t>
            </a:r>
            <a:r>
              <a:rPr lang="en-GB" altLang="it-IT" sz="1800">
                <a:latin typeface="Comic Sans MS" panose="030F0702030302020204" pitchFamily="66" charset="0"/>
              </a:rPr>
              <a:t> che forma delle ife adesive anulari capaci di D) bloccare un nematode</a:t>
            </a:r>
          </a:p>
          <a:p>
            <a:r>
              <a:rPr lang="en-GB" altLang="it-IT" sz="1800">
                <a:latin typeface="Comic Sans MS" panose="030F0702030302020204" pitchFamily="66" charset="0"/>
              </a:rPr>
              <a:t>E) uova di un nematode invase da un fungo</a:t>
            </a:r>
          </a:p>
          <a:p>
            <a:r>
              <a:rPr lang="en-GB" altLang="it-IT" sz="1800">
                <a:latin typeface="Comic Sans MS" panose="030F0702030302020204" pitchFamily="66" charset="0"/>
              </a:rPr>
              <a:t>F) il corpo di un nematode invaso dagli zoosporangi del fungo </a:t>
            </a:r>
            <a:r>
              <a:rPr lang="en-GB" altLang="it-IT" sz="1800" i="1">
                <a:latin typeface="Comic Sans MS" panose="030F0702030302020204" pitchFamily="66" charset="0"/>
              </a:rPr>
              <a:t>Catenaria</a:t>
            </a:r>
            <a:endParaRPr lang="it-IT" altLang="it-IT" sz="1800" i="1">
              <a:latin typeface="Comic Sans MS" panose="030F0702030302020204" pitchFamily="66" charset="0"/>
            </a:endParaRPr>
          </a:p>
        </p:txBody>
      </p:sp>
      <p:pic>
        <p:nvPicPr>
          <p:cNvPr id="25605" name="Picture 5" descr="C:\WINDOWS\Desktop\max\Patologia L'Aquila\lezione 30-05-06\nematode biological contr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2988" y="1295400"/>
            <a:ext cx="4468812" cy="4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049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2"/>
          <a:stretch>
            <a:fillRect/>
          </a:stretch>
        </p:blipFill>
        <p:spPr>
          <a:xfrm>
            <a:off x="911424" y="153859"/>
            <a:ext cx="8928992" cy="6626138"/>
          </a:xfrm>
          <a:prstGeom prst="rect">
            <a:avLst/>
          </a:prstGeom>
        </p:spPr>
      </p:pic>
    </p:spTree>
    <p:extLst>
      <p:ext uri="{BB962C8B-B14F-4D97-AF65-F5344CB8AC3E}">
        <p14:creationId xmlns:p14="http://schemas.microsoft.com/office/powerpoint/2010/main" val="3384677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127448" y="44624"/>
            <a:ext cx="9021687" cy="6750643"/>
          </a:xfrm>
          <a:prstGeom prst="rect">
            <a:avLst/>
          </a:prstGeom>
        </p:spPr>
      </p:pic>
    </p:spTree>
    <p:extLst>
      <p:ext uri="{BB962C8B-B14F-4D97-AF65-F5344CB8AC3E}">
        <p14:creationId xmlns:p14="http://schemas.microsoft.com/office/powerpoint/2010/main" val="3952079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09800" y="-304800"/>
            <a:ext cx="7772400" cy="1143000"/>
          </a:xfrm>
        </p:spPr>
        <p:txBody>
          <a:bodyPr/>
          <a:lstStyle/>
          <a:p>
            <a:r>
              <a:rPr lang="en-GB" altLang="it-IT" sz="3200">
                <a:latin typeface="Comic Sans MS" panose="030F0702030302020204" pitchFamily="66" charset="0"/>
              </a:rPr>
              <a:t>Controlli regolatori</a:t>
            </a:r>
            <a:endParaRPr lang="it-IT" altLang="it-IT" sz="3200">
              <a:latin typeface="Comic Sans MS" panose="030F0702030302020204" pitchFamily="66" charset="0"/>
            </a:endParaRPr>
          </a:p>
        </p:txBody>
      </p:sp>
      <p:sp>
        <p:nvSpPr>
          <p:cNvPr id="3075" name="Rectangle 3"/>
          <p:cNvSpPr>
            <a:spLocks noGrp="1" noChangeArrowheads="1"/>
          </p:cNvSpPr>
          <p:nvPr>
            <p:ph idx="1"/>
          </p:nvPr>
        </p:nvSpPr>
        <p:spPr>
          <a:xfrm>
            <a:off x="335360" y="838200"/>
            <a:ext cx="11521280" cy="5771728"/>
          </a:xfrm>
        </p:spPr>
        <p:txBody>
          <a:bodyPr/>
          <a:lstStyle/>
          <a:p>
            <a:r>
              <a:rPr lang="en-GB" altLang="it-IT" sz="1800" b="1" dirty="0" err="1"/>
              <a:t>Quarantena</a:t>
            </a:r>
            <a:r>
              <a:rPr lang="en-GB" altLang="it-IT" sz="1800" b="1" dirty="0"/>
              <a:t> e </a:t>
            </a:r>
            <a:r>
              <a:rPr lang="en-GB" altLang="it-IT" sz="1800" b="1" dirty="0" err="1"/>
              <a:t>ispezioni</a:t>
            </a:r>
            <a:endParaRPr lang="en-GB" altLang="it-IT" sz="1800" b="1" dirty="0"/>
          </a:p>
          <a:p>
            <a:pPr lvl="1"/>
            <a:r>
              <a:rPr lang="en-GB" altLang="it-IT" sz="1600" dirty="0" err="1"/>
              <a:t>Quando</a:t>
            </a:r>
            <a:r>
              <a:rPr lang="en-GB" altLang="it-IT" sz="1600" dirty="0"/>
              <a:t> un </a:t>
            </a:r>
            <a:r>
              <a:rPr lang="en-GB" altLang="it-IT" sz="1600" dirty="0" err="1"/>
              <a:t>patogeno</a:t>
            </a:r>
            <a:r>
              <a:rPr lang="en-GB" altLang="it-IT" sz="1600" dirty="0"/>
              <a:t> </a:t>
            </a:r>
            <a:r>
              <a:rPr lang="en-GB" altLang="it-IT" sz="1600" dirty="0" err="1"/>
              <a:t>viene</a:t>
            </a:r>
            <a:r>
              <a:rPr lang="en-GB" altLang="it-IT" sz="1600" dirty="0"/>
              <a:t> </a:t>
            </a:r>
            <a:r>
              <a:rPr lang="en-GB" altLang="it-IT" sz="1600" dirty="0" err="1"/>
              <a:t>introdotto</a:t>
            </a:r>
            <a:r>
              <a:rPr lang="en-GB" altLang="it-IT" sz="1600" dirty="0"/>
              <a:t> in </a:t>
            </a:r>
            <a:r>
              <a:rPr lang="en-GB" altLang="it-IT" sz="1600" dirty="0" err="1"/>
              <a:t>un’area</a:t>
            </a:r>
            <a:r>
              <a:rPr lang="en-GB" altLang="it-IT" sz="1600" dirty="0"/>
              <a:t> </a:t>
            </a:r>
            <a:r>
              <a:rPr lang="en-GB" altLang="it-IT" sz="1600" dirty="0" err="1"/>
              <a:t>dalla</a:t>
            </a:r>
            <a:r>
              <a:rPr lang="en-GB" altLang="it-IT" sz="1600" dirty="0"/>
              <a:t> quale era </a:t>
            </a:r>
            <a:r>
              <a:rPr lang="en-GB" altLang="it-IT" sz="1600" dirty="0" err="1"/>
              <a:t>assente</a:t>
            </a:r>
            <a:r>
              <a:rPr lang="en-GB" altLang="it-IT" sz="1600" dirty="0"/>
              <a:t>, </a:t>
            </a:r>
            <a:r>
              <a:rPr lang="en-GB" altLang="it-IT" sz="1600" dirty="0" err="1"/>
              <a:t>si</a:t>
            </a:r>
            <a:r>
              <a:rPr lang="en-GB" altLang="it-IT" sz="1600" dirty="0"/>
              <a:t> </a:t>
            </a:r>
            <a:r>
              <a:rPr lang="en-GB" altLang="it-IT" sz="1600" dirty="0" err="1"/>
              <a:t>possono</a:t>
            </a:r>
            <a:r>
              <a:rPr lang="en-GB" altLang="it-IT" sz="1600" dirty="0"/>
              <a:t> </a:t>
            </a:r>
            <a:r>
              <a:rPr lang="en-GB" altLang="it-IT" sz="1600" dirty="0" err="1"/>
              <a:t>avere</a:t>
            </a:r>
            <a:r>
              <a:rPr lang="en-GB" altLang="it-IT" sz="1600" dirty="0"/>
              <a:t> </a:t>
            </a:r>
            <a:r>
              <a:rPr lang="en-GB" altLang="it-IT" sz="1600" dirty="0" err="1"/>
              <a:t>delle</a:t>
            </a:r>
            <a:r>
              <a:rPr lang="en-GB" altLang="it-IT" sz="1600" dirty="0"/>
              <a:t> </a:t>
            </a:r>
            <a:r>
              <a:rPr lang="en-GB" altLang="it-IT" sz="1600" dirty="0" err="1"/>
              <a:t>epidemie</a:t>
            </a:r>
            <a:r>
              <a:rPr lang="en-GB" altLang="it-IT" sz="1600" dirty="0"/>
              <a:t> </a:t>
            </a:r>
            <a:r>
              <a:rPr lang="en-GB" altLang="it-IT" sz="1600" dirty="0" err="1"/>
              <a:t>catastrofiche</a:t>
            </a:r>
            <a:endParaRPr lang="en-GB" altLang="it-IT" sz="1600" dirty="0"/>
          </a:p>
          <a:p>
            <a:pPr lvl="1"/>
            <a:r>
              <a:rPr lang="en-GB" altLang="it-IT" sz="1600" dirty="0"/>
              <a:t>Le </a:t>
            </a:r>
            <a:r>
              <a:rPr lang="en-GB" altLang="it-IT" sz="1600" dirty="0" err="1"/>
              <a:t>quarantene</a:t>
            </a:r>
            <a:r>
              <a:rPr lang="en-GB" altLang="it-IT" sz="1600" dirty="0"/>
              <a:t> </a:t>
            </a:r>
            <a:r>
              <a:rPr lang="en-GB" altLang="it-IT" sz="1600" dirty="0" err="1"/>
              <a:t>sono</a:t>
            </a:r>
            <a:r>
              <a:rPr lang="en-GB" altLang="it-IT" sz="1600" dirty="0"/>
              <a:t> </a:t>
            </a:r>
            <a:r>
              <a:rPr lang="en-GB" altLang="it-IT" sz="1600" dirty="0" err="1"/>
              <a:t>tra</a:t>
            </a:r>
            <a:r>
              <a:rPr lang="en-GB" altLang="it-IT" sz="1600" dirty="0"/>
              <a:t> </a:t>
            </a:r>
            <a:r>
              <a:rPr lang="en-GB" altLang="it-IT" sz="1600" dirty="0" err="1"/>
              <a:t>i</a:t>
            </a:r>
            <a:r>
              <a:rPr lang="en-GB" altLang="it-IT" sz="1600" dirty="0"/>
              <a:t> </a:t>
            </a:r>
            <a:r>
              <a:rPr lang="en-GB" altLang="it-IT" sz="1600" dirty="0" err="1"/>
              <a:t>metodi</a:t>
            </a:r>
            <a:r>
              <a:rPr lang="en-GB" altLang="it-IT" sz="1600" dirty="0"/>
              <a:t> </a:t>
            </a:r>
            <a:r>
              <a:rPr lang="en-GB" altLang="it-IT" sz="1600" dirty="0" err="1"/>
              <a:t>piu</a:t>
            </a:r>
            <a:r>
              <a:rPr lang="en-GB" altLang="it-IT" sz="1600" dirty="0"/>
              <a:t> </a:t>
            </a:r>
            <a:r>
              <a:rPr lang="en-GB" altLang="it-IT" sz="1600" dirty="0" err="1"/>
              <a:t>sicuri</a:t>
            </a:r>
            <a:r>
              <a:rPr lang="en-GB" altLang="it-IT" sz="1600" dirty="0"/>
              <a:t> per </a:t>
            </a:r>
            <a:r>
              <a:rPr lang="en-GB" altLang="it-IT" sz="1600" dirty="0" err="1"/>
              <a:t>intercettare</a:t>
            </a:r>
            <a:r>
              <a:rPr lang="en-GB" altLang="it-IT" sz="1600" dirty="0"/>
              <a:t> </a:t>
            </a:r>
            <a:r>
              <a:rPr lang="en-GB" altLang="it-IT" sz="1600" dirty="0" err="1"/>
              <a:t>i</a:t>
            </a:r>
            <a:r>
              <a:rPr lang="en-GB" altLang="it-IT" sz="1600" dirty="0"/>
              <a:t> </a:t>
            </a:r>
            <a:r>
              <a:rPr lang="en-GB" altLang="it-IT" sz="1600" dirty="0" err="1"/>
              <a:t>patogeni</a:t>
            </a:r>
            <a:r>
              <a:rPr lang="en-GB" altLang="it-IT" sz="1600" dirty="0"/>
              <a:t> prima </a:t>
            </a:r>
            <a:r>
              <a:rPr lang="en-GB" altLang="it-IT" sz="1600" dirty="0" err="1"/>
              <a:t>della</a:t>
            </a:r>
            <a:r>
              <a:rPr lang="en-GB" altLang="it-IT" sz="1600" dirty="0"/>
              <a:t> </a:t>
            </a:r>
            <a:r>
              <a:rPr lang="en-GB" altLang="it-IT" sz="1600" dirty="0" err="1"/>
              <a:t>loro</a:t>
            </a:r>
            <a:r>
              <a:rPr lang="en-GB" altLang="it-IT" sz="1600" dirty="0"/>
              <a:t> </a:t>
            </a:r>
            <a:r>
              <a:rPr lang="en-GB" altLang="it-IT" sz="1600" dirty="0" err="1"/>
              <a:t>introduzione</a:t>
            </a:r>
            <a:r>
              <a:rPr lang="en-GB" altLang="it-IT" sz="1600" dirty="0"/>
              <a:t> in </a:t>
            </a:r>
            <a:r>
              <a:rPr lang="en-GB" altLang="it-IT" sz="1600" dirty="0" err="1"/>
              <a:t>un’area</a:t>
            </a:r>
            <a:endParaRPr lang="en-GB" altLang="it-IT" sz="1600" dirty="0"/>
          </a:p>
          <a:p>
            <a:r>
              <a:rPr lang="en-GB" altLang="it-IT" sz="1800" b="1" dirty="0" err="1"/>
              <a:t>Certificazione</a:t>
            </a:r>
            <a:r>
              <a:rPr lang="en-GB" altLang="it-IT" sz="1800" b="1" dirty="0"/>
              <a:t> </a:t>
            </a:r>
            <a:r>
              <a:rPr lang="en-GB" altLang="it-IT" sz="1800" b="1" dirty="0" err="1"/>
              <a:t>della</a:t>
            </a:r>
            <a:r>
              <a:rPr lang="en-GB" altLang="it-IT" sz="1800" b="1" dirty="0"/>
              <a:t> specie </a:t>
            </a:r>
            <a:r>
              <a:rPr lang="en-GB" altLang="it-IT" sz="1800" b="1" dirty="0" err="1"/>
              <a:t>coltivata</a:t>
            </a:r>
            <a:endParaRPr lang="en-GB" altLang="it-IT" sz="1800" b="1" dirty="0"/>
          </a:p>
          <a:p>
            <a:r>
              <a:rPr lang="en-GB" altLang="it-IT" sz="1800" dirty="0" err="1"/>
              <a:t>Evasione</a:t>
            </a:r>
            <a:r>
              <a:rPr lang="en-GB" altLang="it-IT" sz="1800" dirty="0"/>
              <a:t> o </a:t>
            </a:r>
            <a:r>
              <a:rPr lang="en-GB" altLang="it-IT" sz="1800" dirty="0" err="1"/>
              <a:t>esclusione</a:t>
            </a:r>
            <a:r>
              <a:rPr lang="en-GB" altLang="it-IT" sz="1800" dirty="0"/>
              <a:t> del </a:t>
            </a:r>
            <a:r>
              <a:rPr lang="en-GB" altLang="it-IT" sz="1800" dirty="0" err="1"/>
              <a:t>patogeno</a:t>
            </a:r>
            <a:endParaRPr lang="en-GB" altLang="it-IT" sz="1800" dirty="0"/>
          </a:p>
          <a:p>
            <a:pPr lvl="1"/>
            <a:r>
              <a:rPr lang="en-GB" altLang="it-IT" sz="1600" dirty="0"/>
              <a:t>Per </a:t>
            </a:r>
            <a:r>
              <a:rPr lang="en-GB" altLang="it-IT" sz="1600" dirty="0" err="1"/>
              <a:t>molte</a:t>
            </a:r>
            <a:r>
              <a:rPr lang="en-GB" altLang="it-IT" sz="1600" dirty="0"/>
              <a:t> </a:t>
            </a:r>
            <a:r>
              <a:rPr lang="en-GB" altLang="it-IT" sz="1600" dirty="0" err="1"/>
              <a:t>malattie</a:t>
            </a:r>
            <a:r>
              <a:rPr lang="en-GB" altLang="it-IT" sz="1600" dirty="0"/>
              <a:t> </a:t>
            </a:r>
            <a:r>
              <a:rPr lang="en-GB" altLang="it-IT" sz="1600" dirty="0" err="1"/>
              <a:t>il</a:t>
            </a:r>
            <a:r>
              <a:rPr lang="en-GB" altLang="it-IT" sz="1600" dirty="0"/>
              <a:t> </a:t>
            </a:r>
            <a:r>
              <a:rPr lang="en-GB" altLang="it-IT" sz="1600" dirty="0" err="1"/>
              <a:t>controllo</a:t>
            </a:r>
            <a:r>
              <a:rPr lang="en-GB" altLang="it-IT" sz="1600" dirty="0"/>
              <a:t> </a:t>
            </a:r>
            <a:r>
              <a:rPr lang="en-GB" altLang="it-IT" sz="1600" dirty="0" err="1"/>
              <a:t>dipende</a:t>
            </a:r>
            <a:r>
              <a:rPr lang="en-GB" altLang="it-IT" sz="1600" dirty="0"/>
              <a:t> dal </a:t>
            </a:r>
            <a:r>
              <a:rPr lang="en-GB" altLang="it-IT" sz="1600" dirty="0" err="1"/>
              <a:t>tentativo</a:t>
            </a:r>
            <a:r>
              <a:rPr lang="en-GB" altLang="it-IT" sz="1600" dirty="0"/>
              <a:t> di </a:t>
            </a:r>
            <a:r>
              <a:rPr lang="en-GB" altLang="it-IT" sz="1600" dirty="0" err="1"/>
              <a:t>evitare</a:t>
            </a:r>
            <a:r>
              <a:rPr lang="en-GB" altLang="it-IT" sz="1600" dirty="0"/>
              <a:t> </a:t>
            </a:r>
            <a:r>
              <a:rPr lang="en-GB" altLang="it-IT" sz="1600" dirty="0" err="1"/>
              <a:t>il</a:t>
            </a:r>
            <a:r>
              <a:rPr lang="en-GB" altLang="it-IT" sz="1600" dirty="0"/>
              <a:t> </a:t>
            </a:r>
            <a:r>
              <a:rPr lang="en-GB" altLang="it-IT" sz="1600" dirty="0" err="1"/>
              <a:t>patogeno</a:t>
            </a:r>
            <a:endParaRPr lang="en-GB" altLang="it-IT" sz="1600" dirty="0"/>
          </a:p>
          <a:p>
            <a:pPr lvl="1"/>
            <a:r>
              <a:rPr lang="en-GB" altLang="it-IT" sz="1600" dirty="0"/>
              <a:t>Per </a:t>
            </a:r>
            <a:r>
              <a:rPr lang="en-GB" altLang="it-IT" sz="1600" dirty="0" err="1"/>
              <a:t>esempio</a:t>
            </a:r>
            <a:r>
              <a:rPr lang="en-GB" altLang="it-IT" sz="1600" dirty="0"/>
              <a:t> </a:t>
            </a:r>
            <a:r>
              <a:rPr lang="en-GB" altLang="it-IT" sz="1600" dirty="0" err="1"/>
              <a:t>l’antracnosi</a:t>
            </a:r>
            <a:r>
              <a:rPr lang="en-GB" altLang="it-IT" sz="1600" dirty="0"/>
              <a:t> del </a:t>
            </a:r>
            <a:r>
              <a:rPr lang="en-GB" altLang="it-IT" sz="1600" dirty="0" err="1"/>
              <a:t>fagiolo</a:t>
            </a:r>
            <a:r>
              <a:rPr lang="en-GB" altLang="it-IT" sz="1600" dirty="0"/>
              <a:t> </a:t>
            </a:r>
            <a:r>
              <a:rPr lang="en-GB" altLang="it-IT" sz="1600" dirty="0" err="1"/>
              <a:t>causata</a:t>
            </a:r>
            <a:r>
              <a:rPr lang="en-GB" altLang="it-IT" sz="1600" dirty="0"/>
              <a:t> dal </a:t>
            </a:r>
            <a:r>
              <a:rPr lang="en-GB" altLang="it-IT" sz="1600" dirty="0" err="1"/>
              <a:t>fungo</a:t>
            </a:r>
            <a:r>
              <a:rPr lang="en-GB" altLang="it-IT" sz="1600" dirty="0"/>
              <a:t> </a:t>
            </a:r>
            <a:r>
              <a:rPr lang="en-GB" altLang="it-IT" sz="1600" i="1" dirty="0" err="1"/>
              <a:t>Colletotrichum</a:t>
            </a:r>
            <a:r>
              <a:rPr lang="en-GB" altLang="it-IT" sz="1600" dirty="0"/>
              <a:t> e’ </a:t>
            </a:r>
            <a:r>
              <a:rPr lang="en-GB" altLang="it-IT" sz="1600" dirty="0" err="1"/>
              <a:t>trasmessa</a:t>
            </a:r>
            <a:r>
              <a:rPr lang="en-GB" altLang="it-IT" sz="1600" dirty="0"/>
              <a:t> </a:t>
            </a:r>
            <a:r>
              <a:rPr lang="en-GB" altLang="it-IT" sz="1600" dirty="0" err="1"/>
              <a:t>attraverso</a:t>
            </a:r>
            <a:r>
              <a:rPr lang="en-GB" altLang="it-IT" sz="1600" dirty="0"/>
              <a:t> </a:t>
            </a:r>
            <a:r>
              <a:rPr lang="en-GB" altLang="it-IT" sz="1600" dirty="0" err="1"/>
              <a:t>il</a:t>
            </a:r>
            <a:r>
              <a:rPr lang="en-GB" altLang="it-IT" sz="1600" dirty="0"/>
              <a:t> </a:t>
            </a:r>
            <a:r>
              <a:rPr lang="en-GB" altLang="it-IT" sz="1600" dirty="0" err="1"/>
              <a:t>seme</a:t>
            </a:r>
            <a:r>
              <a:rPr lang="en-GB" altLang="it-IT" sz="1600" dirty="0"/>
              <a:t>, in </a:t>
            </a:r>
            <a:r>
              <a:rPr lang="en-GB" altLang="it-IT" sz="1600" dirty="0" err="1"/>
              <a:t>condizioni</a:t>
            </a:r>
            <a:r>
              <a:rPr lang="en-GB" altLang="it-IT" sz="1600" dirty="0"/>
              <a:t> di </a:t>
            </a:r>
            <a:r>
              <a:rPr lang="en-GB" altLang="it-IT" sz="1600" dirty="0" err="1"/>
              <a:t>elevata</a:t>
            </a:r>
            <a:r>
              <a:rPr lang="en-GB" altLang="it-IT" sz="1600" dirty="0"/>
              <a:t> </a:t>
            </a:r>
            <a:r>
              <a:rPr lang="en-GB" altLang="it-IT" sz="1600" dirty="0" err="1"/>
              <a:t>umidita</a:t>
            </a:r>
            <a:r>
              <a:rPr lang="en-GB" altLang="it-IT" sz="1600" dirty="0"/>
              <a:t>’. Nelle </a:t>
            </a:r>
            <a:r>
              <a:rPr lang="en-GB" altLang="it-IT" sz="1600" dirty="0" err="1"/>
              <a:t>regioni</a:t>
            </a:r>
            <a:r>
              <a:rPr lang="en-GB" altLang="it-IT" sz="1600" dirty="0"/>
              <a:t> </a:t>
            </a:r>
            <a:r>
              <a:rPr lang="en-GB" altLang="it-IT" sz="1600" dirty="0" err="1"/>
              <a:t>secche</a:t>
            </a:r>
            <a:r>
              <a:rPr lang="en-GB" altLang="it-IT" sz="1600" dirty="0"/>
              <a:t> dove </a:t>
            </a:r>
            <a:r>
              <a:rPr lang="en-GB" altLang="it-IT" sz="1600" dirty="0" err="1"/>
              <a:t>questa</a:t>
            </a:r>
            <a:r>
              <a:rPr lang="en-GB" altLang="it-IT" sz="1600" dirty="0"/>
              <a:t> </a:t>
            </a:r>
            <a:r>
              <a:rPr lang="en-GB" altLang="it-IT" sz="1600" dirty="0" err="1"/>
              <a:t>pianta</a:t>
            </a:r>
            <a:r>
              <a:rPr lang="en-GB" altLang="it-IT" sz="1600" dirty="0"/>
              <a:t> e’ </a:t>
            </a:r>
            <a:r>
              <a:rPr lang="en-GB" altLang="it-IT" sz="1600" dirty="0" err="1"/>
              <a:t>coltivata</a:t>
            </a:r>
            <a:r>
              <a:rPr lang="en-GB" altLang="it-IT" sz="1600" dirty="0"/>
              <a:t>, </a:t>
            </a:r>
            <a:r>
              <a:rPr lang="en-GB" altLang="it-IT" sz="1600" dirty="0" err="1"/>
              <a:t>il</a:t>
            </a:r>
            <a:r>
              <a:rPr lang="en-GB" altLang="it-IT" sz="1600" dirty="0"/>
              <a:t> </a:t>
            </a:r>
            <a:r>
              <a:rPr lang="en-GB" altLang="it-IT" sz="1600" dirty="0" err="1"/>
              <a:t>patogeno</a:t>
            </a:r>
            <a:r>
              <a:rPr lang="en-GB" altLang="it-IT" sz="1600" dirty="0"/>
              <a:t> non </a:t>
            </a:r>
            <a:r>
              <a:rPr lang="en-GB" altLang="it-IT" sz="1600" dirty="0" err="1"/>
              <a:t>trova</a:t>
            </a:r>
            <a:r>
              <a:rPr lang="en-GB" altLang="it-IT" sz="1600" dirty="0"/>
              <a:t> le </a:t>
            </a:r>
            <a:r>
              <a:rPr lang="en-GB" altLang="it-IT" sz="1600" dirty="0" err="1"/>
              <a:t>condizioni</a:t>
            </a:r>
            <a:r>
              <a:rPr lang="en-GB" altLang="it-IT" sz="1600" dirty="0"/>
              <a:t> </a:t>
            </a:r>
            <a:r>
              <a:rPr lang="en-GB" altLang="it-IT" sz="1600" dirty="0" err="1"/>
              <a:t>favorevoli</a:t>
            </a:r>
            <a:r>
              <a:rPr lang="en-GB" altLang="it-IT" sz="1600" dirty="0"/>
              <a:t> per </a:t>
            </a:r>
            <a:r>
              <a:rPr lang="en-GB" altLang="it-IT" sz="1600" dirty="0" err="1"/>
              <a:t>svilupparsi</a:t>
            </a:r>
            <a:endParaRPr lang="en-GB" altLang="it-IT" sz="1600" dirty="0"/>
          </a:p>
          <a:p>
            <a:r>
              <a:rPr lang="en-GB" altLang="it-IT" sz="1800" dirty="0"/>
              <a:t>Uso di </a:t>
            </a:r>
            <a:r>
              <a:rPr lang="en-GB" altLang="it-IT" sz="1800" dirty="0" err="1"/>
              <a:t>propaguli</a:t>
            </a:r>
            <a:r>
              <a:rPr lang="en-GB" altLang="it-IT" sz="1800" dirty="0"/>
              <a:t> </a:t>
            </a:r>
            <a:r>
              <a:rPr lang="en-GB" altLang="it-IT" sz="1800" dirty="0" err="1"/>
              <a:t>privi</a:t>
            </a:r>
            <a:r>
              <a:rPr lang="en-GB" altLang="it-IT" sz="1800" dirty="0"/>
              <a:t> di </a:t>
            </a:r>
            <a:r>
              <a:rPr lang="en-GB" altLang="it-IT" sz="1800" dirty="0" err="1"/>
              <a:t>patogeno</a:t>
            </a:r>
            <a:endParaRPr lang="en-GB" altLang="it-IT" sz="1800" dirty="0"/>
          </a:p>
          <a:p>
            <a:pPr lvl="1"/>
            <a:r>
              <a:rPr lang="en-GB" altLang="it-IT" sz="1600" dirty="0"/>
              <a:t>Semi</a:t>
            </a:r>
          </a:p>
          <a:p>
            <a:pPr lvl="1"/>
            <a:r>
              <a:rPr lang="en-GB" altLang="it-IT" sz="1600" dirty="0" err="1"/>
              <a:t>Organi</a:t>
            </a:r>
            <a:r>
              <a:rPr lang="en-GB" altLang="it-IT" sz="1600" dirty="0"/>
              <a:t> </a:t>
            </a:r>
            <a:r>
              <a:rPr lang="en-GB" altLang="it-IT" sz="1600" dirty="0" err="1"/>
              <a:t>vegetativi</a:t>
            </a:r>
            <a:endParaRPr lang="en-GB" altLang="it-IT" sz="1600" dirty="0"/>
          </a:p>
          <a:p>
            <a:r>
              <a:rPr lang="en-GB" altLang="it-IT" sz="1800" dirty="0" err="1"/>
              <a:t>Esclusione</a:t>
            </a:r>
            <a:r>
              <a:rPr lang="en-GB" altLang="it-IT" sz="1800" dirty="0"/>
              <a:t> del </a:t>
            </a:r>
            <a:r>
              <a:rPr lang="en-GB" altLang="it-IT" sz="1800" dirty="0" err="1"/>
              <a:t>patogeno</a:t>
            </a:r>
            <a:r>
              <a:rPr lang="en-GB" altLang="it-IT" sz="1800" dirty="0"/>
              <a:t> </a:t>
            </a:r>
            <a:r>
              <a:rPr lang="en-GB" altLang="it-IT" sz="1800" dirty="0" err="1"/>
              <a:t>dalla</a:t>
            </a:r>
            <a:r>
              <a:rPr lang="en-GB" altLang="it-IT" sz="1800" dirty="0"/>
              <a:t> </a:t>
            </a:r>
            <a:r>
              <a:rPr lang="en-GB" altLang="it-IT" sz="1800" dirty="0" err="1"/>
              <a:t>superficie</a:t>
            </a:r>
            <a:r>
              <a:rPr lang="en-GB" altLang="it-IT" sz="1800" dirty="0"/>
              <a:t> </a:t>
            </a:r>
            <a:r>
              <a:rPr lang="en-GB" altLang="it-IT" sz="1800" dirty="0" err="1"/>
              <a:t>mediante</a:t>
            </a:r>
            <a:r>
              <a:rPr lang="en-GB" altLang="it-IT" sz="1800" dirty="0"/>
              <a:t> “coating”</a:t>
            </a:r>
          </a:p>
          <a:p>
            <a:pPr lvl="1"/>
            <a:r>
              <a:rPr lang="en-GB" altLang="it-IT" sz="1600" dirty="0"/>
              <a:t>Le </a:t>
            </a:r>
            <a:r>
              <a:rPr lang="en-GB" altLang="it-IT" sz="1600" dirty="0" err="1"/>
              <a:t>piante</a:t>
            </a:r>
            <a:r>
              <a:rPr lang="en-GB" altLang="it-IT" sz="1600" dirty="0"/>
              <a:t> </a:t>
            </a:r>
            <a:r>
              <a:rPr lang="en-GB" altLang="it-IT" sz="1600" dirty="0" err="1"/>
              <a:t>vengono</a:t>
            </a:r>
            <a:r>
              <a:rPr lang="en-GB" altLang="it-IT" sz="1600" dirty="0"/>
              <a:t> </a:t>
            </a:r>
            <a:r>
              <a:rPr lang="en-GB" altLang="it-IT" sz="1600" dirty="0" err="1"/>
              <a:t>spruzzate</a:t>
            </a:r>
            <a:r>
              <a:rPr lang="en-GB" altLang="it-IT" sz="1600" dirty="0"/>
              <a:t> con  </a:t>
            </a:r>
            <a:r>
              <a:rPr lang="en-GB" altLang="it-IT" sz="1600" dirty="0" err="1"/>
              <a:t>dei</a:t>
            </a:r>
            <a:r>
              <a:rPr lang="en-GB" altLang="it-IT" sz="1600" dirty="0"/>
              <a:t> </a:t>
            </a:r>
            <a:r>
              <a:rPr lang="en-GB" altLang="it-IT" sz="1600" dirty="0" err="1"/>
              <a:t>composti</a:t>
            </a:r>
            <a:r>
              <a:rPr lang="en-GB" altLang="it-IT" sz="1600" dirty="0"/>
              <a:t> </a:t>
            </a:r>
            <a:r>
              <a:rPr lang="en-GB" altLang="it-IT" sz="1600" dirty="0" err="1"/>
              <a:t>che</a:t>
            </a:r>
            <a:r>
              <a:rPr lang="en-GB" altLang="it-IT" sz="1600" dirty="0"/>
              <a:t> </a:t>
            </a:r>
            <a:r>
              <a:rPr lang="en-GB" altLang="it-IT" sz="1600" dirty="0" err="1"/>
              <a:t>formano</a:t>
            </a:r>
            <a:r>
              <a:rPr lang="en-GB" altLang="it-IT" sz="1600" dirty="0"/>
              <a:t> un film continuo </a:t>
            </a:r>
            <a:r>
              <a:rPr lang="en-GB" altLang="it-IT" sz="1600" dirty="0" err="1"/>
              <a:t>sulla</a:t>
            </a:r>
            <a:r>
              <a:rPr lang="en-GB" altLang="it-IT" sz="1600" dirty="0"/>
              <a:t> </a:t>
            </a:r>
            <a:r>
              <a:rPr lang="en-GB" altLang="it-IT" sz="1600" dirty="0" err="1"/>
              <a:t>superficie</a:t>
            </a:r>
            <a:r>
              <a:rPr lang="en-GB" altLang="it-IT" sz="1600" dirty="0"/>
              <a:t> e </a:t>
            </a:r>
            <a:r>
              <a:rPr lang="en-GB" altLang="it-IT" sz="1600" dirty="0" err="1"/>
              <a:t>inibiscono</a:t>
            </a:r>
            <a:r>
              <a:rPr lang="en-GB" altLang="it-IT" sz="1600" dirty="0"/>
              <a:t> </a:t>
            </a:r>
            <a:r>
              <a:rPr lang="en-GB" altLang="it-IT" sz="1600" dirty="0" err="1"/>
              <a:t>il</a:t>
            </a:r>
            <a:r>
              <a:rPr lang="en-GB" altLang="it-IT" sz="1600" dirty="0"/>
              <a:t> </a:t>
            </a:r>
            <a:r>
              <a:rPr lang="en-GB" altLang="it-IT" sz="1600" dirty="0" err="1"/>
              <a:t>contatto</a:t>
            </a:r>
            <a:r>
              <a:rPr lang="en-GB" altLang="it-IT" sz="1600" dirty="0"/>
              <a:t> con </a:t>
            </a:r>
            <a:r>
              <a:rPr lang="en-GB" altLang="it-IT" sz="1600" dirty="0" err="1"/>
              <a:t>il</a:t>
            </a:r>
            <a:r>
              <a:rPr lang="en-GB" altLang="it-IT" sz="1600" dirty="0"/>
              <a:t> </a:t>
            </a:r>
            <a:r>
              <a:rPr lang="en-GB" altLang="it-IT" sz="1600" dirty="0" err="1"/>
              <a:t>patogeno</a:t>
            </a:r>
            <a:r>
              <a:rPr lang="en-GB" altLang="it-IT" sz="1600" dirty="0"/>
              <a:t> </a:t>
            </a:r>
          </a:p>
          <a:p>
            <a:pPr lvl="1"/>
            <a:r>
              <a:rPr lang="en-GB" altLang="it-IT" sz="1600" dirty="0"/>
              <a:t>Ad </a:t>
            </a:r>
            <a:r>
              <a:rPr lang="en-GB" altLang="it-IT" sz="1600" dirty="0" err="1"/>
              <a:t>esempio</a:t>
            </a:r>
            <a:r>
              <a:rPr lang="en-GB" altLang="it-IT" sz="1600" dirty="0"/>
              <a:t> </a:t>
            </a:r>
            <a:r>
              <a:rPr lang="en-GB" altLang="it-IT" sz="1600" dirty="0" err="1"/>
              <a:t>viene</a:t>
            </a:r>
            <a:r>
              <a:rPr lang="en-GB" altLang="it-IT" sz="1600" dirty="0"/>
              <a:t> </a:t>
            </a:r>
            <a:r>
              <a:rPr lang="en-GB" altLang="it-IT" sz="1600" dirty="0" err="1"/>
              <a:t>usato</a:t>
            </a:r>
            <a:r>
              <a:rPr lang="en-GB" altLang="it-IT" sz="1600" dirty="0"/>
              <a:t> </a:t>
            </a:r>
            <a:r>
              <a:rPr lang="en-GB" altLang="it-IT" sz="1600" dirty="0" err="1"/>
              <a:t>l’alcol</a:t>
            </a:r>
            <a:r>
              <a:rPr lang="en-GB" altLang="it-IT" sz="1600" dirty="0"/>
              <a:t> </a:t>
            </a:r>
            <a:r>
              <a:rPr lang="en-GB" altLang="it-IT" sz="1600" dirty="0" err="1"/>
              <a:t>dodecilico</a:t>
            </a:r>
            <a:r>
              <a:rPr lang="en-GB" altLang="it-IT" sz="1600" dirty="0"/>
              <a:t> </a:t>
            </a:r>
            <a:r>
              <a:rPr lang="en-GB" altLang="it-IT" sz="1600" dirty="0" err="1"/>
              <a:t>emulsionato</a:t>
            </a:r>
            <a:r>
              <a:rPr lang="en-GB" altLang="it-IT" sz="1600" dirty="0"/>
              <a:t> in </a:t>
            </a:r>
            <a:r>
              <a:rPr lang="en-GB" altLang="it-IT" sz="1600" dirty="0" err="1"/>
              <a:t>acqua</a:t>
            </a:r>
            <a:r>
              <a:rPr lang="en-GB" altLang="it-IT" sz="1600" dirty="0"/>
              <a:t>. </a:t>
            </a:r>
            <a:r>
              <a:rPr lang="en-GB" altLang="it-IT" sz="1600" dirty="0" err="1"/>
              <a:t>Questo</a:t>
            </a:r>
            <a:r>
              <a:rPr lang="en-GB" altLang="it-IT" sz="1600" dirty="0"/>
              <a:t> forma </a:t>
            </a:r>
            <a:r>
              <a:rPr lang="en-GB" altLang="it-IT" sz="1600" dirty="0" err="1"/>
              <a:t>una</a:t>
            </a:r>
            <a:r>
              <a:rPr lang="en-GB" altLang="it-IT" sz="1600" dirty="0"/>
              <a:t> </a:t>
            </a:r>
            <a:r>
              <a:rPr lang="en-GB" altLang="it-IT" sz="1600" dirty="0" err="1"/>
              <a:t>sottile</a:t>
            </a:r>
            <a:r>
              <a:rPr lang="en-GB" altLang="it-IT" sz="1600" dirty="0"/>
              <a:t> </a:t>
            </a:r>
            <a:r>
              <a:rPr lang="en-GB" altLang="it-IT" sz="1600" dirty="0" err="1"/>
              <a:t>membrana</a:t>
            </a:r>
            <a:r>
              <a:rPr lang="en-GB" altLang="it-IT" sz="1600" dirty="0"/>
              <a:t> </a:t>
            </a:r>
            <a:r>
              <a:rPr lang="en-GB" altLang="it-IT" sz="1600" dirty="0" err="1"/>
              <a:t>che</a:t>
            </a:r>
            <a:r>
              <a:rPr lang="en-GB" altLang="it-IT" sz="1600" dirty="0"/>
              <a:t> </a:t>
            </a:r>
            <a:r>
              <a:rPr lang="en-GB" altLang="it-IT" sz="1600" dirty="0" err="1"/>
              <a:t>permette</a:t>
            </a:r>
            <a:r>
              <a:rPr lang="en-GB" altLang="it-IT" sz="1600" dirty="0"/>
              <a:t> la </a:t>
            </a:r>
            <a:r>
              <a:rPr lang="en-GB" altLang="it-IT" sz="1600" dirty="0" err="1"/>
              <a:t>diffusione</a:t>
            </a:r>
            <a:r>
              <a:rPr lang="en-GB" altLang="it-IT" sz="1600" dirty="0"/>
              <a:t> di O</a:t>
            </a:r>
            <a:r>
              <a:rPr lang="en-GB" altLang="it-IT" sz="1600" baseline="-25000" dirty="0"/>
              <a:t>2</a:t>
            </a:r>
            <a:r>
              <a:rPr lang="en-GB" altLang="it-IT" sz="1600" dirty="0"/>
              <a:t> e CO</a:t>
            </a:r>
            <a:r>
              <a:rPr lang="en-GB" altLang="it-IT" sz="1600" baseline="-25000" dirty="0"/>
              <a:t>2</a:t>
            </a:r>
            <a:r>
              <a:rPr lang="en-GB" altLang="it-IT" sz="1600" dirty="0"/>
              <a:t> ma non di </a:t>
            </a:r>
            <a:r>
              <a:rPr lang="en-GB" altLang="it-IT" sz="1600" dirty="0" err="1"/>
              <a:t>acqua</a:t>
            </a:r>
            <a:endParaRPr lang="en-GB" altLang="it-IT" sz="1600" dirty="0"/>
          </a:p>
          <a:p>
            <a:endParaRPr lang="en-GB" altLang="it-IT" sz="1600" dirty="0"/>
          </a:p>
          <a:p>
            <a:endParaRPr lang="it-IT" altLang="it-IT"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47528" y="383637"/>
            <a:ext cx="8419647" cy="6474363"/>
          </a:xfrm>
          <a:prstGeom prst="rect">
            <a:avLst/>
          </a:prstGeom>
        </p:spPr>
      </p:pic>
    </p:spTree>
    <p:extLst>
      <p:ext uri="{BB962C8B-B14F-4D97-AF65-F5344CB8AC3E}">
        <p14:creationId xmlns:p14="http://schemas.microsoft.com/office/powerpoint/2010/main" val="1287685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03512" y="404664"/>
            <a:ext cx="8210209" cy="6046240"/>
          </a:xfrm>
          <a:prstGeom prst="rect">
            <a:avLst/>
          </a:prstGeom>
        </p:spPr>
      </p:pic>
    </p:spTree>
    <p:extLst>
      <p:ext uri="{BB962C8B-B14F-4D97-AF65-F5344CB8AC3E}">
        <p14:creationId xmlns:p14="http://schemas.microsoft.com/office/powerpoint/2010/main" val="1394792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84852" y="181624"/>
            <a:ext cx="8631628" cy="6487736"/>
          </a:xfrm>
          <a:prstGeom prst="rect">
            <a:avLst/>
          </a:prstGeom>
        </p:spPr>
      </p:pic>
    </p:spTree>
    <p:extLst>
      <p:ext uri="{BB962C8B-B14F-4D97-AF65-F5344CB8AC3E}">
        <p14:creationId xmlns:p14="http://schemas.microsoft.com/office/powerpoint/2010/main" val="3904800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127448" y="135510"/>
            <a:ext cx="9217024" cy="6486940"/>
          </a:xfrm>
          <a:prstGeom prst="rect">
            <a:avLst/>
          </a:prstGeom>
        </p:spPr>
      </p:pic>
    </p:spTree>
    <p:extLst>
      <p:ext uri="{BB962C8B-B14F-4D97-AF65-F5344CB8AC3E}">
        <p14:creationId xmlns:p14="http://schemas.microsoft.com/office/powerpoint/2010/main" val="1231092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87488" y="134734"/>
            <a:ext cx="8712968" cy="6483456"/>
          </a:xfrm>
          <a:prstGeom prst="rect">
            <a:avLst/>
          </a:prstGeom>
        </p:spPr>
      </p:pic>
    </p:spTree>
    <p:extLst>
      <p:ext uri="{BB962C8B-B14F-4D97-AF65-F5344CB8AC3E}">
        <p14:creationId xmlns:p14="http://schemas.microsoft.com/office/powerpoint/2010/main" val="2270571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919288" y="188913"/>
            <a:ext cx="7849121"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rgbClr val="000000"/>
                </a:solidFill>
                <a:latin typeface="Arial" charset="0"/>
                <a:cs typeface="Arial" charset="0"/>
              </a:defRPr>
            </a:lvl1pPr>
            <a:lvl2pPr marL="457200">
              <a:defRPr>
                <a:solidFill>
                  <a:srgbClr val="000000"/>
                </a:solidFill>
                <a:latin typeface="Arial" charset="0"/>
                <a:cs typeface="Arial" charset="0"/>
              </a:defRPr>
            </a:lvl2pPr>
            <a:lvl3pPr marL="914400">
              <a:defRPr>
                <a:solidFill>
                  <a:srgbClr val="000000"/>
                </a:solidFill>
                <a:latin typeface="Arial" charset="0"/>
                <a:cs typeface="Arial" charset="0"/>
              </a:defRPr>
            </a:lvl3pPr>
            <a:lvl4pPr marL="1371600">
              <a:defRPr>
                <a:solidFill>
                  <a:srgbClr val="000000"/>
                </a:solidFill>
                <a:latin typeface="Arial" charset="0"/>
                <a:cs typeface="Arial" charset="0"/>
              </a:defRPr>
            </a:lvl4pPr>
            <a:lvl5pPr marL="1828800">
              <a:defRPr>
                <a:solidFill>
                  <a:srgbClr val="000000"/>
                </a:solidFill>
                <a:latin typeface="Arial" charset="0"/>
                <a:cs typeface="Arial" charset="0"/>
              </a:defRPr>
            </a:lvl5pPr>
            <a:lvl6pPr eaLnBrk="0" fontAlgn="base" hangingPunct="0">
              <a:spcBef>
                <a:spcPct val="0"/>
              </a:spcBef>
              <a:spcAft>
                <a:spcPct val="0"/>
              </a:spcAft>
              <a:buClr>
                <a:srgbClr val="000000"/>
              </a:buClr>
              <a:buSzPct val="100000"/>
              <a:buFont typeface="Times New Roman" pitchFamily="18" charset="0"/>
              <a:defRPr>
                <a:solidFill>
                  <a:srgbClr val="000000"/>
                </a:solidFill>
                <a:latin typeface="Arial" charset="0"/>
                <a:cs typeface="Arial" charset="0"/>
              </a:defRPr>
            </a:lvl6pPr>
            <a:lvl7pPr eaLnBrk="0" fontAlgn="base" hangingPunct="0">
              <a:spcBef>
                <a:spcPct val="0"/>
              </a:spcBef>
              <a:spcAft>
                <a:spcPct val="0"/>
              </a:spcAft>
              <a:buClr>
                <a:srgbClr val="000000"/>
              </a:buClr>
              <a:buSzPct val="100000"/>
              <a:buFont typeface="Times New Roman" pitchFamily="18" charset="0"/>
              <a:defRPr>
                <a:solidFill>
                  <a:srgbClr val="000000"/>
                </a:solidFill>
                <a:latin typeface="Arial" charset="0"/>
                <a:cs typeface="Arial" charset="0"/>
              </a:defRPr>
            </a:lvl7pPr>
            <a:lvl8pPr eaLnBrk="0" fontAlgn="base" hangingPunct="0">
              <a:spcBef>
                <a:spcPct val="0"/>
              </a:spcBef>
              <a:spcAft>
                <a:spcPct val="0"/>
              </a:spcAft>
              <a:buClr>
                <a:srgbClr val="000000"/>
              </a:buClr>
              <a:buSzPct val="100000"/>
              <a:buFont typeface="Times New Roman" pitchFamily="18" charset="0"/>
              <a:defRPr>
                <a:solidFill>
                  <a:srgbClr val="000000"/>
                </a:solidFill>
                <a:latin typeface="Arial" charset="0"/>
                <a:cs typeface="Arial" charset="0"/>
              </a:defRPr>
            </a:lvl8pPr>
            <a:lvl9pPr eaLnBrk="0" fontAlgn="base" hangingPunct="0">
              <a:spcBef>
                <a:spcPct val="0"/>
              </a:spcBef>
              <a:spcAft>
                <a:spcPct val="0"/>
              </a:spcAft>
              <a:buClr>
                <a:srgbClr val="000000"/>
              </a:buClr>
              <a:buSzPct val="100000"/>
              <a:buFont typeface="Times New Roman" pitchFamily="18" charset="0"/>
              <a:defRPr>
                <a:solidFill>
                  <a:srgbClr val="000000"/>
                </a:solidFill>
                <a:latin typeface="Arial" charset="0"/>
                <a:cs typeface="Arial" charset="0"/>
              </a:defRPr>
            </a:lvl9pPr>
          </a:lstStyle>
          <a:p>
            <a:pPr algn="ctr">
              <a:spcBef>
                <a:spcPct val="50000"/>
              </a:spcBef>
            </a:pPr>
            <a:r>
              <a:rPr lang="it-IT" sz="2800" b="1" dirty="0" err="1">
                <a:solidFill>
                  <a:schemeClr val="tx1"/>
                </a:solidFill>
                <a:latin typeface="Century Gothic" pitchFamily="34" charset="0"/>
              </a:rPr>
              <a:t>Integrated</a:t>
            </a:r>
            <a:r>
              <a:rPr lang="it-IT" sz="2800" b="1" dirty="0">
                <a:solidFill>
                  <a:schemeClr val="tx1"/>
                </a:solidFill>
                <a:latin typeface="Century Gothic" pitchFamily="34" charset="0"/>
              </a:rPr>
              <a:t> aflatoxin management - IAM</a:t>
            </a:r>
            <a:endParaRPr lang="it-IT" sz="2800" b="1" dirty="0">
              <a:solidFill>
                <a:schemeClr val="tx1"/>
              </a:solidFill>
              <a:latin typeface="Century Gothic" pitchFamily="34" charset="0"/>
            </a:endParaRPr>
          </a:p>
        </p:txBody>
      </p:sp>
      <p:grpSp>
        <p:nvGrpSpPr>
          <p:cNvPr id="2" name="Organization Chart 3"/>
          <p:cNvGrpSpPr>
            <a:grpSpLocks/>
          </p:cNvGrpSpPr>
          <p:nvPr/>
        </p:nvGrpSpPr>
        <p:grpSpPr bwMode="auto">
          <a:xfrm>
            <a:off x="1919287" y="1087752"/>
            <a:ext cx="7921128" cy="2519362"/>
            <a:chOff x="272" y="999"/>
            <a:chExt cx="2880" cy="720"/>
          </a:xfrm>
        </p:grpSpPr>
        <p:cxnSp>
          <p:nvCxnSpPr>
            <p:cNvPr id="87045" name="_s87045"/>
            <p:cNvCxnSpPr>
              <a:cxnSpLocks noChangeShapeType="1"/>
              <a:stCxn id="8" idx="0"/>
              <a:endCxn id="3" idx="2"/>
            </p:cNvCxnSpPr>
            <p:nvPr/>
          </p:nvCxnSpPr>
          <p:spPr bwMode="auto">
            <a:xfrm rot="5400000" flipH="1">
              <a:off x="2144" y="855"/>
              <a:ext cx="144" cy="1008"/>
            </a:xfrm>
            <a:prstGeom prst="bentConnector3">
              <a:avLst>
                <a:gd name="adj1" fmla="val 2780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7046" name="_s87046"/>
            <p:cNvCxnSpPr>
              <a:cxnSpLocks noChangeShapeType="1"/>
              <a:stCxn id="7" idx="0"/>
              <a:endCxn id="3" idx="2"/>
            </p:cNvCxnSpPr>
            <p:nvPr/>
          </p:nvCxnSpPr>
          <p:spPr bwMode="auto">
            <a:xfrm rot="16200000">
              <a:off x="1641" y="1358"/>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87047" name="_s87047"/>
            <p:cNvCxnSpPr>
              <a:cxnSpLocks noChangeShapeType="1"/>
              <a:stCxn id="4" idx="0"/>
              <a:endCxn id="3" idx="2"/>
            </p:cNvCxnSpPr>
            <p:nvPr/>
          </p:nvCxnSpPr>
          <p:spPr bwMode="auto">
            <a:xfrm rot="16200000">
              <a:off x="1136" y="855"/>
              <a:ext cx="144" cy="1008"/>
            </a:xfrm>
            <a:prstGeom prst="bentConnector3">
              <a:avLst>
                <a:gd name="adj1" fmla="val 2780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87048"/>
            <p:cNvSpPr>
              <a:spLocks noChangeArrowheads="1"/>
            </p:cNvSpPr>
            <p:nvPr/>
          </p:nvSpPr>
          <p:spPr bwMode="auto">
            <a:xfrm>
              <a:off x="1280" y="999"/>
              <a:ext cx="864"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vert="horz" wrap="none" lIns="0" tIns="0" rIns="0" bIns="0" numCol="1" anchor="ctr" anchorCtr="0" compatLnSpc="1">
              <a:prstTxWarp prst="textNoShape">
                <a:avLst/>
              </a:prstTxWarp>
            </a:bodyPr>
            <a:lstStyle/>
            <a:p>
              <a:pPr algn="ctr" eaLnBrk="0" hangingPunct="0"/>
              <a:r>
                <a:rPr lang="it-IT" sz="1800" b="1" dirty="0">
                  <a:latin typeface="Century Gothic" pitchFamily="34" charset="0"/>
                  <a:cs typeface="Arial" charset="0"/>
                </a:rPr>
                <a:t>PREVENTION</a:t>
              </a:r>
            </a:p>
          </p:txBody>
        </p:sp>
        <p:sp>
          <p:nvSpPr>
            <p:cNvPr id="4" name="_s87049"/>
            <p:cNvSpPr>
              <a:spLocks noChangeArrowheads="1"/>
            </p:cNvSpPr>
            <p:nvPr/>
          </p:nvSpPr>
          <p:spPr bwMode="auto">
            <a:xfrm>
              <a:off x="272" y="1431"/>
              <a:ext cx="864" cy="288"/>
            </a:xfrm>
            <a:prstGeom prst="roundRect">
              <a:avLst>
                <a:gd name="adj" fmla="val 16667"/>
              </a:avLst>
            </a:prstGeom>
            <a:solidFill>
              <a:srgbClr val="92D050"/>
            </a:solidFill>
            <a:ln w="9525">
              <a:solidFill>
                <a:schemeClr val="tx1"/>
              </a:solidFill>
              <a:round/>
              <a:headEnd/>
              <a:tailEnd/>
            </a:ln>
            <a:extLst/>
          </p:spPr>
          <p:txBody>
            <a:bodyPr vert="horz" wrap="none" lIns="0" tIns="0" rIns="0" bIns="0" numCol="1" anchor="ctr" anchorCtr="0" compatLnSpc="1">
              <a:prstTxWarp prst="textNoShape">
                <a:avLst/>
              </a:prstTxWarp>
            </a:bodyPr>
            <a:lstStyle/>
            <a:p>
              <a:pPr algn="ctr" eaLnBrk="0" hangingPunct="0"/>
              <a:r>
                <a:rPr lang="it-IT" sz="1400" dirty="0">
                  <a:latin typeface="Century Gothic" pitchFamily="34" charset="0"/>
                  <a:cs typeface="Arial" charset="0"/>
                </a:rPr>
                <a:t>ON FIELD</a:t>
              </a:r>
            </a:p>
          </p:txBody>
        </p:sp>
        <p:sp>
          <p:nvSpPr>
            <p:cNvPr id="7" name="_s87050"/>
            <p:cNvSpPr>
              <a:spLocks noChangeArrowheads="1"/>
            </p:cNvSpPr>
            <p:nvPr/>
          </p:nvSpPr>
          <p:spPr bwMode="auto">
            <a:xfrm>
              <a:off x="1280" y="1431"/>
              <a:ext cx="864" cy="288"/>
            </a:xfrm>
            <a:prstGeom prst="roundRect">
              <a:avLst>
                <a:gd name="adj" fmla="val 16667"/>
              </a:avLst>
            </a:prstGeom>
            <a:solidFill>
              <a:srgbClr val="FFFF00"/>
            </a:solidFill>
            <a:ln w="9525">
              <a:solidFill>
                <a:schemeClr val="tx1"/>
              </a:solidFill>
              <a:round/>
              <a:headEnd/>
              <a:tailEnd/>
            </a:ln>
            <a:extLst/>
          </p:spPr>
          <p:txBody>
            <a:bodyPr vert="horz" wrap="none" lIns="0" tIns="0" rIns="0" bIns="0" numCol="1" anchor="ctr" anchorCtr="0" compatLnSpc="1">
              <a:prstTxWarp prst="textNoShape">
                <a:avLst/>
              </a:prstTxWarp>
            </a:bodyPr>
            <a:lstStyle/>
            <a:p>
              <a:pPr algn="ctr" eaLnBrk="0" hangingPunct="0"/>
              <a:r>
                <a:rPr lang="it-IT" sz="1400" dirty="0">
                  <a:latin typeface="Century Gothic" pitchFamily="34" charset="0"/>
                  <a:cs typeface="Arial" charset="0"/>
                </a:rPr>
                <a:t>STOCKING</a:t>
              </a:r>
            </a:p>
          </p:txBody>
        </p:sp>
        <p:sp>
          <p:nvSpPr>
            <p:cNvPr id="8" name="_s87051"/>
            <p:cNvSpPr>
              <a:spLocks noChangeArrowheads="1"/>
            </p:cNvSpPr>
            <p:nvPr/>
          </p:nvSpPr>
          <p:spPr bwMode="auto">
            <a:xfrm>
              <a:off x="2288" y="1431"/>
              <a:ext cx="864" cy="288"/>
            </a:xfrm>
            <a:prstGeom prst="roundRect">
              <a:avLst>
                <a:gd name="adj" fmla="val 16667"/>
              </a:avLst>
            </a:prstGeom>
            <a:solidFill>
              <a:srgbClr val="FFFF00"/>
            </a:solidFill>
            <a:ln w="9525">
              <a:solidFill>
                <a:schemeClr val="tx1"/>
              </a:solidFill>
              <a:round/>
              <a:headEnd/>
              <a:tailEnd/>
            </a:ln>
            <a:extLst/>
          </p:spPr>
          <p:txBody>
            <a:bodyPr vert="horz" wrap="none" lIns="0" tIns="0" rIns="0" bIns="0" numCol="1" anchor="ctr" anchorCtr="0" compatLnSpc="1">
              <a:prstTxWarp prst="textNoShape">
                <a:avLst/>
              </a:prstTxWarp>
            </a:bodyPr>
            <a:lstStyle/>
            <a:p>
              <a:pPr algn="ctr" eaLnBrk="0" hangingPunct="0"/>
              <a:r>
                <a:rPr lang="it-IT" sz="1400" dirty="0">
                  <a:latin typeface="Century Gothic" pitchFamily="34" charset="0"/>
                  <a:cs typeface="Arial" charset="0"/>
                </a:rPr>
                <a:t>PRODUCTION</a:t>
              </a:r>
            </a:p>
          </p:txBody>
        </p:sp>
      </p:grpSp>
      <p:grpSp>
        <p:nvGrpSpPr>
          <p:cNvPr id="9" name="Organization Chart 12"/>
          <p:cNvGrpSpPr>
            <a:grpSpLocks/>
          </p:cNvGrpSpPr>
          <p:nvPr/>
        </p:nvGrpSpPr>
        <p:grpSpPr bwMode="auto">
          <a:xfrm>
            <a:off x="1919288" y="4076701"/>
            <a:ext cx="7921128" cy="2449513"/>
            <a:chOff x="1134" y="1270"/>
            <a:chExt cx="2880" cy="720"/>
          </a:xfrm>
        </p:grpSpPr>
        <p:cxnSp>
          <p:nvCxnSpPr>
            <p:cNvPr id="87054" name="_s87054"/>
            <p:cNvCxnSpPr>
              <a:cxnSpLocks noChangeShapeType="1"/>
              <a:stCxn id="13" idx="0"/>
              <a:endCxn id="10" idx="2"/>
            </p:cNvCxnSpPr>
            <p:nvPr/>
          </p:nvCxnSpPr>
          <p:spPr bwMode="auto">
            <a:xfrm rot="5400000" flipH="1">
              <a:off x="3006" y="1126"/>
              <a:ext cx="144" cy="1008"/>
            </a:xfrm>
            <a:prstGeom prst="bentConnector3">
              <a:avLst>
                <a:gd name="adj1" fmla="val 2093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7055" name="_s87055"/>
            <p:cNvCxnSpPr>
              <a:cxnSpLocks noChangeShapeType="1"/>
              <a:stCxn id="12" idx="0"/>
              <a:endCxn id="10" idx="2"/>
            </p:cNvCxnSpPr>
            <p:nvPr/>
          </p:nvCxnSpPr>
          <p:spPr bwMode="auto">
            <a:xfrm rot="16200000">
              <a:off x="2503" y="1629"/>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87056" name="_s87056"/>
            <p:cNvCxnSpPr>
              <a:cxnSpLocks noChangeShapeType="1"/>
              <a:stCxn id="11" idx="0"/>
              <a:endCxn id="10" idx="2"/>
            </p:cNvCxnSpPr>
            <p:nvPr/>
          </p:nvCxnSpPr>
          <p:spPr bwMode="auto">
            <a:xfrm rot="16200000">
              <a:off x="1998" y="1126"/>
              <a:ext cx="144" cy="1008"/>
            </a:xfrm>
            <a:prstGeom prst="bentConnector3">
              <a:avLst>
                <a:gd name="adj1" fmla="val 2093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 name="_s87057"/>
            <p:cNvSpPr>
              <a:spLocks noChangeArrowheads="1"/>
            </p:cNvSpPr>
            <p:nvPr/>
          </p:nvSpPr>
          <p:spPr bwMode="auto">
            <a:xfrm>
              <a:off x="2142" y="1270"/>
              <a:ext cx="864"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vert="horz" wrap="none" lIns="0" tIns="0" rIns="0" bIns="0" numCol="1" anchor="ctr" anchorCtr="0" compatLnSpc="1">
              <a:prstTxWarp prst="textNoShape">
                <a:avLst/>
              </a:prstTxWarp>
            </a:bodyPr>
            <a:lstStyle/>
            <a:p>
              <a:pPr algn="ctr" eaLnBrk="0" hangingPunct="0"/>
              <a:r>
                <a:rPr lang="it-IT" sz="1800" b="1" dirty="0">
                  <a:latin typeface="Century Gothic" pitchFamily="34" charset="0"/>
                  <a:cs typeface="Arial" charset="0"/>
                </a:rPr>
                <a:t>DETOXIFICATION</a:t>
              </a:r>
            </a:p>
          </p:txBody>
        </p:sp>
        <p:sp>
          <p:nvSpPr>
            <p:cNvPr id="11" name="_s87058"/>
            <p:cNvSpPr>
              <a:spLocks noChangeArrowheads="1"/>
            </p:cNvSpPr>
            <p:nvPr/>
          </p:nvSpPr>
          <p:spPr bwMode="auto">
            <a:xfrm>
              <a:off x="1134" y="1702"/>
              <a:ext cx="864"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vert="horz" wrap="none" lIns="0" tIns="0" rIns="0" bIns="0" numCol="1" anchor="ctr" anchorCtr="0" compatLnSpc="1">
              <a:prstTxWarp prst="textNoShape">
                <a:avLst/>
              </a:prstTxWarp>
            </a:bodyPr>
            <a:lstStyle/>
            <a:p>
              <a:pPr algn="ctr" eaLnBrk="0" hangingPunct="0"/>
              <a:r>
                <a:rPr lang="it-IT" sz="1400" dirty="0">
                  <a:latin typeface="Century Gothic" pitchFamily="34" charset="0"/>
                  <a:cs typeface="Arial" charset="0"/>
                </a:rPr>
                <a:t>PHYSICAL</a:t>
              </a:r>
            </a:p>
          </p:txBody>
        </p:sp>
        <p:sp>
          <p:nvSpPr>
            <p:cNvPr id="12" name="_s87059"/>
            <p:cNvSpPr>
              <a:spLocks noChangeArrowheads="1"/>
            </p:cNvSpPr>
            <p:nvPr/>
          </p:nvSpPr>
          <p:spPr bwMode="auto">
            <a:xfrm>
              <a:off x="2142" y="1702"/>
              <a:ext cx="864" cy="2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vert="horz" wrap="none" lIns="0" tIns="0" rIns="0" bIns="0" numCol="1" anchor="ctr" anchorCtr="0" compatLnSpc="1">
              <a:prstTxWarp prst="textNoShape">
                <a:avLst/>
              </a:prstTxWarp>
            </a:bodyPr>
            <a:lstStyle/>
            <a:p>
              <a:pPr algn="ctr" eaLnBrk="0" hangingPunct="0"/>
              <a:r>
                <a:rPr lang="it-IT" sz="1400" dirty="0">
                  <a:latin typeface="Century Gothic" pitchFamily="34" charset="0"/>
                  <a:cs typeface="Arial" charset="0"/>
                </a:rPr>
                <a:t>CHEMICAL</a:t>
              </a:r>
            </a:p>
          </p:txBody>
        </p:sp>
        <p:sp>
          <p:nvSpPr>
            <p:cNvPr id="13" name="_s87060"/>
            <p:cNvSpPr>
              <a:spLocks noChangeArrowheads="1"/>
            </p:cNvSpPr>
            <p:nvPr/>
          </p:nvSpPr>
          <p:spPr bwMode="auto">
            <a:xfrm>
              <a:off x="3150" y="1702"/>
              <a:ext cx="864" cy="288"/>
            </a:xfrm>
            <a:prstGeom prst="roundRect">
              <a:avLst>
                <a:gd name="adj" fmla="val 16667"/>
              </a:avLst>
            </a:prstGeom>
            <a:solidFill>
              <a:srgbClr val="00B0F0"/>
            </a:solidFill>
            <a:ln w="9525">
              <a:solidFill>
                <a:schemeClr val="tx1"/>
              </a:solidFill>
              <a:round/>
              <a:headEnd/>
              <a:tailEnd/>
            </a:ln>
            <a:extLst/>
          </p:spPr>
          <p:txBody>
            <a:bodyPr vert="horz" wrap="none" lIns="0" tIns="0" rIns="0" bIns="0" numCol="1" anchor="ctr" anchorCtr="0" compatLnSpc="1">
              <a:prstTxWarp prst="textNoShape">
                <a:avLst/>
              </a:prstTxWarp>
            </a:bodyPr>
            <a:lstStyle/>
            <a:p>
              <a:pPr algn="ctr" eaLnBrk="0" hangingPunct="0"/>
              <a:r>
                <a:rPr lang="it-IT" sz="1400" dirty="0">
                  <a:latin typeface="Century Gothic" pitchFamily="34" charset="0"/>
                  <a:cs typeface="Arial" charset="0"/>
                </a:rPr>
                <a:t>BIOLOGICAL</a:t>
              </a:r>
            </a:p>
          </p:txBody>
        </p:sp>
      </p:grpSp>
    </p:spTree>
    <p:extLst>
      <p:ext uri="{BB962C8B-B14F-4D97-AF65-F5344CB8AC3E}">
        <p14:creationId xmlns:p14="http://schemas.microsoft.com/office/powerpoint/2010/main" val="2337058465"/>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 </a:t>
            </a:r>
            <a:r>
              <a:rPr lang="it-IT" dirty="0" err="1" smtClean="0"/>
              <a:t>field</a:t>
            </a:r>
            <a:r>
              <a:rPr lang="it-IT" dirty="0" smtClean="0"/>
              <a:t> </a:t>
            </a:r>
            <a:r>
              <a:rPr lang="it-IT" dirty="0" err="1" smtClean="0"/>
              <a:t>prevention</a:t>
            </a:r>
            <a:r>
              <a:rPr lang="it-IT" dirty="0" smtClean="0"/>
              <a:t> </a:t>
            </a:r>
            <a:r>
              <a:rPr lang="it-IT" dirty="0" err="1" smtClean="0"/>
              <a:t>strategies</a:t>
            </a:r>
            <a:endParaRPr lang="it-IT" dirty="0"/>
          </a:p>
        </p:txBody>
      </p:sp>
      <p:sp>
        <p:nvSpPr>
          <p:cNvPr id="4" name="Segnaposto contenuto 3"/>
          <p:cNvSpPr>
            <a:spLocks noGrp="1"/>
          </p:cNvSpPr>
          <p:nvPr>
            <p:ph sz="half" idx="1"/>
          </p:nvPr>
        </p:nvSpPr>
        <p:spPr>
          <a:xfrm>
            <a:off x="1631504" y="1536192"/>
            <a:ext cx="4608512" cy="4989152"/>
          </a:xfrm>
        </p:spPr>
        <p:txBody>
          <a:bodyPr>
            <a:normAutofit fontScale="85000" lnSpcReduction="20000"/>
          </a:bodyPr>
          <a:lstStyle/>
          <a:p>
            <a:r>
              <a:rPr lang="en-US" b="1" dirty="0" smtClean="0"/>
              <a:t>Biocontrol</a:t>
            </a:r>
          </a:p>
          <a:p>
            <a:pPr lvl="1"/>
            <a:r>
              <a:rPr lang="en-US" dirty="0" err="1" smtClean="0"/>
              <a:t>Cotty</a:t>
            </a:r>
            <a:r>
              <a:rPr lang="en-US" dirty="0" smtClean="0"/>
              <a:t> (1990) demonstrated the efficiency of </a:t>
            </a:r>
            <a:r>
              <a:rPr lang="en-US" dirty="0" err="1" smtClean="0"/>
              <a:t>atoxigenic</a:t>
            </a:r>
            <a:r>
              <a:rPr lang="en-US" dirty="0" smtClean="0"/>
              <a:t> </a:t>
            </a:r>
            <a:r>
              <a:rPr lang="en-US" i="1" dirty="0" smtClean="0"/>
              <a:t>A. </a:t>
            </a:r>
            <a:r>
              <a:rPr lang="en-US" i="1" dirty="0" err="1" smtClean="0"/>
              <a:t>flavus</a:t>
            </a:r>
            <a:r>
              <a:rPr lang="en-US" dirty="0" smtClean="0"/>
              <a:t> to displace toxigenic strains and hence control AF contaminations in Arizona fields</a:t>
            </a:r>
          </a:p>
          <a:p>
            <a:pPr lvl="1"/>
            <a:r>
              <a:rPr lang="en-US" dirty="0" smtClean="0"/>
              <a:t>Subsequent studies demonstrated the efficiency of the strain on other crops such as peanuts and corn (Abbas et al., 2006; </a:t>
            </a:r>
            <a:r>
              <a:rPr lang="en-US" dirty="0" err="1" smtClean="0"/>
              <a:t>Dorner</a:t>
            </a:r>
            <a:r>
              <a:rPr lang="en-US" dirty="0" smtClean="0"/>
              <a:t>, 2010)</a:t>
            </a:r>
          </a:p>
          <a:p>
            <a:pPr lvl="1"/>
            <a:r>
              <a:rPr lang="en-US" dirty="0" smtClean="0"/>
              <a:t>Large application has been reached with two commercial biological control agents registered by the US-EPA: </a:t>
            </a:r>
            <a:r>
              <a:rPr lang="en-US" b="1" dirty="0" err="1" smtClean="0"/>
              <a:t>Afla</a:t>
            </a:r>
            <a:r>
              <a:rPr lang="en-US" b="1" dirty="0" smtClean="0"/>
              <a:t>-Guard®</a:t>
            </a:r>
            <a:r>
              <a:rPr lang="en-US" dirty="0" smtClean="0"/>
              <a:t>, </a:t>
            </a:r>
            <a:r>
              <a:rPr lang="en-US" b="1" dirty="0" smtClean="0"/>
              <a:t>AF36 and AFLASAFE</a:t>
            </a:r>
          </a:p>
          <a:p>
            <a:pPr lvl="1"/>
            <a:r>
              <a:rPr lang="en-US" dirty="0" smtClean="0"/>
              <a:t>In Italy, </a:t>
            </a:r>
            <a:r>
              <a:rPr lang="en-US" b="1" dirty="0" smtClean="0"/>
              <a:t>Prof. P. </a:t>
            </a:r>
            <a:r>
              <a:rPr lang="en-US" b="1" dirty="0" err="1" smtClean="0"/>
              <a:t>Battilani</a:t>
            </a:r>
            <a:r>
              <a:rPr lang="en-US" b="1" dirty="0" smtClean="0"/>
              <a:t> </a:t>
            </a:r>
            <a:r>
              <a:rPr lang="en-US" dirty="0" smtClean="0"/>
              <a:t>group pinpoint the potential of isolates of </a:t>
            </a:r>
            <a:r>
              <a:rPr lang="en-US" i="1" dirty="0" smtClean="0"/>
              <a:t>A. </a:t>
            </a:r>
            <a:r>
              <a:rPr lang="en-US" i="1" dirty="0" err="1" smtClean="0"/>
              <a:t>flavus</a:t>
            </a:r>
            <a:r>
              <a:rPr lang="en-US" dirty="0" smtClean="0"/>
              <a:t> collected from maize kernels as bio-competitors against mycotoxin producers to reduce AF production up to 80%</a:t>
            </a:r>
          </a:p>
        </p:txBody>
      </p:sp>
      <p:pic>
        <p:nvPicPr>
          <p:cNvPr id="5" name="Segnaposto contenuto 4"/>
          <p:cNvPicPr>
            <a:picLocks noGrp="1" noChangeAspect="1"/>
          </p:cNvPicPr>
          <p:nvPr>
            <p:ph sz="half" idx="2"/>
          </p:nvPr>
        </p:nvPicPr>
        <p:blipFill>
          <a:blip r:embed="rId3"/>
          <a:stretch>
            <a:fillRect/>
          </a:stretch>
        </p:blipFill>
        <p:spPr>
          <a:xfrm>
            <a:off x="6672064" y="1700808"/>
            <a:ext cx="2019300" cy="2266950"/>
          </a:xfrm>
          <a:prstGeom prst="rect">
            <a:avLst/>
          </a:prstGeom>
        </p:spPr>
      </p:pic>
      <p:pic>
        <p:nvPicPr>
          <p:cNvPr id="6" name="Immagine 5"/>
          <p:cNvPicPr>
            <a:picLocks noChangeAspect="1"/>
          </p:cNvPicPr>
          <p:nvPr/>
        </p:nvPicPr>
        <p:blipFill>
          <a:blip r:embed="rId4"/>
          <a:stretch>
            <a:fillRect/>
          </a:stretch>
        </p:blipFill>
        <p:spPr>
          <a:xfrm>
            <a:off x="6668202" y="3984689"/>
            <a:ext cx="2023162" cy="2276475"/>
          </a:xfrm>
          <a:prstGeom prst="rect">
            <a:avLst/>
          </a:prstGeom>
        </p:spPr>
      </p:pic>
    </p:spTree>
    <p:extLst>
      <p:ext uri="{BB962C8B-B14F-4D97-AF65-F5344CB8AC3E}">
        <p14:creationId xmlns:p14="http://schemas.microsoft.com/office/powerpoint/2010/main" val="39911417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 </a:t>
            </a:r>
            <a:r>
              <a:rPr lang="it-IT" dirty="0" err="1" smtClean="0"/>
              <a:t>field</a:t>
            </a:r>
            <a:r>
              <a:rPr lang="it-IT" dirty="0" smtClean="0"/>
              <a:t> </a:t>
            </a:r>
            <a:r>
              <a:rPr lang="it-IT" dirty="0" err="1" smtClean="0"/>
              <a:t>prevention</a:t>
            </a:r>
            <a:r>
              <a:rPr lang="it-IT" dirty="0" smtClean="0"/>
              <a:t> </a:t>
            </a:r>
            <a:r>
              <a:rPr lang="it-IT" dirty="0" err="1" smtClean="0"/>
              <a:t>strategies</a:t>
            </a:r>
            <a:endParaRPr lang="it-IT" dirty="0"/>
          </a:p>
        </p:txBody>
      </p:sp>
      <p:sp>
        <p:nvSpPr>
          <p:cNvPr id="4" name="Segnaposto contenuto 3"/>
          <p:cNvSpPr>
            <a:spLocks noGrp="1"/>
          </p:cNvSpPr>
          <p:nvPr>
            <p:ph sz="half" idx="1"/>
          </p:nvPr>
        </p:nvSpPr>
        <p:spPr>
          <a:xfrm>
            <a:off x="1631505" y="1536192"/>
            <a:ext cx="2448447" cy="4590288"/>
          </a:xfrm>
        </p:spPr>
        <p:txBody>
          <a:bodyPr>
            <a:normAutofit/>
          </a:bodyPr>
          <a:lstStyle/>
          <a:p>
            <a:r>
              <a:rPr lang="it-IT" b="1" dirty="0" err="1" smtClean="0"/>
              <a:t>Modelling</a:t>
            </a:r>
            <a:r>
              <a:rPr lang="it-IT" b="1" dirty="0" smtClean="0"/>
              <a:t> </a:t>
            </a:r>
          </a:p>
          <a:p>
            <a:pPr marL="114300" indent="0">
              <a:buNone/>
            </a:pPr>
            <a:r>
              <a:rPr lang="it-IT" sz="2400" b="1" dirty="0"/>
              <a:t>by P. Battilani &amp; V. Rossi </a:t>
            </a:r>
            <a:r>
              <a:rPr lang="it-IT" sz="2400" b="1" dirty="0" err="1"/>
              <a:t>groups</a:t>
            </a:r>
            <a:r>
              <a:rPr lang="it-IT" sz="2400" b="1" dirty="0"/>
              <a:t> (UNICATT)</a:t>
            </a:r>
          </a:p>
          <a:p>
            <a:r>
              <a:rPr lang="en-GB" sz="2400" dirty="0"/>
              <a:t>FROM </a:t>
            </a:r>
            <a:r>
              <a:rPr lang="en-GB" sz="2400" i="1" dirty="0"/>
              <a:t>A. </a:t>
            </a:r>
            <a:r>
              <a:rPr lang="en-GB" sz="2400" i="1" dirty="0" err="1"/>
              <a:t>flavus</a:t>
            </a:r>
            <a:r>
              <a:rPr lang="en-GB" sz="2400" i="1" dirty="0"/>
              <a:t> </a:t>
            </a:r>
            <a:r>
              <a:rPr lang="en-GB" sz="2400" dirty="0"/>
              <a:t>infection cycle </a:t>
            </a:r>
            <a:r>
              <a:rPr lang="en-GB" sz="2400" dirty="0"/>
              <a:t>TO </a:t>
            </a:r>
            <a:r>
              <a:rPr lang="en-GB" sz="2400" dirty="0"/>
              <a:t>the relational diagram</a:t>
            </a:r>
          </a:p>
          <a:p>
            <a:endParaRPr lang="it-IT" b="1" dirty="0" smtClean="0"/>
          </a:p>
        </p:txBody>
      </p:sp>
      <p:pic>
        <p:nvPicPr>
          <p:cNvPr id="5" name="Segnaposto contenuto 4"/>
          <p:cNvPicPr>
            <a:picLocks noGrp="1" noChangeAspect="1"/>
          </p:cNvPicPr>
          <p:nvPr>
            <p:ph sz="half" idx="2"/>
          </p:nvPr>
        </p:nvPicPr>
        <p:blipFill>
          <a:blip r:embed="rId2"/>
          <a:stretch>
            <a:fillRect/>
          </a:stretch>
        </p:blipFill>
        <p:spPr>
          <a:xfrm>
            <a:off x="4079952" y="1536193"/>
            <a:ext cx="5941097" cy="3693007"/>
          </a:xfrm>
          <a:prstGeom prst="rect">
            <a:avLst/>
          </a:prstGeom>
        </p:spPr>
      </p:pic>
    </p:spTree>
    <p:extLst>
      <p:ext uri="{BB962C8B-B14F-4D97-AF65-F5344CB8AC3E}">
        <p14:creationId xmlns:p14="http://schemas.microsoft.com/office/powerpoint/2010/main" val="94234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
          <p:cNvSpPr txBox="1">
            <a:spLocks noChangeArrowheads="1"/>
          </p:cNvSpPr>
          <p:nvPr/>
        </p:nvSpPr>
        <p:spPr bwMode="auto">
          <a:xfrm>
            <a:off x="4583832" y="44625"/>
            <a:ext cx="36649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eaLnBrk="1" hangingPunct="1">
              <a:defRPr sz="3200" i="1">
                <a:solidFill>
                  <a:schemeClr val="bg1"/>
                </a:solidFill>
                <a:latin typeface="Cambria" pitchFamily="18" charset="0"/>
                <a:cs typeface="Tahoma"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GB" dirty="0">
                <a:solidFill>
                  <a:schemeClr val="tx1"/>
                </a:solidFill>
              </a:rPr>
              <a:t>AFLA-maize at work</a:t>
            </a:r>
          </a:p>
        </p:txBody>
      </p:sp>
      <p:pic>
        <p:nvPicPr>
          <p:cNvPr id="16387" name="Picture 2" descr="http://extension.entm.purdue.edu/fieldcropsipm/images/corn/growthst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5" y="1564928"/>
            <a:ext cx="57150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2 5"/>
          <p:cNvCxnSpPr/>
          <p:nvPr/>
        </p:nvCxnSpPr>
        <p:spPr>
          <a:xfrm flipV="1">
            <a:off x="5683250" y="4510089"/>
            <a:ext cx="0" cy="6508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V="1">
            <a:off x="8528050" y="4508500"/>
            <a:ext cx="0" cy="6492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8543926" y="1556816"/>
            <a:ext cx="936625" cy="2808288"/>
          </a:xfrm>
          <a:prstGeom prst="rect">
            <a:avLst/>
          </a:prstGeom>
          <a:solidFill>
            <a:srgbClr val="FFC000">
              <a:alpha val="37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6392" name="Group 34"/>
          <p:cNvGrpSpPr>
            <a:grpSpLocks/>
          </p:cNvGrpSpPr>
          <p:nvPr/>
        </p:nvGrpSpPr>
        <p:grpSpPr bwMode="auto">
          <a:xfrm>
            <a:off x="2187576" y="2469233"/>
            <a:ext cx="512763" cy="366713"/>
            <a:chOff x="3683" y="3160"/>
            <a:chExt cx="226" cy="170"/>
          </a:xfrm>
        </p:grpSpPr>
        <p:sp>
          <p:nvSpPr>
            <p:cNvPr id="16426" name="Oval 35"/>
            <p:cNvSpPr>
              <a:spLocks noChangeArrowheads="1"/>
            </p:cNvSpPr>
            <p:nvPr/>
          </p:nvSpPr>
          <p:spPr bwMode="auto">
            <a:xfrm>
              <a:off x="3683" y="32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427" name="Oval 36"/>
            <p:cNvSpPr>
              <a:spLocks noChangeArrowheads="1"/>
            </p:cNvSpPr>
            <p:nvPr/>
          </p:nvSpPr>
          <p:spPr bwMode="auto">
            <a:xfrm>
              <a:off x="3723" y="32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428" name="Oval 37"/>
            <p:cNvSpPr>
              <a:spLocks noChangeArrowheads="1"/>
            </p:cNvSpPr>
            <p:nvPr/>
          </p:nvSpPr>
          <p:spPr bwMode="auto">
            <a:xfrm>
              <a:off x="3768" y="32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429" name="Oval 38"/>
            <p:cNvSpPr>
              <a:spLocks noChangeArrowheads="1"/>
            </p:cNvSpPr>
            <p:nvPr/>
          </p:nvSpPr>
          <p:spPr bwMode="auto">
            <a:xfrm>
              <a:off x="3722" y="31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430" name="Oval 39"/>
            <p:cNvSpPr>
              <a:spLocks noChangeArrowheads="1"/>
            </p:cNvSpPr>
            <p:nvPr/>
          </p:nvSpPr>
          <p:spPr bwMode="auto">
            <a:xfrm>
              <a:off x="3811" y="327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431" name="Oval 40"/>
            <p:cNvSpPr>
              <a:spLocks noChangeArrowheads="1"/>
            </p:cNvSpPr>
            <p:nvPr/>
          </p:nvSpPr>
          <p:spPr bwMode="auto">
            <a:xfrm>
              <a:off x="3811" y="31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432" name="Oval 41"/>
            <p:cNvSpPr>
              <a:spLocks noChangeArrowheads="1"/>
            </p:cNvSpPr>
            <p:nvPr/>
          </p:nvSpPr>
          <p:spPr bwMode="auto">
            <a:xfrm>
              <a:off x="3853" y="321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6393" name="Gruppo 56"/>
          <p:cNvGrpSpPr>
            <a:grpSpLocks noChangeAspect="1"/>
          </p:cNvGrpSpPr>
          <p:nvPr/>
        </p:nvGrpSpPr>
        <p:grpSpPr bwMode="auto">
          <a:xfrm>
            <a:off x="1807172" y="3204246"/>
            <a:ext cx="2560637" cy="2312987"/>
            <a:chOff x="3203575" y="2628900"/>
            <a:chExt cx="3048000" cy="2752725"/>
          </a:xfrm>
        </p:grpSpPr>
        <p:pic>
          <p:nvPicPr>
            <p:cNvPr id="16424" name="Picture 4" descr="http://www.midisegni.it/disegni/vari/imbut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2628900"/>
              <a:ext cx="3048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5" name="Picture 36" descr="http://www.programmiamo.altervista.org/immagini/ciclo9.JPG"/>
            <p:cNvPicPr>
              <a:picLocks noChangeAspect="1" noChangeArrowheads="1"/>
            </p:cNvPicPr>
            <p:nvPr/>
          </p:nvPicPr>
          <p:blipFill>
            <a:blip r:embed="rId5">
              <a:extLst>
                <a:ext uri="{28A0092B-C50C-407E-A947-70E740481C1C}">
                  <a14:useLocalDpi xmlns:a14="http://schemas.microsoft.com/office/drawing/2010/main" val="0"/>
                </a:ext>
              </a:extLst>
            </a:blip>
            <a:srcRect l="5974" t="4880" r="1456" b="7928"/>
            <a:stretch>
              <a:fillRect/>
            </a:stretch>
          </p:blipFill>
          <p:spPr bwMode="auto">
            <a:xfrm>
              <a:off x="4067944" y="3313729"/>
              <a:ext cx="994601" cy="7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94" name="Group 21"/>
          <p:cNvGrpSpPr>
            <a:grpSpLocks noChangeAspect="1"/>
          </p:cNvGrpSpPr>
          <p:nvPr/>
        </p:nvGrpSpPr>
        <p:grpSpPr bwMode="auto">
          <a:xfrm rot="5400000">
            <a:off x="2405857" y="2576389"/>
            <a:ext cx="803275" cy="601662"/>
            <a:chOff x="2628" y="1776"/>
            <a:chExt cx="315" cy="207"/>
          </a:xfrm>
        </p:grpSpPr>
        <p:sp>
          <p:nvSpPr>
            <p:cNvPr id="16417" name="Freeform 22"/>
            <p:cNvSpPr>
              <a:spLocks noChangeAspect="1"/>
            </p:cNvSpPr>
            <p:nvPr/>
          </p:nvSpPr>
          <p:spPr bwMode="auto">
            <a:xfrm>
              <a:off x="2752" y="1857"/>
              <a:ext cx="119" cy="48"/>
            </a:xfrm>
            <a:custGeom>
              <a:avLst/>
              <a:gdLst>
                <a:gd name="T0" fmla="*/ 0 w 119"/>
                <a:gd name="T1" fmla="*/ 0 h 48"/>
                <a:gd name="T2" fmla="*/ 10 w 119"/>
                <a:gd name="T3" fmla="*/ 2 h 48"/>
                <a:gd name="T4" fmla="*/ 15 w 119"/>
                <a:gd name="T5" fmla="*/ 7 h 48"/>
                <a:gd name="T6" fmla="*/ 17 w 119"/>
                <a:gd name="T7" fmla="*/ 11 h 48"/>
                <a:gd name="T8" fmla="*/ 21 w 119"/>
                <a:gd name="T9" fmla="*/ 16 h 48"/>
                <a:gd name="T10" fmla="*/ 24 w 119"/>
                <a:gd name="T11" fmla="*/ 19 h 48"/>
                <a:gd name="T12" fmla="*/ 31 w 119"/>
                <a:gd name="T13" fmla="*/ 24 h 48"/>
                <a:gd name="T14" fmla="*/ 36 w 119"/>
                <a:gd name="T15" fmla="*/ 29 h 48"/>
                <a:gd name="T16" fmla="*/ 44 w 119"/>
                <a:gd name="T17" fmla="*/ 33 h 48"/>
                <a:gd name="T18" fmla="*/ 52 w 119"/>
                <a:gd name="T19" fmla="*/ 35 h 48"/>
                <a:gd name="T20" fmla="*/ 60 w 119"/>
                <a:gd name="T21" fmla="*/ 40 h 48"/>
                <a:gd name="T22" fmla="*/ 65 w 119"/>
                <a:gd name="T23" fmla="*/ 42 h 48"/>
                <a:gd name="T24" fmla="*/ 76 w 119"/>
                <a:gd name="T25" fmla="*/ 44 h 48"/>
                <a:gd name="T26" fmla="*/ 85 w 119"/>
                <a:gd name="T27" fmla="*/ 45 h 48"/>
                <a:gd name="T28" fmla="*/ 93 w 119"/>
                <a:gd name="T29" fmla="*/ 47 h 48"/>
                <a:gd name="T30" fmla="*/ 102 w 119"/>
                <a:gd name="T31" fmla="*/ 47 h 48"/>
                <a:gd name="T32" fmla="*/ 109 w 119"/>
                <a:gd name="T33" fmla="*/ 46 h 48"/>
                <a:gd name="T34" fmla="*/ 112 w 119"/>
                <a:gd name="T35" fmla="*/ 42 h 48"/>
                <a:gd name="T36" fmla="*/ 116 w 119"/>
                <a:gd name="T37" fmla="*/ 38 h 48"/>
                <a:gd name="T38" fmla="*/ 117 w 119"/>
                <a:gd name="T39" fmla="*/ 34 h 48"/>
                <a:gd name="T40" fmla="*/ 118 w 119"/>
                <a:gd name="T41" fmla="*/ 31 h 48"/>
                <a:gd name="T42" fmla="*/ 116 w 119"/>
                <a:gd name="T43" fmla="*/ 26 h 48"/>
                <a:gd name="T44" fmla="*/ 111 w 119"/>
                <a:gd name="T45" fmla="*/ 22 h 48"/>
                <a:gd name="T46" fmla="*/ 103 w 119"/>
                <a:gd name="T47" fmla="*/ 20 h 48"/>
                <a:gd name="T48" fmla="*/ 95 w 119"/>
                <a:gd name="T49" fmla="*/ 17 h 48"/>
                <a:gd name="T50" fmla="*/ 87 w 119"/>
                <a:gd name="T51" fmla="*/ 14 h 48"/>
                <a:gd name="T52" fmla="*/ 81 w 119"/>
                <a:gd name="T53" fmla="*/ 12 h 48"/>
                <a:gd name="T54" fmla="*/ 73 w 119"/>
                <a:gd name="T55" fmla="*/ 11 h 48"/>
                <a:gd name="T56" fmla="*/ 67 w 119"/>
                <a:gd name="T57" fmla="*/ 10 h 48"/>
                <a:gd name="T58" fmla="*/ 59 w 119"/>
                <a:gd name="T59" fmla="*/ 6 h 48"/>
                <a:gd name="T60" fmla="*/ 53 w 119"/>
                <a:gd name="T61" fmla="*/ 6 h 48"/>
                <a:gd name="T62" fmla="*/ 45 w 119"/>
                <a:gd name="T63" fmla="*/ 5 h 48"/>
                <a:gd name="T64" fmla="*/ 39 w 119"/>
                <a:gd name="T65" fmla="*/ 4 h 48"/>
                <a:gd name="T66" fmla="*/ 30 w 119"/>
                <a:gd name="T67" fmla="*/ 3 h 48"/>
                <a:gd name="T68" fmla="*/ 25 w 119"/>
                <a:gd name="T69" fmla="*/ 1 h 48"/>
                <a:gd name="T70" fmla="*/ 17 w 119"/>
                <a:gd name="T71" fmla="*/ 0 h 48"/>
                <a:gd name="T72" fmla="*/ 11 w 119"/>
                <a:gd name="T73" fmla="*/ 0 h 48"/>
                <a:gd name="T74" fmla="*/ 0 w 119"/>
                <a:gd name="T75" fmla="*/ 0 h 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9" h="48">
                  <a:moveTo>
                    <a:pt x="0" y="0"/>
                  </a:moveTo>
                  <a:lnTo>
                    <a:pt x="10" y="2"/>
                  </a:lnTo>
                  <a:lnTo>
                    <a:pt x="15" y="7"/>
                  </a:lnTo>
                  <a:lnTo>
                    <a:pt x="17" y="11"/>
                  </a:lnTo>
                  <a:lnTo>
                    <a:pt x="21" y="16"/>
                  </a:lnTo>
                  <a:lnTo>
                    <a:pt x="24" y="19"/>
                  </a:lnTo>
                  <a:lnTo>
                    <a:pt x="31" y="24"/>
                  </a:lnTo>
                  <a:lnTo>
                    <a:pt x="36" y="29"/>
                  </a:lnTo>
                  <a:lnTo>
                    <a:pt x="44" y="33"/>
                  </a:lnTo>
                  <a:lnTo>
                    <a:pt x="52" y="35"/>
                  </a:lnTo>
                  <a:lnTo>
                    <a:pt x="60" y="40"/>
                  </a:lnTo>
                  <a:lnTo>
                    <a:pt x="65" y="42"/>
                  </a:lnTo>
                  <a:lnTo>
                    <a:pt x="76" y="44"/>
                  </a:lnTo>
                  <a:lnTo>
                    <a:pt x="85" y="45"/>
                  </a:lnTo>
                  <a:lnTo>
                    <a:pt x="93" y="47"/>
                  </a:lnTo>
                  <a:lnTo>
                    <a:pt x="102" y="47"/>
                  </a:lnTo>
                  <a:lnTo>
                    <a:pt x="109" y="46"/>
                  </a:lnTo>
                  <a:lnTo>
                    <a:pt x="112" y="42"/>
                  </a:lnTo>
                  <a:lnTo>
                    <a:pt x="116" y="38"/>
                  </a:lnTo>
                  <a:lnTo>
                    <a:pt x="117" y="34"/>
                  </a:lnTo>
                  <a:lnTo>
                    <a:pt x="118" y="31"/>
                  </a:lnTo>
                  <a:lnTo>
                    <a:pt x="116" y="26"/>
                  </a:lnTo>
                  <a:lnTo>
                    <a:pt x="111" y="22"/>
                  </a:lnTo>
                  <a:lnTo>
                    <a:pt x="103" y="20"/>
                  </a:lnTo>
                  <a:lnTo>
                    <a:pt x="95" y="17"/>
                  </a:lnTo>
                  <a:lnTo>
                    <a:pt x="87" y="14"/>
                  </a:lnTo>
                  <a:lnTo>
                    <a:pt x="81" y="12"/>
                  </a:lnTo>
                  <a:lnTo>
                    <a:pt x="73" y="11"/>
                  </a:lnTo>
                  <a:lnTo>
                    <a:pt x="67" y="10"/>
                  </a:lnTo>
                  <a:lnTo>
                    <a:pt x="59" y="6"/>
                  </a:lnTo>
                  <a:lnTo>
                    <a:pt x="53" y="6"/>
                  </a:lnTo>
                  <a:lnTo>
                    <a:pt x="45" y="5"/>
                  </a:lnTo>
                  <a:lnTo>
                    <a:pt x="39" y="4"/>
                  </a:lnTo>
                  <a:lnTo>
                    <a:pt x="30" y="3"/>
                  </a:lnTo>
                  <a:lnTo>
                    <a:pt x="25" y="1"/>
                  </a:lnTo>
                  <a:lnTo>
                    <a:pt x="17" y="0"/>
                  </a:lnTo>
                  <a:lnTo>
                    <a:pt x="11" y="0"/>
                  </a:lnTo>
                  <a:lnTo>
                    <a:pt x="0" y="0"/>
                  </a:lnTo>
                </a:path>
              </a:pathLst>
            </a:custGeom>
            <a:solidFill>
              <a:srgbClr val="0099FF"/>
            </a:solidFill>
            <a:ln w="9525" cap="rnd">
              <a:solidFill>
                <a:srgbClr val="00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18" name="Freeform 23"/>
            <p:cNvSpPr>
              <a:spLocks noChangeAspect="1"/>
            </p:cNvSpPr>
            <p:nvPr/>
          </p:nvSpPr>
          <p:spPr bwMode="auto">
            <a:xfrm>
              <a:off x="2857" y="1916"/>
              <a:ext cx="68" cy="25"/>
            </a:xfrm>
            <a:custGeom>
              <a:avLst/>
              <a:gdLst>
                <a:gd name="T0" fmla="*/ 67 w 68"/>
                <a:gd name="T1" fmla="*/ 0 h 25"/>
                <a:gd name="T2" fmla="*/ 57 w 68"/>
                <a:gd name="T3" fmla="*/ 0 h 25"/>
                <a:gd name="T4" fmla="*/ 50 w 68"/>
                <a:gd name="T5" fmla="*/ 0 h 25"/>
                <a:gd name="T6" fmla="*/ 41 w 68"/>
                <a:gd name="T7" fmla="*/ 0 h 25"/>
                <a:gd name="T8" fmla="*/ 33 w 68"/>
                <a:gd name="T9" fmla="*/ 0 h 25"/>
                <a:gd name="T10" fmla="*/ 26 w 68"/>
                <a:gd name="T11" fmla="*/ 0 h 25"/>
                <a:gd name="T12" fmla="*/ 20 w 68"/>
                <a:gd name="T13" fmla="*/ 1 h 25"/>
                <a:gd name="T14" fmla="*/ 16 w 68"/>
                <a:gd name="T15" fmla="*/ 1 h 25"/>
                <a:gd name="T16" fmla="*/ 13 w 68"/>
                <a:gd name="T17" fmla="*/ 3 h 25"/>
                <a:gd name="T18" fmla="*/ 8 w 68"/>
                <a:gd name="T19" fmla="*/ 5 h 25"/>
                <a:gd name="T20" fmla="*/ 6 w 68"/>
                <a:gd name="T21" fmla="*/ 6 h 25"/>
                <a:gd name="T22" fmla="*/ 4 w 68"/>
                <a:gd name="T23" fmla="*/ 8 h 25"/>
                <a:gd name="T24" fmla="*/ 1 w 68"/>
                <a:gd name="T25" fmla="*/ 9 h 25"/>
                <a:gd name="T26" fmla="*/ 0 w 68"/>
                <a:gd name="T27" fmla="*/ 12 h 25"/>
                <a:gd name="T28" fmla="*/ 0 w 68"/>
                <a:gd name="T29" fmla="*/ 14 h 25"/>
                <a:gd name="T30" fmla="*/ 4 w 68"/>
                <a:gd name="T31" fmla="*/ 17 h 25"/>
                <a:gd name="T32" fmla="*/ 9 w 68"/>
                <a:gd name="T33" fmla="*/ 20 h 25"/>
                <a:gd name="T34" fmla="*/ 14 w 68"/>
                <a:gd name="T35" fmla="*/ 23 h 25"/>
                <a:gd name="T36" fmla="*/ 19 w 68"/>
                <a:gd name="T37" fmla="*/ 24 h 25"/>
                <a:gd name="T38" fmla="*/ 26 w 68"/>
                <a:gd name="T39" fmla="*/ 23 h 25"/>
                <a:gd name="T40" fmla="*/ 30 w 68"/>
                <a:gd name="T41" fmla="*/ 23 h 25"/>
                <a:gd name="T42" fmla="*/ 33 w 68"/>
                <a:gd name="T43" fmla="*/ 20 h 25"/>
                <a:gd name="T44" fmla="*/ 35 w 68"/>
                <a:gd name="T45" fmla="*/ 19 h 25"/>
                <a:gd name="T46" fmla="*/ 38 w 68"/>
                <a:gd name="T47" fmla="*/ 16 h 25"/>
                <a:gd name="T48" fmla="*/ 41 w 68"/>
                <a:gd name="T49" fmla="*/ 16 h 25"/>
                <a:gd name="T50" fmla="*/ 43 w 68"/>
                <a:gd name="T51" fmla="*/ 14 h 25"/>
                <a:gd name="T52" fmla="*/ 46 w 68"/>
                <a:gd name="T53" fmla="*/ 12 h 25"/>
                <a:gd name="T54" fmla="*/ 48 w 68"/>
                <a:gd name="T55" fmla="*/ 10 h 25"/>
                <a:gd name="T56" fmla="*/ 50 w 68"/>
                <a:gd name="T57" fmla="*/ 8 h 25"/>
                <a:gd name="T58" fmla="*/ 56 w 68"/>
                <a:gd name="T59" fmla="*/ 8 h 25"/>
                <a:gd name="T60" fmla="*/ 58 w 68"/>
                <a:gd name="T61" fmla="*/ 6 h 25"/>
                <a:gd name="T62" fmla="*/ 62 w 68"/>
                <a:gd name="T63" fmla="*/ 5 h 25"/>
                <a:gd name="T64" fmla="*/ 65 w 68"/>
                <a:gd name="T65" fmla="*/ 3 h 25"/>
                <a:gd name="T66" fmla="*/ 67 w 68"/>
                <a:gd name="T67" fmla="*/ 0 h 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8" h="25">
                  <a:moveTo>
                    <a:pt x="67" y="0"/>
                  </a:moveTo>
                  <a:lnTo>
                    <a:pt x="57" y="0"/>
                  </a:lnTo>
                  <a:lnTo>
                    <a:pt x="50" y="0"/>
                  </a:lnTo>
                  <a:lnTo>
                    <a:pt x="41" y="0"/>
                  </a:lnTo>
                  <a:lnTo>
                    <a:pt x="33" y="0"/>
                  </a:lnTo>
                  <a:lnTo>
                    <a:pt x="26" y="0"/>
                  </a:lnTo>
                  <a:lnTo>
                    <a:pt x="20" y="1"/>
                  </a:lnTo>
                  <a:lnTo>
                    <a:pt x="16" y="1"/>
                  </a:lnTo>
                  <a:lnTo>
                    <a:pt x="13" y="3"/>
                  </a:lnTo>
                  <a:lnTo>
                    <a:pt x="8" y="5"/>
                  </a:lnTo>
                  <a:lnTo>
                    <a:pt x="6" y="6"/>
                  </a:lnTo>
                  <a:lnTo>
                    <a:pt x="4" y="8"/>
                  </a:lnTo>
                  <a:lnTo>
                    <a:pt x="1" y="9"/>
                  </a:lnTo>
                  <a:lnTo>
                    <a:pt x="0" y="12"/>
                  </a:lnTo>
                  <a:lnTo>
                    <a:pt x="0" y="14"/>
                  </a:lnTo>
                  <a:lnTo>
                    <a:pt x="4" y="17"/>
                  </a:lnTo>
                  <a:lnTo>
                    <a:pt x="9" y="20"/>
                  </a:lnTo>
                  <a:lnTo>
                    <a:pt x="14" y="23"/>
                  </a:lnTo>
                  <a:lnTo>
                    <a:pt x="19" y="24"/>
                  </a:lnTo>
                  <a:lnTo>
                    <a:pt x="26" y="23"/>
                  </a:lnTo>
                  <a:lnTo>
                    <a:pt x="30" y="23"/>
                  </a:lnTo>
                  <a:lnTo>
                    <a:pt x="33" y="20"/>
                  </a:lnTo>
                  <a:lnTo>
                    <a:pt x="35" y="19"/>
                  </a:lnTo>
                  <a:lnTo>
                    <a:pt x="38" y="16"/>
                  </a:lnTo>
                  <a:lnTo>
                    <a:pt x="41" y="16"/>
                  </a:lnTo>
                  <a:lnTo>
                    <a:pt x="43" y="14"/>
                  </a:lnTo>
                  <a:lnTo>
                    <a:pt x="46" y="12"/>
                  </a:lnTo>
                  <a:lnTo>
                    <a:pt x="48" y="10"/>
                  </a:lnTo>
                  <a:lnTo>
                    <a:pt x="50" y="8"/>
                  </a:lnTo>
                  <a:lnTo>
                    <a:pt x="56" y="8"/>
                  </a:lnTo>
                  <a:lnTo>
                    <a:pt x="58" y="6"/>
                  </a:lnTo>
                  <a:lnTo>
                    <a:pt x="62" y="5"/>
                  </a:lnTo>
                  <a:lnTo>
                    <a:pt x="65" y="3"/>
                  </a:lnTo>
                  <a:lnTo>
                    <a:pt x="67" y="0"/>
                  </a:lnTo>
                </a:path>
              </a:pathLst>
            </a:custGeom>
            <a:solidFill>
              <a:srgbClr val="0099FF"/>
            </a:solidFill>
            <a:ln w="9525" cap="rnd">
              <a:solidFill>
                <a:srgbClr val="00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19" name="Freeform 24"/>
            <p:cNvSpPr>
              <a:spLocks noChangeAspect="1"/>
            </p:cNvSpPr>
            <p:nvPr/>
          </p:nvSpPr>
          <p:spPr bwMode="auto">
            <a:xfrm>
              <a:off x="2887" y="1855"/>
              <a:ext cx="56" cy="43"/>
            </a:xfrm>
            <a:custGeom>
              <a:avLst/>
              <a:gdLst>
                <a:gd name="T0" fmla="*/ 55 w 56"/>
                <a:gd name="T1" fmla="*/ 42 h 43"/>
                <a:gd name="T2" fmla="*/ 46 w 56"/>
                <a:gd name="T3" fmla="*/ 37 h 43"/>
                <a:gd name="T4" fmla="*/ 39 w 56"/>
                <a:gd name="T5" fmla="*/ 36 h 43"/>
                <a:gd name="T6" fmla="*/ 31 w 56"/>
                <a:gd name="T7" fmla="*/ 33 h 43"/>
                <a:gd name="T8" fmla="*/ 24 w 56"/>
                <a:gd name="T9" fmla="*/ 30 h 43"/>
                <a:gd name="T10" fmla="*/ 19 w 56"/>
                <a:gd name="T11" fmla="*/ 28 h 43"/>
                <a:gd name="T12" fmla="*/ 13 w 56"/>
                <a:gd name="T13" fmla="*/ 25 h 43"/>
                <a:gd name="T14" fmla="*/ 9 w 56"/>
                <a:gd name="T15" fmla="*/ 22 h 43"/>
                <a:gd name="T16" fmla="*/ 7 w 56"/>
                <a:gd name="T17" fmla="*/ 20 h 43"/>
                <a:gd name="T18" fmla="*/ 4 w 56"/>
                <a:gd name="T19" fmla="*/ 16 h 43"/>
                <a:gd name="T20" fmla="*/ 3 w 56"/>
                <a:gd name="T21" fmla="*/ 14 h 43"/>
                <a:gd name="T22" fmla="*/ 1 w 56"/>
                <a:gd name="T23" fmla="*/ 11 h 43"/>
                <a:gd name="T24" fmla="*/ 0 w 56"/>
                <a:gd name="T25" fmla="*/ 9 h 43"/>
                <a:gd name="T26" fmla="*/ 0 w 56"/>
                <a:gd name="T27" fmla="*/ 7 h 43"/>
                <a:gd name="T28" fmla="*/ 1 w 56"/>
                <a:gd name="T29" fmla="*/ 4 h 43"/>
                <a:gd name="T30" fmla="*/ 6 w 56"/>
                <a:gd name="T31" fmla="*/ 2 h 43"/>
                <a:gd name="T32" fmla="*/ 11 w 56"/>
                <a:gd name="T33" fmla="*/ 0 h 43"/>
                <a:gd name="T34" fmla="*/ 18 w 56"/>
                <a:gd name="T35" fmla="*/ 0 h 43"/>
                <a:gd name="T36" fmla="*/ 23 w 56"/>
                <a:gd name="T37" fmla="*/ 0 h 43"/>
                <a:gd name="T38" fmla="*/ 28 w 56"/>
                <a:gd name="T39" fmla="*/ 3 h 43"/>
                <a:gd name="T40" fmla="*/ 31 w 56"/>
                <a:gd name="T41" fmla="*/ 6 h 43"/>
                <a:gd name="T42" fmla="*/ 33 w 56"/>
                <a:gd name="T43" fmla="*/ 8 h 43"/>
                <a:gd name="T44" fmla="*/ 35 w 56"/>
                <a:gd name="T45" fmla="*/ 11 h 43"/>
                <a:gd name="T46" fmla="*/ 36 w 56"/>
                <a:gd name="T47" fmla="*/ 14 h 43"/>
                <a:gd name="T48" fmla="*/ 38 w 56"/>
                <a:gd name="T49" fmla="*/ 16 h 43"/>
                <a:gd name="T50" fmla="*/ 39 w 56"/>
                <a:gd name="T51" fmla="*/ 19 h 43"/>
                <a:gd name="T52" fmla="*/ 41 w 56"/>
                <a:gd name="T53" fmla="*/ 21 h 43"/>
                <a:gd name="T54" fmla="*/ 43 w 56"/>
                <a:gd name="T55" fmla="*/ 25 h 43"/>
                <a:gd name="T56" fmla="*/ 43 w 56"/>
                <a:gd name="T57" fmla="*/ 27 h 43"/>
                <a:gd name="T58" fmla="*/ 47 w 56"/>
                <a:gd name="T59" fmla="*/ 30 h 43"/>
                <a:gd name="T60" fmla="*/ 49 w 56"/>
                <a:gd name="T61" fmla="*/ 32 h 43"/>
                <a:gd name="T62" fmla="*/ 53 w 56"/>
                <a:gd name="T63" fmla="*/ 35 h 43"/>
                <a:gd name="T64" fmla="*/ 54 w 56"/>
                <a:gd name="T65" fmla="*/ 37 h 43"/>
                <a:gd name="T66" fmla="*/ 55 w 56"/>
                <a:gd name="T67" fmla="*/ 42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43">
                  <a:moveTo>
                    <a:pt x="55" y="42"/>
                  </a:moveTo>
                  <a:lnTo>
                    <a:pt x="46" y="37"/>
                  </a:lnTo>
                  <a:lnTo>
                    <a:pt x="39" y="36"/>
                  </a:lnTo>
                  <a:lnTo>
                    <a:pt x="31" y="33"/>
                  </a:lnTo>
                  <a:lnTo>
                    <a:pt x="24" y="30"/>
                  </a:lnTo>
                  <a:lnTo>
                    <a:pt x="19" y="28"/>
                  </a:lnTo>
                  <a:lnTo>
                    <a:pt x="13" y="25"/>
                  </a:lnTo>
                  <a:lnTo>
                    <a:pt x="9" y="22"/>
                  </a:lnTo>
                  <a:lnTo>
                    <a:pt x="7" y="20"/>
                  </a:lnTo>
                  <a:lnTo>
                    <a:pt x="4" y="16"/>
                  </a:lnTo>
                  <a:lnTo>
                    <a:pt x="3" y="14"/>
                  </a:lnTo>
                  <a:lnTo>
                    <a:pt x="1" y="11"/>
                  </a:lnTo>
                  <a:lnTo>
                    <a:pt x="0" y="9"/>
                  </a:lnTo>
                  <a:lnTo>
                    <a:pt x="0" y="7"/>
                  </a:lnTo>
                  <a:lnTo>
                    <a:pt x="1" y="4"/>
                  </a:lnTo>
                  <a:lnTo>
                    <a:pt x="6" y="2"/>
                  </a:lnTo>
                  <a:lnTo>
                    <a:pt x="11" y="0"/>
                  </a:lnTo>
                  <a:lnTo>
                    <a:pt x="18" y="0"/>
                  </a:lnTo>
                  <a:lnTo>
                    <a:pt x="23" y="0"/>
                  </a:lnTo>
                  <a:lnTo>
                    <a:pt x="28" y="3"/>
                  </a:lnTo>
                  <a:lnTo>
                    <a:pt x="31" y="6"/>
                  </a:lnTo>
                  <a:lnTo>
                    <a:pt x="33" y="8"/>
                  </a:lnTo>
                  <a:lnTo>
                    <a:pt x="35" y="11"/>
                  </a:lnTo>
                  <a:lnTo>
                    <a:pt x="36" y="14"/>
                  </a:lnTo>
                  <a:lnTo>
                    <a:pt x="38" y="16"/>
                  </a:lnTo>
                  <a:lnTo>
                    <a:pt x="39" y="19"/>
                  </a:lnTo>
                  <a:lnTo>
                    <a:pt x="41" y="21"/>
                  </a:lnTo>
                  <a:lnTo>
                    <a:pt x="43" y="25"/>
                  </a:lnTo>
                  <a:lnTo>
                    <a:pt x="43" y="27"/>
                  </a:lnTo>
                  <a:lnTo>
                    <a:pt x="47" y="30"/>
                  </a:lnTo>
                  <a:lnTo>
                    <a:pt x="49" y="32"/>
                  </a:lnTo>
                  <a:lnTo>
                    <a:pt x="53" y="35"/>
                  </a:lnTo>
                  <a:lnTo>
                    <a:pt x="54" y="37"/>
                  </a:lnTo>
                  <a:lnTo>
                    <a:pt x="55" y="42"/>
                  </a:lnTo>
                </a:path>
              </a:pathLst>
            </a:custGeom>
            <a:solidFill>
              <a:srgbClr val="0099FF"/>
            </a:solidFill>
            <a:ln w="9525" cap="rnd">
              <a:solidFill>
                <a:srgbClr val="00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20" name="Freeform 25"/>
            <p:cNvSpPr>
              <a:spLocks noChangeAspect="1"/>
            </p:cNvSpPr>
            <p:nvPr/>
          </p:nvSpPr>
          <p:spPr bwMode="auto">
            <a:xfrm>
              <a:off x="2628" y="1776"/>
              <a:ext cx="106" cy="65"/>
            </a:xfrm>
            <a:custGeom>
              <a:avLst/>
              <a:gdLst>
                <a:gd name="T0" fmla="*/ 0 w 106"/>
                <a:gd name="T1" fmla="*/ 0 h 65"/>
                <a:gd name="T2" fmla="*/ 9 w 106"/>
                <a:gd name="T3" fmla="*/ 5 h 65"/>
                <a:gd name="T4" fmla="*/ 12 w 106"/>
                <a:gd name="T5" fmla="*/ 9 h 65"/>
                <a:gd name="T6" fmla="*/ 12 w 106"/>
                <a:gd name="T7" fmla="*/ 13 h 65"/>
                <a:gd name="T8" fmla="*/ 16 w 106"/>
                <a:gd name="T9" fmla="*/ 18 h 65"/>
                <a:gd name="T10" fmla="*/ 16 w 106"/>
                <a:gd name="T11" fmla="*/ 22 h 65"/>
                <a:gd name="T12" fmla="*/ 23 w 106"/>
                <a:gd name="T13" fmla="*/ 27 h 65"/>
                <a:gd name="T14" fmla="*/ 25 w 106"/>
                <a:gd name="T15" fmla="*/ 33 h 65"/>
                <a:gd name="T16" fmla="*/ 31 w 106"/>
                <a:gd name="T17" fmla="*/ 38 h 65"/>
                <a:gd name="T18" fmla="*/ 38 w 106"/>
                <a:gd name="T19" fmla="*/ 41 h 65"/>
                <a:gd name="T20" fmla="*/ 44 w 106"/>
                <a:gd name="T21" fmla="*/ 48 h 65"/>
                <a:gd name="T22" fmla="*/ 50 w 106"/>
                <a:gd name="T23" fmla="*/ 50 h 65"/>
                <a:gd name="T24" fmla="*/ 59 w 106"/>
                <a:gd name="T25" fmla="*/ 55 h 65"/>
                <a:gd name="T26" fmla="*/ 67 w 106"/>
                <a:gd name="T27" fmla="*/ 56 h 65"/>
                <a:gd name="T28" fmla="*/ 75 w 106"/>
                <a:gd name="T29" fmla="*/ 60 h 65"/>
                <a:gd name="T30" fmla="*/ 84 w 106"/>
                <a:gd name="T31" fmla="*/ 62 h 65"/>
                <a:gd name="T32" fmla="*/ 90 w 106"/>
                <a:gd name="T33" fmla="*/ 64 h 65"/>
                <a:gd name="T34" fmla="*/ 95 w 106"/>
                <a:gd name="T35" fmla="*/ 61 h 65"/>
                <a:gd name="T36" fmla="*/ 100 w 106"/>
                <a:gd name="T37" fmla="*/ 59 h 65"/>
                <a:gd name="T38" fmla="*/ 103 w 106"/>
                <a:gd name="T39" fmla="*/ 56 h 65"/>
                <a:gd name="T40" fmla="*/ 105 w 106"/>
                <a:gd name="T41" fmla="*/ 53 h 65"/>
                <a:gd name="T42" fmla="*/ 105 w 106"/>
                <a:gd name="T43" fmla="*/ 48 h 65"/>
                <a:gd name="T44" fmla="*/ 100 w 106"/>
                <a:gd name="T45" fmla="*/ 45 h 65"/>
                <a:gd name="T46" fmla="*/ 93 w 106"/>
                <a:gd name="T47" fmla="*/ 40 h 65"/>
                <a:gd name="T48" fmla="*/ 87 w 106"/>
                <a:gd name="T49" fmla="*/ 36 h 65"/>
                <a:gd name="T50" fmla="*/ 79 w 106"/>
                <a:gd name="T51" fmla="*/ 32 h 65"/>
                <a:gd name="T52" fmla="*/ 75 w 106"/>
                <a:gd name="T53" fmla="*/ 29 h 65"/>
                <a:gd name="T54" fmla="*/ 68 w 106"/>
                <a:gd name="T55" fmla="*/ 26 h 65"/>
                <a:gd name="T56" fmla="*/ 63 w 106"/>
                <a:gd name="T57" fmla="*/ 24 h 65"/>
                <a:gd name="T58" fmla="*/ 56 w 106"/>
                <a:gd name="T59" fmla="*/ 19 h 65"/>
                <a:gd name="T60" fmla="*/ 50 w 106"/>
                <a:gd name="T61" fmla="*/ 17 h 65"/>
                <a:gd name="T62" fmla="*/ 42 w 106"/>
                <a:gd name="T63" fmla="*/ 15 h 65"/>
                <a:gd name="T64" fmla="*/ 37 w 106"/>
                <a:gd name="T65" fmla="*/ 13 h 65"/>
                <a:gd name="T66" fmla="*/ 29 w 106"/>
                <a:gd name="T67" fmla="*/ 9 h 65"/>
                <a:gd name="T68" fmla="*/ 24 w 106"/>
                <a:gd name="T69" fmla="*/ 7 h 65"/>
                <a:gd name="T70" fmla="*/ 16 w 106"/>
                <a:gd name="T71" fmla="*/ 4 h 65"/>
                <a:gd name="T72" fmla="*/ 10 w 106"/>
                <a:gd name="T73" fmla="*/ 2 h 65"/>
                <a:gd name="T74" fmla="*/ 0 w 106"/>
                <a:gd name="T75" fmla="*/ 0 h 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6" h="65">
                  <a:moveTo>
                    <a:pt x="0" y="0"/>
                  </a:moveTo>
                  <a:lnTo>
                    <a:pt x="9" y="5"/>
                  </a:lnTo>
                  <a:lnTo>
                    <a:pt x="12" y="9"/>
                  </a:lnTo>
                  <a:lnTo>
                    <a:pt x="12" y="13"/>
                  </a:lnTo>
                  <a:lnTo>
                    <a:pt x="16" y="18"/>
                  </a:lnTo>
                  <a:lnTo>
                    <a:pt x="16" y="22"/>
                  </a:lnTo>
                  <a:lnTo>
                    <a:pt x="23" y="27"/>
                  </a:lnTo>
                  <a:lnTo>
                    <a:pt x="25" y="33"/>
                  </a:lnTo>
                  <a:lnTo>
                    <a:pt x="31" y="38"/>
                  </a:lnTo>
                  <a:lnTo>
                    <a:pt x="38" y="41"/>
                  </a:lnTo>
                  <a:lnTo>
                    <a:pt x="44" y="48"/>
                  </a:lnTo>
                  <a:lnTo>
                    <a:pt x="50" y="50"/>
                  </a:lnTo>
                  <a:lnTo>
                    <a:pt x="59" y="55"/>
                  </a:lnTo>
                  <a:lnTo>
                    <a:pt x="67" y="56"/>
                  </a:lnTo>
                  <a:lnTo>
                    <a:pt x="75" y="60"/>
                  </a:lnTo>
                  <a:lnTo>
                    <a:pt x="84" y="62"/>
                  </a:lnTo>
                  <a:lnTo>
                    <a:pt x="90" y="64"/>
                  </a:lnTo>
                  <a:lnTo>
                    <a:pt x="95" y="61"/>
                  </a:lnTo>
                  <a:lnTo>
                    <a:pt x="100" y="59"/>
                  </a:lnTo>
                  <a:lnTo>
                    <a:pt x="103" y="56"/>
                  </a:lnTo>
                  <a:lnTo>
                    <a:pt x="105" y="53"/>
                  </a:lnTo>
                  <a:lnTo>
                    <a:pt x="105" y="48"/>
                  </a:lnTo>
                  <a:lnTo>
                    <a:pt x="100" y="45"/>
                  </a:lnTo>
                  <a:lnTo>
                    <a:pt x="93" y="40"/>
                  </a:lnTo>
                  <a:lnTo>
                    <a:pt x="87" y="36"/>
                  </a:lnTo>
                  <a:lnTo>
                    <a:pt x="79" y="32"/>
                  </a:lnTo>
                  <a:lnTo>
                    <a:pt x="75" y="29"/>
                  </a:lnTo>
                  <a:lnTo>
                    <a:pt x="68" y="26"/>
                  </a:lnTo>
                  <a:lnTo>
                    <a:pt x="63" y="24"/>
                  </a:lnTo>
                  <a:lnTo>
                    <a:pt x="56" y="19"/>
                  </a:lnTo>
                  <a:lnTo>
                    <a:pt x="50" y="17"/>
                  </a:lnTo>
                  <a:lnTo>
                    <a:pt x="42" y="15"/>
                  </a:lnTo>
                  <a:lnTo>
                    <a:pt x="37" y="13"/>
                  </a:lnTo>
                  <a:lnTo>
                    <a:pt x="29" y="9"/>
                  </a:lnTo>
                  <a:lnTo>
                    <a:pt x="24" y="7"/>
                  </a:lnTo>
                  <a:lnTo>
                    <a:pt x="16" y="4"/>
                  </a:lnTo>
                  <a:lnTo>
                    <a:pt x="10" y="2"/>
                  </a:lnTo>
                  <a:lnTo>
                    <a:pt x="0" y="0"/>
                  </a:lnTo>
                </a:path>
              </a:pathLst>
            </a:custGeom>
            <a:solidFill>
              <a:srgbClr val="0099FF"/>
            </a:solidFill>
            <a:ln w="9525" cap="rnd">
              <a:solidFill>
                <a:srgbClr val="00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21" name="Freeform 26"/>
            <p:cNvSpPr>
              <a:spLocks noChangeAspect="1"/>
            </p:cNvSpPr>
            <p:nvPr/>
          </p:nvSpPr>
          <p:spPr bwMode="auto">
            <a:xfrm>
              <a:off x="2639" y="1841"/>
              <a:ext cx="123" cy="64"/>
            </a:xfrm>
            <a:custGeom>
              <a:avLst/>
              <a:gdLst>
                <a:gd name="T0" fmla="*/ 0 w 123"/>
                <a:gd name="T1" fmla="*/ 0 h 64"/>
                <a:gd name="T2" fmla="*/ 11 w 123"/>
                <a:gd name="T3" fmla="*/ 5 h 64"/>
                <a:gd name="T4" fmla="*/ 15 w 123"/>
                <a:gd name="T5" fmla="*/ 9 h 64"/>
                <a:gd name="T6" fmla="*/ 17 w 123"/>
                <a:gd name="T7" fmla="*/ 13 h 64"/>
                <a:gd name="T8" fmla="*/ 20 w 123"/>
                <a:gd name="T9" fmla="*/ 18 h 64"/>
                <a:gd name="T10" fmla="*/ 21 w 123"/>
                <a:gd name="T11" fmla="*/ 21 h 64"/>
                <a:gd name="T12" fmla="*/ 29 w 123"/>
                <a:gd name="T13" fmla="*/ 27 h 64"/>
                <a:gd name="T14" fmla="*/ 33 w 123"/>
                <a:gd name="T15" fmla="*/ 32 h 64"/>
                <a:gd name="T16" fmla="*/ 40 w 123"/>
                <a:gd name="T17" fmla="*/ 37 h 64"/>
                <a:gd name="T18" fmla="*/ 48 w 123"/>
                <a:gd name="T19" fmla="*/ 42 h 64"/>
                <a:gd name="T20" fmla="*/ 55 w 123"/>
                <a:gd name="T21" fmla="*/ 46 h 64"/>
                <a:gd name="T22" fmla="*/ 61 w 123"/>
                <a:gd name="T23" fmla="*/ 49 h 64"/>
                <a:gd name="T24" fmla="*/ 72 w 123"/>
                <a:gd name="T25" fmla="*/ 53 h 64"/>
                <a:gd name="T26" fmla="*/ 82 w 123"/>
                <a:gd name="T27" fmla="*/ 56 h 64"/>
                <a:gd name="T28" fmla="*/ 91 w 123"/>
                <a:gd name="T29" fmla="*/ 59 h 64"/>
                <a:gd name="T30" fmla="*/ 100 w 123"/>
                <a:gd name="T31" fmla="*/ 61 h 64"/>
                <a:gd name="T32" fmla="*/ 107 w 123"/>
                <a:gd name="T33" fmla="*/ 63 h 64"/>
                <a:gd name="T34" fmla="*/ 112 w 123"/>
                <a:gd name="T35" fmla="*/ 60 h 64"/>
                <a:gd name="T36" fmla="*/ 117 w 123"/>
                <a:gd name="T37" fmla="*/ 58 h 64"/>
                <a:gd name="T38" fmla="*/ 120 w 123"/>
                <a:gd name="T39" fmla="*/ 55 h 64"/>
                <a:gd name="T40" fmla="*/ 122 w 123"/>
                <a:gd name="T41" fmla="*/ 52 h 64"/>
                <a:gd name="T42" fmla="*/ 121 w 123"/>
                <a:gd name="T43" fmla="*/ 48 h 64"/>
                <a:gd name="T44" fmla="*/ 116 w 123"/>
                <a:gd name="T45" fmla="*/ 43 h 64"/>
                <a:gd name="T46" fmla="*/ 108 w 123"/>
                <a:gd name="T47" fmla="*/ 40 h 64"/>
                <a:gd name="T48" fmla="*/ 100 w 123"/>
                <a:gd name="T49" fmla="*/ 35 h 64"/>
                <a:gd name="T50" fmla="*/ 91 w 123"/>
                <a:gd name="T51" fmla="*/ 32 h 64"/>
                <a:gd name="T52" fmla="*/ 87 w 123"/>
                <a:gd name="T53" fmla="*/ 28 h 64"/>
                <a:gd name="T54" fmla="*/ 78 w 123"/>
                <a:gd name="T55" fmla="*/ 26 h 64"/>
                <a:gd name="T56" fmla="*/ 71 w 123"/>
                <a:gd name="T57" fmla="*/ 24 h 64"/>
                <a:gd name="T58" fmla="*/ 64 w 123"/>
                <a:gd name="T59" fmla="*/ 19 h 64"/>
                <a:gd name="T60" fmla="*/ 58 w 123"/>
                <a:gd name="T61" fmla="*/ 17 h 64"/>
                <a:gd name="T62" fmla="*/ 49 w 123"/>
                <a:gd name="T63" fmla="*/ 14 h 64"/>
                <a:gd name="T64" fmla="*/ 43 w 123"/>
                <a:gd name="T65" fmla="*/ 12 h 64"/>
                <a:gd name="T66" fmla="*/ 34 w 123"/>
                <a:gd name="T67" fmla="*/ 9 h 64"/>
                <a:gd name="T68" fmla="*/ 27 w 123"/>
                <a:gd name="T69" fmla="*/ 7 h 64"/>
                <a:gd name="T70" fmla="*/ 19 w 123"/>
                <a:gd name="T71" fmla="*/ 4 h 64"/>
                <a:gd name="T72" fmla="*/ 13 w 123"/>
                <a:gd name="T73" fmla="*/ 2 h 64"/>
                <a:gd name="T74" fmla="*/ 0 w 123"/>
                <a:gd name="T75" fmla="*/ 0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64">
                  <a:moveTo>
                    <a:pt x="0" y="0"/>
                  </a:moveTo>
                  <a:lnTo>
                    <a:pt x="11" y="5"/>
                  </a:lnTo>
                  <a:lnTo>
                    <a:pt x="15" y="9"/>
                  </a:lnTo>
                  <a:lnTo>
                    <a:pt x="17" y="13"/>
                  </a:lnTo>
                  <a:lnTo>
                    <a:pt x="20" y="18"/>
                  </a:lnTo>
                  <a:lnTo>
                    <a:pt x="21" y="21"/>
                  </a:lnTo>
                  <a:lnTo>
                    <a:pt x="29" y="27"/>
                  </a:lnTo>
                  <a:lnTo>
                    <a:pt x="33" y="32"/>
                  </a:lnTo>
                  <a:lnTo>
                    <a:pt x="40" y="37"/>
                  </a:lnTo>
                  <a:lnTo>
                    <a:pt x="48" y="42"/>
                  </a:lnTo>
                  <a:lnTo>
                    <a:pt x="55" y="46"/>
                  </a:lnTo>
                  <a:lnTo>
                    <a:pt x="61" y="49"/>
                  </a:lnTo>
                  <a:lnTo>
                    <a:pt x="72" y="53"/>
                  </a:lnTo>
                  <a:lnTo>
                    <a:pt x="82" y="56"/>
                  </a:lnTo>
                  <a:lnTo>
                    <a:pt x="91" y="59"/>
                  </a:lnTo>
                  <a:lnTo>
                    <a:pt x="100" y="61"/>
                  </a:lnTo>
                  <a:lnTo>
                    <a:pt x="107" y="63"/>
                  </a:lnTo>
                  <a:lnTo>
                    <a:pt x="112" y="60"/>
                  </a:lnTo>
                  <a:lnTo>
                    <a:pt x="117" y="58"/>
                  </a:lnTo>
                  <a:lnTo>
                    <a:pt x="120" y="55"/>
                  </a:lnTo>
                  <a:lnTo>
                    <a:pt x="122" y="52"/>
                  </a:lnTo>
                  <a:lnTo>
                    <a:pt x="121" y="48"/>
                  </a:lnTo>
                  <a:lnTo>
                    <a:pt x="116" y="43"/>
                  </a:lnTo>
                  <a:lnTo>
                    <a:pt x="108" y="40"/>
                  </a:lnTo>
                  <a:lnTo>
                    <a:pt x="100" y="35"/>
                  </a:lnTo>
                  <a:lnTo>
                    <a:pt x="91" y="32"/>
                  </a:lnTo>
                  <a:lnTo>
                    <a:pt x="87" y="28"/>
                  </a:lnTo>
                  <a:lnTo>
                    <a:pt x="78" y="26"/>
                  </a:lnTo>
                  <a:lnTo>
                    <a:pt x="71" y="24"/>
                  </a:lnTo>
                  <a:lnTo>
                    <a:pt x="64" y="19"/>
                  </a:lnTo>
                  <a:lnTo>
                    <a:pt x="58" y="17"/>
                  </a:lnTo>
                  <a:lnTo>
                    <a:pt x="49" y="14"/>
                  </a:lnTo>
                  <a:lnTo>
                    <a:pt x="43" y="12"/>
                  </a:lnTo>
                  <a:lnTo>
                    <a:pt x="34" y="9"/>
                  </a:lnTo>
                  <a:lnTo>
                    <a:pt x="27" y="7"/>
                  </a:lnTo>
                  <a:lnTo>
                    <a:pt x="19" y="4"/>
                  </a:lnTo>
                  <a:lnTo>
                    <a:pt x="13" y="2"/>
                  </a:lnTo>
                  <a:lnTo>
                    <a:pt x="0" y="0"/>
                  </a:lnTo>
                </a:path>
              </a:pathLst>
            </a:custGeom>
            <a:solidFill>
              <a:srgbClr val="0099FF"/>
            </a:solidFill>
            <a:ln w="9525" cap="rnd">
              <a:solidFill>
                <a:srgbClr val="00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22" name="Freeform 27"/>
            <p:cNvSpPr>
              <a:spLocks noChangeAspect="1"/>
            </p:cNvSpPr>
            <p:nvPr/>
          </p:nvSpPr>
          <p:spPr bwMode="auto">
            <a:xfrm>
              <a:off x="2873" y="1799"/>
              <a:ext cx="29" cy="39"/>
            </a:xfrm>
            <a:custGeom>
              <a:avLst/>
              <a:gdLst>
                <a:gd name="T0" fmla="*/ 16 w 29"/>
                <a:gd name="T1" fmla="*/ 38 h 39"/>
                <a:gd name="T2" fmla="*/ 13 w 29"/>
                <a:gd name="T3" fmla="*/ 33 h 39"/>
                <a:gd name="T4" fmla="*/ 8 w 29"/>
                <a:gd name="T5" fmla="*/ 30 h 39"/>
                <a:gd name="T6" fmla="*/ 6 w 29"/>
                <a:gd name="T7" fmla="*/ 25 h 39"/>
                <a:gd name="T8" fmla="*/ 4 w 29"/>
                <a:gd name="T9" fmla="*/ 22 h 39"/>
                <a:gd name="T10" fmla="*/ 2 w 29"/>
                <a:gd name="T11" fmla="*/ 18 h 39"/>
                <a:gd name="T12" fmla="*/ 0 w 29"/>
                <a:gd name="T13" fmla="*/ 15 h 39"/>
                <a:gd name="T14" fmla="*/ 0 w 29"/>
                <a:gd name="T15" fmla="*/ 13 h 39"/>
                <a:gd name="T16" fmla="*/ 0 w 29"/>
                <a:gd name="T17" fmla="*/ 11 h 39"/>
                <a:gd name="T18" fmla="*/ 0 w 29"/>
                <a:gd name="T19" fmla="*/ 8 h 39"/>
                <a:gd name="T20" fmla="*/ 1 w 29"/>
                <a:gd name="T21" fmla="*/ 7 h 39"/>
                <a:gd name="T22" fmla="*/ 2 w 29"/>
                <a:gd name="T23" fmla="*/ 5 h 39"/>
                <a:gd name="T24" fmla="*/ 3 w 29"/>
                <a:gd name="T25" fmla="*/ 2 h 39"/>
                <a:gd name="T26" fmla="*/ 5 w 29"/>
                <a:gd name="T27" fmla="*/ 1 h 39"/>
                <a:gd name="T28" fmla="*/ 8 w 29"/>
                <a:gd name="T29" fmla="*/ 0 h 39"/>
                <a:gd name="T30" fmla="*/ 12 w 29"/>
                <a:gd name="T31" fmla="*/ 0 h 39"/>
                <a:gd name="T32" fmla="*/ 18 w 29"/>
                <a:gd name="T33" fmla="*/ 2 h 39"/>
                <a:gd name="T34" fmla="*/ 23 w 29"/>
                <a:gd name="T35" fmla="*/ 2 h 39"/>
                <a:gd name="T36" fmla="*/ 25 w 29"/>
                <a:gd name="T37" fmla="*/ 5 h 39"/>
                <a:gd name="T38" fmla="*/ 27 w 29"/>
                <a:gd name="T39" fmla="*/ 8 h 39"/>
                <a:gd name="T40" fmla="*/ 28 w 29"/>
                <a:gd name="T41" fmla="*/ 10 h 39"/>
                <a:gd name="T42" fmla="*/ 26 w 29"/>
                <a:gd name="T43" fmla="*/ 13 h 39"/>
                <a:gd name="T44" fmla="*/ 25 w 29"/>
                <a:gd name="T45" fmla="*/ 15 h 39"/>
                <a:gd name="T46" fmla="*/ 24 w 29"/>
                <a:gd name="T47" fmla="*/ 17 h 39"/>
                <a:gd name="T48" fmla="*/ 24 w 29"/>
                <a:gd name="T49" fmla="*/ 18 h 39"/>
                <a:gd name="T50" fmla="*/ 22 w 29"/>
                <a:gd name="T51" fmla="*/ 21 h 39"/>
                <a:gd name="T52" fmla="*/ 22 w 29"/>
                <a:gd name="T53" fmla="*/ 22 h 39"/>
                <a:gd name="T54" fmla="*/ 20 w 29"/>
                <a:gd name="T55" fmla="*/ 25 h 39"/>
                <a:gd name="T56" fmla="*/ 20 w 29"/>
                <a:gd name="T57" fmla="*/ 26 h 39"/>
                <a:gd name="T58" fmla="*/ 20 w 29"/>
                <a:gd name="T59" fmla="*/ 30 h 39"/>
                <a:gd name="T60" fmla="*/ 20 w 29"/>
                <a:gd name="T61" fmla="*/ 30 h 39"/>
                <a:gd name="T62" fmla="*/ 20 w 29"/>
                <a:gd name="T63" fmla="*/ 34 h 39"/>
                <a:gd name="T64" fmla="*/ 19 w 29"/>
                <a:gd name="T65" fmla="*/ 36 h 39"/>
                <a:gd name="T66" fmla="*/ 16 w 29"/>
                <a:gd name="T67" fmla="*/ 38 h 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 h="39">
                  <a:moveTo>
                    <a:pt x="16" y="38"/>
                  </a:moveTo>
                  <a:lnTo>
                    <a:pt x="13" y="33"/>
                  </a:lnTo>
                  <a:lnTo>
                    <a:pt x="8" y="30"/>
                  </a:lnTo>
                  <a:lnTo>
                    <a:pt x="6" y="25"/>
                  </a:lnTo>
                  <a:lnTo>
                    <a:pt x="4" y="22"/>
                  </a:lnTo>
                  <a:lnTo>
                    <a:pt x="2" y="18"/>
                  </a:lnTo>
                  <a:lnTo>
                    <a:pt x="0" y="15"/>
                  </a:lnTo>
                  <a:lnTo>
                    <a:pt x="0" y="13"/>
                  </a:lnTo>
                  <a:lnTo>
                    <a:pt x="0" y="11"/>
                  </a:lnTo>
                  <a:lnTo>
                    <a:pt x="0" y="8"/>
                  </a:lnTo>
                  <a:lnTo>
                    <a:pt x="1" y="7"/>
                  </a:lnTo>
                  <a:lnTo>
                    <a:pt x="2" y="5"/>
                  </a:lnTo>
                  <a:lnTo>
                    <a:pt x="3" y="2"/>
                  </a:lnTo>
                  <a:lnTo>
                    <a:pt x="5" y="1"/>
                  </a:lnTo>
                  <a:lnTo>
                    <a:pt x="8" y="0"/>
                  </a:lnTo>
                  <a:lnTo>
                    <a:pt x="12" y="0"/>
                  </a:lnTo>
                  <a:lnTo>
                    <a:pt x="18" y="2"/>
                  </a:lnTo>
                  <a:lnTo>
                    <a:pt x="23" y="2"/>
                  </a:lnTo>
                  <a:lnTo>
                    <a:pt x="25" y="5"/>
                  </a:lnTo>
                  <a:lnTo>
                    <a:pt x="27" y="8"/>
                  </a:lnTo>
                  <a:lnTo>
                    <a:pt x="28" y="10"/>
                  </a:lnTo>
                  <a:lnTo>
                    <a:pt x="26" y="13"/>
                  </a:lnTo>
                  <a:lnTo>
                    <a:pt x="25" y="15"/>
                  </a:lnTo>
                  <a:lnTo>
                    <a:pt x="24" y="17"/>
                  </a:lnTo>
                  <a:lnTo>
                    <a:pt x="24" y="18"/>
                  </a:lnTo>
                  <a:lnTo>
                    <a:pt x="22" y="21"/>
                  </a:lnTo>
                  <a:lnTo>
                    <a:pt x="22" y="22"/>
                  </a:lnTo>
                  <a:lnTo>
                    <a:pt x="20" y="25"/>
                  </a:lnTo>
                  <a:lnTo>
                    <a:pt x="20" y="26"/>
                  </a:lnTo>
                  <a:lnTo>
                    <a:pt x="20" y="30"/>
                  </a:lnTo>
                  <a:lnTo>
                    <a:pt x="20" y="34"/>
                  </a:lnTo>
                  <a:lnTo>
                    <a:pt x="19" y="36"/>
                  </a:lnTo>
                  <a:lnTo>
                    <a:pt x="16" y="38"/>
                  </a:lnTo>
                </a:path>
              </a:pathLst>
            </a:custGeom>
            <a:solidFill>
              <a:srgbClr val="0099FF"/>
            </a:solidFill>
            <a:ln w="9525" cap="rnd">
              <a:solidFill>
                <a:srgbClr val="00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23" name="Freeform 28"/>
            <p:cNvSpPr>
              <a:spLocks noChangeAspect="1"/>
            </p:cNvSpPr>
            <p:nvPr/>
          </p:nvSpPr>
          <p:spPr bwMode="auto">
            <a:xfrm>
              <a:off x="2820" y="1943"/>
              <a:ext cx="30" cy="40"/>
            </a:xfrm>
            <a:custGeom>
              <a:avLst/>
              <a:gdLst>
                <a:gd name="T0" fmla="*/ 15 w 30"/>
                <a:gd name="T1" fmla="*/ 0 h 40"/>
                <a:gd name="T2" fmla="*/ 12 w 30"/>
                <a:gd name="T3" fmla="*/ 4 h 40"/>
                <a:gd name="T4" fmla="*/ 8 w 30"/>
                <a:gd name="T5" fmla="*/ 7 h 40"/>
                <a:gd name="T6" fmla="*/ 5 w 30"/>
                <a:gd name="T7" fmla="*/ 12 h 40"/>
                <a:gd name="T8" fmla="*/ 3 w 30"/>
                <a:gd name="T9" fmla="*/ 15 h 40"/>
                <a:gd name="T10" fmla="*/ 2 w 30"/>
                <a:gd name="T11" fmla="*/ 18 h 40"/>
                <a:gd name="T12" fmla="*/ 0 w 30"/>
                <a:gd name="T13" fmla="*/ 21 h 40"/>
                <a:gd name="T14" fmla="*/ 0 w 30"/>
                <a:gd name="T15" fmla="*/ 24 h 40"/>
                <a:gd name="T16" fmla="*/ 1 w 30"/>
                <a:gd name="T17" fmla="*/ 26 h 40"/>
                <a:gd name="T18" fmla="*/ 0 w 30"/>
                <a:gd name="T19" fmla="*/ 30 h 40"/>
                <a:gd name="T20" fmla="*/ 2 w 30"/>
                <a:gd name="T21" fmla="*/ 31 h 40"/>
                <a:gd name="T22" fmla="*/ 3 w 30"/>
                <a:gd name="T23" fmla="*/ 33 h 40"/>
                <a:gd name="T24" fmla="*/ 4 w 30"/>
                <a:gd name="T25" fmla="*/ 35 h 40"/>
                <a:gd name="T26" fmla="*/ 6 w 30"/>
                <a:gd name="T27" fmla="*/ 37 h 40"/>
                <a:gd name="T28" fmla="*/ 9 w 30"/>
                <a:gd name="T29" fmla="*/ 39 h 40"/>
                <a:gd name="T30" fmla="*/ 14 w 30"/>
                <a:gd name="T31" fmla="*/ 39 h 40"/>
                <a:gd name="T32" fmla="*/ 19 w 30"/>
                <a:gd name="T33" fmla="*/ 38 h 40"/>
                <a:gd name="T34" fmla="*/ 24 w 30"/>
                <a:gd name="T35" fmla="*/ 37 h 40"/>
                <a:gd name="T36" fmla="*/ 27 w 30"/>
                <a:gd name="T37" fmla="*/ 35 h 40"/>
                <a:gd name="T38" fmla="*/ 29 w 30"/>
                <a:gd name="T39" fmla="*/ 31 h 40"/>
                <a:gd name="T40" fmla="*/ 29 w 30"/>
                <a:gd name="T41" fmla="*/ 30 h 40"/>
                <a:gd name="T42" fmla="*/ 27 w 30"/>
                <a:gd name="T43" fmla="*/ 26 h 40"/>
                <a:gd name="T44" fmla="*/ 26 w 30"/>
                <a:gd name="T45" fmla="*/ 24 h 40"/>
                <a:gd name="T46" fmla="*/ 25 w 30"/>
                <a:gd name="T47" fmla="*/ 23 h 40"/>
                <a:gd name="T48" fmla="*/ 24 w 30"/>
                <a:gd name="T49" fmla="*/ 21 h 40"/>
                <a:gd name="T50" fmla="*/ 22 w 30"/>
                <a:gd name="T51" fmla="*/ 17 h 40"/>
                <a:gd name="T52" fmla="*/ 22 w 30"/>
                <a:gd name="T53" fmla="*/ 16 h 40"/>
                <a:gd name="T54" fmla="*/ 20 w 30"/>
                <a:gd name="T55" fmla="*/ 14 h 40"/>
                <a:gd name="T56" fmla="*/ 20 w 30"/>
                <a:gd name="T57" fmla="*/ 12 h 40"/>
                <a:gd name="T58" fmla="*/ 19 w 30"/>
                <a:gd name="T59" fmla="*/ 8 h 40"/>
                <a:gd name="T60" fmla="*/ 18 w 30"/>
                <a:gd name="T61" fmla="*/ 7 h 40"/>
                <a:gd name="T62" fmla="*/ 19 w 30"/>
                <a:gd name="T63" fmla="*/ 3 h 40"/>
                <a:gd name="T64" fmla="*/ 18 w 30"/>
                <a:gd name="T65" fmla="*/ 2 h 40"/>
                <a:gd name="T66" fmla="*/ 15 w 30"/>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 h="40">
                  <a:moveTo>
                    <a:pt x="15" y="0"/>
                  </a:moveTo>
                  <a:lnTo>
                    <a:pt x="12" y="4"/>
                  </a:lnTo>
                  <a:lnTo>
                    <a:pt x="8" y="7"/>
                  </a:lnTo>
                  <a:lnTo>
                    <a:pt x="5" y="12"/>
                  </a:lnTo>
                  <a:lnTo>
                    <a:pt x="3" y="15"/>
                  </a:lnTo>
                  <a:lnTo>
                    <a:pt x="2" y="18"/>
                  </a:lnTo>
                  <a:lnTo>
                    <a:pt x="0" y="21"/>
                  </a:lnTo>
                  <a:lnTo>
                    <a:pt x="0" y="24"/>
                  </a:lnTo>
                  <a:lnTo>
                    <a:pt x="1" y="26"/>
                  </a:lnTo>
                  <a:lnTo>
                    <a:pt x="0" y="30"/>
                  </a:lnTo>
                  <a:lnTo>
                    <a:pt x="2" y="31"/>
                  </a:lnTo>
                  <a:lnTo>
                    <a:pt x="3" y="33"/>
                  </a:lnTo>
                  <a:lnTo>
                    <a:pt x="4" y="35"/>
                  </a:lnTo>
                  <a:lnTo>
                    <a:pt x="6" y="37"/>
                  </a:lnTo>
                  <a:lnTo>
                    <a:pt x="9" y="39"/>
                  </a:lnTo>
                  <a:lnTo>
                    <a:pt x="14" y="39"/>
                  </a:lnTo>
                  <a:lnTo>
                    <a:pt x="19" y="38"/>
                  </a:lnTo>
                  <a:lnTo>
                    <a:pt x="24" y="37"/>
                  </a:lnTo>
                  <a:lnTo>
                    <a:pt x="27" y="35"/>
                  </a:lnTo>
                  <a:lnTo>
                    <a:pt x="29" y="31"/>
                  </a:lnTo>
                  <a:lnTo>
                    <a:pt x="29" y="30"/>
                  </a:lnTo>
                  <a:lnTo>
                    <a:pt x="27" y="26"/>
                  </a:lnTo>
                  <a:lnTo>
                    <a:pt x="26" y="24"/>
                  </a:lnTo>
                  <a:lnTo>
                    <a:pt x="25" y="23"/>
                  </a:lnTo>
                  <a:lnTo>
                    <a:pt x="24" y="21"/>
                  </a:lnTo>
                  <a:lnTo>
                    <a:pt x="22" y="17"/>
                  </a:lnTo>
                  <a:lnTo>
                    <a:pt x="22" y="16"/>
                  </a:lnTo>
                  <a:lnTo>
                    <a:pt x="20" y="14"/>
                  </a:lnTo>
                  <a:lnTo>
                    <a:pt x="20" y="12"/>
                  </a:lnTo>
                  <a:lnTo>
                    <a:pt x="19" y="8"/>
                  </a:lnTo>
                  <a:lnTo>
                    <a:pt x="18" y="7"/>
                  </a:lnTo>
                  <a:lnTo>
                    <a:pt x="19" y="3"/>
                  </a:lnTo>
                  <a:lnTo>
                    <a:pt x="18" y="2"/>
                  </a:lnTo>
                  <a:lnTo>
                    <a:pt x="15" y="0"/>
                  </a:lnTo>
                </a:path>
              </a:pathLst>
            </a:custGeom>
            <a:solidFill>
              <a:srgbClr val="0099FF"/>
            </a:solidFill>
            <a:ln w="9525" cap="rnd">
              <a:solidFill>
                <a:srgbClr val="00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16395" name="Picture 7" descr="C:\Users\Marco\AppData\Local\Microsoft\Windows\Temporary Internet Files\Content.IE5\M5CNQZJG\MC900413624[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6275" y="2451994"/>
            <a:ext cx="45878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6" name="Group 55"/>
          <p:cNvGrpSpPr>
            <a:grpSpLocks noChangeAspect="1"/>
          </p:cNvGrpSpPr>
          <p:nvPr/>
        </p:nvGrpSpPr>
        <p:grpSpPr bwMode="auto">
          <a:xfrm>
            <a:off x="1847851" y="2523654"/>
            <a:ext cx="244475" cy="698500"/>
            <a:chOff x="3592" y="2621"/>
            <a:chExt cx="166" cy="502"/>
          </a:xfrm>
        </p:grpSpPr>
        <p:sp>
          <p:nvSpPr>
            <p:cNvPr id="16405" name="Freeform 56"/>
            <p:cNvSpPr>
              <a:spLocks noChangeAspect="1"/>
            </p:cNvSpPr>
            <p:nvPr/>
          </p:nvSpPr>
          <p:spPr bwMode="auto">
            <a:xfrm>
              <a:off x="3639" y="2621"/>
              <a:ext cx="83" cy="337"/>
            </a:xfrm>
            <a:custGeom>
              <a:avLst/>
              <a:gdLst>
                <a:gd name="T0" fmla="*/ 0 w 110"/>
                <a:gd name="T1" fmla="*/ 1 h 486"/>
                <a:gd name="T2" fmla="*/ 0 w 110"/>
                <a:gd name="T3" fmla="*/ 0 h 486"/>
                <a:gd name="T4" fmla="*/ 2 w 110"/>
                <a:gd name="T5" fmla="*/ 1 h 486"/>
                <a:gd name="T6" fmla="*/ 2 w 110"/>
                <a:gd name="T7" fmla="*/ 1 h 4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486">
                  <a:moveTo>
                    <a:pt x="0" y="480"/>
                  </a:moveTo>
                  <a:lnTo>
                    <a:pt x="0" y="0"/>
                  </a:lnTo>
                  <a:lnTo>
                    <a:pt x="110" y="2"/>
                  </a:lnTo>
                  <a:lnTo>
                    <a:pt x="108" y="486"/>
                  </a:lnTo>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06" name="Oval 57"/>
            <p:cNvSpPr>
              <a:spLocks noChangeAspect="1" noChangeArrowheads="1"/>
            </p:cNvSpPr>
            <p:nvPr/>
          </p:nvSpPr>
          <p:spPr bwMode="auto">
            <a:xfrm rot="5400000">
              <a:off x="3586" y="2951"/>
              <a:ext cx="178" cy="16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407" name="Rectangle 58"/>
            <p:cNvSpPr>
              <a:spLocks noChangeAspect="1" noChangeArrowheads="1"/>
            </p:cNvSpPr>
            <p:nvPr/>
          </p:nvSpPr>
          <p:spPr bwMode="auto">
            <a:xfrm rot="5400000">
              <a:off x="3618" y="2871"/>
              <a:ext cx="123" cy="7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408" name="Line 59"/>
            <p:cNvSpPr>
              <a:spLocks noChangeAspect="1" noChangeShapeType="1"/>
            </p:cNvSpPr>
            <p:nvPr/>
          </p:nvSpPr>
          <p:spPr bwMode="auto">
            <a:xfrm rot="5400000" flipV="1">
              <a:off x="3700" y="2919"/>
              <a:ext cx="0" cy="4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09" name="Line 60"/>
            <p:cNvSpPr>
              <a:spLocks noChangeAspect="1" noChangeShapeType="1"/>
            </p:cNvSpPr>
            <p:nvPr/>
          </p:nvSpPr>
          <p:spPr bwMode="auto">
            <a:xfrm rot="5400000" flipV="1">
              <a:off x="3700" y="2884"/>
              <a:ext cx="0" cy="4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0" name="Line 61"/>
            <p:cNvSpPr>
              <a:spLocks noChangeAspect="1" noChangeShapeType="1"/>
            </p:cNvSpPr>
            <p:nvPr/>
          </p:nvSpPr>
          <p:spPr bwMode="auto">
            <a:xfrm rot="5400000" flipV="1">
              <a:off x="3700" y="2849"/>
              <a:ext cx="0" cy="4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1" name="Line 62"/>
            <p:cNvSpPr>
              <a:spLocks noChangeAspect="1" noChangeShapeType="1"/>
            </p:cNvSpPr>
            <p:nvPr/>
          </p:nvSpPr>
          <p:spPr bwMode="auto">
            <a:xfrm rot="5400000" flipV="1">
              <a:off x="3700" y="2814"/>
              <a:ext cx="0" cy="4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2" name="Line 63"/>
            <p:cNvSpPr>
              <a:spLocks noChangeAspect="1" noChangeShapeType="1"/>
            </p:cNvSpPr>
            <p:nvPr/>
          </p:nvSpPr>
          <p:spPr bwMode="auto">
            <a:xfrm rot="5400000" flipV="1">
              <a:off x="3700" y="2779"/>
              <a:ext cx="0" cy="4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3" name="Line 64"/>
            <p:cNvSpPr>
              <a:spLocks noChangeAspect="1" noChangeShapeType="1"/>
            </p:cNvSpPr>
            <p:nvPr/>
          </p:nvSpPr>
          <p:spPr bwMode="auto">
            <a:xfrm rot="5400000" flipV="1">
              <a:off x="3700" y="2741"/>
              <a:ext cx="0" cy="4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4" name="Line 65"/>
            <p:cNvSpPr>
              <a:spLocks noChangeAspect="1" noChangeShapeType="1"/>
            </p:cNvSpPr>
            <p:nvPr/>
          </p:nvSpPr>
          <p:spPr bwMode="auto">
            <a:xfrm rot="5400000" flipV="1">
              <a:off x="3700" y="2706"/>
              <a:ext cx="0" cy="4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5" name="Line 66"/>
            <p:cNvSpPr>
              <a:spLocks noChangeAspect="1" noChangeShapeType="1"/>
            </p:cNvSpPr>
            <p:nvPr/>
          </p:nvSpPr>
          <p:spPr bwMode="auto">
            <a:xfrm rot="5400000" flipV="1">
              <a:off x="3700" y="2670"/>
              <a:ext cx="0" cy="4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6" name="Line 67"/>
            <p:cNvSpPr>
              <a:spLocks noChangeAspect="1" noChangeShapeType="1"/>
            </p:cNvSpPr>
            <p:nvPr/>
          </p:nvSpPr>
          <p:spPr bwMode="auto">
            <a:xfrm rot="5400000" flipV="1">
              <a:off x="3700" y="2637"/>
              <a:ext cx="0" cy="4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 name="CasellaDiTesto 1"/>
          <p:cNvSpPr txBox="1">
            <a:spLocks noChangeArrowheads="1"/>
          </p:cNvSpPr>
          <p:nvPr/>
        </p:nvSpPr>
        <p:spPr bwMode="auto">
          <a:xfrm>
            <a:off x="4943475" y="5167314"/>
            <a:ext cx="15128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dirty="0">
                <a:latin typeface="Cambria" pitchFamily="18" charset="0"/>
              </a:rPr>
              <a:t>Seeding date </a:t>
            </a:r>
          </a:p>
        </p:txBody>
      </p:sp>
      <p:sp>
        <p:nvSpPr>
          <p:cNvPr id="50" name="Text Box 21"/>
          <p:cNvSpPr txBox="1">
            <a:spLocks noChangeArrowheads="1"/>
          </p:cNvSpPr>
          <p:nvPr/>
        </p:nvSpPr>
        <p:spPr bwMode="auto">
          <a:xfrm>
            <a:off x="1978188" y="1638598"/>
            <a:ext cx="1911350" cy="1138773"/>
          </a:xfrm>
          <a:prstGeom prst="rect">
            <a:avLst/>
          </a:prstGeom>
          <a:solidFill>
            <a:srgbClr val="00CC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GB" sz="2000" dirty="0" err="1">
                <a:latin typeface="Cambria" pitchFamily="18" charset="0"/>
                <a:cs typeface="Arial" charset="0"/>
              </a:rPr>
              <a:t>Meteo</a:t>
            </a:r>
            <a:r>
              <a:rPr lang="en-GB" sz="2000" dirty="0">
                <a:latin typeface="Cambria" pitchFamily="18" charset="0"/>
                <a:cs typeface="Arial" charset="0"/>
              </a:rPr>
              <a:t>    DB    </a:t>
            </a:r>
            <a:r>
              <a:rPr lang="en-GB" dirty="0">
                <a:latin typeface="Cambria" pitchFamily="18" charset="0"/>
                <a:cs typeface="Arial" charset="0"/>
              </a:rPr>
              <a:t>(geo-referenced)</a:t>
            </a:r>
          </a:p>
        </p:txBody>
      </p:sp>
      <p:sp>
        <p:nvSpPr>
          <p:cNvPr id="51" name="Text Box 21"/>
          <p:cNvSpPr txBox="1">
            <a:spLocks noChangeArrowheads="1"/>
          </p:cNvSpPr>
          <p:nvPr/>
        </p:nvSpPr>
        <p:spPr bwMode="auto">
          <a:xfrm>
            <a:off x="1655715" y="5549170"/>
            <a:ext cx="2590800" cy="707886"/>
          </a:xfrm>
          <a:prstGeom prst="rect">
            <a:avLst/>
          </a:prstGeom>
          <a:solidFill>
            <a:srgbClr val="FF66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GB" sz="2000" dirty="0">
                <a:latin typeface="Cambria" pitchFamily="18" charset="0"/>
                <a:cs typeface="Arial" charset="0"/>
              </a:rPr>
              <a:t>Aflatoxin index </a:t>
            </a:r>
          </a:p>
          <a:p>
            <a:pPr algn="ctr" eaLnBrk="1" hangingPunct="1"/>
            <a:r>
              <a:rPr lang="en-GB" sz="2000" dirty="0">
                <a:latin typeface="Cambria" pitchFamily="18" charset="0"/>
                <a:cs typeface="Arial" charset="0"/>
              </a:rPr>
              <a:t>(AFI)</a:t>
            </a:r>
            <a:endParaRPr lang="en-GB" sz="2000" dirty="0">
              <a:latin typeface="Cambria" pitchFamily="18" charset="0"/>
              <a:cs typeface="Arial" charset="0"/>
            </a:endParaRPr>
          </a:p>
        </p:txBody>
      </p:sp>
      <p:sp>
        <p:nvSpPr>
          <p:cNvPr id="52" name="CasellaDiTesto 51"/>
          <p:cNvSpPr txBox="1">
            <a:spLocks noChangeArrowheads="1"/>
          </p:cNvSpPr>
          <p:nvPr/>
        </p:nvSpPr>
        <p:spPr bwMode="auto">
          <a:xfrm>
            <a:off x="7752184" y="5157193"/>
            <a:ext cx="15128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dirty="0">
                <a:latin typeface="Cambria" pitchFamily="18" charset="0"/>
              </a:rPr>
              <a:t>Silk emission</a:t>
            </a:r>
            <a:endParaRPr lang="en-GB" dirty="0">
              <a:latin typeface="Cambria" pitchFamily="18" charset="0"/>
            </a:endParaRPr>
          </a:p>
        </p:txBody>
      </p:sp>
    </p:spTree>
    <p:extLst>
      <p:ext uri="{BB962C8B-B14F-4D97-AF65-F5344CB8AC3E}">
        <p14:creationId xmlns:p14="http://schemas.microsoft.com/office/powerpoint/2010/main" val="32208146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
          <p:cNvSpPr txBox="1">
            <a:spLocks noChangeArrowheads="1"/>
          </p:cNvSpPr>
          <p:nvPr/>
        </p:nvSpPr>
        <p:spPr bwMode="auto">
          <a:xfrm>
            <a:off x="4583832" y="0"/>
            <a:ext cx="60841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eaLnBrk="1" hangingPunct="1">
              <a:defRPr sz="3200" i="1">
                <a:solidFill>
                  <a:schemeClr val="bg1"/>
                </a:solidFill>
                <a:latin typeface="Cambria" pitchFamily="18" charset="0"/>
                <a:cs typeface="Tahoma" pitchFamily="34" charset="0"/>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en-GB" dirty="0">
                <a:solidFill>
                  <a:schemeClr val="tx1"/>
                </a:solidFill>
              </a:rPr>
              <a:t>Probability of aflatoxin contamination - OUTPUT</a:t>
            </a:r>
            <a:endParaRPr lang="en-GB" dirty="0">
              <a:solidFill>
                <a:schemeClr val="tx1"/>
              </a:solidFill>
            </a:endParaRPr>
          </a:p>
        </p:txBody>
      </p:sp>
      <p:grpSp>
        <p:nvGrpSpPr>
          <p:cNvPr id="20" name="Gruppo 1"/>
          <p:cNvGrpSpPr>
            <a:grpSpLocks/>
          </p:cNvGrpSpPr>
          <p:nvPr/>
        </p:nvGrpSpPr>
        <p:grpSpPr bwMode="auto">
          <a:xfrm>
            <a:off x="1783208" y="2348880"/>
            <a:ext cx="8777288" cy="2609850"/>
            <a:chOff x="2954" y="1484784"/>
            <a:chExt cx="8777414" cy="2609792"/>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r="16449"/>
            <a:stretch>
              <a:fillRect/>
            </a:stretch>
          </p:blipFill>
          <p:spPr bwMode="auto">
            <a:xfrm>
              <a:off x="2954" y="1484784"/>
              <a:ext cx="3086475"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l="17032" r="16273"/>
            <a:stretch>
              <a:fillRect/>
            </a:stretch>
          </p:blipFill>
          <p:spPr bwMode="auto">
            <a:xfrm>
              <a:off x="3203848" y="1484784"/>
              <a:ext cx="2467992"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l="17027"/>
            <a:stretch>
              <a:fillRect/>
            </a:stretch>
          </p:blipFill>
          <p:spPr bwMode="auto">
            <a:xfrm>
              <a:off x="5699462" y="1491076"/>
              <a:ext cx="3080906"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CasellaDiTesto 1"/>
          <p:cNvSpPr txBox="1">
            <a:spLocks noChangeArrowheads="1"/>
          </p:cNvSpPr>
          <p:nvPr/>
        </p:nvSpPr>
        <p:spPr bwMode="auto">
          <a:xfrm>
            <a:off x="2961133" y="4930156"/>
            <a:ext cx="13245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dirty="0" err="1">
                <a:latin typeface="Cambria" pitchFamily="18" charset="0"/>
              </a:rPr>
              <a:t>Low</a:t>
            </a:r>
            <a:r>
              <a:rPr lang="it-IT" dirty="0">
                <a:latin typeface="Cambria" pitchFamily="18" charset="0"/>
              </a:rPr>
              <a:t> </a:t>
            </a:r>
            <a:r>
              <a:rPr lang="it-IT" dirty="0" err="1">
                <a:latin typeface="Cambria" pitchFamily="18" charset="0"/>
              </a:rPr>
              <a:t>risk</a:t>
            </a:r>
            <a:endParaRPr lang="it-IT" dirty="0">
              <a:solidFill>
                <a:schemeClr val="bg1"/>
              </a:solidFill>
              <a:latin typeface="Cambria" pitchFamily="18" charset="0"/>
            </a:endParaRPr>
          </a:p>
        </p:txBody>
      </p:sp>
      <p:sp>
        <p:nvSpPr>
          <p:cNvPr id="25" name="CasellaDiTesto 1"/>
          <p:cNvSpPr txBox="1">
            <a:spLocks noChangeArrowheads="1"/>
          </p:cNvSpPr>
          <p:nvPr/>
        </p:nvSpPr>
        <p:spPr bwMode="auto">
          <a:xfrm>
            <a:off x="5409058" y="4930156"/>
            <a:ext cx="1843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atin typeface="Cambria" pitchFamily="18" charset="0"/>
              </a:rPr>
              <a:t>Medium risk</a:t>
            </a:r>
            <a:endParaRPr lang="it-IT">
              <a:solidFill>
                <a:schemeClr val="bg1"/>
              </a:solidFill>
              <a:latin typeface="Cambria" pitchFamily="18" charset="0"/>
            </a:endParaRPr>
          </a:p>
        </p:txBody>
      </p:sp>
      <p:sp>
        <p:nvSpPr>
          <p:cNvPr id="26" name="CasellaDiTesto 1"/>
          <p:cNvSpPr txBox="1">
            <a:spLocks noChangeArrowheads="1"/>
          </p:cNvSpPr>
          <p:nvPr/>
        </p:nvSpPr>
        <p:spPr bwMode="auto">
          <a:xfrm>
            <a:off x="8217347" y="4930156"/>
            <a:ext cx="13751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t-IT">
                <a:latin typeface="Cambria" pitchFamily="18" charset="0"/>
              </a:rPr>
              <a:t>High risk</a:t>
            </a:r>
            <a:endParaRPr lang="it-IT">
              <a:solidFill>
                <a:schemeClr val="bg1"/>
              </a:solidFill>
              <a:latin typeface="Cambria" pitchFamily="18" charset="0"/>
            </a:endParaRPr>
          </a:p>
        </p:txBody>
      </p:sp>
    </p:spTree>
    <p:extLst>
      <p:ext uri="{BB962C8B-B14F-4D97-AF65-F5344CB8AC3E}">
        <p14:creationId xmlns:p14="http://schemas.microsoft.com/office/powerpoint/2010/main" val="2471848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1384" y="116632"/>
            <a:ext cx="8229600" cy="721568"/>
          </a:xfrm>
        </p:spPr>
        <p:txBody>
          <a:bodyPr/>
          <a:lstStyle/>
          <a:p>
            <a:r>
              <a:rPr lang="en-GB" altLang="it-IT" sz="3200" dirty="0" err="1">
                <a:latin typeface="Comic Sans MS" panose="030F0702030302020204" pitchFamily="66" charset="0"/>
              </a:rPr>
              <a:t>Controlli</a:t>
            </a:r>
            <a:r>
              <a:rPr lang="en-GB" altLang="it-IT" sz="3200" dirty="0">
                <a:latin typeface="Comic Sans MS" panose="030F0702030302020204" pitchFamily="66" charset="0"/>
              </a:rPr>
              <a:t> </a:t>
            </a:r>
            <a:r>
              <a:rPr lang="en-GB" altLang="it-IT" sz="3200" dirty="0" err="1">
                <a:latin typeface="Comic Sans MS" panose="030F0702030302020204" pitchFamily="66" charset="0"/>
              </a:rPr>
              <a:t>che</a:t>
            </a:r>
            <a:r>
              <a:rPr lang="en-GB" altLang="it-IT" sz="3200" dirty="0">
                <a:latin typeface="Comic Sans MS" panose="030F0702030302020204" pitchFamily="66" charset="0"/>
              </a:rPr>
              <a:t> </a:t>
            </a:r>
            <a:r>
              <a:rPr lang="en-GB" altLang="it-IT" sz="3200" dirty="0" err="1">
                <a:latin typeface="Comic Sans MS" panose="030F0702030302020204" pitchFamily="66" charset="0"/>
              </a:rPr>
              <a:t>eliminano</a:t>
            </a:r>
            <a:r>
              <a:rPr lang="en-GB" altLang="it-IT" sz="3200" dirty="0">
                <a:latin typeface="Comic Sans MS" panose="030F0702030302020204" pitchFamily="66" charset="0"/>
              </a:rPr>
              <a:t> o </a:t>
            </a:r>
            <a:r>
              <a:rPr lang="en-GB" altLang="it-IT" sz="3200" dirty="0" err="1">
                <a:latin typeface="Comic Sans MS" panose="030F0702030302020204" pitchFamily="66" charset="0"/>
              </a:rPr>
              <a:t>riducono</a:t>
            </a:r>
            <a:r>
              <a:rPr lang="en-GB" altLang="it-IT" sz="3200" dirty="0">
                <a:latin typeface="Comic Sans MS" panose="030F0702030302020204" pitchFamily="66" charset="0"/>
              </a:rPr>
              <a:t> </a:t>
            </a:r>
            <a:r>
              <a:rPr lang="en-GB" altLang="it-IT" sz="3200" dirty="0" err="1">
                <a:latin typeface="Comic Sans MS" panose="030F0702030302020204" pitchFamily="66" charset="0"/>
              </a:rPr>
              <a:t>l’inoculo</a:t>
            </a:r>
            <a:endParaRPr lang="it-IT" altLang="it-IT" sz="3200" dirty="0">
              <a:latin typeface="Comic Sans MS" panose="030F0702030302020204" pitchFamily="66" charset="0"/>
            </a:endParaRPr>
          </a:p>
        </p:txBody>
      </p:sp>
      <p:sp>
        <p:nvSpPr>
          <p:cNvPr id="7171" name="Rectangle 3"/>
          <p:cNvSpPr>
            <a:spLocks noGrp="1" noChangeArrowheads="1"/>
          </p:cNvSpPr>
          <p:nvPr>
            <p:ph idx="1"/>
          </p:nvPr>
        </p:nvSpPr>
        <p:spPr>
          <a:xfrm>
            <a:off x="335360" y="980728"/>
            <a:ext cx="11665296" cy="5400600"/>
          </a:xfrm>
        </p:spPr>
        <p:txBody>
          <a:bodyPr>
            <a:normAutofit lnSpcReduction="10000"/>
          </a:bodyPr>
          <a:lstStyle/>
          <a:p>
            <a:r>
              <a:rPr lang="en-GB" altLang="it-IT" sz="1800" dirty="0" err="1"/>
              <a:t>Molti</a:t>
            </a:r>
            <a:r>
              <a:rPr lang="en-GB" altLang="it-IT" sz="1800" dirty="0"/>
              <a:t> di </a:t>
            </a:r>
            <a:r>
              <a:rPr lang="en-GB" altLang="it-IT" sz="1800" dirty="0" err="1"/>
              <a:t>questi</a:t>
            </a:r>
            <a:r>
              <a:rPr lang="en-GB" altLang="it-IT" sz="1800" dirty="0"/>
              <a:t> </a:t>
            </a:r>
            <a:r>
              <a:rPr lang="en-GB" altLang="it-IT" sz="1800" dirty="0" err="1"/>
              <a:t>metodi</a:t>
            </a:r>
            <a:r>
              <a:rPr lang="en-GB" altLang="it-IT" sz="1800" dirty="0"/>
              <a:t> di </a:t>
            </a:r>
            <a:r>
              <a:rPr lang="en-GB" altLang="it-IT" sz="1800" dirty="0" err="1"/>
              <a:t>controllo</a:t>
            </a:r>
            <a:r>
              <a:rPr lang="en-GB" altLang="it-IT" sz="1800" dirty="0"/>
              <a:t> </a:t>
            </a:r>
            <a:r>
              <a:rPr lang="en-GB" altLang="it-IT" sz="1800" dirty="0" err="1"/>
              <a:t>sono</a:t>
            </a:r>
            <a:r>
              <a:rPr lang="en-GB" altLang="it-IT" sz="1800" dirty="0"/>
              <a:t> </a:t>
            </a:r>
            <a:r>
              <a:rPr lang="en-GB" altLang="it-IT" sz="1800" b="1" dirty="0" err="1"/>
              <a:t>colturali</a:t>
            </a:r>
            <a:r>
              <a:rPr lang="en-GB" altLang="it-IT" sz="1800" dirty="0"/>
              <a:t> </a:t>
            </a:r>
            <a:r>
              <a:rPr lang="en-GB" altLang="it-IT" sz="1800" dirty="0" err="1"/>
              <a:t>cioe</a:t>
            </a:r>
            <a:r>
              <a:rPr lang="en-GB" altLang="it-IT" sz="1800" dirty="0"/>
              <a:t> </a:t>
            </a:r>
            <a:r>
              <a:rPr lang="en-GB" altLang="it-IT" sz="1800" dirty="0" err="1"/>
              <a:t>dipendono</a:t>
            </a:r>
            <a:r>
              <a:rPr lang="en-GB" altLang="it-IT" sz="1800" dirty="0"/>
              <a:t> </a:t>
            </a:r>
            <a:r>
              <a:rPr lang="en-GB" altLang="it-IT" sz="1800" dirty="0" err="1"/>
              <a:t>primariamente</a:t>
            </a:r>
            <a:r>
              <a:rPr lang="en-GB" altLang="it-IT" sz="1800" dirty="0"/>
              <a:t> da </a:t>
            </a:r>
            <a:r>
              <a:rPr lang="en-GB" altLang="it-IT" sz="1800" dirty="0" err="1"/>
              <a:t>certi</a:t>
            </a:r>
            <a:r>
              <a:rPr lang="en-GB" altLang="it-IT" sz="1800" dirty="0"/>
              <a:t> tipi di </a:t>
            </a:r>
            <a:r>
              <a:rPr lang="en-GB" altLang="it-IT" sz="1800" dirty="0" err="1"/>
              <a:t>azioni</a:t>
            </a:r>
            <a:r>
              <a:rPr lang="en-GB" altLang="it-IT" sz="1800" dirty="0"/>
              <a:t> </a:t>
            </a:r>
            <a:r>
              <a:rPr lang="en-GB" altLang="it-IT" sz="1800" dirty="0" err="1"/>
              <a:t>intraprese</a:t>
            </a:r>
            <a:r>
              <a:rPr lang="en-GB" altLang="it-IT" sz="1800" dirty="0"/>
              <a:t> </a:t>
            </a:r>
            <a:r>
              <a:rPr lang="en-GB" altLang="it-IT" sz="1800" dirty="0" err="1"/>
              <a:t>dall’agricoltore</a:t>
            </a:r>
            <a:r>
              <a:rPr lang="en-GB" altLang="it-IT" sz="1800" dirty="0"/>
              <a:t> come </a:t>
            </a:r>
          </a:p>
          <a:p>
            <a:pPr lvl="1"/>
            <a:r>
              <a:rPr lang="en-GB" altLang="it-IT" sz="1600" dirty="0" err="1"/>
              <a:t>l’eliminazione</a:t>
            </a:r>
            <a:r>
              <a:rPr lang="en-GB" altLang="it-IT" sz="1600" dirty="0"/>
              <a:t> </a:t>
            </a:r>
            <a:r>
              <a:rPr lang="en-GB" altLang="it-IT" sz="1600" dirty="0" err="1"/>
              <a:t>dell’ospite</a:t>
            </a:r>
            <a:r>
              <a:rPr lang="en-GB" altLang="it-IT" sz="1600" dirty="0"/>
              <a:t>,</a:t>
            </a:r>
          </a:p>
          <a:p>
            <a:pPr lvl="1"/>
            <a:r>
              <a:rPr lang="en-GB" altLang="it-IT" sz="1600" dirty="0"/>
              <a:t>la </a:t>
            </a:r>
            <a:r>
              <a:rPr lang="en-GB" altLang="it-IT" sz="1600" dirty="0" err="1"/>
              <a:t>rotazione</a:t>
            </a:r>
            <a:r>
              <a:rPr lang="en-GB" altLang="it-IT" sz="1600" dirty="0"/>
              <a:t> </a:t>
            </a:r>
            <a:r>
              <a:rPr lang="en-GB" altLang="it-IT" sz="1600" dirty="0" err="1"/>
              <a:t>delle</a:t>
            </a:r>
            <a:r>
              <a:rPr lang="en-GB" altLang="it-IT" sz="1600" dirty="0"/>
              <a:t> </a:t>
            </a:r>
            <a:r>
              <a:rPr lang="en-GB" altLang="it-IT" sz="1600" dirty="0" err="1"/>
              <a:t>colture</a:t>
            </a:r>
            <a:r>
              <a:rPr lang="en-GB" altLang="it-IT" sz="1600" dirty="0"/>
              <a:t>, </a:t>
            </a:r>
          </a:p>
          <a:p>
            <a:pPr lvl="1"/>
            <a:r>
              <a:rPr lang="en-GB" altLang="it-IT" sz="1600" dirty="0"/>
              <a:t>la </a:t>
            </a:r>
            <a:r>
              <a:rPr lang="en-GB" altLang="it-IT" sz="1600" dirty="0" err="1"/>
              <a:t>sanitazione</a:t>
            </a:r>
            <a:r>
              <a:rPr lang="en-GB" altLang="it-IT" sz="1600" dirty="0"/>
              <a:t>, </a:t>
            </a:r>
          </a:p>
          <a:p>
            <a:pPr lvl="1"/>
            <a:r>
              <a:rPr lang="en-GB" altLang="it-IT" sz="1600" dirty="0" err="1"/>
              <a:t>il</a:t>
            </a:r>
            <a:r>
              <a:rPr lang="en-GB" altLang="it-IT" sz="1600" dirty="0"/>
              <a:t> </a:t>
            </a:r>
            <a:r>
              <a:rPr lang="en-GB" altLang="it-IT" sz="1600" dirty="0" err="1"/>
              <a:t>miglioramento</a:t>
            </a:r>
            <a:r>
              <a:rPr lang="en-GB" altLang="it-IT" sz="1600" dirty="0"/>
              <a:t> </a:t>
            </a:r>
            <a:r>
              <a:rPr lang="en-GB" altLang="it-IT" sz="1600" dirty="0" err="1"/>
              <a:t>delle</a:t>
            </a:r>
            <a:r>
              <a:rPr lang="en-GB" altLang="it-IT" sz="1600" dirty="0"/>
              <a:t> </a:t>
            </a:r>
            <a:r>
              <a:rPr lang="en-GB" altLang="it-IT" sz="1600" dirty="0" err="1"/>
              <a:t>condizioni</a:t>
            </a:r>
            <a:r>
              <a:rPr lang="en-GB" altLang="it-IT" sz="1600" dirty="0"/>
              <a:t> di </a:t>
            </a:r>
            <a:r>
              <a:rPr lang="en-GB" altLang="it-IT" sz="1600" dirty="0" err="1"/>
              <a:t>crescita</a:t>
            </a:r>
            <a:r>
              <a:rPr lang="en-GB" altLang="it-IT" sz="1600" dirty="0"/>
              <a:t> </a:t>
            </a:r>
            <a:r>
              <a:rPr lang="en-GB" altLang="it-IT" sz="1600" dirty="0" err="1"/>
              <a:t>della</a:t>
            </a:r>
            <a:r>
              <a:rPr lang="en-GB" altLang="it-IT" sz="1600" dirty="0"/>
              <a:t> </a:t>
            </a:r>
            <a:r>
              <a:rPr lang="en-GB" altLang="it-IT" sz="1600" dirty="0" err="1"/>
              <a:t>pianta</a:t>
            </a:r>
            <a:endParaRPr lang="en-GB" altLang="it-IT" sz="1600" dirty="0"/>
          </a:p>
          <a:p>
            <a:pPr lvl="1"/>
            <a:r>
              <a:rPr lang="en-GB" altLang="it-IT" sz="1600" dirty="0" err="1"/>
              <a:t>L’uso</a:t>
            </a:r>
            <a:r>
              <a:rPr lang="en-GB" altLang="it-IT" sz="1600" dirty="0"/>
              <a:t> di </a:t>
            </a:r>
            <a:r>
              <a:rPr lang="en-GB" altLang="it-IT" sz="1600" dirty="0" err="1"/>
              <a:t>trappole</a:t>
            </a:r>
            <a:r>
              <a:rPr lang="en-GB" altLang="it-IT" sz="1600" dirty="0"/>
              <a:t> </a:t>
            </a:r>
            <a:r>
              <a:rPr lang="en-GB" altLang="it-IT" sz="1600" dirty="0" err="1"/>
              <a:t>adesive</a:t>
            </a:r>
            <a:r>
              <a:rPr lang="en-GB" altLang="it-IT" sz="1600" dirty="0"/>
              <a:t> per </a:t>
            </a:r>
            <a:r>
              <a:rPr lang="en-GB" altLang="it-IT" sz="1600" dirty="0" err="1"/>
              <a:t>insetti</a:t>
            </a:r>
            <a:endParaRPr lang="en-GB" altLang="it-IT" sz="1600" dirty="0"/>
          </a:p>
          <a:p>
            <a:r>
              <a:rPr lang="en-GB" altLang="it-IT" sz="1800" dirty="0" err="1"/>
              <a:t>Metodi</a:t>
            </a:r>
            <a:r>
              <a:rPr lang="en-GB" altLang="it-IT" sz="1800" dirty="0"/>
              <a:t> </a:t>
            </a:r>
            <a:r>
              <a:rPr lang="en-GB" altLang="it-IT" sz="1800" b="1" dirty="0" err="1"/>
              <a:t>fisici</a:t>
            </a:r>
            <a:r>
              <a:rPr lang="en-GB" altLang="it-IT" sz="1800" dirty="0"/>
              <a:t>: </a:t>
            </a:r>
            <a:r>
              <a:rPr lang="en-GB" altLang="it-IT" sz="1800" dirty="0" err="1"/>
              <a:t>cioe</a:t>
            </a:r>
            <a:r>
              <a:rPr lang="en-GB" altLang="it-IT" sz="1800" dirty="0"/>
              <a:t>’ </a:t>
            </a:r>
            <a:r>
              <a:rPr lang="en-GB" altLang="it-IT" sz="1800" dirty="0" err="1"/>
              <a:t>che</a:t>
            </a:r>
            <a:r>
              <a:rPr lang="en-GB" altLang="it-IT" sz="1800" dirty="0"/>
              <a:t> </a:t>
            </a:r>
            <a:r>
              <a:rPr lang="en-GB" altLang="it-IT" sz="1800" dirty="0" err="1"/>
              <a:t>dipendono</a:t>
            </a:r>
            <a:r>
              <a:rPr lang="en-GB" altLang="it-IT" sz="1800" dirty="0"/>
              <a:t> da </a:t>
            </a:r>
            <a:r>
              <a:rPr lang="en-GB" altLang="it-IT" sz="1800" dirty="0" err="1"/>
              <a:t>fattori</a:t>
            </a:r>
            <a:r>
              <a:rPr lang="en-GB" altLang="it-IT" sz="1800" dirty="0"/>
              <a:t> </a:t>
            </a:r>
            <a:r>
              <a:rPr lang="en-GB" altLang="it-IT" sz="1800" dirty="0" err="1"/>
              <a:t>fisici</a:t>
            </a:r>
            <a:r>
              <a:rPr lang="en-GB" altLang="it-IT" sz="1800" dirty="0"/>
              <a:t> come </a:t>
            </a:r>
            <a:r>
              <a:rPr lang="en-GB" altLang="it-IT" sz="1800" dirty="0" err="1"/>
              <a:t>caldo</a:t>
            </a:r>
            <a:r>
              <a:rPr lang="en-GB" altLang="it-IT" sz="1800" dirty="0"/>
              <a:t> o </a:t>
            </a:r>
            <a:r>
              <a:rPr lang="en-GB" altLang="it-IT" sz="1800" dirty="0" err="1"/>
              <a:t>freddo</a:t>
            </a:r>
            <a:r>
              <a:rPr lang="en-GB" altLang="it-IT" sz="1800" dirty="0"/>
              <a:t>. </a:t>
            </a:r>
            <a:r>
              <a:rPr lang="en-GB" altLang="it-IT" sz="1800" dirty="0" err="1"/>
              <a:t>Esempi</a:t>
            </a:r>
            <a:endParaRPr lang="en-GB" altLang="it-IT" sz="1800" dirty="0"/>
          </a:p>
          <a:p>
            <a:pPr lvl="1"/>
            <a:r>
              <a:rPr lang="en-GB" altLang="it-IT" sz="1600" dirty="0"/>
              <a:t>La </a:t>
            </a:r>
            <a:r>
              <a:rPr lang="en-GB" altLang="it-IT" sz="1600" dirty="0" err="1"/>
              <a:t>sterilizzazione</a:t>
            </a:r>
            <a:r>
              <a:rPr lang="en-GB" altLang="it-IT" sz="1600" dirty="0"/>
              <a:t> del </a:t>
            </a:r>
            <a:r>
              <a:rPr lang="en-GB" altLang="it-IT" sz="1600" dirty="0" err="1"/>
              <a:t>suolo</a:t>
            </a:r>
            <a:endParaRPr lang="en-GB" altLang="it-IT" sz="1600" dirty="0"/>
          </a:p>
          <a:p>
            <a:pPr lvl="1"/>
            <a:r>
              <a:rPr lang="en-GB" altLang="it-IT" sz="1600" dirty="0"/>
              <a:t>Il </a:t>
            </a:r>
            <a:r>
              <a:rPr lang="en-GB" altLang="it-IT" sz="1600" dirty="0" err="1"/>
              <a:t>trattamento</a:t>
            </a:r>
            <a:r>
              <a:rPr lang="en-GB" altLang="it-IT" sz="1600" dirty="0"/>
              <a:t> a </a:t>
            </a:r>
            <a:r>
              <a:rPr lang="en-GB" altLang="it-IT" sz="1600" dirty="0" err="1"/>
              <a:t>calore</a:t>
            </a:r>
            <a:r>
              <a:rPr lang="en-GB" altLang="it-IT" sz="1600" dirty="0"/>
              <a:t> di </a:t>
            </a:r>
            <a:r>
              <a:rPr lang="en-GB" altLang="it-IT" sz="1600" dirty="0" err="1"/>
              <a:t>organi</a:t>
            </a:r>
            <a:r>
              <a:rPr lang="en-GB" altLang="it-IT" sz="1600" dirty="0"/>
              <a:t> di </a:t>
            </a:r>
            <a:r>
              <a:rPr lang="en-GB" altLang="it-IT" sz="1600" dirty="0" err="1"/>
              <a:t>piante</a:t>
            </a:r>
            <a:endParaRPr lang="en-GB" altLang="it-IT" sz="1600" dirty="0"/>
          </a:p>
          <a:p>
            <a:pPr lvl="1"/>
            <a:r>
              <a:rPr lang="en-GB" altLang="it-IT" sz="1600" dirty="0"/>
              <a:t>La </a:t>
            </a:r>
            <a:r>
              <a:rPr lang="en-GB" altLang="it-IT" sz="1600" dirty="0" err="1"/>
              <a:t>conservazione</a:t>
            </a:r>
            <a:r>
              <a:rPr lang="en-GB" altLang="it-IT" sz="1600" dirty="0"/>
              <a:t> a </a:t>
            </a:r>
            <a:r>
              <a:rPr lang="en-GB" altLang="it-IT" sz="1600" dirty="0" err="1"/>
              <a:t>freddo</a:t>
            </a:r>
            <a:endParaRPr lang="en-GB" altLang="it-IT" sz="1600" dirty="0"/>
          </a:p>
          <a:p>
            <a:pPr lvl="1"/>
            <a:r>
              <a:rPr lang="en-GB" altLang="it-IT" sz="1600" dirty="0" err="1"/>
              <a:t>L’uso</a:t>
            </a:r>
            <a:r>
              <a:rPr lang="en-GB" altLang="it-IT" sz="1600" dirty="0"/>
              <a:t> di </a:t>
            </a:r>
            <a:r>
              <a:rPr lang="en-GB" altLang="it-IT" sz="1600" dirty="0" err="1"/>
              <a:t>radiazioni</a:t>
            </a:r>
            <a:r>
              <a:rPr lang="en-GB" altLang="it-IT" sz="1600" dirty="0"/>
              <a:t> </a:t>
            </a:r>
            <a:r>
              <a:rPr lang="en-GB" altLang="it-IT" sz="1600" dirty="0" err="1"/>
              <a:t>ionizzanti</a:t>
            </a:r>
            <a:endParaRPr lang="en-GB" altLang="it-IT" sz="1600" dirty="0"/>
          </a:p>
          <a:p>
            <a:r>
              <a:rPr lang="en-GB" altLang="it-IT" sz="1800" dirty="0" err="1"/>
              <a:t>Metodi</a:t>
            </a:r>
            <a:r>
              <a:rPr lang="en-GB" altLang="it-IT" sz="1800" dirty="0"/>
              <a:t> </a:t>
            </a:r>
            <a:r>
              <a:rPr lang="en-GB" altLang="it-IT" sz="1800" b="1" dirty="0" err="1"/>
              <a:t>chimici</a:t>
            </a:r>
            <a:r>
              <a:rPr lang="en-GB" altLang="it-IT" sz="1800" dirty="0"/>
              <a:t>, in </a:t>
            </a:r>
            <a:r>
              <a:rPr lang="en-GB" altLang="it-IT" sz="1800" dirty="0" err="1"/>
              <a:t>quanto</a:t>
            </a:r>
            <a:r>
              <a:rPr lang="en-GB" altLang="it-IT" sz="1800" dirty="0"/>
              <a:t> </a:t>
            </a:r>
            <a:r>
              <a:rPr lang="en-GB" altLang="it-IT" sz="1800" dirty="0" err="1"/>
              <a:t>dipendenti</a:t>
            </a:r>
            <a:r>
              <a:rPr lang="en-GB" altLang="it-IT" sz="1800" dirty="0"/>
              <a:t> </a:t>
            </a:r>
            <a:r>
              <a:rPr lang="en-GB" altLang="it-IT" sz="1800" dirty="0" err="1"/>
              <a:t>dall’uso</a:t>
            </a:r>
            <a:r>
              <a:rPr lang="en-GB" altLang="it-IT" sz="1800" dirty="0"/>
              <a:t> e </a:t>
            </a:r>
            <a:r>
              <a:rPr lang="en-GB" altLang="it-IT" sz="1800" dirty="0" err="1"/>
              <a:t>dall’azione</a:t>
            </a:r>
            <a:r>
              <a:rPr lang="en-GB" altLang="it-IT" sz="1800" dirty="0"/>
              <a:t> di </a:t>
            </a:r>
            <a:r>
              <a:rPr lang="en-GB" altLang="it-IT" sz="1800" dirty="0" err="1"/>
              <a:t>sostanze</a:t>
            </a:r>
            <a:r>
              <a:rPr lang="en-GB" altLang="it-IT" sz="1800" dirty="0"/>
              <a:t> </a:t>
            </a:r>
            <a:r>
              <a:rPr lang="en-GB" altLang="it-IT" sz="1800" dirty="0" err="1"/>
              <a:t>chimiche</a:t>
            </a:r>
            <a:r>
              <a:rPr lang="en-GB" altLang="it-IT" sz="1800" dirty="0"/>
              <a:t> </a:t>
            </a:r>
            <a:r>
              <a:rPr lang="en-GB" altLang="it-IT" sz="1800" dirty="0" err="1"/>
              <a:t>che</a:t>
            </a:r>
            <a:r>
              <a:rPr lang="en-GB" altLang="it-IT" sz="1800" dirty="0"/>
              <a:t> </a:t>
            </a:r>
            <a:r>
              <a:rPr lang="en-GB" altLang="it-IT" sz="1800" dirty="0" err="1"/>
              <a:t>riducono</a:t>
            </a:r>
            <a:r>
              <a:rPr lang="en-GB" altLang="it-IT" sz="1800" dirty="0"/>
              <a:t> </a:t>
            </a:r>
            <a:r>
              <a:rPr lang="en-GB" altLang="it-IT" sz="1800" dirty="0" err="1"/>
              <a:t>l’inoculo</a:t>
            </a:r>
            <a:r>
              <a:rPr lang="en-GB" altLang="it-IT" sz="1800" dirty="0"/>
              <a:t> del </a:t>
            </a:r>
            <a:r>
              <a:rPr lang="en-GB" altLang="it-IT" sz="1800" dirty="0" err="1"/>
              <a:t>patogeno</a:t>
            </a:r>
            <a:r>
              <a:rPr lang="en-GB" altLang="it-IT" sz="1800" dirty="0"/>
              <a:t>. </a:t>
            </a:r>
            <a:r>
              <a:rPr lang="en-GB" altLang="it-IT" sz="1800" dirty="0" err="1"/>
              <a:t>Esempi</a:t>
            </a:r>
            <a:endParaRPr lang="en-GB" altLang="it-IT" sz="1800" dirty="0"/>
          </a:p>
          <a:p>
            <a:pPr lvl="1"/>
            <a:r>
              <a:rPr lang="en-GB" altLang="it-IT" sz="1600" dirty="0" err="1"/>
              <a:t>Trattamento</a:t>
            </a:r>
            <a:r>
              <a:rPr lang="en-GB" altLang="it-IT" sz="1600" dirty="0"/>
              <a:t> del </a:t>
            </a:r>
            <a:r>
              <a:rPr lang="en-GB" altLang="it-IT" sz="1600" dirty="0" err="1"/>
              <a:t>suolo</a:t>
            </a:r>
            <a:endParaRPr lang="en-GB" altLang="it-IT" sz="1600" dirty="0"/>
          </a:p>
          <a:p>
            <a:pPr lvl="1"/>
            <a:r>
              <a:rPr lang="en-GB" altLang="it-IT" sz="1600" dirty="0"/>
              <a:t>La </a:t>
            </a:r>
            <a:r>
              <a:rPr lang="en-GB" altLang="it-IT" sz="1600" dirty="0" err="1"/>
              <a:t>fumigazione</a:t>
            </a:r>
            <a:r>
              <a:rPr lang="en-GB" altLang="it-IT" sz="1600" dirty="0"/>
              <a:t> del </a:t>
            </a:r>
            <a:r>
              <a:rPr lang="en-GB" altLang="it-IT" sz="1600" dirty="0" err="1"/>
              <a:t>suolo</a:t>
            </a:r>
            <a:endParaRPr lang="en-GB" altLang="it-IT" sz="1600" dirty="0"/>
          </a:p>
          <a:p>
            <a:pPr lvl="1"/>
            <a:r>
              <a:rPr lang="en-GB" altLang="it-IT" sz="1600" dirty="0"/>
              <a:t>Il </a:t>
            </a:r>
            <a:r>
              <a:rPr lang="en-GB" altLang="it-IT" sz="1600" dirty="0" err="1"/>
              <a:t>trattamento</a:t>
            </a:r>
            <a:r>
              <a:rPr lang="en-GB" altLang="it-IT" sz="1600" dirty="0"/>
              <a:t> </a:t>
            </a:r>
            <a:r>
              <a:rPr lang="en-GB" altLang="it-IT" sz="1600" dirty="0" err="1"/>
              <a:t>dei</a:t>
            </a:r>
            <a:r>
              <a:rPr lang="en-GB" altLang="it-IT" sz="1600" dirty="0"/>
              <a:t> semi </a:t>
            </a:r>
          </a:p>
          <a:p>
            <a:r>
              <a:rPr lang="en-GB" altLang="it-IT" sz="1800" dirty="0" err="1"/>
              <a:t>Metodi</a:t>
            </a:r>
            <a:r>
              <a:rPr lang="en-GB" altLang="it-IT" sz="1800" dirty="0"/>
              <a:t> </a:t>
            </a:r>
            <a:r>
              <a:rPr lang="en-GB" altLang="it-IT" sz="1800" b="1" dirty="0" err="1"/>
              <a:t>biologici</a:t>
            </a:r>
            <a:endParaRPr lang="en-GB" altLang="it-IT" sz="1800" b="1" dirty="0"/>
          </a:p>
          <a:p>
            <a:pPr lvl="1"/>
            <a:r>
              <a:rPr lang="en-GB" altLang="it-IT" sz="1600" dirty="0"/>
              <a:t>Uso di </a:t>
            </a:r>
            <a:r>
              <a:rPr lang="en-GB" altLang="it-IT" sz="1600" dirty="0" err="1"/>
              <a:t>microrganismi</a:t>
            </a:r>
            <a:r>
              <a:rPr lang="en-GB" altLang="it-IT" sz="1600" dirty="0"/>
              <a:t> </a:t>
            </a:r>
            <a:r>
              <a:rPr lang="en-GB" altLang="it-IT" sz="1600" dirty="0" err="1"/>
              <a:t>antagonisti</a:t>
            </a:r>
            <a:r>
              <a:rPr lang="en-GB" altLang="it-IT" sz="1600" dirty="0"/>
              <a:t> </a:t>
            </a:r>
            <a:r>
              <a:rPr lang="en-GB" altLang="it-IT" sz="1600" dirty="0" err="1"/>
              <a:t>che</a:t>
            </a:r>
            <a:r>
              <a:rPr lang="en-GB" altLang="it-IT" sz="1600" dirty="0"/>
              <a:t> </a:t>
            </a:r>
            <a:r>
              <a:rPr lang="en-GB" altLang="it-IT" sz="1600" dirty="0" err="1"/>
              <a:t>riducono</a:t>
            </a:r>
            <a:r>
              <a:rPr lang="en-GB" altLang="it-IT" sz="1600" dirty="0"/>
              <a:t> </a:t>
            </a:r>
            <a:r>
              <a:rPr lang="en-GB" altLang="it-IT" sz="1600" dirty="0" err="1"/>
              <a:t>l’inoculo</a:t>
            </a:r>
            <a:r>
              <a:rPr lang="en-GB" altLang="it-IT" sz="1600" dirty="0"/>
              <a:t> del </a:t>
            </a:r>
            <a:r>
              <a:rPr lang="en-GB" altLang="it-IT" sz="1600" dirty="0" err="1"/>
              <a:t>patogeno</a:t>
            </a:r>
            <a:endParaRPr lang="en-GB" altLang="it-IT" sz="1600" dirty="0"/>
          </a:p>
          <a:p>
            <a:endParaRPr lang="it-IT" alt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err="1"/>
              <a:t>Prevention</a:t>
            </a:r>
            <a:r>
              <a:rPr lang="it-IT" sz="3600" dirty="0"/>
              <a:t> in </a:t>
            </a:r>
            <a:r>
              <a:rPr lang="it-IT" sz="3600" dirty="0" err="1"/>
              <a:t>stocking</a:t>
            </a:r>
            <a:r>
              <a:rPr lang="it-IT" sz="3600" dirty="0"/>
              <a:t> &amp; production</a:t>
            </a:r>
            <a:endParaRPr lang="it-IT" sz="3600" dirty="0"/>
          </a:p>
        </p:txBody>
      </p:sp>
      <p:sp>
        <p:nvSpPr>
          <p:cNvPr id="4" name="Segnaposto contenuto 3"/>
          <p:cNvSpPr>
            <a:spLocks noGrp="1"/>
          </p:cNvSpPr>
          <p:nvPr>
            <p:ph sz="half" idx="1"/>
          </p:nvPr>
        </p:nvSpPr>
        <p:spPr>
          <a:xfrm>
            <a:off x="1631504" y="1536192"/>
            <a:ext cx="4176464" cy="5133168"/>
          </a:xfrm>
        </p:spPr>
        <p:txBody>
          <a:bodyPr>
            <a:normAutofit fontScale="70000" lnSpcReduction="20000"/>
          </a:bodyPr>
          <a:lstStyle/>
          <a:p>
            <a:r>
              <a:rPr lang="it-IT" b="1" dirty="0" err="1" smtClean="0"/>
              <a:t>Seed</a:t>
            </a:r>
            <a:r>
              <a:rPr lang="it-IT" b="1" dirty="0" smtClean="0"/>
              <a:t> </a:t>
            </a:r>
            <a:r>
              <a:rPr lang="it-IT" b="1" dirty="0" err="1" smtClean="0"/>
              <a:t>sorting</a:t>
            </a:r>
            <a:r>
              <a:rPr lang="it-IT" b="1" dirty="0" smtClean="0"/>
              <a:t> </a:t>
            </a:r>
            <a:r>
              <a:rPr lang="it-IT" b="1" dirty="0" err="1" smtClean="0"/>
              <a:t>based</a:t>
            </a:r>
            <a:r>
              <a:rPr lang="it-IT" b="1" dirty="0" smtClean="0"/>
              <a:t> on hyperspectral </a:t>
            </a:r>
            <a:r>
              <a:rPr lang="it-IT" b="1" dirty="0" err="1" smtClean="0"/>
              <a:t>imaging</a:t>
            </a:r>
            <a:endParaRPr lang="it-IT" b="1" dirty="0" smtClean="0"/>
          </a:p>
          <a:p>
            <a:r>
              <a:rPr lang="en-US" b="1" dirty="0"/>
              <a:t>NIR-based detection </a:t>
            </a:r>
            <a:r>
              <a:rPr lang="en-US" dirty="0"/>
              <a:t>combined with image analysis is </a:t>
            </a:r>
            <a:r>
              <a:rPr lang="en-US" dirty="0" smtClean="0"/>
              <a:t>more and more </a:t>
            </a:r>
            <a:r>
              <a:rPr lang="en-US" dirty="0"/>
              <a:t>recognized as a useful tool for the quality control in food matrices. </a:t>
            </a:r>
            <a:endParaRPr lang="en-US" dirty="0" smtClean="0"/>
          </a:p>
          <a:p>
            <a:r>
              <a:rPr lang="en-US" dirty="0" smtClean="0"/>
              <a:t>Data </a:t>
            </a:r>
            <a:r>
              <a:rPr lang="en-US" dirty="0"/>
              <a:t>obtained by </a:t>
            </a:r>
            <a:r>
              <a:rPr lang="en-US" b="1" dirty="0"/>
              <a:t>hyperspectral imaging undergo </a:t>
            </a:r>
            <a:r>
              <a:rPr lang="en-US" b="1" dirty="0" err="1"/>
              <a:t>chemometrics</a:t>
            </a:r>
            <a:r>
              <a:rPr lang="en-US" b="1" dirty="0"/>
              <a:t> </a:t>
            </a:r>
            <a:r>
              <a:rPr lang="en-US" dirty="0"/>
              <a:t>(PCA, PLS, LDA, FDA, MLR, ANN, </a:t>
            </a:r>
            <a:r>
              <a:rPr lang="en-US" dirty="0" smtClean="0"/>
              <a:t>etc.) </a:t>
            </a:r>
            <a:r>
              <a:rPr lang="en-US" dirty="0"/>
              <a:t>to enhance significant differences among the analyzed samples.</a:t>
            </a:r>
          </a:p>
          <a:p>
            <a:r>
              <a:rPr lang="en-US" dirty="0"/>
              <a:t>The results of a coupled application of </a:t>
            </a:r>
            <a:r>
              <a:rPr lang="en-US" b="1" dirty="0" err="1"/>
              <a:t>qPCR</a:t>
            </a:r>
            <a:r>
              <a:rPr lang="en-US" dirty="0"/>
              <a:t> and </a:t>
            </a:r>
            <a:r>
              <a:rPr lang="en-US" b="1" dirty="0"/>
              <a:t>Image Spectroscopy </a:t>
            </a:r>
            <a:r>
              <a:rPr lang="en-US" dirty="0"/>
              <a:t>detection prove the successful possibility to early detect the pre- and post-harvest contamination by </a:t>
            </a:r>
            <a:r>
              <a:rPr lang="en-US" dirty="0" smtClean="0"/>
              <a:t>different </a:t>
            </a:r>
            <a:r>
              <a:rPr lang="en-US" dirty="0"/>
              <a:t>fungal pathogen of cereal crop such as </a:t>
            </a:r>
            <a:r>
              <a:rPr lang="en-US" i="1" dirty="0"/>
              <a:t>A. </a:t>
            </a:r>
            <a:r>
              <a:rPr lang="en-US" i="1" dirty="0" err="1" smtClean="0"/>
              <a:t>flavus</a:t>
            </a:r>
            <a:r>
              <a:rPr lang="en-US" i="1" dirty="0" smtClean="0"/>
              <a:t> </a:t>
            </a:r>
            <a:r>
              <a:rPr lang="en-US" dirty="0" smtClean="0"/>
              <a:t>(Del Fiore et al., 2010; </a:t>
            </a:r>
            <a:r>
              <a:rPr lang="en-US" dirty="0" err="1" smtClean="0"/>
              <a:t>Iori</a:t>
            </a:r>
            <a:r>
              <a:rPr lang="en-US" dirty="0" smtClean="0"/>
              <a:t> et al., 2014)</a:t>
            </a:r>
            <a:endParaRPr lang="it-IT" i="1" dirty="0" smtClean="0"/>
          </a:p>
        </p:txBody>
      </p:sp>
      <p:pic>
        <p:nvPicPr>
          <p:cNvPr id="5" name="Segnaposto contenuto 4"/>
          <p:cNvPicPr>
            <a:picLocks noGrp="1" noChangeAspect="1"/>
          </p:cNvPicPr>
          <p:nvPr>
            <p:ph sz="half" idx="2"/>
          </p:nvPr>
        </p:nvPicPr>
        <p:blipFill>
          <a:blip r:embed="rId3"/>
          <a:stretch>
            <a:fillRect/>
          </a:stretch>
        </p:blipFill>
        <p:spPr>
          <a:xfrm>
            <a:off x="5943600" y="1772817"/>
            <a:ext cx="3657600" cy="2133911"/>
          </a:xfrm>
          <a:prstGeom prst="rect">
            <a:avLst/>
          </a:prstGeom>
        </p:spPr>
      </p:pic>
      <p:pic>
        <p:nvPicPr>
          <p:cNvPr id="6" name="Immagine 5"/>
          <p:cNvPicPr>
            <a:picLocks noChangeAspect="1"/>
          </p:cNvPicPr>
          <p:nvPr/>
        </p:nvPicPr>
        <p:blipFill>
          <a:blip r:embed="rId4"/>
          <a:stretch>
            <a:fillRect/>
          </a:stretch>
        </p:blipFill>
        <p:spPr>
          <a:xfrm>
            <a:off x="5943600" y="3906727"/>
            <a:ext cx="3657600" cy="2571808"/>
          </a:xfrm>
          <a:prstGeom prst="rect">
            <a:avLst/>
          </a:prstGeom>
        </p:spPr>
      </p:pic>
    </p:spTree>
    <p:extLst>
      <p:ext uri="{BB962C8B-B14F-4D97-AF65-F5344CB8AC3E}">
        <p14:creationId xmlns:p14="http://schemas.microsoft.com/office/powerpoint/2010/main" val="7995641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74639"/>
            <a:ext cx="7620000" cy="830857"/>
          </a:xfrm>
        </p:spPr>
        <p:txBody>
          <a:bodyPr/>
          <a:lstStyle/>
          <a:p>
            <a:r>
              <a:rPr lang="it-IT" sz="3600" dirty="0" err="1"/>
              <a:t>Prevention</a:t>
            </a:r>
            <a:r>
              <a:rPr lang="it-IT" sz="3600" dirty="0"/>
              <a:t> in </a:t>
            </a:r>
            <a:r>
              <a:rPr lang="it-IT" sz="3600" dirty="0" err="1"/>
              <a:t>stocking</a:t>
            </a:r>
            <a:r>
              <a:rPr lang="it-IT" sz="3600" dirty="0"/>
              <a:t> &amp; production</a:t>
            </a:r>
            <a:endParaRPr lang="it-IT" sz="3600" dirty="0"/>
          </a:p>
        </p:txBody>
      </p:sp>
      <p:sp>
        <p:nvSpPr>
          <p:cNvPr id="4" name="Segnaposto contenuto 3"/>
          <p:cNvSpPr>
            <a:spLocks noGrp="1"/>
          </p:cNvSpPr>
          <p:nvPr>
            <p:ph sz="half" idx="1"/>
          </p:nvPr>
        </p:nvSpPr>
        <p:spPr>
          <a:xfrm>
            <a:off x="1631504" y="1536192"/>
            <a:ext cx="4007296" cy="4590288"/>
          </a:xfrm>
        </p:spPr>
        <p:txBody>
          <a:bodyPr>
            <a:normAutofit/>
          </a:bodyPr>
          <a:lstStyle/>
          <a:p>
            <a:r>
              <a:rPr lang="it-IT" b="1" dirty="0" err="1" smtClean="0"/>
              <a:t>Several</a:t>
            </a:r>
            <a:r>
              <a:rPr lang="it-IT" b="1" dirty="0" smtClean="0"/>
              <a:t> industrial </a:t>
            </a:r>
            <a:r>
              <a:rPr lang="it-IT" b="1" dirty="0" err="1" smtClean="0"/>
              <a:t>applications</a:t>
            </a:r>
            <a:r>
              <a:rPr lang="it-IT" b="1" dirty="0" smtClean="0"/>
              <a:t> are </a:t>
            </a:r>
            <a:r>
              <a:rPr lang="it-IT" b="1" dirty="0" err="1" smtClean="0"/>
              <a:t>available</a:t>
            </a:r>
            <a:r>
              <a:rPr lang="it-IT" b="1" dirty="0" smtClean="0"/>
              <a:t> </a:t>
            </a:r>
            <a:r>
              <a:rPr lang="it-IT" b="1" dirty="0" err="1"/>
              <a:t>already</a:t>
            </a:r>
            <a:r>
              <a:rPr lang="it-IT" b="1" dirty="0"/>
              <a:t> for </a:t>
            </a:r>
            <a:r>
              <a:rPr lang="it-IT" b="1" dirty="0" err="1" smtClean="0"/>
              <a:t>sorting</a:t>
            </a:r>
            <a:r>
              <a:rPr lang="it-IT" b="1" dirty="0" smtClean="0"/>
              <a:t> the </a:t>
            </a:r>
            <a:r>
              <a:rPr lang="it-IT" b="1" dirty="0" err="1" smtClean="0"/>
              <a:t>seeds</a:t>
            </a:r>
            <a:r>
              <a:rPr lang="it-IT" b="1" dirty="0" smtClean="0"/>
              <a:t> </a:t>
            </a:r>
            <a:r>
              <a:rPr lang="it-IT" b="1" dirty="0" err="1" smtClean="0"/>
              <a:t>according</a:t>
            </a:r>
            <a:r>
              <a:rPr lang="it-IT" b="1" dirty="0" smtClean="0"/>
              <a:t> to </a:t>
            </a:r>
            <a:r>
              <a:rPr lang="it-IT" b="1" dirty="0" err="1" smtClean="0"/>
              <a:t>their</a:t>
            </a:r>
            <a:r>
              <a:rPr lang="it-IT" b="1" dirty="0" smtClean="0"/>
              <a:t> </a:t>
            </a:r>
            <a:r>
              <a:rPr lang="it-IT" b="1" dirty="0" err="1" smtClean="0"/>
              <a:t>contamination</a:t>
            </a:r>
            <a:r>
              <a:rPr lang="it-IT" b="1" dirty="0" smtClean="0"/>
              <a:t> by </a:t>
            </a:r>
            <a:r>
              <a:rPr lang="it-IT" b="1" dirty="0" err="1" smtClean="0"/>
              <a:t>fungal</a:t>
            </a:r>
            <a:r>
              <a:rPr lang="it-IT" b="1" dirty="0" smtClean="0"/>
              <a:t> </a:t>
            </a:r>
            <a:r>
              <a:rPr lang="it-IT" b="1" dirty="0" err="1" smtClean="0"/>
              <a:t>species</a:t>
            </a:r>
            <a:r>
              <a:rPr lang="it-IT" b="1" dirty="0" smtClean="0"/>
              <a:t> </a:t>
            </a:r>
            <a:r>
              <a:rPr lang="it-IT" b="1" dirty="0" err="1" smtClean="0"/>
              <a:t>such</a:t>
            </a:r>
            <a:r>
              <a:rPr lang="it-IT" b="1" dirty="0" smtClean="0"/>
              <a:t> </a:t>
            </a:r>
            <a:r>
              <a:rPr lang="it-IT" b="1" dirty="0" err="1" smtClean="0"/>
              <a:t>as</a:t>
            </a:r>
            <a:r>
              <a:rPr lang="it-IT" b="1" dirty="0" smtClean="0"/>
              <a:t> </a:t>
            </a:r>
            <a:r>
              <a:rPr lang="it-IT" b="1" i="1" dirty="0" smtClean="0"/>
              <a:t>Fusarium </a:t>
            </a:r>
            <a:r>
              <a:rPr lang="it-IT" b="1" dirty="0" err="1" smtClean="0"/>
              <a:t>spp</a:t>
            </a:r>
            <a:r>
              <a:rPr lang="it-IT" b="1" dirty="0" smtClean="0"/>
              <a:t>.</a:t>
            </a:r>
            <a:endParaRPr lang="it-IT" i="1" dirty="0" smtClean="0"/>
          </a:p>
        </p:txBody>
      </p:sp>
      <p:pic>
        <p:nvPicPr>
          <p:cNvPr id="7" name="Segnaposto contenuto 6"/>
          <p:cNvPicPr>
            <a:picLocks noGrp="1" noChangeAspect="1"/>
          </p:cNvPicPr>
          <p:nvPr>
            <p:ph sz="half" idx="2"/>
          </p:nvPr>
        </p:nvPicPr>
        <p:blipFill>
          <a:blip r:embed="rId2"/>
          <a:stretch>
            <a:fillRect/>
          </a:stretch>
        </p:blipFill>
        <p:spPr>
          <a:xfrm>
            <a:off x="5638801" y="2414675"/>
            <a:ext cx="2041376" cy="2428875"/>
          </a:xfrm>
          <a:prstGeom prst="rect">
            <a:avLst/>
          </a:prstGeom>
        </p:spPr>
      </p:pic>
      <p:pic>
        <p:nvPicPr>
          <p:cNvPr id="8" name="Immagine 7"/>
          <p:cNvPicPr>
            <a:picLocks noChangeAspect="1"/>
          </p:cNvPicPr>
          <p:nvPr/>
        </p:nvPicPr>
        <p:blipFill>
          <a:blip r:embed="rId3"/>
          <a:stretch>
            <a:fillRect/>
          </a:stretch>
        </p:blipFill>
        <p:spPr>
          <a:xfrm>
            <a:off x="5651326" y="1105496"/>
            <a:ext cx="3829050" cy="1190625"/>
          </a:xfrm>
          <a:prstGeom prst="rect">
            <a:avLst/>
          </a:prstGeom>
        </p:spPr>
      </p:pic>
      <p:pic>
        <p:nvPicPr>
          <p:cNvPr id="9" name="Immagine 8"/>
          <p:cNvPicPr>
            <a:picLocks noChangeAspect="1"/>
          </p:cNvPicPr>
          <p:nvPr/>
        </p:nvPicPr>
        <p:blipFill>
          <a:blip r:embed="rId4"/>
          <a:stretch>
            <a:fillRect/>
          </a:stretch>
        </p:blipFill>
        <p:spPr>
          <a:xfrm>
            <a:off x="7721620" y="2414675"/>
            <a:ext cx="1758757" cy="2428875"/>
          </a:xfrm>
          <a:prstGeom prst="rect">
            <a:avLst/>
          </a:prstGeom>
        </p:spPr>
      </p:pic>
    </p:spTree>
    <p:extLst>
      <p:ext uri="{BB962C8B-B14F-4D97-AF65-F5344CB8AC3E}">
        <p14:creationId xmlns:p14="http://schemas.microsoft.com/office/powerpoint/2010/main" val="30381616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alpha val="39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Prevention</a:t>
            </a:r>
            <a:r>
              <a:rPr lang="it-IT" dirty="0" smtClean="0"/>
              <a:t> in </a:t>
            </a:r>
            <a:r>
              <a:rPr lang="it-IT" dirty="0" err="1" smtClean="0"/>
              <a:t>stocking</a:t>
            </a:r>
            <a:r>
              <a:rPr lang="it-IT" dirty="0" smtClean="0"/>
              <a:t> &amp; production</a:t>
            </a:r>
            <a:endParaRPr lang="it-IT" dirty="0"/>
          </a:p>
        </p:txBody>
      </p:sp>
      <p:sp>
        <p:nvSpPr>
          <p:cNvPr id="4" name="Segnaposto contenuto 3"/>
          <p:cNvSpPr>
            <a:spLocks noGrp="1"/>
          </p:cNvSpPr>
          <p:nvPr>
            <p:ph idx="1"/>
          </p:nvPr>
        </p:nvSpPr>
        <p:spPr>
          <a:xfrm>
            <a:off x="1981200" y="1700808"/>
            <a:ext cx="7620000" cy="4800600"/>
          </a:xfrm>
        </p:spPr>
        <p:txBody>
          <a:bodyPr>
            <a:normAutofit/>
          </a:bodyPr>
          <a:lstStyle/>
          <a:p>
            <a:r>
              <a:rPr lang="it-IT" dirty="0" smtClean="0"/>
              <a:t>Stored </a:t>
            </a:r>
            <a:r>
              <a:rPr lang="it-IT" dirty="0" err="1" smtClean="0"/>
              <a:t>maize</a:t>
            </a:r>
            <a:r>
              <a:rPr lang="it-IT" dirty="0" smtClean="0"/>
              <a:t> with high </a:t>
            </a:r>
            <a:r>
              <a:rPr lang="it-IT" dirty="0" err="1" smtClean="0"/>
              <a:t>levels</a:t>
            </a:r>
            <a:r>
              <a:rPr lang="it-IT" dirty="0" smtClean="0"/>
              <a:t> of </a:t>
            </a:r>
            <a:r>
              <a:rPr lang="it-IT" dirty="0" err="1" smtClean="0"/>
              <a:t>moisture</a:t>
            </a:r>
            <a:r>
              <a:rPr lang="it-IT" dirty="0" smtClean="0"/>
              <a:t> can </a:t>
            </a:r>
            <a:r>
              <a:rPr lang="it-IT" b="1" dirty="0" err="1" smtClean="0"/>
              <a:t>increase</a:t>
            </a:r>
            <a:r>
              <a:rPr lang="it-IT" b="1" dirty="0" smtClean="0"/>
              <a:t> </a:t>
            </a:r>
            <a:r>
              <a:rPr lang="it-IT" b="1" dirty="0" err="1" smtClean="0"/>
              <a:t>AFs</a:t>
            </a:r>
            <a:r>
              <a:rPr lang="it-IT" b="1" dirty="0" smtClean="0"/>
              <a:t> </a:t>
            </a:r>
            <a:r>
              <a:rPr lang="it-IT" dirty="0" err="1" smtClean="0"/>
              <a:t>contamination</a:t>
            </a:r>
            <a:r>
              <a:rPr lang="it-IT" dirty="0" smtClean="0"/>
              <a:t> 10 </a:t>
            </a:r>
            <a:r>
              <a:rPr lang="it-IT" dirty="0" err="1" smtClean="0"/>
              <a:t>fold</a:t>
            </a:r>
            <a:r>
              <a:rPr lang="it-IT" dirty="0" smtClean="0"/>
              <a:t> in </a:t>
            </a:r>
            <a:r>
              <a:rPr lang="it-IT" dirty="0" err="1" smtClean="0"/>
              <a:t>only</a:t>
            </a:r>
            <a:r>
              <a:rPr lang="it-IT" dirty="0" smtClean="0"/>
              <a:t> 3-day (Fanelli et al., 1983; </a:t>
            </a:r>
            <a:r>
              <a:rPr lang="it-IT" dirty="0" err="1" smtClean="0"/>
              <a:t>Hell</a:t>
            </a:r>
            <a:r>
              <a:rPr lang="it-IT" dirty="0" smtClean="0"/>
              <a:t> et al., 2008)</a:t>
            </a:r>
          </a:p>
          <a:p>
            <a:r>
              <a:rPr lang="it-IT" dirty="0" err="1" smtClean="0"/>
              <a:t>Maize</a:t>
            </a:r>
            <a:r>
              <a:rPr lang="it-IT" dirty="0" smtClean="0"/>
              <a:t> </a:t>
            </a:r>
            <a:r>
              <a:rPr lang="it-IT" dirty="0" err="1" smtClean="0"/>
              <a:t>kernels</a:t>
            </a:r>
            <a:r>
              <a:rPr lang="it-IT" dirty="0" smtClean="0"/>
              <a:t> </a:t>
            </a:r>
            <a:r>
              <a:rPr lang="it-IT" dirty="0" err="1" smtClean="0"/>
              <a:t>should</a:t>
            </a:r>
            <a:r>
              <a:rPr lang="it-IT" dirty="0" smtClean="0"/>
              <a:t> be </a:t>
            </a:r>
            <a:r>
              <a:rPr lang="it-IT" dirty="0" err="1" smtClean="0"/>
              <a:t>brought</a:t>
            </a:r>
            <a:r>
              <a:rPr lang="it-IT" dirty="0" smtClean="0"/>
              <a:t> </a:t>
            </a:r>
            <a:r>
              <a:rPr lang="it-IT" dirty="0" err="1" smtClean="0"/>
              <a:t>rapidly</a:t>
            </a:r>
            <a:r>
              <a:rPr lang="it-IT" dirty="0" smtClean="0"/>
              <a:t> from </a:t>
            </a:r>
            <a:r>
              <a:rPr lang="it-IT" b="1" dirty="0" smtClean="0"/>
              <a:t>26-28%</a:t>
            </a:r>
            <a:r>
              <a:rPr lang="it-IT" dirty="0" smtClean="0"/>
              <a:t> down to </a:t>
            </a:r>
            <a:r>
              <a:rPr lang="it-IT" b="1" dirty="0" smtClean="0"/>
              <a:t>10-13%</a:t>
            </a:r>
            <a:r>
              <a:rPr lang="it-IT" dirty="0" smtClean="0"/>
              <a:t> of </a:t>
            </a:r>
            <a:r>
              <a:rPr lang="it-IT" dirty="0" err="1" smtClean="0"/>
              <a:t>moisture</a:t>
            </a:r>
            <a:r>
              <a:rPr lang="it-IT" dirty="0" smtClean="0"/>
              <a:t> </a:t>
            </a:r>
            <a:r>
              <a:rPr lang="it-IT" dirty="0" err="1" smtClean="0"/>
              <a:t>content</a:t>
            </a:r>
            <a:r>
              <a:rPr lang="it-IT" dirty="0" smtClean="0"/>
              <a:t> for </a:t>
            </a:r>
            <a:r>
              <a:rPr lang="it-IT" dirty="0" err="1" smtClean="0"/>
              <a:t>avoiding</a:t>
            </a:r>
            <a:r>
              <a:rPr lang="it-IT" dirty="0" smtClean="0"/>
              <a:t> </a:t>
            </a:r>
            <a:r>
              <a:rPr lang="it-IT" dirty="0" err="1" smtClean="0"/>
              <a:t>secondary</a:t>
            </a:r>
            <a:r>
              <a:rPr lang="it-IT" dirty="0" smtClean="0"/>
              <a:t>, post-</a:t>
            </a:r>
            <a:r>
              <a:rPr lang="it-IT" dirty="0" err="1" smtClean="0"/>
              <a:t>harvest</a:t>
            </a:r>
            <a:r>
              <a:rPr lang="it-IT" dirty="0" smtClean="0"/>
              <a:t>, </a:t>
            </a:r>
            <a:r>
              <a:rPr lang="it-IT" dirty="0" err="1" smtClean="0"/>
              <a:t>infection</a:t>
            </a:r>
            <a:r>
              <a:rPr lang="it-IT" dirty="0" smtClean="0"/>
              <a:t> </a:t>
            </a:r>
            <a:r>
              <a:rPr lang="it-IT" dirty="0" err="1" smtClean="0"/>
              <a:t>cycle</a:t>
            </a:r>
            <a:r>
              <a:rPr lang="it-IT" dirty="0" smtClean="0"/>
              <a:t> by </a:t>
            </a:r>
            <a:r>
              <a:rPr lang="it-IT" i="1" dirty="0" smtClean="0"/>
              <a:t>A. </a:t>
            </a:r>
            <a:r>
              <a:rPr lang="it-IT" i="1" dirty="0" err="1" smtClean="0"/>
              <a:t>flavus</a:t>
            </a:r>
            <a:r>
              <a:rPr lang="it-IT" dirty="0" smtClean="0"/>
              <a:t> (</a:t>
            </a:r>
            <a:r>
              <a:rPr lang="it-IT" dirty="0" err="1" smtClean="0"/>
              <a:t>Brown</a:t>
            </a:r>
            <a:r>
              <a:rPr lang="it-IT" dirty="0" smtClean="0"/>
              <a:t> et al., 1999)</a:t>
            </a:r>
          </a:p>
          <a:p>
            <a:r>
              <a:rPr lang="it-IT" dirty="0" err="1" smtClean="0"/>
              <a:t>Several</a:t>
            </a:r>
            <a:r>
              <a:rPr lang="it-IT" dirty="0" smtClean="0"/>
              <a:t> </a:t>
            </a:r>
            <a:r>
              <a:rPr lang="it-IT" dirty="0" err="1" smtClean="0"/>
              <a:t>compounds</a:t>
            </a:r>
            <a:r>
              <a:rPr lang="it-IT" dirty="0" smtClean="0"/>
              <a:t>, </a:t>
            </a:r>
            <a:r>
              <a:rPr lang="it-IT" dirty="0" err="1" smtClean="0"/>
              <a:t>such</a:t>
            </a:r>
            <a:r>
              <a:rPr lang="it-IT" dirty="0" smtClean="0"/>
              <a:t> </a:t>
            </a:r>
            <a:r>
              <a:rPr lang="it-IT" dirty="0" err="1" smtClean="0"/>
              <a:t>as</a:t>
            </a:r>
            <a:r>
              <a:rPr lang="it-IT" dirty="0" smtClean="0"/>
              <a:t> </a:t>
            </a:r>
            <a:r>
              <a:rPr lang="it-IT" dirty="0" err="1" smtClean="0"/>
              <a:t>organic</a:t>
            </a:r>
            <a:r>
              <a:rPr lang="it-IT" dirty="0" smtClean="0"/>
              <a:t> </a:t>
            </a:r>
            <a:r>
              <a:rPr lang="it-IT" dirty="0" err="1" smtClean="0"/>
              <a:t>acids</a:t>
            </a:r>
            <a:r>
              <a:rPr lang="it-IT" dirty="0" smtClean="0"/>
              <a:t>, </a:t>
            </a:r>
            <a:r>
              <a:rPr lang="it-IT" dirty="0" err="1" smtClean="0"/>
              <a:t>antioxidants</a:t>
            </a:r>
            <a:r>
              <a:rPr lang="it-IT" dirty="0" smtClean="0"/>
              <a:t> or </a:t>
            </a:r>
            <a:r>
              <a:rPr lang="it-IT" dirty="0" err="1" smtClean="0"/>
              <a:t>ammonia</a:t>
            </a:r>
            <a:r>
              <a:rPr lang="it-IT" dirty="0" smtClean="0"/>
              <a:t> are </a:t>
            </a:r>
            <a:r>
              <a:rPr lang="it-IT" dirty="0" err="1" smtClean="0"/>
              <a:t>used</a:t>
            </a:r>
            <a:r>
              <a:rPr lang="it-IT" dirty="0" smtClean="0"/>
              <a:t> </a:t>
            </a:r>
            <a:r>
              <a:rPr lang="it-IT" dirty="0" err="1" smtClean="0"/>
              <a:t>as</a:t>
            </a:r>
            <a:r>
              <a:rPr lang="it-IT" dirty="0" smtClean="0"/>
              <a:t> </a:t>
            </a:r>
            <a:r>
              <a:rPr lang="it-IT" b="1" dirty="0" smtClean="0"/>
              <a:t>fungi </a:t>
            </a:r>
            <a:r>
              <a:rPr lang="it-IT" b="1" dirty="0" err="1" smtClean="0"/>
              <a:t>inhibitor</a:t>
            </a:r>
            <a:r>
              <a:rPr lang="it-IT" b="1" dirty="0" smtClean="0"/>
              <a:t> </a:t>
            </a:r>
            <a:r>
              <a:rPr lang="it-IT" dirty="0" smtClean="0"/>
              <a:t>on </a:t>
            </a:r>
            <a:r>
              <a:rPr lang="it-IT" dirty="0" err="1" smtClean="0"/>
              <a:t>stored</a:t>
            </a:r>
            <a:r>
              <a:rPr lang="it-IT" dirty="0" smtClean="0"/>
              <a:t> </a:t>
            </a:r>
            <a:r>
              <a:rPr lang="it-IT" dirty="0" err="1" smtClean="0"/>
              <a:t>crops</a:t>
            </a:r>
            <a:r>
              <a:rPr lang="it-IT" dirty="0" smtClean="0"/>
              <a:t> (Fanelli et al., 1984).</a:t>
            </a:r>
          </a:p>
          <a:p>
            <a:r>
              <a:rPr lang="it-IT" dirty="0" smtClean="0"/>
              <a:t> The </a:t>
            </a:r>
            <a:r>
              <a:rPr lang="it-IT" dirty="0" err="1" smtClean="0"/>
              <a:t>flip</a:t>
            </a:r>
            <a:r>
              <a:rPr lang="it-IT" dirty="0" smtClean="0"/>
              <a:t> side of the use of </a:t>
            </a:r>
            <a:r>
              <a:rPr lang="it-IT" dirty="0" err="1" smtClean="0"/>
              <a:t>these</a:t>
            </a:r>
            <a:r>
              <a:rPr lang="it-IT" dirty="0" smtClean="0"/>
              <a:t> </a:t>
            </a:r>
            <a:r>
              <a:rPr lang="it-IT" dirty="0" err="1" smtClean="0"/>
              <a:t>chemicals</a:t>
            </a:r>
            <a:r>
              <a:rPr lang="it-IT" dirty="0" smtClean="0"/>
              <a:t> </a:t>
            </a:r>
            <a:r>
              <a:rPr lang="it-IT" dirty="0" err="1" smtClean="0"/>
              <a:t>is</a:t>
            </a:r>
            <a:r>
              <a:rPr lang="it-IT" dirty="0" smtClean="0"/>
              <a:t> the </a:t>
            </a:r>
            <a:r>
              <a:rPr lang="it-IT" dirty="0" err="1" smtClean="0"/>
              <a:t>accumulation</a:t>
            </a:r>
            <a:r>
              <a:rPr lang="it-IT" dirty="0" smtClean="0"/>
              <a:t> of </a:t>
            </a:r>
            <a:r>
              <a:rPr lang="it-IT" b="1" dirty="0" err="1" smtClean="0"/>
              <a:t>toxic</a:t>
            </a:r>
            <a:r>
              <a:rPr lang="it-IT" b="1" dirty="0" smtClean="0"/>
              <a:t> </a:t>
            </a:r>
            <a:r>
              <a:rPr lang="it-IT" b="1" dirty="0" err="1" smtClean="0"/>
              <a:t>residues</a:t>
            </a:r>
            <a:r>
              <a:rPr lang="it-IT" b="1" dirty="0" smtClean="0"/>
              <a:t> </a:t>
            </a:r>
            <a:r>
              <a:rPr lang="it-IT" dirty="0" smtClean="0"/>
              <a:t>in </a:t>
            </a:r>
            <a:r>
              <a:rPr lang="it-IT" dirty="0" err="1" smtClean="0"/>
              <a:t>final</a:t>
            </a:r>
            <a:r>
              <a:rPr lang="it-IT" dirty="0" smtClean="0"/>
              <a:t> </a:t>
            </a:r>
            <a:r>
              <a:rPr lang="it-IT" dirty="0" err="1" smtClean="0"/>
              <a:t>products</a:t>
            </a:r>
            <a:r>
              <a:rPr lang="it-IT" dirty="0" smtClean="0"/>
              <a:t>.</a:t>
            </a:r>
          </a:p>
          <a:p>
            <a:pPr algn="ctr"/>
            <a:r>
              <a:rPr lang="it-IT" dirty="0" err="1" smtClean="0"/>
              <a:t>Hence</a:t>
            </a:r>
            <a:r>
              <a:rPr lang="it-IT" dirty="0" smtClean="0"/>
              <a:t>, </a:t>
            </a:r>
            <a:r>
              <a:rPr lang="it-IT" dirty="0" err="1" smtClean="0"/>
              <a:t>natural</a:t>
            </a:r>
            <a:r>
              <a:rPr lang="it-IT" dirty="0" smtClean="0"/>
              <a:t> </a:t>
            </a:r>
            <a:r>
              <a:rPr lang="it-IT" b="1" dirty="0" smtClean="0"/>
              <a:t>non-</a:t>
            </a:r>
            <a:r>
              <a:rPr lang="it-IT" b="1" dirty="0" err="1" smtClean="0"/>
              <a:t>toxic</a:t>
            </a:r>
            <a:r>
              <a:rPr lang="it-IT" b="1" dirty="0" smtClean="0"/>
              <a:t> </a:t>
            </a:r>
            <a:r>
              <a:rPr lang="it-IT" b="1" dirty="0" err="1" smtClean="0"/>
              <a:t>compounds</a:t>
            </a:r>
            <a:r>
              <a:rPr lang="it-IT" b="1" dirty="0" smtClean="0"/>
              <a:t> </a:t>
            </a:r>
            <a:r>
              <a:rPr lang="it-IT" dirty="0" smtClean="0"/>
              <a:t>are </a:t>
            </a:r>
            <a:r>
              <a:rPr lang="it-IT" dirty="0" err="1" smtClean="0"/>
              <a:t>needed</a:t>
            </a:r>
            <a:r>
              <a:rPr lang="it-IT" dirty="0" smtClean="0"/>
              <a:t> for </a:t>
            </a:r>
            <a:r>
              <a:rPr lang="it-IT" dirty="0" err="1" smtClean="0"/>
              <a:t>limiting</a:t>
            </a:r>
            <a:r>
              <a:rPr lang="it-IT" dirty="0" smtClean="0"/>
              <a:t> post-</a:t>
            </a:r>
            <a:r>
              <a:rPr lang="it-IT" dirty="0" err="1" smtClean="0"/>
              <a:t>harvest</a:t>
            </a:r>
            <a:r>
              <a:rPr lang="it-IT" dirty="0" smtClean="0"/>
              <a:t> mycotoxin </a:t>
            </a:r>
            <a:r>
              <a:rPr lang="it-IT" dirty="0" err="1" smtClean="0"/>
              <a:t>enhancement</a:t>
            </a:r>
            <a:endParaRPr lang="it-IT" dirty="0" smtClean="0"/>
          </a:p>
          <a:p>
            <a:endParaRPr lang="it-IT" dirty="0" smtClean="0"/>
          </a:p>
          <a:p>
            <a:endParaRPr lang="it-IT" dirty="0" smtClean="0"/>
          </a:p>
        </p:txBody>
      </p:sp>
      <p:pic>
        <p:nvPicPr>
          <p:cNvPr id="5" name="Immagine 4"/>
          <p:cNvPicPr>
            <a:picLocks noChangeAspect="1"/>
          </p:cNvPicPr>
          <p:nvPr/>
        </p:nvPicPr>
        <p:blipFill>
          <a:blip r:embed="rId2"/>
          <a:stretch>
            <a:fillRect/>
          </a:stretch>
        </p:blipFill>
        <p:spPr>
          <a:xfrm>
            <a:off x="8057644" y="23390"/>
            <a:ext cx="1926788" cy="1533402"/>
          </a:xfrm>
          <a:prstGeom prst="rect">
            <a:avLst/>
          </a:prstGeom>
        </p:spPr>
      </p:pic>
    </p:spTree>
    <p:extLst>
      <p:ext uri="{BB962C8B-B14F-4D97-AF65-F5344CB8AC3E}">
        <p14:creationId xmlns:p14="http://schemas.microsoft.com/office/powerpoint/2010/main" val="21528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alpha val="39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Understading</a:t>
            </a:r>
            <a:r>
              <a:rPr lang="it-IT" dirty="0" smtClean="0"/>
              <a:t> the </a:t>
            </a:r>
            <a:r>
              <a:rPr lang="it-IT" dirty="0" err="1" smtClean="0"/>
              <a:t>problem</a:t>
            </a:r>
            <a:r>
              <a:rPr lang="it-IT" dirty="0" smtClean="0"/>
              <a:t> </a:t>
            </a:r>
            <a:r>
              <a:rPr lang="it-IT" dirty="0" err="1" smtClean="0"/>
              <a:t>leads</a:t>
            </a:r>
            <a:r>
              <a:rPr lang="it-IT" dirty="0" smtClean="0"/>
              <a:t> to </a:t>
            </a:r>
            <a:r>
              <a:rPr lang="it-IT" dirty="0" err="1" smtClean="0"/>
              <a:t>its</a:t>
            </a:r>
            <a:r>
              <a:rPr lang="it-IT" dirty="0" smtClean="0"/>
              <a:t> </a:t>
            </a:r>
            <a:r>
              <a:rPr lang="it-IT" dirty="0" err="1" smtClean="0"/>
              <a:t>solution</a:t>
            </a:r>
            <a:endParaRPr lang="it-IT" dirty="0"/>
          </a:p>
        </p:txBody>
      </p:sp>
      <p:sp>
        <p:nvSpPr>
          <p:cNvPr id="4" name="Segnaposto contenuto 3"/>
          <p:cNvSpPr>
            <a:spLocks noGrp="1"/>
          </p:cNvSpPr>
          <p:nvPr>
            <p:ph sz="half" idx="1"/>
          </p:nvPr>
        </p:nvSpPr>
        <p:spPr/>
        <p:txBody>
          <a:bodyPr>
            <a:normAutofit fontScale="92500" lnSpcReduction="20000"/>
          </a:bodyPr>
          <a:lstStyle/>
          <a:p>
            <a:r>
              <a:rPr lang="it-IT" dirty="0" smtClean="0"/>
              <a:t>Aflatoxin </a:t>
            </a:r>
            <a:r>
              <a:rPr lang="it-IT" dirty="0" err="1" smtClean="0"/>
              <a:t>synthesis</a:t>
            </a:r>
            <a:r>
              <a:rPr lang="it-IT" dirty="0" smtClean="0"/>
              <a:t> </a:t>
            </a:r>
            <a:r>
              <a:rPr lang="it-IT" dirty="0" err="1" smtClean="0"/>
              <a:t>is</a:t>
            </a:r>
            <a:r>
              <a:rPr lang="it-IT" dirty="0" smtClean="0"/>
              <a:t> </a:t>
            </a:r>
            <a:r>
              <a:rPr lang="it-IT" dirty="0" err="1" smtClean="0"/>
              <a:t>affected</a:t>
            </a:r>
            <a:r>
              <a:rPr lang="it-IT" dirty="0" smtClean="0"/>
              <a:t> by </a:t>
            </a:r>
            <a:r>
              <a:rPr lang="it-IT" b="1" dirty="0" err="1" smtClean="0"/>
              <a:t>cell</a:t>
            </a:r>
            <a:r>
              <a:rPr lang="it-IT" b="1" dirty="0" smtClean="0"/>
              <a:t> redox </a:t>
            </a:r>
            <a:r>
              <a:rPr lang="it-IT" dirty="0" smtClean="0"/>
              <a:t>balance (Reverberi et al., 2008)</a:t>
            </a:r>
          </a:p>
          <a:p>
            <a:r>
              <a:rPr lang="it-IT" dirty="0" smtClean="0"/>
              <a:t>Aflatoxins </a:t>
            </a:r>
            <a:r>
              <a:rPr lang="it-IT" dirty="0" err="1" smtClean="0"/>
              <a:t>could</a:t>
            </a:r>
            <a:r>
              <a:rPr lang="it-IT" dirty="0" smtClean="0"/>
              <a:t> be a </a:t>
            </a:r>
            <a:r>
              <a:rPr lang="it-IT" dirty="0" err="1" smtClean="0"/>
              <a:t>mean</a:t>
            </a:r>
            <a:r>
              <a:rPr lang="it-IT" dirty="0" smtClean="0"/>
              <a:t> for </a:t>
            </a:r>
            <a:r>
              <a:rPr lang="it-IT" dirty="0" err="1" smtClean="0"/>
              <a:t>fungal</a:t>
            </a:r>
            <a:r>
              <a:rPr lang="it-IT" dirty="0" smtClean="0"/>
              <a:t> </a:t>
            </a:r>
            <a:r>
              <a:rPr lang="it-IT" dirty="0" err="1" smtClean="0"/>
              <a:t>cell</a:t>
            </a:r>
            <a:r>
              <a:rPr lang="it-IT" dirty="0" smtClean="0"/>
              <a:t> to eliminate </a:t>
            </a:r>
            <a:r>
              <a:rPr lang="it-IT" b="1" dirty="0" err="1" smtClean="0"/>
              <a:t>excessful</a:t>
            </a:r>
            <a:r>
              <a:rPr lang="it-IT" b="1" dirty="0" smtClean="0"/>
              <a:t> </a:t>
            </a:r>
            <a:r>
              <a:rPr lang="it-IT" b="1" dirty="0" err="1" smtClean="0"/>
              <a:t>oxidisers</a:t>
            </a:r>
            <a:r>
              <a:rPr lang="it-IT" b="1" dirty="0" smtClean="0"/>
              <a:t> </a:t>
            </a:r>
            <a:r>
              <a:rPr lang="it-IT" dirty="0" err="1" smtClean="0"/>
              <a:t>accumulating</a:t>
            </a:r>
            <a:r>
              <a:rPr lang="it-IT" dirty="0" smtClean="0"/>
              <a:t> in the </a:t>
            </a:r>
            <a:r>
              <a:rPr lang="it-IT" dirty="0" err="1" smtClean="0"/>
              <a:t>stationary</a:t>
            </a:r>
            <a:r>
              <a:rPr lang="it-IT" dirty="0" smtClean="0"/>
              <a:t> </a:t>
            </a:r>
            <a:r>
              <a:rPr lang="it-IT" dirty="0" err="1" smtClean="0"/>
              <a:t>phase</a:t>
            </a:r>
            <a:r>
              <a:rPr lang="it-IT" dirty="0" smtClean="0"/>
              <a:t> (Hong et al., 2013)</a:t>
            </a:r>
          </a:p>
          <a:p>
            <a:r>
              <a:rPr lang="it-IT" b="1" dirty="0" err="1" smtClean="0"/>
              <a:t>Controlling</a:t>
            </a:r>
            <a:r>
              <a:rPr lang="it-IT" dirty="0" smtClean="0"/>
              <a:t> the redox balance in </a:t>
            </a:r>
            <a:r>
              <a:rPr lang="it-IT" i="1" dirty="0" smtClean="0"/>
              <a:t>A. </a:t>
            </a:r>
            <a:r>
              <a:rPr lang="it-IT" i="1" dirty="0" err="1" smtClean="0"/>
              <a:t>flavus</a:t>
            </a:r>
            <a:r>
              <a:rPr lang="it-IT" dirty="0" smtClean="0"/>
              <a:t> </a:t>
            </a:r>
            <a:r>
              <a:rPr lang="it-IT" dirty="0" err="1" smtClean="0"/>
              <a:t>leads</a:t>
            </a:r>
            <a:r>
              <a:rPr lang="it-IT" dirty="0" smtClean="0"/>
              <a:t> to </a:t>
            </a:r>
            <a:r>
              <a:rPr lang="it-IT" b="1" dirty="0" smtClean="0"/>
              <a:t>control</a:t>
            </a:r>
            <a:r>
              <a:rPr lang="it-IT" dirty="0" smtClean="0"/>
              <a:t> </a:t>
            </a:r>
            <a:r>
              <a:rPr lang="it-IT" dirty="0" err="1" smtClean="0"/>
              <a:t>AFs</a:t>
            </a:r>
            <a:r>
              <a:rPr lang="it-IT" dirty="0" smtClean="0"/>
              <a:t> </a:t>
            </a:r>
            <a:r>
              <a:rPr lang="it-IT" dirty="0" err="1" smtClean="0"/>
              <a:t>synthesis</a:t>
            </a:r>
            <a:r>
              <a:rPr lang="it-IT" dirty="0" smtClean="0"/>
              <a:t> (Reverberi et al., 2005; </a:t>
            </a:r>
            <a:r>
              <a:rPr lang="it-IT" dirty="0" err="1" smtClean="0"/>
              <a:t>Zjalic</a:t>
            </a:r>
            <a:r>
              <a:rPr lang="it-IT" dirty="0" smtClean="0"/>
              <a:t> et al., 2006; Reverberi et al., 2012)</a:t>
            </a:r>
          </a:p>
          <a:p>
            <a:endParaRPr lang="it-IT" dirty="0" smtClean="0"/>
          </a:p>
          <a:p>
            <a:endParaRPr lang="it-IT" dirty="0" smtClean="0"/>
          </a:p>
        </p:txBody>
      </p:sp>
      <p:pic>
        <p:nvPicPr>
          <p:cNvPr id="6" name="Segnaposto contenuto 5"/>
          <p:cNvPicPr>
            <a:picLocks noGrp="1" noChangeAspect="1"/>
          </p:cNvPicPr>
          <p:nvPr>
            <p:ph sz="half" idx="2"/>
          </p:nvPr>
        </p:nvPicPr>
        <p:blipFill>
          <a:blip r:embed="rId2"/>
          <a:stretch>
            <a:fillRect/>
          </a:stretch>
        </p:blipFill>
        <p:spPr>
          <a:xfrm>
            <a:off x="5943600" y="2510631"/>
            <a:ext cx="3657600" cy="2641600"/>
          </a:xfrm>
          <a:prstGeom prst="rect">
            <a:avLst/>
          </a:prstGeom>
        </p:spPr>
      </p:pic>
    </p:spTree>
    <p:extLst>
      <p:ext uri="{BB962C8B-B14F-4D97-AF65-F5344CB8AC3E}">
        <p14:creationId xmlns:p14="http://schemas.microsoft.com/office/powerpoint/2010/main" val="499030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spcBef>
                <a:spcPts val="0"/>
              </a:spcBef>
            </a:pPr>
            <a:r>
              <a:rPr lang="it-IT" sz="6000" b="1" dirty="0">
                <a:solidFill>
                  <a:srgbClr val="1F497D">
                    <a:lumMod val="75000"/>
                  </a:srgbClr>
                </a:solidFill>
                <a:latin typeface="Times New Roman" panose="02020603050405020304" pitchFamily="18" charset="0"/>
                <a:ea typeface="+mn-ea"/>
                <a:cs typeface="Times New Roman" panose="02020603050405020304" pitchFamily="18" charset="0"/>
              </a:rPr>
              <a:t> Il </a:t>
            </a:r>
            <a:r>
              <a:rPr lang="it-IT" sz="6000" b="1" dirty="0" err="1">
                <a:solidFill>
                  <a:srgbClr val="1F497D">
                    <a:lumMod val="75000"/>
                  </a:srgbClr>
                </a:solidFill>
                <a:latin typeface="Times New Roman" panose="02020603050405020304" pitchFamily="18" charset="0"/>
                <a:ea typeface="+mn-ea"/>
                <a:cs typeface="Times New Roman" panose="02020603050405020304" pitchFamily="18" charset="0"/>
              </a:rPr>
              <a:t>Trametano</a:t>
            </a:r>
            <a:r>
              <a:rPr lang="it-IT" sz="6000" b="1" dirty="0">
                <a:solidFill>
                  <a:srgbClr val="1F497D">
                    <a:lumMod val="75000"/>
                  </a:srgbClr>
                </a:solidFill>
                <a:latin typeface="Times New Roman" panose="02020603050405020304" pitchFamily="18" charset="0"/>
                <a:ea typeface="+mn-ea"/>
                <a:cs typeface="Times New Roman" panose="02020603050405020304" pitchFamily="18" charset="0"/>
              </a:rPr>
              <a:t>®</a:t>
            </a:r>
            <a:br>
              <a:rPr lang="it-IT" sz="6000" b="1" dirty="0">
                <a:solidFill>
                  <a:srgbClr val="1F497D">
                    <a:lumMod val="75000"/>
                  </a:srgbClr>
                </a:solidFill>
                <a:latin typeface="Times New Roman" panose="02020603050405020304" pitchFamily="18" charset="0"/>
                <a:ea typeface="+mn-ea"/>
                <a:cs typeface="Times New Roman" panose="02020603050405020304" pitchFamily="18" charset="0"/>
              </a:rPr>
            </a:br>
            <a:endParaRPr lang="it-IT" sz="6000" dirty="0"/>
          </a:p>
        </p:txBody>
      </p:sp>
      <p:sp>
        <p:nvSpPr>
          <p:cNvPr id="5" name="Text Box 111"/>
          <p:cNvSpPr txBox="1">
            <a:spLocks noChangeArrowheads="1"/>
          </p:cNvSpPr>
          <p:nvPr/>
        </p:nvSpPr>
        <p:spPr bwMode="auto">
          <a:xfrm>
            <a:off x="3124200" y="1052736"/>
            <a:ext cx="5943600" cy="11430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fontAlgn="auto">
              <a:spcBef>
                <a:spcPts val="0"/>
              </a:spcBef>
              <a:spcAft>
                <a:spcPts val="0"/>
              </a:spcAft>
            </a:pPr>
            <a:r>
              <a:rPr lang="pt-BR" sz="1200" dirty="0">
                <a:solidFill>
                  <a:prstClr val="black"/>
                </a:solidFill>
                <a:latin typeface="Arial"/>
                <a:ea typeface="MS ??"/>
                <a:cs typeface="Cambria"/>
              </a:rPr>
              <a:t>[6)-Glc-(1</a:t>
            </a:r>
            <a:r>
              <a:rPr lang="de-DE" sz="1200" dirty="0">
                <a:solidFill>
                  <a:prstClr val="black"/>
                </a:solidFill>
                <a:latin typeface="Arial"/>
                <a:ea typeface="MS ??"/>
                <a:cs typeface="Arial"/>
                <a:sym typeface="Symbol"/>
              </a:rPr>
              <a:t></a:t>
            </a:r>
            <a:r>
              <a:rPr lang="pt-BR" sz="1200" dirty="0">
                <a:solidFill>
                  <a:prstClr val="black"/>
                </a:solidFill>
                <a:latin typeface="Arial"/>
                <a:ea typeface="MS ??"/>
                <a:cs typeface="Cambria"/>
              </a:rPr>
              <a:t>6)-Gal-(1</a:t>
            </a:r>
            <a:r>
              <a:rPr lang="de-DE" sz="1200" dirty="0">
                <a:solidFill>
                  <a:prstClr val="black"/>
                </a:solidFill>
                <a:latin typeface="Arial"/>
                <a:ea typeface="MS ??"/>
                <a:cs typeface="Arial"/>
                <a:sym typeface="Symbol"/>
              </a:rPr>
              <a:t></a:t>
            </a:r>
            <a:r>
              <a:rPr lang="pt-BR" sz="1200" dirty="0">
                <a:solidFill>
                  <a:prstClr val="black"/>
                </a:solidFill>
                <a:latin typeface="Arial"/>
                <a:ea typeface="MS ??"/>
                <a:cs typeface="Cambria"/>
              </a:rPr>
              <a:t>6)-Gal-(1</a:t>
            </a:r>
            <a:r>
              <a:rPr lang="de-DE" sz="1200" dirty="0">
                <a:solidFill>
                  <a:prstClr val="black"/>
                </a:solidFill>
                <a:latin typeface="Arial"/>
                <a:ea typeface="MS ??"/>
                <a:cs typeface="Arial"/>
                <a:sym typeface="Symbol"/>
              </a:rPr>
              <a:t></a:t>
            </a:r>
            <a:r>
              <a:rPr lang="pt-BR" sz="1200" dirty="0">
                <a:solidFill>
                  <a:prstClr val="black"/>
                </a:solidFill>
                <a:latin typeface="Arial"/>
                <a:ea typeface="MS ??"/>
                <a:cs typeface="Cambria"/>
              </a:rPr>
              <a:t>6)-Gal-(1</a:t>
            </a:r>
            <a:r>
              <a:rPr lang="de-DE" sz="1200" dirty="0">
                <a:solidFill>
                  <a:prstClr val="black"/>
                </a:solidFill>
                <a:latin typeface="Arial"/>
                <a:ea typeface="MS ??"/>
                <a:cs typeface="Arial"/>
                <a:sym typeface="Symbol"/>
              </a:rPr>
              <a:t></a:t>
            </a:r>
            <a:r>
              <a:rPr lang="pt-BR" sz="1200" dirty="0">
                <a:solidFill>
                  <a:prstClr val="black"/>
                </a:solidFill>
                <a:latin typeface="Arial"/>
                <a:ea typeface="MS ??"/>
                <a:cs typeface="Cambria"/>
              </a:rPr>
              <a:t>6)-Gal-(1</a:t>
            </a:r>
            <a:r>
              <a:rPr lang="de-DE" sz="1200" dirty="0">
                <a:solidFill>
                  <a:prstClr val="black"/>
                </a:solidFill>
                <a:latin typeface="Arial"/>
                <a:ea typeface="MS ??"/>
                <a:cs typeface="Arial"/>
                <a:sym typeface="Symbol"/>
              </a:rPr>
              <a:t></a:t>
            </a:r>
            <a:r>
              <a:rPr lang="pt-BR" sz="1200" dirty="0">
                <a:solidFill>
                  <a:prstClr val="black"/>
                </a:solidFill>
                <a:latin typeface="Arial"/>
                <a:ea typeface="MS ??"/>
                <a:cs typeface="Cambria"/>
              </a:rPr>
              <a:t>]</a:t>
            </a:r>
            <a:r>
              <a:rPr lang="pt-BR" sz="1200" baseline="-25000" dirty="0">
                <a:solidFill>
                  <a:prstClr val="black"/>
                </a:solidFill>
                <a:latin typeface="Arial"/>
                <a:ea typeface="MS ??"/>
                <a:cs typeface="Cambria"/>
              </a:rPr>
              <a:t>n</a:t>
            </a:r>
            <a:endParaRPr lang="it-IT" sz="1200" dirty="0">
              <a:solidFill>
                <a:prstClr val="black"/>
              </a:solidFill>
              <a:latin typeface="Cambria"/>
              <a:ea typeface="MS ??"/>
              <a:cs typeface="Cambria"/>
            </a:endParaRPr>
          </a:p>
          <a:p>
            <a:pPr fontAlgn="auto">
              <a:spcBef>
                <a:spcPts val="0"/>
              </a:spcBef>
              <a:spcAft>
                <a:spcPts val="0"/>
              </a:spcAft>
              <a:tabLst>
                <a:tab pos="1257300" algn="l"/>
                <a:tab pos="2743200" algn="l"/>
                <a:tab pos="4343400" algn="l"/>
              </a:tabLst>
            </a:pPr>
            <a:r>
              <a:rPr lang="pt-BR" sz="1200" dirty="0">
                <a:solidFill>
                  <a:prstClr val="black"/>
                </a:solidFill>
                <a:latin typeface="Arial"/>
                <a:ea typeface="MS ??"/>
                <a:cs typeface="Cambria"/>
              </a:rPr>
              <a:t>	2	2	2</a:t>
            </a:r>
            <a:endParaRPr lang="it-IT" sz="1200" dirty="0">
              <a:solidFill>
                <a:prstClr val="black"/>
              </a:solidFill>
              <a:latin typeface="Cambria"/>
              <a:ea typeface="MS ??"/>
              <a:cs typeface="Cambria"/>
            </a:endParaRPr>
          </a:p>
          <a:p>
            <a:pPr fontAlgn="auto">
              <a:spcBef>
                <a:spcPts val="0"/>
              </a:spcBef>
              <a:spcAft>
                <a:spcPts val="0"/>
              </a:spcAft>
              <a:tabLst>
                <a:tab pos="1257300" algn="l"/>
                <a:tab pos="2743200" algn="l"/>
                <a:tab pos="4343400" algn="l"/>
                <a:tab pos="4572000" algn="l"/>
              </a:tabLst>
            </a:pPr>
            <a:r>
              <a:rPr lang="pt-BR" sz="1200" dirty="0">
                <a:solidFill>
                  <a:prstClr val="black"/>
                </a:solidFill>
                <a:latin typeface="Arial"/>
                <a:ea typeface="MS ??"/>
                <a:cs typeface="Cambria"/>
              </a:rPr>
              <a:t>	</a:t>
            </a:r>
            <a:r>
              <a:rPr lang="it-IT" sz="1200" dirty="0">
                <a:solidFill>
                  <a:prstClr val="black"/>
                </a:solidFill>
                <a:latin typeface="Arial"/>
                <a:ea typeface="MS ??"/>
                <a:cs typeface="Arial"/>
                <a:sym typeface="Symbol"/>
              </a:rPr>
              <a:t></a:t>
            </a:r>
            <a:r>
              <a:rPr lang="pt-BR" sz="1200" dirty="0">
                <a:solidFill>
                  <a:prstClr val="black"/>
                </a:solidFill>
                <a:latin typeface="Arial"/>
                <a:ea typeface="MS ??"/>
                <a:cs typeface="Cambria"/>
              </a:rPr>
              <a:t>	</a:t>
            </a:r>
            <a:r>
              <a:rPr lang="it-IT" sz="1200" dirty="0">
                <a:solidFill>
                  <a:prstClr val="black"/>
                </a:solidFill>
                <a:latin typeface="Arial"/>
                <a:ea typeface="MS ??"/>
                <a:cs typeface="Arial"/>
                <a:sym typeface="Symbol"/>
              </a:rPr>
              <a:t></a:t>
            </a:r>
            <a:r>
              <a:rPr lang="pt-BR" sz="1200" dirty="0">
                <a:solidFill>
                  <a:prstClr val="black"/>
                </a:solidFill>
                <a:latin typeface="Arial"/>
                <a:ea typeface="MS ??"/>
                <a:cs typeface="Cambria"/>
              </a:rPr>
              <a:t>	</a:t>
            </a:r>
            <a:r>
              <a:rPr lang="it-IT" sz="1200" dirty="0">
                <a:solidFill>
                  <a:prstClr val="black"/>
                </a:solidFill>
                <a:latin typeface="Arial"/>
                <a:ea typeface="MS ??"/>
                <a:cs typeface="Arial"/>
                <a:sym typeface="Symbol"/>
              </a:rPr>
              <a:t></a:t>
            </a:r>
            <a:endParaRPr lang="it-IT" sz="1200" dirty="0">
              <a:solidFill>
                <a:prstClr val="black"/>
              </a:solidFill>
              <a:latin typeface="Cambria"/>
              <a:ea typeface="MS ??"/>
              <a:cs typeface="Cambria"/>
            </a:endParaRPr>
          </a:p>
          <a:p>
            <a:pPr fontAlgn="auto">
              <a:spcBef>
                <a:spcPts val="0"/>
              </a:spcBef>
              <a:spcAft>
                <a:spcPts val="0"/>
              </a:spcAft>
              <a:tabLst>
                <a:tab pos="1257300" algn="l"/>
                <a:tab pos="2743200" algn="l"/>
                <a:tab pos="4343400" algn="l"/>
                <a:tab pos="4572000" algn="l"/>
              </a:tabLst>
            </a:pPr>
            <a:r>
              <a:rPr lang="it-IT" sz="1200" dirty="0">
                <a:solidFill>
                  <a:prstClr val="black"/>
                </a:solidFill>
                <a:latin typeface="Arial"/>
                <a:ea typeface="MS ??"/>
                <a:cs typeface="Cambria"/>
              </a:rPr>
              <a:t>	</a:t>
            </a:r>
            <a:r>
              <a:rPr lang="en-US" sz="1200" dirty="0">
                <a:solidFill>
                  <a:prstClr val="black"/>
                </a:solidFill>
                <a:latin typeface="Arial"/>
                <a:ea typeface="MS ??"/>
                <a:cs typeface="Cambria"/>
              </a:rPr>
              <a:t>1	1	1</a:t>
            </a:r>
            <a:endParaRPr lang="it-IT" sz="1200" dirty="0">
              <a:solidFill>
                <a:prstClr val="black"/>
              </a:solidFill>
              <a:latin typeface="Cambria"/>
              <a:ea typeface="MS ??"/>
              <a:cs typeface="Cambria"/>
            </a:endParaRPr>
          </a:p>
          <a:p>
            <a:pPr fontAlgn="auto">
              <a:spcBef>
                <a:spcPts val="0"/>
              </a:spcBef>
              <a:spcAft>
                <a:spcPts val="0"/>
              </a:spcAft>
              <a:tabLst>
                <a:tab pos="342900" algn="l"/>
                <a:tab pos="1828800" algn="l"/>
                <a:tab pos="3429000" algn="l"/>
              </a:tabLst>
            </a:pPr>
            <a:r>
              <a:rPr lang="de-DE" sz="1200" dirty="0">
                <a:solidFill>
                  <a:prstClr val="black"/>
                </a:solidFill>
                <a:latin typeface="Arial"/>
                <a:ea typeface="MS ??"/>
                <a:cs typeface="Cambria"/>
              </a:rPr>
              <a:t>	</a:t>
            </a:r>
            <a:r>
              <a:rPr lang="de-DE" sz="1200" dirty="0" err="1">
                <a:solidFill>
                  <a:prstClr val="black"/>
                </a:solidFill>
                <a:latin typeface="Arial"/>
                <a:ea typeface="MS ??"/>
                <a:cs typeface="Cambria"/>
              </a:rPr>
              <a:t>Fuc</a:t>
            </a:r>
            <a:r>
              <a:rPr lang="de-DE" sz="1200" dirty="0">
                <a:solidFill>
                  <a:prstClr val="black"/>
                </a:solidFill>
                <a:latin typeface="Arial"/>
                <a:ea typeface="MS ??"/>
                <a:cs typeface="Cambria"/>
              </a:rPr>
              <a:t>-(1</a:t>
            </a:r>
            <a:r>
              <a:rPr lang="de-DE" sz="1200" dirty="0">
                <a:solidFill>
                  <a:prstClr val="black"/>
                </a:solidFill>
                <a:latin typeface="Arial"/>
                <a:ea typeface="MS ??"/>
                <a:cs typeface="Arial"/>
                <a:sym typeface="Symbol"/>
              </a:rPr>
              <a:t></a:t>
            </a:r>
            <a:r>
              <a:rPr lang="de-DE" sz="1200" dirty="0">
                <a:solidFill>
                  <a:prstClr val="black"/>
                </a:solidFill>
                <a:latin typeface="Arial"/>
                <a:ea typeface="MS ??"/>
                <a:cs typeface="Cambria"/>
              </a:rPr>
              <a:t>3)-[</a:t>
            </a:r>
            <a:r>
              <a:rPr lang="de-DE" sz="1200" dirty="0" err="1">
                <a:solidFill>
                  <a:prstClr val="black"/>
                </a:solidFill>
                <a:latin typeface="Arial"/>
                <a:ea typeface="MS ??"/>
                <a:cs typeface="Cambria"/>
              </a:rPr>
              <a:t>Fuc</a:t>
            </a:r>
            <a:r>
              <a:rPr lang="de-DE" sz="1200" dirty="0">
                <a:solidFill>
                  <a:prstClr val="black"/>
                </a:solidFill>
                <a:latin typeface="Arial"/>
                <a:ea typeface="MS ??"/>
                <a:cs typeface="Cambria"/>
              </a:rPr>
              <a:t>]</a:t>
            </a:r>
            <a:r>
              <a:rPr lang="de-DE" sz="1200" baseline="-25000" dirty="0">
                <a:solidFill>
                  <a:prstClr val="black"/>
                </a:solidFill>
                <a:latin typeface="Arial"/>
                <a:ea typeface="MS ??"/>
                <a:cs typeface="Cambria"/>
              </a:rPr>
              <a:t>2</a:t>
            </a:r>
            <a:r>
              <a:rPr lang="de-DE" sz="1200" dirty="0">
                <a:solidFill>
                  <a:prstClr val="black"/>
                </a:solidFill>
                <a:latin typeface="Arial"/>
                <a:ea typeface="MS ??"/>
                <a:cs typeface="Cambria"/>
              </a:rPr>
              <a:t>	Man-(1</a:t>
            </a:r>
            <a:r>
              <a:rPr lang="de-DE" sz="1200" dirty="0">
                <a:solidFill>
                  <a:prstClr val="black"/>
                </a:solidFill>
                <a:latin typeface="Arial"/>
                <a:ea typeface="MS ??"/>
                <a:cs typeface="Arial"/>
                <a:sym typeface="Symbol"/>
              </a:rPr>
              <a:t></a:t>
            </a:r>
            <a:r>
              <a:rPr lang="de-DE" sz="1200" dirty="0">
                <a:solidFill>
                  <a:prstClr val="black"/>
                </a:solidFill>
                <a:latin typeface="Arial"/>
                <a:ea typeface="MS ??"/>
                <a:cs typeface="Cambria"/>
              </a:rPr>
              <a:t>2)-[Man]</a:t>
            </a:r>
            <a:r>
              <a:rPr lang="de-DE" sz="1200" baseline="-25000" dirty="0">
                <a:solidFill>
                  <a:prstClr val="black"/>
                </a:solidFill>
                <a:latin typeface="Arial"/>
                <a:ea typeface="MS ??"/>
                <a:cs typeface="Cambria"/>
              </a:rPr>
              <a:t>n</a:t>
            </a:r>
            <a:r>
              <a:rPr lang="de-DE" sz="1200" dirty="0">
                <a:solidFill>
                  <a:prstClr val="black"/>
                </a:solidFill>
                <a:latin typeface="Arial"/>
                <a:ea typeface="MS ??"/>
                <a:cs typeface="Cambria"/>
              </a:rPr>
              <a:t>	Man-(1</a:t>
            </a:r>
            <a:r>
              <a:rPr lang="de-DE" sz="1200" dirty="0">
                <a:solidFill>
                  <a:prstClr val="black"/>
                </a:solidFill>
                <a:latin typeface="Arial"/>
                <a:ea typeface="MS ??"/>
                <a:cs typeface="Arial"/>
                <a:sym typeface="Symbol"/>
              </a:rPr>
              <a:t></a:t>
            </a:r>
            <a:r>
              <a:rPr lang="de-DE" sz="1200" dirty="0">
                <a:solidFill>
                  <a:prstClr val="black"/>
                </a:solidFill>
                <a:latin typeface="Arial"/>
                <a:ea typeface="MS ??"/>
                <a:cs typeface="Cambria"/>
              </a:rPr>
              <a:t>2)-[Man]</a:t>
            </a:r>
            <a:r>
              <a:rPr lang="de-DE" sz="1200" baseline="-25000" dirty="0">
                <a:solidFill>
                  <a:prstClr val="black"/>
                </a:solidFill>
                <a:latin typeface="Arial"/>
                <a:ea typeface="MS ??"/>
                <a:cs typeface="Cambria"/>
              </a:rPr>
              <a:t>n</a:t>
            </a:r>
            <a:endParaRPr lang="it-IT" sz="1200" dirty="0">
              <a:solidFill>
                <a:prstClr val="black"/>
              </a:solidFill>
              <a:latin typeface="Cambria"/>
              <a:ea typeface="MS ??"/>
              <a:cs typeface="Cambria"/>
            </a:endParaRPr>
          </a:p>
        </p:txBody>
      </p:sp>
      <p:sp>
        <p:nvSpPr>
          <p:cNvPr id="4" name="CasellaDiTesto 3"/>
          <p:cNvSpPr txBox="1"/>
          <p:nvPr/>
        </p:nvSpPr>
        <p:spPr>
          <a:xfrm>
            <a:off x="1847528" y="3273711"/>
            <a:ext cx="5062604" cy="400110"/>
          </a:xfrm>
          <a:prstGeom prst="rect">
            <a:avLst/>
          </a:prstGeom>
          <a:noFill/>
        </p:spPr>
        <p:txBody>
          <a:bodyPr wrap="none" rtlCol="0">
            <a:spAutoFit/>
          </a:bodyPr>
          <a:lstStyle/>
          <a:p>
            <a:pPr marL="342900" indent="-342900" fontAlgn="auto">
              <a:spcBef>
                <a:spcPts val="0"/>
              </a:spcBef>
              <a:spcAft>
                <a:spcPts val="0"/>
              </a:spcAft>
              <a:buClr>
                <a:srgbClr val="9BBB59">
                  <a:lumMod val="50000"/>
                </a:srgbClr>
              </a:buClr>
              <a:buFont typeface="Wingdings" panose="05000000000000000000" pitchFamily="2" charset="2"/>
              <a:buChar char="Ø"/>
            </a:pPr>
            <a:r>
              <a:rPr lang="it-IT" sz="2000" dirty="0">
                <a:solidFill>
                  <a:srgbClr val="1F497D">
                    <a:lumMod val="75000"/>
                  </a:srgbClr>
                </a:solidFill>
                <a:cs typeface="Times New Roman" pitchFamily="18" charset="0"/>
              </a:rPr>
              <a:t>Composto </a:t>
            </a:r>
            <a:r>
              <a:rPr lang="it-IT" sz="2000" dirty="0" err="1">
                <a:solidFill>
                  <a:srgbClr val="1F497D">
                    <a:lumMod val="75000"/>
                  </a:srgbClr>
                </a:solidFill>
                <a:cs typeface="Times New Roman" pitchFamily="18" charset="0"/>
              </a:rPr>
              <a:t>eso</a:t>
            </a:r>
            <a:r>
              <a:rPr lang="it-IT" sz="2000" dirty="0">
                <a:solidFill>
                  <a:srgbClr val="1F497D">
                    <a:lumMod val="75000"/>
                  </a:srgbClr>
                </a:solidFill>
                <a:cs typeface="Times New Roman" pitchFamily="18" charset="0"/>
              </a:rPr>
              <a:t>-polisaccaridico da 26000 Da </a:t>
            </a:r>
            <a:endParaRPr lang="it-IT" sz="2000" dirty="0">
              <a:solidFill>
                <a:srgbClr val="1F497D">
                  <a:lumMod val="75000"/>
                </a:srgbClr>
              </a:solidFill>
              <a:cs typeface="Times New Roman" pitchFamily="18" charset="0"/>
            </a:endParaRPr>
          </a:p>
        </p:txBody>
      </p:sp>
      <p:sp>
        <p:nvSpPr>
          <p:cNvPr id="6" name="CasellaDiTesto 5"/>
          <p:cNvSpPr txBox="1"/>
          <p:nvPr/>
        </p:nvSpPr>
        <p:spPr>
          <a:xfrm>
            <a:off x="1816516" y="2599513"/>
            <a:ext cx="8784777" cy="400110"/>
          </a:xfrm>
          <a:prstGeom prst="rect">
            <a:avLst/>
          </a:prstGeom>
          <a:noFill/>
        </p:spPr>
        <p:txBody>
          <a:bodyPr wrap="none" rtlCol="0">
            <a:spAutoFit/>
          </a:bodyPr>
          <a:lstStyle/>
          <a:p>
            <a:pPr marL="342900" indent="-342900" fontAlgn="auto">
              <a:spcBef>
                <a:spcPts val="0"/>
              </a:spcBef>
              <a:spcAft>
                <a:spcPts val="0"/>
              </a:spcAft>
              <a:buClr>
                <a:srgbClr val="9BBB59">
                  <a:lumMod val="50000"/>
                </a:srgbClr>
              </a:buClr>
              <a:buFont typeface="Wingdings" panose="05000000000000000000" pitchFamily="2" charset="2"/>
              <a:buChar char="Ø"/>
            </a:pPr>
            <a:r>
              <a:rPr lang="it-IT" sz="2000" dirty="0">
                <a:solidFill>
                  <a:srgbClr val="1F497D">
                    <a:lumMod val="75000"/>
                  </a:srgbClr>
                </a:solidFill>
                <a:cs typeface="Times New Roman" pitchFamily="18" charset="0"/>
              </a:rPr>
              <a:t>Caratterizzato attraverso Spettroscopia di Risonanza Magnetica Nucleare (NMR)</a:t>
            </a:r>
            <a:endParaRPr lang="it-IT" sz="2000" dirty="0">
              <a:solidFill>
                <a:srgbClr val="1F497D">
                  <a:lumMod val="75000"/>
                </a:srgbClr>
              </a:solidFill>
              <a:cs typeface="Times New Roman" pitchFamily="18" charset="0"/>
            </a:endParaRPr>
          </a:p>
        </p:txBody>
      </p:sp>
      <p:sp>
        <p:nvSpPr>
          <p:cNvPr id="7" name="CasellaDiTesto 6"/>
          <p:cNvSpPr txBox="1"/>
          <p:nvPr/>
        </p:nvSpPr>
        <p:spPr>
          <a:xfrm>
            <a:off x="1525263" y="5460100"/>
            <a:ext cx="3816423" cy="707886"/>
          </a:xfrm>
          <a:prstGeom prst="rect">
            <a:avLst/>
          </a:prstGeom>
          <a:noFill/>
        </p:spPr>
        <p:txBody>
          <a:bodyPr wrap="square" rtlCol="0">
            <a:spAutoFit/>
          </a:bodyPr>
          <a:lstStyle/>
          <a:p>
            <a:pPr algn="ctr" fontAlgn="auto">
              <a:spcBef>
                <a:spcPts val="0"/>
              </a:spcBef>
              <a:spcAft>
                <a:spcPts val="0"/>
              </a:spcAft>
            </a:pPr>
            <a:r>
              <a:rPr lang="it-IT" sz="2000" dirty="0">
                <a:solidFill>
                  <a:srgbClr val="1F497D">
                    <a:lumMod val="75000"/>
                  </a:srgbClr>
                </a:solidFill>
                <a:cs typeface="Times New Roman" pitchFamily="18" charset="0"/>
              </a:rPr>
              <a:t>Estratto da fungo basidiomicete </a:t>
            </a:r>
            <a:r>
              <a:rPr lang="it-IT" sz="2000" i="1" dirty="0" err="1">
                <a:solidFill>
                  <a:srgbClr val="1F497D">
                    <a:lumMod val="75000"/>
                  </a:srgbClr>
                </a:solidFill>
                <a:cs typeface="Times New Roman" pitchFamily="18" charset="0"/>
              </a:rPr>
              <a:t>Trametes</a:t>
            </a:r>
            <a:r>
              <a:rPr lang="it-IT" sz="2000" i="1" dirty="0">
                <a:solidFill>
                  <a:srgbClr val="1F497D">
                    <a:lumMod val="75000"/>
                  </a:srgbClr>
                </a:solidFill>
                <a:cs typeface="Times New Roman" pitchFamily="18" charset="0"/>
              </a:rPr>
              <a:t> </a:t>
            </a:r>
            <a:r>
              <a:rPr lang="it-IT" sz="2000" i="1" dirty="0" err="1">
                <a:solidFill>
                  <a:srgbClr val="1F497D">
                    <a:lumMod val="75000"/>
                  </a:srgbClr>
                </a:solidFill>
                <a:cs typeface="Times New Roman" pitchFamily="18" charset="0"/>
              </a:rPr>
              <a:t>versicolor</a:t>
            </a:r>
            <a:endParaRPr lang="it-IT" sz="2000" i="1" dirty="0">
              <a:solidFill>
                <a:srgbClr val="1F497D">
                  <a:lumMod val="75000"/>
                </a:srgbClr>
              </a:solidFill>
              <a:cs typeface="Times New Roman" pitchFamily="18" charset="0"/>
            </a:endParaRPr>
          </a:p>
        </p:txBody>
      </p:sp>
      <p:sp>
        <p:nvSpPr>
          <p:cNvPr id="8" name="CasellaDiTesto 7"/>
          <p:cNvSpPr txBox="1"/>
          <p:nvPr/>
        </p:nvSpPr>
        <p:spPr>
          <a:xfrm>
            <a:off x="1847529" y="4005064"/>
            <a:ext cx="5440913" cy="400110"/>
          </a:xfrm>
          <a:prstGeom prst="rect">
            <a:avLst/>
          </a:prstGeom>
          <a:noFill/>
        </p:spPr>
        <p:txBody>
          <a:bodyPr wrap="none" rtlCol="0">
            <a:spAutoFit/>
          </a:bodyPr>
          <a:lstStyle/>
          <a:p>
            <a:pPr marL="342900" indent="-342900" fontAlgn="auto">
              <a:spcBef>
                <a:spcPts val="0"/>
              </a:spcBef>
              <a:spcAft>
                <a:spcPts val="0"/>
              </a:spcAft>
              <a:buClr>
                <a:srgbClr val="9BBB59">
                  <a:lumMod val="50000"/>
                </a:srgbClr>
              </a:buClr>
              <a:buFont typeface="Wingdings" panose="05000000000000000000" pitchFamily="2" charset="2"/>
              <a:buChar char="Ø"/>
            </a:pPr>
            <a:r>
              <a:rPr lang="it-IT" sz="2000" dirty="0">
                <a:solidFill>
                  <a:srgbClr val="1F497D">
                    <a:lumMod val="75000"/>
                  </a:srgbClr>
                </a:solidFill>
                <a:cs typeface="Times New Roman" pitchFamily="18" charset="0"/>
              </a:rPr>
              <a:t>Catena polimerica formata da diversi monomeri</a:t>
            </a:r>
            <a:endParaRPr lang="it-IT" sz="2000" dirty="0">
              <a:solidFill>
                <a:srgbClr val="1F497D">
                  <a:lumMod val="75000"/>
                </a:srgbClr>
              </a:solidFill>
              <a:cs typeface="Times New Roman" pitchFamily="18" charset="0"/>
            </a:endParaRPr>
          </a:p>
        </p:txBody>
      </p:sp>
      <p:sp>
        <p:nvSpPr>
          <p:cNvPr id="9" name="CasellaDiTesto 8"/>
          <p:cNvSpPr txBox="1"/>
          <p:nvPr/>
        </p:nvSpPr>
        <p:spPr>
          <a:xfrm>
            <a:off x="8559349" y="4469050"/>
            <a:ext cx="995785" cy="400110"/>
          </a:xfrm>
          <a:prstGeom prst="rect">
            <a:avLst/>
          </a:prstGeom>
          <a:noFill/>
        </p:spPr>
        <p:txBody>
          <a:bodyPr wrap="none" rtlCol="0">
            <a:spAutoFit/>
          </a:bodyPr>
          <a:lstStyle/>
          <a:p>
            <a:pPr fontAlgn="auto">
              <a:spcBef>
                <a:spcPts val="0"/>
              </a:spcBef>
              <a:spcAft>
                <a:spcPts val="0"/>
              </a:spcAft>
            </a:pPr>
            <a:r>
              <a:rPr lang="it-IT" sz="2000" dirty="0" err="1">
                <a:solidFill>
                  <a:srgbClr val="1F497D">
                    <a:lumMod val="75000"/>
                  </a:srgbClr>
                </a:solidFill>
                <a:cs typeface="Times New Roman" pitchFamily="18" charset="0"/>
              </a:rPr>
              <a:t>Fucosio</a:t>
            </a:r>
            <a:endParaRPr lang="it-IT" sz="2000" dirty="0">
              <a:solidFill>
                <a:srgbClr val="1F497D">
                  <a:lumMod val="75000"/>
                </a:srgbClr>
              </a:solidFill>
              <a:cs typeface="Times New Roman" pitchFamily="18" charset="0"/>
            </a:endParaRPr>
          </a:p>
        </p:txBody>
      </p:sp>
      <p:sp>
        <p:nvSpPr>
          <p:cNvPr id="10" name="CasellaDiTesto 9"/>
          <p:cNvSpPr txBox="1"/>
          <p:nvPr/>
        </p:nvSpPr>
        <p:spPr>
          <a:xfrm>
            <a:off x="8560072" y="3573016"/>
            <a:ext cx="1223412" cy="400110"/>
          </a:xfrm>
          <a:prstGeom prst="rect">
            <a:avLst/>
          </a:prstGeom>
          <a:noFill/>
        </p:spPr>
        <p:txBody>
          <a:bodyPr wrap="none" rtlCol="0">
            <a:spAutoFit/>
          </a:bodyPr>
          <a:lstStyle/>
          <a:p>
            <a:pPr fontAlgn="auto">
              <a:spcBef>
                <a:spcPts val="0"/>
              </a:spcBef>
              <a:spcAft>
                <a:spcPts val="0"/>
              </a:spcAft>
            </a:pPr>
            <a:r>
              <a:rPr lang="it-IT" sz="2000" dirty="0">
                <a:solidFill>
                  <a:srgbClr val="1F497D">
                    <a:lumMod val="75000"/>
                  </a:srgbClr>
                </a:solidFill>
                <a:cs typeface="Times New Roman" pitchFamily="18" charset="0"/>
              </a:rPr>
              <a:t>Mannosio</a:t>
            </a:r>
            <a:endParaRPr lang="it-IT" sz="2000" dirty="0">
              <a:solidFill>
                <a:srgbClr val="1F497D">
                  <a:lumMod val="75000"/>
                </a:srgbClr>
              </a:solidFill>
              <a:cs typeface="Times New Roman" pitchFamily="18" charset="0"/>
            </a:endParaRPr>
          </a:p>
        </p:txBody>
      </p:sp>
      <p:sp>
        <p:nvSpPr>
          <p:cNvPr id="11" name="CasellaDiTesto 10"/>
          <p:cNvSpPr txBox="1"/>
          <p:nvPr/>
        </p:nvSpPr>
        <p:spPr>
          <a:xfrm>
            <a:off x="8547248" y="4005064"/>
            <a:ext cx="1236236" cy="400110"/>
          </a:xfrm>
          <a:prstGeom prst="rect">
            <a:avLst/>
          </a:prstGeom>
          <a:noFill/>
        </p:spPr>
        <p:txBody>
          <a:bodyPr wrap="none" rtlCol="0">
            <a:spAutoFit/>
          </a:bodyPr>
          <a:lstStyle/>
          <a:p>
            <a:pPr fontAlgn="auto">
              <a:spcBef>
                <a:spcPts val="0"/>
              </a:spcBef>
              <a:spcAft>
                <a:spcPts val="0"/>
              </a:spcAft>
            </a:pPr>
            <a:r>
              <a:rPr lang="it-IT" sz="2000" dirty="0">
                <a:solidFill>
                  <a:srgbClr val="1F497D">
                    <a:lumMod val="75000"/>
                  </a:srgbClr>
                </a:solidFill>
                <a:cs typeface="Times New Roman" pitchFamily="18" charset="0"/>
              </a:rPr>
              <a:t>Galattosio</a:t>
            </a:r>
            <a:endParaRPr lang="it-IT" sz="2000" dirty="0">
              <a:solidFill>
                <a:srgbClr val="1F497D">
                  <a:lumMod val="75000"/>
                </a:srgbClr>
              </a:solidFill>
              <a:cs typeface="Times New Roman" pitchFamily="18" charset="0"/>
            </a:endParaRPr>
          </a:p>
        </p:txBody>
      </p:sp>
      <p:cxnSp>
        <p:nvCxnSpPr>
          <p:cNvPr id="13" name="Connettore 2 12"/>
          <p:cNvCxnSpPr/>
          <p:nvPr/>
        </p:nvCxnSpPr>
        <p:spPr>
          <a:xfrm flipV="1">
            <a:off x="7263766" y="3877017"/>
            <a:ext cx="1152128" cy="40011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7263766" y="4250113"/>
            <a:ext cx="1152128" cy="270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7263766" y="4277127"/>
            <a:ext cx="1152128"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9" name="Picture 2" descr="C:\Users\Chiara\Desktop\immagini tesi\Trametes_versicolor(mgw-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9486" y="4869160"/>
            <a:ext cx="3130770" cy="1834809"/>
          </a:xfrm>
          <a:prstGeom prst="rect">
            <a:avLst/>
          </a:prstGeom>
          <a:noFill/>
          <a:ln>
            <a:solidFill>
              <a:srgbClr val="51DE18"/>
            </a:solidFill>
          </a:ln>
          <a:effectLst>
            <a:glow rad="127000">
              <a:srgbClr val="26863D"/>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1355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alpha val="39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981200" y="274638"/>
            <a:ext cx="7620000" cy="922114"/>
          </a:xfrm>
        </p:spPr>
        <p:txBody>
          <a:bodyPr/>
          <a:lstStyle/>
          <a:p>
            <a:r>
              <a:rPr lang="it-IT" sz="3600" dirty="0" err="1"/>
              <a:t>Prevention</a:t>
            </a:r>
            <a:r>
              <a:rPr lang="it-IT" sz="3600" dirty="0"/>
              <a:t> in </a:t>
            </a:r>
            <a:r>
              <a:rPr lang="it-IT" sz="3600" dirty="0" err="1"/>
              <a:t>stocking</a:t>
            </a:r>
            <a:r>
              <a:rPr lang="it-IT" sz="3600" dirty="0"/>
              <a:t> &amp; production</a:t>
            </a:r>
            <a:endParaRPr lang="it-IT" sz="3600" dirty="0"/>
          </a:p>
        </p:txBody>
      </p:sp>
      <p:sp>
        <p:nvSpPr>
          <p:cNvPr id="4" name="Segnaposto contenuto 3"/>
          <p:cNvSpPr>
            <a:spLocks noGrp="1"/>
          </p:cNvSpPr>
          <p:nvPr>
            <p:ph sz="half" idx="1"/>
          </p:nvPr>
        </p:nvSpPr>
        <p:spPr>
          <a:xfrm>
            <a:off x="1775520" y="1536192"/>
            <a:ext cx="3863280" cy="4989152"/>
          </a:xfrm>
        </p:spPr>
        <p:txBody>
          <a:bodyPr>
            <a:normAutofit fontScale="70000" lnSpcReduction="20000"/>
          </a:bodyPr>
          <a:lstStyle/>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a:t>Bioactive </a:t>
            </a:r>
            <a:r>
              <a:rPr lang="it-IT" altLang="it-IT" b="1" dirty="0" err="1"/>
              <a:t>compounds</a:t>
            </a:r>
            <a:r>
              <a:rPr lang="it-IT" altLang="it-IT" b="1" dirty="0"/>
              <a:t> </a:t>
            </a:r>
            <a:r>
              <a:rPr lang="it-IT" altLang="it-IT" dirty="0" err="1"/>
              <a:t>present</a:t>
            </a:r>
            <a:r>
              <a:rPr lang="it-IT" altLang="it-IT" dirty="0"/>
              <a:t> in the culture filtrate (LF) of </a:t>
            </a:r>
            <a:r>
              <a:rPr lang="it-IT" altLang="it-IT" i="1" dirty="0" err="1"/>
              <a:t>Trametes</a:t>
            </a:r>
            <a:r>
              <a:rPr lang="it-IT" altLang="it-IT" i="1" dirty="0"/>
              <a:t> </a:t>
            </a:r>
            <a:r>
              <a:rPr lang="it-IT" altLang="it-IT" i="1" dirty="0" err="1"/>
              <a:t>versicolor</a:t>
            </a:r>
            <a:r>
              <a:rPr lang="it-IT" altLang="it-IT" dirty="0"/>
              <a:t> are </a:t>
            </a:r>
            <a:r>
              <a:rPr lang="it-IT" altLang="it-IT" dirty="0" err="1"/>
              <a:t>able</a:t>
            </a:r>
            <a:r>
              <a:rPr lang="it-IT" altLang="it-IT" dirty="0"/>
              <a:t> to tackle the </a:t>
            </a:r>
            <a:r>
              <a:rPr lang="it-IT" altLang="it-IT" dirty="0" err="1"/>
              <a:t>synthesis</a:t>
            </a:r>
            <a:r>
              <a:rPr lang="it-IT" altLang="it-IT" dirty="0"/>
              <a:t> of some mycotoxins</a:t>
            </a:r>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err="1"/>
              <a:t>Exo-polysaccharides</a:t>
            </a:r>
            <a:r>
              <a:rPr lang="it-IT" altLang="it-IT" dirty="0"/>
              <a:t> </a:t>
            </a:r>
            <a:r>
              <a:rPr lang="it-IT" altLang="it-IT" dirty="0" err="1"/>
              <a:t>present</a:t>
            </a:r>
            <a:r>
              <a:rPr lang="it-IT" altLang="it-IT" dirty="0"/>
              <a:t> </a:t>
            </a:r>
            <a:r>
              <a:rPr lang="it-IT" altLang="it-IT" dirty="0" err="1"/>
              <a:t>into</a:t>
            </a:r>
            <a:r>
              <a:rPr lang="it-IT" altLang="it-IT" dirty="0"/>
              <a:t> LF up-</a:t>
            </a:r>
            <a:r>
              <a:rPr lang="it-IT" altLang="it-IT" dirty="0" err="1"/>
              <a:t>regulate</a:t>
            </a:r>
            <a:r>
              <a:rPr lang="it-IT" altLang="it-IT" dirty="0"/>
              <a:t> the </a:t>
            </a:r>
            <a:r>
              <a:rPr lang="it-IT" altLang="it-IT" dirty="0" err="1"/>
              <a:t>fungal</a:t>
            </a:r>
            <a:r>
              <a:rPr lang="it-IT" altLang="it-IT" dirty="0"/>
              <a:t> </a:t>
            </a:r>
            <a:r>
              <a:rPr lang="it-IT" altLang="it-IT" dirty="0" err="1"/>
              <a:t>antioxidant</a:t>
            </a:r>
            <a:r>
              <a:rPr lang="it-IT" altLang="it-IT" dirty="0"/>
              <a:t> </a:t>
            </a:r>
            <a:r>
              <a:rPr lang="it-IT" altLang="it-IT" dirty="0" err="1"/>
              <a:t>system</a:t>
            </a:r>
            <a:r>
              <a:rPr lang="it-IT" altLang="it-IT" dirty="0"/>
              <a:t> </a:t>
            </a:r>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dirty="0"/>
              <a:t>The </a:t>
            </a:r>
            <a:r>
              <a:rPr lang="it-IT" altLang="it-IT" dirty="0" err="1"/>
              <a:t>restoration</a:t>
            </a:r>
            <a:r>
              <a:rPr lang="it-IT" altLang="it-IT" dirty="0"/>
              <a:t> of the </a:t>
            </a:r>
            <a:r>
              <a:rPr lang="it-IT" altLang="it-IT" dirty="0" err="1"/>
              <a:t>correct</a:t>
            </a:r>
            <a:r>
              <a:rPr lang="it-IT" altLang="it-IT" dirty="0"/>
              <a:t> </a:t>
            </a:r>
            <a:r>
              <a:rPr lang="it-IT" altLang="it-IT" b="1" dirty="0"/>
              <a:t>redox balance </a:t>
            </a:r>
            <a:r>
              <a:rPr lang="it-IT" altLang="it-IT" dirty="0" err="1"/>
              <a:t>switches</a:t>
            </a:r>
            <a:r>
              <a:rPr lang="it-IT" altLang="it-IT" dirty="0"/>
              <a:t> the mycotoxin </a:t>
            </a:r>
            <a:r>
              <a:rPr lang="it-IT" altLang="it-IT" dirty="0" err="1"/>
              <a:t>synthesis</a:t>
            </a:r>
            <a:r>
              <a:rPr lang="it-IT" altLang="it-IT" dirty="0"/>
              <a:t> </a:t>
            </a:r>
            <a:r>
              <a:rPr lang="it-IT" altLang="it-IT" dirty="0" smtClean="0"/>
              <a:t>off</a:t>
            </a:r>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err="1" smtClean="0"/>
              <a:t>Trametano</a:t>
            </a:r>
            <a:r>
              <a:rPr lang="it-IT" altLang="it-IT" b="1" dirty="0" smtClean="0"/>
              <a:t>® </a:t>
            </a:r>
            <a:r>
              <a:rPr lang="it-IT" altLang="it-IT" dirty="0" err="1" smtClean="0"/>
              <a:t>could</a:t>
            </a:r>
            <a:r>
              <a:rPr lang="it-IT" altLang="it-IT" dirty="0" smtClean="0"/>
              <a:t> be </a:t>
            </a:r>
            <a:r>
              <a:rPr lang="it-IT" altLang="it-IT" dirty="0" err="1" smtClean="0"/>
              <a:t>added</a:t>
            </a:r>
            <a:r>
              <a:rPr lang="it-IT" altLang="it-IT" dirty="0" smtClean="0"/>
              <a:t> </a:t>
            </a:r>
            <a:r>
              <a:rPr lang="it-IT" altLang="it-IT" dirty="0" err="1" smtClean="0"/>
              <a:t>as</a:t>
            </a:r>
            <a:r>
              <a:rPr lang="it-IT" altLang="it-IT" dirty="0" smtClean="0"/>
              <a:t> </a:t>
            </a:r>
            <a:r>
              <a:rPr lang="it-IT" altLang="it-IT" dirty="0" err="1" smtClean="0"/>
              <a:t>powder</a:t>
            </a:r>
            <a:r>
              <a:rPr lang="it-IT" altLang="it-IT" dirty="0" smtClean="0"/>
              <a:t> to </a:t>
            </a:r>
            <a:r>
              <a:rPr lang="it-IT" altLang="it-IT" dirty="0" err="1" smtClean="0"/>
              <a:t>stored</a:t>
            </a:r>
            <a:r>
              <a:rPr lang="it-IT" altLang="it-IT" dirty="0" smtClean="0"/>
              <a:t> </a:t>
            </a:r>
            <a:r>
              <a:rPr lang="it-IT" altLang="it-IT" dirty="0" err="1" smtClean="0"/>
              <a:t>kernels</a:t>
            </a:r>
            <a:r>
              <a:rPr lang="it-IT" altLang="it-IT" dirty="0" smtClean="0"/>
              <a:t> or in </a:t>
            </a:r>
            <a:r>
              <a:rPr lang="it-IT" altLang="it-IT" dirty="0" err="1" smtClean="0"/>
              <a:t>different</a:t>
            </a:r>
            <a:r>
              <a:rPr lang="it-IT" altLang="it-IT" dirty="0" smtClean="0"/>
              <a:t> </a:t>
            </a:r>
            <a:r>
              <a:rPr lang="it-IT" altLang="it-IT" dirty="0" err="1" smtClean="0"/>
              <a:t>steps</a:t>
            </a:r>
            <a:r>
              <a:rPr lang="it-IT" altLang="it-IT" dirty="0" smtClean="0"/>
              <a:t> of </a:t>
            </a:r>
            <a:r>
              <a:rPr lang="it-IT" altLang="it-IT" dirty="0" err="1" smtClean="0"/>
              <a:t>feed</a:t>
            </a:r>
            <a:r>
              <a:rPr lang="it-IT" altLang="it-IT" dirty="0" smtClean="0"/>
              <a:t> and </a:t>
            </a:r>
            <a:r>
              <a:rPr lang="it-IT" altLang="it-IT" dirty="0" err="1" smtClean="0"/>
              <a:t>food</a:t>
            </a:r>
            <a:r>
              <a:rPr lang="it-IT" altLang="it-IT" dirty="0" smtClean="0"/>
              <a:t> production</a:t>
            </a:r>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dirty="0" err="1"/>
              <a:t>Trametano</a:t>
            </a:r>
            <a:r>
              <a:rPr lang="it-IT" altLang="it-IT" dirty="0" smtClean="0"/>
              <a:t>® </a:t>
            </a:r>
            <a:r>
              <a:rPr lang="it-IT" altLang="it-IT" dirty="0" err="1" smtClean="0"/>
              <a:t>has</a:t>
            </a:r>
            <a:r>
              <a:rPr lang="it-IT" altLang="it-IT" dirty="0" smtClean="0"/>
              <a:t> a </a:t>
            </a:r>
            <a:r>
              <a:rPr lang="it-IT" altLang="it-IT" b="1" dirty="0" smtClean="0"/>
              <a:t>long-</a:t>
            </a:r>
            <a:r>
              <a:rPr lang="it-IT" altLang="it-IT" b="1" dirty="0" err="1" smtClean="0"/>
              <a:t>lasting</a:t>
            </a:r>
            <a:r>
              <a:rPr lang="it-IT" altLang="it-IT" dirty="0" smtClean="0"/>
              <a:t> </a:t>
            </a:r>
            <a:r>
              <a:rPr lang="it-IT" altLang="it-IT" dirty="0" err="1" smtClean="0"/>
              <a:t>effect</a:t>
            </a:r>
            <a:r>
              <a:rPr lang="it-IT" altLang="it-IT" dirty="0" smtClean="0"/>
              <a:t> of </a:t>
            </a:r>
            <a:r>
              <a:rPr lang="it-IT" altLang="it-IT" dirty="0" err="1" smtClean="0"/>
              <a:t>inhibition</a:t>
            </a:r>
            <a:r>
              <a:rPr lang="it-IT" altLang="it-IT" dirty="0" smtClean="0"/>
              <a:t> of aflatoxin </a:t>
            </a:r>
            <a:r>
              <a:rPr lang="it-IT" altLang="it-IT" dirty="0" err="1" smtClean="0"/>
              <a:t>synthesis</a:t>
            </a:r>
            <a:r>
              <a:rPr lang="it-IT" altLang="it-IT" dirty="0" smtClean="0"/>
              <a:t> in </a:t>
            </a:r>
            <a:r>
              <a:rPr lang="it-IT" altLang="it-IT" i="1" dirty="0" smtClean="0"/>
              <a:t>A. </a:t>
            </a:r>
            <a:r>
              <a:rPr lang="it-IT" altLang="it-IT" i="1" dirty="0" err="1" smtClean="0"/>
              <a:t>flavus</a:t>
            </a:r>
            <a:r>
              <a:rPr lang="it-IT" altLang="it-IT" dirty="0" smtClean="0"/>
              <a:t> </a:t>
            </a:r>
            <a:r>
              <a:rPr lang="it-IT" altLang="it-IT" dirty="0" err="1" smtClean="0"/>
              <a:t>hardly</a:t>
            </a:r>
            <a:r>
              <a:rPr lang="it-IT" altLang="it-IT" dirty="0" smtClean="0"/>
              <a:t> </a:t>
            </a:r>
            <a:r>
              <a:rPr lang="it-IT" altLang="it-IT" dirty="0" err="1" smtClean="0"/>
              <a:t>contaminated</a:t>
            </a:r>
            <a:r>
              <a:rPr lang="it-IT" altLang="it-IT" dirty="0" smtClean="0"/>
              <a:t> </a:t>
            </a:r>
            <a:r>
              <a:rPr lang="it-IT" altLang="it-IT" dirty="0" err="1" smtClean="0"/>
              <a:t>maize</a:t>
            </a:r>
            <a:r>
              <a:rPr lang="it-IT" altLang="it-IT" dirty="0" smtClean="0"/>
              <a:t> </a:t>
            </a:r>
            <a:r>
              <a:rPr lang="it-IT" altLang="it-IT" dirty="0" err="1" smtClean="0"/>
              <a:t>kernels</a:t>
            </a:r>
            <a:r>
              <a:rPr lang="it-IT" altLang="it-IT" dirty="0" smtClean="0"/>
              <a:t> (up to </a:t>
            </a:r>
            <a:r>
              <a:rPr lang="it-IT" altLang="it-IT" b="1" dirty="0" smtClean="0"/>
              <a:t>6 </a:t>
            </a:r>
            <a:r>
              <a:rPr lang="it-IT" altLang="it-IT" b="1" dirty="0" err="1" smtClean="0"/>
              <a:t>months</a:t>
            </a:r>
            <a:r>
              <a:rPr lang="it-IT" altLang="it-IT" dirty="0" smtClean="0"/>
              <a:t> in commercial </a:t>
            </a:r>
            <a:r>
              <a:rPr lang="it-IT" altLang="it-IT" dirty="0" err="1" smtClean="0"/>
              <a:t>storage</a:t>
            </a:r>
            <a:r>
              <a:rPr lang="it-IT" altLang="it-IT" dirty="0" smtClean="0"/>
              <a:t> </a:t>
            </a:r>
            <a:r>
              <a:rPr lang="it-IT" altLang="it-IT" dirty="0" err="1" smtClean="0"/>
              <a:t>conditions</a:t>
            </a:r>
            <a:r>
              <a:rPr lang="it-IT" altLang="it-IT" dirty="0" smtClean="0"/>
              <a:t>)</a:t>
            </a:r>
            <a:endParaRPr lang="it-IT" altLang="it-IT" dirty="0"/>
          </a:p>
          <a:p>
            <a:endParaRPr lang="it-IT" dirty="0" smtClean="0"/>
          </a:p>
          <a:p>
            <a:endParaRPr lang="it-IT" dirty="0" smtClean="0"/>
          </a:p>
        </p:txBody>
      </p:sp>
      <p:pic>
        <p:nvPicPr>
          <p:cNvPr id="7" name="Segnaposto contenuto 6"/>
          <p:cNvPicPr>
            <a:picLocks noGrp="1" noChangeAspect="1"/>
          </p:cNvPicPr>
          <p:nvPr>
            <p:ph sz="half" idx="2"/>
          </p:nvPr>
        </p:nvPicPr>
        <p:blipFill>
          <a:blip r:embed="rId2"/>
          <a:stretch>
            <a:fillRect/>
          </a:stretch>
        </p:blipFill>
        <p:spPr>
          <a:xfrm>
            <a:off x="5921369" y="1317980"/>
            <a:ext cx="3962400" cy="2410750"/>
          </a:xfrm>
          <a:prstGeom prst="rect">
            <a:avLst/>
          </a:prstGeom>
        </p:spPr>
      </p:pic>
      <p:pic>
        <p:nvPicPr>
          <p:cNvPr id="8" name="Immagine 7"/>
          <p:cNvPicPr>
            <a:picLocks noChangeAspect="1"/>
          </p:cNvPicPr>
          <p:nvPr/>
        </p:nvPicPr>
        <p:blipFill>
          <a:blip r:embed="rId3"/>
          <a:stretch>
            <a:fillRect/>
          </a:stretch>
        </p:blipFill>
        <p:spPr>
          <a:xfrm>
            <a:off x="5921369" y="3478220"/>
            <a:ext cx="3963600" cy="3407164"/>
          </a:xfrm>
          <a:prstGeom prst="rect">
            <a:avLst/>
          </a:prstGeom>
        </p:spPr>
      </p:pic>
    </p:spTree>
    <p:extLst>
      <p:ext uri="{BB962C8B-B14F-4D97-AF65-F5344CB8AC3E}">
        <p14:creationId xmlns:p14="http://schemas.microsoft.com/office/powerpoint/2010/main" val="21024251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alpha val="39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err="1"/>
              <a:t>Detoxification</a:t>
            </a:r>
            <a:endParaRPr lang="it-IT" sz="3600" dirty="0"/>
          </a:p>
        </p:txBody>
      </p:sp>
      <p:sp>
        <p:nvSpPr>
          <p:cNvPr id="4" name="Segnaposto contenuto 3"/>
          <p:cNvSpPr>
            <a:spLocks noGrp="1"/>
          </p:cNvSpPr>
          <p:nvPr>
            <p:ph idx="1"/>
          </p:nvPr>
        </p:nvSpPr>
        <p:spPr/>
        <p:txBody>
          <a:bodyPr>
            <a:normAutofit/>
          </a:bodyPr>
          <a:lstStyle/>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dirty="0"/>
              <a:t>Often, the prevention of the </a:t>
            </a:r>
            <a:r>
              <a:rPr lang="en-GB" dirty="0" smtClean="0"/>
              <a:t>post-harvest infection </a:t>
            </a:r>
            <a:r>
              <a:rPr lang="en-GB" dirty="0"/>
              <a:t>of </a:t>
            </a:r>
            <a:r>
              <a:rPr lang="en-GB" dirty="0" err="1"/>
              <a:t>mycotoxigenic</a:t>
            </a:r>
            <a:r>
              <a:rPr lang="en-GB" dirty="0"/>
              <a:t> fungi is not sufficient for </a:t>
            </a:r>
            <a:r>
              <a:rPr lang="en-GB" dirty="0" smtClean="0"/>
              <a:t>avoiding mycotoxin contamination, i.e. mycotoxins may be </a:t>
            </a:r>
            <a:r>
              <a:rPr lang="en-GB" b="1" dirty="0" smtClean="0"/>
              <a:t>already present </a:t>
            </a:r>
            <a:r>
              <a:rPr lang="en-GB" dirty="0" smtClean="0"/>
              <a:t>from field</a:t>
            </a:r>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dirty="0" smtClean="0"/>
              <a:t>Very recently, in Italy we experimented very </a:t>
            </a:r>
            <a:r>
              <a:rPr lang="en-GB" b="1" dirty="0" smtClean="0"/>
              <a:t>hard &amp; early contamination</a:t>
            </a:r>
            <a:r>
              <a:rPr lang="en-GB" dirty="0" smtClean="0"/>
              <a:t> of AF in maize (up to 150 ppb) in 2012 and, at minor extent, in 2013</a:t>
            </a:r>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b="1" dirty="0" smtClean="0"/>
              <a:t>Detoxification strategies </a:t>
            </a:r>
            <a:r>
              <a:rPr lang="en-GB" dirty="0" smtClean="0"/>
              <a:t>allowed in EC rely mainly on the use of clays and other adsorbents. In other countries, the use of chemicals such as ammonia, sodium hypochlorite and hydrogen peroxide is allowed</a:t>
            </a:r>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dirty="0" smtClean="0"/>
              <a:t>In both cases, these treatments </a:t>
            </a:r>
            <a:r>
              <a:rPr lang="en-GB" b="1" dirty="0" smtClean="0"/>
              <a:t>are not sufficient</a:t>
            </a:r>
            <a:r>
              <a:rPr lang="en-GB" dirty="0" smtClean="0"/>
              <a:t> or worst, toxic, to solve out the problem</a:t>
            </a:r>
          </a:p>
          <a:p>
            <a:pPr marL="339725" indent="-339725" algn="ctr">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GB" dirty="0" smtClean="0"/>
              <a:t>A </a:t>
            </a:r>
            <a:r>
              <a:rPr lang="en-GB" b="1" dirty="0" smtClean="0"/>
              <a:t>biodegradation</a:t>
            </a:r>
            <a:r>
              <a:rPr lang="en-GB" dirty="0" smtClean="0"/>
              <a:t> approach is required</a:t>
            </a:r>
            <a:endParaRPr lang="it-IT" dirty="0" smtClean="0"/>
          </a:p>
          <a:p>
            <a:endParaRPr lang="it-IT" dirty="0" smtClean="0"/>
          </a:p>
        </p:txBody>
      </p:sp>
    </p:spTree>
    <p:extLst>
      <p:ext uri="{BB962C8B-B14F-4D97-AF65-F5344CB8AC3E}">
        <p14:creationId xmlns:p14="http://schemas.microsoft.com/office/powerpoint/2010/main" val="3452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F0">
            <a:alpha val="39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err="1"/>
              <a:t>Detoxification</a:t>
            </a:r>
            <a:r>
              <a:rPr lang="it-IT" sz="3600" dirty="0"/>
              <a:t>: </a:t>
            </a:r>
            <a:r>
              <a:rPr lang="it-IT" sz="3600" dirty="0" err="1"/>
              <a:t>knowing</a:t>
            </a:r>
            <a:r>
              <a:rPr lang="it-IT" sz="3600" dirty="0"/>
              <a:t> the </a:t>
            </a:r>
            <a:r>
              <a:rPr lang="it-IT" sz="3600" dirty="0" err="1"/>
              <a:t>molecule</a:t>
            </a:r>
            <a:r>
              <a:rPr lang="it-IT" sz="3600" dirty="0"/>
              <a:t> </a:t>
            </a:r>
            <a:r>
              <a:rPr lang="it-IT" sz="3600" dirty="0" err="1"/>
              <a:t>drives</a:t>
            </a:r>
            <a:r>
              <a:rPr lang="it-IT" sz="3600" dirty="0"/>
              <a:t> </a:t>
            </a:r>
            <a:r>
              <a:rPr lang="it-IT" sz="3600" dirty="0"/>
              <a:t>the </a:t>
            </a:r>
            <a:r>
              <a:rPr lang="it-IT" sz="3600" dirty="0" err="1"/>
              <a:t>degradation</a:t>
            </a:r>
            <a:r>
              <a:rPr lang="it-IT" sz="3600" dirty="0"/>
              <a:t> </a:t>
            </a:r>
            <a:r>
              <a:rPr lang="it-IT" sz="3600" dirty="0" err="1"/>
              <a:t>process</a:t>
            </a:r>
            <a:endParaRPr lang="it-IT" sz="3600" dirty="0"/>
          </a:p>
        </p:txBody>
      </p:sp>
      <p:sp>
        <p:nvSpPr>
          <p:cNvPr id="4" name="Segnaposto contenuto 3"/>
          <p:cNvSpPr>
            <a:spLocks noGrp="1"/>
          </p:cNvSpPr>
          <p:nvPr>
            <p:ph sz="half" idx="1"/>
          </p:nvPr>
        </p:nvSpPr>
        <p:spPr/>
        <p:txBody>
          <a:bodyPr>
            <a:normAutofit fontScale="70000" lnSpcReduction="20000"/>
          </a:bodyPr>
          <a:lstStyle/>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b="1" dirty="0" err="1" smtClean="0"/>
              <a:t>Laccases</a:t>
            </a:r>
            <a:r>
              <a:rPr lang="en-US" dirty="0" smtClean="0"/>
              <a:t> are </a:t>
            </a:r>
            <a:r>
              <a:rPr lang="en-US" dirty="0" err="1" smtClean="0"/>
              <a:t>multicopper</a:t>
            </a:r>
            <a:r>
              <a:rPr lang="en-US" dirty="0" smtClean="0"/>
              <a:t> enzymes used for degrading </a:t>
            </a:r>
            <a:r>
              <a:rPr lang="en-US" i="1" dirty="0" smtClean="0"/>
              <a:t>aromatic moieties</a:t>
            </a:r>
            <a:r>
              <a:rPr lang="en-US" dirty="0" smtClean="0"/>
              <a:t>.  </a:t>
            </a:r>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dirty="0" err="1" smtClean="0"/>
              <a:t>Alberts</a:t>
            </a:r>
            <a:r>
              <a:rPr lang="en-US" dirty="0" smtClean="0"/>
              <a:t> et al. (2009) use </a:t>
            </a:r>
            <a:r>
              <a:rPr lang="en-US" dirty="0" err="1" smtClean="0"/>
              <a:t>laccases</a:t>
            </a:r>
            <a:r>
              <a:rPr lang="en-US" dirty="0" smtClean="0"/>
              <a:t> of the lignin degrading </a:t>
            </a:r>
            <a:r>
              <a:rPr lang="en-US" dirty="0" err="1" smtClean="0"/>
              <a:t>basidiomycete</a:t>
            </a:r>
            <a:r>
              <a:rPr lang="en-US" dirty="0" smtClean="0"/>
              <a:t> </a:t>
            </a:r>
            <a:r>
              <a:rPr lang="en-US" i="1" dirty="0" err="1" smtClean="0"/>
              <a:t>Trametes</a:t>
            </a:r>
            <a:r>
              <a:rPr lang="en-US" i="1" dirty="0" smtClean="0"/>
              <a:t> </a:t>
            </a:r>
            <a:r>
              <a:rPr lang="en-US" i="1" dirty="0" err="1" smtClean="0"/>
              <a:t>versicolor</a:t>
            </a:r>
            <a:r>
              <a:rPr lang="en-US" dirty="0" smtClean="0"/>
              <a:t> for </a:t>
            </a:r>
            <a:r>
              <a:rPr lang="en-US" b="1" dirty="0" smtClean="0"/>
              <a:t>degrading aflatoxin B1</a:t>
            </a:r>
            <a:r>
              <a:rPr lang="en-US" dirty="0" smtClean="0"/>
              <a:t>.</a:t>
            </a:r>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en-US" dirty="0" smtClean="0"/>
              <a:t>A recent survey performed on </a:t>
            </a:r>
            <a:r>
              <a:rPr lang="en-US" b="1" dirty="0" smtClean="0"/>
              <a:t>30 strains</a:t>
            </a:r>
            <a:r>
              <a:rPr lang="en-US" dirty="0" smtClean="0"/>
              <a:t> collected from the wild indicates a huge diversity in the number and activity of laccase </a:t>
            </a:r>
            <a:r>
              <a:rPr lang="en-US" dirty="0" smtClean="0"/>
              <a:t>isoforms</a:t>
            </a:r>
          </a:p>
          <a:p>
            <a:r>
              <a:rPr lang="en-US" dirty="0" smtClean="0"/>
              <a:t>AFB1 engaged the His458 with the oxygen of the </a:t>
            </a:r>
            <a:r>
              <a:rPr lang="en-US" dirty="0" err="1" smtClean="0"/>
              <a:t>difuran</a:t>
            </a:r>
            <a:r>
              <a:rPr lang="en-US" dirty="0" smtClean="0"/>
              <a:t> ring and AFM1 used the additional hydroxyl </a:t>
            </a:r>
            <a:r>
              <a:rPr lang="en-US" dirty="0"/>
              <a:t>group for engaging Asp206 (according to the amino acids’ numeration of </a:t>
            </a:r>
            <a:r>
              <a:rPr lang="en-US" dirty="0" smtClean="0"/>
              <a:t>the beta </a:t>
            </a:r>
            <a:r>
              <a:rPr lang="en-US" dirty="0"/>
              <a:t>isoform), thereby embedding much more </a:t>
            </a:r>
            <a:r>
              <a:rPr lang="en-US" dirty="0" smtClean="0"/>
              <a:t>into the catalytic sites</a:t>
            </a:r>
            <a:endParaRPr lang="it-IT" dirty="0"/>
          </a:p>
          <a:p>
            <a:pPr marL="339725" indent="-339725" algn="just">
              <a:lnSpc>
                <a:spcPct val="90000"/>
              </a:lnSpc>
              <a:spcBef>
                <a:spcPts val="700"/>
              </a:spcBef>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en-US" dirty="0" smtClean="0"/>
          </a:p>
          <a:p>
            <a:endParaRPr lang="it-IT" dirty="0" smtClean="0"/>
          </a:p>
        </p:txBody>
      </p:sp>
      <p:pic>
        <p:nvPicPr>
          <p:cNvPr id="7" name="Segnaposto contenuto 6"/>
          <p:cNvPicPr>
            <a:picLocks noGrp="1" noChangeAspect="1"/>
          </p:cNvPicPr>
          <p:nvPr>
            <p:ph sz="half" idx="2"/>
          </p:nvPr>
        </p:nvPicPr>
        <p:blipFill>
          <a:blip r:embed="rId2"/>
          <a:stretch>
            <a:fillRect/>
          </a:stretch>
        </p:blipFill>
        <p:spPr>
          <a:xfrm>
            <a:off x="6023992" y="1124744"/>
            <a:ext cx="2145978" cy="2145978"/>
          </a:xfrm>
          <a:prstGeom prst="rect">
            <a:avLst/>
          </a:prstGeom>
        </p:spPr>
      </p:pic>
      <p:pic>
        <p:nvPicPr>
          <p:cNvPr id="5" name="Immagine 4"/>
          <p:cNvPicPr>
            <a:picLocks noChangeAspect="1"/>
          </p:cNvPicPr>
          <p:nvPr/>
        </p:nvPicPr>
        <p:blipFill>
          <a:blip r:embed="rId3"/>
          <a:stretch>
            <a:fillRect/>
          </a:stretch>
        </p:blipFill>
        <p:spPr>
          <a:xfrm>
            <a:off x="8200015" y="1124744"/>
            <a:ext cx="2607861" cy="2145978"/>
          </a:xfrm>
          <a:prstGeom prst="rect">
            <a:avLst/>
          </a:prstGeom>
        </p:spPr>
      </p:pic>
      <p:pic>
        <p:nvPicPr>
          <p:cNvPr id="8" name="Immagine 7"/>
          <p:cNvPicPr>
            <a:picLocks noChangeAspect="1"/>
          </p:cNvPicPr>
          <p:nvPr/>
        </p:nvPicPr>
        <p:blipFill>
          <a:blip r:embed="rId4"/>
          <a:stretch>
            <a:fillRect/>
          </a:stretch>
        </p:blipFill>
        <p:spPr>
          <a:xfrm>
            <a:off x="6024370" y="3270722"/>
            <a:ext cx="2145600" cy="1287843"/>
          </a:xfrm>
          <a:prstGeom prst="rect">
            <a:avLst/>
          </a:prstGeom>
        </p:spPr>
      </p:pic>
      <p:pic>
        <p:nvPicPr>
          <p:cNvPr id="3" name="Immagine 2"/>
          <p:cNvPicPr>
            <a:picLocks noChangeAspect="1"/>
          </p:cNvPicPr>
          <p:nvPr/>
        </p:nvPicPr>
        <p:blipFill>
          <a:blip r:embed="rId5"/>
          <a:stretch>
            <a:fillRect/>
          </a:stretch>
        </p:blipFill>
        <p:spPr>
          <a:xfrm>
            <a:off x="8169970" y="3270723"/>
            <a:ext cx="2637905" cy="2191130"/>
          </a:xfrm>
          <a:prstGeom prst="rect">
            <a:avLst/>
          </a:prstGeom>
        </p:spPr>
      </p:pic>
      <p:pic>
        <p:nvPicPr>
          <p:cNvPr id="6" name="Immagine 5"/>
          <p:cNvPicPr>
            <a:picLocks noChangeAspect="1"/>
          </p:cNvPicPr>
          <p:nvPr/>
        </p:nvPicPr>
        <p:blipFill>
          <a:blip r:embed="rId6"/>
          <a:stretch>
            <a:fillRect/>
          </a:stretch>
        </p:blipFill>
        <p:spPr>
          <a:xfrm>
            <a:off x="6023992" y="4557710"/>
            <a:ext cx="2145977" cy="904143"/>
          </a:xfrm>
          <a:prstGeom prst="rect">
            <a:avLst/>
          </a:prstGeom>
        </p:spPr>
      </p:pic>
    </p:spTree>
    <p:extLst>
      <p:ext uri="{BB962C8B-B14F-4D97-AF65-F5344CB8AC3E}">
        <p14:creationId xmlns:p14="http://schemas.microsoft.com/office/powerpoint/2010/main" val="3138052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F0">
            <a:alpha val="39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981200" y="274638"/>
            <a:ext cx="7859216" cy="1143000"/>
          </a:xfrm>
        </p:spPr>
        <p:txBody>
          <a:bodyPr>
            <a:normAutofit/>
          </a:bodyPr>
          <a:lstStyle/>
          <a:p>
            <a:r>
              <a:rPr lang="it-IT" sz="2400" b="1" dirty="0">
                <a:latin typeface="Book Antiqua" panose="02040602050305030304" pitchFamily="18" charset="0"/>
              </a:rPr>
              <a:t>AFB1 </a:t>
            </a:r>
            <a:r>
              <a:rPr lang="it-IT" sz="2400" b="1" dirty="0" err="1">
                <a:latin typeface="Book Antiqua" panose="02040602050305030304" pitchFamily="18" charset="0"/>
              </a:rPr>
              <a:t>degradation</a:t>
            </a:r>
            <a:r>
              <a:rPr lang="it-IT" sz="2400" b="1" dirty="0">
                <a:latin typeface="Book Antiqua" panose="02040602050305030304" pitchFamily="18" charset="0"/>
              </a:rPr>
              <a:t> in </a:t>
            </a:r>
            <a:r>
              <a:rPr lang="it-IT" sz="2400" b="1" dirty="0" err="1">
                <a:latin typeface="Book Antiqua" panose="02040602050305030304" pitchFamily="18" charset="0"/>
              </a:rPr>
              <a:t>maize</a:t>
            </a:r>
            <a:r>
              <a:rPr lang="it-IT" sz="2400" b="1" dirty="0">
                <a:latin typeface="Book Antiqua" panose="02040602050305030304" pitchFamily="18" charset="0"/>
              </a:rPr>
              <a:t> </a:t>
            </a:r>
            <a:r>
              <a:rPr lang="it-IT" sz="2400" b="1" dirty="0" err="1">
                <a:latin typeface="Book Antiqua" panose="02040602050305030304" pitchFamily="18" charset="0"/>
              </a:rPr>
              <a:t>storage</a:t>
            </a:r>
            <a:r>
              <a:rPr lang="it-IT" sz="2400" b="1" dirty="0">
                <a:latin typeface="Book Antiqua" panose="02040602050305030304" pitchFamily="18" charset="0"/>
              </a:rPr>
              <a:t> centers (</a:t>
            </a:r>
            <a:r>
              <a:rPr lang="it-IT" sz="2400" b="1" dirty="0" err="1">
                <a:latin typeface="Book Antiqua" panose="02040602050305030304" pitchFamily="18" charset="0"/>
              </a:rPr>
              <a:t>Northern</a:t>
            </a:r>
            <a:r>
              <a:rPr lang="it-IT" sz="2400" b="1" dirty="0">
                <a:latin typeface="Book Antiqua" panose="02040602050305030304" pitchFamily="18" charset="0"/>
              </a:rPr>
              <a:t> </a:t>
            </a:r>
            <a:r>
              <a:rPr lang="it-IT" sz="2400" b="1" dirty="0" err="1">
                <a:latin typeface="Book Antiqua" panose="02040602050305030304" pitchFamily="18" charset="0"/>
              </a:rPr>
              <a:t>Italy</a:t>
            </a:r>
            <a:r>
              <a:rPr lang="it-IT" sz="2400" b="1" dirty="0">
                <a:latin typeface="Book Antiqua" panose="02040602050305030304" pitchFamily="18" charset="0"/>
              </a:rPr>
              <a:t>)</a:t>
            </a:r>
            <a:endParaRPr lang="it-IT" sz="2400" b="1" dirty="0">
              <a:latin typeface="Book Antiqua" panose="02040602050305030304" pitchFamily="18" charset="0"/>
            </a:endParaRPr>
          </a:p>
        </p:txBody>
      </p:sp>
      <p:sp>
        <p:nvSpPr>
          <p:cNvPr id="3" name="Segnaposto contenuto 2"/>
          <p:cNvSpPr>
            <a:spLocks noGrp="1"/>
          </p:cNvSpPr>
          <p:nvPr>
            <p:ph sz="half" idx="1"/>
          </p:nvPr>
        </p:nvSpPr>
        <p:spPr>
          <a:xfrm>
            <a:off x="407368" y="1536192"/>
            <a:ext cx="5231432" cy="4989152"/>
          </a:xfrm>
        </p:spPr>
        <p:txBody>
          <a:bodyPr>
            <a:normAutofit/>
          </a:bodyPr>
          <a:lstStyle/>
          <a:p>
            <a:pPr marL="285750" indent="-285750"/>
            <a:r>
              <a:rPr lang="en-US" sz="1800" dirty="0">
                <a:solidFill>
                  <a:srgbClr val="7030A0"/>
                </a:solidFill>
                <a:latin typeface="Book Antiqua" panose="02040602050305030304" pitchFamily="18" charset="0"/>
              </a:rPr>
              <a:t>Material: 300 Kg of maize kernels contaminated with an average of 150-200 ppb of AFB1:</a:t>
            </a:r>
          </a:p>
          <a:p>
            <a:pPr marL="285750" indent="-285750"/>
            <a:r>
              <a:rPr lang="en-US" sz="1800" dirty="0">
                <a:latin typeface="Book Antiqua" panose="02040602050305030304" pitchFamily="18" charset="0"/>
              </a:rPr>
              <a:t>Culture filtrate of </a:t>
            </a:r>
            <a:r>
              <a:rPr lang="en-US" sz="1800" i="1" dirty="0">
                <a:latin typeface="Book Antiqua" panose="02040602050305030304" pitchFamily="18" charset="0"/>
              </a:rPr>
              <a:t>T. </a:t>
            </a:r>
            <a:r>
              <a:rPr lang="en-US" sz="1800" i="1" dirty="0" err="1">
                <a:latin typeface="Book Antiqua" panose="02040602050305030304" pitchFamily="18" charset="0"/>
              </a:rPr>
              <a:t>versicolor</a:t>
            </a:r>
            <a:r>
              <a:rPr lang="en-US" sz="1800" i="1" dirty="0">
                <a:latin typeface="Book Antiqua" panose="02040602050305030304" pitchFamily="18" charset="0"/>
              </a:rPr>
              <a:t> </a:t>
            </a:r>
            <a:r>
              <a:rPr lang="en-US" sz="1800" dirty="0">
                <a:latin typeface="Book Antiqua" panose="02040602050305030304" pitchFamily="18" charset="0"/>
              </a:rPr>
              <a:t>containing up to </a:t>
            </a:r>
            <a:r>
              <a:rPr lang="en-US" sz="1800" b="1" dirty="0">
                <a:latin typeface="Book Antiqua" panose="02040602050305030304" pitchFamily="18" charset="0"/>
              </a:rPr>
              <a:t>3U/mL</a:t>
            </a:r>
            <a:r>
              <a:rPr lang="en-US" sz="1800" dirty="0">
                <a:latin typeface="Book Antiqua" panose="02040602050305030304" pitchFamily="18" charset="0"/>
              </a:rPr>
              <a:t> of </a:t>
            </a:r>
            <a:r>
              <a:rPr lang="en-US" sz="1800" b="1" dirty="0" err="1">
                <a:latin typeface="Book Antiqua" panose="02040602050305030304" pitchFamily="18" charset="0"/>
              </a:rPr>
              <a:t>laccases</a:t>
            </a:r>
            <a:r>
              <a:rPr lang="en-US" sz="1800" dirty="0">
                <a:latin typeface="Book Antiqua" panose="02040602050305030304" pitchFamily="18" charset="0"/>
              </a:rPr>
              <a:t> were sprayed on a thin layer (1 cm) of contaminated maize kernels </a:t>
            </a:r>
          </a:p>
          <a:p>
            <a:pPr marL="285750" indent="-285750"/>
            <a:r>
              <a:rPr lang="en-US" sz="1800" dirty="0">
                <a:latin typeface="Book Antiqua" panose="02040602050305030304" pitchFamily="18" charset="0"/>
              </a:rPr>
              <a:t>The reaction was monitored up to </a:t>
            </a:r>
            <a:r>
              <a:rPr lang="en-US" sz="1800" b="1" dirty="0" smtClean="0">
                <a:latin typeface="Book Antiqua" panose="02040602050305030304" pitchFamily="18" charset="0"/>
              </a:rPr>
              <a:t>24 </a:t>
            </a:r>
            <a:r>
              <a:rPr lang="en-US" sz="1800" b="1" dirty="0" err="1" smtClean="0">
                <a:latin typeface="Book Antiqua" panose="02040602050305030304" pitchFamily="18" charset="0"/>
              </a:rPr>
              <a:t>hpi</a:t>
            </a:r>
            <a:r>
              <a:rPr lang="en-US" sz="1800" b="1" dirty="0" smtClean="0">
                <a:latin typeface="Book Antiqua" panose="02040602050305030304" pitchFamily="18" charset="0"/>
              </a:rPr>
              <a:t> </a:t>
            </a:r>
            <a:r>
              <a:rPr lang="en-US" sz="1800" dirty="0">
                <a:latin typeface="Book Antiqua" panose="02040602050305030304" pitchFamily="18" charset="0"/>
              </a:rPr>
              <a:t>and the analysis were </a:t>
            </a:r>
            <a:r>
              <a:rPr lang="en-US" sz="1800" dirty="0" err="1">
                <a:latin typeface="Book Antiqua" panose="02040602050305030304" pitchFamily="18" charset="0"/>
              </a:rPr>
              <a:t>perfomed</a:t>
            </a:r>
            <a:r>
              <a:rPr lang="en-US" sz="1800" dirty="0">
                <a:latin typeface="Book Antiqua" panose="02040602050305030304" pitchFamily="18" charset="0"/>
              </a:rPr>
              <a:t> by LC-MS/MS</a:t>
            </a:r>
          </a:p>
          <a:p>
            <a:pPr marL="0" indent="0">
              <a:buNone/>
            </a:pPr>
            <a:r>
              <a:rPr lang="en-US" sz="1800" dirty="0">
                <a:latin typeface="Book Antiqua" panose="02040602050305030304" pitchFamily="18" charset="0"/>
              </a:rPr>
              <a:t>	</a:t>
            </a:r>
            <a:endParaRPr lang="en-US" sz="1800" dirty="0">
              <a:latin typeface="Book Antiqua" panose="02040602050305030304" pitchFamily="18" charset="0"/>
            </a:endParaRPr>
          </a:p>
        </p:txBody>
      </p:sp>
      <p:pic>
        <p:nvPicPr>
          <p:cNvPr id="13" name="Segnaposto contenuto 12"/>
          <p:cNvPicPr>
            <a:picLocks noGrp="1" noChangeAspect="1"/>
          </p:cNvPicPr>
          <p:nvPr>
            <p:ph sz="half" idx="2"/>
          </p:nvPr>
        </p:nvPicPr>
        <p:blipFill>
          <a:blip r:embed="rId2"/>
          <a:stretch>
            <a:fillRect/>
          </a:stretch>
        </p:blipFill>
        <p:spPr>
          <a:xfrm>
            <a:off x="5943600" y="1700808"/>
            <a:ext cx="3657600" cy="2994386"/>
          </a:xfrm>
          <a:prstGeom prst="rect">
            <a:avLst/>
          </a:prstGeom>
        </p:spPr>
      </p:pic>
      <p:graphicFrame>
        <p:nvGraphicFramePr>
          <p:cNvPr id="18" name="Group 166"/>
          <p:cNvGraphicFramePr>
            <a:graphicFrameLocks noGrp="1"/>
          </p:cNvGraphicFramePr>
          <p:nvPr>
            <p:extLst/>
          </p:nvPr>
        </p:nvGraphicFramePr>
        <p:xfrm>
          <a:off x="5950361" y="4785002"/>
          <a:ext cx="3650839" cy="1624649"/>
        </p:xfrm>
        <a:graphic>
          <a:graphicData uri="http://schemas.openxmlformats.org/drawingml/2006/table">
            <a:tbl>
              <a:tblPr/>
              <a:tblGrid>
                <a:gridCol w="1379206"/>
                <a:gridCol w="1054687"/>
                <a:gridCol w="1216946"/>
              </a:tblGrid>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altLang="it-IT" sz="2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Aflatoxin B1 (</a:t>
                      </a:r>
                      <a:r>
                        <a:rPr kumimoji="0" lang="it-IT" altLang="it-IT" sz="1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ppb</a:t>
                      </a:r>
                      <a:r>
                        <a:rPr kumimoji="0" lang="it-IT" altLang="it-IT"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r>
              <a:tr h="5572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Time (hours)</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milled</a:t>
                      </a:r>
                      <a:r>
                        <a:rPr kumimoji="0" lang="it-IT" altLang="it-IT"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it-IT" altLang="it-IT" sz="12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seeds</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degradation</a:t>
                      </a:r>
                      <a:endParaRPr kumimoji="0" lang="it-IT" altLang="it-IT"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a:t>
                      </a:r>
                      <a:endParaRPr kumimoji="0" lang="it-IT" altLang="it-IT"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170,1</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it-IT" altLang="it-IT"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24</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122,5</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44</a:t>
                      </a:r>
                      <a:endParaRPr kumimoji="0" lang="it-IT" altLang="it-IT" sz="1800" b="1"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99189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2332039" y="817563"/>
            <a:ext cx="7108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49263">
              <a:buClr>
                <a:srgbClr val="000000"/>
              </a:buClr>
              <a:buSzPct val="100000"/>
            </a:pPr>
            <a:r>
              <a:rPr lang="it-IT" altLang="it-IT" sz="2800" b="1">
                <a:solidFill>
                  <a:prstClr val="white"/>
                </a:solidFill>
                <a:latin typeface="Calibri" panose="020F0502020204030204" pitchFamily="34" charset="0"/>
                <a:cs typeface="Times New Roman" pitchFamily="18" charset="0"/>
              </a:rPr>
              <a:t>UO3: SPERIMENTAZIONE ANIMALE	2° PROVA</a:t>
            </a:r>
          </a:p>
        </p:txBody>
      </p:sp>
      <p:sp>
        <p:nvSpPr>
          <p:cNvPr id="17411" name="Text Box 6"/>
          <p:cNvSpPr txBox="1">
            <a:spLocks noChangeArrowheads="1"/>
          </p:cNvSpPr>
          <p:nvPr/>
        </p:nvSpPr>
        <p:spPr bwMode="auto">
          <a:xfrm>
            <a:off x="2328864" y="228600"/>
            <a:ext cx="6759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49263">
              <a:buClr>
                <a:srgbClr val="000000"/>
              </a:buClr>
              <a:buSzPct val="100000"/>
            </a:pPr>
            <a:r>
              <a:rPr lang="it-IT" altLang="it-IT" sz="3200" b="1">
                <a:solidFill>
                  <a:prstClr val="white"/>
                </a:solidFill>
                <a:latin typeface="Calibri" panose="020F0502020204030204" pitchFamily="34" charset="0"/>
                <a:cs typeface="Times New Roman" pitchFamily="18" charset="0"/>
              </a:rPr>
              <a:t>RISULTATI SINGOLE UNITA’ OPERATIVE</a:t>
            </a:r>
          </a:p>
        </p:txBody>
      </p:sp>
      <p:sp>
        <p:nvSpPr>
          <p:cNvPr id="17412" name="Text Box 8"/>
          <p:cNvSpPr txBox="1">
            <a:spLocks noChangeArrowheads="1"/>
          </p:cNvSpPr>
          <p:nvPr/>
        </p:nvSpPr>
        <p:spPr bwMode="auto">
          <a:xfrm>
            <a:off x="1752600" y="1387476"/>
            <a:ext cx="69159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49263">
              <a:buClr>
                <a:srgbClr val="000000"/>
              </a:buClr>
              <a:buSzPct val="100000"/>
            </a:pPr>
            <a:r>
              <a:rPr lang="it-IT" altLang="it-IT" b="1">
                <a:solidFill>
                  <a:prstClr val="black"/>
                </a:solidFill>
                <a:latin typeface="Calibri" panose="020F0502020204030204" pitchFamily="34" charset="0"/>
                <a:cs typeface="Times New Roman" pitchFamily="18" charset="0"/>
              </a:rPr>
              <a:t>GRUPPO CONTROLLO (GC): 4 VACCHE IN LATTAZIONE</a:t>
            </a:r>
          </a:p>
          <a:p>
            <a:pPr defTabSz="449263">
              <a:buClr>
                <a:srgbClr val="000000"/>
              </a:buClr>
              <a:buSzPct val="100000"/>
            </a:pPr>
            <a:r>
              <a:rPr lang="it-IT" altLang="it-IT" b="1">
                <a:solidFill>
                  <a:prstClr val="black"/>
                </a:solidFill>
                <a:latin typeface="Calibri" panose="020F0502020204030204" pitchFamily="34" charset="0"/>
                <a:cs typeface="Times New Roman" pitchFamily="18" charset="0"/>
              </a:rPr>
              <a:t>GRUPPO PROVA (GP): 4 VACCHE IN LATTAZIONE</a:t>
            </a:r>
          </a:p>
        </p:txBody>
      </p:sp>
      <p:sp>
        <p:nvSpPr>
          <p:cNvPr id="17413" name="Text Box 10"/>
          <p:cNvSpPr txBox="1">
            <a:spLocks noChangeArrowheads="1"/>
          </p:cNvSpPr>
          <p:nvPr/>
        </p:nvSpPr>
        <p:spPr bwMode="auto">
          <a:xfrm>
            <a:off x="1773239" y="2574926"/>
            <a:ext cx="413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49263">
              <a:buClr>
                <a:srgbClr val="000000"/>
              </a:buClr>
              <a:buSzPct val="100000"/>
            </a:pPr>
            <a:r>
              <a:rPr lang="it-IT" altLang="it-IT" sz="2000" b="1">
                <a:solidFill>
                  <a:prstClr val="black"/>
                </a:solidFill>
                <a:latin typeface="Calibri" panose="020F0502020204030204" pitchFamily="34" charset="0"/>
                <a:cs typeface="Times New Roman" pitchFamily="18" charset="0"/>
              </a:rPr>
              <a:t>RAZIONE ALIMENTARE: 41Kg/capo gg</a:t>
            </a:r>
          </a:p>
        </p:txBody>
      </p:sp>
      <p:sp>
        <p:nvSpPr>
          <p:cNvPr id="17414" name="Text Box 11"/>
          <p:cNvSpPr txBox="1">
            <a:spLocks noChangeArrowheads="1"/>
          </p:cNvSpPr>
          <p:nvPr/>
        </p:nvSpPr>
        <p:spPr bwMode="auto">
          <a:xfrm>
            <a:off x="1773239" y="2895600"/>
            <a:ext cx="405447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49263">
              <a:buClr>
                <a:srgbClr val="000000"/>
              </a:buClr>
              <a:buSzPct val="100000"/>
            </a:pPr>
            <a:r>
              <a:rPr lang="it-IT" altLang="it-IT" sz="1800" b="1">
                <a:solidFill>
                  <a:prstClr val="black"/>
                </a:solidFill>
                <a:latin typeface="Calibri" panose="020F0502020204030204" pitchFamily="34" charset="0"/>
                <a:cs typeface="Times New Roman" pitchFamily="18" charset="0"/>
              </a:rPr>
              <a:t>trinciato di orzo (kg 20), </a:t>
            </a:r>
          </a:p>
          <a:p>
            <a:pPr defTabSz="449263">
              <a:buClr>
                <a:srgbClr val="000000"/>
              </a:buClr>
              <a:buSzPct val="100000"/>
            </a:pPr>
            <a:r>
              <a:rPr lang="it-IT" altLang="it-IT" sz="1800" b="1">
                <a:solidFill>
                  <a:prstClr val="black"/>
                </a:solidFill>
                <a:latin typeface="Calibri" panose="020F0502020204030204" pitchFamily="34" charset="0"/>
                <a:cs typeface="Times New Roman" pitchFamily="18" charset="0"/>
              </a:rPr>
              <a:t>fieni (kg 4,5), </a:t>
            </a:r>
          </a:p>
          <a:p>
            <a:pPr defTabSz="449263">
              <a:buClr>
                <a:srgbClr val="000000"/>
              </a:buClr>
              <a:buSzPct val="100000"/>
            </a:pPr>
            <a:r>
              <a:rPr lang="it-IT" altLang="it-IT" sz="1800" b="1">
                <a:solidFill>
                  <a:prstClr val="black"/>
                </a:solidFill>
                <a:latin typeface="Calibri" panose="020F0502020204030204" pitchFamily="34" charset="0"/>
                <a:cs typeface="Times New Roman" pitchFamily="18" charset="0"/>
              </a:rPr>
              <a:t>pastone integrale di mais (Kg 7), </a:t>
            </a:r>
          </a:p>
          <a:p>
            <a:pPr defTabSz="449263">
              <a:buClr>
                <a:srgbClr val="000000"/>
              </a:buClr>
              <a:buSzPct val="100000"/>
            </a:pPr>
            <a:r>
              <a:rPr lang="it-IT" altLang="it-IT" sz="1800" b="1">
                <a:solidFill>
                  <a:prstClr val="black"/>
                </a:solidFill>
                <a:latin typeface="Calibri" panose="020F0502020204030204" pitchFamily="34" charset="0"/>
                <a:cs typeface="Times New Roman" pitchFamily="18" charset="0"/>
              </a:rPr>
              <a:t>nucleo proteico (Kg 4), </a:t>
            </a:r>
          </a:p>
          <a:p>
            <a:pPr defTabSz="449263">
              <a:buClr>
                <a:srgbClr val="000000"/>
              </a:buClr>
              <a:buSzPct val="100000"/>
            </a:pPr>
            <a:r>
              <a:rPr lang="it-IT" altLang="it-IT" sz="1800" b="1">
                <a:solidFill>
                  <a:prstClr val="black"/>
                </a:solidFill>
                <a:latin typeface="Calibri" panose="020F0502020204030204" pitchFamily="34" charset="0"/>
                <a:cs typeface="Times New Roman" pitchFamily="18" charset="0"/>
              </a:rPr>
              <a:t>melasso (kg 1) </a:t>
            </a:r>
          </a:p>
          <a:p>
            <a:pPr defTabSz="449263">
              <a:buClr>
                <a:srgbClr val="000000"/>
              </a:buClr>
              <a:buSzPct val="100000"/>
            </a:pPr>
            <a:r>
              <a:rPr lang="it-IT" altLang="it-IT" sz="1800" b="1">
                <a:solidFill>
                  <a:prstClr val="black"/>
                </a:solidFill>
                <a:latin typeface="Calibri" panose="020F0502020204030204" pitchFamily="34" charset="0"/>
                <a:cs typeface="Times New Roman" pitchFamily="18" charset="0"/>
              </a:rPr>
              <a:t>acqua (Kg 4,5) </a:t>
            </a:r>
          </a:p>
          <a:p>
            <a:pPr defTabSz="449263">
              <a:buClr>
                <a:srgbClr val="000000"/>
              </a:buClr>
              <a:buSzPct val="100000"/>
            </a:pPr>
            <a:r>
              <a:rPr lang="it-IT" altLang="it-IT" sz="1800" b="1">
                <a:solidFill>
                  <a:prstClr val="black"/>
                </a:solidFill>
                <a:latin typeface="Calibri" panose="020F0502020204030204" pitchFamily="34" charset="0"/>
                <a:cs typeface="Times New Roman" pitchFamily="18" charset="0"/>
              </a:rPr>
              <a:t>farina di mais (Kg 4) X ppb afla B1</a:t>
            </a:r>
          </a:p>
        </p:txBody>
      </p:sp>
      <p:sp>
        <p:nvSpPr>
          <p:cNvPr id="17415" name="Rectangle 12"/>
          <p:cNvSpPr>
            <a:spLocks noChangeArrowheads="1"/>
          </p:cNvSpPr>
          <p:nvPr/>
        </p:nvSpPr>
        <p:spPr bwMode="auto">
          <a:xfrm>
            <a:off x="1773238" y="4627563"/>
            <a:ext cx="3429000" cy="2286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49263">
              <a:buClr>
                <a:srgbClr val="000000"/>
              </a:buClr>
              <a:buSzPct val="100000"/>
            </a:pPr>
            <a:endParaRPr lang="it-IT" altLang="it-IT" sz="1800">
              <a:solidFill>
                <a:prstClr val="black"/>
              </a:solidFill>
              <a:cs typeface="Times New Roman" pitchFamily="18" charset="0"/>
            </a:endParaRPr>
          </a:p>
        </p:txBody>
      </p:sp>
      <p:sp>
        <p:nvSpPr>
          <p:cNvPr id="17416" name="Text Box 13"/>
          <p:cNvSpPr txBox="1">
            <a:spLocks noChangeArrowheads="1"/>
          </p:cNvSpPr>
          <p:nvPr/>
        </p:nvSpPr>
        <p:spPr bwMode="auto">
          <a:xfrm>
            <a:off x="1771651" y="2078039"/>
            <a:ext cx="1711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49263">
              <a:buClr>
                <a:srgbClr val="000000"/>
              </a:buClr>
              <a:buSzPct val="100000"/>
            </a:pPr>
            <a:r>
              <a:rPr lang="it-IT" altLang="it-IT" sz="2000" b="1">
                <a:solidFill>
                  <a:prstClr val="black"/>
                </a:solidFill>
                <a:latin typeface="Calibri" panose="020F0502020204030204" pitchFamily="34" charset="0"/>
                <a:cs typeface="Times New Roman" pitchFamily="18" charset="0"/>
              </a:rPr>
              <a:t>DURATA: 12gg</a:t>
            </a:r>
          </a:p>
        </p:txBody>
      </p:sp>
      <p:sp>
        <p:nvSpPr>
          <p:cNvPr id="17417" name="Text Box 14"/>
          <p:cNvSpPr txBox="1">
            <a:spLocks noChangeArrowheads="1"/>
          </p:cNvSpPr>
          <p:nvPr/>
        </p:nvSpPr>
        <p:spPr bwMode="auto">
          <a:xfrm>
            <a:off x="1736725" y="5181601"/>
            <a:ext cx="2520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49263">
              <a:buClr>
                <a:srgbClr val="000000"/>
              </a:buClr>
              <a:buSzPct val="100000"/>
            </a:pPr>
            <a:r>
              <a:rPr lang="it-IT" altLang="it-IT" sz="1800" b="1">
                <a:solidFill>
                  <a:prstClr val="black"/>
                </a:solidFill>
                <a:cs typeface="Times New Roman" pitchFamily="18" charset="0"/>
              </a:rPr>
              <a:t>mais destinato al GC:</a:t>
            </a:r>
          </a:p>
          <a:p>
            <a:pPr defTabSz="449263">
              <a:buClr>
                <a:srgbClr val="000000"/>
              </a:buClr>
              <a:buSzPct val="100000"/>
            </a:pPr>
            <a:r>
              <a:rPr lang="it-IT" altLang="it-IT" sz="1800" b="1">
                <a:solidFill>
                  <a:prstClr val="black"/>
                </a:solidFill>
                <a:cs typeface="Times New Roman" pitchFamily="18" charset="0"/>
              </a:rPr>
              <a:t>250mL/Kg di TV 294</a:t>
            </a:r>
          </a:p>
          <a:p>
            <a:pPr defTabSz="449263">
              <a:buClr>
                <a:srgbClr val="000000"/>
              </a:buClr>
              <a:buSzPct val="100000"/>
            </a:pPr>
            <a:r>
              <a:rPr lang="it-IT" altLang="it-IT" sz="1800" b="1">
                <a:solidFill>
                  <a:prstClr val="black"/>
                </a:solidFill>
                <a:cs typeface="Times New Roman" pitchFamily="18" charset="0"/>
              </a:rPr>
              <a:t>laccasi 0.4U/mL</a:t>
            </a:r>
          </a:p>
          <a:p>
            <a:pPr defTabSz="449263">
              <a:buClr>
                <a:srgbClr val="000000"/>
              </a:buClr>
              <a:buSzPct val="100000"/>
            </a:pPr>
            <a:r>
              <a:rPr lang="it-IT" altLang="it-IT" sz="1800" b="1">
                <a:solidFill>
                  <a:prstClr val="black"/>
                </a:solidFill>
                <a:cs typeface="Times New Roman" pitchFamily="18" charset="0"/>
              </a:rPr>
              <a:t>trattamento per 24h</a:t>
            </a:r>
          </a:p>
        </p:txBody>
      </p:sp>
      <p:sp>
        <p:nvSpPr>
          <p:cNvPr id="17418" name="Rectangle 16"/>
          <p:cNvSpPr>
            <a:spLocks noChangeArrowheads="1"/>
          </p:cNvSpPr>
          <p:nvPr/>
        </p:nvSpPr>
        <p:spPr bwMode="auto">
          <a:xfrm>
            <a:off x="1752600" y="5105400"/>
            <a:ext cx="2438400" cy="1295400"/>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49263">
              <a:buClr>
                <a:srgbClr val="000000"/>
              </a:buClr>
              <a:buSzPct val="100000"/>
            </a:pPr>
            <a:endParaRPr lang="it-IT" altLang="it-IT" sz="1800">
              <a:solidFill>
                <a:prstClr val="black"/>
              </a:solidFill>
              <a:cs typeface="Times New Roman" pitchFamily="18" charset="0"/>
            </a:endParaRPr>
          </a:p>
        </p:txBody>
      </p:sp>
      <p:pic>
        <p:nvPicPr>
          <p:cNvPr id="17419" name="Picture 17" descr="Immag1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209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8" descr="Immag11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48768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ccia a destra 1"/>
          <p:cNvSpPr/>
          <p:nvPr/>
        </p:nvSpPr>
        <p:spPr>
          <a:xfrm>
            <a:off x="4257675" y="5661248"/>
            <a:ext cx="1406277"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5827714" y="5373216"/>
            <a:ext cx="2212502" cy="1046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FF0000"/>
                </a:solidFill>
              </a:rPr>
              <a:t>-45% AFB1</a:t>
            </a:r>
            <a:endParaRPr lang="it-IT" dirty="0">
              <a:solidFill>
                <a:srgbClr val="FF0000"/>
              </a:solidFill>
            </a:endParaRPr>
          </a:p>
        </p:txBody>
      </p:sp>
    </p:spTree>
    <p:extLst>
      <p:ext uri="{BB962C8B-B14F-4D97-AF65-F5344CB8AC3E}">
        <p14:creationId xmlns:p14="http://schemas.microsoft.com/office/powerpoint/2010/main" val="1128644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75520" y="82046"/>
            <a:ext cx="7772400" cy="873968"/>
          </a:xfrm>
        </p:spPr>
        <p:txBody>
          <a:bodyPr/>
          <a:lstStyle/>
          <a:p>
            <a:pPr algn="ctr"/>
            <a:r>
              <a:rPr lang="en-US" altLang="it-IT" sz="4000" b="1" dirty="0" err="1" smtClean="0">
                <a:solidFill>
                  <a:srgbClr val="663300"/>
                </a:solidFill>
                <a:effectLst>
                  <a:outerShdw blurRad="38100" dist="38100" dir="2700000" algn="tl">
                    <a:srgbClr val="000000"/>
                  </a:outerShdw>
                </a:effectLst>
              </a:rPr>
              <a:t>Pratiche</a:t>
            </a:r>
            <a:r>
              <a:rPr lang="en-US" altLang="it-IT" sz="4000" b="1" dirty="0" smtClean="0">
                <a:solidFill>
                  <a:srgbClr val="663300"/>
                </a:solidFill>
                <a:effectLst>
                  <a:outerShdw blurRad="38100" dist="38100" dir="2700000" algn="tl">
                    <a:srgbClr val="000000"/>
                  </a:outerShdw>
                </a:effectLst>
              </a:rPr>
              <a:t> </a:t>
            </a:r>
            <a:r>
              <a:rPr lang="en-US" altLang="it-IT" sz="4000" b="1" dirty="0" err="1" smtClean="0">
                <a:solidFill>
                  <a:srgbClr val="663300"/>
                </a:solidFill>
                <a:effectLst>
                  <a:outerShdw blurRad="38100" dist="38100" dir="2700000" algn="tl">
                    <a:srgbClr val="000000"/>
                  </a:outerShdw>
                </a:effectLst>
              </a:rPr>
              <a:t>colturali</a:t>
            </a:r>
            <a:endParaRPr lang="en-US" altLang="it-IT" sz="4000" b="1" dirty="0">
              <a:solidFill>
                <a:srgbClr val="663300"/>
              </a:solidFill>
              <a:effectLst>
                <a:outerShdw blurRad="38100" dist="38100" dir="2700000" algn="tl">
                  <a:srgbClr val="000000"/>
                </a:outerShdw>
              </a:effectLst>
            </a:endParaRPr>
          </a:p>
        </p:txBody>
      </p:sp>
      <p:sp>
        <p:nvSpPr>
          <p:cNvPr id="9219" name="Rectangle 3"/>
          <p:cNvSpPr>
            <a:spLocks noGrp="1" noChangeArrowheads="1"/>
          </p:cNvSpPr>
          <p:nvPr>
            <p:ph idx="1"/>
          </p:nvPr>
        </p:nvSpPr>
        <p:spPr>
          <a:xfrm>
            <a:off x="263352" y="1124744"/>
            <a:ext cx="3672408" cy="5257800"/>
          </a:xfrm>
        </p:spPr>
        <p:txBody>
          <a:bodyPr>
            <a:normAutofit fontScale="92500" lnSpcReduction="20000"/>
          </a:bodyPr>
          <a:lstStyle/>
          <a:p>
            <a:pPr marL="0" indent="0">
              <a:buNone/>
            </a:pPr>
            <a:r>
              <a:rPr lang="it-IT" altLang="it-IT" sz="2000" b="1" dirty="0" err="1" smtClean="0"/>
              <a:t>Crop</a:t>
            </a:r>
            <a:r>
              <a:rPr lang="it-IT" altLang="it-IT" sz="2000" b="1" dirty="0" smtClean="0"/>
              <a:t> </a:t>
            </a:r>
            <a:r>
              <a:rPr lang="it-IT" altLang="it-IT" sz="2000" b="1" dirty="0" err="1" smtClean="0"/>
              <a:t>rotation</a:t>
            </a:r>
            <a:endParaRPr lang="it-IT" altLang="it-IT" sz="2000" b="1" dirty="0" smtClean="0"/>
          </a:p>
          <a:p>
            <a:r>
              <a:rPr lang="it-IT" altLang="it-IT" sz="2000" dirty="0" smtClean="0"/>
              <a:t>I patogeni tipici del suolo che infettano le piante di una o poche specie possono essere limitati piantando per 3-4 anni di seguito delle specie coltivate che non appartengono al </a:t>
            </a:r>
            <a:r>
              <a:rPr lang="it-IT" altLang="it-IT" sz="2000" dirty="0" err="1" smtClean="0"/>
              <a:t>range</a:t>
            </a:r>
            <a:r>
              <a:rPr lang="it-IT" altLang="it-IT" sz="2000" dirty="0" smtClean="0"/>
              <a:t> di ospite del patogeno</a:t>
            </a:r>
          </a:p>
          <a:p>
            <a:r>
              <a:rPr lang="it-IT" altLang="it-IT" sz="2000" dirty="0" smtClean="0"/>
              <a:t>Tale tipo di controllo è molto efficace contro i </a:t>
            </a:r>
            <a:r>
              <a:rPr lang="it-IT" altLang="it-IT" sz="2000" i="1" dirty="0" err="1" smtClean="0"/>
              <a:t>soil</a:t>
            </a:r>
            <a:r>
              <a:rPr lang="it-IT" altLang="it-IT" sz="2000" i="1" dirty="0" smtClean="0"/>
              <a:t> </a:t>
            </a:r>
            <a:r>
              <a:rPr lang="it-IT" altLang="it-IT" sz="2000" i="1" dirty="0" err="1" smtClean="0"/>
              <a:t>invaders</a:t>
            </a:r>
            <a:r>
              <a:rPr lang="it-IT" altLang="it-IT" sz="2000" dirty="0" smtClean="0"/>
              <a:t>, cioè verso questi patogeni che sopravvivono nel suolo </a:t>
            </a:r>
            <a:r>
              <a:rPr lang="it-IT" altLang="it-IT" sz="2000" dirty="0" err="1" smtClean="0"/>
              <a:t>razie</a:t>
            </a:r>
            <a:r>
              <a:rPr lang="it-IT" altLang="it-IT" sz="2000" dirty="0" smtClean="0"/>
              <a:t> a delle parti cadute dalla pianta ospite</a:t>
            </a:r>
          </a:p>
          <a:p>
            <a:r>
              <a:rPr lang="it-IT" altLang="it-IT" sz="2000" dirty="0" smtClean="0"/>
              <a:t>Se I patogeni sono dei </a:t>
            </a:r>
            <a:r>
              <a:rPr lang="it-IT" altLang="it-IT" sz="2000" dirty="0" err="1" smtClean="0"/>
              <a:t>s</a:t>
            </a:r>
            <a:r>
              <a:rPr lang="it-IT" altLang="it-IT" sz="2000" i="1" dirty="0" err="1" smtClean="0"/>
              <a:t>oil</a:t>
            </a:r>
            <a:r>
              <a:rPr lang="it-IT" altLang="it-IT" sz="2000" i="1" dirty="0" smtClean="0"/>
              <a:t> </a:t>
            </a:r>
            <a:r>
              <a:rPr lang="it-IT" altLang="it-IT" sz="2000" i="1" dirty="0" err="1" smtClean="0"/>
              <a:t>inhabitants</a:t>
            </a:r>
            <a:r>
              <a:rPr lang="it-IT" altLang="it-IT" sz="2000" dirty="0" smtClean="0"/>
              <a:t>, questo tipo di controllo è di più difficile applicazione in quanto tali patogeni rimangono attivi, in assenza di ospite, per più di 5-6 anni</a:t>
            </a:r>
          </a:p>
          <a:p>
            <a:pPr>
              <a:buFontTx/>
              <a:buNone/>
            </a:pPr>
            <a:endParaRPr lang="it-IT" altLang="it-IT" dirty="0" smtClean="0"/>
          </a:p>
          <a:p>
            <a:pPr>
              <a:buFontTx/>
              <a:buNone/>
            </a:pPr>
            <a:endParaRPr lang="it-IT" altLang="it-IT" dirty="0" smtClean="0"/>
          </a:p>
          <a:p>
            <a:pPr>
              <a:buFontTx/>
              <a:buNone/>
            </a:pPr>
            <a:endParaRPr lang="it-IT" altLang="it-IT" dirty="0" smtClean="0"/>
          </a:p>
          <a:p>
            <a:pPr>
              <a:buFontTx/>
              <a:buNone/>
            </a:pPr>
            <a:endParaRPr lang="it-IT" altLang="it-IT" dirty="0"/>
          </a:p>
        </p:txBody>
      </p:sp>
      <p:sp>
        <p:nvSpPr>
          <p:cNvPr id="6" name="Rectangle 3"/>
          <p:cNvSpPr txBox="1">
            <a:spLocks noChangeArrowheads="1"/>
          </p:cNvSpPr>
          <p:nvPr/>
        </p:nvSpPr>
        <p:spPr>
          <a:xfrm>
            <a:off x="3935760" y="1124744"/>
            <a:ext cx="3456384" cy="504056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altLang="it-IT" sz="2000" b="1" dirty="0" err="1" smtClean="0"/>
              <a:t>Condizioni</a:t>
            </a:r>
            <a:r>
              <a:rPr lang="en-GB" altLang="it-IT" sz="2000" b="1" dirty="0" smtClean="0"/>
              <a:t> </a:t>
            </a:r>
            <a:r>
              <a:rPr lang="en-GB" altLang="it-IT" sz="2000" b="1" dirty="0" err="1" smtClean="0"/>
              <a:t>favorevoli</a:t>
            </a:r>
            <a:r>
              <a:rPr lang="en-GB" altLang="it-IT" sz="2000" b="1" dirty="0" smtClean="0"/>
              <a:t> per la </a:t>
            </a:r>
            <a:r>
              <a:rPr lang="en-GB" altLang="it-IT" sz="2000" b="1" dirty="0" err="1" smtClean="0"/>
              <a:t>pianta</a:t>
            </a:r>
            <a:endParaRPr lang="en-GB" altLang="it-IT" sz="2000" b="1" dirty="0" smtClean="0"/>
          </a:p>
          <a:p>
            <a:pPr fontAlgn="auto">
              <a:spcAft>
                <a:spcPts val="0"/>
              </a:spcAft>
            </a:pPr>
            <a:r>
              <a:rPr lang="en-GB" altLang="it-IT" sz="2000" dirty="0" smtClean="0"/>
              <a:t>Le </a:t>
            </a:r>
            <a:r>
              <a:rPr lang="en-GB" altLang="it-IT" sz="2000" dirty="0" err="1" smtClean="0"/>
              <a:t>piante</a:t>
            </a:r>
            <a:r>
              <a:rPr lang="en-GB" altLang="it-IT" sz="2000" dirty="0" smtClean="0"/>
              <a:t> </a:t>
            </a:r>
            <a:r>
              <a:rPr lang="en-GB" altLang="it-IT" sz="2000" dirty="0" err="1" smtClean="0"/>
              <a:t>devono</a:t>
            </a:r>
            <a:r>
              <a:rPr lang="en-GB" altLang="it-IT" sz="2000" dirty="0" smtClean="0"/>
              <a:t> </a:t>
            </a:r>
            <a:r>
              <a:rPr lang="en-GB" altLang="it-IT" sz="2000" dirty="0" err="1" smtClean="0"/>
              <a:t>essere</a:t>
            </a:r>
            <a:r>
              <a:rPr lang="en-GB" altLang="it-IT" sz="2000" dirty="0" smtClean="0"/>
              <a:t> ben </a:t>
            </a:r>
            <a:r>
              <a:rPr lang="en-GB" altLang="it-IT" sz="2000" dirty="0" err="1" smtClean="0"/>
              <a:t>spaziate</a:t>
            </a:r>
            <a:r>
              <a:rPr lang="en-GB" altLang="it-IT" sz="2000" dirty="0" smtClean="0"/>
              <a:t> in campo o in </a:t>
            </a:r>
            <a:r>
              <a:rPr lang="en-GB" altLang="it-IT" sz="2000" dirty="0" err="1" smtClean="0"/>
              <a:t>serra</a:t>
            </a:r>
            <a:r>
              <a:rPr lang="en-GB" altLang="it-IT" sz="2000" dirty="0" smtClean="0"/>
              <a:t> per </a:t>
            </a:r>
            <a:r>
              <a:rPr lang="en-GB" altLang="it-IT" sz="2000" dirty="0" err="1" smtClean="0"/>
              <a:t>prevenire</a:t>
            </a:r>
            <a:r>
              <a:rPr lang="en-GB" altLang="it-IT" sz="2000" dirty="0" smtClean="0"/>
              <a:t> la </a:t>
            </a:r>
            <a:r>
              <a:rPr lang="en-GB" altLang="it-IT" sz="2000" dirty="0" err="1" smtClean="0"/>
              <a:t>creazione</a:t>
            </a:r>
            <a:r>
              <a:rPr lang="en-GB" altLang="it-IT" sz="2000" dirty="0" smtClean="0"/>
              <a:t> di </a:t>
            </a:r>
            <a:r>
              <a:rPr lang="en-GB" altLang="it-IT" sz="2000" dirty="0" err="1" smtClean="0"/>
              <a:t>situazioni</a:t>
            </a:r>
            <a:r>
              <a:rPr lang="en-GB" altLang="it-IT" sz="2000" dirty="0" smtClean="0"/>
              <a:t> ad </a:t>
            </a:r>
            <a:r>
              <a:rPr lang="en-GB" altLang="it-IT" sz="2000" dirty="0" err="1" smtClean="0"/>
              <a:t>elevata</a:t>
            </a:r>
            <a:r>
              <a:rPr lang="en-GB" altLang="it-IT" sz="2000" dirty="0" smtClean="0"/>
              <a:t> </a:t>
            </a:r>
            <a:r>
              <a:rPr lang="en-GB" altLang="it-IT" sz="2000" dirty="0" err="1" smtClean="0"/>
              <a:t>umidita</a:t>
            </a:r>
            <a:endParaRPr lang="en-GB" altLang="it-IT" sz="2000" dirty="0" smtClean="0"/>
          </a:p>
          <a:p>
            <a:pPr fontAlgn="auto">
              <a:spcAft>
                <a:spcPts val="0"/>
              </a:spcAft>
            </a:pPr>
            <a:r>
              <a:rPr lang="en-GB" altLang="it-IT" sz="2000" dirty="0" smtClean="0"/>
              <a:t>In </a:t>
            </a:r>
            <a:r>
              <a:rPr lang="en-GB" altLang="it-IT" sz="2000" dirty="0" err="1" smtClean="0"/>
              <a:t>tal</a:t>
            </a:r>
            <a:r>
              <a:rPr lang="en-GB" altLang="it-IT" sz="2000" dirty="0" smtClean="0"/>
              <a:t> </a:t>
            </a:r>
            <a:r>
              <a:rPr lang="en-GB" altLang="it-IT" sz="2000" dirty="0" err="1" smtClean="0"/>
              <a:t>modo</a:t>
            </a:r>
            <a:r>
              <a:rPr lang="en-GB" altLang="it-IT" sz="2000" dirty="0" smtClean="0"/>
              <a:t> </a:t>
            </a:r>
            <a:r>
              <a:rPr lang="en-GB" altLang="it-IT" sz="2000" dirty="0" err="1" smtClean="0"/>
              <a:t>si</a:t>
            </a:r>
            <a:r>
              <a:rPr lang="en-GB" altLang="it-IT" sz="2000" dirty="0" smtClean="0"/>
              <a:t> </a:t>
            </a:r>
            <a:r>
              <a:rPr lang="en-GB" altLang="it-IT" sz="2000" dirty="0" err="1" smtClean="0"/>
              <a:t>impedisce</a:t>
            </a:r>
            <a:r>
              <a:rPr lang="en-GB" altLang="it-IT" sz="2000" dirty="0" smtClean="0"/>
              <a:t> </a:t>
            </a:r>
            <a:r>
              <a:rPr lang="en-GB" altLang="it-IT" sz="2000" dirty="0" err="1" smtClean="0"/>
              <a:t>l’infezione</a:t>
            </a:r>
            <a:r>
              <a:rPr lang="en-GB" altLang="it-IT" sz="2000" dirty="0" smtClean="0"/>
              <a:t> di </a:t>
            </a:r>
            <a:r>
              <a:rPr lang="en-GB" altLang="it-IT" sz="2000" dirty="0" err="1" smtClean="0"/>
              <a:t>certi</a:t>
            </a:r>
            <a:r>
              <a:rPr lang="en-GB" altLang="it-IT" sz="2000" dirty="0" smtClean="0"/>
              <a:t> </a:t>
            </a:r>
            <a:r>
              <a:rPr lang="en-GB" altLang="it-IT" sz="2000" dirty="0" err="1" smtClean="0"/>
              <a:t>patogeni</a:t>
            </a:r>
            <a:r>
              <a:rPr lang="en-GB" altLang="it-IT" sz="2000" dirty="0" smtClean="0"/>
              <a:t> come </a:t>
            </a:r>
            <a:r>
              <a:rPr lang="en-GB" altLang="it-IT" sz="2000" i="1" dirty="0" smtClean="0"/>
              <a:t>Botrytis </a:t>
            </a:r>
            <a:r>
              <a:rPr lang="en-GB" altLang="it-IT" sz="2000" dirty="0" smtClean="0"/>
              <a:t> e </a:t>
            </a:r>
            <a:r>
              <a:rPr lang="en-GB" altLang="it-IT" sz="2000" i="1" dirty="0" err="1" smtClean="0"/>
              <a:t>Phytophthora</a:t>
            </a:r>
            <a:r>
              <a:rPr lang="en-GB" altLang="it-IT" sz="2000" dirty="0" smtClean="0"/>
              <a:t> </a:t>
            </a:r>
          </a:p>
          <a:p>
            <a:pPr fontAlgn="auto">
              <a:spcAft>
                <a:spcPts val="0"/>
              </a:spcAft>
            </a:pPr>
            <a:r>
              <a:rPr lang="en-GB" altLang="it-IT" sz="2000" dirty="0" smtClean="0"/>
              <a:t>Un </a:t>
            </a:r>
            <a:r>
              <a:rPr lang="en-GB" altLang="it-IT" sz="2000" dirty="0" err="1" smtClean="0"/>
              <a:t>buon</a:t>
            </a:r>
            <a:r>
              <a:rPr lang="en-GB" altLang="it-IT" sz="2000" dirty="0" smtClean="0"/>
              <a:t> </a:t>
            </a:r>
            <a:r>
              <a:rPr lang="en-GB" altLang="it-IT" sz="2000" dirty="0" err="1" smtClean="0"/>
              <a:t>drenaggio</a:t>
            </a:r>
            <a:r>
              <a:rPr lang="en-GB" altLang="it-IT" sz="2000" dirty="0" smtClean="0"/>
              <a:t> del </a:t>
            </a:r>
            <a:r>
              <a:rPr lang="en-GB" altLang="it-IT" sz="2000" dirty="0" err="1" smtClean="0"/>
              <a:t>suolo</a:t>
            </a:r>
            <a:r>
              <a:rPr lang="en-GB" altLang="it-IT" sz="2000" dirty="0" smtClean="0"/>
              <a:t> </a:t>
            </a:r>
            <a:r>
              <a:rPr lang="en-GB" altLang="it-IT" sz="2000" dirty="0" err="1" smtClean="0"/>
              <a:t>riduce</a:t>
            </a:r>
            <a:r>
              <a:rPr lang="en-GB" altLang="it-IT" sz="2000" dirty="0" smtClean="0"/>
              <a:t> </a:t>
            </a:r>
            <a:r>
              <a:rPr lang="en-GB" altLang="it-IT" sz="2000" dirty="0" err="1" smtClean="0"/>
              <a:t>il</a:t>
            </a:r>
            <a:r>
              <a:rPr lang="en-GB" altLang="it-IT" sz="2000" dirty="0" smtClean="0"/>
              <a:t> </a:t>
            </a:r>
            <a:r>
              <a:rPr lang="en-GB" altLang="it-IT" sz="2000" dirty="0" err="1" smtClean="0"/>
              <a:t>numero</a:t>
            </a:r>
            <a:r>
              <a:rPr lang="en-GB" altLang="it-IT" sz="2000" dirty="0" smtClean="0"/>
              <a:t> e </a:t>
            </a:r>
            <a:r>
              <a:rPr lang="en-GB" altLang="it-IT" sz="2000" dirty="0" err="1" smtClean="0"/>
              <a:t>l’attivita</a:t>
            </a:r>
            <a:r>
              <a:rPr lang="en-GB" altLang="it-IT" sz="2000" dirty="0" smtClean="0"/>
              <a:t> di </a:t>
            </a:r>
            <a:r>
              <a:rPr lang="en-GB" altLang="it-IT" sz="2000" dirty="0" err="1" smtClean="0"/>
              <a:t>alcuni</a:t>
            </a:r>
            <a:r>
              <a:rPr lang="en-GB" altLang="it-IT" sz="2000" dirty="0" smtClean="0"/>
              <a:t> </a:t>
            </a:r>
            <a:r>
              <a:rPr lang="en-GB" altLang="it-IT" sz="2000" dirty="0" err="1" smtClean="0"/>
              <a:t>oomiceti</a:t>
            </a:r>
            <a:r>
              <a:rPr lang="en-GB" altLang="it-IT" sz="2000" dirty="0" smtClean="0"/>
              <a:t> (</a:t>
            </a:r>
            <a:r>
              <a:rPr lang="en-GB" altLang="it-IT" sz="2000" i="1" dirty="0" smtClean="0"/>
              <a:t>Pythium</a:t>
            </a:r>
            <a:r>
              <a:rPr lang="en-GB" altLang="it-IT" sz="2000" dirty="0" smtClean="0"/>
              <a:t>) e di </a:t>
            </a:r>
            <a:r>
              <a:rPr lang="en-GB" altLang="it-IT" sz="2000" dirty="0" err="1" smtClean="0"/>
              <a:t>nematodi</a:t>
            </a:r>
            <a:endParaRPr lang="en-GB" altLang="it-IT" sz="2000" dirty="0" smtClean="0"/>
          </a:p>
          <a:p>
            <a:pPr fontAlgn="auto">
              <a:spcAft>
                <a:spcPts val="0"/>
              </a:spcAft>
            </a:pPr>
            <a:r>
              <a:rPr lang="en-GB" altLang="it-IT" sz="2000" dirty="0" smtClean="0"/>
              <a:t>La </a:t>
            </a:r>
            <a:r>
              <a:rPr lang="en-GB" altLang="it-IT" sz="2000" dirty="0" err="1" smtClean="0"/>
              <a:t>scelta</a:t>
            </a:r>
            <a:r>
              <a:rPr lang="en-GB" altLang="it-IT" sz="2000" dirty="0" smtClean="0"/>
              <a:t> </a:t>
            </a:r>
            <a:r>
              <a:rPr lang="en-GB" altLang="it-IT" sz="2000" dirty="0" err="1" smtClean="0"/>
              <a:t>appropriata</a:t>
            </a:r>
            <a:r>
              <a:rPr lang="en-GB" altLang="it-IT" sz="2000" dirty="0" smtClean="0"/>
              <a:t> di </a:t>
            </a:r>
            <a:r>
              <a:rPr lang="en-GB" altLang="it-IT" sz="2000" dirty="0" err="1" smtClean="0"/>
              <a:t>fertilizzanti</a:t>
            </a:r>
            <a:r>
              <a:rPr lang="en-GB" altLang="it-IT" sz="2000" dirty="0" smtClean="0"/>
              <a:t> </a:t>
            </a:r>
            <a:r>
              <a:rPr lang="en-GB" altLang="it-IT" sz="2000" dirty="0" err="1" smtClean="0"/>
              <a:t>puo</a:t>
            </a:r>
            <a:r>
              <a:rPr lang="en-GB" altLang="it-IT" sz="2000" dirty="0" smtClean="0"/>
              <a:t> </a:t>
            </a:r>
            <a:r>
              <a:rPr lang="en-GB" altLang="it-IT" sz="2000" dirty="0" err="1" smtClean="0"/>
              <a:t>portare</a:t>
            </a:r>
            <a:r>
              <a:rPr lang="en-GB" altLang="it-IT" sz="2000" dirty="0" smtClean="0"/>
              <a:t> a </a:t>
            </a:r>
            <a:r>
              <a:rPr lang="en-GB" altLang="it-IT" sz="2000" dirty="0" err="1" smtClean="0"/>
              <a:t>cambiamenti</a:t>
            </a:r>
            <a:r>
              <a:rPr lang="en-GB" altLang="it-IT" sz="2000" dirty="0" smtClean="0"/>
              <a:t> </a:t>
            </a:r>
            <a:r>
              <a:rPr lang="en-GB" altLang="it-IT" sz="2000" dirty="0" err="1" smtClean="0"/>
              <a:t>nel</a:t>
            </a:r>
            <a:r>
              <a:rPr lang="en-GB" altLang="it-IT" sz="2000" dirty="0" smtClean="0"/>
              <a:t> pH del </a:t>
            </a:r>
            <a:r>
              <a:rPr lang="en-GB" altLang="it-IT" sz="2000" dirty="0" err="1" smtClean="0"/>
              <a:t>suolo</a:t>
            </a:r>
            <a:r>
              <a:rPr lang="en-GB" altLang="it-IT" sz="2000" dirty="0" smtClean="0"/>
              <a:t> </a:t>
            </a:r>
            <a:r>
              <a:rPr lang="en-GB" altLang="it-IT" sz="2000" dirty="0" err="1" smtClean="0"/>
              <a:t>che</a:t>
            </a:r>
            <a:r>
              <a:rPr lang="en-GB" altLang="it-IT" sz="2000" dirty="0" smtClean="0"/>
              <a:t> lo </a:t>
            </a:r>
            <a:r>
              <a:rPr lang="en-GB" altLang="it-IT" sz="2000" dirty="0" err="1" smtClean="0"/>
              <a:t>rendono</a:t>
            </a:r>
            <a:r>
              <a:rPr lang="en-GB" altLang="it-IT" sz="2000" dirty="0" smtClean="0"/>
              <a:t> </a:t>
            </a:r>
            <a:r>
              <a:rPr lang="en-GB" altLang="it-IT" sz="2000" dirty="0" err="1" smtClean="0"/>
              <a:t>sfavorevole</a:t>
            </a:r>
            <a:r>
              <a:rPr lang="en-GB" altLang="it-IT" sz="2000" dirty="0" smtClean="0"/>
              <a:t> </a:t>
            </a:r>
            <a:r>
              <a:rPr lang="en-GB" altLang="it-IT" sz="2000" dirty="0" err="1" smtClean="0"/>
              <a:t>alla</a:t>
            </a:r>
            <a:r>
              <a:rPr lang="en-GB" altLang="it-IT" sz="2000" dirty="0" smtClean="0"/>
              <a:t> </a:t>
            </a:r>
            <a:r>
              <a:rPr lang="en-GB" altLang="it-IT" sz="2000" dirty="0" err="1" smtClean="0"/>
              <a:t>crescita</a:t>
            </a:r>
            <a:r>
              <a:rPr lang="en-GB" altLang="it-IT" sz="2000" dirty="0" smtClean="0"/>
              <a:t> del </a:t>
            </a:r>
            <a:r>
              <a:rPr lang="en-GB" altLang="it-IT" sz="2000" dirty="0" err="1" smtClean="0"/>
              <a:t>patogeno</a:t>
            </a:r>
            <a:endParaRPr lang="en-GB" altLang="it-IT" sz="2000" dirty="0" smtClean="0"/>
          </a:p>
          <a:p>
            <a:pPr fontAlgn="auto">
              <a:spcAft>
                <a:spcPts val="0"/>
              </a:spcAft>
            </a:pPr>
            <a:r>
              <a:rPr lang="en-GB" altLang="it-IT" sz="2000" dirty="0" smtClean="0"/>
              <a:t>I </a:t>
            </a:r>
            <a:r>
              <a:rPr lang="en-GB" altLang="it-IT" sz="2000" dirty="0" err="1"/>
              <a:t>prodotti</a:t>
            </a:r>
            <a:r>
              <a:rPr lang="en-GB" altLang="it-IT" sz="2000" dirty="0"/>
              <a:t> </a:t>
            </a:r>
            <a:r>
              <a:rPr lang="en-GB" altLang="it-IT" sz="2000" dirty="0" err="1"/>
              <a:t>conservati</a:t>
            </a:r>
            <a:r>
              <a:rPr lang="en-GB" altLang="it-IT" sz="2000" dirty="0"/>
              <a:t> </a:t>
            </a:r>
            <a:r>
              <a:rPr lang="en-GB" altLang="it-IT" sz="2000" dirty="0" err="1"/>
              <a:t>devono</a:t>
            </a:r>
            <a:r>
              <a:rPr lang="en-GB" altLang="it-IT" sz="2000" dirty="0"/>
              <a:t> </a:t>
            </a:r>
            <a:r>
              <a:rPr lang="en-GB" altLang="it-IT" sz="2000" dirty="0" err="1"/>
              <a:t>essere</a:t>
            </a:r>
            <a:r>
              <a:rPr lang="en-GB" altLang="it-IT" sz="2000" dirty="0"/>
              <a:t> ben </a:t>
            </a:r>
            <a:r>
              <a:rPr lang="en-GB" altLang="it-IT" sz="2000" dirty="0" err="1"/>
              <a:t>aereati</a:t>
            </a:r>
            <a:r>
              <a:rPr lang="en-GB" altLang="it-IT" sz="2000" dirty="0"/>
              <a:t> per </a:t>
            </a:r>
            <a:r>
              <a:rPr lang="en-GB" altLang="it-IT" sz="2000" dirty="0" err="1"/>
              <a:t>stimolare</a:t>
            </a:r>
            <a:r>
              <a:rPr lang="en-GB" altLang="it-IT" sz="2000" dirty="0"/>
              <a:t> </a:t>
            </a:r>
            <a:r>
              <a:rPr lang="en-GB" altLang="it-IT" sz="2000" dirty="0" err="1"/>
              <a:t>il</a:t>
            </a:r>
            <a:r>
              <a:rPr lang="en-GB" altLang="it-IT" sz="2000" dirty="0"/>
              <a:t> </a:t>
            </a:r>
            <a:r>
              <a:rPr lang="en-GB" altLang="it-IT" sz="2000" dirty="0" err="1"/>
              <a:t>disseccamento</a:t>
            </a:r>
            <a:r>
              <a:rPr lang="en-GB" altLang="it-IT" sz="2000" dirty="0"/>
              <a:t> </a:t>
            </a:r>
            <a:r>
              <a:rPr lang="en-GB" altLang="it-IT" sz="2000" dirty="0" err="1"/>
              <a:t>delle</a:t>
            </a:r>
            <a:r>
              <a:rPr lang="en-GB" altLang="it-IT" sz="2000" dirty="0"/>
              <a:t> </a:t>
            </a:r>
            <a:r>
              <a:rPr lang="en-GB" altLang="it-IT" sz="2000" dirty="0" err="1"/>
              <a:t>loro</a:t>
            </a:r>
            <a:r>
              <a:rPr lang="en-GB" altLang="it-IT" sz="2000" dirty="0"/>
              <a:t> </a:t>
            </a:r>
            <a:r>
              <a:rPr lang="en-GB" altLang="it-IT" sz="2000" dirty="0" err="1"/>
              <a:t>superfici</a:t>
            </a:r>
            <a:r>
              <a:rPr lang="en-GB" altLang="it-IT" sz="2000" dirty="0"/>
              <a:t> e per </a:t>
            </a:r>
            <a:r>
              <a:rPr lang="en-GB" altLang="it-IT" sz="2000" dirty="0" err="1"/>
              <a:t>impedire</a:t>
            </a:r>
            <a:r>
              <a:rPr lang="en-GB" altLang="it-IT" sz="2000" dirty="0"/>
              <a:t> la </a:t>
            </a:r>
            <a:r>
              <a:rPr lang="en-GB" altLang="it-IT" sz="2000" dirty="0" err="1"/>
              <a:t>germinazione</a:t>
            </a:r>
            <a:r>
              <a:rPr lang="en-GB" altLang="it-IT" sz="2000" dirty="0"/>
              <a:t> e </a:t>
            </a:r>
            <a:r>
              <a:rPr lang="en-GB" altLang="it-IT" sz="2000" dirty="0" err="1"/>
              <a:t>l’infezione</a:t>
            </a:r>
            <a:r>
              <a:rPr lang="en-GB" altLang="it-IT" sz="2000" dirty="0"/>
              <a:t> </a:t>
            </a:r>
            <a:r>
              <a:rPr lang="en-GB" altLang="it-IT" sz="2000" dirty="0" err="1"/>
              <a:t>dei</a:t>
            </a:r>
            <a:r>
              <a:rPr lang="en-GB" altLang="it-IT" sz="2000" dirty="0"/>
              <a:t> </a:t>
            </a:r>
            <a:r>
              <a:rPr lang="en-GB" altLang="it-IT" sz="2000" dirty="0" err="1"/>
              <a:t>patogeni</a:t>
            </a:r>
            <a:r>
              <a:rPr lang="en-GB" altLang="it-IT" sz="2000" dirty="0"/>
              <a:t> </a:t>
            </a:r>
            <a:r>
              <a:rPr lang="en-GB" altLang="it-IT" sz="2000" dirty="0" err="1"/>
              <a:t>presenti</a:t>
            </a:r>
            <a:r>
              <a:rPr lang="en-GB" altLang="it-IT" sz="2000" dirty="0"/>
              <a:t> </a:t>
            </a:r>
            <a:r>
              <a:rPr lang="en-GB" altLang="it-IT" sz="2000" dirty="0" err="1"/>
              <a:t>su</a:t>
            </a:r>
            <a:r>
              <a:rPr lang="en-GB" altLang="it-IT" sz="2000" dirty="0"/>
              <a:t> di </a:t>
            </a:r>
            <a:r>
              <a:rPr lang="en-GB" altLang="it-IT" sz="2000" dirty="0" err="1"/>
              <a:t>essi</a:t>
            </a:r>
            <a:endParaRPr lang="en-GB" altLang="it-IT" sz="2000" dirty="0"/>
          </a:p>
          <a:p>
            <a:pPr fontAlgn="auto">
              <a:spcAft>
                <a:spcPts val="0"/>
              </a:spcAft>
            </a:pPr>
            <a:endParaRPr lang="it-IT" altLang="it-IT" sz="2000" dirty="0"/>
          </a:p>
        </p:txBody>
      </p:sp>
      <p:sp>
        <p:nvSpPr>
          <p:cNvPr id="7" name="Rectangle 3"/>
          <p:cNvSpPr txBox="1">
            <a:spLocks noChangeArrowheads="1"/>
          </p:cNvSpPr>
          <p:nvPr/>
        </p:nvSpPr>
        <p:spPr>
          <a:xfrm>
            <a:off x="7464152" y="1124744"/>
            <a:ext cx="4032448" cy="548369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GB" altLang="it-IT" sz="3600" dirty="0">
                <a:solidFill>
                  <a:prstClr val="black"/>
                </a:solidFill>
                <a:ea typeface="+mj-ea"/>
                <a:cs typeface="+mj-cs"/>
              </a:rPr>
              <a:t>Uso di </a:t>
            </a:r>
            <a:r>
              <a:rPr lang="en-GB" altLang="it-IT" sz="3600" dirty="0" err="1">
                <a:solidFill>
                  <a:prstClr val="black"/>
                </a:solidFill>
                <a:ea typeface="+mj-ea"/>
                <a:cs typeface="+mj-cs"/>
              </a:rPr>
              <a:t>trappole</a:t>
            </a:r>
            <a:r>
              <a:rPr lang="en-GB" altLang="it-IT" sz="3600" dirty="0">
                <a:solidFill>
                  <a:prstClr val="black"/>
                </a:solidFill>
                <a:ea typeface="+mj-ea"/>
                <a:cs typeface="+mj-cs"/>
              </a:rPr>
              <a:t> per </a:t>
            </a:r>
            <a:r>
              <a:rPr lang="en-GB" altLang="it-IT" sz="3600" dirty="0" err="1" smtClean="0">
                <a:solidFill>
                  <a:prstClr val="black"/>
                </a:solidFill>
                <a:ea typeface="+mj-ea"/>
                <a:cs typeface="+mj-cs"/>
              </a:rPr>
              <a:t>afidi</a:t>
            </a:r>
            <a:endParaRPr lang="en-GB" altLang="it-IT" sz="3600" dirty="0" smtClean="0">
              <a:solidFill>
                <a:prstClr val="black"/>
              </a:solidFill>
              <a:ea typeface="+mj-ea"/>
              <a:cs typeface="+mj-cs"/>
            </a:endParaRPr>
          </a:p>
          <a:p>
            <a:pPr fontAlgn="auto">
              <a:spcAft>
                <a:spcPts val="0"/>
              </a:spcAft>
            </a:pPr>
            <a:r>
              <a:rPr lang="en-GB" altLang="it-IT" dirty="0" err="1" smtClean="0">
                <a:cs typeface="Calibri Light" panose="020F0302020204030204" pitchFamily="34" charset="0"/>
              </a:rPr>
              <a:t>Molti</a:t>
            </a:r>
            <a:r>
              <a:rPr lang="en-GB" altLang="it-IT" dirty="0" smtClean="0">
                <a:cs typeface="Calibri Light" panose="020F0302020204030204" pitchFamily="34" charset="0"/>
              </a:rPr>
              <a:t> virus </a:t>
            </a:r>
            <a:r>
              <a:rPr lang="en-GB" altLang="it-IT" dirty="0" err="1" smtClean="0">
                <a:cs typeface="Calibri Light" panose="020F0302020204030204" pitchFamily="34" charset="0"/>
              </a:rPr>
              <a:t>vegetali</a:t>
            </a:r>
            <a:r>
              <a:rPr lang="en-GB" altLang="it-IT" dirty="0" smtClean="0">
                <a:cs typeface="Calibri Light" panose="020F0302020204030204" pitchFamily="34" charset="0"/>
              </a:rPr>
              <a:t> come </a:t>
            </a:r>
            <a:r>
              <a:rPr lang="en-GB" altLang="it-IT" dirty="0" err="1" smtClean="0">
                <a:cs typeface="Calibri Light" panose="020F0302020204030204" pitchFamily="34" charset="0"/>
              </a:rPr>
              <a:t>il</a:t>
            </a:r>
            <a:r>
              <a:rPr lang="en-GB" altLang="it-IT" dirty="0" smtClean="0">
                <a:cs typeface="Calibri Light" panose="020F0302020204030204" pitchFamily="34" charset="0"/>
              </a:rPr>
              <a:t> virus a </a:t>
            </a:r>
            <a:r>
              <a:rPr lang="en-GB" altLang="it-IT" dirty="0" err="1" smtClean="0">
                <a:cs typeface="Calibri Light" panose="020F0302020204030204" pitchFamily="34" charset="0"/>
              </a:rPr>
              <a:t>mosaico</a:t>
            </a:r>
            <a:r>
              <a:rPr lang="en-GB" altLang="it-IT" dirty="0" smtClean="0">
                <a:cs typeface="Calibri Light" panose="020F0302020204030204" pitchFamily="34" charset="0"/>
              </a:rPr>
              <a:t> del </a:t>
            </a:r>
            <a:r>
              <a:rPr lang="en-GB" altLang="it-IT" dirty="0" err="1" smtClean="0">
                <a:cs typeface="Calibri Light" panose="020F0302020204030204" pitchFamily="34" charset="0"/>
              </a:rPr>
              <a:t>cetriolo</a:t>
            </a:r>
            <a:r>
              <a:rPr lang="en-GB" altLang="it-IT" dirty="0" smtClean="0">
                <a:cs typeface="Calibri Light" panose="020F0302020204030204" pitchFamily="34" charset="0"/>
              </a:rPr>
              <a:t> </a:t>
            </a:r>
            <a:r>
              <a:rPr lang="en-GB" altLang="it-IT" dirty="0" err="1" smtClean="0">
                <a:cs typeface="Calibri Light" panose="020F0302020204030204" pitchFamily="34" charset="0"/>
              </a:rPr>
              <a:t>sono</a:t>
            </a:r>
            <a:r>
              <a:rPr lang="en-GB" altLang="it-IT" dirty="0" smtClean="0">
                <a:cs typeface="Calibri Light" panose="020F0302020204030204" pitchFamily="34" charset="0"/>
              </a:rPr>
              <a:t> </a:t>
            </a:r>
            <a:r>
              <a:rPr lang="en-GB" altLang="it-IT" dirty="0" err="1" smtClean="0">
                <a:cs typeface="Calibri Light" panose="020F0302020204030204" pitchFamily="34" charset="0"/>
              </a:rPr>
              <a:t>trasportati</a:t>
            </a:r>
            <a:r>
              <a:rPr lang="en-GB" altLang="it-IT" dirty="0" smtClean="0">
                <a:cs typeface="Calibri Light" panose="020F0302020204030204" pitchFamily="34" charset="0"/>
              </a:rPr>
              <a:t> </a:t>
            </a:r>
            <a:r>
              <a:rPr lang="en-GB" altLang="it-IT" dirty="0" err="1" smtClean="0">
                <a:cs typeface="Calibri Light" panose="020F0302020204030204" pitchFamily="34" charset="0"/>
              </a:rPr>
              <a:t>sul</a:t>
            </a:r>
            <a:r>
              <a:rPr lang="en-GB" altLang="it-IT" dirty="0" smtClean="0">
                <a:cs typeface="Calibri Light" panose="020F0302020204030204" pitchFamily="34" charset="0"/>
              </a:rPr>
              <a:t> </a:t>
            </a:r>
            <a:r>
              <a:rPr lang="en-GB" altLang="it-IT" dirty="0" err="1" smtClean="0">
                <a:cs typeface="Calibri Light" panose="020F0302020204030204" pitchFamily="34" charset="0"/>
              </a:rPr>
              <a:t>loro</a:t>
            </a:r>
            <a:r>
              <a:rPr lang="en-GB" altLang="it-IT" dirty="0" smtClean="0">
                <a:cs typeface="Calibri Light" panose="020F0302020204030204" pitchFamily="34" charset="0"/>
              </a:rPr>
              <a:t> </a:t>
            </a:r>
            <a:r>
              <a:rPr lang="en-GB" altLang="it-IT" dirty="0" err="1" smtClean="0">
                <a:cs typeface="Calibri Light" panose="020F0302020204030204" pitchFamily="34" charset="0"/>
              </a:rPr>
              <a:t>sopite</a:t>
            </a:r>
            <a:r>
              <a:rPr lang="en-GB" altLang="it-IT" dirty="0" smtClean="0">
                <a:cs typeface="Calibri Light" panose="020F0302020204030204" pitchFamily="34" charset="0"/>
              </a:rPr>
              <a:t> da </a:t>
            </a:r>
            <a:r>
              <a:rPr lang="en-GB" altLang="it-IT" dirty="0" err="1" smtClean="0">
                <a:cs typeface="Calibri Light" panose="020F0302020204030204" pitchFamily="34" charset="0"/>
              </a:rPr>
              <a:t>afidi-vettori</a:t>
            </a:r>
            <a:endParaRPr lang="en-GB" altLang="it-IT" dirty="0" smtClean="0">
              <a:cs typeface="Calibri Light" panose="020F0302020204030204" pitchFamily="34" charset="0"/>
            </a:endParaRPr>
          </a:p>
          <a:p>
            <a:pPr fontAlgn="auto">
              <a:spcAft>
                <a:spcPts val="0"/>
              </a:spcAft>
            </a:pPr>
            <a:r>
              <a:rPr lang="en-GB" altLang="it-IT" dirty="0" smtClean="0">
                <a:cs typeface="Calibri Light" panose="020F0302020204030204" pitchFamily="34" charset="0"/>
              </a:rPr>
              <a:t>Uso di </a:t>
            </a:r>
            <a:r>
              <a:rPr lang="en-GB" altLang="it-IT" dirty="0" err="1" smtClean="0">
                <a:cs typeface="Calibri Light" panose="020F0302020204030204" pitchFamily="34" charset="0"/>
              </a:rPr>
              <a:t>fogli</a:t>
            </a:r>
            <a:r>
              <a:rPr lang="en-GB" altLang="it-IT" dirty="0" smtClean="0">
                <a:cs typeface="Calibri Light" panose="020F0302020204030204" pitchFamily="34" charset="0"/>
              </a:rPr>
              <a:t> </a:t>
            </a:r>
            <a:r>
              <a:rPr lang="en-GB" altLang="it-IT" dirty="0" err="1" smtClean="0">
                <a:cs typeface="Calibri Light" panose="020F0302020204030204" pitchFamily="34" charset="0"/>
              </a:rPr>
              <a:t>gialli</a:t>
            </a:r>
            <a:r>
              <a:rPr lang="en-GB" altLang="it-IT" dirty="0" smtClean="0">
                <a:cs typeface="Calibri Light" panose="020F0302020204030204" pitchFamily="34" charset="0"/>
              </a:rPr>
              <a:t> con </a:t>
            </a:r>
            <a:r>
              <a:rPr lang="en-GB" altLang="it-IT" dirty="0" err="1" smtClean="0">
                <a:cs typeface="Calibri Light" panose="020F0302020204030204" pitchFamily="34" charset="0"/>
              </a:rPr>
              <a:t>colla</a:t>
            </a:r>
            <a:r>
              <a:rPr lang="en-GB" altLang="it-IT" dirty="0" smtClean="0">
                <a:cs typeface="Calibri Light" panose="020F0302020204030204" pitchFamily="34" charset="0"/>
              </a:rPr>
              <a:t> di </a:t>
            </a:r>
            <a:r>
              <a:rPr lang="en-GB" altLang="it-IT" dirty="0" err="1" smtClean="0">
                <a:cs typeface="Calibri Light" panose="020F0302020204030204" pitchFamily="34" charset="0"/>
              </a:rPr>
              <a:t>polietilene</a:t>
            </a:r>
            <a:r>
              <a:rPr lang="en-GB" altLang="it-IT" dirty="0" smtClean="0">
                <a:cs typeface="Calibri Light" panose="020F0302020204030204" pitchFamily="34" charset="0"/>
              </a:rPr>
              <a:t> </a:t>
            </a:r>
            <a:r>
              <a:rPr lang="en-GB" altLang="it-IT" dirty="0" err="1" smtClean="0">
                <a:cs typeface="Calibri Light" panose="020F0302020204030204" pitchFamily="34" charset="0"/>
              </a:rPr>
              <a:t>vengono</a:t>
            </a:r>
            <a:r>
              <a:rPr lang="en-GB" altLang="it-IT" dirty="0" smtClean="0">
                <a:cs typeface="Calibri Light" panose="020F0302020204030204" pitchFamily="34" charset="0"/>
              </a:rPr>
              <a:t> </a:t>
            </a:r>
            <a:r>
              <a:rPr lang="en-GB" altLang="it-IT" dirty="0" err="1" smtClean="0">
                <a:cs typeface="Calibri Light" panose="020F0302020204030204" pitchFamily="34" charset="0"/>
              </a:rPr>
              <a:t>eretti</a:t>
            </a:r>
            <a:r>
              <a:rPr lang="en-GB" altLang="it-IT" dirty="0" smtClean="0">
                <a:cs typeface="Calibri Light" panose="020F0302020204030204" pitchFamily="34" charset="0"/>
              </a:rPr>
              <a:t> </a:t>
            </a:r>
            <a:r>
              <a:rPr lang="en-GB" altLang="it-IT" dirty="0" err="1" smtClean="0">
                <a:cs typeface="Calibri Light" panose="020F0302020204030204" pitchFamily="34" charset="0"/>
              </a:rPr>
              <a:t>lungo</a:t>
            </a:r>
            <a:r>
              <a:rPr lang="en-GB" altLang="it-IT" dirty="0" smtClean="0">
                <a:cs typeface="Calibri Light" panose="020F0302020204030204" pitchFamily="34" charset="0"/>
              </a:rPr>
              <a:t> </a:t>
            </a:r>
            <a:r>
              <a:rPr lang="en-GB" altLang="it-IT" dirty="0" err="1" smtClean="0">
                <a:cs typeface="Calibri Light" panose="020F0302020204030204" pitchFamily="34" charset="0"/>
              </a:rPr>
              <a:t>i</a:t>
            </a:r>
            <a:r>
              <a:rPr lang="en-GB" altLang="it-IT" dirty="0" smtClean="0">
                <a:cs typeface="Calibri Light" panose="020F0302020204030204" pitchFamily="34" charset="0"/>
              </a:rPr>
              <a:t> </a:t>
            </a:r>
            <a:r>
              <a:rPr lang="en-GB" altLang="it-IT" dirty="0" err="1" smtClean="0">
                <a:cs typeface="Calibri Light" panose="020F0302020204030204" pitchFamily="34" charset="0"/>
              </a:rPr>
              <a:t>margini</a:t>
            </a:r>
            <a:r>
              <a:rPr lang="en-GB" altLang="it-IT" dirty="0" smtClean="0">
                <a:cs typeface="Calibri Light" panose="020F0302020204030204" pitchFamily="34" charset="0"/>
              </a:rPr>
              <a:t> </a:t>
            </a:r>
            <a:r>
              <a:rPr lang="en-GB" altLang="it-IT" dirty="0" err="1" smtClean="0">
                <a:cs typeface="Calibri Light" panose="020F0302020204030204" pitchFamily="34" charset="0"/>
              </a:rPr>
              <a:t>dei</a:t>
            </a:r>
            <a:r>
              <a:rPr lang="en-GB" altLang="it-IT" dirty="0" smtClean="0">
                <a:cs typeface="Calibri Light" panose="020F0302020204030204" pitchFamily="34" charset="0"/>
              </a:rPr>
              <a:t> </a:t>
            </a:r>
            <a:r>
              <a:rPr lang="en-GB" altLang="it-IT" dirty="0" err="1" smtClean="0">
                <a:cs typeface="Calibri Light" panose="020F0302020204030204" pitchFamily="34" charset="0"/>
              </a:rPr>
              <a:t>campi</a:t>
            </a:r>
            <a:r>
              <a:rPr lang="en-GB" altLang="it-IT" dirty="0" smtClean="0">
                <a:cs typeface="Calibri Light" panose="020F0302020204030204" pitchFamily="34" charset="0"/>
              </a:rPr>
              <a:t> dove </a:t>
            </a:r>
            <a:r>
              <a:rPr lang="en-GB" altLang="it-IT" dirty="0" err="1" smtClean="0">
                <a:cs typeface="Calibri Light" panose="020F0302020204030204" pitchFamily="34" charset="0"/>
              </a:rPr>
              <a:t>sono</a:t>
            </a:r>
            <a:r>
              <a:rPr lang="en-GB" altLang="it-IT" dirty="0" smtClean="0">
                <a:cs typeface="Calibri Light" panose="020F0302020204030204" pitchFamily="34" charset="0"/>
              </a:rPr>
              <a:t> </a:t>
            </a:r>
            <a:r>
              <a:rPr lang="en-GB" altLang="it-IT" dirty="0" err="1" smtClean="0">
                <a:cs typeface="Calibri Light" panose="020F0302020204030204" pitchFamily="34" charset="0"/>
              </a:rPr>
              <a:t>presenti</a:t>
            </a:r>
            <a:r>
              <a:rPr lang="en-GB" altLang="it-IT" dirty="0" smtClean="0">
                <a:cs typeface="Calibri Light" panose="020F0302020204030204" pitchFamily="34" charset="0"/>
              </a:rPr>
              <a:t> </a:t>
            </a:r>
            <a:r>
              <a:rPr lang="en-GB" altLang="it-IT" dirty="0" err="1" smtClean="0">
                <a:cs typeface="Calibri Light" panose="020F0302020204030204" pitchFamily="34" charset="0"/>
              </a:rPr>
              <a:t>delle</a:t>
            </a:r>
            <a:r>
              <a:rPr lang="en-GB" altLang="it-IT" dirty="0" smtClean="0">
                <a:cs typeface="Calibri Light" panose="020F0302020204030204" pitchFamily="34" charset="0"/>
              </a:rPr>
              <a:t> specie </a:t>
            </a:r>
            <a:r>
              <a:rPr lang="en-GB" altLang="it-IT" dirty="0" err="1" smtClean="0">
                <a:cs typeface="Calibri Light" panose="020F0302020204030204" pitchFamily="34" charset="0"/>
              </a:rPr>
              <a:t>suscettibili</a:t>
            </a:r>
            <a:r>
              <a:rPr lang="en-GB" altLang="it-IT" dirty="0" smtClean="0">
                <a:cs typeface="Calibri Light" panose="020F0302020204030204" pitchFamily="34" charset="0"/>
              </a:rPr>
              <a:t>, un </a:t>
            </a:r>
            <a:r>
              <a:rPr lang="en-GB" altLang="it-IT" dirty="0" err="1" smtClean="0">
                <a:cs typeface="Calibri Light" panose="020F0302020204030204" pitchFamily="34" charset="0"/>
              </a:rPr>
              <a:t>considerevole</a:t>
            </a:r>
            <a:r>
              <a:rPr lang="en-GB" altLang="it-IT" dirty="0" smtClean="0">
                <a:cs typeface="Calibri Light" panose="020F0302020204030204" pitchFamily="34" charset="0"/>
              </a:rPr>
              <a:t> </a:t>
            </a:r>
            <a:r>
              <a:rPr lang="en-GB" altLang="it-IT" dirty="0" err="1" smtClean="0">
                <a:cs typeface="Calibri Light" panose="020F0302020204030204" pitchFamily="34" charset="0"/>
              </a:rPr>
              <a:t>numero</a:t>
            </a:r>
            <a:r>
              <a:rPr lang="en-GB" altLang="it-IT" dirty="0" smtClean="0">
                <a:cs typeface="Calibri Light" panose="020F0302020204030204" pitchFamily="34" charset="0"/>
              </a:rPr>
              <a:t> di </a:t>
            </a:r>
            <a:r>
              <a:rPr lang="en-GB" altLang="it-IT" dirty="0" err="1" smtClean="0">
                <a:cs typeface="Calibri Light" panose="020F0302020204030204" pitchFamily="34" charset="0"/>
              </a:rPr>
              <a:t>afidi</a:t>
            </a:r>
            <a:r>
              <a:rPr lang="en-GB" altLang="it-IT" dirty="0" smtClean="0">
                <a:cs typeface="Calibri Light" panose="020F0302020204030204" pitchFamily="34" charset="0"/>
              </a:rPr>
              <a:t> </a:t>
            </a:r>
            <a:r>
              <a:rPr lang="en-GB" altLang="it-IT" dirty="0" err="1" smtClean="0">
                <a:cs typeface="Calibri Light" panose="020F0302020204030204" pitchFamily="34" charset="0"/>
              </a:rPr>
              <a:t>viene</a:t>
            </a:r>
            <a:r>
              <a:rPr lang="en-GB" altLang="it-IT" dirty="0" smtClean="0">
                <a:cs typeface="Calibri Light" panose="020F0302020204030204" pitchFamily="34" charset="0"/>
              </a:rPr>
              <a:t> </a:t>
            </a:r>
            <a:r>
              <a:rPr lang="en-GB" altLang="it-IT" dirty="0" err="1" smtClean="0">
                <a:cs typeface="Calibri Light" panose="020F0302020204030204" pitchFamily="34" charset="0"/>
              </a:rPr>
              <a:t>attratto</a:t>
            </a:r>
            <a:r>
              <a:rPr lang="en-GB" altLang="it-IT" dirty="0" smtClean="0">
                <a:cs typeface="Calibri Light" panose="020F0302020204030204" pitchFamily="34" charset="0"/>
              </a:rPr>
              <a:t> da </a:t>
            </a:r>
            <a:r>
              <a:rPr lang="en-GB" altLang="it-IT" dirty="0" err="1" smtClean="0">
                <a:cs typeface="Calibri Light" panose="020F0302020204030204" pitchFamily="34" charset="0"/>
              </a:rPr>
              <a:t>tali</a:t>
            </a:r>
            <a:r>
              <a:rPr lang="en-GB" altLang="it-IT" dirty="0" smtClean="0">
                <a:cs typeface="Calibri Light" panose="020F0302020204030204" pitchFamily="34" charset="0"/>
              </a:rPr>
              <a:t> </a:t>
            </a:r>
            <a:r>
              <a:rPr lang="en-GB" altLang="it-IT" dirty="0" err="1" smtClean="0">
                <a:cs typeface="Calibri Light" panose="020F0302020204030204" pitchFamily="34" charset="0"/>
              </a:rPr>
              <a:t>fogli</a:t>
            </a:r>
            <a:r>
              <a:rPr lang="en-GB" altLang="it-IT" dirty="0" smtClean="0">
                <a:cs typeface="Calibri Light" panose="020F0302020204030204" pitchFamily="34" charset="0"/>
              </a:rPr>
              <a:t> e </a:t>
            </a:r>
            <a:r>
              <a:rPr lang="en-GB" altLang="it-IT" dirty="0" err="1" smtClean="0">
                <a:cs typeface="Calibri Light" panose="020F0302020204030204" pitchFamily="34" charset="0"/>
              </a:rPr>
              <a:t>rimane</a:t>
            </a:r>
            <a:r>
              <a:rPr lang="en-GB" altLang="it-IT" dirty="0" smtClean="0">
                <a:cs typeface="Calibri Light" panose="020F0302020204030204" pitchFamily="34" charset="0"/>
              </a:rPr>
              <a:t> </a:t>
            </a:r>
            <a:r>
              <a:rPr lang="en-GB" altLang="it-IT" dirty="0" err="1" smtClean="0">
                <a:cs typeface="Calibri Light" panose="020F0302020204030204" pitchFamily="34" charset="0"/>
              </a:rPr>
              <a:t>attaccato</a:t>
            </a:r>
            <a:r>
              <a:rPr lang="en-GB" altLang="it-IT" dirty="0" smtClean="0">
                <a:cs typeface="Calibri Light" panose="020F0302020204030204" pitchFamily="34" charset="0"/>
              </a:rPr>
              <a:t> </a:t>
            </a:r>
            <a:r>
              <a:rPr lang="en-GB" altLang="it-IT" dirty="0" err="1" smtClean="0">
                <a:cs typeface="Calibri Light" panose="020F0302020204030204" pitchFamily="34" charset="0"/>
              </a:rPr>
              <a:t>alla</a:t>
            </a:r>
            <a:r>
              <a:rPr lang="en-GB" altLang="it-IT" dirty="0" smtClean="0">
                <a:cs typeface="Calibri Light" panose="020F0302020204030204" pitchFamily="34" charset="0"/>
              </a:rPr>
              <a:t> </a:t>
            </a:r>
            <a:r>
              <a:rPr lang="en-GB" altLang="it-IT" dirty="0" err="1" smtClean="0">
                <a:cs typeface="Calibri Light" panose="020F0302020204030204" pitchFamily="34" charset="0"/>
              </a:rPr>
              <a:t>plastica</a:t>
            </a:r>
            <a:r>
              <a:rPr lang="en-GB" altLang="it-IT" dirty="0" smtClean="0">
                <a:cs typeface="Calibri Light" panose="020F0302020204030204" pitchFamily="34" charset="0"/>
              </a:rPr>
              <a:t>, </a:t>
            </a:r>
            <a:r>
              <a:rPr lang="en-GB" altLang="it-IT" dirty="0" err="1" smtClean="0">
                <a:cs typeface="Calibri Light" panose="020F0302020204030204" pitchFamily="34" charset="0"/>
              </a:rPr>
              <a:t>riducendo</a:t>
            </a:r>
            <a:r>
              <a:rPr lang="en-GB" altLang="it-IT" dirty="0" smtClean="0">
                <a:cs typeface="Calibri Light" panose="020F0302020204030204" pitchFamily="34" charset="0"/>
              </a:rPr>
              <a:t> </a:t>
            </a:r>
            <a:r>
              <a:rPr lang="en-GB" altLang="it-IT" dirty="0" err="1" smtClean="0">
                <a:cs typeface="Calibri Light" panose="020F0302020204030204" pitchFamily="34" charset="0"/>
              </a:rPr>
              <a:t>cosi</a:t>
            </a:r>
            <a:r>
              <a:rPr lang="en-GB" altLang="it-IT" dirty="0" smtClean="0">
                <a:cs typeface="Calibri Light" panose="020F0302020204030204" pitchFamily="34" charset="0"/>
              </a:rPr>
              <a:t> </a:t>
            </a:r>
            <a:r>
              <a:rPr lang="en-GB" altLang="it-IT" dirty="0" err="1" smtClean="0">
                <a:cs typeface="Calibri Light" panose="020F0302020204030204" pitchFamily="34" charset="0"/>
              </a:rPr>
              <a:t>il</a:t>
            </a:r>
            <a:r>
              <a:rPr lang="en-GB" altLang="it-IT" dirty="0" smtClean="0">
                <a:cs typeface="Calibri Light" panose="020F0302020204030204" pitchFamily="34" charset="0"/>
              </a:rPr>
              <a:t> </a:t>
            </a:r>
            <a:r>
              <a:rPr lang="en-GB" altLang="it-IT" dirty="0" err="1" smtClean="0">
                <a:cs typeface="Calibri Light" panose="020F0302020204030204" pitchFamily="34" charset="0"/>
              </a:rPr>
              <a:t>potenziale</a:t>
            </a:r>
            <a:r>
              <a:rPr lang="en-GB" altLang="it-IT" dirty="0" smtClean="0">
                <a:cs typeface="Calibri Light" panose="020F0302020204030204" pitchFamily="34" charset="0"/>
              </a:rPr>
              <a:t> </a:t>
            </a:r>
            <a:r>
              <a:rPr lang="en-GB" altLang="it-IT" dirty="0" err="1" smtClean="0">
                <a:cs typeface="Calibri Light" panose="020F0302020204030204" pitchFamily="34" charset="0"/>
              </a:rPr>
              <a:t>d’inoculo</a:t>
            </a:r>
            <a:r>
              <a:rPr lang="en-GB" altLang="it-IT" dirty="0" smtClean="0">
                <a:cs typeface="Calibri Light" panose="020F0302020204030204" pitchFamily="34" charset="0"/>
              </a:rPr>
              <a:t> del virus</a:t>
            </a:r>
          </a:p>
          <a:p>
            <a:pPr fontAlgn="auto">
              <a:spcAft>
                <a:spcPts val="0"/>
              </a:spcAft>
            </a:pPr>
            <a:endParaRPr lang="it-IT" altLang="it-IT" dirty="0">
              <a:cs typeface="Calibri Light" panose="020F03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905000" y="304800"/>
            <a:ext cx="8397875" cy="6370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it-IT" b="1"/>
              <a:t>Marker Assisted Selection in Disease Resistance</a:t>
            </a:r>
            <a:endParaRPr lang="en-GB" altLang="it-IT"/>
          </a:p>
          <a:p>
            <a:endParaRPr lang="en-GB" altLang="it-IT"/>
          </a:p>
          <a:p>
            <a:r>
              <a:rPr lang="en-GB" altLang="it-IT"/>
              <a:t>Resistance genes can be selected for by screening with the disease. So, conventional breeding can produce resistant varieties.</a:t>
            </a:r>
          </a:p>
          <a:p>
            <a:endParaRPr lang="en-GB" altLang="it-IT"/>
          </a:p>
          <a:p>
            <a:r>
              <a:rPr lang="en-GB" altLang="it-IT"/>
              <a:t>But, resistance genes break-down. The disease organism mutates to overcome them (in 2-3 years).</a:t>
            </a:r>
          </a:p>
          <a:p>
            <a:endParaRPr lang="en-GB" altLang="it-IT"/>
          </a:p>
          <a:p>
            <a:r>
              <a:rPr lang="en-GB" altLang="it-IT"/>
              <a:t>If there were several resistance genes, the disease organism would take very much longer to overcome all resistance genes (in fact it is virtually impossible).</a:t>
            </a:r>
          </a:p>
          <a:p>
            <a:endParaRPr lang="en-GB" altLang="it-IT"/>
          </a:p>
          <a:p>
            <a:r>
              <a:rPr lang="en-GB" altLang="it-IT"/>
              <a:t>But, you can’t select for say 3 resistance genes conventionally- you can’t tell the difference between 1 gene and 2 or 3 by phenotype.</a:t>
            </a:r>
          </a:p>
          <a:p>
            <a:endParaRPr lang="en-GB" altLang="it-IT"/>
          </a:p>
          <a:p>
            <a:r>
              <a:rPr lang="en-GB" altLang="it-IT"/>
              <a:t>But if you select for markers linked to the resistance genes, you can introduce multiple resistance genes.</a:t>
            </a:r>
          </a:p>
        </p:txBody>
      </p:sp>
    </p:spTree>
    <p:extLst>
      <p:ext uri="{BB962C8B-B14F-4D97-AF65-F5344CB8AC3E}">
        <p14:creationId xmlns:p14="http://schemas.microsoft.com/office/powerpoint/2010/main" val="6408772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889125" y="0"/>
            <a:ext cx="6492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it-IT" b="1"/>
              <a:t>Marker Assisted Selection in Disease Resistance</a:t>
            </a:r>
            <a:endParaRPr lang="en-GB" altLang="it-IT"/>
          </a:p>
        </p:txBody>
      </p:sp>
      <p:grpSp>
        <p:nvGrpSpPr>
          <p:cNvPr id="30723" name="Group 3"/>
          <p:cNvGrpSpPr>
            <a:grpSpLocks/>
          </p:cNvGrpSpPr>
          <p:nvPr/>
        </p:nvGrpSpPr>
        <p:grpSpPr bwMode="auto">
          <a:xfrm>
            <a:off x="5105400" y="4572000"/>
            <a:ext cx="1371600" cy="2057400"/>
            <a:chOff x="2256" y="2880"/>
            <a:chExt cx="864" cy="1296"/>
          </a:xfrm>
        </p:grpSpPr>
        <p:sp>
          <p:nvSpPr>
            <p:cNvPr id="29759" name="Rectangle 4"/>
            <p:cNvSpPr>
              <a:spLocks noChangeArrowheads="1"/>
            </p:cNvSpPr>
            <p:nvPr/>
          </p:nvSpPr>
          <p:spPr bwMode="auto">
            <a:xfrm>
              <a:off x="2256" y="2880"/>
              <a:ext cx="864" cy="129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nvGrpSpPr>
            <p:cNvPr id="29760" name="Group 5"/>
            <p:cNvGrpSpPr>
              <a:grpSpLocks/>
            </p:cNvGrpSpPr>
            <p:nvPr/>
          </p:nvGrpSpPr>
          <p:grpSpPr bwMode="auto">
            <a:xfrm>
              <a:off x="2352" y="3072"/>
              <a:ext cx="624" cy="960"/>
              <a:chOff x="192" y="1680"/>
              <a:chExt cx="624" cy="960"/>
            </a:xfrm>
          </p:grpSpPr>
          <p:sp>
            <p:nvSpPr>
              <p:cNvPr id="29764" name="Rectangle 6"/>
              <p:cNvSpPr>
                <a:spLocks noChangeArrowheads="1"/>
              </p:cNvSpPr>
              <p:nvPr/>
            </p:nvSpPr>
            <p:spPr bwMode="auto">
              <a:xfrm>
                <a:off x="240" y="1680"/>
                <a:ext cx="96" cy="960"/>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65" name="Rectangle 7"/>
              <p:cNvSpPr>
                <a:spLocks noChangeArrowheads="1"/>
              </p:cNvSpPr>
              <p:nvPr/>
            </p:nvSpPr>
            <p:spPr bwMode="auto">
              <a:xfrm>
                <a:off x="480" y="1680"/>
                <a:ext cx="96" cy="672"/>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66" name="Rectangle 8"/>
              <p:cNvSpPr>
                <a:spLocks noChangeArrowheads="1"/>
              </p:cNvSpPr>
              <p:nvPr/>
            </p:nvSpPr>
            <p:spPr bwMode="auto">
              <a:xfrm>
                <a:off x="720" y="1680"/>
                <a:ext cx="96" cy="864"/>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67" name="Line 9"/>
              <p:cNvSpPr>
                <a:spLocks noChangeShapeType="1"/>
              </p:cNvSpPr>
              <p:nvPr/>
            </p:nvSpPr>
            <p:spPr bwMode="auto">
              <a:xfrm>
                <a:off x="192" y="235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68" name="Line 10"/>
              <p:cNvSpPr>
                <a:spLocks noChangeShapeType="1"/>
              </p:cNvSpPr>
              <p:nvPr/>
            </p:nvSpPr>
            <p:spPr bwMode="auto">
              <a:xfrm>
                <a:off x="192" y="249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69" name="Line 11"/>
              <p:cNvSpPr>
                <a:spLocks noChangeShapeType="1"/>
              </p:cNvSpPr>
              <p:nvPr/>
            </p:nvSpPr>
            <p:spPr bwMode="auto">
              <a:xfrm>
                <a:off x="432" y="1824"/>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70" name="Line 12"/>
              <p:cNvSpPr>
                <a:spLocks noChangeShapeType="1"/>
              </p:cNvSpPr>
              <p:nvPr/>
            </p:nvSpPr>
            <p:spPr bwMode="auto">
              <a:xfrm>
                <a:off x="432" y="1968"/>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71" name="Line 13"/>
              <p:cNvSpPr>
                <a:spLocks noChangeShapeType="1"/>
              </p:cNvSpPr>
              <p:nvPr/>
            </p:nvSpPr>
            <p:spPr bwMode="auto">
              <a:xfrm>
                <a:off x="672" y="187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72" name="Line 14"/>
              <p:cNvSpPr>
                <a:spLocks noChangeShapeType="1"/>
              </p:cNvSpPr>
              <p:nvPr/>
            </p:nvSpPr>
            <p:spPr bwMode="auto">
              <a:xfrm>
                <a:off x="672" y="20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9761" name="Rectangle 15"/>
            <p:cNvSpPr>
              <a:spLocks noChangeArrowheads="1"/>
            </p:cNvSpPr>
            <p:nvPr/>
          </p:nvSpPr>
          <p:spPr bwMode="auto">
            <a:xfrm>
              <a:off x="2400" y="3744"/>
              <a:ext cx="96" cy="144"/>
            </a:xfrm>
            <a:prstGeom prst="rect">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62" name="Rectangle 16"/>
            <p:cNvSpPr>
              <a:spLocks noChangeArrowheads="1"/>
            </p:cNvSpPr>
            <p:nvPr/>
          </p:nvSpPr>
          <p:spPr bwMode="auto">
            <a:xfrm>
              <a:off x="2640" y="3216"/>
              <a:ext cx="96" cy="14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63" name="Rectangle 17"/>
            <p:cNvSpPr>
              <a:spLocks noChangeArrowheads="1"/>
            </p:cNvSpPr>
            <p:nvPr/>
          </p:nvSpPr>
          <p:spPr bwMode="auto">
            <a:xfrm>
              <a:off x="2880" y="3264"/>
              <a:ext cx="96" cy="144"/>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grpSp>
        <p:nvGrpSpPr>
          <p:cNvPr id="30738" name="Group 18"/>
          <p:cNvGrpSpPr>
            <a:grpSpLocks/>
          </p:cNvGrpSpPr>
          <p:nvPr/>
        </p:nvGrpSpPr>
        <p:grpSpPr bwMode="auto">
          <a:xfrm>
            <a:off x="4114800" y="457200"/>
            <a:ext cx="1371600" cy="2743200"/>
            <a:chOff x="1632" y="288"/>
            <a:chExt cx="864" cy="1728"/>
          </a:xfrm>
        </p:grpSpPr>
        <p:sp>
          <p:nvSpPr>
            <p:cNvPr id="29748" name="Rectangle 19"/>
            <p:cNvSpPr>
              <a:spLocks noChangeArrowheads="1"/>
            </p:cNvSpPr>
            <p:nvPr/>
          </p:nvSpPr>
          <p:spPr bwMode="auto">
            <a:xfrm>
              <a:off x="1632" y="288"/>
              <a:ext cx="864" cy="172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49" name="Rectangle 20"/>
            <p:cNvSpPr>
              <a:spLocks noChangeArrowheads="1"/>
            </p:cNvSpPr>
            <p:nvPr/>
          </p:nvSpPr>
          <p:spPr bwMode="auto">
            <a:xfrm>
              <a:off x="1776" y="720"/>
              <a:ext cx="96" cy="960"/>
            </a:xfrm>
            <a:prstGeom prst="rect">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50" name="Rectangle 21"/>
            <p:cNvSpPr>
              <a:spLocks noChangeArrowheads="1"/>
            </p:cNvSpPr>
            <p:nvPr/>
          </p:nvSpPr>
          <p:spPr bwMode="auto">
            <a:xfrm>
              <a:off x="2016" y="720"/>
              <a:ext cx="96" cy="672"/>
            </a:xfrm>
            <a:prstGeom prst="rect">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51" name="Rectangle 22"/>
            <p:cNvSpPr>
              <a:spLocks noChangeArrowheads="1"/>
            </p:cNvSpPr>
            <p:nvPr/>
          </p:nvSpPr>
          <p:spPr bwMode="auto">
            <a:xfrm>
              <a:off x="2256" y="720"/>
              <a:ext cx="96" cy="864"/>
            </a:xfrm>
            <a:prstGeom prst="rect">
              <a:avLst/>
            </a:prstGeom>
            <a:solidFill>
              <a:srgbClr val="00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52" name="Line 23"/>
            <p:cNvSpPr>
              <a:spLocks noChangeShapeType="1"/>
            </p:cNvSpPr>
            <p:nvPr/>
          </p:nvSpPr>
          <p:spPr bwMode="auto">
            <a:xfrm>
              <a:off x="1728" y="139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53" name="Line 24"/>
            <p:cNvSpPr>
              <a:spLocks noChangeShapeType="1"/>
            </p:cNvSpPr>
            <p:nvPr/>
          </p:nvSpPr>
          <p:spPr bwMode="auto">
            <a:xfrm>
              <a:off x="1728" y="153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54" name="Line 25"/>
            <p:cNvSpPr>
              <a:spLocks noChangeShapeType="1"/>
            </p:cNvSpPr>
            <p:nvPr/>
          </p:nvSpPr>
          <p:spPr bwMode="auto">
            <a:xfrm>
              <a:off x="1968" y="864"/>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55" name="Line 26"/>
            <p:cNvSpPr>
              <a:spLocks noChangeShapeType="1"/>
            </p:cNvSpPr>
            <p:nvPr/>
          </p:nvSpPr>
          <p:spPr bwMode="auto">
            <a:xfrm>
              <a:off x="1968" y="1008"/>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56" name="Line 27"/>
            <p:cNvSpPr>
              <a:spLocks noChangeShapeType="1"/>
            </p:cNvSpPr>
            <p:nvPr/>
          </p:nvSpPr>
          <p:spPr bwMode="auto">
            <a:xfrm>
              <a:off x="2208" y="91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57" name="Line 28"/>
            <p:cNvSpPr>
              <a:spLocks noChangeShapeType="1"/>
            </p:cNvSpPr>
            <p:nvPr/>
          </p:nvSpPr>
          <p:spPr bwMode="auto">
            <a:xfrm>
              <a:off x="2208" y="105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58" name="Oval 29"/>
            <p:cNvSpPr>
              <a:spLocks noChangeArrowheads="1"/>
            </p:cNvSpPr>
            <p:nvPr/>
          </p:nvSpPr>
          <p:spPr bwMode="auto">
            <a:xfrm>
              <a:off x="1728" y="1392"/>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grpSp>
        <p:nvGrpSpPr>
          <p:cNvPr id="30750" name="Group 30"/>
          <p:cNvGrpSpPr>
            <a:grpSpLocks/>
          </p:cNvGrpSpPr>
          <p:nvPr/>
        </p:nvGrpSpPr>
        <p:grpSpPr bwMode="auto">
          <a:xfrm>
            <a:off x="6248400" y="457200"/>
            <a:ext cx="1371600" cy="2743200"/>
            <a:chOff x="2976" y="288"/>
            <a:chExt cx="864" cy="1728"/>
          </a:xfrm>
        </p:grpSpPr>
        <p:sp>
          <p:nvSpPr>
            <p:cNvPr id="29737" name="Rectangle 31"/>
            <p:cNvSpPr>
              <a:spLocks noChangeArrowheads="1"/>
            </p:cNvSpPr>
            <p:nvPr/>
          </p:nvSpPr>
          <p:spPr bwMode="auto">
            <a:xfrm>
              <a:off x="2976" y="288"/>
              <a:ext cx="864" cy="172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38" name="Rectangle 32"/>
            <p:cNvSpPr>
              <a:spLocks noChangeArrowheads="1"/>
            </p:cNvSpPr>
            <p:nvPr/>
          </p:nvSpPr>
          <p:spPr bwMode="auto">
            <a:xfrm>
              <a:off x="3120" y="720"/>
              <a:ext cx="96" cy="96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39" name="Rectangle 33"/>
            <p:cNvSpPr>
              <a:spLocks noChangeArrowheads="1"/>
            </p:cNvSpPr>
            <p:nvPr/>
          </p:nvSpPr>
          <p:spPr bwMode="auto">
            <a:xfrm>
              <a:off x="3360" y="720"/>
              <a:ext cx="96" cy="67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40" name="Rectangle 34"/>
            <p:cNvSpPr>
              <a:spLocks noChangeArrowheads="1"/>
            </p:cNvSpPr>
            <p:nvPr/>
          </p:nvSpPr>
          <p:spPr bwMode="auto">
            <a:xfrm>
              <a:off x="3600" y="720"/>
              <a:ext cx="96" cy="86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41" name="Line 35"/>
            <p:cNvSpPr>
              <a:spLocks noChangeShapeType="1"/>
            </p:cNvSpPr>
            <p:nvPr/>
          </p:nvSpPr>
          <p:spPr bwMode="auto">
            <a:xfrm>
              <a:off x="3072" y="139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42" name="Line 36"/>
            <p:cNvSpPr>
              <a:spLocks noChangeShapeType="1"/>
            </p:cNvSpPr>
            <p:nvPr/>
          </p:nvSpPr>
          <p:spPr bwMode="auto">
            <a:xfrm>
              <a:off x="3072" y="153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43" name="Line 37"/>
            <p:cNvSpPr>
              <a:spLocks noChangeShapeType="1"/>
            </p:cNvSpPr>
            <p:nvPr/>
          </p:nvSpPr>
          <p:spPr bwMode="auto">
            <a:xfrm>
              <a:off x="3312" y="864"/>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44" name="Line 38"/>
            <p:cNvSpPr>
              <a:spLocks noChangeShapeType="1"/>
            </p:cNvSpPr>
            <p:nvPr/>
          </p:nvSpPr>
          <p:spPr bwMode="auto">
            <a:xfrm>
              <a:off x="3312" y="1008"/>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45" name="Line 39"/>
            <p:cNvSpPr>
              <a:spLocks noChangeShapeType="1"/>
            </p:cNvSpPr>
            <p:nvPr/>
          </p:nvSpPr>
          <p:spPr bwMode="auto">
            <a:xfrm>
              <a:off x="3552" y="91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46" name="Line 40"/>
            <p:cNvSpPr>
              <a:spLocks noChangeShapeType="1"/>
            </p:cNvSpPr>
            <p:nvPr/>
          </p:nvSpPr>
          <p:spPr bwMode="auto">
            <a:xfrm>
              <a:off x="3552" y="105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47" name="Oval 41"/>
            <p:cNvSpPr>
              <a:spLocks noChangeArrowheads="1"/>
            </p:cNvSpPr>
            <p:nvPr/>
          </p:nvSpPr>
          <p:spPr bwMode="auto">
            <a:xfrm>
              <a:off x="3312" y="8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grpSp>
        <p:nvGrpSpPr>
          <p:cNvPr id="30762" name="Group 42"/>
          <p:cNvGrpSpPr>
            <a:grpSpLocks/>
          </p:cNvGrpSpPr>
          <p:nvPr/>
        </p:nvGrpSpPr>
        <p:grpSpPr bwMode="auto">
          <a:xfrm>
            <a:off x="8458200" y="457200"/>
            <a:ext cx="1371600" cy="2743200"/>
            <a:chOff x="4368" y="288"/>
            <a:chExt cx="864" cy="1728"/>
          </a:xfrm>
        </p:grpSpPr>
        <p:sp>
          <p:nvSpPr>
            <p:cNvPr id="29726" name="Rectangle 43"/>
            <p:cNvSpPr>
              <a:spLocks noChangeArrowheads="1"/>
            </p:cNvSpPr>
            <p:nvPr/>
          </p:nvSpPr>
          <p:spPr bwMode="auto">
            <a:xfrm>
              <a:off x="4368" y="288"/>
              <a:ext cx="864" cy="172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27" name="Rectangle 44"/>
            <p:cNvSpPr>
              <a:spLocks noChangeArrowheads="1"/>
            </p:cNvSpPr>
            <p:nvPr/>
          </p:nvSpPr>
          <p:spPr bwMode="auto">
            <a:xfrm>
              <a:off x="4512" y="720"/>
              <a:ext cx="96" cy="960"/>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28" name="Rectangle 45"/>
            <p:cNvSpPr>
              <a:spLocks noChangeArrowheads="1"/>
            </p:cNvSpPr>
            <p:nvPr/>
          </p:nvSpPr>
          <p:spPr bwMode="auto">
            <a:xfrm>
              <a:off x="4752" y="720"/>
              <a:ext cx="96" cy="672"/>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29" name="Rectangle 46"/>
            <p:cNvSpPr>
              <a:spLocks noChangeArrowheads="1"/>
            </p:cNvSpPr>
            <p:nvPr/>
          </p:nvSpPr>
          <p:spPr bwMode="auto">
            <a:xfrm>
              <a:off x="4992" y="720"/>
              <a:ext cx="96" cy="864"/>
            </a:xfrm>
            <a:prstGeom prst="rect">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30" name="Line 47"/>
            <p:cNvSpPr>
              <a:spLocks noChangeShapeType="1"/>
            </p:cNvSpPr>
            <p:nvPr/>
          </p:nvSpPr>
          <p:spPr bwMode="auto">
            <a:xfrm>
              <a:off x="4464" y="139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31" name="Line 48"/>
            <p:cNvSpPr>
              <a:spLocks noChangeShapeType="1"/>
            </p:cNvSpPr>
            <p:nvPr/>
          </p:nvSpPr>
          <p:spPr bwMode="auto">
            <a:xfrm>
              <a:off x="4464" y="153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32" name="Line 49"/>
            <p:cNvSpPr>
              <a:spLocks noChangeShapeType="1"/>
            </p:cNvSpPr>
            <p:nvPr/>
          </p:nvSpPr>
          <p:spPr bwMode="auto">
            <a:xfrm>
              <a:off x="4704" y="864"/>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33" name="Line 50"/>
            <p:cNvSpPr>
              <a:spLocks noChangeShapeType="1"/>
            </p:cNvSpPr>
            <p:nvPr/>
          </p:nvSpPr>
          <p:spPr bwMode="auto">
            <a:xfrm>
              <a:off x="4704" y="1008"/>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34" name="Line 51"/>
            <p:cNvSpPr>
              <a:spLocks noChangeShapeType="1"/>
            </p:cNvSpPr>
            <p:nvPr/>
          </p:nvSpPr>
          <p:spPr bwMode="auto">
            <a:xfrm>
              <a:off x="4944" y="91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35" name="Line 52"/>
            <p:cNvSpPr>
              <a:spLocks noChangeShapeType="1"/>
            </p:cNvSpPr>
            <p:nvPr/>
          </p:nvSpPr>
          <p:spPr bwMode="auto">
            <a:xfrm>
              <a:off x="4944" y="105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36" name="Oval 53"/>
            <p:cNvSpPr>
              <a:spLocks noChangeArrowheads="1"/>
            </p:cNvSpPr>
            <p:nvPr/>
          </p:nvSpPr>
          <p:spPr bwMode="auto">
            <a:xfrm>
              <a:off x="4944" y="912"/>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grpSp>
        <p:nvGrpSpPr>
          <p:cNvPr id="30774" name="Group 54"/>
          <p:cNvGrpSpPr>
            <a:grpSpLocks/>
          </p:cNvGrpSpPr>
          <p:nvPr/>
        </p:nvGrpSpPr>
        <p:grpSpPr bwMode="auto">
          <a:xfrm>
            <a:off x="1524000" y="457200"/>
            <a:ext cx="1981200" cy="2743200"/>
            <a:chOff x="0" y="288"/>
            <a:chExt cx="1248" cy="1728"/>
          </a:xfrm>
        </p:grpSpPr>
        <p:sp>
          <p:nvSpPr>
            <p:cNvPr id="29712" name="Rectangle 55"/>
            <p:cNvSpPr>
              <a:spLocks noChangeArrowheads="1"/>
            </p:cNvSpPr>
            <p:nvPr/>
          </p:nvSpPr>
          <p:spPr bwMode="auto">
            <a:xfrm>
              <a:off x="0" y="288"/>
              <a:ext cx="1248" cy="172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nvGrpSpPr>
            <p:cNvPr id="29713" name="Group 56"/>
            <p:cNvGrpSpPr>
              <a:grpSpLocks/>
            </p:cNvGrpSpPr>
            <p:nvPr/>
          </p:nvGrpSpPr>
          <p:grpSpPr bwMode="auto">
            <a:xfrm>
              <a:off x="384" y="672"/>
              <a:ext cx="624" cy="960"/>
              <a:chOff x="192" y="1680"/>
              <a:chExt cx="624" cy="960"/>
            </a:xfrm>
          </p:grpSpPr>
          <p:sp>
            <p:nvSpPr>
              <p:cNvPr id="29717" name="Rectangle 57"/>
              <p:cNvSpPr>
                <a:spLocks noChangeArrowheads="1"/>
              </p:cNvSpPr>
              <p:nvPr/>
            </p:nvSpPr>
            <p:spPr bwMode="auto">
              <a:xfrm>
                <a:off x="240" y="1680"/>
                <a:ext cx="96" cy="960"/>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18" name="Rectangle 58"/>
              <p:cNvSpPr>
                <a:spLocks noChangeArrowheads="1"/>
              </p:cNvSpPr>
              <p:nvPr/>
            </p:nvSpPr>
            <p:spPr bwMode="auto">
              <a:xfrm>
                <a:off x="480" y="1680"/>
                <a:ext cx="96" cy="672"/>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19" name="Rectangle 59"/>
              <p:cNvSpPr>
                <a:spLocks noChangeArrowheads="1"/>
              </p:cNvSpPr>
              <p:nvPr/>
            </p:nvSpPr>
            <p:spPr bwMode="auto">
              <a:xfrm>
                <a:off x="720" y="1680"/>
                <a:ext cx="96" cy="864"/>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20" name="Line 60"/>
              <p:cNvSpPr>
                <a:spLocks noChangeShapeType="1"/>
              </p:cNvSpPr>
              <p:nvPr/>
            </p:nvSpPr>
            <p:spPr bwMode="auto">
              <a:xfrm>
                <a:off x="192" y="235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21" name="Line 61"/>
              <p:cNvSpPr>
                <a:spLocks noChangeShapeType="1"/>
              </p:cNvSpPr>
              <p:nvPr/>
            </p:nvSpPr>
            <p:spPr bwMode="auto">
              <a:xfrm>
                <a:off x="192" y="249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22" name="Line 62"/>
              <p:cNvSpPr>
                <a:spLocks noChangeShapeType="1"/>
              </p:cNvSpPr>
              <p:nvPr/>
            </p:nvSpPr>
            <p:spPr bwMode="auto">
              <a:xfrm>
                <a:off x="432" y="1824"/>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23" name="Line 63"/>
              <p:cNvSpPr>
                <a:spLocks noChangeShapeType="1"/>
              </p:cNvSpPr>
              <p:nvPr/>
            </p:nvSpPr>
            <p:spPr bwMode="auto">
              <a:xfrm>
                <a:off x="432" y="1968"/>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24" name="Line 64"/>
              <p:cNvSpPr>
                <a:spLocks noChangeShapeType="1"/>
              </p:cNvSpPr>
              <p:nvPr/>
            </p:nvSpPr>
            <p:spPr bwMode="auto">
              <a:xfrm>
                <a:off x="672" y="187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25" name="Line 65"/>
              <p:cNvSpPr>
                <a:spLocks noChangeShapeType="1"/>
              </p:cNvSpPr>
              <p:nvPr/>
            </p:nvSpPr>
            <p:spPr bwMode="auto">
              <a:xfrm>
                <a:off x="672" y="20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9714" name="Text Box 66"/>
            <p:cNvSpPr txBox="1">
              <a:spLocks noChangeArrowheads="1"/>
            </p:cNvSpPr>
            <p:nvPr/>
          </p:nvSpPr>
          <p:spPr bwMode="auto">
            <a:xfrm rot="-5400000">
              <a:off x="-538" y="1209"/>
              <a:ext cx="132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it-IT" sz="2000"/>
                <a:t>Selectable markers</a:t>
              </a:r>
              <a:endParaRPr lang="en-GB" altLang="it-IT"/>
            </a:p>
          </p:txBody>
        </p:sp>
        <p:sp>
          <p:nvSpPr>
            <p:cNvPr id="29715" name="Line 67"/>
            <p:cNvSpPr>
              <a:spLocks noChangeShapeType="1"/>
            </p:cNvSpPr>
            <p:nvPr/>
          </p:nvSpPr>
          <p:spPr bwMode="auto">
            <a:xfrm flipH="1">
              <a:off x="240" y="1344"/>
              <a:ext cx="144"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716" name="Line 68"/>
            <p:cNvSpPr>
              <a:spLocks noChangeShapeType="1"/>
            </p:cNvSpPr>
            <p:nvPr/>
          </p:nvSpPr>
          <p:spPr bwMode="auto">
            <a:xfrm flipH="1">
              <a:off x="240" y="1008"/>
              <a:ext cx="624" cy="7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30789" name="Group 69"/>
          <p:cNvGrpSpPr>
            <a:grpSpLocks/>
          </p:cNvGrpSpPr>
          <p:nvPr/>
        </p:nvGrpSpPr>
        <p:grpSpPr bwMode="auto">
          <a:xfrm>
            <a:off x="3505200" y="2362200"/>
            <a:ext cx="5522913" cy="3200400"/>
            <a:chOff x="1248" y="1488"/>
            <a:chExt cx="3479" cy="2016"/>
          </a:xfrm>
        </p:grpSpPr>
        <p:sp>
          <p:nvSpPr>
            <p:cNvPr id="29708" name="AutoShape 70"/>
            <p:cNvSpPr>
              <a:spLocks noChangeArrowheads="1"/>
            </p:cNvSpPr>
            <p:nvPr/>
          </p:nvSpPr>
          <p:spPr bwMode="auto">
            <a:xfrm rot="-2512078">
              <a:off x="1392" y="1488"/>
              <a:ext cx="192" cy="2016"/>
            </a:xfrm>
            <a:prstGeom prst="downArrow">
              <a:avLst>
                <a:gd name="adj1" fmla="val 50000"/>
                <a:gd name="adj2" fmla="val 2625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09" name="AutoShape 71"/>
            <p:cNvSpPr>
              <a:spLocks noChangeArrowheads="1"/>
            </p:cNvSpPr>
            <p:nvPr/>
          </p:nvSpPr>
          <p:spPr bwMode="auto">
            <a:xfrm rot="2796617">
              <a:off x="1443" y="1773"/>
              <a:ext cx="131" cy="521"/>
            </a:xfrm>
            <a:prstGeom prst="downArrow">
              <a:avLst>
                <a:gd name="adj1" fmla="val 50000"/>
                <a:gd name="adj2" fmla="val 9942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10" name="AutoShape 72"/>
            <p:cNvSpPr>
              <a:spLocks noChangeArrowheads="1"/>
            </p:cNvSpPr>
            <p:nvPr/>
          </p:nvSpPr>
          <p:spPr bwMode="auto">
            <a:xfrm rot="4055251">
              <a:off x="2256" y="1440"/>
              <a:ext cx="144" cy="1488"/>
            </a:xfrm>
            <a:prstGeom prst="downArrow">
              <a:avLst>
                <a:gd name="adj1" fmla="val 50000"/>
                <a:gd name="adj2" fmla="val 258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sp>
          <p:nvSpPr>
            <p:cNvPr id="29711" name="AutoShape 73"/>
            <p:cNvSpPr>
              <a:spLocks noChangeArrowheads="1"/>
            </p:cNvSpPr>
            <p:nvPr/>
          </p:nvSpPr>
          <p:spPr bwMode="auto">
            <a:xfrm rot="4608241">
              <a:off x="3141" y="747"/>
              <a:ext cx="125" cy="3047"/>
            </a:xfrm>
            <a:prstGeom prst="downArrow">
              <a:avLst>
                <a:gd name="adj1" fmla="val 50000"/>
                <a:gd name="adj2" fmla="val 6094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grpSp>
      <p:sp>
        <p:nvSpPr>
          <p:cNvPr id="30794" name="Text Box 74"/>
          <p:cNvSpPr txBox="1">
            <a:spLocks noChangeArrowheads="1"/>
          </p:cNvSpPr>
          <p:nvPr/>
        </p:nvSpPr>
        <p:spPr bwMode="auto">
          <a:xfrm>
            <a:off x="1524000" y="4267200"/>
            <a:ext cx="2514600" cy="2308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it-IT"/>
              <a:t>Multiple crosses followed by backcrossing</a:t>
            </a:r>
          </a:p>
          <a:p>
            <a:r>
              <a:rPr lang="en-GB" altLang="it-IT"/>
              <a:t>with</a:t>
            </a:r>
            <a:r>
              <a:rPr lang="en-GB" altLang="it-IT" b="1"/>
              <a:t> selection for markers </a:t>
            </a:r>
            <a:r>
              <a:rPr lang="en-GB" altLang="it-IT"/>
              <a:t>at every stage</a:t>
            </a:r>
          </a:p>
        </p:txBody>
      </p:sp>
      <p:sp>
        <p:nvSpPr>
          <p:cNvPr id="30795" name="Text Box 75"/>
          <p:cNvSpPr txBox="1">
            <a:spLocks noChangeArrowheads="1"/>
          </p:cNvSpPr>
          <p:nvPr/>
        </p:nvSpPr>
        <p:spPr bwMode="auto">
          <a:xfrm>
            <a:off x="6629400" y="4876800"/>
            <a:ext cx="3505200" cy="1373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it-IT" sz="2800" b="1"/>
              <a:t>Elite variety with multiple resistance genes</a:t>
            </a:r>
            <a:endParaRPr lang="en-GB" altLang="it-IT"/>
          </a:p>
        </p:txBody>
      </p:sp>
      <p:sp>
        <p:nvSpPr>
          <p:cNvPr id="30796" name="Text Box 76"/>
          <p:cNvSpPr txBox="1">
            <a:spLocks noChangeArrowheads="1"/>
          </p:cNvSpPr>
          <p:nvPr/>
        </p:nvSpPr>
        <p:spPr bwMode="auto">
          <a:xfrm>
            <a:off x="1828800" y="533400"/>
            <a:ext cx="7902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it-IT"/>
              <a:t>Elite variety             Donor1               Donor 2               Donor 3</a:t>
            </a:r>
          </a:p>
        </p:txBody>
      </p:sp>
    </p:spTree>
    <p:extLst>
      <p:ext uri="{BB962C8B-B14F-4D97-AF65-F5344CB8AC3E}">
        <p14:creationId xmlns:p14="http://schemas.microsoft.com/office/powerpoint/2010/main" val="18308198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07368" y="0"/>
            <a:ext cx="10441160" cy="990600"/>
          </a:xfrm>
        </p:spPr>
        <p:txBody>
          <a:bodyPr/>
          <a:lstStyle/>
          <a:p>
            <a:r>
              <a:rPr lang="en-GB" altLang="it-IT" sz="3200" i="1" dirty="0" err="1" smtClean="0"/>
              <a:t>Vantaggi</a:t>
            </a:r>
            <a:r>
              <a:rPr lang="en-GB" altLang="it-IT" sz="3200" i="1" dirty="0" smtClean="0"/>
              <a:t> e </a:t>
            </a:r>
            <a:r>
              <a:rPr lang="en-GB" altLang="it-IT" sz="3200" i="1" dirty="0" err="1" smtClean="0"/>
              <a:t>svantaggi</a:t>
            </a:r>
            <a:r>
              <a:rPr lang="en-GB" altLang="it-IT" sz="3200" i="1" dirty="0" smtClean="0"/>
              <a:t> </a:t>
            </a:r>
            <a:r>
              <a:rPr lang="en-GB" altLang="it-IT" sz="3200" i="1" dirty="0" err="1" smtClean="0"/>
              <a:t>nel</a:t>
            </a:r>
            <a:r>
              <a:rPr lang="en-GB" altLang="it-IT" sz="3200" i="1" dirty="0" smtClean="0"/>
              <a:t> breeding </a:t>
            </a:r>
            <a:r>
              <a:rPr lang="en-GB" altLang="it-IT" sz="3200" i="1" dirty="0" err="1" smtClean="0"/>
              <a:t>della</a:t>
            </a:r>
            <a:r>
              <a:rPr lang="en-GB" altLang="it-IT" sz="3200" i="1" dirty="0" smtClean="0"/>
              <a:t> </a:t>
            </a:r>
            <a:r>
              <a:rPr lang="en-GB" altLang="it-IT" sz="3200" i="1" dirty="0" err="1" smtClean="0"/>
              <a:t>resistenza</a:t>
            </a:r>
            <a:r>
              <a:rPr lang="en-GB" altLang="it-IT" sz="3200" i="1" dirty="0" smtClean="0"/>
              <a:t> </a:t>
            </a:r>
            <a:r>
              <a:rPr lang="en-GB" altLang="it-IT" sz="3200" i="1" dirty="0" err="1" smtClean="0"/>
              <a:t>orizzontale</a:t>
            </a:r>
            <a:r>
              <a:rPr lang="en-GB" altLang="it-IT" sz="3200" i="1" dirty="0" smtClean="0"/>
              <a:t> e </a:t>
            </a:r>
            <a:r>
              <a:rPr lang="en-GB" altLang="it-IT" sz="3200" i="1" dirty="0" err="1" smtClean="0"/>
              <a:t>verticale</a:t>
            </a:r>
            <a:endParaRPr lang="it-IT" altLang="it-IT" sz="3200" i="1" dirty="0" smtClean="0"/>
          </a:p>
        </p:txBody>
      </p:sp>
      <p:sp>
        <p:nvSpPr>
          <p:cNvPr id="30723" name="Rectangle 3"/>
          <p:cNvSpPr>
            <a:spLocks noGrp="1" noChangeArrowheads="1"/>
          </p:cNvSpPr>
          <p:nvPr>
            <p:ph idx="1"/>
          </p:nvPr>
        </p:nvSpPr>
        <p:spPr>
          <a:xfrm>
            <a:off x="335360" y="990600"/>
            <a:ext cx="10801200" cy="5678760"/>
          </a:xfrm>
        </p:spPr>
        <p:txBody>
          <a:bodyPr/>
          <a:lstStyle/>
          <a:p>
            <a:r>
              <a:rPr lang="it-IT" altLang="it-IT" sz="2000" dirty="0" smtClean="0"/>
              <a:t>La resistenza può essere ottenuta incorporando uno, pochi o molti geni di resistenza in una varietà. Alcuni di questi geni possono controllare alcuni importanti </a:t>
            </a:r>
            <a:r>
              <a:rPr lang="it-IT" altLang="it-IT" sz="2000" dirty="0" err="1" smtClean="0"/>
              <a:t>steps</a:t>
            </a:r>
            <a:r>
              <a:rPr lang="it-IT" altLang="it-IT" sz="2000" dirty="0" smtClean="0"/>
              <a:t> nello sviluppo della malattia e quindi svolgono un ruolo importante nella resistenza</a:t>
            </a:r>
          </a:p>
          <a:p>
            <a:r>
              <a:rPr lang="it-IT" altLang="it-IT" sz="2000" dirty="0" smtClean="0"/>
              <a:t>La </a:t>
            </a:r>
            <a:r>
              <a:rPr lang="it-IT" altLang="it-IT" sz="2000" b="1" dirty="0" smtClean="0"/>
              <a:t>resistenza verticale </a:t>
            </a:r>
          </a:p>
          <a:p>
            <a:pPr lvl="1"/>
            <a:r>
              <a:rPr lang="it-IT" altLang="it-IT" sz="1800" dirty="0" smtClean="0"/>
              <a:t>È utile contro specifici patogeni o specifiche razze di patogeno </a:t>
            </a:r>
          </a:p>
          <a:p>
            <a:pPr lvl="1"/>
            <a:r>
              <a:rPr lang="it-IT" altLang="it-IT" sz="1800" dirty="0" smtClean="0"/>
              <a:t>E’ maggiormente efficace quando</a:t>
            </a:r>
          </a:p>
          <a:p>
            <a:pPr lvl="2"/>
            <a:r>
              <a:rPr lang="it-IT" altLang="it-IT" sz="1600" dirty="0" smtClean="0"/>
              <a:t>E’ incorporata in specie annuali, facile da migliorare come I cereali</a:t>
            </a:r>
          </a:p>
          <a:p>
            <a:pPr lvl="2"/>
            <a:r>
              <a:rPr lang="it-IT" altLang="it-IT" sz="1600" dirty="0" smtClean="0"/>
              <a:t>E’ diretta contro patogeni che non si riproducono e diffondono rapidamente come </a:t>
            </a:r>
            <a:r>
              <a:rPr lang="it-IT" altLang="it-IT" sz="1600" dirty="0" err="1" smtClean="0"/>
              <a:t>Fusarium</a:t>
            </a:r>
            <a:r>
              <a:rPr lang="it-IT" altLang="it-IT" sz="1600" dirty="0" smtClean="0"/>
              <a:t> o contro patogeni che non mutano frequentemente come </a:t>
            </a:r>
            <a:r>
              <a:rPr lang="it-IT" altLang="it-IT" sz="1600" dirty="0" err="1" smtClean="0"/>
              <a:t>Puccinia</a:t>
            </a:r>
            <a:endParaRPr lang="it-IT" altLang="it-IT" sz="1600" dirty="0" smtClean="0"/>
          </a:p>
          <a:p>
            <a:pPr lvl="2"/>
            <a:r>
              <a:rPr lang="it-IT" altLang="it-IT" sz="1600" dirty="0" smtClean="0"/>
              <a:t>Consistono di geni R “forti” che conferiscono una resistenza completa e a lungo termine </a:t>
            </a:r>
          </a:p>
          <a:p>
            <a:pPr lvl="2"/>
            <a:r>
              <a:rPr lang="it-IT" altLang="it-IT" sz="1600" dirty="0" smtClean="0"/>
              <a:t>La popolazione ospite non consiste di una varietà uniforme geneticamente</a:t>
            </a:r>
          </a:p>
          <a:p>
            <a:pPr lvl="1"/>
            <a:r>
              <a:rPr lang="it-IT" altLang="it-IT" sz="1800" dirty="0" smtClean="0"/>
              <a:t>Se una sola di queste condizioni non si verifica la resistenza diventa di breve durata e compaiono nuove razze di patogeno che bypassano le difese dell’ospite</a:t>
            </a:r>
          </a:p>
          <a:p>
            <a:r>
              <a:rPr lang="it-IT" altLang="it-IT" sz="2000" dirty="0" smtClean="0"/>
              <a:t>La </a:t>
            </a:r>
            <a:r>
              <a:rPr lang="it-IT" altLang="it-IT" sz="2000" b="1" dirty="0" smtClean="0"/>
              <a:t>resistenza orizzontale</a:t>
            </a:r>
          </a:p>
          <a:p>
            <a:pPr lvl="1"/>
            <a:r>
              <a:rPr lang="it-IT" altLang="it-IT" sz="1800" dirty="0" smtClean="0"/>
              <a:t>Conferisce una resistenza parziale ma di più lunga durata </a:t>
            </a:r>
          </a:p>
          <a:p>
            <a:pPr lvl="1"/>
            <a:r>
              <a:rPr lang="it-IT" altLang="it-IT" sz="1800" dirty="0" smtClean="0"/>
              <a:t>Tale resistenza coinvolge più processi fisiologici dell’ospite che agiscono come meccanismi di difesa e che sono degli ostacoli impossibili da superare per il patogeno</a:t>
            </a:r>
          </a:p>
          <a:p>
            <a:pPr lvl="1"/>
            <a:r>
              <a:rPr lang="it-IT" altLang="it-IT" sz="1800" dirty="0" smtClean="0"/>
              <a:t>Le piante con la resistenza orizzontale rimangono resistenti </a:t>
            </a:r>
            <a:r>
              <a:rPr lang="it-IT" altLang="it-IT" sz="1800" dirty="0" err="1" smtClean="0"/>
              <a:t>piu</a:t>
            </a:r>
            <a:r>
              <a:rPr lang="it-IT" altLang="it-IT" sz="1800" dirty="0" smtClean="0"/>
              <a:t> a lungo ma con minore intensità</a:t>
            </a:r>
          </a:p>
          <a:p>
            <a:endParaRPr lang="it-IT" altLang="it-IT" sz="2000" dirty="0" smtClean="0"/>
          </a:p>
          <a:p>
            <a:endParaRPr lang="it-IT" altLang="it-IT" sz="2000" dirty="0" smtClean="0"/>
          </a:p>
        </p:txBody>
      </p:sp>
    </p:spTree>
    <p:extLst>
      <p:ext uri="{BB962C8B-B14F-4D97-AF65-F5344CB8AC3E}">
        <p14:creationId xmlns:p14="http://schemas.microsoft.com/office/powerpoint/2010/main" val="14941414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09800" y="-152400"/>
            <a:ext cx="7772400" cy="1143000"/>
          </a:xfrm>
        </p:spPr>
        <p:txBody>
          <a:bodyPr/>
          <a:lstStyle/>
          <a:p>
            <a:r>
              <a:rPr lang="en-GB" altLang="it-IT" sz="3200" i="1" smtClean="0"/>
              <a:t>Multilinee e piramidalizzazione</a:t>
            </a:r>
            <a:endParaRPr lang="it-IT" altLang="it-IT" sz="3200" i="1" smtClean="0"/>
          </a:p>
        </p:txBody>
      </p:sp>
      <p:sp>
        <p:nvSpPr>
          <p:cNvPr id="31747" name="Rectangle 3"/>
          <p:cNvSpPr>
            <a:spLocks noGrp="1" noChangeArrowheads="1"/>
          </p:cNvSpPr>
          <p:nvPr>
            <p:ph idx="1"/>
          </p:nvPr>
        </p:nvSpPr>
        <p:spPr>
          <a:xfrm>
            <a:off x="119336" y="990600"/>
            <a:ext cx="11017224" cy="5606752"/>
          </a:xfrm>
        </p:spPr>
        <p:txBody>
          <a:bodyPr/>
          <a:lstStyle/>
          <a:p>
            <a:r>
              <a:rPr lang="it-IT" altLang="it-IT" sz="2000" dirty="0" smtClean="0"/>
              <a:t>Le varietà con la resistenza verticale sono spesso attaccate all’improvviso da nuove razze di patogeno e questo può portare a delle vere e proprie epidemie</a:t>
            </a:r>
          </a:p>
          <a:p>
            <a:r>
              <a:rPr lang="it-IT" altLang="it-IT" sz="2000" dirty="0" smtClean="0"/>
              <a:t>Per evitare questo svantaggio, cioè l’inefficienza della resistenza affidata a pochi geni, vengono oggi usate le multilinee attraverso la </a:t>
            </a:r>
            <a:r>
              <a:rPr lang="it-IT" altLang="it-IT" sz="2000" dirty="0" err="1" smtClean="0"/>
              <a:t>piramidalizzazione</a:t>
            </a:r>
            <a:endParaRPr lang="it-IT" altLang="it-IT" sz="2000" dirty="0" smtClean="0"/>
          </a:p>
          <a:p>
            <a:r>
              <a:rPr lang="it-IT" altLang="it-IT" sz="2000" dirty="0" smtClean="0"/>
              <a:t>Le multilinee sono una miscela di varietà individuali (linee e cultivar) che sono </a:t>
            </a:r>
            <a:r>
              <a:rPr lang="it-IT" altLang="it-IT" sz="2000" dirty="0" err="1" smtClean="0"/>
              <a:t>agronomicamente</a:t>
            </a:r>
            <a:r>
              <a:rPr lang="it-IT" altLang="it-IT" sz="2000" dirty="0" smtClean="0"/>
              <a:t> simili ma che differiscono nei loro geni di resistenza</a:t>
            </a:r>
          </a:p>
          <a:p>
            <a:r>
              <a:rPr lang="it-IT" altLang="it-IT" sz="2000" dirty="0" smtClean="0"/>
              <a:t>La </a:t>
            </a:r>
            <a:r>
              <a:rPr lang="it-IT" altLang="it-IT" sz="2000" dirty="0" err="1" smtClean="0"/>
              <a:t>piramidalizzazione</a:t>
            </a:r>
            <a:r>
              <a:rPr lang="it-IT" altLang="it-IT" sz="2000" dirty="0" smtClean="0"/>
              <a:t> consiste nell’uso di varietà che sono derivate dall’incrocio di molte varietà che contengono geni R diversi e poi selezionando da queste solo quelle che contengono una miscela di tutti I geni R</a:t>
            </a:r>
          </a:p>
          <a:p>
            <a:r>
              <a:rPr lang="it-IT" altLang="it-IT" sz="2000" dirty="0" smtClean="0"/>
              <a:t>Le multilinee e la </a:t>
            </a:r>
            <a:r>
              <a:rPr lang="it-IT" altLang="it-IT" sz="2000" dirty="0" err="1" smtClean="0"/>
              <a:t>piramidalizzazione</a:t>
            </a:r>
            <a:r>
              <a:rPr lang="it-IT" altLang="it-IT" sz="2000" dirty="0" smtClean="0"/>
              <a:t> sono stati sviluppate come metodiche soprattutto nella lotta contro le ruggini dei cereali, ma il loro uso sta decisamente aumentando anche in altri sistemi pianta-patogeno</a:t>
            </a:r>
          </a:p>
          <a:p>
            <a:endParaRPr lang="it-IT" altLang="it-IT" sz="2000" dirty="0" smtClean="0"/>
          </a:p>
          <a:p>
            <a:endParaRPr lang="it-IT" altLang="it-IT" sz="2000" dirty="0" smtClean="0"/>
          </a:p>
        </p:txBody>
      </p:sp>
    </p:spTree>
    <p:extLst>
      <p:ext uri="{BB962C8B-B14F-4D97-AF65-F5344CB8AC3E}">
        <p14:creationId xmlns:p14="http://schemas.microsoft.com/office/powerpoint/2010/main" val="4655262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23392" y="188640"/>
            <a:ext cx="9358808" cy="801960"/>
          </a:xfrm>
        </p:spPr>
        <p:txBody>
          <a:bodyPr/>
          <a:lstStyle/>
          <a:p>
            <a:r>
              <a:rPr lang="en-GB" altLang="it-IT" sz="3200" i="1" dirty="0" err="1" smtClean="0"/>
              <a:t>Esempi</a:t>
            </a:r>
            <a:r>
              <a:rPr lang="en-GB" altLang="it-IT" sz="3200" i="1" dirty="0" smtClean="0"/>
              <a:t>  di </a:t>
            </a:r>
            <a:r>
              <a:rPr lang="en-GB" altLang="it-IT" sz="3200" i="1" dirty="0" err="1" smtClean="0"/>
              <a:t>Controllo</a:t>
            </a:r>
            <a:r>
              <a:rPr lang="en-GB" altLang="it-IT" sz="3200" i="1" dirty="0" smtClean="0"/>
              <a:t> </a:t>
            </a:r>
            <a:r>
              <a:rPr lang="en-GB" altLang="it-IT" sz="3200" i="1" dirty="0" err="1" smtClean="0"/>
              <a:t>mediante</a:t>
            </a:r>
            <a:r>
              <a:rPr lang="en-GB" altLang="it-IT" sz="3200" i="1" dirty="0" smtClean="0"/>
              <a:t> </a:t>
            </a:r>
            <a:r>
              <a:rPr lang="en-GB" altLang="it-IT" sz="3200" i="1" dirty="0" err="1" smtClean="0"/>
              <a:t>l’uso</a:t>
            </a:r>
            <a:r>
              <a:rPr lang="en-GB" altLang="it-IT" sz="3200" i="1" dirty="0" smtClean="0"/>
              <a:t> di </a:t>
            </a:r>
            <a:r>
              <a:rPr lang="en-GB" altLang="it-IT" sz="3200" i="1" dirty="0" err="1" smtClean="0"/>
              <a:t>piante</a:t>
            </a:r>
            <a:r>
              <a:rPr lang="en-GB" altLang="it-IT" sz="3200" i="1" dirty="0" smtClean="0"/>
              <a:t> </a:t>
            </a:r>
            <a:r>
              <a:rPr lang="en-GB" altLang="it-IT" sz="3200" i="1" dirty="0" err="1" smtClean="0"/>
              <a:t>transgeniche</a:t>
            </a:r>
            <a:endParaRPr lang="it-IT" altLang="it-IT" sz="3200" i="1" dirty="0" smtClean="0"/>
          </a:p>
        </p:txBody>
      </p:sp>
      <p:sp>
        <p:nvSpPr>
          <p:cNvPr id="32771" name="Rectangle 3"/>
          <p:cNvSpPr>
            <a:spLocks noGrp="1" noChangeArrowheads="1"/>
          </p:cNvSpPr>
          <p:nvPr>
            <p:ph idx="1"/>
          </p:nvPr>
        </p:nvSpPr>
        <p:spPr>
          <a:xfrm>
            <a:off x="407368" y="990600"/>
            <a:ext cx="10441160" cy="5390728"/>
          </a:xfrm>
        </p:spPr>
        <p:txBody>
          <a:bodyPr/>
          <a:lstStyle/>
          <a:p>
            <a:r>
              <a:rPr lang="it-IT" altLang="it-IT" sz="2000" dirty="0" smtClean="0"/>
              <a:t>Piante transgeniche trasformate con specifici geni R</a:t>
            </a:r>
          </a:p>
          <a:p>
            <a:pPr lvl="1"/>
            <a:r>
              <a:rPr lang="it-IT" altLang="it-IT" sz="1800" dirty="0" smtClean="0"/>
              <a:t>Xa21</a:t>
            </a:r>
          </a:p>
          <a:p>
            <a:pPr lvl="1"/>
            <a:r>
              <a:rPr lang="it-IT" altLang="it-IT" sz="1800" dirty="0" smtClean="0"/>
              <a:t>PR5K</a:t>
            </a:r>
          </a:p>
          <a:p>
            <a:r>
              <a:rPr lang="it-IT" altLang="it-IT" sz="2000" dirty="0" smtClean="0"/>
              <a:t>Piante transgeniche trasformate con geni che codificano per prodotti </a:t>
            </a:r>
            <a:r>
              <a:rPr lang="it-IT" altLang="it-IT" sz="2000" dirty="0" err="1" smtClean="0"/>
              <a:t>antipatogenici</a:t>
            </a:r>
            <a:endParaRPr lang="it-IT" altLang="it-IT" sz="2000" dirty="0" smtClean="0"/>
          </a:p>
          <a:p>
            <a:pPr lvl="1"/>
            <a:r>
              <a:rPr lang="it-IT" altLang="it-IT" sz="1800" dirty="0" err="1" smtClean="0"/>
              <a:t>Chitinases</a:t>
            </a:r>
            <a:endParaRPr lang="it-IT" altLang="it-IT" sz="1800" dirty="0" smtClean="0"/>
          </a:p>
          <a:p>
            <a:pPr lvl="1"/>
            <a:r>
              <a:rPr lang="it-IT" altLang="it-IT" sz="1800" dirty="0" err="1" smtClean="0"/>
              <a:t>Glucanases</a:t>
            </a:r>
            <a:endParaRPr lang="it-IT" altLang="it-IT" sz="1800" dirty="0" smtClean="0"/>
          </a:p>
          <a:p>
            <a:r>
              <a:rPr lang="it-IT" altLang="it-IT" sz="2000" dirty="0" smtClean="0"/>
              <a:t>Piante transgeniche trasformate con acidi nucleici che portano alla resistenza e al </a:t>
            </a:r>
            <a:r>
              <a:rPr lang="it-IT" altLang="it-IT" sz="2000" dirty="0" err="1" smtClean="0"/>
              <a:t>silenziamento</a:t>
            </a:r>
            <a:r>
              <a:rPr lang="it-IT" altLang="it-IT" sz="2000" dirty="0" smtClean="0"/>
              <a:t> di geni del patogeno</a:t>
            </a:r>
          </a:p>
          <a:p>
            <a:pPr lvl="1"/>
            <a:r>
              <a:rPr lang="it-IT" altLang="it-IT" sz="1800" dirty="0" err="1" smtClean="0"/>
              <a:t>Coat</a:t>
            </a:r>
            <a:r>
              <a:rPr lang="it-IT" altLang="it-IT" sz="1800" dirty="0" smtClean="0"/>
              <a:t> </a:t>
            </a:r>
            <a:r>
              <a:rPr lang="it-IT" altLang="it-IT" sz="1800" dirty="0" err="1" smtClean="0"/>
              <a:t>protein</a:t>
            </a:r>
            <a:endParaRPr lang="it-IT" altLang="it-IT" sz="1800" dirty="0" smtClean="0"/>
          </a:p>
          <a:p>
            <a:pPr lvl="1"/>
            <a:r>
              <a:rPr lang="it-IT" altLang="it-IT" sz="1800" dirty="0" err="1" smtClean="0"/>
              <a:t>RNAse</a:t>
            </a:r>
            <a:endParaRPr lang="it-IT" altLang="it-IT" sz="1800" dirty="0" smtClean="0"/>
          </a:p>
          <a:p>
            <a:r>
              <a:rPr lang="it-IT" altLang="it-IT" sz="2000" dirty="0" smtClean="0"/>
              <a:t>Piante transgeniche trasformate con combinazioni di geni R</a:t>
            </a:r>
          </a:p>
          <a:p>
            <a:r>
              <a:rPr lang="it-IT" altLang="it-IT" sz="2000" dirty="0" smtClean="0"/>
              <a:t>Piante transgeniche che producono anticorpi contro patogeni</a:t>
            </a:r>
          </a:p>
          <a:p>
            <a:pPr lvl="1"/>
            <a:r>
              <a:rPr lang="it-IT" altLang="it-IT" sz="1800" dirty="0" err="1" smtClean="0"/>
              <a:t>Fab</a:t>
            </a:r>
            <a:r>
              <a:rPr lang="it-IT" altLang="it-IT" sz="1800" dirty="0" smtClean="0"/>
              <a:t> </a:t>
            </a:r>
            <a:r>
              <a:rPr lang="it-IT" altLang="it-IT" sz="1800" dirty="0" err="1" smtClean="0"/>
              <a:t>fragment</a:t>
            </a:r>
            <a:r>
              <a:rPr lang="it-IT" altLang="it-IT" sz="1800" dirty="0" smtClean="0"/>
              <a:t> - virus</a:t>
            </a:r>
          </a:p>
          <a:p>
            <a:endParaRPr lang="it-IT" altLang="it-IT" sz="2000" dirty="0" smtClean="0"/>
          </a:p>
          <a:p>
            <a:pPr lvl="1"/>
            <a:endParaRPr lang="it-IT" altLang="it-IT" sz="1800" dirty="0" smtClean="0"/>
          </a:p>
          <a:p>
            <a:endParaRPr lang="it-IT" altLang="it-IT" sz="2000" dirty="0" smtClean="0"/>
          </a:p>
          <a:p>
            <a:endParaRPr lang="it-IT" altLang="it-IT" sz="2000" dirty="0" smtClean="0"/>
          </a:p>
          <a:p>
            <a:endParaRPr lang="it-IT" altLang="it-IT" sz="2000" dirty="0" smtClean="0"/>
          </a:p>
        </p:txBody>
      </p:sp>
    </p:spTree>
    <p:extLst>
      <p:ext uri="{BB962C8B-B14F-4D97-AF65-F5344CB8AC3E}">
        <p14:creationId xmlns:p14="http://schemas.microsoft.com/office/powerpoint/2010/main" val="10088247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Crop</a:t>
            </a:r>
            <a:r>
              <a:rPr lang="it-IT" dirty="0" smtClean="0"/>
              <a:t> </a:t>
            </a:r>
            <a:r>
              <a:rPr lang="it-IT" dirty="0" err="1" smtClean="0"/>
              <a:t>Genetic</a:t>
            </a:r>
            <a:r>
              <a:rPr lang="it-IT" dirty="0" smtClean="0"/>
              <a:t> </a:t>
            </a:r>
            <a:r>
              <a:rPr lang="it-IT" dirty="0" err="1" smtClean="0"/>
              <a:t>Diversity</a:t>
            </a:r>
            <a:endParaRPr lang="it-IT" dirty="0"/>
          </a:p>
        </p:txBody>
      </p:sp>
      <p:sp>
        <p:nvSpPr>
          <p:cNvPr id="3" name="Segnaposto contenuto 2"/>
          <p:cNvSpPr>
            <a:spLocks noGrp="1"/>
          </p:cNvSpPr>
          <p:nvPr>
            <p:ph idx="1"/>
          </p:nvPr>
        </p:nvSpPr>
        <p:spPr>
          <a:xfrm>
            <a:off x="119336" y="1556792"/>
            <a:ext cx="10945216" cy="5112568"/>
          </a:xfrm>
        </p:spPr>
        <p:txBody>
          <a:bodyPr>
            <a:normAutofit fontScale="85000" lnSpcReduction="20000"/>
          </a:bodyPr>
          <a:lstStyle/>
          <a:p>
            <a:pPr lvl="0"/>
            <a:r>
              <a:rPr lang="en-GB" dirty="0"/>
              <a:t>Much of the </a:t>
            </a:r>
            <a:r>
              <a:rPr lang="en-GB" b="1" dirty="0"/>
              <a:t>30% of the world’s annual harvest lost to pests and diseases occurs in developing countries</a:t>
            </a:r>
            <a:r>
              <a:rPr lang="en-GB" dirty="0"/>
              <a:t> (</a:t>
            </a:r>
            <a:r>
              <a:rPr lang="en-GB" dirty="0" err="1"/>
              <a:t>Oerke</a:t>
            </a:r>
            <a:r>
              <a:rPr lang="en-GB" dirty="0"/>
              <a:t> et. al, 1994). The resulting economic and food resource costs are, to a significant extent, a consequence of </a:t>
            </a:r>
            <a:r>
              <a:rPr lang="en-GB" b="1" dirty="0"/>
              <a:t>crops growing in monocultures</a:t>
            </a:r>
            <a:r>
              <a:rPr lang="en-GB" dirty="0"/>
              <a:t> and the continuing evolution of new races of pests and pathogens that are able to overcome resistance genes introduced by modern breeding (Bourke, 1993; Wolfe and </a:t>
            </a:r>
            <a:r>
              <a:rPr lang="en-GB" dirty="0" err="1"/>
              <a:t>Finchk</a:t>
            </a:r>
            <a:r>
              <a:rPr lang="en-GB" dirty="0"/>
              <a:t>, 1997; Singh et al., 2006</a:t>
            </a:r>
            <a:r>
              <a:rPr lang="en-GB" dirty="0" smtClean="0"/>
              <a:t>).</a:t>
            </a:r>
          </a:p>
          <a:p>
            <a:pPr lvl="0"/>
            <a:r>
              <a:rPr lang="en-GB" b="1" dirty="0" smtClean="0"/>
              <a:t>Breeding </a:t>
            </a:r>
            <a:r>
              <a:rPr lang="en-GB" b="1" dirty="0"/>
              <a:t>programmes</a:t>
            </a:r>
            <a:r>
              <a:rPr lang="en-GB" dirty="0"/>
              <a:t> exist to develop new varieties and to replace varieties that have lost their resistance, but the </a:t>
            </a:r>
            <a:r>
              <a:rPr lang="en-GB" b="1" dirty="0"/>
              <a:t>maintenance cost of this system is high</a:t>
            </a:r>
            <a:r>
              <a:rPr lang="en-GB" dirty="0"/>
              <a:t>. </a:t>
            </a:r>
            <a:endParaRPr lang="it-IT" dirty="0"/>
          </a:p>
          <a:p>
            <a:pPr lvl="0"/>
            <a:r>
              <a:rPr lang="en-GB" dirty="0"/>
              <a:t>Agricultural scientists (Marshall, 1977) recognised the potential </a:t>
            </a:r>
            <a:r>
              <a:rPr lang="en-GB" b="1" dirty="0"/>
              <a:t>negative</a:t>
            </a:r>
            <a:r>
              <a:rPr lang="en-GB" dirty="0"/>
              <a:t> consequences of planting large areas to single, </a:t>
            </a:r>
            <a:r>
              <a:rPr lang="en-GB" b="1" dirty="0"/>
              <a:t>uniform crop cultivars</a:t>
            </a:r>
            <a:r>
              <a:rPr lang="en-GB" dirty="0"/>
              <a:t> as early as the 1930s. The agriculture research community has consistently tried to reduce the incidence of the pests and diseases highlighted above. </a:t>
            </a:r>
            <a:endParaRPr lang="it-IT" dirty="0"/>
          </a:p>
          <a:p>
            <a:pPr lvl="0"/>
            <a:r>
              <a:rPr lang="en-GB" dirty="0"/>
              <a:t>Until recently IPM methods have concentrated on using agronomic techniques to </a:t>
            </a:r>
            <a:r>
              <a:rPr lang="en-GB" b="1" dirty="0"/>
              <a:t>modify the environment </a:t>
            </a:r>
            <a:r>
              <a:rPr lang="en-GB" dirty="0"/>
              <a:t>around predominantly modern cultures. This approach look for reducing the need for pesticides, making limited use of the opportunities offered by the effective deployment of the </a:t>
            </a:r>
            <a:r>
              <a:rPr lang="en-GB" b="1" dirty="0"/>
              <a:t>intra-specific diversity of local crop</a:t>
            </a:r>
            <a:r>
              <a:rPr lang="en-GB" dirty="0"/>
              <a:t> varieties themselves, despite their importance for </a:t>
            </a:r>
            <a:r>
              <a:rPr lang="en-GB" b="1" dirty="0"/>
              <a:t>small-scale farmers</a:t>
            </a:r>
            <a:r>
              <a:rPr lang="en-GB" dirty="0"/>
              <a:t> and the role they play as a primary source for the new resistant germplasm. </a:t>
            </a:r>
            <a:endParaRPr lang="en-GB" dirty="0" smtClean="0"/>
          </a:p>
          <a:p>
            <a:pPr lvl="0"/>
            <a:r>
              <a:rPr lang="en-GB" b="1" dirty="0" smtClean="0"/>
              <a:t>Local </a:t>
            </a:r>
            <a:r>
              <a:rPr lang="en-GB" b="1" dirty="0"/>
              <a:t>crop varieties provide about 39% of the resistant</a:t>
            </a:r>
            <a:r>
              <a:rPr lang="en-GB" dirty="0"/>
              <a:t> germplasm used in the breeding programmes of major crops such as maize, wheat, soybean, sorghum and barley (</a:t>
            </a:r>
            <a:r>
              <a:rPr lang="en-GB" dirty="0" err="1"/>
              <a:t>Duvick</a:t>
            </a:r>
            <a:r>
              <a:rPr lang="en-GB" dirty="0"/>
              <a:t>, 1984). </a:t>
            </a:r>
            <a:endParaRPr lang="it-IT" dirty="0"/>
          </a:p>
          <a:p>
            <a:pPr lvl="0"/>
            <a:r>
              <a:rPr lang="en-GB" dirty="0"/>
              <a:t>This enormous intra-specific biodiversity may be exploited planting </a:t>
            </a:r>
            <a:r>
              <a:rPr lang="en-US" dirty="0"/>
              <a:t>mixtures of varieties of the same maize crop</a:t>
            </a:r>
            <a:r>
              <a:rPr lang="en-GB" dirty="0"/>
              <a:t>. The main purpose of “</a:t>
            </a:r>
            <a:r>
              <a:rPr lang="en-GB" b="1" dirty="0"/>
              <a:t>genetic mixtures</a:t>
            </a:r>
            <a:r>
              <a:rPr lang="en-GB" dirty="0"/>
              <a:t>” or mixtures of varieties of the same crop, for pest and disease management is to </a:t>
            </a:r>
            <a:r>
              <a:rPr lang="en-GB" b="1" dirty="0"/>
              <a:t>slow down</a:t>
            </a:r>
            <a:r>
              <a:rPr lang="en-GB" dirty="0"/>
              <a:t> pest and pathogen spread. </a:t>
            </a:r>
            <a:endParaRPr lang="it-IT" dirty="0"/>
          </a:p>
          <a:p>
            <a:endParaRPr lang="it-IT" dirty="0"/>
          </a:p>
        </p:txBody>
      </p:sp>
    </p:spTree>
    <p:extLst>
      <p:ext uri="{BB962C8B-B14F-4D97-AF65-F5344CB8AC3E}">
        <p14:creationId xmlns:p14="http://schemas.microsoft.com/office/powerpoint/2010/main" val="815976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CGD - A case of </a:t>
            </a:r>
            <a:r>
              <a:rPr lang="it-IT" dirty="0" err="1" smtClean="0"/>
              <a:t>study</a:t>
            </a:r>
            <a:endParaRPr lang="it-IT" dirty="0"/>
          </a:p>
        </p:txBody>
      </p:sp>
      <p:sp>
        <p:nvSpPr>
          <p:cNvPr id="4" name="Segnaposto contenuto 3"/>
          <p:cNvSpPr>
            <a:spLocks noGrp="1"/>
          </p:cNvSpPr>
          <p:nvPr>
            <p:ph sz="half" idx="1"/>
          </p:nvPr>
        </p:nvSpPr>
        <p:spPr>
          <a:xfrm>
            <a:off x="191344" y="1536192"/>
            <a:ext cx="5295056" cy="5205176"/>
          </a:xfrm>
        </p:spPr>
        <p:txBody>
          <a:bodyPr>
            <a:normAutofit fontScale="70000" lnSpcReduction="20000"/>
          </a:bodyPr>
          <a:lstStyle/>
          <a:p>
            <a:pPr lvl="0"/>
            <a:r>
              <a:rPr lang="en-GB" dirty="0"/>
              <a:t>The basic principle that enables varietal mixtures to </a:t>
            </a:r>
            <a:r>
              <a:rPr lang="en-GB" b="1" dirty="0"/>
              <a:t>reduce the severity of disease </a:t>
            </a:r>
            <a:r>
              <a:rPr lang="en-GB" dirty="0"/>
              <a:t>was stated by Wolfe in 1985: “</a:t>
            </a:r>
            <a:r>
              <a:rPr lang="en-GB" i="1" dirty="0"/>
              <a:t>Host mixtures may restrict the spread of disease considerably relative to the mean of their components, provided the components differ in their susceptibility.</a:t>
            </a:r>
            <a:r>
              <a:rPr lang="en-GB" dirty="0"/>
              <a:t>” This is considered to be the mixture effect. </a:t>
            </a:r>
            <a:endParaRPr lang="it-IT" dirty="0"/>
          </a:p>
          <a:p>
            <a:pPr lvl="0"/>
            <a:r>
              <a:rPr lang="en-GB" dirty="0"/>
              <a:t>Six years of project implementation based on these premises for maize in China and Ecuador have resulted in </a:t>
            </a:r>
            <a:r>
              <a:rPr lang="en-GB" dirty="0" smtClean="0"/>
              <a:t> assessing </a:t>
            </a:r>
            <a:r>
              <a:rPr lang="en-GB" b="1" dirty="0" smtClean="0"/>
              <a:t>how </a:t>
            </a:r>
            <a:r>
              <a:rPr lang="en-GB" b="1" dirty="0"/>
              <a:t>relevant is maize diversity to reducing crop damage</a:t>
            </a:r>
            <a:r>
              <a:rPr lang="en-GB" dirty="0"/>
              <a:t> and under the choice experiment approach to estimating the value farmers give to </a:t>
            </a:r>
            <a:r>
              <a:rPr lang="en-GB" b="1" dirty="0"/>
              <a:t>resistance to pests and diseases</a:t>
            </a:r>
            <a:r>
              <a:rPr lang="en-GB" dirty="0"/>
              <a:t> and diversity in relation to other important traits. An example is given in Figure 1</a:t>
            </a:r>
            <a:r>
              <a:rPr lang="en-GB" dirty="0" smtClean="0"/>
              <a:t>.</a:t>
            </a:r>
            <a:endParaRPr lang="it-IT" dirty="0"/>
          </a:p>
          <a:p>
            <a:endParaRPr lang="it-IT" dirty="0"/>
          </a:p>
        </p:txBody>
      </p:sp>
      <p:pic>
        <p:nvPicPr>
          <p:cNvPr id="6" name="Segnaposto contenuto 5"/>
          <p:cNvPicPr>
            <a:picLocks noGrp="1" noChangeAspect="1"/>
          </p:cNvPicPr>
          <p:nvPr>
            <p:ph sz="half" idx="2"/>
          </p:nvPr>
        </p:nvPicPr>
        <p:blipFill rotWithShape="1">
          <a:blip r:embed="rId2"/>
          <a:srcRect r="22563"/>
          <a:stretch/>
        </p:blipFill>
        <p:spPr>
          <a:xfrm>
            <a:off x="5627406" y="1268760"/>
            <a:ext cx="5626000" cy="3744416"/>
          </a:xfrm>
          <a:prstGeom prst="rect">
            <a:avLst/>
          </a:prstGeom>
        </p:spPr>
      </p:pic>
    </p:spTree>
    <p:extLst>
      <p:ext uri="{BB962C8B-B14F-4D97-AF65-F5344CB8AC3E}">
        <p14:creationId xmlns:p14="http://schemas.microsoft.com/office/powerpoint/2010/main" val="244235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19536" y="-53486"/>
            <a:ext cx="7772400" cy="1143000"/>
          </a:xfrm>
        </p:spPr>
        <p:txBody>
          <a:bodyPr/>
          <a:lstStyle/>
          <a:p>
            <a:pPr algn="ctr"/>
            <a:r>
              <a:rPr lang="en-US" altLang="it-IT" sz="4000" b="1" dirty="0" err="1" smtClean="0">
                <a:solidFill>
                  <a:srgbClr val="663300"/>
                </a:solidFill>
                <a:effectLst>
                  <a:outerShdw blurRad="38100" dist="38100" dir="2700000" algn="tl">
                    <a:srgbClr val="000000"/>
                  </a:outerShdw>
                </a:effectLst>
              </a:rPr>
              <a:t>Metodi</a:t>
            </a:r>
            <a:r>
              <a:rPr lang="en-US" altLang="it-IT" sz="4000" b="1" dirty="0" smtClean="0">
                <a:solidFill>
                  <a:srgbClr val="663300"/>
                </a:solidFill>
                <a:effectLst>
                  <a:outerShdw blurRad="38100" dist="38100" dir="2700000" algn="tl">
                    <a:srgbClr val="000000"/>
                  </a:outerShdw>
                </a:effectLst>
              </a:rPr>
              <a:t> </a:t>
            </a:r>
            <a:r>
              <a:rPr lang="en-US" altLang="it-IT" sz="4000" b="1" dirty="0" err="1" smtClean="0">
                <a:solidFill>
                  <a:srgbClr val="663300"/>
                </a:solidFill>
                <a:effectLst>
                  <a:outerShdw blurRad="38100" dist="38100" dir="2700000" algn="tl">
                    <a:srgbClr val="000000"/>
                  </a:outerShdw>
                </a:effectLst>
              </a:rPr>
              <a:t>Fisici</a:t>
            </a:r>
            <a:endParaRPr lang="en-US" altLang="it-IT" sz="4000" b="1" dirty="0">
              <a:solidFill>
                <a:srgbClr val="663300"/>
              </a:solidFill>
              <a:effectLst>
                <a:outerShdw blurRad="38100" dist="38100" dir="2700000" algn="tl">
                  <a:srgbClr val="000000"/>
                </a:outerShdw>
              </a:effectLst>
            </a:endParaRPr>
          </a:p>
        </p:txBody>
      </p:sp>
      <p:sp>
        <p:nvSpPr>
          <p:cNvPr id="12291" name="Rectangle 3"/>
          <p:cNvSpPr>
            <a:spLocks noGrp="1" noChangeArrowheads="1"/>
          </p:cNvSpPr>
          <p:nvPr>
            <p:ph idx="1"/>
          </p:nvPr>
        </p:nvSpPr>
        <p:spPr>
          <a:xfrm>
            <a:off x="191344" y="936811"/>
            <a:ext cx="2952328" cy="4292389"/>
          </a:xfrm>
        </p:spPr>
        <p:txBody>
          <a:bodyPr>
            <a:normAutofit fontScale="92500" lnSpcReduction="20000"/>
          </a:bodyPr>
          <a:lstStyle/>
          <a:p>
            <a:pPr>
              <a:buFontTx/>
              <a:buNone/>
            </a:pPr>
            <a:r>
              <a:rPr lang="en-US" altLang="it-IT" sz="2400" b="1" dirty="0" err="1" smtClean="0">
                <a:solidFill>
                  <a:srgbClr val="008000"/>
                </a:solidFill>
                <a:effectLst>
                  <a:outerShdw blurRad="38100" dist="38100" dir="2700000" algn="tl">
                    <a:srgbClr val="000000"/>
                  </a:outerShdw>
                </a:effectLst>
              </a:rPr>
              <a:t>Solarizzazione</a:t>
            </a:r>
            <a:endParaRPr lang="en-US" altLang="it-IT" sz="2400" b="1" dirty="0" smtClean="0">
              <a:solidFill>
                <a:srgbClr val="008000"/>
              </a:solidFill>
              <a:effectLst>
                <a:outerShdw blurRad="38100" dist="38100" dir="2700000" algn="tl">
                  <a:srgbClr val="000000"/>
                </a:outerShdw>
              </a:effectLst>
            </a:endParaRPr>
          </a:p>
          <a:p>
            <a:pPr>
              <a:buFontTx/>
              <a:buNone/>
            </a:pPr>
            <a:r>
              <a:rPr lang="en-US" altLang="it-IT" sz="2400" b="1" dirty="0" smtClean="0">
                <a:solidFill>
                  <a:srgbClr val="008000"/>
                </a:solidFill>
                <a:effectLst>
                  <a:outerShdw blurRad="38100" dist="38100" dir="2700000" algn="tl">
                    <a:srgbClr val="000000"/>
                  </a:outerShdw>
                </a:effectLst>
              </a:rPr>
              <a:t>Dry </a:t>
            </a:r>
            <a:r>
              <a:rPr lang="en-US" altLang="it-IT" sz="2400" b="1" dirty="0">
                <a:solidFill>
                  <a:srgbClr val="008000"/>
                </a:solidFill>
                <a:effectLst>
                  <a:outerShdw blurRad="38100" dist="38100" dir="2700000" algn="tl">
                    <a:srgbClr val="000000"/>
                  </a:outerShdw>
                </a:effectLst>
              </a:rPr>
              <a:t>heat is not as effect as wet heat</a:t>
            </a:r>
          </a:p>
          <a:p>
            <a:pPr>
              <a:buFontTx/>
              <a:buNone/>
            </a:pPr>
            <a:r>
              <a:rPr lang="en-US" altLang="it-IT" sz="2400" b="1" dirty="0">
                <a:solidFill>
                  <a:srgbClr val="008000"/>
                </a:solidFill>
                <a:effectLst>
                  <a:outerShdw blurRad="38100" dist="38100" dir="2700000" algn="tl">
                    <a:srgbClr val="000000"/>
                  </a:outerShdw>
                </a:effectLst>
              </a:rPr>
              <a:t>50 C – kills water molds and </a:t>
            </a:r>
            <a:r>
              <a:rPr lang="en-US" altLang="it-IT" sz="2400" b="1" dirty="0" smtClean="0">
                <a:solidFill>
                  <a:srgbClr val="008000"/>
                </a:solidFill>
                <a:effectLst>
                  <a:outerShdw blurRad="38100" dist="38100" dir="2700000" algn="tl">
                    <a:srgbClr val="000000"/>
                  </a:outerShdw>
                </a:effectLst>
              </a:rPr>
              <a:t>nematodes</a:t>
            </a:r>
          </a:p>
          <a:p>
            <a:pPr>
              <a:buFontTx/>
              <a:buNone/>
            </a:pPr>
            <a:r>
              <a:rPr lang="en-US" altLang="it-IT" sz="2400" b="1" dirty="0" smtClean="0">
                <a:solidFill>
                  <a:srgbClr val="008000"/>
                </a:solidFill>
                <a:effectLst>
                  <a:outerShdw blurRad="38100" dist="38100" dir="2700000" algn="tl">
                    <a:srgbClr val="000000"/>
                  </a:outerShdw>
                </a:effectLst>
              </a:rPr>
              <a:t>52 C – kills oomycetes</a:t>
            </a:r>
            <a:endParaRPr lang="en-US" altLang="it-IT" sz="2400" b="1" dirty="0">
              <a:solidFill>
                <a:srgbClr val="008000"/>
              </a:solidFill>
              <a:effectLst>
                <a:outerShdw blurRad="38100" dist="38100" dir="2700000" algn="tl">
                  <a:srgbClr val="000000"/>
                </a:outerShdw>
              </a:effectLst>
            </a:endParaRPr>
          </a:p>
          <a:p>
            <a:pPr>
              <a:buFontTx/>
              <a:buNone/>
            </a:pPr>
            <a:r>
              <a:rPr lang="en-US" altLang="it-IT" sz="2400" b="1" dirty="0">
                <a:solidFill>
                  <a:srgbClr val="008000"/>
                </a:solidFill>
                <a:effectLst>
                  <a:outerShdw blurRad="38100" dist="38100" dir="2700000" algn="tl">
                    <a:srgbClr val="000000"/>
                  </a:outerShdw>
                </a:effectLst>
              </a:rPr>
              <a:t>60-72 C kill most fungi, worms, slugs and centipedes</a:t>
            </a:r>
          </a:p>
          <a:p>
            <a:pPr>
              <a:buFontTx/>
              <a:buNone/>
            </a:pPr>
            <a:r>
              <a:rPr lang="en-US" altLang="it-IT" sz="2400" b="1" dirty="0">
                <a:solidFill>
                  <a:srgbClr val="008000"/>
                </a:solidFill>
                <a:effectLst>
                  <a:outerShdw blurRad="38100" dist="38100" dir="2700000" algn="tl">
                    <a:srgbClr val="000000"/>
                  </a:outerShdw>
                </a:effectLst>
              </a:rPr>
              <a:t>82 C most weeds</a:t>
            </a:r>
          </a:p>
          <a:p>
            <a:pPr>
              <a:buFontTx/>
              <a:buNone/>
            </a:pPr>
            <a:r>
              <a:rPr lang="en-US" altLang="it-IT" sz="2400" b="1" dirty="0">
                <a:solidFill>
                  <a:srgbClr val="008000"/>
                </a:solidFill>
                <a:effectLst>
                  <a:outerShdw blurRad="38100" dist="38100" dir="2700000" algn="tl">
                    <a:srgbClr val="000000"/>
                  </a:outerShdw>
                </a:effectLst>
              </a:rPr>
              <a:t>Can lead to salt build up (</a:t>
            </a:r>
            <a:r>
              <a:rPr lang="en-US" altLang="it-IT" sz="2400" b="1" dirty="0" err="1">
                <a:solidFill>
                  <a:srgbClr val="008000"/>
                </a:solidFill>
                <a:effectLst>
                  <a:outerShdw blurRad="38100" dist="38100" dir="2700000" algn="tl">
                    <a:srgbClr val="000000"/>
                  </a:outerShdw>
                </a:effectLst>
              </a:rPr>
              <a:t>Mn</a:t>
            </a:r>
            <a:r>
              <a:rPr lang="en-US" altLang="it-IT" sz="2400" b="1" dirty="0">
                <a:solidFill>
                  <a:srgbClr val="008000"/>
                </a:solidFill>
                <a:effectLst>
                  <a:outerShdw blurRad="38100" dist="38100" dir="2700000" algn="tl">
                    <a:srgbClr val="000000"/>
                  </a:outerShdw>
                </a:effectLst>
              </a:rPr>
              <a:t>) and toxic levels of NH</a:t>
            </a:r>
            <a:r>
              <a:rPr lang="en-US" altLang="it-IT" sz="2400" b="1" baseline="-25000" dirty="0">
                <a:solidFill>
                  <a:srgbClr val="008000"/>
                </a:solidFill>
                <a:effectLst>
                  <a:outerShdw blurRad="38100" dist="38100" dir="2700000" algn="tl">
                    <a:srgbClr val="000000"/>
                  </a:outerShdw>
                </a:effectLst>
              </a:rPr>
              <a:t>4</a:t>
            </a:r>
            <a:endParaRPr lang="en-US" altLang="it-IT" sz="2400" b="1" dirty="0">
              <a:solidFill>
                <a:srgbClr val="008000"/>
              </a:solidFill>
              <a:effectLst>
                <a:outerShdw blurRad="38100" dist="38100" dir="2700000" algn="tl">
                  <a:srgbClr val="000000"/>
                </a:outerShdw>
              </a:effectLst>
            </a:endParaRPr>
          </a:p>
        </p:txBody>
      </p:sp>
      <p:pic>
        <p:nvPicPr>
          <p:cNvPr id="12292" name="Picture 4" descr="C:\WINDOWS\Desktop\max\Patologia L'Aquila\lezione 30-05-06\elimination Te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9144" y="1119967"/>
            <a:ext cx="2736592" cy="37796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5879976" y="936811"/>
            <a:ext cx="2803560" cy="524015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Arial" panose="020B0604020202020204" pitchFamily="34" charset="0"/>
              <a:buNone/>
            </a:pPr>
            <a:r>
              <a:rPr lang="en-US" altLang="it-IT" b="1" smtClean="0">
                <a:solidFill>
                  <a:srgbClr val="663300"/>
                </a:solidFill>
                <a:effectLst>
                  <a:outerShdw blurRad="38100" dist="38100" dir="2700000" algn="tl">
                    <a:srgbClr val="000000"/>
                  </a:outerShdw>
                </a:effectLst>
              </a:rPr>
              <a:t>Dry Storage of Grains and Fruit</a:t>
            </a:r>
            <a:endParaRPr lang="en-US" altLang="it-IT" b="1" smtClean="0">
              <a:solidFill>
                <a:srgbClr val="008000"/>
              </a:solidFill>
              <a:effectLst>
                <a:outerShdw blurRad="38100" dist="38100" dir="2700000" algn="tl">
                  <a:srgbClr val="000000"/>
                </a:outerShdw>
              </a:effectLst>
            </a:endParaRPr>
          </a:p>
          <a:p>
            <a:pPr fontAlgn="auto">
              <a:spcAft>
                <a:spcPts val="0"/>
              </a:spcAft>
              <a:buFontTx/>
              <a:buNone/>
            </a:pPr>
            <a:r>
              <a:rPr lang="en-US" altLang="it-IT" b="1" smtClean="0">
                <a:solidFill>
                  <a:srgbClr val="008000"/>
                </a:solidFill>
                <a:effectLst>
                  <a:outerShdw blurRad="38100" dist="38100" dir="2700000" algn="tl">
                    <a:srgbClr val="000000"/>
                  </a:outerShdw>
                </a:effectLst>
              </a:rPr>
              <a:t>Harvest properly (when moisture is below 12%); may require air drying for some nut crops; low moisture content in corn in storage is critical for preventing alfatoxin problems</a:t>
            </a:r>
          </a:p>
          <a:p>
            <a:pPr fontAlgn="auto">
              <a:spcAft>
                <a:spcPts val="0"/>
              </a:spcAft>
              <a:buFontTx/>
              <a:buNone/>
            </a:pPr>
            <a:endParaRPr lang="en-US" altLang="it-IT" b="1" smtClean="0">
              <a:solidFill>
                <a:srgbClr val="008000"/>
              </a:solidFill>
              <a:effectLst>
                <a:outerShdw blurRad="38100" dist="38100" dir="2700000" algn="tl">
                  <a:srgbClr val="000000"/>
                </a:outerShdw>
              </a:effectLst>
            </a:endParaRPr>
          </a:p>
          <a:p>
            <a:pPr fontAlgn="auto">
              <a:spcAft>
                <a:spcPts val="0"/>
              </a:spcAft>
              <a:buFontTx/>
              <a:buNone/>
            </a:pPr>
            <a:r>
              <a:rPr lang="en-US" altLang="it-IT" b="1" smtClean="0">
                <a:solidFill>
                  <a:srgbClr val="008000"/>
                </a:solidFill>
                <a:effectLst>
                  <a:outerShdw blurRad="38100" dist="38100" dir="2700000" algn="tl">
                    <a:srgbClr val="000000"/>
                  </a:outerShdw>
                </a:effectLst>
              </a:rPr>
              <a:t>Strawberries: harvest after due is gone to assure dry fruit</a:t>
            </a:r>
            <a:endParaRPr lang="en-US" altLang="it-IT" b="1" dirty="0">
              <a:solidFill>
                <a:srgbClr val="008000"/>
              </a:solidFill>
              <a:effectLst>
                <a:outerShdw blurRad="38100" dist="38100" dir="2700000" algn="tl">
                  <a:srgbClr val="000000"/>
                </a:outerShdw>
              </a:effectLst>
            </a:endParaRPr>
          </a:p>
        </p:txBody>
      </p:sp>
      <p:sp>
        <p:nvSpPr>
          <p:cNvPr id="8" name="Rectangle 3"/>
          <p:cNvSpPr txBox="1">
            <a:spLocks noChangeArrowheads="1"/>
          </p:cNvSpPr>
          <p:nvPr/>
        </p:nvSpPr>
        <p:spPr>
          <a:xfrm>
            <a:off x="8683536" y="936811"/>
            <a:ext cx="3173104" cy="52401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pPr>
            <a:r>
              <a:rPr lang="en-US" altLang="it-IT" b="1" smtClean="0">
                <a:solidFill>
                  <a:srgbClr val="663300"/>
                </a:solidFill>
                <a:effectLst>
                  <a:outerShdw blurRad="38100" dist="38100" dir="2700000" algn="tl">
                    <a:srgbClr val="000000"/>
                  </a:outerShdw>
                </a:effectLst>
              </a:rPr>
              <a:t>Cold Water Treatments</a:t>
            </a:r>
            <a:endParaRPr lang="en-US" altLang="it-IT" b="1" smtClean="0">
              <a:solidFill>
                <a:srgbClr val="008000"/>
              </a:solidFill>
              <a:effectLst>
                <a:outerShdw blurRad="38100" dist="38100" dir="2700000" algn="tl">
                  <a:srgbClr val="000000"/>
                </a:outerShdw>
              </a:effectLst>
            </a:endParaRPr>
          </a:p>
          <a:p>
            <a:pPr fontAlgn="auto">
              <a:spcAft>
                <a:spcPts val="0"/>
              </a:spcAft>
              <a:buFontTx/>
              <a:buNone/>
            </a:pPr>
            <a:r>
              <a:rPr lang="en-US" altLang="it-IT" b="1" smtClean="0">
                <a:solidFill>
                  <a:srgbClr val="008000"/>
                </a:solidFill>
                <a:effectLst>
                  <a:outerShdw blurRad="38100" dist="38100" dir="2700000" algn="tl">
                    <a:srgbClr val="000000"/>
                  </a:outerShdw>
                </a:effectLst>
              </a:rPr>
              <a:t>Broccoli: Heads plunged in ice water at harvest to reduce soft rot problems</a:t>
            </a:r>
          </a:p>
          <a:p>
            <a:pPr fontAlgn="auto">
              <a:spcAft>
                <a:spcPts val="0"/>
              </a:spcAft>
              <a:buFontTx/>
              <a:buNone/>
            </a:pPr>
            <a:endParaRPr lang="en-US" altLang="it-IT" b="1" smtClean="0">
              <a:solidFill>
                <a:srgbClr val="008000"/>
              </a:solidFill>
              <a:effectLst>
                <a:outerShdw blurRad="38100" dist="38100" dir="2700000" algn="tl">
                  <a:srgbClr val="000000"/>
                </a:outerShdw>
              </a:effectLst>
            </a:endParaRPr>
          </a:p>
          <a:p>
            <a:pPr fontAlgn="auto">
              <a:spcAft>
                <a:spcPts val="0"/>
              </a:spcAft>
              <a:buFontTx/>
              <a:buNone/>
            </a:pPr>
            <a:r>
              <a:rPr lang="en-US" altLang="it-IT" b="1" smtClean="0">
                <a:solidFill>
                  <a:srgbClr val="008000"/>
                </a:solidFill>
                <a:effectLst>
                  <a:outerShdw blurRad="38100" dist="38100" dir="2700000" algn="tl">
                    <a:srgbClr val="000000"/>
                  </a:outerShdw>
                </a:effectLst>
              </a:rPr>
              <a:t>Many wholesale grocery store companies send inspectors to fields to ensure that standards are met</a:t>
            </a:r>
            <a:endParaRPr lang="en-US" altLang="it-IT" b="1" dirty="0">
              <a:solidFill>
                <a:srgbClr val="008000"/>
              </a:solidFill>
              <a:effectLst>
                <a:outerShdw blurRad="38100" dist="38100" dir="2700000" algn="tl">
                  <a:srgbClr val="000000"/>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07368" y="188640"/>
            <a:ext cx="10729192" cy="801960"/>
          </a:xfrm>
        </p:spPr>
        <p:txBody>
          <a:bodyPr/>
          <a:lstStyle/>
          <a:p>
            <a:r>
              <a:rPr lang="en-GB" altLang="it-IT" sz="3200" dirty="0" err="1" smtClean="0">
                <a:latin typeface="Comic Sans MS" panose="030F0702030302020204" pitchFamily="66" charset="0"/>
              </a:rPr>
              <a:t>Metodi</a:t>
            </a:r>
            <a:r>
              <a:rPr lang="en-GB" altLang="it-IT" sz="3200" dirty="0" smtClean="0">
                <a:latin typeface="Comic Sans MS" panose="030F0702030302020204" pitchFamily="66" charset="0"/>
              </a:rPr>
              <a:t> </a:t>
            </a:r>
            <a:r>
              <a:rPr lang="en-GB" altLang="it-IT" sz="3200" dirty="0" err="1" smtClean="0">
                <a:latin typeface="Comic Sans MS" panose="030F0702030302020204" pitchFamily="66" charset="0"/>
              </a:rPr>
              <a:t>chimici</a:t>
            </a:r>
            <a:r>
              <a:rPr lang="en-GB" altLang="it-IT" sz="3200" dirty="0" smtClean="0">
                <a:latin typeface="Comic Sans MS" panose="030F0702030302020204" pitchFamily="66" charset="0"/>
              </a:rPr>
              <a:t> </a:t>
            </a:r>
            <a:r>
              <a:rPr lang="en-GB" altLang="it-IT" sz="3200" dirty="0">
                <a:latin typeface="Comic Sans MS" panose="030F0702030302020204" pitchFamily="66" charset="0"/>
              </a:rPr>
              <a:t>per </a:t>
            </a:r>
            <a:r>
              <a:rPr lang="en-GB" altLang="it-IT" sz="3200" dirty="0" err="1">
                <a:latin typeface="Comic Sans MS" panose="030F0702030302020204" pitchFamily="66" charset="0"/>
              </a:rPr>
              <a:t>ridurre</a:t>
            </a:r>
            <a:r>
              <a:rPr lang="en-GB" altLang="it-IT" sz="3200" dirty="0">
                <a:latin typeface="Comic Sans MS" panose="030F0702030302020204" pitchFamily="66" charset="0"/>
              </a:rPr>
              <a:t> </a:t>
            </a:r>
            <a:r>
              <a:rPr lang="en-GB" altLang="it-IT" sz="3200" dirty="0" err="1" smtClean="0">
                <a:latin typeface="Comic Sans MS" panose="030F0702030302020204" pitchFamily="66" charset="0"/>
              </a:rPr>
              <a:t>l’inoculo</a:t>
            </a:r>
            <a:r>
              <a:rPr lang="en-GB" altLang="it-IT" sz="3200" dirty="0" smtClean="0">
                <a:latin typeface="Comic Sans MS" panose="030F0702030302020204" pitchFamily="66" charset="0"/>
              </a:rPr>
              <a:t> da </a:t>
            </a:r>
            <a:r>
              <a:rPr lang="en-GB" altLang="it-IT" sz="3200" dirty="0" err="1" smtClean="0">
                <a:latin typeface="Comic Sans MS" panose="030F0702030302020204" pitchFamily="66" charset="0"/>
              </a:rPr>
              <a:t>suolo</a:t>
            </a:r>
            <a:endParaRPr lang="it-IT" altLang="it-IT" sz="3200" dirty="0">
              <a:latin typeface="Comic Sans MS" panose="030F0702030302020204" pitchFamily="66" charset="0"/>
            </a:endParaRPr>
          </a:p>
        </p:txBody>
      </p:sp>
      <p:sp>
        <p:nvSpPr>
          <p:cNvPr id="27651" name="Rectangle 3"/>
          <p:cNvSpPr>
            <a:spLocks noGrp="1" noChangeArrowheads="1"/>
          </p:cNvSpPr>
          <p:nvPr>
            <p:ph type="body" sz="half" idx="1"/>
          </p:nvPr>
        </p:nvSpPr>
        <p:spPr>
          <a:xfrm>
            <a:off x="479376" y="1351005"/>
            <a:ext cx="11161240" cy="5475312"/>
          </a:xfrm>
        </p:spPr>
        <p:txBody>
          <a:bodyPr/>
          <a:lstStyle/>
          <a:p>
            <a:pPr>
              <a:lnSpc>
                <a:spcPct val="90000"/>
              </a:lnSpc>
            </a:pPr>
            <a:r>
              <a:rPr lang="it-IT" altLang="it-IT" sz="2000" dirty="0" smtClean="0"/>
              <a:t>I pesticidi chimici sono generalmente usati per proteggere le piante dalle infezioni o per eliminare un patogeno che ha già infettato la pianta</a:t>
            </a:r>
          </a:p>
          <a:p>
            <a:pPr>
              <a:lnSpc>
                <a:spcPct val="90000"/>
              </a:lnSpc>
            </a:pPr>
            <a:r>
              <a:rPr lang="it-IT" altLang="it-IT" sz="2000" dirty="0" smtClean="0"/>
              <a:t>Pochi trattamenti chimici sono rivolti all’eliminazione dell’inoculo prima che questo arrivi alla pianta, e consistono in</a:t>
            </a:r>
          </a:p>
          <a:p>
            <a:pPr lvl="1">
              <a:lnSpc>
                <a:spcPct val="90000"/>
              </a:lnSpc>
            </a:pPr>
            <a:r>
              <a:rPr lang="it-IT" altLang="it-IT" sz="1800" dirty="0" smtClean="0"/>
              <a:t>Trattamento del suolo con agenti chimici</a:t>
            </a:r>
          </a:p>
          <a:p>
            <a:pPr lvl="2">
              <a:lnSpc>
                <a:spcPct val="90000"/>
              </a:lnSpc>
            </a:pPr>
            <a:r>
              <a:rPr lang="it-IT" altLang="it-IT" sz="1600" dirty="0" smtClean="0"/>
              <a:t>Alcuni fungicidi vengono applicati al suolo come polveri per controllare il </a:t>
            </a:r>
            <a:r>
              <a:rPr lang="it-IT" altLang="it-IT" sz="1600" i="1" dirty="0" err="1" smtClean="0"/>
              <a:t>damping</a:t>
            </a:r>
            <a:r>
              <a:rPr lang="it-IT" altLang="it-IT" sz="1600" i="1" dirty="0" smtClean="0"/>
              <a:t> off </a:t>
            </a:r>
            <a:r>
              <a:rPr lang="it-IT" altLang="it-IT" sz="1600" dirty="0" smtClean="0"/>
              <a:t>dei </a:t>
            </a:r>
            <a:r>
              <a:rPr lang="it-IT" altLang="it-IT" sz="1600" dirty="0" err="1" smtClean="0"/>
              <a:t>germinelli</a:t>
            </a:r>
            <a:r>
              <a:rPr lang="it-IT" altLang="it-IT" sz="1600" dirty="0" smtClean="0"/>
              <a:t>, I marciumi radicali o del colletto e altre malattie</a:t>
            </a:r>
          </a:p>
          <a:p>
            <a:pPr lvl="2">
              <a:lnSpc>
                <a:spcPct val="90000"/>
              </a:lnSpc>
            </a:pPr>
            <a:r>
              <a:rPr lang="it-IT" altLang="it-IT" sz="1600" dirty="0" smtClean="0"/>
              <a:t>In campi irrigati il fungicida viene immesso nell’acqua d’irrigazione</a:t>
            </a:r>
          </a:p>
          <a:p>
            <a:pPr lvl="2">
              <a:lnSpc>
                <a:spcPct val="90000"/>
              </a:lnSpc>
            </a:pPr>
            <a:r>
              <a:rPr lang="it-IT" altLang="it-IT" sz="1600" dirty="0" smtClean="0"/>
              <a:t>I fungicidi usati sono il </a:t>
            </a:r>
            <a:r>
              <a:rPr lang="it-IT" altLang="it-IT" sz="1600" dirty="0" err="1" smtClean="0"/>
              <a:t>metalaxyl</a:t>
            </a:r>
            <a:r>
              <a:rPr lang="it-IT" altLang="it-IT" sz="1600" dirty="0" smtClean="0"/>
              <a:t>, </a:t>
            </a:r>
            <a:r>
              <a:rPr lang="it-IT" altLang="it-IT" sz="1600" dirty="0" err="1" smtClean="0"/>
              <a:t>diazoben</a:t>
            </a:r>
            <a:r>
              <a:rPr lang="it-IT" altLang="it-IT" sz="1600" dirty="0" smtClean="0"/>
              <a:t>, PCNB, </a:t>
            </a:r>
            <a:r>
              <a:rPr lang="it-IT" altLang="it-IT" sz="1600" dirty="0" err="1" smtClean="0"/>
              <a:t>captan</a:t>
            </a:r>
            <a:endParaRPr lang="it-IT" altLang="it-IT" sz="1600" dirty="0" smtClean="0"/>
          </a:p>
          <a:p>
            <a:pPr lvl="1">
              <a:lnSpc>
                <a:spcPct val="90000"/>
              </a:lnSpc>
            </a:pPr>
            <a:r>
              <a:rPr lang="it-IT" altLang="it-IT" sz="1800" dirty="0" smtClean="0"/>
              <a:t>Fumigazione</a:t>
            </a:r>
          </a:p>
          <a:p>
            <a:pPr lvl="2">
              <a:lnSpc>
                <a:spcPct val="90000"/>
              </a:lnSpc>
            </a:pPr>
            <a:r>
              <a:rPr lang="it-IT" altLang="it-IT" sz="1600" dirty="0" smtClean="0"/>
              <a:t>Questo è uno dei migliori sistemi per prevenire l’attacco da nematodi e altri microrganismi</a:t>
            </a:r>
          </a:p>
          <a:p>
            <a:pPr lvl="2">
              <a:lnSpc>
                <a:spcPct val="90000"/>
              </a:lnSpc>
            </a:pPr>
            <a:r>
              <a:rPr lang="it-IT" altLang="it-IT" sz="1600" dirty="0" smtClean="0"/>
              <a:t>Alcuni di questi composti come il bromuro di metile si volatilizzano appena a contatto del suolo o si decompongono in gas successivamente all’applicazione. La legge 128/2009 ne impedisce l’uso in Europa</a:t>
            </a:r>
          </a:p>
          <a:p>
            <a:pPr lvl="2">
              <a:lnSpc>
                <a:spcPct val="90000"/>
              </a:lnSpc>
            </a:pPr>
            <a:r>
              <a:rPr lang="it-IT" altLang="it-IT" sz="1600" dirty="0" smtClean="0"/>
              <a:t>La loro efficacia si basa sulla porosità del terreno </a:t>
            </a:r>
          </a:p>
          <a:p>
            <a:pPr lvl="1">
              <a:lnSpc>
                <a:spcPct val="90000"/>
              </a:lnSpc>
            </a:pPr>
            <a:r>
              <a:rPr lang="it-IT" altLang="it-IT" sz="1800" dirty="0" smtClean="0"/>
              <a:t>Disinfestazione dei magazzini</a:t>
            </a:r>
          </a:p>
          <a:p>
            <a:pPr lvl="2">
              <a:lnSpc>
                <a:spcPct val="90000"/>
              </a:lnSpc>
            </a:pPr>
            <a:r>
              <a:rPr lang="it-IT" altLang="it-IT" sz="1600" dirty="0" smtClean="0"/>
              <a:t>Si usa pulire I muri e I pavimenti con una soluzione di solfato di rame</a:t>
            </a:r>
          </a:p>
          <a:p>
            <a:pPr lvl="2">
              <a:lnSpc>
                <a:spcPct val="90000"/>
              </a:lnSpc>
            </a:pPr>
            <a:endParaRPr lang="it-IT" altLang="it-IT" sz="1600" dirty="0" smtClean="0"/>
          </a:p>
          <a:p>
            <a:pPr lvl="2">
              <a:lnSpc>
                <a:spcPct val="90000"/>
              </a:lnSpc>
            </a:pPr>
            <a:endParaRPr lang="it-IT" altLang="it-IT"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51384" y="188640"/>
            <a:ext cx="9430816" cy="801960"/>
          </a:xfrm>
        </p:spPr>
        <p:txBody>
          <a:bodyPr/>
          <a:lstStyle/>
          <a:p>
            <a:r>
              <a:rPr lang="en-GB" altLang="it-IT" sz="3200" i="1" dirty="0" err="1" smtClean="0"/>
              <a:t>Metodi</a:t>
            </a:r>
            <a:r>
              <a:rPr lang="en-GB" altLang="it-IT" sz="3200" i="1" dirty="0" smtClean="0"/>
              <a:t> </a:t>
            </a:r>
            <a:r>
              <a:rPr lang="en-GB" altLang="it-IT" sz="3200" i="1" dirty="0" err="1" smtClean="0"/>
              <a:t>chimici</a:t>
            </a:r>
            <a:r>
              <a:rPr lang="en-GB" altLang="it-IT" sz="3200" i="1" dirty="0" smtClean="0"/>
              <a:t> per </a:t>
            </a:r>
            <a:r>
              <a:rPr lang="en-GB" altLang="it-IT" sz="3200" i="1" dirty="0" err="1" smtClean="0"/>
              <a:t>bloccare</a:t>
            </a:r>
            <a:r>
              <a:rPr lang="en-GB" altLang="it-IT" sz="3200" i="1" dirty="0" smtClean="0"/>
              <a:t> o </a:t>
            </a:r>
            <a:r>
              <a:rPr lang="en-GB" altLang="it-IT" sz="3200" i="1" dirty="0" err="1" smtClean="0"/>
              <a:t>eradicare</a:t>
            </a:r>
            <a:r>
              <a:rPr lang="en-GB" altLang="it-IT" sz="3200" i="1" dirty="0" smtClean="0"/>
              <a:t> </a:t>
            </a:r>
            <a:r>
              <a:rPr lang="en-GB" altLang="it-IT" sz="3200" i="1" dirty="0" err="1" smtClean="0"/>
              <a:t>i</a:t>
            </a:r>
            <a:r>
              <a:rPr lang="en-GB" altLang="it-IT" sz="3200" i="1" dirty="0" smtClean="0"/>
              <a:t> </a:t>
            </a:r>
            <a:r>
              <a:rPr lang="en-GB" altLang="it-IT" sz="3200" i="1" dirty="0" err="1" smtClean="0"/>
              <a:t>patogeni</a:t>
            </a:r>
            <a:endParaRPr lang="it-IT" altLang="it-IT" sz="3200" i="1" dirty="0"/>
          </a:p>
        </p:txBody>
      </p:sp>
      <p:sp>
        <p:nvSpPr>
          <p:cNvPr id="36867" name="Rectangle 3"/>
          <p:cNvSpPr>
            <a:spLocks noGrp="1" noChangeArrowheads="1"/>
          </p:cNvSpPr>
          <p:nvPr>
            <p:ph idx="1"/>
          </p:nvPr>
        </p:nvSpPr>
        <p:spPr>
          <a:xfrm>
            <a:off x="335360" y="990600"/>
            <a:ext cx="11233248" cy="5318720"/>
          </a:xfrm>
        </p:spPr>
        <p:txBody>
          <a:bodyPr/>
          <a:lstStyle/>
          <a:p>
            <a:pPr marL="457200" lvl="1" indent="0">
              <a:buNone/>
            </a:pPr>
            <a:r>
              <a:rPr lang="it-IT" altLang="it-IT" sz="2000" b="1" dirty="0" smtClean="0"/>
              <a:t>Pesticidi da contatto o locali</a:t>
            </a:r>
          </a:p>
          <a:p>
            <a:pPr lvl="1"/>
            <a:r>
              <a:rPr lang="it-IT" altLang="it-IT" sz="2000" dirty="0" smtClean="0"/>
              <a:t>inorganici</a:t>
            </a:r>
          </a:p>
          <a:p>
            <a:pPr lvl="2"/>
            <a:r>
              <a:rPr lang="it-IT" altLang="it-IT" sz="1800" i="1" dirty="0" smtClean="0"/>
              <a:t>Composti del rame</a:t>
            </a:r>
          </a:p>
          <a:p>
            <a:pPr lvl="3"/>
            <a:r>
              <a:rPr lang="it-IT" altLang="it-IT" sz="1600" dirty="0" smtClean="0"/>
              <a:t>La poltiglia bordolese, prodotto della reazione tra solfato di rame e </a:t>
            </a:r>
            <a:r>
              <a:rPr lang="it-IT" altLang="it-IT" sz="1600" dirty="0" err="1" smtClean="0"/>
              <a:t>CaOH</a:t>
            </a:r>
            <a:r>
              <a:rPr lang="it-IT" altLang="it-IT" sz="1600" dirty="0" smtClean="0"/>
              <a:t>, controlla molti funghi ed oomiceti e anche i </a:t>
            </a:r>
            <a:r>
              <a:rPr lang="it-IT" altLang="it-IT" sz="1600" dirty="0" err="1" smtClean="0"/>
              <a:t>leaf</a:t>
            </a:r>
            <a:r>
              <a:rPr lang="it-IT" altLang="it-IT" sz="1600" dirty="0" smtClean="0"/>
              <a:t> </a:t>
            </a:r>
            <a:r>
              <a:rPr lang="it-IT" altLang="it-IT" sz="1600" dirty="0" err="1" smtClean="0"/>
              <a:t>spots</a:t>
            </a:r>
            <a:r>
              <a:rPr lang="it-IT" altLang="it-IT" sz="1600" dirty="0" smtClean="0"/>
              <a:t> batterici le </a:t>
            </a:r>
            <a:r>
              <a:rPr lang="it-IT" altLang="it-IT" sz="1600" dirty="0" err="1" smtClean="0"/>
              <a:t>antracnosi</a:t>
            </a:r>
            <a:r>
              <a:rPr lang="it-IT" altLang="it-IT" sz="1600" dirty="0" smtClean="0"/>
              <a:t>, e I cancri</a:t>
            </a:r>
          </a:p>
          <a:p>
            <a:pPr lvl="3"/>
            <a:r>
              <a:rPr lang="it-IT" altLang="it-IT" sz="1600" dirty="0" err="1" smtClean="0"/>
              <a:t>Puo</a:t>
            </a:r>
            <a:r>
              <a:rPr lang="it-IT" altLang="it-IT" sz="1600" dirty="0" smtClean="0"/>
              <a:t> causare arrossamenti delle foglie e dei frutti </a:t>
            </a:r>
          </a:p>
          <a:p>
            <a:pPr lvl="2"/>
            <a:r>
              <a:rPr lang="it-IT" altLang="it-IT" sz="1800" i="1" dirty="0" smtClean="0"/>
              <a:t>Composti inorganici dello zolfo</a:t>
            </a:r>
          </a:p>
          <a:p>
            <a:pPr lvl="3"/>
            <a:r>
              <a:rPr lang="it-IT" altLang="it-IT" sz="1600" dirty="0" smtClean="0"/>
              <a:t>E’ il più vecchio pesticida noto viene dato come polvere bagnabile ed </a:t>
            </a:r>
            <a:r>
              <a:rPr lang="it-IT" altLang="it-IT" sz="1600" dirty="0" err="1" smtClean="0"/>
              <a:t>e’</a:t>
            </a:r>
            <a:r>
              <a:rPr lang="it-IT" altLang="it-IT" sz="1600" dirty="0" smtClean="0"/>
              <a:t> principalmente usato per il controllo delle </a:t>
            </a:r>
            <a:r>
              <a:rPr lang="it-IT" altLang="it-IT" sz="1600" dirty="0" err="1" smtClean="0"/>
              <a:t>powdery</a:t>
            </a:r>
            <a:r>
              <a:rPr lang="it-IT" altLang="it-IT" sz="1600" dirty="0" smtClean="0"/>
              <a:t> </a:t>
            </a:r>
            <a:r>
              <a:rPr lang="it-IT" altLang="it-IT" sz="1600" dirty="0" err="1" smtClean="0"/>
              <a:t>mildews</a:t>
            </a:r>
            <a:r>
              <a:rPr lang="it-IT" altLang="it-IT" sz="1600" dirty="0" smtClean="0"/>
              <a:t>, di alcune ruggini, dei </a:t>
            </a:r>
            <a:r>
              <a:rPr lang="it-IT" altLang="it-IT" sz="1600" dirty="0" err="1" smtClean="0"/>
              <a:t>leaf</a:t>
            </a:r>
            <a:r>
              <a:rPr lang="it-IT" altLang="it-IT" sz="1600" dirty="0" smtClean="0"/>
              <a:t> </a:t>
            </a:r>
            <a:r>
              <a:rPr lang="it-IT" altLang="it-IT" sz="1600" dirty="0" err="1" smtClean="0"/>
              <a:t>blights</a:t>
            </a:r>
            <a:r>
              <a:rPr lang="it-IT" altLang="it-IT" sz="1600" dirty="0" smtClean="0"/>
              <a:t> e dei marciumi dei frutti (</a:t>
            </a:r>
            <a:r>
              <a:rPr lang="it-IT" altLang="it-IT" sz="1600" dirty="0" err="1" smtClean="0"/>
              <a:t>Microthiol</a:t>
            </a:r>
            <a:r>
              <a:rPr lang="it-IT" altLang="it-IT" sz="1600" dirty="0" smtClean="0"/>
              <a:t>)</a:t>
            </a:r>
          </a:p>
          <a:p>
            <a:pPr lvl="2"/>
            <a:r>
              <a:rPr lang="it-IT" altLang="it-IT" sz="1800" dirty="0" smtClean="0"/>
              <a:t>Carbonati</a:t>
            </a:r>
          </a:p>
          <a:p>
            <a:pPr lvl="3"/>
            <a:r>
              <a:rPr lang="it-IT" altLang="it-IT" sz="1600" dirty="0" smtClean="0"/>
              <a:t>Il bicarbonato di sodio, cosi come I bicarbonati di ammonio, potassio e litio sono dei fungicidi verso le </a:t>
            </a:r>
            <a:r>
              <a:rPr lang="it-IT" altLang="it-IT" sz="1600" dirty="0" err="1" smtClean="0"/>
              <a:t>powdery</a:t>
            </a:r>
            <a:r>
              <a:rPr lang="it-IT" altLang="it-IT" sz="1600" dirty="0" smtClean="0"/>
              <a:t> </a:t>
            </a:r>
            <a:r>
              <a:rPr lang="it-IT" altLang="it-IT" sz="1600" dirty="0" err="1" smtClean="0"/>
              <a:t>mildew</a:t>
            </a:r>
            <a:r>
              <a:rPr lang="it-IT" altLang="it-IT" sz="1600" dirty="0" smtClean="0"/>
              <a:t> della rosa</a:t>
            </a:r>
          </a:p>
          <a:p>
            <a:endParaRPr lang="it-IT" altLang="it-IT" sz="2000" dirty="0"/>
          </a:p>
        </p:txBody>
      </p:sp>
    </p:spTree>
    <p:extLst>
      <p:ext uri="{BB962C8B-B14F-4D97-AF65-F5344CB8AC3E}">
        <p14:creationId xmlns:p14="http://schemas.microsoft.com/office/powerpoint/2010/main" val="3134308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09800" y="-152400"/>
            <a:ext cx="7772400" cy="1143000"/>
          </a:xfrm>
        </p:spPr>
        <p:txBody>
          <a:bodyPr/>
          <a:lstStyle/>
          <a:p>
            <a:r>
              <a:rPr lang="en-GB" altLang="it-IT" sz="3200" i="1"/>
              <a:t>Controllo mediante l’uso di composti chimici</a:t>
            </a:r>
            <a:endParaRPr lang="it-IT" altLang="it-IT" sz="3200" i="1"/>
          </a:p>
        </p:txBody>
      </p:sp>
      <p:sp>
        <p:nvSpPr>
          <p:cNvPr id="37891" name="Rectangle 3"/>
          <p:cNvSpPr>
            <a:spLocks noGrp="1" noChangeArrowheads="1"/>
          </p:cNvSpPr>
          <p:nvPr>
            <p:ph idx="1"/>
          </p:nvPr>
        </p:nvSpPr>
        <p:spPr>
          <a:xfrm>
            <a:off x="695400" y="741535"/>
            <a:ext cx="5943600" cy="6096000"/>
          </a:xfrm>
        </p:spPr>
        <p:txBody>
          <a:bodyPr/>
          <a:lstStyle/>
          <a:p>
            <a:pPr marL="457200" lvl="1" indent="0">
              <a:buNone/>
            </a:pPr>
            <a:r>
              <a:rPr lang="en-GB" altLang="it-IT" sz="2000" b="1" dirty="0" err="1"/>
              <a:t>Pesticidi</a:t>
            </a:r>
            <a:r>
              <a:rPr lang="en-GB" altLang="it-IT" sz="2000" b="1" dirty="0"/>
              <a:t> da </a:t>
            </a:r>
            <a:r>
              <a:rPr lang="en-GB" altLang="it-IT" sz="2000" b="1" dirty="0" err="1"/>
              <a:t>contatto</a:t>
            </a:r>
            <a:r>
              <a:rPr lang="en-GB" altLang="it-IT" sz="2000" b="1" dirty="0"/>
              <a:t> o </a:t>
            </a:r>
            <a:r>
              <a:rPr lang="en-GB" altLang="it-IT" sz="2000" b="1" dirty="0" err="1"/>
              <a:t>locali</a:t>
            </a:r>
            <a:endParaRPr lang="en-GB" altLang="it-IT" sz="2000" b="1" dirty="0"/>
          </a:p>
          <a:p>
            <a:pPr lvl="1"/>
            <a:r>
              <a:rPr lang="en-GB" altLang="it-IT" sz="2000" dirty="0" err="1"/>
              <a:t>Organici</a:t>
            </a:r>
            <a:endParaRPr lang="en-GB" altLang="it-IT" sz="2000" dirty="0"/>
          </a:p>
          <a:p>
            <a:pPr lvl="2"/>
            <a:r>
              <a:rPr lang="en-GB" altLang="it-IT" sz="1800" dirty="0" err="1"/>
              <a:t>Ditiocarbamati</a:t>
            </a:r>
            <a:endParaRPr lang="en-GB" altLang="it-IT" sz="1800" dirty="0"/>
          </a:p>
          <a:p>
            <a:pPr lvl="3"/>
            <a:r>
              <a:rPr lang="en-GB" altLang="it-IT" sz="1600" dirty="0"/>
              <a:t>E’ </a:t>
            </a:r>
            <a:r>
              <a:rPr lang="en-GB" altLang="it-IT" sz="1600" dirty="0" err="1"/>
              <a:t>il</a:t>
            </a:r>
            <a:r>
              <a:rPr lang="en-GB" altLang="it-IT" sz="1600" dirty="0"/>
              <a:t> </a:t>
            </a:r>
            <a:r>
              <a:rPr lang="en-GB" altLang="it-IT" sz="1600" dirty="0" err="1"/>
              <a:t>gruppo</a:t>
            </a:r>
            <a:r>
              <a:rPr lang="en-GB" altLang="it-IT" sz="1600" dirty="0"/>
              <a:t> </a:t>
            </a:r>
            <a:r>
              <a:rPr lang="en-GB" altLang="it-IT" sz="1600" dirty="0" err="1"/>
              <a:t>dei</a:t>
            </a:r>
            <a:r>
              <a:rPr lang="en-GB" altLang="it-IT" sz="1600" dirty="0"/>
              <a:t> </a:t>
            </a:r>
            <a:r>
              <a:rPr lang="en-GB" altLang="it-IT" sz="1600" dirty="0" err="1"/>
              <a:t>piu</a:t>
            </a:r>
            <a:r>
              <a:rPr lang="en-GB" altLang="it-IT" sz="1600" dirty="0"/>
              <a:t> </a:t>
            </a:r>
            <a:r>
              <a:rPr lang="en-GB" altLang="it-IT" sz="1600" dirty="0" err="1"/>
              <a:t>importanti</a:t>
            </a:r>
            <a:r>
              <a:rPr lang="en-GB" altLang="it-IT" sz="1600" dirty="0"/>
              <a:t> </a:t>
            </a:r>
            <a:r>
              <a:rPr lang="en-GB" altLang="it-IT" sz="1600" dirty="0" err="1"/>
              <a:t>composti</a:t>
            </a:r>
            <a:r>
              <a:rPr lang="en-GB" altLang="it-IT" sz="1600" dirty="0"/>
              <a:t> </a:t>
            </a:r>
            <a:r>
              <a:rPr lang="en-GB" altLang="it-IT" sz="1600" dirty="0" err="1"/>
              <a:t>che</a:t>
            </a:r>
            <a:r>
              <a:rPr lang="en-GB" altLang="it-IT" sz="1600" dirty="0"/>
              <a:t> e’ </a:t>
            </a:r>
            <a:r>
              <a:rPr lang="en-GB" altLang="it-IT" sz="1600" dirty="0" err="1"/>
              <a:t>utilizzato</a:t>
            </a:r>
            <a:r>
              <a:rPr lang="en-GB" altLang="it-IT" sz="1600" dirty="0"/>
              <a:t> </a:t>
            </a:r>
            <a:r>
              <a:rPr lang="en-GB" altLang="it-IT" sz="1600" dirty="0" err="1"/>
              <a:t>nei</a:t>
            </a:r>
            <a:r>
              <a:rPr lang="en-GB" altLang="it-IT" sz="1600" dirty="0"/>
              <a:t> </a:t>
            </a:r>
            <a:r>
              <a:rPr lang="en-GB" altLang="it-IT" sz="1600" dirty="0" err="1"/>
              <a:t>moderni</a:t>
            </a:r>
            <a:r>
              <a:rPr lang="en-GB" altLang="it-IT" sz="1600" dirty="0"/>
              <a:t> </a:t>
            </a:r>
            <a:r>
              <a:rPr lang="en-GB" altLang="it-IT" sz="1600" dirty="0" err="1"/>
              <a:t>fungicidi</a:t>
            </a:r>
            <a:endParaRPr lang="en-GB" altLang="it-IT" sz="1600" dirty="0"/>
          </a:p>
          <a:p>
            <a:pPr lvl="3"/>
            <a:r>
              <a:rPr lang="en-GB" altLang="it-IT" sz="1600" dirty="0" err="1"/>
              <a:t>Sono</a:t>
            </a:r>
            <a:r>
              <a:rPr lang="en-GB" altLang="it-IT" sz="1600" dirty="0"/>
              <a:t> </a:t>
            </a:r>
            <a:r>
              <a:rPr lang="en-GB" altLang="it-IT" sz="1600" dirty="0" err="1"/>
              <a:t>derivati</a:t>
            </a:r>
            <a:r>
              <a:rPr lang="en-GB" altLang="it-IT" sz="1600" dirty="0"/>
              <a:t> </a:t>
            </a:r>
            <a:r>
              <a:rPr lang="en-GB" altLang="it-IT" sz="1600" dirty="0" err="1"/>
              <a:t>dell’acido</a:t>
            </a:r>
            <a:r>
              <a:rPr lang="en-GB" altLang="it-IT" sz="1600" dirty="0"/>
              <a:t> </a:t>
            </a:r>
            <a:r>
              <a:rPr lang="en-GB" altLang="it-IT" sz="1600" dirty="0" err="1"/>
              <a:t>ditiocarbamico</a:t>
            </a:r>
            <a:endParaRPr lang="en-GB" altLang="it-IT" sz="1600" dirty="0"/>
          </a:p>
          <a:p>
            <a:pPr lvl="3"/>
            <a:r>
              <a:rPr lang="en-GB" altLang="it-IT" sz="1600" dirty="0" err="1"/>
              <a:t>Sono</a:t>
            </a:r>
            <a:r>
              <a:rPr lang="en-GB" altLang="it-IT" sz="1600" dirty="0"/>
              <a:t> </a:t>
            </a:r>
            <a:r>
              <a:rPr lang="en-GB" altLang="it-IT" sz="1600" dirty="0" err="1"/>
              <a:t>tossici</a:t>
            </a:r>
            <a:r>
              <a:rPr lang="en-GB" altLang="it-IT" sz="1600" dirty="0"/>
              <a:t> </a:t>
            </a:r>
            <a:r>
              <a:rPr lang="en-GB" altLang="it-IT" sz="1600" dirty="0" err="1"/>
              <a:t>nei</a:t>
            </a:r>
            <a:r>
              <a:rPr lang="en-GB" altLang="it-IT" sz="1600" dirty="0"/>
              <a:t> </a:t>
            </a:r>
            <a:r>
              <a:rPr lang="en-GB" altLang="it-IT" sz="1600" dirty="0" err="1"/>
              <a:t>funghi</a:t>
            </a:r>
            <a:r>
              <a:rPr lang="en-GB" altLang="it-IT" sz="1600" dirty="0"/>
              <a:t> </a:t>
            </a:r>
            <a:r>
              <a:rPr lang="en-GB" altLang="it-IT" sz="1600" dirty="0" err="1"/>
              <a:t>perche</a:t>
            </a:r>
            <a:r>
              <a:rPr lang="en-GB" altLang="it-IT" sz="1600" dirty="0"/>
              <a:t>’ </a:t>
            </a:r>
            <a:r>
              <a:rPr lang="en-GB" altLang="it-IT" sz="1600" dirty="0" err="1"/>
              <a:t>sono</a:t>
            </a:r>
            <a:r>
              <a:rPr lang="en-GB" altLang="it-IT" sz="1600" dirty="0"/>
              <a:t> </a:t>
            </a:r>
            <a:r>
              <a:rPr lang="en-GB" altLang="it-IT" sz="1600" dirty="0" err="1"/>
              <a:t>metabolizzati</a:t>
            </a:r>
            <a:r>
              <a:rPr lang="en-GB" altLang="it-IT" sz="1600" dirty="0"/>
              <a:t> a </a:t>
            </a:r>
            <a:r>
              <a:rPr lang="en-GB" altLang="it-IT" sz="1600" dirty="0" err="1"/>
              <a:t>radicale</a:t>
            </a:r>
            <a:r>
              <a:rPr lang="en-GB" altLang="it-IT" sz="1600" dirty="0"/>
              <a:t> </a:t>
            </a:r>
            <a:r>
              <a:rPr lang="en-GB" altLang="it-IT" sz="1600" dirty="0" err="1"/>
              <a:t>isotiocianato</a:t>
            </a:r>
            <a:r>
              <a:rPr lang="en-GB" altLang="it-IT" sz="1600" dirty="0"/>
              <a:t> </a:t>
            </a:r>
            <a:r>
              <a:rPr lang="en-GB" altLang="it-IT" sz="1600" dirty="0" err="1"/>
              <a:t>che</a:t>
            </a:r>
            <a:r>
              <a:rPr lang="en-GB" altLang="it-IT" sz="1600" dirty="0"/>
              <a:t> </a:t>
            </a:r>
            <a:r>
              <a:rPr lang="en-GB" altLang="it-IT" sz="1600" dirty="0" err="1"/>
              <a:t>inattiva</a:t>
            </a:r>
            <a:r>
              <a:rPr lang="en-GB" altLang="it-IT" sz="1600" dirty="0"/>
              <a:t> in </a:t>
            </a:r>
            <a:r>
              <a:rPr lang="en-GB" altLang="it-IT" sz="1600" dirty="0" err="1"/>
              <a:t>modo</a:t>
            </a:r>
            <a:r>
              <a:rPr lang="en-GB" altLang="it-IT" sz="1600" dirty="0"/>
              <a:t> </a:t>
            </a:r>
            <a:r>
              <a:rPr lang="en-GB" altLang="it-IT" sz="1600" dirty="0" err="1"/>
              <a:t>covalente</a:t>
            </a:r>
            <a:r>
              <a:rPr lang="en-GB" altLang="it-IT" sz="1600" dirty="0"/>
              <a:t> I </a:t>
            </a:r>
            <a:r>
              <a:rPr lang="en-GB" altLang="it-IT" sz="1600" dirty="0" err="1"/>
              <a:t>gruppi</a:t>
            </a:r>
            <a:r>
              <a:rPr lang="en-GB" altLang="it-IT" sz="1600" dirty="0"/>
              <a:t> –SH </a:t>
            </a:r>
            <a:r>
              <a:rPr lang="en-GB" altLang="it-IT" sz="1600" dirty="0" err="1"/>
              <a:t>degli</a:t>
            </a:r>
            <a:r>
              <a:rPr lang="en-GB" altLang="it-IT" sz="1600" dirty="0"/>
              <a:t> </a:t>
            </a:r>
            <a:r>
              <a:rPr lang="en-GB" altLang="it-IT" sz="1600" dirty="0" err="1"/>
              <a:t>enzimi</a:t>
            </a:r>
            <a:endParaRPr lang="en-GB" altLang="it-IT" sz="1600" dirty="0"/>
          </a:p>
          <a:p>
            <a:pPr lvl="3"/>
            <a:r>
              <a:rPr lang="en-GB" altLang="it-IT" sz="1600" dirty="0" err="1"/>
              <a:t>Usati</a:t>
            </a:r>
            <a:r>
              <a:rPr lang="en-GB" altLang="it-IT" sz="1600" dirty="0"/>
              <a:t> in </a:t>
            </a:r>
            <a:r>
              <a:rPr lang="en-GB" altLang="it-IT" sz="1600" dirty="0" err="1"/>
              <a:t>particolare</a:t>
            </a:r>
            <a:r>
              <a:rPr lang="en-GB" altLang="it-IT" sz="1600" dirty="0"/>
              <a:t> </a:t>
            </a:r>
            <a:r>
              <a:rPr lang="en-GB" altLang="it-IT" sz="1600" dirty="0" err="1"/>
              <a:t>contro</a:t>
            </a:r>
            <a:r>
              <a:rPr lang="en-GB" altLang="it-IT" sz="1600" dirty="0"/>
              <a:t> le </a:t>
            </a:r>
            <a:r>
              <a:rPr lang="en-GB" altLang="it-IT" sz="1600" dirty="0" err="1"/>
              <a:t>ruggini</a:t>
            </a:r>
            <a:endParaRPr lang="en-GB" altLang="it-IT" sz="1600" dirty="0"/>
          </a:p>
          <a:p>
            <a:pPr lvl="2"/>
            <a:r>
              <a:rPr lang="en-GB" altLang="it-IT" sz="1800" dirty="0" err="1"/>
              <a:t>Composti</a:t>
            </a:r>
            <a:r>
              <a:rPr lang="en-GB" altLang="it-IT" sz="1800" dirty="0"/>
              <a:t> </a:t>
            </a:r>
            <a:r>
              <a:rPr lang="en-GB" altLang="it-IT" sz="1800" dirty="0" err="1"/>
              <a:t>aromatici</a:t>
            </a:r>
            <a:endParaRPr lang="en-GB" altLang="it-IT" sz="1800" dirty="0"/>
          </a:p>
          <a:p>
            <a:pPr lvl="3"/>
            <a:r>
              <a:rPr lang="en-GB" altLang="it-IT" sz="1600" dirty="0" err="1"/>
              <a:t>L’unica</a:t>
            </a:r>
            <a:r>
              <a:rPr lang="en-GB" altLang="it-IT" sz="1600" dirty="0"/>
              <a:t> </a:t>
            </a:r>
            <a:r>
              <a:rPr lang="en-GB" altLang="it-IT" sz="1600" dirty="0" err="1"/>
              <a:t>caratteristica</a:t>
            </a:r>
            <a:r>
              <a:rPr lang="en-GB" altLang="it-IT" sz="1600" dirty="0"/>
              <a:t> </a:t>
            </a:r>
            <a:r>
              <a:rPr lang="en-GB" altLang="it-IT" sz="1600" dirty="0" err="1"/>
              <a:t>comune</a:t>
            </a:r>
            <a:r>
              <a:rPr lang="en-GB" altLang="it-IT" sz="1600" dirty="0"/>
              <a:t> e’ </a:t>
            </a:r>
            <a:r>
              <a:rPr lang="en-GB" altLang="it-IT" sz="1600" dirty="0" err="1"/>
              <a:t>quella</a:t>
            </a:r>
            <a:r>
              <a:rPr lang="en-GB" altLang="it-IT" sz="1600" dirty="0"/>
              <a:t> di </a:t>
            </a:r>
            <a:r>
              <a:rPr lang="en-GB" altLang="it-IT" sz="1600" dirty="0" err="1"/>
              <a:t>possedre</a:t>
            </a:r>
            <a:r>
              <a:rPr lang="en-GB" altLang="it-IT" sz="1600" dirty="0"/>
              <a:t> un </a:t>
            </a:r>
            <a:r>
              <a:rPr lang="en-GB" altLang="it-IT" sz="1600" dirty="0" err="1"/>
              <a:t>anello</a:t>
            </a:r>
            <a:r>
              <a:rPr lang="en-GB" altLang="it-IT" sz="1600" dirty="0"/>
              <a:t> </a:t>
            </a:r>
            <a:r>
              <a:rPr lang="en-GB" altLang="it-IT" sz="1600" dirty="0" err="1"/>
              <a:t>benzenico</a:t>
            </a:r>
            <a:endParaRPr lang="en-GB" altLang="it-IT" sz="1600" dirty="0"/>
          </a:p>
          <a:p>
            <a:pPr lvl="3"/>
            <a:r>
              <a:rPr lang="en-GB" altLang="it-IT" sz="1600" dirty="0" err="1"/>
              <a:t>Sono</a:t>
            </a:r>
            <a:r>
              <a:rPr lang="en-GB" altLang="it-IT" sz="1600" dirty="0"/>
              <a:t> </a:t>
            </a:r>
            <a:r>
              <a:rPr lang="en-GB" altLang="it-IT" sz="1600" dirty="0" err="1"/>
              <a:t>tossici</a:t>
            </a:r>
            <a:r>
              <a:rPr lang="en-GB" altLang="it-IT" sz="1600" dirty="0"/>
              <a:t> per </a:t>
            </a:r>
            <a:r>
              <a:rPr lang="en-GB" altLang="it-IT" sz="1600" dirty="0" err="1"/>
              <a:t>molti</a:t>
            </a:r>
            <a:r>
              <a:rPr lang="en-GB" altLang="it-IT" sz="1600" dirty="0"/>
              <a:t> </a:t>
            </a:r>
            <a:r>
              <a:rPr lang="en-GB" altLang="it-IT" sz="1600" dirty="0" err="1"/>
              <a:t>microrganismi</a:t>
            </a:r>
            <a:r>
              <a:rPr lang="en-GB" altLang="it-IT" sz="1600" dirty="0"/>
              <a:t> </a:t>
            </a:r>
          </a:p>
          <a:p>
            <a:pPr lvl="3"/>
            <a:r>
              <a:rPr lang="en-GB" altLang="it-IT" sz="1600" dirty="0" err="1"/>
              <a:t>Interagiscono</a:t>
            </a:r>
            <a:r>
              <a:rPr lang="en-GB" altLang="it-IT" sz="1600" dirty="0"/>
              <a:t> con </a:t>
            </a:r>
            <a:r>
              <a:rPr lang="en-GB" altLang="it-IT" sz="1600" dirty="0" err="1"/>
              <a:t>il</a:t>
            </a:r>
            <a:r>
              <a:rPr lang="en-GB" altLang="it-IT" sz="1600" dirty="0"/>
              <a:t> </a:t>
            </a:r>
            <a:r>
              <a:rPr lang="en-GB" altLang="it-IT" sz="1600" dirty="0" err="1"/>
              <a:t>gruppo</a:t>
            </a:r>
            <a:r>
              <a:rPr lang="en-GB" altLang="it-IT" sz="1600" dirty="0"/>
              <a:t> –NH</a:t>
            </a:r>
            <a:r>
              <a:rPr lang="en-GB" altLang="it-IT" sz="1600" baseline="-25000" dirty="0"/>
              <a:t>2</a:t>
            </a:r>
            <a:r>
              <a:rPr lang="en-GB" altLang="it-IT" sz="1600" dirty="0"/>
              <a:t> e –SH di </a:t>
            </a:r>
            <a:r>
              <a:rPr lang="en-GB" altLang="it-IT" sz="1600" dirty="0" err="1"/>
              <a:t>molti</a:t>
            </a:r>
            <a:r>
              <a:rPr lang="en-GB" altLang="it-IT" sz="1600" dirty="0"/>
              <a:t> </a:t>
            </a:r>
            <a:r>
              <a:rPr lang="en-GB" altLang="it-IT" sz="1600" dirty="0" err="1"/>
              <a:t>enzimi</a:t>
            </a:r>
            <a:endParaRPr lang="en-GB" altLang="it-IT" sz="1600" dirty="0"/>
          </a:p>
          <a:p>
            <a:pPr lvl="3"/>
            <a:r>
              <a:rPr lang="en-GB" altLang="it-IT" sz="1600" dirty="0"/>
              <a:t>Il </a:t>
            </a:r>
            <a:r>
              <a:rPr lang="en-GB" altLang="it-IT" sz="1600" dirty="0" err="1"/>
              <a:t>pentachloronitrobenzene</a:t>
            </a:r>
            <a:r>
              <a:rPr lang="en-GB" altLang="it-IT" sz="1600" dirty="0"/>
              <a:t> (PNCB) e’ un </a:t>
            </a:r>
            <a:r>
              <a:rPr lang="en-GB" altLang="it-IT" sz="1600" dirty="0" err="1"/>
              <a:t>fungicida</a:t>
            </a:r>
            <a:r>
              <a:rPr lang="en-GB" altLang="it-IT" sz="1600" dirty="0"/>
              <a:t> del </a:t>
            </a:r>
            <a:r>
              <a:rPr lang="en-GB" altLang="it-IT" sz="1600" dirty="0" err="1"/>
              <a:t>suolo</a:t>
            </a:r>
            <a:r>
              <a:rPr lang="en-GB" altLang="it-IT" sz="1600" dirty="0"/>
              <a:t> “long lasting”</a:t>
            </a:r>
          </a:p>
          <a:p>
            <a:pPr lvl="2"/>
            <a:endParaRPr lang="en-GB" altLang="it-IT" sz="1800" dirty="0"/>
          </a:p>
          <a:p>
            <a:pPr lvl="3"/>
            <a:endParaRPr lang="en-GB" altLang="it-IT" sz="1600" dirty="0"/>
          </a:p>
          <a:p>
            <a:endParaRPr lang="en-GB" altLang="it-IT" sz="2000" dirty="0"/>
          </a:p>
        </p:txBody>
      </p:sp>
      <p:pic>
        <p:nvPicPr>
          <p:cNvPr id="37892" name="Picture 4" descr="C:\WINDOWS\Desktop\max\Patologia L'Aquila\lezione 30-05-06\organic sulfur.jp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838950" y="747713"/>
            <a:ext cx="3524250" cy="1922462"/>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WINDOWS\Desktop\max\Patologia L'Aquila\lezione 30-05-06\aromatic compuounds.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838950" y="2721491"/>
            <a:ext cx="3524250" cy="2038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807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09800" y="-152400"/>
            <a:ext cx="7772400" cy="1143000"/>
          </a:xfrm>
        </p:spPr>
        <p:txBody>
          <a:bodyPr/>
          <a:lstStyle/>
          <a:p>
            <a:r>
              <a:rPr lang="en-GB" altLang="it-IT" sz="3200" i="1"/>
              <a:t>Controllo mediante l’uso di composti chimici</a:t>
            </a:r>
            <a:endParaRPr lang="it-IT" altLang="it-IT" sz="3200" i="1"/>
          </a:p>
        </p:txBody>
      </p:sp>
      <p:sp>
        <p:nvSpPr>
          <p:cNvPr id="39939" name="Rectangle 3"/>
          <p:cNvSpPr>
            <a:spLocks noGrp="1" noChangeArrowheads="1"/>
          </p:cNvSpPr>
          <p:nvPr>
            <p:ph idx="1"/>
          </p:nvPr>
        </p:nvSpPr>
        <p:spPr>
          <a:xfrm>
            <a:off x="181585" y="755822"/>
            <a:ext cx="5698391" cy="5697514"/>
          </a:xfrm>
        </p:spPr>
        <p:txBody>
          <a:bodyPr/>
          <a:lstStyle/>
          <a:p>
            <a:pPr marL="457200" lvl="1" indent="0">
              <a:buNone/>
            </a:pPr>
            <a:r>
              <a:rPr lang="en-GB" altLang="it-IT" sz="2000" b="1" dirty="0" err="1"/>
              <a:t>Pesticidi</a:t>
            </a:r>
            <a:r>
              <a:rPr lang="en-GB" altLang="it-IT" sz="2000" b="1" dirty="0"/>
              <a:t> da </a:t>
            </a:r>
            <a:r>
              <a:rPr lang="en-GB" altLang="it-IT" sz="2000" b="1" dirty="0" err="1"/>
              <a:t>contatto</a:t>
            </a:r>
            <a:r>
              <a:rPr lang="en-GB" altLang="it-IT" sz="2000" b="1" dirty="0"/>
              <a:t> o </a:t>
            </a:r>
            <a:r>
              <a:rPr lang="en-GB" altLang="it-IT" sz="2000" b="1" dirty="0" err="1"/>
              <a:t>locali</a:t>
            </a:r>
            <a:endParaRPr lang="en-GB" altLang="it-IT" sz="2000" b="1" dirty="0"/>
          </a:p>
          <a:p>
            <a:pPr lvl="1"/>
            <a:r>
              <a:rPr lang="en-GB" altLang="it-IT" sz="2000" dirty="0" err="1"/>
              <a:t>Organici</a:t>
            </a:r>
            <a:endParaRPr lang="en-GB" altLang="it-IT" sz="2000" dirty="0"/>
          </a:p>
          <a:p>
            <a:pPr lvl="2"/>
            <a:r>
              <a:rPr lang="en-GB" altLang="it-IT" sz="1800" dirty="0" err="1"/>
              <a:t>Composti</a:t>
            </a:r>
            <a:r>
              <a:rPr lang="en-GB" altLang="it-IT" sz="1800" dirty="0"/>
              <a:t> </a:t>
            </a:r>
            <a:r>
              <a:rPr lang="en-GB" altLang="it-IT" sz="1800" dirty="0" err="1"/>
              <a:t>eterociclici</a:t>
            </a:r>
            <a:endParaRPr lang="en-GB" altLang="it-IT" sz="1800" dirty="0"/>
          </a:p>
          <a:p>
            <a:pPr lvl="3"/>
            <a:r>
              <a:rPr lang="en-GB" altLang="it-IT" sz="1600" dirty="0" err="1"/>
              <a:t>Sono</a:t>
            </a:r>
            <a:r>
              <a:rPr lang="en-GB" altLang="it-IT" sz="1600" dirty="0"/>
              <a:t> </a:t>
            </a:r>
            <a:r>
              <a:rPr lang="en-GB" altLang="it-IT" sz="1600" dirty="0" err="1"/>
              <a:t>tra</a:t>
            </a:r>
            <a:r>
              <a:rPr lang="en-GB" altLang="it-IT" sz="1600" dirty="0"/>
              <a:t> </a:t>
            </a:r>
            <a:r>
              <a:rPr lang="en-GB" altLang="it-IT" sz="1600" dirty="0" err="1" smtClean="0"/>
              <a:t>i</a:t>
            </a:r>
            <a:r>
              <a:rPr lang="en-GB" altLang="it-IT" sz="1600" dirty="0" smtClean="0"/>
              <a:t> </a:t>
            </a:r>
            <a:r>
              <a:rPr lang="en-GB" altLang="it-IT" sz="1600" dirty="0" err="1"/>
              <a:t>migliori</a:t>
            </a:r>
            <a:r>
              <a:rPr lang="en-GB" altLang="it-IT" sz="1600" dirty="0"/>
              <a:t> </a:t>
            </a:r>
            <a:r>
              <a:rPr lang="en-GB" altLang="it-IT" sz="1600" dirty="0" err="1"/>
              <a:t>fungicidi</a:t>
            </a:r>
            <a:r>
              <a:rPr lang="en-GB" altLang="it-IT" sz="1600" dirty="0"/>
              <a:t> in </a:t>
            </a:r>
            <a:r>
              <a:rPr lang="en-GB" altLang="it-IT" sz="1600" dirty="0" err="1"/>
              <a:t>circolazione</a:t>
            </a:r>
            <a:endParaRPr lang="en-GB" altLang="it-IT" sz="1600" dirty="0"/>
          </a:p>
          <a:p>
            <a:pPr lvl="3"/>
            <a:r>
              <a:rPr lang="en-GB" altLang="it-IT" sz="1600" dirty="0" err="1"/>
              <a:t>Anch’essi</a:t>
            </a:r>
            <a:r>
              <a:rPr lang="en-GB" altLang="it-IT" sz="1600" dirty="0"/>
              <a:t> </a:t>
            </a:r>
            <a:r>
              <a:rPr lang="en-GB" altLang="it-IT" sz="1600" dirty="0" err="1"/>
              <a:t>si</a:t>
            </a:r>
            <a:r>
              <a:rPr lang="en-GB" altLang="it-IT" sz="1600" dirty="0"/>
              <a:t> </a:t>
            </a:r>
            <a:r>
              <a:rPr lang="en-GB" altLang="it-IT" sz="1600" dirty="0" err="1"/>
              <a:t>legano</a:t>
            </a:r>
            <a:r>
              <a:rPr lang="en-GB" altLang="it-IT" sz="1600" dirty="0"/>
              <a:t> </a:t>
            </a:r>
            <a:r>
              <a:rPr lang="en-GB" altLang="it-IT" sz="1600" dirty="0" err="1"/>
              <a:t>covalentemente</a:t>
            </a:r>
            <a:r>
              <a:rPr lang="en-GB" altLang="it-IT" sz="1600" dirty="0"/>
              <a:t> </a:t>
            </a:r>
            <a:r>
              <a:rPr lang="en-GB" altLang="it-IT" sz="1600" dirty="0" err="1"/>
              <a:t>ai</a:t>
            </a:r>
            <a:r>
              <a:rPr lang="en-GB" altLang="it-IT" sz="1600" dirty="0"/>
              <a:t> </a:t>
            </a:r>
            <a:r>
              <a:rPr lang="en-GB" altLang="it-IT" sz="1600" dirty="0" err="1"/>
              <a:t>gruppi</a:t>
            </a:r>
            <a:r>
              <a:rPr lang="en-GB" altLang="it-IT" sz="1600" dirty="0"/>
              <a:t> </a:t>
            </a:r>
            <a:r>
              <a:rPr lang="en-GB" altLang="it-IT" sz="1600" dirty="0" err="1"/>
              <a:t>funzionali</a:t>
            </a:r>
            <a:r>
              <a:rPr lang="en-GB" altLang="it-IT" sz="1600" dirty="0"/>
              <a:t> di </a:t>
            </a:r>
            <a:r>
              <a:rPr lang="en-GB" altLang="it-IT" sz="1600" dirty="0" err="1"/>
              <a:t>molti</a:t>
            </a:r>
            <a:r>
              <a:rPr lang="en-GB" altLang="it-IT" sz="1600" dirty="0"/>
              <a:t> </a:t>
            </a:r>
            <a:r>
              <a:rPr lang="en-GB" altLang="it-IT" sz="1600" dirty="0" err="1"/>
              <a:t>enzimi</a:t>
            </a:r>
            <a:endParaRPr lang="en-GB" altLang="it-IT" sz="1600" dirty="0"/>
          </a:p>
          <a:p>
            <a:pPr lvl="3"/>
            <a:r>
              <a:rPr lang="en-GB" altLang="it-IT" sz="1600" dirty="0"/>
              <a:t>Il </a:t>
            </a:r>
            <a:r>
              <a:rPr lang="en-GB" altLang="it-IT" sz="1600" dirty="0" err="1"/>
              <a:t>Captan</a:t>
            </a:r>
            <a:r>
              <a:rPr lang="en-GB" altLang="it-IT" sz="1600" dirty="0"/>
              <a:t> e’ un </a:t>
            </a:r>
            <a:r>
              <a:rPr lang="en-GB" altLang="it-IT" sz="1600" dirty="0" err="1"/>
              <a:t>eccelente</a:t>
            </a:r>
            <a:r>
              <a:rPr lang="en-GB" altLang="it-IT" sz="1600" dirty="0"/>
              <a:t> </a:t>
            </a:r>
            <a:r>
              <a:rPr lang="en-GB" altLang="it-IT" sz="1600" dirty="0" err="1"/>
              <a:t>fungicida</a:t>
            </a:r>
            <a:r>
              <a:rPr lang="en-GB" altLang="it-IT" sz="1600" dirty="0"/>
              <a:t> </a:t>
            </a:r>
            <a:r>
              <a:rPr lang="en-GB" altLang="it-IT" sz="1600" dirty="0" err="1"/>
              <a:t>capace</a:t>
            </a:r>
            <a:r>
              <a:rPr lang="en-GB" altLang="it-IT" sz="1600" dirty="0"/>
              <a:t> di </a:t>
            </a:r>
            <a:r>
              <a:rPr lang="en-GB" altLang="it-IT" sz="1600" dirty="0" err="1"/>
              <a:t>controllare</a:t>
            </a:r>
            <a:r>
              <a:rPr lang="en-GB" altLang="it-IT" sz="1600" dirty="0"/>
              <a:t> </a:t>
            </a:r>
            <a:r>
              <a:rPr lang="en-GB" altLang="it-IT" sz="1600" dirty="0" err="1"/>
              <a:t>molti</a:t>
            </a:r>
            <a:r>
              <a:rPr lang="en-GB" altLang="it-IT" sz="1600" dirty="0"/>
              <a:t> leaf spots, blights a </a:t>
            </a:r>
            <a:r>
              <a:rPr lang="en-GB" altLang="it-IT" sz="1600" dirty="0" err="1"/>
              <a:t>marciumi</a:t>
            </a:r>
            <a:r>
              <a:rPr lang="en-GB" altLang="it-IT" sz="1600" dirty="0"/>
              <a:t> di </a:t>
            </a:r>
            <a:r>
              <a:rPr lang="en-GB" altLang="it-IT" sz="1600" dirty="0" err="1"/>
              <a:t>frutti</a:t>
            </a:r>
            <a:r>
              <a:rPr lang="en-GB" altLang="it-IT" sz="1600" dirty="0"/>
              <a:t>, verdure, </a:t>
            </a:r>
            <a:r>
              <a:rPr lang="en-GB" altLang="it-IT" sz="1600" dirty="0" err="1"/>
              <a:t>piante</a:t>
            </a:r>
            <a:r>
              <a:rPr lang="en-GB" altLang="it-IT" sz="1600" dirty="0"/>
              <a:t> </a:t>
            </a:r>
            <a:r>
              <a:rPr lang="en-GB" altLang="it-IT" sz="1600" dirty="0" err="1"/>
              <a:t>ornamentali</a:t>
            </a:r>
            <a:endParaRPr lang="en-GB" altLang="it-IT" sz="1600" dirty="0"/>
          </a:p>
          <a:p>
            <a:pPr lvl="3"/>
            <a:r>
              <a:rPr lang="en-GB" altLang="it-IT" sz="1600" dirty="0" err="1"/>
              <a:t>L’Iprodione</a:t>
            </a:r>
            <a:r>
              <a:rPr lang="en-GB" altLang="it-IT" sz="1600" dirty="0"/>
              <a:t> e’ un </a:t>
            </a:r>
            <a:r>
              <a:rPr lang="en-GB" altLang="it-IT" sz="1600" dirty="0" err="1"/>
              <a:t>fungicida</a:t>
            </a:r>
            <a:r>
              <a:rPr lang="en-GB" altLang="it-IT" sz="1600" dirty="0"/>
              <a:t> da </a:t>
            </a:r>
            <a:r>
              <a:rPr lang="en-GB" altLang="it-IT" sz="1600" dirty="0" err="1"/>
              <a:t>contatto</a:t>
            </a:r>
            <a:r>
              <a:rPr lang="en-GB" altLang="it-IT" sz="1600" dirty="0"/>
              <a:t> a largo </a:t>
            </a:r>
            <a:r>
              <a:rPr lang="en-GB" altLang="it-IT" sz="1600" dirty="0" err="1"/>
              <a:t>spettro</a:t>
            </a:r>
            <a:r>
              <a:rPr lang="en-GB" altLang="it-IT" sz="1600" dirty="0"/>
              <a:t> </a:t>
            </a:r>
            <a:r>
              <a:rPr lang="en-GB" altLang="it-IT" sz="1600" dirty="0" err="1"/>
              <a:t>efficace</a:t>
            </a:r>
            <a:r>
              <a:rPr lang="en-GB" altLang="it-IT" sz="1600" dirty="0"/>
              <a:t> </a:t>
            </a:r>
            <a:r>
              <a:rPr lang="en-GB" altLang="it-IT" sz="1600" dirty="0" err="1"/>
              <a:t>soprattutto</a:t>
            </a:r>
            <a:r>
              <a:rPr lang="en-GB" altLang="it-IT" sz="1600" dirty="0"/>
              <a:t> </a:t>
            </a:r>
            <a:r>
              <a:rPr lang="en-GB" altLang="it-IT" sz="1600" dirty="0" err="1"/>
              <a:t>contro</a:t>
            </a:r>
            <a:r>
              <a:rPr lang="en-GB" altLang="it-IT" sz="1600" dirty="0"/>
              <a:t> </a:t>
            </a:r>
            <a:r>
              <a:rPr lang="en-GB" altLang="it-IT" sz="1600" i="1" dirty="0"/>
              <a:t>Botrytis, </a:t>
            </a:r>
            <a:r>
              <a:rPr lang="en-GB" altLang="it-IT" sz="1600" i="1" dirty="0" err="1"/>
              <a:t>monilinia</a:t>
            </a:r>
            <a:r>
              <a:rPr lang="en-GB" altLang="it-IT" sz="1600" i="1" dirty="0"/>
              <a:t>, </a:t>
            </a:r>
            <a:r>
              <a:rPr lang="en-GB" altLang="it-IT" sz="1600" i="1" dirty="0" err="1"/>
              <a:t>Sclerotinia</a:t>
            </a:r>
            <a:r>
              <a:rPr lang="en-GB" altLang="it-IT" sz="1600" i="1" dirty="0"/>
              <a:t>, </a:t>
            </a:r>
            <a:r>
              <a:rPr lang="en-GB" altLang="it-IT" sz="1600" i="1" dirty="0" err="1"/>
              <a:t>Alternaria</a:t>
            </a:r>
            <a:r>
              <a:rPr lang="en-GB" altLang="it-IT" sz="1600" i="1" dirty="0"/>
              <a:t> </a:t>
            </a:r>
            <a:r>
              <a:rPr lang="en-GB" altLang="it-IT" sz="1600" dirty="0"/>
              <a:t>e </a:t>
            </a:r>
            <a:r>
              <a:rPr lang="en-GB" altLang="it-IT" sz="1600" i="1" dirty="0"/>
              <a:t> </a:t>
            </a:r>
            <a:r>
              <a:rPr lang="en-GB" altLang="it-IT" sz="1600" i="1" dirty="0" err="1"/>
              <a:t>Rhizoctonia</a:t>
            </a:r>
            <a:endParaRPr lang="en-GB" altLang="it-IT" sz="1600" dirty="0"/>
          </a:p>
          <a:p>
            <a:pPr lvl="3"/>
            <a:endParaRPr lang="en-GB" altLang="it-IT" sz="1600" dirty="0"/>
          </a:p>
          <a:p>
            <a:endParaRPr lang="en-GB" altLang="it-IT" sz="2000" dirty="0"/>
          </a:p>
        </p:txBody>
      </p:sp>
      <p:pic>
        <p:nvPicPr>
          <p:cNvPr id="39942" name="Picture 6" descr="C:\WINDOWS\Desktop\max\Patologia L'Aquila\lezione 30-05-06\heterocyclic.jp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096000" y="992510"/>
            <a:ext cx="487362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92589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uttura predefinita">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1">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iacent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423</TotalTime>
  <Words>4287</Words>
  <Application>Microsoft Office PowerPoint</Application>
  <PresentationFormat>Widescreen</PresentationFormat>
  <Paragraphs>372</Paragraphs>
  <Slides>46</Slides>
  <Notes>3</Notes>
  <HiddenSlides>0</HiddenSlides>
  <MMClips>0</MMClips>
  <ScaleCrop>false</ScaleCrop>
  <HeadingPairs>
    <vt:vector size="6" baseType="variant">
      <vt:variant>
        <vt:lpstr>Caratteri utilizzati</vt:lpstr>
      </vt:variant>
      <vt:variant>
        <vt:i4>4</vt:i4>
      </vt:variant>
      <vt:variant>
        <vt:lpstr>Tema</vt:lpstr>
      </vt:variant>
      <vt:variant>
        <vt:i4>3</vt:i4>
      </vt:variant>
      <vt:variant>
        <vt:lpstr>Titoli diapositive</vt:lpstr>
      </vt:variant>
      <vt:variant>
        <vt:i4>46</vt:i4>
      </vt:variant>
    </vt:vector>
  </HeadingPairs>
  <TitlesOfParts>
    <vt:vector size="53" baseType="lpstr">
      <vt:lpstr>Times New Roman</vt:lpstr>
      <vt:lpstr>Comic Sans MS</vt:lpstr>
      <vt:lpstr>Wingdings</vt:lpstr>
      <vt:lpstr>Arial</vt:lpstr>
      <vt:lpstr>Struttura predefinita</vt:lpstr>
      <vt:lpstr>Tema1</vt:lpstr>
      <vt:lpstr>Tema di Office</vt:lpstr>
      <vt:lpstr>Il controllo delle malattie</vt:lpstr>
      <vt:lpstr>Controlli regolatori</vt:lpstr>
      <vt:lpstr>Controlli che eliminano o riducono l’inoculo</vt:lpstr>
      <vt:lpstr>Pratiche colturali</vt:lpstr>
      <vt:lpstr>Metodi Fisici</vt:lpstr>
      <vt:lpstr>Metodi chimici per ridurre l’inoculo da suolo</vt:lpstr>
      <vt:lpstr>Metodi chimici per bloccare o eradicare i patogeni</vt:lpstr>
      <vt:lpstr>Controllo mediante l’uso di composti chimici</vt:lpstr>
      <vt:lpstr>Controllo mediante l’uso di composti chimici</vt:lpstr>
      <vt:lpstr>Controllo mediante l’uso di composti chimici</vt:lpstr>
      <vt:lpstr>Presentazione standard di PowerPoint</vt:lpstr>
      <vt:lpstr>Controllo delle malattie fungine:</vt:lpstr>
      <vt:lpstr>Metodi di controllo biologico</vt:lpstr>
      <vt:lpstr>Suoli soppressivi</vt:lpstr>
      <vt:lpstr>Microrganismi antagonisti</vt:lpstr>
      <vt:lpstr>Microrganismi antagonisti</vt:lpstr>
      <vt:lpstr>Microrganismi antagonisti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field prevention strategies</vt:lpstr>
      <vt:lpstr>In field prevention strategies</vt:lpstr>
      <vt:lpstr>Presentazione standard di PowerPoint</vt:lpstr>
      <vt:lpstr>Presentazione standard di PowerPoint</vt:lpstr>
      <vt:lpstr>Prevention in stocking &amp; production</vt:lpstr>
      <vt:lpstr>Prevention in stocking &amp; production</vt:lpstr>
      <vt:lpstr>Prevention in stocking &amp; production</vt:lpstr>
      <vt:lpstr>Understading the problem leads to its solution</vt:lpstr>
      <vt:lpstr> Il Trametano® </vt:lpstr>
      <vt:lpstr>Prevention in stocking &amp; production</vt:lpstr>
      <vt:lpstr>Detoxification</vt:lpstr>
      <vt:lpstr>Detoxification: knowing the molecule drives the degradation process</vt:lpstr>
      <vt:lpstr>AFB1 degradation in maize storage centers (Northern Italy)</vt:lpstr>
      <vt:lpstr>Presentazione standard di PowerPoint</vt:lpstr>
      <vt:lpstr>Presentazione standard di PowerPoint</vt:lpstr>
      <vt:lpstr>Presentazione standard di PowerPoint</vt:lpstr>
      <vt:lpstr>Vantaggi e svantaggi nel breeding della resistenza orizzontale e verticale</vt:lpstr>
      <vt:lpstr>Multilinee e piramidalizzazione</vt:lpstr>
      <vt:lpstr>Esempi  di Controllo mediante l’uso di piante transgeniche</vt:lpstr>
      <vt:lpstr>Crop Genetic Diversity</vt:lpstr>
      <vt:lpstr>CGD - A case of study</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dc:creator>
  <cp:lastModifiedBy>massimo reverberi</cp:lastModifiedBy>
  <cp:revision>109</cp:revision>
  <dcterms:created xsi:type="dcterms:W3CDTF">2006-05-29T17:02:01Z</dcterms:created>
  <dcterms:modified xsi:type="dcterms:W3CDTF">2017-01-12T11:58:47Z</dcterms:modified>
</cp:coreProperties>
</file>