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6" r:id="rId2"/>
    <p:sldId id="256" r:id="rId3"/>
    <p:sldId id="257" r:id="rId4"/>
    <p:sldId id="277" r:id="rId5"/>
    <p:sldId id="273" r:id="rId6"/>
    <p:sldId id="274" r:id="rId7"/>
    <p:sldId id="270" r:id="rId8"/>
    <p:sldId id="262" r:id="rId9"/>
    <p:sldId id="281" r:id="rId10"/>
    <p:sldId id="263" r:id="rId11"/>
    <p:sldId id="278" r:id="rId12"/>
    <p:sldId id="280" r:id="rId13"/>
    <p:sldId id="279" r:id="rId14"/>
    <p:sldId id="267"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8F3E8-7515-4615-A213-5EF2E57F0901}" type="datetimeFigureOut">
              <a:rPr lang="it-IT" smtClean="0"/>
              <a:pPr/>
              <a:t>13/04/2010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8DB67-A548-42C7-AC8C-D92F28EF8EF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6A39A-023A-415C-A612-54DA6DC36F8B}" type="slidenum">
              <a:rPr lang="it-IT"/>
              <a:pPr/>
              <a:t>5</a:t>
            </a:fld>
            <a:endParaRPr lang="it-IT"/>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14D0CEC-B35B-4BA1-8921-D0378C7CEBE1}" type="datetimeFigureOut">
              <a:rPr lang="it-IT" smtClean="0"/>
              <a:pPr/>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97504A-0D96-4048-A729-BCCEB1E4726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D0CEC-B35B-4BA1-8921-D0378C7CEBE1}" type="datetimeFigureOut">
              <a:rPr lang="it-IT" smtClean="0"/>
              <a:pPr/>
              <a:t>13/04/2010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7504A-0D96-4048-A729-BCCEB1E4726B}"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it-IT" sz="3200" dirty="0" err="1" smtClean="0"/>
              <a:t>Sovrappesca</a:t>
            </a:r>
            <a:r>
              <a:rPr lang="it-IT" sz="3200" dirty="0" smtClean="0"/>
              <a:t> o </a:t>
            </a:r>
            <a:r>
              <a:rPr lang="it-IT" sz="3200" dirty="0" err="1" smtClean="0"/>
              <a:t>overfishing</a:t>
            </a:r>
            <a:endParaRPr lang="it-IT" sz="3200" dirty="0"/>
          </a:p>
        </p:txBody>
      </p:sp>
      <p:sp>
        <p:nvSpPr>
          <p:cNvPr id="3" name="Segnaposto contenuto 2"/>
          <p:cNvSpPr>
            <a:spLocks noGrp="1"/>
          </p:cNvSpPr>
          <p:nvPr>
            <p:ph idx="1"/>
          </p:nvPr>
        </p:nvSpPr>
        <p:spPr/>
        <p:txBody>
          <a:bodyPr>
            <a:normAutofit fontScale="92500" lnSpcReduction="10000"/>
          </a:bodyPr>
          <a:lstStyle/>
          <a:p>
            <a:r>
              <a:rPr lang="it-IT" dirty="0" smtClean="0"/>
              <a:t>La </a:t>
            </a:r>
            <a:r>
              <a:rPr lang="it-IT" dirty="0" err="1" smtClean="0"/>
              <a:t>sovrappesca</a:t>
            </a:r>
            <a:r>
              <a:rPr lang="it-IT" dirty="0" smtClean="0"/>
              <a:t> può essere definita come un eccesso di Sforzo di pesca evidenziabile quando le catture totali diminuiscono  all’aumentare dello Sforzo di pesca.</a:t>
            </a:r>
          </a:p>
          <a:p>
            <a:r>
              <a:rPr lang="it-IT" dirty="0" smtClean="0"/>
              <a:t>In condizione di </a:t>
            </a:r>
            <a:r>
              <a:rPr lang="it-IT" dirty="0" err="1" smtClean="0"/>
              <a:t>sovrappesca</a:t>
            </a:r>
            <a:r>
              <a:rPr lang="it-IT" dirty="0" smtClean="0"/>
              <a:t>  è necessaria la riduzione dello Sforzo di pesca attraverso varie misure come il Riposo Biologico (Fermo di pesca) le zone di tutela biologico (ZTB) la riduzione del numero di imbarcazioni (premi per la demolizione). E non </a:t>
            </a:r>
            <a:r>
              <a:rPr lang="it-IT" smtClean="0"/>
              <a:t>solo…</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Attrezzi vietati : le spadare</a:t>
            </a:r>
            <a:endParaRPr lang="it-IT" sz="2800" dirty="0"/>
          </a:p>
        </p:txBody>
      </p:sp>
      <p:pic>
        <p:nvPicPr>
          <p:cNvPr id="8194" name="Picture 2" descr="C:\Documents and Settings\Gianni\Documenti\Immagini\rete-e-pescespada-718056.jpg"/>
          <p:cNvPicPr>
            <a:picLocks noGrp="1" noChangeAspect="1" noChangeArrowheads="1"/>
          </p:cNvPicPr>
          <p:nvPr>
            <p:ph idx="1"/>
          </p:nvPr>
        </p:nvPicPr>
        <p:blipFill>
          <a:blip r:embed="rId2" cstate="print"/>
          <a:srcRect/>
          <a:stretch>
            <a:fillRect/>
          </a:stretch>
        </p:blipFill>
        <p:spPr bwMode="auto">
          <a:xfrm>
            <a:off x="2762250" y="1624806"/>
            <a:ext cx="3619500" cy="447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Non solo pesci spada</a:t>
            </a:r>
            <a:endParaRPr lang="it-IT" sz="2800" dirty="0"/>
          </a:p>
        </p:txBody>
      </p:sp>
      <p:pic>
        <p:nvPicPr>
          <p:cNvPr id="1026" name="Picture 2" descr="C:\Documents and Settings\Gianni\Documenti\Immagini\w_08_spadare4.jpg"/>
          <p:cNvPicPr>
            <a:picLocks noGrp="1" noChangeAspect="1" noChangeArrowheads="1"/>
          </p:cNvPicPr>
          <p:nvPr>
            <p:ph idx="1"/>
          </p:nvPr>
        </p:nvPicPr>
        <p:blipFill>
          <a:blip r:embed="rId2" cstate="print"/>
          <a:srcRect/>
          <a:stretch>
            <a:fillRect/>
          </a:stretch>
        </p:blipFill>
        <p:spPr bwMode="auto">
          <a:xfrm>
            <a:off x="500034" y="1643050"/>
            <a:ext cx="2986099" cy="4473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descr="C:\Documents and Settings\Gianni\Documenti\Immagini\tartaruga"/>
          <p:cNvPicPr>
            <a:picLocks noChangeAspect="1" noChangeArrowheads="1"/>
          </p:cNvPicPr>
          <p:nvPr/>
        </p:nvPicPr>
        <p:blipFill>
          <a:blip r:embed="rId3" cstate="print"/>
          <a:srcRect/>
          <a:stretch>
            <a:fillRect/>
          </a:stretch>
        </p:blipFill>
        <p:spPr bwMode="auto">
          <a:xfrm>
            <a:off x="3929058" y="1857364"/>
            <a:ext cx="4976837" cy="3732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Metodi per ridurre l’impatto della pesca</a:t>
            </a:r>
            <a:endParaRPr lang="it-IT" sz="2800" dirty="0"/>
          </a:p>
        </p:txBody>
      </p:sp>
      <p:sp>
        <p:nvSpPr>
          <p:cNvPr id="3" name="Segnaposto contenuto 2"/>
          <p:cNvSpPr>
            <a:spLocks noGrp="1"/>
          </p:cNvSpPr>
          <p:nvPr>
            <p:ph idx="1"/>
          </p:nvPr>
        </p:nvSpPr>
        <p:spPr/>
        <p:txBody>
          <a:bodyPr/>
          <a:lstStyle/>
          <a:p>
            <a:r>
              <a:rPr lang="it-IT" sz="2400" dirty="0" smtClean="0"/>
              <a:t>IL FERMO BIOLOGICO: è la </a:t>
            </a:r>
            <a:r>
              <a:rPr lang="it-IT" sz="2400" dirty="0" err="1" smtClean="0"/>
              <a:t>sospenzione</a:t>
            </a:r>
            <a:r>
              <a:rPr lang="it-IT" sz="2400" dirty="0" smtClean="0"/>
              <a:t> delle attività di pesca per un determinato  periodo per favorire la riproduzione e il reclutamento delle specie principali.</a:t>
            </a:r>
          </a:p>
          <a:p>
            <a:endParaRPr lang="it-IT" sz="2400" dirty="0" smtClean="0"/>
          </a:p>
          <a:p>
            <a:r>
              <a:rPr lang="it-IT" sz="2400" dirty="0" smtClean="0"/>
              <a:t>LE ZONE </a:t>
            </a:r>
            <a:r>
              <a:rPr lang="it-IT" sz="2400" dirty="0" err="1" smtClean="0"/>
              <a:t>DI</a:t>
            </a:r>
            <a:r>
              <a:rPr lang="it-IT" sz="2400" dirty="0" smtClean="0"/>
              <a:t> TUTELA BIOLOGICA: sono tratti di fondali interdetti alla pesca per particolari pregi , ambientali , biologici (aree di riproduzione) o strategici.</a:t>
            </a:r>
          </a:p>
          <a:p>
            <a:endParaRPr lang="it-IT" sz="2400" dirty="0" smtClean="0"/>
          </a:p>
          <a:p>
            <a:r>
              <a:rPr lang="it-IT" sz="2400" dirty="0" smtClean="0"/>
              <a:t>BARRIERE ARTIFICIALI: sono strutture create dall’uomo e immerse sul fondale per favorire la concentrazione di specie ittiche</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ZTB</a:t>
            </a:r>
            <a:endParaRPr lang="it-IT" sz="3200" dirty="0"/>
          </a:p>
        </p:txBody>
      </p:sp>
      <p:pic>
        <p:nvPicPr>
          <p:cNvPr id="2051" name="Picture 3" descr="C:\Documents and Settings\Gianni\Documenti\Immagini\varie\mappa.jpg"/>
          <p:cNvPicPr>
            <a:picLocks noGrp="1" noChangeAspect="1" noChangeArrowheads="1"/>
          </p:cNvPicPr>
          <p:nvPr>
            <p:ph idx="1"/>
          </p:nvPr>
        </p:nvPicPr>
        <p:blipFill>
          <a:blip r:embed="rId2" cstate="print"/>
          <a:srcRect/>
          <a:stretch>
            <a:fillRect/>
          </a:stretch>
        </p:blipFill>
        <p:spPr bwMode="auto">
          <a:xfrm>
            <a:off x="2032000" y="1939131"/>
            <a:ext cx="5080000" cy="38481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Barriere artificiali</a:t>
            </a:r>
            <a:endParaRPr lang="it-IT" sz="2800" dirty="0"/>
          </a:p>
        </p:txBody>
      </p:sp>
      <p:pic>
        <p:nvPicPr>
          <p:cNvPr id="1026" name="Picture 2" descr="C:\Documents and Settings\Gianni\Documenti\Immagini\reef.jpg"/>
          <p:cNvPicPr>
            <a:picLocks noGrp="1" noChangeAspect="1" noChangeArrowheads="1"/>
          </p:cNvPicPr>
          <p:nvPr>
            <p:ph idx="1"/>
          </p:nvPr>
        </p:nvPicPr>
        <p:blipFill>
          <a:blip r:embed="rId2" cstate="print"/>
          <a:srcRect/>
          <a:stretch>
            <a:fillRect/>
          </a:stretch>
        </p:blipFill>
        <p:spPr bwMode="auto">
          <a:xfrm>
            <a:off x="1571604" y="1714488"/>
            <a:ext cx="5849286" cy="43577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00043"/>
            <a:ext cx="7772400" cy="1143007"/>
          </a:xfrm>
        </p:spPr>
        <p:txBody>
          <a:bodyPr>
            <a:normAutofit/>
          </a:bodyPr>
          <a:lstStyle/>
          <a:p>
            <a:r>
              <a:rPr lang="it-IT" sz="2800" dirty="0" smtClean="0"/>
              <a:t>Gli effetti della pesca </a:t>
            </a:r>
            <a:endParaRPr lang="it-IT" sz="2800" dirty="0"/>
          </a:p>
        </p:txBody>
      </p:sp>
      <p:sp>
        <p:nvSpPr>
          <p:cNvPr id="3" name="Sottotitolo 2"/>
          <p:cNvSpPr>
            <a:spLocks noGrp="1"/>
          </p:cNvSpPr>
          <p:nvPr>
            <p:ph type="subTitle" idx="1"/>
          </p:nvPr>
        </p:nvSpPr>
        <p:spPr>
          <a:xfrm>
            <a:off x="1371600" y="428604"/>
            <a:ext cx="6400800" cy="5857916"/>
          </a:xfrm>
        </p:spPr>
        <p:txBody>
          <a:bodyPr>
            <a:normAutofit fontScale="85000" lnSpcReduction="10000"/>
          </a:bodyPr>
          <a:lstStyle/>
          <a:p>
            <a:endParaRPr lang="it-IT" sz="2400" dirty="0" smtClean="0"/>
          </a:p>
          <a:p>
            <a:endParaRPr lang="it-IT" sz="2400" dirty="0"/>
          </a:p>
          <a:p>
            <a:endParaRPr lang="it-IT" sz="2400" dirty="0" smtClean="0"/>
          </a:p>
          <a:p>
            <a:r>
              <a:rPr lang="it-IT" sz="2400" dirty="0" smtClean="0"/>
              <a:t>All’aumentare della mortalità da pesca e al diminuire  della biomassa il peso massimo delle coorti è raggiunto progressivamente ad età più giovane ed a profondità minore e quindi  i pesci catturati diventano gradualmente più piccoli.</a:t>
            </a:r>
          </a:p>
          <a:p>
            <a:endParaRPr lang="it-IT" sz="2400" dirty="0" smtClean="0"/>
          </a:p>
          <a:p>
            <a:endParaRPr lang="it-IT" sz="2400" dirty="0"/>
          </a:p>
          <a:p>
            <a:endParaRPr lang="it-IT" sz="2400" dirty="0" smtClean="0"/>
          </a:p>
          <a:p>
            <a:endParaRPr lang="it-IT" sz="2400" dirty="0"/>
          </a:p>
          <a:p>
            <a:endParaRPr lang="it-IT" sz="2400" dirty="0" smtClean="0"/>
          </a:p>
          <a:p>
            <a:endParaRPr lang="it-IT" sz="2400" dirty="0"/>
          </a:p>
          <a:p>
            <a:r>
              <a:rPr lang="it-IT" sz="2400" dirty="0" smtClean="0"/>
              <a:t>In questa condizione di assenza di limitazioni di F la pesca tenderà a spostarsi progressivamente verso la costa costretta da “forze economiche) ad operare laddove la produzione dovrebbe originarsi tramite il reclutamento</a:t>
            </a:r>
            <a:endParaRPr lang="it-IT" dirty="0"/>
          </a:p>
        </p:txBody>
      </p:sp>
      <p:pic>
        <p:nvPicPr>
          <p:cNvPr id="1026" name="Picture 2" descr="C:\Documents and Settings\Gianni\Desktop\SCANSIONI_LEZIONI_PROF\SCANSIONE_LUCIDI\Effetto_mortalità_da_pesca.jpg"/>
          <p:cNvPicPr>
            <a:picLocks noChangeAspect="1" noChangeArrowheads="1"/>
          </p:cNvPicPr>
          <p:nvPr/>
        </p:nvPicPr>
        <p:blipFill>
          <a:blip r:embed="rId2" cstate="print"/>
          <a:srcRect l="16341" t="25461" r="16251" b="30892"/>
          <a:stretch>
            <a:fillRect/>
          </a:stretch>
        </p:blipFill>
        <p:spPr bwMode="auto">
          <a:xfrm>
            <a:off x="3286116" y="2857496"/>
            <a:ext cx="2357454"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Implicazioni di una cattiva gestione</a:t>
            </a:r>
            <a:endParaRPr lang="it-IT" sz="2800" dirty="0"/>
          </a:p>
        </p:txBody>
      </p:sp>
      <p:pic>
        <p:nvPicPr>
          <p:cNvPr id="2050" name="Picture 2" descr="C:\Documents and Settings\Gianni\Desktop\SCANSIONI_LEZIONI_PROF\SCANSIONE_LUCIDI\overfishing_strascico.jpg"/>
          <p:cNvPicPr>
            <a:picLocks noGrp="1" noChangeAspect="1" noChangeArrowheads="1"/>
          </p:cNvPicPr>
          <p:nvPr>
            <p:ph idx="1"/>
          </p:nvPr>
        </p:nvPicPr>
        <p:blipFill>
          <a:blip r:embed="rId2" cstate="print"/>
          <a:srcRect/>
          <a:stretch>
            <a:fillRect/>
          </a:stretch>
        </p:blipFill>
        <p:spPr bwMode="auto">
          <a:xfrm>
            <a:off x="457200" y="1631010"/>
            <a:ext cx="8229600" cy="4464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it-IT" sz="2800" dirty="0" smtClean="0"/>
              <a:t>Pesca illegale entro le tre miglia</a:t>
            </a:r>
            <a:endParaRPr lang="it-IT" sz="2800" dirty="0"/>
          </a:p>
        </p:txBody>
      </p:sp>
      <p:pic>
        <p:nvPicPr>
          <p:cNvPr id="4" name="Picture 7" descr="posidonia3"/>
          <p:cNvPicPr>
            <a:picLocks noGrp="1" noChangeAspect="1" noChangeArrowheads="1"/>
          </p:cNvPicPr>
          <p:nvPr>
            <p:ph idx="1"/>
          </p:nvPr>
        </p:nvPicPr>
        <p:blipFill>
          <a:blip r:embed="rId2" cstate="print"/>
          <a:srcRect r="1797"/>
          <a:stretch>
            <a:fillRect/>
          </a:stretch>
        </p:blipFill>
        <p:spPr bwMode="auto">
          <a:xfrm>
            <a:off x="2571736" y="1714488"/>
            <a:ext cx="2983541" cy="4661251"/>
          </a:xfrm>
          <a:prstGeom prst="rect">
            <a:avLst/>
          </a:prstGeom>
          <a:noFill/>
          <a:ln w="9525">
            <a:solidFill>
              <a:schemeClr val="bg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3" name="Picture 13" descr="panoramica"/>
          <p:cNvPicPr>
            <a:picLocks noChangeAspect="1" noChangeArrowheads="1"/>
          </p:cNvPicPr>
          <p:nvPr/>
        </p:nvPicPr>
        <p:blipFill>
          <a:blip r:embed="rId3" cstate="print"/>
          <a:srcRect t="16557" b="19318"/>
          <a:stretch>
            <a:fillRect/>
          </a:stretch>
        </p:blipFill>
        <p:spPr bwMode="auto">
          <a:xfrm>
            <a:off x="1285852" y="3857628"/>
            <a:ext cx="6202363" cy="2738438"/>
          </a:xfrm>
          <a:prstGeom prst="rect">
            <a:avLst/>
          </a:prstGeom>
          <a:noFill/>
          <a:ln w="9525">
            <a:noFill/>
            <a:miter lim="800000"/>
            <a:headEnd/>
            <a:tailEnd/>
          </a:ln>
        </p:spPr>
      </p:pic>
      <p:pic>
        <p:nvPicPr>
          <p:cNvPr id="30728" name="Picture 8" descr="saraghi con la posidonia"/>
          <p:cNvPicPr>
            <a:picLocks noChangeAspect="1" noChangeArrowheads="1"/>
          </p:cNvPicPr>
          <p:nvPr/>
        </p:nvPicPr>
        <p:blipFill>
          <a:blip r:embed="rId4" cstate="print"/>
          <a:srcRect t="18898" b="14174"/>
          <a:stretch>
            <a:fillRect/>
          </a:stretch>
        </p:blipFill>
        <p:spPr bwMode="auto">
          <a:xfrm>
            <a:off x="1214414" y="357166"/>
            <a:ext cx="6194425" cy="2760663"/>
          </a:xfrm>
          <a:prstGeom prst="rect">
            <a:avLst/>
          </a:prstGeom>
          <a:noFill/>
          <a:ln w="9525">
            <a:noFill/>
            <a:miter lim="800000"/>
            <a:headEnd/>
            <a:tailEnd/>
          </a:ln>
        </p:spPr>
      </p:pic>
      <p:sp>
        <p:nvSpPr>
          <p:cNvPr id="30726" name="Text Box 6"/>
          <p:cNvSpPr txBox="1">
            <a:spLocks noChangeArrowheads="1"/>
          </p:cNvSpPr>
          <p:nvPr/>
        </p:nvSpPr>
        <p:spPr bwMode="auto">
          <a:xfrm>
            <a:off x="539750" y="3141663"/>
            <a:ext cx="8137525" cy="590931"/>
          </a:xfrm>
          <a:prstGeom prst="rect">
            <a:avLst/>
          </a:prstGeom>
          <a:noFill/>
          <a:ln w="9525">
            <a:noFill/>
            <a:miter lim="800000"/>
            <a:headEnd/>
            <a:tailEnd/>
          </a:ln>
          <a:effectLst/>
        </p:spPr>
        <p:txBody>
          <a:bodyPr>
            <a:spAutoFit/>
          </a:bodyPr>
          <a:lstStyle/>
          <a:p>
            <a:pPr>
              <a:lnSpc>
                <a:spcPct val="90000"/>
              </a:lnSpc>
            </a:pPr>
            <a:r>
              <a:rPr lang="it-IT" dirty="0" smtClean="0"/>
              <a:t>Il degrado delle praterie di </a:t>
            </a:r>
            <a:r>
              <a:rPr lang="it-IT" dirty="0" err="1" smtClean="0"/>
              <a:t>posidonia</a:t>
            </a:r>
            <a:r>
              <a:rPr lang="it-IT" dirty="0" smtClean="0"/>
              <a:t> porta oltre alla perdita di importanti risorse </a:t>
            </a:r>
            <a:r>
              <a:rPr lang="it-IT" smtClean="0"/>
              <a:t>ittiche ,una </a:t>
            </a:r>
            <a:r>
              <a:rPr lang="it-IT" dirty="0" smtClean="0"/>
              <a:t>generale riduzione di biodiversità fino alla scomparsa della bio cenosi</a:t>
            </a: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dissolve">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style>
          <a:lnRef idx="1">
            <a:schemeClr val="dk1"/>
          </a:lnRef>
          <a:fillRef idx="2">
            <a:schemeClr val="dk1"/>
          </a:fillRef>
          <a:effectRef idx="1">
            <a:schemeClr val="dk1"/>
          </a:effectRef>
          <a:fontRef idx="minor">
            <a:schemeClr val="dk1"/>
          </a:fontRef>
        </p:style>
        <p:txBody>
          <a:bodyPr>
            <a:normAutofit/>
          </a:bodyPr>
          <a:lstStyle/>
          <a:p>
            <a:r>
              <a:rPr lang="it-IT" sz="2800" dirty="0" err="1" smtClean="0"/>
              <a:t>Ecosystem</a:t>
            </a:r>
            <a:r>
              <a:rPr lang="it-IT" sz="2800" dirty="0" smtClean="0"/>
              <a:t> </a:t>
            </a:r>
            <a:r>
              <a:rPr lang="it-IT" sz="2800" dirty="0" err="1" smtClean="0"/>
              <a:t>approach</a:t>
            </a:r>
            <a:endParaRPr lang="it-IT" sz="2800" dirty="0"/>
          </a:p>
        </p:txBody>
      </p:sp>
      <p:sp>
        <p:nvSpPr>
          <p:cNvPr id="3" name="Segnaposto contenuto 2"/>
          <p:cNvSpPr>
            <a:spLocks noGrp="1"/>
          </p:cNvSpPr>
          <p:nvPr>
            <p:ph idx="1"/>
          </p:nvPr>
        </p:nvSpPr>
        <p:spPr/>
        <p:txBody>
          <a:bodyPr>
            <a:normAutofit/>
          </a:bodyPr>
          <a:lstStyle/>
          <a:p>
            <a:r>
              <a:rPr lang="it-IT" sz="2400" dirty="0" smtClean="0"/>
              <a:t>Fino a questo punto abbiamo imparato a gestire le risorse come se il loro mantenimento nel tempo fosse legato esclusivamente ad un corretto rapporto tra pesci prelevati e pesci lasciati in mare.  In realtà l’ambiente in cui le popolazioni sono inserite e quindi le sue caratteristiche </a:t>
            </a:r>
            <a:r>
              <a:rPr lang="it-IT" sz="2400" dirty="0" err="1" smtClean="0"/>
              <a:t>fisico-chimiche</a:t>
            </a:r>
            <a:r>
              <a:rPr lang="it-IT" sz="2400" dirty="0" smtClean="0"/>
              <a:t> e biologiche, includendo in particolare le specie che coesistono nei diversi habitat, costituiscono la base fondamentale del mantenimento in buona salute delle risorse ittiche. Questo è il motivo per cui oggi l’approccio di gestione si rivolge sempre più verso il controllo globale del complesso ambientale in cui vivono le specie. L’approccio alla gestione visto in questi termini prende il nome di </a:t>
            </a:r>
            <a:r>
              <a:rPr lang="it-IT" sz="2400" dirty="0" err="1" smtClean="0"/>
              <a:t>ecosystem</a:t>
            </a:r>
            <a:r>
              <a:rPr lang="it-IT" sz="2400" dirty="0" smtClean="0"/>
              <a:t> </a:t>
            </a:r>
            <a:r>
              <a:rPr lang="it-IT" sz="2400" dirty="0" err="1" smtClean="0"/>
              <a:t>approach</a:t>
            </a:r>
            <a:r>
              <a:rPr lang="it-IT" sz="2400" dirty="0" smtClean="0"/>
              <a:t>.</a:t>
            </a:r>
            <a:endParaRPr lang="it-IT"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9" name="Picture 17" descr="fusco5"/>
          <p:cNvPicPr>
            <a:picLocks noChangeAspect="1" noChangeArrowheads="1"/>
          </p:cNvPicPr>
          <p:nvPr/>
        </p:nvPicPr>
        <p:blipFill>
          <a:blip r:embed="rId2" cstate="print"/>
          <a:srcRect/>
          <a:stretch>
            <a:fillRect/>
          </a:stretch>
        </p:blipFill>
        <p:spPr bwMode="auto">
          <a:xfrm>
            <a:off x="304800" y="304800"/>
            <a:ext cx="4114800" cy="2960688"/>
          </a:xfrm>
          <a:prstGeom prst="rect">
            <a:avLst/>
          </a:prstGeom>
          <a:noFill/>
          <a:ln w="9525">
            <a:solidFill>
              <a:srgbClr val="000000"/>
            </a:solidFill>
            <a:miter lim="800000"/>
            <a:headEnd/>
            <a:tailEnd/>
          </a:ln>
        </p:spPr>
      </p:pic>
      <p:pic>
        <p:nvPicPr>
          <p:cNvPr id="18450" name="Picture 18" descr="ardizzone6"/>
          <p:cNvPicPr>
            <a:picLocks noChangeArrowheads="1"/>
          </p:cNvPicPr>
          <p:nvPr/>
        </p:nvPicPr>
        <p:blipFill>
          <a:blip r:embed="rId3" cstate="print"/>
          <a:srcRect/>
          <a:stretch>
            <a:fillRect/>
          </a:stretch>
        </p:blipFill>
        <p:spPr bwMode="auto">
          <a:xfrm>
            <a:off x="4800600" y="304800"/>
            <a:ext cx="4113213" cy="2962275"/>
          </a:xfrm>
          <a:prstGeom prst="rect">
            <a:avLst/>
          </a:prstGeom>
          <a:noFill/>
          <a:ln w="9525">
            <a:solidFill>
              <a:srgbClr val="000000"/>
            </a:solidFill>
            <a:miter lim="800000"/>
            <a:headEnd/>
            <a:tailEnd/>
          </a:ln>
        </p:spPr>
      </p:pic>
      <p:pic>
        <p:nvPicPr>
          <p:cNvPr id="18451" name="Picture 19" descr="diviacco5"/>
          <p:cNvPicPr>
            <a:picLocks noChangeAspect="1" noChangeArrowheads="1"/>
          </p:cNvPicPr>
          <p:nvPr/>
        </p:nvPicPr>
        <p:blipFill>
          <a:blip r:embed="rId4" cstate="print"/>
          <a:srcRect/>
          <a:stretch>
            <a:fillRect/>
          </a:stretch>
        </p:blipFill>
        <p:spPr bwMode="auto">
          <a:xfrm>
            <a:off x="304800" y="3586163"/>
            <a:ext cx="4114800" cy="2960687"/>
          </a:xfrm>
          <a:prstGeom prst="rect">
            <a:avLst/>
          </a:prstGeom>
          <a:noFill/>
          <a:ln w="9525">
            <a:solidFill>
              <a:srgbClr val="000000"/>
            </a:solidFill>
            <a:miter lim="800000"/>
            <a:headEnd/>
            <a:tailEnd/>
          </a:ln>
        </p:spPr>
      </p:pic>
      <p:pic>
        <p:nvPicPr>
          <p:cNvPr id="18452" name="Picture 20" descr="present5"/>
          <p:cNvPicPr>
            <a:picLocks noChangeAspect="1" noChangeArrowheads="1"/>
          </p:cNvPicPr>
          <p:nvPr/>
        </p:nvPicPr>
        <p:blipFill>
          <a:blip r:embed="rId5" cstate="print"/>
          <a:srcRect/>
          <a:stretch>
            <a:fillRect/>
          </a:stretch>
        </p:blipFill>
        <p:spPr bwMode="auto">
          <a:xfrm>
            <a:off x="4800600" y="3581400"/>
            <a:ext cx="4113213" cy="2960688"/>
          </a:xfrm>
          <a:prstGeom prst="rect">
            <a:avLst/>
          </a:prstGeom>
          <a:noFill/>
          <a:ln w="9525">
            <a:solidFill>
              <a:srgbClr val="000000"/>
            </a:solidFill>
            <a:miter lim="800000"/>
            <a:headEnd/>
            <a:tailEnd/>
          </a:ln>
        </p:spPr>
      </p:pic>
      <p:sp>
        <p:nvSpPr>
          <p:cNvPr id="18435" name="Text Box 3"/>
          <p:cNvSpPr txBox="1">
            <a:spLocks noChangeArrowheads="1"/>
          </p:cNvSpPr>
          <p:nvPr/>
        </p:nvSpPr>
        <p:spPr bwMode="auto">
          <a:xfrm>
            <a:off x="2103438" y="2081213"/>
            <a:ext cx="184150" cy="366712"/>
          </a:xfrm>
          <a:prstGeom prst="rect">
            <a:avLst/>
          </a:prstGeom>
          <a:noFill/>
          <a:ln w="9525">
            <a:noFill/>
            <a:miter lim="800000"/>
            <a:headEnd/>
            <a:tailEnd/>
          </a:ln>
          <a:effectLst/>
        </p:spPr>
        <p:txBody>
          <a:bodyPr wrap="none">
            <a:spAutoFit/>
          </a:bodyPr>
          <a:lstStyle/>
          <a:p>
            <a:pPr algn="l"/>
            <a:endParaRPr lang="en-US" b="0"/>
          </a:p>
        </p:txBody>
      </p:sp>
      <p:sp>
        <p:nvSpPr>
          <p:cNvPr id="18440" name="Text Box 8"/>
          <p:cNvSpPr txBox="1">
            <a:spLocks noChangeArrowheads="1"/>
          </p:cNvSpPr>
          <p:nvPr/>
        </p:nvSpPr>
        <p:spPr bwMode="auto">
          <a:xfrm>
            <a:off x="3429000" y="595313"/>
            <a:ext cx="635000" cy="336550"/>
          </a:xfrm>
          <a:prstGeom prst="rect">
            <a:avLst/>
          </a:prstGeom>
          <a:noFill/>
          <a:ln w="9525">
            <a:noFill/>
            <a:miter lim="800000"/>
            <a:headEnd/>
            <a:tailEnd/>
          </a:ln>
          <a:effectLst/>
        </p:spPr>
        <p:txBody>
          <a:bodyPr wrap="none">
            <a:spAutoFit/>
          </a:bodyPr>
          <a:lstStyle/>
          <a:p>
            <a:pPr algn="l"/>
            <a:r>
              <a:rPr lang="it-IT" sz="1600" b="0"/>
              <a:t>1960</a:t>
            </a:r>
          </a:p>
        </p:txBody>
      </p:sp>
      <p:sp>
        <p:nvSpPr>
          <p:cNvPr id="18441" name="Text Box 9"/>
          <p:cNvSpPr txBox="1">
            <a:spLocks noChangeArrowheads="1"/>
          </p:cNvSpPr>
          <p:nvPr/>
        </p:nvSpPr>
        <p:spPr bwMode="auto">
          <a:xfrm>
            <a:off x="7994650" y="595313"/>
            <a:ext cx="635000" cy="336550"/>
          </a:xfrm>
          <a:prstGeom prst="rect">
            <a:avLst/>
          </a:prstGeom>
          <a:noFill/>
          <a:ln w="9525">
            <a:noFill/>
            <a:miter lim="800000"/>
            <a:headEnd/>
            <a:tailEnd/>
          </a:ln>
          <a:effectLst/>
        </p:spPr>
        <p:txBody>
          <a:bodyPr wrap="none">
            <a:spAutoFit/>
          </a:bodyPr>
          <a:lstStyle/>
          <a:p>
            <a:pPr algn="l"/>
            <a:r>
              <a:rPr lang="it-IT" sz="1600" b="0"/>
              <a:t>1980</a:t>
            </a:r>
          </a:p>
        </p:txBody>
      </p:sp>
      <p:sp>
        <p:nvSpPr>
          <p:cNvPr id="18442" name="Text Box 10"/>
          <p:cNvSpPr txBox="1">
            <a:spLocks noChangeArrowheads="1"/>
          </p:cNvSpPr>
          <p:nvPr/>
        </p:nvSpPr>
        <p:spPr bwMode="auto">
          <a:xfrm>
            <a:off x="3422650" y="3935413"/>
            <a:ext cx="635000" cy="336550"/>
          </a:xfrm>
          <a:prstGeom prst="rect">
            <a:avLst/>
          </a:prstGeom>
          <a:noFill/>
          <a:ln w="9525">
            <a:noFill/>
            <a:miter lim="800000"/>
            <a:headEnd/>
            <a:tailEnd/>
          </a:ln>
          <a:effectLst/>
        </p:spPr>
        <p:txBody>
          <a:bodyPr wrap="none">
            <a:spAutoFit/>
          </a:bodyPr>
          <a:lstStyle/>
          <a:p>
            <a:pPr algn="l"/>
            <a:r>
              <a:rPr lang="it-IT" sz="1600" b="0"/>
              <a:t>1990</a:t>
            </a:r>
          </a:p>
        </p:txBody>
      </p:sp>
      <p:sp>
        <p:nvSpPr>
          <p:cNvPr id="18443" name="Text Box 11"/>
          <p:cNvSpPr txBox="1">
            <a:spLocks noChangeArrowheads="1"/>
          </p:cNvSpPr>
          <p:nvPr/>
        </p:nvSpPr>
        <p:spPr bwMode="auto">
          <a:xfrm>
            <a:off x="8001000" y="3935413"/>
            <a:ext cx="635000" cy="336550"/>
          </a:xfrm>
          <a:prstGeom prst="rect">
            <a:avLst/>
          </a:prstGeom>
          <a:noFill/>
          <a:ln w="9525">
            <a:noFill/>
            <a:miter lim="800000"/>
            <a:headEnd/>
            <a:tailEnd/>
          </a:ln>
          <a:effectLst/>
        </p:spPr>
        <p:txBody>
          <a:bodyPr wrap="none">
            <a:spAutoFit/>
          </a:bodyPr>
          <a:lstStyle/>
          <a:p>
            <a:pPr algn="l"/>
            <a:r>
              <a:rPr lang="it-IT" sz="1600" b="0"/>
              <a:t>2005</a:t>
            </a:r>
          </a:p>
        </p:txBody>
      </p:sp>
      <p:grpSp>
        <p:nvGrpSpPr>
          <p:cNvPr id="2" name="Group 43"/>
          <p:cNvGrpSpPr>
            <a:grpSpLocks/>
          </p:cNvGrpSpPr>
          <p:nvPr/>
        </p:nvGrpSpPr>
        <p:grpSpPr bwMode="auto">
          <a:xfrm>
            <a:off x="5943600" y="1600200"/>
            <a:ext cx="2286000" cy="914400"/>
            <a:chOff x="3744" y="1008"/>
            <a:chExt cx="1440" cy="576"/>
          </a:xfrm>
        </p:grpSpPr>
        <p:sp>
          <p:nvSpPr>
            <p:cNvPr id="18453" name="Line 21"/>
            <p:cNvSpPr>
              <a:spLocks noChangeShapeType="1"/>
            </p:cNvSpPr>
            <p:nvPr/>
          </p:nvSpPr>
          <p:spPr bwMode="auto">
            <a:xfrm flipH="1" flipV="1">
              <a:off x="3744" y="1440"/>
              <a:ext cx="192" cy="144"/>
            </a:xfrm>
            <a:prstGeom prst="line">
              <a:avLst/>
            </a:prstGeom>
            <a:noFill/>
            <a:ln w="9525">
              <a:solidFill>
                <a:schemeClr val="tx1"/>
              </a:solidFill>
              <a:round/>
              <a:headEnd/>
              <a:tailEnd type="triangle" w="med" len="med"/>
            </a:ln>
            <a:effectLst/>
          </p:spPr>
          <p:txBody>
            <a:bodyPr/>
            <a:lstStyle/>
            <a:p>
              <a:endParaRPr lang="it-IT"/>
            </a:p>
          </p:txBody>
        </p:sp>
        <p:sp>
          <p:nvSpPr>
            <p:cNvPr id="18457" name="Line 25"/>
            <p:cNvSpPr>
              <a:spLocks noChangeShapeType="1"/>
            </p:cNvSpPr>
            <p:nvPr/>
          </p:nvSpPr>
          <p:spPr bwMode="auto">
            <a:xfrm flipH="1" flipV="1">
              <a:off x="4992" y="1008"/>
              <a:ext cx="192" cy="144"/>
            </a:xfrm>
            <a:prstGeom prst="line">
              <a:avLst/>
            </a:prstGeom>
            <a:noFill/>
            <a:ln w="9525">
              <a:solidFill>
                <a:schemeClr val="tx1"/>
              </a:solidFill>
              <a:round/>
              <a:headEnd/>
              <a:tailEnd type="triangle" w="med" len="med"/>
            </a:ln>
            <a:effectLst/>
          </p:spPr>
          <p:txBody>
            <a:bodyPr/>
            <a:lstStyle/>
            <a:p>
              <a:endParaRPr lang="it-IT"/>
            </a:p>
          </p:txBody>
        </p:sp>
        <p:sp>
          <p:nvSpPr>
            <p:cNvPr id="18458" name="Line 26"/>
            <p:cNvSpPr>
              <a:spLocks noChangeShapeType="1"/>
            </p:cNvSpPr>
            <p:nvPr/>
          </p:nvSpPr>
          <p:spPr bwMode="auto">
            <a:xfrm flipH="1" flipV="1">
              <a:off x="4560" y="1008"/>
              <a:ext cx="192" cy="144"/>
            </a:xfrm>
            <a:prstGeom prst="line">
              <a:avLst/>
            </a:prstGeom>
            <a:noFill/>
            <a:ln w="9525">
              <a:solidFill>
                <a:schemeClr val="tx1"/>
              </a:solidFill>
              <a:round/>
              <a:headEnd/>
              <a:tailEnd type="triangle" w="med" len="med"/>
            </a:ln>
            <a:effectLst/>
          </p:spPr>
          <p:txBody>
            <a:bodyPr/>
            <a:lstStyle/>
            <a:p>
              <a:endParaRPr lang="it-IT"/>
            </a:p>
          </p:txBody>
        </p:sp>
        <p:sp>
          <p:nvSpPr>
            <p:cNvPr id="18459" name="Line 27"/>
            <p:cNvSpPr>
              <a:spLocks noChangeShapeType="1"/>
            </p:cNvSpPr>
            <p:nvPr/>
          </p:nvSpPr>
          <p:spPr bwMode="auto">
            <a:xfrm flipH="1" flipV="1">
              <a:off x="4176" y="1056"/>
              <a:ext cx="192" cy="144"/>
            </a:xfrm>
            <a:prstGeom prst="line">
              <a:avLst/>
            </a:prstGeom>
            <a:noFill/>
            <a:ln w="9525">
              <a:solidFill>
                <a:schemeClr val="tx1"/>
              </a:solidFill>
              <a:round/>
              <a:headEnd/>
              <a:tailEnd type="triangle" w="med" len="med"/>
            </a:ln>
            <a:effectLst/>
          </p:spPr>
          <p:txBody>
            <a:bodyPr/>
            <a:lstStyle/>
            <a:p>
              <a:endParaRPr lang="it-IT"/>
            </a:p>
          </p:txBody>
        </p:sp>
        <p:sp>
          <p:nvSpPr>
            <p:cNvPr id="18460" name="Line 28"/>
            <p:cNvSpPr>
              <a:spLocks noChangeShapeType="1"/>
            </p:cNvSpPr>
            <p:nvPr/>
          </p:nvSpPr>
          <p:spPr bwMode="auto">
            <a:xfrm flipH="1" flipV="1">
              <a:off x="3888" y="1200"/>
              <a:ext cx="192" cy="144"/>
            </a:xfrm>
            <a:prstGeom prst="line">
              <a:avLst/>
            </a:prstGeom>
            <a:noFill/>
            <a:ln w="9525">
              <a:solidFill>
                <a:schemeClr val="tx1"/>
              </a:solidFill>
              <a:round/>
              <a:headEnd/>
              <a:tailEnd type="triangle" w="med" len="med"/>
            </a:ln>
            <a:effectLst/>
          </p:spPr>
          <p:txBody>
            <a:bodyPr/>
            <a:lstStyle/>
            <a:p>
              <a:endParaRPr lang="it-IT"/>
            </a:p>
          </p:txBody>
        </p:sp>
      </p:grpSp>
      <p:grpSp>
        <p:nvGrpSpPr>
          <p:cNvPr id="3" name="Group 45"/>
          <p:cNvGrpSpPr>
            <a:grpSpLocks/>
          </p:cNvGrpSpPr>
          <p:nvPr/>
        </p:nvGrpSpPr>
        <p:grpSpPr bwMode="auto">
          <a:xfrm>
            <a:off x="5943600" y="4876800"/>
            <a:ext cx="2286000" cy="914400"/>
            <a:chOff x="3744" y="3072"/>
            <a:chExt cx="1440" cy="576"/>
          </a:xfrm>
        </p:grpSpPr>
        <p:sp>
          <p:nvSpPr>
            <p:cNvPr id="18461" name="Line 29"/>
            <p:cNvSpPr>
              <a:spLocks noChangeShapeType="1"/>
            </p:cNvSpPr>
            <p:nvPr/>
          </p:nvSpPr>
          <p:spPr bwMode="auto">
            <a:xfrm flipH="1" flipV="1">
              <a:off x="3744" y="3504"/>
              <a:ext cx="192" cy="144"/>
            </a:xfrm>
            <a:prstGeom prst="line">
              <a:avLst/>
            </a:prstGeom>
            <a:noFill/>
            <a:ln w="9525">
              <a:solidFill>
                <a:schemeClr val="tx1"/>
              </a:solidFill>
              <a:round/>
              <a:headEnd/>
              <a:tailEnd type="triangle" w="med" len="med"/>
            </a:ln>
            <a:effectLst/>
          </p:spPr>
          <p:txBody>
            <a:bodyPr/>
            <a:lstStyle/>
            <a:p>
              <a:endParaRPr lang="it-IT"/>
            </a:p>
          </p:txBody>
        </p:sp>
        <p:sp>
          <p:nvSpPr>
            <p:cNvPr id="18462" name="Line 30"/>
            <p:cNvSpPr>
              <a:spLocks noChangeShapeType="1"/>
            </p:cNvSpPr>
            <p:nvPr/>
          </p:nvSpPr>
          <p:spPr bwMode="auto">
            <a:xfrm flipH="1" flipV="1">
              <a:off x="4992" y="3072"/>
              <a:ext cx="192" cy="144"/>
            </a:xfrm>
            <a:prstGeom prst="line">
              <a:avLst/>
            </a:prstGeom>
            <a:noFill/>
            <a:ln w="9525">
              <a:solidFill>
                <a:schemeClr val="tx1"/>
              </a:solidFill>
              <a:round/>
              <a:headEnd/>
              <a:tailEnd type="triangle" w="med" len="med"/>
            </a:ln>
            <a:effectLst/>
          </p:spPr>
          <p:txBody>
            <a:bodyPr/>
            <a:lstStyle/>
            <a:p>
              <a:endParaRPr lang="it-IT"/>
            </a:p>
          </p:txBody>
        </p:sp>
        <p:sp>
          <p:nvSpPr>
            <p:cNvPr id="18463" name="Line 31"/>
            <p:cNvSpPr>
              <a:spLocks noChangeShapeType="1"/>
            </p:cNvSpPr>
            <p:nvPr/>
          </p:nvSpPr>
          <p:spPr bwMode="auto">
            <a:xfrm flipH="1" flipV="1">
              <a:off x="4560" y="3072"/>
              <a:ext cx="192" cy="144"/>
            </a:xfrm>
            <a:prstGeom prst="line">
              <a:avLst/>
            </a:prstGeom>
            <a:noFill/>
            <a:ln w="9525">
              <a:solidFill>
                <a:schemeClr val="tx1"/>
              </a:solidFill>
              <a:round/>
              <a:headEnd/>
              <a:tailEnd type="triangle" w="med" len="med"/>
            </a:ln>
            <a:effectLst/>
          </p:spPr>
          <p:txBody>
            <a:bodyPr/>
            <a:lstStyle/>
            <a:p>
              <a:endParaRPr lang="it-IT"/>
            </a:p>
          </p:txBody>
        </p:sp>
        <p:sp>
          <p:nvSpPr>
            <p:cNvPr id="18464" name="Line 32"/>
            <p:cNvSpPr>
              <a:spLocks noChangeShapeType="1"/>
            </p:cNvSpPr>
            <p:nvPr/>
          </p:nvSpPr>
          <p:spPr bwMode="auto">
            <a:xfrm flipH="1" flipV="1">
              <a:off x="4176" y="3120"/>
              <a:ext cx="192" cy="144"/>
            </a:xfrm>
            <a:prstGeom prst="line">
              <a:avLst/>
            </a:prstGeom>
            <a:noFill/>
            <a:ln w="9525">
              <a:solidFill>
                <a:schemeClr val="tx1"/>
              </a:solidFill>
              <a:round/>
              <a:headEnd/>
              <a:tailEnd type="triangle" w="med" len="med"/>
            </a:ln>
            <a:effectLst/>
          </p:spPr>
          <p:txBody>
            <a:bodyPr/>
            <a:lstStyle/>
            <a:p>
              <a:endParaRPr lang="it-IT"/>
            </a:p>
          </p:txBody>
        </p:sp>
        <p:sp>
          <p:nvSpPr>
            <p:cNvPr id="18465" name="Line 33"/>
            <p:cNvSpPr>
              <a:spLocks noChangeShapeType="1"/>
            </p:cNvSpPr>
            <p:nvPr/>
          </p:nvSpPr>
          <p:spPr bwMode="auto">
            <a:xfrm flipH="1" flipV="1">
              <a:off x="3888" y="3264"/>
              <a:ext cx="192" cy="144"/>
            </a:xfrm>
            <a:prstGeom prst="line">
              <a:avLst/>
            </a:prstGeom>
            <a:noFill/>
            <a:ln w="9525">
              <a:solidFill>
                <a:schemeClr val="tx1"/>
              </a:solidFill>
              <a:round/>
              <a:headEnd/>
              <a:tailEnd type="triangle" w="med" len="med"/>
            </a:ln>
            <a:effectLst/>
          </p:spPr>
          <p:txBody>
            <a:bodyPr/>
            <a:lstStyle/>
            <a:p>
              <a:endParaRPr lang="it-IT"/>
            </a:p>
          </p:txBody>
        </p:sp>
      </p:grpSp>
      <p:grpSp>
        <p:nvGrpSpPr>
          <p:cNvPr id="4" name="Group 44"/>
          <p:cNvGrpSpPr>
            <a:grpSpLocks/>
          </p:cNvGrpSpPr>
          <p:nvPr/>
        </p:nvGrpSpPr>
        <p:grpSpPr bwMode="auto">
          <a:xfrm>
            <a:off x="1447800" y="4876800"/>
            <a:ext cx="2286000" cy="914400"/>
            <a:chOff x="912" y="3072"/>
            <a:chExt cx="1440" cy="576"/>
          </a:xfrm>
        </p:grpSpPr>
        <p:sp>
          <p:nvSpPr>
            <p:cNvPr id="18466" name="Line 34"/>
            <p:cNvSpPr>
              <a:spLocks noChangeShapeType="1"/>
            </p:cNvSpPr>
            <p:nvPr/>
          </p:nvSpPr>
          <p:spPr bwMode="auto">
            <a:xfrm flipH="1" flipV="1">
              <a:off x="912" y="3504"/>
              <a:ext cx="192" cy="144"/>
            </a:xfrm>
            <a:prstGeom prst="line">
              <a:avLst/>
            </a:prstGeom>
            <a:noFill/>
            <a:ln w="9525">
              <a:solidFill>
                <a:schemeClr val="tx1"/>
              </a:solidFill>
              <a:round/>
              <a:headEnd/>
              <a:tailEnd type="triangle" w="med" len="med"/>
            </a:ln>
            <a:effectLst/>
          </p:spPr>
          <p:txBody>
            <a:bodyPr/>
            <a:lstStyle/>
            <a:p>
              <a:endParaRPr lang="it-IT"/>
            </a:p>
          </p:txBody>
        </p:sp>
        <p:sp>
          <p:nvSpPr>
            <p:cNvPr id="18467" name="Line 35"/>
            <p:cNvSpPr>
              <a:spLocks noChangeShapeType="1"/>
            </p:cNvSpPr>
            <p:nvPr/>
          </p:nvSpPr>
          <p:spPr bwMode="auto">
            <a:xfrm flipH="1" flipV="1">
              <a:off x="2160" y="3072"/>
              <a:ext cx="192" cy="144"/>
            </a:xfrm>
            <a:prstGeom prst="line">
              <a:avLst/>
            </a:prstGeom>
            <a:noFill/>
            <a:ln w="9525">
              <a:solidFill>
                <a:schemeClr val="tx1"/>
              </a:solidFill>
              <a:round/>
              <a:headEnd/>
              <a:tailEnd type="triangle" w="med" len="med"/>
            </a:ln>
            <a:effectLst/>
          </p:spPr>
          <p:txBody>
            <a:bodyPr/>
            <a:lstStyle/>
            <a:p>
              <a:endParaRPr lang="it-IT"/>
            </a:p>
          </p:txBody>
        </p:sp>
        <p:sp>
          <p:nvSpPr>
            <p:cNvPr id="18468" name="Line 36"/>
            <p:cNvSpPr>
              <a:spLocks noChangeShapeType="1"/>
            </p:cNvSpPr>
            <p:nvPr/>
          </p:nvSpPr>
          <p:spPr bwMode="auto">
            <a:xfrm flipH="1" flipV="1">
              <a:off x="1728" y="3072"/>
              <a:ext cx="192" cy="144"/>
            </a:xfrm>
            <a:prstGeom prst="line">
              <a:avLst/>
            </a:prstGeom>
            <a:noFill/>
            <a:ln w="9525">
              <a:solidFill>
                <a:schemeClr val="tx1"/>
              </a:solidFill>
              <a:round/>
              <a:headEnd/>
              <a:tailEnd type="triangle" w="med" len="med"/>
            </a:ln>
            <a:effectLst/>
          </p:spPr>
          <p:txBody>
            <a:bodyPr/>
            <a:lstStyle/>
            <a:p>
              <a:endParaRPr lang="it-IT"/>
            </a:p>
          </p:txBody>
        </p:sp>
        <p:sp>
          <p:nvSpPr>
            <p:cNvPr id="18469" name="Line 37"/>
            <p:cNvSpPr>
              <a:spLocks noChangeShapeType="1"/>
            </p:cNvSpPr>
            <p:nvPr/>
          </p:nvSpPr>
          <p:spPr bwMode="auto">
            <a:xfrm flipH="1" flipV="1">
              <a:off x="1344" y="3120"/>
              <a:ext cx="192" cy="144"/>
            </a:xfrm>
            <a:prstGeom prst="line">
              <a:avLst/>
            </a:prstGeom>
            <a:noFill/>
            <a:ln w="9525">
              <a:solidFill>
                <a:schemeClr val="tx1"/>
              </a:solidFill>
              <a:round/>
              <a:headEnd/>
              <a:tailEnd type="triangle" w="med" len="med"/>
            </a:ln>
            <a:effectLst/>
          </p:spPr>
          <p:txBody>
            <a:bodyPr/>
            <a:lstStyle/>
            <a:p>
              <a:endParaRPr lang="it-IT"/>
            </a:p>
          </p:txBody>
        </p:sp>
        <p:sp>
          <p:nvSpPr>
            <p:cNvPr id="18470" name="Line 38"/>
            <p:cNvSpPr>
              <a:spLocks noChangeShapeType="1"/>
            </p:cNvSpPr>
            <p:nvPr/>
          </p:nvSpPr>
          <p:spPr bwMode="auto">
            <a:xfrm flipH="1" flipV="1">
              <a:off x="1056" y="3264"/>
              <a:ext cx="192" cy="144"/>
            </a:xfrm>
            <a:prstGeom prst="line">
              <a:avLst/>
            </a:prstGeom>
            <a:noFill/>
            <a:ln w="9525">
              <a:solidFill>
                <a:schemeClr val="tx1"/>
              </a:solidFill>
              <a:round/>
              <a:headEnd/>
              <a:tailEnd type="triangle" w="med" len="med"/>
            </a:ln>
            <a:effectLst/>
          </p:spPr>
          <p:txBody>
            <a:bodyPr/>
            <a:lstStyle/>
            <a:p>
              <a:endParaRPr lang="it-IT"/>
            </a:p>
          </p:txBody>
        </p:sp>
      </p:grpSp>
      <p:sp>
        <p:nvSpPr>
          <p:cNvPr id="18471" name="Line 39"/>
          <p:cNvSpPr>
            <a:spLocks noChangeShapeType="1"/>
          </p:cNvSpPr>
          <p:nvPr/>
        </p:nvSpPr>
        <p:spPr bwMode="auto">
          <a:xfrm>
            <a:off x="762000" y="1295400"/>
            <a:ext cx="304800" cy="609600"/>
          </a:xfrm>
          <a:prstGeom prst="line">
            <a:avLst/>
          </a:prstGeom>
          <a:noFill/>
          <a:ln w="9525">
            <a:solidFill>
              <a:srgbClr val="DD3501"/>
            </a:solidFill>
            <a:round/>
            <a:headEnd/>
            <a:tailEnd type="triangle" w="med" len="med"/>
          </a:ln>
          <a:effectLst/>
        </p:spPr>
        <p:txBody>
          <a:bodyPr/>
          <a:lstStyle/>
          <a:p>
            <a:endParaRPr lang="it-IT"/>
          </a:p>
        </p:txBody>
      </p:sp>
      <p:sp>
        <p:nvSpPr>
          <p:cNvPr id="18472" name="Line 40"/>
          <p:cNvSpPr>
            <a:spLocks noChangeShapeType="1"/>
          </p:cNvSpPr>
          <p:nvPr/>
        </p:nvSpPr>
        <p:spPr bwMode="auto">
          <a:xfrm>
            <a:off x="5257800" y="4572000"/>
            <a:ext cx="304800" cy="609600"/>
          </a:xfrm>
          <a:prstGeom prst="line">
            <a:avLst/>
          </a:prstGeom>
          <a:noFill/>
          <a:ln w="9525">
            <a:solidFill>
              <a:srgbClr val="DD3501"/>
            </a:solidFill>
            <a:round/>
            <a:headEnd/>
            <a:tailEnd type="triangle" w="med" len="med"/>
          </a:ln>
          <a:effectLst/>
        </p:spPr>
        <p:txBody>
          <a:bodyPr/>
          <a:lstStyle/>
          <a:p>
            <a:endParaRPr lang="it-IT"/>
          </a:p>
        </p:txBody>
      </p:sp>
      <p:sp>
        <p:nvSpPr>
          <p:cNvPr id="18473" name="Line 41"/>
          <p:cNvSpPr>
            <a:spLocks noChangeShapeType="1"/>
          </p:cNvSpPr>
          <p:nvPr/>
        </p:nvSpPr>
        <p:spPr bwMode="auto">
          <a:xfrm>
            <a:off x="762000" y="4572000"/>
            <a:ext cx="304800" cy="609600"/>
          </a:xfrm>
          <a:prstGeom prst="line">
            <a:avLst/>
          </a:prstGeom>
          <a:noFill/>
          <a:ln w="9525">
            <a:solidFill>
              <a:srgbClr val="DD3501"/>
            </a:solidFill>
            <a:round/>
            <a:headEnd/>
            <a:tailEnd type="triangle" w="med" len="med"/>
          </a:ln>
          <a:effectLst/>
        </p:spPr>
        <p:txBody>
          <a:bodyPr/>
          <a:lstStyle/>
          <a:p>
            <a:endParaRPr lang="it-IT"/>
          </a:p>
        </p:txBody>
      </p:sp>
      <p:sp>
        <p:nvSpPr>
          <p:cNvPr id="18474" name="Line 42"/>
          <p:cNvSpPr>
            <a:spLocks noChangeShapeType="1"/>
          </p:cNvSpPr>
          <p:nvPr/>
        </p:nvSpPr>
        <p:spPr bwMode="auto">
          <a:xfrm>
            <a:off x="5257800" y="1295400"/>
            <a:ext cx="304800" cy="609600"/>
          </a:xfrm>
          <a:prstGeom prst="line">
            <a:avLst/>
          </a:prstGeom>
          <a:noFill/>
          <a:ln w="9525">
            <a:solidFill>
              <a:srgbClr val="DD3501"/>
            </a:solidFill>
            <a:round/>
            <a:headEnd/>
            <a:tailEnd type="triangle" w="med" len="med"/>
          </a:ln>
          <a:effectLst/>
        </p:spPr>
        <p:txBody>
          <a:bodyPr/>
          <a:lstStyle/>
          <a:p>
            <a:endParaRPr lang="it-IT"/>
          </a:p>
        </p:txBody>
      </p:sp>
      <p:sp>
        <p:nvSpPr>
          <p:cNvPr id="18478" name="Text Box 46"/>
          <p:cNvSpPr txBox="1">
            <a:spLocks noChangeArrowheads="1"/>
          </p:cNvSpPr>
          <p:nvPr/>
        </p:nvSpPr>
        <p:spPr bwMode="auto">
          <a:xfrm>
            <a:off x="2173288" y="2392363"/>
            <a:ext cx="917575" cy="336550"/>
          </a:xfrm>
          <a:prstGeom prst="rect">
            <a:avLst/>
          </a:prstGeom>
          <a:noFill/>
          <a:ln w="9525">
            <a:noFill/>
            <a:miter lim="800000"/>
            <a:headEnd/>
            <a:tailEnd/>
          </a:ln>
          <a:effectLst/>
        </p:spPr>
        <p:txBody>
          <a:bodyPr wrap="none">
            <a:spAutoFit/>
          </a:bodyPr>
          <a:lstStyle/>
          <a:p>
            <a:r>
              <a:rPr lang="it-IT" sz="1600" b="0"/>
              <a:t>7290 ha</a:t>
            </a:r>
          </a:p>
        </p:txBody>
      </p:sp>
      <p:sp>
        <p:nvSpPr>
          <p:cNvPr id="18479" name="Text Box 47"/>
          <p:cNvSpPr txBox="1">
            <a:spLocks noChangeArrowheads="1"/>
          </p:cNvSpPr>
          <p:nvPr/>
        </p:nvSpPr>
        <p:spPr bwMode="auto">
          <a:xfrm>
            <a:off x="6704013" y="5776913"/>
            <a:ext cx="917575" cy="336550"/>
          </a:xfrm>
          <a:prstGeom prst="rect">
            <a:avLst/>
          </a:prstGeom>
          <a:noFill/>
          <a:ln w="9525">
            <a:noFill/>
            <a:miter lim="800000"/>
            <a:headEnd/>
            <a:tailEnd/>
          </a:ln>
          <a:effectLst/>
        </p:spPr>
        <p:txBody>
          <a:bodyPr wrap="none">
            <a:spAutoFit/>
          </a:bodyPr>
          <a:lstStyle/>
          <a:p>
            <a:r>
              <a:rPr lang="it-IT" sz="1600" b="0"/>
              <a:t>2899 ha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8471"/>
                                        </p:tgtEl>
                                        <p:attrNameLst>
                                          <p:attrName>style.visibility</p:attrName>
                                        </p:attrNameLst>
                                      </p:cBhvr>
                                      <p:to>
                                        <p:strVal val="visible"/>
                                      </p:to>
                                    </p:set>
                                    <p:animEffect transition="in" filter="wipe(up)">
                                      <p:cBhvr>
                                        <p:cTn id="20" dur="500"/>
                                        <p:tgtEl>
                                          <p:spTgt spid="1847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8474"/>
                                        </p:tgtEl>
                                        <p:attrNameLst>
                                          <p:attrName>style.visibility</p:attrName>
                                        </p:attrNameLst>
                                      </p:cBhvr>
                                      <p:to>
                                        <p:strVal val="visible"/>
                                      </p:to>
                                    </p:set>
                                    <p:animEffect transition="in" filter="wipe(up)">
                                      <p:cBhvr>
                                        <p:cTn id="24" dur="500"/>
                                        <p:tgtEl>
                                          <p:spTgt spid="18474"/>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8473"/>
                                        </p:tgtEl>
                                        <p:attrNameLst>
                                          <p:attrName>style.visibility</p:attrName>
                                        </p:attrNameLst>
                                      </p:cBhvr>
                                      <p:to>
                                        <p:strVal val="visible"/>
                                      </p:to>
                                    </p:set>
                                    <p:animEffect transition="in" filter="wipe(up)">
                                      <p:cBhvr>
                                        <p:cTn id="28" dur="500"/>
                                        <p:tgtEl>
                                          <p:spTgt spid="18473"/>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8472"/>
                                        </p:tgtEl>
                                        <p:attrNameLst>
                                          <p:attrName>style.visibility</p:attrName>
                                        </p:attrNameLst>
                                      </p:cBhvr>
                                      <p:to>
                                        <p:strVal val="visible"/>
                                      </p:to>
                                    </p:set>
                                    <p:animEffect transition="in" filter="wipe(up)">
                                      <p:cBhvr>
                                        <p:cTn id="32" dur="500"/>
                                        <p:tgtEl>
                                          <p:spTgt spid="18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animBg="1"/>
      <p:bldP spid="18472" grpId="0" animBg="1"/>
      <p:bldP spid="18473" grpId="0" animBg="1"/>
      <p:bldP spid="184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style>
          <a:lnRef idx="1">
            <a:schemeClr val="dk1"/>
          </a:lnRef>
          <a:fillRef idx="2">
            <a:schemeClr val="dk1"/>
          </a:fillRef>
          <a:effectRef idx="1">
            <a:schemeClr val="dk1"/>
          </a:effectRef>
          <a:fontRef idx="minor">
            <a:schemeClr val="dk1"/>
          </a:fontRef>
        </p:style>
        <p:txBody>
          <a:bodyPr>
            <a:normAutofit/>
          </a:bodyPr>
          <a:lstStyle/>
          <a:p>
            <a:r>
              <a:rPr lang="it-IT" sz="2800" smtClean="0"/>
              <a:t>Altri </a:t>
            </a:r>
            <a:r>
              <a:rPr lang="it-IT" sz="2800" dirty="0" smtClean="0"/>
              <a:t>ambienti fragili: i fondali profondi</a:t>
            </a:r>
            <a:endParaRPr lang="it-IT" sz="2800" dirty="0"/>
          </a:p>
        </p:txBody>
      </p:sp>
      <p:pic>
        <p:nvPicPr>
          <p:cNvPr id="7170" name="Picture 2" descr="C:\Documents and Settings\Gianni\Documenti\Immagini\DEEP-SEA_TRAWLING2.gif"/>
          <p:cNvPicPr>
            <a:picLocks noGrp="1" noChangeAspect="1" noChangeArrowheads="1"/>
          </p:cNvPicPr>
          <p:nvPr>
            <p:ph idx="1"/>
          </p:nvPr>
        </p:nvPicPr>
        <p:blipFill>
          <a:blip r:embed="rId2" cstate="print"/>
          <a:srcRect/>
          <a:stretch>
            <a:fillRect/>
          </a:stretch>
        </p:blipFill>
        <p:spPr bwMode="auto">
          <a:xfrm>
            <a:off x="2143108" y="1714488"/>
            <a:ext cx="4403994" cy="47863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C:\Documents and Settings\Gianni\Documenti\Immagini\varie\corallibianchi.jpg"/>
          <p:cNvPicPr>
            <a:picLocks noChangeAspect="1" noChangeArrowheads="1"/>
          </p:cNvPicPr>
          <p:nvPr/>
        </p:nvPicPr>
        <p:blipFill>
          <a:blip r:embed="rId2" cstate="print"/>
          <a:srcRect/>
          <a:stretch>
            <a:fillRect/>
          </a:stretch>
        </p:blipFill>
        <p:spPr bwMode="auto">
          <a:xfrm>
            <a:off x="714348" y="500042"/>
            <a:ext cx="7667679" cy="5750759"/>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410</Words>
  <Application>Microsoft Office PowerPoint</Application>
  <PresentationFormat>Presentazione su schermo (4:3)</PresentationFormat>
  <Paragraphs>38</Paragraphs>
  <Slides>14</Slides>
  <Notes>1</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Sovrappesca o overfishing</vt:lpstr>
      <vt:lpstr>Gli effetti della pesca </vt:lpstr>
      <vt:lpstr>Implicazioni di una cattiva gestione</vt:lpstr>
      <vt:lpstr>Pesca illegale entro le tre miglia</vt:lpstr>
      <vt:lpstr>Diapositiva 5</vt:lpstr>
      <vt:lpstr>Ecosystem approach</vt:lpstr>
      <vt:lpstr>Diapositiva 7</vt:lpstr>
      <vt:lpstr>Altri ambienti fragili: i fondali profondi</vt:lpstr>
      <vt:lpstr>Diapositiva 9</vt:lpstr>
      <vt:lpstr>Attrezzi vietati : le spadare</vt:lpstr>
      <vt:lpstr>Non solo pesci spada</vt:lpstr>
      <vt:lpstr>Metodi per ridurre l’impatto della pesca</vt:lpstr>
      <vt:lpstr>ZTB</vt:lpstr>
      <vt:lpstr>Barriere artificiali</vt:lpstr>
    </vt:vector>
  </TitlesOfParts>
  <Company>Uso Personale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Ardizzone</dc:creator>
  <cp:lastModifiedBy>Ardizzone</cp:lastModifiedBy>
  <cp:revision>24</cp:revision>
  <dcterms:created xsi:type="dcterms:W3CDTF">2010-04-09T15:48:51Z</dcterms:created>
  <dcterms:modified xsi:type="dcterms:W3CDTF">2010-04-13T18:26:28Z</dcterms:modified>
</cp:coreProperties>
</file>