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84" r:id="rId3"/>
    <p:sldId id="258" r:id="rId4"/>
    <p:sldId id="259" r:id="rId5"/>
    <p:sldId id="272" r:id="rId6"/>
    <p:sldId id="271" r:id="rId7"/>
    <p:sldId id="269" r:id="rId8"/>
    <p:sldId id="256" r:id="rId9"/>
    <p:sldId id="257" r:id="rId10"/>
    <p:sldId id="274" r:id="rId11"/>
    <p:sldId id="263" r:id="rId12"/>
    <p:sldId id="264" r:id="rId13"/>
    <p:sldId id="273" r:id="rId14"/>
    <p:sldId id="261" r:id="rId15"/>
    <p:sldId id="260" r:id="rId16"/>
    <p:sldId id="265" r:id="rId17"/>
    <p:sldId id="267" r:id="rId18"/>
    <p:sldId id="276" r:id="rId19"/>
    <p:sldId id="278" r:id="rId20"/>
    <p:sldId id="279" r:id="rId21"/>
    <p:sldId id="280" r:id="rId22"/>
    <p:sldId id="281" r:id="rId23"/>
    <p:sldId id="283"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245225"/>
            <a:ext cx="2133600" cy="476250"/>
          </a:xfrm>
        </p:spPr>
        <p:txBody>
          <a:bodyPr/>
          <a:lstStyle>
            <a:lvl1pPr>
              <a:defRPr/>
            </a:lvl1pPr>
          </a:lstStyle>
          <a:p>
            <a:endParaRPr lang="it-IT"/>
          </a:p>
        </p:txBody>
      </p:sp>
      <p:sp>
        <p:nvSpPr>
          <p:cNvPr id="8" name="Segnaposto piè di pagina 7"/>
          <p:cNvSpPr>
            <a:spLocks noGrp="1"/>
          </p:cNvSpPr>
          <p:nvPr>
            <p:ph type="ftr" sz="quarter" idx="11"/>
          </p:nvPr>
        </p:nvSpPr>
        <p:spPr>
          <a:xfrm>
            <a:off x="3124200" y="6245225"/>
            <a:ext cx="2895600" cy="476250"/>
          </a:xfrm>
        </p:spPr>
        <p:txBody>
          <a:bodyPr/>
          <a:lstStyle>
            <a:lvl1pPr>
              <a:defRPr/>
            </a:lvl1pPr>
          </a:lstStyle>
          <a:p>
            <a:endParaRPr lang="it-IT"/>
          </a:p>
        </p:txBody>
      </p:sp>
      <p:sp>
        <p:nvSpPr>
          <p:cNvPr id="9" name="Segnaposto numero diapositiva 8"/>
          <p:cNvSpPr>
            <a:spLocks noGrp="1"/>
          </p:cNvSpPr>
          <p:nvPr>
            <p:ph type="sldNum" sz="quarter" idx="12"/>
          </p:nvPr>
        </p:nvSpPr>
        <p:spPr>
          <a:xfrm>
            <a:off x="6553200" y="6245225"/>
            <a:ext cx="2133600" cy="476250"/>
          </a:xfrm>
        </p:spPr>
        <p:txBody>
          <a:bodyPr/>
          <a:lstStyle>
            <a:lvl1pPr>
              <a:defRPr/>
            </a:lvl1pPr>
          </a:lstStyle>
          <a:p>
            <a:fld id="{9F325F21-B675-4EEA-9FCA-56E18957199C}"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059DBEB-625F-4E0E-9E27-D84A3F1909CA}" type="datetimeFigureOut">
              <a:rPr lang="it-IT" smtClean="0"/>
              <a:pPr/>
              <a:t>13/04/2010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80F22A-F271-420D-9EB3-10B32650A60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9DBEB-625F-4E0E-9E27-D84A3F1909CA}" type="datetimeFigureOut">
              <a:rPr lang="it-IT" smtClean="0"/>
              <a:pPr/>
              <a:t>13/04/2010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0F22A-F271-420D-9EB3-10B32650A60B}"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style>
          <a:lnRef idx="1">
            <a:schemeClr val="dk1"/>
          </a:lnRef>
          <a:fillRef idx="2">
            <a:schemeClr val="dk1"/>
          </a:fillRef>
          <a:effectRef idx="1">
            <a:schemeClr val="dk1"/>
          </a:effectRef>
          <a:fontRef idx="minor">
            <a:schemeClr val="dk1"/>
          </a:fontRef>
        </p:style>
        <p:txBody>
          <a:bodyPr>
            <a:normAutofit/>
          </a:bodyPr>
          <a:lstStyle/>
          <a:p>
            <a:r>
              <a:rPr lang="it-IT" sz="3600" dirty="0" smtClean="0"/>
              <a:t>Sforzo di pesca</a:t>
            </a:r>
            <a:endParaRPr lang="it-IT" sz="3600" dirty="0"/>
          </a:p>
        </p:txBody>
      </p:sp>
      <p:sp>
        <p:nvSpPr>
          <p:cNvPr id="3" name="Segnaposto contenuto 2"/>
          <p:cNvSpPr>
            <a:spLocks noGrp="1"/>
          </p:cNvSpPr>
          <p:nvPr>
            <p:ph idx="1"/>
          </p:nvPr>
        </p:nvSpPr>
        <p:spPr/>
        <p:txBody>
          <a:bodyPr/>
          <a:lstStyle/>
          <a:p>
            <a:r>
              <a:rPr lang="it-IT" dirty="0" smtClean="0"/>
              <a:t>Definiamo come SFORZO </a:t>
            </a:r>
            <a:r>
              <a:rPr lang="it-IT" dirty="0" err="1" smtClean="0"/>
              <a:t>DI</a:t>
            </a:r>
            <a:r>
              <a:rPr lang="it-IT" dirty="0" smtClean="0"/>
              <a:t> PESCA l’insieme degli attrezzi da pesca per il </a:t>
            </a:r>
            <a:r>
              <a:rPr lang="it-IT" dirty="0" smtClean="0"/>
              <a:t>tempo/spazio </a:t>
            </a:r>
            <a:r>
              <a:rPr lang="it-IT" dirty="0" smtClean="0"/>
              <a:t>del loro impiego in una determinata area.</a:t>
            </a:r>
          </a:p>
          <a:p>
            <a:endParaRPr lang="it-IT" dirty="0" smtClean="0"/>
          </a:p>
          <a:p>
            <a:r>
              <a:rPr lang="it-IT" dirty="0" smtClean="0"/>
              <a:t>La mortalità da pesca (F) si può considerare proporzionale allo sforzo di pesca (f) a meno di un coefficiente di proporzionalità q detto coefficiente di </a:t>
            </a:r>
            <a:r>
              <a:rPr lang="it-IT" dirty="0" err="1" smtClean="0"/>
              <a:t>catturabilità</a:t>
            </a:r>
            <a:r>
              <a:rPr lang="it-IT" dirty="0" smtClean="0"/>
              <a:t> </a:t>
            </a:r>
            <a:r>
              <a:rPr lang="it-IT" dirty="0" smtClean="0"/>
              <a:t>(F = </a:t>
            </a:r>
            <a:r>
              <a:rPr lang="it-IT" dirty="0" err="1" smtClean="0"/>
              <a:t>qf</a:t>
            </a:r>
            <a:r>
              <a:rPr lang="it-IT" dirty="0" smtClean="0"/>
              <a:t>).</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11222"/>
          </a:xfrm>
        </p:spPr>
        <p:style>
          <a:lnRef idx="1">
            <a:schemeClr val="dk1"/>
          </a:lnRef>
          <a:fillRef idx="2">
            <a:schemeClr val="dk1"/>
          </a:fillRef>
          <a:effectRef idx="1">
            <a:schemeClr val="dk1"/>
          </a:effectRef>
          <a:fontRef idx="minor">
            <a:schemeClr val="dk1"/>
          </a:fontRef>
        </p:style>
        <p:txBody>
          <a:bodyPr>
            <a:normAutofit/>
          </a:bodyPr>
          <a:lstStyle/>
          <a:p>
            <a:r>
              <a:rPr lang="it-IT" sz="3200" dirty="0" smtClean="0"/>
              <a:t>Modelli di produzione</a:t>
            </a:r>
            <a:endParaRPr lang="it-IT" sz="3200" dirty="0"/>
          </a:p>
        </p:txBody>
      </p:sp>
      <p:sp>
        <p:nvSpPr>
          <p:cNvPr id="3" name="Segnaposto contenuto 2"/>
          <p:cNvSpPr>
            <a:spLocks noGrp="1"/>
          </p:cNvSpPr>
          <p:nvPr>
            <p:ph idx="1"/>
          </p:nvPr>
        </p:nvSpPr>
        <p:spPr/>
        <p:txBody>
          <a:bodyPr>
            <a:normAutofit fontScale="92500" lnSpcReduction="10000"/>
          </a:bodyPr>
          <a:lstStyle/>
          <a:p>
            <a:r>
              <a:rPr lang="it-IT" dirty="0" smtClean="0"/>
              <a:t>I modelli di produzioni possono essere applicati con serie storiche di catture e sforzo di pesca di almeno dieci anni di dati consecutivi relative a una o più specie contemporaneamente.</a:t>
            </a:r>
          </a:p>
          <a:p>
            <a:r>
              <a:rPr lang="it-IT" dirty="0" smtClean="0"/>
              <a:t>Non sono necessari dati sulla biologia e/o sull’ecologia delle specie.</a:t>
            </a:r>
          </a:p>
          <a:p>
            <a:r>
              <a:rPr lang="it-IT" dirty="0" smtClean="0"/>
              <a:t>Possono essere applicati quindi anche in assenza di raccolta di dati sperimentali sul campo ma utilizzando soltanto le statistiche di sbarcato commerciale per uno o più porti.</a:t>
            </a:r>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I modelli di Fox e </a:t>
            </a:r>
            <a:r>
              <a:rPr lang="it-IT" sz="2800" dirty="0" err="1" smtClean="0"/>
              <a:t>Schaefer</a:t>
            </a:r>
            <a:endParaRPr lang="it-IT" sz="2800" dirty="0"/>
          </a:p>
        </p:txBody>
      </p:sp>
      <p:pic>
        <p:nvPicPr>
          <p:cNvPr id="8194" name="Picture 2" descr="C:\Documents and Settings\Gianni\Desktop\SCANSIONI_LEZIONI_PROF\SCANSIONE_LUCIDI\Schaefer_and_Fox_models.jpg"/>
          <p:cNvPicPr>
            <a:picLocks noGrp="1" noChangeAspect="1" noChangeArrowheads="1"/>
          </p:cNvPicPr>
          <p:nvPr>
            <p:ph idx="1"/>
          </p:nvPr>
        </p:nvPicPr>
        <p:blipFill>
          <a:blip r:embed="rId2" cstate="print"/>
          <a:srcRect t="34093" b="-612"/>
          <a:stretch>
            <a:fillRect/>
          </a:stretch>
        </p:blipFill>
        <p:spPr bwMode="auto">
          <a:xfrm>
            <a:off x="1857356" y="1571612"/>
            <a:ext cx="5132034"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Un esempio</a:t>
            </a:r>
            <a:endParaRPr lang="it-IT" sz="2800" dirty="0"/>
          </a:p>
        </p:txBody>
      </p:sp>
      <p:pic>
        <p:nvPicPr>
          <p:cNvPr id="9218" name="Picture 2" descr="C:\Documents and Settings\Gianni\Desktop\SCANSIONI_LEZIONI_PROF\SCANSIONE_LUCIDI\trends_of_yield.jpg"/>
          <p:cNvPicPr>
            <a:picLocks noGrp="1" noChangeAspect="1" noChangeArrowheads="1"/>
          </p:cNvPicPr>
          <p:nvPr>
            <p:ph idx="1"/>
          </p:nvPr>
        </p:nvPicPr>
        <p:blipFill>
          <a:blip r:embed="rId2" cstate="print"/>
          <a:srcRect l="7191"/>
          <a:stretch>
            <a:fillRect/>
          </a:stretch>
        </p:blipFill>
        <p:spPr bwMode="auto">
          <a:xfrm>
            <a:off x="2571736" y="1714488"/>
            <a:ext cx="3571900"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style>
          <a:lnRef idx="1">
            <a:schemeClr val="dk1"/>
          </a:lnRef>
          <a:fillRef idx="2">
            <a:schemeClr val="dk1"/>
          </a:fillRef>
          <a:effectRef idx="1">
            <a:schemeClr val="dk1"/>
          </a:effectRef>
          <a:fontRef idx="minor">
            <a:schemeClr val="dk1"/>
          </a:fontRef>
        </p:style>
        <p:txBody>
          <a:bodyPr>
            <a:normAutofit/>
          </a:bodyPr>
          <a:lstStyle/>
          <a:p>
            <a:r>
              <a:rPr lang="it-IT" sz="3200" dirty="0" smtClean="0"/>
              <a:t>Modelli analitici</a:t>
            </a:r>
            <a:endParaRPr lang="it-IT" sz="3200" dirty="0"/>
          </a:p>
        </p:txBody>
      </p:sp>
      <p:sp>
        <p:nvSpPr>
          <p:cNvPr id="3" name="Segnaposto contenuto 2"/>
          <p:cNvSpPr>
            <a:spLocks noGrp="1"/>
          </p:cNvSpPr>
          <p:nvPr>
            <p:ph idx="1"/>
          </p:nvPr>
        </p:nvSpPr>
        <p:spPr/>
        <p:txBody>
          <a:bodyPr>
            <a:normAutofit fontScale="92500" lnSpcReduction="10000"/>
          </a:bodyPr>
          <a:lstStyle/>
          <a:p>
            <a:r>
              <a:rPr lang="it-IT" dirty="0" smtClean="0"/>
              <a:t>Indipendentemente dai rapporti stock-reclutamento esistono modelli che calcolano il rendimento per recluta in funzione dello sforzo di pesca (= mortalità da pesca) e dell’età di prima cattura.</a:t>
            </a:r>
          </a:p>
          <a:p>
            <a:r>
              <a:rPr lang="it-IT" dirty="0" smtClean="0"/>
              <a:t>Questi modelli hanno necessità di conoscenze sulla biologia delle specie e possono essere applicati anche in assenza di conoscenze sulle statistiche di catture commerciali (campagne sperimentali) </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Modelli analitici</a:t>
            </a:r>
            <a:endParaRPr lang="it-IT" sz="2800" dirty="0"/>
          </a:p>
        </p:txBody>
      </p:sp>
      <p:pic>
        <p:nvPicPr>
          <p:cNvPr id="6146" name="Picture 2" descr="C:\Documents and Settings\Gianni\Desktop\SCANSIONI_LEZIONI_PROF\SCANSIONE_LUCIDI\Modelli_analitici.jpg"/>
          <p:cNvPicPr>
            <a:picLocks noGrp="1" noChangeAspect="1" noChangeArrowheads="1"/>
          </p:cNvPicPr>
          <p:nvPr>
            <p:ph idx="1"/>
          </p:nvPr>
        </p:nvPicPr>
        <p:blipFill>
          <a:blip r:embed="rId2" cstate="print"/>
          <a:srcRect l="11916" t="31469" b="22311"/>
          <a:stretch>
            <a:fillRect/>
          </a:stretch>
        </p:blipFill>
        <p:spPr bwMode="auto">
          <a:xfrm>
            <a:off x="2071670" y="1714488"/>
            <a:ext cx="4752671"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Un esempio</a:t>
            </a:r>
            <a:endParaRPr lang="it-IT" sz="2800" dirty="0"/>
          </a:p>
        </p:txBody>
      </p:sp>
      <p:pic>
        <p:nvPicPr>
          <p:cNvPr id="5123" name="Picture 3" descr="C:\Documents and Settings\Gianni\Desktop\SCANSIONI_LEZIONI_PROF\SCANSIONE_LUCIDI\curve_di_isoproduzione_e_di_cattura.jpg"/>
          <p:cNvPicPr>
            <a:picLocks noGrp="1" noChangeAspect="1" noChangeArrowheads="1"/>
          </p:cNvPicPr>
          <p:nvPr>
            <p:ph idx="1"/>
          </p:nvPr>
        </p:nvPicPr>
        <p:blipFill>
          <a:blip r:embed="rId2" cstate="print"/>
          <a:srcRect/>
          <a:stretch>
            <a:fillRect/>
          </a:stretch>
        </p:blipFill>
        <p:spPr bwMode="auto">
          <a:xfrm>
            <a:off x="2143109" y="1600200"/>
            <a:ext cx="380397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Altri modelli</a:t>
            </a:r>
            <a:endParaRPr lang="it-IT" sz="2800" dirty="0"/>
          </a:p>
        </p:txBody>
      </p:sp>
      <p:pic>
        <p:nvPicPr>
          <p:cNvPr id="10242" name="Picture 2" descr="C:\Documents and Settings\Gianni\Documenti\Immagini\modelli.gif"/>
          <p:cNvPicPr>
            <a:picLocks noGrp="1" noChangeAspect="1" noChangeArrowheads="1"/>
          </p:cNvPicPr>
          <p:nvPr>
            <p:ph idx="1"/>
          </p:nvPr>
        </p:nvPicPr>
        <p:blipFill>
          <a:blip r:embed="rId2" cstate="print"/>
          <a:srcRect b="7060"/>
          <a:stretch>
            <a:fillRect/>
          </a:stretch>
        </p:blipFill>
        <p:spPr bwMode="auto">
          <a:xfrm>
            <a:off x="2643174" y="1357298"/>
            <a:ext cx="3786214" cy="5072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style>
          <a:lnRef idx="1">
            <a:schemeClr val="dk1"/>
          </a:lnRef>
          <a:fillRef idx="2">
            <a:schemeClr val="dk1"/>
          </a:fillRef>
          <a:effectRef idx="1">
            <a:schemeClr val="dk1"/>
          </a:effectRef>
          <a:fontRef idx="minor">
            <a:schemeClr val="dk1"/>
          </a:fontRef>
        </p:style>
        <p:txBody>
          <a:bodyPr>
            <a:normAutofit/>
          </a:bodyPr>
          <a:lstStyle/>
          <a:p>
            <a:r>
              <a:rPr lang="it-IT" sz="2800" dirty="0" smtClean="0"/>
              <a:t>Dal campionamento alla dinamica di popolazione</a:t>
            </a:r>
            <a:endParaRPr lang="it-IT" sz="2800" dirty="0"/>
          </a:p>
        </p:txBody>
      </p:sp>
      <p:pic>
        <p:nvPicPr>
          <p:cNvPr id="1026" name="Picture 2" descr="C:\Documents and Settings\Gianni\Desktop\SCANSIONI_LEZIONI_PROF\SCANSIONE_LUCIDI\Dinamica_di_popolazione.jpg"/>
          <p:cNvPicPr>
            <a:picLocks noGrp="1" noChangeAspect="1" noChangeArrowheads="1"/>
          </p:cNvPicPr>
          <p:nvPr>
            <p:ph idx="1"/>
          </p:nvPr>
        </p:nvPicPr>
        <p:blipFill>
          <a:blip r:embed="rId2" cstate="print"/>
          <a:srcRect/>
          <a:stretch>
            <a:fillRect/>
          </a:stretch>
        </p:blipFill>
        <p:spPr bwMode="auto">
          <a:xfrm>
            <a:off x="1313961" y="1600200"/>
            <a:ext cx="6516077"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style>
          <a:lnRef idx="1">
            <a:schemeClr val="dk1"/>
          </a:lnRef>
          <a:fillRef idx="2">
            <a:schemeClr val="dk1"/>
          </a:fillRef>
          <a:effectRef idx="1">
            <a:schemeClr val="dk1"/>
          </a:effectRef>
          <a:fontRef idx="minor">
            <a:schemeClr val="dk1"/>
          </a:fontRef>
        </p:style>
        <p:txBody>
          <a:bodyPr>
            <a:normAutofit/>
          </a:bodyPr>
          <a:lstStyle/>
          <a:p>
            <a:r>
              <a:rPr lang="it-IT" sz="2800" dirty="0" smtClean="0"/>
              <a:t>Che cos’è il G.I.S.</a:t>
            </a:r>
            <a:endParaRPr lang="it-IT" sz="2800" dirty="0"/>
          </a:p>
        </p:txBody>
      </p:sp>
      <p:sp>
        <p:nvSpPr>
          <p:cNvPr id="3" name="Segnaposto contenuto 2"/>
          <p:cNvSpPr>
            <a:spLocks noGrp="1"/>
          </p:cNvSpPr>
          <p:nvPr>
            <p:ph idx="1"/>
          </p:nvPr>
        </p:nvSpPr>
        <p:spPr/>
        <p:txBody>
          <a:bodyPr>
            <a:normAutofit/>
          </a:bodyPr>
          <a:lstStyle/>
          <a:p>
            <a:r>
              <a:rPr lang="it-IT" sz="2400" dirty="0" smtClean="0"/>
              <a:t>Significa </a:t>
            </a:r>
            <a:r>
              <a:rPr lang="it-IT" sz="2400" dirty="0" err="1" smtClean="0"/>
              <a:t>Geographic</a:t>
            </a:r>
            <a:r>
              <a:rPr lang="it-IT" sz="2400" dirty="0" smtClean="0"/>
              <a:t> Information System:è un sistema di gestione di dati geografici </a:t>
            </a:r>
            <a:r>
              <a:rPr lang="it-IT" sz="2400" dirty="0" err="1" smtClean="0"/>
              <a:t>georeferenziati</a:t>
            </a:r>
            <a:r>
              <a:rPr lang="it-IT" sz="2400" dirty="0" smtClean="0"/>
              <a:t> capace di organizzare, analizzare e rappresentare ogni forma di informazione  geografica.</a:t>
            </a:r>
          </a:p>
          <a:p>
            <a:endParaRPr lang="it-IT" sz="2400" dirty="0" smtClean="0"/>
          </a:p>
          <a:p>
            <a:r>
              <a:rPr lang="it-IT" sz="2400" dirty="0" smtClean="0"/>
              <a:t>Può essere considerato una banca dati che oltre ad avere la funzione di raccogliere dati ha la capacità di legarli ad attributi geografici. Si possono quindi generare degli strati di informazioni </a:t>
            </a:r>
            <a:r>
              <a:rPr lang="it-IT" sz="2400" dirty="0" err="1" smtClean="0"/>
              <a:t>georeferenziate</a:t>
            </a:r>
            <a:r>
              <a:rPr lang="it-IT" sz="2400" dirty="0" smtClean="0"/>
              <a:t> che possono essere  tra loro combinati in relazione alle esigenze dell’utente.</a:t>
            </a:r>
            <a:endParaRPr lang="it-IT"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Modelli spaziali : il GIS</a:t>
            </a:r>
            <a:endParaRPr lang="it-IT" sz="2800" dirty="0"/>
          </a:p>
        </p:txBody>
      </p:sp>
      <p:pic>
        <p:nvPicPr>
          <p:cNvPr id="3074" name="Picture 2" descr="C:\Documents and Settings\Gianni\Desktop\SCANSIONI_LEZIONI_PROF\SCANSIONE_LUCIDI\Merluccius_merluccius.jpg"/>
          <p:cNvPicPr>
            <a:picLocks noGrp="1" noChangeAspect="1" noChangeArrowheads="1"/>
          </p:cNvPicPr>
          <p:nvPr>
            <p:ph idx="1"/>
          </p:nvPr>
        </p:nvPicPr>
        <p:blipFill>
          <a:blip r:embed="rId2" cstate="print"/>
          <a:srcRect/>
          <a:stretch>
            <a:fillRect/>
          </a:stretch>
        </p:blipFill>
        <p:spPr bwMode="auto">
          <a:xfrm>
            <a:off x="1354794" y="1600200"/>
            <a:ext cx="6434411"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2050" name="Picture 2" descr="C:\Documents and Settings\Gianni\Documenti\Immagini\fondi.jpg"/>
          <p:cNvPicPr>
            <a:picLocks noChangeAspect="1" noChangeArrowheads="1"/>
          </p:cNvPicPr>
          <p:nvPr/>
        </p:nvPicPr>
        <p:blipFill>
          <a:blip r:embed="rId2" cstate="print"/>
          <a:srcRect/>
          <a:stretch>
            <a:fillRect/>
          </a:stretch>
        </p:blipFill>
        <p:spPr bwMode="auto">
          <a:xfrm>
            <a:off x="-190500" y="-142875"/>
            <a:ext cx="9525000" cy="7143750"/>
          </a:xfrm>
          <a:prstGeom prst="rect">
            <a:avLst/>
          </a:prstGeom>
          <a:noFill/>
        </p:spPr>
      </p:pic>
      <p:sp>
        <p:nvSpPr>
          <p:cNvPr id="5" name="CasellaDiTesto 4"/>
          <p:cNvSpPr txBox="1"/>
          <p:nvPr/>
        </p:nvSpPr>
        <p:spPr>
          <a:xfrm>
            <a:off x="2928926" y="1857364"/>
            <a:ext cx="1709603" cy="369332"/>
          </a:xfrm>
          <a:prstGeom prst="rect">
            <a:avLst/>
          </a:prstGeom>
          <a:noFill/>
        </p:spPr>
        <p:txBody>
          <a:bodyPr wrap="square" rtlCol="0">
            <a:spAutoFit/>
          </a:bodyPr>
          <a:lstStyle/>
          <a:p>
            <a:r>
              <a:rPr lang="it-IT" b="1" dirty="0" smtClean="0">
                <a:solidFill>
                  <a:srgbClr val="002060"/>
                </a:solidFill>
                <a:effectLst>
                  <a:outerShdw blurRad="38100" dist="38100" dir="2700000" algn="tl">
                    <a:srgbClr val="000000">
                      <a:alpha val="43137"/>
                    </a:srgbClr>
                  </a:outerShdw>
                </a:effectLst>
              </a:rPr>
              <a:t>Lago di Fondi</a:t>
            </a:r>
            <a:endParaRPr lang="it-IT" b="1" dirty="0">
              <a:solidFill>
                <a:srgbClr val="002060"/>
              </a:solidFill>
              <a:effectLst>
                <a:outerShdw blurRad="38100" dist="38100" dir="2700000" algn="tl">
                  <a:srgbClr val="000000">
                    <a:alpha val="43137"/>
                  </a:srgbClr>
                </a:outerShdw>
              </a:effectLst>
            </a:endParaRPr>
          </a:p>
        </p:txBody>
      </p:sp>
      <p:sp>
        <p:nvSpPr>
          <p:cNvPr id="6" name="CasellaDiTesto 5"/>
          <p:cNvSpPr txBox="1"/>
          <p:nvPr/>
        </p:nvSpPr>
        <p:spPr>
          <a:xfrm>
            <a:off x="2428860" y="4071942"/>
            <a:ext cx="2612145" cy="369332"/>
          </a:xfrm>
          <a:prstGeom prst="rect">
            <a:avLst/>
          </a:prstGeom>
          <a:noFill/>
        </p:spPr>
        <p:txBody>
          <a:bodyPr wrap="square" rtlCol="0">
            <a:spAutoFit/>
          </a:bodyPr>
          <a:lstStyle/>
          <a:p>
            <a:r>
              <a:rPr lang="it-IT" b="1" dirty="0" smtClean="0">
                <a:solidFill>
                  <a:srgbClr val="002060"/>
                </a:solidFill>
                <a:effectLst>
                  <a:outerShdw blurRad="38100" dist="38100" dir="2700000" algn="tl">
                    <a:srgbClr val="000000">
                      <a:alpha val="43137"/>
                    </a:srgbClr>
                  </a:outerShdw>
                </a:effectLst>
              </a:rPr>
              <a:t>Foce a mare</a:t>
            </a:r>
            <a:endParaRPr lang="it-IT"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Lo Sforzo di pesca</a:t>
            </a:r>
            <a:endParaRPr lang="it-IT" sz="2800" dirty="0"/>
          </a:p>
        </p:txBody>
      </p:sp>
      <p:pic>
        <p:nvPicPr>
          <p:cNvPr id="4098" name="Picture 2" descr="C:\Documents and Settings\Gianni\Desktop\SCANSIONI_LEZIONI_PROF\SCANSIONE_LUCIDI\Effort.jpg"/>
          <p:cNvPicPr>
            <a:picLocks noGrp="1" noChangeAspect="1" noChangeArrowheads="1"/>
          </p:cNvPicPr>
          <p:nvPr>
            <p:ph idx="1"/>
          </p:nvPr>
        </p:nvPicPr>
        <p:blipFill>
          <a:blip r:embed="rId2" cstate="print"/>
          <a:srcRect/>
          <a:stretch>
            <a:fillRect/>
          </a:stretch>
        </p:blipFill>
        <p:spPr bwMode="auto">
          <a:xfrm>
            <a:off x="2870362" y="1600200"/>
            <a:ext cx="3403276"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Catture  per unità di sforzo</a:t>
            </a:r>
            <a:endParaRPr lang="it-IT" sz="2800" dirty="0"/>
          </a:p>
        </p:txBody>
      </p:sp>
      <p:pic>
        <p:nvPicPr>
          <p:cNvPr id="5122" name="Picture 2" descr="C:\Documents and Settings\Gianni\Desktop\SCANSIONI_LEZIONI_PROF\SCANSIONE_LUCIDI\CPUE_2.jpg"/>
          <p:cNvPicPr>
            <a:picLocks noGrp="1" noChangeAspect="1" noChangeArrowheads="1"/>
          </p:cNvPicPr>
          <p:nvPr>
            <p:ph idx="1"/>
          </p:nvPr>
        </p:nvPicPr>
        <p:blipFill>
          <a:blip r:embed="rId2" cstate="print"/>
          <a:srcRect/>
          <a:stretch>
            <a:fillRect/>
          </a:stretch>
        </p:blipFill>
        <p:spPr bwMode="auto">
          <a:xfrm>
            <a:off x="2873891" y="1600200"/>
            <a:ext cx="3396218"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Equilibrio e </a:t>
            </a:r>
            <a:r>
              <a:rPr lang="it-IT" sz="2800" dirty="0" err="1" smtClean="0"/>
              <a:t>sovrappesca</a:t>
            </a:r>
            <a:endParaRPr lang="it-IT" sz="2800" dirty="0"/>
          </a:p>
        </p:txBody>
      </p:sp>
      <p:pic>
        <p:nvPicPr>
          <p:cNvPr id="6146" name="Picture 2" descr="C:\Documents and Settings\Gianni\Desktop\SCANSIONI_LEZIONI_PROF\SCANSIONE_LUCIDI\Overexploited_areas.jpg"/>
          <p:cNvPicPr>
            <a:picLocks noGrp="1" noChangeAspect="1" noChangeArrowheads="1"/>
          </p:cNvPicPr>
          <p:nvPr>
            <p:ph idx="1"/>
          </p:nvPr>
        </p:nvPicPr>
        <p:blipFill>
          <a:blip r:embed="rId2" cstate="print"/>
          <a:srcRect/>
          <a:stretch>
            <a:fillRect/>
          </a:stretch>
        </p:blipFill>
        <p:spPr bwMode="auto">
          <a:xfrm>
            <a:off x="2865563" y="1600200"/>
            <a:ext cx="3412874"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descr="bion"/>
          <p:cNvPicPr>
            <a:picLocks noGrp="1" noChangeAspect="1" noChangeArrowheads="1"/>
          </p:cNvPicPr>
          <p:nvPr>
            <p:ph sz="quarter" idx="1"/>
          </p:nvPr>
        </p:nvPicPr>
        <p:blipFill>
          <a:blip r:embed="rId2" cstate="print"/>
          <a:srcRect/>
          <a:stretch>
            <a:fillRect/>
          </a:stretch>
        </p:blipFill>
        <p:spPr>
          <a:xfrm>
            <a:off x="971550" y="692150"/>
            <a:ext cx="2522538" cy="3816350"/>
          </a:xfrm>
          <a:noFill/>
          <a:ln/>
        </p:spPr>
      </p:pic>
      <p:pic>
        <p:nvPicPr>
          <p:cNvPr id="109577" name="Picture 9" descr="fleet"/>
          <p:cNvPicPr>
            <a:picLocks noGrp="1" noChangeAspect="1" noChangeArrowheads="1"/>
          </p:cNvPicPr>
          <p:nvPr>
            <p:ph sz="quarter" idx="3"/>
          </p:nvPr>
        </p:nvPicPr>
        <p:blipFill>
          <a:blip r:embed="rId3" cstate="print"/>
          <a:srcRect/>
          <a:stretch>
            <a:fillRect/>
          </a:stretch>
        </p:blipFill>
        <p:spPr>
          <a:xfrm>
            <a:off x="2484438" y="115888"/>
            <a:ext cx="2076450" cy="2879725"/>
          </a:xfrm>
          <a:noFill/>
          <a:ln/>
        </p:spPr>
      </p:pic>
      <p:pic>
        <p:nvPicPr>
          <p:cNvPr id="109574" name="Picture 6" descr="areapesca"/>
          <p:cNvPicPr>
            <a:picLocks noGrp="1" noChangeAspect="1" noChangeArrowheads="1"/>
          </p:cNvPicPr>
          <p:nvPr>
            <p:ph sz="quarter" idx="2"/>
          </p:nvPr>
        </p:nvPicPr>
        <p:blipFill>
          <a:blip r:embed="rId4" cstate="print"/>
          <a:srcRect/>
          <a:stretch>
            <a:fillRect/>
          </a:stretch>
        </p:blipFill>
        <p:spPr>
          <a:xfrm>
            <a:off x="4140200" y="620713"/>
            <a:ext cx="2736850" cy="2074862"/>
          </a:xfrm>
          <a:noFill/>
          <a:ln/>
        </p:spPr>
      </p:pic>
      <p:pic>
        <p:nvPicPr>
          <p:cNvPr id="109580" name="Picture 12" descr="effort"/>
          <p:cNvPicPr>
            <a:picLocks noGrp="1" noChangeAspect="1" noChangeArrowheads="1"/>
          </p:cNvPicPr>
          <p:nvPr>
            <p:ph sz="quarter" idx="4"/>
          </p:nvPr>
        </p:nvPicPr>
        <p:blipFill>
          <a:blip r:embed="rId5" cstate="print"/>
          <a:srcRect/>
          <a:stretch>
            <a:fillRect/>
          </a:stretch>
        </p:blipFill>
        <p:spPr>
          <a:xfrm>
            <a:off x="6084888" y="908050"/>
            <a:ext cx="2179637" cy="3168650"/>
          </a:xfrm>
          <a:noFill/>
          <a:ln/>
        </p:spPr>
      </p:pic>
      <p:pic>
        <p:nvPicPr>
          <p:cNvPr id="109583" name="Picture 15" descr="landing"/>
          <p:cNvPicPr>
            <a:picLocks noChangeAspect="1" noChangeArrowheads="1"/>
          </p:cNvPicPr>
          <p:nvPr/>
        </p:nvPicPr>
        <p:blipFill>
          <a:blip r:embed="rId6" cstate="print"/>
          <a:srcRect/>
          <a:stretch>
            <a:fillRect/>
          </a:stretch>
        </p:blipFill>
        <p:spPr bwMode="auto">
          <a:xfrm>
            <a:off x="6516688" y="2852738"/>
            <a:ext cx="2139950" cy="3097212"/>
          </a:xfrm>
          <a:prstGeom prst="rect">
            <a:avLst/>
          </a:prstGeom>
          <a:noFill/>
        </p:spPr>
      </p:pic>
      <p:pic>
        <p:nvPicPr>
          <p:cNvPr id="109584" name="Picture 16" descr="distrnasello"/>
          <p:cNvPicPr>
            <a:picLocks noChangeAspect="1" noChangeArrowheads="1"/>
          </p:cNvPicPr>
          <p:nvPr/>
        </p:nvPicPr>
        <p:blipFill>
          <a:blip r:embed="rId7" cstate="print"/>
          <a:srcRect/>
          <a:stretch>
            <a:fillRect/>
          </a:stretch>
        </p:blipFill>
        <p:spPr bwMode="auto">
          <a:xfrm>
            <a:off x="4765675" y="3573463"/>
            <a:ext cx="2106613" cy="3140075"/>
          </a:xfrm>
          <a:prstGeom prst="rect">
            <a:avLst/>
          </a:prstGeom>
          <a:noFill/>
        </p:spPr>
      </p:pic>
      <p:pic>
        <p:nvPicPr>
          <p:cNvPr id="109585" name="Picture 17" descr="nurserynasello"/>
          <p:cNvPicPr>
            <a:picLocks noChangeAspect="1" noChangeArrowheads="1"/>
          </p:cNvPicPr>
          <p:nvPr/>
        </p:nvPicPr>
        <p:blipFill>
          <a:blip r:embed="rId8" cstate="print"/>
          <a:srcRect/>
          <a:stretch>
            <a:fillRect/>
          </a:stretch>
        </p:blipFill>
        <p:spPr bwMode="auto">
          <a:xfrm>
            <a:off x="3022600" y="3284538"/>
            <a:ext cx="2138363" cy="3024187"/>
          </a:xfrm>
          <a:prstGeom prst="rect">
            <a:avLst/>
          </a:prstGeom>
          <a:noFill/>
        </p:spPr>
      </p:pic>
      <p:pic>
        <p:nvPicPr>
          <p:cNvPr id="109586" name="Picture 18" descr="landinglunghea"/>
          <p:cNvPicPr>
            <a:picLocks noChangeAspect="1" noChangeArrowheads="1"/>
          </p:cNvPicPr>
          <p:nvPr/>
        </p:nvPicPr>
        <p:blipFill>
          <a:blip r:embed="rId9" cstate="print"/>
          <a:srcRect/>
          <a:stretch>
            <a:fillRect/>
          </a:stretch>
        </p:blipFill>
        <p:spPr bwMode="auto">
          <a:xfrm>
            <a:off x="1476375" y="3933825"/>
            <a:ext cx="1854200" cy="2592388"/>
          </a:xfrm>
          <a:prstGeom prst="rect">
            <a:avLst/>
          </a:prstGeom>
          <a:noFill/>
        </p:spPr>
      </p:pic>
      <p:sp>
        <p:nvSpPr>
          <p:cNvPr id="109588" name="Text Box 20"/>
          <p:cNvSpPr txBox="1">
            <a:spLocks noChangeArrowheads="1"/>
          </p:cNvSpPr>
          <p:nvPr/>
        </p:nvSpPr>
        <p:spPr bwMode="auto">
          <a:xfrm>
            <a:off x="1116013" y="765175"/>
            <a:ext cx="1223962" cy="366713"/>
          </a:xfrm>
          <a:prstGeom prst="rect">
            <a:avLst/>
          </a:prstGeom>
          <a:noFill/>
          <a:ln w="9525">
            <a:noFill/>
            <a:miter lim="800000"/>
            <a:headEnd/>
            <a:tailEnd/>
          </a:ln>
          <a:effectLst/>
        </p:spPr>
        <p:txBody>
          <a:bodyPr>
            <a:spAutoFit/>
          </a:bodyPr>
          <a:lstStyle/>
          <a:p>
            <a:pPr>
              <a:spcBef>
                <a:spcPct val="50000"/>
              </a:spcBef>
            </a:pPr>
            <a:r>
              <a:rPr lang="it-IT" b="1">
                <a:solidFill>
                  <a:schemeClr val="accent2"/>
                </a:solidFill>
              </a:rPr>
              <a:t>bionomic</a:t>
            </a:r>
          </a:p>
        </p:txBody>
      </p:sp>
      <p:sp>
        <p:nvSpPr>
          <p:cNvPr id="109589" name="Text Box 21"/>
          <p:cNvSpPr txBox="1">
            <a:spLocks noChangeArrowheads="1"/>
          </p:cNvSpPr>
          <p:nvPr/>
        </p:nvSpPr>
        <p:spPr bwMode="auto">
          <a:xfrm>
            <a:off x="7380288" y="1989138"/>
            <a:ext cx="1223962" cy="366712"/>
          </a:xfrm>
          <a:prstGeom prst="rect">
            <a:avLst/>
          </a:prstGeom>
          <a:noFill/>
          <a:ln w="9525">
            <a:noFill/>
            <a:miter lim="800000"/>
            <a:headEnd/>
            <a:tailEnd/>
          </a:ln>
          <a:effectLst/>
        </p:spPr>
        <p:txBody>
          <a:bodyPr>
            <a:spAutoFit/>
          </a:bodyPr>
          <a:lstStyle/>
          <a:p>
            <a:pPr>
              <a:spcBef>
                <a:spcPct val="50000"/>
              </a:spcBef>
            </a:pPr>
            <a:r>
              <a:rPr lang="it-IT" b="1">
                <a:solidFill>
                  <a:schemeClr val="accent2"/>
                </a:solidFill>
              </a:rPr>
              <a:t>effort</a:t>
            </a:r>
          </a:p>
        </p:txBody>
      </p:sp>
      <p:sp>
        <p:nvSpPr>
          <p:cNvPr id="109590" name="Text Box 22"/>
          <p:cNvSpPr txBox="1">
            <a:spLocks noChangeArrowheads="1"/>
          </p:cNvSpPr>
          <p:nvPr/>
        </p:nvSpPr>
        <p:spPr bwMode="auto">
          <a:xfrm>
            <a:off x="4787900" y="549275"/>
            <a:ext cx="1728788" cy="366713"/>
          </a:xfrm>
          <a:prstGeom prst="rect">
            <a:avLst/>
          </a:prstGeom>
          <a:noFill/>
          <a:ln w="9525">
            <a:noFill/>
            <a:miter lim="800000"/>
            <a:headEnd/>
            <a:tailEnd/>
          </a:ln>
          <a:effectLst/>
        </p:spPr>
        <p:txBody>
          <a:bodyPr>
            <a:spAutoFit/>
          </a:bodyPr>
          <a:lstStyle/>
          <a:p>
            <a:pPr>
              <a:spcBef>
                <a:spcPct val="50000"/>
              </a:spcBef>
            </a:pPr>
            <a:r>
              <a:rPr lang="it-IT" b="1">
                <a:solidFill>
                  <a:schemeClr val="accent2"/>
                </a:solidFill>
              </a:rPr>
              <a:t>Fishing areas</a:t>
            </a:r>
          </a:p>
        </p:txBody>
      </p:sp>
      <p:sp>
        <p:nvSpPr>
          <p:cNvPr id="109591" name="Text Box 23"/>
          <p:cNvSpPr txBox="1">
            <a:spLocks noChangeArrowheads="1"/>
          </p:cNvSpPr>
          <p:nvPr/>
        </p:nvSpPr>
        <p:spPr bwMode="auto">
          <a:xfrm>
            <a:off x="5292725" y="6092825"/>
            <a:ext cx="1511300" cy="641350"/>
          </a:xfrm>
          <a:prstGeom prst="rect">
            <a:avLst/>
          </a:prstGeom>
          <a:noFill/>
          <a:ln w="9525">
            <a:noFill/>
            <a:miter lim="800000"/>
            <a:headEnd/>
            <a:tailEnd/>
          </a:ln>
          <a:effectLst/>
        </p:spPr>
        <p:txBody>
          <a:bodyPr>
            <a:spAutoFit/>
          </a:bodyPr>
          <a:lstStyle/>
          <a:p>
            <a:pPr>
              <a:spcBef>
                <a:spcPct val="50000"/>
              </a:spcBef>
            </a:pPr>
            <a:r>
              <a:rPr lang="it-IT" b="1">
                <a:solidFill>
                  <a:schemeClr val="accent2"/>
                </a:solidFill>
              </a:rPr>
              <a:t>Species distribution</a:t>
            </a:r>
          </a:p>
        </p:txBody>
      </p:sp>
      <p:sp>
        <p:nvSpPr>
          <p:cNvPr id="109592" name="Text Box 24"/>
          <p:cNvSpPr txBox="1">
            <a:spLocks noChangeArrowheads="1"/>
          </p:cNvSpPr>
          <p:nvPr/>
        </p:nvSpPr>
        <p:spPr bwMode="auto">
          <a:xfrm>
            <a:off x="3635375" y="5949950"/>
            <a:ext cx="1223963" cy="366713"/>
          </a:xfrm>
          <a:prstGeom prst="rect">
            <a:avLst/>
          </a:prstGeom>
          <a:noFill/>
          <a:ln w="9525">
            <a:noFill/>
            <a:miter lim="800000"/>
            <a:headEnd/>
            <a:tailEnd/>
          </a:ln>
          <a:effectLst/>
        </p:spPr>
        <p:txBody>
          <a:bodyPr>
            <a:spAutoFit/>
          </a:bodyPr>
          <a:lstStyle/>
          <a:p>
            <a:pPr>
              <a:spcBef>
                <a:spcPct val="50000"/>
              </a:spcBef>
            </a:pPr>
            <a:r>
              <a:rPr lang="it-IT" b="1">
                <a:solidFill>
                  <a:schemeClr val="accent2"/>
                </a:solidFill>
              </a:rPr>
              <a:t>nurseries</a:t>
            </a:r>
          </a:p>
        </p:txBody>
      </p:sp>
      <p:sp>
        <p:nvSpPr>
          <p:cNvPr id="109593" name="Text Box 25"/>
          <p:cNvSpPr txBox="1">
            <a:spLocks noChangeArrowheads="1"/>
          </p:cNvSpPr>
          <p:nvPr/>
        </p:nvSpPr>
        <p:spPr bwMode="auto">
          <a:xfrm>
            <a:off x="1835150" y="5949950"/>
            <a:ext cx="1439863" cy="641350"/>
          </a:xfrm>
          <a:prstGeom prst="rect">
            <a:avLst/>
          </a:prstGeom>
          <a:noFill/>
          <a:ln w="9525">
            <a:noFill/>
            <a:miter lim="800000"/>
            <a:headEnd/>
            <a:tailEnd/>
          </a:ln>
          <a:effectLst/>
        </p:spPr>
        <p:txBody>
          <a:bodyPr>
            <a:spAutoFit/>
          </a:bodyPr>
          <a:lstStyle/>
          <a:p>
            <a:pPr>
              <a:spcBef>
                <a:spcPct val="50000"/>
              </a:spcBef>
            </a:pPr>
            <a:r>
              <a:rPr lang="it-IT" b="1">
                <a:solidFill>
                  <a:schemeClr val="accent2"/>
                </a:solidFill>
              </a:rPr>
              <a:t>Biological data</a:t>
            </a:r>
          </a:p>
        </p:txBody>
      </p:sp>
      <p:sp>
        <p:nvSpPr>
          <p:cNvPr id="109594" name="Text Box 26"/>
          <p:cNvSpPr txBox="1">
            <a:spLocks noChangeArrowheads="1"/>
          </p:cNvSpPr>
          <p:nvPr/>
        </p:nvSpPr>
        <p:spPr bwMode="auto">
          <a:xfrm>
            <a:off x="2484438" y="188913"/>
            <a:ext cx="1223962" cy="366712"/>
          </a:xfrm>
          <a:prstGeom prst="rect">
            <a:avLst/>
          </a:prstGeom>
          <a:noFill/>
          <a:ln w="9525">
            <a:noFill/>
            <a:miter lim="800000"/>
            <a:headEnd/>
            <a:tailEnd/>
          </a:ln>
          <a:effectLst/>
        </p:spPr>
        <p:txBody>
          <a:bodyPr>
            <a:spAutoFit/>
          </a:bodyPr>
          <a:lstStyle/>
          <a:p>
            <a:pPr>
              <a:spcBef>
                <a:spcPct val="50000"/>
              </a:spcBef>
            </a:pPr>
            <a:r>
              <a:rPr lang="it-IT" b="1">
                <a:solidFill>
                  <a:schemeClr val="accent2"/>
                </a:solidFill>
              </a:rPr>
              <a:t>fleet</a:t>
            </a:r>
          </a:p>
        </p:txBody>
      </p:sp>
      <p:sp>
        <p:nvSpPr>
          <p:cNvPr id="109595" name="Text Box 27"/>
          <p:cNvSpPr txBox="1">
            <a:spLocks noChangeArrowheads="1"/>
          </p:cNvSpPr>
          <p:nvPr/>
        </p:nvSpPr>
        <p:spPr bwMode="auto">
          <a:xfrm>
            <a:off x="7596188" y="4292600"/>
            <a:ext cx="1223962" cy="366713"/>
          </a:xfrm>
          <a:prstGeom prst="rect">
            <a:avLst/>
          </a:prstGeom>
          <a:noFill/>
          <a:ln w="9525">
            <a:noFill/>
            <a:miter lim="800000"/>
            <a:headEnd/>
            <a:tailEnd/>
          </a:ln>
          <a:effectLst/>
        </p:spPr>
        <p:txBody>
          <a:bodyPr>
            <a:spAutoFit/>
          </a:bodyPr>
          <a:lstStyle/>
          <a:p>
            <a:pPr>
              <a:spcBef>
                <a:spcPct val="50000"/>
              </a:spcBef>
            </a:pPr>
            <a:r>
              <a:rPr lang="it-IT" b="1">
                <a:solidFill>
                  <a:schemeClr val="accent2"/>
                </a:solidFill>
              </a:rPr>
              <a:t>landing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fade">
                                      <p:cBhvr>
                                        <p:cTn id="7" dur="2000"/>
                                        <p:tgtEl>
                                          <p:spTgt spid="1095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588"/>
                                        </p:tgtEl>
                                        <p:attrNameLst>
                                          <p:attrName>style.visibility</p:attrName>
                                        </p:attrNameLst>
                                      </p:cBhvr>
                                      <p:to>
                                        <p:strVal val="visible"/>
                                      </p:to>
                                    </p:set>
                                    <p:animEffect transition="in" filter="fade">
                                      <p:cBhvr>
                                        <p:cTn id="10" dur="2000"/>
                                        <p:tgtEl>
                                          <p:spTgt spid="10958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9577"/>
                                        </p:tgtEl>
                                        <p:attrNameLst>
                                          <p:attrName>style.visibility</p:attrName>
                                        </p:attrNameLst>
                                      </p:cBhvr>
                                      <p:to>
                                        <p:strVal val="visible"/>
                                      </p:to>
                                    </p:set>
                                    <p:anim calcmode="lin" valueType="num">
                                      <p:cBhvr additive="base">
                                        <p:cTn id="15" dur="500" fill="hold"/>
                                        <p:tgtEl>
                                          <p:spTgt spid="109577"/>
                                        </p:tgtEl>
                                        <p:attrNameLst>
                                          <p:attrName>ppt_x</p:attrName>
                                        </p:attrNameLst>
                                      </p:cBhvr>
                                      <p:tavLst>
                                        <p:tav tm="0">
                                          <p:val>
                                            <p:strVal val="#ppt_x"/>
                                          </p:val>
                                        </p:tav>
                                        <p:tav tm="100000">
                                          <p:val>
                                            <p:strVal val="#ppt_x"/>
                                          </p:val>
                                        </p:tav>
                                      </p:tavLst>
                                    </p:anim>
                                    <p:anim calcmode="lin" valueType="num">
                                      <p:cBhvr additive="base">
                                        <p:cTn id="16" dur="500" fill="hold"/>
                                        <p:tgtEl>
                                          <p:spTgt spid="1095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9594"/>
                                        </p:tgtEl>
                                        <p:attrNameLst>
                                          <p:attrName>style.visibility</p:attrName>
                                        </p:attrNameLst>
                                      </p:cBhvr>
                                      <p:to>
                                        <p:strVal val="visible"/>
                                      </p:to>
                                    </p:set>
                                    <p:anim calcmode="lin" valueType="num">
                                      <p:cBhvr additive="base">
                                        <p:cTn id="19" dur="500" fill="hold"/>
                                        <p:tgtEl>
                                          <p:spTgt spid="109594"/>
                                        </p:tgtEl>
                                        <p:attrNameLst>
                                          <p:attrName>ppt_x</p:attrName>
                                        </p:attrNameLst>
                                      </p:cBhvr>
                                      <p:tavLst>
                                        <p:tav tm="0">
                                          <p:val>
                                            <p:strVal val="#ppt_x"/>
                                          </p:val>
                                        </p:tav>
                                        <p:tav tm="100000">
                                          <p:val>
                                            <p:strVal val="#ppt_x"/>
                                          </p:val>
                                        </p:tav>
                                      </p:tavLst>
                                    </p:anim>
                                    <p:anim calcmode="lin" valueType="num">
                                      <p:cBhvr additive="base">
                                        <p:cTn id="20" dur="500" fill="hold"/>
                                        <p:tgtEl>
                                          <p:spTgt spid="1095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9574"/>
                                        </p:tgtEl>
                                        <p:attrNameLst>
                                          <p:attrName>style.visibility</p:attrName>
                                        </p:attrNameLst>
                                      </p:cBhvr>
                                      <p:to>
                                        <p:strVal val="visible"/>
                                      </p:to>
                                    </p:set>
                                    <p:anim calcmode="lin" valueType="num">
                                      <p:cBhvr additive="base">
                                        <p:cTn id="25" dur="500" fill="hold"/>
                                        <p:tgtEl>
                                          <p:spTgt spid="109574"/>
                                        </p:tgtEl>
                                        <p:attrNameLst>
                                          <p:attrName>ppt_x</p:attrName>
                                        </p:attrNameLst>
                                      </p:cBhvr>
                                      <p:tavLst>
                                        <p:tav tm="0">
                                          <p:val>
                                            <p:strVal val="#ppt_x"/>
                                          </p:val>
                                        </p:tav>
                                        <p:tav tm="100000">
                                          <p:val>
                                            <p:strVal val="#ppt_x"/>
                                          </p:val>
                                        </p:tav>
                                      </p:tavLst>
                                    </p:anim>
                                    <p:anim calcmode="lin" valueType="num">
                                      <p:cBhvr additive="base">
                                        <p:cTn id="26" dur="500" fill="hold"/>
                                        <p:tgtEl>
                                          <p:spTgt spid="10957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9590"/>
                                        </p:tgtEl>
                                        <p:attrNameLst>
                                          <p:attrName>style.visibility</p:attrName>
                                        </p:attrNameLst>
                                      </p:cBhvr>
                                      <p:to>
                                        <p:strVal val="visible"/>
                                      </p:to>
                                    </p:set>
                                    <p:anim calcmode="lin" valueType="num">
                                      <p:cBhvr additive="base">
                                        <p:cTn id="29" dur="500" fill="hold"/>
                                        <p:tgtEl>
                                          <p:spTgt spid="109590"/>
                                        </p:tgtEl>
                                        <p:attrNameLst>
                                          <p:attrName>ppt_x</p:attrName>
                                        </p:attrNameLst>
                                      </p:cBhvr>
                                      <p:tavLst>
                                        <p:tav tm="0">
                                          <p:val>
                                            <p:strVal val="#ppt_x"/>
                                          </p:val>
                                        </p:tav>
                                        <p:tav tm="100000">
                                          <p:val>
                                            <p:strVal val="#ppt_x"/>
                                          </p:val>
                                        </p:tav>
                                      </p:tavLst>
                                    </p:anim>
                                    <p:anim calcmode="lin" valueType="num">
                                      <p:cBhvr additive="base">
                                        <p:cTn id="30" dur="500" fill="hold"/>
                                        <p:tgtEl>
                                          <p:spTgt spid="10959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9580"/>
                                        </p:tgtEl>
                                        <p:attrNameLst>
                                          <p:attrName>style.visibility</p:attrName>
                                        </p:attrNameLst>
                                      </p:cBhvr>
                                      <p:to>
                                        <p:strVal val="visible"/>
                                      </p:to>
                                    </p:set>
                                    <p:anim calcmode="lin" valueType="num">
                                      <p:cBhvr additive="base">
                                        <p:cTn id="35" dur="500" fill="hold"/>
                                        <p:tgtEl>
                                          <p:spTgt spid="109580"/>
                                        </p:tgtEl>
                                        <p:attrNameLst>
                                          <p:attrName>ppt_x</p:attrName>
                                        </p:attrNameLst>
                                      </p:cBhvr>
                                      <p:tavLst>
                                        <p:tav tm="0">
                                          <p:val>
                                            <p:strVal val="#ppt_x"/>
                                          </p:val>
                                        </p:tav>
                                        <p:tav tm="100000">
                                          <p:val>
                                            <p:strVal val="#ppt_x"/>
                                          </p:val>
                                        </p:tav>
                                      </p:tavLst>
                                    </p:anim>
                                    <p:anim calcmode="lin" valueType="num">
                                      <p:cBhvr additive="base">
                                        <p:cTn id="36" dur="500" fill="hold"/>
                                        <p:tgtEl>
                                          <p:spTgt spid="1095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9589"/>
                                        </p:tgtEl>
                                        <p:attrNameLst>
                                          <p:attrName>style.visibility</p:attrName>
                                        </p:attrNameLst>
                                      </p:cBhvr>
                                      <p:to>
                                        <p:strVal val="visible"/>
                                      </p:to>
                                    </p:set>
                                    <p:anim calcmode="lin" valueType="num">
                                      <p:cBhvr additive="base">
                                        <p:cTn id="39" dur="500" fill="hold"/>
                                        <p:tgtEl>
                                          <p:spTgt spid="109589"/>
                                        </p:tgtEl>
                                        <p:attrNameLst>
                                          <p:attrName>ppt_x</p:attrName>
                                        </p:attrNameLst>
                                      </p:cBhvr>
                                      <p:tavLst>
                                        <p:tav tm="0">
                                          <p:val>
                                            <p:strVal val="#ppt_x"/>
                                          </p:val>
                                        </p:tav>
                                        <p:tav tm="100000">
                                          <p:val>
                                            <p:strVal val="#ppt_x"/>
                                          </p:val>
                                        </p:tav>
                                      </p:tavLst>
                                    </p:anim>
                                    <p:anim calcmode="lin" valueType="num">
                                      <p:cBhvr additive="base">
                                        <p:cTn id="40" dur="500" fill="hold"/>
                                        <p:tgtEl>
                                          <p:spTgt spid="10958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9583"/>
                                        </p:tgtEl>
                                        <p:attrNameLst>
                                          <p:attrName>style.visibility</p:attrName>
                                        </p:attrNameLst>
                                      </p:cBhvr>
                                      <p:to>
                                        <p:strVal val="visible"/>
                                      </p:to>
                                    </p:set>
                                    <p:anim calcmode="lin" valueType="num">
                                      <p:cBhvr additive="base">
                                        <p:cTn id="45" dur="500" fill="hold"/>
                                        <p:tgtEl>
                                          <p:spTgt spid="109583"/>
                                        </p:tgtEl>
                                        <p:attrNameLst>
                                          <p:attrName>ppt_x</p:attrName>
                                        </p:attrNameLst>
                                      </p:cBhvr>
                                      <p:tavLst>
                                        <p:tav tm="0">
                                          <p:val>
                                            <p:strVal val="#ppt_x"/>
                                          </p:val>
                                        </p:tav>
                                        <p:tav tm="100000">
                                          <p:val>
                                            <p:strVal val="#ppt_x"/>
                                          </p:val>
                                        </p:tav>
                                      </p:tavLst>
                                    </p:anim>
                                    <p:anim calcmode="lin" valueType="num">
                                      <p:cBhvr additive="base">
                                        <p:cTn id="46" dur="500" fill="hold"/>
                                        <p:tgtEl>
                                          <p:spTgt spid="10958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9595"/>
                                        </p:tgtEl>
                                        <p:attrNameLst>
                                          <p:attrName>style.visibility</p:attrName>
                                        </p:attrNameLst>
                                      </p:cBhvr>
                                      <p:to>
                                        <p:strVal val="visible"/>
                                      </p:to>
                                    </p:set>
                                    <p:anim calcmode="lin" valueType="num">
                                      <p:cBhvr additive="base">
                                        <p:cTn id="49" dur="500" fill="hold"/>
                                        <p:tgtEl>
                                          <p:spTgt spid="109595"/>
                                        </p:tgtEl>
                                        <p:attrNameLst>
                                          <p:attrName>ppt_x</p:attrName>
                                        </p:attrNameLst>
                                      </p:cBhvr>
                                      <p:tavLst>
                                        <p:tav tm="0">
                                          <p:val>
                                            <p:strVal val="#ppt_x"/>
                                          </p:val>
                                        </p:tav>
                                        <p:tav tm="100000">
                                          <p:val>
                                            <p:strVal val="#ppt_x"/>
                                          </p:val>
                                        </p:tav>
                                      </p:tavLst>
                                    </p:anim>
                                    <p:anim calcmode="lin" valueType="num">
                                      <p:cBhvr additive="base">
                                        <p:cTn id="50" dur="500" fill="hold"/>
                                        <p:tgtEl>
                                          <p:spTgt spid="10959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9584"/>
                                        </p:tgtEl>
                                        <p:attrNameLst>
                                          <p:attrName>style.visibility</p:attrName>
                                        </p:attrNameLst>
                                      </p:cBhvr>
                                      <p:to>
                                        <p:strVal val="visible"/>
                                      </p:to>
                                    </p:set>
                                    <p:anim calcmode="lin" valueType="num">
                                      <p:cBhvr additive="base">
                                        <p:cTn id="55" dur="500" fill="hold"/>
                                        <p:tgtEl>
                                          <p:spTgt spid="109584"/>
                                        </p:tgtEl>
                                        <p:attrNameLst>
                                          <p:attrName>ppt_x</p:attrName>
                                        </p:attrNameLst>
                                      </p:cBhvr>
                                      <p:tavLst>
                                        <p:tav tm="0">
                                          <p:val>
                                            <p:strVal val="#ppt_x"/>
                                          </p:val>
                                        </p:tav>
                                        <p:tav tm="100000">
                                          <p:val>
                                            <p:strVal val="#ppt_x"/>
                                          </p:val>
                                        </p:tav>
                                      </p:tavLst>
                                    </p:anim>
                                    <p:anim calcmode="lin" valueType="num">
                                      <p:cBhvr additive="base">
                                        <p:cTn id="56" dur="500" fill="hold"/>
                                        <p:tgtEl>
                                          <p:spTgt spid="10958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9591"/>
                                        </p:tgtEl>
                                        <p:attrNameLst>
                                          <p:attrName>style.visibility</p:attrName>
                                        </p:attrNameLst>
                                      </p:cBhvr>
                                      <p:to>
                                        <p:strVal val="visible"/>
                                      </p:to>
                                    </p:set>
                                    <p:anim calcmode="lin" valueType="num">
                                      <p:cBhvr additive="base">
                                        <p:cTn id="59" dur="500" fill="hold"/>
                                        <p:tgtEl>
                                          <p:spTgt spid="109591"/>
                                        </p:tgtEl>
                                        <p:attrNameLst>
                                          <p:attrName>ppt_x</p:attrName>
                                        </p:attrNameLst>
                                      </p:cBhvr>
                                      <p:tavLst>
                                        <p:tav tm="0">
                                          <p:val>
                                            <p:strVal val="#ppt_x"/>
                                          </p:val>
                                        </p:tav>
                                        <p:tav tm="100000">
                                          <p:val>
                                            <p:strVal val="#ppt_x"/>
                                          </p:val>
                                        </p:tav>
                                      </p:tavLst>
                                    </p:anim>
                                    <p:anim calcmode="lin" valueType="num">
                                      <p:cBhvr additive="base">
                                        <p:cTn id="60" dur="500" fill="hold"/>
                                        <p:tgtEl>
                                          <p:spTgt spid="10959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9585"/>
                                        </p:tgtEl>
                                        <p:attrNameLst>
                                          <p:attrName>style.visibility</p:attrName>
                                        </p:attrNameLst>
                                      </p:cBhvr>
                                      <p:to>
                                        <p:strVal val="visible"/>
                                      </p:to>
                                    </p:set>
                                    <p:anim calcmode="lin" valueType="num">
                                      <p:cBhvr additive="base">
                                        <p:cTn id="65" dur="500" fill="hold"/>
                                        <p:tgtEl>
                                          <p:spTgt spid="109585"/>
                                        </p:tgtEl>
                                        <p:attrNameLst>
                                          <p:attrName>ppt_x</p:attrName>
                                        </p:attrNameLst>
                                      </p:cBhvr>
                                      <p:tavLst>
                                        <p:tav tm="0">
                                          <p:val>
                                            <p:strVal val="#ppt_x"/>
                                          </p:val>
                                        </p:tav>
                                        <p:tav tm="100000">
                                          <p:val>
                                            <p:strVal val="#ppt_x"/>
                                          </p:val>
                                        </p:tav>
                                      </p:tavLst>
                                    </p:anim>
                                    <p:anim calcmode="lin" valueType="num">
                                      <p:cBhvr additive="base">
                                        <p:cTn id="66" dur="500" fill="hold"/>
                                        <p:tgtEl>
                                          <p:spTgt spid="10958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09592"/>
                                        </p:tgtEl>
                                        <p:attrNameLst>
                                          <p:attrName>style.visibility</p:attrName>
                                        </p:attrNameLst>
                                      </p:cBhvr>
                                      <p:to>
                                        <p:strVal val="visible"/>
                                      </p:to>
                                    </p:set>
                                    <p:anim calcmode="lin" valueType="num">
                                      <p:cBhvr additive="base">
                                        <p:cTn id="69" dur="500" fill="hold"/>
                                        <p:tgtEl>
                                          <p:spTgt spid="109592"/>
                                        </p:tgtEl>
                                        <p:attrNameLst>
                                          <p:attrName>ppt_x</p:attrName>
                                        </p:attrNameLst>
                                      </p:cBhvr>
                                      <p:tavLst>
                                        <p:tav tm="0">
                                          <p:val>
                                            <p:strVal val="#ppt_x"/>
                                          </p:val>
                                        </p:tav>
                                        <p:tav tm="100000">
                                          <p:val>
                                            <p:strVal val="#ppt_x"/>
                                          </p:val>
                                        </p:tav>
                                      </p:tavLst>
                                    </p:anim>
                                    <p:anim calcmode="lin" valueType="num">
                                      <p:cBhvr additive="base">
                                        <p:cTn id="70" dur="500" fill="hold"/>
                                        <p:tgtEl>
                                          <p:spTgt spid="10959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09586"/>
                                        </p:tgtEl>
                                        <p:attrNameLst>
                                          <p:attrName>style.visibility</p:attrName>
                                        </p:attrNameLst>
                                      </p:cBhvr>
                                      <p:to>
                                        <p:strVal val="visible"/>
                                      </p:to>
                                    </p:set>
                                    <p:anim calcmode="lin" valueType="num">
                                      <p:cBhvr additive="base">
                                        <p:cTn id="75" dur="500" fill="hold"/>
                                        <p:tgtEl>
                                          <p:spTgt spid="109586"/>
                                        </p:tgtEl>
                                        <p:attrNameLst>
                                          <p:attrName>ppt_x</p:attrName>
                                        </p:attrNameLst>
                                      </p:cBhvr>
                                      <p:tavLst>
                                        <p:tav tm="0">
                                          <p:val>
                                            <p:strVal val="#ppt_x"/>
                                          </p:val>
                                        </p:tav>
                                        <p:tav tm="100000">
                                          <p:val>
                                            <p:strVal val="#ppt_x"/>
                                          </p:val>
                                        </p:tav>
                                      </p:tavLst>
                                    </p:anim>
                                    <p:anim calcmode="lin" valueType="num">
                                      <p:cBhvr additive="base">
                                        <p:cTn id="76" dur="500" fill="hold"/>
                                        <p:tgtEl>
                                          <p:spTgt spid="109586"/>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 presetClass="entr" presetSubtype="4" fill="hold" grpId="0" nodeType="afterEffect">
                                  <p:stCondLst>
                                    <p:cond delay="0"/>
                                  </p:stCondLst>
                                  <p:childTnLst>
                                    <p:set>
                                      <p:cBhvr>
                                        <p:cTn id="79" dur="1" fill="hold">
                                          <p:stCondLst>
                                            <p:cond delay="0"/>
                                          </p:stCondLst>
                                        </p:cTn>
                                        <p:tgtEl>
                                          <p:spTgt spid="109593"/>
                                        </p:tgtEl>
                                        <p:attrNameLst>
                                          <p:attrName>style.visibility</p:attrName>
                                        </p:attrNameLst>
                                      </p:cBhvr>
                                      <p:to>
                                        <p:strVal val="visible"/>
                                      </p:to>
                                    </p:set>
                                    <p:anim calcmode="lin" valueType="num">
                                      <p:cBhvr additive="base">
                                        <p:cTn id="80" dur="500" fill="hold"/>
                                        <p:tgtEl>
                                          <p:spTgt spid="109593"/>
                                        </p:tgtEl>
                                        <p:attrNameLst>
                                          <p:attrName>ppt_x</p:attrName>
                                        </p:attrNameLst>
                                      </p:cBhvr>
                                      <p:tavLst>
                                        <p:tav tm="0">
                                          <p:val>
                                            <p:strVal val="#ppt_x"/>
                                          </p:val>
                                        </p:tav>
                                        <p:tav tm="100000">
                                          <p:val>
                                            <p:strVal val="#ppt_x"/>
                                          </p:val>
                                        </p:tav>
                                      </p:tavLst>
                                    </p:anim>
                                    <p:anim calcmode="lin" valueType="num">
                                      <p:cBhvr additive="base">
                                        <p:cTn id="81" dur="500" fill="hold"/>
                                        <p:tgtEl>
                                          <p:spTgt spid="1095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8" grpId="0"/>
      <p:bldP spid="109589" grpId="0"/>
      <p:bldP spid="109590" grpId="0"/>
      <p:bldP spid="109591" grpId="0"/>
      <p:bldP spid="109592" grpId="0"/>
      <p:bldP spid="109593" grpId="0"/>
      <p:bldP spid="109594" grpId="0"/>
      <p:bldP spid="1095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CPUE: catture per unità di sforzo</a:t>
            </a:r>
            <a:endParaRPr lang="it-IT" sz="2800" dirty="0"/>
          </a:p>
        </p:txBody>
      </p:sp>
      <p:pic>
        <p:nvPicPr>
          <p:cNvPr id="3074" name="Picture 2" descr="C:\Documents and Settings\Gianni\Desktop\SCANSIONI_LEZIONI_PROF\SCANSIONE_LUCIDI\CPUE.jpg"/>
          <p:cNvPicPr>
            <a:picLocks noGrp="1" noChangeAspect="1" noChangeArrowheads="1"/>
          </p:cNvPicPr>
          <p:nvPr>
            <p:ph idx="1"/>
          </p:nvPr>
        </p:nvPicPr>
        <p:blipFill>
          <a:blip r:embed="rId2" cstate="print"/>
          <a:srcRect l="7543" t="2525" r="3683" b="5927"/>
          <a:stretch>
            <a:fillRect/>
          </a:stretch>
        </p:blipFill>
        <p:spPr bwMode="auto">
          <a:xfrm>
            <a:off x="2428860" y="1214422"/>
            <a:ext cx="4000528" cy="5044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Le regressioni come analisi degli andamenti temporali</a:t>
            </a:r>
            <a:endParaRPr lang="it-IT" sz="2800" dirty="0"/>
          </a:p>
        </p:txBody>
      </p:sp>
      <p:pic>
        <p:nvPicPr>
          <p:cNvPr id="4098" name="Picture 2" descr="C:\Documents and Settings\Gianni\Desktop\SCANSIONI_LEZIONI_PROF\SCANSIONE_LUCIDI\curve_cpue_cef.jpg"/>
          <p:cNvPicPr>
            <a:picLocks noGrp="1" noChangeAspect="1" noChangeArrowheads="1"/>
          </p:cNvPicPr>
          <p:nvPr>
            <p:ph idx="1"/>
          </p:nvPr>
        </p:nvPicPr>
        <p:blipFill>
          <a:blip r:embed="rId2" cstate="print"/>
          <a:srcRect/>
          <a:stretch>
            <a:fillRect/>
          </a:stretch>
        </p:blipFill>
        <p:spPr bwMode="auto">
          <a:xfrm>
            <a:off x="2357423" y="1600200"/>
            <a:ext cx="3520272"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11222"/>
          </a:xfrm>
        </p:spPr>
        <p:style>
          <a:lnRef idx="1">
            <a:schemeClr val="dk1"/>
          </a:lnRef>
          <a:fillRef idx="2">
            <a:schemeClr val="dk1"/>
          </a:fillRef>
          <a:effectRef idx="1">
            <a:schemeClr val="dk1"/>
          </a:effectRef>
          <a:fontRef idx="minor">
            <a:schemeClr val="dk1"/>
          </a:fontRef>
        </p:style>
        <p:txBody>
          <a:bodyPr>
            <a:normAutofit/>
          </a:bodyPr>
          <a:lstStyle/>
          <a:p>
            <a:r>
              <a:rPr lang="it-IT" sz="3200" dirty="0" smtClean="0"/>
              <a:t>Modelli di Dinamica di popolazione</a:t>
            </a:r>
            <a:endParaRPr lang="it-IT" sz="3200" dirty="0"/>
          </a:p>
        </p:txBody>
      </p:sp>
      <p:sp>
        <p:nvSpPr>
          <p:cNvPr id="3" name="Segnaposto contenuto 2"/>
          <p:cNvSpPr>
            <a:spLocks noGrp="1"/>
          </p:cNvSpPr>
          <p:nvPr>
            <p:ph idx="1"/>
          </p:nvPr>
        </p:nvSpPr>
        <p:spPr/>
        <p:txBody>
          <a:bodyPr>
            <a:normAutofit fontScale="92500" lnSpcReduction="20000"/>
          </a:bodyPr>
          <a:lstStyle/>
          <a:p>
            <a:r>
              <a:rPr lang="it-IT" dirty="0" smtClean="0"/>
              <a:t>Le risorse della pesca sono risorse naturali che non possono essere utilizzate a nostro piacimento. </a:t>
            </a:r>
          </a:p>
          <a:p>
            <a:r>
              <a:rPr lang="it-IT" dirty="0" smtClean="0"/>
              <a:t>E’ necessaria quindi una gestione corretta per evitare rischi di danni irreversibili (estinzioni)</a:t>
            </a:r>
          </a:p>
          <a:p>
            <a:r>
              <a:rPr lang="it-IT" dirty="0" smtClean="0"/>
              <a:t>Sono così fondamentali le elaborazioni che consentano di ottenere informazioni sullo stato delle risorse e permettano di prevedere la loro evoluzione nel tempo e quindi siano in grado di permettere una gestione ottimale delle popolazioni ittiche.</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style>
          <a:lnRef idx="1">
            <a:schemeClr val="dk1"/>
          </a:lnRef>
          <a:fillRef idx="2">
            <a:schemeClr val="dk1"/>
          </a:fillRef>
          <a:effectRef idx="1">
            <a:schemeClr val="dk1"/>
          </a:effectRef>
          <a:fontRef idx="minor">
            <a:schemeClr val="dk1"/>
          </a:fontRef>
        </p:style>
        <p:txBody>
          <a:bodyPr>
            <a:normAutofit/>
          </a:bodyPr>
          <a:lstStyle/>
          <a:p>
            <a:r>
              <a:rPr lang="it-IT" sz="2800" dirty="0" smtClean="0"/>
              <a:t>Relazioni stock-reclutamento</a:t>
            </a:r>
            <a:endParaRPr lang="it-IT" sz="2800" dirty="0"/>
          </a:p>
        </p:txBody>
      </p:sp>
      <p:sp>
        <p:nvSpPr>
          <p:cNvPr id="3" name="Segnaposto contenuto 2"/>
          <p:cNvSpPr>
            <a:spLocks noGrp="1"/>
          </p:cNvSpPr>
          <p:nvPr>
            <p:ph idx="1"/>
          </p:nvPr>
        </p:nvSpPr>
        <p:spPr/>
        <p:txBody>
          <a:bodyPr>
            <a:normAutofit/>
          </a:bodyPr>
          <a:lstStyle/>
          <a:p>
            <a:r>
              <a:rPr lang="it-IT" sz="2400" i="1" dirty="0" smtClean="0"/>
              <a:t>Reclutamento</a:t>
            </a:r>
            <a:r>
              <a:rPr lang="it-IT" sz="2400" dirty="0" smtClean="0"/>
              <a:t>  è l’ingresso di una nuova generazione all’interno della popolazione originaria.</a:t>
            </a:r>
          </a:p>
          <a:p>
            <a:r>
              <a:rPr lang="it-IT" sz="2400" dirty="0" smtClean="0"/>
              <a:t>E’ possibile rimuovere una certa quantità di individui (pesca) da una popolazione senza che questa ne risenta.</a:t>
            </a:r>
          </a:p>
          <a:p>
            <a:r>
              <a:rPr lang="it-IT" sz="2400" dirty="0" smtClean="0"/>
              <a:t>Questo avviene perché al ridursi della popolazione aumenta il successo riproduttivo per i seguenti motivi:</a:t>
            </a:r>
          </a:p>
          <a:p>
            <a:endParaRPr lang="it-IT" sz="2000" dirty="0" smtClean="0"/>
          </a:p>
          <a:p>
            <a:pPr lvl="2"/>
            <a:r>
              <a:rPr lang="it-IT" sz="2000" dirty="0" smtClean="0"/>
              <a:t>Maggiore sopravvivenza di uova e larve (minor cannibalismo)</a:t>
            </a:r>
          </a:p>
          <a:p>
            <a:pPr lvl="2"/>
            <a:r>
              <a:rPr lang="it-IT" sz="2000" dirty="0" smtClean="0"/>
              <a:t>Maggiore crescita e fecondità (disponibilità alimentari)</a:t>
            </a:r>
          </a:p>
          <a:p>
            <a:pPr lvl="2"/>
            <a:r>
              <a:rPr lang="it-IT" sz="2000" dirty="0" smtClean="0"/>
              <a:t>Maggiore sopravvivenza dei giovanili (minore competizione)</a:t>
            </a:r>
          </a:p>
          <a:p>
            <a:pPr lvl="2"/>
            <a:r>
              <a:rPr lang="it-IT" sz="2000" dirty="0" smtClean="0"/>
              <a:t>Minore </a:t>
            </a:r>
            <a:r>
              <a:rPr lang="it-IT" sz="2000" dirty="0" err="1" smtClean="0"/>
              <a:t>predazione</a:t>
            </a:r>
            <a:r>
              <a:rPr lang="it-IT" sz="2000" dirty="0" smtClean="0"/>
              <a:t> sui giovanili (crescita più rapida)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style>
          <a:lnRef idx="1">
            <a:schemeClr val="dk1"/>
          </a:lnRef>
          <a:fillRef idx="2">
            <a:schemeClr val="dk1"/>
          </a:fillRef>
          <a:effectRef idx="1">
            <a:schemeClr val="dk1"/>
          </a:effectRef>
          <a:fontRef idx="minor">
            <a:schemeClr val="dk1"/>
          </a:fontRef>
        </p:style>
        <p:txBody>
          <a:bodyPr>
            <a:normAutofit/>
          </a:bodyPr>
          <a:lstStyle/>
          <a:p>
            <a:r>
              <a:rPr lang="it-IT" sz="2800" dirty="0" smtClean="0"/>
              <a:t>Modelli di produzione</a:t>
            </a:r>
            <a:endParaRPr lang="it-IT" sz="2800" dirty="0"/>
          </a:p>
        </p:txBody>
      </p:sp>
      <p:sp>
        <p:nvSpPr>
          <p:cNvPr id="3" name="Segnaposto contenuto 2"/>
          <p:cNvSpPr>
            <a:spLocks noGrp="1"/>
          </p:cNvSpPr>
          <p:nvPr>
            <p:ph idx="1"/>
          </p:nvPr>
        </p:nvSpPr>
        <p:spPr/>
        <p:txBody>
          <a:bodyPr>
            <a:normAutofit/>
          </a:bodyPr>
          <a:lstStyle/>
          <a:p>
            <a:r>
              <a:rPr lang="it-IT" sz="2400" dirty="0" smtClean="0"/>
              <a:t>In una condizione di equilibrio (stock non pescato) il reclutamento annuale è bilanciato dalle perdite dovute alla mortalità naturale.</a:t>
            </a:r>
          </a:p>
          <a:p>
            <a:r>
              <a:rPr lang="it-IT" sz="2400" dirty="0" smtClean="0"/>
              <a:t>Diminuendo il valore della Biomassa (mediante catture) aumenta il tasso di crescita della popolazione (t).</a:t>
            </a:r>
          </a:p>
          <a:p>
            <a:r>
              <a:rPr lang="it-IT" sz="2400" dirty="0" smtClean="0"/>
              <a:t>L’aumento della biomassa detta “surplus production” consente  il perpetrarsi delle attività di pesca.</a:t>
            </a:r>
            <a:endParaRPr lang="it-IT" sz="2400" dirty="0"/>
          </a:p>
        </p:txBody>
      </p:sp>
      <p:pic>
        <p:nvPicPr>
          <p:cNvPr id="4" name="Picture 2" descr="C:\Documents and Settings\Gianni\Desktop\SCANSIONI_LEZIONI_PROF\SCANSIONE_LUCIDI\Modelli_di_produzione.jpg"/>
          <p:cNvPicPr>
            <a:picLocks noChangeAspect="1" noChangeArrowheads="1"/>
          </p:cNvPicPr>
          <p:nvPr/>
        </p:nvPicPr>
        <p:blipFill>
          <a:blip r:embed="rId2" cstate="print"/>
          <a:srcRect t="22098" b="58962"/>
          <a:stretch>
            <a:fillRect/>
          </a:stretch>
        </p:blipFill>
        <p:spPr bwMode="auto">
          <a:xfrm>
            <a:off x="1928794" y="4714884"/>
            <a:ext cx="4236368"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71481"/>
            <a:ext cx="7772400" cy="857255"/>
          </a:xfrm>
        </p:spPr>
        <p:style>
          <a:lnRef idx="1">
            <a:schemeClr val="dk1"/>
          </a:lnRef>
          <a:fillRef idx="2">
            <a:schemeClr val="dk1"/>
          </a:fillRef>
          <a:effectRef idx="1">
            <a:schemeClr val="dk1"/>
          </a:effectRef>
          <a:fontRef idx="minor">
            <a:schemeClr val="dk1"/>
          </a:fontRef>
        </p:style>
        <p:txBody>
          <a:bodyPr>
            <a:normAutofit/>
          </a:bodyPr>
          <a:lstStyle/>
          <a:p>
            <a:r>
              <a:rPr lang="it-IT" sz="2800" dirty="0" smtClean="0"/>
              <a:t>Surplus production</a:t>
            </a:r>
            <a:endParaRPr lang="it-IT" sz="2800" dirty="0"/>
          </a:p>
        </p:txBody>
      </p:sp>
      <p:sp>
        <p:nvSpPr>
          <p:cNvPr id="3" name="Sottotitolo 2"/>
          <p:cNvSpPr>
            <a:spLocks noGrp="1"/>
          </p:cNvSpPr>
          <p:nvPr>
            <p:ph type="subTitle" idx="1"/>
          </p:nvPr>
        </p:nvSpPr>
        <p:spPr>
          <a:xfrm>
            <a:off x="1857356" y="2143116"/>
            <a:ext cx="4857784" cy="1214446"/>
          </a:xfrm>
        </p:spPr>
        <p:txBody>
          <a:bodyPr>
            <a:normAutofit/>
          </a:bodyPr>
          <a:lstStyle/>
          <a:p>
            <a:r>
              <a:rPr lang="it-IT" sz="2400" dirty="0" smtClean="0"/>
              <a:t>A che livello di biomassa la surplus production è massima ?</a:t>
            </a:r>
            <a:endParaRPr lang="it-IT" sz="2400" dirty="0"/>
          </a:p>
        </p:txBody>
      </p:sp>
      <p:pic>
        <p:nvPicPr>
          <p:cNvPr id="1026" name="Picture 2" descr="C:\Documents and Settings\Gianni\Desktop\SCANSIONI_LEZIONI_PROF\SCANSIONE_LIBRO\pag_200.jpg"/>
          <p:cNvPicPr>
            <a:picLocks noChangeAspect="1" noChangeArrowheads="1"/>
          </p:cNvPicPr>
          <p:nvPr/>
        </p:nvPicPr>
        <p:blipFill>
          <a:blip r:embed="rId2" cstate="print"/>
          <a:srcRect l="18311" t="76103" r="17599" b="4074"/>
          <a:stretch>
            <a:fillRect/>
          </a:stretch>
        </p:blipFill>
        <p:spPr bwMode="auto">
          <a:xfrm>
            <a:off x="2357422" y="3214686"/>
            <a:ext cx="3857652"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71480"/>
            <a:ext cx="8229600" cy="3286148"/>
          </a:xfrm>
        </p:spPr>
        <p:txBody>
          <a:bodyPr>
            <a:normAutofit fontScale="90000"/>
          </a:bodyPr>
          <a:lstStyle/>
          <a:p>
            <a:r>
              <a:rPr lang="it-IT" sz="2800" dirty="0" smtClean="0">
                <a:solidFill>
                  <a:schemeClr val="bg1"/>
                </a:solidFill>
              </a:rPr>
              <a:t>Le basi empiriche dei modelli di produzione</a:t>
            </a:r>
            <a:br>
              <a:rPr lang="it-IT" sz="2800" dirty="0" smtClean="0">
                <a:solidFill>
                  <a:schemeClr val="bg1"/>
                </a:solidFill>
              </a:rPr>
            </a:br>
            <a:r>
              <a:rPr lang="it-IT" sz="2800" dirty="0" smtClean="0"/>
              <a:t/>
            </a:r>
            <a:br>
              <a:rPr lang="it-IT" sz="2800" dirty="0" smtClean="0"/>
            </a:br>
            <a:r>
              <a:rPr lang="it-IT" sz="2400" dirty="0" smtClean="0"/>
              <a:t>Si chiama  Resa Massima Sostenibile (MSY) il valore massimo di produzione ottenibile dalla popolazione  , ovvero il massimo rendimento sostenibile nel tempo senza riduzione della popolazione.</a:t>
            </a:r>
            <a:br>
              <a:rPr lang="it-IT" sz="2400" dirty="0" smtClean="0"/>
            </a:br>
            <a:r>
              <a:rPr lang="it-IT" sz="2400" dirty="0" smtClean="0"/>
              <a:t/>
            </a:r>
            <a:br>
              <a:rPr lang="it-IT" sz="2400" dirty="0" smtClean="0"/>
            </a:br>
            <a:r>
              <a:rPr lang="it-IT" sz="2400" dirty="0" smtClean="0"/>
              <a:t>Oltre il MSY si entra nella cosiddetta </a:t>
            </a:r>
            <a:r>
              <a:rPr lang="it-IT" sz="2400" dirty="0" err="1" smtClean="0"/>
              <a:t>sovrappesca</a:t>
            </a:r>
            <a:r>
              <a:rPr lang="it-IT" sz="2400" dirty="0" smtClean="0"/>
              <a:t> (</a:t>
            </a:r>
            <a:r>
              <a:rPr lang="it-IT" sz="2400" dirty="0" err="1" smtClean="0"/>
              <a:t>overfishing</a:t>
            </a:r>
            <a:r>
              <a:rPr lang="it-IT" sz="2400" dirty="0" smtClean="0"/>
              <a:t>) che porta ad un graduale deterioramento della risorsa</a:t>
            </a:r>
            <a:r>
              <a:rPr lang="it-IT" sz="2800" dirty="0" smtClean="0"/>
              <a:t/>
            </a:r>
            <a:br>
              <a:rPr lang="it-IT" sz="2800" dirty="0" smtClean="0"/>
            </a:br>
            <a:r>
              <a:rPr lang="it-IT" sz="2800" dirty="0" smtClean="0"/>
              <a:t/>
            </a:r>
            <a:br>
              <a:rPr lang="it-IT" sz="2800" dirty="0" smtClean="0"/>
            </a:br>
            <a:r>
              <a:rPr lang="it-IT" sz="2800" dirty="0" smtClean="0"/>
              <a:t/>
            </a:r>
            <a:br>
              <a:rPr lang="it-IT" sz="2800" dirty="0" smtClean="0"/>
            </a:br>
            <a:endParaRPr lang="it-IT" sz="2800" dirty="0"/>
          </a:p>
        </p:txBody>
      </p:sp>
      <p:pic>
        <p:nvPicPr>
          <p:cNvPr id="2050" name="Picture 2" descr="C:\Documents and Settings\Gianni\Desktop\SCANSIONI_LEZIONI_PROF\SCANSIONE_LIBRO\pag_201.jpg"/>
          <p:cNvPicPr>
            <a:picLocks noGrp="1" noChangeAspect="1" noChangeArrowheads="1"/>
          </p:cNvPicPr>
          <p:nvPr>
            <p:ph idx="1"/>
          </p:nvPr>
        </p:nvPicPr>
        <p:blipFill>
          <a:blip r:embed="rId2" cstate="print"/>
          <a:srcRect l="22808" t="75132" r="23810" b="7888"/>
          <a:stretch>
            <a:fillRect/>
          </a:stretch>
        </p:blipFill>
        <p:spPr bwMode="auto">
          <a:xfrm>
            <a:off x="3000364" y="3714752"/>
            <a:ext cx="3789839"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574</Words>
  <Application>Microsoft Office PowerPoint</Application>
  <PresentationFormat>Presentazione su schermo (4:3)</PresentationFormat>
  <Paragraphs>57</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Sforzo di pesca</vt:lpstr>
      <vt:lpstr>Diapositiva 2</vt:lpstr>
      <vt:lpstr>CPUE: catture per unità di sforzo</vt:lpstr>
      <vt:lpstr>Le regressioni come analisi degli andamenti temporali</vt:lpstr>
      <vt:lpstr>Modelli di Dinamica di popolazione</vt:lpstr>
      <vt:lpstr>Relazioni stock-reclutamento</vt:lpstr>
      <vt:lpstr>Modelli di produzione</vt:lpstr>
      <vt:lpstr>Surplus production</vt:lpstr>
      <vt:lpstr>Le basi empiriche dei modelli di produzione  Si chiama  Resa Massima Sostenibile (MSY) il valore massimo di produzione ottenibile dalla popolazione  , ovvero il massimo rendimento sostenibile nel tempo senza riduzione della popolazione.  Oltre il MSY si entra nella cosiddetta sovrappesca (overfishing) che porta ad un graduale deterioramento della risorsa   </vt:lpstr>
      <vt:lpstr>Modelli di produzione</vt:lpstr>
      <vt:lpstr>I modelli di Fox e Schaefer</vt:lpstr>
      <vt:lpstr>Un esempio</vt:lpstr>
      <vt:lpstr>Modelli analitici</vt:lpstr>
      <vt:lpstr>Modelli analitici</vt:lpstr>
      <vt:lpstr>Un esempio</vt:lpstr>
      <vt:lpstr>Altri modelli</vt:lpstr>
      <vt:lpstr>Dal campionamento alla dinamica di popolazione</vt:lpstr>
      <vt:lpstr>Che cos’è il G.I.S.</vt:lpstr>
      <vt:lpstr>Modelli spaziali : il GIS</vt:lpstr>
      <vt:lpstr>Lo Sforzo di pesca</vt:lpstr>
      <vt:lpstr>Catture  per unità di sforzo</vt:lpstr>
      <vt:lpstr>Equilibrio e sovrappesca</vt:lpstr>
      <vt:lpstr>Diapositiva 23</vt:lpstr>
    </vt:vector>
  </TitlesOfParts>
  <Company>Uso Personale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Ardizzone</dc:creator>
  <cp:lastModifiedBy>Ardizzone</cp:lastModifiedBy>
  <cp:revision>25</cp:revision>
  <dcterms:created xsi:type="dcterms:W3CDTF">2010-04-09T11:16:17Z</dcterms:created>
  <dcterms:modified xsi:type="dcterms:W3CDTF">2010-04-13T18:35:12Z</dcterms:modified>
</cp:coreProperties>
</file>