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3" r:id="rId8"/>
    <p:sldId id="268" r:id="rId9"/>
    <p:sldId id="261" r:id="rId10"/>
    <p:sldId id="262" r:id="rId11"/>
    <p:sldId id="266" r:id="rId12"/>
    <p:sldId id="267"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9E85A79-AF32-4BB3-862F-1D0B34A6174E}" type="datetimeFigureOut">
              <a:rPr lang="it-IT" smtClean="0"/>
              <a:pPr/>
              <a:t>12/04/2010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21705E-334D-44D8-A277-A7E88A20DB4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E85A79-AF32-4BB3-862F-1D0B34A6174E}" type="datetimeFigureOut">
              <a:rPr lang="it-IT" smtClean="0"/>
              <a:pPr/>
              <a:t>12/04/2010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21705E-334D-44D8-A277-A7E88A20DB4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E85A79-AF32-4BB3-862F-1D0B34A6174E}" type="datetimeFigureOut">
              <a:rPr lang="it-IT" smtClean="0"/>
              <a:pPr/>
              <a:t>12/04/2010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21705E-334D-44D8-A277-A7E88A20DB4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E85A79-AF32-4BB3-862F-1D0B34A6174E}" type="datetimeFigureOut">
              <a:rPr lang="it-IT" smtClean="0"/>
              <a:pPr/>
              <a:t>12/04/2010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21705E-334D-44D8-A277-A7E88A20DB4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9E85A79-AF32-4BB3-862F-1D0B34A6174E}" type="datetimeFigureOut">
              <a:rPr lang="it-IT" smtClean="0"/>
              <a:pPr/>
              <a:t>12/04/2010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21705E-334D-44D8-A277-A7E88A20DB4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9E85A79-AF32-4BB3-862F-1D0B34A6174E}" type="datetimeFigureOut">
              <a:rPr lang="it-IT" smtClean="0"/>
              <a:pPr/>
              <a:t>12/04/2010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21705E-334D-44D8-A277-A7E88A20DB4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9E85A79-AF32-4BB3-862F-1D0B34A6174E}" type="datetimeFigureOut">
              <a:rPr lang="it-IT" smtClean="0"/>
              <a:pPr/>
              <a:t>12/04/2010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C21705E-334D-44D8-A277-A7E88A20DB4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9E85A79-AF32-4BB3-862F-1D0B34A6174E}" type="datetimeFigureOut">
              <a:rPr lang="it-IT" smtClean="0"/>
              <a:pPr/>
              <a:t>12/04/2010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C21705E-334D-44D8-A277-A7E88A20DB4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9E85A79-AF32-4BB3-862F-1D0B34A6174E}" type="datetimeFigureOut">
              <a:rPr lang="it-IT" smtClean="0"/>
              <a:pPr/>
              <a:t>12/04/2010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C21705E-334D-44D8-A277-A7E88A20DB4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9E85A79-AF32-4BB3-862F-1D0B34A6174E}" type="datetimeFigureOut">
              <a:rPr lang="it-IT" smtClean="0"/>
              <a:pPr/>
              <a:t>12/04/2010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21705E-334D-44D8-A277-A7E88A20DB4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9E85A79-AF32-4BB3-862F-1D0B34A6174E}" type="datetimeFigureOut">
              <a:rPr lang="it-IT" smtClean="0"/>
              <a:pPr/>
              <a:t>12/04/2010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21705E-334D-44D8-A277-A7E88A20DB4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85A79-AF32-4BB3-862F-1D0B34A6174E}" type="datetimeFigureOut">
              <a:rPr lang="it-IT" smtClean="0"/>
              <a:pPr/>
              <a:t>12/04/2010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1705E-334D-44D8-A277-A7E88A20DB48}"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57167"/>
            <a:ext cx="7772400" cy="785817"/>
          </a:xfrm>
        </p:spPr>
        <p:style>
          <a:lnRef idx="1">
            <a:schemeClr val="dk1"/>
          </a:lnRef>
          <a:fillRef idx="2">
            <a:schemeClr val="dk1"/>
          </a:fillRef>
          <a:effectRef idx="1">
            <a:schemeClr val="dk1"/>
          </a:effectRef>
          <a:fontRef idx="minor">
            <a:schemeClr val="dk1"/>
          </a:fontRef>
        </p:style>
        <p:txBody>
          <a:bodyPr>
            <a:normAutofit/>
            <a:scene3d>
              <a:camera prst="orthographicFront"/>
              <a:lightRig rig="threePt" dir="t"/>
            </a:scene3d>
            <a:sp3d extrusionH="57150">
              <a:bevelT w="38100" h="38100"/>
            </a:sp3d>
          </a:bodyPr>
          <a:lstStyle/>
          <a:p>
            <a:r>
              <a:rPr lang="it-IT" sz="2800" b="1" dirty="0" smtClean="0"/>
              <a:t>CRESCITA</a:t>
            </a:r>
            <a:endParaRPr lang="it-IT" sz="2800" b="1" dirty="0"/>
          </a:p>
        </p:txBody>
      </p:sp>
      <p:sp>
        <p:nvSpPr>
          <p:cNvPr id="3" name="Sottotitolo 2"/>
          <p:cNvSpPr>
            <a:spLocks noGrp="1"/>
          </p:cNvSpPr>
          <p:nvPr>
            <p:ph type="subTitle" idx="1"/>
          </p:nvPr>
        </p:nvSpPr>
        <p:spPr>
          <a:xfrm>
            <a:off x="357158" y="1285860"/>
            <a:ext cx="8643998" cy="4352940"/>
          </a:xfrm>
        </p:spPr>
        <p:txBody>
          <a:bodyPr>
            <a:normAutofit fontScale="92500" lnSpcReduction="20000"/>
          </a:bodyPr>
          <a:lstStyle/>
          <a:p>
            <a:pPr marL="342900" indent="-342900" algn="l">
              <a:buAutoNum type="arabicParenR"/>
            </a:pPr>
            <a:r>
              <a:rPr lang="it-IT" sz="2200" dirty="0" smtClean="0">
                <a:solidFill>
                  <a:schemeClr val="tx1"/>
                </a:solidFill>
              </a:rPr>
              <a:t>I pesci hanno un accrescimento continuo nel tempo , di tipo asintotico.</a:t>
            </a:r>
          </a:p>
          <a:p>
            <a:pPr marL="342900" indent="-342900" algn="l">
              <a:buAutoNum type="arabicParenR"/>
            </a:pPr>
            <a:endParaRPr lang="it-IT" sz="2200" dirty="0" smtClean="0">
              <a:solidFill>
                <a:schemeClr val="tx1"/>
              </a:solidFill>
            </a:endParaRPr>
          </a:p>
          <a:p>
            <a:pPr marL="342900" indent="-342900" algn="l">
              <a:buAutoNum type="arabicParenR"/>
            </a:pPr>
            <a:r>
              <a:rPr lang="it-IT" sz="2200" dirty="0" smtClean="0">
                <a:solidFill>
                  <a:schemeClr val="tx1"/>
                </a:solidFill>
              </a:rPr>
              <a:t>La crescita è funzione di numerosi fattori, i principali dei quali sono  la temperatura e la disponibilità alimentare.</a:t>
            </a:r>
          </a:p>
          <a:p>
            <a:pPr marL="342900" indent="-342900" algn="l">
              <a:buAutoNum type="arabicParenR"/>
            </a:pPr>
            <a:endParaRPr lang="it-IT" sz="2200" dirty="0" smtClean="0">
              <a:solidFill>
                <a:schemeClr val="tx1"/>
              </a:solidFill>
            </a:endParaRPr>
          </a:p>
          <a:p>
            <a:pPr marL="342900" indent="-342900" algn="l">
              <a:buAutoNum type="arabicParenR"/>
            </a:pPr>
            <a:r>
              <a:rPr lang="it-IT" sz="2200" dirty="0" smtClean="0">
                <a:solidFill>
                  <a:schemeClr val="tx1"/>
                </a:solidFill>
              </a:rPr>
              <a:t>L’accrescimento asintotico implica diverse velocità  di crescita nelle diverse età dell’animale.</a:t>
            </a:r>
          </a:p>
          <a:p>
            <a:pPr marL="342900" indent="-342900" algn="l">
              <a:buAutoNum type="arabicParenR"/>
            </a:pPr>
            <a:endParaRPr lang="it-IT" sz="2200" dirty="0" smtClean="0">
              <a:solidFill>
                <a:schemeClr val="tx1"/>
              </a:solidFill>
            </a:endParaRPr>
          </a:p>
          <a:p>
            <a:pPr marL="342900" indent="-342900" algn="l">
              <a:buAutoNum type="arabicParenR" startAt="4"/>
            </a:pPr>
            <a:r>
              <a:rPr lang="it-IT" sz="2200" dirty="0" smtClean="0">
                <a:solidFill>
                  <a:schemeClr val="tx1"/>
                </a:solidFill>
              </a:rPr>
              <a:t>Per ogni specie (popolazione)  ogni nuova generazione avrà quindi un tasso di crescita diverso dalle precedenti generazioni.</a:t>
            </a:r>
          </a:p>
          <a:p>
            <a:pPr marL="342900" indent="-342900" algn="l">
              <a:buAutoNum type="arabicParenR" startAt="4"/>
            </a:pPr>
            <a:endParaRPr lang="it-IT" sz="2200" dirty="0" smtClean="0">
              <a:solidFill>
                <a:schemeClr val="tx1"/>
              </a:solidFill>
            </a:endParaRPr>
          </a:p>
          <a:p>
            <a:pPr marL="342900" indent="-342900" algn="l"/>
            <a:r>
              <a:rPr lang="it-IT" sz="2200" dirty="0" smtClean="0">
                <a:solidFill>
                  <a:schemeClr val="tx1"/>
                </a:solidFill>
              </a:rPr>
              <a:t>5)   Essendo generalmente presente un solo evento riproduttivo per ciascun anno le diverse generazioni di ogni popolazione rimarranno separabili tra loro per taglia</a:t>
            </a:r>
            <a:r>
              <a:rPr lang="it-IT" sz="1800" dirty="0" smtClean="0">
                <a:solidFill>
                  <a:schemeClr val="tx1"/>
                </a:solidFill>
              </a:rPr>
              <a:t>.  </a:t>
            </a:r>
            <a:endParaRPr lang="it-IT" sz="1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Anche gli invertebrati </a:t>
            </a:r>
            <a:r>
              <a:rPr lang="it-IT" sz="2800" dirty="0" err="1" smtClean="0"/>
              <a:t>crescono…</a:t>
            </a:r>
            <a:endParaRPr lang="it-IT" sz="2800" dirty="0"/>
          </a:p>
        </p:txBody>
      </p:sp>
      <p:pic>
        <p:nvPicPr>
          <p:cNvPr id="6146" name="Picture 2" descr="C:\Documents and Settings\Gianni\Desktop\SCANSIONI_LEZIONI_PROF\SCANSIONE_LUCIDI\length_frequency_distribution_2.jpg"/>
          <p:cNvPicPr>
            <a:picLocks noGrp="1" noChangeAspect="1" noChangeArrowheads="1"/>
          </p:cNvPicPr>
          <p:nvPr>
            <p:ph idx="1"/>
          </p:nvPr>
        </p:nvPicPr>
        <p:blipFill>
          <a:blip r:embed="rId2" cstate="print"/>
          <a:srcRect/>
          <a:stretch>
            <a:fillRect/>
          </a:stretch>
        </p:blipFill>
        <p:spPr bwMode="auto">
          <a:xfrm>
            <a:off x="457200" y="2045657"/>
            <a:ext cx="8229600" cy="3635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Struttura della popolazione con </a:t>
            </a:r>
            <a:r>
              <a:rPr lang="it-IT" sz="2800" smtClean="0"/>
              <a:t>il tempo</a:t>
            </a:r>
            <a:endParaRPr lang="it-IT" sz="2800" dirty="0"/>
          </a:p>
        </p:txBody>
      </p:sp>
      <p:pic>
        <p:nvPicPr>
          <p:cNvPr id="10242" name="Picture 2" descr="C:\Documents and Settings\Gianni\Desktop\SCANSIONI_LEZIONI_PROF\SCANSIONE_LIBRO\pag_133.jpg"/>
          <p:cNvPicPr>
            <a:picLocks noGrp="1" noChangeAspect="1" noChangeArrowheads="1"/>
          </p:cNvPicPr>
          <p:nvPr>
            <p:ph idx="1"/>
          </p:nvPr>
        </p:nvPicPr>
        <p:blipFill>
          <a:blip r:embed="rId2" cstate="print"/>
          <a:srcRect b="30612"/>
          <a:stretch>
            <a:fillRect/>
          </a:stretch>
        </p:blipFill>
        <p:spPr bwMode="auto">
          <a:xfrm>
            <a:off x="2143108" y="1600200"/>
            <a:ext cx="5099280" cy="4543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Struttura della popolazione con la profondità</a:t>
            </a:r>
            <a:endParaRPr lang="it-IT" sz="2800" dirty="0"/>
          </a:p>
        </p:txBody>
      </p:sp>
      <p:pic>
        <p:nvPicPr>
          <p:cNvPr id="1026" name="Picture 2" descr="C:\Documents and Settings\Gianni\Desktop\SCANSIONI_LEZIONI_PROF\SCANSIONE_LUCIDI\Length_frequency_distribution_3.jpg"/>
          <p:cNvPicPr>
            <a:picLocks noGrp="1" noChangeAspect="1" noChangeArrowheads="1"/>
          </p:cNvPicPr>
          <p:nvPr>
            <p:ph idx="1"/>
          </p:nvPr>
        </p:nvPicPr>
        <p:blipFill>
          <a:blip r:embed="rId2" cstate="print"/>
          <a:srcRect/>
          <a:stretch>
            <a:fillRect/>
          </a:stretch>
        </p:blipFill>
        <p:spPr bwMode="auto">
          <a:xfrm>
            <a:off x="2571736" y="1600200"/>
            <a:ext cx="4143404"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417638"/>
          </a:xfrm>
        </p:spPr>
        <p:txBody>
          <a:bodyPr>
            <a:normAutofit/>
          </a:bodyPr>
          <a:lstStyle/>
          <a:p>
            <a:r>
              <a:rPr lang="it-IT" sz="2800" dirty="0" smtClean="0"/>
              <a:t>Stima dell’età dalle scaglie</a:t>
            </a:r>
            <a:endParaRPr lang="it-IT" sz="2800" dirty="0"/>
          </a:p>
        </p:txBody>
      </p:sp>
      <p:pic>
        <p:nvPicPr>
          <p:cNvPr id="1026" name="Picture 2" descr="C:\Documents and Settings\Gianni\Desktop\SCANSIONI_LEZIONI_PROF\SCANSIONE_LUCIDI\scaglie.jpg"/>
          <p:cNvPicPr>
            <a:picLocks noGrp="1" noChangeAspect="1" noChangeArrowheads="1"/>
          </p:cNvPicPr>
          <p:nvPr>
            <p:ph idx="1"/>
          </p:nvPr>
        </p:nvPicPr>
        <p:blipFill>
          <a:blip r:embed="rId2" cstate="print"/>
          <a:srcRect/>
          <a:stretch>
            <a:fillRect/>
          </a:stretch>
        </p:blipFill>
        <p:spPr bwMode="auto">
          <a:xfrm>
            <a:off x="2571736" y="1142984"/>
            <a:ext cx="3606601" cy="53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Stima dell’età dagli otoliti</a:t>
            </a:r>
            <a:endParaRPr lang="it-IT" sz="2800" dirty="0"/>
          </a:p>
        </p:txBody>
      </p:sp>
      <p:pic>
        <p:nvPicPr>
          <p:cNvPr id="2050" name="Picture 2" descr="C:\Documents and Settings\Gianni\Desktop\SCANSIONI_LEZIONI_PROF\SCANSIONE_LUCIDI\otoliti.jpg"/>
          <p:cNvPicPr>
            <a:picLocks noGrp="1" noChangeAspect="1" noChangeArrowheads="1"/>
          </p:cNvPicPr>
          <p:nvPr>
            <p:ph idx="1"/>
          </p:nvPr>
        </p:nvPicPr>
        <p:blipFill>
          <a:blip r:embed="rId2" cstate="print"/>
          <a:srcRect/>
          <a:stretch>
            <a:fillRect/>
          </a:stretch>
        </p:blipFill>
        <p:spPr bwMode="auto">
          <a:xfrm>
            <a:off x="2571736" y="1571612"/>
            <a:ext cx="4053750"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Metodi di misura delle lunghezze</a:t>
            </a:r>
            <a:endParaRPr lang="it-IT" sz="2800" dirty="0"/>
          </a:p>
        </p:txBody>
      </p:sp>
      <p:pic>
        <p:nvPicPr>
          <p:cNvPr id="3074" name="Picture 2" descr="C:\Documents and Settings\Gianni\Desktop\SCANSIONI_LEZIONI_PROF\SCANSIONE_LIBRO\Standard_length.jpg"/>
          <p:cNvPicPr>
            <a:picLocks noGrp="1" noChangeAspect="1" noChangeArrowheads="1"/>
          </p:cNvPicPr>
          <p:nvPr>
            <p:ph idx="1"/>
          </p:nvPr>
        </p:nvPicPr>
        <p:blipFill>
          <a:blip r:embed="rId2" cstate="print"/>
          <a:srcRect b="47913"/>
          <a:stretch>
            <a:fillRect/>
          </a:stretch>
        </p:blipFill>
        <p:spPr bwMode="auto">
          <a:xfrm>
            <a:off x="1571604" y="1643050"/>
            <a:ext cx="5503201"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Calcolo delle lunghezze di una serie di campioni</a:t>
            </a:r>
            <a:endParaRPr lang="it-IT" sz="2800" dirty="0"/>
          </a:p>
        </p:txBody>
      </p:sp>
      <p:pic>
        <p:nvPicPr>
          <p:cNvPr id="1026" name="Picture 2" descr="C:\Documents and Settings\Gianni\Desktop\SCANSIONI_LEZIONI_PROF\SCANSIONE_LIBRO\Fish_length.jpg"/>
          <p:cNvPicPr>
            <a:picLocks noChangeAspect="1" noChangeArrowheads="1"/>
          </p:cNvPicPr>
          <p:nvPr/>
        </p:nvPicPr>
        <p:blipFill>
          <a:blip r:embed="rId2" cstate="print"/>
          <a:srcRect l="15758" t="5196" r="14524" b="80259"/>
          <a:stretch>
            <a:fillRect/>
          </a:stretch>
        </p:blipFill>
        <p:spPr bwMode="auto">
          <a:xfrm>
            <a:off x="1214414" y="2091879"/>
            <a:ext cx="6923468" cy="2480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egnaposto contenuto 6"/>
          <p:cNvSpPr>
            <a:spLocks noGrp="1"/>
          </p:cNvSpPr>
          <p:nvPr>
            <p:ph idx="1"/>
          </p:nvPr>
        </p:nvSpPr>
        <p:spPr>
          <a:xfrm>
            <a:off x="2643174" y="2643183"/>
            <a:ext cx="3714776" cy="1214446"/>
          </a:xfrm>
        </p:spPr>
        <p:txBody>
          <a:bodyPr/>
          <a:lstStyle/>
          <a:p>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214290"/>
            <a:ext cx="8229600" cy="2286016"/>
          </a:xfrm>
        </p:spPr>
        <p:style>
          <a:lnRef idx="1">
            <a:schemeClr val="dk1"/>
          </a:lnRef>
          <a:fillRef idx="2">
            <a:schemeClr val="dk1"/>
          </a:fillRef>
          <a:effectRef idx="1">
            <a:schemeClr val="dk1"/>
          </a:effectRef>
          <a:fontRef idx="minor">
            <a:schemeClr val="dk1"/>
          </a:fontRef>
        </p:style>
        <p:txBody>
          <a:bodyPr>
            <a:normAutofit fontScale="90000"/>
          </a:bodyPr>
          <a:lstStyle/>
          <a:p>
            <a:r>
              <a:rPr lang="it-IT" sz="2700" dirty="0" smtClean="0">
                <a:solidFill>
                  <a:schemeClr val="bg1">
                    <a:lumMod val="95000"/>
                    <a:lumOff val="5000"/>
                  </a:schemeClr>
                </a:solidFill>
              </a:rPr>
              <a:t>Distribuzione di frequenza in lunghezza</a:t>
            </a:r>
            <a:r>
              <a:rPr lang="it-IT" sz="2200" dirty="0" smtClean="0"/>
              <a:t/>
            </a:r>
            <a:br>
              <a:rPr lang="it-IT" sz="2200" dirty="0" smtClean="0"/>
            </a:br>
            <a:r>
              <a:rPr lang="it-IT" sz="2200" dirty="0" smtClean="0"/>
              <a:t>Questo </a:t>
            </a:r>
            <a:r>
              <a:rPr lang="it-IT" sz="2200" dirty="0" smtClean="0"/>
              <a:t>metodo </a:t>
            </a:r>
            <a:r>
              <a:rPr lang="it-IT" sz="2200" dirty="0" smtClean="0"/>
              <a:t>si basa sul fatto che la lunghezza dei pesci  di ogni generazione tende ad avere una  distribuzione normale.  Le età possono stimarsi dalla </a:t>
            </a:r>
            <a:r>
              <a:rPr lang="it-IT" sz="2200" dirty="0" smtClean="0"/>
              <a:t>successione </a:t>
            </a:r>
            <a:r>
              <a:rPr lang="it-IT" sz="2200" dirty="0" smtClean="0"/>
              <a:t>delle generazioni.</a:t>
            </a:r>
            <a:br>
              <a:rPr lang="it-IT" sz="2200" dirty="0" smtClean="0"/>
            </a:br>
            <a:r>
              <a:rPr lang="it-IT" sz="2200" dirty="0" smtClean="0"/>
              <a:t>Nascono problemi con le </a:t>
            </a:r>
            <a:r>
              <a:rPr lang="it-IT" sz="2200" dirty="0" smtClean="0"/>
              <a:t>generazioni più </a:t>
            </a:r>
            <a:r>
              <a:rPr lang="it-IT" sz="2200" dirty="0" smtClean="0"/>
              <a:t>vecchie per il rallentamento della crescita asintotica.</a:t>
            </a:r>
            <a:r>
              <a:rPr lang="it-IT" sz="2200" dirty="0"/>
              <a:t/>
            </a:r>
            <a:br>
              <a:rPr lang="it-IT" sz="2200" dirty="0"/>
            </a:br>
            <a:r>
              <a:rPr lang="it-IT" sz="1800" dirty="0" smtClean="0"/>
              <a:t/>
            </a:r>
            <a:br>
              <a:rPr lang="it-IT" sz="1800" dirty="0" smtClean="0"/>
            </a:br>
            <a:endParaRPr lang="it-IT" sz="1800" dirty="0"/>
          </a:p>
        </p:txBody>
      </p:sp>
      <p:pic>
        <p:nvPicPr>
          <p:cNvPr id="4098" name="Picture 2" descr="C:\Documents and Settings\Gianni\Desktop\SCANSIONI_LEZIONI_PROF\SCANSIONE_LUCIDI\Length_frequency_distribution_4.jpg"/>
          <p:cNvPicPr>
            <a:picLocks noGrp="1" noChangeAspect="1" noChangeArrowheads="1"/>
          </p:cNvPicPr>
          <p:nvPr>
            <p:ph idx="1"/>
          </p:nvPr>
        </p:nvPicPr>
        <p:blipFill>
          <a:blip r:embed="rId2" cstate="print"/>
          <a:srcRect r="3250" b="45773"/>
          <a:stretch>
            <a:fillRect/>
          </a:stretch>
        </p:blipFill>
        <p:spPr bwMode="auto">
          <a:xfrm>
            <a:off x="1500166" y="2928934"/>
            <a:ext cx="5572164" cy="3382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Distribuzione delle lunghezze: coorti</a:t>
            </a:r>
            <a:endParaRPr lang="it-IT" sz="2800" dirty="0"/>
          </a:p>
        </p:txBody>
      </p:sp>
      <p:pic>
        <p:nvPicPr>
          <p:cNvPr id="7170" name="Picture 2" descr="C:\Documents and Settings\Gianni\Desktop\SCANSIONI_LEZIONI_PROF\SCANSIONE_LIBRO\length_frequency_distribution.jpg"/>
          <p:cNvPicPr>
            <a:picLocks noGrp="1" noChangeAspect="1" noChangeArrowheads="1"/>
          </p:cNvPicPr>
          <p:nvPr>
            <p:ph idx="1"/>
          </p:nvPr>
        </p:nvPicPr>
        <p:blipFill>
          <a:blip r:embed="rId2" cstate="print"/>
          <a:srcRect t="34093" r="4391" b="9084"/>
          <a:stretch>
            <a:fillRect/>
          </a:stretch>
        </p:blipFill>
        <p:spPr bwMode="auto">
          <a:xfrm>
            <a:off x="2285984" y="1714488"/>
            <a:ext cx="4417710" cy="42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Andamento delle coorti in una serie di campioni</a:t>
            </a:r>
            <a:endParaRPr lang="it-IT" sz="2800" dirty="0"/>
          </a:p>
        </p:txBody>
      </p:sp>
      <p:pic>
        <p:nvPicPr>
          <p:cNvPr id="1026" name="Picture 2" descr="C:\Documents and Settings\Gianni\Desktop\SCANSIONI_LEZIONI_PROF\SCANSIONE_LIBRO\pag_128.jpg"/>
          <p:cNvPicPr>
            <a:picLocks noGrp="1" noChangeAspect="1" noChangeArrowheads="1"/>
          </p:cNvPicPr>
          <p:nvPr>
            <p:ph idx="1"/>
          </p:nvPr>
        </p:nvPicPr>
        <p:blipFill>
          <a:blip r:embed="rId2" cstate="print"/>
          <a:srcRect l="-30"/>
          <a:stretch>
            <a:fillRect/>
          </a:stretch>
        </p:blipFill>
        <p:spPr bwMode="auto">
          <a:xfrm rot="60000">
            <a:off x="1393829" y="1879527"/>
            <a:ext cx="2576501" cy="4209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Documents and Settings\Gianni\Desktop\SCANSIONI_LEZIONI_PROF\SCANSIONE_LIBRO\pag_129.jpg"/>
          <p:cNvPicPr>
            <a:picLocks noChangeAspect="1" noChangeArrowheads="1"/>
          </p:cNvPicPr>
          <p:nvPr/>
        </p:nvPicPr>
        <p:blipFill>
          <a:blip r:embed="rId3" cstate="print"/>
          <a:srcRect l="16605" t="3243" b="18953"/>
          <a:stretch>
            <a:fillRect/>
          </a:stretch>
        </p:blipFill>
        <p:spPr bwMode="auto">
          <a:xfrm>
            <a:off x="4609780" y="1809435"/>
            <a:ext cx="2732007" cy="4353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 funzione asintotica della crescita</a:t>
            </a:r>
            <a:endParaRPr lang="it-IT" sz="2800" dirty="0"/>
          </a:p>
        </p:txBody>
      </p:sp>
      <p:pic>
        <p:nvPicPr>
          <p:cNvPr id="5122" name="Picture 2" descr="C:\Documents and Settings\Gianni\Desktop\SCANSIONI_LEZIONI_PROF\SCANSIONE_LUCIDI\curve_di_crescita.jpg"/>
          <p:cNvPicPr>
            <a:picLocks noGrp="1" noChangeAspect="1" noChangeArrowheads="1"/>
          </p:cNvPicPr>
          <p:nvPr>
            <p:ph idx="1"/>
          </p:nvPr>
        </p:nvPicPr>
        <p:blipFill>
          <a:blip r:embed="rId2" cstate="print"/>
          <a:srcRect/>
          <a:stretch>
            <a:fillRect/>
          </a:stretch>
        </p:blipFill>
        <p:spPr bwMode="auto">
          <a:xfrm>
            <a:off x="2285984" y="1714488"/>
            <a:ext cx="4465897"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152</Words>
  <Application>Microsoft Office PowerPoint</Application>
  <PresentationFormat>Presentazione su schermo (4:3)</PresentationFormat>
  <Paragraphs>21</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CRESCITA</vt:lpstr>
      <vt:lpstr>Stima dell’età dalle scaglie</vt:lpstr>
      <vt:lpstr>Stima dell’età dagli otoliti</vt:lpstr>
      <vt:lpstr>Metodi di misura delle lunghezze</vt:lpstr>
      <vt:lpstr>Calcolo delle lunghezze di una serie di campioni</vt:lpstr>
      <vt:lpstr>Distribuzione di frequenza in lunghezza Questo metodo si basa sul fatto che la lunghezza dei pesci  di ogni generazione tende ad avere una  distribuzione normale.  Le età possono stimarsi dalla successione delle generazioni. Nascono problemi con le generazioni più vecchie per il rallentamento della crescita asintotica.  </vt:lpstr>
      <vt:lpstr>Distribuzione delle lunghezze: coorti</vt:lpstr>
      <vt:lpstr>Andamento delle coorti in una serie di campioni</vt:lpstr>
      <vt:lpstr>La funzione asintotica della crescita</vt:lpstr>
      <vt:lpstr>Anche gli invertebrati crescono…</vt:lpstr>
      <vt:lpstr>Struttura della popolazione con il tempo</vt:lpstr>
      <vt:lpstr>Struttura della popolazione con la profondità</vt:lpstr>
    </vt:vector>
  </TitlesOfParts>
  <Company>Uso Personale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CRESCITA</dc:title>
  <dc:creator>Ardizzone</dc:creator>
  <cp:lastModifiedBy>Ardizzone</cp:lastModifiedBy>
  <cp:revision>35</cp:revision>
  <dcterms:created xsi:type="dcterms:W3CDTF">2010-04-07T14:46:48Z</dcterms:created>
  <dcterms:modified xsi:type="dcterms:W3CDTF">2010-04-12T13:33:49Z</dcterms:modified>
</cp:coreProperties>
</file>