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8" r:id="rId4"/>
    <p:sldId id="258" r:id="rId5"/>
    <p:sldId id="256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CF8-39EE-428E-AFF6-7F20A030E1BD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F2E8-4888-4B34-ABB9-043EBE340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CF8-39EE-428E-AFF6-7F20A030E1BD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F2E8-4888-4B34-ABB9-043EBE340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CF8-39EE-428E-AFF6-7F20A030E1BD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F2E8-4888-4B34-ABB9-043EBE340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CF8-39EE-428E-AFF6-7F20A030E1BD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F2E8-4888-4B34-ABB9-043EBE340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CF8-39EE-428E-AFF6-7F20A030E1BD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F2E8-4888-4B34-ABB9-043EBE340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CF8-39EE-428E-AFF6-7F20A030E1BD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F2E8-4888-4B34-ABB9-043EBE340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CF8-39EE-428E-AFF6-7F20A030E1BD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F2E8-4888-4B34-ABB9-043EBE340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CF8-39EE-428E-AFF6-7F20A030E1BD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F2E8-4888-4B34-ABB9-043EBE340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CF8-39EE-428E-AFF6-7F20A030E1BD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F2E8-4888-4B34-ABB9-043EBE340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CF8-39EE-428E-AFF6-7F20A030E1BD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F2E8-4888-4B34-ABB9-043EBE340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CF8-39EE-428E-AFF6-7F20A030E1BD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1F2E8-4888-4B34-ABB9-043EBE340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ADCF8-39EE-428E-AFF6-7F20A030E1BD}" type="datetimeFigureOut">
              <a:rPr lang="it-IT" smtClean="0"/>
              <a:pPr/>
              <a:t>12/04/2010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1F2E8-4888-4B34-ABB9-043EBE340BA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600" dirty="0" smtClean="0"/>
              <a:t>Popolazione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1)  Ogni popolazione è costituita da individui che la accrescono  in numero non in maniera  continua ma solo ad ogni evento riproduttivo .</a:t>
            </a:r>
          </a:p>
          <a:p>
            <a:r>
              <a:rPr lang="it-IT" sz="2400" dirty="0" smtClean="0"/>
              <a:t>2) La stagione riproduttiva di ogni specie è ben definita.</a:t>
            </a:r>
          </a:p>
          <a:p>
            <a:r>
              <a:rPr lang="it-IT" sz="2400" dirty="0" smtClean="0"/>
              <a:t>3) L’insieme degli individui che periodicamente entra all’interno della popolazione  costituisce una generazione o coorte.</a:t>
            </a:r>
          </a:p>
          <a:p>
            <a:r>
              <a:rPr lang="it-IT" sz="2400" dirty="0" smtClean="0"/>
              <a:t>4) Il numero di generazioni che costituisce una popolazione è costante ed è funzione della durata del ciclo biologico della specie.</a:t>
            </a:r>
            <a:endParaRPr lang="it-IT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La selettività</a:t>
            </a:r>
            <a:endParaRPr lang="it-IT" sz="2800" dirty="0"/>
          </a:p>
        </p:txBody>
      </p:sp>
      <p:pic>
        <p:nvPicPr>
          <p:cNvPr id="8194" name="Picture 2" descr="C:\Documents and Settings\Gianni\Desktop\SCANSIONI_LEZIONI_PROF\SCANSIONE_LUCIDI\length_frequency_distrib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112" y="1600200"/>
            <a:ext cx="418177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Disegno di campionamento</a:t>
            </a:r>
            <a:endParaRPr lang="it-IT" sz="2800" dirty="0"/>
          </a:p>
        </p:txBody>
      </p:sp>
      <p:pic>
        <p:nvPicPr>
          <p:cNvPr id="9218" name="Picture 2" descr="C:\Documents and Settings\Gianni\Desktop\SCANSIONI_LEZIONI_PROF\SCANSIONE_LUCIDI\esempio_di_stratificazi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466" r="18767" b="12241"/>
          <a:stretch>
            <a:fillRect/>
          </a:stretch>
        </p:blipFill>
        <p:spPr bwMode="auto">
          <a:xfrm>
            <a:off x="1141101" y="2000240"/>
            <a:ext cx="6635761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Disegno di campionamento Lazio</a:t>
            </a:r>
            <a:endParaRPr lang="it-IT" sz="2800" dirty="0"/>
          </a:p>
        </p:txBody>
      </p:sp>
      <p:pic>
        <p:nvPicPr>
          <p:cNvPr id="10242" name="Picture 2" descr="C:\Documents and Settings\Gianni\Desktop\SCANSIONI_LEZIONI_PROF\SCANSIONE_LUCIDI\area_di_stud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89" t="5682" r="4737" b="4349"/>
          <a:stretch>
            <a:fillRect/>
          </a:stretch>
        </p:blipFill>
        <p:spPr bwMode="auto">
          <a:xfrm>
            <a:off x="1785918" y="1500174"/>
            <a:ext cx="5786478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Schema di campionamento</a:t>
            </a:r>
            <a:endParaRPr lang="it-IT" sz="2800" dirty="0"/>
          </a:p>
        </p:txBody>
      </p:sp>
      <p:pic>
        <p:nvPicPr>
          <p:cNvPr id="11266" name="Picture 2" descr="C:\Documents and Settings\Gianni\Desktop\SCANSIONI_LEZIONI_PROF\SCANSIONE_LUCIDI\Good_sampl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901" y="1600200"/>
            <a:ext cx="696219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Equilibrio di una popolazione (biomassa)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71802" y="2857495"/>
            <a:ext cx="3214710" cy="571505"/>
          </a:xfrm>
        </p:spPr>
        <p:txBody>
          <a:bodyPr>
            <a:normAutofit lnSpcReduction="10000"/>
          </a:bodyPr>
          <a:lstStyle/>
          <a:p>
            <a:endParaRPr lang="it-IT" dirty="0"/>
          </a:p>
        </p:txBody>
      </p:sp>
      <p:pic>
        <p:nvPicPr>
          <p:cNvPr id="2050" name="Picture 2" descr="C:\Documents and Settings\Gianni\Desktop\SCANSIONI_LEZIONI_PROF\SCANSIONE_LUCIDI\Population_biomass.jpg"/>
          <p:cNvPicPr>
            <a:picLocks noChangeAspect="1" noChangeArrowheads="1"/>
          </p:cNvPicPr>
          <p:nvPr/>
        </p:nvPicPr>
        <p:blipFill>
          <a:blip r:embed="rId2" cstate="print"/>
          <a:srcRect l="33434" t="12672" r="10146" b="27137"/>
          <a:stretch>
            <a:fillRect/>
          </a:stretch>
        </p:blipFill>
        <p:spPr bwMode="auto">
          <a:xfrm>
            <a:off x="2071670" y="1857364"/>
            <a:ext cx="477130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dirty="0" smtClean="0"/>
              <a:t>Definizioni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/>
          </a:bodyPr>
          <a:lstStyle/>
          <a:p>
            <a:r>
              <a:rPr lang="it-IT" sz="2400" dirty="0" smtClean="0"/>
              <a:t>1) Stock è la parte di popolazione oggetto di prelievo da parte delle attività di pesca, e quindi non comprende le fasi larvali e giovanili che non possono essere catturate dagli attrezzi.</a:t>
            </a:r>
          </a:p>
          <a:p>
            <a:endParaRPr lang="it-IT" sz="2400" dirty="0" smtClean="0"/>
          </a:p>
          <a:p>
            <a:r>
              <a:rPr lang="it-IT" sz="2400" dirty="0" smtClean="0"/>
              <a:t>2) Uova, larve e parte dei giovanili sono generalmente planctonici  e quindi lontani dalla popolazione di adulti.</a:t>
            </a:r>
          </a:p>
          <a:p>
            <a:endParaRPr lang="it-IT" sz="2400" dirty="0" smtClean="0"/>
          </a:p>
          <a:p>
            <a:r>
              <a:rPr lang="it-IT" sz="2400" dirty="0" smtClean="0"/>
              <a:t>3) Reclutamento è l’ingresso dei giovanili, nuovi nati di ogni generazione ,all’interno della popolazione.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4) I giovanili continuano ad essere tali all’interno della popolazione fino al raggiungimento della prima maturità sessuale (adulti).</a:t>
            </a:r>
          </a:p>
          <a:p>
            <a:endParaRPr lang="it-IT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Equilibrio di una popolazione (individui)</a:t>
            </a:r>
            <a:endParaRPr lang="it-IT" sz="2800" dirty="0"/>
          </a:p>
        </p:txBody>
      </p:sp>
      <p:pic>
        <p:nvPicPr>
          <p:cNvPr id="3074" name="Picture 2" descr="C:\Documents and Settings\Gianni\Desktop\SCANSIONI_LEZIONI_PROF\SCANSIONE_LUCIDI\Sto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4093" r="3769" b="7209"/>
          <a:stretch>
            <a:fillRect/>
          </a:stretch>
        </p:blipFill>
        <p:spPr bwMode="auto">
          <a:xfrm>
            <a:off x="1857356" y="1714488"/>
            <a:ext cx="5366147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Ricerca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64294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Ricerca sulle popolazioni ittiche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Gianni\Desktop\SCANSIONI_LEZIONI_PROF\SCANSIONE_LUCIDI\Research_on_fish_population.jpg"/>
          <p:cNvPicPr>
            <a:picLocks noChangeAspect="1" noChangeArrowheads="1"/>
          </p:cNvPicPr>
          <p:nvPr/>
        </p:nvPicPr>
        <p:blipFill>
          <a:blip r:embed="rId2" cstate="print"/>
          <a:srcRect l="34783" t="27773"/>
          <a:stretch>
            <a:fillRect/>
          </a:stretch>
        </p:blipFill>
        <p:spPr bwMode="auto">
          <a:xfrm>
            <a:off x="3000364" y="1428736"/>
            <a:ext cx="3214710" cy="4644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Cicli biologici complessi</a:t>
            </a:r>
            <a:endParaRPr lang="it-IT" sz="2800" dirty="0"/>
          </a:p>
        </p:txBody>
      </p:sp>
      <p:pic>
        <p:nvPicPr>
          <p:cNvPr id="4098" name="Picture 2" descr="C:\Documents and Settings\Gianni\Desktop\SCANSIONI_LEZIONI_PROF\SCANSIONE_LIBRO\pesci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82" t="48931" r="25000" b="8452"/>
          <a:stretch>
            <a:fillRect/>
          </a:stretch>
        </p:blipFill>
        <p:spPr bwMode="auto">
          <a:xfrm>
            <a:off x="714348" y="2428868"/>
            <a:ext cx="178595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Gianni\Desktop\SCANSIONI_LEZIONI_PROF\SCANSIONE_LIBRO\The_life_cycle_of_penaeid_prawn.jpg"/>
          <p:cNvPicPr>
            <a:picLocks noChangeAspect="1" noChangeArrowheads="1"/>
          </p:cNvPicPr>
          <p:nvPr/>
        </p:nvPicPr>
        <p:blipFill>
          <a:blip r:embed="rId3" cstate="print"/>
          <a:srcRect t="4542" b="66876"/>
          <a:stretch>
            <a:fillRect/>
          </a:stretch>
        </p:blipFill>
        <p:spPr bwMode="auto">
          <a:xfrm>
            <a:off x="2928926" y="2143116"/>
            <a:ext cx="5364237" cy="269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L’esempio della triglia</a:t>
            </a:r>
            <a:endParaRPr lang="it-IT" sz="2800" dirty="0"/>
          </a:p>
        </p:txBody>
      </p:sp>
      <p:pic>
        <p:nvPicPr>
          <p:cNvPr id="6146" name="Picture 2" descr="C:\Documents and Settings\Gianni\Desktop\SCANSIONI_LEZIONI_PROF\SCANSIONE_LUCIDI\Ciclo_biologico_triglia_Mullus_barbat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760" y="1600200"/>
            <a:ext cx="702447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Schema teorico di ciclo biologico</a:t>
            </a:r>
            <a:endParaRPr lang="it-IT" sz="2800" dirty="0"/>
          </a:p>
        </p:txBody>
      </p:sp>
      <p:pic>
        <p:nvPicPr>
          <p:cNvPr id="5122" name="Picture 2" descr="C:\Documents and Settings\Gianni\Desktop\SCANSIONI_LEZIONI_PROF\SCANSIONE_LUCIDI\bias_created_by_migratio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" b="9084"/>
          <a:stretch>
            <a:fillRect/>
          </a:stretch>
        </p:blipFill>
        <p:spPr bwMode="auto">
          <a:xfrm>
            <a:off x="2000146" y="1600200"/>
            <a:ext cx="5143622" cy="4114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Attività di pesca del Lazio</a:t>
            </a:r>
            <a:endParaRPr lang="it-IT" sz="2800" dirty="0"/>
          </a:p>
        </p:txBody>
      </p:sp>
      <p:pic>
        <p:nvPicPr>
          <p:cNvPr id="7170" name="Picture 2" descr="C:\Documents and Settings\Gianni\Desktop\SCANSIONI_LEZIONI_PROF\SCANSIONE_LUCIDI\inshore-offshore_fisher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825" y="1600200"/>
            <a:ext cx="639634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219</Words>
  <Application>Microsoft Office PowerPoint</Application>
  <PresentationFormat>Presentazione su schermo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Popolazione</vt:lpstr>
      <vt:lpstr>Equilibrio di una popolazione (biomassa)</vt:lpstr>
      <vt:lpstr>Definizioni</vt:lpstr>
      <vt:lpstr>Equilibrio di una popolazione (individui)</vt:lpstr>
      <vt:lpstr>Ricerca</vt:lpstr>
      <vt:lpstr>Cicli biologici complessi</vt:lpstr>
      <vt:lpstr>L’esempio della triglia</vt:lpstr>
      <vt:lpstr>Schema teorico di ciclo biologico</vt:lpstr>
      <vt:lpstr>Attività di pesca del Lazio</vt:lpstr>
      <vt:lpstr>La selettività</vt:lpstr>
      <vt:lpstr>Disegno di campionamento</vt:lpstr>
      <vt:lpstr>Disegno di campionamento Lazio</vt:lpstr>
      <vt:lpstr>Schema di campionamento</vt:lpstr>
    </vt:vector>
  </TitlesOfParts>
  <Company>Uso Personale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Ardizzone</dc:creator>
  <cp:lastModifiedBy>Ardizzone</cp:lastModifiedBy>
  <cp:revision>16</cp:revision>
  <dcterms:created xsi:type="dcterms:W3CDTF">2010-04-06T16:57:42Z</dcterms:created>
  <dcterms:modified xsi:type="dcterms:W3CDTF">2010-04-12T13:31:14Z</dcterms:modified>
</cp:coreProperties>
</file>