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2" r:id="rId10"/>
    <p:sldId id="266" r:id="rId11"/>
    <p:sldId id="267" r:id="rId12"/>
    <p:sldId id="268" r:id="rId13"/>
    <p:sldId id="269" r:id="rId14"/>
    <p:sldId id="270" r:id="rId15"/>
    <p:sldId id="271" r:id="rId16"/>
    <p:sldId id="273" r:id="rId1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CB40337-7096-4334-B068-0A4E0712B48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3EC13C9-E22C-44CD-A0CB-A302050C360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92FE999-E6CE-4422-A934-50DABDD11B1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7C3119E-E1CC-42E3-A335-BA5E824FC0C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C8088B0-2C57-40C8-B378-C427570E7A8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FADC304-273F-41FE-B3A9-315DBC4F9B6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8C83409-FB51-4EA1-B0ED-C7E17D10131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985C2DE-E696-4876-8496-4A2658FAD616}"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7F23CC3-6A43-49A9-A807-8418AA34A8A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BE0728B-7231-424E-BC00-E9EE8FA6865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A476E13-914C-45D1-8368-CF7FB7C2750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9F2C84D-28F0-4325-AB66-2A84F3641EF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it-IT" smtClean="0"/>
              <a:t>Ipersensibilità </a:t>
            </a:r>
          </a:p>
        </p:txBody>
      </p:sp>
      <p:sp>
        <p:nvSpPr>
          <p:cNvPr id="3075" name="Rectangle 3"/>
          <p:cNvSpPr>
            <a:spLocks noGrp="1" noChangeArrowheads="1"/>
          </p:cNvSpPr>
          <p:nvPr>
            <p:ph type="subTitle" idx="1"/>
          </p:nvPr>
        </p:nvSpPr>
        <p:spPr/>
        <p:txBody>
          <a:bodyPr/>
          <a:lstStyle/>
          <a:p>
            <a:pPr eaLnBrk="1" hangingPunct="1"/>
            <a:r>
              <a:rPr lang="it-IT" smtClean="0"/>
              <a:t>Quando il sistema immune causa un danno all’organismo ospite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t-IT" smtClean="0"/>
              <a:t>Ipersensibilità di tipoIII</a:t>
            </a:r>
          </a:p>
        </p:txBody>
      </p:sp>
      <p:sp>
        <p:nvSpPr>
          <p:cNvPr id="11267" name="Rectangle 3"/>
          <p:cNvSpPr>
            <a:spLocks noGrp="1" noChangeArrowheads="1"/>
          </p:cNvSpPr>
          <p:nvPr>
            <p:ph type="body" idx="1"/>
          </p:nvPr>
        </p:nvSpPr>
        <p:spPr/>
        <p:txBody>
          <a:bodyPr/>
          <a:lstStyle/>
          <a:p>
            <a:pPr eaLnBrk="1" hangingPunct="1">
              <a:lnSpc>
                <a:spcPct val="80000"/>
              </a:lnSpc>
            </a:pPr>
            <a:r>
              <a:rPr lang="it-IT" sz="2800" smtClean="0"/>
              <a:t>Questo tipo di ipersensibilità è mediata dal complesso solubile antigene-anticorpo che si forma in grande quantità.</a:t>
            </a:r>
          </a:p>
          <a:p>
            <a:pPr eaLnBrk="1" hangingPunct="1">
              <a:lnSpc>
                <a:spcPct val="80000"/>
              </a:lnSpc>
            </a:pPr>
            <a:r>
              <a:rPr lang="it-IT" sz="2800" smtClean="0"/>
              <a:t>Questi piccoli complessi si trovano nei capillari , passano attraverso le cellule endoteliali dei vasi sanguigni e rimango intrappolati intorno alle membrane basali attivando la via classica del complemento causando: massima infiammazione , aumento dei neutrofili, lisi delle membrane e aggregazione delle piastrine. </a:t>
            </a:r>
          </a:p>
          <a:p>
            <a:pPr eaLnBrk="1" hangingPunct="1">
              <a:lnSpc>
                <a:spcPct val="80000"/>
              </a:lnSpc>
            </a:pPr>
            <a:r>
              <a:rPr lang="it-IT" sz="2800" smtClean="0"/>
              <a:t>Questo può portare alla morte dei tessuti ed emorragie.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it-IT" sz="4000" smtClean="0">
                <a:solidFill>
                  <a:srgbClr val="000099"/>
                </a:solidFill>
              </a:rPr>
              <a:t>Infiammazione dei tessuti- ipersensibilità di tipo III</a:t>
            </a:r>
          </a:p>
        </p:txBody>
      </p:sp>
      <p:pic>
        <p:nvPicPr>
          <p:cNvPr id="12291" name="Picture 3" descr="typeiii"/>
          <p:cNvPicPr>
            <a:picLocks noGrp="1" noChangeAspect="1" noChangeArrowheads="1" noCrop="1"/>
          </p:cNvPicPr>
          <p:nvPr>
            <p:ph idx="1"/>
          </p:nvPr>
        </p:nvPicPr>
        <p:blipFill>
          <a:blip r:embed="rId2" cstate="print"/>
          <a:srcRect/>
          <a:stretch>
            <a:fillRect/>
          </a:stretch>
        </p:blipFill>
        <p:spPr>
          <a:xfrm>
            <a:off x="2411413" y="1990725"/>
            <a:ext cx="4032250" cy="40322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t-IT" smtClean="0"/>
              <a:t>Malattie coinvolte</a:t>
            </a:r>
          </a:p>
        </p:txBody>
      </p:sp>
      <p:sp>
        <p:nvSpPr>
          <p:cNvPr id="13315" name="Rectangle 3"/>
          <p:cNvSpPr>
            <a:spLocks noGrp="1" noChangeArrowheads="1"/>
          </p:cNvSpPr>
          <p:nvPr>
            <p:ph type="body" idx="1"/>
          </p:nvPr>
        </p:nvSpPr>
        <p:spPr/>
        <p:txBody>
          <a:bodyPr/>
          <a:lstStyle/>
          <a:p>
            <a:pPr eaLnBrk="1" hangingPunct="1"/>
            <a:r>
              <a:rPr lang="it-IT" smtClean="0"/>
              <a:t>Glomerulonefrite acuta autoimmune</a:t>
            </a:r>
          </a:p>
          <a:p>
            <a:pPr eaLnBrk="1" hangingPunct="1"/>
            <a:r>
              <a:rPr lang="it-IT" smtClean="0"/>
              <a:t>Artrite reumautoide</a:t>
            </a:r>
          </a:p>
          <a:p>
            <a:pPr eaLnBrk="1" hangingPunct="1"/>
            <a:r>
              <a:rPr lang="it-IT" smtClean="0"/>
              <a:t>Lupus sistemico eritematoso</a:t>
            </a:r>
          </a:p>
          <a:p>
            <a:pPr eaLnBrk="1" hangingPunct="1"/>
            <a:r>
              <a:rPr lang="it-IT" smtClean="0"/>
              <a:t>Alcune epatiti virali croniche</a:t>
            </a:r>
          </a:p>
          <a:p>
            <a:pPr eaLnBrk="1" hangingPunct="1">
              <a:buFontTx/>
              <a:buNone/>
            </a:pPr>
            <a:endParaRPr lang="it-I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it-IT" smtClean="0"/>
              <a:t>Ipersensibiltà ritardata di tipo IV</a:t>
            </a:r>
          </a:p>
        </p:txBody>
      </p:sp>
      <p:sp>
        <p:nvSpPr>
          <p:cNvPr id="14339" name="Rectangle 3"/>
          <p:cNvSpPr>
            <a:spLocks noGrp="1" noChangeArrowheads="1"/>
          </p:cNvSpPr>
          <p:nvPr>
            <p:ph type="body" idx="1"/>
          </p:nvPr>
        </p:nvSpPr>
        <p:spPr/>
        <p:txBody>
          <a:bodyPr/>
          <a:lstStyle/>
          <a:p>
            <a:pPr eaLnBrk="1" hangingPunct="1"/>
            <a:r>
              <a:rPr lang="it-IT" dirty="0" smtClean="0"/>
              <a:t>Questo tipo di ipersensibilità è </a:t>
            </a:r>
            <a:r>
              <a:rPr lang="it-IT" dirty="0" err="1" smtClean="0"/>
              <a:t>cellulo-mediata</a:t>
            </a:r>
            <a:r>
              <a:rPr lang="it-IT" dirty="0" smtClean="0"/>
              <a:t>, linfociti T8 diventano sensibili agli antigeni e si differenziano in linfociti T citotossici. La  massiccia produzione di </a:t>
            </a:r>
            <a:r>
              <a:rPr lang="it-IT" dirty="0" err="1" smtClean="0"/>
              <a:t>citochine</a:t>
            </a:r>
            <a:r>
              <a:rPr lang="it-IT" dirty="0" smtClean="0"/>
              <a:t> può diventare dannosa. </a:t>
            </a:r>
            <a:endParaRPr lang="it-IT" dirty="0" smtClean="0"/>
          </a:p>
          <a:p>
            <a:pPr eaLnBrk="1" hangingPunct="1"/>
            <a:r>
              <a:rPr lang="it-IT" dirty="0" smtClean="0"/>
              <a:t>Si manifesta dopo 24/ 48 ore </a:t>
            </a:r>
            <a:endParaRPr lang="it-IT" dirty="0" smtClean="0"/>
          </a:p>
          <a:p>
            <a:pPr eaLnBrk="1" hangingPunct="1"/>
            <a:endParaRPr lang="it-IT"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4450"/>
            <a:ext cx="8229600" cy="1143000"/>
          </a:xfrm>
        </p:spPr>
        <p:txBody>
          <a:bodyPr/>
          <a:lstStyle/>
          <a:p>
            <a:pPr eaLnBrk="1" hangingPunct="1"/>
            <a:r>
              <a:rPr lang="it-IT" smtClean="0"/>
              <a:t>I superantigeni batterici</a:t>
            </a:r>
          </a:p>
        </p:txBody>
      </p:sp>
      <p:pic>
        <p:nvPicPr>
          <p:cNvPr id="15363" name="Picture 3" descr="FG22_25"/>
          <p:cNvPicPr>
            <a:picLocks noGrp="1" noChangeAspect="1" noChangeArrowheads="1"/>
          </p:cNvPicPr>
          <p:nvPr>
            <p:ph idx="1"/>
          </p:nvPr>
        </p:nvPicPr>
        <p:blipFill>
          <a:blip r:embed="rId2" cstate="print"/>
          <a:srcRect/>
          <a:stretch>
            <a:fillRect/>
          </a:stretch>
        </p:blipFill>
        <p:spPr>
          <a:xfrm>
            <a:off x="2247900" y="1341438"/>
            <a:ext cx="4533900" cy="4525962"/>
          </a:xfrm>
          <a:noFill/>
          <a:ln w="28575">
            <a:solidFill>
              <a:srgbClr val="000000"/>
            </a:solidFill>
          </a:ln>
        </p:spPr>
      </p:pic>
      <p:sp>
        <p:nvSpPr>
          <p:cNvPr id="15364" name="Text Box 4"/>
          <p:cNvSpPr txBox="1">
            <a:spLocks noChangeArrowheads="1"/>
          </p:cNvSpPr>
          <p:nvPr/>
        </p:nvSpPr>
        <p:spPr bwMode="auto">
          <a:xfrm>
            <a:off x="5508625" y="1724025"/>
            <a:ext cx="3311525" cy="366713"/>
          </a:xfrm>
          <a:prstGeom prst="rect">
            <a:avLst/>
          </a:prstGeom>
          <a:noFill/>
          <a:ln w="9525">
            <a:noFill/>
            <a:miter lim="800000"/>
            <a:headEnd/>
            <a:tailEnd/>
          </a:ln>
        </p:spPr>
        <p:txBody>
          <a:bodyPr>
            <a:spAutoFit/>
          </a:bodyPr>
          <a:lstStyle/>
          <a:p>
            <a:pPr>
              <a:spcBef>
                <a:spcPct val="50000"/>
              </a:spcBef>
            </a:pPr>
            <a:endParaRPr lang="it-IT"/>
          </a:p>
        </p:txBody>
      </p:sp>
      <p:sp>
        <p:nvSpPr>
          <p:cNvPr id="15365" name="Text Box 5"/>
          <p:cNvSpPr txBox="1">
            <a:spLocks noChangeArrowheads="1"/>
          </p:cNvSpPr>
          <p:nvPr/>
        </p:nvSpPr>
        <p:spPr bwMode="auto">
          <a:xfrm>
            <a:off x="1295400" y="6019800"/>
            <a:ext cx="7086600" cy="641350"/>
          </a:xfrm>
          <a:prstGeom prst="rect">
            <a:avLst/>
          </a:prstGeom>
          <a:noFill/>
          <a:ln w="9525">
            <a:noFill/>
            <a:miter lim="800000"/>
            <a:headEnd/>
            <a:tailEnd/>
          </a:ln>
        </p:spPr>
        <p:txBody>
          <a:bodyPr>
            <a:spAutoFit/>
          </a:bodyPr>
          <a:lstStyle/>
          <a:p>
            <a:pPr>
              <a:spcBef>
                <a:spcPct val="50000"/>
              </a:spcBef>
            </a:pPr>
            <a:r>
              <a:rPr lang="it-IT"/>
              <a:t>Sono tossine batteriche che interagiscono con un gran numero di linfociti T4, legandosi direttamente all’esterno della molecola MHCII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smtClean="0"/>
              <a:t>Superantigeni </a:t>
            </a:r>
          </a:p>
        </p:txBody>
      </p:sp>
      <p:sp>
        <p:nvSpPr>
          <p:cNvPr id="16387" name="Rectangle 3"/>
          <p:cNvSpPr>
            <a:spLocks noGrp="1" noChangeArrowheads="1"/>
          </p:cNvSpPr>
          <p:nvPr>
            <p:ph type="body" idx="1"/>
          </p:nvPr>
        </p:nvSpPr>
        <p:spPr/>
        <p:txBody>
          <a:bodyPr/>
          <a:lstStyle/>
          <a:p>
            <a:pPr eaLnBrk="1" hangingPunct="1">
              <a:lnSpc>
                <a:spcPct val="90000"/>
              </a:lnSpc>
              <a:spcBef>
                <a:spcPct val="50000"/>
              </a:spcBef>
              <a:buFontTx/>
              <a:buNone/>
            </a:pPr>
            <a:r>
              <a:rPr lang="it-IT" dirty="0" smtClean="0"/>
              <a:t>	Agiscono legandosi sia alla proteina MHC sia al TCR in posizioni esterne al normale sito di legame. Poiché i siti di legame per il superantigene si trovano in regioni conservate delle proteine MHC e TCR, il superantigene può interagire con un grande numero di cellule, stimolando una massiva attivazione di cellule T, il rilascio di </a:t>
            </a:r>
            <a:r>
              <a:rPr lang="it-IT" dirty="0" err="1" smtClean="0"/>
              <a:t>citochine</a:t>
            </a:r>
            <a:r>
              <a:rPr lang="it-IT" dirty="0" smtClean="0"/>
              <a:t> </a:t>
            </a:r>
            <a:r>
              <a:rPr lang="it-IT" dirty="0" smtClean="0"/>
              <a:t>IL2</a:t>
            </a:r>
            <a:r>
              <a:rPr lang="it-IT" dirty="0" smtClean="0"/>
              <a:t>, nonché un’infiammazione sistemica.</a:t>
            </a:r>
          </a:p>
          <a:p>
            <a:pPr eaLnBrk="1" hangingPunct="1">
              <a:lnSpc>
                <a:spcPct val="90000"/>
              </a:lnSpc>
            </a:pPr>
            <a:endParaRPr lang="it-IT"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pPr eaLnBrk="1" hangingPunct="1"/>
            <a:r>
              <a:rPr lang="it-IT" smtClean="0">
                <a:solidFill>
                  <a:srgbClr val="FF3300"/>
                </a:solidFill>
              </a:rPr>
              <a:t>Superantigeni esempi</a:t>
            </a:r>
          </a:p>
        </p:txBody>
      </p:sp>
      <p:sp>
        <p:nvSpPr>
          <p:cNvPr id="17411" name="Rectangle 3"/>
          <p:cNvSpPr>
            <a:spLocks noGrp="1" noChangeArrowheads="1"/>
          </p:cNvSpPr>
          <p:nvPr>
            <p:ph type="body" idx="1"/>
          </p:nvPr>
        </p:nvSpPr>
        <p:spPr>
          <a:xfrm>
            <a:off x="685800" y="1447800"/>
            <a:ext cx="7772400" cy="4191000"/>
          </a:xfrm>
        </p:spPr>
        <p:txBody>
          <a:bodyPr/>
          <a:lstStyle/>
          <a:p>
            <a:pPr eaLnBrk="1" hangingPunct="1">
              <a:lnSpc>
                <a:spcPct val="90000"/>
              </a:lnSpc>
            </a:pPr>
            <a:r>
              <a:rPr lang="it-IT" sz="2400" b="1" smtClean="0"/>
              <a:t>Tossina-1 da sindrome da shock tossico (TSST-1)</a:t>
            </a:r>
            <a:r>
              <a:rPr lang="it-IT" sz="2400" i="1" smtClean="0"/>
              <a:t> </a:t>
            </a:r>
            <a:r>
              <a:rPr lang="it-IT" sz="2400" smtClean="0"/>
              <a:t>prodotta</a:t>
            </a:r>
            <a:r>
              <a:rPr lang="it-IT" sz="2400" i="1" smtClean="0"/>
              <a:t> </a:t>
            </a:r>
            <a:r>
              <a:rPr lang="it-IT" sz="2400" smtClean="0"/>
              <a:t>da </a:t>
            </a:r>
            <a:r>
              <a:rPr lang="it-IT" sz="2400" i="1" smtClean="0"/>
              <a:t>Staphylococcus aureus</a:t>
            </a:r>
            <a:r>
              <a:rPr lang="it-IT" sz="2400" smtClean="0"/>
              <a:t>. L’esotossina provoca la sindrome da shock tossico (TSS).</a:t>
            </a:r>
          </a:p>
          <a:p>
            <a:pPr eaLnBrk="1" hangingPunct="1">
              <a:lnSpc>
                <a:spcPct val="90000"/>
              </a:lnSpc>
            </a:pPr>
            <a:r>
              <a:rPr lang="it-IT" sz="2400" b="1" smtClean="0">
                <a:solidFill>
                  <a:schemeClr val="accent2"/>
                </a:solidFill>
              </a:rPr>
              <a:t>Esotossina  streptococcica pirogena (Spe)</a:t>
            </a:r>
            <a:r>
              <a:rPr lang="it-IT" sz="2400" smtClean="0">
                <a:solidFill>
                  <a:schemeClr val="accent2"/>
                </a:solidFill>
              </a:rPr>
              <a:t> prodotta da </a:t>
            </a:r>
            <a:r>
              <a:rPr lang="it-IT" sz="2400" i="1" smtClean="0">
                <a:solidFill>
                  <a:schemeClr val="accent2"/>
                </a:solidFill>
              </a:rPr>
              <a:t>Streptococcus pyogenes</a:t>
            </a:r>
            <a:r>
              <a:rPr lang="it-IT" sz="2400" smtClean="0">
                <a:solidFill>
                  <a:schemeClr val="accent2"/>
                </a:solidFill>
              </a:rPr>
              <a:t> (gruppo A). Questa tossina causa una sindrome simile a quella da shock tossico (TSLS</a:t>
            </a:r>
            <a:r>
              <a:rPr lang="it-IT" sz="2400" smtClean="0"/>
              <a:t>).</a:t>
            </a:r>
          </a:p>
          <a:p>
            <a:pPr eaLnBrk="1" hangingPunct="1">
              <a:lnSpc>
                <a:spcPct val="90000"/>
              </a:lnSpc>
            </a:pPr>
            <a:r>
              <a:rPr lang="it-IT" sz="2400" b="1" smtClean="0"/>
              <a:t>Enterotossina stafilococcica (SE)</a:t>
            </a:r>
            <a:r>
              <a:rPr lang="it-IT" sz="2400" i="1" smtClean="0"/>
              <a:t> </a:t>
            </a:r>
            <a:r>
              <a:rPr lang="it-IT" sz="2400" smtClean="0"/>
              <a:t>prodotta da</a:t>
            </a:r>
            <a:r>
              <a:rPr lang="it-IT" sz="2400" i="1" smtClean="0"/>
              <a:t> Staphylococcus aureus</a:t>
            </a:r>
            <a:r>
              <a:rPr lang="it-IT" sz="2400" smtClean="0"/>
              <a:t>. Questo esotossina provoca l'avvelenamento dei cibi. Eccessiva produzione di IL2 provoca nausea, vomito, diarrea.</a:t>
            </a:r>
          </a:p>
          <a:p>
            <a:pPr eaLnBrk="1" hangingPunct="1">
              <a:lnSpc>
                <a:spcPct val="90000"/>
              </a:lnSpc>
            </a:pPr>
            <a:r>
              <a:rPr lang="it-IT" sz="2400" b="1" smtClean="0">
                <a:solidFill>
                  <a:schemeClr val="accent2"/>
                </a:solidFill>
              </a:rPr>
              <a:t>Tossina stabile al calore </a:t>
            </a:r>
            <a:r>
              <a:rPr lang="it-IT" sz="2400" smtClean="0">
                <a:solidFill>
                  <a:schemeClr val="accent2"/>
                </a:solidFill>
              </a:rPr>
              <a:t>prodotta da </a:t>
            </a:r>
            <a:r>
              <a:rPr lang="it-IT" sz="2400" i="1" smtClean="0">
                <a:solidFill>
                  <a:schemeClr val="accent2"/>
                </a:solidFill>
              </a:rPr>
              <a:t>Escherichia coli</a:t>
            </a:r>
            <a:r>
              <a:rPr lang="it-IT" sz="2400" smtClean="0">
                <a:solidFill>
                  <a:schemeClr val="accent2"/>
                </a:solidFill>
              </a:rPr>
              <a:t> (ETEC) enterotossico, si lega alle cellule epiteliali dell’intestino stimolando una superproduzione cAMP.</a:t>
            </a:r>
            <a:endParaRPr lang="it-IT" sz="2400" b="1"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t-IT" smtClean="0"/>
              <a:t>Diversi tipi di ipersensibilità</a:t>
            </a:r>
          </a:p>
        </p:txBody>
      </p:sp>
      <p:sp>
        <p:nvSpPr>
          <p:cNvPr id="4099" name="Rectangle 3"/>
          <p:cNvSpPr>
            <a:spLocks noGrp="1" noChangeArrowheads="1"/>
          </p:cNvSpPr>
          <p:nvPr>
            <p:ph type="body" idx="1"/>
          </p:nvPr>
        </p:nvSpPr>
        <p:spPr/>
        <p:txBody>
          <a:bodyPr/>
          <a:lstStyle/>
          <a:p>
            <a:pPr marL="609600" indent="-609600" eaLnBrk="1" hangingPunct="1">
              <a:buFontTx/>
              <a:buAutoNum type="arabicPeriod"/>
            </a:pPr>
            <a:r>
              <a:rPr lang="it-IT" b="1" smtClean="0"/>
              <a:t>Ipersensibilità immediata</a:t>
            </a:r>
            <a:r>
              <a:rPr lang="it-IT" smtClean="0"/>
              <a:t> e coinvolge l’immunità umorale (reazione antigene/anticorpo)</a:t>
            </a:r>
          </a:p>
          <a:p>
            <a:pPr marL="609600" indent="-609600" eaLnBrk="1" hangingPunct="1">
              <a:buFontTx/>
              <a:buAutoNum type="arabicPeriod"/>
            </a:pPr>
            <a:r>
              <a:rPr lang="it-IT" b="1" smtClean="0"/>
              <a:t>Ipersensibilità ritardata</a:t>
            </a:r>
            <a:r>
              <a:rPr lang="it-IT" smtClean="0"/>
              <a:t> e coinvolge l’immunità cellulo-mediata (linfociti T citotossici, macrofagi, citochine)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it-IT" sz="4000" smtClean="0"/>
              <a:t>Diversi tipi di ipersensibilità immediata</a:t>
            </a:r>
          </a:p>
        </p:txBody>
      </p:sp>
      <p:sp>
        <p:nvSpPr>
          <p:cNvPr id="5123" name="Rectangle 3"/>
          <p:cNvSpPr>
            <a:spLocks noGrp="1" noChangeArrowheads="1"/>
          </p:cNvSpPr>
          <p:nvPr>
            <p:ph type="body" idx="1"/>
          </p:nvPr>
        </p:nvSpPr>
        <p:spPr/>
        <p:txBody>
          <a:bodyPr/>
          <a:lstStyle/>
          <a:p>
            <a:pPr eaLnBrk="1" hangingPunct="1"/>
            <a:r>
              <a:rPr lang="it-IT" smtClean="0"/>
              <a:t>Tipo I :la più comune, sono prodotte un gran numero di IgE che si legano sulla superficie delle mast cells con la porzione Fc. Quando l’allergene si lega alla porzione FAb inizia il rilascio di istamina e la sintesi di altri mediatori infiammatori. Questi agenti causano la prima fase delle reazioni allergiche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a:xfrm>
            <a:off x="457200" y="76200"/>
            <a:ext cx="8229600" cy="1143000"/>
          </a:xfrm>
        </p:spPr>
        <p:txBody>
          <a:bodyPr/>
          <a:lstStyle/>
          <a:p>
            <a:pPr eaLnBrk="1" hangingPunct="1"/>
            <a:r>
              <a:rPr lang="it-IT" sz="4000" smtClean="0"/>
              <a:t>Ipersensibilità immediata di tipo I</a:t>
            </a:r>
          </a:p>
        </p:txBody>
      </p:sp>
      <p:graphicFrame>
        <p:nvGraphicFramePr>
          <p:cNvPr id="1026" name="Object 5"/>
          <p:cNvGraphicFramePr>
            <a:graphicFrameLocks noChangeAspect="1"/>
          </p:cNvGraphicFramePr>
          <p:nvPr>
            <p:ph idx="1"/>
          </p:nvPr>
        </p:nvGraphicFramePr>
        <p:xfrm>
          <a:off x="2209800" y="1447800"/>
          <a:ext cx="4221163" cy="5410200"/>
        </p:xfrm>
        <a:graphic>
          <a:graphicData uri="http://schemas.openxmlformats.org/presentationml/2006/ole">
            <p:oleObj spid="_x0000_s1026" name="Image" r:id="rId3" imgW="3288889" imgH="4215873"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sz="3600" b="1" smtClean="0"/>
              <a:t>Ipersensibilità immediata di tipo II</a:t>
            </a:r>
            <a:br>
              <a:rPr lang="it-IT" sz="3600" b="1" smtClean="0"/>
            </a:br>
            <a:r>
              <a:rPr lang="it-IT" sz="3600" smtClean="0"/>
              <a:t>(citotossicità anticorpo dipendente)</a:t>
            </a:r>
            <a:r>
              <a:rPr lang="it-IT" sz="4000" smtClean="0"/>
              <a:t> </a:t>
            </a:r>
          </a:p>
        </p:txBody>
      </p:sp>
      <p:sp>
        <p:nvSpPr>
          <p:cNvPr id="6147" name="Rectangle 3"/>
          <p:cNvSpPr>
            <a:spLocks noGrp="1" noChangeArrowheads="1"/>
          </p:cNvSpPr>
          <p:nvPr>
            <p:ph type="body" idx="1"/>
          </p:nvPr>
        </p:nvSpPr>
        <p:spPr/>
        <p:txBody>
          <a:bodyPr/>
          <a:lstStyle/>
          <a:p>
            <a:pPr eaLnBrk="1" hangingPunct="1">
              <a:lnSpc>
                <a:spcPct val="80000"/>
              </a:lnSpc>
              <a:buFontTx/>
              <a:buNone/>
            </a:pPr>
            <a:r>
              <a:rPr lang="it-IT" sz="2800" b="1" dirty="0" smtClean="0"/>
              <a:t>	</a:t>
            </a:r>
            <a:r>
              <a:rPr lang="it-IT" sz="2800" b="1" dirty="0" err="1" smtClean="0"/>
              <a:t>Opsonizzazione</a:t>
            </a:r>
            <a:r>
              <a:rPr lang="it-IT" sz="2800" dirty="0" smtClean="0"/>
              <a:t>:</a:t>
            </a:r>
          </a:p>
          <a:p>
            <a:pPr eaLnBrk="1" hangingPunct="1">
              <a:lnSpc>
                <a:spcPct val="80000"/>
              </a:lnSpc>
              <a:buFontTx/>
              <a:buNone/>
            </a:pPr>
            <a:r>
              <a:rPr lang="it-IT" sz="2800" dirty="0" smtClean="0"/>
              <a:t>	Coinvolge gli anticorpi prodotti contro antigeni esterni che si legano sui recettori di superficie della cellula ospite con </a:t>
            </a:r>
            <a:r>
              <a:rPr lang="it-IT" sz="2800" dirty="0" smtClean="0"/>
              <a:t>le porzioni </a:t>
            </a:r>
            <a:r>
              <a:rPr lang="it-IT" sz="2800" dirty="0" err="1" smtClean="0"/>
              <a:t>Fab</a:t>
            </a:r>
            <a:r>
              <a:rPr lang="it-IT" sz="2800" dirty="0" smtClean="0"/>
              <a:t> mentre si legano al linfocita con la porzione </a:t>
            </a:r>
            <a:r>
              <a:rPr lang="it-IT" sz="2800" dirty="0" err="1" smtClean="0"/>
              <a:t>Fc</a:t>
            </a:r>
            <a:r>
              <a:rPr lang="it-IT" sz="2800" dirty="0" smtClean="0"/>
              <a:t>, rilasciando sostanze in grado di causare la lisi cellulare.</a:t>
            </a:r>
          </a:p>
          <a:p>
            <a:pPr eaLnBrk="1" hangingPunct="1">
              <a:lnSpc>
                <a:spcPct val="80000"/>
              </a:lnSpc>
              <a:buFontTx/>
              <a:buNone/>
            </a:pPr>
            <a:r>
              <a:rPr lang="it-IT" sz="2800" dirty="0" smtClean="0"/>
              <a:t>	</a:t>
            </a:r>
            <a:r>
              <a:rPr lang="it-IT" sz="2800" b="1" dirty="0" smtClean="0"/>
              <a:t>MAC: </a:t>
            </a:r>
          </a:p>
          <a:p>
            <a:pPr eaLnBrk="1" hangingPunct="1">
              <a:lnSpc>
                <a:spcPct val="80000"/>
              </a:lnSpc>
              <a:buFontTx/>
              <a:buNone/>
            </a:pPr>
            <a:r>
              <a:rPr lang="it-IT" sz="2800" dirty="0" smtClean="0"/>
              <a:t>	Attivazione della via classica del complemento causando la lisi delle cellule. </a:t>
            </a:r>
          </a:p>
          <a:p>
            <a:pPr eaLnBrk="1" hangingPunct="1">
              <a:lnSpc>
                <a:spcPct val="80000"/>
              </a:lnSpc>
              <a:buFontTx/>
              <a:buNone/>
            </a:pPr>
            <a:r>
              <a:rPr lang="it-IT" sz="2800" dirty="0" smtClean="0"/>
              <a:t>   </a:t>
            </a:r>
            <a:r>
              <a:rPr lang="it-IT" sz="2800" b="1" dirty="0" smtClean="0"/>
              <a:t>NK</a:t>
            </a:r>
            <a:r>
              <a:rPr lang="it-IT" sz="2800" dirty="0" smtClean="0"/>
              <a:t>:distruzione della cellula ospite.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sz="4000" b="1" smtClean="0">
                <a:solidFill>
                  <a:srgbClr val="000099"/>
                </a:solidFill>
              </a:rPr>
              <a:t>Ipersensibilità di tipo II</a:t>
            </a:r>
          </a:p>
        </p:txBody>
      </p:sp>
      <p:pic>
        <p:nvPicPr>
          <p:cNvPr id="7171" name="Picture 3" descr="opsontii"/>
          <p:cNvPicPr>
            <a:picLocks noGrp="1" noChangeAspect="1" noChangeArrowheads="1" noCrop="1"/>
          </p:cNvPicPr>
          <p:nvPr>
            <p:ph idx="1"/>
          </p:nvPr>
        </p:nvPicPr>
        <p:blipFill>
          <a:blip r:embed="rId2" cstate="print"/>
          <a:srcRect/>
          <a:stretch>
            <a:fillRect/>
          </a:stretch>
        </p:blipFill>
        <p:spPr>
          <a:xfrm>
            <a:off x="1763713" y="2052638"/>
            <a:ext cx="5400675" cy="4329112"/>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t-IT" sz="4000" smtClean="0">
                <a:solidFill>
                  <a:srgbClr val="000099"/>
                </a:solidFill>
              </a:rPr>
              <a:t>Ipersensibilità  di tipo II</a:t>
            </a:r>
            <a:br>
              <a:rPr lang="it-IT" sz="4000" smtClean="0">
                <a:solidFill>
                  <a:srgbClr val="000099"/>
                </a:solidFill>
              </a:rPr>
            </a:br>
            <a:r>
              <a:rPr lang="it-IT" sz="4000" smtClean="0">
                <a:solidFill>
                  <a:srgbClr val="000099"/>
                </a:solidFill>
              </a:rPr>
              <a:t>NK </a:t>
            </a:r>
          </a:p>
        </p:txBody>
      </p:sp>
      <p:pic>
        <p:nvPicPr>
          <p:cNvPr id="8195" name="Picture 3" descr="adcctype2"/>
          <p:cNvPicPr>
            <a:picLocks noGrp="1" noChangeAspect="1" noChangeArrowheads="1" noCrop="1"/>
          </p:cNvPicPr>
          <p:nvPr>
            <p:ph idx="1"/>
          </p:nvPr>
        </p:nvPicPr>
        <p:blipFill>
          <a:blip r:embed="rId2" cstate="print"/>
          <a:srcRect/>
          <a:stretch>
            <a:fillRect/>
          </a:stretch>
        </p:blipFill>
        <p:spPr>
          <a:xfrm>
            <a:off x="2411413" y="1914525"/>
            <a:ext cx="4681537" cy="37528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smtClean="0">
                <a:solidFill>
                  <a:srgbClr val="000099"/>
                </a:solidFill>
              </a:rPr>
              <a:t>MAC -Ipersensibilità di tipo II</a:t>
            </a:r>
          </a:p>
        </p:txBody>
      </p:sp>
      <p:pic>
        <p:nvPicPr>
          <p:cNvPr id="9219" name="Picture 3" descr="mactii"/>
          <p:cNvPicPr>
            <a:picLocks noGrp="1" noChangeAspect="1" noChangeArrowheads="1" noCrop="1"/>
          </p:cNvPicPr>
          <p:nvPr>
            <p:ph idx="1"/>
          </p:nvPr>
        </p:nvPicPr>
        <p:blipFill>
          <a:blip r:embed="rId2" cstate="print"/>
          <a:srcRect/>
          <a:stretch>
            <a:fillRect/>
          </a:stretch>
        </p:blipFill>
        <p:spPr>
          <a:xfrm>
            <a:off x="2555875" y="1846263"/>
            <a:ext cx="4032250" cy="403225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smtClean="0"/>
              <a:t>Ipersensibilità di tipo II</a:t>
            </a:r>
          </a:p>
        </p:txBody>
      </p:sp>
      <p:sp>
        <p:nvSpPr>
          <p:cNvPr id="10243" name="Rectangle 3"/>
          <p:cNvSpPr>
            <a:spLocks noGrp="1" noChangeArrowheads="1"/>
          </p:cNvSpPr>
          <p:nvPr>
            <p:ph type="body" idx="1"/>
          </p:nvPr>
        </p:nvSpPr>
        <p:spPr/>
        <p:txBody>
          <a:bodyPr/>
          <a:lstStyle/>
          <a:p>
            <a:pPr eaLnBrk="1" hangingPunct="1"/>
            <a:r>
              <a:rPr lang="it-IT" sz="2800" dirty="0" smtClean="0"/>
              <a:t>Anticorpi in grado di indurre tale risposta sono:</a:t>
            </a:r>
          </a:p>
          <a:p>
            <a:pPr eaLnBrk="1" hangingPunct="1">
              <a:buFont typeface="Wingdings" pitchFamily="2" charset="2"/>
              <a:buChar char="ü"/>
            </a:pPr>
            <a:r>
              <a:rPr lang="it-IT" sz="2800" dirty="0" smtClean="0"/>
              <a:t>Reazioni dei gruppi sanguigni AB e </a:t>
            </a:r>
            <a:r>
              <a:rPr lang="it-IT" sz="2800" dirty="0" err="1" smtClean="0"/>
              <a:t>Rh</a:t>
            </a:r>
            <a:endParaRPr lang="it-IT" sz="2800" dirty="0" smtClean="0"/>
          </a:p>
          <a:p>
            <a:pPr eaLnBrk="1" hangingPunct="1"/>
            <a:r>
              <a:rPr lang="it-IT" sz="2800" dirty="0" smtClean="0"/>
              <a:t>Malattie autoimmuni come:</a:t>
            </a:r>
          </a:p>
          <a:p>
            <a:pPr eaLnBrk="1" hangingPunct="1">
              <a:buFont typeface="Wingdings" pitchFamily="2" charset="2"/>
              <a:buChar char="ü"/>
            </a:pPr>
            <a:r>
              <a:rPr lang="it-IT" sz="2800" dirty="0" smtClean="0"/>
              <a:t>Febbre </a:t>
            </a:r>
            <a:r>
              <a:rPr lang="it-IT" sz="2800" dirty="0" smtClean="0"/>
              <a:t>reumatica: </a:t>
            </a:r>
            <a:r>
              <a:rPr lang="it-IT" sz="2800" dirty="0" smtClean="0"/>
              <a:t>gli anticorpi si legano alle valvole cardiache</a:t>
            </a:r>
          </a:p>
          <a:p>
            <a:pPr eaLnBrk="1" hangingPunct="1">
              <a:buFont typeface="Wingdings" pitchFamily="2" charset="2"/>
              <a:buChar char="ü"/>
            </a:pPr>
            <a:r>
              <a:rPr lang="it-IT" sz="2800" dirty="0" smtClean="0"/>
              <a:t>Trombocitopenia: </a:t>
            </a:r>
            <a:r>
              <a:rPr lang="it-IT" sz="2800" dirty="0" smtClean="0"/>
              <a:t>gli anticorpi si legano alle piastrine</a:t>
            </a:r>
          </a:p>
          <a:p>
            <a:pPr eaLnBrk="1" hangingPunct="1">
              <a:buFont typeface="Wingdings" pitchFamily="2" charset="2"/>
              <a:buChar char="ü"/>
            </a:pPr>
            <a:r>
              <a:rPr lang="it-IT" sz="2800" dirty="0" smtClean="0"/>
              <a:t>Miastenia </a:t>
            </a:r>
            <a:r>
              <a:rPr lang="it-IT" sz="2800" dirty="0" smtClean="0"/>
              <a:t>grave: </a:t>
            </a:r>
            <a:r>
              <a:rPr lang="it-IT" sz="2800" dirty="0" smtClean="0"/>
              <a:t>gli anticorpi si legano ai recettori dell’</a:t>
            </a:r>
            <a:r>
              <a:rPr lang="it-IT" sz="2800" dirty="0" err="1" smtClean="0"/>
              <a:t>acetilcolina</a:t>
            </a:r>
            <a:r>
              <a:rPr lang="it-IT" sz="2800" dirty="0" smtClean="0"/>
              <a:t> delle </a:t>
            </a:r>
            <a:r>
              <a:rPr lang="it-IT" sz="2800" dirty="0" smtClean="0"/>
              <a:t>fibre </a:t>
            </a:r>
            <a:r>
              <a:rPr lang="it-IT" sz="2800" dirty="0" smtClean="0"/>
              <a:t>muscolari </a:t>
            </a:r>
          </a:p>
          <a:p>
            <a:pPr eaLnBrk="1" hangingPunct="1">
              <a:buFontTx/>
              <a:buNone/>
            </a:pPr>
            <a:endParaRPr lang="it-IT"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216</TotalTime>
  <Words>447</Words>
  <Application>Microsoft Office PowerPoint</Application>
  <PresentationFormat>Presentazione su schermo (4:3)</PresentationFormat>
  <Paragraphs>46</Paragraphs>
  <Slides>16</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16</vt:i4>
      </vt:variant>
    </vt:vector>
  </HeadingPairs>
  <TitlesOfParts>
    <vt:vector size="18" baseType="lpstr">
      <vt:lpstr>Struttura predefinita</vt:lpstr>
      <vt:lpstr>Image</vt:lpstr>
      <vt:lpstr>Ipersensibilità </vt:lpstr>
      <vt:lpstr>Diversi tipi di ipersensibilità</vt:lpstr>
      <vt:lpstr>Diversi tipi di ipersensibilità immediata</vt:lpstr>
      <vt:lpstr>Ipersensibilità immediata di tipo I</vt:lpstr>
      <vt:lpstr>Ipersensibilità immediata di tipo II (citotossicità anticorpo dipendente) </vt:lpstr>
      <vt:lpstr>Ipersensibilità di tipo II</vt:lpstr>
      <vt:lpstr>Ipersensibilità  di tipo II NK </vt:lpstr>
      <vt:lpstr>MAC -Ipersensibilità di tipo II</vt:lpstr>
      <vt:lpstr>Ipersensibilità di tipo II</vt:lpstr>
      <vt:lpstr>Ipersensibilità di tipoIII</vt:lpstr>
      <vt:lpstr>Infiammazione dei tessuti- ipersensibilità di tipo III</vt:lpstr>
      <vt:lpstr>Malattie coinvolte</vt:lpstr>
      <vt:lpstr>Ipersensibiltà ritardata di tipo IV</vt:lpstr>
      <vt:lpstr>I superantigeni batterici</vt:lpstr>
      <vt:lpstr>Superantigeni </vt:lpstr>
      <vt:lpstr>Superantigeni esempi</vt:lpstr>
    </vt:vector>
  </TitlesOfParts>
  <Company>Università degli studi di Roma "La Sapienza"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Ipersensibilità </dc:title>
  <dc:creator>.</dc:creator>
  <cp:lastModifiedBy>Utente</cp:lastModifiedBy>
  <cp:revision>8</cp:revision>
  <dcterms:created xsi:type="dcterms:W3CDTF">2005-12-13T18:23:03Z</dcterms:created>
  <dcterms:modified xsi:type="dcterms:W3CDTF">2015-03-22T16:58:48Z</dcterms:modified>
</cp:coreProperties>
</file>