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Default Extension="gif" ContentType="image/gif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64" r:id="rId3"/>
    <p:sldId id="270" r:id="rId4"/>
    <p:sldId id="262" r:id="rId5"/>
    <p:sldId id="267" r:id="rId6"/>
    <p:sldId id="260" r:id="rId7"/>
    <p:sldId id="261" r:id="rId8"/>
    <p:sldId id="257" r:id="rId9"/>
    <p:sldId id="258" r:id="rId10"/>
    <p:sldId id="265" r:id="rId11"/>
    <p:sldId id="268" r:id="rId12"/>
    <p:sldId id="259" r:id="rId13"/>
    <p:sldId id="266" r:id="rId14"/>
  </p:sldIdLst>
  <p:sldSz cx="9144000" cy="6858000" type="screen4x3"/>
  <p:notesSz cx="6858000" cy="9774238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2787"/>
    <p:restoredTop sz="90929"/>
  </p:normalViewPr>
  <p:slideViewPr>
    <p:cSldViewPr>
      <p:cViewPr varScale="1">
        <p:scale>
          <a:sx n="68" d="100"/>
          <a:sy n="68" d="100"/>
        </p:scale>
        <p:origin x="-114" y="-52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it-IT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it-IT"/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285288"/>
            <a:ext cx="29718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it-IT"/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9285288"/>
            <a:ext cx="29718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8DB1600-A164-430B-83CB-2436D7C04DFD}" type="slidenum">
              <a:rPr lang="it-IT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it-IT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it-IT"/>
          </a:p>
        </p:txBody>
      </p:sp>
      <p:sp>
        <p:nvSpPr>
          <p:cNvPr id="31748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985838" y="733425"/>
            <a:ext cx="4886325" cy="36655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17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643438"/>
            <a:ext cx="5486400" cy="439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83700"/>
            <a:ext cx="29718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it-IT"/>
          </a:p>
        </p:txBody>
      </p:sp>
      <p:sp>
        <p:nvSpPr>
          <p:cNvPr id="317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9283700"/>
            <a:ext cx="29718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DCDC875-D414-4BC2-832B-F809E4A6836C}" type="slidenum">
              <a:rPr lang="it-IT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7C0F565-4BBA-4B3E-BD07-408E19E4959D}" type="slidenum">
              <a:rPr lang="it-IT"/>
              <a:pPr/>
              <a:t>1</a:t>
            </a:fld>
            <a:endParaRPr lang="it-IT"/>
          </a:p>
        </p:txBody>
      </p:sp>
      <p:sp>
        <p:nvSpPr>
          <p:cNvPr id="3277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0EAA6C-9B3A-430D-8FA0-9B56AFE806EF}" type="slidenum">
              <a:rPr lang="it-IT"/>
              <a:pPr/>
              <a:t>10</a:t>
            </a:fld>
            <a:endParaRPr lang="it-IT"/>
          </a:p>
        </p:txBody>
      </p:sp>
      <p:sp>
        <p:nvSpPr>
          <p:cNvPr id="4198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94F2FE9-0EFD-4E6E-B055-B8C57BF63CDE}" type="slidenum">
              <a:rPr lang="it-IT"/>
              <a:pPr/>
              <a:t>11</a:t>
            </a:fld>
            <a:endParaRPr lang="it-IT"/>
          </a:p>
        </p:txBody>
      </p:sp>
      <p:sp>
        <p:nvSpPr>
          <p:cNvPr id="4301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8FA6B10-7B37-498D-B7B4-4FBE59C4365A}" type="slidenum">
              <a:rPr lang="it-IT"/>
              <a:pPr/>
              <a:t>12</a:t>
            </a:fld>
            <a:endParaRPr lang="it-IT"/>
          </a:p>
        </p:txBody>
      </p:sp>
      <p:sp>
        <p:nvSpPr>
          <p:cNvPr id="4403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4912DE5-2EEC-42E8-90DC-A896E904FE67}" type="slidenum">
              <a:rPr lang="it-IT"/>
              <a:pPr/>
              <a:t>13</a:t>
            </a:fld>
            <a:endParaRPr lang="it-IT"/>
          </a:p>
        </p:txBody>
      </p:sp>
      <p:sp>
        <p:nvSpPr>
          <p:cNvPr id="4505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6BE8853-E337-4007-857E-776C090B7F5E}" type="slidenum">
              <a:rPr lang="it-IT"/>
              <a:pPr/>
              <a:t>2</a:t>
            </a:fld>
            <a:endParaRPr lang="it-IT"/>
          </a:p>
        </p:txBody>
      </p:sp>
      <p:sp>
        <p:nvSpPr>
          <p:cNvPr id="3379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B68D8BA-D21A-472B-A1BB-D54D84226819}" type="slidenum">
              <a:rPr lang="it-IT"/>
              <a:pPr/>
              <a:t>3</a:t>
            </a:fld>
            <a:endParaRPr lang="it-IT"/>
          </a:p>
        </p:txBody>
      </p:sp>
      <p:sp>
        <p:nvSpPr>
          <p:cNvPr id="3481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A55345D-D5E0-4599-8F79-233E68650F86}" type="slidenum">
              <a:rPr lang="it-IT"/>
              <a:pPr/>
              <a:t>4</a:t>
            </a:fld>
            <a:endParaRPr lang="it-IT"/>
          </a:p>
        </p:txBody>
      </p:sp>
      <p:sp>
        <p:nvSpPr>
          <p:cNvPr id="3584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5345B1-2906-4EF0-8EFD-15B45C1E3CE9}" type="slidenum">
              <a:rPr lang="it-IT"/>
              <a:pPr/>
              <a:t>5</a:t>
            </a:fld>
            <a:endParaRPr lang="it-IT"/>
          </a:p>
        </p:txBody>
      </p:sp>
      <p:sp>
        <p:nvSpPr>
          <p:cNvPr id="3686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766FC1-4A29-4E03-98F2-EBEF3B82C257}" type="slidenum">
              <a:rPr lang="it-IT"/>
              <a:pPr/>
              <a:t>6</a:t>
            </a:fld>
            <a:endParaRPr lang="it-IT"/>
          </a:p>
        </p:txBody>
      </p:sp>
      <p:sp>
        <p:nvSpPr>
          <p:cNvPr id="3789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C825317-D6B7-4C5E-AA95-CD53F00415E3}" type="slidenum">
              <a:rPr lang="it-IT"/>
              <a:pPr/>
              <a:t>7</a:t>
            </a:fld>
            <a:endParaRPr lang="it-IT"/>
          </a:p>
        </p:txBody>
      </p:sp>
      <p:sp>
        <p:nvSpPr>
          <p:cNvPr id="3891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B53AB24-5786-49D5-A35C-11329374363F}" type="slidenum">
              <a:rPr lang="it-IT"/>
              <a:pPr/>
              <a:t>8</a:t>
            </a:fld>
            <a:endParaRPr lang="it-IT"/>
          </a:p>
        </p:txBody>
      </p:sp>
      <p:sp>
        <p:nvSpPr>
          <p:cNvPr id="3993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894D98B-A524-4096-B59E-D9102544BF97}" type="slidenum">
              <a:rPr lang="it-IT"/>
              <a:pPr/>
              <a:t>9</a:t>
            </a:fld>
            <a:endParaRPr lang="it-IT"/>
          </a:p>
        </p:txBody>
      </p:sp>
      <p:sp>
        <p:nvSpPr>
          <p:cNvPr id="4096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501C69-FCEF-4DE4-9876-336EDE705B8A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E134DC-1738-4F34-B3CB-EA4EB8C6D110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CE5098-EE7F-46B7-A7CC-0317287796CE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001A3A-9369-4DA7-833C-841B44710083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47B3C9-8FB3-440A-98B1-71E94ED1645C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C2CAA5-D066-415E-8665-117867749DE9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5435DC-6374-459A-A0E6-6BF9AF93FD7D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C2D007-A664-424A-AF08-9C85E89D811E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5C217D-D84A-43DD-A138-50C2E93C916A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6007EA-6820-49EF-8B6D-6A74345EE13B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486899-256C-46FE-973B-0A080BAA7393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 dello schema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it-I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it-IT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518B03C-65D7-4A6A-9A89-EFCDA8984413}" type="slidenum">
              <a:rPr lang="it-IT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33CF3-9A6B-4975-BEC6-6DB12BFA98EA}" type="slidenum">
              <a:rPr lang="it-IT"/>
              <a:pPr/>
              <a:t>1</a:t>
            </a:fld>
            <a:endParaRPr lang="it-IT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26988"/>
            <a:ext cx="7772400" cy="1143001"/>
          </a:xfrm>
        </p:spPr>
        <p:txBody>
          <a:bodyPr/>
          <a:lstStyle/>
          <a:p>
            <a:r>
              <a:rPr lang="it-IT" b="1">
                <a:solidFill>
                  <a:schemeClr val="accent2"/>
                </a:solidFill>
              </a:rPr>
              <a:t>Endospore</a:t>
            </a:r>
          </a:p>
        </p:txBody>
      </p:sp>
      <p:pic>
        <p:nvPicPr>
          <p:cNvPr id="2051" name="Picture 3" descr="zdc03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4114800"/>
            <a:ext cx="2921000" cy="219075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2052" name="Picture 4" descr="endobac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0600" y="1219200"/>
            <a:ext cx="2898775" cy="2220913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457200" y="3581400"/>
            <a:ext cx="3886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200"/>
              <a:t>       </a:t>
            </a:r>
            <a:r>
              <a:rPr lang="it-IT" sz="1200" b="1"/>
              <a:t>Endospore rosse all’interno del </a:t>
            </a:r>
            <a:r>
              <a:rPr lang="it-IT" sz="1200" b="1" i="1"/>
              <a:t>Bacillus megaterium</a:t>
            </a:r>
          </a:p>
        </p:txBody>
      </p:sp>
      <p:pic>
        <p:nvPicPr>
          <p:cNvPr id="2054" name="Picture 6" descr="endoclo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0" y="1268413"/>
            <a:ext cx="2819400" cy="2160587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5181600" y="3505200"/>
            <a:ext cx="3124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200" b="1" i="1"/>
              <a:t>Clostridium tetani </a:t>
            </a:r>
            <a:r>
              <a:rPr lang="it-IT" sz="1200" b="1"/>
              <a:t>spore a forma di racchetta da tennis</a:t>
            </a:r>
          </a:p>
        </p:txBody>
      </p:sp>
      <p:pic>
        <p:nvPicPr>
          <p:cNvPr id="2056" name="Picture 8" descr="97184df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66800" y="4098925"/>
            <a:ext cx="2781300" cy="2225675"/>
          </a:xfrm>
          <a:prstGeom prst="rect">
            <a:avLst/>
          </a:prstGeom>
          <a:noFill/>
        </p:spPr>
      </p:pic>
      <p:sp>
        <p:nvSpPr>
          <p:cNvPr id="2058" name="Text Box 10"/>
          <p:cNvSpPr txBox="1">
            <a:spLocks noChangeArrowheads="1"/>
          </p:cNvSpPr>
          <p:nvPr/>
        </p:nvSpPr>
        <p:spPr bwMode="auto">
          <a:xfrm>
            <a:off x="533400" y="6430963"/>
            <a:ext cx="4114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200"/>
              <a:t>          </a:t>
            </a:r>
            <a:r>
              <a:rPr lang="it-IT" sz="1200" b="1" i="1"/>
              <a:t>C lostridium botulinum</a:t>
            </a:r>
            <a:r>
              <a:rPr lang="it-IT" sz="1200" b="1"/>
              <a:t> forme vegetative e spore</a:t>
            </a:r>
          </a:p>
        </p:txBody>
      </p:sp>
      <p:sp>
        <p:nvSpPr>
          <p:cNvPr id="2059" name="Text Box 11"/>
          <p:cNvSpPr txBox="1">
            <a:spLocks noChangeArrowheads="1"/>
          </p:cNvSpPr>
          <p:nvPr/>
        </p:nvSpPr>
        <p:spPr bwMode="auto">
          <a:xfrm>
            <a:off x="5257800" y="6324600"/>
            <a:ext cx="3429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/>
              <a:t>           </a:t>
            </a:r>
            <a:r>
              <a:rPr lang="it-IT" sz="1200" b="1"/>
              <a:t>Microscopia elettronica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C584E-6D20-46D7-9321-B249A6A02A41}" type="slidenum">
              <a:rPr lang="it-IT"/>
              <a:pPr/>
              <a:t>10</a:t>
            </a:fld>
            <a:endParaRPr lang="it-IT"/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Formazione delle spore</a:t>
            </a:r>
          </a:p>
        </p:txBody>
      </p:sp>
      <p:pic>
        <p:nvPicPr>
          <p:cNvPr id="25603" name="Picture 3" descr="sporeform_an"/>
          <p:cNvPicPr>
            <a:picLocks noChangeAspect="1" noChangeArrowheads="1" noCro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124075" y="2735263"/>
            <a:ext cx="4692650" cy="2722562"/>
          </a:xfrm>
          <a:noFill/>
          <a:ln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A8D4D-2F63-4EC2-9ED8-B293D8A8E710}" type="slidenum">
              <a:rPr lang="it-IT"/>
              <a:pPr/>
              <a:t>11</a:t>
            </a:fld>
            <a:endParaRPr lang="it-IT"/>
          </a:p>
        </p:txBody>
      </p:sp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88913"/>
            <a:ext cx="7772400" cy="1143000"/>
          </a:xfrm>
        </p:spPr>
        <p:txBody>
          <a:bodyPr/>
          <a:lstStyle/>
          <a:p>
            <a:r>
              <a:rPr lang="it-IT"/>
              <a:t>Fisiologia della sporificazione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it-IT"/>
              <a:t>Produzione di spore: carenza di nutrienti</a:t>
            </a:r>
          </a:p>
          <a:p>
            <a:r>
              <a:rPr lang="it-IT"/>
              <a:t>“ le spore sono cellule sane minacciate dalla fame” </a:t>
            </a:r>
            <a:r>
              <a:rPr lang="it-IT" i="1"/>
              <a:t>Knaysi</a:t>
            </a:r>
          </a:p>
          <a:p>
            <a:r>
              <a:rPr lang="it-IT"/>
              <a:t>In una cellula batterica si produce solo una spora, non è un processo di moltiplicazione cellulare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AF441-65BA-4DC0-87F5-F4862AF9FAD8}" type="slidenum">
              <a:rPr lang="it-IT"/>
              <a:pPr/>
              <a:t>12</a:t>
            </a:fld>
            <a:endParaRPr lang="it-IT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it-IT" sz="3600"/>
              <a:t>Rilascio e germinazione delle spore</a:t>
            </a:r>
          </a:p>
        </p:txBody>
      </p:sp>
      <p:pic>
        <p:nvPicPr>
          <p:cNvPr id="5123" name="Picture 3" descr="u1fig15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143000"/>
            <a:ext cx="3095625" cy="2176463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5124" name="Picture 4" descr="u1fig15j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3" y="1143000"/>
            <a:ext cx="3138487" cy="2187575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5125" name="Picture 5" descr="u1fig15k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8838" y="3962400"/>
            <a:ext cx="2951162" cy="2185988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5126" name="Picture 6" descr="u1fig15l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19663" y="3962400"/>
            <a:ext cx="2928937" cy="2179638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0" y="3505200"/>
            <a:ext cx="4495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400"/>
              <a:t>    Formazione dell’esosporio e degradazione del batterio</a:t>
            </a:r>
          </a:p>
        </p:txBody>
      </p:sp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4267200" y="3505200"/>
            <a:ext cx="4876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400"/>
              <a:t>Gli strati dell’endospora vengono rotti ed inizia la germinazione</a:t>
            </a:r>
          </a:p>
        </p:txBody>
      </p:sp>
      <p:sp>
        <p:nvSpPr>
          <p:cNvPr id="5129" name="Text Box 9"/>
          <p:cNvSpPr txBox="1">
            <a:spLocks noChangeArrowheads="1"/>
          </p:cNvSpPr>
          <p:nvPr/>
        </p:nvSpPr>
        <p:spPr bwMode="auto">
          <a:xfrm>
            <a:off x="838200" y="6324600"/>
            <a:ext cx="3429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400"/>
              <a:t>         Il batterio inizia a dividersi</a:t>
            </a:r>
          </a:p>
        </p:txBody>
      </p:sp>
      <p:sp>
        <p:nvSpPr>
          <p:cNvPr id="5130" name="Text Box 10"/>
          <p:cNvSpPr txBox="1">
            <a:spLocks noChangeArrowheads="1"/>
          </p:cNvSpPr>
          <p:nvPr/>
        </p:nvSpPr>
        <p:spPr bwMode="auto">
          <a:xfrm>
            <a:off x="5029200" y="6324600"/>
            <a:ext cx="3200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400"/>
              <a:t>   Formazione di due cellule distinte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7E49C-18F5-4FA5-902F-498DE18DA140}" type="slidenum">
              <a:rPr lang="it-IT"/>
              <a:pPr/>
              <a:t>13</a:t>
            </a:fld>
            <a:endParaRPr lang="it-IT"/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Germinazione della spora</a:t>
            </a:r>
          </a:p>
        </p:txBody>
      </p:sp>
      <p:pic>
        <p:nvPicPr>
          <p:cNvPr id="26627" name="Picture 3" descr="sporegerm_an"/>
          <p:cNvPicPr>
            <a:picLocks noChangeAspect="1" noChangeArrowheads="1" noCro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190750" y="2736850"/>
            <a:ext cx="4625975" cy="2681288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BB2D4-5595-4252-9686-8F6A85F5D433}" type="slidenum">
              <a:rPr lang="it-IT"/>
              <a:pPr/>
              <a:t>2</a:t>
            </a:fld>
            <a:endParaRPr lang="it-IT"/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15888"/>
            <a:ext cx="7772400" cy="1143000"/>
          </a:xfrm>
        </p:spPr>
        <p:txBody>
          <a:bodyPr/>
          <a:lstStyle/>
          <a:p>
            <a:r>
              <a:rPr lang="it-IT" sz="3600" b="1">
                <a:solidFill>
                  <a:schemeClr val="accent2"/>
                </a:solidFill>
              </a:rPr>
              <a:t>STRUTTURE SPECIALIZZATE</a:t>
            </a:r>
            <a:br>
              <a:rPr lang="it-IT" sz="3600" b="1">
                <a:solidFill>
                  <a:schemeClr val="accent2"/>
                </a:solidFill>
              </a:rPr>
            </a:br>
            <a:r>
              <a:rPr lang="it-IT" sz="3600" b="1">
                <a:solidFill>
                  <a:schemeClr val="accent2"/>
                </a:solidFill>
              </a:rPr>
              <a:t>SPORE</a:t>
            </a:r>
          </a:p>
        </p:txBody>
      </p:sp>
      <p:pic>
        <p:nvPicPr>
          <p:cNvPr id="24579" name="Picture 3" descr="spore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16650" y="2078038"/>
            <a:ext cx="2824163" cy="376555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342900" y="1341438"/>
            <a:ext cx="5716588" cy="4502150"/>
          </a:xfrm>
          <a:prstGeom prst="rect">
            <a:avLst/>
          </a:prstGeom>
          <a:noFill/>
          <a:ln w="28575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it-IT">
                <a:latin typeface="Arial" charset="0"/>
              </a:rPr>
              <a:t>POSSONO ESSERE VISUALIZZATE A FRESCO = </a:t>
            </a:r>
            <a:r>
              <a:rPr lang="it-IT">
                <a:solidFill>
                  <a:srgbClr val="FF0000"/>
                </a:solidFill>
                <a:latin typeface="Arial" charset="0"/>
              </a:rPr>
              <a:t>CORPI RIFRANGENTI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it-IT">
                <a:latin typeface="Arial" charset="0"/>
              </a:rPr>
              <a:t>NON POSSONO ESSERE VISUALIZZATE IN COLORAZIONI COMUNI = </a:t>
            </a:r>
            <a:r>
              <a:rPr lang="it-IT">
                <a:solidFill>
                  <a:srgbClr val="FF0000"/>
                </a:solidFill>
                <a:latin typeface="Arial" charset="0"/>
              </a:rPr>
              <a:t>SPORA IMPERMEABILE NON SI COLORA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it-IT">
                <a:latin typeface="Arial" charset="0"/>
              </a:rPr>
              <a:t>POSSONO ESSERE VISUALIZZATE CON COLORAZIONI SPECIFICHE (IL </a:t>
            </a:r>
            <a:r>
              <a:rPr lang="it-IT">
                <a:solidFill>
                  <a:srgbClr val="FF0000"/>
                </a:solidFill>
                <a:latin typeface="Arial" charset="0"/>
              </a:rPr>
              <a:t>TRATTAMENTO A CALDO</a:t>
            </a:r>
            <a:r>
              <a:rPr lang="it-IT">
                <a:latin typeface="Arial" charset="0"/>
              </a:rPr>
              <a:t> FA PENETRARE COLORANTE, CHE POI NON ESCE CON DECOLORANTE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CC451-06AF-423F-9CA7-C169B583DED2}" type="slidenum">
              <a:rPr lang="it-IT"/>
              <a:pPr/>
              <a:t>3</a:t>
            </a:fld>
            <a:endParaRPr lang="it-IT"/>
          </a:p>
        </p:txBody>
      </p:sp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88913"/>
            <a:ext cx="7772400" cy="1143000"/>
          </a:xfrm>
        </p:spPr>
        <p:txBody>
          <a:bodyPr/>
          <a:lstStyle/>
          <a:p>
            <a:r>
              <a:rPr lang="it-IT" sz="28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Disposizione dell’endospora.</a:t>
            </a:r>
          </a:p>
        </p:txBody>
      </p:sp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838200" y="533400"/>
            <a:ext cx="7467600" cy="5791200"/>
          </a:xfrm>
          <a:prstGeom prst="rect">
            <a:avLst/>
          </a:prstGeom>
          <a:noFill/>
          <a:ln w="12700">
            <a:solidFill>
              <a:srgbClr val="00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pic>
        <p:nvPicPr>
          <p:cNvPr id="30724" name="Picture 4" descr="Spo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1524000"/>
            <a:ext cx="5029200" cy="3635375"/>
          </a:xfrm>
          <a:prstGeom prst="rect">
            <a:avLst/>
          </a:prstGeom>
          <a:noFill/>
        </p:spPr>
      </p:pic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971550" y="5638800"/>
            <a:ext cx="7200900" cy="33655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1600">
                <a:solidFill>
                  <a:srgbClr val="0000CC"/>
                </a:solidFill>
              </a:rPr>
              <a:t>a) Spora centrale. b) Spora subterminale. c) Spora terminale. d) Spora terminale.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 autoUpdateAnimBg="0"/>
      <p:bldP spid="30723" grpId="0" animBg="1"/>
      <p:bldP spid="30725" grpId="0" animBg="1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83529-FDCC-495B-A016-87269692DE58}" type="slidenum">
              <a:rPr lang="it-IT"/>
              <a:pPr/>
              <a:t>4</a:t>
            </a:fld>
            <a:endParaRPr lang="it-IT"/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title"/>
          </p:nvPr>
        </p:nvSpPr>
        <p:spPr>
          <a:xfrm>
            <a:off x="685800" y="115888"/>
            <a:ext cx="7772400" cy="1143000"/>
          </a:xfrm>
        </p:spPr>
        <p:txBody>
          <a:bodyPr/>
          <a:lstStyle/>
          <a:p>
            <a:r>
              <a:rPr lang="it-IT"/>
              <a:t>Struttura di una spora</a:t>
            </a:r>
          </a:p>
        </p:txBody>
      </p:sp>
      <p:pic>
        <p:nvPicPr>
          <p:cNvPr id="18441" name="Picture 9" descr="endospore"/>
          <p:cNvPicPr>
            <a:picLocks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078038" y="1595438"/>
            <a:ext cx="4870450" cy="4341812"/>
          </a:xfrm>
          <a:noFill/>
          <a:ln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9EC34-8F99-4FE6-9685-ECE8DA719D1C}" type="slidenum">
              <a:rPr lang="it-IT"/>
              <a:pPr/>
              <a:t>5</a:t>
            </a:fld>
            <a:endParaRPr lang="it-IT"/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Caratteri funzionali della spora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it-IT"/>
              <a:t>assenza di attività enzimatiche e metaboliche</a:t>
            </a:r>
          </a:p>
          <a:p>
            <a:r>
              <a:rPr lang="it-IT"/>
              <a:t>resistente alla penetrazione di sostanze estranee</a:t>
            </a:r>
          </a:p>
          <a:p>
            <a:r>
              <a:rPr lang="it-IT"/>
              <a:t>meno ricca di acqua della forma vegetativa</a:t>
            </a:r>
          </a:p>
          <a:p>
            <a:r>
              <a:rPr lang="it-IT"/>
              <a:t>resistente all’essiccamento, alle radiazione ultraviolette e gamma ed al calore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9272F-8F11-4876-867E-E15832C99B9E}" type="slidenum">
              <a:rPr lang="it-IT"/>
              <a:pPr/>
              <a:t>6</a:t>
            </a:fld>
            <a:endParaRPr lang="it-IT"/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Formazione delle spore.</a:t>
            </a:r>
          </a:p>
        </p:txBody>
      </p:sp>
      <p:pic>
        <p:nvPicPr>
          <p:cNvPr id="14339" name="Picture 3" descr="FG04_62"/>
          <p:cNvPicPr>
            <a:picLocks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054350" y="1981200"/>
            <a:ext cx="3035300" cy="4114800"/>
          </a:xfrm>
          <a:noFill/>
          <a:ln w="28575">
            <a:solidFill>
              <a:srgbClr val="000000"/>
            </a:solidFill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D4DB5-DFB0-4034-B97E-0DB838F6797B}" type="slidenum">
              <a:rPr lang="it-IT"/>
              <a:pPr/>
              <a:t>7</a:t>
            </a:fld>
            <a:endParaRPr lang="it-IT"/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88913"/>
            <a:ext cx="7772400" cy="1143000"/>
          </a:xfrm>
        </p:spPr>
        <p:txBody>
          <a:bodyPr/>
          <a:lstStyle/>
          <a:p>
            <a:r>
              <a:rPr lang="it-IT"/>
              <a:t>Acido dipicolinico DPA</a:t>
            </a:r>
          </a:p>
        </p:txBody>
      </p:sp>
      <p:pic>
        <p:nvPicPr>
          <p:cNvPr id="15363" name="Picture 3" descr="FG04_61a-b"/>
          <p:cNvPicPr>
            <a:picLocks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57200" y="1412875"/>
            <a:ext cx="8229600" cy="3816350"/>
          </a:xfrm>
          <a:noFill/>
          <a:ln w="28575">
            <a:solidFill>
              <a:srgbClr val="000000"/>
            </a:solidFill>
          </a:ln>
        </p:spPr>
      </p:pic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900113" y="5589588"/>
            <a:ext cx="7848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800">
                <a:latin typeface="Arial" charset="0"/>
              </a:rPr>
              <a:t>a) struttura. B) gli ioni Ca</a:t>
            </a:r>
            <a:r>
              <a:rPr lang="it-IT" sz="1800" baseline="30000">
                <a:latin typeface="Arial" charset="0"/>
              </a:rPr>
              <a:t>2+</a:t>
            </a:r>
            <a:r>
              <a:rPr lang="it-IT" sz="1800">
                <a:latin typeface="Arial" charset="0"/>
              </a:rPr>
              <a:t> si legano alle molecole di acido dipicolinico per formare un complesso.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6B560-7EEC-49B1-88F0-9D1439B81173}" type="slidenum">
              <a:rPr lang="it-IT"/>
              <a:pPr/>
              <a:t>8</a:t>
            </a:fld>
            <a:endParaRPr lang="it-IT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r>
              <a:rPr lang="it-IT"/>
              <a:t>Sporulazione</a:t>
            </a:r>
          </a:p>
        </p:txBody>
      </p:sp>
      <p:pic>
        <p:nvPicPr>
          <p:cNvPr id="3075" name="Picture 3" descr="u1fig15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1143000"/>
            <a:ext cx="2971800" cy="2211388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3076" name="Picture 4" descr="u1fig15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0" y="1143000"/>
            <a:ext cx="2962275" cy="2212975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3077" name="Picture 5" descr="u1fig15c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8200" y="4052888"/>
            <a:ext cx="2951163" cy="2195512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3078" name="Picture 6" descr="u1fig15d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53000" y="4035425"/>
            <a:ext cx="2962275" cy="2212975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762000" y="3505200"/>
            <a:ext cx="3276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400"/>
              <a:t>      Un batterio inizia la sporulazione</a:t>
            </a:r>
          </a:p>
        </p:txBody>
      </p:sp>
      <p:sp>
        <p:nvSpPr>
          <p:cNvPr id="3080" name="Text Box 8"/>
          <p:cNvSpPr txBox="1">
            <a:spLocks noChangeArrowheads="1"/>
          </p:cNvSpPr>
          <p:nvPr/>
        </p:nvSpPr>
        <p:spPr bwMode="auto">
          <a:xfrm>
            <a:off x="4800600" y="3505200"/>
            <a:ext cx="2971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400"/>
              <a:t>              Replicazione del  nucloide</a:t>
            </a:r>
          </a:p>
        </p:txBody>
      </p:sp>
      <p:sp>
        <p:nvSpPr>
          <p:cNvPr id="3081" name="Text Box 9"/>
          <p:cNvSpPr txBox="1">
            <a:spLocks noChangeArrowheads="1"/>
          </p:cNvSpPr>
          <p:nvPr/>
        </p:nvSpPr>
        <p:spPr bwMode="auto">
          <a:xfrm>
            <a:off x="457200" y="6400800"/>
            <a:ext cx="3048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400"/>
              <a:t>           Formazione del  setto della spora</a:t>
            </a:r>
          </a:p>
        </p:txBody>
      </p:sp>
      <p:sp>
        <p:nvSpPr>
          <p:cNvPr id="3082" name="Text Box 10"/>
          <p:cNvSpPr txBox="1">
            <a:spLocks noChangeArrowheads="1"/>
          </p:cNvSpPr>
          <p:nvPr/>
        </p:nvSpPr>
        <p:spPr bwMode="auto">
          <a:xfrm>
            <a:off x="4876800" y="6324600"/>
            <a:ext cx="3581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400"/>
              <a:t>Fomazione della membrana citoplasmatica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BA8EA-1F1E-4031-9B8C-DDA6DD07DD6E}" type="slidenum">
              <a:rPr lang="it-IT"/>
              <a:pPr/>
              <a:t>9</a:t>
            </a:fld>
            <a:endParaRPr lang="it-IT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it-IT"/>
              <a:t>Sporulazione II</a:t>
            </a:r>
          </a:p>
        </p:txBody>
      </p:sp>
      <p:pic>
        <p:nvPicPr>
          <p:cNvPr id="4099" name="Picture 3" descr="u1fig15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1143000"/>
            <a:ext cx="2928938" cy="2187575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4100" name="Picture 4" descr="u1fig15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2038" y="3967163"/>
            <a:ext cx="2976562" cy="2205037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4101" name="Picture 5" descr="u1fig15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00638" y="1143000"/>
            <a:ext cx="2976562" cy="2205038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4102" name="Picture 6" descr="u1fig15h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35538" y="4038600"/>
            <a:ext cx="3141662" cy="2200275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1066800" y="3505200"/>
            <a:ext cx="3048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400"/>
              <a:t>         Formazione di una prespora</a:t>
            </a:r>
          </a:p>
        </p:txBody>
      </p:sp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4876800" y="3505200"/>
            <a:ext cx="3657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400"/>
              <a:t>La prespora si completa ed il DNA si degrada</a:t>
            </a:r>
          </a:p>
        </p:txBody>
      </p:sp>
      <p:sp>
        <p:nvSpPr>
          <p:cNvPr id="4105" name="Text Box 9"/>
          <p:cNvSpPr txBox="1">
            <a:spLocks noChangeArrowheads="1"/>
          </p:cNvSpPr>
          <p:nvPr/>
        </p:nvSpPr>
        <p:spPr bwMode="auto">
          <a:xfrm>
            <a:off x="533400" y="6400800"/>
            <a:ext cx="4267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400"/>
              <a:t>Formazione della cortex  e sintesi di Ca-dipicolinico</a:t>
            </a:r>
          </a:p>
        </p:txBody>
      </p:sp>
      <p:sp>
        <p:nvSpPr>
          <p:cNvPr id="4107" name="Text Box 11"/>
          <p:cNvSpPr txBox="1">
            <a:spLocks noChangeArrowheads="1"/>
          </p:cNvSpPr>
          <p:nvPr/>
        </p:nvSpPr>
        <p:spPr bwMode="auto">
          <a:xfrm>
            <a:off x="4800600" y="6400800"/>
            <a:ext cx="411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400"/>
              <a:t>     Formazione di un altro strato  protettivo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truttura predefinita">
  <a:themeElements>
    <a:clrScheme name="Struttura predefinita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ruttura predefinita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321</TotalTime>
  <Words>316</Words>
  <Application>Microsoft Office PowerPoint</Application>
  <PresentationFormat>Presentazione su schermo (4:3)</PresentationFormat>
  <Paragraphs>67</Paragraphs>
  <Slides>13</Slides>
  <Notes>13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13</vt:i4>
      </vt:variant>
    </vt:vector>
  </HeadingPairs>
  <TitlesOfParts>
    <vt:vector size="16" baseType="lpstr">
      <vt:lpstr>Times New Roman</vt:lpstr>
      <vt:lpstr>Arial</vt:lpstr>
      <vt:lpstr>Struttura predefinita</vt:lpstr>
      <vt:lpstr>Endospore</vt:lpstr>
      <vt:lpstr>STRUTTURE SPECIALIZZATE SPORE</vt:lpstr>
      <vt:lpstr>Disposizione dell’endospora.</vt:lpstr>
      <vt:lpstr>Struttura di una spora</vt:lpstr>
      <vt:lpstr>Caratteri funzionali della spora</vt:lpstr>
      <vt:lpstr>Formazione delle spore.</vt:lpstr>
      <vt:lpstr>Acido dipicolinico DPA</vt:lpstr>
      <vt:lpstr>Sporulazione</vt:lpstr>
      <vt:lpstr>Sporulazione II</vt:lpstr>
      <vt:lpstr>Formazione delle spore</vt:lpstr>
      <vt:lpstr>Fisiologia della sporificazione</vt:lpstr>
      <vt:lpstr>Rilascio e germinazione delle spore</vt:lpstr>
      <vt:lpstr>Germinazione della spora</vt:lpstr>
    </vt:vector>
  </TitlesOfParts>
  <Company>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Endospore</dc:title>
  <dc:creator>a</dc:creator>
  <cp:lastModifiedBy>Letizia Angiolella</cp:lastModifiedBy>
  <cp:revision>13</cp:revision>
  <dcterms:created xsi:type="dcterms:W3CDTF">2003-03-26T08:59:12Z</dcterms:created>
  <dcterms:modified xsi:type="dcterms:W3CDTF">2014-03-04T09:34:29Z</dcterms:modified>
</cp:coreProperties>
</file>