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2A6A-6485-4834-A609-BAFA9E6DBE1D}" type="datetimeFigureOut">
              <a:rPr lang="it-IT" smtClean="0"/>
              <a:t>06/05/2016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EA36A-5A9E-48E1-B0DD-8FD6FBED03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mlepto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3450" y="476250"/>
            <a:ext cx="4678363" cy="5040313"/>
          </a:xfrm>
          <a:prstGeom prst="rect">
            <a:avLst/>
          </a:prstGeom>
          <a:noFill/>
        </p:spPr>
      </p:pic>
      <p:sp>
        <p:nvSpPr>
          <p:cNvPr id="53253" name="Comment 5"/>
          <p:cNvSpPr>
            <a:spLocks noChangeArrowheads="1"/>
          </p:cNvSpPr>
          <p:nvPr/>
        </p:nvSpPr>
        <p:spPr bwMode="auto">
          <a:xfrm>
            <a:off x="3352800" y="5691188"/>
            <a:ext cx="2587625" cy="466725"/>
          </a:xfrm>
          <a:prstGeom prst="rect">
            <a:avLst/>
          </a:prstGeom>
          <a:solidFill>
            <a:srgbClr val="FCFF9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 algn="ctr" eaLnBrk="0" hangingPunct="0"/>
            <a:r>
              <a:rPr lang="it-IT" sz="2400">
                <a:solidFill>
                  <a:srgbClr val="000000"/>
                </a:solidFill>
                <a:latin typeface="Arial" charset="0"/>
              </a:rPr>
              <a:t>Leptospirosi</a:t>
            </a:r>
            <a:endParaRPr lang="it-IT" sz="2400" b="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143000"/>
          </a:xfrm>
        </p:spPr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Leptospirosi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18487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it-IT" sz="2000" b="1" i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it-IT" sz="2800" b="1">
                <a:latin typeface="Times New Roman" pitchFamily="18" charset="0"/>
              </a:rPr>
              <a:t>Movimento rotatorio (flagelli interni nello spazio periplasmico)</a:t>
            </a:r>
          </a:p>
          <a:p>
            <a:pPr>
              <a:lnSpc>
                <a:spcPct val="80000"/>
              </a:lnSpc>
            </a:pPr>
            <a:r>
              <a:rPr lang="it-IT" sz="2800" b="1">
                <a:latin typeface="Times New Roman" pitchFamily="18" charset="0"/>
              </a:rPr>
              <a:t>Osservazione al microscopio in campo oscuro (ridotte dimensione, difficile colorazione)</a:t>
            </a:r>
          </a:p>
          <a:p>
            <a:pPr>
              <a:lnSpc>
                <a:spcPct val="80000"/>
              </a:lnSpc>
            </a:pPr>
            <a:r>
              <a:rPr lang="it-IT" sz="2800" b="1">
                <a:latin typeface="Times New Roman" pitchFamily="18" charset="0"/>
              </a:rPr>
              <a:t>2 specie</a:t>
            </a:r>
            <a:r>
              <a:rPr lang="it-IT" sz="2800" b="1" i="1">
                <a:latin typeface="Times New Roman" pitchFamily="18" charset="0"/>
              </a:rPr>
              <a:t> Leptospira biflexa, L. interrogans</a:t>
            </a:r>
          </a:p>
          <a:p>
            <a:pPr>
              <a:lnSpc>
                <a:spcPct val="80000"/>
              </a:lnSpc>
            </a:pPr>
            <a:r>
              <a:rPr lang="it-IT" sz="2800" b="1">
                <a:latin typeface="Times New Roman" pitchFamily="18" charset="0"/>
              </a:rPr>
              <a:t>Fonte di infezione: mammiferi (cani e ratti) </a:t>
            </a:r>
          </a:p>
          <a:p>
            <a:pPr>
              <a:lnSpc>
                <a:spcPct val="80000"/>
              </a:lnSpc>
            </a:pPr>
            <a:r>
              <a:rPr lang="it-IT" sz="2800" b="1">
                <a:latin typeface="Times New Roman" pitchFamily="18" charset="0"/>
              </a:rPr>
              <a:t>Gli animali infetti sviluppano un infezione renale cronica              numerosi batteri eliminati con urina</a:t>
            </a:r>
          </a:p>
          <a:p>
            <a:pPr>
              <a:lnSpc>
                <a:spcPct val="80000"/>
              </a:lnSpc>
            </a:pPr>
            <a:r>
              <a:rPr lang="it-IT" sz="2800" b="1">
                <a:latin typeface="Times New Roman" pitchFamily="18" charset="0"/>
              </a:rPr>
              <a:t>Diffusa in varie parti del mondo</a:t>
            </a:r>
          </a:p>
          <a:p>
            <a:pPr>
              <a:lnSpc>
                <a:spcPct val="80000"/>
              </a:lnSpc>
            </a:pPr>
            <a:r>
              <a:rPr lang="it-IT" sz="2800" b="1">
                <a:latin typeface="Times New Roman" pitchFamily="18" charset="0"/>
              </a:rPr>
              <a:t>Infezione può essere contratta facilmente in acque contaminate.</a:t>
            </a:r>
          </a:p>
          <a:p>
            <a:pPr>
              <a:lnSpc>
                <a:spcPct val="80000"/>
              </a:lnSpc>
            </a:pPr>
            <a:endParaRPr lang="it-IT" sz="2800" b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it-IT" sz="2800" b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it-IT" sz="2000" b="1"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it-IT" sz="2000" b="1">
              <a:latin typeface="Times New Roman" pitchFamily="18" charset="0"/>
            </a:endParaRPr>
          </a:p>
        </p:txBody>
      </p:sp>
      <p:sp>
        <p:nvSpPr>
          <p:cNvPr id="47108" name="Line 4"/>
          <p:cNvSpPr>
            <a:spLocks noChangeShapeType="1"/>
          </p:cNvSpPr>
          <p:nvPr/>
        </p:nvSpPr>
        <p:spPr bwMode="auto">
          <a:xfrm>
            <a:off x="2268538" y="4508500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Leptospirosi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/>
              <a:t>I batteri vengono escreti con le urine</a:t>
            </a:r>
          </a:p>
          <a:p>
            <a:r>
              <a:rPr lang="it-IT"/>
              <a:t>Trasmissione umana: rara</a:t>
            </a:r>
          </a:p>
          <a:p>
            <a:r>
              <a:rPr lang="it-IT"/>
              <a:t>Penetrazione attraverso ferite della cute o mucose        incubazione 1-2 settimane      torrente circolatorio       sintomi simil-influenzali       90% guarigione senza conseguenze</a:t>
            </a:r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>
            <a:off x="2411413" y="3500438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8172450" y="3500438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>
            <a:off x="4500563" y="4005263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2843213" y="4508500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49164" name="AutoShape 12"/>
          <p:cNvSpPr>
            <a:spLocks noChangeArrowheads="1"/>
          </p:cNvSpPr>
          <p:nvPr/>
        </p:nvSpPr>
        <p:spPr bwMode="auto">
          <a:xfrm>
            <a:off x="6011863" y="5661025"/>
            <a:ext cx="1081087" cy="936625"/>
          </a:xfrm>
          <a:prstGeom prst="curvedRightArrow">
            <a:avLst>
              <a:gd name="adj1" fmla="val 20000"/>
              <a:gd name="adj2" fmla="val 40000"/>
              <a:gd name="adj3" fmla="val 384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b="1">
                <a:solidFill>
                  <a:srgbClr val="CC3300"/>
                </a:solidFill>
                <a:latin typeface="Times New Roman" pitchFamily="18" charset="0"/>
              </a:rPr>
              <a:t>Leptospirosi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600200"/>
            <a:ext cx="8893175" cy="4525963"/>
          </a:xfrm>
        </p:spPr>
        <p:txBody>
          <a:bodyPr/>
          <a:lstStyle/>
          <a:p>
            <a:r>
              <a:rPr lang="it-IT" b="1">
                <a:latin typeface="Times New Roman" pitchFamily="18" charset="0"/>
              </a:rPr>
              <a:t>L’infezione può causare                                   </a:t>
            </a:r>
            <a:r>
              <a:rPr lang="it-IT" b="1">
                <a:solidFill>
                  <a:srgbClr val="CC3300"/>
                </a:solidFill>
                <a:latin typeface="Times New Roman" pitchFamily="18" charset="0"/>
              </a:rPr>
              <a:t>fegato: </a:t>
            </a:r>
            <a:r>
              <a:rPr lang="it-IT" b="1">
                <a:latin typeface="Times New Roman" pitchFamily="18" charset="0"/>
              </a:rPr>
              <a:t>epatite ittero emorragia                                 </a:t>
            </a:r>
            <a:r>
              <a:rPr lang="it-IT" b="1">
                <a:solidFill>
                  <a:srgbClr val="CC3300"/>
                </a:solidFill>
                <a:latin typeface="Times New Roman" pitchFamily="18" charset="0"/>
              </a:rPr>
              <a:t>rene:</a:t>
            </a:r>
            <a:r>
              <a:rPr lang="it-IT" b="1">
                <a:latin typeface="Times New Roman" pitchFamily="18" charset="0"/>
              </a:rPr>
              <a:t> uremia e batteriuria                                           </a:t>
            </a:r>
            <a:r>
              <a:rPr lang="it-IT" b="1">
                <a:solidFill>
                  <a:srgbClr val="CC3300"/>
                </a:solidFill>
                <a:latin typeface="Times New Roman" pitchFamily="18" charset="0"/>
              </a:rPr>
              <a:t>congiuntiva e sclera:</a:t>
            </a:r>
            <a:r>
              <a:rPr lang="it-IT" b="1">
                <a:latin typeface="Times New Roman" pitchFamily="18" charset="0"/>
              </a:rPr>
              <a:t> emorragia                               </a:t>
            </a:r>
            <a:r>
              <a:rPr lang="it-IT" b="1">
                <a:solidFill>
                  <a:srgbClr val="CC3300"/>
                </a:solidFill>
                <a:latin typeface="Times New Roman" pitchFamily="18" charset="0"/>
              </a:rPr>
              <a:t>liquido cerebrospinale: </a:t>
            </a:r>
            <a:r>
              <a:rPr lang="it-IT" b="1">
                <a:latin typeface="Times New Roman" pitchFamily="18" charset="0"/>
              </a:rPr>
              <a:t>meningiti asettiche</a:t>
            </a:r>
          </a:p>
          <a:p>
            <a:endParaRPr lang="it-IT" sz="2800" b="1">
              <a:latin typeface="Times New Roman" pitchFamily="18" charset="0"/>
            </a:endParaRPr>
          </a:p>
          <a:p>
            <a:r>
              <a:rPr lang="it-IT" b="1">
                <a:latin typeface="Times New Roman" pitchFamily="18" charset="0"/>
              </a:rPr>
              <a:t>5-10% grave forma di emorragia e insufficienza renale ed epatica (malattia di Weil)</a:t>
            </a:r>
          </a:p>
          <a:p>
            <a:endParaRPr lang="it-IT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143001"/>
          </a:xfrm>
        </p:spPr>
        <p:txBody>
          <a:bodyPr/>
          <a:lstStyle/>
          <a:p>
            <a:r>
              <a:rPr lang="it-IT">
                <a:solidFill>
                  <a:srgbClr val="FF3300"/>
                </a:solidFill>
              </a:rPr>
              <a:t>Diagnosi </a:t>
            </a:r>
            <a:r>
              <a:rPr lang="it-IT" sz="2800" b="1">
                <a:solidFill>
                  <a:srgbClr val="FF3300"/>
                </a:solidFill>
              </a:rPr>
              <a:t>Leptospirosi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18488" cy="5472112"/>
          </a:xfrm>
        </p:spPr>
        <p:txBody>
          <a:bodyPr/>
          <a:lstStyle/>
          <a:p>
            <a:r>
              <a:rPr lang="it-IT" b="1"/>
              <a:t>Isolamento batterico                               </a:t>
            </a:r>
            <a:r>
              <a:rPr lang="it-IT"/>
              <a:t>sangue, CSF, urine</a:t>
            </a:r>
            <a:endParaRPr lang="it-IT" b="1"/>
          </a:p>
          <a:p>
            <a:pPr>
              <a:buFontTx/>
              <a:buNone/>
            </a:pPr>
            <a:r>
              <a:rPr lang="it-IT" b="1">
                <a:solidFill>
                  <a:srgbClr val="CC3300"/>
                </a:solidFill>
              </a:rPr>
              <a:t>   </a:t>
            </a:r>
            <a:r>
              <a:rPr lang="it-IT">
                <a:solidFill>
                  <a:srgbClr val="CC3300"/>
                </a:solidFill>
              </a:rPr>
              <a:t>Diagnosi</a:t>
            </a:r>
            <a:endParaRPr lang="it-IT" b="1">
              <a:solidFill>
                <a:srgbClr val="CC3300"/>
              </a:solidFill>
            </a:endParaRPr>
          </a:p>
          <a:p>
            <a:r>
              <a:rPr lang="it-IT" b="1"/>
              <a:t>Microscopica</a:t>
            </a:r>
            <a:endParaRPr lang="it-IT"/>
          </a:p>
          <a:p>
            <a:r>
              <a:rPr lang="it-IT" b="1"/>
              <a:t>Sierologica</a:t>
            </a:r>
            <a:r>
              <a:rPr lang="it-IT"/>
              <a:t>                                    Anticorpi agglutinanti specifici per un determinato sierotipo. </a:t>
            </a:r>
          </a:p>
          <a:p>
            <a:r>
              <a:rPr lang="it-IT"/>
              <a:t>Possibile determinare un aumento del titolo e determinare una precedente esposizione al batterio</a:t>
            </a:r>
          </a:p>
          <a:p>
            <a:endParaRPr lang="it-IT" b="1"/>
          </a:p>
          <a:p>
            <a:pPr>
              <a:buFontTx/>
              <a:buNone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>
                <a:solidFill>
                  <a:srgbClr val="CC3300"/>
                </a:solidFill>
                <a:latin typeface="Times New Roman" pitchFamily="18" charset="0"/>
              </a:rPr>
              <a:t>Trattamento </a:t>
            </a:r>
            <a:r>
              <a:rPr lang="it-IT" sz="2800" b="1">
                <a:solidFill>
                  <a:srgbClr val="FF3300"/>
                </a:solidFill>
              </a:rPr>
              <a:t>Leptospirosi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43125"/>
            <a:ext cx="8229600" cy="4525963"/>
          </a:xfrm>
        </p:spPr>
        <p:txBody>
          <a:bodyPr/>
          <a:lstStyle/>
          <a:p>
            <a:r>
              <a:rPr lang="it-IT" sz="3600">
                <a:solidFill>
                  <a:srgbClr val="CC3300"/>
                </a:solidFill>
              </a:rPr>
              <a:t>Penicillina e tetracicline</a:t>
            </a:r>
            <a:r>
              <a:rPr lang="it-IT"/>
              <a:t> (entro uno o due giorni)</a:t>
            </a:r>
          </a:p>
          <a:p>
            <a:endParaRPr lang="it-IT"/>
          </a:p>
          <a:p>
            <a:endParaRPr lang="it-IT"/>
          </a:p>
          <a:p>
            <a:r>
              <a:rPr lang="it-IT" sz="3600">
                <a:solidFill>
                  <a:srgbClr val="CC3300"/>
                </a:solidFill>
              </a:rPr>
              <a:t>Doxiciclina</a:t>
            </a:r>
            <a:r>
              <a:rPr lang="it-IT"/>
              <a:t> (può prevenire l’infezione)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</Words>
  <Application>Microsoft Office PowerPoint</Application>
  <PresentationFormat>Presentazione su schermo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Diapositiva 1</vt:lpstr>
      <vt:lpstr>Leptospirosi</vt:lpstr>
      <vt:lpstr>Leptospirosi</vt:lpstr>
      <vt:lpstr>Leptospirosi</vt:lpstr>
      <vt:lpstr>Diagnosi Leptospirosi</vt:lpstr>
      <vt:lpstr>Trattamento Leptospirosi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1</cp:revision>
  <dcterms:created xsi:type="dcterms:W3CDTF">2016-05-06T11:07:17Z</dcterms:created>
  <dcterms:modified xsi:type="dcterms:W3CDTF">2016-05-06T11:08:05Z</dcterms:modified>
</cp:coreProperties>
</file>