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036C-96A6-42D3-98FF-018A48DF2A63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7013D-F623-48EC-839E-271C5847F173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brucella"/>
          <p:cNvPicPr>
            <a:picLocks noChangeAspect="1" noChangeArrowheads="1"/>
          </p:cNvPicPr>
          <p:nvPr/>
        </p:nvPicPr>
        <p:blipFill>
          <a:blip r:embed="rId2"/>
          <a:srcRect b="12761"/>
          <a:stretch>
            <a:fillRect/>
          </a:stretch>
        </p:blipFill>
        <p:spPr bwMode="auto">
          <a:xfrm>
            <a:off x="684213" y="404813"/>
            <a:ext cx="7704137" cy="5295900"/>
          </a:xfrm>
          <a:prstGeom prst="rect">
            <a:avLst/>
          </a:prstGeom>
          <a:noFill/>
        </p:spPr>
      </p:pic>
      <p:sp>
        <p:nvSpPr>
          <p:cNvPr id="33798" name="Comment 6"/>
          <p:cNvSpPr>
            <a:spLocks noChangeArrowheads="1"/>
          </p:cNvSpPr>
          <p:nvPr/>
        </p:nvSpPr>
        <p:spPr bwMode="auto">
          <a:xfrm>
            <a:off x="3563938" y="6057900"/>
            <a:ext cx="1828800" cy="46672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it-IT" sz="2400">
                <a:solidFill>
                  <a:srgbClr val="000000"/>
                </a:solidFill>
                <a:latin typeface="Arial" charset="0"/>
              </a:rPr>
              <a:t>Brucella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solidFill>
                  <a:srgbClr val="CC3300"/>
                </a:solidFill>
              </a:rPr>
              <a:t>Diagnosi (Brucellosi)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it-IT" b="1">
                <a:latin typeface="Times New Roman" pitchFamily="18" charset="0"/>
              </a:rPr>
              <a:t>Isolamento dal sangue e dalle urine (midollo osseo, linfonodi). Necessarie fino a 4 settimane</a:t>
            </a:r>
          </a:p>
          <a:p>
            <a:r>
              <a:rPr lang="it-IT" b="1">
                <a:latin typeface="Times New Roman" pitchFamily="18" charset="0"/>
              </a:rPr>
              <a:t>IgM presenti nella infezione acuta</a:t>
            </a:r>
          </a:p>
          <a:p>
            <a:r>
              <a:rPr lang="it-IT" b="1">
                <a:latin typeface="Times New Roman" pitchFamily="18" charset="0"/>
              </a:rPr>
              <a:t>IgG e IgA nella fase cronica</a:t>
            </a:r>
          </a:p>
          <a:p>
            <a:r>
              <a:rPr lang="it-IT" b="1">
                <a:latin typeface="Times New Roman" pitchFamily="18" charset="0"/>
              </a:rPr>
              <a:t>Emocoltura (10 gg) isolamento possibile solo nella fase acuta  ,10% complicazioni quali osteomielite)</a:t>
            </a:r>
          </a:p>
          <a:p>
            <a:r>
              <a:rPr lang="it-IT" b="1">
                <a:latin typeface="Times New Roman" pitchFamily="18" charset="0"/>
              </a:rPr>
              <a:t>Colture di midollo osseo per brucellosi cronica</a:t>
            </a:r>
          </a:p>
          <a:p>
            <a:endParaRPr lang="it-IT" b="1">
              <a:latin typeface="Times New Roman" pitchFamily="18" charset="0"/>
            </a:endParaRP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7451725" y="5876925"/>
            <a:ext cx="733425" cy="981075"/>
          </a:xfrm>
          <a:prstGeom prst="curvedRightArrow">
            <a:avLst>
              <a:gd name="adj1" fmla="val 26753"/>
              <a:gd name="adj2" fmla="val 5350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b="1">
                <a:solidFill>
                  <a:srgbClr val="CC3300"/>
                </a:solidFill>
              </a:rPr>
              <a:t>Diagnosi (Brucellosi)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>
                <a:latin typeface="Times New Roman" pitchFamily="18" charset="0"/>
              </a:rPr>
              <a:t>Coltura in terreno ricco di aminoacidi e fattori accrescimento</a:t>
            </a:r>
            <a:r>
              <a:rPr lang="it-IT" b="1"/>
              <a:t> (Mg, vit B, </a:t>
            </a:r>
            <a:r>
              <a:rPr lang="it-IT" b="1">
                <a:latin typeface="Times New Roman" pitchFamily="18" charset="0"/>
              </a:rPr>
              <a:t>biotina) </a:t>
            </a:r>
          </a:p>
          <a:p>
            <a:r>
              <a:rPr lang="it-IT" b="1">
                <a:latin typeface="Times New Roman" pitchFamily="18" charset="0"/>
              </a:rPr>
              <a:t>TSA + siero di cavallo + CO2 + antibiotici e/o cristal violetto </a:t>
            </a:r>
          </a:p>
          <a:p>
            <a:r>
              <a:rPr lang="it-IT" b="1">
                <a:latin typeface="Times New Roman" pitchFamily="18" charset="0"/>
              </a:rPr>
              <a:t>Osservazione ogni 4-5 gg         striscio Gram        coccobacilli mal colorati</a:t>
            </a:r>
          </a:p>
          <a:p>
            <a:r>
              <a:rPr lang="it-IT" b="1">
                <a:latin typeface="Times New Roman" pitchFamily="18" charset="0"/>
              </a:rPr>
              <a:t>Su terreno solido colonie translucide bluastre</a:t>
            </a:r>
            <a:endParaRPr lang="it-IT" b="1"/>
          </a:p>
        </p:txBody>
      </p:sp>
      <p:sp>
        <p:nvSpPr>
          <p:cNvPr id="44036" name="Line 4"/>
          <p:cNvSpPr>
            <a:spLocks noChangeShapeType="1"/>
          </p:cNvSpPr>
          <p:nvPr/>
        </p:nvSpPr>
        <p:spPr bwMode="auto">
          <a:xfrm>
            <a:off x="5291138" y="40767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4037" name="Line 5"/>
          <p:cNvSpPr>
            <a:spLocks noChangeShapeType="1"/>
          </p:cNvSpPr>
          <p:nvPr/>
        </p:nvSpPr>
        <p:spPr bwMode="auto">
          <a:xfrm>
            <a:off x="8532813" y="40767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 descr="colonie b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836613"/>
            <a:ext cx="3733800" cy="5472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Trattamento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Antibiotici per lunga durata(3 mesi)</a:t>
            </a:r>
          </a:p>
          <a:p>
            <a:pPr>
              <a:buFontTx/>
              <a:buNone/>
            </a:pPr>
            <a:r>
              <a:rPr lang="it-IT"/>
              <a:t>          </a:t>
            </a:r>
          </a:p>
          <a:p>
            <a:endParaRPr lang="it-IT"/>
          </a:p>
          <a:p>
            <a:r>
              <a:rPr lang="it-IT"/>
              <a:t>           </a:t>
            </a:r>
            <a:r>
              <a:rPr lang="it-IT" sz="3600">
                <a:solidFill>
                  <a:srgbClr val="CC3300"/>
                </a:solidFill>
              </a:rPr>
              <a:t>Tetracicline</a:t>
            </a:r>
          </a:p>
          <a:p>
            <a:r>
              <a:rPr lang="it-IT" sz="3600">
                <a:solidFill>
                  <a:srgbClr val="CC3300"/>
                </a:solidFill>
              </a:rPr>
              <a:t>            Streptomicina</a:t>
            </a:r>
          </a:p>
          <a:p>
            <a:r>
              <a:rPr lang="it-IT" sz="3600">
                <a:solidFill>
                  <a:srgbClr val="CC3300"/>
                </a:solidFill>
              </a:rPr>
              <a:t>            Co-trimossazzolo</a:t>
            </a:r>
            <a:endParaRPr lang="it-IT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50825" y="371475"/>
            <a:ext cx="8642350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CC3300"/>
                </a:solidFill>
              </a:rPr>
              <a:t>Brucellosi</a:t>
            </a:r>
          </a:p>
          <a:p>
            <a:r>
              <a:rPr lang="it-IT" sz="2800"/>
              <a:t>Piccoli coccobacilli gram- negativi immobili adattati a replicarsi all’interno delle cellule.                                      </a:t>
            </a:r>
          </a:p>
          <a:p>
            <a:r>
              <a:rPr lang="it-IT" sz="2800"/>
              <a:t>                                                                                             Quattro specie di importanza clinica : </a:t>
            </a:r>
            <a:r>
              <a:rPr lang="it-IT" sz="2800" i="1"/>
              <a:t>Brucella abortus, B. melitensis, B. suis, B. canis</a:t>
            </a:r>
          </a:p>
          <a:p>
            <a:endParaRPr lang="it-IT" sz="2800" i="1"/>
          </a:p>
          <a:p>
            <a:r>
              <a:rPr lang="it-IT" sz="2800"/>
              <a:t>Patogeni animali</a:t>
            </a:r>
          </a:p>
          <a:p>
            <a:endParaRPr lang="it-IT" sz="2800"/>
          </a:p>
          <a:p>
            <a:r>
              <a:rPr lang="it-IT" sz="2800"/>
              <a:t>Causano aborti  contagiosi nelle mucche e capre localizzandosi nella placenta e nelle ghiandole mammarie             latte, anche per lunghi periodi                                                                            </a:t>
            </a:r>
          </a:p>
        </p:txBody>
      </p:sp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2195513" y="558958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9300" y="628650"/>
            <a:ext cx="5105400" cy="560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50825" y="115888"/>
            <a:ext cx="8642350" cy="668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it-IT">
                <a:solidFill>
                  <a:srgbClr val="CC3300"/>
                </a:solidFill>
              </a:rPr>
              <a:t>Brucellosi umana</a:t>
            </a:r>
          </a:p>
          <a:p>
            <a:pPr>
              <a:spcBef>
                <a:spcPct val="50000"/>
              </a:spcBef>
            </a:pPr>
            <a:r>
              <a:rPr lang="it-IT" sz="2800"/>
              <a:t>--Definita anche febbre ondulante o febbre di Malta</a:t>
            </a:r>
          </a:p>
          <a:p>
            <a:pPr>
              <a:spcBef>
                <a:spcPct val="50000"/>
              </a:spcBef>
            </a:pPr>
            <a:r>
              <a:rPr lang="it-IT" sz="2800"/>
              <a:t>--Infezione per penetrazione del batterio attraverso:cute (abrasioni), tratto digerente, </a:t>
            </a:r>
            <a:r>
              <a:rPr lang="it-IT" sz="2800">
                <a:solidFill>
                  <a:srgbClr val="CC3300"/>
                </a:solidFill>
              </a:rPr>
              <a:t>tratto respiratorio.       </a:t>
            </a:r>
          </a:p>
          <a:p>
            <a:pPr>
              <a:spcBef>
                <a:spcPct val="50000"/>
              </a:spcBef>
            </a:pPr>
            <a:r>
              <a:rPr lang="it-IT" sz="2800"/>
              <a:t>--Categorie a rischio: allevatori, veterinai, macellai etc      </a:t>
            </a:r>
          </a:p>
          <a:p>
            <a:pPr>
              <a:spcBef>
                <a:spcPct val="50000"/>
              </a:spcBef>
            </a:pPr>
            <a:r>
              <a:rPr lang="it-IT" sz="2800"/>
              <a:t>--Derivati alimentari (latte non pastorizzato o formaggio rappresentano fonti meno comuni di infezioni)</a:t>
            </a:r>
          </a:p>
          <a:p>
            <a:pPr>
              <a:spcBef>
                <a:spcPct val="50000"/>
              </a:spcBef>
            </a:pPr>
            <a:r>
              <a:rPr lang="it-IT" sz="2800"/>
              <a:t>Nessun contagio persona-persona</a:t>
            </a:r>
          </a:p>
          <a:p>
            <a:pPr>
              <a:spcBef>
                <a:spcPct val="50000"/>
              </a:spcBef>
            </a:pPr>
            <a:r>
              <a:rPr lang="it-IT" sz="2800"/>
              <a:t>Infezione diffusa in tutto il mondo con bassa incidenza nei paesi ad alto standard economico.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7" name="Picture 5" descr="bru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765175"/>
            <a:ext cx="7705725" cy="5578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0" y="60325"/>
            <a:ext cx="8642350" cy="679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solidFill>
                  <a:srgbClr val="CC3300"/>
                </a:solidFill>
              </a:rPr>
              <a:t>Clinica (Brucellosi) </a:t>
            </a:r>
          </a:p>
          <a:p>
            <a:pPr>
              <a:spcBef>
                <a:spcPct val="50000"/>
              </a:spcBef>
            </a:pPr>
            <a:r>
              <a:rPr lang="it-IT" sz="3200">
                <a:solidFill>
                  <a:srgbClr val="008000"/>
                </a:solidFill>
              </a:rPr>
              <a:t>Fase setticemica</a:t>
            </a:r>
            <a:r>
              <a:rPr lang="it-IT" sz="3200"/>
              <a:t>: sito di entrata           linfonodi locali e regionali        dotto toracico       sangue.</a:t>
            </a:r>
          </a:p>
          <a:p>
            <a:pPr>
              <a:spcBef>
                <a:spcPct val="50000"/>
              </a:spcBef>
            </a:pPr>
            <a:r>
              <a:rPr lang="it-IT" sz="3200">
                <a:solidFill>
                  <a:schemeClr val="accent2"/>
                </a:solidFill>
              </a:rPr>
              <a:t>Infezione delle cellule del reticolo endoteliale</a:t>
            </a:r>
            <a:r>
              <a:rPr lang="it-IT" sz="3200"/>
              <a:t> (fegato, milza, midollo osseo, tessuti linfoidi)con permanenza dei batteri anche per lungo tempo.</a:t>
            </a:r>
          </a:p>
          <a:p>
            <a:pPr>
              <a:spcBef>
                <a:spcPct val="50000"/>
              </a:spcBef>
            </a:pPr>
            <a:r>
              <a:rPr lang="it-IT" sz="3200">
                <a:solidFill>
                  <a:schemeClr val="accent2"/>
                </a:solidFill>
              </a:rPr>
              <a:t>Reazione infiammatoria (granulomatosa)</a:t>
            </a:r>
            <a:r>
              <a:rPr lang="it-IT" sz="3200"/>
              <a:t>     cellule epitelioidi giganti, necrosi centrale, fibrosi periferica.</a:t>
            </a:r>
          </a:p>
          <a:p>
            <a:pPr>
              <a:spcBef>
                <a:spcPct val="50000"/>
              </a:spcBef>
            </a:pPr>
            <a:r>
              <a:rPr lang="it-IT" sz="3200">
                <a:solidFill>
                  <a:srgbClr val="CC3300"/>
                </a:solidFill>
              </a:rPr>
              <a:t>Infezione spesso asintomatica.</a:t>
            </a:r>
          </a:p>
          <a:p>
            <a:pPr>
              <a:spcBef>
                <a:spcPct val="50000"/>
              </a:spcBef>
            </a:pPr>
            <a:endParaRPr lang="it-IT" sz="3200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>
            <a:off x="5795963" y="126841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3059113" y="1700213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6227763" y="1700213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7524750" y="42211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188913"/>
            <a:ext cx="9144000" cy="728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>
                <a:solidFill>
                  <a:srgbClr val="CC3300"/>
                </a:solidFill>
              </a:rPr>
              <a:t>Sintomi (Brucellosi)</a:t>
            </a:r>
          </a:p>
          <a:p>
            <a:pPr>
              <a:spcBef>
                <a:spcPct val="50000"/>
              </a:spcBef>
            </a:pPr>
            <a:r>
              <a:rPr lang="it-IT" sz="3200"/>
              <a:t>Dopo 1-3 settimane, malessere, febbre sudorazione, dolorabilità, debolezza, </a:t>
            </a:r>
            <a:r>
              <a:rPr lang="it-IT" sz="3200">
                <a:solidFill>
                  <a:srgbClr val="CC3300"/>
                </a:solidFill>
              </a:rPr>
              <a:t>pochi pazienti mostrano una febbre ondulante.</a:t>
            </a:r>
          </a:p>
          <a:p>
            <a:pPr>
              <a:spcBef>
                <a:spcPct val="50000"/>
              </a:spcBef>
            </a:pPr>
            <a:r>
              <a:rPr lang="it-IT" sz="3200"/>
              <a:t>Si possono riscontrare ingrossamento dei linfonodi della milza e la comparsa di epatiti.</a:t>
            </a:r>
          </a:p>
          <a:p>
            <a:pPr>
              <a:spcBef>
                <a:spcPct val="50000"/>
              </a:spcBef>
            </a:pPr>
            <a:r>
              <a:rPr lang="it-IT" sz="3200"/>
              <a:t>Eventuali lesioni del midollo osseo possono evolversi in osteomieliti, occasionalmente si può avere, endocarditi e meningiti.</a:t>
            </a:r>
          </a:p>
          <a:p>
            <a:pPr>
              <a:spcBef>
                <a:spcPct val="50000"/>
              </a:spcBef>
            </a:pPr>
            <a:r>
              <a:rPr lang="it-IT" sz="3200"/>
              <a:t>No aborto per la mancanza in placenta di uno zucchero (eritrolo)</a:t>
            </a:r>
          </a:p>
          <a:p>
            <a:pPr>
              <a:spcBef>
                <a:spcPct val="50000"/>
              </a:spcBef>
            </a:pPr>
            <a:endParaRPr lang="it-IT" sz="3200"/>
          </a:p>
        </p:txBody>
      </p:sp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8027988" y="56435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9050" y="-109538"/>
            <a:ext cx="9182100" cy="7077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</a:rPr>
              <a:t>Sintomi (Brucellosi)</a:t>
            </a:r>
            <a:br>
              <a:rPr lang="it-IT" sz="4000" b="1">
                <a:solidFill>
                  <a:srgbClr val="CC3300"/>
                </a:solidFill>
              </a:rPr>
            </a:br>
            <a:endParaRPr lang="it-IT" sz="4000" b="1">
              <a:solidFill>
                <a:srgbClr val="CC33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893175" cy="4525962"/>
          </a:xfrm>
        </p:spPr>
        <p:txBody>
          <a:bodyPr/>
          <a:lstStyle/>
          <a:p>
            <a:r>
              <a:rPr lang="it-IT" b="1">
                <a:latin typeface="Times New Roman" pitchFamily="18" charset="0"/>
              </a:rPr>
              <a:t>Guarigione dopo qualche settimana </a:t>
            </a:r>
          </a:p>
          <a:p>
            <a:r>
              <a:rPr lang="it-IT" b="1">
                <a:latin typeface="Times New Roman" pitchFamily="18" charset="0"/>
              </a:rPr>
              <a:t>Può svilupparsi uno stato cronico       più di una ricaduta l’anno (astenia,dolorabilità, ansia, depressione occasionalmente febbre)</a:t>
            </a:r>
          </a:p>
          <a:p>
            <a:r>
              <a:rPr lang="it-IT" b="1">
                <a:latin typeface="Times New Roman" pitchFamily="18" charset="0"/>
              </a:rPr>
              <a:t>Alternanza di guarigioni e recidive con difficoltà di diagnosi (no isolamento Brucelle)</a:t>
            </a:r>
          </a:p>
          <a:p>
            <a:r>
              <a:rPr lang="it-IT" b="1">
                <a:latin typeface="Times New Roman" pitchFamily="18" charset="0"/>
              </a:rPr>
              <a:t>Titolo anticorpi agglutinanti alti nonostante sia più importante la risposta cellulo-mediata.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6516688" y="24923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433</Words>
  <Application>Microsoft Office PowerPoint</Application>
  <PresentationFormat>Presentazione su schermo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Sintomi (Brucellosi) </vt:lpstr>
      <vt:lpstr>Diagnosi (Brucellosi)</vt:lpstr>
      <vt:lpstr>Diagnosi (Brucellosi)</vt:lpstr>
      <vt:lpstr>Diapositiva 12</vt:lpstr>
      <vt:lpstr>Trattamento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</cp:revision>
  <dcterms:created xsi:type="dcterms:W3CDTF">2016-05-06T11:00:31Z</dcterms:created>
  <dcterms:modified xsi:type="dcterms:W3CDTF">2016-05-06T11:04:28Z</dcterms:modified>
</cp:coreProperties>
</file>