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F541A-0687-4974-A99D-DEBF2B93802A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44D1-5E64-4C1A-8D4C-CEF9013E981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8" name="Picture 4" descr="Yersinia-pest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889000"/>
            <a:ext cx="6350000" cy="5080000"/>
          </a:xfrm>
          <a:prstGeom prst="rect">
            <a:avLst/>
          </a:prstGeom>
          <a:noFill/>
        </p:spPr>
      </p:pic>
      <p:sp>
        <p:nvSpPr>
          <p:cNvPr id="62469" name="Comment 5"/>
          <p:cNvSpPr>
            <a:spLocks noChangeArrowheads="1"/>
          </p:cNvSpPr>
          <p:nvPr/>
        </p:nvSpPr>
        <p:spPr bwMode="auto">
          <a:xfrm>
            <a:off x="3352800" y="6130925"/>
            <a:ext cx="1828800" cy="46672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it-IT" sz="2400">
                <a:solidFill>
                  <a:srgbClr val="000000"/>
                </a:solidFill>
                <a:latin typeface="Arial" charset="0"/>
              </a:rPr>
              <a:t>peste</a:t>
            </a:r>
            <a:endParaRPr lang="it-IT" sz="2400" b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>
                <a:solidFill>
                  <a:srgbClr val="CC3300"/>
                </a:solidFill>
                <a:latin typeface="Times New Roman" pitchFamily="18" charset="0"/>
              </a:rPr>
              <a:t>Peste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i="1"/>
              <a:t>Yersinia pestis</a:t>
            </a:r>
          </a:p>
          <a:p>
            <a:endParaRPr lang="it-IT"/>
          </a:p>
          <a:p>
            <a:r>
              <a:rPr lang="it-IT"/>
              <a:t>Endemica in India, Sud est asiatico, Sud Africa, Sud America, Messico, sud ovest USA.</a:t>
            </a:r>
          </a:p>
          <a:p>
            <a:endParaRPr lang="it-IT"/>
          </a:p>
          <a:p>
            <a:r>
              <a:rPr lang="it-IT"/>
              <a:t>Casi sporadici</a:t>
            </a:r>
          </a:p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8229600" cy="1143001"/>
          </a:xfrm>
        </p:spPr>
        <p:txBody>
          <a:bodyPr/>
          <a:lstStyle/>
          <a:p>
            <a:r>
              <a:rPr lang="it-IT">
                <a:solidFill>
                  <a:srgbClr val="CC3300"/>
                </a:solidFill>
              </a:rPr>
              <a:t>PESTE</a:t>
            </a:r>
          </a:p>
        </p:txBody>
      </p:sp>
      <p:pic>
        <p:nvPicPr>
          <p:cNvPr id="5632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620713"/>
            <a:ext cx="6769100" cy="6237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8229600" cy="1143001"/>
          </a:xfrm>
        </p:spPr>
        <p:txBody>
          <a:bodyPr/>
          <a:lstStyle/>
          <a:p>
            <a:r>
              <a:rPr lang="it-IT" sz="4000" b="1">
                <a:solidFill>
                  <a:srgbClr val="CC3300"/>
                </a:solidFill>
              </a:rPr>
              <a:t> </a:t>
            </a:r>
            <a:r>
              <a:rPr lang="it-IT" sz="4000" b="1">
                <a:solidFill>
                  <a:srgbClr val="CC3300"/>
                </a:solidFill>
                <a:latin typeface="Times New Roman" pitchFamily="18" charset="0"/>
              </a:rPr>
              <a:t>Peste Patogenesi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it-IT"/>
              <a:t>Moltiplicazione cutanea nel sito d’ingresso</a:t>
            </a:r>
          </a:p>
          <a:p>
            <a:r>
              <a:rPr lang="it-IT"/>
              <a:t>Diffusione linfatica      Linfonodi locali e regionali</a:t>
            </a:r>
          </a:p>
          <a:p>
            <a:r>
              <a:rPr lang="it-IT"/>
              <a:t>Produzione di fattori di virulenza (antigene antifagocitario, endotossine e tossine proteiche)</a:t>
            </a:r>
          </a:p>
          <a:p>
            <a:r>
              <a:rPr lang="it-IT"/>
              <a:t>2-6 gg dal morso della pulce i linfonodi ascellari e inguinali diventano doloranti     ingrossamento       bubboni       infiammazione       sanguinamento</a:t>
            </a:r>
          </a:p>
          <a:p>
            <a:endParaRPr lang="it-IT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4211638" y="16287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>
            <a:off x="6084888" y="52292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3708400" y="52292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635375" y="573405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8378" name="AutoShape 10"/>
          <p:cNvSpPr>
            <a:spLocks noChangeArrowheads="1"/>
          </p:cNvSpPr>
          <p:nvPr/>
        </p:nvSpPr>
        <p:spPr bwMode="auto">
          <a:xfrm>
            <a:off x="7524750" y="5589588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>
                <a:solidFill>
                  <a:srgbClr val="CC3300"/>
                </a:solidFill>
                <a:latin typeface="Times New Roman" pitchFamily="18" charset="0"/>
              </a:rPr>
              <a:t>Peste Patogenesi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t-IT" sz="2800"/>
              <a:t>Febbre </a:t>
            </a:r>
          </a:p>
          <a:p>
            <a:pPr>
              <a:lnSpc>
                <a:spcPct val="80000"/>
              </a:lnSpc>
            </a:pPr>
            <a:r>
              <a:rPr lang="it-IT" sz="2800"/>
              <a:t>Nelle forme </a:t>
            </a:r>
            <a:r>
              <a:rPr lang="it-IT" sz="2800">
                <a:solidFill>
                  <a:srgbClr val="CC3300"/>
                </a:solidFill>
              </a:rPr>
              <a:t>lievi,</a:t>
            </a:r>
            <a:r>
              <a:rPr lang="it-IT" sz="2800"/>
              <a:t> arresto della patologia</a:t>
            </a:r>
          </a:p>
          <a:p>
            <a:pPr>
              <a:lnSpc>
                <a:spcPct val="80000"/>
              </a:lnSpc>
            </a:pPr>
            <a:r>
              <a:rPr lang="it-IT" sz="2800"/>
              <a:t>Nelle forme </a:t>
            </a:r>
            <a:r>
              <a:rPr lang="it-IT" sz="2800">
                <a:solidFill>
                  <a:srgbClr val="CC3300"/>
                </a:solidFill>
              </a:rPr>
              <a:t>gravi,</a:t>
            </a:r>
            <a:r>
              <a:rPr lang="it-IT" sz="2800"/>
              <a:t>diffusione ematogena con setticemie, emorragie (coinvolgimento milza,fegato, polmoni,SNC).</a:t>
            </a:r>
          </a:p>
          <a:p>
            <a:pPr>
              <a:lnSpc>
                <a:spcPct val="80000"/>
              </a:lnSpc>
            </a:pPr>
            <a:r>
              <a:rPr lang="it-IT" sz="2800"/>
              <a:t>Complicanze comuni coaugulazione intravasale, </a:t>
            </a:r>
            <a:r>
              <a:rPr lang="it-IT" sz="2800">
                <a:solidFill>
                  <a:srgbClr val="CC3300"/>
                </a:solidFill>
              </a:rPr>
              <a:t>polmonite, </a:t>
            </a:r>
            <a:r>
              <a:rPr lang="it-IT" sz="2800"/>
              <a:t>meningite.</a:t>
            </a:r>
          </a:p>
          <a:p>
            <a:pPr>
              <a:lnSpc>
                <a:spcPct val="80000"/>
              </a:lnSpc>
            </a:pPr>
            <a:r>
              <a:rPr lang="it-IT" sz="2800"/>
              <a:t>Mortalità 50% peste bubbonica   circa 100% peste polmonare.</a:t>
            </a:r>
          </a:p>
          <a:p>
            <a:pPr>
              <a:lnSpc>
                <a:spcPct val="80000"/>
              </a:lnSpc>
            </a:pPr>
            <a:r>
              <a:rPr lang="it-IT" sz="2800"/>
              <a:t>Forte immunizzazione alla guarigione.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800">
                <a:solidFill>
                  <a:srgbClr val="CC3300"/>
                </a:solidFill>
              </a:rPr>
              <a:t>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>
                <a:solidFill>
                  <a:srgbClr val="CC3300"/>
                </a:solidFill>
                <a:latin typeface="Times New Roman" pitchFamily="18" charset="0"/>
              </a:rPr>
              <a:t>Peste DIAGNOSI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Batteri si ritrovano in aspirato linfonodale</a:t>
            </a:r>
          </a:p>
          <a:p>
            <a:r>
              <a:rPr lang="it-IT"/>
              <a:t>Nell’espettorato (peste polmonare)</a:t>
            </a:r>
          </a:p>
          <a:p>
            <a:r>
              <a:rPr lang="it-IT"/>
              <a:t>Osservazione microscopica dopo colorazione di Gram o con anticorpi fluorescenti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>
                <a:solidFill>
                  <a:srgbClr val="CC3300"/>
                </a:solidFill>
                <a:latin typeface="Times New Roman" pitchFamily="18" charset="0"/>
              </a:rPr>
              <a:t>Peste TRATTAMENTO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3600" b="1"/>
              <a:t>Antibiotici </a:t>
            </a:r>
          </a:p>
          <a:p>
            <a:endParaRPr lang="it-IT" sz="3600" b="1"/>
          </a:p>
          <a:p>
            <a:pPr>
              <a:buFontTx/>
              <a:buNone/>
            </a:pPr>
            <a:r>
              <a:rPr lang="it-IT" sz="3600" b="1"/>
              <a:t>                   </a:t>
            </a:r>
            <a:r>
              <a:rPr lang="it-IT" sz="3600" b="1">
                <a:solidFill>
                  <a:srgbClr val="CC3300"/>
                </a:solidFill>
              </a:rPr>
              <a:t>Streptomicina</a:t>
            </a:r>
          </a:p>
          <a:p>
            <a:pPr algn="ctr">
              <a:buFontTx/>
              <a:buNone/>
            </a:pPr>
            <a:r>
              <a:rPr lang="it-IT" sz="3600" b="1">
                <a:solidFill>
                  <a:srgbClr val="CC3300"/>
                </a:solidFill>
              </a:rPr>
              <a:t>Tetraciclina</a:t>
            </a:r>
          </a:p>
          <a:p>
            <a:endParaRPr lang="it-IT" sz="3600" b="1"/>
          </a:p>
          <a:p>
            <a:pPr>
              <a:buFontTx/>
              <a:buNone/>
            </a:pPr>
            <a:r>
              <a:rPr lang="it-IT" sz="3600" b="1"/>
              <a:t>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042988" y="620713"/>
            <a:ext cx="7345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CC3300"/>
                </a:solidFill>
              </a:rPr>
              <a:t>Peste MISURE PREVENTIVE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755650" y="1628775"/>
            <a:ext cx="7777163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/>
              <a:t>Misure di quarantena (porti, navi)</a:t>
            </a:r>
          </a:p>
          <a:p>
            <a:pPr>
              <a:spcBef>
                <a:spcPct val="50000"/>
              </a:spcBef>
            </a:pPr>
            <a:r>
              <a:rPr lang="it-IT" sz="3200"/>
              <a:t>Controllo roditori (porti aeroporti)</a:t>
            </a:r>
          </a:p>
          <a:p>
            <a:pPr>
              <a:spcBef>
                <a:spcPct val="50000"/>
              </a:spcBef>
            </a:pPr>
            <a:r>
              <a:rPr lang="it-IT" sz="3200"/>
              <a:t>Isolamento dei malati</a:t>
            </a:r>
          </a:p>
          <a:p>
            <a:pPr>
              <a:spcBef>
                <a:spcPct val="50000"/>
              </a:spcBef>
            </a:pPr>
            <a:r>
              <a:rPr lang="it-IT" sz="3200"/>
              <a:t>Chemioprofilassi (tetracicline) durante le epidemie o viaggi in aree colpite</a:t>
            </a:r>
          </a:p>
          <a:p>
            <a:pPr>
              <a:spcBef>
                <a:spcPct val="50000"/>
              </a:spcBef>
            </a:pPr>
            <a:r>
              <a:rPr lang="it-IT" sz="3200"/>
              <a:t>Vaccinazioni dei militari o lavoratori in zone endemiche.</a:t>
            </a:r>
          </a:p>
          <a:p>
            <a:pPr>
              <a:spcBef>
                <a:spcPct val="50000"/>
              </a:spcBef>
            </a:pPr>
            <a:endParaRPr lang="it-IT" sz="3200"/>
          </a:p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827088" y="47625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solidFill>
                  <a:srgbClr val="CC3300"/>
                </a:solidFill>
              </a:rPr>
              <a:t>Peste VACCINO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827088" y="1844675"/>
            <a:ext cx="7921625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sz="3200"/>
          </a:p>
          <a:p>
            <a:pPr>
              <a:spcBef>
                <a:spcPct val="50000"/>
              </a:spcBef>
            </a:pPr>
            <a:r>
              <a:rPr lang="it-IT" sz="3200"/>
              <a:t>COSTITUITO DA BATTERI UCCISI CON FORMALINA</a:t>
            </a:r>
          </a:p>
          <a:p>
            <a:pPr>
              <a:spcBef>
                <a:spcPct val="50000"/>
              </a:spcBef>
            </a:pPr>
            <a:r>
              <a:rPr lang="it-IT" sz="3200"/>
              <a:t>FORNISCE SOLO UNA PROTEZIONE PARZIALE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206</Words>
  <Application>Microsoft Office PowerPoint</Application>
  <PresentationFormat>Presentazione su schermo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Peste</vt:lpstr>
      <vt:lpstr>PESTE</vt:lpstr>
      <vt:lpstr> Peste Patogenesi</vt:lpstr>
      <vt:lpstr>Peste Patogenesi</vt:lpstr>
      <vt:lpstr>Peste DIAGNOSI</vt:lpstr>
      <vt:lpstr>Peste TRATTAMENTO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</cp:revision>
  <dcterms:created xsi:type="dcterms:W3CDTF">2016-05-06T11:17:55Z</dcterms:created>
  <dcterms:modified xsi:type="dcterms:W3CDTF">2016-05-06T11:20:13Z</dcterms:modified>
</cp:coreProperties>
</file>