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61" r:id="rId3"/>
    <p:sldId id="283" r:id="rId4"/>
    <p:sldId id="281" r:id="rId5"/>
    <p:sldId id="273" r:id="rId6"/>
    <p:sldId id="285" r:id="rId7"/>
    <p:sldId id="286" r:id="rId8"/>
    <p:sldId id="287" r:id="rId9"/>
    <p:sldId id="274" r:id="rId10"/>
    <p:sldId id="291" r:id="rId11"/>
    <p:sldId id="277" r:id="rId12"/>
    <p:sldId id="279" r:id="rId13"/>
    <p:sldId id="292" r:id="rId14"/>
    <p:sldId id="294" r:id="rId15"/>
    <p:sldId id="296" r:id="rId16"/>
    <p:sldId id="295" r:id="rId17"/>
    <p:sldId id="280" r:id="rId18"/>
    <p:sldId id="297" r:id="rId19"/>
    <p:sldId id="293" r:id="rId20"/>
    <p:sldId id="276" r:id="rId21"/>
    <p:sldId id="298" r:id="rId22"/>
    <p:sldId id="300" r:id="rId23"/>
    <p:sldId id="301" r:id="rId24"/>
    <p:sldId id="268" r:id="rId25"/>
    <p:sldId id="302" r:id="rId2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55" autoAdjust="0"/>
    <p:restoredTop sz="88777" autoAdjust="0"/>
  </p:normalViewPr>
  <p:slideViewPr>
    <p:cSldViewPr>
      <p:cViewPr>
        <p:scale>
          <a:sx n="75" d="100"/>
          <a:sy n="75" d="100"/>
        </p:scale>
        <p:origin x="-2190" y="-6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it-IT" baseline="0" dirty="0"/>
              <a:t>AVERAGE </a:t>
            </a:r>
            <a:r>
              <a:rPr lang="it-IT" baseline="0" dirty="0" smtClean="0"/>
              <a:t>TEMPERATURES </a:t>
            </a:r>
            <a:r>
              <a:rPr lang="it-IT" b="0" baseline="0" dirty="0" smtClean="0"/>
              <a:t>(C°/</a:t>
            </a:r>
            <a:r>
              <a:rPr lang="it-IT" b="0" baseline="0" dirty="0" err="1" smtClean="0"/>
              <a:t>month</a:t>
            </a:r>
            <a:r>
              <a:rPr lang="it-IT" b="0" baseline="0" dirty="0" smtClean="0"/>
              <a:t>)</a:t>
            </a:r>
            <a:r>
              <a:rPr lang="it-IT" dirty="0" smtClean="0"/>
              <a:t> </a:t>
            </a:r>
            <a:endParaRPr lang="it-IT" dirty="0"/>
          </a:p>
        </c:rich>
      </c:tx>
      <c:layout>
        <c:manualLayout>
          <c:xMode val="edge"/>
          <c:yMode val="edge"/>
          <c:x val="6.5535738993246606E-2"/>
          <c:y val="4.0406874638258913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6.2047569803516028E-2"/>
          <c:y val="0.13050847457627118"/>
          <c:w val="0.92761116856256465"/>
          <c:h val="0.70847457627118648"/>
        </c:manualLayout>
      </c:layout>
      <c:lineChart>
        <c:grouping val="standard"/>
        <c:varyColors val="0"/>
        <c:ser>
          <c:idx val="0"/>
          <c:order val="0"/>
          <c:tx>
            <c:strRef>
              <c:f>Foglio1!$D$8</c:f>
              <c:strCache>
                <c:ptCount val="1"/>
                <c:pt idx="0">
                  <c:v>Taverage low </c:v>
                </c:pt>
              </c:strCache>
            </c:strRef>
          </c:tx>
          <c:spPr>
            <a:ln w="38100">
              <a:solidFill>
                <a:srgbClr val="000080"/>
              </a:solidFill>
              <a:prstDash val="solid"/>
            </a:ln>
          </c:spPr>
          <c:marker>
            <c:symbol val="diamond"/>
            <c:size val="9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val>
            <c:numRef>
              <c:f>Foglio1!$D$9:$D$20</c:f>
              <c:numCache>
                <c:formatCode>General</c:formatCode>
                <c:ptCount val="12"/>
                <c:pt idx="0">
                  <c:v>9.1</c:v>
                </c:pt>
                <c:pt idx="1">
                  <c:v>9.3000000000000007</c:v>
                </c:pt>
                <c:pt idx="2">
                  <c:v>10.8</c:v>
                </c:pt>
                <c:pt idx="3">
                  <c:v>13.4</c:v>
                </c:pt>
                <c:pt idx="4">
                  <c:v>16.600000000000001</c:v>
                </c:pt>
                <c:pt idx="5">
                  <c:v>20.3</c:v>
                </c:pt>
                <c:pt idx="6">
                  <c:v>22.8</c:v>
                </c:pt>
                <c:pt idx="7">
                  <c:v>23.1</c:v>
                </c:pt>
                <c:pt idx="8">
                  <c:v>21.3</c:v>
                </c:pt>
                <c:pt idx="9">
                  <c:v>17.8</c:v>
                </c:pt>
                <c:pt idx="10">
                  <c:v>14.3</c:v>
                </c:pt>
                <c:pt idx="11">
                  <c:v>10.6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Foglio1!$E$8</c:f>
              <c:strCache>
                <c:ptCount val="1"/>
                <c:pt idx="0">
                  <c:v>Taverage high</c:v>
                </c:pt>
              </c:strCache>
            </c:strRef>
          </c:tx>
          <c:spPr>
            <a:ln w="38100">
              <a:solidFill>
                <a:srgbClr val="FF6600"/>
              </a:solidFill>
              <a:prstDash val="solid"/>
            </a:ln>
          </c:spPr>
          <c:marker>
            <c:symbol val="none"/>
          </c:marker>
          <c:val>
            <c:numRef>
              <c:f>Foglio1!$E$9:$E$20</c:f>
              <c:numCache>
                <c:formatCode>General</c:formatCode>
                <c:ptCount val="12"/>
                <c:pt idx="0">
                  <c:v>18.399999999999999</c:v>
                </c:pt>
                <c:pt idx="1">
                  <c:v>19.3</c:v>
                </c:pt>
                <c:pt idx="2">
                  <c:v>20.9</c:v>
                </c:pt>
                <c:pt idx="3">
                  <c:v>24</c:v>
                </c:pt>
                <c:pt idx="4">
                  <c:v>26.5</c:v>
                </c:pt>
                <c:pt idx="5">
                  <c:v>28.6</c:v>
                </c:pt>
                <c:pt idx="6">
                  <c:v>29.7</c:v>
                </c:pt>
                <c:pt idx="7">
                  <c:v>30.4</c:v>
                </c:pt>
                <c:pt idx="8">
                  <c:v>29.6</c:v>
                </c:pt>
                <c:pt idx="9">
                  <c:v>27.6</c:v>
                </c:pt>
                <c:pt idx="10">
                  <c:v>24.1</c:v>
                </c:pt>
                <c:pt idx="11">
                  <c:v>20.100000000000001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8129280"/>
        <c:axId val="86200832"/>
      </c:lineChart>
      <c:catAx>
        <c:axId val="108129280"/>
        <c:scaling>
          <c:orientation val="minMax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it-IT"/>
                  <a:t>MESI</a:t>
                </a:r>
              </a:p>
            </c:rich>
          </c:tx>
          <c:layout>
            <c:manualLayout>
              <c:xMode val="edge"/>
              <c:yMode val="edge"/>
              <c:x val="0.50672184046826163"/>
              <c:y val="0.89152547559526918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it-IT"/>
          </a:p>
        </c:txPr>
        <c:crossAx val="8620083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86200832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it-IT"/>
          </a:p>
        </c:txPr>
        <c:crossAx val="108129280"/>
        <c:crosses val="autoZero"/>
        <c:crossBetween val="between"/>
      </c:valAx>
      <c:spPr>
        <a:solidFill>
          <a:schemeClr val="accent6">
            <a:lumMod val="60000"/>
            <a:lumOff val="40000"/>
          </a:schemeClr>
        </a:solidFill>
        <a:ln w="3175">
          <a:pattFill prst="pct50">
            <a:fgClr>
              <a:srgbClr val="000000"/>
            </a:fgClr>
            <a:bgClr>
              <a:srgbClr val="FFFFFF"/>
            </a:bgClr>
          </a:pattFill>
          <a:prstDash val="solid"/>
        </a:ln>
      </c:spPr>
    </c:plotArea>
    <c:legend>
      <c:legendPos val="b"/>
      <c:layout>
        <c:manualLayout>
          <c:xMode val="edge"/>
          <c:yMode val="edge"/>
          <c:x val="0.68727177122205141"/>
          <c:y val="0.9286038153985865"/>
          <c:w val="0.29578414520150476"/>
          <c:h val="4.5487321778008245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  <a:effectLst>
          <a:outerShdw dist="35921" dir="2700000" algn="br">
            <a:srgbClr val="000000"/>
          </a:outerShdw>
        </a:effectLst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it-IT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it-IT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250203993612086"/>
          <c:y val="7.3671098189129203E-2"/>
          <c:w val="0.85210617229954222"/>
          <c:h val="0.82017146775464478"/>
        </c:manualLayout>
      </c:layout>
      <c:barChart>
        <c:barDir val="col"/>
        <c:grouping val="clustered"/>
        <c:varyColors val="0"/>
        <c:ser>
          <c:idx val="0"/>
          <c:order val="0"/>
          <c:spPr>
            <a:ln w="38100">
              <a:solidFill>
                <a:srgbClr val="000080"/>
              </a:solidFill>
              <a:prstDash val="solid"/>
            </a:ln>
          </c:spPr>
          <c:invertIfNegative val="0"/>
          <c:val>
            <c:numRef>
              <c:f>Foglio1!$H$9:$H$20</c:f>
              <c:numCache>
                <c:formatCode>#,##0.00</c:formatCode>
                <c:ptCount val="12"/>
                <c:pt idx="0">
                  <c:v>52.8</c:v>
                </c:pt>
                <c:pt idx="1">
                  <c:v>29.2</c:v>
                </c:pt>
                <c:pt idx="2">
                  <c:v>14.3</c:v>
                </c:pt>
                <c:pt idx="3">
                  <c:v>3.6</c:v>
                </c:pt>
                <c:pt idx="4">
                  <c:v>1.3</c:v>
                </c:pt>
                <c:pt idx="5">
                  <c:v>0.01</c:v>
                </c:pt>
                <c:pt idx="6">
                  <c:v>0.03</c:v>
                </c:pt>
                <c:pt idx="7">
                  <c:v>0.1</c:v>
                </c:pt>
                <c:pt idx="8">
                  <c:v>0.8</c:v>
                </c:pt>
                <c:pt idx="9">
                  <c:v>9.4</c:v>
                </c:pt>
                <c:pt idx="10">
                  <c:v>31.7</c:v>
                </c:pt>
                <c:pt idx="11">
                  <c:v>52.7</c:v>
                </c:pt>
              </c:numCache>
            </c:numRef>
          </c:val>
        </c:ser>
        <c:ser>
          <c:idx val="1"/>
          <c:order val="1"/>
          <c:spPr>
            <a:ln w="38100">
              <a:solidFill>
                <a:schemeClr val="accent6">
                  <a:lumMod val="75000"/>
                </a:schemeClr>
              </a:solidFill>
              <a:prstDash val="solid"/>
            </a:ln>
          </c:spPr>
          <c:invertIfNegative val="0"/>
          <c:val>
            <c:numRef>
              <c:f>Foglio1!$I$9:$I$20</c:f>
              <c:numCache>
                <c:formatCode>General</c:formatCode>
                <c:ptCount val="12"/>
                <c:pt idx="11" formatCode="#,##0.0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8128256"/>
        <c:axId val="86202560"/>
      </c:barChart>
      <c:catAx>
        <c:axId val="108128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it-IT"/>
          </a:p>
        </c:txPr>
        <c:crossAx val="86202560"/>
        <c:crosses val="autoZero"/>
        <c:auto val="1"/>
        <c:lblAlgn val="ctr"/>
        <c:lblOffset val="100"/>
        <c:noMultiLvlLbl val="0"/>
      </c:catAx>
      <c:valAx>
        <c:axId val="86202560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#,##0.00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it-IT"/>
          </a:p>
        </c:txPr>
        <c:crossAx val="108128256"/>
        <c:crosses val="autoZero"/>
        <c:crossBetween val="between"/>
      </c:valAx>
      <c:spPr>
        <a:solidFill>
          <a:schemeClr val="accent6">
            <a:lumMod val="60000"/>
            <a:lumOff val="40000"/>
          </a:schemeClr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it-IT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74421726823878"/>
          <c:y val="8.238839941464432E-2"/>
          <c:w val="0.81294593810564253"/>
          <c:h val="0.82017146775464478"/>
        </c:manualLayout>
      </c:layout>
      <c:barChart>
        <c:barDir val="col"/>
        <c:grouping val="clustered"/>
        <c:varyColors val="0"/>
        <c:ser>
          <c:idx val="1"/>
          <c:order val="0"/>
          <c:spPr>
            <a:ln w="38100">
              <a:solidFill>
                <a:schemeClr val="accent6">
                  <a:lumMod val="75000"/>
                </a:schemeClr>
              </a:solidFill>
              <a:prstDash val="solid"/>
            </a:ln>
          </c:spPr>
          <c:invertIfNegative val="0"/>
          <c:val>
            <c:numRef>
              <c:f>Foglio1!$I$9:$I$20</c:f>
              <c:numCache>
                <c:formatCode>#,##0.00</c:formatCode>
                <c:ptCount val="12"/>
                <c:pt idx="0">
                  <c:v>69</c:v>
                </c:pt>
                <c:pt idx="1">
                  <c:v>67</c:v>
                </c:pt>
                <c:pt idx="2">
                  <c:v>67</c:v>
                </c:pt>
                <c:pt idx="3">
                  <c:v>65</c:v>
                </c:pt>
                <c:pt idx="4">
                  <c:v>66</c:v>
                </c:pt>
                <c:pt idx="5">
                  <c:v>68</c:v>
                </c:pt>
                <c:pt idx="6">
                  <c:v>71</c:v>
                </c:pt>
                <c:pt idx="7">
                  <c:v>71</c:v>
                </c:pt>
                <c:pt idx="8">
                  <c:v>67</c:v>
                </c:pt>
                <c:pt idx="9">
                  <c:v>68</c:v>
                </c:pt>
                <c:pt idx="10">
                  <c:v>68</c:v>
                </c:pt>
                <c:pt idx="11">
                  <c:v>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9046400"/>
        <c:axId val="109846528"/>
      </c:barChart>
      <c:catAx>
        <c:axId val="139046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it-IT"/>
          </a:p>
        </c:txPr>
        <c:crossAx val="109846528"/>
        <c:crosses val="autoZero"/>
        <c:auto val="1"/>
        <c:lblAlgn val="ctr"/>
        <c:lblOffset val="100"/>
        <c:noMultiLvlLbl val="0"/>
      </c:catAx>
      <c:valAx>
        <c:axId val="109846528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#,##0.00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it-IT"/>
          </a:p>
        </c:txPr>
        <c:crossAx val="139046400"/>
        <c:crosses val="autoZero"/>
        <c:crossBetween val="between"/>
      </c:valAx>
      <c:spPr>
        <a:solidFill>
          <a:schemeClr val="accent6">
            <a:lumMod val="60000"/>
            <a:lumOff val="40000"/>
          </a:schemeClr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it-IT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cked"/>
        <c:varyColors val="0"/>
        <c:ser>
          <c:idx val="0"/>
          <c:order val="0"/>
          <c:spPr>
            <a:ln w="57150"/>
          </c:spPr>
          <c:marker>
            <c:symbol val="none"/>
          </c:marker>
          <c:val>
            <c:numRef>
              <c:f>Foglio1!$I$9:$I$20</c:f>
              <c:numCache>
                <c:formatCode>#,##0.00</c:formatCode>
                <c:ptCount val="12"/>
                <c:pt idx="0">
                  <c:v>17</c:v>
                </c:pt>
                <c:pt idx="1">
                  <c:v>20</c:v>
                </c:pt>
                <c:pt idx="2">
                  <c:v>14</c:v>
                </c:pt>
                <c:pt idx="3">
                  <c:v>14</c:v>
                </c:pt>
                <c:pt idx="4">
                  <c:v>14</c:v>
                </c:pt>
                <c:pt idx="5">
                  <c:v>14</c:v>
                </c:pt>
                <c:pt idx="6">
                  <c:v>16</c:v>
                </c:pt>
                <c:pt idx="7">
                  <c:v>16</c:v>
                </c:pt>
                <c:pt idx="8">
                  <c:v>14</c:v>
                </c:pt>
                <c:pt idx="9">
                  <c:v>12</c:v>
                </c:pt>
                <c:pt idx="10">
                  <c:v>12</c:v>
                </c:pt>
                <c:pt idx="11">
                  <c:v>17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8129792"/>
        <c:axId val="109849408"/>
      </c:lineChart>
      <c:catAx>
        <c:axId val="108129792"/>
        <c:scaling>
          <c:orientation val="minMax"/>
        </c:scaling>
        <c:delete val="0"/>
        <c:axPos val="b"/>
        <c:majorTickMark val="out"/>
        <c:minorTickMark val="none"/>
        <c:tickLblPos val="nextTo"/>
        <c:crossAx val="109849408"/>
        <c:crosses val="autoZero"/>
        <c:auto val="1"/>
        <c:lblAlgn val="ctr"/>
        <c:lblOffset val="100"/>
        <c:noMultiLvlLbl val="0"/>
      </c:catAx>
      <c:valAx>
        <c:axId val="109849408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crossAx val="108129792"/>
        <c:crosses val="autoZero"/>
        <c:crossBetween val="between"/>
      </c:valAx>
      <c:spPr>
        <a:noFill/>
      </c:spPr>
    </c:plotArea>
    <c:plotVisOnly val="1"/>
    <c:dispBlanksAs val="zero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C24CF2-E932-4098-9E6F-F5142C348893}" type="datetimeFigureOut">
              <a:rPr lang="en-GB" smtClean="0"/>
              <a:t>03/11/2014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800BDA-393C-4467-A614-618FE66EE1AC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3354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ritannica.com/EBchecked/topic/14376/Alexandria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en.wikipedia.org/wiki/Timeline_of_Alexandria_history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Founded by Alexander the Great in 331 BC, it remained Egypt's capital for nearly a thousand years, until the Muslim conquest of Egypt in AD 641 where the capital was transferred to Cairo. Ancient Alexandria was best known for its Lighthouse of Alexandria (</a:t>
            </a:r>
            <a:r>
              <a:rPr lang="en-GB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Pharos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one of the Seven Wonders of the Ancient World; and its ancient library.</a:t>
            </a:r>
          </a:p>
          <a:p>
            <a:endParaRPr lang="en-GB" sz="1600" dirty="0" smtClean="0"/>
          </a:p>
          <a:p>
            <a:endParaRPr lang="en-GB" sz="1600" dirty="0" smtClean="0"/>
          </a:p>
          <a:p>
            <a:r>
              <a:rPr lang="en-GB" sz="1600" dirty="0" smtClean="0"/>
              <a:t>References: </a:t>
            </a:r>
          </a:p>
          <a:p>
            <a:r>
              <a:rPr lang="en-GB" sz="1200" dirty="0" smtClean="0">
                <a:hlinkClick r:id="rId3"/>
              </a:rPr>
              <a:t>http://www.britannica.com/EBchecked/topic/14376/Alexandria</a:t>
            </a:r>
            <a:endParaRPr lang="en-GB" sz="1200" dirty="0" smtClean="0"/>
          </a:p>
          <a:p>
            <a:r>
              <a:rPr lang="en-GB" sz="1200" dirty="0" smtClean="0">
                <a:hlinkClick r:id="rId4"/>
              </a:rPr>
              <a:t>http://en.wikipedia.org/wiki/Timeline_of_Alexandria_history</a:t>
            </a:r>
            <a:r>
              <a:rPr lang="en-GB" sz="1200" dirty="0" smtClean="0"/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800BDA-393C-4467-A614-618FE66EE1A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375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sz="1200" dirty="0" smtClean="0"/>
              <a:t>Il taglio attraverso la superficie coincide quindi con il taglio attraverso il tempo. Questo presuppone che il tempo è definito dalla rotazione della terra nella sua interazione con il sole , che è descritta dall'orizzonte interagendo con la luce , mentre la superficie del terreno effettivo si cammina sopra rappresenta il presente .</a:t>
            </a:r>
          </a:p>
          <a:p>
            <a:pPr marL="0" indent="0">
              <a:buNone/>
            </a:pPr>
            <a:r>
              <a:rPr lang="it-IT" sz="1200" dirty="0" smtClean="0"/>
              <a:t>Così, il punto di svolta a livello del suolo segna il punto in cui attualmente si riunisce passato e futuro .</a:t>
            </a:r>
          </a:p>
          <a:p>
            <a:pPr marL="0" indent="0">
              <a:buNone/>
            </a:pPr>
            <a:r>
              <a:rPr lang="it-IT" sz="1200" dirty="0" smtClean="0"/>
              <a:t>Il movimento di inclinazione della costruzione è chiarito attraverso la parete esterna ricurva che si muove e si ripete in senso inverso facendo ruotare dentro e fuori al momento di lasciare il terreno nel punto di riferimento di svolta .</a:t>
            </a:r>
          </a:p>
          <a:p>
            <a:pPr marL="0" indent="0">
              <a:buNone/>
            </a:pPr>
            <a:endParaRPr lang="it-IT" sz="1200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800BDA-393C-4467-A614-618FE66EE1AC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9053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Dato che l’area è molto vicino ad aree archeologica bisogna ipotizzare sin dalle fasi iniziali la possibilità di trovare reperti archeologici e sulle </a:t>
            </a:r>
            <a:r>
              <a:rPr lang="it-IT" dirty="0" err="1" smtClean="0"/>
              <a:t>modialità</a:t>
            </a:r>
            <a:r>
              <a:rPr lang="it-IT" dirty="0" smtClean="0"/>
              <a:t> da adottare per modificare il progetto senza modificare il ‘</a:t>
            </a:r>
            <a:r>
              <a:rPr lang="it-IT" dirty="0" err="1" smtClean="0"/>
              <a:t>concept</a:t>
            </a:r>
            <a:r>
              <a:rPr lang="it-IT" dirty="0" smtClean="0"/>
              <a:t>’ iniziale</a:t>
            </a:r>
          </a:p>
          <a:p>
            <a:endParaRPr lang="it-IT" dirty="0" smtClean="0"/>
          </a:p>
          <a:p>
            <a:r>
              <a:rPr lang="it-IT" dirty="0" smtClean="0"/>
              <a:t>Per iniziare le attività di progettazione e di esecuzione, si ha bisogno di informazioni precise e dettagliate e dati tecnici riguardanti:</a:t>
            </a:r>
          </a:p>
          <a:p>
            <a:r>
              <a:rPr lang="it-IT" dirty="0" smtClean="0"/>
              <a:t>- Mappe di indagine accurata del sito e la sua vicinanza circostante nel raggio di 500 metri in tutte le direzioni;</a:t>
            </a:r>
          </a:p>
          <a:p>
            <a:r>
              <a:rPr lang="it-IT" dirty="0" smtClean="0"/>
              <a:t>- Studi accurati e dettagliati e le indagini delle caratteristiche del suolo e tutti i dati riguardanti test di sondaggi, le proprietà di ingegneria geotecnica del terreno, e la relazione tecnica necessaria relativa</a:t>
            </a:r>
          </a:p>
          <a:p>
            <a:r>
              <a:rPr lang="it-IT" dirty="0" smtClean="0"/>
              <a:t>falda, capacità portante del terreno per la progettazione fondazioni</a:t>
            </a:r>
          </a:p>
          <a:p>
            <a:endParaRPr lang="it-IT" dirty="0" smtClean="0"/>
          </a:p>
          <a:p>
            <a:r>
              <a:rPr lang="en-US" dirty="0" smtClean="0"/>
              <a:t>Alexandria is located in the third zone of earthquakes in the Mediterranean region, and is</a:t>
            </a:r>
          </a:p>
          <a:p>
            <a:r>
              <a:rPr lang="en-US" dirty="0" smtClean="0"/>
              <a:t>often subjected to quakes and tremors. This made it necessary to secure all pertinent data on the</a:t>
            </a:r>
          </a:p>
          <a:p>
            <a:r>
              <a:rPr lang="en-US" dirty="0" smtClean="0"/>
              <a:t>site for the designers review.</a:t>
            </a:r>
            <a:endParaRPr lang="it-IT" b="1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800BDA-393C-4467-A614-618FE66EE1AC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8689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Other</a:t>
            </a:r>
            <a:r>
              <a:rPr lang="it-IT" dirty="0" smtClean="0"/>
              <a:t> common </a:t>
            </a:r>
            <a:r>
              <a:rPr lang="it-IT" dirty="0" err="1" smtClean="0"/>
              <a:t>trees</a:t>
            </a:r>
            <a:r>
              <a:rPr lang="it-IT" dirty="0" smtClean="0"/>
              <a:t> include olive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trees</a:t>
            </a:r>
            <a:r>
              <a:rPr lang="it-IT" baseline="0" dirty="0" smtClean="0"/>
              <a:t> and </a:t>
            </a:r>
            <a:r>
              <a:rPr lang="it-IT" baseline="0" dirty="0" err="1" smtClean="0"/>
              <a:t>jasmine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800BDA-393C-4467-A614-618FE66EE1AC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2811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Highly </a:t>
            </a:r>
            <a:r>
              <a:rPr lang="it-IT" dirty="0" err="1" smtClean="0"/>
              <a:t>crowded</a:t>
            </a:r>
            <a:r>
              <a:rPr lang="it-IT" dirty="0" smtClean="0"/>
              <a:t> area</a:t>
            </a:r>
            <a:r>
              <a:rPr lang="it-IT" baseline="0" dirty="0" smtClean="0"/>
              <a:t> </a:t>
            </a:r>
            <a:r>
              <a:rPr lang="it-IT" dirty="0" smtClean="0"/>
              <a:t>due to </a:t>
            </a:r>
            <a:r>
              <a:rPr lang="it-IT" dirty="0" err="1" smtClean="0"/>
              <a:t>presence</a:t>
            </a:r>
            <a:r>
              <a:rPr lang="it-IT" dirty="0" smtClean="0"/>
              <a:t> of the </a:t>
            </a:r>
            <a:r>
              <a:rPr lang="it-IT" dirty="0" err="1" smtClean="0"/>
              <a:t>main</a:t>
            </a:r>
            <a:r>
              <a:rPr lang="it-IT" dirty="0" smtClean="0"/>
              <a:t> </a:t>
            </a:r>
            <a:r>
              <a:rPr lang="it-IT" dirty="0" err="1" smtClean="0"/>
              <a:t>university</a:t>
            </a:r>
            <a:r>
              <a:rPr lang="it-IT" dirty="0" smtClean="0"/>
              <a:t> campus and the </a:t>
            </a:r>
            <a:r>
              <a:rPr lang="it-IT" dirty="0" err="1" smtClean="0"/>
              <a:t>Bibliotheca</a:t>
            </a:r>
            <a:r>
              <a:rPr lang="it-IT" dirty="0" smtClean="0"/>
              <a:t>….</a:t>
            </a:r>
          </a:p>
          <a:p>
            <a:r>
              <a:rPr lang="it-IT" dirty="0" smtClean="0"/>
              <a:t>Strong </a:t>
            </a:r>
            <a:r>
              <a:rPr lang="it-IT" dirty="0" err="1" smtClean="0"/>
              <a:t>winter</a:t>
            </a:r>
            <a:r>
              <a:rPr lang="it-IT" dirty="0" smtClean="0"/>
              <a:t>  </a:t>
            </a:r>
            <a:r>
              <a:rPr lang="it-IT" dirty="0" err="1" smtClean="0"/>
              <a:t>winds</a:t>
            </a:r>
            <a:r>
              <a:rPr lang="it-IT" dirty="0" smtClean="0"/>
              <a:t> (</a:t>
            </a:r>
            <a:r>
              <a:rPr lang="it-IT" dirty="0" err="1" smtClean="0"/>
              <a:t>livability</a:t>
            </a:r>
            <a:r>
              <a:rPr lang="it-IT" baseline="0" dirty="0" smtClean="0"/>
              <a:t> of outdoor </a:t>
            </a:r>
            <a:r>
              <a:rPr lang="it-IT" baseline="0" dirty="0" err="1" smtClean="0"/>
              <a:t>spaces</a:t>
            </a:r>
            <a:r>
              <a:rPr lang="it-IT" baseline="0" dirty="0" smtClean="0"/>
              <a:t>)</a:t>
            </a:r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800BDA-393C-4467-A614-618FE66EE1AC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4239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Highly </a:t>
            </a:r>
            <a:r>
              <a:rPr lang="it-IT" dirty="0" err="1" smtClean="0"/>
              <a:t>crowded</a:t>
            </a:r>
            <a:r>
              <a:rPr lang="it-IT" dirty="0" smtClean="0"/>
              <a:t> area</a:t>
            </a:r>
            <a:r>
              <a:rPr lang="it-IT" baseline="0" dirty="0" smtClean="0"/>
              <a:t> </a:t>
            </a:r>
            <a:r>
              <a:rPr lang="it-IT" dirty="0" smtClean="0"/>
              <a:t>due to </a:t>
            </a:r>
            <a:r>
              <a:rPr lang="it-IT" dirty="0" err="1" smtClean="0"/>
              <a:t>presence</a:t>
            </a:r>
            <a:r>
              <a:rPr lang="it-IT" dirty="0" smtClean="0"/>
              <a:t> of the </a:t>
            </a:r>
            <a:r>
              <a:rPr lang="it-IT" dirty="0" err="1" smtClean="0"/>
              <a:t>main</a:t>
            </a:r>
            <a:r>
              <a:rPr lang="it-IT" dirty="0" smtClean="0"/>
              <a:t> </a:t>
            </a:r>
            <a:r>
              <a:rPr lang="it-IT" dirty="0" err="1" smtClean="0"/>
              <a:t>university</a:t>
            </a:r>
            <a:r>
              <a:rPr lang="it-IT" dirty="0" smtClean="0"/>
              <a:t> campus and the </a:t>
            </a:r>
            <a:r>
              <a:rPr lang="it-IT" dirty="0" err="1" smtClean="0"/>
              <a:t>Bibliotheca</a:t>
            </a:r>
            <a:r>
              <a:rPr lang="it-IT" dirty="0" smtClean="0"/>
              <a:t>….</a:t>
            </a:r>
          </a:p>
          <a:p>
            <a:r>
              <a:rPr lang="it-IT" dirty="0" smtClean="0"/>
              <a:t>Strong </a:t>
            </a:r>
            <a:r>
              <a:rPr lang="it-IT" dirty="0" err="1" smtClean="0"/>
              <a:t>winter</a:t>
            </a:r>
            <a:r>
              <a:rPr lang="it-IT" dirty="0" smtClean="0"/>
              <a:t>  </a:t>
            </a:r>
            <a:r>
              <a:rPr lang="it-IT" dirty="0" err="1" smtClean="0"/>
              <a:t>winds</a:t>
            </a:r>
            <a:r>
              <a:rPr lang="it-IT" dirty="0" smtClean="0"/>
              <a:t> (</a:t>
            </a:r>
            <a:r>
              <a:rPr lang="it-IT" dirty="0" err="1" smtClean="0"/>
              <a:t>livability</a:t>
            </a:r>
            <a:r>
              <a:rPr lang="it-IT" baseline="0" dirty="0" smtClean="0"/>
              <a:t> of outdoor </a:t>
            </a:r>
            <a:r>
              <a:rPr lang="it-IT" baseline="0" dirty="0" err="1" smtClean="0"/>
              <a:t>spaces</a:t>
            </a:r>
            <a:r>
              <a:rPr lang="it-IT" baseline="0" dirty="0" smtClean="0"/>
              <a:t>)</a:t>
            </a:r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800BDA-393C-4467-A614-618FE66EE1AC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4239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Highly </a:t>
            </a:r>
            <a:r>
              <a:rPr lang="it-IT" dirty="0" err="1" smtClean="0"/>
              <a:t>crowded</a:t>
            </a:r>
            <a:r>
              <a:rPr lang="it-IT" dirty="0" smtClean="0"/>
              <a:t> area</a:t>
            </a:r>
            <a:r>
              <a:rPr lang="it-IT" baseline="0" dirty="0" smtClean="0"/>
              <a:t> </a:t>
            </a:r>
            <a:r>
              <a:rPr lang="it-IT" dirty="0" smtClean="0"/>
              <a:t>due to </a:t>
            </a:r>
            <a:r>
              <a:rPr lang="it-IT" dirty="0" err="1" smtClean="0"/>
              <a:t>presence</a:t>
            </a:r>
            <a:r>
              <a:rPr lang="it-IT" dirty="0" smtClean="0"/>
              <a:t> of the </a:t>
            </a:r>
            <a:r>
              <a:rPr lang="it-IT" dirty="0" err="1" smtClean="0"/>
              <a:t>main</a:t>
            </a:r>
            <a:r>
              <a:rPr lang="it-IT" dirty="0" smtClean="0"/>
              <a:t> </a:t>
            </a:r>
            <a:r>
              <a:rPr lang="it-IT" dirty="0" err="1" smtClean="0"/>
              <a:t>university</a:t>
            </a:r>
            <a:r>
              <a:rPr lang="it-IT" dirty="0" smtClean="0"/>
              <a:t> campus and the </a:t>
            </a:r>
            <a:r>
              <a:rPr lang="it-IT" dirty="0" err="1" smtClean="0"/>
              <a:t>Bibliotheca</a:t>
            </a:r>
            <a:r>
              <a:rPr lang="it-IT" dirty="0" smtClean="0"/>
              <a:t>….</a:t>
            </a:r>
          </a:p>
          <a:p>
            <a:r>
              <a:rPr lang="it-IT" dirty="0" smtClean="0"/>
              <a:t>Strong </a:t>
            </a:r>
            <a:r>
              <a:rPr lang="it-IT" dirty="0" err="1" smtClean="0"/>
              <a:t>winter</a:t>
            </a:r>
            <a:r>
              <a:rPr lang="it-IT" dirty="0" smtClean="0"/>
              <a:t>  </a:t>
            </a:r>
            <a:r>
              <a:rPr lang="it-IT" dirty="0" err="1" smtClean="0"/>
              <a:t>winds</a:t>
            </a:r>
            <a:r>
              <a:rPr lang="it-IT" dirty="0" smtClean="0"/>
              <a:t> (</a:t>
            </a:r>
            <a:r>
              <a:rPr lang="it-IT" dirty="0" err="1" smtClean="0"/>
              <a:t>livability</a:t>
            </a:r>
            <a:r>
              <a:rPr lang="it-IT" baseline="0" dirty="0" smtClean="0"/>
              <a:t> of outdoor </a:t>
            </a:r>
            <a:r>
              <a:rPr lang="it-IT" baseline="0" dirty="0" err="1" smtClean="0"/>
              <a:t>spaces</a:t>
            </a:r>
            <a:r>
              <a:rPr lang="it-IT" baseline="0" dirty="0" smtClean="0"/>
              <a:t>)</a:t>
            </a:r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800BDA-393C-4467-A614-618FE66EE1AC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4239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800BDA-393C-4467-A614-618FE66EE1AC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3732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892DE-FC58-4BAC-8048-EDC989F4F2F8}" type="datetimeFigureOut">
              <a:rPr lang="it-IT" smtClean="0"/>
              <a:t>03/11/2014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E29B6-1579-4EDA-B84D-424800174E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3917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892DE-FC58-4BAC-8048-EDC989F4F2F8}" type="datetimeFigureOut">
              <a:rPr lang="it-IT" smtClean="0"/>
              <a:t>03/11/2014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E29B6-1579-4EDA-B84D-424800174E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6199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892DE-FC58-4BAC-8048-EDC989F4F2F8}" type="datetimeFigureOut">
              <a:rPr lang="it-IT" smtClean="0"/>
              <a:t>03/11/2014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E29B6-1579-4EDA-B84D-424800174E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1562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892DE-FC58-4BAC-8048-EDC989F4F2F8}" type="datetimeFigureOut">
              <a:rPr lang="it-IT" smtClean="0"/>
              <a:t>03/11/2014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E29B6-1579-4EDA-B84D-424800174E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5530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892DE-FC58-4BAC-8048-EDC989F4F2F8}" type="datetimeFigureOut">
              <a:rPr lang="it-IT" smtClean="0"/>
              <a:t>03/11/2014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E29B6-1579-4EDA-B84D-424800174E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0245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892DE-FC58-4BAC-8048-EDC989F4F2F8}" type="datetimeFigureOut">
              <a:rPr lang="it-IT" smtClean="0"/>
              <a:t>03/11/2014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E29B6-1579-4EDA-B84D-424800174E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7587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892DE-FC58-4BAC-8048-EDC989F4F2F8}" type="datetimeFigureOut">
              <a:rPr lang="it-IT" smtClean="0"/>
              <a:t>03/11/2014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E29B6-1579-4EDA-B84D-424800174E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4633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892DE-FC58-4BAC-8048-EDC989F4F2F8}" type="datetimeFigureOut">
              <a:rPr lang="it-IT" smtClean="0"/>
              <a:t>03/11/2014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E29B6-1579-4EDA-B84D-424800174E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1254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892DE-FC58-4BAC-8048-EDC989F4F2F8}" type="datetimeFigureOut">
              <a:rPr lang="it-IT" smtClean="0"/>
              <a:t>03/11/2014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E29B6-1579-4EDA-B84D-424800174E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5436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892DE-FC58-4BAC-8048-EDC989F4F2F8}" type="datetimeFigureOut">
              <a:rPr lang="it-IT" smtClean="0"/>
              <a:t>03/11/2014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E29B6-1579-4EDA-B84D-424800174E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4133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892DE-FC58-4BAC-8048-EDC989F4F2F8}" type="datetimeFigureOut">
              <a:rPr lang="it-IT" smtClean="0"/>
              <a:t>03/11/2014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E29B6-1579-4EDA-B84D-424800174E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1706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892DE-FC58-4BAC-8048-EDC989F4F2F8}" type="datetimeFigureOut">
              <a:rPr lang="it-IT" smtClean="0"/>
              <a:t>03/11/2014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E29B6-1579-4EDA-B84D-424800174E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8098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515143" y="49213"/>
            <a:ext cx="6297217" cy="1368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sz="2800" b="1" dirty="0" smtClean="0"/>
              <a:t>Area d’intervento in Alessandria d’Egitto</a:t>
            </a:r>
            <a:endParaRPr lang="it-IT" sz="2800" b="1" dirty="0">
              <a:cs typeface="+mn-cs"/>
            </a:endParaRPr>
          </a:p>
        </p:txBody>
      </p:sp>
      <p:pic>
        <p:nvPicPr>
          <p:cNvPr id="9" name="Picture 13" descr="logo +marchi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125" y="5733256"/>
            <a:ext cx="9163125" cy="1153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ottotitolo 6"/>
          <p:cNvSpPr txBox="1">
            <a:spLocks/>
          </p:cNvSpPr>
          <p:nvPr/>
        </p:nvSpPr>
        <p:spPr>
          <a:xfrm>
            <a:off x="4134910" y="6023024"/>
            <a:ext cx="500909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 smtClean="0">
                <a:solidFill>
                  <a:schemeClr val="bg1"/>
                </a:solidFill>
              </a:rPr>
              <a:t>Architettura </a:t>
            </a:r>
            <a:r>
              <a:rPr lang="it-IT" sz="1600" dirty="0">
                <a:solidFill>
                  <a:schemeClr val="bg1"/>
                </a:solidFill>
              </a:rPr>
              <a:t>Tecnica II –1°Canale –prof. Antonio Fioravanti </a:t>
            </a:r>
            <a:r>
              <a:rPr lang="it-IT" sz="1600" dirty="0" smtClean="0">
                <a:solidFill>
                  <a:schemeClr val="bg1"/>
                </a:solidFill>
              </a:rPr>
              <a:t>Laboratorio Progettuale</a:t>
            </a:r>
            <a:r>
              <a:rPr lang="it-IT" sz="1600" b="1" dirty="0" smtClean="0">
                <a:solidFill>
                  <a:schemeClr val="bg1"/>
                </a:solidFill>
              </a:rPr>
              <a:t> </a:t>
            </a:r>
            <a:r>
              <a:rPr lang="it-IT" sz="1600" dirty="0" smtClean="0">
                <a:solidFill>
                  <a:schemeClr val="bg1"/>
                </a:solidFill>
              </a:rPr>
              <a:t>2014-15</a:t>
            </a:r>
            <a:endParaRPr lang="it-IT" sz="1600" dirty="0">
              <a:solidFill>
                <a:schemeClr val="bg1"/>
              </a:solidFill>
            </a:endParaRPr>
          </a:p>
        </p:txBody>
      </p:sp>
      <p:pic>
        <p:nvPicPr>
          <p:cNvPr id="1026" name="Picture 2" descr="\\odino-winsrv\home\s.elahmar\Desktop\Kuta Site-Alexandria\arial view of Al Selsel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219362"/>
            <a:ext cx="5865168" cy="439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odino-winsrv\home\s.elahmar\Desktop\Kuta Site-Alexandria\arial view of library-north facad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9"/>
          <a:stretch/>
        </p:blipFill>
        <p:spPr bwMode="auto">
          <a:xfrm>
            <a:off x="306270" y="796422"/>
            <a:ext cx="4418130" cy="558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odino-winsrv\home\s.elahmar\Desktop\Kuta Site-Alexandria\arial view of library-south faca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67156"/>
            <a:ext cx="3914800" cy="251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609600" y="188640"/>
            <a:ext cx="82296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dirty="0" smtClean="0">
                <a:solidFill>
                  <a:srgbClr val="FF0000"/>
                </a:solidFill>
              </a:rPr>
              <a:t>La ‘Nuova’ Biblioteca di Alexandria</a:t>
            </a:r>
            <a:endParaRPr lang="it-IT" sz="2800" dirty="0">
              <a:solidFill>
                <a:srgbClr val="FF0000"/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0" t="1762" b="19580"/>
          <a:stretch/>
        </p:blipFill>
        <p:spPr bwMode="auto">
          <a:xfrm>
            <a:off x="4932040" y="764704"/>
            <a:ext cx="3935016" cy="299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425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609600" y="188640"/>
            <a:ext cx="82296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dirty="0" smtClean="0">
                <a:solidFill>
                  <a:srgbClr val="FF0000"/>
                </a:solidFill>
              </a:rPr>
              <a:t>La ‘Nuova’ Biblioteca - </a:t>
            </a:r>
            <a:r>
              <a:rPr lang="it-IT" sz="2800" dirty="0" err="1" smtClean="0">
                <a:solidFill>
                  <a:srgbClr val="FF0000"/>
                </a:solidFill>
              </a:rPr>
              <a:t>Concept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-3420888" y="1196752"/>
            <a:ext cx="280831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 smtClean="0"/>
              <a:t>History</a:t>
            </a:r>
            <a:endParaRPr lang="it-IT" dirty="0" smtClean="0"/>
          </a:p>
          <a:p>
            <a:r>
              <a:rPr lang="it-IT" dirty="0" err="1" smtClean="0"/>
              <a:t>Competition</a:t>
            </a:r>
            <a:endParaRPr lang="it-IT" dirty="0" smtClean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80728"/>
            <a:ext cx="3979168" cy="5420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40967"/>
            <a:ext cx="4239337" cy="3249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980728"/>
            <a:ext cx="4239337" cy="1835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373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2425775" y="142317"/>
            <a:ext cx="2866305" cy="2816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dirty="0" smtClean="0">
                <a:solidFill>
                  <a:srgbClr val="FF0000"/>
                </a:solidFill>
              </a:rPr>
              <a:t>La ‘Nuova’ Biblioteca -</a:t>
            </a:r>
            <a:r>
              <a:rPr lang="it-IT" sz="2800" dirty="0" err="1" smtClean="0">
                <a:solidFill>
                  <a:srgbClr val="FF0000"/>
                </a:solidFill>
              </a:rPr>
              <a:t>Costruction</a:t>
            </a:r>
            <a:endParaRPr lang="it-IT" sz="2800" dirty="0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73" y="3815774"/>
            <a:ext cx="3870165" cy="2754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0"/>
            <a:ext cx="3867076" cy="3278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540" y="760140"/>
            <a:ext cx="3057525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94520"/>
            <a:ext cx="9252520" cy="3874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70455" cy="301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809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609600" y="188640"/>
            <a:ext cx="82296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dirty="0" smtClean="0">
                <a:solidFill>
                  <a:srgbClr val="FF0000"/>
                </a:solidFill>
              </a:rPr>
              <a:t>La ‘Nuova’ Biblioteca -</a:t>
            </a:r>
            <a:r>
              <a:rPr lang="it-IT" sz="2800" dirty="0" err="1" smtClean="0">
                <a:solidFill>
                  <a:srgbClr val="FF0000"/>
                </a:solidFill>
              </a:rPr>
              <a:t>Costruction</a:t>
            </a:r>
            <a:endParaRPr lang="it-IT" sz="2800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908720"/>
            <a:ext cx="3744415" cy="2660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73" y="3815774"/>
            <a:ext cx="3870165" cy="2754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908720"/>
            <a:ext cx="4536504" cy="5678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876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it-IT" sz="2800" dirty="0" smtClean="0"/>
              <a:t>Area di intervento : Alessandria d’Egitto</a:t>
            </a:r>
            <a:endParaRPr lang="it-IT" sz="2800" dirty="0"/>
          </a:p>
        </p:txBody>
      </p:sp>
      <p:pic>
        <p:nvPicPr>
          <p:cNvPr id="2050" name="Picture 2" descr="\\odino-winsrv\home\s.elahmar\Desktop\Kuta Site-Alexandria\Proposed site in Alexandria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628800"/>
            <a:ext cx="9144000" cy="524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ttore 4 4"/>
          <p:cNvCxnSpPr/>
          <p:nvPr/>
        </p:nvCxnSpPr>
        <p:spPr>
          <a:xfrm flipV="1">
            <a:off x="5362612" y="2852936"/>
            <a:ext cx="648072" cy="432048"/>
          </a:xfrm>
          <a:prstGeom prst="bentConnector3">
            <a:avLst>
              <a:gd name="adj1" fmla="val 29"/>
            </a:avLst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6044230" y="2627620"/>
            <a:ext cx="2520280" cy="36933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Biblioteca d’Alessandria</a:t>
            </a:r>
            <a:endParaRPr lang="it-IT" dirty="0">
              <a:solidFill>
                <a:schemeClr val="bg1"/>
              </a:solidFill>
            </a:endParaRPr>
          </a:p>
        </p:txBody>
      </p:sp>
      <p:cxnSp>
        <p:nvCxnSpPr>
          <p:cNvPr id="20" name="Connettore 2 19"/>
          <p:cNvCxnSpPr/>
          <p:nvPr/>
        </p:nvCxnSpPr>
        <p:spPr>
          <a:xfrm flipV="1">
            <a:off x="4211960" y="2492896"/>
            <a:ext cx="0" cy="115212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/>
          <p:cNvSpPr txBox="1"/>
          <p:nvPr/>
        </p:nvSpPr>
        <p:spPr>
          <a:xfrm>
            <a:off x="2843808" y="1988840"/>
            <a:ext cx="2053704" cy="36933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Centro Conferenze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9" name="Figura a mano libera 28"/>
          <p:cNvSpPr/>
          <p:nvPr/>
        </p:nvSpPr>
        <p:spPr>
          <a:xfrm>
            <a:off x="3497802" y="3710866"/>
            <a:ext cx="3639845" cy="2636668"/>
          </a:xfrm>
          <a:custGeom>
            <a:avLst/>
            <a:gdLst>
              <a:gd name="connsiteX0" fmla="*/ 0 w 3639845"/>
              <a:gd name="connsiteY0" fmla="*/ 0 h 2636668"/>
              <a:gd name="connsiteX1" fmla="*/ 3639845 w 3639845"/>
              <a:gd name="connsiteY1" fmla="*/ 1597981 h 2636668"/>
              <a:gd name="connsiteX2" fmla="*/ 3329126 w 3639845"/>
              <a:gd name="connsiteY2" fmla="*/ 2636668 h 2636668"/>
              <a:gd name="connsiteX3" fmla="*/ 372862 w 3639845"/>
              <a:gd name="connsiteY3" fmla="*/ 2237173 h 2636668"/>
              <a:gd name="connsiteX4" fmla="*/ 35511 w 3639845"/>
              <a:gd name="connsiteY4" fmla="*/ 35511 h 2636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9845" h="2636668">
                <a:moveTo>
                  <a:pt x="0" y="0"/>
                </a:moveTo>
                <a:lnTo>
                  <a:pt x="3639845" y="1597981"/>
                </a:lnTo>
                <a:lnTo>
                  <a:pt x="3329126" y="2636668"/>
                </a:lnTo>
                <a:lnTo>
                  <a:pt x="372862" y="2237173"/>
                </a:lnTo>
                <a:lnTo>
                  <a:pt x="35511" y="35511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CasellaDiTesto 30"/>
          <p:cNvSpPr txBox="1"/>
          <p:nvPr/>
        </p:nvSpPr>
        <p:spPr>
          <a:xfrm>
            <a:off x="539552" y="4947649"/>
            <a:ext cx="2952328" cy="369332"/>
          </a:xfrm>
          <a:prstGeom prst="rect">
            <a:avLst/>
          </a:prstGeom>
          <a:solidFill>
            <a:schemeClr val="bg1">
              <a:lumMod val="5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Alexandria </a:t>
            </a:r>
            <a:r>
              <a:rPr lang="it-IT" dirty="0" err="1" smtClean="0">
                <a:solidFill>
                  <a:schemeClr val="bg1"/>
                </a:solidFill>
              </a:rPr>
              <a:t>University</a:t>
            </a:r>
            <a:r>
              <a:rPr lang="it-IT" dirty="0" smtClean="0">
                <a:solidFill>
                  <a:schemeClr val="bg1"/>
                </a:solidFill>
              </a:rPr>
              <a:t> Campus</a:t>
            </a:r>
            <a:endParaRPr lang="it-IT" dirty="0">
              <a:solidFill>
                <a:schemeClr val="bg1"/>
              </a:solidFill>
            </a:endParaRPr>
          </a:p>
        </p:txBody>
      </p:sp>
      <p:cxnSp>
        <p:nvCxnSpPr>
          <p:cNvPr id="32" name="Connettore 2 31"/>
          <p:cNvCxnSpPr>
            <a:stCxn id="31" idx="3"/>
          </p:cNvCxnSpPr>
          <p:nvPr/>
        </p:nvCxnSpPr>
        <p:spPr>
          <a:xfrm>
            <a:off x="3491880" y="5132315"/>
            <a:ext cx="1584176" cy="13850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sellaDiTesto 34"/>
          <p:cNvSpPr txBox="1"/>
          <p:nvPr/>
        </p:nvSpPr>
        <p:spPr>
          <a:xfrm>
            <a:off x="7596336" y="4844534"/>
            <a:ext cx="1188640" cy="36933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Ospedale</a:t>
            </a:r>
            <a:endParaRPr lang="it-IT" dirty="0">
              <a:solidFill>
                <a:schemeClr val="bg1"/>
              </a:solidFill>
            </a:endParaRPr>
          </a:p>
        </p:txBody>
      </p:sp>
      <p:cxnSp>
        <p:nvCxnSpPr>
          <p:cNvPr id="36" name="Connettore 4 35"/>
          <p:cNvCxnSpPr/>
          <p:nvPr/>
        </p:nvCxnSpPr>
        <p:spPr>
          <a:xfrm rot="10800000">
            <a:off x="6705599" y="4335761"/>
            <a:ext cx="864096" cy="664096"/>
          </a:xfrm>
          <a:prstGeom prst="bentConnector3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857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it-IT" sz="2800" dirty="0" smtClean="0"/>
              <a:t>Area di intervento (</a:t>
            </a:r>
            <a:r>
              <a:rPr lang="it-IT" sz="2800" dirty="0" err="1" smtClean="0"/>
              <a:t>panoramic</a:t>
            </a:r>
            <a:r>
              <a:rPr lang="it-IT" sz="2800" dirty="0" smtClean="0"/>
              <a:t> </a:t>
            </a:r>
            <a:r>
              <a:rPr lang="it-IT" sz="2800" dirty="0" err="1" smtClean="0"/>
              <a:t>pictures</a:t>
            </a:r>
            <a:r>
              <a:rPr lang="it-IT" sz="2800" dirty="0" smtClean="0"/>
              <a:t>)</a:t>
            </a:r>
            <a:endParaRPr lang="it-IT" sz="2800" dirty="0"/>
          </a:p>
        </p:txBody>
      </p:sp>
      <p:cxnSp>
        <p:nvCxnSpPr>
          <p:cNvPr id="5" name="Connettore 4 4"/>
          <p:cNvCxnSpPr/>
          <p:nvPr/>
        </p:nvCxnSpPr>
        <p:spPr>
          <a:xfrm flipV="1">
            <a:off x="5362612" y="2852936"/>
            <a:ext cx="648072" cy="432048"/>
          </a:xfrm>
          <a:prstGeom prst="bentConnector3">
            <a:avLst>
              <a:gd name="adj1" fmla="val 29"/>
            </a:avLst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 flipV="1">
            <a:off x="4211960" y="2492896"/>
            <a:ext cx="0" cy="115212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4 35"/>
          <p:cNvCxnSpPr/>
          <p:nvPr/>
        </p:nvCxnSpPr>
        <p:spPr>
          <a:xfrm rot="10800000">
            <a:off x="6705599" y="4335761"/>
            <a:ext cx="864096" cy="664096"/>
          </a:xfrm>
          <a:prstGeom prst="bentConnector3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E:\college\PhD\PhD-Sapienza University\Teaching-design studio\Goethe Site-Alexandria\Data for Alexandria site\Pictures\Pananorama pics\Panorama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76" b="11702"/>
          <a:stretch/>
        </p:blipFill>
        <p:spPr bwMode="auto">
          <a:xfrm>
            <a:off x="0" y="4359761"/>
            <a:ext cx="9143999" cy="252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college\PhD\PhD-Sapienza University\Teaching-design studio\Goethe Site-Alexandria\Data for Alexandria site\Pictures\Pananorama pics\Panorama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16" y="1366549"/>
            <a:ext cx="9164216" cy="256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34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6" name="Group 2055"/>
          <p:cNvGrpSpPr/>
          <p:nvPr/>
        </p:nvGrpSpPr>
        <p:grpSpPr>
          <a:xfrm>
            <a:off x="-4651" y="1496281"/>
            <a:ext cx="9099091" cy="3228863"/>
            <a:chOff x="-4651" y="1669565"/>
            <a:chExt cx="9099091" cy="3228863"/>
          </a:xfrm>
        </p:grpSpPr>
        <p:cxnSp>
          <p:nvCxnSpPr>
            <p:cNvPr id="17" name="Connettore 2 19"/>
            <p:cNvCxnSpPr/>
            <p:nvPr/>
          </p:nvCxnSpPr>
          <p:spPr>
            <a:xfrm>
              <a:off x="5436096" y="3077562"/>
              <a:ext cx="504056" cy="0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2 19"/>
            <p:cNvCxnSpPr/>
            <p:nvPr/>
          </p:nvCxnSpPr>
          <p:spPr>
            <a:xfrm>
              <a:off x="5436096" y="4713762"/>
              <a:ext cx="504056" cy="0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5926088" y="2892896"/>
              <a:ext cx="31683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Al </a:t>
              </a:r>
              <a:r>
                <a:rPr lang="en-GB" dirty="0" err="1" smtClean="0"/>
                <a:t>Gaish</a:t>
              </a:r>
              <a:r>
                <a:rPr lang="en-GB" dirty="0" smtClean="0"/>
                <a:t> St. (Cornice)</a:t>
              </a:r>
              <a:endParaRPr lang="en-GB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926088" y="4529096"/>
              <a:ext cx="31683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Tram Line</a:t>
              </a:r>
              <a:endParaRPr lang="en-GB" dirty="0"/>
            </a:p>
          </p:txBody>
        </p:sp>
        <p:cxnSp>
          <p:nvCxnSpPr>
            <p:cNvPr id="24" name="Connettore 2 19"/>
            <p:cNvCxnSpPr/>
            <p:nvPr/>
          </p:nvCxnSpPr>
          <p:spPr>
            <a:xfrm>
              <a:off x="5436096" y="3962667"/>
              <a:ext cx="504056" cy="0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5926088" y="3778001"/>
              <a:ext cx="31683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Port Said St.</a:t>
              </a:r>
              <a:endParaRPr lang="en-GB" dirty="0"/>
            </a:p>
          </p:txBody>
        </p:sp>
        <p:grpSp>
          <p:nvGrpSpPr>
            <p:cNvPr id="2049" name="Group 2048"/>
            <p:cNvGrpSpPr/>
            <p:nvPr/>
          </p:nvGrpSpPr>
          <p:grpSpPr>
            <a:xfrm>
              <a:off x="-4651" y="1669565"/>
              <a:ext cx="5376751" cy="3088155"/>
              <a:chOff x="-4651" y="1669565"/>
              <a:chExt cx="5376751" cy="3088155"/>
            </a:xfrm>
          </p:grpSpPr>
          <p:pic>
            <p:nvPicPr>
              <p:cNvPr id="2050" name="Picture 2" descr="\\odino-winsrv\home\s.elahmar\Desktop\Kuta Site-Alexandria\Proposed site in Alexandria.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651" y="1669565"/>
                <a:ext cx="5355428" cy="30704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048" name="Group 2047"/>
              <p:cNvGrpSpPr/>
              <p:nvPr/>
            </p:nvGrpSpPr>
            <p:grpSpPr>
              <a:xfrm>
                <a:off x="46586" y="2168873"/>
                <a:ext cx="5325514" cy="2588847"/>
                <a:chOff x="46586" y="2168873"/>
                <a:chExt cx="5325514" cy="2588847"/>
              </a:xfrm>
            </p:grpSpPr>
            <p:sp>
              <p:nvSpPr>
                <p:cNvPr id="4" name="Freeform 3"/>
                <p:cNvSpPr/>
                <p:nvPr/>
              </p:nvSpPr>
              <p:spPr>
                <a:xfrm>
                  <a:off x="53242" y="2168873"/>
                  <a:ext cx="5310846" cy="908689"/>
                </a:xfrm>
                <a:custGeom>
                  <a:avLst/>
                  <a:gdLst>
                    <a:gd name="connsiteX0" fmla="*/ 0 w 6080760"/>
                    <a:gd name="connsiteY0" fmla="*/ 788962 h 1040422"/>
                    <a:gd name="connsiteX1" fmla="*/ 624840 w 6080760"/>
                    <a:gd name="connsiteY1" fmla="*/ 667042 h 1040422"/>
                    <a:gd name="connsiteX2" fmla="*/ 1463040 w 6080760"/>
                    <a:gd name="connsiteY2" fmla="*/ 446062 h 1040422"/>
                    <a:gd name="connsiteX3" fmla="*/ 2346960 w 6080760"/>
                    <a:gd name="connsiteY3" fmla="*/ 133642 h 1040422"/>
                    <a:gd name="connsiteX4" fmla="*/ 2773680 w 6080760"/>
                    <a:gd name="connsiteY4" fmla="*/ 4102 h 1040422"/>
                    <a:gd name="connsiteX5" fmla="*/ 3406140 w 6080760"/>
                    <a:gd name="connsiteY5" fmla="*/ 57442 h 1040422"/>
                    <a:gd name="connsiteX6" fmla="*/ 3870960 w 6080760"/>
                    <a:gd name="connsiteY6" fmla="*/ 301282 h 1040422"/>
                    <a:gd name="connsiteX7" fmla="*/ 4335780 w 6080760"/>
                    <a:gd name="connsiteY7" fmla="*/ 567982 h 1040422"/>
                    <a:gd name="connsiteX8" fmla="*/ 4892040 w 6080760"/>
                    <a:gd name="connsiteY8" fmla="*/ 880402 h 1040422"/>
                    <a:gd name="connsiteX9" fmla="*/ 5554980 w 6080760"/>
                    <a:gd name="connsiteY9" fmla="*/ 1002322 h 1040422"/>
                    <a:gd name="connsiteX10" fmla="*/ 6080760 w 6080760"/>
                    <a:gd name="connsiteY10" fmla="*/ 1040422 h 1040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080760" h="1040422">
                      <a:moveTo>
                        <a:pt x="0" y="788962"/>
                      </a:moveTo>
                      <a:cubicBezTo>
                        <a:pt x="190500" y="756577"/>
                        <a:pt x="381000" y="724192"/>
                        <a:pt x="624840" y="667042"/>
                      </a:cubicBezTo>
                      <a:cubicBezTo>
                        <a:pt x="868680" y="609892"/>
                        <a:pt x="1176020" y="534962"/>
                        <a:pt x="1463040" y="446062"/>
                      </a:cubicBezTo>
                      <a:cubicBezTo>
                        <a:pt x="1750060" y="357162"/>
                        <a:pt x="2128520" y="207302"/>
                        <a:pt x="2346960" y="133642"/>
                      </a:cubicBezTo>
                      <a:cubicBezTo>
                        <a:pt x="2565400" y="59982"/>
                        <a:pt x="2597150" y="16802"/>
                        <a:pt x="2773680" y="4102"/>
                      </a:cubicBezTo>
                      <a:cubicBezTo>
                        <a:pt x="2950210" y="-8598"/>
                        <a:pt x="3223260" y="7912"/>
                        <a:pt x="3406140" y="57442"/>
                      </a:cubicBezTo>
                      <a:cubicBezTo>
                        <a:pt x="3589020" y="106972"/>
                        <a:pt x="3716020" y="216192"/>
                        <a:pt x="3870960" y="301282"/>
                      </a:cubicBezTo>
                      <a:cubicBezTo>
                        <a:pt x="4025900" y="386372"/>
                        <a:pt x="4335780" y="567982"/>
                        <a:pt x="4335780" y="567982"/>
                      </a:cubicBezTo>
                      <a:cubicBezTo>
                        <a:pt x="4505960" y="664502"/>
                        <a:pt x="4688840" y="808012"/>
                        <a:pt x="4892040" y="880402"/>
                      </a:cubicBezTo>
                      <a:cubicBezTo>
                        <a:pt x="5095240" y="952792"/>
                        <a:pt x="5356860" y="975652"/>
                        <a:pt x="5554980" y="1002322"/>
                      </a:cubicBezTo>
                      <a:cubicBezTo>
                        <a:pt x="5753100" y="1028992"/>
                        <a:pt x="6080760" y="1040422"/>
                        <a:pt x="6080760" y="1040422"/>
                      </a:cubicBezTo>
                    </a:path>
                  </a:pathLst>
                </a:custGeom>
                <a:ln w="38100">
                  <a:solidFill>
                    <a:srgbClr val="FFFF00"/>
                  </a:solidFill>
                  <a:prstDash val="lgDashDot"/>
                </a:ln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6" name="Freeform 5"/>
                <p:cNvSpPr/>
                <p:nvPr/>
              </p:nvSpPr>
              <p:spPr>
                <a:xfrm>
                  <a:off x="46586" y="3862876"/>
                  <a:ext cx="5304191" cy="859424"/>
                </a:xfrm>
                <a:custGeom>
                  <a:avLst/>
                  <a:gdLst>
                    <a:gd name="connsiteX0" fmla="*/ 0 w 6073140"/>
                    <a:gd name="connsiteY0" fmla="*/ 0 h 984015"/>
                    <a:gd name="connsiteX1" fmla="*/ 807720 w 6073140"/>
                    <a:gd name="connsiteY1" fmla="*/ 175260 h 984015"/>
                    <a:gd name="connsiteX2" fmla="*/ 2354580 w 6073140"/>
                    <a:gd name="connsiteY2" fmla="*/ 434340 h 984015"/>
                    <a:gd name="connsiteX3" fmla="*/ 3985260 w 6073140"/>
                    <a:gd name="connsiteY3" fmla="*/ 693420 h 984015"/>
                    <a:gd name="connsiteX4" fmla="*/ 6073140 w 6073140"/>
                    <a:gd name="connsiteY4" fmla="*/ 982980 h 984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3140" h="984015">
                      <a:moveTo>
                        <a:pt x="0" y="0"/>
                      </a:moveTo>
                      <a:cubicBezTo>
                        <a:pt x="207645" y="51435"/>
                        <a:pt x="415290" y="102870"/>
                        <a:pt x="807720" y="175260"/>
                      </a:cubicBezTo>
                      <a:cubicBezTo>
                        <a:pt x="1200150" y="247650"/>
                        <a:pt x="2354580" y="434340"/>
                        <a:pt x="2354580" y="434340"/>
                      </a:cubicBezTo>
                      <a:lnTo>
                        <a:pt x="3985260" y="693420"/>
                      </a:lnTo>
                      <a:cubicBezTo>
                        <a:pt x="4605020" y="784860"/>
                        <a:pt x="5585460" y="1000760"/>
                        <a:pt x="6073140" y="982980"/>
                      </a:cubicBezTo>
                    </a:path>
                  </a:pathLst>
                </a:custGeom>
                <a:noFill/>
                <a:ln w="38100">
                  <a:solidFill>
                    <a:srgbClr val="FFC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1" name="Freeform 10"/>
                <p:cNvSpPr/>
                <p:nvPr/>
              </p:nvSpPr>
              <p:spPr>
                <a:xfrm>
                  <a:off x="2057400" y="2895600"/>
                  <a:ext cx="3314700" cy="1067067"/>
                </a:xfrm>
                <a:custGeom>
                  <a:avLst/>
                  <a:gdLst>
                    <a:gd name="connsiteX0" fmla="*/ 0 w 3314700"/>
                    <a:gd name="connsiteY0" fmla="*/ 0 h 1067067"/>
                    <a:gd name="connsiteX1" fmla="*/ 733425 w 3314700"/>
                    <a:gd name="connsiteY1" fmla="*/ 323850 h 1067067"/>
                    <a:gd name="connsiteX2" fmla="*/ 1314450 w 3314700"/>
                    <a:gd name="connsiteY2" fmla="*/ 590550 h 1067067"/>
                    <a:gd name="connsiteX3" fmla="*/ 2028825 w 3314700"/>
                    <a:gd name="connsiteY3" fmla="*/ 857250 h 1067067"/>
                    <a:gd name="connsiteX4" fmla="*/ 2647950 w 3314700"/>
                    <a:gd name="connsiteY4" fmla="*/ 1009650 h 1067067"/>
                    <a:gd name="connsiteX5" fmla="*/ 3314700 w 3314700"/>
                    <a:gd name="connsiteY5" fmla="*/ 1066800 h 1067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14700" h="1067067">
                      <a:moveTo>
                        <a:pt x="0" y="0"/>
                      </a:moveTo>
                      <a:lnTo>
                        <a:pt x="733425" y="323850"/>
                      </a:lnTo>
                      <a:cubicBezTo>
                        <a:pt x="952500" y="422275"/>
                        <a:pt x="1098550" y="501650"/>
                        <a:pt x="1314450" y="590550"/>
                      </a:cubicBezTo>
                      <a:cubicBezTo>
                        <a:pt x="1530350" y="679450"/>
                        <a:pt x="1806575" y="787400"/>
                        <a:pt x="2028825" y="857250"/>
                      </a:cubicBezTo>
                      <a:cubicBezTo>
                        <a:pt x="2251075" y="927100"/>
                        <a:pt x="2433638" y="974725"/>
                        <a:pt x="2647950" y="1009650"/>
                      </a:cubicBezTo>
                      <a:cubicBezTo>
                        <a:pt x="2862263" y="1044575"/>
                        <a:pt x="3184525" y="1069975"/>
                        <a:pt x="3314700" y="1066800"/>
                      </a:cubicBezTo>
                    </a:path>
                  </a:pathLst>
                </a:custGeom>
                <a:noFill/>
                <a:ln>
                  <a:solidFill>
                    <a:srgbClr val="FFFF00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13" name="Straight Connector 12"/>
                <p:cNvCxnSpPr/>
                <p:nvPr/>
              </p:nvCxnSpPr>
              <p:spPr>
                <a:xfrm flipH="1">
                  <a:off x="3995936" y="3077562"/>
                  <a:ext cx="504056" cy="1662448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Freeform 36"/>
                <p:cNvSpPr/>
                <p:nvPr/>
              </p:nvSpPr>
              <p:spPr>
                <a:xfrm>
                  <a:off x="53242" y="2186583"/>
                  <a:ext cx="5310846" cy="908689"/>
                </a:xfrm>
                <a:custGeom>
                  <a:avLst/>
                  <a:gdLst>
                    <a:gd name="connsiteX0" fmla="*/ 0 w 6080760"/>
                    <a:gd name="connsiteY0" fmla="*/ 788962 h 1040422"/>
                    <a:gd name="connsiteX1" fmla="*/ 624840 w 6080760"/>
                    <a:gd name="connsiteY1" fmla="*/ 667042 h 1040422"/>
                    <a:gd name="connsiteX2" fmla="*/ 1463040 w 6080760"/>
                    <a:gd name="connsiteY2" fmla="*/ 446062 h 1040422"/>
                    <a:gd name="connsiteX3" fmla="*/ 2346960 w 6080760"/>
                    <a:gd name="connsiteY3" fmla="*/ 133642 h 1040422"/>
                    <a:gd name="connsiteX4" fmla="*/ 2773680 w 6080760"/>
                    <a:gd name="connsiteY4" fmla="*/ 4102 h 1040422"/>
                    <a:gd name="connsiteX5" fmla="*/ 3406140 w 6080760"/>
                    <a:gd name="connsiteY5" fmla="*/ 57442 h 1040422"/>
                    <a:gd name="connsiteX6" fmla="*/ 3870960 w 6080760"/>
                    <a:gd name="connsiteY6" fmla="*/ 301282 h 1040422"/>
                    <a:gd name="connsiteX7" fmla="*/ 4335780 w 6080760"/>
                    <a:gd name="connsiteY7" fmla="*/ 567982 h 1040422"/>
                    <a:gd name="connsiteX8" fmla="*/ 4892040 w 6080760"/>
                    <a:gd name="connsiteY8" fmla="*/ 880402 h 1040422"/>
                    <a:gd name="connsiteX9" fmla="*/ 5554980 w 6080760"/>
                    <a:gd name="connsiteY9" fmla="*/ 1002322 h 1040422"/>
                    <a:gd name="connsiteX10" fmla="*/ 6080760 w 6080760"/>
                    <a:gd name="connsiteY10" fmla="*/ 1040422 h 1040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080760" h="1040422">
                      <a:moveTo>
                        <a:pt x="0" y="788962"/>
                      </a:moveTo>
                      <a:cubicBezTo>
                        <a:pt x="190500" y="756577"/>
                        <a:pt x="381000" y="724192"/>
                        <a:pt x="624840" y="667042"/>
                      </a:cubicBezTo>
                      <a:cubicBezTo>
                        <a:pt x="868680" y="609892"/>
                        <a:pt x="1176020" y="534962"/>
                        <a:pt x="1463040" y="446062"/>
                      </a:cubicBezTo>
                      <a:cubicBezTo>
                        <a:pt x="1750060" y="357162"/>
                        <a:pt x="2128520" y="207302"/>
                        <a:pt x="2346960" y="133642"/>
                      </a:cubicBezTo>
                      <a:cubicBezTo>
                        <a:pt x="2565400" y="59982"/>
                        <a:pt x="2597150" y="16802"/>
                        <a:pt x="2773680" y="4102"/>
                      </a:cubicBezTo>
                      <a:cubicBezTo>
                        <a:pt x="2950210" y="-8598"/>
                        <a:pt x="3223260" y="7912"/>
                        <a:pt x="3406140" y="57442"/>
                      </a:cubicBezTo>
                      <a:cubicBezTo>
                        <a:pt x="3589020" y="106972"/>
                        <a:pt x="3716020" y="216192"/>
                        <a:pt x="3870960" y="301282"/>
                      </a:cubicBezTo>
                      <a:cubicBezTo>
                        <a:pt x="4025900" y="386372"/>
                        <a:pt x="4335780" y="567982"/>
                        <a:pt x="4335780" y="567982"/>
                      </a:cubicBezTo>
                      <a:cubicBezTo>
                        <a:pt x="4505960" y="664502"/>
                        <a:pt x="4688840" y="808012"/>
                        <a:pt x="4892040" y="880402"/>
                      </a:cubicBezTo>
                      <a:cubicBezTo>
                        <a:pt x="5095240" y="952792"/>
                        <a:pt x="5356860" y="975652"/>
                        <a:pt x="5554980" y="1002322"/>
                      </a:cubicBezTo>
                      <a:cubicBezTo>
                        <a:pt x="5753100" y="1028992"/>
                        <a:pt x="6080760" y="1040422"/>
                        <a:pt x="6080760" y="1040422"/>
                      </a:cubicBezTo>
                    </a:path>
                  </a:pathLst>
                </a:custGeom>
                <a:ln w="38100">
                  <a:solidFill>
                    <a:srgbClr val="FFFF00"/>
                  </a:solidFill>
                  <a:prstDash val="lgDashDot"/>
                </a:ln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8" name="Freeform 37"/>
                <p:cNvSpPr/>
                <p:nvPr/>
              </p:nvSpPr>
              <p:spPr>
                <a:xfrm>
                  <a:off x="46586" y="3880586"/>
                  <a:ext cx="5304191" cy="859424"/>
                </a:xfrm>
                <a:custGeom>
                  <a:avLst/>
                  <a:gdLst>
                    <a:gd name="connsiteX0" fmla="*/ 0 w 6073140"/>
                    <a:gd name="connsiteY0" fmla="*/ 0 h 984015"/>
                    <a:gd name="connsiteX1" fmla="*/ 807720 w 6073140"/>
                    <a:gd name="connsiteY1" fmla="*/ 175260 h 984015"/>
                    <a:gd name="connsiteX2" fmla="*/ 2354580 w 6073140"/>
                    <a:gd name="connsiteY2" fmla="*/ 434340 h 984015"/>
                    <a:gd name="connsiteX3" fmla="*/ 3985260 w 6073140"/>
                    <a:gd name="connsiteY3" fmla="*/ 693420 h 984015"/>
                    <a:gd name="connsiteX4" fmla="*/ 6073140 w 6073140"/>
                    <a:gd name="connsiteY4" fmla="*/ 982980 h 984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3140" h="984015">
                      <a:moveTo>
                        <a:pt x="0" y="0"/>
                      </a:moveTo>
                      <a:cubicBezTo>
                        <a:pt x="207645" y="51435"/>
                        <a:pt x="415290" y="102870"/>
                        <a:pt x="807720" y="175260"/>
                      </a:cubicBezTo>
                      <a:cubicBezTo>
                        <a:pt x="1200150" y="247650"/>
                        <a:pt x="2354580" y="434340"/>
                        <a:pt x="2354580" y="434340"/>
                      </a:cubicBezTo>
                      <a:lnTo>
                        <a:pt x="3985260" y="693420"/>
                      </a:lnTo>
                      <a:cubicBezTo>
                        <a:pt x="4605020" y="784860"/>
                        <a:pt x="5585460" y="1000760"/>
                        <a:pt x="6073140" y="982980"/>
                      </a:cubicBezTo>
                    </a:path>
                  </a:pathLst>
                </a:custGeom>
                <a:noFill/>
                <a:ln w="38100">
                  <a:solidFill>
                    <a:srgbClr val="FFC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9" name="Freeform 38"/>
                <p:cNvSpPr/>
                <p:nvPr/>
              </p:nvSpPr>
              <p:spPr>
                <a:xfrm>
                  <a:off x="2057400" y="2913310"/>
                  <a:ext cx="3314700" cy="1067067"/>
                </a:xfrm>
                <a:custGeom>
                  <a:avLst/>
                  <a:gdLst>
                    <a:gd name="connsiteX0" fmla="*/ 0 w 3314700"/>
                    <a:gd name="connsiteY0" fmla="*/ 0 h 1067067"/>
                    <a:gd name="connsiteX1" fmla="*/ 733425 w 3314700"/>
                    <a:gd name="connsiteY1" fmla="*/ 323850 h 1067067"/>
                    <a:gd name="connsiteX2" fmla="*/ 1314450 w 3314700"/>
                    <a:gd name="connsiteY2" fmla="*/ 590550 h 1067067"/>
                    <a:gd name="connsiteX3" fmla="*/ 2028825 w 3314700"/>
                    <a:gd name="connsiteY3" fmla="*/ 857250 h 1067067"/>
                    <a:gd name="connsiteX4" fmla="*/ 2647950 w 3314700"/>
                    <a:gd name="connsiteY4" fmla="*/ 1009650 h 1067067"/>
                    <a:gd name="connsiteX5" fmla="*/ 3314700 w 3314700"/>
                    <a:gd name="connsiteY5" fmla="*/ 1066800 h 1067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14700" h="1067067">
                      <a:moveTo>
                        <a:pt x="0" y="0"/>
                      </a:moveTo>
                      <a:lnTo>
                        <a:pt x="733425" y="323850"/>
                      </a:lnTo>
                      <a:cubicBezTo>
                        <a:pt x="952500" y="422275"/>
                        <a:pt x="1098550" y="501650"/>
                        <a:pt x="1314450" y="590550"/>
                      </a:cubicBezTo>
                      <a:cubicBezTo>
                        <a:pt x="1530350" y="679450"/>
                        <a:pt x="1806575" y="787400"/>
                        <a:pt x="2028825" y="857250"/>
                      </a:cubicBezTo>
                      <a:cubicBezTo>
                        <a:pt x="2251075" y="927100"/>
                        <a:pt x="2433638" y="974725"/>
                        <a:pt x="2647950" y="1009650"/>
                      </a:cubicBezTo>
                      <a:cubicBezTo>
                        <a:pt x="2862263" y="1044575"/>
                        <a:pt x="3184525" y="1069975"/>
                        <a:pt x="3314700" y="1066800"/>
                      </a:cubicBezTo>
                    </a:path>
                  </a:pathLst>
                </a:custGeom>
                <a:noFill/>
                <a:ln>
                  <a:solidFill>
                    <a:srgbClr val="FFFF00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40" name="Straight Connector 39"/>
                <p:cNvCxnSpPr/>
                <p:nvPr/>
              </p:nvCxnSpPr>
              <p:spPr>
                <a:xfrm flipH="1">
                  <a:off x="3995936" y="3095272"/>
                  <a:ext cx="504056" cy="1662448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51" name="Connettore 2 19"/>
            <p:cNvCxnSpPr/>
            <p:nvPr/>
          </p:nvCxnSpPr>
          <p:spPr>
            <a:xfrm>
              <a:off x="4427984" y="3501008"/>
              <a:ext cx="1512168" cy="0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5926088" y="3316342"/>
              <a:ext cx="31683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Suez Canal St.</a:t>
              </a:r>
              <a:endParaRPr lang="en-GB" dirty="0"/>
            </a:p>
          </p:txBody>
        </p:sp>
      </p:grpSp>
      <p:pic>
        <p:nvPicPr>
          <p:cNvPr id="4098" name="Picture 2" descr="C:\Users\Win4\Desktop\tra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7" t="25873"/>
          <a:stretch/>
        </p:blipFill>
        <p:spPr bwMode="auto">
          <a:xfrm>
            <a:off x="-4651" y="4996165"/>
            <a:ext cx="2062051" cy="188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Win4\Desktop\bu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5" r="5241"/>
          <a:stretch/>
        </p:blipFill>
        <p:spPr bwMode="auto">
          <a:xfrm>
            <a:off x="2057400" y="4983533"/>
            <a:ext cx="2239392" cy="187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Win4\Desktop\mini bus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3" t="36235" b="6817"/>
          <a:stretch/>
        </p:blipFill>
        <p:spPr bwMode="auto">
          <a:xfrm>
            <a:off x="4297127" y="4996164"/>
            <a:ext cx="2521186" cy="1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Win4\Desktop\taxi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8"/>
          <a:stretch/>
        </p:blipFill>
        <p:spPr bwMode="auto">
          <a:xfrm>
            <a:off x="6818313" y="4997238"/>
            <a:ext cx="2362199" cy="188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Box 74"/>
          <p:cNvSpPr txBox="1"/>
          <p:nvPr/>
        </p:nvSpPr>
        <p:spPr>
          <a:xfrm>
            <a:off x="-4651" y="4674622"/>
            <a:ext cx="20620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Tram</a:t>
            </a:r>
            <a:endParaRPr lang="en-GB" sz="1600" dirty="0"/>
          </a:p>
        </p:txBody>
      </p:sp>
      <p:sp>
        <p:nvSpPr>
          <p:cNvPr id="76" name="TextBox 75"/>
          <p:cNvSpPr txBox="1"/>
          <p:nvPr/>
        </p:nvSpPr>
        <p:spPr>
          <a:xfrm>
            <a:off x="2054920" y="4674622"/>
            <a:ext cx="20620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Bus </a:t>
            </a:r>
            <a:endParaRPr lang="en-GB" sz="1600" dirty="0"/>
          </a:p>
        </p:txBody>
      </p:sp>
      <p:sp>
        <p:nvSpPr>
          <p:cNvPr id="77" name="TextBox 76"/>
          <p:cNvSpPr txBox="1"/>
          <p:nvPr/>
        </p:nvSpPr>
        <p:spPr>
          <a:xfrm>
            <a:off x="4296792" y="4674622"/>
            <a:ext cx="20620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Mini-Bus </a:t>
            </a:r>
            <a:endParaRPr lang="en-GB" sz="1600" dirty="0"/>
          </a:p>
        </p:txBody>
      </p:sp>
      <p:sp>
        <p:nvSpPr>
          <p:cNvPr id="78" name="TextBox 77"/>
          <p:cNvSpPr txBox="1"/>
          <p:nvPr/>
        </p:nvSpPr>
        <p:spPr>
          <a:xfrm>
            <a:off x="6818313" y="4674622"/>
            <a:ext cx="20620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Taxi</a:t>
            </a:r>
            <a:endParaRPr lang="en-GB" sz="1600" dirty="0"/>
          </a:p>
        </p:txBody>
      </p:sp>
      <p:sp>
        <p:nvSpPr>
          <p:cNvPr id="31" name="Titolo 1"/>
          <p:cNvSpPr txBox="1">
            <a:spLocks/>
          </p:cNvSpPr>
          <p:nvPr/>
        </p:nvSpPr>
        <p:spPr>
          <a:xfrm>
            <a:off x="609600" y="188640"/>
            <a:ext cx="82296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800" b="1" dirty="0" err="1" smtClean="0">
                <a:solidFill>
                  <a:srgbClr val="FF0000"/>
                </a:solidFill>
              </a:rPr>
              <a:t>Context</a:t>
            </a:r>
            <a:r>
              <a:rPr lang="it-IT" sz="2800" b="1" dirty="0" smtClean="0">
                <a:solidFill>
                  <a:srgbClr val="FF0000"/>
                </a:solidFill>
              </a:rPr>
              <a:t> Analysis </a:t>
            </a:r>
            <a:endParaRPr lang="it-IT" sz="2800" b="1" dirty="0"/>
          </a:p>
        </p:txBody>
      </p:sp>
      <p:sp>
        <p:nvSpPr>
          <p:cNvPr id="32" name="CasellaDiTesto 31"/>
          <p:cNvSpPr txBox="1"/>
          <p:nvPr/>
        </p:nvSpPr>
        <p:spPr>
          <a:xfrm>
            <a:off x="609600" y="908720"/>
            <a:ext cx="6698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Accessibility and </a:t>
            </a:r>
            <a:r>
              <a:rPr lang="it-IT" sz="2400" b="1" dirty="0" err="1"/>
              <a:t>modes</a:t>
            </a:r>
            <a:r>
              <a:rPr lang="it-IT" sz="2400" b="1" dirty="0"/>
              <a:t> of </a:t>
            </a:r>
            <a:r>
              <a:rPr lang="it-IT" sz="2400" b="1" dirty="0" err="1"/>
              <a:t>transportation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159839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609600" y="188640"/>
            <a:ext cx="82296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800" b="1" dirty="0" err="1" smtClean="0">
                <a:solidFill>
                  <a:srgbClr val="FF0000"/>
                </a:solidFill>
              </a:rPr>
              <a:t>Context</a:t>
            </a:r>
            <a:r>
              <a:rPr lang="it-IT" sz="2800" b="1" dirty="0" smtClean="0">
                <a:solidFill>
                  <a:srgbClr val="FF0000"/>
                </a:solidFill>
              </a:rPr>
              <a:t> Analysis </a:t>
            </a:r>
            <a:r>
              <a:rPr lang="it-IT" sz="2800" b="1" dirty="0" smtClean="0"/>
              <a:t>- Dati climatici</a:t>
            </a:r>
            <a:endParaRPr lang="it-IT" sz="2800" b="1" dirty="0"/>
          </a:p>
        </p:txBody>
      </p:sp>
      <p:pic>
        <p:nvPicPr>
          <p:cNvPr id="10" name="Picture 2" descr="C:\Users\pc\Documents\declaratorie-Dottorato Ricerche e Lezioni primo anno v.3\CONCORSI PER PUBBLICAZIONI\FUTURE TRDITIONS\immagini presentazione\auditorium_aere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9" r="4992"/>
          <a:stretch/>
        </p:blipFill>
        <p:spPr bwMode="auto">
          <a:xfrm>
            <a:off x="9468544" y="1591325"/>
            <a:ext cx="2063989" cy="136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Grafico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3022066"/>
              </p:ext>
            </p:extLst>
          </p:nvPr>
        </p:nvGraphicFramePr>
        <p:xfrm>
          <a:off x="0" y="760140"/>
          <a:ext cx="8676456" cy="3050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Grafico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9665041"/>
              </p:ext>
            </p:extLst>
          </p:nvPr>
        </p:nvGraphicFramePr>
        <p:xfrm>
          <a:off x="4724400" y="3944724"/>
          <a:ext cx="3952056" cy="2658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CasellaDiTesto 7"/>
          <p:cNvSpPr txBox="1"/>
          <p:nvPr/>
        </p:nvSpPr>
        <p:spPr>
          <a:xfrm>
            <a:off x="5364088" y="3763878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RAINFALL </a:t>
            </a:r>
            <a:r>
              <a:rPr lang="it-IT" dirty="0" smtClean="0"/>
              <a:t>(mm/</a:t>
            </a:r>
            <a:r>
              <a:rPr lang="it-IT" dirty="0" err="1" smtClean="0"/>
              <a:t>month</a:t>
            </a:r>
            <a:r>
              <a:rPr lang="it-IT" dirty="0" smtClean="0"/>
              <a:t>)</a:t>
            </a:r>
            <a:endParaRPr lang="it-IT" dirty="0"/>
          </a:p>
        </p:txBody>
      </p:sp>
      <p:graphicFrame>
        <p:nvGraphicFramePr>
          <p:cNvPr id="16" name="Grafico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2594276"/>
              </p:ext>
            </p:extLst>
          </p:nvPr>
        </p:nvGraphicFramePr>
        <p:xfrm>
          <a:off x="251520" y="3933056"/>
          <a:ext cx="4472880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CasellaDiTesto 17"/>
          <p:cNvSpPr txBox="1"/>
          <p:nvPr/>
        </p:nvSpPr>
        <p:spPr>
          <a:xfrm>
            <a:off x="683568" y="3810526"/>
            <a:ext cx="3240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/>
              <a:t>HUMIDITY </a:t>
            </a:r>
            <a:r>
              <a:rPr lang="it-IT" sz="1600" dirty="0" smtClean="0"/>
              <a:t>(</a:t>
            </a:r>
            <a:r>
              <a:rPr lang="it-IT" sz="1600" dirty="0"/>
              <a:t>%</a:t>
            </a:r>
            <a:r>
              <a:rPr lang="it-IT" sz="1600" dirty="0" smtClean="0"/>
              <a:t>)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218960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609600" y="188640"/>
            <a:ext cx="82296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800" b="1" dirty="0" err="1" smtClean="0">
                <a:solidFill>
                  <a:srgbClr val="FF0000"/>
                </a:solidFill>
              </a:rPr>
              <a:t>Context</a:t>
            </a:r>
            <a:r>
              <a:rPr lang="it-IT" sz="2800" b="1" dirty="0" smtClean="0">
                <a:solidFill>
                  <a:srgbClr val="FF0000"/>
                </a:solidFill>
              </a:rPr>
              <a:t> Analysis </a:t>
            </a:r>
            <a:r>
              <a:rPr lang="it-IT" sz="2800" b="1" dirty="0" smtClean="0"/>
              <a:t>- Dati climatici</a:t>
            </a:r>
            <a:endParaRPr lang="it-IT" sz="2800" b="1" dirty="0"/>
          </a:p>
        </p:txBody>
      </p:sp>
      <p:pic>
        <p:nvPicPr>
          <p:cNvPr id="10" name="Picture 2" descr="C:\Users\pc\Documents\declaratorie-Dottorato Ricerche e Lezioni primo anno v.3\CONCORSI PER PUBBLICAZIONI\FUTURE TRDITIONS\immagini presentazione\auditorium_aere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9" r="4992"/>
          <a:stretch/>
        </p:blipFill>
        <p:spPr bwMode="auto">
          <a:xfrm>
            <a:off x="9468544" y="1591325"/>
            <a:ext cx="2063989" cy="136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" name="Grafico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5231517"/>
              </p:ext>
            </p:extLst>
          </p:nvPr>
        </p:nvGraphicFramePr>
        <p:xfrm>
          <a:off x="5328686" y="1185094"/>
          <a:ext cx="3376562" cy="17682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CasellaDiTesto 20"/>
          <p:cNvSpPr txBox="1"/>
          <p:nvPr/>
        </p:nvSpPr>
        <p:spPr>
          <a:xfrm>
            <a:off x="5724128" y="790243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WIND SPEED </a:t>
            </a:r>
            <a:r>
              <a:rPr lang="it-IT" sz="1600" dirty="0" smtClean="0"/>
              <a:t>(Km/</a:t>
            </a:r>
            <a:r>
              <a:rPr lang="it-IT" sz="1600" dirty="0" err="1" smtClean="0"/>
              <a:t>hr</a:t>
            </a:r>
            <a:r>
              <a:rPr lang="it-IT" sz="1600" dirty="0" smtClean="0"/>
              <a:t> per </a:t>
            </a:r>
            <a:r>
              <a:rPr lang="it-IT" sz="1600" dirty="0" err="1" smtClean="0"/>
              <a:t>month</a:t>
            </a:r>
            <a:r>
              <a:rPr lang="it-IT" sz="1600" dirty="0" smtClean="0"/>
              <a:t>)</a:t>
            </a:r>
            <a:endParaRPr lang="it-IT" sz="1600" dirty="0"/>
          </a:p>
        </p:txBody>
      </p:sp>
      <p:pic>
        <p:nvPicPr>
          <p:cNvPr id="1028" name="Picture 4" descr="http://fs.weatherspark.com.s3.amazonaws.com/production/reports/year/000/029/242/93c3dda6/wind_directions_over_the_entire_year_percent_pc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03989"/>
            <a:ext cx="5093252" cy="184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fs.weatherspark.com.s3.amazonaws.com/production/reports/year/000/029/242/93c3dda6/fraction_of_time_spent_with_various_wind_directions_percent_pc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6992"/>
            <a:ext cx="9294750" cy="348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sellaDiTesto 13"/>
          <p:cNvSpPr txBox="1"/>
          <p:nvPr/>
        </p:nvSpPr>
        <p:spPr>
          <a:xfrm>
            <a:off x="755576" y="767686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WIND DIRECTION </a:t>
            </a:r>
            <a:r>
              <a:rPr lang="it-IT" sz="1600" dirty="0" smtClean="0"/>
              <a:t>(Km/</a:t>
            </a:r>
            <a:r>
              <a:rPr lang="it-IT" sz="1600" dirty="0" err="1" smtClean="0"/>
              <a:t>hr</a:t>
            </a:r>
            <a:r>
              <a:rPr lang="it-IT" sz="1600" dirty="0" smtClean="0"/>
              <a:t> per </a:t>
            </a:r>
            <a:r>
              <a:rPr lang="it-IT" sz="1600" dirty="0" err="1" smtClean="0"/>
              <a:t>month</a:t>
            </a:r>
            <a:r>
              <a:rPr lang="it-IT" sz="1600" dirty="0" smtClean="0"/>
              <a:t>)</a:t>
            </a:r>
            <a:endParaRPr lang="it-IT" dirty="0"/>
          </a:p>
        </p:txBody>
      </p:sp>
      <p:sp>
        <p:nvSpPr>
          <p:cNvPr id="2" name="Rettangolo 1"/>
          <p:cNvSpPr/>
          <p:nvPr/>
        </p:nvSpPr>
        <p:spPr>
          <a:xfrm>
            <a:off x="1593168" y="3059668"/>
            <a:ext cx="5742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Fraction of Time Spent with Various Wind Directions</a:t>
            </a:r>
          </a:p>
        </p:txBody>
      </p:sp>
    </p:spTree>
    <p:extLst>
      <p:ext uri="{BB962C8B-B14F-4D97-AF65-F5344CB8AC3E}">
        <p14:creationId xmlns:p14="http://schemas.microsoft.com/office/powerpoint/2010/main" val="116248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609600" y="188640"/>
            <a:ext cx="82296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800" dirty="0" err="1" smtClean="0">
                <a:solidFill>
                  <a:srgbClr val="FF0000"/>
                </a:solidFill>
              </a:rPr>
              <a:t>Context</a:t>
            </a:r>
            <a:r>
              <a:rPr lang="it-IT" sz="2800" dirty="0" smtClean="0">
                <a:solidFill>
                  <a:srgbClr val="FF0000"/>
                </a:solidFill>
              </a:rPr>
              <a:t> Analysis- </a:t>
            </a:r>
            <a:r>
              <a:rPr lang="it-IT" sz="2800" dirty="0" err="1" smtClean="0">
                <a:solidFill>
                  <a:srgbClr val="FF0000"/>
                </a:solidFill>
              </a:rPr>
              <a:t>Archeological</a:t>
            </a:r>
            <a:r>
              <a:rPr lang="it-IT" sz="2800" dirty="0" smtClean="0">
                <a:solidFill>
                  <a:srgbClr val="FF0000"/>
                </a:solidFill>
              </a:rPr>
              <a:t> and </a:t>
            </a:r>
            <a:r>
              <a:rPr lang="it-IT" sz="2800" dirty="0" err="1" smtClean="0">
                <a:solidFill>
                  <a:srgbClr val="FF0000"/>
                </a:solidFill>
              </a:rPr>
              <a:t>geological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67544" y="1196752"/>
            <a:ext cx="784887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err="1" smtClean="0"/>
              <a:t>Archeological</a:t>
            </a:r>
            <a:r>
              <a:rPr lang="it-IT" b="1" dirty="0" smtClean="0"/>
              <a:t> </a:t>
            </a:r>
            <a:r>
              <a:rPr lang="it-IT" b="1" dirty="0" err="1" smtClean="0"/>
              <a:t>investigations</a:t>
            </a:r>
            <a:r>
              <a:rPr lang="it-IT" b="1" dirty="0" smtClean="0"/>
              <a:t> and </a:t>
            </a:r>
            <a:r>
              <a:rPr lang="it-IT" b="1" dirty="0" err="1" smtClean="0"/>
              <a:t>history</a:t>
            </a:r>
            <a:r>
              <a:rPr lang="it-IT" b="1" dirty="0" smtClean="0"/>
              <a:t> of the site: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err="1" smtClean="0"/>
              <a:t>Geological</a:t>
            </a:r>
            <a:r>
              <a:rPr lang="it-IT" b="1" dirty="0" smtClean="0"/>
              <a:t> </a:t>
            </a:r>
            <a:r>
              <a:rPr lang="it-IT" b="1" dirty="0" err="1" smtClean="0"/>
              <a:t>Characteristics</a:t>
            </a:r>
            <a:endParaRPr lang="it-IT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91325"/>
            <a:ext cx="2016224" cy="1444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2771800" y="1591325"/>
            <a:ext cx="55788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The site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close</a:t>
            </a:r>
            <a:r>
              <a:rPr lang="it-IT" dirty="0" smtClean="0"/>
              <a:t> to an </a:t>
            </a:r>
            <a:r>
              <a:rPr lang="it-IT" dirty="0" err="1" smtClean="0"/>
              <a:t>archeological</a:t>
            </a:r>
            <a:r>
              <a:rPr lang="it-IT" dirty="0" smtClean="0"/>
              <a:t> area and </a:t>
            </a:r>
            <a:r>
              <a:rPr lang="it-IT" dirty="0" err="1" smtClean="0"/>
              <a:t>therefore</a:t>
            </a:r>
            <a:r>
              <a:rPr lang="it-IT" dirty="0" smtClean="0"/>
              <a:t> </a:t>
            </a:r>
            <a:r>
              <a:rPr lang="it-IT" dirty="0" err="1" smtClean="0"/>
              <a:t>we</a:t>
            </a:r>
            <a:r>
              <a:rPr lang="it-IT" dirty="0" smtClean="0"/>
              <a:t> must put in </a:t>
            </a:r>
            <a:r>
              <a:rPr lang="it-IT" dirty="0" err="1" smtClean="0"/>
              <a:t>consideration</a:t>
            </a:r>
            <a:r>
              <a:rPr lang="it-IT" dirty="0" smtClean="0"/>
              <a:t> </a:t>
            </a:r>
            <a:r>
              <a:rPr lang="it-IT" dirty="0" err="1" smtClean="0"/>
              <a:t>that</a:t>
            </a:r>
            <a:r>
              <a:rPr lang="it-IT" dirty="0" smtClean="0"/>
              <a:t> </a:t>
            </a:r>
            <a:r>
              <a:rPr lang="it-IT" dirty="0" err="1" smtClean="0"/>
              <a:t>during</a:t>
            </a:r>
            <a:r>
              <a:rPr lang="it-IT" dirty="0" smtClean="0"/>
              <a:t> the </a:t>
            </a:r>
            <a:r>
              <a:rPr lang="it-IT" dirty="0" err="1" smtClean="0"/>
              <a:t>early</a:t>
            </a:r>
            <a:r>
              <a:rPr lang="it-IT" dirty="0" smtClean="0"/>
              <a:t> </a:t>
            </a:r>
            <a:r>
              <a:rPr lang="it-IT" dirty="0" err="1" smtClean="0"/>
              <a:t>construction</a:t>
            </a:r>
            <a:r>
              <a:rPr lang="it-IT" dirty="0" smtClean="0"/>
              <a:t> </a:t>
            </a:r>
            <a:r>
              <a:rPr lang="it-IT" dirty="0" err="1" smtClean="0"/>
              <a:t>phases</a:t>
            </a:r>
            <a:r>
              <a:rPr lang="it-IT" dirty="0" smtClean="0"/>
              <a:t>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might</a:t>
            </a:r>
            <a:r>
              <a:rPr lang="it-IT" dirty="0" smtClean="0"/>
              <a:t> </a:t>
            </a:r>
            <a:r>
              <a:rPr lang="it-IT" dirty="0" err="1" smtClean="0"/>
              <a:t>find</a:t>
            </a:r>
            <a:r>
              <a:rPr lang="it-IT" dirty="0" smtClean="0"/>
              <a:t> </a:t>
            </a:r>
            <a:r>
              <a:rPr lang="it-IT" dirty="0" err="1" smtClean="0"/>
              <a:t>ruins</a:t>
            </a:r>
            <a:r>
              <a:rPr lang="it-IT" dirty="0" smtClean="0"/>
              <a:t> </a:t>
            </a:r>
            <a:r>
              <a:rPr lang="it-IT" dirty="0" err="1" smtClean="0"/>
              <a:t>that</a:t>
            </a:r>
            <a:r>
              <a:rPr lang="it-IT" dirty="0" smtClean="0"/>
              <a:t> </a:t>
            </a:r>
            <a:r>
              <a:rPr lang="it-IT" dirty="0" err="1" smtClean="0"/>
              <a:t>would</a:t>
            </a:r>
            <a:r>
              <a:rPr lang="it-IT" dirty="0" smtClean="0"/>
              <a:t> </a:t>
            </a:r>
            <a:r>
              <a:rPr lang="it-IT" dirty="0" err="1" smtClean="0"/>
              <a:t>lead</a:t>
            </a:r>
            <a:r>
              <a:rPr lang="it-IT" dirty="0" smtClean="0"/>
              <a:t> to </a:t>
            </a:r>
            <a:r>
              <a:rPr lang="it-IT" dirty="0" err="1" smtClean="0"/>
              <a:t>changes</a:t>
            </a:r>
            <a:r>
              <a:rPr lang="it-IT" dirty="0" smtClean="0"/>
              <a:t> in the design </a:t>
            </a:r>
            <a:r>
              <a:rPr lang="it-IT" dirty="0" err="1" smtClean="0"/>
              <a:t>concept</a:t>
            </a:r>
            <a:r>
              <a:rPr lang="it-IT" dirty="0" smtClean="0"/>
              <a:t> and </a:t>
            </a:r>
            <a:r>
              <a:rPr lang="it-IT" dirty="0" err="1" smtClean="0"/>
              <a:t>maybe</a:t>
            </a:r>
            <a:r>
              <a:rPr lang="it-IT" dirty="0" smtClean="0"/>
              <a:t> </a:t>
            </a:r>
            <a:r>
              <a:rPr lang="it-IT" dirty="0" err="1" smtClean="0"/>
              <a:t>even</a:t>
            </a:r>
            <a:r>
              <a:rPr lang="it-IT" dirty="0" smtClean="0"/>
              <a:t> the location </a:t>
            </a:r>
            <a:r>
              <a:rPr lang="it-IT" dirty="0" err="1" smtClean="0"/>
              <a:t>as</a:t>
            </a:r>
            <a:r>
              <a:rPr lang="it-IT" dirty="0" smtClean="0"/>
              <a:t> </a:t>
            </a:r>
            <a:r>
              <a:rPr lang="it-IT" dirty="0" err="1" smtClean="0"/>
              <a:t>well</a:t>
            </a:r>
            <a:r>
              <a:rPr lang="it-IT" dirty="0" smtClean="0"/>
              <a:t>.</a:t>
            </a:r>
            <a:endParaRPr lang="it-IT" dirty="0"/>
          </a:p>
        </p:txBody>
      </p:sp>
      <p:pic>
        <p:nvPicPr>
          <p:cNvPr id="10" name="Picture 2" descr="C:\Users\pc\Documents\declaratorie-Dottorato Ricerche e Lezioni primo anno v.3\CONCORSI PER PUBBLICAZIONI\FUTURE TRDITIONS\immagini presentazione\auditorium_aere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9" r="4992"/>
          <a:stretch/>
        </p:blipFill>
        <p:spPr bwMode="auto">
          <a:xfrm>
            <a:off x="9468544" y="1591325"/>
            <a:ext cx="2063989" cy="136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21147"/>
            <a:ext cx="5201095" cy="2826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4106914" y="3621148"/>
            <a:ext cx="4459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2" name="Rettangolo 1"/>
          <p:cNvSpPr/>
          <p:nvPr/>
        </p:nvSpPr>
        <p:spPr>
          <a:xfrm>
            <a:off x="5812655" y="3625223"/>
            <a:ext cx="3600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• +2.00 to + 0.50 m Fill</a:t>
            </a:r>
          </a:p>
          <a:p>
            <a:r>
              <a:rPr lang="en-US" dirty="0"/>
              <a:t>• 0.50 to -12.00 m </a:t>
            </a:r>
            <a:r>
              <a:rPr lang="en-US" dirty="0" smtClean="0"/>
              <a:t>top sand</a:t>
            </a:r>
            <a:endParaRPr lang="en-US" dirty="0"/>
          </a:p>
          <a:p>
            <a:r>
              <a:rPr lang="en-US" dirty="0"/>
              <a:t>• -12.00 to -19.50 m upper </a:t>
            </a:r>
            <a:r>
              <a:rPr lang="en-US" dirty="0" smtClean="0"/>
              <a:t>rock </a:t>
            </a:r>
          </a:p>
          <a:p>
            <a:r>
              <a:rPr lang="it-IT" dirty="0" smtClean="0"/>
              <a:t>• </a:t>
            </a:r>
            <a:r>
              <a:rPr lang="it-IT" dirty="0"/>
              <a:t>-19.50 to -23.50 m Middle </a:t>
            </a:r>
            <a:r>
              <a:rPr lang="it-IT" dirty="0" err="1"/>
              <a:t>sand</a:t>
            </a:r>
            <a:r>
              <a:rPr lang="it-IT" dirty="0"/>
              <a:t> </a:t>
            </a:r>
            <a:endParaRPr lang="it-IT" dirty="0" smtClean="0"/>
          </a:p>
          <a:p>
            <a:r>
              <a:rPr lang="en-US" dirty="0" smtClean="0"/>
              <a:t>• </a:t>
            </a:r>
            <a:r>
              <a:rPr lang="en-US" dirty="0"/>
              <a:t>-23.50 to -44.00 m Lower rock </a:t>
            </a:r>
            <a:endParaRPr lang="en-US" dirty="0" smtClean="0"/>
          </a:p>
          <a:p>
            <a:r>
              <a:rPr lang="en-US" dirty="0" smtClean="0"/>
              <a:t>• Below -44.00 m Bottom sand.</a:t>
            </a:r>
            <a:endParaRPr lang="it-IT" dirty="0"/>
          </a:p>
        </p:txBody>
      </p:sp>
      <p:sp>
        <p:nvSpPr>
          <p:cNvPr id="12" name="Rettangolo 11"/>
          <p:cNvSpPr/>
          <p:nvPr/>
        </p:nvSpPr>
        <p:spPr>
          <a:xfrm>
            <a:off x="5724128" y="5379549"/>
            <a:ext cx="3600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 smtClean="0"/>
              <a:t>Seismic</a:t>
            </a:r>
            <a:r>
              <a:rPr lang="it-IT" b="1" dirty="0" smtClean="0"/>
              <a:t> </a:t>
            </a:r>
            <a:r>
              <a:rPr lang="it-IT" b="1" dirty="0" err="1" smtClean="0"/>
              <a:t>Characteristics</a:t>
            </a:r>
            <a:endParaRPr lang="it-IT" b="1" dirty="0" smtClean="0"/>
          </a:p>
          <a:p>
            <a:r>
              <a:rPr lang="en-US" dirty="0"/>
              <a:t>Alexandria is located in the third zone of earthquakes in the Mediterranean </a:t>
            </a:r>
            <a:r>
              <a:rPr lang="en-US" dirty="0" smtClean="0"/>
              <a:t>region.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81794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.gargaro\Pictures\Alessandria d'Egitto\Mondo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8" t="16865" r="13688" b="6323"/>
          <a:stretch/>
        </p:blipFill>
        <p:spPr bwMode="auto">
          <a:xfrm>
            <a:off x="0" y="-27384"/>
            <a:ext cx="9144000" cy="698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660232" y="19224"/>
            <a:ext cx="2483768" cy="1570186"/>
          </a:xfrm>
        </p:spPr>
        <p:txBody>
          <a:bodyPr>
            <a:noAutofit/>
          </a:bodyPr>
          <a:lstStyle/>
          <a:p>
            <a:r>
              <a:rPr lang="it-IT" sz="2800" b="1" dirty="0" smtClean="0">
                <a:solidFill>
                  <a:schemeClr val="bg1"/>
                </a:solidFill>
              </a:rPr>
              <a:t>Dove siamo?</a:t>
            </a:r>
            <a:endParaRPr lang="it-IT" sz="2800" b="1" dirty="0">
              <a:solidFill>
                <a:schemeClr val="bg1"/>
              </a:solidFill>
            </a:endParaRPr>
          </a:p>
        </p:txBody>
      </p:sp>
      <p:sp>
        <p:nvSpPr>
          <p:cNvPr id="11" name="Ovale 10"/>
          <p:cNvSpPr/>
          <p:nvPr/>
        </p:nvSpPr>
        <p:spPr>
          <a:xfrm>
            <a:off x="4355976" y="1988840"/>
            <a:ext cx="216024" cy="216024"/>
          </a:xfrm>
          <a:prstGeom prst="ellipse">
            <a:avLst/>
          </a:prstGeom>
          <a:solidFill>
            <a:srgbClr val="FF0000">
              <a:alpha val="45098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/>
          <p:cNvSpPr txBox="1"/>
          <p:nvPr/>
        </p:nvSpPr>
        <p:spPr>
          <a:xfrm>
            <a:off x="6300192" y="5877272"/>
            <a:ext cx="2843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Latitudine: 31° 13’ Nord</a:t>
            </a:r>
            <a:br>
              <a:rPr lang="it-IT" dirty="0" smtClean="0">
                <a:solidFill>
                  <a:schemeClr val="bg1"/>
                </a:solidFill>
              </a:rPr>
            </a:br>
            <a:r>
              <a:rPr lang="it-IT" dirty="0" smtClean="0">
                <a:solidFill>
                  <a:schemeClr val="bg1"/>
                </a:solidFill>
              </a:rPr>
              <a:t>Longitudine: 29° 55’ Est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6300192" y="5275034"/>
            <a:ext cx="255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ALESSANDRIA D’EGITTO</a:t>
            </a:r>
            <a:endParaRPr lang="it-I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75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college\Masters\college courses\landscape design\trees &amp; plants\trees &amp; palms\ficus_nitid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913" y="1052736"/>
            <a:ext cx="3381487" cy="226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college\Masters\college courses\landscape design\trees &amp; plants\trees &amp; palms\roystonea pal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306" y="3789040"/>
            <a:ext cx="1828800" cy="245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Win4\Desktop\Date palm tree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6" r="8371"/>
          <a:stretch/>
        </p:blipFill>
        <p:spPr bwMode="auto">
          <a:xfrm>
            <a:off x="4790913" y="3789042"/>
            <a:ext cx="1513865" cy="245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E:\college\Masters\college courses\landscape design\trees &amp; plants\trees &amp; palms\delonix regia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" r="4218" b="11070"/>
          <a:stretch/>
        </p:blipFill>
        <p:spPr bwMode="auto">
          <a:xfrm>
            <a:off x="1003338" y="1052737"/>
            <a:ext cx="3168352" cy="226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Win4\Desktop\hibiscus tree.jpg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90" y="3789040"/>
            <a:ext cx="3178175" cy="238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03338" y="334770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Acacia Tree (</a:t>
            </a:r>
            <a:r>
              <a:rPr lang="en-GB" dirty="0" err="1" smtClean="0"/>
              <a:t>Delonix</a:t>
            </a:r>
            <a:r>
              <a:rPr lang="en-GB" dirty="0" smtClean="0"/>
              <a:t> </a:t>
            </a:r>
            <a:r>
              <a:rPr lang="en-GB" dirty="0" err="1" smtClean="0"/>
              <a:t>regia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4790913" y="334770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Ficus</a:t>
            </a:r>
            <a:r>
              <a:rPr lang="en-GB" dirty="0" smtClean="0"/>
              <a:t> Tree </a:t>
            </a:r>
            <a:r>
              <a:rPr lang="en-GB" dirty="0"/>
              <a:t>(</a:t>
            </a:r>
            <a:r>
              <a:rPr lang="en-GB" dirty="0" err="1" smtClean="0"/>
              <a:t>ficus</a:t>
            </a:r>
            <a:r>
              <a:rPr lang="en-GB" dirty="0" smtClean="0"/>
              <a:t> </a:t>
            </a:r>
            <a:r>
              <a:rPr lang="en-GB" dirty="0" err="1" smtClean="0"/>
              <a:t>nitida</a:t>
            </a:r>
            <a:r>
              <a:rPr lang="en-GB" dirty="0"/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03338" y="6218273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Hibiscus shrubs (</a:t>
            </a:r>
            <a:r>
              <a:rPr lang="en-GB" dirty="0" err="1" smtClean="0"/>
              <a:t>Delonix</a:t>
            </a:r>
            <a:r>
              <a:rPr lang="en-GB" dirty="0" smtClean="0"/>
              <a:t> </a:t>
            </a:r>
            <a:r>
              <a:rPr lang="en-GB" dirty="0" err="1" smtClean="0"/>
              <a:t>regia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4790913" y="6218273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PalmTrees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950912" y="188640"/>
            <a:ext cx="82296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800" dirty="0" err="1" smtClean="0">
                <a:solidFill>
                  <a:srgbClr val="FF0000"/>
                </a:solidFill>
              </a:rPr>
              <a:t>Context</a:t>
            </a:r>
            <a:r>
              <a:rPr lang="it-IT" sz="2800" dirty="0" smtClean="0">
                <a:solidFill>
                  <a:srgbClr val="FF0000"/>
                </a:solidFill>
              </a:rPr>
              <a:t> Analysis- </a:t>
            </a:r>
            <a:r>
              <a:rPr lang="it-IT" sz="2800" dirty="0" err="1"/>
              <a:t>Popular</a:t>
            </a:r>
            <a:r>
              <a:rPr lang="it-IT" sz="2800" dirty="0"/>
              <a:t> </a:t>
            </a:r>
            <a:r>
              <a:rPr lang="it-IT" sz="2800" dirty="0" err="1"/>
              <a:t>trees</a:t>
            </a:r>
            <a:r>
              <a:rPr lang="it-IT" sz="2800" dirty="0"/>
              <a:t> and </a:t>
            </a:r>
            <a:r>
              <a:rPr lang="it-IT" sz="2800" dirty="0" err="1"/>
              <a:t>plants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26985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115616" y="1063277"/>
            <a:ext cx="7427168" cy="4525963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it-IT" sz="2400" dirty="0" err="1" smtClean="0"/>
              <a:t>Shortage</a:t>
            </a:r>
            <a:r>
              <a:rPr lang="it-IT" sz="2400" dirty="0" smtClean="0"/>
              <a:t> of </a:t>
            </a:r>
            <a:r>
              <a:rPr lang="it-IT" sz="2400" dirty="0" err="1" smtClean="0"/>
              <a:t>electricity</a:t>
            </a:r>
            <a:r>
              <a:rPr lang="it-IT" sz="2400" dirty="0" smtClean="0"/>
              <a:t> </a:t>
            </a:r>
            <a:r>
              <a:rPr lang="it-IT" sz="2400" dirty="0" err="1" smtClean="0"/>
              <a:t>supply</a:t>
            </a:r>
            <a:r>
              <a:rPr lang="it-IT" sz="2400" dirty="0" smtClean="0"/>
              <a:t> in </a:t>
            </a:r>
            <a:r>
              <a:rPr lang="it-IT" sz="2400" dirty="0" err="1" smtClean="0"/>
              <a:t>summer</a:t>
            </a:r>
            <a:endParaRPr lang="it-IT" sz="2400" dirty="0" smtClean="0"/>
          </a:p>
          <a:p>
            <a:pPr>
              <a:lnSpc>
                <a:spcPct val="200000"/>
              </a:lnSpc>
            </a:pPr>
            <a:r>
              <a:rPr lang="it-IT" sz="2400" dirty="0" smtClean="0"/>
              <a:t>Underground water</a:t>
            </a:r>
          </a:p>
          <a:p>
            <a:pPr>
              <a:lnSpc>
                <a:spcPct val="200000"/>
              </a:lnSpc>
            </a:pPr>
            <a:r>
              <a:rPr lang="it-IT" sz="2400" dirty="0" smtClean="0"/>
              <a:t>High </a:t>
            </a:r>
            <a:r>
              <a:rPr lang="it-IT" sz="2400" dirty="0" err="1" smtClean="0"/>
              <a:t>acoustic</a:t>
            </a:r>
            <a:r>
              <a:rPr lang="it-IT" sz="2400" dirty="0" smtClean="0"/>
              <a:t> </a:t>
            </a:r>
            <a:r>
              <a:rPr lang="it-IT" sz="2400" dirty="0" err="1" smtClean="0"/>
              <a:t>level</a:t>
            </a:r>
            <a:r>
              <a:rPr lang="it-IT" sz="2400" dirty="0" smtClean="0"/>
              <a:t> of </a:t>
            </a:r>
            <a:r>
              <a:rPr lang="it-IT" sz="2400" dirty="0" err="1" smtClean="0"/>
              <a:t>surroundings</a:t>
            </a:r>
            <a:endParaRPr lang="it-IT" sz="2400" dirty="0" smtClean="0"/>
          </a:p>
          <a:p>
            <a:pPr>
              <a:lnSpc>
                <a:spcPct val="200000"/>
              </a:lnSpc>
            </a:pPr>
            <a:r>
              <a:rPr lang="it-IT" sz="2400" dirty="0" smtClean="0"/>
              <a:t>Highly </a:t>
            </a:r>
            <a:r>
              <a:rPr lang="it-IT" sz="2400" dirty="0" err="1" smtClean="0"/>
              <a:t>crowded</a:t>
            </a:r>
            <a:r>
              <a:rPr lang="it-IT" sz="2400" dirty="0" smtClean="0"/>
              <a:t> area (</a:t>
            </a:r>
            <a:r>
              <a:rPr lang="it-IT" sz="2400" dirty="0" err="1" smtClean="0"/>
              <a:t>accessibility</a:t>
            </a:r>
            <a:r>
              <a:rPr lang="it-IT" sz="2400" dirty="0" smtClean="0"/>
              <a:t>)</a:t>
            </a:r>
          </a:p>
          <a:p>
            <a:pPr>
              <a:lnSpc>
                <a:spcPct val="200000"/>
              </a:lnSpc>
            </a:pPr>
            <a:r>
              <a:rPr lang="it-IT" sz="2400" dirty="0" smtClean="0"/>
              <a:t>Strong </a:t>
            </a:r>
            <a:r>
              <a:rPr lang="it-IT" sz="2400" dirty="0" err="1" smtClean="0"/>
              <a:t>winter</a:t>
            </a:r>
            <a:r>
              <a:rPr lang="it-IT" sz="2400" dirty="0" smtClean="0"/>
              <a:t>  </a:t>
            </a:r>
            <a:r>
              <a:rPr lang="it-IT" sz="2400" dirty="0" err="1" smtClean="0"/>
              <a:t>winds</a:t>
            </a:r>
            <a:r>
              <a:rPr lang="it-IT" sz="2400" dirty="0"/>
              <a:t> </a:t>
            </a:r>
            <a:r>
              <a:rPr lang="it-IT" sz="2400" dirty="0" smtClean="0"/>
              <a:t>(outdoor </a:t>
            </a:r>
            <a:r>
              <a:rPr lang="it-IT" sz="2400" dirty="0" err="1" smtClean="0"/>
              <a:t>livabilty</a:t>
            </a:r>
            <a:r>
              <a:rPr lang="it-IT" sz="2400" dirty="0" smtClean="0"/>
              <a:t>)</a:t>
            </a:r>
          </a:p>
          <a:p>
            <a:endParaRPr lang="it-IT" sz="2400" dirty="0"/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467544" y="188640"/>
            <a:ext cx="82296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800" dirty="0" err="1" smtClean="0">
                <a:solidFill>
                  <a:srgbClr val="FF0000"/>
                </a:solidFill>
              </a:rPr>
              <a:t>Context</a:t>
            </a:r>
            <a:r>
              <a:rPr lang="it-IT" sz="2800" dirty="0" smtClean="0">
                <a:solidFill>
                  <a:srgbClr val="FF0000"/>
                </a:solidFill>
              </a:rPr>
              <a:t> Analysis- </a:t>
            </a:r>
            <a:r>
              <a:rPr lang="it-IT" sz="2800" dirty="0" smtClean="0"/>
              <a:t>Site </a:t>
            </a:r>
            <a:r>
              <a:rPr lang="it-IT" sz="2800" dirty="0" err="1" smtClean="0"/>
              <a:t>constraints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35653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467544" y="188640"/>
            <a:ext cx="82296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800" dirty="0" err="1" smtClean="0">
                <a:solidFill>
                  <a:srgbClr val="FF0000"/>
                </a:solidFill>
              </a:rPr>
              <a:t>Context</a:t>
            </a:r>
            <a:r>
              <a:rPr lang="it-IT" sz="2800" dirty="0" smtClean="0">
                <a:solidFill>
                  <a:srgbClr val="FF0000"/>
                </a:solidFill>
              </a:rPr>
              <a:t> Analysis- </a:t>
            </a:r>
            <a:r>
              <a:rPr lang="it-IT" sz="2800" dirty="0" smtClean="0"/>
              <a:t>Cultural </a:t>
            </a:r>
            <a:r>
              <a:rPr lang="it-IT" sz="2800" dirty="0" err="1" smtClean="0"/>
              <a:t>considerations</a:t>
            </a:r>
            <a:endParaRPr lang="it-IT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9991"/>
            <a:ext cx="4013621" cy="3527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C:\Users\s.gargaro\Pictures\Alessandria d'Egitto\ggg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8" t="35301" r="53096" b="50540"/>
          <a:stretch/>
        </p:blipFill>
        <p:spPr bwMode="auto">
          <a:xfrm>
            <a:off x="524693" y="4605238"/>
            <a:ext cx="3956471" cy="141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4481165" y="908720"/>
            <a:ext cx="386952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smtClean="0"/>
              <a:t>In </a:t>
            </a:r>
            <a:r>
              <a:rPr lang="it-IT" sz="2000" dirty="0" err="1" smtClean="0"/>
              <a:t>Egypt</a:t>
            </a:r>
            <a:r>
              <a:rPr lang="it-IT" sz="2000" dirty="0"/>
              <a:t> </a:t>
            </a:r>
            <a:r>
              <a:rPr lang="it-IT" sz="2000" dirty="0" smtClean="0"/>
              <a:t>90% of the </a:t>
            </a:r>
            <a:r>
              <a:rPr lang="it-IT" sz="2000" dirty="0" err="1" smtClean="0"/>
              <a:t>population</a:t>
            </a:r>
            <a:r>
              <a:rPr lang="it-IT" sz="2000" dirty="0" smtClean="0"/>
              <a:t> </a:t>
            </a:r>
            <a:r>
              <a:rPr lang="it-IT" sz="2000" dirty="0" err="1" smtClean="0"/>
              <a:t>is</a:t>
            </a:r>
            <a:r>
              <a:rPr lang="it-IT" sz="2000" dirty="0" smtClean="0"/>
              <a:t> </a:t>
            </a:r>
            <a:r>
              <a:rPr lang="it-IT" sz="2000" dirty="0" err="1" smtClean="0"/>
              <a:t>Muslim</a:t>
            </a:r>
            <a:r>
              <a:rPr lang="it-IT" sz="2000" dirty="0" smtClean="0"/>
              <a:t>, and </a:t>
            </a:r>
            <a:r>
              <a:rPr lang="it-IT" sz="2000" dirty="0" err="1" smtClean="0"/>
              <a:t>therefore</a:t>
            </a:r>
            <a:r>
              <a:rPr lang="it-IT" sz="2000" dirty="0" smtClean="0"/>
              <a:t> </a:t>
            </a:r>
            <a:r>
              <a:rPr lang="it-IT" sz="2000" dirty="0" err="1" smtClean="0"/>
              <a:t>their</a:t>
            </a:r>
            <a:r>
              <a:rPr lang="it-IT" sz="2000" dirty="0" smtClean="0"/>
              <a:t> </a:t>
            </a:r>
            <a:r>
              <a:rPr lang="it-IT" sz="2000" dirty="0" err="1" smtClean="0"/>
              <a:t>needs</a:t>
            </a:r>
            <a:r>
              <a:rPr lang="it-IT" sz="2000" dirty="0" smtClean="0"/>
              <a:t> of </a:t>
            </a:r>
            <a:r>
              <a:rPr lang="it-IT" sz="2000" dirty="0" err="1" smtClean="0"/>
              <a:t>praying</a:t>
            </a:r>
            <a:r>
              <a:rPr lang="it-IT" sz="2000" dirty="0" smtClean="0"/>
              <a:t> (</a:t>
            </a:r>
            <a:r>
              <a:rPr lang="it-IT" sz="2000" dirty="0" err="1" smtClean="0"/>
              <a:t>mutiple</a:t>
            </a:r>
            <a:r>
              <a:rPr lang="it-IT" sz="2000" dirty="0" smtClean="0"/>
              <a:t> </a:t>
            </a:r>
            <a:r>
              <a:rPr lang="it-IT" sz="2000" dirty="0" err="1" smtClean="0"/>
              <a:t>times</a:t>
            </a:r>
            <a:r>
              <a:rPr lang="it-IT" sz="2000" dirty="0" smtClean="0"/>
              <a:t> per </a:t>
            </a:r>
            <a:r>
              <a:rPr lang="it-IT" sz="2000" dirty="0" err="1" smtClean="0"/>
              <a:t>day</a:t>
            </a:r>
            <a:r>
              <a:rPr lang="it-IT" sz="2000" dirty="0" smtClean="0"/>
              <a:t>) must be </a:t>
            </a:r>
            <a:r>
              <a:rPr lang="it-IT" sz="2000" dirty="0" err="1" smtClean="0"/>
              <a:t>considered</a:t>
            </a:r>
            <a:r>
              <a:rPr lang="it-IT" sz="2000" dirty="0" smtClean="0"/>
              <a:t> in the design </a:t>
            </a:r>
            <a:r>
              <a:rPr lang="it-IT" sz="2000" dirty="0" err="1" smtClean="0"/>
              <a:t>process</a:t>
            </a:r>
            <a:r>
              <a:rPr lang="it-IT" sz="20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smtClean="0"/>
              <a:t>The </a:t>
            </a:r>
            <a:r>
              <a:rPr lang="it-IT" sz="2000" dirty="0" err="1" smtClean="0"/>
              <a:t>prayer</a:t>
            </a:r>
            <a:r>
              <a:rPr lang="it-IT" sz="2000" dirty="0" smtClean="0"/>
              <a:t> area </a:t>
            </a:r>
            <a:r>
              <a:rPr lang="it-IT" sz="2000" dirty="0" err="1" smtClean="0"/>
              <a:t>is</a:t>
            </a:r>
            <a:r>
              <a:rPr lang="it-IT" sz="2000" dirty="0" smtClean="0"/>
              <a:t> </a:t>
            </a:r>
            <a:r>
              <a:rPr lang="it-IT" sz="2000" dirty="0" err="1" smtClean="0"/>
              <a:t>accompanied</a:t>
            </a:r>
            <a:r>
              <a:rPr lang="it-IT" sz="2000" dirty="0" smtClean="0"/>
              <a:t> by a </a:t>
            </a:r>
            <a:r>
              <a:rPr lang="it-IT" sz="2000" dirty="0" err="1" smtClean="0"/>
              <a:t>bathroom</a:t>
            </a:r>
            <a:r>
              <a:rPr lang="it-IT" sz="2000" dirty="0" smtClean="0"/>
              <a:t> and a </a:t>
            </a:r>
            <a:r>
              <a:rPr lang="it-IT" sz="2000" dirty="0" err="1" smtClean="0"/>
              <a:t>space</a:t>
            </a:r>
            <a:r>
              <a:rPr lang="it-IT" sz="2000" dirty="0" smtClean="0"/>
              <a:t> to take off </a:t>
            </a:r>
            <a:r>
              <a:rPr lang="it-IT" sz="2000" dirty="0" err="1" smtClean="0"/>
              <a:t>shoes</a:t>
            </a:r>
            <a:r>
              <a:rPr lang="it-IT" sz="2000" dirty="0" smtClean="0"/>
              <a:t> </a:t>
            </a:r>
            <a:r>
              <a:rPr lang="it-IT" sz="2000" dirty="0" err="1" smtClean="0"/>
              <a:t>at</a:t>
            </a:r>
            <a:r>
              <a:rPr lang="it-IT" sz="2000" dirty="0" smtClean="0"/>
              <a:t> the </a:t>
            </a:r>
            <a:r>
              <a:rPr lang="it-IT" sz="2000" dirty="0" err="1" smtClean="0"/>
              <a:t>entrance</a:t>
            </a:r>
            <a:r>
              <a:rPr lang="it-IT" sz="20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err="1" smtClean="0"/>
              <a:t>Muslims</a:t>
            </a:r>
            <a:r>
              <a:rPr lang="it-IT" sz="2000" dirty="0" smtClean="0"/>
              <a:t> stand in </a:t>
            </a:r>
            <a:r>
              <a:rPr lang="it-IT" sz="2000" dirty="0" err="1" smtClean="0"/>
              <a:t>rows</a:t>
            </a:r>
            <a:r>
              <a:rPr lang="it-IT" sz="2000" dirty="0" smtClean="0"/>
              <a:t> and face </a:t>
            </a:r>
            <a:r>
              <a:rPr lang="it-IT" sz="2000" dirty="0" err="1" smtClean="0"/>
              <a:t>Mekka</a:t>
            </a:r>
            <a:r>
              <a:rPr lang="it-IT" sz="2000" dirty="0"/>
              <a:t>.</a:t>
            </a:r>
            <a:endParaRPr lang="it-IT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smtClean="0"/>
              <a:t>In the </a:t>
            </a:r>
            <a:r>
              <a:rPr lang="it-IT" sz="2000" dirty="0" err="1" smtClean="0"/>
              <a:t>prayer</a:t>
            </a:r>
            <a:r>
              <a:rPr lang="it-IT" sz="2000" dirty="0" smtClean="0"/>
              <a:t> area, </a:t>
            </a:r>
            <a:r>
              <a:rPr lang="it-IT" sz="2000" dirty="0" err="1" smtClean="0"/>
              <a:t>women</a:t>
            </a:r>
            <a:r>
              <a:rPr lang="it-IT" sz="2000" dirty="0" smtClean="0"/>
              <a:t> are </a:t>
            </a:r>
            <a:r>
              <a:rPr lang="it-IT" sz="2000" dirty="0" err="1" smtClean="0"/>
              <a:t>separated</a:t>
            </a:r>
            <a:r>
              <a:rPr lang="it-IT" sz="2000" dirty="0" smtClean="0"/>
              <a:t> from men.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7906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467544" y="188640"/>
            <a:ext cx="82296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800" dirty="0" err="1" smtClean="0">
                <a:solidFill>
                  <a:srgbClr val="FF0000"/>
                </a:solidFill>
              </a:rPr>
              <a:t>Context</a:t>
            </a:r>
            <a:r>
              <a:rPr lang="it-IT" sz="2800" dirty="0" smtClean="0">
                <a:solidFill>
                  <a:srgbClr val="FF0000"/>
                </a:solidFill>
              </a:rPr>
              <a:t> Analysis- </a:t>
            </a:r>
            <a:r>
              <a:rPr lang="it-IT" sz="2800" dirty="0" smtClean="0"/>
              <a:t>Cultural </a:t>
            </a:r>
            <a:r>
              <a:rPr lang="it-IT" sz="2800" dirty="0" err="1" smtClean="0"/>
              <a:t>considerations</a:t>
            </a:r>
            <a:endParaRPr lang="it-IT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9991"/>
            <a:ext cx="4013621" cy="3527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C:\Users\s.gargaro\Pictures\Alessandria d'Egitto\ggg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8" t="35301" r="53096" b="50540"/>
          <a:stretch/>
        </p:blipFill>
        <p:spPr bwMode="auto">
          <a:xfrm>
            <a:off x="524693" y="4605238"/>
            <a:ext cx="3956471" cy="141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4481165" y="908720"/>
            <a:ext cx="386952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smtClean="0"/>
              <a:t>In </a:t>
            </a:r>
            <a:r>
              <a:rPr lang="it-IT" sz="2000" dirty="0" err="1" smtClean="0"/>
              <a:t>Egypt</a:t>
            </a:r>
            <a:r>
              <a:rPr lang="it-IT" sz="2000" dirty="0"/>
              <a:t> </a:t>
            </a:r>
            <a:r>
              <a:rPr lang="it-IT" sz="2000" dirty="0" smtClean="0"/>
              <a:t>90% of the </a:t>
            </a:r>
            <a:r>
              <a:rPr lang="it-IT" sz="2000" dirty="0" err="1" smtClean="0"/>
              <a:t>population</a:t>
            </a:r>
            <a:r>
              <a:rPr lang="it-IT" sz="2000" dirty="0" smtClean="0"/>
              <a:t> </a:t>
            </a:r>
            <a:r>
              <a:rPr lang="it-IT" sz="2000" dirty="0" err="1" smtClean="0"/>
              <a:t>is</a:t>
            </a:r>
            <a:r>
              <a:rPr lang="it-IT" sz="2000" dirty="0" smtClean="0"/>
              <a:t> </a:t>
            </a:r>
            <a:r>
              <a:rPr lang="it-IT" sz="2000" dirty="0" err="1" smtClean="0"/>
              <a:t>Muslim</a:t>
            </a:r>
            <a:r>
              <a:rPr lang="it-IT" sz="2000" dirty="0" smtClean="0"/>
              <a:t>, and </a:t>
            </a:r>
            <a:r>
              <a:rPr lang="it-IT" sz="2000" dirty="0" err="1" smtClean="0"/>
              <a:t>therefore</a:t>
            </a:r>
            <a:r>
              <a:rPr lang="it-IT" sz="2000" dirty="0" smtClean="0"/>
              <a:t> </a:t>
            </a:r>
            <a:r>
              <a:rPr lang="it-IT" sz="2000" dirty="0" err="1" smtClean="0"/>
              <a:t>their</a:t>
            </a:r>
            <a:r>
              <a:rPr lang="it-IT" sz="2000" dirty="0" smtClean="0"/>
              <a:t> </a:t>
            </a:r>
            <a:r>
              <a:rPr lang="it-IT" sz="2000" dirty="0" err="1" smtClean="0"/>
              <a:t>needs</a:t>
            </a:r>
            <a:r>
              <a:rPr lang="it-IT" sz="2000" dirty="0" smtClean="0"/>
              <a:t> of </a:t>
            </a:r>
            <a:r>
              <a:rPr lang="it-IT" sz="2000" dirty="0" err="1" smtClean="0"/>
              <a:t>praying</a:t>
            </a:r>
            <a:r>
              <a:rPr lang="it-IT" sz="2000" dirty="0" smtClean="0"/>
              <a:t> (</a:t>
            </a:r>
            <a:r>
              <a:rPr lang="it-IT" sz="2000" dirty="0" err="1" smtClean="0"/>
              <a:t>mutiple</a:t>
            </a:r>
            <a:r>
              <a:rPr lang="it-IT" sz="2000" dirty="0" smtClean="0"/>
              <a:t> </a:t>
            </a:r>
            <a:r>
              <a:rPr lang="it-IT" sz="2000" dirty="0" err="1" smtClean="0"/>
              <a:t>times</a:t>
            </a:r>
            <a:r>
              <a:rPr lang="it-IT" sz="2000" dirty="0" smtClean="0"/>
              <a:t> per </a:t>
            </a:r>
            <a:r>
              <a:rPr lang="it-IT" sz="2000" dirty="0" err="1" smtClean="0"/>
              <a:t>day</a:t>
            </a:r>
            <a:r>
              <a:rPr lang="it-IT" sz="2000" dirty="0" smtClean="0"/>
              <a:t>) must be </a:t>
            </a:r>
            <a:r>
              <a:rPr lang="it-IT" sz="2000" dirty="0" err="1" smtClean="0"/>
              <a:t>considered</a:t>
            </a:r>
            <a:r>
              <a:rPr lang="it-IT" sz="2000" dirty="0" smtClean="0"/>
              <a:t> in the design </a:t>
            </a:r>
            <a:r>
              <a:rPr lang="it-IT" sz="2000" dirty="0" err="1" smtClean="0"/>
              <a:t>process</a:t>
            </a:r>
            <a:r>
              <a:rPr lang="it-IT" sz="20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smtClean="0"/>
              <a:t>The </a:t>
            </a:r>
            <a:r>
              <a:rPr lang="it-IT" sz="2000" dirty="0" err="1" smtClean="0"/>
              <a:t>prayer</a:t>
            </a:r>
            <a:r>
              <a:rPr lang="it-IT" sz="2000" dirty="0" smtClean="0"/>
              <a:t> area </a:t>
            </a:r>
            <a:r>
              <a:rPr lang="it-IT" sz="2000" dirty="0" err="1" smtClean="0"/>
              <a:t>is</a:t>
            </a:r>
            <a:r>
              <a:rPr lang="it-IT" sz="2000" dirty="0" smtClean="0"/>
              <a:t> </a:t>
            </a:r>
            <a:r>
              <a:rPr lang="it-IT" sz="2000" dirty="0" err="1" smtClean="0"/>
              <a:t>accompanied</a:t>
            </a:r>
            <a:r>
              <a:rPr lang="it-IT" sz="2000" dirty="0" smtClean="0"/>
              <a:t> by a </a:t>
            </a:r>
            <a:r>
              <a:rPr lang="it-IT" sz="2000" dirty="0" err="1" smtClean="0"/>
              <a:t>bathroom</a:t>
            </a:r>
            <a:r>
              <a:rPr lang="it-IT" sz="2000" dirty="0" smtClean="0"/>
              <a:t> and a </a:t>
            </a:r>
            <a:r>
              <a:rPr lang="it-IT" sz="2000" dirty="0" err="1" smtClean="0"/>
              <a:t>space</a:t>
            </a:r>
            <a:r>
              <a:rPr lang="it-IT" sz="2000" dirty="0" smtClean="0"/>
              <a:t> to take off </a:t>
            </a:r>
            <a:r>
              <a:rPr lang="it-IT" sz="2000" dirty="0" err="1" smtClean="0"/>
              <a:t>shoes</a:t>
            </a:r>
            <a:r>
              <a:rPr lang="it-IT" sz="2000" dirty="0" smtClean="0"/>
              <a:t> </a:t>
            </a:r>
            <a:r>
              <a:rPr lang="it-IT" sz="2000" dirty="0" err="1" smtClean="0"/>
              <a:t>at</a:t>
            </a:r>
            <a:r>
              <a:rPr lang="it-IT" sz="2000" dirty="0" smtClean="0"/>
              <a:t> the </a:t>
            </a:r>
            <a:r>
              <a:rPr lang="it-IT" sz="2000" dirty="0" err="1" smtClean="0"/>
              <a:t>entrance</a:t>
            </a:r>
            <a:r>
              <a:rPr lang="it-IT" sz="20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err="1" smtClean="0"/>
              <a:t>Muslims</a:t>
            </a:r>
            <a:r>
              <a:rPr lang="it-IT" sz="2000" dirty="0" smtClean="0"/>
              <a:t> stand in </a:t>
            </a:r>
            <a:r>
              <a:rPr lang="it-IT" sz="2000" dirty="0" err="1" smtClean="0"/>
              <a:t>rows</a:t>
            </a:r>
            <a:r>
              <a:rPr lang="it-IT" sz="2000" dirty="0" smtClean="0"/>
              <a:t> and face </a:t>
            </a:r>
            <a:r>
              <a:rPr lang="it-IT" sz="2000" dirty="0" err="1" smtClean="0"/>
              <a:t>Mekka</a:t>
            </a:r>
            <a:r>
              <a:rPr lang="it-IT" sz="2000" dirty="0"/>
              <a:t>.</a:t>
            </a:r>
            <a:endParaRPr lang="it-IT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smtClean="0"/>
              <a:t>In the </a:t>
            </a:r>
            <a:r>
              <a:rPr lang="it-IT" sz="2000" dirty="0" err="1" smtClean="0"/>
              <a:t>prayer</a:t>
            </a:r>
            <a:r>
              <a:rPr lang="it-IT" sz="2000" dirty="0" smtClean="0"/>
              <a:t> area, </a:t>
            </a:r>
            <a:r>
              <a:rPr lang="it-IT" sz="2000" dirty="0" err="1" smtClean="0"/>
              <a:t>women</a:t>
            </a:r>
            <a:r>
              <a:rPr lang="it-IT" sz="2000" dirty="0" smtClean="0"/>
              <a:t> are </a:t>
            </a:r>
            <a:r>
              <a:rPr lang="it-IT" sz="2000" dirty="0" err="1" smtClean="0"/>
              <a:t>separated</a:t>
            </a:r>
            <a:r>
              <a:rPr lang="it-IT" sz="2000" dirty="0" smtClean="0"/>
              <a:t> from men.</a:t>
            </a:r>
            <a:endParaRPr lang="it-IT" sz="2000" dirty="0"/>
          </a:p>
        </p:txBody>
      </p:sp>
      <p:pic>
        <p:nvPicPr>
          <p:cNvPr id="1026" name="Picture 2" descr="C:\Users\pc\Pictures\MATRICE ALESSANDRI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3979" r="18678" b="10000"/>
          <a:stretch/>
        </p:blipFill>
        <p:spPr bwMode="auto">
          <a:xfrm>
            <a:off x="467544" y="908720"/>
            <a:ext cx="8531411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ccia a destra 1"/>
          <p:cNvSpPr/>
          <p:nvPr/>
        </p:nvSpPr>
        <p:spPr>
          <a:xfrm>
            <a:off x="107504" y="6057292"/>
            <a:ext cx="432048" cy="18002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a destra 8"/>
          <p:cNvSpPr/>
          <p:nvPr/>
        </p:nvSpPr>
        <p:spPr>
          <a:xfrm rot="5400000">
            <a:off x="8224673" y="556514"/>
            <a:ext cx="432048" cy="18002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" name="Connettore 4 4"/>
          <p:cNvCxnSpPr/>
          <p:nvPr/>
        </p:nvCxnSpPr>
        <p:spPr>
          <a:xfrm rot="10800000" flipV="1">
            <a:off x="683567" y="950592"/>
            <a:ext cx="7365504" cy="5372816"/>
          </a:xfrm>
          <a:prstGeom prst="bentConnector3">
            <a:avLst>
              <a:gd name="adj1" fmla="val -9357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1 31"/>
          <p:cNvCxnSpPr/>
          <p:nvPr/>
        </p:nvCxnSpPr>
        <p:spPr>
          <a:xfrm>
            <a:off x="8049072" y="950592"/>
            <a:ext cx="0" cy="48546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33"/>
          <p:cNvCxnSpPr/>
          <p:nvPr/>
        </p:nvCxnSpPr>
        <p:spPr>
          <a:xfrm>
            <a:off x="683567" y="5805264"/>
            <a:ext cx="736550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1 36"/>
          <p:cNvCxnSpPr/>
          <p:nvPr/>
        </p:nvCxnSpPr>
        <p:spPr>
          <a:xfrm>
            <a:off x="683567" y="5805264"/>
            <a:ext cx="0" cy="51814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114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79712" y="2060848"/>
            <a:ext cx="5112568" cy="309634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dirty="0" err="1" smtClean="0"/>
              <a:t>What</a:t>
            </a:r>
            <a:r>
              <a:rPr lang="it-IT" dirty="0" smtClean="0"/>
              <a:t> do </a:t>
            </a:r>
            <a:r>
              <a:rPr lang="it-IT" dirty="0" err="1" smtClean="0"/>
              <a:t>you</a:t>
            </a:r>
            <a:r>
              <a:rPr lang="it-IT" dirty="0" smtClean="0"/>
              <a:t> </a:t>
            </a:r>
            <a:r>
              <a:rPr lang="it-IT" dirty="0" err="1" smtClean="0"/>
              <a:t>think</a:t>
            </a:r>
            <a:r>
              <a:rPr lang="it-IT" dirty="0" smtClean="0"/>
              <a:t>?</a:t>
            </a:r>
          </a:p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r>
              <a:rPr lang="it-IT" dirty="0" err="1" smtClean="0"/>
              <a:t>Questions</a:t>
            </a:r>
            <a:r>
              <a:rPr lang="it-IT" dirty="0" smtClean="0"/>
              <a:t>?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0846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515142" y="908720"/>
            <a:ext cx="6297217" cy="324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sz="2800" b="1" dirty="0" err="1" smtClean="0">
                <a:cs typeface="+mn-cs"/>
              </a:rPr>
              <a:t>Thank</a:t>
            </a:r>
            <a:r>
              <a:rPr lang="it-IT" sz="2800" b="1" dirty="0" smtClean="0">
                <a:cs typeface="+mn-cs"/>
              </a:rPr>
              <a:t> </a:t>
            </a:r>
            <a:r>
              <a:rPr lang="it-IT" sz="2800" b="1" dirty="0" err="1" smtClean="0">
                <a:cs typeface="+mn-cs"/>
              </a:rPr>
              <a:t>you</a:t>
            </a:r>
            <a:r>
              <a:rPr lang="it-IT" sz="2800" b="1" dirty="0" smtClean="0">
                <a:cs typeface="+mn-cs"/>
              </a:rPr>
              <a:t> for </a:t>
            </a:r>
            <a:r>
              <a:rPr lang="it-IT" sz="2800" b="1" dirty="0" err="1" smtClean="0">
                <a:cs typeface="+mn-cs"/>
              </a:rPr>
              <a:t>your</a:t>
            </a:r>
            <a:r>
              <a:rPr lang="it-IT" sz="2800" b="1" dirty="0" smtClean="0">
                <a:cs typeface="+mn-cs"/>
              </a:rPr>
              <a:t> </a:t>
            </a:r>
            <a:r>
              <a:rPr lang="it-IT" sz="2800" b="1" dirty="0" err="1" smtClean="0">
                <a:cs typeface="+mn-cs"/>
              </a:rPr>
              <a:t>Attention</a:t>
            </a:r>
            <a:r>
              <a:rPr lang="it-IT" sz="2800" b="1" dirty="0" smtClean="0">
                <a:cs typeface="+mn-cs"/>
              </a:rPr>
              <a:t>!</a:t>
            </a:r>
          </a:p>
          <a:p>
            <a:pPr>
              <a:defRPr/>
            </a:pPr>
            <a:endParaRPr lang="it-IT" sz="2800" b="1" dirty="0">
              <a:cs typeface="+mn-cs"/>
            </a:endParaRPr>
          </a:p>
          <a:p>
            <a:pPr>
              <a:defRPr/>
            </a:pPr>
            <a:r>
              <a:rPr lang="it-IT" sz="2800" i="1" dirty="0" smtClean="0">
                <a:cs typeface="+mn-cs"/>
              </a:rPr>
              <a:t>Ing. Silvia Gargaro</a:t>
            </a:r>
          </a:p>
          <a:p>
            <a:pPr>
              <a:defRPr/>
            </a:pPr>
            <a:r>
              <a:rPr lang="it-IT" sz="2800" i="1" dirty="0" smtClean="0">
                <a:cs typeface="+mn-cs"/>
              </a:rPr>
              <a:t> </a:t>
            </a:r>
            <a:r>
              <a:rPr lang="it-IT" sz="2800" i="1" dirty="0"/>
              <a:t>Ing. Salma </a:t>
            </a:r>
            <a:r>
              <a:rPr lang="it-IT" sz="2800" i="1" dirty="0" err="1"/>
              <a:t>El</a:t>
            </a:r>
            <a:r>
              <a:rPr lang="it-IT" sz="2800" i="1" dirty="0"/>
              <a:t> </a:t>
            </a:r>
            <a:r>
              <a:rPr lang="it-IT" sz="2800" i="1" dirty="0" err="1"/>
              <a:t>Ahmar</a:t>
            </a:r>
            <a:endParaRPr lang="it-IT" sz="2800" i="1" dirty="0"/>
          </a:p>
          <a:p>
            <a:pPr>
              <a:defRPr/>
            </a:pPr>
            <a:endParaRPr lang="it-IT" sz="2800" i="1" dirty="0"/>
          </a:p>
          <a:p>
            <a:pPr>
              <a:defRPr/>
            </a:pPr>
            <a:endParaRPr lang="it-IT" sz="2800" i="1" dirty="0">
              <a:cs typeface="+mn-cs"/>
            </a:endParaRPr>
          </a:p>
        </p:txBody>
      </p:sp>
      <p:pic>
        <p:nvPicPr>
          <p:cNvPr id="9" name="Picture 13" descr="logo +marchi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125" y="5732207"/>
            <a:ext cx="9163125" cy="1153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ottotitolo 6"/>
          <p:cNvSpPr txBox="1">
            <a:spLocks/>
          </p:cNvSpPr>
          <p:nvPr/>
        </p:nvSpPr>
        <p:spPr>
          <a:xfrm>
            <a:off x="4134910" y="6023024"/>
            <a:ext cx="500909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 smtClean="0">
                <a:solidFill>
                  <a:schemeClr val="bg1"/>
                </a:solidFill>
              </a:rPr>
              <a:t>Architettura </a:t>
            </a:r>
            <a:r>
              <a:rPr lang="it-IT" sz="1600" dirty="0">
                <a:solidFill>
                  <a:schemeClr val="bg1"/>
                </a:solidFill>
              </a:rPr>
              <a:t>Tecnica II –1°Canale –prof. Antonio Fioravanti </a:t>
            </a:r>
            <a:r>
              <a:rPr lang="it-IT" sz="1600" dirty="0" smtClean="0">
                <a:solidFill>
                  <a:schemeClr val="bg1"/>
                </a:solidFill>
              </a:rPr>
              <a:t>Laboratorio Progettuale</a:t>
            </a:r>
            <a:r>
              <a:rPr lang="it-IT" sz="1600" b="1" dirty="0" smtClean="0">
                <a:solidFill>
                  <a:schemeClr val="bg1"/>
                </a:solidFill>
              </a:rPr>
              <a:t> </a:t>
            </a:r>
            <a:r>
              <a:rPr lang="it-IT" sz="1600" dirty="0" smtClean="0">
                <a:solidFill>
                  <a:schemeClr val="bg1"/>
                </a:solidFill>
              </a:rPr>
              <a:t>2014-15</a:t>
            </a:r>
            <a:endParaRPr lang="it-IT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4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.gargaro\Pictures\Alessandria d'Egitto\italia egitto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4" t="11905" r="9603" b="1799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660232" y="404664"/>
            <a:ext cx="2483768" cy="784800"/>
          </a:xfrm>
          <a:solidFill>
            <a:srgbClr val="FFFFFF">
              <a:alpha val="40000"/>
            </a:srgbClr>
          </a:solidFill>
        </p:spPr>
        <p:txBody>
          <a:bodyPr>
            <a:noAutofit/>
          </a:bodyPr>
          <a:lstStyle/>
          <a:p>
            <a:r>
              <a:rPr lang="it-IT" sz="2800" b="1" dirty="0" smtClean="0"/>
              <a:t>Dove siamo?</a:t>
            </a:r>
            <a:endParaRPr lang="it-IT" sz="2800" b="1" dirty="0"/>
          </a:p>
        </p:txBody>
      </p:sp>
      <p:sp>
        <p:nvSpPr>
          <p:cNvPr id="11" name="Ovale 10"/>
          <p:cNvSpPr/>
          <p:nvPr/>
        </p:nvSpPr>
        <p:spPr>
          <a:xfrm>
            <a:off x="5004048" y="5085184"/>
            <a:ext cx="216024" cy="216024"/>
          </a:xfrm>
          <a:prstGeom prst="ellipse">
            <a:avLst/>
          </a:prstGeom>
          <a:solidFill>
            <a:srgbClr val="FF0000">
              <a:alpha val="45098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537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it-IT" sz="2800" dirty="0" smtClean="0"/>
              <a:t>Alexandria, Egypt </a:t>
            </a:r>
            <a:endParaRPr lang="it-IT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75772"/>
            <a:ext cx="4042792" cy="4850391"/>
          </a:xfrm>
        </p:spPr>
        <p:txBody>
          <a:bodyPr>
            <a:normAutofit/>
          </a:bodyPr>
          <a:lstStyle/>
          <a:p>
            <a:r>
              <a:rPr lang="en-GB" sz="2400" dirty="0" smtClean="0"/>
              <a:t>Population: 4,5 million </a:t>
            </a:r>
          </a:p>
          <a:p>
            <a:endParaRPr lang="en-GB" sz="2400" dirty="0" smtClean="0"/>
          </a:p>
          <a:p>
            <a:r>
              <a:rPr lang="en-GB" sz="2400" dirty="0" smtClean="0"/>
              <a:t>Density: 1,700 p/km</a:t>
            </a:r>
            <a:r>
              <a:rPr lang="en-GB" sz="2400" baseline="30000" dirty="0" smtClean="0"/>
              <a:t>2</a:t>
            </a:r>
          </a:p>
          <a:p>
            <a:endParaRPr lang="en-GB" sz="2400" baseline="30000" dirty="0" smtClean="0"/>
          </a:p>
          <a:p>
            <a:r>
              <a:rPr lang="en-GB" sz="2400" dirty="0" smtClean="0"/>
              <a:t>Climate: Mediterranean</a:t>
            </a:r>
          </a:p>
          <a:p>
            <a:pPr marL="0" indent="0">
              <a:buNone/>
            </a:pPr>
            <a:r>
              <a:rPr lang="en-GB" sz="1800" dirty="0"/>
              <a:t> </a:t>
            </a:r>
            <a:r>
              <a:rPr lang="en-GB" sz="1800" dirty="0" smtClean="0"/>
              <a:t>               </a:t>
            </a:r>
            <a:r>
              <a:rPr lang="en-GB" sz="2000" dirty="0" smtClean="0"/>
              <a:t>Summer average: </a:t>
            </a:r>
            <a:r>
              <a:rPr lang="en-GB" sz="2000" dirty="0" smtClean="0"/>
              <a:t>32°C</a:t>
            </a:r>
            <a:endParaRPr lang="en-GB" sz="2000" dirty="0" smtClean="0"/>
          </a:p>
          <a:p>
            <a:pPr marL="0" indent="0">
              <a:buNone/>
            </a:pPr>
            <a:r>
              <a:rPr lang="en-GB" sz="2000" dirty="0" smtClean="0"/>
              <a:t>               Winter average: 12</a:t>
            </a:r>
            <a:r>
              <a:rPr lang="en-GB" sz="2000" dirty="0"/>
              <a:t>°C</a:t>
            </a:r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r>
              <a:rPr lang="en-GB" sz="2400" dirty="0" smtClean="0"/>
              <a:t> </a:t>
            </a:r>
            <a:endParaRPr lang="en-GB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3"/>
          <a:stretch/>
        </p:blipFill>
        <p:spPr bwMode="auto">
          <a:xfrm>
            <a:off x="-7590" y="4509120"/>
            <a:ext cx="9151589" cy="237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:\Users\s.gargaro\Pictures\Alessandria d'Egitto\ALEXANDRIA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8" t="18651" r="13808" b="17917"/>
          <a:stretch/>
        </p:blipFill>
        <p:spPr bwMode="auto">
          <a:xfrm>
            <a:off x="4568204" y="404664"/>
            <a:ext cx="4313493" cy="374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olo 1"/>
          <p:cNvSpPr txBox="1">
            <a:spLocks/>
          </p:cNvSpPr>
          <p:nvPr/>
        </p:nvSpPr>
        <p:spPr>
          <a:xfrm>
            <a:off x="6660232" y="404664"/>
            <a:ext cx="2483768" cy="784800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smtClean="0"/>
              <a:t>Dove siamo?</a:t>
            </a:r>
            <a:endParaRPr lang="it-IT" sz="2800" b="1" dirty="0"/>
          </a:p>
        </p:txBody>
      </p:sp>
      <p:sp>
        <p:nvSpPr>
          <p:cNvPr id="10" name="Ovale 9"/>
          <p:cNvSpPr/>
          <p:nvPr/>
        </p:nvSpPr>
        <p:spPr>
          <a:xfrm>
            <a:off x="6186045" y="1700808"/>
            <a:ext cx="647794" cy="57606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387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638944"/>
          </a:xfrm>
        </p:spPr>
        <p:txBody>
          <a:bodyPr>
            <a:normAutofit/>
          </a:bodyPr>
          <a:lstStyle/>
          <a:p>
            <a:r>
              <a:rPr lang="it-IT" sz="2800" dirty="0" err="1" smtClean="0">
                <a:solidFill>
                  <a:srgbClr val="FF0000"/>
                </a:solidFill>
              </a:rPr>
              <a:t>History</a:t>
            </a:r>
            <a:r>
              <a:rPr lang="it-IT" sz="2800" dirty="0" smtClean="0">
                <a:solidFill>
                  <a:srgbClr val="FF0000"/>
                </a:solidFill>
              </a:rPr>
              <a:t>  of the city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067944" y="620688"/>
            <a:ext cx="4608512" cy="23445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it-IT" sz="2000" dirty="0" smtClean="0"/>
              <a:t>La città di Alessandria D’Egitto fu fondata oltre </a:t>
            </a:r>
            <a:r>
              <a:rPr lang="it-IT" sz="2000" dirty="0"/>
              <a:t>2300 anni fa </a:t>
            </a:r>
            <a:r>
              <a:rPr lang="it-IT" sz="2000" dirty="0" smtClean="0"/>
              <a:t>da Alessandro Magno.</a:t>
            </a:r>
          </a:p>
          <a:p>
            <a:r>
              <a:rPr lang="it-IT" sz="2000" dirty="0" smtClean="0"/>
              <a:t>Influenza </a:t>
            </a:r>
            <a:r>
              <a:rPr lang="it-IT" sz="2000" dirty="0"/>
              <a:t>greca era dominante , imposta soprattutto dalla dinastia </a:t>
            </a:r>
            <a:r>
              <a:rPr lang="it-IT" sz="2000" dirty="0" smtClean="0"/>
              <a:t>discesa </a:t>
            </a:r>
            <a:r>
              <a:rPr lang="it-IT" sz="2000" dirty="0"/>
              <a:t>da </a:t>
            </a:r>
            <a:r>
              <a:rPr lang="it-IT" sz="2000" dirty="0" err="1" smtClean="0"/>
              <a:t>Lagus</a:t>
            </a:r>
            <a:r>
              <a:rPr lang="it-IT" sz="2000" dirty="0" smtClean="0"/>
              <a:t>, </a:t>
            </a:r>
            <a:r>
              <a:rPr lang="it-IT" sz="2000" dirty="0"/>
              <a:t>che ha preso il potere dopo la morte di Alessandro nel 323 </a:t>
            </a:r>
            <a:r>
              <a:rPr lang="it-IT" sz="2000" dirty="0" err="1" smtClean="0"/>
              <a:t>aC</a:t>
            </a:r>
            <a:r>
              <a:rPr lang="it-IT" sz="2000" dirty="0" smtClean="0"/>
              <a:t>.</a:t>
            </a:r>
          </a:p>
          <a:p>
            <a:endParaRPr lang="it-IT" sz="2000" dirty="0"/>
          </a:p>
        </p:txBody>
      </p:sp>
      <p:pic>
        <p:nvPicPr>
          <p:cNvPr id="1028" name="Picture 4" descr="http://us.123rf.com/400wm/400/400/waiheng/waiheng0604/waiheng060400099/387011-citidel-a-alessandria-d-39-egit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99" y="660969"/>
            <a:ext cx="3552329" cy="234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395536" y="3140968"/>
            <a:ext cx="4392488" cy="43204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it-IT" sz="2000" dirty="0"/>
              <a:t>Alessandria è stata la seconda città più potente del mondo antico dopo</a:t>
            </a:r>
            <a:r>
              <a:rPr lang="it-IT" sz="2000" dirty="0">
                <a:solidFill>
                  <a:schemeClr val="tx2"/>
                </a:solidFill>
              </a:rPr>
              <a:t> Roma.</a:t>
            </a:r>
            <a:endParaRPr lang="it-IT" sz="2000" u="sng" dirty="0">
              <a:solidFill>
                <a:schemeClr val="tx2"/>
              </a:solidFill>
            </a:endParaRPr>
          </a:p>
        </p:txBody>
      </p:sp>
      <p:pic>
        <p:nvPicPr>
          <p:cNvPr id="1030" name="Picture 6" descr="http://i.colnect.net/images/f/5/927/Il-Faro-Di-Alessandria-D--egit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67" y="4010190"/>
            <a:ext cx="4358261" cy="273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turismo.it/fnts/turismo/immagini/660x290/resti-archeologici-nella-baia-d-alessandria-tesorisommersi-1440317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778" y="2684250"/>
            <a:ext cx="3333750" cy="146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upload.wikimedia.org/wikipedia/commons/thumb/6/66/The_Roman_Theatre_in_Alexandria.JPG/350px-The_Roman_Theatre_in_Alexandri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778" y="4217540"/>
            <a:ext cx="3333750" cy="250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21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it-IT" sz="2800" dirty="0" smtClean="0"/>
              <a:t>Historical Timeline of the City</a:t>
            </a:r>
            <a:endParaRPr lang="it-IT" sz="28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it-IT" sz="2400" dirty="0" smtClean="0"/>
          </a:p>
          <a:p>
            <a:endParaRPr lang="it-IT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6740308"/>
              </p:ext>
            </p:extLst>
          </p:nvPr>
        </p:nvGraphicFramePr>
        <p:xfrm>
          <a:off x="827584" y="1628800"/>
          <a:ext cx="3744416" cy="358036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24136"/>
                <a:gridCol w="2520280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Date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Rulers</a:t>
                      </a:r>
                      <a:endParaRPr lang="en-GB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it-IT" sz="2000" dirty="0" smtClean="0"/>
                        <a:t>331 BC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 smtClean="0"/>
                        <a:t>Greek</a:t>
                      </a:r>
                      <a:endParaRPr lang="en-GB" sz="2000" dirty="0"/>
                    </a:p>
                  </a:txBody>
                  <a:tcPr/>
                </a:tc>
              </a:tr>
              <a:tr h="410448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80 BCE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Romans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619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Persians 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641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Arabs </a:t>
                      </a:r>
                      <a:endParaRPr lang="en-GB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1517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Ottomans (Turkish) </a:t>
                      </a:r>
                      <a:endParaRPr lang="en-GB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1798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French </a:t>
                      </a:r>
                      <a:endParaRPr lang="en-GB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1801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British </a:t>
                      </a:r>
                      <a:endParaRPr lang="en-GB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1953-now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Egyptians </a:t>
                      </a:r>
                      <a:endParaRPr lang="en-GB" sz="2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2" name="Picture 4" descr="C:\Users\Win4\Desktop\ancient_alexandria_map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" t="2275" r="837" b="1922"/>
          <a:stretch/>
        </p:blipFill>
        <p:spPr bwMode="auto">
          <a:xfrm>
            <a:off x="5105604" y="476672"/>
            <a:ext cx="3661092" cy="261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Win4\Desktop\map_of_alexandria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604" y="3226478"/>
            <a:ext cx="3655559" cy="296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76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.gargaro\Pictures\Alessandria d'Egitto\INQUADRAMENTO SITO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5" t="16863" r="8612" b="18342"/>
          <a:stretch/>
        </p:blipFill>
        <p:spPr bwMode="auto">
          <a:xfrm>
            <a:off x="0" y="967551"/>
            <a:ext cx="9144000" cy="510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olo 1"/>
          <p:cNvSpPr txBox="1">
            <a:spLocks/>
          </p:cNvSpPr>
          <p:nvPr/>
        </p:nvSpPr>
        <p:spPr>
          <a:xfrm>
            <a:off x="457200" y="53752"/>
            <a:ext cx="8229600" cy="638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 smtClean="0"/>
              <a:t>General </a:t>
            </a:r>
            <a:r>
              <a:rPr lang="it-IT" sz="2800" b="1" dirty="0" err="1" smtClean="0"/>
              <a:t>Map</a:t>
            </a:r>
            <a:r>
              <a:rPr lang="it-IT" sz="2800" b="1" dirty="0" smtClean="0"/>
              <a:t> – Inquadramento area di intervento</a:t>
            </a:r>
            <a:endParaRPr lang="it-IT" sz="2800" b="1" dirty="0"/>
          </a:p>
        </p:txBody>
      </p:sp>
      <p:sp>
        <p:nvSpPr>
          <p:cNvPr id="6" name="Ovale 5"/>
          <p:cNvSpPr/>
          <p:nvPr/>
        </p:nvSpPr>
        <p:spPr>
          <a:xfrm>
            <a:off x="3923928" y="2852936"/>
            <a:ext cx="432048" cy="4320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868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odino-winsrv\home\s.elahmar\Desktop\Kuta Site-Alexandria\Alex. map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B2D1FF"/>
              </a:clrFrom>
              <a:clrTo>
                <a:srgbClr val="B2D1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0" cy="495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s.gargaro\Pictures\Alessandria d'Egitto\INQUADRAMENTO SITO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5" t="16863" r="8612" b="18342"/>
          <a:stretch/>
        </p:blipFill>
        <p:spPr bwMode="auto">
          <a:xfrm>
            <a:off x="0" y="967551"/>
            <a:ext cx="9144000" cy="510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4283968" y="2852936"/>
            <a:ext cx="1008112" cy="1008112"/>
          </a:xfrm>
          <a:prstGeom prst="ellipse">
            <a:avLst/>
          </a:prstGeom>
          <a:solidFill>
            <a:srgbClr val="FFFF00">
              <a:alpha val="34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2339752" y="3212976"/>
            <a:ext cx="1512168" cy="1512168"/>
          </a:xfrm>
          <a:prstGeom prst="ellipse">
            <a:avLst/>
          </a:prstGeom>
          <a:solidFill>
            <a:srgbClr val="FFC000">
              <a:alpha val="34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4067944" y="3284984"/>
            <a:ext cx="427670" cy="427670"/>
          </a:xfrm>
          <a:prstGeom prst="ellipse">
            <a:avLst/>
          </a:prstGeom>
          <a:solidFill>
            <a:srgbClr val="00B050">
              <a:alpha val="34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5580112" y="2420888"/>
            <a:ext cx="427670" cy="427670"/>
          </a:xfrm>
          <a:prstGeom prst="ellipse">
            <a:avLst/>
          </a:prstGeom>
          <a:solidFill>
            <a:srgbClr val="00B0F0">
              <a:alpha val="34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6588224" y="3259274"/>
            <a:ext cx="427670" cy="427670"/>
          </a:xfrm>
          <a:prstGeom prst="ellipse">
            <a:avLst/>
          </a:prstGeom>
          <a:solidFill>
            <a:srgbClr val="00B050">
              <a:alpha val="34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6802059" y="2420888"/>
            <a:ext cx="427670" cy="427670"/>
          </a:xfrm>
          <a:prstGeom prst="ellipse">
            <a:avLst/>
          </a:prstGeom>
          <a:solidFill>
            <a:srgbClr val="00B0F0">
              <a:alpha val="34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712417" y="6077050"/>
            <a:ext cx="31683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Project site</a:t>
            </a:r>
          </a:p>
          <a:p>
            <a:r>
              <a:rPr lang="en-GB" sz="1400" dirty="0" smtClean="0"/>
              <a:t>Old city </a:t>
            </a:r>
            <a:r>
              <a:rPr lang="en-GB" sz="1400" dirty="0" err="1" smtClean="0"/>
              <a:t>center</a:t>
            </a:r>
            <a:endParaRPr lang="en-GB" sz="1400" dirty="0" smtClean="0"/>
          </a:p>
          <a:p>
            <a:r>
              <a:rPr lang="en-GB" sz="1400" dirty="0" smtClean="0"/>
              <a:t>Educational </a:t>
            </a:r>
            <a:r>
              <a:rPr lang="en-GB" sz="1400" dirty="0" err="1" smtClean="0"/>
              <a:t>center</a:t>
            </a:r>
            <a:endParaRPr lang="en-GB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4209771" y="6077050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Private Sports Club</a:t>
            </a:r>
          </a:p>
          <a:p>
            <a:r>
              <a:rPr lang="en-GB" sz="1400" dirty="0" smtClean="0"/>
              <a:t>Public Gardens</a:t>
            </a:r>
            <a:endParaRPr lang="en-GB" sz="1400" dirty="0"/>
          </a:p>
        </p:txBody>
      </p:sp>
      <p:sp>
        <p:nvSpPr>
          <p:cNvPr id="20" name="Oval 19"/>
          <p:cNvSpPr/>
          <p:nvPr/>
        </p:nvSpPr>
        <p:spPr>
          <a:xfrm>
            <a:off x="545333" y="6381328"/>
            <a:ext cx="167084" cy="167084"/>
          </a:xfrm>
          <a:prstGeom prst="ellipse">
            <a:avLst/>
          </a:prstGeom>
          <a:solidFill>
            <a:srgbClr val="FFC000">
              <a:alpha val="34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545333" y="6142236"/>
            <a:ext cx="167084" cy="167084"/>
          </a:xfrm>
          <a:prstGeom prst="ellipse">
            <a:avLst/>
          </a:prstGeom>
          <a:solidFill>
            <a:srgbClr val="C00000">
              <a:alpha val="34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Oval 24"/>
          <p:cNvSpPr/>
          <p:nvPr/>
        </p:nvSpPr>
        <p:spPr>
          <a:xfrm>
            <a:off x="545333" y="6600270"/>
            <a:ext cx="167084" cy="167084"/>
          </a:xfrm>
          <a:prstGeom prst="ellipse">
            <a:avLst/>
          </a:prstGeom>
          <a:solidFill>
            <a:srgbClr val="FFFF00">
              <a:alpha val="34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Oval 25"/>
          <p:cNvSpPr/>
          <p:nvPr/>
        </p:nvSpPr>
        <p:spPr>
          <a:xfrm>
            <a:off x="4047000" y="6381328"/>
            <a:ext cx="167084" cy="167084"/>
          </a:xfrm>
          <a:prstGeom prst="ellipse">
            <a:avLst/>
          </a:prstGeom>
          <a:solidFill>
            <a:srgbClr val="00B050">
              <a:alpha val="34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/>
          <p:cNvSpPr/>
          <p:nvPr/>
        </p:nvSpPr>
        <p:spPr>
          <a:xfrm>
            <a:off x="4047000" y="6142236"/>
            <a:ext cx="167084" cy="167084"/>
          </a:xfrm>
          <a:prstGeom prst="ellipse">
            <a:avLst/>
          </a:prstGeom>
          <a:solidFill>
            <a:srgbClr val="00B0F0">
              <a:alpha val="34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itolo 1"/>
          <p:cNvSpPr txBox="1">
            <a:spLocks/>
          </p:cNvSpPr>
          <p:nvPr/>
        </p:nvSpPr>
        <p:spPr>
          <a:xfrm>
            <a:off x="609600" y="206152"/>
            <a:ext cx="8229600" cy="638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 smtClean="0"/>
              <a:t>General </a:t>
            </a:r>
            <a:r>
              <a:rPr lang="it-IT" sz="2800" b="1" dirty="0" err="1" smtClean="0"/>
              <a:t>Map</a:t>
            </a:r>
            <a:r>
              <a:rPr lang="it-IT" sz="2800" b="1" dirty="0" smtClean="0"/>
              <a:t> – Inquadramento area di intervento</a:t>
            </a:r>
            <a:endParaRPr lang="it-IT" sz="2800" b="1" dirty="0"/>
          </a:p>
        </p:txBody>
      </p:sp>
      <p:sp>
        <p:nvSpPr>
          <p:cNvPr id="23" name="Ovale 22"/>
          <p:cNvSpPr/>
          <p:nvPr/>
        </p:nvSpPr>
        <p:spPr>
          <a:xfrm>
            <a:off x="3923928" y="2852936"/>
            <a:ext cx="432048" cy="4320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2557965" y="2840882"/>
            <a:ext cx="15819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 smtClean="0">
                <a:solidFill>
                  <a:schemeClr val="bg1"/>
                </a:solidFill>
              </a:rPr>
              <a:t>Eastern</a:t>
            </a:r>
            <a:r>
              <a:rPr lang="it-IT" sz="1400" dirty="0" smtClean="0">
                <a:solidFill>
                  <a:schemeClr val="bg1"/>
                </a:solidFill>
              </a:rPr>
              <a:t> Port</a:t>
            </a:r>
            <a:endParaRPr lang="it-IT" sz="1400" dirty="0">
              <a:solidFill>
                <a:schemeClr val="bg1"/>
              </a:solidFill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975978" y="4221088"/>
            <a:ext cx="15819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bg1"/>
                </a:solidFill>
              </a:rPr>
              <a:t>Western  Port</a:t>
            </a:r>
            <a:endParaRPr lang="it-IT" sz="1400" dirty="0">
              <a:solidFill>
                <a:schemeClr val="bg1"/>
              </a:solidFill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5649974" y="4704724"/>
            <a:ext cx="15819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 smtClean="0"/>
              <a:t>Old</a:t>
            </a:r>
            <a:r>
              <a:rPr lang="it-IT" sz="1400" dirty="0" smtClean="0"/>
              <a:t> </a:t>
            </a:r>
            <a:r>
              <a:rPr lang="it-IT" sz="1400" dirty="0" err="1" smtClean="0"/>
              <a:t>Airport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159992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>
            <a:normAutofit/>
          </a:bodyPr>
          <a:lstStyle/>
          <a:p>
            <a:r>
              <a:rPr lang="it-IT" sz="2800" dirty="0" err="1" smtClean="0">
                <a:solidFill>
                  <a:srgbClr val="FF0000"/>
                </a:solidFill>
              </a:rPr>
              <a:t>History</a:t>
            </a:r>
            <a:r>
              <a:rPr lang="it-IT" sz="2800" dirty="0" smtClean="0">
                <a:solidFill>
                  <a:srgbClr val="FF0000"/>
                </a:solidFill>
              </a:rPr>
              <a:t> – Ancient Biblioteca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07020" y="5229200"/>
            <a:ext cx="8003232" cy="11129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000" dirty="0" smtClean="0"/>
              <a:t>Con </a:t>
            </a:r>
            <a:r>
              <a:rPr lang="it-IT" sz="2000" dirty="0"/>
              <a:t>il suo carattere universale , la Biblioteca ha giocato un ruolo importante nello sviluppo della  </a:t>
            </a:r>
            <a:r>
              <a:rPr lang="it-IT" sz="2000" dirty="0" smtClean="0"/>
              <a:t>civiltà greco-romana </a:t>
            </a:r>
            <a:r>
              <a:rPr lang="it-IT" sz="2000" dirty="0"/>
              <a:t>, su cui si basa la cultura occidentale </a:t>
            </a:r>
            <a:r>
              <a:rPr lang="it-IT" sz="2000" dirty="0" smtClean="0"/>
              <a:t>.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779912" y="2564904"/>
            <a:ext cx="4608512" cy="23042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dirty="0" smtClean="0"/>
              <a:t>‘’ Through </a:t>
            </a:r>
            <a:r>
              <a:rPr lang="en-US" sz="2400" dirty="0"/>
              <a:t>the written word, the past becomes part of the </a:t>
            </a:r>
            <a:r>
              <a:rPr lang="en-US" sz="2400" dirty="0" smtClean="0"/>
              <a:t>present</a:t>
            </a:r>
            <a:r>
              <a:rPr lang="en-US" sz="2400" dirty="0"/>
              <a:t>, and the present becomes history</a:t>
            </a:r>
            <a:r>
              <a:rPr lang="en-US" sz="2400" dirty="0" smtClean="0"/>
              <a:t>. ‘’</a:t>
            </a:r>
          </a:p>
          <a:p>
            <a:r>
              <a:rPr lang="it-IT" sz="2400" dirty="0"/>
              <a:t>Omar </a:t>
            </a:r>
            <a:r>
              <a:rPr lang="it-IT" sz="2400" dirty="0" err="1"/>
              <a:t>Sherif</a:t>
            </a:r>
            <a:endParaRPr lang="it-IT" sz="2400" i="1" dirty="0"/>
          </a:p>
          <a:p>
            <a:endParaRPr lang="it-IT" sz="2400" i="1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395536" y="836712"/>
            <a:ext cx="8208912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it-IT" sz="2000" dirty="0"/>
              <a:t>L' antica biblioteca di Alessandria ha aperto le sue porte a ogni persona che ha cercato la conoscenza </a:t>
            </a:r>
            <a:r>
              <a:rPr lang="it-IT" sz="2000" dirty="0" smtClean="0"/>
              <a:t>senza qualsiasi </a:t>
            </a:r>
            <a:r>
              <a:rPr lang="it-IT" sz="2000" dirty="0"/>
              <a:t>discriminazione a causa della razza, origine o religione. </a:t>
            </a:r>
          </a:p>
        </p:txBody>
      </p:sp>
      <p:pic>
        <p:nvPicPr>
          <p:cNvPr id="1028" name="Picture 4" descr="http://static.theculturetrip.com/images/56-183178-egypt-ancientale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61" y="1820169"/>
            <a:ext cx="3181350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86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1224</TotalTime>
  <Words>1193</Words>
  <Application>Microsoft Office PowerPoint</Application>
  <PresentationFormat>Presentazione su schermo (4:3)</PresentationFormat>
  <Paragraphs>175</Paragraphs>
  <Slides>25</Slides>
  <Notes>8</Notes>
  <HiddenSlides>1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26" baseType="lpstr">
      <vt:lpstr>Tema di Office</vt:lpstr>
      <vt:lpstr>Presentazione standard di PowerPoint</vt:lpstr>
      <vt:lpstr>Dove siamo?</vt:lpstr>
      <vt:lpstr>Dove siamo?</vt:lpstr>
      <vt:lpstr>Alexandria, Egypt </vt:lpstr>
      <vt:lpstr>History  of the city</vt:lpstr>
      <vt:lpstr>Historical Timeline of the City</vt:lpstr>
      <vt:lpstr>Presentazione standard di PowerPoint</vt:lpstr>
      <vt:lpstr>Presentazione standard di PowerPoint</vt:lpstr>
      <vt:lpstr>History – Ancient Biblioteca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Area di intervento : Alessandria d’Egitto</vt:lpstr>
      <vt:lpstr>Area di intervento (panoramic pictures)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DICEA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Salma ElAhmar</dc:creator>
  <cp:lastModifiedBy>Silvia Gargaro</cp:lastModifiedBy>
  <cp:revision>73</cp:revision>
  <dcterms:created xsi:type="dcterms:W3CDTF">2013-10-21T12:44:17Z</dcterms:created>
  <dcterms:modified xsi:type="dcterms:W3CDTF">2014-11-03T15:44:34Z</dcterms:modified>
</cp:coreProperties>
</file>